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tiff" ContentType="image/tiff"/>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212"/>
  </p:notesMasterIdLst>
  <p:handoutMasterIdLst>
    <p:handoutMasterId r:id="rId213"/>
  </p:handoutMasterIdLst>
  <p:sldIdLst>
    <p:sldId id="256" r:id="rId2"/>
    <p:sldId id="1221" r:id="rId3"/>
    <p:sldId id="2513" r:id="rId4"/>
    <p:sldId id="2258" r:id="rId5"/>
    <p:sldId id="1926" r:id="rId6"/>
    <p:sldId id="1927" r:id="rId7"/>
    <p:sldId id="1928" r:id="rId8"/>
    <p:sldId id="1929" r:id="rId9"/>
    <p:sldId id="3267" r:id="rId10"/>
    <p:sldId id="2260" r:id="rId11"/>
    <p:sldId id="3227" r:id="rId12"/>
    <p:sldId id="3228" r:id="rId13"/>
    <p:sldId id="1957" r:id="rId14"/>
    <p:sldId id="2479" r:id="rId15"/>
    <p:sldId id="2480" r:id="rId16"/>
    <p:sldId id="1224" r:id="rId17"/>
    <p:sldId id="2262" r:id="rId18"/>
    <p:sldId id="2261" r:id="rId19"/>
    <p:sldId id="3248" r:id="rId20"/>
    <p:sldId id="1930" r:id="rId21"/>
    <p:sldId id="3249" r:id="rId22"/>
    <p:sldId id="3266" r:id="rId23"/>
    <p:sldId id="1931" r:id="rId24"/>
    <p:sldId id="1932" r:id="rId25"/>
    <p:sldId id="1933" r:id="rId26"/>
    <p:sldId id="1226" r:id="rId27"/>
    <p:sldId id="1935" r:id="rId28"/>
    <p:sldId id="2113" r:id="rId29"/>
    <p:sldId id="3229" r:id="rId30"/>
    <p:sldId id="1938" r:id="rId31"/>
    <p:sldId id="1939" r:id="rId32"/>
    <p:sldId id="1945" r:id="rId33"/>
    <p:sldId id="3231" r:id="rId34"/>
    <p:sldId id="1768" r:id="rId35"/>
    <p:sldId id="1934" r:id="rId36"/>
    <p:sldId id="1769" r:id="rId37"/>
    <p:sldId id="1940" r:id="rId38"/>
    <p:sldId id="1942" r:id="rId39"/>
    <p:sldId id="3268" r:id="rId40"/>
    <p:sldId id="1946" r:id="rId41"/>
    <p:sldId id="1944" r:id="rId42"/>
    <p:sldId id="1953" r:id="rId43"/>
    <p:sldId id="1954" r:id="rId44"/>
    <p:sldId id="3247" r:id="rId45"/>
    <p:sldId id="3246" r:id="rId46"/>
    <p:sldId id="3269" r:id="rId47"/>
    <p:sldId id="3270" r:id="rId48"/>
    <p:sldId id="1948" r:id="rId49"/>
    <p:sldId id="1949" r:id="rId50"/>
    <p:sldId id="1950" r:id="rId51"/>
    <p:sldId id="1764" r:id="rId52"/>
    <p:sldId id="1765" r:id="rId53"/>
    <p:sldId id="1766" r:id="rId54"/>
    <p:sldId id="3251" r:id="rId55"/>
    <p:sldId id="1767" r:id="rId56"/>
    <p:sldId id="1947" r:id="rId57"/>
    <p:sldId id="3250" r:id="rId58"/>
    <p:sldId id="1241" r:id="rId59"/>
    <p:sldId id="1242" r:id="rId60"/>
    <p:sldId id="3232" r:id="rId61"/>
    <p:sldId id="1955" r:id="rId62"/>
    <p:sldId id="1956" r:id="rId63"/>
    <p:sldId id="3253" r:id="rId64"/>
    <p:sldId id="3230" r:id="rId65"/>
    <p:sldId id="2463" r:id="rId66"/>
    <p:sldId id="2464" r:id="rId67"/>
    <p:sldId id="2465" r:id="rId68"/>
    <p:sldId id="3272" r:id="rId69"/>
    <p:sldId id="3273" r:id="rId70"/>
    <p:sldId id="3274" r:id="rId71"/>
    <p:sldId id="3275" r:id="rId72"/>
    <p:sldId id="3276" r:id="rId73"/>
    <p:sldId id="3277" r:id="rId74"/>
    <p:sldId id="3271" r:id="rId75"/>
    <p:sldId id="2466" r:id="rId76"/>
    <p:sldId id="2467" r:id="rId77"/>
    <p:sldId id="3278" r:id="rId78"/>
    <p:sldId id="3279" r:id="rId79"/>
    <p:sldId id="2468" r:id="rId80"/>
    <p:sldId id="2469" r:id="rId81"/>
    <p:sldId id="2470" r:id="rId82"/>
    <p:sldId id="2471" r:id="rId83"/>
    <p:sldId id="2472" r:id="rId84"/>
    <p:sldId id="3280" r:id="rId85"/>
    <p:sldId id="3281" r:id="rId86"/>
    <p:sldId id="3236" r:id="rId87"/>
    <p:sldId id="2456" r:id="rId88"/>
    <p:sldId id="2457" r:id="rId89"/>
    <p:sldId id="2458" r:id="rId90"/>
    <p:sldId id="2459" r:id="rId91"/>
    <p:sldId id="2460" r:id="rId92"/>
    <p:sldId id="2461" r:id="rId93"/>
    <p:sldId id="2462" r:id="rId94"/>
    <p:sldId id="3233" r:id="rId95"/>
    <p:sldId id="1775" r:id="rId96"/>
    <p:sldId id="1962" r:id="rId97"/>
    <p:sldId id="3257" r:id="rId98"/>
    <p:sldId id="1963" r:id="rId99"/>
    <p:sldId id="3258" r:id="rId100"/>
    <p:sldId id="1964" r:id="rId101"/>
    <p:sldId id="3255" r:id="rId102"/>
    <p:sldId id="1777" r:id="rId103"/>
    <p:sldId id="1779" r:id="rId104"/>
    <p:sldId id="2155" r:id="rId105"/>
    <p:sldId id="1961" r:id="rId106"/>
    <p:sldId id="2379" r:id="rId107"/>
    <p:sldId id="2380" r:id="rId108"/>
    <p:sldId id="3254" r:id="rId109"/>
    <p:sldId id="1885" r:id="rId110"/>
    <p:sldId id="2153" r:id="rId111"/>
    <p:sldId id="1886" r:id="rId112"/>
    <p:sldId id="2165" r:id="rId113"/>
    <p:sldId id="2166" r:id="rId114"/>
    <p:sldId id="2168" r:id="rId115"/>
    <p:sldId id="1176" r:id="rId116"/>
    <p:sldId id="1177" r:id="rId117"/>
    <p:sldId id="1178" r:id="rId118"/>
    <p:sldId id="2443" r:id="rId119"/>
    <p:sldId id="2444" r:id="rId120"/>
    <p:sldId id="2446" r:id="rId121"/>
    <p:sldId id="2447" r:id="rId122"/>
    <p:sldId id="2448" r:id="rId123"/>
    <p:sldId id="3259" r:id="rId124"/>
    <p:sldId id="2449" r:id="rId125"/>
    <p:sldId id="2450" r:id="rId126"/>
    <p:sldId id="2451" r:id="rId127"/>
    <p:sldId id="2452" r:id="rId128"/>
    <p:sldId id="2453" r:id="rId129"/>
    <p:sldId id="3260" r:id="rId130"/>
    <p:sldId id="2454" r:id="rId131"/>
    <p:sldId id="2167" r:id="rId132"/>
    <p:sldId id="2196" r:id="rId133"/>
    <p:sldId id="3261" r:id="rId134"/>
    <p:sldId id="3263" r:id="rId135"/>
    <p:sldId id="1792" r:id="rId136"/>
    <p:sldId id="1793" r:id="rId137"/>
    <p:sldId id="1794" r:id="rId138"/>
    <p:sldId id="1795" r:id="rId139"/>
    <p:sldId id="1796" r:id="rId140"/>
    <p:sldId id="1797" r:id="rId141"/>
    <p:sldId id="1798" r:id="rId142"/>
    <p:sldId id="1809" r:id="rId143"/>
    <p:sldId id="1800" r:id="rId144"/>
    <p:sldId id="1802" r:id="rId145"/>
    <p:sldId id="3241" r:id="rId146"/>
    <p:sldId id="3242" r:id="rId147"/>
    <p:sldId id="3243" r:id="rId148"/>
    <p:sldId id="3244" r:id="rId149"/>
    <p:sldId id="3245" r:id="rId150"/>
    <p:sldId id="1807" r:id="rId151"/>
    <p:sldId id="1808" r:id="rId152"/>
    <p:sldId id="3264" r:id="rId153"/>
    <p:sldId id="1784" r:id="rId154"/>
    <p:sldId id="3079" r:id="rId155"/>
    <p:sldId id="3080" r:id="rId156"/>
    <p:sldId id="3262" r:id="rId157"/>
    <p:sldId id="2001" r:id="rId158"/>
    <p:sldId id="2008" r:id="rId159"/>
    <p:sldId id="2009" r:id="rId160"/>
    <p:sldId id="2010" r:id="rId161"/>
    <p:sldId id="2013" r:id="rId162"/>
    <p:sldId id="2011" r:id="rId163"/>
    <p:sldId id="1999" r:id="rId164"/>
    <p:sldId id="2000" r:id="rId165"/>
    <p:sldId id="2002" r:id="rId166"/>
    <p:sldId id="2003" r:id="rId167"/>
    <p:sldId id="2004" r:id="rId168"/>
    <p:sldId id="2005" r:id="rId169"/>
    <p:sldId id="2006" r:id="rId170"/>
    <p:sldId id="2007" r:id="rId171"/>
    <p:sldId id="1780" r:id="rId172"/>
    <p:sldId id="1781" r:id="rId173"/>
    <p:sldId id="1782" r:id="rId174"/>
    <p:sldId id="1783" r:id="rId175"/>
    <p:sldId id="1818" r:id="rId176"/>
    <p:sldId id="3237" r:id="rId177"/>
    <p:sldId id="2041" r:id="rId178"/>
    <p:sldId id="2042" r:id="rId179"/>
    <p:sldId id="2039" r:id="rId180"/>
    <p:sldId id="2043" r:id="rId181"/>
    <p:sldId id="2040" r:id="rId182"/>
    <p:sldId id="3265" r:id="rId183"/>
    <p:sldId id="2279" r:id="rId184"/>
    <p:sldId id="2280" r:id="rId185"/>
    <p:sldId id="2281" r:id="rId186"/>
    <p:sldId id="2282" r:id="rId187"/>
    <p:sldId id="3238" r:id="rId188"/>
    <p:sldId id="2267" r:id="rId189"/>
    <p:sldId id="2268" r:id="rId190"/>
    <p:sldId id="2269" r:id="rId191"/>
    <p:sldId id="2270" r:id="rId192"/>
    <p:sldId id="2272" r:id="rId193"/>
    <p:sldId id="2273" r:id="rId194"/>
    <p:sldId id="2274" r:id="rId195"/>
    <p:sldId id="2275" r:id="rId196"/>
    <p:sldId id="2277" r:id="rId197"/>
    <p:sldId id="2278" r:id="rId198"/>
    <p:sldId id="2284" r:id="rId199"/>
    <p:sldId id="2285" r:id="rId200"/>
    <p:sldId id="2286" r:id="rId201"/>
    <p:sldId id="2287" r:id="rId202"/>
    <p:sldId id="2252" r:id="rId203"/>
    <p:sldId id="2253" r:id="rId204"/>
    <p:sldId id="2254" r:id="rId205"/>
    <p:sldId id="2387" r:id="rId206"/>
    <p:sldId id="2388" r:id="rId207"/>
    <p:sldId id="3282" r:id="rId208"/>
    <p:sldId id="3283" r:id="rId209"/>
    <p:sldId id="3284" r:id="rId210"/>
    <p:sldId id="3285" r:id="rId211"/>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00000"/>
    <a:srgbClr val="009900"/>
    <a:srgbClr val="CC3300"/>
    <a:srgbClr val="CC99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p:restoredTop sz="94419"/>
  </p:normalViewPr>
  <p:slideViewPr>
    <p:cSldViewPr>
      <p:cViewPr varScale="1">
        <p:scale>
          <a:sx n="104" d="100"/>
          <a:sy n="104" d="100"/>
        </p:scale>
        <p:origin x="680" y="192"/>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theme" Target="theme/theme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commentAuthors" Target="commentAuthor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presProps" Target="pres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notesMaster" Target="notesMasters/notes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28707946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923538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149035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821024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929915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9761766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686819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445110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269843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0644250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Grp="1" noRot="1" noChangeAspect="1" noChangeArrowheads="1" noTextEdit="1"/>
          </p:cNvSpPr>
          <p:nvPr>
            <p:ph type="sldImg"/>
          </p:nvPr>
        </p:nvSpPr>
        <p:spPr>
          <a:ln/>
        </p:spPr>
      </p:sp>
      <p:sp>
        <p:nvSpPr>
          <p:cNvPr id="3604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22305647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Rot="1" noChangeAspect="1" noChangeArrowheads="1" noTextEdit="1"/>
          </p:cNvSpPr>
          <p:nvPr>
            <p:ph type="sldImg"/>
          </p:nvPr>
        </p:nvSpPr>
        <p:spPr>
          <a:ln/>
        </p:spPr>
      </p:sp>
      <p:sp>
        <p:nvSpPr>
          <p:cNvPr id="3543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079515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36217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08025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Rectangle 2"/>
          <p:cNvSpPr>
            <a:spLocks noGrp="1" noRot="1" noChangeAspect="1" noChangeArrowheads="1" noTextEdit="1"/>
          </p:cNvSpPr>
          <p:nvPr>
            <p:ph type="sldImg"/>
          </p:nvPr>
        </p:nvSpPr>
        <p:spPr>
          <a:ln/>
        </p:spPr>
      </p:sp>
      <p:sp>
        <p:nvSpPr>
          <p:cNvPr id="3645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265256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Rot="1" noChangeAspect="1" noChangeArrowheads="1" noTextEdit="1"/>
          </p:cNvSpPr>
          <p:nvPr>
            <p:ph type="sldImg"/>
          </p:nvPr>
        </p:nvSpPr>
        <p:spPr>
          <a:ln/>
        </p:spPr>
      </p:sp>
      <p:sp>
        <p:nvSpPr>
          <p:cNvPr id="3655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428779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Rectangle 2"/>
          <p:cNvSpPr>
            <a:spLocks noGrp="1" noRot="1" noChangeAspect="1" noChangeArrowheads="1" noTextEdit="1"/>
          </p:cNvSpPr>
          <p:nvPr>
            <p:ph type="sldImg"/>
          </p:nvPr>
        </p:nvSpPr>
        <p:spPr>
          <a:ln/>
        </p:spPr>
      </p:sp>
      <p:sp>
        <p:nvSpPr>
          <p:cNvPr id="3665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5680101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Rot="1" noChangeAspect="1" noChangeArrowheads="1" noTextEdit="1"/>
          </p:cNvSpPr>
          <p:nvPr>
            <p:ph type="sldImg"/>
          </p:nvPr>
        </p:nvSpPr>
        <p:spPr>
          <a:ln/>
        </p:spPr>
      </p:sp>
      <p:sp>
        <p:nvSpPr>
          <p:cNvPr id="3676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077878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7289640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793801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91F3D54F-F0B5-FD46-B007-C70B4EBAE4B9}" type="slidenum">
              <a:rPr lang="en-US" sz="1300"/>
              <a:pPr algn="r" eaLnBrk="1" hangingPunct="1"/>
              <a:t>115</a:t>
            </a:fld>
            <a:endParaRPr lang="en-US" sz="1300"/>
          </a:p>
        </p:txBody>
      </p:sp>
      <p:sp>
        <p:nvSpPr>
          <p:cNvPr id="355331" name="Rectangle 2"/>
          <p:cNvSpPr>
            <a:spLocks noGrp="1" noRot="1" noChangeAspect="1" noChangeArrowheads="1" noTextEdit="1"/>
          </p:cNvSpPr>
          <p:nvPr>
            <p:ph type="sldImg"/>
          </p:nvPr>
        </p:nvSpPr>
        <p:spPr>
          <a:ln/>
        </p:spPr>
      </p:sp>
      <p:sp>
        <p:nvSpPr>
          <p:cNvPr id="355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155706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AC0E6BDB-31ED-6A45-A017-D6C8AD7C567E}" type="slidenum">
              <a:rPr lang="en-US" sz="1300"/>
              <a:pPr algn="r" eaLnBrk="1" hangingPunct="1"/>
              <a:t>116</a:t>
            </a:fld>
            <a:endParaRPr lang="en-US" sz="1300"/>
          </a:p>
        </p:txBody>
      </p:sp>
      <p:sp>
        <p:nvSpPr>
          <p:cNvPr id="356355" name="Rectangle 2"/>
          <p:cNvSpPr>
            <a:spLocks noGrp="1" noRot="1" noChangeAspect="1" noChangeArrowheads="1" noTextEdit="1"/>
          </p:cNvSpPr>
          <p:nvPr>
            <p:ph type="sldImg"/>
          </p:nvPr>
        </p:nvSpPr>
        <p:spPr>
          <a:ln/>
        </p:spPr>
      </p:sp>
      <p:sp>
        <p:nvSpPr>
          <p:cNvPr id="356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307531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856272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7"/>
          <p:cNvSpPr txBox="1">
            <a:spLocks noGrp="1" noChangeArrowheads="1"/>
          </p:cNvSpPr>
          <p:nvPr/>
        </p:nvSpPr>
        <p:spPr bwMode="auto">
          <a:xfrm>
            <a:off x="5266115" y="6658968"/>
            <a:ext cx="4028748" cy="349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2" tIns="46586" rIns="93172" bIns="46586" anchor="b"/>
          <a:lstStyle>
            <a:lvl1pPr defTabSz="966788">
              <a:defRPr>
                <a:solidFill>
                  <a:schemeClr val="tx1"/>
                </a:solidFill>
                <a:latin typeface="Arial" charset="0"/>
                <a:ea typeface="MS PGothic" charset="0"/>
                <a:cs typeface="MS PGothic" charset="0"/>
              </a:defRPr>
            </a:lvl1pPr>
            <a:lvl2pPr marL="742950" indent="-285750" defTabSz="966788">
              <a:defRPr>
                <a:solidFill>
                  <a:schemeClr val="tx1"/>
                </a:solidFill>
                <a:latin typeface="Arial" charset="0"/>
                <a:ea typeface="MS PGothic" charset="0"/>
                <a:cs typeface="MS PGothic" charset="0"/>
              </a:defRPr>
            </a:lvl2pPr>
            <a:lvl3pPr marL="1143000" indent="-228600" defTabSz="966788">
              <a:defRPr>
                <a:solidFill>
                  <a:schemeClr val="tx1"/>
                </a:solidFill>
                <a:latin typeface="Arial" charset="0"/>
                <a:ea typeface="MS PGothic" charset="0"/>
                <a:cs typeface="MS PGothic" charset="0"/>
              </a:defRPr>
            </a:lvl3pPr>
            <a:lvl4pPr marL="1600200" indent="-228600" defTabSz="966788">
              <a:defRPr>
                <a:solidFill>
                  <a:schemeClr val="tx1"/>
                </a:solidFill>
                <a:latin typeface="Arial" charset="0"/>
                <a:ea typeface="MS PGothic" charset="0"/>
                <a:cs typeface="MS PGothic" charset="0"/>
              </a:defRPr>
            </a:lvl4pPr>
            <a:lvl5pPr marL="2057400" indent="-228600" defTabSz="966788">
              <a:defRPr>
                <a:solidFill>
                  <a:schemeClr val="tx1"/>
                </a:solidFill>
                <a:latin typeface="Arial" charset="0"/>
                <a:ea typeface="MS PGothic" charset="0"/>
                <a:cs typeface="MS PGothic" charset="0"/>
              </a:defRPr>
            </a:lvl5pPr>
            <a:lvl6pPr marL="2514600" indent="-228600" defTabSz="966788"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defTabSz="966788"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defTabSz="966788"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defTabSz="966788"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B69D95E0-4204-1449-996B-A92BEDFB0FD7}" type="slidenum">
              <a:rPr lang="en-US" sz="1300"/>
              <a:pPr algn="r" eaLnBrk="1" hangingPunct="1"/>
              <a:t>117</a:t>
            </a:fld>
            <a:endParaRPr lang="en-US" sz="1300"/>
          </a:p>
        </p:txBody>
      </p:sp>
      <p:sp>
        <p:nvSpPr>
          <p:cNvPr id="357379" name="Rectangle 2"/>
          <p:cNvSpPr>
            <a:spLocks noGrp="1" noRot="1" noChangeAspect="1" noChangeArrowheads="1" noTextEdit="1"/>
          </p:cNvSpPr>
          <p:nvPr>
            <p:ph type="sldImg"/>
          </p:nvPr>
        </p:nvSpPr>
        <p:spPr>
          <a:ln/>
        </p:spPr>
      </p:sp>
      <p:sp>
        <p:nvSpPr>
          <p:cNvPr id="357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320470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578940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6806374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E6EC7D4-0570-5F4A-BD04-1972EAA44642}" type="slidenum">
              <a:rPr lang="en-US" smtClean="0"/>
              <a:pPr/>
              <a:t>10</a:t>
            </a:fld>
            <a:endParaRPr lang="en-US"/>
          </a:p>
        </p:txBody>
      </p:sp>
    </p:spTree>
    <p:extLst>
      <p:ext uri="{BB962C8B-B14F-4D97-AF65-F5344CB8AC3E}">
        <p14:creationId xmlns:p14="http://schemas.microsoft.com/office/powerpoint/2010/main" val="1668893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Rectangle 2"/>
          <p:cNvSpPr>
            <a:spLocks noGrp="1" noRot="1" noChangeAspect="1" noChangeArrowheads="1" noTextEdit="1"/>
          </p:cNvSpPr>
          <p:nvPr>
            <p:ph type="sldImg"/>
          </p:nvPr>
        </p:nvSpPr>
        <p:spPr>
          <a:ln/>
        </p:spPr>
      </p:sp>
      <p:sp>
        <p:nvSpPr>
          <p:cNvPr id="3584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208362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98328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Rot="1" noChangeAspect="1" noChangeArrowheads="1" noTextEdit="1"/>
          </p:cNvSpPr>
          <p:nvPr>
            <p:ph type="sldImg"/>
          </p:nvPr>
        </p:nvSpPr>
        <p:spPr>
          <a:ln/>
        </p:spPr>
      </p:sp>
      <p:sp>
        <p:nvSpPr>
          <p:cNvPr id="3635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2791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1/27/22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1/27/22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1/27/22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1/27/22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1/27/22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1/27/22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1/27/22</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UCF @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1/27/22</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UCF @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1/27/22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1/27/22</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UCF @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1/27/22</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UCF @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1/27/22</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UCF @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1/27/22</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UCF @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1/27/22</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UCF @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2.bin"/><Relationship Id="rId4" Type="http://schemas.openxmlformats.org/officeDocument/2006/relationships/image" Target="../media/image7.wmf"/></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tiff"/><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5685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Formal Languages &amp; Automata Theory</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44958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2022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824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DFAs # 3,4</a:t>
            </a:r>
          </a:p>
        </p:txBody>
      </p:sp>
      <p:sp>
        <p:nvSpPr>
          <p:cNvPr id="4" name="Date Placeholder 3"/>
          <p:cNvSpPr>
            <a:spLocks noGrp="1"/>
          </p:cNvSpPr>
          <p:nvPr>
            <p:ph type="dt" sz="half" idx="10"/>
          </p:nvPr>
        </p:nvSpPr>
        <p:spPr/>
        <p:txBody>
          <a:bodyPr/>
          <a:lstStyle/>
          <a:p>
            <a:fld id="{2534C2F4-DACC-7046-9C17-8BE104BD396C}" type="datetime1">
              <a:rPr lang="en-US" smtClean="0"/>
              <a:t>1/27/22</a:t>
            </a:fld>
            <a:endParaRPr lang="en-US" dirty="0"/>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a:t>
            </a:fld>
            <a:endParaRPr lang="en-US"/>
          </a:p>
        </p:txBody>
      </p:sp>
      <p:sp>
        <p:nvSpPr>
          <p:cNvPr id="8" name="Oval 7"/>
          <p:cNvSpPr/>
          <p:nvPr/>
        </p:nvSpPr>
        <p:spPr bwMode="auto">
          <a:xfrm>
            <a:off x="1679448" y="1905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sp>
        <p:nvSpPr>
          <p:cNvPr id="9" name="Oval 8"/>
          <p:cNvSpPr/>
          <p:nvPr/>
        </p:nvSpPr>
        <p:spPr bwMode="auto">
          <a:xfrm>
            <a:off x="2670048" y="1905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cxnSp>
        <p:nvCxnSpPr>
          <p:cNvPr id="10" name="Straight Arrow Connector 9"/>
          <p:cNvCxnSpPr/>
          <p:nvPr/>
        </p:nvCxnSpPr>
        <p:spPr bwMode="auto">
          <a:xfrm>
            <a:off x="2136648" y="20574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2" name="TextBox 11"/>
          <p:cNvSpPr txBox="1"/>
          <p:nvPr/>
        </p:nvSpPr>
        <p:spPr>
          <a:xfrm>
            <a:off x="1743829" y="1962603"/>
            <a:ext cx="338554" cy="369332"/>
          </a:xfrm>
          <a:prstGeom prst="rect">
            <a:avLst/>
          </a:prstGeom>
          <a:noFill/>
        </p:spPr>
        <p:txBody>
          <a:bodyPr wrap="none" rtlCol="0">
            <a:spAutoFit/>
          </a:bodyPr>
          <a:lstStyle/>
          <a:p>
            <a:r>
              <a:rPr lang="en-US" b="1"/>
              <a:t>E</a:t>
            </a:r>
          </a:p>
        </p:txBody>
      </p:sp>
      <p:sp>
        <p:nvSpPr>
          <p:cNvPr id="13" name="TextBox 12"/>
          <p:cNvSpPr txBox="1"/>
          <p:nvPr/>
        </p:nvSpPr>
        <p:spPr>
          <a:xfrm>
            <a:off x="2735837" y="1955808"/>
            <a:ext cx="364202" cy="369332"/>
          </a:xfrm>
          <a:prstGeom prst="rect">
            <a:avLst/>
          </a:prstGeom>
          <a:noFill/>
        </p:spPr>
        <p:txBody>
          <a:bodyPr wrap="none" rtlCol="0">
            <a:spAutoFit/>
          </a:bodyPr>
          <a:lstStyle/>
          <a:p>
            <a:r>
              <a:rPr lang="en-US" b="1"/>
              <a:t>O</a:t>
            </a:r>
          </a:p>
        </p:txBody>
      </p:sp>
      <p:sp>
        <p:nvSpPr>
          <p:cNvPr id="14" name="TextBox 13"/>
          <p:cNvSpPr txBox="1"/>
          <p:nvPr/>
        </p:nvSpPr>
        <p:spPr>
          <a:xfrm>
            <a:off x="2133600" y="1676400"/>
            <a:ext cx="312906" cy="369332"/>
          </a:xfrm>
          <a:prstGeom prst="rect">
            <a:avLst/>
          </a:prstGeom>
          <a:noFill/>
        </p:spPr>
        <p:txBody>
          <a:bodyPr wrap="none" rtlCol="0">
            <a:spAutoFit/>
          </a:bodyPr>
          <a:lstStyle/>
          <a:p>
            <a:r>
              <a:rPr lang="en-US" b="1"/>
              <a:t>1</a:t>
            </a:r>
          </a:p>
        </p:txBody>
      </p:sp>
      <p:cxnSp>
        <p:nvCxnSpPr>
          <p:cNvPr id="15" name="Straight Arrow Connector 14"/>
          <p:cNvCxnSpPr/>
          <p:nvPr/>
        </p:nvCxnSpPr>
        <p:spPr bwMode="auto">
          <a:xfrm>
            <a:off x="2136648" y="2209800"/>
            <a:ext cx="533400" cy="0"/>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16" name="TextBox 15"/>
          <p:cNvSpPr txBox="1"/>
          <p:nvPr/>
        </p:nvSpPr>
        <p:spPr>
          <a:xfrm>
            <a:off x="2354094" y="2221468"/>
            <a:ext cx="312906" cy="369332"/>
          </a:xfrm>
          <a:prstGeom prst="rect">
            <a:avLst/>
          </a:prstGeom>
          <a:noFill/>
        </p:spPr>
        <p:txBody>
          <a:bodyPr wrap="none" rtlCol="0">
            <a:spAutoFit/>
          </a:bodyPr>
          <a:lstStyle/>
          <a:p>
            <a:r>
              <a:rPr lang="en-US"/>
              <a:t>1</a:t>
            </a:r>
          </a:p>
        </p:txBody>
      </p:sp>
      <p:cxnSp>
        <p:nvCxnSpPr>
          <p:cNvPr id="21" name="Elbow Connector 20"/>
          <p:cNvCxnSpPr>
            <a:stCxn id="8" idx="1"/>
            <a:endCxn id="8" idx="0"/>
          </p:cNvCxnSpPr>
          <p:nvPr/>
        </p:nvCxnSpPr>
        <p:spPr bwMode="auto">
          <a:xfrm rot="5400000" flipH="1" flipV="1">
            <a:off x="1793748" y="1857656"/>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cxnSp>
        <p:nvCxnSpPr>
          <p:cNvPr id="22" name="Elbow Connector 21"/>
          <p:cNvCxnSpPr/>
          <p:nvPr/>
        </p:nvCxnSpPr>
        <p:spPr bwMode="auto">
          <a:xfrm rot="5400000" flipH="1" flipV="1">
            <a:off x="2790545" y="1866900"/>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23" name="TextBox 22"/>
          <p:cNvSpPr txBox="1"/>
          <p:nvPr/>
        </p:nvSpPr>
        <p:spPr>
          <a:xfrm>
            <a:off x="1679448" y="1383268"/>
            <a:ext cx="301752" cy="369332"/>
          </a:xfrm>
          <a:prstGeom prst="rect">
            <a:avLst/>
          </a:prstGeom>
          <a:noFill/>
        </p:spPr>
        <p:txBody>
          <a:bodyPr wrap="square" rtlCol="0">
            <a:spAutoFit/>
          </a:bodyPr>
          <a:lstStyle/>
          <a:p>
            <a:r>
              <a:rPr lang="en-US" b="1"/>
              <a:t>0</a:t>
            </a:r>
          </a:p>
        </p:txBody>
      </p:sp>
      <p:sp>
        <p:nvSpPr>
          <p:cNvPr id="24" name="TextBox 23"/>
          <p:cNvSpPr txBox="1"/>
          <p:nvPr/>
        </p:nvSpPr>
        <p:spPr>
          <a:xfrm>
            <a:off x="2667000" y="1383268"/>
            <a:ext cx="233658" cy="369332"/>
          </a:xfrm>
          <a:prstGeom prst="rect">
            <a:avLst/>
          </a:prstGeom>
          <a:noFill/>
        </p:spPr>
        <p:txBody>
          <a:bodyPr wrap="square" rtlCol="0">
            <a:spAutoFit/>
          </a:bodyPr>
          <a:lstStyle/>
          <a:p>
            <a:r>
              <a:rPr lang="en-US" b="1"/>
              <a:t>0</a:t>
            </a:r>
          </a:p>
        </p:txBody>
      </p:sp>
      <p:sp>
        <p:nvSpPr>
          <p:cNvPr id="25" name="TextBox 24"/>
          <p:cNvSpPr txBox="1"/>
          <p:nvPr/>
        </p:nvSpPr>
        <p:spPr>
          <a:xfrm>
            <a:off x="457200" y="2526268"/>
            <a:ext cx="6934200" cy="646331"/>
          </a:xfrm>
          <a:prstGeom prst="rect">
            <a:avLst/>
          </a:prstGeom>
          <a:noFill/>
        </p:spPr>
        <p:txBody>
          <a:bodyPr wrap="square" rtlCol="0">
            <a:spAutoFit/>
          </a:bodyPr>
          <a:lstStyle/>
          <a:p>
            <a:r>
              <a:rPr lang="en-US" b="1" dirty="0">
                <a:latin typeface="Apple Chancery" charset="0"/>
                <a:ea typeface="Apple Chancery" charset="0"/>
                <a:cs typeface="Apple Chancery" charset="0"/>
              </a:rPr>
              <a:t>A </a:t>
            </a:r>
            <a:r>
              <a:rPr lang="en-US" b="1" dirty="0"/>
              <a:t>= ( {E,O}, {0,1}, </a:t>
            </a:r>
            <a:r>
              <a:rPr lang="en-US" b="1" dirty="0">
                <a:latin typeface="Symbol" charset="2"/>
                <a:ea typeface="Symbol" charset="2"/>
                <a:cs typeface="Symbol" charset="2"/>
              </a:rPr>
              <a:t>d</a:t>
            </a:r>
            <a:r>
              <a:rPr lang="en-US" b="1" dirty="0"/>
              <a:t>, E, {O})</a:t>
            </a:r>
            <a:r>
              <a:rPr lang="en-US" dirty="0"/>
              <a:t>, where </a:t>
            </a:r>
            <a:r>
              <a:rPr lang="en-US" dirty="0">
                <a:latin typeface="Symbol" charset="2"/>
                <a:ea typeface="Symbol" charset="2"/>
                <a:cs typeface="Symbol" charset="2"/>
              </a:rPr>
              <a:t>d</a:t>
            </a:r>
            <a:r>
              <a:rPr lang="en-US" dirty="0"/>
              <a:t> is defined by above diagram.</a:t>
            </a:r>
          </a:p>
          <a:p>
            <a:r>
              <a:rPr lang="en-US" b="1" dirty="0"/>
              <a:t>L(</a:t>
            </a:r>
            <a:r>
              <a:rPr lang="en-US" b="1" dirty="0">
                <a:latin typeface="Apple Chancery" charset="0"/>
                <a:ea typeface="Apple Chancery" charset="0"/>
                <a:cs typeface="Apple Chancery" charset="0"/>
              </a:rPr>
              <a:t>A</a:t>
            </a:r>
            <a:r>
              <a:rPr lang="en-US" b="1" dirty="0">
                <a:latin typeface="+mn-lt"/>
                <a:ea typeface="Apple Chancery" charset="0"/>
                <a:cs typeface="Apple Chancery" charset="0"/>
              </a:rPr>
              <a:t>) </a:t>
            </a:r>
            <a:r>
              <a:rPr lang="en-US" b="1" dirty="0"/>
              <a:t> = { w | w</a:t>
            </a:r>
            <a:r>
              <a:rPr lang="en-US" dirty="0"/>
              <a:t> is a binary string of odd parity </a:t>
            </a:r>
            <a:r>
              <a:rPr lang="en-US" b="1" dirty="0"/>
              <a:t>}</a:t>
            </a:r>
          </a:p>
        </p:txBody>
      </p:sp>
      <p:cxnSp>
        <p:nvCxnSpPr>
          <p:cNvPr id="27" name="Straight Arrow Connector 26"/>
          <p:cNvCxnSpPr>
            <a:endCxn id="8" idx="2"/>
          </p:cNvCxnSpPr>
          <p:nvPr/>
        </p:nvCxnSpPr>
        <p:spPr bwMode="auto">
          <a:xfrm>
            <a:off x="1295400" y="2133599"/>
            <a:ext cx="384048" cy="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28" name="TextBox 27"/>
          <p:cNvSpPr txBox="1"/>
          <p:nvPr/>
        </p:nvSpPr>
        <p:spPr>
          <a:xfrm>
            <a:off x="914400" y="1992868"/>
            <a:ext cx="381000" cy="369332"/>
          </a:xfrm>
          <a:prstGeom prst="rect">
            <a:avLst/>
          </a:prstGeom>
          <a:noFill/>
        </p:spPr>
        <p:txBody>
          <a:bodyPr wrap="square" rtlCol="0">
            <a:spAutoFit/>
          </a:bodyPr>
          <a:lstStyle/>
          <a:p>
            <a:r>
              <a:rPr lang="en-US" b="1">
                <a:latin typeface="Apple Chancery" charset="0"/>
                <a:ea typeface="Apple Chancery" charset="0"/>
                <a:cs typeface="Apple Chancery" charset="0"/>
              </a:rPr>
              <a:t>A</a:t>
            </a:r>
          </a:p>
        </p:txBody>
      </p:sp>
      <p:sp>
        <p:nvSpPr>
          <p:cNvPr id="29" name="Oval 28"/>
          <p:cNvSpPr/>
          <p:nvPr/>
        </p:nvSpPr>
        <p:spPr bwMode="auto">
          <a:xfrm>
            <a:off x="2715542" y="1962603"/>
            <a:ext cx="378990" cy="346365"/>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sp>
        <p:nvSpPr>
          <p:cNvPr id="30" name="TextBox 29"/>
          <p:cNvSpPr txBox="1"/>
          <p:nvPr/>
        </p:nvSpPr>
        <p:spPr>
          <a:xfrm>
            <a:off x="457200" y="4486870"/>
            <a:ext cx="8458200" cy="1200329"/>
          </a:xfrm>
          <a:prstGeom prst="rect">
            <a:avLst/>
          </a:prstGeom>
          <a:noFill/>
        </p:spPr>
        <p:txBody>
          <a:bodyPr wrap="square" rtlCol="0">
            <a:spAutoFit/>
          </a:bodyPr>
          <a:lstStyle/>
          <a:p>
            <a:r>
              <a:rPr lang="en-US" b="1" dirty="0">
                <a:latin typeface="Apple Chancery" charset="0"/>
                <a:ea typeface="Apple Chancery" charset="0"/>
                <a:cs typeface="Apple Chancery" charset="0"/>
              </a:rPr>
              <a:t>A’ </a:t>
            </a:r>
            <a:r>
              <a:rPr lang="en-US" b="1" dirty="0"/>
              <a:t>= ( {C,NC,X}, {00,01,10,11}, </a:t>
            </a:r>
            <a:r>
              <a:rPr lang="en-US" b="1" dirty="0">
                <a:latin typeface="Symbol" charset="2"/>
                <a:ea typeface="Symbol" charset="2"/>
                <a:cs typeface="Symbol" charset="2"/>
              </a:rPr>
              <a:t>d’</a:t>
            </a:r>
            <a:r>
              <a:rPr lang="en-US" b="1" dirty="0"/>
              <a:t>, C, {NC})</a:t>
            </a:r>
            <a:r>
              <a:rPr lang="en-US" dirty="0"/>
              <a:t>, where </a:t>
            </a:r>
            <a:r>
              <a:rPr lang="en-US" b="1" dirty="0">
                <a:latin typeface="Symbol" charset="2"/>
                <a:ea typeface="Symbol" charset="2"/>
                <a:cs typeface="Symbol" charset="2"/>
              </a:rPr>
              <a:t>d’</a:t>
            </a:r>
            <a:r>
              <a:rPr lang="en-US" dirty="0"/>
              <a:t> is defined by above diagram.</a:t>
            </a:r>
          </a:p>
          <a:p>
            <a:r>
              <a:rPr lang="en-US" b="1" dirty="0"/>
              <a:t>L(</a:t>
            </a:r>
            <a:r>
              <a:rPr lang="en-US" b="1" dirty="0">
                <a:latin typeface="Apple Chancery" charset="0"/>
                <a:ea typeface="Apple Chancery" charset="0"/>
                <a:cs typeface="Apple Chancery" charset="0"/>
              </a:rPr>
              <a:t>A’</a:t>
            </a:r>
            <a:r>
              <a:rPr lang="en-US" b="1" dirty="0">
                <a:latin typeface="+mn-lt"/>
                <a:ea typeface="Apple Chancery" charset="0"/>
                <a:cs typeface="Apple Chancery" charset="0"/>
              </a:rPr>
              <a:t>) </a:t>
            </a:r>
            <a:r>
              <a:rPr lang="en-US" b="1" dirty="0"/>
              <a:t> = { w | w </a:t>
            </a:r>
            <a:r>
              <a:rPr lang="en-US" dirty="0"/>
              <a:t>is a pair of binary strings where the bottom string is the </a:t>
            </a:r>
            <a:r>
              <a:rPr lang="en-US" b="1" dirty="0"/>
              <a:t>2</a:t>
            </a:r>
            <a:r>
              <a:rPr lang="en-US" dirty="0"/>
              <a:t>’s complement of the top one, both read least (</a:t>
            </a:r>
            <a:r>
              <a:rPr lang="en-US" dirty="0" err="1"/>
              <a:t>lsb</a:t>
            </a:r>
            <a:r>
              <a:rPr lang="en-US" dirty="0"/>
              <a:t>) to most significant bit (</a:t>
            </a:r>
            <a:r>
              <a:rPr lang="en-US" dirty="0" err="1"/>
              <a:t>msb</a:t>
            </a:r>
            <a:r>
              <a:rPr lang="en-US" dirty="0"/>
              <a:t>) }</a:t>
            </a:r>
          </a:p>
        </p:txBody>
      </p:sp>
      <p:sp>
        <p:nvSpPr>
          <p:cNvPr id="31" name="Oval 30"/>
          <p:cNvSpPr/>
          <p:nvPr/>
        </p:nvSpPr>
        <p:spPr bwMode="auto">
          <a:xfrm>
            <a:off x="1752600" y="3569732"/>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sp>
        <p:nvSpPr>
          <p:cNvPr id="32" name="Oval 31"/>
          <p:cNvSpPr/>
          <p:nvPr/>
        </p:nvSpPr>
        <p:spPr bwMode="auto">
          <a:xfrm>
            <a:off x="2743200" y="3569732"/>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cxnSp>
        <p:nvCxnSpPr>
          <p:cNvPr id="33" name="Straight Arrow Connector 32"/>
          <p:cNvCxnSpPr/>
          <p:nvPr/>
        </p:nvCxnSpPr>
        <p:spPr bwMode="auto">
          <a:xfrm>
            <a:off x="2209800" y="38100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4" name="TextBox 33"/>
          <p:cNvSpPr txBox="1"/>
          <p:nvPr/>
        </p:nvSpPr>
        <p:spPr>
          <a:xfrm>
            <a:off x="1828800" y="3608765"/>
            <a:ext cx="351378" cy="369332"/>
          </a:xfrm>
          <a:prstGeom prst="rect">
            <a:avLst/>
          </a:prstGeom>
          <a:noFill/>
        </p:spPr>
        <p:txBody>
          <a:bodyPr wrap="none" rtlCol="0">
            <a:spAutoFit/>
          </a:bodyPr>
          <a:lstStyle/>
          <a:p>
            <a:r>
              <a:rPr lang="en-US" b="1">
                <a:latin typeface="+mn-lt"/>
                <a:ea typeface="Symbol" charset="2"/>
                <a:cs typeface="Symbol" charset="2"/>
              </a:rPr>
              <a:t>C</a:t>
            </a:r>
          </a:p>
        </p:txBody>
      </p:sp>
      <p:sp>
        <p:nvSpPr>
          <p:cNvPr id="35" name="TextBox 34"/>
          <p:cNvSpPr txBox="1"/>
          <p:nvPr/>
        </p:nvSpPr>
        <p:spPr>
          <a:xfrm>
            <a:off x="2743200" y="3620540"/>
            <a:ext cx="518091" cy="369332"/>
          </a:xfrm>
          <a:prstGeom prst="rect">
            <a:avLst/>
          </a:prstGeom>
          <a:noFill/>
        </p:spPr>
        <p:txBody>
          <a:bodyPr wrap="none" rtlCol="0">
            <a:spAutoFit/>
          </a:bodyPr>
          <a:lstStyle/>
          <a:p>
            <a:r>
              <a:rPr lang="en-US" b="1"/>
              <a:t>NC</a:t>
            </a:r>
          </a:p>
        </p:txBody>
      </p:sp>
      <p:sp>
        <p:nvSpPr>
          <p:cNvPr id="36" name="TextBox 35"/>
          <p:cNvSpPr txBox="1"/>
          <p:nvPr/>
        </p:nvSpPr>
        <p:spPr>
          <a:xfrm>
            <a:off x="2206751" y="3516868"/>
            <a:ext cx="457199" cy="369332"/>
          </a:xfrm>
          <a:prstGeom prst="rect">
            <a:avLst/>
          </a:prstGeom>
          <a:noFill/>
        </p:spPr>
        <p:txBody>
          <a:bodyPr wrap="square" rtlCol="0">
            <a:spAutoFit/>
          </a:bodyPr>
          <a:lstStyle/>
          <a:p>
            <a:r>
              <a:rPr lang="en-US" b="1" dirty="0"/>
              <a:t>11</a:t>
            </a:r>
          </a:p>
        </p:txBody>
      </p:sp>
      <p:cxnSp>
        <p:nvCxnSpPr>
          <p:cNvPr id="39" name="Elbow Connector 38"/>
          <p:cNvCxnSpPr/>
          <p:nvPr/>
        </p:nvCxnSpPr>
        <p:spPr bwMode="auto">
          <a:xfrm rot="5400000" flipH="1" flipV="1">
            <a:off x="1866900" y="3522388"/>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cxnSp>
        <p:nvCxnSpPr>
          <p:cNvPr id="40" name="Elbow Connector 39"/>
          <p:cNvCxnSpPr/>
          <p:nvPr/>
        </p:nvCxnSpPr>
        <p:spPr bwMode="auto">
          <a:xfrm rot="5400000" flipH="1" flipV="1">
            <a:off x="2863697" y="3531632"/>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41" name="TextBox 40"/>
          <p:cNvSpPr txBox="1"/>
          <p:nvPr/>
        </p:nvSpPr>
        <p:spPr>
          <a:xfrm>
            <a:off x="1752599" y="3048000"/>
            <a:ext cx="457201" cy="369332"/>
          </a:xfrm>
          <a:prstGeom prst="rect">
            <a:avLst/>
          </a:prstGeom>
          <a:noFill/>
        </p:spPr>
        <p:txBody>
          <a:bodyPr wrap="square" rtlCol="0">
            <a:spAutoFit/>
          </a:bodyPr>
          <a:lstStyle/>
          <a:p>
            <a:r>
              <a:rPr lang="en-US" b="1" dirty="0"/>
              <a:t>00</a:t>
            </a:r>
          </a:p>
        </p:txBody>
      </p:sp>
      <p:sp>
        <p:nvSpPr>
          <p:cNvPr id="42" name="TextBox 41"/>
          <p:cNvSpPr txBox="1"/>
          <p:nvPr/>
        </p:nvSpPr>
        <p:spPr>
          <a:xfrm>
            <a:off x="2514600" y="3048000"/>
            <a:ext cx="765049" cy="369332"/>
          </a:xfrm>
          <a:prstGeom prst="rect">
            <a:avLst/>
          </a:prstGeom>
          <a:noFill/>
        </p:spPr>
        <p:txBody>
          <a:bodyPr wrap="square" rtlCol="0">
            <a:spAutoFit/>
          </a:bodyPr>
          <a:lstStyle/>
          <a:p>
            <a:r>
              <a:rPr lang="en-US" b="1"/>
              <a:t>01,10</a:t>
            </a:r>
          </a:p>
        </p:txBody>
      </p:sp>
      <p:cxnSp>
        <p:nvCxnSpPr>
          <p:cNvPr id="43" name="Straight Arrow Connector 42"/>
          <p:cNvCxnSpPr/>
          <p:nvPr/>
        </p:nvCxnSpPr>
        <p:spPr bwMode="auto">
          <a:xfrm>
            <a:off x="1368552" y="3798331"/>
            <a:ext cx="384048" cy="1"/>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44" name="TextBox 43"/>
          <p:cNvSpPr txBox="1"/>
          <p:nvPr/>
        </p:nvSpPr>
        <p:spPr>
          <a:xfrm>
            <a:off x="914400" y="3657600"/>
            <a:ext cx="454152" cy="369332"/>
          </a:xfrm>
          <a:prstGeom prst="rect">
            <a:avLst/>
          </a:prstGeom>
          <a:noFill/>
        </p:spPr>
        <p:txBody>
          <a:bodyPr wrap="square" rtlCol="0">
            <a:spAutoFit/>
          </a:bodyPr>
          <a:lstStyle/>
          <a:p>
            <a:r>
              <a:rPr lang="en-US" b="1">
                <a:latin typeface="Apple Chancery" charset="0"/>
                <a:ea typeface="Apple Chancery" charset="0"/>
                <a:cs typeface="Apple Chancery" charset="0"/>
              </a:rPr>
              <a:t>A’</a:t>
            </a:r>
          </a:p>
        </p:txBody>
      </p:sp>
      <p:sp>
        <p:nvSpPr>
          <p:cNvPr id="45" name="Oval 44"/>
          <p:cNvSpPr/>
          <p:nvPr/>
        </p:nvSpPr>
        <p:spPr bwMode="auto">
          <a:xfrm>
            <a:off x="2788694" y="3627335"/>
            <a:ext cx="378990" cy="346365"/>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cxnSp>
        <p:nvCxnSpPr>
          <p:cNvPr id="60" name="Elbow Connector 59"/>
          <p:cNvCxnSpPr>
            <a:stCxn id="31" idx="4"/>
          </p:cNvCxnSpPr>
          <p:nvPr/>
        </p:nvCxnSpPr>
        <p:spPr bwMode="auto">
          <a:xfrm rot="16200000" flipH="1">
            <a:off x="2956537" y="3051595"/>
            <a:ext cx="182927" cy="2133600"/>
          </a:xfrm>
          <a:prstGeom prst="bentConnector2">
            <a:avLst/>
          </a:prstGeom>
          <a:solidFill>
            <a:schemeClr val="accent1"/>
          </a:solidFill>
          <a:ln w="15875" cap="flat" cmpd="sng" algn="ctr">
            <a:solidFill>
              <a:schemeClr val="tx1"/>
            </a:solidFill>
            <a:prstDash val="solid"/>
            <a:round/>
            <a:headEnd type="none" w="med" len="med"/>
            <a:tailEnd type="none"/>
          </a:ln>
          <a:effectLst/>
        </p:spPr>
      </p:cxnSp>
      <p:sp>
        <p:nvSpPr>
          <p:cNvPr id="63" name="TextBox 62"/>
          <p:cNvSpPr txBox="1"/>
          <p:nvPr/>
        </p:nvSpPr>
        <p:spPr>
          <a:xfrm>
            <a:off x="3261291" y="4136082"/>
            <a:ext cx="777310" cy="369332"/>
          </a:xfrm>
          <a:prstGeom prst="rect">
            <a:avLst/>
          </a:prstGeom>
          <a:noFill/>
        </p:spPr>
        <p:txBody>
          <a:bodyPr wrap="square" rtlCol="0">
            <a:spAutoFit/>
          </a:bodyPr>
          <a:lstStyle/>
          <a:p>
            <a:r>
              <a:rPr lang="en-US" dirty="0"/>
              <a:t>01,10</a:t>
            </a:r>
          </a:p>
        </p:txBody>
      </p:sp>
      <p:cxnSp>
        <p:nvCxnSpPr>
          <p:cNvPr id="64" name="Straight Arrow Connector 63"/>
          <p:cNvCxnSpPr>
            <a:endCxn id="70" idx="2"/>
          </p:cNvCxnSpPr>
          <p:nvPr/>
        </p:nvCxnSpPr>
        <p:spPr bwMode="auto">
          <a:xfrm flipV="1">
            <a:off x="3200400" y="38100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65" name="TextBox 64"/>
          <p:cNvSpPr txBox="1"/>
          <p:nvPr/>
        </p:nvSpPr>
        <p:spPr>
          <a:xfrm>
            <a:off x="3962400" y="3622963"/>
            <a:ext cx="338554" cy="369332"/>
          </a:xfrm>
          <a:prstGeom prst="rect">
            <a:avLst/>
          </a:prstGeom>
          <a:noFill/>
        </p:spPr>
        <p:txBody>
          <a:bodyPr wrap="none" rtlCol="0">
            <a:spAutoFit/>
          </a:bodyPr>
          <a:lstStyle/>
          <a:p>
            <a:r>
              <a:rPr lang="en-US" b="1"/>
              <a:t>X</a:t>
            </a:r>
          </a:p>
        </p:txBody>
      </p:sp>
      <p:cxnSp>
        <p:nvCxnSpPr>
          <p:cNvPr id="66" name="Elbow Connector 65"/>
          <p:cNvCxnSpPr/>
          <p:nvPr/>
        </p:nvCxnSpPr>
        <p:spPr bwMode="auto">
          <a:xfrm rot="5400000" flipH="1" flipV="1">
            <a:off x="4006697" y="3534055"/>
            <a:ext cx="66955" cy="161645"/>
          </a:xfrm>
          <a:prstGeom prst="bentConnector3">
            <a:avLst>
              <a:gd name="adj1" fmla="val 441423"/>
            </a:avLst>
          </a:prstGeom>
          <a:solidFill>
            <a:schemeClr val="accent1"/>
          </a:solidFill>
          <a:ln w="15875" cap="flat" cmpd="sng" algn="ctr">
            <a:solidFill>
              <a:schemeClr val="tx1"/>
            </a:solidFill>
            <a:prstDash val="solid"/>
            <a:round/>
            <a:headEnd type="none" w="med" len="med"/>
            <a:tailEnd type="triangle"/>
          </a:ln>
          <a:effectLst/>
        </p:spPr>
      </p:cxnSp>
      <p:sp>
        <p:nvSpPr>
          <p:cNvPr id="68" name="TextBox 67"/>
          <p:cNvSpPr txBox="1"/>
          <p:nvPr/>
        </p:nvSpPr>
        <p:spPr>
          <a:xfrm>
            <a:off x="3886199" y="3048000"/>
            <a:ext cx="304801" cy="369332"/>
          </a:xfrm>
          <a:prstGeom prst="rect">
            <a:avLst/>
          </a:prstGeom>
          <a:noFill/>
        </p:spPr>
        <p:txBody>
          <a:bodyPr wrap="square" rtlCol="0">
            <a:spAutoFit/>
          </a:bodyPr>
          <a:lstStyle/>
          <a:p>
            <a:r>
              <a:rPr lang="en-US" b="1">
                <a:latin typeface="Symbol" charset="2"/>
                <a:ea typeface="Symbol" charset="2"/>
                <a:cs typeface="Symbol" charset="2"/>
              </a:rPr>
              <a:t>S</a:t>
            </a:r>
          </a:p>
        </p:txBody>
      </p:sp>
      <p:sp>
        <p:nvSpPr>
          <p:cNvPr id="70" name="Oval 69"/>
          <p:cNvSpPr/>
          <p:nvPr/>
        </p:nvSpPr>
        <p:spPr bwMode="auto">
          <a:xfrm>
            <a:off x="3886200" y="35814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a:ln>
                <a:noFill/>
              </a:ln>
              <a:solidFill>
                <a:schemeClr val="tx1"/>
              </a:solidFill>
              <a:effectLst/>
              <a:latin typeface="Arial" pitchFamily="-107" charset="0"/>
            </a:endParaRPr>
          </a:p>
        </p:txBody>
      </p:sp>
      <p:cxnSp>
        <p:nvCxnSpPr>
          <p:cNvPr id="73" name="Straight Arrow Connector 72"/>
          <p:cNvCxnSpPr/>
          <p:nvPr/>
        </p:nvCxnSpPr>
        <p:spPr bwMode="auto">
          <a:xfrm flipV="1">
            <a:off x="4114800" y="4038600"/>
            <a:ext cx="0" cy="166122"/>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77" name="TextBox 76"/>
          <p:cNvSpPr txBox="1"/>
          <p:nvPr/>
        </p:nvSpPr>
        <p:spPr>
          <a:xfrm>
            <a:off x="3124200" y="3516868"/>
            <a:ext cx="765049" cy="369332"/>
          </a:xfrm>
          <a:prstGeom prst="rect">
            <a:avLst/>
          </a:prstGeom>
          <a:noFill/>
        </p:spPr>
        <p:txBody>
          <a:bodyPr wrap="square" rtlCol="0">
            <a:spAutoFit/>
          </a:bodyPr>
          <a:lstStyle/>
          <a:p>
            <a:r>
              <a:rPr lang="en-US" b="1"/>
              <a:t>00,11</a:t>
            </a:r>
          </a:p>
        </p:txBody>
      </p:sp>
    </p:spTree>
    <p:extLst>
      <p:ext uri="{BB962C8B-B14F-4D97-AF65-F5344CB8AC3E}">
        <p14:creationId xmlns:p14="http://schemas.microsoft.com/office/powerpoint/2010/main" val="125413550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3 ⇒ 1</a:t>
            </a:r>
          </a:p>
        </p:txBody>
      </p:sp>
      <p:sp>
        <p:nvSpPr>
          <p:cNvPr id="100355" name="Content Placeholder 2"/>
          <p:cNvSpPr>
            <a:spLocks noGrp="1"/>
          </p:cNvSpPr>
          <p:nvPr>
            <p:ph idx="1"/>
          </p:nvPr>
        </p:nvSpPr>
        <p:spPr/>
        <p:txBody>
          <a:bodyPr/>
          <a:lstStyle/>
          <a:p>
            <a:pPr marL="466725" indent="-466725">
              <a:buFont typeface="+mj-lt"/>
              <a:buAutoNum type="arabicPeriod" startAt="3"/>
            </a:pPr>
            <a:r>
              <a:rPr lang="en-US" sz="2400" dirty="0">
                <a:latin typeface="Arial" charset="0"/>
                <a:ea typeface="MS PGothic" charset="0"/>
                <a:sym typeface="Symbol" charset="0"/>
              </a:rPr>
              <a:t>Assume the specific right invariance equivalence relation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where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a:t>
            </a:r>
            <a:br>
              <a:rPr lang="en-US" sz="2400" dirty="0">
                <a:latin typeface="Arial" charset="0"/>
                <a:ea typeface="MS PGothic" charset="0"/>
                <a:sym typeface="Symbol" charset="0"/>
              </a:rPr>
            </a:br>
            <a:r>
              <a:rPr lang="en-US" sz="2400" dirty="0">
                <a:latin typeface="Arial" charset="0"/>
                <a:ea typeface="MS PGothic" charset="0"/>
                <a:sym typeface="Symbol" charset="0"/>
              </a:rPr>
              <a:t>has finite index</a:t>
            </a:r>
          </a:p>
          <a:p>
            <a:pPr marL="400050" lvl="1" indent="0">
              <a:buNone/>
            </a:pPr>
            <a:r>
              <a:rPr lang="en-US" sz="2400" dirty="0">
                <a:latin typeface="Arial" charset="0"/>
                <a:ea typeface="MS PGothic" charset="0"/>
                <a:sym typeface="Symbol" charset="0"/>
              </a:rPr>
              <a:t>Define the automaton </a:t>
            </a:r>
            <a:r>
              <a:rPr lang="en-US" sz="2400" dirty="0">
                <a:latin typeface="Arial" charset="0"/>
                <a:ea typeface="MS PGothic" charset="0"/>
              </a:rPr>
              <a:t>A = (Q,Σ,δ,q</a:t>
            </a:r>
            <a:r>
              <a:rPr lang="en-US" sz="2400" baseline="-25000" dirty="0">
                <a:latin typeface="Arial" charset="0"/>
                <a:ea typeface="MS PGothic" charset="0"/>
              </a:rPr>
              <a:t>1</a:t>
            </a:r>
            <a:r>
              <a:rPr lang="en-US" sz="2400" dirty="0">
                <a:latin typeface="Arial" charset="0"/>
                <a:ea typeface="MS PGothic" charset="0"/>
              </a:rPr>
              <a:t>,F) by</a:t>
            </a:r>
            <a:br>
              <a:rPr lang="en-US" sz="2400" dirty="0">
                <a:latin typeface="Arial" charset="0"/>
                <a:ea typeface="MS PGothic" charset="0"/>
              </a:rPr>
            </a:br>
            <a:r>
              <a:rPr lang="en-US" sz="2400" dirty="0">
                <a:latin typeface="Arial" charset="0"/>
                <a:ea typeface="MS PGothic" charset="0"/>
              </a:rPr>
              <a:t>Q = { [x]</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 x ∈ </a:t>
            </a:r>
            <a:r>
              <a:rPr lang="en-US" sz="2400" dirty="0" err="1">
                <a:latin typeface="Arial" charset="0"/>
                <a:ea typeface="MS PGothic" charset="0"/>
              </a:rPr>
              <a:t>Σ</a:t>
            </a:r>
            <a:r>
              <a:rPr lang="en-US" sz="2400" dirty="0">
                <a:latin typeface="Arial" charset="0"/>
                <a:ea typeface="MS PGothic" charset="0"/>
              </a:rPr>
              <a:t>* }</a:t>
            </a:r>
            <a:br>
              <a:rPr lang="en-US" sz="2400" dirty="0">
                <a:latin typeface="Arial" charset="0"/>
                <a:ea typeface="MS PGothic" charset="0"/>
              </a:rPr>
            </a:br>
            <a:r>
              <a:rPr lang="en-US" sz="2400" dirty="0" err="1">
                <a:latin typeface="Arial" charset="0"/>
                <a:ea typeface="MS PGothic" charset="0"/>
              </a:rPr>
              <a:t>δ</a:t>
            </a:r>
            <a:r>
              <a:rPr lang="en-US" sz="2400" dirty="0">
                <a:latin typeface="Arial" charset="0"/>
                <a:ea typeface="MS PGothic" charset="0"/>
              </a:rPr>
              <a:t>([x]</a:t>
            </a:r>
            <a:r>
              <a:rPr lang="en-US" sz="2400" baseline="-25000" dirty="0" err="1">
                <a:latin typeface="Arial" charset="0"/>
                <a:ea typeface="MS PGothic" charset="0"/>
              </a:rPr>
              <a:t>R</a:t>
            </a:r>
            <a:r>
              <a:rPr lang="en-US" sz="2400" baseline="-35000" dirty="0" err="1">
                <a:latin typeface="Arial" charset="0"/>
                <a:ea typeface="MS PGothic" charset="0"/>
              </a:rPr>
              <a:t>L</a:t>
            </a:r>
            <a:r>
              <a:rPr lang="en-US" sz="2400" dirty="0" err="1">
                <a:latin typeface="Arial" charset="0"/>
                <a:ea typeface="MS PGothic" charset="0"/>
              </a:rPr>
              <a:t>,a</a:t>
            </a:r>
            <a:r>
              <a:rPr lang="en-US" sz="2400" dirty="0">
                <a:latin typeface="Arial" charset="0"/>
                <a:ea typeface="MS PGothic" charset="0"/>
              </a:rPr>
              <a:t>) = [</a:t>
            </a:r>
            <a:r>
              <a:rPr lang="en-US" sz="2400" dirty="0" err="1">
                <a:latin typeface="Arial" charset="0"/>
                <a:ea typeface="MS PGothic" charset="0"/>
              </a:rPr>
              <a:t>xa</a:t>
            </a:r>
            <a:r>
              <a:rPr lang="en-US" sz="2400" dirty="0">
                <a:latin typeface="Arial" charset="0"/>
                <a:ea typeface="MS PGothic" charset="0"/>
              </a:rPr>
              <a:t>]</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q1 = [</a:t>
            </a:r>
            <a:r>
              <a:rPr lang="en-US" sz="2400" dirty="0">
                <a:latin typeface="Symbol" charset="2"/>
                <a:ea typeface="Symbol" charset="2"/>
                <a:cs typeface="Symbol" charset="2"/>
              </a:rPr>
              <a:t>l</a:t>
            </a:r>
            <a:r>
              <a:rPr lang="en-US" sz="2400" dirty="0">
                <a:latin typeface="Arial" charset="0"/>
                <a:ea typeface="MS PGothic" charset="0"/>
              </a:rPr>
              <a:t>]</a:t>
            </a:r>
            <a:br>
              <a:rPr lang="en-US" sz="2400" dirty="0">
                <a:latin typeface="Arial" charset="0"/>
                <a:ea typeface="MS PGothic" charset="0"/>
              </a:rPr>
            </a:br>
            <a:r>
              <a:rPr lang="en-US" sz="2400" dirty="0">
                <a:latin typeface="Arial" charset="0"/>
                <a:ea typeface="MS PGothic" charset="0"/>
              </a:rPr>
              <a:t>F = { [x]</a:t>
            </a:r>
            <a:r>
              <a:rPr lang="en-US" sz="2400" baseline="-25000" dirty="0">
                <a:latin typeface="Arial" charset="0"/>
                <a:ea typeface="MS PGothic" charset="0"/>
              </a:rPr>
              <a:t>R</a:t>
            </a:r>
            <a:r>
              <a:rPr lang="en-US" sz="2400" baseline="-35000" dirty="0">
                <a:latin typeface="Arial" charset="0"/>
                <a:ea typeface="MS PGothic" charset="0"/>
              </a:rPr>
              <a:t>L</a:t>
            </a:r>
            <a:r>
              <a:rPr lang="en-US" sz="2400" dirty="0">
                <a:latin typeface="Arial" charset="0"/>
                <a:ea typeface="MS PGothic" charset="0"/>
              </a:rPr>
              <a:t> | x ∈ L }</a:t>
            </a:r>
            <a:br>
              <a:rPr lang="en-US" sz="2400" dirty="0">
                <a:latin typeface="Arial" charset="0"/>
                <a:ea typeface="MS PGothic" charset="0"/>
              </a:rPr>
            </a:br>
            <a:br>
              <a:rPr lang="en-US" sz="2000" dirty="0">
                <a:latin typeface="Arial" charset="0"/>
                <a:ea typeface="MS PGothic" charset="0"/>
              </a:rPr>
            </a:br>
            <a:r>
              <a:rPr lang="en-US" sz="2000" dirty="0">
                <a:latin typeface="Arial" charset="0"/>
                <a:ea typeface="MS PGothic" charset="0"/>
              </a:rPr>
              <a:t>Note: This is the minimum state automaton, and all others are either equivalent or have redundant indistinguishable states</a:t>
            </a:r>
            <a:br>
              <a:rPr lang="en-US" sz="2000" dirty="0">
                <a:latin typeface="Arial" charset="0"/>
                <a:ea typeface="MS PGothic" charset="0"/>
              </a:rPr>
            </a:br>
            <a:br>
              <a:rPr lang="en-US" sz="2000" dirty="0">
                <a:latin typeface="Arial" charset="0"/>
                <a:ea typeface="MS PGothic" charset="0"/>
                <a:sym typeface="Symbol" charset="0"/>
              </a:rPr>
            </a:br>
            <a:endParaRPr lang="en-US" sz="2000" dirty="0">
              <a:latin typeface="Arial" charset="0"/>
              <a:ea typeface="MS PGothic" charset="0"/>
              <a:sym typeface="Symbol" charset="0"/>
            </a:endParaRP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70340BF-2F42-364A-8C97-53D60ED11680}" type="datetime1">
              <a:rPr lang="en-US" smtClean="0"/>
              <a:t>1/27/22</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100</a:t>
            </a:fld>
            <a:endParaRPr lang="en-US"/>
          </a:p>
        </p:txBody>
      </p:sp>
    </p:spTree>
    <p:extLst>
      <p:ext uri="{BB962C8B-B14F-4D97-AF65-F5344CB8AC3E}">
        <p14:creationId xmlns:p14="http://schemas.microsoft.com/office/powerpoint/2010/main" val="150747282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More Non-Regular</a:t>
            </a:r>
          </a:p>
        </p:txBody>
      </p:sp>
      <p:sp>
        <p:nvSpPr>
          <p:cNvPr id="8" name="Subtitle 7"/>
          <p:cNvSpPr>
            <a:spLocks noGrp="1"/>
          </p:cNvSpPr>
          <p:nvPr>
            <p:ph type="subTitle" idx="1"/>
          </p:nvPr>
        </p:nvSpPr>
        <p:spPr/>
        <p:txBody>
          <a:bodyPr/>
          <a:lstStyle/>
          <a:p>
            <a:r>
              <a:rPr lang="en-US" dirty="0" err="1"/>
              <a:t>Myhill-Nerode</a:t>
            </a:r>
            <a:r>
              <a:rPr lang="en-US" dirty="0"/>
              <a:t> Theorem as Alternative to Pumping Lemma</a:t>
            </a:r>
          </a:p>
        </p:txBody>
      </p:sp>
    </p:spTree>
    <p:extLst>
      <p:ext uri="{BB962C8B-B14F-4D97-AF65-F5344CB8AC3E}">
        <p14:creationId xmlns:p14="http://schemas.microsoft.com/office/powerpoint/2010/main" val="307860226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r>
              <a:rPr lang="en-US" dirty="0">
                <a:latin typeface="Arial" charset="0"/>
                <a:ea typeface="MS PGothic" charset="0"/>
              </a:rPr>
              <a:t>Use of </a:t>
            </a:r>
            <a:r>
              <a:rPr lang="en-US" dirty="0" err="1">
                <a:latin typeface="Arial" charset="0"/>
                <a:ea typeface="MS PGothic" charset="0"/>
              </a:rPr>
              <a:t>Myhill-Nerode</a:t>
            </a:r>
            <a:endParaRPr lang="en-US" dirty="0">
              <a:latin typeface="Arial" charset="0"/>
              <a:ea typeface="MS PGothic" charset="0"/>
            </a:endParaRPr>
          </a:p>
        </p:txBody>
      </p:sp>
      <p:sp>
        <p:nvSpPr>
          <p:cNvPr id="101379" name="Content Placeholder 2"/>
          <p:cNvSpPr>
            <a:spLocks noGrp="1"/>
          </p:cNvSpPr>
          <p:nvPr>
            <p:ph idx="1"/>
          </p:nvPr>
        </p:nvSpPr>
        <p:spPr/>
        <p:txBody>
          <a:bodyPr/>
          <a:lstStyle/>
          <a:p>
            <a:r>
              <a:rPr lang="en-US" sz="2400" dirty="0">
                <a:latin typeface="Arial" charset="0"/>
                <a:ea typeface="MS PGothic" charset="0"/>
                <a:sym typeface="Symbol" charset="0"/>
              </a:rPr>
              <a:t>L =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baseline="30000" dirty="0" err="1">
                <a:latin typeface="Arial" charset="0"/>
                <a:ea typeface="MS PGothic" charset="0"/>
                <a:sym typeface="Symbol" charset="0"/>
              </a:rPr>
              <a:t>n</a:t>
            </a:r>
            <a:r>
              <a:rPr lang="en-US" sz="2400" dirty="0">
                <a:latin typeface="Arial" charset="0"/>
                <a:ea typeface="MS PGothic" charset="0"/>
                <a:sym typeface="Symbol" charset="0"/>
              </a:rPr>
              <a:t> | n&gt;0 } is NOT regular. </a:t>
            </a:r>
          </a:p>
          <a:p>
            <a:r>
              <a:rPr lang="en-US" sz="2400" dirty="0">
                <a:latin typeface="Arial" charset="0"/>
                <a:ea typeface="MS PGothic" charset="0"/>
                <a:sym typeface="Symbol" charset="0"/>
              </a:rPr>
              <a:t>Assume otherwise.</a:t>
            </a:r>
          </a:p>
          <a:p>
            <a:r>
              <a:rPr lang="en-US" sz="2400" dirty="0">
                <a:latin typeface="Arial" charset="0"/>
                <a:ea typeface="MS PGothic" charset="0"/>
                <a:sym typeface="Symbol" charset="0"/>
              </a:rPr>
              <a:t>M-N says that the specific </a:t>
            </a:r>
            <a:r>
              <a:rPr lang="en-US" sz="2400" dirty="0" err="1">
                <a:latin typeface="Arial" charset="0"/>
                <a:ea typeface="MS PGothic" charset="0"/>
                <a:sym typeface="Symbol" charset="0"/>
              </a:rPr>
              <a:t>r.i.</a:t>
            </a:r>
            <a:r>
              <a:rPr lang="en-US" sz="2400" dirty="0">
                <a:latin typeface="Arial" charset="0"/>
                <a:ea typeface="MS PGothic" charset="0"/>
                <a:sym typeface="Symbol" charset="0"/>
              </a:rPr>
              <a:t> equiv. relation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has finite index, where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a:t>
            </a:r>
          </a:p>
          <a:p>
            <a:r>
              <a:rPr lang="en-US" sz="2400" dirty="0">
                <a:latin typeface="Arial" charset="0"/>
                <a:ea typeface="MS PGothic" charset="0"/>
                <a:sym typeface="Symbol" charset="0"/>
              </a:rPr>
              <a:t>Consider the equivalence classes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i</a:t>
            </a:r>
            <a:r>
              <a:rPr lang="en-US" sz="2400" dirty="0" err="1">
                <a:latin typeface="Arial" charset="0"/>
                <a:ea typeface="MS PGothic" charset="0"/>
                <a:sym typeface="Symbol" charset="0"/>
              </a:rPr>
              <a:t>b</a:t>
            </a:r>
            <a:r>
              <a:rPr lang="en-US" sz="2400" dirty="0">
                <a:latin typeface="Arial" charset="0"/>
                <a:ea typeface="MS PGothic" charset="0"/>
                <a:sym typeface="Symbol" charset="0"/>
              </a:rPr>
              <a:t>] and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j</a:t>
            </a:r>
            <a:r>
              <a:rPr lang="en-US" sz="2400" dirty="0" err="1">
                <a:latin typeface="Arial" charset="0"/>
                <a:ea typeface="MS PGothic" charset="0"/>
                <a:sym typeface="Symbol" charset="0"/>
              </a:rPr>
              <a:t>b</a:t>
            </a:r>
            <a:r>
              <a:rPr lang="en-US" sz="2400" dirty="0">
                <a:latin typeface="Arial" charset="0"/>
                <a:ea typeface="MS PGothic" charset="0"/>
                <a:sym typeface="Symbol" charset="0"/>
              </a:rPr>
              <a:t>], where </a:t>
            </a:r>
            <a:r>
              <a:rPr lang="en-US" sz="2400" dirty="0" err="1">
                <a:latin typeface="Arial" charset="0"/>
                <a:ea typeface="MS PGothic" charset="0"/>
                <a:sym typeface="Symbol" charset="0"/>
              </a:rPr>
              <a:t>i,j</a:t>
            </a:r>
            <a:r>
              <a:rPr lang="en-US" sz="2400" dirty="0">
                <a:latin typeface="Arial" charset="0"/>
                <a:ea typeface="MS PGothic" charset="0"/>
                <a:sym typeface="Symbol" charset="0"/>
              </a:rPr>
              <a:t>&gt;0 and </a:t>
            </a:r>
            <a:r>
              <a:rPr lang="en-US" sz="2400" dirty="0" err="1">
                <a:latin typeface="Arial" charset="0"/>
                <a:ea typeface="MS PGothic" charset="0"/>
                <a:sym typeface="Symbol" charset="0"/>
              </a:rPr>
              <a:t>i</a:t>
            </a:r>
            <a:r>
              <a:rPr lang="en-US" sz="2400" dirty="0">
                <a:latin typeface="Arial" charset="0"/>
                <a:ea typeface="MS PGothic" charset="0"/>
                <a:sym typeface="Symbol" charset="0"/>
              </a:rPr>
              <a:t> ≠ j.</a:t>
            </a:r>
          </a:p>
          <a:p>
            <a:r>
              <a:rPr lang="en-US" sz="2400" dirty="0">
                <a:latin typeface="Arial" charset="0"/>
                <a:ea typeface="MS PGothic" charset="0"/>
                <a:sym typeface="Symbol" charset="0"/>
              </a:rPr>
              <a:t>a</a:t>
            </a:r>
            <a:r>
              <a:rPr lang="en-US" sz="2400" baseline="30000" dirty="0">
                <a:latin typeface="Arial" charset="0"/>
                <a:ea typeface="MS PGothic" charset="0"/>
                <a:sym typeface="Symbol" charset="0"/>
              </a:rPr>
              <a:t>i</a:t>
            </a:r>
            <a:r>
              <a:rPr lang="en-US" sz="2400" dirty="0">
                <a:latin typeface="Arial" charset="0"/>
                <a:ea typeface="MS PGothic" charset="0"/>
                <a:sym typeface="Symbol" charset="0"/>
              </a:rPr>
              <a:t>bb</a:t>
            </a:r>
            <a:r>
              <a:rPr lang="en-US" sz="2400" baseline="30000" dirty="0">
                <a:latin typeface="Arial" charset="0"/>
                <a:ea typeface="MS PGothic" charset="0"/>
                <a:sym typeface="Symbol" charset="0"/>
              </a:rPr>
              <a:t>i-1 </a:t>
            </a:r>
            <a:r>
              <a:rPr lang="en-US" sz="2400" dirty="0">
                <a:latin typeface="Arial" charset="0"/>
                <a:ea typeface="MS PGothic" charset="0"/>
                <a:sym typeface="Symbol" charset="0"/>
              </a:rPr>
              <a:t> L  but  a</a:t>
            </a:r>
            <a:r>
              <a:rPr lang="en-US" sz="2400" baseline="30000" dirty="0">
                <a:latin typeface="Arial" charset="0"/>
                <a:ea typeface="MS PGothic" charset="0"/>
                <a:sym typeface="Symbol" charset="0"/>
              </a:rPr>
              <a:t>j</a:t>
            </a:r>
            <a:r>
              <a:rPr lang="en-US" sz="2400" dirty="0">
                <a:latin typeface="Arial" charset="0"/>
                <a:ea typeface="MS PGothic" charset="0"/>
                <a:sym typeface="Symbol" charset="0"/>
              </a:rPr>
              <a:t>bb</a:t>
            </a:r>
            <a:r>
              <a:rPr lang="en-US" sz="2400" baseline="30000" dirty="0">
                <a:latin typeface="Arial" charset="0"/>
                <a:ea typeface="MS PGothic" charset="0"/>
                <a:sym typeface="Symbol" charset="0"/>
              </a:rPr>
              <a:t>i-1 </a:t>
            </a:r>
            <a:r>
              <a:rPr lang="en-US" sz="2400" dirty="0">
                <a:latin typeface="Arial" charset="0"/>
                <a:ea typeface="MS PGothic" charset="0"/>
                <a:sym typeface="Symbol" charset="0"/>
              </a:rPr>
              <a:t> L and so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i</a:t>
            </a:r>
            <a:r>
              <a:rPr lang="en-US" sz="2400" dirty="0" err="1">
                <a:latin typeface="Arial" charset="0"/>
                <a:ea typeface="MS PGothic" charset="0"/>
                <a:sym typeface="Symbol" charset="0"/>
              </a:rPr>
              <a:t>b</a:t>
            </a:r>
            <a:r>
              <a:rPr lang="en-US" sz="2400" dirty="0">
                <a:latin typeface="Arial" charset="0"/>
                <a:ea typeface="MS PGothic" charset="0"/>
                <a:sym typeface="Symbol" charset="0"/>
              </a:rPr>
              <a:t>] is not related to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j</a:t>
            </a:r>
            <a:r>
              <a:rPr lang="en-US" sz="2400" dirty="0" err="1">
                <a:latin typeface="Arial" charset="0"/>
                <a:ea typeface="MS PGothic" charset="0"/>
                <a:sym typeface="Symbol" charset="0"/>
              </a:rPr>
              <a:t>b</a:t>
            </a:r>
            <a:r>
              <a:rPr lang="en-US" sz="2400" dirty="0">
                <a:latin typeface="Arial" charset="0"/>
                <a:ea typeface="MS PGothic" charset="0"/>
                <a:sym typeface="Symbol" charset="0"/>
              </a:rPr>
              <a:t>] under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and thus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i</a:t>
            </a:r>
            <a:r>
              <a:rPr lang="en-US" sz="2400" dirty="0" err="1">
                <a:latin typeface="Arial" charset="0"/>
                <a:ea typeface="MS PGothic" charset="0"/>
                <a:sym typeface="Symbol" charset="0"/>
              </a:rPr>
              <a:t>b</a:t>
            </a:r>
            <a:r>
              <a:rPr lang="en-US" sz="2400" dirty="0">
                <a:latin typeface="Arial" charset="0"/>
                <a:ea typeface="MS PGothic" charset="0"/>
                <a:sym typeface="Symbol" charset="0"/>
              </a:rPr>
              <a:t>] ≠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j</a:t>
            </a:r>
            <a:r>
              <a:rPr lang="en-US" sz="2400" dirty="0" err="1">
                <a:latin typeface="Arial" charset="0"/>
                <a:ea typeface="MS PGothic" charset="0"/>
                <a:sym typeface="Symbol" charset="0"/>
              </a:rPr>
              <a:t>b</a:t>
            </a:r>
            <a:r>
              <a:rPr lang="en-US" sz="2400" dirty="0">
                <a:latin typeface="Arial" charset="0"/>
                <a:ea typeface="MS PGothic" charset="0"/>
                <a:sym typeface="Symbol" charset="0"/>
              </a:rPr>
              <a:t>] when </a:t>
            </a:r>
            <a:r>
              <a:rPr lang="en-US" sz="2400" dirty="0" err="1">
                <a:latin typeface="Arial" charset="0"/>
                <a:ea typeface="MS PGothic" charset="0"/>
                <a:sym typeface="Symbol" charset="0"/>
              </a:rPr>
              <a:t>i</a:t>
            </a:r>
            <a:r>
              <a:rPr lang="en-US" sz="2400" dirty="0">
                <a:latin typeface="Arial" charset="0"/>
                <a:ea typeface="MS PGothic" charset="0"/>
                <a:sym typeface="Symbol" charset="0"/>
              </a:rPr>
              <a:t> ≠ j.</a:t>
            </a:r>
          </a:p>
          <a:p>
            <a:r>
              <a:rPr lang="en-US" sz="2400" dirty="0">
                <a:latin typeface="Arial" charset="0"/>
                <a:ea typeface="MS PGothic" charset="0"/>
                <a:sym typeface="Symbol" charset="0"/>
              </a:rPr>
              <a:t>This means that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has infinite index.</a:t>
            </a:r>
          </a:p>
          <a:p>
            <a:r>
              <a:rPr lang="en-US" sz="2400" dirty="0">
                <a:latin typeface="Arial" charset="0"/>
                <a:ea typeface="MS PGothic" charset="0"/>
                <a:sym typeface="Symbol" charset="0"/>
              </a:rPr>
              <a:t>Therefore, L is not regular.</a:t>
            </a:r>
          </a:p>
        </p:txBody>
      </p:sp>
      <p:sp>
        <p:nvSpPr>
          <p:cNvPr id="1013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7A45F4-1D96-6042-8C78-61BBC6DEC42A}" type="datetime1">
              <a:rPr lang="en-US" smtClean="0"/>
              <a:t>1/27/22</a:t>
            </a:fld>
            <a:endParaRPr lang="en-US"/>
          </a:p>
        </p:txBody>
      </p:sp>
      <p:sp>
        <p:nvSpPr>
          <p:cNvPr id="1013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13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489E81-0239-8846-B0C9-402E4513619A}" type="slidenum">
              <a:rPr lang="en-US"/>
              <a:pPr/>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US" dirty="0" err="1">
                <a:latin typeface="Arial" charset="0"/>
                <a:ea typeface="MS PGothic" charset="0"/>
              </a:rPr>
              <a:t>xwx</a:t>
            </a:r>
            <a:r>
              <a:rPr lang="en-US" dirty="0">
                <a:latin typeface="Arial" charset="0"/>
                <a:ea typeface="MS PGothic" charset="0"/>
              </a:rPr>
              <a:t> is not Regular (MN)</a:t>
            </a:r>
          </a:p>
        </p:txBody>
      </p:sp>
      <p:sp>
        <p:nvSpPr>
          <p:cNvPr id="103427" name="Content Placeholder 2"/>
          <p:cNvSpPr>
            <a:spLocks noGrp="1"/>
          </p:cNvSpPr>
          <p:nvPr>
            <p:ph idx="1"/>
          </p:nvPr>
        </p:nvSpPr>
        <p:spPr/>
        <p:txBody>
          <a:bodyPr/>
          <a:lstStyle/>
          <a:p>
            <a:r>
              <a:rPr lang="en-US" sz="2400" b="1" dirty="0">
                <a:latin typeface="Arial" charset="0"/>
                <a:ea typeface="MS PGothic" charset="0"/>
              </a:rPr>
              <a:t>L = { x w x | </a:t>
            </a:r>
            <a:r>
              <a:rPr lang="en-US" sz="2400" b="1" dirty="0" err="1">
                <a:latin typeface="Arial" charset="0"/>
                <a:ea typeface="MS PGothic" charset="0"/>
              </a:rPr>
              <a:t>x,w</a:t>
            </a:r>
            <a:r>
              <a:rPr lang="en-US" sz="2400" dirty="0">
                <a:latin typeface="Arial" charset="0"/>
                <a:ea typeface="MS PGothic" charset="0"/>
              </a:rPr>
              <a:t>∈ </a:t>
            </a:r>
            <a:r>
              <a:rPr lang="en-US" sz="2400" b="1" dirty="0">
                <a:latin typeface="Arial" charset="0"/>
                <a:ea typeface="MS PGothic" charset="0"/>
              </a:rPr>
              <a:t>{</a:t>
            </a:r>
            <a:r>
              <a:rPr lang="en-US" sz="2400" b="1" dirty="0" err="1">
                <a:latin typeface="Arial" charset="0"/>
                <a:ea typeface="MS PGothic" charset="0"/>
              </a:rPr>
              <a:t>a,b</a:t>
            </a:r>
            <a:r>
              <a:rPr lang="en-US" sz="2400" b="1" dirty="0">
                <a:latin typeface="Arial" charset="0"/>
                <a:ea typeface="MS PGothic" charset="0"/>
              </a:rPr>
              <a:t>}+ } :</a:t>
            </a:r>
          </a:p>
          <a:p>
            <a:r>
              <a:rPr lang="en-US" sz="2400" dirty="0">
                <a:latin typeface="Arial" charset="0"/>
                <a:ea typeface="MS PGothic" charset="0"/>
              </a:rPr>
              <a:t>We consider the right invariant equivalence class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a:t>
            </a:r>
            <a:r>
              <a:rPr lang="en-US" sz="2400" dirty="0" err="1">
                <a:latin typeface="Arial" charset="0"/>
                <a:ea typeface="MS PGothic" charset="0"/>
              </a:rPr>
              <a:t>i</a:t>
            </a:r>
            <a:r>
              <a:rPr lang="en-US" sz="2400" dirty="0">
                <a:latin typeface="Arial" charset="0"/>
                <a:ea typeface="MS PGothic" charset="0"/>
              </a:rPr>
              <a:t>&gt;0.</a:t>
            </a:r>
          </a:p>
          <a:p>
            <a:r>
              <a:rPr lang="en-US" sz="2400" dirty="0">
                <a:latin typeface="Arial" charset="0"/>
                <a:ea typeface="MS PGothic" charset="0"/>
              </a:rPr>
              <a:t>It’s clear that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is in the language, but </a:t>
            </a:r>
            <a:r>
              <a:rPr lang="en-US" sz="2400" dirty="0" err="1">
                <a:latin typeface="Arial" charset="0"/>
                <a:ea typeface="MS PGothic" charset="0"/>
              </a:rPr>
              <a:t>a</a:t>
            </a:r>
            <a:r>
              <a:rPr lang="en-US" sz="2400" baseline="30000" dirty="0" err="1">
                <a:latin typeface="Arial" charset="0"/>
                <a:ea typeface="MS PGothic" charset="0"/>
              </a:rPr>
              <a:t>k</a:t>
            </a:r>
            <a:r>
              <a:rPr lang="en-US" sz="2400" dirty="0" err="1">
                <a:latin typeface="Arial" charset="0"/>
                <a:ea typeface="MS PGothic" charset="0"/>
              </a:rPr>
              <a:t>baa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is not when k &gt; </a:t>
            </a:r>
            <a:r>
              <a:rPr lang="en-US" sz="2400" dirty="0" err="1">
                <a:latin typeface="Arial" charset="0"/>
                <a:ea typeface="MS PGothic" charset="0"/>
              </a:rPr>
              <a:t>i</a:t>
            </a:r>
            <a:r>
              <a:rPr lang="en-US" sz="2400" dirty="0">
                <a:latin typeface="Arial" charset="0"/>
                <a:ea typeface="MS PGothic" charset="0"/>
              </a:rPr>
              <a:t>. </a:t>
            </a:r>
          </a:p>
          <a:p>
            <a:r>
              <a:rPr lang="en-US" sz="2400" dirty="0">
                <a:latin typeface="Arial" charset="0"/>
                <a:ea typeface="MS PGothic" charset="0"/>
              </a:rPr>
              <a:t>This shows that there is a separate equivalence class, [</a:t>
            </a:r>
            <a:r>
              <a:rPr lang="en-US" sz="2400" dirty="0" err="1">
                <a:latin typeface="Arial" charset="0"/>
                <a:ea typeface="MS PGothic" charset="0"/>
              </a:rPr>
              <a:t>a</a:t>
            </a:r>
            <a:r>
              <a:rPr lang="en-US" sz="2400" baseline="30000" dirty="0" err="1">
                <a:latin typeface="Arial" charset="0"/>
                <a:ea typeface="MS PGothic" charset="0"/>
              </a:rPr>
              <a:t>i</a:t>
            </a:r>
            <a:r>
              <a:rPr lang="en-US" sz="2400" dirty="0" err="1">
                <a:latin typeface="Arial" charset="0"/>
                <a:ea typeface="MS PGothic" charset="0"/>
              </a:rPr>
              <a:t>b</a:t>
            </a:r>
            <a:r>
              <a:rPr lang="en-US" sz="2400" dirty="0">
                <a:latin typeface="Arial" charset="0"/>
                <a:ea typeface="MS PGothic" charset="0"/>
              </a:rPr>
              <a:t>], induced by R</a:t>
            </a:r>
            <a:r>
              <a:rPr lang="en-US" sz="2400" baseline="-25000" dirty="0">
                <a:latin typeface="Arial" charset="0"/>
                <a:ea typeface="MS PGothic" charset="0"/>
              </a:rPr>
              <a:t>L</a:t>
            </a:r>
            <a:r>
              <a:rPr lang="en-US" sz="2400" dirty="0">
                <a:latin typeface="Arial" charset="0"/>
                <a:ea typeface="MS PGothic" charset="0"/>
              </a:rPr>
              <a:t>, for each </a:t>
            </a:r>
            <a:r>
              <a:rPr lang="en-US" sz="2400" dirty="0" err="1">
                <a:latin typeface="Arial" charset="0"/>
                <a:ea typeface="MS PGothic" charset="0"/>
              </a:rPr>
              <a:t>i</a:t>
            </a:r>
            <a:r>
              <a:rPr lang="en-US" sz="2400" dirty="0">
                <a:latin typeface="Arial" charset="0"/>
                <a:ea typeface="MS PGothic" charset="0"/>
              </a:rPr>
              <a:t>&gt;0. Thus, the index of R</a:t>
            </a:r>
            <a:r>
              <a:rPr lang="en-US" sz="2400" baseline="-25000" dirty="0">
                <a:latin typeface="Arial" charset="0"/>
                <a:ea typeface="MS PGothic" charset="0"/>
              </a:rPr>
              <a:t>L</a:t>
            </a:r>
            <a:r>
              <a:rPr lang="en-US" sz="2400" dirty="0">
                <a:latin typeface="Arial" charset="0"/>
                <a:ea typeface="MS PGothic" charset="0"/>
              </a:rPr>
              <a:t> is infinite and </a:t>
            </a:r>
            <a:r>
              <a:rPr lang="en-US" sz="2400" dirty="0" err="1">
                <a:latin typeface="Arial" charset="0"/>
                <a:ea typeface="MS PGothic" charset="0"/>
              </a:rPr>
              <a:t>Myhill‐Nerode</a:t>
            </a:r>
            <a:r>
              <a:rPr lang="en-US" sz="2400" dirty="0">
                <a:latin typeface="Arial" charset="0"/>
                <a:ea typeface="MS PGothic" charset="0"/>
              </a:rPr>
              <a:t> states that L cannot be Regular.</a:t>
            </a:r>
            <a:endParaRPr lang="en-US" sz="2400" dirty="0">
              <a:latin typeface="Arial" charset="0"/>
              <a:ea typeface="MS PGothic" charset="0"/>
              <a:sym typeface="Symbol" charset="0"/>
            </a:endParaRPr>
          </a:p>
        </p:txBody>
      </p:sp>
      <p:sp>
        <p:nvSpPr>
          <p:cNvPr id="1034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23BB55E-DA2F-F841-8A50-B444121A3796}" type="datetime1">
              <a:rPr lang="en-US" smtClean="0"/>
              <a:t>1/27/22</a:t>
            </a:fld>
            <a:endParaRPr lang="en-US"/>
          </a:p>
        </p:txBody>
      </p:sp>
      <p:sp>
        <p:nvSpPr>
          <p:cNvPr id="1034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34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A831DF-EB7A-AC45-9654-6044D389CEFF}" type="slidenum">
              <a:rPr lang="en-US"/>
              <a:pPr/>
              <a:t>103</a:t>
            </a:fld>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r>
              <a:rPr lang="en-US" dirty="0" err="1">
                <a:ea typeface="MS PGothic" charset="0"/>
              </a:rPr>
              <a:t>a</a:t>
            </a:r>
            <a:r>
              <a:rPr lang="en-US" baseline="30000" dirty="0" err="1">
                <a:ea typeface="MS PGothic" charset="0"/>
              </a:rPr>
              <a:t>Fib</a:t>
            </a:r>
            <a:r>
              <a:rPr lang="en-US" baseline="30000" dirty="0">
                <a:ea typeface="MS PGothic" charset="0"/>
              </a:rPr>
              <a:t>(k) </a:t>
            </a:r>
            <a:r>
              <a:rPr lang="en-US" dirty="0">
                <a:latin typeface="Arial" charset="0"/>
                <a:ea typeface="MS PGothic" charset="0"/>
              </a:rPr>
              <a:t>is not Regular (MN)</a:t>
            </a:r>
          </a:p>
        </p:txBody>
      </p:sp>
      <p:sp>
        <p:nvSpPr>
          <p:cNvPr id="103427" name="Content Placeholder 2"/>
          <p:cNvSpPr>
            <a:spLocks noGrp="1"/>
          </p:cNvSpPr>
          <p:nvPr>
            <p:ph idx="1"/>
          </p:nvPr>
        </p:nvSpPr>
        <p:spPr/>
        <p:txBody>
          <a:bodyPr/>
          <a:lstStyle/>
          <a:p>
            <a:r>
              <a:rPr lang="pl-PL" sz="2400" b="1">
                <a:latin typeface="Arial" charset="0"/>
                <a:ea typeface="MS PGothic" charset="0"/>
              </a:rPr>
              <a:t>L = {</a:t>
            </a:r>
            <a:r>
              <a:rPr lang="en-US" sz="2400" b="1" err="1">
                <a:ea typeface="MS PGothic" charset="0"/>
              </a:rPr>
              <a:t>a</a:t>
            </a:r>
            <a:r>
              <a:rPr lang="en-US" sz="2400" b="1" baseline="30000" err="1">
                <a:ea typeface="MS PGothic" charset="0"/>
              </a:rPr>
              <a:t>Fib</a:t>
            </a:r>
            <a:r>
              <a:rPr lang="en-US" sz="2400" b="1" baseline="30000">
                <a:ea typeface="MS PGothic" charset="0"/>
              </a:rPr>
              <a:t>(k) </a:t>
            </a:r>
            <a:r>
              <a:rPr lang="en-US" sz="2400" b="1">
                <a:ea typeface="MS PGothic" charset="0"/>
              </a:rPr>
              <a:t>| k&gt;0</a:t>
            </a:r>
            <a:r>
              <a:rPr lang="pl-PL" sz="2400" b="1">
                <a:latin typeface="Arial" charset="0"/>
                <a:ea typeface="MS PGothic" charset="0"/>
              </a:rPr>
              <a:t>} : </a:t>
            </a:r>
          </a:p>
          <a:p>
            <a:r>
              <a:rPr lang="en-US" sz="2400"/>
              <a:t>We consider the collection of right invariant equivalence classes [</a:t>
            </a:r>
            <a:r>
              <a:rPr lang="en-US" sz="2400" err="1"/>
              <a:t>a</a:t>
            </a:r>
            <a:r>
              <a:rPr lang="en-US" sz="2400" baseline="30000" err="1"/>
              <a:t>Fib</a:t>
            </a:r>
            <a:r>
              <a:rPr lang="en-US" sz="2400" baseline="30000"/>
              <a:t>(j)</a:t>
            </a:r>
            <a:r>
              <a:rPr lang="en-US" sz="2400"/>
              <a:t>], j &gt; 2.</a:t>
            </a:r>
          </a:p>
          <a:p>
            <a:r>
              <a:rPr lang="en-US" sz="2400"/>
              <a:t>It’s clear that </a:t>
            </a:r>
            <a:r>
              <a:rPr lang="en-US" sz="2400" err="1"/>
              <a:t>a</a:t>
            </a:r>
            <a:r>
              <a:rPr lang="en-US" sz="2400" baseline="30000" err="1"/>
              <a:t>Fib</a:t>
            </a:r>
            <a:r>
              <a:rPr lang="en-US" sz="2400" baseline="30000"/>
              <a:t>(j)</a:t>
            </a:r>
            <a:r>
              <a:rPr lang="en-US" sz="2400" err="1"/>
              <a:t>a</a:t>
            </a:r>
            <a:r>
              <a:rPr lang="en-US" sz="2400" baseline="30000" err="1"/>
              <a:t>Fib</a:t>
            </a:r>
            <a:r>
              <a:rPr lang="en-US" sz="2400" baseline="30000"/>
              <a:t>(j+1)</a:t>
            </a:r>
            <a:r>
              <a:rPr lang="en-US" sz="2400"/>
              <a:t> is in the language, but </a:t>
            </a:r>
            <a:r>
              <a:rPr lang="en-US" sz="2400" err="1"/>
              <a:t>a</a:t>
            </a:r>
            <a:r>
              <a:rPr lang="en-US" sz="2400" baseline="30000" err="1"/>
              <a:t>Fib</a:t>
            </a:r>
            <a:r>
              <a:rPr lang="en-US" sz="2400" baseline="30000"/>
              <a:t>(k)</a:t>
            </a:r>
            <a:r>
              <a:rPr lang="en-US" sz="2400" err="1"/>
              <a:t>a</a:t>
            </a:r>
            <a:r>
              <a:rPr lang="en-US" sz="2400" baseline="30000" err="1"/>
              <a:t>Fib</a:t>
            </a:r>
            <a:r>
              <a:rPr lang="en-US" sz="2400" baseline="30000"/>
              <a:t>(j+1) </a:t>
            </a:r>
            <a:r>
              <a:rPr lang="en-US" sz="2400"/>
              <a:t>is not when k&gt;2 and </a:t>
            </a:r>
            <a:r>
              <a:rPr lang="en-US" sz="2400" err="1"/>
              <a:t>k≠j</a:t>
            </a:r>
            <a:r>
              <a:rPr lang="en-US" sz="2400"/>
              <a:t> and k≠j+2</a:t>
            </a:r>
          </a:p>
          <a:p>
            <a:r>
              <a:rPr lang="en-US" sz="2400"/>
              <a:t>This shows that there is a separate equivalence class [</a:t>
            </a:r>
            <a:r>
              <a:rPr lang="en-US" sz="2400" err="1"/>
              <a:t>a</a:t>
            </a:r>
            <a:r>
              <a:rPr lang="en-US" sz="2400" baseline="30000" err="1"/>
              <a:t>Fib</a:t>
            </a:r>
            <a:r>
              <a:rPr lang="en-US" sz="2400" baseline="30000"/>
              <a:t>(j)</a:t>
            </a:r>
            <a:r>
              <a:rPr lang="en-US" sz="2400"/>
              <a:t>] induced by R</a:t>
            </a:r>
            <a:r>
              <a:rPr lang="en-US" sz="2400" baseline="-25000"/>
              <a:t>L</a:t>
            </a:r>
            <a:r>
              <a:rPr lang="en-US" sz="2400"/>
              <a:t>, for each j &gt; 2.</a:t>
            </a:r>
          </a:p>
          <a:p>
            <a:r>
              <a:rPr lang="en-US" sz="2400"/>
              <a:t>Thus, the index of R</a:t>
            </a:r>
            <a:r>
              <a:rPr lang="en-US" sz="2400" baseline="-25000"/>
              <a:t>L</a:t>
            </a:r>
            <a:r>
              <a:rPr lang="en-US" sz="2400"/>
              <a:t> is infinite and </a:t>
            </a:r>
            <a:r>
              <a:rPr lang="en-US" sz="2400" err="1"/>
              <a:t>Myhill-Nerode</a:t>
            </a:r>
            <a:r>
              <a:rPr lang="en-US" sz="2400"/>
              <a:t> states that L cannot be Regular.</a:t>
            </a:r>
            <a:endParaRPr lang="en-US" sz="2400">
              <a:latin typeface="Arial" charset="0"/>
              <a:ea typeface="MS PGothic" charset="0"/>
              <a:sym typeface="Symbol" charset="0"/>
            </a:endParaRPr>
          </a:p>
        </p:txBody>
      </p:sp>
      <p:sp>
        <p:nvSpPr>
          <p:cNvPr id="1034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759E193-6E10-D348-B527-5CF5D6A0F053}" type="datetime1">
              <a:rPr lang="en-US" smtClean="0"/>
              <a:t>1/27/22</a:t>
            </a:fld>
            <a:endParaRPr lang="en-US"/>
          </a:p>
        </p:txBody>
      </p:sp>
      <p:sp>
        <p:nvSpPr>
          <p:cNvPr id="1034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34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A831DF-EB7A-AC45-9654-6044D389CEFF}" type="slidenum">
              <a:rPr lang="en-US"/>
              <a:pPr/>
              <a:t>104</a:t>
            </a:fld>
            <a:endParaRPr lang="en-US"/>
          </a:p>
        </p:txBody>
      </p:sp>
    </p:spTree>
    <p:extLst>
      <p:ext uri="{BB962C8B-B14F-4D97-AF65-F5344CB8AC3E}">
        <p14:creationId xmlns:p14="http://schemas.microsoft.com/office/powerpoint/2010/main" val="142603526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Myhill-Nerode</a:t>
            </a:r>
            <a:r>
              <a:rPr lang="en-US" dirty="0"/>
              <a:t> and Minimization</a:t>
            </a:r>
          </a:p>
        </p:txBody>
      </p:sp>
      <p:sp>
        <p:nvSpPr>
          <p:cNvPr id="3" name="Content Placeholder 2"/>
          <p:cNvSpPr>
            <a:spLocks noGrp="1"/>
          </p:cNvSpPr>
          <p:nvPr>
            <p:ph idx="1"/>
          </p:nvPr>
        </p:nvSpPr>
        <p:spPr/>
        <p:txBody>
          <a:bodyPr/>
          <a:lstStyle/>
          <a:p>
            <a:r>
              <a:rPr lang="en-US" dirty="0"/>
              <a:t>Corollary: The minimum state DFA for a regular language, L, is </a:t>
            </a:r>
            <a:r>
              <a:rPr lang="en-US" dirty="0">
                <a:latin typeface="Arial" charset="0"/>
                <a:ea typeface="MS PGothic" charset="0"/>
                <a:sym typeface="Symbol" charset="0"/>
              </a:rPr>
              <a:t>formed from the specific right invariance equivalence relation R</a:t>
            </a:r>
            <a:r>
              <a:rPr lang="en-US" baseline="-25000" dirty="0">
                <a:latin typeface="Arial" charset="0"/>
                <a:ea typeface="MS PGothic" charset="0"/>
                <a:sym typeface="Symbol" charset="0"/>
              </a:rPr>
              <a:t>L</a:t>
            </a:r>
            <a:r>
              <a:rPr lang="en-US" dirty="0">
                <a:latin typeface="Arial" charset="0"/>
                <a:ea typeface="MS PGothic" charset="0"/>
                <a:sym typeface="Symbol" charset="0"/>
              </a:rPr>
              <a:t>, where </a:t>
            </a:r>
            <a:br>
              <a:rPr lang="en-US" dirty="0">
                <a:latin typeface="Arial" charset="0"/>
                <a:ea typeface="MS PGothic" charset="0"/>
                <a:sym typeface="Symbol" charset="0"/>
              </a:rPr>
            </a:br>
            <a:r>
              <a:rPr lang="en-US" dirty="0">
                <a:latin typeface="Arial" charset="0"/>
                <a:ea typeface="MS PGothic" charset="0"/>
                <a:sym typeface="Symbol" charset="0"/>
              </a:rPr>
              <a:t>x R</a:t>
            </a:r>
            <a:r>
              <a:rPr lang="en-US" baseline="-25000" dirty="0">
                <a:latin typeface="Arial" charset="0"/>
                <a:ea typeface="MS PGothic" charset="0"/>
                <a:sym typeface="Symbol" charset="0"/>
              </a:rPr>
              <a:t>L</a:t>
            </a:r>
            <a:r>
              <a:rPr lang="en-US" dirty="0">
                <a:latin typeface="Arial" charset="0"/>
                <a:ea typeface="MS PGothic" charset="0"/>
                <a:sym typeface="Symbol" charset="0"/>
              </a:rPr>
              <a:t> y </a:t>
            </a:r>
            <a:r>
              <a:rPr lang="en-US" dirty="0" err="1">
                <a:latin typeface="Arial" charset="0"/>
                <a:ea typeface="MS PGothic" charset="0"/>
                <a:sym typeface="Symbol" charset="0"/>
              </a:rPr>
              <a:t>iff</a:t>
            </a:r>
            <a:r>
              <a:rPr lang="en-US" dirty="0">
                <a:latin typeface="Arial" charset="0"/>
                <a:ea typeface="MS PGothic" charset="0"/>
                <a:sym typeface="Symbol" charset="0"/>
              </a:rPr>
              <a:t> z [ </a:t>
            </a:r>
            <a:r>
              <a:rPr lang="en-US" dirty="0" err="1">
                <a:latin typeface="Arial" charset="0"/>
                <a:ea typeface="MS PGothic" charset="0"/>
                <a:sym typeface="Symbol" charset="0"/>
              </a:rPr>
              <a:t>xz</a:t>
            </a:r>
            <a:r>
              <a:rPr lang="en-US" dirty="0">
                <a:latin typeface="Arial" charset="0"/>
                <a:ea typeface="MS PGothic" charset="0"/>
                <a:sym typeface="Symbol" charset="0"/>
              </a:rPr>
              <a:t>  L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err="1">
                <a:latin typeface="Arial" charset="0"/>
                <a:ea typeface="MS PGothic" charset="0"/>
                <a:sym typeface="Symbol" charset="0"/>
              </a:rPr>
              <a:t>yz</a:t>
            </a:r>
            <a:r>
              <a:rPr lang="en-US" dirty="0">
                <a:latin typeface="Arial" charset="0"/>
                <a:ea typeface="MS PGothic" charset="0"/>
                <a:sym typeface="Symbol" charset="0"/>
              </a:rPr>
              <a:t>  L ]</a:t>
            </a:r>
          </a:p>
          <a:p>
            <a:r>
              <a:rPr lang="en-US" dirty="0">
                <a:latin typeface="Arial" charset="0"/>
                <a:ea typeface="MS PGothic" charset="0"/>
                <a:sym typeface="Symbol" charset="0"/>
              </a:rPr>
              <a:t>Moreover, all minimum state machines have the same structure as the above, except perhaps for the names of states</a:t>
            </a:r>
          </a:p>
          <a:p>
            <a:endParaRPr lang="en-US" dirty="0"/>
          </a:p>
        </p:txBody>
      </p:sp>
      <p:sp>
        <p:nvSpPr>
          <p:cNvPr id="4" name="Date Placeholder 3"/>
          <p:cNvSpPr>
            <a:spLocks noGrp="1"/>
          </p:cNvSpPr>
          <p:nvPr>
            <p:ph type="dt" sz="half" idx="10"/>
          </p:nvPr>
        </p:nvSpPr>
        <p:spPr/>
        <p:txBody>
          <a:bodyPr/>
          <a:lstStyle/>
          <a:p>
            <a:fld id="{F9AA66B5-53C7-9644-8D1A-F6BFD548849A}"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105</a:t>
            </a:fld>
            <a:endParaRPr lang="en-US"/>
          </a:p>
        </p:txBody>
      </p:sp>
    </p:spTree>
    <p:extLst>
      <p:ext uri="{BB962C8B-B14F-4D97-AF65-F5344CB8AC3E}">
        <p14:creationId xmlns:p14="http://schemas.microsoft.com/office/powerpoint/2010/main" val="2153655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r>
              <a:rPr lang="en-US" dirty="0">
                <a:latin typeface="Arial" charset="0"/>
                <a:ea typeface="MS PGothic" charset="0"/>
              </a:rPr>
              <a:t>What is Regular So Far?</a:t>
            </a:r>
          </a:p>
        </p:txBody>
      </p:sp>
      <p:sp>
        <p:nvSpPr>
          <p:cNvPr id="94211" name="Content Placeholder 2"/>
          <p:cNvSpPr>
            <a:spLocks noGrp="1"/>
          </p:cNvSpPr>
          <p:nvPr>
            <p:ph idx="1"/>
          </p:nvPr>
        </p:nvSpPr>
        <p:spPr/>
        <p:txBody>
          <a:bodyPr/>
          <a:lstStyle/>
          <a:p>
            <a:r>
              <a:rPr lang="en-US" sz="2800" dirty="0">
                <a:latin typeface="Arial" charset="0"/>
                <a:ea typeface="MS PGothic" charset="0"/>
              </a:rPr>
              <a:t>Any language accepted by a DFA</a:t>
            </a:r>
          </a:p>
          <a:p>
            <a:r>
              <a:rPr lang="en-US" sz="2800" dirty="0">
                <a:latin typeface="Arial" charset="0"/>
                <a:ea typeface="MS PGothic" charset="0"/>
                <a:sym typeface="Symbol" charset="0"/>
              </a:rPr>
              <a:t>Any language accepted by an NFA</a:t>
            </a:r>
          </a:p>
          <a:p>
            <a:r>
              <a:rPr lang="en-US" sz="2800" dirty="0">
                <a:latin typeface="Arial" charset="0"/>
                <a:ea typeface="MS PGothic" charset="0"/>
                <a:sym typeface="Symbol" charset="0"/>
              </a:rPr>
              <a:t>Any language denoted by a Regular Expression</a:t>
            </a:r>
          </a:p>
          <a:p>
            <a:r>
              <a:rPr lang="en-US" sz="2800" dirty="0">
                <a:latin typeface="Arial" charset="0"/>
                <a:ea typeface="MS PGothic" charset="0"/>
                <a:sym typeface="Symbol" charset="0"/>
              </a:rPr>
              <a:t>Any language representing the unique solution to a set of properly constrained regular equations</a:t>
            </a:r>
          </a:p>
          <a:p>
            <a:r>
              <a:rPr lang="en-US" sz="2800" dirty="0">
                <a:latin typeface="Arial" charset="0"/>
                <a:ea typeface="MS PGothic" charset="0"/>
                <a:sym typeface="Symbol" charset="0"/>
              </a:rPr>
              <a:t>Any language, L, that is the union of some of the classes of a right invariant equivalence relation of finite index</a:t>
            </a:r>
          </a:p>
        </p:txBody>
      </p:sp>
      <p:sp>
        <p:nvSpPr>
          <p:cNvPr id="942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E14669B-6851-014D-8284-375F8D08C1B6}" type="datetime1">
              <a:rPr lang="en-US" smtClean="0"/>
              <a:t>1/27/22</a:t>
            </a:fld>
            <a:endParaRPr lang="en-US"/>
          </a:p>
        </p:txBody>
      </p:sp>
      <p:sp>
        <p:nvSpPr>
          <p:cNvPr id="942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42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0383A05-8A8E-1044-B1A2-75872769343E}" type="slidenum">
              <a:rPr lang="en-US"/>
              <a:pPr/>
              <a:t>106</a:t>
            </a:fld>
            <a:endParaRPr lang="en-US"/>
          </a:p>
        </p:txBody>
      </p:sp>
    </p:spTree>
    <p:extLst>
      <p:ext uri="{BB962C8B-B14F-4D97-AF65-F5344CB8AC3E}">
        <p14:creationId xmlns:p14="http://schemas.microsoft.com/office/powerpoint/2010/main" val="134638210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p:txBody>
          <a:bodyPr/>
          <a:lstStyle/>
          <a:p>
            <a:r>
              <a:rPr lang="en-US" dirty="0">
                <a:latin typeface="Arial" charset="0"/>
                <a:ea typeface="MS PGothic" charset="0"/>
              </a:rPr>
              <a:t>What is </a:t>
            </a:r>
            <a:r>
              <a:rPr lang="en-US" u="sng" dirty="0">
                <a:latin typeface="Arial" charset="0"/>
                <a:ea typeface="MS PGothic" charset="0"/>
              </a:rPr>
              <a:t>NOT</a:t>
            </a:r>
            <a:r>
              <a:rPr lang="en-US" dirty="0">
                <a:latin typeface="Arial" charset="0"/>
                <a:ea typeface="MS PGothic" charset="0"/>
              </a:rPr>
              <a:t> Regular?</a:t>
            </a:r>
          </a:p>
        </p:txBody>
      </p:sp>
      <p:sp>
        <p:nvSpPr>
          <p:cNvPr id="96259" name="Content Placeholder 2"/>
          <p:cNvSpPr>
            <a:spLocks noGrp="1"/>
          </p:cNvSpPr>
          <p:nvPr>
            <p:ph idx="1"/>
          </p:nvPr>
        </p:nvSpPr>
        <p:spPr/>
        <p:txBody>
          <a:bodyPr/>
          <a:lstStyle/>
          <a:p>
            <a:r>
              <a:rPr lang="en-US" sz="2800" dirty="0">
                <a:latin typeface="Arial" charset="0"/>
                <a:ea typeface="MS PGothic" charset="0"/>
                <a:sym typeface="Symbol" charset="0"/>
              </a:rPr>
              <a:t>Well, anything for which you cannot write an accepting DFA or NFA, or a defining regular expression, or a right/left linear grammar (to be discussed shortly), or a set of regular equations, but that’s not a very useful statement</a:t>
            </a:r>
          </a:p>
          <a:p>
            <a:r>
              <a:rPr lang="en-US" sz="2800" dirty="0">
                <a:latin typeface="Arial" charset="0"/>
                <a:ea typeface="MS PGothic" charset="0"/>
                <a:sym typeface="Symbol" charset="0"/>
              </a:rPr>
              <a:t>There are two tools we now have that are useful:</a:t>
            </a:r>
          </a:p>
          <a:p>
            <a:pPr lvl="1"/>
            <a:r>
              <a:rPr lang="en-US" sz="2400" dirty="0">
                <a:latin typeface="Arial" charset="0"/>
                <a:ea typeface="MS PGothic" charset="0"/>
                <a:sym typeface="Symbol" charset="0"/>
              </a:rPr>
              <a:t>Pumping Lemma for Regular Languages</a:t>
            </a:r>
          </a:p>
          <a:p>
            <a:pPr lvl="1"/>
            <a:r>
              <a:rPr lang="en-US" sz="2400" dirty="0" err="1">
                <a:latin typeface="Arial" charset="0"/>
                <a:ea typeface="MS PGothic" charset="0"/>
                <a:sym typeface="Symbol" charset="0"/>
              </a:rPr>
              <a:t>Myhill-Nerode</a:t>
            </a:r>
            <a:r>
              <a:rPr lang="en-US" sz="2400" dirty="0">
                <a:latin typeface="Arial" charset="0"/>
                <a:ea typeface="MS PGothic" charset="0"/>
                <a:sym typeface="Symbol" charset="0"/>
              </a:rPr>
              <a:t> Theorem</a:t>
            </a:r>
          </a:p>
        </p:txBody>
      </p:sp>
      <p:sp>
        <p:nvSpPr>
          <p:cNvPr id="962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5EAA3A-6F15-D842-9FDA-AFC4AED29A4C}" type="datetime1">
              <a:rPr lang="en-US" smtClean="0"/>
              <a:t>1/27/22</a:t>
            </a:fld>
            <a:endParaRPr lang="en-US"/>
          </a:p>
        </p:txBody>
      </p:sp>
      <p:sp>
        <p:nvSpPr>
          <p:cNvPr id="962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62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65B9ACD-F5CF-924B-AF16-BC14CCC1CD99}" type="slidenum">
              <a:rPr lang="en-US"/>
              <a:pPr/>
              <a:t>107</a:t>
            </a:fld>
            <a:endParaRPr lang="en-US"/>
          </a:p>
        </p:txBody>
      </p:sp>
    </p:spTree>
    <p:extLst>
      <p:ext uri="{BB962C8B-B14F-4D97-AF65-F5344CB8AC3E}">
        <p14:creationId xmlns:p14="http://schemas.microsoft.com/office/powerpoint/2010/main" val="60891752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Transducers</a:t>
            </a:r>
          </a:p>
        </p:txBody>
      </p:sp>
      <p:sp>
        <p:nvSpPr>
          <p:cNvPr id="8" name="Subtitle 7"/>
          <p:cNvSpPr>
            <a:spLocks noGrp="1"/>
          </p:cNvSpPr>
          <p:nvPr>
            <p:ph type="subTitle" idx="1"/>
          </p:nvPr>
        </p:nvSpPr>
        <p:spPr/>
        <p:txBody>
          <a:bodyPr/>
          <a:lstStyle/>
          <a:p>
            <a:r>
              <a:rPr lang="en-US" dirty="0"/>
              <a:t>Automata with Output</a:t>
            </a:r>
          </a:p>
        </p:txBody>
      </p:sp>
    </p:spTree>
    <p:extLst>
      <p:ext uri="{BB962C8B-B14F-4D97-AF65-F5344CB8AC3E}">
        <p14:creationId xmlns:p14="http://schemas.microsoft.com/office/powerpoint/2010/main" val="351207472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Transducers</a:t>
            </a:r>
          </a:p>
        </p:txBody>
      </p:sp>
      <p:sp>
        <p:nvSpPr>
          <p:cNvPr id="3" name="Content Placeholder 2"/>
          <p:cNvSpPr>
            <a:spLocks noGrp="1"/>
          </p:cNvSpPr>
          <p:nvPr>
            <p:ph idx="1"/>
          </p:nvPr>
        </p:nvSpPr>
        <p:spPr/>
        <p:txBody>
          <a:bodyPr/>
          <a:lstStyle/>
          <a:p>
            <a:r>
              <a:rPr lang="en-US" sz="2400" dirty="0"/>
              <a:t>A transducer is a machine with output</a:t>
            </a:r>
          </a:p>
          <a:p>
            <a:r>
              <a:rPr lang="en-US" sz="2400" dirty="0"/>
              <a:t>Mealy Model</a:t>
            </a:r>
          </a:p>
          <a:p>
            <a:pPr lvl="1"/>
            <a:r>
              <a:rPr lang="en-US" sz="2000" dirty="0"/>
              <a:t>M =</a:t>
            </a:r>
            <a:r>
              <a:rPr lang="en-US" sz="2000" dirty="0">
                <a:latin typeface="Arial" charset="0"/>
                <a:ea typeface="MS PGothic" charset="0"/>
                <a:sym typeface="Symbol" charset="0"/>
              </a:rPr>
              <a:t> (Q, </a:t>
            </a:r>
            <a:r>
              <a:rPr lang="en-US" sz="2000" dirty="0">
                <a:latin typeface="Symbol" charset="0"/>
                <a:ea typeface="MS PGothic" charset="0"/>
                <a:sym typeface="Symbol" charset="0"/>
              </a:rPr>
              <a:t>S</a:t>
            </a:r>
            <a:r>
              <a:rPr lang="en-US" sz="2000" dirty="0">
                <a:latin typeface="Arial" charset="0"/>
                <a:ea typeface="MS PGothic" charset="0"/>
                <a:sym typeface="Symbol" charset="0"/>
              </a:rPr>
              <a:t>,</a:t>
            </a:r>
            <a:r>
              <a:rPr lang="en-US" sz="2000" dirty="0">
                <a:latin typeface="Symbol" charset="0"/>
                <a:ea typeface="MS PGothic" charset="0"/>
                <a:sym typeface="Symbol" charset="0"/>
              </a:rPr>
              <a:t> G</a:t>
            </a:r>
            <a:r>
              <a:rPr lang="en-US" sz="2000" dirty="0">
                <a:latin typeface="Arial" charset="0"/>
                <a:ea typeface="MS PGothic" charset="0"/>
                <a:sym typeface="Symbol" charset="0"/>
              </a:rPr>
              <a:t>, </a:t>
            </a:r>
            <a:r>
              <a:rPr lang="en-US" sz="2000" dirty="0">
                <a:latin typeface="Symbol" charset="0"/>
                <a:ea typeface="MS PGothic" charset="0"/>
                <a:sym typeface="Symbol" charset="0"/>
              </a:rPr>
              <a:t>d</a:t>
            </a:r>
            <a:r>
              <a:rPr lang="en-US" sz="2000" dirty="0">
                <a:latin typeface="Arial" charset="0"/>
                <a:ea typeface="MS PGothic" charset="0"/>
                <a:sym typeface="Symbol" charset="0"/>
              </a:rPr>
              <a:t>,</a:t>
            </a:r>
            <a:r>
              <a:rPr lang="en-US" sz="2000" dirty="0">
                <a:latin typeface="Symbol" charset="0"/>
                <a:ea typeface="MS PGothic" charset="0"/>
                <a:sym typeface="Symbol" charset="0"/>
              </a:rPr>
              <a:t> g, </a:t>
            </a:r>
            <a:r>
              <a:rPr lang="en-US" sz="2000" dirty="0">
                <a:latin typeface="Arial" charset="0"/>
                <a:ea typeface="MS PGothic" charset="0"/>
                <a:sym typeface="Symbol" charset="0"/>
              </a:rPr>
              <a:t>q</a:t>
            </a:r>
            <a:r>
              <a:rPr lang="en-US" sz="2000" baseline="-25000" dirty="0">
                <a:latin typeface="Arial" charset="0"/>
                <a:ea typeface="MS PGothic" charset="0"/>
                <a:sym typeface="Symbol" charset="0"/>
              </a:rPr>
              <a:t>0</a:t>
            </a:r>
            <a:r>
              <a:rPr lang="en-US" sz="2000" dirty="0">
                <a:latin typeface="Arial" charset="0"/>
                <a:ea typeface="MS PGothic" charset="0"/>
                <a:sym typeface="Symbol" charset="0"/>
              </a:rPr>
              <a:t>)</a:t>
            </a:r>
          </a:p>
          <a:p>
            <a:pPr marL="914400" lvl="2" indent="0">
              <a:buNone/>
            </a:pPr>
            <a:r>
              <a:rPr lang="en-US" sz="1800" dirty="0">
                <a:latin typeface="Symbol" charset="0"/>
                <a:ea typeface="MS PGothic" charset="0"/>
                <a:sym typeface="Symbol" charset="0"/>
              </a:rPr>
              <a:t>G </a:t>
            </a:r>
            <a:r>
              <a:rPr lang="en-US" sz="1800" dirty="0">
                <a:ea typeface="MS PGothic" charset="0"/>
                <a:sym typeface="Symbol" charset="0"/>
              </a:rPr>
              <a:t>is the finite output alphabet</a:t>
            </a:r>
          </a:p>
          <a:p>
            <a:pPr marL="914400" lvl="2" indent="0">
              <a:buNone/>
            </a:pPr>
            <a:r>
              <a:rPr lang="en-US" sz="1800" dirty="0">
                <a:latin typeface="Symbol" charset="0"/>
                <a:ea typeface="MS PGothic" charset="0"/>
                <a:sym typeface="Symbol" charset="0"/>
              </a:rPr>
              <a:t>g: </a:t>
            </a:r>
            <a:r>
              <a:rPr lang="en-US" sz="1800" dirty="0">
                <a:latin typeface="Arial" charset="0"/>
                <a:ea typeface="MS PGothic" charset="0"/>
                <a:sym typeface="Symbol" charset="0"/>
              </a:rPr>
              <a:t>Q × </a:t>
            </a:r>
            <a:r>
              <a:rPr lang="en-US" sz="1800" dirty="0">
                <a:latin typeface="Symbol" charset="0"/>
                <a:ea typeface="MS PGothic" charset="0"/>
                <a:sym typeface="Symbol" charset="0"/>
              </a:rPr>
              <a:t>S </a:t>
            </a:r>
            <a:r>
              <a:rPr lang="en-US" sz="1800" b="1" dirty="0">
                <a:latin typeface="Arial" charset="0"/>
                <a:ea typeface="MS PGothic" charset="0"/>
                <a:sym typeface="Symbol" charset="0"/>
              </a:rPr>
              <a:t> </a:t>
            </a:r>
            <a:r>
              <a:rPr lang="en-US" sz="1800" dirty="0">
                <a:latin typeface="Symbol" charset="0"/>
                <a:ea typeface="MS PGothic" charset="0"/>
                <a:sym typeface="Symbol" charset="0"/>
              </a:rPr>
              <a:t>G</a:t>
            </a:r>
            <a:r>
              <a:rPr lang="en-US" sz="1800" dirty="0">
                <a:ea typeface="MS PGothic" charset="0"/>
                <a:sym typeface="Symbol" charset="0"/>
              </a:rPr>
              <a:t> is the output function</a:t>
            </a:r>
          </a:p>
          <a:p>
            <a:pPr lvl="1"/>
            <a:r>
              <a:rPr lang="en-US" sz="2000" dirty="0">
                <a:ea typeface="MS PGothic" charset="0"/>
                <a:sym typeface="Symbol" charset="0"/>
              </a:rPr>
              <a:t>Essentially a Mealy Model machine produces a character of output for each character of input it consumes, and it does so on the transitions from one state to the next.</a:t>
            </a:r>
            <a:endParaRPr lang="en-US" sz="2000" dirty="0"/>
          </a:p>
          <a:p>
            <a:pPr lvl="1"/>
            <a:r>
              <a:rPr lang="en-US" sz="2000" dirty="0">
                <a:ea typeface="MS PGothic" charset="0"/>
                <a:sym typeface="Symbol" charset="0"/>
              </a:rPr>
              <a:t>A Mealy Model represents a synchronous circuit whose output is triggered each time a new input arrives.</a:t>
            </a:r>
            <a:endParaRPr lang="en-US" sz="2000" dirty="0"/>
          </a:p>
          <a:p>
            <a:pPr lvl="1"/>
            <a:endParaRPr lang="en-US" dirty="0"/>
          </a:p>
          <a:p>
            <a:pPr lvl="1"/>
            <a:endParaRPr lang="en-US" dirty="0"/>
          </a:p>
        </p:txBody>
      </p:sp>
      <p:sp>
        <p:nvSpPr>
          <p:cNvPr id="4" name="Date Placeholder 3"/>
          <p:cNvSpPr>
            <a:spLocks noGrp="1"/>
          </p:cNvSpPr>
          <p:nvPr>
            <p:ph type="dt" sz="half" idx="10"/>
          </p:nvPr>
        </p:nvSpPr>
        <p:spPr/>
        <p:txBody>
          <a:bodyPr/>
          <a:lstStyle/>
          <a:p>
            <a:fld id="{9CC89306-F9DE-C644-864E-ED67E19D9EFA}"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109</a:t>
            </a:fld>
            <a:endParaRPr lang="en-US"/>
          </a:p>
        </p:txBody>
      </p:sp>
    </p:spTree>
    <p:extLst>
      <p:ext uri="{BB962C8B-B14F-4D97-AF65-F5344CB8AC3E}">
        <p14:creationId xmlns:p14="http://schemas.microsoft.com/office/powerpoint/2010/main" val="1073561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7275B-C7AF-C34F-A075-613F7C2D82EB}"/>
              </a:ext>
            </a:extLst>
          </p:cNvPr>
          <p:cNvSpPr>
            <a:spLocks noGrp="1"/>
          </p:cNvSpPr>
          <p:nvPr>
            <p:ph type="title"/>
          </p:nvPr>
        </p:nvSpPr>
        <p:spPr/>
        <p:txBody>
          <a:bodyPr/>
          <a:lstStyle/>
          <a:p>
            <a:r>
              <a:rPr lang="en-US" dirty="0"/>
              <a:t>Sample DFA # 5</a:t>
            </a:r>
          </a:p>
        </p:txBody>
      </p:sp>
      <p:pic>
        <p:nvPicPr>
          <p:cNvPr id="10" name="Content Placeholder 9" descr="A drawing of a face&#10;&#10;Description automatically generated">
            <a:extLst>
              <a:ext uri="{FF2B5EF4-FFF2-40B4-BE49-F238E27FC236}">
                <a16:creationId xmlns:a16="http://schemas.microsoft.com/office/drawing/2014/main" id="{329FF711-FBA3-154C-9C3F-6D0BD0FCA30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7900" y="1524000"/>
            <a:ext cx="7188200" cy="2451100"/>
          </a:xfrm>
        </p:spPr>
      </p:pic>
      <p:sp>
        <p:nvSpPr>
          <p:cNvPr id="4" name="Date Placeholder 3">
            <a:extLst>
              <a:ext uri="{FF2B5EF4-FFF2-40B4-BE49-F238E27FC236}">
                <a16:creationId xmlns:a16="http://schemas.microsoft.com/office/drawing/2014/main" id="{FFC0D04D-66D0-7344-89AC-7B0FA7F8E5C9}"/>
              </a:ext>
            </a:extLst>
          </p:cNvPr>
          <p:cNvSpPr>
            <a:spLocks noGrp="1"/>
          </p:cNvSpPr>
          <p:nvPr>
            <p:ph type="dt" sz="half" idx="10"/>
          </p:nvPr>
        </p:nvSpPr>
        <p:spPr/>
        <p:txBody>
          <a:bodyPr/>
          <a:lstStyle/>
          <a:p>
            <a:pPr>
              <a:defRPr/>
            </a:pPr>
            <a:fld id="{42E49081-5805-2747-8C6A-5FA478CC53C3}" type="datetime1">
              <a:rPr lang="en-US" smtClean="0"/>
              <a:pPr>
                <a:defRPr/>
              </a:pPr>
              <a:t>1/27/22</a:t>
            </a:fld>
            <a:endParaRPr lang="en-US"/>
          </a:p>
        </p:txBody>
      </p:sp>
      <p:sp>
        <p:nvSpPr>
          <p:cNvPr id="5" name="Footer Placeholder 4">
            <a:extLst>
              <a:ext uri="{FF2B5EF4-FFF2-40B4-BE49-F238E27FC236}">
                <a16:creationId xmlns:a16="http://schemas.microsoft.com/office/drawing/2014/main" id="{EF87AC6C-E307-4940-995E-4424B8AEEE1A}"/>
              </a:ext>
            </a:extLst>
          </p:cNvPr>
          <p:cNvSpPr>
            <a:spLocks noGrp="1"/>
          </p:cNvSpPr>
          <p:nvPr>
            <p:ph type="ftr" sz="quarter" idx="11"/>
          </p:nvPr>
        </p:nvSpPr>
        <p:spPr/>
        <p:txBody>
          <a:bodyPr/>
          <a:lstStyle/>
          <a:p>
            <a:pPr>
              <a:defRPr/>
            </a:pPr>
            <a:r>
              <a:rPr lang="en-US"/>
              <a:t>© UCF CS</a:t>
            </a:r>
            <a:endParaRPr lang="en-US" dirty="0"/>
          </a:p>
        </p:txBody>
      </p:sp>
      <p:sp>
        <p:nvSpPr>
          <p:cNvPr id="6" name="Slide Number Placeholder 5">
            <a:extLst>
              <a:ext uri="{FF2B5EF4-FFF2-40B4-BE49-F238E27FC236}">
                <a16:creationId xmlns:a16="http://schemas.microsoft.com/office/drawing/2014/main" id="{410D5F5F-B33F-CD46-90FE-079024F66594}"/>
              </a:ext>
            </a:extLst>
          </p:cNvPr>
          <p:cNvSpPr>
            <a:spLocks noGrp="1"/>
          </p:cNvSpPr>
          <p:nvPr>
            <p:ph type="sldNum" sz="quarter" idx="12"/>
          </p:nvPr>
        </p:nvSpPr>
        <p:spPr/>
        <p:txBody>
          <a:bodyPr/>
          <a:lstStyle/>
          <a:p>
            <a:pPr>
              <a:defRPr/>
            </a:pPr>
            <a:fld id="{33E9163E-B168-F542-BBC6-C62085C73ADC}" type="slidenum">
              <a:rPr lang="en-US" smtClean="0"/>
              <a:pPr>
                <a:defRPr/>
              </a:pPr>
              <a:t>11</a:t>
            </a:fld>
            <a:endParaRPr lang="en-US"/>
          </a:p>
        </p:txBody>
      </p:sp>
      <p:sp>
        <p:nvSpPr>
          <p:cNvPr id="11" name="Rectangle 10">
            <a:extLst>
              <a:ext uri="{FF2B5EF4-FFF2-40B4-BE49-F238E27FC236}">
                <a16:creationId xmlns:a16="http://schemas.microsoft.com/office/drawing/2014/main" id="{A8E61740-07AD-F04C-B0DF-408D1D2CB7F6}"/>
              </a:ext>
            </a:extLst>
          </p:cNvPr>
          <p:cNvSpPr/>
          <p:nvPr/>
        </p:nvSpPr>
        <p:spPr>
          <a:xfrm>
            <a:off x="1066800" y="3657600"/>
            <a:ext cx="7391400" cy="1200329"/>
          </a:xfrm>
          <a:prstGeom prst="rect">
            <a:avLst/>
          </a:prstGeom>
        </p:spPr>
        <p:txBody>
          <a:bodyPr wrap="square">
            <a:spAutoFit/>
          </a:bodyPr>
          <a:lstStyle/>
          <a:p>
            <a:r>
              <a:rPr lang="en-US" b="1" dirty="0">
                <a:latin typeface="Apple Chancery" charset="0"/>
                <a:ea typeface="Apple Chancery" charset="0"/>
                <a:cs typeface="Apple Chancery" charset="0"/>
              </a:rPr>
              <a:t>A” </a:t>
            </a:r>
            <a:r>
              <a:rPr lang="en-US" b="1" dirty="0"/>
              <a:t>= ( {0,1,2,3,4}, {0,1}, </a:t>
            </a:r>
            <a:r>
              <a:rPr lang="en-US" b="1" dirty="0">
                <a:latin typeface="Symbol" charset="2"/>
                <a:ea typeface="Symbol" charset="2"/>
                <a:cs typeface="Symbol" charset="2"/>
              </a:rPr>
              <a:t>d”</a:t>
            </a:r>
            <a:r>
              <a:rPr lang="en-US" b="1" dirty="0"/>
              <a:t>, </a:t>
            </a:r>
            <a:r>
              <a:rPr lang="en-US" b="1" dirty="0">
                <a:latin typeface="Symbol" charset="2"/>
                <a:ea typeface="Symbol" charset="2"/>
                <a:cs typeface="Symbol" charset="2"/>
              </a:rPr>
              <a:t>0</a:t>
            </a:r>
            <a:r>
              <a:rPr lang="en-US" b="1" dirty="0"/>
              <a:t>, {2,3})</a:t>
            </a:r>
            <a:r>
              <a:rPr lang="en-US" dirty="0"/>
              <a:t>, where </a:t>
            </a:r>
            <a:r>
              <a:rPr lang="en-US" b="1" dirty="0">
                <a:latin typeface="Symbol" charset="2"/>
                <a:ea typeface="Symbol" charset="2"/>
                <a:cs typeface="Symbol" charset="2"/>
              </a:rPr>
              <a:t>d”</a:t>
            </a:r>
            <a:r>
              <a:rPr lang="en-US" dirty="0"/>
              <a:t> is defined by above diagram. </a:t>
            </a:r>
            <a:r>
              <a:rPr lang="en-US" b="1" dirty="0"/>
              <a:t>L(</a:t>
            </a:r>
            <a:r>
              <a:rPr lang="en-US" b="1" dirty="0">
                <a:latin typeface="Apple Chancery" charset="0"/>
                <a:ea typeface="Apple Chancery" charset="0"/>
                <a:cs typeface="Apple Chancery" charset="0"/>
              </a:rPr>
              <a:t>A”</a:t>
            </a:r>
            <a:r>
              <a:rPr lang="en-US" b="1" dirty="0">
                <a:ea typeface="Apple Chancery" charset="0"/>
                <a:cs typeface="Apple Chancery" charset="0"/>
              </a:rPr>
              <a:t>) </a:t>
            </a:r>
            <a:r>
              <a:rPr lang="en-US" b="1" dirty="0"/>
              <a:t> = { w | w </a:t>
            </a:r>
            <a:r>
              <a:rPr lang="en-US" dirty="0"/>
              <a:t>is a binary string that, read left to right (</a:t>
            </a:r>
            <a:r>
              <a:rPr lang="en-US" dirty="0" err="1"/>
              <a:t>msb</a:t>
            </a:r>
            <a:r>
              <a:rPr lang="en-US" dirty="0"/>
              <a:t> to </a:t>
            </a:r>
            <a:r>
              <a:rPr lang="en-US" dirty="0" err="1"/>
              <a:t>lsb</a:t>
            </a:r>
            <a:r>
              <a:rPr lang="en-US" dirty="0"/>
              <a:t>), when interpreted as a decimal number divided by 5, has a remainder of 2 or 3 </a:t>
            </a:r>
            <a:r>
              <a:rPr lang="en-US" b="1" dirty="0"/>
              <a:t>}</a:t>
            </a:r>
          </a:p>
        </p:txBody>
      </p:sp>
      <p:sp>
        <p:nvSpPr>
          <p:cNvPr id="12" name="TextBox 11">
            <a:extLst>
              <a:ext uri="{FF2B5EF4-FFF2-40B4-BE49-F238E27FC236}">
                <a16:creationId xmlns:a16="http://schemas.microsoft.com/office/drawing/2014/main" id="{4D42B731-5B6C-7F4E-902B-3ED046D4EEB0}"/>
              </a:ext>
            </a:extLst>
          </p:cNvPr>
          <p:cNvSpPr txBox="1"/>
          <p:nvPr/>
        </p:nvSpPr>
        <p:spPr>
          <a:xfrm>
            <a:off x="457200" y="2514600"/>
            <a:ext cx="520700" cy="457200"/>
          </a:xfrm>
          <a:prstGeom prst="rect">
            <a:avLst/>
          </a:prstGeom>
          <a:noFill/>
        </p:spPr>
        <p:txBody>
          <a:bodyPr wrap="square" rtlCol="0">
            <a:spAutoFit/>
          </a:bodyPr>
          <a:lstStyle/>
          <a:p>
            <a:r>
              <a:rPr lang="en-US" dirty="0">
                <a:latin typeface="Apple Chancery" charset="0"/>
                <a:ea typeface="Apple Chancery" charset="0"/>
                <a:cs typeface="Apple Chancery" charset="0"/>
              </a:rPr>
              <a:t>A”</a:t>
            </a:r>
            <a:endParaRPr lang="en-US" dirty="0"/>
          </a:p>
        </p:txBody>
      </p:sp>
    </p:spTree>
    <p:extLst>
      <p:ext uri="{BB962C8B-B14F-4D97-AF65-F5344CB8AC3E}">
        <p14:creationId xmlns:p14="http://schemas.microsoft.com/office/powerpoint/2010/main" val="18986584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Sample Mealy Model</a:t>
            </a:r>
          </a:p>
        </p:txBody>
      </p:sp>
      <p:sp>
        <p:nvSpPr>
          <p:cNvPr id="3" name="Content Placeholder 2"/>
          <p:cNvSpPr>
            <a:spLocks noGrp="1"/>
          </p:cNvSpPr>
          <p:nvPr>
            <p:ph idx="1"/>
          </p:nvPr>
        </p:nvSpPr>
        <p:spPr/>
        <p:txBody>
          <a:bodyPr/>
          <a:lstStyle/>
          <a:p>
            <a:r>
              <a:rPr lang="en-US" dirty="0">
                <a:ea typeface="MS PGothic" charset="0"/>
              </a:rPr>
              <a:t>Write a Mealy finite-state machine that produces the 2’s complement result of subtracting 1101 from a binary input stream (assuming at least 4 bits of input)</a:t>
            </a:r>
          </a:p>
          <a:p>
            <a:endParaRPr lang="en-US" dirty="0"/>
          </a:p>
        </p:txBody>
      </p:sp>
      <p:sp>
        <p:nvSpPr>
          <p:cNvPr id="4" name="Date Placeholder 3"/>
          <p:cNvSpPr>
            <a:spLocks noGrp="1"/>
          </p:cNvSpPr>
          <p:nvPr>
            <p:ph type="dt" sz="half" idx="10"/>
          </p:nvPr>
        </p:nvSpPr>
        <p:spPr/>
        <p:txBody>
          <a:bodyPr/>
          <a:lstStyle/>
          <a:p>
            <a:fld id="{CEAB3CED-6BD3-0743-8E36-DAAB0C3779C0}"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110</a:t>
            </a:fld>
            <a:endParaRPr lang="en-US"/>
          </a:p>
        </p:txBody>
      </p:sp>
      <p:grpSp>
        <p:nvGrpSpPr>
          <p:cNvPr id="45" name="Group 44"/>
          <p:cNvGrpSpPr/>
          <p:nvPr/>
        </p:nvGrpSpPr>
        <p:grpSpPr>
          <a:xfrm>
            <a:off x="228600" y="3566532"/>
            <a:ext cx="8458200" cy="2605668"/>
            <a:chOff x="228600" y="2499732"/>
            <a:chExt cx="8839200" cy="2743200"/>
          </a:xfrm>
        </p:grpSpPr>
        <p:sp>
          <p:nvSpPr>
            <p:cNvPr id="7" name="Oval 6"/>
            <p:cNvSpPr/>
            <p:nvPr/>
          </p:nvSpPr>
          <p:spPr bwMode="auto">
            <a:xfrm>
              <a:off x="2479176" y="2971799"/>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001</a:t>
              </a:r>
              <a:endParaRPr kumimoji="0" lang="en-US" sz="1600" b="0" i="0" u="none" strike="noStrike" cap="none" normalizeH="0" baseline="0">
                <a:ln>
                  <a:noFill/>
                </a:ln>
                <a:solidFill>
                  <a:schemeClr val="tx1"/>
                </a:solidFill>
                <a:effectLst/>
                <a:latin typeface="Arial" pitchFamily="-107" charset="0"/>
              </a:endParaRPr>
            </a:p>
          </p:txBody>
        </p:sp>
        <p:sp>
          <p:nvSpPr>
            <p:cNvPr id="8" name="Oval 7"/>
            <p:cNvSpPr/>
            <p:nvPr/>
          </p:nvSpPr>
          <p:spPr bwMode="auto">
            <a:xfrm>
              <a:off x="914400" y="29718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a:solidFill>
                    <a:schemeClr val="tx1"/>
                  </a:solidFill>
                  <a:latin typeface="Arial" pitchFamily="-107" charset="0"/>
                </a:rPr>
                <a:t>NC</a:t>
              </a:r>
              <a:br>
                <a:rPr lang="en-US" sz="1400">
                  <a:solidFill>
                    <a:schemeClr val="tx1"/>
                  </a:solidFill>
                  <a:latin typeface="Arial" pitchFamily="-107" charset="0"/>
                </a:rPr>
              </a:br>
              <a:r>
                <a:rPr lang="en-US" sz="1400">
                  <a:solidFill>
                    <a:schemeClr val="tx1"/>
                  </a:solidFill>
                  <a:latin typeface="Arial" pitchFamily="-107" charset="0"/>
                </a:rPr>
                <a:t>1..1</a:t>
              </a:r>
            </a:p>
            <a:p>
              <a:pPr marL="0" marR="0" indent="0" algn="ctr" defTabSz="914400" rtl="0" eaLnBrk="0" fontAlgn="base" latinLnBrk="0" hangingPunct="0">
                <a:lnSpc>
                  <a:spcPct val="100000"/>
                </a:lnSpc>
                <a:spcBef>
                  <a:spcPct val="0"/>
                </a:spcBef>
                <a:spcAft>
                  <a:spcPct val="0"/>
                </a:spcAft>
                <a:buClrTx/>
                <a:buSzTx/>
                <a:buFontTx/>
                <a:buNone/>
                <a:tabLst/>
              </a:pPr>
              <a:r>
                <a:rPr lang="en-US" sz="1400">
                  <a:solidFill>
                    <a:schemeClr val="tx1"/>
                  </a:solidFill>
                  <a:latin typeface="Arial" pitchFamily="-107" charset="0"/>
                </a:rPr>
                <a:t>0011</a:t>
              </a:r>
              <a:endParaRPr kumimoji="0" lang="en-US" sz="1400" b="0" i="0" u="none" strike="noStrike" cap="none" normalizeH="0" baseline="0">
                <a:ln>
                  <a:noFill/>
                </a:ln>
                <a:solidFill>
                  <a:schemeClr val="tx1"/>
                </a:solidFill>
                <a:effectLst/>
                <a:latin typeface="Arial" pitchFamily="-107" charset="0"/>
              </a:endParaRPr>
            </a:p>
          </p:txBody>
        </p:sp>
        <p:cxnSp>
          <p:nvCxnSpPr>
            <p:cNvPr id="9" name="Straight Arrow Connector 8"/>
            <p:cNvCxnSpPr/>
            <p:nvPr/>
          </p:nvCxnSpPr>
          <p:spPr bwMode="auto">
            <a:xfrm flipV="1">
              <a:off x="1752600" y="3390899"/>
              <a:ext cx="726576" cy="1"/>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0" name="TextBox 9"/>
            <p:cNvSpPr txBox="1"/>
            <p:nvPr/>
          </p:nvSpPr>
          <p:spPr>
            <a:xfrm>
              <a:off x="1821509" y="3069728"/>
              <a:ext cx="505267" cy="369332"/>
            </a:xfrm>
            <a:prstGeom prst="rect">
              <a:avLst/>
            </a:prstGeom>
            <a:noFill/>
          </p:spPr>
          <p:txBody>
            <a:bodyPr wrap="none" rtlCol="0">
              <a:spAutoFit/>
            </a:bodyPr>
            <a:lstStyle/>
            <a:p>
              <a:r>
                <a:rPr lang="en-US"/>
                <a:t>1/0</a:t>
              </a:r>
            </a:p>
          </p:txBody>
        </p:sp>
        <p:cxnSp>
          <p:nvCxnSpPr>
            <p:cNvPr id="11" name="Straight Arrow Connector 10"/>
            <p:cNvCxnSpPr/>
            <p:nvPr/>
          </p:nvCxnSpPr>
          <p:spPr bwMode="auto">
            <a:xfrm>
              <a:off x="228600" y="3352800"/>
              <a:ext cx="644795" cy="1"/>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2" name="TextBox 11"/>
            <p:cNvSpPr txBox="1"/>
            <p:nvPr/>
          </p:nvSpPr>
          <p:spPr>
            <a:xfrm>
              <a:off x="1447800" y="3962400"/>
              <a:ext cx="505267" cy="369332"/>
            </a:xfrm>
            <a:prstGeom prst="rect">
              <a:avLst/>
            </a:prstGeom>
            <a:noFill/>
          </p:spPr>
          <p:txBody>
            <a:bodyPr wrap="none" rtlCol="0">
              <a:spAutoFit/>
            </a:bodyPr>
            <a:lstStyle/>
            <a:p>
              <a:r>
                <a:rPr lang="en-US"/>
                <a:t>0/1</a:t>
              </a:r>
            </a:p>
          </p:txBody>
        </p:sp>
        <p:cxnSp>
          <p:nvCxnSpPr>
            <p:cNvPr id="13" name="Straight Arrow Connector 12"/>
            <p:cNvCxnSpPr/>
            <p:nvPr/>
          </p:nvCxnSpPr>
          <p:spPr bwMode="auto">
            <a:xfrm>
              <a:off x="1600200" y="3733802"/>
              <a:ext cx="914400" cy="68579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4" name="Oval 13"/>
            <p:cNvSpPr/>
            <p:nvPr/>
          </p:nvSpPr>
          <p:spPr bwMode="auto">
            <a:xfrm>
              <a:off x="2514600" y="39624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001</a:t>
              </a:r>
              <a:endParaRPr kumimoji="0" lang="en-US" sz="1400" b="0" i="0" u="none" strike="noStrike" cap="none" normalizeH="0" baseline="0">
                <a:ln>
                  <a:noFill/>
                </a:ln>
                <a:solidFill>
                  <a:schemeClr val="tx1"/>
                </a:solidFill>
                <a:effectLst/>
                <a:latin typeface="Arial" pitchFamily="-107" charset="0"/>
              </a:endParaRPr>
            </a:p>
          </p:txBody>
        </p:sp>
        <p:sp>
          <p:nvSpPr>
            <p:cNvPr id="15" name="Oval 14"/>
            <p:cNvSpPr/>
            <p:nvPr/>
          </p:nvSpPr>
          <p:spPr bwMode="auto">
            <a:xfrm>
              <a:off x="4155576" y="29718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a:t>
              </a:r>
              <a:endParaRPr lang="en-US" sz="1600">
                <a:solidFill>
                  <a:schemeClr val="tx1"/>
                </a:solidFill>
                <a:latin typeface="Arial" pitchFamily="-107" charset="0"/>
              </a:endParaRPr>
            </a:p>
          </p:txBody>
        </p:sp>
        <p:sp>
          <p:nvSpPr>
            <p:cNvPr id="16" name="Oval 15"/>
            <p:cNvSpPr/>
            <p:nvPr/>
          </p:nvSpPr>
          <p:spPr bwMode="auto">
            <a:xfrm>
              <a:off x="4191000" y="3962401"/>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00</a:t>
              </a:r>
            </a:p>
          </p:txBody>
        </p:sp>
        <p:cxnSp>
          <p:nvCxnSpPr>
            <p:cNvPr id="17" name="Straight Arrow Connector 16"/>
            <p:cNvCxnSpPr>
              <a:endCxn id="26" idx="3"/>
            </p:cNvCxnSpPr>
            <p:nvPr/>
          </p:nvCxnSpPr>
          <p:spPr bwMode="auto">
            <a:xfrm flipV="1">
              <a:off x="3352800" y="3687248"/>
              <a:ext cx="925528" cy="579954"/>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8" name="TextBox 17"/>
            <p:cNvSpPr txBox="1"/>
            <p:nvPr/>
          </p:nvSpPr>
          <p:spPr>
            <a:xfrm>
              <a:off x="3352800" y="3733800"/>
              <a:ext cx="505267" cy="369332"/>
            </a:xfrm>
            <a:prstGeom prst="rect">
              <a:avLst/>
            </a:prstGeom>
            <a:noFill/>
          </p:spPr>
          <p:txBody>
            <a:bodyPr wrap="none" rtlCol="0">
              <a:spAutoFit/>
            </a:bodyPr>
            <a:lstStyle/>
            <a:p>
              <a:r>
                <a:rPr lang="en-US"/>
                <a:t>1/0</a:t>
              </a:r>
            </a:p>
          </p:txBody>
        </p:sp>
        <p:cxnSp>
          <p:nvCxnSpPr>
            <p:cNvPr id="19" name="Straight Arrow Connector 18"/>
            <p:cNvCxnSpPr/>
            <p:nvPr/>
          </p:nvCxnSpPr>
          <p:spPr bwMode="auto">
            <a:xfrm flipV="1">
              <a:off x="3317376" y="3369172"/>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0" name="TextBox 19"/>
            <p:cNvSpPr txBox="1"/>
            <p:nvPr/>
          </p:nvSpPr>
          <p:spPr>
            <a:xfrm>
              <a:off x="3276600" y="3048000"/>
              <a:ext cx="990599" cy="388826"/>
            </a:xfrm>
            <a:prstGeom prst="rect">
              <a:avLst/>
            </a:prstGeom>
            <a:noFill/>
          </p:spPr>
          <p:txBody>
            <a:bodyPr wrap="square" rtlCol="0">
              <a:spAutoFit/>
            </a:bodyPr>
            <a:lstStyle/>
            <a:p>
              <a:r>
                <a:rPr lang="en-US" dirty="0"/>
                <a:t>1/1,0/0</a:t>
              </a:r>
            </a:p>
          </p:txBody>
        </p:sp>
        <p:cxnSp>
          <p:nvCxnSpPr>
            <p:cNvPr id="21" name="Straight Arrow Connector 20"/>
            <p:cNvCxnSpPr>
              <a:stCxn id="25" idx="6"/>
            </p:cNvCxnSpPr>
            <p:nvPr/>
          </p:nvCxnSpPr>
          <p:spPr bwMode="auto">
            <a:xfrm flipV="1">
              <a:off x="3352800" y="4371440"/>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2" name="TextBox 21"/>
            <p:cNvSpPr txBox="1"/>
            <p:nvPr/>
          </p:nvSpPr>
          <p:spPr>
            <a:xfrm>
              <a:off x="3533333" y="4050268"/>
              <a:ext cx="505267" cy="369332"/>
            </a:xfrm>
            <a:prstGeom prst="rect">
              <a:avLst/>
            </a:prstGeom>
            <a:noFill/>
          </p:spPr>
          <p:txBody>
            <a:bodyPr wrap="none" rtlCol="0">
              <a:spAutoFit/>
            </a:bodyPr>
            <a:lstStyle/>
            <a:p>
              <a:r>
                <a:rPr lang="en-US"/>
                <a:t>0/1</a:t>
              </a:r>
            </a:p>
          </p:txBody>
        </p:sp>
        <p:sp>
          <p:nvSpPr>
            <p:cNvPr id="23" name="Oval 22"/>
            <p:cNvSpPr/>
            <p:nvPr/>
          </p:nvSpPr>
          <p:spPr bwMode="auto">
            <a:xfrm>
              <a:off x="5831976" y="2895600"/>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a:t>
              </a:r>
              <a:endParaRPr lang="en-US" sz="1600">
                <a:solidFill>
                  <a:schemeClr val="tx1"/>
                </a:solidFill>
                <a:latin typeface="Arial" pitchFamily="-107" charset="0"/>
              </a:endParaRPr>
            </a:p>
          </p:txBody>
        </p:sp>
        <p:sp>
          <p:nvSpPr>
            <p:cNvPr id="24" name="Oval 23"/>
            <p:cNvSpPr/>
            <p:nvPr/>
          </p:nvSpPr>
          <p:spPr bwMode="auto">
            <a:xfrm>
              <a:off x="5867400" y="3886201"/>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a:p>
              <a:pPr algn="ctr"/>
              <a:r>
                <a:rPr lang="en-US" sz="1400">
                  <a:solidFill>
                    <a:schemeClr val="tx1"/>
                  </a:solidFill>
                  <a:latin typeface="Arial" pitchFamily="-107" charset="0"/>
                </a:rPr>
                <a:t>0</a:t>
              </a:r>
              <a:endParaRPr lang="en-US" sz="1600">
                <a:solidFill>
                  <a:schemeClr val="tx1"/>
                </a:solidFill>
                <a:latin typeface="Arial" pitchFamily="-107" charset="0"/>
              </a:endParaRPr>
            </a:p>
          </p:txBody>
        </p:sp>
        <p:cxnSp>
          <p:nvCxnSpPr>
            <p:cNvPr id="25" name="Straight Arrow Connector 24"/>
            <p:cNvCxnSpPr>
              <a:endCxn id="37" idx="1"/>
            </p:cNvCxnSpPr>
            <p:nvPr/>
          </p:nvCxnSpPr>
          <p:spPr bwMode="auto">
            <a:xfrm>
              <a:off x="4953000" y="3581400"/>
              <a:ext cx="1037152" cy="42755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6" name="TextBox 25"/>
            <p:cNvSpPr txBox="1"/>
            <p:nvPr/>
          </p:nvSpPr>
          <p:spPr>
            <a:xfrm>
              <a:off x="5362133" y="3516868"/>
              <a:ext cx="505267" cy="369332"/>
            </a:xfrm>
            <a:prstGeom prst="rect">
              <a:avLst/>
            </a:prstGeom>
            <a:noFill/>
          </p:spPr>
          <p:txBody>
            <a:bodyPr wrap="none" rtlCol="0">
              <a:spAutoFit/>
            </a:bodyPr>
            <a:lstStyle/>
            <a:p>
              <a:r>
                <a:rPr lang="en-US"/>
                <a:t>0/1</a:t>
              </a:r>
            </a:p>
          </p:txBody>
        </p:sp>
        <p:cxnSp>
          <p:nvCxnSpPr>
            <p:cNvPr id="27" name="Straight Arrow Connector 26"/>
            <p:cNvCxnSpPr/>
            <p:nvPr/>
          </p:nvCxnSpPr>
          <p:spPr bwMode="auto">
            <a:xfrm flipV="1">
              <a:off x="4993776" y="3292972"/>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8" name="TextBox 27"/>
            <p:cNvSpPr txBox="1"/>
            <p:nvPr/>
          </p:nvSpPr>
          <p:spPr>
            <a:xfrm>
              <a:off x="5105400" y="2971800"/>
              <a:ext cx="533400" cy="369332"/>
            </a:xfrm>
            <a:prstGeom prst="rect">
              <a:avLst/>
            </a:prstGeom>
            <a:noFill/>
          </p:spPr>
          <p:txBody>
            <a:bodyPr wrap="square" rtlCol="0">
              <a:spAutoFit/>
            </a:bodyPr>
            <a:lstStyle/>
            <a:p>
              <a:r>
                <a:rPr lang="en-US"/>
                <a:t>1/0</a:t>
              </a:r>
            </a:p>
          </p:txBody>
        </p:sp>
        <p:cxnSp>
          <p:nvCxnSpPr>
            <p:cNvPr id="29" name="Straight Arrow Connector 28"/>
            <p:cNvCxnSpPr/>
            <p:nvPr/>
          </p:nvCxnSpPr>
          <p:spPr bwMode="auto">
            <a:xfrm flipV="1">
              <a:off x="5029200" y="4295240"/>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0" name="TextBox 29"/>
            <p:cNvSpPr txBox="1"/>
            <p:nvPr/>
          </p:nvSpPr>
          <p:spPr>
            <a:xfrm>
              <a:off x="4953000" y="3974068"/>
              <a:ext cx="890576" cy="369332"/>
            </a:xfrm>
            <a:prstGeom prst="rect">
              <a:avLst/>
            </a:prstGeom>
            <a:noFill/>
          </p:spPr>
          <p:txBody>
            <a:bodyPr wrap="none" rtlCol="0">
              <a:spAutoFit/>
            </a:bodyPr>
            <a:lstStyle/>
            <a:p>
              <a:r>
                <a:rPr lang="en-US"/>
                <a:t>0/0,1/1</a:t>
              </a:r>
            </a:p>
          </p:txBody>
        </p:sp>
        <p:cxnSp>
          <p:nvCxnSpPr>
            <p:cNvPr id="31" name="Curved Connector 30"/>
            <p:cNvCxnSpPr/>
            <p:nvPr/>
          </p:nvCxnSpPr>
          <p:spPr bwMode="auto">
            <a:xfrm rot="5400000" flipH="1" flipV="1">
              <a:off x="7986198" y="4267134"/>
              <a:ext cx="12700" cy="592696"/>
            </a:xfrm>
            <a:prstGeom prst="curvedConnector3">
              <a:avLst>
                <a:gd name="adj1" fmla="val -2933449"/>
              </a:avLst>
            </a:prstGeom>
            <a:solidFill>
              <a:schemeClr val="accent1"/>
            </a:solidFill>
            <a:ln w="9525" cap="flat" cmpd="sng" algn="ctr">
              <a:solidFill>
                <a:schemeClr val="tx1"/>
              </a:solidFill>
              <a:prstDash val="solid"/>
              <a:round/>
              <a:headEnd type="none" w="med" len="med"/>
              <a:tailEnd type="arrow"/>
            </a:ln>
            <a:effectLst/>
          </p:spPr>
        </p:cxnSp>
        <p:cxnSp>
          <p:nvCxnSpPr>
            <p:cNvPr id="32" name="Curved Connector 31"/>
            <p:cNvCxnSpPr/>
            <p:nvPr/>
          </p:nvCxnSpPr>
          <p:spPr bwMode="auto">
            <a:xfrm rot="5400000" flipH="1" flipV="1">
              <a:off x="7909998" y="2666934"/>
              <a:ext cx="12700" cy="592696"/>
            </a:xfrm>
            <a:prstGeom prst="curvedConnector3">
              <a:avLst>
                <a:gd name="adj1" fmla="val 2766551"/>
              </a:avLst>
            </a:prstGeom>
            <a:solidFill>
              <a:schemeClr val="accent1"/>
            </a:solidFill>
            <a:ln w="9525" cap="flat" cmpd="sng" algn="ctr">
              <a:solidFill>
                <a:schemeClr val="tx1"/>
              </a:solidFill>
              <a:prstDash val="solid"/>
              <a:round/>
              <a:headEnd type="none" w="med" len="med"/>
              <a:tailEnd type="arrow"/>
            </a:ln>
            <a:effectLst/>
          </p:spPr>
        </p:cxnSp>
        <p:sp>
          <p:nvSpPr>
            <p:cNvPr id="33" name="Oval 32"/>
            <p:cNvSpPr/>
            <p:nvPr/>
          </p:nvSpPr>
          <p:spPr bwMode="auto">
            <a:xfrm>
              <a:off x="7508376" y="2880732"/>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p:txBody>
        </p:sp>
        <p:sp>
          <p:nvSpPr>
            <p:cNvPr id="34" name="Oval 33"/>
            <p:cNvSpPr/>
            <p:nvPr/>
          </p:nvSpPr>
          <p:spPr bwMode="auto">
            <a:xfrm>
              <a:off x="7543800" y="3871333"/>
              <a:ext cx="838200" cy="838200"/>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algn="ctr"/>
              <a:r>
                <a:rPr kumimoji="0" lang="en-US" sz="1400" b="0" i="0" u="none" strike="noStrike" cap="none" normalizeH="0" baseline="0">
                  <a:ln>
                    <a:noFill/>
                  </a:ln>
                  <a:solidFill>
                    <a:schemeClr val="tx1"/>
                  </a:solidFill>
                  <a:effectLst/>
                  <a:latin typeface="Arial" pitchFamily="-107" charset="0"/>
                </a:rPr>
                <a:t>NC</a:t>
              </a:r>
              <a:br>
                <a:rPr kumimoji="0" lang="en-US" sz="1400" b="0" i="0" u="none" strike="noStrike" cap="none" normalizeH="0" baseline="0">
                  <a:ln>
                    <a:noFill/>
                  </a:ln>
                  <a:solidFill>
                    <a:schemeClr val="tx1"/>
                  </a:solidFill>
                  <a:effectLst/>
                  <a:latin typeface="Arial" pitchFamily="-107" charset="0"/>
                </a:rPr>
              </a:br>
              <a:r>
                <a:rPr lang="en-US" sz="1400">
                  <a:solidFill>
                    <a:schemeClr val="tx1"/>
                  </a:solidFill>
                  <a:latin typeface="Arial" pitchFamily="-107" charset="0"/>
                </a:rPr>
                <a:t>1..1</a:t>
              </a:r>
            </a:p>
          </p:txBody>
        </p:sp>
        <p:cxnSp>
          <p:nvCxnSpPr>
            <p:cNvPr id="35" name="Straight Arrow Connector 34"/>
            <p:cNvCxnSpPr/>
            <p:nvPr/>
          </p:nvCxnSpPr>
          <p:spPr bwMode="auto">
            <a:xfrm>
              <a:off x="6629400" y="3566532"/>
              <a:ext cx="1037152" cy="42755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6" name="TextBox 35"/>
            <p:cNvSpPr txBox="1"/>
            <p:nvPr/>
          </p:nvSpPr>
          <p:spPr>
            <a:xfrm>
              <a:off x="7038533" y="3502000"/>
              <a:ext cx="505267" cy="369332"/>
            </a:xfrm>
            <a:prstGeom prst="rect">
              <a:avLst/>
            </a:prstGeom>
            <a:noFill/>
          </p:spPr>
          <p:txBody>
            <a:bodyPr wrap="none" rtlCol="0">
              <a:spAutoFit/>
            </a:bodyPr>
            <a:lstStyle/>
            <a:p>
              <a:r>
                <a:rPr lang="en-US"/>
                <a:t>0/1</a:t>
              </a:r>
            </a:p>
          </p:txBody>
        </p:sp>
        <p:cxnSp>
          <p:nvCxnSpPr>
            <p:cNvPr id="37" name="Straight Arrow Connector 36"/>
            <p:cNvCxnSpPr/>
            <p:nvPr/>
          </p:nvCxnSpPr>
          <p:spPr bwMode="auto">
            <a:xfrm flipV="1">
              <a:off x="6670176" y="3278104"/>
              <a:ext cx="873624" cy="21727"/>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8" name="TextBox 37"/>
            <p:cNvSpPr txBox="1"/>
            <p:nvPr/>
          </p:nvSpPr>
          <p:spPr>
            <a:xfrm>
              <a:off x="6781800" y="2956932"/>
              <a:ext cx="533400" cy="369332"/>
            </a:xfrm>
            <a:prstGeom prst="rect">
              <a:avLst/>
            </a:prstGeom>
            <a:noFill/>
          </p:spPr>
          <p:txBody>
            <a:bodyPr wrap="square" rtlCol="0">
              <a:spAutoFit/>
            </a:bodyPr>
            <a:lstStyle/>
            <a:p>
              <a:r>
                <a:rPr lang="en-US"/>
                <a:t>1/0</a:t>
              </a:r>
            </a:p>
          </p:txBody>
        </p:sp>
        <p:cxnSp>
          <p:nvCxnSpPr>
            <p:cNvPr id="39" name="Straight Arrow Connector 38"/>
            <p:cNvCxnSpPr/>
            <p:nvPr/>
          </p:nvCxnSpPr>
          <p:spPr bwMode="auto">
            <a:xfrm flipV="1">
              <a:off x="6705600" y="4280372"/>
              <a:ext cx="838200" cy="1006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40" name="TextBox 39"/>
            <p:cNvSpPr txBox="1"/>
            <p:nvPr/>
          </p:nvSpPr>
          <p:spPr>
            <a:xfrm>
              <a:off x="6629400" y="3959200"/>
              <a:ext cx="890576" cy="369332"/>
            </a:xfrm>
            <a:prstGeom prst="rect">
              <a:avLst/>
            </a:prstGeom>
            <a:noFill/>
          </p:spPr>
          <p:txBody>
            <a:bodyPr wrap="none" rtlCol="0">
              <a:spAutoFit/>
            </a:bodyPr>
            <a:lstStyle/>
            <a:p>
              <a:r>
                <a:rPr lang="en-US"/>
                <a:t>0/0,1/1</a:t>
              </a:r>
            </a:p>
          </p:txBody>
        </p:sp>
        <p:sp>
          <p:nvSpPr>
            <p:cNvPr id="41" name="TextBox 40"/>
            <p:cNvSpPr txBox="1"/>
            <p:nvPr/>
          </p:nvSpPr>
          <p:spPr>
            <a:xfrm>
              <a:off x="8077201" y="2499732"/>
              <a:ext cx="990599" cy="388826"/>
            </a:xfrm>
            <a:prstGeom prst="rect">
              <a:avLst/>
            </a:prstGeom>
            <a:noFill/>
          </p:spPr>
          <p:txBody>
            <a:bodyPr wrap="square" rtlCol="0">
              <a:spAutoFit/>
            </a:bodyPr>
            <a:lstStyle/>
            <a:p>
              <a:r>
                <a:rPr lang="en-US"/>
                <a:t>1/1,0/0</a:t>
              </a:r>
            </a:p>
          </p:txBody>
        </p:sp>
        <p:sp>
          <p:nvSpPr>
            <p:cNvPr id="42" name="TextBox 41"/>
            <p:cNvSpPr txBox="1"/>
            <p:nvPr/>
          </p:nvSpPr>
          <p:spPr>
            <a:xfrm>
              <a:off x="7800533" y="4873600"/>
              <a:ext cx="505267" cy="369332"/>
            </a:xfrm>
            <a:prstGeom prst="rect">
              <a:avLst/>
            </a:prstGeom>
            <a:noFill/>
          </p:spPr>
          <p:txBody>
            <a:bodyPr wrap="none" rtlCol="0">
              <a:spAutoFit/>
            </a:bodyPr>
            <a:lstStyle/>
            <a:p>
              <a:r>
                <a:rPr lang="en-US"/>
                <a:t>0/1</a:t>
              </a:r>
            </a:p>
          </p:txBody>
        </p:sp>
        <p:sp>
          <p:nvSpPr>
            <p:cNvPr id="43" name="TextBox 42"/>
            <p:cNvSpPr txBox="1"/>
            <p:nvPr/>
          </p:nvSpPr>
          <p:spPr>
            <a:xfrm>
              <a:off x="8562533" y="3642732"/>
              <a:ext cx="505267" cy="369332"/>
            </a:xfrm>
            <a:prstGeom prst="rect">
              <a:avLst/>
            </a:prstGeom>
            <a:noFill/>
          </p:spPr>
          <p:txBody>
            <a:bodyPr wrap="none" rtlCol="0">
              <a:spAutoFit/>
            </a:bodyPr>
            <a:lstStyle/>
            <a:p>
              <a:r>
                <a:rPr lang="en-US"/>
                <a:t>1/0</a:t>
              </a:r>
            </a:p>
          </p:txBody>
        </p:sp>
        <p:cxnSp>
          <p:nvCxnSpPr>
            <p:cNvPr id="44" name="Curved Connector 43"/>
            <p:cNvCxnSpPr/>
            <p:nvPr/>
          </p:nvCxnSpPr>
          <p:spPr bwMode="auto">
            <a:xfrm flipH="1" flipV="1">
              <a:off x="8346576" y="3299832"/>
              <a:ext cx="35424" cy="990601"/>
            </a:xfrm>
            <a:prstGeom prst="curvedConnector3">
              <a:avLst>
                <a:gd name="adj1" fmla="val -645325"/>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1693636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Transducers</a:t>
            </a:r>
          </a:p>
        </p:txBody>
      </p:sp>
      <p:sp>
        <p:nvSpPr>
          <p:cNvPr id="3" name="Content Placeholder 2"/>
          <p:cNvSpPr>
            <a:spLocks noGrp="1"/>
          </p:cNvSpPr>
          <p:nvPr>
            <p:ph idx="1"/>
          </p:nvPr>
        </p:nvSpPr>
        <p:spPr/>
        <p:txBody>
          <a:bodyPr/>
          <a:lstStyle/>
          <a:p>
            <a:r>
              <a:rPr lang="en-US" sz="2800"/>
              <a:t>Moore Model</a:t>
            </a:r>
          </a:p>
          <a:p>
            <a:pPr lvl="1"/>
            <a:r>
              <a:rPr lang="en-US" sz="2400"/>
              <a:t>M =</a:t>
            </a:r>
            <a:r>
              <a:rPr lang="en-US" sz="2400">
                <a:latin typeface="Arial" charset="0"/>
                <a:ea typeface="MS PGothic" charset="0"/>
                <a:sym typeface="Symbol" charset="0"/>
              </a:rPr>
              <a:t> (Q, </a:t>
            </a:r>
            <a:r>
              <a:rPr lang="en-US" sz="2400">
                <a:latin typeface="Symbol" charset="0"/>
                <a:ea typeface="MS PGothic" charset="0"/>
                <a:sym typeface="Symbol" charset="0"/>
              </a:rPr>
              <a:t>S</a:t>
            </a:r>
            <a:r>
              <a:rPr lang="en-US" sz="2400">
                <a:latin typeface="Arial" charset="0"/>
                <a:ea typeface="MS PGothic" charset="0"/>
                <a:sym typeface="Symbol" charset="0"/>
              </a:rPr>
              <a:t>,</a:t>
            </a:r>
            <a:r>
              <a:rPr lang="en-US" sz="2400">
                <a:latin typeface="Symbol" charset="0"/>
                <a:ea typeface="MS PGothic" charset="0"/>
                <a:sym typeface="Symbol" charset="0"/>
              </a:rPr>
              <a:t> G</a:t>
            </a:r>
            <a:r>
              <a:rPr lang="en-US" sz="2400">
                <a:latin typeface="Arial" charset="0"/>
                <a:ea typeface="MS PGothic" charset="0"/>
                <a:sym typeface="Symbol" charset="0"/>
              </a:rPr>
              <a:t>, </a:t>
            </a:r>
            <a:r>
              <a:rPr lang="en-US" sz="2400">
                <a:latin typeface="Symbol" charset="0"/>
                <a:ea typeface="MS PGothic" charset="0"/>
                <a:sym typeface="Symbol" charset="0"/>
              </a:rPr>
              <a:t>d</a:t>
            </a:r>
            <a:r>
              <a:rPr lang="en-US" sz="2400">
                <a:latin typeface="Arial" charset="0"/>
                <a:ea typeface="MS PGothic" charset="0"/>
                <a:sym typeface="Symbol" charset="0"/>
              </a:rPr>
              <a:t>,</a:t>
            </a:r>
            <a:r>
              <a:rPr lang="en-US" sz="2400">
                <a:latin typeface="Symbol" charset="0"/>
                <a:ea typeface="MS PGothic" charset="0"/>
                <a:sym typeface="Symbol" charset="0"/>
              </a:rPr>
              <a:t> g, </a:t>
            </a:r>
            <a:r>
              <a:rPr lang="en-US" sz="2400">
                <a:latin typeface="Arial" charset="0"/>
                <a:ea typeface="MS PGothic" charset="0"/>
                <a:sym typeface="Symbol" charset="0"/>
              </a:rPr>
              <a:t>q</a:t>
            </a:r>
            <a:r>
              <a:rPr lang="en-US" sz="2400" baseline="-25000">
                <a:latin typeface="Arial" charset="0"/>
                <a:ea typeface="MS PGothic" charset="0"/>
                <a:sym typeface="Symbol" charset="0"/>
              </a:rPr>
              <a:t>0</a:t>
            </a:r>
            <a:r>
              <a:rPr lang="en-US" sz="2400">
                <a:latin typeface="Arial" charset="0"/>
                <a:ea typeface="MS PGothic" charset="0"/>
                <a:sym typeface="Symbol" charset="0"/>
              </a:rPr>
              <a:t>)</a:t>
            </a:r>
          </a:p>
          <a:p>
            <a:pPr marL="914400" lvl="2" indent="0">
              <a:buNone/>
            </a:pPr>
            <a:r>
              <a:rPr lang="en-US" sz="2000">
                <a:latin typeface="Symbol" charset="0"/>
                <a:ea typeface="MS PGothic" charset="0"/>
                <a:sym typeface="Symbol" charset="0"/>
              </a:rPr>
              <a:t>G </a:t>
            </a:r>
            <a:r>
              <a:rPr lang="en-US" sz="2000">
                <a:ea typeface="MS PGothic" charset="0"/>
                <a:sym typeface="Symbol" charset="0"/>
              </a:rPr>
              <a:t>is the finite output alphabet</a:t>
            </a:r>
          </a:p>
          <a:p>
            <a:pPr marL="914400" lvl="2" indent="0">
              <a:buNone/>
            </a:pPr>
            <a:r>
              <a:rPr lang="en-US" sz="2000">
                <a:latin typeface="Symbol" charset="0"/>
                <a:ea typeface="MS PGothic" charset="0"/>
                <a:sym typeface="Symbol" charset="0"/>
              </a:rPr>
              <a:t>g: </a:t>
            </a:r>
            <a:r>
              <a:rPr lang="en-US" sz="2000">
                <a:latin typeface="Arial" charset="0"/>
                <a:ea typeface="MS PGothic" charset="0"/>
                <a:sym typeface="Symbol" charset="0"/>
              </a:rPr>
              <a:t>Q </a:t>
            </a:r>
            <a:r>
              <a:rPr lang="en-US" sz="2000" b="1">
                <a:latin typeface="Arial" charset="0"/>
                <a:ea typeface="MS PGothic" charset="0"/>
                <a:sym typeface="Symbol" charset="0"/>
              </a:rPr>
              <a:t> </a:t>
            </a:r>
            <a:r>
              <a:rPr lang="en-US" sz="2000">
                <a:latin typeface="Symbol" charset="0"/>
                <a:ea typeface="MS PGothic" charset="0"/>
                <a:sym typeface="Symbol" charset="0"/>
              </a:rPr>
              <a:t>G</a:t>
            </a:r>
            <a:r>
              <a:rPr lang="en-US" sz="2000">
                <a:ea typeface="MS PGothic" charset="0"/>
                <a:sym typeface="Symbol" charset="0"/>
              </a:rPr>
              <a:t> is the output function</a:t>
            </a:r>
          </a:p>
          <a:p>
            <a:pPr lvl="1"/>
            <a:r>
              <a:rPr lang="en-US" sz="2400">
                <a:ea typeface="MS PGothic" charset="0"/>
                <a:sym typeface="Symbol" charset="0"/>
              </a:rPr>
              <a:t>Essentially a Moore Model machine produced a character of output whenever it enters a state, independent of how it arrived at that state.</a:t>
            </a:r>
          </a:p>
          <a:p>
            <a:pPr lvl="1"/>
            <a:r>
              <a:rPr lang="en-US" sz="2400">
                <a:ea typeface="MS PGothic" charset="0"/>
                <a:sym typeface="Symbol" charset="0"/>
              </a:rPr>
              <a:t>A Moore Model represents an asynchronous circuit whose output is a steady state until new input arrives.</a:t>
            </a:r>
            <a:endParaRPr lang="en-US" sz="2400"/>
          </a:p>
        </p:txBody>
      </p:sp>
      <p:sp>
        <p:nvSpPr>
          <p:cNvPr id="4" name="Date Placeholder 3"/>
          <p:cNvSpPr>
            <a:spLocks noGrp="1"/>
          </p:cNvSpPr>
          <p:nvPr>
            <p:ph type="dt" sz="half" idx="10"/>
          </p:nvPr>
        </p:nvSpPr>
        <p:spPr/>
        <p:txBody>
          <a:bodyPr/>
          <a:lstStyle/>
          <a:p>
            <a:fld id="{DD4251D2-795A-724D-AC88-37CEA0717F60}"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111</a:t>
            </a:fld>
            <a:endParaRPr lang="en-US"/>
          </a:p>
        </p:txBody>
      </p:sp>
    </p:spTree>
    <p:extLst>
      <p:ext uri="{BB962C8B-B14F-4D97-AF65-F5344CB8AC3E}">
        <p14:creationId xmlns:p14="http://schemas.microsoft.com/office/powerpoint/2010/main" val="108172183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Summary of Decision and Closure Properties</a:t>
            </a:r>
          </a:p>
        </p:txBody>
      </p:sp>
      <p:sp>
        <p:nvSpPr>
          <p:cNvPr id="3" name="Subtitle 2"/>
          <p:cNvSpPr>
            <a:spLocks noGrp="1"/>
          </p:cNvSpPr>
          <p:nvPr>
            <p:ph type="subTitle" idx="1"/>
          </p:nvPr>
        </p:nvSpPr>
        <p:spPr/>
        <p:txBody>
          <a:bodyPr/>
          <a:lstStyle/>
          <a:p>
            <a:r>
              <a:rPr lang="en-US"/>
              <a:t>Regular Languages</a:t>
            </a:r>
          </a:p>
        </p:txBody>
      </p:sp>
    </p:spTree>
    <p:extLst>
      <p:ext uri="{BB962C8B-B14F-4D97-AF65-F5344CB8AC3E}">
        <p14:creationId xmlns:p14="http://schemas.microsoft.com/office/powerpoint/2010/main" val="23628238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Decidable Properties</a:t>
            </a:r>
          </a:p>
        </p:txBody>
      </p:sp>
      <p:sp>
        <p:nvSpPr>
          <p:cNvPr id="3" name="Content Placeholder 2"/>
          <p:cNvSpPr>
            <a:spLocks noGrp="1"/>
          </p:cNvSpPr>
          <p:nvPr>
            <p:ph idx="1"/>
          </p:nvPr>
        </p:nvSpPr>
        <p:spPr/>
        <p:txBody>
          <a:bodyPr/>
          <a:lstStyle/>
          <a:p>
            <a:r>
              <a:rPr lang="en-US" sz="2400" dirty="0">
                <a:latin typeface="Arial" charset="0"/>
                <a:ea typeface="MS PGothic" charset="0"/>
              </a:rPr>
              <a:t>Membership (just run DFA over string)</a:t>
            </a:r>
          </a:p>
          <a:p>
            <a:r>
              <a:rPr lang="en-US" sz="2400" dirty="0">
                <a:latin typeface="Arial" charset="0"/>
                <a:ea typeface="MS PGothic" charset="0"/>
              </a:rPr>
              <a:t>L = </a:t>
            </a:r>
            <a:r>
              <a:rPr lang="en-US" sz="2400" dirty="0" err="1">
                <a:ea typeface="ＭＳ Ｐゴシック" pitchFamily="-111" charset="-128"/>
                <a:cs typeface="ＭＳ Ｐゴシック" pitchFamily="-111" charset="-128"/>
              </a:rPr>
              <a:t>Ø</a:t>
            </a:r>
            <a:r>
              <a:rPr lang="en-US" sz="2400" dirty="0">
                <a:latin typeface="Arial" charset="0"/>
                <a:ea typeface="MS PGothic" charset="0"/>
              </a:rPr>
              <a:t>: Minimize and see if minimum state DFA is</a:t>
            </a:r>
          </a:p>
          <a:p>
            <a:endParaRPr lang="en-US" sz="2400" dirty="0">
              <a:latin typeface="Arial" charset="0"/>
              <a:ea typeface="MS PGothic" charset="0"/>
            </a:endParaRPr>
          </a:p>
          <a:p>
            <a:endParaRPr lang="en-US" sz="2400" dirty="0">
              <a:latin typeface="Arial" charset="0"/>
              <a:ea typeface="MS PGothic" charset="0"/>
            </a:endParaRPr>
          </a:p>
          <a:p>
            <a:r>
              <a:rPr lang="en-US" sz="2400" dirty="0">
                <a:latin typeface="Arial" charset="0"/>
                <a:ea typeface="MS PGothic" charset="0"/>
              </a:rPr>
              <a:t>L = </a:t>
            </a:r>
            <a:r>
              <a:rPr lang="en-US" sz="2400" dirty="0" err="1">
                <a:latin typeface="Arial" charset="0"/>
                <a:ea typeface="MS PGothic" charset="0"/>
              </a:rPr>
              <a:t>Σ</a:t>
            </a:r>
            <a:r>
              <a:rPr lang="en-US" sz="2400" dirty="0">
                <a:latin typeface="Arial" charset="0"/>
                <a:ea typeface="MS PGothic" charset="0"/>
              </a:rPr>
              <a:t>*: Minimize and see if minimum state DFA is </a:t>
            </a:r>
          </a:p>
          <a:p>
            <a:endParaRPr lang="en-US" sz="2400" dirty="0">
              <a:latin typeface="Arial" charset="0"/>
              <a:ea typeface="MS PGothic" charset="0"/>
            </a:endParaRPr>
          </a:p>
          <a:p>
            <a:endParaRPr lang="en-US" sz="2400" dirty="0">
              <a:latin typeface="Arial" charset="0"/>
              <a:ea typeface="MS PGothic" charset="0"/>
            </a:endParaRPr>
          </a:p>
          <a:p>
            <a:r>
              <a:rPr lang="en-US" sz="2400" dirty="0">
                <a:latin typeface="Arial" charset="0"/>
                <a:ea typeface="MS PGothic" charset="0"/>
              </a:rPr>
              <a:t>Finiteness: Minimize and see if there are no loops emanating on a path to a final state</a:t>
            </a:r>
          </a:p>
          <a:p>
            <a:r>
              <a:rPr lang="en-US" sz="2400" dirty="0">
                <a:latin typeface="Arial" charset="0"/>
                <a:ea typeface="MS PGothic" charset="0"/>
              </a:rPr>
              <a:t>Equivalence: Minimize both and see if isomorphic</a:t>
            </a:r>
            <a:r>
              <a:rPr lang="en-US" sz="2400" b="1" dirty="0">
                <a:latin typeface="Arial" charset="0"/>
                <a:ea typeface="MS PGothic" charset="0"/>
              </a:rPr>
              <a:t> </a:t>
            </a:r>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9B40B90A-1A10-A240-8CF0-BBA27CFA03C4}"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113</a:t>
            </a:fld>
            <a:endParaRPr lang="en-US"/>
          </a:p>
        </p:txBody>
      </p:sp>
      <p:sp>
        <p:nvSpPr>
          <p:cNvPr id="7" name="Oval 8"/>
          <p:cNvSpPr>
            <a:spLocks noChangeArrowheads="1"/>
          </p:cNvSpPr>
          <p:nvPr/>
        </p:nvSpPr>
        <p:spPr bwMode="auto">
          <a:xfrm>
            <a:off x="7697244" y="236162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9" name="Rectangle 11"/>
          <p:cNvSpPr>
            <a:spLocks noChangeArrowheads="1"/>
          </p:cNvSpPr>
          <p:nvPr/>
        </p:nvSpPr>
        <p:spPr bwMode="auto">
          <a:xfrm>
            <a:off x="7925844" y="2590280"/>
            <a:ext cx="338554"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p>
        </p:txBody>
      </p:sp>
      <p:cxnSp>
        <p:nvCxnSpPr>
          <p:cNvPr id="10" name="Shape 48"/>
          <p:cNvCxnSpPr>
            <a:cxnSpLocks noChangeShapeType="1"/>
          </p:cNvCxnSpPr>
          <p:nvPr/>
        </p:nvCxnSpPr>
        <p:spPr bwMode="auto">
          <a:xfrm rot="16200000" flipH="1">
            <a:off x="8078191" y="2361675"/>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1" name="TextBox 54"/>
          <p:cNvSpPr txBox="1">
            <a:spLocks noChangeArrowheads="1"/>
          </p:cNvSpPr>
          <p:nvPr/>
        </p:nvSpPr>
        <p:spPr bwMode="auto">
          <a:xfrm>
            <a:off x="8154444" y="1751868"/>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err="1"/>
              <a:t>Σ</a:t>
            </a:r>
            <a:endParaRPr lang="en-US"/>
          </a:p>
        </p:txBody>
      </p:sp>
      <p:cxnSp>
        <p:nvCxnSpPr>
          <p:cNvPr id="12" name="Straight Arrow Connector 15"/>
          <p:cNvCxnSpPr>
            <a:cxnSpLocks noChangeShapeType="1"/>
          </p:cNvCxnSpPr>
          <p:nvPr/>
        </p:nvCxnSpPr>
        <p:spPr bwMode="auto">
          <a:xfrm flipV="1">
            <a:off x="7086600" y="2774470"/>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3" name="Oval 8"/>
          <p:cNvSpPr>
            <a:spLocks noChangeArrowheads="1"/>
          </p:cNvSpPr>
          <p:nvPr/>
        </p:nvSpPr>
        <p:spPr bwMode="auto">
          <a:xfrm>
            <a:off x="7696200" y="3809788"/>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14" name="Oval 10"/>
          <p:cNvSpPr>
            <a:spLocks noChangeArrowheads="1"/>
          </p:cNvSpPr>
          <p:nvPr/>
        </p:nvSpPr>
        <p:spPr bwMode="auto">
          <a:xfrm>
            <a:off x="7822504" y="3924639"/>
            <a:ext cx="609600" cy="609754"/>
          </a:xfrm>
          <a:prstGeom prst="ellipse">
            <a:avLst/>
          </a:prstGeom>
          <a:solidFill>
            <a:schemeClr val="accent1"/>
          </a:solidFill>
          <a:ln w="9525">
            <a:solidFill>
              <a:schemeClr val="tx1"/>
            </a:solidFill>
            <a:round/>
            <a:headEnd/>
            <a:tailEnd/>
          </a:ln>
        </p:spPr>
        <p:txBody>
          <a:bodyPr/>
          <a:lstStyle/>
          <a:p>
            <a:endParaRPr lang="en-US"/>
          </a:p>
        </p:txBody>
      </p:sp>
      <p:sp>
        <p:nvSpPr>
          <p:cNvPr id="15" name="Rectangle 11"/>
          <p:cNvSpPr>
            <a:spLocks noChangeArrowheads="1"/>
          </p:cNvSpPr>
          <p:nvPr/>
        </p:nvSpPr>
        <p:spPr bwMode="auto">
          <a:xfrm>
            <a:off x="7924800" y="4038446"/>
            <a:ext cx="338554"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p>
        </p:txBody>
      </p:sp>
      <p:cxnSp>
        <p:nvCxnSpPr>
          <p:cNvPr id="16" name="Shape 48"/>
          <p:cNvCxnSpPr>
            <a:cxnSpLocks noChangeShapeType="1"/>
          </p:cNvCxnSpPr>
          <p:nvPr/>
        </p:nvCxnSpPr>
        <p:spPr bwMode="auto">
          <a:xfrm rot="16200000" flipH="1">
            <a:off x="8077147" y="3809841"/>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7" name="TextBox 54"/>
          <p:cNvSpPr txBox="1">
            <a:spLocks noChangeArrowheads="1"/>
          </p:cNvSpPr>
          <p:nvPr/>
        </p:nvSpPr>
        <p:spPr bwMode="auto">
          <a:xfrm>
            <a:off x="8153400" y="3200034"/>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err="1"/>
              <a:t>Σ</a:t>
            </a:r>
            <a:endParaRPr lang="en-US"/>
          </a:p>
        </p:txBody>
      </p:sp>
      <p:cxnSp>
        <p:nvCxnSpPr>
          <p:cNvPr id="18" name="Straight Arrow Connector 15"/>
          <p:cNvCxnSpPr>
            <a:cxnSpLocks noChangeShapeType="1"/>
          </p:cNvCxnSpPr>
          <p:nvPr/>
        </p:nvCxnSpPr>
        <p:spPr bwMode="auto">
          <a:xfrm flipV="1">
            <a:off x="7086600" y="4298836"/>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49997011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Closure Properties</a:t>
            </a:r>
          </a:p>
        </p:txBody>
      </p:sp>
      <p:sp>
        <p:nvSpPr>
          <p:cNvPr id="3" name="Content Placeholder 2"/>
          <p:cNvSpPr>
            <a:spLocks noGrp="1"/>
          </p:cNvSpPr>
          <p:nvPr>
            <p:ph idx="1"/>
          </p:nvPr>
        </p:nvSpPr>
        <p:spPr/>
        <p:txBody>
          <a:bodyPr/>
          <a:lstStyle/>
          <a:p>
            <a:r>
              <a:rPr lang="en-US" sz="2400" dirty="0">
                <a:latin typeface="Arial" charset="0"/>
                <a:ea typeface="MS PGothic" charset="0"/>
              </a:rPr>
              <a:t>Virtually everything with members of its own class as we have already shown</a:t>
            </a:r>
          </a:p>
          <a:p>
            <a:endParaRPr lang="en-US" sz="2400" dirty="0">
              <a:latin typeface="Arial" charset="0"/>
              <a:ea typeface="MS PGothic" charset="0"/>
            </a:endParaRPr>
          </a:p>
          <a:p>
            <a:r>
              <a:rPr lang="en-US" sz="2400" dirty="0">
                <a:latin typeface="Arial" charset="0"/>
                <a:ea typeface="MS PGothic" charset="0"/>
              </a:rPr>
              <a:t>Union, concatenation, Kleene *, complement, intersection, set difference, reversal, substitution, homomorphism, quotient with regular sets, Prefix, Suffix, Substring, Exterior, Min, Max and so much more</a:t>
            </a:r>
            <a:endParaRPr lang="en-US" sz="2400" dirty="0"/>
          </a:p>
          <a:p>
            <a:endParaRPr lang="en-US" sz="2400" dirty="0">
              <a:ea typeface="MS PGothic" charset="0"/>
            </a:endParaRPr>
          </a:p>
          <a:p>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DE857D7B-C9E4-B34A-8DD8-8A4AB602EC3A}"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114</a:t>
            </a:fld>
            <a:endParaRPr lang="en-US"/>
          </a:p>
        </p:txBody>
      </p:sp>
    </p:spTree>
    <p:extLst>
      <p:ext uri="{BB962C8B-B14F-4D97-AF65-F5344CB8AC3E}">
        <p14:creationId xmlns:p14="http://schemas.microsoft.com/office/powerpoint/2010/main" val="13091661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A39238-6D99-B547-A654-BF0CDC58DFCA}" type="datetime1">
              <a:rPr lang="en-US" smtClean="0"/>
              <a:t>1/27/22</a:t>
            </a:fld>
            <a:endParaRPr lang="en-US"/>
          </a:p>
        </p:txBody>
      </p:sp>
      <p:sp>
        <p:nvSpPr>
          <p:cNvPr id="665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656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1CCC27-6C10-5946-9FB4-389FF2014DE8}" type="slidenum">
              <a:rPr lang="en-US"/>
              <a:pPr/>
              <a:t>115</a:t>
            </a:fld>
            <a:endParaRPr lang="en-US"/>
          </a:p>
        </p:txBody>
      </p:sp>
      <p:sp>
        <p:nvSpPr>
          <p:cNvPr id="66565" name="Rectangle 2"/>
          <p:cNvSpPr>
            <a:spLocks noGrp="1" noChangeArrowheads="1"/>
          </p:cNvSpPr>
          <p:nvPr>
            <p:ph type="title" idx="4294967295"/>
          </p:nvPr>
        </p:nvSpPr>
        <p:spPr/>
        <p:txBody>
          <a:bodyPr/>
          <a:lstStyle/>
          <a:p>
            <a:pPr eaLnBrk="1" hangingPunct="1"/>
            <a:r>
              <a:rPr lang="en-US">
                <a:latin typeface="Arial" charset="0"/>
                <a:ea typeface="MS PGothic" charset="0"/>
              </a:rPr>
              <a:t>Regular Languages # 1</a:t>
            </a:r>
          </a:p>
        </p:txBody>
      </p:sp>
      <p:sp>
        <p:nvSpPr>
          <p:cNvPr id="66566" name="Rectangle 3"/>
          <p:cNvSpPr>
            <a:spLocks noGrp="1" noChangeArrowheads="1"/>
          </p:cNvSpPr>
          <p:nvPr>
            <p:ph type="body" idx="4294967295"/>
          </p:nvPr>
        </p:nvSpPr>
        <p:spPr/>
        <p:txBody>
          <a:bodyPr/>
          <a:lstStyle/>
          <a:p>
            <a:pPr eaLnBrk="1" hangingPunct="1">
              <a:lnSpc>
                <a:spcPct val="90000"/>
              </a:lnSpc>
            </a:pPr>
            <a:r>
              <a:rPr lang="en-US" sz="2800" dirty="0">
                <a:latin typeface="Arial" charset="0"/>
                <a:ea typeface="MS PGothic" charset="0"/>
              </a:rPr>
              <a:t>Finite Automata</a:t>
            </a:r>
          </a:p>
          <a:p>
            <a:pPr eaLnBrk="1" hangingPunct="1">
              <a:lnSpc>
                <a:spcPct val="90000"/>
              </a:lnSpc>
            </a:pPr>
            <a:r>
              <a:rPr lang="en-US" sz="2800" dirty="0">
                <a:latin typeface="Arial" charset="0"/>
                <a:ea typeface="MS PGothic" charset="0"/>
              </a:rPr>
              <a:t>Moore and Mealy models: Automata with output. </a:t>
            </a:r>
          </a:p>
          <a:p>
            <a:pPr eaLnBrk="1" hangingPunct="1">
              <a:lnSpc>
                <a:spcPct val="90000"/>
              </a:lnSpc>
            </a:pPr>
            <a:r>
              <a:rPr lang="en-US" sz="2800" dirty="0">
                <a:latin typeface="Arial" charset="0"/>
                <a:ea typeface="MS PGothic" charset="0"/>
              </a:rPr>
              <a:t>Regular operations</a:t>
            </a:r>
          </a:p>
          <a:p>
            <a:pPr eaLnBrk="1" hangingPunct="1">
              <a:lnSpc>
                <a:spcPct val="90000"/>
              </a:lnSpc>
            </a:pPr>
            <a:r>
              <a:rPr lang="en-US" sz="2800" dirty="0">
                <a:latin typeface="Arial" charset="0"/>
                <a:ea typeface="MS PGothic" charset="0"/>
              </a:rPr>
              <a:t>Non-determinism: Its use. Conversion to deterministic FSAs. Formal proof of equivalence.</a:t>
            </a:r>
          </a:p>
          <a:p>
            <a:pPr eaLnBrk="1" hangingPunct="1">
              <a:lnSpc>
                <a:spcPct val="90000"/>
              </a:lnSpc>
            </a:pPr>
            <a:r>
              <a:rPr lang="en-US" sz="2800" dirty="0">
                <a:latin typeface="Arial" charset="0"/>
                <a:ea typeface="MS PGothic" charset="0"/>
              </a:rPr>
              <a:t>Lambda moves: Lambda closure of a state </a:t>
            </a:r>
          </a:p>
          <a:p>
            <a:pPr eaLnBrk="1" hangingPunct="1">
              <a:lnSpc>
                <a:spcPct val="90000"/>
              </a:lnSpc>
            </a:pPr>
            <a:r>
              <a:rPr lang="en-US" sz="2800" dirty="0">
                <a:latin typeface="Arial" charset="0"/>
                <a:ea typeface="MS PGothic" charset="0"/>
              </a:rPr>
              <a:t>Regular expressions</a:t>
            </a:r>
          </a:p>
          <a:p>
            <a:pPr eaLnBrk="1" hangingPunct="1">
              <a:lnSpc>
                <a:spcPct val="90000"/>
              </a:lnSpc>
            </a:pPr>
            <a:r>
              <a:rPr lang="en-US" sz="2800" dirty="0">
                <a:latin typeface="Arial" charset="0"/>
                <a:ea typeface="MS PGothic" charset="0"/>
              </a:rPr>
              <a:t>Equivalence of REs and FSAs.</a:t>
            </a:r>
          </a:p>
          <a:p>
            <a:pPr eaLnBrk="1" hangingPunct="1">
              <a:lnSpc>
                <a:spcPct val="90000"/>
              </a:lnSpc>
            </a:pPr>
            <a:r>
              <a:rPr lang="en-US" sz="2800" dirty="0">
                <a:latin typeface="Arial" charset="0"/>
                <a:ea typeface="MS PGothic" charset="0"/>
              </a:rPr>
              <a:t>Pumping Lemma: Proof and applications. </a:t>
            </a:r>
          </a:p>
        </p:txBody>
      </p:sp>
      <p:sp>
        <p:nvSpPr>
          <p:cNvPr id="66567"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3C870F25-A581-B142-8EAD-849D4E127C72}" type="slidenum">
              <a:rPr lang="en-US" sz="1400"/>
              <a:pPr algn="r" eaLnBrk="1" hangingPunct="1"/>
              <a:t>115</a:t>
            </a:fld>
            <a:endParaRPr lang="en-US" sz="1400"/>
          </a:p>
        </p:txBody>
      </p:sp>
    </p:spTree>
    <p:extLst>
      <p:ext uri="{BB962C8B-B14F-4D97-AF65-F5344CB8AC3E}">
        <p14:creationId xmlns:p14="http://schemas.microsoft.com/office/powerpoint/2010/main" val="270500371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41B4EE-45DB-BD4B-A077-711800A23229}" type="datetime1">
              <a:rPr lang="en-US" smtClean="0"/>
              <a:t>1/27/22</a:t>
            </a:fld>
            <a:endParaRPr lang="en-US"/>
          </a:p>
        </p:txBody>
      </p:sp>
      <p:sp>
        <p:nvSpPr>
          <p:cNvPr id="6758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758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338869F-6875-264F-8951-13462495703E}" type="slidenum">
              <a:rPr lang="en-US"/>
              <a:pPr/>
              <a:t>116</a:t>
            </a:fld>
            <a:endParaRPr lang="en-US"/>
          </a:p>
        </p:txBody>
      </p:sp>
      <p:sp>
        <p:nvSpPr>
          <p:cNvPr id="67589" name="Rectangle 2"/>
          <p:cNvSpPr>
            <a:spLocks noGrp="1" noChangeArrowheads="1"/>
          </p:cNvSpPr>
          <p:nvPr>
            <p:ph type="title" idx="4294967295"/>
          </p:nvPr>
        </p:nvSpPr>
        <p:spPr/>
        <p:txBody>
          <a:bodyPr/>
          <a:lstStyle/>
          <a:p>
            <a:pPr eaLnBrk="1" hangingPunct="1"/>
            <a:r>
              <a:rPr lang="en-US" dirty="0">
                <a:latin typeface="Arial" charset="0"/>
                <a:ea typeface="MS PGothic" charset="0"/>
              </a:rPr>
              <a:t>Regular Languages # 2</a:t>
            </a:r>
          </a:p>
        </p:txBody>
      </p:sp>
      <p:sp>
        <p:nvSpPr>
          <p:cNvPr id="67590" name="Rectangle 3"/>
          <p:cNvSpPr>
            <a:spLocks noGrp="1" noChangeArrowheads="1"/>
          </p:cNvSpPr>
          <p:nvPr>
            <p:ph type="body" idx="4294967295"/>
          </p:nvPr>
        </p:nvSpPr>
        <p:spPr/>
        <p:txBody>
          <a:bodyPr/>
          <a:lstStyle/>
          <a:p>
            <a:pPr eaLnBrk="1" hangingPunct="1">
              <a:lnSpc>
                <a:spcPct val="90000"/>
              </a:lnSpc>
            </a:pPr>
            <a:r>
              <a:rPr lang="en-US" sz="2800" dirty="0">
                <a:latin typeface="Arial" charset="0"/>
                <a:ea typeface="MS PGothic" charset="0"/>
              </a:rPr>
              <a:t>Regular equations: REQs and FSAs.</a:t>
            </a:r>
          </a:p>
          <a:p>
            <a:pPr eaLnBrk="1" hangingPunct="1">
              <a:lnSpc>
                <a:spcPct val="90000"/>
              </a:lnSpc>
            </a:pPr>
            <a:r>
              <a:rPr lang="en-US" sz="2800" dirty="0" err="1">
                <a:latin typeface="Arial" charset="0"/>
                <a:ea typeface="MS PGothic" charset="0"/>
              </a:rPr>
              <a:t>Myhill-Nerode</a:t>
            </a:r>
            <a:r>
              <a:rPr lang="en-US" sz="2800" dirty="0">
                <a:latin typeface="Arial" charset="0"/>
                <a:ea typeface="MS PGothic" charset="0"/>
              </a:rPr>
              <a:t> Theorem: Right invariant equivalence relations. Specific relation for a language L. Proof and applications.</a:t>
            </a:r>
          </a:p>
          <a:p>
            <a:pPr eaLnBrk="1" hangingPunct="1">
              <a:lnSpc>
                <a:spcPct val="90000"/>
              </a:lnSpc>
            </a:pPr>
            <a:r>
              <a:rPr lang="en-US" sz="2800" dirty="0">
                <a:latin typeface="Arial" charset="0"/>
                <a:ea typeface="MS PGothic" charset="0"/>
              </a:rPr>
              <a:t>Minimization: Why it's unique. Process of minimization. Analysis of cost of different approaches. </a:t>
            </a:r>
          </a:p>
          <a:p>
            <a:pPr eaLnBrk="1" hangingPunct="1">
              <a:lnSpc>
                <a:spcPct val="90000"/>
              </a:lnSpc>
            </a:pPr>
            <a:r>
              <a:rPr lang="en-US" sz="2800" dirty="0">
                <a:latin typeface="Arial" charset="0"/>
                <a:ea typeface="MS PGothic" charset="0"/>
              </a:rPr>
              <a:t>Regular (right linear) grammars, regular languages and their equivalence to FSA languages </a:t>
            </a:r>
            <a:r>
              <a:rPr lang="en-US" sz="2800">
                <a:latin typeface="Arial" charset="0"/>
                <a:ea typeface="MS PGothic" charset="0"/>
              </a:rPr>
              <a:t>– Grammars </a:t>
            </a:r>
            <a:r>
              <a:rPr lang="en-US" sz="2800" dirty="0">
                <a:latin typeface="Arial" charset="0"/>
                <a:ea typeface="MS PGothic" charset="0"/>
              </a:rPr>
              <a:t>are </a:t>
            </a:r>
            <a:r>
              <a:rPr lang="en-US" sz="2800">
                <a:latin typeface="Arial" charset="0"/>
                <a:ea typeface="MS PGothic" charset="0"/>
              </a:rPr>
              <a:t>coming up. </a:t>
            </a:r>
            <a:endParaRPr lang="en-US" sz="2800" dirty="0">
              <a:latin typeface="Arial" charset="0"/>
              <a:ea typeface="MS PGothic" charset="0"/>
            </a:endParaRPr>
          </a:p>
        </p:txBody>
      </p:sp>
      <p:sp>
        <p:nvSpPr>
          <p:cNvPr id="67591"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7A04B169-5C81-6543-8321-0B2C5609E99F}" type="slidenum">
              <a:rPr lang="en-US" sz="1400"/>
              <a:pPr algn="r" eaLnBrk="1" hangingPunct="1"/>
              <a:t>116</a:t>
            </a:fld>
            <a:endParaRPr lang="en-US" sz="1400"/>
          </a:p>
        </p:txBody>
      </p:sp>
    </p:spTree>
    <p:extLst>
      <p:ext uri="{BB962C8B-B14F-4D97-AF65-F5344CB8AC3E}">
        <p14:creationId xmlns:p14="http://schemas.microsoft.com/office/powerpoint/2010/main" val="106452767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D1901FE-F405-2440-9CEB-D314F7BF5215}" type="datetime1">
              <a:rPr lang="en-US" smtClean="0"/>
              <a:t>1/27/22</a:t>
            </a:fld>
            <a:endParaRPr lang="en-US"/>
          </a:p>
        </p:txBody>
      </p:sp>
      <p:sp>
        <p:nvSpPr>
          <p:cNvPr id="6861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861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E4614BA-1826-A24F-952C-FDCE146A0877}" type="slidenum">
              <a:rPr lang="en-US"/>
              <a:pPr/>
              <a:t>117</a:t>
            </a:fld>
            <a:endParaRPr lang="en-US"/>
          </a:p>
        </p:txBody>
      </p:sp>
      <p:sp>
        <p:nvSpPr>
          <p:cNvPr id="68613" name="Rectangle 2"/>
          <p:cNvSpPr>
            <a:spLocks noGrp="1" noChangeArrowheads="1"/>
          </p:cNvSpPr>
          <p:nvPr>
            <p:ph type="title" idx="4294967295"/>
          </p:nvPr>
        </p:nvSpPr>
        <p:spPr/>
        <p:txBody>
          <a:bodyPr/>
          <a:lstStyle/>
          <a:p>
            <a:pPr eaLnBrk="1" hangingPunct="1"/>
            <a:r>
              <a:rPr lang="en-US" dirty="0">
                <a:latin typeface="Arial" charset="0"/>
                <a:ea typeface="MS PGothic" charset="0"/>
              </a:rPr>
              <a:t>Regular Languages # 3</a:t>
            </a:r>
          </a:p>
        </p:txBody>
      </p:sp>
      <p:sp>
        <p:nvSpPr>
          <p:cNvPr id="68614" name="Rectangle 3"/>
          <p:cNvSpPr>
            <a:spLocks noGrp="1" noChangeArrowheads="1"/>
          </p:cNvSpPr>
          <p:nvPr>
            <p:ph type="body" idx="4294967295"/>
          </p:nvPr>
        </p:nvSpPr>
        <p:spPr/>
        <p:txBody>
          <a:bodyPr/>
          <a:lstStyle/>
          <a:p>
            <a:pPr eaLnBrk="1" hangingPunct="1">
              <a:lnSpc>
                <a:spcPct val="90000"/>
              </a:lnSpc>
            </a:pPr>
            <a:r>
              <a:rPr lang="en-US" sz="2800">
                <a:latin typeface="Arial" charset="0"/>
                <a:ea typeface="MS PGothic" charset="0"/>
              </a:rPr>
              <a:t>Closure properties: Union, concatenation, Kleene *, complement, intersection, set difference, reversal, substitution, homomorphism and quotient with regular sets, Prefix, Suffix, Substring, Exterior. </a:t>
            </a:r>
          </a:p>
          <a:p>
            <a:pPr eaLnBrk="1" hangingPunct="1">
              <a:lnSpc>
                <a:spcPct val="90000"/>
              </a:lnSpc>
            </a:pPr>
            <a:r>
              <a:rPr lang="en-US" sz="2800">
                <a:latin typeface="Arial" charset="0"/>
                <a:ea typeface="MS PGothic" charset="0"/>
              </a:rPr>
              <a:t>Algorithms for reachable states and states that can reach some other chosen states. </a:t>
            </a:r>
          </a:p>
          <a:p>
            <a:pPr eaLnBrk="1" hangingPunct="1">
              <a:lnSpc>
                <a:spcPct val="90000"/>
              </a:lnSpc>
            </a:pPr>
            <a:r>
              <a:rPr lang="en-US" sz="2800">
                <a:latin typeface="Arial" charset="0"/>
                <a:ea typeface="MS PGothic" charset="0"/>
              </a:rPr>
              <a:t>Decision properties: Emptiness, finiteness, equivalence.</a:t>
            </a:r>
            <a:r>
              <a:rPr lang="en-US" b="1">
                <a:latin typeface="Arial" charset="0"/>
                <a:ea typeface="MS PGothic" charset="0"/>
              </a:rPr>
              <a:t> </a:t>
            </a:r>
            <a:endParaRPr lang="en-US" sz="2800">
              <a:latin typeface="Arial" charset="0"/>
              <a:ea typeface="MS PGothic" charset="0"/>
            </a:endParaRPr>
          </a:p>
        </p:txBody>
      </p:sp>
      <p:sp>
        <p:nvSpPr>
          <p:cNvPr id="68615"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9444B777-B5FC-724D-92DD-0DEE5469747A}" type="slidenum">
              <a:rPr lang="en-US" sz="1400"/>
              <a:pPr algn="r" eaLnBrk="1" hangingPunct="1"/>
              <a:t>117</a:t>
            </a:fld>
            <a:endParaRPr lang="en-US" sz="1400"/>
          </a:p>
        </p:txBody>
      </p:sp>
    </p:spTree>
    <p:extLst>
      <p:ext uri="{BB962C8B-B14F-4D97-AF65-F5344CB8AC3E}">
        <p14:creationId xmlns:p14="http://schemas.microsoft.com/office/powerpoint/2010/main" val="235458054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a:t>Formal Languages</a:t>
            </a:r>
          </a:p>
        </p:txBody>
      </p:sp>
      <p:sp>
        <p:nvSpPr>
          <p:cNvPr id="8" name="Subtitle 7"/>
          <p:cNvSpPr>
            <a:spLocks noGrp="1"/>
          </p:cNvSpPr>
          <p:nvPr>
            <p:ph type="subTitle" idx="1"/>
          </p:nvPr>
        </p:nvSpPr>
        <p:spPr/>
        <p:txBody>
          <a:bodyPr/>
          <a:lstStyle/>
          <a:p>
            <a:r>
              <a:rPr lang="en-US"/>
              <a:t>Includes and Expands on </a:t>
            </a:r>
            <a:br>
              <a:rPr lang="en-US"/>
            </a:br>
            <a:r>
              <a:rPr lang="en-US"/>
              <a:t>Chapter 2 of </a:t>
            </a:r>
            <a:r>
              <a:rPr lang="en-US" err="1"/>
              <a:t>Sipser</a:t>
            </a:r>
            <a:endParaRPr lang="en-US"/>
          </a:p>
        </p:txBody>
      </p:sp>
    </p:spTree>
    <p:extLst>
      <p:ext uri="{BB962C8B-B14F-4D97-AF65-F5344CB8AC3E}">
        <p14:creationId xmlns:p14="http://schemas.microsoft.com/office/powerpoint/2010/main" val="69769947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p:nvPr>
        </p:nvSpPr>
        <p:spPr/>
        <p:txBody>
          <a:bodyPr/>
          <a:lstStyle/>
          <a:p>
            <a:r>
              <a:rPr lang="en-US" dirty="0">
                <a:latin typeface="Arial" charset="0"/>
                <a:ea typeface="MS PGothic" charset="0"/>
              </a:rPr>
              <a:t>History of Formal Language</a:t>
            </a:r>
          </a:p>
        </p:txBody>
      </p:sp>
      <p:sp>
        <p:nvSpPr>
          <p:cNvPr id="105475" name="Content Placeholder 2"/>
          <p:cNvSpPr>
            <a:spLocks noGrp="1"/>
          </p:cNvSpPr>
          <p:nvPr>
            <p:ph idx="1"/>
          </p:nvPr>
        </p:nvSpPr>
        <p:spPr/>
        <p:txBody>
          <a:bodyPr/>
          <a:lstStyle/>
          <a:p>
            <a:r>
              <a:rPr lang="en-US" sz="2000">
                <a:latin typeface="Arial" charset="0"/>
                <a:ea typeface="MS PGothic" charset="0"/>
              </a:rPr>
              <a:t>In 1940s, Emil Post (mathematician) devised rewriting systems as a way to describe how mathematicians do proofs. Purpose was to mechanize them.</a:t>
            </a:r>
          </a:p>
          <a:p>
            <a:r>
              <a:rPr lang="en-US" sz="2000">
                <a:latin typeface="Arial" charset="0"/>
                <a:ea typeface="MS PGothic" charset="0"/>
              </a:rPr>
              <a:t>Early 1950s, Noam Chomsky (linguist) developed a hierarchy of rewriting systems (grammars) to describe natural languages.</a:t>
            </a:r>
          </a:p>
          <a:p>
            <a:r>
              <a:rPr lang="en-US" sz="2000">
                <a:latin typeface="Arial" charset="0"/>
                <a:ea typeface="MS PGothic" charset="0"/>
              </a:rPr>
              <a:t>Late 1950s, Backus-Naur (computer scientists) devised BNF (a variant of Chomsky</a:t>
            </a:r>
            <a:r>
              <a:rPr lang="ja-JP" altLang="en-US" sz="2000">
                <a:latin typeface="Arial" charset="0"/>
                <a:ea typeface="MS PGothic" charset="0"/>
              </a:rPr>
              <a:t>’</a:t>
            </a:r>
            <a:r>
              <a:rPr lang="en-US" altLang="ja-JP" sz="2000">
                <a:latin typeface="Arial" charset="0"/>
                <a:ea typeface="MS PGothic" charset="0"/>
              </a:rPr>
              <a:t>s context-free grammars) to describe the programming language Algol.</a:t>
            </a:r>
          </a:p>
          <a:p>
            <a:r>
              <a:rPr lang="en-US" sz="2000">
                <a:latin typeface="Arial" charset="0"/>
                <a:ea typeface="MS PGothic" charset="0"/>
              </a:rPr>
              <a:t>1960s was the time of many advances in parsing. In particular, parsing of context free was shown to be no worse than O(n</a:t>
            </a:r>
            <a:r>
              <a:rPr lang="en-US" sz="2000" baseline="30000">
                <a:latin typeface="Arial" charset="0"/>
                <a:ea typeface="MS PGothic" charset="0"/>
              </a:rPr>
              <a:t>3</a:t>
            </a:r>
            <a:r>
              <a:rPr lang="en-US" sz="2000">
                <a:latin typeface="Arial" charset="0"/>
                <a:ea typeface="MS PGothic" charset="0"/>
              </a:rPr>
              <a:t>). More importantly, useful subsets were found that could be parsed in O(n).</a:t>
            </a:r>
          </a:p>
        </p:txBody>
      </p:sp>
      <p:sp>
        <p:nvSpPr>
          <p:cNvPr id="1054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DB4E8E-DBE7-B440-A1B0-11547534DA85}" type="datetime1">
              <a:rPr lang="en-US" smtClean="0"/>
              <a:t>1/27/22</a:t>
            </a:fld>
            <a:endParaRPr lang="en-US"/>
          </a:p>
        </p:txBody>
      </p:sp>
      <p:sp>
        <p:nvSpPr>
          <p:cNvPr id="1054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54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5D5861D-7184-E542-814E-D84E555E12F7}" type="slidenum">
              <a:rPr lang="en-US"/>
              <a:pPr/>
              <a:t>119</a:t>
            </a:fld>
            <a:endParaRPr lang="en-US"/>
          </a:p>
        </p:txBody>
      </p:sp>
    </p:spTree>
    <p:extLst>
      <p:ext uri="{BB962C8B-B14F-4D97-AF65-F5344CB8AC3E}">
        <p14:creationId xmlns:p14="http://schemas.microsoft.com/office/powerpoint/2010/main" val="9743300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8" name="Straight Arrow Connector 97"/>
          <p:cNvCxnSpPr>
            <a:stCxn id="31" idx="5"/>
            <a:endCxn id="32" idx="3"/>
          </p:cNvCxnSpPr>
          <p:nvPr/>
        </p:nvCxnSpPr>
        <p:spPr bwMode="auto">
          <a:xfrm flipV="1">
            <a:off x="3389045" y="2197763"/>
            <a:ext cx="640310" cy="11668"/>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2" name="Title 1"/>
          <p:cNvSpPr>
            <a:spLocks noGrp="1"/>
          </p:cNvSpPr>
          <p:nvPr>
            <p:ph type="title"/>
          </p:nvPr>
        </p:nvSpPr>
        <p:spPr/>
        <p:txBody>
          <a:bodyPr/>
          <a:lstStyle/>
          <a:p>
            <a:r>
              <a:rPr lang="en-US" dirty="0"/>
              <a:t>Sample DFA # 6</a:t>
            </a:r>
          </a:p>
        </p:txBody>
      </p:sp>
      <p:sp>
        <p:nvSpPr>
          <p:cNvPr id="4" name="Date Placeholder 3"/>
          <p:cNvSpPr>
            <a:spLocks noGrp="1"/>
          </p:cNvSpPr>
          <p:nvPr>
            <p:ph type="dt" sz="half" idx="10"/>
          </p:nvPr>
        </p:nvSpPr>
        <p:spPr/>
        <p:txBody>
          <a:bodyPr/>
          <a:lstStyle/>
          <a:p>
            <a:fld id="{2534C2F4-DACC-7046-9C17-8BE104BD396C}" type="datetime1">
              <a:rPr lang="en-US" smtClean="0"/>
              <a:t>1/27/22</a:t>
            </a:fld>
            <a:endParaRPr lang="en-US"/>
          </a:p>
        </p:txBody>
      </p:sp>
      <p:sp>
        <p:nvSpPr>
          <p:cNvPr id="6" name="Slide Number Placeholder 5"/>
          <p:cNvSpPr>
            <a:spLocks noGrp="1"/>
          </p:cNvSpPr>
          <p:nvPr>
            <p:ph type="sldNum" sz="quarter" idx="12"/>
          </p:nvPr>
        </p:nvSpPr>
        <p:spPr/>
        <p:txBody>
          <a:bodyPr/>
          <a:lstStyle/>
          <a:p>
            <a:fld id="{F7F6C048-724C-A44D-A3A9-573A2C2F7973}" type="slidenum">
              <a:rPr lang="en-US" smtClean="0"/>
              <a:pPr/>
              <a:t>12</a:t>
            </a:fld>
            <a:endParaRPr lang="en-US"/>
          </a:p>
        </p:txBody>
      </p:sp>
      <p:sp>
        <p:nvSpPr>
          <p:cNvPr id="25" name="TextBox 24"/>
          <p:cNvSpPr txBox="1"/>
          <p:nvPr/>
        </p:nvSpPr>
        <p:spPr>
          <a:xfrm>
            <a:off x="457200" y="3039070"/>
            <a:ext cx="8077200" cy="1477328"/>
          </a:xfrm>
          <a:prstGeom prst="rect">
            <a:avLst/>
          </a:prstGeom>
          <a:noFill/>
        </p:spPr>
        <p:txBody>
          <a:bodyPr wrap="square" rtlCol="0">
            <a:spAutoFit/>
          </a:bodyPr>
          <a:lstStyle/>
          <a:p>
            <a:r>
              <a:rPr lang="en-US" b="1" dirty="0">
                <a:latin typeface="Apple Chancery" charset="0"/>
                <a:ea typeface="Apple Chancery" charset="0"/>
                <a:cs typeface="Apple Chancery" charset="0"/>
              </a:rPr>
              <a:t>A”’ </a:t>
            </a:r>
            <a:r>
              <a:rPr lang="en-US" b="1" dirty="0"/>
              <a:t>= ( {N,E,W,S}, {R,L}, </a:t>
            </a:r>
            <a:r>
              <a:rPr lang="en-US" b="1" dirty="0">
                <a:latin typeface="Symbol" charset="2"/>
                <a:ea typeface="Symbol" charset="2"/>
                <a:cs typeface="Symbol" charset="2"/>
              </a:rPr>
              <a:t>d”’</a:t>
            </a:r>
            <a:r>
              <a:rPr lang="en-US" b="1" dirty="0"/>
              <a:t>, </a:t>
            </a:r>
            <a:r>
              <a:rPr lang="en-US" b="1" dirty="0">
                <a:latin typeface="Symbol" charset="2"/>
                <a:ea typeface="Symbol" charset="2"/>
                <a:cs typeface="Symbol" charset="2"/>
              </a:rPr>
              <a:t>N</a:t>
            </a:r>
            <a:r>
              <a:rPr lang="en-US" b="1" dirty="0"/>
              <a:t>, {N}),</a:t>
            </a:r>
            <a:r>
              <a:rPr lang="en-US" dirty="0"/>
              <a:t> where </a:t>
            </a:r>
            <a:r>
              <a:rPr lang="en-US" b="1" dirty="0">
                <a:latin typeface="Symbol" charset="2"/>
                <a:ea typeface="Symbol" charset="2"/>
                <a:cs typeface="Symbol" charset="2"/>
              </a:rPr>
              <a:t>d”’</a:t>
            </a:r>
            <a:r>
              <a:rPr lang="en-US" b="1" dirty="0"/>
              <a:t> </a:t>
            </a:r>
            <a:r>
              <a:rPr lang="en-US" dirty="0"/>
              <a:t>is defined by above diagram. </a:t>
            </a:r>
            <a:r>
              <a:rPr lang="en-US" b="1" dirty="0"/>
              <a:t>L(</a:t>
            </a:r>
            <a:r>
              <a:rPr lang="en-US" b="1" dirty="0">
                <a:latin typeface="Apple Chancery" charset="0"/>
                <a:ea typeface="Apple Chancery" charset="0"/>
                <a:cs typeface="Apple Chancery" charset="0"/>
              </a:rPr>
              <a:t>A”’</a:t>
            </a:r>
            <a:r>
              <a:rPr lang="en-US" b="1" dirty="0">
                <a:latin typeface="+mn-lt"/>
                <a:ea typeface="Apple Chancery" charset="0"/>
                <a:cs typeface="Apple Chancery" charset="0"/>
              </a:rPr>
              <a:t>) </a:t>
            </a:r>
            <a:r>
              <a:rPr lang="en-US" b="1" dirty="0"/>
              <a:t> = { w | w </a:t>
            </a:r>
            <a:r>
              <a:rPr lang="en-US" dirty="0"/>
              <a:t>is a set of commands passed to a sentinel that starts facing North and changes directions R(</a:t>
            </a:r>
            <a:r>
              <a:rPr lang="en-US" dirty="0" err="1"/>
              <a:t>ight</a:t>
            </a:r>
            <a:r>
              <a:rPr lang="en-US" dirty="0"/>
              <a:t>)/clockwise or L(eft)/counterclockwise based on the corresponding input character. w must eventually lead the sentinel back to facing North </a:t>
            </a:r>
            <a:r>
              <a:rPr lang="en-US" b="1" dirty="0"/>
              <a:t>}</a:t>
            </a:r>
          </a:p>
        </p:txBody>
      </p:sp>
      <p:sp>
        <p:nvSpPr>
          <p:cNvPr id="31" name="Oval 30"/>
          <p:cNvSpPr/>
          <p:nvPr/>
        </p:nvSpPr>
        <p:spPr bwMode="auto">
          <a:xfrm>
            <a:off x="2998800"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sp>
        <p:nvSpPr>
          <p:cNvPr id="32" name="Oval 31"/>
          <p:cNvSpPr/>
          <p:nvPr/>
        </p:nvSpPr>
        <p:spPr bwMode="auto">
          <a:xfrm>
            <a:off x="3962400" y="1807518"/>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cxnSp>
        <p:nvCxnSpPr>
          <p:cNvPr id="33" name="Straight Arrow Connector 32"/>
          <p:cNvCxnSpPr/>
          <p:nvPr/>
        </p:nvCxnSpPr>
        <p:spPr bwMode="auto">
          <a:xfrm>
            <a:off x="3429000" y="1997988"/>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4" name="TextBox 33"/>
          <p:cNvSpPr txBox="1"/>
          <p:nvPr/>
        </p:nvSpPr>
        <p:spPr>
          <a:xfrm>
            <a:off x="3057121" y="1855613"/>
            <a:ext cx="370614" cy="400110"/>
          </a:xfrm>
          <a:prstGeom prst="rect">
            <a:avLst/>
          </a:prstGeom>
          <a:noFill/>
        </p:spPr>
        <p:txBody>
          <a:bodyPr wrap="none" rtlCol="0">
            <a:spAutoFit/>
          </a:bodyPr>
          <a:lstStyle/>
          <a:p>
            <a:r>
              <a:rPr lang="en-US" sz="2000" b="1" dirty="0">
                <a:latin typeface="+mn-lt"/>
                <a:ea typeface="Symbol" charset="2"/>
                <a:cs typeface="Symbol" charset="2"/>
              </a:rPr>
              <a:t>N</a:t>
            </a:r>
          </a:p>
        </p:txBody>
      </p:sp>
      <p:sp>
        <p:nvSpPr>
          <p:cNvPr id="35" name="TextBox 34"/>
          <p:cNvSpPr txBox="1"/>
          <p:nvPr/>
        </p:nvSpPr>
        <p:spPr>
          <a:xfrm>
            <a:off x="4030494" y="1858326"/>
            <a:ext cx="356188" cy="400110"/>
          </a:xfrm>
          <a:prstGeom prst="rect">
            <a:avLst/>
          </a:prstGeom>
          <a:noFill/>
        </p:spPr>
        <p:txBody>
          <a:bodyPr wrap="none" rtlCol="0">
            <a:spAutoFit/>
          </a:bodyPr>
          <a:lstStyle/>
          <a:p>
            <a:r>
              <a:rPr lang="en-US" sz="2000" b="1" dirty="0"/>
              <a:t>E</a:t>
            </a:r>
          </a:p>
        </p:txBody>
      </p:sp>
      <p:sp>
        <p:nvSpPr>
          <p:cNvPr id="36" name="TextBox 35"/>
          <p:cNvSpPr txBox="1"/>
          <p:nvPr/>
        </p:nvSpPr>
        <p:spPr>
          <a:xfrm>
            <a:off x="3425952" y="1676400"/>
            <a:ext cx="325076" cy="400110"/>
          </a:xfrm>
          <a:prstGeom prst="rect">
            <a:avLst/>
          </a:prstGeom>
          <a:noFill/>
        </p:spPr>
        <p:txBody>
          <a:bodyPr wrap="square" rtlCol="0">
            <a:spAutoFit/>
          </a:bodyPr>
          <a:lstStyle/>
          <a:p>
            <a:r>
              <a:rPr lang="en-US" sz="2000" b="1" dirty="0"/>
              <a:t>R</a:t>
            </a:r>
          </a:p>
        </p:txBody>
      </p:sp>
      <p:sp>
        <p:nvSpPr>
          <p:cNvPr id="44" name="TextBox 43"/>
          <p:cNvSpPr txBox="1"/>
          <p:nvPr/>
        </p:nvSpPr>
        <p:spPr>
          <a:xfrm>
            <a:off x="1752600" y="1895386"/>
            <a:ext cx="533400" cy="369332"/>
          </a:xfrm>
          <a:prstGeom prst="rect">
            <a:avLst/>
          </a:prstGeom>
          <a:noFill/>
        </p:spPr>
        <p:txBody>
          <a:bodyPr wrap="square" rtlCol="0">
            <a:spAutoFit/>
          </a:bodyPr>
          <a:lstStyle/>
          <a:p>
            <a:r>
              <a:rPr lang="en-US" sz="1800" b="1" dirty="0">
                <a:latin typeface="Apple Chancery" charset="0"/>
                <a:ea typeface="Apple Chancery" charset="0"/>
                <a:cs typeface="Apple Chancery" charset="0"/>
              </a:rPr>
              <a:t>A”’</a:t>
            </a:r>
          </a:p>
        </p:txBody>
      </p:sp>
      <p:sp>
        <p:nvSpPr>
          <p:cNvPr id="45" name="Oval 44"/>
          <p:cNvSpPr/>
          <p:nvPr/>
        </p:nvSpPr>
        <p:spPr bwMode="auto">
          <a:xfrm>
            <a:off x="3050009" y="1855612"/>
            <a:ext cx="378991" cy="38028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cxnSp>
        <p:nvCxnSpPr>
          <p:cNvPr id="64" name="Straight Arrow Connector 63"/>
          <p:cNvCxnSpPr/>
          <p:nvPr/>
        </p:nvCxnSpPr>
        <p:spPr bwMode="auto">
          <a:xfrm flipV="1">
            <a:off x="4419600" y="19812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65" name="TextBox 64"/>
          <p:cNvSpPr txBox="1"/>
          <p:nvPr/>
        </p:nvSpPr>
        <p:spPr>
          <a:xfrm>
            <a:off x="5181600" y="1860001"/>
            <a:ext cx="356188" cy="400110"/>
          </a:xfrm>
          <a:prstGeom prst="rect">
            <a:avLst/>
          </a:prstGeom>
          <a:noFill/>
        </p:spPr>
        <p:txBody>
          <a:bodyPr wrap="none" rtlCol="0">
            <a:spAutoFit/>
          </a:bodyPr>
          <a:lstStyle/>
          <a:p>
            <a:r>
              <a:rPr lang="en-US" sz="2000" b="1" dirty="0"/>
              <a:t>S</a:t>
            </a:r>
          </a:p>
        </p:txBody>
      </p:sp>
      <p:sp>
        <p:nvSpPr>
          <p:cNvPr id="70" name="Oval 69"/>
          <p:cNvSpPr/>
          <p:nvPr/>
        </p:nvSpPr>
        <p:spPr bwMode="auto">
          <a:xfrm>
            <a:off x="5077818"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sp>
        <p:nvSpPr>
          <p:cNvPr id="77" name="TextBox 76"/>
          <p:cNvSpPr txBox="1"/>
          <p:nvPr/>
        </p:nvSpPr>
        <p:spPr>
          <a:xfrm>
            <a:off x="4419600" y="1676400"/>
            <a:ext cx="315830" cy="400110"/>
          </a:xfrm>
          <a:prstGeom prst="rect">
            <a:avLst/>
          </a:prstGeom>
          <a:noFill/>
        </p:spPr>
        <p:txBody>
          <a:bodyPr wrap="square" rtlCol="0">
            <a:spAutoFit/>
          </a:bodyPr>
          <a:lstStyle/>
          <a:p>
            <a:r>
              <a:rPr lang="en-US" sz="2000" b="1" dirty="0"/>
              <a:t>R</a:t>
            </a:r>
          </a:p>
        </p:txBody>
      </p:sp>
      <p:cxnSp>
        <p:nvCxnSpPr>
          <p:cNvPr id="83" name="Straight Arrow Connector 82"/>
          <p:cNvCxnSpPr/>
          <p:nvPr/>
        </p:nvCxnSpPr>
        <p:spPr bwMode="auto">
          <a:xfrm>
            <a:off x="2286000" y="2057400"/>
            <a:ext cx="682751"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cxnSp>
        <p:nvCxnSpPr>
          <p:cNvPr id="96" name="Straight Arrow Connector 95"/>
          <p:cNvCxnSpPr/>
          <p:nvPr/>
        </p:nvCxnSpPr>
        <p:spPr bwMode="auto">
          <a:xfrm flipV="1">
            <a:off x="4419600" y="2133600"/>
            <a:ext cx="685800" cy="2423"/>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97" name="TextBox 96"/>
          <p:cNvSpPr txBox="1"/>
          <p:nvPr/>
        </p:nvSpPr>
        <p:spPr>
          <a:xfrm>
            <a:off x="4800600" y="2114490"/>
            <a:ext cx="304800" cy="400110"/>
          </a:xfrm>
          <a:prstGeom prst="rect">
            <a:avLst/>
          </a:prstGeom>
          <a:noFill/>
        </p:spPr>
        <p:txBody>
          <a:bodyPr wrap="square" rtlCol="0">
            <a:spAutoFit/>
          </a:bodyPr>
          <a:lstStyle/>
          <a:p>
            <a:r>
              <a:rPr lang="en-US" sz="2000" b="1" dirty="0"/>
              <a:t>L</a:t>
            </a:r>
          </a:p>
        </p:txBody>
      </p:sp>
      <p:sp>
        <p:nvSpPr>
          <p:cNvPr id="99" name="TextBox 98"/>
          <p:cNvSpPr txBox="1"/>
          <p:nvPr/>
        </p:nvSpPr>
        <p:spPr>
          <a:xfrm>
            <a:off x="3733800" y="2133600"/>
            <a:ext cx="304800" cy="400110"/>
          </a:xfrm>
          <a:prstGeom prst="rect">
            <a:avLst/>
          </a:prstGeom>
          <a:noFill/>
        </p:spPr>
        <p:txBody>
          <a:bodyPr wrap="square" rtlCol="0">
            <a:spAutoFit/>
          </a:bodyPr>
          <a:lstStyle/>
          <a:p>
            <a:r>
              <a:rPr lang="en-US" sz="2000" b="1" dirty="0"/>
              <a:t>L</a:t>
            </a:r>
          </a:p>
        </p:txBody>
      </p:sp>
      <p:sp>
        <p:nvSpPr>
          <p:cNvPr id="29" name="Footer Placeholder 4">
            <a:extLst>
              <a:ext uri="{FF2B5EF4-FFF2-40B4-BE49-F238E27FC236}">
                <a16:creationId xmlns:a16="http://schemas.microsoft.com/office/drawing/2014/main" id="{8DE1688E-583C-EA45-82D8-9E2E47DC47C9}"/>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EECS</a:t>
            </a:r>
          </a:p>
        </p:txBody>
      </p:sp>
      <p:cxnSp>
        <p:nvCxnSpPr>
          <p:cNvPr id="30" name="Straight Arrow Connector 29">
            <a:extLst>
              <a:ext uri="{FF2B5EF4-FFF2-40B4-BE49-F238E27FC236}">
                <a16:creationId xmlns:a16="http://schemas.microsoft.com/office/drawing/2014/main" id="{4724E1A5-D630-9541-9A51-BBC53686D19A}"/>
              </a:ext>
            </a:extLst>
          </p:cNvPr>
          <p:cNvCxnSpPr/>
          <p:nvPr/>
        </p:nvCxnSpPr>
        <p:spPr bwMode="auto">
          <a:xfrm flipV="1">
            <a:off x="5486400" y="1981200"/>
            <a:ext cx="685800" cy="2423"/>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37" name="TextBox 36">
            <a:extLst>
              <a:ext uri="{FF2B5EF4-FFF2-40B4-BE49-F238E27FC236}">
                <a16:creationId xmlns:a16="http://schemas.microsoft.com/office/drawing/2014/main" id="{2D06E966-B40B-8842-8D7A-1575A052CB7A}"/>
              </a:ext>
            </a:extLst>
          </p:cNvPr>
          <p:cNvSpPr txBox="1"/>
          <p:nvPr/>
        </p:nvSpPr>
        <p:spPr>
          <a:xfrm>
            <a:off x="6172200" y="1860001"/>
            <a:ext cx="426720" cy="400110"/>
          </a:xfrm>
          <a:prstGeom prst="rect">
            <a:avLst/>
          </a:prstGeom>
          <a:noFill/>
        </p:spPr>
        <p:txBody>
          <a:bodyPr wrap="none" rtlCol="0">
            <a:spAutoFit/>
          </a:bodyPr>
          <a:lstStyle/>
          <a:p>
            <a:r>
              <a:rPr lang="en-US" sz="2000" b="1" dirty="0"/>
              <a:t>W</a:t>
            </a:r>
          </a:p>
        </p:txBody>
      </p:sp>
      <p:sp>
        <p:nvSpPr>
          <p:cNvPr id="38" name="Oval 37">
            <a:extLst>
              <a:ext uri="{FF2B5EF4-FFF2-40B4-BE49-F238E27FC236}">
                <a16:creationId xmlns:a16="http://schemas.microsoft.com/office/drawing/2014/main" id="{F8B72DC4-1FB5-9148-8845-A92467028171}"/>
              </a:ext>
            </a:extLst>
          </p:cNvPr>
          <p:cNvSpPr/>
          <p:nvPr/>
        </p:nvSpPr>
        <p:spPr bwMode="auto">
          <a:xfrm>
            <a:off x="6144618" y="1819186"/>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latin typeface="Arial" pitchFamily="-107" charset="0"/>
            </a:endParaRPr>
          </a:p>
        </p:txBody>
      </p:sp>
      <p:sp>
        <p:nvSpPr>
          <p:cNvPr id="40" name="TextBox 39">
            <a:extLst>
              <a:ext uri="{FF2B5EF4-FFF2-40B4-BE49-F238E27FC236}">
                <a16:creationId xmlns:a16="http://schemas.microsoft.com/office/drawing/2014/main" id="{ABAEA27A-C269-B54E-ADB3-BE8DF42FB94B}"/>
              </a:ext>
            </a:extLst>
          </p:cNvPr>
          <p:cNvSpPr txBox="1"/>
          <p:nvPr/>
        </p:nvSpPr>
        <p:spPr>
          <a:xfrm>
            <a:off x="5486400" y="1676400"/>
            <a:ext cx="315830" cy="400110"/>
          </a:xfrm>
          <a:prstGeom prst="rect">
            <a:avLst/>
          </a:prstGeom>
          <a:noFill/>
        </p:spPr>
        <p:txBody>
          <a:bodyPr wrap="square" rtlCol="0">
            <a:spAutoFit/>
          </a:bodyPr>
          <a:lstStyle/>
          <a:p>
            <a:r>
              <a:rPr lang="en-US" sz="2000" b="1" dirty="0"/>
              <a:t>R</a:t>
            </a:r>
          </a:p>
        </p:txBody>
      </p:sp>
      <p:cxnSp>
        <p:nvCxnSpPr>
          <p:cNvPr id="42" name="Straight Arrow Connector 41">
            <a:extLst>
              <a:ext uri="{FF2B5EF4-FFF2-40B4-BE49-F238E27FC236}">
                <a16:creationId xmlns:a16="http://schemas.microsoft.com/office/drawing/2014/main" id="{F0B7A89D-898E-004E-9540-19707512E810}"/>
              </a:ext>
            </a:extLst>
          </p:cNvPr>
          <p:cNvCxnSpPr/>
          <p:nvPr/>
        </p:nvCxnSpPr>
        <p:spPr bwMode="auto">
          <a:xfrm flipV="1">
            <a:off x="5486400" y="2133600"/>
            <a:ext cx="685800" cy="2423"/>
          </a:xfrm>
          <a:prstGeom prst="straightConnector1">
            <a:avLst/>
          </a:prstGeom>
          <a:solidFill>
            <a:schemeClr val="accent1"/>
          </a:solidFill>
          <a:ln w="15875" cap="flat" cmpd="sng" algn="ctr">
            <a:solidFill>
              <a:schemeClr val="tx1"/>
            </a:solidFill>
            <a:prstDash val="solid"/>
            <a:round/>
            <a:headEnd type="triangle" w="med" len="med"/>
            <a:tailEnd type="none"/>
          </a:ln>
          <a:effectLst/>
        </p:spPr>
      </p:cxnSp>
      <p:sp>
        <p:nvSpPr>
          <p:cNvPr id="43" name="TextBox 42">
            <a:extLst>
              <a:ext uri="{FF2B5EF4-FFF2-40B4-BE49-F238E27FC236}">
                <a16:creationId xmlns:a16="http://schemas.microsoft.com/office/drawing/2014/main" id="{74FF1082-83A2-8A4E-8DE4-0DE23D94227C}"/>
              </a:ext>
            </a:extLst>
          </p:cNvPr>
          <p:cNvSpPr txBox="1"/>
          <p:nvPr/>
        </p:nvSpPr>
        <p:spPr>
          <a:xfrm>
            <a:off x="5867400" y="2114490"/>
            <a:ext cx="304800" cy="400110"/>
          </a:xfrm>
          <a:prstGeom prst="rect">
            <a:avLst/>
          </a:prstGeom>
          <a:noFill/>
        </p:spPr>
        <p:txBody>
          <a:bodyPr wrap="square" rtlCol="0">
            <a:spAutoFit/>
          </a:bodyPr>
          <a:lstStyle/>
          <a:p>
            <a:r>
              <a:rPr lang="en-US" sz="2000" b="1" dirty="0"/>
              <a:t>L</a:t>
            </a:r>
          </a:p>
        </p:txBody>
      </p:sp>
      <p:cxnSp>
        <p:nvCxnSpPr>
          <p:cNvPr id="22" name="Elbow Connector 21">
            <a:extLst>
              <a:ext uri="{FF2B5EF4-FFF2-40B4-BE49-F238E27FC236}">
                <a16:creationId xmlns:a16="http://schemas.microsoft.com/office/drawing/2014/main" id="{039004E7-5F39-1E49-8B6A-601491C0C74C}"/>
              </a:ext>
            </a:extLst>
          </p:cNvPr>
          <p:cNvCxnSpPr>
            <a:cxnSpLocks/>
            <a:stCxn id="45" idx="0"/>
            <a:endCxn id="38" idx="0"/>
          </p:cNvCxnSpPr>
          <p:nvPr/>
        </p:nvCxnSpPr>
        <p:spPr bwMode="auto">
          <a:xfrm rot="5400000" flipH="1" flipV="1">
            <a:off x="4788148" y="270543"/>
            <a:ext cx="36426" cy="3133713"/>
          </a:xfrm>
          <a:prstGeom prst="bentConnector3">
            <a:avLst>
              <a:gd name="adj1" fmla="val 727574"/>
            </a:avLst>
          </a:prstGeom>
          <a:solidFill>
            <a:schemeClr val="accent1"/>
          </a:solidFill>
          <a:ln w="9525" cap="flat" cmpd="sng" algn="ctr">
            <a:solidFill>
              <a:schemeClr val="tx1"/>
            </a:solidFill>
            <a:prstDash val="solid"/>
            <a:round/>
            <a:headEnd type="none" w="med" len="med"/>
            <a:tailEnd type="triangle" w="lg" len="med"/>
          </a:ln>
          <a:effectLst/>
        </p:spPr>
      </p:cxnSp>
      <p:sp>
        <p:nvSpPr>
          <p:cNvPr id="60" name="TextBox 59">
            <a:extLst>
              <a:ext uri="{FF2B5EF4-FFF2-40B4-BE49-F238E27FC236}">
                <a16:creationId xmlns:a16="http://schemas.microsoft.com/office/drawing/2014/main" id="{0095CB23-CB31-0444-A5D1-073ABF974134}"/>
              </a:ext>
            </a:extLst>
          </p:cNvPr>
          <p:cNvSpPr txBox="1"/>
          <p:nvPr/>
        </p:nvSpPr>
        <p:spPr>
          <a:xfrm>
            <a:off x="2971800" y="1504890"/>
            <a:ext cx="304800" cy="400110"/>
          </a:xfrm>
          <a:prstGeom prst="rect">
            <a:avLst/>
          </a:prstGeom>
          <a:noFill/>
        </p:spPr>
        <p:txBody>
          <a:bodyPr wrap="square" rtlCol="0">
            <a:spAutoFit/>
          </a:bodyPr>
          <a:lstStyle/>
          <a:p>
            <a:r>
              <a:rPr lang="en-US" sz="2000" b="1" dirty="0"/>
              <a:t>L</a:t>
            </a:r>
          </a:p>
        </p:txBody>
      </p:sp>
      <p:cxnSp>
        <p:nvCxnSpPr>
          <p:cNvPr id="61" name="Elbow Connector 60">
            <a:extLst>
              <a:ext uri="{FF2B5EF4-FFF2-40B4-BE49-F238E27FC236}">
                <a16:creationId xmlns:a16="http://schemas.microsoft.com/office/drawing/2014/main" id="{68D66688-5124-4742-BA2D-88B4428A98DA}"/>
              </a:ext>
            </a:extLst>
          </p:cNvPr>
          <p:cNvCxnSpPr>
            <a:cxnSpLocks/>
          </p:cNvCxnSpPr>
          <p:nvPr/>
        </p:nvCxnSpPr>
        <p:spPr bwMode="auto">
          <a:xfrm rot="16200000" flipH="1">
            <a:off x="4786115" y="739391"/>
            <a:ext cx="40493" cy="3133713"/>
          </a:xfrm>
          <a:prstGeom prst="bentConnector3">
            <a:avLst>
              <a:gd name="adj1" fmla="val 664542"/>
            </a:avLst>
          </a:prstGeom>
          <a:solidFill>
            <a:schemeClr val="accent1"/>
          </a:solidFill>
          <a:ln w="9525" cap="flat" cmpd="sng" algn="ctr">
            <a:solidFill>
              <a:schemeClr val="tx1"/>
            </a:solidFill>
            <a:prstDash val="solid"/>
            <a:round/>
            <a:headEnd type="triangle" w="med" len="med"/>
            <a:tailEnd type="none" w="lg" len="med"/>
          </a:ln>
          <a:effectLst/>
        </p:spPr>
      </p:cxnSp>
      <p:sp>
        <p:nvSpPr>
          <p:cNvPr id="67" name="TextBox 66">
            <a:extLst>
              <a:ext uri="{FF2B5EF4-FFF2-40B4-BE49-F238E27FC236}">
                <a16:creationId xmlns:a16="http://schemas.microsoft.com/office/drawing/2014/main" id="{C8F28D43-5A11-664C-8CFE-E2B4FDD1F1BC}"/>
              </a:ext>
            </a:extLst>
          </p:cNvPr>
          <p:cNvSpPr txBox="1"/>
          <p:nvPr/>
        </p:nvSpPr>
        <p:spPr>
          <a:xfrm>
            <a:off x="6313570" y="2209800"/>
            <a:ext cx="315830" cy="400110"/>
          </a:xfrm>
          <a:prstGeom prst="rect">
            <a:avLst/>
          </a:prstGeom>
          <a:noFill/>
        </p:spPr>
        <p:txBody>
          <a:bodyPr wrap="square" rtlCol="0">
            <a:spAutoFit/>
          </a:bodyPr>
          <a:lstStyle/>
          <a:p>
            <a:r>
              <a:rPr lang="en-US" sz="2000" b="1" dirty="0"/>
              <a:t>R</a:t>
            </a:r>
          </a:p>
        </p:txBody>
      </p:sp>
    </p:spTree>
    <p:extLst>
      <p:ext uri="{BB962C8B-B14F-4D97-AF65-F5344CB8AC3E}">
        <p14:creationId xmlns:p14="http://schemas.microsoft.com/office/powerpoint/2010/main" val="13777100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Grammars</a:t>
            </a:r>
          </a:p>
        </p:txBody>
      </p:sp>
      <p:sp>
        <p:nvSpPr>
          <p:cNvPr id="3" name="Content Placeholder 2"/>
          <p:cNvSpPr>
            <a:spLocks noGrp="1"/>
          </p:cNvSpPr>
          <p:nvPr>
            <p:ph idx="1"/>
          </p:nvPr>
        </p:nvSpPr>
        <p:spPr/>
        <p:txBody>
          <a:bodyPr/>
          <a:lstStyle/>
          <a:p>
            <a:r>
              <a:rPr lang="en-US" sz="2400" dirty="0"/>
              <a:t>G = (V, </a:t>
            </a:r>
            <a:r>
              <a:rPr lang="en-US" sz="2400" dirty="0" err="1"/>
              <a:t>Σ</a:t>
            </a:r>
            <a:r>
              <a:rPr lang="en-US" sz="2400" dirty="0"/>
              <a:t>, R, S) is a Phrase Structured Grammar (PSG) where</a:t>
            </a:r>
          </a:p>
          <a:p>
            <a:pPr lvl="1"/>
            <a:r>
              <a:rPr lang="en-US" sz="2400" dirty="0"/>
              <a:t>V: Finite set of non-terminal symbols</a:t>
            </a:r>
          </a:p>
          <a:p>
            <a:pPr lvl="1"/>
            <a:r>
              <a:rPr lang="en-US" sz="2400" dirty="0" err="1"/>
              <a:t>Σ</a:t>
            </a:r>
            <a:r>
              <a:rPr lang="en-US" sz="2400" dirty="0"/>
              <a:t>: Finite set of terminal symbols (V ∩ </a:t>
            </a:r>
            <a:r>
              <a:rPr lang="en-US" sz="2400" dirty="0" err="1"/>
              <a:t>Σ</a:t>
            </a:r>
            <a:r>
              <a:rPr lang="en-US" sz="2400" dirty="0"/>
              <a:t> = ∅)</a:t>
            </a:r>
          </a:p>
          <a:p>
            <a:pPr lvl="1"/>
            <a:r>
              <a:rPr lang="en-US" sz="2400" dirty="0"/>
              <a:t>R: finite set of rules of form α </a:t>
            </a:r>
            <a:r>
              <a:rPr lang="en-US" sz="2400" b="1" dirty="0">
                <a:latin typeface="Arial" charset="0"/>
                <a:ea typeface="MS PGothic" charset="0"/>
                <a:sym typeface="Symbol" charset="0"/>
              </a:rPr>
              <a:t> </a:t>
            </a:r>
            <a:r>
              <a:rPr lang="en-US" sz="2400" dirty="0"/>
              <a:t>β, </a:t>
            </a:r>
          </a:p>
          <a:p>
            <a:pPr lvl="2"/>
            <a:r>
              <a:rPr lang="en-US" sz="2000" dirty="0"/>
              <a:t>α in (V </a:t>
            </a:r>
            <a:r>
              <a:rPr lang="en-US" sz="2000" dirty="0">
                <a:latin typeface="Arial" charset="0"/>
                <a:ea typeface="MS PGothic" charset="0"/>
                <a:sym typeface="Symbol" charset="0"/>
              </a:rPr>
              <a:t></a:t>
            </a:r>
            <a:r>
              <a:rPr lang="en-US" sz="2000" dirty="0"/>
              <a:t> </a:t>
            </a:r>
            <a:r>
              <a:rPr lang="en-US" sz="2000" dirty="0" err="1"/>
              <a:t>Σ</a:t>
            </a:r>
            <a:r>
              <a:rPr lang="en-US" sz="2000" dirty="0"/>
              <a:t>)* V (V </a:t>
            </a:r>
            <a:r>
              <a:rPr lang="en-US" sz="2000" dirty="0">
                <a:latin typeface="Arial" charset="0"/>
                <a:ea typeface="MS PGothic" charset="0"/>
                <a:sym typeface="Symbol" charset="0"/>
              </a:rPr>
              <a:t></a:t>
            </a:r>
            <a:r>
              <a:rPr lang="en-US" sz="2000" dirty="0"/>
              <a:t> </a:t>
            </a:r>
            <a:r>
              <a:rPr lang="en-US" sz="2000" dirty="0" err="1"/>
              <a:t>Σ</a:t>
            </a:r>
            <a:r>
              <a:rPr lang="en-US" sz="2000" dirty="0"/>
              <a:t>)*</a:t>
            </a:r>
          </a:p>
          <a:p>
            <a:pPr lvl="2"/>
            <a:r>
              <a:rPr lang="el-GR" sz="2000" dirty="0"/>
              <a:t>β</a:t>
            </a:r>
            <a:r>
              <a:rPr lang="en-US" sz="2000" dirty="0"/>
              <a:t> in (V </a:t>
            </a:r>
            <a:r>
              <a:rPr lang="en-US" sz="2000" dirty="0">
                <a:latin typeface="Arial" charset="0"/>
                <a:ea typeface="MS PGothic" charset="0"/>
                <a:sym typeface="Symbol" charset="0"/>
              </a:rPr>
              <a:t></a:t>
            </a:r>
            <a:r>
              <a:rPr lang="en-US" sz="2000" dirty="0"/>
              <a:t> </a:t>
            </a:r>
            <a:r>
              <a:rPr lang="en-US" sz="2000" dirty="0" err="1"/>
              <a:t>Σ</a:t>
            </a:r>
            <a:r>
              <a:rPr lang="en-US" sz="2000" dirty="0"/>
              <a:t>)*</a:t>
            </a:r>
          </a:p>
          <a:p>
            <a:pPr lvl="1"/>
            <a:r>
              <a:rPr lang="en-US" sz="2400" dirty="0"/>
              <a:t>S: a member of V called the start symbol</a:t>
            </a:r>
          </a:p>
          <a:p>
            <a:r>
              <a:rPr lang="en-US" sz="2800" dirty="0"/>
              <a:t>Right linear restricts all rules to be of forms</a:t>
            </a:r>
          </a:p>
          <a:p>
            <a:pPr lvl="1"/>
            <a:r>
              <a:rPr lang="el-GR" sz="2400" dirty="0"/>
              <a:t>α</a:t>
            </a:r>
            <a:r>
              <a:rPr lang="en-US" sz="2400" dirty="0"/>
              <a:t> in V</a:t>
            </a:r>
            <a:endParaRPr lang="en-US" dirty="0"/>
          </a:p>
          <a:p>
            <a:pPr lvl="1"/>
            <a:r>
              <a:rPr lang="el-GR" sz="2400" dirty="0"/>
              <a:t>β</a:t>
            </a:r>
            <a:r>
              <a:rPr lang="en-US" sz="2400" dirty="0"/>
              <a:t> of form ΣV, </a:t>
            </a:r>
            <a:r>
              <a:rPr lang="en-US" sz="2400" dirty="0" err="1"/>
              <a:t>Σ</a:t>
            </a:r>
            <a:r>
              <a:rPr lang="en-US" sz="2400" dirty="0"/>
              <a:t> or </a:t>
            </a:r>
            <a:r>
              <a:rPr lang="en-US" sz="2400" dirty="0" err="1"/>
              <a:t>λ</a:t>
            </a:r>
            <a:endParaRPr lang="en-US" sz="2400" dirty="0"/>
          </a:p>
        </p:txBody>
      </p:sp>
      <p:sp>
        <p:nvSpPr>
          <p:cNvPr id="4" name="Date Placeholder 3"/>
          <p:cNvSpPr>
            <a:spLocks noGrp="1"/>
          </p:cNvSpPr>
          <p:nvPr>
            <p:ph type="dt" sz="half" idx="10"/>
          </p:nvPr>
        </p:nvSpPr>
        <p:spPr/>
        <p:txBody>
          <a:bodyPr/>
          <a:lstStyle/>
          <a:p>
            <a:fld id="{C4B02595-1C6B-9C48-92AC-5200107839E8}"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120</a:t>
            </a:fld>
            <a:endParaRPr lang="en-US"/>
          </a:p>
        </p:txBody>
      </p:sp>
    </p:spTree>
    <p:extLst>
      <p:ext uri="{BB962C8B-B14F-4D97-AF65-F5344CB8AC3E}">
        <p14:creationId xmlns:p14="http://schemas.microsoft.com/office/powerpoint/2010/main" val="19643008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Derivations</a:t>
            </a:r>
          </a:p>
        </p:txBody>
      </p:sp>
      <p:sp>
        <p:nvSpPr>
          <p:cNvPr id="3" name="Content Placeholder 2"/>
          <p:cNvSpPr>
            <a:spLocks noGrp="1"/>
          </p:cNvSpPr>
          <p:nvPr>
            <p:ph idx="1"/>
          </p:nvPr>
        </p:nvSpPr>
        <p:spPr/>
        <p:txBody>
          <a:bodyPr/>
          <a:lstStyle/>
          <a:p>
            <a:r>
              <a:rPr lang="en-US" dirty="0">
                <a:sym typeface="Symbol" charset="0"/>
              </a:rPr>
              <a:t>x  y reads as x derives y </a:t>
            </a:r>
            <a:r>
              <a:rPr lang="en-US" dirty="0" err="1">
                <a:sym typeface="Symbol" charset="0"/>
              </a:rPr>
              <a:t>iff</a:t>
            </a:r>
            <a:endParaRPr lang="en-US" dirty="0">
              <a:sym typeface="Symbol" charset="0"/>
            </a:endParaRPr>
          </a:p>
          <a:p>
            <a:pPr lvl="1"/>
            <a:r>
              <a:rPr lang="en-US" dirty="0">
                <a:sym typeface="Symbol" charset="0"/>
              </a:rPr>
              <a:t>x = </a:t>
            </a:r>
            <a:r>
              <a:rPr lang="en-US" dirty="0" err="1">
                <a:sym typeface="Symbol" charset="0"/>
              </a:rPr>
              <a:t>γ</a:t>
            </a:r>
            <a:r>
              <a:rPr lang="en-US" dirty="0">
                <a:sym typeface="Symbol" charset="0"/>
              </a:rPr>
              <a:t>α</a:t>
            </a:r>
            <a:r>
              <a:rPr lang="en-US" dirty="0" err="1">
                <a:sym typeface="Symbol" charset="0"/>
              </a:rPr>
              <a:t>δ</a:t>
            </a:r>
            <a:r>
              <a:rPr lang="en-US" dirty="0">
                <a:sym typeface="Symbol" charset="0"/>
              </a:rPr>
              <a:t>, y = </a:t>
            </a:r>
            <a:r>
              <a:rPr lang="en-US" dirty="0" err="1">
                <a:sym typeface="Symbol" charset="0"/>
              </a:rPr>
              <a:t>γ</a:t>
            </a:r>
            <a:r>
              <a:rPr lang="en-US" dirty="0">
                <a:sym typeface="Symbol" charset="0"/>
              </a:rPr>
              <a:t>β</a:t>
            </a:r>
            <a:r>
              <a:rPr lang="en-US" dirty="0" err="1">
                <a:sym typeface="Symbol" charset="0"/>
              </a:rPr>
              <a:t>δ</a:t>
            </a:r>
            <a:r>
              <a:rPr lang="en-US" dirty="0">
                <a:sym typeface="Symbol" charset="0"/>
              </a:rPr>
              <a:t> and </a:t>
            </a:r>
            <a:r>
              <a:rPr lang="el-GR" dirty="0">
                <a:sym typeface="Symbol" charset="0"/>
              </a:rPr>
              <a:t>α</a:t>
            </a:r>
            <a:r>
              <a:rPr lang="en-US" dirty="0">
                <a:sym typeface="Symbol" charset="0"/>
              </a:rPr>
              <a:t> </a:t>
            </a:r>
            <a:r>
              <a:rPr lang="en-US" b="1" dirty="0">
                <a:latin typeface="Arial" charset="0"/>
                <a:ea typeface="MS PGothic" charset="0"/>
                <a:sym typeface="Symbol" charset="0"/>
              </a:rPr>
              <a:t></a:t>
            </a:r>
            <a:r>
              <a:rPr lang="en-US" dirty="0">
                <a:sym typeface="Symbol" charset="0"/>
              </a:rPr>
              <a:t> β </a:t>
            </a:r>
          </a:p>
          <a:p>
            <a:r>
              <a:rPr lang="en-US" dirty="0">
                <a:sym typeface="Symbol" charset="0"/>
              </a:rPr>
              <a:t>* is the reflexive, transitive closure of </a:t>
            </a:r>
          </a:p>
          <a:p>
            <a:r>
              <a:rPr lang="en-US" dirty="0">
                <a:sym typeface="Symbol" charset="0"/>
              </a:rPr>
              <a:t>+ is the transitive closure of </a:t>
            </a:r>
          </a:p>
          <a:p>
            <a:r>
              <a:rPr lang="en-US" dirty="0">
                <a:sym typeface="Symbol" charset="0"/>
              </a:rPr>
              <a:t>x * y </a:t>
            </a:r>
            <a:r>
              <a:rPr lang="en-US" dirty="0" err="1">
                <a:sym typeface="Symbol" charset="0"/>
              </a:rPr>
              <a:t>iff</a:t>
            </a:r>
            <a:r>
              <a:rPr lang="en-US" dirty="0">
                <a:sym typeface="Symbol" charset="0"/>
              </a:rPr>
              <a:t> x = y or x * z and z  y</a:t>
            </a:r>
          </a:p>
          <a:p>
            <a:r>
              <a:rPr lang="en-US" dirty="0"/>
              <a:t>Or, </a:t>
            </a:r>
            <a:r>
              <a:rPr lang="en-US" dirty="0">
                <a:sym typeface="Symbol" charset="0"/>
              </a:rPr>
              <a:t>x * y </a:t>
            </a:r>
            <a:r>
              <a:rPr lang="en-US" dirty="0" err="1">
                <a:sym typeface="Symbol" charset="0"/>
              </a:rPr>
              <a:t>iff</a:t>
            </a:r>
            <a:r>
              <a:rPr lang="en-US" dirty="0">
                <a:sym typeface="Symbol" charset="0"/>
              </a:rPr>
              <a:t> x = y or x  z and z * y</a:t>
            </a:r>
          </a:p>
          <a:p>
            <a:r>
              <a:rPr lang="en-US" i="1" dirty="0"/>
              <a:t>L</a:t>
            </a:r>
            <a:r>
              <a:rPr lang="en-US" dirty="0"/>
              <a:t>(G) = { w | S </a:t>
            </a:r>
            <a:r>
              <a:rPr lang="en-US" dirty="0">
                <a:sym typeface="Symbol" charset="0"/>
              </a:rPr>
              <a:t>*</a:t>
            </a:r>
            <a:r>
              <a:rPr lang="en-US" dirty="0"/>
              <a:t> w and w ∈</a:t>
            </a:r>
            <a:r>
              <a:rPr lang="en-US" dirty="0" err="1"/>
              <a:t>Σ</a:t>
            </a:r>
            <a:r>
              <a:rPr lang="en-US" dirty="0"/>
              <a:t>* } is the language generated by G.</a:t>
            </a:r>
          </a:p>
          <a:p>
            <a:endParaRPr lang="en-US" dirty="0"/>
          </a:p>
        </p:txBody>
      </p:sp>
      <p:sp>
        <p:nvSpPr>
          <p:cNvPr id="4" name="Date Placeholder 3"/>
          <p:cNvSpPr>
            <a:spLocks noGrp="1"/>
          </p:cNvSpPr>
          <p:nvPr>
            <p:ph type="dt" sz="half" idx="10"/>
          </p:nvPr>
        </p:nvSpPr>
        <p:spPr/>
        <p:txBody>
          <a:bodyPr/>
          <a:lstStyle/>
          <a:p>
            <a:fld id="{B83F9D82-209A-0B49-9FF1-6D8BAC9212A8}"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121</a:t>
            </a:fld>
            <a:endParaRPr lang="en-US"/>
          </a:p>
        </p:txBody>
      </p:sp>
    </p:spTree>
    <p:extLst>
      <p:ext uri="{BB962C8B-B14F-4D97-AF65-F5344CB8AC3E}">
        <p14:creationId xmlns:p14="http://schemas.microsoft.com/office/powerpoint/2010/main" val="718056349"/>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Grammars</a:t>
            </a:r>
          </a:p>
        </p:txBody>
      </p:sp>
      <p:sp>
        <p:nvSpPr>
          <p:cNvPr id="3" name="Content Placeholder 2"/>
          <p:cNvSpPr>
            <a:spLocks noGrp="1"/>
          </p:cNvSpPr>
          <p:nvPr>
            <p:ph idx="1"/>
          </p:nvPr>
        </p:nvSpPr>
        <p:spPr/>
        <p:txBody>
          <a:bodyPr/>
          <a:lstStyle/>
          <a:p>
            <a:r>
              <a:rPr lang="en-US" dirty="0"/>
              <a:t>Regular grammars are also called right linear grammars</a:t>
            </a:r>
          </a:p>
          <a:p>
            <a:r>
              <a:rPr lang="en-US" dirty="0"/>
              <a:t>Each rule of a regular grammar is constrained to be of one of the three forms:</a:t>
            </a:r>
            <a:br>
              <a:rPr lang="en-US" dirty="0"/>
            </a:br>
            <a:r>
              <a:rPr lang="en-US" dirty="0"/>
              <a:t>A → </a:t>
            </a:r>
            <a:r>
              <a:rPr lang="en-US" dirty="0">
                <a:latin typeface="Symbol" charset="2"/>
                <a:ea typeface="Symbol" charset="2"/>
                <a:cs typeface="Symbol" charset="2"/>
              </a:rPr>
              <a:t>l</a:t>
            </a:r>
            <a:r>
              <a:rPr lang="en-US" dirty="0"/>
              <a:t>, 		A ∈ V</a:t>
            </a:r>
            <a:br>
              <a:rPr lang="en-US" dirty="0"/>
            </a:br>
            <a:r>
              <a:rPr lang="en-US" dirty="0"/>
              <a:t>A → a, 		A ∈ V, a ∈ </a:t>
            </a:r>
            <a:r>
              <a:rPr lang="en-US" dirty="0" err="1"/>
              <a:t>Σ</a:t>
            </a:r>
            <a:br>
              <a:rPr lang="en-US" dirty="0"/>
            </a:br>
            <a:r>
              <a:rPr lang="en-US" dirty="0"/>
              <a:t>A → </a:t>
            </a:r>
            <a:r>
              <a:rPr lang="en-US" dirty="0" err="1"/>
              <a:t>aB</a:t>
            </a:r>
            <a:r>
              <a:rPr lang="en-US" dirty="0"/>
              <a:t>, 	A, B ∈ V, a ∈ </a:t>
            </a:r>
            <a:r>
              <a:rPr lang="en-US" dirty="0" err="1"/>
              <a:t>Σ</a:t>
            </a:r>
            <a:endParaRPr lang="en-US" dirty="0"/>
          </a:p>
          <a:p>
            <a:endParaRPr lang="en-US" dirty="0"/>
          </a:p>
        </p:txBody>
      </p:sp>
      <p:sp>
        <p:nvSpPr>
          <p:cNvPr id="4" name="Date Placeholder 3"/>
          <p:cNvSpPr>
            <a:spLocks noGrp="1"/>
          </p:cNvSpPr>
          <p:nvPr>
            <p:ph type="dt" sz="half" idx="10"/>
          </p:nvPr>
        </p:nvSpPr>
        <p:spPr/>
        <p:txBody>
          <a:bodyPr/>
          <a:lstStyle/>
          <a:p>
            <a:fld id="{23ABD2D0-6190-554D-987E-D2C1F13D5A19}"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122</a:t>
            </a:fld>
            <a:endParaRPr lang="en-US"/>
          </a:p>
        </p:txBody>
      </p:sp>
    </p:spTree>
    <p:extLst>
      <p:ext uri="{BB962C8B-B14F-4D97-AF65-F5344CB8AC3E}">
        <p14:creationId xmlns:p14="http://schemas.microsoft.com/office/powerpoint/2010/main" val="166244515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85CEB-65B8-D04A-857D-965B8EAF87D2}"/>
              </a:ext>
            </a:extLst>
          </p:cNvPr>
          <p:cNvSpPr>
            <a:spLocks noGrp="1"/>
          </p:cNvSpPr>
          <p:nvPr>
            <p:ph type="title"/>
          </p:nvPr>
        </p:nvSpPr>
        <p:spPr/>
        <p:txBody>
          <a:bodyPr/>
          <a:lstStyle/>
          <a:p>
            <a:r>
              <a:rPr lang="en-US" dirty="0"/>
              <a:t>Example Regular Grammars</a:t>
            </a:r>
          </a:p>
        </p:txBody>
      </p:sp>
      <p:sp>
        <p:nvSpPr>
          <p:cNvPr id="3" name="Content Placeholder 2">
            <a:extLst>
              <a:ext uri="{FF2B5EF4-FFF2-40B4-BE49-F238E27FC236}">
                <a16:creationId xmlns:a16="http://schemas.microsoft.com/office/drawing/2014/main" id="{40318FE9-C6C8-9048-981A-9A03244B5F79}"/>
              </a:ext>
            </a:extLst>
          </p:cNvPr>
          <p:cNvSpPr>
            <a:spLocks noGrp="1"/>
          </p:cNvSpPr>
          <p:nvPr>
            <p:ph idx="1"/>
          </p:nvPr>
        </p:nvSpPr>
        <p:spPr>
          <a:xfrm>
            <a:off x="457200" y="1646237"/>
            <a:ext cx="8229600" cy="4525963"/>
          </a:xfrm>
        </p:spPr>
        <p:txBody>
          <a:bodyPr/>
          <a:lstStyle/>
          <a:p>
            <a:pPr marL="0" indent="0">
              <a:buNone/>
            </a:pPr>
            <a:r>
              <a:rPr lang="en-US" sz="2400" dirty="0"/>
              <a:t>G = ({&lt;EVEN&gt;,&lt;ODD&gt;}, {0,1}, R, &lt;EVEN&gt;); R is:</a:t>
            </a:r>
          </a:p>
          <a:p>
            <a:pPr marL="0" indent="0">
              <a:buNone/>
            </a:pPr>
            <a:r>
              <a:rPr lang="en-US" sz="2400" dirty="0"/>
              <a:t>&lt;EVEN&gt;	→ 0 &lt;EVEN&gt; | 1&lt;ODD&gt; </a:t>
            </a:r>
          </a:p>
          <a:p>
            <a:pPr marL="0" indent="0">
              <a:buNone/>
            </a:pPr>
            <a:r>
              <a:rPr lang="en-US" sz="2400" dirty="0"/>
              <a:t>&lt;ODD&gt;	→ 1 &lt;EVEN&gt; | 0 &lt;ODD&gt; | </a:t>
            </a:r>
            <a:r>
              <a:rPr lang="en-US" sz="2400" dirty="0">
                <a:latin typeface="Symbol" charset="2"/>
                <a:ea typeface="Symbol" charset="2"/>
                <a:cs typeface="Symbol" charset="2"/>
              </a:rPr>
              <a:t>l</a:t>
            </a:r>
          </a:p>
          <a:p>
            <a:pPr marL="0" indent="0">
              <a:buNone/>
            </a:pPr>
            <a:r>
              <a:rPr lang="en-US" sz="2400" i="1" dirty="0"/>
              <a:t>L</a:t>
            </a:r>
            <a:r>
              <a:rPr lang="en-US" sz="2400" dirty="0"/>
              <a:t>(G) = { w | w ∊ {0,1}* and w has odd parity }</a:t>
            </a:r>
          </a:p>
          <a:p>
            <a:pPr marL="0" indent="0">
              <a:buNone/>
            </a:pPr>
            <a:r>
              <a:rPr lang="en-US" sz="2400" dirty="0"/>
              <a:t>G = ({&lt;0&gt;,&lt;1&gt;,&lt;2&gt;}, {0,1}, R, &lt;0&gt;); R is:</a:t>
            </a:r>
          </a:p>
          <a:p>
            <a:pPr marL="0" indent="0">
              <a:buNone/>
            </a:pPr>
            <a:r>
              <a:rPr lang="en-US" sz="2400" dirty="0"/>
              <a:t>&lt;0&gt;	→ 0&lt;0&gt; | 1&lt;1&gt;</a:t>
            </a:r>
          </a:p>
          <a:p>
            <a:pPr marL="0" indent="0">
              <a:buNone/>
            </a:pPr>
            <a:r>
              <a:rPr lang="en-US" sz="2400" dirty="0"/>
              <a:t>&lt;1&gt;	→ 0&lt;2&gt; | 1&lt;0&gt; | </a:t>
            </a:r>
            <a:r>
              <a:rPr lang="en-US" sz="2400" dirty="0">
                <a:latin typeface="Symbol" charset="2"/>
                <a:ea typeface="Symbol" charset="2"/>
                <a:cs typeface="Symbol" charset="2"/>
              </a:rPr>
              <a:t>l</a:t>
            </a:r>
            <a:endParaRPr lang="en-US" sz="2400" dirty="0"/>
          </a:p>
          <a:p>
            <a:pPr marL="0" indent="0">
              <a:buNone/>
            </a:pPr>
            <a:r>
              <a:rPr lang="en-US" sz="2400" dirty="0"/>
              <a:t>&lt;2&gt;	→ 0&lt;1&gt; | 1&lt;2&gt;</a:t>
            </a:r>
          </a:p>
          <a:p>
            <a:pPr marL="0" indent="0">
              <a:buNone/>
            </a:pPr>
            <a:r>
              <a:rPr lang="en-US" sz="2400" i="1" dirty="0"/>
              <a:t>L</a:t>
            </a:r>
            <a:r>
              <a:rPr lang="en-US" sz="2400" dirty="0"/>
              <a:t>(G) = { w | w ∊ {0,1}* and “You tell me” }</a:t>
            </a:r>
          </a:p>
          <a:p>
            <a:pPr marL="0" indent="0">
              <a:buNone/>
            </a:pPr>
            <a:endParaRPr lang="en-US" sz="2400" dirty="0"/>
          </a:p>
        </p:txBody>
      </p:sp>
      <p:sp>
        <p:nvSpPr>
          <p:cNvPr id="4" name="Date Placeholder 3">
            <a:extLst>
              <a:ext uri="{FF2B5EF4-FFF2-40B4-BE49-F238E27FC236}">
                <a16:creationId xmlns:a16="http://schemas.microsoft.com/office/drawing/2014/main" id="{78DA2666-6E7F-2B4E-87C4-D451450CE16F}"/>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15D22156-8CE7-AE47-83B6-304F6B3E78A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6693EDA8-D2F8-7046-9E81-E76AF01B7EAE}"/>
              </a:ext>
            </a:extLst>
          </p:cNvPr>
          <p:cNvSpPr>
            <a:spLocks noGrp="1"/>
          </p:cNvSpPr>
          <p:nvPr>
            <p:ph type="sldNum" sz="quarter" idx="12"/>
          </p:nvPr>
        </p:nvSpPr>
        <p:spPr/>
        <p:txBody>
          <a:bodyPr/>
          <a:lstStyle/>
          <a:p>
            <a:fld id="{F7F6C048-724C-A44D-A3A9-573A2C2F7973}" type="slidenum">
              <a:rPr lang="en-US" smtClean="0"/>
              <a:pPr/>
              <a:t>123</a:t>
            </a:fld>
            <a:endParaRPr lang="en-US"/>
          </a:p>
        </p:txBody>
      </p:sp>
    </p:spTree>
    <p:extLst>
      <p:ext uri="{BB962C8B-B14F-4D97-AF65-F5344CB8AC3E}">
        <p14:creationId xmlns:p14="http://schemas.microsoft.com/office/powerpoint/2010/main" val="129424489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DFA to Regular Grammar</a:t>
            </a:r>
          </a:p>
        </p:txBody>
      </p:sp>
      <p:sp>
        <p:nvSpPr>
          <p:cNvPr id="3" name="Content Placeholder 2"/>
          <p:cNvSpPr>
            <a:spLocks noGrp="1"/>
          </p:cNvSpPr>
          <p:nvPr>
            <p:ph idx="1"/>
          </p:nvPr>
        </p:nvSpPr>
        <p:spPr/>
        <p:txBody>
          <a:bodyPr/>
          <a:lstStyle/>
          <a:p>
            <a:r>
              <a:rPr lang="en-US" dirty="0"/>
              <a:t>Every language recognized by a DFA is generated by an equivalent regular grammar</a:t>
            </a:r>
          </a:p>
          <a:p>
            <a:r>
              <a:rPr lang="en-US" dirty="0"/>
              <a:t>Given </a:t>
            </a:r>
            <a:r>
              <a:rPr lang="en-US" dirty="0">
                <a:latin typeface="Arial" charset="0"/>
                <a:ea typeface="MS PGothic" charset="0"/>
              </a:rPr>
              <a:t>A = (Q,Σ,δ,q</a:t>
            </a:r>
            <a:r>
              <a:rPr lang="en-US" baseline="-25000" dirty="0">
                <a:latin typeface="Arial" charset="0"/>
                <a:ea typeface="MS PGothic" charset="0"/>
              </a:rPr>
              <a:t>0</a:t>
            </a:r>
            <a:r>
              <a:rPr lang="en-US" dirty="0">
                <a:latin typeface="Arial" charset="0"/>
                <a:ea typeface="MS PGothic" charset="0"/>
              </a:rPr>
              <a:t>,F), </a:t>
            </a:r>
            <a:r>
              <a:rPr lang="en-US" i="1" dirty="0">
                <a:latin typeface="Arial" charset="0"/>
                <a:ea typeface="MS PGothic" charset="0"/>
              </a:rPr>
              <a:t>L</a:t>
            </a:r>
            <a:r>
              <a:rPr lang="en-US" dirty="0">
                <a:latin typeface="Arial" charset="0"/>
                <a:ea typeface="MS PGothic" charset="0"/>
              </a:rPr>
              <a:t>(A) is generated by </a:t>
            </a:r>
            <a:r>
              <a:rPr lang="en-US" dirty="0"/>
              <a:t>G</a:t>
            </a:r>
            <a:r>
              <a:rPr lang="en-US" baseline="-25000" dirty="0"/>
              <a:t>A</a:t>
            </a:r>
            <a:r>
              <a:rPr lang="en-US" dirty="0"/>
              <a:t> = (Q,Σ,R,</a:t>
            </a:r>
            <a:r>
              <a:rPr lang="en-US" dirty="0">
                <a:latin typeface="Arial" charset="0"/>
                <a:ea typeface="MS PGothic" charset="0"/>
              </a:rPr>
              <a:t>q</a:t>
            </a:r>
            <a:r>
              <a:rPr lang="en-US" baseline="-25000" dirty="0">
                <a:latin typeface="Arial" charset="0"/>
                <a:ea typeface="MS PGothic" charset="0"/>
              </a:rPr>
              <a:t>0</a:t>
            </a:r>
            <a:r>
              <a:rPr lang="en-US" dirty="0"/>
              <a:t>) where R contains</a:t>
            </a:r>
            <a:br>
              <a:rPr lang="en-US" dirty="0"/>
            </a:br>
            <a:r>
              <a:rPr lang="en-US" dirty="0"/>
              <a:t>q </a:t>
            </a:r>
            <a:r>
              <a:rPr lang="en-US" dirty="0">
                <a:latin typeface="Arial" charset="0"/>
                <a:ea typeface="MS PGothic" charset="0"/>
                <a:sym typeface="Symbol" charset="0"/>
              </a:rPr>
              <a:t> as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err="1">
                <a:latin typeface="Arial" charset="0"/>
                <a:ea typeface="MS PGothic" charset="0"/>
              </a:rPr>
              <a:t>δ</a:t>
            </a:r>
            <a:r>
              <a:rPr lang="en-US" dirty="0">
                <a:latin typeface="Arial" charset="0"/>
                <a:ea typeface="MS PGothic" charset="0"/>
              </a:rPr>
              <a:t>(</a:t>
            </a:r>
            <a:r>
              <a:rPr lang="en-US" dirty="0" err="1">
                <a:latin typeface="Arial" charset="0"/>
                <a:ea typeface="MS PGothic" charset="0"/>
              </a:rPr>
              <a:t>q,a</a:t>
            </a:r>
            <a:r>
              <a:rPr lang="en-US" dirty="0">
                <a:latin typeface="Arial" charset="0"/>
                <a:ea typeface="MS PGothic" charset="0"/>
              </a:rPr>
              <a:t>) = s, </a:t>
            </a:r>
            <a:r>
              <a:rPr lang="en-US" dirty="0"/>
              <a:t>a ∈ </a:t>
            </a:r>
            <a:r>
              <a:rPr lang="en-US" dirty="0" err="1"/>
              <a:t>Σ</a:t>
            </a:r>
            <a:br>
              <a:rPr lang="en-US" dirty="0">
                <a:latin typeface="Arial" charset="0"/>
                <a:ea typeface="MS PGothic" charset="0"/>
              </a:rPr>
            </a:br>
            <a:r>
              <a:rPr lang="en-US" dirty="0">
                <a:latin typeface="Arial" charset="0"/>
                <a:ea typeface="MS PGothic" charset="0"/>
              </a:rPr>
              <a:t>q </a:t>
            </a:r>
            <a:r>
              <a:rPr lang="en-US" dirty="0">
                <a:latin typeface="Arial" charset="0"/>
                <a:ea typeface="MS PGothic" charset="0"/>
                <a:sym typeface="Symbol" charset="0"/>
              </a:rPr>
              <a:t> </a:t>
            </a:r>
            <a:r>
              <a:rPr lang="en-US" dirty="0">
                <a:latin typeface="Symbol" charset="2"/>
                <a:ea typeface="Symbol" charset="2"/>
                <a:cs typeface="Symbol" charset="2"/>
                <a:sym typeface="Symbol" charset="0"/>
              </a:rPr>
              <a:t>l</a:t>
            </a:r>
            <a:r>
              <a:rPr lang="en-US" dirty="0">
                <a:latin typeface="Arial" charset="0"/>
                <a:ea typeface="MS PGothic" charset="0"/>
                <a:sym typeface="Symbol" charset="0"/>
              </a:rPr>
              <a:t>	 	</a:t>
            </a:r>
            <a:r>
              <a:rPr lang="en-US" dirty="0" err="1">
                <a:latin typeface="Arial" charset="0"/>
                <a:ea typeface="MS PGothic" charset="0"/>
                <a:sym typeface="Symbol" charset="0"/>
              </a:rPr>
              <a:t>iff</a:t>
            </a:r>
            <a:r>
              <a:rPr lang="en-US" dirty="0">
                <a:latin typeface="Arial" charset="0"/>
                <a:ea typeface="MS PGothic" charset="0"/>
                <a:sym typeface="Symbol" charset="0"/>
              </a:rPr>
              <a:t> </a:t>
            </a:r>
            <a:r>
              <a:rPr lang="en-US" dirty="0">
                <a:latin typeface="Arial" charset="0"/>
                <a:ea typeface="MS PGothic" charset="0"/>
              </a:rPr>
              <a:t>q ∈ F</a:t>
            </a:r>
            <a:endParaRPr lang="en-US" dirty="0">
              <a:latin typeface="Symbol" charset="2"/>
              <a:ea typeface="Symbol" charset="2"/>
              <a:cs typeface="Symbol" charset="2"/>
            </a:endParaRPr>
          </a:p>
        </p:txBody>
      </p:sp>
      <p:sp>
        <p:nvSpPr>
          <p:cNvPr id="4" name="Date Placeholder 3"/>
          <p:cNvSpPr>
            <a:spLocks noGrp="1"/>
          </p:cNvSpPr>
          <p:nvPr>
            <p:ph type="dt" sz="half" idx="10"/>
          </p:nvPr>
        </p:nvSpPr>
        <p:spPr/>
        <p:txBody>
          <a:bodyPr/>
          <a:lstStyle/>
          <a:p>
            <a:fld id="{6243480B-6E37-F64B-AF9E-CBA134F0C26D}"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124</a:t>
            </a:fld>
            <a:endParaRPr lang="en-US"/>
          </a:p>
        </p:txBody>
      </p:sp>
    </p:spTree>
    <p:extLst>
      <p:ext uri="{BB962C8B-B14F-4D97-AF65-F5344CB8AC3E}">
        <p14:creationId xmlns:p14="http://schemas.microsoft.com/office/powerpoint/2010/main" val="1953388580"/>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DFA to Grammar</a:t>
            </a:r>
          </a:p>
        </p:txBody>
      </p:sp>
      <p:sp>
        <p:nvSpPr>
          <p:cNvPr id="3" name="Content Placeholder 2"/>
          <p:cNvSpPr>
            <a:spLocks noGrp="1"/>
          </p:cNvSpPr>
          <p:nvPr>
            <p:ph idx="1"/>
          </p:nvPr>
        </p:nvSpPr>
        <p:spPr>
          <a:xfrm>
            <a:off x="468086" y="1568450"/>
            <a:ext cx="8229600" cy="4525963"/>
          </a:xfrm>
        </p:spPr>
        <p:txBody>
          <a:bodyPr/>
          <a:lstStyle/>
          <a:p>
            <a:r>
              <a:rPr lang="en-US" b="1" dirty="0"/>
              <a:t>DFA</a:t>
            </a:r>
          </a:p>
          <a:p>
            <a:endParaRPr lang="en-US" b="1" dirty="0"/>
          </a:p>
          <a:p>
            <a:r>
              <a:rPr lang="en-US" b="1" dirty="0"/>
              <a:t>Grammar</a:t>
            </a:r>
            <a:br>
              <a:rPr lang="en-US" b="1" dirty="0"/>
            </a:br>
            <a:r>
              <a:rPr lang="en-US" b="1" dirty="0"/>
              <a:t>G = ({A,B,C}, {0,1), R, A)</a:t>
            </a:r>
            <a:r>
              <a:rPr lang="en-US" dirty="0"/>
              <a:t>, where </a:t>
            </a:r>
            <a:r>
              <a:rPr lang="en-US" b="1" dirty="0"/>
              <a:t>R</a:t>
            </a:r>
            <a:r>
              <a:rPr lang="en-US" dirty="0"/>
              <a:t> is:</a:t>
            </a:r>
            <a:endParaRPr lang="en-US" b="1" dirty="0"/>
          </a:p>
          <a:p>
            <a:pPr marL="0" indent="0">
              <a:buNone/>
            </a:pPr>
            <a:r>
              <a:rPr lang="en-US" b="1" dirty="0"/>
              <a:t>	A	</a:t>
            </a:r>
            <a:r>
              <a:rPr lang="en-US" b="1" dirty="0">
                <a:sym typeface="Symbol" charset="2"/>
              </a:rPr>
              <a:t></a:t>
            </a:r>
            <a:r>
              <a:rPr lang="en-US" b="1" dirty="0"/>
              <a:t>	0 B 	|	1 B</a:t>
            </a:r>
            <a:endParaRPr lang="en-US" dirty="0"/>
          </a:p>
          <a:p>
            <a:pPr marL="0" indent="0">
              <a:buNone/>
            </a:pPr>
            <a:r>
              <a:rPr lang="en-US" b="1" dirty="0"/>
              <a:t>	B	</a:t>
            </a:r>
            <a:r>
              <a:rPr lang="en-US" b="1" dirty="0">
                <a:sym typeface="Symbol" charset="2"/>
              </a:rPr>
              <a:t></a:t>
            </a:r>
            <a:r>
              <a:rPr lang="en-US" b="1" dirty="0"/>
              <a:t>	0 A	|	1 C	|	</a:t>
            </a:r>
            <a:r>
              <a:rPr lang="en-US" b="1" dirty="0">
                <a:latin typeface="Symbol" charset="2"/>
                <a:ea typeface="Symbol" charset="2"/>
                <a:cs typeface="Symbol" charset="2"/>
              </a:rPr>
              <a:t>l</a:t>
            </a:r>
            <a:endParaRPr lang="en-US" dirty="0">
              <a:latin typeface="Symbol" charset="2"/>
              <a:ea typeface="Symbol" charset="2"/>
              <a:cs typeface="Symbol" charset="2"/>
            </a:endParaRPr>
          </a:p>
          <a:p>
            <a:pPr marL="0" indent="0">
              <a:buNone/>
            </a:pPr>
            <a:r>
              <a:rPr lang="en-US" b="1" dirty="0"/>
              <a:t>	C	</a:t>
            </a:r>
            <a:r>
              <a:rPr lang="en-US" b="1" dirty="0">
                <a:sym typeface="Symbol" charset="2"/>
              </a:rPr>
              <a:t></a:t>
            </a:r>
            <a:r>
              <a:rPr lang="en-US" b="1" dirty="0"/>
              <a:t>	0 C	|	1 A	|	</a:t>
            </a:r>
            <a:r>
              <a:rPr lang="en-US" b="1" dirty="0">
                <a:latin typeface="Symbol" charset="2"/>
                <a:ea typeface="Symbol" charset="2"/>
                <a:cs typeface="Symbol" charset="2"/>
              </a:rPr>
              <a:t>l</a:t>
            </a:r>
            <a:endParaRPr lang="en-US" b="1" dirty="0"/>
          </a:p>
          <a:p>
            <a:endParaRPr lang="en-US" b="1" dirty="0"/>
          </a:p>
        </p:txBody>
      </p:sp>
      <p:sp>
        <p:nvSpPr>
          <p:cNvPr id="4" name="Date Placeholder 3"/>
          <p:cNvSpPr>
            <a:spLocks noGrp="1"/>
          </p:cNvSpPr>
          <p:nvPr>
            <p:ph type="dt" sz="half" idx="10"/>
          </p:nvPr>
        </p:nvSpPr>
        <p:spPr/>
        <p:txBody>
          <a:bodyPr/>
          <a:lstStyle/>
          <a:p>
            <a:fld id="{FE7808EA-3B1E-C44D-AEB7-D16CDC80AB04}"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125</a:t>
            </a:fld>
            <a:endParaRPr lang="en-US"/>
          </a:p>
        </p:txBody>
      </p:sp>
      <p:grpSp>
        <p:nvGrpSpPr>
          <p:cNvPr id="27" name="Canvas 280"/>
          <p:cNvGrpSpPr/>
          <p:nvPr/>
        </p:nvGrpSpPr>
        <p:grpSpPr>
          <a:xfrm>
            <a:off x="1752600" y="1143000"/>
            <a:ext cx="6781800" cy="1610179"/>
            <a:chOff x="0" y="0"/>
            <a:chExt cx="5410200" cy="1066800"/>
          </a:xfrm>
        </p:grpSpPr>
        <p:sp>
          <p:nvSpPr>
            <p:cNvPr id="28" name="Rectangle 27"/>
            <p:cNvSpPr/>
            <p:nvPr/>
          </p:nvSpPr>
          <p:spPr>
            <a:xfrm>
              <a:off x="0" y="0"/>
              <a:ext cx="5410200" cy="1066800"/>
            </a:xfrm>
            <a:prstGeom prst="rect">
              <a:avLst/>
            </a:prstGeom>
            <a:noFill/>
            <a:ln>
              <a:noFill/>
            </a:ln>
          </p:spPr>
        </p:sp>
        <p:sp>
          <p:nvSpPr>
            <p:cNvPr id="29" name="Oval 28"/>
            <p:cNvSpPr>
              <a:spLocks noChangeArrowheads="1"/>
            </p:cNvSpPr>
            <p:nvPr/>
          </p:nvSpPr>
          <p:spPr bwMode="auto">
            <a:xfrm>
              <a:off x="4085590" y="221615"/>
              <a:ext cx="305435" cy="30162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1" name="Oval 30"/>
            <p:cNvSpPr>
              <a:spLocks noChangeArrowheads="1"/>
            </p:cNvSpPr>
            <p:nvPr/>
          </p:nvSpPr>
          <p:spPr bwMode="auto">
            <a:xfrm>
              <a:off x="1408430" y="366395"/>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2" name="Text Box 7"/>
            <p:cNvSpPr txBox="1">
              <a:spLocks noChangeArrowheads="1"/>
            </p:cNvSpPr>
            <p:nvPr/>
          </p:nvSpPr>
          <p:spPr bwMode="auto">
            <a:xfrm>
              <a:off x="1447800" y="450215"/>
              <a:ext cx="289560" cy="24320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New Century Schlbk" charset="0"/>
                  <a:ea typeface="Times New Roman" charset="0"/>
                  <a:cs typeface="Times New Roman" charset="0"/>
                </a:rPr>
                <a:t>A</a:t>
              </a:r>
              <a:endParaRPr lang="en-US" sz="2000" dirty="0">
                <a:effectLst/>
                <a:latin typeface="New Century Schlbk" charset="0"/>
                <a:ea typeface="Times New Roman" charset="0"/>
                <a:cs typeface="Times New Roman" charset="0"/>
              </a:endParaRPr>
            </a:p>
          </p:txBody>
        </p:sp>
        <p:sp>
          <p:nvSpPr>
            <p:cNvPr id="33" name="Oval 32"/>
            <p:cNvSpPr>
              <a:spLocks noChangeArrowheads="1"/>
            </p:cNvSpPr>
            <p:nvPr/>
          </p:nvSpPr>
          <p:spPr bwMode="auto">
            <a:xfrm>
              <a:off x="4038600" y="370840"/>
              <a:ext cx="382905" cy="381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4" name="Oval 33"/>
            <p:cNvSpPr>
              <a:spLocks noChangeArrowheads="1"/>
            </p:cNvSpPr>
            <p:nvPr/>
          </p:nvSpPr>
          <p:spPr bwMode="auto">
            <a:xfrm>
              <a:off x="4074160" y="403225"/>
              <a:ext cx="311785"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5" name="Text Box 10"/>
            <p:cNvSpPr txBox="1">
              <a:spLocks noChangeArrowheads="1"/>
            </p:cNvSpPr>
            <p:nvPr/>
          </p:nvSpPr>
          <p:spPr bwMode="auto">
            <a:xfrm>
              <a:off x="4085590" y="450215"/>
              <a:ext cx="289560" cy="242570"/>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New Century Schlbk" charset="0"/>
                  <a:ea typeface="Times New Roman" charset="0"/>
                  <a:cs typeface="Times New Roman" charset="0"/>
                </a:rPr>
                <a:t>C</a:t>
              </a:r>
              <a:endParaRPr lang="en-US" sz="2000">
                <a:effectLst/>
                <a:latin typeface="New Century Schlbk" charset="0"/>
                <a:ea typeface="Times New Roman" charset="0"/>
                <a:cs typeface="Times New Roman" charset="0"/>
              </a:endParaRPr>
            </a:p>
          </p:txBody>
        </p:sp>
        <p:sp>
          <p:nvSpPr>
            <p:cNvPr id="36" name="Oval 35"/>
            <p:cNvSpPr>
              <a:spLocks noChangeArrowheads="1"/>
            </p:cNvSpPr>
            <p:nvPr/>
          </p:nvSpPr>
          <p:spPr bwMode="auto">
            <a:xfrm>
              <a:off x="2743200" y="373380"/>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37" name="Text Box 12"/>
            <p:cNvSpPr txBox="1">
              <a:spLocks noChangeArrowheads="1"/>
            </p:cNvSpPr>
            <p:nvPr/>
          </p:nvSpPr>
          <p:spPr bwMode="auto">
            <a:xfrm>
              <a:off x="2782570" y="457200"/>
              <a:ext cx="289560" cy="24320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New Century Schlbk" charset="0"/>
                  <a:ea typeface="Times New Roman" charset="0"/>
                  <a:cs typeface="Times New Roman" charset="0"/>
                </a:rPr>
                <a:t>B</a:t>
              </a:r>
              <a:endParaRPr lang="en-US" sz="2000">
                <a:effectLst/>
                <a:latin typeface="New Century Schlbk" charset="0"/>
                <a:ea typeface="Times New Roman" charset="0"/>
                <a:cs typeface="Times New Roman" charset="0"/>
              </a:endParaRPr>
            </a:p>
          </p:txBody>
        </p:sp>
        <p:cxnSp>
          <p:nvCxnSpPr>
            <p:cNvPr id="39" name="Line 14"/>
            <p:cNvCxnSpPr/>
            <p:nvPr/>
          </p:nvCxnSpPr>
          <p:spPr bwMode="auto">
            <a:xfrm>
              <a:off x="4078605" y="347345"/>
              <a:ext cx="6985" cy="11239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0" name="Line 15"/>
            <p:cNvCxnSpPr/>
            <p:nvPr/>
          </p:nvCxnSpPr>
          <p:spPr bwMode="auto">
            <a:xfrm>
              <a:off x="1076325" y="559435"/>
              <a:ext cx="304800" cy="63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sp>
          <p:nvSpPr>
            <p:cNvPr id="41" name="Text Box 16"/>
            <p:cNvSpPr txBox="1">
              <a:spLocks noChangeArrowheads="1"/>
            </p:cNvSpPr>
            <p:nvPr/>
          </p:nvSpPr>
          <p:spPr bwMode="auto">
            <a:xfrm>
              <a:off x="795020" y="427355"/>
              <a:ext cx="352425" cy="243840"/>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2000" b="1">
                  <a:effectLst/>
                  <a:latin typeface="Script MT Bold" charset="0"/>
                  <a:ea typeface="Times New Roman" charset="0"/>
                  <a:cs typeface="Times New Roman" charset="0"/>
                </a:rPr>
                <a:t>A</a:t>
              </a:r>
              <a:r>
                <a:rPr lang="en-US" sz="2000" b="1">
                  <a:effectLst/>
                  <a:latin typeface="New Century Schlbk" charset="0"/>
                  <a:ea typeface="Times New Roman" charset="0"/>
                  <a:cs typeface="Times New Roman" charset="0"/>
                </a:rPr>
                <a:t>:</a:t>
              </a:r>
              <a:endParaRPr lang="en-US" sz="2000">
                <a:effectLst/>
                <a:latin typeface="New Century Schlbk" charset="0"/>
                <a:ea typeface="Times New Roman" charset="0"/>
                <a:cs typeface="Times New Roman" charset="0"/>
              </a:endParaRPr>
            </a:p>
          </p:txBody>
        </p:sp>
        <p:sp>
          <p:nvSpPr>
            <p:cNvPr id="43" name="Text Box 18"/>
            <p:cNvSpPr txBox="1">
              <a:spLocks noChangeArrowheads="1"/>
            </p:cNvSpPr>
            <p:nvPr/>
          </p:nvSpPr>
          <p:spPr bwMode="auto">
            <a:xfrm>
              <a:off x="4343400" y="147320"/>
              <a:ext cx="152400" cy="22669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0</a:t>
              </a:r>
              <a:endParaRPr lang="en-US" sz="2000">
                <a:effectLst/>
                <a:latin typeface="New Century Schlbk" charset="0"/>
                <a:ea typeface="Times New Roman" charset="0"/>
                <a:cs typeface="Times New Roman" charset="0"/>
              </a:endParaRPr>
            </a:p>
          </p:txBody>
        </p:sp>
        <p:cxnSp>
          <p:nvCxnSpPr>
            <p:cNvPr id="44" name="Line 19"/>
            <p:cNvCxnSpPr/>
            <p:nvPr/>
          </p:nvCxnSpPr>
          <p:spPr bwMode="auto">
            <a:xfrm>
              <a:off x="1819275" y="526415"/>
              <a:ext cx="923925" cy="63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5" name="Line 20"/>
            <p:cNvCxnSpPr/>
            <p:nvPr/>
          </p:nvCxnSpPr>
          <p:spPr bwMode="auto">
            <a:xfrm flipH="1">
              <a:off x="1752600" y="602615"/>
              <a:ext cx="990600" cy="63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6" name="Line 21"/>
            <p:cNvCxnSpPr/>
            <p:nvPr/>
          </p:nvCxnSpPr>
          <p:spPr bwMode="auto">
            <a:xfrm>
              <a:off x="3124200" y="578485"/>
              <a:ext cx="914400" cy="635"/>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7" name="Line 22"/>
            <p:cNvCxnSpPr/>
            <p:nvPr/>
          </p:nvCxnSpPr>
          <p:spPr bwMode="auto">
            <a:xfrm flipH="1">
              <a:off x="2895600" y="730885"/>
              <a:ext cx="1238250" cy="252730"/>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cxnSp>
          <p:nvCxnSpPr>
            <p:cNvPr id="48" name="Line 23"/>
            <p:cNvCxnSpPr/>
            <p:nvPr/>
          </p:nvCxnSpPr>
          <p:spPr bwMode="auto">
            <a:xfrm flipH="1" flipV="1">
              <a:off x="1733550" y="711835"/>
              <a:ext cx="1162050" cy="271780"/>
            </a:xfrm>
            <a:prstGeom prst="line">
              <a:avLst/>
            </a:prstGeom>
            <a:noFill/>
            <a:ln w="9525">
              <a:solidFill>
                <a:srgbClr val="000000"/>
              </a:solidFill>
              <a:round/>
              <a:headEnd/>
              <a:tailEnd type="triangle" w="med" len="med"/>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noFill/>
                </a14:hiddenFill>
              </a:ext>
            </a:extLst>
          </p:spPr>
        </p:cxnSp>
        <p:sp>
          <p:nvSpPr>
            <p:cNvPr id="49" name="Text Box 24"/>
            <p:cNvSpPr txBox="1">
              <a:spLocks noChangeArrowheads="1"/>
            </p:cNvSpPr>
            <p:nvPr/>
          </p:nvSpPr>
          <p:spPr bwMode="auto">
            <a:xfrm>
              <a:off x="2099945" y="396802"/>
              <a:ext cx="369569" cy="143510"/>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0,1</a:t>
              </a:r>
              <a:endParaRPr lang="en-US" sz="2000">
                <a:effectLst/>
                <a:latin typeface="New Century Schlbk" charset="0"/>
                <a:ea typeface="Times New Roman" charset="0"/>
                <a:cs typeface="Times New Roman" charset="0"/>
              </a:endParaRPr>
            </a:p>
          </p:txBody>
        </p:sp>
        <p:sp>
          <p:nvSpPr>
            <p:cNvPr id="50" name="Text Box 25"/>
            <p:cNvSpPr txBox="1">
              <a:spLocks noChangeArrowheads="1"/>
            </p:cNvSpPr>
            <p:nvPr/>
          </p:nvSpPr>
          <p:spPr bwMode="auto">
            <a:xfrm>
              <a:off x="2242820" y="602615"/>
              <a:ext cx="152400" cy="22669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0</a:t>
              </a:r>
              <a:endParaRPr lang="en-US" sz="2000">
                <a:effectLst/>
                <a:latin typeface="New Century Schlbk" charset="0"/>
                <a:ea typeface="Times New Roman" charset="0"/>
                <a:cs typeface="Times New Roman" charset="0"/>
              </a:endParaRPr>
            </a:p>
          </p:txBody>
        </p:sp>
        <p:sp>
          <p:nvSpPr>
            <p:cNvPr id="51" name="Text Box 26"/>
            <p:cNvSpPr txBox="1">
              <a:spLocks noChangeArrowheads="1"/>
            </p:cNvSpPr>
            <p:nvPr/>
          </p:nvSpPr>
          <p:spPr bwMode="auto">
            <a:xfrm>
              <a:off x="3462020" y="374015"/>
              <a:ext cx="152400" cy="22669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1</a:t>
              </a:r>
              <a:endParaRPr lang="en-US" sz="2000">
                <a:effectLst/>
                <a:latin typeface="New Century Schlbk" charset="0"/>
                <a:ea typeface="Times New Roman" charset="0"/>
                <a:cs typeface="Times New Roman" charset="0"/>
              </a:endParaRPr>
            </a:p>
          </p:txBody>
        </p:sp>
        <p:sp>
          <p:nvSpPr>
            <p:cNvPr id="52" name="Text Box 27"/>
            <p:cNvSpPr txBox="1">
              <a:spLocks noChangeArrowheads="1"/>
            </p:cNvSpPr>
            <p:nvPr/>
          </p:nvSpPr>
          <p:spPr bwMode="auto">
            <a:xfrm>
              <a:off x="3843020" y="831215"/>
              <a:ext cx="152400" cy="226695"/>
            </a:xfrm>
            <a:prstGeom prst="rect">
              <a:avLst/>
            </a:prstGeom>
            <a:noFill/>
            <a:ln>
              <a:noFill/>
            </a:ln>
            <a:extLst>
              <a:ext uri="{909E8E84-426E-40dd-AFC4-6F175D3DCCD1}">
                <a14:hiddenFill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solidFill>
                    <a:srgbClr val="FFFFFF"/>
                  </a:solidFill>
                </a14:hiddenFill>
              </a:ext>
              <a:ext uri="{91240B29-F687-4f45-9708-019B960494DF}">
                <a14:hiddenLine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New Century Schlbk" charset="0"/>
                  <a:ea typeface="Times New Roman" charset="0"/>
                  <a:cs typeface="Times New Roman" charset="0"/>
                </a:rPr>
                <a:t>1</a:t>
              </a:r>
              <a:endParaRPr lang="en-US" sz="2000">
                <a:effectLst/>
                <a:latin typeface="New Century Schlbk" charset="0"/>
                <a:ea typeface="Times New Roman" charset="0"/>
                <a:cs typeface="Times New Roman" charset="0"/>
              </a:endParaRPr>
            </a:p>
          </p:txBody>
        </p:sp>
        <p:sp>
          <p:nvSpPr>
            <p:cNvPr id="53" name="Oval 52"/>
            <p:cNvSpPr>
              <a:spLocks noChangeArrowheads="1"/>
            </p:cNvSpPr>
            <p:nvPr/>
          </p:nvSpPr>
          <p:spPr bwMode="auto">
            <a:xfrm>
              <a:off x="2774950" y="398780"/>
              <a:ext cx="311785" cy="313055"/>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sz="2000">
                  <a:effectLst/>
                  <a:latin typeface="New Century Schlbk" charset="0"/>
                  <a:ea typeface="Times New Roman" charset="0"/>
                  <a:cs typeface="Times New Roman" charset="0"/>
                </a:rPr>
                <a:t> </a:t>
              </a:r>
            </a:p>
          </p:txBody>
        </p:sp>
      </p:grpSp>
    </p:spTree>
    <p:extLst>
      <p:ext uri="{BB962C8B-B14F-4D97-AF65-F5344CB8AC3E}">
        <p14:creationId xmlns:p14="http://schemas.microsoft.com/office/powerpoint/2010/main" val="201935237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Grammar to NFA</a:t>
            </a:r>
          </a:p>
        </p:txBody>
      </p:sp>
      <p:sp>
        <p:nvSpPr>
          <p:cNvPr id="3" name="Content Placeholder 2"/>
          <p:cNvSpPr>
            <a:spLocks noGrp="1"/>
          </p:cNvSpPr>
          <p:nvPr>
            <p:ph idx="1"/>
          </p:nvPr>
        </p:nvSpPr>
        <p:spPr/>
        <p:txBody>
          <a:bodyPr/>
          <a:lstStyle/>
          <a:p>
            <a:r>
              <a:rPr lang="en-US" sz="2800" dirty="0"/>
              <a:t>Every language generated by a regular grammar is recognized by an equivalent NFA</a:t>
            </a:r>
          </a:p>
          <a:p>
            <a:r>
              <a:rPr lang="en-US" sz="2800" dirty="0"/>
              <a:t>Given G = (V, </a:t>
            </a:r>
            <a:r>
              <a:rPr lang="en-US" sz="2800" dirty="0" err="1"/>
              <a:t>Σ</a:t>
            </a:r>
            <a:r>
              <a:rPr lang="en-US" sz="2800" dirty="0"/>
              <a:t>, R, S), </a:t>
            </a:r>
            <a:r>
              <a:rPr lang="en-US" sz="2800" i="1" dirty="0">
                <a:latin typeface="Arial" charset="0"/>
                <a:ea typeface="MS PGothic" charset="0"/>
              </a:rPr>
              <a:t>L</a:t>
            </a:r>
            <a:r>
              <a:rPr lang="en-US" sz="2800" dirty="0">
                <a:latin typeface="Arial" charset="0"/>
                <a:ea typeface="MS PGothic" charset="0"/>
              </a:rPr>
              <a:t>(G) is recognized by </a:t>
            </a:r>
            <a:br>
              <a:rPr lang="en-US" sz="2800" dirty="0">
                <a:latin typeface="Arial" charset="0"/>
                <a:ea typeface="MS PGothic" charset="0"/>
              </a:rPr>
            </a:br>
            <a:r>
              <a:rPr lang="en-US" sz="2800" dirty="0"/>
              <a:t>A</a:t>
            </a:r>
            <a:r>
              <a:rPr lang="en-US" sz="2800" baseline="-25000" dirty="0"/>
              <a:t>G</a:t>
            </a:r>
            <a:r>
              <a:rPr lang="en-US" sz="2800" dirty="0"/>
              <a:t> = (V∪{f},</a:t>
            </a:r>
            <a:r>
              <a:rPr lang="en-US" sz="2800" dirty="0" err="1"/>
              <a:t>Σ,</a:t>
            </a:r>
            <a:r>
              <a:rPr lang="en-US" sz="2800" dirty="0" err="1">
                <a:latin typeface="Arial" charset="0"/>
                <a:ea typeface="MS PGothic" charset="0"/>
              </a:rPr>
              <a:t>δ,S</a:t>
            </a:r>
            <a:r>
              <a:rPr lang="en-US" sz="2800" dirty="0">
                <a:latin typeface="Arial" charset="0"/>
                <a:ea typeface="MS PGothic" charset="0"/>
              </a:rPr>
              <a:t>,{f}</a:t>
            </a:r>
            <a:r>
              <a:rPr lang="en-US" sz="2800" dirty="0"/>
              <a:t>) where </a:t>
            </a:r>
            <a:r>
              <a:rPr lang="en-US" sz="2800" dirty="0" err="1">
                <a:latin typeface="Arial" charset="0"/>
                <a:ea typeface="MS PGothic" charset="0"/>
              </a:rPr>
              <a:t>δ</a:t>
            </a:r>
            <a:r>
              <a:rPr lang="en-US" sz="2800" dirty="0"/>
              <a:t> is defined by</a:t>
            </a:r>
            <a:br>
              <a:rPr lang="en-US" sz="2800" dirty="0"/>
            </a:br>
            <a:r>
              <a:rPr lang="en-US" sz="2800" dirty="0" err="1">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A,a</a:t>
            </a:r>
            <a:r>
              <a:rPr lang="en-US" sz="2800" dirty="0">
                <a:latin typeface="Arial" charset="0"/>
                <a:ea typeface="MS PGothic" charset="0"/>
              </a:rPr>
              <a:t>) ⊆ {B}		</a:t>
            </a:r>
            <a:r>
              <a:rPr lang="en-US" sz="2800" dirty="0" err="1">
                <a:latin typeface="Arial" charset="0"/>
                <a:ea typeface="MS PGothic" charset="0"/>
              </a:rPr>
              <a:t>iff</a:t>
            </a:r>
            <a:r>
              <a:rPr lang="en-US" sz="2800" dirty="0">
                <a:latin typeface="Arial" charset="0"/>
                <a:ea typeface="MS PGothic" charset="0"/>
              </a:rPr>
              <a:t> A </a:t>
            </a:r>
            <a:r>
              <a:rPr lang="en-US" sz="2800" dirty="0"/>
              <a:t>→ </a:t>
            </a:r>
            <a:r>
              <a:rPr lang="en-US" sz="2800" dirty="0" err="1"/>
              <a:t>aB</a:t>
            </a:r>
            <a:br>
              <a:rPr lang="en-US" sz="2800" dirty="0">
                <a:latin typeface="Symbol" charset="2"/>
                <a:ea typeface="Symbol" charset="2"/>
                <a:cs typeface="Symbol" charset="2"/>
              </a:rPr>
            </a:br>
            <a:r>
              <a:rPr lang="en-US" sz="2800" dirty="0" err="1">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A,a</a:t>
            </a:r>
            <a:r>
              <a:rPr lang="en-US" sz="2800" dirty="0">
                <a:latin typeface="Arial" charset="0"/>
                <a:ea typeface="MS PGothic" charset="0"/>
              </a:rPr>
              <a:t>) ⊆ {f}		</a:t>
            </a:r>
            <a:r>
              <a:rPr lang="en-US" sz="2800" dirty="0" err="1">
                <a:latin typeface="Arial" charset="0"/>
                <a:ea typeface="MS PGothic" charset="0"/>
              </a:rPr>
              <a:t>iff</a:t>
            </a:r>
            <a:r>
              <a:rPr lang="en-US" sz="2800" dirty="0">
                <a:latin typeface="Arial" charset="0"/>
                <a:ea typeface="MS PGothic" charset="0"/>
              </a:rPr>
              <a:t> A </a:t>
            </a:r>
            <a:r>
              <a:rPr lang="en-US" sz="2800" dirty="0"/>
              <a:t>→ a</a:t>
            </a:r>
            <a:br>
              <a:rPr lang="en-US" sz="2800" dirty="0">
                <a:latin typeface="Symbol" charset="2"/>
                <a:ea typeface="Symbol" charset="2"/>
                <a:cs typeface="Symbol" charset="2"/>
              </a:rPr>
            </a:br>
            <a:r>
              <a:rPr lang="en-US" sz="2800" dirty="0" err="1">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A,</a:t>
            </a:r>
            <a:r>
              <a:rPr lang="en-US" sz="2800" dirty="0" err="1">
                <a:latin typeface="Symbol" charset="2"/>
                <a:ea typeface="Symbol" charset="2"/>
                <a:cs typeface="Symbol" charset="2"/>
              </a:rPr>
              <a:t>l</a:t>
            </a:r>
            <a:r>
              <a:rPr lang="en-US" sz="2800" dirty="0">
                <a:latin typeface="Arial" charset="0"/>
                <a:ea typeface="MS PGothic" charset="0"/>
              </a:rPr>
              <a:t>) ⊆ {f}		</a:t>
            </a:r>
            <a:r>
              <a:rPr lang="en-US" sz="2800" dirty="0" err="1">
                <a:latin typeface="Arial" charset="0"/>
                <a:ea typeface="MS PGothic" charset="0"/>
              </a:rPr>
              <a:t>iff</a:t>
            </a:r>
            <a:r>
              <a:rPr lang="en-US" sz="2800" dirty="0">
                <a:latin typeface="Arial" charset="0"/>
                <a:ea typeface="MS PGothic" charset="0"/>
              </a:rPr>
              <a:t> A </a:t>
            </a:r>
            <a:r>
              <a:rPr lang="en-US" sz="2800" dirty="0"/>
              <a:t>→ </a:t>
            </a:r>
            <a:r>
              <a:rPr lang="en-US" sz="2800" dirty="0">
                <a:latin typeface="Symbol" charset="2"/>
                <a:ea typeface="Symbol" charset="2"/>
                <a:cs typeface="Symbol" charset="2"/>
              </a:rPr>
              <a:t>l</a:t>
            </a:r>
            <a:br>
              <a:rPr lang="en-US" sz="2800" dirty="0">
                <a:latin typeface="Symbol" charset="2"/>
                <a:ea typeface="Symbol" charset="2"/>
                <a:cs typeface="Symbol" charset="2"/>
              </a:rPr>
            </a:br>
            <a:endParaRPr lang="en-US" sz="2800" dirty="0"/>
          </a:p>
        </p:txBody>
      </p:sp>
      <p:sp>
        <p:nvSpPr>
          <p:cNvPr id="4" name="Date Placeholder 3"/>
          <p:cNvSpPr>
            <a:spLocks noGrp="1"/>
          </p:cNvSpPr>
          <p:nvPr>
            <p:ph type="dt" sz="half" idx="10"/>
          </p:nvPr>
        </p:nvSpPr>
        <p:spPr/>
        <p:txBody>
          <a:bodyPr/>
          <a:lstStyle/>
          <a:p>
            <a:fld id="{C522B2F7-F026-BD4C-A710-D66712FA2708}"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126</a:t>
            </a:fld>
            <a:endParaRPr lang="en-US"/>
          </a:p>
        </p:txBody>
      </p:sp>
    </p:spTree>
    <p:extLst>
      <p:ext uri="{BB962C8B-B14F-4D97-AF65-F5344CB8AC3E}">
        <p14:creationId xmlns:p14="http://schemas.microsoft.com/office/powerpoint/2010/main" val="42374220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Grammar to NFA</a:t>
            </a:r>
          </a:p>
        </p:txBody>
      </p:sp>
      <p:sp>
        <p:nvSpPr>
          <p:cNvPr id="3" name="Content Placeholder 2"/>
          <p:cNvSpPr>
            <a:spLocks noGrp="1"/>
          </p:cNvSpPr>
          <p:nvPr>
            <p:ph idx="1"/>
          </p:nvPr>
        </p:nvSpPr>
        <p:spPr>
          <a:xfrm>
            <a:off x="457200" y="1600200"/>
            <a:ext cx="8229600" cy="4419600"/>
          </a:xfrm>
        </p:spPr>
        <p:txBody>
          <a:bodyPr/>
          <a:lstStyle/>
          <a:p>
            <a:r>
              <a:rPr lang="en-US" b="1" dirty="0"/>
              <a:t>Grammar G = ({S,A,B}, {0,1), R, S)</a:t>
            </a:r>
            <a:r>
              <a:rPr lang="en-US" dirty="0"/>
              <a:t>, where </a:t>
            </a:r>
            <a:r>
              <a:rPr lang="en-US" b="1" dirty="0"/>
              <a:t>R</a:t>
            </a:r>
            <a:r>
              <a:rPr lang="en-US" dirty="0"/>
              <a:t> is:</a:t>
            </a:r>
            <a:endParaRPr lang="en-US" b="1" dirty="0"/>
          </a:p>
          <a:p>
            <a:pPr marL="0" indent="0">
              <a:buNone/>
            </a:pPr>
            <a:r>
              <a:rPr lang="en-US" sz="2800" b="1" dirty="0"/>
              <a:t>S	</a:t>
            </a:r>
            <a:r>
              <a:rPr lang="en-US" sz="2800" b="1" dirty="0">
                <a:sym typeface="Symbol" charset="2"/>
              </a:rPr>
              <a:t></a:t>
            </a:r>
            <a:r>
              <a:rPr lang="en-US" sz="2800" b="1" dirty="0"/>
              <a:t>	0 S 	|	1 A</a:t>
            </a:r>
            <a:endParaRPr lang="en-US" sz="2800" dirty="0"/>
          </a:p>
          <a:p>
            <a:pPr marL="0" indent="0">
              <a:buNone/>
            </a:pPr>
            <a:r>
              <a:rPr lang="en-US" sz="2800" b="1" dirty="0"/>
              <a:t>A	</a:t>
            </a:r>
            <a:r>
              <a:rPr lang="en-US" sz="2800" b="1" dirty="0">
                <a:sym typeface="Symbol" charset="2"/>
              </a:rPr>
              <a:t></a:t>
            </a:r>
            <a:r>
              <a:rPr lang="en-US" sz="2800" b="1" dirty="0"/>
              <a:t>	0 S	|	0 A	|	1 B	|	</a:t>
            </a:r>
            <a:r>
              <a:rPr lang="en-US" sz="2800" b="1" dirty="0">
                <a:latin typeface="Symbol" charset="2"/>
                <a:ea typeface="Symbol" charset="2"/>
                <a:cs typeface="Symbol" charset="2"/>
              </a:rPr>
              <a:t>l</a:t>
            </a:r>
            <a:endParaRPr lang="en-US" sz="2800" dirty="0">
              <a:latin typeface="Symbol" charset="2"/>
              <a:ea typeface="Symbol" charset="2"/>
              <a:cs typeface="Symbol" charset="2"/>
            </a:endParaRPr>
          </a:p>
          <a:p>
            <a:pPr marL="0" indent="0">
              <a:buNone/>
            </a:pPr>
            <a:r>
              <a:rPr lang="en-US" sz="2800" b="1" dirty="0"/>
              <a:t>B	</a:t>
            </a:r>
            <a:r>
              <a:rPr lang="en-US" sz="2800" b="1" dirty="0">
                <a:sym typeface="Symbol" charset="2"/>
              </a:rPr>
              <a:t></a:t>
            </a:r>
            <a:r>
              <a:rPr lang="en-US" sz="2800" b="1" dirty="0"/>
              <a:t>	1 S	|	0 B</a:t>
            </a:r>
          </a:p>
          <a:p>
            <a:r>
              <a:rPr lang="en-US" b="1" dirty="0"/>
              <a:t>NFA </a:t>
            </a:r>
            <a:r>
              <a:rPr lang="en-US" sz="2800" b="1" dirty="0"/>
              <a:t>(</a:t>
            </a:r>
            <a:r>
              <a:rPr lang="en-US" b="1" dirty="0"/>
              <a:t>can remove f and make A final</a:t>
            </a:r>
            <a:r>
              <a:rPr lang="en-US" sz="2800" b="1" dirty="0"/>
              <a:t>)</a:t>
            </a:r>
            <a:endParaRPr lang="en-US" dirty="0"/>
          </a:p>
        </p:txBody>
      </p:sp>
      <p:sp>
        <p:nvSpPr>
          <p:cNvPr id="4" name="Date Placeholder 3"/>
          <p:cNvSpPr>
            <a:spLocks noGrp="1"/>
          </p:cNvSpPr>
          <p:nvPr>
            <p:ph type="dt" sz="half" idx="10"/>
          </p:nvPr>
        </p:nvSpPr>
        <p:spPr/>
        <p:txBody>
          <a:bodyPr/>
          <a:lstStyle/>
          <a:p>
            <a:fld id="{BCFB7C59-D8BF-834D-94C3-1247EA55BFA7}" type="datetime1">
              <a:rPr lang="en-US" smtClean="0"/>
              <a:t>1/27/22</a:t>
            </a:fld>
            <a:endParaRPr lang="en-US" dirty="0"/>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127</a:t>
            </a:fld>
            <a:endParaRPr lang="en-US" dirty="0"/>
          </a:p>
        </p:txBody>
      </p:sp>
      <p:grpSp>
        <p:nvGrpSpPr>
          <p:cNvPr id="45" name="Group 44">
            <a:extLst>
              <a:ext uri="{FF2B5EF4-FFF2-40B4-BE49-F238E27FC236}">
                <a16:creationId xmlns:a16="http://schemas.microsoft.com/office/drawing/2014/main" id="{6C54169A-9770-FD46-AD42-187F665CB365}"/>
              </a:ext>
            </a:extLst>
          </p:cNvPr>
          <p:cNvGrpSpPr/>
          <p:nvPr/>
        </p:nvGrpSpPr>
        <p:grpSpPr>
          <a:xfrm>
            <a:off x="381000" y="4724400"/>
            <a:ext cx="8382000" cy="1478578"/>
            <a:chOff x="381000" y="4267200"/>
            <a:chExt cx="8382000" cy="1478578"/>
          </a:xfrm>
        </p:grpSpPr>
        <p:grpSp>
          <p:nvGrpSpPr>
            <p:cNvPr id="46" name="Canvas 580">
              <a:extLst>
                <a:ext uri="{FF2B5EF4-FFF2-40B4-BE49-F238E27FC236}">
                  <a16:creationId xmlns:a16="http://schemas.microsoft.com/office/drawing/2014/main" id="{419FD393-8330-004B-BB0C-7DAC96008A3F}"/>
                </a:ext>
              </a:extLst>
            </p:cNvPr>
            <p:cNvGrpSpPr/>
            <p:nvPr/>
          </p:nvGrpSpPr>
          <p:grpSpPr>
            <a:xfrm>
              <a:off x="381000" y="4267200"/>
              <a:ext cx="8382000" cy="1371600"/>
              <a:chOff x="0" y="0"/>
              <a:chExt cx="6858000" cy="1129553"/>
            </a:xfrm>
          </p:grpSpPr>
          <p:sp>
            <p:nvSpPr>
              <p:cNvPr id="57" name="Rectangle 56">
                <a:extLst>
                  <a:ext uri="{FF2B5EF4-FFF2-40B4-BE49-F238E27FC236}">
                    <a16:creationId xmlns:a16="http://schemas.microsoft.com/office/drawing/2014/main" id="{9D11A801-713E-6A43-8C29-48BD4E8483A5}"/>
                  </a:ext>
                </a:extLst>
              </p:cNvPr>
              <p:cNvSpPr/>
              <p:nvPr/>
            </p:nvSpPr>
            <p:spPr>
              <a:xfrm>
                <a:off x="0" y="0"/>
                <a:ext cx="6858000" cy="1066800"/>
              </a:xfrm>
              <a:prstGeom prst="rect">
                <a:avLst/>
              </a:prstGeom>
              <a:noFill/>
              <a:ln>
                <a:noFill/>
              </a:ln>
            </p:spPr>
          </p:sp>
          <p:sp>
            <p:nvSpPr>
              <p:cNvPr id="58" name="Oval 57">
                <a:extLst>
                  <a:ext uri="{FF2B5EF4-FFF2-40B4-BE49-F238E27FC236}">
                    <a16:creationId xmlns:a16="http://schemas.microsoft.com/office/drawing/2014/main" id="{ADC9E08B-94A5-0642-8657-EBDF93FE2237}"/>
                  </a:ext>
                </a:extLst>
              </p:cNvPr>
              <p:cNvSpPr>
                <a:spLocks noChangeArrowheads="1"/>
              </p:cNvSpPr>
              <p:nvPr/>
            </p:nvSpPr>
            <p:spPr bwMode="auto">
              <a:xfrm>
                <a:off x="3163570" y="168910"/>
                <a:ext cx="305435" cy="30289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dirty="0"/>
              </a:p>
            </p:txBody>
          </p:sp>
          <p:sp>
            <p:nvSpPr>
              <p:cNvPr id="59" name="Oval 58">
                <a:extLst>
                  <a:ext uri="{FF2B5EF4-FFF2-40B4-BE49-F238E27FC236}">
                    <a16:creationId xmlns:a16="http://schemas.microsoft.com/office/drawing/2014/main" id="{AAA72514-B7EE-F647-BC27-C33B0FCAF2B4}"/>
                  </a:ext>
                </a:extLst>
              </p:cNvPr>
              <p:cNvSpPr>
                <a:spLocks noChangeArrowheads="1"/>
              </p:cNvSpPr>
              <p:nvPr/>
            </p:nvSpPr>
            <p:spPr bwMode="auto">
              <a:xfrm>
                <a:off x="3124200" y="313690"/>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0" name="Oval 59">
                <a:extLst>
                  <a:ext uri="{FF2B5EF4-FFF2-40B4-BE49-F238E27FC236}">
                    <a16:creationId xmlns:a16="http://schemas.microsoft.com/office/drawing/2014/main" id="{7394680C-50ED-9141-B101-BC076518BF4C}"/>
                  </a:ext>
                </a:extLst>
              </p:cNvPr>
              <p:cNvSpPr>
                <a:spLocks noChangeArrowheads="1"/>
              </p:cNvSpPr>
              <p:nvPr/>
            </p:nvSpPr>
            <p:spPr bwMode="auto">
              <a:xfrm>
                <a:off x="4466590" y="161925"/>
                <a:ext cx="305435" cy="30162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1" name="Oval 60">
                <a:extLst>
                  <a:ext uri="{FF2B5EF4-FFF2-40B4-BE49-F238E27FC236}">
                    <a16:creationId xmlns:a16="http://schemas.microsoft.com/office/drawing/2014/main" id="{8A2992B3-6C49-F74E-8BEA-0703589EC4A4}"/>
                  </a:ext>
                </a:extLst>
              </p:cNvPr>
              <p:cNvSpPr>
                <a:spLocks noChangeArrowheads="1"/>
              </p:cNvSpPr>
              <p:nvPr/>
            </p:nvSpPr>
            <p:spPr bwMode="auto">
              <a:xfrm>
                <a:off x="1828800" y="161925"/>
                <a:ext cx="304800" cy="3041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2" name="Oval 61">
                <a:extLst>
                  <a:ext uri="{FF2B5EF4-FFF2-40B4-BE49-F238E27FC236}">
                    <a16:creationId xmlns:a16="http://schemas.microsoft.com/office/drawing/2014/main" id="{227F968C-EF6D-0845-B569-8B6E0072C499}"/>
                  </a:ext>
                </a:extLst>
              </p:cNvPr>
              <p:cNvSpPr>
                <a:spLocks noChangeArrowheads="1"/>
              </p:cNvSpPr>
              <p:nvPr/>
            </p:nvSpPr>
            <p:spPr bwMode="auto">
              <a:xfrm>
                <a:off x="1789430" y="306705"/>
                <a:ext cx="382270" cy="3816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3" name="Text Box 587">
                <a:extLst>
                  <a:ext uri="{FF2B5EF4-FFF2-40B4-BE49-F238E27FC236}">
                    <a16:creationId xmlns:a16="http://schemas.microsoft.com/office/drawing/2014/main" id="{7585D573-8FFB-B04A-9882-E138F3239EF0}"/>
                  </a:ext>
                </a:extLst>
              </p:cNvPr>
              <p:cNvSpPr txBox="1">
                <a:spLocks noChangeArrowheads="1"/>
              </p:cNvSpPr>
              <p:nvPr/>
            </p:nvSpPr>
            <p:spPr bwMode="auto">
              <a:xfrm>
                <a:off x="1828800" y="372164"/>
                <a:ext cx="289560" cy="2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Times New Roman" charset="0"/>
                    <a:ea typeface="Times New Roman" charset="0"/>
                    <a:cs typeface="New Century Schlbk" charset="0"/>
                  </a:rPr>
                  <a:t>S</a:t>
                </a:r>
                <a:endParaRPr lang="en-US" sz="1600" dirty="0">
                  <a:effectLst/>
                  <a:latin typeface="New Century Schlbk" charset="0"/>
                  <a:ea typeface="Times New Roman" charset="0"/>
                  <a:cs typeface="New Century Schlbk" charset="0"/>
                </a:endParaRPr>
              </a:p>
            </p:txBody>
          </p:sp>
          <p:sp>
            <p:nvSpPr>
              <p:cNvPr id="64" name="Oval 63">
                <a:extLst>
                  <a:ext uri="{FF2B5EF4-FFF2-40B4-BE49-F238E27FC236}">
                    <a16:creationId xmlns:a16="http://schemas.microsoft.com/office/drawing/2014/main" id="{03B9D104-449D-0944-A1DF-D34F676D3772}"/>
                  </a:ext>
                </a:extLst>
              </p:cNvPr>
              <p:cNvSpPr>
                <a:spLocks noChangeArrowheads="1"/>
              </p:cNvSpPr>
              <p:nvPr/>
            </p:nvSpPr>
            <p:spPr bwMode="auto">
              <a:xfrm>
                <a:off x="4419600" y="311150"/>
                <a:ext cx="382905" cy="3810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000"/>
              </a:p>
            </p:txBody>
          </p:sp>
          <p:sp>
            <p:nvSpPr>
              <p:cNvPr id="65" name="Text Box 589">
                <a:extLst>
                  <a:ext uri="{FF2B5EF4-FFF2-40B4-BE49-F238E27FC236}">
                    <a16:creationId xmlns:a16="http://schemas.microsoft.com/office/drawing/2014/main" id="{38836D0C-A843-BE4E-A3AE-EE7952E4B596}"/>
                  </a:ext>
                </a:extLst>
              </p:cNvPr>
              <p:cNvSpPr txBox="1">
                <a:spLocks noChangeArrowheads="1"/>
              </p:cNvSpPr>
              <p:nvPr/>
            </p:nvSpPr>
            <p:spPr bwMode="auto">
              <a:xfrm>
                <a:off x="4466590" y="378396"/>
                <a:ext cx="289560" cy="266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Times New Roman" charset="0"/>
                    <a:ea typeface="Times New Roman" charset="0"/>
                    <a:cs typeface="New Century Schlbk" charset="0"/>
                  </a:rPr>
                  <a:t>B</a:t>
                </a:r>
                <a:endParaRPr lang="en-US" sz="1600" dirty="0">
                  <a:effectLst/>
                  <a:latin typeface="New Century Schlbk" charset="0"/>
                  <a:ea typeface="Times New Roman" charset="0"/>
                  <a:cs typeface="New Century Schlbk" charset="0"/>
                </a:endParaRPr>
              </a:p>
            </p:txBody>
          </p:sp>
          <p:cxnSp>
            <p:nvCxnSpPr>
              <p:cNvPr id="66" name="Line 590">
                <a:extLst>
                  <a:ext uri="{FF2B5EF4-FFF2-40B4-BE49-F238E27FC236}">
                    <a16:creationId xmlns:a16="http://schemas.microsoft.com/office/drawing/2014/main" id="{32D5E25B-CAA0-9246-860E-C6A96529C181}"/>
                  </a:ext>
                </a:extLst>
              </p:cNvPr>
              <p:cNvCxnSpPr/>
              <p:nvPr/>
            </p:nvCxnSpPr>
            <p:spPr bwMode="auto">
              <a:xfrm>
                <a:off x="1820545" y="28765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7" name="Line 591">
                <a:extLst>
                  <a:ext uri="{FF2B5EF4-FFF2-40B4-BE49-F238E27FC236}">
                    <a16:creationId xmlns:a16="http://schemas.microsoft.com/office/drawing/2014/main" id="{530A28F6-4290-9F4E-B78E-91BA1A61AA6E}"/>
                  </a:ext>
                </a:extLst>
              </p:cNvPr>
              <p:cNvCxnSpPr/>
              <p:nvPr/>
            </p:nvCxnSpPr>
            <p:spPr bwMode="auto">
              <a:xfrm>
                <a:off x="3155950" y="294640"/>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8" name="Line 592">
                <a:extLst>
                  <a:ext uri="{FF2B5EF4-FFF2-40B4-BE49-F238E27FC236}">
                    <a16:creationId xmlns:a16="http://schemas.microsoft.com/office/drawing/2014/main" id="{FD648FC4-0446-2C46-A431-439843822DC9}"/>
                  </a:ext>
                </a:extLst>
              </p:cNvPr>
              <p:cNvCxnSpPr/>
              <p:nvPr/>
            </p:nvCxnSpPr>
            <p:spPr bwMode="auto">
              <a:xfrm>
                <a:off x="4459605" y="28765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9" name="Line 593">
                <a:extLst>
                  <a:ext uri="{FF2B5EF4-FFF2-40B4-BE49-F238E27FC236}">
                    <a16:creationId xmlns:a16="http://schemas.microsoft.com/office/drawing/2014/main" id="{E70F38EE-E51A-F44C-BF7C-43612F8A04E1}"/>
                  </a:ext>
                </a:extLst>
              </p:cNvPr>
              <p:cNvCxnSpPr/>
              <p:nvPr/>
            </p:nvCxnSpPr>
            <p:spPr bwMode="auto">
              <a:xfrm>
                <a:off x="1457325" y="499745"/>
                <a:ext cx="3048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0" name="Text Box 594">
                <a:extLst>
                  <a:ext uri="{FF2B5EF4-FFF2-40B4-BE49-F238E27FC236}">
                    <a16:creationId xmlns:a16="http://schemas.microsoft.com/office/drawing/2014/main" id="{B8C9B88D-67A5-5F48-BBC4-1E9360C9B747}"/>
                  </a:ext>
                </a:extLst>
              </p:cNvPr>
              <p:cNvSpPr txBox="1">
                <a:spLocks noChangeArrowheads="1"/>
              </p:cNvSpPr>
              <p:nvPr/>
            </p:nvSpPr>
            <p:spPr bwMode="auto">
              <a:xfrm>
                <a:off x="1176020" y="367665"/>
                <a:ext cx="352425" cy="243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b="1" dirty="0">
                    <a:effectLst/>
                    <a:latin typeface="Script MT Bold" charset="0"/>
                    <a:ea typeface="Times New Roman" charset="0"/>
                    <a:cs typeface="Times New Roman" charset="0"/>
                  </a:rPr>
                  <a:t>A</a:t>
                </a:r>
                <a:r>
                  <a:rPr lang="en-US" b="1" dirty="0">
                    <a:effectLst/>
                    <a:latin typeface="Times New Roman" charset="0"/>
                    <a:ea typeface="Times New Roman" charset="0"/>
                    <a:cs typeface="New Century Schlbk" charset="0"/>
                  </a:rPr>
                  <a:t>:</a:t>
                </a:r>
                <a:endParaRPr lang="en-US" dirty="0">
                  <a:effectLst/>
                  <a:latin typeface="New Century Schlbk" charset="0"/>
                  <a:ea typeface="Times New Roman" charset="0"/>
                  <a:cs typeface="New Century Schlbk" charset="0"/>
                </a:endParaRPr>
              </a:p>
            </p:txBody>
          </p:sp>
          <p:sp>
            <p:nvSpPr>
              <p:cNvPr id="71" name="Text Box 595">
                <a:extLst>
                  <a:ext uri="{FF2B5EF4-FFF2-40B4-BE49-F238E27FC236}">
                    <a16:creationId xmlns:a16="http://schemas.microsoft.com/office/drawing/2014/main" id="{6B6101A8-2FC7-6246-B58C-B6271F2EAF08}"/>
                  </a:ext>
                </a:extLst>
              </p:cNvPr>
              <p:cNvSpPr txBox="1">
                <a:spLocks noChangeArrowheads="1"/>
              </p:cNvSpPr>
              <p:nvPr/>
            </p:nvSpPr>
            <p:spPr bwMode="auto">
              <a:xfrm>
                <a:off x="2095500" y="76200"/>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a:effectLst/>
                    <a:latin typeface="Times New Roman" charset="0"/>
                    <a:ea typeface="Times New Roman" charset="0"/>
                    <a:cs typeface="New Century Schlbk" charset="0"/>
                  </a:rPr>
                  <a:t>0</a:t>
                </a:r>
                <a:endParaRPr lang="en-US" sz="2400">
                  <a:effectLst/>
                  <a:latin typeface="New Century Schlbk" charset="0"/>
                  <a:ea typeface="Times New Roman" charset="0"/>
                  <a:cs typeface="New Century Schlbk" charset="0"/>
                </a:endParaRPr>
              </a:p>
            </p:txBody>
          </p:sp>
          <p:sp>
            <p:nvSpPr>
              <p:cNvPr id="72" name="Text Box 596">
                <a:extLst>
                  <a:ext uri="{FF2B5EF4-FFF2-40B4-BE49-F238E27FC236}">
                    <a16:creationId xmlns:a16="http://schemas.microsoft.com/office/drawing/2014/main" id="{C4DF1371-5C65-C343-B9DA-6830220E5121}"/>
                  </a:ext>
                </a:extLst>
              </p:cNvPr>
              <p:cNvSpPr txBox="1">
                <a:spLocks noChangeArrowheads="1"/>
              </p:cNvSpPr>
              <p:nvPr/>
            </p:nvSpPr>
            <p:spPr bwMode="auto">
              <a:xfrm>
                <a:off x="3419475" y="87630"/>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0</a:t>
                </a:r>
                <a:endParaRPr lang="en-US" sz="2400" dirty="0">
                  <a:effectLst/>
                  <a:latin typeface="New Century Schlbk" charset="0"/>
                  <a:ea typeface="Times New Roman" charset="0"/>
                  <a:cs typeface="New Century Schlbk" charset="0"/>
                </a:endParaRPr>
              </a:p>
            </p:txBody>
          </p:sp>
          <p:sp>
            <p:nvSpPr>
              <p:cNvPr id="73" name="Text Box 597">
                <a:extLst>
                  <a:ext uri="{FF2B5EF4-FFF2-40B4-BE49-F238E27FC236}">
                    <a16:creationId xmlns:a16="http://schemas.microsoft.com/office/drawing/2014/main" id="{F5335D25-048F-404E-8933-54D1A83906F0}"/>
                  </a:ext>
                </a:extLst>
              </p:cNvPr>
              <p:cNvSpPr txBox="1">
                <a:spLocks noChangeArrowheads="1"/>
              </p:cNvSpPr>
              <p:nvPr/>
            </p:nvSpPr>
            <p:spPr bwMode="auto">
              <a:xfrm>
                <a:off x="4731327" y="87630"/>
                <a:ext cx="138546"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0</a:t>
                </a:r>
                <a:endParaRPr lang="en-US" sz="1600" dirty="0">
                  <a:effectLst/>
                  <a:latin typeface="New Century Schlbk" charset="0"/>
                  <a:ea typeface="Times New Roman" charset="0"/>
                  <a:cs typeface="New Century Schlbk" charset="0"/>
                </a:endParaRPr>
              </a:p>
            </p:txBody>
          </p:sp>
          <p:cxnSp>
            <p:nvCxnSpPr>
              <p:cNvPr id="74" name="Line 598">
                <a:extLst>
                  <a:ext uri="{FF2B5EF4-FFF2-40B4-BE49-F238E27FC236}">
                    <a16:creationId xmlns:a16="http://schemas.microsoft.com/office/drawing/2014/main" id="{052D7028-8491-E84C-B9E9-4678FDF8F855}"/>
                  </a:ext>
                </a:extLst>
              </p:cNvPr>
              <p:cNvCxnSpPr/>
              <p:nvPr/>
            </p:nvCxnSpPr>
            <p:spPr bwMode="auto">
              <a:xfrm>
                <a:off x="2200275" y="466725"/>
                <a:ext cx="923925"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5" name="Line 599">
                <a:extLst>
                  <a:ext uri="{FF2B5EF4-FFF2-40B4-BE49-F238E27FC236}">
                    <a16:creationId xmlns:a16="http://schemas.microsoft.com/office/drawing/2014/main" id="{57F996A1-5CFE-9C46-98C5-B1825009EF8D}"/>
                  </a:ext>
                </a:extLst>
              </p:cNvPr>
              <p:cNvCxnSpPr/>
              <p:nvPr/>
            </p:nvCxnSpPr>
            <p:spPr bwMode="auto">
              <a:xfrm flipH="1">
                <a:off x="2133600" y="542925"/>
                <a:ext cx="9906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6" name="Line 600">
                <a:extLst>
                  <a:ext uri="{FF2B5EF4-FFF2-40B4-BE49-F238E27FC236}">
                    <a16:creationId xmlns:a16="http://schemas.microsoft.com/office/drawing/2014/main" id="{3B69D314-C7FD-D443-8CEA-8F1C142D6506}"/>
                  </a:ext>
                </a:extLst>
              </p:cNvPr>
              <p:cNvCxnSpPr/>
              <p:nvPr/>
            </p:nvCxnSpPr>
            <p:spPr bwMode="auto">
              <a:xfrm>
                <a:off x="3505200" y="518795"/>
                <a:ext cx="91440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7" name="Line 601">
                <a:extLst>
                  <a:ext uri="{FF2B5EF4-FFF2-40B4-BE49-F238E27FC236}">
                    <a16:creationId xmlns:a16="http://schemas.microsoft.com/office/drawing/2014/main" id="{2C605E7E-6875-7C43-8AF3-398119D44369}"/>
                  </a:ext>
                </a:extLst>
              </p:cNvPr>
              <p:cNvCxnSpPr/>
              <p:nvPr/>
            </p:nvCxnSpPr>
            <p:spPr bwMode="auto">
              <a:xfrm flipH="1">
                <a:off x="3276600" y="671195"/>
                <a:ext cx="1238250" cy="25273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8" name="Line 602">
                <a:extLst>
                  <a:ext uri="{FF2B5EF4-FFF2-40B4-BE49-F238E27FC236}">
                    <a16:creationId xmlns:a16="http://schemas.microsoft.com/office/drawing/2014/main" id="{D4E3FE28-E896-3849-9C56-17C5B1987133}"/>
                  </a:ext>
                </a:extLst>
              </p:cNvPr>
              <p:cNvCxnSpPr/>
              <p:nvPr/>
            </p:nvCxnSpPr>
            <p:spPr bwMode="auto">
              <a:xfrm flipH="1" flipV="1">
                <a:off x="2114550" y="652145"/>
                <a:ext cx="1162050" cy="2717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9" name="Text Box 603">
                <a:extLst>
                  <a:ext uri="{FF2B5EF4-FFF2-40B4-BE49-F238E27FC236}">
                    <a16:creationId xmlns:a16="http://schemas.microsoft.com/office/drawing/2014/main" id="{6E592624-D103-BF45-9698-3C837138130C}"/>
                  </a:ext>
                </a:extLst>
              </p:cNvPr>
              <p:cNvSpPr txBox="1">
                <a:spLocks noChangeArrowheads="1"/>
              </p:cNvSpPr>
              <p:nvPr/>
            </p:nvSpPr>
            <p:spPr bwMode="auto">
              <a:xfrm>
                <a:off x="2623820" y="3143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a:effectLst/>
                    <a:latin typeface="Times New Roman" charset="0"/>
                    <a:ea typeface="Times New Roman" charset="0"/>
                    <a:cs typeface="New Century Schlbk" charset="0"/>
                  </a:rPr>
                  <a:t>1</a:t>
                </a:r>
                <a:endParaRPr lang="en-US" sz="2400">
                  <a:effectLst/>
                  <a:latin typeface="New Century Schlbk" charset="0"/>
                  <a:ea typeface="Times New Roman" charset="0"/>
                  <a:cs typeface="New Century Schlbk" charset="0"/>
                </a:endParaRPr>
              </a:p>
            </p:txBody>
          </p:sp>
          <p:sp>
            <p:nvSpPr>
              <p:cNvPr id="80" name="Text Box 604">
                <a:extLst>
                  <a:ext uri="{FF2B5EF4-FFF2-40B4-BE49-F238E27FC236}">
                    <a16:creationId xmlns:a16="http://schemas.microsoft.com/office/drawing/2014/main" id="{44242C74-9B66-6147-8B34-EFEE6C81A004}"/>
                  </a:ext>
                </a:extLst>
              </p:cNvPr>
              <p:cNvSpPr txBox="1">
                <a:spLocks noChangeArrowheads="1"/>
              </p:cNvSpPr>
              <p:nvPr/>
            </p:nvSpPr>
            <p:spPr bwMode="auto">
              <a:xfrm>
                <a:off x="2623820" y="5429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0</a:t>
                </a:r>
                <a:endParaRPr lang="en-US" sz="2400" dirty="0">
                  <a:effectLst/>
                  <a:latin typeface="New Century Schlbk" charset="0"/>
                  <a:ea typeface="Times New Roman" charset="0"/>
                  <a:cs typeface="New Century Schlbk" charset="0"/>
                </a:endParaRPr>
              </a:p>
            </p:txBody>
          </p:sp>
          <p:sp>
            <p:nvSpPr>
              <p:cNvPr id="81" name="Text Box 605">
                <a:extLst>
                  <a:ext uri="{FF2B5EF4-FFF2-40B4-BE49-F238E27FC236}">
                    <a16:creationId xmlns:a16="http://schemas.microsoft.com/office/drawing/2014/main" id="{E8C7AD1B-17DE-564F-BD27-5D26668D9752}"/>
                  </a:ext>
                </a:extLst>
              </p:cNvPr>
              <p:cNvSpPr txBox="1">
                <a:spLocks noChangeArrowheads="1"/>
              </p:cNvSpPr>
              <p:nvPr/>
            </p:nvSpPr>
            <p:spPr bwMode="auto">
              <a:xfrm>
                <a:off x="3843020" y="314325"/>
                <a:ext cx="152400"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a:effectLst/>
                    <a:latin typeface="Times New Roman" charset="0"/>
                    <a:ea typeface="Times New Roman" charset="0"/>
                    <a:cs typeface="New Century Schlbk" charset="0"/>
                  </a:rPr>
                  <a:t>1</a:t>
                </a:r>
                <a:endParaRPr lang="en-US" sz="2400">
                  <a:effectLst/>
                  <a:latin typeface="New Century Schlbk" charset="0"/>
                  <a:ea typeface="Times New Roman" charset="0"/>
                  <a:cs typeface="New Century Schlbk" charset="0"/>
                </a:endParaRPr>
              </a:p>
            </p:txBody>
          </p:sp>
          <p:sp>
            <p:nvSpPr>
              <p:cNvPr id="82" name="Text Box 606">
                <a:extLst>
                  <a:ext uri="{FF2B5EF4-FFF2-40B4-BE49-F238E27FC236}">
                    <a16:creationId xmlns:a16="http://schemas.microsoft.com/office/drawing/2014/main" id="{EF521023-2C4D-034B-82DC-B7681C09EB6D}"/>
                  </a:ext>
                </a:extLst>
              </p:cNvPr>
              <p:cNvSpPr txBox="1">
                <a:spLocks noChangeArrowheads="1"/>
              </p:cNvSpPr>
              <p:nvPr/>
            </p:nvSpPr>
            <p:spPr bwMode="auto">
              <a:xfrm>
                <a:off x="3491345" y="942202"/>
                <a:ext cx="152400" cy="18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600" dirty="0">
                    <a:effectLst/>
                    <a:latin typeface="Times New Roman" charset="0"/>
                    <a:ea typeface="Times New Roman" charset="0"/>
                    <a:cs typeface="New Century Schlbk" charset="0"/>
                  </a:rPr>
                  <a:t>1</a:t>
                </a:r>
                <a:endParaRPr lang="en-US" sz="1600" dirty="0">
                  <a:effectLst/>
                  <a:latin typeface="New Century Schlbk" charset="0"/>
                  <a:ea typeface="Times New Roman" charset="0"/>
                  <a:cs typeface="New Century Schlbk" charset="0"/>
                </a:endParaRPr>
              </a:p>
            </p:txBody>
          </p:sp>
        </p:grpSp>
        <p:grpSp>
          <p:nvGrpSpPr>
            <p:cNvPr id="47" name="Group 46">
              <a:extLst>
                <a:ext uri="{FF2B5EF4-FFF2-40B4-BE49-F238E27FC236}">
                  <a16:creationId xmlns:a16="http://schemas.microsoft.com/office/drawing/2014/main" id="{3BEE2E00-BAC3-174F-B073-394E664EEFE5}"/>
                </a:ext>
              </a:extLst>
            </p:cNvPr>
            <p:cNvGrpSpPr/>
            <p:nvPr/>
          </p:nvGrpSpPr>
          <p:grpSpPr>
            <a:xfrm>
              <a:off x="4120304" y="4596492"/>
              <a:ext cx="3629872" cy="1149286"/>
              <a:chOff x="4120304" y="4596492"/>
              <a:chExt cx="3629872" cy="1149286"/>
            </a:xfrm>
          </p:grpSpPr>
          <p:sp>
            <p:nvSpPr>
              <p:cNvPr id="48" name="Text Box 608">
                <a:extLst>
                  <a:ext uri="{FF2B5EF4-FFF2-40B4-BE49-F238E27FC236}">
                    <a16:creationId xmlns:a16="http://schemas.microsoft.com/office/drawing/2014/main" id="{EC1F39B5-4F64-3F42-B4A2-6A84388AF4BC}"/>
                  </a:ext>
                </a:extLst>
              </p:cNvPr>
              <p:cNvSpPr txBox="1">
                <a:spLocks noChangeArrowheads="1"/>
              </p:cNvSpPr>
              <p:nvPr/>
            </p:nvSpPr>
            <p:spPr bwMode="auto">
              <a:xfrm>
                <a:off x="4120304" y="4724400"/>
                <a:ext cx="639798" cy="423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600" b="1" dirty="0">
                    <a:effectLst/>
                    <a:latin typeface="Times New Roman" charset="0"/>
                    <a:ea typeface="Times New Roman" charset="0"/>
                    <a:cs typeface="New Century Schlbk" charset="0"/>
                  </a:rPr>
                  <a:t>A</a:t>
                </a:r>
                <a:endParaRPr lang="en-US" sz="1400" dirty="0">
                  <a:effectLst/>
                  <a:latin typeface="New Century Schlbk" charset="0"/>
                  <a:ea typeface="Times New Roman" charset="0"/>
                  <a:cs typeface="New Century Schlbk" charset="0"/>
                </a:endParaRPr>
              </a:p>
            </p:txBody>
          </p:sp>
          <p:sp>
            <p:nvSpPr>
              <p:cNvPr id="50" name="Oval 49">
                <a:extLst>
                  <a:ext uri="{FF2B5EF4-FFF2-40B4-BE49-F238E27FC236}">
                    <a16:creationId xmlns:a16="http://schemas.microsoft.com/office/drawing/2014/main" id="{171146C1-4DCE-DD45-8E06-AE5F179D732F}"/>
                  </a:ext>
                </a:extLst>
              </p:cNvPr>
              <p:cNvSpPr>
                <a:spLocks noChangeArrowheads="1"/>
              </p:cNvSpPr>
              <p:nvPr/>
            </p:nvSpPr>
            <p:spPr bwMode="auto">
              <a:xfrm>
                <a:off x="7312801" y="4648200"/>
                <a:ext cx="383399" cy="380909"/>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r>
                  <a:rPr lang="en-US" sz="1600" dirty="0"/>
                  <a:t>f</a:t>
                </a:r>
                <a:endParaRPr lang="en-US" sz="1600" b="1" dirty="0"/>
              </a:p>
            </p:txBody>
          </p:sp>
          <p:sp>
            <p:nvSpPr>
              <p:cNvPr id="53" name="Oval 52">
                <a:extLst>
                  <a:ext uri="{FF2B5EF4-FFF2-40B4-BE49-F238E27FC236}">
                    <a16:creationId xmlns:a16="http://schemas.microsoft.com/office/drawing/2014/main" id="{C035B5EB-626E-1E49-8354-76ABEEF7EFC4}"/>
                  </a:ext>
                </a:extLst>
              </p:cNvPr>
              <p:cNvSpPr>
                <a:spLocks noChangeArrowheads="1"/>
              </p:cNvSpPr>
              <p:nvPr/>
            </p:nvSpPr>
            <p:spPr bwMode="auto">
              <a:xfrm>
                <a:off x="7270750" y="4596492"/>
                <a:ext cx="479426" cy="508908"/>
              </a:xfrm>
              <a:prstGeom prst="ellipse">
                <a:avLst/>
              </a:prstGeom>
              <a:noFill/>
              <a:ln w="9525">
                <a:solidFill>
                  <a:srgbClr val="000000"/>
                </a:solidFill>
                <a:round/>
                <a:headEnd/>
                <a:tailEnd/>
              </a:ln>
            </p:spPr>
            <p:txBody>
              <a:bodyPr rot="0" vert="horz" wrap="square" lIns="91440" tIns="45720" rIns="91440" bIns="45720" anchor="t" anchorCtr="0" upright="1">
                <a:noAutofit/>
              </a:bodyPr>
              <a:lstStyle/>
              <a:p>
                <a:endParaRPr lang="en-US" sz="2000"/>
              </a:p>
            </p:txBody>
          </p:sp>
          <p:cxnSp>
            <p:nvCxnSpPr>
              <p:cNvPr id="54" name="Straight Arrow Connector 53">
                <a:extLst>
                  <a:ext uri="{FF2B5EF4-FFF2-40B4-BE49-F238E27FC236}">
                    <a16:creationId xmlns:a16="http://schemas.microsoft.com/office/drawing/2014/main" id="{F66CB408-DAC6-E844-A57D-258C5B3E5BC5}"/>
                  </a:ext>
                </a:extLst>
              </p:cNvPr>
              <p:cNvCxnSpPr/>
              <p:nvPr/>
            </p:nvCxnSpPr>
            <p:spPr bwMode="auto">
              <a:xfrm>
                <a:off x="4495800" y="5105400"/>
                <a:ext cx="2209800" cy="49135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5" name="Straight Arrow Connector 54">
                <a:extLst>
                  <a:ext uri="{FF2B5EF4-FFF2-40B4-BE49-F238E27FC236}">
                    <a16:creationId xmlns:a16="http://schemas.microsoft.com/office/drawing/2014/main" id="{26CE4313-7B13-234B-82CF-CBC4C21A26D2}"/>
                  </a:ext>
                </a:extLst>
              </p:cNvPr>
              <p:cNvCxnSpPr>
                <a:endCxn id="53" idx="3"/>
              </p:cNvCxnSpPr>
              <p:nvPr/>
            </p:nvCxnSpPr>
            <p:spPr bwMode="auto">
              <a:xfrm flipV="1">
                <a:off x="6705600" y="5030872"/>
                <a:ext cx="635360" cy="53172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6" name="TextBox 55">
                <a:extLst>
                  <a:ext uri="{FF2B5EF4-FFF2-40B4-BE49-F238E27FC236}">
                    <a16:creationId xmlns:a16="http://schemas.microsoft.com/office/drawing/2014/main" id="{CA4FA7B9-49D3-7D4B-8027-3E2B54E6269F}"/>
                  </a:ext>
                </a:extLst>
              </p:cNvPr>
              <p:cNvSpPr txBox="1"/>
              <p:nvPr/>
            </p:nvSpPr>
            <p:spPr>
              <a:xfrm>
                <a:off x="5604933" y="5345668"/>
                <a:ext cx="186267" cy="400110"/>
              </a:xfrm>
              <a:prstGeom prst="rect">
                <a:avLst/>
              </a:prstGeom>
              <a:noFill/>
            </p:spPr>
            <p:txBody>
              <a:bodyPr wrap="square" rtlCol="0">
                <a:spAutoFit/>
              </a:bodyPr>
              <a:lstStyle/>
              <a:p>
                <a:r>
                  <a:rPr lang="en-US" sz="2000" dirty="0" err="1"/>
                  <a:t>λ</a:t>
                </a:r>
                <a:endParaRPr lang="en-US" sz="2000" dirty="0"/>
              </a:p>
            </p:txBody>
          </p:sp>
        </p:grpSp>
      </p:grpSp>
    </p:spTree>
    <p:extLst>
      <p:ext uri="{BB962C8B-B14F-4D97-AF65-F5344CB8AC3E}">
        <p14:creationId xmlns:p14="http://schemas.microsoft.com/office/powerpoint/2010/main" val="77953321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What More is Regular?</a:t>
            </a:r>
          </a:p>
        </p:txBody>
      </p:sp>
      <p:sp>
        <p:nvSpPr>
          <p:cNvPr id="95235" name="Content Placeholder 2"/>
          <p:cNvSpPr>
            <a:spLocks noGrp="1"/>
          </p:cNvSpPr>
          <p:nvPr>
            <p:ph idx="1"/>
          </p:nvPr>
        </p:nvSpPr>
        <p:spPr/>
        <p:txBody>
          <a:bodyPr/>
          <a:lstStyle/>
          <a:p>
            <a:r>
              <a:rPr lang="en-US" sz="2800" dirty="0">
                <a:latin typeface="Arial" charset="0"/>
                <a:ea typeface="MS PGothic" charset="0"/>
                <a:sym typeface="Symbol" charset="0"/>
              </a:rPr>
              <a:t>Any language, L, generated by a right linear grammar (</a:t>
            </a:r>
            <a:r>
              <a:rPr lang="en-US" sz="2800" dirty="0"/>
              <a:t>A → a, A → </a:t>
            </a:r>
            <a:r>
              <a:rPr lang="en-US" sz="2800" dirty="0">
                <a:latin typeface="Symbol" charset="2"/>
                <a:ea typeface="Symbol" charset="2"/>
                <a:cs typeface="Symbol" charset="2"/>
              </a:rPr>
              <a:t>l</a:t>
            </a:r>
            <a:r>
              <a:rPr lang="en-US" sz="2800" dirty="0"/>
              <a:t>, A → </a:t>
            </a:r>
            <a:r>
              <a:rPr lang="en-US" sz="2800" dirty="0" err="1"/>
              <a:t>aB</a:t>
            </a:r>
            <a:r>
              <a:rPr lang="en-US" sz="2800" dirty="0"/>
              <a:t>)</a:t>
            </a:r>
            <a:endParaRPr lang="en-US" sz="2800" dirty="0">
              <a:latin typeface="Arial" charset="0"/>
              <a:ea typeface="MS PGothic" charset="0"/>
              <a:sym typeface="Symbol" charset="0"/>
            </a:endParaRPr>
          </a:p>
          <a:p>
            <a:r>
              <a:rPr lang="en-US" sz="2800" dirty="0">
                <a:latin typeface="Arial" charset="0"/>
                <a:ea typeface="MS PGothic" charset="0"/>
                <a:sym typeface="Symbol" charset="0"/>
              </a:rPr>
              <a:t>Any language, L, generated by a left linear grammar (</a:t>
            </a:r>
            <a:r>
              <a:rPr lang="en-US" sz="2800" dirty="0"/>
              <a:t>A → a, A → </a:t>
            </a:r>
            <a:r>
              <a:rPr lang="en-US" sz="2800" dirty="0">
                <a:latin typeface="Symbol" charset="2"/>
                <a:ea typeface="Symbol" charset="2"/>
                <a:cs typeface="Symbol" charset="2"/>
              </a:rPr>
              <a:t>l</a:t>
            </a:r>
            <a:r>
              <a:rPr lang="en-US" sz="2800" dirty="0"/>
              <a:t>, A → Ba)</a:t>
            </a:r>
          </a:p>
          <a:p>
            <a:pPr lvl="1"/>
            <a:r>
              <a:rPr lang="en-US" sz="2400" dirty="0">
                <a:latin typeface="Arial" charset="0"/>
                <a:ea typeface="MS PGothic" charset="0"/>
                <a:sym typeface="Symbol" charset="0"/>
              </a:rPr>
              <a:t>Easy to see L is regular as we can reverse these rules and get a right linear grammar that generates L</a:t>
            </a:r>
            <a:r>
              <a:rPr lang="en-US" sz="2400" baseline="30000" dirty="0">
                <a:latin typeface="Arial" charset="0"/>
                <a:ea typeface="MS PGothic" charset="0"/>
                <a:sym typeface="Symbol" charset="0"/>
              </a:rPr>
              <a:t>R</a:t>
            </a:r>
            <a:r>
              <a:rPr lang="en-US" sz="2400" dirty="0">
                <a:latin typeface="Arial" charset="0"/>
                <a:ea typeface="MS PGothic" charset="0"/>
                <a:sym typeface="Symbol" charset="0"/>
              </a:rPr>
              <a:t>, but then L is the reverse of a regular language which is regular</a:t>
            </a:r>
          </a:p>
          <a:p>
            <a:pPr lvl="1"/>
            <a:r>
              <a:rPr lang="en-US" sz="2400" dirty="0">
                <a:latin typeface="Arial" charset="0"/>
                <a:ea typeface="MS PGothic" charset="0"/>
                <a:sym typeface="Symbol" charset="0"/>
              </a:rPr>
              <a:t>Similarly, the reverse L</a:t>
            </a:r>
            <a:r>
              <a:rPr lang="en-US" sz="2400" baseline="30000" dirty="0">
                <a:latin typeface="Arial" charset="0"/>
                <a:ea typeface="MS PGothic" charset="0"/>
                <a:sym typeface="Symbol" charset="0"/>
              </a:rPr>
              <a:t>R</a:t>
            </a:r>
            <a:r>
              <a:rPr lang="en-US" sz="2400" dirty="0">
                <a:latin typeface="Arial" charset="0"/>
                <a:ea typeface="MS PGothic" charset="0"/>
                <a:sym typeface="Symbol" charset="0"/>
              </a:rPr>
              <a:t> of any regular language L is right linear and hence the language itself is left linear</a:t>
            </a: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1/27/22</a:t>
            </a:fld>
            <a:endParaRPr lang="en-US"/>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128</a:t>
            </a:fld>
            <a:endParaRPr lang="en-US"/>
          </a:p>
        </p:txBody>
      </p:sp>
    </p:spTree>
    <p:extLst>
      <p:ext uri="{BB962C8B-B14F-4D97-AF65-F5344CB8AC3E}">
        <p14:creationId xmlns:p14="http://schemas.microsoft.com/office/powerpoint/2010/main" val="196443057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More than One Letter?</a:t>
            </a:r>
          </a:p>
        </p:txBody>
      </p:sp>
      <p:sp>
        <p:nvSpPr>
          <p:cNvPr id="95235" name="Content Placeholder 2"/>
          <p:cNvSpPr>
            <a:spLocks noGrp="1"/>
          </p:cNvSpPr>
          <p:nvPr>
            <p:ph idx="1"/>
          </p:nvPr>
        </p:nvSpPr>
        <p:spPr/>
        <p:txBody>
          <a:bodyPr/>
          <a:lstStyle/>
          <a:p>
            <a:r>
              <a:rPr lang="en-US" sz="2200" dirty="0">
                <a:latin typeface="Arial" charset="0"/>
                <a:ea typeface="MS PGothic" charset="0"/>
                <a:sym typeface="Symbol" charset="0"/>
              </a:rPr>
              <a:t>Any language, L, generated by an extended right linear grammar (</a:t>
            </a:r>
            <a:r>
              <a:rPr lang="en-US" sz="2200" dirty="0"/>
              <a:t>A → α, A → </a:t>
            </a:r>
            <a:r>
              <a:rPr lang="en-US" sz="2200" dirty="0">
                <a:latin typeface="Symbol" charset="2"/>
                <a:ea typeface="Symbol" charset="2"/>
                <a:cs typeface="Symbol" charset="2"/>
              </a:rPr>
              <a:t>l</a:t>
            </a:r>
            <a:r>
              <a:rPr lang="en-US" sz="2200" dirty="0"/>
              <a:t>, A → α B)</a:t>
            </a:r>
            <a:br>
              <a:rPr lang="en-US" sz="2200" dirty="0">
                <a:latin typeface="Arial" charset="0"/>
                <a:ea typeface="MS PGothic" charset="0"/>
                <a:sym typeface="Symbol" charset="0"/>
              </a:rPr>
            </a:br>
            <a:r>
              <a:rPr lang="en-US" sz="2200" dirty="0">
                <a:latin typeface="Arial" charset="0"/>
                <a:ea typeface="MS PGothic" charset="0"/>
                <a:sym typeface="Symbol" charset="0"/>
              </a:rPr>
              <a:t>Any language, L, generated by an extended left linear grammar (</a:t>
            </a:r>
            <a:r>
              <a:rPr lang="en-US" sz="2200" dirty="0"/>
              <a:t>A → α, A → </a:t>
            </a:r>
            <a:r>
              <a:rPr lang="en-US" sz="2200" dirty="0">
                <a:latin typeface="Symbol" charset="2"/>
                <a:ea typeface="Symbol" charset="2"/>
                <a:cs typeface="Symbol" charset="2"/>
              </a:rPr>
              <a:t>l</a:t>
            </a:r>
            <a:r>
              <a:rPr lang="en-US" sz="2200" dirty="0"/>
              <a:t>, A → B α)</a:t>
            </a:r>
            <a:br>
              <a:rPr lang="en-US" sz="2200" dirty="0"/>
            </a:br>
            <a:r>
              <a:rPr lang="en-US" sz="2200" dirty="0"/>
              <a:t>where α is a non-zero-length string over the alphabet</a:t>
            </a:r>
          </a:p>
          <a:p>
            <a:r>
              <a:rPr lang="en-US" sz="2200" dirty="0">
                <a:latin typeface="Arial" charset="0"/>
                <a:ea typeface="MS PGothic" charset="0"/>
                <a:sym typeface="Symbol" charset="0"/>
              </a:rPr>
              <a:t>Can just change a rule involving </a:t>
            </a:r>
            <a:r>
              <a:rPr lang="en-US" sz="2200" dirty="0"/>
              <a:t>α = a</a:t>
            </a:r>
            <a:r>
              <a:rPr lang="en-US" sz="2200" baseline="-25000" dirty="0"/>
              <a:t>1</a:t>
            </a:r>
            <a:r>
              <a:rPr lang="en-US" sz="2200" dirty="0"/>
              <a:t>a</a:t>
            </a:r>
            <a:r>
              <a:rPr lang="en-US" sz="2200" baseline="-25000" dirty="0"/>
              <a:t>2</a:t>
            </a:r>
            <a:r>
              <a:rPr lang="en-US" sz="2200" dirty="0"/>
              <a:t>..a</a:t>
            </a:r>
            <a:r>
              <a:rPr lang="en-US" sz="2200" baseline="-25000" dirty="0"/>
              <a:t>k</a:t>
            </a:r>
            <a:r>
              <a:rPr lang="en-US" sz="2200" dirty="0"/>
              <a:t>, </a:t>
            </a:r>
            <a:r>
              <a:rPr lang="en-US" sz="2200" dirty="0">
                <a:latin typeface="Arial" charset="0"/>
                <a:ea typeface="MS PGothic" charset="0"/>
                <a:sym typeface="Symbol" charset="0"/>
              </a:rPr>
              <a:t>k</a:t>
            </a:r>
            <a:r>
              <a:rPr lang="en-US" sz="2200" dirty="0"/>
              <a:t>&gt; 1 to a series of k rules</a:t>
            </a:r>
          </a:p>
          <a:p>
            <a:pPr lvl="2"/>
            <a:r>
              <a:rPr lang="en-US" sz="2200" dirty="0"/>
              <a:t>One is A → a</a:t>
            </a:r>
            <a:r>
              <a:rPr lang="en-US" sz="2200" baseline="-25000" dirty="0"/>
              <a:t>1</a:t>
            </a:r>
            <a:r>
              <a:rPr lang="en-US" sz="2200" dirty="0"/>
              <a:t> A’, where A’ is a </a:t>
            </a:r>
            <a:r>
              <a:rPr lang="en-US" sz="2200" u="sng" dirty="0"/>
              <a:t>new</a:t>
            </a:r>
            <a:r>
              <a:rPr lang="en-US" sz="2200" dirty="0"/>
              <a:t> symbol</a:t>
            </a:r>
          </a:p>
          <a:p>
            <a:pPr lvl="2"/>
            <a:r>
              <a:rPr lang="en-US" sz="2200" dirty="0"/>
              <a:t>If k=2, the other is a</a:t>
            </a:r>
            <a:r>
              <a:rPr lang="en-US" sz="2200" baseline="-25000" dirty="0"/>
              <a:t>2</a:t>
            </a:r>
            <a:r>
              <a:rPr lang="en-US" sz="2200" dirty="0"/>
              <a:t> or a</a:t>
            </a:r>
            <a:r>
              <a:rPr lang="en-US" sz="2200" baseline="-25000" dirty="0"/>
              <a:t>2 </a:t>
            </a:r>
            <a:r>
              <a:rPr lang="en-US" sz="2200" dirty="0"/>
              <a:t>B depending on whether we had A → α or A → α B</a:t>
            </a:r>
          </a:p>
          <a:p>
            <a:pPr lvl="2"/>
            <a:r>
              <a:rPr lang="en-US" sz="2200" dirty="0"/>
              <a:t>If k&gt;2, then repeat above on the new rule involving a</a:t>
            </a:r>
            <a:r>
              <a:rPr lang="en-US" sz="2200" baseline="-25000" dirty="0"/>
              <a:t>2</a:t>
            </a:r>
            <a:r>
              <a:rPr lang="en-US" sz="2200" dirty="0"/>
              <a:t>a</a:t>
            </a:r>
            <a:r>
              <a:rPr lang="en-US" sz="2200" baseline="-25000" dirty="0"/>
              <a:t>3</a:t>
            </a:r>
            <a:r>
              <a:rPr lang="en-US" sz="2200" dirty="0"/>
              <a:t>..a</a:t>
            </a:r>
            <a:r>
              <a:rPr lang="en-US" sz="2200" baseline="-25000" dirty="0"/>
              <a:t>k</a:t>
            </a:r>
            <a:r>
              <a:rPr lang="en-US" sz="2200" dirty="0"/>
              <a:t> (either A → a</a:t>
            </a:r>
            <a:r>
              <a:rPr lang="en-US" sz="2200" baseline="-25000" dirty="0"/>
              <a:t>2</a:t>
            </a:r>
            <a:r>
              <a:rPr lang="en-US" sz="2200" dirty="0"/>
              <a:t>a</a:t>
            </a:r>
            <a:r>
              <a:rPr lang="en-US" sz="2200" baseline="-25000" dirty="0"/>
              <a:t>3</a:t>
            </a:r>
            <a:r>
              <a:rPr lang="en-US" sz="2200" dirty="0"/>
              <a:t>..a</a:t>
            </a:r>
            <a:r>
              <a:rPr lang="en-US" sz="2200" baseline="-25000" dirty="0"/>
              <a:t>k</a:t>
            </a:r>
            <a:r>
              <a:rPr lang="en-US" sz="2200" dirty="0"/>
              <a:t> or A → a</a:t>
            </a:r>
            <a:r>
              <a:rPr lang="en-US" sz="2200" baseline="-25000" dirty="0"/>
              <a:t>2</a:t>
            </a:r>
            <a:r>
              <a:rPr lang="en-US" sz="2200" dirty="0"/>
              <a:t>a</a:t>
            </a:r>
            <a:r>
              <a:rPr lang="en-US" sz="2200" baseline="-25000" dirty="0"/>
              <a:t>3</a:t>
            </a:r>
            <a:r>
              <a:rPr lang="en-US" sz="2200" dirty="0"/>
              <a:t>..a</a:t>
            </a:r>
            <a:r>
              <a:rPr lang="en-US" sz="2200" baseline="-25000" dirty="0"/>
              <a:t>k</a:t>
            </a:r>
            <a:r>
              <a:rPr lang="en-US" sz="2200" dirty="0"/>
              <a:t> B)</a:t>
            </a:r>
          </a:p>
          <a:p>
            <a:pPr lvl="1"/>
            <a:endParaRPr lang="en-US" sz="2400" dirty="0">
              <a:latin typeface="Arial" charset="0"/>
              <a:ea typeface="MS PGothic" charset="0"/>
              <a:sym typeface="Symbol" charset="0"/>
            </a:endParaRP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1/27/22</a:t>
            </a:fld>
            <a:endParaRPr lang="en-US" dirty="0"/>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129</a:t>
            </a:fld>
            <a:endParaRPr lang="en-US"/>
          </a:p>
        </p:txBody>
      </p:sp>
    </p:spTree>
    <p:extLst>
      <p:ext uri="{BB962C8B-B14F-4D97-AF65-F5344CB8AC3E}">
        <p14:creationId xmlns:p14="http://schemas.microsoft.com/office/powerpoint/2010/main" val="3045830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Transition Table</a:t>
            </a:r>
          </a:p>
        </p:txBody>
      </p:sp>
      <p:sp>
        <p:nvSpPr>
          <p:cNvPr id="3" name="Content Placeholder 2"/>
          <p:cNvSpPr>
            <a:spLocks noGrp="1"/>
          </p:cNvSpPr>
          <p:nvPr>
            <p:ph idx="1"/>
          </p:nvPr>
        </p:nvSpPr>
        <p:spPr>
          <a:xfrm>
            <a:off x="457200" y="1577340"/>
            <a:ext cx="8229600" cy="4525963"/>
          </a:xfrm>
        </p:spPr>
        <p:txBody>
          <a:bodyPr/>
          <a:lstStyle/>
          <a:p>
            <a:r>
              <a:rPr lang="en-US" sz="2400" dirty="0"/>
              <a:t>A finite-state automaton can be described by a state transition table with </a:t>
            </a:r>
            <a:r>
              <a:rPr lang="en-US" sz="2400" b="1" dirty="0"/>
              <a:t>|Q|</a:t>
            </a:r>
            <a:r>
              <a:rPr lang="en-US" sz="2400" dirty="0"/>
              <a:t> rows and </a:t>
            </a:r>
            <a:r>
              <a:rPr lang="en-US" sz="2400" b="1" dirty="0"/>
              <a:t>|</a:t>
            </a:r>
            <a:r>
              <a:rPr lang="en-US" sz="2400" b="1" dirty="0" err="1"/>
              <a:t>Σ</a:t>
            </a:r>
            <a:r>
              <a:rPr lang="en-US" sz="2400" b="1" dirty="0"/>
              <a:t>| </a:t>
            </a:r>
            <a:r>
              <a:rPr lang="en-US" sz="2400" dirty="0"/>
              <a:t>columns</a:t>
            </a:r>
          </a:p>
          <a:p>
            <a:r>
              <a:rPr lang="en-US" sz="2400" dirty="0"/>
              <a:t>Rows are labelled with state names and columns with input letters</a:t>
            </a:r>
          </a:p>
          <a:p>
            <a:r>
              <a:rPr lang="en-US" sz="2400" dirty="0"/>
              <a:t>The start state has some indicator, e.g., a greater than sign (</a:t>
            </a:r>
            <a:r>
              <a:rPr lang="en-US" sz="2400" b="1" dirty="0"/>
              <a:t>&gt;q</a:t>
            </a:r>
            <a:r>
              <a:rPr lang="en-US" sz="2400" dirty="0"/>
              <a:t>) and each final state has some indicator, e.g., an underscore (</a:t>
            </a:r>
            <a:r>
              <a:rPr lang="en-US" sz="2400" b="1" u="sng" dirty="0"/>
              <a:t>f</a:t>
            </a:r>
            <a:r>
              <a:rPr lang="en-US" sz="2400" dirty="0"/>
              <a:t>)</a:t>
            </a:r>
          </a:p>
          <a:p>
            <a:r>
              <a:rPr lang="en-US" sz="2400" dirty="0"/>
              <a:t>The entry in row </a:t>
            </a:r>
            <a:r>
              <a:rPr lang="en-US" sz="2400" b="1" dirty="0"/>
              <a:t>q</a:t>
            </a:r>
            <a:r>
              <a:rPr lang="en-US" sz="2400" dirty="0"/>
              <a:t>, column </a:t>
            </a:r>
            <a:r>
              <a:rPr lang="en-US" sz="2400" b="1" dirty="0"/>
              <a:t>a</a:t>
            </a:r>
            <a:r>
              <a:rPr lang="en-US" sz="2400" dirty="0"/>
              <a:t>, contains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t>
            </a:r>
            <a:r>
              <a:rPr lang="en-US" sz="2400" b="1" dirty="0" err="1">
                <a:ea typeface="Symbol" charset="2"/>
                <a:cs typeface="Symbol" charset="2"/>
              </a:rPr>
              <a:t>a</a:t>
            </a:r>
            <a:r>
              <a:rPr lang="en-US" sz="2400" b="1" dirty="0">
                <a:latin typeface="Arial" charset="0"/>
                <a:ea typeface="MS PGothic" charset="0"/>
              </a:rPr>
              <a:t>)</a:t>
            </a:r>
          </a:p>
          <a:p>
            <a:r>
              <a:rPr lang="en-US" sz="2400" dirty="0">
                <a:latin typeface="Arial" charset="0"/>
                <a:ea typeface="MS PGothic" charset="0"/>
              </a:rPr>
              <a:t>In general we will use state diagrams, but transition tables are useful in some cases (state minimization)</a:t>
            </a:r>
          </a:p>
          <a:p>
            <a:endParaRPr lang="en-US" sz="2400" dirty="0"/>
          </a:p>
        </p:txBody>
      </p:sp>
      <p:sp>
        <p:nvSpPr>
          <p:cNvPr id="4" name="Date Placeholder 3"/>
          <p:cNvSpPr>
            <a:spLocks noGrp="1"/>
          </p:cNvSpPr>
          <p:nvPr>
            <p:ph type="dt" sz="half" idx="10"/>
          </p:nvPr>
        </p:nvSpPr>
        <p:spPr/>
        <p:txBody>
          <a:bodyPr/>
          <a:lstStyle/>
          <a:p>
            <a:fld id="{E879F58F-B162-2842-A4C4-99B09B077C58}"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a:t>
            </a:fld>
            <a:endParaRPr lang="en-US"/>
          </a:p>
        </p:txBody>
      </p:sp>
    </p:spTree>
    <p:extLst>
      <p:ext uri="{BB962C8B-B14F-4D97-AF65-F5344CB8AC3E}">
        <p14:creationId xmlns:p14="http://schemas.microsoft.com/office/powerpoint/2010/main" val="134698620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US" dirty="0">
                <a:latin typeface="Arial" charset="0"/>
                <a:ea typeface="MS PGothic" charset="0"/>
              </a:rPr>
              <a:t>Mixing Right and Left Linear</a:t>
            </a:r>
          </a:p>
        </p:txBody>
      </p:sp>
      <p:sp>
        <p:nvSpPr>
          <p:cNvPr id="95235" name="Content Placeholder 2"/>
          <p:cNvSpPr>
            <a:spLocks noGrp="1"/>
          </p:cNvSpPr>
          <p:nvPr>
            <p:ph idx="1"/>
          </p:nvPr>
        </p:nvSpPr>
        <p:spPr/>
        <p:txBody>
          <a:bodyPr/>
          <a:lstStyle/>
          <a:p>
            <a:r>
              <a:rPr lang="en-US" sz="2800" dirty="0">
                <a:latin typeface="Arial" charset="0"/>
                <a:ea typeface="MS PGothic" charset="0"/>
                <a:sym typeface="Symbol" charset="0"/>
              </a:rPr>
              <a:t>We can get non-Regular languages if we present grammars that have both right and left linear rules</a:t>
            </a:r>
          </a:p>
          <a:p>
            <a:r>
              <a:rPr lang="en-US" sz="2800" dirty="0">
                <a:latin typeface="Arial" charset="0"/>
                <a:ea typeface="MS PGothic" charset="0"/>
                <a:sym typeface="Symbol" charset="0"/>
              </a:rPr>
              <a:t>To see this, consider </a:t>
            </a:r>
            <a:r>
              <a:rPr lang="en-US" sz="2800" dirty="0"/>
              <a:t>G = ({S,T}, </a:t>
            </a:r>
            <a:r>
              <a:rPr lang="en-US" sz="2800" dirty="0" err="1"/>
              <a:t>Σ</a:t>
            </a:r>
            <a:r>
              <a:rPr lang="en-US" sz="2800" dirty="0"/>
              <a:t>, R, S), where R is:</a:t>
            </a:r>
          </a:p>
          <a:p>
            <a:pPr lvl="1"/>
            <a:r>
              <a:rPr lang="en-US" sz="2400" dirty="0"/>
              <a:t>S → </a:t>
            </a:r>
            <a:r>
              <a:rPr lang="en-US" sz="2400" dirty="0" err="1"/>
              <a:t>aT</a:t>
            </a:r>
            <a:r>
              <a:rPr lang="en-US" sz="2400" dirty="0"/>
              <a:t> </a:t>
            </a:r>
          </a:p>
          <a:p>
            <a:pPr lvl="1"/>
            <a:r>
              <a:rPr lang="en-US" sz="2400" dirty="0"/>
              <a:t>T → </a:t>
            </a:r>
            <a:r>
              <a:rPr lang="en-US" sz="2400" dirty="0">
                <a:ea typeface="Symbol" charset="2"/>
                <a:cs typeface="Symbol" charset="2"/>
              </a:rPr>
              <a:t>Sb | b</a:t>
            </a:r>
            <a:endParaRPr lang="en-US" sz="2400" dirty="0"/>
          </a:p>
          <a:p>
            <a:r>
              <a:rPr lang="en-US" sz="2800" i="1" dirty="0">
                <a:latin typeface="Arial" charset="0"/>
                <a:ea typeface="MS PGothic" charset="0"/>
              </a:rPr>
              <a:t>L</a:t>
            </a:r>
            <a:r>
              <a:rPr lang="en-US" sz="2800" dirty="0">
                <a:latin typeface="Arial" charset="0"/>
                <a:ea typeface="MS PGothic" charset="0"/>
              </a:rPr>
              <a:t>(G) = { </a:t>
            </a:r>
            <a:r>
              <a:rPr lang="en-US" sz="2800" dirty="0" err="1">
                <a:latin typeface="Arial" charset="0"/>
                <a:ea typeface="MS PGothic" charset="0"/>
              </a:rPr>
              <a:t>a</a:t>
            </a:r>
            <a:r>
              <a:rPr lang="en-US" sz="2800" baseline="30000" dirty="0" err="1">
                <a:latin typeface="Arial" charset="0"/>
                <a:ea typeface="MS PGothic" charset="0"/>
              </a:rPr>
              <a:t>n</a:t>
            </a:r>
            <a:r>
              <a:rPr lang="en-US" sz="2800" dirty="0" err="1">
                <a:latin typeface="Arial" charset="0"/>
                <a:ea typeface="MS PGothic" charset="0"/>
              </a:rPr>
              <a:t>b</a:t>
            </a:r>
            <a:r>
              <a:rPr lang="en-US" sz="2800" baseline="30000" dirty="0" err="1">
                <a:latin typeface="Arial" charset="0"/>
                <a:ea typeface="MS PGothic" charset="0"/>
              </a:rPr>
              <a:t>n</a:t>
            </a:r>
            <a:r>
              <a:rPr lang="en-US" sz="2800" dirty="0">
                <a:latin typeface="Arial" charset="0"/>
                <a:ea typeface="MS PGothic" charset="0"/>
              </a:rPr>
              <a:t> | n &gt; 0 } which is a classic non-regular, context-free language</a:t>
            </a:r>
            <a:endParaRPr lang="en-US" sz="2800" dirty="0">
              <a:latin typeface="Arial" charset="0"/>
              <a:ea typeface="MS PGothic" charset="0"/>
              <a:sym typeface="Symbol" charset="0"/>
            </a:endParaRPr>
          </a:p>
        </p:txBody>
      </p:sp>
      <p:sp>
        <p:nvSpPr>
          <p:cNvPr id="952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F2F6219-FDF3-FD49-BDC6-71F2A598E645}" type="datetime1">
              <a:rPr lang="en-US" smtClean="0"/>
              <a:t>1/27/22</a:t>
            </a:fld>
            <a:endParaRPr lang="en-US"/>
          </a:p>
        </p:txBody>
      </p:sp>
      <p:sp>
        <p:nvSpPr>
          <p:cNvPr id="952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52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3EB2E02-17F3-F244-8965-90FE20560E8F}" type="slidenum">
              <a:rPr lang="en-US"/>
              <a:pPr/>
              <a:t>130</a:t>
            </a:fld>
            <a:endParaRPr lang="en-US"/>
          </a:p>
        </p:txBody>
      </p:sp>
    </p:spTree>
    <p:extLst>
      <p:ext uri="{BB962C8B-B14F-4D97-AF65-F5344CB8AC3E}">
        <p14:creationId xmlns:p14="http://schemas.microsoft.com/office/powerpoint/2010/main" val="77111866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Context Free Languages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013317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Context Free Grammar</a:t>
            </a:r>
          </a:p>
        </p:txBody>
      </p:sp>
      <p:sp>
        <p:nvSpPr>
          <p:cNvPr id="3" name="Content Placeholder 2"/>
          <p:cNvSpPr>
            <a:spLocks noGrp="1"/>
          </p:cNvSpPr>
          <p:nvPr>
            <p:ph idx="1"/>
          </p:nvPr>
        </p:nvSpPr>
        <p:spPr/>
        <p:txBody>
          <a:bodyPr/>
          <a:lstStyle/>
          <a:p>
            <a:pPr marL="0" indent="0">
              <a:buFontTx/>
              <a:buNone/>
            </a:pPr>
            <a:r>
              <a:rPr lang="en-US" sz="2200" dirty="0">
                <a:latin typeface="Arial" charset="0"/>
                <a:ea typeface="MS PGothic" charset="0"/>
              </a:rPr>
              <a:t>G = (V, </a:t>
            </a:r>
            <a:r>
              <a:rPr lang="en-US" sz="2200" dirty="0">
                <a:latin typeface="Arial" charset="0"/>
                <a:ea typeface="MS PGothic" charset="0"/>
                <a:sym typeface="Symbol" charset="0"/>
              </a:rPr>
              <a:t>, R, S) is a PSG where</a:t>
            </a:r>
          </a:p>
          <a:p>
            <a:pPr marL="0" indent="0">
              <a:buFontTx/>
              <a:buNone/>
            </a:pPr>
            <a:r>
              <a:rPr lang="en-US" sz="2200" dirty="0">
                <a:latin typeface="Arial" charset="0"/>
                <a:ea typeface="MS PGothic" charset="0"/>
                <a:sym typeface="Symbol" charset="0"/>
              </a:rPr>
              <a:t>Each member of R is of the form</a:t>
            </a:r>
          </a:p>
          <a:p>
            <a:pPr marL="0" indent="0">
              <a:buFontTx/>
              <a:buNone/>
            </a:pPr>
            <a:r>
              <a:rPr lang="en-US" sz="2200" dirty="0">
                <a:latin typeface="Arial" charset="0"/>
                <a:ea typeface="MS PGothic" charset="0"/>
                <a:sym typeface="Symbol" charset="0"/>
              </a:rPr>
              <a:t>A   where  is a strings (V)*</a:t>
            </a:r>
          </a:p>
          <a:p>
            <a:pPr marL="0" indent="0">
              <a:buFontTx/>
              <a:buNone/>
            </a:pPr>
            <a:r>
              <a:rPr lang="en-US" sz="2200" dirty="0">
                <a:latin typeface="Arial" charset="0"/>
                <a:ea typeface="MS PGothic" charset="0"/>
                <a:sym typeface="Symbol" charset="0"/>
              </a:rPr>
              <a:t>Note that the left-hand side (</a:t>
            </a:r>
            <a:r>
              <a:rPr lang="en-US" sz="2200" dirty="0" err="1">
                <a:latin typeface="Arial" charset="0"/>
                <a:ea typeface="MS PGothic" charset="0"/>
                <a:sym typeface="Symbol" charset="0"/>
              </a:rPr>
              <a:t>lhs</a:t>
            </a:r>
            <a:r>
              <a:rPr lang="en-US" sz="2200" dirty="0">
                <a:latin typeface="Arial" charset="0"/>
                <a:ea typeface="MS PGothic" charset="0"/>
                <a:sym typeface="Symbol" charset="0"/>
              </a:rPr>
              <a:t>) of a rule is a letter in V;</a:t>
            </a:r>
          </a:p>
          <a:p>
            <a:pPr marL="0" indent="0">
              <a:buFontTx/>
              <a:buNone/>
            </a:pPr>
            <a:r>
              <a:rPr lang="en-US" sz="2200" dirty="0">
                <a:latin typeface="Arial" charset="0"/>
                <a:ea typeface="MS PGothic" charset="0"/>
                <a:sym typeface="Symbol" charset="0"/>
              </a:rPr>
              <a:t>The right-hand side (</a:t>
            </a:r>
            <a:r>
              <a:rPr lang="en-US" sz="2200" dirty="0" err="1">
                <a:latin typeface="Arial" charset="0"/>
                <a:ea typeface="MS PGothic" charset="0"/>
                <a:sym typeface="Symbol" charset="0"/>
              </a:rPr>
              <a:t>rhs</a:t>
            </a:r>
            <a:r>
              <a:rPr lang="en-US" sz="2200" dirty="0">
                <a:latin typeface="Arial" charset="0"/>
                <a:ea typeface="MS PGothic" charset="0"/>
                <a:sym typeface="Symbol" charset="0"/>
              </a:rPr>
              <a:t>) is a string from the combined alphabets</a:t>
            </a:r>
          </a:p>
          <a:p>
            <a:pPr marL="0" indent="0">
              <a:buFontTx/>
              <a:buNone/>
            </a:pPr>
            <a:r>
              <a:rPr lang="en-US" sz="2200" dirty="0">
                <a:latin typeface="Arial" charset="0"/>
                <a:ea typeface="MS PGothic" charset="0"/>
                <a:sym typeface="Symbol" charset="0"/>
              </a:rPr>
              <a:t>The right-hand side can even be empty ( or </a:t>
            </a:r>
            <a:r>
              <a:rPr lang="en-US" sz="2200" dirty="0" err="1">
                <a:latin typeface="Arial" charset="0"/>
                <a:ea typeface="MS PGothic" charset="0"/>
                <a:sym typeface="Symbol" charset="0"/>
              </a:rPr>
              <a:t>λ</a:t>
            </a:r>
            <a:r>
              <a:rPr lang="en-US" sz="2200" dirty="0">
                <a:latin typeface="Arial" charset="0"/>
                <a:ea typeface="MS PGothic" charset="0"/>
                <a:sym typeface="Symbol" charset="0"/>
              </a:rPr>
              <a:t>) </a:t>
            </a:r>
          </a:p>
          <a:p>
            <a:pPr marL="0" indent="0">
              <a:buNone/>
            </a:pPr>
            <a:r>
              <a:rPr lang="en-US" sz="2200" dirty="0">
                <a:latin typeface="Arial" charset="0"/>
                <a:ea typeface="MS PGothic" charset="0"/>
                <a:sym typeface="Symbol" charset="0"/>
              </a:rPr>
              <a:t>A context free grammar is denoted as a CFG and the language generated is a Context Free Language (CFL).</a:t>
            </a:r>
          </a:p>
          <a:p>
            <a:pPr marL="0" indent="0">
              <a:buNone/>
            </a:pPr>
            <a:r>
              <a:rPr lang="en-US" sz="2200" dirty="0">
                <a:latin typeface="Arial" charset="0"/>
                <a:ea typeface="MS PGothic" charset="0"/>
                <a:sym typeface="Symbol" charset="0"/>
              </a:rPr>
              <a:t>A CFL is recognized by a Push Down Automaton (PDA) to be discussed a bit later.</a:t>
            </a:r>
          </a:p>
        </p:txBody>
      </p:sp>
      <p:sp>
        <p:nvSpPr>
          <p:cNvPr id="4" name="Date Placeholder 3"/>
          <p:cNvSpPr>
            <a:spLocks noGrp="1"/>
          </p:cNvSpPr>
          <p:nvPr>
            <p:ph type="dt" sz="half" idx="10"/>
          </p:nvPr>
        </p:nvSpPr>
        <p:spPr/>
        <p:txBody>
          <a:bodyPr/>
          <a:lstStyle/>
          <a:p>
            <a:fld id="{788492FE-54E2-3B4E-927F-85C6DDAD2C8B}"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132</a:t>
            </a:fld>
            <a:endParaRPr lang="en-US"/>
          </a:p>
        </p:txBody>
      </p:sp>
    </p:spTree>
    <p:extLst>
      <p:ext uri="{BB962C8B-B14F-4D97-AF65-F5344CB8AC3E}">
        <p14:creationId xmlns:p14="http://schemas.microsoft.com/office/powerpoint/2010/main" val="112846145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Classic CFLs</a:t>
            </a:r>
          </a:p>
        </p:txBody>
      </p:sp>
      <p:sp>
        <p:nvSpPr>
          <p:cNvPr id="3" name="Content Placeholder 2"/>
          <p:cNvSpPr>
            <a:spLocks noGrp="1"/>
          </p:cNvSpPr>
          <p:nvPr>
            <p:ph idx="1"/>
          </p:nvPr>
        </p:nvSpPr>
        <p:spPr/>
        <p:txBody>
          <a:bodyPr/>
          <a:lstStyle/>
          <a:p>
            <a:pPr marL="0" indent="0">
              <a:buFontTx/>
              <a:buNone/>
            </a:pPr>
            <a:r>
              <a:rPr lang="en-US" sz="2000" dirty="0">
                <a:latin typeface="Arial" charset="0"/>
                <a:ea typeface="MS PGothic" charset="0"/>
              </a:rPr>
              <a:t>L1 = { a</a:t>
            </a:r>
            <a:r>
              <a:rPr lang="en-US" sz="2000" baseline="30000" dirty="0">
                <a:latin typeface="Arial" charset="0"/>
                <a:ea typeface="MS PGothic" charset="0"/>
              </a:rPr>
              <a:t>n</a:t>
            </a:r>
            <a:r>
              <a:rPr lang="en-US" sz="2000" dirty="0">
                <a:latin typeface="Arial" charset="0"/>
                <a:ea typeface="MS PGothic" charset="0"/>
              </a:rPr>
              <a:t> b</a:t>
            </a:r>
            <a:r>
              <a:rPr lang="en-US" sz="2000" baseline="30000" dirty="0">
                <a:latin typeface="Arial" charset="0"/>
                <a:ea typeface="MS PGothic" charset="0"/>
              </a:rPr>
              <a:t>n</a:t>
            </a:r>
            <a:r>
              <a:rPr lang="en-US" sz="2000" dirty="0">
                <a:latin typeface="Arial" charset="0"/>
                <a:ea typeface="MS PGothic" charset="0"/>
              </a:rPr>
              <a:t> | n ≥ 0 }</a:t>
            </a:r>
          </a:p>
          <a:p>
            <a:pPr marL="0" indent="0">
              <a:buFontTx/>
              <a:buNone/>
            </a:pPr>
            <a:r>
              <a:rPr lang="en-US" sz="2000" dirty="0">
                <a:latin typeface="Arial" charset="0"/>
                <a:ea typeface="MS PGothic" charset="0"/>
              </a:rPr>
              <a:t>G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 S) is a CFG where R is:</a:t>
            </a:r>
          </a:p>
          <a:p>
            <a:pPr marL="0" indent="0">
              <a:buFontTx/>
              <a:buNone/>
            </a:pPr>
            <a:r>
              <a:rPr lang="en-US" sz="2000" dirty="0">
                <a:latin typeface="Arial" charset="0"/>
                <a:ea typeface="MS PGothic" charset="0"/>
                <a:sym typeface="Symbol" charset="0"/>
              </a:rPr>
              <a:t>S  a S b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L2 = { w </a:t>
            </a:r>
            <a:r>
              <a:rPr lang="en-US" sz="2000" dirty="0" err="1">
                <a:latin typeface="Arial" charset="0"/>
                <a:ea typeface="MS PGothic" charset="0"/>
              </a:rPr>
              <a:t>w</a:t>
            </a:r>
            <a:r>
              <a:rPr lang="en-US" sz="2000" baseline="30000" dirty="0" err="1">
                <a:latin typeface="Arial" charset="0"/>
                <a:ea typeface="MS PGothic" charset="0"/>
              </a:rPr>
              <a:t>R</a:t>
            </a:r>
            <a:r>
              <a:rPr lang="en-US" sz="2000" dirty="0">
                <a:latin typeface="Arial" charset="0"/>
                <a:ea typeface="MS PGothic" charset="0"/>
              </a:rPr>
              <a:t> | w ∊ {</a:t>
            </a:r>
            <a:r>
              <a:rPr lang="en-US" sz="2000" dirty="0" err="1">
                <a:latin typeface="Arial" charset="0"/>
                <a:ea typeface="MS PGothic" charset="0"/>
              </a:rPr>
              <a:t>a,b</a:t>
            </a:r>
            <a:r>
              <a:rPr lang="en-US" sz="2000" dirty="0">
                <a:latin typeface="Arial" charset="0"/>
                <a:ea typeface="MS PGothic" charset="0"/>
              </a:rPr>
              <a:t>}* }</a:t>
            </a:r>
          </a:p>
          <a:p>
            <a:pPr marL="0" indent="0">
              <a:buFontTx/>
              <a:buNone/>
            </a:pPr>
            <a:r>
              <a:rPr lang="en-US" sz="2000" dirty="0">
                <a:latin typeface="Arial" charset="0"/>
                <a:ea typeface="MS PGothic" charset="0"/>
              </a:rPr>
              <a:t>G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 S) is a CFG where R is:</a:t>
            </a:r>
          </a:p>
          <a:p>
            <a:pPr marL="0" indent="0">
              <a:buFontTx/>
              <a:buNone/>
            </a:pPr>
            <a:r>
              <a:rPr lang="en-US" sz="2000" dirty="0">
                <a:latin typeface="Arial" charset="0"/>
                <a:ea typeface="MS PGothic" charset="0"/>
                <a:sym typeface="Symbol" charset="0"/>
              </a:rPr>
              <a:t>S  a S a | b S b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L3 = { w | w ∊ {</a:t>
            </a:r>
            <a:r>
              <a:rPr lang="en-US" sz="2000" dirty="0" err="1">
                <a:latin typeface="Arial" charset="0"/>
                <a:ea typeface="MS PGothic" charset="0"/>
              </a:rPr>
              <a:t>a,b</a:t>
            </a:r>
            <a:r>
              <a:rPr lang="en-US" sz="2000" dirty="0">
                <a:latin typeface="Arial" charset="0"/>
                <a:ea typeface="MS PGothic" charset="0"/>
              </a:rPr>
              <a:t>}* and the number of a’s is the same as b’s}</a:t>
            </a:r>
          </a:p>
          <a:p>
            <a:pPr marL="0" indent="0">
              <a:buFontTx/>
              <a:buNone/>
            </a:pPr>
            <a:r>
              <a:rPr lang="en-US" sz="2000" dirty="0">
                <a:latin typeface="Arial" charset="0"/>
                <a:ea typeface="MS PGothic" charset="0"/>
              </a:rPr>
              <a:t>G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 S) is a CFG where R is:</a:t>
            </a:r>
          </a:p>
          <a:p>
            <a:pPr marL="0" indent="0">
              <a:buFontTx/>
              <a:buNone/>
            </a:pPr>
            <a:r>
              <a:rPr lang="en-US" sz="2000" dirty="0">
                <a:latin typeface="Arial" charset="0"/>
                <a:ea typeface="MS PGothic" charset="0"/>
                <a:sym typeface="Symbol" charset="0"/>
              </a:rPr>
              <a:t>S  a S b S | b S a S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a:p>
            <a:pPr marL="0" indent="0">
              <a:buNone/>
            </a:pPr>
            <a:r>
              <a:rPr lang="en-US" sz="2000" dirty="0" err="1">
                <a:latin typeface="Arial" charset="0"/>
                <a:ea typeface="MS PGothic" charset="0"/>
                <a:sym typeface="Symbol" charset="0"/>
              </a:rPr>
              <a:t>Culd</a:t>
            </a:r>
            <a:r>
              <a:rPr lang="en-US" sz="2000" dirty="0">
                <a:latin typeface="Arial" charset="0"/>
                <a:ea typeface="MS PGothic" charset="0"/>
                <a:sym typeface="Symbol" charset="0"/>
              </a:rPr>
              <a:t> also do S  S a S b S | S b S a S | </a:t>
            </a:r>
            <a:r>
              <a:rPr lang="en-US" sz="2000" dirty="0" err="1">
                <a:latin typeface="Arial" charset="0"/>
                <a:ea typeface="MS PGothic" charset="0"/>
                <a:sym typeface="Symbol" charset="0"/>
              </a:rPr>
              <a:t>λ</a:t>
            </a:r>
            <a:endParaRPr lang="en-US" sz="2000" dirty="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788492FE-54E2-3B4E-927F-85C6DDAD2C8B}"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133</a:t>
            </a:fld>
            <a:endParaRPr lang="en-US"/>
          </a:p>
        </p:txBody>
      </p:sp>
    </p:spTree>
    <p:extLst>
      <p:ext uri="{BB962C8B-B14F-4D97-AF65-F5344CB8AC3E}">
        <p14:creationId xmlns:p14="http://schemas.microsoft.com/office/powerpoint/2010/main" val="145366332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CFLs</a:t>
            </a:r>
          </a:p>
        </p:txBody>
      </p:sp>
      <p:sp>
        <p:nvSpPr>
          <p:cNvPr id="3" name="Content Placeholder 2"/>
          <p:cNvSpPr>
            <a:spLocks noGrp="1"/>
          </p:cNvSpPr>
          <p:nvPr>
            <p:ph idx="1"/>
          </p:nvPr>
        </p:nvSpPr>
        <p:spPr/>
        <p:txBody>
          <a:bodyPr/>
          <a:lstStyle/>
          <a:p>
            <a:pPr marL="0" indent="0">
              <a:buFontTx/>
              <a:buNone/>
            </a:pPr>
            <a:r>
              <a:rPr lang="en-US" sz="2000" dirty="0">
                <a:latin typeface="Arial" charset="0"/>
                <a:ea typeface="MS PGothic" charset="0"/>
              </a:rPr>
              <a:t>G</a:t>
            </a:r>
            <a:r>
              <a:rPr lang="en-US" sz="2000" baseline="-25000" dirty="0">
                <a:latin typeface="Arial" charset="0"/>
                <a:ea typeface="MS PGothic" charset="0"/>
              </a:rPr>
              <a:t>i</a:t>
            </a:r>
            <a:r>
              <a:rPr lang="en-US" sz="2000" dirty="0">
                <a:latin typeface="Arial" charset="0"/>
                <a:ea typeface="MS PGothic" charset="0"/>
              </a:rPr>
              <a:t> = ({S}, </a:t>
            </a:r>
            <a:r>
              <a:rPr lang="en-US" sz="2000" dirty="0">
                <a:latin typeface="Arial" charset="0"/>
                <a:ea typeface="MS PGothic" charset="0"/>
                <a:sym typeface="Symbol" charset="0"/>
              </a:rPr>
              <a:t>{</a:t>
            </a:r>
            <a:r>
              <a:rPr lang="en-US" sz="2000" dirty="0" err="1">
                <a:latin typeface="Arial" charset="0"/>
                <a:ea typeface="MS PGothic" charset="0"/>
                <a:sym typeface="Symbol" charset="0"/>
              </a:rPr>
              <a:t>a,b</a:t>
            </a:r>
            <a:r>
              <a:rPr lang="en-US" sz="2000" dirty="0">
                <a:latin typeface="Arial" charset="0"/>
                <a:ea typeface="MS PGothic" charset="0"/>
                <a:sym typeface="Symbol" charset="0"/>
              </a:rPr>
              <a:t>}, R</a:t>
            </a:r>
            <a:r>
              <a:rPr lang="en-US" sz="2000" baseline="-25000" dirty="0">
                <a:latin typeface="Arial" charset="0"/>
                <a:ea typeface="MS PGothic" charset="0"/>
                <a:sym typeface="Symbol" charset="0"/>
              </a:rPr>
              <a:t>i</a:t>
            </a:r>
            <a:r>
              <a:rPr lang="en-US" sz="2000" dirty="0">
                <a:latin typeface="Arial" charset="0"/>
                <a:ea typeface="MS PGothic" charset="0"/>
                <a:sym typeface="Symbol" charset="0"/>
              </a:rPr>
              <a:t>, S) is a CFG where:</a:t>
            </a:r>
          </a:p>
          <a:p>
            <a:pPr marL="0" indent="0">
              <a:buNone/>
            </a:pPr>
            <a:endParaRPr lang="en-US" sz="2000" dirty="0">
              <a:latin typeface="Arial" charset="0"/>
              <a:ea typeface="MS PGothic" charset="0"/>
              <a:sym typeface="Symbol" charset="0"/>
            </a:endParaRPr>
          </a:p>
          <a:p>
            <a:pPr marL="0" indent="0">
              <a:buNone/>
            </a:pPr>
            <a:r>
              <a:rPr lang="en-US" sz="2000" dirty="0">
                <a:latin typeface="Arial" charset="0"/>
                <a:ea typeface="MS PGothic" charset="0"/>
                <a:sym typeface="Symbol" charset="0"/>
              </a:rPr>
              <a:t>R</a:t>
            </a:r>
            <a:r>
              <a:rPr lang="en-US" sz="2000" baseline="-25000" dirty="0">
                <a:latin typeface="Arial" charset="0"/>
                <a:ea typeface="MS PGothic" charset="0"/>
                <a:sym typeface="Symbol" charset="0"/>
              </a:rPr>
              <a:t>1</a:t>
            </a:r>
            <a:r>
              <a:rPr lang="en-US" sz="2000" dirty="0">
                <a:latin typeface="Arial" charset="0"/>
                <a:ea typeface="MS PGothic" charset="0"/>
                <a:sym typeface="Symbol" charset="0"/>
              </a:rPr>
              <a:t>: S  a S b | a | a S		</a:t>
            </a:r>
            <a:r>
              <a:rPr lang="en-US" sz="2000" dirty="0">
                <a:latin typeface="Arial" charset="0"/>
                <a:ea typeface="MS PGothic" charset="0"/>
              </a:rPr>
              <a:t>L</a:t>
            </a:r>
            <a:r>
              <a:rPr lang="en-US" sz="2000" baseline="-25000" dirty="0">
                <a:latin typeface="Arial" charset="0"/>
                <a:ea typeface="MS PGothic" charset="0"/>
              </a:rPr>
              <a:t>1</a:t>
            </a:r>
            <a:r>
              <a:rPr lang="en-US" sz="2000" dirty="0">
                <a:latin typeface="Arial" charset="0"/>
                <a:ea typeface="MS PGothic" charset="0"/>
              </a:rPr>
              <a:t> = { a</a:t>
            </a:r>
            <a:r>
              <a:rPr lang="en-US" sz="2000" baseline="30000" dirty="0">
                <a:latin typeface="Arial" charset="0"/>
                <a:ea typeface="MS PGothic" charset="0"/>
              </a:rPr>
              <a:t>m</a:t>
            </a:r>
            <a:r>
              <a:rPr lang="en-US" sz="2000" dirty="0">
                <a:latin typeface="Arial" charset="0"/>
                <a:ea typeface="MS PGothic" charset="0"/>
              </a:rPr>
              <a:t> b</a:t>
            </a:r>
            <a:r>
              <a:rPr lang="en-US" sz="2000" baseline="30000" dirty="0">
                <a:latin typeface="Arial" charset="0"/>
                <a:ea typeface="MS PGothic" charset="0"/>
              </a:rPr>
              <a:t>n</a:t>
            </a:r>
            <a:r>
              <a:rPr lang="en-US" sz="2000" dirty="0">
                <a:latin typeface="Arial" charset="0"/>
                <a:ea typeface="MS PGothic" charset="0"/>
              </a:rPr>
              <a:t> | m &gt;n }</a:t>
            </a: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endParaRPr>
          </a:p>
          <a:p>
            <a:pPr marL="0" indent="0">
              <a:buNone/>
            </a:pPr>
            <a:r>
              <a:rPr lang="en-US" sz="2000" dirty="0">
                <a:latin typeface="Arial" charset="0"/>
                <a:ea typeface="MS PGothic" charset="0"/>
                <a:sym typeface="Symbol" charset="0"/>
              </a:rPr>
              <a:t>R</a:t>
            </a:r>
            <a:r>
              <a:rPr lang="en-US" sz="2000" baseline="-25000" dirty="0">
                <a:latin typeface="Arial" charset="0"/>
                <a:ea typeface="MS PGothic" charset="0"/>
                <a:sym typeface="Symbol" charset="0"/>
              </a:rPr>
              <a:t>2</a:t>
            </a:r>
            <a:r>
              <a:rPr lang="en-US" sz="2000" dirty="0">
                <a:latin typeface="Arial" charset="0"/>
                <a:ea typeface="MS PGothic" charset="0"/>
                <a:sym typeface="Symbol" charset="0"/>
              </a:rPr>
              <a:t>: S  a S a | b S b | </a:t>
            </a:r>
            <a:r>
              <a:rPr lang="en-US" sz="2000" dirty="0" err="1">
                <a:latin typeface="Arial" charset="0"/>
                <a:ea typeface="MS PGothic" charset="0"/>
                <a:sym typeface="Symbol" charset="0"/>
              </a:rPr>
              <a:t>λ</a:t>
            </a:r>
            <a:r>
              <a:rPr lang="en-US" sz="2000" dirty="0">
                <a:latin typeface="Arial" charset="0"/>
                <a:ea typeface="MS PGothic" charset="0"/>
                <a:sym typeface="Symbol" charset="0"/>
              </a:rPr>
              <a:t> | a | b	</a:t>
            </a:r>
            <a:r>
              <a:rPr lang="en-US" sz="2000" dirty="0">
                <a:latin typeface="Arial" charset="0"/>
                <a:ea typeface="MS PGothic" charset="0"/>
              </a:rPr>
              <a:t>L</a:t>
            </a:r>
            <a:r>
              <a:rPr lang="en-US" sz="2000" baseline="-25000" dirty="0">
                <a:latin typeface="Arial" charset="0"/>
                <a:ea typeface="MS PGothic" charset="0"/>
              </a:rPr>
              <a:t>2</a:t>
            </a:r>
            <a:r>
              <a:rPr lang="en-US" sz="2000" dirty="0">
                <a:latin typeface="Arial" charset="0"/>
                <a:ea typeface="MS PGothic" charset="0"/>
              </a:rPr>
              <a:t> = { w | w is a palindrome over {</a:t>
            </a:r>
            <a:r>
              <a:rPr lang="en-US" sz="2000" dirty="0" err="1">
                <a:latin typeface="Arial" charset="0"/>
                <a:ea typeface="MS PGothic" charset="0"/>
              </a:rPr>
              <a:t>a,b</a:t>
            </a:r>
            <a:r>
              <a:rPr lang="en-US" sz="2000" dirty="0">
                <a:latin typeface="Arial" charset="0"/>
                <a:ea typeface="MS PGothic" charset="0"/>
              </a:rPr>
              <a:t>} }</a:t>
            </a:r>
          </a:p>
          <a:p>
            <a:pPr marL="0" indent="0">
              <a:buFontTx/>
              <a:buNone/>
            </a:pPr>
            <a:endParaRPr lang="en-US" sz="2000" dirty="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788492FE-54E2-3B4E-927F-85C6DDAD2C8B}"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134</a:t>
            </a:fld>
            <a:endParaRPr lang="en-US"/>
          </a:p>
        </p:txBody>
      </p:sp>
    </p:spTree>
    <p:extLst>
      <p:ext uri="{BB962C8B-B14F-4D97-AF65-F5344CB8AC3E}">
        <p14:creationId xmlns:p14="http://schemas.microsoft.com/office/powerpoint/2010/main" val="195384328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p:nvPr>
        </p:nvSpPr>
        <p:spPr/>
        <p:txBody>
          <a:bodyPr/>
          <a:lstStyle/>
          <a:p>
            <a:r>
              <a:rPr lang="en-US" dirty="0">
                <a:latin typeface="Arial" charset="0"/>
                <a:ea typeface="MS PGothic" charset="0"/>
              </a:rPr>
              <a:t>Sample “Useful” CFG</a:t>
            </a:r>
          </a:p>
        </p:txBody>
      </p:sp>
      <p:sp>
        <p:nvSpPr>
          <p:cNvPr id="108547" name="Content Placeholder 2"/>
          <p:cNvSpPr>
            <a:spLocks noGrp="1"/>
          </p:cNvSpPr>
          <p:nvPr>
            <p:ph idx="1"/>
          </p:nvPr>
        </p:nvSpPr>
        <p:spPr/>
        <p:txBody>
          <a:bodyPr/>
          <a:lstStyle/>
          <a:p>
            <a:pPr marL="0" indent="0" eaLnBrk="1" hangingPunct="1">
              <a:spcBef>
                <a:spcPct val="50000"/>
              </a:spcBef>
              <a:buFontTx/>
              <a:buNone/>
            </a:pPr>
            <a:r>
              <a:rPr lang="en-US" sz="2400" dirty="0">
                <a:latin typeface="Times New Roman" charset="0"/>
                <a:ea typeface="MS PGothic" charset="0"/>
              </a:rPr>
              <a:t>Example of a grammar for a small language: </a:t>
            </a:r>
          </a:p>
          <a:p>
            <a:pPr marL="0" indent="0" eaLnBrk="1" hangingPunct="1">
              <a:spcBef>
                <a:spcPct val="50000"/>
              </a:spcBef>
              <a:buFontTx/>
              <a:buNone/>
            </a:pPr>
            <a:r>
              <a:rPr lang="en-US" sz="2400" dirty="0">
                <a:latin typeface="Times New Roman" charset="0"/>
                <a:ea typeface="MS PGothic" charset="0"/>
              </a:rPr>
              <a:t>G = ({&lt;program&gt;, &lt;</a:t>
            </a:r>
            <a:r>
              <a:rPr lang="en-US" sz="2400" dirty="0" err="1">
                <a:latin typeface="Times New Roman" charset="0"/>
                <a:ea typeface="MS PGothic" charset="0"/>
              </a:rPr>
              <a:t>stmt</a:t>
            </a:r>
            <a:r>
              <a:rPr lang="en-US" sz="2400" dirty="0">
                <a:latin typeface="Times New Roman" charset="0"/>
                <a:ea typeface="MS PGothic" charset="0"/>
              </a:rPr>
              <a:t>-list&gt;, &lt;</a:t>
            </a:r>
            <a:r>
              <a:rPr lang="en-US" sz="2400" dirty="0" err="1">
                <a:latin typeface="Times New Roman" charset="0"/>
                <a:ea typeface="MS PGothic" charset="0"/>
              </a:rPr>
              <a:t>stmt</a:t>
            </a:r>
            <a:r>
              <a:rPr lang="en-US" sz="2400" dirty="0">
                <a:latin typeface="Times New Roman" charset="0"/>
                <a:ea typeface="MS PGothic" charset="0"/>
              </a:rPr>
              <a:t>&gt;, &lt;expression&gt;}, </a:t>
            </a:r>
            <a:br>
              <a:rPr lang="en-US" sz="2400" dirty="0">
                <a:latin typeface="Times New Roman" charset="0"/>
                <a:ea typeface="MS PGothic" charset="0"/>
              </a:rPr>
            </a:br>
            <a:r>
              <a:rPr lang="en-US" sz="2400" dirty="0">
                <a:latin typeface="Times New Roman" charset="0"/>
                <a:ea typeface="MS PGothic" charset="0"/>
              </a:rPr>
              <a:t>        {begin, end, ident, ;, =, +, -}, R, &lt;program&gt;) where R is</a:t>
            </a:r>
          </a:p>
          <a:p>
            <a:pPr marL="0" indent="0" eaLnBrk="1" hangingPunct="1">
              <a:spcBef>
                <a:spcPct val="50000"/>
              </a:spcBef>
              <a:buFontTx/>
              <a:buNone/>
            </a:pPr>
            <a:r>
              <a:rPr lang="en-US" sz="2400" dirty="0">
                <a:latin typeface="Times New Roman" charset="0"/>
                <a:ea typeface="MS PGothic" charset="0"/>
              </a:rPr>
              <a:t>	&lt;program&gt;	</a:t>
            </a:r>
            <a:r>
              <a:rPr lang="en-US" sz="2400" dirty="0">
                <a:latin typeface="Times New Roman" charset="0"/>
                <a:ea typeface="MS PGothic" charset="0"/>
                <a:sym typeface="Wingdings" charset="0"/>
              </a:rPr>
              <a:t> begin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-list&gt; end</a:t>
            </a:r>
          </a:p>
          <a:p>
            <a:pPr marL="0" indent="0" eaLnBrk="1" hangingPunct="1">
              <a:spcBef>
                <a:spcPct val="50000"/>
              </a:spcBef>
              <a:buFontTx/>
              <a:buNone/>
            </a:pPr>
            <a:r>
              <a:rPr lang="en-US" sz="2400" dirty="0">
                <a:latin typeface="Times New Roman" charset="0"/>
                <a:ea typeface="MS PGothic" charset="0"/>
                <a:sym typeface="Wingdings" charset="0"/>
              </a:rPr>
              <a:t>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-list&gt;	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&gt;; |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&gt; ;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-list&gt;</a:t>
            </a:r>
          </a:p>
          <a:p>
            <a:pPr marL="0" indent="0" eaLnBrk="1" hangingPunct="1">
              <a:spcBef>
                <a:spcPct val="50000"/>
              </a:spcBef>
              <a:buFontTx/>
              <a:buNone/>
            </a:pPr>
            <a:r>
              <a:rPr lang="en-US" sz="2400" dirty="0">
                <a:latin typeface="Times New Roman" charset="0"/>
                <a:ea typeface="MS PGothic" charset="0"/>
                <a:sym typeface="Wingdings" charset="0"/>
              </a:rPr>
              <a:t>	&lt;</a:t>
            </a:r>
            <a:r>
              <a:rPr lang="en-US" sz="2400" dirty="0" err="1">
                <a:latin typeface="Times New Roman" charset="0"/>
                <a:ea typeface="MS PGothic" charset="0"/>
                <a:sym typeface="Wingdings" charset="0"/>
              </a:rPr>
              <a:t>stmt</a:t>
            </a:r>
            <a:r>
              <a:rPr lang="en-US" sz="2400" dirty="0">
                <a:latin typeface="Times New Roman" charset="0"/>
                <a:ea typeface="MS PGothic" charset="0"/>
                <a:sym typeface="Wingdings" charset="0"/>
              </a:rPr>
              <a:t>&gt;		 ident = &lt;expression&gt;</a:t>
            </a:r>
          </a:p>
          <a:p>
            <a:pPr marL="0" indent="0" eaLnBrk="1" hangingPunct="1">
              <a:spcBef>
                <a:spcPct val="50000"/>
              </a:spcBef>
              <a:buFontTx/>
              <a:buNone/>
            </a:pPr>
            <a:r>
              <a:rPr lang="en-US" sz="2400" dirty="0">
                <a:latin typeface="Times New Roman" charset="0"/>
                <a:ea typeface="MS PGothic" charset="0"/>
                <a:sym typeface="Wingdings" charset="0"/>
              </a:rPr>
              <a:t>	&lt;expression&gt; 	 ident + ident | ident - ident | ident </a:t>
            </a:r>
          </a:p>
          <a:p>
            <a:pPr marL="0" indent="0" eaLnBrk="1" hangingPunct="1">
              <a:spcBef>
                <a:spcPct val="50000"/>
              </a:spcBef>
              <a:buFontTx/>
              <a:buNone/>
            </a:pPr>
            <a:r>
              <a:rPr lang="en-US" sz="2400" dirty="0">
                <a:latin typeface="Times New Roman" charset="0"/>
                <a:ea typeface="MS PGothic" charset="0"/>
                <a:sym typeface="Wingdings" charset="0"/>
              </a:rPr>
              <a:t>Here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ident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is a token return from a scanner, as are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begin</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end</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 </a:t>
            </a:r>
            <a:r>
              <a:rPr lang="ja-JP" altLang="en-US" sz="2400" dirty="0">
                <a:latin typeface="Times New Roman" charset="0"/>
                <a:ea typeface="MS PGothic" charset="0"/>
                <a:sym typeface="Wingdings" charset="0"/>
              </a:rPr>
              <a:t>“</a:t>
            </a:r>
            <a:r>
              <a:rPr lang="en-US" altLang="ja-JP" sz="2400" dirty="0">
                <a:latin typeface="Times New Roman" charset="0"/>
                <a:ea typeface="MS PGothic" charset="0"/>
                <a:sym typeface="Wingdings" charset="0"/>
              </a:rPr>
              <a:t>-</a:t>
            </a:r>
            <a:r>
              <a:rPr lang="ja-JP" altLang="en-US" sz="2400">
                <a:latin typeface="Times New Roman" charset="0"/>
                <a:ea typeface="MS PGothic" charset="0"/>
                <a:sym typeface="Wingdings" charset="0"/>
              </a:rPr>
              <a:t>”</a:t>
            </a:r>
            <a:endParaRPr lang="en-US" altLang="ja-JP" sz="2400" dirty="0">
              <a:latin typeface="Times New Roman" charset="0"/>
              <a:ea typeface="MS PGothic" charset="0"/>
              <a:sym typeface="Wingdings" charset="0"/>
            </a:endParaRPr>
          </a:p>
        </p:txBody>
      </p:sp>
      <p:sp>
        <p:nvSpPr>
          <p:cNvPr id="1085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9794B4C-BD89-5B4B-8457-1AA3587CE1F1}" type="datetime1">
              <a:rPr lang="en-US" smtClean="0"/>
              <a:t>1/27/22</a:t>
            </a:fld>
            <a:endParaRPr lang="en-US"/>
          </a:p>
        </p:txBody>
      </p:sp>
      <p:sp>
        <p:nvSpPr>
          <p:cNvPr id="1085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85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4CB42F-14BB-7446-B800-7F35DAA94E08}" type="slidenum">
              <a:rPr lang="en-US"/>
              <a:pPr/>
              <a:t>135</a:t>
            </a:fld>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p:nvPr>
        </p:nvSpPr>
        <p:spPr/>
        <p:txBody>
          <a:bodyPr/>
          <a:lstStyle/>
          <a:p>
            <a:r>
              <a:rPr lang="en-US">
                <a:latin typeface="Arial" charset="0"/>
                <a:ea typeface="MS PGothic" charset="0"/>
              </a:rPr>
              <a:t>Derivation</a:t>
            </a:r>
          </a:p>
        </p:txBody>
      </p:sp>
      <p:sp>
        <p:nvSpPr>
          <p:cNvPr id="1095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BD9BD0C-331B-A04F-A212-0FA45BCC7621}" type="datetime1">
              <a:rPr lang="en-US" smtClean="0"/>
              <a:t>1/27/22</a:t>
            </a:fld>
            <a:endParaRPr lang="en-US"/>
          </a:p>
        </p:txBody>
      </p:sp>
      <p:sp>
        <p:nvSpPr>
          <p:cNvPr id="1095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95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AEBF15B-242F-104F-ACE4-57D9BA958B03}" type="slidenum">
              <a:rPr lang="en-US"/>
              <a:pPr/>
              <a:t>136</a:t>
            </a:fld>
            <a:endParaRPr lang="en-US"/>
          </a:p>
        </p:txBody>
      </p:sp>
      <p:sp>
        <p:nvSpPr>
          <p:cNvPr id="109574" name="Line 4"/>
          <p:cNvSpPr>
            <a:spLocks noChangeShapeType="1"/>
          </p:cNvSpPr>
          <p:nvPr/>
        </p:nvSpPr>
        <p:spPr bwMode="auto">
          <a:xfrm>
            <a:off x="457200" y="1143000"/>
            <a:ext cx="7696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09575" name="Text Box 6"/>
          <p:cNvSpPr txBox="1">
            <a:spLocks noChangeArrowheads="1"/>
          </p:cNvSpPr>
          <p:nvPr/>
        </p:nvSpPr>
        <p:spPr bwMode="auto">
          <a:xfrm>
            <a:off x="838200" y="1371600"/>
            <a:ext cx="5050857"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u="sng" dirty="0"/>
              <a:t>A sentence generation is called a derivation.</a:t>
            </a:r>
          </a:p>
          <a:p>
            <a:pPr eaLnBrk="1" hangingPunct="1"/>
            <a:endParaRPr lang="en-US" b="1" u="sng" dirty="0"/>
          </a:p>
          <a:p>
            <a:pPr eaLnBrk="1" hangingPunct="1"/>
            <a:r>
              <a:rPr lang="en-US" b="1" dirty="0"/>
              <a:t>Grammar for a simple </a:t>
            </a:r>
          </a:p>
          <a:p>
            <a:pPr eaLnBrk="1" hangingPunct="1"/>
            <a:r>
              <a:rPr lang="en-US" b="1" dirty="0"/>
              <a:t>assignment statement:</a:t>
            </a:r>
          </a:p>
          <a:p>
            <a:pPr eaLnBrk="1" hangingPunct="1"/>
            <a:endParaRPr lang="en-US" b="1" dirty="0"/>
          </a:p>
          <a:p>
            <a:pPr eaLnBrk="1" hangingPunct="1"/>
            <a:r>
              <a:rPr lang="en-US" b="1" dirty="0"/>
              <a:t>R1  &lt;</a:t>
            </a:r>
            <a:r>
              <a:rPr lang="en-US" b="1" dirty="0" err="1"/>
              <a:t>assgn</a:t>
            </a:r>
            <a:r>
              <a:rPr lang="en-US" b="1" dirty="0"/>
              <a:t>&gt; </a:t>
            </a:r>
            <a:r>
              <a:rPr lang="en-US" b="1" dirty="0">
                <a:sym typeface="Wingdings" charset="0"/>
              </a:rPr>
              <a:t> &lt;id&gt; = &lt;expr&gt;</a:t>
            </a:r>
          </a:p>
          <a:p>
            <a:pPr eaLnBrk="1" hangingPunct="1"/>
            <a:r>
              <a:rPr lang="en-US" b="1" dirty="0">
                <a:sym typeface="Wingdings" charset="0"/>
              </a:rPr>
              <a:t>R2  &lt;id&gt;	         a | b | c</a:t>
            </a:r>
          </a:p>
          <a:p>
            <a:pPr eaLnBrk="1" hangingPunct="1"/>
            <a:r>
              <a:rPr lang="en-US" b="1" dirty="0">
                <a:sym typeface="Wingdings" charset="0"/>
              </a:rPr>
              <a:t>R3  &lt;expr&gt;     &lt;id&gt; + &lt;expr&gt;</a:t>
            </a:r>
          </a:p>
          <a:p>
            <a:pPr eaLnBrk="1" hangingPunct="1"/>
            <a:r>
              <a:rPr lang="en-US" b="1" dirty="0">
                <a:sym typeface="Wingdings" charset="0"/>
              </a:rPr>
              <a:t>R4	         |   &lt;id&gt; * &lt;expr&gt;</a:t>
            </a:r>
          </a:p>
          <a:p>
            <a:pPr eaLnBrk="1" hangingPunct="1"/>
            <a:r>
              <a:rPr lang="en-US" b="1" dirty="0">
                <a:sym typeface="Wingdings" charset="0"/>
              </a:rPr>
              <a:t>R5	         |   ( &lt;expr&gt; )</a:t>
            </a:r>
          </a:p>
          <a:p>
            <a:pPr eaLnBrk="1" hangingPunct="1"/>
            <a:r>
              <a:rPr lang="en-US" b="1" dirty="0">
                <a:sym typeface="Wingdings" charset="0"/>
              </a:rPr>
              <a:t>R6                   | &lt;id&gt;</a:t>
            </a:r>
            <a:endParaRPr lang="en-US" b="1" dirty="0"/>
          </a:p>
        </p:txBody>
      </p:sp>
      <p:sp>
        <p:nvSpPr>
          <p:cNvPr id="109576" name="Text Box 7"/>
          <p:cNvSpPr txBox="1">
            <a:spLocks noChangeArrowheads="1"/>
          </p:cNvSpPr>
          <p:nvPr/>
        </p:nvSpPr>
        <p:spPr bwMode="auto">
          <a:xfrm>
            <a:off x="4602163" y="1905000"/>
            <a:ext cx="458628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dirty="0"/>
              <a:t>The statement a = b * ( a + c ) </a:t>
            </a:r>
          </a:p>
          <a:p>
            <a:pPr eaLnBrk="1" hangingPunct="1"/>
            <a:r>
              <a:rPr lang="en-US" b="1" dirty="0"/>
              <a:t>Is generated by the </a:t>
            </a:r>
            <a:r>
              <a:rPr lang="en-US" b="1" dirty="0">
                <a:solidFill>
                  <a:srgbClr val="0000FF"/>
                </a:solidFill>
              </a:rPr>
              <a:t>leftmost derivation</a:t>
            </a:r>
            <a:r>
              <a:rPr lang="en-US" b="1" dirty="0"/>
              <a:t>:</a:t>
            </a:r>
          </a:p>
          <a:p>
            <a:pPr eaLnBrk="1" hangingPunct="1"/>
            <a:endParaRPr lang="en-US" b="1" dirty="0"/>
          </a:p>
          <a:p>
            <a:pPr eaLnBrk="1" hangingPunct="1"/>
            <a:r>
              <a:rPr lang="en-US" b="1" dirty="0"/>
              <a:t>&lt;</a:t>
            </a:r>
            <a:r>
              <a:rPr lang="en-US" b="1" dirty="0" err="1"/>
              <a:t>assgn</a:t>
            </a:r>
            <a:r>
              <a:rPr lang="en-US" b="1" dirty="0"/>
              <a:t>&gt; </a:t>
            </a:r>
            <a:r>
              <a:rPr lang="en-US" b="1" dirty="0">
                <a:sym typeface="Symbol" charset="0"/>
              </a:rPr>
              <a:t></a:t>
            </a:r>
            <a:r>
              <a:rPr lang="en-US" b="1" dirty="0">
                <a:sym typeface="Wingdings" charset="0"/>
              </a:rPr>
              <a:t> &lt;id&gt; = &lt;expr&gt;	      R1</a:t>
            </a:r>
          </a:p>
          <a:p>
            <a:pPr eaLnBrk="1" hangingPunct="1"/>
            <a:r>
              <a:rPr lang="en-US" b="1" dirty="0">
                <a:sym typeface="Wingdings" charset="0"/>
              </a:rPr>
              <a:t> 	 </a:t>
            </a:r>
            <a:r>
              <a:rPr lang="en-US" b="1" dirty="0">
                <a:sym typeface="Symbol" charset="0"/>
              </a:rPr>
              <a:t></a:t>
            </a:r>
            <a:r>
              <a:rPr lang="en-US" b="1" dirty="0">
                <a:sym typeface="Wingdings" charset="0"/>
              </a:rPr>
              <a:t> a = &lt;expr&gt;		      R2</a:t>
            </a:r>
          </a:p>
          <a:p>
            <a:pPr eaLnBrk="1" hangingPunct="1"/>
            <a:r>
              <a:rPr lang="en-US" b="1" dirty="0">
                <a:sym typeface="Wingdings" charset="0"/>
              </a:rPr>
              <a:t> 	 </a:t>
            </a:r>
            <a:r>
              <a:rPr lang="en-US" b="1" dirty="0">
                <a:sym typeface="Symbol" charset="0"/>
              </a:rPr>
              <a:t> </a:t>
            </a:r>
            <a:r>
              <a:rPr lang="en-US" b="1" dirty="0">
                <a:sym typeface="Wingdings" charset="0"/>
              </a:rPr>
              <a:t>a = &lt;id&gt; * &lt;expr&gt;	      R4</a:t>
            </a:r>
          </a:p>
          <a:p>
            <a:pPr eaLnBrk="1" hangingPunct="1"/>
            <a:r>
              <a:rPr lang="en-US" b="1" dirty="0">
                <a:sym typeface="Wingdings" charset="0"/>
              </a:rPr>
              <a:t>	 </a:t>
            </a:r>
            <a:r>
              <a:rPr lang="en-US" b="1" dirty="0">
                <a:sym typeface="Symbol" charset="0"/>
              </a:rPr>
              <a:t> </a:t>
            </a:r>
            <a:r>
              <a:rPr lang="en-US" b="1" dirty="0">
                <a:sym typeface="Wingdings" charset="0"/>
              </a:rPr>
              <a:t>a = b * &lt;expr&gt;	      R2</a:t>
            </a:r>
          </a:p>
          <a:p>
            <a:pPr eaLnBrk="1" hangingPunct="1"/>
            <a:r>
              <a:rPr lang="en-US" b="1" dirty="0">
                <a:sym typeface="Wingdings" charset="0"/>
              </a:rPr>
              <a:t>	 </a:t>
            </a:r>
            <a:r>
              <a:rPr lang="en-US" b="1" dirty="0">
                <a:sym typeface="Symbol" charset="0"/>
              </a:rPr>
              <a:t> </a:t>
            </a:r>
            <a:r>
              <a:rPr lang="en-US" b="1" dirty="0">
                <a:sym typeface="Wingdings" charset="0"/>
              </a:rPr>
              <a:t>a = b * ( &lt;expr&gt; )               R5</a:t>
            </a:r>
          </a:p>
          <a:p>
            <a:pPr eaLnBrk="1" hangingPunct="1"/>
            <a:r>
              <a:rPr lang="en-US" b="1" dirty="0">
                <a:sym typeface="Wingdings" charset="0"/>
              </a:rPr>
              <a:t>	 </a:t>
            </a:r>
            <a:r>
              <a:rPr lang="en-US" b="1" dirty="0">
                <a:sym typeface="Symbol" charset="0"/>
              </a:rPr>
              <a:t> </a:t>
            </a:r>
            <a:r>
              <a:rPr lang="en-US" b="1" dirty="0">
                <a:sym typeface="Wingdings" charset="0"/>
              </a:rPr>
              <a:t>a = b * ( &lt;id&gt; + &lt;expr&gt; )   R3</a:t>
            </a:r>
          </a:p>
          <a:p>
            <a:pPr eaLnBrk="1" hangingPunct="1"/>
            <a:r>
              <a:rPr lang="en-US" b="1" dirty="0">
                <a:sym typeface="Wingdings" charset="0"/>
              </a:rPr>
              <a:t>	 </a:t>
            </a:r>
            <a:r>
              <a:rPr lang="en-US" b="1" dirty="0">
                <a:sym typeface="Symbol" charset="0"/>
              </a:rPr>
              <a:t> </a:t>
            </a:r>
            <a:r>
              <a:rPr lang="en-US" b="1" dirty="0">
                <a:sym typeface="Wingdings" charset="0"/>
              </a:rPr>
              <a:t>a = b * ( a + &lt;expr&gt; )	      R2</a:t>
            </a:r>
          </a:p>
          <a:p>
            <a:pPr eaLnBrk="1" hangingPunct="1"/>
            <a:r>
              <a:rPr lang="en-US" b="1" dirty="0">
                <a:sym typeface="Wingdings" charset="0"/>
              </a:rPr>
              <a:t>	 </a:t>
            </a:r>
            <a:r>
              <a:rPr lang="en-US" b="1" dirty="0">
                <a:sym typeface="Symbol" charset="0"/>
              </a:rPr>
              <a:t> </a:t>
            </a:r>
            <a:r>
              <a:rPr lang="en-US" b="1" dirty="0">
                <a:sym typeface="Wingdings" charset="0"/>
              </a:rPr>
              <a:t>a = b * ( a + &lt;id&gt; )	      R6</a:t>
            </a:r>
          </a:p>
          <a:p>
            <a:pPr eaLnBrk="1" hangingPunct="1"/>
            <a:r>
              <a:rPr lang="en-US" b="1" dirty="0">
                <a:sym typeface="Wingdings" charset="0"/>
              </a:rPr>
              <a:t>	 </a:t>
            </a:r>
            <a:r>
              <a:rPr lang="en-US" b="1" dirty="0">
                <a:sym typeface="Symbol" charset="0"/>
              </a:rPr>
              <a:t> </a:t>
            </a:r>
            <a:r>
              <a:rPr lang="en-US" b="1" dirty="0">
                <a:sym typeface="Wingdings" charset="0"/>
              </a:rPr>
              <a:t>a = b * ( a + c )	      R2</a:t>
            </a:r>
          </a:p>
        </p:txBody>
      </p:sp>
      <p:sp>
        <p:nvSpPr>
          <p:cNvPr id="109577" name="Text Box 8"/>
          <p:cNvSpPr txBox="1">
            <a:spLocks noChangeArrowheads="1"/>
          </p:cNvSpPr>
          <p:nvPr/>
        </p:nvSpPr>
        <p:spPr bwMode="auto">
          <a:xfrm>
            <a:off x="822325" y="4989513"/>
            <a:ext cx="734047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dirty="0"/>
              <a:t>In a </a:t>
            </a:r>
            <a:r>
              <a:rPr lang="en-US" b="1" dirty="0">
                <a:solidFill>
                  <a:srgbClr val="0000FF"/>
                </a:solidFill>
              </a:rPr>
              <a:t>leftmost derivation</a:t>
            </a:r>
            <a:r>
              <a:rPr lang="en-US" dirty="0"/>
              <a:t> in that only the</a:t>
            </a:r>
          </a:p>
          <a:p>
            <a:pPr eaLnBrk="1" hangingPunct="1"/>
            <a:r>
              <a:rPr lang="en-US" dirty="0"/>
              <a:t>leftmost non-terminal is replaced</a:t>
            </a:r>
            <a:br>
              <a:rPr lang="en-US" dirty="0"/>
            </a:br>
            <a:r>
              <a:rPr lang="en-US" dirty="0"/>
              <a:t>This is odd as it treats expression parse as </a:t>
            </a:r>
            <a:r>
              <a:rPr lang="en-US" b="1" dirty="0"/>
              <a:t>right to left associativity </a:t>
            </a:r>
            <a:br>
              <a:rPr lang="en-US" b="1" dirty="0"/>
            </a:br>
            <a:r>
              <a:rPr lang="en-US" b="1" dirty="0"/>
              <a:t>even without parentheses used here</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p:nvPr>
        </p:nvSpPr>
        <p:spPr/>
        <p:txBody>
          <a:bodyPr/>
          <a:lstStyle/>
          <a:p>
            <a:r>
              <a:rPr lang="en-US">
                <a:latin typeface="Arial" charset="0"/>
                <a:ea typeface="MS PGothic" charset="0"/>
              </a:rPr>
              <a:t>Parse Trees</a:t>
            </a:r>
          </a:p>
        </p:txBody>
      </p:sp>
      <p:sp>
        <p:nvSpPr>
          <p:cNvPr id="11059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ABEF192-ECFF-DF49-A8EF-597CA503F4C4}" type="datetime1">
              <a:rPr lang="en-US" smtClean="0"/>
              <a:t>1/27/22</a:t>
            </a:fld>
            <a:endParaRPr lang="en-US"/>
          </a:p>
        </p:txBody>
      </p:sp>
      <p:sp>
        <p:nvSpPr>
          <p:cNvPr id="11059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059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77F6765-E9A9-7044-AE94-FA90A32F0FBA}" type="slidenum">
              <a:rPr lang="en-US"/>
              <a:pPr/>
              <a:t>137</a:t>
            </a:fld>
            <a:endParaRPr lang="en-US"/>
          </a:p>
        </p:txBody>
      </p:sp>
      <p:sp>
        <p:nvSpPr>
          <p:cNvPr id="110598" name="Line 3"/>
          <p:cNvSpPr>
            <a:spLocks noChangeShapeType="1"/>
          </p:cNvSpPr>
          <p:nvPr/>
        </p:nvSpPr>
        <p:spPr bwMode="auto">
          <a:xfrm>
            <a:off x="457200" y="1143000"/>
            <a:ext cx="76962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599" name="Text Box 4"/>
          <p:cNvSpPr txBox="1">
            <a:spLocks noChangeArrowheads="1"/>
          </p:cNvSpPr>
          <p:nvPr/>
        </p:nvSpPr>
        <p:spPr bwMode="auto">
          <a:xfrm>
            <a:off x="838200" y="1143000"/>
            <a:ext cx="8133958"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u="sng" dirty="0"/>
              <a:t>A parse tree is a graphical representation of a derivation</a:t>
            </a:r>
          </a:p>
          <a:p>
            <a:pPr eaLnBrk="1" hangingPunct="1"/>
            <a:r>
              <a:rPr lang="en-US" sz="1600" b="1" dirty="0"/>
              <a:t>For instance, the parse tree for the statement  a = b * ( a + c )  is:</a:t>
            </a:r>
          </a:p>
          <a:p>
            <a:pPr eaLnBrk="1" hangingPunct="1"/>
            <a:endParaRPr lang="en-US" sz="1600" b="1" dirty="0"/>
          </a:p>
          <a:p>
            <a:pPr eaLnBrk="1" hangingPunct="1"/>
            <a:r>
              <a:rPr lang="en-US" b="1" dirty="0"/>
              <a:t>			</a:t>
            </a:r>
            <a:r>
              <a:rPr lang="en-US" sz="1400" b="1" dirty="0"/>
              <a:t>&lt;assign&gt;</a:t>
            </a:r>
          </a:p>
          <a:p>
            <a:pPr eaLnBrk="1" hangingPunct="1"/>
            <a:endParaRPr lang="en-US" sz="1400" b="1" dirty="0"/>
          </a:p>
          <a:p>
            <a:pPr eaLnBrk="1" hangingPunct="1"/>
            <a:endParaRPr lang="en-US" sz="1400" b="1" dirty="0"/>
          </a:p>
          <a:p>
            <a:pPr eaLnBrk="1" hangingPunct="1"/>
            <a:r>
              <a:rPr lang="en-US" sz="1400" b="1" dirty="0"/>
              <a:t>	       &lt;id&gt;      	       =		&lt;expr&gt;</a:t>
            </a:r>
          </a:p>
          <a:p>
            <a:pPr eaLnBrk="1" hangingPunct="1"/>
            <a:endParaRPr lang="en-US" sz="1400" b="1" dirty="0"/>
          </a:p>
          <a:p>
            <a:pPr eaLnBrk="1" hangingPunct="1"/>
            <a:endParaRPr lang="en-US" sz="1400" b="1" dirty="0"/>
          </a:p>
          <a:p>
            <a:pPr eaLnBrk="1" hangingPunct="1"/>
            <a:r>
              <a:rPr lang="en-US" sz="1400" b="1" dirty="0"/>
              <a:t>	          a		      &lt;id&gt;		      *		&lt;expr&gt;</a:t>
            </a:r>
          </a:p>
          <a:p>
            <a:pPr eaLnBrk="1" hangingPunct="1"/>
            <a:endParaRPr lang="en-US" sz="1400" b="1" dirty="0"/>
          </a:p>
          <a:p>
            <a:pPr eaLnBrk="1" hangingPunct="1"/>
            <a:endParaRPr lang="en-US" sz="1400" b="1" dirty="0"/>
          </a:p>
          <a:p>
            <a:pPr eaLnBrk="1" hangingPunct="1"/>
            <a:r>
              <a:rPr lang="en-US" b="1" dirty="0"/>
              <a:t>		</a:t>
            </a:r>
            <a:r>
              <a:rPr lang="en-US" sz="1400" b="1" dirty="0"/>
              <a:t>	        b			      (	&lt;expr&gt;            )</a:t>
            </a:r>
          </a:p>
          <a:p>
            <a:pPr eaLnBrk="1" hangingPunct="1"/>
            <a:endParaRPr lang="en-US" sz="1400" b="1" dirty="0"/>
          </a:p>
          <a:p>
            <a:pPr eaLnBrk="1" hangingPunct="1"/>
            <a:r>
              <a:rPr lang="en-US" sz="1400" b="1" dirty="0"/>
              <a:t>						     </a:t>
            </a:r>
          </a:p>
          <a:p>
            <a:pPr eaLnBrk="1" hangingPunct="1"/>
            <a:r>
              <a:rPr lang="en-US" sz="1400" b="1" dirty="0"/>
              <a:t>						    &lt;id&gt;	      +          &lt;expr&gt;</a:t>
            </a:r>
          </a:p>
          <a:p>
            <a:pPr eaLnBrk="1" hangingPunct="1"/>
            <a:endParaRPr lang="en-US" sz="1400" b="1" dirty="0"/>
          </a:p>
          <a:p>
            <a:pPr eaLnBrk="1" hangingPunct="1"/>
            <a:endParaRPr lang="en-US" sz="1400" b="1" dirty="0"/>
          </a:p>
          <a:p>
            <a:pPr eaLnBrk="1" hangingPunct="1"/>
            <a:r>
              <a:rPr lang="en-US" sz="1400" b="1" dirty="0"/>
              <a:t>						       a		   &lt;id&gt;</a:t>
            </a:r>
          </a:p>
          <a:p>
            <a:pPr eaLnBrk="1" hangingPunct="1"/>
            <a:endParaRPr lang="en-US" sz="1400" b="1" dirty="0"/>
          </a:p>
          <a:p>
            <a:pPr eaLnBrk="1" hangingPunct="1"/>
            <a:endParaRPr lang="en-US" sz="1400" b="1" dirty="0"/>
          </a:p>
          <a:p>
            <a:pPr eaLnBrk="1" hangingPunct="1"/>
            <a:r>
              <a:rPr lang="en-US" sz="1400" b="1" dirty="0"/>
              <a:t>								      c</a:t>
            </a:r>
          </a:p>
          <a:p>
            <a:pPr eaLnBrk="1" hangingPunct="1"/>
            <a:r>
              <a:rPr lang="en-US" b="1" dirty="0"/>
              <a:t> </a:t>
            </a:r>
            <a:endParaRPr lang="en-US" b="1" dirty="0">
              <a:sym typeface="Wingdings" charset="0"/>
            </a:endParaRPr>
          </a:p>
        </p:txBody>
      </p:sp>
      <p:sp>
        <p:nvSpPr>
          <p:cNvPr id="110600" name="Line 7"/>
          <p:cNvSpPr>
            <a:spLocks noChangeShapeType="1"/>
          </p:cNvSpPr>
          <p:nvPr/>
        </p:nvSpPr>
        <p:spPr bwMode="auto">
          <a:xfrm flipH="1">
            <a:off x="2590800" y="2133600"/>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1" name="Line 8"/>
          <p:cNvSpPr>
            <a:spLocks noChangeShapeType="1"/>
          </p:cNvSpPr>
          <p:nvPr/>
        </p:nvSpPr>
        <p:spPr bwMode="auto">
          <a:xfrm>
            <a:off x="4038600" y="22098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2" name="Line 9"/>
          <p:cNvSpPr>
            <a:spLocks noChangeShapeType="1"/>
          </p:cNvSpPr>
          <p:nvPr/>
        </p:nvSpPr>
        <p:spPr bwMode="auto">
          <a:xfrm>
            <a:off x="4419600" y="2133600"/>
            <a:ext cx="11430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3" name="Line 10"/>
          <p:cNvSpPr>
            <a:spLocks noChangeShapeType="1"/>
          </p:cNvSpPr>
          <p:nvPr/>
        </p:nvSpPr>
        <p:spPr bwMode="auto">
          <a:xfrm flipH="1">
            <a:off x="4343400" y="2819400"/>
            <a:ext cx="11430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4" name="Line 11"/>
          <p:cNvSpPr>
            <a:spLocks noChangeShapeType="1"/>
          </p:cNvSpPr>
          <p:nvPr/>
        </p:nvSpPr>
        <p:spPr bwMode="auto">
          <a:xfrm>
            <a:off x="6096000" y="2743200"/>
            <a:ext cx="12192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5" name="Line 12"/>
          <p:cNvSpPr>
            <a:spLocks noChangeShapeType="1"/>
          </p:cNvSpPr>
          <p:nvPr/>
        </p:nvSpPr>
        <p:spPr bwMode="auto">
          <a:xfrm>
            <a:off x="5791200" y="2819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6" name="Line 13"/>
          <p:cNvSpPr>
            <a:spLocks noChangeShapeType="1"/>
          </p:cNvSpPr>
          <p:nvPr/>
        </p:nvSpPr>
        <p:spPr bwMode="auto">
          <a:xfrm>
            <a:off x="4114800" y="3505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7" name="Line 14"/>
          <p:cNvSpPr>
            <a:spLocks noChangeShapeType="1"/>
          </p:cNvSpPr>
          <p:nvPr/>
        </p:nvSpPr>
        <p:spPr bwMode="auto">
          <a:xfrm flipH="1">
            <a:off x="6781800" y="3429000"/>
            <a:ext cx="6096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8" name="Line 15"/>
          <p:cNvSpPr>
            <a:spLocks noChangeShapeType="1"/>
          </p:cNvSpPr>
          <p:nvPr/>
        </p:nvSpPr>
        <p:spPr bwMode="auto">
          <a:xfrm>
            <a:off x="7924800" y="3429000"/>
            <a:ext cx="5334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09" name="Line 16"/>
          <p:cNvSpPr>
            <a:spLocks noChangeShapeType="1"/>
          </p:cNvSpPr>
          <p:nvPr/>
        </p:nvSpPr>
        <p:spPr bwMode="auto">
          <a:xfrm>
            <a:off x="7620000" y="4191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0" name="Line 17"/>
          <p:cNvSpPr>
            <a:spLocks noChangeShapeType="1"/>
          </p:cNvSpPr>
          <p:nvPr/>
        </p:nvSpPr>
        <p:spPr bwMode="auto">
          <a:xfrm flipH="1">
            <a:off x="6858000" y="4114800"/>
            <a:ext cx="4572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1" name="Line 18"/>
          <p:cNvSpPr>
            <a:spLocks noChangeShapeType="1"/>
          </p:cNvSpPr>
          <p:nvPr/>
        </p:nvSpPr>
        <p:spPr bwMode="auto">
          <a:xfrm>
            <a:off x="7924800" y="4114800"/>
            <a:ext cx="53340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2" name="Line 19"/>
          <p:cNvSpPr>
            <a:spLocks noChangeShapeType="1"/>
          </p:cNvSpPr>
          <p:nvPr/>
        </p:nvSpPr>
        <p:spPr bwMode="auto">
          <a:xfrm>
            <a:off x="6781800" y="4876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3" name="Line 20"/>
          <p:cNvSpPr>
            <a:spLocks noChangeShapeType="1"/>
          </p:cNvSpPr>
          <p:nvPr/>
        </p:nvSpPr>
        <p:spPr bwMode="auto">
          <a:xfrm>
            <a:off x="8534400" y="4876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4" name="Line 21"/>
          <p:cNvSpPr>
            <a:spLocks noChangeShapeType="1"/>
          </p:cNvSpPr>
          <p:nvPr/>
        </p:nvSpPr>
        <p:spPr bwMode="auto">
          <a:xfrm>
            <a:off x="7620000" y="3505200"/>
            <a:ext cx="0" cy="457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5" name="Line 22"/>
          <p:cNvSpPr>
            <a:spLocks noChangeShapeType="1"/>
          </p:cNvSpPr>
          <p:nvPr/>
        </p:nvSpPr>
        <p:spPr bwMode="auto">
          <a:xfrm>
            <a:off x="8534400" y="5486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0616" name="Text Box 23"/>
          <p:cNvSpPr txBox="1">
            <a:spLocks noChangeArrowheads="1"/>
          </p:cNvSpPr>
          <p:nvPr/>
        </p:nvSpPr>
        <p:spPr bwMode="auto">
          <a:xfrm>
            <a:off x="441325" y="3870325"/>
            <a:ext cx="29908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t>Every internal node of a</a:t>
            </a:r>
          </a:p>
          <a:p>
            <a:pPr eaLnBrk="1" hangingPunct="1"/>
            <a:r>
              <a:rPr lang="en-US" sz="1600" b="1"/>
              <a:t>parse tree is labeled with</a:t>
            </a:r>
          </a:p>
          <a:p>
            <a:pPr eaLnBrk="1" hangingPunct="1"/>
            <a:r>
              <a:rPr lang="en-US" sz="1600" b="1"/>
              <a:t>a non-terminal symbol.</a:t>
            </a:r>
          </a:p>
          <a:p>
            <a:pPr eaLnBrk="1" hangingPunct="1"/>
            <a:endParaRPr lang="en-US" sz="1600" b="1"/>
          </a:p>
          <a:p>
            <a:pPr eaLnBrk="1" hangingPunct="1"/>
            <a:r>
              <a:rPr lang="en-US" sz="1600" b="1"/>
              <a:t>Every leaf is labeled with a </a:t>
            </a:r>
          </a:p>
          <a:p>
            <a:pPr eaLnBrk="1" hangingPunct="1"/>
            <a:r>
              <a:rPr lang="en-US" sz="1600" b="1"/>
              <a:t>terminal symbol.</a:t>
            </a:r>
          </a:p>
          <a:p>
            <a:pPr eaLnBrk="1" hangingPunct="1"/>
            <a:endParaRPr lang="en-US" sz="1600" b="1"/>
          </a:p>
          <a:p>
            <a:pPr eaLnBrk="1" hangingPunct="1"/>
            <a:r>
              <a:rPr lang="en-US" sz="1600" b="1"/>
              <a:t>The generated string is read </a:t>
            </a:r>
            <a:br>
              <a:rPr lang="en-US" sz="1600" b="1"/>
            </a:br>
            <a:r>
              <a:rPr lang="en-US" sz="1600" b="1"/>
              <a:t>left to right</a:t>
            </a:r>
          </a:p>
        </p:txBody>
      </p:sp>
      <p:sp>
        <p:nvSpPr>
          <p:cNvPr id="110617" name="Line 24"/>
          <p:cNvSpPr>
            <a:spLocks noChangeShapeType="1"/>
          </p:cNvSpPr>
          <p:nvPr/>
        </p:nvSpPr>
        <p:spPr bwMode="auto">
          <a:xfrm>
            <a:off x="2362200" y="2819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lstStyle/>
          <a:p>
            <a:r>
              <a:rPr lang="en-US">
                <a:latin typeface="Arial" charset="0"/>
                <a:ea typeface="MS PGothic" charset="0"/>
              </a:rPr>
              <a:t>Ambiguity</a:t>
            </a:r>
          </a:p>
        </p:txBody>
      </p:sp>
      <p:sp>
        <p:nvSpPr>
          <p:cNvPr id="111619" name="Content Placeholder 2"/>
          <p:cNvSpPr>
            <a:spLocks noGrp="1"/>
          </p:cNvSpPr>
          <p:nvPr>
            <p:ph idx="1"/>
          </p:nvPr>
        </p:nvSpPr>
        <p:spPr/>
        <p:txBody>
          <a:bodyPr/>
          <a:lstStyle/>
          <a:p>
            <a:pPr marL="0" indent="0" eaLnBrk="1" hangingPunct="1">
              <a:buFontTx/>
              <a:buNone/>
            </a:pPr>
            <a:r>
              <a:rPr lang="en-US" sz="1800" b="1" dirty="0">
                <a:latin typeface="Arial" charset="0"/>
                <a:ea typeface="MS PGothic" charset="0"/>
              </a:rPr>
              <a:t>A grammar that generates a sentence for which there are two or more </a:t>
            </a:r>
          </a:p>
          <a:p>
            <a:pPr marL="0" indent="0" eaLnBrk="1" hangingPunct="1">
              <a:buFontTx/>
              <a:buNone/>
            </a:pPr>
            <a:r>
              <a:rPr lang="en-US" sz="1800" b="1" dirty="0">
                <a:latin typeface="Arial" charset="0"/>
                <a:ea typeface="MS PGothic" charset="0"/>
              </a:rPr>
              <a:t>distinct parse trees is said to be </a:t>
            </a:r>
            <a:r>
              <a:rPr lang="ja-JP" altLang="en-US" sz="1800" b="1">
                <a:latin typeface="Arial" charset="0"/>
                <a:ea typeface="MS PGothic" charset="0"/>
              </a:rPr>
              <a:t>“</a:t>
            </a:r>
            <a:r>
              <a:rPr lang="en-US" altLang="ja-JP" sz="1800" b="1" u="sng" dirty="0">
                <a:latin typeface="Arial" charset="0"/>
                <a:ea typeface="MS PGothic" charset="0"/>
              </a:rPr>
              <a:t>ambiguous</a:t>
            </a:r>
            <a:r>
              <a:rPr lang="ja-JP" altLang="en-US" sz="1800" b="1">
                <a:latin typeface="Arial" charset="0"/>
                <a:ea typeface="MS PGothic" charset="0"/>
              </a:rPr>
              <a:t>”</a:t>
            </a:r>
            <a:endParaRPr lang="en-US" altLang="ja-JP" sz="1800" b="1" dirty="0">
              <a:latin typeface="Arial" charset="0"/>
              <a:ea typeface="MS PGothic" charset="0"/>
            </a:endParaRP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For instance, the following grammar is ambiguous because it generates </a:t>
            </a:r>
          </a:p>
          <a:p>
            <a:pPr marL="0" indent="0" eaLnBrk="1" hangingPunct="1">
              <a:buFontTx/>
              <a:buNone/>
            </a:pPr>
            <a:r>
              <a:rPr lang="en-US" sz="1800" b="1" dirty="0">
                <a:latin typeface="Arial" charset="0"/>
                <a:ea typeface="MS PGothic" charset="0"/>
              </a:rPr>
              <a:t>distinct  parse trees for the expression a = b + c * a</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  &lt;</a:t>
            </a:r>
            <a:r>
              <a:rPr lang="en-US" sz="1800" b="1" dirty="0" err="1">
                <a:latin typeface="Arial" charset="0"/>
                <a:ea typeface="MS PGothic" charset="0"/>
              </a:rPr>
              <a:t>assgn</a:t>
            </a:r>
            <a:r>
              <a:rPr lang="en-US" sz="1800" b="1" dirty="0">
                <a:latin typeface="Arial" charset="0"/>
                <a:ea typeface="MS PGothic" charset="0"/>
              </a:rPr>
              <a:t>&gt; </a:t>
            </a:r>
            <a:r>
              <a:rPr lang="en-US" sz="1800" b="1" dirty="0">
                <a:latin typeface="Arial" charset="0"/>
                <a:ea typeface="MS PGothic" charset="0"/>
                <a:sym typeface="Wingdings" charset="0"/>
              </a:rPr>
              <a:t> &lt;id&gt; = &lt;expr&gt;</a:t>
            </a:r>
          </a:p>
          <a:p>
            <a:pPr marL="0" indent="0" eaLnBrk="1" hangingPunct="1">
              <a:buFontTx/>
              <a:buNone/>
            </a:pPr>
            <a:r>
              <a:rPr lang="en-US" sz="1800" b="1" dirty="0">
                <a:latin typeface="Arial" charset="0"/>
                <a:ea typeface="MS PGothic" charset="0"/>
                <a:sym typeface="Wingdings" charset="0"/>
              </a:rPr>
              <a:t>  &lt;id&gt;	    a | b | c</a:t>
            </a:r>
          </a:p>
          <a:p>
            <a:pPr marL="0" indent="0" eaLnBrk="1" hangingPunct="1">
              <a:buFontTx/>
              <a:buNone/>
            </a:pPr>
            <a:r>
              <a:rPr lang="en-US" sz="1800" b="1" dirty="0">
                <a:latin typeface="Arial" charset="0"/>
                <a:ea typeface="MS PGothic" charset="0"/>
                <a:sym typeface="Wingdings" charset="0"/>
              </a:rPr>
              <a:t>  &lt;expr&gt;     &lt;expr&gt; + &lt;expr&gt;</a:t>
            </a:r>
          </a:p>
          <a:p>
            <a:pPr marL="0" indent="0" eaLnBrk="1" hangingPunct="1">
              <a:buFontTx/>
              <a:buNone/>
            </a:pPr>
            <a:r>
              <a:rPr lang="en-US" sz="1800" b="1" dirty="0">
                <a:latin typeface="Arial" charset="0"/>
                <a:ea typeface="MS PGothic" charset="0"/>
                <a:sym typeface="Wingdings" charset="0"/>
              </a:rPr>
              <a:t>	     |   &lt;expr&gt; * &lt;expr&gt;</a:t>
            </a:r>
          </a:p>
          <a:p>
            <a:pPr marL="0" indent="0" eaLnBrk="1" hangingPunct="1">
              <a:buFontTx/>
              <a:buNone/>
            </a:pPr>
            <a:r>
              <a:rPr lang="en-US" sz="1800" b="1" dirty="0">
                <a:latin typeface="Arial" charset="0"/>
                <a:ea typeface="MS PGothic" charset="0"/>
                <a:sym typeface="Wingdings" charset="0"/>
              </a:rPr>
              <a:t>	     |   ( &lt;expr&gt; )</a:t>
            </a:r>
          </a:p>
          <a:p>
            <a:pPr marL="0" indent="0" eaLnBrk="1" hangingPunct="1">
              <a:buFontTx/>
              <a:buNone/>
            </a:pPr>
            <a:r>
              <a:rPr lang="en-US" sz="1800" b="1" dirty="0">
                <a:latin typeface="Arial" charset="0"/>
                <a:ea typeface="MS PGothic" charset="0"/>
                <a:sym typeface="Wingdings" charset="0"/>
              </a:rPr>
              <a:t>                   | &lt;id&gt;</a:t>
            </a:r>
            <a:endParaRPr lang="en-US" sz="1800" b="1" dirty="0">
              <a:latin typeface="Arial" charset="0"/>
              <a:ea typeface="MS PGothic" charset="0"/>
            </a:endParaRPr>
          </a:p>
          <a:p>
            <a:pPr marL="0" indent="0">
              <a:buFontTx/>
              <a:buNone/>
            </a:pPr>
            <a:endParaRPr lang="en-US" sz="1800" dirty="0">
              <a:latin typeface="Arial" charset="0"/>
              <a:ea typeface="MS PGothic" charset="0"/>
            </a:endParaRPr>
          </a:p>
        </p:txBody>
      </p:sp>
      <p:sp>
        <p:nvSpPr>
          <p:cNvPr id="1116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DD4951E-4738-E642-8541-77E4EE6092CC}" type="datetime1">
              <a:rPr lang="en-US" smtClean="0"/>
              <a:t>1/27/22</a:t>
            </a:fld>
            <a:endParaRPr lang="en-US"/>
          </a:p>
        </p:txBody>
      </p:sp>
      <p:sp>
        <p:nvSpPr>
          <p:cNvPr id="1116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16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5882992-CBD8-5C4F-A3B7-F98EBE9CDF65}" type="slidenum">
              <a:rPr lang="en-US"/>
              <a:pPr/>
              <a:t>138</a:t>
            </a:fld>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p:nvPr>
        </p:nvSpPr>
        <p:spPr/>
        <p:txBody>
          <a:bodyPr/>
          <a:lstStyle/>
          <a:p>
            <a:r>
              <a:rPr lang="en-US">
                <a:latin typeface="Arial" charset="0"/>
                <a:ea typeface="MS PGothic" charset="0"/>
              </a:rPr>
              <a:t>Ambiguous Parse</a:t>
            </a:r>
          </a:p>
        </p:txBody>
      </p:sp>
      <p:sp>
        <p:nvSpPr>
          <p:cNvPr id="11264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6906EB1-599A-B643-9973-F29E7AD75E36}" type="datetime1">
              <a:rPr lang="en-US" smtClean="0"/>
              <a:t>1/27/22</a:t>
            </a:fld>
            <a:endParaRPr lang="en-US"/>
          </a:p>
        </p:txBody>
      </p:sp>
      <p:sp>
        <p:nvSpPr>
          <p:cNvPr id="1126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26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301CAC9-A1EE-A449-8B68-F8EE6B3246DF}" type="slidenum">
              <a:rPr lang="en-US"/>
              <a:pPr/>
              <a:t>139</a:t>
            </a:fld>
            <a:endParaRPr lang="en-US"/>
          </a:p>
        </p:txBody>
      </p:sp>
      <p:sp>
        <p:nvSpPr>
          <p:cNvPr id="112646" name="Text Box 59"/>
          <p:cNvSpPr txBox="1">
            <a:spLocks noChangeArrowheads="1"/>
          </p:cNvSpPr>
          <p:nvPr/>
        </p:nvSpPr>
        <p:spPr bwMode="auto">
          <a:xfrm>
            <a:off x="152400" y="4699000"/>
            <a:ext cx="8382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2000" b="1" dirty="0">
                <a:solidFill>
                  <a:srgbClr val="0000FF"/>
                </a:solidFill>
              </a:rPr>
              <a:t>This grammar generates two parse trees for the same expression.</a:t>
            </a:r>
          </a:p>
          <a:p>
            <a:pPr algn="ctr" eaLnBrk="1" hangingPunct="1"/>
            <a:endParaRPr lang="en-US" sz="2000" b="1" dirty="0">
              <a:solidFill>
                <a:srgbClr val="0000FF"/>
              </a:solidFill>
            </a:endParaRPr>
          </a:p>
          <a:p>
            <a:pPr eaLnBrk="1" hangingPunct="1"/>
            <a:r>
              <a:rPr lang="en-US" sz="2000" b="1" dirty="0">
                <a:solidFill>
                  <a:srgbClr val="0000FF"/>
                </a:solidFill>
              </a:rPr>
              <a:t>If a language structure has more than one parse tree, the semantic meaning of the structure cannot be determined uniquely.</a:t>
            </a:r>
            <a:r>
              <a:rPr lang="en-US" dirty="0">
                <a:solidFill>
                  <a:srgbClr val="0000FF"/>
                </a:solidFill>
              </a:rPr>
              <a:t>  </a:t>
            </a:r>
          </a:p>
        </p:txBody>
      </p:sp>
      <p:sp>
        <p:nvSpPr>
          <p:cNvPr id="112647" name="Text Box 23"/>
          <p:cNvSpPr txBox="1">
            <a:spLocks noChangeArrowheads="1"/>
          </p:cNvSpPr>
          <p:nvPr/>
        </p:nvSpPr>
        <p:spPr bwMode="auto">
          <a:xfrm>
            <a:off x="457200" y="1447800"/>
            <a:ext cx="375776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dirty="0"/>
              <a:t>            </a:t>
            </a:r>
            <a:r>
              <a:rPr lang="en-US" sz="1200" b="1" dirty="0"/>
              <a:t>&lt;assign&gt;</a:t>
            </a:r>
          </a:p>
          <a:p>
            <a:pPr eaLnBrk="1" hangingPunct="1"/>
            <a:endParaRPr lang="en-US" sz="1200" b="1" dirty="0"/>
          </a:p>
          <a:p>
            <a:pPr eaLnBrk="1" hangingPunct="1"/>
            <a:endParaRPr lang="en-US" sz="1200" b="1" dirty="0"/>
          </a:p>
          <a:p>
            <a:pPr eaLnBrk="1" hangingPunct="1"/>
            <a:r>
              <a:rPr lang="en-US" sz="1200" b="1" dirty="0"/>
              <a:t>     &lt;id&gt;	   =            &lt;expr&gt;</a:t>
            </a:r>
          </a:p>
          <a:p>
            <a:pPr eaLnBrk="1" hangingPunct="1"/>
            <a:endParaRPr lang="en-US" sz="1200" b="1" dirty="0"/>
          </a:p>
          <a:p>
            <a:pPr eaLnBrk="1" hangingPunct="1"/>
            <a:endParaRPr lang="en-US" sz="1200" b="1" dirty="0"/>
          </a:p>
          <a:p>
            <a:pPr eaLnBrk="1" hangingPunct="1"/>
            <a:r>
              <a:rPr lang="en-US" sz="1200" b="1" dirty="0"/>
              <a:t>        A               &lt;expr&gt;      +           &lt;expr&gt;</a:t>
            </a:r>
          </a:p>
          <a:p>
            <a:pPr eaLnBrk="1" hangingPunct="1"/>
            <a:endParaRPr lang="en-US" sz="1200" b="1" dirty="0"/>
          </a:p>
          <a:p>
            <a:pPr eaLnBrk="1" hangingPunct="1"/>
            <a:endParaRPr lang="en-US" sz="1200" b="1" dirty="0"/>
          </a:p>
          <a:p>
            <a:pPr eaLnBrk="1" hangingPunct="1"/>
            <a:r>
              <a:rPr lang="en-US" sz="1200" b="1" dirty="0"/>
              <a:t>	       &lt;id&gt;	    &lt;expr&gt;     </a:t>
            </a:r>
            <a:r>
              <a:rPr lang="en-US" sz="1400" b="1" dirty="0"/>
              <a:t>*</a:t>
            </a:r>
            <a:r>
              <a:rPr lang="en-US" sz="1200" b="1" dirty="0"/>
              <a:t>      &lt;expr&gt;</a:t>
            </a:r>
          </a:p>
          <a:p>
            <a:pPr eaLnBrk="1" hangingPunct="1"/>
            <a:endParaRPr lang="en-US" sz="1200" b="1" dirty="0"/>
          </a:p>
          <a:p>
            <a:pPr eaLnBrk="1" hangingPunct="1"/>
            <a:endParaRPr lang="en-US" sz="1200" b="1" dirty="0"/>
          </a:p>
          <a:p>
            <a:pPr eaLnBrk="1" hangingPunct="1"/>
            <a:r>
              <a:rPr lang="en-US" sz="1200" b="1" dirty="0"/>
              <a:t>	         B	      &lt;id&gt;	       &lt;id&gt;</a:t>
            </a:r>
          </a:p>
          <a:p>
            <a:pPr eaLnBrk="1" hangingPunct="1"/>
            <a:endParaRPr lang="en-US" sz="1200" b="1" dirty="0"/>
          </a:p>
          <a:p>
            <a:pPr eaLnBrk="1" hangingPunct="1"/>
            <a:endParaRPr lang="en-US" sz="1200" b="1" dirty="0"/>
          </a:p>
          <a:p>
            <a:pPr eaLnBrk="1" hangingPunct="1"/>
            <a:r>
              <a:rPr lang="en-US" sz="1200" b="1" dirty="0"/>
              <a:t>		        C	         A</a:t>
            </a:r>
          </a:p>
        </p:txBody>
      </p:sp>
      <p:sp>
        <p:nvSpPr>
          <p:cNvPr id="112648" name="Line 25"/>
          <p:cNvSpPr>
            <a:spLocks noChangeShapeType="1"/>
          </p:cNvSpPr>
          <p:nvPr/>
        </p:nvSpPr>
        <p:spPr bwMode="auto">
          <a:xfrm flipH="1">
            <a:off x="1066800" y="17526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49" name="Line 26"/>
          <p:cNvSpPr>
            <a:spLocks noChangeShapeType="1"/>
          </p:cNvSpPr>
          <p:nvPr/>
        </p:nvSpPr>
        <p:spPr bwMode="auto">
          <a:xfrm>
            <a:off x="1981200" y="17526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0" name="Line 27"/>
          <p:cNvSpPr>
            <a:spLocks noChangeShapeType="1"/>
          </p:cNvSpPr>
          <p:nvPr/>
        </p:nvSpPr>
        <p:spPr bwMode="auto">
          <a:xfrm>
            <a:off x="1600200" y="1752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1" name="Line 28"/>
          <p:cNvSpPr>
            <a:spLocks noChangeShapeType="1"/>
          </p:cNvSpPr>
          <p:nvPr/>
        </p:nvSpPr>
        <p:spPr bwMode="auto">
          <a:xfrm flipH="1">
            <a:off x="1828800" y="2286000"/>
            <a:ext cx="3810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2" name="Line 29"/>
          <p:cNvSpPr>
            <a:spLocks noChangeShapeType="1"/>
          </p:cNvSpPr>
          <p:nvPr/>
        </p:nvSpPr>
        <p:spPr bwMode="auto">
          <a:xfrm>
            <a:off x="2667000" y="22860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3" name="Line 30"/>
          <p:cNvSpPr>
            <a:spLocks noChangeShapeType="1"/>
          </p:cNvSpPr>
          <p:nvPr/>
        </p:nvSpPr>
        <p:spPr bwMode="auto">
          <a:xfrm>
            <a:off x="2438400" y="2362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4" name="Line 31"/>
          <p:cNvSpPr>
            <a:spLocks noChangeShapeType="1"/>
          </p:cNvSpPr>
          <p:nvPr/>
        </p:nvSpPr>
        <p:spPr bwMode="auto">
          <a:xfrm>
            <a:off x="19050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5" name="Line 32"/>
          <p:cNvSpPr>
            <a:spLocks noChangeShapeType="1"/>
          </p:cNvSpPr>
          <p:nvPr/>
        </p:nvSpPr>
        <p:spPr bwMode="auto">
          <a:xfrm>
            <a:off x="19050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6" name="Line 33"/>
          <p:cNvSpPr>
            <a:spLocks noChangeShapeType="1"/>
          </p:cNvSpPr>
          <p:nvPr/>
        </p:nvSpPr>
        <p:spPr bwMode="auto">
          <a:xfrm>
            <a:off x="2743200" y="3962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7" name="Line 34"/>
          <p:cNvSpPr>
            <a:spLocks noChangeShapeType="1"/>
          </p:cNvSpPr>
          <p:nvPr/>
        </p:nvSpPr>
        <p:spPr bwMode="auto">
          <a:xfrm>
            <a:off x="27432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8" name="Line 35"/>
          <p:cNvSpPr>
            <a:spLocks noChangeShapeType="1"/>
          </p:cNvSpPr>
          <p:nvPr/>
        </p:nvSpPr>
        <p:spPr bwMode="auto">
          <a:xfrm>
            <a:off x="37338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59" name="Line 36"/>
          <p:cNvSpPr>
            <a:spLocks noChangeShapeType="1"/>
          </p:cNvSpPr>
          <p:nvPr/>
        </p:nvSpPr>
        <p:spPr bwMode="auto">
          <a:xfrm>
            <a:off x="3733800" y="39624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0" name="Line 37"/>
          <p:cNvSpPr>
            <a:spLocks noChangeShapeType="1"/>
          </p:cNvSpPr>
          <p:nvPr/>
        </p:nvSpPr>
        <p:spPr bwMode="auto">
          <a:xfrm flipH="1">
            <a:off x="2743200" y="2895600"/>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1" name="Line 38"/>
          <p:cNvSpPr>
            <a:spLocks noChangeShapeType="1"/>
          </p:cNvSpPr>
          <p:nvPr/>
        </p:nvSpPr>
        <p:spPr bwMode="auto">
          <a:xfrm>
            <a:off x="32766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2" name="Line 39"/>
          <p:cNvSpPr>
            <a:spLocks noChangeShapeType="1"/>
          </p:cNvSpPr>
          <p:nvPr/>
        </p:nvSpPr>
        <p:spPr bwMode="auto">
          <a:xfrm>
            <a:off x="3429000" y="2895600"/>
            <a:ext cx="3048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3" name="Line 41"/>
          <p:cNvSpPr>
            <a:spLocks noChangeShapeType="1"/>
          </p:cNvSpPr>
          <p:nvPr/>
        </p:nvSpPr>
        <p:spPr bwMode="auto">
          <a:xfrm>
            <a:off x="914400" y="2362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4" name="Text Box 24"/>
          <p:cNvSpPr txBox="1">
            <a:spLocks noChangeArrowheads="1"/>
          </p:cNvSpPr>
          <p:nvPr/>
        </p:nvSpPr>
        <p:spPr bwMode="auto">
          <a:xfrm>
            <a:off x="4775200" y="1447800"/>
            <a:ext cx="3222164"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dirty="0"/>
              <a:t>            </a:t>
            </a:r>
            <a:r>
              <a:rPr lang="en-US" sz="1200" b="1" dirty="0"/>
              <a:t>&lt;assign&gt;</a:t>
            </a:r>
          </a:p>
          <a:p>
            <a:pPr eaLnBrk="1" hangingPunct="1"/>
            <a:endParaRPr lang="en-US" sz="1200" b="1" dirty="0"/>
          </a:p>
          <a:p>
            <a:pPr eaLnBrk="1" hangingPunct="1"/>
            <a:endParaRPr lang="en-US" sz="1200" b="1" dirty="0"/>
          </a:p>
          <a:p>
            <a:pPr eaLnBrk="1" hangingPunct="1"/>
            <a:r>
              <a:rPr lang="en-US" sz="1200" b="1" dirty="0"/>
              <a:t>     &lt;id&gt;	   =             &lt;expr&gt;</a:t>
            </a:r>
          </a:p>
          <a:p>
            <a:pPr eaLnBrk="1" hangingPunct="1"/>
            <a:endParaRPr lang="en-US" sz="1200" b="1" dirty="0"/>
          </a:p>
          <a:p>
            <a:pPr eaLnBrk="1" hangingPunct="1"/>
            <a:endParaRPr lang="en-US" sz="1200" b="1" dirty="0"/>
          </a:p>
          <a:p>
            <a:pPr eaLnBrk="1" hangingPunct="1"/>
            <a:r>
              <a:rPr lang="en-US" sz="1200" b="1" dirty="0"/>
              <a:t>        A               &lt;expr&gt;        </a:t>
            </a:r>
            <a:r>
              <a:rPr lang="en-US" sz="1400" b="1" dirty="0"/>
              <a:t>*</a:t>
            </a:r>
            <a:r>
              <a:rPr lang="en-US" sz="1200" b="1" dirty="0"/>
              <a:t>            &lt;expr&gt;</a:t>
            </a:r>
          </a:p>
          <a:p>
            <a:pPr eaLnBrk="1" hangingPunct="1"/>
            <a:endParaRPr lang="en-US" sz="1200" b="1" dirty="0"/>
          </a:p>
          <a:p>
            <a:pPr eaLnBrk="1" hangingPunct="1"/>
            <a:endParaRPr lang="en-US" sz="1200" b="1" dirty="0"/>
          </a:p>
          <a:p>
            <a:pPr eaLnBrk="1" hangingPunct="1"/>
            <a:r>
              <a:rPr lang="en-US" sz="1200" b="1" dirty="0"/>
              <a:t>           &lt;expr&gt;       +      &lt;expr&gt;             &lt;id&gt;</a:t>
            </a:r>
          </a:p>
          <a:p>
            <a:pPr eaLnBrk="1" hangingPunct="1"/>
            <a:endParaRPr lang="en-US" sz="1200" b="1" dirty="0"/>
          </a:p>
          <a:p>
            <a:pPr eaLnBrk="1" hangingPunct="1"/>
            <a:endParaRPr lang="en-US" sz="1200" b="1" dirty="0"/>
          </a:p>
          <a:p>
            <a:pPr eaLnBrk="1" hangingPunct="1"/>
            <a:r>
              <a:rPr lang="en-US" sz="1200" b="1" dirty="0"/>
              <a:t>              &lt;id&gt;                  &lt;id&gt;	A</a:t>
            </a:r>
          </a:p>
          <a:p>
            <a:pPr eaLnBrk="1" hangingPunct="1"/>
            <a:endParaRPr lang="en-US" sz="1200" b="1" dirty="0"/>
          </a:p>
          <a:p>
            <a:pPr eaLnBrk="1" hangingPunct="1"/>
            <a:endParaRPr lang="en-US" sz="1200" b="1" dirty="0"/>
          </a:p>
          <a:p>
            <a:pPr eaLnBrk="1" hangingPunct="1"/>
            <a:r>
              <a:rPr lang="en-US" sz="1200" b="1" dirty="0"/>
              <a:t>                 B	                     C</a:t>
            </a:r>
          </a:p>
        </p:txBody>
      </p:sp>
      <p:sp>
        <p:nvSpPr>
          <p:cNvPr id="112665" name="Line 42"/>
          <p:cNvSpPr>
            <a:spLocks noChangeShapeType="1"/>
          </p:cNvSpPr>
          <p:nvPr/>
        </p:nvSpPr>
        <p:spPr bwMode="auto">
          <a:xfrm>
            <a:off x="5257800" y="2362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6" name="Line 43"/>
          <p:cNvSpPr>
            <a:spLocks noChangeShapeType="1"/>
          </p:cNvSpPr>
          <p:nvPr/>
        </p:nvSpPr>
        <p:spPr bwMode="auto">
          <a:xfrm>
            <a:off x="5638800" y="4038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7" name="Line 44"/>
          <p:cNvSpPr>
            <a:spLocks noChangeShapeType="1"/>
          </p:cNvSpPr>
          <p:nvPr/>
        </p:nvSpPr>
        <p:spPr bwMode="auto">
          <a:xfrm>
            <a:off x="6705600" y="40386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8" name="Line 45"/>
          <p:cNvSpPr>
            <a:spLocks noChangeShapeType="1"/>
          </p:cNvSpPr>
          <p:nvPr/>
        </p:nvSpPr>
        <p:spPr bwMode="auto">
          <a:xfrm>
            <a:off x="7696200" y="35052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69" name="Line 46"/>
          <p:cNvSpPr>
            <a:spLocks noChangeShapeType="1"/>
          </p:cNvSpPr>
          <p:nvPr/>
        </p:nvSpPr>
        <p:spPr bwMode="auto">
          <a:xfrm flipH="1">
            <a:off x="5410200" y="17526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0" name="Line 47"/>
          <p:cNvSpPr>
            <a:spLocks noChangeShapeType="1"/>
          </p:cNvSpPr>
          <p:nvPr/>
        </p:nvSpPr>
        <p:spPr bwMode="auto">
          <a:xfrm>
            <a:off x="5943600" y="1828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1" name="Line 48"/>
          <p:cNvSpPr>
            <a:spLocks noChangeShapeType="1"/>
          </p:cNvSpPr>
          <p:nvPr/>
        </p:nvSpPr>
        <p:spPr bwMode="auto">
          <a:xfrm>
            <a:off x="6324600" y="1752600"/>
            <a:ext cx="2286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2" name="Line 49"/>
          <p:cNvSpPr>
            <a:spLocks noChangeShapeType="1"/>
          </p:cNvSpPr>
          <p:nvPr/>
        </p:nvSpPr>
        <p:spPr bwMode="auto">
          <a:xfrm flipH="1">
            <a:off x="6172200" y="22860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3" name="Line 50"/>
          <p:cNvSpPr>
            <a:spLocks noChangeShapeType="1"/>
          </p:cNvSpPr>
          <p:nvPr/>
        </p:nvSpPr>
        <p:spPr bwMode="auto">
          <a:xfrm>
            <a:off x="7086600" y="2286000"/>
            <a:ext cx="5334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4" name="Line 51"/>
          <p:cNvSpPr>
            <a:spLocks noChangeShapeType="1"/>
          </p:cNvSpPr>
          <p:nvPr/>
        </p:nvSpPr>
        <p:spPr bwMode="auto">
          <a:xfrm>
            <a:off x="6858000" y="23622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5" name="Line 52"/>
          <p:cNvSpPr>
            <a:spLocks noChangeShapeType="1"/>
          </p:cNvSpPr>
          <p:nvPr/>
        </p:nvSpPr>
        <p:spPr bwMode="auto">
          <a:xfrm>
            <a:off x="6172200" y="28956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6" name="Line 53"/>
          <p:cNvSpPr>
            <a:spLocks noChangeShapeType="1"/>
          </p:cNvSpPr>
          <p:nvPr/>
        </p:nvSpPr>
        <p:spPr bwMode="auto">
          <a:xfrm>
            <a:off x="56388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7" name="Line 54"/>
          <p:cNvSpPr>
            <a:spLocks noChangeShapeType="1"/>
          </p:cNvSpPr>
          <p:nvPr/>
        </p:nvSpPr>
        <p:spPr bwMode="auto">
          <a:xfrm>
            <a:off x="6705600" y="34290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78" name="Line 55"/>
          <p:cNvSpPr>
            <a:spLocks noChangeShapeType="1"/>
          </p:cNvSpPr>
          <p:nvPr/>
        </p:nvSpPr>
        <p:spPr bwMode="auto">
          <a:xfrm>
            <a:off x="7696200" y="2895600"/>
            <a:ext cx="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en-US"/>
          </a:p>
        </p:txBody>
      </p:sp>
      <p:sp>
        <p:nvSpPr>
          <p:cNvPr id="112679" name="Line 56"/>
          <p:cNvSpPr>
            <a:spLocks noChangeShapeType="1"/>
          </p:cNvSpPr>
          <p:nvPr/>
        </p:nvSpPr>
        <p:spPr bwMode="auto">
          <a:xfrm flipH="1">
            <a:off x="5638800" y="2819400"/>
            <a:ext cx="3048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2680" name="Line 57"/>
          <p:cNvSpPr>
            <a:spLocks noChangeShapeType="1"/>
          </p:cNvSpPr>
          <p:nvPr/>
        </p:nvSpPr>
        <p:spPr bwMode="auto">
          <a:xfrm>
            <a:off x="6477000" y="28956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ight Arrow 9">
            <a:extLst>
              <a:ext uri="{FF2B5EF4-FFF2-40B4-BE49-F238E27FC236}">
                <a16:creationId xmlns:a16="http://schemas.microsoft.com/office/drawing/2014/main" id="{2378C00F-E4E0-2346-B8E8-F47EA74F579A}"/>
              </a:ext>
            </a:extLst>
          </p:cNvPr>
          <p:cNvSpPr/>
          <p:nvPr/>
        </p:nvSpPr>
        <p:spPr bwMode="auto">
          <a:xfrm>
            <a:off x="722259" y="1741431"/>
            <a:ext cx="703042" cy="449892"/>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 name="Title 1"/>
          <p:cNvSpPr>
            <a:spLocks noGrp="1"/>
          </p:cNvSpPr>
          <p:nvPr>
            <p:ph type="title"/>
          </p:nvPr>
        </p:nvSpPr>
        <p:spPr/>
        <p:txBody>
          <a:bodyPr/>
          <a:lstStyle/>
          <a:p>
            <a:r>
              <a:rPr lang="en-US" dirty="0"/>
              <a:t>Sample DFA # 7</a:t>
            </a:r>
          </a:p>
        </p:txBody>
      </p:sp>
      <p:sp>
        <p:nvSpPr>
          <p:cNvPr id="4" name="Date Placeholder 3"/>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14</a:t>
            </a:fld>
            <a:endParaRPr lang="en-US"/>
          </a:p>
        </p:txBody>
      </p:sp>
      <p:sp>
        <p:nvSpPr>
          <p:cNvPr id="25" name="TextBox 24"/>
          <p:cNvSpPr txBox="1"/>
          <p:nvPr/>
        </p:nvSpPr>
        <p:spPr>
          <a:xfrm>
            <a:off x="457200" y="3330476"/>
            <a:ext cx="8077200" cy="2308324"/>
          </a:xfrm>
          <a:prstGeom prst="rect">
            <a:avLst/>
          </a:prstGeom>
          <a:noFill/>
        </p:spPr>
        <p:txBody>
          <a:bodyPr wrap="square" rtlCol="0">
            <a:spAutoFit/>
          </a:bodyPr>
          <a:lstStyle/>
          <a:p>
            <a:r>
              <a:rPr lang="en-US" b="1" dirty="0">
                <a:latin typeface="Apple Chancery" charset="0"/>
                <a:ea typeface="Apple Chancery" charset="0"/>
                <a:cs typeface="Apple Chancery" charset="0"/>
              </a:rPr>
              <a:t>A’’’ </a:t>
            </a:r>
            <a:r>
              <a:rPr lang="en-US" b="1" dirty="0"/>
              <a:t>= ( {0%5,1%5,2%5,3%5,4%5}, {0,1}, </a:t>
            </a:r>
            <a:r>
              <a:rPr lang="en-US" b="1" dirty="0">
                <a:latin typeface="Symbol" charset="2"/>
                <a:ea typeface="Symbol" charset="2"/>
                <a:cs typeface="Symbol" charset="2"/>
              </a:rPr>
              <a:t>d’’’</a:t>
            </a:r>
            <a:r>
              <a:rPr lang="en-US" b="1" dirty="0"/>
              <a:t>, </a:t>
            </a:r>
            <a:r>
              <a:rPr lang="en-US" b="1" dirty="0">
                <a:latin typeface="Symbol" charset="2"/>
                <a:ea typeface="Symbol" charset="2"/>
                <a:cs typeface="Symbol" charset="2"/>
              </a:rPr>
              <a:t>0</a:t>
            </a:r>
            <a:r>
              <a:rPr lang="en-US" b="1" dirty="0"/>
              <a:t>, {3%5})</a:t>
            </a:r>
            <a:r>
              <a:rPr lang="en-US" dirty="0"/>
              <a:t>, where </a:t>
            </a:r>
            <a:r>
              <a:rPr lang="en-US" b="1" dirty="0">
                <a:latin typeface="Symbol" charset="2"/>
                <a:ea typeface="Symbol" charset="2"/>
                <a:cs typeface="Symbol" charset="2"/>
              </a:rPr>
              <a:t>d’’’</a:t>
            </a:r>
            <a:r>
              <a:rPr lang="en-US" b="1" dirty="0"/>
              <a:t> </a:t>
            </a:r>
            <a:r>
              <a:rPr lang="en-US" dirty="0"/>
              <a:t>is defined by above diagram.</a:t>
            </a:r>
          </a:p>
          <a:p>
            <a:r>
              <a:rPr lang="en-US" b="1" dirty="0"/>
              <a:t>L(</a:t>
            </a:r>
            <a:r>
              <a:rPr lang="en-US" b="1" dirty="0">
                <a:latin typeface="Apple Chancery" charset="0"/>
                <a:ea typeface="Apple Chancery" charset="0"/>
                <a:cs typeface="Apple Chancery" charset="0"/>
              </a:rPr>
              <a:t>A’’</a:t>
            </a:r>
            <a:r>
              <a:rPr lang="en-US" b="1" dirty="0">
                <a:latin typeface="+mn-lt"/>
                <a:ea typeface="Apple Chancery" charset="0"/>
                <a:cs typeface="Apple Chancery" charset="0"/>
              </a:rPr>
              <a:t>) </a:t>
            </a:r>
            <a:r>
              <a:rPr lang="en-US" b="1" dirty="0"/>
              <a:t> = { w | w </a:t>
            </a:r>
            <a:r>
              <a:rPr lang="en-US" dirty="0"/>
              <a:t>is a binary string of length at least 1 being read left to right (</a:t>
            </a:r>
            <a:r>
              <a:rPr lang="en-US" dirty="0" err="1"/>
              <a:t>msb</a:t>
            </a:r>
            <a:r>
              <a:rPr lang="en-US" dirty="0"/>
              <a:t> to </a:t>
            </a:r>
            <a:r>
              <a:rPr lang="en-US" dirty="0" err="1"/>
              <a:t>lsb</a:t>
            </a:r>
            <a:r>
              <a:rPr lang="en-US" dirty="0"/>
              <a:t>) that, when interpreted as a decimal number divided by 5, has a remainder of 3</a:t>
            </a:r>
            <a:r>
              <a:rPr lang="en-US" b="1" dirty="0"/>
              <a:t> }</a:t>
            </a:r>
          </a:p>
          <a:p>
            <a:endParaRPr lang="en-US" dirty="0"/>
          </a:p>
          <a:p>
            <a:r>
              <a:rPr lang="en-US" dirty="0"/>
              <a:t>Really, this is better done as a state diagram similar to what you saw earlier but have put this up so you can see the pattern.</a:t>
            </a:r>
          </a:p>
        </p:txBody>
      </p:sp>
      <p:graphicFrame>
        <p:nvGraphicFramePr>
          <p:cNvPr id="3" name="Table 2">
            <a:extLst>
              <a:ext uri="{FF2B5EF4-FFF2-40B4-BE49-F238E27FC236}">
                <a16:creationId xmlns:a16="http://schemas.microsoft.com/office/drawing/2014/main" id="{3B1F2961-7E28-DB44-875A-BBF59F538ADB}"/>
              </a:ext>
            </a:extLst>
          </p:cNvPr>
          <p:cNvGraphicFramePr>
            <a:graphicFrameLocks noGrp="1"/>
          </p:cNvGraphicFramePr>
          <p:nvPr>
            <p:extLst>
              <p:ext uri="{D42A27DB-BD31-4B8C-83A1-F6EECF244321}">
                <p14:modId xmlns:p14="http://schemas.microsoft.com/office/powerpoint/2010/main" val="1001879122"/>
              </p:ext>
            </p:extLst>
          </p:nvPr>
        </p:nvGraphicFramePr>
        <p:xfrm>
          <a:off x="1524000" y="1578438"/>
          <a:ext cx="6629399" cy="1645920"/>
        </p:xfrm>
        <a:graphic>
          <a:graphicData uri="http://schemas.openxmlformats.org/drawingml/2006/table">
            <a:tbl>
              <a:tblPr firstRow="1" firstCol="1" bandRow="1">
                <a:tableStyleId>{5C22544A-7EE6-4342-B048-85BDC9FD1C3A}</a:tableStyleId>
              </a:tblPr>
              <a:tblGrid>
                <a:gridCol w="2209327">
                  <a:extLst>
                    <a:ext uri="{9D8B030D-6E8A-4147-A177-3AD203B41FA5}">
                      <a16:colId xmlns:a16="http://schemas.microsoft.com/office/drawing/2014/main" val="2747385526"/>
                    </a:ext>
                  </a:extLst>
                </a:gridCol>
                <a:gridCol w="2210036">
                  <a:extLst>
                    <a:ext uri="{9D8B030D-6E8A-4147-A177-3AD203B41FA5}">
                      <a16:colId xmlns:a16="http://schemas.microsoft.com/office/drawing/2014/main" val="3646575369"/>
                    </a:ext>
                  </a:extLst>
                </a:gridCol>
                <a:gridCol w="2210036">
                  <a:extLst>
                    <a:ext uri="{9D8B030D-6E8A-4147-A177-3AD203B41FA5}">
                      <a16:colId xmlns:a16="http://schemas.microsoft.com/office/drawing/2014/main" val="4107197670"/>
                    </a:ext>
                  </a:extLst>
                </a:gridCol>
              </a:tblGrid>
              <a:tr h="257627">
                <a:tc>
                  <a:txBody>
                    <a:bodyPr/>
                    <a:lstStyle/>
                    <a:p>
                      <a:pPr marL="0" marR="0" algn="ctr">
                        <a:spcBef>
                          <a:spcPts val="0"/>
                        </a:spcBef>
                        <a:spcAft>
                          <a:spcPts val="0"/>
                        </a:spcAft>
                      </a:pPr>
                      <a:r>
                        <a:rPr lang="en-US" sz="1800">
                          <a:solidFill>
                            <a:schemeClr val="tx1"/>
                          </a:solidFill>
                          <a:effectLst/>
                        </a:rPr>
                        <a:t> </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4758018"/>
                  </a:ext>
                </a:extLst>
              </a:tr>
              <a:tr h="257627">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3419021"/>
                  </a:ext>
                </a:extLst>
              </a:tr>
              <a:tr h="257627">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2 %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3 %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8251657"/>
                  </a:ext>
                </a:extLst>
              </a:tr>
              <a:tr h="257627">
                <a:tc>
                  <a:txBody>
                    <a:bodyPr/>
                    <a:lstStyle/>
                    <a:p>
                      <a:pPr marL="0" marR="0" algn="ctr">
                        <a:spcBef>
                          <a:spcPts val="0"/>
                        </a:spcBef>
                        <a:spcAft>
                          <a:spcPts val="0"/>
                        </a:spcAft>
                      </a:pPr>
                      <a:r>
                        <a:rPr lang="en-US" sz="1800">
                          <a:solidFill>
                            <a:schemeClr val="tx1"/>
                          </a:solidFill>
                          <a:effectLst/>
                        </a:rPr>
                        <a:t>2 %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4 %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0 %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2709605"/>
                  </a:ext>
                </a:extLst>
              </a:tr>
              <a:tr h="257627">
                <a:tc>
                  <a:txBody>
                    <a:bodyPr/>
                    <a:lstStyle/>
                    <a:p>
                      <a:pPr marL="0" marR="0" algn="ctr">
                        <a:spcBef>
                          <a:spcPts val="0"/>
                        </a:spcBef>
                        <a:spcAft>
                          <a:spcPts val="0"/>
                        </a:spcAft>
                      </a:pPr>
                      <a:r>
                        <a:rPr lang="en-US" sz="1800" u="sng" dirty="0">
                          <a:solidFill>
                            <a:srgbClr val="009900"/>
                          </a:solidFill>
                          <a:effectLst/>
                        </a:rPr>
                        <a:t>3 % 5</a:t>
                      </a:r>
                      <a:endParaRPr lang="en-US" sz="1800" u="sng" dirty="0">
                        <a:solidFill>
                          <a:srgbClr val="0099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1 %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solidFill>
                            <a:schemeClr val="tx1"/>
                          </a:solidFill>
                          <a:effectLst/>
                        </a:rPr>
                        <a:t>2 %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0666151"/>
                  </a:ext>
                </a:extLst>
              </a:tr>
              <a:tr h="257627">
                <a:tc>
                  <a:txBody>
                    <a:bodyPr/>
                    <a:lstStyle/>
                    <a:p>
                      <a:pPr marL="0" marR="0" algn="ctr">
                        <a:spcBef>
                          <a:spcPts val="0"/>
                        </a:spcBef>
                        <a:spcAft>
                          <a:spcPts val="0"/>
                        </a:spcAft>
                      </a:pPr>
                      <a:r>
                        <a:rPr lang="en-US" sz="1800">
                          <a:solidFill>
                            <a:schemeClr val="tx1"/>
                          </a:solidFill>
                          <a:effectLst/>
                        </a:rPr>
                        <a:t>4 %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solidFill>
                            <a:schemeClr val="tx1"/>
                          </a:solidFill>
                          <a:effectLst/>
                        </a:rPr>
                        <a:t>3 % 5</a:t>
                      </a: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solidFill>
                            <a:schemeClr val="tx1"/>
                          </a:solidFill>
                          <a:effectLst/>
                        </a:rPr>
                        <a:t>4 % 5</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6490477"/>
                  </a:ext>
                </a:extLst>
              </a:tr>
            </a:tbl>
          </a:graphicData>
        </a:graphic>
      </p:graphicFrame>
      <p:sp>
        <p:nvSpPr>
          <p:cNvPr id="9" name="TextBox 8">
            <a:extLst>
              <a:ext uri="{FF2B5EF4-FFF2-40B4-BE49-F238E27FC236}">
                <a16:creationId xmlns:a16="http://schemas.microsoft.com/office/drawing/2014/main" id="{5E151475-991C-C949-AFB7-39B81BB96C78}"/>
              </a:ext>
            </a:extLst>
          </p:cNvPr>
          <p:cNvSpPr txBox="1"/>
          <p:nvPr/>
        </p:nvSpPr>
        <p:spPr>
          <a:xfrm>
            <a:off x="327422" y="2604307"/>
            <a:ext cx="1492716" cy="369332"/>
          </a:xfrm>
          <a:prstGeom prst="rect">
            <a:avLst/>
          </a:prstGeom>
          <a:noFill/>
        </p:spPr>
        <p:txBody>
          <a:bodyPr wrap="none" rtlCol="0">
            <a:spAutoFit/>
          </a:bodyPr>
          <a:lstStyle/>
          <a:p>
            <a:r>
              <a:rPr lang="en-US" dirty="0"/>
              <a:t>Accept State</a:t>
            </a:r>
          </a:p>
        </p:txBody>
      </p:sp>
    </p:spTree>
    <p:extLst>
      <p:ext uri="{BB962C8B-B14F-4D97-AF65-F5344CB8AC3E}">
        <p14:creationId xmlns:p14="http://schemas.microsoft.com/office/powerpoint/2010/main" val="200915237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p:nvPr>
        </p:nvSpPr>
        <p:spPr/>
        <p:txBody>
          <a:bodyPr/>
          <a:lstStyle/>
          <a:p>
            <a:r>
              <a:rPr lang="en-US">
                <a:latin typeface="Arial" charset="0"/>
                <a:ea typeface="MS PGothic" charset="0"/>
              </a:rPr>
              <a:t>Precedence</a:t>
            </a:r>
          </a:p>
        </p:txBody>
      </p:sp>
      <p:sp>
        <p:nvSpPr>
          <p:cNvPr id="11366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48DCA4C-8358-754A-BFFD-2844C469EA52}" type="datetime1">
              <a:rPr lang="en-US" smtClean="0"/>
              <a:t>1/27/22</a:t>
            </a:fld>
            <a:endParaRPr lang="en-US"/>
          </a:p>
        </p:txBody>
      </p:sp>
      <p:sp>
        <p:nvSpPr>
          <p:cNvPr id="11366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366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CDC9520-C40B-A340-B9FB-FB624940A88B}" type="slidenum">
              <a:rPr lang="en-US"/>
              <a:pPr/>
              <a:t>140</a:t>
            </a:fld>
            <a:endParaRPr lang="en-US"/>
          </a:p>
        </p:txBody>
      </p:sp>
      <p:sp>
        <p:nvSpPr>
          <p:cNvPr id="113670" name="Text Box 25"/>
          <p:cNvSpPr txBox="1">
            <a:spLocks noChangeArrowheads="1"/>
          </p:cNvSpPr>
          <p:nvPr/>
        </p:nvSpPr>
        <p:spPr bwMode="auto">
          <a:xfrm>
            <a:off x="593725" y="1484313"/>
            <a:ext cx="7496175"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b="1" u="sng" dirty="0"/>
              <a:t>Operator precedence:</a:t>
            </a:r>
          </a:p>
          <a:p>
            <a:pPr eaLnBrk="1" hangingPunct="1"/>
            <a:r>
              <a:rPr lang="en-US" sz="1600" b="1" dirty="0"/>
              <a:t>If an operator is generated lower in the parse tree, it indicates that the </a:t>
            </a:r>
          </a:p>
          <a:p>
            <a:pPr eaLnBrk="1" hangingPunct="1"/>
            <a:r>
              <a:rPr lang="en-US" sz="1600" b="1" dirty="0"/>
              <a:t>operator has precedence over the operator generated higher up in the tree.</a:t>
            </a:r>
          </a:p>
          <a:p>
            <a:pPr eaLnBrk="1" hangingPunct="1"/>
            <a:endParaRPr lang="en-US" sz="1600" b="1" dirty="0"/>
          </a:p>
          <a:p>
            <a:pPr eaLnBrk="1" hangingPunct="1"/>
            <a:r>
              <a:rPr lang="en-US" sz="1600" b="1" dirty="0"/>
              <a:t>An unambiguous grammar for expressions:</a:t>
            </a:r>
          </a:p>
          <a:p>
            <a:pPr eaLnBrk="1" hangingPunct="1"/>
            <a:endParaRPr lang="en-US" sz="1600" b="1" dirty="0"/>
          </a:p>
          <a:p>
            <a:pPr eaLnBrk="1" hangingPunct="1"/>
            <a:r>
              <a:rPr lang="en-US" b="1" dirty="0"/>
              <a:t> &lt;assign&gt; </a:t>
            </a:r>
            <a:r>
              <a:rPr lang="en-US" b="1" dirty="0">
                <a:sym typeface="Wingdings" charset="0"/>
              </a:rPr>
              <a:t> &lt;id&gt; = &lt;expr&gt;</a:t>
            </a:r>
          </a:p>
          <a:p>
            <a:pPr eaLnBrk="1" hangingPunct="1"/>
            <a:r>
              <a:rPr lang="en-US" b="1" dirty="0">
                <a:sym typeface="Wingdings" charset="0"/>
              </a:rPr>
              <a:t>  &lt;id&gt;	    a | b | c</a:t>
            </a:r>
          </a:p>
          <a:p>
            <a:pPr eaLnBrk="1" hangingPunct="1"/>
            <a:r>
              <a:rPr lang="en-US" b="1" dirty="0">
                <a:sym typeface="Wingdings" charset="0"/>
              </a:rPr>
              <a:t>  &lt;expr&gt;     &lt;expr&gt; + &lt;term&gt;</a:t>
            </a:r>
          </a:p>
          <a:p>
            <a:pPr eaLnBrk="1" hangingPunct="1"/>
            <a:r>
              <a:rPr lang="en-US" b="1" dirty="0">
                <a:sym typeface="Wingdings" charset="0"/>
              </a:rPr>
              <a:t>	     |  &lt;term&gt; </a:t>
            </a:r>
          </a:p>
          <a:p>
            <a:pPr eaLnBrk="1" hangingPunct="1"/>
            <a:r>
              <a:rPr lang="en-US" b="1" dirty="0">
                <a:sym typeface="Wingdings" charset="0"/>
              </a:rPr>
              <a:t>  &lt;term&gt;     &lt;term&gt; * &lt;factor&gt;</a:t>
            </a:r>
          </a:p>
          <a:p>
            <a:pPr eaLnBrk="1" hangingPunct="1"/>
            <a:r>
              <a:rPr lang="en-US" b="1" dirty="0">
                <a:sym typeface="Wingdings" charset="0"/>
              </a:rPr>
              <a:t>	     |   &lt;factor&gt;</a:t>
            </a:r>
          </a:p>
          <a:p>
            <a:pPr eaLnBrk="1" hangingPunct="1"/>
            <a:r>
              <a:rPr lang="en-US" b="1" dirty="0">
                <a:sym typeface="Wingdings" charset="0"/>
              </a:rPr>
              <a:t>  &lt;factor&gt;    ( &lt;expr&gt; )</a:t>
            </a:r>
          </a:p>
          <a:p>
            <a:pPr eaLnBrk="1" hangingPunct="1"/>
            <a:r>
              <a:rPr lang="en-US" b="1" dirty="0">
                <a:sym typeface="Wingdings" charset="0"/>
              </a:rPr>
              <a:t>                    | &lt;id&gt;</a:t>
            </a:r>
            <a:endParaRPr lang="en-US" b="1" dirty="0"/>
          </a:p>
          <a:p>
            <a:pPr eaLnBrk="1" hangingPunct="1"/>
            <a:endParaRPr lang="en-US" dirty="0"/>
          </a:p>
          <a:p>
            <a:pPr eaLnBrk="1" hangingPunct="1"/>
            <a:r>
              <a:rPr lang="en-US" sz="1600" dirty="0"/>
              <a:t> </a:t>
            </a:r>
          </a:p>
        </p:txBody>
      </p:sp>
      <p:sp>
        <p:nvSpPr>
          <p:cNvPr id="113671" name="Text Box 26"/>
          <p:cNvSpPr txBox="1">
            <a:spLocks noChangeArrowheads="1"/>
          </p:cNvSpPr>
          <p:nvPr/>
        </p:nvSpPr>
        <p:spPr bwMode="auto">
          <a:xfrm>
            <a:off x="4876800" y="3276600"/>
            <a:ext cx="3989388" cy="229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a:solidFill>
                  <a:srgbClr val="0000FF"/>
                </a:solidFill>
              </a:rPr>
              <a:t>This grammar indicates the usual </a:t>
            </a:r>
          </a:p>
          <a:p>
            <a:pPr eaLnBrk="1" hangingPunct="1"/>
            <a:r>
              <a:rPr lang="en-US" sz="1600" b="1">
                <a:solidFill>
                  <a:srgbClr val="0000FF"/>
                </a:solidFill>
              </a:rPr>
              <a:t>precedence order of multiplication and </a:t>
            </a:r>
          </a:p>
          <a:p>
            <a:pPr eaLnBrk="1" hangingPunct="1"/>
            <a:r>
              <a:rPr lang="en-US" sz="1600" b="1">
                <a:solidFill>
                  <a:srgbClr val="0000FF"/>
                </a:solidFill>
              </a:rPr>
              <a:t>addition operators.</a:t>
            </a:r>
          </a:p>
          <a:p>
            <a:pPr eaLnBrk="1" hangingPunct="1"/>
            <a:endParaRPr lang="en-US" sz="1600" b="1">
              <a:solidFill>
                <a:srgbClr val="0000FF"/>
              </a:solidFill>
            </a:endParaRPr>
          </a:p>
          <a:p>
            <a:pPr eaLnBrk="1" hangingPunct="1"/>
            <a:r>
              <a:rPr lang="en-US" sz="1600" b="1">
                <a:solidFill>
                  <a:srgbClr val="0000FF"/>
                </a:solidFill>
              </a:rPr>
              <a:t>This grammar generates unique parse</a:t>
            </a:r>
          </a:p>
          <a:p>
            <a:pPr eaLnBrk="1" hangingPunct="1"/>
            <a:r>
              <a:rPr lang="en-US" sz="1600" b="1">
                <a:solidFill>
                  <a:srgbClr val="0000FF"/>
                </a:solidFill>
              </a:rPr>
              <a:t>trees independently of doing a </a:t>
            </a:r>
          </a:p>
          <a:p>
            <a:pPr eaLnBrk="1" hangingPunct="1"/>
            <a:r>
              <a:rPr lang="en-US" sz="1600" b="1">
                <a:solidFill>
                  <a:srgbClr val="0000FF"/>
                </a:solidFill>
              </a:rPr>
              <a:t>rightmost or leftmost derivation </a:t>
            </a:r>
          </a:p>
          <a:p>
            <a:pPr eaLnBrk="1" hangingPunct="1"/>
            <a:endParaRPr lang="en-US" sz="1600" b="1">
              <a:solidFill>
                <a:srgbClr val="0000FF"/>
              </a:solidFill>
            </a:endParaRPr>
          </a:p>
          <a:p>
            <a:pPr eaLnBrk="1" hangingPunct="1"/>
            <a:r>
              <a:rPr lang="en-US" sz="1600" b="1">
                <a:solidFill>
                  <a:srgbClr val="0000FF"/>
                </a:solidFill>
              </a:rPr>
              <a:t> </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Title 1"/>
          <p:cNvSpPr>
            <a:spLocks noGrp="1"/>
          </p:cNvSpPr>
          <p:nvPr>
            <p:ph type="title"/>
          </p:nvPr>
        </p:nvSpPr>
        <p:spPr/>
        <p:txBody>
          <a:bodyPr/>
          <a:lstStyle/>
          <a:p>
            <a:r>
              <a:rPr lang="en-US">
                <a:latin typeface="Arial" charset="0"/>
                <a:ea typeface="MS PGothic" charset="0"/>
              </a:rPr>
              <a:t>Left (right)most Derivations</a:t>
            </a:r>
          </a:p>
        </p:txBody>
      </p:sp>
      <p:sp>
        <p:nvSpPr>
          <p:cNvPr id="11469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9ECA5E-A1E6-3349-87F7-B9FB1CEA7EB0}" type="datetime1">
              <a:rPr lang="en-US" smtClean="0"/>
              <a:t>1/27/22</a:t>
            </a:fld>
            <a:endParaRPr lang="en-US"/>
          </a:p>
        </p:txBody>
      </p:sp>
      <p:sp>
        <p:nvSpPr>
          <p:cNvPr id="11469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46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69A1559-B455-E444-B219-CAFD202673CE}" type="slidenum">
              <a:rPr lang="en-US"/>
              <a:pPr/>
              <a:t>141</a:t>
            </a:fld>
            <a:endParaRPr lang="en-US"/>
          </a:p>
        </p:txBody>
      </p:sp>
      <p:sp>
        <p:nvSpPr>
          <p:cNvPr id="114694" name="Text Box 6"/>
          <p:cNvSpPr txBox="1">
            <a:spLocks noChangeArrowheads="1"/>
          </p:cNvSpPr>
          <p:nvPr/>
        </p:nvSpPr>
        <p:spPr bwMode="auto">
          <a:xfrm>
            <a:off x="4114800" y="1600200"/>
            <a:ext cx="4876800" cy="357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dirty="0"/>
              <a:t>Rightmost derivation:</a:t>
            </a:r>
          </a:p>
          <a:p>
            <a:pPr eaLnBrk="1" hangingPunct="1"/>
            <a:r>
              <a:rPr lang="en-US" sz="1600" b="1" dirty="0"/>
              <a:t> &lt;</a:t>
            </a:r>
            <a:r>
              <a:rPr lang="en-US" sz="1600" b="1" dirty="0" err="1"/>
              <a:t>assgn</a:t>
            </a:r>
            <a:r>
              <a:rPr lang="en-US" sz="1600" b="1" dirty="0"/>
              <a:t>&gt;  </a:t>
            </a:r>
            <a:r>
              <a:rPr lang="en-US" sz="1600" b="1" dirty="0">
                <a:sym typeface="Symbol" charset="0"/>
              </a:rPr>
              <a:t></a:t>
            </a:r>
            <a:r>
              <a:rPr lang="en-US" sz="1600" b="1" dirty="0">
                <a:sym typeface="Wingdings" charset="0"/>
              </a:rPr>
              <a:t> &lt;id&gt; = &lt;expr&gt;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*&lt;factor&gt;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*&lt;id&gt;</a:t>
            </a:r>
            <a:r>
              <a:rPr lang="en-US" dirty="0">
                <a:sym typeface="Wingdings" charset="0"/>
              </a:rPr>
              <a:t> </a:t>
            </a:r>
            <a:r>
              <a:rPr lang="en-US" sz="1600" b="1" dirty="0">
                <a:sym typeface="Wingdings" charset="0"/>
              </a:rPr>
              <a: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&lt;term&gt; *  a</a:t>
            </a:r>
            <a:r>
              <a:rPr lang="en-US" sz="1600" dirty="0">
                <a:sym typeface="Wingdings" charset="0"/>
              </a:rPr>
              <a:t> </a:t>
            </a:r>
            <a:r>
              <a:rPr lang="en-US" sz="1600" b="1" dirty="0">
                <a:sym typeface="Wingdings" charset="0"/>
              </a:rPr>
              <a:t>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&lt;factor&gt; *  a</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&lt;id&gt; *  a</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&lt;expr&gt; + c  *  a</a:t>
            </a:r>
            <a:r>
              <a:rPr lang="en-US" sz="1600" dirty="0">
                <a:sym typeface="Wingdings" charset="0"/>
              </a:rPr>
              <a:t> </a:t>
            </a:r>
            <a:endParaRPr lang="en-US" sz="1600" b="1" dirty="0">
              <a:sym typeface="Wingdings" charset="0"/>
            </a:endParaRPr>
          </a:p>
          <a:p>
            <a:pPr eaLnBrk="1" hangingPunct="1"/>
            <a:r>
              <a:rPr lang="en-US" b="1" dirty="0">
                <a:sym typeface="Wingdings" charset="0"/>
              </a:rPr>
              <a:t>	 </a:t>
            </a:r>
            <a:r>
              <a:rPr lang="en-US" sz="1600" b="1" dirty="0">
                <a:sym typeface="Symbol" charset="0"/>
              </a:rPr>
              <a:t></a:t>
            </a:r>
            <a:r>
              <a:rPr lang="en-US" sz="1600" b="1" dirty="0">
                <a:sym typeface="Wingdings" charset="0"/>
              </a:rPr>
              <a:t> &lt;id&gt; = &lt;term&gt; + c  *  a</a:t>
            </a:r>
            <a:r>
              <a:rPr lang="en-US" sz="1600" dirty="0">
                <a:sym typeface="Wingdings" charset="0"/>
              </a:rPr>
              <a:t> </a:t>
            </a:r>
            <a:endParaRPr lang="en-US" sz="1600" b="1" dirty="0">
              <a:sym typeface="Wingdings" charset="0"/>
            </a:endParaRPr>
          </a:p>
          <a:p>
            <a:pPr eaLnBrk="1" hangingPunct="1"/>
            <a:r>
              <a:rPr lang="en-US" sz="1600" b="1" dirty="0">
                <a:sym typeface="Wingdings" charset="0"/>
              </a:rPr>
              <a:t>	 </a:t>
            </a:r>
            <a:r>
              <a:rPr lang="en-US" sz="1600" b="1" dirty="0">
                <a:sym typeface="Symbol" charset="0"/>
              </a:rPr>
              <a:t></a:t>
            </a:r>
            <a:r>
              <a:rPr lang="en-US" sz="1600" b="1" dirty="0">
                <a:sym typeface="Wingdings" charset="0"/>
              </a:rPr>
              <a:t> &lt;id&gt; = &lt;factor&gt; + c  *  a </a:t>
            </a:r>
          </a:p>
          <a:p>
            <a:pPr eaLnBrk="1" hangingPunct="1"/>
            <a:r>
              <a:rPr lang="en-US" sz="1600" b="1" dirty="0">
                <a:sym typeface="Wingdings" charset="0"/>
              </a:rPr>
              <a:t>	 </a:t>
            </a:r>
            <a:r>
              <a:rPr lang="en-US" sz="1600" b="1" dirty="0">
                <a:sym typeface="Symbol" charset="0"/>
              </a:rPr>
              <a:t></a:t>
            </a:r>
            <a:r>
              <a:rPr lang="en-US" sz="1600" b="1" dirty="0">
                <a:sym typeface="Wingdings" charset="0"/>
              </a:rPr>
              <a:t> &lt;id&gt; = &lt;id&gt; + c  *  a</a:t>
            </a:r>
            <a:r>
              <a:rPr lang="en-US" sz="1600" dirty="0">
                <a:sym typeface="Wingdings" charset="0"/>
              </a:rPr>
              <a:t> </a:t>
            </a:r>
            <a:endParaRPr lang="en-US" sz="1600" b="1" dirty="0">
              <a:sym typeface="Wingdings" charset="0"/>
            </a:endParaRPr>
          </a:p>
          <a:p>
            <a:pPr eaLnBrk="1" hangingPunct="1"/>
            <a:r>
              <a:rPr lang="en-US" sz="1600" b="1" dirty="0">
                <a:sym typeface="Wingdings" charset="0"/>
              </a:rPr>
              <a:t> 	 </a:t>
            </a:r>
            <a:r>
              <a:rPr lang="en-US" sz="1600" b="1" dirty="0">
                <a:sym typeface="Symbol" charset="0"/>
              </a:rPr>
              <a:t></a:t>
            </a:r>
            <a:r>
              <a:rPr lang="en-US" sz="1600" b="1" dirty="0">
                <a:sym typeface="Wingdings" charset="0"/>
              </a:rPr>
              <a:t> &lt;id&gt; =  b + c  * a</a:t>
            </a:r>
          </a:p>
          <a:p>
            <a:pPr eaLnBrk="1" hangingPunct="1"/>
            <a:r>
              <a:rPr lang="en-US" sz="1600" b="1" dirty="0">
                <a:sym typeface="Wingdings" charset="0"/>
              </a:rPr>
              <a:t>	 </a:t>
            </a:r>
            <a:r>
              <a:rPr lang="en-US" sz="1600" b="1" dirty="0">
                <a:sym typeface="Symbol" charset="0"/>
              </a:rPr>
              <a:t></a:t>
            </a:r>
            <a:r>
              <a:rPr lang="en-US" sz="1600" b="1" dirty="0">
                <a:sym typeface="Wingdings" charset="0"/>
              </a:rPr>
              <a:t> a = b +   c  *  a</a:t>
            </a:r>
            <a:endParaRPr lang="en-US" b="1" dirty="0">
              <a:sym typeface="Wingdings" charset="0"/>
            </a:endParaRPr>
          </a:p>
        </p:txBody>
      </p:sp>
      <p:sp>
        <p:nvSpPr>
          <p:cNvPr id="114695" name="Line 7"/>
          <p:cNvSpPr>
            <a:spLocks noChangeShapeType="1"/>
          </p:cNvSpPr>
          <p:nvPr/>
        </p:nvSpPr>
        <p:spPr bwMode="auto">
          <a:xfrm>
            <a:off x="4114800" y="1447800"/>
            <a:ext cx="76200" cy="4038600"/>
          </a:xfrm>
          <a:prstGeom prst="line">
            <a:avLst/>
          </a:prstGeom>
          <a:noFill/>
          <a:ln w="28575">
            <a:solidFill>
              <a:srgbClr val="0000FF"/>
            </a:solidFill>
            <a:prstDash val="dash"/>
            <a:round/>
            <a:headEnd/>
            <a:tailEnd/>
          </a:ln>
          <a:extLst>
            <a:ext uri="{909E8E84-426E-40DD-AFC4-6F175D3DCCD1}">
              <a14:hiddenFill xmlns:a14="http://schemas.microsoft.com/office/drawing/2010/main">
                <a:noFill/>
              </a14:hiddenFill>
            </a:ext>
          </a:extLst>
        </p:spPr>
        <p:txBody>
          <a:bodyPr wrap="none"/>
          <a:lstStyle/>
          <a:p>
            <a:endParaRPr lang="en-US"/>
          </a:p>
        </p:txBody>
      </p:sp>
      <p:sp>
        <p:nvSpPr>
          <p:cNvPr id="114696" name="Text Box 4"/>
          <p:cNvSpPr txBox="1">
            <a:spLocks noChangeArrowheads="1"/>
          </p:cNvSpPr>
          <p:nvPr/>
        </p:nvSpPr>
        <p:spPr bwMode="auto">
          <a:xfrm>
            <a:off x="152400" y="1636713"/>
            <a:ext cx="4038600" cy="354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r>
              <a:rPr lang="en-US" sz="1600" b="1" dirty="0"/>
              <a:t>Leftmost derivation:</a:t>
            </a:r>
          </a:p>
          <a:p>
            <a:pPr eaLnBrk="1" hangingPunct="1"/>
            <a:r>
              <a:rPr lang="en-US" sz="1600" b="1" dirty="0"/>
              <a:t> &lt;</a:t>
            </a:r>
            <a:r>
              <a:rPr lang="en-US" sz="1600" b="1" dirty="0" err="1"/>
              <a:t>assgn</a:t>
            </a:r>
            <a:r>
              <a:rPr lang="en-US" sz="1600" b="1" dirty="0"/>
              <a:t>&gt; </a:t>
            </a:r>
            <a:r>
              <a:rPr lang="en-US" sz="1600" b="1" dirty="0">
                <a:sym typeface="Wingdings" charset="0"/>
              </a:rPr>
              <a:t> &lt;id&gt; = &lt;expr&gt;	       </a:t>
            </a:r>
          </a:p>
          <a:p>
            <a:pPr eaLnBrk="1" hangingPunct="1"/>
            <a:r>
              <a:rPr lang="en-US" sz="1600" b="1" dirty="0">
                <a:sym typeface="Wingdings" charset="0"/>
              </a:rPr>
              <a:t> 	  a = &lt;expr&gt;		       </a:t>
            </a:r>
          </a:p>
          <a:p>
            <a:pPr eaLnBrk="1" hangingPunct="1"/>
            <a:r>
              <a:rPr lang="en-US" sz="1600" b="1" dirty="0">
                <a:sym typeface="Wingdings" charset="0"/>
              </a:rPr>
              <a:t> 	  a = &lt;expr&gt; + &lt;term&gt;	       </a:t>
            </a:r>
          </a:p>
          <a:p>
            <a:pPr eaLnBrk="1" hangingPunct="1"/>
            <a:r>
              <a:rPr lang="en-US" sz="1600" b="1" dirty="0">
                <a:sym typeface="Wingdings" charset="0"/>
              </a:rPr>
              <a:t>	  a = &lt;term&gt; + &lt;term&gt;	       </a:t>
            </a:r>
          </a:p>
          <a:p>
            <a:pPr eaLnBrk="1" hangingPunct="1"/>
            <a:r>
              <a:rPr lang="en-US" sz="1600" b="1" dirty="0">
                <a:sym typeface="Wingdings" charset="0"/>
              </a:rPr>
              <a:t>	  a = &lt;factor&gt; + &lt;term&gt;</a:t>
            </a:r>
          </a:p>
          <a:p>
            <a:pPr eaLnBrk="1" hangingPunct="1"/>
            <a:r>
              <a:rPr lang="en-US" sz="1600" b="1" dirty="0">
                <a:sym typeface="Wingdings" charset="0"/>
              </a:rPr>
              <a:t>	  a = &lt;id&gt; + &lt;term&gt;</a:t>
            </a:r>
          </a:p>
          <a:p>
            <a:pPr eaLnBrk="1" hangingPunct="1"/>
            <a:r>
              <a:rPr lang="en-US" sz="1600" b="1" dirty="0">
                <a:sym typeface="Wingdings" charset="0"/>
              </a:rPr>
              <a:t>	  a = b + &lt;term&gt;    </a:t>
            </a:r>
          </a:p>
          <a:p>
            <a:pPr eaLnBrk="1" hangingPunct="1"/>
            <a:r>
              <a:rPr lang="en-US" sz="1600" b="1" dirty="0">
                <a:sym typeface="Wingdings" charset="0"/>
              </a:rPr>
              <a:t>	  a = b + &lt;term&gt; *&lt;factor&gt;       </a:t>
            </a:r>
          </a:p>
          <a:p>
            <a:pPr eaLnBrk="1" hangingPunct="1"/>
            <a:r>
              <a:rPr lang="en-US" sz="1600" b="1" dirty="0">
                <a:sym typeface="Wingdings" charset="0"/>
              </a:rPr>
              <a:t>	  a = b + &lt;factor&gt; * &lt;factor&gt; 	  a = b + &lt;id&gt; * &lt;factor&gt;</a:t>
            </a:r>
          </a:p>
          <a:p>
            <a:pPr eaLnBrk="1" hangingPunct="1"/>
            <a:r>
              <a:rPr lang="en-US" sz="1600" b="1" dirty="0">
                <a:sym typeface="Wingdings" charset="0"/>
              </a:rPr>
              <a:t> 	  a = b +   c  * &lt;factor&gt;</a:t>
            </a:r>
          </a:p>
          <a:p>
            <a:pPr eaLnBrk="1" hangingPunct="1"/>
            <a:r>
              <a:rPr lang="en-US" sz="1600" b="1" dirty="0">
                <a:sym typeface="Wingdings" charset="0"/>
              </a:rPr>
              <a:t>	  a = b +   c  * &lt;id&gt;</a:t>
            </a:r>
          </a:p>
          <a:p>
            <a:pPr eaLnBrk="1" hangingPunct="1"/>
            <a:r>
              <a:rPr lang="en-US" sz="1600" b="1" dirty="0">
                <a:sym typeface="Wingdings" charset="0"/>
              </a:rPr>
              <a:t>	  a = b +   c  *   a</a:t>
            </a:r>
            <a:r>
              <a:rPr lang="en-US" b="1" dirty="0">
                <a:sym typeface="Wingdings" charset="0"/>
              </a:rPr>
              <a:t>	     </a:t>
            </a:r>
            <a:endParaRPr lang="en-US" sz="1600"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p:txBody>
          <a:bodyPr/>
          <a:lstStyle/>
          <a:p>
            <a:r>
              <a:rPr lang="en-US">
                <a:latin typeface="Arial" charset="0"/>
                <a:ea typeface="MS PGothic" charset="0"/>
              </a:rPr>
              <a:t>Ambiguity Test</a:t>
            </a:r>
          </a:p>
        </p:txBody>
      </p:sp>
      <p:sp>
        <p:nvSpPr>
          <p:cNvPr id="115715" name="Content Placeholder 2"/>
          <p:cNvSpPr>
            <a:spLocks noGrp="1"/>
          </p:cNvSpPr>
          <p:nvPr>
            <p:ph idx="1"/>
          </p:nvPr>
        </p:nvSpPr>
        <p:spPr/>
        <p:txBody>
          <a:bodyPr/>
          <a:lstStyle/>
          <a:p>
            <a:r>
              <a:rPr lang="en-US" sz="2800" dirty="0">
                <a:latin typeface="Arial" charset="0"/>
                <a:ea typeface="MS PGothic" charset="0"/>
              </a:rPr>
              <a:t>A Grammar is Ambiguous if there are two distinct parse trees for some string</a:t>
            </a:r>
          </a:p>
          <a:p>
            <a:r>
              <a:rPr lang="en-US" sz="2800" dirty="0">
                <a:latin typeface="Arial" charset="0"/>
                <a:ea typeface="MS PGothic" charset="0"/>
              </a:rPr>
              <a:t>Or, two distinct leftmost derivations </a:t>
            </a:r>
          </a:p>
          <a:p>
            <a:r>
              <a:rPr lang="en-US" sz="2800" dirty="0">
                <a:latin typeface="Arial" charset="0"/>
                <a:ea typeface="MS PGothic" charset="0"/>
              </a:rPr>
              <a:t>Or, two distinct rightmost derivations</a:t>
            </a:r>
          </a:p>
          <a:p>
            <a:r>
              <a:rPr lang="en-US" sz="2800" dirty="0">
                <a:latin typeface="Arial" charset="0"/>
                <a:ea typeface="MS PGothic" charset="0"/>
              </a:rPr>
              <a:t>Some languages are inherently ambiguous, but many are not</a:t>
            </a:r>
          </a:p>
          <a:p>
            <a:r>
              <a:rPr lang="en-US" sz="2800" dirty="0">
                <a:latin typeface="Arial" charset="0"/>
                <a:ea typeface="MS PGothic" charset="0"/>
              </a:rPr>
              <a:t>Unfortunately (to be shown later) there is no systematic (algorithmic) test for ambiguity </a:t>
            </a:r>
            <a:r>
              <a:rPr lang="en-US" sz="2800" dirty="0" err="1">
                <a:latin typeface="Arial" charset="0"/>
                <a:ea typeface="MS PGothic" charset="0"/>
              </a:rPr>
              <a:t>ofarbitrary</a:t>
            </a:r>
            <a:r>
              <a:rPr lang="en-US" sz="2800" dirty="0">
                <a:latin typeface="Arial" charset="0"/>
                <a:ea typeface="MS PGothic" charset="0"/>
              </a:rPr>
              <a:t> context free grammars</a:t>
            </a:r>
          </a:p>
        </p:txBody>
      </p:sp>
      <p:sp>
        <p:nvSpPr>
          <p:cNvPr id="1157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8DF172-030A-C847-BE54-D6F359FD104B}" type="datetime1">
              <a:rPr lang="en-US" smtClean="0"/>
              <a:t>1/27/22</a:t>
            </a:fld>
            <a:endParaRPr lang="en-US"/>
          </a:p>
        </p:txBody>
      </p:sp>
      <p:sp>
        <p:nvSpPr>
          <p:cNvPr id="1157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157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7789586-E11A-1647-83AA-EBBCA874B0DB}" type="slidenum">
              <a:rPr lang="en-US"/>
              <a:pPr/>
              <a:t>142</a:t>
            </a:fld>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en-US">
                <a:latin typeface="Arial" charset="0"/>
                <a:ea typeface="MS PGothic" charset="0"/>
              </a:rPr>
              <a:t>Unambiguous Grammar</a:t>
            </a:r>
          </a:p>
        </p:txBody>
      </p:sp>
      <p:sp>
        <p:nvSpPr>
          <p:cNvPr id="116739" name="Content Placeholder 2"/>
          <p:cNvSpPr>
            <a:spLocks noGrp="1"/>
          </p:cNvSpPr>
          <p:nvPr>
            <p:ph idx="1"/>
          </p:nvPr>
        </p:nvSpPr>
        <p:spPr/>
        <p:txBody>
          <a:bodyPr/>
          <a:lstStyle/>
          <a:p>
            <a:pPr marL="0" indent="0" eaLnBrk="1" hangingPunct="1">
              <a:buFontTx/>
              <a:buNone/>
            </a:pPr>
            <a:r>
              <a:rPr lang="en-US" sz="1800" b="1" dirty="0">
                <a:latin typeface="Arial" charset="0"/>
                <a:ea typeface="MS PGothic" charset="0"/>
              </a:rPr>
              <a:t>When we encounter ambiguity, we try to rewrite the grammar to avoid ambiguity.</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latin typeface="Arial" charset="0"/>
                <a:ea typeface="MS PGothic" charset="0"/>
              </a:rPr>
              <a:t>The ambiguous expression grammar:</a:t>
            </a:r>
          </a:p>
          <a:p>
            <a:pPr marL="0" indent="0" eaLnBrk="1" hangingPunct="1">
              <a:buFontTx/>
              <a:buNone/>
            </a:pPr>
            <a:endParaRPr lang="en-US" sz="1800" b="1" dirty="0">
              <a:latin typeface="Arial" charset="0"/>
              <a:ea typeface="MS PGothic" charset="0"/>
            </a:endParaRPr>
          </a:p>
          <a:p>
            <a:pPr marL="0" indent="0" eaLnBrk="1" hangingPunct="1">
              <a:buFontTx/>
              <a:buNone/>
            </a:pPr>
            <a:r>
              <a:rPr lang="en-US" sz="1800" b="1" dirty="0">
                <a:solidFill>
                  <a:srgbClr val="0000FF"/>
                </a:solidFill>
                <a:latin typeface="Arial" charset="0"/>
                <a:ea typeface="MS PGothic" charset="0"/>
              </a:rPr>
              <a:t>&lt;expr&gt; </a:t>
            </a:r>
            <a:r>
              <a:rPr lang="en-US" sz="1800" b="1" dirty="0">
                <a:solidFill>
                  <a:srgbClr val="0000FF"/>
                </a:solidFill>
                <a:latin typeface="Arial" charset="0"/>
                <a:ea typeface="MS PGothic" charset="0"/>
                <a:sym typeface="Wingdings" charset="0"/>
              </a:rPr>
              <a:t> &lt;expr&gt; &lt;op&gt; &lt;expr&gt; | id | </a:t>
            </a:r>
            <a:r>
              <a:rPr lang="en-US" sz="1800" b="1" dirty="0" err="1">
                <a:solidFill>
                  <a:srgbClr val="0000FF"/>
                </a:solidFill>
                <a:latin typeface="Arial" charset="0"/>
                <a:ea typeface="MS PGothic" charset="0"/>
                <a:sym typeface="Wingdings" charset="0"/>
              </a:rPr>
              <a:t>int</a:t>
            </a:r>
            <a:r>
              <a:rPr lang="en-US" sz="1800" b="1" dirty="0">
                <a:solidFill>
                  <a:srgbClr val="0000FF"/>
                </a:solidFill>
                <a:latin typeface="Arial" charset="0"/>
                <a:ea typeface="MS PGothic" charset="0"/>
                <a:sym typeface="Wingdings" charset="0"/>
              </a:rPr>
              <a:t> | (&lt;expr&gt;)</a:t>
            </a:r>
          </a:p>
          <a:p>
            <a:pPr marL="0" indent="0" eaLnBrk="1" hangingPunct="1">
              <a:buFontTx/>
              <a:buNone/>
            </a:pPr>
            <a:r>
              <a:rPr lang="en-US" sz="1800" b="1" dirty="0">
                <a:solidFill>
                  <a:srgbClr val="0000FF"/>
                </a:solidFill>
                <a:latin typeface="Arial" charset="0"/>
                <a:ea typeface="MS PGothic" charset="0"/>
                <a:sym typeface="Wingdings" charset="0"/>
              </a:rPr>
              <a:t>&lt;op&gt;     + | - | * | /</a:t>
            </a:r>
          </a:p>
          <a:p>
            <a:pPr marL="0" indent="0" eaLnBrk="1" hangingPunct="1">
              <a:buFontTx/>
              <a:buNone/>
            </a:pPr>
            <a:endParaRPr lang="en-US" sz="1800" b="1" dirty="0">
              <a:solidFill>
                <a:srgbClr val="0000FF"/>
              </a:solidFill>
              <a:latin typeface="Arial" charset="0"/>
              <a:ea typeface="MS PGothic" charset="0"/>
              <a:sym typeface="Wingdings" charset="0"/>
            </a:endParaRPr>
          </a:p>
          <a:p>
            <a:pPr marL="0" indent="0" eaLnBrk="1" hangingPunct="1">
              <a:buFontTx/>
              <a:buNone/>
            </a:pPr>
            <a:r>
              <a:rPr lang="en-US" sz="1800" b="1" dirty="0">
                <a:latin typeface="Arial" charset="0"/>
                <a:ea typeface="MS PGothic" charset="0"/>
                <a:sym typeface="Wingdings" charset="0"/>
              </a:rPr>
              <a:t>Can be rewritten as:</a:t>
            </a:r>
          </a:p>
          <a:p>
            <a:pPr marL="0" indent="0" eaLnBrk="1" hangingPunct="1">
              <a:buFontTx/>
              <a:buNone/>
            </a:pPr>
            <a:endParaRPr lang="en-US" sz="1800" b="1" dirty="0">
              <a:latin typeface="Arial" charset="0"/>
              <a:ea typeface="MS PGothic" charset="0"/>
              <a:sym typeface="Wingdings" charset="0"/>
            </a:endParaRPr>
          </a:p>
          <a:p>
            <a:pPr marL="0" indent="0" eaLnBrk="1" hangingPunct="1">
              <a:buFontTx/>
              <a:buNone/>
            </a:pPr>
            <a:r>
              <a:rPr lang="en-US" sz="1800" b="1" dirty="0">
                <a:solidFill>
                  <a:srgbClr val="0000FF"/>
                </a:solidFill>
                <a:latin typeface="Arial" charset="0"/>
                <a:ea typeface="MS PGothic" charset="0"/>
                <a:sym typeface="Wingdings" charset="0"/>
              </a:rPr>
              <a:t>&lt;expr&gt;  &lt;term&gt; | &lt;expr&gt; + &lt;term&gt; | &lt;expr&gt; - &lt;term&gt;</a:t>
            </a:r>
          </a:p>
          <a:p>
            <a:pPr marL="0" indent="0" eaLnBrk="1" hangingPunct="1">
              <a:buFontTx/>
              <a:buNone/>
            </a:pPr>
            <a:r>
              <a:rPr lang="en-US" sz="1800" b="1" dirty="0">
                <a:solidFill>
                  <a:srgbClr val="0000FF"/>
                </a:solidFill>
                <a:latin typeface="Arial" charset="0"/>
                <a:ea typeface="MS PGothic" charset="0"/>
                <a:sym typeface="Wingdings" charset="0"/>
              </a:rPr>
              <a:t>&lt;term&gt;  &lt;factor&gt; | &lt;term&gt; * &lt;factor&gt; | &lt;term&gt; / &lt;factor&gt;.</a:t>
            </a:r>
          </a:p>
          <a:p>
            <a:pPr marL="0" indent="0" eaLnBrk="1" hangingPunct="1">
              <a:buFontTx/>
              <a:buNone/>
            </a:pPr>
            <a:r>
              <a:rPr lang="en-US" sz="1800" b="1" dirty="0">
                <a:solidFill>
                  <a:srgbClr val="0000FF"/>
                </a:solidFill>
                <a:latin typeface="Arial" charset="0"/>
                <a:ea typeface="MS PGothic" charset="0"/>
                <a:sym typeface="Wingdings" charset="0"/>
              </a:rPr>
              <a:t>&lt;factor&gt;  id | </a:t>
            </a:r>
            <a:r>
              <a:rPr lang="en-US" sz="1800" b="1" dirty="0" err="1">
                <a:solidFill>
                  <a:srgbClr val="0000FF"/>
                </a:solidFill>
                <a:latin typeface="Arial" charset="0"/>
                <a:ea typeface="MS PGothic" charset="0"/>
                <a:sym typeface="Wingdings" charset="0"/>
              </a:rPr>
              <a:t>int</a:t>
            </a:r>
            <a:r>
              <a:rPr lang="en-US" sz="1800" b="1" dirty="0">
                <a:solidFill>
                  <a:srgbClr val="0000FF"/>
                </a:solidFill>
                <a:latin typeface="Arial" charset="0"/>
                <a:ea typeface="MS PGothic" charset="0"/>
                <a:sym typeface="Wingdings" charset="0"/>
              </a:rPr>
              <a:t> | (&lt;expr&gt;)</a:t>
            </a:r>
            <a:endParaRPr lang="en-US" sz="1800" b="1" dirty="0">
              <a:solidFill>
                <a:srgbClr val="0000FF"/>
              </a:solidFill>
              <a:latin typeface="Arial" charset="0"/>
              <a:ea typeface="MS PGothic" charset="0"/>
            </a:endParaRPr>
          </a:p>
        </p:txBody>
      </p:sp>
      <p:sp>
        <p:nvSpPr>
          <p:cNvPr id="1167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547104A-4ECC-6F49-A837-3B74FAAFAC12}" type="datetime1">
              <a:rPr lang="en-US" smtClean="0"/>
              <a:t>1/27/22</a:t>
            </a:fld>
            <a:endParaRPr lang="en-US"/>
          </a:p>
        </p:txBody>
      </p:sp>
      <p:sp>
        <p:nvSpPr>
          <p:cNvPr id="1167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67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65F0B5E-B131-7946-B39A-E9E487A6C57C}" type="slidenum">
              <a:rPr lang="en-US"/>
              <a:pPr/>
              <a:t>143</a:t>
            </a:fld>
            <a:endParaRPr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le 6"/>
          <p:cNvSpPr>
            <a:spLocks noGrp="1"/>
          </p:cNvSpPr>
          <p:nvPr>
            <p:ph type="title"/>
          </p:nvPr>
        </p:nvSpPr>
        <p:spPr/>
        <p:txBody>
          <a:bodyPr/>
          <a:lstStyle/>
          <a:p>
            <a:r>
              <a:rPr lang="en-US">
                <a:latin typeface="Arial" charset="0"/>
                <a:ea typeface="MS PGothic" charset="0"/>
              </a:rPr>
              <a:t>Parsing Problem</a:t>
            </a:r>
          </a:p>
        </p:txBody>
      </p:sp>
      <p:sp>
        <p:nvSpPr>
          <p:cNvPr id="117763" name="Content Placeholder 7"/>
          <p:cNvSpPr>
            <a:spLocks noGrp="1"/>
          </p:cNvSpPr>
          <p:nvPr>
            <p:ph idx="1"/>
          </p:nvPr>
        </p:nvSpPr>
        <p:spPr/>
        <p:txBody>
          <a:bodyPr/>
          <a:lstStyle/>
          <a:p>
            <a:pPr marL="0" indent="0" eaLnBrk="1" hangingPunct="1">
              <a:spcBef>
                <a:spcPct val="50000"/>
              </a:spcBef>
              <a:buFontTx/>
              <a:buNone/>
            </a:pPr>
            <a:r>
              <a:rPr lang="en-US" sz="2000" b="1" u="sng" dirty="0">
                <a:solidFill>
                  <a:srgbClr val="0000FF"/>
                </a:solidFill>
                <a:latin typeface="Arial" charset="0"/>
                <a:ea typeface="MS PGothic" charset="0"/>
              </a:rPr>
              <a:t>The parsing Problem</a:t>
            </a:r>
            <a:r>
              <a:rPr lang="en-US" sz="2000" dirty="0">
                <a:latin typeface="Arial" charset="0"/>
                <a:ea typeface="MS PGothic" charset="0"/>
              </a:rPr>
              <a:t>: Take a string of symbols in a language (tokens) and use a grammar for that language to construct the parse tree or report that the sentence is syntactically incorrect.</a:t>
            </a:r>
          </a:p>
          <a:p>
            <a:pPr marL="0" indent="0" eaLnBrk="1" hangingPunct="1">
              <a:spcBef>
                <a:spcPct val="50000"/>
              </a:spcBef>
              <a:buFontTx/>
              <a:buNone/>
            </a:pPr>
            <a:r>
              <a:rPr lang="en-US" sz="2000" dirty="0">
                <a:latin typeface="Arial" charset="0"/>
                <a:ea typeface="MS PGothic" charset="0"/>
              </a:rPr>
              <a:t>	For correct strings:</a:t>
            </a:r>
          </a:p>
          <a:p>
            <a:pPr marL="0" indent="0" eaLnBrk="1" hangingPunct="1">
              <a:spcBef>
                <a:spcPct val="50000"/>
              </a:spcBef>
              <a:buFontTx/>
              <a:buNone/>
            </a:pPr>
            <a:r>
              <a:rPr lang="en-US" sz="2000" dirty="0">
                <a:latin typeface="Arial" charset="0"/>
                <a:ea typeface="MS PGothic" charset="0"/>
              </a:rPr>
              <a:t>	Sentence + grammar </a:t>
            </a:r>
            <a:r>
              <a:rPr lang="en-US" sz="2000" dirty="0">
                <a:latin typeface="Arial" charset="0"/>
                <a:ea typeface="MS PGothic" charset="0"/>
                <a:sym typeface="Wingdings" charset="0"/>
              </a:rPr>
              <a:t> parse tree</a:t>
            </a:r>
          </a:p>
          <a:p>
            <a:pPr marL="0" indent="0" eaLnBrk="1" hangingPunct="1">
              <a:spcBef>
                <a:spcPct val="50000"/>
              </a:spcBef>
              <a:buFontTx/>
              <a:buNone/>
            </a:pPr>
            <a:r>
              <a:rPr lang="en-US" sz="2000" dirty="0">
                <a:latin typeface="Arial" charset="0"/>
                <a:ea typeface="MS PGothic" charset="0"/>
                <a:sym typeface="Wingdings" charset="0"/>
              </a:rPr>
              <a:t>	For a compiler,  a sentence is a program:</a:t>
            </a:r>
          </a:p>
          <a:p>
            <a:pPr marL="0" indent="0" eaLnBrk="1" hangingPunct="1">
              <a:spcBef>
                <a:spcPct val="50000"/>
              </a:spcBef>
              <a:buFontTx/>
              <a:buNone/>
            </a:pPr>
            <a:r>
              <a:rPr lang="en-US" sz="2000" dirty="0">
                <a:latin typeface="Arial" charset="0"/>
                <a:ea typeface="MS PGothic" charset="0"/>
                <a:sym typeface="Wingdings" charset="0"/>
              </a:rPr>
              <a:t>	Program + grammar  parse tree</a:t>
            </a:r>
          </a:p>
          <a:p>
            <a:pPr marL="0" indent="0" eaLnBrk="1" hangingPunct="1">
              <a:spcBef>
                <a:spcPct val="50000"/>
              </a:spcBef>
              <a:buFontTx/>
              <a:buNone/>
            </a:pPr>
            <a:r>
              <a:rPr lang="en-US" sz="2000" dirty="0">
                <a:latin typeface="Arial" charset="0"/>
                <a:ea typeface="MS PGothic" charset="0"/>
              </a:rPr>
              <a:t>	</a:t>
            </a:r>
            <a:r>
              <a:rPr lang="en-US" sz="2000" b="1" u="sng" dirty="0">
                <a:solidFill>
                  <a:srgbClr val="0000FF"/>
                </a:solidFill>
                <a:latin typeface="Arial" charset="0"/>
                <a:ea typeface="MS PGothic" charset="0"/>
              </a:rPr>
              <a:t>Types of parsers</a:t>
            </a:r>
            <a:r>
              <a:rPr lang="en-US" sz="2000" dirty="0">
                <a:latin typeface="Arial" charset="0"/>
                <a:ea typeface="MS PGothic" charset="0"/>
              </a:rPr>
              <a:t>:</a:t>
            </a:r>
          </a:p>
          <a:p>
            <a:pPr marL="0" indent="0" eaLnBrk="1" hangingPunct="1">
              <a:spcBef>
                <a:spcPct val="50000"/>
              </a:spcBef>
              <a:buFontTx/>
              <a:buNone/>
            </a:pPr>
            <a:r>
              <a:rPr lang="en-US" sz="2000" dirty="0">
                <a:latin typeface="Arial" charset="0"/>
                <a:ea typeface="MS PGothic" charset="0"/>
              </a:rPr>
              <a:t>	Top-down aka predictive (recursive descent parsing)</a:t>
            </a:r>
          </a:p>
          <a:p>
            <a:pPr marL="0" indent="0" eaLnBrk="1" hangingPunct="1">
              <a:spcBef>
                <a:spcPct val="50000"/>
              </a:spcBef>
              <a:buFontTx/>
              <a:buNone/>
            </a:pPr>
            <a:r>
              <a:rPr lang="en-US" sz="2000" dirty="0">
                <a:latin typeface="Arial" charset="0"/>
                <a:ea typeface="MS PGothic" charset="0"/>
              </a:rPr>
              <a:t>	Bottom-up aka shift-reduce</a:t>
            </a:r>
          </a:p>
        </p:txBody>
      </p:sp>
      <p:sp>
        <p:nvSpPr>
          <p:cNvPr id="1177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2896CC7-940E-2D4F-A210-13D84958412F}" type="datetime1">
              <a:rPr lang="en-US" smtClean="0"/>
              <a:t>1/27/22</a:t>
            </a:fld>
            <a:endParaRPr lang="en-US"/>
          </a:p>
        </p:txBody>
      </p:sp>
      <p:sp>
        <p:nvSpPr>
          <p:cNvPr id="1177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77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84D3BB4-D2D9-584D-8ED0-0F6A57C05642}" type="slidenum">
              <a:rPr lang="en-US"/>
              <a:pPr/>
              <a:t>144</a:t>
            </a:fld>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Inherent Ambiguity</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dirty="0"/>
              <a:t>There are some CFLs that are inherently ambiguous and others for which we may just have carelessly written an ambiguous grammar.</a:t>
            </a:r>
          </a:p>
          <a:p>
            <a:r>
              <a:rPr lang="en-US" dirty="0"/>
              <a:t>We will see later in course that it is not possible to inspect an arbitrary CFG and determine if it is unambiguous.</a:t>
            </a:r>
          </a:p>
          <a:p>
            <a:r>
              <a:rPr lang="en-US" dirty="0"/>
              <a:t>However, parsers must be unambiguous to avoid semantic ambiguity.</a:t>
            </a:r>
          </a:p>
          <a:p>
            <a:endParaRPr lang="en-US" dirty="0"/>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145</a:t>
            </a:fld>
            <a:endParaRPr lang="en-US"/>
          </a:p>
        </p:txBody>
      </p:sp>
    </p:spTree>
    <p:extLst>
      <p:ext uri="{BB962C8B-B14F-4D97-AF65-F5344CB8AC3E}">
        <p14:creationId xmlns:p14="http://schemas.microsoft.com/office/powerpoint/2010/main" val="129708393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Not All is Lost</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200" dirty="0"/>
              <a:t>Just because we cannot determine ambiguity of a grammar does not mean we cannot have a subclass of grammars that are guaranteed to be unambiguous and that can be used to generate precisely the set of unambiguous CFLs.</a:t>
            </a:r>
          </a:p>
          <a:p>
            <a:r>
              <a:rPr lang="en-US" sz="2200" dirty="0"/>
              <a:t>Note the distinction between the class of unambiguous CFGs and unambiguous CFLs.</a:t>
            </a:r>
          </a:p>
          <a:p>
            <a:pPr lvl="1"/>
            <a:r>
              <a:rPr lang="en-US" sz="2200" dirty="0"/>
              <a:t>Every CFL has an infinite number of CFGs</a:t>
            </a:r>
          </a:p>
          <a:p>
            <a:pPr lvl="1"/>
            <a:r>
              <a:rPr lang="en-US" sz="2200" dirty="0"/>
              <a:t>Some of the CFGs for an unambiguous CFL are unambiguous; some are not</a:t>
            </a:r>
          </a:p>
          <a:p>
            <a:pPr lvl="1"/>
            <a:r>
              <a:rPr lang="en-US" sz="2200" dirty="0"/>
              <a:t>Every unambiguous CFL has some grammars that are in forms that can be recognized as unambiguous and are the bases of parsers that run in linear time</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1/27/22</a:t>
            </a:fld>
            <a:endParaRPr lang="en-US" dirty="0"/>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146</a:t>
            </a:fld>
            <a:endParaRPr lang="en-US"/>
          </a:p>
        </p:txBody>
      </p:sp>
    </p:spTree>
    <p:extLst>
      <p:ext uri="{BB962C8B-B14F-4D97-AF65-F5344CB8AC3E}">
        <p14:creationId xmlns:p14="http://schemas.microsoft.com/office/powerpoint/2010/main" val="278615237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LR(k) and LL(k)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dirty="0"/>
              <a:t>An LL(k) grammar is a grammar that can drive a top-down parse by always making the right parsing decision with just k tokens of lookahead.</a:t>
            </a:r>
          </a:p>
          <a:p>
            <a:r>
              <a:rPr lang="en-US" dirty="0"/>
              <a:t>An LR(k) grammar is a grammar that can drive a bottom-up parse by always making the right parsing decision with just k tokens of lookahead.</a:t>
            </a:r>
          </a:p>
          <a:p>
            <a:endParaRPr lang="en-US" dirty="0"/>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147</a:t>
            </a:fld>
            <a:endParaRPr lang="en-US"/>
          </a:p>
        </p:txBody>
      </p:sp>
    </p:spTree>
    <p:extLst>
      <p:ext uri="{BB962C8B-B14F-4D97-AF65-F5344CB8AC3E}">
        <p14:creationId xmlns:p14="http://schemas.microsoft.com/office/powerpoint/2010/main" val="162651304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LL(k)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400" dirty="0"/>
              <a:t>LL means we read the input from left-to-right using a leftmost derivation with a correct decision requiring just k tokens of lookahead.</a:t>
            </a:r>
          </a:p>
          <a:p>
            <a:r>
              <a:rPr lang="en-US" sz="2400" dirty="0"/>
              <a:t>There is an algorithm to determine, for any given k, whether an arbitrary CFG is LL(k).</a:t>
            </a:r>
          </a:p>
          <a:p>
            <a:r>
              <a:rPr lang="en-US" sz="2400" dirty="0"/>
              <a:t>LL(k+1) grammars can generate languages that cannot be generated by LL(k) ones.</a:t>
            </a:r>
          </a:p>
          <a:p>
            <a:r>
              <a:rPr lang="en-US" sz="2400" dirty="0"/>
              <a:t>Lim k➞</a:t>
            </a:r>
            <a:r>
              <a:rPr lang="en-US" sz="3600" dirty="0"/>
              <a:t>∞</a:t>
            </a:r>
            <a:r>
              <a:rPr lang="en-US" sz="2400" dirty="0"/>
              <a:t> LL(k) gets all unambiguous CFLs.</a:t>
            </a:r>
          </a:p>
          <a:p>
            <a:r>
              <a:rPr lang="en-US" sz="2400" dirty="0"/>
              <a:t>All programming languages you work with are LL(1) so long as we cheat and use a symbol table.</a:t>
            </a:r>
          </a:p>
          <a:p>
            <a:r>
              <a:rPr lang="en-US" sz="2400" dirty="0"/>
              <a:t>LL parsers hate left recursion</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148</a:t>
            </a:fld>
            <a:endParaRPr lang="en-US" dirty="0"/>
          </a:p>
        </p:txBody>
      </p:sp>
    </p:spTree>
    <p:extLst>
      <p:ext uri="{BB962C8B-B14F-4D97-AF65-F5344CB8AC3E}">
        <p14:creationId xmlns:p14="http://schemas.microsoft.com/office/powerpoint/2010/main" val="296102312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31722-4646-7648-8D66-AC0F075EA762}"/>
              </a:ext>
            </a:extLst>
          </p:cNvPr>
          <p:cNvSpPr>
            <a:spLocks noGrp="1"/>
          </p:cNvSpPr>
          <p:nvPr>
            <p:ph type="title"/>
          </p:nvPr>
        </p:nvSpPr>
        <p:spPr/>
        <p:txBody>
          <a:bodyPr/>
          <a:lstStyle/>
          <a:p>
            <a:r>
              <a:rPr lang="en-US" dirty="0"/>
              <a:t>LR(k) Grammars </a:t>
            </a:r>
          </a:p>
        </p:txBody>
      </p:sp>
      <p:sp>
        <p:nvSpPr>
          <p:cNvPr id="3" name="Content Placeholder 2">
            <a:extLst>
              <a:ext uri="{FF2B5EF4-FFF2-40B4-BE49-F238E27FC236}">
                <a16:creationId xmlns:a16="http://schemas.microsoft.com/office/drawing/2014/main" id="{DECAC2C8-8E06-F448-8CC8-FDE1BA0191DD}"/>
              </a:ext>
            </a:extLst>
          </p:cNvPr>
          <p:cNvSpPr>
            <a:spLocks noGrp="1"/>
          </p:cNvSpPr>
          <p:nvPr>
            <p:ph idx="1"/>
          </p:nvPr>
        </p:nvSpPr>
        <p:spPr/>
        <p:txBody>
          <a:bodyPr/>
          <a:lstStyle/>
          <a:p>
            <a:r>
              <a:rPr lang="en-US" sz="2400" dirty="0"/>
              <a:t>LR means we read the input from left-to-right using a rightmost derivation run in reverse with a correct decision requiring just k tokens of lookahead.</a:t>
            </a:r>
          </a:p>
          <a:p>
            <a:r>
              <a:rPr lang="en-US" sz="2400" dirty="0"/>
              <a:t>There is an algorithm to determine, for any given k, whether an arbitrary CFG is LR(k).</a:t>
            </a:r>
          </a:p>
          <a:p>
            <a:r>
              <a:rPr lang="en-US" sz="2400" dirty="0"/>
              <a:t>LR(1) grammars are sufficient to generate any and all unambiguous CFLs.</a:t>
            </a:r>
          </a:p>
          <a:p>
            <a:r>
              <a:rPr lang="en-US" sz="2400" dirty="0"/>
              <a:t>All programming languages you work with are LR(1) so long as we cheat and use a symbol table.</a:t>
            </a:r>
          </a:p>
          <a:p>
            <a:r>
              <a:rPr lang="en-US" sz="2400" dirty="0"/>
              <a:t>LR parsers hate right (tail) recursion.</a:t>
            </a:r>
          </a:p>
        </p:txBody>
      </p:sp>
      <p:sp>
        <p:nvSpPr>
          <p:cNvPr id="4" name="Date Placeholder 3">
            <a:extLst>
              <a:ext uri="{FF2B5EF4-FFF2-40B4-BE49-F238E27FC236}">
                <a16:creationId xmlns:a16="http://schemas.microsoft.com/office/drawing/2014/main" id="{D2C91B16-99FE-C546-BA73-B4B049B4AC24}"/>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B85806A2-CB0F-1843-8105-03BB6A76941F}"/>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E500F50D-31A9-F74E-92F0-81965219723F}"/>
              </a:ext>
            </a:extLst>
          </p:cNvPr>
          <p:cNvSpPr>
            <a:spLocks noGrp="1"/>
          </p:cNvSpPr>
          <p:nvPr>
            <p:ph type="sldNum" sz="quarter" idx="12"/>
          </p:nvPr>
        </p:nvSpPr>
        <p:spPr/>
        <p:txBody>
          <a:bodyPr/>
          <a:lstStyle/>
          <a:p>
            <a:fld id="{F7F6C048-724C-A44D-A3A9-573A2C2F7973}" type="slidenum">
              <a:rPr lang="en-US" smtClean="0"/>
              <a:pPr/>
              <a:t>149</a:t>
            </a:fld>
            <a:endParaRPr lang="en-US"/>
          </a:p>
        </p:txBody>
      </p:sp>
    </p:spTree>
    <p:extLst>
      <p:ext uri="{BB962C8B-B14F-4D97-AF65-F5344CB8AC3E}">
        <p14:creationId xmlns:p14="http://schemas.microsoft.com/office/powerpoint/2010/main" val="3319194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DFA # 8</a:t>
            </a:r>
          </a:p>
        </p:txBody>
      </p:sp>
      <p:sp>
        <p:nvSpPr>
          <p:cNvPr id="4" name="Date Placeholder 3"/>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a:t>
            </a:fld>
            <a:endParaRPr lang="en-US"/>
          </a:p>
        </p:txBody>
      </p:sp>
      <p:sp>
        <p:nvSpPr>
          <p:cNvPr id="25" name="TextBox 24"/>
          <p:cNvSpPr txBox="1"/>
          <p:nvPr/>
        </p:nvSpPr>
        <p:spPr>
          <a:xfrm>
            <a:off x="457200" y="4991129"/>
            <a:ext cx="8077200" cy="1200329"/>
          </a:xfrm>
          <a:prstGeom prst="rect">
            <a:avLst/>
          </a:prstGeom>
          <a:noFill/>
        </p:spPr>
        <p:txBody>
          <a:bodyPr wrap="square" rtlCol="0">
            <a:spAutoFit/>
          </a:bodyPr>
          <a:lstStyle/>
          <a:p>
            <a:r>
              <a:rPr lang="en-US" dirty="0">
                <a:latin typeface="+mn-lt"/>
                <a:ea typeface="Apple Chancery" charset="0"/>
                <a:cs typeface="Apple Chancery" charset="0"/>
              </a:rPr>
              <a:t>This checks a string to see if it’s a legal password. In our case, a legal</a:t>
            </a:r>
            <a:r>
              <a:rPr lang="en-US" dirty="0"/>
              <a:t> password must contain at least one of each of the following: lower case letter, upper case letter, number, and special character from the following set {</a:t>
            </a:r>
            <a:r>
              <a:rPr lang="en-US" b="1" dirty="0"/>
              <a:t>@#$%^&amp;</a:t>
            </a:r>
            <a:r>
              <a:rPr lang="en-US" dirty="0"/>
              <a:t>}. No other characters are allowed </a:t>
            </a:r>
            <a:endParaRPr lang="en-US" dirty="0">
              <a:latin typeface="+mn-lt"/>
            </a:endParaRPr>
          </a:p>
        </p:txBody>
      </p:sp>
      <p:graphicFrame>
        <p:nvGraphicFramePr>
          <p:cNvPr id="7" name="Table 6">
            <a:extLst>
              <a:ext uri="{FF2B5EF4-FFF2-40B4-BE49-F238E27FC236}">
                <a16:creationId xmlns:a16="http://schemas.microsoft.com/office/drawing/2014/main" id="{3235D9CC-296B-EC4E-B73F-618FEF6E896C}"/>
              </a:ext>
            </a:extLst>
          </p:cNvPr>
          <p:cNvGraphicFramePr>
            <a:graphicFrameLocks noGrp="1"/>
          </p:cNvGraphicFramePr>
          <p:nvPr>
            <p:extLst>
              <p:ext uri="{D42A27DB-BD31-4B8C-83A1-F6EECF244321}">
                <p14:modId xmlns:p14="http://schemas.microsoft.com/office/powerpoint/2010/main" val="3911338315"/>
              </p:ext>
            </p:extLst>
          </p:nvPr>
        </p:nvGraphicFramePr>
        <p:xfrm>
          <a:off x="1603375" y="1310243"/>
          <a:ext cx="5937250" cy="3627120"/>
        </p:xfrm>
        <a:graphic>
          <a:graphicData uri="http://schemas.openxmlformats.org/drawingml/2006/table">
            <a:tbl>
              <a:tblPr firstRow="1" firstCol="1" bandRow="1">
                <a:tableStyleId>{5C22544A-7EE6-4342-B048-85BDC9FD1C3A}</a:tableStyleId>
              </a:tblPr>
              <a:tblGrid>
                <a:gridCol w="1187450">
                  <a:extLst>
                    <a:ext uri="{9D8B030D-6E8A-4147-A177-3AD203B41FA5}">
                      <a16:colId xmlns:a16="http://schemas.microsoft.com/office/drawing/2014/main" val="685847277"/>
                    </a:ext>
                  </a:extLst>
                </a:gridCol>
                <a:gridCol w="1187450">
                  <a:extLst>
                    <a:ext uri="{9D8B030D-6E8A-4147-A177-3AD203B41FA5}">
                      <a16:colId xmlns:a16="http://schemas.microsoft.com/office/drawing/2014/main" val="4201747737"/>
                    </a:ext>
                  </a:extLst>
                </a:gridCol>
                <a:gridCol w="1187450">
                  <a:extLst>
                    <a:ext uri="{9D8B030D-6E8A-4147-A177-3AD203B41FA5}">
                      <a16:colId xmlns:a16="http://schemas.microsoft.com/office/drawing/2014/main" val="101279460"/>
                    </a:ext>
                  </a:extLst>
                </a:gridCol>
                <a:gridCol w="1187450">
                  <a:extLst>
                    <a:ext uri="{9D8B030D-6E8A-4147-A177-3AD203B41FA5}">
                      <a16:colId xmlns:a16="http://schemas.microsoft.com/office/drawing/2014/main" val="3657508809"/>
                    </a:ext>
                  </a:extLst>
                </a:gridCol>
                <a:gridCol w="1187450">
                  <a:extLst>
                    <a:ext uri="{9D8B030D-6E8A-4147-A177-3AD203B41FA5}">
                      <a16:colId xmlns:a16="http://schemas.microsoft.com/office/drawing/2014/main" val="4029264754"/>
                    </a:ext>
                  </a:extLst>
                </a:gridCol>
              </a:tblGrid>
              <a:tr h="0">
                <a:tc>
                  <a:txBody>
                    <a:bodyPr/>
                    <a:lstStyle/>
                    <a:p>
                      <a:pPr marL="0" marR="0" algn="ctr">
                        <a:spcBef>
                          <a:spcPts val="0"/>
                        </a:spcBef>
                        <a:spcAft>
                          <a:spcPts val="0"/>
                        </a:spcAft>
                      </a:pPr>
                      <a:r>
                        <a:rPr lang="en-US" sz="1400">
                          <a:solidFill>
                            <a:schemeClr val="tx1"/>
                          </a:solidFill>
                          <a:effectLst/>
                        </a:rPr>
                        <a:t> </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A-Z</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a-z</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0-9</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@#$%^&amp;</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206878"/>
                  </a:ext>
                </a:extLst>
              </a:tr>
              <a:tr h="0">
                <a:tc>
                  <a:txBody>
                    <a:bodyPr/>
                    <a:lstStyle/>
                    <a:p>
                      <a:pPr marL="342900" marR="0" lvl="0" indent="-342900" algn="ctr">
                        <a:spcBef>
                          <a:spcPts val="0"/>
                        </a:spcBef>
                        <a:spcAft>
                          <a:spcPts val="0"/>
                        </a:spcAft>
                        <a:buClr>
                          <a:srgbClr val="FF0000"/>
                        </a:buClr>
                        <a:buFont typeface="Wingdings" pitchFamily="2" charset="2"/>
                        <a:buChar char=""/>
                      </a:pPr>
                      <a:r>
                        <a:rPr lang="en-US" sz="1400" dirty="0">
                          <a:solidFill>
                            <a:schemeClr val="tx1"/>
                          </a:solidFill>
                          <a:effectLst/>
                        </a:rPr>
                        <a:t>Empty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88381588"/>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7664206"/>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89452086"/>
                  </a:ext>
                </a:extLst>
              </a:tr>
              <a:tr h="0">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4758787"/>
                  </a:ext>
                </a:extLst>
              </a:tr>
              <a:tr h="0">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84283246"/>
                  </a:ext>
                </a:extLst>
              </a:tr>
              <a:tr h="0">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5867495"/>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5313864"/>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633178"/>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0835736"/>
                  </a:ext>
                </a:extLst>
              </a:tr>
              <a:tr h="0">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29854509"/>
                  </a:ext>
                </a:extLst>
              </a:tr>
              <a:tr h="0">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7981014"/>
                  </a:ext>
                </a:extLst>
              </a:tr>
              <a:tr h="0">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86129158"/>
                  </a:ext>
                </a:extLst>
              </a:tr>
              <a:tr h="0">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5952797"/>
                  </a:ext>
                </a:extLst>
              </a:tr>
              <a:tr h="0">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2431907"/>
                  </a:ext>
                </a:extLst>
              </a:tr>
              <a:tr h="0">
                <a:tc>
                  <a:txBody>
                    <a:bodyPr/>
                    <a:lstStyle/>
                    <a:p>
                      <a:pPr marL="0" marR="0" algn="ctr">
                        <a:spcBef>
                          <a:spcPts val="0"/>
                        </a:spcBef>
                        <a:spcAft>
                          <a:spcPts val="0"/>
                        </a:spcAft>
                      </a:pPr>
                      <a:r>
                        <a:rPr lang="en-US" sz="1400" dirty="0">
                          <a:solidFill>
                            <a:schemeClr val="tx1"/>
                          </a:solidFill>
                          <a:effectLst/>
                        </a:rPr>
                        <a:t>a0@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6209772"/>
                  </a:ext>
                </a:extLst>
              </a:tr>
              <a:tr h="0">
                <a:tc>
                  <a:txBody>
                    <a:bodyPr/>
                    <a:lstStyle/>
                    <a:p>
                      <a:pPr marL="0" marR="0" algn="ctr">
                        <a:spcBef>
                          <a:spcPts val="0"/>
                        </a:spcBef>
                        <a:spcAft>
                          <a:spcPts val="0"/>
                        </a:spcAft>
                      </a:pPr>
                      <a:r>
                        <a:rPr lang="en-US" sz="1400" u="sng" dirty="0">
                          <a:solidFill>
                            <a:srgbClr val="009900"/>
                          </a:solidFill>
                          <a:effectLst/>
                        </a:rPr>
                        <a:t>Aa0@</a:t>
                      </a:r>
                      <a:endParaRPr lang="en-US" sz="1400" u="sng" dirty="0">
                        <a:solidFill>
                          <a:srgbClr val="0099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solidFill>
                            <a:schemeClr val="tx1"/>
                          </a:solidFill>
                          <a:effectLst/>
                        </a:rPr>
                        <a:t>Aa0@</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solidFill>
                            <a:schemeClr val="tx1"/>
                          </a:solidFill>
                          <a:effectLst/>
                        </a:rPr>
                        <a:t>Aa0@</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6788284"/>
                  </a:ext>
                </a:extLst>
              </a:tr>
            </a:tbl>
          </a:graphicData>
        </a:graphic>
      </p:graphicFrame>
      <p:sp>
        <p:nvSpPr>
          <p:cNvPr id="9" name="Right Arrow 8">
            <a:extLst>
              <a:ext uri="{FF2B5EF4-FFF2-40B4-BE49-F238E27FC236}">
                <a16:creationId xmlns:a16="http://schemas.microsoft.com/office/drawing/2014/main" id="{C3A1DA38-E740-D745-AAEF-4B3618609EBA}"/>
              </a:ext>
            </a:extLst>
          </p:cNvPr>
          <p:cNvSpPr/>
          <p:nvPr/>
        </p:nvSpPr>
        <p:spPr bwMode="auto">
          <a:xfrm>
            <a:off x="900333" y="1417638"/>
            <a:ext cx="703042" cy="449892"/>
          </a:xfrm>
          <a:prstGeom prst="rightArrow">
            <a:avLst>
              <a:gd name="adj1" fmla="val 50000"/>
              <a:gd name="adj2" fmla="val 50000"/>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Tree>
    <p:extLst>
      <p:ext uri="{BB962C8B-B14F-4D97-AF65-F5344CB8AC3E}">
        <p14:creationId xmlns:p14="http://schemas.microsoft.com/office/powerpoint/2010/main" val="69131642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dirty="0">
                <a:latin typeface="Arial" charset="0"/>
                <a:ea typeface="MS PGothic" charset="0"/>
              </a:rPr>
              <a:t>Removing Left Recursion if doing Top Down</a:t>
            </a:r>
          </a:p>
        </p:txBody>
      </p:sp>
      <p:sp>
        <p:nvSpPr>
          <p:cNvPr id="118787" name="Content Placeholder 2"/>
          <p:cNvSpPr>
            <a:spLocks noGrp="1"/>
          </p:cNvSpPr>
          <p:nvPr>
            <p:ph idx="1"/>
          </p:nvPr>
        </p:nvSpPr>
        <p:spPr/>
        <p:txBody>
          <a:bodyPr/>
          <a:lstStyle/>
          <a:p>
            <a:pPr marL="0" indent="0">
              <a:buFontTx/>
              <a:buNone/>
            </a:pPr>
            <a:r>
              <a:rPr lang="en-US" sz="2400" dirty="0">
                <a:latin typeface="Arial" charset="0"/>
                <a:ea typeface="MS PGothic" charset="0"/>
              </a:rPr>
              <a:t>Given left recursive and non left recursive rules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dirty="0" err="1">
                <a:latin typeface="Arial" charset="0"/>
                <a:ea typeface="MS PGothic" charset="0"/>
                <a:sym typeface="Symbol" charset="0"/>
              </a:rPr>
              <a:t>A</a:t>
            </a:r>
            <a:r>
              <a:rPr lang="en-US" sz="2400" baseline="-25000" dirty="0" err="1">
                <a:latin typeface="Arial" charset="0"/>
                <a:ea typeface="MS PGothic" charset="0"/>
                <a:sym typeface="Symbol" charset="0"/>
              </a:rPr>
              <a:t>n</a:t>
            </a:r>
            <a:r>
              <a:rPr lang="en-US" sz="2400" dirty="0">
                <a:latin typeface="Arial" charset="0"/>
                <a:ea typeface="MS PGothic" charset="0"/>
                <a:sym typeface="Symbol" charset="0"/>
              </a:rPr>
              <a:t>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Can view as </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Star notation is an extension to normal notation with obvious meaning</a:t>
            </a:r>
          </a:p>
          <a:p>
            <a:pPr marL="0" indent="0">
              <a:buFontTx/>
              <a:buNone/>
            </a:pPr>
            <a:r>
              <a:rPr lang="en-US" sz="2400" dirty="0">
                <a:latin typeface="Arial" charset="0"/>
                <a:ea typeface="MS PGothic" charset="0"/>
                <a:sym typeface="Symbol" charset="0"/>
              </a:rPr>
              <a:t>Now, it should be clear this can be done right recursively as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B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B</a:t>
            </a:r>
          </a:p>
          <a:p>
            <a:pPr marL="0" indent="0">
              <a:buFontTx/>
              <a:buNone/>
            </a:pPr>
            <a:r>
              <a:rPr lang="en-US" sz="2400" dirty="0">
                <a:latin typeface="Arial" charset="0"/>
                <a:ea typeface="MS PGothic" charset="0"/>
                <a:sym typeface="Symbol" charset="0"/>
              </a:rPr>
              <a:t>B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B| … | </a:t>
            </a:r>
            <a:r>
              <a:rPr lang="en-US" sz="2400" baseline="-25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dirty="0">
                <a:latin typeface="Arial" charset="0"/>
                <a:ea typeface="MS PGothic" charset="0"/>
                <a:sym typeface="Symbol" charset="0"/>
              </a:rPr>
              <a:t> | </a:t>
            </a:r>
            <a:r>
              <a:rPr lang="en-US" sz="2400" dirty="0" err="1">
                <a:latin typeface="Arial" charset="0"/>
                <a:ea typeface="MS PGothic" charset="0"/>
                <a:sym typeface="Symbol" charset="0"/>
              </a:rPr>
              <a:t>λ</a:t>
            </a:r>
            <a:endParaRPr lang="en-US" sz="2400" dirty="0">
              <a:latin typeface="Arial" charset="0"/>
              <a:ea typeface="MS PGothic" charset="0"/>
              <a:sym typeface="Symbol" charset="0"/>
            </a:endParaRPr>
          </a:p>
          <a:p>
            <a:pPr marL="0" indent="0">
              <a:buFontTx/>
              <a:buNone/>
            </a:pPr>
            <a:endParaRPr lang="en-US" sz="2400" dirty="0">
              <a:latin typeface="Arial" charset="0"/>
              <a:ea typeface="MS PGothic" charset="0"/>
              <a:sym typeface="Symbol" charset="0"/>
            </a:endParaRPr>
          </a:p>
        </p:txBody>
      </p:sp>
      <p:sp>
        <p:nvSpPr>
          <p:cNvPr id="1187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7283B1-9461-C54E-BB74-2D3B68D897A3}" type="datetime1">
              <a:rPr lang="en-US" smtClean="0"/>
              <a:t>1/27/22</a:t>
            </a:fld>
            <a:endParaRPr lang="en-US"/>
          </a:p>
        </p:txBody>
      </p:sp>
      <p:sp>
        <p:nvSpPr>
          <p:cNvPr id="1187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87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870AC8-34C8-394E-AE1E-0011BDADD1C8}" type="slidenum">
              <a:rPr lang="en-US"/>
              <a:pPr/>
              <a:t>150</a:t>
            </a:fld>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1"/>
          <p:cNvSpPr>
            <a:spLocks noGrp="1"/>
          </p:cNvSpPr>
          <p:nvPr>
            <p:ph type="title"/>
          </p:nvPr>
        </p:nvSpPr>
        <p:spPr/>
        <p:txBody>
          <a:bodyPr/>
          <a:lstStyle/>
          <a:p>
            <a:r>
              <a:rPr lang="en-US" dirty="0">
                <a:latin typeface="Arial" charset="0"/>
                <a:ea typeface="MS PGothic" charset="0"/>
              </a:rPr>
              <a:t>Left to Right Recursive Expressions</a:t>
            </a:r>
          </a:p>
        </p:txBody>
      </p:sp>
      <p:sp>
        <p:nvSpPr>
          <p:cNvPr id="119811" name="Content Placeholder 2"/>
          <p:cNvSpPr>
            <a:spLocks noGrp="1"/>
          </p:cNvSpPr>
          <p:nvPr>
            <p:ph idx="1"/>
          </p:nvPr>
        </p:nvSpPr>
        <p:spPr/>
        <p:txBody>
          <a:bodyPr/>
          <a:lstStyle/>
          <a:p>
            <a:pPr marL="0" indent="0" eaLnBrk="1" hangingPunct="1">
              <a:buFontTx/>
              <a:buNone/>
            </a:pPr>
            <a:r>
              <a:rPr lang="en-US" sz="2000" dirty="0">
                <a:latin typeface="Arial" charset="0"/>
                <a:ea typeface="MS PGothic" charset="0"/>
                <a:sym typeface="Wingdings" charset="0"/>
              </a:rPr>
              <a:t>Grammar: </a:t>
            </a:r>
            <a:r>
              <a:rPr lang="en-US" sz="2000" dirty="0">
                <a:solidFill>
                  <a:srgbClr val="0000FF"/>
                </a:solidFill>
                <a:latin typeface="Arial" charset="0"/>
                <a:ea typeface="MS PGothic" charset="0"/>
              </a:rPr>
              <a:t>Expr </a:t>
            </a:r>
            <a:r>
              <a:rPr lang="en-US" sz="2000" dirty="0">
                <a:solidFill>
                  <a:srgbClr val="0000FF"/>
                </a:solidFill>
                <a:latin typeface="Arial" charset="0"/>
                <a:ea typeface="MS PGothic" charset="0"/>
                <a:sym typeface="Wingdings" charset="0"/>
              </a:rPr>
              <a:t> Expr + Term | Term</a:t>
            </a: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a:solidFill>
                  <a:srgbClr val="0000FF"/>
                </a:solidFill>
                <a:latin typeface="Arial" charset="0"/>
                <a:ea typeface="MS PGothic" charset="0"/>
              </a:rPr>
              <a:t>Term </a:t>
            </a:r>
            <a:r>
              <a:rPr lang="en-US" sz="2000" dirty="0">
                <a:solidFill>
                  <a:srgbClr val="0000FF"/>
                </a:solidFill>
                <a:latin typeface="Arial" charset="0"/>
                <a:ea typeface="MS PGothic" charset="0"/>
                <a:sym typeface="Wingdings" charset="0"/>
              </a:rPr>
              <a:t> Term * Factor | Factor</a:t>
            </a:r>
          </a:p>
          <a:p>
            <a:pPr marL="0" indent="0" eaLnBrk="1" hangingPunct="1">
              <a:buFontTx/>
              <a:buNone/>
            </a:pPr>
            <a:r>
              <a:rPr lang="en-US" sz="2000" dirty="0">
                <a:solidFill>
                  <a:srgbClr val="0000FF"/>
                </a:solidFill>
                <a:latin typeface="Arial" charset="0"/>
                <a:ea typeface="MS PGothic" charset="0"/>
              </a:rPr>
              <a:t>	    Factor </a:t>
            </a:r>
            <a:r>
              <a:rPr lang="en-US" sz="2000" dirty="0">
                <a:solidFill>
                  <a:srgbClr val="0000FF"/>
                </a:solidFill>
                <a:latin typeface="Arial" charset="0"/>
                <a:ea typeface="MS PGothic" charset="0"/>
                <a:sym typeface="Wingdings" charset="0"/>
              </a:rPr>
              <a:t> (Expr) | Int</a:t>
            </a:r>
          </a:p>
          <a:p>
            <a:pPr marL="0" indent="0" eaLnBrk="1" hangingPunct="1">
              <a:buFontTx/>
              <a:buNone/>
            </a:pP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latin typeface="Arial" charset="0"/>
                <a:ea typeface="MS PGothic" charset="0"/>
                <a:sym typeface="Wingdings" charset="0"/>
              </a:rPr>
              <a:t>Fix:           </a:t>
            </a:r>
            <a:r>
              <a:rPr lang="en-US" sz="2000" dirty="0">
                <a:solidFill>
                  <a:srgbClr val="0000FF"/>
                </a:solidFill>
                <a:latin typeface="Arial" charset="0"/>
                <a:ea typeface="MS PGothic" charset="0"/>
              </a:rPr>
              <a:t>Expr </a:t>
            </a:r>
            <a:r>
              <a:rPr lang="en-US" sz="2000" dirty="0">
                <a:solidFill>
                  <a:srgbClr val="0000FF"/>
                </a:solidFill>
                <a:latin typeface="Arial" charset="0"/>
                <a:ea typeface="MS PGothic" charset="0"/>
                <a:sym typeface="Wingdings" charset="0"/>
              </a:rPr>
              <a:t> Term </a:t>
            </a:r>
            <a:r>
              <a:rPr lang="en-US" sz="2000" dirty="0" err="1">
                <a:solidFill>
                  <a:srgbClr val="0000FF"/>
                </a:solidFill>
                <a:latin typeface="Arial" charset="0"/>
                <a:ea typeface="MS PGothic" charset="0"/>
                <a:sym typeface="Wingdings" charset="0"/>
              </a:rPr>
              <a:t>ExprRest</a:t>
            </a: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err="1">
                <a:solidFill>
                  <a:srgbClr val="0000FF"/>
                </a:solidFill>
                <a:latin typeface="Arial" charset="0"/>
                <a:ea typeface="MS PGothic" charset="0"/>
                <a:sym typeface="Wingdings" charset="0"/>
              </a:rPr>
              <a:t>ExprRest</a:t>
            </a:r>
            <a:r>
              <a:rPr lang="en-US" sz="2000" dirty="0">
                <a:solidFill>
                  <a:srgbClr val="0000FF"/>
                </a:solidFill>
                <a:latin typeface="Arial" charset="0"/>
                <a:ea typeface="MS PGothic" charset="0"/>
                <a:sym typeface="Wingdings" charset="0"/>
              </a:rPr>
              <a:t>  + Term </a:t>
            </a:r>
            <a:r>
              <a:rPr lang="en-US" sz="2000" dirty="0" err="1">
                <a:solidFill>
                  <a:srgbClr val="0000FF"/>
                </a:solidFill>
                <a:latin typeface="Arial" charset="0"/>
                <a:ea typeface="MS PGothic" charset="0"/>
                <a:sym typeface="Wingdings" charset="0"/>
              </a:rPr>
              <a:t>ExprRest</a:t>
            </a:r>
            <a:r>
              <a:rPr lang="en-US" sz="2000" dirty="0">
                <a:solidFill>
                  <a:srgbClr val="0000FF"/>
                </a:solidFill>
                <a:latin typeface="Arial" charset="0"/>
                <a:ea typeface="MS PGothic" charset="0"/>
                <a:sym typeface="Wingdings" charset="0"/>
              </a:rPr>
              <a:t> | </a:t>
            </a:r>
            <a:r>
              <a:rPr lang="en-US" sz="2000" dirty="0">
                <a:solidFill>
                  <a:srgbClr val="0000FF"/>
                </a:solidFill>
                <a:latin typeface="Symbol" charset="0"/>
                <a:ea typeface="MS PGothic" charset="0"/>
                <a:sym typeface="Symbol" panose="05050102010706020507" pitchFamily="18" charset="2"/>
              </a:rPr>
              <a:t></a:t>
            </a:r>
            <a:r>
              <a:rPr lang="en-US" sz="2000" dirty="0">
                <a:solidFill>
                  <a:srgbClr val="0000FF"/>
                </a:solidFill>
                <a:latin typeface="Arial" charset="0"/>
                <a:ea typeface="MS PGothic" charset="0"/>
                <a:sym typeface="Wingdings" charset="0"/>
              </a:rPr>
              <a:t> </a:t>
            </a: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a:solidFill>
                  <a:srgbClr val="0000FF"/>
                </a:solidFill>
                <a:latin typeface="Arial" charset="0"/>
                <a:ea typeface="MS PGothic" charset="0"/>
              </a:rPr>
              <a:t>Term </a:t>
            </a:r>
            <a:r>
              <a:rPr lang="en-US" sz="2000" dirty="0">
                <a:solidFill>
                  <a:srgbClr val="0000FF"/>
                </a:solidFill>
                <a:latin typeface="Arial" charset="0"/>
                <a:ea typeface="MS PGothic" charset="0"/>
                <a:sym typeface="Wingdings" charset="0"/>
              </a:rPr>
              <a:t> Factor </a:t>
            </a:r>
            <a:r>
              <a:rPr lang="en-US" sz="2000" dirty="0" err="1">
                <a:solidFill>
                  <a:srgbClr val="0000FF"/>
                </a:solidFill>
                <a:latin typeface="Arial" charset="0"/>
                <a:ea typeface="MS PGothic" charset="0"/>
                <a:sym typeface="Wingdings" charset="0"/>
              </a:rPr>
              <a:t>TermRest</a:t>
            </a:r>
            <a:endParaRPr lang="en-US" sz="2000" dirty="0">
              <a:solidFill>
                <a:srgbClr val="0000FF"/>
              </a:solidFill>
              <a:latin typeface="Arial" charset="0"/>
              <a:ea typeface="MS PGothic" charset="0"/>
              <a:sym typeface="Wingdings" charset="0"/>
            </a:endParaRPr>
          </a:p>
          <a:p>
            <a:pPr marL="0" indent="0" eaLnBrk="1" hangingPunct="1">
              <a:buFontTx/>
              <a:buNone/>
            </a:pPr>
            <a:r>
              <a:rPr lang="en-US" sz="2000" dirty="0">
                <a:solidFill>
                  <a:srgbClr val="0000FF"/>
                </a:solidFill>
                <a:latin typeface="Arial" charset="0"/>
                <a:ea typeface="MS PGothic" charset="0"/>
                <a:sym typeface="Wingdings" charset="0"/>
              </a:rPr>
              <a:t>	    </a:t>
            </a:r>
            <a:r>
              <a:rPr lang="en-US" sz="2000" dirty="0" err="1">
                <a:solidFill>
                  <a:srgbClr val="0000FF"/>
                </a:solidFill>
                <a:latin typeface="Arial" charset="0"/>
                <a:ea typeface="MS PGothic" charset="0"/>
                <a:sym typeface="Wingdings" charset="0"/>
              </a:rPr>
              <a:t>TermRest</a:t>
            </a:r>
            <a:r>
              <a:rPr lang="en-US" sz="2000" dirty="0">
                <a:solidFill>
                  <a:srgbClr val="0000FF"/>
                </a:solidFill>
                <a:latin typeface="Arial" charset="0"/>
                <a:ea typeface="MS PGothic" charset="0"/>
                <a:sym typeface="Wingdings" charset="0"/>
              </a:rPr>
              <a:t>  * Factor </a:t>
            </a:r>
            <a:r>
              <a:rPr lang="en-US" sz="2000" dirty="0" err="1">
                <a:solidFill>
                  <a:srgbClr val="0000FF"/>
                </a:solidFill>
                <a:latin typeface="Arial" charset="0"/>
                <a:ea typeface="MS PGothic" charset="0"/>
                <a:sym typeface="Wingdings" charset="0"/>
              </a:rPr>
              <a:t>TermRest</a:t>
            </a:r>
            <a:r>
              <a:rPr lang="en-US" sz="2000" dirty="0">
                <a:solidFill>
                  <a:srgbClr val="0000FF"/>
                </a:solidFill>
                <a:latin typeface="Arial" charset="0"/>
                <a:ea typeface="MS PGothic" charset="0"/>
                <a:sym typeface="Wingdings" charset="0"/>
              </a:rPr>
              <a:t> | </a:t>
            </a:r>
            <a:r>
              <a:rPr lang="en-US" sz="2000" dirty="0">
                <a:solidFill>
                  <a:srgbClr val="0000FF"/>
                </a:solidFill>
                <a:latin typeface="Symbol" charset="0"/>
                <a:ea typeface="MS PGothic" charset="0"/>
                <a:sym typeface="Symbol" panose="05050102010706020507" pitchFamily="18" charset="2"/>
              </a:rPr>
              <a:t></a:t>
            </a:r>
            <a:r>
              <a:rPr lang="en-US" sz="2000" dirty="0">
                <a:solidFill>
                  <a:srgbClr val="0000FF"/>
                </a:solidFill>
                <a:latin typeface="Arial" charset="0"/>
                <a:ea typeface="MS PGothic" charset="0"/>
                <a:sym typeface="Wingdings" charset="0"/>
              </a:rPr>
              <a:t> </a:t>
            </a:r>
          </a:p>
          <a:p>
            <a:pPr marL="0" indent="0" eaLnBrk="1" hangingPunct="1">
              <a:buFontTx/>
              <a:buNone/>
            </a:pPr>
            <a:r>
              <a:rPr lang="en-US" sz="2000" dirty="0">
                <a:solidFill>
                  <a:srgbClr val="0000FF"/>
                </a:solidFill>
                <a:latin typeface="Arial" charset="0"/>
                <a:ea typeface="MS PGothic" charset="0"/>
              </a:rPr>
              <a:t>	    Factor </a:t>
            </a:r>
            <a:r>
              <a:rPr lang="en-US" sz="2000" dirty="0">
                <a:solidFill>
                  <a:srgbClr val="0000FF"/>
                </a:solidFill>
                <a:latin typeface="Arial" charset="0"/>
                <a:ea typeface="MS PGothic" charset="0"/>
                <a:sym typeface="Wingdings" charset="0"/>
              </a:rPr>
              <a:t> (Expr) | Int</a:t>
            </a:r>
          </a:p>
          <a:p>
            <a:pPr marL="0" indent="0" eaLnBrk="1" hangingPunct="1">
              <a:buFontTx/>
              <a:buNone/>
            </a:pPr>
            <a:endParaRPr lang="en-US" sz="2000" dirty="0">
              <a:solidFill>
                <a:srgbClr val="0000FF"/>
              </a:solidFill>
              <a:latin typeface="Arial" charset="0"/>
              <a:ea typeface="MS PGothic" charset="0"/>
              <a:sym typeface="Wingdings" charset="0"/>
            </a:endParaRPr>
          </a:p>
        </p:txBody>
      </p:sp>
      <p:sp>
        <p:nvSpPr>
          <p:cNvPr id="1198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FC560FD-34FD-5E4E-8109-DCB2F05A5AE1}" type="datetime1">
              <a:rPr lang="en-US" smtClean="0"/>
              <a:t>1/27/22</a:t>
            </a:fld>
            <a:endParaRPr lang="en-US"/>
          </a:p>
        </p:txBody>
      </p:sp>
      <p:sp>
        <p:nvSpPr>
          <p:cNvPr id="1198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98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7203BF-8DE6-7046-9D82-3B60F665E823}" type="slidenum">
              <a:rPr lang="en-US"/>
              <a:pPr/>
              <a:t>151</a:t>
            </a:fld>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lstStyle/>
          <a:p>
            <a:r>
              <a:rPr lang="en-US" dirty="0">
                <a:latin typeface="Arial" charset="0"/>
                <a:ea typeface="MS PGothic" charset="0"/>
              </a:rPr>
              <a:t>Removing Right Recursion if doing Bottom Down</a:t>
            </a:r>
          </a:p>
        </p:txBody>
      </p:sp>
      <p:sp>
        <p:nvSpPr>
          <p:cNvPr id="118787" name="Content Placeholder 2"/>
          <p:cNvSpPr>
            <a:spLocks noGrp="1"/>
          </p:cNvSpPr>
          <p:nvPr>
            <p:ph idx="1"/>
          </p:nvPr>
        </p:nvSpPr>
        <p:spPr/>
        <p:txBody>
          <a:bodyPr/>
          <a:lstStyle/>
          <a:p>
            <a:pPr marL="0" indent="0">
              <a:buFontTx/>
              <a:buNone/>
            </a:pPr>
            <a:r>
              <a:rPr lang="en-US" sz="2400" dirty="0">
                <a:latin typeface="Arial" charset="0"/>
                <a:ea typeface="MS PGothic" charset="0"/>
              </a:rPr>
              <a:t>Given left recursive and non left recursive rules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A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A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Can view as </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Star notation is an extension to normal notation with obvious meaning</a:t>
            </a:r>
          </a:p>
          <a:p>
            <a:pPr marL="0" indent="0">
              <a:buFontTx/>
              <a:buNone/>
            </a:pPr>
            <a:r>
              <a:rPr lang="en-US" sz="2400" dirty="0">
                <a:latin typeface="Arial" charset="0"/>
                <a:ea typeface="MS PGothic" charset="0"/>
                <a:sym typeface="Symbol" charset="0"/>
              </a:rPr>
              <a:t>Now, it should be clear this can be done right recursively as</a:t>
            </a:r>
          </a:p>
          <a:p>
            <a:pPr marL="0" indent="0">
              <a:buFontTx/>
              <a:buNone/>
            </a:pPr>
            <a:r>
              <a:rPr lang="en-US" sz="2400" dirty="0">
                <a:latin typeface="Arial" charset="0"/>
                <a:ea typeface="MS PGothic" charset="0"/>
              </a:rPr>
              <a:t>A </a:t>
            </a:r>
            <a:r>
              <a:rPr lang="en-US" sz="2400" dirty="0">
                <a:latin typeface="Arial" charset="0"/>
                <a:ea typeface="MS PGothic" charset="0"/>
                <a:sym typeface="Symbol" charset="0"/>
              </a:rPr>
              <a:t> B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B </a:t>
            </a:r>
            <a:r>
              <a:rPr lang="en-US" sz="2400" baseline="-25000" dirty="0">
                <a:latin typeface="Arial" charset="0"/>
                <a:ea typeface="MS PGothic" charset="0"/>
                <a:sym typeface="Symbol" charset="0"/>
              </a:rPr>
              <a:t>m</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B  B </a:t>
            </a:r>
            <a:r>
              <a:rPr lang="en-US" sz="2400" baseline="-25000" dirty="0">
                <a:latin typeface="Arial" charset="0"/>
                <a:ea typeface="MS PGothic" charset="0"/>
                <a:sym typeface="Symbol" charset="0"/>
              </a:rPr>
              <a:t>1</a:t>
            </a:r>
            <a:r>
              <a:rPr lang="en-US" sz="2400" dirty="0">
                <a:latin typeface="Arial" charset="0"/>
                <a:ea typeface="MS PGothic" charset="0"/>
                <a:sym typeface="Symbol" charset="0"/>
              </a:rPr>
              <a:t> | … | B </a:t>
            </a:r>
            <a:r>
              <a:rPr lang="en-US" sz="2400" baseline="-25000" dirty="0">
                <a:latin typeface="Arial" charset="0"/>
                <a:ea typeface="MS PGothic" charset="0"/>
                <a:sym typeface="Symbol" charset="0"/>
              </a:rPr>
              <a:t>n</a:t>
            </a:r>
            <a:r>
              <a:rPr lang="en-US" sz="2400" dirty="0">
                <a:latin typeface="Arial" charset="0"/>
                <a:ea typeface="MS PGothic" charset="0"/>
                <a:sym typeface="Symbol" charset="0"/>
              </a:rPr>
              <a:t> | </a:t>
            </a:r>
            <a:r>
              <a:rPr lang="en-US" sz="2400" dirty="0" err="1">
                <a:latin typeface="Arial" charset="0"/>
                <a:ea typeface="MS PGothic" charset="0"/>
                <a:sym typeface="Symbol" charset="0"/>
              </a:rPr>
              <a:t>λ</a:t>
            </a:r>
            <a:endParaRPr lang="en-US" sz="2400" dirty="0">
              <a:latin typeface="Arial" charset="0"/>
              <a:ea typeface="MS PGothic" charset="0"/>
              <a:sym typeface="Symbol" charset="0"/>
            </a:endParaRPr>
          </a:p>
          <a:p>
            <a:pPr marL="0" indent="0">
              <a:buFontTx/>
              <a:buNone/>
            </a:pPr>
            <a:endParaRPr lang="en-US" sz="2400" dirty="0">
              <a:latin typeface="Arial" charset="0"/>
              <a:ea typeface="MS PGothic" charset="0"/>
              <a:sym typeface="Symbol" charset="0"/>
            </a:endParaRPr>
          </a:p>
        </p:txBody>
      </p:sp>
      <p:sp>
        <p:nvSpPr>
          <p:cNvPr id="11878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7283B1-9461-C54E-BB74-2D3B68D897A3}" type="datetime1">
              <a:rPr lang="en-US" smtClean="0"/>
              <a:t>1/27/22</a:t>
            </a:fld>
            <a:endParaRPr lang="en-US"/>
          </a:p>
        </p:txBody>
      </p:sp>
      <p:sp>
        <p:nvSpPr>
          <p:cNvPr id="1187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187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1870AC8-34C8-394E-AE1E-0011BDADD1C8}" type="slidenum">
              <a:rPr lang="en-US"/>
              <a:pPr/>
              <a:t>152</a:t>
            </a:fld>
            <a:endParaRPr lang="en-US"/>
          </a:p>
        </p:txBody>
      </p:sp>
    </p:spTree>
    <p:extLst>
      <p:ext uri="{BB962C8B-B14F-4D97-AF65-F5344CB8AC3E}">
        <p14:creationId xmlns:p14="http://schemas.microsoft.com/office/powerpoint/2010/main" val="425382905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itle 1"/>
          <p:cNvSpPr>
            <a:spLocks noGrp="1"/>
          </p:cNvSpPr>
          <p:nvPr>
            <p:ph type="title"/>
          </p:nvPr>
        </p:nvSpPr>
        <p:spPr/>
        <p:txBody>
          <a:bodyPr/>
          <a:lstStyle/>
          <a:p>
            <a:r>
              <a:rPr lang="en-US" dirty="0">
                <a:latin typeface="Arial" charset="0"/>
                <a:ea typeface="MS PGothic" charset="0"/>
              </a:rPr>
              <a:t>Bottom Up vs Top Down</a:t>
            </a:r>
          </a:p>
        </p:txBody>
      </p:sp>
      <p:sp>
        <p:nvSpPr>
          <p:cNvPr id="120835" name="Content Placeholder 2"/>
          <p:cNvSpPr>
            <a:spLocks noGrp="1"/>
          </p:cNvSpPr>
          <p:nvPr>
            <p:ph idx="1"/>
          </p:nvPr>
        </p:nvSpPr>
        <p:spPr/>
        <p:txBody>
          <a:bodyPr/>
          <a:lstStyle/>
          <a:p>
            <a:r>
              <a:rPr lang="en-US" sz="2400" dirty="0">
                <a:latin typeface="Arial" charset="0"/>
                <a:ea typeface="MS PGothic" charset="0"/>
              </a:rPr>
              <a:t>Bottom-Up: Two stack operations (shift/reduce)</a:t>
            </a:r>
          </a:p>
          <a:p>
            <a:pPr lvl="1"/>
            <a:r>
              <a:rPr lang="en-US" sz="2000" dirty="0">
                <a:latin typeface="Arial" charset="0"/>
                <a:ea typeface="MS PGothic" charset="0"/>
              </a:rPr>
              <a:t>Shift (move input symbol to stack)</a:t>
            </a:r>
          </a:p>
          <a:p>
            <a:pPr lvl="1"/>
            <a:r>
              <a:rPr lang="en-US" sz="2000" dirty="0">
                <a:latin typeface="Arial" charset="0"/>
                <a:ea typeface="MS PGothic" charset="0"/>
              </a:rPr>
              <a:t>Reduce (replace top of stack </a:t>
            </a:r>
            <a:r>
              <a:rPr lang="en-US" sz="2000" dirty="0">
                <a:latin typeface="Symbol" charset="0"/>
                <a:ea typeface="MS PGothic" charset="0"/>
              </a:rPr>
              <a:t>a</a:t>
            </a:r>
            <a:r>
              <a:rPr lang="en-US" sz="2000" dirty="0">
                <a:latin typeface="Arial" charset="0"/>
                <a:ea typeface="MS PGothic" charset="0"/>
              </a:rPr>
              <a:t> with A, when A </a:t>
            </a:r>
            <a:r>
              <a:rPr lang="en-US" sz="2000" b="1" dirty="0">
                <a:latin typeface="Arial" charset="0"/>
                <a:ea typeface="MS PGothic" charset="0"/>
                <a:sym typeface="Symbol" charset="0"/>
              </a:rPr>
              <a:t> </a:t>
            </a:r>
            <a:r>
              <a:rPr lang="en-US" sz="2000" dirty="0">
                <a:latin typeface="Symbol" charset="0"/>
                <a:ea typeface="MS PGothic" charset="0"/>
              </a:rPr>
              <a:t>a)</a:t>
            </a:r>
          </a:p>
          <a:p>
            <a:pPr lvl="1"/>
            <a:r>
              <a:rPr lang="en-US" sz="2000" dirty="0">
                <a:latin typeface="Arial" charset="0"/>
                <a:ea typeface="MS PGothic" charset="0"/>
              </a:rPr>
              <a:t>Challenge is when to do shift or reduce and what reduce to do.</a:t>
            </a:r>
          </a:p>
          <a:p>
            <a:pPr lvl="2"/>
            <a:r>
              <a:rPr lang="en-US" sz="1800" dirty="0">
                <a:latin typeface="Arial" charset="0"/>
                <a:ea typeface="MS PGothic" charset="0"/>
              </a:rPr>
              <a:t>Can have both kinds of conflict (shift-reduce, reduce-reduce)</a:t>
            </a:r>
          </a:p>
          <a:p>
            <a:r>
              <a:rPr lang="en-US" sz="2400" dirty="0">
                <a:latin typeface="Arial" charset="0"/>
                <a:ea typeface="MS PGothic" charset="0"/>
              </a:rPr>
              <a:t>Top-Down:  (predictive)</a:t>
            </a:r>
          </a:p>
          <a:p>
            <a:pPr lvl="1"/>
            <a:r>
              <a:rPr lang="en-US" sz="2000" dirty="0">
                <a:latin typeface="Arial" charset="0"/>
                <a:ea typeface="MS PGothic" charset="0"/>
              </a:rPr>
              <a:t>If top of stack is terminal</a:t>
            </a:r>
          </a:p>
          <a:p>
            <a:pPr lvl="2"/>
            <a:r>
              <a:rPr lang="en-US" sz="1800" dirty="0">
                <a:latin typeface="Arial" charset="0"/>
                <a:ea typeface="MS PGothic" charset="0"/>
              </a:rPr>
              <a:t>If same as input, read and pop</a:t>
            </a:r>
          </a:p>
          <a:p>
            <a:pPr lvl="2"/>
            <a:r>
              <a:rPr lang="en-US" sz="1800" dirty="0">
                <a:latin typeface="Arial" charset="0"/>
                <a:ea typeface="MS PGothic" charset="0"/>
              </a:rPr>
              <a:t>If not, we have an error</a:t>
            </a:r>
          </a:p>
          <a:p>
            <a:pPr lvl="1"/>
            <a:r>
              <a:rPr lang="en-US" sz="2000" dirty="0">
                <a:latin typeface="Arial" charset="0"/>
                <a:ea typeface="MS PGothic" charset="0"/>
              </a:rPr>
              <a:t>If top of stack is a non-terminal A</a:t>
            </a:r>
          </a:p>
          <a:p>
            <a:pPr lvl="2"/>
            <a:r>
              <a:rPr lang="en-US" sz="1800" dirty="0">
                <a:latin typeface="Arial" charset="0"/>
                <a:ea typeface="MS PGothic" charset="0"/>
              </a:rPr>
              <a:t>Replace A with some </a:t>
            </a:r>
            <a:r>
              <a:rPr lang="en-US" sz="1800" dirty="0">
                <a:latin typeface="Symbol" charset="0"/>
                <a:ea typeface="MS PGothic" charset="0"/>
              </a:rPr>
              <a:t>a</a:t>
            </a:r>
            <a:r>
              <a:rPr lang="en-US" sz="1800" dirty="0">
                <a:latin typeface="Arial" charset="0"/>
                <a:ea typeface="MS PGothic" charset="0"/>
              </a:rPr>
              <a:t>, when A </a:t>
            </a:r>
            <a:r>
              <a:rPr lang="en-US" sz="1800" b="1" dirty="0">
                <a:latin typeface="Arial" charset="0"/>
                <a:ea typeface="MS PGothic" charset="0"/>
                <a:sym typeface="Symbol" charset="0"/>
              </a:rPr>
              <a:t> </a:t>
            </a:r>
            <a:r>
              <a:rPr lang="en-US" sz="1800" dirty="0">
                <a:latin typeface="Symbol" charset="0"/>
                <a:ea typeface="MS PGothic" charset="0"/>
              </a:rPr>
              <a:t>a</a:t>
            </a:r>
          </a:p>
          <a:p>
            <a:pPr lvl="2"/>
            <a:r>
              <a:rPr lang="en-US" sz="1800" dirty="0">
                <a:latin typeface="Arial" charset="0"/>
                <a:ea typeface="MS PGothic" charset="0"/>
              </a:rPr>
              <a:t>Challenge is what A-rule to use</a:t>
            </a:r>
          </a:p>
        </p:txBody>
      </p:sp>
      <p:sp>
        <p:nvSpPr>
          <p:cNvPr id="12083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5E418CC-27A4-8945-A280-33B159C57169}" type="datetime1">
              <a:rPr lang="en-US" smtClean="0"/>
              <a:t>1/27/22</a:t>
            </a:fld>
            <a:endParaRPr lang="en-US"/>
          </a:p>
        </p:txBody>
      </p:sp>
      <p:sp>
        <p:nvSpPr>
          <p:cNvPr id="1208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208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4FB2741-8901-054B-8161-3B3D2543FA9A}" type="slidenum">
              <a:rPr lang="en-US"/>
              <a:pPr/>
              <a:t>153</a:t>
            </a:fld>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2ADBF002-C5D0-F747-89A6-9E767DC69756}"/>
              </a:ext>
            </a:extLst>
          </p:cNvPr>
          <p:cNvSpPr>
            <a:spLocks noGrp="1"/>
          </p:cNvSpPr>
          <p:nvPr>
            <p:ph type="title"/>
          </p:nvPr>
        </p:nvSpPr>
        <p:spPr/>
        <p:txBody>
          <a:bodyPr/>
          <a:lstStyle/>
          <a:p>
            <a:r>
              <a:rPr lang="en-US" altLang="en-US" dirty="0">
                <a:ea typeface="ＭＳ Ｐゴシック" panose="020B0600070205080204" pitchFamily="34" charset="-128"/>
              </a:rPr>
              <a:t>Recursive Descent Parsing</a:t>
            </a:r>
          </a:p>
        </p:txBody>
      </p:sp>
      <p:sp>
        <p:nvSpPr>
          <p:cNvPr id="26627" name="Content Placeholder 2">
            <a:extLst>
              <a:ext uri="{FF2B5EF4-FFF2-40B4-BE49-F238E27FC236}">
                <a16:creationId xmlns:a16="http://schemas.microsoft.com/office/drawing/2014/main" id="{4A840312-F3B0-C845-A21A-FB112A392115}"/>
              </a:ext>
            </a:extLst>
          </p:cNvPr>
          <p:cNvSpPr>
            <a:spLocks noGrp="1"/>
          </p:cNvSpPr>
          <p:nvPr>
            <p:ph idx="1"/>
          </p:nvPr>
        </p:nvSpPr>
        <p:spPr/>
        <p:txBody>
          <a:bodyPr/>
          <a:lstStyle/>
          <a:p>
            <a:pPr marL="0" indent="0" eaLnBrk="1" hangingPunct="1">
              <a:spcBef>
                <a:spcPct val="50000"/>
              </a:spcBef>
              <a:buFontTx/>
              <a:buNone/>
            </a:pPr>
            <a:r>
              <a:rPr lang="en-US" altLang="en-US" sz="2000" dirty="0">
                <a:ea typeface="ＭＳ Ｐゴシック" panose="020B0600070205080204" pitchFamily="34" charset="-128"/>
              </a:rPr>
              <a:t>Recursive Descent parsing uses recursive procedures to model the parse tree to be constructed. The parse tree is built from the top down, trying to construct a left-most derivation.</a:t>
            </a:r>
          </a:p>
          <a:p>
            <a:pPr marL="0" indent="0" eaLnBrk="1" hangingPunct="1">
              <a:spcBef>
                <a:spcPct val="50000"/>
              </a:spcBef>
              <a:buFontTx/>
              <a:buNone/>
            </a:pPr>
            <a:r>
              <a:rPr lang="en-US" altLang="en-US" sz="2000" dirty="0">
                <a:ea typeface="ＭＳ Ｐゴシック" panose="020B0600070205080204" pitchFamily="34" charset="-128"/>
              </a:rPr>
              <a:t>Beginning with  </a:t>
            </a:r>
            <a:r>
              <a:rPr lang="en-US" altLang="en-US" sz="2000" b="1" i="1" dirty="0">
                <a:ea typeface="ＭＳ Ｐゴシック" panose="020B0600070205080204" pitchFamily="34" charset="-128"/>
              </a:rPr>
              <a:t>start</a:t>
            </a:r>
            <a:r>
              <a:rPr lang="en-US" altLang="en-US" sz="2000" dirty="0">
                <a:ea typeface="ＭＳ Ｐゴシック" panose="020B0600070205080204" pitchFamily="34" charset="-128"/>
              </a:rPr>
              <a:t> symbol, for each non-terminal (syntactic class) in the grammar a procedure which parses that syntactic class is constructed.</a:t>
            </a:r>
          </a:p>
          <a:p>
            <a:pPr marL="0" indent="0" eaLnBrk="1" hangingPunct="1">
              <a:spcBef>
                <a:spcPct val="50000"/>
              </a:spcBef>
              <a:buFontTx/>
              <a:buNone/>
            </a:pPr>
            <a:r>
              <a:rPr lang="en-US" altLang="en-US" sz="2000" dirty="0">
                <a:ea typeface="ＭＳ Ｐゴシック" panose="020B0600070205080204" pitchFamily="34" charset="-128"/>
              </a:rPr>
              <a:t>Consider the expression grammar:</a:t>
            </a:r>
          </a:p>
          <a:p>
            <a:pPr marL="0" indent="0" eaLnBrk="1" hangingPunct="1">
              <a:buFontTx/>
              <a:buNone/>
            </a:pPr>
            <a:r>
              <a:rPr lang="en-US" altLang="en-US" sz="2000" dirty="0">
                <a:ea typeface="ＭＳ Ｐゴシック" panose="020B0600070205080204" pitchFamily="34" charset="-128"/>
              </a:rPr>
              <a:t>	</a:t>
            </a:r>
            <a:r>
              <a:rPr lang="en-US" altLang="en-US" sz="1800" dirty="0">
                <a:ea typeface="ＭＳ Ｐゴシック" panose="020B0600070205080204" pitchFamily="34" charset="-128"/>
              </a:rPr>
              <a:t>E  </a:t>
            </a:r>
            <a:r>
              <a:rPr lang="en-US" altLang="en-US" sz="1800" dirty="0">
                <a:ea typeface="ＭＳ Ｐゴシック" panose="020B0600070205080204" pitchFamily="34" charset="-128"/>
                <a:sym typeface="Wingdings" pitchFamily="2" charset="2"/>
              </a:rPr>
              <a:t> T E’</a:t>
            </a:r>
          </a:p>
          <a:p>
            <a:pPr marL="0" indent="0" eaLnBrk="1" hangingPunct="1">
              <a:buFontTx/>
              <a:buNone/>
            </a:pPr>
            <a:r>
              <a:rPr lang="en-US" altLang="en-US" sz="1800" dirty="0">
                <a:ea typeface="ＭＳ Ｐゴシック" panose="020B0600070205080204" pitchFamily="34" charset="-128"/>
                <a:sym typeface="Wingdings" pitchFamily="2" charset="2"/>
              </a:rPr>
              <a:t>   	E’  </a:t>
            </a:r>
            <a:r>
              <a:rPr lang="en-US" altLang="en-US" sz="1800" b="1" dirty="0">
                <a:solidFill>
                  <a:srgbClr val="0000FF"/>
                </a:solidFill>
                <a:ea typeface="ＭＳ Ｐゴシック" panose="020B0600070205080204" pitchFamily="34" charset="-128"/>
                <a:sym typeface="Wingdings" pitchFamily="2" charset="2"/>
              </a:rPr>
              <a:t>+</a:t>
            </a:r>
            <a:r>
              <a:rPr lang="en-US" altLang="en-US" sz="1800" dirty="0">
                <a:ea typeface="ＭＳ Ｐゴシック" panose="020B0600070205080204" pitchFamily="34" charset="-128"/>
                <a:sym typeface="Wingdings" pitchFamily="2" charset="2"/>
              </a:rPr>
              <a:t> T E’ | </a:t>
            </a:r>
            <a:r>
              <a:rPr lang="en-US" altLang="en-US" sz="1800" b="1" dirty="0" err="1">
                <a:solidFill>
                  <a:srgbClr val="0000FF"/>
                </a:solidFill>
                <a:ea typeface="ＭＳ Ｐゴシック" panose="020B0600070205080204" pitchFamily="34" charset="-128"/>
                <a:sym typeface="Wingdings" pitchFamily="2" charset="2"/>
              </a:rPr>
              <a:t>λ</a:t>
            </a:r>
            <a:r>
              <a:rPr lang="en-US" altLang="en-US" sz="1800" dirty="0">
                <a:ea typeface="ＭＳ Ｐゴシック" panose="020B0600070205080204" pitchFamily="34" charset="-128"/>
                <a:sym typeface="Wingdings" pitchFamily="2" charset="2"/>
              </a:rPr>
              <a:t> 	</a:t>
            </a:r>
          </a:p>
          <a:p>
            <a:pPr marL="0" indent="0" eaLnBrk="1" hangingPunct="1">
              <a:buFontTx/>
              <a:buNone/>
            </a:pPr>
            <a:r>
              <a:rPr lang="en-US" altLang="en-US" sz="1800" dirty="0">
                <a:ea typeface="ＭＳ Ｐゴシック" panose="020B0600070205080204" pitchFamily="34" charset="-128"/>
                <a:sym typeface="Wingdings" pitchFamily="2" charset="2"/>
              </a:rPr>
              <a:t>	T   F T’</a:t>
            </a:r>
          </a:p>
          <a:p>
            <a:pPr marL="0" indent="0" eaLnBrk="1" hangingPunct="1">
              <a:buFontTx/>
              <a:buNone/>
            </a:pPr>
            <a:r>
              <a:rPr lang="en-US" altLang="en-US" sz="1800" dirty="0">
                <a:ea typeface="ＭＳ Ｐゴシック" panose="020B0600070205080204" pitchFamily="34" charset="-128"/>
                <a:sym typeface="Wingdings" pitchFamily="2" charset="2"/>
              </a:rPr>
              <a:t>	T’  </a:t>
            </a:r>
            <a:r>
              <a:rPr lang="en-US" altLang="en-US" sz="1800" b="1" dirty="0">
                <a:solidFill>
                  <a:srgbClr val="0000FF"/>
                </a:solidFill>
                <a:ea typeface="ＭＳ Ｐゴシック" panose="020B0600070205080204" pitchFamily="34" charset="-128"/>
                <a:sym typeface="Wingdings" pitchFamily="2" charset="2"/>
              </a:rPr>
              <a:t>*</a:t>
            </a:r>
            <a:r>
              <a:rPr lang="en-US" altLang="en-US" sz="1800" dirty="0">
                <a:ea typeface="ＭＳ Ｐゴシック" panose="020B0600070205080204" pitchFamily="34" charset="-128"/>
                <a:sym typeface="Wingdings" pitchFamily="2" charset="2"/>
              </a:rPr>
              <a:t> F T’ | </a:t>
            </a:r>
            <a:r>
              <a:rPr lang="en-US" altLang="en-US" sz="1800" b="1" dirty="0" err="1">
                <a:solidFill>
                  <a:srgbClr val="0000FF"/>
                </a:solidFill>
                <a:ea typeface="ＭＳ Ｐゴシック" panose="020B0600070205080204" pitchFamily="34" charset="-128"/>
                <a:sym typeface="Wingdings" pitchFamily="2" charset="2"/>
              </a:rPr>
              <a:t>λ</a:t>
            </a:r>
            <a:r>
              <a:rPr lang="en-US" altLang="en-US" sz="1800" dirty="0">
                <a:ea typeface="ＭＳ Ｐゴシック" panose="020B0600070205080204" pitchFamily="34" charset="-128"/>
                <a:sym typeface="Wingdings" pitchFamily="2" charset="2"/>
              </a:rPr>
              <a:t>  	</a:t>
            </a:r>
          </a:p>
          <a:p>
            <a:pPr marL="0" indent="0" eaLnBrk="1" hangingPunct="1">
              <a:buFontTx/>
              <a:buNone/>
            </a:pPr>
            <a:r>
              <a:rPr lang="en-US" altLang="en-US" sz="1800" dirty="0">
                <a:ea typeface="ＭＳ Ｐゴシック" panose="020B0600070205080204" pitchFamily="34" charset="-128"/>
                <a:sym typeface="Wingdings" pitchFamily="2" charset="2"/>
              </a:rPr>
              <a:t>	F   </a:t>
            </a:r>
            <a:r>
              <a:rPr lang="en-US" altLang="en-US" sz="1800" b="1" dirty="0">
                <a:solidFill>
                  <a:srgbClr val="0000FF"/>
                </a:solidFill>
                <a:ea typeface="ＭＳ Ｐゴシック" panose="020B0600070205080204" pitchFamily="34" charset="-128"/>
                <a:sym typeface="Wingdings" pitchFamily="2" charset="2"/>
              </a:rPr>
              <a:t>(</a:t>
            </a:r>
            <a:r>
              <a:rPr lang="en-US" altLang="en-US" sz="1800" b="1" dirty="0">
                <a:ea typeface="ＭＳ Ｐゴシック" panose="020B0600070205080204" pitchFamily="34" charset="-128"/>
                <a:sym typeface="Wingdings" pitchFamily="2" charset="2"/>
              </a:rPr>
              <a:t> </a:t>
            </a:r>
            <a:r>
              <a:rPr lang="en-US" altLang="en-US" sz="1800" dirty="0">
                <a:ea typeface="ＭＳ Ｐゴシック" panose="020B0600070205080204" pitchFamily="34" charset="-128"/>
                <a:sym typeface="Wingdings" pitchFamily="2" charset="2"/>
              </a:rPr>
              <a:t>E </a:t>
            </a:r>
            <a:r>
              <a:rPr lang="en-US" altLang="en-US" sz="1800" b="1" dirty="0">
                <a:solidFill>
                  <a:srgbClr val="0000FF"/>
                </a:solidFill>
                <a:ea typeface="ＭＳ Ｐゴシック" panose="020B0600070205080204" pitchFamily="34" charset="-128"/>
                <a:sym typeface="Wingdings" pitchFamily="2" charset="2"/>
              </a:rPr>
              <a:t>)</a:t>
            </a:r>
            <a:r>
              <a:rPr lang="en-US" altLang="en-US" sz="1800" dirty="0">
                <a:ea typeface="ＭＳ Ｐゴシック" panose="020B0600070205080204" pitchFamily="34" charset="-128"/>
                <a:sym typeface="Wingdings" pitchFamily="2" charset="2"/>
              </a:rPr>
              <a:t> | </a:t>
            </a:r>
            <a:r>
              <a:rPr lang="en-US" altLang="en-US" sz="1800" b="1" dirty="0">
                <a:solidFill>
                  <a:srgbClr val="0000FF"/>
                </a:solidFill>
                <a:ea typeface="ＭＳ Ｐゴシック" panose="020B0600070205080204" pitchFamily="34" charset="-128"/>
                <a:sym typeface="Wingdings" pitchFamily="2" charset="2"/>
              </a:rPr>
              <a:t>id </a:t>
            </a:r>
            <a:endParaRPr lang="en-US" altLang="en-US" sz="2000" dirty="0">
              <a:ea typeface="ＭＳ Ｐゴシック" panose="020B0600070205080204" pitchFamily="34" charset="-128"/>
            </a:endParaRPr>
          </a:p>
          <a:p>
            <a:pPr marL="0" indent="0" eaLnBrk="1" hangingPunct="1">
              <a:spcBef>
                <a:spcPct val="50000"/>
              </a:spcBef>
              <a:buFontTx/>
              <a:buNone/>
            </a:pPr>
            <a:r>
              <a:rPr lang="en-US" altLang="en-US" sz="2000" dirty="0">
                <a:ea typeface="ＭＳ Ｐゴシック" panose="020B0600070205080204" pitchFamily="34" charset="-128"/>
              </a:rPr>
              <a:t>The following procedures can parse strings top-down in this language:</a:t>
            </a:r>
          </a:p>
          <a:p>
            <a:pPr marL="0" indent="0">
              <a:buFontTx/>
              <a:buNone/>
            </a:pPr>
            <a:endParaRPr lang="en-US" altLang="en-US" sz="2000" dirty="0">
              <a:ea typeface="ＭＳ Ｐゴシック" panose="020B0600070205080204" pitchFamily="34" charset="-128"/>
            </a:endParaRPr>
          </a:p>
        </p:txBody>
      </p:sp>
      <p:sp>
        <p:nvSpPr>
          <p:cNvPr id="26628" name="Date Placeholder 3">
            <a:extLst>
              <a:ext uri="{FF2B5EF4-FFF2-40B4-BE49-F238E27FC236}">
                <a16:creationId xmlns:a16="http://schemas.microsoft.com/office/drawing/2014/main" id="{B18AECC5-0015-C44E-8752-69D0B0B69F4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C284070-D413-CE42-B9E8-6CB138D02F66}" type="datetime1">
              <a:rPr lang="en-US" altLang="en-US" sz="1400" smtClean="0"/>
              <a:pPr/>
              <a:t>1/27/22</a:t>
            </a:fld>
            <a:endParaRPr lang="en-US" altLang="en-US" sz="1400"/>
          </a:p>
        </p:txBody>
      </p:sp>
      <p:sp>
        <p:nvSpPr>
          <p:cNvPr id="26629" name="Footer Placeholder 4">
            <a:extLst>
              <a:ext uri="{FF2B5EF4-FFF2-40B4-BE49-F238E27FC236}">
                <a16:creationId xmlns:a16="http://schemas.microsoft.com/office/drawing/2014/main" id="{6B0507A3-5E4C-EB48-A414-8A69D536257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400"/>
              <a:t>© UCF EECS</a:t>
            </a:r>
          </a:p>
        </p:txBody>
      </p:sp>
      <p:sp>
        <p:nvSpPr>
          <p:cNvPr id="26630" name="Slide Number Placeholder 5">
            <a:extLst>
              <a:ext uri="{FF2B5EF4-FFF2-40B4-BE49-F238E27FC236}">
                <a16:creationId xmlns:a16="http://schemas.microsoft.com/office/drawing/2014/main" id="{ABA7312E-D82B-9346-B11A-FF1AFCB689F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F9B06C3-0287-204F-A832-943C74301758}" type="slidenum">
              <a:rPr lang="en-US" altLang="en-US" sz="1400"/>
              <a:pPr/>
              <a:t>154</a:t>
            </a:fld>
            <a:endParaRPr lang="en-US" altLang="en-US" sz="1400"/>
          </a:p>
        </p:txBody>
      </p:sp>
    </p:spTree>
    <p:extLst>
      <p:ext uri="{BB962C8B-B14F-4D97-AF65-F5344CB8AC3E}">
        <p14:creationId xmlns:p14="http://schemas.microsoft.com/office/powerpoint/2010/main" val="755214901"/>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25B467FE-ADE3-284D-9FD0-CF90989CDD89}"/>
              </a:ext>
            </a:extLst>
          </p:cNvPr>
          <p:cNvSpPr>
            <a:spLocks noGrp="1"/>
          </p:cNvSpPr>
          <p:nvPr>
            <p:ph type="title"/>
          </p:nvPr>
        </p:nvSpPr>
        <p:spPr/>
        <p:txBody>
          <a:bodyPr/>
          <a:lstStyle/>
          <a:p>
            <a:r>
              <a:rPr lang="en-US" altLang="en-US" dirty="0">
                <a:ea typeface="ＭＳ Ｐゴシック" panose="020B0600070205080204" pitchFamily="34" charset="-128"/>
              </a:rPr>
              <a:t>Recursive Descent Example</a:t>
            </a:r>
          </a:p>
        </p:txBody>
      </p:sp>
      <p:sp>
        <p:nvSpPr>
          <p:cNvPr id="27651" name="Date Placeholder 3">
            <a:extLst>
              <a:ext uri="{FF2B5EF4-FFF2-40B4-BE49-F238E27FC236}">
                <a16:creationId xmlns:a16="http://schemas.microsoft.com/office/drawing/2014/main" id="{BAB082D6-D5E1-814B-9581-4065AA98B8F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2B4451F-A81D-124A-B2E9-39A86A6C8564}" type="datetime1">
              <a:rPr lang="en-US" altLang="en-US" sz="1400" smtClean="0"/>
              <a:pPr/>
              <a:t>1/27/22</a:t>
            </a:fld>
            <a:endParaRPr lang="en-US" altLang="en-US" sz="1400"/>
          </a:p>
        </p:txBody>
      </p:sp>
      <p:sp>
        <p:nvSpPr>
          <p:cNvPr id="27652" name="Footer Placeholder 4">
            <a:extLst>
              <a:ext uri="{FF2B5EF4-FFF2-40B4-BE49-F238E27FC236}">
                <a16:creationId xmlns:a16="http://schemas.microsoft.com/office/drawing/2014/main" id="{A0E1930B-3863-4249-AFA4-B97F9BD1F14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400"/>
              <a:t>© UCF EECS</a:t>
            </a:r>
          </a:p>
        </p:txBody>
      </p:sp>
      <p:sp>
        <p:nvSpPr>
          <p:cNvPr id="27653" name="Slide Number Placeholder 5">
            <a:extLst>
              <a:ext uri="{FF2B5EF4-FFF2-40B4-BE49-F238E27FC236}">
                <a16:creationId xmlns:a16="http://schemas.microsoft.com/office/drawing/2014/main" id="{A0831056-BD3B-CD4D-A5C1-02C7180E4D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7371800-2EA2-064F-9A0F-A53F0191530A}" type="slidenum">
              <a:rPr lang="en-US" altLang="en-US" sz="1400"/>
              <a:pPr/>
              <a:t>155</a:t>
            </a:fld>
            <a:endParaRPr lang="en-US" altLang="en-US" sz="1400"/>
          </a:p>
        </p:txBody>
      </p:sp>
      <p:sp>
        <p:nvSpPr>
          <p:cNvPr id="27654" name="Text Box 6">
            <a:extLst>
              <a:ext uri="{FF2B5EF4-FFF2-40B4-BE49-F238E27FC236}">
                <a16:creationId xmlns:a16="http://schemas.microsoft.com/office/drawing/2014/main" id="{C2ECD5C7-5B70-2F42-B379-29E617765895}"/>
              </a:ext>
            </a:extLst>
          </p:cNvPr>
          <p:cNvSpPr txBox="1">
            <a:spLocks noChangeArrowheads="1"/>
          </p:cNvSpPr>
          <p:nvPr/>
        </p:nvSpPr>
        <p:spPr bwMode="auto">
          <a:xfrm>
            <a:off x="228600" y="1322388"/>
            <a:ext cx="2016899"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b="1" dirty="0"/>
              <a:t>Procedure E</a:t>
            </a:r>
          </a:p>
          <a:p>
            <a:pPr eaLnBrk="1" hangingPunct="1"/>
            <a:r>
              <a:rPr lang="en-US" altLang="en-US" sz="1400" dirty="0"/>
              <a:t>   </a:t>
            </a:r>
            <a:r>
              <a:rPr lang="en-US" altLang="en-US" sz="1400" dirty="0">
                <a:solidFill>
                  <a:srgbClr val="0000FF"/>
                </a:solidFill>
              </a:rPr>
              <a:t>begin</a:t>
            </a:r>
            <a:r>
              <a:rPr lang="en-US" altLang="en-US" sz="1400" dirty="0"/>
              <a:t> { E }</a:t>
            </a:r>
          </a:p>
          <a:p>
            <a:pPr eaLnBrk="1" hangingPunct="1"/>
            <a:r>
              <a:rPr lang="en-US" altLang="en-US" sz="1400" dirty="0"/>
              <a:t>      call T</a:t>
            </a:r>
          </a:p>
          <a:p>
            <a:pPr eaLnBrk="1" hangingPunct="1"/>
            <a:r>
              <a:rPr lang="en-US" altLang="en-US" sz="1400" dirty="0"/>
              <a:t>      call E’</a:t>
            </a:r>
          </a:p>
          <a:p>
            <a:pPr eaLnBrk="1" hangingPunct="1"/>
            <a:r>
              <a:rPr lang="en-US" altLang="en-US" sz="1400" dirty="0"/>
              <a:t>      print (“ E found ”)</a:t>
            </a:r>
          </a:p>
          <a:p>
            <a:pPr eaLnBrk="1" hangingPunct="1"/>
            <a:r>
              <a:rPr lang="en-US" altLang="en-US" sz="1400" dirty="0"/>
              <a:t>   </a:t>
            </a:r>
            <a:r>
              <a:rPr lang="en-US" altLang="en-US" sz="1400" dirty="0">
                <a:solidFill>
                  <a:srgbClr val="0000FF"/>
                </a:solidFill>
              </a:rPr>
              <a:t>end</a:t>
            </a:r>
            <a:r>
              <a:rPr lang="en-US" altLang="en-US" sz="1400" dirty="0"/>
              <a:t> { E }</a:t>
            </a:r>
          </a:p>
          <a:p>
            <a:pPr eaLnBrk="1" hangingPunct="1"/>
            <a:endParaRPr lang="en-US" altLang="en-US" sz="1400" dirty="0"/>
          </a:p>
          <a:p>
            <a:pPr eaLnBrk="1" hangingPunct="1"/>
            <a:r>
              <a:rPr lang="en-US" altLang="en-US" sz="1400" b="1" dirty="0"/>
              <a:t>Procedure E’</a:t>
            </a:r>
          </a:p>
          <a:p>
            <a:pPr eaLnBrk="1" hangingPunct="1"/>
            <a:r>
              <a:rPr lang="en-US" altLang="en-US" sz="1400" dirty="0"/>
              <a:t>   </a:t>
            </a:r>
            <a:r>
              <a:rPr lang="en-US" altLang="en-US" sz="1400" dirty="0">
                <a:solidFill>
                  <a:srgbClr val="0000FF"/>
                </a:solidFill>
              </a:rPr>
              <a:t>begin</a:t>
            </a:r>
            <a:r>
              <a:rPr lang="en-US" altLang="en-US" sz="1400" dirty="0"/>
              <a:t> { E’ }</a:t>
            </a:r>
          </a:p>
          <a:p>
            <a:pPr eaLnBrk="1" hangingPunct="1"/>
            <a:r>
              <a:rPr lang="en-US" altLang="en-US" sz="1400" dirty="0"/>
              <a:t>      </a:t>
            </a:r>
            <a:r>
              <a:rPr lang="en-US" altLang="en-US" sz="1400" dirty="0">
                <a:solidFill>
                  <a:srgbClr val="0000FF"/>
                </a:solidFill>
              </a:rPr>
              <a:t>If</a:t>
            </a:r>
            <a:r>
              <a:rPr lang="en-US" altLang="en-US" sz="1400" dirty="0"/>
              <a:t> token = “+” </a:t>
            </a:r>
            <a:r>
              <a:rPr lang="en-US" altLang="en-US" sz="1400" dirty="0">
                <a:solidFill>
                  <a:srgbClr val="0000FF"/>
                </a:solidFill>
              </a:rPr>
              <a:t>then</a:t>
            </a:r>
          </a:p>
          <a:p>
            <a:pPr eaLnBrk="1" hangingPunct="1"/>
            <a:r>
              <a:rPr lang="en-US" altLang="en-US" sz="1400" dirty="0"/>
              <a:t>        </a:t>
            </a:r>
            <a:r>
              <a:rPr lang="en-US" altLang="en-US" sz="1400" dirty="0">
                <a:solidFill>
                  <a:srgbClr val="0000FF"/>
                </a:solidFill>
              </a:rPr>
              <a:t>begin</a:t>
            </a:r>
            <a:r>
              <a:rPr lang="en-US" altLang="en-US" sz="1400" dirty="0"/>
              <a:t> { IF }</a:t>
            </a:r>
          </a:p>
          <a:p>
            <a:pPr eaLnBrk="1" hangingPunct="1"/>
            <a:r>
              <a:rPr lang="en-US" altLang="en-US" sz="1400" dirty="0"/>
              <a:t>          print (“ + found “)</a:t>
            </a:r>
          </a:p>
          <a:p>
            <a:pPr eaLnBrk="1" hangingPunct="1"/>
            <a:r>
              <a:rPr lang="en-US" altLang="en-US" sz="1400" dirty="0"/>
              <a:t>          Get next token</a:t>
            </a:r>
          </a:p>
          <a:p>
            <a:pPr eaLnBrk="1" hangingPunct="1"/>
            <a:r>
              <a:rPr lang="en-US" altLang="en-US" sz="1400" dirty="0"/>
              <a:t>          call T</a:t>
            </a:r>
          </a:p>
          <a:p>
            <a:pPr eaLnBrk="1" hangingPunct="1"/>
            <a:r>
              <a:rPr lang="en-US" altLang="en-US" sz="1400" dirty="0"/>
              <a:t>          call E’</a:t>
            </a:r>
          </a:p>
          <a:p>
            <a:pPr eaLnBrk="1" hangingPunct="1"/>
            <a:r>
              <a:rPr lang="en-US" altLang="en-US" sz="1400" dirty="0"/>
              <a:t>        </a:t>
            </a:r>
            <a:r>
              <a:rPr lang="en-US" altLang="en-US" sz="1400" dirty="0">
                <a:solidFill>
                  <a:srgbClr val="0000FF"/>
                </a:solidFill>
              </a:rPr>
              <a:t>end</a:t>
            </a:r>
            <a:r>
              <a:rPr lang="en-US" altLang="en-US" sz="1400" dirty="0"/>
              <a:t> { IF }</a:t>
            </a:r>
          </a:p>
          <a:p>
            <a:pPr eaLnBrk="1" hangingPunct="1"/>
            <a:r>
              <a:rPr lang="en-US" altLang="en-US" sz="1400" dirty="0"/>
              <a:t>      print (“ E’ found “)</a:t>
            </a:r>
          </a:p>
          <a:p>
            <a:pPr eaLnBrk="1" hangingPunct="1"/>
            <a:r>
              <a:rPr lang="en-US" altLang="en-US" sz="1400" dirty="0"/>
              <a:t>   </a:t>
            </a:r>
            <a:r>
              <a:rPr lang="en-US" altLang="en-US" sz="1400" dirty="0">
                <a:solidFill>
                  <a:srgbClr val="0000FF"/>
                </a:solidFill>
              </a:rPr>
              <a:t>end</a:t>
            </a:r>
            <a:r>
              <a:rPr lang="en-US" altLang="en-US" sz="1400" dirty="0"/>
              <a:t> { E’ }</a:t>
            </a:r>
          </a:p>
        </p:txBody>
      </p:sp>
      <p:sp>
        <p:nvSpPr>
          <p:cNvPr id="27655" name="Text Box 8">
            <a:extLst>
              <a:ext uri="{FF2B5EF4-FFF2-40B4-BE49-F238E27FC236}">
                <a16:creationId xmlns:a16="http://schemas.microsoft.com/office/drawing/2014/main" id="{EABD0DDF-6A0E-F748-8B04-19685B24C488}"/>
              </a:ext>
            </a:extLst>
          </p:cNvPr>
          <p:cNvSpPr txBox="1">
            <a:spLocks noChangeArrowheads="1"/>
          </p:cNvSpPr>
          <p:nvPr/>
        </p:nvSpPr>
        <p:spPr bwMode="auto">
          <a:xfrm>
            <a:off x="2667000" y="1322388"/>
            <a:ext cx="1983235"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b="1" dirty="0"/>
              <a:t>Procedure T</a:t>
            </a:r>
          </a:p>
          <a:p>
            <a:pPr eaLnBrk="1" hangingPunct="1"/>
            <a:r>
              <a:rPr lang="en-US" altLang="en-US" sz="1400" dirty="0"/>
              <a:t>   </a:t>
            </a:r>
            <a:r>
              <a:rPr lang="en-US" altLang="en-US" sz="1400" dirty="0">
                <a:solidFill>
                  <a:srgbClr val="0000FF"/>
                </a:solidFill>
              </a:rPr>
              <a:t>begin</a:t>
            </a:r>
            <a:r>
              <a:rPr lang="en-US" altLang="en-US" sz="1400" dirty="0"/>
              <a:t> { T }</a:t>
            </a:r>
          </a:p>
          <a:p>
            <a:pPr eaLnBrk="1" hangingPunct="1"/>
            <a:r>
              <a:rPr lang="en-US" altLang="en-US" sz="1400" dirty="0"/>
              <a:t>      call F</a:t>
            </a:r>
          </a:p>
          <a:p>
            <a:pPr eaLnBrk="1" hangingPunct="1"/>
            <a:r>
              <a:rPr lang="en-US" altLang="en-US" sz="1400" dirty="0"/>
              <a:t>      call T’</a:t>
            </a:r>
          </a:p>
          <a:p>
            <a:pPr eaLnBrk="1" hangingPunct="1"/>
            <a:r>
              <a:rPr lang="en-US" altLang="en-US" sz="1400" dirty="0"/>
              <a:t>      print (“ T found ”)</a:t>
            </a:r>
          </a:p>
          <a:p>
            <a:pPr eaLnBrk="1" hangingPunct="1"/>
            <a:r>
              <a:rPr lang="en-US" altLang="en-US" sz="1400" dirty="0"/>
              <a:t>   </a:t>
            </a:r>
            <a:r>
              <a:rPr lang="en-US" altLang="en-US" sz="1400" dirty="0">
                <a:solidFill>
                  <a:srgbClr val="0000FF"/>
                </a:solidFill>
              </a:rPr>
              <a:t>end</a:t>
            </a:r>
            <a:r>
              <a:rPr lang="en-US" altLang="en-US" sz="1400" dirty="0"/>
              <a:t> { T }</a:t>
            </a:r>
          </a:p>
          <a:p>
            <a:pPr eaLnBrk="1" hangingPunct="1"/>
            <a:endParaRPr lang="en-US" altLang="en-US" sz="1400" dirty="0"/>
          </a:p>
          <a:p>
            <a:pPr eaLnBrk="1" hangingPunct="1"/>
            <a:r>
              <a:rPr lang="en-US" altLang="en-US" sz="1400" b="1" dirty="0"/>
              <a:t>Procedure T’</a:t>
            </a:r>
          </a:p>
          <a:p>
            <a:pPr eaLnBrk="1" hangingPunct="1"/>
            <a:r>
              <a:rPr lang="en-US" altLang="en-US" sz="1400" dirty="0"/>
              <a:t>   </a:t>
            </a:r>
            <a:r>
              <a:rPr lang="en-US" altLang="en-US" sz="1400" dirty="0">
                <a:solidFill>
                  <a:srgbClr val="0000FF"/>
                </a:solidFill>
              </a:rPr>
              <a:t>begin</a:t>
            </a:r>
            <a:r>
              <a:rPr lang="en-US" altLang="en-US" sz="1400" dirty="0"/>
              <a:t> { T’ }</a:t>
            </a:r>
          </a:p>
          <a:p>
            <a:pPr eaLnBrk="1" hangingPunct="1"/>
            <a:r>
              <a:rPr lang="en-US" altLang="en-US" sz="1400" dirty="0"/>
              <a:t>      </a:t>
            </a:r>
            <a:r>
              <a:rPr lang="en-US" altLang="en-US" sz="1400" dirty="0">
                <a:solidFill>
                  <a:srgbClr val="0000FF"/>
                </a:solidFill>
              </a:rPr>
              <a:t>If</a:t>
            </a:r>
            <a:r>
              <a:rPr lang="en-US" altLang="en-US" sz="1400" dirty="0"/>
              <a:t> token = “ </a:t>
            </a:r>
            <a:r>
              <a:rPr lang="en-US" altLang="en-US" sz="1400" b="1" dirty="0"/>
              <a:t>*</a:t>
            </a:r>
            <a:r>
              <a:rPr lang="en-US" altLang="en-US" sz="1400" dirty="0"/>
              <a:t> ” </a:t>
            </a:r>
            <a:r>
              <a:rPr lang="en-US" altLang="en-US" sz="1400" dirty="0">
                <a:solidFill>
                  <a:srgbClr val="0000FF"/>
                </a:solidFill>
              </a:rPr>
              <a:t>then</a:t>
            </a:r>
          </a:p>
          <a:p>
            <a:pPr eaLnBrk="1" hangingPunct="1"/>
            <a:r>
              <a:rPr lang="en-US" altLang="en-US" sz="1400" dirty="0"/>
              <a:t>        </a:t>
            </a:r>
            <a:r>
              <a:rPr lang="en-US" altLang="en-US" sz="1400" dirty="0">
                <a:solidFill>
                  <a:srgbClr val="0000FF"/>
                </a:solidFill>
              </a:rPr>
              <a:t>begin</a:t>
            </a:r>
            <a:r>
              <a:rPr lang="en-US" altLang="en-US" sz="1400" dirty="0"/>
              <a:t> { IF }</a:t>
            </a:r>
          </a:p>
          <a:p>
            <a:pPr eaLnBrk="1" hangingPunct="1"/>
            <a:r>
              <a:rPr lang="en-US" altLang="en-US" sz="1400" dirty="0"/>
              <a:t>          print (“ </a:t>
            </a:r>
            <a:r>
              <a:rPr lang="en-US" altLang="en-US" sz="1400" b="1" dirty="0"/>
              <a:t>*</a:t>
            </a:r>
            <a:r>
              <a:rPr lang="en-US" altLang="en-US" sz="1400" dirty="0"/>
              <a:t> found “)</a:t>
            </a:r>
          </a:p>
          <a:p>
            <a:pPr eaLnBrk="1" hangingPunct="1"/>
            <a:r>
              <a:rPr lang="en-US" altLang="en-US" sz="1400" dirty="0"/>
              <a:t>          Get next token</a:t>
            </a:r>
          </a:p>
          <a:p>
            <a:pPr eaLnBrk="1" hangingPunct="1"/>
            <a:r>
              <a:rPr lang="en-US" altLang="en-US" sz="1400" dirty="0"/>
              <a:t>          call F</a:t>
            </a:r>
          </a:p>
          <a:p>
            <a:pPr eaLnBrk="1" hangingPunct="1"/>
            <a:r>
              <a:rPr lang="en-US" altLang="en-US" sz="1400" dirty="0"/>
              <a:t>          call T’</a:t>
            </a:r>
          </a:p>
          <a:p>
            <a:pPr eaLnBrk="1" hangingPunct="1"/>
            <a:r>
              <a:rPr lang="en-US" altLang="en-US" sz="1400" dirty="0"/>
              <a:t>        </a:t>
            </a:r>
            <a:r>
              <a:rPr lang="en-US" altLang="en-US" sz="1400" dirty="0">
                <a:solidFill>
                  <a:srgbClr val="0000FF"/>
                </a:solidFill>
              </a:rPr>
              <a:t>end</a:t>
            </a:r>
            <a:r>
              <a:rPr lang="en-US" altLang="en-US" sz="1400" dirty="0"/>
              <a:t> { IF }</a:t>
            </a:r>
          </a:p>
          <a:p>
            <a:pPr eaLnBrk="1" hangingPunct="1"/>
            <a:r>
              <a:rPr lang="en-US" altLang="en-US" sz="1400" dirty="0"/>
              <a:t>      print (“ T’ found “)</a:t>
            </a:r>
          </a:p>
          <a:p>
            <a:pPr eaLnBrk="1" hangingPunct="1"/>
            <a:r>
              <a:rPr lang="en-US" altLang="en-US" sz="1400" dirty="0"/>
              <a:t>   </a:t>
            </a:r>
            <a:r>
              <a:rPr lang="en-US" altLang="en-US" sz="1400" dirty="0">
                <a:solidFill>
                  <a:srgbClr val="0000FF"/>
                </a:solidFill>
              </a:rPr>
              <a:t>end</a:t>
            </a:r>
            <a:r>
              <a:rPr lang="en-US" altLang="en-US" sz="1400" dirty="0"/>
              <a:t> { T’ }</a:t>
            </a:r>
          </a:p>
        </p:txBody>
      </p:sp>
      <p:sp>
        <p:nvSpPr>
          <p:cNvPr id="27656" name="Text Box 9">
            <a:extLst>
              <a:ext uri="{FF2B5EF4-FFF2-40B4-BE49-F238E27FC236}">
                <a16:creationId xmlns:a16="http://schemas.microsoft.com/office/drawing/2014/main" id="{F0FA6D7D-DD4C-CB45-B7EE-914F90009DE5}"/>
              </a:ext>
            </a:extLst>
          </p:cNvPr>
          <p:cNvSpPr txBox="1">
            <a:spLocks noChangeArrowheads="1"/>
          </p:cNvSpPr>
          <p:nvPr/>
        </p:nvSpPr>
        <p:spPr bwMode="auto">
          <a:xfrm>
            <a:off x="5181600" y="1322388"/>
            <a:ext cx="2369559"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2400">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2400">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2400">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1400" b="1" dirty="0"/>
              <a:t>Procedure F</a:t>
            </a:r>
          </a:p>
          <a:p>
            <a:pPr eaLnBrk="1" hangingPunct="1"/>
            <a:r>
              <a:rPr lang="en-US" altLang="en-US" sz="1400" dirty="0"/>
              <a:t>   </a:t>
            </a:r>
            <a:r>
              <a:rPr lang="en-US" altLang="en-US" sz="1400" dirty="0">
                <a:solidFill>
                  <a:srgbClr val="0000FF"/>
                </a:solidFill>
              </a:rPr>
              <a:t>begin</a:t>
            </a:r>
            <a:r>
              <a:rPr lang="en-US" altLang="en-US" sz="1400" dirty="0"/>
              <a:t> { F }</a:t>
            </a:r>
          </a:p>
          <a:p>
            <a:pPr eaLnBrk="1" hangingPunct="1"/>
            <a:r>
              <a:rPr lang="en-US" altLang="en-US" sz="1400" dirty="0"/>
              <a:t>      </a:t>
            </a:r>
            <a:r>
              <a:rPr lang="en-US" altLang="en-US" sz="1400" dirty="0">
                <a:solidFill>
                  <a:srgbClr val="0000FF"/>
                </a:solidFill>
              </a:rPr>
              <a:t>case</a:t>
            </a:r>
            <a:r>
              <a:rPr lang="en-US" altLang="en-US" sz="1400" dirty="0"/>
              <a:t> token </a:t>
            </a:r>
            <a:r>
              <a:rPr lang="en-US" altLang="en-US" sz="1400" dirty="0">
                <a:solidFill>
                  <a:srgbClr val="0000FF"/>
                </a:solidFill>
              </a:rPr>
              <a:t>is</a:t>
            </a:r>
          </a:p>
          <a:p>
            <a:pPr eaLnBrk="1" hangingPunct="1"/>
            <a:r>
              <a:rPr lang="en-US" altLang="en-US" sz="1400" b="1" dirty="0"/>
              <a:t>      “(“:</a:t>
            </a:r>
            <a:r>
              <a:rPr lang="en-US" altLang="en-US" sz="1400" dirty="0"/>
              <a:t> </a:t>
            </a:r>
          </a:p>
          <a:p>
            <a:pPr eaLnBrk="1" hangingPunct="1"/>
            <a:r>
              <a:rPr lang="en-US" altLang="en-US" sz="1400" dirty="0"/>
              <a:t>           print (“ (  found ”)</a:t>
            </a:r>
          </a:p>
          <a:p>
            <a:pPr eaLnBrk="1" hangingPunct="1"/>
            <a:r>
              <a:rPr lang="en-US" altLang="en-US" sz="1400" dirty="0"/>
              <a:t>           Get next token</a:t>
            </a:r>
          </a:p>
          <a:p>
            <a:pPr eaLnBrk="1" hangingPunct="1"/>
            <a:r>
              <a:rPr lang="en-US" altLang="en-US" sz="1400" dirty="0"/>
              <a:t>           call E</a:t>
            </a:r>
          </a:p>
          <a:p>
            <a:pPr eaLnBrk="1" hangingPunct="1"/>
            <a:r>
              <a:rPr lang="en-US" altLang="en-US" sz="1400" dirty="0"/>
              <a:t>           </a:t>
            </a:r>
            <a:r>
              <a:rPr lang="en-US" altLang="en-US" sz="1400" dirty="0">
                <a:solidFill>
                  <a:srgbClr val="0000FF"/>
                </a:solidFill>
              </a:rPr>
              <a:t>if</a:t>
            </a:r>
            <a:r>
              <a:rPr lang="en-US" altLang="en-US" sz="1400" dirty="0"/>
              <a:t> token = “)” </a:t>
            </a:r>
            <a:r>
              <a:rPr lang="en-US" altLang="en-US" sz="1400" dirty="0">
                <a:solidFill>
                  <a:srgbClr val="0000FF"/>
                </a:solidFill>
              </a:rPr>
              <a:t>then</a:t>
            </a:r>
          </a:p>
          <a:p>
            <a:pPr eaLnBrk="1" hangingPunct="1"/>
            <a:r>
              <a:rPr lang="en-US" altLang="en-US" sz="1400" dirty="0"/>
              <a:t>             </a:t>
            </a:r>
            <a:r>
              <a:rPr lang="en-US" altLang="en-US" sz="1400" dirty="0">
                <a:solidFill>
                  <a:srgbClr val="0000FF"/>
                </a:solidFill>
              </a:rPr>
              <a:t>begin</a:t>
            </a:r>
            <a:r>
              <a:rPr lang="en-US" altLang="en-US" sz="1400" dirty="0"/>
              <a:t> { IF }</a:t>
            </a:r>
          </a:p>
          <a:p>
            <a:pPr eaLnBrk="1" hangingPunct="1"/>
            <a:r>
              <a:rPr lang="en-US" altLang="en-US" sz="1400" dirty="0"/>
              <a:t>                print (“ ) found”)</a:t>
            </a:r>
          </a:p>
          <a:p>
            <a:pPr eaLnBrk="1" hangingPunct="1"/>
            <a:r>
              <a:rPr lang="en-US" altLang="en-US" sz="1400" dirty="0"/>
              <a:t>                Get next token</a:t>
            </a:r>
          </a:p>
          <a:p>
            <a:pPr eaLnBrk="1" hangingPunct="1"/>
            <a:r>
              <a:rPr lang="en-US" altLang="en-US" sz="1400" dirty="0"/>
              <a:t>                 print (“ F found “)</a:t>
            </a:r>
          </a:p>
          <a:p>
            <a:pPr eaLnBrk="1" hangingPunct="1"/>
            <a:r>
              <a:rPr lang="en-US" altLang="en-US" sz="1400" dirty="0"/>
              <a:t>             </a:t>
            </a:r>
            <a:r>
              <a:rPr lang="en-US" altLang="en-US" sz="1400" dirty="0">
                <a:solidFill>
                  <a:srgbClr val="0000FF"/>
                </a:solidFill>
              </a:rPr>
              <a:t>end</a:t>
            </a:r>
            <a:r>
              <a:rPr lang="en-US" altLang="en-US" sz="1400" dirty="0"/>
              <a:t> { IF }</a:t>
            </a:r>
          </a:p>
          <a:p>
            <a:pPr eaLnBrk="1" hangingPunct="1"/>
            <a:r>
              <a:rPr lang="en-US" altLang="en-US" sz="1400" dirty="0"/>
              <a:t>           </a:t>
            </a:r>
            <a:r>
              <a:rPr lang="en-US" altLang="en-US" sz="1400" dirty="0">
                <a:solidFill>
                  <a:srgbClr val="0000FF"/>
                </a:solidFill>
              </a:rPr>
              <a:t>else</a:t>
            </a:r>
            <a:r>
              <a:rPr lang="en-US" altLang="en-US" sz="1400" dirty="0"/>
              <a:t> </a:t>
            </a:r>
          </a:p>
          <a:p>
            <a:pPr eaLnBrk="1" hangingPunct="1"/>
            <a:r>
              <a:rPr lang="en-US" altLang="en-US" sz="1400" dirty="0"/>
              <a:t>             call </a:t>
            </a:r>
            <a:r>
              <a:rPr lang="en-US" altLang="en-US" sz="1400" dirty="0">
                <a:solidFill>
                  <a:srgbClr val="FF3300"/>
                </a:solidFill>
              </a:rPr>
              <a:t>ERROR</a:t>
            </a:r>
          </a:p>
          <a:p>
            <a:pPr eaLnBrk="1" hangingPunct="1"/>
            <a:r>
              <a:rPr lang="en-US" altLang="en-US" sz="1400" dirty="0">
                <a:solidFill>
                  <a:srgbClr val="FF3300"/>
                </a:solidFill>
              </a:rPr>
              <a:t>      </a:t>
            </a:r>
            <a:r>
              <a:rPr lang="en-US" altLang="en-US" sz="1400" b="1" dirty="0"/>
              <a:t>“id“:</a:t>
            </a:r>
            <a:r>
              <a:rPr lang="en-US" altLang="en-US" sz="1400" dirty="0"/>
              <a:t> </a:t>
            </a:r>
          </a:p>
          <a:p>
            <a:pPr eaLnBrk="1" hangingPunct="1"/>
            <a:r>
              <a:rPr lang="en-US" altLang="en-US" sz="1400" dirty="0"/>
              <a:t>           print (“ id found ”)</a:t>
            </a:r>
          </a:p>
          <a:p>
            <a:pPr eaLnBrk="1" hangingPunct="1"/>
            <a:r>
              <a:rPr lang="en-US" altLang="en-US" sz="1400" dirty="0"/>
              <a:t>           Get next token</a:t>
            </a:r>
          </a:p>
          <a:p>
            <a:pPr eaLnBrk="1" hangingPunct="1"/>
            <a:r>
              <a:rPr lang="en-US" altLang="en-US" sz="1400" dirty="0"/>
              <a:t>           print (“ F found “)</a:t>
            </a:r>
          </a:p>
          <a:p>
            <a:pPr eaLnBrk="1" hangingPunct="1"/>
            <a:r>
              <a:rPr lang="en-US" altLang="en-US" sz="1400" dirty="0"/>
              <a:t>     </a:t>
            </a:r>
            <a:r>
              <a:rPr lang="en-US" altLang="en-US" sz="1400" b="1" dirty="0"/>
              <a:t>otherwise:</a:t>
            </a:r>
          </a:p>
          <a:p>
            <a:pPr eaLnBrk="1" hangingPunct="1"/>
            <a:r>
              <a:rPr lang="en-US" altLang="en-US" sz="1400" dirty="0"/>
              <a:t>           call </a:t>
            </a:r>
            <a:r>
              <a:rPr lang="en-US" altLang="en-US" sz="1400" dirty="0">
                <a:solidFill>
                  <a:srgbClr val="FF3300"/>
                </a:solidFill>
              </a:rPr>
              <a:t>ERROR</a:t>
            </a:r>
            <a:r>
              <a:rPr lang="en-US" altLang="en-US" sz="1400" dirty="0"/>
              <a:t> </a:t>
            </a:r>
          </a:p>
          <a:p>
            <a:pPr eaLnBrk="1" hangingPunct="1"/>
            <a:r>
              <a:rPr lang="en-US" altLang="en-US" sz="1400" dirty="0"/>
              <a:t>   </a:t>
            </a:r>
            <a:r>
              <a:rPr lang="en-US" altLang="en-US" sz="1400" dirty="0">
                <a:solidFill>
                  <a:srgbClr val="0000FF"/>
                </a:solidFill>
              </a:rPr>
              <a:t>end</a:t>
            </a:r>
            <a:r>
              <a:rPr lang="en-US" altLang="en-US" sz="1400" dirty="0"/>
              <a:t> { F }</a:t>
            </a:r>
          </a:p>
          <a:p>
            <a:pPr eaLnBrk="1" hangingPunct="1"/>
            <a:endParaRPr lang="en-US" altLang="en-US" sz="1400" dirty="0"/>
          </a:p>
          <a:p>
            <a:pPr eaLnBrk="1" hangingPunct="1"/>
            <a:r>
              <a:rPr lang="en-US" altLang="en-US" sz="1600" b="1" dirty="0"/>
              <a:t> </a:t>
            </a:r>
            <a:r>
              <a:rPr lang="en-US" altLang="en-US" sz="1600" dirty="0"/>
              <a:t>    </a:t>
            </a:r>
          </a:p>
        </p:txBody>
      </p:sp>
    </p:spTree>
    <p:extLst>
      <p:ext uri="{BB962C8B-B14F-4D97-AF65-F5344CB8AC3E}">
        <p14:creationId xmlns:p14="http://schemas.microsoft.com/office/powerpoint/2010/main" val="188949021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Reduced CFG</a:t>
            </a:r>
          </a:p>
        </p:txBody>
      </p:sp>
      <p:sp>
        <p:nvSpPr>
          <p:cNvPr id="3" name="Content Placeholder 2"/>
          <p:cNvSpPr>
            <a:spLocks noGrp="1"/>
          </p:cNvSpPr>
          <p:nvPr>
            <p:ph idx="1"/>
          </p:nvPr>
        </p:nvSpPr>
        <p:spPr/>
        <p:txBody>
          <a:bodyPr/>
          <a:lstStyle/>
          <a:p>
            <a:r>
              <a:rPr lang="en-US" sz="2400" dirty="0"/>
              <a:t>No Nullable (</a:t>
            </a:r>
            <a:r>
              <a:rPr lang="en-US" sz="2400" dirty="0">
                <a:latin typeface="Arial" charset="0"/>
                <a:ea typeface="MS PGothic" charset="0"/>
                <a:sym typeface="Symbol" charset="0"/>
              </a:rPr>
              <a:t>A  </a:t>
            </a:r>
            <a:r>
              <a:rPr lang="en-US" sz="2400" dirty="0" err="1">
                <a:latin typeface="Arial" charset="0"/>
                <a:ea typeface="MS PGothic" charset="0"/>
                <a:sym typeface="Symbol" charset="0"/>
              </a:rPr>
              <a:t>λ</a:t>
            </a:r>
            <a:r>
              <a:rPr lang="en-US" sz="2400" dirty="0">
                <a:latin typeface="Arial" charset="0"/>
                <a:ea typeface="MS PGothic" charset="0"/>
                <a:sym typeface="Symbol" charset="0"/>
              </a:rPr>
              <a:t>) unless </a:t>
            </a:r>
            <a:r>
              <a:rPr lang="en-US" sz="2400" dirty="0" err="1">
                <a:latin typeface="Arial" charset="0"/>
                <a:ea typeface="MS PGothic" charset="0"/>
                <a:sym typeface="Symbol" charset="0"/>
              </a:rPr>
              <a:t>λ</a:t>
            </a:r>
            <a:r>
              <a:rPr lang="en-US" sz="2400" dirty="0">
                <a:latin typeface="Arial" charset="0"/>
                <a:ea typeface="MS PGothic" charset="0"/>
                <a:sym typeface="Symbol" charset="0"/>
              </a:rPr>
              <a:t> is in language; if so, we can have S  </a:t>
            </a:r>
            <a:r>
              <a:rPr lang="en-US" sz="2400" dirty="0" err="1">
                <a:latin typeface="Arial" charset="0"/>
                <a:ea typeface="MS PGothic" charset="0"/>
                <a:sym typeface="Symbol" charset="0"/>
              </a:rPr>
              <a:t>λ</a:t>
            </a:r>
            <a:r>
              <a:rPr lang="en-US" sz="2400" dirty="0">
                <a:latin typeface="Arial" charset="0"/>
                <a:ea typeface="MS PGothic" charset="0"/>
                <a:sym typeface="Symbol" charset="0"/>
              </a:rPr>
              <a:t>, provided </a:t>
            </a:r>
            <a:r>
              <a:rPr lang="en-US" sz="2400" dirty="0"/>
              <a:t>S appears on no </a:t>
            </a:r>
            <a:r>
              <a:rPr lang="en-US" sz="2400" dirty="0" err="1"/>
              <a:t>rhs</a:t>
            </a:r>
            <a:endParaRPr lang="en-US" sz="2400" dirty="0"/>
          </a:p>
          <a:p>
            <a:r>
              <a:rPr lang="en-US" sz="2400" dirty="0"/>
              <a:t>No chain (unit) rules (</a:t>
            </a:r>
            <a:r>
              <a:rPr lang="en-US" sz="2400" dirty="0">
                <a:latin typeface="Arial" charset="0"/>
                <a:ea typeface="MS PGothic" charset="0"/>
                <a:sym typeface="Symbol" charset="0"/>
              </a:rPr>
              <a:t>A  B)</a:t>
            </a:r>
          </a:p>
          <a:p>
            <a:r>
              <a:rPr lang="en-US" sz="2400" dirty="0">
                <a:latin typeface="Arial" charset="0"/>
                <a:ea typeface="MS PGothic" charset="0"/>
                <a:sym typeface="Symbol" charset="0"/>
              </a:rPr>
              <a:t>No non-productive non-terminal symbols (variables); </a:t>
            </a:r>
            <a:br>
              <a:rPr lang="en-US" sz="2400" dirty="0">
                <a:latin typeface="Arial" charset="0"/>
                <a:ea typeface="MS PGothic" charset="0"/>
                <a:sym typeface="Symbol" charset="0"/>
              </a:rPr>
            </a:br>
            <a:r>
              <a:rPr lang="en-US" sz="2400" dirty="0">
                <a:latin typeface="Arial" charset="0"/>
                <a:ea typeface="MS PGothic" charset="0"/>
                <a:sym typeface="Symbol" charset="0"/>
              </a:rPr>
              <a:t>a variable, A, is productive if A </a:t>
            </a:r>
            <a:r>
              <a:rPr lang="en-US" sz="2400" dirty="0">
                <a:sym typeface="Symbol" charset="0"/>
              </a:rPr>
              <a:t>+ w for some w ∊ </a:t>
            </a:r>
            <a:r>
              <a:rPr lang="en-US" sz="2400" dirty="0" err="1">
                <a:sym typeface="Symbol" charset="0"/>
              </a:rPr>
              <a:t>Σ</a:t>
            </a:r>
            <a:r>
              <a:rPr lang="en-US" sz="2400" dirty="0">
                <a:sym typeface="Symbol" charset="0"/>
              </a:rPr>
              <a:t>*</a:t>
            </a:r>
          </a:p>
          <a:p>
            <a:r>
              <a:rPr lang="en-US" sz="2400" dirty="0">
                <a:sym typeface="Symbol" charset="0"/>
              </a:rPr>
              <a:t>No useless symbols; a symbol is useless is it never appears in a syntactic form that is derivable from the start symbol</a:t>
            </a:r>
            <a:endParaRPr lang="en-US" sz="2400" dirty="0"/>
          </a:p>
        </p:txBody>
      </p:sp>
      <p:sp>
        <p:nvSpPr>
          <p:cNvPr id="4" name="Date Placeholder 3"/>
          <p:cNvSpPr>
            <a:spLocks noGrp="1"/>
          </p:cNvSpPr>
          <p:nvPr>
            <p:ph type="dt" sz="half" idx="10"/>
          </p:nvPr>
        </p:nvSpPr>
        <p:spPr/>
        <p:txBody>
          <a:bodyPr/>
          <a:lstStyle/>
          <a:p>
            <a:fld id="{272A8DD1-6A1C-DB44-9BE3-9F86B2D6733F}"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156</a:t>
            </a:fld>
            <a:endParaRPr lang="en-US"/>
          </a:p>
        </p:txBody>
      </p:sp>
    </p:spTree>
    <p:extLst>
      <p:ext uri="{BB962C8B-B14F-4D97-AF65-F5344CB8AC3E}">
        <p14:creationId xmlns:p14="http://schemas.microsoft.com/office/powerpoint/2010/main" val="404327746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err="1"/>
              <a:t>Nullable</a:t>
            </a:r>
            <a:r>
              <a:rPr lang="en-US"/>
              <a:t> Symbols</a:t>
            </a:r>
          </a:p>
        </p:txBody>
      </p:sp>
      <p:sp>
        <p:nvSpPr>
          <p:cNvPr id="3" name="Content Placeholder 2"/>
          <p:cNvSpPr>
            <a:spLocks noGrp="1"/>
          </p:cNvSpPr>
          <p:nvPr>
            <p:ph idx="1"/>
          </p:nvPr>
        </p:nvSpPr>
        <p:spPr/>
        <p:txBody>
          <a:bodyPr/>
          <a:lstStyle/>
          <a:p>
            <a:r>
              <a:rPr lang="en-US" sz="2800" dirty="0"/>
              <a:t>Let </a:t>
            </a:r>
            <a:r>
              <a:rPr lang="en-US" sz="2800" dirty="0">
                <a:latin typeface="Arial" charset="0"/>
                <a:ea typeface="MS PGothic" charset="0"/>
              </a:rPr>
              <a:t>G = (V, </a:t>
            </a:r>
            <a:r>
              <a:rPr lang="en-US" sz="2800" dirty="0">
                <a:latin typeface="Arial" charset="0"/>
                <a:ea typeface="MS PGothic" charset="0"/>
                <a:sym typeface="Symbol" charset="0"/>
              </a:rPr>
              <a:t>, R, S) be an arbitrary CFG</a:t>
            </a:r>
          </a:p>
          <a:p>
            <a:r>
              <a:rPr lang="en-US" sz="2800" dirty="0">
                <a:latin typeface="Arial" charset="0"/>
                <a:ea typeface="MS PGothic" charset="0"/>
                <a:sym typeface="Symbol" charset="0"/>
              </a:rPr>
              <a:t>Compute the set </a:t>
            </a:r>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 {A | A ⇒*</a:t>
            </a:r>
            <a:r>
              <a:rPr lang="en-US" sz="2800" dirty="0">
                <a:latin typeface="Symbol" charset="2"/>
                <a:ea typeface="Symbol" charset="2"/>
                <a:cs typeface="Symbol" charset="2"/>
              </a:rPr>
              <a:t> l</a:t>
            </a:r>
            <a:r>
              <a:rPr lang="en-US" sz="2800" dirty="0">
                <a:ea typeface="Symbol" charset="2"/>
                <a:cs typeface="Symbol" charset="2"/>
              </a:rPr>
              <a:t> }</a:t>
            </a:r>
          </a:p>
          <a:p>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is computed as follows</a:t>
            </a:r>
            <a:br>
              <a:rPr lang="en-US" sz="2800" dirty="0">
                <a:latin typeface="Arial" charset="0"/>
                <a:ea typeface="MS PGothic" charset="0"/>
                <a:sym typeface="Symbol" charset="0"/>
              </a:rPr>
            </a:br>
            <a:r>
              <a:rPr lang="en-US" sz="2800" dirty="0" err="1">
                <a:latin typeface="Arial" charset="0"/>
                <a:ea typeface="MS PGothic" charset="0"/>
                <a:sym typeface="Symbol" charset="0"/>
              </a:rPr>
              <a:t>Nullable</a:t>
            </a:r>
            <a:r>
              <a:rPr lang="en-US" sz="2800" dirty="0">
                <a:latin typeface="Arial" charset="0"/>
                <a:ea typeface="MS PGothic" charset="0"/>
                <a:sym typeface="Symbol" charset="0"/>
              </a:rPr>
              <a:t>(G) ⊇ { A | A → </a:t>
            </a:r>
            <a:r>
              <a:rPr lang="en-US" sz="2800" dirty="0">
                <a:latin typeface="Symbol" charset="2"/>
                <a:ea typeface="Symbol" charset="2"/>
                <a:cs typeface="Symbol" charset="2"/>
              </a:rPr>
              <a:t>l</a:t>
            </a:r>
            <a:r>
              <a:rPr lang="en-US" sz="2800" dirty="0">
                <a:ea typeface="Symbol" charset="2"/>
                <a:cs typeface="Symbol" charset="2"/>
              </a:rPr>
              <a:t> }</a:t>
            </a:r>
            <a:br>
              <a:rPr lang="en-US" sz="2800" dirty="0">
                <a:ea typeface="Symbol" charset="2"/>
                <a:cs typeface="Symbol" charset="2"/>
              </a:rPr>
            </a:br>
            <a:r>
              <a:rPr lang="en-US" sz="2800" dirty="0">
                <a:ea typeface="Symbol" charset="2"/>
                <a:cs typeface="Symbol" charset="2"/>
              </a:rPr>
              <a:t>Repeat</a:t>
            </a:r>
            <a:br>
              <a:rPr lang="en-US" sz="2800" dirty="0">
                <a:ea typeface="Symbol" charset="2"/>
                <a:cs typeface="Symbol" charset="2"/>
              </a:rPr>
            </a:br>
            <a:r>
              <a:rPr lang="en-US" sz="2800" dirty="0">
                <a:ea typeface="Symbol" charset="2"/>
                <a:cs typeface="Symbol" charset="2"/>
              </a:rPr>
              <a:t>    </a:t>
            </a:r>
            <a:r>
              <a:rPr lang="en-US" sz="2800" dirty="0" err="1">
                <a:ea typeface="Symbol" charset="2"/>
                <a:cs typeface="Symbol" charset="2"/>
              </a:rPr>
              <a:t>Nullable</a:t>
            </a:r>
            <a:r>
              <a:rPr lang="en-US" sz="2800" dirty="0">
                <a:ea typeface="Symbol" charset="2"/>
                <a:cs typeface="Symbol" charset="2"/>
              </a:rPr>
              <a:t>(G) </a:t>
            </a:r>
            <a:r>
              <a:rPr lang="en-US" sz="2800" dirty="0">
                <a:latin typeface="Arial" charset="0"/>
                <a:ea typeface="MS PGothic" charset="0"/>
                <a:sym typeface="Symbol" charset="0"/>
              </a:rPr>
              <a:t>⊇ { B | B → </a:t>
            </a:r>
            <a:r>
              <a:rPr lang="en-US" sz="2800" dirty="0">
                <a:latin typeface="Symbol" charset="2"/>
                <a:ea typeface="Symbol" charset="2"/>
                <a:cs typeface="Symbol" charset="2"/>
              </a:rPr>
              <a:t>a</a:t>
            </a:r>
            <a:r>
              <a:rPr lang="en-US" sz="2800" dirty="0">
                <a:ea typeface="Symbol" charset="2"/>
                <a:cs typeface="Symbol" charset="2"/>
              </a:rPr>
              <a:t> and </a:t>
            </a:r>
            <a:r>
              <a:rPr lang="en-US" sz="2800" dirty="0">
                <a:latin typeface="Symbol" charset="2"/>
                <a:ea typeface="Symbol" charset="2"/>
                <a:cs typeface="Symbol" charset="2"/>
              </a:rPr>
              <a:t>a ∈ </a:t>
            </a:r>
            <a:r>
              <a:rPr lang="en-US" sz="2800" dirty="0" err="1">
                <a:ea typeface="Symbol" charset="2"/>
                <a:cs typeface="Symbol" charset="2"/>
              </a:rPr>
              <a:t>Nullable</a:t>
            </a:r>
            <a:r>
              <a:rPr lang="en-US" sz="2800" dirty="0">
                <a:ea typeface="Symbol" charset="2"/>
                <a:cs typeface="Symbol" charset="2"/>
              </a:rPr>
              <a:t>* } </a:t>
            </a:r>
            <a:br>
              <a:rPr lang="en-US" sz="2800" dirty="0">
                <a:ea typeface="Symbol" charset="2"/>
                <a:cs typeface="Symbol" charset="2"/>
              </a:rPr>
            </a:br>
            <a:r>
              <a:rPr lang="en-US" sz="2800" dirty="0">
                <a:ea typeface="Symbol" charset="2"/>
                <a:cs typeface="Symbol" charset="2"/>
              </a:rPr>
              <a:t>until no new symbols are added</a:t>
            </a:r>
          </a:p>
        </p:txBody>
      </p:sp>
      <p:sp>
        <p:nvSpPr>
          <p:cNvPr id="4" name="Date Placeholder 3"/>
          <p:cNvSpPr>
            <a:spLocks noGrp="1"/>
          </p:cNvSpPr>
          <p:nvPr>
            <p:ph type="dt" sz="half" idx="10"/>
          </p:nvPr>
        </p:nvSpPr>
        <p:spPr/>
        <p:txBody>
          <a:bodyPr/>
          <a:lstStyle/>
          <a:p>
            <a:fld id="{162E817A-97BE-474D-B2C2-1397180CB157}"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157</a:t>
            </a:fld>
            <a:endParaRPr lang="en-US"/>
          </a:p>
        </p:txBody>
      </p:sp>
    </p:spTree>
    <p:extLst>
      <p:ext uri="{BB962C8B-B14F-4D97-AF65-F5344CB8AC3E}">
        <p14:creationId xmlns:p14="http://schemas.microsoft.com/office/powerpoint/2010/main" val="69788186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Removal of </a:t>
            </a:r>
            <a:r>
              <a:rPr lang="en-US">
                <a:latin typeface="Symbol" charset="2"/>
                <a:ea typeface="Symbol" charset="2"/>
                <a:cs typeface="Symbol" charset="2"/>
              </a:rPr>
              <a:t>l</a:t>
            </a:r>
            <a:r>
              <a:rPr lang="en-US">
                <a:ea typeface="Symbol" charset="2"/>
                <a:cs typeface="Symbol" charset="2"/>
              </a:rPr>
              <a:t>-Rules</a:t>
            </a:r>
            <a:endParaRPr lang="en-US"/>
          </a:p>
        </p:txBody>
      </p:sp>
      <p:sp>
        <p:nvSpPr>
          <p:cNvPr id="3" name="Content Placeholder 2"/>
          <p:cNvSpPr>
            <a:spLocks noGrp="1"/>
          </p:cNvSpPr>
          <p:nvPr>
            <p:ph idx="1"/>
          </p:nvPr>
        </p:nvSpPr>
        <p:spPr>
          <a:xfrm>
            <a:off x="457200" y="1600201"/>
            <a:ext cx="8229600" cy="4495800"/>
          </a:xfrm>
        </p:spPr>
        <p:txBody>
          <a:bodyPr/>
          <a:lstStyle/>
          <a:p>
            <a:r>
              <a:rPr lang="en-US" sz="2400"/>
              <a:t>Let </a:t>
            </a:r>
            <a:r>
              <a:rPr lang="en-US" sz="2400">
                <a:latin typeface="Arial" charset="0"/>
                <a:ea typeface="MS PGothic" charset="0"/>
              </a:rPr>
              <a:t>G = (V, </a:t>
            </a:r>
            <a:r>
              <a:rPr lang="en-US" sz="2400">
                <a:latin typeface="Arial" charset="0"/>
                <a:ea typeface="MS PGothic" charset="0"/>
                <a:sym typeface="Symbol" charset="0"/>
              </a:rPr>
              <a:t>, R, S) be an arbitrary CFG</a:t>
            </a:r>
          </a:p>
          <a:p>
            <a:r>
              <a:rPr lang="en-US" sz="2400">
                <a:latin typeface="Arial" charset="0"/>
                <a:ea typeface="MS PGothic" charset="0"/>
                <a:sym typeface="Symbol" charset="0"/>
              </a:rPr>
              <a:t>Compute the set </a:t>
            </a:r>
            <a:r>
              <a:rPr lang="en-US" sz="2400" err="1">
                <a:latin typeface="Arial" charset="0"/>
                <a:ea typeface="MS PGothic" charset="0"/>
                <a:sym typeface="Symbol" charset="0"/>
              </a:rPr>
              <a:t>Nullable</a:t>
            </a:r>
            <a:r>
              <a:rPr lang="en-US" sz="2400">
                <a:latin typeface="Arial" charset="0"/>
                <a:ea typeface="MS PGothic" charset="0"/>
                <a:sym typeface="Symbol" charset="0"/>
              </a:rPr>
              <a:t>(G)</a:t>
            </a:r>
          </a:p>
          <a:p>
            <a:r>
              <a:rPr lang="en-US" sz="2400">
                <a:latin typeface="Arial" charset="0"/>
                <a:ea typeface="MS PGothic" charset="0"/>
                <a:sym typeface="Symbol" charset="0"/>
              </a:rPr>
              <a:t>Remove all </a:t>
            </a:r>
            <a:r>
              <a:rPr lang="en-US" sz="2400">
                <a:latin typeface="Symbol" charset="2"/>
                <a:ea typeface="Symbol" charset="2"/>
                <a:cs typeface="Symbol" charset="2"/>
              </a:rPr>
              <a:t>l</a:t>
            </a:r>
            <a:r>
              <a:rPr lang="en-US" sz="2400">
                <a:ea typeface="Symbol" charset="2"/>
                <a:cs typeface="Symbol" charset="2"/>
              </a:rPr>
              <a:t>-rules</a:t>
            </a:r>
            <a:endParaRPr lang="en-US" sz="2400">
              <a:latin typeface="Arial" charset="0"/>
              <a:ea typeface="MS PGothic" charset="0"/>
              <a:sym typeface="Symbol" charset="0"/>
            </a:endParaRPr>
          </a:p>
          <a:p>
            <a:r>
              <a:rPr lang="en-US" sz="2400">
                <a:ea typeface="MS PGothic" charset="0"/>
                <a:sym typeface="Symbol" charset="0"/>
              </a:rPr>
              <a:t>For</a:t>
            </a:r>
            <a:r>
              <a:rPr lang="en-US" sz="2400">
                <a:latin typeface="Arial" charset="0"/>
                <a:ea typeface="MS PGothic" charset="0"/>
                <a:sym typeface="Symbol" charset="0"/>
              </a:rPr>
              <a:t> each rule of form </a:t>
            </a:r>
            <a:r>
              <a:rPr lang="en-US" sz="2400">
                <a:ea typeface="Symbol" charset="2"/>
                <a:cs typeface="Symbol" charset="2"/>
              </a:rPr>
              <a:t>B </a:t>
            </a:r>
            <a:r>
              <a:rPr lang="en-US" sz="2400">
                <a:latin typeface="Arial" charset="0"/>
                <a:ea typeface="MS PGothic" charset="0"/>
                <a:sym typeface="Symbol" charset="0"/>
              </a:rPr>
              <a:t>→ </a:t>
            </a:r>
            <a:r>
              <a:rPr lang="en-US" sz="2400" err="1">
                <a:latin typeface="Symbol" charset="2"/>
                <a:ea typeface="Symbol" charset="2"/>
                <a:cs typeface="Symbol" charset="2"/>
              </a:rPr>
              <a:t>a</a:t>
            </a:r>
            <a:r>
              <a:rPr lang="en-US" sz="2400" err="1">
                <a:latin typeface="Arial" charset="0"/>
                <a:ea typeface="MS PGothic" charset="0"/>
                <a:sym typeface="Symbol" charset="0"/>
              </a:rPr>
              <a:t>A</a:t>
            </a:r>
            <a:r>
              <a:rPr lang="en-US" sz="2400" err="1">
                <a:latin typeface="Symbol" charset="2"/>
                <a:ea typeface="Symbol" charset="2"/>
                <a:cs typeface="Symbol" charset="2"/>
              </a:rPr>
              <a:t>b</a:t>
            </a:r>
            <a:r>
              <a:rPr lang="en-US" sz="2400">
                <a:latin typeface="Symbol" charset="2"/>
                <a:ea typeface="Symbol" charset="2"/>
                <a:cs typeface="Symbol" charset="2"/>
              </a:rPr>
              <a:t> </a:t>
            </a:r>
            <a:r>
              <a:rPr lang="en-US" sz="2400">
                <a:ea typeface="Symbol" charset="2"/>
                <a:cs typeface="Symbol" charset="2"/>
              </a:rPr>
              <a:t>where A is </a:t>
            </a:r>
            <a:r>
              <a:rPr lang="en-US" sz="2400" err="1">
                <a:ea typeface="Symbol" charset="2"/>
                <a:cs typeface="Symbol" charset="2"/>
              </a:rPr>
              <a:t>nullable</a:t>
            </a:r>
            <a:r>
              <a:rPr lang="en-US" sz="2400">
                <a:ea typeface="Symbol" charset="2"/>
                <a:cs typeface="Symbol" charset="2"/>
              </a:rPr>
              <a:t>, add in the rule B </a:t>
            </a:r>
            <a:r>
              <a:rPr lang="en-US" sz="2400">
                <a:latin typeface="Arial" charset="0"/>
                <a:ea typeface="MS PGothic" charset="0"/>
                <a:sym typeface="Symbol" charset="0"/>
              </a:rPr>
              <a:t>→ </a:t>
            </a:r>
            <a:r>
              <a:rPr lang="en-US" sz="2400">
                <a:latin typeface="Symbol" charset="2"/>
                <a:ea typeface="Symbol" charset="2"/>
                <a:cs typeface="Symbol" charset="2"/>
              </a:rPr>
              <a:t>ab </a:t>
            </a:r>
          </a:p>
          <a:p>
            <a:r>
              <a:rPr lang="en-US" sz="2400">
                <a:ea typeface="MS PGothic" charset="0"/>
                <a:sym typeface="Symbol" charset="0"/>
              </a:rPr>
              <a:t>The above has the potential to greatly increase the number of rules and add unit rules </a:t>
            </a:r>
            <a:br>
              <a:rPr lang="en-US" sz="2400">
                <a:ea typeface="MS PGothic" charset="0"/>
                <a:sym typeface="Symbol" charset="0"/>
              </a:rPr>
            </a:br>
            <a:r>
              <a:rPr lang="en-US" sz="2400">
                <a:ea typeface="MS PGothic" charset="0"/>
                <a:sym typeface="Symbol" charset="0"/>
              </a:rPr>
              <a:t>(those of form B </a:t>
            </a:r>
            <a:r>
              <a:rPr lang="en-US" sz="2400">
                <a:latin typeface="Arial" charset="0"/>
                <a:ea typeface="MS PGothic" charset="0"/>
                <a:sym typeface="Symbol" charset="0"/>
              </a:rPr>
              <a:t>→ C, where B,C∈V</a:t>
            </a:r>
            <a:r>
              <a:rPr lang="en-US" sz="2400">
                <a:ea typeface="MS PGothic" charset="0"/>
                <a:sym typeface="Symbol" charset="0"/>
              </a:rPr>
              <a:t>)</a:t>
            </a:r>
          </a:p>
          <a:p>
            <a:r>
              <a:rPr lang="en-US" sz="2400">
                <a:ea typeface="MS PGothic" charset="0"/>
                <a:sym typeface="Symbol" charset="0"/>
              </a:rPr>
              <a:t>If S is </a:t>
            </a:r>
            <a:r>
              <a:rPr lang="en-US" sz="2400" err="1">
                <a:ea typeface="MS PGothic" charset="0"/>
                <a:sym typeface="Symbol" charset="0"/>
              </a:rPr>
              <a:t>nullable</a:t>
            </a:r>
            <a:r>
              <a:rPr lang="en-US" sz="2400">
                <a:ea typeface="MS PGothic" charset="0"/>
                <a:sym typeface="Symbol" charset="0"/>
              </a:rPr>
              <a:t>, add new start symbol S</a:t>
            </a:r>
            <a:r>
              <a:rPr lang="en-US" sz="2400" baseline="-25000">
                <a:ea typeface="MS PGothic" charset="0"/>
                <a:sym typeface="Symbol" charset="0"/>
              </a:rPr>
              <a:t>0</a:t>
            </a:r>
            <a:r>
              <a:rPr lang="en-US" sz="2400">
                <a:ea typeface="MS PGothic" charset="0"/>
                <a:sym typeface="Symbol" charset="0"/>
              </a:rPr>
              <a:t>, as new start state, plus rules S</a:t>
            </a:r>
            <a:r>
              <a:rPr lang="en-US" sz="2400" baseline="-25000">
                <a:ea typeface="MS PGothic" charset="0"/>
                <a:sym typeface="Symbol" charset="0"/>
              </a:rPr>
              <a:t>0</a:t>
            </a:r>
            <a:r>
              <a:rPr lang="en-US" sz="2400">
                <a:ea typeface="MS PGothic" charset="0"/>
                <a:sym typeface="Symbol" charset="0"/>
              </a:rPr>
              <a:t>,</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l</a:t>
            </a:r>
            <a:r>
              <a:rPr lang="en-US" sz="2400">
                <a:ea typeface="Symbol" charset="2"/>
                <a:cs typeface="Symbol" charset="2"/>
                <a:sym typeface="Symbol" charset="0"/>
              </a:rPr>
              <a:t> and </a:t>
            </a:r>
            <a:r>
              <a:rPr lang="en-US" sz="2400">
                <a:ea typeface="MS PGothic" charset="0"/>
                <a:sym typeface="Symbol" charset="0"/>
              </a:rPr>
              <a:t>S</a:t>
            </a:r>
            <a:r>
              <a:rPr lang="en-US" sz="2400" baseline="-25000">
                <a:ea typeface="MS PGothic" charset="0"/>
                <a:sym typeface="Symbol" charset="0"/>
              </a:rPr>
              <a:t>0</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a</a:t>
            </a:r>
            <a:r>
              <a:rPr lang="en-US" sz="2400">
                <a:ea typeface="MS PGothic" charset="0"/>
                <a:sym typeface="Symbol" charset="0"/>
              </a:rPr>
              <a:t>, where S</a:t>
            </a:r>
            <a:r>
              <a:rPr lang="en-US" sz="2400">
                <a:latin typeface="Arial" charset="0"/>
                <a:ea typeface="MS PGothic" charset="0"/>
                <a:sym typeface="Symbol" charset="0"/>
              </a:rPr>
              <a:t> → </a:t>
            </a:r>
            <a:r>
              <a:rPr lang="en-US" sz="2400">
                <a:latin typeface="Symbol" charset="2"/>
                <a:ea typeface="Symbol" charset="2"/>
                <a:cs typeface="Symbol" charset="2"/>
                <a:sym typeface="Symbol" charset="0"/>
              </a:rPr>
              <a:t>a</a:t>
            </a:r>
            <a:endParaRPr lang="en-US" sz="2400">
              <a:ea typeface="MS PGothic" charset="0"/>
              <a:sym typeface="Symbol" charset="0"/>
            </a:endParaRPr>
          </a:p>
        </p:txBody>
      </p:sp>
      <p:sp>
        <p:nvSpPr>
          <p:cNvPr id="4" name="Date Placeholder 3"/>
          <p:cNvSpPr>
            <a:spLocks noGrp="1"/>
          </p:cNvSpPr>
          <p:nvPr>
            <p:ph type="dt" sz="half" idx="10"/>
          </p:nvPr>
        </p:nvSpPr>
        <p:spPr/>
        <p:txBody>
          <a:bodyPr/>
          <a:lstStyle/>
          <a:p>
            <a:fld id="{A56858D0-8E86-A14B-89B7-14BC7D941B12}"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158</a:t>
            </a:fld>
            <a:endParaRPr lang="en-US"/>
          </a:p>
        </p:txBody>
      </p:sp>
    </p:spTree>
    <p:extLst>
      <p:ext uri="{BB962C8B-B14F-4D97-AF65-F5344CB8AC3E}">
        <p14:creationId xmlns:p14="http://schemas.microsoft.com/office/powerpoint/2010/main" val="23420298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Chains (Unit Rules)</a:t>
            </a:r>
          </a:p>
        </p:txBody>
      </p:sp>
      <p:sp>
        <p:nvSpPr>
          <p:cNvPr id="3" name="Content Placeholder 2"/>
          <p:cNvSpPr>
            <a:spLocks noGrp="1"/>
          </p:cNvSpPr>
          <p:nvPr>
            <p:ph idx="1"/>
          </p:nvPr>
        </p:nvSpPr>
        <p:spPr/>
        <p:txBody>
          <a:bodyPr/>
          <a:lstStyle/>
          <a:p>
            <a:r>
              <a:rPr lang="en-US" sz="2800" dirty="0"/>
              <a:t>Let </a:t>
            </a:r>
            <a:r>
              <a:rPr lang="en-US" sz="2800" dirty="0">
                <a:latin typeface="Arial" charset="0"/>
                <a:ea typeface="MS PGothic" charset="0"/>
              </a:rPr>
              <a:t>G = (V, </a:t>
            </a:r>
            <a:r>
              <a:rPr lang="en-US" sz="2800" dirty="0">
                <a:latin typeface="Arial" charset="0"/>
                <a:ea typeface="MS PGothic" charset="0"/>
                <a:sym typeface="Symbol" charset="0"/>
              </a:rPr>
              <a:t>, R, S) be an arbitrary CFG that has had its </a:t>
            </a:r>
            <a:r>
              <a:rPr lang="en-US" sz="2800" dirty="0">
                <a:latin typeface="Symbol" charset="2"/>
                <a:ea typeface="Symbol" charset="2"/>
                <a:cs typeface="Symbol" charset="2"/>
              </a:rPr>
              <a:t>l</a:t>
            </a:r>
            <a:r>
              <a:rPr lang="en-US" sz="2800" dirty="0">
                <a:ea typeface="Symbol" charset="2"/>
                <a:cs typeface="Symbol" charset="2"/>
              </a:rPr>
              <a:t>-rules</a:t>
            </a:r>
            <a:r>
              <a:rPr lang="en-US" sz="2800" dirty="0">
                <a:latin typeface="Arial" charset="0"/>
                <a:ea typeface="MS PGothic" charset="0"/>
                <a:sym typeface="Symbol" charset="0"/>
              </a:rPr>
              <a:t> removed</a:t>
            </a:r>
          </a:p>
          <a:p>
            <a:r>
              <a:rPr lang="en-US" sz="2800" dirty="0">
                <a:latin typeface="Arial" charset="0"/>
                <a:ea typeface="MS PGothic" charset="0"/>
                <a:sym typeface="Symbol" charset="0"/>
              </a:rPr>
              <a:t>For </a:t>
            </a:r>
            <a:r>
              <a:rPr lang="en-US" sz="2800" dirty="0"/>
              <a:t>A∈V,</a:t>
            </a:r>
            <a:r>
              <a:rPr lang="en-US" sz="2800" dirty="0">
                <a:latin typeface="Arial" charset="0"/>
                <a:ea typeface="MS PGothic" charset="0"/>
                <a:sym typeface="Symbol" charset="0"/>
              </a:rPr>
              <a:t> Chain(A) = { B | A ⇒*</a:t>
            </a:r>
            <a:r>
              <a:rPr lang="en-US" sz="2800" dirty="0">
                <a:ea typeface="Symbol" charset="2"/>
                <a:cs typeface="Symbol" charset="2"/>
              </a:rPr>
              <a:t> B, </a:t>
            </a:r>
            <a:r>
              <a:rPr lang="en-US" sz="2800" dirty="0"/>
              <a:t>B∈V }</a:t>
            </a:r>
          </a:p>
          <a:p>
            <a:r>
              <a:rPr lang="en-US" sz="2800" dirty="0">
                <a:latin typeface="Arial" charset="0"/>
                <a:ea typeface="MS PGothic" charset="0"/>
                <a:sym typeface="Symbol" charset="0"/>
              </a:rPr>
              <a:t>Chain(A) is computed as follows</a:t>
            </a:r>
            <a:br>
              <a:rPr lang="en-US" sz="2800" dirty="0">
                <a:latin typeface="Arial" charset="0"/>
                <a:ea typeface="MS PGothic" charset="0"/>
                <a:sym typeface="Symbol" charset="0"/>
              </a:rPr>
            </a:br>
            <a:r>
              <a:rPr lang="en-US" sz="2800" dirty="0">
                <a:latin typeface="Arial" charset="0"/>
                <a:ea typeface="MS PGothic" charset="0"/>
                <a:sym typeface="Symbol" charset="0"/>
              </a:rPr>
              <a:t>Chain(A) ⊇ { A </a:t>
            </a:r>
            <a:r>
              <a:rPr lang="en-US" sz="2800" dirty="0">
                <a:ea typeface="Symbol" charset="2"/>
                <a:cs typeface="Symbol" charset="2"/>
              </a:rPr>
              <a:t>}</a:t>
            </a:r>
            <a:br>
              <a:rPr lang="en-US" sz="2800" dirty="0">
                <a:ea typeface="Symbol" charset="2"/>
                <a:cs typeface="Symbol" charset="2"/>
              </a:rPr>
            </a:br>
            <a:r>
              <a:rPr lang="en-US" sz="2800" dirty="0">
                <a:ea typeface="Symbol" charset="2"/>
                <a:cs typeface="Symbol" charset="2"/>
              </a:rPr>
              <a:t>Repeat</a:t>
            </a:r>
            <a:br>
              <a:rPr lang="en-US" sz="2800" dirty="0">
                <a:ea typeface="Symbol" charset="2"/>
                <a:cs typeface="Symbol" charset="2"/>
              </a:rPr>
            </a:br>
            <a:r>
              <a:rPr lang="en-US" sz="2800" dirty="0">
                <a:ea typeface="Symbol" charset="2"/>
                <a:cs typeface="Symbol" charset="2"/>
              </a:rPr>
              <a:t>    Chain(A</a:t>
            </a:r>
            <a:r>
              <a:rPr lang="en-US" sz="2800">
                <a:ea typeface="Symbol" charset="2"/>
                <a:cs typeface="Symbol" charset="2"/>
              </a:rPr>
              <a:t>) </a:t>
            </a:r>
            <a:r>
              <a:rPr lang="en-US" sz="2800">
                <a:latin typeface="Arial" charset="0"/>
                <a:ea typeface="MS PGothic" charset="0"/>
                <a:sym typeface="Symbol" charset="0"/>
              </a:rPr>
              <a:t>⊇ </a:t>
            </a:r>
            <a:r>
              <a:rPr lang="en-US" sz="2800" dirty="0">
                <a:latin typeface="Arial" charset="0"/>
                <a:ea typeface="MS PGothic" charset="0"/>
                <a:sym typeface="Symbol" charset="0"/>
              </a:rPr>
              <a:t>{ C | B → </a:t>
            </a:r>
            <a:r>
              <a:rPr lang="en-US" sz="2800" dirty="0">
                <a:ea typeface="Symbol" charset="2"/>
                <a:cs typeface="Symbol" charset="2"/>
              </a:rPr>
              <a:t>C and B</a:t>
            </a:r>
            <a:r>
              <a:rPr lang="en-US" sz="2800" dirty="0">
                <a:latin typeface="Symbol" charset="2"/>
                <a:ea typeface="Symbol" charset="2"/>
                <a:cs typeface="Symbol" charset="2"/>
              </a:rPr>
              <a:t> ∈ </a:t>
            </a:r>
            <a:r>
              <a:rPr lang="en-US" sz="2800" dirty="0">
                <a:ea typeface="Symbol" charset="2"/>
                <a:cs typeface="Symbol" charset="2"/>
              </a:rPr>
              <a:t>Chain(A) }</a:t>
            </a:r>
            <a:br>
              <a:rPr lang="en-US" sz="2800" dirty="0">
                <a:ea typeface="Symbol" charset="2"/>
                <a:cs typeface="Symbol" charset="2"/>
              </a:rPr>
            </a:br>
            <a:r>
              <a:rPr lang="en-US" sz="2800" dirty="0">
                <a:ea typeface="Symbol" charset="2"/>
                <a:cs typeface="Symbol" charset="2"/>
              </a:rPr>
              <a:t>until no new symbols are added</a:t>
            </a:r>
            <a:endParaRPr lang="en-US" sz="2800" dirty="0"/>
          </a:p>
        </p:txBody>
      </p:sp>
      <p:sp>
        <p:nvSpPr>
          <p:cNvPr id="4" name="Date Placeholder 3"/>
          <p:cNvSpPr>
            <a:spLocks noGrp="1"/>
          </p:cNvSpPr>
          <p:nvPr>
            <p:ph type="dt" sz="half" idx="10"/>
          </p:nvPr>
        </p:nvSpPr>
        <p:spPr/>
        <p:txBody>
          <a:bodyPr/>
          <a:lstStyle/>
          <a:p>
            <a:fld id="{E7A14124-367A-124F-8F64-87C7136613DF}"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159</a:t>
            </a:fld>
            <a:endParaRPr lang="en-US"/>
          </a:p>
        </p:txBody>
      </p:sp>
    </p:spTree>
    <p:extLst>
      <p:ext uri="{BB962C8B-B14F-4D97-AF65-F5344CB8AC3E}">
        <p14:creationId xmlns:p14="http://schemas.microsoft.com/office/powerpoint/2010/main" val="1087646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Arial" charset="0"/>
                <a:ea typeface="MS PGothic" charset="0"/>
              </a:rPr>
              <a:t>FSAs and Applications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synchronous sequential circuit has</a:t>
            </a:r>
          </a:p>
          <a:p>
            <a:pPr lvl="1" eaLnBrk="1" hangingPunct="1"/>
            <a:r>
              <a:rPr lang="en-US" sz="1800" dirty="0">
                <a:latin typeface="Arial" charset="0"/>
                <a:ea typeface="MS PGothic" charset="0"/>
              </a:rPr>
              <a:t>Binary input lines (input admitted at clock tick)</a:t>
            </a:r>
          </a:p>
          <a:p>
            <a:pPr lvl="1" eaLnBrk="1" hangingPunct="1"/>
            <a:r>
              <a:rPr lang="en-US" sz="1800" dirty="0">
                <a:latin typeface="Arial" charset="0"/>
                <a:ea typeface="MS PGothic" charset="0"/>
              </a:rPr>
              <a:t>Binary output lines (simple case is one line)</a:t>
            </a:r>
          </a:p>
          <a:p>
            <a:pPr lvl="2" eaLnBrk="1" hangingPunct="1"/>
            <a:r>
              <a:rPr lang="en-US" sz="1600" dirty="0">
                <a:latin typeface="Arial" charset="0"/>
                <a:ea typeface="MS PGothic" charset="0"/>
              </a:rPr>
              <a:t>1 accepts; 0 rejects input</a:t>
            </a:r>
          </a:p>
          <a:p>
            <a:pPr lvl="1" eaLnBrk="1" hangingPunct="1"/>
            <a:r>
              <a:rPr lang="en-US" sz="1800" dirty="0">
                <a:latin typeface="Arial" charset="0"/>
                <a:ea typeface="MS PGothic" charset="0"/>
              </a:rPr>
              <a:t>Internal flip flops (memory) that define state (n flip flops = 2</a:t>
            </a:r>
            <a:r>
              <a:rPr lang="en-US" sz="1800" baseline="30000" dirty="0">
                <a:latin typeface="Arial" charset="0"/>
                <a:ea typeface="MS PGothic" charset="0"/>
              </a:rPr>
              <a:t>n</a:t>
            </a:r>
            <a:r>
              <a:rPr lang="en-US" sz="1800" dirty="0">
                <a:latin typeface="Arial" charset="0"/>
                <a:ea typeface="MS PGothic" charset="0"/>
              </a:rPr>
              <a:t> states)</a:t>
            </a:r>
          </a:p>
          <a:p>
            <a:pPr lvl="1" eaLnBrk="1" hangingPunct="1"/>
            <a:r>
              <a:rPr lang="en-US" sz="1800" dirty="0">
                <a:latin typeface="Arial" charset="0"/>
                <a:ea typeface="MS PGothic" charset="0"/>
              </a:rPr>
              <a:t>Simple combinatorial circuits (and, or, not) that combine current state and input to alter internal state</a:t>
            </a:r>
          </a:p>
          <a:p>
            <a:pPr lvl="1" eaLnBrk="1" hangingPunct="1"/>
            <a:r>
              <a:rPr lang="en-US" sz="1800" dirty="0">
                <a:latin typeface="Arial" charset="0"/>
                <a:ea typeface="MS PGothic" charset="0"/>
              </a:rPr>
              <a:t>Simple combinatorial circuits (and, or, not) that use state to determine output</a:t>
            </a:r>
          </a:p>
          <a:p>
            <a:pPr eaLnBrk="1" hangingPunct="1"/>
            <a:r>
              <a:rPr lang="en-US" sz="2400" dirty="0">
                <a:latin typeface="Arial" charset="0"/>
                <a:ea typeface="MS PGothic" charset="0"/>
              </a:rPr>
              <a:t>Think about FSA to recognize the string PAPAPAT appearing somewhere in a corpus of text, say with a substring PAPAPAPATRICK</a:t>
            </a:r>
          </a:p>
          <a:p>
            <a:pPr eaLnBrk="1" hangingPunct="1"/>
            <a:r>
              <a:rPr lang="en-US" sz="2400" dirty="0">
                <a:latin typeface="Arial" charset="0"/>
                <a:ea typeface="MS PGothic" charset="0"/>
              </a:rPr>
              <a:t>Comments about GREP and Lexical Analysis</a:t>
            </a:r>
          </a:p>
          <a:p>
            <a:pPr eaLnBrk="1" hangingPunct="1"/>
            <a:endParaRPr lang="en-US"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E726092-3EEA-E34F-A1E2-C0BF030733D0}" type="datetime1">
              <a:rPr lang="en-US" smtClean="0"/>
              <a:t>1/27/22</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16</a:t>
            </a:fld>
            <a:endParaRPr lang="en-US"/>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Removal of </a:t>
            </a:r>
            <a:r>
              <a:rPr lang="en-US">
                <a:ea typeface="Symbol" charset="2"/>
                <a:cs typeface="Symbol" charset="2"/>
              </a:rPr>
              <a:t>Unit-Rules</a:t>
            </a:r>
            <a:endParaRPr lang="en-US"/>
          </a:p>
        </p:txBody>
      </p:sp>
      <p:sp>
        <p:nvSpPr>
          <p:cNvPr id="3" name="Content Placeholder 2"/>
          <p:cNvSpPr>
            <a:spLocks noGrp="1"/>
          </p:cNvSpPr>
          <p:nvPr>
            <p:ph idx="1"/>
          </p:nvPr>
        </p:nvSpPr>
        <p:spPr>
          <a:xfrm>
            <a:off x="457200" y="1600201"/>
            <a:ext cx="8229600" cy="4495800"/>
          </a:xfrm>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an arbitrary CFG that has had its </a:t>
            </a:r>
            <a:r>
              <a:rPr lang="en-US" sz="2400" dirty="0">
                <a:latin typeface="Symbol" charset="2"/>
                <a:ea typeface="Symbol" charset="2"/>
                <a:cs typeface="Symbol" charset="2"/>
              </a:rPr>
              <a:t>l</a:t>
            </a:r>
            <a:r>
              <a:rPr lang="en-US" sz="2400" dirty="0">
                <a:ea typeface="Symbol" charset="2"/>
                <a:cs typeface="Symbol" charset="2"/>
              </a:rPr>
              <a:t>-rules</a:t>
            </a:r>
            <a:r>
              <a:rPr lang="en-US" sz="2400" dirty="0">
                <a:latin typeface="Arial" charset="0"/>
                <a:ea typeface="MS PGothic" charset="0"/>
                <a:sym typeface="Symbol" charset="0"/>
              </a:rPr>
              <a:t> removed, except perhaps from start symbol</a:t>
            </a:r>
          </a:p>
          <a:p>
            <a:r>
              <a:rPr lang="en-US" sz="2400" dirty="0">
                <a:latin typeface="Arial" charset="0"/>
                <a:ea typeface="MS PGothic" charset="0"/>
                <a:sym typeface="Symbol" charset="0"/>
              </a:rPr>
              <a:t>Compute Chain(A) for all </a:t>
            </a:r>
            <a:r>
              <a:rPr lang="en-US" sz="2400" dirty="0"/>
              <a:t>A∈V</a:t>
            </a:r>
            <a:endParaRPr lang="en-US" sz="2400" dirty="0">
              <a:latin typeface="Arial" charset="0"/>
              <a:ea typeface="MS PGothic" charset="0"/>
              <a:sym typeface="Symbol" charset="0"/>
            </a:endParaRPr>
          </a:p>
          <a:p>
            <a:r>
              <a:rPr lang="en-US" sz="2400" dirty="0">
                <a:latin typeface="Arial" charset="0"/>
                <a:ea typeface="MS PGothic" charset="0"/>
                <a:sym typeface="Symbol" charset="0"/>
              </a:rPr>
              <a:t>Create the new grammar </a:t>
            </a:r>
            <a:r>
              <a:rPr lang="en-US" sz="2400" dirty="0">
                <a:latin typeface="Arial" charset="0"/>
                <a:ea typeface="MS PGothic" charset="0"/>
              </a:rPr>
              <a:t>G = (V, </a:t>
            </a:r>
            <a:r>
              <a:rPr lang="en-US" sz="2400" dirty="0">
                <a:latin typeface="Arial" charset="0"/>
                <a:ea typeface="MS PGothic" charset="0"/>
                <a:sym typeface="Symbol" charset="0"/>
              </a:rPr>
              <a:t>, R, S) where R is defined by including for each </a:t>
            </a:r>
            <a:r>
              <a:rPr lang="en-US" sz="2400" dirty="0"/>
              <a:t>A∈V, all rules of the form</a:t>
            </a:r>
            <a:br>
              <a:rPr lang="en-US" sz="2400" dirty="0"/>
            </a:br>
            <a:r>
              <a:rPr lang="en-US" sz="2400" dirty="0"/>
              <a:t>A</a:t>
            </a:r>
            <a:r>
              <a:rPr lang="en-US" sz="2400" dirty="0">
                <a:latin typeface="Arial" charset="0"/>
                <a:ea typeface="MS PGothic" charset="0"/>
                <a:sym typeface="Symbol" charset="0"/>
              </a:rPr>
              <a:t> → </a:t>
            </a:r>
            <a:r>
              <a:rPr lang="en-US" sz="2400" dirty="0">
                <a:latin typeface="Symbol" charset="2"/>
                <a:ea typeface="Symbol" charset="2"/>
                <a:cs typeface="Symbol" charset="2"/>
              </a:rPr>
              <a:t>a</a:t>
            </a:r>
            <a:r>
              <a:rPr lang="en-US" sz="2400" dirty="0">
                <a:latin typeface="Arial" charset="0"/>
                <a:ea typeface="MS PGothic" charset="0"/>
                <a:sym typeface="Symbol" charset="0"/>
              </a:rPr>
              <a:t>, where </a:t>
            </a:r>
            <a:r>
              <a:rPr lang="en-US" sz="2400" dirty="0">
                <a:sym typeface="Symbol" charset="0"/>
              </a:rPr>
              <a:t>B </a:t>
            </a:r>
            <a:r>
              <a:rPr lang="en-US" sz="2400" dirty="0">
                <a:latin typeface="Arial" charset="0"/>
                <a:ea typeface="MS PGothic" charset="0"/>
                <a:sym typeface="Symbol" charset="0"/>
              </a:rPr>
              <a:t>→ </a:t>
            </a:r>
            <a:r>
              <a:rPr lang="en-US" sz="2400" dirty="0">
                <a:latin typeface="Symbol" charset="2"/>
                <a:ea typeface="Symbol" charset="2"/>
                <a:cs typeface="Symbol" charset="2"/>
              </a:rPr>
              <a:t>a </a:t>
            </a:r>
            <a:r>
              <a:rPr lang="en-US" sz="2400" dirty="0"/>
              <a:t>∈ R, </a:t>
            </a:r>
            <a:r>
              <a:rPr lang="en-US" sz="2400" dirty="0">
                <a:latin typeface="Symbol" charset="2"/>
                <a:ea typeface="Symbol" charset="2"/>
                <a:cs typeface="Symbol" charset="2"/>
              </a:rPr>
              <a:t>a </a:t>
            </a:r>
            <a:r>
              <a:rPr lang="en-US" sz="2400" dirty="0"/>
              <a:t>∉ V and B ∈</a:t>
            </a:r>
            <a:r>
              <a:rPr lang="en-US" sz="2400" dirty="0">
                <a:latin typeface="Arial" charset="0"/>
                <a:ea typeface="MS PGothic" charset="0"/>
                <a:sym typeface="Symbol" charset="0"/>
              </a:rPr>
              <a:t> Chain(A)</a:t>
            </a:r>
            <a:br>
              <a:rPr lang="en-US" sz="2400" dirty="0">
                <a:latin typeface="Arial" charset="0"/>
                <a:ea typeface="MS PGothic" charset="0"/>
                <a:sym typeface="Symbol" charset="0"/>
              </a:rPr>
            </a:br>
            <a:r>
              <a:rPr lang="en-US" sz="2400" dirty="0">
                <a:latin typeface="Arial" charset="0"/>
                <a:ea typeface="MS PGothic" charset="0"/>
                <a:sym typeface="Symbol" charset="0"/>
              </a:rPr>
              <a:t>  Note: </a:t>
            </a:r>
            <a:r>
              <a:rPr lang="en-US" sz="2400" dirty="0" err="1">
                <a:latin typeface="Arial" charset="0"/>
                <a:ea typeface="MS PGothic" charset="0"/>
                <a:sym typeface="Symbol" charset="0"/>
              </a:rPr>
              <a:t>A</a:t>
            </a:r>
            <a:r>
              <a:rPr lang="en-US" sz="2400" dirty="0" err="1"/>
              <a:t>∈</a:t>
            </a:r>
            <a:r>
              <a:rPr lang="en-US" sz="2400" dirty="0" err="1">
                <a:latin typeface="Arial" charset="0"/>
                <a:ea typeface="MS PGothic" charset="0"/>
                <a:sym typeface="Symbol" charset="0"/>
              </a:rPr>
              <a:t>Chain</a:t>
            </a:r>
            <a:r>
              <a:rPr lang="en-US" sz="2400" dirty="0">
                <a:latin typeface="Arial" charset="0"/>
                <a:ea typeface="MS PGothic" charset="0"/>
                <a:sym typeface="Symbol" charset="0"/>
              </a:rPr>
              <a:t>(A) so all its non-unit-rules are included</a:t>
            </a:r>
            <a:br>
              <a:rPr lang="en-US" sz="2400" dirty="0">
                <a:latin typeface="Arial" charset="0"/>
                <a:ea typeface="MS PGothic" charset="0"/>
                <a:sym typeface="Symbol" charset="0"/>
              </a:rPr>
            </a:br>
            <a:endParaRPr lang="en-US" sz="2400" dirty="0">
              <a:latin typeface="Arial" charset="0"/>
              <a:ea typeface="MS PGothic" charset="0"/>
              <a:sym typeface="Symbol" charset="0"/>
            </a:endParaRPr>
          </a:p>
        </p:txBody>
      </p:sp>
      <p:sp>
        <p:nvSpPr>
          <p:cNvPr id="4" name="Date Placeholder 3"/>
          <p:cNvSpPr>
            <a:spLocks noGrp="1"/>
          </p:cNvSpPr>
          <p:nvPr>
            <p:ph type="dt" sz="half" idx="10"/>
          </p:nvPr>
        </p:nvSpPr>
        <p:spPr/>
        <p:txBody>
          <a:bodyPr/>
          <a:lstStyle/>
          <a:p>
            <a:fld id="{BEA02990-BAC1-034C-B4A3-E32A12526E4D}"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160</a:t>
            </a:fld>
            <a:endParaRPr lang="en-US"/>
          </a:p>
        </p:txBody>
      </p:sp>
    </p:spTree>
    <p:extLst>
      <p:ext uri="{BB962C8B-B14F-4D97-AF65-F5344CB8AC3E}">
        <p14:creationId xmlns:p14="http://schemas.microsoft.com/office/powerpoint/2010/main" val="69851054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Non-Productive Symbols</a:t>
            </a:r>
          </a:p>
        </p:txBody>
      </p:sp>
      <p:sp>
        <p:nvSpPr>
          <p:cNvPr id="3" name="Content Placeholder 2"/>
          <p:cNvSpPr>
            <a:spLocks noGrp="1"/>
          </p:cNvSpPr>
          <p:nvPr>
            <p:ph idx="1"/>
          </p:nvPr>
        </p:nvSpPr>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an arbitrary CFG that has had its </a:t>
            </a:r>
            <a:r>
              <a:rPr lang="en-US" sz="2400" dirty="0">
                <a:latin typeface="Symbol" charset="2"/>
                <a:ea typeface="Symbol" charset="2"/>
                <a:cs typeface="Symbol" charset="2"/>
              </a:rPr>
              <a:t>l</a:t>
            </a:r>
            <a:r>
              <a:rPr lang="en-US" sz="2400" dirty="0">
                <a:ea typeface="Symbol" charset="2"/>
                <a:cs typeface="Symbol" charset="2"/>
              </a:rPr>
              <a:t>-rules and unit-rules</a:t>
            </a:r>
            <a:r>
              <a:rPr lang="en-US" sz="2400" dirty="0">
                <a:latin typeface="Arial" charset="0"/>
                <a:ea typeface="MS PGothic" charset="0"/>
                <a:sym typeface="Symbol" charset="0"/>
              </a:rPr>
              <a:t> removed</a:t>
            </a:r>
          </a:p>
          <a:p>
            <a:r>
              <a:rPr lang="en-US" sz="2400" dirty="0">
                <a:latin typeface="Arial" charset="0"/>
                <a:ea typeface="MS PGothic" charset="0"/>
                <a:sym typeface="Symbol" charset="0"/>
              </a:rPr>
              <a:t>Non-productive non-terminal symbols never lead to a terminal string (not productive)</a:t>
            </a:r>
          </a:p>
          <a:p>
            <a:r>
              <a:rPr lang="en-US" sz="2400" dirty="0">
                <a:latin typeface="Arial" charset="0"/>
                <a:ea typeface="MS PGothic" charset="0"/>
                <a:sym typeface="Symbol" charset="0"/>
              </a:rPr>
              <a:t>Productive(G) is computed by</a:t>
            </a:r>
            <a:br>
              <a:rPr lang="en-US" sz="2400" dirty="0">
                <a:latin typeface="Arial" charset="0"/>
                <a:ea typeface="MS PGothic" charset="0"/>
                <a:sym typeface="Symbol" charset="0"/>
              </a:rPr>
            </a:br>
            <a:r>
              <a:rPr lang="en-US" sz="2400" dirty="0">
                <a:latin typeface="Arial" charset="0"/>
                <a:ea typeface="MS PGothic" charset="0"/>
                <a:sym typeface="Symbol" charset="0"/>
              </a:rPr>
              <a:t>Productive(G) ⊇ { A |  A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latin typeface="Arial" charset="0"/>
                <a:ea typeface="MS PGothic" charset="0"/>
                <a:sym typeface="Symbol" charset="0"/>
              </a:rPr>
              <a:t>* </a:t>
            </a:r>
            <a:r>
              <a:rPr lang="en-US" sz="2400" dirty="0">
                <a:ea typeface="Symbol" charset="2"/>
                <a:cs typeface="Symbol" charset="2"/>
              </a:rPr>
              <a:t>}</a:t>
            </a:r>
            <a:br>
              <a:rPr lang="en-US" sz="2400" dirty="0">
                <a:ea typeface="Symbol" charset="2"/>
                <a:cs typeface="Symbol" charset="2"/>
              </a:rPr>
            </a:br>
            <a:r>
              <a:rPr lang="en-US" sz="2400" dirty="0">
                <a:ea typeface="Symbol" charset="2"/>
                <a:cs typeface="Symbol" charset="2"/>
              </a:rPr>
              <a:t>Repeat</a:t>
            </a:r>
            <a:br>
              <a:rPr lang="en-US" sz="2400" dirty="0">
                <a:ea typeface="Symbol" charset="2"/>
                <a:cs typeface="Symbol" charset="2"/>
              </a:rPr>
            </a:br>
            <a:r>
              <a:rPr lang="en-US" sz="2400" dirty="0">
                <a:ea typeface="Symbol" charset="2"/>
                <a:cs typeface="Symbol" charset="2"/>
              </a:rPr>
              <a:t>    </a:t>
            </a:r>
            <a:r>
              <a:rPr lang="en-US" sz="2400" dirty="0">
                <a:latin typeface="Arial" charset="0"/>
                <a:ea typeface="MS PGothic" charset="0"/>
                <a:sym typeface="Symbol" charset="0"/>
              </a:rPr>
              <a:t>Productive(G</a:t>
            </a:r>
            <a:r>
              <a:rPr lang="en-US" sz="2400" dirty="0">
                <a:ea typeface="Symbol" charset="2"/>
                <a:cs typeface="Symbol" charset="2"/>
              </a:rPr>
              <a:t>) </a:t>
            </a:r>
            <a:r>
              <a:rPr lang="en-US" sz="2400" dirty="0">
                <a:latin typeface="Arial" charset="0"/>
                <a:ea typeface="MS PGothic" charset="0"/>
                <a:sym typeface="Symbol" charset="0"/>
              </a:rPr>
              <a:t>⊇ { B | B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latin typeface="Arial" charset="0"/>
                <a:ea typeface="MS PGothic" charset="0"/>
                <a:sym typeface="Symbol" charset="0"/>
              </a:rPr>
              <a:t>∪Productive)* </a:t>
            </a:r>
            <a:r>
              <a:rPr lang="en-US" sz="2400" dirty="0">
                <a:ea typeface="Symbol" charset="2"/>
                <a:cs typeface="Symbol" charset="2"/>
              </a:rPr>
              <a:t>}</a:t>
            </a:r>
            <a:br>
              <a:rPr lang="en-US" sz="2400" dirty="0">
                <a:ea typeface="Symbol" charset="2"/>
                <a:cs typeface="Symbol" charset="2"/>
              </a:rPr>
            </a:br>
            <a:r>
              <a:rPr lang="en-US" sz="2400" dirty="0">
                <a:ea typeface="Symbol" charset="2"/>
                <a:cs typeface="Symbol" charset="2"/>
              </a:rPr>
              <a:t>until no new symbols are added</a:t>
            </a:r>
            <a:endParaRPr lang="en-US" sz="2400" dirty="0"/>
          </a:p>
          <a:p>
            <a:r>
              <a:rPr lang="en-US" sz="2400" dirty="0">
                <a:ea typeface="Symbol" charset="2"/>
                <a:cs typeface="Symbol" charset="2"/>
              </a:rPr>
              <a:t>Keep only those rules that involve productive symbols</a:t>
            </a:r>
          </a:p>
          <a:p>
            <a:r>
              <a:rPr lang="en-US" sz="2400" dirty="0">
                <a:ea typeface="Symbol" charset="2"/>
                <a:cs typeface="Symbol" charset="2"/>
              </a:rPr>
              <a:t>If no rules remain, grammar generates nothing</a:t>
            </a:r>
          </a:p>
        </p:txBody>
      </p:sp>
      <p:sp>
        <p:nvSpPr>
          <p:cNvPr id="4" name="Date Placeholder 3"/>
          <p:cNvSpPr>
            <a:spLocks noGrp="1"/>
          </p:cNvSpPr>
          <p:nvPr>
            <p:ph type="dt" sz="half" idx="10"/>
          </p:nvPr>
        </p:nvSpPr>
        <p:spPr/>
        <p:txBody>
          <a:bodyPr/>
          <a:lstStyle/>
          <a:p>
            <a:fld id="{94D7AE4C-3A8B-C946-8BBE-BA3966ED66A2}"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161</a:t>
            </a:fld>
            <a:endParaRPr lang="en-US"/>
          </a:p>
        </p:txBody>
      </p:sp>
    </p:spTree>
    <p:extLst>
      <p:ext uri="{BB962C8B-B14F-4D97-AF65-F5344CB8AC3E}">
        <p14:creationId xmlns:p14="http://schemas.microsoft.com/office/powerpoint/2010/main" val="75510596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Unreachable Symbols</a:t>
            </a:r>
          </a:p>
        </p:txBody>
      </p:sp>
      <p:sp>
        <p:nvSpPr>
          <p:cNvPr id="3" name="Content Placeholder 2"/>
          <p:cNvSpPr>
            <a:spLocks noGrp="1"/>
          </p:cNvSpPr>
          <p:nvPr>
            <p:ph idx="1"/>
          </p:nvPr>
        </p:nvSpPr>
        <p:spPr/>
        <p:txBody>
          <a:bodyPr/>
          <a:lstStyle/>
          <a:p>
            <a:r>
              <a:rPr lang="en-US" sz="2200" dirty="0"/>
              <a:t>Let </a:t>
            </a:r>
            <a:r>
              <a:rPr lang="en-US" sz="2200" dirty="0">
                <a:latin typeface="Arial" charset="0"/>
                <a:ea typeface="MS PGothic" charset="0"/>
              </a:rPr>
              <a:t>G = (V, </a:t>
            </a:r>
            <a:r>
              <a:rPr lang="en-US" sz="2200" dirty="0">
                <a:latin typeface="Arial" charset="0"/>
                <a:ea typeface="MS PGothic" charset="0"/>
                <a:sym typeface="Symbol" charset="0"/>
              </a:rPr>
              <a:t>, R, S) be an arbitrary CFG that has had its </a:t>
            </a:r>
            <a:r>
              <a:rPr lang="en-US" sz="2200" dirty="0">
                <a:latin typeface="Symbol" charset="2"/>
                <a:ea typeface="Symbol" charset="2"/>
                <a:cs typeface="Symbol" charset="2"/>
              </a:rPr>
              <a:t>l</a:t>
            </a:r>
            <a:r>
              <a:rPr lang="en-US" sz="2200" dirty="0">
                <a:ea typeface="Symbol" charset="2"/>
                <a:cs typeface="Symbol" charset="2"/>
              </a:rPr>
              <a:t>-rules, unit-rules</a:t>
            </a:r>
            <a:r>
              <a:rPr lang="en-US" sz="2200" dirty="0">
                <a:latin typeface="Arial" charset="0"/>
                <a:ea typeface="MS PGothic" charset="0"/>
                <a:sym typeface="Symbol" charset="0"/>
              </a:rPr>
              <a:t> and non-productive symbols removed</a:t>
            </a:r>
          </a:p>
          <a:p>
            <a:r>
              <a:rPr lang="en-US" sz="2200" dirty="0">
                <a:latin typeface="Arial" charset="0"/>
                <a:ea typeface="MS PGothic" charset="0"/>
                <a:sym typeface="Symbol" charset="0"/>
              </a:rPr>
              <a:t>Unreachable symbols are ones that are inaccessible from start symbol</a:t>
            </a:r>
          </a:p>
          <a:p>
            <a:r>
              <a:rPr lang="en-US" sz="2200" dirty="0">
                <a:latin typeface="Arial" charset="0"/>
                <a:ea typeface="MS PGothic" charset="0"/>
                <a:sym typeface="Symbol" charset="0"/>
              </a:rPr>
              <a:t>We compute the complement (Useful)</a:t>
            </a:r>
          </a:p>
          <a:p>
            <a:r>
              <a:rPr lang="en-US" sz="2200" dirty="0">
                <a:latin typeface="Arial" charset="0"/>
                <a:ea typeface="MS PGothic" charset="0"/>
                <a:sym typeface="Symbol" charset="0"/>
              </a:rPr>
              <a:t>Useful(G) is computed by</a:t>
            </a:r>
            <a:br>
              <a:rPr lang="en-US" sz="2200" dirty="0">
                <a:latin typeface="Arial" charset="0"/>
                <a:ea typeface="MS PGothic" charset="0"/>
                <a:sym typeface="Symbol" charset="0"/>
              </a:rPr>
            </a:br>
            <a:r>
              <a:rPr lang="en-US" sz="2200" dirty="0">
                <a:latin typeface="Arial" charset="0"/>
                <a:ea typeface="MS PGothic" charset="0"/>
                <a:sym typeface="Symbol" charset="0"/>
              </a:rPr>
              <a:t>Useful(G) ⊇ { S </a:t>
            </a:r>
            <a:r>
              <a:rPr lang="en-US" sz="2200" dirty="0">
                <a:ea typeface="Symbol" charset="2"/>
                <a:cs typeface="Symbol" charset="2"/>
              </a:rPr>
              <a:t>}</a:t>
            </a:r>
            <a:br>
              <a:rPr lang="en-US" sz="2200" dirty="0">
                <a:ea typeface="Symbol" charset="2"/>
                <a:cs typeface="Symbol" charset="2"/>
              </a:rPr>
            </a:br>
            <a:r>
              <a:rPr lang="en-US" sz="2200" dirty="0">
                <a:ea typeface="Symbol" charset="2"/>
                <a:cs typeface="Symbol" charset="2"/>
              </a:rPr>
              <a:t>Repeat</a:t>
            </a:r>
            <a:br>
              <a:rPr lang="en-US" sz="2200" dirty="0">
                <a:ea typeface="Symbol" charset="2"/>
                <a:cs typeface="Symbol" charset="2"/>
              </a:rPr>
            </a:br>
            <a:r>
              <a:rPr lang="en-US" sz="2200" dirty="0">
                <a:ea typeface="Symbol" charset="2"/>
                <a:cs typeface="Symbol" charset="2"/>
              </a:rPr>
              <a:t>    </a:t>
            </a:r>
            <a:r>
              <a:rPr lang="en-US" sz="2200" dirty="0">
                <a:latin typeface="Arial" charset="0"/>
                <a:ea typeface="MS PGothic" charset="0"/>
                <a:sym typeface="Symbol" charset="0"/>
              </a:rPr>
              <a:t>Useful(G</a:t>
            </a:r>
            <a:r>
              <a:rPr lang="en-US" sz="2200" dirty="0">
                <a:ea typeface="Symbol" charset="2"/>
                <a:cs typeface="Symbol" charset="2"/>
              </a:rPr>
              <a:t>) </a:t>
            </a:r>
            <a:r>
              <a:rPr lang="en-US" sz="2200" dirty="0">
                <a:latin typeface="Arial" charset="0"/>
                <a:ea typeface="MS PGothic" charset="0"/>
                <a:sym typeface="Symbol" charset="0"/>
              </a:rPr>
              <a:t>⊇ { C | B → </a:t>
            </a:r>
            <a:r>
              <a:rPr lang="en-US" sz="2200" dirty="0" err="1">
                <a:latin typeface="Symbol" charset="2"/>
                <a:ea typeface="Symbol" charset="2"/>
                <a:cs typeface="Symbol" charset="2"/>
              </a:rPr>
              <a:t>a</a:t>
            </a:r>
            <a:r>
              <a:rPr lang="en-US" sz="2200" dirty="0" err="1">
                <a:ea typeface="Symbol" charset="2"/>
                <a:cs typeface="Symbol" charset="2"/>
              </a:rPr>
              <a:t>C</a:t>
            </a:r>
            <a:r>
              <a:rPr lang="en-US" sz="2200" dirty="0" err="1">
                <a:latin typeface="Symbol" charset="2"/>
                <a:ea typeface="Symbol" charset="2"/>
                <a:cs typeface="Symbol" charset="2"/>
              </a:rPr>
              <a:t>b</a:t>
            </a:r>
            <a:r>
              <a:rPr lang="en-US" sz="2200" dirty="0">
                <a:ea typeface="Symbol" charset="2"/>
                <a:cs typeface="Symbol" charset="2"/>
              </a:rPr>
              <a:t>, C</a:t>
            </a:r>
            <a:r>
              <a:rPr lang="en-US" sz="2200" dirty="0">
                <a:latin typeface="Symbol" charset="2"/>
                <a:ea typeface="Symbol" charset="2"/>
                <a:cs typeface="Symbol" charset="2"/>
              </a:rPr>
              <a:t>∈</a:t>
            </a:r>
            <a:r>
              <a:rPr lang="en-US" sz="2200" dirty="0">
                <a:ea typeface="Symbol" charset="2"/>
                <a:cs typeface="Symbol" charset="2"/>
              </a:rPr>
              <a:t>V∪Σ,</a:t>
            </a:r>
            <a:r>
              <a:rPr lang="en-US" sz="2200" dirty="0">
                <a:latin typeface="Arial" charset="0"/>
                <a:ea typeface="MS PGothic" charset="0"/>
                <a:sym typeface="Symbol" charset="0"/>
              </a:rPr>
              <a:t> </a:t>
            </a:r>
            <a:r>
              <a:rPr lang="en-US" sz="2200" dirty="0">
                <a:ea typeface="Symbol" charset="2"/>
                <a:cs typeface="Symbol" charset="2"/>
              </a:rPr>
              <a:t>B</a:t>
            </a:r>
            <a:r>
              <a:rPr lang="en-US" sz="2200" dirty="0">
                <a:latin typeface="Symbol" charset="2"/>
                <a:ea typeface="Symbol" charset="2"/>
                <a:cs typeface="Symbol" charset="2"/>
              </a:rPr>
              <a:t>∈</a:t>
            </a:r>
            <a:r>
              <a:rPr lang="en-US" sz="2200" dirty="0">
                <a:latin typeface="Arial" charset="0"/>
                <a:ea typeface="MS PGothic" charset="0"/>
                <a:sym typeface="Symbol" charset="0"/>
              </a:rPr>
              <a:t> Useful(G</a:t>
            </a:r>
            <a:r>
              <a:rPr lang="en-US" sz="2200" dirty="0">
                <a:ea typeface="Symbol" charset="2"/>
                <a:cs typeface="Symbol" charset="2"/>
              </a:rPr>
              <a:t>) }</a:t>
            </a:r>
            <a:br>
              <a:rPr lang="en-US" sz="2200" dirty="0">
                <a:ea typeface="Symbol" charset="2"/>
                <a:cs typeface="Symbol" charset="2"/>
              </a:rPr>
            </a:br>
            <a:r>
              <a:rPr lang="en-US" sz="2000" dirty="0">
                <a:ea typeface="Symbol" charset="2"/>
                <a:cs typeface="Symbol" charset="2"/>
              </a:rPr>
              <a:t> until no new symbols are added</a:t>
            </a:r>
            <a:endParaRPr lang="en-US" sz="2200" dirty="0"/>
          </a:p>
          <a:p>
            <a:r>
              <a:rPr lang="en-US" sz="2200" dirty="0">
                <a:ea typeface="Symbol" charset="2"/>
                <a:cs typeface="Symbol" charset="2"/>
              </a:rPr>
              <a:t>Keep only those rules that involve useful symbols</a:t>
            </a:r>
          </a:p>
          <a:p>
            <a:r>
              <a:rPr lang="en-US" sz="2200" dirty="0">
                <a:ea typeface="Symbol" charset="2"/>
                <a:cs typeface="Symbol" charset="2"/>
              </a:rPr>
              <a:t>If no rules remain, grammar generates nothing </a:t>
            </a:r>
          </a:p>
        </p:txBody>
      </p:sp>
      <p:sp>
        <p:nvSpPr>
          <p:cNvPr id="4" name="Date Placeholder 3"/>
          <p:cNvSpPr>
            <a:spLocks noGrp="1"/>
          </p:cNvSpPr>
          <p:nvPr>
            <p:ph type="dt" sz="half" idx="10"/>
          </p:nvPr>
        </p:nvSpPr>
        <p:spPr/>
        <p:txBody>
          <a:bodyPr/>
          <a:lstStyle/>
          <a:p>
            <a:fld id="{531401F3-A3E8-0245-9761-2F57EE57FB0F}"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162</a:t>
            </a:fld>
            <a:endParaRPr lang="en-US"/>
          </a:p>
        </p:txBody>
      </p:sp>
    </p:spTree>
    <p:extLst>
      <p:ext uri="{BB962C8B-B14F-4D97-AF65-F5344CB8AC3E}">
        <p14:creationId xmlns:p14="http://schemas.microsoft.com/office/powerpoint/2010/main" val="665395784"/>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Chomsky Normal Form</a:t>
            </a:r>
          </a:p>
        </p:txBody>
      </p:sp>
      <p:sp>
        <p:nvSpPr>
          <p:cNvPr id="3" name="Content Placeholder 2"/>
          <p:cNvSpPr>
            <a:spLocks noGrp="1"/>
          </p:cNvSpPr>
          <p:nvPr>
            <p:ph idx="1"/>
          </p:nvPr>
        </p:nvSpPr>
        <p:spPr/>
        <p:txBody>
          <a:bodyPr/>
          <a:lstStyle/>
          <a:p>
            <a:r>
              <a:rPr lang="en-US" dirty="0"/>
              <a:t>Each rule of a reduced CFG whose rules are constrained to be of one of the three forms:</a:t>
            </a:r>
            <a:br>
              <a:rPr lang="en-US" dirty="0"/>
            </a:br>
            <a:r>
              <a:rPr lang="en-US" dirty="0"/>
              <a:t>A → a, 		A ∈ V, a ∈ </a:t>
            </a:r>
            <a:r>
              <a:rPr lang="en-US" dirty="0" err="1"/>
              <a:t>Σ</a:t>
            </a:r>
            <a:br>
              <a:rPr lang="en-US" dirty="0"/>
            </a:br>
            <a:r>
              <a:rPr lang="en-US" dirty="0"/>
              <a:t>A → BC, 	A,B,C ∈ V</a:t>
            </a:r>
          </a:p>
          <a:p>
            <a:r>
              <a:rPr lang="en-US" dirty="0"/>
              <a:t>If the language contains </a:t>
            </a:r>
            <a:r>
              <a:rPr lang="en-US" dirty="0">
                <a:latin typeface="Symbol" charset="2"/>
                <a:ea typeface="Symbol" charset="2"/>
                <a:cs typeface="Symbol" charset="2"/>
              </a:rPr>
              <a:t>l</a:t>
            </a:r>
            <a:r>
              <a:rPr lang="en-US" dirty="0"/>
              <a:t> then we allow</a:t>
            </a:r>
            <a:br>
              <a:rPr lang="en-US" dirty="0"/>
            </a:br>
            <a:r>
              <a:rPr lang="en-US" dirty="0"/>
              <a:t>S → </a:t>
            </a:r>
            <a:r>
              <a:rPr lang="en-US" dirty="0">
                <a:latin typeface="Symbol" charset="2"/>
                <a:ea typeface="Symbol" charset="2"/>
                <a:cs typeface="Symbol" charset="2"/>
              </a:rPr>
              <a:t>l</a:t>
            </a:r>
            <a:br>
              <a:rPr lang="en-US" dirty="0"/>
            </a:br>
            <a:r>
              <a:rPr lang="en-US" dirty="0"/>
              <a:t>and constrain non-terminating rules to be</a:t>
            </a:r>
            <a:br>
              <a:rPr lang="en-US" dirty="0"/>
            </a:br>
            <a:r>
              <a:rPr lang="en-US" dirty="0"/>
              <a:t>A → BC, 	A ∈ V,   B,C ∈ (V - {S})</a:t>
            </a:r>
          </a:p>
        </p:txBody>
      </p:sp>
      <p:sp>
        <p:nvSpPr>
          <p:cNvPr id="4" name="Date Placeholder 3"/>
          <p:cNvSpPr>
            <a:spLocks noGrp="1"/>
          </p:cNvSpPr>
          <p:nvPr>
            <p:ph type="dt" sz="half" idx="10"/>
          </p:nvPr>
        </p:nvSpPr>
        <p:spPr/>
        <p:txBody>
          <a:bodyPr/>
          <a:lstStyle/>
          <a:p>
            <a:fld id="{272A8DD1-6A1C-DB44-9BE3-9F86B2D6733F}"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163</a:t>
            </a:fld>
            <a:endParaRPr lang="en-US"/>
          </a:p>
        </p:txBody>
      </p:sp>
    </p:spTree>
    <p:extLst>
      <p:ext uri="{BB962C8B-B14F-4D97-AF65-F5344CB8AC3E}">
        <p14:creationId xmlns:p14="http://schemas.microsoft.com/office/powerpoint/2010/main" val="106850113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CFG to CNF</a:t>
            </a:r>
          </a:p>
        </p:txBody>
      </p:sp>
      <p:sp>
        <p:nvSpPr>
          <p:cNvPr id="3" name="Content Placeholder 2"/>
          <p:cNvSpPr>
            <a:spLocks noGrp="1"/>
          </p:cNvSpPr>
          <p:nvPr>
            <p:ph idx="1"/>
          </p:nvPr>
        </p:nvSpPr>
        <p:spPr/>
        <p:txBody>
          <a:bodyPr/>
          <a:lstStyle/>
          <a:p>
            <a:r>
              <a:rPr lang="en-US" sz="2400" dirty="0"/>
              <a:t>Let </a:t>
            </a:r>
            <a:r>
              <a:rPr lang="en-US" sz="2400" dirty="0">
                <a:latin typeface="Arial" charset="0"/>
                <a:ea typeface="MS PGothic" charset="0"/>
              </a:rPr>
              <a:t>G = (V, </a:t>
            </a:r>
            <a:r>
              <a:rPr lang="en-US" sz="2400" dirty="0">
                <a:latin typeface="Arial" charset="0"/>
                <a:ea typeface="MS PGothic" charset="0"/>
                <a:sym typeface="Symbol" charset="0"/>
              </a:rPr>
              <a:t>, R, S) be arbitrary reduced CFG </a:t>
            </a:r>
          </a:p>
          <a:p>
            <a:r>
              <a:rPr lang="en-US" sz="2400" dirty="0">
                <a:latin typeface="Arial" charset="0"/>
                <a:ea typeface="MS PGothic" charset="0"/>
                <a:sym typeface="Symbol" charset="0"/>
              </a:rPr>
              <a:t>Define </a:t>
            </a:r>
            <a:r>
              <a:rPr lang="en-US" sz="2400" dirty="0">
                <a:latin typeface="Arial" charset="0"/>
                <a:ea typeface="MS PGothic" charset="0"/>
              </a:rPr>
              <a:t>G’=(V ∪ { &lt;a&gt; | </a:t>
            </a:r>
            <a:r>
              <a:rPr lang="en-US" sz="2400" dirty="0" err="1">
                <a:latin typeface="Arial" charset="0"/>
                <a:ea typeface="MS PGothic" charset="0"/>
              </a:rPr>
              <a:t>a∈Σ</a:t>
            </a:r>
            <a:r>
              <a:rPr lang="en-US" sz="2400" dirty="0">
                <a:latin typeface="Arial" charset="0"/>
                <a:ea typeface="MS PGothic" charset="0"/>
              </a:rPr>
              <a:t> }, </a:t>
            </a:r>
            <a:r>
              <a:rPr lang="en-US" sz="2400" dirty="0">
                <a:latin typeface="Arial" charset="0"/>
                <a:ea typeface="MS PGothic" charset="0"/>
                <a:sym typeface="Symbol" charset="0"/>
              </a:rPr>
              <a:t>, R, S )</a:t>
            </a:r>
          </a:p>
          <a:p>
            <a:r>
              <a:rPr lang="en-US" sz="2400" dirty="0">
                <a:latin typeface="Arial" charset="0"/>
                <a:ea typeface="MS PGothic" charset="0"/>
                <a:sym typeface="Symbol" charset="0"/>
              </a:rPr>
              <a:t>Add the rules &lt;a&gt; → a, for all </a:t>
            </a:r>
            <a:r>
              <a:rPr lang="en-US" sz="2400" dirty="0">
                <a:latin typeface="Arial" charset="0"/>
                <a:ea typeface="MS PGothic" charset="0"/>
              </a:rPr>
              <a:t>a ∈ </a:t>
            </a:r>
            <a:r>
              <a:rPr lang="en-US" sz="2400" dirty="0" err="1">
                <a:latin typeface="Arial" charset="0"/>
                <a:ea typeface="MS PGothic" charset="0"/>
              </a:rPr>
              <a:t>Σ</a:t>
            </a:r>
            <a:endParaRPr lang="en-US" sz="2400" dirty="0">
              <a:latin typeface="Arial" charset="0"/>
              <a:ea typeface="MS PGothic" charset="0"/>
              <a:sym typeface="Symbol" charset="0"/>
            </a:endParaRPr>
          </a:p>
          <a:p>
            <a:r>
              <a:rPr lang="en-US" sz="2400" dirty="0">
                <a:latin typeface="Arial" charset="0"/>
                <a:ea typeface="MS PGothic" charset="0"/>
                <a:sym typeface="Symbol" charset="0"/>
              </a:rPr>
              <a:t>For any rule, A → </a:t>
            </a:r>
            <a:r>
              <a:rPr lang="en-US" sz="2400" dirty="0">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ea typeface="Symbol" charset="2"/>
                <a:cs typeface="Symbol" charset="2"/>
              </a:rPr>
              <a:t>|</a:t>
            </a:r>
            <a:r>
              <a:rPr lang="en-US" sz="2400" dirty="0">
                <a:latin typeface="Arial" charset="0"/>
                <a:ea typeface="MS PGothic" charset="0"/>
                <a:sym typeface="Symbol" charset="0"/>
              </a:rPr>
              <a:t> &gt; 1, change each terminal symbol, a, in </a:t>
            </a:r>
            <a:r>
              <a:rPr lang="en-US" sz="2400" dirty="0">
                <a:latin typeface="Symbol" charset="2"/>
                <a:ea typeface="Symbol" charset="2"/>
                <a:cs typeface="Symbol" charset="2"/>
              </a:rPr>
              <a:t>a</a:t>
            </a:r>
            <a:r>
              <a:rPr lang="en-US" sz="2400" dirty="0">
                <a:latin typeface="Arial" charset="0"/>
                <a:ea typeface="MS PGothic" charset="0"/>
                <a:sym typeface="Symbol" charset="0"/>
              </a:rPr>
              <a:t> to the non-terminal &lt;a&gt; </a:t>
            </a:r>
          </a:p>
          <a:p>
            <a:r>
              <a:rPr lang="en-US" sz="2400" dirty="0"/>
              <a:t>Now, for each rule </a:t>
            </a:r>
            <a:r>
              <a:rPr lang="en-US" sz="2400" dirty="0">
                <a:latin typeface="Arial" charset="0"/>
                <a:ea typeface="MS PGothic" charset="0"/>
                <a:sym typeface="Symbol" charset="0"/>
              </a:rPr>
              <a:t>A → </a:t>
            </a:r>
            <a:r>
              <a:rPr lang="en-US" sz="2400" dirty="0" err="1">
                <a:ea typeface="Symbol" charset="2"/>
                <a:cs typeface="Symbol" charset="2"/>
              </a:rPr>
              <a:t>BC</a:t>
            </a:r>
            <a:r>
              <a:rPr lang="en-US" sz="2400" dirty="0" err="1">
                <a:latin typeface="Symbol" charset="2"/>
                <a:ea typeface="Symbol" charset="2"/>
                <a:cs typeface="Symbol" charset="2"/>
              </a:rPr>
              <a:t>a</a:t>
            </a:r>
            <a:r>
              <a:rPr lang="en-US" sz="2400" dirty="0">
                <a:ea typeface="Symbol" charset="2"/>
                <a:cs typeface="Symbol" charset="2"/>
              </a:rPr>
              <a:t>, |</a:t>
            </a:r>
            <a:r>
              <a:rPr lang="en-US" sz="2400" dirty="0">
                <a:latin typeface="Symbol" charset="2"/>
                <a:ea typeface="Symbol" charset="2"/>
                <a:cs typeface="Symbol" charset="2"/>
              </a:rPr>
              <a:t>a</a:t>
            </a:r>
            <a:r>
              <a:rPr lang="en-US" sz="2400" dirty="0">
                <a:ea typeface="Symbol" charset="2"/>
                <a:cs typeface="Symbol" charset="2"/>
              </a:rPr>
              <a:t>|</a:t>
            </a:r>
            <a:r>
              <a:rPr lang="en-US" sz="2400" dirty="0">
                <a:latin typeface="Arial" charset="0"/>
                <a:ea typeface="MS PGothic" charset="0"/>
                <a:sym typeface="Symbol" charset="0"/>
              </a:rPr>
              <a:t> &gt; 0, introduce the new non-terminal </a:t>
            </a:r>
            <a:r>
              <a:rPr lang="en-US" sz="2400" dirty="0">
                <a:ea typeface="Symbol" charset="2"/>
                <a:cs typeface="Symbol" charset="2"/>
              </a:rPr>
              <a:t>B&lt;C</a:t>
            </a:r>
            <a:r>
              <a:rPr lang="en-US" sz="2400" dirty="0">
                <a:latin typeface="Symbol" charset="2"/>
                <a:ea typeface="Symbol" charset="2"/>
                <a:cs typeface="Symbol" charset="2"/>
              </a:rPr>
              <a:t>a&gt;</a:t>
            </a:r>
            <a:r>
              <a:rPr lang="en-US" sz="2400" dirty="0">
                <a:ea typeface="Symbol" charset="2"/>
                <a:cs typeface="Symbol" charset="2"/>
              </a:rPr>
              <a:t>, and </a:t>
            </a:r>
            <a:r>
              <a:rPr lang="en-US" sz="2400" dirty="0">
                <a:latin typeface="Arial" charset="0"/>
                <a:ea typeface="MS PGothic" charset="0"/>
                <a:sym typeface="Symbol" charset="0"/>
              </a:rPr>
              <a:t>replace the rule A → </a:t>
            </a:r>
            <a:r>
              <a:rPr lang="en-US" sz="2400" dirty="0" err="1">
                <a:ea typeface="Symbol" charset="2"/>
                <a:cs typeface="Symbol" charset="2"/>
              </a:rPr>
              <a:t>BC</a:t>
            </a:r>
            <a:r>
              <a:rPr lang="en-US" sz="2400" dirty="0" err="1">
                <a:latin typeface="Symbol" charset="2"/>
                <a:ea typeface="Symbol" charset="2"/>
                <a:cs typeface="Symbol" charset="2"/>
              </a:rPr>
              <a:t>a</a:t>
            </a:r>
            <a:r>
              <a:rPr lang="en-US" sz="2400" dirty="0">
                <a:latin typeface="Symbol" charset="2"/>
                <a:ea typeface="Symbol" charset="2"/>
                <a:cs typeface="Symbol" charset="2"/>
              </a:rPr>
              <a:t> </a:t>
            </a:r>
            <a:r>
              <a:rPr lang="en-US" sz="2400" dirty="0">
                <a:ea typeface="Symbol" charset="2"/>
                <a:cs typeface="Symbol" charset="2"/>
              </a:rPr>
              <a:t>with the </a:t>
            </a:r>
            <a:r>
              <a:rPr lang="en-US" sz="2400" dirty="0">
                <a:latin typeface="Arial" charset="0"/>
                <a:ea typeface="MS PGothic" charset="0"/>
                <a:sym typeface="Symbol" charset="0"/>
              </a:rPr>
              <a:t>rule A → </a:t>
            </a:r>
            <a:r>
              <a:rPr lang="en-US" sz="2400" dirty="0">
                <a:ea typeface="Symbol" charset="2"/>
                <a:cs typeface="Symbol" charset="2"/>
              </a:rPr>
              <a:t>B&lt;C</a:t>
            </a:r>
            <a:r>
              <a:rPr lang="en-US" sz="2400" dirty="0">
                <a:latin typeface="Symbol" charset="2"/>
                <a:ea typeface="Symbol" charset="2"/>
                <a:cs typeface="Symbol" charset="2"/>
              </a:rPr>
              <a:t>a&gt;</a:t>
            </a:r>
            <a:r>
              <a:rPr lang="en-US" sz="2400" dirty="0">
                <a:ea typeface="Symbol" charset="2"/>
                <a:cs typeface="Symbol" charset="2"/>
              </a:rPr>
              <a:t> and add the rule &lt;C</a:t>
            </a:r>
            <a:r>
              <a:rPr lang="en-US" sz="2400" dirty="0">
                <a:latin typeface="Symbol" charset="2"/>
                <a:ea typeface="Symbol" charset="2"/>
                <a:cs typeface="Symbol" charset="2"/>
              </a:rPr>
              <a:t>a&gt;</a:t>
            </a:r>
            <a:r>
              <a:rPr lang="en-US" sz="2400" dirty="0">
                <a:latin typeface="Arial" charset="0"/>
                <a:ea typeface="MS PGothic" charset="0"/>
                <a:sym typeface="Symbol" charset="0"/>
              </a:rPr>
              <a:t> → C</a:t>
            </a:r>
            <a:r>
              <a:rPr lang="en-US" sz="2400" dirty="0">
                <a:latin typeface="Symbol" charset="2"/>
                <a:ea typeface="Symbol" charset="2"/>
                <a:cs typeface="Symbol" charset="2"/>
              </a:rPr>
              <a:t>a</a:t>
            </a:r>
            <a:endParaRPr lang="en-US" sz="2400" dirty="0">
              <a:ea typeface="Symbol" charset="2"/>
              <a:cs typeface="Symbol" charset="2"/>
            </a:endParaRPr>
          </a:p>
          <a:p>
            <a:r>
              <a:rPr lang="en-US" sz="2400" dirty="0">
                <a:ea typeface="Symbol" charset="2"/>
                <a:cs typeface="Symbol" charset="2"/>
              </a:rPr>
              <a:t>Iteratively apply the above step until all rules are in CNF </a:t>
            </a:r>
            <a:endParaRPr lang="en-US" sz="2400" dirty="0"/>
          </a:p>
        </p:txBody>
      </p:sp>
      <p:sp>
        <p:nvSpPr>
          <p:cNvPr id="4" name="Date Placeholder 3"/>
          <p:cNvSpPr>
            <a:spLocks noGrp="1"/>
          </p:cNvSpPr>
          <p:nvPr>
            <p:ph type="dt" sz="half" idx="10"/>
          </p:nvPr>
        </p:nvSpPr>
        <p:spPr/>
        <p:txBody>
          <a:bodyPr/>
          <a:lstStyle/>
          <a:p>
            <a:fld id="{2F352995-C8EA-A541-BC1D-E67CD95A01A5}"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164</a:t>
            </a:fld>
            <a:endParaRPr lang="en-US"/>
          </a:p>
        </p:txBody>
      </p:sp>
    </p:spTree>
    <p:extLst>
      <p:ext uri="{BB962C8B-B14F-4D97-AF65-F5344CB8AC3E}">
        <p14:creationId xmlns:p14="http://schemas.microsoft.com/office/powerpoint/2010/main" val="154807962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t>Example of CNF Conversion</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74974052"/>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Starting Grammars</a:t>
            </a:r>
          </a:p>
        </p:txBody>
      </p:sp>
      <p:sp>
        <p:nvSpPr>
          <p:cNvPr id="3" name="Content Placeholder 2"/>
          <p:cNvSpPr>
            <a:spLocks noGrp="1"/>
          </p:cNvSpPr>
          <p:nvPr>
            <p:ph idx="1"/>
          </p:nvPr>
        </p:nvSpPr>
        <p:spPr/>
        <p:txBody>
          <a:bodyPr>
            <a:normAutofit/>
          </a:bodyPr>
          <a:lstStyle/>
          <a:p>
            <a:r>
              <a:rPr lang="en-US" b="1" dirty="0"/>
              <a:t>L = { </a:t>
            </a:r>
            <a:r>
              <a:rPr lang="en-US" b="1" dirty="0" err="1"/>
              <a:t>a</a:t>
            </a:r>
            <a:r>
              <a:rPr lang="en-US" b="1" baseline="30000" dirty="0" err="1"/>
              <a:t>i</a:t>
            </a:r>
            <a:r>
              <a:rPr lang="en-US" b="1" dirty="0"/>
              <a:t> </a:t>
            </a:r>
            <a:r>
              <a:rPr lang="en-US" b="1" dirty="0" err="1"/>
              <a:t>b</a:t>
            </a:r>
            <a:r>
              <a:rPr lang="en-US" b="1" baseline="30000" dirty="0" err="1"/>
              <a:t>j</a:t>
            </a:r>
            <a:r>
              <a:rPr lang="en-US" b="1" dirty="0"/>
              <a:t> </a:t>
            </a:r>
            <a:r>
              <a:rPr lang="en-US" b="1" dirty="0" err="1"/>
              <a:t>c</a:t>
            </a:r>
            <a:r>
              <a:rPr lang="en-US" b="1" baseline="30000" dirty="0" err="1"/>
              <a:t>k</a:t>
            </a:r>
            <a:r>
              <a:rPr lang="en-US" b="1" dirty="0"/>
              <a:t> | </a:t>
            </a:r>
            <a:r>
              <a:rPr lang="en-US" b="1" dirty="0" err="1"/>
              <a:t>i</a:t>
            </a:r>
            <a:r>
              <a:rPr lang="en-US" b="1" dirty="0"/>
              <a:t>=j or j=k }</a:t>
            </a:r>
          </a:p>
          <a:p>
            <a:r>
              <a:rPr lang="en-US" b="1" dirty="0"/>
              <a:t>G = ({S,A,&lt;B=C&gt;,C,&lt;A=B&gt;}, {</a:t>
            </a:r>
            <a:r>
              <a:rPr lang="en-US" b="1" dirty="0" err="1"/>
              <a:t>a,b</a:t>
            </a:r>
            <a:r>
              <a:rPr lang="en-US" b="1" dirty="0"/>
              <a:t>}, R, S)</a:t>
            </a:r>
          </a:p>
          <a:p>
            <a:r>
              <a:rPr lang="en-US" b="1" dirty="0"/>
              <a:t>R: </a:t>
            </a:r>
          </a:p>
          <a:p>
            <a:pPr lvl="1"/>
            <a:r>
              <a:rPr lang="en-US" b="1" dirty="0"/>
              <a:t>S </a:t>
            </a:r>
            <a:r>
              <a:rPr lang="en-US" b="1" dirty="0">
                <a:sym typeface="Wingdings" charset="0"/>
              </a:rPr>
              <a:t> A | C</a:t>
            </a:r>
          </a:p>
          <a:p>
            <a:pPr lvl="1"/>
            <a:r>
              <a:rPr lang="en-US" b="1" dirty="0">
                <a:sym typeface="Wingdings" charset="0"/>
              </a:rPr>
              <a:t>A  a A | &lt;B=C&gt;</a:t>
            </a:r>
          </a:p>
          <a:p>
            <a:pPr lvl="1"/>
            <a:r>
              <a:rPr lang="en-US" b="1" dirty="0">
                <a:sym typeface="Wingdings" charset="0"/>
              </a:rPr>
              <a:t>&lt;B=C&gt;  b &lt;B=C&gt; c | </a:t>
            </a:r>
            <a:r>
              <a:rPr lang="en-US" b="1" dirty="0" err="1">
                <a:latin typeface="Arial" charset="0"/>
                <a:ea typeface="MS PGothic" charset="0"/>
                <a:sym typeface="Symbol" charset="0"/>
              </a:rPr>
              <a:t>λ</a:t>
            </a:r>
            <a:endParaRPr lang="en-US" b="1" dirty="0">
              <a:sym typeface="Wingdings" charset="0"/>
            </a:endParaRPr>
          </a:p>
          <a:p>
            <a:pPr lvl="1"/>
            <a:r>
              <a:rPr lang="en-US" b="1" dirty="0">
                <a:sym typeface="Wingdings" charset="0"/>
              </a:rPr>
              <a:t>C  C c | &lt;A=B&gt;</a:t>
            </a:r>
          </a:p>
          <a:p>
            <a:pPr lvl="1"/>
            <a:r>
              <a:rPr lang="en-US" b="1" dirty="0">
                <a:sym typeface="Wingdings" charset="0"/>
              </a:rPr>
              <a:t>&lt;A=B&gt;  a &lt;A=B&gt; b | </a:t>
            </a:r>
            <a:r>
              <a:rPr lang="en-US" b="1" dirty="0" err="1">
                <a:latin typeface="Arial" charset="0"/>
                <a:ea typeface="MS PGothic" charset="0"/>
                <a:sym typeface="Symbol" charset="0"/>
              </a:rPr>
              <a:t>λ</a:t>
            </a:r>
            <a:endParaRPr lang="en-US" b="1" dirty="0">
              <a:sym typeface="Wingdings" charset="0"/>
            </a:endParaRPr>
          </a:p>
          <a:p>
            <a:endParaRPr lang="en-US" dirty="0"/>
          </a:p>
          <a:p>
            <a:endParaRPr lang="en-US" dirty="0"/>
          </a:p>
        </p:txBody>
      </p:sp>
      <p:sp>
        <p:nvSpPr>
          <p:cNvPr id="4" name="Date Placeholder 3"/>
          <p:cNvSpPr>
            <a:spLocks noGrp="1"/>
          </p:cNvSpPr>
          <p:nvPr>
            <p:ph type="dt" sz="half" idx="10"/>
          </p:nvPr>
        </p:nvSpPr>
        <p:spPr/>
        <p:txBody>
          <a:bodyPr/>
          <a:lstStyle/>
          <a:p>
            <a:fld id="{85631C6E-260A-9A4D-BD8C-DD8BC037EA08}"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166</a:t>
            </a:fld>
            <a:endParaRPr lang="en-US"/>
          </a:p>
        </p:txBody>
      </p:sp>
    </p:spTree>
    <p:extLst>
      <p:ext uri="{BB962C8B-B14F-4D97-AF65-F5344CB8AC3E}">
        <p14:creationId xmlns:p14="http://schemas.microsoft.com/office/powerpoint/2010/main" val="3089697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Null Rules</a:t>
            </a:r>
          </a:p>
        </p:txBody>
      </p:sp>
      <p:sp>
        <p:nvSpPr>
          <p:cNvPr id="3" name="Content Placeholder 2"/>
          <p:cNvSpPr>
            <a:spLocks noGrp="1"/>
          </p:cNvSpPr>
          <p:nvPr>
            <p:ph idx="1"/>
          </p:nvPr>
        </p:nvSpPr>
        <p:spPr/>
        <p:txBody>
          <a:bodyPr>
            <a:normAutofit/>
          </a:bodyPr>
          <a:lstStyle/>
          <a:p>
            <a:r>
              <a:rPr lang="en-US" b="1" err="1"/>
              <a:t>Nullable</a:t>
            </a:r>
            <a:r>
              <a:rPr lang="en-US" b="1"/>
              <a:t> = {&lt;B=C&gt;, &lt;A=B&gt;, A, C, S}</a:t>
            </a:r>
          </a:p>
          <a:p>
            <a:pPr lvl="1"/>
            <a:r>
              <a:rPr lang="en-US" b="1"/>
              <a:t>S’ </a:t>
            </a:r>
            <a:r>
              <a:rPr lang="en-US" b="1">
                <a:sym typeface="Wingdings" charset="0"/>
              </a:rPr>
              <a:t> S | </a:t>
            </a:r>
            <a:r>
              <a:rPr lang="en-US" b="1" err="1">
                <a:latin typeface="Arial" charset="0"/>
                <a:ea typeface="MS PGothic" charset="0"/>
                <a:sym typeface="Symbol" charset="0"/>
              </a:rPr>
              <a:t>λ</a:t>
            </a:r>
            <a:r>
              <a:rPr lang="en-US" b="1">
                <a:latin typeface="Arial" charset="0"/>
                <a:ea typeface="MS PGothic" charset="0"/>
                <a:sym typeface="Symbol" charset="0"/>
              </a:rPr>
              <a:t>			// S’ added to V</a:t>
            </a:r>
            <a:endParaRPr lang="en-US" b="1">
              <a:sym typeface="Wingdings" charset="0"/>
            </a:endParaRPr>
          </a:p>
          <a:p>
            <a:pPr lvl="1"/>
            <a:r>
              <a:rPr lang="en-US" b="1"/>
              <a:t>S </a:t>
            </a:r>
            <a:r>
              <a:rPr lang="en-US" b="1">
                <a:sym typeface="Wingdings" charset="0"/>
              </a:rPr>
              <a:t> A | C</a:t>
            </a:r>
          </a:p>
          <a:p>
            <a:pPr lvl="1"/>
            <a:r>
              <a:rPr lang="en-US" b="1">
                <a:sym typeface="Wingdings" charset="0"/>
              </a:rPr>
              <a:t>A  a A | a |&lt;B=C&gt;</a:t>
            </a:r>
          </a:p>
          <a:p>
            <a:pPr lvl="1"/>
            <a:r>
              <a:rPr lang="en-US" b="1">
                <a:sym typeface="Wingdings" charset="0"/>
              </a:rPr>
              <a:t>&lt;B=C&gt;  b &lt;B=C&gt; c | </a:t>
            </a:r>
            <a:r>
              <a:rPr lang="en-US" b="1">
                <a:latin typeface="Arial" charset="0"/>
                <a:ea typeface="MS PGothic" charset="0"/>
                <a:sym typeface="Symbol" charset="0"/>
              </a:rPr>
              <a:t>b c</a:t>
            </a:r>
            <a:endParaRPr lang="en-US" b="1">
              <a:sym typeface="Wingdings" charset="0"/>
            </a:endParaRPr>
          </a:p>
          <a:p>
            <a:pPr lvl="1"/>
            <a:r>
              <a:rPr lang="en-US" b="1">
                <a:sym typeface="Wingdings" charset="0"/>
              </a:rPr>
              <a:t>C  C c | c | &lt;A=B&gt;</a:t>
            </a:r>
          </a:p>
          <a:p>
            <a:pPr lvl="1"/>
            <a:r>
              <a:rPr lang="en-US" b="1">
                <a:sym typeface="Wingdings" charset="0"/>
              </a:rPr>
              <a:t>&lt;A=B&gt;  a &lt;A=B&gt; b | </a:t>
            </a:r>
            <a:r>
              <a:rPr lang="en-US" b="1" err="1">
                <a:latin typeface="Arial" charset="0"/>
                <a:ea typeface="MS PGothic" charset="0"/>
                <a:sym typeface="Symbol" charset="0"/>
              </a:rPr>
              <a:t>ab</a:t>
            </a:r>
            <a:endParaRPr lang="en-US" b="1">
              <a:sym typeface="Wingdings" charset="0"/>
            </a:endParaRPr>
          </a:p>
          <a:p>
            <a:endParaRPr lang="en-US"/>
          </a:p>
          <a:p>
            <a:endParaRPr lang="en-US"/>
          </a:p>
        </p:txBody>
      </p:sp>
      <p:sp>
        <p:nvSpPr>
          <p:cNvPr id="4" name="Date Placeholder 3"/>
          <p:cNvSpPr>
            <a:spLocks noGrp="1"/>
          </p:cNvSpPr>
          <p:nvPr>
            <p:ph type="dt" sz="half" idx="10"/>
          </p:nvPr>
        </p:nvSpPr>
        <p:spPr/>
        <p:txBody>
          <a:bodyPr/>
          <a:lstStyle/>
          <a:p>
            <a:fld id="{0812E4AA-D56D-364F-965B-827A23E7D864}"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167</a:t>
            </a:fld>
            <a:endParaRPr lang="en-US"/>
          </a:p>
        </p:txBody>
      </p:sp>
    </p:spTree>
    <p:extLst>
      <p:ext uri="{BB962C8B-B14F-4D97-AF65-F5344CB8AC3E}">
        <p14:creationId xmlns:p14="http://schemas.microsoft.com/office/powerpoint/2010/main" val="23918022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Unit Rules</a:t>
            </a:r>
          </a:p>
        </p:txBody>
      </p:sp>
      <p:sp>
        <p:nvSpPr>
          <p:cNvPr id="3" name="Content Placeholder 2"/>
          <p:cNvSpPr>
            <a:spLocks noGrp="1"/>
          </p:cNvSpPr>
          <p:nvPr>
            <p:ph idx="1"/>
          </p:nvPr>
        </p:nvSpPr>
        <p:spPr/>
        <p:txBody>
          <a:bodyPr>
            <a:normAutofit lnSpcReduction="10000"/>
          </a:bodyPr>
          <a:lstStyle/>
          <a:p>
            <a:pPr marL="231775" indent="-231775"/>
            <a:r>
              <a:rPr lang="en-US" sz="2800" b="1" dirty="0"/>
              <a:t>Chains= {[S’:S’,S,A,C,&lt;A=B&gt;,&lt;B=C&gt;],[S:S,A,C,&lt;A=B&gt;,&lt;B=C&gt;], [A:A,&lt;B=C&gt;],[C:C,&lt;B=C&gt;],[&lt;B=C&gt;:&lt;B=C&gt;], [&lt;A=B&gt;:&lt;A=B&gt;]}</a:t>
            </a:r>
          </a:p>
          <a:p>
            <a:pPr marL="461963" lvl="1" indent="-236538"/>
            <a:r>
              <a:rPr lang="en-US" sz="2400" b="1" dirty="0"/>
              <a:t>S’ </a:t>
            </a:r>
            <a:r>
              <a:rPr lang="en-US" sz="2400" b="1" dirty="0">
                <a:sym typeface="Wingdings" charset="0"/>
              </a:rPr>
              <a:t> </a:t>
            </a:r>
            <a:r>
              <a:rPr lang="en-US" sz="2400" b="1" dirty="0" err="1">
                <a:latin typeface="Arial" charset="0"/>
                <a:ea typeface="MS PGothic" charset="0"/>
                <a:sym typeface="Symbol" charset="0"/>
              </a:rPr>
              <a:t>λ</a:t>
            </a:r>
            <a:r>
              <a:rPr lang="en-US" sz="2400" b="1" dirty="0">
                <a:latin typeface="Arial" charset="0"/>
                <a:ea typeface="MS PGothic" charset="0"/>
                <a:sym typeface="Symbol" charset="0"/>
              </a:rPr>
              <a:t> | </a:t>
            </a:r>
            <a:r>
              <a:rPr lang="en-US" sz="2400" b="1" dirty="0" err="1">
                <a:latin typeface="Arial" charset="0"/>
                <a:ea typeface="MS PGothic" charset="0"/>
                <a:sym typeface="Symbol" charset="0"/>
              </a:rPr>
              <a:t>aA</a:t>
            </a:r>
            <a:r>
              <a:rPr lang="en-US" sz="2400" b="1" dirty="0">
                <a:latin typeface="Arial" charset="0"/>
                <a:ea typeface="MS PGothic" charset="0"/>
                <a:sym typeface="Symbol" charset="0"/>
              </a:rPr>
              <a:t> | a | b&lt;B=C&gt;c | </a:t>
            </a:r>
            <a:r>
              <a:rPr lang="en-US" sz="2400" b="1" dirty="0" err="1">
                <a:latin typeface="Arial" charset="0"/>
                <a:ea typeface="MS PGothic" charset="0"/>
                <a:sym typeface="Symbol" charset="0"/>
              </a:rPr>
              <a:t>bc</a:t>
            </a:r>
            <a:r>
              <a:rPr lang="en-US" sz="2400" b="1" dirty="0">
                <a:latin typeface="Arial" charset="0"/>
                <a:ea typeface="MS PGothic" charset="0"/>
                <a:sym typeface="Symbol" charset="0"/>
              </a:rPr>
              <a:t> | Cc | c | a&lt;A=B&gt;b | ab</a:t>
            </a:r>
            <a:endParaRPr lang="en-US" sz="2400" b="1" dirty="0">
              <a:sym typeface="Wingdings" charset="0"/>
            </a:endParaRPr>
          </a:p>
          <a:p>
            <a:pPr marL="461963" lvl="1" indent="-236538"/>
            <a:r>
              <a:rPr lang="en-US" sz="2400" b="1" dirty="0"/>
              <a:t>S </a:t>
            </a:r>
            <a:r>
              <a:rPr lang="en-US" sz="2400" b="1" dirty="0">
                <a:sym typeface="Wingdings" charset="0"/>
              </a:rPr>
              <a:t> </a:t>
            </a:r>
            <a:r>
              <a:rPr lang="en-US" sz="2400" b="1" dirty="0" err="1">
                <a:latin typeface="Arial" charset="0"/>
                <a:ea typeface="MS PGothic" charset="0"/>
                <a:sym typeface="Symbol" charset="0"/>
              </a:rPr>
              <a:t>aA</a:t>
            </a:r>
            <a:r>
              <a:rPr lang="en-US" sz="2400" b="1" dirty="0">
                <a:latin typeface="Arial" charset="0"/>
                <a:ea typeface="MS PGothic" charset="0"/>
                <a:sym typeface="Symbol" charset="0"/>
              </a:rPr>
              <a:t> | a | b&lt;B=C&gt;c | </a:t>
            </a:r>
            <a:r>
              <a:rPr lang="en-US" sz="2400" b="1" dirty="0" err="1">
                <a:latin typeface="Arial" charset="0"/>
                <a:ea typeface="MS PGothic" charset="0"/>
                <a:sym typeface="Symbol" charset="0"/>
              </a:rPr>
              <a:t>bc</a:t>
            </a:r>
            <a:r>
              <a:rPr lang="en-US" sz="2400" b="1" dirty="0">
                <a:latin typeface="Arial" charset="0"/>
                <a:ea typeface="MS PGothic" charset="0"/>
                <a:sym typeface="Symbol" charset="0"/>
              </a:rPr>
              <a:t> | Cc | c | a&lt;A=B&gt;b | ab</a:t>
            </a:r>
          </a:p>
          <a:p>
            <a:pPr marL="461963" lvl="1" indent="-236538"/>
            <a:r>
              <a:rPr lang="en-US" sz="2400" b="1" dirty="0">
                <a:sym typeface="Wingdings" charset="0"/>
              </a:rPr>
              <a:t>A  </a:t>
            </a:r>
            <a:r>
              <a:rPr lang="en-US" sz="2400" b="1" dirty="0" err="1">
                <a:sym typeface="Wingdings" charset="0"/>
              </a:rPr>
              <a:t>aA</a:t>
            </a:r>
            <a:r>
              <a:rPr lang="en-US" sz="2400" b="1" dirty="0">
                <a:sym typeface="Wingdings" charset="0"/>
              </a:rPr>
              <a:t> | a | </a:t>
            </a:r>
            <a:r>
              <a:rPr lang="en-US" sz="2400" b="1" dirty="0">
                <a:latin typeface="Arial" charset="0"/>
                <a:ea typeface="MS PGothic" charset="0"/>
                <a:sym typeface="Symbol" charset="0"/>
              </a:rPr>
              <a:t>b&lt;B=C&gt;c | </a:t>
            </a:r>
            <a:r>
              <a:rPr lang="en-US" sz="2400" b="1" dirty="0" err="1">
                <a:latin typeface="Arial" charset="0"/>
                <a:ea typeface="MS PGothic" charset="0"/>
                <a:sym typeface="Symbol" charset="0"/>
              </a:rPr>
              <a:t>bc</a:t>
            </a:r>
            <a:r>
              <a:rPr lang="en-US" sz="2400" b="1" dirty="0">
                <a:latin typeface="Arial" charset="0"/>
                <a:ea typeface="MS PGothic" charset="0"/>
                <a:sym typeface="Symbol" charset="0"/>
              </a:rPr>
              <a:t> </a:t>
            </a:r>
            <a:endParaRPr lang="en-US" sz="2400" b="1" dirty="0">
              <a:sym typeface="Wingdings" charset="0"/>
            </a:endParaRPr>
          </a:p>
          <a:p>
            <a:pPr marL="461963" lvl="1" indent="-236538"/>
            <a:r>
              <a:rPr lang="en-US" sz="2400" b="1" dirty="0">
                <a:sym typeface="Wingdings" charset="0"/>
              </a:rPr>
              <a:t>&lt;B=C&gt;  b&lt;B=C&gt;c | </a:t>
            </a:r>
            <a:r>
              <a:rPr lang="en-US" sz="2400" b="1" dirty="0" err="1">
                <a:latin typeface="Arial" charset="0"/>
                <a:ea typeface="MS PGothic" charset="0"/>
                <a:sym typeface="Symbol" charset="0"/>
              </a:rPr>
              <a:t>bc</a:t>
            </a:r>
            <a:endParaRPr lang="en-US" sz="2400" b="1" dirty="0">
              <a:sym typeface="Wingdings" charset="0"/>
            </a:endParaRPr>
          </a:p>
          <a:p>
            <a:pPr marL="461963" lvl="1" indent="-236538"/>
            <a:r>
              <a:rPr lang="en-US" sz="2400" b="1" dirty="0">
                <a:sym typeface="Wingdings" charset="0"/>
              </a:rPr>
              <a:t>C  </a:t>
            </a:r>
            <a:r>
              <a:rPr lang="en-US" sz="2400" b="1" dirty="0">
                <a:latin typeface="Arial" charset="0"/>
                <a:ea typeface="MS PGothic" charset="0"/>
                <a:sym typeface="Symbol" charset="0"/>
              </a:rPr>
              <a:t>Cc | c | a&lt;A=B&gt;b | ab</a:t>
            </a:r>
          </a:p>
          <a:p>
            <a:pPr marL="461963" lvl="1" indent="-236538"/>
            <a:r>
              <a:rPr lang="en-US" sz="2400" b="1" dirty="0">
                <a:sym typeface="Wingdings" charset="0"/>
              </a:rPr>
              <a:t>&lt;A=B&gt;  a&lt;A=B&gt;b | </a:t>
            </a:r>
            <a:r>
              <a:rPr lang="en-US" sz="2400" b="1" dirty="0">
                <a:latin typeface="Arial" charset="0"/>
                <a:ea typeface="MS PGothic" charset="0"/>
                <a:sym typeface="Symbol" charset="0"/>
              </a:rPr>
              <a:t>ab</a:t>
            </a:r>
            <a:endParaRPr lang="en-US" sz="2400" b="1" dirty="0">
              <a:sym typeface="Wingdings" charset="0"/>
            </a:endParaRPr>
          </a:p>
          <a:p>
            <a:endParaRPr lang="en-US" dirty="0"/>
          </a:p>
          <a:p>
            <a:endParaRPr lang="en-US" dirty="0"/>
          </a:p>
        </p:txBody>
      </p:sp>
      <p:sp>
        <p:nvSpPr>
          <p:cNvPr id="4" name="Date Placeholder 3"/>
          <p:cNvSpPr>
            <a:spLocks noGrp="1"/>
          </p:cNvSpPr>
          <p:nvPr>
            <p:ph type="dt" sz="half" idx="10"/>
          </p:nvPr>
        </p:nvSpPr>
        <p:spPr/>
        <p:txBody>
          <a:bodyPr/>
          <a:lstStyle/>
          <a:p>
            <a:fld id="{D5E19032-829A-F74A-92BB-2EC17895B21E}"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168</a:t>
            </a:fld>
            <a:endParaRPr lang="en-US"/>
          </a:p>
        </p:txBody>
      </p:sp>
    </p:spTree>
    <p:extLst>
      <p:ext uri="{BB962C8B-B14F-4D97-AF65-F5344CB8AC3E}">
        <p14:creationId xmlns:p14="http://schemas.microsoft.com/office/powerpoint/2010/main" val="196013803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Remove Useless Symbols</a:t>
            </a:r>
          </a:p>
        </p:txBody>
      </p:sp>
      <p:sp>
        <p:nvSpPr>
          <p:cNvPr id="3" name="Content Placeholder 2"/>
          <p:cNvSpPr>
            <a:spLocks noGrp="1"/>
          </p:cNvSpPr>
          <p:nvPr>
            <p:ph idx="1"/>
          </p:nvPr>
        </p:nvSpPr>
        <p:spPr/>
        <p:txBody>
          <a:bodyPr>
            <a:normAutofit/>
          </a:bodyPr>
          <a:lstStyle/>
          <a:p>
            <a:r>
              <a:rPr lang="en-US" sz="3000"/>
              <a:t>All non-terminal symbols are productive (lead to terminal string)</a:t>
            </a:r>
          </a:p>
          <a:p>
            <a:endParaRPr lang="en-US" sz="3000">
              <a:sym typeface="Wingdings" charset="0"/>
            </a:endParaRPr>
          </a:p>
          <a:p>
            <a:r>
              <a:rPr lang="en-US" sz="3000">
                <a:sym typeface="Wingdings" charset="0"/>
              </a:rPr>
              <a:t>S is useless as it is unreachable from S’ (new start). </a:t>
            </a:r>
          </a:p>
          <a:p>
            <a:r>
              <a:rPr lang="en-US" sz="3000">
                <a:sym typeface="Wingdings" charset="0"/>
              </a:rPr>
              <a:t>All other symbols are reachable from S’</a:t>
            </a:r>
            <a:endParaRPr lang="en-US"/>
          </a:p>
          <a:p>
            <a:endParaRPr lang="en-US"/>
          </a:p>
        </p:txBody>
      </p:sp>
      <p:sp>
        <p:nvSpPr>
          <p:cNvPr id="4" name="Date Placeholder 3"/>
          <p:cNvSpPr>
            <a:spLocks noGrp="1"/>
          </p:cNvSpPr>
          <p:nvPr>
            <p:ph type="dt" sz="half" idx="10"/>
          </p:nvPr>
        </p:nvSpPr>
        <p:spPr/>
        <p:txBody>
          <a:bodyPr/>
          <a:lstStyle/>
          <a:p>
            <a:fld id="{5DB2A3A7-EB49-9A45-84DA-A13441B8D6CF}"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169</a:t>
            </a:fld>
            <a:endParaRPr lang="en-US"/>
          </a:p>
        </p:txBody>
      </p:sp>
    </p:spTree>
    <p:extLst>
      <p:ext uri="{BB962C8B-B14F-4D97-AF65-F5344CB8AC3E}">
        <p14:creationId xmlns:p14="http://schemas.microsoft.com/office/powerpoint/2010/main" val="1640859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Complement of Regular Sets</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Let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 </a:t>
            </a:r>
            <a:r>
              <a:rPr lang="en-US" sz="2400" dirty="0">
                <a:latin typeface="Arial" charset="0"/>
                <a:ea typeface="MS PGothic" charset="0"/>
              </a:rPr>
              <a:t>and let </a:t>
            </a:r>
            <a:r>
              <a:rPr lang="en-US" sz="2400" b="1" dirty="0">
                <a:latin typeface="Arial" charset="0"/>
                <a:ea typeface="MS PGothic" charset="0"/>
              </a:rPr>
              <a:t>L = </a:t>
            </a:r>
            <a:r>
              <a:rPr lang="en-US" sz="2400" b="1" i="1" dirty="0">
                <a:latin typeface="Arial" charset="0"/>
                <a:ea typeface="MS PGothic" charset="0"/>
              </a:rPr>
              <a:t>L</a:t>
            </a:r>
            <a:r>
              <a:rPr lang="en-US" sz="2400" b="1" dirty="0">
                <a:latin typeface="Arial" charset="0"/>
                <a:ea typeface="MS PGothic" charset="0"/>
              </a:rPr>
              <a:t>(A) </a:t>
            </a:r>
            <a:r>
              <a:rPr lang="en-US" sz="2400" dirty="0">
                <a:latin typeface="Arial" charset="0"/>
                <a:ea typeface="MS PGothic" charset="0"/>
              </a:rPr>
              <a:t>then </a:t>
            </a:r>
            <a:br>
              <a:rPr lang="en-US" sz="2400" dirty="0">
                <a:latin typeface="Arial" charset="0"/>
                <a:ea typeface="MS PGothic" charset="0"/>
              </a:rPr>
            </a:br>
            <a:r>
              <a:rPr lang="en-US" sz="2400" b="1" dirty="0">
                <a:latin typeface="Arial" charset="0"/>
                <a:ea typeface="MS PGothic" charset="0"/>
              </a:rPr>
              <a:t>w ∉ </a:t>
            </a:r>
            <a:r>
              <a:rPr lang="en-US" sz="2400" b="1" i="1" dirty="0">
                <a:latin typeface="Arial" charset="0"/>
                <a:ea typeface="MS PGothic" charset="0"/>
              </a:rPr>
              <a:t>L</a:t>
            </a:r>
            <a:r>
              <a:rPr lang="en-US" sz="2400" b="1" dirty="0">
                <a:latin typeface="Arial" charset="0"/>
                <a:ea typeface="MS PGothic" charset="0"/>
              </a:rPr>
              <a:t>(A)</a:t>
            </a:r>
            <a:r>
              <a:rPr lang="en-US" sz="2400" dirty="0">
                <a:latin typeface="Arial" charset="0"/>
                <a:ea typeface="MS PGothic" charset="0"/>
              </a:rPr>
              <a:t> </a:t>
            </a:r>
            <a:r>
              <a:rPr lang="en-US" sz="2400" dirty="0" err="1">
                <a:latin typeface="Arial" charset="0"/>
                <a:ea typeface="MS PGothic" charset="0"/>
              </a:rPr>
              <a:t>iff</a:t>
            </a:r>
            <a:r>
              <a:rPr lang="en-US" sz="24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 ∉ F </a:t>
            </a:r>
            <a:r>
              <a:rPr lang="en-US" sz="2400" dirty="0" err="1">
                <a:latin typeface="Arial" charset="0"/>
                <a:ea typeface="MS PGothic" charset="0"/>
              </a:rPr>
              <a:t>iff</a:t>
            </a:r>
            <a:r>
              <a:rPr lang="en-US" sz="24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 ∊ Q-F </a:t>
            </a:r>
          </a:p>
          <a:p>
            <a:r>
              <a:rPr lang="en-US" sz="2400" dirty="0">
                <a:latin typeface="Arial" charset="0"/>
                <a:ea typeface="MS PGothic" charset="0"/>
              </a:rPr>
              <a:t>Simply create new automaton</a:t>
            </a:r>
            <a:br>
              <a:rPr lang="en-US" sz="2400" dirty="0">
                <a:latin typeface="Arial" charset="0"/>
                <a:ea typeface="MS PGothic" charset="0"/>
              </a:rPr>
            </a:br>
            <a:r>
              <a:rPr lang="en-US" sz="2400" b="1" dirty="0">
                <a:latin typeface="Arial" charset="0"/>
                <a:ea typeface="MS PGothic" charset="0"/>
              </a:rPr>
              <a:t>A</a:t>
            </a:r>
            <a:r>
              <a:rPr lang="en-US" sz="2400" b="1" baseline="30000" dirty="0">
                <a:latin typeface="Arial" charset="0"/>
                <a:ea typeface="MS PGothic" charset="0"/>
              </a:rPr>
              <a:t>C</a:t>
            </a:r>
            <a:r>
              <a:rPr lang="en-US" sz="2400" b="1" dirty="0">
                <a:latin typeface="Arial" charset="0"/>
                <a:ea typeface="MS PGothic" charset="0"/>
              </a:rPr>
              <a:t> = (Q,Σ,δ,q</a:t>
            </a:r>
            <a:r>
              <a:rPr lang="en-US" sz="2400" b="1" baseline="-25000" dirty="0">
                <a:latin typeface="Arial" charset="0"/>
                <a:ea typeface="MS PGothic" charset="0"/>
              </a:rPr>
              <a:t>0</a:t>
            </a:r>
            <a:r>
              <a:rPr lang="en-US" sz="2400" b="1" dirty="0">
                <a:latin typeface="Arial" charset="0"/>
                <a:ea typeface="MS PGothic" charset="0"/>
              </a:rPr>
              <a:t>,Q-F)</a:t>
            </a:r>
          </a:p>
          <a:p>
            <a:r>
              <a:rPr lang="en-US" sz="2400" b="1" i="1" dirty="0">
                <a:latin typeface="Arial" charset="0"/>
                <a:ea typeface="MS PGothic" charset="0"/>
              </a:rPr>
              <a:t>L</a:t>
            </a:r>
            <a:r>
              <a:rPr lang="en-US" sz="2400" b="1" dirty="0">
                <a:latin typeface="Arial" charset="0"/>
                <a:ea typeface="MS PGothic" charset="0"/>
              </a:rPr>
              <a:t>(A</a:t>
            </a:r>
            <a:r>
              <a:rPr lang="en-US" sz="2400" b="1" baseline="30000" dirty="0">
                <a:latin typeface="Arial" charset="0"/>
                <a:ea typeface="MS PGothic" charset="0"/>
              </a:rPr>
              <a:t>C</a:t>
            </a:r>
            <a:r>
              <a:rPr lang="en-US" sz="2400" b="1" dirty="0">
                <a:latin typeface="Arial" charset="0"/>
                <a:ea typeface="MS PGothic" charset="0"/>
              </a:rPr>
              <a:t>) = { w | </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 ∊ Q-F } = </a:t>
            </a:r>
            <a:br>
              <a:rPr lang="en-US" sz="2400" b="1" dirty="0">
                <a:latin typeface="Arial" charset="0"/>
                <a:ea typeface="MS PGothic" charset="0"/>
              </a:rPr>
            </a:br>
            <a:r>
              <a:rPr lang="en-US" sz="2400" b="1" dirty="0">
                <a:latin typeface="Arial" charset="0"/>
                <a:ea typeface="MS PGothic" charset="0"/>
              </a:rPr>
              <a:t>{ w | </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 ∉ F } = </a:t>
            </a:r>
            <a:br>
              <a:rPr lang="en-US" sz="2400" b="1" dirty="0">
                <a:latin typeface="Arial" charset="0"/>
                <a:ea typeface="MS PGothic" charset="0"/>
              </a:rPr>
            </a:br>
            <a:r>
              <a:rPr lang="en-US" sz="2400" b="1" dirty="0">
                <a:latin typeface="Arial" charset="0"/>
                <a:ea typeface="MS PGothic" charset="0"/>
              </a:rPr>
              <a:t>{ w | w ∉ </a:t>
            </a:r>
            <a:r>
              <a:rPr lang="en-US" sz="2400" b="1" i="1" dirty="0">
                <a:latin typeface="Arial" charset="0"/>
                <a:ea typeface="MS PGothic" charset="0"/>
              </a:rPr>
              <a:t>L</a:t>
            </a:r>
            <a:r>
              <a:rPr lang="en-US" sz="2400" b="1" dirty="0">
                <a:latin typeface="Arial" charset="0"/>
                <a:ea typeface="MS PGothic" charset="0"/>
              </a:rPr>
              <a:t>(A) } </a:t>
            </a:r>
          </a:p>
          <a:p>
            <a:r>
              <a:rPr lang="en-US" sz="2400" dirty="0">
                <a:latin typeface="Arial" charset="0"/>
                <a:ea typeface="MS PGothic" charset="0"/>
              </a:rPr>
              <a:t>Choosing the right representation can make a very big difference in how easy or hard it is to prove some property is true</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55D35AE-C13F-3141-A8DA-E4C20FFB8FA1}" type="datetime1">
              <a:rPr lang="en-US" smtClean="0"/>
              <a:t>1/27/22</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17</a:t>
            </a:fld>
            <a:endParaRPr lang="en-US"/>
          </a:p>
        </p:txBody>
      </p:sp>
    </p:spTree>
    <p:extLst>
      <p:ext uri="{BB962C8B-B14F-4D97-AF65-F5344CB8AC3E}">
        <p14:creationId xmlns:p14="http://schemas.microsoft.com/office/powerpoint/2010/main" val="1057590318"/>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Normalize </a:t>
            </a:r>
            <a:r>
              <a:rPr lang="en-US" b="1" err="1"/>
              <a:t>rhs</a:t>
            </a:r>
            <a:r>
              <a:rPr lang="en-US" b="1"/>
              <a:t> as CNF</a:t>
            </a:r>
          </a:p>
        </p:txBody>
      </p:sp>
      <p:sp>
        <p:nvSpPr>
          <p:cNvPr id="3" name="Content Placeholder 2"/>
          <p:cNvSpPr>
            <a:spLocks noGrp="1"/>
          </p:cNvSpPr>
          <p:nvPr>
            <p:ph idx="1"/>
          </p:nvPr>
        </p:nvSpPr>
        <p:spPr/>
        <p:txBody>
          <a:bodyPr>
            <a:normAutofit fontScale="77500" lnSpcReduction="20000"/>
          </a:bodyPr>
          <a:lstStyle/>
          <a:p>
            <a:pPr marL="280988" indent="-280988"/>
            <a:r>
              <a:rPr lang="en-US" sz="3300" b="1"/>
              <a:t>S’ </a:t>
            </a:r>
            <a:r>
              <a:rPr lang="en-US" sz="3300" b="1">
                <a:sym typeface="Wingdings" charset="0"/>
              </a:rPr>
              <a:t> </a:t>
            </a:r>
            <a:r>
              <a:rPr lang="en-US" sz="3300" b="1" err="1">
                <a:latin typeface="Arial" charset="0"/>
                <a:ea typeface="MS PGothic" charset="0"/>
                <a:sym typeface="Symbol" charset="0"/>
              </a:rPr>
              <a:t>λ</a:t>
            </a:r>
            <a:r>
              <a:rPr lang="en-US" sz="3300" b="1">
                <a:latin typeface="Arial" charset="0"/>
                <a:ea typeface="MS PGothic" charset="0"/>
                <a:sym typeface="Symbol" charset="0"/>
              </a:rPr>
              <a:t> | &lt;a&gt;A | a | &lt;b&gt;&lt;&lt;B=C&gt;&lt;c&gt;&gt; | &lt;b&gt;&lt;c&gt; | C&lt;c&gt; | c | &lt;a&gt;&lt;&lt;A=B&gt;&lt;b&gt;&gt; | &lt;a&gt;&lt;b&gt;</a:t>
            </a:r>
            <a:endParaRPr lang="en-US" sz="3300" b="1">
              <a:sym typeface="Wingdings" charset="0"/>
            </a:endParaRPr>
          </a:p>
          <a:p>
            <a:pPr marL="280988" indent="-280988"/>
            <a:r>
              <a:rPr lang="en-US" sz="3300" b="1">
                <a:sym typeface="Wingdings" charset="0"/>
              </a:rPr>
              <a:t>A  &lt;a&gt;A | a |&lt;</a:t>
            </a:r>
            <a:r>
              <a:rPr lang="en-US" sz="3300" b="1">
                <a:latin typeface="Arial" charset="0"/>
                <a:ea typeface="MS PGothic" charset="0"/>
                <a:sym typeface="Symbol" charset="0"/>
              </a:rPr>
              <a:t>b&gt;&lt;&lt;B=C&gt;&lt;c&gt;&gt; | &lt;b&gt;&lt;c&gt; </a:t>
            </a:r>
            <a:endParaRPr lang="en-US" sz="3300" b="1">
              <a:sym typeface="Wingdings" charset="0"/>
            </a:endParaRPr>
          </a:p>
          <a:p>
            <a:pPr marL="280988" indent="-280988"/>
            <a:r>
              <a:rPr lang="en-US" sz="3300" b="1">
                <a:sym typeface="Wingdings" charset="0"/>
              </a:rPr>
              <a:t>&lt;B=C&gt;  &lt;b&gt;&lt;&lt;B=C&gt;&lt;c&gt;&gt; | &lt;</a:t>
            </a:r>
            <a:r>
              <a:rPr lang="en-US" sz="3300" b="1">
                <a:latin typeface="Arial" charset="0"/>
                <a:ea typeface="MS PGothic" charset="0"/>
                <a:sym typeface="Symbol" charset="0"/>
              </a:rPr>
              <a:t>b&gt;&lt;c&gt;</a:t>
            </a:r>
            <a:endParaRPr lang="en-US" sz="3300" b="1">
              <a:sym typeface="Wingdings" charset="0"/>
            </a:endParaRPr>
          </a:p>
          <a:p>
            <a:pPr marL="280988" indent="-280988"/>
            <a:r>
              <a:rPr lang="en-US" sz="3300" b="1">
                <a:sym typeface="Wingdings" charset="0"/>
              </a:rPr>
              <a:t>C  </a:t>
            </a:r>
            <a:r>
              <a:rPr lang="en-US" sz="3300" b="1">
                <a:latin typeface="Arial" charset="0"/>
                <a:ea typeface="MS PGothic" charset="0"/>
                <a:sym typeface="Symbol" charset="0"/>
              </a:rPr>
              <a:t>C&lt;c&gt; | c | &lt;a&gt;&lt;&lt;A=B&gt;&lt;b&gt;&gt; | &lt;a&gt;&lt;b&gt;</a:t>
            </a:r>
          </a:p>
          <a:p>
            <a:pPr marL="280988" indent="-280988"/>
            <a:r>
              <a:rPr lang="en-US" sz="3300" b="1">
                <a:sym typeface="Wingdings" charset="0"/>
              </a:rPr>
              <a:t>&lt;A=B&gt;  &lt;a&gt; &lt;&lt;A=B&gt;&lt;b&gt;&gt; | &lt;</a:t>
            </a:r>
            <a:r>
              <a:rPr lang="en-US" sz="3300" b="1">
                <a:latin typeface="Arial" charset="0"/>
                <a:ea typeface="MS PGothic" charset="0"/>
                <a:sym typeface="Symbol" charset="0"/>
              </a:rPr>
              <a:t>a&gt;&lt;b&gt;</a:t>
            </a:r>
          </a:p>
          <a:p>
            <a:pPr marL="280988" indent="-280988"/>
            <a:r>
              <a:rPr lang="en-US" sz="3300" b="1">
                <a:latin typeface="Arial" charset="0"/>
                <a:ea typeface="MS PGothic" charset="0"/>
                <a:sym typeface="Symbol" charset="0"/>
              </a:rPr>
              <a:t>&lt;&lt;B=C&gt;&lt;c&gt;&gt; </a:t>
            </a:r>
            <a:r>
              <a:rPr lang="en-US" sz="3300" b="1">
                <a:sym typeface="Wingdings" charset="0"/>
              </a:rPr>
              <a:t> </a:t>
            </a:r>
            <a:r>
              <a:rPr lang="en-US" sz="3300" b="1">
                <a:latin typeface="Arial" charset="0"/>
                <a:ea typeface="MS PGothic" charset="0"/>
                <a:sym typeface="Symbol" charset="0"/>
              </a:rPr>
              <a:t>&lt;B=C&gt;&lt;c&gt;</a:t>
            </a:r>
          </a:p>
          <a:p>
            <a:pPr marL="280988" indent="-280988"/>
            <a:r>
              <a:rPr lang="en-US" sz="3300" b="1">
                <a:latin typeface="Arial" charset="0"/>
                <a:ea typeface="MS PGothic" charset="0"/>
                <a:sym typeface="Symbol" charset="0"/>
              </a:rPr>
              <a:t>&lt;&lt;A=B&gt;&lt;b&gt;&gt; </a:t>
            </a:r>
            <a:r>
              <a:rPr lang="en-US" sz="3300" b="1">
                <a:sym typeface="Wingdings" charset="0"/>
              </a:rPr>
              <a:t> </a:t>
            </a:r>
            <a:r>
              <a:rPr lang="en-US" sz="3300" b="1">
                <a:latin typeface="Arial" charset="0"/>
                <a:ea typeface="MS PGothic" charset="0"/>
                <a:sym typeface="Symbol" charset="0"/>
              </a:rPr>
              <a:t>&lt;A=B&gt;&lt;b&gt;</a:t>
            </a:r>
          </a:p>
          <a:p>
            <a:pPr marL="280988" indent="-280988"/>
            <a:r>
              <a:rPr lang="en-US" sz="3300" b="1">
                <a:latin typeface="Arial" charset="0"/>
                <a:ea typeface="MS PGothic" charset="0"/>
                <a:sym typeface="Symbol" charset="0"/>
              </a:rPr>
              <a:t>&lt;a&gt; </a:t>
            </a:r>
            <a:r>
              <a:rPr lang="en-US" sz="3300" b="1">
                <a:sym typeface="Wingdings" charset="0"/>
              </a:rPr>
              <a:t> a</a:t>
            </a:r>
          </a:p>
          <a:p>
            <a:pPr marL="280988" indent="-280988"/>
            <a:r>
              <a:rPr lang="en-US" sz="3300" b="1">
                <a:latin typeface="Arial" charset="0"/>
                <a:ea typeface="MS PGothic" charset="0"/>
                <a:sym typeface="Symbol" charset="0"/>
              </a:rPr>
              <a:t>&lt;b&gt; </a:t>
            </a:r>
            <a:r>
              <a:rPr lang="en-US" sz="3300" b="1">
                <a:sym typeface="Wingdings" charset="0"/>
              </a:rPr>
              <a:t> b</a:t>
            </a:r>
          </a:p>
          <a:p>
            <a:pPr marL="280988" indent="-280988"/>
            <a:r>
              <a:rPr lang="en-US" sz="3300" b="1">
                <a:latin typeface="Arial" charset="0"/>
                <a:ea typeface="MS PGothic" charset="0"/>
                <a:sym typeface="Symbol" charset="0"/>
              </a:rPr>
              <a:t>&lt;c&gt; </a:t>
            </a:r>
            <a:r>
              <a:rPr lang="en-US" sz="3300" b="1">
                <a:sym typeface="Wingdings" charset="0"/>
              </a:rPr>
              <a:t> c</a:t>
            </a:r>
          </a:p>
          <a:p>
            <a:endParaRPr lang="en-US"/>
          </a:p>
          <a:p>
            <a:endParaRPr lang="en-US"/>
          </a:p>
        </p:txBody>
      </p:sp>
      <p:sp>
        <p:nvSpPr>
          <p:cNvPr id="4" name="Date Placeholder 3"/>
          <p:cNvSpPr>
            <a:spLocks noGrp="1"/>
          </p:cNvSpPr>
          <p:nvPr>
            <p:ph type="dt" sz="half" idx="10"/>
          </p:nvPr>
        </p:nvSpPr>
        <p:spPr/>
        <p:txBody>
          <a:bodyPr/>
          <a:lstStyle/>
          <a:p>
            <a:fld id="{0E77020B-71E0-8149-BD09-7FA39447194A}"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170</a:t>
            </a:fld>
            <a:endParaRPr lang="en-US"/>
          </a:p>
        </p:txBody>
      </p:sp>
    </p:spTree>
    <p:extLst>
      <p:ext uri="{BB962C8B-B14F-4D97-AF65-F5344CB8AC3E}">
        <p14:creationId xmlns:p14="http://schemas.microsoft.com/office/powerpoint/2010/main" val="2091231475"/>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Title 6"/>
          <p:cNvSpPr>
            <a:spLocks noGrp="1"/>
          </p:cNvSpPr>
          <p:nvPr>
            <p:ph type="title"/>
          </p:nvPr>
        </p:nvSpPr>
        <p:spPr>
          <a:xfrm>
            <a:off x="304800" y="2590800"/>
            <a:ext cx="8610600" cy="1362075"/>
          </a:xfrm>
        </p:spPr>
        <p:txBody>
          <a:bodyPr/>
          <a:lstStyle/>
          <a:p>
            <a:pPr algn="ctr"/>
            <a:r>
              <a:rPr lang="en-US" cap="none" dirty="0">
                <a:latin typeface="Arial" charset="0"/>
                <a:ea typeface="MS PGothic" charset="0"/>
              </a:rPr>
              <a:t>CKY (</a:t>
            </a:r>
            <a:r>
              <a:rPr lang="en-US" cap="none" dirty="0" err="1">
                <a:latin typeface="Arial" charset="0"/>
                <a:ea typeface="MS PGothic" charset="0"/>
              </a:rPr>
              <a:t>Cocke</a:t>
            </a:r>
            <a:r>
              <a:rPr lang="en-US" cap="none" dirty="0">
                <a:latin typeface="Arial" charset="0"/>
                <a:ea typeface="MS PGothic" charset="0"/>
              </a:rPr>
              <a:t>, </a:t>
            </a:r>
            <a:r>
              <a:rPr lang="en-US" cap="none" dirty="0" err="1">
                <a:latin typeface="Arial" charset="0"/>
                <a:ea typeface="MS PGothic" charset="0"/>
              </a:rPr>
              <a:t>Kasami</a:t>
            </a:r>
            <a:r>
              <a:rPr lang="en-US" cap="none" dirty="0">
                <a:latin typeface="Arial" charset="0"/>
                <a:ea typeface="MS PGothic" charset="0"/>
              </a:rPr>
              <a:t>, Younger)</a:t>
            </a:r>
            <a:br>
              <a:rPr lang="en-US" cap="none" dirty="0">
                <a:latin typeface="Arial" charset="0"/>
                <a:ea typeface="MS PGothic" charset="0"/>
              </a:rPr>
            </a:br>
            <a:r>
              <a:rPr lang="en-US" cap="none" dirty="0">
                <a:latin typeface="Arial" charset="0"/>
                <a:ea typeface="MS PGothic" charset="0"/>
              </a:rPr>
              <a:t>O(N</a:t>
            </a:r>
            <a:r>
              <a:rPr lang="en-US" cap="none" baseline="30000" dirty="0">
                <a:latin typeface="Arial" charset="0"/>
                <a:ea typeface="MS PGothic" charset="0"/>
              </a:rPr>
              <a:t>3</a:t>
            </a:r>
            <a:r>
              <a:rPr lang="en-US" cap="none" dirty="0">
                <a:latin typeface="Arial" charset="0"/>
                <a:ea typeface="MS PGothic" charset="0"/>
              </a:rPr>
              <a:t>) PARSING</a:t>
            </a:r>
          </a:p>
        </p:txBody>
      </p:sp>
      <p:sp>
        <p:nvSpPr>
          <p:cNvPr id="13414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DF89E4D-6DD7-084A-83B8-E64FEAE89CED}" type="datetime1">
              <a:rPr lang="en-US" smtClean="0"/>
              <a:t>1/27/22</a:t>
            </a:fld>
            <a:endParaRPr lang="en-US"/>
          </a:p>
        </p:txBody>
      </p:sp>
      <p:sp>
        <p:nvSpPr>
          <p:cNvPr id="13414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41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FCDA0B5-C86E-F74F-B663-D2B8A40A8846}" type="slidenum">
              <a:rPr lang="en-US"/>
              <a:pPr/>
              <a:t>171</a:t>
            </a:fld>
            <a:endParaRPr lang="en-US"/>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p:txBody>
          <a:bodyPr/>
          <a:lstStyle/>
          <a:p>
            <a:r>
              <a:rPr lang="en-US" dirty="0">
                <a:latin typeface="Arial" charset="0"/>
                <a:ea typeface="MS PGothic" charset="0"/>
              </a:rPr>
              <a:t>Dynamic Programming</a:t>
            </a:r>
          </a:p>
        </p:txBody>
      </p:sp>
      <p:sp>
        <p:nvSpPr>
          <p:cNvPr id="135171" name="Content Placeholder 2"/>
          <p:cNvSpPr>
            <a:spLocks noGrp="1"/>
          </p:cNvSpPr>
          <p:nvPr>
            <p:ph idx="1"/>
          </p:nvPr>
        </p:nvSpPr>
        <p:spPr/>
        <p:txBody>
          <a:bodyPr/>
          <a:lstStyle/>
          <a:p>
            <a:pPr marL="0" indent="0">
              <a:buFontTx/>
              <a:buNone/>
            </a:pPr>
            <a:r>
              <a:rPr lang="en-US" sz="2000" dirty="0">
                <a:latin typeface="Arial" charset="0"/>
                <a:ea typeface="MS PGothic" charset="0"/>
              </a:rPr>
              <a:t>To solve a given problem, we solve small parts of the problem (subproblems), then combine the solutions of the subproblems to reach an overall solution.</a:t>
            </a:r>
          </a:p>
          <a:p>
            <a:pPr marL="0" indent="0">
              <a:buFontTx/>
              <a:buNone/>
            </a:pPr>
            <a:r>
              <a:rPr lang="en-US" sz="2000" dirty="0">
                <a:latin typeface="Arial" charset="0"/>
                <a:ea typeface="MS PGothic" charset="0"/>
              </a:rPr>
              <a:t>The Parsing problem for arbitrary CFGs was elusive, in that its complexity was unknown until the late 1960s. In the meantime, theoreticians developed notion of simplified forms that were as powerful as arbitrary CFGs. The one most relevant here is the Chomsky Normal Form – CNF. It states that the only rule forms needed are:</a:t>
            </a: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A  </a:t>
            </a:r>
            <a:r>
              <a:rPr lang="en-US" sz="2000" b="1" dirty="0">
                <a:latin typeface="Arial" charset="0"/>
                <a:ea typeface="MS PGothic" charset="0"/>
                <a:sym typeface="Symbol" charset="0"/>
              </a:rPr>
              <a:t>	</a:t>
            </a:r>
            <a:r>
              <a:rPr lang="en-US" sz="2000" dirty="0">
                <a:latin typeface="Arial" charset="0"/>
                <a:ea typeface="MS PGothic" charset="0"/>
              </a:rPr>
              <a:t>BC		where B and C are non-terminals</a:t>
            </a:r>
          </a:p>
          <a:p>
            <a:pPr marL="0" indent="0">
              <a:buFontTx/>
              <a:buNone/>
            </a:pPr>
            <a:r>
              <a:rPr lang="en-US" sz="2000" dirty="0">
                <a:latin typeface="Arial" charset="0"/>
                <a:ea typeface="MS PGothic" charset="0"/>
              </a:rPr>
              <a:t>A </a:t>
            </a:r>
            <a:r>
              <a:rPr lang="en-US" sz="2000" b="1" dirty="0">
                <a:latin typeface="Arial" charset="0"/>
                <a:ea typeface="MS PGothic" charset="0"/>
                <a:sym typeface="Symbol" charset="0"/>
              </a:rPr>
              <a:t>	</a:t>
            </a:r>
            <a:r>
              <a:rPr lang="en-US" sz="2000" dirty="0">
                <a:latin typeface="Arial" charset="0"/>
                <a:ea typeface="MS PGothic" charset="0"/>
              </a:rPr>
              <a:t>a		where a is a terminal</a:t>
            </a:r>
          </a:p>
          <a:p>
            <a:pPr marL="0" indent="0">
              <a:buFontTx/>
              <a:buNone/>
            </a:pPr>
            <a:endParaRPr lang="en-US" sz="2000" dirty="0">
              <a:latin typeface="Arial" charset="0"/>
              <a:ea typeface="MS PGothic" charset="0"/>
            </a:endParaRPr>
          </a:p>
          <a:p>
            <a:pPr marL="0" indent="0">
              <a:buFontTx/>
              <a:buNone/>
            </a:pPr>
            <a:r>
              <a:rPr lang="en-US" sz="2000" dirty="0">
                <a:latin typeface="Arial" charset="0"/>
                <a:ea typeface="MS PGothic" charset="0"/>
              </a:rPr>
              <a:t>This is provided the string of length zero is not part of the language.</a:t>
            </a:r>
          </a:p>
        </p:txBody>
      </p:sp>
      <p:sp>
        <p:nvSpPr>
          <p:cNvPr id="1351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C25D3F8-CF1C-EC49-A700-31D12535DAA5}" type="datetime1">
              <a:rPr lang="en-US" smtClean="0"/>
              <a:t>1/27/22</a:t>
            </a:fld>
            <a:endParaRPr lang="en-US"/>
          </a:p>
        </p:txBody>
      </p:sp>
      <p:sp>
        <p:nvSpPr>
          <p:cNvPr id="1351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5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6B35EA4-D3BD-694F-95B8-A7D22A4B70B9}" type="slidenum">
              <a:rPr lang="en-US"/>
              <a:pPr/>
              <a:t>172</a:t>
            </a:fld>
            <a:endParaRPr lang="en-US"/>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p:txBody>
          <a:bodyPr/>
          <a:lstStyle/>
          <a:p>
            <a:r>
              <a:rPr lang="en-US" dirty="0">
                <a:latin typeface="Arial" charset="0"/>
                <a:ea typeface="MS PGothic" charset="0"/>
              </a:rPr>
              <a:t>CKY (Bottom-Up Technique)</a:t>
            </a:r>
          </a:p>
        </p:txBody>
      </p:sp>
      <p:sp>
        <p:nvSpPr>
          <p:cNvPr id="136195" name="Content Placeholder 2"/>
          <p:cNvSpPr>
            <a:spLocks noGrp="1"/>
          </p:cNvSpPr>
          <p:nvPr>
            <p:ph idx="1"/>
          </p:nvPr>
        </p:nvSpPr>
        <p:spPr/>
        <p:txBody>
          <a:bodyPr/>
          <a:lstStyle/>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the input string be a sequence of </a:t>
            </a:r>
            <a:r>
              <a:rPr lang="en-US" sz="1600" i="1" dirty="0">
                <a:latin typeface="Arial" charset="0"/>
                <a:ea typeface="MS PGothic" charset="0"/>
              </a:rPr>
              <a:t>n</a:t>
            </a:r>
            <a:r>
              <a:rPr lang="en-US" sz="1600" dirty="0">
                <a:latin typeface="Arial" charset="0"/>
                <a:ea typeface="MS PGothic" charset="0"/>
              </a:rPr>
              <a:t> letters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a:t>
            </a:r>
            <a:r>
              <a:rPr lang="en-US" sz="1600" dirty="0">
                <a:latin typeface="Arial" charset="0"/>
                <a:ea typeface="MS PGothic" charset="0"/>
              </a:rPr>
              <a:t>.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the grammar contain </a:t>
            </a:r>
            <a:r>
              <a:rPr lang="en-US" sz="1600" i="1" dirty="0">
                <a:latin typeface="Arial" charset="0"/>
                <a:ea typeface="MS PGothic" charset="0"/>
              </a:rPr>
              <a:t>r</a:t>
            </a:r>
            <a:r>
              <a:rPr lang="en-US" sz="1600" dirty="0">
                <a:latin typeface="Arial" charset="0"/>
                <a:ea typeface="MS PGothic" charset="0"/>
              </a:rPr>
              <a:t> terminal and nonterminal symbols </a:t>
            </a:r>
            <a:r>
              <a:rPr lang="en-US" sz="1600" i="1" dirty="0">
                <a:latin typeface="Arial" charset="0"/>
                <a:ea typeface="MS PGothic" charset="0"/>
              </a:rPr>
              <a:t>R</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R</a:t>
            </a:r>
            <a:r>
              <a:rPr lang="en-US" sz="1600" i="1" baseline="-25000" dirty="0">
                <a:latin typeface="Arial" charset="0"/>
                <a:ea typeface="MS PGothic" charset="0"/>
              </a:rPr>
              <a:t>r</a:t>
            </a:r>
            <a:r>
              <a:rPr lang="en-US" sz="1600" dirty="0">
                <a:latin typeface="Arial" charset="0"/>
                <a:ea typeface="MS PGothic" charset="0"/>
              </a:rPr>
              <a:t>,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R</a:t>
            </a:r>
            <a:r>
              <a:rPr lang="en-US" sz="1600" baseline="-25000" dirty="0">
                <a:latin typeface="Arial" charset="0"/>
                <a:ea typeface="MS PGothic" charset="0"/>
              </a:rPr>
              <a:t>1</a:t>
            </a:r>
            <a:r>
              <a:rPr lang="en-US" sz="1600" dirty="0">
                <a:latin typeface="Arial" charset="0"/>
                <a:ea typeface="MS PGothic" charset="0"/>
              </a:rPr>
              <a:t> be the start symbol.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Let P[</a:t>
            </a:r>
            <a:r>
              <a:rPr lang="en-US" sz="1600" dirty="0" err="1">
                <a:latin typeface="Arial" charset="0"/>
                <a:ea typeface="MS PGothic" charset="0"/>
              </a:rPr>
              <a:t>n,n</a:t>
            </a:r>
            <a:r>
              <a:rPr lang="en-US" sz="1600" dirty="0">
                <a:latin typeface="Arial" charset="0"/>
                <a:ea typeface="MS PGothic" charset="0"/>
              </a:rPr>
              <a:t>] be an array of Sets over {1,…n}. Initialize all elements of P to empty ({}).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For each col = 1 to n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unit production X → a</a:t>
            </a:r>
            <a:r>
              <a:rPr lang="en-US" sz="1600" baseline="-25000" dirty="0">
                <a:latin typeface="Arial" charset="0"/>
                <a:ea typeface="MS PGothic" charset="0"/>
              </a:rPr>
              <a:t>i</a:t>
            </a:r>
            <a:r>
              <a:rPr lang="en-US" sz="1600" dirty="0">
                <a:latin typeface="Arial" charset="0"/>
                <a:ea typeface="MS PGothic" charset="0"/>
              </a:rPr>
              <a:t>, set add X to P[1,col].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For each row = 2 to n</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col = 1 to n-row+1</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For each row2 = 1 to row-1</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if B ∈ P[row2</a:t>
            </a:r>
            <a:r>
              <a:rPr lang="en-US" sz="1600">
                <a:latin typeface="Arial" charset="0"/>
                <a:ea typeface="MS PGothic" charset="0"/>
              </a:rPr>
              <a:t>,col] </a:t>
            </a:r>
            <a:r>
              <a:rPr lang="en-US" sz="1600" dirty="0">
                <a:latin typeface="Arial" charset="0"/>
                <a:ea typeface="MS PGothic" charset="0"/>
              </a:rPr>
              <a:t>and C ∈ P[row-row2,col+row2]  and A -&gt; B C then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				add A to P[</a:t>
            </a:r>
            <a:r>
              <a:rPr lang="en-US" sz="1600" dirty="0" err="1">
                <a:latin typeface="Arial" charset="0"/>
                <a:ea typeface="MS PGothic" charset="0"/>
              </a:rPr>
              <a:t>row,col</a:t>
            </a:r>
            <a:r>
              <a:rPr lang="en-US" sz="1600" dirty="0">
                <a:latin typeface="Arial" charset="0"/>
                <a:ea typeface="MS PGothic" charset="0"/>
              </a:rPr>
              <a:t>]</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If R</a:t>
            </a:r>
            <a:r>
              <a:rPr lang="en-US" sz="1600" baseline="-25000" dirty="0">
                <a:latin typeface="Arial" charset="0"/>
                <a:ea typeface="MS PGothic" charset="0"/>
              </a:rPr>
              <a:t>1</a:t>
            </a:r>
            <a:r>
              <a:rPr lang="en-US" sz="1600" dirty="0">
                <a:latin typeface="Arial" charset="0"/>
                <a:ea typeface="MS PGothic" charset="0"/>
              </a:rPr>
              <a:t> ∈ P[</a:t>
            </a:r>
            <a:r>
              <a:rPr lang="en-US" sz="1600" dirty="0" err="1">
                <a:latin typeface="Arial" charset="0"/>
                <a:ea typeface="MS PGothic" charset="0"/>
              </a:rPr>
              <a:t>n,n</a:t>
            </a:r>
            <a:r>
              <a:rPr lang="en-US" sz="1600" dirty="0">
                <a:latin typeface="Arial" charset="0"/>
                <a:ea typeface="MS PGothic" charset="0"/>
              </a:rPr>
              <a:t>] is true then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 </a:t>
            </a:r>
            <a:r>
              <a:rPr lang="en-US" sz="1600" dirty="0">
                <a:latin typeface="Arial" charset="0"/>
                <a:ea typeface="MS PGothic" charset="0"/>
              </a:rPr>
              <a:t>is member of language </a:t>
            </a:r>
          </a:p>
          <a:p>
            <a:pPr marL="0" indent="0">
              <a:buFontTx/>
              <a:buNone/>
              <a:tabLst>
                <a:tab pos="228600" algn="l"/>
                <a:tab pos="458788" algn="l"/>
                <a:tab pos="687388" algn="l"/>
                <a:tab pos="915988" algn="l"/>
                <a:tab pos="1146175" algn="l"/>
                <a:tab pos="1374775" algn="l"/>
                <a:tab pos="1604963" algn="l"/>
                <a:tab pos="1833563" algn="l"/>
              </a:tabLst>
            </a:pPr>
            <a:r>
              <a:rPr lang="en-US" sz="1600" dirty="0">
                <a:latin typeface="Arial" charset="0"/>
                <a:ea typeface="MS PGothic" charset="0"/>
              </a:rPr>
              <a:t>else </a:t>
            </a:r>
            <a:r>
              <a:rPr lang="en-US" sz="1600" i="1" dirty="0">
                <a:latin typeface="Arial" charset="0"/>
                <a:ea typeface="MS PGothic" charset="0"/>
              </a:rPr>
              <a:t>a</a:t>
            </a:r>
            <a:r>
              <a:rPr lang="en-US" sz="1600" baseline="-25000" dirty="0">
                <a:latin typeface="Arial" charset="0"/>
                <a:ea typeface="MS PGothic" charset="0"/>
              </a:rPr>
              <a:t>1</a:t>
            </a:r>
            <a:r>
              <a:rPr lang="en-US" sz="1600" dirty="0">
                <a:latin typeface="Arial" charset="0"/>
                <a:ea typeface="MS PGothic" charset="0"/>
              </a:rPr>
              <a:t> ... </a:t>
            </a:r>
            <a:r>
              <a:rPr lang="en-US" sz="1600" i="1" dirty="0">
                <a:latin typeface="Arial" charset="0"/>
                <a:ea typeface="MS PGothic" charset="0"/>
              </a:rPr>
              <a:t>a</a:t>
            </a:r>
            <a:r>
              <a:rPr lang="en-US" sz="1600" i="1" baseline="-25000" dirty="0">
                <a:latin typeface="Arial" charset="0"/>
                <a:ea typeface="MS PGothic" charset="0"/>
              </a:rPr>
              <a:t>n</a:t>
            </a:r>
            <a:r>
              <a:rPr lang="en-US" sz="1600" dirty="0">
                <a:latin typeface="Arial" charset="0"/>
                <a:ea typeface="MS PGothic" charset="0"/>
              </a:rPr>
              <a:t> is not a member of language </a:t>
            </a:r>
          </a:p>
          <a:p>
            <a:pPr marL="0" indent="0">
              <a:buFontTx/>
              <a:buNone/>
              <a:tabLst>
                <a:tab pos="228600" algn="l"/>
                <a:tab pos="458788" algn="l"/>
                <a:tab pos="687388" algn="l"/>
                <a:tab pos="915988" algn="l"/>
                <a:tab pos="1146175" algn="l"/>
                <a:tab pos="1374775" algn="l"/>
                <a:tab pos="1604963" algn="l"/>
                <a:tab pos="1833563" algn="l"/>
              </a:tabLst>
            </a:pPr>
            <a:endParaRPr lang="en-US" sz="2000" dirty="0">
              <a:latin typeface="Arial" charset="0"/>
              <a:ea typeface="MS PGothic" charset="0"/>
            </a:endParaRPr>
          </a:p>
        </p:txBody>
      </p:sp>
      <p:sp>
        <p:nvSpPr>
          <p:cNvPr id="13619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EB31FA9-42B1-2646-91F3-00FAA6C76102}" type="datetime1">
              <a:rPr lang="en-US" smtClean="0"/>
              <a:t>1/27/22</a:t>
            </a:fld>
            <a:endParaRPr lang="en-US"/>
          </a:p>
        </p:txBody>
      </p:sp>
      <p:sp>
        <p:nvSpPr>
          <p:cNvPr id="136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6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4F0BB01-A910-8A45-986E-FB325609B938}" type="slidenum">
              <a:rPr lang="en-US"/>
              <a:pPr/>
              <a:t>173</a:t>
            </a:fld>
            <a:endParaRPr lang="en-US"/>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dirty="0">
                <a:latin typeface="Arial" charset="0"/>
                <a:ea typeface="MS PGothic" charset="0"/>
              </a:rPr>
              <a:t>CKY Parser</a:t>
            </a:r>
          </a:p>
        </p:txBody>
      </p:sp>
      <p:sp>
        <p:nvSpPr>
          <p:cNvPr id="137219" name="Content Placeholder 2"/>
          <p:cNvSpPr>
            <a:spLocks noGrp="1"/>
          </p:cNvSpPr>
          <p:nvPr>
            <p:ph idx="1"/>
          </p:nvPr>
        </p:nvSpPr>
        <p:spPr/>
        <p:txBody>
          <a:bodyPr/>
          <a:lstStyle/>
          <a:p>
            <a:pPr>
              <a:buFontTx/>
              <a:buNone/>
            </a:pPr>
            <a:r>
              <a:rPr lang="en-US" sz="1200" dirty="0">
                <a:latin typeface="Arial" charset="0"/>
                <a:ea typeface="MS PGothic" charset="0"/>
              </a:rPr>
              <a:t>	</a:t>
            </a:r>
            <a:r>
              <a:rPr lang="en-US" sz="1600" dirty="0">
                <a:latin typeface="Arial" charset="0"/>
                <a:ea typeface="MS PGothic" charset="0"/>
              </a:rPr>
              <a:t>Present the </a:t>
            </a:r>
            <a:r>
              <a:rPr lang="en-US" sz="1600" b="1" dirty="0">
                <a:latin typeface="Arial" charset="0"/>
                <a:ea typeface="MS PGothic" charset="0"/>
              </a:rPr>
              <a:t>CKY</a:t>
            </a:r>
            <a:r>
              <a:rPr lang="en-US" sz="1600" dirty="0">
                <a:latin typeface="Arial" charset="0"/>
                <a:ea typeface="MS PGothic" charset="0"/>
              </a:rPr>
              <a:t> recognition matrix for the string  </a:t>
            </a:r>
            <a:r>
              <a:rPr lang="en-US" sz="1600" b="1" dirty="0" err="1">
                <a:latin typeface="Arial" charset="0"/>
                <a:ea typeface="MS PGothic" charset="0"/>
              </a:rPr>
              <a:t>abba</a:t>
            </a:r>
            <a:r>
              <a:rPr lang="en-US" sz="1600" b="1" dirty="0">
                <a:latin typeface="Arial" charset="0"/>
                <a:ea typeface="MS PGothic" charset="0"/>
              </a:rPr>
              <a:t>  </a:t>
            </a:r>
            <a:r>
              <a:rPr lang="en-US" sz="1600" dirty="0">
                <a:latin typeface="Arial" charset="0"/>
                <a:ea typeface="MS PGothic" charset="0"/>
              </a:rPr>
              <a:t>assuming the Chomsky Normal Form grammar, </a:t>
            </a:r>
            <a:r>
              <a:rPr lang="en-US" sz="1600" b="1" dirty="0">
                <a:latin typeface="Arial" charset="0"/>
                <a:ea typeface="MS PGothic" charset="0"/>
              </a:rPr>
              <a:t>G = ({S,A,B,C,D,E}, {</a:t>
            </a:r>
            <a:r>
              <a:rPr lang="en-US" sz="1600" b="1" dirty="0" err="1">
                <a:latin typeface="Arial" charset="0"/>
                <a:ea typeface="MS PGothic" charset="0"/>
              </a:rPr>
              <a:t>a,b</a:t>
            </a:r>
            <a:r>
              <a:rPr lang="en-US" sz="1600" b="1" dirty="0">
                <a:latin typeface="Arial" charset="0"/>
                <a:ea typeface="MS PGothic" charset="0"/>
              </a:rPr>
              <a:t>}, R, S)</a:t>
            </a:r>
            <a:r>
              <a:rPr lang="en-US" sz="1600" dirty="0">
                <a:latin typeface="Arial" charset="0"/>
                <a:ea typeface="MS PGothic" charset="0"/>
              </a:rPr>
              <a:t>, specified by the rules </a:t>
            </a:r>
            <a:r>
              <a:rPr lang="en-US" sz="1600" b="1" dirty="0">
                <a:latin typeface="Arial" charset="0"/>
                <a:ea typeface="MS PGothic" charset="0"/>
              </a:rPr>
              <a:t>R</a:t>
            </a:r>
            <a:r>
              <a:rPr lang="en-US" sz="1600" dirty="0">
                <a:latin typeface="Arial" charset="0"/>
                <a:ea typeface="MS PGothic" charset="0"/>
              </a:rPr>
              <a:t>:</a:t>
            </a:r>
          </a:p>
          <a:p>
            <a:pPr>
              <a:buFontTx/>
              <a:buNone/>
            </a:pPr>
            <a:r>
              <a:rPr lang="en-US" sz="1600" b="1" dirty="0">
                <a:latin typeface="Arial" charset="0"/>
                <a:ea typeface="MS PGothic" charset="0"/>
              </a:rPr>
              <a:t>S  </a:t>
            </a:r>
            <a:r>
              <a:rPr lang="en-US" sz="1600" b="1" dirty="0">
                <a:latin typeface="Arial" charset="0"/>
                <a:ea typeface="MS PGothic" charset="0"/>
                <a:sym typeface="Symbol" charset="0"/>
              </a:rPr>
              <a:t>	</a:t>
            </a:r>
            <a:r>
              <a:rPr lang="en-US" sz="1600" b="1" dirty="0">
                <a:latin typeface="Arial" charset="0"/>
                <a:ea typeface="MS PGothic" charset="0"/>
              </a:rPr>
              <a:t>AB  |  BA</a:t>
            </a:r>
            <a:endParaRPr lang="en-US" sz="1600" dirty="0">
              <a:latin typeface="Arial" charset="0"/>
              <a:ea typeface="MS PGothic" charset="0"/>
            </a:endParaRPr>
          </a:p>
          <a:p>
            <a:pPr>
              <a:buFontTx/>
              <a:buNone/>
            </a:pPr>
            <a:r>
              <a:rPr lang="en-US" sz="1600" b="1" dirty="0">
                <a:latin typeface="Arial" charset="0"/>
                <a:ea typeface="MS PGothic" charset="0"/>
              </a:rPr>
              <a:t>A  </a:t>
            </a:r>
            <a:r>
              <a:rPr lang="en-US" sz="1600" b="1" dirty="0">
                <a:latin typeface="Arial" charset="0"/>
                <a:ea typeface="MS PGothic" charset="0"/>
                <a:sym typeface="Symbol" charset="0"/>
              </a:rPr>
              <a:t></a:t>
            </a:r>
            <a:r>
              <a:rPr lang="en-US" sz="1600" b="1" dirty="0">
                <a:latin typeface="Arial" charset="0"/>
                <a:ea typeface="MS PGothic" charset="0"/>
              </a:rPr>
              <a:t>	CD  |  a</a:t>
            </a:r>
            <a:endParaRPr lang="en-US" sz="1600" dirty="0">
              <a:latin typeface="Arial" charset="0"/>
              <a:ea typeface="MS PGothic" charset="0"/>
            </a:endParaRPr>
          </a:p>
          <a:p>
            <a:pPr>
              <a:buFontTx/>
              <a:buNone/>
            </a:pPr>
            <a:r>
              <a:rPr lang="en-US" sz="1600" b="1" dirty="0">
                <a:latin typeface="Arial" charset="0"/>
                <a:ea typeface="MS PGothic" charset="0"/>
              </a:rPr>
              <a:t>B  </a:t>
            </a:r>
            <a:r>
              <a:rPr lang="en-US" sz="1600" b="1" dirty="0">
                <a:latin typeface="Arial" charset="0"/>
                <a:ea typeface="MS PGothic" charset="0"/>
                <a:sym typeface="Symbol" charset="0"/>
              </a:rPr>
              <a:t></a:t>
            </a:r>
            <a:r>
              <a:rPr lang="en-US" sz="1600" b="1" dirty="0">
                <a:latin typeface="Arial" charset="0"/>
                <a:ea typeface="MS PGothic" charset="0"/>
              </a:rPr>
              <a:t> 	CE  |  b </a:t>
            </a:r>
            <a:endParaRPr lang="en-US" sz="1600" dirty="0">
              <a:latin typeface="Arial" charset="0"/>
              <a:ea typeface="MS PGothic" charset="0"/>
            </a:endParaRPr>
          </a:p>
          <a:p>
            <a:pPr>
              <a:buFontTx/>
              <a:buNone/>
            </a:pPr>
            <a:r>
              <a:rPr lang="en-US" sz="1600" b="1" dirty="0">
                <a:latin typeface="Arial" charset="0"/>
                <a:ea typeface="MS PGothic" charset="0"/>
              </a:rPr>
              <a:t>C  </a:t>
            </a:r>
            <a:r>
              <a:rPr lang="en-US" sz="1600" b="1" dirty="0">
                <a:latin typeface="Arial" charset="0"/>
                <a:ea typeface="MS PGothic" charset="0"/>
                <a:sym typeface="Symbol" charset="0"/>
              </a:rPr>
              <a:t></a:t>
            </a:r>
            <a:r>
              <a:rPr lang="en-US" sz="1600" b="1" dirty="0">
                <a:latin typeface="Arial" charset="0"/>
                <a:ea typeface="MS PGothic" charset="0"/>
              </a:rPr>
              <a:t> 	a     |  b</a:t>
            </a:r>
            <a:endParaRPr lang="en-US" sz="1600" dirty="0">
              <a:latin typeface="Arial" charset="0"/>
              <a:ea typeface="MS PGothic" charset="0"/>
            </a:endParaRPr>
          </a:p>
          <a:p>
            <a:pPr>
              <a:buFontTx/>
              <a:buNone/>
            </a:pPr>
            <a:r>
              <a:rPr lang="en-US" sz="1600" b="1" dirty="0">
                <a:latin typeface="Arial" charset="0"/>
                <a:ea typeface="MS PGothic" charset="0"/>
              </a:rPr>
              <a:t>D  </a:t>
            </a:r>
            <a:r>
              <a:rPr lang="en-US" sz="1600" b="1" dirty="0">
                <a:latin typeface="Arial" charset="0"/>
                <a:ea typeface="MS PGothic" charset="0"/>
                <a:sym typeface="Symbol" charset="0"/>
              </a:rPr>
              <a:t></a:t>
            </a:r>
            <a:r>
              <a:rPr lang="en-US" sz="1600" b="1" dirty="0">
                <a:latin typeface="Arial" charset="0"/>
                <a:ea typeface="MS PGothic" charset="0"/>
              </a:rPr>
              <a:t>	AC</a:t>
            </a:r>
            <a:endParaRPr lang="en-US" sz="1600" dirty="0">
              <a:latin typeface="Arial" charset="0"/>
              <a:ea typeface="MS PGothic" charset="0"/>
            </a:endParaRPr>
          </a:p>
          <a:p>
            <a:pPr>
              <a:buFontTx/>
              <a:buNone/>
            </a:pPr>
            <a:r>
              <a:rPr lang="en-US" sz="1600" b="1" dirty="0">
                <a:latin typeface="Arial" charset="0"/>
                <a:ea typeface="MS PGothic" charset="0"/>
              </a:rPr>
              <a:t>E  </a:t>
            </a:r>
            <a:r>
              <a:rPr lang="en-US" sz="1600" b="1" dirty="0">
                <a:latin typeface="Arial" charset="0"/>
                <a:ea typeface="MS PGothic" charset="0"/>
                <a:sym typeface="Symbol" charset="0"/>
              </a:rPr>
              <a:t></a:t>
            </a:r>
            <a:r>
              <a:rPr lang="en-US" sz="1600" b="1" dirty="0">
                <a:latin typeface="Arial" charset="0"/>
                <a:ea typeface="MS PGothic" charset="0"/>
              </a:rPr>
              <a:t> 	BC </a:t>
            </a:r>
            <a:endParaRPr lang="en-US" sz="1200" dirty="0">
              <a:latin typeface="Arial" charset="0"/>
              <a:ea typeface="MS PGothic" charset="0"/>
            </a:endParaRPr>
          </a:p>
          <a:p>
            <a:pPr>
              <a:buFontTx/>
              <a:buNone/>
            </a:pPr>
            <a:r>
              <a:rPr lang="en-US" sz="1200" b="1" dirty="0">
                <a:latin typeface="Arial" charset="0"/>
                <a:ea typeface="MS PGothic" charset="0"/>
              </a:rPr>
              <a:t> </a:t>
            </a:r>
          </a:p>
          <a:p>
            <a:pPr>
              <a:buFontTx/>
              <a:buNone/>
            </a:pPr>
            <a:endParaRPr lang="en-US" sz="1200" dirty="0">
              <a:latin typeface="Arial" charset="0"/>
              <a:ea typeface="MS PGothic" charset="0"/>
            </a:endParaRPr>
          </a:p>
          <a:p>
            <a:pPr>
              <a:buFontTx/>
              <a:buNone/>
            </a:pPr>
            <a:r>
              <a:rPr lang="en-US" sz="900" b="1" dirty="0">
                <a:latin typeface="Arial" charset="0"/>
                <a:ea typeface="MS PGothic" charset="0"/>
              </a:rPr>
              <a:t> </a:t>
            </a:r>
            <a:endParaRPr lang="en-US" sz="900" dirty="0">
              <a:latin typeface="Arial" charset="0"/>
              <a:ea typeface="MS PGothic" charset="0"/>
            </a:endParaRPr>
          </a:p>
          <a:p>
            <a:pPr>
              <a:buFontTx/>
              <a:buNone/>
            </a:pPr>
            <a:endParaRPr lang="en-US" sz="900" dirty="0">
              <a:latin typeface="Arial" charset="0"/>
              <a:ea typeface="MS PGothic" charset="0"/>
            </a:endParaRPr>
          </a:p>
        </p:txBody>
      </p:sp>
      <p:sp>
        <p:nvSpPr>
          <p:cNvPr id="13722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E2F9FB-F75E-494D-8859-2305E54A7980}" type="datetime1">
              <a:rPr lang="en-US" smtClean="0"/>
              <a:t>1/27/22</a:t>
            </a:fld>
            <a:endParaRPr lang="en-US"/>
          </a:p>
        </p:txBody>
      </p:sp>
      <p:sp>
        <p:nvSpPr>
          <p:cNvPr id="1372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37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3F7BF46-E7E1-4E49-9C41-96A6514507E0}" type="slidenum">
              <a:rPr lang="en-US"/>
              <a:pPr/>
              <a:t>174</a:t>
            </a:fld>
            <a:endParaRPr lang="en-US"/>
          </a:p>
        </p:txBody>
      </p:sp>
      <p:graphicFrame>
        <p:nvGraphicFramePr>
          <p:cNvPr id="7" name="Table 6"/>
          <p:cNvGraphicFramePr>
            <a:graphicFrameLocks noGrp="1"/>
          </p:cNvGraphicFramePr>
          <p:nvPr/>
        </p:nvGraphicFramePr>
        <p:xfrm>
          <a:off x="1447800" y="4089400"/>
          <a:ext cx="6096000" cy="1857375"/>
        </p:xfrm>
        <a:graphic>
          <a:graphicData uri="http://schemas.openxmlformats.org/drawingml/2006/table">
            <a:tbl>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Arial" pitchFamily="34"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a</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pitchFamily="34" charset="0"/>
                          <a:ea typeface="ＭＳ Ｐゴシック" pitchFamily="34" charset="-128"/>
                        </a:rPr>
                        <a:t>a</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extLst>
                  <a:ext uri="{0D108BD9-81ED-4DB2-BD59-A6C34878D82A}">
                    <a16:rowId xmlns:a16="http://schemas.microsoft.com/office/drawing/2014/main" val="10000"/>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1</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A,C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B,C</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A,C</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extLst>
                  <a:ext uri="{0D108BD9-81ED-4DB2-BD59-A6C34878D82A}">
                    <a16:rowId xmlns:a16="http://schemas.microsoft.com/office/drawing/2014/main" val="10001"/>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2</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S,D</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2"/>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3</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B</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3"/>
                  </a:ext>
                </a:extLst>
              </a:tr>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4</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pitchFamily="34" charset="0"/>
                          <a:ea typeface="ＭＳ Ｐゴシック" pitchFamily="34" charset="-128"/>
                        </a:rPr>
                        <a:t>S,E</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pitchFamily="34" charset="0"/>
                        <a:ea typeface="ＭＳ Ｐゴシック" pitchFamily="34" charset="-128"/>
                      </a:endParaRP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a:ln>
                          <a:noFill/>
                        </a:ln>
                        <a:solidFill>
                          <a:srgbClr val="000000"/>
                        </a:solidFill>
                        <a:effectLst/>
                        <a:latin typeface="Arial" pitchFamily="34" charset="0"/>
                        <a:ea typeface="ＭＳ Ｐゴシック" pitchFamily="34" charset="-128"/>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3399"/>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dirty="0">
                <a:latin typeface="Arial" charset="0"/>
                <a:ea typeface="MS PGothic" charset="0"/>
              </a:rPr>
              <a:t>2</a:t>
            </a:r>
            <a:r>
              <a:rPr lang="en-US" baseline="30000" dirty="0">
                <a:latin typeface="Arial" charset="0"/>
                <a:ea typeface="MS PGothic" charset="0"/>
              </a:rPr>
              <a:t>nd</a:t>
            </a:r>
            <a:r>
              <a:rPr lang="en-US" dirty="0">
                <a:latin typeface="Arial" charset="0"/>
                <a:ea typeface="MS PGothic" charset="0"/>
              </a:rPr>
              <a:t> CKY Example</a:t>
            </a:r>
          </a:p>
        </p:txBody>
      </p:sp>
      <p:sp>
        <p:nvSpPr>
          <p:cNvPr id="13824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BF4977E-3FFC-F647-A4DC-54895E43FCED}" type="datetime1">
              <a:rPr lang="en-US" smtClean="0"/>
              <a:t>1/27/22</a:t>
            </a:fld>
            <a:endParaRPr lang="en-US"/>
          </a:p>
        </p:txBody>
      </p:sp>
      <p:sp>
        <p:nvSpPr>
          <p:cNvPr id="13824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82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A81A13-C81A-8244-9BDD-69B351396B95}" type="slidenum">
              <a:rPr lang="en-US"/>
              <a:pPr/>
              <a:t>175</a:t>
            </a:fld>
            <a:endParaRPr lang="en-US"/>
          </a:p>
        </p:txBody>
      </p:sp>
      <p:graphicFrame>
        <p:nvGraphicFramePr>
          <p:cNvPr id="7" name="Table 6"/>
          <p:cNvGraphicFramePr>
            <a:graphicFrameLocks noGrp="1"/>
          </p:cNvGraphicFramePr>
          <p:nvPr/>
        </p:nvGraphicFramePr>
        <p:xfrm>
          <a:off x="1143000" y="3048000"/>
          <a:ext cx="5743575" cy="2947989"/>
        </p:xfrm>
        <a:graphic>
          <a:graphicData uri="http://schemas.openxmlformats.org/drawingml/2006/table">
            <a:tbl>
              <a:tblPr/>
              <a:tblGrid>
                <a:gridCol w="511175">
                  <a:extLst>
                    <a:ext uri="{9D8B030D-6E8A-4147-A177-3AD203B41FA5}">
                      <a16:colId xmlns:a16="http://schemas.microsoft.com/office/drawing/2014/main" val="20000"/>
                    </a:ext>
                  </a:extLst>
                </a:gridCol>
                <a:gridCol w="746125">
                  <a:extLst>
                    <a:ext uri="{9D8B030D-6E8A-4147-A177-3AD203B41FA5}">
                      <a16:colId xmlns:a16="http://schemas.microsoft.com/office/drawing/2014/main" val="20001"/>
                    </a:ext>
                  </a:extLst>
                </a:gridCol>
                <a:gridCol w="747713">
                  <a:extLst>
                    <a:ext uri="{9D8B030D-6E8A-4147-A177-3AD203B41FA5}">
                      <a16:colId xmlns:a16="http://schemas.microsoft.com/office/drawing/2014/main" val="20002"/>
                    </a:ext>
                  </a:extLst>
                </a:gridCol>
                <a:gridCol w="747712">
                  <a:extLst>
                    <a:ext uri="{9D8B030D-6E8A-4147-A177-3AD203B41FA5}">
                      <a16:colId xmlns:a16="http://schemas.microsoft.com/office/drawing/2014/main" val="20003"/>
                    </a:ext>
                  </a:extLst>
                </a:gridCol>
                <a:gridCol w="747713">
                  <a:extLst>
                    <a:ext uri="{9D8B030D-6E8A-4147-A177-3AD203B41FA5}">
                      <a16:colId xmlns:a16="http://schemas.microsoft.com/office/drawing/2014/main" val="20004"/>
                    </a:ext>
                  </a:extLst>
                </a:gridCol>
                <a:gridCol w="747712">
                  <a:extLst>
                    <a:ext uri="{9D8B030D-6E8A-4147-A177-3AD203B41FA5}">
                      <a16:colId xmlns:a16="http://schemas.microsoft.com/office/drawing/2014/main" val="20005"/>
                    </a:ext>
                  </a:extLst>
                </a:gridCol>
                <a:gridCol w="747713">
                  <a:extLst>
                    <a:ext uri="{9D8B030D-6E8A-4147-A177-3AD203B41FA5}">
                      <a16:colId xmlns:a16="http://schemas.microsoft.com/office/drawing/2014/main" val="20006"/>
                    </a:ext>
                  </a:extLst>
                </a:gridCol>
                <a:gridCol w="747712">
                  <a:extLst>
                    <a:ext uri="{9D8B030D-6E8A-4147-A177-3AD203B41FA5}">
                      <a16:colId xmlns:a16="http://schemas.microsoft.com/office/drawing/2014/main" val="20007"/>
                    </a:ext>
                  </a:extLst>
                </a:gridCol>
              </a:tblGrid>
              <a:tr h="219075">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sym typeface="Symbol"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sym typeface="Symbol" charset="0"/>
                        </a:rPr>
                        <a:t></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393700" marR="0" lvl="0" indent="-279400" algn="ctr" defTabSz="457200" rtl="0" eaLnBrk="1" fontAlgn="base" latinLnBrk="0" hangingPunct="1">
                        <a:lnSpc>
                          <a:spcPct val="100000"/>
                        </a:lnSpc>
                        <a:spcBef>
                          <a:spcPts val="1200"/>
                        </a:spcBef>
                        <a:spcAft>
                          <a:spcPts val="12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a</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000000"/>
                    </a:solidFill>
                  </a:tcPr>
                </a:tc>
                <a:extLst>
                  <a:ext uri="{0D108BD9-81ED-4DB2-BD59-A6C34878D82A}">
                    <a16:rowId xmlns:a16="http://schemas.microsoft.com/office/drawing/2014/main" val="10000"/>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1</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M</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P</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M</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extLst>
                  <a:ext uri="{0D108BD9-81ED-4DB2-BD59-A6C34878D82A}">
                    <a16:rowId xmlns:a16="http://schemas.microsoft.com/office/drawing/2014/main" val="10001"/>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2</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0" marR="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2"/>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3</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3"/>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4</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4"/>
                  </a:ext>
                </a:extLst>
              </a:tr>
              <a:tr h="388938">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5</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5"/>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6</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 F</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6"/>
                  </a:ext>
                </a:extLst>
              </a:tr>
              <a:tr h="390525">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FFFFFF"/>
                          </a:solidFill>
                          <a:effectLst/>
                          <a:latin typeface="Arial" charset="0"/>
                          <a:ea typeface="MS PGothic" charset="0"/>
                          <a:cs typeface="MS PGothic" charset="0"/>
                        </a:rPr>
                        <a:t>7</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0000"/>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E</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273050" marR="0" lvl="0" indent="-182563" algn="ctr" defTabSz="457200" rtl="0" eaLnBrk="1" fontAlgn="base" latinLnBrk="0" hangingPunct="1">
                        <a:lnSpc>
                          <a:spcPct val="100000"/>
                        </a:lnSpc>
                        <a:spcBef>
                          <a:spcPts val="600"/>
                        </a:spcBef>
                        <a:spcAft>
                          <a:spcPts val="600"/>
                        </a:spcAft>
                        <a:buClrTx/>
                        <a:buSzTx/>
                        <a:buFontTx/>
                        <a:buNone/>
                        <a:tabLst/>
                      </a:pPr>
                      <a:r>
                        <a:rPr kumimoji="0" lang="en-US" sz="1200" b="1" i="0" u="none" strike="noStrike" cap="none" normalizeH="0" baseline="0">
                          <a:ln>
                            <a:noFill/>
                          </a:ln>
                          <a:solidFill>
                            <a:srgbClr val="000000"/>
                          </a:solidFill>
                          <a:effectLst/>
                          <a:latin typeface="Arial" charset="0"/>
                          <a:ea typeface="MS PGothic" charset="0"/>
                          <a:cs typeface="MS PGothic" charset="0"/>
                        </a:rPr>
                        <a:t> </a:t>
                      </a:r>
                      <a:endParaRPr kumimoji="0" lang="en-US" sz="1200" b="1" i="0" u="none" strike="noStrike" cap="none" normalizeH="0" baseline="0">
                        <a:ln>
                          <a:noFill/>
                        </a:ln>
                        <a:solidFill>
                          <a:srgbClr val="002060"/>
                        </a:solidFill>
                        <a:effectLst/>
                        <a:latin typeface="New Century Schlbk" charset="0"/>
                        <a:ea typeface="MS PGothic" charset="0"/>
                        <a:cs typeface="Times New Roman" charset="0"/>
                      </a:endParaRPr>
                    </a:p>
                  </a:txBody>
                  <a:tcPr marL="50800" marR="5080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7"/>
                  </a:ext>
                </a:extLst>
              </a:tr>
            </a:tbl>
          </a:graphicData>
        </a:graphic>
      </p:graphicFrame>
      <p:sp>
        <p:nvSpPr>
          <p:cNvPr id="8" name="Rectangle 1"/>
          <p:cNvSpPr>
            <a:spLocks noChangeArrowheads="1"/>
          </p:cNvSpPr>
          <p:nvPr/>
        </p:nvSpPr>
        <p:spPr bwMode="auto">
          <a:xfrm>
            <a:off x="1347788" y="1676400"/>
            <a:ext cx="6500812" cy="126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914400" algn="l"/>
              </a:tabLst>
              <a:defRPr/>
            </a:pPr>
            <a:r>
              <a:rPr lang="en-US" sz="1600" b="1">
                <a:latin typeface="+mj-lt"/>
                <a:ea typeface="MS PGothic" pitchFamily="34" charset="-128"/>
                <a:cs typeface="Times New Roman" pitchFamily="18" charset="0"/>
              </a:rPr>
              <a:t>E  </a:t>
            </a:r>
            <a:r>
              <a:rPr lang="en-US" sz="1600" b="1">
                <a:latin typeface="+mj-lt"/>
                <a:ea typeface="MS PGothic" pitchFamily="34" charset="-128"/>
                <a:cs typeface="Times New Roman" pitchFamily="18" charset="0"/>
                <a:sym typeface="Symbol" pitchFamily="18" charset="2"/>
              </a:rPr>
              <a:t></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E F  | M E | P E | a </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F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M F | P F | M E | P E</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P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	+ </a:t>
            </a:r>
            <a:endParaRPr lang="en-US" sz="1600">
              <a:latin typeface="+mj-lt"/>
              <a:ea typeface="MS PGothic" pitchFamily="34" charset="-128"/>
              <a:cs typeface="+mn-cs"/>
              <a:sym typeface="Symbol" pitchFamily="18" charset="2"/>
            </a:endParaRPr>
          </a:p>
          <a:p>
            <a:pPr>
              <a:tabLst>
                <a:tab pos="914400" algn="l"/>
              </a:tabLst>
              <a:defRPr/>
            </a:pPr>
            <a:r>
              <a:rPr lang="en-US" sz="1600" b="1">
                <a:latin typeface="+mj-lt"/>
                <a:ea typeface="MS PGothic" pitchFamily="34" charset="-128"/>
                <a:cs typeface="Times New Roman" pitchFamily="18" charset="0"/>
                <a:sym typeface="Symbol" pitchFamily="18" charset="2"/>
              </a:rPr>
              <a:t>M  </a:t>
            </a:r>
            <a:r>
              <a:rPr lang="en-US" sz="1600" b="1">
                <a:latin typeface="+mj-lt"/>
                <a:ea typeface="MS PGothic" pitchFamily="34" charset="-128"/>
                <a:cs typeface="Times New Roman" pitchFamily="18" charset="0"/>
              </a:rPr>
              <a:t> </a:t>
            </a:r>
            <a:r>
              <a:rPr lang="en-US" sz="1600" b="1">
                <a:latin typeface="+mj-lt"/>
                <a:ea typeface="MS PGothic" pitchFamily="34" charset="-128"/>
                <a:cs typeface="Times New Roman" pitchFamily="18" charset="0"/>
                <a:sym typeface="Symbol" pitchFamily="18" charset="2"/>
              </a:rPr>
              <a:t>	</a:t>
            </a:r>
            <a:r>
              <a:rPr lang="en-US" sz="1600" b="1">
                <a:latin typeface="+mj-lt"/>
                <a:ea typeface="MS PGothic" pitchFamily="34" charset="-128"/>
                <a:cs typeface="Times New Roman" pitchFamily="18" charset="0"/>
              </a:rPr>
              <a:t> </a:t>
            </a:r>
            <a:endParaRPr lang="en-US" sz="1600">
              <a:latin typeface="+mj-lt"/>
              <a:ea typeface="MS PGothic" pitchFamily="34" charset="-128"/>
              <a:cs typeface="+mn-cs"/>
              <a:sym typeface="Symbol" pitchFamily="18" charset="2"/>
            </a:endParaRPr>
          </a:p>
          <a:p>
            <a:pPr>
              <a:tabLst>
                <a:tab pos="914400" algn="l"/>
              </a:tabLst>
              <a:defRPr/>
            </a:pPr>
            <a:endParaRPr lang="en-US" sz="1200" b="1">
              <a:latin typeface="Times New Roman" pitchFamily="18" charset="0"/>
              <a:ea typeface="MS PGothic" pitchFamily="34" charset="-128"/>
              <a:cs typeface="Times New Roman" pitchFamily="18" charset="0"/>
              <a:sym typeface="Symbol" pitchFamily="18" charset="2"/>
            </a:endParaRPr>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Pumping Lemma for Context Free Languages</a:t>
            </a:r>
          </a:p>
        </p:txBody>
      </p:sp>
      <p:sp>
        <p:nvSpPr>
          <p:cNvPr id="8" name="Subtitle 7"/>
          <p:cNvSpPr>
            <a:spLocks noGrp="1"/>
          </p:cNvSpPr>
          <p:nvPr>
            <p:ph type="subTitle" idx="1"/>
          </p:nvPr>
        </p:nvSpPr>
        <p:spPr/>
        <p:txBody>
          <a:bodyPr/>
          <a:lstStyle/>
          <a:p>
            <a:r>
              <a:rPr lang="en-US" dirty="0"/>
              <a:t>What is not a CFL</a:t>
            </a:r>
          </a:p>
        </p:txBody>
      </p:sp>
    </p:spTree>
    <p:extLst>
      <p:ext uri="{BB962C8B-B14F-4D97-AF65-F5344CB8AC3E}">
        <p14:creationId xmlns:p14="http://schemas.microsoft.com/office/powerpoint/2010/main" val="160237354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CFL Pumping Lemma Concept</a:t>
            </a:r>
          </a:p>
        </p:txBody>
      </p:sp>
      <p:sp>
        <p:nvSpPr>
          <p:cNvPr id="9" name="Content Placeholder 8"/>
          <p:cNvSpPr>
            <a:spLocks noGrp="1"/>
          </p:cNvSpPr>
          <p:nvPr>
            <p:ph idx="1"/>
          </p:nvPr>
        </p:nvSpPr>
        <p:spPr/>
        <p:txBody>
          <a:bodyPr/>
          <a:lstStyle/>
          <a:p>
            <a:r>
              <a:rPr lang="en-US" sz="1800" dirty="0">
                <a:latin typeface="Arial" charset="0"/>
                <a:ea typeface="MS PGothic" charset="0"/>
              </a:rPr>
              <a:t>Let L be a context free language then there is CNF grammar </a:t>
            </a:r>
            <a:br>
              <a:rPr lang="en-US" sz="1800" dirty="0">
                <a:latin typeface="Arial" charset="0"/>
                <a:ea typeface="MS PGothic" charset="0"/>
              </a:rPr>
            </a:br>
            <a:r>
              <a:rPr lang="en-US" sz="1800" dirty="0">
                <a:latin typeface="Arial" charset="0"/>
                <a:ea typeface="MS PGothic" charset="0"/>
              </a:rPr>
              <a:t>G = (V, </a:t>
            </a:r>
            <a:r>
              <a:rPr lang="en-US" sz="1800" dirty="0" err="1">
                <a:latin typeface="Arial" charset="0"/>
                <a:ea typeface="MS PGothic" charset="0"/>
              </a:rPr>
              <a:t>Σ</a:t>
            </a:r>
            <a:r>
              <a:rPr lang="en-US" sz="1800" dirty="0">
                <a:latin typeface="Arial" charset="0"/>
                <a:ea typeface="MS PGothic" charset="0"/>
              </a:rPr>
              <a:t>, R, S) such that </a:t>
            </a:r>
            <a:r>
              <a:rPr lang="en-US" sz="1800" i="1" dirty="0">
                <a:latin typeface="Arial" charset="0"/>
                <a:ea typeface="MS PGothic" charset="0"/>
              </a:rPr>
              <a:t>L</a:t>
            </a:r>
            <a:r>
              <a:rPr lang="en-US" sz="1800" dirty="0">
                <a:latin typeface="Arial" charset="0"/>
                <a:ea typeface="MS PGothic" charset="0"/>
              </a:rPr>
              <a:t>(G) = L.</a:t>
            </a:r>
            <a:endParaRPr lang="is-IS" sz="1800" dirty="0">
              <a:latin typeface="Arial" charset="0"/>
              <a:ea typeface="MS PGothic" charset="0"/>
            </a:endParaRPr>
          </a:p>
          <a:p>
            <a:r>
              <a:rPr lang="en-US" sz="1800" dirty="0">
                <a:latin typeface="Arial" charset="0"/>
                <a:ea typeface="MS PGothic" charset="0"/>
              </a:rPr>
              <a:t>As G is in CNF all its rules that allow the string to grow are of the form </a:t>
            </a:r>
            <a:br>
              <a:rPr lang="en-US" sz="1800" dirty="0">
                <a:latin typeface="Arial" charset="0"/>
                <a:ea typeface="MS PGothic" charset="0"/>
              </a:rPr>
            </a:br>
            <a:r>
              <a:rPr lang="en-US" sz="1800" dirty="0">
                <a:latin typeface="Arial" charset="0"/>
                <a:ea typeface="MS PGothic" charset="0"/>
              </a:rPr>
              <a:t>A ➝ BC, and thus growth has a binary nature.</a:t>
            </a:r>
          </a:p>
          <a:p>
            <a:r>
              <a:rPr lang="en-US" sz="1800" dirty="0">
                <a:latin typeface="Arial" charset="0"/>
                <a:ea typeface="MS PGothic" charset="0"/>
              </a:rPr>
              <a:t>Any sufficiently long string z in L will have a parse tree that must have deep branches to accommodate z’s growth.</a:t>
            </a:r>
          </a:p>
          <a:p>
            <a:r>
              <a:rPr lang="en-US" sz="1800" dirty="0">
                <a:latin typeface="Arial" charset="0"/>
                <a:ea typeface="MS PGothic" charset="0"/>
              </a:rPr>
              <a:t>Because of the binary nature of growth, the width of a tree with maximum branch length k at its deepest nodes is at most 2</a:t>
            </a:r>
            <a:r>
              <a:rPr lang="en-US" sz="1800" baseline="30000" dirty="0">
                <a:latin typeface="Arial" charset="0"/>
                <a:ea typeface="MS PGothic" charset="0"/>
              </a:rPr>
              <a:t>k</a:t>
            </a:r>
            <a:r>
              <a:rPr lang="en-US" sz="1800" dirty="0">
                <a:latin typeface="Arial" charset="0"/>
                <a:ea typeface="MS PGothic" charset="0"/>
              </a:rPr>
              <a:t>; moreover, if the frontier of the tree is all terminals, then the string so produced is of length at most </a:t>
            </a:r>
            <a:br>
              <a:rPr lang="en-US" sz="1800" dirty="0">
                <a:latin typeface="Arial" charset="0"/>
                <a:ea typeface="MS PGothic" charset="0"/>
              </a:rPr>
            </a:br>
            <a:r>
              <a:rPr lang="en-US" sz="1800" dirty="0">
                <a:latin typeface="Arial" charset="0"/>
                <a:ea typeface="MS PGothic" charset="0"/>
              </a:rPr>
              <a:t>2</a:t>
            </a:r>
            <a:r>
              <a:rPr lang="en-US" sz="1800" baseline="30000" dirty="0">
                <a:latin typeface="Arial" charset="0"/>
                <a:ea typeface="MS PGothic" charset="0"/>
              </a:rPr>
              <a:t>k-1</a:t>
            </a:r>
            <a:r>
              <a:rPr lang="en-US" sz="1800" dirty="0">
                <a:latin typeface="Arial" charset="0"/>
                <a:ea typeface="MS PGothic" charset="0"/>
              </a:rPr>
              <a:t>; since the last rule applied for each leaf is of the form A ➝ a.</a:t>
            </a:r>
          </a:p>
          <a:p>
            <a:r>
              <a:rPr lang="en-US" sz="1800" dirty="0">
                <a:latin typeface="Arial" charset="0"/>
                <a:ea typeface="MS PGothic" charset="0"/>
              </a:rPr>
              <a:t>Any terminal branch in a derivation tree of height &gt; |V| has more than |V| internal nodes labelled with non-terminals. The “pigeonhole principle” tells us that whenever we visit |V| +1 or more nodes, we must use at least one variable label more than once. This creates a self-embedding property that is key to the repetition patterns that occur in the derivation of sufficiently long strings.</a:t>
            </a:r>
          </a:p>
          <a:p>
            <a:endParaRPr lang="en-US" sz="1800" dirty="0">
              <a:latin typeface="Arial" charset="0"/>
              <a:ea typeface="MS PGothic" charset="0"/>
            </a:endParaRPr>
          </a:p>
        </p:txBody>
      </p:sp>
      <p:sp>
        <p:nvSpPr>
          <p:cNvPr id="5" name="Date Placeholder 4"/>
          <p:cNvSpPr>
            <a:spLocks noGrp="1"/>
          </p:cNvSpPr>
          <p:nvPr>
            <p:ph type="dt" sz="half" idx="10"/>
          </p:nvPr>
        </p:nvSpPr>
        <p:spPr/>
        <p:txBody>
          <a:bodyPr/>
          <a:lstStyle/>
          <a:p>
            <a:fld id="{DE633ECC-1281-6540-9C18-67E886C23239}" type="datetime1">
              <a:rPr lang="en-US" smtClean="0"/>
              <a:t>1/27/22</a:t>
            </a:fld>
            <a:endParaRPr lang="en-US"/>
          </a:p>
        </p:txBody>
      </p:sp>
      <p:sp>
        <p:nvSpPr>
          <p:cNvPr id="6" name="Footer Placeholder 5"/>
          <p:cNvSpPr>
            <a:spLocks noGrp="1"/>
          </p:cNvSpPr>
          <p:nvPr>
            <p:ph type="ftr" sz="quarter" idx="11"/>
          </p:nvPr>
        </p:nvSpPr>
        <p:spPr/>
        <p:txBody>
          <a:bodyPr/>
          <a:lstStyle/>
          <a:p>
            <a:r>
              <a:rPr lang="de-DE" dirty="0"/>
              <a:t>UCF @ CS</a:t>
            </a:r>
            <a:endParaRPr lang="en-US" dirty="0"/>
          </a:p>
        </p:txBody>
      </p:sp>
      <p:sp>
        <p:nvSpPr>
          <p:cNvPr id="7" name="Slide Number Placeholder 6"/>
          <p:cNvSpPr>
            <a:spLocks noGrp="1"/>
          </p:cNvSpPr>
          <p:nvPr>
            <p:ph type="sldNum" sz="quarter" idx="12"/>
          </p:nvPr>
        </p:nvSpPr>
        <p:spPr/>
        <p:txBody>
          <a:bodyPr/>
          <a:lstStyle/>
          <a:p>
            <a:fld id="{D90E1FD5-8788-F846-A31B-26E5EF73593D}" type="slidenum">
              <a:rPr lang="en-US" smtClean="0"/>
              <a:pPr/>
              <a:t>177</a:t>
            </a:fld>
            <a:endParaRPr lang="en-US"/>
          </a:p>
        </p:txBody>
      </p:sp>
    </p:spTree>
    <p:extLst>
      <p:ext uri="{BB962C8B-B14F-4D97-AF65-F5344CB8AC3E}">
        <p14:creationId xmlns:p14="http://schemas.microsoft.com/office/powerpoint/2010/main" val="32080549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latin typeface="Arial" charset="0"/>
                <a:ea typeface="MS PGothic" charset="0"/>
              </a:rPr>
              <a:t>Pumping Lemma For CFL</a:t>
            </a:r>
          </a:p>
        </p:txBody>
      </p:sp>
      <p:sp>
        <p:nvSpPr>
          <p:cNvPr id="97283" name="Content Placeholder 2"/>
          <p:cNvSpPr>
            <a:spLocks noGrp="1"/>
          </p:cNvSpPr>
          <p:nvPr>
            <p:ph idx="1"/>
          </p:nvPr>
        </p:nvSpPr>
        <p:spPr/>
        <p:txBody>
          <a:bodyPr/>
          <a:lstStyle/>
          <a:p>
            <a:r>
              <a:rPr lang="en-US" sz="2800" dirty="0">
                <a:latin typeface="Arial" charset="0"/>
                <a:ea typeface="MS PGothic" charset="0"/>
                <a:sym typeface="Symbol" charset="0"/>
              </a:rPr>
              <a:t>Let L be a CFL then there exists an N&gt;0 such that, if z </a:t>
            </a:r>
            <a:r>
              <a:rPr lang="en-US" sz="2800" dirty="0">
                <a:latin typeface="Arial" charset="0"/>
                <a:ea typeface="MS PGothic" charset="0"/>
              </a:rPr>
              <a:t> </a:t>
            </a:r>
            <a:r>
              <a:rPr lang="en-US" sz="2800" dirty="0">
                <a:latin typeface="Arial" charset="0"/>
                <a:ea typeface="MS PGothic" charset="0"/>
                <a:sym typeface="Symbol" charset="0"/>
              </a:rPr>
              <a:t>L and |z| ≥ N, then z can be written in the form </a:t>
            </a:r>
            <a:r>
              <a:rPr lang="en-US" sz="2800" dirty="0" err="1">
                <a:latin typeface="Arial" charset="0"/>
                <a:ea typeface="MS PGothic" charset="0"/>
                <a:sym typeface="Symbol" charset="0"/>
              </a:rPr>
              <a:t>uvwxy</a:t>
            </a:r>
            <a:r>
              <a:rPr lang="en-US" sz="2800" dirty="0">
                <a:latin typeface="Arial" charset="0"/>
                <a:ea typeface="MS PGothic" charset="0"/>
                <a:sym typeface="Symbol" charset="0"/>
              </a:rPr>
              <a:t>, where |</a:t>
            </a:r>
            <a:r>
              <a:rPr lang="en-US" sz="2800" dirty="0" err="1">
                <a:latin typeface="Arial" charset="0"/>
                <a:ea typeface="MS PGothic" charset="0"/>
                <a:sym typeface="Symbol" charset="0"/>
              </a:rPr>
              <a:t>vwx</a:t>
            </a:r>
            <a:r>
              <a:rPr lang="en-US" sz="2800" dirty="0">
                <a:latin typeface="Arial" charset="0"/>
                <a:ea typeface="MS PGothic" charset="0"/>
                <a:sym typeface="Symbol" charset="0"/>
              </a:rPr>
              <a:t>| ≤ N, |</a:t>
            </a:r>
            <a:r>
              <a:rPr lang="en-US" sz="2800" dirty="0" err="1">
                <a:latin typeface="Arial" charset="0"/>
                <a:ea typeface="MS PGothic" charset="0"/>
                <a:sym typeface="Symbol" charset="0"/>
              </a:rPr>
              <a:t>vx</a:t>
            </a:r>
            <a:r>
              <a:rPr lang="en-US" sz="2800" dirty="0">
                <a:latin typeface="Arial" charset="0"/>
                <a:ea typeface="MS PGothic" charset="0"/>
                <a:sym typeface="Symbol" charset="0"/>
              </a:rPr>
              <a:t>|&gt;0, and for all i≥0, </a:t>
            </a:r>
            <a:r>
              <a:rPr lang="en-US" sz="2800" dirty="0" err="1">
                <a:latin typeface="Arial" charset="0"/>
                <a:ea typeface="MS PGothic" charset="0"/>
                <a:sym typeface="Symbol" charset="0"/>
              </a:rPr>
              <a:t>uv</a:t>
            </a:r>
            <a:r>
              <a:rPr lang="en-US" sz="2800" baseline="30000" dirty="0" err="1">
                <a:latin typeface="Arial" charset="0"/>
                <a:ea typeface="MS PGothic" charset="0"/>
                <a:sym typeface="Symbol" charset="0"/>
              </a:rPr>
              <a:t>i</a:t>
            </a:r>
            <a:r>
              <a:rPr lang="en-US" sz="2800" dirty="0" err="1">
                <a:latin typeface="Arial" charset="0"/>
                <a:ea typeface="MS PGothic" charset="0"/>
                <a:sym typeface="Symbol" charset="0"/>
              </a:rPr>
              <a:t>wx</a:t>
            </a:r>
            <a:r>
              <a:rPr lang="en-US" sz="2800" baseline="30000" dirty="0" err="1">
                <a:latin typeface="Arial" charset="0"/>
                <a:ea typeface="MS PGothic" charset="0"/>
                <a:sym typeface="Symbol" charset="0"/>
              </a:rPr>
              <a:t>i</a:t>
            </a:r>
            <a:r>
              <a:rPr lang="en-US" sz="2800" dirty="0" err="1">
                <a:latin typeface="Arial" charset="0"/>
                <a:ea typeface="MS PGothic" charset="0"/>
                <a:sym typeface="Symbol" charset="0"/>
              </a:rPr>
              <a:t>y</a:t>
            </a:r>
            <a:r>
              <a:rPr lang="en-US" sz="2800" dirty="0">
                <a:latin typeface="Arial" charset="0"/>
                <a:ea typeface="MS PGothic" charset="0"/>
                <a:sym typeface="Symbol" charset="0"/>
              </a:rPr>
              <a:t>  L.</a:t>
            </a:r>
          </a:p>
          <a:p>
            <a:r>
              <a:rPr lang="en-US" sz="2800" dirty="0">
                <a:latin typeface="Arial" charset="0"/>
                <a:ea typeface="MS PGothic" charset="0"/>
                <a:sym typeface="Symbol" charset="0"/>
              </a:rPr>
              <a:t>This means that interesting context free languages (infinite ones) have a self-embedding property that is symmetric around some central area, unlike regular where the repetition has no symmetry and occurs at the start.</a:t>
            </a:r>
          </a:p>
        </p:txBody>
      </p:sp>
      <p:sp>
        <p:nvSpPr>
          <p:cNvPr id="972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7BF7174-1EB5-9C43-927F-098C03FCC188}" type="datetime1">
              <a:rPr lang="en-US" smtClean="0"/>
              <a:t>1/27/22</a:t>
            </a:fld>
            <a:endParaRPr lang="en-US"/>
          </a:p>
        </p:txBody>
      </p:sp>
      <p:sp>
        <p:nvSpPr>
          <p:cNvPr id="972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72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43FD6D-461D-5842-9FB3-CD3B7B1F6439}" type="slidenum">
              <a:rPr lang="en-US"/>
              <a:pPr/>
              <a:t>178</a:t>
            </a:fld>
            <a:endParaRPr lang="en-US"/>
          </a:p>
        </p:txBody>
      </p:sp>
    </p:spTree>
    <p:extLst>
      <p:ext uri="{BB962C8B-B14F-4D97-AF65-F5344CB8AC3E}">
        <p14:creationId xmlns:p14="http://schemas.microsoft.com/office/powerpoint/2010/main" val="159400049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latin typeface="Arial" charset="0"/>
                <a:ea typeface="MS PGothic" charset="0"/>
              </a:rPr>
              <a:t>Pumping Lemma Proof</a:t>
            </a:r>
          </a:p>
        </p:txBody>
      </p:sp>
      <p:sp>
        <p:nvSpPr>
          <p:cNvPr id="98307" name="Content Placeholder 2"/>
          <p:cNvSpPr>
            <a:spLocks noGrp="1"/>
          </p:cNvSpPr>
          <p:nvPr>
            <p:ph idx="1"/>
          </p:nvPr>
        </p:nvSpPr>
        <p:spPr/>
        <p:txBody>
          <a:bodyPr/>
          <a:lstStyle/>
          <a:p>
            <a:r>
              <a:rPr lang="en-US" sz="2000" dirty="0">
                <a:latin typeface="Arial" charset="0"/>
                <a:ea typeface="MS PGothic" charset="0"/>
                <a:sym typeface="Symbol" charset="0"/>
              </a:rPr>
              <a:t>If L is a CFL then it is generated by some CNF grammar, </a:t>
            </a:r>
            <a:r>
              <a:rPr lang="en-US" sz="2000" dirty="0">
                <a:latin typeface="Arial" charset="0"/>
                <a:ea typeface="MS PGothic" charset="0"/>
              </a:rPr>
              <a:t>G = (V, </a:t>
            </a:r>
            <a:r>
              <a:rPr lang="en-US" sz="2000" dirty="0" err="1">
                <a:latin typeface="Arial" charset="0"/>
                <a:ea typeface="MS PGothic" charset="0"/>
              </a:rPr>
              <a:t>Σ</a:t>
            </a:r>
            <a:r>
              <a:rPr lang="en-US" sz="2000" dirty="0">
                <a:latin typeface="Arial" charset="0"/>
                <a:ea typeface="MS PGothic" charset="0"/>
              </a:rPr>
              <a:t>, R, S). </a:t>
            </a:r>
            <a:r>
              <a:rPr lang="en-US" sz="2000" dirty="0">
                <a:latin typeface="Arial" charset="0"/>
                <a:ea typeface="MS PGothic" charset="0"/>
                <a:sym typeface="Symbol" charset="0"/>
              </a:rPr>
              <a:t>Let |V| = k. For any string z, such that |z| ≥ N = 2</a:t>
            </a:r>
            <a:r>
              <a:rPr lang="en-US" sz="2000" baseline="30000" dirty="0">
                <a:latin typeface="Arial" charset="0"/>
                <a:ea typeface="MS PGothic" charset="0"/>
                <a:sym typeface="Symbol" charset="0"/>
              </a:rPr>
              <a:t>k</a:t>
            </a:r>
            <a:r>
              <a:rPr lang="en-US" sz="2000" dirty="0">
                <a:latin typeface="Arial" charset="0"/>
                <a:ea typeface="MS PGothic" charset="0"/>
                <a:sym typeface="Symbol" charset="0"/>
              </a:rPr>
              <a:t>, the derivation tree for z based on G must have a branch with at least k+1 nodes labelled with variables from G. </a:t>
            </a:r>
          </a:p>
          <a:p>
            <a:r>
              <a:rPr lang="en-US" sz="2000" dirty="0">
                <a:latin typeface="Arial" charset="0"/>
                <a:ea typeface="MS PGothic" charset="0"/>
                <a:sym typeface="Symbol" charset="0"/>
              </a:rPr>
              <a:t>By the </a:t>
            </a:r>
            <a:r>
              <a:rPr lang="en-US" sz="2000" dirty="0" err="1">
                <a:latin typeface="Arial" charset="0"/>
                <a:ea typeface="MS PGothic" charset="0"/>
                <a:sym typeface="Symbol" charset="0"/>
              </a:rPr>
              <a:t>PigeonHole</a:t>
            </a:r>
            <a:r>
              <a:rPr lang="en-US" sz="2000" dirty="0">
                <a:latin typeface="Arial" charset="0"/>
                <a:ea typeface="MS PGothic" charset="0"/>
                <a:sym typeface="Symbol" charset="0"/>
              </a:rPr>
              <a:t> Principle at least two of these labels must be the same. Let the first repeated variable be T and consider the last two instances of T on this path.</a:t>
            </a:r>
          </a:p>
          <a:p>
            <a:r>
              <a:rPr lang="en-US" sz="2000" dirty="0">
                <a:latin typeface="Arial" charset="0"/>
                <a:ea typeface="MS PGothic" charset="0"/>
                <a:sym typeface="Symbol" charset="0"/>
              </a:rPr>
              <a:t>Let z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 </a:t>
            </a:r>
            <a:r>
              <a:rPr lang="en-US" sz="2000" dirty="0" err="1">
                <a:latin typeface="Arial" charset="0"/>
                <a:ea typeface="MS PGothic" charset="0"/>
                <a:sym typeface="Symbol" charset="0"/>
              </a:rPr>
              <a:t>uvTxy</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a:t>
            </a:r>
          </a:p>
          <a:p>
            <a:r>
              <a:rPr lang="en-US" sz="2000" dirty="0">
                <a:latin typeface="Arial" charset="0"/>
                <a:ea typeface="MS PGothic" charset="0"/>
                <a:sym typeface="Symbol" charset="0"/>
              </a:rPr>
              <a:t>Clearly, then, we know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T ⇒* </a:t>
            </a:r>
            <a:r>
              <a:rPr lang="en-US" sz="2000" dirty="0" err="1">
                <a:latin typeface="Arial" charset="0"/>
                <a:ea typeface="MS PGothic" charset="0"/>
                <a:sym typeface="Symbol" charset="0"/>
              </a:rPr>
              <a:t>vTx</a:t>
            </a:r>
            <a:r>
              <a:rPr lang="en-US" sz="2000" dirty="0">
                <a:latin typeface="Arial" charset="0"/>
                <a:ea typeface="MS PGothic" charset="0"/>
                <a:sym typeface="Symbol" charset="0"/>
              </a:rPr>
              <a:t>; and T ⇒* w</a:t>
            </a:r>
          </a:p>
          <a:p>
            <a:r>
              <a:rPr lang="en-US" sz="2000" dirty="0">
                <a:latin typeface="Arial" charset="0"/>
                <a:ea typeface="MS PGothic" charset="0"/>
                <a:sym typeface="Symbol" charset="0"/>
              </a:rPr>
              <a:t>But then, we can start with S ⇒* </a:t>
            </a:r>
            <a:r>
              <a:rPr lang="en-US" sz="2000" dirty="0" err="1">
                <a:latin typeface="Arial" charset="0"/>
                <a:ea typeface="MS PGothic" charset="0"/>
                <a:sym typeface="Symbol" charset="0"/>
              </a:rPr>
              <a:t>uTy</a:t>
            </a:r>
            <a:r>
              <a:rPr lang="en-US" sz="2000" dirty="0">
                <a:latin typeface="Arial" charset="0"/>
                <a:ea typeface="MS PGothic" charset="0"/>
                <a:sym typeface="Symbol" charset="0"/>
              </a:rPr>
              <a:t>; repeat T ⇒* </a:t>
            </a:r>
            <a:r>
              <a:rPr lang="en-US" sz="2000" dirty="0" err="1">
                <a:latin typeface="Arial" charset="0"/>
                <a:ea typeface="MS PGothic" charset="0"/>
                <a:sym typeface="Symbol" charset="0"/>
              </a:rPr>
              <a:t>vTx</a:t>
            </a:r>
            <a:r>
              <a:rPr lang="en-US" sz="2000" dirty="0">
                <a:latin typeface="Arial" charset="0"/>
                <a:ea typeface="MS PGothic" charset="0"/>
                <a:sym typeface="Symbol" charset="0"/>
              </a:rPr>
              <a:t> zero or more times; and then apply T ⇒* w.</a:t>
            </a:r>
          </a:p>
          <a:p>
            <a:r>
              <a:rPr lang="en-US" sz="2000" dirty="0">
                <a:latin typeface="Arial" charset="0"/>
                <a:ea typeface="MS PGothic" charset="0"/>
                <a:sym typeface="Symbol" charset="0"/>
              </a:rPr>
              <a:t>But then, S ⇒* </a:t>
            </a: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for all i≥0, and thus </a:t>
            </a: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for all </a:t>
            </a:r>
            <a:r>
              <a:rPr lang="en-US" sz="2000" dirty="0" err="1">
                <a:latin typeface="Arial" charset="0"/>
                <a:ea typeface="MS PGothic" charset="0"/>
                <a:sym typeface="Symbol" charset="0"/>
              </a:rPr>
              <a:t>i</a:t>
            </a:r>
            <a:r>
              <a:rPr lang="en-US" sz="2000" dirty="0">
                <a:latin typeface="Arial" charset="0"/>
                <a:ea typeface="MS PGothic" charset="0"/>
                <a:sym typeface="Symbol" charset="0"/>
              </a:rPr>
              <a:t> ≥0.</a:t>
            </a:r>
          </a:p>
        </p:txBody>
      </p:sp>
      <p:sp>
        <p:nvSpPr>
          <p:cNvPr id="983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466B781-1047-C04F-A4FB-50537A5BA2FD}" type="datetime1">
              <a:rPr lang="en-US" smtClean="0"/>
              <a:t>1/27/22</a:t>
            </a:fld>
            <a:endParaRPr lang="en-US"/>
          </a:p>
        </p:txBody>
      </p:sp>
      <p:sp>
        <p:nvSpPr>
          <p:cNvPr id="983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83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639CD7D-92E4-D54D-B030-9077F0C32493}" type="slidenum">
              <a:rPr lang="en-US"/>
              <a:pPr/>
              <a:t>179</a:t>
            </a:fld>
            <a:endParaRPr lang="en-US"/>
          </a:p>
        </p:txBody>
      </p:sp>
    </p:spTree>
    <p:extLst>
      <p:ext uri="{BB962C8B-B14F-4D97-AF65-F5344CB8AC3E}">
        <p14:creationId xmlns:p14="http://schemas.microsoft.com/office/powerpoint/2010/main" val="977089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Parallelizing DFAs</a:t>
            </a:r>
          </a:p>
        </p:txBody>
      </p:sp>
      <p:sp>
        <p:nvSpPr>
          <p:cNvPr id="74755" name="Rectangle 3"/>
          <p:cNvSpPr>
            <a:spLocks noGrp="1" noChangeArrowheads="1"/>
          </p:cNvSpPr>
          <p:nvPr>
            <p:ph idx="1"/>
          </p:nvPr>
        </p:nvSpPr>
        <p:spPr/>
        <p:txBody>
          <a:bodyPr/>
          <a:lstStyle/>
          <a:p>
            <a:r>
              <a:rPr lang="en-US" sz="2000" dirty="0">
                <a:latin typeface="Arial" charset="0"/>
                <a:ea typeface="MS PGothic" charset="0"/>
              </a:rPr>
              <a:t>Regular sets can be shown closed under many binary operations using the notion of parallel machine simulation</a:t>
            </a:r>
          </a:p>
          <a:p>
            <a:r>
              <a:rPr lang="en-US" sz="2000" dirty="0">
                <a:latin typeface="Arial" charset="0"/>
                <a:ea typeface="MS PGothic" charset="0"/>
              </a:rPr>
              <a:t>Let </a:t>
            </a:r>
            <a:r>
              <a:rPr lang="en-US" sz="2000" b="1" dirty="0">
                <a:latin typeface="Arial" charset="0"/>
                <a:ea typeface="MS PGothic" charset="0"/>
              </a:rPr>
              <a:t>A</a:t>
            </a:r>
            <a:r>
              <a:rPr lang="en-US" sz="2000" b="1" baseline="-25000" dirty="0">
                <a:latin typeface="Arial" charset="0"/>
                <a:ea typeface="MS PGothic" charset="0"/>
              </a:rPr>
              <a:t>1</a:t>
            </a:r>
            <a:r>
              <a:rPr lang="en-US" sz="2000" b="1" dirty="0">
                <a:latin typeface="Arial" charset="0"/>
                <a:ea typeface="MS PGothic" charset="0"/>
              </a:rPr>
              <a:t> = (Q</a:t>
            </a:r>
            <a:r>
              <a:rPr lang="en-US" sz="2000" b="1" baseline="-25000" dirty="0">
                <a:latin typeface="Arial" charset="0"/>
                <a:ea typeface="MS PGothic" charset="0"/>
              </a:rPr>
              <a:t>1</a:t>
            </a:r>
            <a:r>
              <a:rPr lang="en-US" sz="2000" b="1" dirty="0">
                <a:latin typeface="Arial" charset="0"/>
                <a:ea typeface="MS PGothic" charset="0"/>
              </a:rPr>
              <a:t>,Σ,δ</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0</a:t>
            </a:r>
            <a:r>
              <a:rPr lang="en-US" sz="2000" b="1" dirty="0">
                <a:latin typeface="Arial" charset="0"/>
                <a:ea typeface="MS PGothic" charset="0"/>
              </a:rPr>
              <a:t>,F</a:t>
            </a:r>
            <a:r>
              <a:rPr lang="en-US" sz="2000" b="1" baseline="-25000" dirty="0">
                <a:latin typeface="Arial" charset="0"/>
                <a:ea typeface="MS PGothic" charset="0"/>
              </a:rPr>
              <a:t>1</a:t>
            </a:r>
            <a:r>
              <a:rPr lang="en-US" sz="2000" b="1" dirty="0">
                <a:latin typeface="Arial" charset="0"/>
                <a:ea typeface="MS PGothic" charset="0"/>
              </a:rPr>
              <a:t>)</a:t>
            </a:r>
            <a:r>
              <a:rPr lang="en-US" sz="2000" dirty="0">
                <a:latin typeface="Arial" charset="0"/>
                <a:ea typeface="MS PGothic" charset="0"/>
              </a:rPr>
              <a:t>  and </a:t>
            </a:r>
            <a:r>
              <a:rPr lang="en-US" sz="2000" b="1" dirty="0">
                <a:latin typeface="Arial" charset="0"/>
                <a:ea typeface="MS PGothic" charset="0"/>
              </a:rPr>
              <a:t>A</a:t>
            </a:r>
            <a:r>
              <a:rPr lang="en-US" sz="2000" b="1" baseline="-25000" dirty="0">
                <a:latin typeface="Arial" charset="0"/>
                <a:ea typeface="MS PGothic" charset="0"/>
              </a:rPr>
              <a:t>2</a:t>
            </a:r>
            <a:r>
              <a:rPr lang="en-US" sz="2000" b="1" dirty="0">
                <a:latin typeface="Arial" charset="0"/>
                <a:ea typeface="MS PGothic" charset="0"/>
              </a:rPr>
              <a:t> = (Q</a:t>
            </a:r>
            <a:r>
              <a:rPr lang="en-US" sz="2000" b="1" baseline="-25000" dirty="0">
                <a:latin typeface="Arial" charset="0"/>
                <a:ea typeface="MS PGothic" charset="0"/>
              </a:rPr>
              <a:t>2</a:t>
            </a:r>
            <a:r>
              <a:rPr lang="en-US" sz="2000" b="1" dirty="0">
                <a:latin typeface="Arial" charset="0"/>
                <a:ea typeface="MS PGothic" charset="0"/>
              </a:rPr>
              <a:t>,Σ,δ</a:t>
            </a:r>
            <a:r>
              <a:rPr lang="en-US" sz="2000" b="1" baseline="-25000" dirty="0">
                <a:latin typeface="Arial" charset="0"/>
                <a:ea typeface="MS PGothic" charset="0"/>
              </a:rPr>
              <a:t>2</a:t>
            </a:r>
            <a:r>
              <a:rPr lang="en-US" sz="2000" b="1" dirty="0">
                <a:latin typeface="Arial" charset="0"/>
                <a:ea typeface="MS PGothic" charset="0"/>
              </a:rPr>
              <a:t>,s</a:t>
            </a:r>
            <a:r>
              <a:rPr lang="en-US" sz="2000" b="1" baseline="-25000" dirty="0">
                <a:latin typeface="Arial" charset="0"/>
                <a:ea typeface="MS PGothic" charset="0"/>
              </a:rPr>
              <a:t>0</a:t>
            </a:r>
            <a:r>
              <a:rPr lang="en-US" sz="2000" b="1" dirty="0">
                <a:latin typeface="Arial" charset="0"/>
                <a:ea typeface="MS PGothic" charset="0"/>
              </a:rPr>
              <a:t>,F</a:t>
            </a:r>
            <a:r>
              <a:rPr lang="en-US" sz="2000" b="1" baseline="-25000" dirty="0">
                <a:latin typeface="Arial" charset="0"/>
                <a:ea typeface="MS PGothic" charset="0"/>
              </a:rPr>
              <a:t>2</a:t>
            </a:r>
            <a:r>
              <a:rPr lang="en-US" sz="2000" b="1" dirty="0">
                <a:latin typeface="Arial" charset="0"/>
                <a:ea typeface="MS PGothic" charset="0"/>
              </a:rPr>
              <a:t>)</a:t>
            </a:r>
            <a:r>
              <a:rPr lang="en-US" sz="1600" b="1" dirty="0">
                <a:latin typeface="Arial" charset="0"/>
                <a:ea typeface="MS PGothic" charset="0"/>
              </a:rPr>
              <a:t>  </a:t>
            </a:r>
            <a:r>
              <a:rPr lang="en-US" sz="2000" dirty="0">
                <a:latin typeface="Arial" charset="0"/>
                <a:ea typeface="MS PGothic" charset="0"/>
              </a:rPr>
              <a:t>where </a:t>
            </a:r>
            <a:br>
              <a:rPr lang="en-US" sz="2000" dirty="0">
                <a:latin typeface="Arial" charset="0"/>
                <a:ea typeface="MS PGothic" charset="0"/>
              </a:rPr>
            </a:br>
            <a:r>
              <a:rPr lang="en-US" sz="2000" b="1" dirty="0">
                <a:latin typeface="Arial" charset="0"/>
                <a:ea typeface="MS PGothic" charset="0"/>
              </a:rPr>
              <a:t>Q</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 = </a:t>
            </a:r>
            <a:r>
              <a:rPr lang="en-US" sz="2000" b="1" dirty="0" err="1">
                <a:ea typeface="ＭＳ Ｐゴシック" pitchFamily="-111" charset="-128"/>
                <a:cs typeface="ＭＳ Ｐゴシック" pitchFamily="-111" charset="-128"/>
              </a:rPr>
              <a:t>Ø</a:t>
            </a:r>
            <a:r>
              <a:rPr lang="en-US" sz="2000" b="1" dirty="0">
                <a:latin typeface="Arial" charset="0"/>
                <a:ea typeface="MS PGothic" charset="0"/>
              </a:rPr>
              <a:t> </a:t>
            </a:r>
          </a:p>
          <a:p>
            <a:r>
              <a:rPr lang="en-US" sz="2000" b="1" dirty="0">
                <a:latin typeface="Arial" charset="0"/>
                <a:ea typeface="MS PGothic" charset="0"/>
              </a:rPr>
              <a:t>B = (Q</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,Σ,δ</a:t>
            </a:r>
            <a:r>
              <a:rPr lang="en-US" sz="2000" b="1" baseline="-25000" dirty="0">
                <a:latin typeface="Arial" charset="0"/>
                <a:ea typeface="MS PGothic" charset="0"/>
              </a:rPr>
              <a:t>3</a:t>
            </a:r>
            <a:r>
              <a:rPr lang="en-US" sz="2000" b="1" dirty="0">
                <a:latin typeface="Arial" charset="0"/>
                <a:ea typeface="MS PGothic" charset="0"/>
              </a:rPr>
              <a:t>,&lt;q</a:t>
            </a:r>
            <a:r>
              <a:rPr lang="en-US" sz="2000" b="1" baseline="-25000" dirty="0">
                <a:latin typeface="Arial" charset="0"/>
                <a:ea typeface="MS PGothic" charset="0"/>
              </a:rPr>
              <a:t>0</a:t>
            </a:r>
            <a:r>
              <a:rPr lang="en-US" sz="2000" b="1" dirty="0">
                <a:latin typeface="Arial" charset="0"/>
                <a:ea typeface="MS PGothic" charset="0"/>
              </a:rPr>
              <a:t>,s</a:t>
            </a:r>
            <a:r>
              <a:rPr lang="en-US" sz="2000" b="1" baseline="-25000" dirty="0">
                <a:latin typeface="Arial" charset="0"/>
                <a:ea typeface="MS PGothic" charset="0"/>
              </a:rPr>
              <a:t>0</a:t>
            </a:r>
            <a:r>
              <a:rPr lang="en-US" sz="2000" b="1" dirty="0">
                <a:latin typeface="Arial" charset="0"/>
                <a:ea typeface="MS PGothic" charset="0"/>
              </a:rPr>
              <a:t>&gt;</a:t>
            </a:r>
            <a:r>
              <a:rPr lang="en-US" sz="2000" b="1" baseline="-25000" dirty="0">
                <a:latin typeface="Arial" charset="0"/>
                <a:ea typeface="MS PGothic" charset="0"/>
              </a:rPr>
              <a:t>,</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a:t>
            </a:r>
            <a:r>
              <a:rPr lang="en-US" sz="2000" dirty="0">
                <a:latin typeface="Arial" charset="0"/>
                <a:ea typeface="MS PGothic" charset="0"/>
              </a:rPr>
              <a:t>where</a:t>
            </a:r>
            <a:br>
              <a:rPr lang="en-US" sz="2000" dirty="0">
                <a:latin typeface="Arial" charset="0"/>
                <a:ea typeface="MS PGothic" charset="0"/>
              </a:rPr>
            </a:br>
            <a:r>
              <a:rPr lang="en-US" sz="2000" b="1" dirty="0">
                <a:latin typeface="Arial" charset="0"/>
                <a:ea typeface="MS PGothic" charset="0"/>
              </a:rPr>
              <a:t>δ</a:t>
            </a:r>
            <a:r>
              <a:rPr lang="en-US" sz="2000" b="1" baseline="-25000" dirty="0">
                <a:latin typeface="Arial" charset="0"/>
                <a:ea typeface="MS PGothic" charset="0"/>
              </a:rPr>
              <a:t>3</a:t>
            </a:r>
            <a:r>
              <a:rPr lang="en-US" sz="2000" b="1" dirty="0">
                <a:latin typeface="Arial" charset="0"/>
                <a:ea typeface="MS PGothic" charset="0"/>
              </a:rPr>
              <a:t>(&lt;</a:t>
            </a:r>
            <a:r>
              <a:rPr lang="en-US" sz="2000" b="1" dirty="0" err="1">
                <a:latin typeface="Arial" charset="0"/>
                <a:ea typeface="MS PGothic" charset="0"/>
              </a:rPr>
              <a:t>q,s</a:t>
            </a:r>
            <a:r>
              <a:rPr lang="en-US" sz="2000" b="1" dirty="0">
                <a:latin typeface="Arial" charset="0"/>
                <a:ea typeface="MS PGothic" charset="0"/>
              </a:rPr>
              <a:t>&gt;,a) = &lt; δ</a:t>
            </a:r>
            <a:r>
              <a:rPr lang="en-US" sz="2000" b="1" baseline="-25000" dirty="0">
                <a:latin typeface="Arial" charset="0"/>
                <a:ea typeface="MS PGothic" charset="0"/>
              </a:rPr>
              <a:t>1</a:t>
            </a:r>
            <a:r>
              <a:rPr lang="en-US" sz="2000" b="1" dirty="0">
                <a:latin typeface="Arial" charset="0"/>
                <a:ea typeface="MS PGothic" charset="0"/>
              </a:rPr>
              <a:t>(</a:t>
            </a:r>
            <a:r>
              <a:rPr lang="en-US" sz="2000" b="1" dirty="0" err="1">
                <a:latin typeface="Arial" charset="0"/>
                <a:ea typeface="MS PGothic" charset="0"/>
              </a:rPr>
              <a:t>q,a</a:t>
            </a:r>
            <a:r>
              <a:rPr lang="en-US" sz="2000" b="1" dirty="0">
                <a:latin typeface="Arial" charset="0"/>
                <a:ea typeface="MS PGothic" charset="0"/>
              </a:rPr>
              <a:t>), δ</a:t>
            </a:r>
            <a:r>
              <a:rPr lang="en-US" sz="2000" b="1" baseline="-25000" dirty="0">
                <a:latin typeface="Arial" charset="0"/>
                <a:ea typeface="MS PGothic" charset="0"/>
              </a:rPr>
              <a:t>2</a:t>
            </a:r>
            <a:r>
              <a:rPr lang="en-US" sz="2000" b="1" dirty="0">
                <a:latin typeface="Arial" charset="0"/>
                <a:ea typeface="MS PGothic" charset="0"/>
              </a:rPr>
              <a:t>(</a:t>
            </a:r>
            <a:r>
              <a:rPr lang="en-US" sz="2000" b="1" dirty="0" err="1">
                <a:latin typeface="Arial" charset="0"/>
                <a:ea typeface="MS PGothic" charset="0"/>
              </a:rPr>
              <a:t>s,a</a:t>
            </a:r>
            <a:r>
              <a:rPr lang="en-US" sz="2000" b="1" dirty="0">
                <a:latin typeface="Arial" charset="0"/>
                <a:ea typeface="MS PGothic" charset="0"/>
              </a:rPr>
              <a:t>) &gt;, q</a:t>
            </a:r>
            <a:r>
              <a:rPr lang="en-US" sz="2000" b="1" dirty="0">
                <a:latin typeface="Arial" charset="0"/>
                <a:ea typeface="MS PGothic" charset="0"/>
                <a:sym typeface="Symbol" panose="05050102010706020507" pitchFamily="18" charset="2"/>
              </a:rPr>
              <a:t></a:t>
            </a:r>
            <a:r>
              <a:rPr lang="en-US" sz="2000" b="1" dirty="0">
                <a:latin typeface="Arial" charset="0"/>
                <a:ea typeface="MS PGothic" charset="0"/>
              </a:rPr>
              <a:t>Q</a:t>
            </a:r>
            <a:r>
              <a:rPr lang="en-US" sz="2000" b="1" baseline="-25000" dirty="0">
                <a:latin typeface="Arial" charset="0"/>
                <a:ea typeface="MS PGothic" charset="0"/>
              </a:rPr>
              <a:t>1</a:t>
            </a:r>
            <a:r>
              <a:rPr lang="en-US" sz="2000" b="1" dirty="0">
                <a:latin typeface="Arial" charset="0"/>
                <a:ea typeface="MS PGothic" charset="0"/>
              </a:rPr>
              <a:t>, s</a:t>
            </a:r>
            <a:r>
              <a:rPr lang="en-US" sz="2000" b="1" dirty="0">
                <a:latin typeface="Arial" charset="0"/>
                <a:ea typeface="MS PGothic" charset="0"/>
                <a:sym typeface="Symbol" panose="05050102010706020507" pitchFamily="18" charset="2"/>
              </a:rPr>
              <a:t></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 </a:t>
            </a:r>
            <a:r>
              <a:rPr lang="en-US" sz="2000" b="1" dirty="0" err="1">
                <a:latin typeface="Arial" charset="0"/>
                <a:ea typeface="MS PGothic" charset="0"/>
              </a:rPr>
              <a:t>a</a:t>
            </a:r>
            <a:r>
              <a:rPr lang="en-US" sz="2000" b="1" dirty="0" err="1">
                <a:latin typeface="Arial" charset="0"/>
                <a:ea typeface="MS PGothic" charset="0"/>
                <a:sym typeface="Symbol" panose="05050102010706020507" pitchFamily="18" charset="2"/>
              </a:rPr>
              <a:t></a:t>
            </a:r>
            <a:r>
              <a:rPr lang="en-US" sz="2000" b="1" dirty="0" err="1">
                <a:latin typeface="Arial" charset="0"/>
                <a:ea typeface="MS PGothic" charset="0"/>
              </a:rPr>
              <a:t>Σ</a:t>
            </a:r>
            <a:endParaRPr lang="en-US" sz="2000" b="1" dirty="0">
              <a:latin typeface="Arial" charset="0"/>
              <a:ea typeface="MS PGothic" charset="0"/>
            </a:endParaRPr>
          </a:p>
          <a:p>
            <a:r>
              <a:rPr lang="en-US" sz="2000" dirty="0">
                <a:latin typeface="Arial" charset="0"/>
                <a:ea typeface="MS PGothic" charset="0"/>
              </a:rPr>
              <a:t>Union is </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 (F</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 ∪ (Q</a:t>
            </a:r>
            <a:r>
              <a:rPr lang="en-US" sz="2000" b="1" baseline="-25000" dirty="0">
                <a:latin typeface="Arial" charset="0"/>
                <a:ea typeface="MS PGothic" charset="0"/>
              </a:rPr>
              <a:t>1</a:t>
            </a:r>
            <a:r>
              <a:rPr lang="en-US" sz="2000" b="1" dirty="0">
                <a:latin typeface="Arial" charset="0"/>
                <a:ea typeface="MS PGothic" charset="0"/>
              </a:rPr>
              <a:t>×F</a:t>
            </a:r>
            <a:r>
              <a:rPr lang="en-US" sz="2000" b="1" baseline="-25000" dirty="0">
                <a:latin typeface="Arial" charset="0"/>
                <a:ea typeface="MS PGothic" charset="0"/>
              </a:rPr>
              <a:t>2</a:t>
            </a:r>
            <a:r>
              <a:rPr lang="en-US" sz="2000" b="1" dirty="0">
                <a:latin typeface="Arial" charset="0"/>
                <a:ea typeface="MS PGothic" charset="0"/>
              </a:rPr>
              <a:t>)</a:t>
            </a:r>
            <a:endParaRPr lang="en-US" sz="1600" b="1" dirty="0">
              <a:latin typeface="Arial" charset="0"/>
              <a:ea typeface="MS PGothic" charset="0"/>
            </a:endParaRPr>
          </a:p>
          <a:p>
            <a:r>
              <a:rPr lang="en-US" sz="2000" dirty="0">
                <a:latin typeface="Arial" charset="0"/>
                <a:ea typeface="MS PGothic" charset="0"/>
              </a:rPr>
              <a:t>Intersection is </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 F</a:t>
            </a:r>
            <a:r>
              <a:rPr lang="en-US" sz="2000" b="1" baseline="-25000" dirty="0">
                <a:latin typeface="Arial" charset="0"/>
                <a:ea typeface="MS PGothic" charset="0"/>
              </a:rPr>
              <a:t>1</a:t>
            </a:r>
            <a:r>
              <a:rPr lang="en-US" sz="2000" b="1" dirty="0">
                <a:latin typeface="Arial" charset="0"/>
                <a:ea typeface="MS PGothic" charset="0"/>
              </a:rPr>
              <a:t>×F</a:t>
            </a:r>
            <a:r>
              <a:rPr lang="en-US" sz="2000" b="1" baseline="-25000" dirty="0">
                <a:latin typeface="Arial" charset="0"/>
                <a:ea typeface="MS PGothic" charset="0"/>
              </a:rPr>
              <a:t>2</a:t>
            </a:r>
            <a:endParaRPr lang="en-US" sz="2000" b="1" dirty="0">
              <a:latin typeface="Arial" charset="0"/>
              <a:ea typeface="MS PGothic" charset="0"/>
            </a:endParaRPr>
          </a:p>
          <a:p>
            <a:pPr lvl="1"/>
            <a:r>
              <a:rPr lang="en-US" sz="1800" dirty="0">
                <a:latin typeface="Arial" charset="0"/>
                <a:ea typeface="MS PGothic" charset="0"/>
              </a:rPr>
              <a:t>Can also do by combining union and complement</a:t>
            </a:r>
          </a:p>
          <a:p>
            <a:r>
              <a:rPr lang="en-US" sz="2000" dirty="0">
                <a:latin typeface="Arial" charset="0"/>
                <a:ea typeface="MS PGothic" charset="0"/>
              </a:rPr>
              <a:t>Difference is </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 F</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 – F</a:t>
            </a:r>
            <a:r>
              <a:rPr lang="en-US" sz="2000" b="1" baseline="-25000" dirty="0">
                <a:latin typeface="Arial" charset="0"/>
                <a:ea typeface="MS PGothic" charset="0"/>
              </a:rPr>
              <a:t>2</a:t>
            </a:r>
            <a:r>
              <a:rPr lang="en-US" sz="2000" b="1" dirty="0">
                <a:latin typeface="Arial" charset="0"/>
                <a:ea typeface="MS PGothic" charset="0"/>
              </a:rPr>
              <a:t>) </a:t>
            </a:r>
          </a:p>
          <a:p>
            <a:pPr lvl="1"/>
            <a:r>
              <a:rPr lang="en-US" sz="1800" dirty="0">
                <a:latin typeface="Arial" charset="0"/>
                <a:ea typeface="MS PGothic" charset="0"/>
              </a:rPr>
              <a:t>Can also do by combining intersection and complement</a:t>
            </a:r>
          </a:p>
          <a:p>
            <a:r>
              <a:rPr lang="en-US" sz="2000" dirty="0">
                <a:latin typeface="Arial" charset="0"/>
                <a:ea typeface="MS PGothic" charset="0"/>
              </a:rPr>
              <a:t>Exclusive Or is </a:t>
            </a:r>
            <a:r>
              <a:rPr lang="en-US" sz="2000" b="1" dirty="0">
                <a:latin typeface="Arial" charset="0"/>
                <a:ea typeface="MS PGothic" charset="0"/>
              </a:rPr>
              <a:t>F</a:t>
            </a:r>
            <a:r>
              <a:rPr lang="en-US" sz="2000" b="1" baseline="-25000" dirty="0">
                <a:latin typeface="Arial" charset="0"/>
                <a:ea typeface="MS PGothic" charset="0"/>
              </a:rPr>
              <a:t>3</a:t>
            </a:r>
            <a:r>
              <a:rPr lang="en-US" sz="2000" b="1" dirty="0">
                <a:latin typeface="Arial" charset="0"/>
                <a:ea typeface="MS PGothic" charset="0"/>
              </a:rPr>
              <a:t> = (F</a:t>
            </a:r>
            <a:r>
              <a:rPr lang="en-US" sz="2000" b="1" baseline="-25000" dirty="0">
                <a:latin typeface="Arial" charset="0"/>
                <a:ea typeface="MS PGothic" charset="0"/>
              </a:rPr>
              <a:t>1</a:t>
            </a:r>
            <a:r>
              <a:rPr lang="en-US" sz="2000" b="1" dirty="0">
                <a:latin typeface="Arial" charset="0"/>
                <a:ea typeface="MS PGothic" charset="0"/>
              </a:rPr>
              <a:t>×(Q</a:t>
            </a:r>
            <a:r>
              <a:rPr lang="en-US" sz="2000" b="1" baseline="-25000" dirty="0">
                <a:latin typeface="Arial" charset="0"/>
                <a:ea typeface="MS PGothic" charset="0"/>
              </a:rPr>
              <a:t>2</a:t>
            </a:r>
            <a:r>
              <a:rPr lang="en-US" sz="2000" b="1" dirty="0">
                <a:latin typeface="Arial" charset="0"/>
                <a:ea typeface="MS PGothic" charset="0"/>
              </a:rPr>
              <a:t>-F</a:t>
            </a:r>
            <a:r>
              <a:rPr lang="en-US" sz="2000" b="1" baseline="-25000" dirty="0">
                <a:latin typeface="Arial" charset="0"/>
                <a:ea typeface="MS PGothic" charset="0"/>
              </a:rPr>
              <a:t>2</a:t>
            </a:r>
            <a:r>
              <a:rPr lang="en-US" sz="2000" b="1" dirty="0">
                <a:latin typeface="Arial" charset="0"/>
                <a:ea typeface="MS PGothic" charset="0"/>
              </a:rPr>
              <a:t>)) ∪ ((Q</a:t>
            </a:r>
            <a:r>
              <a:rPr lang="en-US" sz="2000" b="1" baseline="-25000" dirty="0">
                <a:latin typeface="Arial" charset="0"/>
                <a:ea typeface="MS PGothic" charset="0"/>
              </a:rPr>
              <a:t>1</a:t>
            </a:r>
            <a:r>
              <a:rPr lang="en-US" sz="2000" b="1" dirty="0">
                <a:latin typeface="Arial" charset="0"/>
                <a:ea typeface="MS PGothic" charset="0"/>
              </a:rPr>
              <a:t>-F</a:t>
            </a:r>
            <a:r>
              <a:rPr lang="en-US" sz="2000" b="1" baseline="-25000" dirty="0">
                <a:latin typeface="Arial" charset="0"/>
                <a:ea typeface="MS PGothic" charset="0"/>
              </a:rPr>
              <a:t>1</a:t>
            </a:r>
            <a:r>
              <a:rPr lang="en-US" sz="2000" b="1" dirty="0">
                <a:latin typeface="Arial" charset="0"/>
                <a:ea typeface="MS PGothic" charset="0"/>
              </a:rPr>
              <a:t>)×F</a:t>
            </a:r>
            <a:r>
              <a:rPr lang="en-US" sz="2000" b="1" baseline="-25000" dirty="0">
                <a:latin typeface="Arial" charset="0"/>
                <a:ea typeface="MS PGothic" charset="0"/>
              </a:rPr>
              <a:t>2</a:t>
            </a:r>
            <a:r>
              <a:rPr lang="en-US" sz="2000" b="1" dirty="0">
                <a:latin typeface="Arial" charset="0"/>
                <a:ea typeface="MS PGothic" charset="0"/>
              </a:rPr>
              <a:t>)</a:t>
            </a:r>
            <a:endParaRPr lang="en-US" sz="2200" b="1" dirty="0">
              <a:latin typeface="Arial" charset="0"/>
              <a:ea typeface="MS PGothic" charset="0"/>
            </a:endParaRPr>
          </a:p>
          <a:p>
            <a:pPr lvl="1"/>
            <a:endParaRPr lang="en-US" sz="2000" dirty="0">
              <a:latin typeface="Arial" charset="0"/>
              <a:ea typeface="MS PGothic" charset="0"/>
            </a:endParaRP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71120D-2558-494F-9117-37C080F98638}" type="datetime1">
              <a:rPr lang="en-US" smtClean="0"/>
              <a:t>1/27/22</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18</a:t>
            </a:fld>
            <a:endParaRPr lang="en-US"/>
          </a:p>
        </p:txBody>
      </p:sp>
    </p:spTree>
    <p:extLst>
      <p:ext uri="{BB962C8B-B14F-4D97-AF65-F5344CB8AC3E}">
        <p14:creationId xmlns:p14="http://schemas.microsoft.com/office/powerpoint/2010/main" val="197934199"/>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Visual Support of Proof</a:t>
            </a:r>
          </a:p>
        </p:txBody>
      </p:sp>
      <p:sp>
        <p:nvSpPr>
          <p:cNvPr id="3" name="Date Placeholder 2"/>
          <p:cNvSpPr>
            <a:spLocks noGrp="1"/>
          </p:cNvSpPr>
          <p:nvPr>
            <p:ph type="dt" sz="half" idx="10"/>
          </p:nvPr>
        </p:nvSpPr>
        <p:spPr/>
        <p:txBody>
          <a:bodyPr/>
          <a:lstStyle/>
          <a:p>
            <a:fld id="{D663C487-EA58-2D4E-AC70-3BBE1376CB39}" type="datetime1">
              <a:rPr lang="en-US" smtClean="0"/>
              <a:t>1/27/22</a:t>
            </a:fld>
            <a:endParaRPr lang="en-US"/>
          </a:p>
        </p:txBody>
      </p:sp>
      <p:sp>
        <p:nvSpPr>
          <p:cNvPr id="4" name="Footer Placeholder 3"/>
          <p:cNvSpPr>
            <a:spLocks noGrp="1"/>
          </p:cNvSpPr>
          <p:nvPr>
            <p:ph type="ftr" sz="quarter" idx="11"/>
          </p:nvPr>
        </p:nvSpPr>
        <p:spPr/>
        <p:txBody>
          <a:bodyPr/>
          <a:lstStyle/>
          <a:p>
            <a:r>
              <a:rPr lang="en-US" dirty="0"/>
              <a:t>UCF @ CS</a:t>
            </a:r>
          </a:p>
        </p:txBody>
      </p:sp>
      <p:sp>
        <p:nvSpPr>
          <p:cNvPr id="5" name="Slide Number Placeholder 4"/>
          <p:cNvSpPr>
            <a:spLocks noGrp="1"/>
          </p:cNvSpPr>
          <p:nvPr>
            <p:ph type="sldNum" sz="quarter" idx="12"/>
          </p:nvPr>
        </p:nvSpPr>
        <p:spPr/>
        <p:txBody>
          <a:bodyPr/>
          <a:lstStyle/>
          <a:p>
            <a:fld id="{5F8E28D9-431E-8740-9B48-008ADE63E310}" type="slidenum">
              <a:rPr lang="en-US" smtClean="0"/>
              <a:pPr/>
              <a:t>180</a:t>
            </a:fld>
            <a:endParaRPr lang="en-US"/>
          </a:p>
        </p:txBody>
      </p:sp>
      <p:grpSp>
        <p:nvGrpSpPr>
          <p:cNvPr id="6" name="Group 5"/>
          <p:cNvGrpSpPr/>
          <p:nvPr/>
        </p:nvGrpSpPr>
        <p:grpSpPr>
          <a:xfrm>
            <a:off x="299990" y="1743052"/>
            <a:ext cx="2643206" cy="2928958"/>
            <a:chOff x="571472" y="1571612"/>
            <a:chExt cx="2643206" cy="2928958"/>
          </a:xfrm>
        </p:grpSpPr>
        <p:cxnSp>
          <p:nvCxnSpPr>
            <p:cNvPr id="7" name="Straight Connector 6"/>
            <p:cNvCxnSpPr/>
            <p:nvPr/>
          </p:nvCxnSpPr>
          <p:spPr>
            <a:xfrm rot="16200000" flipH="1">
              <a:off x="1464447" y="3250405"/>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8" name="Group 7"/>
            <p:cNvGrpSpPr/>
            <p:nvPr/>
          </p:nvGrpSpPr>
          <p:grpSpPr>
            <a:xfrm>
              <a:off x="571472" y="1571612"/>
              <a:ext cx="2643206" cy="2928958"/>
              <a:chOff x="571472" y="1571612"/>
              <a:chExt cx="2643206" cy="2928958"/>
            </a:xfrm>
          </p:grpSpPr>
          <p:sp>
            <p:nvSpPr>
              <p:cNvPr id="9" name="Isosceles Triangle 6"/>
              <p:cNvSpPr/>
              <p:nvPr/>
            </p:nvSpPr>
            <p:spPr>
              <a:xfrm>
                <a:off x="571472" y="1571612"/>
                <a:ext cx="2643206" cy="2928958"/>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p:nvCxnSpPr>
            <p:spPr>
              <a:xfrm rot="16200000" flipH="1">
                <a:off x="1500166" y="3786190"/>
                <a:ext cx="928694" cy="50006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1035819" y="3821909"/>
                <a:ext cx="928694" cy="42862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11" idx="0"/>
              </p:cNvCxnSpPr>
              <p:nvPr/>
            </p:nvCxnSpPr>
            <p:spPr>
              <a:xfrm rot="16200000" flipH="1" flipV="1">
                <a:off x="1267992" y="2089538"/>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1572398" y="32146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43042" y="264318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15" name="TextBox 14"/>
              <p:cNvSpPr txBox="1"/>
              <p:nvPr/>
            </p:nvSpPr>
            <p:spPr>
              <a:xfrm>
                <a:off x="1571604" y="335756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cxnSp>
            <p:nvCxnSpPr>
              <p:cNvPr id="16" name="Straight Connector 15"/>
              <p:cNvCxnSpPr/>
              <p:nvPr/>
            </p:nvCxnSpPr>
            <p:spPr>
              <a:xfrm rot="5400000">
                <a:off x="535753" y="3250405"/>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grpSp>
      <p:cxnSp>
        <p:nvCxnSpPr>
          <p:cNvPr id="18" name="Straight Connector 17"/>
          <p:cNvCxnSpPr>
            <a:stCxn id="53" idx="0"/>
          </p:cNvCxnSpPr>
          <p:nvPr/>
        </p:nvCxnSpPr>
        <p:spPr>
          <a:xfrm rot="16200000" flipH="1" flipV="1">
            <a:off x="3801652" y="2241938"/>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endCxn id="53" idx="4"/>
          </p:cNvCxnSpPr>
          <p:nvPr/>
        </p:nvCxnSpPr>
        <p:spPr>
          <a:xfrm>
            <a:off x="4748206" y="4643446"/>
            <a:ext cx="1000132" cy="95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1" name="Group 20"/>
          <p:cNvGrpSpPr/>
          <p:nvPr/>
        </p:nvGrpSpPr>
        <p:grpSpPr>
          <a:xfrm>
            <a:off x="3105132" y="1724012"/>
            <a:ext cx="2643206" cy="3848128"/>
            <a:chOff x="3714744" y="1724012"/>
            <a:chExt cx="2643206" cy="3848128"/>
          </a:xfrm>
        </p:grpSpPr>
        <p:cxnSp>
          <p:nvCxnSpPr>
            <p:cNvPr id="23" name="Straight Connector 22"/>
            <p:cNvCxnSpPr/>
            <p:nvPr/>
          </p:nvCxnSpPr>
          <p:spPr>
            <a:xfrm rot="16200000" flipH="1">
              <a:off x="4536281" y="4241014"/>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a:off x="3714744" y="1724012"/>
              <a:ext cx="2643206" cy="3848128"/>
              <a:chOff x="3748074" y="1724012"/>
              <a:chExt cx="2643206" cy="3848128"/>
            </a:xfrm>
          </p:grpSpPr>
          <p:grpSp>
            <p:nvGrpSpPr>
              <p:cNvPr id="25" name="Group 24"/>
              <p:cNvGrpSpPr/>
              <p:nvPr/>
            </p:nvGrpSpPr>
            <p:grpSpPr>
              <a:xfrm>
                <a:off x="3748075" y="1724012"/>
                <a:ext cx="2633649" cy="3848128"/>
                <a:chOff x="3714744" y="1724012"/>
                <a:chExt cx="2633649" cy="3848128"/>
              </a:xfrm>
            </p:grpSpPr>
            <p:cxnSp>
              <p:nvCxnSpPr>
                <p:cNvPr id="37" name="Straight Connector 36"/>
                <p:cNvCxnSpPr/>
                <p:nvPr/>
              </p:nvCxnSpPr>
              <p:spPr>
                <a:xfrm rot="5400000">
                  <a:off x="3607587" y="4250537"/>
                  <a:ext cx="1643074" cy="857256"/>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3679025" y="3402805"/>
                  <a:ext cx="1643074" cy="857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4607719" y="3393282"/>
                  <a:ext cx="1643074" cy="8572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16200000" flipH="1">
                  <a:off x="4607322" y="4750206"/>
                  <a:ext cx="1072364" cy="57150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4071537" y="4785925"/>
                  <a:ext cx="1072364" cy="50006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53" idx="0"/>
                  <a:endCxn id="53" idx="4"/>
                </p:cNvCxnSpPr>
                <p:nvPr/>
              </p:nvCxnSpPr>
              <p:spPr>
                <a:xfrm rot="16200000" flipH="1">
                  <a:off x="4223113" y="2527690"/>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53" idx="0"/>
                </p:cNvCxnSpPr>
                <p:nvPr/>
              </p:nvCxnSpPr>
              <p:spPr>
                <a:xfrm rot="16200000" flipH="1" flipV="1">
                  <a:off x="2949159" y="2522927"/>
                  <a:ext cx="2919434"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714744" y="4643446"/>
                  <a:ext cx="71438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000496" y="5500702"/>
                  <a:ext cx="1785950"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3748074" y="1724012"/>
                <a:ext cx="2643206" cy="3695729"/>
                <a:chOff x="3714744" y="1724012"/>
                <a:chExt cx="2643206" cy="3695729"/>
              </a:xfrm>
            </p:grpSpPr>
            <p:cxnSp>
              <p:nvCxnSpPr>
                <p:cNvPr id="27" name="Straight Connector 26"/>
                <p:cNvCxnSpPr/>
                <p:nvPr/>
              </p:nvCxnSpPr>
              <p:spPr>
                <a:xfrm rot="5400000">
                  <a:off x="4715670" y="33670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4715670" y="4142586"/>
                  <a:ext cx="427834" cy="794"/>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858546" y="4643446"/>
                  <a:ext cx="3587" cy="77629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3714744" y="1724012"/>
                  <a:ext cx="2643206" cy="2928958"/>
                  <a:chOff x="3714744" y="1724012"/>
                  <a:chExt cx="2643206" cy="2928958"/>
                </a:xfrm>
              </p:grpSpPr>
              <p:sp>
                <p:nvSpPr>
                  <p:cNvPr id="31" name="Isosceles Triangle 48"/>
                  <p:cNvSpPr/>
                  <p:nvPr/>
                </p:nvSpPr>
                <p:spPr>
                  <a:xfrm>
                    <a:off x="3714744" y="1724012"/>
                    <a:ext cx="2643206" cy="2928958"/>
                  </a:xfrm>
                  <a:prstGeom prst="triangle">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p:cNvGrpSpPr/>
                  <p:nvPr/>
                </p:nvGrpSpPr>
                <p:grpSpPr>
                  <a:xfrm>
                    <a:off x="4714876" y="2795582"/>
                    <a:ext cx="500066" cy="1776426"/>
                    <a:chOff x="4714876" y="2795582"/>
                    <a:chExt cx="500066" cy="1776426"/>
                  </a:xfrm>
                </p:grpSpPr>
                <p:sp>
                  <p:nvSpPr>
                    <p:cNvPr id="33" name="TextBox 32"/>
                    <p:cNvSpPr txBox="1"/>
                    <p:nvPr/>
                  </p:nvSpPr>
                  <p:spPr>
                    <a:xfrm>
                      <a:off x="4786314" y="279558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34" name="TextBox 33"/>
                    <p:cNvSpPr txBox="1"/>
                    <p:nvPr/>
                  </p:nvSpPr>
                  <p:spPr>
                    <a:xfrm>
                      <a:off x="4714876" y="3509962"/>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sp>
                  <p:nvSpPr>
                    <p:cNvPr id="35" name="TextBox 34"/>
                    <p:cNvSpPr txBox="1"/>
                    <p:nvPr/>
                  </p:nvSpPr>
                  <p:spPr>
                    <a:xfrm>
                      <a:off x="4714876" y="4202676"/>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grpSp>
            </p:grpSp>
          </p:grpSp>
        </p:grpSp>
      </p:grpSp>
      <p:graphicFrame>
        <p:nvGraphicFramePr>
          <p:cNvPr id="47" name="Object 7"/>
          <p:cNvGraphicFramePr>
            <a:graphicFrameLocks noChangeAspect="1"/>
          </p:cNvGraphicFramePr>
          <p:nvPr/>
        </p:nvGraphicFramePr>
        <p:xfrm>
          <a:off x="2571736" y="2571744"/>
          <a:ext cx="952500" cy="457200"/>
        </p:xfrm>
        <a:graphic>
          <a:graphicData uri="http://schemas.openxmlformats.org/presentationml/2006/ole">
            <mc:AlternateContent xmlns:mc="http://schemas.openxmlformats.org/markup-compatibility/2006">
              <mc:Choice xmlns:v="urn:schemas-microsoft-com:vml" Requires="v">
                <p:oleObj spid="_x0000_s215970" name="משוואה" r:id="rId3" imgW="317160" imgH="152280" progId="Equation.3">
                  <p:embed/>
                </p:oleObj>
              </mc:Choice>
              <mc:Fallback>
                <p:oleObj name="משוואה" r:id="rId3" imgW="317160" imgH="1522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1736" y="2571744"/>
                        <a:ext cx="9525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48" name="Straight Arrow Connector 47"/>
          <p:cNvCxnSpPr/>
          <p:nvPr/>
        </p:nvCxnSpPr>
        <p:spPr>
          <a:xfrm>
            <a:off x="2571736" y="2500306"/>
            <a:ext cx="1214446"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 name="Object 7"/>
          <p:cNvGraphicFramePr>
            <a:graphicFrameLocks noChangeAspect="1"/>
          </p:cNvGraphicFramePr>
          <p:nvPr/>
        </p:nvGraphicFramePr>
        <p:xfrm>
          <a:off x="5376858" y="2543172"/>
          <a:ext cx="914400" cy="457200"/>
        </p:xfrm>
        <a:graphic>
          <a:graphicData uri="http://schemas.openxmlformats.org/presentationml/2006/ole">
            <mc:AlternateContent xmlns:mc="http://schemas.openxmlformats.org/markup-compatibility/2006">
              <mc:Choice xmlns:v="urn:schemas-microsoft-com:vml" Requires="v">
                <p:oleObj spid="_x0000_s215971" name="משוואה" r:id="rId5" imgW="304560" imgH="152280" progId="Equation.3">
                  <p:embed/>
                </p:oleObj>
              </mc:Choice>
              <mc:Fallback>
                <p:oleObj name="משוואה" r:id="rId5" imgW="304560" imgH="1522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76858" y="2543172"/>
                        <a:ext cx="9144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50" name="Straight Arrow Connector 49"/>
          <p:cNvCxnSpPr/>
          <p:nvPr/>
        </p:nvCxnSpPr>
        <p:spPr>
          <a:xfrm>
            <a:off x="5286380" y="2500306"/>
            <a:ext cx="1214446" cy="15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5929322" y="1724012"/>
            <a:ext cx="2643206" cy="2990872"/>
            <a:chOff x="5929322" y="1724012"/>
            <a:chExt cx="2643206" cy="2990872"/>
          </a:xfrm>
        </p:grpSpPr>
        <p:cxnSp>
          <p:nvCxnSpPr>
            <p:cNvPr id="52" name="Straight Connector 51"/>
            <p:cNvCxnSpPr/>
            <p:nvPr/>
          </p:nvCxnSpPr>
          <p:spPr>
            <a:xfrm>
              <a:off x="6715140" y="4071942"/>
              <a:ext cx="928694"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5929322" y="1724012"/>
              <a:ext cx="2643206" cy="2990872"/>
              <a:chOff x="6572264" y="1724012"/>
              <a:chExt cx="2643206" cy="2990872"/>
            </a:xfrm>
          </p:grpSpPr>
          <p:cxnSp>
            <p:nvCxnSpPr>
              <p:cNvPr id="54" name="Straight Connector 53"/>
              <p:cNvCxnSpPr/>
              <p:nvPr/>
            </p:nvCxnSpPr>
            <p:spPr>
              <a:xfrm rot="5400000">
                <a:off x="6572264" y="3500438"/>
                <a:ext cx="1571636" cy="71438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7572396" y="2857496"/>
                <a:ext cx="428628" cy="369332"/>
              </a:xfrm>
              <a:prstGeom prst="rect">
                <a:avLst/>
              </a:prstGeom>
              <a:noFill/>
            </p:spPr>
            <p:txBody>
              <a:bodyPr wrap="square" rtlCol="0">
                <a:spAutoFit/>
              </a:bodyPr>
              <a:lstStyle/>
              <a:p>
                <a:r>
                  <a:rPr lang="en-US" i="1">
                    <a:latin typeface="Times New Roman" pitchFamily="18" charset="0"/>
                    <a:cs typeface="Times New Roman" pitchFamily="18" charset="0"/>
                  </a:rPr>
                  <a:t>T</a:t>
                </a:r>
              </a:p>
            </p:txBody>
          </p:sp>
          <p:grpSp>
            <p:nvGrpSpPr>
              <p:cNvPr id="56" name="Group 55"/>
              <p:cNvGrpSpPr/>
              <p:nvPr/>
            </p:nvGrpSpPr>
            <p:grpSpPr>
              <a:xfrm>
                <a:off x="6572264" y="1724012"/>
                <a:ext cx="2643206" cy="2990872"/>
                <a:chOff x="6500826" y="1724012"/>
                <a:chExt cx="2643206" cy="2990872"/>
              </a:xfrm>
            </p:grpSpPr>
            <p:grpSp>
              <p:nvGrpSpPr>
                <p:cNvPr id="57" name="Group 46"/>
                <p:cNvGrpSpPr/>
                <p:nvPr/>
              </p:nvGrpSpPr>
              <p:grpSpPr>
                <a:xfrm>
                  <a:off x="6500826" y="1724012"/>
                  <a:ext cx="2643206" cy="2928958"/>
                  <a:chOff x="571472" y="1571612"/>
                  <a:chExt cx="2643206" cy="2928958"/>
                </a:xfrm>
              </p:grpSpPr>
              <p:sp>
                <p:nvSpPr>
                  <p:cNvPr id="64" name="Isosceles Triangle 90"/>
                  <p:cNvSpPr/>
                  <p:nvPr/>
                </p:nvSpPr>
                <p:spPr>
                  <a:xfrm>
                    <a:off x="571472" y="1571612"/>
                    <a:ext cx="2643206" cy="2928958"/>
                  </a:xfrm>
                  <a:prstGeom prst="triangle">
                    <a:avLst/>
                  </a:prstGeom>
                  <a:noFill/>
                  <a:ln w="31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p:cNvCxnSpPr/>
                  <p:nvPr/>
                </p:nvCxnSpPr>
                <p:spPr>
                  <a:xfrm rot="16200000" flipH="1" flipV="1">
                    <a:off x="1267992" y="2089538"/>
                    <a:ext cx="1143010" cy="107157"/>
                  </a:xfrm>
                  <a:prstGeom prst="line">
                    <a:avLst/>
                  </a:prstGeom>
                  <a:ln>
                    <a:noFill/>
                    <a:prstDash val="sysDash"/>
                  </a:ln>
                </p:spPr>
                <p:style>
                  <a:lnRef idx="1">
                    <a:schemeClr val="accent1"/>
                  </a:lnRef>
                  <a:fillRef idx="0">
                    <a:schemeClr val="accent1"/>
                  </a:fillRef>
                  <a:effectRef idx="0">
                    <a:schemeClr val="accent1"/>
                  </a:effectRef>
                  <a:fontRef idx="minor">
                    <a:schemeClr val="tx1"/>
                  </a:fontRef>
                </p:style>
              </p:cxnSp>
            </p:grpSp>
            <p:cxnSp>
              <p:nvCxnSpPr>
                <p:cNvPr id="58" name="Straight Connector 57"/>
                <p:cNvCxnSpPr/>
                <p:nvPr/>
              </p:nvCxnSpPr>
              <p:spPr>
                <a:xfrm rot="16200000" flipH="1">
                  <a:off x="7322363" y="3464719"/>
                  <a:ext cx="1643074" cy="857256"/>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16200000" flipH="1">
                  <a:off x="7018751" y="2527690"/>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flipV="1">
                  <a:off x="5697149" y="2527689"/>
                  <a:ext cx="2928958" cy="1321603"/>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500826" y="4643446"/>
                  <a:ext cx="500066" cy="158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8572528" y="4643446"/>
                  <a:ext cx="571504" cy="952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cxnSp>
        <p:nvCxnSpPr>
          <p:cNvPr id="67" name="Straight Connector 66"/>
          <p:cNvCxnSpPr/>
          <p:nvPr/>
        </p:nvCxnSpPr>
        <p:spPr>
          <a:xfrm rot="16200000" flipH="1" flipV="1">
            <a:off x="6625842" y="2303853"/>
            <a:ext cx="1143010" cy="107157"/>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447800" y="1390640"/>
            <a:ext cx="428628" cy="369332"/>
          </a:xfrm>
          <a:prstGeom prst="rect">
            <a:avLst/>
          </a:prstGeom>
          <a:noFill/>
        </p:spPr>
        <p:txBody>
          <a:bodyPr wrap="square" rtlCol="0">
            <a:spAutoFit/>
          </a:bodyPr>
          <a:lstStyle/>
          <a:p>
            <a:r>
              <a:rPr lang="en-US" i="1">
                <a:latin typeface="Times New Roman" pitchFamily="18" charset="0"/>
                <a:cs typeface="Times New Roman" pitchFamily="18" charset="0"/>
              </a:rPr>
              <a:t>S</a:t>
            </a:r>
          </a:p>
        </p:txBody>
      </p:sp>
      <p:sp>
        <p:nvSpPr>
          <p:cNvPr id="69" name="TextBox 68"/>
          <p:cNvSpPr txBox="1"/>
          <p:nvPr/>
        </p:nvSpPr>
        <p:spPr>
          <a:xfrm>
            <a:off x="4295772" y="1371600"/>
            <a:ext cx="428628" cy="369332"/>
          </a:xfrm>
          <a:prstGeom prst="rect">
            <a:avLst/>
          </a:prstGeom>
          <a:noFill/>
        </p:spPr>
        <p:txBody>
          <a:bodyPr wrap="square" rtlCol="0">
            <a:spAutoFit/>
          </a:bodyPr>
          <a:lstStyle/>
          <a:p>
            <a:r>
              <a:rPr lang="en-US" i="1">
                <a:latin typeface="Times New Roman" pitchFamily="18" charset="0"/>
                <a:cs typeface="Times New Roman" pitchFamily="18" charset="0"/>
              </a:rPr>
              <a:t>S</a:t>
            </a:r>
          </a:p>
        </p:txBody>
      </p:sp>
      <p:sp>
        <p:nvSpPr>
          <p:cNvPr id="70" name="TextBox 69"/>
          <p:cNvSpPr txBox="1"/>
          <p:nvPr/>
        </p:nvSpPr>
        <p:spPr>
          <a:xfrm>
            <a:off x="7115172" y="1371600"/>
            <a:ext cx="428628" cy="369332"/>
          </a:xfrm>
          <a:prstGeom prst="rect">
            <a:avLst/>
          </a:prstGeom>
          <a:noFill/>
        </p:spPr>
        <p:txBody>
          <a:bodyPr wrap="square" rtlCol="0">
            <a:spAutoFit/>
          </a:bodyPr>
          <a:lstStyle/>
          <a:p>
            <a:r>
              <a:rPr lang="en-US" i="1" dirty="0">
                <a:latin typeface="Times New Roman" pitchFamily="18" charset="0"/>
                <a:cs typeface="Times New Roman" pitchFamily="18" charset="0"/>
              </a:rPr>
              <a:t>S</a:t>
            </a:r>
          </a:p>
        </p:txBody>
      </p:sp>
      <p:cxnSp>
        <p:nvCxnSpPr>
          <p:cNvPr id="71" name="Straight Connector 70"/>
          <p:cNvCxnSpPr/>
          <p:nvPr/>
        </p:nvCxnSpPr>
        <p:spPr>
          <a:xfrm flipH="1">
            <a:off x="7046142" y="3226828"/>
            <a:ext cx="40458" cy="7832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a:off x="1407318" y="3879294"/>
            <a:ext cx="40458" cy="7832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233342" y="4757169"/>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v    w     x    y</a:t>
            </a:r>
          </a:p>
        </p:txBody>
      </p:sp>
      <p:sp>
        <p:nvSpPr>
          <p:cNvPr id="77" name="TextBox 76"/>
          <p:cNvSpPr txBox="1"/>
          <p:nvPr/>
        </p:nvSpPr>
        <p:spPr>
          <a:xfrm>
            <a:off x="6881810" y="4117169"/>
            <a:ext cx="509590" cy="400110"/>
          </a:xfrm>
          <a:prstGeom prst="rect">
            <a:avLst/>
          </a:prstGeom>
          <a:noFill/>
        </p:spPr>
        <p:txBody>
          <a:bodyPr wrap="square" rtlCol="0">
            <a:spAutoFit/>
          </a:bodyPr>
          <a:lstStyle/>
          <a:p>
            <a:r>
              <a:rPr lang="en-US" sz="2000">
                <a:latin typeface="Segoe Print" charset="0"/>
                <a:ea typeface="Segoe Print" charset="0"/>
                <a:cs typeface="Segoe Print" charset="0"/>
              </a:rPr>
              <a:t>w</a:t>
            </a:r>
            <a:endParaRPr lang="en-US" sz="2000" dirty="0"/>
          </a:p>
        </p:txBody>
      </p:sp>
      <p:sp>
        <p:nvSpPr>
          <p:cNvPr id="78" name="TextBox 77"/>
          <p:cNvSpPr txBox="1"/>
          <p:nvPr/>
        </p:nvSpPr>
        <p:spPr>
          <a:xfrm>
            <a:off x="5929322" y="4705360"/>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y</a:t>
            </a:r>
          </a:p>
        </p:txBody>
      </p:sp>
      <p:sp>
        <p:nvSpPr>
          <p:cNvPr id="79" name="TextBox 78"/>
          <p:cNvSpPr txBox="1"/>
          <p:nvPr/>
        </p:nvSpPr>
        <p:spPr>
          <a:xfrm>
            <a:off x="3098013" y="4580014"/>
            <a:ext cx="2707493" cy="400110"/>
          </a:xfrm>
          <a:prstGeom prst="rect">
            <a:avLst/>
          </a:prstGeom>
          <a:noFill/>
        </p:spPr>
        <p:txBody>
          <a:bodyPr wrap="square" rtlCol="0">
            <a:spAutoFit/>
          </a:bodyPr>
          <a:lstStyle/>
          <a:p>
            <a:r>
              <a:rPr lang="en-US" sz="2000" dirty="0">
                <a:latin typeface="Segoe Print" charset="0"/>
                <a:ea typeface="Segoe Print" charset="0"/>
                <a:cs typeface="Segoe Print" charset="0"/>
              </a:rPr>
              <a:t>u   v           x    y</a:t>
            </a:r>
          </a:p>
        </p:txBody>
      </p:sp>
      <p:sp>
        <p:nvSpPr>
          <p:cNvPr id="80" name="TextBox 79"/>
          <p:cNvSpPr txBox="1"/>
          <p:nvPr/>
        </p:nvSpPr>
        <p:spPr>
          <a:xfrm>
            <a:off x="3428985" y="5491178"/>
            <a:ext cx="1819287" cy="400110"/>
          </a:xfrm>
          <a:prstGeom prst="rect">
            <a:avLst/>
          </a:prstGeom>
          <a:noFill/>
        </p:spPr>
        <p:txBody>
          <a:bodyPr wrap="square" rtlCol="0">
            <a:spAutoFit/>
          </a:bodyPr>
          <a:lstStyle/>
          <a:p>
            <a:r>
              <a:rPr lang="en-US" sz="2000">
                <a:latin typeface="Segoe Print" charset="0"/>
                <a:ea typeface="Segoe Print" charset="0"/>
                <a:cs typeface="Segoe Print" charset="0"/>
              </a:rPr>
              <a:t>v     w     x</a:t>
            </a:r>
            <a:endParaRPr lang="en-US" sz="2000" dirty="0">
              <a:latin typeface="Segoe Print" charset="0"/>
              <a:ea typeface="Segoe Print" charset="0"/>
              <a:cs typeface="Segoe Print" charset="0"/>
            </a:endParaRPr>
          </a:p>
        </p:txBody>
      </p:sp>
    </p:spTree>
    <p:extLst>
      <p:ext uri="{BB962C8B-B14F-4D97-AF65-F5344CB8AC3E}">
        <p14:creationId xmlns:p14="http://schemas.microsoft.com/office/powerpoint/2010/main" val="143046817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atin typeface="Arial" charset="0"/>
                <a:ea typeface="MS PGothic" charset="0"/>
              </a:rPr>
              <a:t>Lemma’s Adversarial Process</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c</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n&gt;0 } is a CFL</a:t>
            </a:r>
          </a:p>
          <a:p>
            <a:r>
              <a:rPr lang="en-US" sz="2000" dirty="0">
                <a:latin typeface="Arial" charset="0"/>
                <a:ea typeface="MS PGothic" charset="0"/>
                <a:sym typeface="Symbol" charset="0"/>
              </a:rPr>
              <a:t>P.L.: Provides N&gt;0	</a:t>
            </a:r>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c</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a:t>
            </a:r>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c</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a:t>
            </a:r>
            <a:r>
              <a:rPr lang="en-US" sz="2000" dirty="0" err="1">
                <a:latin typeface="Arial" charset="0"/>
                <a:ea typeface="MS PGothic" charset="0"/>
                <a:sym typeface="Symbol" charset="0"/>
              </a:rPr>
              <a:t>vwx</a:t>
            </a:r>
            <a:r>
              <a:rPr lang="en-US" sz="2000" dirty="0">
                <a:latin typeface="Arial" charset="0"/>
                <a:ea typeface="MS PGothic" charset="0"/>
                <a:sym typeface="Symbol" charset="0"/>
              </a:rPr>
              <a:t>| ≤ N, |</a:t>
            </a:r>
            <a:r>
              <a:rPr lang="en-US" sz="2000" dirty="0" err="1">
                <a:latin typeface="Arial" charset="0"/>
                <a:ea typeface="MS PGothic" charset="0"/>
                <a:sym typeface="Symbol" charset="0"/>
              </a:rPr>
              <a:t>vx</a:t>
            </a:r>
            <a:r>
              <a:rPr lang="en-US" sz="2000" dirty="0">
                <a:latin typeface="Arial" charset="0"/>
                <a:ea typeface="MS PGothic" charset="0"/>
                <a:sym typeface="Symbol" charset="0"/>
              </a:rPr>
              <a:t>|&gt;0, and for all i≥0, </a:t>
            </a:r>
            <a:br>
              <a:rPr lang="en-US" sz="2000" dirty="0">
                <a:latin typeface="Arial" charset="0"/>
                <a:ea typeface="MS PGothic" charset="0"/>
                <a:sym typeface="Symbol" charset="0"/>
              </a:rPr>
            </a:b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a:t>
            </a:r>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=0.	</a:t>
            </a:r>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Two cases: </a:t>
            </a:r>
            <a:br>
              <a:rPr lang="en-US" sz="2000" dirty="0">
                <a:latin typeface="Arial" charset="0"/>
                <a:ea typeface="MS PGothic" charset="0"/>
                <a:sym typeface="Symbol" charset="0"/>
              </a:rPr>
            </a:br>
            <a:r>
              <a:rPr lang="en-US" sz="2000" dirty="0">
                <a:latin typeface="Arial" charset="0"/>
                <a:ea typeface="MS PGothic" charset="0"/>
                <a:sym typeface="Symbol" charset="0"/>
              </a:rPr>
              <a:t>(1) </a:t>
            </a:r>
            <a:r>
              <a:rPr lang="en-US" sz="2000" dirty="0" err="1">
                <a:latin typeface="Arial" charset="0"/>
                <a:ea typeface="MS PGothic" charset="0"/>
                <a:sym typeface="Symbol" charset="0"/>
              </a:rPr>
              <a:t>vx</a:t>
            </a:r>
            <a:r>
              <a:rPr lang="en-US" sz="2000" dirty="0">
                <a:latin typeface="Arial" charset="0"/>
                <a:ea typeface="MS PGothic" charset="0"/>
                <a:sym typeface="Symbol" charset="0"/>
              </a:rPr>
              <a:t> contains some a’s and maybe some b’s. Because </a:t>
            </a:r>
            <a:r>
              <a:rPr lang="en-US" sz="1800" dirty="0">
                <a:latin typeface="Arial" charset="0"/>
                <a:ea typeface="MS PGothic" charset="0"/>
                <a:sym typeface="Symbol" charset="0"/>
              </a:rPr>
              <a:t>|</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it cannot contain c’s if it has a’s. </a:t>
            </a:r>
            <a:r>
              <a:rPr lang="en-US" sz="1800" dirty="0" err="1">
                <a:latin typeface="Arial" charset="0"/>
                <a:ea typeface="MS PGothic" charset="0"/>
                <a:sym typeface="Symbol" charset="0"/>
              </a:rPr>
              <a:t>i</a:t>
            </a:r>
            <a:r>
              <a:rPr lang="en-US" sz="1800" dirty="0">
                <a:latin typeface="Arial" charset="0"/>
                <a:ea typeface="MS PGothic" charset="0"/>
                <a:sym typeface="Symbol" charset="0"/>
              </a:rPr>
              <a:t>=0 erases some a’s but we still have N c’s so </a:t>
            </a:r>
            <a:r>
              <a:rPr lang="en-US" sz="1800" dirty="0" err="1">
                <a:latin typeface="Arial" charset="0"/>
                <a:ea typeface="MS PGothic" charset="0"/>
                <a:sym typeface="Symbol" charset="0"/>
              </a:rPr>
              <a:t>uwy∉L</a:t>
            </a:r>
            <a:br>
              <a:rPr lang="en-US" sz="1800" dirty="0">
                <a:latin typeface="Arial" charset="0"/>
                <a:ea typeface="MS PGothic" charset="0"/>
                <a:sym typeface="Symbol" charset="0"/>
              </a:rPr>
            </a:br>
            <a:r>
              <a:rPr lang="en-US" sz="1800" dirty="0">
                <a:latin typeface="Arial" charset="0"/>
                <a:ea typeface="MS PGothic" charset="0"/>
                <a:sym typeface="Symbol" charset="0"/>
              </a:rPr>
              <a:t>(2)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no a’s. Because |</a:t>
            </a:r>
            <a:r>
              <a:rPr lang="en-US" sz="1800" dirty="0" err="1">
                <a:latin typeface="Arial" charset="0"/>
                <a:ea typeface="MS PGothic" charset="0"/>
                <a:sym typeface="Symbol" charset="0"/>
              </a:rPr>
              <a:t>vx</a:t>
            </a:r>
            <a:r>
              <a:rPr lang="en-US" sz="1800" dirty="0">
                <a:latin typeface="Arial" charset="0"/>
                <a:ea typeface="MS PGothic" charset="0"/>
                <a:sym typeface="Symbol" charset="0"/>
              </a:rPr>
              <a:t>|&gt;0,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some b’s or c’s or some of each. </a:t>
            </a:r>
            <a:r>
              <a:rPr lang="en-US" sz="1800" dirty="0" err="1">
                <a:latin typeface="Arial" charset="0"/>
                <a:ea typeface="MS PGothic" charset="0"/>
                <a:sym typeface="Symbol" charset="0"/>
              </a:rPr>
              <a:t>i</a:t>
            </a:r>
            <a:r>
              <a:rPr lang="en-US" sz="1800" dirty="0">
                <a:latin typeface="Arial" charset="0"/>
                <a:ea typeface="MS PGothic" charset="0"/>
                <a:sym typeface="Symbol" charset="0"/>
              </a:rPr>
              <a:t>=0 erases some b’s and/or c’s but we still have N a’s so </a:t>
            </a:r>
            <a:r>
              <a:rPr lang="en-US" sz="1800" dirty="0" err="1">
                <a:latin typeface="Arial" charset="0"/>
                <a:ea typeface="MS PGothic" charset="0"/>
                <a:sym typeface="Symbol" charset="0"/>
              </a:rPr>
              <a:t>uwy∉L</a:t>
            </a:r>
            <a:endParaRPr lang="en-US" sz="2000" dirty="0">
              <a:latin typeface="Arial" charset="0"/>
              <a:ea typeface="MS PGothic" charset="0"/>
              <a:sym typeface="Symbol" charset="0"/>
            </a:endParaRP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a CFL</a:t>
            </a:r>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0AE1E1-E213-E14D-9D09-F1E5C45D761F}" type="datetime1">
              <a:rPr lang="en-US" smtClean="0"/>
              <a:t>1/27/22</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181</a:t>
            </a:fld>
            <a:endParaRPr lang="en-US"/>
          </a:p>
        </p:txBody>
      </p:sp>
    </p:spTree>
    <p:extLst>
      <p:ext uri="{BB962C8B-B14F-4D97-AF65-F5344CB8AC3E}">
        <p14:creationId xmlns:p14="http://schemas.microsoft.com/office/powerpoint/2010/main" val="138920800"/>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dirty="0">
                <a:latin typeface="Arial" charset="0"/>
                <a:ea typeface="MS PGothic" charset="0"/>
              </a:rPr>
              <a:t>Second Example: PL for CFL</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a:t>{ </a:t>
            </a:r>
            <a:r>
              <a:rPr lang="en-US" sz="2000" dirty="0" err="1"/>
              <a:t>ww</a:t>
            </a:r>
            <a:r>
              <a:rPr lang="en-US" sz="2000" dirty="0"/>
              <a:t> | w ∈ {</a:t>
            </a:r>
            <a:r>
              <a:rPr lang="en-US" sz="2000" dirty="0" err="1"/>
              <a:t>a,b</a:t>
            </a:r>
            <a:r>
              <a:rPr lang="en-US" sz="2000" dirty="0"/>
              <a:t>}</a:t>
            </a:r>
            <a:r>
              <a:rPr lang="en-US" sz="2000" baseline="30000" dirty="0"/>
              <a:t>+</a:t>
            </a:r>
            <a:r>
              <a:rPr lang="en-US" sz="2000" dirty="0"/>
              <a:t> } is a CFL</a:t>
            </a:r>
            <a:endParaRPr lang="en-US" sz="2000" dirty="0">
              <a:latin typeface="Arial" charset="0"/>
              <a:ea typeface="MS PGothic" charset="0"/>
              <a:sym typeface="Symbol" charset="0"/>
            </a:endParaRPr>
          </a:p>
          <a:p>
            <a:r>
              <a:rPr lang="en-US" sz="2000" dirty="0">
                <a:latin typeface="Arial" charset="0"/>
                <a:ea typeface="MS PGothic" charset="0"/>
                <a:sym typeface="Symbol" charset="0"/>
              </a:rPr>
              <a:t>P.L.: Provides N&gt;0	</a:t>
            </a:r>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a:t>
            </a:r>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a:t>
            </a:r>
            <a:r>
              <a:rPr lang="en-US" sz="2000" dirty="0" err="1">
                <a:latin typeface="Arial" charset="0"/>
                <a:ea typeface="MS PGothic" charset="0"/>
                <a:sym typeface="Symbol" charset="0"/>
              </a:rPr>
              <a:t>uvwxy</a:t>
            </a:r>
            <a:r>
              <a:rPr lang="en-US" sz="2000" dirty="0">
                <a:latin typeface="Arial" charset="0"/>
                <a:ea typeface="MS PGothic" charset="0"/>
                <a:sym typeface="Symbol" charset="0"/>
              </a:rPr>
              <a:t>, where |</a:t>
            </a:r>
            <a:r>
              <a:rPr lang="en-US" sz="2000" dirty="0" err="1">
                <a:latin typeface="Arial" charset="0"/>
                <a:ea typeface="MS PGothic" charset="0"/>
                <a:sym typeface="Symbol" charset="0"/>
              </a:rPr>
              <a:t>vwx</a:t>
            </a:r>
            <a:r>
              <a:rPr lang="en-US" sz="2000" dirty="0">
                <a:latin typeface="Arial" charset="0"/>
                <a:ea typeface="MS PGothic" charset="0"/>
                <a:sym typeface="Symbol" charset="0"/>
              </a:rPr>
              <a:t>| ≤ N, |</a:t>
            </a:r>
            <a:r>
              <a:rPr lang="en-US" sz="2000" dirty="0" err="1">
                <a:latin typeface="Arial" charset="0"/>
                <a:ea typeface="MS PGothic" charset="0"/>
                <a:sym typeface="Symbol" charset="0"/>
              </a:rPr>
              <a:t>vx</a:t>
            </a:r>
            <a:r>
              <a:rPr lang="en-US" sz="2000" dirty="0">
                <a:latin typeface="Arial" charset="0"/>
                <a:ea typeface="MS PGothic" charset="0"/>
                <a:sym typeface="Symbol" charset="0"/>
              </a:rPr>
              <a:t>|&gt;0, and for all i≥0, </a:t>
            </a:r>
            <a:br>
              <a:rPr lang="en-US" sz="2000" dirty="0">
                <a:latin typeface="Arial" charset="0"/>
                <a:ea typeface="MS PGothic" charset="0"/>
                <a:sym typeface="Symbol" charset="0"/>
              </a:rPr>
            </a:br>
            <a:r>
              <a:rPr lang="en-US" sz="2000" dirty="0" err="1">
                <a:latin typeface="Arial" charset="0"/>
                <a:ea typeface="MS PGothic" charset="0"/>
                <a:sym typeface="Symbol" charset="0"/>
              </a:rPr>
              <a:t>uv</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wx</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y</a:t>
            </a:r>
            <a:r>
              <a:rPr lang="en-US" sz="2000" dirty="0">
                <a:latin typeface="Arial" charset="0"/>
                <a:ea typeface="MS PGothic" charset="0"/>
                <a:sym typeface="Symbol" charset="0"/>
              </a:rPr>
              <a:t>  L	</a:t>
            </a:r>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=0.	</a:t>
            </a:r>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Two cases: </a:t>
            </a:r>
            <a:br>
              <a:rPr lang="en-US" sz="2000" dirty="0">
                <a:latin typeface="Arial" charset="0"/>
                <a:ea typeface="MS PGothic" charset="0"/>
                <a:sym typeface="Symbol" charset="0"/>
              </a:rPr>
            </a:br>
            <a:r>
              <a:rPr lang="en-US" sz="2000" dirty="0">
                <a:latin typeface="Arial" charset="0"/>
                <a:ea typeface="MS PGothic" charset="0"/>
                <a:sym typeface="Symbol" charset="0"/>
              </a:rPr>
              <a:t>(1) </a:t>
            </a:r>
            <a:r>
              <a:rPr lang="en-US" sz="2000" dirty="0" err="1">
                <a:latin typeface="Arial" charset="0"/>
                <a:ea typeface="MS PGothic" charset="0"/>
                <a:sym typeface="Symbol" charset="0"/>
              </a:rPr>
              <a:t>vx</a:t>
            </a:r>
            <a:r>
              <a:rPr lang="en-US" sz="2000" dirty="0">
                <a:latin typeface="Arial" charset="0"/>
                <a:ea typeface="MS PGothic" charset="0"/>
                <a:sym typeface="Symbol" charset="0"/>
              </a:rPr>
              <a:t> contains some a’s and maybe some b’s. Because </a:t>
            </a:r>
            <a:r>
              <a:rPr lang="en-US" sz="1800" dirty="0">
                <a:latin typeface="Arial" charset="0"/>
                <a:ea typeface="MS PGothic" charset="0"/>
                <a:sym typeface="Symbol" charset="0"/>
              </a:rPr>
              <a:t>|</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it cannot contain a’s from both parts involving a’s. </a:t>
            </a:r>
            <a:r>
              <a:rPr lang="en-US" sz="1800" dirty="0" err="1">
                <a:latin typeface="Arial" charset="0"/>
                <a:ea typeface="MS PGothic" charset="0"/>
                <a:sym typeface="Symbol" charset="0"/>
              </a:rPr>
              <a:t>i</a:t>
            </a:r>
            <a:r>
              <a:rPr lang="en-US" sz="1800" dirty="0">
                <a:latin typeface="Arial" charset="0"/>
                <a:ea typeface="MS PGothic" charset="0"/>
                <a:sym typeface="Symbol" charset="0"/>
              </a:rPr>
              <a:t>=0 erases at least one a from one sequence of a’s but we still have N a’s in the other, so </a:t>
            </a:r>
            <a:r>
              <a:rPr lang="en-US" sz="1800" dirty="0" err="1">
                <a:latin typeface="Arial" charset="0"/>
                <a:ea typeface="MS PGothic" charset="0"/>
                <a:sym typeface="Symbol" charset="0"/>
              </a:rPr>
              <a:t>uwy∉L</a:t>
            </a:r>
            <a:br>
              <a:rPr lang="en-US" sz="1800" dirty="0">
                <a:latin typeface="Arial" charset="0"/>
                <a:ea typeface="MS PGothic" charset="0"/>
                <a:sym typeface="Symbol" charset="0"/>
              </a:rPr>
            </a:br>
            <a:r>
              <a:rPr lang="en-US" sz="1800" dirty="0">
                <a:latin typeface="Arial" charset="0"/>
                <a:ea typeface="MS PGothic" charset="0"/>
                <a:sym typeface="Symbol" charset="0"/>
              </a:rPr>
              <a:t>(2) </a:t>
            </a:r>
            <a:r>
              <a:rPr lang="en-US" sz="1800" dirty="0" err="1">
                <a:latin typeface="Arial" charset="0"/>
                <a:ea typeface="MS PGothic" charset="0"/>
                <a:sym typeface="Symbol" charset="0"/>
              </a:rPr>
              <a:t>vx</a:t>
            </a:r>
            <a:r>
              <a:rPr lang="en-US" sz="1800" dirty="0">
                <a:latin typeface="Arial" charset="0"/>
                <a:ea typeface="MS PGothic" charset="0"/>
                <a:sym typeface="Symbol" charset="0"/>
              </a:rPr>
              <a:t> contains no a’s, then it must contain b’s only. </a:t>
            </a:r>
            <a:r>
              <a:rPr lang="en-US" sz="2000" dirty="0">
                <a:latin typeface="Arial" charset="0"/>
                <a:ea typeface="MS PGothic" charset="0"/>
                <a:sym typeface="Symbol" charset="0"/>
              </a:rPr>
              <a:t>Because </a:t>
            </a:r>
            <a:r>
              <a:rPr lang="en-US" sz="1800" dirty="0">
                <a:latin typeface="Arial" charset="0"/>
                <a:ea typeface="MS PGothic" charset="0"/>
                <a:sym typeface="Symbol" charset="0"/>
              </a:rPr>
              <a:t>|</a:t>
            </a:r>
            <a:r>
              <a:rPr lang="en-US" sz="1800" dirty="0" err="1">
                <a:latin typeface="Arial" charset="0"/>
                <a:ea typeface="MS PGothic" charset="0"/>
                <a:sym typeface="Symbol" charset="0"/>
              </a:rPr>
              <a:t>vx</a:t>
            </a:r>
            <a:r>
              <a:rPr lang="en-US" sz="1800" dirty="0">
                <a:latin typeface="Arial" charset="0"/>
                <a:ea typeface="MS PGothic" charset="0"/>
                <a:sym typeface="Symbol" charset="0"/>
              </a:rPr>
              <a:t>| &gt;0 and |</a:t>
            </a:r>
            <a:r>
              <a:rPr lang="en-US" sz="1800" dirty="0" err="1">
                <a:latin typeface="Arial" charset="0"/>
                <a:ea typeface="MS PGothic" charset="0"/>
                <a:sym typeface="Symbol" charset="0"/>
              </a:rPr>
              <a:t>vwx</a:t>
            </a:r>
            <a:r>
              <a:rPr lang="en-US" sz="1800" dirty="0">
                <a:latin typeface="Arial" charset="0"/>
                <a:ea typeface="MS PGothic" charset="0"/>
                <a:sym typeface="Symbol" charset="0"/>
              </a:rPr>
              <a:t>| ≤ N, it erases some b’s from just one sequence of b’s but we still have N b’s in the other portion so </a:t>
            </a:r>
            <a:r>
              <a:rPr lang="en-US" sz="1800" dirty="0" err="1">
                <a:latin typeface="Arial" charset="0"/>
                <a:ea typeface="MS PGothic" charset="0"/>
                <a:sym typeface="Symbol" charset="0"/>
              </a:rPr>
              <a:t>uwy</a:t>
            </a:r>
            <a:r>
              <a:rPr lang="en-US" sz="1800" dirty="0">
                <a:latin typeface="Arial" charset="0"/>
                <a:ea typeface="MS PGothic" charset="0"/>
                <a:sym typeface="Symbol" charset="0"/>
              </a:rPr>
              <a:t>∉ L</a:t>
            </a:r>
            <a:endParaRPr lang="en-US" sz="2000" dirty="0">
              <a:latin typeface="Arial" charset="0"/>
              <a:ea typeface="MS PGothic" charset="0"/>
              <a:sym typeface="Symbol" charset="0"/>
            </a:endParaRP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a CFL</a:t>
            </a:r>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0AE1E1-E213-E14D-9D09-F1E5C45D761F}" type="datetime1">
              <a:rPr lang="en-US" smtClean="0"/>
              <a:t>1/27/22</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182</a:t>
            </a:fld>
            <a:endParaRPr lang="en-US"/>
          </a:p>
        </p:txBody>
      </p:sp>
    </p:spTree>
    <p:extLst>
      <p:ext uri="{BB962C8B-B14F-4D97-AF65-F5344CB8AC3E}">
        <p14:creationId xmlns:p14="http://schemas.microsoft.com/office/powerpoint/2010/main" val="325470004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Non-Closure</a:t>
            </a:r>
          </a:p>
        </p:txBody>
      </p:sp>
      <p:sp>
        <p:nvSpPr>
          <p:cNvPr id="3" name="Content Placeholder 2"/>
          <p:cNvSpPr>
            <a:spLocks noGrp="1"/>
          </p:cNvSpPr>
          <p:nvPr>
            <p:ph idx="1"/>
          </p:nvPr>
        </p:nvSpPr>
        <p:spPr/>
        <p:txBody>
          <a:bodyPr/>
          <a:lstStyle/>
          <a:p>
            <a:r>
              <a:rPr lang="en-US" dirty="0"/>
              <a:t>Intersection ({ </a:t>
            </a:r>
            <a:r>
              <a:rPr lang="en-US" dirty="0" err="1"/>
              <a:t>a</a:t>
            </a:r>
            <a:r>
              <a:rPr lang="en-US" baseline="30000" dirty="0" err="1"/>
              <a:t>n</a:t>
            </a:r>
            <a:r>
              <a:rPr lang="en-US" dirty="0" err="1"/>
              <a:t>b</a:t>
            </a:r>
            <a:r>
              <a:rPr lang="en-US" baseline="30000" dirty="0" err="1"/>
              <a:t>n</a:t>
            </a:r>
            <a:r>
              <a:rPr lang="en-US" dirty="0" err="1"/>
              <a:t>c</a:t>
            </a:r>
            <a:r>
              <a:rPr lang="en-US" baseline="30000" dirty="0" err="1"/>
              <a:t>n</a:t>
            </a:r>
            <a:r>
              <a:rPr lang="en-US" dirty="0"/>
              <a:t> | n≥0 } is not a CFL)</a:t>
            </a:r>
            <a:br>
              <a:rPr lang="en-US" dirty="0"/>
            </a:br>
            <a:r>
              <a:rPr lang="en-US" dirty="0"/>
              <a:t>{ </a:t>
            </a:r>
            <a:r>
              <a:rPr lang="en-US" dirty="0" err="1"/>
              <a:t>a</a:t>
            </a:r>
            <a:r>
              <a:rPr lang="en-US" baseline="30000" dirty="0" err="1"/>
              <a:t>n</a:t>
            </a:r>
            <a:r>
              <a:rPr lang="en-US" dirty="0" err="1"/>
              <a:t>b</a:t>
            </a:r>
            <a:r>
              <a:rPr lang="en-US" baseline="30000" dirty="0" err="1"/>
              <a:t>n</a:t>
            </a:r>
            <a:r>
              <a:rPr lang="en-US" dirty="0" err="1"/>
              <a:t>c</a:t>
            </a:r>
            <a:r>
              <a:rPr lang="en-US" baseline="30000" dirty="0" err="1"/>
              <a:t>n</a:t>
            </a:r>
            <a:r>
              <a:rPr lang="en-US" dirty="0"/>
              <a:t> | n≥0 } = </a:t>
            </a:r>
            <a:br>
              <a:rPr lang="en-US" dirty="0"/>
            </a:br>
            <a:r>
              <a:rPr lang="en-US" dirty="0"/>
              <a:t>{ </a:t>
            </a:r>
            <a:r>
              <a:rPr lang="en-US" dirty="0" err="1"/>
              <a:t>a</a:t>
            </a:r>
            <a:r>
              <a:rPr lang="en-US" baseline="30000" dirty="0" err="1"/>
              <a:t>n</a:t>
            </a:r>
            <a:r>
              <a:rPr lang="en-US" dirty="0" err="1"/>
              <a:t>b</a:t>
            </a:r>
            <a:r>
              <a:rPr lang="en-US" baseline="30000" dirty="0" err="1"/>
              <a:t>n</a:t>
            </a:r>
            <a:r>
              <a:rPr lang="en-US" dirty="0" err="1"/>
              <a:t>c</a:t>
            </a:r>
            <a:r>
              <a:rPr lang="en-US" baseline="30000" dirty="0" err="1"/>
              <a:t>m</a:t>
            </a:r>
            <a:r>
              <a:rPr lang="en-US" dirty="0"/>
              <a:t> | n,m≥0 } ∩ { </a:t>
            </a:r>
            <a:r>
              <a:rPr lang="en-US" dirty="0" err="1"/>
              <a:t>a</a:t>
            </a:r>
            <a:r>
              <a:rPr lang="en-US" baseline="30000" dirty="0" err="1"/>
              <a:t>m</a:t>
            </a:r>
            <a:r>
              <a:rPr lang="en-US" dirty="0" err="1"/>
              <a:t>b</a:t>
            </a:r>
            <a:r>
              <a:rPr lang="en-US" baseline="30000" dirty="0" err="1"/>
              <a:t>n</a:t>
            </a:r>
            <a:r>
              <a:rPr lang="en-US" dirty="0" err="1"/>
              <a:t>c</a:t>
            </a:r>
            <a:r>
              <a:rPr lang="en-US" baseline="30000" dirty="0" err="1"/>
              <a:t>n</a:t>
            </a:r>
            <a:r>
              <a:rPr lang="en-US" dirty="0"/>
              <a:t> | n,m≥0 }</a:t>
            </a:r>
            <a:br>
              <a:rPr lang="en-US" dirty="0"/>
            </a:br>
            <a:r>
              <a:rPr lang="en-US" dirty="0"/>
              <a:t>Both of the above are CFLs</a:t>
            </a:r>
          </a:p>
          <a:p>
            <a:r>
              <a:rPr lang="en-US" dirty="0"/>
              <a:t>Complement</a:t>
            </a:r>
            <a:br>
              <a:rPr lang="en-US" dirty="0"/>
            </a:br>
            <a:r>
              <a:rPr lang="en-US" dirty="0"/>
              <a:t>If closed under complement, then would be closed under Intersection as </a:t>
            </a:r>
            <a:br>
              <a:rPr lang="en-US" dirty="0"/>
            </a:br>
            <a:r>
              <a:rPr lang="en-US" dirty="0"/>
              <a:t>A ∩ B = ~(~A ∪ ~B)</a:t>
            </a:r>
          </a:p>
        </p:txBody>
      </p:sp>
      <p:sp>
        <p:nvSpPr>
          <p:cNvPr id="4" name="Date Placeholder 3"/>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183</a:t>
            </a:fld>
            <a:endParaRPr lang="en-US"/>
          </a:p>
        </p:txBody>
      </p:sp>
    </p:spTree>
    <p:extLst>
      <p:ext uri="{BB962C8B-B14F-4D97-AF65-F5344CB8AC3E}">
        <p14:creationId xmlns:p14="http://schemas.microsoft.com/office/powerpoint/2010/main" val="110804046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Max and Min of CFL</a:t>
            </a:r>
          </a:p>
        </p:txBody>
      </p:sp>
      <p:sp>
        <p:nvSpPr>
          <p:cNvPr id="3" name="Content Placeholder 2"/>
          <p:cNvSpPr>
            <a:spLocks noGrp="1"/>
          </p:cNvSpPr>
          <p:nvPr>
            <p:ph idx="1"/>
          </p:nvPr>
        </p:nvSpPr>
        <p:spPr/>
        <p:txBody>
          <a:bodyPr/>
          <a:lstStyle/>
          <a:p>
            <a:r>
              <a:rPr lang="en-US" sz="2000" dirty="0"/>
              <a:t>Consider the two operations on languages max and min, where</a:t>
            </a:r>
          </a:p>
          <a:p>
            <a:pPr lvl="1"/>
            <a:r>
              <a:rPr lang="en-US" sz="2000" dirty="0"/>
              <a:t>max(L) = { x | x ∈ L and, for no non-null y does </a:t>
            </a:r>
            <a:r>
              <a:rPr lang="en-US" sz="2000" dirty="0" err="1"/>
              <a:t>xy</a:t>
            </a:r>
            <a:r>
              <a:rPr lang="en-US" sz="2000" dirty="0"/>
              <a:t> ∈ L } and</a:t>
            </a:r>
          </a:p>
          <a:p>
            <a:pPr lvl="1"/>
            <a:r>
              <a:rPr lang="en-US" sz="2000" dirty="0"/>
              <a:t>min(L) = { x | x ∈ L and, for no proper prefix of x, y, does y ∈ L }</a:t>
            </a:r>
          </a:p>
          <a:p>
            <a:r>
              <a:rPr lang="en-US" sz="2000" dirty="0"/>
              <a:t>Describe the languages produced by max and min. for each of :</a:t>
            </a:r>
          </a:p>
          <a:p>
            <a:pPr lvl="1"/>
            <a:r>
              <a:rPr lang="hr-HR" sz="2000" dirty="0"/>
              <a:t>L1 = { </a:t>
            </a:r>
            <a:r>
              <a:rPr lang="hr-HR" sz="2000" dirty="0" err="1"/>
              <a:t>a</a:t>
            </a:r>
            <a:r>
              <a:rPr lang="hr-HR" sz="2000" baseline="30000" dirty="0" err="1"/>
              <a:t>i</a:t>
            </a:r>
            <a:r>
              <a:rPr lang="hr-HR" sz="2000" dirty="0"/>
              <a:t> </a:t>
            </a:r>
            <a:r>
              <a:rPr lang="hr-HR" sz="2000" dirty="0" err="1"/>
              <a:t>b</a:t>
            </a:r>
            <a:r>
              <a:rPr lang="hr-HR" sz="2000" baseline="30000" dirty="0" err="1"/>
              <a:t>j</a:t>
            </a:r>
            <a:r>
              <a:rPr lang="hr-HR" sz="2000" dirty="0"/>
              <a:t> </a:t>
            </a:r>
            <a:r>
              <a:rPr lang="hr-HR" sz="2000" dirty="0" err="1"/>
              <a:t>c</a:t>
            </a:r>
            <a:r>
              <a:rPr lang="hr-HR" sz="2000" baseline="30000" dirty="0" err="1"/>
              <a:t>k</a:t>
            </a:r>
            <a:r>
              <a:rPr lang="hr-HR" sz="2000" dirty="0"/>
              <a:t> | k ≤ i </a:t>
            </a:r>
            <a:r>
              <a:rPr lang="hr-HR" sz="2000" dirty="0" err="1"/>
              <a:t>or</a:t>
            </a:r>
            <a:r>
              <a:rPr lang="hr-HR" sz="2000" dirty="0"/>
              <a:t> k ≤ j } 			CFL</a:t>
            </a:r>
          </a:p>
          <a:p>
            <a:pPr lvl="2"/>
            <a:r>
              <a:rPr lang="ro-RO" sz="2000" dirty="0" err="1"/>
              <a:t>max</a:t>
            </a:r>
            <a:r>
              <a:rPr lang="ro-RO" sz="2000" dirty="0"/>
              <a:t>(L1) =     { a</a:t>
            </a:r>
            <a:r>
              <a:rPr lang="ro-RO" sz="2000" baseline="30000" dirty="0"/>
              <a:t>i</a:t>
            </a:r>
            <a:r>
              <a:rPr lang="ro-RO" sz="2000" dirty="0"/>
              <a:t> </a:t>
            </a:r>
            <a:r>
              <a:rPr lang="ro-RO" sz="2000" dirty="0" err="1"/>
              <a:t>b</a:t>
            </a:r>
            <a:r>
              <a:rPr lang="ro-RO" sz="2000" baseline="30000" dirty="0" err="1"/>
              <a:t>j</a:t>
            </a:r>
            <a:r>
              <a:rPr lang="ro-RO" sz="2000" dirty="0"/>
              <a:t> </a:t>
            </a:r>
            <a:r>
              <a:rPr lang="ro-RO" sz="2000" dirty="0" err="1"/>
              <a:t>c</a:t>
            </a:r>
            <a:r>
              <a:rPr lang="ro-RO" sz="2000" baseline="30000" dirty="0" err="1"/>
              <a:t>k</a:t>
            </a:r>
            <a:r>
              <a:rPr lang="ro-RO" sz="2000" dirty="0"/>
              <a:t> | k =</a:t>
            </a:r>
            <a:r>
              <a:rPr lang="ro-RO" sz="2000" dirty="0" err="1"/>
              <a:t>max</a:t>
            </a:r>
            <a:r>
              <a:rPr lang="ro-RO" sz="2000" dirty="0"/>
              <a:t>(i, j)  } 		Non-CFL  </a:t>
            </a:r>
          </a:p>
          <a:p>
            <a:pPr lvl="2"/>
            <a:r>
              <a:rPr lang="en-US" sz="2000" dirty="0"/>
              <a:t>min(L1) =      { </a:t>
            </a:r>
            <a:r>
              <a:rPr lang="en-US" sz="2000" dirty="0" err="1"/>
              <a:t>λ</a:t>
            </a:r>
            <a:r>
              <a:rPr lang="en-US" sz="2000" dirty="0"/>
              <a:t> } (string of length 0)  		Regular </a:t>
            </a:r>
          </a:p>
          <a:p>
            <a:pPr lvl="1"/>
            <a:r>
              <a:rPr lang="hr-HR" sz="2000" dirty="0"/>
              <a:t>L2 = { </a:t>
            </a:r>
            <a:r>
              <a:rPr lang="hr-HR" sz="2000" dirty="0" err="1"/>
              <a:t>a</a:t>
            </a:r>
            <a:r>
              <a:rPr lang="hr-HR" sz="2000" baseline="30000" dirty="0" err="1"/>
              <a:t>i</a:t>
            </a:r>
            <a:r>
              <a:rPr lang="hr-HR" sz="2000" dirty="0"/>
              <a:t> </a:t>
            </a:r>
            <a:r>
              <a:rPr lang="hr-HR" sz="2000" dirty="0" err="1"/>
              <a:t>b</a:t>
            </a:r>
            <a:r>
              <a:rPr lang="hr-HR" sz="2000" baseline="30000" dirty="0" err="1"/>
              <a:t>j</a:t>
            </a:r>
            <a:r>
              <a:rPr lang="hr-HR" sz="2000" dirty="0"/>
              <a:t> </a:t>
            </a:r>
            <a:r>
              <a:rPr lang="hr-HR" sz="2000" dirty="0" err="1"/>
              <a:t>c</a:t>
            </a:r>
            <a:r>
              <a:rPr lang="hr-HR" sz="2000" baseline="30000" dirty="0" err="1"/>
              <a:t>k</a:t>
            </a:r>
            <a:r>
              <a:rPr lang="hr-HR" sz="2000" dirty="0"/>
              <a:t> | k ≥ i </a:t>
            </a:r>
            <a:r>
              <a:rPr lang="hr-HR" sz="2000" dirty="0" err="1"/>
              <a:t>or</a:t>
            </a:r>
            <a:r>
              <a:rPr lang="hr-HR" sz="2000" dirty="0"/>
              <a:t> k ≥ j } 			CFL</a:t>
            </a:r>
          </a:p>
          <a:p>
            <a:pPr lvl="2"/>
            <a:r>
              <a:rPr lang="de-DE" sz="2000" dirty="0" err="1"/>
              <a:t>max</a:t>
            </a:r>
            <a:r>
              <a:rPr lang="de-DE" sz="2000" dirty="0"/>
              <a:t>(L2) =     {  } (</a:t>
            </a:r>
            <a:r>
              <a:rPr lang="de-DE" sz="2000" dirty="0" err="1"/>
              <a:t>empty</a:t>
            </a:r>
            <a:r>
              <a:rPr lang="de-DE" sz="2000" dirty="0"/>
              <a:t>) 			Regular       </a:t>
            </a:r>
          </a:p>
          <a:p>
            <a:pPr lvl="2"/>
            <a:r>
              <a:rPr lang="ro-RO" sz="2000" dirty="0"/>
              <a:t>min(L2) =      { a</a:t>
            </a:r>
            <a:r>
              <a:rPr lang="ro-RO" sz="2000" baseline="30000" dirty="0"/>
              <a:t>i</a:t>
            </a:r>
            <a:r>
              <a:rPr lang="ro-RO" sz="2000" dirty="0"/>
              <a:t> </a:t>
            </a:r>
            <a:r>
              <a:rPr lang="ro-RO" sz="2000" dirty="0" err="1"/>
              <a:t>b</a:t>
            </a:r>
            <a:r>
              <a:rPr lang="ro-RO" sz="2000" baseline="30000" dirty="0" err="1"/>
              <a:t>j</a:t>
            </a:r>
            <a:r>
              <a:rPr lang="ro-RO" sz="2000" dirty="0"/>
              <a:t> </a:t>
            </a:r>
            <a:r>
              <a:rPr lang="ro-RO" sz="2000" dirty="0" err="1"/>
              <a:t>c</a:t>
            </a:r>
            <a:r>
              <a:rPr lang="ro-RO" sz="2000" baseline="30000" dirty="0" err="1"/>
              <a:t>k</a:t>
            </a:r>
            <a:r>
              <a:rPr lang="ro-RO" sz="2000" dirty="0"/>
              <a:t> | k =min(i, j) }		Non-CFL</a:t>
            </a:r>
          </a:p>
          <a:p>
            <a:r>
              <a:rPr lang="ro-RO" sz="2000" dirty="0"/>
              <a:t>m</a:t>
            </a:r>
            <a:r>
              <a:rPr lang="en-US" sz="2000" dirty="0"/>
              <a:t>ax(L1) shows CFL not closed under max</a:t>
            </a:r>
          </a:p>
          <a:p>
            <a:r>
              <a:rPr lang="en-US" sz="2000" dirty="0"/>
              <a:t>min(L2) shows CFL not closed under min</a:t>
            </a:r>
          </a:p>
        </p:txBody>
      </p:sp>
      <p:sp>
        <p:nvSpPr>
          <p:cNvPr id="4" name="Date Placeholder 3"/>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184</a:t>
            </a:fld>
            <a:endParaRPr lang="en-US"/>
          </a:p>
        </p:txBody>
      </p:sp>
    </p:spTree>
    <p:extLst>
      <p:ext uri="{BB962C8B-B14F-4D97-AF65-F5344CB8AC3E}">
        <p14:creationId xmlns:p14="http://schemas.microsoft.com/office/powerpoint/2010/main" val="200540892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Complement of </a:t>
            </a:r>
            <a:r>
              <a:rPr lang="en-US" dirty="0" err="1"/>
              <a:t>ww</a:t>
            </a:r>
            <a:endParaRPr lang="en-US" dirty="0"/>
          </a:p>
        </p:txBody>
      </p:sp>
      <p:sp>
        <p:nvSpPr>
          <p:cNvPr id="3" name="Content Placeholder 2"/>
          <p:cNvSpPr>
            <a:spLocks noGrp="1"/>
          </p:cNvSpPr>
          <p:nvPr>
            <p:ph idx="1"/>
          </p:nvPr>
        </p:nvSpPr>
        <p:spPr/>
        <p:txBody>
          <a:bodyPr/>
          <a:lstStyle/>
          <a:p>
            <a:r>
              <a:rPr lang="en-US" sz="2000" dirty="0"/>
              <a:t>Let L = { </a:t>
            </a:r>
            <a:r>
              <a:rPr lang="en-US" sz="2000" dirty="0" err="1"/>
              <a:t>ww</a:t>
            </a:r>
            <a:r>
              <a:rPr lang="en-US" sz="2000" dirty="0"/>
              <a:t> | w ∈ {</a:t>
            </a:r>
            <a:r>
              <a:rPr lang="en-US" sz="2000" dirty="0" err="1"/>
              <a:t>a,b</a:t>
            </a:r>
            <a:r>
              <a:rPr lang="en-US" sz="2000" dirty="0"/>
              <a:t>}</a:t>
            </a:r>
            <a:r>
              <a:rPr lang="en-US" sz="2000" baseline="30000" dirty="0"/>
              <a:t>+</a:t>
            </a:r>
            <a:r>
              <a:rPr lang="en-US" sz="2000" dirty="0"/>
              <a:t> }. L is not a CFL</a:t>
            </a:r>
          </a:p>
          <a:p>
            <a:r>
              <a:rPr lang="en-US" sz="2000" dirty="0"/>
              <a:t>Consider L’s complement, it must be of form </a:t>
            </a:r>
            <a:r>
              <a:rPr lang="en-US" sz="2000" dirty="0" err="1"/>
              <a:t>xayx’by</a:t>
            </a:r>
            <a:r>
              <a:rPr lang="en-US" sz="2000" dirty="0"/>
              <a:t>’ or </a:t>
            </a:r>
            <a:r>
              <a:rPr lang="en-US" sz="2000" dirty="0" err="1"/>
              <a:t>xbyx’ay</a:t>
            </a:r>
            <a:r>
              <a:rPr lang="en-US" sz="2000" dirty="0"/>
              <a:t>’, </a:t>
            </a:r>
            <a:br>
              <a:rPr lang="en-US" sz="2000" dirty="0"/>
            </a:br>
            <a:r>
              <a:rPr lang="en-US" sz="2000" dirty="0"/>
              <a:t>where |x|=|x’| and |y|=|y’| or else it’s an odd length string</a:t>
            </a:r>
          </a:p>
          <a:p>
            <a:r>
              <a:rPr lang="en-US" sz="2000" dirty="0"/>
              <a:t>The hard part above reflects that this language contains even length items with one “transcription error”</a:t>
            </a:r>
          </a:p>
          <a:p>
            <a:r>
              <a:rPr lang="en-US" sz="2000" dirty="0"/>
              <a:t>It seems hard to write a CFG but it’s all a matter of how you view it</a:t>
            </a:r>
          </a:p>
          <a:p>
            <a:r>
              <a:rPr lang="en-US" sz="2000" dirty="0"/>
              <a:t>We don’t care about what precedes or follows the errors so long as the lengths are right</a:t>
            </a:r>
          </a:p>
          <a:p>
            <a:r>
              <a:rPr lang="en-US" sz="2000" dirty="0"/>
              <a:t>Thus, we can view above as </a:t>
            </a:r>
            <a:r>
              <a:rPr lang="en-US" sz="2000" dirty="0" err="1"/>
              <a:t>xax’yby</a:t>
            </a:r>
            <a:r>
              <a:rPr lang="en-US" sz="2000" dirty="0"/>
              <a:t>’ or </a:t>
            </a:r>
            <a:r>
              <a:rPr lang="en-US" sz="2000" dirty="0" err="1"/>
              <a:t>xbx’y’ay</a:t>
            </a:r>
            <a:r>
              <a:rPr lang="en-US" sz="2000" dirty="0"/>
              <a:t>’, </a:t>
            </a:r>
            <a:br>
              <a:rPr lang="en-US" sz="2000" dirty="0"/>
            </a:br>
            <a:r>
              <a:rPr lang="en-US" sz="2000" dirty="0"/>
              <a:t>where |x|=|x’| and |y|=|y’|</a:t>
            </a:r>
          </a:p>
          <a:p>
            <a:r>
              <a:rPr lang="en-US" sz="2000" dirty="0"/>
              <a:t>The grammar for this has rules </a:t>
            </a:r>
            <a:br>
              <a:rPr lang="en-US" sz="2000" dirty="0"/>
            </a:br>
            <a:r>
              <a:rPr lang="en-US" sz="2000" b="1" dirty="0">
                <a:latin typeface="Arial" charset="0"/>
                <a:ea typeface="MS PGothic" charset="0"/>
              </a:rPr>
              <a:t>S </a:t>
            </a:r>
            <a:r>
              <a:rPr lang="en-US" sz="2000" b="1" dirty="0">
                <a:latin typeface="Arial" charset="0"/>
                <a:ea typeface="MS PGothic" charset="0"/>
                <a:sym typeface="Symbol" charset="0"/>
              </a:rPr>
              <a:t>➝ </a:t>
            </a:r>
            <a:r>
              <a:rPr lang="en-US" sz="2000" b="1" dirty="0">
                <a:latin typeface="Arial" charset="0"/>
                <a:ea typeface="MS PGothic" charset="0"/>
              </a:rPr>
              <a:t>AB  |  BA | &lt;ODD&gt;;   A </a:t>
            </a:r>
            <a:r>
              <a:rPr lang="en-US" sz="2000" b="1" dirty="0">
                <a:latin typeface="Arial" charset="0"/>
                <a:ea typeface="MS PGothic" charset="0"/>
                <a:sym typeface="Symbol" charset="0"/>
              </a:rPr>
              <a:t>➝ </a:t>
            </a:r>
            <a:r>
              <a:rPr lang="en-US" sz="2000" b="1" dirty="0">
                <a:latin typeface="Arial" charset="0"/>
                <a:ea typeface="MS PGothic" charset="0"/>
              </a:rPr>
              <a:t>XAX  |  a ;   B </a:t>
            </a:r>
            <a:r>
              <a:rPr lang="en-US" sz="2000" b="1" dirty="0">
                <a:latin typeface="Arial" charset="0"/>
                <a:ea typeface="MS PGothic" charset="0"/>
                <a:sym typeface="Symbol" charset="0"/>
              </a:rPr>
              <a:t>➝ </a:t>
            </a:r>
            <a:r>
              <a:rPr lang="en-US" sz="2000" b="1" dirty="0">
                <a:latin typeface="Arial" charset="0"/>
                <a:ea typeface="MS PGothic" charset="0"/>
              </a:rPr>
              <a:t>XBX  |  b </a:t>
            </a:r>
            <a:br>
              <a:rPr lang="en-US" sz="2000" b="1" dirty="0">
                <a:latin typeface="Arial" charset="0"/>
                <a:ea typeface="MS PGothic" charset="0"/>
              </a:rPr>
            </a:br>
            <a:r>
              <a:rPr lang="en-US" sz="2000" b="1" dirty="0">
                <a:latin typeface="Arial" charset="0"/>
                <a:ea typeface="MS PGothic" charset="0"/>
              </a:rPr>
              <a:t>&lt;ODD&gt; </a:t>
            </a:r>
            <a:r>
              <a:rPr lang="en-US" sz="2000" b="1" dirty="0">
                <a:latin typeface="Arial" charset="0"/>
                <a:ea typeface="MS PGothic" charset="0"/>
                <a:sym typeface="Symbol" charset="0"/>
              </a:rPr>
              <a:t>➝ </a:t>
            </a:r>
            <a:r>
              <a:rPr lang="en-US" sz="2000" b="1" dirty="0">
                <a:latin typeface="Arial" charset="0"/>
                <a:ea typeface="MS PGothic" charset="0"/>
              </a:rPr>
              <a:t>X | XX &lt;ODD&gt;;   X </a:t>
            </a:r>
            <a:r>
              <a:rPr lang="en-US" sz="2000" b="1" dirty="0">
                <a:latin typeface="Arial" charset="0"/>
                <a:ea typeface="MS PGothic" charset="0"/>
                <a:sym typeface="Symbol" charset="0"/>
              </a:rPr>
              <a:t>➝ </a:t>
            </a:r>
            <a:r>
              <a:rPr lang="en-US" sz="2000" b="1" dirty="0">
                <a:latin typeface="Arial" charset="0"/>
                <a:ea typeface="MS PGothic" charset="0"/>
              </a:rPr>
              <a:t>a  |  b</a:t>
            </a:r>
            <a:br>
              <a:rPr lang="en-US" sz="2000" b="1" dirty="0">
                <a:latin typeface="Arial" charset="0"/>
                <a:ea typeface="MS PGothic" charset="0"/>
              </a:rPr>
            </a:br>
            <a:br>
              <a:rPr lang="en-US" sz="2000" dirty="0"/>
            </a:br>
            <a:endParaRPr lang="en-US" sz="2000" dirty="0"/>
          </a:p>
          <a:p>
            <a:endParaRPr lang="en-US" sz="2000" dirty="0"/>
          </a:p>
        </p:txBody>
      </p:sp>
      <p:sp>
        <p:nvSpPr>
          <p:cNvPr id="4" name="Date Placeholder 3"/>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185</a:t>
            </a:fld>
            <a:endParaRPr lang="en-US"/>
          </a:p>
        </p:txBody>
      </p:sp>
    </p:spTree>
    <p:extLst>
      <p:ext uri="{BB962C8B-B14F-4D97-AF65-F5344CB8AC3E}">
        <p14:creationId xmlns:p14="http://schemas.microsoft.com/office/powerpoint/2010/main" val="15196281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Solvable CFL Problems</a:t>
            </a:r>
          </a:p>
        </p:txBody>
      </p:sp>
      <p:sp>
        <p:nvSpPr>
          <p:cNvPr id="3" name="Content Placeholder 2"/>
          <p:cNvSpPr>
            <a:spLocks noGrp="1"/>
          </p:cNvSpPr>
          <p:nvPr>
            <p:ph idx="1"/>
          </p:nvPr>
        </p:nvSpPr>
        <p:spPr>
          <a:xfrm>
            <a:off x="457200" y="1600200"/>
            <a:ext cx="8382000" cy="4525963"/>
          </a:xfrm>
        </p:spPr>
        <p:txBody>
          <a:bodyPr/>
          <a:lstStyle/>
          <a:p>
            <a:r>
              <a:rPr lang="en-US" sz="2800" dirty="0"/>
              <a:t>Let L be an arbitrary CFL generated by CFG G with start symbol S then the following are all decidable</a:t>
            </a:r>
          </a:p>
          <a:p>
            <a:pPr lvl="1"/>
            <a:r>
              <a:rPr lang="en-US" sz="2400" dirty="0"/>
              <a:t>Is w in L? 			Run CKY</a:t>
            </a:r>
            <a:br>
              <a:rPr lang="en-US" sz="2400" dirty="0"/>
            </a:br>
            <a:r>
              <a:rPr lang="en-US" sz="2400" dirty="0"/>
              <a:t>					If S in final cell, then </a:t>
            </a:r>
            <a:r>
              <a:rPr lang="en-US" sz="2400" dirty="0" err="1"/>
              <a:t>w∈L</a:t>
            </a:r>
            <a:endParaRPr lang="en-US" sz="2400" dirty="0"/>
          </a:p>
          <a:p>
            <a:pPr lvl="1"/>
            <a:r>
              <a:rPr lang="en-US" sz="2400" dirty="0"/>
              <a:t>Is L empty (non-empty)?	Reduce G</a:t>
            </a:r>
            <a:br>
              <a:rPr lang="en-US" sz="2400" dirty="0"/>
            </a:br>
            <a:r>
              <a:rPr lang="en-US" sz="2400" dirty="0"/>
              <a:t>					If no rules left, then empty</a:t>
            </a:r>
          </a:p>
          <a:p>
            <a:pPr lvl="1"/>
            <a:r>
              <a:rPr lang="en-US" sz="2400" dirty="0"/>
              <a:t>Is L finite (infinite)?		Reduce G</a:t>
            </a:r>
            <a:br>
              <a:rPr lang="en-US" sz="2400" dirty="0"/>
            </a:br>
            <a:r>
              <a:rPr lang="en-US" sz="2400" dirty="0"/>
              <a:t>					Run DFS(S) </a:t>
            </a:r>
            <a:br>
              <a:rPr lang="en-US" sz="2400" dirty="0"/>
            </a:br>
            <a:r>
              <a:rPr lang="en-US" sz="2400" dirty="0"/>
              <a:t>					If no loops, then finite</a:t>
            </a:r>
          </a:p>
        </p:txBody>
      </p:sp>
      <p:sp>
        <p:nvSpPr>
          <p:cNvPr id="4" name="Date Placeholder 3"/>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186</a:t>
            </a:fld>
            <a:endParaRPr lang="en-US"/>
          </a:p>
        </p:txBody>
      </p:sp>
    </p:spTree>
    <p:extLst>
      <p:ext uri="{BB962C8B-B14F-4D97-AF65-F5344CB8AC3E}">
        <p14:creationId xmlns:p14="http://schemas.microsoft.com/office/powerpoint/2010/main" val="68089138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Push Down Automata</a:t>
            </a:r>
          </a:p>
        </p:txBody>
      </p:sp>
      <p:sp>
        <p:nvSpPr>
          <p:cNvPr id="8" name="Subtitle 7"/>
          <p:cNvSpPr>
            <a:spLocks noGrp="1"/>
          </p:cNvSpPr>
          <p:nvPr>
            <p:ph type="subTitle" idx="1"/>
          </p:nvPr>
        </p:nvSpPr>
        <p:spPr/>
        <p:txBody>
          <a:bodyPr/>
          <a:lstStyle/>
          <a:p>
            <a:r>
              <a:rPr lang="en-US" dirty="0"/>
              <a:t>CFL Recognizers</a:t>
            </a:r>
          </a:p>
        </p:txBody>
      </p:sp>
    </p:spTree>
    <p:extLst>
      <p:ext uri="{BB962C8B-B14F-4D97-AF65-F5344CB8AC3E}">
        <p14:creationId xmlns:p14="http://schemas.microsoft.com/office/powerpoint/2010/main" val="1665630852"/>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a:latin typeface="Arial" charset="0"/>
                <a:ea typeface="MS PGothic" charset="0"/>
              </a:rPr>
              <a:t>Formalization of PDA</a:t>
            </a:r>
          </a:p>
        </p:txBody>
      </p:sp>
      <p:sp>
        <p:nvSpPr>
          <p:cNvPr id="121859" name="Content Placeholder 2"/>
          <p:cNvSpPr>
            <a:spLocks noGrp="1"/>
          </p:cNvSpPr>
          <p:nvPr>
            <p:ph idx="1"/>
          </p:nvPr>
        </p:nvSpPr>
        <p:spPr/>
        <p:txBody>
          <a:bodyPr/>
          <a:lstStyle/>
          <a:p>
            <a:r>
              <a:rPr lang="en-US" sz="2800" dirty="0">
                <a:latin typeface="Arial" charset="0"/>
                <a:ea typeface="MS PGothic" charset="0"/>
              </a:rPr>
              <a:t>A = (Q, </a:t>
            </a:r>
            <a:r>
              <a:rPr lang="en-US" sz="2800" dirty="0" err="1">
                <a:latin typeface="Arial" charset="0"/>
                <a:ea typeface="MS PGothic" charset="0"/>
              </a:rPr>
              <a:t>Σ</a:t>
            </a:r>
            <a:r>
              <a:rPr lang="en-US" sz="2800" dirty="0">
                <a:latin typeface="Arial" charset="0"/>
                <a:ea typeface="MS PGothic" charset="0"/>
              </a:rPr>
              <a:t>, </a:t>
            </a:r>
            <a:r>
              <a:rPr lang="en-US" sz="2800" dirty="0" err="1">
                <a:latin typeface="Arial" charset="0"/>
                <a:ea typeface="MS PGothic" charset="0"/>
              </a:rPr>
              <a:t>Γ</a:t>
            </a:r>
            <a:r>
              <a:rPr lang="en-US" sz="2800" dirty="0">
                <a:latin typeface="Arial" charset="0"/>
                <a:ea typeface="MS PGothic" charset="0"/>
              </a:rPr>
              <a:t>, </a:t>
            </a:r>
            <a:r>
              <a:rPr lang="en-US" sz="2800" dirty="0" err="1">
                <a:latin typeface="Arial" charset="0"/>
                <a:ea typeface="MS PGothic" charset="0"/>
              </a:rPr>
              <a:t>δ</a:t>
            </a:r>
            <a:r>
              <a:rPr lang="en-US" sz="2800" dirty="0">
                <a:latin typeface="Arial" charset="0"/>
                <a:ea typeface="MS PGothic" charset="0"/>
              </a:rPr>
              <a:t>, q</a:t>
            </a:r>
            <a:r>
              <a:rPr lang="en-US" sz="2800" baseline="-25000" dirty="0">
                <a:latin typeface="Arial" charset="0"/>
                <a:ea typeface="MS PGothic" charset="0"/>
              </a:rPr>
              <a:t>0</a:t>
            </a:r>
            <a:r>
              <a:rPr lang="en-US" sz="2800" dirty="0">
                <a:latin typeface="Arial" charset="0"/>
                <a:ea typeface="MS PGothic" charset="0"/>
              </a:rPr>
              <a:t>, Z</a:t>
            </a:r>
            <a:r>
              <a:rPr lang="en-US" sz="2800" baseline="-25000" dirty="0">
                <a:latin typeface="Arial" charset="0"/>
                <a:ea typeface="MS PGothic" charset="0"/>
              </a:rPr>
              <a:t>0</a:t>
            </a:r>
            <a:r>
              <a:rPr lang="en-US" sz="2800" dirty="0">
                <a:latin typeface="Arial" charset="0"/>
                <a:ea typeface="MS PGothic" charset="0"/>
              </a:rPr>
              <a:t>, F)</a:t>
            </a:r>
          </a:p>
          <a:p>
            <a:r>
              <a:rPr lang="en-US" sz="2800" dirty="0">
                <a:latin typeface="Arial" charset="0"/>
                <a:ea typeface="MS PGothic" charset="0"/>
              </a:rPr>
              <a:t>Q is finite set of states</a:t>
            </a:r>
          </a:p>
          <a:p>
            <a:r>
              <a:rPr lang="en-US" sz="2800" dirty="0" err="1">
                <a:latin typeface="Arial" charset="0"/>
                <a:ea typeface="MS PGothic" charset="0"/>
              </a:rPr>
              <a:t>Σ</a:t>
            </a:r>
            <a:r>
              <a:rPr lang="en-US" sz="2800" dirty="0">
                <a:latin typeface="Arial" charset="0"/>
                <a:ea typeface="MS PGothic" charset="0"/>
              </a:rPr>
              <a:t> is finite input alphabet</a:t>
            </a:r>
          </a:p>
          <a:p>
            <a:r>
              <a:rPr lang="en-US" sz="2800" dirty="0" err="1">
                <a:latin typeface="Arial" charset="0"/>
                <a:ea typeface="MS PGothic" charset="0"/>
              </a:rPr>
              <a:t>Γ</a:t>
            </a:r>
            <a:r>
              <a:rPr lang="en-US" sz="2800" dirty="0">
                <a:latin typeface="Arial" charset="0"/>
                <a:ea typeface="MS PGothic" charset="0"/>
              </a:rPr>
              <a:t> is finite set of stack symbols</a:t>
            </a:r>
          </a:p>
          <a:p>
            <a:r>
              <a:rPr lang="el-GR" sz="2800" dirty="0">
                <a:latin typeface="Arial" charset="0"/>
                <a:ea typeface="MS PGothic" charset="0"/>
              </a:rPr>
              <a:t>δ</a:t>
            </a:r>
            <a:r>
              <a:rPr lang="en-US" sz="2800" dirty="0">
                <a:latin typeface="Arial" charset="0"/>
                <a:ea typeface="MS PGothic" charset="0"/>
              </a:rPr>
              <a:t> : </a:t>
            </a:r>
            <a:r>
              <a:rPr lang="en-US" sz="2800" dirty="0" err="1">
                <a:latin typeface="Arial" charset="0"/>
                <a:ea typeface="MS PGothic" charset="0"/>
              </a:rPr>
              <a:t>Q×Σ</a:t>
            </a:r>
            <a:r>
              <a:rPr lang="en-US" sz="2800" baseline="-25000" dirty="0" err="1">
                <a:latin typeface="Arial" charset="0"/>
                <a:ea typeface="MS PGothic" charset="0"/>
              </a:rPr>
              <a:t>e</a:t>
            </a:r>
            <a:r>
              <a:rPr lang="en-US" sz="2800" dirty="0" err="1">
                <a:latin typeface="Arial" charset="0"/>
                <a:ea typeface="MS PGothic" charset="0"/>
              </a:rPr>
              <a:t>×Γ</a:t>
            </a:r>
            <a:r>
              <a:rPr lang="en-US" sz="2800" baseline="-25000" dirty="0" err="1">
                <a:latin typeface="Arial" charset="0"/>
                <a:ea typeface="MS PGothic" charset="0"/>
              </a:rPr>
              <a:t>e</a:t>
            </a:r>
            <a:r>
              <a:rPr lang="en-US" sz="2800" dirty="0">
                <a:latin typeface="Arial" charset="0"/>
                <a:ea typeface="MS PGothic" charset="0"/>
              </a:rPr>
              <a:t> → 2</a:t>
            </a:r>
            <a:r>
              <a:rPr lang="en-US" sz="2800" baseline="30000" dirty="0">
                <a:latin typeface="Arial" charset="0"/>
                <a:ea typeface="MS PGothic" charset="0"/>
              </a:rPr>
              <a:t>Q×Γ*</a:t>
            </a:r>
            <a:r>
              <a:rPr lang="en-US" sz="2800" dirty="0">
                <a:latin typeface="Arial" charset="0"/>
                <a:ea typeface="MS PGothic" charset="0"/>
              </a:rPr>
              <a:t> is transition function</a:t>
            </a:r>
          </a:p>
          <a:p>
            <a:pPr lvl="1"/>
            <a:r>
              <a:rPr lang="en-US" sz="2400" dirty="0">
                <a:latin typeface="Arial" charset="0"/>
                <a:ea typeface="MS PGothic" charset="0"/>
              </a:rPr>
              <a:t>Note: Can limit stack push to </a:t>
            </a:r>
            <a:r>
              <a:rPr lang="en-US" sz="2400" dirty="0" err="1">
                <a:latin typeface="Arial" charset="0"/>
                <a:ea typeface="MS PGothic" charset="0"/>
              </a:rPr>
              <a:t>Γ</a:t>
            </a:r>
            <a:r>
              <a:rPr lang="en-US" sz="2400" baseline="-25000" dirty="0" err="1">
                <a:latin typeface="Arial" charset="0"/>
                <a:ea typeface="MS PGothic" charset="0"/>
              </a:rPr>
              <a:t>e</a:t>
            </a:r>
            <a:r>
              <a:rPr lang="en-US" sz="2400" dirty="0">
                <a:latin typeface="Arial" charset="0"/>
                <a:ea typeface="MS PGothic" charset="0"/>
              </a:rPr>
              <a:t> but it’s equivalent!!</a:t>
            </a:r>
          </a:p>
          <a:p>
            <a:r>
              <a:rPr lang="en-US" sz="2800" dirty="0">
                <a:latin typeface="Arial" charset="0"/>
                <a:ea typeface="MS PGothic" charset="0"/>
              </a:rPr>
              <a:t>Z</a:t>
            </a:r>
            <a:r>
              <a:rPr lang="en-US" sz="2800" baseline="-25000" dirty="0">
                <a:latin typeface="Arial" charset="0"/>
                <a:ea typeface="MS PGothic" charset="0"/>
              </a:rPr>
              <a:t>0</a:t>
            </a:r>
            <a:r>
              <a:rPr lang="en-US" sz="2800" dirty="0">
                <a:latin typeface="Arial" charset="0"/>
                <a:ea typeface="MS PGothic" charset="0"/>
              </a:rPr>
              <a:t> ∈ </a:t>
            </a:r>
            <a:r>
              <a:rPr lang="en-US" sz="2800" dirty="0" err="1">
                <a:latin typeface="Arial" charset="0"/>
                <a:ea typeface="MS PGothic" charset="0"/>
              </a:rPr>
              <a:t>Γ</a:t>
            </a:r>
            <a:r>
              <a:rPr lang="en-US" sz="2800" dirty="0">
                <a:latin typeface="Arial" charset="0"/>
                <a:ea typeface="MS PGothic" charset="0"/>
              </a:rPr>
              <a:t> is an optional initial symbol on stack</a:t>
            </a:r>
          </a:p>
          <a:p>
            <a:r>
              <a:rPr lang="en-US" sz="2800" dirty="0">
                <a:latin typeface="Arial" charset="0"/>
                <a:ea typeface="MS PGothic" charset="0"/>
              </a:rPr>
              <a:t>F ⊆ Q is final set of states and can be omitted for some notions of a PDA</a:t>
            </a:r>
          </a:p>
        </p:txBody>
      </p:sp>
      <p:sp>
        <p:nvSpPr>
          <p:cNvPr id="1218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7DD753F-3321-A346-970F-A802F55EAED7}" type="datetime1">
              <a:rPr lang="en-US" smtClean="0"/>
              <a:t>1/27/22</a:t>
            </a:fld>
            <a:endParaRPr lang="en-US"/>
          </a:p>
        </p:txBody>
      </p:sp>
      <p:sp>
        <p:nvSpPr>
          <p:cNvPr id="12186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18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9A2A852-D9A2-5344-9DE2-5833599C48F5}" type="slidenum">
              <a:rPr lang="en-US"/>
              <a:pPr/>
              <a:t>188</a:t>
            </a:fld>
            <a:endParaRPr lang="en-US"/>
          </a:p>
        </p:txBody>
      </p:sp>
    </p:spTree>
    <p:extLst>
      <p:ext uri="{BB962C8B-B14F-4D97-AF65-F5344CB8AC3E}">
        <p14:creationId xmlns:p14="http://schemas.microsoft.com/office/powerpoint/2010/main" val="1008347737"/>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Title 1"/>
          <p:cNvSpPr>
            <a:spLocks noGrp="1"/>
          </p:cNvSpPr>
          <p:nvPr>
            <p:ph type="title"/>
          </p:nvPr>
        </p:nvSpPr>
        <p:spPr/>
        <p:txBody>
          <a:bodyPr/>
          <a:lstStyle/>
          <a:p>
            <a:r>
              <a:rPr lang="en-US" dirty="0">
                <a:latin typeface="Arial" charset="0"/>
                <a:ea typeface="MS PGothic" charset="0"/>
              </a:rPr>
              <a:t>Notion of ID for PDA</a:t>
            </a:r>
          </a:p>
        </p:txBody>
      </p:sp>
      <p:sp>
        <p:nvSpPr>
          <p:cNvPr id="122883" name="Content Placeholder 2"/>
          <p:cNvSpPr>
            <a:spLocks noGrp="1"/>
          </p:cNvSpPr>
          <p:nvPr>
            <p:ph idx="1"/>
          </p:nvPr>
        </p:nvSpPr>
        <p:spPr/>
        <p:txBody>
          <a:bodyPr/>
          <a:lstStyle/>
          <a:p>
            <a:r>
              <a:rPr lang="en-US" sz="2800" dirty="0">
                <a:latin typeface="Arial" charset="0"/>
                <a:ea typeface="MS PGothic" charset="0"/>
              </a:rPr>
              <a:t>An instantaneous description for a PDA is</a:t>
            </a:r>
            <a:br>
              <a:rPr lang="en-US" sz="2800" dirty="0">
                <a:latin typeface="Arial" charset="0"/>
                <a:ea typeface="MS PGothic" charset="0"/>
              </a:rPr>
            </a:br>
            <a:r>
              <a:rPr lang="en-US" sz="2800" dirty="0">
                <a:latin typeface="Arial" charset="0"/>
                <a:ea typeface="MS PGothic" charset="0"/>
              </a:rPr>
              <a:t>[q, w, </a:t>
            </a:r>
            <a:r>
              <a:rPr lang="en-US" sz="2800" dirty="0" err="1">
                <a:latin typeface="Arial" charset="0"/>
                <a:ea typeface="MS PGothic" charset="0"/>
              </a:rPr>
              <a:t>γ</a:t>
            </a:r>
            <a:r>
              <a:rPr lang="en-US" sz="2800" dirty="0">
                <a:latin typeface="Arial" charset="0"/>
                <a:ea typeface="MS PGothic" charset="0"/>
              </a:rPr>
              <a:t>] where </a:t>
            </a:r>
          </a:p>
          <a:p>
            <a:pPr lvl="1"/>
            <a:r>
              <a:rPr lang="en-US" sz="2400" dirty="0">
                <a:latin typeface="Arial" charset="0"/>
                <a:ea typeface="MS PGothic" charset="0"/>
              </a:rPr>
              <a:t>q is current state</a:t>
            </a:r>
          </a:p>
          <a:p>
            <a:pPr lvl="1"/>
            <a:r>
              <a:rPr lang="en-US" sz="2400" dirty="0">
                <a:latin typeface="Arial" charset="0"/>
                <a:ea typeface="MS PGothic" charset="0"/>
              </a:rPr>
              <a:t>w is remaining input </a:t>
            </a:r>
          </a:p>
          <a:p>
            <a:pPr lvl="1"/>
            <a:r>
              <a:rPr lang="en-US" sz="2400" dirty="0" err="1">
                <a:latin typeface="Arial" charset="0"/>
                <a:ea typeface="MS PGothic" charset="0"/>
              </a:rPr>
              <a:t>γ</a:t>
            </a:r>
            <a:r>
              <a:rPr lang="en-US" sz="2400" dirty="0">
                <a:latin typeface="Arial" charset="0"/>
                <a:ea typeface="MS PGothic" charset="0"/>
              </a:rPr>
              <a:t> is contents of stack (leftmost symbol is top) </a:t>
            </a:r>
          </a:p>
          <a:p>
            <a:r>
              <a:rPr lang="en-US" sz="2800" dirty="0">
                <a:latin typeface="Arial" charset="0"/>
                <a:ea typeface="MS PGothic" charset="0"/>
              </a:rPr>
              <a:t>Single step derivation is defined by</a:t>
            </a:r>
          </a:p>
          <a:p>
            <a:pPr lvl="1"/>
            <a:r>
              <a:rPr lang="en-US" sz="2400" dirty="0">
                <a:latin typeface="Arial" charset="0"/>
                <a:ea typeface="MS PGothic" charset="0"/>
              </a:rPr>
              <a:t>[</a:t>
            </a:r>
            <a:r>
              <a:rPr lang="en-US" sz="2400" dirty="0" err="1">
                <a:latin typeface="Arial" charset="0"/>
                <a:ea typeface="MS PGothic" charset="0"/>
              </a:rPr>
              <a:t>q,ax,Z</a:t>
            </a:r>
            <a:r>
              <a:rPr lang="en-US" sz="2400" dirty="0">
                <a:latin typeface="Arial" charset="0"/>
                <a:ea typeface="MS PGothic" charset="0"/>
              </a:rPr>
              <a:t>α] |— [</a:t>
            </a:r>
            <a:r>
              <a:rPr lang="en-US" sz="2400" dirty="0" err="1">
                <a:latin typeface="Arial" charset="0"/>
                <a:ea typeface="MS PGothic" charset="0"/>
              </a:rPr>
              <a:t>p,x</a:t>
            </a:r>
            <a:r>
              <a:rPr lang="en-US" sz="2400" dirty="0">
                <a:latin typeface="Arial" charset="0"/>
                <a:ea typeface="MS PGothic" charset="0"/>
              </a:rPr>
              <a:t>,βα] if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q,a,Z</a:t>
            </a:r>
            <a:r>
              <a:rPr lang="en-US" sz="2400" dirty="0">
                <a:latin typeface="Arial" charset="0"/>
                <a:ea typeface="MS PGothic" charset="0"/>
              </a:rPr>
              <a:t>) contains (p,β)</a:t>
            </a:r>
          </a:p>
          <a:p>
            <a:r>
              <a:rPr lang="en-US" sz="2800" dirty="0">
                <a:latin typeface="Arial" charset="0"/>
                <a:ea typeface="MS PGothic" charset="0"/>
              </a:rPr>
              <a:t>Multistep derivation (|—*) is the reflexive transitive closure of single step.</a:t>
            </a:r>
          </a:p>
        </p:txBody>
      </p:sp>
      <p:sp>
        <p:nvSpPr>
          <p:cNvPr id="1228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E8ECEA-8982-544B-945F-42B034C8AB32}" type="datetime1">
              <a:rPr lang="en-US" smtClean="0"/>
              <a:t>1/27/22</a:t>
            </a:fld>
            <a:endParaRPr lang="en-US"/>
          </a:p>
        </p:txBody>
      </p:sp>
      <p:sp>
        <p:nvSpPr>
          <p:cNvPr id="1228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28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96022E8-FBF5-DE4C-8D41-C23A726753AF}" type="slidenum">
              <a:rPr lang="en-US"/>
              <a:pPr/>
              <a:t>189</a:t>
            </a:fld>
            <a:endParaRPr lang="en-US"/>
          </a:p>
        </p:txBody>
      </p:sp>
    </p:spTree>
    <p:extLst>
      <p:ext uri="{BB962C8B-B14F-4D97-AF65-F5344CB8AC3E}">
        <p14:creationId xmlns:p14="http://schemas.microsoft.com/office/powerpoint/2010/main" val="15069572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F0253-4151-4341-AC13-78017B3ED2EE}"/>
              </a:ext>
            </a:extLst>
          </p:cNvPr>
          <p:cNvSpPr>
            <a:spLocks noGrp="1"/>
          </p:cNvSpPr>
          <p:nvPr>
            <p:ph type="title"/>
          </p:nvPr>
        </p:nvSpPr>
        <p:spPr/>
        <p:txBody>
          <a:bodyPr/>
          <a:lstStyle/>
          <a:p>
            <a:r>
              <a:rPr lang="en-US" dirty="0"/>
              <a:t>Reversal of L</a:t>
            </a:r>
          </a:p>
        </p:txBody>
      </p:sp>
      <p:sp>
        <p:nvSpPr>
          <p:cNvPr id="3" name="Content Placeholder 2">
            <a:extLst>
              <a:ext uri="{FF2B5EF4-FFF2-40B4-BE49-F238E27FC236}">
                <a16:creationId xmlns:a16="http://schemas.microsoft.com/office/drawing/2014/main" id="{C16392F0-449A-2342-A38D-3BD8F9F6E196}"/>
              </a:ext>
            </a:extLst>
          </p:cNvPr>
          <p:cNvSpPr>
            <a:spLocks noGrp="1"/>
          </p:cNvSpPr>
          <p:nvPr>
            <p:ph idx="1"/>
          </p:nvPr>
        </p:nvSpPr>
        <p:spPr>
          <a:xfrm>
            <a:off x="457200" y="1568450"/>
            <a:ext cx="8229600" cy="4525963"/>
          </a:xfrm>
        </p:spPr>
        <p:txBody>
          <a:bodyPr/>
          <a:lstStyle/>
          <a:p>
            <a:r>
              <a:rPr lang="en-US" sz="2800" dirty="0"/>
              <a:t>If </a:t>
            </a:r>
            <a:r>
              <a:rPr lang="en-US" sz="2800" b="1" dirty="0"/>
              <a:t>x</a:t>
            </a:r>
            <a:r>
              <a:rPr lang="en-US" sz="2800" dirty="0"/>
              <a:t> is a string over </a:t>
            </a:r>
            <a:r>
              <a:rPr lang="en-US" sz="2800" b="1" dirty="0" err="1">
                <a:latin typeface="Arial" charset="0"/>
                <a:ea typeface="MS PGothic" charset="0"/>
              </a:rPr>
              <a:t>Σ</a:t>
            </a:r>
            <a:r>
              <a:rPr lang="en-US" sz="2800" dirty="0">
                <a:latin typeface="Arial" charset="0"/>
                <a:ea typeface="MS PGothic" charset="0"/>
              </a:rPr>
              <a:t> and </a:t>
            </a:r>
            <a:r>
              <a:rPr lang="en-US" sz="2800" b="1" dirty="0">
                <a:latin typeface="Arial" charset="0"/>
                <a:ea typeface="MS PGothic" charset="0"/>
              </a:rPr>
              <a:t>x = a</a:t>
            </a:r>
            <a:r>
              <a:rPr lang="en-US" sz="2800" b="1" baseline="-25000" dirty="0">
                <a:latin typeface="Arial" charset="0"/>
                <a:ea typeface="MS PGothic" charset="0"/>
              </a:rPr>
              <a:t>1</a:t>
            </a:r>
            <a:r>
              <a:rPr lang="en-US" sz="2800" b="1" dirty="0">
                <a:latin typeface="Arial" charset="0"/>
                <a:ea typeface="MS PGothic" charset="0"/>
              </a:rPr>
              <a:t> a</a:t>
            </a:r>
            <a:r>
              <a:rPr lang="en-US" sz="2800" b="1" baseline="-25000" dirty="0">
                <a:latin typeface="Arial" charset="0"/>
                <a:ea typeface="MS PGothic" charset="0"/>
              </a:rPr>
              <a:t>2</a:t>
            </a:r>
            <a:r>
              <a:rPr lang="en-US" sz="2800" b="1" dirty="0">
                <a:latin typeface="Arial" charset="0"/>
                <a:ea typeface="MS PGothic" charset="0"/>
              </a:rPr>
              <a:t> … a</a:t>
            </a:r>
            <a:r>
              <a:rPr lang="en-US" sz="2800" b="1" baseline="-25000" dirty="0">
                <a:latin typeface="Arial" charset="0"/>
                <a:ea typeface="MS PGothic" charset="0"/>
              </a:rPr>
              <a:t>n</a:t>
            </a:r>
            <a:r>
              <a:rPr lang="en-US" sz="2800" b="1" dirty="0">
                <a:latin typeface="Arial" charset="0"/>
                <a:ea typeface="MS PGothic" charset="0"/>
              </a:rPr>
              <a:t>,</a:t>
            </a:r>
            <a:br>
              <a:rPr lang="en-US" sz="2800" b="1" dirty="0">
                <a:latin typeface="Arial" charset="0"/>
                <a:ea typeface="MS PGothic" charset="0"/>
              </a:rPr>
            </a:br>
            <a:r>
              <a:rPr lang="en-US" sz="2800" dirty="0">
                <a:latin typeface="Arial" charset="0"/>
                <a:ea typeface="MS PGothic" charset="0"/>
              </a:rPr>
              <a:t>then </a:t>
            </a:r>
            <a:r>
              <a:rPr lang="en-US" sz="2800" b="1" dirty="0" err="1">
                <a:latin typeface="Arial" charset="0"/>
                <a:ea typeface="MS PGothic" charset="0"/>
              </a:rPr>
              <a:t>x</a:t>
            </a:r>
            <a:r>
              <a:rPr lang="en-US" sz="2800" b="1" baseline="30000" dirty="0" err="1">
                <a:latin typeface="Arial" charset="0"/>
                <a:ea typeface="MS PGothic" charset="0"/>
              </a:rPr>
              <a:t>R</a:t>
            </a:r>
            <a:r>
              <a:rPr lang="en-US" sz="2800" dirty="0">
                <a:latin typeface="Arial" charset="0"/>
                <a:ea typeface="MS PGothic" charset="0"/>
              </a:rPr>
              <a:t> (x reversed) = </a:t>
            </a:r>
            <a:r>
              <a:rPr lang="en-US" sz="2800" b="1" dirty="0">
                <a:latin typeface="Arial" charset="0"/>
                <a:ea typeface="MS PGothic" charset="0"/>
              </a:rPr>
              <a:t>a</a:t>
            </a:r>
            <a:r>
              <a:rPr lang="en-US" sz="2800" b="1" baseline="-25000" dirty="0">
                <a:latin typeface="Arial" charset="0"/>
                <a:ea typeface="MS PGothic" charset="0"/>
              </a:rPr>
              <a:t>n</a:t>
            </a:r>
            <a:r>
              <a:rPr lang="en-US" sz="2800" b="1" dirty="0">
                <a:latin typeface="Arial" charset="0"/>
                <a:ea typeface="MS PGothic" charset="0"/>
              </a:rPr>
              <a:t> … a</a:t>
            </a:r>
            <a:r>
              <a:rPr lang="en-US" sz="2800" b="1" baseline="-25000" dirty="0">
                <a:latin typeface="Arial" charset="0"/>
                <a:ea typeface="MS PGothic" charset="0"/>
              </a:rPr>
              <a:t>2</a:t>
            </a:r>
            <a:r>
              <a:rPr lang="en-US" sz="2800" b="1" dirty="0">
                <a:latin typeface="Arial" charset="0"/>
                <a:ea typeface="MS PGothic" charset="0"/>
              </a:rPr>
              <a:t> a</a:t>
            </a:r>
            <a:r>
              <a:rPr lang="en-US" sz="2800" b="1" baseline="-25000" dirty="0">
                <a:latin typeface="Arial" charset="0"/>
                <a:ea typeface="MS PGothic" charset="0"/>
              </a:rPr>
              <a:t>1</a:t>
            </a:r>
            <a:r>
              <a:rPr lang="en-US" sz="2800" b="1" dirty="0"/>
              <a:t> </a:t>
            </a:r>
          </a:p>
          <a:p>
            <a:r>
              <a:rPr lang="en-US" sz="2800" dirty="0"/>
              <a:t>If </a:t>
            </a:r>
            <a:r>
              <a:rPr lang="en-US" sz="2800" b="1" dirty="0"/>
              <a:t>L</a:t>
            </a:r>
            <a:r>
              <a:rPr lang="en-US" sz="2800" dirty="0"/>
              <a:t> is some language, then</a:t>
            </a:r>
            <a:br>
              <a:rPr lang="en-US" sz="2800" dirty="0"/>
            </a:br>
            <a:r>
              <a:rPr lang="en-US" sz="2800" b="1" dirty="0"/>
              <a:t>L</a:t>
            </a:r>
            <a:r>
              <a:rPr lang="en-US" sz="2800" b="1" baseline="30000" dirty="0"/>
              <a:t>R</a:t>
            </a:r>
            <a:r>
              <a:rPr lang="en-US" sz="2800" b="1" dirty="0"/>
              <a:t> = { </a:t>
            </a:r>
            <a:r>
              <a:rPr lang="en-US" sz="2800" b="1" dirty="0" err="1"/>
              <a:t>x</a:t>
            </a:r>
            <a:r>
              <a:rPr lang="en-US" sz="2800" b="1" baseline="30000" dirty="0" err="1"/>
              <a:t>R</a:t>
            </a:r>
            <a:r>
              <a:rPr lang="en-US" sz="2800" b="1" dirty="0"/>
              <a:t> | x ∈ L }</a:t>
            </a:r>
          </a:p>
          <a:p>
            <a:r>
              <a:rPr lang="en-US" sz="2800" dirty="0"/>
              <a:t>Trying to show if </a:t>
            </a:r>
            <a:r>
              <a:rPr lang="en-US" sz="2800" b="1" dirty="0"/>
              <a:t>L </a:t>
            </a:r>
            <a:r>
              <a:rPr lang="en-US" sz="2800" dirty="0"/>
              <a:t>is Regular that </a:t>
            </a:r>
            <a:r>
              <a:rPr lang="en-US" sz="2800" b="1" dirty="0"/>
              <a:t>L</a:t>
            </a:r>
            <a:r>
              <a:rPr lang="en-US" sz="2800" b="1" baseline="30000" dirty="0"/>
              <a:t>R</a:t>
            </a:r>
            <a:r>
              <a:rPr lang="en-US" sz="2800" dirty="0"/>
              <a:t> is also Regular, using DFAs is problematic</a:t>
            </a:r>
          </a:p>
          <a:p>
            <a:r>
              <a:rPr lang="en-US" sz="2800" dirty="0"/>
              <a:t>Could change start state to final, all final to start states and reverse all arcs </a:t>
            </a:r>
            <a:br>
              <a:rPr lang="en-US" sz="2800" dirty="0"/>
            </a:br>
            <a:r>
              <a:rPr lang="en-US" sz="2800" dirty="0"/>
              <a:t>that is, if </a:t>
            </a:r>
            <a:r>
              <a:rPr lang="en-US" sz="2800" b="1" dirty="0" err="1">
                <a:latin typeface="Arial" charset="0"/>
                <a:ea typeface="MS PGothic" charset="0"/>
              </a:rPr>
              <a:t>δ</a:t>
            </a:r>
            <a:r>
              <a:rPr lang="en-US" sz="2800" b="1" dirty="0"/>
              <a:t>(</a:t>
            </a:r>
            <a:r>
              <a:rPr lang="en-US" sz="2800" b="1" dirty="0" err="1"/>
              <a:t>q,a</a:t>
            </a:r>
            <a:r>
              <a:rPr lang="en-US" sz="2800" b="1" dirty="0"/>
              <a:t>) = p </a:t>
            </a:r>
            <a:r>
              <a:rPr lang="en-US" sz="2800" dirty="0"/>
              <a:t>then </a:t>
            </a:r>
            <a:r>
              <a:rPr lang="en-US" sz="2800" b="1" dirty="0" err="1">
                <a:latin typeface="Arial" charset="0"/>
                <a:ea typeface="MS PGothic" charset="0"/>
              </a:rPr>
              <a:t>δ</a:t>
            </a:r>
            <a:r>
              <a:rPr lang="en-US" sz="2800" b="1" baseline="30000" dirty="0" err="1">
                <a:latin typeface="Arial" charset="0"/>
                <a:ea typeface="MS PGothic" charset="0"/>
              </a:rPr>
              <a:t>R</a:t>
            </a:r>
            <a:r>
              <a:rPr lang="en-US" sz="2800" b="1" dirty="0"/>
              <a:t>(</a:t>
            </a:r>
            <a:r>
              <a:rPr lang="en-US" sz="2800" b="1" dirty="0" err="1"/>
              <a:t>p,a</a:t>
            </a:r>
            <a:r>
              <a:rPr lang="en-US" sz="2800" b="1" dirty="0"/>
              <a:t>) = q</a:t>
            </a:r>
            <a:r>
              <a:rPr lang="en-US" sz="2800" dirty="0"/>
              <a:t>, but then the automaton is no longer deterministic</a:t>
            </a:r>
          </a:p>
        </p:txBody>
      </p:sp>
      <p:sp>
        <p:nvSpPr>
          <p:cNvPr id="4" name="Date Placeholder 3">
            <a:extLst>
              <a:ext uri="{FF2B5EF4-FFF2-40B4-BE49-F238E27FC236}">
                <a16:creationId xmlns:a16="http://schemas.microsoft.com/office/drawing/2014/main" id="{B9C0883B-7104-A945-A805-F3E8828AA9E4}"/>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4108A1E8-DF6D-2549-B87E-A39DCA3B1ACE}"/>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EC3F10D2-1F6B-C844-ACD0-B7F943A12ED8}"/>
              </a:ext>
            </a:extLst>
          </p:cNvPr>
          <p:cNvSpPr>
            <a:spLocks noGrp="1"/>
          </p:cNvSpPr>
          <p:nvPr>
            <p:ph type="sldNum" sz="quarter" idx="12"/>
          </p:nvPr>
        </p:nvSpPr>
        <p:spPr/>
        <p:txBody>
          <a:bodyPr/>
          <a:lstStyle/>
          <a:p>
            <a:fld id="{F7F6C048-724C-A44D-A3A9-573A2C2F7973}" type="slidenum">
              <a:rPr lang="en-US" smtClean="0"/>
              <a:pPr/>
              <a:t>19</a:t>
            </a:fld>
            <a:endParaRPr lang="en-US"/>
          </a:p>
        </p:txBody>
      </p:sp>
    </p:spTree>
    <p:extLst>
      <p:ext uri="{BB962C8B-B14F-4D97-AF65-F5344CB8AC3E}">
        <p14:creationId xmlns:p14="http://schemas.microsoft.com/office/powerpoint/2010/main" val="4144520108"/>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Title 1"/>
          <p:cNvSpPr>
            <a:spLocks noGrp="1"/>
          </p:cNvSpPr>
          <p:nvPr>
            <p:ph type="title"/>
          </p:nvPr>
        </p:nvSpPr>
        <p:spPr>
          <a:xfrm>
            <a:off x="381000" y="274638"/>
            <a:ext cx="8458200" cy="1143000"/>
          </a:xfrm>
        </p:spPr>
        <p:txBody>
          <a:bodyPr/>
          <a:lstStyle/>
          <a:p>
            <a:r>
              <a:rPr lang="en-US">
                <a:latin typeface="Arial" charset="0"/>
                <a:ea typeface="MS PGothic" charset="0"/>
              </a:rPr>
              <a:t>Language Recognized by PDA</a:t>
            </a:r>
          </a:p>
        </p:txBody>
      </p:sp>
      <p:sp>
        <p:nvSpPr>
          <p:cNvPr id="123907" name="Content Placeholder 2"/>
          <p:cNvSpPr>
            <a:spLocks noGrp="1"/>
          </p:cNvSpPr>
          <p:nvPr>
            <p:ph idx="1"/>
          </p:nvPr>
        </p:nvSpPr>
        <p:spPr/>
        <p:txBody>
          <a:bodyPr/>
          <a:lstStyle/>
          <a:p>
            <a:r>
              <a:rPr lang="en-US" dirty="0">
                <a:latin typeface="Arial" charset="0"/>
                <a:ea typeface="MS PGothic" charset="0"/>
              </a:rPr>
              <a:t>Given A = (Q, </a:t>
            </a:r>
            <a:r>
              <a:rPr lang="en-US" dirty="0" err="1">
                <a:latin typeface="Arial" charset="0"/>
                <a:ea typeface="MS PGothic" charset="0"/>
              </a:rPr>
              <a:t>Σ</a:t>
            </a:r>
            <a:r>
              <a:rPr lang="en-US" dirty="0">
                <a:latin typeface="Arial" charset="0"/>
                <a:ea typeface="MS PGothic" charset="0"/>
              </a:rPr>
              <a:t>, </a:t>
            </a:r>
            <a:r>
              <a:rPr lang="en-US" dirty="0" err="1">
                <a:latin typeface="Arial" charset="0"/>
                <a:ea typeface="MS PGothic" charset="0"/>
              </a:rPr>
              <a:t>Γ</a:t>
            </a:r>
            <a:r>
              <a:rPr lang="en-US" dirty="0">
                <a:latin typeface="Arial" charset="0"/>
                <a:ea typeface="MS PGothic" charset="0"/>
              </a:rPr>
              <a:t>, </a:t>
            </a:r>
            <a:r>
              <a:rPr lang="en-US" dirty="0" err="1">
                <a:latin typeface="Arial" charset="0"/>
                <a:ea typeface="MS PGothic" charset="0"/>
              </a:rPr>
              <a:t>δ</a:t>
            </a:r>
            <a:r>
              <a:rPr lang="en-US" dirty="0">
                <a:latin typeface="Arial" charset="0"/>
                <a:ea typeface="MS PGothic" charset="0"/>
              </a:rPr>
              <a:t>, q</a:t>
            </a:r>
            <a:r>
              <a:rPr lang="en-US" baseline="-25000" dirty="0">
                <a:latin typeface="Arial" charset="0"/>
                <a:ea typeface="MS PGothic" charset="0"/>
              </a:rPr>
              <a:t>0</a:t>
            </a:r>
            <a:r>
              <a:rPr lang="en-US" dirty="0">
                <a:latin typeface="Arial" charset="0"/>
                <a:ea typeface="MS PGothic" charset="0"/>
              </a:rPr>
              <a:t>, Z</a:t>
            </a:r>
            <a:r>
              <a:rPr lang="en-US" baseline="-25000" dirty="0">
                <a:latin typeface="Arial" charset="0"/>
                <a:ea typeface="MS PGothic" charset="0"/>
              </a:rPr>
              <a:t>0</a:t>
            </a:r>
            <a:r>
              <a:rPr lang="en-US" dirty="0">
                <a:latin typeface="Arial" charset="0"/>
                <a:ea typeface="MS PGothic" charset="0"/>
              </a:rPr>
              <a:t>, F)</a:t>
            </a:r>
            <a:br>
              <a:rPr lang="en-US" dirty="0">
                <a:latin typeface="Arial" charset="0"/>
                <a:ea typeface="MS PGothic" charset="0"/>
              </a:rPr>
            </a:br>
            <a:r>
              <a:rPr lang="en-US" dirty="0">
                <a:latin typeface="Arial" charset="0"/>
                <a:ea typeface="MS PGothic" charset="0"/>
              </a:rPr>
              <a:t>there are three senses of recognition</a:t>
            </a:r>
          </a:p>
          <a:p>
            <a:r>
              <a:rPr lang="en-US" dirty="0">
                <a:latin typeface="Arial" charset="0"/>
                <a:ea typeface="MS PGothic" charset="0"/>
              </a:rPr>
              <a:t>By final state </a:t>
            </a:r>
            <a:br>
              <a:rPr lang="en-US" dirty="0">
                <a:latin typeface="Arial" charset="0"/>
                <a:ea typeface="MS PGothic" charset="0"/>
              </a:rPr>
            </a:br>
            <a:r>
              <a:rPr lang="en-US" dirty="0">
                <a:latin typeface="Arial" charset="0"/>
                <a:ea typeface="MS PGothic" charset="0"/>
              </a:rPr>
              <a:t>L(A)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f,λ</a:t>
            </a:r>
            <a:r>
              <a:rPr lang="en-US" dirty="0">
                <a:latin typeface="Arial" charset="0"/>
                <a:ea typeface="MS PGothic" charset="0"/>
              </a:rPr>
              <a:t>,β]}, where </a:t>
            </a:r>
            <a:r>
              <a:rPr lang="en-US" dirty="0" err="1">
                <a:latin typeface="Arial" charset="0"/>
                <a:ea typeface="MS PGothic" charset="0"/>
              </a:rPr>
              <a:t>f∈F</a:t>
            </a:r>
            <a:endParaRPr lang="en-US" dirty="0">
              <a:latin typeface="Arial" charset="0"/>
              <a:ea typeface="MS PGothic" charset="0"/>
            </a:endParaRPr>
          </a:p>
          <a:p>
            <a:r>
              <a:rPr lang="en-US" dirty="0">
                <a:latin typeface="Arial" charset="0"/>
                <a:ea typeface="MS PGothic" charset="0"/>
              </a:rPr>
              <a:t>By empty stack</a:t>
            </a:r>
            <a:br>
              <a:rPr lang="en-US" dirty="0">
                <a:latin typeface="Arial" charset="0"/>
                <a:ea typeface="MS PGothic" charset="0"/>
              </a:rPr>
            </a:br>
            <a:r>
              <a:rPr lang="en-US" dirty="0">
                <a:latin typeface="Arial" charset="0"/>
                <a:ea typeface="MS PGothic" charset="0"/>
              </a:rPr>
              <a:t>N(A)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q,λ,λ</a:t>
            </a:r>
            <a:r>
              <a:rPr lang="en-US" dirty="0">
                <a:latin typeface="Arial" charset="0"/>
                <a:ea typeface="MS PGothic" charset="0"/>
              </a:rPr>
              <a:t>]} </a:t>
            </a:r>
          </a:p>
          <a:p>
            <a:r>
              <a:rPr lang="en-US" dirty="0">
                <a:latin typeface="Arial" charset="0"/>
                <a:ea typeface="MS PGothic" charset="0"/>
              </a:rPr>
              <a:t>By empty stack and final state </a:t>
            </a:r>
            <a:br>
              <a:rPr lang="en-US" dirty="0">
                <a:latin typeface="Arial" charset="0"/>
                <a:ea typeface="MS PGothic" charset="0"/>
              </a:rPr>
            </a:br>
            <a:r>
              <a:rPr lang="en-US" dirty="0">
                <a:latin typeface="Arial" charset="0"/>
                <a:ea typeface="MS PGothic" charset="0"/>
              </a:rPr>
              <a:t>E(A) = {w|[q</a:t>
            </a:r>
            <a:r>
              <a:rPr lang="en-US" baseline="-25000" dirty="0">
                <a:latin typeface="Arial" charset="0"/>
                <a:ea typeface="MS PGothic" charset="0"/>
              </a:rPr>
              <a:t>0</a:t>
            </a:r>
            <a:r>
              <a:rPr lang="en-US" dirty="0">
                <a:latin typeface="Arial" charset="0"/>
                <a:ea typeface="MS PGothic" charset="0"/>
              </a:rPr>
              <a:t>,w,Z</a:t>
            </a:r>
            <a:r>
              <a:rPr lang="en-US" baseline="-25000" dirty="0">
                <a:latin typeface="Arial" charset="0"/>
                <a:ea typeface="MS PGothic" charset="0"/>
              </a:rPr>
              <a:t>0</a:t>
            </a:r>
            <a:r>
              <a:rPr lang="en-US" dirty="0">
                <a:latin typeface="Arial" charset="0"/>
                <a:ea typeface="MS PGothic" charset="0"/>
              </a:rPr>
              <a:t>] |—* [</a:t>
            </a:r>
            <a:r>
              <a:rPr lang="en-US" dirty="0" err="1">
                <a:latin typeface="Arial" charset="0"/>
                <a:ea typeface="MS PGothic" charset="0"/>
              </a:rPr>
              <a:t>f,λ,λ</a:t>
            </a:r>
            <a:r>
              <a:rPr lang="en-US" dirty="0">
                <a:latin typeface="Arial" charset="0"/>
                <a:ea typeface="MS PGothic" charset="0"/>
              </a:rPr>
              <a:t>]}, where </a:t>
            </a:r>
            <a:r>
              <a:rPr lang="en-US" dirty="0" err="1">
                <a:latin typeface="Arial" charset="0"/>
                <a:ea typeface="MS PGothic" charset="0"/>
              </a:rPr>
              <a:t>f∈F</a:t>
            </a:r>
            <a:endParaRPr lang="en-US" dirty="0">
              <a:latin typeface="Arial" charset="0"/>
              <a:ea typeface="MS PGothic" charset="0"/>
            </a:endParaRPr>
          </a:p>
        </p:txBody>
      </p:sp>
      <p:sp>
        <p:nvSpPr>
          <p:cNvPr id="1239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EB81E3-6160-F343-BB8A-09AC29C52869}" type="datetime1">
              <a:rPr lang="en-US" smtClean="0"/>
              <a:t>1/27/22</a:t>
            </a:fld>
            <a:endParaRPr lang="en-US"/>
          </a:p>
        </p:txBody>
      </p:sp>
      <p:sp>
        <p:nvSpPr>
          <p:cNvPr id="1239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39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1CE2273-8858-A242-ACB2-7824465A5DE2}" type="slidenum">
              <a:rPr lang="en-US"/>
              <a:pPr/>
              <a:t>190</a:t>
            </a:fld>
            <a:endParaRPr lang="en-US"/>
          </a:p>
        </p:txBody>
      </p:sp>
    </p:spTree>
    <p:extLst>
      <p:ext uri="{BB962C8B-B14F-4D97-AF65-F5344CB8AC3E}">
        <p14:creationId xmlns:p14="http://schemas.microsoft.com/office/powerpoint/2010/main" val="8905856"/>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Title 1"/>
          <p:cNvSpPr>
            <a:spLocks noGrp="1"/>
          </p:cNvSpPr>
          <p:nvPr>
            <p:ph type="title"/>
          </p:nvPr>
        </p:nvSpPr>
        <p:spPr/>
        <p:txBody>
          <a:bodyPr/>
          <a:lstStyle/>
          <a:p>
            <a:r>
              <a:rPr lang="en-US" dirty="0">
                <a:latin typeface="Arial" charset="0"/>
                <a:ea typeface="MS PGothic" charset="0"/>
              </a:rPr>
              <a:t>Top Down Parsing by PDA</a:t>
            </a:r>
          </a:p>
        </p:txBody>
      </p:sp>
      <p:sp>
        <p:nvSpPr>
          <p:cNvPr id="124931" name="Content Placeholder 2"/>
          <p:cNvSpPr>
            <a:spLocks noGrp="1"/>
          </p:cNvSpPr>
          <p:nvPr>
            <p:ph idx="1"/>
          </p:nvPr>
        </p:nvSpPr>
        <p:spPr/>
        <p:txBody>
          <a:bodyPr/>
          <a:lstStyle/>
          <a:p>
            <a:r>
              <a:rPr lang="en-US" dirty="0">
                <a:latin typeface="Arial" charset="0"/>
                <a:ea typeface="MS PGothic" charset="0"/>
              </a:rPr>
              <a:t>Given G = (V, </a:t>
            </a:r>
            <a:r>
              <a:rPr lang="en-US" dirty="0" err="1">
                <a:latin typeface="Arial" charset="0"/>
                <a:ea typeface="MS PGothic" charset="0"/>
              </a:rPr>
              <a:t>Σ</a:t>
            </a:r>
            <a:r>
              <a:rPr lang="en-US" dirty="0">
                <a:latin typeface="Arial" charset="0"/>
                <a:ea typeface="MS PGothic" charset="0"/>
              </a:rPr>
              <a:t>, R, S), define </a:t>
            </a:r>
            <a:br>
              <a:rPr lang="en-US" dirty="0">
                <a:latin typeface="Arial" charset="0"/>
                <a:ea typeface="MS PGothic" charset="0"/>
              </a:rPr>
            </a:br>
            <a:r>
              <a:rPr lang="en-US" dirty="0">
                <a:latin typeface="Arial" charset="0"/>
                <a:ea typeface="MS PGothic" charset="0"/>
              </a:rPr>
              <a:t>A = ({q}, </a:t>
            </a:r>
            <a:r>
              <a:rPr lang="en-US" dirty="0" err="1">
                <a:latin typeface="Arial" charset="0"/>
                <a:ea typeface="MS PGothic" charset="0"/>
              </a:rPr>
              <a:t>Σ</a:t>
            </a:r>
            <a:r>
              <a:rPr lang="en-US" dirty="0">
                <a:latin typeface="Arial" charset="0"/>
                <a:ea typeface="MS PGothic" charset="0"/>
              </a:rPr>
              <a:t>, Σ∪V, </a:t>
            </a:r>
            <a:r>
              <a:rPr lang="en-US" dirty="0" err="1">
                <a:latin typeface="Arial" charset="0"/>
                <a:ea typeface="MS PGothic" charset="0"/>
              </a:rPr>
              <a:t>δ</a:t>
            </a:r>
            <a:r>
              <a:rPr lang="en-US" dirty="0">
                <a:latin typeface="Arial" charset="0"/>
                <a:ea typeface="MS PGothic" charset="0"/>
              </a:rPr>
              <a:t>, q, S, </a:t>
            </a:r>
            <a:r>
              <a:rPr lang="en-US" dirty="0" err="1">
                <a:latin typeface="Arial" charset="0"/>
                <a:ea typeface="MS PGothic" charset="0"/>
              </a:rPr>
              <a:t>ϕ</a:t>
            </a:r>
            <a:r>
              <a:rPr lang="en-US" dirty="0">
                <a:latin typeface="Arial" charset="0"/>
                <a:ea typeface="MS PGothic" charset="0"/>
              </a:rPr>
              <a:t>)</a:t>
            </a:r>
          </a:p>
          <a:p>
            <a:r>
              <a:rPr lang="el-GR" dirty="0">
                <a:latin typeface="Arial" charset="0"/>
                <a:ea typeface="MS PGothic" charset="0"/>
              </a:rPr>
              <a:t>δ</a:t>
            </a:r>
            <a:r>
              <a:rPr lang="en-US" dirty="0">
                <a:latin typeface="Arial" charset="0"/>
                <a:ea typeface="MS PGothic" charset="0"/>
              </a:rPr>
              <a:t>(</a:t>
            </a:r>
            <a:r>
              <a:rPr lang="en-US" dirty="0" err="1">
                <a:latin typeface="Arial" charset="0"/>
                <a:ea typeface="MS PGothic" charset="0"/>
              </a:rPr>
              <a:t>q,a,a</a:t>
            </a:r>
            <a:r>
              <a:rPr lang="en-US" dirty="0">
                <a:latin typeface="Arial" charset="0"/>
                <a:ea typeface="MS PGothic" charset="0"/>
              </a:rPr>
              <a:t>) = {(</a:t>
            </a:r>
            <a:r>
              <a:rPr lang="en-US" dirty="0" err="1">
                <a:latin typeface="Arial" charset="0"/>
                <a:ea typeface="MS PGothic" charset="0"/>
              </a:rPr>
              <a:t>q,λ</a:t>
            </a:r>
            <a:r>
              <a:rPr lang="en-US" dirty="0">
                <a:latin typeface="Arial" charset="0"/>
                <a:ea typeface="MS PGothic" charset="0"/>
              </a:rPr>
              <a:t>)} for all a ∈ </a:t>
            </a:r>
            <a:r>
              <a:rPr lang="en-US" dirty="0" err="1">
                <a:latin typeface="Arial" charset="0"/>
                <a:ea typeface="MS PGothic" charset="0"/>
              </a:rPr>
              <a:t>Σ</a:t>
            </a:r>
            <a:endParaRPr lang="en-US" dirty="0">
              <a:latin typeface="Arial" charset="0"/>
              <a:ea typeface="MS PGothic" charset="0"/>
            </a:endParaRPr>
          </a:p>
          <a:p>
            <a:r>
              <a:rPr lang="el-GR" dirty="0">
                <a:latin typeface="Arial" charset="0"/>
                <a:ea typeface="MS PGothic" charset="0"/>
              </a:rPr>
              <a:t>δ</a:t>
            </a:r>
            <a:r>
              <a:rPr lang="en-US" dirty="0">
                <a:latin typeface="Arial" charset="0"/>
                <a:ea typeface="MS PGothic" charset="0"/>
              </a:rPr>
              <a:t>(</a:t>
            </a:r>
            <a:r>
              <a:rPr lang="en-US" dirty="0" err="1">
                <a:latin typeface="Arial" charset="0"/>
                <a:ea typeface="MS PGothic" charset="0"/>
              </a:rPr>
              <a:t>q,λ,A</a:t>
            </a:r>
            <a:r>
              <a:rPr lang="en-US" dirty="0">
                <a:latin typeface="Arial" charset="0"/>
                <a:ea typeface="MS PGothic" charset="0"/>
              </a:rPr>
              <a:t>) = {(q,α) |  A → α ∈ R (guess) }</a:t>
            </a:r>
          </a:p>
          <a:p>
            <a:r>
              <a:rPr lang="en-US" dirty="0">
                <a:latin typeface="Arial" charset="0"/>
                <a:ea typeface="MS PGothic" charset="0"/>
              </a:rPr>
              <a:t>N(A) = </a:t>
            </a:r>
            <a:r>
              <a:rPr lang="en-US" i="1" dirty="0">
                <a:latin typeface="Arial" charset="0"/>
                <a:ea typeface="MS PGothic" charset="0"/>
              </a:rPr>
              <a:t>L</a:t>
            </a:r>
            <a:r>
              <a:rPr lang="en-US" dirty="0">
                <a:latin typeface="Arial" charset="0"/>
                <a:ea typeface="MS PGothic" charset="0"/>
              </a:rPr>
              <a:t>(G)</a:t>
            </a:r>
          </a:p>
          <a:p>
            <a:endParaRPr lang="en-US" dirty="0">
              <a:latin typeface="Arial" charset="0"/>
              <a:ea typeface="MS PGothic" charset="0"/>
            </a:endParaRPr>
          </a:p>
          <a:p>
            <a:r>
              <a:rPr lang="en-US" dirty="0">
                <a:latin typeface="Arial" charset="0"/>
                <a:ea typeface="MS PGothic" charset="0"/>
              </a:rPr>
              <a:t>Has just one state, so is essentially stateless, except for stack content</a:t>
            </a:r>
          </a:p>
        </p:txBody>
      </p:sp>
      <p:sp>
        <p:nvSpPr>
          <p:cNvPr id="1249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5A706EB-661C-3448-B883-76021A5F085F}" type="datetime1">
              <a:rPr lang="en-US" smtClean="0"/>
              <a:t>1/27/22</a:t>
            </a:fld>
            <a:endParaRPr lang="en-US"/>
          </a:p>
        </p:txBody>
      </p:sp>
      <p:sp>
        <p:nvSpPr>
          <p:cNvPr id="1249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49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DC239A4-98C7-0544-A541-7B9D6343D342}" type="slidenum">
              <a:rPr lang="en-US"/>
              <a:pPr/>
              <a:t>191</a:t>
            </a:fld>
            <a:endParaRPr lang="en-US"/>
          </a:p>
        </p:txBody>
      </p:sp>
    </p:spTree>
    <p:extLst>
      <p:ext uri="{BB962C8B-B14F-4D97-AF65-F5344CB8AC3E}">
        <p14:creationId xmlns:p14="http://schemas.microsoft.com/office/powerpoint/2010/main" val="150435014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p:txBody>
          <a:bodyPr/>
          <a:lstStyle/>
          <a:p>
            <a:r>
              <a:rPr lang="en-US" dirty="0">
                <a:latin typeface="Arial" charset="0"/>
                <a:ea typeface="MS PGothic" charset="0"/>
              </a:rPr>
              <a:t>Example Top Down Parsing by PDA</a:t>
            </a:r>
          </a:p>
        </p:txBody>
      </p:sp>
      <p:sp>
        <p:nvSpPr>
          <p:cNvPr id="125955" name="Content Placeholder 2"/>
          <p:cNvSpPr>
            <a:spLocks noGrp="1"/>
          </p:cNvSpPr>
          <p:nvPr>
            <p:ph idx="1"/>
          </p:nvPr>
        </p:nvSpPr>
        <p:spPr/>
        <p:txBody>
          <a:bodyPr/>
          <a:lstStyle/>
          <a:p>
            <a:pPr marL="0" indent="0" eaLnBrk="1" hangingPunct="1">
              <a:buFontTx/>
              <a:buNone/>
            </a:pPr>
            <a:r>
              <a:rPr lang="en-US" sz="2800" dirty="0">
                <a:solidFill>
                  <a:srgbClr val="0000FF"/>
                </a:solidFill>
                <a:latin typeface="Arial" charset="0"/>
                <a:ea typeface="MS PGothic" charset="0"/>
              </a:rPr>
              <a:t>E </a:t>
            </a:r>
            <a:r>
              <a:rPr lang="en-US" sz="2800" dirty="0">
                <a:solidFill>
                  <a:srgbClr val="0000FF"/>
                </a:solidFill>
                <a:latin typeface="Arial" charset="0"/>
                <a:ea typeface="MS PGothic" charset="0"/>
                <a:sym typeface="Wingdings" charset="0"/>
              </a:rPr>
              <a:t> E + T | T</a:t>
            </a:r>
          </a:p>
          <a:p>
            <a:pPr marL="0" indent="0" eaLnBrk="1" hangingPunct="1">
              <a:buFontTx/>
              <a:buNone/>
            </a:pPr>
            <a:r>
              <a:rPr lang="en-US" sz="2800" dirty="0">
                <a:solidFill>
                  <a:srgbClr val="0000FF"/>
                </a:solidFill>
                <a:latin typeface="Arial" charset="0"/>
                <a:ea typeface="MS PGothic" charset="0"/>
              </a:rPr>
              <a:t>T </a:t>
            </a:r>
            <a:r>
              <a:rPr lang="en-US" sz="2800" dirty="0">
                <a:solidFill>
                  <a:srgbClr val="0000FF"/>
                </a:solidFill>
                <a:latin typeface="Arial" charset="0"/>
                <a:ea typeface="MS PGothic" charset="0"/>
                <a:sym typeface="Wingdings" charset="0"/>
              </a:rPr>
              <a:t> T * F | F </a:t>
            </a:r>
          </a:p>
          <a:p>
            <a:pPr marL="0" indent="0" eaLnBrk="1" hangingPunct="1">
              <a:buFontTx/>
              <a:buNone/>
            </a:pPr>
            <a:r>
              <a:rPr lang="en-US" sz="2800" dirty="0">
                <a:solidFill>
                  <a:srgbClr val="0000FF"/>
                </a:solidFill>
                <a:latin typeface="Arial" charset="0"/>
                <a:ea typeface="MS PGothic" charset="0"/>
              </a:rPr>
              <a:t>F </a:t>
            </a:r>
            <a:r>
              <a:rPr lang="en-US" sz="2800" dirty="0">
                <a:solidFill>
                  <a:srgbClr val="0000FF"/>
                </a:solidFill>
                <a:latin typeface="Arial" charset="0"/>
                <a:ea typeface="MS PGothic" charset="0"/>
                <a:sym typeface="Wingdings" charset="0"/>
              </a:rPr>
              <a:t> (E) | </a:t>
            </a:r>
            <a:r>
              <a:rPr lang="en-US" sz="2800" dirty="0" err="1">
                <a:solidFill>
                  <a:srgbClr val="0000FF"/>
                </a:solidFill>
                <a:latin typeface="Arial" charset="0"/>
                <a:ea typeface="MS PGothic" charset="0"/>
                <a:sym typeface="Wingdings" charset="0"/>
              </a:rPr>
              <a:t>Int</a:t>
            </a:r>
            <a:r>
              <a:rPr lang="en-US" sz="2800" dirty="0">
                <a:latin typeface="Arial" charset="0"/>
                <a:ea typeface="MS PGothic" charset="0"/>
              </a:rPr>
              <a:t> </a:t>
            </a:r>
          </a:p>
          <a:p>
            <a:pPr marL="0" indent="0"/>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q,Int,Int</a:t>
            </a:r>
            <a:r>
              <a:rPr lang="en-US" sz="2800" dirty="0">
                <a:latin typeface="Arial" charset="0"/>
                <a:ea typeface="MS PGothic" charset="0"/>
              </a:rPr>
              <a:t>) = {(</a:t>
            </a:r>
            <a:r>
              <a:rPr lang="en-US" sz="2800" dirty="0" err="1">
                <a:latin typeface="Arial" charset="0"/>
                <a:ea typeface="MS PGothic" charset="0"/>
              </a:rPr>
              <a:t>q,λ</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r>
              <a:rPr lang="el-GR" sz="2800" dirty="0">
                <a:latin typeface="Arial" charset="0"/>
                <a:ea typeface="MS PGothic" charset="0"/>
              </a:rPr>
              <a:t>δ</a:t>
            </a:r>
            <a:r>
              <a:rPr lang="en-US" sz="2800" dirty="0">
                <a:latin typeface="Arial" charset="0"/>
                <a:ea typeface="MS PGothic" charset="0"/>
              </a:rPr>
              <a:t>(q,),)) = {(</a:t>
            </a:r>
            <a:r>
              <a:rPr lang="en-US" sz="2800" dirty="0" err="1">
                <a:latin typeface="Arial" charset="0"/>
                <a:ea typeface="MS PGothic" charset="0"/>
              </a:rPr>
              <a:t>q,λ</a:t>
            </a:r>
            <a:r>
              <a:rPr lang="en-US" sz="2800" dirty="0">
                <a:latin typeface="Arial" charset="0"/>
                <a:ea typeface="MS PGothic" charset="0"/>
              </a:rPr>
              <a:t>)} </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q,λ,E</a:t>
            </a:r>
            <a:r>
              <a:rPr lang="en-US" sz="2800" dirty="0">
                <a:latin typeface="Arial" charset="0"/>
                <a:ea typeface="MS PGothic" charset="0"/>
              </a:rPr>
              <a:t>) = {(</a:t>
            </a:r>
            <a:r>
              <a:rPr lang="en-US" sz="2800" dirty="0" err="1">
                <a:latin typeface="Arial" charset="0"/>
                <a:ea typeface="MS PGothic" charset="0"/>
              </a:rPr>
              <a:t>q,E+T</a:t>
            </a:r>
            <a:r>
              <a:rPr lang="en-US" sz="2800" dirty="0">
                <a:latin typeface="Arial" charset="0"/>
                <a:ea typeface="MS PGothic" charset="0"/>
              </a:rPr>
              <a:t>), (</a:t>
            </a:r>
            <a:r>
              <a:rPr lang="en-US" sz="2800" dirty="0" err="1">
                <a:latin typeface="Arial" charset="0"/>
                <a:ea typeface="MS PGothic" charset="0"/>
              </a:rPr>
              <a:t>q,T</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q,λ,T</a:t>
            </a:r>
            <a:r>
              <a:rPr lang="en-US" sz="2800" dirty="0">
                <a:latin typeface="Arial" charset="0"/>
                <a:ea typeface="MS PGothic" charset="0"/>
              </a:rPr>
              <a:t>) = {(</a:t>
            </a:r>
            <a:r>
              <a:rPr lang="en-US" sz="2800" dirty="0" err="1">
                <a:latin typeface="Arial" charset="0"/>
                <a:ea typeface="MS PGothic" charset="0"/>
              </a:rPr>
              <a:t>q,T</a:t>
            </a:r>
            <a:r>
              <a:rPr lang="en-US" sz="2800" dirty="0">
                <a:latin typeface="Arial" charset="0"/>
                <a:ea typeface="MS PGothic" charset="0"/>
              </a:rPr>
              <a:t>*F), (</a:t>
            </a:r>
            <a:r>
              <a:rPr lang="en-US" sz="2800" dirty="0" err="1">
                <a:latin typeface="Arial" charset="0"/>
                <a:ea typeface="MS PGothic" charset="0"/>
              </a:rPr>
              <a:t>q,F</a:t>
            </a:r>
            <a:r>
              <a:rPr lang="en-US" sz="2800" dirty="0">
                <a:latin typeface="Arial" charset="0"/>
                <a:ea typeface="MS PGothic" charset="0"/>
              </a:rPr>
              <a:t>)}</a:t>
            </a:r>
          </a:p>
          <a:p>
            <a:pPr marL="0" indent="0"/>
            <a:r>
              <a:rPr lang="el-GR" sz="2800" dirty="0">
                <a:latin typeface="Arial" charset="0"/>
                <a:ea typeface="MS PGothic" charset="0"/>
              </a:rPr>
              <a:t>δ</a:t>
            </a:r>
            <a:r>
              <a:rPr lang="en-US" sz="2800" dirty="0">
                <a:latin typeface="Arial" charset="0"/>
                <a:ea typeface="MS PGothic" charset="0"/>
              </a:rPr>
              <a:t>(</a:t>
            </a:r>
            <a:r>
              <a:rPr lang="en-US" sz="2800" dirty="0" err="1">
                <a:latin typeface="Arial" charset="0"/>
                <a:ea typeface="MS PGothic" charset="0"/>
              </a:rPr>
              <a:t>q,λ,F</a:t>
            </a:r>
            <a:r>
              <a:rPr lang="en-US" sz="2800" dirty="0">
                <a:latin typeface="Arial" charset="0"/>
                <a:ea typeface="MS PGothic" charset="0"/>
              </a:rPr>
              <a:t>) = {(q,(E)), (</a:t>
            </a:r>
            <a:r>
              <a:rPr lang="en-US" sz="2800" dirty="0" err="1">
                <a:latin typeface="Arial" charset="0"/>
                <a:ea typeface="MS PGothic" charset="0"/>
              </a:rPr>
              <a:t>q,Int</a:t>
            </a:r>
            <a:r>
              <a:rPr lang="en-US" sz="2800" dirty="0">
                <a:latin typeface="Arial" charset="0"/>
                <a:ea typeface="MS PGothic" charset="0"/>
              </a:rPr>
              <a:t>)}</a:t>
            </a:r>
          </a:p>
          <a:p>
            <a:pPr marL="0" indent="0"/>
            <a:endParaRPr lang="en-US" sz="2800" dirty="0">
              <a:latin typeface="Arial" charset="0"/>
              <a:ea typeface="MS PGothic" charset="0"/>
            </a:endParaRPr>
          </a:p>
          <a:p>
            <a:pPr marL="0" indent="0"/>
            <a:endParaRPr lang="en-US" sz="2800" dirty="0">
              <a:latin typeface="Arial" charset="0"/>
              <a:ea typeface="MS PGothic" charset="0"/>
            </a:endParaRPr>
          </a:p>
        </p:txBody>
      </p:sp>
      <p:sp>
        <p:nvSpPr>
          <p:cNvPr id="1259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C4D48C2-FDBB-3143-BCC6-75FDB33B7E30}" type="datetime1">
              <a:rPr lang="en-US" smtClean="0"/>
              <a:t>1/27/22</a:t>
            </a:fld>
            <a:endParaRPr lang="en-US"/>
          </a:p>
        </p:txBody>
      </p:sp>
      <p:sp>
        <p:nvSpPr>
          <p:cNvPr id="1259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59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29A180A-14DC-104E-B507-012B5BE3C148}" type="slidenum">
              <a:rPr lang="en-US"/>
              <a:pPr/>
              <a:t>192</a:t>
            </a:fld>
            <a:endParaRPr lang="en-US"/>
          </a:p>
        </p:txBody>
      </p:sp>
    </p:spTree>
    <p:extLst>
      <p:ext uri="{BB962C8B-B14F-4D97-AF65-F5344CB8AC3E}">
        <p14:creationId xmlns:p14="http://schemas.microsoft.com/office/powerpoint/2010/main" val="41296662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Title 1"/>
          <p:cNvSpPr>
            <a:spLocks noGrp="1"/>
          </p:cNvSpPr>
          <p:nvPr>
            <p:ph type="title"/>
          </p:nvPr>
        </p:nvSpPr>
        <p:spPr/>
        <p:txBody>
          <a:bodyPr/>
          <a:lstStyle/>
          <a:p>
            <a:r>
              <a:rPr lang="en-US">
                <a:latin typeface="Arial" charset="0"/>
                <a:ea typeface="MS PGothic" charset="0"/>
              </a:rPr>
              <a:t>Bottom Up Parsing by PDA</a:t>
            </a:r>
          </a:p>
        </p:txBody>
      </p:sp>
      <p:sp>
        <p:nvSpPr>
          <p:cNvPr id="126979" name="Content Placeholder 2"/>
          <p:cNvSpPr>
            <a:spLocks noGrp="1"/>
          </p:cNvSpPr>
          <p:nvPr>
            <p:ph idx="1"/>
          </p:nvPr>
        </p:nvSpPr>
        <p:spPr/>
        <p:txBody>
          <a:bodyPr/>
          <a:lstStyle/>
          <a:p>
            <a:r>
              <a:rPr lang="en-US" sz="3000" dirty="0">
                <a:latin typeface="Arial" charset="0"/>
                <a:ea typeface="MS PGothic" charset="0"/>
              </a:rPr>
              <a:t>Given G = (V, </a:t>
            </a:r>
            <a:r>
              <a:rPr lang="en-US" sz="3000" dirty="0" err="1">
                <a:latin typeface="Arial" charset="0"/>
                <a:ea typeface="MS PGothic" charset="0"/>
              </a:rPr>
              <a:t>Σ</a:t>
            </a:r>
            <a:r>
              <a:rPr lang="en-US" sz="3000" dirty="0">
                <a:latin typeface="Arial" charset="0"/>
                <a:ea typeface="MS PGothic" charset="0"/>
              </a:rPr>
              <a:t>, R, S), define </a:t>
            </a:r>
            <a:br>
              <a:rPr lang="en-US" sz="3000" dirty="0">
                <a:latin typeface="Arial" charset="0"/>
                <a:ea typeface="MS PGothic" charset="0"/>
              </a:rPr>
            </a:br>
            <a:r>
              <a:rPr lang="en-US" sz="3000" dirty="0">
                <a:latin typeface="Arial" charset="0"/>
                <a:ea typeface="MS PGothic" charset="0"/>
              </a:rPr>
              <a:t>A = ({</a:t>
            </a:r>
            <a:r>
              <a:rPr lang="en-US" sz="3000" dirty="0" err="1">
                <a:latin typeface="Arial" charset="0"/>
                <a:ea typeface="MS PGothic" charset="0"/>
              </a:rPr>
              <a:t>q,f</a:t>
            </a:r>
            <a:r>
              <a:rPr lang="en-US" sz="3000" dirty="0">
                <a:latin typeface="Arial" charset="0"/>
                <a:ea typeface="MS PGothic" charset="0"/>
              </a:rPr>
              <a:t>}, </a:t>
            </a:r>
            <a:r>
              <a:rPr lang="en-US" sz="3000" dirty="0" err="1">
                <a:latin typeface="Arial" charset="0"/>
                <a:ea typeface="MS PGothic" charset="0"/>
              </a:rPr>
              <a:t>Σ</a:t>
            </a:r>
            <a:r>
              <a:rPr lang="en-US" sz="3000" dirty="0">
                <a:latin typeface="Arial" charset="0"/>
                <a:ea typeface="MS PGothic" charset="0"/>
              </a:rPr>
              <a:t>, Σ∪V∪{$}, </a:t>
            </a:r>
            <a:r>
              <a:rPr lang="en-US" sz="3000" dirty="0" err="1">
                <a:latin typeface="Arial" charset="0"/>
                <a:ea typeface="MS PGothic" charset="0"/>
              </a:rPr>
              <a:t>δ</a:t>
            </a:r>
            <a:r>
              <a:rPr lang="en-US" sz="3000" dirty="0">
                <a:latin typeface="Arial" charset="0"/>
                <a:ea typeface="MS PGothic" charset="0"/>
              </a:rPr>
              <a:t>, q, $, {f})</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q,a,λ</a:t>
            </a:r>
            <a:r>
              <a:rPr lang="en-US" sz="3000" dirty="0">
                <a:latin typeface="Arial" charset="0"/>
                <a:ea typeface="MS PGothic" charset="0"/>
              </a:rPr>
              <a:t>) = {(</a:t>
            </a:r>
            <a:r>
              <a:rPr lang="en-US" sz="3000" dirty="0" err="1">
                <a:latin typeface="Arial" charset="0"/>
                <a:ea typeface="MS PGothic" charset="0"/>
              </a:rPr>
              <a:t>q,a</a:t>
            </a:r>
            <a:r>
              <a:rPr lang="en-US" sz="3000" dirty="0">
                <a:latin typeface="Arial" charset="0"/>
                <a:ea typeface="MS PGothic" charset="0"/>
              </a:rPr>
              <a:t>)} for all a ∈ </a:t>
            </a:r>
            <a:r>
              <a:rPr lang="en-US" sz="3000" dirty="0" err="1">
                <a:latin typeface="Arial" charset="0"/>
                <a:ea typeface="MS PGothic" charset="0"/>
              </a:rPr>
              <a:t>Σ</a:t>
            </a:r>
            <a:r>
              <a:rPr lang="en-US" sz="3000" dirty="0">
                <a:latin typeface="Arial" charset="0"/>
                <a:ea typeface="MS PGothic" charset="0"/>
              </a:rPr>
              <a:t> , SHIFT</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a:t>
            </a:r>
            <a:r>
              <a:rPr lang="en-US" sz="3000" dirty="0">
                <a:latin typeface="Arial" charset="0"/>
                <a:ea typeface="MS PGothic" charset="0"/>
              </a:rPr>
              <a:t>,α</a:t>
            </a:r>
            <a:r>
              <a:rPr lang="en-US" sz="3000" baseline="30000" dirty="0">
                <a:latin typeface="Arial" charset="0"/>
                <a:ea typeface="MS PGothic" charset="0"/>
              </a:rPr>
              <a:t>R</a:t>
            </a:r>
            <a:r>
              <a:rPr lang="en-US" sz="3000" dirty="0">
                <a:latin typeface="Arial" charset="0"/>
                <a:ea typeface="MS PGothic" charset="0"/>
              </a:rPr>
              <a:t>) ⊇ {(</a:t>
            </a:r>
            <a:r>
              <a:rPr lang="en-US" sz="3000" dirty="0" err="1">
                <a:latin typeface="Arial" charset="0"/>
                <a:ea typeface="MS PGothic" charset="0"/>
              </a:rPr>
              <a:t>q,A</a:t>
            </a:r>
            <a:r>
              <a:rPr lang="en-US" sz="3000" dirty="0">
                <a:latin typeface="Arial" charset="0"/>
                <a:ea typeface="MS PGothic" charset="0"/>
              </a:rPr>
              <a:t>)} if A → α ∈ R, REDUCE</a:t>
            </a:r>
            <a:br>
              <a:rPr lang="en-US" sz="3000" dirty="0">
                <a:latin typeface="Arial" charset="0"/>
                <a:ea typeface="MS PGothic" charset="0"/>
              </a:rPr>
            </a:br>
            <a:r>
              <a:rPr lang="en-US" sz="3000" dirty="0">
                <a:latin typeface="Arial" charset="0"/>
                <a:ea typeface="MS PGothic" charset="0"/>
              </a:rPr>
              <a:t>Cheat: looking at more than top of stack</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q,λ,S</a:t>
            </a:r>
            <a:r>
              <a:rPr lang="en-US" sz="3000" dirty="0">
                <a:latin typeface="Arial" charset="0"/>
                <a:ea typeface="MS PGothic" charset="0"/>
              </a:rPr>
              <a:t>) ⊇ {(</a:t>
            </a:r>
            <a:r>
              <a:rPr lang="en-US" sz="3000" dirty="0" err="1">
                <a:latin typeface="Arial" charset="0"/>
                <a:ea typeface="MS PGothic" charset="0"/>
              </a:rPr>
              <a:t>f,λ</a:t>
            </a:r>
            <a:r>
              <a:rPr lang="en-US" sz="3000" dirty="0">
                <a:latin typeface="Arial" charset="0"/>
                <a:ea typeface="MS PGothic" charset="0"/>
              </a:rPr>
              <a:t>)}</a:t>
            </a:r>
          </a:p>
          <a:p>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f,λ</a:t>
            </a:r>
            <a:r>
              <a:rPr lang="en-US" sz="3000" dirty="0">
                <a:latin typeface="Arial" charset="0"/>
                <a:ea typeface="MS PGothic" charset="0"/>
              </a:rPr>
              <a:t>,$) = {(</a:t>
            </a:r>
            <a:r>
              <a:rPr lang="en-US" sz="3000" dirty="0" err="1">
                <a:latin typeface="Arial" charset="0"/>
                <a:ea typeface="MS PGothic" charset="0"/>
              </a:rPr>
              <a:t>f,λ</a:t>
            </a:r>
            <a:r>
              <a:rPr lang="en-US" sz="3000" dirty="0">
                <a:latin typeface="Arial" charset="0"/>
                <a:ea typeface="MS PGothic" charset="0"/>
              </a:rPr>
              <a:t>)}			, ACCEPT</a:t>
            </a:r>
          </a:p>
          <a:p>
            <a:r>
              <a:rPr lang="en-US" sz="3000" dirty="0">
                <a:latin typeface="Arial" charset="0"/>
                <a:ea typeface="MS PGothic" charset="0"/>
              </a:rPr>
              <a:t>E(A) = </a:t>
            </a:r>
            <a:r>
              <a:rPr lang="en-US" sz="3000" i="1" dirty="0">
                <a:latin typeface="Arial" charset="0"/>
                <a:ea typeface="MS PGothic" charset="0"/>
              </a:rPr>
              <a:t>L</a:t>
            </a:r>
            <a:r>
              <a:rPr lang="en-US" sz="3000" dirty="0">
                <a:latin typeface="Arial" charset="0"/>
                <a:ea typeface="MS PGothic" charset="0"/>
              </a:rPr>
              <a:t>(G)</a:t>
            </a:r>
          </a:p>
          <a:p>
            <a:r>
              <a:rPr lang="en-US" sz="3000" dirty="0">
                <a:latin typeface="Arial" charset="0"/>
                <a:ea typeface="MS PGothic" charset="0"/>
              </a:rPr>
              <a:t>Could also do </a:t>
            </a:r>
            <a:r>
              <a:rPr lang="el-GR" sz="3000" dirty="0">
                <a:latin typeface="Arial" charset="0"/>
                <a:ea typeface="MS PGothic" charset="0"/>
              </a:rPr>
              <a:t>δ</a:t>
            </a:r>
            <a:r>
              <a:rPr lang="en-US" sz="3000" dirty="0">
                <a:latin typeface="Arial" charset="0"/>
                <a:ea typeface="MS PGothic" charset="0"/>
              </a:rPr>
              <a:t>(</a:t>
            </a:r>
            <a:r>
              <a:rPr lang="en-US" sz="3000" dirty="0" err="1">
                <a:latin typeface="Arial" charset="0"/>
                <a:ea typeface="MS PGothic" charset="0"/>
              </a:rPr>
              <a:t>q,λ,S</a:t>
            </a:r>
            <a:r>
              <a:rPr lang="en-US" sz="3000" dirty="0">
                <a:latin typeface="Arial" charset="0"/>
                <a:ea typeface="MS PGothic" charset="0"/>
              </a:rPr>
              <a:t>$)⊇{(</a:t>
            </a:r>
            <a:r>
              <a:rPr lang="en-US" sz="3000" dirty="0" err="1">
                <a:latin typeface="Arial" charset="0"/>
                <a:ea typeface="MS PGothic" charset="0"/>
              </a:rPr>
              <a:t>q,λ</a:t>
            </a:r>
            <a:r>
              <a:rPr lang="en-US" sz="3000" dirty="0">
                <a:latin typeface="Arial" charset="0"/>
                <a:ea typeface="MS PGothic" charset="0"/>
              </a:rPr>
              <a:t>)}, N(A) = </a:t>
            </a:r>
            <a:r>
              <a:rPr lang="en-US" sz="3000" i="1" dirty="0">
                <a:latin typeface="Arial" charset="0"/>
                <a:ea typeface="MS PGothic" charset="0"/>
              </a:rPr>
              <a:t>L</a:t>
            </a:r>
            <a:r>
              <a:rPr lang="en-US" sz="3000" dirty="0">
                <a:latin typeface="Arial" charset="0"/>
                <a:ea typeface="MS PGothic" charset="0"/>
              </a:rPr>
              <a:t>(G)</a:t>
            </a:r>
          </a:p>
        </p:txBody>
      </p:sp>
      <p:sp>
        <p:nvSpPr>
          <p:cNvPr id="1269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9FF0E2A-F81C-0D46-A145-CB78371844FC}" type="datetime1">
              <a:rPr lang="en-US" smtClean="0"/>
              <a:t>1/27/22</a:t>
            </a:fld>
            <a:endParaRPr lang="en-US" dirty="0"/>
          </a:p>
        </p:txBody>
      </p:sp>
      <p:sp>
        <p:nvSpPr>
          <p:cNvPr id="1269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69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BE4077B-88BB-2E4B-9B6A-9BAE2C7A51FB}" type="slidenum">
              <a:rPr lang="en-US"/>
              <a:pPr/>
              <a:t>193</a:t>
            </a:fld>
            <a:endParaRPr lang="en-US"/>
          </a:p>
        </p:txBody>
      </p:sp>
    </p:spTree>
    <p:extLst>
      <p:ext uri="{BB962C8B-B14F-4D97-AF65-F5344CB8AC3E}">
        <p14:creationId xmlns:p14="http://schemas.microsoft.com/office/powerpoint/2010/main" val="62902464"/>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itle 1"/>
          <p:cNvSpPr>
            <a:spLocks noGrp="1"/>
          </p:cNvSpPr>
          <p:nvPr>
            <p:ph type="title"/>
          </p:nvPr>
        </p:nvSpPr>
        <p:spPr/>
        <p:txBody>
          <a:bodyPr/>
          <a:lstStyle/>
          <a:p>
            <a:r>
              <a:rPr lang="en-US" dirty="0">
                <a:latin typeface="Arial" charset="0"/>
                <a:ea typeface="MS PGothic" charset="0"/>
              </a:rPr>
              <a:t>Example Bottom Up Parsing by PDA</a:t>
            </a:r>
          </a:p>
        </p:txBody>
      </p:sp>
      <p:sp>
        <p:nvSpPr>
          <p:cNvPr id="128003" name="Content Placeholder 2"/>
          <p:cNvSpPr>
            <a:spLocks noGrp="1"/>
          </p:cNvSpPr>
          <p:nvPr>
            <p:ph idx="1"/>
          </p:nvPr>
        </p:nvSpPr>
        <p:spPr/>
        <p:txBody>
          <a:bodyPr/>
          <a:lstStyle/>
          <a:p>
            <a:pPr marL="0" indent="0" eaLnBrk="1" hangingPunct="1">
              <a:buFontTx/>
              <a:buNone/>
            </a:pPr>
            <a:r>
              <a:rPr lang="en-US" sz="2400" dirty="0">
                <a:solidFill>
                  <a:srgbClr val="0000FF"/>
                </a:solidFill>
                <a:latin typeface="Arial" charset="0"/>
                <a:ea typeface="MS PGothic" charset="0"/>
              </a:rPr>
              <a:t>E </a:t>
            </a:r>
            <a:r>
              <a:rPr lang="en-US" sz="2400" dirty="0">
                <a:solidFill>
                  <a:srgbClr val="0000FF"/>
                </a:solidFill>
                <a:latin typeface="Arial" charset="0"/>
                <a:ea typeface="MS PGothic" charset="0"/>
                <a:sym typeface="Wingdings" charset="0"/>
              </a:rPr>
              <a:t> E + T | T</a:t>
            </a:r>
          </a:p>
          <a:p>
            <a:pPr marL="0" indent="0" eaLnBrk="1" hangingPunct="1">
              <a:buFontTx/>
              <a:buNone/>
            </a:pPr>
            <a:r>
              <a:rPr lang="en-US" sz="2400" dirty="0">
                <a:solidFill>
                  <a:srgbClr val="0000FF"/>
                </a:solidFill>
                <a:latin typeface="Arial" charset="0"/>
                <a:ea typeface="MS PGothic" charset="0"/>
              </a:rPr>
              <a:t>T </a:t>
            </a:r>
            <a:r>
              <a:rPr lang="en-US" sz="2400" dirty="0">
                <a:solidFill>
                  <a:srgbClr val="0000FF"/>
                </a:solidFill>
                <a:latin typeface="Arial" charset="0"/>
                <a:ea typeface="MS PGothic" charset="0"/>
                <a:sym typeface="Wingdings" charset="0"/>
              </a:rPr>
              <a:t> T * F | F </a:t>
            </a:r>
          </a:p>
          <a:p>
            <a:pPr marL="0" indent="0" eaLnBrk="1" hangingPunct="1">
              <a:buFontTx/>
              <a:buNone/>
            </a:pPr>
            <a:r>
              <a:rPr lang="en-US" sz="2400" dirty="0">
                <a:solidFill>
                  <a:srgbClr val="0000FF"/>
                </a:solidFill>
                <a:latin typeface="Arial" charset="0"/>
                <a:ea typeface="MS PGothic" charset="0"/>
              </a:rPr>
              <a:t>F </a:t>
            </a:r>
            <a:r>
              <a:rPr lang="en-US" sz="2400" dirty="0">
                <a:solidFill>
                  <a:srgbClr val="0000FF"/>
                </a:solidFill>
                <a:latin typeface="Arial" charset="0"/>
                <a:ea typeface="MS PGothic" charset="0"/>
                <a:sym typeface="Wingdings" charset="0"/>
              </a:rPr>
              <a:t> (E) | </a:t>
            </a:r>
            <a:r>
              <a:rPr lang="en-US" sz="2400" dirty="0" err="1">
                <a:solidFill>
                  <a:srgbClr val="0000FF"/>
                </a:solidFill>
                <a:latin typeface="Arial" charset="0"/>
                <a:ea typeface="MS PGothic" charset="0"/>
                <a:sym typeface="Wingdings" charset="0"/>
              </a:rPr>
              <a:t>Int</a:t>
            </a:r>
            <a:r>
              <a:rPr lang="en-US" sz="2400" dirty="0">
                <a:latin typeface="Arial" charset="0"/>
                <a:ea typeface="MS PGothic" charset="0"/>
              </a:rPr>
              <a:t> </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a:t>
            </a:r>
            <a:r>
              <a:rPr lang="en-US" sz="2400" dirty="0">
                <a:latin typeface="Arial" charset="0"/>
                <a:ea typeface="MS PGothic" charset="0"/>
              </a:rPr>
              <a:t>)={(q,+)}, </a:t>
            </a:r>
            <a:r>
              <a:rPr lang="el-GR" sz="2400" dirty="0">
                <a:latin typeface="Arial" charset="0"/>
                <a:ea typeface="MS PGothic" charset="0"/>
              </a:rPr>
              <a:t>δ</a:t>
            </a:r>
            <a:r>
              <a:rPr lang="en-US" sz="2400" dirty="0">
                <a:latin typeface="Arial" charset="0"/>
                <a:ea typeface="MS PGothic" charset="0"/>
              </a:rPr>
              <a:t>(q,*,λ)={(q,*)},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q,Int,λ</a:t>
            </a:r>
            <a:r>
              <a:rPr lang="en-US" sz="2400" dirty="0">
                <a:latin typeface="Arial" charset="0"/>
                <a:ea typeface="MS PGothic" charset="0"/>
              </a:rPr>
              <a:t>)={(</a:t>
            </a:r>
            <a:r>
              <a:rPr lang="en-US" sz="2400" dirty="0" err="1">
                <a:latin typeface="Arial" charset="0"/>
                <a:ea typeface="MS PGothic" charset="0"/>
              </a:rPr>
              <a:t>q,Int</a:t>
            </a:r>
            <a:r>
              <a:rPr lang="en-US" sz="2400" dirty="0">
                <a:latin typeface="Arial" charset="0"/>
                <a:ea typeface="MS PGothic" charset="0"/>
              </a:rPr>
              <a:t>)},</a:t>
            </a:r>
            <a:br>
              <a:rPr lang="en-US" sz="2400" dirty="0">
                <a:latin typeface="Arial" charset="0"/>
                <a:ea typeface="MS PGothic" charset="0"/>
              </a:rPr>
            </a:br>
            <a:r>
              <a:rPr lang="el-GR" sz="2400" dirty="0">
                <a:latin typeface="Arial" charset="0"/>
                <a:ea typeface="MS PGothic" charset="0"/>
              </a:rPr>
              <a:t>δ</a:t>
            </a:r>
            <a:r>
              <a:rPr lang="en-US" sz="2400" dirty="0">
                <a:latin typeface="Arial" charset="0"/>
                <a:ea typeface="MS PGothic" charset="0"/>
              </a:rPr>
              <a:t>(q,(,λ)={(q,()}, </a:t>
            </a:r>
            <a:r>
              <a:rPr lang="el-GR" sz="2400" dirty="0">
                <a:latin typeface="Arial" charset="0"/>
                <a:ea typeface="MS PGothic" charset="0"/>
              </a:rPr>
              <a:t>δ</a:t>
            </a:r>
            <a:r>
              <a:rPr lang="en-US" sz="2400" dirty="0">
                <a:latin typeface="Arial" charset="0"/>
                <a:ea typeface="MS PGothic" charset="0"/>
              </a:rPr>
              <a:t>(q,),λ)={(q,))}  </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q,λ,T+E</a:t>
            </a:r>
            <a:r>
              <a:rPr lang="en-US" sz="2400" dirty="0">
                <a:latin typeface="Arial" charset="0"/>
                <a:ea typeface="MS PGothic" charset="0"/>
              </a:rPr>
              <a:t>) = {(</a:t>
            </a:r>
            <a:r>
              <a:rPr lang="en-US" sz="2400" dirty="0" err="1">
                <a:latin typeface="Arial" charset="0"/>
                <a:ea typeface="MS PGothic" charset="0"/>
              </a:rPr>
              <a:t>q,E</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q,λ,T</a:t>
            </a:r>
            <a:r>
              <a:rPr lang="en-US" sz="2400" dirty="0">
                <a:latin typeface="Arial" charset="0"/>
                <a:ea typeface="MS PGothic" charset="0"/>
              </a:rPr>
              <a:t>) ⊇ {(</a:t>
            </a:r>
            <a:r>
              <a:rPr lang="en-US" sz="2400" dirty="0" err="1">
                <a:latin typeface="Arial" charset="0"/>
                <a:ea typeface="MS PGothic" charset="0"/>
              </a:rPr>
              <a:t>q,E</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q,λ,F</a:t>
            </a:r>
            <a:r>
              <a:rPr lang="en-US" sz="2400" dirty="0">
                <a:latin typeface="Arial" charset="0"/>
                <a:ea typeface="MS PGothic" charset="0"/>
              </a:rPr>
              <a:t>*T) ⊇ {(</a:t>
            </a:r>
            <a:r>
              <a:rPr lang="en-US" sz="2400" dirty="0" err="1">
                <a:latin typeface="Arial" charset="0"/>
                <a:ea typeface="MS PGothic" charset="0"/>
              </a:rPr>
              <a:t>q,T</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q,λ,F</a:t>
            </a:r>
            <a:r>
              <a:rPr lang="en-US" sz="2400" dirty="0">
                <a:latin typeface="Arial" charset="0"/>
                <a:ea typeface="MS PGothic" charset="0"/>
              </a:rPr>
              <a:t>) ⊇ {(</a:t>
            </a:r>
            <a:r>
              <a:rPr lang="en-US" sz="2400" dirty="0" err="1">
                <a:latin typeface="Arial" charset="0"/>
                <a:ea typeface="MS PGothic" charset="0"/>
              </a:rPr>
              <a:t>q,T</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a:t>
            </a:r>
            <a:r>
              <a:rPr lang="en-US" sz="2400" dirty="0">
                <a:latin typeface="Arial" charset="0"/>
                <a:ea typeface="MS PGothic" charset="0"/>
              </a:rPr>
              <a:t>,)E() ⊇ {(</a:t>
            </a:r>
            <a:r>
              <a:rPr lang="en-US" sz="2400" dirty="0" err="1">
                <a:latin typeface="Arial" charset="0"/>
                <a:ea typeface="MS PGothic" charset="0"/>
              </a:rPr>
              <a:t>q,F</a:t>
            </a:r>
            <a:r>
              <a:rPr lang="en-US" sz="2400" dirty="0">
                <a:latin typeface="Arial" charset="0"/>
                <a:ea typeface="MS PGothic" charset="0"/>
              </a:rPr>
              <a:t>)}, </a:t>
            </a:r>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q,λ,Int</a:t>
            </a:r>
            <a:r>
              <a:rPr lang="en-US" sz="2400" dirty="0">
                <a:latin typeface="Arial" charset="0"/>
                <a:ea typeface="MS PGothic" charset="0"/>
              </a:rPr>
              <a:t>) ⊇ {(</a:t>
            </a:r>
            <a:r>
              <a:rPr lang="en-US" sz="2400" dirty="0" err="1">
                <a:latin typeface="Arial" charset="0"/>
                <a:ea typeface="MS PGothic" charset="0"/>
              </a:rPr>
              <a:t>q,F</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q,λ,E</a:t>
            </a:r>
            <a:r>
              <a:rPr lang="en-US" sz="2400" dirty="0">
                <a:latin typeface="Arial" charset="0"/>
                <a:ea typeface="MS PGothic" charset="0"/>
              </a:rPr>
              <a:t>) ⊇ {(</a:t>
            </a:r>
            <a:r>
              <a:rPr lang="en-US" sz="2400" dirty="0" err="1">
                <a:latin typeface="Arial" charset="0"/>
                <a:ea typeface="MS PGothic" charset="0"/>
              </a:rPr>
              <a:t>f,λ</a:t>
            </a:r>
            <a:r>
              <a:rPr lang="en-US" sz="2400" dirty="0">
                <a:latin typeface="Arial" charset="0"/>
                <a:ea typeface="MS PGothic" charset="0"/>
              </a:rPr>
              <a:t>)}</a:t>
            </a:r>
          </a:p>
          <a:p>
            <a:pPr marL="0" indent="0"/>
            <a:r>
              <a:rPr lang="el-GR" sz="2400" dirty="0">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f,λ</a:t>
            </a:r>
            <a:r>
              <a:rPr lang="en-US" sz="2400" dirty="0">
                <a:latin typeface="Arial" charset="0"/>
                <a:ea typeface="MS PGothic" charset="0"/>
              </a:rPr>
              <a:t>,$) = {(</a:t>
            </a:r>
            <a:r>
              <a:rPr lang="en-US" sz="2400" dirty="0" err="1">
                <a:latin typeface="Arial" charset="0"/>
                <a:ea typeface="MS PGothic" charset="0"/>
              </a:rPr>
              <a:t>f,λ</a:t>
            </a:r>
            <a:r>
              <a:rPr lang="en-US" sz="2400" dirty="0">
                <a:latin typeface="Arial" charset="0"/>
                <a:ea typeface="MS PGothic" charset="0"/>
              </a:rPr>
              <a:t>)}</a:t>
            </a:r>
          </a:p>
          <a:p>
            <a:pPr marL="0" indent="0"/>
            <a:r>
              <a:rPr lang="en-US" sz="2400" dirty="0">
                <a:latin typeface="Arial" charset="0"/>
                <a:ea typeface="MS PGothic" charset="0"/>
              </a:rPr>
              <a:t>E(A) = </a:t>
            </a:r>
            <a:r>
              <a:rPr lang="en-US" sz="2400" i="1" dirty="0">
                <a:latin typeface="Arial" charset="0"/>
                <a:ea typeface="MS PGothic" charset="0"/>
              </a:rPr>
              <a:t>L</a:t>
            </a:r>
            <a:r>
              <a:rPr lang="en-US" sz="2400" dirty="0">
                <a:latin typeface="Arial" charset="0"/>
                <a:ea typeface="MS PGothic" charset="0"/>
              </a:rPr>
              <a:t>(G)</a:t>
            </a:r>
          </a:p>
          <a:p>
            <a:pPr marL="0" indent="0"/>
            <a:endParaRPr lang="en-US" sz="2400" dirty="0">
              <a:latin typeface="Arial" charset="0"/>
              <a:ea typeface="MS PGothic" charset="0"/>
            </a:endParaRPr>
          </a:p>
          <a:p>
            <a:pPr marL="0" indent="0"/>
            <a:endParaRPr lang="en-US" sz="2800" dirty="0">
              <a:latin typeface="Arial" charset="0"/>
              <a:ea typeface="MS PGothic" charset="0"/>
            </a:endParaRPr>
          </a:p>
          <a:p>
            <a:pPr marL="0" indent="0"/>
            <a:endParaRPr lang="en-US" sz="2800" dirty="0">
              <a:latin typeface="Arial" charset="0"/>
              <a:ea typeface="MS PGothic" charset="0"/>
            </a:endParaRPr>
          </a:p>
        </p:txBody>
      </p:sp>
      <p:sp>
        <p:nvSpPr>
          <p:cNvPr id="1280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5BE063-C219-1640-9CC2-44E3C7B822D1}" type="datetime1">
              <a:rPr lang="en-US" smtClean="0"/>
              <a:t>1/27/22</a:t>
            </a:fld>
            <a:endParaRPr lang="en-US"/>
          </a:p>
        </p:txBody>
      </p:sp>
      <p:sp>
        <p:nvSpPr>
          <p:cNvPr id="1280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80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57F2608-B308-DE43-9FD4-F3C12F3FD28B}" type="slidenum">
              <a:rPr lang="en-US"/>
              <a:pPr/>
              <a:t>194</a:t>
            </a:fld>
            <a:endParaRPr lang="en-US"/>
          </a:p>
        </p:txBody>
      </p:sp>
    </p:spTree>
    <p:extLst>
      <p:ext uri="{BB962C8B-B14F-4D97-AF65-F5344CB8AC3E}">
        <p14:creationId xmlns:p14="http://schemas.microsoft.com/office/powerpoint/2010/main" val="639758124"/>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Title 1"/>
          <p:cNvSpPr>
            <a:spLocks noGrp="1"/>
          </p:cNvSpPr>
          <p:nvPr>
            <p:ph type="title"/>
          </p:nvPr>
        </p:nvSpPr>
        <p:spPr/>
        <p:txBody>
          <a:bodyPr/>
          <a:lstStyle/>
          <a:p>
            <a:r>
              <a:rPr lang="en-US">
                <a:latin typeface="Arial" charset="0"/>
                <a:ea typeface="MS PGothic" charset="0"/>
              </a:rPr>
              <a:t>Challenge</a:t>
            </a:r>
          </a:p>
        </p:txBody>
      </p:sp>
      <p:sp>
        <p:nvSpPr>
          <p:cNvPr id="129027" name="Content Placeholder 2"/>
          <p:cNvSpPr>
            <a:spLocks noGrp="1"/>
          </p:cNvSpPr>
          <p:nvPr>
            <p:ph idx="1"/>
          </p:nvPr>
        </p:nvSpPr>
        <p:spPr/>
        <p:txBody>
          <a:bodyPr/>
          <a:lstStyle/>
          <a:p>
            <a:r>
              <a:rPr lang="en-US">
                <a:latin typeface="Arial" charset="0"/>
                <a:ea typeface="MS PGothic" charset="0"/>
              </a:rPr>
              <a:t>Use the two recognizers on some sets of expressions like</a:t>
            </a:r>
          </a:p>
          <a:p>
            <a:pPr lvl="1"/>
            <a:r>
              <a:rPr lang="en-US">
                <a:latin typeface="Arial" charset="0"/>
                <a:ea typeface="MS PGothic" charset="0"/>
              </a:rPr>
              <a:t>5 + 7 * 2</a:t>
            </a:r>
          </a:p>
          <a:p>
            <a:pPr lvl="1"/>
            <a:r>
              <a:rPr lang="en-US">
                <a:latin typeface="Arial" charset="0"/>
                <a:ea typeface="MS PGothic" charset="0"/>
              </a:rPr>
              <a:t>5 * 7 + 2</a:t>
            </a:r>
          </a:p>
          <a:p>
            <a:pPr lvl="1"/>
            <a:r>
              <a:rPr lang="en-US">
                <a:latin typeface="Arial" charset="0"/>
                <a:ea typeface="MS PGothic" charset="0"/>
              </a:rPr>
              <a:t>(5 + 7) * 2</a:t>
            </a:r>
          </a:p>
        </p:txBody>
      </p:sp>
      <p:sp>
        <p:nvSpPr>
          <p:cNvPr id="12902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0DCE9D1-2EED-2F4D-94D2-DE09E78BEB1F}" type="datetime1">
              <a:rPr lang="en-US" smtClean="0"/>
              <a:t>1/27/22</a:t>
            </a:fld>
            <a:endParaRPr lang="en-US"/>
          </a:p>
        </p:txBody>
      </p:sp>
      <p:sp>
        <p:nvSpPr>
          <p:cNvPr id="1290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290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7BAB52D-9DBE-D447-99A7-58F78DFA74E6}" type="slidenum">
              <a:rPr lang="en-US"/>
              <a:pPr/>
              <a:t>195</a:t>
            </a:fld>
            <a:endParaRPr lang="en-US"/>
          </a:p>
        </p:txBody>
      </p:sp>
    </p:spTree>
    <p:extLst>
      <p:ext uri="{BB962C8B-B14F-4D97-AF65-F5344CB8AC3E}">
        <p14:creationId xmlns:p14="http://schemas.microsoft.com/office/powerpoint/2010/main" val="211165318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Title 1"/>
          <p:cNvSpPr>
            <a:spLocks noGrp="1"/>
          </p:cNvSpPr>
          <p:nvPr>
            <p:ph type="title"/>
          </p:nvPr>
        </p:nvSpPr>
        <p:spPr/>
        <p:txBody>
          <a:bodyPr/>
          <a:lstStyle/>
          <a:p>
            <a:r>
              <a:rPr lang="en-US">
                <a:latin typeface="Arial" charset="0"/>
                <a:ea typeface="MS PGothic" charset="0"/>
              </a:rPr>
              <a:t>Converting a PDA to CFG</a:t>
            </a:r>
          </a:p>
        </p:txBody>
      </p:sp>
      <p:sp>
        <p:nvSpPr>
          <p:cNvPr id="139267" name="Content Placeholder 2"/>
          <p:cNvSpPr>
            <a:spLocks noGrp="1"/>
          </p:cNvSpPr>
          <p:nvPr>
            <p:ph idx="1"/>
          </p:nvPr>
        </p:nvSpPr>
        <p:spPr/>
        <p:txBody>
          <a:bodyPr/>
          <a:lstStyle/>
          <a:p>
            <a:r>
              <a:rPr lang="en-US" sz="1800" dirty="0" err="1">
                <a:latin typeface="Arial" charset="0"/>
                <a:ea typeface="MS PGothic" charset="0"/>
              </a:rPr>
              <a:t>Sipser</a:t>
            </a:r>
            <a:r>
              <a:rPr lang="en-US" sz="1800" dirty="0">
                <a:latin typeface="Arial" charset="0"/>
                <a:ea typeface="MS PGothic" charset="0"/>
              </a:rPr>
              <a:t> has one approach; here is another</a:t>
            </a:r>
          </a:p>
          <a:p>
            <a:r>
              <a:rPr lang="en-US" sz="1800" dirty="0">
                <a:latin typeface="Arial" charset="0"/>
                <a:ea typeface="MS PGothic" charset="0"/>
              </a:rPr>
              <a:t>Let A = ( Q,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q</a:t>
            </a:r>
            <a:r>
              <a:rPr lang="en-US" sz="1800" baseline="-25000" dirty="0">
                <a:latin typeface="Arial" charset="0"/>
                <a:ea typeface="MS PGothic" charset="0"/>
              </a:rPr>
              <a:t>0</a:t>
            </a:r>
            <a:r>
              <a:rPr lang="en-US" sz="1800" dirty="0">
                <a:latin typeface="Arial" charset="0"/>
                <a:ea typeface="MS PGothic" charset="0"/>
              </a:rPr>
              <a:t>, Z, F) accept L by empty stack and final state</a:t>
            </a:r>
          </a:p>
          <a:p>
            <a:r>
              <a:rPr lang="en-US" sz="1800" dirty="0">
                <a:latin typeface="Arial" charset="0"/>
                <a:ea typeface="MS PGothic" charset="0"/>
              </a:rPr>
              <a:t>Define A’ = (Q</a:t>
            </a:r>
            <a:r>
              <a:rPr lang="en-US" sz="1800" dirty="0">
                <a:latin typeface="Arial" charset="0"/>
                <a:ea typeface="MS PGothic" charset="0"/>
                <a:sym typeface="Symbol" charset="0"/>
              </a:rPr>
              <a:t></a:t>
            </a:r>
            <a:r>
              <a:rPr lang="en-US" sz="1800" dirty="0">
                <a:latin typeface="Arial" charset="0"/>
                <a:ea typeface="MS PGothic" charset="0"/>
              </a:rPr>
              <a:t>{q</a:t>
            </a:r>
            <a:r>
              <a:rPr lang="en-US" sz="1800" baseline="-25000" dirty="0">
                <a:latin typeface="Arial" charset="0"/>
                <a:ea typeface="MS PGothic" charset="0"/>
              </a:rPr>
              <a:t>0</a:t>
            </a:r>
            <a:r>
              <a:rPr lang="en-US" sz="1800" dirty="0">
                <a:latin typeface="Arial" charset="0"/>
                <a:ea typeface="MS PGothic" charset="0"/>
              </a:rPr>
              <a:t>’,f},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q</a:t>
            </a:r>
            <a:r>
              <a:rPr lang="en-US" sz="1800" baseline="-25000" dirty="0">
                <a:latin typeface="Arial" charset="0"/>
                <a:ea typeface="MS PGothic" charset="0"/>
              </a:rPr>
              <a:t>0</a:t>
            </a:r>
            <a:r>
              <a:rPr lang="en-US" sz="1800" dirty="0">
                <a:latin typeface="Arial" charset="0"/>
                <a:ea typeface="MS PGothic" charset="0"/>
              </a:rPr>
              <a:t>’, $, {f}) where</a:t>
            </a:r>
          </a:p>
          <a:p>
            <a:pPr lvl="1"/>
            <a:r>
              <a:rPr lang="en-US" sz="1400" dirty="0">
                <a:latin typeface="Arial" charset="0"/>
                <a:ea typeface="MS PGothic" charset="0"/>
                <a:sym typeface="Symbol" charset="0"/>
              </a:rPr>
              <a:t>’(</a:t>
            </a:r>
            <a:r>
              <a:rPr lang="en-US" sz="1400" dirty="0">
                <a:latin typeface="Arial" charset="0"/>
                <a:ea typeface="MS PGothic" charset="0"/>
              </a:rPr>
              <a:t>q</a:t>
            </a:r>
            <a:r>
              <a:rPr lang="en-US" sz="1400" baseline="-25000" dirty="0">
                <a:latin typeface="Arial" charset="0"/>
                <a:ea typeface="MS PGothic" charset="0"/>
              </a:rPr>
              <a:t>0</a:t>
            </a:r>
            <a:r>
              <a:rPr lang="en-US" sz="1400" dirty="0">
                <a:latin typeface="Arial" charset="0"/>
                <a:ea typeface="MS PGothic" charset="0"/>
              </a:rPr>
              <a:t>’, </a:t>
            </a:r>
            <a:r>
              <a:rPr lang="en-US" sz="1400" dirty="0" err="1">
                <a:latin typeface="Arial" charset="0"/>
                <a:ea typeface="MS PGothic" charset="0"/>
              </a:rPr>
              <a:t>λ</a:t>
            </a:r>
            <a:r>
              <a:rPr lang="en-US" sz="1400" dirty="0">
                <a:latin typeface="Arial" charset="0"/>
                <a:ea typeface="MS PGothic" charset="0"/>
              </a:rPr>
              <a:t>, $) = {(q</a:t>
            </a:r>
            <a:r>
              <a:rPr lang="en-US" sz="1400" baseline="-25000" dirty="0">
                <a:latin typeface="Arial" charset="0"/>
                <a:ea typeface="MS PGothic" charset="0"/>
              </a:rPr>
              <a:t>0</a:t>
            </a:r>
            <a:r>
              <a:rPr lang="en-US" sz="1400" dirty="0">
                <a:latin typeface="Arial" charset="0"/>
                <a:ea typeface="MS PGothic" charset="0"/>
              </a:rPr>
              <a:t>, PUSH(Z)) or in normal notation {(q</a:t>
            </a:r>
            <a:r>
              <a:rPr lang="en-US" sz="1400" baseline="-25000" dirty="0">
                <a:latin typeface="Arial" charset="0"/>
                <a:ea typeface="MS PGothic" charset="0"/>
              </a:rPr>
              <a:t>0</a:t>
            </a:r>
            <a:r>
              <a:rPr lang="en-US" sz="1400" dirty="0">
                <a:latin typeface="Arial" charset="0"/>
                <a:ea typeface="MS PGothic" charset="0"/>
              </a:rPr>
              <a:t>, Z$)}</a:t>
            </a:r>
          </a:p>
          <a:p>
            <a:pPr lvl="1"/>
            <a:r>
              <a:rPr lang="en-US" sz="1400" dirty="0">
                <a:latin typeface="Arial" charset="0"/>
                <a:ea typeface="MS PGothic" charset="0"/>
                <a:sym typeface="Symbol" charset="0"/>
              </a:rPr>
              <a:t>’ does what  does but only uses PUSH and POP instructions, always reading top of stack Note1: we need to consider using the $ for cases of the original machine looking at empty stack, when using </a:t>
            </a:r>
            <a:r>
              <a:rPr lang="en-US" sz="1400" dirty="0" err="1">
                <a:latin typeface="Arial" charset="0"/>
                <a:ea typeface="MS PGothic" charset="0"/>
              </a:rPr>
              <a:t>λ</a:t>
            </a:r>
            <a:r>
              <a:rPr lang="en-US" sz="1400" dirty="0">
                <a:latin typeface="Arial" charset="0"/>
                <a:ea typeface="MS PGothic" charset="0"/>
              </a:rPr>
              <a:t> for stack check. This guarantees we have top of stack until very end.</a:t>
            </a:r>
            <a:br>
              <a:rPr lang="en-US" sz="1400" dirty="0">
                <a:latin typeface="Arial" charset="0"/>
                <a:ea typeface="MS PGothic" charset="0"/>
              </a:rPr>
            </a:br>
            <a:r>
              <a:rPr lang="en-US" sz="1400" dirty="0">
                <a:latin typeface="Arial" charset="0"/>
                <a:ea typeface="MS PGothic" charset="0"/>
              </a:rPr>
              <a:t>Note2: If original adds stuff to stack, we do pop, followed by a bunch of pushes.</a:t>
            </a:r>
          </a:p>
          <a:p>
            <a:pPr lvl="1"/>
            <a:r>
              <a:rPr lang="en-US" sz="1400" dirty="0">
                <a:latin typeface="Arial" charset="0"/>
                <a:ea typeface="MS PGothic" charset="0"/>
              </a:rPr>
              <a:t>We add (f, </a:t>
            </a:r>
            <a:r>
              <a:rPr lang="en-US" sz="1400" dirty="0" err="1">
                <a:latin typeface="Arial" charset="0"/>
                <a:ea typeface="MS PGothic" charset="0"/>
              </a:rPr>
              <a:t>λ</a:t>
            </a:r>
            <a:r>
              <a:rPr lang="en-US" sz="1400" dirty="0">
                <a:latin typeface="Arial" charset="0"/>
                <a:ea typeface="MS PGothic" charset="0"/>
              </a:rPr>
              <a:t>) = (f, POP) to </a:t>
            </a:r>
            <a:r>
              <a:rPr lang="en-US" sz="1400" dirty="0">
                <a:latin typeface="Arial" charset="0"/>
                <a:ea typeface="MS PGothic" charset="0"/>
                <a:sym typeface="Symbol" charset="0"/>
              </a:rPr>
              <a:t>’(</a:t>
            </a:r>
            <a:r>
              <a:rPr lang="en-US" sz="1400" dirty="0" err="1">
                <a:latin typeface="Arial" charset="0"/>
                <a:ea typeface="MS PGothic" charset="0"/>
              </a:rPr>
              <a:t>q</a:t>
            </a:r>
            <a:r>
              <a:rPr lang="en-US" sz="1400" baseline="-25000" dirty="0" err="1">
                <a:latin typeface="Arial" charset="0"/>
                <a:ea typeface="MS PGothic" charset="0"/>
              </a:rPr>
              <a:t>f</a:t>
            </a:r>
            <a:r>
              <a:rPr lang="en-US" sz="1400" dirty="0">
                <a:latin typeface="Arial" charset="0"/>
                <a:ea typeface="MS PGothic" charset="0"/>
              </a:rPr>
              <a:t>, </a:t>
            </a:r>
            <a:r>
              <a:rPr lang="en-US" sz="1400" dirty="0" err="1">
                <a:latin typeface="Arial" charset="0"/>
                <a:ea typeface="MS PGothic" charset="0"/>
              </a:rPr>
              <a:t>λ</a:t>
            </a:r>
            <a:r>
              <a:rPr lang="en-US" sz="1400" dirty="0">
                <a:latin typeface="Arial" charset="0"/>
                <a:ea typeface="MS PGothic" charset="0"/>
              </a:rPr>
              <a:t>, $) whenever </a:t>
            </a:r>
            <a:r>
              <a:rPr lang="en-US" sz="1400" dirty="0" err="1">
                <a:latin typeface="Arial" charset="0"/>
                <a:ea typeface="MS PGothic" charset="0"/>
              </a:rPr>
              <a:t>q</a:t>
            </a:r>
            <a:r>
              <a:rPr lang="en-US" sz="1400" baseline="-25000" dirty="0" err="1">
                <a:latin typeface="Arial" charset="0"/>
                <a:ea typeface="MS PGothic" charset="0"/>
              </a:rPr>
              <a:t>f</a:t>
            </a:r>
            <a:r>
              <a:rPr lang="en-US" sz="1400" dirty="0">
                <a:latin typeface="Arial" charset="0"/>
                <a:ea typeface="MS PGothic" charset="0"/>
              </a:rPr>
              <a:t> is in F, so we jump to a fixed final state.</a:t>
            </a:r>
          </a:p>
          <a:p>
            <a:r>
              <a:rPr lang="en-US" sz="1800" dirty="0">
                <a:latin typeface="Arial" charset="0"/>
                <a:ea typeface="MS PGothic" charset="0"/>
              </a:rPr>
              <a:t>Now, </a:t>
            </a:r>
            <a:r>
              <a:rPr lang="en-US" sz="1800" dirty="0" err="1">
                <a:latin typeface="Arial" charset="0"/>
                <a:ea typeface="MS PGothic" charset="0"/>
              </a:rPr>
              <a:t>wlog</a:t>
            </a:r>
            <a:r>
              <a:rPr lang="en-US" sz="1800" dirty="0">
                <a:latin typeface="Arial" charset="0"/>
                <a:ea typeface="MS PGothic" charset="0"/>
              </a:rPr>
              <a:t>, we can assume our PDA uses only POP and PUSH, has just one final state and accepts by empty stack and final state. We will assume the original machine is of this form and that its bottom of stack is $.</a:t>
            </a:r>
          </a:p>
          <a:p>
            <a:r>
              <a:rPr lang="en-US" sz="1800" dirty="0">
                <a:latin typeface="Arial" charset="0"/>
                <a:ea typeface="MS PGothic" charset="0"/>
              </a:rPr>
              <a:t>Define G = (V, </a:t>
            </a:r>
            <a:r>
              <a:rPr lang="en-US" sz="1800" dirty="0">
                <a:latin typeface="Arial" charset="0"/>
                <a:ea typeface="MS PGothic" charset="0"/>
                <a:sym typeface="Symbol" charset="0"/>
              </a:rPr>
              <a:t>, R, S) where</a:t>
            </a:r>
          </a:p>
          <a:p>
            <a:pPr lvl="1"/>
            <a:r>
              <a:rPr lang="en-US" sz="1800" dirty="0">
                <a:latin typeface="Arial" charset="0"/>
                <a:ea typeface="MS PGothic" charset="0"/>
                <a:sym typeface="Symbol" charset="0"/>
              </a:rPr>
              <a:t>V = {S}  { &lt;q, X, p&gt; | </a:t>
            </a:r>
            <a:r>
              <a:rPr lang="en-US" sz="1800" dirty="0" err="1">
                <a:latin typeface="Arial" charset="0"/>
                <a:ea typeface="MS PGothic" charset="0"/>
                <a:sym typeface="Symbol" charset="0"/>
              </a:rPr>
              <a:t>q,p</a:t>
            </a:r>
            <a:r>
              <a:rPr lang="en-US" sz="1800" dirty="0">
                <a:latin typeface="Arial" charset="0"/>
                <a:ea typeface="MS PGothic" charset="0"/>
                <a:sym typeface="Symbol" charset="0"/>
              </a:rPr>
              <a:t>  Q, X   }</a:t>
            </a:r>
          </a:p>
          <a:p>
            <a:pPr lvl="1"/>
            <a:r>
              <a:rPr lang="en-US" sz="1800" dirty="0">
                <a:latin typeface="Arial" charset="0"/>
                <a:ea typeface="MS PGothic" charset="0"/>
                <a:sym typeface="Symbol" charset="0"/>
              </a:rPr>
              <a:t>R on next page</a:t>
            </a:r>
            <a:endParaRPr lang="en-US" sz="1800" dirty="0">
              <a:latin typeface="Arial" charset="0"/>
              <a:ea typeface="MS PGothic" charset="0"/>
            </a:endParaRPr>
          </a:p>
        </p:txBody>
      </p:sp>
      <p:sp>
        <p:nvSpPr>
          <p:cNvPr id="13926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2B3A573-9FAE-DE4B-9DC9-134C1991B8C9}" type="datetime1">
              <a:rPr lang="en-US" smtClean="0"/>
              <a:t>1/27/22</a:t>
            </a:fld>
            <a:endParaRPr lang="en-US"/>
          </a:p>
        </p:txBody>
      </p:sp>
      <p:sp>
        <p:nvSpPr>
          <p:cNvPr id="13926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92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0B60AA4-A183-5243-B9BE-5EBAFA5BF0DE}" type="slidenum">
              <a:rPr lang="en-US"/>
              <a:pPr/>
              <a:t>196</a:t>
            </a:fld>
            <a:endParaRPr lang="en-US"/>
          </a:p>
        </p:txBody>
      </p:sp>
    </p:spTree>
    <p:extLst>
      <p:ext uri="{BB962C8B-B14F-4D97-AF65-F5344CB8AC3E}">
        <p14:creationId xmlns:p14="http://schemas.microsoft.com/office/powerpoint/2010/main" val="88457003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Title 1"/>
          <p:cNvSpPr>
            <a:spLocks noGrp="1"/>
          </p:cNvSpPr>
          <p:nvPr>
            <p:ph type="title"/>
          </p:nvPr>
        </p:nvSpPr>
        <p:spPr/>
        <p:txBody>
          <a:bodyPr/>
          <a:lstStyle/>
          <a:p>
            <a:r>
              <a:rPr lang="en-US">
                <a:latin typeface="Arial" charset="0"/>
                <a:ea typeface="MS PGothic" charset="0"/>
              </a:rPr>
              <a:t>Rules for PDA to CFG</a:t>
            </a:r>
          </a:p>
        </p:txBody>
      </p:sp>
      <p:sp>
        <p:nvSpPr>
          <p:cNvPr id="140291" name="Content Placeholder 2"/>
          <p:cNvSpPr>
            <a:spLocks noGrp="1"/>
          </p:cNvSpPr>
          <p:nvPr>
            <p:ph idx="1"/>
          </p:nvPr>
        </p:nvSpPr>
        <p:spPr/>
        <p:txBody>
          <a:bodyPr/>
          <a:lstStyle/>
          <a:p>
            <a:r>
              <a:rPr lang="en-US" sz="2800" dirty="0">
                <a:latin typeface="Arial" charset="0"/>
                <a:ea typeface="MS PGothic" charset="0"/>
              </a:rPr>
              <a:t>R contains rules as follows:</a:t>
            </a:r>
            <a:br>
              <a:rPr lang="en-US" sz="2800" dirty="0">
                <a:latin typeface="Arial" charset="0"/>
                <a:ea typeface="MS PGothic" charset="0"/>
              </a:rPr>
            </a:br>
            <a:r>
              <a:rPr lang="en-US" sz="2800" dirty="0">
                <a:latin typeface="Arial" charset="0"/>
                <a:ea typeface="MS PGothic" charset="0"/>
              </a:rPr>
              <a:t>S </a:t>
            </a:r>
            <a:r>
              <a:rPr lang="en-US" sz="2800" dirty="0">
                <a:latin typeface="Arial" charset="0"/>
                <a:ea typeface="MS PGothic" charset="0"/>
                <a:sym typeface="Symbol" charset="0"/>
              </a:rPr>
              <a:t></a:t>
            </a:r>
            <a:r>
              <a:rPr lang="en-US" sz="2800" dirty="0">
                <a:latin typeface="Arial" charset="0"/>
                <a:ea typeface="MS PGothic" charset="0"/>
              </a:rPr>
              <a:t> &lt;q</a:t>
            </a:r>
            <a:r>
              <a:rPr lang="en-US" sz="2800" baseline="-25000" dirty="0">
                <a:latin typeface="Arial" charset="0"/>
                <a:ea typeface="MS PGothic" charset="0"/>
              </a:rPr>
              <a:t>0</a:t>
            </a:r>
            <a:r>
              <a:rPr lang="en-US" sz="2800" dirty="0">
                <a:latin typeface="Arial" charset="0"/>
                <a:ea typeface="MS PGothic" charset="0"/>
              </a:rPr>
              <a:t>,$,f&gt; where F = {f}</a:t>
            </a:r>
            <a:br>
              <a:rPr lang="en-US" sz="2800" dirty="0">
                <a:latin typeface="Arial" charset="0"/>
                <a:ea typeface="MS PGothic" charset="0"/>
              </a:rPr>
            </a:br>
            <a:r>
              <a:rPr lang="en-US" sz="2800" dirty="0">
                <a:latin typeface="Arial" charset="0"/>
                <a:ea typeface="MS PGothic" charset="0"/>
              </a:rPr>
              <a:t>meaning that we want to generate w whenever </a:t>
            </a:r>
            <a:br>
              <a:rPr lang="en-US" sz="2800" dirty="0">
                <a:latin typeface="Arial" charset="0"/>
                <a:ea typeface="MS PGothic" charset="0"/>
              </a:rPr>
            </a:br>
            <a:r>
              <a:rPr lang="en-US" sz="2800" dirty="0">
                <a:latin typeface="Arial" charset="0"/>
                <a:ea typeface="MS PGothic" charset="0"/>
              </a:rPr>
              <a:t>[q</a:t>
            </a:r>
            <a:r>
              <a:rPr lang="en-US" sz="2800" baseline="-25000" dirty="0">
                <a:latin typeface="Arial" charset="0"/>
                <a:ea typeface="MS PGothic" charset="0"/>
              </a:rPr>
              <a:t>0</a:t>
            </a:r>
            <a:r>
              <a:rPr lang="en-US" sz="2800" dirty="0">
                <a:latin typeface="Arial" charset="0"/>
                <a:ea typeface="MS PGothic" charset="0"/>
              </a:rPr>
              <a:t>,w,$] |</a:t>
            </a:r>
            <a:r>
              <a:rPr lang="en-US" sz="2800" dirty="0">
                <a:latin typeface="Arial" charset="0"/>
                <a:ea typeface="MS PGothic" charset="0"/>
                <a:sym typeface="Symbol" charset="0"/>
              </a:rPr>
              <a:t>*</a:t>
            </a:r>
            <a:r>
              <a:rPr lang="en-US" sz="2800" dirty="0">
                <a:latin typeface="Arial" charset="0"/>
                <a:ea typeface="MS PGothic" charset="0"/>
              </a:rPr>
              <a:t>[</a:t>
            </a:r>
            <a:r>
              <a:rPr lang="en-US" sz="2800" dirty="0" err="1">
                <a:latin typeface="Arial" charset="0"/>
                <a:ea typeface="MS PGothic" charset="0"/>
              </a:rPr>
              <a:t>f,λ,λ</a:t>
            </a:r>
            <a:r>
              <a:rPr lang="en-US" sz="2800" dirty="0">
                <a:latin typeface="Arial" charset="0"/>
                <a:ea typeface="MS PGothic" charset="0"/>
              </a:rPr>
              <a:t>]</a:t>
            </a:r>
          </a:p>
          <a:p>
            <a:r>
              <a:rPr lang="en-US" sz="2800" dirty="0">
                <a:latin typeface="Arial" charset="0"/>
                <a:ea typeface="MS PGothic" charset="0"/>
              </a:rPr>
              <a:t>Remaining rules are:</a:t>
            </a:r>
            <a:br>
              <a:rPr lang="en-US" sz="2800" dirty="0">
                <a:latin typeface="Arial" charset="0"/>
                <a:ea typeface="MS PGothic" charset="0"/>
              </a:rPr>
            </a:br>
            <a:r>
              <a:rPr lang="en-US" sz="2800" dirty="0">
                <a:latin typeface="Arial" charset="0"/>
                <a:ea typeface="MS PGothic" charset="0"/>
              </a:rPr>
              <a:t>&lt;</a:t>
            </a:r>
            <a:r>
              <a:rPr lang="en-US" sz="2800" dirty="0" err="1">
                <a:latin typeface="Arial" charset="0"/>
                <a:ea typeface="MS PGothic" charset="0"/>
              </a:rPr>
              <a:t>q,X,p</a:t>
            </a:r>
            <a:r>
              <a:rPr lang="en-US" sz="2800" dirty="0">
                <a:latin typeface="Arial" charset="0"/>
                <a:ea typeface="MS PGothic" charset="0"/>
              </a:rPr>
              <a:t>&gt; </a:t>
            </a:r>
            <a:r>
              <a:rPr lang="en-US" sz="2800" dirty="0">
                <a:latin typeface="Arial" charset="0"/>
                <a:ea typeface="MS PGothic" charset="0"/>
                <a:sym typeface="Symbol" charset="0"/>
              </a:rPr>
              <a:t></a:t>
            </a:r>
            <a:r>
              <a:rPr lang="en-US" sz="2800" dirty="0">
                <a:latin typeface="Arial" charset="0"/>
                <a:ea typeface="MS PGothic" charset="0"/>
              </a:rPr>
              <a:t> a&lt;</a:t>
            </a:r>
            <a:r>
              <a:rPr lang="en-US" sz="2800" dirty="0" err="1">
                <a:latin typeface="Arial" charset="0"/>
                <a:ea typeface="MS PGothic" charset="0"/>
              </a:rPr>
              <a:t>s,Y,t</a:t>
            </a:r>
            <a:r>
              <a:rPr lang="en-US" sz="2800" dirty="0">
                <a:latin typeface="Arial" charset="0"/>
                <a:ea typeface="MS PGothic" charset="0"/>
              </a:rPr>
              <a:t>&gt;&lt;</a:t>
            </a:r>
            <a:r>
              <a:rPr lang="en-US" sz="2800" dirty="0" err="1">
                <a:latin typeface="Arial" charset="0"/>
                <a:ea typeface="MS PGothic" charset="0"/>
              </a:rPr>
              <a:t>t,X,p</a:t>
            </a:r>
            <a:r>
              <a:rPr lang="en-US" sz="2800" dirty="0">
                <a:latin typeface="Arial" charset="0"/>
                <a:ea typeface="MS PGothic" charset="0"/>
              </a:rPr>
              <a:t>&gt;</a:t>
            </a:r>
            <a:br>
              <a:rPr lang="en-US" sz="2800" dirty="0">
                <a:latin typeface="Arial" charset="0"/>
                <a:ea typeface="MS PGothic" charset="0"/>
              </a:rPr>
            </a:br>
            <a:r>
              <a:rPr lang="en-US" sz="2800" dirty="0">
                <a:latin typeface="Arial" charset="0"/>
                <a:ea typeface="MS PGothic" charset="0"/>
              </a:rPr>
              <a:t>whenever </a:t>
            </a:r>
            <a:r>
              <a:rPr lang="en-US" sz="2800" dirty="0">
                <a:latin typeface="Arial" charset="0"/>
                <a:ea typeface="MS PGothic" charset="0"/>
                <a:sym typeface="Symbol" charset="0"/>
              </a:rPr>
              <a:t>(</a:t>
            </a:r>
            <a:r>
              <a:rPr lang="en-US" sz="2800" dirty="0" err="1">
                <a:latin typeface="Arial" charset="0"/>
                <a:ea typeface="MS PGothic" charset="0"/>
                <a:sym typeface="Symbol" charset="0"/>
              </a:rPr>
              <a:t>q,a,X</a:t>
            </a:r>
            <a:r>
              <a:rPr lang="en-US" sz="2800" dirty="0">
                <a:latin typeface="Arial" charset="0"/>
                <a:ea typeface="MS PGothic" charset="0"/>
                <a:sym typeface="Symbol" charset="0"/>
              </a:rPr>
              <a:t>) </a:t>
            </a:r>
            <a:r>
              <a:rPr lang="en-US" sz="2800" dirty="0">
                <a:latin typeface="Arial" charset="0"/>
                <a:ea typeface="MS PGothic" charset="0"/>
              </a:rPr>
              <a:t>⊇</a:t>
            </a:r>
            <a:r>
              <a:rPr lang="en-US" sz="2800" dirty="0">
                <a:latin typeface="Arial" charset="0"/>
                <a:ea typeface="MS PGothic" charset="0"/>
                <a:sym typeface="Symbol" charset="0"/>
              </a:rPr>
              <a:t> {(</a:t>
            </a:r>
            <a:r>
              <a:rPr lang="en-US" sz="2800" dirty="0" err="1">
                <a:latin typeface="Arial" charset="0"/>
                <a:ea typeface="MS PGothic" charset="0"/>
                <a:sym typeface="Symbol" charset="0"/>
              </a:rPr>
              <a:t>s,PUSH</a:t>
            </a:r>
            <a:r>
              <a:rPr lang="en-US" sz="2800" dirty="0">
                <a:latin typeface="Arial" charset="0"/>
                <a:ea typeface="MS PGothic" charset="0"/>
                <a:sym typeface="Symbol" charset="0"/>
              </a:rPr>
              <a:t>(Y))}</a:t>
            </a:r>
            <a:br>
              <a:rPr lang="en-US" sz="2800" dirty="0">
                <a:latin typeface="Arial" charset="0"/>
                <a:ea typeface="MS PGothic" charset="0"/>
                <a:sym typeface="Symbol" charset="0"/>
              </a:rPr>
            </a:br>
            <a:r>
              <a:rPr lang="en-US" sz="2800" dirty="0">
                <a:latin typeface="Arial" charset="0"/>
                <a:ea typeface="MS PGothic" charset="0"/>
              </a:rPr>
              <a:t>&lt;</a:t>
            </a:r>
            <a:r>
              <a:rPr lang="en-US" sz="2800" dirty="0" err="1">
                <a:latin typeface="Arial" charset="0"/>
                <a:ea typeface="MS PGothic" charset="0"/>
              </a:rPr>
              <a:t>q,X,p</a:t>
            </a:r>
            <a:r>
              <a:rPr lang="en-US" sz="2800" dirty="0">
                <a:latin typeface="Arial" charset="0"/>
                <a:ea typeface="MS PGothic" charset="0"/>
              </a:rPr>
              <a:t>&gt; </a:t>
            </a:r>
            <a:r>
              <a:rPr lang="en-US" sz="2800" dirty="0">
                <a:latin typeface="Arial" charset="0"/>
                <a:ea typeface="MS PGothic" charset="0"/>
                <a:sym typeface="Symbol" charset="0"/>
              </a:rPr>
              <a:t></a:t>
            </a:r>
            <a:r>
              <a:rPr lang="en-US" sz="2800" dirty="0">
                <a:latin typeface="Arial" charset="0"/>
                <a:ea typeface="MS PGothic" charset="0"/>
              </a:rPr>
              <a:t> a</a:t>
            </a:r>
            <a:br>
              <a:rPr lang="en-US" sz="2800" dirty="0">
                <a:latin typeface="Arial" charset="0"/>
                <a:ea typeface="MS PGothic" charset="0"/>
              </a:rPr>
            </a:br>
            <a:r>
              <a:rPr lang="en-US" sz="2800" dirty="0">
                <a:latin typeface="Arial" charset="0"/>
                <a:ea typeface="MS PGothic" charset="0"/>
              </a:rPr>
              <a:t>whenever </a:t>
            </a:r>
            <a:r>
              <a:rPr lang="en-US" sz="2800" dirty="0">
                <a:latin typeface="Arial" charset="0"/>
                <a:ea typeface="MS PGothic" charset="0"/>
                <a:sym typeface="Symbol" charset="0"/>
              </a:rPr>
              <a:t>(</a:t>
            </a:r>
            <a:r>
              <a:rPr lang="en-US" sz="2800" dirty="0" err="1">
                <a:latin typeface="Arial" charset="0"/>
                <a:ea typeface="MS PGothic" charset="0"/>
                <a:sym typeface="Symbol" charset="0"/>
              </a:rPr>
              <a:t>q,a,X</a:t>
            </a:r>
            <a:r>
              <a:rPr lang="en-US" sz="2800" dirty="0">
                <a:latin typeface="Arial" charset="0"/>
                <a:ea typeface="MS PGothic" charset="0"/>
                <a:sym typeface="Symbol" charset="0"/>
              </a:rPr>
              <a:t>) </a:t>
            </a:r>
            <a:r>
              <a:rPr lang="en-US" sz="2800" dirty="0">
                <a:latin typeface="Arial" charset="0"/>
                <a:ea typeface="MS PGothic" charset="0"/>
              </a:rPr>
              <a:t>⊇</a:t>
            </a:r>
            <a:r>
              <a:rPr lang="en-US" sz="2800" dirty="0">
                <a:latin typeface="Arial" charset="0"/>
                <a:ea typeface="MS PGothic" charset="0"/>
                <a:sym typeface="Symbol" charset="0"/>
              </a:rPr>
              <a:t> {(</a:t>
            </a:r>
            <a:r>
              <a:rPr lang="en-US" sz="2800" dirty="0" err="1">
                <a:latin typeface="Arial" charset="0"/>
                <a:ea typeface="MS PGothic" charset="0"/>
                <a:sym typeface="Symbol" charset="0"/>
              </a:rPr>
              <a:t>p,POP</a:t>
            </a:r>
            <a:r>
              <a:rPr lang="en-US" sz="2800" dirty="0">
                <a:latin typeface="Arial" charset="0"/>
                <a:ea typeface="MS PGothic" charset="0"/>
                <a:sym typeface="Symbol" charset="0"/>
              </a:rPr>
              <a:t>)}</a:t>
            </a:r>
          </a:p>
          <a:p>
            <a:r>
              <a:rPr lang="en-US" sz="2800" dirty="0">
                <a:latin typeface="Arial" charset="0"/>
                <a:ea typeface="MS PGothic" charset="0"/>
              </a:rPr>
              <a:t>Want &lt;</a:t>
            </a:r>
            <a:r>
              <a:rPr lang="en-US" sz="2800" dirty="0" err="1">
                <a:latin typeface="Arial" charset="0"/>
                <a:ea typeface="MS PGothic" charset="0"/>
              </a:rPr>
              <a:t>q,X,p</a:t>
            </a:r>
            <a:r>
              <a:rPr lang="en-US" sz="2800" dirty="0">
                <a:latin typeface="Arial" charset="0"/>
                <a:ea typeface="MS PGothic" charset="0"/>
              </a:rPr>
              <a:t>&gt;</a:t>
            </a:r>
            <a:r>
              <a:rPr lang="en-US" altLang="ja-JP" sz="2800" dirty="0">
                <a:latin typeface="Arial" charset="0"/>
                <a:ea typeface="MS PGothic" charset="0"/>
                <a:sym typeface="Symbol" charset="0"/>
              </a:rPr>
              <a:t>*</a:t>
            </a:r>
            <a:r>
              <a:rPr lang="en-US" sz="2800" dirty="0">
                <a:latin typeface="Arial" charset="0"/>
                <a:ea typeface="MS PGothic" charset="0"/>
              </a:rPr>
              <a:t>w when [</a:t>
            </a:r>
            <a:r>
              <a:rPr lang="en-US" sz="2800" dirty="0" err="1">
                <a:latin typeface="Arial" charset="0"/>
                <a:ea typeface="MS PGothic" charset="0"/>
              </a:rPr>
              <a:t>q,w,X</a:t>
            </a:r>
            <a:r>
              <a:rPr lang="en-US" sz="2800" dirty="0">
                <a:latin typeface="Arial" charset="0"/>
                <a:ea typeface="MS PGothic" charset="0"/>
              </a:rPr>
              <a:t>] |</a:t>
            </a:r>
            <a:r>
              <a:rPr lang="en-US" sz="2800" dirty="0">
                <a:latin typeface="Arial" charset="0"/>
                <a:ea typeface="MS PGothic" charset="0"/>
                <a:sym typeface="Symbol" charset="0"/>
              </a:rPr>
              <a:t>*</a:t>
            </a:r>
            <a:r>
              <a:rPr lang="en-US" sz="2800" dirty="0">
                <a:latin typeface="Arial" charset="0"/>
                <a:ea typeface="MS PGothic" charset="0"/>
              </a:rPr>
              <a:t>[</a:t>
            </a:r>
            <a:r>
              <a:rPr lang="en-US" sz="2800" dirty="0" err="1">
                <a:latin typeface="Arial" charset="0"/>
                <a:ea typeface="MS PGothic" charset="0"/>
              </a:rPr>
              <a:t>p,λ,λ</a:t>
            </a:r>
            <a:r>
              <a:rPr lang="en-US" sz="2800" dirty="0">
                <a:latin typeface="Arial" charset="0"/>
                <a:ea typeface="MS PGothic" charset="0"/>
              </a:rPr>
              <a:t>]</a:t>
            </a:r>
            <a:br>
              <a:rPr lang="en-US" sz="2800" dirty="0">
                <a:latin typeface="Arial" charset="0"/>
                <a:ea typeface="MS PGothic" charset="0"/>
              </a:rPr>
            </a:br>
            <a:endParaRPr lang="en-US" sz="2800" dirty="0">
              <a:latin typeface="Arial" charset="0"/>
              <a:ea typeface="MS PGothic" charset="0"/>
            </a:endParaRPr>
          </a:p>
        </p:txBody>
      </p:sp>
      <p:sp>
        <p:nvSpPr>
          <p:cNvPr id="1402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DDA0BE-D15F-EF4F-A70C-4111F07E291A}" type="datetime1">
              <a:rPr lang="en-US" smtClean="0"/>
              <a:t>1/27/22</a:t>
            </a:fld>
            <a:endParaRPr lang="en-US" dirty="0"/>
          </a:p>
        </p:txBody>
      </p:sp>
      <p:sp>
        <p:nvSpPr>
          <p:cNvPr id="140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40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B56B04F-FCE7-2E49-98AE-0ABBBDD22FEE}" type="slidenum">
              <a:rPr lang="en-US"/>
              <a:pPr/>
              <a:t>197</a:t>
            </a:fld>
            <a:endParaRPr lang="en-US"/>
          </a:p>
        </p:txBody>
      </p:sp>
    </p:spTree>
    <p:extLst>
      <p:ext uri="{BB962C8B-B14F-4D97-AF65-F5344CB8AC3E}">
        <p14:creationId xmlns:p14="http://schemas.microsoft.com/office/powerpoint/2010/main" val="190016659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Title 1"/>
          <p:cNvSpPr>
            <a:spLocks noGrp="1"/>
          </p:cNvSpPr>
          <p:nvPr>
            <p:ph type="ctrTitle"/>
          </p:nvPr>
        </p:nvSpPr>
        <p:spPr/>
        <p:txBody>
          <a:bodyPr/>
          <a:lstStyle/>
          <a:p>
            <a:r>
              <a:rPr lang="en-US" dirty="0">
                <a:latin typeface="Arial" charset="0"/>
                <a:ea typeface="MS PGothic" charset="0"/>
              </a:rPr>
              <a:t>Closure Properties</a:t>
            </a:r>
          </a:p>
        </p:txBody>
      </p:sp>
      <p:sp>
        <p:nvSpPr>
          <p:cNvPr id="130051" name="Subtitle 2"/>
          <p:cNvSpPr>
            <a:spLocks noGrp="1"/>
          </p:cNvSpPr>
          <p:nvPr>
            <p:ph type="subTitle" idx="1"/>
          </p:nvPr>
        </p:nvSpPr>
        <p:spPr/>
        <p:txBody>
          <a:bodyPr/>
          <a:lstStyle/>
          <a:p>
            <a:r>
              <a:rPr lang="en-US">
                <a:latin typeface="Arial" charset="0"/>
                <a:ea typeface="MS PGothic" charset="0"/>
              </a:rPr>
              <a:t>Context Free Languages</a:t>
            </a:r>
          </a:p>
        </p:txBody>
      </p:sp>
    </p:spTree>
    <p:extLst>
      <p:ext uri="{BB962C8B-B14F-4D97-AF65-F5344CB8AC3E}">
        <p14:creationId xmlns:p14="http://schemas.microsoft.com/office/powerpoint/2010/main" val="260354532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dirty="0">
                <a:latin typeface="Arial" charset="0"/>
                <a:ea typeface="MS PGothic" charset="0"/>
              </a:rPr>
              <a:t>Intersection with Regular</a:t>
            </a:r>
          </a:p>
        </p:txBody>
      </p:sp>
      <p:sp>
        <p:nvSpPr>
          <p:cNvPr id="131075" name="Content Placeholder 2"/>
          <p:cNvSpPr>
            <a:spLocks noGrp="1"/>
          </p:cNvSpPr>
          <p:nvPr>
            <p:ph idx="1"/>
          </p:nvPr>
        </p:nvSpPr>
        <p:spPr>
          <a:xfrm>
            <a:off x="457200" y="1600200"/>
            <a:ext cx="8382000" cy="4525963"/>
          </a:xfrm>
        </p:spPr>
        <p:txBody>
          <a:bodyPr/>
          <a:lstStyle/>
          <a:p>
            <a:r>
              <a:rPr lang="en-US" sz="2400" dirty="0">
                <a:latin typeface="Arial" charset="0"/>
                <a:ea typeface="MS PGothic" charset="0"/>
              </a:rPr>
              <a:t>CFLs are closed under intersection with Regular sets</a:t>
            </a:r>
          </a:p>
          <a:p>
            <a:pPr lvl="1"/>
            <a:r>
              <a:rPr lang="en-US" sz="2000" dirty="0">
                <a:latin typeface="Arial" charset="0"/>
                <a:ea typeface="MS PGothic" charset="0"/>
              </a:rPr>
              <a:t>To show this we use the equivalence of CFGs generative power with the recognition power of PDAs (shown later).</a:t>
            </a:r>
          </a:p>
          <a:p>
            <a:pPr lvl="1"/>
            <a:r>
              <a:rPr lang="en-US" sz="2000" dirty="0">
                <a:latin typeface="Arial" charset="0"/>
                <a:ea typeface="MS PGothic" charset="0"/>
              </a:rPr>
              <a:t>Let A</a:t>
            </a:r>
            <a:r>
              <a:rPr lang="en-US" sz="2000" baseline="-25000" dirty="0">
                <a:latin typeface="Arial" charset="0"/>
                <a:ea typeface="MS PGothic" charset="0"/>
              </a:rPr>
              <a:t>0</a:t>
            </a:r>
            <a:r>
              <a:rPr lang="en-US" sz="2000" dirty="0">
                <a:latin typeface="Arial" charset="0"/>
                <a:ea typeface="MS PGothic" charset="0"/>
              </a:rPr>
              <a:t> = ( Q</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0</a:t>
            </a:r>
            <a:r>
              <a:rPr lang="en-US" sz="2000" dirty="0">
                <a:latin typeface="Arial" charset="0"/>
                <a:ea typeface="MS PGothic" charset="0"/>
              </a:rPr>
              <a:t>, q</a:t>
            </a:r>
            <a:r>
              <a:rPr lang="en-US" sz="2000" baseline="-25000" dirty="0">
                <a:latin typeface="Arial" charset="0"/>
                <a:ea typeface="MS PGothic" charset="0"/>
              </a:rPr>
              <a:t>0</a:t>
            </a:r>
            <a:r>
              <a:rPr lang="en-US" sz="2000" dirty="0">
                <a:latin typeface="Arial" charset="0"/>
                <a:ea typeface="MS PGothic" charset="0"/>
              </a:rPr>
              <a:t>, $, F</a:t>
            </a:r>
            <a:r>
              <a:rPr lang="en-US" sz="2000" baseline="-25000" dirty="0">
                <a:latin typeface="Arial" charset="0"/>
                <a:ea typeface="MS PGothic" charset="0"/>
              </a:rPr>
              <a:t>0</a:t>
            </a:r>
            <a:r>
              <a:rPr lang="en-US" sz="2000" dirty="0">
                <a:latin typeface="Arial" charset="0"/>
                <a:ea typeface="MS PGothic" charset="0"/>
              </a:rPr>
              <a:t>) be an arbitrary PDA</a:t>
            </a:r>
          </a:p>
          <a:p>
            <a:pPr lvl="1"/>
            <a:r>
              <a:rPr lang="en-US" sz="2000" dirty="0">
                <a:latin typeface="Arial" charset="0"/>
                <a:ea typeface="MS PGothic" charset="0"/>
              </a:rPr>
              <a:t>Let A</a:t>
            </a:r>
            <a:r>
              <a:rPr lang="en-US" sz="2000" baseline="-25000" dirty="0">
                <a:latin typeface="Arial" charset="0"/>
                <a:ea typeface="MS PGothic" charset="0"/>
              </a:rPr>
              <a:t>1</a:t>
            </a:r>
            <a:r>
              <a:rPr lang="en-US" sz="2000" dirty="0">
                <a:latin typeface="Arial" charset="0"/>
                <a:ea typeface="MS PGothic" charset="0"/>
              </a:rPr>
              <a:t> = ( Q</a:t>
            </a:r>
            <a:r>
              <a:rPr lang="en-US" sz="2000" baseline="-25000" dirty="0">
                <a:latin typeface="Arial" charset="0"/>
                <a:ea typeface="MS PGothic" charset="0"/>
              </a:rPr>
              <a:t>1</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1</a:t>
            </a:r>
            <a:r>
              <a:rPr lang="en-US" sz="2000" dirty="0">
                <a:latin typeface="Arial" charset="0"/>
                <a:ea typeface="MS PGothic" charset="0"/>
              </a:rPr>
              <a:t>, q</a:t>
            </a:r>
            <a:r>
              <a:rPr lang="en-US" sz="2000" baseline="-25000" dirty="0">
                <a:latin typeface="Arial" charset="0"/>
                <a:ea typeface="MS PGothic" charset="0"/>
              </a:rPr>
              <a:t>1</a:t>
            </a:r>
            <a:r>
              <a:rPr lang="en-US" sz="2000" dirty="0">
                <a:latin typeface="Arial" charset="0"/>
                <a:ea typeface="MS PGothic" charset="0"/>
              </a:rPr>
              <a:t>, F</a:t>
            </a:r>
            <a:r>
              <a:rPr lang="en-US" sz="2000" baseline="-25000" dirty="0">
                <a:latin typeface="Arial" charset="0"/>
                <a:ea typeface="MS PGothic" charset="0"/>
              </a:rPr>
              <a:t>1</a:t>
            </a:r>
            <a:r>
              <a:rPr lang="en-US" sz="2000" dirty="0">
                <a:latin typeface="Arial" charset="0"/>
                <a:ea typeface="MS PGothic" charset="0"/>
              </a:rPr>
              <a:t>) be an arbitrary DFA</a:t>
            </a:r>
          </a:p>
          <a:p>
            <a:pPr lvl="1"/>
            <a:r>
              <a:rPr lang="en-US" sz="2000" dirty="0">
                <a:latin typeface="Arial" charset="0"/>
                <a:ea typeface="MS PGothic" charset="0"/>
              </a:rPr>
              <a:t>Define A</a:t>
            </a:r>
            <a:r>
              <a:rPr lang="en-US" sz="2000" baseline="-25000" dirty="0">
                <a:latin typeface="Arial" charset="0"/>
                <a:ea typeface="MS PGothic" charset="0"/>
              </a:rPr>
              <a:t>2</a:t>
            </a:r>
            <a:r>
              <a:rPr lang="en-US" sz="2000" dirty="0">
                <a:latin typeface="Arial" charset="0"/>
                <a:ea typeface="MS PGothic" charset="0"/>
              </a:rPr>
              <a:t> = ( Q</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 </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2</a:t>
            </a:r>
            <a:r>
              <a:rPr lang="en-US" sz="2000" dirty="0">
                <a:latin typeface="Arial" charset="0"/>
                <a:ea typeface="MS PGothic" charset="0"/>
              </a:rPr>
              <a:t>, &lt;q</a:t>
            </a:r>
            <a:r>
              <a:rPr lang="en-US" sz="2000" baseline="-25000" dirty="0">
                <a:latin typeface="Arial" charset="0"/>
                <a:ea typeface="MS PGothic" charset="0"/>
              </a:rPr>
              <a:t>0</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&gt; $, F</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 </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 where</a:t>
            </a:r>
          </a:p>
          <a:p>
            <a:pPr marL="914400" lvl="2" indent="0">
              <a:buNone/>
            </a:pP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2</a:t>
            </a:r>
            <a:r>
              <a:rPr lang="en-US" sz="2000" dirty="0">
                <a:latin typeface="Arial" charset="0"/>
                <a:ea typeface="MS PGothic" charset="0"/>
              </a:rPr>
              <a:t>(&lt;</a:t>
            </a:r>
            <a:r>
              <a:rPr lang="en-US" sz="2000" dirty="0" err="1">
                <a:latin typeface="Arial" charset="0"/>
                <a:ea typeface="MS PGothic" charset="0"/>
              </a:rPr>
              <a:t>q,s</a:t>
            </a:r>
            <a:r>
              <a:rPr lang="en-US" sz="2000" dirty="0">
                <a:latin typeface="Arial" charset="0"/>
                <a:ea typeface="MS PGothic" charset="0"/>
              </a:rPr>
              <a:t>&gt;, a, X) </a:t>
            </a:r>
            <a:r>
              <a:rPr lang="en-US" sz="2000" dirty="0">
                <a:latin typeface="Arial" charset="0"/>
                <a:ea typeface="MS PGothic" charset="0"/>
                <a:sym typeface="Symbol" charset="0"/>
              </a:rPr>
              <a:t>⊇</a:t>
            </a:r>
            <a:r>
              <a:rPr lang="en-US" sz="2000" dirty="0">
                <a:latin typeface="Arial" charset="0"/>
                <a:ea typeface="MS PGothic" charset="0"/>
              </a:rPr>
              <a:t> {(&lt;q</a:t>
            </a:r>
            <a:r>
              <a:rPr lang="ja-JP" altLang="en-US" sz="2000" dirty="0">
                <a:latin typeface="Arial" charset="0"/>
                <a:ea typeface="MS PGothic" charset="0"/>
              </a:rPr>
              <a:t>’</a:t>
            </a:r>
            <a:r>
              <a:rPr lang="en-US" altLang="ja-JP" sz="2000" dirty="0">
                <a:latin typeface="Arial" charset="0"/>
                <a:ea typeface="MS PGothic" charset="0"/>
              </a:rPr>
              <a:t>,s</a:t>
            </a:r>
            <a:r>
              <a:rPr lang="ja-JP" altLang="en-US" sz="2000" dirty="0">
                <a:latin typeface="Arial" charset="0"/>
                <a:ea typeface="MS PGothic" charset="0"/>
              </a:rPr>
              <a:t>’</a:t>
            </a:r>
            <a:r>
              <a:rPr lang="en-US" altLang="ja-JP" sz="2000" dirty="0">
                <a:latin typeface="Arial" charset="0"/>
                <a:ea typeface="MS PGothic" charset="0"/>
              </a:rPr>
              <a:t>&gt;, </a:t>
            </a:r>
            <a:r>
              <a:rPr lang="en-US" altLang="ja-JP" sz="2000" dirty="0">
                <a:latin typeface="Arial" charset="0"/>
                <a:ea typeface="MS PGothic" charset="0"/>
                <a:sym typeface="Symbol" charset="0"/>
              </a:rPr>
              <a:t>)}, a{}, X </a:t>
            </a:r>
            <a:r>
              <a:rPr lang="en-US" altLang="ja-JP" sz="2000" dirty="0" err="1">
                <a:latin typeface="Arial" charset="0"/>
                <a:ea typeface="MS PGothic" charset="0"/>
                <a:sym typeface="Symbol" charset="0"/>
              </a:rPr>
              <a:t>iff</a:t>
            </a:r>
            <a:r>
              <a:rPr lang="en-US" altLang="ja-JP" sz="2000" dirty="0">
                <a:latin typeface="Arial" charset="0"/>
                <a:ea typeface="MS PGothic" charset="0"/>
                <a:sym typeface="Symbol" charset="0"/>
              </a:rPr>
              <a:t> </a:t>
            </a:r>
            <a:br>
              <a:rPr lang="en-US" altLang="ja-JP" sz="2000" dirty="0">
                <a:latin typeface="Arial" charset="0"/>
                <a:ea typeface="MS PGothic" charset="0"/>
                <a:sym typeface="Symbol" charset="0"/>
              </a:rPr>
            </a:br>
            <a:r>
              <a:rPr lang="en-US" altLang="ja-JP" sz="2000" dirty="0">
                <a:latin typeface="Arial" charset="0"/>
                <a:ea typeface="MS PGothic" charset="0"/>
                <a:sym typeface="Symbol" charset="0"/>
              </a:rPr>
              <a:t></a:t>
            </a:r>
            <a:r>
              <a:rPr lang="en-US" altLang="ja-JP" sz="2000" baseline="-25000" dirty="0">
                <a:latin typeface="Arial" charset="0"/>
                <a:ea typeface="MS PGothic" charset="0"/>
                <a:sym typeface="Symbol" charset="0"/>
              </a:rPr>
              <a:t>0</a:t>
            </a:r>
            <a:r>
              <a:rPr lang="en-US" altLang="ja-JP" sz="2000" dirty="0">
                <a:latin typeface="Arial" charset="0"/>
                <a:ea typeface="MS PGothic" charset="0"/>
              </a:rPr>
              <a:t>(q, a, X) </a:t>
            </a:r>
            <a:r>
              <a:rPr lang="en-US" altLang="ja-JP" sz="2000" dirty="0">
                <a:latin typeface="Arial" charset="0"/>
                <a:ea typeface="MS PGothic" charset="0"/>
                <a:sym typeface="Symbol" charset="0"/>
              </a:rPr>
              <a:t>⊇</a:t>
            </a:r>
            <a:r>
              <a:rPr lang="en-US" altLang="ja-JP" sz="2000" dirty="0">
                <a:latin typeface="Arial" charset="0"/>
                <a:ea typeface="MS PGothic" charset="0"/>
              </a:rPr>
              <a:t> {(q</a:t>
            </a:r>
            <a:r>
              <a:rPr lang="ja-JP" altLang="en-US" sz="2000" dirty="0">
                <a:latin typeface="Arial" charset="0"/>
                <a:ea typeface="MS PGothic" charset="0"/>
              </a:rPr>
              <a:t>’</a:t>
            </a:r>
            <a:r>
              <a:rPr lang="en-US" altLang="ja-JP" sz="2000" dirty="0">
                <a:latin typeface="Arial" charset="0"/>
                <a:ea typeface="MS PGothic" charset="0"/>
              </a:rPr>
              <a:t>, </a:t>
            </a:r>
            <a:r>
              <a:rPr lang="en-US" altLang="ja-JP" sz="2000" dirty="0">
                <a:latin typeface="Arial" charset="0"/>
                <a:ea typeface="MS PGothic" charset="0"/>
                <a:sym typeface="Symbol" charset="0"/>
              </a:rPr>
              <a:t>)} and </a:t>
            </a:r>
            <a:r>
              <a:rPr lang="en-US" altLang="ja-JP" sz="2000" baseline="-25000" dirty="0">
                <a:latin typeface="Arial" charset="0"/>
                <a:ea typeface="MS PGothic" charset="0"/>
                <a:sym typeface="Symbol" charset="0"/>
              </a:rPr>
              <a:t>1</a:t>
            </a:r>
            <a:r>
              <a:rPr lang="en-US" altLang="ja-JP" sz="2000" dirty="0">
                <a:latin typeface="Arial" charset="0"/>
                <a:ea typeface="MS PGothic" charset="0"/>
              </a:rPr>
              <a:t>(</a:t>
            </a:r>
            <a:r>
              <a:rPr lang="en-US" altLang="ja-JP" sz="2000" dirty="0" err="1">
                <a:latin typeface="Arial" charset="0"/>
                <a:ea typeface="MS PGothic" charset="0"/>
              </a:rPr>
              <a:t>s,a</a:t>
            </a:r>
            <a:r>
              <a:rPr lang="en-US" altLang="ja-JP" sz="2000" dirty="0">
                <a:latin typeface="Arial" charset="0"/>
                <a:ea typeface="MS PGothic" charset="0"/>
              </a:rPr>
              <a:t>) = s</a:t>
            </a:r>
            <a:r>
              <a:rPr lang="ja-JP" altLang="en-US" sz="2000" dirty="0">
                <a:latin typeface="Arial" charset="0"/>
                <a:ea typeface="MS PGothic" charset="0"/>
              </a:rPr>
              <a:t>’</a:t>
            </a:r>
            <a:r>
              <a:rPr lang="en-US" altLang="ja-JP" sz="2000" dirty="0">
                <a:latin typeface="Arial" charset="0"/>
                <a:ea typeface="MS PGothic" charset="0"/>
              </a:rPr>
              <a:t> (if a=</a:t>
            </a:r>
            <a:r>
              <a:rPr lang="en-US" altLang="ja-JP" sz="2000" dirty="0">
                <a:latin typeface="Arial" charset="0"/>
                <a:ea typeface="MS PGothic" charset="0"/>
                <a:sym typeface="Symbol" charset="0"/>
              </a:rPr>
              <a:t> then s</a:t>
            </a:r>
            <a:r>
              <a:rPr lang="ja-JP" altLang="en-US" sz="2000" dirty="0">
                <a:latin typeface="Arial" charset="0"/>
                <a:ea typeface="MS PGothic" charset="0"/>
                <a:sym typeface="Symbol" charset="0"/>
              </a:rPr>
              <a:t>’</a:t>
            </a:r>
            <a:r>
              <a:rPr lang="en-US" altLang="ja-JP" sz="2000" dirty="0">
                <a:latin typeface="Arial" charset="0"/>
                <a:ea typeface="MS PGothic" charset="0"/>
                <a:sym typeface="Symbol" charset="0"/>
              </a:rPr>
              <a:t> = s).</a:t>
            </a:r>
          </a:p>
          <a:p>
            <a:pPr lvl="1"/>
            <a:r>
              <a:rPr lang="en-US" sz="2000" dirty="0">
                <a:latin typeface="Arial" charset="0"/>
                <a:ea typeface="MS PGothic" charset="0"/>
                <a:sym typeface="Symbol" charset="0"/>
              </a:rPr>
              <a:t>Using the definition of derivation, we see that</a:t>
            </a:r>
            <a:br>
              <a:rPr lang="en-US" sz="2000" dirty="0">
                <a:latin typeface="Arial" charset="0"/>
                <a:ea typeface="MS PGothic" charset="0"/>
                <a:sym typeface="Symbol" charset="0"/>
              </a:rPr>
            </a:br>
            <a:r>
              <a:rPr lang="en-US" sz="2000" dirty="0">
                <a:latin typeface="Arial" charset="0"/>
                <a:ea typeface="MS PGothic" charset="0"/>
                <a:sym typeface="Symbol" charset="0"/>
              </a:rPr>
              <a:t>  [&lt;</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&gt;, w, $] |</a:t>
            </a:r>
            <a:r>
              <a:rPr lang="en-US" sz="2000" dirty="0">
                <a:latin typeface="Arial" charset="0"/>
                <a:ea typeface="MS PGothic" charset="0"/>
                <a:sym typeface="Symbol" charset="0"/>
              </a:rPr>
              <a:t>* </a:t>
            </a:r>
            <a:r>
              <a:rPr lang="en-US" sz="2000" dirty="0">
                <a:latin typeface="Arial" charset="0"/>
                <a:ea typeface="MS PGothic" charset="0"/>
              </a:rPr>
              <a:t> [&lt;</a:t>
            </a:r>
            <a:r>
              <a:rPr lang="en-US" sz="2000" dirty="0" err="1">
                <a:latin typeface="Arial" charset="0"/>
                <a:ea typeface="MS PGothic" charset="0"/>
              </a:rPr>
              <a:t>t,s</a:t>
            </a:r>
            <a:r>
              <a:rPr lang="en-US" sz="2000" dirty="0">
                <a:latin typeface="Arial" charset="0"/>
                <a:ea typeface="MS PGothic" charset="0"/>
              </a:rPr>
              <a:t>&gt;, </a:t>
            </a:r>
            <a:r>
              <a:rPr lang="en-US" sz="2000" dirty="0">
                <a:latin typeface="Arial" charset="0"/>
                <a:ea typeface="MS PGothic" charset="0"/>
                <a:sym typeface="Symbol" charset="0"/>
              </a:rPr>
              <a:t>, ] in </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sym typeface="Symbol" charset="0"/>
              </a:rPr>
              <a:t> </a:t>
            </a:r>
            <a:r>
              <a:rPr lang="en-US" sz="2000" dirty="0" err="1">
                <a:latin typeface="Arial" charset="0"/>
                <a:ea typeface="MS PGothic" charset="0"/>
                <a:sym typeface="Symbol" charset="0"/>
              </a:rPr>
              <a:t>iff</a:t>
            </a:r>
            <a:r>
              <a:rPr lang="en-US" sz="2000" dirty="0">
                <a:latin typeface="Arial" charset="0"/>
                <a:ea typeface="MS PGothic" charset="0"/>
                <a:sym typeface="Symbol" charset="0"/>
              </a:rPr>
              <a:t> </a:t>
            </a:r>
            <a:br>
              <a:rPr lang="en-US" sz="2000" dirty="0">
                <a:latin typeface="Arial" charset="0"/>
                <a:ea typeface="MS PGothic" charset="0"/>
                <a:sym typeface="Symbol" charset="0"/>
              </a:rPr>
            </a:br>
            <a:r>
              <a:rPr lang="en-US" sz="2000" dirty="0">
                <a:latin typeface="Arial" charset="0"/>
                <a:ea typeface="MS PGothic" charset="0"/>
                <a:sym typeface="Symbol" charset="0"/>
              </a:rPr>
              <a:t>  [</a:t>
            </a:r>
            <a:r>
              <a:rPr lang="en-US" sz="2000" dirty="0">
                <a:latin typeface="Arial" charset="0"/>
                <a:ea typeface="MS PGothic" charset="0"/>
              </a:rPr>
              <a:t>q</a:t>
            </a:r>
            <a:r>
              <a:rPr lang="en-US" sz="2000" baseline="-25000" dirty="0">
                <a:latin typeface="Arial" charset="0"/>
                <a:ea typeface="MS PGothic" charset="0"/>
              </a:rPr>
              <a:t>0</a:t>
            </a:r>
            <a:r>
              <a:rPr lang="en-US" sz="2000" dirty="0">
                <a:latin typeface="Arial" charset="0"/>
                <a:ea typeface="MS PGothic" charset="0"/>
              </a:rPr>
              <a:t>, w, $] |</a:t>
            </a:r>
            <a:r>
              <a:rPr lang="en-US" sz="2000" dirty="0">
                <a:latin typeface="Arial" charset="0"/>
                <a:ea typeface="MS PGothic" charset="0"/>
                <a:sym typeface="Symbol" charset="0"/>
              </a:rPr>
              <a:t>* </a:t>
            </a:r>
            <a:r>
              <a:rPr lang="en-US" sz="2000" dirty="0">
                <a:latin typeface="Arial" charset="0"/>
                <a:ea typeface="MS PGothic" charset="0"/>
              </a:rPr>
              <a:t> [t, </a:t>
            </a:r>
            <a:r>
              <a:rPr lang="en-US" sz="2000" dirty="0">
                <a:latin typeface="Arial" charset="0"/>
                <a:ea typeface="MS PGothic" charset="0"/>
                <a:sym typeface="Symbol" charset="0"/>
              </a:rPr>
              <a:t>, ] in </a:t>
            </a:r>
            <a:r>
              <a:rPr lang="en-US" sz="2000" dirty="0">
                <a:latin typeface="Arial" charset="0"/>
                <a:ea typeface="MS PGothic" charset="0"/>
              </a:rPr>
              <a:t>A</a:t>
            </a:r>
            <a:r>
              <a:rPr lang="en-US" sz="2000" baseline="-25000" dirty="0">
                <a:latin typeface="Arial" charset="0"/>
                <a:ea typeface="MS PGothic" charset="0"/>
              </a:rPr>
              <a:t>0</a:t>
            </a:r>
            <a:r>
              <a:rPr lang="en-US" sz="2000" dirty="0">
                <a:latin typeface="Arial" charset="0"/>
                <a:ea typeface="MS PGothic" charset="0"/>
              </a:rPr>
              <a:t> and</a:t>
            </a:r>
            <a:br>
              <a:rPr lang="en-US" sz="2000" dirty="0">
                <a:latin typeface="Arial" charset="0"/>
                <a:ea typeface="MS PGothic" charset="0"/>
              </a:rPr>
            </a:br>
            <a:r>
              <a:rPr lang="en-US" sz="2000" dirty="0">
                <a:latin typeface="Arial" charset="0"/>
                <a:ea typeface="MS PGothic" charset="0"/>
              </a:rPr>
              <a:t> </a:t>
            </a:r>
            <a:r>
              <a:rPr lang="en-US" sz="2000" dirty="0">
                <a:latin typeface="Arial" charset="0"/>
                <a:ea typeface="MS PGothic" charset="0"/>
                <a:sym typeface="Symbol" charset="0"/>
              </a:rPr>
              <a:t> [</a:t>
            </a:r>
            <a:r>
              <a:rPr lang="en-US" sz="2000" dirty="0">
                <a:latin typeface="Arial" charset="0"/>
                <a:ea typeface="MS PGothic" charset="0"/>
              </a:rPr>
              <a:t>q</a:t>
            </a:r>
            <a:r>
              <a:rPr lang="en-US" sz="2000" baseline="-25000" dirty="0">
                <a:latin typeface="Arial" charset="0"/>
                <a:ea typeface="MS PGothic" charset="0"/>
              </a:rPr>
              <a:t>1</a:t>
            </a:r>
            <a:r>
              <a:rPr lang="en-US" sz="2000" dirty="0">
                <a:latin typeface="Arial" charset="0"/>
                <a:ea typeface="MS PGothic" charset="0"/>
              </a:rPr>
              <a:t>, w] |</a:t>
            </a:r>
            <a:r>
              <a:rPr lang="en-US" sz="2000" dirty="0">
                <a:latin typeface="Arial" charset="0"/>
                <a:ea typeface="MS PGothic" charset="0"/>
                <a:sym typeface="Symbol" charset="0"/>
              </a:rPr>
              <a:t>* </a:t>
            </a:r>
            <a:r>
              <a:rPr lang="en-US" sz="2000" dirty="0">
                <a:latin typeface="Arial" charset="0"/>
                <a:ea typeface="MS PGothic" charset="0"/>
              </a:rPr>
              <a:t> [s, </a:t>
            </a:r>
            <a:r>
              <a:rPr lang="en-US" sz="2000" dirty="0">
                <a:latin typeface="Arial" charset="0"/>
                <a:ea typeface="MS PGothic" charset="0"/>
                <a:sym typeface="Symbol" charset="0"/>
              </a:rPr>
              <a:t>] in </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rPr>
              <a:t>But then w</a:t>
            </a:r>
            <a:r>
              <a:rPr lang="en-US" sz="2000" dirty="0">
                <a:latin typeface="Arial" charset="0"/>
                <a:ea typeface="MS PGothic" charset="0"/>
                <a:sym typeface="Symbol" charset="0"/>
              </a:rPr>
              <a:t></a:t>
            </a:r>
            <a:r>
              <a:rPr lang="en-US" sz="2000" dirty="0">
                <a:latin typeface="Gigi" charset="0"/>
                <a:ea typeface="MS PGothic" charset="0"/>
                <a:sym typeface="Symbol" charset="0"/>
              </a:rPr>
              <a:t> </a:t>
            </a:r>
            <a:r>
              <a:rPr lang="en-US" sz="2000" i="1" dirty="0">
                <a:ea typeface="MS PGothic" charset="0"/>
                <a:sym typeface="Symbol" charset="0"/>
              </a:rPr>
              <a:t>L</a:t>
            </a:r>
            <a:r>
              <a:rPr lang="en-US" sz="2000" dirty="0">
                <a:latin typeface="Arial" charset="0"/>
                <a:ea typeface="MS PGothic" charset="0"/>
                <a:sym typeface="Symbol" charset="0"/>
              </a:rPr>
              <a:t>(</a:t>
            </a:r>
            <a:r>
              <a:rPr lang="en-US" sz="2000" dirty="0">
                <a:latin typeface="Arial" charset="0"/>
                <a:ea typeface="MS PGothic" charset="0"/>
              </a:rPr>
              <a:t>A</a:t>
            </a:r>
            <a:r>
              <a:rPr lang="en-US" sz="2000" baseline="-25000" dirty="0">
                <a:latin typeface="Arial" charset="0"/>
                <a:ea typeface="MS PGothic" charset="0"/>
              </a:rPr>
              <a:t>2</a:t>
            </a:r>
            <a:r>
              <a:rPr lang="en-US" sz="2000" dirty="0">
                <a:latin typeface="Arial" charset="0"/>
                <a:ea typeface="MS PGothic" charset="0"/>
                <a:sym typeface="Symbol" charset="0"/>
              </a:rPr>
              <a:t>) </a:t>
            </a:r>
            <a:r>
              <a:rPr lang="en-US" sz="2000" dirty="0" err="1">
                <a:latin typeface="Arial" charset="0"/>
                <a:ea typeface="MS PGothic" charset="0"/>
                <a:sym typeface="Symbol" charset="0"/>
              </a:rPr>
              <a:t>iff</a:t>
            </a:r>
            <a:r>
              <a:rPr lang="en-US" sz="2000" dirty="0">
                <a:latin typeface="Arial" charset="0"/>
                <a:ea typeface="MS PGothic" charset="0"/>
                <a:sym typeface="Symbol" charset="0"/>
              </a:rPr>
              <a:t> t</a:t>
            </a:r>
            <a:r>
              <a:rPr lang="en-US" sz="2000" dirty="0">
                <a:latin typeface="Arial" charset="0"/>
                <a:ea typeface="MS PGothic" charset="0"/>
              </a:rPr>
              <a:t>F</a:t>
            </a:r>
            <a:r>
              <a:rPr lang="en-US" sz="2000" baseline="-25000" dirty="0">
                <a:latin typeface="Arial" charset="0"/>
                <a:ea typeface="MS PGothic" charset="0"/>
              </a:rPr>
              <a:t>0</a:t>
            </a:r>
            <a:r>
              <a:rPr lang="en-US" sz="2000" dirty="0">
                <a:latin typeface="Arial" charset="0"/>
                <a:ea typeface="MS PGothic" charset="0"/>
              </a:rPr>
              <a:t> </a:t>
            </a:r>
            <a:r>
              <a:rPr lang="en-US" sz="2000" dirty="0">
                <a:latin typeface="Arial" charset="0"/>
                <a:ea typeface="MS PGothic" charset="0"/>
                <a:sym typeface="Symbol" charset="0"/>
              </a:rPr>
              <a:t>and s</a:t>
            </a:r>
            <a:r>
              <a:rPr lang="en-US" sz="2000" dirty="0">
                <a:latin typeface="Arial" charset="0"/>
                <a:ea typeface="MS PGothic" charset="0"/>
              </a:rPr>
              <a:t>F</a:t>
            </a:r>
            <a:r>
              <a:rPr lang="en-US" sz="2000" baseline="-25000" dirty="0">
                <a:latin typeface="Arial" charset="0"/>
                <a:ea typeface="MS PGothic" charset="0"/>
              </a:rPr>
              <a:t>1</a:t>
            </a:r>
            <a:r>
              <a:rPr lang="en-US" sz="2000" dirty="0">
                <a:latin typeface="Arial" charset="0"/>
                <a:ea typeface="MS PGothic" charset="0"/>
              </a:rPr>
              <a:t> </a:t>
            </a:r>
            <a:r>
              <a:rPr lang="en-US" sz="2000" dirty="0" err="1">
                <a:latin typeface="Arial" charset="0"/>
                <a:ea typeface="MS PGothic" charset="0"/>
              </a:rPr>
              <a:t>iff</a:t>
            </a:r>
            <a:r>
              <a:rPr lang="en-US" sz="2000" dirty="0">
                <a:latin typeface="Arial" charset="0"/>
                <a:ea typeface="MS PGothic" charset="0"/>
              </a:rPr>
              <a:t> w </a:t>
            </a:r>
            <a:r>
              <a:rPr lang="en-US" sz="2000" dirty="0">
                <a:latin typeface="Arial" charset="0"/>
                <a:ea typeface="MS PGothic" charset="0"/>
                <a:sym typeface="Symbol" charset="0"/>
              </a:rPr>
              <a:t></a:t>
            </a:r>
            <a:r>
              <a:rPr lang="en-US" sz="2000" i="1" dirty="0">
                <a:ea typeface="MS PGothic" charset="0"/>
                <a:sym typeface="Symbol" charset="0"/>
              </a:rPr>
              <a:t> L</a:t>
            </a:r>
            <a:r>
              <a:rPr lang="en-US" sz="2000" dirty="0">
                <a:latin typeface="Arial" charset="0"/>
                <a:ea typeface="MS PGothic" charset="0"/>
                <a:sym typeface="Symbol" charset="0"/>
              </a:rPr>
              <a:t>(</a:t>
            </a:r>
            <a:r>
              <a:rPr lang="en-US" sz="2000" dirty="0">
                <a:latin typeface="Arial" charset="0"/>
                <a:ea typeface="MS PGothic" charset="0"/>
              </a:rPr>
              <a:t>A</a:t>
            </a:r>
            <a:r>
              <a:rPr lang="en-US" sz="2000" baseline="-25000" dirty="0">
                <a:latin typeface="Arial" charset="0"/>
                <a:ea typeface="MS PGothic" charset="0"/>
              </a:rPr>
              <a:t>0</a:t>
            </a:r>
            <a:r>
              <a:rPr lang="en-US" sz="2000" dirty="0">
                <a:latin typeface="Arial" charset="0"/>
                <a:ea typeface="MS PGothic" charset="0"/>
                <a:sym typeface="Symbol" charset="0"/>
              </a:rPr>
              <a:t>) and </a:t>
            </a:r>
            <a:r>
              <a:rPr lang="en-US" sz="2000" dirty="0">
                <a:latin typeface="Arial" charset="0"/>
                <a:ea typeface="MS PGothic" charset="0"/>
              </a:rPr>
              <a:t>w </a:t>
            </a:r>
            <a:r>
              <a:rPr lang="en-US" sz="2000" dirty="0">
                <a:latin typeface="Arial" charset="0"/>
                <a:ea typeface="MS PGothic" charset="0"/>
                <a:sym typeface="Symbol" charset="0"/>
              </a:rPr>
              <a:t></a:t>
            </a:r>
            <a:r>
              <a:rPr lang="en-US" sz="2000" i="1" dirty="0">
                <a:latin typeface="Arial" charset="0"/>
                <a:ea typeface="MS PGothic" charset="0"/>
                <a:sym typeface="Symbol" charset="0"/>
              </a:rPr>
              <a:t> </a:t>
            </a:r>
            <a:r>
              <a:rPr lang="en-US" sz="2000" i="1" dirty="0">
                <a:ea typeface="MS PGothic" charset="0"/>
                <a:sym typeface="Symbol" charset="0"/>
              </a:rPr>
              <a:t>L</a:t>
            </a:r>
            <a:r>
              <a:rPr lang="en-US" sz="2000" dirty="0">
                <a:latin typeface="Arial" charset="0"/>
                <a:ea typeface="MS PGothic" charset="0"/>
                <a:sym typeface="Symbol" charset="0"/>
              </a:rPr>
              <a:t>(</a:t>
            </a:r>
            <a:r>
              <a:rPr lang="en-US" sz="2000" dirty="0">
                <a:latin typeface="Arial" charset="0"/>
                <a:ea typeface="MS PGothic" charset="0"/>
              </a:rPr>
              <a:t>A</a:t>
            </a:r>
            <a:r>
              <a:rPr lang="en-US" sz="2000" baseline="-25000" dirty="0">
                <a:latin typeface="Arial" charset="0"/>
                <a:ea typeface="MS PGothic" charset="0"/>
              </a:rPr>
              <a:t>1</a:t>
            </a:r>
            <a:r>
              <a:rPr lang="en-US" sz="2000" dirty="0">
                <a:latin typeface="Arial" charset="0"/>
                <a:ea typeface="MS PGothic" charset="0"/>
                <a:sym typeface="Symbol" charset="0"/>
              </a:rPr>
              <a:t>)</a:t>
            </a:r>
            <a:endParaRPr lang="en-US" sz="2000" dirty="0">
              <a:latin typeface="Arial" charset="0"/>
              <a:ea typeface="MS PGothic" charset="0"/>
            </a:endParaRPr>
          </a:p>
        </p:txBody>
      </p:sp>
      <p:sp>
        <p:nvSpPr>
          <p:cNvPr id="1310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D2CFC1-ACCF-D146-A78A-AC4872BD81DD}" type="datetime1">
              <a:rPr lang="en-US" smtClean="0"/>
              <a:t>1/27/22</a:t>
            </a:fld>
            <a:endParaRPr lang="en-US"/>
          </a:p>
        </p:txBody>
      </p:sp>
      <p:sp>
        <p:nvSpPr>
          <p:cNvPr id="1310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10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72C920-30A8-4F47-AA88-25930B5D1397}" type="slidenum">
              <a:rPr lang="en-US"/>
              <a:pPr/>
              <a:t>199</a:t>
            </a:fld>
            <a:endParaRPr lang="en-US"/>
          </a:p>
        </p:txBody>
      </p:sp>
    </p:spTree>
    <p:extLst>
      <p:ext uri="{BB962C8B-B14F-4D97-AF65-F5344CB8AC3E}">
        <p14:creationId xmlns:p14="http://schemas.microsoft.com/office/powerpoint/2010/main" val="1942173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4"/>
          <p:cNvSpPr>
            <a:spLocks noGrp="1" noChangeArrowheads="1"/>
          </p:cNvSpPr>
          <p:nvPr>
            <p:ph type="ctrTitle"/>
          </p:nvPr>
        </p:nvSpPr>
        <p:spPr/>
        <p:txBody>
          <a:bodyPr/>
          <a:lstStyle/>
          <a:p>
            <a:pPr eaLnBrk="1" hangingPunct="1"/>
            <a:r>
              <a:rPr lang="en-US">
                <a:latin typeface="Arial" charset="0"/>
                <a:ea typeface="MS PGothic" charset="0"/>
              </a:rPr>
              <a:t>Regular Languages</a:t>
            </a:r>
          </a:p>
        </p:txBody>
      </p:sp>
      <p:sp>
        <p:nvSpPr>
          <p:cNvPr id="65539" name="Rectangle 5"/>
          <p:cNvSpPr>
            <a:spLocks noGrp="1" noChangeArrowheads="1"/>
          </p:cNvSpPr>
          <p:nvPr>
            <p:ph type="subTitle" idx="1"/>
          </p:nvPr>
        </p:nvSpPr>
        <p:spPr/>
        <p:txBody>
          <a:bodyPr/>
          <a:lstStyle/>
          <a:p>
            <a:r>
              <a:rPr lang="en-US" dirty="0"/>
              <a:t>I Hope This is Mostly Review</a:t>
            </a:r>
          </a:p>
          <a:p>
            <a:r>
              <a:rPr lang="en-US" dirty="0"/>
              <a:t>Read </a:t>
            </a:r>
            <a:r>
              <a:rPr lang="en-US" dirty="0" err="1"/>
              <a:t>Sipser</a:t>
            </a:r>
            <a:r>
              <a:rPr lang="en-US" dirty="0"/>
              <a:t> or </a:t>
            </a:r>
            <a:r>
              <a:rPr lang="en-US" dirty="0" err="1"/>
              <a:t>Aho</a:t>
            </a:r>
            <a:r>
              <a:rPr lang="en-US" dirty="0"/>
              <a:t>, </a:t>
            </a:r>
            <a:r>
              <a:rPr lang="en-US" dirty="0">
                <a:latin typeface="Arial" charset="0"/>
                <a:ea typeface="MS PGothic" charset="0"/>
              </a:rPr>
              <a:t>Motwani,</a:t>
            </a:r>
            <a:r>
              <a:rPr lang="en-US" dirty="0"/>
              <a:t> and Ullman if not old stuff for you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Non-determinism NFA</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non-deterministic finite-state automaton (NFA) </a:t>
            </a:r>
            <a:r>
              <a:rPr lang="en-US" sz="2400" b="1" dirty="0">
                <a:latin typeface="Arial" charset="0"/>
                <a:ea typeface="MS PGothic" charset="0"/>
              </a:rPr>
              <a:t>A</a:t>
            </a:r>
            <a:r>
              <a:rPr lang="en-US" sz="2400" dirty="0">
                <a:latin typeface="Arial" charset="0"/>
                <a:ea typeface="MS PGothic" charset="0"/>
              </a:rPr>
              <a:t> is defined by a 5-tuple </a:t>
            </a:r>
            <a:br>
              <a:rPr lang="en-US" sz="2400" dirty="0">
                <a:latin typeface="Arial" charset="0"/>
                <a:ea typeface="MS PGothic" charset="0"/>
              </a:rPr>
            </a:b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where</a:t>
            </a:r>
          </a:p>
          <a:p>
            <a:pPr lvl="1" eaLnBrk="1" hangingPunct="1"/>
            <a:r>
              <a:rPr lang="en-US" sz="2400" b="1" dirty="0">
                <a:latin typeface="Arial" charset="0"/>
                <a:ea typeface="MS PGothic" charset="0"/>
              </a:rPr>
              <a:t>Q </a:t>
            </a:r>
            <a:r>
              <a:rPr lang="en-US" sz="2400" dirty="0">
                <a:latin typeface="Arial" charset="0"/>
                <a:ea typeface="MS PGothic" charset="0"/>
              </a:rPr>
              <a:t>is a finite set of symbols called the states of </a:t>
            </a:r>
            <a:r>
              <a:rPr lang="en-US" sz="2400" b="1" dirty="0">
                <a:latin typeface="Arial" charset="0"/>
                <a:ea typeface="MS PGothic" charset="0"/>
              </a:rPr>
              <a:t>A</a:t>
            </a:r>
          </a:p>
          <a:p>
            <a:pPr lvl="1" eaLnBrk="1" hangingPunct="1"/>
            <a:r>
              <a:rPr lang="en-US" sz="2400" b="1" dirty="0" err="1">
                <a:latin typeface="Arial" charset="0"/>
                <a:ea typeface="MS PGothic" charset="0"/>
              </a:rPr>
              <a:t>Σ</a:t>
            </a:r>
            <a:r>
              <a:rPr lang="en-US" sz="2400" dirty="0">
                <a:latin typeface="Arial" charset="0"/>
                <a:ea typeface="MS PGothic" charset="0"/>
              </a:rPr>
              <a:t> is a finite set of symbols called the alphabet of </a:t>
            </a:r>
            <a:r>
              <a:rPr lang="en-US" sz="2400" b="1" dirty="0">
                <a:latin typeface="Arial" charset="0"/>
                <a:ea typeface="MS PGothic" charset="0"/>
              </a:rPr>
              <a:t>A</a:t>
            </a:r>
          </a:p>
          <a:p>
            <a:pPr lvl="1" eaLnBrk="1" hangingPunct="1"/>
            <a:r>
              <a:rPr lang="en-US" sz="2400" b="1" dirty="0" err="1">
                <a:latin typeface="Arial" charset="0"/>
                <a:ea typeface="MS PGothic" charset="0"/>
              </a:rPr>
              <a:t>δ</a:t>
            </a:r>
            <a:r>
              <a:rPr lang="en-US" sz="2400" dirty="0">
                <a:latin typeface="Arial" charset="0"/>
                <a:ea typeface="MS PGothic" charset="0"/>
              </a:rPr>
              <a:t> is a function from </a:t>
            </a:r>
            <a:r>
              <a:rPr lang="en-US" sz="2400" b="1" dirty="0" err="1">
                <a:latin typeface="Arial" charset="0"/>
                <a:ea typeface="MS PGothic" charset="0"/>
              </a:rPr>
              <a:t>Q×Σ</a:t>
            </a:r>
            <a:r>
              <a:rPr lang="en-US" sz="2400" b="1" baseline="-25000" dirty="0" err="1">
                <a:latin typeface="Arial" charset="0"/>
                <a:ea typeface="MS PGothic" charset="0"/>
              </a:rPr>
              <a:t>e</a:t>
            </a:r>
            <a:r>
              <a:rPr lang="en-US" sz="2400" b="1" dirty="0">
                <a:latin typeface="Arial" charset="0"/>
                <a:ea typeface="MS PGothic" charset="0"/>
              </a:rPr>
              <a:t> </a:t>
            </a:r>
            <a:r>
              <a:rPr lang="en-US" sz="2400" dirty="0">
                <a:latin typeface="Arial" charset="0"/>
                <a:ea typeface="MS PGothic" charset="0"/>
              </a:rPr>
              <a:t>into </a:t>
            </a:r>
            <a:r>
              <a:rPr lang="en-US" sz="2400" b="1" dirty="0">
                <a:latin typeface="Arial" charset="0"/>
                <a:ea typeface="MS PGothic" charset="0"/>
              </a:rPr>
              <a:t>P(Q) = 2</a:t>
            </a:r>
            <a:r>
              <a:rPr lang="en-US" sz="2400" b="1" baseline="30000" dirty="0">
                <a:latin typeface="Arial" charset="0"/>
                <a:ea typeface="MS PGothic" charset="0"/>
              </a:rPr>
              <a:t>Q  </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Note: </a:t>
            </a:r>
            <a:r>
              <a:rPr lang="en-US" sz="2400" b="1" dirty="0" err="1">
                <a:latin typeface="Arial" charset="0"/>
                <a:ea typeface="MS PGothic" charset="0"/>
              </a:rPr>
              <a:t>Σ</a:t>
            </a:r>
            <a:r>
              <a:rPr lang="en-US" sz="2400" b="1" baseline="-25000" dirty="0" err="1">
                <a:latin typeface="Arial" charset="0"/>
                <a:ea typeface="MS PGothic" charset="0"/>
              </a:rPr>
              <a:t>e</a:t>
            </a:r>
            <a:r>
              <a:rPr lang="en-US" sz="2400" b="1" baseline="-25000" dirty="0">
                <a:latin typeface="Arial" charset="0"/>
                <a:ea typeface="MS PGothic" charset="0"/>
              </a:rPr>
              <a:t> </a:t>
            </a:r>
            <a:r>
              <a:rPr lang="en-US" sz="2400" b="1" dirty="0">
                <a:latin typeface="Arial" charset="0"/>
                <a:ea typeface="MS PGothic" charset="0"/>
              </a:rPr>
              <a:t>= (</a:t>
            </a:r>
            <a:r>
              <a:rPr lang="en-US" sz="2400" b="1" dirty="0" err="1">
                <a:latin typeface="Arial" charset="0"/>
                <a:ea typeface="MS PGothic" charset="0"/>
              </a:rPr>
              <a:t>Σ</a:t>
            </a:r>
            <a:r>
              <a:rPr lang="en-US" sz="2400" b="1" dirty="0">
                <a:latin typeface="Arial" charset="0"/>
                <a:ea typeface="MS PGothic" charset="0"/>
              </a:rPr>
              <a:t>∪{</a:t>
            </a:r>
            <a:r>
              <a:rPr lang="en-US" sz="2400" b="1" dirty="0">
                <a:latin typeface="Symbol" charset="2"/>
                <a:ea typeface="Symbol" charset="2"/>
                <a:cs typeface="Symbol" charset="2"/>
              </a:rPr>
              <a:t>l</a:t>
            </a:r>
            <a:r>
              <a:rPr lang="en-US" sz="2400" b="1" dirty="0">
                <a:latin typeface="Arial" charset="0"/>
                <a:ea typeface="MS PGothic" charset="0"/>
              </a:rPr>
              <a:t>}) </a:t>
            </a:r>
            <a:br>
              <a:rPr lang="en-US" sz="2400" dirty="0">
                <a:latin typeface="Arial" charset="0"/>
                <a:ea typeface="MS PGothic" charset="0"/>
              </a:rPr>
            </a:br>
            <a:r>
              <a:rPr lang="en-US" sz="2400" b="1" dirty="0" err="1">
                <a:latin typeface="Arial" charset="0"/>
                <a:ea typeface="MS PGothic" charset="0"/>
              </a:rPr>
              <a:t>δ</a:t>
            </a:r>
            <a:r>
              <a:rPr lang="en-US" sz="2400" b="1" dirty="0">
                <a:latin typeface="Arial" charset="0"/>
                <a:ea typeface="MS PGothic" charset="0"/>
              </a:rPr>
              <a:t>: Q× </a:t>
            </a:r>
            <a:r>
              <a:rPr lang="en-US" sz="2400" b="1" dirty="0" err="1">
                <a:latin typeface="Arial" charset="0"/>
                <a:ea typeface="MS PGothic" charset="0"/>
              </a:rPr>
              <a:t>Σ</a:t>
            </a:r>
            <a:r>
              <a:rPr lang="en-US" sz="2400" b="1" baseline="-25000" dirty="0" err="1">
                <a:latin typeface="Arial" charset="0"/>
                <a:ea typeface="MS PGothic" charset="0"/>
              </a:rPr>
              <a:t>e</a:t>
            </a:r>
            <a:r>
              <a:rPr lang="en-US" sz="2400" b="1" baseline="-25000" dirty="0">
                <a:latin typeface="Arial" charset="0"/>
                <a:ea typeface="MS PGothic" charset="0"/>
              </a:rPr>
              <a:t> </a:t>
            </a:r>
            <a:r>
              <a:rPr lang="en-US" sz="2400" b="1" dirty="0">
                <a:latin typeface="Arial" charset="0"/>
                <a:ea typeface="MS PGothic" charset="0"/>
              </a:rPr>
              <a:t>→ P(Q) </a:t>
            </a:r>
            <a:r>
              <a:rPr lang="en-US" sz="2400" dirty="0">
                <a:latin typeface="Arial" charset="0"/>
                <a:ea typeface="MS PGothic" charset="0"/>
              </a:rPr>
              <a:t>called the transition function of </a:t>
            </a:r>
            <a:r>
              <a:rPr lang="en-US" sz="2400" b="1" dirty="0">
                <a:latin typeface="Arial" charset="0"/>
                <a:ea typeface="MS PGothic" charset="0"/>
              </a:rPr>
              <a:t>A</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	by definition </a:t>
            </a:r>
            <a:r>
              <a:rPr lang="en-US" sz="2400" b="1" dirty="0">
                <a:latin typeface="Arial" charset="0"/>
                <a:ea typeface="MS PGothic" charset="0"/>
              </a:rPr>
              <a:t>q ∈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t>
            </a:r>
            <a:r>
              <a:rPr lang="en-US" sz="2400" b="1" dirty="0" err="1">
                <a:latin typeface="Symbol" charset="2"/>
                <a:ea typeface="Symbol" charset="2"/>
                <a:cs typeface="Symbol" charset="2"/>
              </a:rPr>
              <a:t>l</a:t>
            </a:r>
            <a:r>
              <a:rPr lang="en-US" sz="2400" b="1" dirty="0">
                <a:latin typeface="Arial" charset="0"/>
                <a:ea typeface="MS PGothic" charset="0"/>
              </a:rPr>
              <a:t>)</a:t>
            </a:r>
          </a:p>
          <a:p>
            <a:pPr lvl="1" eaLnBrk="1" hangingPunct="1"/>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∈Q</a:t>
            </a:r>
            <a:r>
              <a:rPr lang="en-US" sz="2400" dirty="0">
                <a:latin typeface="Arial" charset="0"/>
                <a:ea typeface="MS PGothic" charset="0"/>
              </a:rPr>
              <a:t> is a unique element of </a:t>
            </a:r>
            <a:r>
              <a:rPr lang="en-US" sz="2400" b="1" dirty="0">
                <a:latin typeface="Arial" charset="0"/>
                <a:ea typeface="MS PGothic" charset="0"/>
              </a:rPr>
              <a:t>Q </a:t>
            </a:r>
            <a:r>
              <a:rPr lang="en-US" sz="2400" dirty="0">
                <a:latin typeface="Arial" charset="0"/>
                <a:ea typeface="MS PGothic" charset="0"/>
              </a:rPr>
              <a:t>called the start state</a:t>
            </a:r>
          </a:p>
          <a:p>
            <a:pPr lvl="1" eaLnBrk="1" hangingPunct="1"/>
            <a:r>
              <a:rPr lang="en-US" sz="2400" b="1" dirty="0">
                <a:latin typeface="Arial" charset="0"/>
                <a:ea typeface="MS PGothic" charset="0"/>
              </a:rPr>
              <a:t>F </a:t>
            </a:r>
            <a:r>
              <a:rPr lang="en-US" sz="2400" dirty="0">
                <a:latin typeface="Arial" charset="0"/>
                <a:ea typeface="MS PGothic" charset="0"/>
              </a:rPr>
              <a:t>is a subset of </a:t>
            </a:r>
            <a:r>
              <a:rPr lang="en-US" sz="2400" b="1" dirty="0">
                <a:latin typeface="Arial" charset="0"/>
                <a:ea typeface="MS PGothic" charset="0"/>
              </a:rPr>
              <a:t>Q</a:t>
            </a:r>
            <a:r>
              <a:rPr lang="en-US" sz="2400" dirty="0">
                <a:latin typeface="Arial" charset="0"/>
                <a:ea typeface="MS PGothic" charset="0"/>
              </a:rPr>
              <a:t> (</a:t>
            </a:r>
            <a:r>
              <a:rPr lang="en-US" sz="2400" b="1" dirty="0">
                <a:latin typeface="Arial" charset="0"/>
                <a:ea typeface="MS PGothic" charset="0"/>
              </a:rPr>
              <a:t>F ⊆ Q</a:t>
            </a:r>
            <a:r>
              <a:rPr lang="en-US" sz="2400" dirty="0">
                <a:latin typeface="Arial" charset="0"/>
                <a:ea typeface="MS PGothic" charset="0"/>
              </a:rPr>
              <a:t>) called the final states</a:t>
            </a:r>
            <a:endParaRPr lang="en-US" sz="18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72DED64-BECE-2D40-BC80-69BC491D9C9A}" type="datetime1">
              <a:rPr lang="en-US" smtClean="0"/>
              <a:t>1/27/22</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20</a:t>
            </a:fld>
            <a:endParaRPr lang="en-US"/>
          </a:p>
        </p:txBody>
      </p:sp>
    </p:spTree>
    <p:extLst>
      <p:ext uri="{BB962C8B-B14F-4D97-AF65-F5344CB8AC3E}">
        <p14:creationId xmlns:p14="http://schemas.microsoft.com/office/powerpoint/2010/main" val="1644299584"/>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Title 1"/>
          <p:cNvSpPr>
            <a:spLocks noGrp="1"/>
          </p:cNvSpPr>
          <p:nvPr>
            <p:ph type="title"/>
          </p:nvPr>
        </p:nvSpPr>
        <p:spPr/>
        <p:txBody>
          <a:bodyPr/>
          <a:lstStyle/>
          <a:p>
            <a:r>
              <a:rPr lang="en-US" dirty="0">
                <a:latin typeface="Arial" charset="0"/>
                <a:ea typeface="MS PGothic" charset="0"/>
              </a:rPr>
              <a:t>Substitution</a:t>
            </a:r>
          </a:p>
        </p:txBody>
      </p:sp>
      <p:sp>
        <p:nvSpPr>
          <p:cNvPr id="132099" name="Content Placeholder 2"/>
          <p:cNvSpPr>
            <a:spLocks noGrp="1"/>
          </p:cNvSpPr>
          <p:nvPr>
            <p:ph idx="1"/>
          </p:nvPr>
        </p:nvSpPr>
        <p:spPr>
          <a:xfrm>
            <a:off x="457200" y="1600200"/>
            <a:ext cx="8382000" cy="4525963"/>
          </a:xfrm>
        </p:spPr>
        <p:txBody>
          <a:bodyPr/>
          <a:lstStyle/>
          <a:p>
            <a:r>
              <a:rPr lang="en-US" sz="2000" dirty="0">
                <a:latin typeface="Arial" charset="0"/>
                <a:ea typeface="MS PGothic" charset="0"/>
              </a:rPr>
              <a:t>CFLs are closed under CFL substitution</a:t>
            </a:r>
          </a:p>
          <a:p>
            <a:pPr lvl="1"/>
            <a:r>
              <a:rPr lang="en-US" sz="2000" dirty="0">
                <a:latin typeface="Arial" charset="0"/>
                <a:ea typeface="MS PGothic" charset="0"/>
              </a:rPr>
              <a:t>Let G=(V,</a:t>
            </a:r>
            <a:r>
              <a:rPr lang="en-US" sz="2000" dirty="0">
                <a:latin typeface="Arial" charset="0"/>
                <a:ea typeface="MS PGothic" charset="0"/>
                <a:sym typeface="Symbol" charset="0"/>
              </a:rPr>
              <a:t></a:t>
            </a:r>
            <a:r>
              <a:rPr lang="en-US" sz="2000" dirty="0">
                <a:latin typeface="Arial" charset="0"/>
                <a:ea typeface="MS PGothic" charset="0"/>
              </a:rPr>
              <a:t>,R,S) be a CFG</a:t>
            </a:r>
          </a:p>
          <a:p>
            <a:pPr lvl="1"/>
            <a:r>
              <a:rPr lang="en-US" sz="2000" dirty="0">
                <a:latin typeface="Arial" charset="0"/>
                <a:ea typeface="MS PGothic" charset="0"/>
              </a:rPr>
              <a:t>Let f be a substitution over </a:t>
            </a:r>
            <a:r>
              <a:rPr lang="en-US" sz="2000" dirty="0">
                <a:latin typeface="Arial" charset="0"/>
                <a:ea typeface="MS PGothic" charset="0"/>
                <a:sym typeface="Symbol" charset="0"/>
              </a:rPr>
              <a:t> such that</a:t>
            </a:r>
          </a:p>
          <a:p>
            <a:pPr lvl="2"/>
            <a:r>
              <a:rPr lang="en-US" sz="2000" dirty="0">
                <a:latin typeface="Arial" charset="0"/>
                <a:ea typeface="MS PGothic" charset="0"/>
                <a:sym typeface="Symbol" charset="0"/>
              </a:rPr>
              <a:t>f(a) = L</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for a  </a:t>
            </a:r>
          </a:p>
          <a:p>
            <a:pPr lvl="2"/>
            <a:r>
              <a:rPr lang="en-US" sz="2000" dirty="0">
                <a:latin typeface="Arial" charset="0"/>
                <a:ea typeface="MS PGothic" charset="0"/>
                <a:sym typeface="Symbol" charset="0"/>
              </a:rPr>
              <a:t>G</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 (</a:t>
            </a:r>
            <a:r>
              <a:rPr lang="en-US" sz="2000" dirty="0" err="1">
                <a:latin typeface="Arial" charset="0"/>
                <a:ea typeface="MS PGothic" charset="0"/>
              </a:rPr>
              <a:t>V</a:t>
            </a:r>
            <a:r>
              <a:rPr lang="en-US" sz="2000" baseline="-25000" dirty="0" err="1">
                <a:latin typeface="Arial" charset="0"/>
                <a:ea typeface="MS PGothic" charset="0"/>
                <a:sym typeface="Symbol" charset="0"/>
              </a:rPr>
              <a:t>a</a:t>
            </a:r>
            <a:r>
              <a:rPr lang="en-US" sz="2000" dirty="0">
                <a:latin typeface="Arial" charset="0"/>
                <a:ea typeface="MS PGothic" charset="0"/>
              </a:rPr>
              <a:t>,</a:t>
            </a:r>
            <a:r>
              <a:rPr lang="en-US" sz="2000" dirty="0">
                <a:latin typeface="Arial" charset="0"/>
                <a:ea typeface="MS PGothic" charset="0"/>
                <a:sym typeface="Symbol" charset="0"/>
              </a:rPr>
              <a:t></a:t>
            </a:r>
            <a:r>
              <a:rPr lang="en-US" sz="2000" baseline="-25000" dirty="0" err="1">
                <a:latin typeface="Arial" charset="0"/>
                <a:ea typeface="MS PGothic" charset="0"/>
                <a:sym typeface="Symbol" charset="0"/>
              </a:rPr>
              <a:t>a</a:t>
            </a:r>
            <a:r>
              <a:rPr lang="en-US" sz="2000" dirty="0" err="1">
                <a:latin typeface="Arial" charset="0"/>
                <a:ea typeface="MS PGothic" charset="0"/>
              </a:rPr>
              <a:t>,R</a:t>
            </a:r>
            <a:r>
              <a:rPr lang="en-US" sz="2000" baseline="-25000" dirty="0" err="1">
                <a:latin typeface="Arial" charset="0"/>
                <a:ea typeface="MS PGothic" charset="0"/>
                <a:sym typeface="Symbol" charset="0"/>
              </a:rPr>
              <a:t>a</a:t>
            </a:r>
            <a:r>
              <a:rPr lang="en-US" sz="2000" dirty="0" err="1">
                <a:latin typeface="Arial" charset="0"/>
                <a:ea typeface="MS PGothic" charset="0"/>
              </a:rPr>
              <a:t>,S</a:t>
            </a:r>
            <a:r>
              <a:rPr lang="en-US" sz="2000" baseline="-25000" dirty="0" err="1">
                <a:latin typeface="Arial" charset="0"/>
                <a:ea typeface="MS PGothic" charset="0"/>
                <a:sym typeface="Symbol" charset="0"/>
              </a:rPr>
              <a:t>a</a:t>
            </a:r>
            <a:r>
              <a:rPr lang="en-US" sz="2000" dirty="0">
                <a:latin typeface="Arial" charset="0"/>
                <a:ea typeface="MS PGothic" charset="0"/>
              </a:rPr>
              <a:t>) is a CFG that produces L</a:t>
            </a:r>
            <a:r>
              <a:rPr lang="en-US" sz="2000" baseline="-25000" dirty="0">
                <a:latin typeface="Arial" charset="0"/>
                <a:ea typeface="MS PGothic" charset="0"/>
                <a:sym typeface="Symbol" charset="0"/>
              </a:rPr>
              <a:t>a</a:t>
            </a:r>
            <a:r>
              <a:rPr lang="en-US" sz="2000" dirty="0">
                <a:latin typeface="Arial" charset="0"/>
                <a:ea typeface="MS PGothic" charset="0"/>
              </a:rPr>
              <a:t>.</a:t>
            </a:r>
          </a:p>
          <a:p>
            <a:pPr lvl="2"/>
            <a:r>
              <a:rPr lang="en-US" sz="2000" dirty="0">
                <a:latin typeface="Arial" charset="0"/>
                <a:ea typeface="MS PGothic" charset="0"/>
              </a:rPr>
              <a:t>No symbol appears in more than one of V or any </a:t>
            </a:r>
            <a:r>
              <a:rPr lang="en-US" sz="2000" dirty="0" err="1">
                <a:latin typeface="Arial" charset="0"/>
                <a:ea typeface="MS PGothic" charset="0"/>
              </a:rPr>
              <a:t>V</a:t>
            </a:r>
            <a:r>
              <a:rPr lang="en-US" sz="2000" baseline="-25000" dirty="0" err="1">
                <a:latin typeface="Arial" charset="0"/>
                <a:ea typeface="MS PGothic" charset="0"/>
                <a:sym typeface="Symbol" charset="0"/>
              </a:rPr>
              <a:t>a</a:t>
            </a:r>
            <a:endParaRPr lang="en-US" sz="2000" baseline="-25000" dirty="0">
              <a:latin typeface="Arial" charset="0"/>
              <a:ea typeface="MS PGothic" charset="0"/>
              <a:sym typeface="Symbol" charset="0"/>
            </a:endParaRPr>
          </a:p>
          <a:p>
            <a:pPr lvl="1"/>
            <a:r>
              <a:rPr lang="en-US" sz="2000" dirty="0">
                <a:latin typeface="Arial" charset="0"/>
                <a:ea typeface="MS PGothic" charset="0"/>
                <a:sym typeface="Symbol" charset="0"/>
              </a:rPr>
              <a:t>Define G</a:t>
            </a:r>
            <a:r>
              <a:rPr lang="en-US" sz="2000" baseline="-25000" dirty="0">
                <a:latin typeface="Arial" charset="0"/>
                <a:ea typeface="MS PGothic" charset="0"/>
                <a:sym typeface="Symbol" charset="0"/>
              </a:rPr>
              <a:t>f</a:t>
            </a:r>
            <a:r>
              <a:rPr lang="en-US" sz="2000" dirty="0">
                <a:latin typeface="Arial" charset="0"/>
                <a:ea typeface="MS PGothic" charset="0"/>
                <a:sym typeface="Symbol" charset="0"/>
              </a:rPr>
              <a:t> = (V </a:t>
            </a:r>
            <a:r>
              <a:rPr lang="en-US" sz="2000" baseline="-25000" dirty="0">
                <a:latin typeface="Arial" charset="0"/>
                <a:ea typeface="MS PGothic" charset="0"/>
                <a:sym typeface="Symbol" charset="0"/>
              </a:rPr>
              <a:t>a</a:t>
            </a:r>
            <a:r>
              <a:rPr lang="en-US" sz="2000" dirty="0" err="1">
                <a:latin typeface="Arial" charset="0"/>
                <a:ea typeface="MS PGothic" charset="0"/>
                <a:sym typeface="Symbol" charset="0"/>
              </a:rPr>
              <a:t>V</a:t>
            </a:r>
            <a:r>
              <a:rPr lang="en-US" sz="2000" baseline="-25000" dirty="0" err="1">
                <a:latin typeface="Arial" charset="0"/>
                <a:ea typeface="MS PGothic" charset="0"/>
                <a:sym typeface="Symbol" charset="0"/>
              </a:rPr>
              <a:t>a</a:t>
            </a:r>
            <a:r>
              <a:rPr lang="en-US" sz="2000" dirty="0">
                <a:latin typeface="Arial" charset="0"/>
                <a:ea typeface="MS PGothic" charset="0"/>
                <a:sym typeface="Symbol" charset="0"/>
              </a:rPr>
              <a:t>, </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R</a:t>
            </a:r>
            <a:r>
              <a:rPr lang="ja-JP" altLang="en-US" sz="2000" dirty="0">
                <a:latin typeface="Arial" charset="0"/>
                <a:ea typeface="MS PGothic" charset="0"/>
                <a:sym typeface="Symbol" charset="0"/>
              </a:rPr>
              <a:t>’</a:t>
            </a:r>
            <a:r>
              <a:rPr lang="en-US" altLang="ja-JP" sz="2000" dirty="0">
                <a:latin typeface="Arial" charset="0"/>
                <a:ea typeface="MS PGothic" charset="0"/>
                <a:sym typeface="Symbol" charset="0"/>
              </a:rPr>
              <a:t> </a:t>
            </a:r>
            <a:r>
              <a:rPr lang="en-US" altLang="ja-JP" sz="2000" baseline="-25000" dirty="0">
                <a:latin typeface="Arial" charset="0"/>
                <a:ea typeface="MS PGothic" charset="0"/>
                <a:sym typeface="Symbol" charset="0"/>
              </a:rPr>
              <a:t>a</a:t>
            </a:r>
            <a:r>
              <a:rPr lang="en-US" altLang="ja-JP" sz="2000" dirty="0">
                <a:latin typeface="Arial" charset="0"/>
                <a:ea typeface="MS PGothic" charset="0"/>
                <a:sym typeface="Symbol" charset="0"/>
              </a:rPr>
              <a:t>R</a:t>
            </a:r>
            <a:r>
              <a:rPr lang="en-US" altLang="ja-JP" sz="2000" baseline="-25000" dirty="0">
                <a:latin typeface="Arial" charset="0"/>
                <a:ea typeface="MS PGothic" charset="0"/>
                <a:sym typeface="Symbol" charset="0"/>
              </a:rPr>
              <a:t>a</a:t>
            </a:r>
            <a:r>
              <a:rPr lang="en-US" sz="2000" dirty="0">
                <a:latin typeface="Arial" charset="0"/>
                <a:ea typeface="MS PGothic" charset="0"/>
                <a:sym typeface="Symbol" charset="0"/>
              </a:rPr>
              <a:t>, S</a:t>
            </a:r>
            <a:r>
              <a:rPr lang="en-US" altLang="ja-JP" sz="2000" dirty="0">
                <a:latin typeface="Arial" charset="0"/>
                <a:ea typeface="MS PGothic" charset="0"/>
                <a:sym typeface="Symbol" charset="0"/>
              </a:rPr>
              <a:t>)</a:t>
            </a:r>
          </a:p>
          <a:p>
            <a:pPr lvl="2"/>
            <a:r>
              <a:rPr lang="en-US" sz="2000" dirty="0">
                <a:latin typeface="Arial" charset="0"/>
                <a:ea typeface="MS PGothic" charset="0"/>
              </a:rPr>
              <a:t>R</a:t>
            </a:r>
            <a:r>
              <a:rPr lang="ja-JP" altLang="en-US" sz="2000" dirty="0">
                <a:latin typeface="Arial" charset="0"/>
                <a:ea typeface="MS PGothic" charset="0"/>
              </a:rPr>
              <a:t>’</a:t>
            </a:r>
            <a:r>
              <a:rPr lang="en-US" altLang="ja-JP" sz="2000" dirty="0">
                <a:latin typeface="Arial" charset="0"/>
                <a:ea typeface="MS PGothic" charset="0"/>
              </a:rPr>
              <a:t> = { A </a:t>
            </a:r>
            <a:r>
              <a:rPr lang="en-US" altLang="ja-JP" sz="2000" dirty="0">
                <a:latin typeface="Arial" charset="0"/>
                <a:ea typeface="MS PGothic" charset="0"/>
                <a:sym typeface="Symbol" charset="0"/>
              </a:rPr>
              <a:t> g() where </a:t>
            </a:r>
            <a:r>
              <a:rPr lang="en-US" altLang="ja-JP" sz="2000" dirty="0">
                <a:latin typeface="Arial" charset="0"/>
                <a:ea typeface="MS PGothic" charset="0"/>
              </a:rPr>
              <a:t>A </a:t>
            </a:r>
            <a:r>
              <a:rPr lang="en-US" altLang="ja-JP" sz="2000" dirty="0">
                <a:latin typeface="Arial" charset="0"/>
                <a:ea typeface="MS PGothic" charset="0"/>
                <a:sym typeface="Symbol" charset="0"/>
              </a:rPr>
              <a:t>  is in R }</a:t>
            </a:r>
          </a:p>
          <a:p>
            <a:pPr lvl="2"/>
            <a:r>
              <a:rPr lang="en-US" sz="2000" dirty="0">
                <a:latin typeface="Arial" charset="0"/>
                <a:ea typeface="MS PGothic" charset="0"/>
                <a:sym typeface="Symbol" charset="0"/>
              </a:rPr>
              <a:t>g: (</a:t>
            </a:r>
            <a:r>
              <a:rPr lang="en-US" sz="2000" dirty="0">
                <a:latin typeface="Arial" charset="0"/>
                <a:ea typeface="MS PGothic" charset="0"/>
              </a:rPr>
              <a:t>V</a:t>
            </a:r>
            <a:r>
              <a:rPr lang="en-US" sz="2000" dirty="0">
                <a:latin typeface="Arial" charset="0"/>
                <a:ea typeface="MS PGothic" charset="0"/>
                <a:sym typeface="Symbol" charset="0"/>
              </a:rPr>
              <a:t>)*  (V </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S</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a:t>
            </a:r>
          </a:p>
          <a:p>
            <a:pPr lvl="2"/>
            <a:r>
              <a:rPr lang="en-US" sz="2000" dirty="0">
                <a:latin typeface="Arial" charset="0"/>
                <a:ea typeface="MS PGothic" charset="0"/>
                <a:sym typeface="Symbol" charset="0"/>
              </a:rPr>
              <a:t>g() = ; g(B) = B, B  V; g(a) = S</a:t>
            </a:r>
            <a:r>
              <a:rPr lang="en-US" sz="2000" baseline="-25000" dirty="0">
                <a:latin typeface="Arial" charset="0"/>
                <a:ea typeface="MS PGothic" charset="0"/>
                <a:sym typeface="Symbol" charset="0"/>
              </a:rPr>
              <a:t>a</a:t>
            </a:r>
            <a:r>
              <a:rPr lang="en-US" sz="2000" dirty="0">
                <a:latin typeface="Arial" charset="0"/>
                <a:ea typeface="MS PGothic" charset="0"/>
                <a:sym typeface="Symbol" charset="0"/>
              </a:rPr>
              <a:t>, a   </a:t>
            </a:r>
          </a:p>
          <a:p>
            <a:pPr lvl="2"/>
            <a:r>
              <a:rPr lang="en-US" sz="2000" dirty="0">
                <a:latin typeface="Arial" charset="0"/>
                <a:ea typeface="MS PGothic" charset="0"/>
                <a:sym typeface="Symbol" charset="0"/>
              </a:rPr>
              <a:t>g(X) = g() g(X), || &gt; 0, X  </a:t>
            </a:r>
            <a:r>
              <a:rPr lang="en-US" sz="2000" dirty="0">
                <a:latin typeface="Arial" charset="0"/>
                <a:ea typeface="MS PGothic" charset="0"/>
              </a:rPr>
              <a:t>V</a:t>
            </a:r>
            <a:r>
              <a:rPr lang="en-US" sz="2000" dirty="0">
                <a:latin typeface="Arial" charset="0"/>
                <a:ea typeface="MS PGothic" charset="0"/>
                <a:sym typeface="Symbol" charset="0"/>
              </a:rPr>
              <a:t></a:t>
            </a:r>
          </a:p>
          <a:p>
            <a:pPr lvl="1"/>
            <a:r>
              <a:rPr lang="en-US" sz="2000" dirty="0">
                <a:latin typeface="Arial" charset="0"/>
                <a:ea typeface="MS PGothic" charset="0"/>
                <a:sym typeface="Symbol" charset="0"/>
              </a:rPr>
              <a:t>Claim, f(</a:t>
            </a:r>
            <a:r>
              <a:rPr lang="en-US" sz="2000" i="1" dirty="0">
                <a:ea typeface="MS PGothic" charset="0"/>
                <a:sym typeface="Symbol" charset="0"/>
              </a:rPr>
              <a:t>L</a:t>
            </a:r>
            <a:r>
              <a:rPr lang="en-US" sz="2000" dirty="0">
                <a:latin typeface="Arial" charset="0"/>
                <a:ea typeface="MS PGothic" charset="0"/>
                <a:sym typeface="Symbol" charset="0"/>
              </a:rPr>
              <a:t>(G)) = </a:t>
            </a:r>
            <a:r>
              <a:rPr lang="en-US" sz="2000" i="1" dirty="0">
                <a:ea typeface="MS PGothic" charset="0"/>
                <a:sym typeface="Symbol" charset="0"/>
              </a:rPr>
              <a:t>L</a:t>
            </a:r>
            <a:r>
              <a:rPr lang="en-US" sz="2000" dirty="0">
                <a:latin typeface="Arial" charset="0"/>
                <a:ea typeface="MS PGothic" charset="0"/>
                <a:sym typeface="Symbol" charset="0"/>
              </a:rPr>
              <a:t>(G</a:t>
            </a:r>
            <a:r>
              <a:rPr lang="en-US" sz="2000" baseline="-25000" dirty="0">
                <a:latin typeface="Arial" charset="0"/>
                <a:ea typeface="MS PGothic" charset="0"/>
                <a:sym typeface="Symbol" charset="0"/>
              </a:rPr>
              <a:t>f</a:t>
            </a:r>
            <a:r>
              <a:rPr lang="en-US" sz="2000" dirty="0">
                <a:latin typeface="Arial" charset="0"/>
                <a:ea typeface="MS PGothic" charset="0"/>
                <a:sym typeface="Symbol" charset="0"/>
              </a:rPr>
              <a:t>), and so CFLs closed under substitution and homomorphism.</a:t>
            </a:r>
            <a:endParaRPr lang="en-US" sz="2000" dirty="0">
              <a:latin typeface="Arial" charset="0"/>
              <a:ea typeface="MS PGothic" charset="0"/>
            </a:endParaRPr>
          </a:p>
        </p:txBody>
      </p:sp>
      <p:sp>
        <p:nvSpPr>
          <p:cNvPr id="1321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F613CFC-2015-CD45-A78B-6969E8B23CA6}" type="datetime1">
              <a:rPr lang="en-US" smtClean="0"/>
              <a:t>1/27/22</a:t>
            </a:fld>
            <a:endParaRPr lang="en-US"/>
          </a:p>
        </p:txBody>
      </p:sp>
      <p:sp>
        <p:nvSpPr>
          <p:cNvPr id="1321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21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62D453C-4D14-7D42-9561-A7CC22DCEED1}" type="slidenum">
              <a:rPr lang="en-US"/>
              <a:pPr/>
              <a:t>200</a:t>
            </a:fld>
            <a:endParaRPr lang="en-US"/>
          </a:p>
        </p:txBody>
      </p:sp>
    </p:spTree>
    <p:extLst>
      <p:ext uri="{BB962C8B-B14F-4D97-AF65-F5344CB8AC3E}">
        <p14:creationId xmlns:p14="http://schemas.microsoft.com/office/powerpoint/2010/main" val="51725789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r>
              <a:rPr lang="en-US" dirty="0">
                <a:latin typeface="Arial" charset="0"/>
                <a:ea typeface="MS PGothic" charset="0"/>
              </a:rPr>
              <a:t>More on Substitution</a:t>
            </a:r>
          </a:p>
        </p:txBody>
      </p:sp>
      <p:sp>
        <p:nvSpPr>
          <p:cNvPr id="133123" name="Content Placeholder 2"/>
          <p:cNvSpPr>
            <a:spLocks noGrp="1"/>
          </p:cNvSpPr>
          <p:nvPr>
            <p:ph idx="1"/>
          </p:nvPr>
        </p:nvSpPr>
        <p:spPr>
          <a:xfrm>
            <a:off x="457200" y="1600200"/>
            <a:ext cx="8382000" cy="4525963"/>
          </a:xfrm>
        </p:spPr>
        <p:txBody>
          <a:bodyPr/>
          <a:lstStyle/>
          <a:p>
            <a:r>
              <a:rPr lang="en-US" sz="2200" dirty="0">
                <a:latin typeface="Arial" charset="0"/>
                <a:ea typeface="MS PGothic" charset="0"/>
                <a:sym typeface="Symbol" charset="0"/>
              </a:rPr>
              <a:t>Consider G</a:t>
            </a:r>
            <a:r>
              <a:rPr lang="ja-JP" altLang="en-US" sz="2200">
                <a:latin typeface="Arial" charset="0"/>
                <a:ea typeface="MS PGothic" charset="0"/>
                <a:sym typeface="Symbol" charset="0"/>
              </a:rPr>
              <a:t>’</a:t>
            </a:r>
            <a:r>
              <a:rPr lang="en-US" altLang="ja-JP" sz="2200" baseline="-25000" dirty="0">
                <a:latin typeface="Arial" charset="0"/>
                <a:ea typeface="MS PGothic" charset="0"/>
                <a:sym typeface="Symbol" charset="0"/>
              </a:rPr>
              <a:t>f</a:t>
            </a:r>
            <a:r>
              <a:rPr lang="en-US" altLang="ja-JP" sz="2200" dirty="0">
                <a:latin typeface="Arial" charset="0"/>
                <a:ea typeface="MS PGothic" charset="0"/>
                <a:sym typeface="Symbol" charset="0"/>
              </a:rPr>
              <a:t>. If we limit derivations to the rules </a:t>
            </a:r>
            <a:br>
              <a:rPr lang="en-US" altLang="ja-JP" sz="2200" dirty="0">
                <a:latin typeface="Arial" charset="0"/>
                <a:ea typeface="MS PGothic" charset="0"/>
                <a:sym typeface="Symbol" charset="0"/>
              </a:rPr>
            </a:br>
            <a:r>
              <a:rPr lang="en-US" altLang="ja-JP" sz="2200" dirty="0">
                <a:latin typeface="Arial" charset="0"/>
                <a:ea typeface="MS PGothic" charset="0"/>
              </a:rPr>
              <a:t>R</a:t>
            </a:r>
            <a:r>
              <a:rPr lang="ja-JP" altLang="en-US" sz="2200" dirty="0">
                <a:latin typeface="Arial" charset="0"/>
                <a:ea typeface="MS PGothic" charset="0"/>
              </a:rPr>
              <a:t>’</a:t>
            </a:r>
            <a:r>
              <a:rPr lang="en-US" altLang="ja-JP" sz="2200" dirty="0">
                <a:latin typeface="Arial" charset="0"/>
                <a:ea typeface="MS PGothic" charset="0"/>
              </a:rPr>
              <a:t> = { A </a:t>
            </a:r>
            <a:r>
              <a:rPr lang="en-US" altLang="ja-JP" sz="2200" dirty="0">
                <a:latin typeface="Arial" charset="0"/>
                <a:ea typeface="MS PGothic" charset="0"/>
                <a:sym typeface="Symbol" charset="0"/>
              </a:rPr>
              <a:t> g() where </a:t>
            </a:r>
            <a:r>
              <a:rPr lang="en-US" altLang="ja-JP" sz="2200" dirty="0">
                <a:latin typeface="Arial" charset="0"/>
                <a:ea typeface="MS PGothic" charset="0"/>
              </a:rPr>
              <a:t>A </a:t>
            </a:r>
            <a:r>
              <a:rPr lang="en-US" altLang="ja-JP" sz="2200" dirty="0">
                <a:latin typeface="Arial" charset="0"/>
                <a:ea typeface="MS PGothic" charset="0"/>
                <a:sym typeface="Symbol" charset="0"/>
              </a:rPr>
              <a:t>  is in R } and consider only sentential forms over  the </a:t>
            </a:r>
            <a:r>
              <a:rPr lang="en-US" altLang="ja-JP" sz="2200" baseline="-25000" dirty="0">
                <a:latin typeface="Arial" charset="0"/>
                <a:ea typeface="MS PGothic" charset="0"/>
                <a:sym typeface="Symbol" charset="0"/>
              </a:rPr>
              <a:t>a</a:t>
            </a:r>
            <a:r>
              <a:rPr lang="en-US" altLang="ja-JP" sz="2200" dirty="0">
                <a:latin typeface="Arial" charset="0"/>
                <a:ea typeface="MS PGothic" charset="0"/>
                <a:sym typeface="Symbol" charset="0"/>
              </a:rPr>
              <a:t>S</a:t>
            </a:r>
            <a:r>
              <a:rPr lang="en-US" altLang="ja-JP" sz="2200" baseline="-25000" dirty="0">
                <a:latin typeface="Arial" charset="0"/>
                <a:ea typeface="MS PGothic" charset="0"/>
                <a:sym typeface="Symbol" charset="0"/>
              </a:rPr>
              <a:t>a</a:t>
            </a:r>
            <a:r>
              <a:rPr lang="en-US" altLang="ja-JP" sz="2200" dirty="0">
                <a:latin typeface="Arial" charset="0"/>
                <a:ea typeface="MS PGothic" charset="0"/>
                <a:sym typeface="Symbol" charset="0"/>
              </a:rPr>
              <a:t> , then </a:t>
            </a:r>
            <a:br>
              <a:rPr lang="en-US" altLang="ja-JP" sz="2200" dirty="0">
                <a:latin typeface="Arial" charset="0"/>
                <a:ea typeface="MS PGothic" charset="0"/>
                <a:sym typeface="Symbol" charset="0"/>
              </a:rPr>
            </a:br>
            <a:r>
              <a:rPr lang="en-US" altLang="ja-JP" sz="2200" dirty="0">
                <a:latin typeface="Arial" charset="0"/>
                <a:ea typeface="MS PGothic" charset="0"/>
                <a:sym typeface="Symbol" charset="0"/>
              </a:rPr>
              <a:t>S * S</a:t>
            </a:r>
            <a:r>
              <a:rPr lang="en-US" altLang="ja-JP" sz="2200" baseline="-25000" dirty="0">
                <a:latin typeface="Arial" charset="0"/>
                <a:ea typeface="MS PGothic" charset="0"/>
                <a:sym typeface="Symbol" charset="0"/>
              </a:rPr>
              <a:t>a1</a:t>
            </a:r>
            <a:r>
              <a:rPr lang="en-US" altLang="ja-JP" sz="2200" dirty="0">
                <a:latin typeface="Arial" charset="0"/>
                <a:ea typeface="MS PGothic" charset="0"/>
                <a:sym typeface="Symbol" charset="0"/>
              </a:rPr>
              <a:t> S</a:t>
            </a:r>
            <a:r>
              <a:rPr lang="en-US" altLang="ja-JP" sz="2200" baseline="-25000" dirty="0">
                <a:latin typeface="Arial" charset="0"/>
                <a:ea typeface="MS PGothic" charset="0"/>
                <a:sym typeface="Symbol" charset="0"/>
              </a:rPr>
              <a:t>a2</a:t>
            </a:r>
            <a:r>
              <a:rPr lang="en-US" altLang="ja-JP" sz="2200" dirty="0">
                <a:latin typeface="Arial" charset="0"/>
                <a:ea typeface="MS PGothic" charset="0"/>
                <a:sym typeface="Symbol" charset="0"/>
              </a:rPr>
              <a:t> … S</a:t>
            </a:r>
            <a:r>
              <a:rPr lang="en-US" altLang="ja-JP" sz="2200" baseline="-25000" dirty="0">
                <a:latin typeface="Arial" charset="0"/>
                <a:ea typeface="MS PGothic" charset="0"/>
                <a:sym typeface="Symbol" charset="0"/>
              </a:rPr>
              <a:t>an</a:t>
            </a:r>
            <a:r>
              <a:rPr lang="en-US" altLang="ja-JP" sz="2200" dirty="0">
                <a:latin typeface="Arial" charset="0"/>
                <a:ea typeface="MS PGothic" charset="0"/>
                <a:sym typeface="Symbol" charset="0"/>
              </a:rPr>
              <a:t> in G</a:t>
            </a:r>
            <a:r>
              <a:rPr lang="ja-JP" altLang="en-US" sz="2200" dirty="0">
                <a:latin typeface="Arial" charset="0"/>
                <a:ea typeface="MS PGothic" charset="0"/>
                <a:sym typeface="Symbol" charset="0"/>
              </a:rPr>
              <a:t>’</a:t>
            </a:r>
            <a:r>
              <a:rPr lang="en-US" altLang="ja-JP" sz="2200" dirty="0">
                <a:latin typeface="Arial" charset="0"/>
                <a:ea typeface="MS PGothic" charset="0"/>
                <a:sym typeface="Symbol" charset="0"/>
              </a:rPr>
              <a:t> </a:t>
            </a:r>
            <a:r>
              <a:rPr lang="en-US" altLang="ja-JP" sz="2200" dirty="0" err="1">
                <a:latin typeface="Arial" charset="0"/>
                <a:ea typeface="MS PGothic" charset="0"/>
                <a:sym typeface="Symbol" charset="0"/>
              </a:rPr>
              <a:t>iff</a:t>
            </a:r>
            <a:r>
              <a:rPr lang="en-US" altLang="ja-JP" sz="2200" dirty="0">
                <a:latin typeface="Arial" charset="0"/>
                <a:ea typeface="MS PGothic" charset="0"/>
                <a:sym typeface="Symbol" charset="0"/>
              </a:rPr>
              <a:t> S * a1 a2 … an </a:t>
            </a:r>
            <a:br>
              <a:rPr lang="en-US" altLang="ja-JP" sz="2200" dirty="0">
                <a:latin typeface="Arial" charset="0"/>
                <a:ea typeface="MS PGothic" charset="0"/>
                <a:sym typeface="Symbol" charset="0"/>
              </a:rPr>
            </a:br>
            <a:r>
              <a:rPr lang="en-US" altLang="ja-JP" sz="2200" dirty="0" err="1">
                <a:latin typeface="Arial" charset="0"/>
                <a:ea typeface="MS PGothic" charset="0"/>
                <a:sym typeface="Symbol" charset="0"/>
              </a:rPr>
              <a:t>iff</a:t>
            </a:r>
            <a:r>
              <a:rPr lang="en-US" altLang="ja-JP" sz="2200" dirty="0">
                <a:latin typeface="Arial" charset="0"/>
                <a:ea typeface="MS PGothic" charset="0"/>
                <a:sym typeface="Symbol" charset="0"/>
              </a:rPr>
              <a:t> a1 a2 … an  </a:t>
            </a:r>
            <a:r>
              <a:rPr lang="en-US" sz="2200" i="1" dirty="0">
                <a:ea typeface="MS PGothic" charset="0"/>
                <a:sym typeface="Symbol" charset="0"/>
              </a:rPr>
              <a:t>L</a:t>
            </a:r>
            <a:r>
              <a:rPr lang="en-US" altLang="ja-JP" sz="2200" dirty="0">
                <a:latin typeface="Arial" charset="0"/>
                <a:ea typeface="MS PGothic" charset="0"/>
                <a:sym typeface="Symbol" charset="0"/>
              </a:rPr>
              <a:t>(G). But, then w  </a:t>
            </a:r>
            <a:r>
              <a:rPr lang="en-US" sz="2200" i="1" dirty="0">
                <a:ea typeface="MS PGothic" charset="0"/>
                <a:sym typeface="Symbol" charset="0"/>
              </a:rPr>
              <a:t>L</a:t>
            </a:r>
            <a:r>
              <a:rPr lang="en-US" altLang="ja-JP" sz="2200" dirty="0">
                <a:latin typeface="Arial" charset="0"/>
                <a:ea typeface="MS PGothic" charset="0"/>
                <a:sym typeface="Symbol" charset="0"/>
              </a:rPr>
              <a:t>(G) </a:t>
            </a:r>
            <a:r>
              <a:rPr lang="en-US" altLang="ja-JP" sz="2200" dirty="0" err="1">
                <a:latin typeface="Arial" charset="0"/>
                <a:ea typeface="MS PGothic" charset="0"/>
                <a:sym typeface="Symbol" charset="0"/>
              </a:rPr>
              <a:t>iff</a:t>
            </a:r>
            <a:r>
              <a:rPr lang="en-US" altLang="ja-JP" sz="2200" dirty="0">
                <a:latin typeface="Arial" charset="0"/>
                <a:ea typeface="MS PGothic" charset="0"/>
                <a:sym typeface="Symbol" charset="0"/>
              </a:rPr>
              <a:t> f(w)  </a:t>
            </a:r>
            <a:r>
              <a:rPr lang="en-US" sz="2200" i="1" dirty="0">
                <a:ea typeface="MS PGothic" charset="0"/>
                <a:sym typeface="Symbol" charset="0"/>
              </a:rPr>
              <a:t>L</a:t>
            </a:r>
            <a:r>
              <a:rPr lang="en-US" altLang="ja-JP" sz="2200" dirty="0">
                <a:latin typeface="Arial" charset="0"/>
                <a:ea typeface="MS PGothic" charset="0"/>
                <a:sym typeface="Symbol" charset="0"/>
              </a:rPr>
              <a:t>(G</a:t>
            </a:r>
            <a:r>
              <a:rPr lang="en-US" altLang="ja-JP" sz="2200" baseline="-25000" dirty="0">
                <a:latin typeface="Arial" charset="0"/>
                <a:ea typeface="MS PGothic" charset="0"/>
                <a:sym typeface="Symbol" charset="0"/>
              </a:rPr>
              <a:t>f</a:t>
            </a:r>
            <a:r>
              <a:rPr lang="en-US" altLang="ja-JP" sz="2200" dirty="0">
                <a:latin typeface="Arial" charset="0"/>
                <a:ea typeface="MS PGothic" charset="0"/>
                <a:sym typeface="Symbol" charset="0"/>
              </a:rPr>
              <a:t>) and, thus, f(</a:t>
            </a:r>
            <a:r>
              <a:rPr lang="en-US" sz="2200" i="1" dirty="0">
                <a:ea typeface="MS PGothic" charset="0"/>
                <a:sym typeface="Symbol" charset="0"/>
              </a:rPr>
              <a:t>L</a:t>
            </a:r>
            <a:r>
              <a:rPr lang="en-US" altLang="ja-JP" sz="2200" dirty="0">
                <a:latin typeface="Arial" charset="0"/>
                <a:ea typeface="MS PGothic" charset="0"/>
                <a:sym typeface="Symbol" charset="0"/>
              </a:rPr>
              <a:t>(G)) = </a:t>
            </a:r>
            <a:r>
              <a:rPr lang="en-US" sz="2200" i="1" dirty="0">
                <a:ea typeface="MS PGothic" charset="0"/>
                <a:sym typeface="Symbol" charset="0"/>
              </a:rPr>
              <a:t>L</a:t>
            </a:r>
            <a:r>
              <a:rPr lang="en-US" altLang="ja-JP" sz="2200" dirty="0">
                <a:latin typeface="Arial" charset="0"/>
                <a:ea typeface="MS PGothic" charset="0"/>
                <a:sym typeface="Symbol" charset="0"/>
              </a:rPr>
              <a:t>(G</a:t>
            </a:r>
            <a:r>
              <a:rPr lang="en-US" altLang="ja-JP" sz="2200" baseline="-25000" dirty="0">
                <a:latin typeface="Arial" charset="0"/>
                <a:ea typeface="MS PGothic" charset="0"/>
                <a:sym typeface="Symbol" charset="0"/>
              </a:rPr>
              <a:t>f</a:t>
            </a:r>
            <a:r>
              <a:rPr lang="en-US" altLang="ja-JP" sz="2200" dirty="0">
                <a:latin typeface="Arial" charset="0"/>
                <a:ea typeface="MS PGothic" charset="0"/>
                <a:sym typeface="Symbol" charset="0"/>
              </a:rPr>
              <a:t>). </a:t>
            </a:r>
            <a:endParaRPr lang="en-US" sz="2200" dirty="0">
              <a:latin typeface="Arial" charset="0"/>
              <a:ea typeface="MS PGothic" charset="0"/>
              <a:sym typeface="Symbol" charset="0"/>
            </a:endParaRPr>
          </a:p>
          <a:p>
            <a:r>
              <a:rPr lang="en-US" sz="2200" dirty="0">
                <a:latin typeface="Arial" charset="0"/>
                <a:ea typeface="MS PGothic" charset="0"/>
                <a:sym typeface="Symbol" charset="0"/>
              </a:rPr>
              <a:t>Given that CFLs are closed under intersection, substitution, homomorphism and intersection with regular sets, we can recast previous proofs to show that CFLs are closed under</a:t>
            </a:r>
          </a:p>
          <a:p>
            <a:pPr lvl="1"/>
            <a:r>
              <a:rPr lang="en-US" sz="2200" dirty="0">
                <a:latin typeface="Arial" charset="0"/>
                <a:ea typeface="MS PGothic" charset="0"/>
                <a:sym typeface="Symbol" charset="0"/>
              </a:rPr>
              <a:t>Prefix, Suffix, Substring, Quotient with Regular Sets</a:t>
            </a:r>
          </a:p>
          <a:p>
            <a:r>
              <a:rPr lang="en-US" sz="2200" dirty="0">
                <a:latin typeface="Arial" charset="0"/>
                <a:ea typeface="MS PGothic" charset="0"/>
                <a:sym typeface="Symbol" charset="0"/>
              </a:rPr>
              <a:t>Later we will show that CFLs are </a:t>
            </a:r>
            <a:r>
              <a:rPr lang="en-US" sz="2200" u="sng" dirty="0">
                <a:latin typeface="Arial" charset="0"/>
                <a:ea typeface="MS PGothic" charset="0"/>
                <a:sym typeface="Symbol" charset="0"/>
              </a:rPr>
              <a:t>not</a:t>
            </a:r>
            <a:r>
              <a:rPr lang="en-US" sz="2200" dirty="0">
                <a:latin typeface="Arial" charset="0"/>
                <a:ea typeface="MS PGothic" charset="0"/>
                <a:sym typeface="Symbol" charset="0"/>
              </a:rPr>
              <a:t> closed under Quotient with CFLs.</a:t>
            </a:r>
          </a:p>
        </p:txBody>
      </p:sp>
      <p:sp>
        <p:nvSpPr>
          <p:cNvPr id="1331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6DC91B-F20B-BC40-A592-37D32FDDDD26}" type="datetime1">
              <a:rPr lang="en-US" smtClean="0"/>
              <a:t>1/27/22</a:t>
            </a:fld>
            <a:endParaRPr lang="en-US"/>
          </a:p>
        </p:txBody>
      </p:sp>
      <p:sp>
        <p:nvSpPr>
          <p:cNvPr id="1331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33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06DAB53-BF38-F64F-836A-0F2549D10E84}" type="slidenum">
              <a:rPr lang="en-US"/>
              <a:pPr/>
              <a:t>201</a:t>
            </a:fld>
            <a:endParaRPr lang="en-US"/>
          </a:p>
        </p:txBody>
      </p:sp>
    </p:spTree>
    <p:extLst>
      <p:ext uri="{BB962C8B-B14F-4D97-AF65-F5344CB8AC3E}">
        <p14:creationId xmlns:p14="http://schemas.microsoft.com/office/powerpoint/2010/main" val="1250899720"/>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Context Sensitive</a:t>
            </a:r>
          </a:p>
        </p:txBody>
      </p:sp>
      <p:sp>
        <p:nvSpPr>
          <p:cNvPr id="3" name="Subtitle 2"/>
          <p:cNvSpPr>
            <a:spLocks noGrp="1"/>
          </p:cNvSpPr>
          <p:nvPr>
            <p:ph type="subTitle" idx="1"/>
          </p:nvPr>
        </p:nvSpPr>
        <p:spPr/>
        <p:txBody>
          <a:bodyPr/>
          <a:lstStyle/>
          <a:p>
            <a:r>
              <a:rPr lang="en-US" dirty="0"/>
              <a:t>Will revisit on Complexity Theory</a:t>
            </a:r>
          </a:p>
        </p:txBody>
      </p:sp>
    </p:spTree>
    <p:extLst>
      <p:ext uri="{BB962C8B-B14F-4D97-AF65-F5344CB8AC3E}">
        <p14:creationId xmlns:p14="http://schemas.microsoft.com/office/powerpoint/2010/main" val="93538098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Context Sensitive Grammar</a:t>
            </a:r>
          </a:p>
        </p:txBody>
      </p:sp>
      <p:sp>
        <p:nvSpPr>
          <p:cNvPr id="107523" name="Content Placeholder 2"/>
          <p:cNvSpPr>
            <a:spLocks noGrp="1"/>
          </p:cNvSpPr>
          <p:nvPr>
            <p:ph idx="1"/>
          </p:nvPr>
        </p:nvSpPr>
        <p:spPr/>
        <p:txBody>
          <a:bodyPr/>
          <a:lstStyle/>
          <a:p>
            <a:pPr marL="0" indent="0">
              <a:buFontTx/>
              <a:buNone/>
            </a:pPr>
            <a:r>
              <a:rPr lang="en-US" sz="2000" dirty="0">
                <a:latin typeface="Arial" charset="0"/>
                <a:ea typeface="MS PGothic" charset="0"/>
              </a:rPr>
              <a:t>G = (V, </a:t>
            </a:r>
            <a:r>
              <a:rPr lang="en-US" sz="2000" dirty="0">
                <a:latin typeface="Arial" charset="0"/>
                <a:ea typeface="MS PGothic" charset="0"/>
                <a:sym typeface="Symbol" charset="0"/>
              </a:rPr>
              <a:t>, R, S) is a PSG where</a:t>
            </a:r>
          </a:p>
          <a:p>
            <a:pPr marL="0" indent="0">
              <a:buFontTx/>
              <a:buNone/>
            </a:pPr>
            <a:r>
              <a:rPr lang="en-US" sz="2000" dirty="0">
                <a:latin typeface="Arial" charset="0"/>
                <a:ea typeface="MS PGothic" charset="0"/>
                <a:sym typeface="Symbol" charset="0"/>
              </a:rPr>
              <a:t>Each member of R is a rule whose right side is no shorter than its left side.</a:t>
            </a:r>
          </a:p>
          <a:p>
            <a:pPr marL="0" indent="0">
              <a:buFontTx/>
              <a:buNone/>
            </a:pPr>
            <a:r>
              <a:rPr lang="en-US" sz="2000" dirty="0">
                <a:latin typeface="Arial" charset="0"/>
                <a:ea typeface="MS PGothic" charset="0"/>
                <a:sym typeface="Symbol" charset="0"/>
              </a:rPr>
              <a:t>The essential idea is that rules are length preserving, although we do allow S  </a:t>
            </a:r>
            <a:r>
              <a:rPr lang="en-US" sz="2000" dirty="0" err="1">
                <a:latin typeface="Arial" charset="0"/>
                <a:ea typeface="MS PGothic" charset="0"/>
                <a:sym typeface="Symbol" charset="0"/>
              </a:rPr>
              <a:t>λ</a:t>
            </a:r>
            <a:r>
              <a:rPr lang="en-US" sz="2000" dirty="0">
                <a:latin typeface="Arial" charset="0"/>
                <a:ea typeface="MS PGothic" charset="0"/>
                <a:sym typeface="Symbol" charset="0"/>
              </a:rPr>
              <a:t> so long as S never appears on the right-hand side of any rule.</a:t>
            </a:r>
          </a:p>
          <a:p>
            <a:pPr marL="0" indent="0">
              <a:buNone/>
            </a:pPr>
            <a:r>
              <a:rPr lang="en-US" sz="2000" dirty="0">
                <a:latin typeface="Arial" charset="0"/>
                <a:ea typeface="MS PGothic" charset="0"/>
                <a:sym typeface="Symbol" charset="0"/>
              </a:rPr>
              <a:t>A context sensitive grammar is denoted as a CSG and the language generated is a Context Sensitive Language (CSL).</a:t>
            </a:r>
          </a:p>
          <a:p>
            <a:pPr marL="0" indent="0">
              <a:buNone/>
            </a:pPr>
            <a:r>
              <a:rPr lang="en-US" sz="2000" dirty="0">
                <a:latin typeface="Arial" charset="0"/>
                <a:ea typeface="MS PGothic" charset="0"/>
                <a:sym typeface="Symbol" charset="0"/>
              </a:rPr>
              <a:t>The recognizer for a CSL is a Linear Bounded Automaton (LBA), a form of Turing Machine (soon to be discussed), but with the constraint that it is limited to moving along a tape that contains just the input surrounded by a start and end symbol.</a:t>
            </a: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1/27/22</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203</a:t>
            </a:fld>
            <a:endParaRPr lang="en-US"/>
          </a:p>
        </p:txBody>
      </p:sp>
    </p:spTree>
    <p:extLst>
      <p:ext uri="{BB962C8B-B14F-4D97-AF65-F5344CB8AC3E}">
        <p14:creationId xmlns:p14="http://schemas.microsoft.com/office/powerpoint/2010/main" val="1367952469"/>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Phrase Structured Grammar</a:t>
            </a:r>
          </a:p>
        </p:txBody>
      </p:sp>
      <p:sp>
        <p:nvSpPr>
          <p:cNvPr id="3" name="Content Placeholder 2"/>
          <p:cNvSpPr>
            <a:spLocks noGrp="1"/>
          </p:cNvSpPr>
          <p:nvPr>
            <p:ph idx="1"/>
          </p:nvPr>
        </p:nvSpPr>
        <p:spPr/>
        <p:txBody>
          <a:bodyPr/>
          <a:lstStyle/>
          <a:p>
            <a:pPr marL="0" indent="0">
              <a:buFontTx/>
              <a:buNone/>
            </a:pPr>
            <a:r>
              <a:rPr lang="en-US" sz="2400" dirty="0">
                <a:latin typeface="Arial" charset="0"/>
                <a:ea typeface="MS PGothic" charset="0"/>
              </a:rPr>
              <a:t>We previously defined PSGs. The language generated by a PSG is a Phrase Structured Language (PSL) but is more commonly called a recursively enumerable (re) language. The reason for this will become evident a bit later in the course.</a:t>
            </a:r>
          </a:p>
          <a:p>
            <a:pPr marL="0" indent="0">
              <a:buFontTx/>
              <a:buNone/>
            </a:pPr>
            <a:endParaRPr lang="en-US" sz="2400" dirty="0">
              <a:latin typeface="Arial" charset="0"/>
              <a:ea typeface="MS PGothic" charset="0"/>
              <a:sym typeface="Symbol" charset="0"/>
            </a:endParaRPr>
          </a:p>
          <a:p>
            <a:pPr marL="0" indent="0">
              <a:buFontTx/>
              <a:buNone/>
            </a:pPr>
            <a:r>
              <a:rPr lang="en-US" sz="2400" dirty="0">
                <a:latin typeface="Arial" charset="0"/>
                <a:ea typeface="MS PGothic" charset="0"/>
                <a:sym typeface="Symbol" charset="0"/>
              </a:rPr>
              <a:t>The recognizer for a PSL (re language) is a Turing Machine, a model of computation we will soon discuss.</a:t>
            </a:r>
          </a:p>
        </p:txBody>
      </p:sp>
      <p:sp>
        <p:nvSpPr>
          <p:cNvPr id="4" name="Date Placeholder 3"/>
          <p:cNvSpPr>
            <a:spLocks noGrp="1"/>
          </p:cNvSpPr>
          <p:nvPr>
            <p:ph type="dt" sz="half" idx="10"/>
          </p:nvPr>
        </p:nvSpPr>
        <p:spPr/>
        <p:txBody>
          <a:bodyPr/>
          <a:lstStyle/>
          <a:p>
            <a:fld id="{314DA019-C796-C141-BF50-7BDF3A4F1C68}"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204</a:t>
            </a:fld>
            <a:endParaRPr lang="en-US"/>
          </a:p>
        </p:txBody>
      </p:sp>
    </p:spTree>
    <p:extLst>
      <p:ext uri="{BB962C8B-B14F-4D97-AF65-F5344CB8AC3E}">
        <p14:creationId xmlns:p14="http://schemas.microsoft.com/office/powerpoint/2010/main" val="21722170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CSG Example#1</a:t>
            </a:r>
            <a:endParaRPr lang="en-US" baseline="30000" dirty="0">
              <a:latin typeface="Arial" charset="0"/>
              <a:ea typeface="MS PGothic" charset="0"/>
            </a:endParaRP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rPr>
              <a:t>L = { </a:t>
            </a:r>
            <a:r>
              <a:rPr lang="en-US" sz="2400" dirty="0" err="1">
                <a:latin typeface="Arial" charset="0"/>
                <a:ea typeface="MS PGothic" charset="0"/>
              </a:rPr>
              <a:t>a</a:t>
            </a:r>
            <a:r>
              <a:rPr lang="en-US" sz="2400" baseline="30000" dirty="0" err="1">
                <a:latin typeface="Arial" charset="0"/>
                <a:ea typeface="MS PGothic" charset="0"/>
              </a:rPr>
              <a:t>n</a:t>
            </a:r>
            <a:r>
              <a:rPr lang="en-US" sz="2400" dirty="0" err="1">
                <a:latin typeface="Arial" charset="0"/>
                <a:ea typeface="MS PGothic" charset="0"/>
              </a:rPr>
              <a:t>b</a:t>
            </a:r>
            <a:r>
              <a:rPr lang="en-US" sz="2400" baseline="30000" dirty="0" err="1">
                <a:latin typeface="Arial" charset="0"/>
                <a:ea typeface="MS PGothic" charset="0"/>
              </a:rPr>
              <a:t>n</a:t>
            </a:r>
            <a:r>
              <a:rPr lang="en-US" sz="2400" dirty="0" err="1">
                <a:latin typeface="Arial" charset="0"/>
                <a:ea typeface="MS PGothic" charset="0"/>
              </a:rPr>
              <a:t>c</a:t>
            </a:r>
            <a:r>
              <a:rPr lang="en-US" sz="2400" baseline="30000" dirty="0" err="1">
                <a:latin typeface="Arial" charset="0"/>
                <a:ea typeface="MS PGothic" charset="0"/>
              </a:rPr>
              <a:t>n</a:t>
            </a:r>
            <a:r>
              <a:rPr lang="en-US" sz="2400" dirty="0">
                <a:latin typeface="Arial" charset="0"/>
                <a:ea typeface="MS PGothic" charset="0"/>
              </a:rPr>
              <a:t> | n&gt;0 }</a:t>
            </a:r>
          </a:p>
          <a:p>
            <a:pPr marL="0" indent="0">
              <a:buFontTx/>
              <a:buNone/>
            </a:pPr>
            <a:r>
              <a:rPr lang="en-US" sz="2400" dirty="0">
                <a:latin typeface="Arial" charset="0"/>
                <a:ea typeface="MS PGothic" charset="0"/>
              </a:rPr>
              <a:t>G = ({A,B,C}, </a:t>
            </a:r>
            <a:r>
              <a:rPr lang="en-US" sz="2400" dirty="0">
                <a:latin typeface="Arial" charset="0"/>
                <a:ea typeface="MS PGothic" charset="0"/>
                <a:sym typeface="Symbol" charset="0"/>
              </a:rPr>
              <a:t>{</a:t>
            </a:r>
            <a:r>
              <a:rPr lang="en-US" sz="2400" dirty="0" err="1">
                <a:latin typeface="Arial" charset="0"/>
                <a:ea typeface="MS PGothic" charset="0"/>
                <a:sym typeface="Symbol" charset="0"/>
              </a:rPr>
              <a:t>a,b,c</a:t>
            </a:r>
            <a:r>
              <a:rPr lang="en-US" sz="2400" dirty="0">
                <a:latin typeface="Arial" charset="0"/>
                <a:ea typeface="MS PGothic" charset="0"/>
                <a:sym typeface="Symbol" charset="0"/>
              </a:rPr>
              <a:t>}, R, A) where R is</a:t>
            </a:r>
          </a:p>
          <a:p>
            <a:pPr marL="0" indent="0">
              <a:buFontTx/>
              <a:buNone/>
            </a:pPr>
            <a:r>
              <a:rPr lang="en-US" sz="2400" dirty="0">
                <a:latin typeface="Arial" charset="0"/>
                <a:ea typeface="MS PGothic" charset="0"/>
                <a:sym typeface="Symbol" charset="0"/>
              </a:rPr>
              <a:t>A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 </a:t>
            </a:r>
            <a:r>
              <a:rPr lang="en-US" sz="2400" dirty="0" err="1">
                <a:latin typeface="Arial" charset="0"/>
                <a:ea typeface="MS PGothic" charset="0"/>
                <a:sym typeface="Symbol" charset="0"/>
              </a:rPr>
              <a:t>abc</a:t>
            </a:r>
            <a:endParaRPr lang="en-US" sz="2400" dirty="0">
              <a:latin typeface="Arial" charset="0"/>
              <a:ea typeface="MS PGothic" charset="0"/>
              <a:sym typeface="Symbol" charset="0"/>
            </a:endParaRPr>
          </a:p>
          <a:p>
            <a:pPr marL="0" indent="0">
              <a:buNone/>
            </a:pPr>
            <a:r>
              <a:rPr lang="en-US" sz="2400" dirty="0">
                <a:latin typeface="Arial" charset="0"/>
                <a:ea typeface="MS PGothic" charset="0"/>
                <a:sym typeface="Symbol" charset="0"/>
              </a:rPr>
              <a:t>B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 </a:t>
            </a:r>
            <a:r>
              <a:rPr lang="en-US" sz="2400" dirty="0" err="1">
                <a:latin typeface="Arial" charset="0"/>
                <a:ea typeface="MS PGothic" charset="0"/>
                <a:sym typeface="Symbol" charset="0"/>
              </a:rPr>
              <a:t>abC</a:t>
            </a:r>
            <a:endParaRPr lang="en-US" sz="2400" dirty="0">
              <a:latin typeface="Arial" charset="0"/>
              <a:ea typeface="MS PGothic" charset="0"/>
              <a:sym typeface="Symbol" charset="0"/>
            </a:endParaRPr>
          </a:p>
          <a:p>
            <a:pPr marL="0" indent="0">
              <a:buNone/>
            </a:pPr>
            <a:r>
              <a:rPr lang="en-US" sz="2400" dirty="0">
                <a:latin typeface="Arial" charset="0"/>
                <a:ea typeface="MS PGothic" charset="0"/>
                <a:sym typeface="Symbol" charset="0"/>
              </a:rPr>
              <a:t>Note: A ⇒ </a:t>
            </a:r>
            <a:r>
              <a:rPr lang="en-US" sz="2400" dirty="0" err="1">
                <a:latin typeface="Arial" charset="0"/>
                <a:ea typeface="MS PGothic" charset="0"/>
                <a:sym typeface="Symbol" charset="0"/>
              </a:rPr>
              <a:t>aBbc</a:t>
            </a:r>
            <a:r>
              <a:rPr lang="en-US" sz="2400" dirty="0">
                <a:latin typeface="Arial" charset="0"/>
                <a:ea typeface="MS PGothic" charset="0"/>
                <a:sym typeface="Symbol" charset="0"/>
              </a:rPr>
              <a:t> ⇒</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a:t>
            </a:r>
            <a:r>
              <a:rPr lang="en-US" sz="2400" dirty="0" err="1">
                <a:latin typeface="Arial" charset="0"/>
                <a:ea typeface="MS PGothic" charset="0"/>
                <a:sym typeface="Symbol" charset="0"/>
              </a:rPr>
              <a:t>bC</a:t>
            </a:r>
            <a:r>
              <a:rPr lang="en-US" sz="2400" dirty="0">
                <a:latin typeface="Arial" charset="0"/>
                <a:ea typeface="MS PGothic" charset="0"/>
                <a:sym typeface="Symbol" charset="0"/>
              </a:rPr>
              <a:t>)</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n&gt;0</a:t>
            </a:r>
          </a:p>
          <a:p>
            <a:pPr marL="0" indent="0">
              <a:buNone/>
            </a:pPr>
            <a:r>
              <a:rPr lang="en-US" sz="2400" dirty="0" err="1">
                <a:latin typeface="Arial" charset="0"/>
                <a:ea typeface="MS PGothic" charset="0"/>
                <a:sym typeface="Symbol" charset="0"/>
              </a:rPr>
              <a:t>Cb</a:t>
            </a:r>
            <a:r>
              <a:rPr lang="en-US" sz="2400" dirty="0">
                <a:latin typeface="Arial" charset="0"/>
                <a:ea typeface="MS PGothic" charset="0"/>
                <a:sym typeface="Symbol" charset="0"/>
              </a:rPr>
              <a:t> →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Shuttle C over to a c</a:t>
            </a:r>
          </a:p>
          <a:p>
            <a:pPr marL="0" indent="0">
              <a:buNone/>
            </a:pPr>
            <a:r>
              <a:rPr lang="en-US" sz="2400" dirty="0">
                <a:latin typeface="Arial" charset="0"/>
                <a:ea typeface="MS PGothic" charset="0"/>
                <a:sym typeface="Symbol" charset="0"/>
              </a:rPr>
              <a:t>Cc → cc		// Change C to a c</a:t>
            </a:r>
          </a:p>
          <a:p>
            <a:pPr marL="0" indent="0">
              <a:buNone/>
            </a:pPr>
            <a:r>
              <a:rPr lang="en-US" sz="2400" dirty="0">
                <a:latin typeface="Arial" charset="0"/>
                <a:ea typeface="MS PGothic" charset="0"/>
                <a:sym typeface="Symbol" charset="0"/>
              </a:rPr>
              <a:t>Note: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a:t>
            </a:r>
            <a:r>
              <a:rPr lang="en-US" sz="2400" dirty="0" err="1">
                <a:latin typeface="Arial" charset="0"/>
                <a:ea typeface="MS PGothic" charset="0"/>
                <a:sym typeface="Symbol" charset="0"/>
              </a:rPr>
              <a:t>bC</a:t>
            </a:r>
            <a:r>
              <a:rPr lang="en-US" sz="2400" dirty="0">
                <a:latin typeface="Arial" charset="0"/>
                <a:ea typeface="MS PGothic" charset="0"/>
                <a:sym typeface="Symbol" charset="0"/>
              </a:rPr>
              <a:t>)</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a:t>
            </a:r>
            <a:r>
              <a:rPr lang="en-US" sz="2400" dirty="0" err="1">
                <a:latin typeface="Arial" charset="0"/>
                <a:ea typeface="MS PGothic" charset="0"/>
                <a:sym typeface="Symbol" charset="0"/>
              </a:rPr>
              <a:t>bc</a:t>
            </a:r>
            <a:r>
              <a:rPr lang="en-US" sz="2400" dirty="0">
                <a:latin typeface="Arial" charset="0"/>
                <a:ea typeface="MS PGothic" charset="0"/>
                <a:sym typeface="Symbol" charset="0"/>
              </a:rPr>
              <a:t> ⇒* a</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b</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c</a:t>
            </a:r>
            <a:r>
              <a:rPr lang="en-US" sz="2400" baseline="30000" dirty="0">
                <a:latin typeface="Arial" charset="0"/>
                <a:ea typeface="MS PGothic" charset="0"/>
                <a:sym typeface="Symbol" charset="0"/>
              </a:rPr>
              <a:t>n+1</a:t>
            </a:r>
            <a:r>
              <a:rPr lang="en-US" sz="2400" dirty="0">
                <a:latin typeface="Arial" charset="0"/>
                <a:ea typeface="MS PGothic" charset="0"/>
                <a:sym typeface="Symbol" charset="0"/>
              </a:rPr>
              <a:t> </a:t>
            </a:r>
          </a:p>
          <a:p>
            <a:pPr marL="0" indent="0">
              <a:buNone/>
            </a:pPr>
            <a:r>
              <a:rPr lang="en-US" sz="2400" dirty="0">
                <a:latin typeface="Arial" charset="0"/>
                <a:ea typeface="MS PGothic" charset="0"/>
                <a:sym typeface="Symbol" charset="0"/>
              </a:rPr>
              <a:t>Thus, A ⇒* </a:t>
            </a:r>
            <a:r>
              <a:rPr lang="en-US" sz="2400" dirty="0" err="1">
                <a:latin typeface="Arial" charset="0"/>
                <a:ea typeface="MS PGothic" charset="0"/>
                <a:sym typeface="Symbol" charset="0"/>
              </a:rPr>
              <a:t>a</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b</a:t>
            </a:r>
            <a:r>
              <a:rPr lang="en-US" sz="2400" baseline="30000" dirty="0" err="1">
                <a:latin typeface="Arial" charset="0"/>
                <a:ea typeface="MS PGothic" charset="0"/>
                <a:sym typeface="Symbol" charset="0"/>
              </a:rPr>
              <a:t>n</a:t>
            </a:r>
            <a:r>
              <a:rPr lang="en-US" sz="2400" dirty="0" err="1">
                <a:latin typeface="Arial" charset="0"/>
                <a:ea typeface="MS PGothic" charset="0"/>
                <a:sym typeface="Symbol" charset="0"/>
              </a:rPr>
              <a:t>c</a:t>
            </a:r>
            <a:r>
              <a:rPr lang="en-US" sz="2400" baseline="30000" dirty="0" err="1">
                <a:latin typeface="Arial" charset="0"/>
                <a:ea typeface="MS PGothic" charset="0"/>
                <a:sym typeface="Symbol" charset="0"/>
              </a:rPr>
              <a:t>n</a:t>
            </a:r>
            <a:r>
              <a:rPr lang="en-US" sz="2400" dirty="0">
                <a:latin typeface="Arial" charset="0"/>
                <a:ea typeface="MS PGothic" charset="0"/>
                <a:sym typeface="Symbol" charset="0"/>
              </a:rPr>
              <a:t> , n&gt;0</a:t>
            </a: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1/27/22</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205</a:t>
            </a:fld>
            <a:endParaRPr lang="en-US"/>
          </a:p>
        </p:txBody>
      </p:sp>
    </p:spTree>
    <p:extLst>
      <p:ext uri="{BB962C8B-B14F-4D97-AF65-F5344CB8AC3E}">
        <p14:creationId xmlns:p14="http://schemas.microsoft.com/office/powerpoint/2010/main" val="817822876"/>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CSG Example#2</a:t>
            </a:r>
            <a:endParaRPr lang="en-US" baseline="30000" dirty="0">
              <a:latin typeface="Arial" charset="0"/>
              <a:ea typeface="MS PGothic" charset="0"/>
            </a:endParaRPr>
          </a:p>
        </p:txBody>
      </p:sp>
      <p:sp>
        <p:nvSpPr>
          <p:cNvPr id="107523" name="Content Placeholder 2"/>
          <p:cNvSpPr>
            <a:spLocks noGrp="1"/>
          </p:cNvSpPr>
          <p:nvPr>
            <p:ph idx="1"/>
          </p:nvPr>
        </p:nvSpPr>
        <p:spPr/>
        <p:txBody>
          <a:bodyPr/>
          <a:lstStyle/>
          <a:p>
            <a:pPr marL="0" indent="0">
              <a:buNone/>
            </a:pPr>
            <a:r>
              <a:rPr lang="en-US" sz="2000" dirty="0">
                <a:latin typeface="Arial" charset="0"/>
                <a:ea typeface="MS PGothic" charset="0"/>
                <a:sym typeface="Symbol" charset="0"/>
              </a:rPr>
              <a:t>L = { </a:t>
            </a:r>
            <a:r>
              <a:rPr lang="en-US" sz="2000" dirty="0" err="1">
                <a:latin typeface="Arial" charset="0"/>
                <a:ea typeface="MS PGothic" charset="0"/>
                <a:sym typeface="Symbol" charset="0"/>
              </a:rPr>
              <a:t>ww</a:t>
            </a:r>
            <a:r>
              <a:rPr lang="en-US" sz="2000" dirty="0">
                <a:latin typeface="Arial" charset="0"/>
                <a:ea typeface="MS PGothic" charset="0"/>
                <a:sym typeface="Symbol" charset="0"/>
              </a:rPr>
              <a:t> | w ∈{0,1}</a:t>
            </a:r>
            <a:r>
              <a:rPr lang="en-US" sz="2000" baseline="30000" dirty="0">
                <a:latin typeface="Arial" charset="0"/>
                <a:ea typeface="MS PGothic" charset="0"/>
                <a:sym typeface="Symbol" charset="0"/>
              </a:rPr>
              <a:t>+</a:t>
            </a:r>
            <a:r>
              <a:rPr lang="en-US" sz="2000" dirty="0">
                <a:latin typeface="Arial" charset="0"/>
                <a:ea typeface="MS PGothic" charset="0"/>
                <a:sym typeface="Symbol" charset="0"/>
              </a:rPr>
              <a:t> }</a:t>
            </a:r>
          </a:p>
          <a:p>
            <a:pPr marL="0" indent="0">
              <a:buFontTx/>
              <a:buNone/>
            </a:pPr>
            <a:r>
              <a:rPr lang="en-US" sz="2000" dirty="0">
                <a:latin typeface="Arial" charset="0"/>
                <a:ea typeface="MS PGothic" charset="0"/>
              </a:rPr>
              <a:t>G = ({S,A,X,Z,&lt;0&gt;,&lt;1&gt;}, </a:t>
            </a:r>
            <a:r>
              <a:rPr lang="en-US" sz="2000" dirty="0">
                <a:latin typeface="Arial" charset="0"/>
                <a:ea typeface="MS PGothic" charset="0"/>
                <a:sym typeface="Symbol" charset="0"/>
              </a:rPr>
              <a:t>{0,1}, R, S) where R is</a:t>
            </a:r>
          </a:p>
          <a:p>
            <a:pPr marL="0" indent="0">
              <a:buNone/>
            </a:pPr>
            <a:r>
              <a:rPr lang="en-US" sz="2000" dirty="0">
                <a:latin typeface="Arial" charset="0"/>
                <a:ea typeface="MS PGothic" charset="0"/>
                <a:sym typeface="Symbol" charset="0"/>
              </a:rPr>
              <a:t>S   → 00 | 11 | 0A&lt;0&gt; | 1A&lt;1&gt;</a:t>
            </a:r>
          </a:p>
          <a:p>
            <a:pPr marL="0" indent="0">
              <a:buNone/>
            </a:pPr>
            <a:r>
              <a:rPr lang="en-US" sz="2000" dirty="0">
                <a:latin typeface="Arial" charset="0"/>
                <a:ea typeface="MS PGothic" charset="0"/>
                <a:sym typeface="Symbol" charset="0"/>
              </a:rPr>
              <a:t>A   → 0AZ | 1AX | 0Z | 1X</a:t>
            </a:r>
          </a:p>
          <a:p>
            <a:pPr marL="0" indent="0">
              <a:buNone/>
            </a:pPr>
            <a:r>
              <a:rPr lang="en-US" sz="2000" dirty="0">
                <a:latin typeface="Arial" charset="0"/>
                <a:ea typeface="MS PGothic" charset="0"/>
                <a:sym typeface="Symbol" charset="0"/>
              </a:rPr>
              <a:t>Z0 → 0Z	Z1 → 1Z	// Shuttle Z (for owe zero)</a:t>
            </a:r>
          </a:p>
          <a:p>
            <a:pPr marL="0" indent="0">
              <a:buNone/>
            </a:pPr>
            <a:r>
              <a:rPr lang="en-US" sz="2000" dirty="0">
                <a:latin typeface="Arial" charset="0"/>
                <a:ea typeface="MS PGothic" charset="0"/>
                <a:sym typeface="Symbol" charset="0"/>
              </a:rPr>
              <a:t>X0 → 0X	X1 → 1X	// Shuttle X (for owe one)</a:t>
            </a:r>
          </a:p>
          <a:p>
            <a:pPr marL="0" indent="0">
              <a:buNone/>
            </a:pPr>
            <a:r>
              <a:rPr lang="en-US" sz="2000" dirty="0">
                <a:latin typeface="Arial" charset="0"/>
                <a:ea typeface="MS PGothic" charset="0"/>
                <a:sym typeface="Symbol" charset="0"/>
              </a:rPr>
              <a:t>Z&lt;0&gt; → 0&lt;0&gt;	Z&lt;1&gt; → 1&lt;0&gt;	// New 0 must be on </a:t>
            </a:r>
            <a:r>
              <a:rPr lang="en-US" sz="2000" dirty="0" err="1">
                <a:latin typeface="Arial" charset="0"/>
                <a:ea typeface="MS PGothic" charset="0"/>
                <a:sym typeface="Symbol" charset="0"/>
              </a:rPr>
              <a:t>rhs</a:t>
            </a:r>
            <a:r>
              <a:rPr lang="en-US" sz="2000" dirty="0">
                <a:latin typeface="Arial" charset="0"/>
                <a:ea typeface="MS PGothic" charset="0"/>
                <a:sym typeface="Symbol" charset="0"/>
              </a:rPr>
              <a:t> of old 0/1’s</a:t>
            </a:r>
          </a:p>
          <a:p>
            <a:pPr marL="0" indent="0">
              <a:buNone/>
            </a:pPr>
            <a:r>
              <a:rPr lang="en-US" sz="2000" dirty="0">
                <a:latin typeface="Arial" charset="0"/>
                <a:ea typeface="MS PGothic" charset="0"/>
                <a:sym typeface="Symbol" charset="0"/>
              </a:rPr>
              <a:t>X&lt;0&gt; → 0&lt;1&gt;	X&lt;1&gt; → 1&lt;1&gt;	// New 1 must be on </a:t>
            </a:r>
            <a:r>
              <a:rPr lang="en-US" sz="2000" dirty="0" err="1">
                <a:latin typeface="Arial" charset="0"/>
                <a:ea typeface="MS PGothic" charset="0"/>
                <a:sym typeface="Symbol" charset="0"/>
              </a:rPr>
              <a:t>rhs</a:t>
            </a:r>
            <a:r>
              <a:rPr lang="en-US" sz="2000" dirty="0">
                <a:latin typeface="Arial" charset="0"/>
                <a:ea typeface="MS PGothic" charset="0"/>
                <a:sym typeface="Symbol" charset="0"/>
              </a:rPr>
              <a:t> of old 0/1’s</a:t>
            </a:r>
          </a:p>
          <a:p>
            <a:pPr marL="0" indent="0">
              <a:buNone/>
            </a:pPr>
            <a:r>
              <a:rPr lang="en-US" sz="2000" dirty="0">
                <a:latin typeface="Arial" charset="0"/>
                <a:ea typeface="MS PGothic" charset="0"/>
                <a:sym typeface="Symbol" charset="0"/>
              </a:rPr>
              <a:t>&lt;0&gt; → 0			// Guess we are done</a:t>
            </a:r>
          </a:p>
          <a:p>
            <a:pPr marL="0" indent="0">
              <a:buNone/>
            </a:pPr>
            <a:r>
              <a:rPr lang="en-US" sz="2000" dirty="0">
                <a:latin typeface="Arial" charset="0"/>
                <a:ea typeface="MS PGothic" charset="0"/>
                <a:sym typeface="Symbol" charset="0"/>
              </a:rPr>
              <a:t>&lt;1&gt; → 1			// Guess we are done</a:t>
            </a:r>
          </a:p>
          <a:p>
            <a:pPr marL="0" indent="0">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1/27/22</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206</a:t>
            </a:fld>
            <a:endParaRPr lang="en-US"/>
          </a:p>
        </p:txBody>
      </p:sp>
    </p:spTree>
    <p:extLst>
      <p:ext uri="{BB962C8B-B14F-4D97-AF65-F5344CB8AC3E}">
        <p14:creationId xmlns:p14="http://schemas.microsoft.com/office/powerpoint/2010/main" val="1230625078"/>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Side Commentary</a:t>
            </a:r>
          </a:p>
        </p:txBody>
      </p:sp>
      <p:sp>
        <p:nvSpPr>
          <p:cNvPr id="3" name="Subtitle 2"/>
          <p:cNvSpPr>
            <a:spLocks noGrp="1"/>
          </p:cNvSpPr>
          <p:nvPr>
            <p:ph type="subTitle" idx="1"/>
          </p:nvPr>
        </p:nvSpPr>
        <p:spPr/>
        <p:txBody>
          <a:bodyPr/>
          <a:lstStyle/>
          <a:p>
            <a:r>
              <a:rPr lang="en-US" dirty="0"/>
              <a:t>These are slides that will not be discussed directly but summarize side comments I have made</a:t>
            </a:r>
          </a:p>
        </p:txBody>
      </p:sp>
    </p:spTree>
    <p:extLst>
      <p:ext uri="{BB962C8B-B14F-4D97-AF65-F5344CB8AC3E}">
        <p14:creationId xmlns:p14="http://schemas.microsoft.com/office/powerpoint/2010/main" val="61392211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Lexical Analysis</a:t>
            </a: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rPr>
              <a:t>In earlier discussions I have alluded to the fact that compilers have two early phases – lexical and syntax analysis.</a:t>
            </a:r>
          </a:p>
          <a:p>
            <a:pPr marL="0" indent="0">
              <a:buFontTx/>
              <a:buNone/>
            </a:pPr>
            <a:r>
              <a:rPr lang="en-US" sz="2400" dirty="0">
                <a:latin typeface="Arial" charset="0"/>
                <a:ea typeface="MS PGothic" charset="0"/>
                <a:sym typeface="Symbol" charset="0"/>
              </a:rPr>
              <a:t>Lexical analysis typically is driven by regular expressions that specify keywords, operators, special symbols, and identifiers. The job of lexical analysis is to identify and characterize these components, called tokens or lexemes, so syntax analysis can ignore individual characters, treating categories as terminals, e.g., </a:t>
            </a:r>
            <a:r>
              <a:rPr lang="en-US" sz="2400" b="1" dirty="0">
                <a:latin typeface="Arial" charset="0"/>
                <a:ea typeface="MS PGothic" charset="0"/>
                <a:sym typeface="Symbol" charset="0"/>
              </a:rPr>
              <a:t>age</a:t>
            </a:r>
            <a:r>
              <a:rPr lang="en-US" sz="2400" dirty="0">
                <a:latin typeface="Arial" charset="0"/>
                <a:ea typeface="MS PGothic" charset="0"/>
                <a:sym typeface="Symbol" charset="0"/>
              </a:rPr>
              <a:t> and </a:t>
            </a:r>
            <a:r>
              <a:rPr lang="en-US" sz="2400" b="1" dirty="0">
                <a:latin typeface="Arial" charset="0"/>
                <a:ea typeface="MS PGothic" charset="0"/>
                <a:sym typeface="Symbol" charset="0"/>
              </a:rPr>
              <a:t>height</a:t>
            </a:r>
            <a:r>
              <a:rPr lang="en-US" sz="2400" dirty="0">
                <a:latin typeface="Arial" charset="0"/>
                <a:ea typeface="MS PGothic" charset="0"/>
                <a:sym typeface="Symbol" charset="0"/>
              </a:rPr>
              <a:t> are both identifiers, but </a:t>
            </a:r>
            <a:r>
              <a:rPr lang="en-US" sz="2400" b="1" dirty="0">
                <a:latin typeface="Arial" charset="0"/>
                <a:ea typeface="MS PGothic" charset="0"/>
                <a:sym typeface="Symbol" charset="0"/>
              </a:rPr>
              <a:t>while</a:t>
            </a:r>
            <a:r>
              <a:rPr lang="en-US" sz="2400" dirty="0">
                <a:latin typeface="Arial" charset="0"/>
                <a:ea typeface="MS PGothic" charset="0"/>
                <a:sym typeface="Symbol" charset="0"/>
              </a:rPr>
              <a:t> is a keyword, and both </a:t>
            </a:r>
            <a:r>
              <a:rPr lang="en-US" sz="2400" b="1" dirty="0">
                <a:latin typeface="Arial" charset="0"/>
                <a:ea typeface="MS PGothic" charset="0"/>
                <a:sym typeface="Symbol" charset="0"/>
              </a:rPr>
              <a:t>*</a:t>
            </a:r>
            <a:r>
              <a:rPr lang="en-US" sz="2400" dirty="0">
                <a:latin typeface="Arial" charset="0"/>
                <a:ea typeface="MS PGothic" charset="0"/>
                <a:sym typeface="Symbol" charset="0"/>
              </a:rPr>
              <a:t> and </a:t>
            </a:r>
            <a:r>
              <a:rPr lang="en-US" sz="2400" b="1" dirty="0">
                <a:latin typeface="Arial" charset="0"/>
                <a:ea typeface="MS PGothic" charset="0"/>
                <a:sym typeface="Symbol" charset="0"/>
              </a:rPr>
              <a:t>/</a:t>
            </a:r>
            <a:r>
              <a:rPr lang="en-US" sz="2400" dirty="0">
                <a:latin typeface="Arial" charset="0"/>
                <a:ea typeface="MS PGothic" charset="0"/>
                <a:sym typeface="Symbol" charset="0"/>
              </a:rPr>
              <a:t> are multiplicative operators.</a:t>
            </a:r>
          </a:p>
          <a:p>
            <a:pPr marL="0" indent="0">
              <a:buFontTx/>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1/27/22</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208</a:t>
            </a:fld>
            <a:endParaRPr lang="en-US"/>
          </a:p>
        </p:txBody>
      </p:sp>
    </p:spTree>
    <p:extLst>
      <p:ext uri="{BB962C8B-B14F-4D97-AF65-F5344CB8AC3E}">
        <p14:creationId xmlns:p14="http://schemas.microsoft.com/office/powerpoint/2010/main" val="50466927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Syntax Analysis</a:t>
            </a: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rPr>
              <a:t>As noted, syntax analysis depends on lexical analysis to acquire the tokens associated with an input stream (a presumed program in some source language)</a:t>
            </a:r>
            <a:r>
              <a:rPr lang="en-US" sz="2400" dirty="0">
                <a:latin typeface="Arial" charset="0"/>
                <a:ea typeface="MS PGothic" charset="0"/>
                <a:sym typeface="Symbol" charset="0"/>
              </a:rPr>
              <a:t>.</a:t>
            </a:r>
          </a:p>
          <a:p>
            <a:pPr marL="0" indent="0">
              <a:buFontTx/>
              <a:buNone/>
            </a:pPr>
            <a:r>
              <a:rPr lang="en-US" sz="2400" dirty="0">
                <a:latin typeface="Arial" charset="0"/>
                <a:ea typeface="MS PGothic" charset="0"/>
                <a:sym typeface="Symbol" charset="0"/>
              </a:rPr>
              <a:t>While lexical analysis has no concept of what tokens mean when they are contextually laid out, syntax analysis understands the structure of a valid program. Its job is to check for syntax errors (bad structural combinations) and semantic issues related to type mismatch, use before definition, or function signature errors – these are possible due to the use of a symbol table even though not checkable based on pure grammatical analysis.</a:t>
            </a:r>
          </a:p>
          <a:p>
            <a:pPr marL="0" indent="0">
              <a:buFontTx/>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1/27/22</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209</a:t>
            </a:fld>
            <a:endParaRPr lang="en-US"/>
          </a:p>
        </p:txBody>
      </p:sp>
    </p:spTree>
    <p:extLst>
      <p:ext uri="{BB962C8B-B14F-4D97-AF65-F5344CB8AC3E}">
        <p14:creationId xmlns:p14="http://schemas.microsoft.com/office/powerpoint/2010/main" val="3429915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98B5F-A946-394A-94D0-9BC87A58CFFE}"/>
              </a:ext>
            </a:extLst>
          </p:cNvPr>
          <p:cNvSpPr>
            <a:spLocks noGrp="1"/>
          </p:cNvSpPr>
          <p:nvPr>
            <p:ph type="title"/>
          </p:nvPr>
        </p:nvSpPr>
        <p:spPr/>
        <p:txBody>
          <a:bodyPr/>
          <a:lstStyle/>
          <a:p>
            <a:r>
              <a:rPr lang="en-US" dirty="0"/>
              <a:t>Comments on NFAs</a:t>
            </a:r>
          </a:p>
        </p:txBody>
      </p:sp>
      <p:sp>
        <p:nvSpPr>
          <p:cNvPr id="3" name="Content Placeholder 2">
            <a:extLst>
              <a:ext uri="{FF2B5EF4-FFF2-40B4-BE49-F238E27FC236}">
                <a16:creationId xmlns:a16="http://schemas.microsoft.com/office/drawing/2014/main" id="{D7AF93DE-FEAB-204A-AFA9-F0C719317C8C}"/>
              </a:ext>
            </a:extLst>
          </p:cNvPr>
          <p:cNvSpPr>
            <a:spLocks noGrp="1"/>
          </p:cNvSpPr>
          <p:nvPr>
            <p:ph idx="1"/>
          </p:nvPr>
        </p:nvSpPr>
        <p:spPr/>
        <p:txBody>
          <a:bodyPr/>
          <a:lstStyle/>
          <a:p>
            <a:pPr eaLnBrk="1" hangingPunct="1"/>
            <a:r>
              <a:rPr lang="en-US" sz="2400" dirty="0">
                <a:latin typeface="Arial" charset="0"/>
                <a:ea typeface="MS PGothic" charset="0"/>
              </a:rPr>
              <a:t>A state/input (called a discriminant) can lead nowhere, one place or many places in an NFA; moreover, an NFA can jump between states without reading any input symbol</a:t>
            </a:r>
          </a:p>
          <a:p>
            <a:pPr eaLnBrk="1" hangingPunct="1"/>
            <a:r>
              <a:rPr lang="en-US" sz="2400" dirty="0">
                <a:latin typeface="Arial" charset="0"/>
                <a:ea typeface="MS PGothic" charset="0"/>
              </a:rPr>
              <a:t>For simplicity, we often extend the definition of </a:t>
            </a:r>
            <a:br>
              <a:rPr lang="en-US" sz="2400" dirty="0">
                <a:latin typeface="Arial" charset="0"/>
                <a:ea typeface="MS PGothic" charset="0"/>
              </a:rPr>
            </a:br>
            <a:r>
              <a:rPr lang="en-US" sz="2400" b="1" dirty="0" err="1">
                <a:latin typeface="Arial" charset="0"/>
                <a:ea typeface="MS PGothic" charset="0"/>
              </a:rPr>
              <a:t>δ</a:t>
            </a:r>
            <a:r>
              <a:rPr lang="en-US" sz="2400" b="1" dirty="0">
                <a:latin typeface="Arial" charset="0"/>
                <a:ea typeface="MS PGothic" charset="0"/>
              </a:rPr>
              <a:t>: Q× </a:t>
            </a:r>
            <a:r>
              <a:rPr lang="en-US" sz="2400" b="1" dirty="0" err="1">
                <a:latin typeface="Arial" charset="0"/>
                <a:ea typeface="MS PGothic" charset="0"/>
              </a:rPr>
              <a:t>Σ</a:t>
            </a:r>
            <a:r>
              <a:rPr lang="en-US" sz="2400" b="1" baseline="-25000" dirty="0" err="1">
                <a:latin typeface="Arial" charset="0"/>
                <a:ea typeface="MS PGothic" charset="0"/>
              </a:rPr>
              <a:t>e</a:t>
            </a:r>
            <a:r>
              <a:rPr lang="en-US" sz="2400" b="1" dirty="0">
                <a:latin typeface="Arial" charset="0"/>
                <a:ea typeface="MS PGothic" charset="0"/>
              </a:rPr>
              <a:t> → P(Q) </a:t>
            </a:r>
            <a:r>
              <a:rPr lang="en-US" sz="2400" dirty="0">
                <a:latin typeface="Arial" charset="0"/>
                <a:ea typeface="MS PGothic" charset="0"/>
              </a:rPr>
              <a:t>to a variant that handles sets of states, where </a:t>
            </a:r>
            <a:br>
              <a:rPr lang="en-US" sz="2400" dirty="0">
                <a:latin typeface="Arial" charset="0"/>
                <a:ea typeface="MS PGothic" charset="0"/>
              </a:rPr>
            </a:br>
            <a:r>
              <a:rPr lang="en-US" sz="2400" b="1" dirty="0" err="1">
                <a:latin typeface="Arial" charset="0"/>
                <a:ea typeface="MS PGothic" charset="0"/>
              </a:rPr>
              <a:t>δ</a:t>
            </a:r>
            <a:r>
              <a:rPr lang="en-US" sz="2400" b="1" dirty="0">
                <a:latin typeface="Arial" charset="0"/>
                <a:ea typeface="MS PGothic" charset="0"/>
              </a:rPr>
              <a:t>: P(Q)× </a:t>
            </a:r>
            <a:r>
              <a:rPr lang="en-US" sz="2400" b="1" dirty="0" err="1">
                <a:latin typeface="Arial" charset="0"/>
                <a:ea typeface="MS PGothic" charset="0"/>
              </a:rPr>
              <a:t>Σ</a:t>
            </a:r>
            <a:r>
              <a:rPr lang="en-US" sz="2400" b="1" baseline="-25000" dirty="0" err="1">
                <a:latin typeface="Arial" charset="0"/>
                <a:ea typeface="MS PGothic" charset="0"/>
              </a:rPr>
              <a:t>e</a:t>
            </a:r>
            <a:r>
              <a:rPr lang="en-US" sz="2400" b="1" dirty="0">
                <a:latin typeface="Arial" charset="0"/>
                <a:ea typeface="MS PGothic" charset="0"/>
              </a:rPr>
              <a:t> → P(Q) </a:t>
            </a:r>
            <a:r>
              <a:rPr lang="en-US" sz="2400" dirty="0">
                <a:latin typeface="Arial" charset="0"/>
                <a:ea typeface="MS PGothic" charset="0"/>
              </a:rPr>
              <a:t>is defined as </a:t>
            </a:r>
            <a:br>
              <a:rPr lang="en-US" sz="2400" dirty="0">
                <a:latin typeface="Arial" charset="0"/>
                <a:ea typeface="MS PGothic" charset="0"/>
              </a:rPr>
            </a:b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S,</a:t>
            </a:r>
            <a:r>
              <a:rPr lang="en-US" sz="2400" b="1" dirty="0" err="1">
                <a:ea typeface="Symbol" charset="2"/>
                <a:cs typeface="Symbol" charset="2"/>
              </a:rPr>
              <a:t>a</a:t>
            </a:r>
            <a:r>
              <a:rPr lang="en-US" sz="2400" b="1" dirty="0">
                <a:latin typeface="Arial" charset="0"/>
                <a:ea typeface="MS PGothic" charset="0"/>
              </a:rPr>
              <a:t>) = ∪</a:t>
            </a:r>
            <a:r>
              <a:rPr lang="en-US" sz="2400" b="1" baseline="-25000" dirty="0" err="1">
                <a:latin typeface="Arial" charset="0"/>
                <a:ea typeface="MS PGothic" charset="0"/>
              </a:rPr>
              <a:t>q∈S</a:t>
            </a:r>
            <a:r>
              <a:rPr lang="en-US" sz="2400" b="1" baseline="-250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a:t>
            </a:r>
            <a:r>
              <a:rPr lang="en-US" sz="2400" b="1" dirty="0">
                <a:latin typeface="Arial" charset="0"/>
                <a:ea typeface="MS PGothic" charset="0"/>
              </a:rPr>
              <a:t>)</a:t>
            </a:r>
            <a:r>
              <a:rPr lang="en-US" sz="2400" dirty="0">
                <a:latin typeface="Arial" charset="0"/>
                <a:ea typeface="MS PGothic" charset="0"/>
              </a:rPr>
              <a:t>, where </a:t>
            </a:r>
            <a:r>
              <a:rPr lang="en-US" sz="2400" b="1" dirty="0">
                <a:latin typeface="Arial" charset="0"/>
                <a:ea typeface="MS PGothic" charset="0"/>
              </a:rPr>
              <a:t>a ∈ </a:t>
            </a:r>
            <a:r>
              <a:rPr lang="en-US" sz="2400" b="1" dirty="0" err="1">
                <a:latin typeface="Arial" charset="0"/>
                <a:ea typeface="MS PGothic" charset="0"/>
              </a:rPr>
              <a:t>Σ</a:t>
            </a:r>
            <a:r>
              <a:rPr lang="en-US" sz="2400" b="1" baseline="-25000" dirty="0" err="1">
                <a:latin typeface="Arial" charset="0"/>
                <a:ea typeface="MS PGothic" charset="0"/>
              </a:rPr>
              <a:t>e</a:t>
            </a:r>
            <a:br>
              <a:rPr lang="en-US" sz="2400" dirty="0">
                <a:latin typeface="Arial" charset="0"/>
                <a:ea typeface="MS PGothic" charset="0"/>
              </a:rPr>
            </a:br>
            <a:r>
              <a:rPr lang="en-US" sz="2400" dirty="0">
                <a:latin typeface="Arial" charset="0"/>
                <a:ea typeface="MS PGothic" charset="0"/>
              </a:rPr>
              <a:t>if </a:t>
            </a:r>
            <a:r>
              <a:rPr lang="en-US" sz="2400" b="1" dirty="0">
                <a:latin typeface="Arial" charset="0"/>
                <a:ea typeface="MS PGothic" charset="0"/>
              </a:rPr>
              <a:t>S=</a:t>
            </a:r>
            <a:r>
              <a:rPr lang="en-US" sz="2400" b="1" dirty="0" err="1">
                <a:ea typeface="ＭＳ Ｐゴシック" pitchFamily="-111" charset="-128"/>
                <a:cs typeface="ＭＳ Ｐゴシック" pitchFamily="-111" charset="-128"/>
              </a:rPr>
              <a:t>Ø</a:t>
            </a:r>
            <a:r>
              <a:rPr lang="en-US" sz="2400" dirty="0">
                <a:ea typeface="ＭＳ Ｐゴシック" pitchFamily="-111" charset="-128"/>
                <a:cs typeface="ＭＳ Ｐゴシック" pitchFamily="-111" charset="-128"/>
              </a:rPr>
              <a:t>, </a:t>
            </a:r>
            <a:r>
              <a:rPr lang="en-US" sz="2400" b="1" dirty="0">
                <a:latin typeface="Arial" charset="0"/>
                <a:ea typeface="MS PGothic" charset="0"/>
              </a:rPr>
              <a:t>∪</a:t>
            </a:r>
            <a:r>
              <a:rPr lang="en-US" sz="2400" b="1" baseline="-25000" dirty="0" err="1">
                <a:latin typeface="Arial" charset="0"/>
                <a:ea typeface="MS PGothic" charset="0"/>
              </a:rPr>
              <a:t>q∈S</a:t>
            </a:r>
            <a:r>
              <a:rPr lang="en-US" sz="2400" b="1" baseline="-250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a:t>
            </a:r>
            <a:r>
              <a:rPr lang="en-US" sz="2400" b="1" dirty="0">
                <a:latin typeface="Arial" charset="0"/>
                <a:ea typeface="MS PGothic" charset="0"/>
              </a:rPr>
              <a:t>) =</a:t>
            </a:r>
            <a:r>
              <a:rPr lang="en-US" sz="2400" b="1" dirty="0" err="1">
                <a:ea typeface="ＭＳ Ｐゴシック" pitchFamily="-111" charset="-128"/>
                <a:cs typeface="ＭＳ Ｐゴシック" pitchFamily="-111" charset="-128"/>
              </a:rPr>
              <a:t>Ø</a:t>
            </a:r>
            <a:endParaRPr lang="en-US" sz="2400" b="1" dirty="0">
              <a:latin typeface="Arial" charset="0"/>
              <a:ea typeface="MS PGothic" charset="0"/>
            </a:endParaRPr>
          </a:p>
          <a:p>
            <a:endParaRPr lang="en-US" dirty="0"/>
          </a:p>
        </p:txBody>
      </p:sp>
      <p:sp>
        <p:nvSpPr>
          <p:cNvPr id="4" name="Date Placeholder 3">
            <a:extLst>
              <a:ext uri="{FF2B5EF4-FFF2-40B4-BE49-F238E27FC236}">
                <a16:creationId xmlns:a16="http://schemas.microsoft.com/office/drawing/2014/main" id="{7C9A42AF-67E5-F14D-AC2C-A09314F36320}"/>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797BA216-6BBE-F94A-8FD6-B15E0ED8C727}"/>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6C85E8D9-5B6C-5848-B25A-862BBE7935C1}"/>
              </a:ext>
            </a:extLst>
          </p:cNvPr>
          <p:cNvSpPr>
            <a:spLocks noGrp="1"/>
          </p:cNvSpPr>
          <p:nvPr>
            <p:ph type="sldNum" sz="quarter" idx="12"/>
          </p:nvPr>
        </p:nvSpPr>
        <p:spPr/>
        <p:txBody>
          <a:bodyPr/>
          <a:lstStyle/>
          <a:p>
            <a:fld id="{F7F6C048-724C-A44D-A3A9-573A2C2F7973}" type="slidenum">
              <a:rPr lang="en-US" smtClean="0"/>
              <a:pPr/>
              <a:t>21</a:t>
            </a:fld>
            <a:endParaRPr lang="en-US"/>
          </a:p>
        </p:txBody>
      </p:sp>
    </p:spTree>
    <p:extLst>
      <p:ext uri="{BB962C8B-B14F-4D97-AF65-F5344CB8AC3E}">
        <p14:creationId xmlns:p14="http://schemas.microsoft.com/office/powerpoint/2010/main" val="38158339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r>
              <a:rPr lang="en-US" dirty="0">
                <a:latin typeface="Arial" charset="0"/>
                <a:ea typeface="MS PGothic" charset="0"/>
              </a:rPr>
              <a:t>Order Analysis</a:t>
            </a:r>
          </a:p>
        </p:txBody>
      </p:sp>
      <p:sp>
        <p:nvSpPr>
          <p:cNvPr id="107523" name="Content Placeholder 2"/>
          <p:cNvSpPr>
            <a:spLocks noGrp="1"/>
          </p:cNvSpPr>
          <p:nvPr>
            <p:ph idx="1"/>
          </p:nvPr>
        </p:nvSpPr>
        <p:spPr/>
        <p:txBody>
          <a:bodyPr/>
          <a:lstStyle/>
          <a:p>
            <a:pPr marL="0" indent="0">
              <a:buFontTx/>
              <a:buNone/>
            </a:pPr>
            <a:r>
              <a:rPr lang="en-US" sz="2400" dirty="0">
                <a:latin typeface="Arial" charset="0"/>
                <a:ea typeface="MS PGothic" charset="0"/>
                <a:sym typeface="Symbol" charset="0"/>
              </a:rPr>
              <a:t>Lexical analysis can be done with a DFA and so this is an O(N) process.</a:t>
            </a:r>
          </a:p>
          <a:p>
            <a:pPr marL="0" indent="0">
              <a:buFontTx/>
              <a:buNone/>
            </a:pPr>
            <a:r>
              <a:rPr lang="en-US" sz="2400" dirty="0">
                <a:latin typeface="Arial" charset="0"/>
                <a:ea typeface="MS PGothic" charset="0"/>
                <a:sym typeface="Symbol" charset="0"/>
              </a:rPr>
              <a:t>The cost of syntax analysis using a CFG is bounded above by O(N</a:t>
            </a:r>
            <a:r>
              <a:rPr lang="en-US" sz="2400" baseline="30000" dirty="0">
                <a:latin typeface="Arial" charset="0"/>
                <a:ea typeface="MS PGothic" charset="0"/>
                <a:sym typeface="Symbol" charset="0"/>
              </a:rPr>
              <a:t>2.37</a:t>
            </a:r>
            <a:r>
              <a:rPr lang="en-US" sz="2400" dirty="0">
                <a:latin typeface="Arial" charset="0"/>
                <a:ea typeface="MS PGothic" charset="0"/>
                <a:sym typeface="Symbol" charset="0"/>
              </a:rPr>
              <a:t>) due to CKY but we don’t use arbitrary CFGs because we are focused on unambiguous CFLs and can use either an LR(1) (any unambiguous CFL) or LL(1) (any useful unambiguous CFL) grammar. This gets us O(N) parsing but requires the use of a symbol table to get around context sensitive issues.</a:t>
            </a:r>
          </a:p>
          <a:p>
            <a:pPr marL="0" indent="0">
              <a:buFontTx/>
              <a:buNone/>
            </a:pPr>
            <a:r>
              <a:rPr lang="en-US" sz="2400" dirty="0">
                <a:latin typeface="Arial" charset="0"/>
                <a:ea typeface="MS PGothic" charset="0"/>
                <a:sym typeface="Symbol" charset="0"/>
              </a:rPr>
              <a:t>It seems we could go to Context Sensitive Grammars (CSGs) to handle typing, etc., but that might put us in (2</a:t>
            </a:r>
            <a:r>
              <a:rPr lang="en-US" sz="2400" baseline="30000" dirty="0">
                <a:latin typeface="Arial" charset="0"/>
                <a:ea typeface="MS PGothic" charset="0"/>
                <a:sym typeface="Symbol" charset="0"/>
              </a:rPr>
              <a:t>N</a:t>
            </a:r>
            <a:r>
              <a:rPr lang="en-US" sz="2400" dirty="0">
                <a:latin typeface="Arial" charset="0"/>
                <a:ea typeface="MS PGothic" charset="0"/>
                <a:sym typeface="Symbol" charset="0"/>
              </a:rPr>
              <a:t>) territory, so we avoid this approach </a:t>
            </a:r>
            <a:r>
              <a:rPr lang="en-US" sz="2400">
                <a:latin typeface="Arial" charset="0"/>
                <a:ea typeface="MS PGothic" charset="0"/>
                <a:sym typeface="Symbol" charset="0"/>
              </a:rPr>
              <a:t>in practice</a:t>
            </a:r>
            <a:r>
              <a:rPr lang="en-US" sz="2400" dirty="0">
                <a:latin typeface="Arial" charset="0"/>
                <a:ea typeface="MS PGothic" charset="0"/>
                <a:sym typeface="Symbol" charset="0"/>
              </a:rPr>
              <a:t>.</a:t>
            </a:r>
          </a:p>
          <a:p>
            <a:pPr marL="0" indent="0">
              <a:buFontTx/>
              <a:buNone/>
            </a:pPr>
            <a:endParaRPr lang="en-US" sz="2000" dirty="0">
              <a:latin typeface="Arial" charset="0"/>
              <a:ea typeface="MS PGothic" charset="0"/>
              <a:sym typeface="Symbol" charset="0"/>
            </a:endParaRPr>
          </a:p>
          <a:p>
            <a:pPr marL="0" indent="0">
              <a:buFontTx/>
              <a:buNone/>
            </a:pPr>
            <a:endParaRPr lang="en-US" sz="20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sz="2800" dirty="0">
              <a:latin typeface="Arial" charset="0"/>
              <a:ea typeface="MS PGothic" charset="0"/>
              <a:sym typeface="Symbol" charset="0"/>
            </a:endParaRPr>
          </a:p>
          <a:p>
            <a:pPr marL="0" indent="0">
              <a:buFontTx/>
              <a:buNone/>
            </a:pPr>
            <a:endParaRPr lang="en-US" dirty="0">
              <a:latin typeface="Arial" charset="0"/>
              <a:ea typeface="MS PGothic" charset="0"/>
            </a:endParaRPr>
          </a:p>
        </p:txBody>
      </p:sp>
      <p:sp>
        <p:nvSpPr>
          <p:cNvPr id="1075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73FC09-3715-BF42-B5F0-3B77966773AC}" type="datetime1">
              <a:rPr lang="en-US" smtClean="0"/>
              <a:t>1/27/22</a:t>
            </a:fld>
            <a:endParaRPr lang="en-US"/>
          </a:p>
        </p:txBody>
      </p:sp>
      <p:sp>
        <p:nvSpPr>
          <p:cNvPr id="1075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de-DE" dirty="0"/>
              <a:t>UCF @ CS</a:t>
            </a:r>
            <a:endParaRPr lang="en-US" dirty="0"/>
          </a:p>
        </p:txBody>
      </p:sp>
      <p:sp>
        <p:nvSpPr>
          <p:cNvPr id="1075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03304EE-8C43-7E42-B182-2C05565933AA}" type="slidenum">
              <a:rPr lang="en-US"/>
              <a:pPr/>
              <a:t>210</a:t>
            </a:fld>
            <a:endParaRPr lang="en-US"/>
          </a:p>
        </p:txBody>
      </p:sp>
    </p:spTree>
    <p:extLst>
      <p:ext uri="{BB962C8B-B14F-4D97-AF65-F5344CB8AC3E}">
        <p14:creationId xmlns:p14="http://schemas.microsoft.com/office/powerpoint/2010/main" val="1080523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Symbol" charset="2"/>
                <a:ea typeface="Symbol" charset="2"/>
                <a:cs typeface="Symbol" charset="2"/>
              </a:rPr>
              <a:t>l</a:t>
            </a:r>
            <a:r>
              <a:rPr lang="en-US" dirty="0"/>
              <a:t>-</a:t>
            </a:r>
            <a:r>
              <a:rPr lang="en-US" dirty="0">
                <a:latin typeface="Arial" charset="0"/>
                <a:ea typeface="MS PGothic" charset="0"/>
              </a:rPr>
              <a:t>Closure</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an NFA,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we can recursively define the </a:t>
            </a:r>
            <a:r>
              <a:rPr lang="en-US" sz="2400" b="1" dirty="0">
                <a:latin typeface="Symbol" charset="2"/>
                <a:ea typeface="Symbol" charset="2"/>
                <a:cs typeface="Symbol" charset="2"/>
              </a:rPr>
              <a:t>l</a:t>
            </a:r>
            <a:r>
              <a:rPr lang="en-US" sz="2400" b="1" dirty="0"/>
              <a:t>-</a:t>
            </a:r>
            <a:r>
              <a:rPr lang="en-US" sz="2400" b="1" dirty="0">
                <a:latin typeface="Arial" charset="0"/>
                <a:ea typeface="MS PGothic" charset="0"/>
              </a:rPr>
              <a:t>Closure</a:t>
            </a:r>
            <a:r>
              <a:rPr lang="en-US" sz="2400" dirty="0">
                <a:latin typeface="Arial" charset="0"/>
                <a:ea typeface="MS PGothic" charset="0"/>
              </a:rPr>
              <a:t> of </a:t>
            </a:r>
            <a:r>
              <a:rPr lang="en-US" sz="2400" b="1" dirty="0" err="1">
                <a:latin typeface="Arial" charset="0"/>
                <a:ea typeface="MS PGothic" charset="0"/>
              </a:rPr>
              <a:t>δ</a:t>
            </a:r>
            <a:r>
              <a:rPr lang="en-US" sz="2400" dirty="0">
                <a:latin typeface="Arial" charset="0"/>
                <a:ea typeface="MS PGothic" charset="0"/>
              </a:rPr>
              <a:t>, </a:t>
            </a:r>
            <a:r>
              <a:rPr lang="en-US" sz="2400" b="1" dirty="0" err="1">
                <a:latin typeface="Symbol" charset="2"/>
                <a:ea typeface="Symbol" charset="2"/>
                <a:cs typeface="Symbol" charset="2"/>
              </a:rPr>
              <a:t>l</a:t>
            </a:r>
            <a:r>
              <a:rPr lang="en-US" sz="2400" b="1" dirty="0" err="1"/>
              <a:t>-Closure</a:t>
            </a:r>
            <a:r>
              <a:rPr lang="en-US" sz="2400" b="1" dirty="0" err="1">
                <a:latin typeface="Arial" charset="0"/>
                <a:ea typeface="MS PGothic" charset="0"/>
              </a:rPr>
              <a:t>:Q</a:t>
            </a:r>
            <a:r>
              <a:rPr lang="en-US" sz="2400" b="1" dirty="0">
                <a:latin typeface="Arial" charset="0"/>
                <a:ea typeface="MS PGothic" charset="0"/>
              </a:rPr>
              <a:t> → P(Q) </a:t>
            </a:r>
            <a:r>
              <a:rPr lang="en-US" sz="2400" dirty="0">
                <a:latin typeface="Arial" charset="0"/>
                <a:ea typeface="MS PGothic" charset="0"/>
              </a:rPr>
              <a:t>by</a:t>
            </a:r>
          </a:p>
          <a:p>
            <a:pPr lvl="1" eaLnBrk="1" hangingPunct="1"/>
            <a:r>
              <a:rPr lang="en-US" sz="2000" b="1" dirty="0">
                <a:latin typeface="Arial" charset="0"/>
                <a:ea typeface="MS PGothic" charset="0"/>
              </a:rPr>
              <a:t>q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a:t>
            </a:r>
          </a:p>
          <a:p>
            <a:pPr lvl="1" eaLnBrk="1" hangingPunct="1"/>
            <a:r>
              <a:rPr lang="en-US" sz="2000" dirty="0">
                <a:latin typeface="Arial" charset="0"/>
                <a:ea typeface="MS PGothic" charset="0"/>
              </a:rPr>
              <a:t>If </a:t>
            </a:r>
            <a:r>
              <a:rPr lang="en-US" sz="2000" b="1" dirty="0">
                <a:latin typeface="Arial" charset="0"/>
                <a:ea typeface="MS PGothic" charset="0"/>
              </a:rPr>
              <a:t>s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 </a:t>
            </a:r>
            <a:r>
              <a:rPr lang="en-US" sz="2000" dirty="0">
                <a:latin typeface="Arial" charset="0"/>
                <a:ea typeface="MS PGothic" charset="0"/>
              </a:rPr>
              <a:t>then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(s)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a:t>
            </a:r>
          </a:p>
          <a:p>
            <a:pPr eaLnBrk="1" hangingPunct="1"/>
            <a:r>
              <a:rPr lang="en-US" sz="2400" dirty="0">
                <a:latin typeface="Arial" charset="0"/>
                <a:ea typeface="MS PGothic" charset="0"/>
              </a:rPr>
              <a:t>We can then extend the </a:t>
            </a:r>
            <a:r>
              <a:rPr lang="en-US" sz="2400" b="1" dirty="0">
                <a:latin typeface="Symbol" charset="2"/>
                <a:ea typeface="Symbol" charset="2"/>
                <a:cs typeface="Symbol" charset="2"/>
              </a:rPr>
              <a:t>l</a:t>
            </a:r>
            <a:r>
              <a:rPr lang="en-US" sz="2400" b="1" dirty="0"/>
              <a:t>-</a:t>
            </a:r>
            <a:r>
              <a:rPr lang="en-US" sz="2400" b="1" dirty="0">
                <a:latin typeface="Arial" charset="0"/>
                <a:ea typeface="MS PGothic" charset="0"/>
              </a:rPr>
              <a:t>Closure</a:t>
            </a:r>
            <a:r>
              <a:rPr lang="en-US" sz="2400" dirty="0">
                <a:latin typeface="Arial" charset="0"/>
                <a:ea typeface="MS PGothic" charset="0"/>
              </a:rPr>
              <a:t> to work on sets so that </a:t>
            </a:r>
            <a:r>
              <a:rPr lang="en-US" sz="2400" b="1" dirty="0" err="1">
                <a:latin typeface="Symbol" charset="2"/>
                <a:ea typeface="Symbol" charset="2"/>
                <a:cs typeface="Symbol" charset="2"/>
              </a:rPr>
              <a:t>l</a:t>
            </a:r>
            <a:r>
              <a:rPr lang="en-US" sz="2400" b="1" dirty="0" err="1"/>
              <a:t>-Closure</a:t>
            </a:r>
            <a:r>
              <a:rPr lang="en-US" sz="2400" b="1" dirty="0" err="1">
                <a:latin typeface="Arial" charset="0"/>
                <a:ea typeface="MS PGothic" charset="0"/>
              </a:rPr>
              <a:t>:P</a:t>
            </a:r>
            <a:r>
              <a:rPr lang="en-US" sz="2400" b="1" dirty="0">
                <a:latin typeface="Arial" charset="0"/>
                <a:ea typeface="MS PGothic" charset="0"/>
              </a:rPr>
              <a:t>(Q) → P(Q) </a:t>
            </a:r>
            <a:r>
              <a:rPr lang="en-US" sz="2400" dirty="0">
                <a:latin typeface="Arial" charset="0"/>
                <a:ea typeface="MS PGothic" charset="0"/>
              </a:rPr>
              <a:t>is defined by</a:t>
            </a:r>
          </a:p>
          <a:p>
            <a:pPr lvl="1" eaLnBrk="1" hangingPunct="1"/>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(S) = ∪</a:t>
            </a:r>
            <a:r>
              <a:rPr lang="en-US" sz="2000" b="1" baseline="-25000" dirty="0" err="1">
                <a:latin typeface="Arial" charset="0"/>
                <a:ea typeface="MS PGothic" charset="0"/>
              </a:rPr>
              <a:t>q∈S</a:t>
            </a:r>
            <a:r>
              <a:rPr lang="en-US" sz="2000" b="1" baseline="-25000" dirty="0">
                <a:latin typeface="Arial" charset="0"/>
                <a:ea typeface="MS PGothic" charset="0"/>
              </a:rPr>
              <a:t>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 </a:t>
            </a:r>
            <a:r>
              <a:rPr lang="en-US" sz="2000" dirty="0">
                <a:latin typeface="Arial" charset="0"/>
                <a:ea typeface="MS PGothic" charset="0"/>
              </a:rPr>
              <a:t>where </a:t>
            </a:r>
            <a:r>
              <a:rPr lang="en-US" sz="2000" b="1" dirty="0">
                <a:latin typeface="Arial" charset="0"/>
                <a:ea typeface="MS PGothic" charset="0"/>
              </a:rPr>
              <a:t>S ⊆ Q</a:t>
            </a: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72B5738-88E3-0344-B8E0-2F0F1385C3B7}" type="datetime1">
              <a:rPr lang="en-US" smtClean="0"/>
              <a:t>1/27/22</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22</a:t>
            </a:fld>
            <a:endParaRPr lang="en-US"/>
          </a:p>
        </p:txBody>
      </p:sp>
    </p:spTree>
    <p:extLst>
      <p:ext uri="{BB962C8B-B14F-4D97-AF65-F5344CB8AC3E}">
        <p14:creationId xmlns:p14="http://schemas.microsoft.com/office/powerpoint/2010/main" val="2544165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NFA Transitions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an NFA,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we can define the reflexive transitive closure of </a:t>
            </a:r>
            <a:r>
              <a:rPr lang="en-US" sz="2400" b="1" dirty="0" err="1">
                <a:latin typeface="Arial" charset="0"/>
                <a:ea typeface="MS PGothic" charset="0"/>
              </a:rPr>
              <a:t>δ</a:t>
            </a:r>
            <a:r>
              <a:rPr lang="en-US" sz="2400"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 P(Q)×</a:t>
            </a:r>
            <a:r>
              <a:rPr lang="en-US" sz="2400" b="1" dirty="0" err="1">
                <a:latin typeface="Arial" charset="0"/>
                <a:ea typeface="MS PGothic" charset="0"/>
              </a:rPr>
              <a:t>Σ</a:t>
            </a:r>
            <a:r>
              <a:rPr lang="en-US" sz="2400" b="1" dirty="0">
                <a:latin typeface="Arial" charset="0"/>
                <a:ea typeface="MS PGothic" charset="0"/>
              </a:rPr>
              <a:t>* → P(Q)</a:t>
            </a:r>
            <a:r>
              <a:rPr lang="en-US" sz="2400" dirty="0">
                <a:latin typeface="Arial" charset="0"/>
                <a:ea typeface="MS PGothic" charset="0"/>
              </a:rPr>
              <a:t>, by</a:t>
            </a:r>
          </a:p>
          <a:p>
            <a:pPr lvl="1" eaLnBrk="1" hangingPunct="1"/>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S,</a:t>
            </a:r>
            <a:r>
              <a:rPr lang="en-US" sz="2000" b="1" dirty="0" err="1">
                <a:latin typeface="Symbol" charset="2"/>
                <a:ea typeface="Symbol" charset="2"/>
                <a:cs typeface="Symbol" charset="2"/>
              </a:rPr>
              <a:t>l</a:t>
            </a:r>
            <a:r>
              <a:rPr lang="en-US" sz="2000" b="1" dirty="0">
                <a:latin typeface="Arial" charset="0"/>
                <a:ea typeface="MS PGothic" charset="0"/>
              </a:rPr>
              <a:t>)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(S) </a:t>
            </a:r>
          </a:p>
          <a:p>
            <a:pPr lvl="1" eaLnBrk="1" hangingPunct="1"/>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S,</a:t>
            </a:r>
            <a:r>
              <a:rPr lang="en-US" sz="2000" b="1" dirty="0" err="1">
                <a:ea typeface="Symbol" charset="2"/>
                <a:cs typeface="Symbol" charset="2"/>
              </a:rPr>
              <a:t>ax</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a:latin typeface="Symbol" charset="2"/>
                <a:ea typeface="Symbol" charset="2"/>
                <a:cs typeface="Symbol" charset="2"/>
              </a:rPr>
              <a:t>l</a:t>
            </a:r>
            <a:r>
              <a:rPr lang="en-US" sz="2000" b="1" dirty="0"/>
              <a:t>-Closure(</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S,</a:t>
            </a:r>
            <a:r>
              <a:rPr lang="en-US" sz="2000" b="1" dirty="0" err="1">
                <a:ea typeface="Symbol" charset="2"/>
                <a:cs typeface="Symbol" charset="2"/>
              </a:rPr>
              <a:t>a</a:t>
            </a:r>
            <a:r>
              <a:rPr lang="en-US" sz="2000" b="1" dirty="0">
                <a:latin typeface="Arial" charset="0"/>
                <a:ea typeface="MS PGothic" charset="0"/>
              </a:rPr>
              <a:t>)),x)</a:t>
            </a:r>
            <a:r>
              <a:rPr lang="en-US" sz="2000" dirty="0">
                <a:latin typeface="Arial" charset="0"/>
                <a:ea typeface="MS PGothic" charset="0"/>
              </a:rPr>
              <a:t>, where </a:t>
            </a:r>
            <a:r>
              <a:rPr lang="en-US" sz="2000" b="1" dirty="0">
                <a:latin typeface="Arial" charset="0"/>
                <a:ea typeface="MS PGothic" charset="0"/>
              </a:rPr>
              <a:t>a ∈ </a:t>
            </a:r>
            <a:r>
              <a:rPr lang="en-US" sz="2000" b="1" dirty="0" err="1">
                <a:latin typeface="Arial" charset="0"/>
                <a:ea typeface="MS PGothic" charset="0"/>
              </a:rPr>
              <a:t>Σ</a:t>
            </a:r>
            <a:r>
              <a:rPr lang="en-US" sz="2000" b="1" dirty="0">
                <a:latin typeface="Arial" charset="0"/>
                <a:ea typeface="MS PGothic" charset="0"/>
              </a:rPr>
              <a:t> </a:t>
            </a:r>
            <a:r>
              <a:rPr lang="en-US" sz="2000" dirty="0">
                <a:latin typeface="Arial" charset="0"/>
                <a:ea typeface="MS PGothic" charset="0"/>
              </a:rPr>
              <a:t>and </a:t>
            </a:r>
            <a:r>
              <a:rPr lang="en-US" sz="2000" b="1" dirty="0">
                <a:latin typeface="Arial" charset="0"/>
                <a:ea typeface="MS PGothic" charset="0"/>
              </a:rPr>
              <a:t>x ∈ </a:t>
            </a:r>
            <a:r>
              <a:rPr lang="en-US" sz="2000" b="1" dirty="0" err="1">
                <a:latin typeface="Arial" charset="0"/>
                <a:ea typeface="MS PGothic" charset="0"/>
              </a:rPr>
              <a:t>Σ</a:t>
            </a:r>
            <a:r>
              <a:rPr lang="en-US" sz="2000" b="1" dirty="0">
                <a:latin typeface="Arial" charset="0"/>
                <a:ea typeface="MS PGothic" charset="0"/>
              </a:rPr>
              <a:t>*</a:t>
            </a:r>
          </a:p>
          <a:p>
            <a:pPr lvl="2" eaLnBrk="1" hangingPunct="1"/>
            <a:r>
              <a:rPr lang="en-US" sz="1800" dirty="0">
                <a:latin typeface="Arial" charset="0"/>
                <a:ea typeface="MS PGothic" charset="0"/>
              </a:rPr>
              <a:t>Note that </a:t>
            </a:r>
            <a:r>
              <a:rPr lang="en-US" sz="1800" b="1" dirty="0" err="1">
                <a:latin typeface="Arial" charset="0"/>
                <a:ea typeface="MS PGothic" charset="0"/>
              </a:rPr>
              <a:t>δ</a:t>
            </a:r>
            <a:r>
              <a:rPr lang="en-US" sz="1800" b="1" dirty="0">
                <a:latin typeface="Arial" charset="0"/>
                <a:ea typeface="MS PGothic" charset="0"/>
              </a:rPr>
              <a:t>*(</a:t>
            </a:r>
            <a:r>
              <a:rPr lang="en-US" sz="1800" b="1" dirty="0" err="1">
                <a:latin typeface="Arial" charset="0"/>
                <a:ea typeface="MS PGothic" charset="0"/>
              </a:rPr>
              <a:t>S,</a:t>
            </a:r>
            <a:r>
              <a:rPr lang="en-US" sz="1800" b="1" dirty="0" err="1">
                <a:ea typeface="Symbol" charset="2"/>
                <a:cs typeface="Symbol" charset="2"/>
              </a:rPr>
              <a:t>ax</a:t>
            </a:r>
            <a:r>
              <a:rPr lang="en-US" sz="1800" b="1" dirty="0">
                <a:latin typeface="Arial" charset="0"/>
                <a:ea typeface="MS PGothic" charset="0"/>
              </a:rPr>
              <a:t>) = ∪</a:t>
            </a:r>
            <a:r>
              <a:rPr lang="en-US" sz="1800" b="1" baseline="-25000" dirty="0" err="1">
                <a:latin typeface="Arial" charset="0"/>
                <a:ea typeface="MS PGothic" charset="0"/>
              </a:rPr>
              <a:t>q∈S</a:t>
            </a:r>
            <a:r>
              <a:rPr lang="en-US" sz="1800" b="1" baseline="-25000" dirty="0">
                <a:latin typeface="Arial" charset="0"/>
                <a:ea typeface="MS PGothic" charset="0"/>
              </a:rPr>
              <a:t> </a:t>
            </a:r>
            <a:r>
              <a:rPr lang="en-US" sz="1800" b="1" dirty="0">
                <a:latin typeface="Arial" charset="0"/>
                <a:ea typeface="MS PGothic" charset="0"/>
              </a:rPr>
              <a:t>∪</a:t>
            </a:r>
            <a:r>
              <a:rPr lang="en-US" sz="1800" b="1" baseline="-25000" dirty="0" err="1">
                <a:latin typeface="Arial" charset="0"/>
                <a:ea typeface="MS PGothic" charset="0"/>
              </a:rPr>
              <a:t>p∈</a:t>
            </a:r>
            <a:r>
              <a:rPr lang="en-US" sz="1800" b="1" baseline="-25000" dirty="0" err="1">
                <a:latin typeface="Symbol" charset="2"/>
                <a:ea typeface="Symbol" charset="2"/>
                <a:cs typeface="Symbol" charset="2"/>
              </a:rPr>
              <a:t>l</a:t>
            </a:r>
            <a:r>
              <a:rPr lang="en-US" sz="1800" b="1" baseline="-25000" dirty="0" err="1"/>
              <a:t>-Closure</a:t>
            </a:r>
            <a:r>
              <a:rPr lang="en-US" sz="1800" b="1" baseline="-25000" dirty="0"/>
              <a:t>(</a:t>
            </a:r>
            <a:r>
              <a:rPr lang="en-US" sz="1800" b="1" baseline="-25000" dirty="0" err="1">
                <a:latin typeface="Arial" charset="0"/>
                <a:ea typeface="MS PGothic" charset="0"/>
              </a:rPr>
              <a:t>δ</a:t>
            </a:r>
            <a:r>
              <a:rPr lang="en-US" sz="1800" b="1" baseline="-25000" dirty="0">
                <a:latin typeface="Arial" charset="0"/>
                <a:ea typeface="MS PGothic" charset="0"/>
              </a:rPr>
              <a:t>(</a:t>
            </a:r>
            <a:r>
              <a:rPr lang="en-US" sz="1800" b="1" baseline="-25000" dirty="0" err="1">
                <a:latin typeface="Arial" charset="0"/>
                <a:ea typeface="MS PGothic" charset="0"/>
              </a:rPr>
              <a:t>q,</a:t>
            </a:r>
            <a:r>
              <a:rPr lang="en-US" sz="1800" b="1" baseline="-25000" dirty="0" err="1">
                <a:ea typeface="Symbol" charset="2"/>
                <a:cs typeface="Symbol" charset="2"/>
              </a:rPr>
              <a:t>a</a:t>
            </a:r>
            <a:r>
              <a:rPr lang="en-US" sz="1800" b="1" baseline="-25000" dirty="0">
                <a:latin typeface="Arial" charset="0"/>
                <a:ea typeface="MS PGothic" charset="0"/>
              </a:rPr>
              <a:t>)) </a:t>
            </a:r>
            <a:r>
              <a:rPr lang="en-US" sz="1800" b="1" dirty="0" err="1">
                <a:latin typeface="Arial" charset="0"/>
                <a:ea typeface="MS PGothic" charset="0"/>
              </a:rPr>
              <a:t>δ</a:t>
            </a:r>
            <a:r>
              <a:rPr lang="en-US" sz="1800" b="1" dirty="0">
                <a:latin typeface="Arial" charset="0"/>
                <a:ea typeface="MS PGothic" charset="0"/>
              </a:rPr>
              <a:t>*(</a:t>
            </a:r>
            <a:r>
              <a:rPr lang="en-US" sz="1800" b="1" dirty="0" err="1">
                <a:latin typeface="Arial" charset="0"/>
                <a:ea typeface="MS PGothic" charset="0"/>
              </a:rPr>
              <a:t>p,x</a:t>
            </a:r>
            <a:r>
              <a:rPr lang="en-US" sz="1800" b="1" dirty="0">
                <a:latin typeface="Arial" charset="0"/>
                <a:ea typeface="MS PGothic" charset="0"/>
              </a:rPr>
              <a:t>)</a:t>
            </a:r>
            <a:r>
              <a:rPr lang="en-US" sz="1800" dirty="0">
                <a:latin typeface="Arial" charset="0"/>
                <a:ea typeface="MS PGothic" charset="0"/>
              </a:rPr>
              <a:t>, </a:t>
            </a:r>
            <a:br>
              <a:rPr lang="en-US" sz="1800" dirty="0">
                <a:latin typeface="Arial" charset="0"/>
                <a:ea typeface="MS PGothic" charset="0"/>
              </a:rPr>
            </a:br>
            <a:r>
              <a:rPr lang="en-US" sz="1800" dirty="0">
                <a:latin typeface="Arial" charset="0"/>
                <a:ea typeface="MS PGothic" charset="0"/>
              </a:rPr>
              <a:t>where </a:t>
            </a:r>
            <a:r>
              <a:rPr lang="en-US" sz="1800" b="1" dirty="0">
                <a:latin typeface="Arial" charset="0"/>
                <a:ea typeface="MS PGothic" charset="0"/>
              </a:rPr>
              <a:t>a ∈ </a:t>
            </a:r>
            <a:r>
              <a:rPr lang="en-US" sz="1800" b="1" dirty="0" err="1">
                <a:latin typeface="Arial" charset="0"/>
                <a:ea typeface="MS PGothic" charset="0"/>
              </a:rPr>
              <a:t>Σ</a:t>
            </a:r>
            <a:r>
              <a:rPr lang="en-US" sz="1800" b="1" dirty="0">
                <a:latin typeface="Arial" charset="0"/>
                <a:ea typeface="MS PGothic" charset="0"/>
              </a:rPr>
              <a:t> </a:t>
            </a:r>
            <a:r>
              <a:rPr lang="en-US" sz="1800" dirty="0">
                <a:latin typeface="Arial" charset="0"/>
                <a:ea typeface="MS PGothic" charset="0"/>
              </a:rPr>
              <a:t>and </a:t>
            </a:r>
            <a:r>
              <a:rPr lang="en-US" sz="1800" b="1" dirty="0">
                <a:latin typeface="Arial" charset="0"/>
                <a:ea typeface="MS PGothic" charset="0"/>
              </a:rPr>
              <a:t>x ∈ </a:t>
            </a:r>
            <a:r>
              <a:rPr lang="en-US" sz="1800" b="1" dirty="0" err="1">
                <a:latin typeface="Arial" charset="0"/>
                <a:ea typeface="MS PGothic" charset="0"/>
              </a:rPr>
              <a:t>Σ</a:t>
            </a:r>
            <a:r>
              <a:rPr lang="en-US" sz="1800" b="1" dirty="0">
                <a:latin typeface="Arial" charset="0"/>
                <a:ea typeface="MS PGothic" charset="0"/>
              </a:rPr>
              <a:t>*</a:t>
            </a:r>
            <a:endParaRPr lang="en-US" sz="1800" b="1" dirty="0">
              <a:latin typeface="Symbol" charset="2"/>
              <a:ea typeface="Symbol" charset="2"/>
              <a:cs typeface="Symbol" charset="2"/>
            </a:endParaRPr>
          </a:p>
          <a:p>
            <a:pPr eaLnBrk="1" hangingPunct="1"/>
            <a:r>
              <a:rPr lang="en-US" sz="2400" dirty="0">
                <a:ea typeface="Symbol" charset="2"/>
                <a:cs typeface="Symbol" charset="2"/>
              </a:rPr>
              <a:t>We also define the transitive closure of </a:t>
            </a:r>
            <a:r>
              <a:rPr lang="en-US" sz="2400" b="1" dirty="0" err="1">
                <a:latin typeface="Arial" charset="0"/>
                <a:ea typeface="MS PGothic" charset="0"/>
              </a:rPr>
              <a:t>δ</a:t>
            </a:r>
            <a:r>
              <a:rPr lang="en-US" sz="2400" dirty="0">
                <a:latin typeface="Arial" charset="0"/>
                <a:ea typeface="MS PGothic" charset="0"/>
              </a:rPr>
              <a:t>, </a:t>
            </a:r>
            <a:r>
              <a:rPr lang="en-US" sz="2400" b="1" dirty="0" err="1">
                <a:latin typeface="Arial" charset="0"/>
                <a:ea typeface="MS PGothic" charset="0"/>
              </a:rPr>
              <a:t>δ</a:t>
            </a:r>
            <a:r>
              <a:rPr lang="en-US" sz="2400" b="1" baseline="30000" dirty="0">
                <a:latin typeface="Arial" charset="0"/>
                <a:ea typeface="MS PGothic" charset="0"/>
              </a:rPr>
              <a:t>+</a:t>
            </a:r>
            <a:r>
              <a:rPr lang="en-US" sz="2400" dirty="0">
                <a:latin typeface="Arial" charset="0"/>
                <a:ea typeface="MS PGothic" charset="0"/>
              </a:rPr>
              <a:t>, by</a:t>
            </a:r>
          </a:p>
          <a:p>
            <a:pPr lvl="1" eaLnBrk="1" hangingPunct="1"/>
            <a:r>
              <a:rPr lang="en-US" sz="2000" b="1" dirty="0" err="1">
                <a:latin typeface="Arial" charset="0"/>
                <a:ea typeface="MS PGothic" charset="0"/>
              </a:rPr>
              <a:t>δ</a:t>
            </a:r>
            <a:r>
              <a:rPr lang="en-US" sz="2000" b="1" baseline="30000" dirty="0">
                <a:latin typeface="Arial" charset="0"/>
                <a:ea typeface="MS PGothic" charset="0"/>
              </a:rPr>
              <a:t>+</a:t>
            </a:r>
            <a:r>
              <a:rPr lang="en-US" sz="2000" b="1" dirty="0">
                <a:latin typeface="Arial" charset="0"/>
                <a:ea typeface="MS PGothic" charset="0"/>
              </a:rPr>
              <a:t>(</a:t>
            </a:r>
            <a:r>
              <a:rPr lang="en-US" sz="2000" b="1" dirty="0" err="1">
                <a:latin typeface="Arial" charset="0"/>
                <a:ea typeface="MS PGothic" charset="0"/>
              </a:rPr>
              <a:t>S,w</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S,</a:t>
            </a:r>
            <a:r>
              <a:rPr lang="en-US" sz="2000" b="1" dirty="0" err="1">
                <a:ea typeface="Symbol" charset="2"/>
                <a:cs typeface="Symbol" charset="2"/>
              </a:rPr>
              <a:t>w</a:t>
            </a:r>
            <a:r>
              <a:rPr lang="en-US" sz="2000" b="1" dirty="0">
                <a:latin typeface="Arial" charset="0"/>
                <a:ea typeface="MS PGothic" charset="0"/>
              </a:rPr>
              <a:t>)  </a:t>
            </a:r>
            <a:r>
              <a:rPr lang="en-US" sz="2000" dirty="0">
                <a:latin typeface="Arial" charset="0"/>
                <a:ea typeface="MS PGothic" charset="0"/>
              </a:rPr>
              <a:t>when </a:t>
            </a:r>
            <a:r>
              <a:rPr lang="en-US" sz="2000" b="1" dirty="0">
                <a:latin typeface="Arial" charset="0"/>
                <a:ea typeface="MS PGothic" charset="0"/>
              </a:rPr>
              <a:t>|w|&gt;0 </a:t>
            </a:r>
            <a:r>
              <a:rPr lang="en-US" sz="2000" dirty="0">
                <a:latin typeface="Arial" charset="0"/>
                <a:ea typeface="MS PGothic" charset="0"/>
              </a:rPr>
              <a:t>or, equivalently, </a:t>
            </a:r>
            <a:r>
              <a:rPr lang="en-US" sz="2000" b="1" dirty="0">
                <a:latin typeface="Arial" charset="0"/>
                <a:ea typeface="MS PGothic" charset="0"/>
              </a:rPr>
              <a:t>w ∈ </a:t>
            </a:r>
            <a:r>
              <a:rPr lang="en-US" sz="2000" b="1" dirty="0" err="1">
                <a:latin typeface="Arial" charset="0"/>
                <a:ea typeface="MS PGothic" charset="0"/>
              </a:rPr>
              <a:t>Σ</a:t>
            </a:r>
            <a:r>
              <a:rPr lang="en-US" sz="2000" b="1" baseline="30000" dirty="0">
                <a:latin typeface="Arial" charset="0"/>
                <a:ea typeface="MS PGothic" charset="0"/>
              </a:rPr>
              <a:t>+</a:t>
            </a:r>
          </a:p>
          <a:p>
            <a:pPr eaLnBrk="1" hangingPunct="1"/>
            <a:r>
              <a:rPr lang="en-US" sz="2400" dirty="0">
                <a:ea typeface="MS PGothic" charset="0"/>
              </a:rPr>
              <a:t>The function </a:t>
            </a:r>
            <a:r>
              <a:rPr lang="en-US" sz="2400" b="1" dirty="0" err="1">
                <a:latin typeface="Arial" charset="0"/>
                <a:ea typeface="MS PGothic" charset="0"/>
              </a:rPr>
              <a:t>δ</a:t>
            </a:r>
            <a:r>
              <a:rPr lang="en-US" sz="2400" b="1" dirty="0">
                <a:latin typeface="Arial" charset="0"/>
                <a:ea typeface="MS PGothic" charset="0"/>
              </a:rPr>
              <a:t>*</a:t>
            </a:r>
            <a:r>
              <a:rPr lang="en-US" sz="2400" dirty="0">
                <a:latin typeface="Arial" charset="0"/>
                <a:ea typeface="MS PGothic" charset="0"/>
              </a:rPr>
              <a:t> describes every “possible” step of computation by the non-deterministic automaton starting in some state until it runs out of characters to read</a:t>
            </a:r>
            <a:endParaRPr lang="en-US" sz="24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72B5738-88E3-0344-B8E0-2F0F1385C3B7}" type="datetime1">
              <a:rPr lang="en-US" smtClean="0"/>
              <a:t>1/27/22</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23</a:t>
            </a:fld>
            <a:endParaRPr lang="en-US"/>
          </a:p>
        </p:txBody>
      </p:sp>
    </p:spTree>
    <p:extLst>
      <p:ext uri="{BB962C8B-B14F-4D97-AF65-F5344CB8AC3E}">
        <p14:creationId xmlns:p14="http://schemas.microsoft.com/office/powerpoint/2010/main" val="8632161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NFA Languages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an NFA,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we can define the language accepted by </a:t>
            </a:r>
            <a:r>
              <a:rPr lang="en-US" sz="2400" b="1" dirty="0">
                <a:latin typeface="Arial" charset="0"/>
                <a:ea typeface="MS PGothic" charset="0"/>
              </a:rPr>
              <a:t>A</a:t>
            </a:r>
            <a:r>
              <a:rPr lang="en-US" sz="2400" dirty="0">
                <a:latin typeface="Arial" charset="0"/>
                <a:ea typeface="MS PGothic" charset="0"/>
              </a:rPr>
              <a:t> as those strings that </a:t>
            </a:r>
            <a:r>
              <a:rPr lang="en-US" sz="2400" u="sng" dirty="0">
                <a:latin typeface="Arial" charset="0"/>
                <a:ea typeface="MS PGothic" charset="0"/>
              </a:rPr>
              <a:t>allow</a:t>
            </a:r>
            <a:r>
              <a:rPr lang="en-US" sz="2400" dirty="0">
                <a:latin typeface="Arial" charset="0"/>
                <a:ea typeface="MS PGothic" charset="0"/>
              </a:rPr>
              <a:t> it to end up in a final state once it has consumed the entire string – here we just mean that there is some accepting path</a:t>
            </a:r>
          </a:p>
          <a:p>
            <a:pPr eaLnBrk="1" hangingPunct="1"/>
            <a:r>
              <a:rPr lang="en-US" sz="2400" dirty="0">
                <a:latin typeface="Arial" charset="0"/>
                <a:ea typeface="MS PGothic" charset="0"/>
              </a:rPr>
              <a:t>Formally, the language accepted by </a:t>
            </a:r>
            <a:r>
              <a:rPr lang="en-US" sz="2400" b="1" dirty="0">
                <a:latin typeface="Arial" charset="0"/>
                <a:ea typeface="MS PGothic" charset="0"/>
              </a:rPr>
              <a:t>A</a:t>
            </a:r>
            <a:r>
              <a:rPr lang="en-US" sz="2400" dirty="0">
                <a:latin typeface="Arial" charset="0"/>
                <a:ea typeface="MS PGothic" charset="0"/>
              </a:rPr>
              <a:t> is</a:t>
            </a:r>
          </a:p>
          <a:p>
            <a:pPr lvl="1" eaLnBrk="1" hangingPunct="1"/>
            <a:r>
              <a:rPr lang="en-US" sz="2000" b="1" dirty="0">
                <a:latin typeface="Arial" charset="0"/>
                <a:ea typeface="MS PGothic" charset="0"/>
              </a:rPr>
              <a:t>{ w | (</a:t>
            </a:r>
            <a:r>
              <a:rPr lang="en-US" sz="2000" b="1" dirty="0" err="1">
                <a:latin typeface="Arial" charset="0"/>
                <a:ea typeface="MS PGothic" charset="0"/>
              </a:rPr>
              <a:t>δ</a:t>
            </a:r>
            <a:r>
              <a:rPr lang="en-US" sz="2000" b="1" dirty="0">
                <a:latin typeface="Arial" charset="0"/>
                <a:ea typeface="MS PGothic" charset="0"/>
              </a:rPr>
              <a:t>*(</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a:t>
            </a:r>
            <a:r>
              <a:rPr lang="en-US" sz="2000" b="1" baseline="-25000" dirty="0">
                <a:latin typeface="Arial" charset="0"/>
                <a:ea typeface="MS PGothic" charset="0"/>
              </a:rPr>
              <a:t>0</a:t>
            </a:r>
            <a:r>
              <a:rPr lang="en-US" sz="2000" b="1" dirty="0">
                <a:latin typeface="Arial" charset="0"/>
                <a:ea typeface="MS PGothic" charset="0"/>
              </a:rPr>
              <a:t>}),w) ∩ F) ≠ </a:t>
            </a:r>
            <a:r>
              <a:rPr lang="en-US" sz="2000" b="1" dirty="0" err="1">
                <a:ea typeface="ＭＳ Ｐゴシック" pitchFamily="-111" charset="-128"/>
                <a:cs typeface="ＭＳ Ｐゴシック" pitchFamily="-111" charset="-128"/>
              </a:rPr>
              <a:t>Ø</a:t>
            </a:r>
            <a:r>
              <a:rPr lang="en-US" sz="2000" b="1" dirty="0">
                <a:latin typeface="Arial" charset="0"/>
                <a:ea typeface="MS PGothic" charset="0"/>
              </a:rPr>
              <a:t> }</a:t>
            </a:r>
          </a:p>
          <a:p>
            <a:pPr eaLnBrk="1" hangingPunct="1"/>
            <a:r>
              <a:rPr lang="en-US" sz="2400" dirty="0">
                <a:ea typeface="Symbol" charset="2"/>
                <a:cs typeface="Symbol" charset="2"/>
              </a:rPr>
              <a:t>Notice that we accept if there is </a:t>
            </a:r>
            <a:r>
              <a:rPr lang="en-US" sz="2400" u="sng" dirty="0">
                <a:ea typeface="Symbol" charset="2"/>
                <a:cs typeface="Symbol" charset="2"/>
              </a:rPr>
              <a:t>any</a:t>
            </a:r>
            <a:r>
              <a:rPr lang="en-US" sz="2400" dirty="0">
                <a:ea typeface="Symbol" charset="2"/>
                <a:cs typeface="Symbol" charset="2"/>
              </a:rPr>
              <a:t> set of choices of transitions that lead to a final state</a:t>
            </a:r>
            <a:endParaRPr lang="en-US" sz="24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3C47716-90E8-8E4E-BE7F-EE0E145DFE25}" type="datetime1">
              <a:rPr lang="en-US" smtClean="0"/>
              <a:t>1/27/22</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24</a:t>
            </a:fld>
            <a:endParaRPr lang="en-US"/>
          </a:p>
        </p:txBody>
      </p:sp>
    </p:spTree>
    <p:extLst>
      <p:ext uri="{BB962C8B-B14F-4D97-AF65-F5344CB8AC3E}">
        <p14:creationId xmlns:p14="http://schemas.microsoft.com/office/powerpoint/2010/main" val="1707899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Finite-State Diagram</a:t>
            </a:r>
          </a:p>
        </p:txBody>
      </p:sp>
      <p:sp>
        <p:nvSpPr>
          <p:cNvPr id="3" name="Content Placeholder 2"/>
          <p:cNvSpPr>
            <a:spLocks noGrp="1"/>
          </p:cNvSpPr>
          <p:nvPr>
            <p:ph idx="1"/>
          </p:nvPr>
        </p:nvSpPr>
        <p:spPr>
          <a:xfrm>
            <a:off x="457200" y="1577340"/>
            <a:ext cx="8229600" cy="4525963"/>
          </a:xfrm>
        </p:spPr>
        <p:txBody>
          <a:bodyPr/>
          <a:lstStyle/>
          <a:p>
            <a:r>
              <a:rPr lang="en-US" sz="2800" dirty="0"/>
              <a:t>A non-deterministic finite-state automaton can be described by a finite-state diagram, except</a:t>
            </a:r>
          </a:p>
          <a:p>
            <a:pPr lvl="1"/>
            <a:r>
              <a:rPr lang="en-US" sz="2400" dirty="0"/>
              <a:t>We now can have transitions labeled with </a:t>
            </a:r>
            <a:r>
              <a:rPr lang="en-US" sz="2400" b="1" dirty="0">
                <a:latin typeface="Symbol" charset="2"/>
                <a:ea typeface="Symbol" charset="2"/>
                <a:cs typeface="Symbol" charset="2"/>
              </a:rPr>
              <a:t>l</a:t>
            </a:r>
          </a:p>
          <a:p>
            <a:pPr lvl="1"/>
            <a:r>
              <a:rPr lang="en-US" sz="2400" dirty="0"/>
              <a:t>The same letter can appear on multiple arcs from a state </a:t>
            </a:r>
            <a:r>
              <a:rPr lang="en-US" sz="2400" b="1" dirty="0"/>
              <a:t>q</a:t>
            </a:r>
            <a:r>
              <a:rPr lang="en-US" sz="2400" dirty="0"/>
              <a:t> to multiple distinct destination states</a:t>
            </a:r>
          </a:p>
          <a:p>
            <a:endParaRPr lang="en-US" sz="2400" dirty="0"/>
          </a:p>
        </p:txBody>
      </p:sp>
      <p:sp>
        <p:nvSpPr>
          <p:cNvPr id="4" name="Date Placeholder 3"/>
          <p:cNvSpPr>
            <a:spLocks noGrp="1"/>
          </p:cNvSpPr>
          <p:nvPr>
            <p:ph type="dt" sz="half" idx="10"/>
          </p:nvPr>
        </p:nvSpPr>
        <p:spPr/>
        <p:txBody>
          <a:bodyPr/>
          <a:lstStyle/>
          <a:p>
            <a:fld id="{C3B8C695-EE80-9C4B-AB54-D061B409836D}"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25</a:t>
            </a:fld>
            <a:endParaRPr lang="en-US"/>
          </a:p>
        </p:txBody>
      </p:sp>
    </p:spTree>
    <p:extLst>
      <p:ext uri="{BB962C8B-B14F-4D97-AF65-F5344CB8AC3E}">
        <p14:creationId xmlns:p14="http://schemas.microsoft.com/office/powerpoint/2010/main" val="1796160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Equivalence of DFA and NFA</a:t>
            </a:r>
          </a:p>
        </p:txBody>
      </p:sp>
      <p:sp>
        <p:nvSpPr>
          <p:cNvPr id="71683" name="Rectangle 3"/>
          <p:cNvSpPr>
            <a:spLocks noGrp="1" noChangeArrowheads="1"/>
          </p:cNvSpPr>
          <p:nvPr>
            <p:ph idx="1"/>
          </p:nvPr>
        </p:nvSpPr>
        <p:spPr/>
        <p:txBody>
          <a:bodyPr/>
          <a:lstStyle/>
          <a:p>
            <a:pPr eaLnBrk="1" hangingPunct="1"/>
            <a:r>
              <a:rPr lang="en-US" dirty="0">
                <a:latin typeface="Arial" charset="0"/>
                <a:ea typeface="MS PGothic" charset="0"/>
              </a:rPr>
              <a:t>Clearly every DFA is an NFA except that </a:t>
            </a:r>
            <a:r>
              <a:rPr lang="en-US" b="1" dirty="0" err="1">
                <a:latin typeface="Arial" charset="0"/>
                <a:ea typeface="MS PGothic" charset="0"/>
              </a:rPr>
              <a:t>δ</a:t>
            </a:r>
            <a:r>
              <a:rPr lang="en-US" b="1" dirty="0">
                <a:latin typeface="Arial" charset="0"/>
                <a:ea typeface="MS PGothic" charset="0"/>
              </a:rPr>
              <a:t>(</a:t>
            </a:r>
            <a:r>
              <a:rPr lang="en-US" b="1" dirty="0" err="1">
                <a:latin typeface="Arial" charset="0"/>
                <a:ea typeface="MS PGothic" charset="0"/>
              </a:rPr>
              <a:t>q,</a:t>
            </a:r>
            <a:r>
              <a:rPr lang="en-US" b="1" dirty="0" err="1">
                <a:ea typeface="Symbol" charset="2"/>
                <a:cs typeface="Symbol" charset="2"/>
              </a:rPr>
              <a:t>a</a:t>
            </a:r>
            <a:r>
              <a:rPr lang="en-US" b="1" dirty="0">
                <a:latin typeface="Arial" charset="0"/>
                <a:ea typeface="MS PGothic" charset="0"/>
              </a:rPr>
              <a:t>) = s </a:t>
            </a:r>
            <a:r>
              <a:rPr lang="en-US" dirty="0">
                <a:latin typeface="Arial" charset="0"/>
                <a:ea typeface="MS PGothic" charset="0"/>
              </a:rPr>
              <a:t>becomes </a:t>
            </a:r>
            <a:r>
              <a:rPr lang="en-US" b="1" dirty="0" err="1">
                <a:latin typeface="Arial" charset="0"/>
                <a:ea typeface="MS PGothic" charset="0"/>
              </a:rPr>
              <a:t>δ</a:t>
            </a:r>
            <a:r>
              <a:rPr lang="en-US" b="1" dirty="0">
                <a:latin typeface="Arial" charset="0"/>
                <a:ea typeface="MS PGothic" charset="0"/>
              </a:rPr>
              <a:t>(</a:t>
            </a:r>
            <a:r>
              <a:rPr lang="en-US" b="1" dirty="0" err="1">
                <a:latin typeface="Arial" charset="0"/>
                <a:ea typeface="MS PGothic" charset="0"/>
              </a:rPr>
              <a:t>q,</a:t>
            </a:r>
            <a:r>
              <a:rPr lang="en-US" b="1" dirty="0" err="1">
                <a:ea typeface="Symbol" charset="2"/>
                <a:cs typeface="Symbol" charset="2"/>
              </a:rPr>
              <a:t>a</a:t>
            </a:r>
            <a:r>
              <a:rPr lang="en-US" b="1" dirty="0">
                <a:latin typeface="Arial" charset="0"/>
                <a:ea typeface="MS PGothic" charset="0"/>
              </a:rPr>
              <a:t>) = {s}</a:t>
            </a:r>
            <a:r>
              <a:rPr lang="en-US" dirty="0">
                <a:latin typeface="Arial" charset="0"/>
                <a:ea typeface="MS PGothic" charset="0"/>
              </a:rPr>
              <a:t>, so any language accepted by a DFA can be accepted by an NFA.</a:t>
            </a:r>
          </a:p>
          <a:p>
            <a:pPr eaLnBrk="1" hangingPunct="1"/>
            <a:r>
              <a:rPr lang="en-US" dirty="0">
                <a:latin typeface="Arial" charset="0"/>
                <a:ea typeface="MS PGothic" charset="0"/>
              </a:rPr>
              <a:t>The challenge is to show every language accepted by an NFA is accepted by an equivalent DFA. That is, if </a:t>
            </a:r>
            <a:r>
              <a:rPr lang="en-US" b="1" dirty="0">
                <a:latin typeface="Arial" charset="0"/>
                <a:ea typeface="MS PGothic" charset="0"/>
              </a:rPr>
              <a:t>A</a:t>
            </a:r>
            <a:r>
              <a:rPr lang="en-US" dirty="0">
                <a:latin typeface="Arial" charset="0"/>
                <a:ea typeface="MS PGothic" charset="0"/>
              </a:rPr>
              <a:t> is an NFA, then we can construct a DFA </a:t>
            </a:r>
            <a:r>
              <a:rPr lang="en-US" b="1" dirty="0">
                <a:latin typeface="Arial" charset="0"/>
                <a:ea typeface="MS PGothic" charset="0"/>
              </a:rPr>
              <a:t>A’</a:t>
            </a:r>
            <a:r>
              <a:rPr lang="en-US" dirty="0">
                <a:latin typeface="Arial" charset="0"/>
                <a:ea typeface="MS PGothic" charset="0"/>
              </a:rPr>
              <a:t>, such that </a:t>
            </a:r>
            <a:r>
              <a:rPr lang="en-US" b="1" i="1" dirty="0">
                <a:latin typeface="Arial" charset="0"/>
                <a:ea typeface="MS PGothic" charset="0"/>
              </a:rPr>
              <a:t>L</a:t>
            </a:r>
            <a:r>
              <a:rPr lang="en-US" b="1" dirty="0">
                <a:latin typeface="Arial" charset="0"/>
                <a:ea typeface="MS PGothic" charset="0"/>
              </a:rPr>
              <a:t>(A’) = </a:t>
            </a:r>
            <a:r>
              <a:rPr lang="en-US" b="1" i="1" dirty="0">
                <a:latin typeface="Arial" charset="0"/>
                <a:ea typeface="MS PGothic" charset="0"/>
              </a:rPr>
              <a:t>L</a:t>
            </a:r>
            <a:r>
              <a:rPr lang="en-US" b="1" dirty="0">
                <a:latin typeface="Arial" charset="0"/>
                <a:ea typeface="MS PGothic" charset="0"/>
              </a:rPr>
              <a:t>(A)</a:t>
            </a:r>
            <a:r>
              <a:rPr lang="en-US" dirty="0">
                <a:latin typeface="Arial" charset="0"/>
                <a:ea typeface="MS PGothic" charset="0"/>
              </a:rPr>
              <a:t>.</a:t>
            </a: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6484E87-0F66-F54D-8DCD-437CCE78160A}" type="datetime1">
              <a:rPr lang="en-US" smtClean="0"/>
              <a:t>1/27/22</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Constructing DFA from NFA</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Let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 </a:t>
            </a:r>
            <a:r>
              <a:rPr lang="en-US" sz="2400" dirty="0">
                <a:latin typeface="Arial" charset="0"/>
                <a:ea typeface="MS PGothic" charset="0"/>
              </a:rPr>
              <a:t>be an arbitrary NFA</a:t>
            </a:r>
          </a:p>
          <a:p>
            <a:pPr eaLnBrk="1" hangingPunct="1"/>
            <a:r>
              <a:rPr lang="en-US" sz="2400" dirty="0">
                <a:latin typeface="Arial" charset="0"/>
                <a:ea typeface="MS PGothic" charset="0"/>
              </a:rPr>
              <a:t>Let </a:t>
            </a:r>
            <a:r>
              <a:rPr lang="en-US" sz="2400" b="1" dirty="0">
                <a:latin typeface="Arial" charset="0"/>
                <a:ea typeface="MS PGothic" charset="0"/>
              </a:rPr>
              <a:t>S </a:t>
            </a:r>
            <a:r>
              <a:rPr lang="en-US" sz="2400" dirty="0">
                <a:latin typeface="Arial" charset="0"/>
                <a:ea typeface="MS PGothic" charset="0"/>
              </a:rPr>
              <a:t>be an arbitrary subset of </a:t>
            </a:r>
            <a:r>
              <a:rPr lang="en-US" sz="2400" b="1" dirty="0">
                <a:latin typeface="Arial" charset="0"/>
                <a:ea typeface="MS PGothic" charset="0"/>
              </a:rPr>
              <a:t>Q</a:t>
            </a:r>
            <a:r>
              <a:rPr lang="en-US" sz="2400" dirty="0">
                <a:latin typeface="Arial" charset="0"/>
                <a:ea typeface="MS PGothic" charset="0"/>
              </a:rPr>
              <a:t>.</a:t>
            </a:r>
          </a:p>
          <a:p>
            <a:pPr lvl="1" eaLnBrk="1" hangingPunct="1"/>
            <a:r>
              <a:rPr lang="en-US" sz="2000" dirty="0">
                <a:latin typeface="Arial" charset="0"/>
                <a:ea typeface="MS PGothic" charset="0"/>
              </a:rPr>
              <a:t>Construct the sequence </a:t>
            </a:r>
            <a:r>
              <a:rPr lang="en-US" sz="2000" b="1" dirty="0">
                <a:latin typeface="Arial" charset="0"/>
                <a:ea typeface="MS PGothic" charset="0"/>
              </a:rPr>
              <a:t>seq(S)</a:t>
            </a:r>
            <a:r>
              <a:rPr lang="en-US" sz="2000" dirty="0">
                <a:latin typeface="Arial" charset="0"/>
                <a:ea typeface="MS PGothic" charset="0"/>
              </a:rPr>
              <a:t> to be a sequence that contains all elements of </a:t>
            </a:r>
            <a:r>
              <a:rPr lang="en-US" sz="2000" b="1" dirty="0">
                <a:latin typeface="Arial" charset="0"/>
                <a:ea typeface="MS PGothic" charset="0"/>
              </a:rPr>
              <a:t>S</a:t>
            </a:r>
            <a:r>
              <a:rPr lang="en-US" sz="2000" dirty="0">
                <a:latin typeface="Arial" charset="0"/>
                <a:ea typeface="MS PGothic" charset="0"/>
              </a:rPr>
              <a:t> in lexicographical order, using angle brackets to indicate a sequence not a set. That is, if </a:t>
            </a:r>
            <a:r>
              <a:rPr lang="en-US" sz="2000" b="1" dirty="0">
                <a:latin typeface="Arial" charset="0"/>
                <a:ea typeface="MS PGothic" charset="0"/>
              </a:rPr>
              <a:t>S={q1, q3, q2} </a:t>
            </a:r>
            <a:r>
              <a:rPr lang="en-US" sz="2000" dirty="0">
                <a:latin typeface="Arial" charset="0"/>
                <a:ea typeface="MS PGothic" charset="0"/>
              </a:rPr>
              <a:t>then </a:t>
            </a:r>
            <a:r>
              <a:rPr lang="en-US" sz="2000" b="1" dirty="0">
                <a:latin typeface="Arial" charset="0"/>
                <a:ea typeface="MS PGothic" charset="0"/>
              </a:rPr>
              <a:t>seq(S)=&lt;q1,q2,q3&gt;</a:t>
            </a:r>
            <a:r>
              <a:rPr lang="en-US" sz="2000" dirty="0">
                <a:latin typeface="Arial" charset="0"/>
                <a:ea typeface="MS PGothic" charset="0"/>
              </a:rPr>
              <a:t>. If </a:t>
            </a:r>
            <a:r>
              <a:rPr lang="en-US" sz="2000" b="1" dirty="0">
                <a:latin typeface="Arial" charset="0"/>
                <a:ea typeface="MS PGothic" charset="0"/>
              </a:rPr>
              <a:t>S=</a:t>
            </a:r>
            <a:r>
              <a:rPr lang="en-US" sz="2000" b="1" dirty="0" err="1">
                <a:ea typeface="ＭＳ Ｐゴシック" pitchFamily="-111" charset="-128"/>
                <a:cs typeface="ＭＳ Ｐゴシック" pitchFamily="-111" charset="-128"/>
              </a:rPr>
              <a:t>Ø</a:t>
            </a:r>
            <a:r>
              <a:rPr lang="en-US" sz="2000" dirty="0">
                <a:latin typeface="Arial" charset="0"/>
                <a:ea typeface="MS PGothic" charset="0"/>
              </a:rPr>
              <a:t> then </a:t>
            </a:r>
            <a:r>
              <a:rPr lang="en-US" sz="2000" b="1" dirty="0">
                <a:latin typeface="Arial" charset="0"/>
                <a:ea typeface="MS PGothic" charset="0"/>
              </a:rPr>
              <a:t>seq(S)=&lt;&gt;</a:t>
            </a:r>
          </a:p>
          <a:p>
            <a:pPr eaLnBrk="1" hangingPunct="1"/>
            <a:r>
              <a:rPr lang="en-US" sz="2400" dirty="0">
                <a:latin typeface="Arial" charset="0"/>
                <a:ea typeface="MS PGothic" charset="0"/>
              </a:rPr>
              <a:t>Our goal is to create a DFA, </a:t>
            </a:r>
            <a:r>
              <a:rPr lang="en-US" sz="2400" b="1" dirty="0">
                <a:latin typeface="Arial" charset="0"/>
                <a:ea typeface="MS PGothic" charset="0"/>
              </a:rPr>
              <a:t>A</a:t>
            </a:r>
            <a:r>
              <a:rPr lang="en-US" sz="2400" dirty="0">
                <a:latin typeface="Arial" charset="0"/>
                <a:ea typeface="MS PGothic" charset="0"/>
              </a:rPr>
              <a:t>’, whose state set contains </a:t>
            </a:r>
            <a:r>
              <a:rPr lang="en-US" sz="2400" b="1" dirty="0">
                <a:latin typeface="Arial" charset="0"/>
                <a:ea typeface="MS PGothic" charset="0"/>
              </a:rPr>
              <a:t>seq(S)</a:t>
            </a:r>
            <a:r>
              <a:rPr lang="en-US" sz="2400" dirty="0">
                <a:latin typeface="Arial" charset="0"/>
                <a:ea typeface="MS PGothic" charset="0"/>
              </a:rPr>
              <a:t>, whenever there is some w such that </a:t>
            </a:r>
            <a:r>
              <a:rPr lang="en-US" sz="2400" b="1" dirty="0">
                <a:latin typeface="Arial" charset="0"/>
                <a:ea typeface="MS PGothic" charset="0"/>
              </a:rPr>
              <a:t>S=</a:t>
            </a:r>
            <a:r>
              <a:rPr lang="en-US" sz="2400" b="1" dirty="0" err="1">
                <a:latin typeface="Arial" charset="0"/>
                <a:ea typeface="MS PGothic" charset="0"/>
              </a:rPr>
              <a:t>δ</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,w)</a:t>
            </a:r>
          </a:p>
          <a:p>
            <a:pPr eaLnBrk="1" hangingPunct="1"/>
            <a:r>
              <a:rPr lang="en-US" sz="2400" dirty="0">
                <a:latin typeface="Arial" charset="0"/>
                <a:ea typeface="MS PGothic" charset="0"/>
              </a:rPr>
              <a:t>To make our life easier, we will act as if the states of </a:t>
            </a:r>
            <a:r>
              <a:rPr lang="en-US" sz="2400" b="1" dirty="0">
                <a:latin typeface="Arial" charset="0"/>
                <a:ea typeface="MS PGothic" charset="0"/>
              </a:rPr>
              <a:t>A’ </a:t>
            </a:r>
            <a:r>
              <a:rPr lang="en-US" sz="2400" dirty="0">
                <a:latin typeface="Arial" charset="0"/>
                <a:ea typeface="MS PGothic" charset="0"/>
              </a:rPr>
              <a:t>are ordered sets, knowing that we really are talking about corresponding sequences</a:t>
            </a: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4DD6F7-5563-0948-9B68-4844AEF0667C}" type="datetime1">
              <a:rPr lang="en-US" smtClean="0"/>
              <a:t>1/27/22</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27</a:t>
            </a:fld>
            <a:endParaRPr lang="en-US"/>
          </a:p>
        </p:txBody>
      </p:sp>
    </p:spTree>
    <p:extLst>
      <p:ext uri="{BB962C8B-B14F-4D97-AF65-F5344CB8AC3E}">
        <p14:creationId xmlns:p14="http://schemas.microsoft.com/office/powerpoint/2010/main" val="10065744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Symbol" charset="2"/>
                <a:ea typeface="Symbol" charset="2"/>
                <a:cs typeface="Symbol" charset="2"/>
              </a:rPr>
              <a:t>l</a:t>
            </a:r>
            <a:r>
              <a:rPr lang="en-US"/>
              <a:t>-Closure</a:t>
            </a:r>
          </a:p>
        </p:txBody>
      </p:sp>
      <p:sp>
        <p:nvSpPr>
          <p:cNvPr id="3" name="Content Placeholder 2"/>
          <p:cNvSpPr>
            <a:spLocks noGrp="1"/>
          </p:cNvSpPr>
          <p:nvPr>
            <p:ph idx="1"/>
          </p:nvPr>
        </p:nvSpPr>
        <p:spPr/>
        <p:txBody>
          <a:bodyPr/>
          <a:lstStyle/>
          <a:p>
            <a:pPr eaLnBrk="1" hangingPunct="1"/>
            <a:r>
              <a:rPr lang="en-US" sz="2000" dirty="0">
                <a:latin typeface="Arial" charset="0"/>
                <a:ea typeface="MS PGothic" charset="0"/>
              </a:rPr>
              <a:t>As before, we define the </a:t>
            </a:r>
            <a:r>
              <a:rPr lang="en-US" sz="2000" b="1" dirty="0">
                <a:latin typeface="Symbol" charset="2"/>
                <a:ea typeface="Symbol" charset="2"/>
                <a:cs typeface="Symbol" charset="2"/>
              </a:rPr>
              <a:t>l</a:t>
            </a:r>
            <a:r>
              <a:rPr lang="en-US" sz="2000" b="1" dirty="0"/>
              <a:t>-Closure</a:t>
            </a:r>
            <a:r>
              <a:rPr lang="en-US" sz="2000" dirty="0"/>
              <a:t> of a state </a:t>
            </a:r>
            <a:r>
              <a:rPr lang="en-US" sz="2000" b="1" dirty="0"/>
              <a:t>q</a:t>
            </a:r>
            <a:r>
              <a:rPr lang="en-US" sz="2000" dirty="0"/>
              <a:t> as the set of states one can arrive at from </a:t>
            </a:r>
            <a:r>
              <a:rPr lang="en-US" sz="2000" b="1" dirty="0"/>
              <a:t>q</a:t>
            </a:r>
            <a:r>
              <a:rPr lang="en-US" sz="2000" dirty="0"/>
              <a:t>, without reading any additional input.</a:t>
            </a:r>
          </a:p>
          <a:p>
            <a:pPr eaLnBrk="1" hangingPunct="1"/>
            <a:r>
              <a:rPr lang="en-US" sz="2000" dirty="0">
                <a:latin typeface="Arial" charset="0"/>
                <a:ea typeface="MS PGothic" charset="0"/>
              </a:rPr>
              <a:t>Formally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 = { t | 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latin typeface="Symbol" charset="2"/>
                <a:ea typeface="Symbol" charset="2"/>
                <a:cs typeface="Symbol" charset="2"/>
              </a:rPr>
              <a:t>l</a:t>
            </a:r>
            <a:r>
              <a:rPr lang="en-US" sz="2000" b="1" dirty="0">
                <a:latin typeface="Arial" charset="0"/>
                <a:ea typeface="MS PGothic" charset="0"/>
              </a:rPr>
              <a:t>) }</a:t>
            </a:r>
          </a:p>
          <a:p>
            <a:pPr eaLnBrk="1" hangingPunct="1"/>
            <a:r>
              <a:rPr lang="en-US" sz="2000" dirty="0">
                <a:latin typeface="Arial" charset="0"/>
                <a:ea typeface="MS PGothic" charset="0"/>
              </a:rPr>
              <a:t>We can extend this to </a:t>
            </a:r>
            <a:r>
              <a:rPr lang="en-US" sz="2000" b="1" dirty="0">
                <a:latin typeface="Arial" charset="0"/>
                <a:ea typeface="MS PGothic" charset="0"/>
              </a:rPr>
              <a:t>S ∈ P(Q) </a:t>
            </a:r>
            <a:r>
              <a:rPr lang="en-US" sz="2000" dirty="0">
                <a:latin typeface="Arial" charset="0"/>
                <a:ea typeface="MS PGothic" charset="0"/>
              </a:rPr>
              <a:t>by</a:t>
            </a:r>
            <a:br>
              <a:rPr lang="en-US" sz="2000" dirty="0">
                <a:latin typeface="Arial" charset="0"/>
                <a:ea typeface="MS PGothic" charset="0"/>
              </a:rPr>
            </a:br>
            <a:r>
              <a:rPr lang="en-US" sz="2000" dirty="0">
                <a:latin typeface="Symbol" charset="2"/>
                <a:ea typeface="Symbol" charset="2"/>
                <a:cs typeface="Symbol" charset="2"/>
              </a:rPr>
              <a:t>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(S) = { t |t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latin typeface="Symbol" charset="2"/>
                <a:ea typeface="Symbol" charset="2"/>
                <a:cs typeface="Symbol" charset="2"/>
              </a:rPr>
              <a:t>l</a:t>
            </a:r>
            <a:r>
              <a:rPr lang="en-US" sz="2000" b="1" dirty="0">
                <a:latin typeface="Arial" charset="0"/>
                <a:ea typeface="MS PGothic" charset="0"/>
              </a:rPr>
              <a:t>), q ∈ S} = { t |t ∊ </a:t>
            </a:r>
            <a:r>
              <a:rPr lang="en-US" sz="2000" b="1" dirty="0">
                <a:latin typeface="Symbol" charset="2"/>
                <a:ea typeface="Symbol" charset="2"/>
                <a:cs typeface="Symbol" charset="2"/>
              </a:rPr>
              <a:t>l</a:t>
            </a:r>
            <a:r>
              <a:rPr lang="en-US" sz="2000" b="1" dirty="0"/>
              <a:t>-Closure</a:t>
            </a:r>
            <a:r>
              <a:rPr lang="en-US" sz="2000" b="1" dirty="0">
                <a:latin typeface="Arial" charset="0"/>
                <a:ea typeface="MS PGothic" charset="0"/>
              </a:rPr>
              <a:t>(q),q ∈ S}</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3395EA62-3EB9-B64A-BCD4-873ADC77CB64}"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28</a:t>
            </a:fld>
            <a:endParaRPr lang="en-US"/>
          </a:p>
        </p:txBody>
      </p:sp>
      <p:sp>
        <p:nvSpPr>
          <p:cNvPr id="7" name="Rectangle 3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8" name="Canvas 640"/>
          <p:cNvGrpSpPr/>
          <p:nvPr/>
        </p:nvGrpSpPr>
        <p:grpSpPr>
          <a:xfrm>
            <a:off x="685800" y="3048000"/>
            <a:ext cx="7696200" cy="2196419"/>
            <a:chOff x="0" y="0"/>
            <a:chExt cx="6172200" cy="1524000"/>
          </a:xfrm>
        </p:grpSpPr>
        <p:sp>
          <p:nvSpPr>
            <p:cNvPr id="9" name="Rectangle 8"/>
            <p:cNvSpPr/>
            <p:nvPr/>
          </p:nvSpPr>
          <p:spPr>
            <a:xfrm>
              <a:off x="0" y="0"/>
              <a:ext cx="6172200" cy="1524000"/>
            </a:xfrm>
            <a:prstGeom prst="rect">
              <a:avLst/>
            </a:prstGeom>
            <a:noFill/>
            <a:ln>
              <a:noFill/>
            </a:ln>
          </p:spPr>
        </p:sp>
        <p:sp>
          <p:nvSpPr>
            <p:cNvPr id="10" name="Oval 9"/>
            <p:cNvSpPr>
              <a:spLocks noChangeArrowheads="1"/>
            </p:cNvSpPr>
            <p:nvPr/>
          </p:nvSpPr>
          <p:spPr bwMode="auto">
            <a:xfrm>
              <a:off x="41135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1" name="Oval 10"/>
            <p:cNvSpPr>
              <a:spLocks noChangeArrowheads="1"/>
            </p:cNvSpPr>
            <p:nvPr/>
          </p:nvSpPr>
          <p:spPr bwMode="auto">
            <a:xfrm>
              <a:off x="4147820" y="56070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2" name="Oval 11"/>
            <p:cNvSpPr>
              <a:spLocks noChangeArrowheads="1"/>
            </p:cNvSpPr>
            <p:nvPr/>
          </p:nvSpPr>
          <p:spPr bwMode="auto">
            <a:xfrm>
              <a:off x="2021840" y="372110"/>
              <a:ext cx="304165"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3" name="Oval 12"/>
            <p:cNvSpPr>
              <a:spLocks noChangeArrowheads="1"/>
            </p:cNvSpPr>
            <p:nvPr/>
          </p:nvSpPr>
          <p:spPr bwMode="auto">
            <a:xfrm>
              <a:off x="51803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4" name="Oval 13"/>
            <p:cNvSpPr>
              <a:spLocks noChangeArrowheads="1"/>
            </p:cNvSpPr>
            <p:nvPr/>
          </p:nvSpPr>
          <p:spPr bwMode="auto">
            <a:xfrm>
              <a:off x="5213350" y="55943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5" name="Oval 14"/>
            <p:cNvSpPr>
              <a:spLocks noChangeArrowheads="1"/>
            </p:cNvSpPr>
            <p:nvPr/>
          </p:nvSpPr>
          <p:spPr bwMode="auto">
            <a:xfrm>
              <a:off x="3087370" y="372110"/>
              <a:ext cx="303530"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6" name="Oval 15"/>
            <p:cNvSpPr>
              <a:spLocks noChangeArrowheads="1"/>
            </p:cNvSpPr>
            <p:nvPr/>
          </p:nvSpPr>
          <p:spPr bwMode="auto">
            <a:xfrm>
              <a:off x="910590"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7" name="Oval 16"/>
            <p:cNvSpPr>
              <a:spLocks noChangeArrowheads="1"/>
            </p:cNvSpPr>
            <p:nvPr/>
          </p:nvSpPr>
          <p:spPr bwMode="auto">
            <a:xfrm>
              <a:off x="1980565" y="526415"/>
              <a:ext cx="37909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18" name="Oval 17"/>
            <p:cNvSpPr>
              <a:spLocks noChangeArrowheads="1"/>
            </p:cNvSpPr>
            <p:nvPr/>
          </p:nvSpPr>
          <p:spPr bwMode="auto">
            <a:xfrm>
              <a:off x="3047365"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19" name="Line 651"/>
            <p:cNvCxnSpPr/>
            <p:nvPr/>
          </p:nvCxnSpPr>
          <p:spPr bwMode="auto">
            <a:xfrm>
              <a:off x="655955" y="718185"/>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Line 652"/>
            <p:cNvCxnSpPr/>
            <p:nvPr/>
          </p:nvCxnSpPr>
          <p:spPr bwMode="auto">
            <a:xfrm>
              <a:off x="1292225" y="718185"/>
              <a:ext cx="68834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Line 653"/>
            <p:cNvCxnSpPr/>
            <p:nvPr/>
          </p:nvCxnSpPr>
          <p:spPr bwMode="auto">
            <a:xfrm>
              <a:off x="2359025" y="664845"/>
              <a:ext cx="68834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Line 654"/>
            <p:cNvCxnSpPr/>
            <p:nvPr/>
          </p:nvCxnSpPr>
          <p:spPr bwMode="auto">
            <a:xfrm>
              <a:off x="34258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3" name="Line 655"/>
            <p:cNvCxnSpPr/>
            <p:nvPr/>
          </p:nvCxnSpPr>
          <p:spPr bwMode="auto">
            <a:xfrm>
              <a:off x="44926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4" name="Text Box 656"/>
            <p:cNvSpPr txBox="1">
              <a:spLocks noChangeArrowheads="1"/>
            </p:cNvSpPr>
            <p:nvPr/>
          </p:nvSpPr>
          <p:spPr bwMode="auto">
            <a:xfrm>
              <a:off x="949325" y="610235"/>
              <a:ext cx="289560" cy="241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A</a:t>
              </a:r>
              <a:endParaRPr lang="en-US" sz="1200">
                <a:effectLst/>
                <a:latin typeface="New Century Schlbk" charset="0"/>
                <a:ea typeface="Times New Roman" charset="0"/>
                <a:cs typeface="New Century Schlbk" charset="0"/>
              </a:endParaRPr>
            </a:p>
          </p:txBody>
        </p:sp>
        <p:sp>
          <p:nvSpPr>
            <p:cNvPr id="25" name="Text Box 657"/>
            <p:cNvSpPr txBox="1">
              <a:spLocks noChangeArrowheads="1"/>
            </p:cNvSpPr>
            <p:nvPr/>
          </p:nvSpPr>
          <p:spPr bwMode="auto">
            <a:xfrm>
              <a:off x="2025015" y="601980"/>
              <a:ext cx="28892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B</a:t>
              </a:r>
              <a:endParaRPr lang="en-US" sz="1200">
                <a:effectLst/>
                <a:latin typeface="New Century Schlbk" charset="0"/>
                <a:ea typeface="Times New Roman" charset="0"/>
                <a:cs typeface="New Century Schlbk" charset="0"/>
              </a:endParaRPr>
            </a:p>
          </p:txBody>
        </p:sp>
        <p:sp>
          <p:nvSpPr>
            <p:cNvPr id="26" name="Text Box 658"/>
            <p:cNvSpPr txBox="1">
              <a:spLocks noChangeArrowheads="1"/>
            </p:cNvSpPr>
            <p:nvPr/>
          </p:nvSpPr>
          <p:spPr bwMode="auto">
            <a:xfrm>
              <a:off x="3096895" y="607060"/>
              <a:ext cx="28956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C</a:t>
              </a:r>
              <a:endParaRPr lang="en-US" sz="1200">
                <a:effectLst/>
                <a:latin typeface="New Century Schlbk" charset="0"/>
                <a:ea typeface="Times New Roman" charset="0"/>
                <a:cs typeface="New Century Schlbk" charset="0"/>
              </a:endParaRPr>
            </a:p>
          </p:txBody>
        </p:sp>
        <p:sp>
          <p:nvSpPr>
            <p:cNvPr id="27" name="Text Box 659"/>
            <p:cNvSpPr txBox="1">
              <a:spLocks noChangeArrowheads="1"/>
            </p:cNvSpPr>
            <p:nvPr/>
          </p:nvSpPr>
          <p:spPr bwMode="auto">
            <a:xfrm>
              <a:off x="4162425" y="60261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D</a:t>
              </a:r>
              <a:endParaRPr lang="en-US" sz="1200">
                <a:effectLst/>
                <a:latin typeface="New Century Schlbk" charset="0"/>
                <a:ea typeface="Times New Roman" charset="0"/>
                <a:cs typeface="New Century Schlbk" charset="0"/>
              </a:endParaRPr>
            </a:p>
          </p:txBody>
        </p:sp>
        <p:sp>
          <p:nvSpPr>
            <p:cNvPr id="28" name="Text Box 660"/>
            <p:cNvSpPr txBox="1">
              <a:spLocks noChangeArrowheads="1"/>
            </p:cNvSpPr>
            <p:nvPr/>
          </p:nvSpPr>
          <p:spPr bwMode="auto">
            <a:xfrm>
              <a:off x="5224780" y="604520"/>
              <a:ext cx="29019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000" b="1">
                  <a:effectLst/>
                  <a:latin typeface="Times New Roman" charset="0"/>
                  <a:ea typeface="Times New Roman" charset="0"/>
                  <a:cs typeface="New Century Schlbk" charset="0"/>
                </a:rPr>
                <a:t>E</a:t>
              </a:r>
              <a:endParaRPr lang="en-US" sz="1200">
                <a:effectLst/>
                <a:latin typeface="New Century Schlbk" charset="0"/>
                <a:ea typeface="Times New Roman" charset="0"/>
                <a:cs typeface="New Century Schlbk" charset="0"/>
              </a:endParaRPr>
            </a:p>
          </p:txBody>
        </p:sp>
        <p:sp>
          <p:nvSpPr>
            <p:cNvPr id="29" name="Text Box 661"/>
            <p:cNvSpPr txBox="1">
              <a:spLocks noChangeArrowheads="1"/>
            </p:cNvSpPr>
            <p:nvPr/>
          </p:nvSpPr>
          <p:spPr bwMode="auto">
            <a:xfrm>
              <a:off x="1522730"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000">
                  <a:effectLst/>
                  <a:latin typeface="Times New Roman" charset="0"/>
                  <a:ea typeface="Times New Roman" charset="0"/>
                  <a:cs typeface="New Century Schlbk" charset="0"/>
                </a:rPr>
                <a:t>1</a:t>
              </a:r>
              <a:r>
                <a:rPr lang="en-US" sz="1000">
                  <a:effectLst/>
                  <a:latin typeface="Times New Roman" charset="0"/>
                  <a:ea typeface="Times New Roman" charset="0"/>
                  <a:cs typeface="Times New Roman" charset="0"/>
                  <a:sym typeface="Symbol" charset="2"/>
                </a:rPr>
                <a:t></a:t>
              </a:r>
              <a:endParaRPr lang="en-US" sz="1200">
                <a:effectLst/>
                <a:latin typeface="New Century Schlbk" charset="0"/>
                <a:ea typeface="Times New Roman" charset="0"/>
                <a:cs typeface="New Century Schlbk" charset="0"/>
              </a:endParaRPr>
            </a:p>
          </p:txBody>
        </p:sp>
        <p:sp>
          <p:nvSpPr>
            <p:cNvPr id="30" name="Text Box 662"/>
            <p:cNvSpPr txBox="1">
              <a:spLocks noChangeArrowheads="1"/>
            </p:cNvSpPr>
            <p:nvPr/>
          </p:nvSpPr>
          <p:spPr bwMode="auto">
            <a:xfrm>
              <a:off x="2599690" y="511810"/>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Times New Roman" charset="0"/>
                  <a:sym typeface="Symbol" charset="2"/>
                </a:rPr>
                <a:t></a:t>
              </a:r>
              <a:endParaRPr lang="en-US" sz="1200">
                <a:effectLst/>
                <a:latin typeface="New Century Schlbk" charset="0"/>
                <a:ea typeface="Times New Roman" charset="0"/>
                <a:cs typeface="New Century Schlbk" charset="0"/>
              </a:endParaRPr>
            </a:p>
          </p:txBody>
        </p:sp>
        <p:sp>
          <p:nvSpPr>
            <p:cNvPr id="31" name="Text Box 663"/>
            <p:cNvSpPr txBox="1">
              <a:spLocks noChangeArrowheads="1"/>
            </p:cNvSpPr>
            <p:nvPr/>
          </p:nvSpPr>
          <p:spPr bwMode="auto">
            <a:xfrm>
              <a:off x="3185795"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a:t>
              </a:r>
              <a:endParaRPr lang="en-US" sz="1200">
                <a:effectLst/>
                <a:latin typeface="New Century Schlbk" charset="0"/>
                <a:ea typeface="Times New Roman" charset="0"/>
                <a:cs typeface="New Century Schlbk" charset="0"/>
              </a:endParaRPr>
            </a:p>
          </p:txBody>
        </p:sp>
        <p:sp>
          <p:nvSpPr>
            <p:cNvPr id="32" name="Text Box 664"/>
            <p:cNvSpPr txBox="1">
              <a:spLocks noChangeArrowheads="1"/>
            </p:cNvSpPr>
            <p:nvPr/>
          </p:nvSpPr>
          <p:spPr bwMode="auto">
            <a:xfrm>
              <a:off x="3655695"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1</a:t>
              </a:r>
              <a:endParaRPr lang="en-US" sz="1200">
                <a:effectLst/>
                <a:latin typeface="New Century Schlbk" charset="0"/>
                <a:ea typeface="Times New Roman" charset="0"/>
                <a:cs typeface="New Century Schlbk" charset="0"/>
              </a:endParaRPr>
            </a:p>
          </p:txBody>
        </p:sp>
        <p:sp>
          <p:nvSpPr>
            <p:cNvPr id="33" name="Text Box 665"/>
            <p:cNvSpPr txBox="1">
              <a:spLocks noChangeArrowheads="1"/>
            </p:cNvSpPr>
            <p:nvPr/>
          </p:nvSpPr>
          <p:spPr bwMode="auto">
            <a:xfrm>
              <a:off x="4682490" y="990600"/>
              <a:ext cx="29781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0,1</a:t>
              </a:r>
              <a:endParaRPr lang="en-US" sz="1200">
                <a:effectLst/>
                <a:latin typeface="New Century Schlbk" charset="0"/>
                <a:ea typeface="Times New Roman" charset="0"/>
                <a:cs typeface="New Century Schlbk" charset="0"/>
              </a:endParaRPr>
            </a:p>
          </p:txBody>
        </p:sp>
        <p:sp>
          <p:nvSpPr>
            <p:cNvPr id="34" name="Text Box 666"/>
            <p:cNvSpPr txBox="1">
              <a:spLocks noChangeArrowheads="1"/>
            </p:cNvSpPr>
            <p:nvPr/>
          </p:nvSpPr>
          <p:spPr bwMode="auto">
            <a:xfrm>
              <a:off x="4653280" y="526415"/>
              <a:ext cx="29591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λ</a:t>
              </a:r>
              <a:endParaRPr lang="en-US" sz="1200">
                <a:effectLst/>
                <a:latin typeface="New Century Schlbk" charset="0"/>
                <a:ea typeface="Times New Roman" charset="0"/>
                <a:cs typeface="New Century Schlbk" charset="0"/>
              </a:endParaRPr>
            </a:p>
          </p:txBody>
        </p:sp>
        <p:cxnSp>
          <p:nvCxnSpPr>
            <p:cNvPr id="35" name="Line 667"/>
            <p:cNvCxnSpPr/>
            <p:nvPr/>
          </p:nvCxnSpPr>
          <p:spPr bwMode="auto">
            <a:xfrm>
              <a:off x="3084195" y="49466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 name="Text Box 668"/>
            <p:cNvSpPr txBox="1">
              <a:spLocks noChangeArrowheads="1"/>
            </p:cNvSpPr>
            <p:nvPr/>
          </p:nvSpPr>
          <p:spPr bwMode="auto">
            <a:xfrm>
              <a:off x="2120900"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0</a:t>
              </a:r>
              <a:endParaRPr lang="en-US" sz="1200">
                <a:effectLst/>
                <a:latin typeface="New Century Schlbk" charset="0"/>
                <a:ea typeface="Times New Roman" charset="0"/>
                <a:cs typeface="New Century Schlbk" charset="0"/>
              </a:endParaRPr>
            </a:p>
          </p:txBody>
        </p:sp>
        <p:cxnSp>
          <p:nvCxnSpPr>
            <p:cNvPr id="37" name="Line 669"/>
            <p:cNvCxnSpPr/>
            <p:nvPr/>
          </p:nvCxnSpPr>
          <p:spPr bwMode="auto">
            <a:xfrm>
              <a:off x="2019300" y="49466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Line 670"/>
            <p:cNvCxnSpPr/>
            <p:nvPr/>
          </p:nvCxnSpPr>
          <p:spPr bwMode="auto">
            <a:xfrm flipH="1">
              <a:off x="2387600" y="762635"/>
              <a:ext cx="66548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9" name="Text Box 671"/>
            <p:cNvSpPr txBox="1">
              <a:spLocks noChangeArrowheads="1"/>
            </p:cNvSpPr>
            <p:nvPr/>
          </p:nvSpPr>
          <p:spPr bwMode="auto">
            <a:xfrm>
              <a:off x="2599690" y="762635"/>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000">
                  <a:effectLst/>
                  <a:latin typeface="Times New Roman" charset="0"/>
                  <a:ea typeface="Times New Roman" charset="0"/>
                  <a:cs typeface="New Century Schlbk" charset="0"/>
                </a:rPr>
                <a:t>1</a:t>
              </a:r>
              <a:endParaRPr lang="en-US" sz="1200">
                <a:effectLst/>
                <a:latin typeface="New Century Schlbk" charset="0"/>
                <a:ea typeface="Times New Roman" charset="0"/>
                <a:cs typeface="New Century Schlbk" charset="0"/>
              </a:endParaRPr>
            </a:p>
          </p:txBody>
        </p:sp>
        <p:cxnSp>
          <p:nvCxnSpPr>
            <p:cNvPr id="40" name="Line 672"/>
            <p:cNvCxnSpPr/>
            <p:nvPr/>
          </p:nvCxnSpPr>
          <p:spPr bwMode="auto">
            <a:xfrm flipH="1">
              <a:off x="3615690" y="863600"/>
              <a:ext cx="1635125" cy="355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1" name="Line 673"/>
            <p:cNvCxnSpPr/>
            <p:nvPr/>
          </p:nvCxnSpPr>
          <p:spPr bwMode="auto">
            <a:xfrm flipH="1" flipV="1">
              <a:off x="2240915" y="889635"/>
              <a:ext cx="1374775" cy="3295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2" name="Text Box 674"/>
            <p:cNvSpPr txBox="1">
              <a:spLocks noChangeArrowheads="1"/>
            </p:cNvSpPr>
            <p:nvPr/>
          </p:nvSpPr>
          <p:spPr bwMode="auto">
            <a:xfrm>
              <a:off x="379095" y="557530"/>
              <a:ext cx="34607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200" b="1">
                  <a:effectLst/>
                  <a:latin typeface="Script MT Bold" charset="0"/>
                  <a:ea typeface="Times New Roman" charset="0"/>
                  <a:cs typeface="Times New Roman" charset="0"/>
                </a:rPr>
                <a:t>A</a:t>
              </a:r>
              <a:r>
                <a:rPr lang="en-US" sz="1200" b="1">
                  <a:effectLst/>
                  <a:latin typeface="Times New Roman" charset="0"/>
                  <a:ea typeface="Times New Roman" charset="0"/>
                  <a:cs typeface="New Century Schlbk" charset="0"/>
                </a:rPr>
                <a:t>:</a:t>
              </a:r>
              <a:endParaRPr lang="en-US" sz="1200">
                <a:effectLst/>
                <a:latin typeface="New Century Schlbk" charset="0"/>
                <a:ea typeface="Times New Roman" charset="0"/>
                <a:cs typeface="New Century Schlbk" charset="0"/>
              </a:endParaRPr>
            </a:p>
          </p:txBody>
        </p:sp>
      </p:grpSp>
      <p:sp>
        <p:nvSpPr>
          <p:cNvPr id="43" name="Rectangle 51"/>
          <p:cNvSpPr>
            <a:spLocks noChangeArrowheads="1"/>
          </p:cNvSpPr>
          <p:nvPr/>
        </p:nvSpPr>
        <p:spPr bwMode="auto">
          <a:xfrm>
            <a:off x="0" y="1981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4" name="Table 43"/>
          <p:cNvGraphicFramePr>
            <a:graphicFrameLocks noGrp="1"/>
          </p:cNvGraphicFramePr>
          <p:nvPr>
            <p:extLst>
              <p:ext uri="{D42A27DB-BD31-4B8C-83A1-F6EECF244321}">
                <p14:modId xmlns:p14="http://schemas.microsoft.com/office/powerpoint/2010/main" val="2306634351"/>
              </p:ext>
            </p:extLst>
          </p:nvPr>
        </p:nvGraphicFramePr>
        <p:xfrm>
          <a:off x="1135098" y="4968238"/>
          <a:ext cx="7018302" cy="793373"/>
        </p:xfrm>
        <a:graphic>
          <a:graphicData uri="http://schemas.openxmlformats.org/drawingml/2006/table">
            <a:tbl>
              <a:tblPr>
                <a:tableStyleId>{5C22544A-7EE6-4342-B048-85BDC9FD1C3A}</a:tableStyleId>
              </a:tblPr>
              <a:tblGrid>
                <a:gridCol w="1169717">
                  <a:extLst>
                    <a:ext uri="{9D8B030D-6E8A-4147-A177-3AD203B41FA5}">
                      <a16:colId xmlns:a16="http://schemas.microsoft.com/office/drawing/2014/main" val="20000"/>
                    </a:ext>
                  </a:extLst>
                </a:gridCol>
                <a:gridCol w="1169717">
                  <a:extLst>
                    <a:ext uri="{9D8B030D-6E8A-4147-A177-3AD203B41FA5}">
                      <a16:colId xmlns:a16="http://schemas.microsoft.com/office/drawing/2014/main" val="20001"/>
                    </a:ext>
                  </a:extLst>
                </a:gridCol>
                <a:gridCol w="1169717">
                  <a:extLst>
                    <a:ext uri="{9D8B030D-6E8A-4147-A177-3AD203B41FA5}">
                      <a16:colId xmlns:a16="http://schemas.microsoft.com/office/drawing/2014/main" val="20002"/>
                    </a:ext>
                  </a:extLst>
                </a:gridCol>
                <a:gridCol w="1169717">
                  <a:extLst>
                    <a:ext uri="{9D8B030D-6E8A-4147-A177-3AD203B41FA5}">
                      <a16:colId xmlns:a16="http://schemas.microsoft.com/office/drawing/2014/main" val="20003"/>
                    </a:ext>
                  </a:extLst>
                </a:gridCol>
                <a:gridCol w="1169717">
                  <a:extLst>
                    <a:ext uri="{9D8B030D-6E8A-4147-A177-3AD203B41FA5}">
                      <a16:colId xmlns:a16="http://schemas.microsoft.com/office/drawing/2014/main" val="20004"/>
                    </a:ext>
                  </a:extLst>
                </a:gridCol>
                <a:gridCol w="1169717">
                  <a:extLst>
                    <a:ext uri="{9D8B030D-6E8A-4147-A177-3AD203B41FA5}">
                      <a16:colId xmlns:a16="http://schemas.microsoft.com/office/drawing/2014/main" val="20005"/>
                    </a:ext>
                  </a:extLst>
                </a:gridCol>
              </a:tblGrid>
              <a:tr h="365762">
                <a:tc>
                  <a:txBody>
                    <a:bodyPr/>
                    <a:lstStyle/>
                    <a:p>
                      <a:pPr marL="0" marR="0">
                        <a:spcBef>
                          <a:spcPts val="0"/>
                        </a:spcBef>
                        <a:spcAft>
                          <a:spcPts val="0"/>
                        </a:spcAft>
                      </a:pPr>
                      <a:r>
                        <a:rPr lang="en-US" sz="1200" b="1">
                          <a:effectLst/>
                        </a:rPr>
                        <a:t>State</a:t>
                      </a:r>
                      <a:endParaRPr lang="en-US" sz="1200" b="1">
                        <a:effectLst/>
                        <a:latin typeface="New Century Schlbk" charset="0"/>
                        <a:ea typeface="Times New Roman" charset="0"/>
                        <a:cs typeface="New Century Schlbk" charset="0"/>
                      </a:endParaRPr>
                    </a:p>
                  </a:txBody>
                  <a:tcPr marL="50800" marR="50800" marT="0" marB="0">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A</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B</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C</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D</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tcPr>
                </a:tc>
                <a:tc>
                  <a:txBody>
                    <a:bodyPr/>
                    <a:lstStyle/>
                    <a:p>
                      <a:pPr marL="342900" marR="0">
                        <a:spcBef>
                          <a:spcPts val="0"/>
                        </a:spcBef>
                        <a:spcAft>
                          <a:spcPts val="0"/>
                        </a:spcAft>
                      </a:pPr>
                      <a:r>
                        <a:rPr lang="en-US" sz="1200" b="1">
                          <a:effectLst/>
                        </a:rPr>
                        <a:t>E</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27611">
                <a:tc>
                  <a:txBody>
                    <a:bodyPr/>
                    <a:lstStyle/>
                    <a:p>
                      <a:pPr marL="0" marR="0">
                        <a:spcBef>
                          <a:spcPts val="0"/>
                        </a:spcBef>
                        <a:spcAft>
                          <a:spcPts val="0"/>
                        </a:spcAft>
                      </a:pPr>
                      <a:r>
                        <a:rPr lang="en-US" sz="1200" b="1">
                          <a:effectLst/>
                          <a:latin typeface="Symbol" charset="2"/>
                          <a:ea typeface="Symbol" charset="2"/>
                          <a:cs typeface="Symbol" charset="2"/>
                        </a:rPr>
                        <a:t>l</a:t>
                      </a:r>
                      <a:r>
                        <a:rPr lang="en-US" sz="1200" b="1">
                          <a:effectLst/>
                        </a:rPr>
                        <a:t>-closure</a:t>
                      </a:r>
                      <a:endParaRPr lang="en-US" sz="1200" b="1">
                        <a:effectLst/>
                        <a:latin typeface="New Century Schlbk" charset="0"/>
                        <a:ea typeface="Times New Roman" charset="0"/>
                        <a:cs typeface="New Century Schlbk" charset="0"/>
                      </a:endParaRPr>
                    </a:p>
                  </a:txBody>
                  <a:tcPr marL="50800" marR="50800" marT="0" marB="0">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a:effectLst/>
                        </a:rPr>
                        <a:t>{ A }</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a:effectLst/>
                        </a:rPr>
                        <a:t>{ B , C }</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a:effectLst/>
                        </a:rPr>
                        <a:t>{ C }</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a:effectLst/>
                        </a:rPr>
                        <a:t>{ D, E }</a:t>
                      </a:r>
                      <a:endParaRPr lang="en-US" sz="1200" b="1">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algn="ctr">
                        <a:spcBef>
                          <a:spcPts val="0"/>
                        </a:spcBef>
                        <a:spcAft>
                          <a:spcPts val="0"/>
                        </a:spcAft>
                      </a:pPr>
                      <a:r>
                        <a:rPr lang="en-US" sz="1200" b="1" dirty="0">
                          <a:effectLst/>
                        </a:rPr>
                        <a:t>{ E }</a:t>
                      </a:r>
                      <a:endParaRPr lang="en-US" sz="1200" b="1" dirty="0">
                        <a:effectLst/>
                        <a:latin typeface="New Century Schlbk" charset="0"/>
                        <a:ea typeface="Times New Roman" charset="0"/>
                        <a:cs typeface="New Century Schlbk" charset="0"/>
                      </a:endParaRPr>
                    </a:p>
                  </a:txBody>
                  <a:tcPr marL="50800" marR="50800" marT="0" marB="0">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672837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182F4-6F0B-9941-A901-1777B19A1065}"/>
              </a:ext>
            </a:extLst>
          </p:cNvPr>
          <p:cNvSpPr>
            <a:spLocks noGrp="1"/>
          </p:cNvSpPr>
          <p:nvPr>
            <p:ph type="title"/>
          </p:nvPr>
        </p:nvSpPr>
        <p:spPr/>
        <p:txBody>
          <a:bodyPr/>
          <a:lstStyle/>
          <a:p>
            <a:r>
              <a:rPr lang="en-US" dirty="0"/>
              <a:t>DFA from NFA</a:t>
            </a:r>
          </a:p>
        </p:txBody>
      </p:sp>
      <p:sp>
        <p:nvSpPr>
          <p:cNvPr id="4" name="Date Placeholder 3">
            <a:extLst>
              <a:ext uri="{FF2B5EF4-FFF2-40B4-BE49-F238E27FC236}">
                <a16:creationId xmlns:a16="http://schemas.microsoft.com/office/drawing/2014/main" id="{5E6874C6-A938-194A-B7A4-ACEA5856B4C9}"/>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4D37E483-4B56-0544-846C-6710B2346B40}"/>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392FBEEB-358B-9044-A083-5DC25FE4820C}"/>
              </a:ext>
            </a:extLst>
          </p:cNvPr>
          <p:cNvSpPr>
            <a:spLocks noGrp="1"/>
          </p:cNvSpPr>
          <p:nvPr>
            <p:ph type="sldNum" sz="quarter" idx="12"/>
          </p:nvPr>
        </p:nvSpPr>
        <p:spPr/>
        <p:txBody>
          <a:bodyPr/>
          <a:lstStyle/>
          <a:p>
            <a:fld id="{F7F6C048-724C-A44D-A3A9-573A2C2F7973}" type="slidenum">
              <a:rPr lang="en-US" smtClean="0"/>
              <a:pPr/>
              <a:t>29</a:t>
            </a:fld>
            <a:endParaRPr lang="en-US"/>
          </a:p>
        </p:txBody>
      </p:sp>
      <p:grpSp>
        <p:nvGrpSpPr>
          <p:cNvPr id="7" name="Canvas 850">
            <a:extLst>
              <a:ext uri="{FF2B5EF4-FFF2-40B4-BE49-F238E27FC236}">
                <a16:creationId xmlns:a16="http://schemas.microsoft.com/office/drawing/2014/main" id="{630EC587-38E4-A749-A8D8-1F23B6A3BFDA}"/>
              </a:ext>
            </a:extLst>
          </p:cNvPr>
          <p:cNvGrpSpPr/>
          <p:nvPr/>
        </p:nvGrpSpPr>
        <p:grpSpPr>
          <a:xfrm>
            <a:off x="914400" y="3352800"/>
            <a:ext cx="6858000" cy="2514600"/>
            <a:chOff x="0" y="0"/>
            <a:chExt cx="6400800" cy="1981200"/>
          </a:xfrm>
        </p:grpSpPr>
        <p:sp>
          <p:nvSpPr>
            <p:cNvPr id="8" name="Rectangle 7">
              <a:extLst>
                <a:ext uri="{FF2B5EF4-FFF2-40B4-BE49-F238E27FC236}">
                  <a16:creationId xmlns:a16="http://schemas.microsoft.com/office/drawing/2014/main" id="{AE84C6FA-D901-EA47-9A2B-8B6702469D50}"/>
                </a:ext>
              </a:extLst>
            </p:cNvPr>
            <p:cNvSpPr/>
            <p:nvPr/>
          </p:nvSpPr>
          <p:spPr>
            <a:xfrm>
              <a:off x="0" y="0"/>
              <a:ext cx="6400800" cy="1981200"/>
            </a:xfrm>
            <a:prstGeom prst="rect">
              <a:avLst/>
            </a:prstGeom>
            <a:noFill/>
            <a:ln>
              <a:noFill/>
            </a:ln>
          </p:spPr>
        </p:sp>
        <p:sp>
          <p:nvSpPr>
            <p:cNvPr id="9" name="Oval 8">
              <a:extLst>
                <a:ext uri="{FF2B5EF4-FFF2-40B4-BE49-F238E27FC236}">
                  <a16:creationId xmlns:a16="http://schemas.microsoft.com/office/drawing/2014/main" id="{6879537A-FBE5-D948-AC25-603D33AB35A7}"/>
                </a:ext>
              </a:extLst>
            </p:cNvPr>
            <p:cNvSpPr>
              <a:spLocks noChangeArrowheads="1"/>
            </p:cNvSpPr>
            <p:nvPr/>
          </p:nvSpPr>
          <p:spPr bwMode="auto">
            <a:xfrm>
              <a:off x="4262755" y="304165"/>
              <a:ext cx="304165"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0" name="Oval 9">
              <a:extLst>
                <a:ext uri="{FF2B5EF4-FFF2-40B4-BE49-F238E27FC236}">
                  <a16:creationId xmlns:a16="http://schemas.microsoft.com/office/drawing/2014/main" id="{C06A0495-128F-DA4F-8AA7-C39EE4ECBF5C}"/>
                </a:ext>
              </a:extLst>
            </p:cNvPr>
            <p:cNvSpPr>
              <a:spLocks noChangeArrowheads="1"/>
            </p:cNvSpPr>
            <p:nvPr/>
          </p:nvSpPr>
          <p:spPr bwMode="auto">
            <a:xfrm>
              <a:off x="4222750" y="458470"/>
              <a:ext cx="57785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1" name="Oval 10">
              <a:extLst>
                <a:ext uri="{FF2B5EF4-FFF2-40B4-BE49-F238E27FC236}">
                  <a16:creationId xmlns:a16="http://schemas.microsoft.com/office/drawing/2014/main" id="{CA69B30C-C56C-3946-8377-5C6980A212EA}"/>
                </a:ext>
              </a:extLst>
            </p:cNvPr>
            <p:cNvSpPr>
              <a:spLocks noChangeArrowheads="1"/>
            </p:cNvSpPr>
            <p:nvPr/>
          </p:nvSpPr>
          <p:spPr bwMode="auto">
            <a:xfrm>
              <a:off x="4268470" y="496570"/>
              <a:ext cx="488950" cy="29845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2" name="Oval 11">
              <a:extLst>
                <a:ext uri="{FF2B5EF4-FFF2-40B4-BE49-F238E27FC236}">
                  <a16:creationId xmlns:a16="http://schemas.microsoft.com/office/drawing/2014/main" id="{FD0CDDFC-BD1D-BB48-A648-5D523DCA1B5C}"/>
                </a:ext>
              </a:extLst>
            </p:cNvPr>
            <p:cNvSpPr>
              <a:spLocks noChangeArrowheads="1"/>
            </p:cNvSpPr>
            <p:nvPr/>
          </p:nvSpPr>
          <p:spPr bwMode="auto">
            <a:xfrm>
              <a:off x="3197860" y="304165"/>
              <a:ext cx="303530"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3" name="Oval 12">
              <a:extLst>
                <a:ext uri="{FF2B5EF4-FFF2-40B4-BE49-F238E27FC236}">
                  <a16:creationId xmlns:a16="http://schemas.microsoft.com/office/drawing/2014/main" id="{3513EAF0-05E2-E94B-A08F-C11C875F1731}"/>
                </a:ext>
              </a:extLst>
            </p:cNvPr>
            <p:cNvSpPr>
              <a:spLocks noChangeArrowheads="1"/>
            </p:cNvSpPr>
            <p:nvPr/>
          </p:nvSpPr>
          <p:spPr bwMode="auto">
            <a:xfrm>
              <a:off x="2086610" y="458470"/>
              <a:ext cx="380365"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14" name="Oval 13">
              <a:extLst>
                <a:ext uri="{FF2B5EF4-FFF2-40B4-BE49-F238E27FC236}">
                  <a16:creationId xmlns:a16="http://schemas.microsoft.com/office/drawing/2014/main" id="{21537BAE-7941-AE45-BE93-700CA434E216}"/>
                </a:ext>
              </a:extLst>
            </p:cNvPr>
            <p:cNvSpPr>
              <a:spLocks noChangeArrowheads="1"/>
            </p:cNvSpPr>
            <p:nvPr/>
          </p:nvSpPr>
          <p:spPr bwMode="auto">
            <a:xfrm>
              <a:off x="3155950" y="458470"/>
              <a:ext cx="37973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cxnSp>
          <p:nvCxnSpPr>
            <p:cNvPr id="15" name="Line 858">
              <a:extLst>
                <a:ext uri="{FF2B5EF4-FFF2-40B4-BE49-F238E27FC236}">
                  <a16:creationId xmlns:a16="http://schemas.microsoft.com/office/drawing/2014/main" id="{1F31EED9-AE31-EC44-9442-B99031E66412}"/>
                </a:ext>
              </a:extLst>
            </p:cNvPr>
            <p:cNvCxnSpPr/>
            <p:nvPr/>
          </p:nvCxnSpPr>
          <p:spPr bwMode="auto">
            <a:xfrm>
              <a:off x="1831340" y="648970"/>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6" name="Line 859">
              <a:extLst>
                <a:ext uri="{FF2B5EF4-FFF2-40B4-BE49-F238E27FC236}">
                  <a16:creationId xmlns:a16="http://schemas.microsoft.com/office/drawing/2014/main" id="{E1444962-DF55-B949-99F2-943CEFD5832D}"/>
                </a:ext>
              </a:extLst>
            </p:cNvPr>
            <p:cNvCxnSpPr/>
            <p:nvPr/>
          </p:nvCxnSpPr>
          <p:spPr bwMode="auto">
            <a:xfrm>
              <a:off x="2466975" y="648970"/>
              <a:ext cx="68897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Line 860">
              <a:extLst>
                <a:ext uri="{FF2B5EF4-FFF2-40B4-BE49-F238E27FC236}">
                  <a16:creationId xmlns:a16="http://schemas.microsoft.com/office/drawing/2014/main" id="{636BF1CA-3192-D24A-BABF-8B889D3BA12B}"/>
                </a:ext>
              </a:extLst>
            </p:cNvPr>
            <p:cNvCxnSpPr/>
            <p:nvPr/>
          </p:nvCxnSpPr>
          <p:spPr bwMode="auto">
            <a:xfrm>
              <a:off x="3533775" y="596900"/>
              <a:ext cx="688975"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8" name="Text Box 861">
              <a:extLst>
                <a:ext uri="{FF2B5EF4-FFF2-40B4-BE49-F238E27FC236}">
                  <a16:creationId xmlns:a16="http://schemas.microsoft.com/office/drawing/2014/main" id="{FE8719D1-4951-D444-BA12-29800F4796BD}"/>
                </a:ext>
              </a:extLst>
            </p:cNvPr>
            <p:cNvSpPr txBox="1">
              <a:spLocks noChangeArrowheads="1"/>
            </p:cNvSpPr>
            <p:nvPr/>
          </p:nvSpPr>
          <p:spPr bwMode="auto">
            <a:xfrm>
              <a:off x="2124710" y="542290"/>
              <a:ext cx="288925" cy="240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panose="02020603050405020304" pitchFamily="18" charset="0"/>
                  <a:ea typeface="Times New Roman" panose="02020603050405020304" pitchFamily="18" charset="0"/>
                  <a:cs typeface="New Century Schlbk"/>
                </a:rPr>
                <a:t>A</a:t>
              </a:r>
              <a:endParaRPr lang="en-US" sz="1400">
                <a:effectLst/>
                <a:latin typeface="New Century Schlbk"/>
                <a:ea typeface="Times New Roman" panose="02020603050405020304" pitchFamily="18" charset="0"/>
                <a:cs typeface="New Century Schlbk"/>
              </a:endParaRPr>
            </a:p>
          </p:txBody>
        </p:sp>
        <p:sp>
          <p:nvSpPr>
            <p:cNvPr id="19" name="Text Box 862">
              <a:extLst>
                <a:ext uri="{FF2B5EF4-FFF2-40B4-BE49-F238E27FC236}">
                  <a16:creationId xmlns:a16="http://schemas.microsoft.com/office/drawing/2014/main" id="{C2AF812E-C0E6-8D48-A850-02F07CAE548C}"/>
                </a:ext>
              </a:extLst>
            </p:cNvPr>
            <p:cNvSpPr txBox="1">
              <a:spLocks noChangeArrowheads="1"/>
            </p:cNvSpPr>
            <p:nvPr/>
          </p:nvSpPr>
          <p:spPr bwMode="auto">
            <a:xfrm>
              <a:off x="3129280" y="533400"/>
              <a:ext cx="443230" cy="257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panose="02020603050405020304" pitchFamily="18" charset="0"/>
                  <a:ea typeface="Times New Roman" panose="02020603050405020304" pitchFamily="18" charset="0"/>
                  <a:cs typeface="New Century Schlbk"/>
                </a:rPr>
                <a:t>BC</a:t>
              </a:r>
              <a:endParaRPr lang="en-US" sz="1400" dirty="0">
                <a:effectLst/>
                <a:latin typeface="New Century Schlbk"/>
                <a:ea typeface="Times New Roman" panose="02020603050405020304" pitchFamily="18" charset="0"/>
                <a:cs typeface="New Century Schlbk"/>
              </a:endParaRPr>
            </a:p>
          </p:txBody>
        </p:sp>
        <p:sp>
          <p:nvSpPr>
            <p:cNvPr id="20" name="Text Box 863">
              <a:extLst>
                <a:ext uri="{FF2B5EF4-FFF2-40B4-BE49-F238E27FC236}">
                  <a16:creationId xmlns:a16="http://schemas.microsoft.com/office/drawing/2014/main" id="{5AE90FDD-8893-B04C-A25D-495A25C7AD4F}"/>
                </a:ext>
              </a:extLst>
            </p:cNvPr>
            <p:cNvSpPr txBox="1">
              <a:spLocks noChangeArrowheads="1"/>
            </p:cNvSpPr>
            <p:nvPr/>
          </p:nvSpPr>
          <p:spPr bwMode="auto">
            <a:xfrm>
              <a:off x="4267199" y="530860"/>
              <a:ext cx="513080" cy="259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45720" rIns="0" bIns="45720" anchor="t" anchorCtr="0" upright="1">
              <a:noAutofit/>
            </a:bodyPr>
            <a:lstStyle/>
            <a:p>
              <a:pPr marL="0" marR="0" algn="ctr">
                <a:spcBef>
                  <a:spcPts val="0"/>
                </a:spcBef>
                <a:spcAft>
                  <a:spcPts val="0"/>
                </a:spcAft>
              </a:pPr>
              <a:r>
                <a:rPr lang="en-US" sz="1400" b="1" dirty="0">
                  <a:effectLst/>
                  <a:latin typeface="Times New Roman" panose="02020603050405020304" pitchFamily="18" charset="0"/>
                  <a:ea typeface="Times New Roman" panose="02020603050405020304" pitchFamily="18" charset="0"/>
                  <a:cs typeface="New Century Schlbk"/>
                </a:rPr>
                <a:t>BCDE</a:t>
              </a:r>
              <a:endParaRPr lang="en-US" sz="1400" dirty="0">
                <a:effectLst/>
                <a:latin typeface="New Century Schlbk"/>
                <a:ea typeface="Times New Roman" panose="02020603050405020304" pitchFamily="18" charset="0"/>
                <a:cs typeface="New Century Schlbk"/>
              </a:endParaRPr>
            </a:p>
          </p:txBody>
        </p:sp>
        <p:sp>
          <p:nvSpPr>
            <p:cNvPr id="21" name="Text Box 864">
              <a:extLst>
                <a:ext uri="{FF2B5EF4-FFF2-40B4-BE49-F238E27FC236}">
                  <a16:creationId xmlns:a16="http://schemas.microsoft.com/office/drawing/2014/main" id="{65C5B020-8007-F74D-B710-44DFDB9CFADF}"/>
                </a:ext>
              </a:extLst>
            </p:cNvPr>
            <p:cNvSpPr txBox="1">
              <a:spLocks noChangeArrowheads="1"/>
            </p:cNvSpPr>
            <p:nvPr/>
          </p:nvSpPr>
          <p:spPr bwMode="auto">
            <a:xfrm>
              <a:off x="2698115" y="458470"/>
              <a:ext cx="15113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r>
                <a:rPr lang="en-US" sz="1400">
                  <a:effectLst/>
                  <a:latin typeface="Times New Roman" panose="02020603050405020304" pitchFamily="18" charset="0"/>
                  <a:ea typeface="Times New Roman" panose="02020603050405020304" pitchFamily="18" charset="0"/>
                  <a:cs typeface="Times New Roman" panose="02020603050405020304" pitchFamily="18" charset="0"/>
                  <a:sym typeface="Symbol" pitchFamily="2" charset="2"/>
                </a:rPr>
                <a:t></a:t>
              </a:r>
              <a:endParaRPr lang="en-US" sz="1400">
                <a:effectLst/>
                <a:latin typeface="New Century Schlbk"/>
                <a:ea typeface="Times New Roman" panose="02020603050405020304" pitchFamily="18" charset="0"/>
                <a:cs typeface="New Century Schlbk"/>
              </a:endParaRPr>
            </a:p>
          </p:txBody>
        </p:sp>
        <p:sp>
          <p:nvSpPr>
            <p:cNvPr id="22" name="Text Box 865">
              <a:extLst>
                <a:ext uri="{FF2B5EF4-FFF2-40B4-BE49-F238E27FC236}">
                  <a16:creationId xmlns:a16="http://schemas.microsoft.com/office/drawing/2014/main" id="{25671FCB-6D57-8A4E-9054-5D494AF646A1}"/>
                </a:ext>
              </a:extLst>
            </p:cNvPr>
            <p:cNvSpPr txBox="1">
              <a:spLocks noChangeArrowheads="1"/>
            </p:cNvSpPr>
            <p:nvPr/>
          </p:nvSpPr>
          <p:spPr bwMode="auto">
            <a:xfrm>
              <a:off x="3775710" y="442595"/>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endParaRPr lang="en-US" sz="1400">
                <a:effectLst/>
                <a:latin typeface="New Century Schlbk"/>
                <a:ea typeface="Times New Roman" panose="02020603050405020304" pitchFamily="18" charset="0"/>
                <a:cs typeface="New Century Schlbk"/>
              </a:endParaRPr>
            </a:p>
          </p:txBody>
        </p:sp>
        <p:sp>
          <p:nvSpPr>
            <p:cNvPr id="23" name="Text Box 866">
              <a:extLst>
                <a:ext uri="{FF2B5EF4-FFF2-40B4-BE49-F238E27FC236}">
                  <a16:creationId xmlns:a16="http://schemas.microsoft.com/office/drawing/2014/main" id="{7FCA3AB9-ED90-8F4D-94C8-B7B6F1D1DB06}"/>
                </a:ext>
              </a:extLst>
            </p:cNvPr>
            <p:cNvSpPr txBox="1">
              <a:spLocks noChangeArrowheads="1"/>
            </p:cNvSpPr>
            <p:nvPr/>
          </p:nvSpPr>
          <p:spPr bwMode="auto">
            <a:xfrm>
              <a:off x="4360545" y="133985"/>
              <a:ext cx="15430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1</a:t>
              </a:r>
              <a:endParaRPr lang="en-US" sz="1400">
                <a:effectLst/>
                <a:latin typeface="New Century Schlbk"/>
                <a:ea typeface="Times New Roman" panose="02020603050405020304" pitchFamily="18" charset="0"/>
                <a:cs typeface="New Century Schlbk"/>
              </a:endParaRPr>
            </a:p>
          </p:txBody>
        </p:sp>
        <p:cxnSp>
          <p:nvCxnSpPr>
            <p:cNvPr id="24" name="Line 867">
              <a:extLst>
                <a:ext uri="{FF2B5EF4-FFF2-40B4-BE49-F238E27FC236}">
                  <a16:creationId xmlns:a16="http://schemas.microsoft.com/office/drawing/2014/main" id="{95997762-B538-D74B-930E-EA944E4F968A}"/>
                </a:ext>
              </a:extLst>
            </p:cNvPr>
            <p:cNvCxnSpPr/>
            <p:nvPr/>
          </p:nvCxnSpPr>
          <p:spPr bwMode="auto">
            <a:xfrm>
              <a:off x="4260215" y="426720"/>
              <a:ext cx="6985"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5" name="Text Box 868">
              <a:extLst>
                <a:ext uri="{FF2B5EF4-FFF2-40B4-BE49-F238E27FC236}">
                  <a16:creationId xmlns:a16="http://schemas.microsoft.com/office/drawing/2014/main" id="{E29D9503-870A-8140-B14E-45B7FB3D64C5}"/>
                </a:ext>
              </a:extLst>
            </p:cNvPr>
            <p:cNvSpPr txBox="1">
              <a:spLocks noChangeArrowheads="1"/>
            </p:cNvSpPr>
            <p:nvPr/>
          </p:nvSpPr>
          <p:spPr bwMode="auto">
            <a:xfrm>
              <a:off x="3296920" y="133985"/>
              <a:ext cx="154305"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p:txBody>
        </p:sp>
        <p:cxnSp>
          <p:nvCxnSpPr>
            <p:cNvPr id="26" name="Line 869">
              <a:extLst>
                <a:ext uri="{FF2B5EF4-FFF2-40B4-BE49-F238E27FC236}">
                  <a16:creationId xmlns:a16="http://schemas.microsoft.com/office/drawing/2014/main" id="{2902037C-DED2-3F48-B08D-52560DC9F6A8}"/>
                </a:ext>
              </a:extLst>
            </p:cNvPr>
            <p:cNvCxnSpPr/>
            <p:nvPr/>
          </p:nvCxnSpPr>
          <p:spPr bwMode="auto">
            <a:xfrm>
              <a:off x="3194685" y="426720"/>
              <a:ext cx="7620"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7" name="Line 870">
              <a:extLst>
                <a:ext uri="{FF2B5EF4-FFF2-40B4-BE49-F238E27FC236}">
                  <a16:creationId xmlns:a16="http://schemas.microsoft.com/office/drawing/2014/main" id="{61EF8810-AF5B-B447-8B39-E7BDAD4F3D18}"/>
                </a:ext>
              </a:extLst>
            </p:cNvPr>
            <p:cNvCxnSpPr/>
            <p:nvPr/>
          </p:nvCxnSpPr>
          <p:spPr bwMode="auto">
            <a:xfrm flipH="1">
              <a:off x="3563620" y="693420"/>
              <a:ext cx="66548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28" name="Text Box 871">
              <a:extLst>
                <a:ext uri="{FF2B5EF4-FFF2-40B4-BE49-F238E27FC236}">
                  <a16:creationId xmlns:a16="http://schemas.microsoft.com/office/drawing/2014/main" id="{7C3B88E9-EC8D-6B4F-9022-9EBA5EE39D13}"/>
                </a:ext>
              </a:extLst>
            </p:cNvPr>
            <p:cNvSpPr txBox="1">
              <a:spLocks noChangeArrowheads="1"/>
            </p:cNvSpPr>
            <p:nvPr/>
          </p:nvSpPr>
          <p:spPr bwMode="auto">
            <a:xfrm>
              <a:off x="3775710" y="693420"/>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 </a:t>
              </a:r>
              <a:endParaRPr lang="en-US" sz="1400">
                <a:effectLst/>
                <a:latin typeface="New Century Schlbk"/>
                <a:ea typeface="Times New Roman" panose="02020603050405020304" pitchFamily="18" charset="0"/>
                <a:cs typeface="New Century Schlbk"/>
              </a:endParaRPr>
            </a:p>
          </p:txBody>
        </p:sp>
        <p:sp>
          <p:nvSpPr>
            <p:cNvPr id="29" name="Text Box 872">
              <a:extLst>
                <a:ext uri="{FF2B5EF4-FFF2-40B4-BE49-F238E27FC236}">
                  <a16:creationId xmlns:a16="http://schemas.microsoft.com/office/drawing/2014/main" id="{041DC18D-5D57-1E4D-8839-5ECB2B264762}"/>
                </a:ext>
              </a:extLst>
            </p:cNvPr>
            <p:cNvSpPr txBox="1">
              <a:spLocks noChangeArrowheads="1"/>
            </p:cNvSpPr>
            <p:nvPr/>
          </p:nvSpPr>
          <p:spPr bwMode="auto">
            <a:xfrm>
              <a:off x="1451611" y="488950"/>
              <a:ext cx="449579"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Arial Black" panose="020B0604020202020204" pitchFamily="34" charset="0"/>
                  <a:ea typeface="Times New Roman" panose="02020603050405020304" pitchFamily="18" charset="0"/>
                  <a:cs typeface="Times New Roman" panose="02020603050405020304" pitchFamily="18" charset="0"/>
                </a:rPr>
                <a:t>A</a:t>
              </a:r>
              <a:r>
                <a:rPr lang="en-US" sz="1400" b="1" dirty="0">
                  <a:effectLst/>
                  <a:latin typeface="Times New Roman" panose="02020603050405020304" pitchFamily="18" charset="0"/>
                  <a:ea typeface="Times New Roman" panose="02020603050405020304" pitchFamily="18" charset="0"/>
                  <a:cs typeface="New Century Schlbk"/>
                </a:rPr>
                <a:t>:</a:t>
              </a:r>
              <a:endParaRPr lang="en-US" sz="1400" dirty="0">
                <a:effectLst/>
                <a:latin typeface="New Century Schlbk"/>
                <a:ea typeface="Times New Roman" panose="02020603050405020304" pitchFamily="18" charset="0"/>
                <a:cs typeface="New Century Schlbk"/>
              </a:endParaRPr>
            </a:p>
          </p:txBody>
        </p:sp>
        <p:sp>
          <p:nvSpPr>
            <p:cNvPr id="30" name="Oval 29">
              <a:extLst>
                <a:ext uri="{FF2B5EF4-FFF2-40B4-BE49-F238E27FC236}">
                  <a16:creationId xmlns:a16="http://schemas.microsoft.com/office/drawing/2014/main" id="{8E15D5B4-EA5C-B74D-8F4D-67344E2A4893}"/>
                </a:ext>
              </a:extLst>
            </p:cNvPr>
            <p:cNvSpPr>
              <a:spLocks noChangeArrowheads="1"/>
            </p:cNvSpPr>
            <p:nvPr/>
          </p:nvSpPr>
          <p:spPr bwMode="auto">
            <a:xfrm>
              <a:off x="2785110" y="988060"/>
              <a:ext cx="303530" cy="30480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31" name="Oval 30">
              <a:extLst>
                <a:ext uri="{FF2B5EF4-FFF2-40B4-BE49-F238E27FC236}">
                  <a16:creationId xmlns:a16="http://schemas.microsoft.com/office/drawing/2014/main" id="{CCCEF7B1-3A31-4A4A-8A82-08447A1C0AB0}"/>
                </a:ext>
              </a:extLst>
            </p:cNvPr>
            <p:cNvSpPr>
              <a:spLocks noChangeArrowheads="1"/>
            </p:cNvSpPr>
            <p:nvPr/>
          </p:nvSpPr>
          <p:spPr bwMode="auto">
            <a:xfrm>
              <a:off x="2743200" y="1142365"/>
              <a:ext cx="379730" cy="379730"/>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1400"/>
            </a:p>
          </p:txBody>
        </p:sp>
        <p:sp>
          <p:nvSpPr>
            <p:cNvPr id="32" name="Text Box 875">
              <a:extLst>
                <a:ext uri="{FF2B5EF4-FFF2-40B4-BE49-F238E27FC236}">
                  <a16:creationId xmlns:a16="http://schemas.microsoft.com/office/drawing/2014/main" id="{ED91AF33-A96B-BF4E-B220-B5A41C107115}"/>
                </a:ext>
              </a:extLst>
            </p:cNvPr>
            <p:cNvSpPr txBox="1">
              <a:spLocks noChangeArrowheads="1"/>
            </p:cNvSpPr>
            <p:nvPr/>
          </p:nvSpPr>
          <p:spPr bwMode="auto">
            <a:xfrm>
              <a:off x="2787650" y="121729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600" b="1" dirty="0" err="1">
                  <a:latin typeface="Times New Roman" panose="02020603050405020304" pitchFamily="18" charset="0"/>
                  <a:ea typeface="Times New Roman" panose="02020603050405020304" pitchFamily="18" charset="0"/>
                  <a:cs typeface="New Century Schlbk"/>
                </a:rPr>
                <a:t>φ</a:t>
              </a:r>
              <a:endParaRPr lang="en-US" sz="1600" dirty="0">
                <a:effectLst/>
                <a:latin typeface="New Century Schlbk"/>
                <a:ea typeface="Times New Roman" panose="02020603050405020304" pitchFamily="18" charset="0"/>
                <a:cs typeface="New Century Schlbk"/>
              </a:endParaRPr>
            </a:p>
          </p:txBody>
        </p:sp>
        <p:sp>
          <p:nvSpPr>
            <p:cNvPr id="33" name="Text Box 876">
              <a:extLst>
                <a:ext uri="{FF2B5EF4-FFF2-40B4-BE49-F238E27FC236}">
                  <a16:creationId xmlns:a16="http://schemas.microsoft.com/office/drawing/2014/main" id="{374B9104-69FC-C542-B3A4-9AB541480D5F}"/>
                </a:ext>
              </a:extLst>
            </p:cNvPr>
            <p:cNvSpPr txBox="1">
              <a:spLocks noChangeArrowheads="1"/>
            </p:cNvSpPr>
            <p:nvPr/>
          </p:nvSpPr>
          <p:spPr bwMode="auto">
            <a:xfrm>
              <a:off x="2884170" y="817880"/>
              <a:ext cx="20828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0,1</a:t>
              </a:r>
              <a:endParaRPr lang="en-US" sz="1400">
                <a:effectLst/>
                <a:latin typeface="New Century Schlbk"/>
                <a:ea typeface="Times New Roman" panose="02020603050405020304" pitchFamily="18" charset="0"/>
                <a:cs typeface="New Century Schlbk"/>
              </a:endParaRPr>
            </a:p>
          </p:txBody>
        </p:sp>
        <p:cxnSp>
          <p:nvCxnSpPr>
            <p:cNvPr id="34" name="Line 877">
              <a:extLst>
                <a:ext uri="{FF2B5EF4-FFF2-40B4-BE49-F238E27FC236}">
                  <a16:creationId xmlns:a16="http://schemas.microsoft.com/office/drawing/2014/main" id="{29F86A70-7193-A745-BC53-4C9F580CCDA1}"/>
                </a:ext>
              </a:extLst>
            </p:cNvPr>
            <p:cNvCxnSpPr/>
            <p:nvPr/>
          </p:nvCxnSpPr>
          <p:spPr bwMode="auto">
            <a:xfrm>
              <a:off x="2781935" y="1110615"/>
              <a:ext cx="7620" cy="1111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5" name="Line 878">
              <a:extLst>
                <a:ext uri="{FF2B5EF4-FFF2-40B4-BE49-F238E27FC236}">
                  <a16:creationId xmlns:a16="http://schemas.microsoft.com/office/drawing/2014/main" id="{18F551AD-E19E-1541-ADBD-BFBC44B3E6F9}"/>
                </a:ext>
              </a:extLst>
            </p:cNvPr>
            <p:cNvCxnSpPr/>
            <p:nvPr/>
          </p:nvCxnSpPr>
          <p:spPr bwMode="auto">
            <a:xfrm>
              <a:off x="2362200" y="837565"/>
              <a:ext cx="365125" cy="49149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36" name="Text Box 879">
              <a:extLst>
                <a:ext uri="{FF2B5EF4-FFF2-40B4-BE49-F238E27FC236}">
                  <a16:creationId xmlns:a16="http://schemas.microsoft.com/office/drawing/2014/main" id="{288535F7-DA3F-4E45-9F4C-A5634E4D4202}"/>
                </a:ext>
              </a:extLst>
            </p:cNvPr>
            <p:cNvSpPr txBox="1">
              <a:spLocks noChangeArrowheads="1"/>
            </p:cNvSpPr>
            <p:nvPr/>
          </p:nvSpPr>
          <p:spPr bwMode="auto">
            <a:xfrm>
              <a:off x="2418715" y="1014730"/>
              <a:ext cx="151130"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panose="02020603050405020304" pitchFamily="18" charset="0"/>
                  <a:ea typeface="Times New Roman" panose="02020603050405020304" pitchFamily="18" charset="0"/>
                  <a:cs typeface="New Century Schlbk"/>
                </a:rPr>
                <a:t>0</a:t>
              </a:r>
              <a:endParaRPr lang="en-US" sz="1400">
                <a:effectLst/>
                <a:latin typeface="New Century Schlbk"/>
                <a:ea typeface="Times New Roman" panose="02020603050405020304" pitchFamily="18" charset="0"/>
                <a:cs typeface="New Century Schlbk"/>
              </a:endParaRPr>
            </a:p>
          </p:txBody>
        </p:sp>
      </p:grpSp>
      <p:grpSp>
        <p:nvGrpSpPr>
          <p:cNvPr id="37" name="Canvas 640">
            <a:extLst>
              <a:ext uri="{FF2B5EF4-FFF2-40B4-BE49-F238E27FC236}">
                <a16:creationId xmlns:a16="http://schemas.microsoft.com/office/drawing/2014/main" id="{233C390C-4D9C-D04F-914C-8BE0041E32DC}"/>
              </a:ext>
            </a:extLst>
          </p:cNvPr>
          <p:cNvGrpSpPr/>
          <p:nvPr/>
        </p:nvGrpSpPr>
        <p:grpSpPr>
          <a:xfrm>
            <a:off x="685800" y="1447800"/>
            <a:ext cx="7696200" cy="2196419"/>
            <a:chOff x="0" y="0"/>
            <a:chExt cx="6172200" cy="1524000"/>
          </a:xfrm>
        </p:grpSpPr>
        <p:sp>
          <p:nvSpPr>
            <p:cNvPr id="38" name="Rectangle 37">
              <a:extLst>
                <a:ext uri="{FF2B5EF4-FFF2-40B4-BE49-F238E27FC236}">
                  <a16:creationId xmlns:a16="http://schemas.microsoft.com/office/drawing/2014/main" id="{69E34A11-CB8C-F347-9EDB-734251B37EAC}"/>
                </a:ext>
              </a:extLst>
            </p:cNvPr>
            <p:cNvSpPr/>
            <p:nvPr/>
          </p:nvSpPr>
          <p:spPr>
            <a:xfrm>
              <a:off x="0" y="0"/>
              <a:ext cx="6172200" cy="1524000"/>
            </a:xfrm>
            <a:prstGeom prst="rect">
              <a:avLst/>
            </a:prstGeom>
            <a:noFill/>
            <a:ln>
              <a:noFill/>
            </a:ln>
          </p:spPr>
        </p:sp>
        <p:sp>
          <p:nvSpPr>
            <p:cNvPr id="39" name="Oval 38">
              <a:extLst>
                <a:ext uri="{FF2B5EF4-FFF2-40B4-BE49-F238E27FC236}">
                  <a16:creationId xmlns:a16="http://schemas.microsoft.com/office/drawing/2014/main" id="{683194D5-D5F8-F742-85F5-818C4CE7BDEA}"/>
                </a:ext>
              </a:extLst>
            </p:cNvPr>
            <p:cNvSpPr>
              <a:spLocks noChangeArrowheads="1"/>
            </p:cNvSpPr>
            <p:nvPr/>
          </p:nvSpPr>
          <p:spPr bwMode="auto">
            <a:xfrm>
              <a:off x="41135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0" name="Oval 39">
              <a:extLst>
                <a:ext uri="{FF2B5EF4-FFF2-40B4-BE49-F238E27FC236}">
                  <a16:creationId xmlns:a16="http://schemas.microsoft.com/office/drawing/2014/main" id="{D324AE95-31EF-DA4C-B47B-1BE2D636AF2F}"/>
                </a:ext>
              </a:extLst>
            </p:cNvPr>
            <p:cNvSpPr>
              <a:spLocks noChangeArrowheads="1"/>
            </p:cNvSpPr>
            <p:nvPr/>
          </p:nvSpPr>
          <p:spPr bwMode="auto">
            <a:xfrm>
              <a:off x="4147820" y="56070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1" name="Oval 40">
              <a:extLst>
                <a:ext uri="{FF2B5EF4-FFF2-40B4-BE49-F238E27FC236}">
                  <a16:creationId xmlns:a16="http://schemas.microsoft.com/office/drawing/2014/main" id="{3E4457A7-DC91-214D-87DB-0839B3B06EFD}"/>
                </a:ext>
              </a:extLst>
            </p:cNvPr>
            <p:cNvSpPr>
              <a:spLocks noChangeArrowheads="1"/>
            </p:cNvSpPr>
            <p:nvPr/>
          </p:nvSpPr>
          <p:spPr bwMode="auto">
            <a:xfrm>
              <a:off x="2021840" y="372110"/>
              <a:ext cx="304165"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2" name="Oval 41">
              <a:extLst>
                <a:ext uri="{FF2B5EF4-FFF2-40B4-BE49-F238E27FC236}">
                  <a16:creationId xmlns:a16="http://schemas.microsoft.com/office/drawing/2014/main" id="{249F320B-38E4-E14B-A6F9-BD175ACF2266}"/>
                </a:ext>
              </a:extLst>
            </p:cNvPr>
            <p:cNvSpPr>
              <a:spLocks noChangeArrowheads="1"/>
            </p:cNvSpPr>
            <p:nvPr/>
          </p:nvSpPr>
          <p:spPr bwMode="auto">
            <a:xfrm>
              <a:off x="5180330" y="526415"/>
              <a:ext cx="382270"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3" name="Oval 42">
              <a:extLst>
                <a:ext uri="{FF2B5EF4-FFF2-40B4-BE49-F238E27FC236}">
                  <a16:creationId xmlns:a16="http://schemas.microsoft.com/office/drawing/2014/main" id="{7FBBAE8D-A434-4F46-9B89-9836265D8C66}"/>
                </a:ext>
              </a:extLst>
            </p:cNvPr>
            <p:cNvSpPr>
              <a:spLocks noChangeArrowheads="1"/>
            </p:cNvSpPr>
            <p:nvPr/>
          </p:nvSpPr>
          <p:spPr bwMode="auto">
            <a:xfrm>
              <a:off x="5213350" y="559435"/>
              <a:ext cx="313690" cy="31305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4" name="Oval 43">
              <a:extLst>
                <a:ext uri="{FF2B5EF4-FFF2-40B4-BE49-F238E27FC236}">
                  <a16:creationId xmlns:a16="http://schemas.microsoft.com/office/drawing/2014/main" id="{0417A0D0-72FF-B642-9DD6-342BFF86B91B}"/>
                </a:ext>
              </a:extLst>
            </p:cNvPr>
            <p:cNvSpPr>
              <a:spLocks noChangeArrowheads="1"/>
            </p:cNvSpPr>
            <p:nvPr/>
          </p:nvSpPr>
          <p:spPr bwMode="auto">
            <a:xfrm>
              <a:off x="3087370" y="372110"/>
              <a:ext cx="303530" cy="30543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5" name="Oval 44">
              <a:extLst>
                <a:ext uri="{FF2B5EF4-FFF2-40B4-BE49-F238E27FC236}">
                  <a16:creationId xmlns:a16="http://schemas.microsoft.com/office/drawing/2014/main" id="{4F86F4C3-196B-0A4E-8590-1356A5B058DF}"/>
                </a:ext>
              </a:extLst>
            </p:cNvPr>
            <p:cNvSpPr>
              <a:spLocks noChangeArrowheads="1"/>
            </p:cNvSpPr>
            <p:nvPr/>
          </p:nvSpPr>
          <p:spPr bwMode="auto">
            <a:xfrm>
              <a:off x="910590"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6" name="Oval 45">
              <a:extLst>
                <a:ext uri="{FF2B5EF4-FFF2-40B4-BE49-F238E27FC236}">
                  <a16:creationId xmlns:a16="http://schemas.microsoft.com/office/drawing/2014/main" id="{E75BF718-A8D7-EC4C-AA4E-CBDB43DF37C7}"/>
                </a:ext>
              </a:extLst>
            </p:cNvPr>
            <p:cNvSpPr>
              <a:spLocks noChangeArrowheads="1"/>
            </p:cNvSpPr>
            <p:nvPr/>
          </p:nvSpPr>
          <p:spPr bwMode="auto">
            <a:xfrm>
              <a:off x="1980565" y="526415"/>
              <a:ext cx="37909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sp>
          <p:nvSpPr>
            <p:cNvPr id="47" name="Oval 46">
              <a:extLst>
                <a:ext uri="{FF2B5EF4-FFF2-40B4-BE49-F238E27FC236}">
                  <a16:creationId xmlns:a16="http://schemas.microsoft.com/office/drawing/2014/main" id="{D4D3F496-E204-6E4D-BF44-A8F9E1EDBD3D}"/>
                </a:ext>
              </a:extLst>
            </p:cNvPr>
            <p:cNvSpPr>
              <a:spLocks noChangeArrowheads="1"/>
            </p:cNvSpPr>
            <p:nvPr/>
          </p:nvSpPr>
          <p:spPr bwMode="auto">
            <a:xfrm>
              <a:off x="3047365" y="526415"/>
              <a:ext cx="381635" cy="38036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3200"/>
            </a:p>
          </p:txBody>
        </p:sp>
        <p:cxnSp>
          <p:nvCxnSpPr>
            <p:cNvPr id="48" name="Line 651">
              <a:extLst>
                <a:ext uri="{FF2B5EF4-FFF2-40B4-BE49-F238E27FC236}">
                  <a16:creationId xmlns:a16="http://schemas.microsoft.com/office/drawing/2014/main" id="{C830EA4F-8A4E-6041-9C2F-0368B4092808}"/>
                </a:ext>
              </a:extLst>
            </p:cNvPr>
            <p:cNvCxnSpPr/>
            <p:nvPr/>
          </p:nvCxnSpPr>
          <p:spPr bwMode="auto">
            <a:xfrm>
              <a:off x="655955" y="718185"/>
              <a:ext cx="25781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Line 652">
              <a:extLst>
                <a:ext uri="{FF2B5EF4-FFF2-40B4-BE49-F238E27FC236}">
                  <a16:creationId xmlns:a16="http://schemas.microsoft.com/office/drawing/2014/main" id="{7CB12AAF-0A8D-DC40-BF16-DA6DE8AADCDE}"/>
                </a:ext>
              </a:extLst>
            </p:cNvPr>
            <p:cNvCxnSpPr/>
            <p:nvPr/>
          </p:nvCxnSpPr>
          <p:spPr bwMode="auto">
            <a:xfrm>
              <a:off x="1292225" y="718185"/>
              <a:ext cx="688340"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0" name="Line 653">
              <a:extLst>
                <a:ext uri="{FF2B5EF4-FFF2-40B4-BE49-F238E27FC236}">
                  <a16:creationId xmlns:a16="http://schemas.microsoft.com/office/drawing/2014/main" id="{39184D08-3F64-8641-A6FD-6A1999AA7161}"/>
                </a:ext>
              </a:extLst>
            </p:cNvPr>
            <p:cNvCxnSpPr/>
            <p:nvPr/>
          </p:nvCxnSpPr>
          <p:spPr bwMode="auto">
            <a:xfrm>
              <a:off x="2359025" y="664845"/>
              <a:ext cx="68834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Line 654">
              <a:extLst>
                <a:ext uri="{FF2B5EF4-FFF2-40B4-BE49-F238E27FC236}">
                  <a16:creationId xmlns:a16="http://schemas.microsoft.com/office/drawing/2014/main" id="{314BEF8B-D95B-D54A-882E-A90A6C3A3DAD}"/>
                </a:ext>
              </a:extLst>
            </p:cNvPr>
            <p:cNvCxnSpPr/>
            <p:nvPr/>
          </p:nvCxnSpPr>
          <p:spPr bwMode="auto">
            <a:xfrm>
              <a:off x="34258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2" name="Line 655">
              <a:extLst>
                <a:ext uri="{FF2B5EF4-FFF2-40B4-BE49-F238E27FC236}">
                  <a16:creationId xmlns:a16="http://schemas.microsoft.com/office/drawing/2014/main" id="{931F76E7-1425-F945-9FAE-EFF0B96CD804}"/>
                </a:ext>
              </a:extLst>
            </p:cNvPr>
            <p:cNvCxnSpPr/>
            <p:nvPr/>
          </p:nvCxnSpPr>
          <p:spPr bwMode="auto">
            <a:xfrm>
              <a:off x="4492625" y="718185"/>
              <a:ext cx="687705" cy="127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53" name="Text Box 656">
              <a:extLst>
                <a:ext uri="{FF2B5EF4-FFF2-40B4-BE49-F238E27FC236}">
                  <a16:creationId xmlns:a16="http://schemas.microsoft.com/office/drawing/2014/main" id="{A7FC6D98-5A1B-914F-9673-6EA8A7957EC1}"/>
                </a:ext>
              </a:extLst>
            </p:cNvPr>
            <p:cNvSpPr txBox="1">
              <a:spLocks noChangeArrowheads="1"/>
            </p:cNvSpPr>
            <p:nvPr/>
          </p:nvSpPr>
          <p:spPr bwMode="auto">
            <a:xfrm>
              <a:off x="949325" y="610235"/>
              <a:ext cx="289560" cy="241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dirty="0">
                  <a:effectLst/>
                  <a:latin typeface="Times New Roman" charset="0"/>
                  <a:ea typeface="Times New Roman" charset="0"/>
                  <a:cs typeface="New Century Schlbk" charset="0"/>
                </a:rPr>
                <a:t>A</a:t>
              </a:r>
              <a:endParaRPr lang="en-US" sz="2000" dirty="0">
                <a:effectLst/>
                <a:latin typeface="New Century Schlbk" charset="0"/>
                <a:ea typeface="Times New Roman" charset="0"/>
                <a:cs typeface="New Century Schlbk" charset="0"/>
              </a:endParaRPr>
            </a:p>
          </p:txBody>
        </p:sp>
        <p:sp>
          <p:nvSpPr>
            <p:cNvPr id="54" name="Text Box 657">
              <a:extLst>
                <a:ext uri="{FF2B5EF4-FFF2-40B4-BE49-F238E27FC236}">
                  <a16:creationId xmlns:a16="http://schemas.microsoft.com/office/drawing/2014/main" id="{236D325F-30E0-CA41-AB96-B1D24AE27096}"/>
                </a:ext>
              </a:extLst>
            </p:cNvPr>
            <p:cNvSpPr txBox="1">
              <a:spLocks noChangeArrowheads="1"/>
            </p:cNvSpPr>
            <p:nvPr/>
          </p:nvSpPr>
          <p:spPr bwMode="auto">
            <a:xfrm>
              <a:off x="2025015" y="601980"/>
              <a:ext cx="28892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B</a:t>
              </a:r>
              <a:endParaRPr lang="en-US" sz="2000">
                <a:effectLst/>
                <a:latin typeface="New Century Schlbk" charset="0"/>
                <a:ea typeface="Times New Roman" charset="0"/>
                <a:cs typeface="New Century Schlbk" charset="0"/>
              </a:endParaRPr>
            </a:p>
          </p:txBody>
        </p:sp>
        <p:sp>
          <p:nvSpPr>
            <p:cNvPr id="55" name="Text Box 658">
              <a:extLst>
                <a:ext uri="{FF2B5EF4-FFF2-40B4-BE49-F238E27FC236}">
                  <a16:creationId xmlns:a16="http://schemas.microsoft.com/office/drawing/2014/main" id="{C206D347-BF78-7F46-8CF0-74DAE7C41531}"/>
                </a:ext>
              </a:extLst>
            </p:cNvPr>
            <p:cNvSpPr txBox="1">
              <a:spLocks noChangeArrowheads="1"/>
            </p:cNvSpPr>
            <p:nvPr/>
          </p:nvSpPr>
          <p:spPr bwMode="auto">
            <a:xfrm>
              <a:off x="3096895" y="607060"/>
              <a:ext cx="28956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C</a:t>
              </a:r>
              <a:endParaRPr lang="en-US" sz="2000">
                <a:effectLst/>
                <a:latin typeface="New Century Schlbk" charset="0"/>
                <a:ea typeface="Times New Roman" charset="0"/>
                <a:cs typeface="New Century Schlbk" charset="0"/>
              </a:endParaRPr>
            </a:p>
          </p:txBody>
        </p:sp>
        <p:sp>
          <p:nvSpPr>
            <p:cNvPr id="56" name="Text Box 659">
              <a:extLst>
                <a:ext uri="{FF2B5EF4-FFF2-40B4-BE49-F238E27FC236}">
                  <a16:creationId xmlns:a16="http://schemas.microsoft.com/office/drawing/2014/main" id="{4598A7F0-EF70-C149-A03D-38CF484BEE17}"/>
                </a:ext>
              </a:extLst>
            </p:cNvPr>
            <p:cNvSpPr txBox="1">
              <a:spLocks noChangeArrowheads="1"/>
            </p:cNvSpPr>
            <p:nvPr/>
          </p:nvSpPr>
          <p:spPr bwMode="auto">
            <a:xfrm>
              <a:off x="4162425" y="602615"/>
              <a:ext cx="288925" cy="242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D</a:t>
              </a:r>
              <a:endParaRPr lang="en-US" sz="2000">
                <a:effectLst/>
                <a:latin typeface="New Century Schlbk" charset="0"/>
                <a:ea typeface="Times New Roman" charset="0"/>
                <a:cs typeface="New Century Schlbk" charset="0"/>
              </a:endParaRPr>
            </a:p>
          </p:txBody>
        </p:sp>
        <p:sp>
          <p:nvSpPr>
            <p:cNvPr id="57" name="Text Box 660">
              <a:extLst>
                <a:ext uri="{FF2B5EF4-FFF2-40B4-BE49-F238E27FC236}">
                  <a16:creationId xmlns:a16="http://schemas.microsoft.com/office/drawing/2014/main" id="{728D3F48-0CDF-4E43-8AFA-C0BA50528E5D}"/>
                </a:ext>
              </a:extLst>
            </p:cNvPr>
            <p:cNvSpPr txBox="1">
              <a:spLocks noChangeArrowheads="1"/>
            </p:cNvSpPr>
            <p:nvPr/>
          </p:nvSpPr>
          <p:spPr bwMode="auto">
            <a:xfrm>
              <a:off x="5224780" y="604520"/>
              <a:ext cx="290195"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1400" b="1">
                  <a:effectLst/>
                  <a:latin typeface="Times New Roman" charset="0"/>
                  <a:ea typeface="Times New Roman" charset="0"/>
                  <a:cs typeface="New Century Schlbk" charset="0"/>
                </a:rPr>
                <a:t>E</a:t>
              </a:r>
              <a:endParaRPr lang="en-US" sz="2000">
                <a:effectLst/>
                <a:latin typeface="New Century Schlbk" charset="0"/>
                <a:ea typeface="Times New Roman" charset="0"/>
                <a:cs typeface="New Century Schlbk" charset="0"/>
              </a:endParaRPr>
            </a:p>
          </p:txBody>
        </p:sp>
        <p:sp>
          <p:nvSpPr>
            <p:cNvPr id="58" name="Text Box 661">
              <a:extLst>
                <a:ext uri="{FF2B5EF4-FFF2-40B4-BE49-F238E27FC236}">
                  <a16:creationId xmlns:a16="http://schemas.microsoft.com/office/drawing/2014/main" id="{C599EB71-9D90-2E4B-849B-3BF35B0B6878}"/>
                </a:ext>
              </a:extLst>
            </p:cNvPr>
            <p:cNvSpPr txBox="1">
              <a:spLocks noChangeArrowheads="1"/>
            </p:cNvSpPr>
            <p:nvPr/>
          </p:nvSpPr>
          <p:spPr bwMode="auto">
            <a:xfrm>
              <a:off x="1522730"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spcBef>
                  <a:spcPts val="0"/>
                </a:spcBef>
                <a:spcAft>
                  <a:spcPts val="0"/>
                </a:spcAft>
              </a:pPr>
              <a:r>
                <a:rPr lang="en-US" sz="1400">
                  <a:effectLst/>
                  <a:latin typeface="Times New Roman" charset="0"/>
                  <a:ea typeface="Times New Roman" charset="0"/>
                  <a:cs typeface="New Century Schlbk" charset="0"/>
                </a:rPr>
                <a:t>1</a:t>
              </a:r>
              <a:r>
                <a:rPr lang="en-US" sz="1400">
                  <a:effectLst/>
                  <a:latin typeface="Times New Roman" charset="0"/>
                  <a:ea typeface="Times New Roman" charset="0"/>
                  <a:cs typeface="Times New Roman" charset="0"/>
                  <a:sym typeface="Symbol" charset="2"/>
                </a:rPr>
                <a:t></a:t>
              </a:r>
              <a:endParaRPr lang="en-US" sz="2000">
                <a:effectLst/>
                <a:latin typeface="New Century Schlbk" charset="0"/>
                <a:ea typeface="Times New Roman" charset="0"/>
                <a:cs typeface="New Century Schlbk" charset="0"/>
              </a:endParaRPr>
            </a:p>
          </p:txBody>
        </p:sp>
        <p:sp>
          <p:nvSpPr>
            <p:cNvPr id="59" name="Text Box 662">
              <a:extLst>
                <a:ext uri="{FF2B5EF4-FFF2-40B4-BE49-F238E27FC236}">
                  <a16:creationId xmlns:a16="http://schemas.microsoft.com/office/drawing/2014/main" id="{97A40BD5-3210-1C44-A4E0-82AA44DE84FF}"/>
                </a:ext>
              </a:extLst>
            </p:cNvPr>
            <p:cNvSpPr txBox="1">
              <a:spLocks noChangeArrowheads="1"/>
            </p:cNvSpPr>
            <p:nvPr/>
          </p:nvSpPr>
          <p:spPr bwMode="auto">
            <a:xfrm>
              <a:off x="2599690" y="511810"/>
              <a:ext cx="151130" cy="160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Times New Roman" charset="0"/>
                  <a:sym typeface="Symbol" charset="2"/>
                </a:rPr>
                <a:t></a:t>
              </a:r>
              <a:endParaRPr lang="en-US" sz="2000">
                <a:effectLst/>
                <a:latin typeface="New Century Schlbk" charset="0"/>
                <a:ea typeface="Times New Roman" charset="0"/>
                <a:cs typeface="New Century Schlbk" charset="0"/>
              </a:endParaRPr>
            </a:p>
          </p:txBody>
        </p:sp>
        <p:sp>
          <p:nvSpPr>
            <p:cNvPr id="60" name="Text Box 663">
              <a:extLst>
                <a:ext uri="{FF2B5EF4-FFF2-40B4-BE49-F238E27FC236}">
                  <a16:creationId xmlns:a16="http://schemas.microsoft.com/office/drawing/2014/main" id="{CFA9EB42-22A0-2640-A7B2-3B0B431BCEFA}"/>
                </a:ext>
              </a:extLst>
            </p:cNvPr>
            <p:cNvSpPr txBox="1">
              <a:spLocks noChangeArrowheads="1"/>
            </p:cNvSpPr>
            <p:nvPr/>
          </p:nvSpPr>
          <p:spPr bwMode="auto">
            <a:xfrm>
              <a:off x="3185795"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dirty="0">
                  <a:effectLst/>
                  <a:latin typeface="Times New Roman" charset="0"/>
                  <a:ea typeface="Times New Roman" charset="0"/>
                  <a:cs typeface="New Century Schlbk" charset="0"/>
                </a:rPr>
                <a:t>0</a:t>
              </a:r>
              <a:endParaRPr lang="en-US" sz="2000" dirty="0">
                <a:effectLst/>
                <a:latin typeface="New Century Schlbk" charset="0"/>
                <a:ea typeface="Times New Roman" charset="0"/>
                <a:cs typeface="New Century Schlbk" charset="0"/>
              </a:endParaRPr>
            </a:p>
          </p:txBody>
        </p:sp>
        <p:sp>
          <p:nvSpPr>
            <p:cNvPr id="61" name="Text Box 664">
              <a:extLst>
                <a:ext uri="{FF2B5EF4-FFF2-40B4-BE49-F238E27FC236}">
                  <a16:creationId xmlns:a16="http://schemas.microsoft.com/office/drawing/2014/main" id="{45F76EB0-CA7D-104C-BA33-03AAC4CA0727}"/>
                </a:ext>
              </a:extLst>
            </p:cNvPr>
            <p:cNvSpPr txBox="1">
              <a:spLocks noChangeArrowheads="1"/>
            </p:cNvSpPr>
            <p:nvPr/>
          </p:nvSpPr>
          <p:spPr bwMode="auto">
            <a:xfrm>
              <a:off x="3655695" y="526415"/>
              <a:ext cx="15113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sp>
          <p:nvSpPr>
            <p:cNvPr id="62" name="Text Box 665">
              <a:extLst>
                <a:ext uri="{FF2B5EF4-FFF2-40B4-BE49-F238E27FC236}">
                  <a16:creationId xmlns:a16="http://schemas.microsoft.com/office/drawing/2014/main" id="{0495F132-27C7-C246-B6B7-BAECD6805AF8}"/>
                </a:ext>
              </a:extLst>
            </p:cNvPr>
            <p:cNvSpPr txBox="1">
              <a:spLocks noChangeArrowheads="1"/>
            </p:cNvSpPr>
            <p:nvPr/>
          </p:nvSpPr>
          <p:spPr bwMode="auto">
            <a:xfrm>
              <a:off x="4682490" y="990600"/>
              <a:ext cx="29781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0,1</a:t>
              </a:r>
              <a:endParaRPr lang="en-US" sz="2000">
                <a:effectLst/>
                <a:latin typeface="New Century Schlbk" charset="0"/>
                <a:ea typeface="Times New Roman" charset="0"/>
                <a:cs typeface="New Century Schlbk" charset="0"/>
              </a:endParaRPr>
            </a:p>
          </p:txBody>
        </p:sp>
        <p:sp>
          <p:nvSpPr>
            <p:cNvPr id="63" name="Text Box 666">
              <a:extLst>
                <a:ext uri="{FF2B5EF4-FFF2-40B4-BE49-F238E27FC236}">
                  <a16:creationId xmlns:a16="http://schemas.microsoft.com/office/drawing/2014/main" id="{E1707588-C22E-A847-A42F-0C18FBA75C9F}"/>
                </a:ext>
              </a:extLst>
            </p:cNvPr>
            <p:cNvSpPr txBox="1">
              <a:spLocks noChangeArrowheads="1"/>
            </p:cNvSpPr>
            <p:nvPr/>
          </p:nvSpPr>
          <p:spPr bwMode="auto">
            <a:xfrm>
              <a:off x="4653280" y="526415"/>
              <a:ext cx="295910" cy="226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λ</a:t>
              </a:r>
              <a:endParaRPr lang="en-US" sz="2000">
                <a:effectLst/>
                <a:latin typeface="New Century Schlbk" charset="0"/>
                <a:ea typeface="Times New Roman" charset="0"/>
                <a:cs typeface="New Century Schlbk" charset="0"/>
              </a:endParaRPr>
            </a:p>
          </p:txBody>
        </p:sp>
        <p:cxnSp>
          <p:nvCxnSpPr>
            <p:cNvPr id="64" name="Line 667">
              <a:extLst>
                <a:ext uri="{FF2B5EF4-FFF2-40B4-BE49-F238E27FC236}">
                  <a16:creationId xmlns:a16="http://schemas.microsoft.com/office/drawing/2014/main" id="{11DC10CB-B6A5-C548-AA41-D07336C64D77}"/>
                </a:ext>
              </a:extLst>
            </p:cNvPr>
            <p:cNvCxnSpPr/>
            <p:nvPr/>
          </p:nvCxnSpPr>
          <p:spPr bwMode="auto">
            <a:xfrm>
              <a:off x="3084195" y="494665"/>
              <a:ext cx="7620"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5" name="Text Box 668">
              <a:extLst>
                <a:ext uri="{FF2B5EF4-FFF2-40B4-BE49-F238E27FC236}">
                  <a16:creationId xmlns:a16="http://schemas.microsoft.com/office/drawing/2014/main" id="{6CD51D8C-968D-5A44-BBC9-561A883F3EC2}"/>
                </a:ext>
              </a:extLst>
            </p:cNvPr>
            <p:cNvSpPr txBox="1">
              <a:spLocks noChangeArrowheads="1"/>
            </p:cNvSpPr>
            <p:nvPr/>
          </p:nvSpPr>
          <p:spPr bwMode="auto">
            <a:xfrm>
              <a:off x="2120900" y="201930"/>
              <a:ext cx="154305" cy="2266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0</a:t>
              </a:r>
              <a:endParaRPr lang="en-US" sz="2000">
                <a:effectLst/>
                <a:latin typeface="New Century Schlbk" charset="0"/>
                <a:ea typeface="Times New Roman" charset="0"/>
                <a:cs typeface="New Century Schlbk" charset="0"/>
              </a:endParaRPr>
            </a:p>
          </p:txBody>
        </p:sp>
        <p:cxnSp>
          <p:nvCxnSpPr>
            <p:cNvPr id="66" name="Line 669">
              <a:extLst>
                <a:ext uri="{FF2B5EF4-FFF2-40B4-BE49-F238E27FC236}">
                  <a16:creationId xmlns:a16="http://schemas.microsoft.com/office/drawing/2014/main" id="{E824E45C-4E0C-5C46-8ABC-73C54C88733D}"/>
                </a:ext>
              </a:extLst>
            </p:cNvPr>
            <p:cNvCxnSpPr/>
            <p:nvPr/>
          </p:nvCxnSpPr>
          <p:spPr bwMode="auto">
            <a:xfrm>
              <a:off x="2019300" y="494665"/>
              <a:ext cx="6985" cy="11239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67" name="Line 670">
              <a:extLst>
                <a:ext uri="{FF2B5EF4-FFF2-40B4-BE49-F238E27FC236}">
                  <a16:creationId xmlns:a16="http://schemas.microsoft.com/office/drawing/2014/main" id="{009C74FD-337E-8342-92CE-AB9A3542D1DF}"/>
                </a:ext>
              </a:extLst>
            </p:cNvPr>
            <p:cNvCxnSpPr/>
            <p:nvPr/>
          </p:nvCxnSpPr>
          <p:spPr bwMode="auto">
            <a:xfrm flipH="1">
              <a:off x="2387600" y="762635"/>
              <a:ext cx="665480" cy="63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8" name="Text Box 671">
              <a:extLst>
                <a:ext uri="{FF2B5EF4-FFF2-40B4-BE49-F238E27FC236}">
                  <a16:creationId xmlns:a16="http://schemas.microsoft.com/office/drawing/2014/main" id="{B82B4ABD-49B6-5247-8045-E001A18564E4}"/>
                </a:ext>
              </a:extLst>
            </p:cNvPr>
            <p:cNvSpPr txBox="1">
              <a:spLocks noChangeArrowheads="1"/>
            </p:cNvSpPr>
            <p:nvPr/>
          </p:nvSpPr>
          <p:spPr bwMode="auto">
            <a:xfrm>
              <a:off x="2599690" y="762635"/>
              <a:ext cx="151130"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marL="0" marR="0" algn="ctr">
                <a:spcBef>
                  <a:spcPts val="0"/>
                </a:spcBef>
                <a:spcAft>
                  <a:spcPts val="0"/>
                </a:spcAft>
              </a:pPr>
              <a:r>
                <a:rPr lang="en-US" sz="1400">
                  <a:effectLst/>
                  <a:latin typeface="Times New Roman" charset="0"/>
                  <a:ea typeface="Times New Roman" charset="0"/>
                  <a:cs typeface="New Century Schlbk" charset="0"/>
                </a:rPr>
                <a:t>1</a:t>
              </a:r>
              <a:endParaRPr lang="en-US" sz="2000">
                <a:effectLst/>
                <a:latin typeface="New Century Schlbk" charset="0"/>
                <a:ea typeface="Times New Roman" charset="0"/>
                <a:cs typeface="New Century Schlbk" charset="0"/>
              </a:endParaRPr>
            </a:p>
          </p:txBody>
        </p:sp>
        <p:cxnSp>
          <p:nvCxnSpPr>
            <p:cNvPr id="69" name="Line 672">
              <a:extLst>
                <a:ext uri="{FF2B5EF4-FFF2-40B4-BE49-F238E27FC236}">
                  <a16:creationId xmlns:a16="http://schemas.microsoft.com/office/drawing/2014/main" id="{CC855700-3EDC-A448-B77C-62607017DA09}"/>
                </a:ext>
              </a:extLst>
            </p:cNvPr>
            <p:cNvCxnSpPr/>
            <p:nvPr/>
          </p:nvCxnSpPr>
          <p:spPr bwMode="auto">
            <a:xfrm flipH="1">
              <a:off x="3615690" y="863600"/>
              <a:ext cx="1635125" cy="355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70" name="Line 673">
              <a:extLst>
                <a:ext uri="{FF2B5EF4-FFF2-40B4-BE49-F238E27FC236}">
                  <a16:creationId xmlns:a16="http://schemas.microsoft.com/office/drawing/2014/main" id="{CE083E9F-274C-534A-B622-A432708DFC06}"/>
                </a:ext>
              </a:extLst>
            </p:cNvPr>
            <p:cNvCxnSpPr/>
            <p:nvPr/>
          </p:nvCxnSpPr>
          <p:spPr bwMode="auto">
            <a:xfrm flipH="1" flipV="1">
              <a:off x="2240915" y="889635"/>
              <a:ext cx="1374775" cy="3295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71" name="Text Box 674">
              <a:extLst>
                <a:ext uri="{FF2B5EF4-FFF2-40B4-BE49-F238E27FC236}">
                  <a16:creationId xmlns:a16="http://schemas.microsoft.com/office/drawing/2014/main" id="{D5E7FAE1-CF14-1E47-9DCD-EF98F77BC122}"/>
                </a:ext>
              </a:extLst>
            </p:cNvPr>
            <p:cNvSpPr txBox="1">
              <a:spLocks noChangeArrowheads="1"/>
            </p:cNvSpPr>
            <p:nvPr/>
          </p:nvSpPr>
          <p:spPr bwMode="auto">
            <a:xfrm>
              <a:off x="260351" y="557530"/>
              <a:ext cx="464820" cy="24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gn="ctr">
                <a:spcBef>
                  <a:spcPts val="0"/>
                </a:spcBef>
                <a:spcAft>
                  <a:spcPts val="0"/>
                </a:spcAft>
              </a:pPr>
              <a:r>
                <a:rPr lang="en-US" sz="2000" b="1" dirty="0">
                  <a:effectLst/>
                  <a:latin typeface="Script MT Bold" charset="0"/>
                  <a:ea typeface="Times New Roman" charset="0"/>
                  <a:cs typeface="Times New Roman" charset="0"/>
                </a:rPr>
                <a:t>A</a:t>
              </a:r>
              <a:r>
                <a:rPr lang="en-US" sz="2000" b="1" dirty="0">
                  <a:effectLst/>
                  <a:latin typeface="Times New Roman" charset="0"/>
                  <a:ea typeface="Times New Roman" charset="0"/>
                  <a:cs typeface="New Century Schlbk" charset="0"/>
                </a:rPr>
                <a:t>:</a:t>
              </a:r>
              <a:endParaRPr lang="en-US" sz="2000" dirty="0">
                <a:effectLst/>
                <a:latin typeface="New Century Schlbk" charset="0"/>
                <a:ea typeface="Times New Roman" charset="0"/>
                <a:cs typeface="New Century Schlbk" charset="0"/>
              </a:endParaRPr>
            </a:p>
          </p:txBody>
        </p:sp>
      </p:grpSp>
      <p:sp>
        <p:nvSpPr>
          <p:cNvPr id="3" name="TextBox 2">
            <a:extLst>
              <a:ext uri="{FF2B5EF4-FFF2-40B4-BE49-F238E27FC236}">
                <a16:creationId xmlns:a16="http://schemas.microsoft.com/office/drawing/2014/main" id="{781519E9-6592-3648-9C00-E8DCB18273B6}"/>
              </a:ext>
            </a:extLst>
          </p:cNvPr>
          <p:cNvSpPr txBox="1"/>
          <p:nvPr/>
        </p:nvSpPr>
        <p:spPr>
          <a:xfrm>
            <a:off x="1295400" y="5410200"/>
            <a:ext cx="6477000" cy="646331"/>
          </a:xfrm>
          <a:prstGeom prst="rect">
            <a:avLst/>
          </a:prstGeom>
          <a:noFill/>
        </p:spPr>
        <p:txBody>
          <a:bodyPr wrap="square" rtlCol="0">
            <a:spAutoFit/>
          </a:bodyPr>
          <a:lstStyle/>
          <a:p>
            <a:r>
              <a:rPr lang="en-US" dirty="0"/>
              <a:t>Here the DFA has fewer states but, in general, it can have as many as </a:t>
            </a:r>
            <a:r>
              <a:rPr lang="en-US" b="1" dirty="0"/>
              <a:t>2</a:t>
            </a:r>
            <a:r>
              <a:rPr lang="en-US" b="1" baseline="30000" dirty="0"/>
              <a:t>n</a:t>
            </a:r>
            <a:r>
              <a:rPr lang="en-US" dirty="0"/>
              <a:t> states, where the NFA has n states.</a:t>
            </a:r>
          </a:p>
        </p:txBody>
      </p:sp>
    </p:spTree>
    <p:extLst>
      <p:ext uri="{BB962C8B-B14F-4D97-AF65-F5344CB8AC3E}">
        <p14:creationId xmlns:p14="http://schemas.microsoft.com/office/powerpoint/2010/main" val="2231529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DF22B-0B23-074D-A8D0-17C18016E43D}"/>
              </a:ext>
            </a:extLst>
          </p:cNvPr>
          <p:cNvSpPr>
            <a:spLocks noGrp="1"/>
          </p:cNvSpPr>
          <p:nvPr>
            <p:ph type="title"/>
          </p:nvPr>
        </p:nvSpPr>
        <p:spPr/>
        <p:txBody>
          <a:bodyPr/>
          <a:lstStyle/>
          <a:p>
            <a:r>
              <a:rPr lang="en-US" dirty="0"/>
              <a:t>Finite-State Automata</a:t>
            </a:r>
          </a:p>
        </p:txBody>
      </p:sp>
      <p:sp>
        <p:nvSpPr>
          <p:cNvPr id="3" name="Content Placeholder 2">
            <a:extLst>
              <a:ext uri="{FF2B5EF4-FFF2-40B4-BE49-F238E27FC236}">
                <a16:creationId xmlns:a16="http://schemas.microsoft.com/office/drawing/2014/main" id="{04E3BFE4-B869-D342-AEE1-A6B06B713381}"/>
              </a:ext>
            </a:extLst>
          </p:cNvPr>
          <p:cNvSpPr>
            <a:spLocks noGrp="1"/>
          </p:cNvSpPr>
          <p:nvPr>
            <p:ph idx="1"/>
          </p:nvPr>
        </p:nvSpPr>
        <p:spPr/>
        <p:txBody>
          <a:bodyPr/>
          <a:lstStyle/>
          <a:p>
            <a:r>
              <a:rPr lang="en-US" sz="2800" dirty="0"/>
              <a:t>A Finite-State Automaton (FSA) has only one form of memory, its current state. </a:t>
            </a:r>
          </a:p>
          <a:p>
            <a:r>
              <a:rPr lang="en-US" sz="2800" dirty="0"/>
              <a:t>As any automaton has a predetermined finite number of states, this class of machines is quite limited, but still very useful.</a:t>
            </a:r>
          </a:p>
          <a:p>
            <a:r>
              <a:rPr lang="en-US" sz="2800" dirty="0"/>
              <a:t>There are two classes: Deterministic Finite-State Automata (DFAs) and Non-Deterministic Finite-State Automata (NFAs)</a:t>
            </a:r>
          </a:p>
          <a:p>
            <a:r>
              <a:rPr lang="en-US" sz="2800" dirty="0"/>
              <a:t>We focus on DFAs for now.</a:t>
            </a:r>
          </a:p>
        </p:txBody>
      </p:sp>
      <p:sp>
        <p:nvSpPr>
          <p:cNvPr id="4" name="Date Placeholder 3">
            <a:extLst>
              <a:ext uri="{FF2B5EF4-FFF2-40B4-BE49-F238E27FC236}">
                <a16:creationId xmlns:a16="http://schemas.microsoft.com/office/drawing/2014/main" id="{8EAA6A36-7E9F-1E4C-8649-206D1B5272E1}"/>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7AD69456-3AEB-3345-ACF8-A8FE74056CFA}"/>
              </a:ext>
            </a:extLst>
          </p:cNvPr>
          <p:cNvSpPr>
            <a:spLocks noGrp="1"/>
          </p:cNvSpPr>
          <p:nvPr>
            <p:ph type="ftr" sz="quarter" idx="11"/>
          </p:nvPr>
        </p:nvSpPr>
        <p:spPr/>
        <p:txBody>
          <a:bodyPr/>
          <a:lstStyle/>
          <a:p>
            <a:r>
              <a:rPr lang="en-US" dirty="0"/>
              <a:t>UCF @ CS</a:t>
            </a:r>
          </a:p>
        </p:txBody>
      </p:sp>
      <p:sp>
        <p:nvSpPr>
          <p:cNvPr id="6" name="Slide Number Placeholder 5">
            <a:extLst>
              <a:ext uri="{FF2B5EF4-FFF2-40B4-BE49-F238E27FC236}">
                <a16:creationId xmlns:a16="http://schemas.microsoft.com/office/drawing/2014/main" id="{F7072B33-ED2C-B744-8AA9-B5A9B8172743}"/>
              </a:ext>
            </a:extLst>
          </p:cNvPr>
          <p:cNvSpPr>
            <a:spLocks noGrp="1"/>
          </p:cNvSpPr>
          <p:nvPr>
            <p:ph type="sldNum" sz="quarter" idx="12"/>
          </p:nvPr>
        </p:nvSpPr>
        <p:spPr/>
        <p:txBody>
          <a:bodyPr/>
          <a:lstStyle/>
          <a:p>
            <a:fld id="{F7F6C048-724C-A44D-A3A9-573A2C2F7973}" type="slidenum">
              <a:rPr lang="en-US" smtClean="0"/>
              <a:pPr/>
              <a:t>3</a:t>
            </a:fld>
            <a:endParaRPr lang="en-US" dirty="0"/>
          </a:p>
        </p:txBody>
      </p:sp>
    </p:spTree>
    <p:extLst>
      <p:ext uri="{BB962C8B-B14F-4D97-AF65-F5344CB8AC3E}">
        <p14:creationId xmlns:p14="http://schemas.microsoft.com/office/powerpoint/2010/main" val="2054552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Details of DFA</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Let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 </a:t>
            </a:r>
            <a:r>
              <a:rPr lang="en-US" sz="2400" dirty="0">
                <a:latin typeface="Arial" charset="0"/>
                <a:ea typeface="MS PGothic" charset="0"/>
              </a:rPr>
              <a:t>be an arbitrary NFA</a:t>
            </a:r>
            <a:endParaRPr lang="en-US" sz="2000" dirty="0">
              <a:latin typeface="Arial" charset="0"/>
              <a:ea typeface="MS PGothic" charset="0"/>
            </a:endParaRPr>
          </a:p>
          <a:p>
            <a:pPr eaLnBrk="1" hangingPunct="1"/>
            <a:r>
              <a:rPr lang="en-US" sz="2400" dirty="0">
                <a:latin typeface="Arial" charset="0"/>
                <a:ea typeface="MS PGothic" charset="0"/>
              </a:rPr>
              <a:t>In an abstract sense,</a:t>
            </a:r>
            <a:br>
              <a:rPr lang="en-US" sz="2400" dirty="0">
                <a:latin typeface="Arial" charset="0"/>
                <a:ea typeface="MS PGothic" charset="0"/>
              </a:rPr>
            </a:br>
            <a:r>
              <a:rPr lang="en-US" sz="2400" b="1" dirty="0">
                <a:latin typeface="Arial" charset="0"/>
                <a:ea typeface="MS PGothic" charset="0"/>
              </a:rPr>
              <a:t>A’ = (&lt;P(Q)&gt;, </a:t>
            </a:r>
            <a:r>
              <a:rPr lang="en-US" sz="2400" b="1" dirty="0" err="1">
                <a:latin typeface="Arial" charset="0"/>
                <a:ea typeface="MS PGothic" charset="0"/>
              </a:rPr>
              <a:t>Σ</a:t>
            </a:r>
            <a:r>
              <a:rPr lang="en-US" sz="2400" b="1" dirty="0">
                <a:latin typeface="Arial" charset="0"/>
                <a:ea typeface="MS PGothic" charset="0"/>
              </a:rPr>
              <a:t>, </a:t>
            </a:r>
            <a:r>
              <a:rPr lang="en-US" sz="2400" b="1" dirty="0" err="1">
                <a:latin typeface="Arial" charset="0"/>
                <a:ea typeface="MS PGothic" charset="0"/>
              </a:rPr>
              <a:t>δ</a:t>
            </a:r>
            <a:r>
              <a:rPr lang="en-US" sz="2400" b="1" dirty="0">
                <a:latin typeface="Arial" charset="0"/>
                <a:ea typeface="MS PGothic" charset="0"/>
              </a:rPr>
              <a:t>’,</a:t>
            </a:r>
            <a:r>
              <a:rPr lang="en-US" sz="2400" b="1" dirty="0">
                <a:latin typeface="Symbol" charset="2"/>
                <a:ea typeface="Symbol" charset="2"/>
                <a:cs typeface="Symbol" charset="2"/>
              </a:rPr>
              <a:t> &lt;l</a:t>
            </a:r>
            <a:r>
              <a:rPr lang="en-US" sz="2400" b="1" dirty="0"/>
              <a:t>-Closure</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})&gt;, F’)</a:t>
            </a:r>
            <a:r>
              <a:rPr lang="en-US" sz="2400" dirty="0">
                <a:latin typeface="Arial" charset="0"/>
                <a:ea typeface="MS PGothic" charset="0"/>
              </a:rPr>
              <a:t>, </a:t>
            </a:r>
            <a:br>
              <a:rPr lang="en-US" sz="2400" dirty="0">
                <a:latin typeface="Arial" charset="0"/>
                <a:ea typeface="MS PGothic" charset="0"/>
              </a:rPr>
            </a:br>
            <a:r>
              <a:rPr lang="en-US" sz="2400" dirty="0">
                <a:latin typeface="Arial" charset="0"/>
                <a:ea typeface="MS PGothic" charset="0"/>
              </a:rPr>
              <a:t>where </a:t>
            </a:r>
            <a:r>
              <a:rPr lang="en-US" sz="2400" b="1" dirty="0">
                <a:latin typeface="Arial" charset="0"/>
                <a:ea typeface="MS PGothic" charset="0"/>
              </a:rPr>
              <a:t>P(Q)</a:t>
            </a:r>
            <a:r>
              <a:rPr lang="en-US" sz="2400" dirty="0">
                <a:latin typeface="Arial" charset="0"/>
                <a:ea typeface="MS PGothic" charset="0"/>
              </a:rPr>
              <a:t> is the power set of </a:t>
            </a:r>
            <a:r>
              <a:rPr lang="en-US" sz="2400" b="1" dirty="0">
                <a:latin typeface="Arial" charset="0"/>
                <a:ea typeface="MS PGothic" charset="0"/>
              </a:rPr>
              <a:t>Q,</a:t>
            </a:r>
            <a:r>
              <a:rPr lang="en-US" sz="2400" dirty="0">
                <a:latin typeface="Arial" charset="0"/>
                <a:ea typeface="MS PGothic" charset="0"/>
              </a:rPr>
              <a:t> but we rarely need so many states (</a:t>
            </a:r>
            <a:r>
              <a:rPr lang="en-US" sz="2400" b="1" dirty="0">
                <a:latin typeface="Arial" charset="0"/>
                <a:ea typeface="MS PGothic" charset="0"/>
              </a:rPr>
              <a:t>2</a:t>
            </a:r>
            <a:r>
              <a:rPr lang="en-US" sz="2400" b="1" baseline="30000" dirty="0">
                <a:latin typeface="Arial" charset="0"/>
                <a:ea typeface="MS PGothic" charset="0"/>
              </a:rPr>
              <a:t>|Q|</a:t>
            </a:r>
            <a:r>
              <a:rPr lang="en-US" sz="2400" dirty="0">
                <a:latin typeface="Arial" charset="0"/>
                <a:ea typeface="MS PGothic" charset="0"/>
              </a:rPr>
              <a:t>) and we can iteratively determine those needed by starting at </a:t>
            </a:r>
            <a:r>
              <a:rPr lang="en-US" sz="2400" b="1" dirty="0">
                <a:latin typeface="Symbol" charset="2"/>
                <a:ea typeface="Symbol" charset="2"/>
                <a:cs typeface="Symbol" charset="2"/>
              </a:rPr>
              <a:t>l</a:t>
            </a:r>
            <a:r>
              <a:rPr lang="en-US" sz="2400" b="1" dirty="0"/>
              <a:t>-Closure</a:t>
            </a:r>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 </a:t>
            </a:r>
            <a:r>
              <a:rPr lang="en-US" sz="2400" dirty="0">
                <a:latin typeface="Arial" charset="0"/>
                <a:ea typeface="MS PGothic" charset="0"/>
              </a:rPr>
              <a:t>and keeping only states reachable from here</a:t>
            </a:r>
          </a:p>
          <a:p>
            <a:pPr eaLnBrk="1" hangingPunct="1"/>
            <a:r>
              <a:rPr lang="en-US" sz="2400" dirty="0">
                <a:latin typeface="Arial" charset="0"/>
                <a:ea typeface="MS PGothic" charset="0"/>
              </a:rPr>
              <a:t>Define </a:t>
            </a:r>
            <a:r>
              <a:rPr lang="en-US" sz="2400" b="1" dirty="0" err="1">
                <a:latin typeface="Arial" charset="0"/>
                <a:ea typeface="MS PGothic" charset="0"/>
              </a:rPr>
              <a:t>δ</a:t>
            </a:r>
            <a:r>
              <a:rPr lang="en-US" sz="2400" b="1" dirty="0">
                <a:latin typeface="Arial" charset="0"/>
                <a:ea typeface="MS PGothic" charset="0"/>
              </a:rPr>
              <a:t>’(&lt;S&gt;,a) = &lt;</a:t>
            </a:r>
            <a:r>
              <a:rPr lang="en-US" sz="2400" b="1" dirty="0">
                <a:latin typeface="Symbol" charset="2"/>
                <a:ea typeface="Symbol" charset="2"/>
                <a:cs typeface="Symbol" charset="2"/>
              </a:rPr>
              <a:t>l</a:t>
            </a:r>
            <a:r>
              <a:rPr lang="en-US" sz="2400" b="1" dirty="0"/>
              <a:t>-Closure</a:t>
            </a:r>
            <a:r>
              <a:rPr lang="en-US" sz="2400" b="1" dirty="0">
                <a:latin typeface="Arial" charset="0"/>
                <a:ea typeface="MS PGothic" charset="0"/>
              </a:rPr>
              <a:t>(</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S,a</a:t>
            </a:r>
            <a:r>
              <a:rPr lang="en-US" sz="2400" b="1" dirty="0">
                <a:latin typeface="Arial" charset="0"/>
                <a:ea typeface="MS PGothic" charset="0"/>
              </a:rPr>
              <a:t>))&gt; = </a:t>
            </a:r>
            <a:br>
              <a:rPr lang="en-US" sz="2400" dirty="0">
                <a:latin typeface="Arial" charset="0"/>
                <a:ea typeface="MS PGothic" charset="0"/>
              </a:rPr>
            </a:br>
            <a:r>
              <a:rPr lang="en-US" sz="2400" b="1" dirty="0">
                <a:latin typeface="Arial" charset="0"/>
                <a:ea typeface="MS PGothic" charset="0"/>
              </a:rPr>
              <a:t>&lt;∪</a:t>
            </a:r>
            <a:r>
              <a:rPr lang="en-US" sz="2400" b="1" baseline="-25000" dirty="0" err="1">
                <a:latin typeface="Arial" charset="0"/>
                <a:ea typeface="MS PGothic" charset="0"/>
              </a:rPr>
              <a:t>q∈S</a:t>
            </a:r>
            <a:r>
              <a:rPr lang="en-US" sz="2400" b="1" baseline="-25000" dirty="0">
                <a:latin typeface="Arial" charset="0"/>
                <a:ea typeface="MS PGothic" charset="0"/>
              </a:rPr>
              <a:t> </a:t>
            </a:r>
            <a:r>
              <a:rPr lang="en-US" sz="2400" b="1" dirty="0">
                <a:latin typeface="Symbol" charset="2"/>
                <a:ea typeface="Symbol" charset="2"/>
                <a:cs typeface="Symbol" charset="2"/>
              </a:rPr>
              <a:t>l</a:t>
            </a:r>
            <a:r>
              <a:rPr lang="en-US" sz="2400" b="1" dirty="0"/>
              <a:t>-Closure</a:t>
            </a:r>
            <a:r>
              <a:rPr lang="en-US" sz="2400" b="1" dirty="0">
                <a:latin typeface="Arial" charset="0"/>
                <a:ea typeface="MS PGothic" charset="0"/>
              </a:rPr>
              <a:t>(</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a:t>
            </a:r>
            <a:r>
              <a:rPr lang="en-US" sz="2400" b="1" dirty="0">
                <a:latin typeface="Arial" charset="0"/>
                <a:ea typeface="MS PGothic" charset="0"/>
              </a:rPr>
              <a:t>))&gt;, </a:t>
            </a:r>
            <a:r>
              <a:rPr lang="en-US" sz="2400" dirty="0">
                <a:latin typeface="Arial" charset="0"/>
                <a:ea typeface="MS PGothic" charset="0"/>
              </a:rPr>
              <a:t>where</a:t>
            </a:r>
            <a:r>
              <a:rPr lang="en-US" sz="2400" b="1" dirty="0">
                <a:latin typeface="Arial" charset="0"/>
                <a:ea typeface="MS PGothic" charset="0"/>
              </a:rPr>
              <a:t> </a:t>
            </a:r>
            <a:r>
              <a:rPr lang="en-US" sz="2400" b="1" dirty="0" err="1">
                <a:latin typeface="Arial" charset="0"/>
                <a:ea typeface="MS PGothic" charset="0"/>
              </a:rPr>
              <a:t>a∈Σ</a:t>
            </a:r>
            <a:r>
              <a:rPr lang="en-US" sz="2400" b="1" dirty="0">
                <a:latin typeface="Arial" charset="0"/>
                <a:ea typeface="MS PGothic" charset="0"/>
              </a:rPr>
              <a:t>, S ∈ P(Q)</a:t>
            </a:r>
          </a:p>
          <a:p>
            <a:pPr eaLnBrk="1" hangingPunct="1"/>
            <a:r>
              <a:rPr lang="en-US" sz="2400" b="1" dirty="0">
                <a:latin typeface="Arial" charset="0"/>
                <a:ea typeface="MS PGothic" charset="0"/>
              </a:rPr>
              <a:t>F’ = {&lt;S&gt; ∈ &lt;P(Q)&gt; | (S ∩ F) ≠ </a:t>
            </a:r>
            <a:r>
              <a:rPr lang="en-US" sz="2400" b="1" dirty="0" err="1">
                <a:ea typeface="ＭＳ Ｐゴシック" pitchFamily="-111" charset="-128"/>
                <a:cs typeface="ＭＳ Ｐゴシック" pitchFamily="-111" charset="-128"/>
              </a:rPr>
              <a:t>Ø</a:t>
            </a:r>
            <a:r>
              <a:rPr lang="en-US" sz="2400" b="1" dirty="0">
                <a:latin typeface="Arial" charset="0"/>
                <a:ea typeface="MS PGothic" charset="0"/>
              </a:rPr>
              <a:t> }</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A57AC52-0323-0C42-9779-829FC1B0D1AA}" type="datetime1">
              <a:rPr lang="en-US" smtClean="0"/>
              <a:t>1/27/22</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30</a:t>
            </a:fld>
            <a:endParaRPr lang="en-US"/>
          </a:p>
        </p:txBody>
      </p:sp>
    </p:spTree>
    <p:extLst>
      <p:ext uri="{BB962C8B-B14F-4D97-AF65-F5344CB8AC3E}">
        <p14:creationId xmlns:p14="http://schemas.microsoft.com/office/powerpoint/2010/main" val="13090447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Regular Languages and NFAs</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Showing that every DFA can be simulated by an NFA that accepts the same language and every NFA can be simulated by a DFA that accepts the same language proves the following</a:t>
            </a:r>
          </a:p>
          <a:p>
            <a:pPr eaLnBrk="1" hangingPunct="1"/>
            <a:r>
              <a:rPr lang="en-US" sz="2400" dirty="0">
                <a:latin typeface="Arial" charset="0"/>
                <a:ea typeface="MS PGothic" charset="0"/>
              </a:rPr>
              <a:t>A language is Regular if and only if it is accepted (recognized) by some NFA</a:t>
            </a:r>
          </a:p>
          <a:p>
            <a:pPr eaLnBrk="1" hangingPunct="1"/>
            <a:r>
              <a:rPr lang="en-US" sz="2400" dirty="0">
                <a:latin typeface="Arial" charset="0"/>
                <a:ea typeface="MS PGothic" charset="0"/>
              </a:rPr>
              <a:t>We now have two equivalent classes of recognizers for Regular Languages</a:t>
            </a:r>
          </a:p>
          <a:p>
            <a:pPr eaLnBrk="1" hangingPunct="1"/>
            <a:endParaRPr lang="en-US" sz="2400" dirty="0">
              <a:latin typeface="Arial" charset="0"/>
              <a:ea typeface="MS PGothic" charset="0"/>
            </a:endParaRPr>
          </a:p>
          <a:p>
            <a:pPr eaLnBrk="1" hangingPunct="1"/>
            <a:endParaRPr lang="en-US" sz="2400" dirty="0">
              <a:latin typeface="Arial" charset="0"/>
              <a:ea typeface="MS PGothic" charset="0"/>
            </a:endParaRP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51737A-2954-004B-99D2-B6233B101708}" type="datetime1">
              <a:rPr lang="en-US" smtClean="0"/>
              <a:t>1/27/22</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31</a:t>
            </a:fld>
            <a:endParaRPr lang="en-US"/>
          </a:p>
        </p:txBody>
      </p:sp>
    </p:spTree>
    <p:extLst>
      <p:ext uri="{BB962C8B-B14F-4D97-AF65-F5344CB8AC3E}">
        <p14:creationId xmlns:p14="http://schemas.microsoft.com/office/powerpoint/2010/main" val="1031077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4"/>
          <p:cNvSpPr>
            <a:spLocks noGrp="1"/>
          </p:cNvSpPr>
          <p:nvPr>
            <p:ph type="title"/>
          </p:nvPr>
        </p:nvSpPr>
        <p:spPr/>
        <p:txBody>
          <a:bodyPr/>
          <a:lstStyle/>
          <a:p>
            <a:r>
              <a:rPr lang="en-US" dirty="0">
                <a:latin typeface="Arial" charset="0"/>
                <a:ea typeface="MS PGothic" charset="0"/>
              </a:rPr>
              <a:t>Simple Exercise:</a:t>
            </a:r>
            <a:br>
              <a:rPr lang="en-US" dirty="0">
                <a:latin typeface="Arial" charset="0"/>
                <a:ea typeface="MS PGothic" charset="0"/>
              </a:rPr>
            </a:br>
            <a:r>
              <a:rPr lang="en-US" dirty="0">
                <a:latin typeface="Arial" charset="0"/>
                <a:ea typeface="MS PGothic" charset="0"/>
              </a:rPr>
              <a:t>Convert from NFA to DFA</a:t>
            </a:r>
          </a:p>
        </p:txBody>
      </p:sp>
      <p:sp>
        <p:nvSpPr>
          <p:cNvPr id="8089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6032CD-D921-EE41-8982-EEF125773FD8}" type="datetime1">
              <a:rPr lang="en-US" smtClean="0"/>
              <a:t>1/27/22</a:t>
            </a:fld>
            <a:endParaRPr lang="en-US"/>
          </a:p>
        </p:txBody>
      </p:sp>
      <p:sp>
        <p:nvSpPr>
          <p:cNvPr id="8090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090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A6C33E-0EFD-004D-8A83-4D4FAF69151B}" type="slidenum">
              <a:rPr lang="en-US"/>
              <a:pPr/>
              <a:t>32</a:t>
            </a:fld>
            <a:endParaRPr lang="en-US"/>
          </a:p>
        </p:txBody>
      </p:sp>
      <p:grpSp>
        <p:nvGrpSpPr>
          <p:cNvPr id="3" name="Group 2">
            <a:extLst>
              <a:ext uri="{FF2B5EF4-FFF2-40B4-BE49-F238E27FC236}">
                <a16:creationId xmlns:a16="http://schemas.microsoft.com/office/drawing/2014/main" id="{52502416-BBB0-4F4B-9A22-1A984B18E06B}"/>
              </a:ext>
            </a:extLst>
          </p:cNvPr>
          <p:cNvGrpSpPr/>
          <p:nvPr/>
        </p:nvGrpSpPr>
        <p:grpSpPr>
          <a:xfrm>
            <a:off x="838200" y="2350434"/>
            <a:ext cx="7848600" cy="2297766"/>
            <a:chOff x="1566862" y="2321560"/>
            <a:chExt cx="6010275" cy="1268095"/>
          </a:xfrm>
        </p:grpSpPr>
        <p:grpSp>
          <p:nvGrpSpPr>
            <p:cNvPr id="25" name="Group 24">
              <a:extLst>
                <a:ext uri="{FF2B5EF4-FFF2-40B4-BE49-F238E27FC236}">
                  <a16:creationId xmlns:a16="http://schemas.microsoft.com/office/drawing/2014/main" id="{F37499ED-9E68-BE48-B397-F88D7D7B1036}"/>
                </a:ext>
              </a:extLst>
            </p:cNvPr>
            <p:cNvGrpSpPr>
              <a:grpSpLocks noChangeAspect="1"/>
            </p:cNvGrpSpPr>
            <p:nvPr/>
          </p:nvGrpSpPr>
          <p:grpSpPr bwMode="auto">
            <a:xfrm>
              <a:off x="1566862" y="2321560"/>
              <a:ext cx="6010275" cy="1124585"/>
              <a:chOff x="1800" y="4359"/>
              <a:chExt cx="9465" cy="1771"/>
            </a:xfrm>
          </p:grpSpPr>
          <p:sp>
            <p:nvSpPr>
              <p:cNvPr id="26" name="Oval 25">
                <a:extLst>
                  <a:ext uri="{FF2B5EF4-FFF2-40B4-BE49-F238E27FC236}">
                    <a16:creationId xmlns:a16="http://schemas.microsoft.com/office/drawing/2014/main" id="{21844647-DE74-A24B-BAE7-B1062DFB91DC}"/>
                  </a:ext>
                </a:extLst>
              </p:cNvPr>
              <p:cNvSpPr>
                <a:spLocks noChangeArrowheads="1"/>
              </p:cNvSpPr>
              <p:nvPr/>
            </p:nvSpPr>
            <p:spPr bwMode="auto">
              <a:xfrm>
                <a:off x="4381" y="5064"/>
                <a:ext cx="764" cy="663"/>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sp>
            <p:nvSpPr>
              <p:cNvPr id="27" name="AutoShape 904">
                <a:extLst>
                  <a:ext uri="{FF2B5EF4-FFF2-40B4-BE49-F238E27FC236}">
                    <a16:creationId xmlns:a16="http://schemas.microsoft.com/office/drawing/2014/main" id="{96B5074E-74C6-AE4A-AA95-19CB2FABCB30}"/>
                  </a:ext>
                </a:extLst>
              </p:cNvPr>
              <p:cNvSpPr>
                <a:spLocks noChangeAspect="1" noChangeArrowheads="1" noTextEdit="1"/>
              </p:cNvSpPr>
              <p:nvPr/>
            </p:nvSpPr>
            <p:spPr bwMode="auto">
              <a:xfrm>
                <a:off x="1800" y="4359"/>
                <a:ext cx="9465" cy="1771"/>
              </a:xfrm>
              <a:prstGeom prst="rect">
                <a:avLst/>
              </a:prstGeom>
              <a:noFill/>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Lst>
            </p:spPr>
            <p:txBody>
              <a:bodyPr rot="0" vert="horz" wrap="square" lIns="91440" tIns="45720" rIns="91440" bIns="45720" anchor="t" anchorCtr="0" upright="1">
                <a:noAutofit/>
              </a:bodyPr>
              <a:lstStyle/>
              <a:p>
                <a:endParaRPr lang="en-US" sz="2800"/>
              </a:p>
            </p:txBody>
          </p:sp>
          <p:sp>
            <p:nvSpPr>
              <p:cNvPr id="28" name="Oval 27">
                <a:extLst>
                  <a:ext uri="{FF2B5EF4-FFF2-40B4-BE49-F238E27FC236}">
                    <a16:creationId xmlns:a16="http://schemas.microsoft.com/office/drawing/2014/main" id="{872CFF81-C48A-0747-9483-11DFAE79BA05}"/>
                  </a:ext>
                </a:extLst>
              </p:cNvPr>
              <p:cNvSpPr>
                <a:spLocks noChangeArrowheads="1"/>
              </p:cNvSpPr>
              <p:nvPr/>
            </p:nvSpPr>
            <p:spPr bwMode="auto">
              <a:xfrm>
                <a:off x="2746" y="5079"/>
                <a:ext cx="764" cy="607"/>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sp>
            <p:nvSpPr>
              <p:cNvPr id="29" name="Oval 28">
                <a:extLst>
                  <a:ext uri="{FF2B5EF4-FFF2-40B4-BE49-F238E27FC236}">
                    <a16:creationId xmlns:a16="http://schemas.microsoft.com/office/drawing/2014/main" id="{D0449015-ED9E-C14A-A576-D4E97D3E8929}"/>
                  </a:ext>
                </a:extLst>
              </p:cNvPr>
              <p:cNvSpPr>
                <a:spLocks noChangeArrowheads="1"/>
              </p:cNvSpPr>
              <p:nvPr/>
            </p:nvSpPr>
            <p:spPr bwMode="auto">
              <a:xfrm>
                <a:off x="6000" y="5078"/>
                <a:ext cx="764" cy="585"/>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cxnSp>
            <p:nvCxnSpPr>
              <p:cNvPr id="30" name="AutoShape 907">
                <a:extLst>
                  <a:ext uri="{FF2B5EF4-FFF2-40B4-BE49-F238E27FC236}">
                    <a16:creationId xmlns:a16="http://schemas.microsoft.com/office/drawing/2014/main" id="{2CD0DC3F-1A0C-BE42-AE3F-5551E815B630}"/>
                  </a:ext>
                </a:extLst>
              </p:cNvPr>
              <p:cNvCxnSpPr>
                <a:cxnSpLocks noChangeShapeType="1"/>
              </p:cNvCxnSpPr>
              <p:nvPr/>
            </p:nvCxnSpPr>
            <p:spPr bwMode="auto">
              <a:xfrm>
                <a:off x="2250" y="5439"/>
                <a:ext cx="496" cy="8"/>
              </a:xfrm>
              <a:prstGeom prst="straightConnector1">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cxnSp>
            <p:nvCxnSpPr>
              <p:cNvPr id="31" name="AutoShape 908">
                <a:extLst>
                  <a:ext uri="{FF2B5EF4-FFF2-40B4-BE49-F238E27FC236}">
                    <a16:creationId xmlns:a16="http://schemas.microsoft.com/office/drawing/2014/main" id="{8E21725C-32A7-5B40-8AE8-E9AC64374903}"/>
                  </a:ext>
                </a:extLst>
              </p:cNvPr>
              <p:cNvCxnSpPr>
                <a:cxnSpLocks noChangeShapeType="1"/>
              </p:cNvCxnSpPr>
              <p:nvPr/>
            </p:nvCxnSpPr>
            <p:spPr bwMode="auto">
              <a:xfrm flipV="1">
                <a:off x="3510" y="5432"/>
                <a:ext cx="871" cy="15"/>
              </a:xfrm>
              <a:prstGeom prst="straightConnector1">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cxnSp>
            <p:nvCxnSpPr>
              <p:cNvPr id="32" name="AutoShape 909">
                <a:extLst>
                  <a:ext uri="{FF2B5EF4-FFF2-40B4-BE49-F238E27FC236}">
                    <a16:creationId xmlns:a16="http://schemas.microsoft.com/office/drawing/2014/main" id="{ACFDBA47-8030-CF4B-A8BA-47289E774C2F}"/>
                  </a:ext>
                </a:extLst>
              </p:cNvPr>
              <p:cNvCxnSpPr>
                <a:cxnSpLocks noChangeShapeType="1"/>
              </p:cNvCxnSpPr>
              <p:nvPr/>
            </p:nvCxnSpPr>
            <p:spPr bwMode="auto">
              <a:xfrm>
                <a:off x="6750" y="5438"/>
                <a:ext cx="834" cy="11"/>
              </a:xfrm>
              <a:prstGeom prst="straightConnector1">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sp>
            <p:nvSpPr>
              <p:cNvPr id="33" name="Text Box 911">
                <a:extLst>
                  <a:ext uri="{FF2B5EF4-FFF2-40B4-BE49-F238E27FC236}">
                    <a16:creationId xmlns:a16="http://schemas.microsoft.com/office/drawing/2014/main" id="{E0349800-57AF-FE40-AF9B-F996DA345156}"/>
                  </a:ext>
                </a:extLst>
              </p:cNvPr>
              <p:cNvSpPr txBox="1">
                <a:spLocks noChangeArrowheads="1"/>
              </p:cNvSpPr>
              <p:nvPr/>
            </p:nvSpPr>
            <p:spPr bwMode="auto">
              <a:xfrm>
                <a:off x="2858" y="5183"/>
                <a:ext cx="384" cy="51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alpha val="0"/>
                      </a:srgb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000" b="1">
                    <a:effectLst/>
                    <a:latin typeface="New Century Schlbk"/>
                    <a:ea typeface="Times New Roman" panose="02020603050405020304" pitchFamily="18" charset="0"/>
                    <a:cs typeface="Times New Roman" panose="02020603050405020304" pitchFamily="18" charset="0"/>
                  </a:rPr>
                  <a:t>A</a:t>
                </a:r>
                <a:endParaRPr lang="en-US">
                  <a:effectLst/>
                  <a:latin typeface="New Century Schlbk"/>
                  <a:ea typeface="Times New Roman" panose="02020603050405020304" pitchFamily="18" charset="0"/>
                  <a:cs typeface="Times New Roman" panose="02020603050405020304" pitchFamily="18" charset="0"/>
                </a:endParaRPr>
              </a:p>
            </p:txBody>
          </p:sp>
          <p:sp>
            <p:nvSpPr>
              <p:cNvPr id="34" name="Text Box 916">
                <a:extLst>
                  <a:ext uri="{FF2B5EF4-FFF2-40B4-BE49-F238E27FC236}">
                    <a16:creationId xmlns:a16="http://schemas.microsoft.com/office/drawing/2014/main" id="{19662A80-0F71-B04C-A4D2-63DEFEBD4901}"/>
                  </a:ext>
                </a:extLst>
              </p:cNvPr>
              <p:cNvSpPr txBox="1">
                <a:spLocks noChangeArrowheads="1"/>
              </p:cNvSpPr>
              <p:nvPr/>
            </p:nvSpPr>
            <p:spPr bwMode="auto">
              <a:xfrm>
                <a:off x="6893" y="5120"/>
                <a:ext cx="690" cy="385"/>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a</a:t>
                </a:r>
              </a:p>
            </p:txBody>
          </p:sp>
          <p:sp>
            <p:nvSpPr>
              <p:cNvPr id="35" name="Text Box 918">
                <a:extLst>
                  <a:ext uri="{FF2B5EF4-FFF2-40B4-BE49-F238E27FC236}">
                    <a16:creationId xmlns:a16="http://schemas.microsoft.com/office/drawing/2014/main" id="{D24385B4-83A7-564D-9971-3C4C64C964ED}"/>
                  </a:ext>
                </a:extLst>
              </p:cNvPr>
              <p:cNvSpPr txBox="1">
                <a:spLocks noChangeArrowheads="1"/>
              </p:cNvSpPr>
              <p:nvPr/>
            </p:nvSpPr>
            <p:spPr bwMode="auto">
              <a:xfrm>
                <a:off x="3652" y="5120"/>
                <a:ext cx="557" cy="433"/>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a</a:t>
                </a:r>
              </a:p>
            </p:txBody>
          </p:sp>
          <p:sp>
            <p:nvSpPr>
              <p:cNvPr id="36" name="Oval 35">
                <a:extLst>
                  <a:ext uri="{FF2B5EF4-FFF2-40B4-BE49-F238E27FC236}">
                    <a16:creationId xmlns:a16="http://schemas.microsoft.com/office/drawing/2014/main" id="{AE9A3C6C-26B2-5041-9BA8-57B6EC1AB49F}"/>
                  </a:ext>
                </a:extLst>
              </p:cNvPr>
              <p:cNvSpPr>
                <a:spLocks noChangeArrowheads="1"/>
              </p:cNvSpPr>
              <p:nvPr/>
            </p:nvSpPr>
            <p:spPr bwMode="auto">
              <a:xfrm>
                <a:off x="4508" y="5153"/>
                <a:ext cx="532" cy="484"/>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a:effectLst/>
                    <a:latin typeface="New Century Schlbk"/>
                    <a:ea typeface="Times New Roman" panose="02020603050405020304" pitchFamily="18" charset="0"/>
                    <a:cs typeface="Times New Roman" panose="02020603050405020304" pitchFamily="18" charset="0"/>
                  </a:rPr>
                  <a:t>B</a:t>
                </a:r>
                <a:endParaRPr lang="en-US">
                  <a:effectLst/>
                  <a:latin typeface="New Century Schlbk"/>
                  <a:ea typeface="Times New Roman" panose="02020603050405020304" pitchFamily="18" charset="0"/>
                  <a:cs typeface="Times New Roman" panose="02020603050405020304" pitchFamily="18" charset="0"/>
                </a:endParaRPr>
              </a:p>
            </p:txBody>
          </p:sp>
          <p:sp>
            <p:nvSpPr>
              <p:cNvPr id="37" name="Text Box 921">
                <a:extLst>
                  <a:ext uri="{FF2B5EF4-FFF2-40B4-BE49-F238E27FC236}">
                    <a16:creationId xmlns:a16="http://schemas.microsoft.com/office/drawing/2014/main" id="{FBECB223-AF87-E243-B324-04BDF1882F6A}"/>
                  </a:ext>
                </a:extLst>
              </p:cNvPr>
              <p:cNvSpPr txBox="1">
                <a:spLocks noChangeArrowheads="1"/>
              </p:cNvSpPr>
              <p:nvPr/>
            </p:nvSpPr>
            <p:spPr bwMode="auto">
              <a:xfrm>
                <a:off x="6162" y="4640"/>
                <a:ext cx="557" cy="384"/>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a</a:t>
                </a:r>
              </a:p>
            </p:txBody>
          </p:sp>
          <p:sp>
            <p:nvSpPr>
              <p:cNvPr id="38" name="Oval 37">
                <a:extLst>
                  <a:ext uri="{FF2B5EF4-FFF2-40B4-BE49-F238E27FC236}">
                    <a16:creationId xmlns:a16="http://schemas.microsoft.com/office/drawing/2014/main" id="{6FD1E7C7-1D33-564F-AA3E-D14AAC796D08}"/>
                  </a:ext>
                </a:extLst>
              </p:cNvPr>
              <p:cNvSpPr>
                <a:spLocks noChangeArrowheads="1"/>
              </p:cNvSpPr>
              <p:nvPr/>
            </p:nvSpPr>
            <p:spPr bwMode="auto">
              <a:xfrm>
                <a:off x="7575" y="5093"/>
                <a:ext cx="764" cy="631"/>
              </a:xfrm>
              <a:prstGeom prst="ellipse">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sz="2800"/>
              </a:p>
            </p:txBody>
          </p:sp>
          <p:cxnSp>
            <p:nvCxnSpPr>
              <p:cNvPr id="39" name="AutoShape 923">
                <a:extLst>
                  <a:ext uri="{FF2B5EF4-FFF2-40B4-BE49-F238E27FC236}">
                    <a16:creationId xmlns:a16="http://schemas.microsoft.com/office/drawing/2014/main" id="{A759BA7A-AA74-2447-BA63-1DF620D1F9D7}"/>
                  </a:ext>
                </a:extLst>
              </p:cNvPr>
              <p:cNvCxnSpPr>
                <a:cxnSpLocks noChangeShapeType="1"/>
              </p:cNvCxnSpPr>
              <p:nvPr/>
            </p:nvCxnSpPr>
            <p:spPr bwMode="auto">
              <a:xfrm rot="16200000" flipH="1" flipV="1">
                <a:off x="7258" y="4487"/>
                <a:ext cx="93" cy="1305"/>
              </a:xfrm>
              <a:prstGeom prst="curvedConnector3">
                <a:avLst>
                  <a:gd name="adj1" fmla="val -403227"/>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sp>
            <p:nvSpPr>
              <p:cNvPr id="40" name="Text Box 924">
                <a:extLst>
                  <a:ext uri="{FF2B5EF4-FFF2-40B4-BE49-F238E27FC236}">
                    <a16:creationId xmlns:a16="http://schemas.microsoft.com/office/drawing/2014/main" id="{6D2ED927-9B3B-1A4E-9AC1-869A8CD43850}"/>
                  </a:ext>
                </a:extLst>
              </p:cNvPr>
              <p:cNvSpPr txBox="1">
                <a:spLocks noChangeArrowheads="1"/>
              </p:cNvSpPr>
              <p:nvPr/>
            </p:nvSpPr>
            <p:spPr bwMode="auto">
              <a:xfrm>
                <a:off x="7833" y="4640"/>
                <a:ext cx="557" cy="364"/>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Symbol" pitchFamily="2" charset="2"/>
                    <a:ea typeface="Times New Roman" panose="02020603050405020304" pitchFamily="18" charset="0"/>
                    <a:cs typeface="Times New Roman" panose="02020603050405020304" pitchFamily="18" charset="0"/>
                  </a:rPr>
                  <a:t>l</a:t>
                </a:r>
                <a:endParaRPr lang="en-US" dirty="0">
                  <a:effectLst/>
                  <a:latin typeface="New Century Schlbk"/>
                  <a:ea typeface="Times New Roman" panose="02020603050405020304" pitchFamily="18" charset="0"/>
                  <a:cs typeface="Times New Roman" panose="02020603050405020304" pitchFamily="18" charset="0"/>
                </a:endParaRPr>
              </a:p>
            </p:txBody>
          </p:sp>
          <p:cxnSp>
            <p:nvCxnSpPr>
              <p:cNvPr id="41" name="AutoShape 926">
                <a:extLst>
                  <a:ext uri="{FF2B5EF4-FFF2-40B4-BE49-F238E27FC236}">
                    <a16:creationId xmlns:a16="http://schemas.microsoft.com/office/drawing/2014/main" id="{D461A21A-155D-B84D-97C7-6D888AF11E1E}"/>
                  </a:ext>
                </a:extLst>
              </p:cNvPr>
              <p:cNvCxnSpPr>
                <a:cxnSpLocks noChangeShapeType="1"/>
              </p:cNvCxnSpPr>
              <p:nvPr/>
            </p:nvCxnSpPr>
            <p:spPr bwMode="auto">
              <a:xfrm rot="16200000" flipH="1" flipV="1">
                <a:off x="5628" y="4430"/>
                <a:ext cx="94" cy="1349"/>
              </a:xfrm>
              <a:prstGeom prst="curvedConnector3">
                <a:avLst>
                  <a:gd name="adj1" fmla="val -330265"/>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sp>
            <p:nvSpPr>
              <p:cNvPr id="42" name="Text Box 927">
                <a:extLst>
                  <a:ext uri="{FF2B5EF4-FFF2-40B4-BE49-F238E27FC236}">
                    <a16:creationId xmlns:a16="http://schemas.microsoft.com/office/drawing/2014/main" id="{E8E948EF-8DB5-0349-8D78-036B91F2F4E3}"/>
                  </a:ext>
                </a:extLst>
              </p:cNvPr>
              <p:cNvSpPr txBox="1">
                <a:spLocks noChangeArrowheads="1"/>
              </p:cNvSpPr>
              <p:nvPr/>
            </p:nvSpPr>
            <p:spPr bwMode="auto">
              <a:xfrm>
                <a:off x="1838" y="5230"/>
                <a:ext cx="384" cy="392"/>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alpha val="0"/>
                      </a:srgb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400" b="1" dirty="0">
                    <a:effectLst/>
                    <a:latin typeface="Script MT Bold" panose="03040602040607080904" pitchFamily="66" charset="77"/>
                    <a:ea typeface="Times New Roman" panose="02020603050405020304" pitchFamily="18" charset="0"/>
                    <a:cs typeface="Times New Roman" panose="02020603050405020304" pitchFamily="18" charset="0"/>
                  </a:rPr>
                  <a:t>A</a:t>
                </a:r>
                <a:endParaRPr lang="en-US" dirty="0">
                  <a:effectLst/>
                  <a:latin typeface="New Century Schlbk"/>
                  <a:ea typeface="Times New Roman" panose="02020603050405020304" pitchFamily="18" charset="0"/>
                  <a:cs typeface="Times New Roman" panose="02020603050405020304" pitchFamily="18" charset="0"/>
                </a:endParaRPr>
              </a:p>
            </p:txBody>
          </p:sp>
          <p:sp>
            <p:nvSpPr>
              <p:cNvPr id="43" name="Text Box 930">
                <a:extLst>
                  <a:ext uri="{FF2B5EF4-FFF2-40B4-BE49-F238E27FC236}">
                    <a16:creationId xmlns:a16="http://schemas.microsoft.com/office/drawing/2014/main" id="{2E706D39-87C3-D24B-9CC1-418D8E4A9931}"/>
                  </a:ext>
                </a:extLst>
              </p:cNvPr>
              <p:cNvSpPr txBox="1">
                <a:spLocks noChangeArrowheads="1"/>
              </p:cNvSpPr>
              <p:nvPr/>
            </p:nvSpPr>
            <p:spPr bwMode="auto">
              <a:xfrm>
                <a:off x="5211" y="5122"/>
                <a:ext cx="557" cy="394"/>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sym typeface="Symbol" pitchFamily="2" charset="2"/>
                  </a:rPr>
                  <a:t></a:t>
                </a:r>
                <a:endParaRPr lang="en-US" dirty="0">
                  <a:effectLst/>
                  <a:latin typeface="New Century Schlbk"/>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ffectLst/>
                    <a:latin typeface="New Century Schlbk"/>
                    <a:ea typeface="Times New Roman" panose="02020603050405020304" pitchFamily="18" charset="0"/>
                    <a:cs typeface="Times New Roman" panose="02020603050405020304" pitchFamily="18" charset="0"/>
                  </a:rPr>
                  <a:t> </a:t>
                </a:r>
              </a:p>
            </p:txBody>
          </p:sp>
          <p:cxnSp>
            <p:nvCxnSpPr>
              <p:cNvPr id="44" name="AutoShape 931">
                <a:extLst>
                  <a:ext uri="{FF2B5EF4-FFF2-40B4-BE49-F238E27FC236}">
                    <a16:creationId xmlns:a16="http://schemas.microsoft.com/office/drawing/2014/main" id="{4A1D0DD0-5C94-AF48-9E29-70F3C4210403}"/>
                  </a:ext>
                </a:extLst>
              </p:cNvPr>
              <p:cNvCxnSpPr>
                <a:cxnSpLocks noChangeShapeType="1"/>
              </p:cNvCxnSpPr>
              <p:nvPr/>
            </p:nvCxnSpPr>
            <p:spPr bwMode="auto">
              <a:xfrm flipV="1">
                <a:off x="5145" y="5432"/>
                <a:ext cx="871" cy="15"/>
              </a:xfrm>
              <a:prstGeom prst="straightConnector1">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sp>
            <p:nvSpPr>
              <p:cNvPr id="45" name="Text Box 932">
                <a:extLst>
                  <a:ext uri="{FF2B5EF4-FFF2-40B4-BE49-F238E27FC236}">
                    <a16:creationId xmlns:a16="http://schemas.microsoft.com/office/drawing/2014/main" id="{62979914-9D94-7244-B041-B50543E477C4}"/>
                  </a:ext>
                </a:extLst>
              </p:cNvPr>
              <p:cNvSpPr txBox="1">
                <a:spLocks noChangeArrowheads="1"/>
              </p:cNvSpPr>
              <p:nvPr/>
            </p:nvSpPr>
            <p:spPr bwMode="auto">
              <a:xfrm>
                <a:off x="7746" y="5217"/>
                <a:ext cx="384" cy="51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alpha val="0"/>
                      </a:srgb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000" b="1">
                    <a:effectLst/>
                    <a:latin typeface="New Century Schlbk"/>
                    <a:ea typeface="Times New Roman" panose="02020603050405020304" pitchFamily="18" charset="0"/>
                    <a:cs typeface="Times New Roman" panose="02020603050405020304" pitchFamily="18" charset="0"/>
                  </a:rPr>
                  <a:t>D</a:t>
                </a:r>
                <a:endParaRPr lang="en-US">
                  <a:effectLst/>
                  <a:latin typeface="New Century Schlbk"/>
                  <a:ea typeface="Times New Roman" panose="02020603050405020304" pitchFamily="18" charset="0"/>
                  <a:cs typeface="Times New Roman" panose="02020603050405020304" pitchFamily="18" charset="0"/>
                </a:endParaRPr>
              </a:p>
            </p:txBody>
          </p:sp>
          <p:sp>
            <p:nvSpPr>
              <p:cNvPr id="46" name="Text Box 929">
                <a:extLst>
                  <a:ext uri="{FF2B5EF4-FFF2-40B4-BE49-F238E27FC236}">
                    <a16:creationId xmlns:a16="http://schemas.microsoft.com/office/drawing/2014/main" id="{29FC78BF-BD47-8E49-B18B-86CF82E6FE5B}"/>
                  </a:ext>
                </a:extLst>
              </p:cNvPr>
              <p:cNvSpPr txBox="1">
                <a:spLocks noChangeArrowheads="1"/>
              </p:cNvSpPr>
              <p:nvPr/>
            </p:nvSpPr>
            <p:spPr bwMode="auto">
              <a:xfrm>
                <a:off x="6162" y="5168"/>
                <a:ext cx="384" cy="51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alpha val="0"/>
                      </a:srgb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0">
                    <a:solidFill>
                      <a:schemeClr val="bg1">
                        <a:lumMod val="100000"/>
                        <a:lumOff val="0"/>
                      </a:schemeClr>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2000" b="1">
                    <a:effectLst/>
                    <a:latin typeface="New Century Schlbk"/>
                    <a:ea typeface="Times New Roman" panose="02020603050405020304" pitchFamily="18" charset="0"/>
                    <a:cs typeface="Times New Roman" panose="02020603050405020304" pitchFamily="18" charset="0"/>
                  </a:rPr>
                  <a:t>C</a:t>
                </a:r>
                <a:endParaRPr lang="en-US">
                  <a:effectLst/>
                  <a:latin typeface="New Century Schlbk"/>
                  <a:ea typeface="Times New Roman" panose="02020603050405020304" pitchFamily="18" charset="0"/>
                  <a:cs typeface="Times New Roman" panose="02020603050405020304" pitchFamily="18" charset="0"/>
                </a:endParaRPr>
              </a:p>
            </p:txBody>
          </p:sp>
        </p:grpSp>
        <p:grpSp>
          <p:nvGrpSpPr>
            <p:cNvPr id="2" name="Group 1">
              <a:extLst>
                <a:ext uri="{FF2B5EF4-FFF2-40B4-BE49-F238E27FC236}">
                  <a16:creationId xmlns:a16="http://schemas.microsoft.com/office/drawing/2014/main" id="{C766A954-B4DB-AE46-AAB6-692F30F064E6}"/>
                </a:ext>
              </a:extLst>
            </p:cNvPr>
            <p:cNvGrpSpPr/>
            <p:nvPr/>
          </p:nvGrpSpPr>
          <p:grpSpPr>
            <a:xfrm>
              <a:off x="2401622" y="3166089"/>
              <a:ext cx="2973705" cy="423566"/>
              <a:chOff x="2313992" y="3201649"/>
              <a:chExt cx="2973705" cy="423566"/>
            </a:xfrm>
          </p:grpSpPr>
          <p:sp>
            <p:nvSpPr>
              <p:cNvPr id="47" name="Text Box 39">
                <a:extLst>
                  <a:ext uri="{FF2B5EF4-FFF2-40B4-BE49-F238E27FC236}">
                    <a16:creationId xmlns:a16="http://schemas.microsoft.com/office/drawing/2014/main" id="{262D9F00-30A5-284D-B03B-B3D5A772CBB2}"/>
                  </a:ext>
                </a:extLst>
              </p:cNvPr>
              <p:cNvSpPr txBox="1">
                <a:spLocks noChangeArrowheads="1"/>
              </p:cNvSpPr>
              <p:nvPr/>
            </p:nvSpPr>
            <p:spPr bwMode="auto">
              <a:xfrm>
                <a:off x="2719387" y="3270885"/>
                <a:ext cx="353695" cy="35433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a:effectLst/>
                    <a:latin typeface="New Century Schlbk"/>
                    <a:ea typeface="Times New Roman" panose="02020603050405020304" pitchFamily="18" charset="0"/>
                    <a:cs typeface="Times New Roman" panose="02020603050405020304" pitchFamily="18" charset="0"/>
                    <a:sym typeface="Symbol" pitchFamily="2" charset="2"/>
                  </a:rPr>
                  <a:t></a:t>
                </a:r>
                <a:endParaRPr lang="en-US">
                  <a:effectLst/>
                  <a:latin typeface="New Century Schlbk"/>
                  <a:ea typeface="Times New Roman" panose="02020603050405020304" pitchFamily="18" charset="0"/>
                  <a:cs typeface="Times New Roman" panose="02020603050405020304" pitchFamily="18" charset="0"/>
                </a:endParaRPr>
              </a:p>
            </p:txBody>
          </p:sp>
          <p:cxnSp>
            <p:nvCxnSpPr>
              <p:cNvPr id="48" name="Curved Connector 47">
                <a:extLst>
                  <a:ext uri="{FF2B5EF4-FFF2-40B4-BE49-F238E27FC236}">
                    <a16:creationId xmlns:a16="http://schemas.microsoft.com/office/drawing/2014/main" id="{46AA9E5F-EC94-F442-9A10-4D17E0AAB3A9}"/>
                  </a:ext>
                </a:extLst>
              </p:cNvPr>
              <p:cNvCxnSpPr>
                <a:cxnSpLocks noChangeShapeType="1"/>
              </p:cNvCxnSpPr>
              <p:nvPr/>
            </p:nvCxnSpPr>
            <p:spPr bwMode="auto">
              <a:xfrm rot="16200000" flipH="1">
                <a:off x="3778302" y="1737339"/>
                <a:ext cx="45085" cy="2973705"/>
              </a:xfrm>
              <a:prstGeom prst="curvedConnector3">
                <a:avLst>
                  <a:gd name="adj1" fmla="val 1052716"/>
                </a:avLst>
              </a:prstGeom>
              <a:noFill/>
              <a:ln w="9525">
                <a:solidFill>
                  <a:srgbClr val="000000"/>
                </a:solidFill>
                <a:round/>
                <a:headEnd/>
                <a:tailEnd type="triangle" w="med" len="me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 xmlns:o="urn:schemas-microsoft-com:office:office" xmlns:v="urn:schemas-microsoft-com:vml" xmlns:w10="urn:schemas-microsoft-com:office:word" xmlns:w="http://schemas.openxmlformats.org/wordprocessingml/2006/main" xmlns:a14="http://schemas.microsoft.com/office/drawing/2010/main" xmlns:lc="http://schemas.openxmlformats.org/drawingml/2006/lockedCanvas">
                    <a:noFill/>
                  </a14:hiddenFill>
                </a:ext>
              </a:extLst>
            </p:spPr>
          </p:cxnSp>
        </p:grpSp>
      </p:grpSp>
    </p:spTree>
    <p:extLst>
      <p:ext uri="{BB962C8B-B14F-4D97-AF65-F5344CB8AC3E}">
        <p14:creationId xmlns:p14="http://schemas.microsoft.com/office/powerpoint/2010/main" val="1301911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Regular Expressions</a:t>
            </a:r>
          </a:p>
        </p:txBody>
      </p:sp>
      <p:sp>
        <p:nvSpPr>
          <p:cNvPr id="8" name="Subtitle 7"/>
          <p:cNvSpPr>
            <a:spLocks noGrp="1"/>
          </p:cNvSpPr>
          <p:nvPr>
            <p:ph type="subTitle" idx="1"/>
          </p:nvPr>
        </p:nvSpPr>
        <p:spPr/>
        <p:txBody>
          <a:bodyPr/>
          <a:lstStyle/>
          <a:p>
            <a:r>
              <a:rPr lang="en-US" dirty="0"/>
              <a:t>Regular Sets</a:t>
            </a:r>
          </a:p>
        </p:txBody>
      </p:sp>
    </p:spTree>
    <p:extLst>
      <p:ext uri="{BB962C8B-B14F-4D97-AF65-F5344CB8AC3E}">
        <p14:creationId xmlns:p14="http://schemas.microsoft.com/office/powerpoint/2010/main" val="3115016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Regular Expressions</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Primitive:</a:t>
            </a:r>
          </a:p>
          <a:p>
            <a:pPr lvl="1"/>
            <a:r>
              <a:rPr lang="en-US" sz="2000" dirty="0" err="1">
                <a:latin typeface="Arial" charset="0"/>
                <a:ea typeface="MS PGothic" charset="0"/>
              </a:rPr>
              <a:t>Φ</a:t>
            </a:r>
            <a:r>
              <a:rPr lang="en-US" sz="2000" dirty="0">
                <a:latin typeface="Arial" charset="0"/>
                <a:ea typeface="MS PGothic" charset="0"/>
              </a:rPr>
              <a:t>	denotes {}</a:t>
            </a:r>
          </a:p>
          <a:p>
            <a:pPr lvl="1"/>
            <a:r>
              <a:rPr lang="en-US" sz="2000" dirty="0" err="1">
                <a:latin typeface="Arial" charset="0"/>
                <a:ea typeface="MS PGothic" charset="0"/>
              </a:rPr>
              <a:t>λ</a:t>
            </a:r>
            <a:r>
              <a:rPr lang="en-US" sz="2000" dirty="0">
                <a:latin typeface="Arial" charset="0"/>
                <a:ea typeface="MS PGothic" charset="0"/>
              </a:rPr>
              <a:t>		denotes {</a:t>
            </a:r>
            <a:r>
              <a:rPr lang="en-US" sz="2000" dirty="0" err="1">
                <a:latin typeface="Arial" charset="0"/>
                <a:ea typeface="MS PGothic" charset="0"/>
              </a:rPr>
              <a:t>λ</a:t>
            </a:r>
            <a:r>
              <a:rPr lang="en-US" sz="2000" dirty="0">
                <a:latin typeface="Arial" charset="0"/>
                <a:ea typeface="MS PGothic" charset="0"/>
              </a:rPr>
              <a:t>} </a:t>
            </a:r>
          </a:p>
          <a:p>
            <a:pPr lvl="1"/>
            <a:r>
              <a:rPr lang="en-US" sz="2000" dirty="0">
                <a:latin typeface="Arial" charset="0"/>
                <a:ea typeface="MS PGothic" charset="0"/>
              </a:rPr>
              <a:t>a		where a is in </a:t>
            </a:r>
            <a:r>
              <a:rPr lang="en-US" sz="2000" dirty="0" err="1">
                <a:latin typeface="Arial" charset="0"/>
                <a:ea typeface="MS PGothic" charset="0"/>
              </a:rPr>
              <a:t>Σ</a:t>
            </a:r>
            <a:r>
              <a:rPr lang="en-US" sz="2000" dirty="0">
                <a:latin typeface="Arial" charset="0"/>
                <a:ea typeface="MS PGothic" charset="0"/>
              </a:rPr>
              <a:t> denotes {a}</a:t>
            </a:r>
          </a:p>
          <a:p>
            <a:r>
              <a:rPr lang="en-US" sz="2400" dirty="0">
                <a:latin typeface="Arial" charset="0"/>
                <a:ea typeface="MS PGothic" charset="0"/>
              </a:rPr>
              <a:t>Closure:</a:t>
            </a:r>
          </a:p>
          <a:p>
            <a:pPr lvl="1"/>
            <a:r>
              <a:rPr lang="en-US" sz="2000" dirty="0">
                <a:latin typeface="Arial" charset="0"/>
                <a:ea typeface="MS PGothic" charset="0"/>
              </a:rPr>
              <a:t>If R and S are regular expressions then so are R ・ S, R + S and R*, where</a:t>
            </a:r>
          </a:p>
          <a:p>
            <a:pPr lvl="2"/>
            <a:r>
              <a:rPr lang="en-US" sz="1800" dirty="0">
                <a:latin typeface="Arial" charset="0"/>
                <a:ea typeface="MS PGothic" charset="0"/>
              </a:rPr>
              <a:t>R ・ S denotes RS = { </a:t>
            </a:r>
            <a:r>
              <a:rPr lang="en-US" sz="1800" dirty="0" err="1">
                <a:latin typeface="Arial" charset="0"/>
                <a:ea typeface="MS PGothic" charset="0"/>
              </a:rPr>
              <a:t>xy</a:t>
            </a:r>
            <a:r>
              <a:rPr lang="en-US" sz="1800" dirty="0">
                <a:latin typeface="Arial" charset="0"/>
                <a:ea typeface="MS PGothic" charset="0"/>
              </a:rPr>
              <a:t> | x is in R and y is in S }</a:t>
            </a:r>
          </a:p>
          <a:p>
            <a:pPr lvl="2"/>
            <a:r>
              <a:rPr lang="en-US" sz="1800" dirty="0">
                <a:latin typeface="Arial" charset="0"/>
                <a:ea typeface="MS PGothic" charset="0"/>
              </a:rPr>
              <a:t>R + S denotes R</a:t>
            </a:r>
            <a:r>
              <a:rPr lang="en-US" sz="1800" dirty="0">
                <a:latin typeface="Arial" charset="0"/>
                <a:ea typeface="MS PGothic" charset="0"/>
                <a:sym typeface="Symbol" charset="0"/>
              </a:rPr>
              <a:t>S =</a:t>
            </a:r>
            <a:r>
              <a:rPr lang="en-US" sz="1800" dirty="0">
                <a:latin typeface="Arial" charset="0"/>
                <a:ea typeface="MS PGothic" charset="0"/>
              </a:rPr>
              <a:t> { x | x is in R or x is in S }</a:t>
            </a:r>
          </a:p>
          <a:p>
            <a:pPr lvl="2"/>
            <a:r>
              <a:rPr lang="en-US" sz="1800" dirty="0">
                <a:latin typeface="Arial" charset="0"/>
                <a:ea typeface="MS PGothic" charset="0"/>
              </a:rPr>
              <a:t>R* denotes R* (defined in page 28 of preliminaries)</a:t>
            </a:r>
          </a:p>
          <a:p>
            <a:r>
              <a:rPr lang="en-US" sz="2400" dirty="0">
                <a:latin typeface="Arial" charset="0"/>
                <a:ea typeface="MS PGothic" charset="0"/>
              </a:rPr>
              <a:t>Parentheses are used as needed</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31460D-5D7E-6949-A595-0F19D817C148}" type="datetime1">
              <a:rPr lang="en-US" smtClean="0"/>
              <a:t>1/27/22</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en-US">
                <a:latin typeface="Arial" charset="0"/>
                <a:ea typeface="MS PGothic" charset="0"/>
              </a:rPr>
              <a:t>Lexical Analysis</a:t>
            </a:r>
          </a:p>
        </p:txBody>
      </p:sp>
      <p:sp>
        <p:nvSpPr>
          <p:cNvPr id="71683" name="Rectangle 3"/>
          <p:cNvSpPr>
            <a:spLocks noGrp="1" noChangeArrowheads="1"/>
          </p:cNvSpPr>
          <p:nvPr>
            <p:ph idx="1"/>
          </p:nvPr>
        </p:nvSpPr>
        <p:spPr/>
        <p:txBody>
          <a:bodyPr/>
          <a:lstStyle/>
          <a:p>
            <a:pPr eaLnBrk="1" hangingPunct="1"/>
            <a:r>
              <a:rPr lang="en-US" sz="2400" dirty="0">
                <a:latin typeface="Arial" charset="0"/>
                <a:ea typeface="MS PGothic" charset="0"/>
              </a:rPr>
              <a:t>Consider distinguishing variable names from keywords like </a:t>
            </a:r>
          </a:p>
          <a:p>
            <a:pPr lvl="1" eaLnBrk="1" hangingPunct="1"/>
            <a:r>
              <a:rPr lang="en-US" sz="2000" dirty="0">
                <a:latin typeface="Arial" charset="0"/>
                <a:ea typeface="MS PGothic" charset="0"/>
              </a:rPr>
              <a:t>IF				return(IFSY);</a:t>
            </a:r>
          </a:p>
          <a:p>
            <a:pPr lvl="1" eaLnBrk="1" hangingPunct="1"/>
            <a:r>
              <a:rPr lang="en-US" sz="2000" dirty="0">
                <a:latin typeface="Arial" charset="0"/>
                <a:ea typeface="MS PGothic" charset="0"/>
              </a:rPr>
              <a:t>INT				return(INT);</a:t>
            </a:r>
          </a:p>
          <a:p>
            <a:pPr lvl="1" eaLnBrk="1" hangingPunct="1"/>
            <a:r>
              <a:rPr lang="en-US" sz="2000" dirty="0">
                <a:latin typeface="Arial" charset="0"/>
                <a:ea typeface="MS PGothic" charset="0"/>
              </a:rPr>
              <a:t>[a-</a:t>
            </a:r>
            <a:r>
              <a:rPr lang="en-US" sz="2000" dirty="0" err="1">
                <a:latin typeface="Arial" charset="0"/>
                <a:ea typeface="MS PGothic" charset="0"/>
              </a:rPr>
              <a:t>zA</a:t>
            </a:r>
            <a:r>
              <a:rPr lang="en-US" sz="2000" dirty="0">
                <a:latin typeface="Arial" charset="0"/>
                <a:ea typeface="MS PGothic" charset="0"/>
              </a:rPr>
              <a:t>-Z]([a-zA-Z0-9_])*		return(IDENT);</a:t>
            </a:r>
          </a:p>
          <a:p>
            <a:pPr lvl="2" eaLnBrk="1" hangingPunct="1"/>
            <a:r>
              <a:rPr lang="en-US" sz="1800" dirty="0">
                <a:latin typeface="Arial" charset="0"/>
                <a:ea typeface="MS PGothic" charset="0"/>
              </a:rPr>
              <a:t>Equivalent to </a:t>
            </a:r>
            <a:r>
              <a:rPr lang="en-US" sz="1800" dirty="0" err="1">
                <a:latin typeface="Arial" charset="0"/>
                <a:ea typeface="MS PGothic" charset="0"/>
              </a:rPr>
              <a:t>a+b</a:t>
            </a:r>
            <a:r>
              <a:rPr lang="en-US" sz="1800" dirty="0">
                <a:latin typeface="Arial" charset="0"/>
                <a:ea typeface="MS PGothic" charset="0"/>
              </a:rPr>
              <a:t>+…+z, etc.</a:t>
            </a:r>
          </a:p>
          <a:p>
            <a:pPr eaLnBrk="1" hangingPunct="1"/>
            <a:r>
              <a:rPr lang="en-US" sz="2400" dirty="0">
                <a:latin typeface="Arial" charset="0"/>
                <a:ea typeface="MS PGothic" charset="0"/>
              </a:rPr>
              <a:t>This really screams for non-determinism</a:t>
            </a:r>
          </a:p>
          <a:p>
            <a:pPr lvl="1" eaLnBrk="1" hangingPunct="1"/>
            <a:r>
              <a:rPr lang="en-US" sz="2000" dirty="0">
                <a:latin typeface="Arial" charset="0"/>
                <a:ea typeface="MS PGothic" charset="0"/>
              </a:rPr>
              <a:t>With added constraints of finding longest/first match</a:t>
            </a:r>
          </a:p>
          <a:p>
            <a:pPr eaLnBrk="1" hangingPunct="1"/>
            <a:r>
              <a:rPr lang="en-US" sz="2400" dirty="0">
                <a:latin typeface="Arial" charset="0"/>
                <a:ea typeface="MS PGothic" charset="0"/>
              </a:rPr>
              <a:t>Non-deterministic automata typically have fewer states</a:t>
            </a:r>
          </a:p>
          <a:p>
            <a:pPr eaLnBrk="1" hangingPunct="1"/>
            <a:r>
              <a:rPr lang="en-US" sz="2400" dirty="0">
                <a:latin typeface="Arial" charset="0"/>
                <a:ea typeface="MS PGothic" charset="0"/>
              </a:rPr>
              <a:t>However, non-deterministic FSA (NFA) interpretation is not as fast as deterministic</a:t>
            </a:r>
          </a:p>
        </p:txBody>
      </p:sp>
      <p:sp>
        <p:nvSpPr>
          <p:cNvPr id="7168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B2CA2FC-E857-D346-8B23-8F0138D261D6}" type="datetime1">
              <a:rPr lang="en-US" smtClean="0"/>
              <a:t>1/27/22</a:t>
            </a:fld>
            <a:endParaRPr lang="en-US"/>
          </a:p>
        </p:txBody>
      </p:sp>
      <p:sp>
        <p:nvSpPr>
          <p:cNvPr id="716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16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B851D7A-D041-DF43-BF31-D4A47705C324}" type="slidenum">
              <a:rPr lang="en-US"/>
              <a:pPr/>
              <a:t>35</a:t>
            </a:fld>
            <a:endParaRPr lang="en-US" dirty="0"/>
          </a:p>
        </p:txBody>
      </p:sp>
    </p:spTree>
    <p:extLst>
      <p:ext uri="{BB962C8B-B14F-4D97-AF65-F5344CB8AC3E}">
        <p14:creationId xmlns:p14="http://schemas.microsoft.com/office/powerpoint/2010/main" val="3298020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atin typeface="Arial" charset="0"/>
                <a:ea typeface="MS PGothic" charset="0"/>
              </a:rPr>
              <a:t>Regular Sets =</a:t>
            </a:r>
            <a:br>
              <a:rPr lang="en-US">
                <a:latin typeface="Arial" charset="0"/>
                <a:ea typeface="MS PGothic" charset="0"/>
              </a:rPr>
            </a:br>
            <a:r>
              <a:rPr lang="en-US">
                <a:latin typeface="Arial" charset="0"/>
                <a:ea typeface="MS PGothic" charset="0"/>
              </a:rPr>
              <a:t>Regular Languages</a:t>
            </a:r>
          </a:p>
        </p:txBody>
      </p:sp>
      <p:sp>
        <p:nvSpPr>
          <p:cNvPr id="75779" name="Content Placeholder 2"/>
          <p:cNvSpPr>
            <a:spLocks noGrp="1"/>
          </p:cNvSpPr>
          <p:nvPr>
            <p:ph idx="1"/>
          </p:nvPr>
        </p:nvSpPr>
        <p:spPr/>
        <p:txBody>
          <a:bodyPr/>
          <a:lstStyle/>
          <a:p>
            <a:r>
              <a:rPr lang="en-US" dirty="0">
                <a:latin typeface="Arial" charset="0"/>
                <a:ea typeface="MS PGothic" charset="0"/>
              </a:rPr>
              <a:t>Show every regular expression denotes a language recognized by a finite-state automaton (can do deterministic or non-deterministic)</a:t>
            </a:r>
          </a:p>
          <a:p>
            <a:r>
              <a:rPr lang="en-US" dirty="0">
                <a:latin typeface="Arial" charset="0"/>
                <a:ea typeface="MS PGothic" charset="0"/>
              </a:rPr>
              <a:t>Show every Finite-State Automata recognizes a language denoted by a regular expression</a:t>
            </a:r>
          </a:p>
        </p:txBody>
      </p:sp>
      <p:sp>
        <p:nvSpPr>
          <p:cNvPr id="757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F82EAB-944E-DB47-8527-747B05DEFA7C}" type="datetime1">
              <a:rPr lang="en-US" smtClean="0"/>
              <a:t>1/27/22</a:t>
            </a:fld>
            <a:endParaRPr lang="en-US"/>
          </a:p>
        </p:txBody>
      </p:sp>
      <p:sp>
        <p:nvSpPr>
          <p:cNvPr id="757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57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8592D76-36FB-984B-A727-F5D351640B99}" type="slidenum">
              <a:rPr lang="en-US"/>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Every Regular Set is a Regular Language</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Primitive:</a:t>
            </a:r>
          </a:p>
          <a:p>
            <a:pPr lvl="1"/>
            <a:r>
              <a:rPr lang="en-US" sz="2000" dirty="0" err="1">
                <a:latin typeface="Arial" charset="0"/>
                <a:ea typeface="MS PGothic" charset="0"/>
              </a:rPr>
              <a:t>Φ</a:t>
            </a:r>
            <a:r>
              <a:rPr lang="en-US" sz="2000" dirty="0">
                <a:latin typeface="Arial" charset="0"/>
                <a:ea typeface="MS PGothic" charset="0"/>
              </a:rPr>
              <a:t>	denotes { }</a:t>
            </a:r>
          </a:p>
          <a:p>
            <a:pPr lvl="1"/>
            <a:r>
              <a:rPr lang="en-US" sz="2000" dirty="0" err="1">
                <a:latin typeface="Arial" charset="0"/>
                <a:ea typeface="MS PGothic" charset="0"/>
              </a:rPr>
              <a:t>λ</a:t>
            </a:r>
            <a:r>
              <a:rPr lang="en-US" sz="2000" dirty="0">
                <a:latin typeface="Arial" charset="0"/>
                <a:ea typeface="MS PGothic" charset="0"/>
              </a:rPr>
              <a:t>		denotes {</a:t>
            </a:r>
            <a:r>
              <a:rPr lang="en-US" sz="2000" dirty="0" err="1">
                <a:latin typeface="Arial" charset="0"/>
                <a:ea typeface="MS PGothic" charset="0"/>
              </a:rPr>
              <a:t>λ</a:t>
            </a:r>
            <a:r>
              <a:rPr lang="en-US" sz="2000" dirty="0">
                <a:latin typeface="Arial" charset="0"/>
                <a:ea typeface="MS PGothic" charset="0"/>
              </a:rPr>
              <a:t>} </a:t>
            </a:r>
          </a:p>
          <a:p>
            <a:pPr lvl="1"/>
            <a:r>
              <a:rPr lang="en-US" sz="2000" dirty="0">
                <a:latin typeface="Arial" charset="0"/>
                <a:ea typeface="MS PGothic" charset="0"/>
              </a:rPr>
              <a:t>a		where a is in </a:t>
            </a:r>
            <a:r>
              <a:rPr lang="en-US" sz="2000" dirty="0" err="1">
                <a:latin typeface="Arial" charset="0"/>
                <a:ea typeface="MS PGothic" charset="0"/>
              </a:rPr>
              <a:t>Σ</a:t>
            </a:r>
            <a:r>
              <a:rPr lang="en-US" sz="2000" dirty="0">
                <a:latin typeface="Arial" charset="0"/>
                <a:ea typeface="MS PGothic" charset="0"/>
              </a:rPr>
              <a:t> denotes {a}</a:t>
            </a:r>
          </a:p>
          <a:p>
            <a:r>
              <a:rPr lang="en-US" sz="2400" dirty="0">
                <a:latin typeface="Arial" charset="0"/>
                <a:ea typeface="MS PGothic" charset="0"/>
              </a:rPr>
              <a:t>Closure: (Assume that R’s and S’s states do not overlap)</a:t>
            </a:r>
          </a:p>
          <a:p>
            <a:pPr lvl="1"/>
            <a:r>
              <a:rPr lang="en-US" sz="2000" dirty="0">
                <a:latin typeface="Arial" charset="0"/>
                <a:ea typeface="MS PGothic" charset="0"/>
              </a:rPr>
              <a:t>R ・ S	start with machine for R, add </a:t>
            </a:r>
            <a:r>
              <a:rPr lang="en-US" sz="2000" dirty="0">
                <a:latin typeface="Symbol" charset="2"/>
                <a:ea typeface="Symbol" charset="2"/>
                <a:cs typeface="Symbol" charset="2"/>
              </a:rPr>
              <a:t>l</a:t>
            </a:r>
            <a:r>
              <a:rPr lang="en-US" sz="2000" dirty="0">
                <a:latin typeface="Arial" charset="0"/>
                <a:ea typeface="MS PGothic" charset="0"/>
              </a:rPr>
              <a:t> transitions from </a:t>
            </a:r>
            <a:br>
              <a:rPr lang="en-US" sz="2000" dirty="0">
                <a:latin typeface="Arial" charset="0"/>
                <a:ea typeface="MS PGothic" charset="0"/>
              </a:rPr>
            </a:br>
            <a:r>
              <a:rPr lang="en-US" sz="2000" dirty="0">
                <a:latin typeface="Arial" charset="0"/>
                <a:ea typeface="MS PGothic" charset="0"/>
              </a:rPr>
              <a:t>		every final state of R’s recognizer to start state of S,</a:t>
            </a:r>
            <a:br>
              <a:rPr lang="en-US" sz="2000" dirty="0">
                <a:latin typeface="Arial" charset="0"/>
                <a:ea typeface="MS PGothic" charset="0"/>
              </a:rPr>
            </a:br>
            <a:r>
              <a:rPr lang="en-US" sz="2000" dirty="0">
                <a:latin typeface="Arial" charset="0"/>
                <a:ea typeface="MS PGothic" charset="0"/>
              </a:rPr>
              <a:t>		making final state of S final states of new machine</a:t>
            </a:r>
          </a:p>
          <a:p>
            <a:pPr lvl="1"/>
            <a:r>
              <a:rPr lang="en-US" sz="2000" dirty="0">
                <a:latin typeface="Arial" charset="0"/>
                <a:ea typeface="MS PGothic" charset="0"/>
              </a:rPr>
              <a:t>R + S 	create new start state and add </a:t>
            </a:r>
            <a:r>
              <a:rPr lang="en-US" sz="2000" dirty="0">
                <a:latin typeface="Symbol" charset="2"/>
                <a:ea typeface="Symbol" charset="2"/>
                <a:cs typeface="Symbol" charset="2"/>
              </a:rPr>
              <a:t>l</a:t>
            </a:r>
            <a:r>
              <a:rPr lang="en-US" sz="2000" dirty="0">
                <a:latin typeface="Arial" charset="0"/>
                <a:ea typeface="MS PGothic" charset="0"/>
              </a:rPr>
              <a:t> transitions from new</a:t>
            </a:r>
            <a:br>
              <a:rPr lang="en-US" sz="2000" dirty="0">
                <a:latin typeface="Arial" charset="0"/>
                <a:ea typeface="MS PGothic" charset="0"/>
              </a:rPr>
            </a:br>
            <a:r>
              <a:rPr lang="en-US" sz="2000" dirty="0">
                <a:latin typeface="Arial" charset="0"/>
                <a:ea typeface="MS PGothic" charset="0"/>
              </a:rPr>
              <a:t>		state to start states of each of R and S, making union </a:t>
            </a:r>
            <a:br>
              <a:rPr lang="en-US" sz="2000" dirty="0">
                <a:latin typeface="Arial" charset="0"/>
                <a:ea typeface="MS PGothic" charset="0"/>
              </a:rPr>
            </a:br>
            <a:r>
              <a:rPr lang="en-US" sz="2000" dirty="0">
                <a:latin typeface="Arial" charset="0"/>
                <a:ea typeface="MS PGothic" charset="0"/>
              </a:rPr>
              <a:t>		of R’s and S’s final states the new final states </a:t>
            </a:r>
          </a:p>
          <a:p>
            <a:pPr lvl="1"/>
            <a:r>
              <a:rPr lang="en-US" sz="2000" dirty="0">
                <a:latin typeface="Arial" charset="0"/>
                <a:ea typeface="MS PGothic" charset="0"/>
              </a:rPr>
              <a:t>R</a:t>
            </a:r>
            <a:r>
              <a:rPr lang="en-US" sz="1800" dirty="0">
                <a:latin typeface="Arial" charset="0"/>
                <a:ea typeface="MS PGothic" charset="0"/>
              </a:rPr>
              <a:t>*	add </a:t>
            </a:r>
            <a:r>
              <a:rPr lang="en-US" sz="1800" dirty="0">
                <a:latin typeface="Symbol" charset="2"/>
                <a:ea typeface="Symbol" charset="2"/>
                <a:cs typeface="Symbol" charset="2"/>
              </a:rPr>
              <a:t>l</a:t>
            </a:r>
            <a:r>
              <a:rPr lang="en-US" sz="1800" dirty="0">
                <a:latin typeface="Arial" charset="0"/>
                <a:ea typeface="MS PGothic" charset="0"/>
              </a:rPr>
              <a:t> transitions from each original final state of R back to its 		start state; keeping original start and making it only final state</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42753C7-068B-7B49-A57C-5D4E53C9B676}" type="datetime1">
              <a:rPr lang="en-US" smtClean="0"/>
              <a:t>1/27/22</a:t>
            </a:fld>
            <a:endParaRPr lang="en-US" dirty="0"/>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37</a:t>
            </a:fld>
            <a:endParaRPr lang="en-US"/>
          </a:p>
        </p:txBody>
      </p:sp>
      <p:cxnSp>
        <p:nvCxnSpPr>
          <p:cNvPr id="3" name="Straight Arrow Connector 2"/>
          <p:cNvCxnSpPr/>
          <p:nvPr/>
        </p:nvCxnSpPr>
        <p:spPr bwMode="auto">
          <a:xfrm>
            <a:off x="4572000" y="2209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0" name="Oval 9"/>
          <p:cNvSpPr/>
          <p:nvPr/>
        </p:nvSpPr>
        <p:spPr bwMode="auto">
          <a:xfrm>
            <a:off x="5029200" y="1981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4" name="Straight Arrow Connector 13"/>
          <p:cNvCxnSpPr/>
          <p:nvPr/>
        </p:nvCxnSpPr>
        <p:spPr bwMode="auto">
          <a:xfrm>
            <a:off x="5410200" y="25146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5" name="Oval 14"/>
          <p:cNvSpPr/>
          <p:nvPr/>
        </p:nvSpPr>
        <p:spPr bwMode="auto">
          <a:xfrm>
            <a:off x="5867400" y="22860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5" name="TextBox 4"/>
          <p:cNvSpPr txBox="1"/>
          <p:nvPr/>
        </p:nvSpPr>
        <p:spPr>
          <a:xfrm>
            <a:off x="5954735" y="2329934"/>
            <a:ext cx="300082" cy="369332"/>
          </a:xfrm>
          <a:prstGeom prst="rect">
            <a:avLst/>
          </a:prstGeom>
          <a:noFill/>
        </p:spPr>
        <p:txBody>
          <a:bodyPr wrap="none" rtlCol="0">
            <a:spAutoFit/>
          </a:bodyPr>
          <a:lstStyle/>
          <a:p>
            <a:r>
              <a:rPr lang="en-US"/>
              <a:t>λ</a:t>
            </a:r>
          </a:p>
        </p:txBody>
      </p:sp>
      <p:sp>
        <p:nvSpPr>
          <p:cNvPr id="17" name="Oval 16"/>
          <p:cNvSpPr/>
          <p:nvPr/>
        </p:nvSpPr>
        <p:spPr bwMode="auto">
          <a:xfrm>
            <a:off x="5943600" y="2362200"/>
            <a:ext cx="324078" cy="31399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8" name="Straight Arrow Connector 17"/>
          <p:cNvCxnSpPr/>
          <p:nvPr/>
        </p:nvCxnSpPr>
        <p:spPr bwMode="auto">
          <a:xfrm>
            <a:off x="6858000" y="2971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9" name="Oval 18"/>
          <p:cNvSpPr/>
          <p:nvPr/>
        </p:nvSpPr>
        <p:spPr bwMode="auto">
          <a:xfrm>
            <a:off x="7315200" y="2743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0" name="TextBox 19"/>
          <p:cNvSpPr txBox="1"/>
          <p:nvPr/>
        </p:nvSpPr>
        <p:spPr>
          <a:xfrm>
            <a:off x="7402535" y="2787134"/>
            <a:ext cx="312906" cy="369332"/>
          </a:xfrm>
          <a:prstGeom prst="rect">
            <a:avLst/>
          </a:prstGeom>
          <a:noFill/>
        </p:spPr>
        <p:txBody>
          <a:bodyPr wrap="none" rtlCol="0">
            <a:spAutoFit/>
          </a:bodyPr>
          <a:lstStyle/>
          <a:p>
            <a:r>
              <a:rPr lang="en-US"/>
              <a:t>a</a:t>
            </a:r>
          </a:p>
        </p:txBody>
      </p:sp>
      <p:sp>
        <p:nvSpPr>
          <p:cNvPr id="21" name="Oval 20"/>
          <p:cNvSpPr/>
          <p:nvPr/>
        </p:nvSpPr>
        <p:spPr bwMode="auto">
          <a:xfrm>
            <a:off x="7391400" y="2819400"/>
            <a:ext cx="324078" cy="31399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22" name="Straight Arrow Connector 21"/>
          <p:cNvCxnSpPr/>
          <p:nvPr/>
        </p:nvCxnSpPr>
        <p:spPr bwMode="auto">
          <a:xfrm>
            <a:off x="5943600" y="2971800"/>
            <a:ext cx="4572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3" name="Oval 22"/>
          <p:cNvSpPr/>
          <p:nvPr/>
        </p:nvSpPr>
        <p:spPr bwMode="auto">
          <a:xfrm>
            <a:off x="6400800" y="27432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6" name="TextBox 5"/>
          <p:cNvSpPr txBox="1"/>
          <p:nvPr/>
        </p:nvSpPr>
        <p:spPr>
          <a:xfrm>
            <a:off x="6934200" y="2676190"/>
            <a:ext cx="304800" cy="369332"/>
          </a:xfrm>
          <a:prstGeom prst="rect">
            <a:avLst/>
          </a:prstGeom>
          <a:noFill/>
        </p:spPr>
        <p:txBody>
          <a:bodyPr wrap="square" rtlCol="0">
            <a:spAutoFit/>
          </a:bodyPr>
          <a:lstStyle/>
          <a:p>
            <a:r>
              <a:rPr lang="en-US"/>
              <a:t>a</a:t>
            </a:r>
          </a:p>
        </p:txBody>
      </p:sp>
    </p:spTree>
    <p:extLst>
      <p:ext uri="{BB962C8B-B14F-4D97-AF65-F5344CB8AC3E}">
        <p14:creationId xmlns:p14="http://schemas.microsoft.com/office/powerpoint/2010/main" val="116026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Every Regular Language is a Regular Set Using </a:t>
            </a:r>
            <a:r>
              <a:rPr lang="en-US" dirty="0" err="1">
                <a:latin typeface="Arial" charset="0"/>
                <a:ea typeface="MS PGothic" charset="0"/>
              </a:rPr>
              <a:t>R</a:t>
            </a:r>
            <a:r>
              <a:rPr lang="en-US" baseline="-25000" dirty="0" err="1">
                <a:latin typeface="Arial" charset="0"/>
                <a:ea typeface="MS PGothic" charset="0"/>
              </a:rPr>
              <a:t>ij</a:t>
            </a:r>
            <a:r>
              <a:rPr lang="en-US" baseline="30000" dirty="0" err="1">
                <a:latin typeface="Arial" charset="0"/>
                <a:ea typeface="MS PGothic" charset="0"/>
              </a:rPr>
              <a:t>k</a:t>
            </a:r>
            <a:endParaRPr lang="en-US" dirty="0">
              <a:latin typeface="Arial" charset="0"/>
              <a:ea typeface="MS PGothic" charset="0"/>
            </a:endParaRPr>
          </a:p>
        </p:txBody>
      </p:sp>
      <p:sp>
        <p:nvSpPr>
          <p:cNvPr id="74755" name="Rectangle 3"/>
          <p:cNvSpPr>
            <a:spLocks noGrp="1" noChangeArrowheads="1"/>
          </p:cNvSpPr>
          <p:nvPr>
            <p:ph idx="1"/>
          </p:nvPr>
        </p:nvSpPr>
        <p:spPr/>
        <p:txBody>
          <a:bodyPr/>
          <a:lstStyle/>
          <a:p>
            <a:r>
              <a:rPr lang="en-US" sz="2200" dirty="0">
                <a:latin typeface="Arial" charset="0"/>
                <a:ea typeface="MS PGothic" charset="0"/>
              </a:rPr>
              <a:t>This is a challenge that can be addressed in multiple ways. but I like to start with the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approach. Here’s how it works.</a:t>
            </a:r>
          </a:p>
          <a:p>
            <a:r>
              <a:rPr lang="en-US" sz="2200" dirty="0">
                <a:latin typeface="Arial" charset="0"/>
                <a:ea typeface="MS PGothic" charset="0"/>
              </a:rPr>
              <a:t>Let A = (Q,Σ,δ,q</a:t>
            </a:r>
            <a:r>
              <a:rPr lang="en-US" sz="2200" baseline="-25000" dirty="0">
                <a:latin typeface="Arial" charset="0"/>
                <a:ea typeface="MS PGothic" charset="0"/>
              </a:rPr>
              <a:t>1</a:t>
            </a:r>
            <a:r>
              <a:rPr lang="en-US" sz="2200" dirty="0">
                <a:latin typeface="Arial" charset="0"/>
                <a:ea typeface="MS PGothic" charset="0"/>
              </a:rPr>
              <a:t>,F) be a DFA, where Q = {q</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 </a:t>
            </a:r>
            <a:r>
              <a:rPr lang="is-IS" sz="2200" dirty="0">
                <a:latin typeface="Arial" charset="0"/>
                <a:ea typeface="MS PGothic" charset="0"/>
              </a:rPr>
              <a:t>… , q</a:t>
            </a:r>
            <a:r>
              <a:rPr lang="is-IS" sz="2200" baseline="-25000" dirty="0">
                <a:latin typeface="Arial" charset="0"/>
                <a:ea typeface="MS PGothic" charset="0"/>
              </a:rPr>
              <a:t>n</a:t>
            </a:r>
            <a:r>
              <a:rPr lang="is-IS" sz="2200" dirty="0">
                <a:latin typeface="Arial" charset="0"/>
                <a:ea typeface="MS PGothic" charset="0"/>
              </a:rPr>
              <a:t>}</a:t>
            </a:r>
            <a:endParaRPr lang="en-US" sz="2200" dirty="0">
              <a:latin typeface="Arial" charset="0"/>
              <a:ea typeface="MS PGothic" charset="0"/>
            </a:endParaRPr>
          </a:p>
          <a:p>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 {w | </a:t>
            </a:r>
            <a:r>
              <a:rPr lang="en-US" sz="2200" dirty="0" err="1">
                <a:latin typeface="Arial" charset="0"/>
                <a:ea typeface="MS PGothic" charset="0"/>
              </a:rPr>
              <a:t>δ</a:t>
            </a:r>
            <a:r>
              <a:rPr lang="en-US" sz="2200" dirty="0">
                <a:latin typeface="Arial" charset="0"/>
                <a:ea typeface="MS PGothic" charset="0"/>
              </a:rPr>
              <a:t>*(</a:t>
            </a:r>
            <a:r>
              <a:rPr lang="en-US" sz="2200" dirty="0" err="1">
                <a:latin typeface="Arial" charset="0"/>
                <a:ea typeface="MS PGothic" charset="0"/>
              </a:rPr>
              <a:t>q</a:t>
            </a:r>
            <a:r>
              <a:rPr lang="en-US" sz="2200" baseline="-25000" dirty="0" err="1">
                <a:latin typeface="Arial" charset="0"/>
                <a:ea typeface="MS PGothic" charset="0"/>
              </a:rPr>
              <a:t>i</a:t>
            </a:r>
            <a:r>
              <a:rPr lang="en-US" sz="2200" dirty="0" err="1">
                <a:latin typeface="Arial" charset="0"/>
                <a:ea typeface="MS PGothic" charset="0"/>
              </a:rPr>
              <a:t>,w</a:t>
            </a:r>
            <a:r>
              <a:rPr lang="en-US" sz="2200" dirty="0">
                <a:latin typeface="Arial" charset="0"/>
                <a:ea typeface="MS PGothic" charset="0"/>
              </a:rPr>
              <a:t>) =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and no intermediate state visited between q</a:t>
            </a:r>
            <a:r>
              <a:rPr lang="en-US" sz="2200" baseline="-25000" dirty="0">
                <a:latin typeface="Arial" charset="0"/>
                <a:ea typeface="MS PGothic" charset="0"/>
              </a:rPr>
              <a:t>i</a:t>
            </a:r>
            <a:r>
              <a:rPr lang="en-US" sz="2200" dirty="0">
                <a:latin typeface="Arial" charset="0"/>
                <a:ea typeface="MS PGothic" charset="0"/>
              </a:rPr>
              <a:t> and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while reading w, has index &gt; k</a:t>
            </a:r>
          </a:p>
          <a:p>
            <a:r>
              <a:rPr lang="en-US" sz="2200" dirty="0">
                <a:latin typeface="Arial" charset="0"/>
                <a:ea typeface="MS PGothic" charset="0"/>
              </a:rPr>
              <a:t>Basis: k=0, R</a:t>
            </a:r>
            <a:r>
              <a:rPr lang="en-US" sz="2200" baseline="-25000" dirty="0">
                <a:latin typeface="Arial" charset="0"/>
                <a:ea typeface="MS PGothic" charset="0"/>
              </a:rPr>
              <a:t>ij</a:t>
            </a:r>
            <a:r>
              <a:rPr lang="en-US" sz="2200" baseline="30000" dirty="0">
                <a:latin typeface="Arial" charset="0"/>
                <a:ea typeface="MS PGothic" charset="0"/>
              </a:rPr>
              <a:t>0</a:t>
            </a:r>
            <a:r>
              <a:rPr lang="en-US" sz="2200" dirty="0">
                <a:latin typeface="Arial" charset="0"/>
                <a:ea typeface="MS PGothic" charset="0"/>
              </a:rPr>
              <a:t> = { a | </a:t>
            </a:r>
            <a:r>
              <a:rPr lang="en-US" sz="2200" dirty="0" err="1">
                <a:latin typeface="Arial" charset="0"/>
                <a:ea typeface="MS PGothic" charset="0"/>
              </a:rPr>
              <a:t>δ</a:t>
            </a:r>
            <a:r>
              <a:rPr lang="en-US" sz="2200" dirty="0">
                <a:latin typeface="Arial" charset="0"/>
                <a:ea typeface="MS PGothic" charset="0"/>
              </a:rPr>
              <a:t>(</a:t>
            </a:r>
            <a:r>
              <a:rPr lang="en-US" sz="2200" dirty="0" err="1">
                <a:latin typeface="Arial" charset="0"/>
                <a:ea typeface="MS PGothic" charset="0"/>
              </a:rPr>
              <a:t>q</a:t>
            </a:r>
            <a:r>
              <a:rPr lang="en-US" sz="2200" baseline="-25000" dirty="0" err="1">
                <a:latin typeface="Arial" charset="0"/>
                <a:ea typeface="MS PGothic" charset="0"/>
              </a:rPr>
              <a:t>i</a:t>
            </a:r>
            <a:r>
              <a:rPr lang="en-US" sz="2200" dirty="0" err="1">
                <a:latin typeface="Arial" charset="0"/>
                <a:ea typeface="MS PGothic" charset="0"/>
              </a:rPr>
              <a:t>,a</a:t>
            </a:r>
            <a:r>
              <a:rPr lang="en-US" sz="2200" dirty="0">
                <a:latin typeface="Arial" charset="0"/>
                <a:ea typeface="MS PGothic" charset="0"/>
              </a:rPr>
              <a:t>) = </a:t>
            </a:r>
            <a:r>
              <a:rPr lang="en-US" sz="2200" dirty="0" err="1">
                <a:latin typeface="Arial" charset="0"/>
                <a:ea typeface="MS PGothic" charset="0"/>
              </a:rPr>
              <a:t>q</a:t>
            </a:r>
            <a:r>
              <a:rPr lang="en-US" sz="2200" baseline="-25000" dirty="0" err="1">
                <a:latin typeface="Arial" charset="0"/>
                <a:ea typeface="MS PGothic" charset="0"/>
              </a:rPr>
              <a:t>j</a:t>
            </a:r>
            <a:r>
              <a:rPr lang="en-US" sz="2200" dirty="0">
                <a:latin typeface="Arial" charset="0"/>
                <a:ea typeface="MS PGothic" charset="0"/>
              </a:rPr>
              <a:t> } sets are either </a:t>
            </a:r>
            <a:r>
              <a:rPr lang="en-US" sz="2200" dirty="0" err="1">
                <a:latin typeface="Arial" charset="0"/>
                <a:ea typeface="MS PGothic" charset="0"/>
              </a:rPr>
              <a:t>Φ</a:t>
            </a:r>
            <a:r>
              <a:rPr lang="en-US" sz="2200" dirty="0">
                <a:latin typeface="Arial" charset="0"/>
                <a:ea typeface="MS PGothic" charset="0"/>
              </a:rPr>
              <a:t>, </a:t>
            </a:r>
            <a:r>
              <a:rPr lang="en-US" sz="2200" dirty="0" err="1">
                <a:latin typeface="Arial" charset="0"/>
                <a:ea typeface="MS PGothic" charset="0"/>
              </a:rPr>
              <a:t>λ</a:t>
            </a:r>
            <a:r>
              <a:rPr lang="en-US" sz="2200" dirty="0">
                <a:latin typeface="Arial" charset="0"/>
                <a:ea typeface="MS PGothic" charset="0"/>
              </a:rPr>
              <a:t>, or elements of </a:t>
            </a:r>
            <a:r>
              <a:rPr lang="en-US" sz="2200" dirty="0" err="1">
                <a:latin typeface="Arial" charset="0"/>
                <a:ea typeface="MS PGothic" charset="0"/>
              </a:rPr>
              <a:t>Σ</a:t>
            </a:r>
            <a:r>
              <a:rPr lang="en-US" sz="2200" dirty="0">
                <a:latin typeface="Arial" charset="0"/>
                <a:ea typeface="MS PGothic" charset="0"/>
              </a:rPr>
              <a:t>, or </a:t>
            </a:r>
            <a:r>
              <a:rPr lang="en-US" sz="2200" dirty="0" err="1">
                <a:latin typeface="Arial" charset="0"/>
                <a:ea typeface="MS PGothic" charset="0"/>
              </a:rPr>
              <a:t>λ</a:t>
            </a:r>
            <a:r>
              <a:rPr lang="en-US" sz="2200" dirty="0">
                <a:latin typeface="Arial" charset="0"/>
                <a:ea typeface="MS PGothic" charset="0"/>
              </a:rPr>
              <a:t> + elements of </a:t>
            </a:r>
            <a:r>
              <a:rPr lang="en-US" sz="2200" dirty="0" err="1">
                <a:latin typeface="Arial" charset="0"/>
                <a:ea typeface="MS PGothic" charset="0"/>
              </a:rPr>
              <a:t>Σ</a:t>
            </a:r>
            <a:r>
              <a:rPr lang="en-US" sz="2200" dirty="0">
                <a:latin typeface="Arial" charset="0"/>
                <a:ea typeface="MS PGothic" charset="0"/>
              </a:rPr>
              <a:t>, and so are regular sets</a:t>
            </a:r>
          </a:p>
          <a:p>
            <a:r>
              <a:rPr lang="en-US" sz="2200" dirty="0">
                <a:latin typeface="Arial" charset="0"/>
                <a:ea typeface="MS PGothic" charset="0"/>
              </a:rPr>
              <a:t>Inductive hypothesis: Assume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m</a:t>
            </a:r>
            <a:r>
              <a:rPr lang="en-US" sz="2200" baseline="30000" dirty="0">
                <a:latin typeface="Arial" charset="0"/>
                <a:ea typeface="MS PGothic" charset="0"/>
              </a:rPr>
              <a:t> </a:t>
            </a:r>
            <a:r>
              <a:rPr lang="en-US" sz="2200" dirty="0">
                <a:latin typeface="Arial" charset="0"/>
                <a:ea typeface="MS PGothic" charset="0"/>
              </a:rPr>
              <a:t>are regular sets for </a:t>
            </a:r>
            <a:br>
              <a:rPr lang="en-US" sz="2200" dirty="0">
                <a:latin typeface="Arial" charset="0"/>
                <a:ea typeface="MS PGothic" charset="0"/>
              </a:rPr>
            </a:br>
            <a:r>
              <a:rPr lang="en-US" sz="2200" dirty="0">
                <a:latin typeface="Arial" charset="0"/>
                <a:ea typeface="MS PGothic" charset="0"/>
              </a:rPr>
              <a:t>0 ≤ m ≤ k, 1 ≤ </a:t>
            </a:r>
            <a:r>
              <a:rPr lang="en-US" sz="2200" dirty="0" err="1">
                <a:latin typeface="Arial" charset="0"/>
                <a:ea typeface="MS PGothic" charset="0"/>
              </a:rPr>
              <a:t>i,j</a:t>
            </a:r>
            <a:r>
              <a:rPr lang="en-US" sz="2200" dirty="0">
                <a:latin typeface="Arial" charset="0"/>
                <a:ea typeface="MS PGothic" charset="0"/>
              </a:rPr>
              <a:t> ≤ n</a:t>
            </a:r>
          </a:p>
          <a:p>
            <a:r>
              <a:rPr lang="en-US" sz="2200" dirty="0">
                <a:latin typeface="Arial" charset="0"/>
                <a:ea typeface="MS PGothic" charset="0"/>
              </a:rPr>
              <a:t>Inductive step: k+1, R</a:t>
            </a:r>
            <a:r>
              <a:rPr lang="en-US" sz="2200" baseline="-25000" dirty="0">
                <a:latin typeface="Arial" charset="0"/>
                <a:ea typeface="MS PGothic" charset="0"/>
              </a:rPr>
              <a:t>ij</a:t>
            </a:r>
            <a:r>
              <a:rPr lang="en-US" sz="2200" baseline="30000" dirty="0">
                <a:latin typeface="Arial" charset="0"/>
                <a:ea typeface="MS PGothic" charset="0"/>
              </a:rPr>
              <a:t>k+1</a:t>
            </a:r>
            <a:r>
              <a:rPr lang="en-US" sz="2200" dirty="0">
                <a:latin typeface="Arial" charset="0"/>
                <a:ea typeface="MS PGothic" charset="0"/>
              </a:rPr>
              <a:t> = (</a:t>
            </a:r>
            <a:r>
              <a:rPr lang="en-US" sz="2200" dirty="0" err="1">
                <a:latin typeface="Arial" charset="0"/>
                <a:ea typeface="MS PGothic" charset="0"/>
              </a:rPr>
              <a:t>R</a:t>
            </a:r>
            <a:r>
              <a:rPr lang="en-US" sz="2200" baseline="-25000" dirty="0" err="1">
                <a:latin typeface="Arial" charset="0"/>
                <a:ea typeface="MS PGothic" charset="0"/>
              </a:rPr>
              <a:t>ij</a:t>
            </a:r>
            <a:r>
              <a:rPr lang="en-US" sz="2200" baseline="30000" dirty="0" err="1">
                <a:latin typeface="Arial" charset="0"/>
                <a:ea typeface="MS PGothic" charset="0"/>
              </a:rPr>
              <a:t>k</a:t>
            </a:r>
            <a:r>
              <a:rPr lang="en-US" sz="2200" dirty="0">
                <a:latin typeface="Arial" charset="0"/>
                <a:ea typeface="MS PGothic" charset="0"/>
              </a:rPr>
              <a:t> + R</a:t>
            </a:r>
            <a:r>
              <a:rPr lang="en-US" sz="2200" baseline="-25000" dirty="0">
                <a:latin typeface="Arial" charset="0"/>
                <a:ea typeface="MS PGothic" charset="0"/>
              </a:rPr>
              <a:t>ik+1</a:t>
            </a:r>
            <a:r>
              <a:rPr lang="en-US" sz="2200" baseline="30000" dirty="0">
                <a:latin typeface="Arial" charset="0"/>
                <a:ea typeface="MS PGothic" charset="0"/>
              </a:rPr>
              <a:t>k</a:t>
            </a:r>
            <a:r>
              <a:rPr lang="en-US" sz="2200" dirty="0">
                <a:latin typeface="Arial" charset="0"/>
                <a:ea typeface="MS PGothic" charset="0"/>
              </a:rPr>
              <a:t> ・ ( R</a:t>
            </a:r>
            <a:r>
              <a:rPr lang="en-US" sz="2200" baseline="-25000" dirty="0">
                <a:latin typeface="Arial" charset="0"/>
                <a:ea typeface="MS PGothic" charset="0"/>
              </a:rPr>
              <a:t>k+1k+1</a:t>
            </a:r>
            <a:r>
              <a:rPr lang="en-US" sz="2200" baseline="30000" dirty="0">
                <a:latin typeface="Arial" charset="0"/>
                <a:ea typeface="MS PGothic" charset="0"/>
              </a:rPr>
              <a:t>k</a:t>
            </a:r>
            <a:r>
              <a:rPr lang="en-US" sz="2200" dirty="0">
                <a:latin typeface="Arial" charset="0"/>
                <a:ea typeface="MS PGothic" charset="0"/>
              </a:rPr>
              <a:t> )* ・ R</a:t>
            </a:r>
            <a:r>
              <a:rPr lang="en-US" sz="2200" baseline="-25000" dirty="0">
                <a:latin typeface="Arial" charset="0"/>
                <a:ea typeface="MS PGothic" charset="0"/>
              </a:rPr>
              <a:t>k+1j</a:t>
            </a:r>
            <a:r>
              <a:rPr lang="en-US" sz="2200" baseline="30000" dirty="0">
                <a:latin typeface="Arial" charset="0"/>
                <a:ea typeface="MS PGothic" charset="0"/>
              </a:rPr>
              <a:t>k</a:t>
            </a:r>
            <a:r>
              <a:rPr lang="en-US" sz="2200" dirty="0">
                <a:latin typeface="Arial" charset="0"/>
                <a:ea typeface="MS PGothic" charset="0"/>
              </a:rPr>
              <a:t>)</a:t>
            </a:r>
          </a:p>
          <a:p>
            <a:r>
              <a:rPr lang="en-US" sz="2200" i="1" dirty="0">
                <a:latin typeface="Arial" charset="0"/>
                <a:ea typeface="MS PGothic" charset="0"/>
              </a:rPr>
              <a:t>L</a:t>
            </a:r>
            <a:r>
              <a:rPr lang="en-US" sz="2200" dirty="0">
                <a:latin typeface="Arial" charset="0"/>
                <a:ea typeface="MS PGothic" charset="0"/>
              </a:rPr>
              <a:t>(A) = +</a:t>
            </a:r>
            <a:r>
              <a:rPr lang="en-US" sz="2200" baseline="-25000" dirty="0" err="1">
                <a:latin typeface="Arial" charset="0"/>
                <a:ea typeface="MS PGothic" charset="0"/>
              </a:rPr>
              <a:t>qf∈F</a:t>
            </a:r>
            <a:r>
              <a:rPr lang="en-US" sz="2200" dirty="0">
                <a:latin typeface="Arial" charset="0"/>
                <a:ea typeface="MS PGothic" charset="0"/>
              </a:rPr>
              <a:t> R</a:t>
            </a:r>
            <a:r>
              <a:rPr lang="en-US" sz="2200" baseline="-25000" dirty="0">
                <a:latin typeface="Arial" charset="0"/>
                <a:ea typeface="MS PGothic" charset="0"/>
              </a:rPr>
              <a:t>1f</a:t>
            </a:r>
            <a:r>
              <a:rPr lang="en-US" sz="2200" baseline="30000" dirty="0">
                <a:latin typeface="Arial" charset="0"/>
                <a:ea typeface="MS PGothic" charset="0"/>
              </a:rPr>
              <a:t>n</a:t>
            </a:r>
            <a:r>
              <a:rPr lang="en-US" sz="2200" dirty="0">
                <a:latin typeface="Arial" charset="0"/>
                <a:ea typeface="MS PGothic" charset="0"/>
              </a:rPr>
              <a:t> </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833FE02-0EA2-BB4E-AEF4-AD6C75ED7365}" type="datetime1">
              <a:rPr lang="en-US" smtClean="0"/>
              <a:t>1/27/22</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38</a:t>
            </a:fld>
            <a:endParaRPr lang="en-US"/>
          </a:p>
        </p:txBody>
      </p:sp>
    </p:spTree>
    <p:extLst>
      <p:ext uri="{BB962C8B-B14F-4D97-AF65-F5344CB8AC3E}">
        <p14:creationId xmlns:p14="http://schemas.microsoft.com/office/powerpoint/2010/main" val="18659077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dirty="0">
                <a:latin typeface="Arial" charset="0"/>
                <a:ea typeface="MS PGothic" charset="0"/>
              </a:rPr>
              <a:t>Convert to RE (Odd Parity)</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1/27/22</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39</a:t>
            </a:fld>
            <a:endParaRPr lang="en-US"/>
          </a:p>
        </p:txBody>
      </p:sp>
      <p:grpSp>
        <p:nvGrpSpPr>
          <p:cNvPr id="2" name="Group 1">
            <a:extLst>
              <a:ext uri="{FF2B5EF4-FFF2-40B4-BE49-F238E27FC236}">
                <a16:creationId xmlns:a16="http://schemas.microsoft.com/office/drawing/2014/main" id="{4801AF02-0110-AC4F-B696-C1D108D0A683}"/>
              </a:ext>
            </a:extLst>
          </p:cNvPr>
          <p:cNvGrpSpPr/>
          <p:nvPr/>
        </p:nvGrpSpPr>
        <p:grpSpPr>
          <a:xfrm>
            <a:off x="1066800" y="1417638"/>
            <a:ext cx="4419600" cy="2134140"/>
            <a:chOff x="609600" y="2514600"/>
            <a:chExt cx="4419600" cy="2134140"/>
          </a:xfrm>
        </p:grpSpPr>
        <p:grpSp>
          <p:nvGrpSpPr>
            <p:cNvPr id="82950" name="Group 55"/>
            <p:cNvGrpSpPr>
              <a:grpSpLocks/>
            </p:cNvGrpSpPr>
            <p:nvPr/>
          </p:nvGrpSpPr>
          <p:grpSpPr bwMode="auto">
            <a:xfrm>
              <a:off x="609600" y="2514600"/>
              <a:ext cx="4419600" cy="2134140"/>
              <a:chOff x="609600" y="2514600"/>
              <a:chExt cx="4419600" cy="2133600"/>
            </a:xfrm>
          </p:grpSpPr>
          <p:sp>
            <p:nvSpPr>
              <p:cNvPr id="82951"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2"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4"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2955"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2957"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q1</a:t>
                </a:r>
                <a:endParaRPr lang="en-US" dirty="0"/>
              </a:p>
            </p:txBody>
          </p:sp>
          <p:cxnSp>
            <p:nvCxnSpPr>
              <p:cNvPr id="82958" name="Straight Arrow Connector 15"/>
              <p:cNvCxnSpPr>
                <a:cxnSpLocks noChangeShapeType="1"/>
                <a:endCxn id="82951"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59" name="Curved Connector 20"/>
              <p:cNvCxnSpPr>
                <a:cxnSpLocks noChangeShapeType="1"/>
                <a:stCxn id="82951" idx="5"/>
                <a:endCxn id="82952"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0" name="Curved Connector 23"/>
              <p:cNvCxnSpPr>
                <a:cxnSpLocks noChangeShapeType="1"/>
                <a:stCxn id="82952" idx="1"/>
                <a:endCxn id="82951"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4"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65"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82969"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82970"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grpSp>
        <p:cxnSp>
          <p:nvCxnSpPr>
            <p:cNvPr id="27" name="Shape 48">
              <a:extLst>
                <a:ext uri="{FF2B5EF4-FFF2-40B4-BE49-F238E27FC236}">
                  <a16:creationId xmlns:a16="http://schemas.microsoft.com/office/drawing/2014/main" id="{1191AC71-939A-8E4A-8249-99247DCCC366}"/>
                </a:ext>
              </a:extLst>
            </p:cNvPr>
            <p:cNvCxnSpPr>
              <a:cxnSpLocks noChangeShapeType="1"/>
            </p:cNvCxnSpPr>
            <p:nvPr/>
          </p:nvCxnSpPr>
          <p:spPr bwMode="auto">
            <a:xfrm rot="16200000" flipH="1">
              <a:off x="1638247" y="3086046"/>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9" name="TextBox 53">
              <a:extLst>
                <a:ext uri="{FF2B5EF4-FFF2-40B4-BE49-F238E27FC236}">
                  <a16:creationId xmlns:a16="http://schemas.microsoft.com/office/drawing/2014/main" id="{80AD676C-D72A-5041-8626-F27CFC25884B}"/>
                </a:ext>
              </a:extLst>
            </p:cNvPr>
            <p:cNvSpPr txBox="1">
              <a:spLocks noChangeArrowheads="1"/>
            </p:cNvSpPr>
            <p:nvPr/>
          </p:nvSpPr>
          <p:spPr bwMode="auto">
            <a:xfrm>
              <a:off x="1981200" y="2590800"/>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grpSp>
      <p:sp>
        <p:nvSpPr>
          <p:cNvPr id="34" name="TextBox 33">
            <a:extLst>
              <a:ext uri="{FF2B5EF4-FFF2-40B4-BE49-F238E27FC236}">
                <a16:creationId xmlns:a16="http://schemas.microsoft.com/office/drawing/2014/main" id="{B5D8FF46-D473-A34A-A89B-45B7665D28F8}"/>
              </a:ext>
            </a:extLst>
          </p:cNvPr>
          <p:cNvSpPr txBox="1"/>
          <p:nvPr/>
        </p:nvSpPr>
        <p:spPr>
          <a:xfrm>
            <a:off x="457200" y="3750862"/>
            <a:ext cx="8382000" cy="2308324"/>
          </a:xfrm>
          <a:prstGeom prst="rect">
            <a:avLst/>
          </a:prstGeom>
          <a:noFill/>
        </p:spPr>
        <p:txBody>
          <a:bodyPr wrap="square">
            <a:spAutoFit/>
          </a:bodyPr>
          <a:lstStyle/>
          <a:p>
            <a:pPr>
              <a:tabLst>
                <a:tab pos="1819275" algn="l"/>
                <a:tab pos="3760788" algn="l"/>
                <a:tab pos="5824538" algn="l"/>
              </a:tabLst>
            </a:pPr>
            <a:r>
              <a:rPr lang="en-US" sz="1800" b="1" dirty="0">
                <a:solidFill>
                  <a:srgbClr val="CC3300"/>
                </a:solidFill>
                <a:latin typeface="Arial" charset="0"/>
                <a:ea typeface="MS PGothic" charset="0"/>
              </a:rPr>
              <a:t>R</a:t>
            </a:r>
            <a:r>
              <a:rPr lang="en-US" sz="1800" b="1" baseline="-25000" dirty="0">
                <a:solidFill>
                  <a:srgbClr val="CC3300"/>
                </a:solidFill>
                <a:latin typeface="Arial" charset="0"/>
                <a:ea typeface="MS PGothic" charset="0"/>
              </a:rPr>
              <a:t>11</a:t>
            </a:r>
            <a:r>
              <a:rPr lang="en-US" sz="1800" b="1" baseline="30000" dirty="0">
                <a:solidFill>
                  <a:srgbClr val="CC3300"/>
                </a:solidFill>
                <a:latin typeface="Arial" charset="0"/>
                <a:ea typeface="MS PGothic" charset="0"/>
              </a:rPr>
              <a:t>0</a:t>
            </a:r>
            <a:r>
              <a:rPr lang="en-US" sz="1800" b="1" dirty="0">
                <a:solidFill>
                  <a:srgbClr val="CC3300"/>
                </a:solidFill>
                <a:latin typeface="Arial" charset="0"/>
                <a:ea typeface="MS PGothic" charset="0"/>
              </a:rPr>
              <a:t>= </a:t>
            </a:r>
            <a:r>
              <a:rPr lang="en-US" sz="1800" b="1" dirty="0">
                <a:solidFill>
                  <a:srgbClr val="CC3300"/>
                </a:solidFill>
                <a:latin typeface="Arial" charset="0"/>
                <a:ea typeface="MS PGothic" charset="0"/>
                <a:sym typeface="Symbol" charset="0"/>
              </a:rPr>
              <a:t>+0</a:t>
            </a:r>
            <a:r>
              <a:rPr lang="en-US" sz="1800" b="1" dirty="0">
                <a:latin typeface="Arial" charset="0"/>
                <a:ea typeface="MS PGothic" charset="0"/>
              </a:rPr>
              <a:t>	</a:t>
            </a:r>
            <a:r>
              <a:rPr lang="en-US" sz="1800" b="1" dirty="0">
                <a:solidFill>
                  <a:srgbClr val="CC3300"/>
                </a:solidFill>
                <a:latin typeface="Arial" charset="0"/>
                <a:ea typeface="MS PGothic" charset="0"/>
              </a:rPr>
              <a:t>R</a:t>
            </a:r>
            <a:r>
              <a:rPr lang="en-US" sz="1800" b="1" baseline="-25000" dirty="0">
                <a:solidFill>
                  <a:srgbClr val="CC3300"/>
                </a:solidFill>
                <a:latin typeface="Arial" charset="0"/>
                <a:ea typeface="MS PGothic" charset="0"/>
              </a:rPr>
              <a:t>12</a:t>
            </a:r>
            <a:r>
              <a:rPr lang="en-US" sz="1800" b="1" baseline="30000" dirty="0">
                <a:solidFill>
                  <a:srgbClr val="CC3300"/>
                </a:solidFill>
                <a:latin typeface="Arial" charset="0"/>
                <a:ea typeface="MS PGothic" charset="0"/>
              </a:rPr>
              <a:t>0</a:t>
            </a:r>
            <a:r>
              <a:rPr lang="en-US" sz="1800" b="1" dirty="0">
                <a:solidFill>
                  <a:srgbClr val="CC3300"/>
                </a:solidFill>
                <a:latin typeface="Arial" charset="0"/>
                <a:ea typeface="MS PGothic" charset="0"/>
              </a:rPr>
              <a:t>= 1</a:t>
            </a:r>
            <a:r>
              <a:rPr lang="en-US" sz="1800" b="1" dirty="0">
                <a:latin typeface="Arial" charset="0"/>
                <a:ea typeface="MS PGothic" charset="0"/>
              </a:rPr>
              <a:t>	</a:t>
            </a:r>
            <a:r>
              <a:rPr lang="en-US" b="1" dirty="0">
                <a:solidFill>
                  <a:srgbClr val="CC3300"/>
                </a:solidFill>
              </a:rPr>
              <a:t>R</a:t>
            </a:r>
            <a:r>
              <a:rPr lang="en-US" b="1" baseline="-25000" dirty="0">
                <a:solidFill>
                  <a:srgbClr val="CC3300"/>
                </a:solidFill>
              </a:rPr>
              <a:t>22</a:t>
            </a:r>
            <a:r>
              <a:rPr lang="en-US" b="1" baseline="30000" dirty="0">
                <a:solidFill>
                  <a:srgbClr val="CC3300"/>
                </a:solidFill>
              </a:rPr>
              <a:t>0</a:t>
            </a:r>
            <a:r>
              <a:rPr lang="en-US" b="1" dirty="0">
                <a:solidFill>
                  <a:srgbClr val="CC3300"/>
                </a:solidFill>
              </a:rPr>
              <a:t>= </a:t>
            </a:r>
            <a:r>
              <a:rPr lang="en-US" b="1" dirty="0">
                <a:solidFill>
                  <a:srgbClr val="CC3300"/>
                </a:solidFill>
                <a:sym typeface="Symbol" charset="0"/>
              </a:rPr>
              <a:t>+0</a:t>
            </a:r>
            <a:r>
              <a:rPr lang="en-US" sz="1800" b="1" dirty="0">
                <a:solidFill>
                  <a:srgbClr val="CC3300"/>
                </a:solidFill>
                <a:latin typeface="Arial" charset="0"/>
                <a:ea typeface="MS PGothic" charset="0"/>
              </a:rPr>
              <a:t> </a:t>
            </a:r>
            <a:r>
              <a:rPr lang="en-US" sz="1800" b="1" dirty="0">
                <a:latin typeface="Arial" charset="0"/>
                <a:ea typeface="MS PGothic" charset="0"/>
              </a:rPr>
              <a:t>	</a:t>
            </a:r>
            <a:r>
              <a:rPr lang="en-US" b="1" dirty="0">
                <a:solidFill>
                  <a:srgbClr val="CC3300"/>
                </a:solidFill>
              </a:rPr>
              <a:t>R</a:t>
            </a:r>
            <a:r>
              <a:rPr lang="en-US" b="1" baseline="-25000" dirty="0">
                <a:solidFill>
                  <a:srgbClr val="CC3300"/>
                </a:solidFill>
              </a:rPr>
              <a:t>21</a:t>
            </a:r>
            <a:r>
              <a:rPr lang="en-US" b="1" baseline="30000" dirty="0">
                <a:solidFill>
                  <a:srgbClr val="CC3300"/>
                </a:solidFill>
              </a:rPr>
              <a:t>0</a:t>
            </a:r>
            <a:r>
              <a:rPr lang="en-US" b="1" dirty="0">
                <a:solidFill>
                  <a:srgbClr val="CC3300"/>
                </a:solidFill>
              </a:rPr>
              <a:t>= 1</a:t>
            </a:r>
          </a:p>
          <a:p>
            <a:pPr>
              <a:tabLst>
                <a:tab pos="1819275" algn="l"/>
                <a:tab pos="3760788" algn="l"/>
                <a:tab pos="5824538" algn="l"/>
              </a:tabLst>
            </a:pPr>
            <a:r>
              <a:rPr lang="en-US" b="1" dirty="0"/>
              <a:t>R</a:t>
            </a:r>
            <a:r>
              <a:rPr lang="en-US" b="1" baseline="-25000" dirty="0"/>
              <a:t>11</a:t>
            </a:r>
            <a:r>
              <a:rPr lang="en-US" b="1" baseline="30000" dirty="0"/>
              <a:t>1</a:t>
            </a:r>
            <a:r>
              <a:rPr lang="en-US" b="1" dirty="0"/>
              <a:t>= </a:t>
            </a:r>
            <a:r>
              <a:rPr lang="en-US" b="1" dirty="0">
                <a:sym typeface="Symbol" charset="0"/>
              </a:rPr>
              <a:t>0*	</a:t>
            </a:r>
            <a:r>
              <a:rPr lang="en-US" b="1" dirty="0">
                <a:solidFill>
                  <a:srgbClr val="CC3300"/>
                </a:solidFill>
              </a:rPr>
              <a:t>R</a:t>
            </a:r>
            <a:r>
              <a:rPr lang="en-US" b="1" baseline="-25000" dirty="0">
                <a:solidFill>
                  <a:srgbClr val="CC3300"/>
                </a:solidFill>
              </a:rPr>
              <a:t>12</a:t>
            </a:r>
            <a:r>
              <a:rPr lang="en-US" b="1" baseline="30000" dirty="0">
                <a:solidFill>
                  <a:srgbClr val="CC3300"/>
                </a:solidFill>
              </a:rPr>
              <a:t>1</a:t>
            </a:r>
            <a:r>
              <a:rPr lang="en-US" b="1" dirty="0">
                <a:solidFill>
                  <a:srgbClr val="CC3300"/>
                </a:solidFill>
              </a:rPr>
              <a:t>= 0*1</a:t>
            </a:r>
            <a:r>
              <a:rPr lang="en-US" b="1" dirty="0"/>
              <a:t>	</a:t>
            </a:r>
            <a:r>
              <a:rPr lang="en-US" b="1" dirty="0">
                <a:solidFill>
                  <a:srgbClr val="CC3300"/>
                </a:solidFill>
              </a:rPr>
              <a:t>R</a:t>
            </a:r>
            <a:r>
              <a:rPr lang="en-US" b="1" baseline="-25000" dirty="0">
                <a:solidFill>
                  <a:srgbClr val="CC3300"/>
                </a:solidFill>
              </a:rPr>
              <a:t>22</a:t>
            </a:r>
            <a:r>
              <a:rPr lang="en-US" b="1" baseline="30000" dirty="0">
                <a:solidFill>
                  <a:srgbClr val="CC3300"/>
                </a:solidFill>
              </a:rPr>
              <a:t>1</a:t>
            </a:r>
            <a:r>
              <a:rPr lang="en-US" b="1" dirty="0">
                <a:solidFill>
                  <a:srgbClr val="CC3300"/>
                </a:solidFill>
              </a:rPr>
              <a:t>= </a:t>
            </a:r>
            <a:r>
              <a:rPr lang="en-US" b="1" dirty="0">
                <a:solidFill>
                  <a:srgbClr val="CC3300"/>
                </a:solidFill>
                <a:sym typeface="Symbol" charset="0"/>
              </a:rPr>
              <a:t>+0+1</a:t>
            </a:r>
            <a:r>
              <a:rPr lang="en-US" b="1" dirty="0">
                <a:solidFill>
                  <a:srgbClr val="CC3300"/>
                </a:solidFill>
              </a:rPr>
              <a:t>0*1 </a:t>
            </a:r>
            <a:r>
              <a:rPr lang="en-US" b="1" dirty="0"/>
              <a:t>	R</a:t>
            </a:r>
            <a:r>
              <a:rPr lang="en-US" b="1" baseline="-25000" dirty="0"/>
              <a:t>21</a:t>
            </a:r>
            <a:r>
              <a:rPr lang="en-US" b="1" baseline="30000" dirty="0"/>
              <a:t>1</a:t>
            </a:r>
            <a:r>
              <a:rPr lang="en-US" b="1" dirty="0"/>
              <a:t>= 10*</a:t>
            </a:r>
          </a:p>
          <a:p>
            <a:pPr>
              <a:tabLst>
                <a:tab pos="1819275" algn="l"/>
                <a:tab pos="3760788" algn="l"/>
                <a:tab pos="5824538" algn="l"/>
              </a:tabLst>
            </a:pPr>
            <a:r>
              <a:rPr lang="en-US" b="1" dirty="0">
                <a:solidFill>
                  <a:srgbClr val="CC3300"/>
                </a:solidFill>
              </a:rPr>
              <a:t>	R</a:t>
            </a:r>
            <a:r>
              <a:rPr lang="en-US" b="1" baseline="-25000" dirty="0">
                <a:solidFill>
                  <a:srgbClr val="CC3300"/>
                </a:solidFill>
              </a:rPr>
              <a:t>12</a:t>
            </a:r>
            <a:r>
              <a:rPr lang="en-US" b="1" baseline="30000" dirty="0">
                <a:solidFill>
                  <a:srgbClr val="CC3300"/>
                </a:solidFill>
              </a:rPr>
              <a:t>1</a:t>
            </a:r>
            <a:r>
              <a:rPr lang="en-US" b="1" dirty="0">
                <a:solidFill>
                  <a:srgbClr val="CC3300"/>
                </a:solidFill>
              </a:rPr>
              <a:t>= 1+</a:t>
            </a:r>
            <a:r>
              <a:rPr lang="en-US" b="1" dirty="0">
                <a:solidFill>
                  <a:srgbClr val="CC3300"/>
                </a:solidFill>
                <a:sym typeface="Symbol" charset="0"/>
              </a:rPr>
              <a:t>(+0)(+0)*1 = 1+0*1 = 0*1</a:t>
            </a:r>
          </a:p>
          <a:p>
            <a:pPr>
              <a:tabLst>
                <a:tab pos="1819275" algn="l"/>
                <a:tab pos="3760788" algn="l"/>
                <a:tab pos="5824538" algn="l"/>
              </a:tabLst>
            </a:pPr>
            <a:r>
              <a:rPr lang="en-US" b="1">
                <a:solidFill>
                  <a:srgbClr val="CC3300"/>
                </a:solidFill>
              </a:rPr>
              <a:t>		R</a:t>
            </a:r>
            <a:r>
              <a:rPr lang="en-US" b="1" baseline="-25000">
                <a:solidFill>
                  <a:srgbClr val="CC3300"/>
                </a:solidFill>
              </a:rPr>
              <a:t>22</a:t>
            </a:r>
            <a:r>
              <a:rPr lang="en-US" b="1" baseline="30000">
                <a:solidFill>
                  <a:srgbClr val="CC3300"/>
                </a:solidFill>
              </a:rPr>
              <a:t>1</a:t>
            </a:r>
            <a:r>
              <a:rPr lang="en-US" b="1" dirty="0">
                <a:solidFill>
                  <a:srgbClr val="CC3300"/>
                </a:solidFill>
              </a:rPr>
              <a:t>= </a:t>
            </a:r>
            <a:r>
              <a:rPr lang="en-US" b="1" dirty="0">
                <a:solidFill>
                  <a:srgbClr val="CC3300"/>
                </a:solidFill>
                <a:sym typeface="Symbol" charset="0"/>
              </a:rPr>
              <a:t>+0+1(+0)*1 = +0+10*1</a:t>
            </a:r>
            <a:endParaRPr lang="en-US" b="1" dirty="0">
              <a:solidFill>
                <a:srgbClr val="CC3300"/>
              </a:solidFill>
            </a:endParaRPr>
          </a:p>
          <a:p>
            <a:pPr>
              <a:tabLst>
                <a:tab pos="1819275" algn="l"/>
                <a:tab pos="3760788" algn="l"/>
                <a:tab pos="5824538" algn="l"/>
              </a:tabLst>
            </a:pPr>
            <a:endParaRPr lang="en-US" b="1" dirty="0"/>
          </a:p>
          <a:p>
            <a:pPr>
              <a:tabLst>
                <a:tab pos="1819275" algn="l"/>
                <a:tab pos="3760788" algn="l"/>
                <a:tab pos="5824538" algn="l"/>
              </a:tabLst>
            </a:pPr>
            <a:r>
              <a:rPr lang="en-US" b="1" dirty="0">
                <a:solidFill>
                  <a:srgbClr val="CC3300"/>
                </a:solidFill>
              </a:rPr>
              <a:t>R</a:t>
            </a:r>
            <a:r>
              <a:rPr lang="en-US" b="1" baseline="-25000" dirty="0">
                <a:solidFill>
                  <a:srgbClr val="CC3300"/>
                </a:solidFill>
              </a:rPr>
              <a:t>12</a:t>
            </a:r>
            <a:r>
              <a:rPr lang="en-US" b="1" baseline="30000" dirty="0">
                <a:solidFill>
                  <a:srgbClr val="CC3300"/>
                </a:solidFill>
              </a:rPr>
              <a:t>2</a:t>
            </a:r>
            <a:r>
              <a:rPr lang="en-US" b="1" dirty="0">
                <a:solidFill>
                  <a:srgbClr val="CC3300"/>
                </a:solidFill>
              </a:rPr>
              <a:t>= R</a:t>
            </a:r>
            <a:r>
              <a:rPr lang="en-US" b="1" baseline="-25000" dirty="0">
                <a:solidFill>
                  <a:srgbClr val="CC3300"/>
                </a:solidFill>
              </a:rPr>
              <a:t>12</a:t>
            </a:r>
            <a:r>
              <a:rPr lang="en-US" b="1" baseline="30000" dirty="0">
                <a:solidFill>
                  <a:srgbClr val="CC3300"/>
                </a:solidFill>
              </a:rPr>
              <a:t>1</a:t>
            </a:r>
            <a:r>
              <a:rPr lang="en-US" b="1" dirty="0">
                <a:solidFill>
                  <a:srgbClr val="CC3300"/>
                </a:solidFill>
              </a:rPr>
              <a:t> + R</a:t>
            </a:r>
            <a:r>
              <a:rPr lang="en-US" b="1" baseline="-25000" dirty="0">
                <a:solidFill>
                  <a:srgbClr val="CC3300"/>
                </a:solidFill>
              </a:rPr>
              <a:t>12</a:t>
            </a:r>
            <a:r>
              <a:rPr lang="en-US" b="1" baseline="30000" dirty="0">
                <a:solidFill>
                  <a:srgbClr val="CC3300"/>
                </a:solidFill>
              </a:rPr>
              <a:t>1</a:t>
            </a:r>
            <a:r>
              <a:rPr lang="en-US" b="1" dirty="0">
                <a:solidFill>
                  <a:srgbClr val="CC3300"/>
                </a:solidFill>
              </a:rPr>
              <a:t> (R</a:t>
            </a:r>
            <a:r>
              <a:rPr lang="en-US" b="1" baseline="-25000" dirty="0">
                <a:solidFill>
                  <a:srgbClr val="CC3300"/>
                </a:solidFill>
              </a:rPr>
              <a:t>22</a:t>
            </a:r>
            <a:r>
              <a:rPr lang="en-US" b="1" baseline="30000" dirty="0">
                <a:solidFill>
                  <a:srgbClr val="CC3300"/>
                </a:solidFill>
              </a:rPr>
              <a:t>1</a:t>
            </a:r>
            <a:r>
              <a:rPr lang="en-US" b="1" dirty="0">
                <a:solidFill>
                  <a:srgbClr val="CC3300"/>
                </a:solidFill>
              </a:rPr>
              <a:t>)* R</a:t>
            </a:r>
            <a:r>
              <a:rPr lang="en-US" b="1" baseline="-25000" dirty="0">
                <a:solidFill>
                  <a:srgbClr val="CC3300"/>
                </a:solidFill>
              </a:rPr>
              <a:t>22</a:t>
            </a:r>
            <a:r>
              <a:rPr lang="en-US" b="1" baseline="30000" dirty="0">
                <a:solidFill>
                  <a:srgbClr val="CC3300"/>
                </a:solidFill>
              </a:rPr>
              <a:t>1</a:t>
            </a:r>
            <a:endParaRPr lang="en-US" b="1" dirty="0"/>
          </a:p>
          <a:p>
            <a:pPr>
              <a:tabLst>
                <a:tab pos="1819275" algn="l"/>
                <a:tab pos="3760788" algn="l"/>
                <a:tab pos="5824538" algn="l"/>
              </a:tabLst>
            </a:pPr>
            <a:r>
              <a:rPr lang="en-US" b="1" dirty="0">
                <a:solidFill>
                  <a:srgbClr val="CC3300"/>
                </a:solidFill>
              </a:rPr>
              <a:t>L=R</a:t>
            </a:r>
            <a:r>
              <a:rPr lang="en-US" b="1" baseline="-25000" dirty="0">
                <a:solidFill>
                  <a:srgbClr val="CC3300"/>
                </a:solidFill>
              </a:rPr>
              <a:t>12</a:t>
            </a:r>
            <a:r>
              <a:rPr lang="en-US" b="1" baseline="30000" dirty="0">
                <a:solidFill>
                  <a:srgbClr val="CC3300"/>
                </a:solidFill>
              </a:rPr>
              <a:t>2</a:t>
            </a:r>
            <a:r>
              <a:rPr lang="en-US" b="1" dirty="0">
                <a:solidFill>
                  <a:srgbClr val="CC3300"/>
                </a:solidFill>
              </a:rPr>
              <a:t>= 0*1+0*1(</a:t>
            </a:r>
            <a:r>
              <a:rPr lang="en-US" b="1" dirty="0">
                <a:solidFill>
                  <a:srgbClr val="CC3300"/>
                </a:solidFill>
                <a:sym typeface="Symbol" charset="0"/>
              </a:rPr>
              <a:t>+0+1</a:t>
            </a:r>
            <a:r>
              <a:rPr lang="en-US" b="1" dirty="0">
                <a:solidFill>
                  <a:srgbClr val="CC3300"/>
                </a:solidFill>
              </a:rPr>
              <a:t>0*1)*</a:t>
            </a:r>
            <a:r>
              <a:rPr lang="en-US" b="1" dirty="0">
                <a:solidFill>
                  <a:srgbClr val="CC3300"/>
                </a:solidFill>
                <a:sym typeface="Symbol" charset="0"/>
              </a:rPr>
              <a:t>(+0+1</a:t>
            </a:r>
            <a:r>
              <a:rPr lang="en-US" b="1" dirty="0">
                <a:solidFill>
                  <a:srgbClr val="CC3300"/>
                </a:solidFill>
              </a:rPr>
              <a:t>0*1)=0*1(</a:t>
            </a:r>
            <a:r>
              <a:rPr lang="en-US" b="1" dirty="0">
                <a:solidFill>
                  <a:srgbClr val="CC3300"/>
                </a:solidFill>
                <a:sym typeface="Symbol" charset="0"/>
              </a:rPr>
              <a:t>0+1</a:t>
            </a:r>
            <a:r>
              <a:rPr lang="en-US" b="1" dirty="0">
                <a:solidFill>
                  <a:srgbClr val="CC3300"/>
                </a:solidFill>
              </a:rPr>
              <a:t>0*1)*</a:t>
            </a:r>
          </a:p>
          <a:p>
            <a:pPr>
              <a:tabLst>
                <a:tab pos="1819275" algn="l"/>
                <a:tab pos="3760788" algn="l"/>
                <a:tab pos="5824538" algn="l"/>
              </a:tabLst>
            </a:pPr>
            <a:r>
              <a:rPr lang="en-US" b="1" dirty="0">
                <a:solidFill>
                  <a:srgbClr val="000000"/>
                </a:solidFill>
              </a:rPr>
              <a:t>Why might a recursive rather than inductive approach be better?</a:t>
            </a:r>
          </a:p>
        </p:txBody>
      </p:sp>
    </p:spTree>
    <p:extLst>
      <p:ext uri="{BB962C8B-B14F-4D97-AF65-F5344CB8AC3E}">
        <p14:creationId xmlns:p14="http://schemas.microsoft.com/office/powerpoint/2010/main" val="416285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Concrete Model of FSA</a:t>
            </a:r>
          </a:p>
        </p:txBody>
      </p:sp>
      <p:sp>
        <p:nvSpPr>
          <p:cNvPr id="3" name="Date Placeholder 2"/>
          <p:cNvSpPr>
            <a:spLocks noGrp="1"/>
          </p:cNvSpPr>
          <p:nvPr>
            <p:ph type="dt" sz="half" idx="10"/>
          </p:nvPr>
        </p:nvSpPr>
        <p:spPr/>
        <p:txBody>
          <a:bodyPr/>
          <a:lstStyle/>
          <a:p>
            <a:fld id="{2219DD89-BAD8-364A-BD2D-467099994EAF}" type="datetime1">
              <a:rPr lang="en-US" smtClean="0"/>
              <a:t>1/27/22</a:t>
            </a:fld>
            <a:endParaRPr lang="en-US"/>
          </a:p>
        </p:txBody>
      </p:sp>
      <p:sp>
        <p:nvSpPr>
          <p:cNvPr id="4" name="Footer Placeholder 3"/>
          <p:cNvSpPr>
            <a:spLocks noGrp="1"/>
          </p:cNvSpPr>
          <p:nvPr>
            <p:ph type="ftr" sz="quarter" idx="11"/>
          </p:nvPr>
        </p:nvSpPr>
        <p:spPr/>
        <p:txBody>
          <a:bodyPr/>
          <a:lstStyle/>
          <a:p>
            <a:r>
              <a:rPr lang="en-US" dirty="0"/>
              <a:t>UCF @ CS</a:t>
            </a:r>
          </a:p>
        </p:txBody>
      </p:sp>
      <p:sp>
        <p:nvSpPr>
          <p:cNvPr id="5" name="Slide Number Placeholder 4"/>
          <p:cNvSpPr>
            <a:spLocks noGrp="1"/>
          </p:cNvSpPr>
          <p:nvPr>
            <p:ph type="sldNum" sz="quarter" idx="12"/>
          </p:nvPr>
        </p:nvSpPr>
        <p:spPr/>
        <p:txBody>
          <a:bodyPr/>
          <a:lstStyle/>
          <a:p>
            <a:fld id="{5F8E28D9-431E-8740-9B48-008ADE63E310}"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63828914"/>
              </p:ext>
            </p:extLst>
          </p:nvPr>
        </p:nvGraphicFramePr>
        <p:xfrm>
          <a:off x="1524000" y="2622054"/>
          <a:ext cx="6096000" cy="365760"/>
        </p:xfrm>
        <a:graphic>
          <a:graphicData uri="http://schemas.openxmlformats.org/drawingml/2006/table">
            <a:tbl>
              <a:tblPr firstRow="1" bandRow="1">
                <a:tableStyleId>{073A0DAA-6AF3-43AB-8588-CEC1D06C72B9}</a:tableStyleId>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609600">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0">
                <a:tc>
                  <a:txBody>
                    <a:bodyPr/>
                    <a:lstStyle/>
                    <a:p>
                      <a:r>
                        <a:rPr lang="en-US" dirty="0"/>
                        <a:t>x</a:t>
                      </a:r>
                      <a:r>
                        <a:rPr lang="en-US" baseline="-25000" dirty="0"/>
                        <a:t>1</a:t>
                      </a:r>
                    </a:p>
                  </a:txBody>
                  <a:tcPr/>
                </a:tc>
                <a:tc>
                  <a:txBody>
                    <a:bodyPr/>
                    <a:lstStyle/>
                    <a:p>
                      <a:r>
                        <a:rPr lang="en-US"/>
                        <a:t>x</a:t>
                      </a:r>
                      <a:r>
                        <a:rPr lang="en-US" baseline="-25000"/>
                        <a:t>2</a:t>
                      </a:r>
                    </a:p>
                  </a:txBody>
                  <a:tcPr/>
                </a:tc>
                <a:tc>
                  <a:txBody>
                    <a:bodyPr/>
                    <a:lstStyle/>
                    <a:p>
                      <a:r>
                        <a:rPr lang="en-US"/>
                        <a:t>x</a:t>
                      </a:r>
                      <a:r>
                        <a:rPr lang="en-US" baseline="-25000"/>
                        <a:t>3</a:t>
                      </a:r>
                    </a:p>
                  </a:txBody>
                  <a:tcPr/>
                </a:tc>
                <a:tc>
                  <a:txBody>
                    <a:bodyPr/>
                    <a:lstStyle/>
                    <a:p>
                      <a:r>
                        <a:rPr lang="is-IS"/>
                        <a:t>…</a:t>
                      </a:r>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en-US"/>
                        <a:t>X</a:t>
                      </a:r>
                      <a:r>
                        <a:rPr lang="en-US" baseline="-25000"/>
                        <a:t>n-1</a:t>
                      </a:r>
                    </a:p>
                  </a:txBody>
                  <a:tcPr/>
                </a:tc>
                <a:tc>
                  <a:txBody>
                    <a:bodyPr/>
                    <a:lstStyle/>
                    <a:p>
                      <a:r>
                        <a:rPr lang="en-US" dirty="0" err="1"/>
                        <a:t>x</a:t>
                      </a:r>
                      <a:r>
                        <a:rPr lang="en-US" baseline="-25000" dirty="0" err="1"/>
                        <a:t>n</a:t>
                      </a:r>
                      <a:endParaRPr lang="en-US" baseline="-25000" dirty="0"/>
                    </a:p>
                  </a:txBody>
                  <a:tcPr/>
                </a:tc>
                <a:extLst>
                  <a:ext uri="{0D108BD9-81ED-4DB2-BD59-A6C34878D82A}">
                    <a16:rowId xmlns:a16="http://schemas.microsoft.com/office/drawing/2014/main" val="10000"/>
                  </a:ext>
                </a:extLst>
              </a:tr>
            </a:tbl>
          </a:graphicData>
        </a:graphic>
      </p:graphicFrame>
      <p:sp>
        <p:nvSpPr>
          <p:cNvPr id="8" name="TextBox 7"/>
          <p:cNvSpPr txBox="1"/>
          <p:nvPr/>
        </p:nvSpPr>
        <p:spPr>
          <a:xfrm>
            <a:off x="1508760" y="1371562"/>
            <a:ext cx="6720840" cy="1477328"/>
          </a:xfrm>
          <a:prstGeom prst="rect">
            <a:avLst/>
          </a:prstGeom>
          <a:noFill/>
        </p:spPr>
        <p:txBody>
          <a:bodyPr wrap="square" rtlCol="0">
            <a:spAutoFit/>
          </a:bodyPr>
          <a:lstStyle/>
          <a:p>
            <a:r>
              <a:rPr lang="en-US" b="1" dirty="0"/>
              <a:t>A = (Q,Σ,δ,q</a:t>
            </a:r>
            <a:r>
              <a:rPr lang="en-US" b="1" baseline="-25000" dirty="0"/>
              <a:t>0</a:t>
            </a:r>
            <a:r>
              <a:rPr lang="en-US" b="1" dirty="0"/>
              <a:t>,F): </a:t>
            </a:r>
            <a:r>
              <a:rPr lang="en-US" dirty="0"/>
              <a:t>Deterministic Final State Automaton (DFA)</a:t>
            </a:r>
          </a:p>
          <a:p>
            <a:r>
              <a:rPr lang="en-US" b="1" dirty="0"/>
              <a:t>L = </a:t>
            </a:r>
            <a:r>
              <a:rPr lang="en-US" b="1" i="1" dirty="0">
                <a:ea typeface="Symbol" charset="2"/>
                <a:cs typeface="Symbol" charset="2"/>
              </a:rPr>
              <a:t>L</a:t>
            </a:r>
            <a:r>
              <a:rPr lang="en-US" b="1" dirty="0">
                <a:ea typeface="Symbol" charset="2"/>
                <a:cs typeface="Symbol" charset="2"/>
              </a:rPr>
              <a:t>(A) </a:t>
            </a:r>
            <a:r>
              <a:rPr lang="en-US" dirty="0"/>
              <a:t>is a finite-state (regular) language over finite alphabet </a:t>
            </a:r>
            <a:r>
              <a:rPr lang="en-US" b="1" dirty="0">
                <a:latin typeface="Symbol" charset="2"/>
                <a:ea typeface="Symbol" charset="2"/>
                <a:cs typeface="Symbol" charset="2"/>
              </a:rPr>
              <a:t>S</a:t>
            </a:r>
            <a:r>
              <a:rPr lang="en-US" dirty="0">
                <a:latin typeface="Symbol" charset="2"/>
                <a:ea typeface="Symbol" charset="2"/>
                <a:cs typeface="Symbol" charset="2"/>
              </a:rPr>
              <a:t> </a:t>
            </a:r>
          </a:p>
          <a:p>
            <a:r>
              <a:rPr lang="en-US" dirty="0"/>
              <a:t>Each </a:t>
            </a:r>
            <a:r>
              <a:rPr lang="en-US" b="1" dirty="0"/>
              <a:t>x</a:t>
            </a:r>
            <a:r>
              <a:rPr lang="en-US" b="1" baseline="-25000" dirty="0"/>
              <a:t>i</a:t>
            </a:r>
            <a:r>
              <a:rPr lang="en-US" dirty="0"/>
              <a:t> is a character in </a:t>
            </a:r>
            <a:r>
              <a:rPr lang="en-US" b="1" dirty="0">
                <a:latin typeface="Symbol" charset="2"/>
                <a:ea typeface="Symbol" charset="2"/>
                <a:cs typeface="Symbol" charset="2"/>
              </a:rPr>
              <a:t>S</a:t>
            </a:r>
          </a:p>
          <a:p>
            <a:r>
              <a:rPr lang="en-US" b="1" dirty="0">
                <a:latin typeface="+mn-lt"/>
                <a:ea typeface="Symbol" charset="2"/>
                <a:cs typeface="Symbol" charset="2"/>
              </a:rPr>
              <a:t>w = x</a:t>
            </a:r>
            <a:r>
              <a:rPr lang="en-US" b="1" baseline="-25000" dirty="0">
                <a:latin typeface="+mn-lt"/>
                <a:ea typeface="Symbol" charset="2"/>
                <a:cs typeface="Symbol" charset="2"/>
              </a:rPr>
              <a:t>1</a:t>
            </a:r>
            <a:r>
              <a:rPr lang="en-US" b="1" dirty="0">
                <a:latin typeface="+mn-lt"/>
                <a:ea typeface="Symbol" charset="2"/>
                <a:cs typeface="Symbol" charset="2"/>
              </a:rPr>
              <a:t> x</a:t>
            </a:r>
            <a:r>
              <a:rPr lang="en-US" b="1" baseline="-25000" dirty="0">
                <a:latin typeface="+mn-lt"/>
                <a:ea typeface="Symbol" charset="2"/>
                <a:cs typeface="Symbol" charset="2"/>
              </a:rPr>
              <a:t>2</a:t>
            </a:r>
            <a:r>
              <a:rPr lang="en-US" b="1" dirty="0">
                <a:latin typeface="+mn-lt"/>
                <a:ea typeface="Symbol" charset="2"/>
                <a:cs typeface="Symbol" charset="2"/>
              </a:rPr>
              <a:t> </a:t>
            </a:r>
            <a:r>
              <a:rPr lang="is-IS" b="1" dirty="0">
                <a:latin typeface="+mn-lt"/>
                <a:ea typeface="Symbol" charset="2"/>
                <a:cs typeface="Symbol" charset="2"/>
              </a:rPr>
              <a:t>… x</a:t>
            </a:r>
            <a:r>
              <a:rPr lang="is-IS" b="1" baseline="-25000" dirty="0">
                <a:latin typeface="+mn-lt"/>
                <a:ea typeface="Symbol" charset="2"/>
                <a:cs typeface="Symbol" charset="2"/>
              </a:rPr>
              <a:t>n</a:t>
            </a:r>
            <a:r>
              <a:rPr lang="is-IS" b="1" dirty="0">
                <a:latin typeface="+mn-lt"/>
                <a:ea typeface="Symbol" charset="2"/>
                <a:cs typeface="Symbol" charset="2"/>
              </a:rPr>
              <a:t> </a:t>
            </a:r>
            <a:r>
              <a:rPr lang="is-IS" dirty="0">
                <a:latin typeface="+mn-lt"/>
                <a:ea typeface="Symbol" charset="2"/>
                <a:cs typeface="Symbol" charset="2"/>
              </a:rPr>
              <a:t>is a string to be tested for membership in </a:t>
            </a:r>
            <a:r>
              <a:rPr lang="is-IS" b="1" dirty="0">
                <a:latin typeface="+mn-lt"/>
                <a:ea typeface="Symbol" charset="2"/>
                <a:cs typeface="Symbol" charset="2"/>
              </a:rPr>
              <a:t>L</a:t>
            </a:r>
          </a:p>
          <a:p>
            <a:endParaRPr lang="en-US" dirty="0">
              <a:latin typeface="+mn-lt"/>
              <a:ea typeface="Symbol" charset="2"/>
              <a:cs typeface="Symbol" charset="2"/>
            </a:endParaRPr>
          </a:p>
        </p:txBody>
      </p:sp>
      <p:sp>
        <p:nvSpPr>
          <p:cNvPr id="9" name="Triangle 8"/>
          <p:cNvSpPr/>
          <p:nvPr/>
        </p:nvSpPr>
        <p:spPr bwMode="auto">
          <a:xfrm>
            <a:off x="1600200" y="3041771"/>
            <a:ext cx="228600" cy="228600"/>
          </a:xfrm>
          <a:prstGeom prst="triangl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0" name="TextBox 9"/>
          <p:cNvSpPr txBox="1"/>
          <p:nvPr/>
        </p:nvSpPr>
        <p:spPr>
          <a:xfrm>
            <a:off x="1508760" y="3499642"/>
            <a:ext cx="6400800" cy="2862322"/>
          </a:xfrm>
          <a:prstGeom prst="rect">
            <a:avLst/>
          </a:prstGeom>
          <a:noFill/>
        </p:spPr>
        <p:txBody>
          <a:bodyPr wrap="square" rtlCol="0">
            <a:spAutoFit/>
          </a:bodyPr>
          <a:lstStyle/>
          <a:p>
            <a:pPr marL="285750" indent="-285750">
              <a:buFont typeface="Arial" charset="0"/>
              <a:buChar char="•"/>
            </a:pPr>
            <a:r>
              <a:rPr lang="en-US" dirty="0"/>
              <a:t>Blue arrow above represents read head that starts on left.</a:t>
            </a:r>
          </a:p>
          <a:p>
            <a:pPr marL="285750" indent="-285750">
              <a:buFont typeface="Arial" charset="0"/>
              <a:buChar char="•"/>
            </a:pPr>
            <a:r>
              <a:rPr lang="en-US" b="1" dirty="0"/>
              <a:t>q</a:t>
            </a:r>
            <a:r>
              <a:rPr lang="en-US" b="1" baseline="-25000" dirty="0"/>
              <a:t>0</a:t>
            </a:r>
            <a:r>
              <a:rPr lang="en-US" b="1" dirty="0"/>
              <a:t> ∈ Q </a:t>
            </a:r>
            <a:r>
              <a:rPr lang="en-US" dirty="0"/>
              <a:t>(finite state set) is initial state of machine.</a:t>
            </a:r>
          </a:p>
          <a:p>
            <a:pPr marL="285750" indent="-285750">
              <a:buFont typeface="Arial" charset="0"/>
              <a:buChar char="•"/>
            </a:pPr>
            <a:r>
              <a:rPr lang="en-US" dirty="0"/>
              <a:t>Only action at each step is to change state based on character being read and current state. State change is determined by a transition function </a:t>
            </a:r>
            <a:r>
              <a:rPr lang="en-US" b="1" dirty="0">
                <a:latin typeface="Symbol" charset="2"/>
                <a:ea typeface="Symbol" charset="2"/>
                <a:cs typeface="Symbol" charset="2"/>
              </a:rPr>
              <a:t>d</a:t>
            </a:r>
            <a:r>
              <a:rPr lang="en-US" b="1" dirty="0"/>
              <a:t>: Q × </a:t>
            </a:r>
            <a:r>
              <a:rPr lang="en-US" b="1" dirty="0">
                <a:latin typeface="Symbol" charset="2"/>
                <a:ea typeface="Symbol" charset="2"/>
                <a:cs typeface="Symbol" charset="2"/>
              </a:rPr>
              <a:t>S</a:t>
            </a:r>
            <a:r>
              <a:rPr lang="en-US" b="1" dirty="0"/>
              <a:t>  ➝ Q</a:t>
            </a:r>
            <a:r>
              <a:rPr lang="en-US" dirty="0"/>
              <a:t>.</a:t>
            </a:r>
          </a:p>
          <a:p>
            <a:pPr marL="285750" indent="-285750">
              <a:buFont typeface="Arial" charset="0"/>
              <a:buChar char="•"/>
            </a:pPr>
            <a:r>
              <a:rPr lang="en-US" dirty="0"/>
              <a:t>Once state is changed, read head moves right. </a:t>
            </a:r>
          </a:p>
          <a:p>
            <a:pPr marL="285750" indent="-285750">
              <a:buFont typeface="Arial" charset="0"/>
              <a:buChar char="•"/>
            </a:pPr>
            <a:r>
              <a:rPr lang="en-US" dirty="0"/>
              <a:t>Machine stops when head passes last input character.</a:t>
            </a:r>
          </a:p>
          <a:p>
            <a:pPr marL="285750" indent="-285750">
              <a:buFont typeface="Arial" charset="0"/>
              <a:buChar char="•"/>
            </a:pPr>
            <a:r>
              <a:rPr lang="en-US" dirty="0"/>
              <a:t>Machine accepts a string as a member of </a:t>
            </a:r>
            <a:r>
              <a:rPr lang="en-US" b="1" dirty="0"/>
              <a:t>L</a:t>
            </a:r>
            <a:r>
              <a:rPr lang="en-US" dirty="0"/>
              <a:t> if it ends up in a state from Final State set </a:t>
            </a:r>
            <a:r>
              <a:rPr lang="en-US" b="1" dirty="0"/>
              <a:t>F ⊆ Q</a:t>
            </a:r>
            <a:r>
              <a:rPr lang="en-US" dirty="0"/>
              <a:t>.</a:t>
            </a:r>
          </a:p>
          <a:p>
            <a:endParaRPr lang="en-US" dirty="0"/>
          </a:p>
        </p:txBody>
      </p:sp>
      <p:sp>
        <p:nvSpPr>
          <p:cNvPr id="11" name="TextBox 10"/>
          <p:cNvSpPr txBox="1"/>
          <p:nvPr/>
        </p:nvSpPr>
        <p:spPr>
          <a:xfrm>
            <a:off x="1347216" y="3085705"/>
            <a:ext cx="457200" cy="369332"/>
          </a:xfrm>
          <a:prstGeom prst="rect">
            <a:avLst/>
          </a:prstGeom>
          <a:noFill/>
        </p:spPr>
        <p:txBody>
          <a:bodyPr wrap="square" rtlCol="0">
            <a:spAutoFit/>
          </a:bodyPr>
          <a:lstStyle/>
          <a:p>
            <a:r>
              <a:rPr lang="en-US"/>
              <a:t>q</a:t>
            </a:r>
            <a:r>
              <a:rPr lang="en-US" baseline="-25000"/>
              <a:t>0</a:t>
            </a:r>
          </a:p>
        </p:txBody>
      </p:sp>
    </p:spTree>
    <p:extLst>
      <p:ext uri="{BB962C8B-B14F-4D97-AF65-F5344CB8AC3E}">
        <p14:creationId xmlns:p14="http://schemas.microsoft.com/office/powerpoint/2010/main" val="140322616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a:latin typeface="Arial" charset="0"/>
                <a:ea typeface="MS PGothic" charset="0"/>
              </a:rPr>
              <a:t>Convert to RE</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1/27/22</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40</a:t>
            </a:fld>
            <a:endParaRPr lang="en-US"/>
          </a:p>
        </p:txBody>
      </p:sp>
      <p:grpSp>
        <p:nvGrpSpPr>
          <p:cNvPr id="82950" name="Group 55"/>
          <p:cNvGrpSpPr>
            <a:grpSpLocks/>
          </p:cNvGrpSpPr>
          <p:nvPr/>
        </p:nvGrpSpPr>
        <p:grpSpPr bwMode="auto">
          <a:xfrm>
            <a:off x="609600" y="2514600"/>
            <a:ext cx="7772400" cy="2198688"/>
            <a:chOff x="609600" y="2514600"/>
            <a:chExt cx="7772400" cy="2198132"/>
          </a:xfrm>
        </p:grpSpPr>
        <p:sp>
          <p:nvSpPr>
            <p:cNvPr id="82951"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2"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3"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2954"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2955"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2956" name="Rectangle 12"/>
            <p:cNvSpPr>
              <a:spLocks noChangeArrowheads="1"/>
            </p:cNvSpPr>
            <p:nvPr/>
          </p:nvSpPr>
          <p:spPr bwMode="auto">
            <a:xfrm>
              <a:off x="7696200" y="34290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q3</a:t>
              </a:r>
              <a:endParaRPr lang="en-US"/>
            </a:p>
          </p:txBody>
        </p:sp>
        <p:sp>
          <p:nvSpPr>
            <p:cNvPr id="82957"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2958" name="Straight Arrow Connector 15"/>
            <p:cNvCxnSpPr>
              <a:cxnSpLocks noChangeShapeType="1"/>
              <a:endCxn id="82951"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59" name="Curved Connector 20"/>
            <p:cNvCxnSpPr>
              <a:cxnSpLocks noChangeShapeType="1"/>
              <a:stCxn id="82951" idx="5"/>
              <a:endCxn id="82952"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0" name="Curved Connector 23"/>
            <p:cNvCxnSpPr>
              <a:cxnSpLocks noChangeShapeType="1"/>
              <a:stCxn id="82952" idx="1"/>
              <a:endCxn id="82951"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1" name="Curved Connector 29"/>
            <p:cNvCxnSpPr>
              <a:cxnSpLocks noChangeShapeType="1"/>
              <a:stCxn id="82952" idx="5"/>
              <a:endCxn id="82953"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2" name="Curved Connector 31"/>
            <p:cNvCxnSpPr>
              <a:cxnSpLocks noChangeShapeType="1"/>
              <a:stCxn id="82953" idx="1"/>
              <a:endCxn id="82952"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3" name="Shape 45"/>
            <p:cNvCxnSpPr>
              <a:cxnSpLocks noChangeShapeType="1"/>
              <a:stCxn id="82953" idx="0"/>
              <a:endCxn id="82953"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4"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65"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2966"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2967"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2968"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2969"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2970"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Tree>
    <p:extLst>
      <p:ext uri="{BB962C8B-B14F-4D97-AF65-F5344CB8AC3E}">
        <p14:creationId xmlns:p14="http://schemas.microsoft.com/office/powerpoint/2010/main" val="16337914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3970" name="Title 6"/>
          <p:cNvGrpSpPr>
            <a:grpSpLocks noGrp="1"/>
          </p:cNvGrpSpPr>
          <p:nvPr/>
        </p:nvGrpSpPr>
        <p:grpSpPr bwMode="auto">
          <a:xfrm>
            <a:off x="457200" y="152400"/>
            <a:ext cx="8229600" cy="1265238"/>
            <a:chOff x="609600" y="2279521"/>
            <a:chExt cx="7772400" cy="2433211"/>
          </a:xfrm>
        </p:grpSpPr>
        <p:sp>
          <p:nvSpPr>
            <p:cNvPr id="83975" name="Oval 7"/>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6"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7"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3978"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3979" name="Rectangle 11"/>
            <p:cNvSpPr>
              <a:spLocks noChangeArrowheads="1"/>
            </p:cNvSpPr>
            <p:nvPr/>
          </p:nvSpPr>
          <p:spPr bwMode="auto">
            <a:xfrm>
              <a:off x="4419600" y="3158774"/>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q2</a:t>
              </a:r>
            </a:p>
          </p:txBody>
        </p:sp>
        <p:sp>
          <p:nvSpPr>
            <p:cNvPr id="83980" name="Rectangle 12"/>
            <p:cNvSpPr>
              <a:spLocks noChangeArrowheads="1"/>
            </p:cNvSpPr>
            <p:nvPr/>
          </p:nvSpPr>
          <p:spPr bwMode="auto">
            <a:xfrm>
              <a:off x="7696200" y="322906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q3</a:t>
              </a:r>
              <a:endParaRPr lang="en-US" dirty="0"/>
            </a:p>
          </p:txBody>
        </p:sp>
        <p:sp>
          <p:nvSpPr>
            <p:cNvPr id="83981" name="Rectangle 13"/>
            <p:cNvSpPr>
              <a:spLocks noChangeArrowheads="1"/>
            </p:cNvSpPr>
            <p:nvPr/>
          </p:nvSpPr>
          <p:spPr bwMode="auto">
            <a:xfrm>
              <a:off x="1447800" y="3158774"/>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q1</a:t>
              </a:r>
              <a:endParaRPr lang="en-US" dirty="0"/>
            </a:p>
          </p:txBody>
        </p:sp>
        <p:cxnSp>
          <p:nvCxnSpPr>
            <p:cNvPr id="83982" name="Straight Arrow Connector 14"/>
            <p:cNvCxnSpPr>
              <a:cxnSpLocks noChangeShapeType="1"/>
              <a:endCxn id="83975"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3" name="Curved Connector 15"/>
            <p:cNvCxnSpPr>
              <a:cxnSpLocks noChangeShapeType="1"/>
              <a:stCxn id="83975" idx="5"/>
              <a:endCxn id="83976"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4" name="Curved Connector 16"/>
            <p:cNvCxnSpPr>
              <a:cxnSpLocks noChangeShapeType="1"/>
              <a:stCxn id="83976" idx="1"/>
              <a:endCxn id="83975"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5" name="Curved Connector 17"/>
            <p:cNvCxnSpPr>
              <a:cxnSpLocks noChangeShapeType="1"/>
              <a:stCxn id="83976" idx="5"/>
              <a:endCxn id="83977"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6" name="Curved Connector 18"/>
            <p:cNvCxnSpPr>
              <a:cxnSpLocks noChangeShapeType="1"/>
              <a:stCxn id="83977" idx="1"/>
              <a:endCxn id="83976"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7" name="Shape 19"/>
            <p:cNvCxnSpPr>
              <a:cxnSpLocks noChangeShapeType="1"/>
              <a:stCxn id="83977" idx="0"/>
              <a:endCxn id="83977"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3988" name="Shape 20"/>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3989" name="TextBox 21"/>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3990" name="TextBox 22"/>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3991" name="TextBox 23"/>
            <p:cNvSpPr txBox="1">
              <a:spLocks noChangeArrowheads="1"/>
            </p:cNvSpPr>
            <p:nvPr/>
          </p:nvSpPr>
          <p:spPr bwMode="auto">
            <a:xfrm>
              <a:off x="6096000" y="2279521"/>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3992" name="TextBox 24"/>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3993" name="TextBox 25"/>
            <p:cNvSpPr txBox="1">
              <a:spLocks noChangeArrowheads="1"/>
            </p:cNvSpPr>
            <p:nvPr/>
          </p:nvSpPr>
          <p:spPr bwMode="auto">
            <a:xfrm>
              <a:off x="2895600" y="2279521"/>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3994" name="TextBox 26"/>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3971" name="Content Placeholder 2"/>
          <p:cNvSpPr>
            <a:spLocks noGrp="1"/>
          </p:cNvSpPr>
          <p:nvPr>
            <p:ph idx="1"/>
          </p:nvPr>
        </p:nvSpPr>
        <p:spPr/>
        <p:txBody>
          <a:bodyPr/>
          <a:lstStyle/>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0</a:t>
            </a:r>
            <a:r>
              <a:rPr lang="en-US" sz="1800" dirty="0">
                <a:latin typeface="Arial" charset="0"/>
                <a:ea typeface="MS PGothic" charset="0"/>
              </a:rPr>
              <a:t>		 	R</a:t>
            </a:r>
            <a:r>
              <a:rPr lang="en-US" sz="1800" baseline="-25000" dirty="0">
                <a:latin typeface="Arial" charset="0"/>
                <a:ea typeface="MS PGothic" charset="0"/>
              </a:rPr>
              <a:t>13</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a:t>
            </a:r>
            <a:endParaRPr lang="en-US" sz="1800" dirty="0">
              <a:latin typeface="Arial" charset="0"/>
              <a:ea typeface="MS PGothic" charset="0"/>
            </a:endParaRPr>
          </a:p>
          <a:p>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21</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22</a:t>
            </a:r>
            <a:r>
              <a:rPr lang="en-US" sz="1800" baseline="30000" dirty="0">
                <a:solidFill>
                  <a:srgbClr val="FF0000"/>
                </a:solidFill>
                <a:latin typeface="Arial" charset="0"/>
                <a:ea typeface="MS PGothic" charset="0"/>
              </a:rPr>
              <a:t>0</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 + </a:t>
            </a:r>
            <a:r>
              <a:rPr lang="en-US" sz="1800" dirty="0">
                <a:solidFill>
                  <a:srgbClr val="FF0000"/>
                </a:solidFill>
                <a:latin typeface="Arial" charset="0"/>
                <a:ea typeface="MS PGothic" charset="0"/>
              </a:rPr>
              <a:t>1</a:t>
            </a:r>
            <a:r>
              <a:rPr lang="en-US" sz="1800" dirty="0">
                <a:latin typeface="Arial" charset="0"/>
                <a:ea typeface="MS PGothic" charset="0"/>
              </a:rPr>
              <a:t>		R</a:t>
            </a:r>
            <a:r>
              <a:rPr lang="en-US" sz="1800" baseline="-25000" dirty="0">
                <a:latin typeface="Arial" charset="0"/>
                <a:ea typeface="MS PGothic" charset="0"/>
              </a:rPr>
              <a:t>23</a:t>
            </a:r>
            <a:r>
              <a:rPr lang="en-US" sz="1800" baseline="30000" dirty="0">
                <a:latin typeface="Arial" charset="0"/>
                <a:ea typeface="MS PGothic" charset="0"/>
              </a:rPr>
              <a:t>0</a:t>
            </a:r>
            <a:r>
              <a:rPr lang="en-US" sz="1800" dirty="0">
                <a:latin typeface="Arial" charset="0"/>
                <a:ea typeface="MS PGothic" charset="0"/>
              </a:rPr>
              <a:t>= 0 + 1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a:t>
            </a:r>
            <a:r>
              <a:rPr lang="en-US" sz="1800" dirty="0">
                <a:latin typeface="Arial" charset="0"/>
                <a:ea typeface="MS PGothic" charset="0"/>
              </a:rPr>
              <a:t>		R</a:t>
            </a:r>
            <a:r>
              <a:rPr lang="en-US" sz="1800" baseline="-25000" dirty="0">
                <a:latin typeface="Arial" charset="0"/>
                <a:ea typeface="MS PGothic" charset="0"/>
              </a:rPr>
              <a:t>32</a:t>
            </a:r>
            <a:r>
              <a:rPr lang="en-US" sz="1800" baseline="30000" dirty="0">
                <a:latin typeface="Arial" charset="0"/>
                <a:ea typeface="MS PGothic" charset="0"/>
              </a:rPr>
              <a:t>0</a:t>
            </a:r>
            <a:r>
              <a:rPr lang="en-US" sz="1800" dirty="0">
                <a:latin typeface="Arial" charset="0"/>
                <a:ea typeface="MS PGothic" charset="0"/>
              </a:rPr>
              <a:t>= 1			R</a:t>
            </a:r>
            <a:r>
              <a:rPr lang="en-US" sz="1800" baseline="-25000" dirty="0">
                <a:latin typeface="Arial" charset="0"/>
                <a:ea typeface="MS PGothic" charset="0"/>
              </a:rPr>
              <a:t>33</a:t>
            </a:r>
            <a:r>
              <a:rPr lang="en-US" sz="1800" baseline="30000" dirty="0">
                <a:latin typeface="Arial" charset="0"/>
                <a:ea typeface="MS PGothic" charset="0"/>
              </a:rPr>
              <a:t>0</a:t>
            </a:r>
            <a:r>
              <a:rPr lang="en-US" sz="1800" dirty="0">
                <a:latin typeface="Arial" charset="0"/>
                <a:ea typeface="MS PGothic" charset="0"/>
              </a:rPr>
              <a:t>= </a:t>
            </a:r>
            <a:r>
              <a:rPr lang="en-US" sz="1800" dirty="0">
                <a:latin typeface="Arial" charset="0"/>
                <a:ea typeface="MS PGothic" charset="0"/>
                <a:sym typeface="Symbol" charset="0"/>
              </a:rPr>
              <a:t> + 1</a:t>
            </a:r>
            <a:endParaRPr lang="en-US" sz="1800" dirty="0">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13</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a:t>
            </a:r>
            <a:endParaRPr lang="en-US" sz="1800" dirty="0">
              <a:solidFill>
                <a:srgbClr val="FF0000"/>
              </a:solidFill>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21</a:t>
            </a:r>
            <a:r>
              <a:rPr lang="en-US" sz="1800" baseline="30000" dirty="0">
                <a:latin typeface="Arial" charset="0"/>
                <a:ea typeface="MS PGothic" charset="0"/>
              </a:rPr>
              <a:t>1</a:t>
            </a:r>
            <a:r>
              <a:rPr lang="en-US" sz="1800" dirty="0">
                <a:latin typeface="Arial" charset="0"/>
                <a:ea typeface="MS PGothic" charset="0"/>
              </a:rPr>
              <a:t>= 0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22</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 + </a:t>
            </a:r>
            <a:r>
              <a:rPr lang="en-US" sz="1800" dirty="0">
                <a:solidFill>
                  <a:srgbClr val="FF0000"/>
                </a:solidFill>
                <a:latin typeface="Arial" charset="0"/>
                <a:ea typeface="MS PGothic" charset="0"/>
              </a:rPr>
              <a:t>1 + 00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23</a:t>
            </a:r>
            <a:r>
              <a:rPr lang="en-US" sz="1800" baseline="30000" dirty="0">
                <a:solidFill>
                  <a:srgbClr val="FF0000"/>
                </a:solidFill>
                <a:latin typeface="Arial" charset="0"/>
                <a:ea typeface="MS PGothic" charset="0"/>
              </a:rPr>
              <a:t>1</a:t>
            </a:r>
            <a:r>
              <a:rPr lang="en-US" sz="1800" dirty="0">
                <a:solidFill>
                  <a:srgbClr val="FF0000"/>
                </a:solidFill>
                <a:latin typeface="Arial" charset="0"/>
                <a:ea typeface="MS PGothic" charset="0"/>
              </a:rPr>
              <a:t>= 0 + 1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1</a:t>
            </a:r>
            <a:r>
              <a:rPr lang="en-US" sz="1800" dirty="0">
                <a:latin typeface="Arial" charset="0"/>
                <a:ea typeface="MS PGothic" charset="0"/>
              </a:rPr>
              <a:t> = </a:t>
            </a:r>
            <a:r>
              <a:rPr lang="en-US" sz="1800" dirty="0">
                <a:latin typeface="Arial" charset="0"/>
                <a:ea typeface="MS PGothic" charset="0"/>
                <a:sym typeface="Symbol" charset="0"/>
              </a:rPr>
              <a:t> </a:t>
            </a:r>
            <a:r>
              <a:rPr lang="en-US" sz="1800" dirty="0">
                <a:latin typeface="Arial" charset="0"/>
                <a:ea typeface="MS PGothic" charset="0"/>
              </a:rPr>
              <a:t>		R</a:t>
            </a:r>
            <a:r>
              <a:rPr lang="en-US" sz="1800" baseline="-25000" dirty="0">
                <a:latin typeface="Arial" charset="0"/>
                <a:ea typeface="MS PGothic" charset="0"/>
              </a:rPr>
              <a:t>32</a:t>
            </a:r>
            <a:r>
              <a:rPr lang="en-US" sz="1800" baseline="30000" dirty="0">
                <a:latin typeface="Arial" charset="0"/>
                <a:ea typeface="MS PGothic" charset="0"/>
              </a:rPr>
              <a:t>1</a:t>
            </a:r>
            <a:r>
              <a:rPr lang="en-US" sz="1800" dirty="0">
                <a:latin typeface="Arial" charset="0"/>
                <a:ea typeface="MS PGothic" charset="0"/>
              </a:rPr>
              <a:t>= 1			R</a:t>
            </a:r>
            <a:r>
              <a:rPr lang="en-US" sz="1800" baseline="-25000" dirty="0">
                <a:latin typeface="Arial" charset="0"/>
                <a:ea typeface="MS PGothic" charset="0"/>
              </a:rPr>
              <a:t>33</a:t>
            </a:r>
            <a:r>
              <a:rPr lang="en-US" sz="1800" baseline="30000" dirty="0">
                <a:latin typeface="Arial" charset="0"/>
                <a:ea typeface="MS PGothic" charset="0"/>
              </a:rPr>
              <a:t>1</a:t>
            </a:r>
            <a:r>
              <a:rPr lang="en-US" sz="1800" dirty="0">
                <a:latin typeface="Arial" charset="0"/>
                <a:ea typeface="MS PGothic" charset="0"/>
              </a:rPr>
              <a:t>= </a:t>
            </a:r>
            <a:r>
              <a:rPr lang="en-US" sz="1800" dirty="0">
                <a:latin typeface="Arial" charset="0"/>
                <a:ea typeface="MS PGothic" charset="0"/>
                <a:sym typeface="Symbol" charset="0"/>
              </a:rPr>
              <a:t> + 1</a:t>
            </a:r>
            <a:endParaRPr lang="en-US" sz="1800" dirty="0">
              <a:latin typeface="Arial" charset="0"/>
              <a:ea typeface="MS PGothic" charset="0"/>
            </a:endParaRPr>
          </a:p>
          <a:p>
            <a:r>
              <a:rPr lang="en-US" sz="1800" dirty="0">
                <a:latin typeface="Arial" charset="0"/>
                <a:ea typeface="MS PGothic" charset="0"/>
              </a:rPr>
              <a:t>R</a:t>
            </a:r>
            <a:r>
              <a:rPr lang="en-US" sz="1800" baseline="-25000" dirty="0">
                <a:latin typeface="Arial" charset="0"/>
                <a:ea typeface="MS PGothic" charset="0"/>
              </a:rPr>
              <a:t>11</a:t>
            </a:r>
            <a:r>
              <a:rPr lang="en-US" sz="1800" baseline="30000" dirty="0">
                <a:latin typeface="Arial" charset="0"/>
                <a:ea typeface="MS PGothic" charset="0"/>
              </a:rPr>
              <a:t>2</a:t>
            </a:r>
            <a:r>
              <a:rPr lang="en-US" sz="1800" dirty="0">
                <a:latin typeface="Arial" charset="0"/>
                <a:ea typeface="MS PGothic" charset="0"/>
              </a:rPr>
              <a:t>= </a:t>
            </a:r>
            <a:r>
              <a:rPr lang="en-US" sz="1800" dirty="0">
                <a:latin typeface="Arial" charset="0"/>
                <a:ea typeface="MS PGothic" charset="0"/>
                <a:sym typeface="Symbol" charset="0"/>
              </a:rPr>
              <a:t> + 0(1+00)*0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12</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a:t>
            </a:r>
            <a:r>
              <a:rPr lang="en-US" sz="1800" dirty="0">
                <a:solidFill>
                  <a:srgbClr val="FF0000"/>
                </a:solidFill>
                <a:latin typeface="Arial" charset="0"/>
                <a:ea typeface="MS PGothic" charset="0"/>
                <a:sym typeface="Symbol" charset="0"/>
              </a:rPr>
              <a:t> 0(1+00)*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13</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0(1+00)*(0+1)</a:t>
            </a:r>
          </a:p>
          <a:p>
            <a:r>
              <a:rPr lang="en-US" sz="1800" dirty="0">
                <a:latin typeface="Arial" charset="0"/>
                <a:ea typeface="MS PGothic" charset="0"/>
              </a:rPr>
              <a:t>R</a:t>
            </a:r>
            <a:r>
              <a:rPr lang="en-US" sz="1800" baseline="-25000" dirty="0">
                <a:latin typeface="Arial" charset="0"/>
                <a:ea typeface="MS PGothic" charset="0"/>
              </a:rPr>
              <a:t>21</a:t>
            </a:r>
            <a:r>
              <a:rPr lang="en-US" sz="1800" baseline="30000" dirty="0">
                <a:latin typeface="Arial" charset="0"/>
                <a:ea typeface="MS PGothic" charset="0"/>
              </a:rPr>
              <a:t>2</a:t>
            </a:r>
            <a:r>
              <a:rPr lang="en-US" sz="1800" dirty="0">
                <a:latin typeface="Arial" charset="0"/>
                <a:ea typeface="MS PGothic" charset="0"/>
              </a:rPr>
              <a:t>=	 (1+00)*0	R</a:t>
            </a:r>
            <a:r>
              <a:rPr lang="en-US" sz="1800" baseline="-25000" dirty="0">
                <a:latin typeface="Arial" charset="0"/>
                <a:ea typeface="MS PGothic" charset="0"/>
              </a:rPr>
              <a:t>22</a:t>
            </a:r>
            <a:r>
              <a:rPr lang="en-US" sz="1800" baseline="30000" dirty="0">
                <a:latin typeface="Arial" charset="0"/>
                <a:ea typeface="MS PGothic" charset="0"/>
              </a:rPr>
              <a:t>2</a:t>
            </a:r>
            <a:r>
              <a:rPr lang="en-US" sz="1800" dirty="0">
                <a:latin typeface="Arial" charset="0"/>
                <a:ea typeface="MS PGothic" charset="0"/>
              </a:rPr>
              <a:t>= (1+00)*		R</a:t>
            </a:r>
            <a:r>
              <a:rPr lang="en-US" sz="1800" baseline="-25000" dirty="0">
                <a:latin typeface="Arial" charset="0"/>
                <a:ea typeface="MS PGothic" charset="0"/>
              </a:rPr>
              <a:t>23</a:t>
            </a:r>
            <a:r>
              <a:rPr lang="en-US" sz="1800" baseline="30000" dirty="0">
                <a:latin typeface="Arial" charset="0"/>
                <a:ea typeface="MS PGothic" charset="0"/>
              </a:rPr>
              <a:t>2</a:t>
            </a:r>
            <a:r>
              <a:rPr lang="en-US" sz="1800" dirty="0">
                <a:latin typeface="Arial" charset="0"/>
                <a:ea typeface="MS PGothic" charset="0"/>
              </a:rPr>
              <a:t>= (1+00)*(0+1)</a:t>
            </a:r>
          </a:p>
          <a:p>
            <a:pPr>
              <a:spcAft>
                <a:spcPts val="600"/>
              </a:spcAft>
            </a:pPr>
            <a:r>
              <a:rPr lang="en-US" sz="1800" dirty="0">
                <a:latin typeface="Arial" charset="0"/>
                <a:ea typeface="MS PGothic" charset="0"/>
              </a:rPr>
              <a:t>R</a:t>
            </a:r>
            <a:r>
              <a:rPr lang="en-US" sz="1800" baseline="-25000" dirty="0">
                <a:latin typeface="Arial" charset="0"/>
                <a:ea typeface="MS PGothic" charset="0"/>
              </a:rPr>
              <a:t>31</a:t>
            </a:r>
            <a:r>
              <a:rPr lang="en-US" sz="1800" baseline="30000" dirty="0">
                <a:latin typeface="Arial" charset="0"/>
                <a:ea typeface="MS PGothic" charset="0"/>
              </a:rPr>
              <a:t>2</a:t>
            </a:r>
            <a:r>
              <a:rPr lang="en-US" sz="1800" dirty="0">
                <a:latin typeface="Arial" charset="0"/>
                <a:ea typeface="MS PGothic" charset="0"/>
              </a:rPr>
              <a:t>=	 1(1+00)*0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32</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1(1+00)*</a:t>
            </a:r>
            <a:r>
              <a:rPr lang="en-US" sz="1800" dirty="0">
                <a:latin typeface="Arial" charset="0"/>
                <a:ea typeface="MS PGothic" charset="0"/>
              </a:rPr>
              <a:t>		</a:t>
            </a:r>
            <a:r>
              <a:rPr lang="en-US" sz="1800" dirty="0">
                <a:solidFill>
                  <a:srgbClr val="FF0000"/>
                </a:solidFill>
                <a:latin typeface="Arial" charset="0"/>
                <a:ea typeface="MS PGothic" charset="0"/>
              </a:rPr>
              <a:t>R</a:t>
            </a:r>
            <a:r>
              <a:rPr lang="en-US" sz="1800" baseline="-25000" dirty="0">
                <a:solidFill>
                  <a:srgbClr val="FF0000"/>
                </a:solidFill>
                <a:latin typeface="Arial" charset="0"/>
                <a:ea typeface="MS PGothic" charset="0"/>
              </a:rPr>
              <a:t>33</a:t>
            </a:r>
            <a:r>
              <a:rPr lang="en-US" sz="1800" baseline="30000" dirty="0">
                <a:solidFill>
                  <a:srgbClr val="FF0000"/>
                </a:solidFill>
                <a:latin typeface="Arial" charset="0"/>
                <a:ea typeface="MS PGothic" charset="0"/>
              </a:rPr>
              <a:t>2</a:t>
            </a:r>
            <a:r>
              <a:rPr lang="en-US" sz="1800" dirty="0">
                <a:solidFill>
                  <a:srgbClr val="FF0000"/>
                </a:solidFill>
                <a:latin typeface="Arial" charset="0"/>
                <a:ea typeface="MS PGothic" charset="0"/>
              </a:rPr>
              <a:t>= </a:t>
            </a:r>
            <a:r>
              <a:rPr lang="en-US" sz="1800" dirty="0">
                <a:solidFill>
                  <a:srgbClr val="FF0000"/>
                </a:solidFill>
                <a:latin typeface="Arial" charset="0"/>
                <a:ea typeface="MS PGothic" charset="0"/>
                <a:sym typeface="Symbol" charset="0"/>
              </a:rPr>
              <a:t>+1+1(1+00)*(0+1)</a:t>
            </a:r>
            <a:endParaRPr lang="en-US" sz="1800" dirty="0">
              <a:solidFill>
                <a:srgbClr val="FF0000"/>
              </a:solidFill>
              <a:latin typeface="Arial" charset="0"/>
              <a:ea typeface="MS PGothic" charset="0"/>
            </a:endParaRPr>
          </a:p>
          <a:p>
            <a:r>
              <a:rPr lang="en-US" sz="2000" dirty="0">
                <a:latin typeface="Arial" charset="0"/>
                <a:ea typeface="MS PGothic" charset="0"/>
              </a:rPr>
              <a:t>L = R</a:t>
            </a:r>
            <a:r>
              <a:rPr lang="en-US" sz="2000" baseline="-25000" dirty="0">
                <a:latin typeface="Arial" charset="0"/>
                <a:ea typeface="MS PGothic" charset="0"/>
              </a:rPr>
              <a:t>12</a:t>
            </a:r>
            <a:r>
              <a:rPr lang="en-US" sz="2000" baseline="30000" dirty="0">
                <a:latin typeface="Arial" charset="0"/>
                <a:ea typeface="MS PGothic" charset="0"/>
              </a:rPr>
              <a:t>3</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sym typeface="Symbol" charset="0"/>
              </a:rPr>
              <a:t>0(1+00)* +</a:t>
            </a:r>
            <a:r>
              <a:rPr lang="en-US" sz="2000" dirty="0">
                <a:latin typeface="Arial" charset="0"/>
                <a:ea typeface="MS PGothic" charset="0"/>
              </a:rPr>
              <a:t> 0(1+00)*(0+1) (</a:t>
            </a:r>
            <a:r>
              <a:rPr lang="en-US" sz="2000" dirty="0">
                <a:latin typeface="Arial" charset="0"/>
                <a:ea typeface="MS PGothic" charset="0"/>
                <a:sym typeface="Symbol" charset="0"/>
              </a:rPr>
              <a:t>1+1(1+00)*(0+1))*</a:t>
            </a:r>
            <a:r>
              <a:rPr lang="en-US" sz="2000" dirty="0">
                <a:latin typeface="Arial" charset="0"/>
                <a:ea typeface="MS PGothic" charset="0"/>
              </a:rPr>
              <a:t> 1(1+00)*</a:t>
            </a:r>
            <a:br>
              <a:rPr lang="en-US" sz="2000" dirty="0">
                <a:latin typeface="Arial" charset="0"/>
                <a:ea typeface="MS PGothic" charset="0"/>
              </a:rPr>
            </a:br>
            <a:endParaRPr lang="en-US" sz="2000" dirty="0">
              <a:latin typeface="Arial" charset="0"/>
              <a:ea typeface="MS PGothic" charset="0"/>
            </a:endParaRPr>
          </a:p>
          <a:p>
            <a:pPr marL="0" indent="0">
              <a:buNone/>
            </a:pPr>
            <a:r>
              <a:rPr lang="en-US" sz="2000" dirty="0">
                <a:solidFill>
                  <a:srgbClr val="C00000"/>
                </a:solidFill>
                <a:latin typeface="Arial" charset="0"/>
                <a:ea typeface="MS PGothic" charset="0"/>
              </a:rPr>
              <a:t>THIS IS GREAT WAY TO GET FORMAL PROOF</a:t>
            </a:r>
            <a:r>
              <a:rPr lang="en-US" sz="2000" dirty="0">
                <a:latin typeface="Arial" charset="0"/>
                <a:ea typeface="MS PGothic" charset="0"/>
              </a:rPr>
              <a:t>	</a:t>
            </a:r>
          </a:p>
        </p:txBody>
      </p:sp>
      <p:sp>
        <p:nvSpPr>
          <p:cNvPr id="839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C98753A-BBD0-D940-8E5A-BFD78EE565A8}" type="datetime1">
              <a:rPr lang="en-US" smtClean="0"/>
              <a:t>1/27/22</a:t>
            </a:fld>
            <a:endParaRPr lang="en-US"/>
          </a:p>
        </p:txBody>
      </p:sp>
      <p:sp>
        <p:nvSpPr>
          <p:cNvPr id="839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39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BF57AC1A-CA5B-2045-B543-D27828F933B3}" type="slidenum">
              <a:rPr lang="en-US"/>
              <a:pPr/>
              <a:t>41</a:t>
            </a:fld>
            <a:endParaRPr lang="en-US"/>
          </a:p>
        </p:txBody>
      </p:sp>
    </p:spTree>
    <p:extLst>
      <p:ext uri="{BB962C8B-B14F-4D97-AF65-F5344CB8AC3E}">
        <p14:creationId xmlns:p14="http://schemas.microsoft.com/office/powerpoint/2010/main" val="13978640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Concept</a:t>
            </a:r>
          </a:p>
        </p:txBody>
      </p:sp>
      <p:sp>
        <p:nvSpPr>
          <p:cNvPr id="3" name="Content Placeholder 2"/>
          <p:cNvSpPr>
            <a:spLocks noGrp="1"/>
          </p:cNvSpPr>
          <p:nvPr>
            <p:ph idx="1"/>
          </p:nvPr>
        </p:nvSpPr>
        <p:spPr/>
        <p:txBody>
          <a:bodyPr/>
          <a:lstStyle/>
          <a:p>
            <a:r>
              <a:rPr lang="en-US" sz="2000" dirty="0"/>
              <a:t>This is like the generalized automata approach you might see in </a:t>
            </a:r>
            <a:r>
              <a:rPr lang="en-US" sz="2000" dirty="0" err="1"/>
              <a:t>Sipser</a:t>
            </a:r>
            <a:r>
              <a:rPr lang="en-US" sz="2000" dirty="0"/>
              <a:t> and other places but with fewer arcs than text. It gets some of its motivation from </a:t>
            </a:r>
            <a:r>
              <a:rPr lang="en-US" sz="2000" dirty="0">
                <a:latin typeface="Arial" charset="0"/>
                <a:ea typeface="MS PGothic" charset="0"/>
              </a:rPr>
              <a:t>R</a:t>
            </a:r>
            <a:r>
              <a:rPr lang="en-US" sz="2000" baseline="-25000" dirty="0">
                <a:latin typeface="Arial" charset="0"/>
                <a:ea typeface="MS PGothic" charset="0"/>
              </a:rPr>
              <a:t>ij</a:t>
            </a:r>
            <a:r>
              <a:rPr lang="en-US" sz="2000" baseline="30000" dirty="0">
                <a:latin typeface="Arial" charset="0"/>
                <a:ea typeface="MS PGothic" charset="0"/>
              </a:rPr>
              <a:t>k</a:t>
            </a:r>
            <a:r>
              <a:rPr lang="en-US" sz="2000" dirty="0">
                <a:latin typeface="Arial" charset="0"/>
                <a:ea typeface="MS PGothic" charset="0"/>
              </a:rPr>
              <a:t> approach as well.</a:t>
            </a:r>
            <a:endParaRPr lang="en-US" sz="2000" dirty="0"/>
          </a:p>
          <a:p>
            <a:r>
              <a:rPr lang="en-US" sz="2000" dirty="0"/>
              <a:t>Add a new start state and add a </a:t>
            </a:r>
            <a:r>
              <a:rPr lang="en-US" sz="2000" dirty="0">
                <a:latin typeface="Symbol" charset="2"/>
                <a:ea typeface="Symbol" charset="2"/>
                <a:cs typeface="Symbol" charset="2"/>
              </a:rPr>
              <a:t>l</a:t>
            </a:r>
            <a:r>
              <a:rPr lang="en-US" sz="2000" dirty="0"/>
              <a:t>–transition to existing start state</a:t>
            </a:r>
          </a:p>
          <a:p>
            <a:r>
              <a:rPr lang="en-US" sz="2000" dirty="0"/>
              <a:t>Add a new final state </a:t>
            </a:r>
            <a:r>
              <a:rPr lang="en-US" sz="2000" dirty="0" err="1"/>
              <a:t>q</a:t>
            </a:r>
            <a:r>
              <a:rPr lang="en-US" sz="2000" baseline="-25000" dirty="0" err="1"/>
              <a:t>f</a:t>
            </a:r>
            <a:r>
              <a:rPr lang="en-US" sz="2000" dirty="0"/>
              <a:t> and insert </a:t>
            </a:r>
            <a:r>
              <a:rPr lang="en-US" sz="2000" dirty="0">
                <a:latin typeface="Symbol" charset="2"/>
                <a:ea typeface="Symbol" charset="2"/>
                <a:cs typeface="Symbol" charset="2"/>
              </a:rPr>
              <a:t>l</a:t>
            </a:r>
            <a:r>
              <a:rPr lang="en-US" sz="2000" dirty="0"/>
              <a:t>–transitions from all existing final states to the new one; make the old final states non-final</a:t>
            </a:r>
          </a:p>
          <a:p>
            <a:r>
              <a:rPr lang="en-US" sz="2000" dirty="0"/>
              <a:t>Excluding start and final states, successively pick states to remove</a:t>
            </a:r>
          </a:p>
          <a:p>
            <a:r>
              <a:rPr lang="en-US" sz="2000" dirty="0"/>
              <a:t>For each state to be removed, change the arcs of every pair of externally entering and exiting arcs to reflect the regular expression that describes all strings that could result is such a double transition; be sure to account for loops in the state being removed. Also, or (+) together expressions that have the same start and end nodes</a:t>
            </a:r>
          </a:p>
          <a:p>
            <a:r>
              <a:rPr lang="en-US" sz="2000" dirty="0"/>
              <a:t>When have just start and final, the regular expression that leads from start to final denotes the associated regular set</a:t>
            </a:r>
          </a:p>
        </p:txBody>
      </p:sp>
      <p:sp>
        <p:nvSpPr>
          <p:cNvPr id="4" name="Date Placeholder 3"/>
          <p:cNvSpPr>
            <a:spLocks noGrp="1"/>
          </p:cNvSpPr>
          <p:nvPr>
            <p:ph type="dt" sz="half" idx="10"/>
          </p:nvPr>
        </p:nvSpPr>
        <p:spPr/>
        <p:txBody>
          <a:bodyPr/>
          <a:lstStyle/>
          <a:p>
            <a:fld id="{AD94D692-D899-3C44-B416-91B127E3F73A}"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42</a:t>
            </a:fld>
            <a:endParaRPr lang="en-US"/>
          </a:p>
        </p:txBody>
      </p:sp>
    </p:spTree>
    <p:extLst>
      <p:ext uri="{BB962C8B-B14F-4D97-AF65-F5344CB8AC3E}">
        <p14:creationId xmlns:p14="http://schemas.microsoft.com/office/powerpoint/2010/main" val="8262540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r>
              <a:rPr lang="en-US" sz="1800" dirty="0"/>
              <a:t>Let B be the node to be removed</a:t>
            </a:r>
          </a:p>
          <a:p>
            <a:r>
              <a:rPr lang="en-US" sz="1800" dirty="0"/>
              <a:t>Let e1 be the regular expression on the arc from some node A to some node B (A≠B); e2 be the expression from B back to B (or </a:t>
            </a:r>
            <a:r>
              <a:rPr lang="en-US" sz="1800" dirty="0">
                <a:latin typeface="Arial" charset="0"/>
                <a:ea typeface="MS PGothic" charset="0"/>
                <a:sym typeface="Symbol" charset="0"/>
              </a:rPr>
              <a:t> if there is no recursive arc)</a:t>
            </a:r>
            <a:r>
              <a:rPr lang="en-US" sz="1800" dirty="0"/>
              <a:t>; e3 be the expression on the arc from B to some other node C (C ≠B but C could be A); e4 be the expression from A to C</a:t>
            </a:r>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Note that this just says, what if I allowed the path from A to C to include transitions through B, then what is new regular expression? The form is exactly what we saw in R</a:t>
            </a:r>
            <a:r>
              <a:rPr lang="en-US" sz="1800" baseline="-25000" dirty="0"/>
              <a:t>ij</a:t>
            </a:r>
            <a:r>
              <a:rPr lang="en-US" sz="1800" baseline="30000" dirty="0"/>
              <a:t>k</a:t>
            </a:r>
            <a:r>
              <a:rPr lang="en-US" sz="1800" dirty="0"/>
              <a:t>.</a:t>
            </a:r>
          </a:p>
        </p:txBody>
      </p:sp>
      <p:sp>
        <p:nvSpPr>
          <p:cNvPr id="4" name="Date Placeholder 3"/>
          <p:cNvSpPr>
            <a:spLocks noGrp="1"/>
          </p:cNvSpPr>
          <p:nvPr>
            <p:ph type="dt" sz="half" idx="10"/>
          </p:nvPr>
        </p:nvSpPr>
        <p:spPr/>
        <p:txBody>
          <a:bodyPr/>
          <a:lstStyle/>
          <a:p>
            <a:fld id="{D781D4B2-03E7-1947-AAD0-C0742F590259}"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43</a:t>
            </a:fld>
            <a:endParaRPr lang="en-US"/>
          </a:p>
        </p:txBody>
      </p:sp>
      <p:grpSp>
        <p:nvGrpSpPr>
          <p:cNvPr id="25" name="Group 24">
            <a:extLst>
              <a:ext uri="{FF2B5EF4-FFF2-40B4-BE49-F238E27FC236}">
                <a16:creationId xmlns:a16="http://schemas.microsoft.com/office/drawing/2014/main" id="{F4A19AC7-9D78-0A4D-A84A-B4E7B011DF68}"/>
              </a:ext>
            </a:extLst>
          </p:cNvPr>
          <p:cNvGrpSpPr/>
          <p:nvPr/>
        </p:nvGrpSpPr>
        <p:grpSpPr>
          <a:xfrm>
            <a:off x="1219200" y="3352096"/>
            <a:ext cx="4345459" cy="1587830"/>
            <a:chOff x="1219200" y="3352096"/>
            <a:chExt cx="4345459" cy="1587830"/>
          </a:xfrm>
        </p:grpSpPr>
        <p:sp>
          <p:nvSpPr>
            <p:cNvPr id="7" name="Oval 6">
              <a:extLst>
                <a:ext uri="{FF2B5EF4-FFF2-40B4-BE49-F238E27FC236}">
                  <a16:creationId xmlns:a16="http://schemas.microsoft.com/office/drawing/2014/main" id="{1CFD8159-278E-F444-8A27-62EF12111901}"/>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9" name="Oval 8">
              <a:extLst>
                <a:ext uri="{FF2B5EF4-FFF2-40B4-BE49-F238E27FC236}">
                  <a16:creationId xmlns:a16="http://schemas.microsoft.com/office/drawing/2014/main" id="{E966B589-ADA2-504B-82F1-177CBE1D40A0}"/>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10" name="Oval 9">
              <a:extLst>
                <a:ext uri="{FF2B5EF4-FFF2-40B4-BE49-F238E27FC236}">
                  <a16:creationId xmlns:a16="http://schemas.microsoft.com/office/drawing/2014/main" id="{88BF9DF6-A4D8-EC47-BB87-7998BD20EDB6}"/>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12" name="Straight Arrow Connector 11">
              <a:extLst>
                <a:ext uri="{FF2B5EF4-FFF2-40B4-BE49-F238E27FC236}">
                  <a16:creationId xmlns:a16="http://schemas.microsoft.com/office/drawing/2014/main" id="{3F2DAFDB-BDED-8748-90D6-2F8BA07D9A0B}"/>
                </a:ext>
              </a:extLst>
            </p:cNvPr>
            <p:cNvCxnSpPr>
              <a:stCxn id="7" idx="6"/>
              <a:endCxn id="10" idx="2"/>
            </p:cNvCxnSpPr>
            <p:nvPr/>
          </p:nvCxnSpPr>
          <p:spPr bwMode="auto">
            <a:xfrm>
              <a:off x="1752600"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E864C68A-4275-F74C-884E-19DA20094431}"/>
                </a:ext>
              </a:extLst>
            </p:cNvPr>
            <p:cNvCxnSpPr/>
            <p:nvPr/>
          </p:nvCxnSpPr>
          <p:spPr bwMode="auto">
            <a:xfrm>
              <a:off x="3659659"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5" name="Curved Connector 14">
              <a:extLst>
                <a:ext uri="{FF2B5EF4-FFF2-40B4-BE49-F238E27FC236}">
                  <a16:creationId xmlns:a16="http://schemas.microsoft.com/office/drawing/2014/main" id="{55D5E964-37A2-C741-BD16-BA6AF1FF5C2E}"/>
                </a:ext>
              </a:extLst>
            </p:cNvPr>
            <p:cNvCxnSpPr>
              <a:stCxn id="7" idx="4"/>
              <a:endCxn id="9"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17" name="Curved Connector 16">
              <a:extLst>
                <a:ext uri="{FF2B5EF4-FFF2-40B4-BE49-F238E27FC236}">
                  <a16:creationId xmlns:a16="http://schemas.microsoft.com/office/drawing/2014/main" id="{3EBB4CFA-CA50-E649-A00B-C1A08AF0574E}"/>
                </a:ext>
              </a:extLst>
            </p:cNvPr>
            <p:cNvCxnSpPr>
              <a:cxnSpLocks/>
              <a:stCxn id="10"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6B70386C-264E-554C-9C27-DA1440F61F6F}"/>
                </a:ext>
              </a:extLst>
            </p:cNvPr>
            <p:cNvSpPr txBox="1"/>
            <p:nvPr/>
          </p:nvSpPr>
          <p:spPr>
            <a:xfrm>
              <a:off x="1903971" y="3707368"/>
              <a:ext cx="533399" cy="400110"/>
            </a:xfrm>
            <a:prstGeom prst="rect">
              <a:avLst/>
            </a:prstGeom>
            <a:noFill/>
          </p:spPr>
          <p:txBody>
            <a:bodyPr wrap="square" rtlCol="0">
              <a:spAutoFit/>
            </a:bodyPr>
            <a:lstStyle/>
            <a:p>
              <a:r>
                <a:rPr lang="en-US" sz="2000" dirty="0"/>
                <a:t>e1</a:t>
              </a:r>
            </a:p>
          </p:txBody>
        </p:sp>
        <p:sp>
          <p:nvSpPr>
            <p:cNvPr id="22" name="TextBox 21">
              <a:extLst>
                <a:ext uri="{FF2B5EF4-FFF2-40B4-BE49-F238E27FC236}">
                  <a16:creationId xmlns:a16="http://schemas.microsoft.com/office/drawing/2014/main" id="{505B3B23-A3D1-DB4D-8F5D-E7C157087DA2}"/>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23" name="TextBox 22">
              <a:extLst>
                <a:ext uri="{FF2B5EF4-FFF2-40B4-BE49-F238E27FC236}">
                  <a16:creationId xmlns:a16="http://schemas.microsoft.com/office/drawing/2014/main" id="{3D7B2FBC-248D-6541-802B-E17557194143}"/>
                </a:ext>
              </a:extLst>
            </p:cNvPr>
            <p:cNvSpPr txBox="1"/>
            <p:nvPr/>
          </p:nvSpPr>
          <p:spPr>
            <a:xfrm>
              <a:off x="3876639" y="3688060"/>
              <a:ext cx="533399" cy="400110"/>
            </a:xfrm>
            <a:prstGeom prst="rect">
              <a:avLst/>
            </a:prstGeom>
            <a:noFill/>
          </p:spPr>
          <p:txBody>
            <a:bodyPr wrap="square" rtlCol="0">
              <a:spAutoFit/>
            </a:bodyPr>
            <a:lstStyle/>
            <a:p>
              <a:r>
                <a:rPr lang="en-US" sz="2000" dirty="0"/>
                <a:t>e3</a:t>
              </a:r>
            </a:p>
          </p:txBody>
        </p:sp>
        <p:sp>
          <p:nvSpPr>
            <p:cNvPr id="24" name="TextBox 23">
              <a:extLst>
                <a:ext uri="{FF2B5EF4-FFF2-40B4-BE49-F238E27FC236}">
                  <a16:creationId xmlns:a16="http://schemas.microsoft.com/office/drawing/2014/main" id="{964F7E9F-ECCF-4545-BFAA-B017C560C0A7}"/>
                </a:ext>
              </a:extLst>
            </p:cNvPr>
            <p:cNvSpPr txBox="1"/>
            <p:nvPr/>
          </p:nvSpPr>
          <p:spPr>
            <a:xfrm>
              <a:off x="1903970" y="4539816"/>
              <a:ext cx="533399" cy="400110"/>
            </a:xfrm>
            <a:prstGeom prst="rect">
              <a:avLst/>
            </a:prstGeom>
            <a:noFill/>
          </p:spPr>
          <p:txBody>
            <a:bodyPr wrap="square" rtlCol="0">
              <a:spAutoFit/>
            </a:bodyPr>
            <a:lstStyle/>
            <a:p>
              <a:r>
                <a:rPr lang="en-US" sz="2000" dirty="0"/>
                <a:t>e4</a:t>
              </a:r>
            </a:p>
          </p:txBody>
        </p:sp>
      </p:grpSp>
    </p:spTree>
    <p:extLst>
      <p:ext uri="{BB962C8B-B14F-4D97-AF65-F5344CB8AC3E}">
        <p14:creationId xmlns:p14="http://schemas.microsoft.com/office/powerpoint/2010/main" val="21220800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endParaRPr lang="en-US" sz="1800" dirty="0"/>
          </a:p>
          <a:p>
            <a:endParaRPr lang="en-US" sz="1800" dirty="0"/>
          </a:p>
          <a:p>
            <a:endParaRPr lang="en-US" sz="1800" dirty="0"/>
          </a:p>
          <a:p>
            <a:pPr marL="0" indent="0">
              <a:buNone/>
            </a:pPr>
            <a:endParaRPr lang="en-US" sz="1800" dirty="0"/>
          </a:p>
          <a:p>
            <a:r>
              <a:rPr lang="en-US" sz="1800" dirty="0"/>
              <a:t>Erase the existing arcs from A to B and A to C, adding a new arc from A to C labelled with the expression</a:t>
            </a:r>
            <a:br>
              <a:rPr lang="en-US" sz="1800" dirty="0"/>
            </a:br>
            <a:r>
              <a:rPr lang="en-US" sz="1800" dirty="0"/>
              <a:t>e4 + e1 e2* e3</a:t>
            </a:r>
          </a:p>
          <a:p>
            <a:r>
              <a:rPr lang="en-US" sz="1800" dirty="0"/>
              <a:t>Note that all other arcs associated with A and C are untouched.</a:t>
            </a:r>
          </a:p>
          <a:p>
            <a:endParaRPr lang="en-US" sz="1800" dirty="0"/>
          </a:p>
        </p:txBody>
      </p:sp>
      <p:sp>
        <p:nvSpPr>
          <p:cNvPr id="4" name="Date Placeholder 3"/>
          <p:cNvSpPr>
            <a:spLocks noGrp="1"/>
          </p:cNvSpPr>
          <p:nvPr>
            <p:ph type="dt" sz="half" idx="10"/>
          </p:nvPr>
        </p:nvSpPr>
        <p:spPr/>
        <p:txBody>
          <a:bodyPr/>
          <a:lstStyle/>
          <a:p>
            <a:fld id="{D781D4B2-03E7-1947-AAD0-C0742F590259}"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44</a:t>
            </a:fld>
            <a:endParaRPr lang="en-US"/>
          </a:p>
        </p:txBody>
      </p:sp>
      <p:grpSp>
        <p:nvGrpSpPr>
          <p:cNvPr id="7" name="Group 6">
            <a:extLst>
              <a:ext uri="{FF2B5EF4-FFF2-40B4-BE49-F238E27FC236}">
                <a16:creationId xmlns:a16="http://schemas.microsoft.com/office/drawing/2014/main" id="{A164AA80-C013-974B-A4B2-E0254E9D8A8D}"/>
              </a:ext>
            </a:extLst>
          </p:cNvPr>
          <p:cNvGrpSpPr/>
          <p:nvPr/>
        </p:nvGrpSpPr>
        <p:grpSpPr>
          <a:xfrm>
            <a:off x="1219200" y="1371600"/>
            <a:ext cx="4345459" cy="1587830"/>
            <a:chOff x="1219200" y="3352096"/>
            <a:chExt cx="4345459" cy="1587830"/>
          </a:xfrm>
        </p:grpSpPr>
        <p:sp>
          <p:nvSpPr>
            <p:cNvPr id="8" name="Oval 7">
              <a:extLst>
                <a:ext uri="{FF2B5EF4-FFF2-40B4-BE49-F238E27FC236}">
                  <a16:creationId xmlns:a16="http://schemas.microsoft.com/office/drawing/2014/main" id="{86954A0B-B05E-1D47-85F9-242FF17B1BE7}"/>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9" name="Oval 8">
              <a:extLst>
                <a:ext uri="{FF2B5EF4-FFF2-40B4-BE49-F238E27FC236}">
                  <a16:creationId xmlns:a16="http://schemas.microsoft.com/office/drawing/2014/main" id="{79D57904-C693-614E-807E-047805EBDAB7}"/>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10" name="Oval 9">
              <a:extLst>
                <a:ext uri="{FF2B5EF4-FFF2-40B4-BE49-F238E27FC236}">
                  <a16:creationId xmlns:a16="http://schemas.microsoft.com/office/drawing/2014/main" id="{DBC52E17-CF09-C54A-869C-4957546AB184}"/>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11" name="Straight Arrow Connector 10">
              <a:extLst>
                <a:ext uri="{FF2B5EF4-FFF2-40B4-BE49-F238E27FC236}">
                  <a16:creationId xmlns:a16="http://schemas.microsoft.com/office/drawing/2014/main" id="{FDBDA76D-A418-F04E-8E3E-57C9CE8A5A3C}"/>
                </a:ext>
              </a:extLst>
            </p:cNvPr>
            <p:cNvCxnSpPr>
              <a:stCxn id="8" idx="6"/>
              <a:endCxn id="10" idx="2"/>
            </p:cNvCxnSpPr>
            <p:nvPr/>
          </p:nvCxnSpPr>
          <p:spPr bwMode="auto">
            <a:xfrm>
              <a:off x="1752600"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E20FB42D-3ABB-824E-AF26-05923D0AE005}"/>
                </a:ext>
              </a:extLst>
            </p:cNvPr>
            <p:cNvCxnSpPr/>
            <p:nvPr/>
          </p:nvCxnSpPr>
          <p:spPr bwMode="auto">
            <a:xfrm>
              <a:off x="3659659" y="4076700"/>
              <a:ext cx="13716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3" name="Curved Connector 12">
              <a:extLst>
                <a:ext uri="{FF2B5EF4-FFF2-40B4-BE49-F238E27FC236}">
                  <a16:creationId xmlns:a16="http://schemas.microsoft.com/office/drawing/2014/main" id="{B2A0C7AD-EEF7-3A49-810D-61B7F5EA3D42}"/>
                </a:ext>
              </a:extLst>
            </p:cNvPr>
            <p:cNvCxnSpPr>
              <a:stCxn id="8" idx="4"/>
              <a:endCxn id="9"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14" name="Curved Connector 13">
              <a:extLst>
                <a:ext uri="{FF2B5EF4-FFF2-40B4-BE49-F238E27FC236}">
                  <a16:creationId xmlns:a16="http://schemas.microsoft.com/office/drawing/2014/main" id="{A4AB053F-BF7C-4342-BCBA-91717BEF2A96}"/>
                </a:ext>
              </a:extLst>
            </p:cNvPr>
            <p:cNvCxnSpPr>
              <a:cxnSpLocks/>
              <a:stCxn id="10"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15" name="TextBox 14">
              <a:extLst>
                <a:ext uri="{FF2B5EF4-FFF2-40B4-BE49-F238E27FC236}">
                  <a16:creationId xmlns:a16="http://schemas.microsoft.com/office/drawing/2014/main" id="{D3B5656F-FA58-E84D-AC9F-BE2D7D7DBFD9}"/>
                </a:ext>
              </a:extLst>
            </p:cNvPr>
            <p:cNvSpPr txBox="1"/>
            <p:nvPr/>
          </p:nvSpPr>
          <p:spPr>
            <a:xfrm>
              <a:off x="1903971" y="3707368"/>
              <a:ext cx="533399" cy="400110"/>
            </a:xfrm>
            <a:prstGeom prst="rect">
              <a:avLst/>
            </a:prstGeom>
            <a:noFill/>
          </p:spPr>
          <p:txBody>
            <a:bodyPr wrap="square" rtlCol="0">
              <a:spAutoFit/>
            </a:bodyPr>
            <a:lstStyle/>
            <a:p>
              <a:r>
                <a:rPr lang="en-US" sz="2000" dirty="0"/>
                <a:t>e1</a:t>
              </a:r>
            </a:p>
          </p:txBody>
        </p:sp>
        <p:sp>
          <p:nvSpPr>
            <p:cNvPr id="16" name="TextBox 15">
              <a:extLst>
                <a:ext uri="{FF2B5EF4-FFF2-40B4-BE49-F238E27FC236}">
                  <a16:creationId xmlns:a16="http://schemas.microsoft.com/office/drawing/2014/main" id="{EA69E049-204A-0B44-B25F-0B3B1A1646AD}"/>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17" name="TextBox 16">
              <a:extLst>
                <a:ext uri="{FF2B5EF4-FFF2-40B4-BE49-F238E27FC236}">
                  <a16:creationId xmlns:a16="http://schemas.microsoft.com/office/drawing/2014/main" id="{735304D8-600D-0D4C-9B9A-549017F80E48}"/>
                </a:ext>
              </a:extLst>
            </p:cNvPr>
            <p:cNvSpPr txBox="1"/>
            <p:nvPr/>
          </p:nvSpPr>
          <p:spPr>
            <a:xfrm>
              <a:off x="3876639" y="3688060"/>
              <a:ext cx="533399" cy="400110"/>
            </a:xfrm>
            <a:prstGeom prst="rect">
              <a:avLst/>
            </a:prstGeom>
            <a:noFill/>
          </p:spPr>
          <p:txBody>
            <a:bodyPr wrap="square" rtlCol="0">
              <a:spAutoFit/>
            </a:bodyPr>
            <a:lstStyle/>
            <a:p>
              <a:r>
                <a:rPr lang="en-US" sz="2000" dirty="0"/>
                <a:t>e3</a:t>
              </a:r>
            </a:p>
          </p:txBody>
        </p:sp>
        <p:sp>
          <p:nvSpPr>
            <p:cNvPr id="18" name="TextBox 17">
              <a:extLst>
                <a:ext uri="{FF2B5EF4-FFF2-40B4-BE49-F238E27FC236}">
                  <a16:creationId xmlns:a16="http://schemas.microsoft.com/office/drawing/2014/main" id="{B1BC4D85-8049-EC4A-9F60-A07495D21BF6}"/>
                </a:ext>
              </a:extLst>
            </p:cNvPr>
            <p:cNvSpPr txBox="1"/>
            <p:nvPr/>
          </p:nvSpPr>
          <p:spPr>
            <a:xfrm>
              <a:off x="1903970" y="4539816"/>
              <a:ext cx="533399" cy="400110"/>
            </a:xfrm>
            <a:prstGeom prst="rect">
              <a:avLst/>
            </a:prstGeom>
            <a:noFill/>
          </p:spPr>
          <p:txBody>
            <a:bodyPr wrap="square" rtlCol="0">
              <a:spAutoFit/>
            </a:bodyPr>
            <a:lstStyle/>
            <a:p>
              <a:r>
                <a:rPr lang="en-US" sz="2000" dirty="0"/>
                <a:t>e4</a:t>
              </a:r>
            </a:p>
          </p:txBody>
        </p:sp>
      </p:grpSp>
      <p:grpSp>
        <p:nvGrpSpPr>
          <p:cNvPr id="19" name="Group 18">
            <a:extLst>
              <a:ext uri="{FF2B5EF4-FFF2-40B4-BE49-F238E27FC236}">
                <a16:creationId xmlns:a16="http://schemas.microsoft.com/office/drawing/2014/main" id="{89ADC852-A75D-FD46-8026-6A3B4E75C4D7}"/>
              </a:ext>
            </a:extLst>
          </p:cNvPr>
          <p:cNvGrpSpPr/>
          <p:nvPr/>
        </p:nvGrpSpPr>
        <p:grpSpPr>
          <a:xfrm>
            <a:off x="1225549" y="4191000"/>
            <a:ext cx="4345459" cy="1587830"/>
            <a:chOff x="1219200" y="3352096"/>
            <a:chExt cx="4345459" cy="1587830"/>
          </a:xfrm>
        </p:grpSpPr>
        <p:sp>
          <p:nvSpPr>
            <p:cNvPr id="20" name="Oval 19">
              <a:extLst>
                <a:ext uri="{FF2B5EF4-FFF2-40B4-BE49-F238E27FC236}">
                  <a16:creationId xmlns:a16="http://schemas.microsoft.com/office/drawing/2014/main" id="{567D05C2-F3F4-3647-B495-9DA91DB77FCC}"/>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21" name="Oval 20">
              <a:extLst>
                <a:ext uri="{FF2B5EF4-FFF2-40B4-BE49-F238E27FC236}">
                  <a16:creationId xmlns:a16="http://schemas.microsoft.com/office/drawing/2014/main" id="{F3A6145C-B4CE-9F4C-B969-6C21572BD3D5}"/>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22" name="Oval 21">
              <a:extLst>
                <a:ext uri="{FF2B5EF4-FFF2-40B4-BE49-F238E27FC236}">
                  <a16:creationId xmlns:a16="http://schemas.microsoft.com/office/drawing/2014/main" id="{DEEAA9F7-C494-A64C-8666-960B8BEE2653}"/>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25" name="Curved Connector 24">
              <a:extLst>
                <a:ext uri="{FF2B5EF4-FFF2-40B4-BE49-F238E27FC236}">
                  <a16:creationId xmlns:a16="http://schemas.microsoft.com/office/drawing/2014/main" id="{012F3121-8BB9-804E-A46B-7F0A215D5277}"/>
                </a:ext>
              </a:extLst>
            </p:cNvPr>
            <p:cNvCxnSpPr>
              <a:stCxn id="20" idx="4"/>
              <a:endCxn id="21"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26" name="Curved Connector 25">
              <a:extLst>
                <a:ext uri="{FF2B5EF4-FFF2-40B4-BE49-F238E27FC236}">
                  <a16:creationId xmlns:a16="http://schemas.microsoft.com/office/drawing/2014/main" id="{E8109DEA-C697-6947-B820-CE2697C40AA7}"/>
                </a:ext>
              </a:extLst>
            </p:cNvPr>
            <p:cNvCxnSpPr>
              <a:cxnSpLocks/>
              <a:stCxn id="22"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28" name="TextBox 27">
              <a:extLst>
                <a:ext uri="{FF2B5EF4-FFF2-40B4-BE49-F238E27FC236}">
                  <a16:creationId xmlns:a16="http://schemas.microsoft.com/office/drawing/2014/main" id="{6B839F81-338E-644D-A50D-02E47A63576B}"/>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30" name="TextBox 29">
              <a:extLst>
                <a:ext uri="{FF2B5EF4-FFF2-40B4-BE49-F238E27FC236}">
                  <a16:creationId xmlns:a16="http://schemas.microsoft.com/office/drawing/2014/main" id="{2BAC3FE6-678B-564C-A9DB-2B29389F95B4}"/>
                </a:ext>
              </a:extLst>
            </p:cNvPr>
            <p:cNvSpPr txBox="1"/>
            <p:nvPr/>
          </p:nvSpPr>
          <p:spPr>
            <a:xfrm>
              <a:off x="1903970" y="4539816"/>
              <a:ext cx="2364260" cy="400110"/>
            </a:xfrm>
            <a:prstGeom prst="rect">
              <a:avLst/>
            </a:prstGeom>
            <a:noFill/>
          </p:spPr>
          <p:txBody>
            <a:bodyPr wrap="square" rtlCol="0">
              <a:spAutoFit/>
            </a:bodyPr>
            <a:lstStyle/>
            <a:p>
              <a:r>
                <a:rPr lang="en-US" sz="2000" dirty="0"/>
                <a:t>e4 + e1 e2* e3</a:t>
              </a:r>
            </a:p>
          </p:txBody>
        </p:sp>
      </p:grpSp>
    </p:spTree>
    <p:extLst>
      <p:ext uri="{BB962C8B-B14F-4D97-AF65-F5344CB8AC3E}">
        <p14:creationId xmlns:p14="http://schemas.microsoft.com/office/powerpoint/2010/main" val="8091417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Ripping Details</a:t>
            </a:r>
          </a:p>
        </p:txBody>
      </p:sp>
      <p:sp>
        <p:nvSpPr>
          <p:cNvPr id="3" name="Content Placeholder 2"/>
          <p:cNvSpPr>
            <a:spLocks noGrp="1"/>
          </p:cNvSpPr>
          <p:nvPr>
            <p:ph idx="1"/>
          </p:nvPr>
        </p:nvSpPr>
        <p:spPr/>
        <p:txBody>
          <a:bodyPr/>
          <a:lstStyle/>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Do this for all nodes that have edges to B until B has no more entering. edges; at this point remove B and any edges it has to other nodes and itself</a:t>
            </a:r>
          </a:p>
          <a:p>
            <a:r>
              <a:rPr lang="en-US" sz="1800" dirty="0"/>
              <a:t>Iterate until all but the start and final nodes remain.</a:t>
            </a:r>
          </a:p>
          <a:p>
            <a:r>
              <a:rPr lang="en-US" sz="1800" dirty="0"/>
              <a:t>The expression from start to final describes the regular set that is equivalent to the regular language accepted by the original automaton.</a:t>
            </a:r>
          </a:p>
          <a:p>
            <a:r>
              <a:rPr lang="en-US" sz="1800" dirty="0"/>
              <a:t>Note: Your choices of the order of removal make a big difference in how hard or easy this is.</a:t>
            </a:r>
          </a:p>
        </p:txBody>
      </p:sp>
      <p:sp>
        <p:nvSpPr>
          <p:cNvPr id="4" name="Date Placeholder 3"/>
          <p:cNvSpPr>
            <a:spLocks noGrp="1"/>
          </p:cNvSpPr>
          <p:nvPr>
            <p:ph type="dt" sz="half" idx="10"/>
          </p:nvPr>
        </p:nvSpPr>
        <p:spPr/>
        <p:txBody>
          <a:bodyPr/>
          <a:lstStyle/>
          <a:p>
            <a:fld id="{D781D4B2-03E7-1947-AAD0-C0742F590259}"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45</a:t>
            </a:fld>
            <a:endParaRPr lang="en-US"/>
          </a:p>
        </p:txBody>
      </p:sp>
      <p:grpSp>
        <p:nvGrpSpPr>
          <p:cNvPr id="19" name="Group 18">
            <a:extLst>
              <a:ext uri="{FF2B5EF4-FFF2-40B4-BE49-F238E27FC236}">
                <a16:creationId xmlns:a16="http://schemas.microsoft.com/office/drawing/2014/main" id="{4AB3960A-7A29-CA4D-A5B0-9DE9858794FB}"/>
              </a:ext>
            </a:extLst>
          </p:cNvPr>
          <p:cNvGrpSpPr/>
          <p:nvPr/>
        </p:nvGrpSpPr>
        <p:grpSpPr>
          <a:xfrm>
            <a:off x="1143000" y="1600200"/>
            <a:ext cx="4345459" cy="1587830"/>
            <a:chOff x="1219200" y="3352096"/>
            <a:chExt cx="4345459" cy="1587830"/>
          </a:xfrm>
        </p:grpSpPr>
        <p:sp>
          <p:nvSpPr>
            <p:cNvPr id="20" name="Oval 19">
              <a:extLst>
                <a:ext uri="{FF2B5EF4-FFF2-40B4-BE49-F238E27FC236}">
                  <a16:creationId xmlns:a16="http://schemas.microsoft.com/office/drawing/2014/main" id="{22397FAE-0B2A-CC4B-9270-6C0D5250DA4D}"/>
                </a:ext>
              </a:extLst>
            </p:cNvPr>
            <p:cNvSpPr/>
            <p:nvPr/>
          </p:nvSpPr>
          <p:spPr bwMode="auto">
            <a:xfrm>
              <a:off x="1219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A</a:t>
              </a:r>
            </a:p>
          </p:txBody>
        </p:sp>
        <p:sp>
          <p:nvSpPr>
            <p:cNvPr id="21" name="Oval 20">
              <a:extLst>
                <a:ext uri="{FF2B5EF4-FFF2-40B4-BE49-F238E27FC236}">
                  <a16:creationId xmlns:a16="http://schemas.microsoft.com/office/drawing/2014/main" id="{A0454BAA-3386-5349-9111-E47EF42665BE}"/>
                </a:ext>
              </a:extLst>
            </p:cNvPr>
            <p:cNvSpPr/>
            <p:nvPr/>
          </p:nvSpPr>
          <p:spPr bwMode="auto">
            <a:xfrm>
              <a:off x="5031259"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C</a:t>
              </a:r>
            </a:p>
          </p:txBody>
        </p:sp>
        <p:sp>
          <p:nvSpPr>
            <p:cNvPr id="22" name="Oval 21">
              <a:extLst>
                <a:ext uri="{FF2B5EF4-FFF2-40B4-BE49-F238E27FC236}">
                  <a16:creationId xmlns:a16="http://schemas.microsoft.com/office/drawing/2014/main" id="{9F81F9CF-493A-DE45-8A44-4855B3090762}"/>
                </a:ext>
              </a:extLst>
            </p:cNvPr>
            <p:cNvSpPr/>
            <p:nvPr/>
          </p:nvSpPr>
          <p:spPr bwMode="auto">
            <a:xfrm>
              <a:off x="3124200" y="3810000"/>
              <a:ext cx="533400" cy="5334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B</a:t>
              </a:r>
            </a:p>
          </p:txBody>
        </p:sp>
        <p:cxnSp>
          <p:nvCxnSpPr>
            <p:cNvPr id="23" name="Curved Connector 22">
              <a:extLst>
                <a:ext uri="{FF2B5EF4-FFF2-40B4-BE49-F238E27FC236}">
                  <a16:creationId xmlns:a16="http://schemas.microsoft.com/office/drawing/2014/main" id="{5FDD39F9-C5FF-4044-88A1-A0992C728716}"/>
                </a:ext>
              </a:extLst>
            </p:cNvPr>
            <p:cNvCxnSpPr>
              <a:stCxn id="20" idx="4"/>
              <a:endCxn id="21" idx="4"/>
            </p:cNvCxnSpPr>
            <p:nvPr/>
          </p:nvCxnSpPr>
          <p:spPr bwMode="auto">
            <a:xfrm rot="16200000" flipH="1">
              <a:off x="3391929" y="2437370"/>
              <a:ext cx="12700" cy="3812059"/>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a:ln>
            <a:effectLst/>
          </p:spPr>
        </p:cxnSp>
        <p:cxnSp>
          <p:nvCxnSpPr>
            <p:cNvPr id="24" name="Curved Connector 23">
              <a:extLst>
                <a:ext uri="{FF2B5EF4-FFF2-40B4-BE49-F238E27FC236}">
                  <a16:creationId xmlns:a16="http://schemas.microsoft.com/office/drawing/2014/main" id="{41D03CE4-9BDE-7C4C-A292-888767FA2DDF}"/>
                </a:ext>
              </a:extLst>
            </p:cNvPr>
            <p:cNvCxnSpPr>
              <a:cxnSpLocks/>
              <a:stCxn id="22" idx="1"/>
            </p:cNvCxnSpPr>
            <p:nvPr/>
          </p:nvCxnSpPr>
          <p:spPr bwMode="auto">
            <a:xfrm rot="16200000" flipH="1">
              <a:off x="3387539" y="3702890"/>
              <a:ext cx="84837" cy="455287"/>
            </a:xfrm>
            <a:prstGeom prst="curvedConnector4">
              <a:avLst>
                <a:gd name="adj1" fmla="val -269458"/>
                <a:gd name="adj2" fmla="val 100000"/>
              </a:avLst>
            </a:prstGeom>
            <a:solidFill>
              <a:schemeClr val="accent1"/>
            </a:solidFill>
            <a:ln w="25400" cap="flat" cmpd="sng" algn="ctr">
              <a:solidFill>
                <a:schemeClr val="tx1"/>
              </a:solidFill>
              <a:prstDash val="solid"/>
              <a:round/>
              <a:headEnd type="none" w="med" len="med"/>
              <a:tailEnd type="triangle"/>
            </a:ln>
            <a:effectLst/>
          </p:spPr>
        </p:cxnSp>
        <p:sp>
          <p:nvSpPr>
            <p:cNvPr id="25" name="TextBox 24">
              <a:extLst>
                <a:ext uri="{FF2B5EF4-FFF2-40B4-BE49-F238E27FC236}">
                  <a16:creationId xmlns:a16="http://schemas.microsoft.com/office/drawing/2014/main" id="{8BA1E351-8D3B-8946-81BF-91B0C9504702}"/>
                </a:ext>
              </a:extLst>
            </p:cNvPr>
            <p:cNvSpPr txBox="1"/>
            <p:nvPr/>
          </p:nvSpPr>
          <p:spPr>
            <a:xfrm>
              <a:off x="2889643" y="3352096"/>
              <a:ext cx="533399" cy="400110"/>
            </a:xfrm>
            <a:prstGeom prst="rect">
              <a:avLst/>
            </a:prstGeom>
            <a:noFill/>
          </p:spPr>
          <p:txBody>
            <a:bodyPr wrap="square" rtlCol="0">
              <a:spAutoFit/>
            </a:bodyPr>
            <a:lstStyle/>
            <a:p>
              <a:r>
                <a:rPr lang="en-US" sz="2000" dirty="0"/>
                <a:t>e2</a:t>
              </a:r>
            </a:p>
          </p:txBody>
        </p:sp>
        <p:sp>
          <p:nvSpPr>
            <p:cNvPr id="26" name="TextBox 25">
              <a:extLst>
                <a:ext uri="{FF2B5EF4-FFF2-40B4-BE49-F238E27FC236}">
                  <a16:creationId xmlns:a16="http://schemas.microsoft.com/office/drawing/2014/main" id="{D0E44106-09DD-3D42-8D4E-442A1EAA3FB7}"/>
                </a:ext>
              </a:extLst>
            </p:cNvPr>
            <p:cNvSpPr txBox="1"/>
            <p:nvPr/>
          </p:nvSpPr>
          <p:spPr>
            <a:xfrm>
              <a:off x="1903970" y="4539816"/>
              <a:ext cx="2364260" cy="400110"/>
            </a:xfrm>
            <a:prstGeom prst="rect">
              <a:avLst/>
            </a:prstGeom>
            <a:noFill/>
          </p:spPr>
          <p:txBody>
            <a:bodyPr wrap="square" rtlCol="0">
              <a:spAutoFit/>
            </a:bodyPr>
            <a:lstStyle/>
            <a:p>
              <a:r>
                <a:rPr lang="en-US" sz="2000" dirty="0"/>
                <a:t>e4 + e1 e2* e3</a:t>
              </a:r>
            </a:p>
          </p:txBody>
        </p:sp>
      </p:grpSp>
    </p:spTree>
    <p:extLst>
      <p:ext uri="{BB962C8B-B14F-4D97-AF65-F5344CB8AC3E}">
        <p14:creationId xmlns:p14="http://schemas.microsoft.com/office/powerpoint/2010/main" val="5473055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dirty="0">
                <a:latin typeface="Arial" charset="0"/>
                <a:ea typeface="MS PGothic" charset="0"/>
              </a:rPr>
              <a:t>State Ripping (Odd Parity)</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1/27/22</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46</a:t>
            </a:fld>
            <a:endParaRPr lang="en-US"/>
          </a:p>
        </p:txBody>
      </p:sp>
      <p:sp>
        <p:nvSpPr>
          <p:cNvPr id="82951" name="Oval 6"/>
          <p:cNvSpPr>
            <a:spLocks noChangeArrowheads="1"/>
          </p:cNvSpPr>
          <p:nvPr/>
        </p:nvSpPr>
        <p:spPr bwMode="auto">
          <a:xfrm>
            <a:off x="2514600" y="157019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82952" name="Oval 8"/>
          <p:cNvSpPr>
            <a:spLocks noChangeArrowheads="1"/>
          </p:cNvSpPr>
          <p:nvPr/>
        </p:nvSpPr>
        <p:spPr bwMode="auto">
          <a:xfrm>
            <a:off x="5486400" y="157019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82955" name="Rectangle 11"/>
          <p:cNvSpPr>
            <a:spLocks noChangeArrowheads="1"/>
          </p:cNvSpPr>
          <p:nvPr/>
        </p:nvSpPr>
        <p:spPr bwMode="auto">
          <a:xfrm>
            <a:off x="5715000" y="1798850"/>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2957" name="Rectangle 13"/>
          <p:cNvSpPr>
            <a:spLocks noChangeArrowheads="1"/>
          </p:cNvSpPr>
          <p:nvPr/>
        </p:nvSpPr>
        <p:spPr bwMode="auto">
          <a:xfrm>
            <a:off x="2743200" y="1798850"/>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q1</a:t>
            </a:r>
            <a:endParaRPr lang="en-US" dirty="0"/>
          </a:p>
        </p:txBody>
      </p:sp>
      <p:cxnSp>
        <p:nvCxnSpPr>
          <p:cNvPr id="82958" name="Straight Arrow Connector 15"/>
          <p:cNvCxnSpPr>
            <a:cxnSpLocks noChangeShapeType="1"/>
          </p:cNvCxnSpPr>
          <p:nvPr/>
        </p:nvCxnSpPr>
        <p:spPr bwMode="auto">
          <a:xfrm>
            <a:off x="1905000" y="1951037"/>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59" name="Curved Connector 20"/>
          <p:cNvCxnSpPr>
            <a:cxnSpLocks noChangeShapeType="1"/>
            <a:stCxn id="82951" idx="5"/>
            <a:endCxn id="82952" idx="3"/>
          </p:cNvCxnSpPr>
          <p:nvPr/>
        </p:nvCxnSpPr>
        <p:spPr bwMode="auto">
          <a:xfrm rot="16200000" flipH="1">
            <a:off x="4419600" y="1096270"/>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0" name="Curved Connector 23"/>
          <p:cNvCxnSpPr>
            <a:cxnSpLocks noChangeShapeType="1"/>
            <a:stCxn id="82952" idx="1"/>
            <a:endCxn id="82951" idx="7"/>
          </p:cNvCxnSpPr>
          <p:nvPr/>
        </p:nvCxnSpPr>
        <p:spPr bwMode="auto">
          <a:xfrm rot="16200000" flipV="1">
            <a:off x="4419600" y="503422"/>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2964" name="Shape 48"/>
          <p:cNvCxnSpPr>
            <a:cxnSpLocks noChangeShapeType="1"/>
          </p:cNvCxnSpPr>
          <p:nvPr/>
        </p:nvCxnSpPr>
        <p:spPr bwMode="auto">
          <a:xfrm rot="16200000" flipH="1">
            <a:off x="5867347" y="1570245"/>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65" name="TextBox 49"/>
          <p:cNvSpPr txBox="1">
            <a:spLocks noChangeArrowheads="1"/>
          </p:cNvSpPr>
          <p:nvPr/>
        </p:nvSpPr>
        <p:spPr bwMode="auto">
          <a:xfrm>
            <a:off x="4241457" y="2283802"/>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82969" name="TextBox 53"/>
          <p:cNvSpPr txBox="1">
            <a:spLocks noChangeArrowheads="1"/>
          </p:cNvSpPr>
          <p:nvPr/>
        </p:nvSpPr>
        <p:spPr bwMode="auto">
          <a:xfrm>
            <a:off x="4191000" y="960438"/>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82970" name="TextBox 54"/>
          <p:cNvSpPr txBox="1">
            <a:spLocks noChangeArrowheads="1"/>
          </p:cNvSpPr>
          <p:nvPr/>
        </p:nvSpPr>
        <p:spPr bwMode="auto">
          <a:xfrm>
            <a:off x="5943600" y="960438"/>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cxnSp>
        <p:nvCxnSpPr>
          <p:cNvPr id="27" name="Shape 48">
            <a:extLst>
              <a:ext uri="{FF2B5EF4-FFF2-40B4-BE49-F238E27FC236}">
                <a16:creationId xmlns:a16="http://schemas.microsoft.com/office/drawing/2014/main" id="{1191AC71-939A-8E4A-8249-99247DCCC366}"/>
              </a:ext>
            </a:extLst>
          </p:cNvPr>
          <p:cNvCxnSpPr>
            <a:cxnSpLocks noChangeShapeType="1"/>
          </p:cNvCxnSpPr>
          <p:nvPr/>
        </p:nvCxnSpPr>
        <p:spPr bwMode="auto">
          <a:xfrm rot="16200000" flipH="1">
            <a:off x="2933647" y="1531884"/>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29" name="TextBox 53">
            <a:extLst>
              <a:ext uri="{FF2B5EF4-FFF2-40B4-BE49-F238E27FC236}">
                <a16:creationId xmlns:a16="http://schemas.microsoft.com/office/drawing/2014/main" id="{80AD676C-D72A-5041-8626-F27CFC25884B}"/>
              </a:ext>
            </a:extLst>
          </p:cNvPr>
          <p:cNvSpPr txBox="1">
            <a:spLocks noChangeArrowheads="1"/>
          </p:cNvSpPr>
          <p:nvPr/>
        </p:nvSpPr>
        <p:spPr bwMode="auto">
          <a:xfrm>
            <a:off x="3276600" y="1036638"/>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sp>
        <p:nvSpPr>
          <p:cNvPr id="25" name="Oval 6">
            <a:extLst>
              <a:ext uri="{FF2B5EF4-FFF2-40B4-BE49-F238E27FC236}">
                <a16:creationId xmlns:a16="http://schemas.microsoft.com/office/drawing/2014/main" id="{25FAFB05-9E09-B24C-8930-70AFF0172AC9}"/>
              </a:ext>
            </a:extLst>
          </p:cNvPr>
          <p:cNvSpPr>
            <a:spLocks noChangeArrowheads="1"/>
          </p:cNvSpPr>
          <p:nvPr/>
        </p:nvSpPr>
        <p:spPr bwMode="auto">
          <a:xfrm>
            <a:off x="1066101" y="1483277"/>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28" name="Oval 6">
            <a:extLst>
              <a:ext uri="{FF2B5EF4-FFF2-40B4-BE49-F238E27FC236}">
                <a16:creationId xmlns:a16="http://schemas.microsoft.com/office/drawing/2014/main" id="{29558F9F-74A2-7746-A181-3DFA9BECF275}"/>
              </a:ext>
            </a:extLst>
          </p:cNvPr>
          <p:cNvSpPr>
            <a:spLocks noChangeArrowheads="1"/>
          </p:cNvSpPr>
          <p:nvPr/>
        </p:nvSpPr>
        <p:spPr bwMode="auto">
          <a:xfrm>
            <a:off x="7010400" y="1564356"/>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30" name="Straight Arrow Connector 15">
            <a:extLst>
              <a:ext uri="{FF2B5EF4-FFF2-40B4-BE49-F238E27FC236}">
                <a16:creationId xmlns:a16="http://schemas.microsoft.com/office/drawing/2014/main" id="{90D18B04-B289-A743-A3AD-27CD42839795}"/>
              </a:ext>
            </a:extLst>
          </p:cNvPr>
          <p:cNvCxnSpPr>
            <a:cxnSpLocks noChangeShapeType="1"/>
          </p:cNvCxnSpPr>
          <p:nvPr/>
        </p:nvCxnSpPr>
        <p:spPr bwMode="auto">
          <a:xfrm>
            <a:off x="457200" y="1917628"/>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31" name="Straight Arrow Connector 15">
            <a:extLst>
              <a:ext uri="{FF2B5EF4-FFF2-40B4-BE49-F238E27FC236}">
                <a16:creationId xmlns:a16="http://schemas.microsoft.com/office/drawing/2014/main" id="{B3CA06C4-101E-8243-A31E-9A1A406527AE}"/>
              </a:ext>
            </a:extLst>
          </p:cNvPr>
          <p:cNvCxnSpPr>
            <a:cxnSpLocks noChangeShapeType="1"/>
            <a:endCxn id="28" idx="2"/>
          </p:cNvCxnSpPr>
          <p:nvPr/>
        </p:nvCxnSpPr>
        <p:spPr bwMode="auto">
          <a:xfrm flipV="1">
            <a:off x="6286500" y="1983562"/>
            <a:ext cx="723900" cy="635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 name="TextBox 6">
            <a:extLst>
              <a:ext uri="{FF2B5EF4-FFF2-40B4-BE49-F238E27FC236}">
                <a16:creationId xmlns:a16="http://schemas.microsoft.com/office/drawing/2014/main" id="{5FB6A52B-904F-8A46-B497-4065583E49FE}"/>
              </a:ext>
            </a:extLst>
          </p:cNvPr>
          <p:cNvSpPr txBox="1"/>
          <p:nvPr/>
        </p:nvSpPr>
        <p:spPr>
          <a:xfrm flipH="1">
            <a:off x="2030605" y="1564356"/>
            <a:ext cx="712595" cy="369332"/>
          </a:xfrm>
          <a:prstGeom prst="rect">
            <a:avLst/>
          </a:prstGeom>
          <a:noFill/>
        </p:spPr>
        <p:txBody>
          <a:bodyPr wrap="square" rtlCol="0">
            <a:spAutoFit/>
          </a:bodyPr>
          <a:lstStyle/>
          <a:p>
            <a:r>
              <a:rPr lang="en-US" dirty="0" err="1"/>
              <a:t>λ</a:t>
            </a:r>
            <a:endParaRPr lang="en-US" dirty="0"/>
          </a:p>
        </p:txBody>
      </p:sp>
      <p:sp>
        <p:nvSpPr>
          <p:cNvPr id="33" name="TextBox 32">
            <a:extLst>
              <a:ext uri="{FF2B5EF4-FFF2-40B4-BE49-F238E27FC236}">
                <a16:creationId xmlns:a16="http://schemas.microsoft.com/office/drawing/2014/main" id="{164CCE7C-24D1-4E49-8E4C-46335FC1A8FD}"/>
              </a:ext>
            </a:extLst>
          </p:cNvPr>
          <p:cNvSpPr txBox="1"/>
          <p:nvPr/>
        </p:nvSpPr>
        <p:spPr>
          <a:xfrm>
            <a:off x="6570705" y="1638787"/>
            <a:ext cx="419100" cy="369332"/>
          </a:xfrm>
          <a:prstGeom prst="rect">
            <a:avLst/>
          </a:prstGeom>
          <a:noFill/>
        </p:spPr>
        <p:txBody>
          <a:bodyPr wrap="square" rtlCol="0">
            <a:spAutoFit/>
          </a:bodyPr>
          <a:lstStyle/>
          <a:p>
            <a:r>
              <a:rPr lang="en-US" dirty="0" err="1"/>
              <a:t>λ</a:t>
            </a:r>
            <a:endParaRPr lang="en-US" dirty="0"/>
          </a:p>
        </p:txBody>
      </p:sp>
      <p:sp>
        <p:nvSpPr>
          <p:cNvPr id="35" name="Oval 6">
            <a:extLst>
              <a:ext uri="{FF2B5EF4-FFF2-40B4-BE49-F238E27FC236}">
                <a16:creationId xmlns:a16="http://schemas.microsoft.com/office/drawing/2014/main" id="{33C138CD-9331-6244-A09C-D3C7E2E9B52B}"/>
              </a:ext>
            </a:extLst>
          </p:cNvPr>
          <p:cNvSpPr>
            <a:spLocks noChangeArrowheads="1"/>
          </p:cNvSpPr>
          <p:nvPr/>
        </p:nvSpPr>
        <p:spPr bwMode="auto">
          <a:xfrm>
            <a:off x="2590800" y="3477294"/>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36" name="Oval 8">
            <a:extLst>
              <a:ext uri="{FF2B5EF4-FFF2-40B4-BE49-F238E27FC236}">
                <a16:creationId xmlns:a16="http://schemas.microsoft.com/office/drawing/2014/main" id="{87FA01E6-77A7-7844-83CD-4EEEC4F69617}"/>
              </a:ext>
            </a:extLst>
          </p:cNvPr>
          <p:cNvSpPr>
            <a:spLocks noChangeArrowheads="1"/>
          </p:cNvSpPr>
          <p:nvPr/>
        </p:nvSpPr>
        <p:spPr bwMode="auto">
          <a:xfrm>
            <a:off x="5562600" y="3477294"/>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38" name="Rectangle 11">
            <a:extLst>
              <a:ext uri="{FF2B5EF4-FFF2-40B4-BE49-F238E27FC236}">
                <a16:creationId xmlns:a16="http://schemas.microsoft.com/office/drawing/2014/main" id="{D858D312-20D3-764C-B5DC-EFF59EAC4600}"/>
              </a:ext>
            </a:extLst>
          </p:cNvPr>
          <p:cNvSpPr>
            <a:spLocks noChangeArrowheads="1"/>
          </p:cNvSpPr>
          <p:nvPr/>
        </p:nvSpPr>
        <p:spPr bwMode="auto">
          <a:xfrm>
            <a:off x="5791200" y="3705952"/>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39" name="Rectangle 13">
            <a:extLst>
              <a:ext uri="{FF2B5EF4-FFF2-40B4-BE49-F238E27FC236}">
                <a16:creationId xmlns:a16="http://schemas.microsoft.com/office/drawing/2014/main" id="{4AE3AD5B-7D8C-5F42-87DE-0081B2FA215A}"/>
              </a:ext>
            </a:extLst>
          </p:cNvPr>
          <p:cNvSpPr>
            <a:spLocks noChangeArrowheads="1"/>
          </p:cNvSpPr>
          <p:nvPr/>
        </p:nvSpPr>
        <p:spPr bwMode="auto">
          <a:xfrm>
            <a:off x="2819400" y="3705952"/>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q1</a:t>
            </a:r>
            <a:endParaRPr lang="en-US" dirty="0"/>
          </a:p>
        </p:txBody>
      </p:sp>
      <p:cxnSp>
        <p:nvCxnSpPr>
          <p:cNvPr id="41" name="Curved Connector 20">
            <a:extLst>
              <a:ext uri="{FF2B5EF4-FFF2-40B4-BE49-F238E27FC236}">
                <a16:creationId xmlns:a16="http://schemas.microsoft.com/office/drawing/2014/main" id="{F8E7405F-B7FE-7A40-BE7C-7B2D849A7F44}"/>
              </a:ext>
            </a:extLst>
          </p:cNvPr>
          <p:cNvCxnSpPr>
            <a:cxnSpLocks noChangeShapeType="1"/>
            <a:stCxn id="49" idx="5"/>
            <a:endCxn id="36" idx="3"/>
          </p:cNvCxnSpPr>
          <p:nvPr/>
        </p:nvCxnSpPr>
        <p:spPr bwMode="auto">
          <a:xfrm rot="16200000" flipH="1">
            <a:off x="3728093" y="2235663"/>
            <a:ext cx="86915" cy="3827603"/>
          </a:xfrm>
          <a:prstGeom prst="curvedConnector3">
            <a:avLst>
              <a:gd name="adj1" fmla="val 674889"/>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2" name="Curved Connector 23">
            <a:extLst>
              <a:ext uri="{FF2B5EF4-FFF2-40B4-BE49-F238E27FC236}">
                <a16:creationId xmlns:a16="http://schemas.microsoft.com/office/drawing/2014/main" id="{5FE598EE-7966-9E4B-BCE4-DECF2771EA6D}"/>
              </a:ext>
            </a:extLst>
          </p:cNvPr>
          <p:cNvCxnSpPr>
            <a:cxnSpLocks noChangeShapeType="1"/>
            <a:stCxn id="36" idx="1"/>
            <a:endCxn id="35" idx="7"/>
          </p:cNvCxnSpPr>
          <p:nvPr/>
        </p:nvCxnSpPr>
        <p:spPr bwMode="auto">
          <a:xfrm rot="16200000" flipV="1">
            <a:off x="4495800" y="2410524"/>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43" name="Shape 48">
            <a:extLst>
              <a:ext uri="{FF2B5EF4-FFF2-40B4-BE49-F238E27FC236}">
                <a16:creationId xmlns:a16="http://schemas.microsoft.com/office/drawing/2014/main" id="{73404609-CC9A-324D-9A41-82654922B51E}"/>
              </a:ext>
            </a:extLst>
          </p:cNvPr>
          <p:cNvCxnSpPr>
            <a:cxnSpLocks noChangeShapeType="1"/>
          </p:cNvCxnSpPr>
          <p:nvPr/>
        </p:nvCxnSpPr>
        <p:spPr bwMode="auto">
          <a:xfrm rot="16200000" flipH="1">
            <a:off x="5943547" y="3477347"/>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44" name="TextBox 49">
            <a:extLst>
              <a:ext uri="{FF2B5EF4-FFF2-40B4-BE49-F238E27FC236}">
                <a16:creationId xmlns:a16="http://schemas.microsoft.com/office/drawing/2014/main" id="{0C2FC2FD-056F-9043-ADF5-F926DF5C92E4}"/>
              </a:ext>
            </a:extLst>
          </p:cNvPr>
          <p:cNvSpPr txBox="1">
            <a:spLocks noChangeArrowheads="1"/>
          </p:cNvSpPr>
          <p:nvPr/>
        </p:nvSpPr>
        <p:spPr bwMode="auto">
          <a:xfrm>
            <a:off x="2057400" y="4114800"/>
            <a:ext cx="5591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0*1</a:t>
            </a:r>
          </a:p>
        </p:txBody>
      </p:sp>
      <p:sp>
        <p:nvSpPr>
          <p:cNvPr id="45" name="TextBox 53">
            <a:extLst>
              <a:ext uri="{FF2B5EF4-FFF2-40B4-BE49-F238E27FC236}">
                <a16:creationId xmlns:a16="http://schemas.microsoft.com/office/drawing/2014/main" id="{50F71622-9666-E14D-916B-B9F903FA33D2}"/>
              </a:ext>
            </a:extLst>
          </p:cNvPr>
          <p:cNvSpPr txBox="1">
            <a:spLocks noChangeArrowheads="1"/>
          </p:cNvSpPr>
          <p:nvPr/>
        </p:nvSpPr>
        <p:spPr bwMode="auto">
          <a:xfrm>
            <a:off x="4267200" y="2867540"/>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46" name="TextBox 54">
            <a:extLst>
              <a:ext uri="{FF2B5EF4-FFF2-40B4-BE49-F238E27FC236}">
                <a16:creationId xmlns:a16="http://schemas.microsoft.com/office/drawing/2014/main" id="{14F157D9-00C2-EF45-995E-AD3343E90B57}"/>
              </a:ext>
            </a:extLst>
          </p:cNvPr>
          <p:cNvSpPr txBox="1">
            <a:spLocks noChangeArrowheads="1"/>
          </p:cNvSpPr>
          <p:nvPr/>
        </p:nvSpPr>
        <p:spPr bwMode="auto">
          <a:xfrm>
            <a:off x="6019800" y="2867540"/>
            <a:ext cx="381000"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cxnSp>
        <p:nvCxnSpPr>
          <p:cNvPr id="47" name="Shape 48">
            <a:extLst>
              <a:ext uri="{FF2B5EF4-FFF2-40B4-BE49-F238E27FC236}">
                <a16:creationId xmlns:a16="http://schemas.microsoft.com/office/drawing/2014/main" id="{EEC0DC53-4ED7-1D47-B9CD-44F71E4387E9}"/>
              </a:ext>
            </a:extLst>
          </p:cNvPr>
          <p:cNvCxnSpPr>
            <a:cxnSpLocks noChangeShapeType="1"/>
          </p:cNvCxnSpPr>
          <p:nvPr/>
        </p:nvCxnSpPr>
        <p:spPr bwMode="auto">
          <a:xfrm rot="16200000" flipH="1">
            <a:off x="3009847" y="3438986"/>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48" name="TextBox 53">
            <a:extLst>
              <a:ext uri="{FF2B5EF4-FFF2-40B4-BE49-F238E27FC236}">
                <a16:creationId xmlns:a16="http://schemas.microsoft.com/office/drawing/2014/main" id="{727ADC97-0251-5B4D-916F-5BEEDEB5930B}"/>
              </a:ext>
            </a:extLst>
          </p:cNvPr>
          <p:cNvSpPr txBox="1">
            <a:spLocks noChangeArrowheads="1"/>
          </p:cNvSpPr>
          <p:nvPr/>
        </p:nvSpPr>
        <p:spPr bwMode="auto">
          <a:xfrm>
            <a:off x="3352800" y="2943740"/>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a:t>
            </a:r>
          </a:p>
        </p:txBody>
      </p:sp>
      <p:sp>
        <p:nvSpPr>
          <p:cNvPr id="49" name="Oval 6">
            <a:extLst>
              <a:ext uri="{FF2B5EF4-FFF2-40B4-BE49-F238E27FC236}">
                <a16:creationId xmlns:a16="http://schemas.microsoft.com/office/drawing/2014/main" id="{5A9CFE5B-099F-A846-A97A-583EF016CFEE}"/>
              </a:ext>
            </a:extLst>
          </p:cNvPr>
          <p:cNvSpPr>
            <a:spLocks noChangeArrowheads="1"/>
          </p:cNvSpPr>
          <p:nvPr/>
        </p:nvSpPr>
        <p:spPr bwMode="auto">
          <a:xfrm>
            <a:off x="1142301" y="3390379"/>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50" name="Oval 6">
            <a:extLst>
              <a:ext uri="{FF2B5EF4-FFF2-40B4-BE49-F238E27FC236}">
                <a16:creationId xmlns:a16="http://schemas.microsoft.com/office/drawing/2014/main" id="{AAC6F65C-F6F8-6046-B07B-783EFFB814B4}"/>
              </a:ext>
            </a:extLst>
          </p:cNvPr>
          <p:cNvSpPr>
            <a:spLocks noChangeArrowheads="1"/>
          </p:cNvSpPr>
          <p:nvPr/>
        </p:nvSpPr>
        <p:spPr bwMode="auto">
          <a:xfrm>
            <a:off x="7086600" y="3471458"/>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51" name="Straight Arrow Connector 15">
            <a:extLst>
              <a:ext uri="{FF2B5EF4-FFF2-40B4-BE49-F238E27FC236}">
                <a16:creationId xmlns:a16="http://schemas.microsoft.com/office/drawing/2014/main" id="{58CDA763-C458-6440-9201-E6D79C24FC74}"/>
              </a:ext>
            </a:extLst>
          </p:cNvPr>
          <p:cNvCxnSpPr>
            <a:cxnSpLocks noChangeShapeType="1"/>
          </p:cNvCxnSpPr>
          <p:nvPr/>
        </p:nvCxnSpPr>
        <p:spPr bwMode="auto">
          <a:xfrm>
            <a:off x="533400" y="3824730"/>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 name="Straight Arrow Connector 15">
            <a:extLst>
              <a:ext uri="{FF2B5EF4-FFF2-40B4-BE49-F238E27FC236}">
                <a16:creationId xmlns:a16="http://schemas.microsoft.com/office/drawing/2014/main" id="{CF98B5E5-736B-BB42-9EAF-6B72FB948B8F}"/>
              </a:ext>
            </a:extLst>
          </p:cNvPr>
          <p:cNvCxnSpPr>
            <a:cxnSpLocks noChangeShapeType="1"/>
            <a:endCxn id="50" idx="2"/>
          </p:cNvCxnSpPr>
          <p:nvPr/>
        </p:nvCxnSpPr>
        <p:spPr bwMode="auto">
          <a:xfrm flipV="1">
            <a:off x="6362700" y="3890664"/>
            <a:ext cx="723900" cy="635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54" name="TextBox 53">
            <a:extLst>
              <a:ext uri="{FF2B5EF4-FFF2-40B4-BE49-F238E27FC236}">
                <a16:creationId xmlns:a16="http://schemas.microsoft.com/office/drawing/2014/main" id="{3279CF70-8FF4-A948-96D5-E613DBAD342F}"/>
              </a:ext>
            </a:extLst>
          </p:cNvPr>
          <p:cNvSpPr txBox="1"/>
          <p:nvPr/>
        </p:nvSpPr>
        <p:spPr>
          <a:xfrm>
            <a:off x="6646905" y="3545889"/>
            <a:ext cx="419100" cy="369332"/>
          </a:xfrm>
          <a:prstGeom prst="rect">
            <a:avLst/>
          </a:prstGeom>
          <a:noFill/>
        </p:spPr>
        <p:txBody>
          <a:bodyPr wrap="square" rtlCol="0">
            <a:spAutoFit/>
          </a:bodyPr>
          <a:lstStyle/>
          <a:p>
            <a:r>
              <a:rPr lang="en-US" dirty="0" err="1"/>
              <a:t>λ</a:t>
            </a:r>
            <a:endParaRPr lang="en-US" dirty="0"/>
          </a:p>
        </p:txBody>
      </p:sp>
      <p:sp>
        <p:nvSpPr>
          <p:cNvPr id="8" name="TextBox 7">
            <a:extLst>
              <a:ext uri="{FF2B5EF4-FFF2-40B4-BE49-F238E27FC236}">
                <a16:creationId xmlns:a16="http://schemas.microsoft.com/office/drawing/2014/main" id="{DAC64AE0-8ED1-EF4B-8A4D-9F932DB9EC40}"/>
              </a:ext>
            </a:extLst>
          </p:cNvPr>
          <p:cNvSpPr txBox="1"/>
          <p:nvPr/>
        </p:nvSpPr>
        <p:spPr>
          <a:xfrm>
            <a:off x="457198" y="2664898"/>
            <a:ext cx="2362201" cy="369332"/>
          </a:xfrm>
          <a:prstGeom prst="rect">
            <a:avLst/>
          </a:prstGeom>
          <a:noFill/>
        </p:spPr>
        <p:txBody>
          <a:bodyPr wrap="square" rtlCol="0">
            <a:spAutoFit/>
          </a:bodyPr>
          <a:lstStyle/>
          <a:p>
            <a:r>
              <a:rPr lang="en-US" dirty="0"/>
              <a:t>Disconnect q1 from s</a:t>
            </a:r>
            <a:endParaRPr lang="en-US" baseline="-25000" dirty="0"/>
          </a:p>
        </p:txBody>
      </p:sp>
      <p:sp>
        <p:nvSpPr>
          <p:cNvPr id="56" name="TextBox 55">
            <a:extLst>
              <a:ext uri="{FF2B5EF4-FFF2-40B4-BE49-F238E27FC236}">
                <a16:creationId xmlns:a16="http://schemas.microsoft.com/office/drawing/2014/main" id="{78352653-EC78-A44C-B7B2-D6AE24AB9FBB}"/>
              </a:ext>
            </a:extLst>
          </p:cNvPr>
          <p:cNvSpPr txBox="1"/>
          <p:nvPr/>
        </p:nvSpPr>
        <p:spPr>
          <a:xfrm>
            <a:off x="523102" y="4573342"/>
            <a:ext cx="2601098" cy="369332"/>
          </a:xfrm>
          <a:prstGeom prst="rect">
            <a:avLst/>
          </a:prstGeom>
          <a:noFill/>
        </p:spPr>
        <p:txBody>
          <a:bodyPr wrap="square" rtlCol="0">
            <a:spAutoFit/>
          </a:bodyPr>
          <a:lstStyle/>
          <a:p>
            <a:r>
              <a:rPr lang="en-US" dirty="0"/>
              <a:t>Disconnect q1 from q2</a:t>
            </a:r>
            <a:endParaRPr lang="en-US" baseline="-25000" dirty="0"/>
          </a:p>
        </p:txBody>
      </p:sp>
      <p:sp>
        <p:nvSpPr>
          <p:cNvPr id="58" name="Oval 8">
            <a:extLst>
              <a:ext uri="{FF2B5EF4-FFF2-40B4-BE49-F238E27FC236}">
                <a16:creationId xmlns:a16="http://schemas.microsoft.com/office/drawing/2014/main" id="{97E7D200-018F-BD4B-A9B9-F53E5DFC2798}"/>
              </a:ext>
            </a:extLst>
          </p:cNvPr>
          <p:cNvSpPr>
            <a:spLocks noChangeArrowheads="1"/>
          </p:cNvSpPr>
          <p:nvPr/>
        </p:nvSpPr>
        <p:spPr bwMode="auto">
          <a:xfrm>
            <a:off x="5715000" y="5111236"/>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60" name="Rectangle 11">
            <a:extLst>
              <a:ext uri="{FF2B5EF4-FFF2-40B4-BE49-F238E27FC236}">
                <a16:creationId xmlns:a16="http://schemas.microsoft.com/office/drawing/2014/main" id="{9F7DC8F4-405F-634F-B8C6-9C9A10FA2C46}"/>
              </a:ext>
            </a:extLst>
          </p:cNvPr>
          <p:cNvSpPr>
            <a:spLocks noChangeArrowheads="1"/>
          </p:cNvSpPr>
          <p:nvPr/>
        </p:nvSpPr>
        <p:spPr bwMode="auto">
          <a:xfrm>
            <a:off x="5943600" y="5339894"/>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64" name="Shape 48">
            <a:extLst>
              <a:ext uri="{FF2B5EF4-FFF2-40B4-BE49-F238E27FC236}">
                <a16:creationId xmlns:a16="http://schemas.microsoft.com/office/drawing/2014/main" id="{A5271B6A-73B7-8E4A-B53C-DE9D9AA62657}"/>
              </a:ext>
            </a:extLst>
          </p:cNvPr>
          <p:cNvCxnSpPr>
            <a:cxnSpLocks noChangeShapeType="1"/>
          </p:cNvCxnSpPr>
          <p:nvPr/>
        </p:nvCxnSpPr>
        <p:spPr bwMode="auto">
          <a:xfrm rot="16200000" flipH="1">
            <a:off x="6095947" y="5111289"/>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65" name="TextBox 49">
            <a:extLst>
              <a:ext uri="{FF2B5EF4-FFF2-40B4-BE49-F238E27FC236}">
                <a16:creationId xmlns:a16="http://schemas.microsoft.com/office/drawing/2014/main" id="{51E199ED-6EE8-A74C-AE92-E6A8F812F159}"/>
              </a:ext>
            </a:extLst>
          </p:cNvPr>
          <p:cNvSpPr txBox="1">
            <a:spLocks noChangeArrowheads="1"/>
          </p:cNvSpPr>
          <p:nvPr/>
        </p:nvSpPr>
        <p:spPr bwMode="auto">
          <a:xfrm>
            <a:off x="4040660" y="5186036"/>
            <a:ext cx="5591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0*1</a:t>
            </a:r>
          </a:p>
        </p:txBody>
      </p:sp>
      <p:sp>
        <p:nvSpPr>
          <p:cNvPr id="66" name="TextBox 53">
            <a:extLst>
              <a:ext uri="{FF2B5EF4-FFF2-40B4-BE49-F238E27FC236}">
                <a16:creationId xmlns:a16="http://schemas.microsoft.com/office/drawing/2014/main" id="{02C02356-8A07-FB40-8FEF-208A7A852898}"/>
              </a:ext>
            </a:extLst>
          </p:cNvPr>
          <p:cNvSpPr txBox="1">
            <a:spLocks noChangeArrowheads="1"/>
          </p:cNvSpPr>
          <p:nvPr/>
        </p:nvSpPr>
        <p:spPr bwMode="auto">
          <a:xfrm>
            <a:off x="4343400" y="4114800"/>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67" name="TextBox 54">
            <a:extLst>
              <a:ext uri="{FF2B5EF4-FFF2-40B4-BE49-F238E27FC236}">
                <a16:creationId xmlns:a16="http://schemas.microsoft.com/office/drawing/2014/main" id="{BD783C85-F9D3-9646-A119-869006876AE7}"/>
              </a:ext>
            </a:extLst>
          </p:cNvPr>
          <p:cNvSpPr txBox="1">
            <a:spLocks noChangeArrowheads="1"/>
          </p:cNvSpPr>
          <p:nvPr/>
        </p:nvSpPr>
        <p:spPr bwMode="auto">
          <a:xfrm>
            <a:off x="6019800" y="4555704"/>
            <a:ext cx="106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 + 10*1</a:t>
            </a:r>
          </a:p>
        </p:txBody>
      </p:sp>
      <p:sp>
        <p:nvSpPr>
          <p:cNvPr id="70" name="Oval 6">
            <a:extLst>
              <a:ext uri="{FF2B5EF4-FFF2-40B4-BE49-F238E27FC236}">
                <a16:creationId xmlns:a16="http://schemas.microsoft.com/office/drawing/2014/main" id="{DE8AE6B8-F423-CB4F-A4A8-19C007B1B0E1}"/>
              </a:ext>
            </a:extLst>
          </p:cNvPr>
          <p:cNvSpPr>
            <a:spLocks noChangeArrowheads="1"/>
          </p:cNvSpPr>
          <p:nvPr/>
        </p:nvSpPr>
        <p:spPr bwMode="auto">
          <a:xfrm>
            <a:off x="1294701" y="5078543"/>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71" name="Oval 6">
            <a:extLst>
              <a:ext uri="{FF2B5EF4-FFF2-40B4-BE49-F238E27FC236}">
                <a16:creationId xmlns:a16="http://schemas.microsoft.com/office/drawing/2014/main" id="{0DFF22EE-5D75-8A46-9C89-3DD5FE8B05E5}"/>
              </a:ext>
            </a:extLst>
          </p:cNvPr>
          <p:cNvSpPr>
            <a:spLocks noChangeArrowheads="1"/>
          </p:cNvSpPr>
          <p:nvPr/>
        </p:nvSpPr>
        <p:spPr bwMode="auto">
          <a:xfrm>
            <a:off x="7239000" y="5105400"/>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72" name="Straight Arrow Connector 15">
            <a:extLst>
              <a:ext uri="{FF2B5EF4-FFF2-40B4-BE49-F238E27FC236}">
                <a16:creationId xmlns:a16="http://schemas.microsoft.com/office/drawing/2014/main" id="{4DA5FCCB-227A-BB43-AFEF-D7E42E143A95}"/>
              </a:ext>
            </a:extLst>
          </p:cNvPr>
          <p:cNvCxnSpPr>
            <a:cxnSpLocks noChangeShapeType="1"/>
          </p:cNvCxnSpPr>
          <p:nvPr/>
        </p:nvCxnSpPr>
        <p:spPr bwMode="auto">
          <a:xfrm>
            <a:off x="685800" y="5512894"/>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3" name="Straight Arrow Connector 15">
            <a:extLst>
              <a:ext uri="{FF2B5EF4-FFF2-40B4-BE49-F238E27FC236}">
                <a16:creationId xmlns:a16="http://schemas.microsoft.com/office/drawing/2014/main" id="{35E8E4B9-BE15-2448-B6D2-63DCAC3ADADC}"/>
              </a:ext>
            </a:extLst>
          </p:cNvPr>
          <p:cNvCxnSpPr>
            <a:cxnSpLocks noChangeShapeType="1"/>
            <a:endCxn id="71" idx="2"/>
          </p:cNvCxnSpPr>
          <p:nvPr/>
        </p:nvCxnSpPr>
        <p:spPr bwMode="auto">
          <a:xfrm flipV="1">
            <a:off x="6515100" y="5524606"/>
            <a:ext cx="723900" cy="635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4" name="TextBox 73">
            <a:extLst>
              <a:ext uri="{FF2B5EF4-FFF2-40B4-BE49-F238E27FC236}">
                <a16:creationId xmlns:a16="http://schemas.microsoft.com/office/drawing/2014/main" id="{7B202815-5721-DA47-9697-479400EA6B68}"/>
              </a:ext>
            </a:extLst>
          </p:cNvPr>
          <p:cNvSpPr txBox="1"/>
          <p:nvPr/>
        </p:nvSpPr>
        <p:spPr>
          <a:xfrm>
            <a:off x="6799305" y="5179831"/>
            <a:ext cx="419100" cy="369332"/>
          </a:xfrm>
          <a:prstGeom prst="rect">
            <a:avLst/>
          </a:prstGeom>
          <a:noFill/>
        </p:spPr>
        <p:txBody>
          <a:bodyPr wrap="square" rtlCol="0">
            <a:spAutoFit/>
          </a:bodyPr>
          <a:lstStyle/>
          <a:p>
            <a:r>
              <a:rPr lang="en-US" dirty="0" err="1"/>
              <a:t>λ</a:t>
            </a:r>
            <a:endParaRPr lang="en-US" dirty="0"/>
          </a:p>
        </p:txBody>
      </p:sp>
      <p:cxnSp>
        <p:nvCxnSpPr>
          <p:cNvPr id="75" name="Curved Connector 20">
            <a:extLst>
              <a:ext uri="{FF2B5EF4-FFF2-40B4-BE49-F238E27FC236}">
                <a16:creationId xmlns:a16="http://schemas.microsoft.com/office/drawing/2014/main" id="{9C521E96-433B-124E-AE33-DABBDE68E73A}"/>
              </a:ext>
            </a:extLst>
          </p:cNvPr>
          <p:cNvCxnSpPr>
            <a:cxnSpLocks noChangeShapeType="1"/>
          </p:cNvCxnSpPr>
          <p:nvPr/>
        </p:nvCxnSpPr>
        <p:spPr bwMode="auto">
          <a:xfrm rot="16200000" flipH="1">
            <a:off x="4495800" y="296627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0" name="Straight Arrow Connector 15">
            <a:extLst>
              <a:ext uri="{FF2B5EF4-FFF2-40B4-BE49-F238E27FC236}">
                <a16:creationId xmlns:a16="http://schemas.microsoft.com/office/drawing/2014/main" id="{C774D2EE-B63B-2D48-9241-B9A1A18711C0}"/>
              </a:ext>
            </a:extLst>
          </p:cNvPr>
          <p:cNvCxnSpPr>
            <a:cxnSpLocks noChangeShapeType="1"/>
            <a:stCxn id="70" idx="6"/>
            <a:endCxn id="58" idx="2"/>
          </p:cNvCxnSpPr>
          <p:nvPr/>
        </p:nvCxnSpPr>
        <p:spPr bwMode="auto">
          <a:xfrm>
            <a:off x="2132901" y="5497749"/>
            <a:ext cx="3582099" cy="3269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2954" name="Oval 10"/>
          <p:cNvSpPr>
            <a:spLocks noChangeArrowheads="1"/>
          </p:cNvSpPr>
          <p:nvPr/>
        </p:nvSpPr>
        <p:spPr bwMode="auto">
          <a:xfrm>
            <a:off x="7126738" y="1672433"/>
            <a:ext cx="6096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
        <p:nvSpPr>
          <p:cNvPr id="61" name="Oval 10">
            <a:extLst>
              <a:ext uri="{FF2B5EF4-FFF2-40B4-BE49-F238E27FC236}">
                <a16:creationId xmlns:a16="http://schemas.microsoft.com/office/drawing/2014/main" id="{DAEDA754-AAC8-EC45-8358-85A1B62698B7}"/>
              </a:ext>
            </a:extLst>
          </p:cNvPr>
          <p:cNvSpPr>
            <a:spLocks noChangeArrowheads="1"/>
          </p:cNvSpPr>
          <p:nvPr/>
        </p:nvSpPr>
        <p:spPr bwMode="auto">
          <a:xfrm>
            <a:off x="7200900" y="3599282"/>
            <a:ext cx="6096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
        <p:nvSpPr>
          <p:cNvPr id="62" name="Oval 10">
            <a:extLst>
              <a:ext uri="{FF2B5EF4-FFF2-40B4-BE49-F238E27FC236}">
                <a16:creationId xmlns:a16="http://schemas.microsoft.com/office/drawing/2014/main" id="{F52B8E8D-7764-9941-8842-9A15AA2108A6}"/>
              </a:ext>
            </a:extLst>
          </p:cNvPr>
          <p:cNvSpPr>
            <a:spLocks noChangeArrowheads="1"/>
          </p:cNvSpPr>
          <p:nvPr/>
        </p:nvSpPr>
        <p:spPr bwMode="auto">
          <a:xfrm>
            <a:off x="7353300" y="5248332"/>
            <a:ext cx="6096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Tree>
    <p:extLst>
      <p:ext uri="{BB962C8B-B14F-4D97-AF65-F5344CB8AC3E}">
        <p14:creationId xmlns:p14="http://schemas.microsoft.com/office/powerpoint/2010/main" val="766260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4"/>
          <p:cNvSpPr>
            <a:spLocks noGrp="1"/>
          </p:cNvSpPr>
          <p:nvPr>
            <p:ph type="title"/>
          </p:nvPr>
        </p:nvSpPr>
        <p:spPr/>
        <p:txBody>
          <a:bodyPr/>
          <a:lstStyle/>
          <a:p>
            <a:r>
              <a:rPr lang="en-US" dirty="0">
                <a:latin typeface="Arial" charset="0"/>
                <a:ea typeface="MS PGothic" charset="0"/>
              </a:rPr>
              <a:t>State Ripping (Continued)</a:t>
            </a:r>
          </a:p>
        </p:txBody>
      </p:sp>
      <p:sp>
        <p:nvSpPr>
          <p:cNvPr id="8294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1B02D3-043A-B441-AB36-5B3EA0E81D76}" type="datetime1">
              <a:rPr lang="en-US" smtClean="0"/>
              <a:t>1/27/22</a:t>
            </a:fld>
            <a:endParaRPr lang="en-US"/>
          </a:p>
        </p:txBody>
      </p:sp>
      <p:sp>
        <p:nvSpPr>
          <p:cNvPr id="8294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294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C9EE600-3451-A348-B467-43163F7B0DC9}" type="slidenum">
              <a:rPr lang="en-US"/>
              <a:pPr/>
              <a:t>47</a:t>
            </a:fld>
            <a:endParaRPr lang="en-US"/>
          </a:p>
        </p:txBody>
      </p:sp>
      <p:sp>
        <p:nvSpPr>
          <p:cNvPr id="82969" name="TextBox 53"/>
          <p:cNvSpPr txBox="1">
            <a:spLocks noChangeArrowheads="1"/>
          </p:cNvSpPr>
          <p:nvPr/>
        </p:nvSpPr>
        <p:spPr bwMode="auto">
          <a:xfrm>
            <a:off x="4191000" y="960438"/>
            <a:ext cx="381000" cy="381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1</a:t>
            </a:r>
          </a:p>
        </p:txBody>
      </p:sp>
      <p:sp>
        <p:nvSpPr>
          <p:cNvPr id="56" name="TextBox 55">
            <a:extLst>
              <a:ext uri="{FF2B5EF4-FFF2-40B4-BE49-F238E27FC236}">
                <a16:creationId xmlns:a16="http://schemas.microsoft.com/office/drawing/2014/main" id="{78352653-EC78-A44C-B7B2-D6AE24AB9FBB}"/>
              </a:ext>
            </a:extLst>
          </p:cNvPr>
          <p:cNvSpPr txBox="1"/>
          <p:nvPr/>
        </p:nvSpPr>
        <p:spPr>
          <a:xfrm>
            <a:off x="523102" y="2971800"/>
            <a:ext cx="2601098" cy="369332"/>
          </a:xfrm>
          <a:prstGeom prst="rect">
            <a:avLst/>
          </a:prstGeom>
          <a:noFill/>
        </p:spPr>
        <p:txBody>
          <a:bodyPr wrap="square" rtlCol="0">
            <a:spAutoFit/>
          </a:bodyPr>
          <a:lstStyle/>
          <a:p>
            <a:r>
              <a:rPr lang="en-US" dirty="0"/>
              <a:t>Disconnect s from q2</a:t>
            </a:r>
            <a:endParaRPr lang="en-US" baseline="-25000" dirty="0"/>
          </a:p>
        </p:txBody>
      </p:sp>
      <p:sp>
        <p:nvSpPr>
          <p:cNvPr id="65" name="TextBox 49">
            <a:extLst>
              <a:ext uri="{FF2B5EF4-FFF2-40B4-BE49-F238E27FC236}">
                <a16:creationId xmlns:a16="http://schemas.microsoft.com/office/drawing/2014/main" id="{51E199ED-6EE8-A74C-AE92-E6A8F812F159}"/>
              </a:ext>
            </a:extLst>
          </p:cNvPr>
          <p:cNvSpPr txBox="1">
            <a:spLocks noChangeArrowheads="1"/>
          </p:cNvSpPr>
          <p:nvPr/>
        </p:nvSpPr>
        <p:spPr bwMode="auto">
          <a:xfrm>
            <a:off x="3301138" y="3927359"/>
            <a:ext cx="21212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0*1 (0 + 10*1)*</a:t>
            </a:r>
          </a:p>
        </p:txBody>
      </p:sp>
      <p:sp>
        <p:nvSpPr>
          <p:cNvPr id="70" name="Oval 6">
            <a:extLst>
              <a:ext uri="{FF2B5EF4-FFF2-40B4-BE49-F238E27FC236}">
                <a16:creationId xmlns:a16="http://schemas.microsoft.com/office/drawing/2014/main" id="{DE8AE6B8-F423-CB4F-A4A8-19C007B1B0E1}"/>
              </a:ext>
            </a:extLst>
          </p:cNvPr>
          <p:cNvSpPr>
            <a:spLocks noChangeArrowheads="1"/>
          </p:cNvSpPr>
          <p:nvPr/>
        </p:nvSpPr>
        <p:spPr bwMode="auto">
          <a:xfrm>
            <a:off x="1294701" y="3477001"/>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71" name="Oval 6">
            <a:extLst>
              <a:ext uri="{FF2B5EF4-FFF2-40B4-BE49-F238E27FC236}">
                <a16:creationId xmlns:a16="http://schemas.microsoft.com/office/drawing/2014/main" id="{0DFF22EE-5D75-8A46-9C89-3DD5FE8B05E5}"/>
              </a:ext>
            </a:extLst>
          </p:cNvPr>
          <p:cNvSpPr>
            <a:spLocks noChangeArrowheads="1"/>
          </p:cNvSpPr>
          <p:nvPr/>
        </p:nvSpPr>
        <p:spPr bwMode="auto">
          <a:xfrm>
            <a:off x="7239000" y="3503858"/>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72" name="Straight Arrow Connector 15">
            <a:extLst>
              <a:ext uri="{FF2B5EF4-FFF2-40B4-BE49-F238E27FC236}">
                <a16:creationId xmlns:a16="http://schemas.microsoft.com/office/drawing/2014/main" id="{4DA5FCCB-227A-BB43-AFEF-D7E42E143A95}"/>
              </a:ext>
            </a:extLst>
          </p:cNvPr>
          <p:cNvCxnSpPr>
            <a:cxnSpLocks noChangeShapeType="1"/>
          </p:cNvCxnSpPr>
          <p:nvPr/>
        </p:nvCxnSpPr>
        <p:spPr bwMode="auto">
          <a:xfrm>
            <a:off x="685800" y="3911352"/>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0" name="Straight Arrow Connector 15">
            <a:extLst>
              <a:ext uri="{FF2B5EF4-FFF2-40B4-BE49-F238E27FC236}">
                <a16:creationId xmlns:a16="http://schemas.microsoft.com/office/drawing/2014/main" id="{C774D2EE-B63B-2D48-9241-B9A1A18711C0}"/>
              </a:ext>
            </a:extLst>
          </p:cNvPr>
          <p:cNvCxnSpPr>
            <a:cxnSpLocks noChangeShapeType="1"/>
            <a:stCxn id="70" idx="6"/>
            <a:endCxn id="71" idx="2"/>
          </p:cNvCxnSpPr>
          <p:nvPr/>
        </p:nvCxnSpPr>
        <p:spPr bwMode="auto">
          <a:xfrm>
            <a:off x="2132901" y="3896207"/>
            <a:ext cx="5106099" cy="26857"/>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76" name="Oval 8">
            <a:extLst>
              <a:ext uri="{FF2B5EF4-FFF2-40B4-BE49-F238E27FC236}">
                <a16:creationId xmlns:a16="http://schemas.microsoft.com/office/drawing/2014/main" id="{0F9632F9-F4D4-E644-BE01-A21B327EC260}"/>
              </a:ext>
            </a:extLst>
          </p:cNvPr>
          <p:cNvSpPr>
            <a:spLocks noChangeArrowheads="1"/>
          </p:cNvSpPr>
          <p:nvPr/>
        </p:nvSpPr>
        <p:spPr bwMode="auto">
          <a:xfrm>
            <a:off x="5715000" y="1927132"/>
            <a:ext cx="838200" cy="838412"/>
          </a:xfrm>
          <a:prstGeom prst="ellipse">
            <a:avLst/>
          </a:prstGeom>
          <a:solidFill>
            <a:schemeClr val="accent1"/>
          </a:solidFill>
          <a:ln w="9525">
            <a:solidFill>
              <a:schemeClr val="tx1"/>
            </a:solidFill>
            <a:round/>
            <a:headEnd/>
            <a:tailEnd/>
          </a:ln>
        </p:spPr>
        <p:txBody>
          <a:bodyPr/>
          <a:lstStyle/>
          <a:p>
            <a:endParaRPr lang="en-US"/>
          </a:p>
        </p:txBody>
      </p:sp>
      <p:sp>
        <p:nvSpPr>
          <p:cNvPr id="78" name="Rectangle 11">
            <a:extLst>
              <a:ext uri="{FF2B5EF4-FFF2-40B4-BE49-F238E27FC236}">
                <a16:creationId xmlns:a16="http://schemas.microsoft.com/office/drawing/2014/main" id="{8CF84F8D-6F19-F84B-B30B-3C3C2EF7EF65}"/>
              </a:ext>
            </a:extLst>
          </p:cNvPr>
          <p:cNvSpPr>
            <a:spLocks noChangeArrowheads="1"/>
          </p:cNvSpPr>
          <p:nvPr/>
        </p:nvSpPr>
        <p:spPr bwMode="auto">
          <a:xfrm>
            <a:off x="5943600" y="2155790"/>
            <a:ext cx="441146" cy="36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79" name="Shape 48">
            <a:extLst>
              <a:ext uri="{FF2B5EF4-FFF2-40B4-BE49-F238E27FC236}">
                <a16:creationId xmlns:a16="http://schemas.microsoft.com/office/drawing/2014/main" id="{EE058E08-3D8F-B94B-BE9E-24C35DC2BD21}"/>
              </a:ext>
            </a:extLst>
          </p:cNvPr>
          <p:cNvCxnSpPr>
            <a:cxnSpLocks noChangeShapeType="1"/>
          </p:cNvCxnSpPr>
          <p:nvPr/>
        </p:nvCxnSpPr>
        <p:spPr bwMode="auto">
          <a:xfrm rot="16200000" flipH="1">
            <a:off x="6095947" y="1927185"/>
            <a:ext cx="419206"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1" name="TextBox 49">
            <a:extLst>
              <a:ext uri="{FF2B5EF4-FFF2-40B4-BE49-F238E27FC236}">
                <a16:creationId xmlns:a16="http://schemas.microsoft.com/office/drawing/2014/main" id="{CBA74FC5-EB69-7E43-9869-1CC7C77F20F8}"/>
              </a:ext>
            </a:extLst>
          </p:cNvPr>
          <p:cNvSpPr txBox="1">
            <a:spLocks noChangeArrowheads="1"/>
          </p:cNvSpPr>
          <p:nvPr/>
        </p:nvSpPr>
        <p:spPr bwMode="auto">
          <a:xfrm>
            <a:off x="4040660" y="2001932"/>
            <a:ext cx="5591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0*1</a:t>
            </a:r>
          </a:p>
        </p:txBody>
      </p:sp>
      <p:sp>
        <p:nvSpPr>
          <p:cNvPr id="82" name="TextBox 54">
            <a:extLst>
              <a:ext uri="{FF2B5EF4-FFF2-40B4-BE49-F238E27FC236}">
                <a16:creationId xmlns:a16="http://schemas.microsoft.com/office/drawing/2014/main" id="{2796FBC1-63EB-E343-89CC-8A784F923F1B}"/>
              </a:ext>
            </a:extLst>
          </p:cNvPr>
          <p:cNvSpPr txBox="1">
            <a:spLocks noChangeArrowheads="1"/>
          </p:cNvSpPr>
          <p:nvPr/>
        </p:nvSpPr>
        <p:spPr bwMode="auto">
          <a:xfrm>
            <a:off x="6019800" y="1371600"/>
            <a:ext cx="1066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0 + 10*1</a:t>
            </a:r>
          </a:p>
        </p:txBody>
      </p:sp>
      <p:sp>
        <p:nvSpPr>
          <p:cNvPr id="83" name="Oval 6">
            <a:extLst>
              <a:ext uri="{FF2B5EF4-FFF2-40B4-BE49-F238E27FC236}">
                <a16:creationId xmlns:a16="http://schemas.microsoft.com/office/drawing/2014/main" id="{21F84D0F-4058-D448-94F5-BD66EC748C94}"/>
              </a:ext>
            </a:extLst>
          </p:cNvPr>
          <p:cNvSpPr>
            <a:spLocks noChangeArrowheads="1"/>
          </p:cNvSpPr>
          <p:nvPr/>
        </p:nvSpPr>
        <p:spPr bwMode="auto">
          <a:xfrm>
            <a:off x="1294701" y="1894439"/>
            <a:ext cx="838200" cy="838412"/>
          </a:xfrm>
          <a:prstGeom prst="ellipse">
            <a:avLst/>
          </a:prstGeom>
          <a:solidFill>
            <a:schemeClr val="accent1"/>
          </a:solidFill>
          <a:ln w="9525">
            <a:solidFill>
              <a:schemeClr val="tx1"/>
            </a:solidFill>
            <a:round/>
            <a:headEnd/>
            <a:tailEnd/>
          </a:ln>
        </p:spPr>
        <p:txBody>
          <a:bodyPr anchor="ctr"/>
          <a:lstStyle/>
          <a:p>
            <a:r>
              <a:rPr lang="en-US" dirty="0"/>
              <a:t>  s</a:t>
            </a:r>
          </a:p>
        </p:txBody>
      </p:sp>
      <p:sp>
        <p:nvSpPr>
          <p:cNvPr id="84" name="Oval 6">
            <a:extLst>
              <a:ext uri="{FF2B5EF4-FFF2-40B4-BE49-F238E27FC236}">
                <a16:creationId xmlns:a16="http://schemas.microsoft.com/office/drawing/2014/main" id="{9B394CC4-75CF-9C47-90D9-6AD83F5391A4}"/>
              </a:ext>
            </a:extLst>
          </p:cNvPr>
          <p:cNvSpPr>
            <a:spLocks noChangeArrowheads="1"/>
          </p:cNvSpPr>
          <p:nvPr/>
        </p:nvSpPr>
        <p:spPr bwMode="auto">
          <a:xfrm>
            <a:off x="7239000" y="1921296"/>
            <a:ext cx="838200" cy="838412"/>
          </a:xfrm>
          <a:prstGeom prst="ellipse">
            <a:avLst/>
          </a:prstGeom>
          <a:solidFill>
            <a:schemeClr val="accent1"/>
          </a:solidFill>
          <a:ln w="9525">
            <a:solidFill>
              <a:schemeClr val="tx1"/>
            </a:solidFill>
            <a:round/>
            <a:headEnd/>
            <a:tailEnd/>
          </a:ln>
        </p:spPr>
        <p:txBody>
          <a:bodyPr anchor="ctr"/>
          <a:lstStyle/>
          <a:p>
            <a:r>
              <a:rPr lang="en-US" dirty="0"/>
              <a:t>  f</a:t>
            </a:r>
          </a:p>
        </p:txBody>
      </p:sp>
      <p:cxnSp>
        <p:nvCxnSpPr>
          <p:cNvPr id="85" name="Straight Arrow Connector 15">
            <a:extLst>
              <a:ext uri="{FF2B5EF4-FFF2-40B4-BE49-F238E27FC236}">
                <a16:creationId xmlns:a16="http://schemas.microsoft.com/office/drawing/2014/main" id="{5DFAA88C-1CCB-0743-B3DF-5C1D9027A612}"/>
              </a:ext>
            </a:extLst>
          </p:cNvPr>
          <p:cNvCxnSpPr>
            <a:cxnSpLocks noChangeShapeType="1"/>
          </p:cNvCxnSpPr>
          <p:nvPr/>
        </p:nvCxnSpPr>
        <p:spPr bwMode="auto">
          <a:xfrm>
            <a:off x="685800" y="2328790"/>
            <a:ext cx="609600" cy="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 name="Straight Arrow Connector 15">
            <a:extLst>
              <a:ext uri="{FF2B5EF4-FFF2-40B4-BE49-F238E27FC236}">
                <a16:creationId xmlns:a16="http://schemas.microsoft.com/office/drawing/2014/main" id="{BD8912DE-BE1E-7741-BD17-E269C939F1EB}"/>
              </a:ext>
            </a:extLst>
          </p:cNvPr>
          <p:cNvCxnSpPr>
            <a:cxnSpLocks noChangeShapeType="1"/>
            <a:endCxn id="84" idx="2"/>
          </p:cNvCxnSpPr>
          <p:nvPr/>
        </p:nvCxnSpPr>
        <p:spPr bwMode="auto">
          <a:xfrm flipV="1">
            <a:off x="6515100" y="2340502"/>
            <a:ext cx="723900" cy="6358"/>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 name="TextBox 86">
            <a:extLst>
              <a:ext uri="{FF2B5EF4-FFF2-40B4-BE49-F238E27FC236}">
                <a16:creationId xmlns:a16="http://schemas.microsoft.com/office/drawing/2014/main" id="{3CC22214-4102-3342-8C35-28069CD70DE9}"/>
              </a:ext>
            </a:extLst>
          </p:cNvPr>
          <p:cNvSpPr txBox="1"/>
          <p:nvPr/>
        </p:nvSpPr>
        <p:spPr>
          <a:xfrm>
            <a:off x="6799305" y="1995727"/>
            <a:ext cx="419100" cy="369332"/>
          </a:xfrm>
          <a:prstGeom prst="rect">
            <a:avLst/>
          </a:prstGeom>
          <a:noFill/>
        </p:spPr>
        <p:txBody>
          <a:bodyPr wrap="square" rtlCol="0">
            <a:spAutoFit/>
          </a:bodyPr>
          <a:lstStyle/>
          <a:p>
            <a:r>
              <a:rPr lang="en-US" dirty="0" err="1"/>
              <a:t>λ</a:t>
            </a:r>
            <a:endParaRPr lang="en-US" dirty="0"/>
          </a:p>
        </p:txBody>
      </p:sp>
      <p:cxnSp>
        <p:nvCxnSpPr>
          <p:cNvPr id="88" name="Straight Arrow Connector 15">
            <a:extLst>
              <a:ext uri="{FF2B5EF4-FFF2-40B4-BE49-F238E27FC236}">
                <a16:creationId xmlns:a16="http://schemas.microsoft.com/office/drawing/2014/main" id="{4667C58C-3962-0C4F-98B6-23551BB7E7CF}"/>
              </a:ext>
            </a:extLst>
          </p:cNvPr>
          <p:cNvCxnSpPr>
            <a:cxnSpLocks noChangeShapeType="1"/>
            <a:stCxn id="83" idx="6"/>
            <a:endCxn id="76" idx="2"/>
          </p:cNvCxnSpPr>
          <p:nvPr/>
        </p:nvCxnSpPr>
        <p:spPr bwMode="auto">
          <a:xfrm>
            <a:off x="2132901" y="2313645"/>
            <a:ext cx="3582099" cy="32693"/>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13" name="TextBox 12">
            <a:extLst>
              <a:ext uri="{FF2B5EF4-FFF2-40B4-BE49-F238E27FC236}">
                <a16:creationId xmlns:a16="http://schemas.microsoft.com/office/drawing/2014/main" id="{0CCC61A7-5E9D-8944-A55D-E0795FDDA1E7}"/>
              </a:ext>
            </a:extLst>
          </p:cNvPr>
          <p:cNvSpPr txBox="1"/>
          <p:nvPr/>
        </p:nvSpPr>
        <p:spPr>
          <a:xfrm>
            <a:off x="990600" y="4724400"/>
            <a:ext cx="6629400" cy="923330"/>
          </a:xfrm>
          <a:prstGeom prst="rect">
            <a:avLst/>
          </a:prstGeom>
          <a:noFill/>
        </p:spPr>
        <p:txBody>
          <a:bodyPr wrap="square" rtlCol="0">
            <a:spAutoFit/>
          </a:bodyPr>
          <a:lstStyle/>
          <a:p>
            <a:r>
              <a:rPr lang="en-US" dirty="0"/>
              <a:t>Got same regular expression as we saw with Rijk but what would happen if we ripped q2 and then q1? Try it. The expression will be different, but the set will be the same.</a:t>
            </a:r>
          </a:p>
        </p:txBody>
      </p:sp>
      <p:sp>
        <p:nvSpPr>
          <p:cNvPr id="26" name="Oval 10">
            <a:extLst>
              <a:ext uri="{FF2B5EF4-FFF2-40B4-BE49-F238E27FC236}">
                <a16:creationId xmlns:a16="http://schemas.microsoft.com/office/drawing/2014/main" id="{06357A64-A66E-964C-8BDB-B0FFDC64C9A4}"/>
              </a:ext>
            </a:extLst>
          </p:cNvPr>
          <p:cNvSpPr>
            <a:spLocks noChangeArrowheads="1"/>
          </p:cNvSpPr>
          <p:nvPr/>
        </p:nvSpPr>
        <p:spPr bwMode="auto">
          <a:xfrm>
            <a:off x="7353300" y="3654280"/>
            <a:ext cx="6096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
        <p:nvSpPr>
          <p:cNvPr id="27" name="Oval 10">
            <a:extLst>
              <a:ext uri="{FF2B5EF4-FFF2-40B4-BE49-F238E27FC236}">
                <a16:creationId xmlns:a16="http://schemas.microsoft.com/office/drawing/2014/main" id="{7D17490C-AF5D-C347-9305-18266D8CE492}"/>
              </a:ext>
            </a:extLst>
          </p:cNvPr>
          <p:cNvSpPr>
            <a:spLocks noChangeArrowheads="1"/>
          </p:cNvSpPr>
          <p:nvPr/>
        </p:nvSpPr>
        <p:spPr bwMode="auto">
          <a:xfrm>
            <a:off x="7315200" y="2057400"/>
            <a:ext cx="647700" cy="609754"/>
          </a:xfrm>
          <a:prstGeom prst="ellipse">
            <a:avLst/>
          </a:prstGeom>
          <a:solidFill>
            <a:schemeClr val="accent1">
              <a:alpha val="0"/>
            </a:schemeClr>
          </a:solidFill>
          <a:ln w="9525">
            <a:solidFill>
              <a:schemeClr val="tx1"/>
            </a:solidFill>
            <a:round/>
            <a:headEnd/>
            <a:tailEnd/>
          </a:ln>
        </p:spPr>
        <p:txBody>
          <a:bodyPr/>
          <a:lstStyle/>
          <a:p>
            <a:endParaRPr lang="en-US" dirty="0"/>
          </a:p>
        </p:txBody>
      </p:sp>
    </p:spTree>
    <p:extLst>
      <p:ext uri="{BB962C8B-B14F-4D97-AF65-F5344CB8AC3E}">
        <p14:creationId xmlns:p14="http://schemas.microsoft.com/office/powerpoint/2010/main" val="18008102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75"/>
          <p:cNvSpPr>
            <a:spLocks noGrp="1"/>
          </p:cNvSpPr>
          <p:nvPr>
            <p:ph type="title"/>
          </p:nvPr>
        </p:nvSpPr>
        <p:spPr/>
        <p:txBody>
          <a:bodyPr/>
          <a:lstStyle/>
          <a:p>
            <a:r>
              <a:rPr lang="en-US" dirty="0">
                <a:latin typeface="Arial" charset="0"/>
                <a:ea typeface="MS PGothic" charset="0"/>
              </a:rPr>
              <a:t>More Complex Case; Rip q3</a:t>
            </a:r>
          </a:p>
        </p:txBody>
      </p:sp>
      <p:sp>
        <p:nvSpPr>
          <p:cNvPr id="8499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6410427-9727-9C43-BCA0-2D1C0B37502B}" type="datetime1">
              <a:rPr lang="en-US" smtClean="0"/>
              <a:t>1/27/22</a:t>
            </a:fld>
            <a:endParaRPr lang="en-US"/>
          </a:p>
        </p:txBody>
      </p:sp>
      <p:sp>
        <p:nvSpPr>
          <p:cNvPr id="8499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499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677FFDC-E984-0744-BB36-78AC7C005CDD}" type="slidenum">
              <a:rPr lang="en-US"/>
              <a:pPr/>
              <a:t>48</a:t>
            </a:fld>
            <a:endParaRPr lang="en-US"/>
          </a:p>
        </p:txBody>
      </p:sp>
      <p:grpSp>
        <p:nvGrpSpPr>
          <p:cNvPr id="84998" name="Group 37"/>
          <p:cNvGrpSpPr>
            <a:grpSpLocks/>
          </p:cNvGrpSpPr>
          <p:nvPr/>
        </p:nvGrpSpPr>
        <p:grpSpPr bwMode="auto">
          <a:xfrm>
            <a:off x="381000" y="1143000"/>
            <a:ext cx="8229600" cy="2286000"/>
            <a:chOff x="152400" y="304800"/>
            <a:chExt cx="8534400" cy="2514600"/>
          </a:xfrm>
        </p:grpSpPr>
        <p:sp>
          <p:nvSpPr>
            <p:cNvPr id="85020" name="Oval 26"/>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21" name="Oval 28"/>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5022" name="Group 55"/>
            <p:cNvGrpSpPr>
              <a:grpSpLocks/>
            </p:cNvGrpSpPr>
            <p:nvPr/>
          </p:nvGrpSpPr>
          <p:grpSpPr bwMode="auto">
            <a:xfrm>
              <a:off x="1102092" y="304800"/>
              <a:ext cx="7584708" cy="2133600"/>
              <a:chOff x="797292" y="2514600"/>
              <a:chExt cx="7584708" cy="2198132"/>
            </a:xfrm>
          </p:grpSpPr>
          <p:sp>
            <p:nvSpPr>
              <p:cNvPr id="85029"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0"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1"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32" name="Rectangle 11"/>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5033" name="Rectangle 12"/>
              <p:cNvSpPr>
                <a:spLocks noChangeArrowheads="1"/>
              </p:cNvSpPr>
              <p:nvPr/>
            </p:nvSpPr>
            <p:spPr bwMode="auto">
              <a:xfrm>
                <a:off x="7696200" y="34290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q3</a:t>
                </a:r>
                <a:endParaRPr lang="en-US"/>
              </a:p>
            </p:txBody>
          </p:sp>
          <p:sp>
            <p:nvSpPr>
              <p:cNvPr id="85034" name="Rectangle 13"/>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5035" name="Straight Arrow Connector 15"/>
              <p:cNvCxnSpPr>
                <a:cxnSpLocks noChangeShapeType="1"/>
                <a:stCxn id="85027" idx="6"/>
              </p:cNvCxnSpPr>
              <p:nvPr/>
            </p:nvCxnSpPr>
            <p:spPr bwMode="auto">
              <a:xfrm flipV="1">
                <a:off x="797292" y="3590114"/>
                <a:ext cx="419100" cy="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6" name="Curved Connector 20"/>
              <p:cNvCxnSpPr>
                <a:cxnSpLocks noChangeShapeType="1"/>
                <a:stCxn id="85029" idx="5"/>
                <a:endCxn id="85030"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7" name="Curved Connector 23"/>
              <p:cNvCxnSpPr>
                <a:cxnSpLocks noChangeShapeType="1"/>
                <a:stCxn id="85030" idx="1"/>
                <a:endCxn id="85029"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8" name="Curved Connector 29"/>
              <p:cNvCxnSpPr>
                <a:cxnSpLocks noChangeShapeType="1"/>
                <a:stCxn id="85030" idx="5"/>
                <a:endCxn id="85031" idx="3"/>
              </p:cNvCxnSpPr>
              <p:nvPr/>
            </p:nvCxnSpPr>
            <p:spPr bwMode="auto">
              <a:xfrm rot="16200000" flipH="1">
                <a:off x="6210300" y="2535797"/>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39" name="Curved Connector 31"/>
              <p:cNvCxnSpPr>
                <a:cxnSpLocks noChangeShapeType="1"/>
                <a:stCxn id="85031" idx="1"/>
                <a:endCxn id="85030" idx="7"/>
              </p:cNvCxnSpPr>
              <p:nvPr/>
            </p:nvCxnSpPr>
            <p:spPr bwMode="auto">
              <a:xfrm rot="16200000" flipV="1">
                <a:off x="6210300" y="1943099"/>
                <a:ext cx="76200" cy="2683904"/>
              </a:xfrm>
              <a:prstGeom prst="curvedConnector3">
                <a:avLst>
                  <a:gd name="adj1" fmla="val 561093"/>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0" name="Shape 45"/>
              <p:cNvCxnSpPr>
                <a:cxnSpLocks noChangeShapeType="1"/>
                <a:stCxn id="85031" idx="0"/>
                <a:endCxn id="85031" idx="6"/>
              </p:cNvCxnSpPr>
              <p:nvPr/>
            </p:nvCxnSpPr>
            <p:spPr bwMode="auto">
              <a:xfrm rot="16200000" flipH="1">
                <a:off x="7886700" y="32004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41"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42"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43"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5044"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5045"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0+1</a:t>
                </a:r>
              </a:p>
            </p:txBody>
          </p:sp>
          <p:sp>
            <p:nvSpPr>
              <p:cNvPr id="85046"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47"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5023" name="Rectangle 2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5024" name="Straight Arrow Connector 32"/>
            <p:cNvCxnSpPr>
              <a:cxnSpLocks noChangeShapeType="1"/>
              <a:stCxn id="85030" idx="4"/>
              <a:endCxn id="85020"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25" name="TextBox 33"/>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26" name="TextBox 34"/>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27" name="Oval 35"/>
            <p:cNvSpPr>
              <a:spLocks noChangeArrowheads="1"/>
            </p:cNvSpPr>
            <p:nvPr/>
          </p:nvSpPr>
          <p:spPr bwMode="auto">
            <a:xfrm>
              <a:off x="152400" y="891540"/>
              <a:ext cx="949692" cy="914400"/>
            </a:xfrm>
            <a:prstGeom prst="ellipse">
              <a:avLst/>
            </a:prstGeom>
            <a:solidFill>
              <a:schemeClr val="accent1"/>
            </a:solidFill>
            <a:ln w="9525">
              <a:solidFill>
                <a:schemeClr val="tx1"/>
              </a:solidFill>
              <a:round/>
              <a:headEnd/>
              <a:tailEnd/>
            </a:ln>
          </p:spPr>
          <p:txBody>
            <a:bodyPr/>
            <a:lstStyle/>
            <a:p>
              <a:endParaRPr lang="en-US"/>
            </a:p>
          </p:txBody>
        </p:sp>
        <p:sp>
          <p:nvSpPr>
            <p:cNvPr id="85028" name="Rectangle 36"/>
            <p:cNvSpPr>
              <a:spLocks noChangeArrowheads="1"/>
            </p:cNvSpPr>
            <p:nvPr/>
          </p:nvSpPr>
          <p:spPr bwMode="auto">
            <a:xfrm>
              <a:off x="381000" y="110894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q0</a:t>
              </a:r>
              <a:endParaRPr lang="en-US" dirty="0"/>
            </a:p>
          </p:txBody>
        </p:sp>
      </p:grpSp>
      <p:grpSp>
        <p:nvGrpSpPr>
          <p:cNvPr id="84999" name="Group 38"/>
          <p:cNvGrpSpPr>
            <a:grpSpLocks/>
          </p:cNvGrpSpPr>
          <p:nvPr/>
        </p:nvGrpSpPr>
        <p:grpSpPr bwMode="auto">
          <a:xfrm>
            <a:off x="469062" y="3429000"/>
            <a:ext cx="6465138" cy="2286000"/>
            <a:chOff x="243724" y="304795"/>
            <a:chExt cx="6704587" cy="2514605"/>
          </a:xfrm>
        </p:grpSpPr>
        <p:sp>
          <p:nvSpPr>
            <p:cNvPr id="85000" name="Oval 39"/>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01" name="Oval 40"/>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5002" name="Group 55"/>
            <p:cNvGrpSpPr>
              <a:grpSpLocks/>
            </p:cNvGrpSpPr>
            <p:nvPr/>
          </p:nvGrpSpPr>
          <p:grpSpPr bwMode="auto">
            <a:xfrm>
              <a:off x="1158125" y="304795"/>
              <a:ext cx="5790186" cy="2070961"/>
              <a:chOff x="853325" y="2514600"/>
              <a:chExt cx="5790186" cy="2133600"/>
            </a:xfrm>
          </p:grpSpPr>
          <p:sp>
            <p:nvSpPr>
              <p:cNvPr id="85009" name="Oval 5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10" name="Oval 57"/>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5011" name="Rectangle 59"/>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5012" name="Rectangle 61"/>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5013" name="Straight Arrow Connector 62"/>
              <p:cNvCxnSpPr>
                <a:cxnSpLocks noChangeShapeType="1"/>
                <a:stCxn id="85007" idx="6"/>
                <a:endCxn id="85009" idx="2"/>
              </p:cNvCxnSpPr>
              <p:nvPr/>
            </p:nvCxnSpPr>
            <p:spPr bwMode="auto">
              <a:xfrm flipV="1">
                <a:off x="853325" y="3543300"/>
                <a:ext cx="365876" cy="3396"/>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4" name="Curved Connector 63"/>
              <p:cNvCxnSpPr>
                <a:cxnSpLocks noChangeShapeType="1"/>
                <a:stCxn id="85009" idx="5"/>
                <a:endCxn id="85010"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5" name="Curved Connector 64"/>
              <p:cNvCxnSpPr>
                <a:cxnSpLocks noChangeShapeType="1"/>
                <a:stCxn id="85010" idx="1"/>
                <a:endCxn id="85009"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5016" name="Shape 6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17" name="TextBox 6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18" name="TextBox 7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5019" name="TextBox 74"/>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p>
            </p:txBody>
          </p:sp>
        </p:grpSp>
        <p:sp>
          <p:nvSpPr>
            <p:cNvPr id="85003" name="Rectangle 42"/>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5004" name="Straight Arrow Connector 43"/>
            <p:cNvCxnSpPr>
              <a:cxnSpLocks noChangeShapeType="1"/>
              <a:stCxn id="85010" idx="4"/>
              <a:endCxn id="85000"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5005" name="TextBox 44"/>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06" name="TextBox 46"/>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5007" name="Oval 47"/>
            <p:cNvSpPr>
              <a:spLocks noChangeArrowheads="1"/>
            </p:cNvSpPr>
            <p:nvPr/>
          </p:nvSpPr>
          <p:spPr bwMode="auto">
            <a:xfrm>
              <a:off x="243724" y="889553"/>
              <a:ext cx="914400" cy="834076"/>
            </a:xfrm>
            <a:prstGeom prst="ellipse">
              <a:avLst/>
            </a:prstGeom>
            <a:solidFill>
              <a:schemeClr val="accent1"/>
            </a:solidFill>
            <a:ln w="9525">
              <a:solidFill>
                <a:schemeClr val="tx1"/>
              </a:solidFill>
              <a:round/>
              <a:headEnd/>
              <a:tailEnd/>
            </a:ln>
          </p:spPr>
          <p:txBody>
            <a:bodyPr/>
            <a:lstStyle/>
            <a:p>
              <a:endParaRPr lang="en-US"/>
            </a:p>
          </p:txBody>
        </p:sp>
        <p:sp>
          <p:nvSpPr>
            <p:cNvPr id="85008" name="Rectangle 55"/>
            <p:cNvSpPr>
              <a:spLocks noChangeArrowheads="1"/>
            </p:cNvSpPr>
            <p:nvPr/>
          </p:nvSpPr>
          <p:spPr bwMode="auto">
            <a:xfrm>
              <a:off x="457199" y="1120276"/>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dirty="0">
                  <a:solidFill>
                    <a:srgbClr val="000000"/>
                  </a:solidFill>
                </a:rPr>
                <a:t>q0</a:t>
              </a:r>
              <a:endParaRPr lang="en-US" dirty="0"/>
            </a:p>
          </p:txBody>
        </p:sp>
      </p:grpSp>
    </p:spTree>
    <p:extLst>
      <p:ext uri="{BB962C8B-B14F-4D97-AF65-F5344CB8AC3E}">
        <p14:creationId xmlns:p14="http://schemas.microsoft.com/office/powerpoint/2010/main" val="6608448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75"/>
          <p:cNvSpPr>
            <a:spLocks noGrp="1"/>
          </p:cNvSpPr>
          <p:nvPr>
            <p:ph type="title"/>
          </p:nvPr>
        </p:nvSpPr>
        <p:spPr/>
        <p:txBody>
          <a:bodyPr/>
          <a:lstStyle/>
          <a:p>
            <a:r>
              <a:rPr lang="en-US" dirty="0">
                <a:latin typeface="Arial" charset="0"/>
                <a:ea typeface="MS PGothic" charset="0"/>
              </a:rPr>
              <a:t>Continued; Rip q1</a:t>
            </a:r>
          </a:p>
        </p:txBody>
      </p:sp>
      <p:sp>
        <p:nvSpPr>
          <p:cNvPr id="8601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D31BE13-D3CB-F249-A2B7-8F3EF59AF3FE}" type="datetime1">
              <a:rPr lang="en-US" smtClean="0"/>
              <a:t>1/27/22</a:t>
            </a:fld>
            <a:endParaRPr lang="en-US"/>
          </a:p>
        </p:txBody>
      </p:sp>
      <p:sp>
        <p:nvSpPr>
          <p:cNvPr id="8602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602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09C80EE-FF54-BA47-B868-7CE11C145540}" type="slidenum">
              <a:rPr lang="en-US"/>
              <a:pPr/>
              <a:t>49</a:t>
            </a:fld>
            <a:endParaRPr lang="en-US"/>
          </a:p>
        </p:txBody>
      </p:sp>
      <p:grpSp>
        <p:nvGrpSpPr>
          <p:cNvPr id="86022" name="Group 38"/>
          <p:cNvGrpSpPr>
            <a:grpSpLocks/>
          </p:cNvGrpSpPr>
          <p:nvPr/>
        </p:nvGrpSpPr>
        <p:grpSpPr bwMode="auto">
          <a:xfrm>
            <a:off x="381000" y="1143000"/>
            <a:ext cx="6553200" cy="2286000"/>
            <a:chOff x="152400" y="304795"/>
            <a:chExt cx="6795911" cy="2514605"/>
          </a:xfrm>
        </p:grpSpPr>
        <p:sp>
          <p:nvSpPr>
            <p:cNvPr id="86038" name="Oval 39"/>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39" name="Oval 40"/>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6040" name="Group 55"/>
            <p:cNvGrpSpPr>
              <a:grpSpLocks/>
            </p:cNvGrpSpPr>
            <p:nvPr/>
          </p:nvGrpSpPr>
          <p:grpSpPr bwMode="auto">
            <a:xfrm>
              <a:off x="914400" y="304795"/>
              <a:ext cx="6033911" cy="2070961"/>
              <a:chOff x="609600" y="2514600"/>
              <a:chExt cx="6033911" cy="2133600"/>
            </a:xfrm>
          </p:grpSpPr>
          <p:sp>
            <p:nvSpPr>
              <p:cNvPr id="86047" name="Oval 5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48" name="Oval 57"/>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49" name="Rectangle 59"/>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sp>
            <p:nvSpPr>
              <p:cNvPr id="86050" name="Rectangle 61"/>
              <p:cNvSpPr>
                <a:spLocks noChangeArrowheads="1"/>
              </p:cNvSpPr>
              <p:nvPr/>
            </p:nvSpPr>
            <p:spPr bwMode="auto">
              <a:xfrm>
                <a:off x="14478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q1</a:t>
                </a:r>
                <a:endParaRPr lang="en-US"/>
              </a:p>
            </p:txBody>
          </p:sp>
          <p:cxnSp>
            <p:nvCxnSpPr>
              <p:cNvPr id="86051" name="Straight Arrow Connector 62"/>
              <p:cNvCxnSpPr>
                <a:cxnSpLocks noChangeShapeType="1"/>
                <a:endCxn id="86047" idx="2"/>
              </p:cNvCxnSpPr>
              <p:nvPr/>
            </p:nvCxnSpPr>
            <p:spPr bwMode="auto">
              <a:xfrm>
                <a:off x="609600" y="3505200"/>
                <a:ext cx="609600" cy="381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2" name="Curved Connector 63"/>
              <p:cNvCxnSpPr>
                <a:cxnSpLocks noChangeShapeType="1"/>
                <a:stCxn id="86047" idx="5"/>
                <a:endCxn id="86048" idx="3"/>
              </p:cNvCxnSpPr>
              <p:nvPr/>
            </p:nvCxnSpPr>
            <p:spPr bwMode="auto">
              <a:xfrm rot="16200000" flipH="1">
                <a:off x="3124200" y="2650097"/>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3" name="Curved Connector 64"/>
              <p:cNvCxnSpPr>
                <a:cxnSpLocks noChangeShapeType="1"/>
                <a:stCxn id="86048" idx="1"/>
                <a:endCxn id="86047" idx="7"/>
              </p:cNvCxnSpPr>
              <p:nvPr/>
            </p:nvCxnSpPr>
            <p:spPr bwMode="auto">
              <a:xfrm rot="16200000" flipV="1">
                <a:off x="3124200" y="2057399"/>
                <a:ext cx="1588" cy="2379104"/>
              </a:xfrm>
              <a:prstGeom prst="curvedConnector3">
                <a:avLst>
                  <a:gd name="adj1" fmla="val 22125384"/>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54" name="Shape 68"/>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55" name="TextBox 6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56" name="TextBox 7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57" name="TextBox 74"/>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p>
            </p:txBody>
          </p:sp>
        </p:grpSp>
        <p:sp>
          <p:nvSpPr>
            <p:cNvPr id="86041" name="Rectangle 42"/>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6042" name="Straight Arrow Connector 43"/>
            <p:cNvCxnSpPr>
              <a:cxnSpLocks noChangeShapeType="1"/>
              <a:stCxn id="86048" idx="4"/>
              <a:endCxn id="86038"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43" name="TextBox 44"/>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44" name="TextBox 46"/>
            <p:cNvSpPr txBox="1">
              <a:spLocks noChangeArrowheads="1"/>
            </p:cNvSpPr>
            <p:nvPr/>
          </p:nvSpPr>
          <p:spPr bwMode="auto">
            <a:xfrm>
              <a:off x="1066800" y="1371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45" name="Oval 47"/>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6046" name="Rectangle 55"/>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6023" name="Group 38"/>
          <p:cNvGrpSpPr>
            <a:grpSpLocks/>
          </p:cNvGrpSpPr>
          <p:nvPr/>
        </p:nvGrpSpPr>
        <p:grpSpPr bwMode="auto">
          <a:xfrm>
            <a:off x="381000" y="3505200"/>
            <a:ext cx="6553200" cy="2286000"/>
            <a:chOff x="152400" y="304797"/>
            <a:chExt cx="6795911" cy="2514603"/>
          </a:xfrm>
        </p:grpSpPr>
        <p:sp>
          <p:nvSpPr>
            <p:cNvPr id="86024" name="Oval 60"/>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25" name="Oval 65"/>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6026" name="Group 55"/>
            <p:cNvGrpSpPr>
              <a:grpSpLocks/>
            </p:cNvGrpSpPr>
            <p:nvPr/>
          </p:nvGrpSpPr>
          <p:grpSpPr bwMode="auto">
            <a:xfrm>
              <a:off x="914400" y="304797"/>
              <a:ext cx="6033911" cy="1405295"/>
              <a:chOff x="609600" y="2514600"/>
              <a:chExt cx="6033911" cy="1447800"/>
            </a:xfrm>
          </p:grpSpPr>
          <p:sp>
            <p:nvSpPr>
              <p:cNvPr id="86032" name="Oval 79"/>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6033" name="Rectangle 80"/>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86034" name="Straight Arrow Connector 82"/>
              <p:cNvCxnSpPr>
                <a:cxnSpLocks noChangeShapeType="1"/>
                <a:endCxn id="86032" idx="2"/>
              </p:cNvCxnSpPr>
              <p:nvPr/>
            </p:nvCxnSpPr>
            <p:spPr bwMode="auto">
              <a:xfrm>
                <a:off x="609600" y="3505201"/>
                <a:ext cx="3581400" cy="3810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6035" name="Shape 85"/>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36" name="TextBox 87"/>
              <p:cNvSpPr txBox="1">
                <a:spLocks noChangeArrowheads="1"/>
              </p:cNvSpPr>
              <p:nvPr/>
            </p:nvSpPr>
            <p:spPr bwMode="auto">
              <a:xfrm>
                <a:off x="1270000" y="3032729"/>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6037" name="TextBox 88"/>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r>
                  <a:rPr lang="en-US"/>
                  <a:t>+00</a:t>
                </a:r>
                <a:endParaRPr lang="en-US" baseline="30000"/>
              </a:p>
            </p:txBody>
          </p:sp>
        </p:grpSp>
        <p:sp>
          <p:nvSpPr>
            <p:cNvPr id="86027" name="Rectangle 6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6028" name="Straight Arrow Connector 70"/>
            <p:cNvCxnSpPr>
              <a:cxnSpLocks noChangeShapeType="1"/>
              <a:stCxn id="86032" idx="4"/>
              <a:endCxn id="86024"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6029" name="TextBox 71"/>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6030" name="Oval 76"/>
            <p:cNvSpPr>
              <a:spLocks noChangeArrowheads="1"/>
            </p:cNvSpPr>
            <p:nvPr/>
          </p:nvSpPr>
          <p:spPr bwMode="auto">
            <a:xfrm>
              <a:off x="152400" y="685800"/>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6031" name="Rectangle 77"/>
            <p:cNvSpPr>
              <a:spLocks noChangeArrowheads="1"/>
            </p:cNvSpPr>
            <p:nvPr/>
          </p:nvSpPr>
          <p:spPr bwMode="auto">
            <a:xfrm>
              <a:off x="381000" y="9906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Tree>
    <p:extLst>
      <p:ext uri="{BB962C8B-B14F-4D97-AF65-F5344CB8AC3E}">
        <p14:creationId xmlns:p14="http://schemas.microsoft.com/office/powerpoint/2010/main" val="34358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dirty="0">
                <a:latin typeface="Arial" charset="0"/>
                <a:ea typeface="MS PGothic" charset="0"/>
              </a:rPr>
              <a:t>Deterministic Finite-State Automata (DFA)</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A deterministic finite-state automaton (DFA) </a:t>
            </a:r>
            <a:r>
              <a:rPr lang="en-US" sz="2400" b="1" dirty="0">
                <a:latin typeface="Arial" charset="0"/>
                <a:ea typeface="MS PGothic" charset="0"/>
              </a:rPr>
              <a:t>A</a:t>
            </a:r>
            <a:r>
              <a:rPr lang="en-US" sz="2400" dirty="0">
                <a:latin typeface="Arial" charset="0"/>
                <a:ea typeface="MS PGothic" charset="0"/>
              </a:rPr>
              <a:t> is defined by a 5-tuple </a:t>
            </a:r>
            <a:br>
              <a:rPr lang="en-US" sz="2400" dirty="0">
                <a:latin typeface="Arial" charset="0"/>
                <a:ea typeface="MS PGothic" charset="0"/>
              </a:rPr>
            </a:b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where</a:t>
            </a:r>
          </a:p>
          <a:p>
            <a:pPr lvl="1" eaLnBrk="1" hangingPunct="1"/>
            <a:r>
              <a:rPr lang="en-US" sz="2400" b="1" dirty="0">
                <a:latin typeface="Arial" charset="0"/>
                <a:ea typeface="MS PGothic" charset="0"/>
              </a:rPr>
              <a:t>Q</a:t>
            </a:r>
            <a:r>
              <a:rPr lang="en-US" sz="2400" dirty="0">
                <a:latin typeface="Arial" charset="0"/>
                <a:ea typeface="MS PGothic" charset="0"/>
              </a:rPr>
              <a:t> is a finite set of symbols called the states of A</a:t>
            </a:r>
          </a:p>
          <a:p>
            <a:pPr lvl="1" eaLnBrk="1" hangingPunct="1"/>
            <a:r>
              <a:rPr lang="en-US" sz="2400" b="1" dirty="0" err="1">
                <a:latin typeface="Arial" charset="0"/>
                <a:ea typeface="MS PGothic" charset="0"/>
              </a:rPr>
              <a:t>Σ</a:t>
            </a:r>
            <a:r>
              <a:rPr lang="en-US" sz="2400" dirty="0">
                <a:latin typeface="Arial" charset="0"/>
                <a:ea typeface="MS PGothic" charset="0"/>
              </a:rPr>
              <a:t> is a finite set of symbols called the alphabet of A</a:t>
            </a:r>
          </a:p>
          <a:p>
            <a:pPr lvl="1" eaLnBrk="1" hangingPunct="1"/>
            <a:r>
              <a:rPr lang="en-US" sz="2400" b="1" dirty="0" err="1">
                <a:latin typeface="Arial" charset="0"/>
                <a:ea typeface="MS PGothic" charset="0"/>
              </a:rPr>
              <a:t>δ</a:t>
            </a:r>
            <a:r>
              <a:rPr lang="en-US" sz="2400" dirty="0">
                <a:latin typeface="Arial" charset="0"/>
                <a:ea typeface="MS PGothic" charset="0"/>
              </a:rPr>
              <a:t> is a function from </a:t>
            </a:r>
            <a:r>
              <a:rPr lang="en-US" sz="2400" b="1" dirty="0">
                <a:latin typeface="Arial" charset="0"/>
                <a:ea typeface="MS PGothic" charset="0"/>
              </a:rPr>
              <a:t>Q×Σ</a:t>
            </a:r>
            <a:r>
              <a:rPr lang="en-US" sz="2400" dirty="0">
                <a:latin typeface="Arial" charset="0"/>
                <a:ea typeface="MS PGothic" charset="0"/>
              </a:rPr>
              <a:t> into </a:t>
            </a:r>
            <a:r>
              <a:rPr lang="en-US" sz="2400" b="1" dirty="0">
                <a:latin typeface="Arial" charset="0"/>
                <a:ea typeface="MS PGothic" charset="0"/>
              </a:rPr>
              <a:t>Q (</a:t>
            </a:r>
            <a:r>
              <a:rPr lang="en-US" sz="2400" b="1" dirty="0" err="1">
                <a:latin typeface="Arial" charset="0"/>
                <a:ea typeface="MS PGothic" charset="0"/>
              </a:rPr>
              <a:t>δ</a:t>
            </a:r>
            <a:r>
              <a:rPr lang="en-US" sz="2400" b="1" dirty="0">
                <a:latin typeface="Arial" charset="0"/>
                <a:ea typeface="MS PGothic" charset="0"/>
              </a:rPr>
              <a:t>: Q×Σ → Q) </a:t>
            </a:r>
            <a:r>
              <a:rPr lang="en-US" sz="2400" dirty="0">
                <a:latin typeface="Arial" charset="0"/>
                <a:ea typeface="MS PGothic" charset="0"/>
              </a:rPr>
              <a:t>called the transition function of </a:t>
            </a:r>
            <a:r>
              <a:rPr lang="en-US" sz="2400" b="1" dirty="0">
                <a:latin typeface="Arial" charset="0"/>
                <a:ea typeface="MS PGothic" charset="0"/>
              </a:rPr>
              <a:t>A</a:t>
            </a:r>
          </a:p>
          <a:p>
            <a:pPr lvl="1" eaLnBrk="1" hangingPunct="1"/>
            <a:r>
              <a:rPr lang="en-US" sz="2400" b="1" dirty="0">
                <a:latin typeface="Arial" charset="0"/>
                <a:ea typeface="MS PGothic" charset="0"/>
              </a:rPr>
              <a:t>q</a:t>
            </a:r>
            <a:r>
              <a:rPr lang="en-US" sz="2400" b="1" baseline="-25000" dirty="0">
                <a:latin typeface="Arial" charset="0"/>
                <a:ea typeface="MS PGothic" charset="0"/>
              </a:rPr>
              <a:t>0</a:t>
            </a:r>
            <a:r>
              <a:rPr lang="en-US" sz="2400" b="1" dirty="0">
                <a:latin typeface="Arial" charset="0"/>
                <a:ea typeface="MS PGothic" charset="0"/>
              </a:rPr>
              <a:t>∈Q</a:t>
            </a:r>
            <a:r>
              <a:rPr lang="en-US" sz="2400" dirty="0">
                <a:latin typeface="Arial" charset="0"/>
                <a:ea typeface="MS PGothic" charset="0"/>
              </a:rPr>
              <a:t> is a unique element of </a:t>
            </a:r>
            <a:r>
              <a:rPr lang="en-US" sz="2400" b="1" dirty="0">
                <a:latin typeface="Arial" charset="0"/>
                <a:ea typeface="MS PGothic" charset="0"/>
              </a:rPr>
              <a:t>Q</a:t>
            </a:r>
            <a:r>
              <a:rPr lang="en-US" sz="2400" dirty="0">
                <a:latin typeface="Arial" charset="0"/>
                <a:ea typeface="MS PGothic" charset="0"/>
              </a:rPr>
              <a:t> called the start state</a:t>
            </a:r>
          </a:p>
          <a:p>
            <a:pPr lvl="1" eaLnBrk="1" hangingPunct="1"/>
            <a:r>
              <a:rPr lang="en-US" sz="2400" b="1" dirty="0">
                <a:latin typeface="Arial" charset="0"/>
                <a:ea typeface="MS PGothic" charset="0"/>
              </a:rPr>
              <a:t>F</a:t>
            </a:r>
            <a:r>
              <a:rPr lang="en-US" sz="2400" dirty="0">
                <a:latin typeface="Arial" charset="0"/>
                <a:ea typeface="MS PGothic" charset="0"/>
              </a:rPr>
              <a:t> is a subset of </a:t>
            </a:r>
            <a:r>
              <a:rPr lang="en-US" sz="2400" b="1" dirty="0">
                <a:latin typeface="Arial" charset="0"/>
                <a:ea typeface="MS PGothic" charset="0"/>
              </a:rPr>
              <a:t>Q </a:t>
            </a:r>
            <a:r>
              <a:rPr lang="en-US" sz="2400" dirty="0">
                <a:latin typeface="Arial" charset="0"/>
                <a:ea typeface="MS PGothic" charset="0"/>
              </a:rPr>
              <a:t>(</a:t>
            </a:r>
            <a:r>
              <a:rPr lang="en-US" sz="2400" b="1" dirty="0">
                <a:latin typeface="Arial" charset="0"/>
                <a:ea typeface="MS PGothic" charset="0"/>
              </a:rPr>
              <a:t>F ⊆ Q</a:t>
            </a:r>
            <a:r>
              <a:rPr lang="en-US" sz="2400" dirty="0">
                <a:latin typeface="Arial" charset="0"/>
                <a:ea typeface="MS PGothic" charset="0"/>
              </a:rPr>
              <a:t>) called the final states (can be empty)</a:t>
            </a: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ED2A082-DAE8-7A46-823B-7063DA8AB570}" type="datetime1">
              <a:rPr lang="en-US" smtClean="0"/>
              <a:t>1/27/22</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5</a:t>
            </a:fld>
            <a:endParaRPr lang="en-US"/>
          </a:p>
        </p:txBody>
      </p:sp>
    </p:spTree>
    <p:extLst>
      <p:ext uri="{BB962C8B-B14F-4D97-AF65-F5344CB8AC3E}">
        <p14:creationId xmlns:p14="http://schemas.microsoft.com/office/powerpoint/2010/main" val="2581425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75"/>
          <p:cNvSpPr>
            <a:spLocks noGrp="1"/>
          </p:cNvSpPr>
          <p:nvPr>
            <p:ph type="title"/>
          </p:nvPr>
        </p:nvSpPr>
        <p:spPr/>
        <p:txBody>
          <a:bodyPr/>
          <a:lstStyle/>
          <a:p>
            <a:r>
              <a:rPr lang="en-US" dirty="0">
                <a:latin typeface="Arial" charset="0"/>
                <a:ea typeface="MS PGothic" charset="0"/>
              </a:rPr>
              <a:t>Continued; Rip q2</a:t>
            </a:r>
          </a:p>
        </p:txBody>
      </p:sp>
      <p:sp>
        <p:nvSpPr>
          <p:cNvPr id="870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50745A6-1146-124F-89C5-787A65BD628E}" type="datetime1">
              <a:rPr lang="en-US" smtClean="0"/>
              <a:t>1/27/22</a:t>
            </a:fld>
            <a:endParaRPr lang="en-US"/>
          </a:p>
        </p:txBody>
      </p:sp>
      <p:sp>
        <p:nvSpPr>
          <p:cNvPr id="8704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704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2E3BEDC-6D23-7B45-9FDD-EE96B424122C}" type="slidenum">
              <a:rPr lang="en-US"/>
              <a:pPr/>
              <a:t>50</a:t>
            </a:fld>
            <a:endParaRPr lang="en-US"/>
          </a:p>
        </p:txBody>
      </p:sp>
      <p:grpSp>
        <p:nvGrpSpPr>
          <p:cNvPr id="87046" name="Group 38"/>
          <p:cNvGrpSpPr>
            <a:grpSpLocks/>
          </p:cNvGrpSpPr>
          <p:nvPr/>
        </p:nvGrpSpPr>
        <p:grpSpPr bwMode="auto">
          <a:xfrm>
            <a:off x="381000" y="1447800"/>
            <a:ext cx="6553200" cy="2286000"/>
            <a:chOff x="152400" y="304797"/>
            <a:chExt cx="6795911" cy="2514603"/>
          </a:xfrm>
        </p:grpSpPr>
        <p:sp>
          <p:nvSpPr>
            <p:cNvPr id="87058" name="Oval 60"/>
            <p:cNvSpPr>
              <a:spLocks noChangeArrowheads="1"/>
            </p:cNvSpPr>
            <p:nvPr/>
          </p:nvSpPr>
          <p:spPr bwMode="auto">
            <a:xfrm>
              <a:off x="4038600" y="1981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59" name="Oval 65"/>
            <p:cNvSpPr>
              <a:spLocks noChangeArrowheads="1"/>
            </p:cNvSpPr>
            <p:nvPr/>
          </p:nvSpPr>
          <p:spPr bwMode="auto">
            <a:xfrm>
              <a:off x="4152378" y="2096022"/>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7060" name="Group 55"/>
            <p:cNvGrpSpPr>
              <a:grpSpLocks/>
            </p:cNvGrpSpPr>
            <p:nvPr/>
          </p:nvGrpSpPr>
          <p:grpSpPr bwMode="auto">
            <a:xfrm>
              <a:off x="914400" y="304797"/>
              <a:ext cx="6033911" cy="1405295"/>
              <a:chOff x="609600" y="2514600"/>
              <a:chExt cx="6033911" cy="1447800"/>
            </a:xfrm>
          </p:grpSpPr>
          <p:sp>
            <p:nvSpPr>
              <p:cNvPr id="87066" name="Oval 79"/>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67" name="Rectangle 80"/>
              <p:cNvSpPr>
                <a:spLocks noChangeArrowheads="1"/>
              </p:cNvSpPr>
              <p:nvPr/>
            </p:nvSpPr>
            <p:spPr bwMode="auto">
              <a:xfrm>
                <a:off x="4419600" y="3352800"/>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q2</a:t>
                </a:r>
              </a:p>
            </p:txBody>
          </p:sp>
          <p:cxnSp>
            <p:nvCxnSpPr>
              <p:cNvPr id="87068" name="Straight Arrow Connector 82"/>
              <p:cNvCxnSpPr>
                <a:cxnSpLocks noChangeShapeType="1"/>
                <a:endCxn id="87066" idx="2"/>
              </p:cNvCxnSpPr>
              <p:nvPr/>
            </p:nvCxnSpPr>
            <p:spPr bwMode="auto">
              <a:xfrm>
                <a:off x="609600" y="3505201"/>
                <a:ext cx="3581400" cy="38101"/>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7069" name="Shape 85"/>
              <p:cNvCxnSpPr>
                <a:cxnSpLocks noChangeShapeType="1"/>
              </p:cNvCxnSpPr>
              <p:nvPr/>
            </p:nvCxnSpPr>
            <p:spPr bwMode="auto">
              <a:xfrm rot="16200000" flipH="1">
                <a:off x="4572000" y="3124200"/>
                <a:ext cx="419100" cy="419100"/>
              </a:xfrm>
              <a:prstGeom prst="curvedConnector4">
                <a:avLst>
                  <a:gd name="adj1" fmla="val -54546"/>
                  <a:gd name="adj2" fmla="val 154546"/>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70" name="TextBox 87"/>
              <p:cNvSpPr txBox="1">
                <a:spLocks noChangeArrowheads="1"/>
              </p:cNvSpPr>
              <p:nvPr/>
            </p:nvSpPr>
            <p:spPr bwMode="auto">
              <a:xfrm>
                <a:off x="1270000" y="3032729"/>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7071" name="TextBox 88"/>
              <p:cNvSpPr txBox="1">
                <a:spLocks noChangeArrowheads="1"/>
              </p:cNvSpPr>
              <p:nvPr/>
            </p:nvSpPr>
            <p:spPr bwMode="auto">
              <a:xfrm>
                <a:off x="4648200" y="2514600"/>
                <a:ext cx="1995311"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1+(0+1)1</a:t>
                </a:r>
                <a:r>
                  <a:rPr lang="en-US" baseline="30000"/>
                  <a:t>+</a:t>
                </a:r>
                <a:r>
                  <a:rPr lang="en-US"/>
                  <a:t>+00</a:t>
                </a:r>
                <a:endParaRPr lang="en-US" baseline="30000"/>
              </a:p>
            </p:txBody>
          </p:sp>
        </p:grpSp>
        <p:sp>
          <p:nvSpPr>
            <p:cNvPr id="87061" name="Rectangle 67"/>
            <p:cNvSpPr>
              <a:spLocks noChangeArrowheads="1"/>
            </p:cNvSpPr>
            <p:nvPr/>
          </p:nvSpPr>
          <p:spPr bwMode="auto">
            <a:xfrm>
              <a:off x="4267200" y="2209800"/>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cxnSp>
          <p:nvCxnSpPr>
            <p:cNvPr id="87062" name="Straight Arrow Connector 70"/>
            <p:cNvCxnSpPr>
              <a:cxnSpLocks noChangeShapeType="1"/>
              <a:stCxn id="87066" idx="4"/>
              <a:endCxn id="87058" idx="0"/>
            </p:cNvCxnSpPr>
            <p:nvPr/>
          </p:nvCxnSpPr>
          <p:spPr bwMode="auto">
            <a:xfrm rot="5400000">
              <a:off x="4550748" y="1617048"/>
              <a:ext cx="271104" cy="457200"/>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63" name="TextBox 71"/>
            <p:cNvSpPr txBox="1">
              <a:spLocks noChangeArrowheads="1"/>
            </p:cNvSpPr>
            <p:nvPr/>
          </p:nvSpPr>
          <p:spPr bwMode="auto">
            <a:xfrm>
              <a:off x="4724400" y="1752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sym typeface="Symbol" charset="0"/>
                </a:rPr>
                <a:t></a:t>
              </a:r>
              <a:endParaRPr lang="en-US"/>
            </a:p>
          </p:txBody>
        </p:sp>
        <p:sp>
          <p:nvSpPr>
            <p:cNvPr id="87064" name="Oval 76"/>
            <p:cNvSpPr>
              <a:spLocks noChangeArrowheads="1"/>
            </p:cNvSpPr>
            <p:nvPr/>
          </p:nvSpPr>
          <p:spPr bwMode="auto">
            <a:xfrm>
              <a:off x="152400" y="815338"/>
              <a:ext cx="914400" cy="914399"/>
            </a:xfrm>
            <a:prstGeom prst="ellipse">
              <a:avLst/>
            </a:prstGeom>
            <a:solidFill>
              <a:schemeClr val="accent1"/>
            </a:solidFill>
            <a:ln w="9525">
              <a:solidFill>
                <a:schemeClr val="tx1"/>
              </a:solidFill>
              <a:round/>
              <a:headEnd/>
              <a:tailEnd/>
            </a:ln>
          </p:spPr>
          <p:txBody>
            <a:bodyPr/>
            <a:lstStyle/>
            <a:p>
              <a:endParaRPr lang="en-US"/>
            </a:p>
          </p:txBody>
        </p:sp>
        <p:sp>
          <p:nvSpPr>
            <p:cNvPr id="87065" name="Rectangle 77"/>
            <p:cNvSpPr>
              <a:spLocks noChangeArrowheads="1"/>
            </p:cNvSpPr>
            <p:nvPr/>
          </p:nvSpPr>
          <p:spPr bwMode="auto">
            <a:xfrm>
              <a:off x="381000" y="112013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grpSp>
        <p:nvGrpSpPr>
          <p:cNvPr id="87047" name="Group 38"/>
          <p:cNvGrpSpPr>
            <a:grpSpLocks/>
          </p:cNvGrpSpPr>
          <p:nvPr/>
        </p:nvGrpSpPr>
        <p:grpSpPr bwMode="auto">
          <a:xfrm>
            <a:off x="381000" y="4191000"/>
            <a:ext cx="6523038" cy="838655"/>
            <a:chOff x="152400" y="807717"/>
            <a:chExt cx="6764867" cy="922021"/>
          </a:xfrm>
        </p:grpSpPr>
        <p:sp>
          <p:nvSpPr>
            <p:cNvPr id="87049" name="Oval 45"/>
            <p:cNvSpPr>
              <a:spLocks noChangeArrowheads="1"/>
            </p:cNvSpPr>
            <p:nvPr/>
          </p:nvSpPr>
          <p:spPr bwMode="auto">
            <a:xfrm>
              <a:off x="6079067" y="891537"/>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7050" name="Oval 48"/>
            <p:cNvSpPr>
              <a:spLocks noChangeArrowheads="1"/>
            </p:cNvSpPr>
            <p:nvPr/>
          </p:nvSpPr>
          <p:spPr bwMode="auto">
            <a:xfrm>
              <a:off x="6192845" y="1006360"/>
              <a:ext cx="609600" cy="609600"/>
            </a:xfrm>
            <a:prstGeom prst="ellipse">
              <a:avLst/>
            </a:prstGeom>
            <a:solidFill>
              <a:schemeClr val="accent1"/>
            </a:solidFill>
            <a:ln w="9525">
              <a:solidFill>
                <a:schemeClr val="tx1"/>
              </a:solidFill>
              <a:round/>
              <a:headEnd/>
              <a:tailEnd/>
            </a:ln>
          </p:spPr>
          <p:txBody>
            <a:bodyPr/>
            <a:lstStyle/>
            <a:p>
              <a:endParaRPr lang="en-US"/>
            </a:p>
          </p:txBody>
        </p:sp>
        <p:grpSp>
          <p:nvGrpSpPr>
            <p:cNvPr id="87051" name="Group 55"/>
            <p:cNvGrpSpPr>
              <a:grpSpLocks/>
            </p:cNvGrpSpPr>
            <p:nvPr/>
          </p:nvGrpSpPr>
          <p:grpSpPr bwMode="auto">
            <a:xfrm>
              <a:off x="914400" y="807717"/>
              <a:ext cx="5164666" cy="502919"/>
              <a:chOff x="609600" y="3032729"/>
              <a:chExt cx="5164666" cy="518130"/>
            </a:xfrm>
          </p:grpSpPr>
          <p:cxnSp>
            <p:nvCxnSpPr>
              <p:cNvPr id="87056" name="Straight Arrow Connector 72"/>
              <p:cNvCxnSpPr>
                <a:cxnSpLocks noChangeShapeType="1"/>
                <a:endCxn id="87049" idx="2"/>
              </p:cNvCxnSpPr>
              <p:nvPr/>
            </p:nvCxnSpPr>
            <p:spPr bwMode="auto">
              <a:xfrm>
                <a:off x="609600" y="3505200"/>
                <a:ext cx="5164666" cy="45659"/>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sp>
            <p:nvSpPr>
              <p:cNvPr id="87057" name="TextBox 83"/>
              <p:cNvSpPr txBox="1">
                <a:spLocks noChangeArrowheads="1"/>
              </p:cNvSpPr>
              <p:nvPr/>
            </p:nvSpPr>
            <p:spPr bwMode="auto">
              <a:xfrm>
                <a:off x="1586089" y="3032729"/>
                <a:ext cx="2212622" cy="418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(1+(0+1)1</a:t>
                </a:r>
                <a:r>
                  <a:rPr lang="en-US" baseline="30000"/>
                  <a:t>+</a:t>
                </a:r>
                <a:r>
                  <a:rPr lang="en-US"/>
                  <a:t>+00)*</a:t>
                </a:r>
                <a:endParaRPr lang="en-US" baseline="30000"/>
              </a:p>
            </p:txBody>
          </p:sp>
        </p:grpSp>
        <p:sp>
          <p:nvSpPr>
            <p:cNvPr id="87052" name="Rectangle 50"/>
            <p:cNvSpPr>
              <a:spLocks noChangeArrowheads="1"/>
            </p:cNvSpPr>
            <p:nvPr/>
          </p:nvSpPr>
          <p:spPr bwMode="auto">
            <a:xfrm>
              <a:off x="6307667" y="1120137"/>
              <a:ext cx="37702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qf</a:t>
              </a:r>
            </a:p>
          </p:txBody>
        </p:sp>
        <p:sp>
          <p:nvSpPr>
            <p:cNvPr id="87054" name="Oval 53"/>
            <p:cNvSpPr>
              <a:spLocks noChangeArrowheads="1"/>
            </p:cNvSpPr>
            <p:nvPr/>
          </p:nvSpPr>
          <p:spPr bwMode="auto">
            <a:xfrm>
              <a:off x="152400" y="815338"/>
              <a:ext cx="914400" cy="914400"/>
            </a:xfrm>
            <a:prstGeom prst="ellipse">
              <a:avLst/>
            </a:prstGeom>
            <a:solidFill>
              <a:schemeClr val="accent1"/>
            </a:solidFill>
            <a:ln w="9525">
              <a:solidFill>
                <a:schemeClr val="tx1"/>
              </a:solidFill>
              <a:round/>
              <a:headEnd/>
              <a:tailEnd/>
            </a:ln>
          </p:spPr>
          <p:txBody>
            <a:bodyPr/>
            <a:lstStyle/>
            <a:p>
              <a:endParaRPr lang="en-US"/>
            </a:p>
          </p:txBody>
        </p:sp>
        <p:sp>
          <p:nvSpPr>
            <p:cNvPr id="87055" name="Rectangle 54"/>
            <p:cNvSpPr>
              <a:spLocks noChangeArrowheads="1"/>
            </p:cNvSpPr>
            <p:nvPr/>
          </p:nvSpPr>
          <p:spPr bwMode="auto">
            <a:xfrm>
              <a:off x="381000" y="1120138"/>
              <a:ext cx="44114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q0</a:t>
              </a:r>
              <a:endParaRPr lang="en-US"/>
            </a:p>
          </p:txBody>
        </p:sp>
      </p:grpSp>
      <p:sp>
        <p:nvSpPr>
          <p:cNvPr id="87048" name="TextBox 89"/>
          <p:cNvSpPr txBox="1">
            <a:spLocks noChangeArrowheads="1"/>
          </p:cNvSpPr>
          <p:nvPr/>
        </p:nvSpPr>
        <p:spPr bwMode="auto">
          <a:xfrm>
            <a:off x="685800" y="5562600"/>
            <a:ext cx="586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L = 0 (1+(0+1)1</a:t>
            </a:r>
            <a:r>
              <a:rPr lang="en-US" baseline="30000" dirty="0"/>
              <a:t>+</a:t>
            </a:r>
            <a:r>
              <a:rPr lang="en-US" dirty="0"/>
              <a:t>+00)*</a:t>
            </a:r>
          </a:p>
        </p:txBody>
      </p:sp>
    </p:spTree>
    <p:extLst>
      <p:ext uri="{BB962C8B-B14F-4D97-AF65-F5344CB8AC3E}">
        <p14:creationId xmlns:p14="http://schemas.microsoft.com/office/powerpoint/2010/main" val="19331037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eaLnBrk="1" hangingPunct="1"/>
            <a:r>
              <a:rPr lang="en-US" dirty="0">
                <a:latin typeface="Arial" charset="0"/>
                <a:ea typeface="MS PGothic" charset="0"/>
              </a:rPr>
              <a:t>Regular Equations (Arden)</a:t>
            </a:r>
          </a:p>
        </p:txBody>
      </p:sp>
      <p:sp>
        <p:nvSpPr>
          <p:cNvPr id="76803" name="Rectangle 3"/>
          <p:cNvSpPr>
            <a:spLocks noGrp="1" noChangeArrowheads="1"/>
          </p:cNvSpPr>
          <p:nvPr>
            <p:ph idx="1"/>
          </p:nvPr>
        </p:nvSpPr>
        <p:spPr/>
        <p:txBody>
          <a:bodyPr/>
          <a:lstStyle/>
          <a:p>
            <a:r>
              <a:rPr lang="en-US" sz="2800" dirty="0">
                <a:latin typeface="Arial" charset="0"/>
                <a:ea typeface="MS PGothic" charset="0"/>
              </a:rPr>
              <a:t>Assume that R, Q and P are sets such that P does not contain the string of length zero, and R is defined by</a:t>
            </a:r>
          </a:p>
          <a:p>
            <a:r>
              <a:rPr lang="en-US" sz="2800" dirty="0">
                <a:latin typeface="Arial" charset="0"/>
                <a:ea typeface="MS PGothic" charset="0"/>
              </a:rPr>
              <a:t>R = Q + RP</a:t>
            </a:r>
          </a:p>
          <a:p>
            <a:r>
              <a:rPr lang="en-US" sz="2800" dirty="0">
                <a:latin typeface="Arial" charset="0"/>
                <a:ea typeface="MS PGothic" charset="0"/>
              </a:rPr>
              <a:t>We wish to show that</a:t>
            </a:r>
          </a:p>
          <a:p>
            <a:r>
              <a:rPr lang="en-US" sz="2800" dirty="0">
                <a:latin typeface="Arial" charset="0"/>
                <a:ea typeface="MS PGothic" charset="0"/>
              </a:rPr>
              <a:t>R = QP*</a:t>
            </a:r>
          </a:p>
          <a:p>
            <a:r>
              <a:rPr lang="en-US" sz="2800" dirty="0">
                <a:latin typeface="Arial" charset="0"/>
                <a:ea typeface="MS PGothic" charset="0"/>
              </a:rPr>
              <a:t>This is called “Arden’s Theorem” (Google it!!)</a:t>
            </a:r>
          </a:p>
        </p:txBody>
      </p:sp>
      <p:sp>
        <p:nvSpPr>
          <p:cNvPr id="7680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01FE12C-F0A5-5949-8617-E1B321CCB7EC}" type="datetime1">
              <a:rPr lang="en-US" smtClean="0"/>
              <a:t>1/27/22</a:t>
            </a:fld>
            <a:endParaRPr lang="en-US"/>
          </a:p>
        </p:txBody>
      </p:sp>
      <p:sp>
        <p:nvSpPr>
          <p:cNvPr id="768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68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A2F402F-765A-3447-87E0-125FE69904E6}" type="slidenum">
              <a:rPr lang="en-US"/>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eaLnBrk="1" hangingPunct="1"/>
            <a:r>
              <a:rPr lang="en-US" dirty="0">
                <a:latin typeface="Arial" charset="0"/>
                <a:ea typeface="MS PGothic" charset="0"/>
              </a:rPr>
              <a:t>Show QP* is a Solution</a:t>
            </a:r>
          </a:p>
        </p:txBody>
      </p:sp>
      <p:sp>
        <p:nvSpPr>
          <p:cNvPr id="77827" name="Rectangle 3"/>
          <p:cNvSpPr>
            <a:spLocks noGrp="1" noChangeArrowheads="1"/>
          </p:cNvSpPr>
          <p:nvPr>
            <p:ph idx="1"/>
          </p:nvPr>
        </p:nvSpPr>
        <p:spPr/>
        <p:txBody>
          <a:bodyPr/>
          <a:lstStyle/>
          <a:p>
            <a:r>
              <a:rPr lang="en-US" sz="2800" dirty="0">
                <a:latin typeface="Arial" charset="0"/>
                <a:ea typeface="MS PGothic" charset="0"/>
              </a:rPr>
              <a:t>We first show that QP* is contained in R. By definition, R = Q + RP.</a:t>
            </a:r>
          </a:p>
          <a:p>
            <a:r>
              <a:rPr lang="en-US" sz="2800" dirty="0">
                <a:latin typeface="Arial" charset="0"/>
                <a:ea typeface="MS PGothic" charset="0"/>
              </a:rPr>
              <a:t>To see if QP* is a solution, we insert it as the value of R in Q + RP and see if the equation balances.</a:t>
            </a:r>
          </a:p>
          <a:p>
            <a:r>
              <a:rPr lang="en-US" sz="2800" dirty="0">
                <a:latin typeface="Arial" charset="0"/>
                <a:ea typeface="MS PGothic" charset="0"/>
              </a:rPr>
              <a:t>R = Q + QP*P = Q(</a:t>
            </a:r>
            <a:r>
              <a:rPr lang="en-US" sz="2800" dirty="0" err="1">
                <a:latin typeface="Arial" charset="0"/>
                <a:ea typeface="MS PGothic" charset="0"/>
              </a:rPr>
              <a:t>λ+P</a:t>
            </a:r>
            <a:r>
              <a:rPr lang="en-US" sz="2800" dirty="0">
                <a:latin typeface="Arial" charset="0"/>
                <a:ea typeface="MS PGothic" charset="0"/>
              </a:rPr>
              <a:t>*P) = Q(</a:t>
            </a:r>
            <a:r>
              <a:rPr lang="en-US" sz="2800" dirty="0" err="1">
                <a:latin typeface="Arial" charset="0"/>
                <a:ea typeface="MS PGothic" charset="0"/>
              </a:rPr>
              <a:t>λ+P</a:t>
            </a:r>
            <a:r>
              <a:rPr lang="en-US" sz="2800" baseline="30000" dirty="0">
                <a:latin typeface="Arial" charset="0"/>
                <a:ea typeface="MS PGothic" charset="0"/>
              </a:rPr>
              <a:t>+</a:t>
            </a:r>
            <a:r>
              <a:rPr lang="en-US" sz="2800" dirty="0">
                <a:latin typeface="Arial" charset="0"/>
                <a:ea typeface="MS PGothic" charset="0"/>
              </a:rPr>
              <a:t>) = QP*</a:t>
            </a:r>
          </a:p>
          <a:p>
            <a:r>
              <a:rPr lang="en-US" sz="2800" dirty="0">
                <a:latin typeface="Arial" charset="0"/>
                <a:ea typeface="MS PGothic" charset="0"/>
              </a:rPr>
              <a:t>Hence QP* is a solution, but not necessarily the only solution.</a:t>
            </a:r>
          </a:p>
        </p:txBody>
      </p:sp>
      <p:sp>
        <p:nvSpPr>
          <p:cNvPr id="7782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5A86B7-3890-6542-9317-E57F406E975C}" type="datetime1">
              <a:rPr lang="en-US" smtClean="0"/>
              <a:t>1/27/22</a:t>
            </a:fld>
            <a:endParaRPr lang="en-US"/>
          </a:p>
        </p:txBody>
      </p:sp>
      <p:sp>
        <p:nvSpPr>
          <p:cNvPr id="7782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78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68B1F00-875F-794B-9AE5-9D0CC242E9F6}" type="slidenum">
              <a:rPr lang="en-US"/>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en-US" dirty="0">
                <a:latin typeface="Arial" charset="0"/>
                <a:ea typeface="MS PGothic" charset="0"/>
              </a:rPr>
              <a:t>Uniqueness of Solution</a:t>
            </a:r>
          </a:p>
        </p:txBody>
      </p:sp>
      <p:sp>
        <p:nvSpPr>
          <p:cNvPr id="78851" name="Rectangle 3"/>
          <p:cNvSpPr>
            <a:spLocks noGrp="1" noChangeArrowheads="1"/>
          </p:cNvSpPr>
          <p:nvPr>
            <p:ph idx="1"/>
          </p:nvPr>
        </p:nvSpPr>
        <p:spPr/>
        <p:txBody>
          <a:bodyPr/>
          <a:lstStyle/>
          <a:p>
            <a:r>
              <a:rPr lang="en-US" sz="2000" dirty="0">
                <a:latin typeface="Arial" charset="0"/>
                <a:ea typeface="MS PGothic" charset="0"/>
              </a:rPr>
              <a:t>To prove uniqueness, we show that R is contained in QP*. </a:t>
            </a:r>
          </a:p>
          <a:p>
            <a:r>
              <a:rPr lang="en-US" sz="2000" dirty="0">
                <a:latin typeface="Arial" charset="0"/>
                <a:ea typeface="MS PGothic" charset="0"/>
              </a:rPr>
              <a:t>By definition, R = Q+RP = Q+(Q+RP)P </a:t>
            </a:r>
          </a:p>
          <a:p>
            <a:r>
              <a:rPr lang="en-US" sz="2000" dirty="0">
                <a:latin typeface="Arial" charset="0"/>
                <a:ea typeface="MS PGothic" charset="0"/>
              </a:rPr>
              <a:t>= Q+QP+RP</a:t>
            </a:r>
            <a:r>
              <a:rPr lang="en-US" sz="2000" baseline="30000" dirty="0">
                <a:latin typeface="Arial" charset="0"/>
                <a:ea typeface="MS PGothic" charset="0"/>
              </a:rPr>
              <a:t>2</a:t>
            </a:r>
            <a:r>
              <a:rPr lang="en-US" sz="2000" dirty="0">
                <a:latin typeface="Arial" charset="0"/>
                <a:ea typeface="MS PGothic" charset="0"/>
              </a:rPr>
              <a:t> = Q+QP+(Q+RP)P</a:t>
            </a:r>
            <a:r>
              <a:rPr lang="en-US" sz="2000" baseline="30000" dirty="0">
                <a:latin typeface="Arial" charset="0"/>
                <a:ea typeface="MS PGothic" charset="0"/>
              </a:rPr>
              <a:t>2</a:t>
            </a:r>
            <a:r>
              <a:rPr lang="en-US" sz="2000" dirty="0">
                <a:latin typeface="Arial" charset="0"/>
                <a:ea typeface="MS PGothic" charset="0"/>
              </a:rPr>
              <a:t> </a:t>
            </a:r>
          </a:p>
          <a:p>
            <a:r>
              <a:rPr lang="en-US" sz="2000" dirty="0">
                <a:latin typeface="Arial" charset="0"/>
                <a:ea typeface="MS PGothic" charset="0"/>
              </a:rPr>
              <a:t>= Q+QP+QP</a:t>
            </a:r>
            <a:r>
              <a:rPr lang="en-US" sz="2000" baseline="30000" dirty="0">
                <a:latin typeface="Arial" charset="0"/>
                <a:ea typeface="MS PGothic" charset="0"/>
              </a:rPr>
              <a:t>2</a:t>
            </a:r>
            <a:r>
              <a:rPr lang="en-US" sz="2000" dirty="0">
                <a:latin typeface="Arial" charset="0"/>
                <a:ea typeface="MS PGothic" charset="0"/>
              </a:rPr>
              <a:t>+RP</a:t>
            </a:r>
            <a:r>
              <a:rPr lang="en-US" sz="2000" baseline="30000" dirty="0">
                <a:latin typeface="Arial" charset="0"/>
                <a:ea typeface="MS PGothic" charset="0"/>
              </a:rPr>
              <a:t>3</a:t>
            </a:r>
            <a:r>
              <a:rPr lang="en-US" sz="2000" dirty="0">
                <a:latin typeface="Arial" charset="0"/>
                <a:ea typeface="MS PGothic" charset="0"/>
              </a:rPr>
              <a:t> </a:t>
            </a:r>
          </a:p>
          <a:p>
            <a:r>
              <a:rPr lang="en-US" sz="2000" dirty="0">
                <a:latin typeface="Arial" charset="0"/>
                <a:ea typeface="MS PGothic" charset="0"/>
              </a:rPr>
              <a:t>... </a:t>
            </a:r>
          </a:p>
          <a:p>
            <a:r>
              <a:rPr lang="en-US" sz="2000" dirty="0">
                <a:latin typeface="Arial" charset="0"/>
                <a:ea typeface="MS PGothic" charset="0"/>
              </a:rPr>
              <a:t>= Q(λ+P+P</a:t>
            </a:r>
            <a:r>
              <a:rPr lang="en-US" sz="2000" baseline="30000" dirty="0">
                <a:latin typeface="Arial" charset="0"/>
                <a:ea typeface="MS PGothic" charset="0"/>
              </a:rPr>
              <a:t>2</a:t>
            </a:r>
            <a:r>
              <a:rPr lang="en-US" sz="2000" dirty="0">
                <a:latin typeface="Arial" charset="0"/>
                <a:ea typeface="MS PGothic" charset="0"/>
              </a:rPr>
              <a:t>+ ... +P</a:t>
            </a:r>
            <a:r>
              <a:rPr lang="en-US" sz="2000" baseline="30000" dirty="0">
                <a:latin typeface="Arial" charset="0"/>
                <a:ea typeface="MS PGothic" charset="0"/>
              </a:rPr>
              <a:t>i</a:t>
            </a:r>
            <a:r>
              <a:rPr lang="en-US" sz="2000" dirty="0">
                <a:latin typeface="Arial" charset="0"/>
                <a:ea typeface="MS PGothic" charset="0"/>
              </a:rPr>
              <a:t>)+RP</a:t>
            </a:r>
            <a:r>
              <a:rPr lang="en-US" sz="2000" baseline="30000" dirty="0">
                <a:latin typeface="Arial" charset="0"/>
                <a:ea typeface="MS PGothic" charset="0"/>
              </a:rPr>
              <a:t>i+1</a:t>
            </a:r>
            <a:r>
              <a:rPr lang="en-US" sz="2000" dirty="0">
                <a:latin typeface="Arial" charset="0"/>
                <a:ea typeface="MS PGothic" charset="0"/>
              </a:rPr>
              <a:t>, for all </a:t>
            </a:r>
            <a:r>
              <a:rPr lang="en-US" sz="2000" dirty="0" err="1">
                <a:latin typeface="Arial" charset="0"/>
                <a:ea typeface="MS PGothic" charset="0"/>
              </a:rPr>
              <a:t>i</a:t>
            </a:r>
            <a:r>
              <a:rPr lang="en-US" sz="2000" dirty="0">
                <a:latin typeface="Arial" charset="0"/>
                <a:ea typeface="MS PGothic" charset="0"/>
              </a:rPr>
              <a:t>&gt;=0</a:t>
            </a:r>
          </a:p>
          <a:p>
            <a:r>
              <a:rPr lang="en-US" sz="2000" dirty="0">
                <a:latin typeface="Arial" charset="0"/>
                <a:ea typeface="MS PGothic" charset="0"/>
              </a:rPr>
              <a:t>Choose any w in R, where |w| = k. Then, from above,</a:t>
            </a:r>
          </a:p>
          <a:p>
            <a:r>
              <a:rPr lang="en-US" sz="2000" dirty="0">
                <a:latin typeface="Arial" charset="0"/>
                <a:ea typeface="MS PGothic" charset="0"/>
              </a:rPr>
              <a:t>R = Q(λ+P+P</a:t>
            </a:r>
            <a:r>
              <a:rPr lang="en-US" sz="2000" baseline="30000" dirty="0">
                <a:latin typeface="Arial" charset="0"/>
                <a:ea typeface="MS PGothic" charset="0"/>
              </a:rPr>
              <a:t>2</a:t>
            </a:r>
            <a:r>
              <a:rPr lang="en-US" sz="2000" dirty="0">
                <a:latin typeface="Arial" charset="0"/>
                <a:ea typeface="MS PGothic" charset="0"/>
              </a:rPr>
              <a:t>+ ... +P</a:t>
            </a:r>
            <a:r>
              <a:rPr lang="en-US" sz="2000" baseline="30000" dirty="0">
                <a:latin typeface="Arial" charset="0"/>
                <a:ea typeface="MS PGothic" charset="0"/>
              </a:rPr>
              <a:t>k</a:t>
            </a:r>
            <a:r>
              <a:rPr lang="en-US" sz="2000" dirty="0">
                <a:latin typeface="Arial" charset="0"/>
                <a:ea typeface="MS PGothic" charset="0"/>
              </a:rPr>
              <a:t>)+RP</a:t>
            </a:r>
            <a:r>
              <a:rPr lang="en-US" sz="2000" baseline="30000" dirty="0">
                <a:latin typeface="Arial" charset="0"/>
                <a:ea typeface="MS PGothic" charset="0"/>
              </a:rPr>
              <a:t>k+1</a:t>
            </a:r>
            <a:endParaRPr lang="en-US" sz="2000" dirty="0">
              <a:latin typeface="Arial" charset="0"/>
              <a:ea typeface="MS PGothic" charset="0"/>
            </a:endParaRPr>
          </a:p>
          <a:p>
            <a:r>
              <a:rPr lang="en-US" sz="2000" dirty="0">
                <a:latin typeface="Arial" charset="0"/>
                <a:ea typeface="MS PGothic" charset="0"/>
              </a:rPr>
              <a:t>but, since P does not contain the string of length zero, w is not in RP</a:t>
            </a:r>
            <a:r>
              <a:rPr lang="en-US" sz="2000" baseline="30000" dirty="0">
                <a:latin typeface="Arial" charset="0"/>
                <a:ea typeface="MS PGothic" charset="0"/>
              </a:rPr>
              <a:t>k+1</a:t>
            </a:r>
            <a:r>
              <a:rPr lang="en-US" sz="2000" dirty="0">
                <a:latin typeface="Arial" charset="0"/>
                <a:ea typeface="MS PGothic" charset="0"/>
              </a:rPr>
              <a:t>. But then w is in</a:t>
            </a:r>
          </a:p>
          <a:p>
            <a:r>
              <a:rPr lang="en-US" sz="2000" dirty="0">
                <a:latin typeface="Arial" charset="0"/>
                <a:ea typeface="MS PGothic" charset="0"/>
              </a:rPr>
              <a:t>Q(λ+P+P</a:t>
            </a:r>
            <a:r>
              <a:rPr lang="en-US" sz="2000" baseline="30000" dirty="0">
                <a:latin typeface="Arial" charset="0"/>
                <a:ea typeface="MS PGothic" charset="0"/>
              </a:rPr>
              <a:t>2</a:t>
            </a:r>
            <a:r>
              <a:rPr lang="en-US" sz="2000" dirty="0">
                <a:latin typeface="Arial" charset="0"/>
                <a:ea typeface="MS PGothic" charset="0"/>
              </a:rPr>
              <a:t>+ ... +P</a:t>
            </a:r>
            <a:r>
              <a:rPr lang="en-US" sz="2000" baseline="30000" dirty="0">
                <a:latin typeface="Arial" charset="0"/>
                <a:ea typeface="MS PGothic" charset="0"/>
              </a:rPr>
              <a:t>k</a:t>
            </a:r>
            <a:r>
              <a:rPr lang="en-US" sz="2000" dirty="0">
                <a:latin typeface="Arial" charset="0"/>
                <a:ea typeface="MS PGothic" charset="0"/>
              </a:rPr>
              <a:t>) and hence w is in QP*.</a:t>
            </a:r>
          </a:p>
        </p:txBody>
      </p:sp>
      <p:sp>
        <p:nvSpPr>
          <p:cNvPr id="788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9002761-BFAA-734B-AD23-510938A921EA}" type="datetime1">
              <a:rPr lang="en-US" smtClean="0"/>
              <a:t>1/27/22</a:t>
            </a:fld>
            <a:endParaRPr lang="en-US"/>
          </a:p>
        </p:txBody>
      </p:sp>
      <p:sp>
        <p:nvSpPr>
          <p:cNvPr id="788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88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BA38EBB-1CEA-DA48-8FC9-DE78ED72E1FD}" type="slidenum">
              <a:rPr lang="en-US"/>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5D619-8F23-8E42-AAAF-400A731AB986}"/>
              </a:ext>
            </a:extLst>
          </p:cNvPr>
          <p:cNvSpPr>
            <a:spLocks noGrp="1"/>
          </p:cNvSpPr>
          <p:nvPr>
            <p:ph type="title"/>
          </p:nvPr>
        </p:nvSpPr>
        <p:spPr/>
        <p:txBody>
          <a:bodyPr/>
          <a:lstStyle/>
          <a:p>
            <a:r>
              <a:rPr lang="en-US" dirty="0"/>
              <a:t>Reg. Eq. Process</a:t>
            </a:r>
          </a:p>
        </p:txBody>
      </p:sp>
      <p:sp>
        <p:nvSpPr>
          <p:cNvPr id="3" name="Content Placeholder 2">
            <a:extLst>
              <a:ext uri="{FF2B5EF4-FFF2-40B4-BE49-F238E27FC236}">
                <a16:creationId xmlns:a16="http://schemas.microsoft.com/office/drawing/2014/main" id="{4772BBC0-A736-9A45-A83F-FDE658E19FE6}"/>
              </a:ext>
            </a:extLst>
          </p:cNvPr>
          <p:cNvSpPr>
            <a:spLocks noGrp="1"/>
          </p:cNvSpPr>
          <p:nvPr>
            <p:ph idx="1"/>
          </p:nvPr>
        </p:nvSpPr>
        <p:spPr/>
        <p:txBody>
          <a:bodyPr/>
          <a:lstStyle/>
          <a:p>
            <a:r>
              <a:rPr lang="en-US" sz="2400" dirty="0">
                <a:latin typeface="Arial" charset="0"/>
                <a:ea typeface="MS PGothic" charset="0"/>
              </a:rPr>
              <a:t>Let </a:t>
            </a:r>
            <a:r>
              <a:rPr lang="en-US" sz="2400" dirty="0">
                <a:latin typeface="Gigi" pitchFamily="82" charset="77"/>
                <a:ea typeface="MS PGothic" charset="0"/>
              </a:rPr>
              <a:t>A</a:t>
            </a:r>
            <a:r>
              <a:rPr lang="en-US" sz="2400" dirty="0">
                <a:latin typeface="Arial" charset="0"/>
                <a:ea typeface="MS PGothic" charset="0"/>
              </a:rPr>
              <a:t> = (Q,Σ,δ,q</a:t>
            </a:r>
            <a:r>
              <a:rPr lang="en-US" sz="2400" baseline="-25000" dirty="0">
                <a:latin typeface="Arial" charset="0"/>
                <a:ea typeface="MS PGothic" charset="0"/>
              </a:rPr>
              <a:t>1</a:t>
            </a:r>
            <a:r>
              <a:rPr lang="en-US" sz="2400" dirty="0">
                <a:latin typeface="Arial" charset="0"/>
                <a:ea typeface="MS PGothic" charset="0"/>
              </a:rPr>
              <a:t>,F) be a DFA </a:t>
            </a:r>
          </a:p>
          <a:p>
            <a:endParaRPr lang="en-US" sz="2400" dirty="0"/>
          </a:p>
          <a:p>
            <a:r>
              <a:rPr lang="en-US" sz="2400" dirty="0"/>
              <a:t>For each pair of states, A,B in Q, where for some input ‘a’,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B,a</a:t>
            </a:r>
            <a:r>
              <a:rPr lang="en-US" sz="2400" dirty="0">
                <a:latin typeface="Arial" charset="0"/>
                <a:ea typeface="MS PGothic" charset="0"/>
              </a:rPr>
              <a:t>) = A, include the term Ba in the right-side of the equation for A, that is, A = … + Ba</a:t>
            </a:r>
            <a:br>
              <a:rPr lang="en-US" sz="2400" dirty="0">
                <a:latin typeface="Arial" charset="0"/>
                <a:ea typeface="MS PGothic" charset="0"/>
              </a:rPr>
            </a:br>
            <a:r>
              <a:rPr lang="en-US" sz="2400" dirty="0">
                <a:latin typeface="Arial" charset="0"/>
                <a:ea typeface="MS PGothic" charset="0"/>
              </a:rPr>
              <a:t>This just says that any solution for A must include the solution for B followed by an ‘a’.</a:t>
            </a:r>
          </a:p>
          <a:p>
            <a:r>
              <a:rPr lang="en-US" sz="2400" dirty="0">
                <a:latin typeface="Arial" charset="0"/>
                <a:ea typeface="MS PGothic" charset="0"/>
              </a:rPr>
              <a:t>If A is the start state, then include </a:t>
            </a:r>
            <a:r>
              <a:rPr lang="en-US" sz="2400" dirty="0" err="1">
                <a:latin typeface="Arial" charset="0"/>
                <a:ea typeface="MS PGothic" charset="0"/>
              </a:rPr>
              <a:t>λ</a:t>
            </a:r>
            <a:r>
              <a:rPr lang="en-US" sz="2400" dirty="0">
                <a:latin typeface="Arial" charset="0"/>
                <a:ea typeface="MS PGothic" charset="0"/>
              </a:rPr>
              <a:t> as one of the terms as well, that is A = </a:t>
            </a:r>
            <a:r>
              <a:rPr lang="en-US" sz="2400" dirty="0" err="1">
                <a:latin typeface="Arial" charset="0"/>
                <a:ea typeface="MS PGothic" charset="0"/>
              </a:rPr>
              <a:t>λ</a:t>
            </a:r>
            <a:r>
              <a:rPr lang="en-US" sz="2400" dirty="0">
                <a:latin typeface="Arial" charset="0"/>
                <a:ea typeface="MS PGothic" charset="0"/>
              </a:rPr>
              <a:t> + … </a:t>
            </a:r>
            <a:br>
              <a:rPr lang="en-US" sz="2400" dirty="0">
                <a:latin typeface="Arial" charset="0"/>
                <a:ea typeface="MS PGothic" charset="0"/>
              </a:rPr>
            </a:br>
            <a:r>
              <a:rPr lang="en-US" sz="2400" dirty="0">
                <a:latin typeface="Arial" charset="0"/>
                <a:ea typeface="MS PGothic" charset="0"/>
              </a:rPr>
              <a:t>This just says that any solution for A must include </a:t>
            </a:r>
            <a:r>
              <a:rPr lang="en-US" sz="2400" dirty="0" err="1">
                <a:latin typeface="Arial" charset="0"/>
                <a:ea typeface="MS PGothic" charset="0"/>
              </a:rPr>
              <a:t>λ</a:t>
            </a:r>
            <a:r>
              <a:rPr lang="en-US" sz="2400" dirty="0">
                <a:latin typeface="Arial" charset="0"/>
                <a:ea typeface="MS PGothic" charset="0"/>
              </a:rPr>
              <a:t> since A is the start state.</a:t>
            </a:r>
            <a:endParaRPr lang="en-US" sz="2400" dirty="0"/>
          </a:p>
        </p:txBody>
      </p:sp>
      <p:sp>
        <p:nvSpPr>
          <p:cNvPr id="4" name="Date Placeholder 3">
            <a:extLst>
              <a:ext uri="{FF2B5EF4-FFF2-40B4-BE49-F238E27FC236}">
                <a16:creationId xmlns:a16="http://schemas.microsoft.com/office/drawing/2014/main" id="{BFA7E0D3-AAEF-0341-A26D-C7F6597083B5}"/>
              </a:ext>
            </a:extLst>
          </p:cNvPr>
          <p:cNvSpPr>
            <a:spLocks noGrp="1"/>
          </p:cNvSpPr>
          <p:nvPr>
            <p:ph type="dt" sz="half" idx="10"/>
          </p:nvPr>
        </p:nvSpPr>
        <p:spPr/>
        <p:txBody>
          <a:bodyPr/>
          <a:lstStyle/>
          <a:p>
            <a:fld id="{2534C2F4-DACC-7046-9C17-8BE104BD396C}" type="datetime1">
              <a:rPr lang="en-US" smtClean="0"/>
              <a:t>1/27/22</a:t>
            </a:fld>
            <a:endParaRPr lang="en-US" dirty="0"/>
          </a:p>
        </p:txBody>
      </p:sp>
      <p:sp>
        <p:nvSpPr>
          <p:cNvPr id="5" name="Footer Placeholder 4">
            <a:extLst>
              <a:ext uri="{FF2B5EF4-FFF2-40B4-BE49-F238E27FC236}">
                <a16:creationId xmlns:a16="http://schemas.microsoft.com/office/drawing/2014/main" id="{86DA915B-512E-8A45-90FA-B1348A6AFA32}"/>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A4188F88-AE37-564B-9426-98ADFDA32CD4}"/>
              </a:ext>
            </a:extLst>
          </p:cNvPr>
          <p:cNvSpPr>
            <a:spLocks noGrp="1"/>
          </p:cNvSpPr>
          <p:nvPr>
            <p:ph type="sldNum" sz="quarter" idx="12"/>
          </p:nvPr>
        </p:nvSpPr>
        <p:spPr/>
        <p:txBody>
          <a:bodyPr/>
          <a:lstStyle/>
          <a:p>
            <a:fld id="{F7F6C048-724C-A44D-A3A9-573A2C2F7973}" type="slidenum">
              <a:rPr lang="en-US" smtClean="0"/>
              <a:pPr/>
              <a:t>54</a:t>
            </a:fld>
            <a:endParaRPr lang="en-US"/>
          </a:p>
        </p:txBody>
      </p:sp>
    </p:spTree>
    <p:extLst>
      <p:ext uri="{BB962C8B-B14F-4D97-AF65-F5344CB8AC3E}">
        <p14:creationId xmlns:p14="http://schemas.microsoft.com/office/powerpoint/2010/main" val="34860013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dirty="0">
                <a:latin typeface="Arial" charset="0"/>
                <a:ea typeface="MS PGothic" charset="0"/>
              </a:rPr>
              <a:t>Example</a:t>
            </a:r>
          </a:p>
        </p:txBody>
      </p:sp>
      <p:sp>
        <p:nvSpPr>
          <p:cNvPr id="159747" name="Rectangle 3"/>
          <p:cNvSpPr>
            <a:spLocks noGrp="1" noChangeArrowheads="1"/>
          </p:cNvSpPr>
          <p:nvPr>
            <p:ph idx="1"/>
          </p:nvPr>
        </p:nvSpPr>
        <p:spPr/>
        <p:txBody>
          <a:bodyPr/>
          <a:lstStyle/>
          <a:p>
            <a:pPr>
              <a:defRPr/>
            </a:pPr>
            <a:r>
              <a:rPr lang="en-US" sz="2200" dirty="0">
                <a:ea typeface="ＭＳ Ｐゴシック" pitchFamily="-107" charset="-128"/>
                <a:cs typeface="ＭＳ Ｐゴシック" pitchFamily="-107" charset="-128"/>
              </a:rPr>
              <a:t>We use the above to solve simultaneous regular equations. For example, we can associate regular expressions with finite-state automata as follows </a:t>
            </a:r>
          </a:p>
          <a:p>
            <a:pPr>
              <a:defRPr/>
            </a:pPr>
            <a:r>
              <a:rPr lang="en-US" sz="2200" dirty="0">
                <a:ea typeface="ＭＳ Ｐゴシック" pitchFamily="-107" charset="-128"/>
                <a:cs typeface="ＭＳ Ｐゴシック" pitchFamily="-107" charset="-128"/>
              </a:rPr>
              <a:t>Hence,</a:t>
            </a:r>
          </a:p>
          <a:p>
            <a:pPr>
              <a:defRPr/>
            </a:pPr>
            <a:r>
              <a:rPr lang="en-US" sz="2200" dirty="0">
                <a:ea typeface="ＭＳ Ｐゴシック" pitchFamily="-107" charset="-128"/>
                <a:cs typeface="ＭＳ Ｐゴシック" pitchFamily="-107" charset="-128"/>
              </a:rPr>
              <a:t>For A, Q=</a:t>
            </a:r>
            <a:r>
              <a:rPr lang="en-US" sz="2200" dirty="0">
                <a:latin typeface="Symbol" charset="2"/>
                <a:ea typeface="Symbol" charset="2"/>
                <a:cs typeface="Symbol" charset="2"/>
              </a:rPr>
              <a:t>l</a:t>
            </a:r>
            <a:r>
              <a:rPr lang="en-US" sz="2200" dirty="0">
                <a:ea typeface="ＭＳ Ｐゴシック" pitchFamily="-107" charset="-128"/>
                <a:cs typeface="ＭＳ Ｐゴシック" pitchFamily="-107" charset="-128"/>
              </a:rPr>
              <a:t>+B1; P=0</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A = QP* = (</a:t>
            </a:r>
            <a:r>
              <a:rPr lang="en-US" sz="2200" dirty="0">
                <a:latin typeface="Symbol" charset="2"/>
                <a:ea typeface="Symbol" charset="2"/>
                <a:cs typeface="Symbol" charset="2"/>
              </a:rPr>
              <a:t>l</a:t>
            </a:r>
            <a:r>
              <a:rPr lang="en-US" sz="2200" dirty="0">
                <a:ea typeface="ＭＳ Ｐゴシック" pitchFamily="-107" charset="-128"/>
                <a:cs typeface="ＭＳ Ｐゴシック" pitchFamily="-107" charset="-128"/>
              </a:rPr>
              <a:t>+B1)0*</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   = B10* + 0*</a:t>
            </a:r>
          </a:p>
          <a:p>
            <a:pPr>
              <a:defRPr/>
            </a:pPr>
            <a:r>
              <a:rPr lang="en-US" sz="2200" dirty="0">
                <a:ea typeface="ＭＳ Ｐゴシック" pitchFamily="-107" charset="-128"/>
                <a:cs typeface="ＭＳ Ｐゴシック" pitchFamily="-107" charset="-128"/>
              </a:rPr>
              <a:t>B = B10*1 + B0 + 0*1  </a:t>
            </a:r>
            <a:br>
              <a:rPr lang="en-US" sz="2200" dirty="0">
                <a:ea typeface="ＭＳ Ｐゴシック" pitchFamily="-107" charset="-128"/>
                <a:cs typeface="ＭＳ Ｐゴシック" pitchFamily="-107" charset="-128"/>
              </a:rPr>
            </a:br>
            <a:r>
              <a:rPr lang="en-US" sz="2200" dirty="0">
                <a:ea typeface="ＭＳ Ｐゴシック" pitchFamily="-107" charset="-128"/>
                <a:cs typeface="ＭＳ Ｐゴシック" pitchFamily="-107" charset="-128"/>
              </a:rPr>
              <a:t>For B, Q=0*1; P= B10*1 + B0 = B(10*1 + 0)</a:t>
            </a:r>
          </a:p>
          <a:p>
            <a:pPr>
              <a:defRPr/>
            </a:pPr>
            <a:r>
              <a:rPr lang="en-US" sz="2200" dirty="0">
                <a:ea typeface="ＭＳ Ｐゴシック" pitchFamily="-107" charset="-128"/>
                <a:cs typeface="ＭＳ Ｐゴシック" pitchFamily="-107" charset="-128"/>
              </a:rPr>
              <a:t>and therefore</a:t>
            </a:r>
          </a:p>
          <a:p>
            <a:pPr>
              <a:defRPr/>
            </a:pPr>
            <a:r>
              <a:rPr lang="en-US" sz="2200" dirty="0">
                <a:ea typeface="ＭＳ Ｐゴシック" pitchFamily="-107" charset="-128"/>
                <a:cs typeface="ＭＳ Ｐゴシック" pitchFamily="-107" charset="-128"/>
              </a:rPr>
              <a:t>B = 0*1(10*1 + 0)*  </a:t>
            </a:r>
          </a:p>
          <a:p>
            <a:pPr>
              <a:defRPr/>
            </a:pPr>
            <a:r>
              <a:rPr lang="en-US" sz="2200" dirty="0">
                <a:ea typeface="ＭＳ Ｐゴシック" pitchFamily="-107" charset="-128"/>
                <a:cs typeface="ＭＳ Ｐゴシック" pitchFamily="-107" charset="-128"/>
              </a:rPr>
              <a:t>Note: This technique fails if there are self lambda transitions.</a:t>
            </a:r>
          </a:p>
        </p:txBody>
      </p:sp>
      <p:sp>
        <p:nvSpPr>
          <p:cNvPr id="7987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AC590DA-EF5D-9748-8833-2D4696F509B6}" type="datetime1">
              <a:rPr lang="en-US" smtClean="0"/>
              <a:t>1/27/22</a:t>
            </a:fld>
            <a:endParaRPr lang="en-US"/>
          </a:p>
        </p:txBody>
      </p:sp>
      <p:sp>
        <p:nvSpPr>
          <p:cNvPr id="798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98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2B7E7E-5EFF-584C-985A-153FF115DDA8}" type="slidenum">
              <a:rPr lang="en-US"/>
              <a:pPr/>
              <a:t>55</a:t>
            </a:fld>
            <a:endParaRPr lang="en-US"/>
          </a:p>
        </p:txBody>
      </p:sp>
      <p:pic>
        <p:nvPicPr>
          <p:cNvPr id="79879" name="Picture 1" descr="fsa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2819400"/>
            <a:ext cx="5101829"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4"/>
          <p:cNvSpPr>
            <a:spLocks noGrp="1"/>
          </p:cNvSpPr>
          <p:nvPr>
            <p:ph type="title"/>
          </p:nvPr>
        </p:nvSpPr>
        <p:spPr/>
        <p:txBody>
          <a:bodyPr/>
          <a:lstStyle/>
          <a:p>
            <a:r>
              <a:rPr lang="en-US" dirty="0">
                <a:latin typeface="Arial" charset="0"/>
                <a:ea typeface="MS PGothic" charset="0"/>
              </a:rPr>
              <a:t>Using Regular Equations</a:t>
            </a:r>
          </a:p>
        </p:txBody>
      </p:sp>
      <p:sp>
        <p:nvSpPr>
          <p:cNvPr id="8806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2401D8A-3B7A-E149-85B7-677AFB2B073B}" type="datetime1">
              <a:rPr lang="en-US" smtClean="0"/>
              <a:t>1/27/22</a:t>
            </a:fld>
            <a:endParaRPr lang="en-US"/>
          </a:p>
        </p:txBody>
      </p:sp>
      <p:sp>
        <p:nvSpPr>
          <p:cNvPr id="8806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806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8945598-35BB-474E-9481-7E08D607541C}" type="slidenum">
              <a:rPr lang="en-US"/>
              <a:pPr/>
              <a:t>56</a:t>
            </a:fld>
            <a:endParaRPr lang="en-US"/>
          </a:p>
        </p:txBody>
      </p:sp>
      <p:grpSp>
        <p:nvGrpSpPr>
          <p:cNvPr id="88070" name="Group 55"/>
          <p:cNvGrpSpPr>
            <a:grpSpLocks/>
          </p:cNvGrpSpPr>
          <p:nvPr/>
        </p:nvGrpSpPr>
        <p:grpSpPr bwMode="auto">
          <a:xfrm>
            <a:off x="457200" y="1181100"/>
            <a:ext cx="7772400" cy="2198688"/>
            <a:chOff x="609600" y="2514600"/>
            <a:chExt cx="7772400" cy="2198132"/>
          </a:xfrm>
        </p:grpSpPr>
        <p:sp>
          <p:nvSpPr>
            <p:cNvPr id="88072" name="Oval 6"/>
            <p:cNvSpPr>
              <a:spLocks noChangeArrowheads="1"/>
            </p:cNvSpPr>
            <p:nvPr/>
          </p:nvSpPr>
          <p:spPr bwMode="auto">
            <a:xfrm>
              <a:off x="12192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3" name="Oval 8"/>
            <p:cNvSpPr>
              <a:spLocks noChangeArrowheads="1"/>
            </p:cNvSpPr>
            <p:nvPr/>
          </p:nvSpPr>
          <p:spPr bwMode="auto">
            <a:xfrm>
              <a:off x="4191000" y="31242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4" name="Oval 9"/>
            <p:cNvSpPr>
              <a:spLocks noChangeArrowheads="1"/>
            </p:cNvSpPr>
            <p:nvPr/>
          </p:nvSpPr>
          <p:spPr bwMode="auto">
            <a:xfrm>
              <a:off x="7467600" y="3200400"/>
              <a:ext cx="838200" cy="838200"/>
            </a:xfrm>
            <a:prstGeom prst="ellipse">
              <a:avLst/>
            </a:prstGeom>
            <a:solidFill>
              <a:schemeClr val="accent1"/>
            </a:solidFill>
            <a:ln w="9525">
              <a:solidFill>
                <a:schemeClr val="tx1"/>
              </a:solidFill>
              <a:round/>
              <a:headEnd/>
              <a:tailEnd/>
            </a:ln>
          </p:spPr>
          <p:txBody>
            <a:bodyPr/>
            <a:lstStyle/>
            <a:p>
              <a:endParaRPr lang="en-US"/>
            </a:p>
          </p:txBody>
        </p:sp>
        <p:sp>
          <p:nvSpPr>
            <p:cNvPr id="88075" name="Oval 10"/>
            <p:cNvSpPr>
              <a:spLocks noChangeArrowheads="1"/>
            </p:cNvSpPr>
            <p:nvPr/>
          </p:nvSpPr>
          <p:spPr bwMode="auto">
            <a:xfrm>
              <a:off x="4317304" y="3239022"/>
              <a:ext cx="609600" cy="609600"/>
            </a:xfrm>
            <a:prstGeom prst="ellipse">
              <a:avLst/>
            </a:prstGeom>
            <a:solidFill>
              <a:schemeClr val="accent1"/>
            </a:solidFill>
            <a:ln w="9525">
              <a:solidFill>
                <a:schemeClr val="tx1"/>
              </a:solidFill>
              <a:round/>
              <a:headEnd/>
              <a:tailEnd/>
            </a:ln>
          </p:spPr>
          <p:txBody>
            <a:bodyPr/>
            <a:lstStyle/>
            <a:p>
              <a:endParaRPr lang="en-US"/>
            </a:p>
          </p:txBody>
        </p:sp>
        <p:sp>
          <p:nvSpPr>
            <p:cNvPr id="88076" name="Rectangle 11"/>
            <p:cNvSpPr>
              <a:spLocks noChangeArrowheads="1"/>
            </p:cNvSpPr>
            <p:nvPr/>
          </p:nvSpPr>
          <p:spPr bwMode="auto">
            <a:xfrm>
              <a:off x="4419600" y="335280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B</a:t>
              </a:r>
            </a:p>
          </p:txBody>
        </p:sp>
        <p:sp>
          <p:nvSpPr>
            <p:cNvPr id="88077" name="Rectangle 12"/>
            <p:cNvSpPr>
              <a:spLocks noChangeArrowheads="1"/>
            </p:cNvSpPr>
            <p:nvPr/>
          </p:nvSpPr>
          <p:spPr bwMode="auto">
            <a:xfrm>
              <a:off x="7696200" y="3429000"/>
              <a:ext cx="35137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C</a:t>
              </a:r>
              <a:endParaRPr lang="en-US"/>
            </a:p>
          </p:txBody>
        </p:sp>
        <p:sp>
          <p:nvSpPr>
            <p:cNvPr id="88078" name="Rectangle 13"/>
            <p:cNvSpPr>
              <a:spLocks noChangeArrowheads="1"/>
            </p:cNvSpPr>
            <p:nvPr/>
          </p:nvSpPr>
          <p:spPr bwMode="auto">
            <a:xfrm>
              <a:off x="1447800" y="3352800"/>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solidFill>
                    <a:srgbClr val="000000"/>
                  </a:solidFill>
                </a:rPr>
                <a:t>A</a:t>
              </a:r>
              <a:endParaRPr lang="en-US"/>
            </a:p>
          </p:txBody>
        </p:sp>
        <p:cxnSp>
          <p:nvCxnSpPr>
            <p:cNvPr id="88079" name="Straight Arrow Connector 15"/>
            <p:cNvCxnSpPr>
              <a:cxnSpLocks noChangeShapeType="1"/>
              <a:endCxn id="88072" idx="2"/>
            </p:cNvCxnSpPr>
            <p:nvPr/>
          </p:nvCxnSpPr>
          <p:spPr bwMode="auto">
            <a:xfrm flipV="1">
              <a:off x="609600" y="3543300"/>
              <a:ext cx="609600" cy="522"/>
            </a:xfrm>
            <a:prstGeom prst="straightConnector1">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88080" name="Curved Connector 20"/>
            <p:cNvCxnSpPr>
              <a:cxnSpLocks noChangeShapeType="1"/>
              <a:stCxn id="88072" idx="5"/>
              <a:endCxn id="88073" idx="3"/>
            </p:cNvCxnSpPr>
            <p:nvPr/>
          </p:nvCxnSpPr>
          <p:spPr bwMode="auto">
            <a:xfrm rot="16200000" flipH="1">
              <a:off x="3124200" y="2650097"/>
              <a:ext cx="1588" cy="2379104"/>
            </a:xfrm>
            <a:prstGeom prst="curvedConnector3">
              <a:avLst>
                <a:gd name="adj1" fmla="val 22125384"/>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1" name="Curved Connector 23"/>
            <p:cNvCxnSpPr>
              <a:cxnSpLocks noChangeShapeType="1"/>
              <a:stCxn id="88073" idx="1"/>
              <a:endCxn id="88072" idx="7"/>
            </p:cNvCxnSpPr>
            <p:nvPr/>
          </p:nvCxnSpPr>
          <p:spPr bwMode="auto">
            <a:xfrm rot="16200000" flipV="1">
              <a:off x="3124202" y="2057400"/>
              <a:ext cx="12697" cy="2379104"/>
            </a:xfrm>
            <a:prstGeom prst="curvedConnector3">
              <a:avLst>
                <a:gd name="adj1" fmla="val 2766795"/>
              </a:avLst>
            </a:prstGeom>
            <a:ln>
              <a:headEnd w="lg" len="lg"/>
              <a:tailEnd type="arrow" w="med" len="med"/>
            </a:ln>
          </p:spPr>
          <p:style>
            <a:lnRef idx="3">
              <a:schemeClr val="dk1"/>
            </a:lnRef>
            <a:fillRef idx="0">
              <a:schemeClr val="dk1"/>
            </a:fillRef>
            <a:effectRef idx="2">
              <a:schemeClr val="dk1"/>
            </a:effectRef>
            <a:fontRef idx="minor">
              <a:schemeClr val="tx1"/>
            </a:fontRef>
          </p:style>
        </p:cxnSp>
        <p:cxnSp>
          <p:nvCxnSpPr>
            <p:cNvPr id="88082" name="Curved Connector 29"/>
            <p:cNvCxnSpPr>
              <a:cxnSpLocks noChangeShapeType="1"/>
              <a:stCxn id="88073" idx="5"/>
              <a:endCxn id="88074" idx="3"/>
            </p:cNvCxnSpPr>
            <p:nvPr/>
          </p:nvCxnSpPr>
          <p:spPr bwMode="auto">
            <a:xfrm rot="16200000" flipH="1">
              <a:off x="6210300" y="2535797"/>
              <a:ext cx="76200" cy="2683904"/>
            </a:xfrm>
            <a:prstGeom prst="curvedConnector3">
              <a:avLst>
                <a:gd name="adj1" fmla="val 561093"/>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3" name="Curved Connector 31"/>
            <p:cNvCxnSpPr>
              <a:cxnSpLocks noChangeShapeType="1"/>
              <a:stCxn id="88074" idx="1"/>
              <a:endCxn id="88073" idx="7"/>
            </p:cNvCxnSpPr>
            <p:nvPr/>
          </p:nvCxnSpPr>
          <p:spPr bwMode="auto">
            <a:xfrm rot="16200000" flipV="1">
              <a:off x="6210300" y="1943099"/>
              <a:ext cx="76200" cy="2683904"/>
            </a:xfrm>
            <a:prstGeom prst="curvedConnector3">
              <a:avLst>
                <a:gd name="adj1" fmla="val 561093"/>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4" name="Shape 45"/>
            <p:cNvCxnSpPr>
              <a:cxnSpLocks noChangeShapeType="1"/>
              <a:stCxn id="88074" idx="0"/>
              <a:endCxn id="88074" idx="6"/>
            </p:cNvCxnSpPr>
            <p:nvPr/>
          </p:nvCxnSpPr>
          <p:spPr bwMode="auto">
            <a:xfrm rot="16200000" flipH="1">
              <a:off x="7886700" y="3200400"/>
              <a:ext cx="419100" cy="419100"/>
            </a:xfrm>
            <a:prstGeom prst="curvedConnector4">
              <a:avLst>
                <a:gd name="adj1" fmla="val -54546"/>
                <a:gd name="adj2" fmla="val 154546"/>
              </a:avLst>
            </a:prstGeom>
            <a:ln>
              <a:headEnd/>
              <a:tailEnd type="arrow" w="med" len="med"/>
            </a:ln>
          </p:spPr>
          <p:style>
            <a:lnRef idx="3">
              <a:schemeClr val="dk1"/>
            </a:lnRef>
            <a:fillRef idx="0">
              <a:schemeClr val="dk1"/>
            </a:fillRef>
            <a:effectRef idx="2">
              <a:schemeClr val="dk1"/>
            </a:effectRef>
            <a:fontRef idx="minor">
              <a:schemeClr val="tx1"/>
            </a:fontRef>
          </p:style>
        </p:cxnSp>
        <p:cxnSp>
          <p:nvCxnSpPr>
            <p:cNvPr id="88085" name="Shape 48"/>
            <p:cNvCxnSpPr>
              <a:cxnSpLocks noChangeShapeType="1"/>
            </p:cNvCxnSpPr>
            <p:nvPr/>
          </p:nvCxnSpPr>
          <p:spPr bwMode="auto">
            <a:xfrm rot="16200000" flipH="1">
              <a:off x="4572000" y="3124200"/>
              <a:ext cx="419100" cy="419100"/>
            </a:xfrm>
            <a:prstGeom prst="curvedConnector4">
              <a:avLst>
                <a:gd name="adj1" fmla="val -54546"/>
                <a:gd name="adj2" fmla="val 154546"/>
              </a:avLst>
            </a:prstGeom>
            <a:ln>
              <a:headEnd/>
              <a:tailEnd type="arrow" w="med" len="med"/>
            </a:ln>
          </p:spPr>
          <p:style>
            <a:lnRef idx="3">
              <a:schemeClr val="dk1"/>
            </a:lnRef>
            <a:fillRef idx="0">
              <a:schemeClr val="dk1"/>
            </a:fillRef>
            <a:effectRef idx="2">
              <a:schemeClr val="dk1"/>
            </a:effectRef>
            <a:fontRef idx="minor">
              <a:schemeClr val="tx1"/>
            </a:fontRef>
          </p:style>
        </p:cxnSp>
        <p:sp>
          <p:nvSpPr>
            <p:cNvPr id="88086" name="TextBox 49"/>
            <p:cNvSpPr txBox="1">
              <a:spLocks noChangeArrowheads="1"/>
            </p:cNvSpPr>
            <p:nvPr/>
          </p:nvSpPr>
          <p:spPr bwMode="auto">
            <a:xfrm>
              <a:off x="2895600" y="42672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8087" name="TextBox 50"/>
            <p:cNvSpPr txBox="1">
              <a:spLocks noChangeArrowheads="1"/>
            </p:cNvSpPr>
            <p:nvPr/>
          </p:nvSpPr>
          <p:spPr bwMode="auto">
            <a:xfrm>
              <a:off x="8001000" y="2602468"/>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8088" name="TextBox 51"/>
            <p:cNvSpPr txBox="1">
              <a:spLocks noChangeArrowheads="1"/>
            </p:cNvSpPr>
            <p:nvPr/>
          </p:nvSpPr>
          <p:spPr bwMode="auto">
            <a:xfrm>
              <a:off x="60960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sp>
          <p:nvSpPr>
            <p:cNvPr id="88089" name="TextBox 52"/>
            <p:cNvSpPr txBox="1">
              <a:spLocks noChangeArrowheads="1"/>
            </p:cNvSpPr>
            <p:nvPr/>
          </p:nvSpPr>
          <p:spPr bwMode="auto">
            <a:xfrm>
              <a:off x="5943600" y="43434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0, 1</a:t>
              </a:r>
            </a:p>
          </p:txBody>
        </p:sp>
        <p:sp>
          <p:nvSpPr>
            <p:cNvPr id="88090" name="TextBox 53"/>
            <p:cNvSpPr txBox="1">
              <a:spLocks noChangeArrowheads="1"/>
            </p:cNvSpPr>
            <p:nvPr/>
          </p:nvSpPr>
          <p:spPr bwMode="auto">
            <a:xfrm>
              <a:off x="2895600" y="25146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0</a:t>
              </a:r>
            </a:p>
          </p:txBody>
        </p:sp>
        <p:sp>
          <p:nvSpPr>
            <p:cNvPr id="88091" name="TextBox 54"/>
            <p:cNvSpPr txBox="1">
              <a:spLocks noChangeArrowheads="1"/>
            </p:cNvSpPr>
            <p:nvPr/>
          </p:nvSpPr>
          <p:spPr bwMode="auto">
            <a:xfrm>
              <a:off x="4648200" y="2514600"/>
              <a:ext cx="381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1</a:t>
              </a:r>
            </a:p>
          </p:txBody>
        </p:sp>
      </p:grpSp>
      <p:sp>
        <p:nvSpPr>
          <p:cNvPr id="88071" name="TextBox 26"/>
          <p:cNvSpPr txBox="1">
            <a:spLocks noChangeArrowheads="1"/>
          </p:cNvSpPr>
          <p:nvPr/>
        </p:nvSpPr>
        <p:spPr bwMode="auto">
          <a:xfrm>
            <a:off x="533400" y="3657600"/>
            <a:ext cx="81534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A = </a:t>
            </a:r>
            <a:r>
              <a:rPr lang="en-US" dirty="0">
                <a:sym typeface="Symbol" charset="0"/>
              </a:rPr>
              <a:t> + B0</a:t>
            </a:r>
          </a:p>
          <a:p>
            <a:r>
              <a:rPr lang="en-US" dirty="0">
                <a:sym typeface="Symbol" charset="0"/>
              </a:rPr>
              <a:t>B = A0 + C1 + B1</a:t>
            </a:r>
          </a:p>
          <a:p>
            <a:r>
              <a:rPr lang="en-US" dirty="0">
                <a:sym typeface="Symbol" charset="0"/>
              </a:rPr>
              <a:t>C = B(0+1) + C1; C = B(0+1)1*</a:t>
            </a:r>
          </a:p>
          <a:p>
            <a:r>
              <a:rPr lang="en-US" dirty="0">
                <a:sym typeface="Symbol" charset="0"/>
              </a:rPr>
              <a:t>B = 0 + B00 + B(0+1)1</a:t>
            </a:r>
            <a:r>
              <a:rPr lang="en-US" baseline="30000" dirty="0">
                <a:sym typeface="Symbol" charset="0"/>
              </a:rPr>
              <a:t>+</a:t>
            </a:r>
            <a:r>
              <a:rPr lang="en-US" dirty="0">
                <a:sym typeface="Symbol" charset="0"/>
              </a:rPr>
              <a:t> + B1</a:t>
            </a:r>
          </a:p>
          <a:p>
            <a:r>
              <a:rPr lang="en-US" dirty="0">
                <a:sym typeface="Symbol" charset="0"/>
              </a:rPr>
              <a:t>B = 0 + B (00+(0+1) 1</a:t>
            </a:r>
            <a:r>
              <a:rPr lang="en-US" baseline="30000" dirty="0">
                <a:sym typeface="Symbol" charset="0"/>
              </a:rPr>
              <a:t>+</a:t>
            </a:r>
            <a:r>
              <a:rPr lang="en-US" dirty="0">
                <a:sym typeface="Symbol" charset="0"/>
              </a:rPr>
              <a:t> + 1); B = 0(00 +(0+1)1</a:t>
            </a:r>
            <a:r>
              <a:rPr lang="en-US" baseline="30000" dirty="0">
                <a:sym typeface="Symbol" charset="0"/>
              </a:rPr>
              <a:t>+</a:t>
            </a:r>
            <a:r>
              <a:rPr lang="en-US" dirty="0">
                <a:sym typeface="Symbol" charset="0"/>
              </a:rPr>
              <a:t> + </a:t>
            </a:r>
            <a:r>
              <a:rPr lang="en-US">
                <a:sym typeface="Symbol" charset="0"/>
              </a:rPr>
              <a:t>1)* </a:t>
            </a:r>
            <a:r>
              <a:rPr lang="en-US"/>
              <a:t>= </a:t>
            </a:r>
            <a:r>
              <a:rPr lang="en-US" dirty="0"/>
              <a:t>0 (1+(0+1)1</a:t>
            </a:r>
            <a:r>
              <a:rPr lang="en-US" baseline="30000" dirty="0"/>
              <a:t>+</a:t>
            </a:r>
            <a:r>
              <a:rPr lang="en-US" dirty="0"/>
              <a:t>+00)*</a:t>
            </a:r>
            <a:endParaRPr lang="en-US" dirty="0">
              <a:sym typeface="Symbol" charset="0"/>
            </a:endParaRPr>
          </a:p>
          <a:p>
            <a:endParaRPr lang="en-US" dirty="0">
              <a:sym typeface="Symbol" charset="0"/>
            </a:endParaRPr>
          </a:p>
          <a:p>
            <a:r>
              <a:rPr lang="en-US" dirty="0">
                <a:sym typeface="Symbol" charset="0"/>
              </a:rPr>
              <a:t>This is same form as with state ripping. It won’t always be so.</a:t>
            </a:r>
            <a:endParaRPr lang="en-US" dirty="0"/>
          </a:p>
        </p:txBody>
      </p:sp>
    </p:spTree>
    <p:extLst>
      <p:ext uri="{BB962C8B-B14F-4D97-AF65-F5344CB8AC3E}">
        <p14:creationId xmlns:p14="http://schemas.microsoft.com/office/powerpoint/2010/main" val="5867414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A289C-07A7-0A4C-B435-B707EE1DB47B}"/>
              </a:ext>
            </a:extLst>
          </p:cNvPr>
          <p:cNvSpPr>
            <a:spLocks noGrp="1"/>
          </p:cNvSpPr>
          <p:nvPr>
            <p:ph type="title"/>
          </p:nvPr>
        </p:nvSpPr>
        <p:spPr/>
        <p:txBody>
          <a:bodyPr/>
          <a:lstStyle/>
          <a:p>
            <a:r>
              <a:rPr lang="en-US" sz="4000" dirty="0"/>
              <a:t>Use Reg. Eq. to Solve for D + E</a:t>
            </a:r>
          </a:p>
        </p:txBody>
      </p:sp>
      <p:sp>
        <p:nvSpPr>
          <p:cNvPr id="3" name="Content Placeholder 2">
            <a:extLst>
              <a:ext uri="{FF2B5EF4-FFF2-40B4-BE49-F238E27FC236}">
                <a16:creationId xmlns:a16="http://schemas.microsoft.com/office/drawing/2014/main" id="{7237BAF8-EA16-E24D-AC34-59D295E26059}"/>
              </a:ext>
            </a:extLst>
          </p:cNvPr>
          <p:cNvSpPr>
            <a:spLocks noGrp="1"/>
          </p:cNvSpPr>
          <p:nvPr>
            <p:ph idx="1"/>
          </p:nvPr>
        </p:nvSpPr>
        <p:spPr/>
        <p:txBody>
          <a:bodyPr/>
          <a:lstStyle/>
          <a:p>
            <a:endParaRPr lang="en-US" dirty="0"/>
          </a:p>
          <a:p>
            <a:endParaRPr lang="en-US" dirty="0"/>
          </a:p>
          <a:p>
            <a:endParaRPr lang="en-US" dirty="0"/>
          </a:p>
          <a:p>
            <a:pPr marL="0" indent="0">
              <a:buNone/>
              <a:tabLst>
                <a:tab pos="2798763" algn="l"/>
              </a:tabLst>
            </a:pPr>
            <a:endParaRPr lang="en-US" sz="1600" dirty="0"/>
          </a:p>
          <a:p>
            <a:pPr marL="0" indent="0">
              <a:buNone/>
              <a:tabLst>
                <a:tab pos="2798763" algn="l"/>
              </a:tabLst>
            </a:pPr>
            <a:r>
              <a:rPr lang="en-US" sz="1600" dirty="0"/>
              <a:t>A = </a:t>
            </a:r>
            <a:r>
              <a:rPr lang="en-US" sz="1600" dirty="0" err="1"/>
              <a:t>λ</a:t>
            </a:r>
            <a:r>
              <a:rPr lang="en-US" sz="1600" dirty="0"/>
              <a:t> ; B = A1 + C1 + E(0+1) + B0 ; C = B + C0 ; D = C1 ; E = D </a:t>
            </a:r>
          </a:p>
          <a:p>
            <a:pPr marL="0" indent="0">
              <a:buNone/>
              <a:tabLst>
                <a:tab pos="2798763" algn="l"/>
              </a:tabLst>
            </a:pPr>
            <a:r>
              <a:rPr lang="en-US" sz="1600" dirty="0"/>
              <a:t>C = B0* </a:t>
            </a:r>
          </a:p>
          <a:p>
            <a:pPr marL="0" indent="0">
              <a:buNone/>
              <a:tabLst>
                <a:tab pos="2798763" algn="l"/>
              </a:tabLst>
            </a:pPr>
            <a:r>
              <a:rPr lang="en-US" sz="1600" dirty="0"/>
              <a:t>D = C1 = B0*1; also, since E = D, E = B0*1 	 </a:t>
            </a:r>
          </a:p>
          <a:p>
            <a:pPr marL="0" indent="0">
              <a:buNone/>
              <a:tabLst>
                <a:tab pos="2798763" algn="l"/>
              </a:tabLst>
            </a:pPr>
            <a:r>
              <a:rPr lang="en-US" sz="1600" dirty="0"/>
              <a:t>B = A1 + C1 + E(0+1) + B0 = 1 + B0*1 + B0*1(0+1) + B0 = 1 + B0*1(0+1) + B(0*1 + 0) </a:t>
            </a:r>
          </a:p>
          <a:p>
            <a:pPr marL="0" indent="0">
              <a:buNone/>
              <a:tabLst>
                <a:tab pos="2798763" algn="l"/>
              </a:tabLst>
            </a:pPr>
            <a:r>
              <a:rPr lang="en-US" sz="1600" dirty="0"/>
              <a:t>	= 1(0*1(0+1) + 0*1 + 0)* </a:t>
            </a:r>
          </a:p>
          <a:p>
            <a:pPr marL="0" indent="0">
              <a:buNone/>
              <a:tabLst>
                <a:tab pos="2798763" algn="l"/>
              </a:tabLst>
            </a:pPr>
            <a:r>
              <a:rPr lang="en-US" sz="1600" dirty="0"/>
              <a:t>C = B0* = 1(0*1(0+1) + 0*1 + 0)* 0*</a:t>
            </a:r>
          </a:p>
          <a:p>
            <a:pPr marL="0" indent="0">
              <a:buNone/>
              <a:tabLst>
                <a:tab pos="2798763" algn="l"/>
              </a:tabLst>
            </a:pPr>
            <a:r>
              <a:rPr lang="en-US" sz="1600" dirty="0"/>
              <a:t>D = C1 = 1(0*1(0+1) + 0*1 + 0)* 0*1 = 1(0*1(0+1+λ) + 0)* 0*1 = 1(0*1(0+1+λ) + 0)* 1</a:t>
            </a:r>
          </a:p>
          <a:p>
            <a:pPr marL="0" indent="0">
              <a:buNone/>
              <a:tabLst>
                <a:tab pos="2798763" algn="l"/>
              </a:tabLst>
            </a:pPr>
            <a:r>
              <a:rPr lang="en-US" sz="1600" dirty="0"/>
              <a:t>E = D so the language is denoted by 1(0*1(0+1+λ) + 0)* 1</a:t>
            </a:r>
          </a:p>
        </p:txBody>
      </p:sp>
      <p:sp>
        <p:nvSpPr>
          <p:cNvPr id="4" name="Date Placeholder 3">
            <a:extLst>
              <a:ext uri="{FF2B5EF4-FFF2-40B4-BE49-F238E27FC236}">
                <a16:creationId xmlns:a16="http://schemas.microsoft.com/office/drawing/2014/main" id="{31F438C5-6D93-1447-9BA2-462FD4656C5D}"/>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50B5528B-EB2D-D44D-9C7E-E47E3483F6C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0C708B66-A8DF-CA44-9141-8BB4269BEF98}"/>
              </a:ext>
            </a:extLst>
          </p:cNvPr>
          <p:cNvSpPr>
            <a:spLocks noGrp="1"/>
          </p:cNvSpPr>
          <p:nvPr>
            <p:ph type="sldNum" sz="quarter" idx="12"/>
          </p:nvPr>
        </p:nvSpPr>
        <p:spPr/>
        <p:txBody>
          <a:bodyPr/>
          <a:lstStyle/>
          <a:p>
            <a:fld id="{F7F6C048-724C-A44D-A3A9-573A2C2F7973}" type="slidenum">
              <a:rPr lang="en-US" smtClean="0"/>
              <a:pPr/>
              <a:t>57</a:t>
            </a:fld>
            <a:endParaRPr lang="en-US"/>
          </a:p>
        </p:txBody>
      </p:sp>
      <p:pic>
        <p:nvPicPr>
          <p:cNvPr id="8" name="Picture 7">
            <a:extLst>
              <a:ext uri="{FF2B5EF4-FFF2-40B4-BE49-F238E27FC236}">
                <a16:creationId xmlns:a16="http://schemas.microsoft.com/office/drawing/2014/main" id="{18BD49B2-2565-E843-9A63-72BAEC3AC7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924" y="1440397"/>
            <a:ext cx="8069698" cy="19886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8239523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r>
              <a:rPr lang="en-US" dirty="0">
                <a:latin typeface="Arial" charset="0"/>
                <a:ea typeface="MS PGothic" charset="0"/>
              </a:rPr>
              <a:t>Practice NFAs</a:t>
            </a:r>
          </a:p>
        </p:txBody>
      </p:sp>
      <p:sp>
        <p:nvSpPr>
          <p:cNvPr id="90115" name="Content Placeholder 2"/>
          <p:cNvSpPr>
            <a:spLocks noGrp="1"/>
          </p:cNvSpPr>
          <p:nvPr>
            <p:ph idx="1"/>
          </p:nvPr>
        </p:nvSpPr>
        <p:spPr/>
        <p:txBody>
          <a:bodyPr/>
          <a:lstStyle/>
          <a:p>
            <a:r>
              <a:rPr lang="en-US">
                <a:latin typeface="Arial" charset="0"/>
                <a:ea typeface="MS PGothic" charset="0"/>
              </a:rPr>
              <a:t>Write NFAs for each of the following</a:t>
            </a:r>
          </a:p>
          <a:p>
            <a:pPr marL="971550" lvl="1" indent="-514350"/>
            <a:r>
              <a:rPr lang="en-US">
                <a:latin typeface="Arial" charset="0"/>
                <a:ea typeface="MS PGothic" charset="0"/>
              </a:rPr>
              <a:t>( 111 + 000 )</a:t>
            </a:r>
            <a:r>
              <a:rPr lang="en-US" baseline="30000">
                <a:latin typeface="Arial" charset="0"/>
                <a:ea typeface="MS PGothic" charset="0"/>
              </a:rPr>
              <a:t>+</a:t>
            </a:r>
          </a:p>
          <a:p>
            <a:pPr marL="971550" lvl="1" indent="-514350"/>
            <a:r>
              <a:rPr lang="en-US">
                <a:latin typeface="Arial" charset="0"/>
                <a:ea typeface="MS PGothic" charset="0"/>
              </a:rPr>
              <a:t>(0+1)* 101 (0+1)</a:t>
            </a:r>
            <a:r>
              <a:rPr lang="en-US" baseline="30000">
                <a:latin typeface="Arial" charset="0"/>
                <a:ea typeface="MS PGothic" charset="0"/>
              </a:rPr>
              <a:t>+</a:t>
            </a:r>
            <a:endParaRPr lang="en-US" baseline="30000">
              <a:latin typeface="Arial" charset="0"/>
              <a:ea typeface="MS PGothic" charset="0"/>
              <a:sym typeface="Symbol" charset="0"/>
            </a:endParaRPr>
          </a:p>
          <a:p>
            <a:pPr marL="971550" lvl="1" indent="-514350"/>
            <a:r>
              <a:rPr lang="en-US">
                <a:latin typeface="Arial" charset="0"/>
                <a:ea typeface="MS PGothic" charset="0"/>
                <a:sym typeface="Symbol" charset="0"/>
              </a:rPr>
              <a:t>(1 (0+1)* 0) + (0 (0+1)* 1)</a:t>
            </a:r>
          </a:p>
          <a:p>
            <a:pPr marL="571500" indent="-514350"/>
            <a:r>
              <a:rPr lang="en-US">
                <a:latin typeface="Arial" charset="0"/>
                <a:ea typeface="MS PGothic" charset="0"/>
              </a:rPr>
              <a:t>Convert each NFA you just created to an equivalent DFA.</a:t>
            </a:r>
            <a:endParaRPr lang="en-US">
              <a:latin typeface="Arial" charset="0"/>
              <a:ea typeface="MS PGothic" charset="0"/>
              <a:sym typeface="Symbol" charset="0"/>
            </a:endParaRPr>
          </a:p>
        </p:txBody>
      </p:sp>
      <p:sp>
        <p:nvSpPr>
          <p:cNvPr id="901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F37FE21-3FEB-1341-8679-011D0E4C377B}" type="datetime1">
              <a:rPr lang="en-US" smtClean="0"/>
              <a:t>1/27/22</a:t>
            </a:fld>
            <a:endParaRPr lang="en-US"/>
          </a:p>
        </p:txBody>
      </p:sp>
      <p:sp>
        <p:nvSpPr>
          <p:cNvPr id="901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01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D658EFF-FF29-5C47-A1F7-D3BCF97A91FB}" type="slidenum">
              <a:rPr lang="en-US"/>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le 1"/>
          <p:cNvSpPr>
            <a:spLocks noGrp="1"/>
          </p:cNvSpPr>
          <p:nvPr>
            <p:ph type="title"/>
          </p:nvPr>
        </p:nvSpPr>
        <p:spPr/>
        <p:txBody>
          <a:bodyPr/>
          <a:lstStyle/>
          <a:p>
            <a:r>
              <a:rPr lang="en-US" dirty="0">
                <a:latin typeface="Arial" charset="0"/>
                <a:ea typeface="MS PGothic" charset="0"/>
              </a:rPr>
              <a:t>DFAs to REs</a:t>
            </a:r>
          </a:p>
        </p:txBody>
      </p:sp>
      <p:sp>
        <p:nvSpPr>
          <p:cNvPr id="92163" name="Content Placeholder 2"/>
          <p:cNvSpPr>
            <a:spLocks noGrp="1"/>
          </p:cNvSpPr>
          <p:nvPr>
            <p:ph idx="1"/>
          </p:nvPr>
        </p:nvSpPr>
        <p:spPr/>
        <p:txBody>
          <a:bodyPr/>
          <a:lstStyle/>
          <a:p>
            <a:r>
              <a:rPr lang="en-US" dirty="0">
                <a:latin typeface="Arial" charset="0"/>
                <a:ea typeface="MS PGothic" charset="0"/>
              </a:rPr>
              <a:t>For each of the DFAs you created for the previous page, use ripping of states and then regular equations to compute the associated regular expression. Note: You obviously ought to get expressions that are equivalent to the initial expressions.</a:t>
            </a:r>
            <a:endParaRPr lang="en-US" dirty="0">
              <a:latin typeface="Arial" charset="0"/>
              <a:ea typeface="MS PGothic" charset="0"/>
              <a:sym typeface="Symbol" charset="0"/>
            </a:endParaRPr>
          </a:p>
        </p:txBody>
      </p:sp>
      <p:sp>
        <p:nvSpPr>
          <p:cNvPr id="9216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9786FC7-D0D4-E842-AC74-7986C5470CBC}" type="datetime1">
              <a:rPr lang="en-US" smtClean="0"/>
              <a:t>1/27/22</a:t>
            </a:fld>
            <a:endParaRPr lang="en-US"/>
          </a:p>
        </p:txBody>
      </p:sp>
      <p:sp>
        <p:nvSpPr>
          <p:cNvPr id="921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21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FFB9EC-ED59-C14F-84D1-6FDDBA5B9848}" type="slidenum">
              <a:rPr lang="en-US"/>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DFA Transitions</a:t>
            </a:r>
          </a:p>
        </p:txBody>
      </p:sp>
      <p:sp>
        <p:nvSpPr>
          <p:cNvPr id="69635" name="Rectangle 3"/>
          <p:cNvSpPr>
            <a:spLocks noGrp="1" noChangeArrowheads="1"/>
          </p:cNvSpPr>
          <p:nvPr>
            <p:ph idx="1"/>
          </p:nvPr>
        </p:nvSpPr>
        <p:spPr/>
        <p:txBody>
          <a:bodyPr/>
          <a:lstStyle/>
          <a:p>
            <a:pPr eaLnBrk="1" hangingPunct="1"/>
            <a:r>
              <a:rPr lang="en-US" sz="2000" dirty="0">
                <a:latin typeface="Arial" charset="0"/>
                <a:ea typeface="MS PGothic" charset="0"/>
              </a:rPr>
              <a:t>Given a DFA, </a:t>
            </a:r>
            <a:r>
              <a:rPr lang="en-US" sz="2000" b="1" dirty="0">
                <a:latin typeface="Arial" charset="0"/>
                <a:ea typeface="MS PGothic" charset="0"/>
              </a:rPr>
              <a:t>A = (Q,Σ,δ,q</a:t>
            </a:r>
            <a:r>
              <a:rPr lang="en-US" sz="2000" b="1" baseline="-25000" dirty="0">
                <a:latin typeface="Arial" charset="0"/>
                <a:ea typeface="MS PGothic" charset="0"/>
              </a:rPr>
              <a:t>0</a:t>
            </a:r>
            <a:r>
              <a:rPr lang="en-US" sz="2000" b="1" dirty="0">
                <a:latin typeface="Arial" charset="0"/>
                <a:ea typeface="MS PGothic" charset="0"/>
              </a:rPr>
              <a:t>,F)</a:t>
            </a:r>
            <a:r>
              <a:rPr lang="en-US" sz="2000" dirty="0">
                <a:latin typeface="Arial" charset="0"/>
                <a:ea typeface="MS PGothic" charset="0"/>
              </a:rPr>
              <a:t>, we can definition the reflexive transitive closure of </a:t>
            </a:r>
            <a:r>
              <a:rPr lang="en-US" sz="2000" b="1" dirty="0" err="1">
                <a:latin typeface="Arial" charset="0"/>
                <a:ea typeface="MS PGothic" charset="0"/>
              </a:rPr>
              <a:t>δ</a:t>
            </a:r>
            <a:r>
              <a:rPr lang="en-US" sz="2000" dirty="0">
                <a:latin typeface="Arial" charset="0"/>
                <a:ea typeface="MS PGothic" charset="0"/>
              </a:rPr>
              <a:t>, </a:t>
            </a:r>
            <a:r>
              <a:rPr lang="en-US" sz="2000" b="1" dirty="0" err="1">
                <a:latin typeface="Arial" charset="0"/>
                <a:ea typeface="MS PGothic" charset="0"/>
              </a:rPr>
              <a:t>δ</a:t>
            </a:r>
            <a:r>
              <a:rPr lang="en-US" sz="2000" b="1" dirty="0">
                <a:latin typeface="Arial" charset="0"/>
                <a:ea typeface="MS PGothic" charset="0"/>
              </a:rPr>
              <a:t>*:Q×Σ* → Q</a:t>
            </a:r>
            <a:r>
              <a:rPr lang="en-US" sz="2000" dirty="0">
                <a:latin typeface="Arial" charset="0"/>
                <a:ea typeface="MS PGothic" charset="0"/>
              </a:rPr>
              <a:t>, by</a:t>
            </a:r>
          </a:p>
          <a:p>
            <a:pPr lvl="1" eaLnBrk="1" hangingPunct="1"/>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latin typeface="Symbol" charset="2"/>
                <a:ea typeface="Symbol" charset="2"/>
                <a:cs typeface="Symbol" charset="2"/>
              </a:rPr>
              <a:t>l</a:t>
            </a:r>
            <a:r>
              <a:rPr lang="en-US" sz="2000" b="1" dirty="0">
                <a:latin typeface="Arial" charset="0"/>
                <a:ea typeface="MS PGothic" charset="0"/>
              </a:rPr>
              <a:t>) = q </a:t>
            </a:r>
            <a:r>
              <a:rPr lang="en-US" sz="2000" dirty="0">
                <a:latin typeface="Arial" charset="0"/>
                <a:ea typeface="MS PGothic" charset="0"/>
              </a:rPr>
              <a:t>where </a:t>
            </a:r>
            <a:r>
              <a:rPr lang="en-US" sz="2000" b="1" dirty="0">
                <a:latin typeface="Symbol" charset="2"/>
                <a:ea typeface="Symbol" charset="2"/>
                <a:cs typeface="Symbol" charset="2"/>
              </a:rPr>
              <a:t>l</a:t>
            </a:r>
            <a:r>
              <a:rPr lang="en-US" sz="2000" dirty="0">
                <a:latin typeface="Arial" charset="0"/>
                <a:ea typeface="MS PGothic" charset="0"/>
              </a:rPr>
              <a:t> is the string of length 0</a:t>
            </a:r>
          </a:p>
          <a:p>
            <a:pPr lvl="2" eaLnBrk="1" hangingPunct="1"/>
            <a:r>
              <a:rPr lang="en-US" sz="1800" dirty="0">
                <a:latin typeface="Arial" charset="0"/>
                <a:ea typeface="MS PGothic" charset="0"/>
              </a:rPr>
              <a:t>Some use ∊ rather than </a:t>
            </a:r>
            <a:r>
              <a:rPr lang="en-US" sz="1800" dirty="0">
                <a:latin typeface="Symbol" charset="2"/>
                <a:ea typeface="Symbol" charset="2"/>
                <a:cs typeface="Symbol" charset="2"/>
              </a:rPr>
              <a:t>l </a:t>
            </a:r>
            <a:r>
              <a:rPr lang="en-US" sz="1800" dirty="0">
                <a:ea typeface="Symbol" charset="2"/>
                <a:cs typeface="Symbol" charset="2"/>
              </a:rPr>
              <a:t>as symbol for string of length zero</a:t>
            </a:r>
          </a:p>
          <a:p>
            <a:pPr lvl="1" eaLnBrk="1" hangingPunct="1"/>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ax</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a</a:t>
            </a:r>
            <a:r>
              <a:rPr lang="en-US" sz="2000" b="1" dirty="0">
                <a:latin typeface="Arial" charset="0"/>
                <a:ea typeface="MS PGothic" charset="0"/>
              </a:rPr>
              <a:t>),x)</a:t>
            </a:r>
            <a:r>
              <a:rPr lang="en-US" sz="2000" dirty="0">
                <a:latin typeface="Arial" charset="0"/>
                <a:ea typeface="MS PGothic" charset="0"/>
              </a:rPr>
              <a:t>, where </a:t>
            </a:r>
            <a:r>
              <a:rPr lang="en-US" sz="2000" b="1" dirty="0">
                <a:latin typeface="Arial" charset="0"/>
                <a:ea typeface="MS PGothic" charset="0"/>
              </a:rPr>
              <a:t>a ∈ </a:t>
            </a:r>
            <a:r>
              <a:rPr lang="en-US" sz="2000" b="1" dirty="0" err="1">
                <a:latin typeface="Arial" charset="0"/>
                <a:ea typeface="MS PGothic" charset="0"/>
              </a:rPr>
              <a:t>Σ</a:t>
            </a:r>
            <a:r>
              <a:rPr lang="en-US" sz="2000" dirty="0">
                <a:latin typeface="Arial" charset="0"/>
                <a:ea typeface="MS PGothic" charset="0"/>
              </a:rPr>
              <a:t> and </a:t>
            </a:r>
            <a:r>
              <a:rPr lang="en-US" sz="2000" b="1" dirty="0">
                <a:latin typeface="Arial" charset="0"/>
                <a:ea typeface="MS PGothic" charset="0"/>
              </a:rPr>
              <a:t>x ∈ </a:t>
            </a:r>
            <a:r>
              <a:rPr lang="en-US" sz="2000" b="1" dirty="0" err="1">
                <a:latin typeface="Arial" charset="0"/>
                <a:ea typeface="MS PGothic" charset="0"/>
              </a:rPr>
              <a:t>Σ</a:t>
            </a:r>
            <a:r>
              <a:rPr lang="en-US" sz="2000" b="1" dirty="0">
                <a:latin typeface="Arial" charset="0"/>
                <a:ea typeface="MS PGothic" charset="0"/>
              </a:rPr>
              <a:t>*</a:t>
            </a:r>
          </a:p>
          <a:p>
            <a:pPr lvl="1" eaLnBrk="1" hangingPunct="1"/>
            <a:r>
              <a:rPr lang="en-US" sz="2000" dirty="0">
                <a:latin typeface="Arial" charset="0"/>
                <a:ea typeface="MS PGothic" charset="0"/>
              </a:rPr>
              <a:t>Note that this means</a:t>
            </a:r>
            <a:br>
              <a:rPr lang="en-US" sz="2000" dirty="0">
                <a:latin typeface="Arial" charset="0"/>
                <a:ea typeface="MS PGothic" charset="0"/>
              </a:rPr>
            </a:b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a</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a</a:t>
            </a:r>
            <a:r>
              <a:rPr lang="en-US" sz="2000" b="1" dirty="0">
                <a:latin typeface="Arial" charset="0"/>
                <a:ea typeface="MS PGothic" charset="0"/>
              </a:rPr>
              <a:t>)</a:t>
            </a:r>
            <a:r>
              <a:rPr lang="en-US" sz="2000" dirty="0">
                <a:latin typeface="Arial" charset="0"/>
                <a:ea typeface="MS PGothic" charset="0"/>
              </a:rPr>
              <a:t>, where </a:t>
            </a:r>
            <a:r>
              <a:rPr lang="en-US" sz="2000" b="1" dirty="0">
                <a:latin typeface="Arial" charset="0"/>
                <a:ea typeface="MS PGothic" charset="0"/>
              </a:rPr>
              <a:t>a ∈ </a:t>
            </a:r>
            <a:r>
              <a:rPr lang="en-US" sz="2000" b="1" dirty="0" err="1">
                <a:latin typeface="Arial" charset="0"/>
                <a:ea typeface="MS PGothic" charset="0"/>
              </a:rPr>
              <a:t>Σ</a:t>
            </a:r>
            <a:r>
              <a:rPr lang="en-US" sz="2000" b="1" dirty="0">
                <a:latin typeface="Arial" charset="0"/>
                <a:ea typeface="MS PGothic" charset="0"/>
              </a:rPr>
              <a:t> </a:t>
            </a:r>
            <a:r>
              <a:rPr lang="en-US" sz="2000" dirty="0">
                <a:latin typeface="Arial" charset="0"/>
                <a:ea typeface="MS PGothic" charset="0"/>
              </a:rPr>
              <a:t>as </a:t>
            </a:r>
            <a:r>
              <a:rPr lang="en-US" sz="2000" b="1" dirty="0">
                <a:latin typeface="Arial" charset="0"/>
                <a:ea typeface="MS PGothic" charset="0"/>
              </a:rPr>
              <a:t>a = a</a:t>
            </a:r>
            <a:r>
              <a:rPr lang="en-US" sz="2000" b="1" dirty="0">
                <a:latin typeface="Symbol" charset="2"/>
                <a:ea typeface="Symbol" charset="2"/>
                <a:cs typeface="Symbol" charset="2"/>
              </a:rPr>
              <a:t>l</a:t>
            </a:r>
          </a:p>
          <a:p>
            <a:pPr lvl="1" eaLnBrk="1" hangingPunct="1"/>
            <a:r>
              <a:rPr lang="en-US" sz="2000" dirty="0">
                <a:latin typeface="Arial" charset="0"/>
                <a:ea typeface="MS PGothic" charset="0"/>
              </a:rPr>
              <a:t>Also, if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x</a:t>
            </a:r>
            <a:r>
              <a:rPr lang="en-US" sz="2000" b="1" dirty="0">
                <a:latin typeface="Arial" charset="0"/>
                <a:ea typeface="MS PGothic" charset="0"/>
              </a:rPr>
              <a:t>) = p </a:t>
            </a:r>
            <a:r>
              <a:rPr lang="en-US" sz="2000" dirty="0">
                <a:latin typeface="Arial" charset="0"/>
                <a:ea typeface="MS PGothic" charset="0"/>
              </a:rPr>
              <a:t>and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p,</a:t>
            </a:r>
            <a:r>
              <a:rPr lang="en-US" sz="2000" b="1" dirty="0" err="1">
                <a:ea typeface="Symbol" charset="2"/>
                <a:cs typeface="Symbol" charset="2"/>
              </a:rPr>
              <a:t>y</a:t>
            </a:r>
            <a:r>
              <a:rPr lang="en-US" sz="2000" b="1" dirty="0">
                <a:latin typeface="Arial" charset="0"/>
                <a:ea typeface="MS PGothic" charset="0"/>
              </a:rPr>
              <a:t>) = r </a:t>
            </a:r>
            <a:r>
              <a:rPr lang="en-US" sz="2000" dirty="0">
                <a:latin typeface="Arial" charset="0"/>
                <a:ea typeface="MS PGothic" charset="0"/>
              </a:rPr>
              <a:t>then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q,x</a:t>
            </a:r>
            <a:r>
              <a:rPr lang="en-US" sz="2000" b="1" dirty="0" err="1">
                <a:ea typeface="Symbol" charset="2"/>
                <a:cs typeface="Symbol" charset="2"/>
              </a:rPr>
              <a:t>y</a:t>
            </a:r>
            <a:r>
              <a:rPr lang="en-US" sz="2000" b="1" dirty="0">
                <a:latin typeface="Arial" charset="0"/>
                <a:ea typeface="MS PGothic" charset="0"/>
              </a:rPr>
              <a:t>) = r </a:t>
            </a:r>
          </a:p>
          <a:p>
            <a:pPr eaLnBrk="1" hangingPunct="1"/>
            <a:r>
              <a:rPr lang="en-US" sz="2000" dirty="0">
                <a:ea typeface="Symbol" charset="2"/>
                <a:cs typeface="Symbol" charset="2"/>
              </a:rPr>
              <a:t>We also define the transitive closure of </a:t>
            </a:r>
            <a:r>
              <a:rPr lang="en-US" sz="2000" dirty="0" err="1">
                <a:latin typeface="Arial" charset="0"/>
                <a:ea typeface="MS PGothic" charset="0"/>
              </a:rPr>
              <a:t>δ</a:t>
            </a:r>
            <a:r>
              <a:rPr lang="en-US" sz="2000" dirty="0">
                <a:latin typeface="Arial" charset="0"/>
                <a:ea typeface="MS PGothic" charset="0"/>
              </a:rPr>
              <a:t>, </a:t>
            </a:r>
            <a:r>
              <a:rPr lang="en-US" sz="2000" dirty="0" err="1">
                <a:latin typeface="Arial" charset="0"/>
                <a:ea typeface="MS PGothic" charset="0"/>
              </a:rPr>
              <a:t>δ</a:t>
            </a:r>
            <a:r>
              <a:rPr lang="en-US" sz="2000" baseline="30000" dirty="0">
                <a:latin typeface="Arial" charset="0"/>
                <a:ea typeface="MS PGothic" charset="0"/>
              </a:rPr>
              <a:t>+</a:t>
            </a:r>
            <a:r>
              <a:rPr lang="en-US" sz="2000" dirty="0">
                <a:latin typeface="Arial" charset="0"/>
                <a:ea typeface="MS PGothic" charset="0"/>
              </a:rPr>
              <a:t>, by</a:t>
            </a:r>
          </a:p>
          <a:p>
            <a:pPr lvl="1" eaLnBrk="1" hangingPunct="1"/>
            <a:r>
              <a:rPr lang="en-US" sz="2000" b="1" dirty="0" err="1">
                <a:latin typeface="Arial" charset="0"/>
                <a:ea typeface="MS PGothic" charset="0"/>
              </a:rPr>
              <a:t>δ</a:t>
            </a:r>
            <a:r>
              <a:rPr lang="en-US" sz="2000" b="1" baseline="30000" dirty="0">
                <a:latin typeface="Arial" charset="0"/>
                <a:ea typeface="MS PGothic" charset="0"/>
              </a:rPr>
              <a:t>+</a:t>
            </a:r>
            <a:r>
              <a:rPr lang="en-US" sz="2000" b="1" dirty="0">
                <a:latin typeface="Arial" charset="0"/>
                <a:ea typeface="MS PGothic" charset="0"/>
              </a:rPr>
              <a:t>(</a:t>
            </a:r>
            <a:r>
              <a:rPr lang="en-US" sz="2000" b="1" dirty="0" err="1">
                <a:latin typeface="Arial" charset="0"/>
                <a:ea typeface="MS PGothic" charset="0"/>
              </a:rPr>
              <a:t>q,w</a:t>
            </a:r>
            <a:r>
              <a:rPr lang="en-US" sz="2000" b="1" dirty="0">
                <a:latin typeface="Arial" charset="0"/>
                <a:ea typeface="MS PGothic" charset="0"/>
              </a:rPr>
              <a:t>) = </a:t>
            </a:r>
            <a:r>
              <a:rPr lang="en-US" sz="2000" b="1" dirty="0" err="1">
                <a:latin typeface="Arial" charset="0"/>
                <a:ea typeface="MS PGothic" charset="0"/>
              </a:rPr>
              <a:t>δ</a:t>
            </a:r>
            <a:r>
              <a:rPr lang="en-US" sz="2000" b="1" dirty="0">
                <a:latin typeface="Arial" charset="0"/>
                <a:ea typeface="MS PGothic" charset="0"/>
              </a:rPr>
              <a:t>*(</a:t>
            </a:r>
            <a:r>
              <a:rPr lang="en-US" sz="2000" b="1" dirty="0" err="1">
                <a:latin typeface="Arial" charset="0"/>
                <a:ea typeface="MS PGothic" charset="0"/>
              </a:rPr>
              <a:t>q,</a:t>
            </a:r>
            <a:r>
              <a:rPr lang="en-US" sz="2000" b="1" dirty="0" err="1">
                <a:ea typeface="Symbol" charset="2"/>
                <a:cs typeface="Symbol" charset="2"/>
              </a:rPr>
              <a:t>w</a:t>
            </a:r>
            <a:r>
              <a:rPr lang="en-US" sz="2000" b="1" dirty="0">
                <a:latin typeface="Arial" charset="0"/>
                <a:ea typeface="MS PGothic" charset="0"/>
              </a:rPr>
              <a:t>)  </a:t>
            </a:r>
            <a:r>
              <a:rPr lang="en-US" sz="2000" dirty="0">
                <a:latin typeface="Arial" charset="0"/>
                <a:ea typeface="MS PGothic" charset="0"/>
              </a:rPr>
              <a:t>when </a:t>
            </a:r>
            <a:r>
              <a:rPr lang="en-US" sz="2000" b="1" dirty="0">
                <a:latin typeface="Arial" charset="0"/>
                <a:ea typeface="MS PGothic" charset="0"/>
              </a:rPr>
              <a:t>|w|&gt;0 </a:t>
            </a:r>
            <a:r>
              <a:rPr lang="en-US" sz="2000" dirty="0">
                <a:latin typeface="Arial" charset="0"/>
                <a:ea typeface="MS PGothic" charset="0"/>
              </a:rPr>
              <a:t>or, equivalently, </a:t>
            </a:r>
            <a:r>
              <a:rPr lang="en-US" sz="2000" b="1" dirty="0">
                <a:latin typeface="Arial" charset="0"/>
                <a:ea typeface="MS PGothic" charset="0"/>
              </a:rPr>
              <a:t>w ∈ </a:t>
            </a:r>
            <a:r>
              <a:rPr lang="en-US" sz="2000" b="1" dirty="0" err="1">
                <a:latin typeface="Arial" charset="0"/>
                <a:ea typeface="MS PGothic" charset="0"/>
              </a:rPr>
              <a:t>Σ</a:t>
            </a:r>
            <a:r>
              <a:rPr lang="en-US" sz="2000" b="1" baseline="30000" dirty="0">
                <a:latin typeface="Arial" charset="0"/>
                <a:ea typeface="MS PGothic" charset="0"/>
              </a:rPr>
              <a:t>+</a:t>
            </a:r>
          </a:p>
          <a:p>
            <a:pPr eaLnBrk="1" hangingPunct="1"/>
            <a:r>
              <a:rPr lang="en-US" sz="2000" dirty="0">
                <a:ea typeface="MS PGothic" charset="0"/>
              </a:rPr>
              <a:t>The function </a:t>
            </a:r>
            <a:r>
              <a:rPr lang="en-US" sz="2000" b="1" dirty="0" err="1">
                <a:latin typeface="Arial" charset="0"/>
                <a:ea typeface="MS PGothic" charset="0"/>
              </a:rPr>
              <a:t>δ</a:t>
            </a:r>
            <a:r>
              <a:rPr lang="en-US" sz="2000" b="1" dirty="0">
                <a:latin typeface="Arial" charset="0"/>
                <a:ea typeface="MS PGothic" charset="0"/>
              </a:rPr>
              <a:t>*</a:t>
            </a:r>
            <a:r>
              <a:rPr lang="en-US" sz="2000" dirty="0">
                <a:latin typeface="Arial" charset="0"/>
                <a:ea typeface="MS PGothic" charset="0"/>
              </a:rPr>
              <a:t> describes every step of computation by the automaton starting in some state until it runs out of characters to read</a:t>
            </a:r>
            <a:endParaRPr lang="en-US" sz="2000" dirty="0">
              <a:ea typeface="MS PGothic" charset="0"/>
            </a:endParaRP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D302399-4735-0A41-B9F0-C986EB585034}" type="datetime1">
              <a:rPr lang="en-US" smtClean="0"/>
              <a:t>1/27/22</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6</a:t>
            </a:fld>
            <a:endParaRPr lang="en-US"/>
          </a:p>
        </p:txBody>
      </p:sp>
    </p:spTree>
    <p:extLst>
      <p:ext uri="{BB962C8B-B14F-4D97-AF65-F5344CB8AC3E}">
        <p14:creationId xmlns:p14="http://schemas.microsoft.com/office/powerpoint/2010/main" val="8894634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State Minimization</a:t>
            </a:r>
          </a:p>
        </p:txBody>
      </p:sp>
      <p:sp>
        <p:nvSpPr>
          <p:cNvPr id="8" name="Subtitle 7"/>
          <p:cNvSpPr>
            <a:spLocks noGrp="1"/>
          </p:cNvSpPr>
          <p:nvPr>
            <p:ph type="subTitle" idx="1"/>
          </p:nvPr>
        </p:nvSpPr>
        <p:spPr/>
        <p:txBody>
          <a:bodyPr/>
          <a:lstStyle/>
          <a:p>
            <a:r>
              <a:rPr lang="en-US" dirty="0"/>
              <a:t>Minimum State DFAs</a:t>
            </a:r>
          </a:p>
        </p:txBody>
      </p:sp>
    </p:spTree>
    <p:extLst>
      <p:ext uri="{BB962C8B-B14F-4D97-AF65-F5344CB8AC3E}">
        <p14:creationId xmlns:p14="http://schemas.microsoft.com/office/powerpoint/2010/main" val="319815568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Minimization</a:t>
            </a:r>
          </a:p>
        </p:txBody>
      </p:sp>
      <p:sp>
        <p:nvSpPr>
          <p:cNvPr id="3" name="Content Placeholder 2"/>
          <p:cNvSpPr>
            <a:spLocks noGrp="1"/>
          </p:cNvSpPr>
          <p:nvPr>
            <p:ph idx="1"/>
          </p:nvPr>
        </p:nvSpPr>
        <p:spPr/>
        <p:txBody>
          <a:bodyPr/>
          <a:lstStyle/>
          <a:p>
            <a:r>
              <a:rPr lang="en-US" sz="2000" dirty="0" err="1"/>
              <a:t>Sipser</a:t>
            </a:r>
            <a:r>
              <a:rPr lang="en-US" sz="2000" dirty="0"/>
              <a:t> text makes it an assignment on Page 299 in Edition 2.</a:t>
            </a:r>
          </a:p>
          <a:p>
            <a:r>
              <a:rPr lang="en-US" sz="2000" dirty="0"/>
              <a:t>This is too important to defer, IMHO.</a:t>
            </a:r>
          </a:p>
          <a:p>
            <a:r>
              <a:rPr lang="en-US" sz="2000" dirty="0"/>
              <a:t>First step is to remove any state that is unreachable from the start state; a depth first search rooted at start state will identify all reachable states</a:t>
            </a:r>
          </a:p>
          <a:p>
            <a:r>
              <a:rPr lang="en-US" sz="2000" dirty="0"/>
              <a:t>One seeks to merge compatible states – states q and s are compatible if, for all strings x, </a:t>
            </a:r>
            <a:r>
              <a:rPr lang="en-US" sz="2000" dirty="0">
                <a:latin typeface="Arial" charset="0"/>
                <a:ea typeface="MS PGothic" charset="0"/>
              </a:rPr>
              <a:t>δ*(</a:t>
            </a:r>
            <a:r>
              <a:rPr lang="en-US" sz="2000" dirty="0" err="1">
                <a:latin typeface="Arial" charset="0"/>
                <a:ea typeface="MS PGothic" charset="0"/>
              </a:rPr>
              <a:t>q,x</a:t>
            </a:r>
            <a:r>
              <a:rPr lang="en-US" sz="2000" dirty="0">
                <a:latin typeface="Arial" charset="0"/>
                <a:ea typeface="MS PGothic" charset="0"/>
              </a:rPr>
              <a:t>) and δ*(</a:t>
            </a:r>
            <a:r>
              <a:rPr lang="en-US" sz="2000" dirty="0" err="1">
                <a:latin typeface="Arial" charset="0"/>
                <a:ea typeface="MS PGothic" charset="0"/>
              </a:rPr>
              <a:t>s,x</a:t>
            </a:r>
            <a:r>
              <a:rPr lang="en-US" sz="2000" dirty="0">
                <a:latin typeface="Arial" charset="0"/>
                <a:ea typeface="MS PGothic" charset="0"/>
              </a:rPr>
              <a:t>) are either both an accepting or both rejecting states</a:t>
            </a:r>
          </a:p>
          <a:p>
            <a:r>
              <a:rPr lang="en-US" sz="2000" dirty="0"/>
              <a:t>One approach is to discover incompatible states – states q and s are incompatible if there exists a string x such that one of </a:t>
            </a:r>
            <a:r>
              <a:rPr lang="en-US" sz="2000" dirty="0">
                <a:latin typeface="Arial" charset="0"/>
                <a:ea typeface="MS PGothic" charset="0"/>
              </a:rPr>
              <a:t>δ*(</a:t>
            </a:r>
            <a:r>
              <a:rPr lang="en-US" sz="2000" dirty="0" err="1">
                <a:latin typeface="Arial" charset="0"/>
                <a:ea typeface="MS PGothic" charset="0"/>
              </a:rPr>
              <a:t>q,x</a:t>
            </a:r>
            <a:r>
              <a:rPr lang="en-US" sz="2000" dirty="0">
                <a:latin typeface="Arial" charset="0"/>
                <a:ea typeface="MS PGothic" charset="0"/>
              </a:rPr>
              <a:t>) and δ*(</a:t>
            </a:r>
            <a:r>
              <a:rPr lang="en-US" sz="2000" dirty="0" err="1">
                <a:latin typeface="Arial" charset="0"/>
                <a:ea typeface="MS PGothic" charset="0"/>
              </a:rPr>
              <a:t>s,x</a:t>
            </a:r>
            <a:r>
              <a:rPr lang="en-US" sz="2000" dirty="0">
                <a:latin typeface="Arial" charset="0"/>
                <a:ea typeface="MS PGothic" charset="0"/>
              </a:rPr>
              <a:t>) is an accepting state and the other is not</a:t>
            </a:r>
          </a:p>
          <a:p>
            <a:r>
              <a:rPr lang="en-US" sz="2000" dirty="0"/>
              <a:t>There are many ways to approach this but my favorite is to do incompatible states via an n by n lower triangular matrix</a:t>
            </a:r>
            <a:endParaRPr lang="en-US" sz="2800" dirty="0"/>
          </a:p>
        </p:txBody>
      </p:sp>
      <p:sp>
        <p:nvSpPr>
          <p:cNvPr id="4" name="Date Placeholder 3"/>
          <p:cNvSpPr>
            <a:spLocks noGrp="1"/>
          </p:cNvSpPr>
          <p:nvPr>
            <p:ph type="dt" sz="half" idx="10"/>
          </p:nvPr>
        </p:nvSpPr>
        <p:spPr/>
        <p:txBody>
          <a:bodyPr/>
          <a:lstStyle/>
          <a:p>
            <a:fld id="{A8903F13-9EDE-834B-9AE1-8882D354ADCE}"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61</a:t>
            </a:fld>
            <a:endParaRPr lang="en-US"/>
          </a:p>
        </p:txBody>
      </p:sp>
    </p:spTree>
    <p:extLst>
      <p:ext uri="{BB962C8B-B14F-4D97-AF65-F5344CB8AC3E}">
        <p14:creationId xmlns:p14="http://schemas.microsoft.com/office/powerpoint/2010/main" val="12715164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Sample Minimization</a:t>
            </a:r>
          </a:p>
        </p:txBody>
      </p:sp>
      <p:sp>
        <p:nvSpPr>
          <p:cNvPr id="13" name="Content Placeholder 12"/>
          <p:cNvSpPr>
            <a:spLocks noGrp="1"/>
          </p:cNvSpPr>
          <p:nvPr>
            <p:ph sz="half" idx="1"/>
          </p:nvPr>
        </p:nvSpPr>
        <p:spPr>
          <a:xfrm>
            <a:off x="457200" y="1600201"/>
            <a:ext cx="2895600" cy="4495800"/>
          </a:xfrm>
        </p:spPr>
        <p:txBody>
          <a:bodyPr/>
          <a:lstStyle/>
          <a:p>
            <a:r>
              <a:rPr lang="en-US" sz="1600" dirty="0"/>
              <a:t>This uses a transition table</a:t>
            </a:r>
          </a:p>
          <a:p>
            <a:r>
              <a:rPr lang="en-US" sz="1600" dirty="0"/>
              <a:t>Just an X denotes</a:t>
            </a:r>
            <a:br>
              <a:rPr lang="en-US" sz="1600" dirty="0"/>
            </a:br>
            <a:r>
              <a:rPr lang="en-US" sz="1600" dirty="0"/>
              <a:t>Immediately incompatible</a:t>
            </a:r>
          </a:p>
          <a:p>
            <a:r>
              <a:rPr lang="en-US" sz="1600" dirty="0"/>
              <a:t>Pairs are dependencies for compatibility</a:t>
            </a:r>
          </a:p>
          <a:p>
            <a:r>
              <a:rPr lang="en-US" sz="1600" dirty="0"/>
              <a:t>If a dependent is incompatible, so are pairs that depend on it</a:t>
            </a:r>
          </a:p>
          <a:p>
            <a:r>
              <a:rPr lang="en-US" sz="1600" dirty="0"/>
              <a:t>When done, any not x--ed out are compatible</a:t>
            </a:r>
          </a:p>
          <a:p>
            <a:r>
              <a:rPr lang="en-US" sz="1600" dirty="0"/>
              <a:t>Here, new states are &lt;1,3&gt;, &lt;2,4,5&gt;, &lt;6&gt;; &lt;1,3&gt; is start and not accept; others are accept</a:t>
            </a:r>
          </a:p>
          <a:p>
            <a:r>
              <a:rPr lang="en-US" sz="1600" dirty="0"/>
              <a:t>Write new diagram</a:t>
            </a:r>
          </a:p>
        </p:txBody>
      </p:sp>
      <p:sp>
        <p:nvSpPr>
          <p:cNvPr id="4" name="Date Placeholder 3"/>
          <p:cNvSpPr>
            <a:spLocks noGrp="1"/>
          </p:cNvSpPr>
          <p:nvPr>
            <p:ph type="dt" sz="half" idx="10"/>
          </p:nvPr>
        </p:nvSpPr>
        <p:spPr/>
        <p:txBody>
          <a:bodyPr/>
          <a:lstStyle/>
          <a:p>
            <a:fld id="{1475D655-61EE-DF4B-818B-2AF5D198D227}"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62</a:t>
            </a:fld>
            <a:endParaRPr lang="en-US"/>
          </a:p>
        </p:txBody>
      </p:sp>
      <p:pic>
        <p:nvPicPr>
          <p:cNvPr id="15" name="Picture 14"/>
          <p:cNvPicPr>
            <a:picLocks noChangeAspect="1"/>
          </p:cNvPicPr>
          <p:nvPr/>
        </p:nvPicPr>
        <p:blipFill>
          <a:blip r:embed="rId2"/>
          <a:stretch>
            <a:fillRect/>
          </a:stretch>
        </p:blipFill>
        <p:spPr>
          <a:xfrm>
            <a:off x="3352800" y="1411287"/>
            <a:ext cx="5791200" cy="4725037"/>
          </a:xfrm>
          <a:prstGeom prst="rect">
            <a:avLst/>
          </a:prstGeom>
        </p:spPr>
      </p:pic>
      <p:pic>
        <p:nvPicPr>
          <p:cNvPr id="2" name="Picture 1"/>
          <p:cNvPicPr>
            <a:picLocks noChangeAspect="1"/>
          </p:cNvPicPr>
          <p:nvPr/>
        </p:nvPicPr>
        <p:blipFill>
          <a:blip r:embed="rId3"/>
          <a:stretch>
            <a:fillRect/>
          </a:stretch>
        </p:blipFill>
        <p:spPr>
          <a:xfrm>
            <a:off x="6705600" y="3338831"/>
            <a:ext cx="304800" cy="292100"/>
          </a:xfrm>
          <a:prstGeom prst="rect">
            <a:avLst/>
          </a:prstGeom>
        </p:spPr>
      </p:pic>
    </p:spTree>
    <p:extLst>
      <p:ext uri="{BB962C8B-B14F-4D97-AF65-F5344CB8AC3E}">
        <p14:creationId xmlns:p14="http://schemas.microsoft.com/office/powerpoint/2010/main" val="12629189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3845B-C121-9B4A-BA27-0DA6A14F3F2F}"/>
              </a:ext>
            </a:extLst>
          </p:cNvPr>
          <p:cNvSpPr>
            <a:spLocks noGrp="1"/>
          </p:cNvSpPr>
          <p:nvPr>
            <p:ph type="title"/>
          </p:nvPr>
        </p:nvSpPr>
        <p:spPr/>
        <p:txBody>
          <a:bodyPr/>
          <a:lstStyle/>
          <a:p>
            <a:r>
              <a:rPr lang="en-US" dirty="0"/>
              <a:t>Min DFA</a:t>
            </a:r>
          </a:p>
        </p:txBody>
      </p:sp>
      <p:sp>
        <p:nvSpPr>
          <p:cNvPr id="4" name="Date Placeholder 3">
            <a:extLst>
              <a:ext uri="{FF2B5EF4-FFF2-40B4-BE49-F238E27FC236}">
                <a16:creationId xmlns:a16="http://schemas.microsoft.com/office/drawing/2014/main" id="{183DF388-92FA-624E-B907-A89E7234502C}"/>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BA3637E8-94C1-9D4F-ABDC-CCF8A2A2D3D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7D97D033-4A4A-6849-97EA-3D3E0717DA34}"/>
              </a:ext>
            </a:extLst>
          </p:cNvPr>
          <p:cNvSpPr>
            <a:spLocks noGrp="1"/>
          </p:cNvSpPr>
          <p:nvPr>
            <p:ph type="sldNum" sz="quarter" idx="12"/>
          </p:nvPr>
        </p:nvSpPr>
        <p:spPr/>
        <p:txBody>
          <a:bodyPr/>
          <a:lstStyle/>
          <a:p>
            <a:fld id="{F7F6C048-724C-A44D-A3A9-573A2C2F7973}" type="slidenum">
              <a:rPr lang="en-US" smtClean="0"/>
              <a:pPr/>
              <a:t>63</a:t>
            </a:fld>
            <a:endParaRPr lang="en-US"/>
          </a:p>
        </p:txBody>
      </p:sp>
      <p:grpSp>
        <p:nvGrpSpPr>
          <p:cNvPr id="3" name="Group 2">
            <a:extLst>
              <a:ext uri="{FF2B5EF4-FFF2-40B4-BE49-F238E27FC236}">
                <a16:creationId xmlns:a16="http://schemas.microsoft.com/office/drawing/2014/main" id="{658AC7D3-DA42-7E4E-9EE6-C634DA5AB8C5}"/>
              </a:ext>
            </a:extLst>
          </p:cNvPr>
          <p:cNvGrpSpPr/>
          <p:nvPr/>
        </p:nvGrpSpPr>
        <p:grpSpPr>
          <a:xfrm>
            <a:off x="457200" y="2057400"/>
            <a:ext cx="7543800" cy="2070576"/>
            <a:chOff x="228600" y="2037874"/>
            <a:chExt cx="7543800" cy="2070576"/>
          </a:xfrm>
        </p:grpSpPr>
        <p:sp>
          <p:nvSpPr>
            <p:cNvPr id="7" name="Oval 6">
              <a:extLst>
                <a:ext uri="{FF2B5EF4-FFF2-40B4-BE49-F238E27FC236}">
                  <a16:creationId xmlns:a16="http://schemas.microsoft.com/office/drawing/2014/main" id="{A6FD6762-1371-ED4E-B54F-1A4C1ED7D5B7}"/>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1,3</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409FB13B-A096-614A-98B0-25A7381C6B0F}"/>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9" name="Oval 8">
              <a:extLst>
                <a:ext uri="{FF2B5EF4-FFF2-40B4-BE49-F238E27FC236}">
                  <a16:creationId xmlns:a16="http://schemas.microsoft.com/office/drawing/2014/main" id="{A749C2A8-338F-DB47-864C-94D57DF05EF8}"/>
                </a:ext>
              </a:extLst>
            </p:cNvPr>
            <p:cNvSpPr/>
            <p:nvPr/>
          </p:nvSpPr>
          <p:spPr bwMode="auto">
            <a:xfrm>
              <a:off x="67056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11" name="Straight Arrow Connector 10">
              <a:extLst>
                <a:ext uri="{FF2B5EF4-FFF2-40B4-BE49-F238E27FC236}">
                  <a16:creationId xmlns:a16="http://schemas.microsoft.com/office/drawing/2014/main" id="{359AA8D4-6CC9-8447-86AC-D12400AD837A}"/>
                </a:ext>
              </a:extLst>
            </p:cNvPr>
            <p:cNvCxnSpPr>
              <a:endCxn id="7"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2" name="Straight Arrow Connector 11">
              <a:extLst>
                <a:ext uri="{FF2B5EF4-FFF2-40B4-BE49-F238E27FC236}">
                  <a16:creationId xmlns:a16="http://schemas.microsoft.com/office/drawing/2014/main" id="{339EEE59-BABE-FB49-AEAB-B1EC02199ACB}"/>
                </a:ext>
              </a:extLst>
            </p:cNvPr>
            <p:cNvCxnSpPr>
              <a:cxnSpLocks/>
              <a:endCxn id="8"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93B6450-3179-B849-B74E-31C44AD071D6}"/>
                </a:ext>
              </a:extLst>
            </p:cNvPr>
            <p:cNvSpPr txBox="1"/>
            <p:nvPr/>
          </p:nvSpPr>
          <p:spPr>
            <a:xfrm>
              <a:off x="2209800" y="3200400"/>
              <a:ext cx="762000" cy="381000"/>
            </a:xfrm>
            <a:prstGeom prst="rect">
              <a:avLst/>
            </a:prstGeom>
            <a:noFill/>
          </p:spPr>
          <p:txBody>
            <a:bodyPr wrap="square" rtlCol="0">
              <a:spAutoFit/>
            </a:bodyPr>
            <a:lstStyle/>
            <a:p>
              <a:r>
                <a:rPr lang="en-US" dirty="0" err="1"/>
                <a:t>a,b,c</a:t>
              </a:r>
              <a:endParaRPr lang="en-US" dirty="0"/>
            </a:p>
          </p:txBody>
        </p:sp>
        <p:cxnSp>
          <p:nvCxnSpPr>
            <p:cNvPr id="15" name="Straight Arrow Connector 14">
              <a:extLst>
                <a:ext uri="{FF2B5EF4-FFF2-40B4-BE49-F238E27FC236}">
                  <a16:creationId xmlns:a16="http://schemas.microsoft.com/office/drawing/2014/main" id="{1CBA1014-E1DC-5347-86BC-7B5C2C204BDC}"/>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7" name="TextBox 16">
              <a:extLst>
                <a:ext uri="{FF2B5EF4-FFF2-40B4-BE49-F238E27FC236}">
                  <a16:creationId xmlns:a16="http://schemas.microsoft.com/office/drawing/2014/main" id="{41B41FD4-EB5F-7B45-8F79-C96B812AD3F8}"/>
                </a:ext>
              </a:extLst>
            </p:cNvPr>
            <p:cNvSpPr txBox="1"/>
            <p:nvPr/>
          </p:nvSpPr>
          <p:spPr>
            <a:xfrm>
              <a:off x="5083629" y="3238158"/>
              <a:ext cx="478971" cy="369332"/>
            </a:xfrm>
            <a:prstGeom prst="rect">
              <a:avLst/>
            </a:prstGeom>
            <a:noFill/>
          </p:spPr>
          <p:txBody>
            <a:bodyPr wrap="square" rtlCol="0">
              <a:spAutoFit/>
            </a:bodyPr>
            <a:lstStyle/>
            <a:p>
              <a:r>
                <a:rPr lang="en-US" dirty="0"/>
                <a:t>b</a:t>
              </a:r>
            </a:p>
          </p:txBody>
        </p:sp>
        <p:cxnSp>
          <p:nvCxnSpPr>
            <p:cNvPr id="19" name="Curved Connector 18">
              <a:extLst>
                <a:ext uri="{FF2B5EF4-FFF2-40B4-BE49-F238E27FC236}">
                  <a16:creationId xmlns:a16="http://schemas.microsoft.com/office/drawing/2014/main" id="{257FE7BE-B98C-954A-8CF3-3E710306D3C2}"/>
                </a:ext>
              </a:extLst>
            </p:cNvPr>
            <p:cNvCxnSpPr>
              <a:stCxn id="8" idx="1"/>
              <a:endCxn id="7" idx="7"/>
            </p:cNvCxnSpPr>
            <p:nvPr/>
          </p:nvCxnSpPr>
          <p:spPr bwMode="auto">
            <a:xfrm rot="16200000" flipV="1">
              <a:off x="2895600" y="1600200"/>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20" name="TextBox 19">
              <a:extLst>
                <a:ext uri="{FF2B5EF4-FFF2-40B4-BE49-F238E27FC236}">
                  <a16:creationId xmlns:a16="http://schemas.microsoft.com/office/drawing/2014/main" id="{71C1DFC3-C643-644F-A691-E19EAB39983D}"/>
                </a:ext>
              </a:extLst>
            </p:cNvPr>
            <p:cNvSpPr txBox="1"/>
            <p:nvPr/>
          </p:nvSpPr>
          <p:spPr>
            <a:xfrm>
              <a:off x="3581400" y="2057400"/>
              <a:ext cx="391179" cy="369332"/>
            </a:xfrm>
            <a:prstGeom prst="rect">
              <a:avLst/>
            </a:prstGeom>
            <a:noFill/>
          </p:spPr>
          <p:txBody>
            <a:bodyPr wrap="square" rtlCol="0">
              <a:spAutoFit/>
            </a:bodyPr>
            <a:lstStyle/>
            <a:p>
              <a:r>
                <a:rPr lang="en-US" dirty="0"/>
                <a:t>a</a:t>
              </a:r>
            </a:p>
          </p:txBody>
        </p:sp>
        <p:cxnSp>
          <p:nvCxnSpPr>
            <p:cNvPr id="25" name="Curved Connector 24">
              <a:extLst>
                <a:ext uri="{FF2B5EF4-FFF2-40B4-BE49-F238E27FC236}">
                  <a16:creationId xmlns:a16="http://schemas.microsoft.com/office/drawing/2014/main" id="{899C0E9F-59CF-ED47-8C17-80990EC27632}"/>
                </a:ext>
              </a:extLst>
            </p:cNvPr>
            <p:cNvCxnSpPr>
              <a:stCxn id="8" idx="2"/>
            </p:cNvCxnSpPr>
            <p:nvPr/>
          </p:nvCxnSpPr>
          <p:spPr bwMode="auto">
            <a:xfrm rot="10800000" flipH="1" flipV="1">
              <a:off x="3809999" y="3048000"/>
              <a:ext cx="419101" cy="559490"/>
            </a:xfrm>
            <a:prstGeom prst="curvedConnector4">
              <a:avLst>
                <a:gd name="adj1" fmla="val -54545"/>
                <a:gd name="adj2" fmla="val 97668"/>
              </a:avLst>
            </a:prstGeom>
            <a:solidFill>
              <a:schemeClr val="accent1"/>
            </a:solidFill>
            <a:ln w="25400" cap="flat" cmpd="sng" algn="ctr">
              <a:solidFill>
                <a:schemeClr val="tx1"/>
              </a:solidFill>
              <a:prstDash val="solid"/>
              <a:round/>
              <a:headEnd type="none" w="med" len="med"/>
              <a:tailEnd type="triangle" w="lg" len="med"/>
            </a:ln>
            <a:effectLst/>
          </p:spPr>
        </p:cxnSp>
        <p:sp>
          <p:nvSpPr>
            <p:cNvPr id="26" name="TextBox 25">
              <a:extLst>
                <a:ext uri="{FF2B5EF4-FFF2-40B4-BE49-F238E27FC236}">
                  <a16:creationId xmlns:a16="http://schemas.microsoft.com/office/drawing/2014/main" id="{7FF1C00D-9FA1-D640-BB21-15F8F5C349B7}"/>
                </a:ext>
              </a:extLst>
            </p:cNvPr>
            <p:cNvSpPr txBox="1"/>
            <p:nvPr/>
          </p:nvSpPr>
          <p:spPr>
            <a:xfrm flipH="1">
              <a:off x="3581399" y="3429000"/>
              <a:ext cx="45719" cy="369332"/>
            </a:xfrm>
            <a:prstGeom prst="rect">
              <a:avLst/>
            </a:prstGeom>
            <a:noFill/>
          </p:spPr>
          <p:txBody>
            <a:bodyPr wrap="square" rtlCol="0">
              <a:spAutoFit/>
            </a:bodyPr>
            <a:lstStyle/>
            <a:p>
              <a:r>
                <a:rPr lang="en-US" dirty="0"/>
                <a:t>c</a:t>
              </a:r>
            </a:p>
          </p:txBody>
        </p:sp>
        <p:cxnSp>
          <p:nvCxnSpPr>
            <p:cNvPr id="28" name="Curved Connector 27">
              <a:extLst>
                <a:ext uri="{FF2B5EF4-FFF2-40B4-BE49-F238E27FC236}">
                  <a16:creationId xmlns:a16="http://schemas.microsoft.com/office/drawing/2014/main" id="{F1E284BA-30A3-F749-9563-D53861CD16A3}"/>
                </a:ext>
              </a:extLst>
            </p:cNvPr>
            <p:cNvCxnSpPr>
              <a:cxnSpLocks/>
              <a:stCxn id="9" idx="4"/>
              <a:endCxn id="7" idx="4"/>
            </p:cNvCxnSpPr>
            <p:nvPr/>
          </p:nvCxnSpPr>
          <p:spPr bwMode="auto">
            <a:xfrm rot="5400000">
              <a:off x="4343400" y="685800"/>
              <a:ext cx="12700" cy="57912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31" name="TextBox 30">
              <a:extLst>
                <a:ext uri="{FF2B5EF4-FFF2-40B4-BE49-F238E27FC236}">
                  <a16:creationId xmlns:a16="http://schemas.microsoft.com/office/drawing/2014/main" id="{B82C143D-D26A-C147-89D2-1DA6CF6B188A}"/>
                </a:ext>
              </a:extLst>
            </p:cNvPr>
            <p:cNvSpPr txBox="1"/>
            <p:nvPr/>
          </p:nvSpPr>
          <p:spPr>
            <a:xfrm>
              <a:off x="6559550" y="3739118"/>
              <a:ext cx="685800" cy="369332"/>
            </a:xfrm>
            <a:prstGeom prst="rect">
              <a:avLst/>
            </a:prstGeom>
            <a:noFill/>
          </p:spPr>
          <p:txBody>
            <a:bodyPr wrap="square" rtlCol="0">
              <a:spAutoFit/>
            </a:bodyPr>
            <a:lstStyle/>
            <a:p>
              <a:r>
                <a:rPr lang="en-US" dirty="0" err="1"/>
                <a:t>a,b</a:t>
              </a:r>
              <a:endParaRPr lang="en-US" dirty="0"/>
            </a:p>
          </p:txBody>
        </p:sp>
        <p:cxnSp>
          <p:nvCxnSpPr>
            <p:cNvPr id="33" name="Curved Connector 32">
              <a:extLst>
                <a:ext uri="{FF2B5EF4-FFF2-40B4-BE49-F238E27FC236}">
                  <a16:creationId xmlns:a16="http://schemas.microsoft.com/office/drawing/2014/main" id="{07F076EB-D948-624F-8B60-213127AD6C86}"/>
                </a:ext>
              </a:extLst>
            </p:cNvPr>
            <p:cNvCxnSpPr>
              <a:stCxn id="9" idx="0"/>
              <a:endCxn id="8" idx="0"/>
            </p:cNvCxnSpPr>
            <p:nvPr/>
          </p:nvCxnSpPr>
          <p:spPr bwMode="auto">
            <a:xfrm rot="16200000" flipV="1">
              <a:off x="5791200" y="1066800"/>
              <a:ext cx="12700" cy="28956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34" name="TextBox 33">
              <a:extLst>
                <a:ext uri="{FF2B5EF4-FFF2-40B4-BE49-F238E27FC236}">
                  <a16:creationId xmlns:a16="http://schemas.microsoft.com/office/drawing/2014/main" id="{72FC56F7-AEAC-194A-9FC8-93AC23A56038}"/>
                </a:ext>
              </a:extLst>
            </p:cNvPr>
            <p:cNvSpPr txBox="1"/>
            <p:nvPr/>
          </p:nvSpPr>
          <p:spPr>
            <a:xfrm>
              <a:off x="6902450" y="2037874"/>
              <a:ext cx="342900" cy="369332"/>
            </a:xfrm>
            <a:prstGeom prst="rect">
              <a:avLst/>
            </a:prstGeom>
            <a:noFill/>
          </p:spPr>
          <p:txBody>
            <a:bodyPr wrap="square" rtlCol="0">
              <a:spAutoFit/>
            </a:bodyPr>
            <a:lstStyle/>
            <a:p>
              <a:r>
                <a:rPr lang="en-US" dirty="0"/>
                <a:t>c</a:t>
              </a:r>
            </a:p>
          </p:txBody>
        </p:sp>
        <p:sp>
          <p:nvSpPr>
            <p:cNvPr id="35" name="Oval 34">
              <a:extLst>
                <a:ext uri="{FF2B5EF4-FFF2-40B4-BE49-F238E27FC236}">
                  <a16:creationId xmlns:a16="http://schemas.microsoft.com/office/drawing/2014/main" id="{5C859E7B-DC8D-0F4A-99A9-348AC154EBB7}"/>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2,4,5</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36" name="Oval 35">
              <a:extLst>
                <a:ext uri="{FF2B5EF4-FFF2-40B4-BE49-F238E27FC236}">
                  <a16:creationId xmlns:a16="http://schemas.microsoft.com/office/drawing/2014/main" id="{D834CD47-8F3E-BD46-9F9F-A624A1B73D29}"/>
                </a:ext>
              </a:extLst>
            </p:cNvPr>
            <p:cNvSpPr/>
            <p:nvPr/>
          </p:nvSpPr>
          <p:spPr bwMode="auto">
            <a:xfrm>
              <a:off x="6786889" y="261032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spTree>
    <p:extLst>
      <p:ext uri="{BB962C8B-B14F-4D97-AF65-F5344CB8AC3E}">
        <p14:creationId xmlns:p14="http://schemas.microsoft.com/office/powerpoint/2010/main" val="7712959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Closure Properties</a:t>
            </a:r>
          </a:p>
        </p:txBody>
      </p:sp>
      <p:sp>
        <p:nvSpPr>
          <p:cNvPr id="8" name="Subtitle 7"/>
          <p:cNvSpPr>
            <a:spLocks noGrp="1"/>
          </p:cNvSpPr>
          <p:nvPr>
            <p:ph type="subTitle" idx="1"/>
          </p:nvPr>
        </p:nvSpPr>
        <p:spPr/>
        <p:txBody>
          <a:bodyPr/>
          <a:lstStyle/>
          <a:p>
            <a:r>
              <a:rPr lang="en-US" dirty="0"/>
              <a:t>Regular Languages</a:t>
            </a:r>
          </a:p>
        </p:txBody>
      </p:sp>
    </p:spTree>
    <p:extLst>
      <p:ext uri="{BB962C8B-B14F-4D97-AF65-F5344CB8AC3E}">
        <p14:creationId xmlns:p14="http://schemas.microsoft.com/office/powerpoint/2010/main" val="30612102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dirty="0">
                <a:latin typeface="Arial" charset="0"/>
                <a:ea typeface="MS PGothic" charset="0"/>
              </a:rPr>
              <a:t>Reversal of Regular Sets</a:t>
            </a:r>
          </a:p>
        </p:txBody>
      </p:sp>
      <p:sp>
        <p:nvSpPr>
          <p:cNvPr id="74755" name="Rectangle 3"/>
          <p:cNvSpPr>
            <a:spLocks noGrp="1" noChangeArrowheads="1"/>
          </p:cNvSpPr>
          <p:nvPr>
            <p:ph idx="1"/>
          </p:nvPr>
        </p:nvSpPr>
        <p:spPr/>
        <p:txBody>
          <a:bodyPr/>
          <a:lstStyle/>
          <a:p>
            <a:r>
              <a:rPr lang="en-US" sz="2200" dirty="0">
                <a:latin typeface="Arial" charset="0"/>
                <a:ea typeface="MS PGothic" charset="0"/>
              </a:rPr>
              <a:t>It is easier to do this with regular sets than with NFAs</a:t>
            </a:r>
          </a:p>
          <a:p>
            <a:r>
              <a:rPr lang="en-US" sz="2200" dirty="0">
                <a:latin typeface="Arial" charset="0"/>
                <a:ea typeface="MS PGothic" charset="0"/>
              </a:rPr>
              <a:t>Let E be some arbitrary expression; E</a:t>
            </a:r>
            <a:r>
              <a:rPr lang="en-US" sz="2200" baseline="30000" dirty="0">
                <a:latin typeface="Arial" charset="0"/>
                <a:ea typeface="MS PGothic" charset="0"/>
              </a:rPr>
              <a:t>R</a:t>
            </a:r>
            <a:r>
              <a:rPr lang="en-US" sz="2200" dirty="0">
                <a:latin typeface="Arial" charset="0"/>
                <a:ea typeface="MS PGothic" charset="0"/>
              </a:rPr>
              <a:t> is formed by</a:t>
            </a:r>
          </a:p>
          <a:p>
            <a:pPr lvl="1"/>
            <a:r>
              <a:rPr lang="en-US" sz="2200" dirty="0">
                <a:latin typeface="Arial" charset="0"/>
                <a:ea typeface="MS PGothic" charset="0"/>
              </a:rPr>
              <a:t>Primitives: 	</a:t>
            </a:r>
            <a:r>
              <a:rPr lang="en-US" sz="2200" dirty="0">
                <a:ea typeface="ＭＳ Ｐゴシック" pitchFamily="-111" charset="-128"/>
                <a:cs typeface="ＭＳ Ｐゴシック" pitchFamily="-111" charset="-128"/>
              </a:rPr>
              <a:t> Ø</a:t>
            </a:r>
            <a:r>
              <a:rPr lang="en-US" sz="2200" baseline="30000" dirty="0">
                <a:latin typeface="Arial" charset="0"/>
                <a:ea typeface="MS PGothic" charset="0"/>
              </a:rPr>
              <a:t>R</a:t>
            </a:r>
            <a:r>
              <a:rPr lang="en-US" sz="2200" dirty="0">
                <a:latin typeface="Arial" charset="0"/>
                <a:ea typeface="MS PGothic" charset="0"/>
              </a:rPr>
              <a:t>=</a:t>
            </a:r>
            <a:r>
              <a:rPr lang="en-US" sz="2200" dirty="0" err="1">
                <a:ea typeface="ＭＳ Ｐゴシック" pitchFamily="-111" charset="-128"/>
                <a:cs typeface="ＭＳ Ｐゴシック" pitchFamily="-111" charset="-128"/>
              </a:rPr>
              <a:t>Ø</a:t>
            </a:r>
            <a:r>
              <a:rPr lang="en-US" sz="2200" dirty="0">
                <a:ea typeface="ＭＳ Ｐゴシック" pitchFamily="-111" charset="-128"/>
                <a:cs typeface="ＭＳ Ｐゴシック" pitchFamily="-111" charset="-128"/>
              </a:rPr>
              <a:t> </a:t>
            </a:r>
            <a:r>
              <a:rPr lang="en-US" sz="2200" dirty="0">
                <a:latin typeface="Arial" charset="0"/>
                <a:ea typeface="MS PGothic" charset="0"/>
              </a:rPr>
              <a:t>	</a:t>
            </a:r>
            <a:r>
              <a:rPr lang="en-US" sz="2200" dirty="0" err="1">
                <a:latin typeface="Arial" charset="0"/>
                <a:ea typeface="MS PGothic" charset="0"/>
              </a:rPr>
              <a:t>λ</a:t>
            </a:r>
            <a:r>
              <a:rPr lang="en-US" sz="2200" baseline="30000" dirty="0" err="1">
                <a:latin typeface="Arial" charset="0"/>
                <a:ea typeface="MS PGothic" charset="0"/>
              </a:rPr>
              <a:t>R</a:t>
            </a:r>
            <a:r>
              <a:rPr lang="en-US" sz="2200" dirty="0">
                <a:latin typeface="Arial" charset="0"/>
                <a:ea typeface="MS PGothic" charset="0"/>
              </a:rPr>
              <a:t>=</a:t>
            </a:r>
            <a:r>
              <a:rPr lang="en-US" sz="2200" dirty="0" err="1">
                <a:latin typeface="Arial" charset="0"/>
                <a:ea typeface="MS PGothic" charset="0"/>
              </a:rPr>
              <a:t>λ</a:t>
            </a:r>
            <a:r>
              <a:rPr lang="en-US" sz="2200" dirty="0">
                <a:latin typeface="Arial" charset="0"/>
                <a:ea typeface="MS PGothic" charset="0"/>
              </a:rPr>
              <a:t> 	</a:t>
            </a:r>
            <a:r>
              <a:rPr lang="en-US" sz="2200" dirty="0" err="1">
                <a:latin typeface="Arial" charset="0"/>
                <a:ea typeface="MS PGothic" charset="0"/>
              </a:rPr>
              <a:t>a</a:t>
            </a:r>
            <a:r>
              <a:rPr lang="en-US" sz="2200" baseline="30000" dirty="0" err="1">
                <a:latin typeface="Arial" charset="0"/>
                <a:ea typeface="MS PGothic" charset="0"/>
              </a:rPr>
              <a:t>R</a:t>
            </a:r>
            <a:r>
              <a:rPr lang="en-US" sz="2200" dirty="0">
                <a:latin typeface="Arial" charset="0"/>
                <a:ea typeface="MS PGothic" charset="0"/>
              </a:rPr>
              <a:t>=a		</a:t>
            </a:r>
          </a:p>
          <a:p>
            <a:pPr lvl="1"/>
            <a:r>
              <a:rPr lang="en-US" sz="2200" dirty="0">
                <a:latin typeface="Arial" charset="0"/>
                <a:ea typeface="MS PGothic" charset="0"/>
              </a:rPr>
              <a:t>Closure:</a:t>
            </a:r>
          </a:p>
          <a:p>
            <a:pPr lvl="2"/>
            <a:r>
              <a:rPr lang="en-US" sz="2200" dirty="0">
                <a:latin typeface="Arial" charset="0"/>
                <a:ea typeface="MS PGothic" charset="0"/>
              </a:rPr>
              <a:t>(A ・ B)</a:t>
            </a:r>
            <a:r>
              <a:rPr lang="en-US" sz="2200" baseline="30000" dirty="0">
                <a:latin typeface="Arial" charset="0"/>
                <a:ea typeface="MS PGothic" charset="0"/>
              </a:rPr>
              <a:t>R</a:t>
            </a:r>
            <a:r>
              <a:rPr lang="en-US" sz="2200" dirty="0">
                <a:latin typeface="Arial" charset="0"/>
                <a:ea typeface="MS PGothic" charset="0"/>
              </a:rPr>
              <a:t> = (B</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a:t>
            </a:r>
          </a:p>
          <a:p>
            <a:pPr lvl="2"/>
            <a:r>
              <a:rPr lang="en-US" sz="2200" dirty="0">
                <a:latin typeface="Arial" charset="0"/>
                <a:ea typeface="MS PGothic" charset="0"/>
              </a:rPr>
              <a:t>(A + B)</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 + B</a:t>
            </a:r>
            <a:r>
              <a:rPr lang="en-US" sz="2200" baseline="30000" dirty="0">
                <a:latin typeface="Arial" charset="0"/>
                <a:ea typeface="MS PGothic" charset="0"/>
              </a:rPr>
              <a:t>R</a:t>
            </a:r>
            <a:r>
              <a:rPr lang="en-US" sz="2200" dirty="0">
                <a:latin typeface="Arial" charset="0"/>
                <a:ea typeface="MS PGothic" charset="0"/>
              </a:rPr>
              <a:t>) 	</a:t>
            </a:r>
          </a:p>
          <a:p>
            <a:pPr lvl="2"/>
            <a:r>
              <a:rPr lang="en-US" sz="2200" dirty="0">
                <a:latin typeface="Arial" charset="0"/>
                <a:ea typeface="MS PGothic" charset="0"/>
              </a:rPr>
              <a:t>(A*)</a:t>
            </a:r>
            <a:r>
              <a:rPr lang="en-US" sz="2200" baseline="30000" dirty="0">
                <a:latin typeface="Arial" charset="0"/>
                <a:ea typeface="MS PGothic" charset="0"/>
              </a:rPr>
              <a:t>R</a:t>
            </a:r>
            <a:r>
              <a:rPr lang="en-US" sz="2200" dirty="0">
                <a:latin typeface="Arial" charset="0"/>
                <a:ea typeface="MS PGothic" charset="0"/>
              </a:rPr>
              <a:t> = (A</a:t>
            </a:r>
            <a:r>
              <a:rPr lang="en-US" sz="2200" baseline="30000" dirty="0">
                <a:latin typeface="Arial" charset="0"/>
                <a:ea typeface="MS PGothic" charset="0"/>
              </a:rPr>
              <a:t>R</a:t>
            </a:r>
            <a:r>
              <a:rPr lang="en-US" sz="2200" dirty="0">
                <a:latin typeface="Arial" charset="0"/>
                <a:ea typeface="MS PGothic" charset="0"/>
              </a:rPr>
              <a:t>)*</a:t>
            </a:r>
          </a:p>
          <a:p>
            <a:r>
              <a:rPr lang="en-US" sz="2200" dirty="0">
                <a:latin typeface="Arial" charset="0"/>
                <a:ea typeface="MS PGothic" charset="0"/>
              </a:rPr>
              <a:t>Challenge: How would you do this with FSA models?</a:t>
            </a:r>
          </a:p>
          <a:p>
            <a:pPr lvl="1"/>
            <a:r>
              <a:rPr lang="en-US" sz="2200" dirty="0">
                <a:latin typeface="Arial" charset="0"/>
                <a:ea typeface="MS PGothic" charset="0"/>
              </a:rPr>
              <a:t>Start with DFA; change all final to start states; change start to a final state; and reverse edges (now it’s an NFA)</a:t>
            </a:r>
          </a:p>
          <a:p>
            <a:pPr lvl="1"/>
            <a:r>
              <a:rPr lang="en-US" sz="2200" dirty="0">
                <a:latin typeface="Arial" charset="0"/>
                <a:ea typeface="MS PGothic" charset="0"/>
              </a:rPr>
              <a:t>Note that this creates multiple start states; can create a new start state with </a:t>
            </a:r>
            <a:r>
              <a:rPr lang="en-US" sz="2200" dirty="0">
                <a:latin typeface="Symbol" charset="2"/>
                <a:ea typeface="Symbol" charset="2"/>
                <a:cs typeface="Symbol" charset="2"/>
              </a:rPr>
              <a:t>l</a:t>
            </a:r>
            <a:r>
              <a:rPr lang="en-US" sz="2200" dirty="0">
                <a:latin typeface="Arial" charset="0"/>
                <a:ea typeface="MS PGothic" charset="0"/>
              </a:rPr>
              <a:t>-transitions to multiple starts</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7173AC0-B882-4743-99A8-9F7773798561}" type="datetime1">
              <a:rPr lang="en-US" smtClean="0"/>
              <a:t>1/27/22</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65</a:t>
            </a:fld>
            <a:endParaRPr lang="en-US"/>
          </a:p>
        </p:txBody>
      </p:sp>
    </p:spTree>
    <p:extLst>
      <p:ext uri="{BB962C8B-B14F-4D97-AF65-F5344CB8AC3E}">
        <p14:creationId xmlns:p14="http://schemas.microsoft.com/office/powerpoint/2010/main" val="12126702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Substitution</a:t>
            </a:r>
          </a:p>
        </p:txBody>
      </p:sp>
      <p:sp>
        <p:nvSpPr>
          <p:cNvPr id="3" name="Content Placeholder 2"/>
          <p:cNvSpPr>
            <a:spLocks noGrp="1"/>
          </p:cNvSpPr>
          <p:nvPr>
            <p:ph idx="1"/>
          </p:nvPr>
        </p:nvSpPr>
        <p:spPr/>
        <p:txBody>
          <a:bodyPr/>
          <a:lstStyle/>
          <a:p>
            <a:r>
              <a:rPr lang="en-US" sz="2800" dirty="0">
                <a:latin typeface="Arial" charset="0"/>
                <a:ea typeface="MS PGothic" charset="0"/>
              </a:rPr>
              <a:t>A substitution is a function, f, from each member, a, of an alphabet, </a:t>
            </a:r>
            <a:r>
              <a:rPr lang="en-US" sz="2800" dirty="0" err="1">
                <a:latin typeface="Arial" charset="0"/>
                <a:ea typeface="MS PGothic" charset="0"/>
              </a:rPr>
              <a:t>Σ</a:t>
            </a:r>
            <a:r>
              <a:rPr lang="en-US" sz="2800" dirty="0">
                <a:latin typeface="Arial" charset="0"/>
                <a:ea typeface="MS PGothic" charset="0"/>
              </a:rPr>
              <a:t>, to a language L</a:t>
            </a:r>
            <a:r>
              <a:rPr lang="en-US" sz="2800" baseline="-25000" dirty="0">
                <a:latin typeface="Arial" charset="0"/>
                <a:ea typeface="MS PGothic" charset="0"/>
              </a:rPr>
              <a:t>a</a:t>
            </a:r>
            <a:endParaRPr lang="en-US" sz="2800" dirty="0">
              <a:latin typeface="Arial" charset="0"/>
              <a:ea typeface="MS PGothic" charset="0"/>
            </a:endParaRPr>
          </a:p>
          <a:p>
            <a:r>
              <a:rPr lang="en-US" sz="2800" dirty="0">
                <a:latin typeface="Arial" charset="0"/>
                <a:ea typeface="MS PGothic" charset="0"/>
              </a:rPr>
              <a:t>Regular languages are closed under substitution of regular languages (i.e., each L</a:t>
            </a:r>
            <a:r>
              <a:rPr lang="en-US" sz="2800" baseline="-25000" dirty="0">
                <a:latin typeface="Arial" charset="0"/>
                <a:ea typeface="MS PGothic" charset="0"/>
              </a:rPr>
              <a:t>a </a:t>
            </a:r>
            <a:r>
              <a:rPr lang="en-US" sz="2800" dirty="0">
                <a:latin typeface="Arial" charset="0"/>
                <a:ea typeface="MS PGothic" charset="0"/>
              </a:rPr>
              <a:t>is regular)</a:t>
            </a:r>
          </a:p>
          <a:p>
            <a:r>
              <a:rPr lang="en-US" sz="2800" dirty="0">
                <a:latin typeface="Arial" charset="0"/>
                <a:ea typeface="MS PGothic" charset="0"/>
              </a:rPr>
              <a:t>Easy to prove by replacing each member of </a:t>
            </a:r>
            <a:r>
              <a:rPr lang="en-US" sz="2800" dirty="0" err="1">
                <a:latin typeface="Arial" charset="0"/>
                <a:ea typeface="MS PGothic" charset="0"/>
              </a:rPr>
              <a:t>a∈Σ</a:t>
            </a:r>
            <a:r>
              <a:rPr lang="en-US" sz="2800" dirty="0">
                <a:latin typeface="Arial" charset="0"/>
                <a:ea typeface="MS PGothic" charset="0"/>
              </a:rPr>
              <a:t> in a regular expression for a language L with the  regular expression for L</a:t>
            </a:r>
            <a:r>
              <a:rPr lang="en-US" sz="2800" baseline="-25000" dirty="0">
                <a:latin typeface="Arial" charset="0"/>
                <a:ea typeface="MS PGothic" charset="0"/>
              </a:rPr>
              <a:t>a</a:t>
            </a:r>
          </a:p>
          <a:p>
            <a:r>
              <a:rPr lang="en-US" sz="2800" dirty="0">
                <a:latin typeface="Arial" charset="0"/>
                <a:ea typeface="MS PGothic" charset="0"/>
              </a:rPr>
              <a:t>A homomorphism is a substitution where each L</a:t>
            </a:r>
            <a:r>
              <a:rPr lang="en-US" sz="2800" baseline="-25000" dirty="0">
                <a:latin typeface="Arial" charset="0"/>
                <a:ea typeface="MS PGothic" charset="0"/>
              </a:rPr>
              <a:t>a </a:t>
            </a:r>
            <a:r>
              <a:rPr lang="en-US" sz="2800" dirty="0">
                <a:latin typeface="Arial" charset="0"/>
                <a:ea typeface="MS PGothic" charset="0"/>
              </a:rPr>
              <a:t>is a single string</a:t>
            </a:r>
            <a:endParaRPr lang="en-US" dirty="0"/>
          </a:p>
        </p:txBody>
      </p:sp>
      <p:sp>
        <p:nvSpPr>
          <p:cNvPr id="4" name="Date Placeholder 3"/>
          <p:cNvSpPr>
            <a:spLocks noGrp="1"/>
          </p:cNvSpPr>
          <p:nvPr>
            <p:ph type="dt" sz="half" idx="10"/>
          </p:nvPr>
        </p:nvSpPr>
        <p:spPr/>
        <p:txBody>
          <a:bodyPr/>
          <a:lstStyle/>
          <a:p>
            <a:fld id="{24558097-7302-3A48-A4A1-89A61345E176}"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66</a:t>
            </a:fld>
            <a:endParaRPr lang="en-US"/>
          </a:p>
        </p:txBody>
      </p:sp>
    </p:spTree>
    <p:extLst>
      <p:ext uri="{BB962C8B-B14F-4D97-AF65-F5344CB8AC3E}">
        <p14:creationId xmlns:p14="http://schemas.microsoft.com/office/powerpoint/2010/main" val="109791374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Quotient with Regular Sets</a:t>
            </a:r>
          </a:p>
        </p:txBody>
      </p:sp>
      <p:sp>
        <p:nvSpPr>
          <p:cNvPr id="3" name="Content Placeholder 2"/>
          <p:cNvSpPr>
            <a:spLocks noGrp="1"/>
          </p:cNvSpPr>
          <p:nvPr>
            <p:ph idx="1"/>
          </p:nvPr>
        </p:nvSpPr>
        <p:spPr/>
        <p:txBody>
          <a:bodyPr/>
          <a:lstStyle/>
          <a:p>
            <a:r>
              <a:rPr lang="en-US" sz="2000" dirty="0">
                <a:latin typeface="Arial" charset="0"/>
                <a:ea typeface="MS PGothic" charset="0"/>
              </a:rPr>
              <a:t>Quotient of two languages B and C, denoted B/C, is defined as </a:t>
            </a:r>
            <a:br>
              <a:rPr lang="en-US" sz="2000" dirty="0">
                <a:latin typeface="Arial" charset="0"/>
                <a:ea typeface="MS PGothic" charset="0"/>
              </a:rPr>
            </a:br>
            <a:r>
              <a:rPr lang="en-US" sz="2000" dirty="0">
                <a:latin typeface="Arial" charset="0"/>
                <a:ea typeface="MS PGothic" charset="0"/>
              </a:rPr>
              <a:t>B/C = { x | ∃</a:t>
            </a:r>
            <a:r>
              <a:rPr lang="en-US" sz="2000" dirty="0" err="1">
                <a:latin typeface="Arial" charset="0"/>
                <a:ea typeface="MS PGothic" charset="0"/>
              </a:rPr>
              <a:t>y∈C</a:t>
            </a:r>
            <a:r>
              <a:rPr lang="en-US" sz="2000" dirty="0">
                <a:latin typeface="Arial" charset="0"/>
                <a:ea typeface="MS PGothic" charset="0"/>
              </a:rPr>
              <a:t> where </a:t>
            </a:r>
            <a:r>
              <a:rPr lang="en-US" sz="2000" dirty="0" err="1">
                <a:latin typeface="Arial" charset="0"/>
                <a:ea typeface="MS PGothic" charset="0"/>
              </a:rPr>
              <a:t>xy∈B</a:t>
            </a:r>
            <a:r>
              <a:rPr lang="en-US" sz="2000" dirty="0">
                <a:latin typeface="Arial" charset="0"/>
                <a:ea typeface="MS PGothic" charset="0"/>
              </a:rPr>
              <a:t> }</a:t>
            </a:r>
          </a:p>
          <a:p>
            <a:r>
              <a:rPr lang="en-US" sz="2000" dirty="0"/>
              <a:t>Let B be recognized by DFA </a:t>
            </a:r>
            <a:br>
              <a:rPr lang="en-US" sz="2000" dirty="0"/>
            </a:br>
            <a:r>
              <a:rPr lang="en-US" sz="2000" dirty="0"/>
              <a:t>A</a:t>
            </a:r>
            <a:r>
              <a:rPr lang="en-US" sz="2000" baseline="-25000" dirty="0"/>
              <a:t>B</a:t>
            </a:r>
            <a:r>
              <a:rPr lang="en-US" sz="2000" dirty="0"/>
              <a:t> = </a:t>
            </a:r>
            <a:r>
              <a:rPr lang="en-US" sz="2000" dirty="0">
                <a:latin typeface="Arial" charset="0"/>
                <a:ea typeface="MS PGothic" charset="0"/>
              </a:rPr>
              <a:t>(Q</a:t>
            </a:r>
            <a:r>
              <a:rPr lang="en-US" sz="2000" baseline="-25000" dirty="0"/>
              <a:t>B</a:t>
            </a:r>
            <a:r>
              <a:rPr lang="en-US" sz="2000" dirty="0">
                <a:latin typeface="Arial" charset="0"/>
                <a:ea typeface="MS PGothic" charset="0"/>
              </a:rPr>
              <a:t>,Σ,δ</a:t>
            </a:r>
            <a:r>
              <a:rPr lang="en-US" sz="2000" baseline="-25000" dirty="0"/>
              <a:t>B</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B</a:t>
            </a:r>
            <a:r>
              <a:rPr lang="en-US" sz="2000" dirty="0">
                <a:latin typeface="Arial" charset="0"/>
                <a:ea typeface="MS PGothic" charset="0"/>
              </a:rPr>
              <a:t>,F</a:t>
            </a:r>
            <a:r>
              <a:rPr lang="en-US" sz="2000" baseline="-25000" dirty="0"/>
              <a:t>B</a:t>
            </a:r>
            <a:r>
              <a:rPr lang="en-US" sz="2000" dirty="0">
                <a:latin typeface="Arial" charset="0"/>
                <a:ea typeface="MS PGothic" charset="0"/>
              </a:rPr>
              <a:t>) </a:t>
            </a:r>
            <a:r>
              <a:rPr lang="en-US" sz="2000" dirty="0"/>
              <a:t>and C by </a:t>
            </a:r>
            <a:br>
              <a:rPr lang="en-US" sz="2000" dirty="0"/>
            </a:br>
            <a:r>
              <a:rPr lang="en-US" sz="2000" dirty="0"/>
              <a:t>A</a:t>
            </a:r>
            <a:r>
              <a:rPr lang="en-US" sz="2000" baseline="-25000" dirty="0"/>
              <a:t>C</a:t>
            </a:r>
            <a:r>
              <a:rPr lang="en-US" sz="2000" dirty="0"/>
              <a:t> = </a:t>
            </a:r>
            <a:r>
              <a:rPr lang="en-US" sz="2000" dirty="0">
                <a:latin typeface="Arial" charset="0"/>
                <a:ea typeface="MS PGothic" charset="0"/>
              </a:rPr>
              <a:t>(Q</a:t>
            </a:r>
            <a:r>
              <a:rPr lang="en-US" sz="2000" baseline="-25000" dirty="0"/>
              <a:t>C</a:t>
            </a:r>
            <a:r>
              <a:rPr lang="en-US" sz="2000" dirty="0">
                <a:latin typeface="Arial" charset="0"/>
                <a:ea typeface="MS PGothic" charset="0"/>
              </a:rPr>
              <a:t>,Σ,δ</a:t>
            </a:r>
            <a:r>
              <a:rPr lang="en-US" sz="2000" baseline="-25000" dirty="0"/>
              <a:t>C</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C</a:t>
            </a:r>
            <a:r>
              <a:rPr lang="en-US" sz="2000" dirty="0">
                <a:latin typeface="Arial" charset="0"/>
                <a:ea typeface="MS PGothic" charset="0"/>
              </a:rPr>
              <a:t>,F</a:t>
            </a:r>
            <a:r>
              <a:rPr lang="en-US" sz="2000" baseline="-25000" dirty="0"/>
              <a:t>C</a:t>
            </a:r>
            <a:r>
              <a:rPr lang="en-US" sz="2000" dirty="0">
                <a:latin typeface="Arial" charset="0"/>
                <a:ea typeface="MS PGothic" charset="0"/>
              </a:rPr>
              <a:t>)</a:t>
            </a:r>
          </a:p>
          <a:p>
            <a:r>
              <a:rPr lang="en-US" sz="2000" dirty="0">
                <a:latin typeface="Arial" charset="0"/>
                <a:ea typeface="MS PGothic" charset="0"/>
              </a:rPr>
              <a:t>Define the recognizer for B/C by </a:t>
            </a:r>
            <a:br>
              <a:rPr lang="en-US" sz="2000" dirty="0">
                <a:latin typeface="Arial" charset="0"/>
                <a:ea typeface="MS PGothic" charset="0"/>
              </a:rPr>
            </a:br>
            <a:r>
              <a:rPr lang="en-US" sz="2000" dirty="0"/>
              <a:t>A</a:t>
            </a:r>
            <a:r>
              <a:rPr lang="en-US" sz="2000" baseline="-25000" dirty="0"/>
              <a:t>B/C</a:t>
            </a:r>
            <a:r>
              <a:rPr lang="en-US" sz="2000" dirty="0"/>
              <a:t> = </a:t>
            </a:r>
            <a:r>
              <a:rPr lang="en-US" sz="2000" dirty="0">
                <a:latin typeface="Arial" charset="0"/>
                <a:ea typeface="MS PGothic" charset="0"/>
              </a:rPr>
              <a:t>(</a:t>
            </a:r>
            <a:r>
              <a:rPr lang="en-US" sz="2000" dirty="0" err="1">
                <a:latin typeface="Arial" charset="0"/>
                <a:ea typeface="MS PGothic" charset="0"/>
              </a:rPr>
              <a:t>Q</a:t>
            </a:r>
            <a:r>
              <a:rPr lang="en-US" sz="2000" baseline="-25000" dirty="0" err="1"/>
              <a:t>B</a:t>
            </a:r>
            <a:r>
              <a:rPr lang="en-US" sz="2000" dirty="0" err="1"/>
              <a:t>∪</a:t>
            </a:r>
            <a:r>
              <a:rPr lang="en-US" sz="2000" dirty="0" err="1">
                <a:latin typeface="Arial" charset="0"/>
                <a:ea typeface="MS PGothic" charset="0"/>
              </a:rPr>
              <a:t>Q</a:t>
            </a:r>
            <a:r>
              <a:rPr lang="en-US" sz="2000" baseline="-25000" dirty="0" err="1">
                <a:latin typeface="Arial" charset="0"/>
                <a:ea typeface="MS PGothic" charset="0"/>
              </a:rPr>
              <a:t>B</a:t>
            </a:r>
            <a:r>
              <a:rPr lang="en-US" sz="2000" dirty="0" err="1">
                <a:latin typeface="Arial" charset="0"/>
                <a:ea typeface="MS PGothic" charset="0"/>
              </a:rPr>
              <a:t>×Q</a:t>
            </a:r>
            <a:r>
              <a:rPr lang="en-US" sz="2000" baseline="-25000" dirty="0" err="1">
                <a:latin typeface="Arial" charset="0"/>
                <a:ea typeface="MS PGothic" charset="0"/>
              </a:rPr>
              <a:t>C</a:t>
            </a:r>
            <a:r>
              <a:rPr lang="en-US" sz="2000" dirty="0" err="1">
                <a:latin typeface="Arial" charset="0"/>
                <a:ea typeface="MS PGothic" charset="0"/>
              </a:rPr>
              <a:t>,Σ,δ</a:t>
            </a:r>
            <a:r>
              <a:rPr lang="en-US" sz="2000" baseline="-25000" dirty="0" err="1"/>
              <a:t>B</a:t>
            </a:r>
            <a:r>
              <a:rPr lang="en-US" sz="2000" baseline="-25000" dirty="0"/>
              <a:t>/C</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B</a:t>
            </a:r>
            <a:r>
              <a:rPr lang="en-US" sz="2000" dirty="0">
                <a:latin typeface="Arial" charset="0"/>
                <a:ea typeface="MS PGothic" charset="0"/>
              </a:rPr>
              <a:t>, F</a:t>
            </a:r>
            <a:r>
              <a:rPr lang="en-US" sz="2000" baseline="-25000" dirty="0">
                <a:latin typeface="Arial" charset="0"/>
                <a:ea typeface="MS PGothic" charset="0"/>
              </a:rPr>
              <a:t>B</a:t>
            </a:r>
            <a:r>
              <a:rPr lang="en-US" sz="2000" dirty="0">
                <a:latin typeface="Arial" charset="0"/>
                <a:ea typeface="MS PGothic" charset="0"/>
              </a:rPr>
              <a:t>×F</a:t>
            </a:r>
            <a:r>
              <a:rPr lang="en-US" sz="2000" baseline="-25000" dirty="0">
                <a:latin typeface="Arial" charset="0"/>
                <a:ea typeface="MS PGothic" charset="0"/>
              </a:rPr>
              <a:t>C</a:t>
            </a:r>
            <a:r>
              <a:rPr lang="en-US" sz="2000" dirty="0">
                <a:latin typeface="Arial" charset="0"/>
                <a:ea typeface="MS PGothic" charset="0"/>
              </a:rPr>
              <a:t>)</a:t>
            </a:r>
            <a:br>
              <a:rPr lang="en-US" sz="2000" dirty="0">
                <a:latin typeface="Arial" charset="0"/>
                <a:ea typeface="MS PGothic" charset="0"/>
              </a:rPr>
            </a:br>
            <a:r>
              <a:rPr lang="en-US" sz="2000" dirty="0" err="1">
                <a:latin typeface="Arial" charset="0"/>
                <a:ea typeface="MS PGothic" charset="0"/>
              </a:rPr>
              <a:t>δ</a:t>
            </a:r>
            <a:r>
              <a:rPr lang="en-US" sz="2000" baseline="-25000" dirty="0" err="1"/>
              <a:t>B</a:t>
            </a:r>
            <a:r>
              <a:rPr lang="en-US" sz="2000" baseline="-25000" dirty="0"/>
              <a:t>/C</a:t>
            </a:r>
            <a:r>
              <a:rPr lang="en-US" sz="2000" dirty="0"/>
              <a:t>(</a:t>
            </a:r>
            <a:r>
              <a:rPr lang="en-US" sz="2000" dirty="0" err="1"/>
              <a:t>q,a</a:t>
            </a:r>
            <a:r>
              <a:rPr lang="en-US" sz="2000" dirty="0"/>
              <a:t>) = {</a:t>
            </a:r>
            <a:r>
              <a:rPr lang="en-US" sz="2000" dirty="0" err="1">
                <a:latin typeface="Arial" charset="0"/>
                <a:ea typeface="MS PGothic" charset="0"/>
              </a:rPr>
              <a:t>δ</a:t>
            </a:r>
            <a:r>
              <a:rPr lang="en-US" sz="2000" baseline="-25000" dirty="0" err="1"/>
              <a:t>B</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a:t>
            </a:r>
            <a:r>
              <a:rPr lang="en-US" sz="2000" dirty="0"/>
              <a:t> </a:t>
            </a:r>
            <a:r>
              <a:rPr lang="en-US" sz="2000" dirty="0">
                <a:latin typeface="Arial" charset="0"/>
                <a:ea typeface="MS PGothic" charset="0"/>
              </a:rPr>
              <a:t>			</a:t>
            </a:r>
            <a:r>
              <a:rPr lang="en-US" sz="2000" dirty="0" err="1"/>
              <a:t>a</a:t>
            </a:r>
            <a:r>
              <a:rPr lang="en-US" sz="2000" dirty="0" err="1">
                <a:latin typeface="Arial" charset="0"/>
                <a:ea typeface="MS PGothic" charset="0"/>
              </a:rPr>
              <a:t>∈Σ,q∈Q</a:t>
            </a:r>
            <a:r>
              <a:rPr lang="en-US" sz="2000" baseline="-25000" dirty="0" err="1"/>
              <a:t>B</a:t>
            </a:r>
            <a:r>
              <a:rPr lang="en-US" sz="2000" dirty="0"/>
              <a:t> </a:t>
            </a:r>
            <a:br>
              <a:rPr lang="en-US" sz="2000" dirty="0">
                <a:latin typeface="Arial" charset="0"/>
                <a:ea typeface="MS PGothic" charset="0"/>
              </a:rPr>
            </a:br>
            <a:r>
              <a:rPr lang="en-US" sz="2000" dirty="0" err="1">
                <a:latin typeface="Arial" charset="0"/>
                <a:ea typeface="MS PGothic" charset="0"/>
              </a:rPr>
              <a:t>δ</a:t>
            </a:r>
            <a:r>
              <a:rPr lang="en-US" sz="2000" baseline="-25000" dirty="0" err="1"/>
              <a:t>B</a:t>
            </a:r>
            <a:r>
              <a:rPr lang="en-US" sz="2000" baseline="-25000" dirty="0"/>
              <a:t>/C</a:t>
            </a:r>
            <a:r>
              <a:rPr lang="en-US" sz="2000" dirty="0"/>
              <a:t>(</a:t>
            </a:r>
            <a:r>
              <a:rPr lang="en-US" sz="2000" dirty="0" err="1"/>
              <a:t>q,</a:t>
            </a:r>
            <a:r>
              <a:rPr lang="en-US" sz="2000" dirty="0" err="1">
                <a:latin typeface="Symbol" charset="2"/>
                <a:ea typeface="Symbol" charset="2"/>
                <a:cs typeface="Symbol" charset="2"/>
              </a:rPr>
              <a:t>l</a:t>
            </a:r>
            <a:r>
              <a:rPr lang="en-US" sz="2000" dirty="0"/>
              <a:t>) = {&lt;q</a:t>
            </a:r>
            <a:r>
              <a:rPr lang="en-US" sz="2000" dirty="0">
                <a:latin typeface="Arial" charset="0"/>
                <a:ea typeface="MS PGothic" charset="0"/>
              </a:rPr>
              <a:t>,q</a:t>
            </a:r>
            <a:r>
              <a:rPr lang="en-US" sz="2000" baseline="-25000" dirty="0">
                <a:latin typeface="Arial" charset="0"/>
                <a:ea typeface="MS PGothic" charset="0"/>
              </a:rPr>
              <a:t>1</a:t>
            </a:r>
            <a:r>
              <a:rPr lang="en-US" sz="2000" baseline="-25000" dirty="0"/>
              <a:t>C</a:t>
            </a:r>
            <a:r>
              <a:rPr lang="en-US" sz="2000" dirty="0">
                <a:latin typeface="Arial" charset="0"/>
                <a:ea typeface="MS PGothic" charset="0"/>
              </a:rPr>
              <a:t>&gt;}			</a:t>
            </a:r>
            <a:r>
              <a:rPr lang="en-US" sz="2000" dirty="0" err="1">
                <a:latin typeface="Arial" charset="0"/>
                <a:ea typeface="MS PGothic" charset="0"/>
              </a:rPr>
              <a:t>q∈Q</a:t>
            </a:r>
            <a:r>
              <a:rPr lang="en-US" sz="2000" baseline="-25000" dirty="0" err="1"/>
              <a:t>B</a:t>
            </a:r>
            <a:br>
              <a:rPr lang="en-US" sz="2000" dirty="0"/>
            </a:br>
            <a:r>
              <a:rPr lang="en-US" sz="2000" dirty="0" err="1">
                <a:latin typeface="Arial" charset="0"/>
                <a:ea typeface="MS PGothic" charset="0"/>
              </a:rPr>
              <a:t>δ</a:t>
            </a:r>
            <a:r>
              <a:rPr lang="en-US" sz="2000" baseline="-25000" dirty="0" err="1"/>
              <a:t>B</a:t>
            </a:r>
            <a:r>
              <a:rPr lang="en-US" sz="2000" baseline="-25000" dirty="0"/>
              <a:t>/C</a:t>
            </a:r>
            <a:r>
              <a:rPr lang="en-US" sz="2000" dirty="0"/>
              <a:t>(&lt;</a:t>
            </a:r>
            <a:r>
              <a:rPr lang="en-US" sz="2000" dirty="0" err="1"/>
              <a:t>q,p</a:t>
            </a:r>
            <a:r>
              <a:rPr lang="en-US" sz="2000" dirty="0"/>
              <a:t>&gt;,</a:t>
            </a:r>
            <a:r>
              <a:rPr lang="en-US" sz="2000" dirty="0">
                <a:latin typeface="Symbol" charset="2"/>
                <a:ea typeface="Symbol" charset="2"/>
                <a:cs typeface="Symbol" charset="2"/>
              </a:rPr>
              <a:t>l</a:t>
            </a:r>
            <a:r>
              <a:rPr lang="en-US" sz="2000" dirty="0"/>
              <a:t>) = {&lt;</a:t>
            </a:r>
            <a:r>
              <a:rPr lang="en-US" sz="2000" dirty="0" err="1">
                <a:latin typeface="Arial" charset="0"/>
                <a:ea typeface="MS PGothic" charset="0"/>
              </a:rPr>
              <a:t>δ</a:t>
            </a:r>
            <a:r>
              <a:rPr lang="en-US" sz="2000" baseline="-25000" dirty="0" err="1"/>
              <a:t>B</a:t>
            </a:r>
            <a:r>
              <a:rPr lang="en-US" sz="2000" dirty="0">
                <a:latin typeface="Arial" charset="0"/>
                <a:ea typeface="MS PGothic" charset="0"/>
              </a:rPr>
              <a:t>(</a:t>
            </a:r>
            <a:r>
              <a:rPr lang="en-US" sz="2000" dirty="0" err="1">
                <a:latin typeface="Arial" charset="0"/>
                <a:ea typeface="MS PGothic" charset="0"/>
              </a:rPr>
              <a:t>q,a</a:t>
            </a:r>
            <a:r>
              <a:rPr lang="en-US" sz="2000" dirty="0">
                <a:latin typeface="Arial" charset="0"/>
                <a:ea typeface="MS PGothic" charset="0"/>
              </a:rPr>
              <a:t>),</a:t>
            </a:r>
            <a:r>
              <a:rPr lang="en-US" sz="2000" dirty="0" err="1">
                <a:latin typeface="Arial" charset="0"/>
                <a:ea typeface="MS PGothic" charset="0"/>
              </a:rPr>
              <a:t>δ</a:t>
            </a:r>
            <a:r>
              <a:rPr lang="en-US" sz="2000" baseline="-25000" dirty="0" err="1"/>
              <a:t>C</a:t>
            </a:r>
            <a:r>
              <a:rPr lang="en-US" sz="2000" dirty="0">
                <a:latin typeface="Arial" charset="0"/>
                <a:ea typeface="MS PGothic" charset="0"/>
              </a:rPr>
              <a:t>(</a:t>
            </a:r>
            <a:r>
              <a:rPr lang="en-US" sz="2000" dirty="0" err="1">
                <a:latin typeface="Arial" charset="0"/>
                <a:ea typeface="MS PGothic" charset="0"/>
              </a:rPr>
              <a:t>p,a</a:t>
            </a:r>
            <a:r>
              <a:rPr lang="en-US" sz="2000" dirty="0">
                <a:latin typeface="Arial" charset="0"/>
                <a:ea typeface="MS PGothic" charset="0"/>
              </a:rPr>
              <a:t>)&gt;}	</a:t>
            </a:r>
            <a:r>
              <a:rPr lang="en-US" sz="2000" dirty="0" err="1"/>
              <a:t>a</a:t>
            </a:r>
            <a:r>
              <a:rPr lang="en-US" sz="2000" dirty="0" err="1">
                <a:latin typeface="Arial" charset="0"/>
                <a:ea typeface="MS PGothic" charset="0"/>
              </a:rPr>
              <a:t>∈Σ,q∈Q</a:t>
            </a:r>
            <a:r>
              <a:rPr lang="en-US" sz="2000" baseline="-25000" dirty="0" err="1"/>
              <a:t>B</a:t>
            </a:r>
            <a:r>
              <a:rPr lang="en-US" sz="2000" dirty="0" err="1"/>
              <a:t>,</a:t>
            </a:r>
            <a:r>
              <a:rPr lang="en-US" sz="2000" dirty="0" err="1">
                <a:latin typeface="Arial" charset="0"/>
                <a:ea typeface="MS PGothic" charset="0"/>
              </a:rPr>
              <a:t>p∈Q</a:t>
            </a:r>
            <a:r>
              <a:rPr lang="en-US" sz="2000" baseline="-25000" dirty="0" err="1"/>
              <a:t>C</a:t>
            </a:r>
            <a:endParaRPr lang="en-US" sz="2000" dirty="0">
              <a:latin typeface="Arial" charset="0"/>
              <a:ea typeface="MS PGothic" charset="0"/>
            </a:endParaRPr>
          </a:p>
          <a:p>
            <a:r>
              <a:rPr lang="en-US" sz="2000" dirty="0">
                <a:latin typeface="Arial" charset="0"/>
                <a:ea typeface="MS PGothic" charset="0"/>
              </a:rPr>
              <a:t>The basic idea is that we simulate B and then randomly decide it has seen x and continue by looking for y, simulating B continuing after x but with C starting from scratch and both making believe they see the same character at every stage (none actually is seen) </a:t>
            </a:r>
            <a:endParaRPr lang="en-US" sz="2000" dirty="0"/>
          </a:p>
        </p:txBody>
      </p:sp>
      <p:sp>
        <p:nvSpPr>
          <p:cNvPr id="4" name="Date Placeholder 3"/>
          <p:cNvSpPr>
            <a:spLocks noGrp="1"/>
          </p:cNvSpPr>
          <p:nvPr>
            <p:ph type="dt" sz="half" idx="10"/>
          </p:nvPr>
        </p:nvSpPr>
        <p:spPr/>
        <p:txBody>
          <a:bodyPr/>
          <a:lstStyle/>
          <a:p>
            <a:fld id="{CE858025-E403-064E-B81B-97BE265200C5}"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67</a:t>
            </a:fld>
            <a:endParaRPr lang="en-US"/>
          </a:p>
        </p:txBody>
      </p:sp>
    </p:spTree>
    <p:extLst>
      <p:ext uri="{BB962C8B-B14F-4D97-AF65-F5344CB8AC3E}">
        <p14:creationId xmlns:p14="http://schemas.microsoft.com/office/powerpoint/2010/main" val="14567331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04433-3490-7745-95F1-4DE52C50A32B}"/>
              </a:ext>
            </a:extLst>
          </p:cNvPr>
          <p:cNvSpPr>
            <a:spLocks noGrp="1"/>
          </p:cNvSpPr>
          <p:nvPr>
            <p:ph type="title"/>
          </p:nvPr>
        </p:nvSpPr>
        <p:spPr/>
        <p:txBody>
          <a:bodyPr/>
          <a:lstStyle/>
          <a:p>
            <a:r>
              <a:rPr lang="en-US" dirty="0"/>
              <a:t>Example of B/C via NFA</a:t>
            </a:r>
          </a:p>
        </p:txBody>
      </p:sp>
      <p:sp>
        <p:nvSpPr>
          <p:cNvPr id="3" name="Content Placeholder 2">
            <a:extLst>
              <a:ext uri="{FF2B5EF4-FFF2-40B4-BE49-F238E27FC236}">
                <a16:creationId xmlns:a16="http://schemas.microsoft.com/office/drawing/2014/main" id="{3D5DD81A-5646-E745-B7E5-C99AE8DE860B}"/>
              </a:ext>
            </a:extLst>
          </p:cNvPr>
          <p:cNvSpPr>
            <a:spLocks noGrp="1"/>
          </p:cNvSpPr>
          <p:nvPr>
            <p:ph idx="1"/>
          </p:nvPr>
        </p:nvSpPr>
        <p:spPr/>
        <p:txBody>
          <a:bodyPr/>
          <a:lstStyle/>
          <a:p>
            <a:r>
              <a:rPr lang="en-US" sz="1800" dirty="0"/>
              <a:t>Let B = a*b*; C = a</a:t>
            </a:r>
            <a:r>
              <a:rPr lang="en-US" sz="1800" baseline="30000"/>
              <a:t>+ </a:t>
            </a:r>
            <a:r>
              <a:rPr lang="en-US" sz="1800"/>
              <a:t>    </a:t>
            </a:r>
          </a:p>
          <a:p>
            <a:r>
              <a:rPr lang="en-US" sz="1800"/>
              <a:t>B</a:t>
            </a:r>
            <a:r>
              <a:rPr lang="en-US" sz="1800" dirty="0"/>
              <a:t>/C = a* as C must remove at least one a and will not apply if there are any b’s</a:t>
            </a:r>
          </a:p>
          <a:p>
            <a:r>
              <a:rPr lang="en-US" sz="1800" dirty="0"/>
              <a:t>A</a:t>
            </a:r>
            <a:r>
              <a:rPr lang="en-US" sz="1800" baseline="-25000" dirty="0"/>
              <a:t>B</a:t>
            </a:r>
            <a:r>
              <a:rPr lang="en-US" sz="1800" dirty="0"/>
              <a:t> = ({q1,q2,q3}, {</a:t>
            </a:r>
            <a:r>
              <a:rPr lang="en-US" sz="1800" dirty="0" err="1"/>
              <a:t>a,b</a:t>
            </a:r>
            <a:r>
              <a:rPr lang="en-US" sz="1800" dirty="0"/>
              <a:t>}, </a:t>
            </a:r>
            <a:r>
              <a:rPr lang="en-US" sz="1800" dirty="0" err="1">
                <a:ea typeface="MS PGothic" charset="0"/>
              </a:rPr>
              <a:t>δ</a:t>
            </a:r>
            <a:r>
              <a:rPr lang="en-US" sz="1800" baseline="-25000" dirty="0" err="1"/>
              <a:t>B</a:t>
            </a:r>
            <a:r>
              <a:rPr lang="en-US" sz="1800" dirty="0">
                <a:ea typeface="MS PGothic" charset="0"/>
              </a:rPr>
              <a:t>, </a:t>
            </a:r>
            <a:r>
              <a:rPr lang="en-US" sz="1800" dirty="0"/>
              <a:t>q1, {q1,q2})</a:t>
            </a:r>
            <a:br>
              <a:rPr lang="en-US" sz="1800" dirty="0"/>
            </a:br>
            <a:r>
              <a:rPr lang="en-US" sz="1800" dirty="0" err="1">
                <a:ea typeface="MS PGothic" charset="0"/>
              </a:rPr>
              <a:t>δ</a:t>
            </a:r>
            <a:r>
              <a:rPr lang="en-US" sz="1800" baseline="-25000" dirty="0" err="1"/>
              <a:t>B</a:t>
            </a:r>
            <a:r>
              <a:rPr lang="en-US" sz="1800" dirty="0"/>
              <a:t>(</a:t>
            </a:r>
            <a:r>
              <a:rPr lang="en-US" sz="1800" dirty="0">
                <a:ea typeface="MS PGothic" charset="0"/>
              </a:rPr>
              <a:t>q1,a) = q1; </a:t>
            </a:r>
            <a:r>
              <a:rPr lang="en-US" sz="1800" dirty="0" err="1">
                <a:ea typeface="MS PGothic" charset="0"/>
              </a:rPr>
              <a:t>δ</a:t>
            </a:r>
            <a:r>
              <a:rPr lang="en-US" sz="1800" baseline="-25000" dirty="0" err="1"/>
              <a:t>B</a:t>
            </a:r>
            <a:r>
              <a:rPr lang="en-US" sz="1800" dirty="0"/>
              <a:t>(</a:t>
            </a:r>
            <a:r>
              <a:rPr lang="en-US" sz="1800" dirty="0">
                <a:ea typeface="MS PGothic" charset="0"/>
              </a:rPr>
              <a:t>q1,b) = q2; </a:t>
            </a:r>
            <a:r>
              <a:rPr lang="en-US" sz="1800" dirty="0" err="1">
                <a:ea typeface="MS PGothic" charset="0"/>
              </a:rPr>
              <a:t>δ</a:t>
            </a:r>
            <a:r>
              <a:rPr lang="en-US" sz="1800" baseline="-25000" dirty="0" err="1"/>
              <a:t>B</a:t>
            </a:r>
            <a:r>
              <a:rPr lang="en-US" sz="1800" dirty="0"/>
              <a:t>(</a:t>
            </a:r>
            <a:r>
              <a:rPr lang="en-US" sz="1800" dirty="0">
                <a:ea typeface="MS PGothic" charset="0"/>
              </a:rPr>
              <a:t>q2,a) = q3; </a:t>
            </a:r>
            <a:r>
              <a:rPr lang="en-US" sz="1800" dirty="0" err="1">
                <a:ea typeface="MS PGothic" charset="0"/>
              </a:rPr>
              <a:t>δ</a:t>
            </a:r>
            <a:r>
              <a:rPr lang="en-US" sz="1800" baseline="-25000" dirty="0" err="1"/>
              <a:t>B</a:t>
            </a:r>
            <a:r>
              <a:rPr lang="en-US" sz="1800" dirty="0"/>
              <a:t>(</a:t>
            </a:r>
            <a:r>
              <a:rPr lang="en-US" sz="1800" dirty="0">
                <a:ea typeface="MS PGothic" charset="0"/>
              </a:rPr>
              <a:t>q2,b) = q2;</a:t>
            </a:r>
            <a:br>
              <a:rPr lang="en-US" sz="1800" dirty="0">
                <a:ea typeface="MS PGothic" charset="0"/>
              </a:rPr>
            </a:br>
            <a:r>
              <a:rPr lang="en-US" sz="1800" dirty="0" err="1">
                <a:ea typeface="MS PGothic" charset="0"/>
              </a:rPr>
              <a:t>δ</a:t>
            </a:r>
            <a:r>
              <a:rPr lang="en-US" sz="1800" baseline="-25000" dirty="0" err="1"/>
              <a:t>B</a:t>
            </a:r>
            <a:r>
              <a:rPr lang="en-US" sz="1800" dirty="0"/>
              <a:t>(</a:t>
            </a:r>
            <a:r>
              <a:rPr lang="en-US" sz="1800" dirty="0">
                <a:ea typeface="MS PGothic" charset="0"/>
              </a:rPr>
              <a:t>q3,a) = q3; </a:t>
            </a:r>
            <a:r>
              <a:rPr lang="en-US" sz="1800" dirty="0" err="1">
                <a:ea typeface="MS PGothic" charset="0"/>
              </a:rPr>
              <a:t>δ</a:t>
            </a:r>
            <a:r>
              <a:rPr lang="en-US" sz="1800" baseline="-25000" dirty="0" err="1"/>
              <a:t>B</a:t>
            </a:r>
            <a:r>
              <a:rPr lang="en-US" sz="1800" dirty="0"/>
              <a:t>(</a:t>
            </a:r>
            <a:r>
              <a:rPr lang="en-US" sz="1800" dirty="0">
                <a:ea typeface="MS PGothic" charset="0"/>
              </a:rPr>
              <a:t>q3,b) = q3</a:t>
            </a:r>
            <a:endParaRPr lang="en-US" sz="1800" dirty="0"/>
          </a:p>
          <a:p>
            <a:r>
              <a:rPr lang="en-US" sz="1800" dirty="0"/>
              <a:t>A</a:t>
            </a:r>
            <a:r>
              <a:rPr lang="en-US" sz="1800" baseline="-25000" dirty="0"/>
              <a:t>C</a:t>
            </a:r>
            <a:r>
              <a:rPr lang="en-US" sz="1800" dirty="0"/>
              <a:t> = ({s1,s2,s3}, {</a:t>
            </a:r>
            <a:r>
              <a:rPr lang="en-US" sz="1800" dirty="0" err="1"/>
              <a:t>a,b</a:t>
            </a:r>
            <a:r>
              <a:rPr lang="en-US" sz="1800" dirty="0"/>
              <a:t>}, </a:t>
            </a:r>
            <a:r>
              <a:rPr lang="en-US" sz="1800" dirty="0" err="1">
                <a:ea typeface="MS PGothic" charset="0"/>
              </a:rPr>
              <a:t>δ</a:t>
            </a:r>
            <a:r>
              <a:rPr lang="en-US" sz="1800" baseline="-25000" dirty="0" err="1">
                <a:ea typeface="MS PGothic" charset="0"/>
              </a:rPr>
              <a:t>C</a:t>
            </a:r>
            <a:r>
              <a:rPr lang="en-US" sz="1800" dirty="0">
                <a:ea typeface="MS PGothic" charset="0"/>
              </a:rPr>
              <a:t>, </a:t>
            </a:r>
            <a:r>
              <a:rPr lang="en-US" sz="1800" dirty="0"/>
              <a:t>s1, {s2})</a:t>
            </a:r>
            <a:br>
              <a:rPr lang="en-US" sz="1800" dirty="0"/>
            </a:br>
            <a:r>
              <a:rPr lang="en-US" sz="1800" dirty="0" err="1">
                <a:ea typeface="MS PGothic" charset="0"/>
              </a:rPr>
              <a:t>δ</a:t>
            </a:r>
            <a:r>
              <a:rPr lang="en-US" sz="1800" baseline="-25000" dirty="0" err="1">
                <a:ea typeface="MS PGothic" charset="0"/>
              </a:rPr>
              <a:t>C</a:t>
            </a:r>
            <a:r>
              <a:rPr lang="en-US" sz="1800" dirty="0"/>
              <a:t>(</a:t>
            </a:r>
            <a:r>
              <a:rPr lang="en-US" sz="1800" dirty="0">
                <a:ea typeface="MS PGothic" charset="0"/>
              </a:rPr>
              <a:t>s1,a) = s2; </a:t>
            </a:r>
            <a:r>
              <a:rPr lang="en-US" sz="1800" dirty="0" err="1">
                <a:ea typeface="MS PGothic" charset="0"/>
              </a:rPr>
              <a:t>δ</a:t>
            </a:r>
            <a:r>
              <a:rPr lang="en-US" sz="1800" baseline="-25000" dirty="0" err="1">
                <a:ea typeface="MS PGothic" charset="0"/>
              </a:rPr>
              <a:t>C</a:t>
            </a:r>
            <a:r>
              <a:rPr lang="en-US" sz="1800" dirty="0"/>
              <a:t>(</a:t>
            </a:r>
            <a:r>
              <a:rPr lang="en-US" sz="1800" dirty="0">
                <a:ea typeface="MS PGothic" charset="0"/>
              </a:rPr>
              <a:t>s1,b) = s3; </a:t>
            </a:r>
            <a:r>
              <a:rPr lang="en-US" sz="1800" dirty="0" err="1">
                <a:ea typeface="MS PGothic" charset="0"/>
              </a:rPr>
              <a:t>δ</a:t>
            </a:r>
            <a:r>
              <a:rPr lang="en-US" sz="1800" baseline="-25000" dirty="0" err="1">
                <a:ea typeface="MS PGothic" charset="0"/>
              </a:rPr>
              <a:t>C</a:t>
            </a:r>
            <a:r>
              <a:rPr lang="en-US" sz="1800" dirty="0"/>
              <a:t>(</a:t>
            </a:r>
            <a:r>
              <a:rPr lang="en-US" sz="1800" dirty="0">
                <a:ea typeface="MS PGothic" charset="0"/>
              </a:rPr>
              <a:t>s2,a) = s2; </a:t>
            </a:r>
            <a:r>
              <a:rPr lang="en-US" sz="1800" dirty="0" err="1">
                <a:ea typeface="MS PGothic" charset="0"/>
              </a:rPr>
              <a:t>δ</a:t>
            </a:r>
            <a:r>
              <a:rPr lang="en-US" sz="1800" baseline="-25000" dirty="0" err="1">
                <a:ea typeface="MS PGothic" charset="0"/>
              </a:rPr>
              <a:t>C</a:t>
            </a:r>
            <a:r>
              <a:rPr lang="en-US" sz="1800" dirty="0"/>
              <a:t>(</a:t>
            </a:r>
            <a:r>
              <a:rPr lang="en-US" sz="1800" dirty="0">
                <a:ea typeface="MS PGothic" charset="0"/>
              </a:rPr>
              <a:t>s2,b) = s3;</a:t>
            </a:r>
            <a:br>
              <a:rPr lang="en-US" sz="1800" dirty="0">
                <a:ea typeface="MS PGothic" charset="0"/>
              </a:rPr>
            </a:br>
            <a:r>
              <a:rPr lang="en-US" sz="1800" dirty="0" err="1">
                <a:ea typeface="MS PGothic" charset="0"/>
              </a:rPr>
              <a:t>δ</a:t>
            </a:r>
            <a:r>
              <a:rPr lang="en-US" sz="1800" baseline="-25000" dirty="0" err="1"/>
              <a:t>C</a:t>
            </a:r>
            <a:r>
              <a:rPr lang="en-US" sz="1800" dirty="0"/>
              <a:t>(</a:t>
            </a:r>
            <a:r>
              <a:rPr lang="en-US" sz="1800" dirty="0">
                <a:ea typeface="MS PGothic" charset="0"/>
              </a:rPr>
              <a:t>s3,a) = s4; </a:t>
            </a:r>
            <a:r>
              <a:rPr lang="en-US" sz="1800" dirty="0" err="1">
                <a:ea typeface="MS PGothic" charset="0"/>
              </a:rPr>
              <a:t>δ</a:t>
            </a:r>
            <a:r>
              <a:rPr lang="en-US" sz="1800" baseline="-25000" dirty="0" err="1"/>
              <a:t>C</a:t>
            </a:r>
            <a:r>
              <a:rPr lang="en-US" sz="1800" dirty="0"/>
              <a:t>(</a:t>
            </a:r>
            <a:r>
              <a:rPr lang="en-US" sz="1800" dirty="0">
                <a:ea typeface="MS PGothic" charset="0"/>
              </a:rPr>
              <a:t>s3,b) = s3</a:t>
            </a:r>
            <a:endParaRPr lang="en-US" sz="1800" dirty="0"/>
          </a:p>
          <a:p>
            <a:r>
              <a:rPr lang="en-US" sz="1800" dirty="0"/>
              <a:t>A</a:t>
            </a:r>
            <a:r>
              <a:rPr lang="en-US" sz="1800" baseline="-25000" dirty="0"/>
              <a:t>B/C</a:t>
            </a:r>
            <a:r>
              <a:rPr lang="en-US" sz="1800" dirty="0"/>
              <a:t> = ({q1,q2,q3,&lt;q1,s1&gt;,&lt;q1,s2&gt;,&lt;q1,s3&gt;,&lt;q2,s1&gt;&gt;,&lt;q2,s2&gt;,&lt;q2,s3&gt;,</a:t>
            </a:r>
            <a:br>
              <a:rPr lang="en-US" sz="1800" dirty="0"/>
            </a:br>
            <a:r>
              <a:rPr lang="en-US" sz="1800" dirty="0"/>
              <a:t>&lt;q3,s1&gt;,&lt;q3,s2&gt;, &lt;q3,s3&gt;} {</a:t>
            </a:r>
            <a:r>
              <a:rPr lang="en-US" sz="1800" dirty="0" err="1"/>
              <a:t>a,b</a:t>
            </a:r>
            <a:r>
              <a:rPr lang="en-US" sz="1800" dirty="0"/>
              <a:t>}, </a:t>
            </a:r>
            <a:r>
              <a:rPr lang="en-US" sz="1800" dirty="0" err="1">
                <a:ea typeface="MS PGothic" charset="0"/>
              </a:rPr>
              <a:t>δ</a:t>
            </a:r>
            <a:r>
              <a:rPr lang="en-US" sz="1800" baseline="-25000" dirty="0" err="1"/>
              <a:t>B</a:t>
            </a:r>
            <a:r>
              <a:rPr lang="en-US" sz="1800" baseline="-25000" dirty="0"/>
              <a:t>/C</a:t>
            </a:r>
            <a:r>
              <a:rPr lang="en-US" sz="1800" dirty="0">
                <a:ea typeface="MS PGothic" charset="0"/>
              </a:rPr>
              <a:t>, </a:t>
            </a:r>
            <a:r>
              <a:rPr lang="en-US" sz="1800" dirty="0"/>
              <a:t>q1, {&lt;q1,s2&gt;,&lt;q2,s2&gt;})</a:t>
            </a:r>
            <a:br>
              <a:rPr lang="en-US" sz="1800" dirty="0"/>
            </a:br>
            <a:r>
              <a:rPr lang="en-US" sz="1800" dirty="0" err="1">
                <a:ea typeface="MS PGothic" charset="0"/>
              </a:rPr>
              <a:t>δ</a:t>
            </a:r>
            <a:r>
              <a:rPr lang="en-US" sz="1800" baseline="-25000" dirty="0" err="1"/>
              <a:t>B</a:t>
            </a:r>
            <a:r>
              <a:rPr lang="en-US" sz="1800" baseline="-25000" dirty="0"/>
              <a:t>/C</a:t>
            </a:r>
            <a:r>
              <a:rPr lang="en-US" sz="1800" dirty="0"/>
              <a:t>(</a:t>
            </a:r>
            <a:r>
              <a:rPr lang="en-US" sz="1800" dirty="0" err="1"/>
              <a:t>q,c</a:t>
            </a:r>
            <a:r>
              <a:rPr lang="en-US" sz="1800" dirty="0"/>
              <a:t>)  = {</a:t>
            </a:r>
            <a:r>
              <a:rPr lang="en-US" sz="1800" dirty="0" err="1">
                <a:ea typeface="MS PGothic" charset="0"/>
              </a:rPr>
              <a:t>δ</a:t>
            </a:r>
            <a:r>
              <a:rPr lang="en-US" sz="1800" baseline="-25000" dirty="0" err="1"/>
              <a:t>B</a:t>
            </a:r>
            <a:r>
              <a:rPr lang="en-US" sz="1800" dirty="0"/>
              <a:t>(</a:t>
            </a:r>
            <a:r>
              <a:rPr lang="en-US" sz="1800" dirty="0" err="1">
                <a:ea typeface="MS PGothic" charset="0"/>
              </a:rPr>
              <a:t>q,c</a:t>
            </a:r>
            <a:r>
              <a:rPr lang="en-US" sz="1800" dirty="0">
                <a:ea typeface="MS PGothic" charset="0"/>
              </a:rPr>
              <a:t>)}, q∈{q1,q2,q3}; c∈{</a:t>
            </a:r>
            <a:r>
              <a:rPr lang="en-US" sz="1800" dirty="0" err="1">
                <a:ea typeface="MS PGothic" charset="0"/>
              </a:rPr>
              <a:t>a,b</a:t>
            </a:r>
            <a:r>
              <a:rPr lang="en-US" sz="1800" dirty="0">
                <a:ea typeface="MS PGothic" charset="0"/>
              </a:rPr>
              <a:t>} // read ’x”</a:t>
            </a:r>
            <a:br>
              <a:rPr lang="en-US" sz="1800" dirty="0">
                <a:ea typeface="MS PGothic" charset="0"/>
              </a:rPr>
            </a:br>
            <a:r>
              <a:rPr lang="en-US" sz="1800" dirty="0" err="1">
                <a:ea typeface="MS PGothic" charset="0"/>
              </a:rPr>
              <a:t>δ</a:t>
            </a:r>
            <a:r>
              <a:rPr lang="en-US" sz="1800" baseline="-25000" dirty="0" err="1"/>
              <a:t>B</a:t>
            </a:r>
            <a:r>
              <a:rPr lang="en-US" sz="1800" baseline="-25000" dirty="0"/>
              <a:t>/C</a:t>
            </a:r>
            <a:r>
              <a:rPr lang="en-US" sz="1800" dirty="0"/>
              <a:t>(</a:t>
            </a:r>
            <a:r>
              <a:rPr lang="en-US" sz="1800" dirty="0" err="1"/>
              <a:t>q,λ</a:t>
            </a:r>
            <a:r>
              <a:rPr lang="en-US" sz="1800" dirty="0"/>
              <a:t>)  = {</a:t>
            </a:r>
            <a:r>
              <a:rPr lang="en-US" sz="1800" dirty="0">
                <a:ea typeface="MS PGothic" charset="0"/>
              </a:rPr>
              <a:t>&lt;q,s1&gt;}, q∈{q1,q2,q3}; // jump to synthesize y</a:t>
            </a:r>
            <a:br>
              <a:rPr lang="en-US" sz="1800" dirty="0">
                <a:ea typeface="MS PGothic" charset="0"/>
              </a:rPr>
            </a:br>
            <a:r>
              <a:rPr lang="en-US" sz="1800" dirty="0" err="1">
                <a:latin typeface="Arial" charset="0"/>
                <a:ea typeface="MS PGothic" charset="0"/>
              </a:rPr>
              <a:t>δ</a:t>
            </a:r>
            <a:r>
              <a:rPr lang="en-US" sz="1800" baseline="-25000" dirty="0" err="1"/>
              <a:t>B</a:t>
            </a:r>
            <a:r>
              <a:rPr lang="en-US" sz="1800" baseline="-25000" dirty="0"/>
              <a:t>/C</a:t>
            </a:r>
            <a:r>
              <a:rPr lang="en-US" sz="1800" dirty="0"/>
              <a:t>(&lt;</a:t>
            </a:r>
            <a:r>
              <a:rPr lang="en-US" sz="1800" dirty="0" err="1"/>
              <a:t>q,s</a:t>
            </a:r>
            <a:r>
              <a:rPr lang="en-US" sz="1800" dirty="0"/>
              <a:t>&gt;,</a:t>
            </a:r>
            <a:r>
              <a:rPr lang="en-US" sz="1800" dirty="0">
                <a:latin typeface="Symbol" charset="2"/>
                <a:ea typeface="Symbol" charset="2"/>
                <a:cs typeface="Symbol" charset="2"/>
              </a:rPr>
              <a:t>l</a:t>
            </a:r>
            <a:r>
              <a:rPr lang="en-US" sz="1800" dirty="0"/>
              <a:t>) = {&lt;</a:t>
            </a:r>
            <a:r>
              <a:rPr lang="en-US" sz="1800" dirty="0" err="1">
                <a:latin typeface="Arial" charset="0"/>
                <a:ea typeface="MS PGothic" charset="0"/>
              </a:rPr>
              <a:t>δ</a:t>
            </a:r>
            <a:r>
              <a:rPr lang="en-US" sz="1800" baseline="-25000" dirty="0" err="1"/>
              <a:t>B</a:t>
            </a:r>
            <a:r>
              <a:rPr lang="en-US" sz="1800" dirty="0">
                <a:latin typeface="Arial" charset="0"/>
                <a:ea typeface="MS PGothic" charset="0"/>
              </a:rPr>
              <a:t>(</a:t>
            </a:r>
            <a:r>
              <a:rPr lang="en-US" sz="1800" dirty="0" err="1">
                <a:latin typeface="Arial" charset="0"/>
                <a:ea typeface="MS PGothic" charset="0"/>
              </a:rPr>
              <a:t>q,c</a:t>
            </a:r>
            <a:r>
              <a:rPr lang="en-US" sz="1800" dirty="0">
                <a:latin typeface="Arial" charset="0"/>
                <a:ea typeface="MS PGothic" charset="0"/>
              </a:rPr>
              <a:t>),</a:t>
            </a:r>
            <a:r>
              <a:rPr lang="en-US" sz="1800" dirty="0" err="1">
                <a:latin typeface="Arial" charset="0"/>
                <a:ea typeface="MS PGothic" charset="0"/>
              </a:rPr>
              <a:t>δ</a:t>
            </a:r>
            <a:r>
              <a:rPr lang="en-US" sz="1800" baseline="-25000" dirty="0" err="1"/>
              <a:t>C</a:t>
            </a:r>
            <a:r>
              <a:rPr lang="en-US" sz="1800" dirty="0">
                <a:latin typeface="Arial" charset="0"/>
                <a:ea typeface="MS PGothic" charset="0"/>
              </a:rPr>
              <a:t>(</a:t>
            </a:r>
            <a:r>
              <a:rPr lang="en-US" sz="1800" dirty="0" err="1">
                <a:latin typeface="Arial" charset="0"/>
                <a:ea typeface="MS PGothic" charset="0"/>
              </a:rPr>
              <a:t>s,c</a:t>
            </a:r>
            <a:r>
              <a:rPr lang="en-US" sz="1800" dirty="0">
                <a:latin typeface="Arial" charset="0"/>
                <a:ea typeface="MS PGothic" charset="0"/>
              </a:rPr>
              <a:t>)&gt;}, </a:t>
            </a:r>
            <a:r>
              <a:rPr lang="en-US" sz="1800" dirty="0"/>
              <a:t>c</a:t>
            </a:r>
            <a:r>
              <a:rPr lang="en-US" sz="1800" dirty="0">
                <a:latin typeface="Arial" charset="0"/>
                <a:ea typeface="MS PGothic" charset="0"/>
              </a:rPr>
              <a:t>∈{</a:t>
            </a:r>
            <a:r>
              <a:rPr lang="en-US" sz="1800" dirty="0" err="1">
                <a:latin typeface="Arial" charset="0"/>
                <a:ea typeface="MS PGothic" charset="0"/>
              </a:rPr>
              <a:t>a,b</a:t>
            </a:r>
            <a:r>
              <a:rPr lang="en-US" sz="1800" dirty="0">
                <a:latin typeface="Arial" charset="0"/>
                <a:ea typeface="MS PGothic" charset="0"/>
              </a:rPr>
              <a:t>},q∈{q1,q2,q3}</a:t>
            </a:r>
            <a:r>
              <a:rPr lang="en-US" sz="1800" dirty="0"/>
              <a:t>,</a:t>
            </a:r>
            <a:r>
              <a:rPr lang="en-US" sz="1800" dirty="0">
                <a:latin typeface="Arial" charset="0"/>
                <a:ea typeface="MS PGothic" charset="0"/>
              </a:rPr>
              <a:t>s∈{s1,s2,s3}</a:t>
            </a:r>
            <a:r>
              <a:rPr lang="en-US" sz="1800" dirty="0"/>
              <a:t>,</a:t>
            </a:r>
            <a:endParaRPr lang="en-US" sz="1800" dirty="0">
              <a:ea typeface="MS PGothic" charset="0"/>
            </a:endParaRPr>
          </a:p>
        </p:txBody>
      </p:sp>
      <p:sp>
        <p:nvSpPr>
          <p:cNvPr id="4" name="Date Placeholder 3">
            <a:extLst>
              <a:ext uri="{FF2B5EF4-FFF2-40B4-BE49-F238E27FC236}">
                <a16:creationId xmlns:a16="http://schemas.microsoft.com/office/drawing/2014/main" id="{AECA5709-1AEB-FA44-93C3-3B880FB314DC}"/>
              </a:ext>
            </a:extLst>
          </p:cNvPr>
          <p:cNvSpPr>
            <a:spLocks noGrp="1"/>
          </p:cNvSpPr>
          <p:nvPr>
            <p:ph type="dt" sz="half" idx="10"/>
          </p:nvPr>
        </p:nvSpPr>
        <p:spPr/>
        <p:txBody>
          <a:bodyPr/>
          <a:lstStyle/>
          <a:p>
            <a:fld id="{2534C2F4-DACC-7046-9C17-8BE104BD396C}" type="datetime1">
              <a:rPr lang="en-US" smtClean="0"/>
              <a:t>1/27/22</a:t>
            </a:fld>
            <a:endParaRPr lang="en-US" dirty="0"/>
          </a:p>
        </p:txBody>
      </p:sp>
      <p:sp>
        <p:nvSpPr>
          <p:cNvPr id="5" name="Footer Placeholder 4">
            <a:extLst>
              <a:ext uri="{FF2B5EF4-FFF2-40B4-BE49-F238E27FC236}">
                <a16:creationId xmlns:a16="http://schemas.microsoft.com/office/drawing/2014/main" id="{E2777756-3ED1-C440-AE72-BFDF6894C712}"/>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20E8D73B-376E-E649-86EB-BFAE554CB835}"/>
              </a:ext>
            </a:extLst>
          </p:cNvPr>
          <p:cNvSpPr>
            <a:spLocks noGrp="1"/>
          </p:cNvSpPr>
          <p:nvPr>
            <p:ph type="sldNum" sz="quarter" idx="12"/>
          </p:nvPr>
        </p:nvSpPr>
        <p:spPr/>
        <p:txBody>
          <a:bodyPr/>
          <a:lstStyle/>
          <a:p>
            <a:fld id="{F7F6C048-724C-A44D-A3A9-573A2C2F7973}" type="slidenum">
              <a:rPr lang="en-US" smtClean="0"/>
              <a:pPr/>
              <a:t>68</a:t>
            </a:fld>
            <a:endParaRPr lang="en-US"/>
          </a:p>
        </p:txBody>
      </p:sp>
    </p:spTree>
    <p:extLst>
      <p:ext uri="{BB962C8B-B14F-4D97-AF65-F5344CB8AC3E}">
        <p14:creationId xmlns:p14="http://schemas.microsoft.com/office/powerpoint/2010/main" val="14562121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41906-5A32-2C43-A6AF-54692E413CB2}"/>
              </a:ext>
            </a:extLst>
          </p:cNvPr>
          <p:cNvSpPr>
            <a:spLocks noGrp="1"/>
          </p:cNvSpPr>
          <p:nvPr>
            <p:ph type="title"/>
          </p:nvPr>
        </p:nvSpPr>
        <p:spPr/>
        <p:txBody>
          <a:bodyPr/>
          <a:lstStyle/>
          <a:p>
            <a:r>
              <a:rPr lang="en-US" dirty="0"/>
              <a:t>Example Worked Out #1</a:t>
            </a:r>
          </a:p>
        </p:txBody>
      </p:sp>
      <p:sp>
        <p:nvSpPr>
          <p:cNvPr id="4" name="Date Placeholder 3">
            <a:extLst>
              <a:ext uri="{FF2B5EF4-FFF2-40B4-BE49-F238E27FC236}">
                <a16:creationId xmlns:a16="http://schemas.microsoft.com/office/drawing/2014/main" id="{E33A7136-E857-CD45-BBA6-26E2F86D3895}"/>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A59BA151-EA52-F04C-B1F6-A344FAAFD04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BD23BEC6-8A1B-D146-9D45-D7C17DDD8AF7}"/>
              </a:ext>
            </a:extLst>
          </p:cNvPr>
          <p:cNvSpPr>
            <a:spLocks noGrp="1"/>
          </p:cNvSpPr>
          <p:nvPr>
            <p:ph type="sldNum" sz="quarter" idx="12"/>
          </p:nvPr>
        </p:nvSpPr>
        <p:spPr/>
        <p:txBody>
          <a:bodyPr/>
          <a:lstStyle/>
          <a:p>
            <a:fld id="{F7F6C048-724C-A44D-A3A9-573A2C2F7973}" type="slidenum">
              <a:rPr lang="en-US" smtClean="0"/>
              <a:pPr/>
              <a:t>69</a:t>
            </a:fld>
            <a:endParaRPr lang="en-US"/>
          </a:p>
        </p:txBody>
      </p:sp>
      <p:grpSp>
        <p:nvGrpSpPr>
          <p:cNvPr id="15" name="Group 14">
            <a:extLst>
              <a:ext uri="{FF2B5EF4-FFF2-40B4-BE49-F238E27FC236}">
                <a16:creationId xmlns:a16="http://schemas.microsoft.com/office/drawing/2014/main" id="{5B11C232-1077-C348-9E28-5FFDE346B5CD}"/>
              </a:ext>
            </a:extLst>
          </p:cNvPr>
          <p:cNvGrpSpPr/>
          <p:nvPr/>
        </p:nvGrpSpPr>
        <p:grpSpPr>
          <a:xfrm>
            <a:off x="457200" y="2174934"/>
            <a:ext cx="7794625" cy="1425992"/>
            <a:chOff x="228600" y="2155408"/>
            <a:chExt cx="7794625" cy="1425992"/>
          </a:xfrm>
        </p:grpSpPr>
        <p:sp>
          <p:nvSpPr>
            <p:cNvPr id="16" name="Oval 15">
              <a:extLst>
                <a:ext uri="{FF2B5EF4-FFF2-40B4-BE49-F238E27FC236}">
                  <a16:creationId xmlns:a16="http://schemas.microsoft.com/office/drawing/2014/main" id="{56CE157B-9F3F-2B43-A265-FB9D5186E7B6}"/>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7" name="Oval 16">
              <a:extLst>
                <a:ext uri="{FF2B5EF4-FFF2-40B4-BE49-F238E27FC236}">
                  <a16:creationId xmlns:a16="http://schemas.microsoft.com/office/drawing/2014/main" id="{603F15F2-1CE2-674C-BA0E-A4BDA7874FF1}"/>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19" name="Straight Arrow Connector 18">
              <a:extLst>
                <a:ext uri="{FF2B5EF4-FFF2-40B4-BE49-F238E27FC236}">
                  <a16:creationId xmlns:a16="http://schemas.microsoft.com/office/drawing/2014/main" id="{5F0A0B30-B770-324A-B8DC-F27C7B8FB807}"/>
                </a:ext>
              </a:extLst>
            </p:cNvPr>
            <p:cNvCxnSpPr>
              <a:endCxn id="16"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20" name="Straight Arrow Connector 19">
              <a:extLst>
                <a:ext uri="{FF2B5EF4-FFF2-40B4-BE49-F238E27FC236}">
                  <a16:creationId xmlns:a16="http://schemas.microsoft.com/office/drawing/2014/main" id="{0BE61498-AE42-E344-9B25-4B72799810B5}"/>
                </a:ext>
              </a:extLst>
            </p:cNvPr>
            <p:cNvCxnSpPr>
              <a:cxnSpLocks/>
              <a:endCxn id="17"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1" name="TextBox 20">
              <a:extLst>
                <a:ext uri="{FF2B5EF4-FFF2-40B4-BE49-F238E27FC236}">
                  <a16:creationId xmlns:a16="http://schemas.microsoft.com/office/drawing/2014/main" id="{94C7F1A1-D298-BB47-A2FB-AFC0CF741931}"/>
                </a:ext>
              </a:extLst>
            </p:cNvPr>
            <p:cNvSpPr txBox="1"/>
            <p:nvPr/>
          </p:nvSpPr>
          <p:spPr>
            <a:xfrm>
              <a:off x="2471055" y="3168700"/>
              <a:ext cx="457200" cy="369332"/>
            </a:xfrm>
            <a:prstGeom prst="rect">
              <a:avLst/>
            </a:prstGeom>
            <a:noFill/>
          </p:spPr>
          <p:txBody>
            <a:bodyPr wrap="square" rtlCol="0">
              <a:spAutoFit/>
            </a:bodyPr>
            <a:lstStyle/>
            <a:p>
              <a:r>
                <a:rPr lang="en-US" dirty="0"/>
                <a:t>b</a:t>
              </a:r>
            </a:p>
          </p:txBody>
        </p:sp>
        <p:cxnSp>
          <p:nvCxnSpPr>
            <p:cNvPr id="22" name="Straight Arrow Connector 21">
              <a:extLst>
                <a:ext uri="{FF2B5EF4-FFF2-40B4-BE49-F238E27FC236}">
                  <a16:creationId xmlns:a16="http://schemas.microsoft.com/office/drawing/2014/main" id="{4059910F-DD4D-094A-918F-C175A71F10A8}"/>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3" name="TextBox 22">
              <a:extLst>
                <a:ext uri="{FF2B5EF4-FFF2-40B4-BE49-F238E27FC236}">
                  <a16:creationId xmlns:a16="http://schemas.microsoft.com/office/drawing/2014/main" id="{A1DDEAA6-9BB5-F947-8332-5A0AB0DC0C3C}"/>
                </a:ext>
              </a:extLst>
            </p:cNvPr>
            <p:cNvSpPr txBox="1"/>
            <p:nvPr/>
          </p:nvSpPr>
          <p:spPr>
            <a:xfrm>
              <a:off x="5486400" y="3205718"/>
              <a:ext cx="478971" cy="369332"/>
            </a:xfrm>
            <a:prstGeom prst="rect">
              <a:avLst/>
            </a:prstGeom>
            <a:noFill/>
          </p:spPr>
          <p:txBody>
            <a:bodyPr wrap="square" rtlCol="0">
              <a:spAutoFit/>
            </a:bodyPr>
            <a:lstStyle/>
            <a:p>
              <a:r>
                <a:rPr lang="en-US" dirty="0"/>
                <a:t>a</a:t>
              </a:r>
            </a:p>
          </p:txBody>
        </p:sp>
        <p:sp>
          <p:nvSpPr>
            <p:cNvPr id="25" name="TextBox 24">
              <a:extLst>
                <a:ext uri="{FF2B5EF4-FFF2-40B4-BE49-F238E27FC236}">
                  <a16:creationId xmlns:a16="http://schemas.microsoft.com/office/drawing/2014/main" id="{74747423-E4C6-4840-A458-150BB8571E4B}"/>
                </a:ext>
              </a:extLst>
            </p:cNvPr>
            <p:cNvSpPr txBox="1"/>
            <p:nvPr/>
          </p:nvSpPr>
          <p:spPr>
            <a:xfrm>
              <a:off x="1732795" y="2155408"/>
              <a:ext cx="391179" cy="369332"/>
            </a:xfrm>
            <a:prstGeom prst="rect">
              <a:avLst/>
            </a:prstGeom>
            <a:noFill/>
          </p:spPr>
          <p:txBody>
            <a:bodyPr wrap="square" rtlCol="0">
              <a:spAutoFit/>
            </a:bodyPr>
            <a:lstStyle/>
            <a:p>
              <a:r>
                <a:rPr lang="en-US" dirty="0"/>
                <a:t>a</a:t>
              </a:r>
            </a:p>
          </p:txBody>
        </p:sp>
        <p:sp>
          <p:nvSpPr>
            <p:cNvPr id="31" name="TextBox 30">
              <a:extLst>
                <a:ext uri="{FF2B5EF4-FFF2-40B4-BE49-F238E27FC236}">
                  <a16:creationId xmlns:a16="http://schemas.microsoft.com/office/drawing/2014/main" id="{EC79FD9C-24A9-1243-A111-465373D27ACC}"/>
                </a:ext>
              </a:extLst>
            </p:cNvPr>
            <p:cNvSpPr txBox="1"/>
            <p:nvPr/>
          </p:nvSpPr>
          <p:spPr>
            <a:xfrm>
              <a:off x="7521575" y="2188065"/>
              <a:ext cx="501650" cy="369332"/>
            </a:xfrm>
            <a:prstGeom prst="rect">
              <a:avLst/>
            </a:prstGeom>
            <a:noFill/>
          </p:spPr>
          <p:txBody>
            <a:bodyPr wrap="square" rtlCol="0">
              <a:spAutoFit/>
            </a:bodyPr>
            <a:lstStyle/>
            <a:p>
              <a:r>
                <a:rPr lang="en-US" dirty="0" err="1"/>
                <a:t>a,b</a:t>
              </a:r>
              <a:endParaRPr lang="en-US" dirty="0"/>
            </a:p>
          </p:txBody>
        </p:sp>
        <p:sp>
          <p:nvSpPr>
            <p:cNvPr id="32" name="Oval 31">
              <a:extLst>
                <a:ext uri="{FF2B5EF4-FFF2-40B4-BE49-F238E27FC236}">
                  <a16:creationId xmlns:a16="http://schemas.microsoft.com/office/drawing/2014/main" id="{3606E877-F86F-1C4D-9500-BCD174874A75}"/>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q2</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33" name="Oval 32">
              <a:extLst>
                <a:ext uri="{FF2B5EF4-FFF2-40B4-BE49-F238E27FC236}">
                  <a16:creationId xmlns:a16="http://schemas.microsoft.com/office/drawing/2014/main" id="{600319AF-5512-4940-B0A2-4284B6C1DB15}"/>
                </a:ext>
              </a:extLst>
            </p:cNvPr>
            <p:cNvSpPr/>
            <p:nvPr/>
          </p:nvSpPr>
          <p:spPr bwMode="auto">
            <a:xfrm>
              <a:off x="6781800" y="25082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q3</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cxnSp>
        <p:nvCxnSpPr>
          <p:cNvPr id="36" name="Curved Connector 35">
            <a:extLst>
              <a:ext uri="{FF2B5EF4-FFF2-40B4-BE49-F238E27FC236}">
                <a16:creationId xmlns:a16="http://schemas.microsoft.com/office/drawing/2014/main" id="{CD83EB49-4C55-964B-8FA3-A06673514407}"/>
              </a:ext>
            </a:extLst>
          </p:cNvPr>
          <p:cNvCxnSpPr>
            <a:stCxn id="16" idx="0"/>
            <a:endCxn id="16" idx="7"/>
          </p:cNvCxnSpPr>
          <p:nvPr/>
        </p:nvCxnSpPr>
        <p:spPr bwMode="auto">
          <a:xfrm rot="16200000" flipH="1">
            <a:off x="1786870" y="2423655"/>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cxnSp>
        <p:nvCxnSpPr>
          <p:cNvPr id="37" name="Curved Connector 36">
            <a:extLst>
              <a:ext uri="{FF2B5EF4-FFF2-40B4-BE49-F238E27FC236}">
                <a16:creationId xmlns:a16="http://schemas.microsoft.com/office/drawing/2014/main" id="{621395DD-6F19-F043-BCCF-40F8D386BB71}"/>
              </a:ext>
            </a:extLst>
          </p:cNvPr>
          <p:cNvCxnSpPr/>
          <p:nvPr/>
        </p:nvCxnSpPr>
        <p:spPr bwMode="auto">
          <a:xfrm rot="16200000" flipH="1">
            <a:off x="4686300" y="24003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38" name="TextBox 37">
            <a:extLst>
              <a:ext uri="{FF2B5EF4-FFF2-40B4-BE49-F238E27FC236}">
                <a16:creationId xmlns:a16="http://schemas.microsoft.com/office/drawing/2014/main" id="{091FA9CE-CDB0-024D-B931-A123E2AD1C8D}"/>
              </a:ext>
            </a:extLst>
          </p:cNvPr>
          <p:cNvSpPr txBox="1"/>
          <p:nvPr/>
        </p:nvSpPr>
        <p:spPr>
          <a:xfrm>
            <a:off x="4953000" y="2133600"/>
            <a:ext cx="457200" cy="369332"/>
          </a:xfrm>
          <a:prstGeom prst="rect">
            <a:avLst/>
          </a:prstGeom>
          <a:noFill/>
        </p:spPr>
        <p:txBody>
          <a:bodyPr wrap="square" rtlCol="0">
            <a:spAutoFit/>
          </a:bodyPr>
          <a:lstStyle/>
          <a:p>
            <a:r>
              <a:rPr lang="en-US" dirty="0"/>
              <a:t>b</a:t>
            </a:r>
          </a:p>
        </p:txBody>
      </p:sp>
      <p:sp>
        <p:nvSpPr>
          <p:cNvPr id="39" name="Oval 38">
            <a:extLst>
              <a:ext uri="{FF2B5EF4-FFF2-40B4-BE49-F238E27FC236}">
                <a16:creationId xmlns:a16="http://schemas.microsoft.com/office/drawing/2014/main" id="{38F218D1-D183-5044-8F8E-8A9BFDE6C13C}"/>
              </a:ext>
            </a:extLst>
          </p:cNvPr>
          <p:cNvSpPr/>
          <p:nvPr/>
        </p:nvSpPr>
        <p:spPr bwMode="auto">
          <a:xfrm>
            <a:off x="1252763" y="2634045"/>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q1</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40" name="Curved Connector 39">
            <a:extLst>
              <a:ext uri="{FF2B5EF4-FFF2-40B4-BE49-F238E27FC236}">
                <a16:creationId xmlns:a16="http://schemas.microsoft.com/office/drawing/2014/main" id="{C4F0CD82-3FCB-074D-85A7-BE0E979DAE11}"/>
              </a:ext>
            </a:extLst>
          </p:cNvPr>
          <p:cNvCxnSpPr/>
          <p:nvPr/>
        </p:nvCxnSpPr>
        <p:spPr bwMode="auto">
          <a:xfrm rot="16200000" flipH="1">
            <a:off x="7578071" y="240413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grpSp>
        <p:nvGrpSpPr>
          <p:cNvPr id="41" name="Group 40">
            <a:extLst>
              <a:ext uri="{FF2B5EF4-FFF2-40B4-BE49-F238E27FC236}">
                <a16:creationId xmlns:a16="http://schemas.microsoft.com/office/drawing/2014/main" id="{63AAEF4D-B7BF-6442-B609-AB6FF1761B2C}"/>
              </a:ext>
            </a:extLst>
          </p:cNvPr>
          <p:cNvGrpSpPr/>
          <p:nvPr/>
        </p:nvGrpSpPr>
        <p:grpSpPr>
          <a:xfrm>
            <a:off x="533400" y="4245465"/>
            <a:ext cx="7794625" cy="1393335"/>
            <a:chOff x="228600" y="2188065"/>
            <a:chExt cx="7794625" cy="1393335"/>
          </a:xfrm>
        </p:grpSpPr>
        <p:sp>
          <p:nvSpPr>
            <p:cNvPr id="42" name="Oval 41">
              <a:extLst>
                <a:ext uri="{FF2B5EF4-FFF2-40B4-BE49-F238E27FC236}">
                  <a16:creationId xmlns:a16="http://schemas.microsoft.com/office/drawing/2014/main" id="{1B4E15F9-2A22-9646-B842-E8C7925746DE}"/>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s1</a:t>
              </a:r>
            </a:p>
          </p:txBody>
        </p:sp>
        <p:sp>
          <p:nvSpPr>
            <p:cNvPr id="43" name="Oval 42">
              <a:extLst>
                <a:ext uri="{FF2B5EF4-FFF2-40B4-BE49-F238E27FC236}">
                  <a16:creationId xmlns:a16="http://schemas.microsoft.com/office/drawing/2014/main" id="{3F8DD36D-88DC-114A-B901-0BE19E3AE58C}"/>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44" name="Straight Arrow Connector 43">
              <a:extLst>
                <a:ext uri="{FF2B5EF4-FFF2-40B4-BE49-F238E27FC236}">
                  <a16:creationId xmlns:a16="http://schemas.microsoft.com/office/drawing/2014/main" id="{A90A43B4-E7AF-334D-A2CD-956578B47847}"/>
                </a:ext>
              </a:extLst>
            </p:cNvPr>
            <p:cNvCxnSpPr>
              <a:endCxn id="42"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45" name="Straight Arrow Connector 44">
              <a:extLst>
                <a:ext uri="{FF2B5EF4-FFF2-40B4-BE49-F238E27FC236}">
                  <a16:creationId xmlns:a16="http://schemas.microsoft.com/office/drawing/2014/main" id="{FB47FFEB-257F-BF47-A8F3-18EEB6FA17CA}"/>
                </a:ext>
              </a:extLst>
            </p:cNvPr>
            <p:cNvCxnSpPr>
              <a:cxnSpLocks/>
              <a:endCxn id="43"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6" name="TextBox 45">
              <a:extLst>
                <a:ext uri="{FF2B5EF4-FFF2-40B4-BE49-F238E27FC236}">
                  <a16:creationId xmlns:a16="http://schemas.microsoft.com/office/drawing/2014/main" id="{619F5FED-4161-A647-9E5D-C5A2953E72C5}"/>
                </a:ext>
              </a:extLst>
            </p:cNvPr>
            <p:cNvSpPr txBox="1"/>
            <p:nvPr/>
          </p:nvSpPr>
          <p:spPr>
            <a:xfrm>
              <a:off x="2569029" y="3178719"/>
              <a:ext cx="457200" cy="369332"/>
            </a:xfrm>
            <a:prstGeom prst="rect">
              <a:avLst/>
            </a:prstGeom>
            <a:noFill/>
          </p:spPr>
          <p:txBody>
            <a:bodyPr wrap="square" rtlCol="0">
              <a:spAutoFit/>
            </a:bodyPr>
            <a:lstStyle/>
            <a:p>
              <a:r>
                <a:rPr lang="en-US" dirty="0"/>
                <a:t>a</a:t>
              </a:r>
            </a:p>
          </p:txBody>
        </p:sp>
        <p:cxnSp>
          <p:nvCxnSpPr>
            <p:cNvPr id="47" name="Straight Arrow Connector 46">
              <a:extLst>
                <a:ext uri="{FF2B5EF4-FFF2-40B4-BE49-F238E27FC236}">
                  <a16:creationId xmlns:a16="http://schemas.microsoft.com/office/drawing/2014/main" id="{DFED69D8-3C2B-454A-A32F-5E2DCBA51708}"/>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8" name="TextBox 47">
              <a:extLst>
                <a:ext uri="{FF2B5EF4-FFF2-40B4-BE49-F238E27FC236}">
                  <a16:creationId xmlns:a16="http://schemas.microsoft.com/office/drawing/2014/main" id="{97ED8A88-AF9B-804C-95F7-7C7C61CA4BC6}"/>
                </a:ext>
              </a:extLst>
            </p:cNvPr>
            <p:cNvSpPr txBox="1"/>
            <p:nvPr/>
          </p:nvSpPr>
          <p:spPr>
            <a:xfrm>
              <a:off x="5486400" y="3205718"/>
              <a:ext cx="478971" cy="369332"/>
            </a:xfrm>
            <a:prstGeom prst="rect">
              <a:avLst/>
            </a:prstGeom>
            <a:noFill/>
          </p:spPr>
          <p:txBody>
            <a:bodyPr wrap="square" rtlCol="0">
              <a:spAutoFit/>
            </a:bodyPr>
            <a:lstStyle/>
            <a:p>
              <a:r>
                <a:rPr lang="en-US" dirty="0"/>
                <a:t>b</a:t>
              </a:r>
            </a:p>
          </p:txBody>
        </p:sp>
        <p:sp>
          <p:nvSpPr>
            <p:cNvPr id="50" name="TextBox 49">
              <a:extLst>
                <a:ext uri="{FF2B5EF4-FFF2-40B4-BE49-F238E27FC236}">
                  <a16:creationId xmlns:a16="http://schemas.microsoft.com/office/drawing/2014/main" id="{7B029F9A-79FC-C944-93BC-D80B4449D53A}"/>
                </a:ext>
              </a:extLst>
            </p:cNvPr>
            <p:cNvSpPr txBox="1"/>
            <p:nvPr/>
          </p:nvSpPr>
          <p:spPr>
            <a:xfrm>
              <a:off x="7521575" y="2188065"/>
              <a:ext cx="501650" cy="369332"/>
            </a:xfrm>
            <a:prstGeom prst="rect">
              <a:avLst/>
            </a:prstGeom>
            <a:noFill/>
          </p:spPr>
          <p:txBody>
            <a:bodyPr wrap="square" rtlCol="0">
              <a:spAutoFit/>
            </a:bodyPr>
            <a:lstStyle/>
            <a:p>
              <a:r>
                <a:rPr lang="en-US" dirty="0" err="1"/>
                <a:t>a,b</a:t>
              </a:r>
              <a:endParaRPr lang="en-US" dirty="0"/>
            </a:p>
          </p:txBody>
        </p:sp>
        <p:sp>
          <p:nvSpPr>
            <p:cNvPr id="51" name="Oval 50">
              <a:extLst>
                <a:ext uri="{FF2B5EF4-FFF2-40B4-BE49-F238E27FC236}">
                  <a16:creationId xmlns:a16="http://schemas.microsoft.com/office/drawing/2014/main" id="{84843062-30C5-504C-A4E6-C668D278FB08}"/>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s2</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52" name="Oval 51">
              <a:extLst>
                <a:ext uri="{FF2B5EF4-FFF2-40B4-BE49-F238E27FC236}">
                  <a16:creationId xmlns:a16="http://schemas.microsoft.com/office/drawing/2014/main" id="{6DA3BE2D-8E2B-2E4E-AFBF-33E153C41624}"/>
                </a:ext>
              </a:extLst>
            </p:cNvPr>
            <p:cNvSpPr/>
            <p:nvPr/>
          </p:nvSpPr>
          <p:spPr bwMode="auto">
            <a:xfrm>
              <a:off x="6781800" y="25082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s3</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cxnSp>
        <p:nvCxnSpPr>
          <p:cNvPr id="53" name="Curved Connector 52">
            <a:extLst>
              <a:ext uri="{FF2B5EF4-FFF2-40B4-BE49-F238E27FC236}">
                <a16:creationId xmlns:a16="http://schemas.microsoft.com/office/drawing/2014/main" id="{14FAD983-D07A-B84B-A18C-283E27103E2E}"/>
              </a:ext>
            </a:extLst>
          </p:cNvPr>
          <p:cNvCxnSpPr/>
          <p:nvPr/>
        </p:nvCxnSpPr>
        <p:spPr bwMode="auto">
          <a:xfrm rot="16200000" flipH="1">
            <a:off x="4682471" y="43815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54" name="TextBox 53">
            <a:extLst>
              <a:ext uri="{FF2B5EF4-FFF2-40B4-BE49-F238E27FC236}">
                <a16:creationId xmlns:a16="http://schemas.microsoft.com/office/drawing/2014/main" id="{24D1ACA8-555E-1B4B-AEA7-87B77DDA04B8}"/>
              </a:ext>
            </a:extLst>
          </p:cNvPr>
          <p:cNvSpPr txBox="1"/>
          <p:nvPr/>
        </p:nvSpPr>
        <p:spPr>
          <a:xfrm>
            <a:off x="4949171" y="4114800"/>
            <a:ext cx="457200" cy="369332"/>
          </a:xfrm>
          <a:prstGeom prst="rect">
            <a:avLst/>
          </a:prstGeom>
          <a:noFill/>
        </p:spPr>
        <p:txBody>
          <a:bodyPr wrap="square" rtlCol="0">
            <a:spAutoFit/>
          </a:bodyPr>
          <a:lstStyle/>
          <a:p>
            <a:r>
              <a:rPr lang="en-US" dirty="0"/>
              <a:t>a</a:t>
            </a:r>
          </a:p>
        </p:txBody>
      </p:sp>
      <p:cxnSp>
        <p:nvCxnSpPr>
          <p:cNvPr id="56" name="Curved Connector 55">
            <a:extLst>
              <a:ext uri="{FF2B5EF4-FFF2-40B4-BE49-F238E27FC236}">
                <a16:creationId xmlns:a16="http://schemas.microsoft.com/office/drawing/2014/main" id="{2AAAB69B-774C-6B41-90F4-F02C272FD22C}"/>
              </a:ext>
            </a:extLst>
          </p:cNvPr>
          <p:cNvCxnSpPr>
            <a:stCxn id="42" idx="4"/>
            <a:endCxn id="52" idx="4"/>
          </p:cNvCxnSpPr>
          <p:nvPr/>
        </p:nvCxnSpPr>
        <p:spPr bwMode="auto">
          <a:xfrm rot="5400000" flipH="1" flipV="1">
            <a:off x="4637226" y="2694127"/>
            <a:ext cx="60047" cy="5829300"/>
          </a:xfrm>
          <a:prstGeom prst="curvedConnector3">
            <a:avLst>
              <a:gd name="adj1" fmla="val -380702"/>
            </a:avLst>
          </a:prstGeom>
          <a:solidFill>
            <a:schemeClr val="accent1"/>
          </a:solidFill>
          <a:ln w="9525" cap="flat" cmpd="sng" algn="ctr">
            <a:solidFill>
              <a:schemeClr val="tx1"/>
            </a:solidFill>
            <a:prstDash val="solid"/>
            <a:round/>
            <a:headEnd type="none" w="med" len="med"/>
            <a:tailEnd type="triangle"/>
          </a:ln>
          <a:effectLst/>
        </p:spPr>
      </p:cxnSp>
      <p:sp>
        <p:nvSpPr>
          <p:cNvPr id="57" name="TextBox 56">
            <a:extLst>
              <a:ext uri="{FF2B5EF4-FFF2-40B4-BE49-F238E27FC236}">
                <a16:creationId xmlns:a16="http://schemas.microsoft.com/office/drawing/2014/main" id="{00B48E02-B764-8C43-BE68-79F27C343BC2}"/>
              </a:ext>
            </a:extLst>
          </p:cNvPr>
          <p:cNvSpPr txBox="1"/>
          <p:nvPr/>
        </p:nvSpPr>
        <p:spPr>
          <a:xfrm>
            <a:off x="4495800" y="5879068"/>
            <a:ext cx="478971" cy="369332"/>
          </a:xfrm>
          <a:prstGeom prst="rect">
            <a:avLst/>
          </a:prstGeom>
          <a:noFill/>
        </p:spPr>
        <p:txBody>
          <a:bodyPr wrap="square" rtlCol="0">
            <a:spAutoFit/>
          </a:bodyPr>
          <a:lstStyle/>
          <a:p>
            <a:r>
              <a:rPr lang="en-US" dirty="0"/>
              <a:t>b</a:t>
            </a:r>
          </a:p>
        </p:txBody>
      </p:sp>
      <p:sp>
        <p:nvSpPr>
          <p:cNvPr id="58" name="TextBox 57">
            <a:extLst>
              <a:ext uri="{FF2B5EF4-FFF2-40B4-BE49-F238E27FC236}">
                <a16:creationId xmlns:a16="http://schemas.microsoft.com/office/drawing/2014/main" id="{3ACF17F7-F020-C441-9519-A71878D0A1E8}"/>
              </a:ext>
            </a:extLst>
          </p:cNvPr>
          <p:cNvSpPr txBox="1"/>
          <p:nvPr/>
        </p:nvSpPr>
        <p:spPr>
          <a:xfrm>
            <a:off x="152400" y="2905780"/>
            <a:ext cx="685800" cy="523220"/>
          </a:xfrm>
          <a:prstGeom prst="rect">
            <a:avLst/>
          </a:prstGeom>
          <a:noFill/>
        </p:spPr>
        <p:txBody>
          <a:bodyPr wrap="square" rtlCol="0">
            <a:spAutoFit/>
          </a:bodyPr>
          <a:lstStyle/>
          <a:p>
            <a:r>
              <a:rPr lang="en-US" sz="2800" dirty="0"/>
              <a:t>A</a:t>
            </a:r>
            <a:r>
              <a:rPr lang="en-US" sz="2800" baseline="-25000" dirty="0"/>
              <a:t>B</a:t>
            </a:r>
          </a:p>
        </p:txBody>
      </p:sp>
      <p:sp>
        <p:nvSpPr>
          <p:cNvPr id="59" name="TextBox 58">
            <a:extLst>
              <a:ext uri="{FF2B5EF4-FFF2-40B4-BE49-F238E27FC236}">
                <a16:creationId xmlns:a16="http://schemas.microsoft.com/office/drawing/2014/main" id="{CE596C8A-957F-5F46-B2FC-A483A005C552}"/>
              </a:ext>
            </a:extLst>
          </p:cNvPr>
          <p:cNvSpPr txBox="1"/>
          <p:nvPr/>
        </p:nvSpPr>
        <p:spPr>
          <a:xfrm>
            <a:off x="228600" y="4900583"/>
            <a:ext cx="685800" cy="475655"/>
          </a:xfrm>
          <a:prstGeom prst="rect">
            <a:avLst/>
          </a:prstGeom>
          <a:noFill/>
        </p:spPr>
        <p:txBody>
          <a:bodyPr wrap="square" rtlCol="0">
            <a:spAutoFit/>
          </a:bodyPr>
          <a:lstStyle/>
          <a:p>
            <a:r>
              <a:rPr lang="en-US" sz="2800" dirty="0"/>
              <a:t>A</a:t>
            </a:r>
            <a:r>
              <a:rPr lang="en-US" sz="2800" baseline="-25000" dirty="0"/>
              <a:t>C</a:t>
            </a:r>
          </a:p>
        </p:txBody>
      </p:sp>
      <p:cxnSp>
        <p:nvCxnSpPr>
          <p:cNvPr id="60" name="Curved Connector 59">
            <a:extLst>
              <a:ext uri="{FF2B5EF4-FFF2-40B4-BE49-F238E27FC236}">
                <a16:creationId xmlns:a16="http://schemas.microsoft.com/office/drawing/2014/main" id="{539F9AF9-84D6-8149-B732-49A499CCC779}"/>
              </a:ext>
            </a:extLst>
          </p:cNvPr>
          <p:cNvCxnSpPr/>
          <p:nvPr/>
        </p:nvCxnSpPr>
        <p:spPr bwMode="auto">
          <a:xfrm rot="16200000" flipH="1">
            <a:off x="7578071" y="44577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070073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en-US">
                <a:latin typeface="Arial" charset="0"/>
                <a:ea typeface="MS PGothic" charset="0"/>
              </a:rPr>
              <a:t>Regular Languages and DFAs</a:t>
            </a:r>
          </a:p>
        </p:txBody>
      </p:sp>
      <p:sp>
        <p:nvSpPr>
          <p:cNvPr id="69635" name="Rectangle 3"/>
          <p:cNvSpPr>
            <a:spLocks noGrp="1" noChangeArrowheads="1"/>
          </p:cNvSpPr>
          <p:nvPr>
            <p:ph idx="1"/>
          </p:nvPr>
        </p:nvSpPr>
        <p:spPr/>
        <p:txBody>
          <a:bodyPr/>
          <a:lstStyle/>
          <a:p>
            <a:pPr eaLnBrk="1" hangingPunct="1"/>
            <a:r>
              <a:rPr lang="en-US" sz="2400" dirty="0">
                <a:latin typeface="Arial" charset="0"/>
                <a:ea typeface="MS PGothic" charset="0"/>
              </a:rPr>
              <a:t>Given a DFA, </a:t>
            </a:r>
            <a:r>
              <a:rPr lang="en-US" sz="2400" b="1" dirty="0">
                <a:latin typeface="Arial" charset="0"/>
                <a:ea typeface="MS PGothic" charset="0"/>
              </a:rPr>
              <a:t>A = (Q,Σ,δ,q</a:t>
            </a:r>
            <a:r>
              <a:rPr lang="en-US" sz="2400" b="1" baseline="-25000" dirty="0">
                <a:latin typeface="Arial" charset="0"/>
                <a:ea typeface="MS PGothic" charset="0"/>
              </a:rPr>
              <a:t>0</a:t>
            </a:r>
            <a:r>
              <a:rPr lang="en-US" sz="2400" b="1" dirty="0">
                <a:latin typeface="Arial" charset="0"/>
                <a:ea typeface="MS PGothic" charset="0"/>
              </a:rPr>
              <a:t>,F)</a:t>
            </a:r>
            <a:r>
              <a:rPr lang="en-US" sz="2400" dirty="0">
                <a:latin typeface="Arial" charset="0"/>
                <a:ea typeface="MS PGothic" charset="0"/>
              </a:rPr>
              <a:t>, we can define the language accepted by </a:t>
            </a:r>
            <a:r>
              <a:rPr lang="en-US" sz="2400" b="1" dirty="0">
                <a:latin typeface="Arial" charset="0"/>
                <a:ea typeface="MS PGothic" charset="0"/>
              </a:rPr>
              <a:t>A</a:t>
            </a:r>
            <a:r>
              <a:rPr lang="en-US" sz="2400" dirty="0">
                <a:latin typeface="Arial" charset="0"/>
                <a:ea typeface="MS PGothic" charset="0"/>
              </a:rPr>
              <a:t> as those strings that cause it to end up in a final state once it has consumed the entire string</a:t>
            </a:r>
          </a:p>
          <a:p>
            <a:pPr eaLnBrk="1" hangingPunct="1"/>
            <a:r>
              <a:rPr lang="en-US" sz="2400" dirty="0">
                <a:latin typeface="Arial" charset="0"/>
                <a:ea typeface="MS PGothic" charset="0"/>
              </a:rPr>
              <a:t>Formally, the language accepted by </a:t>
            </a:r>
            <a:r>
              <a:rPr lang="en-US" sz="2400" b="1" dirty="0">
                <a:latin typeface="Arial" charset="0"/>
                <a:ea typeface="MS PGothic" charset="0"/>
              </a:rPr>
              <a:t>A</a:t>
            </a:r>
            <a:r>
              <a:rPr lang="en-US" sz="2400" dirty="0">
                <a:latin typeface="Arial" charset="0"/>
                <a:ea typeface="MS PGothic" charset="0"/>
              </a:rPr>
              <a:t> is</a:t>
            </a:r>
          </a:p>
          <a:p>
            <a:pPr lvl="1" eaLnBrk="1" hangingPunct="1"/>
            <a:r>
              <a:rPr lang="en-US" sz="2000" b="1" dirty="0">
                <a:latin typeface="Arial" charset="0"/>
                <a:ea typeface="MS PGothic" charset="0"/>
              </a:rPr>
              <a:t>{ w | </a:t>
            </a:r>
            <a:r>
              <a:rPr lang="en-US" sz="2000" b="1" dirty="0" err="1">
                <a:latin typeface="Arial" charset="0"/>
                <a:ea typeface="MS PGothic" charset="0"/>
              </a:rPr>
              <a:t>δ</a:t>
            </a:r>
            <a:r>
              <a:rPr lang="en-US" sz="2000" b="1" dirty="0">
                <a:latin typeface="Arial" charset="0"/>
                <a:ea typeface="MS PGothic" charset="0"/>
              </a:rPr>
              <a:t>*(q</a:t>
            </a:r>
            <a:r>
              <a:rPr lang="en-US" sz="2000" b="1" baseline="-25000" dirty="0">
                <a:latin typeface="Arial" charset="0"/>
                <a:ea typeface="MS PGothic" charset="0"/>
              </a:rPr>
              <a:t>0</a:t>
            </a:r>
            <a:r>
              <a:rPr lang="en-US" sz="2000" b="1" dirty="0">
                <a:latin typeface="Arial" charset="0"/>
                <a:ea typeface="MS PGothic" charset="0"/>
              </a:rPr>
              <a:t>,w) ∈ F }</a:t>
            </a:r>
          </a:p>
          <a:p>
            <a:pPr eaLnBrk="1" hangingPunct="1"/>
            <a:r>
              <a:rPr lang="en-US" sz="2400" dirty="0">
                <a:ea typeface="Symbol" charset="2"/>
                <a:cs typeface="Symbol" charset="2"/>
              </a:rPr>
              <a:t>We generally refer to this language as </a:t>
            </a:r>
            <a:r>
              <a:rPr lang="en-US" sz="2400" b="1" i="1" dirty="0">
                <a:ea typeface="Symbol" charset="2"/>
                <a:cs typeface="Symbol" charset="2"/>
              </a:rPr>
              <a:t>L</a:t>
            </a:r>
            <a:r>
              <a:rPr lang="en-US" sz="2400" b="1" dirty="0">
                <a:ea typeface="Symbol" charset="2"/>
                <a:cs typeface="Symbol" charset="2"/>
              </a:rPr>
              <a:t>(A)</a:t>
            </a:r>
            <a:r>
              <a:rPr lang="en-US" sz="2400" dirty="0">
                <a:ea typeface="Symbol" charset="2"/>
                <a:cs typeface="Symbol" charset="2"/>
              </a:rPr>
              <a:t> </a:t>
            </a:r>
          </a:p>
          <a:p>
            <a:pPr eaLnBrk="1" hangingPunct="1"/>
            <a:r>
              <a:rPr lang="en-US" sz="2400" dirty="0">
                <a:latin typeface="Arial" charset="0"/>
                <a:ea typeface="MS PGothic" charset="0"/>
              </a:rPr>
              <a:t>We define the notion of a Regular Language by saying that a language is Regular if and only if it is accepted (recognized) by some DFA</a:t>
            </a:r>
          </a:p>
          <a:p>
            <a:pPr lvl="1" eaLnBrk="1" hangingPunct="1"/>
            <a:endParaRPr lang="en-US" sz="2000" dirty="0">
              <a:ea typeface="MS PGothic" charset="0"/>
            </a:endParaRPr>
          </a:p>
          <a:p>
            <a:pPr lvl="1" eaLnBrk="1" hangingPunct="1"/>
            <a:endParaRPr lang="en-US" sz="2000" dirty="0">
              <a:latin typeface="Arial" charset="0"/>
              <a:ea typeface="MS PGothic" charset="0"/>
            </a:endParaRPr>
          </a:p>
        </p:txBody>
      </p:sp>
      <p:sp>
        <p:nvSpPr>
          <p:cNvPr id="6963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F30D81A-F44E-C940-BF48-2319E0B9D153}" type="datetime1">
              <a:rPr lang="en-US" smtClean="0"/>
              <a:t>1/27/22</a:t>
            </a:fld>
            <a:endParaRPr lang="en-US"/>
          </a:p>
        </p:txBody>
      </p:sp>
      <p:sp>
        <p:nvSpPr>
          <p:cNvPr id="6963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696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F11C6DA-AC58-C442-8E19-6287489DDC01}" type="slidenum">
              <a:rPr lang="en-US"/>
              <a:pPr/>
              <a:t>7</a:t>
            </a:fld>
            <a:endParaRPr lang="en-US"/>
          </a:p>
        </p:txBody>
      </p:sp>
    </p:spTree>
    <p:extLst>
      <p:ext uri="{BB962C8B-B14F-4D97-AF65-F5344CB8AC3E}">
        <p14:creationId xmlns:p14="http://schemas.microsoft.com/office/powerpoint/2010/main" val="1588625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41906-5A32-2C43-A6AF-54692E413CB2}"/>
              </a:ext>
            </a:extLst>
          </p:cNvPr>
          <p:cNvSpPr>
            <a:spLocks noGrp="1"/>
          </p:cNvSpPr>
          <p:nvPr>
            <p:ph type="title"/>
          </p:nvPr>
        </p:nvSpPr>
        <p:spPr/>
        <p:txBody>
          <a:bodyPr/>
          <a:lstStyle/>
          <a:p>
            <a:r>
              <a:rPr lang="en-US" dirty="0"/>
              <a:t>Example Worked Out #2</a:t>
            </a:r>
          </a:p>
        </p:txBody>
      </p:sp>
      <p:sp>
        <p:nvSpPr>
          <p:cNvPr id="4" name="Date Placeholder 3">
            <a:extLst>
              <a:ext uri="{FF2B5EF4-FFF2-40B4-BE49-F238E27FC236}">
                <a16:creationId xmlns:a16="http://schemas.microsoft.com/office/drawing/2014/main" id="{E33A7136-E857-CD45-BBA6-26E2F86D3895}"/>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A59BA151-EA52-F04C-B1F6-A344FAAFD04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BD23BEC6-8A1B-D146-9D45-D7C17DDD8AF7}"/>
              </a:ext>
            </a:extLst>
          </p:cNvPr>
          <p:cNvSpPr>
            <a:spLocks noGrp="1"/>
          </p:cNvSpPr>
          <p:nvPr>
            <p:ph type="sldNum" sz="quarter" idx="12"/>
          </p:nvPr>
        </p:nvSpPr>
        <p:spPr/>
        <p:txBody>
          <a:bodyPr/>
          <a:lstStyle/>
          <a:p>
            <a:fld id="{F7F6C048-724C-A44D-A3A9-573A2C2F7973}" type="slidenum">
              <a:rPr lang="en-US" smtClean="0"/>
              <a:pPr/>
              <a:t>70</a:t>
            </a:fld>
            <a:endParaRPr lang="en-US"/>
          </a:p>
        </p:txBody>
      </p:sp>
      <p:grpSp>
        <p:nvGrpSpPr>
          <p:cNvPr id="15" name="Group 14">
            <a:extLst>
              <a:ext uri="{FF2B5EF4-FFF2-40B4-BE49-F238E27FC236}">
                <a16:creationId xmlns:a16="http://schemas.microsoft.com/office/drawing/2014/main" id="{5B11C232-1077-C348-9E28-5FFDE346B5CD}"/>
              </a:ext>
            </a:extLst>
          </p:cNvPr>
          <p:cNvGrpSpPr/>
          <p:nvPr/>
        </p:nvGrpSpPr>
        <p:grpSpPr>
          <a:xfrm>
            <a:off x="587375" y="1870134"/>
            <a:ext cx="7794625" cy="1425992"/>
            <a:chOff x="228600" y="2155408"/>
            <a:chExt cx="7794625" cy="1425992"/>
          </a:xfrm>
        </p:grpSpPr>
        <p:sp>
          <p:nvSpPr>
            <p:cNvPr id="16" name="Oval 15">
              <a:extLst>
                <a:ext uri="{FF2B5EF4-FFF2-40B4-BE49-F238E27FC236}">
                  <a16:creationId xmlns:a16="http://schemas.microsoft.com/office/drawing/2014/main" id="{56CE157B-9F3F-2B43-A265-FB9D5186E7B6}"/>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q1</a:t>
              </a:r>
            </a:p>
          </p:txBody>
        </p:sp>
        <p:sp>
          <p:nvSpPr>
            <p:cNvPr id="17" name="Oval 16">
              <a:extLst>
                <a:ext uri="{FF2B5EF4-FFF2-40B4-BE49-F238E27FC236}">
                  <a16:creationId xmlns:a16="http://schemas.microsoft.com/office/drawing/2014/main" id="{603F15F2-1CE2-674C-BA0E-A4BDA7874FF1}"/>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q2</a:t>
              </a:r>
            </a:p>
          </p:txBody>
        </p:sp>
        <p:cxnSp>
          <p:nvCxnSpPr>
            <p:cNvPr id="19" name="Straight Arrow Connector 18">
              <a:extLst>
                <a:ext uri="{FF2B5EF4-FFF2-40B4-BE49-F238E27FC236}">
                  <a16:creationId xmlns:a16="http://schemas.microsoft.com/office/drawing/2014/main" id="{5F0A0B30-B770-324A-B8DC-F27C7B8FB807}"/>
                </a:ext>
              </a:extLst>
            </p:cNvPr>
            <p:cNvCxnSpPr>
              <a:endCxn id="16"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20" name="Straight Arrow Connector 19">
              <a:extLst>
                <a:ext uri="{FF2B5EF4-FFF2-40B4-BE49-F238E27FC236}">
                  <a16:creationId xmlns:a16="http://schemas.microsoft.com/office/drawing/2014/main" id="{0BE61498-AE42-E344-9B25-4B72799810B5}"/>
                </a:ext>
              </a:extLst>
            </p:cNvPr>
            <p:cNvCxnSpPr>
              <a:cxnSpLocks/>
              <a:endCxn id="17"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1" name="TextBox 20">
              <a:extLst>
                <a:ext uri="{FF2B5EF4-FFF2-40B4-BE49-F238E27FC236}">
                  <a16:creationId xmlns:a16="http://schemas.microsoft.com/office/drawing/2014/main" id="{94C7F1A1-D298-BB47-A2FB-AFC0CF741931}"/>
                </a:ext>
              </a:extLst>
            </p:cNvPr>
            <p:cNvSpPr txBox="1"/>
            <p:nvPr/>
          </p:nvSpPr>
          <p:spPr>
            <a:xfrm>
              <a:off x="2471055" y="3168700"/>
              <a:ext cx="457200" cy="369332"/>
            </a:xfrm>
            <a:prstGeom prst="rect">
              <a:avLst/>
            </a:prstGeom>
            <a:noFill/>
          </p:spPr>
          <p:txBody>
            <a:bodyPr wrap="square" rtlCol="0">
              <a:spAutoFit/>
            </a:bodyPr>
            <a:lstStyle/>
            <a:p>
              <a:r>
                <a:rPr lang="en-US" dirty="0"/>
                <a:t>b</a:t>
              </a:r>
            </a:p>
          </p:txBody>
        </p:sp>
        <p:cxnSp>
          <p:nvCxnSpPr>
            <p:cNvPr id="22" name="Straight Arrow Connector 21">
              <a:extLst>
                <a:ext uri="{FF2B5EF4-FFF2-40B4-BE49-F238E27FC236}">
                  <a16:creationId xmlns:a16="http://schemas.microsoft.com/office/drawing/2014/main" id="{4059910F-DD4D-094A-918F-C175A71F10A8}"/>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3" name="TextBox 22">
              <a:extLst>
                <a:ext uri="{FF2B5EF4-FFF2-40B4-BE49-F238E27FC236}">
                  <a16:creationId xmlns:a16="http://schemas.microsoft.com/office/drawing/2014/main" id="{A1DDEAA6-9BB5-F947-8332-5A0AB0DC0C3C}"/>
                </a:ext>
              </a:extLst>
            </p:cNvPr>
            <p:cNvSpPr txBox="1"/>
            <p:nvPr/>
          </p:nvSpPr>
          <p:spPr>
            <a:xfrm>
              <a:off x="5486400" y="3205718"/>
              <a:ext cx="478971" cy="369332"/>
            </a:xfrm>
            <a:prstGeom prst="rect">
              <a:avLst/>
            </a:prstGeom>
            <a:noFill/>
          </p:spPr>
          <p:txBody>
            <a:bodyPr wrap="square" rtlCol="0">
              <a:spAutoFit/>
            </a:bodyPr>
            <a:lstStyle/>
            <a:p>
              <a:r>
                <a:rPr lang="en-US" dirty="0"/>
                <a:t>a</a:t>
              </a:r>
            </a:p>
          </p:txBody>
        </p:sp>
        <p:sp>
          <p:nvSpPr>
            <p:cNvPr id="25" name="TextBox 24">
              <a:extLst>
                <a:ext uri="{FF2B5EF4-FFF2-40B4-BE49-F238E27FC236}">
                  <a16:creationId xmlns:a16="http://schemas.microsoft.com/office/drawing/2014/main" id="{74747423-E4C6-4840-A458-150BB8571E4B}"/>
                </a:ext>
              </a:extLst>
            </p:cNvPr>
            <p:cNvSpPr txBox="1"/>
            <p:nvPr/>
          </p:nvSpPr>
          <p:spPr>
            <a:xfrm>
              <a:off x="1732795" y="2155408"/>
              <a:ext cx="391179" cy="369332"/>
            </a:xfrm>
            <a:prstGeom prst="rect">
              <a:avLst/>
            </a:prstGeom>
            <a:noFill/>
          </p:spPr>
          <p:txBody>
            <a:bodyPr wrap="square" rtlCol="0">
              <a:spAutoFit/>
            </a:bodyPr>
            <a:lstStyle/>
            <a:p>
              <a:r>
                <a:rPr lang="en-US" dirty="0"/>
                <a:t>a</a:t>
              </a:r>
            </a:p>
          </p:txBody>
        </p:sp>
        <p:sp>
          <p:nvSpPr>
            <p:cNvPr id="31" name="TextBox 30">
              <a:extLst>
                <a:ext uri="{FF2B5EF4-FFF2-40B4-BE49-F238E27FC236}">
                  <a16:creationId xmlns:a16="http://schemas.microsoft.com/office/drawing/2014/main" id="{EC79FD9C-24A9-1243-A111-465373D27ACC}"/>
                </a:ext>
              </a:extLst>
            </p:cNvPr>
            <p:cNvSpPr txBox="1"/>
            <p:nvPr/>
          </p:nvSpPr>
          <p:spPr>
            <a:xfrm>
              <a:off x="7521575" y="2188065"/>
              <a:ext cx="501650" cy="369332"/>
            </a:xfrm>
            <a:prstGeom prst="rect">
              <a:avLst/>
            </a:prstGeom>
            <a:noFill/>
          </p:spPr>
          <p:txBody>
            <a:bodyPr wrap="square" rtlCol="0">
              <a:spAutoFit/>
            </a:bodyPr>
            <a:lstStyle/>
            <a:p>
              <a:r>
                <a:rPr lang="en-US" dirty="0" err="1"/>
                <a:t>a,b</a:t>
              </a:r>
              <a:endParaRPr lang="en-US" dirty="0"/>
            </a:p>
          </p:txBody>
        </p:sp>
        <p:sp>
          <p:nvSpPr>
            <p:cNvPr id="33" name="Oval 32">
              <a:extLst>
                <a:ext uri="{FF2B5EF4-FFF2-40B4-BE49-F238E27FC236}">
                  <a16:creationId xmlns:a16="http://schemas.microsoft.com/office/drawing/2014/main" id="{600319AF-5512-4940-B0A2-4284B6C1DB15}"/>
                </a:ext>
              </a:extLst>
            </p:cNvPr>
            <p:cNvSpPr/>
            <p:nvPr/>
          </p:nvSpPr>
          <p:spPr bwMode="auto">
            <a:xfrm>
              <a:off x="6781800" y="25082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q3</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cxnSp>
        <p:nvCxnSpPr>
          <p:cNvPr id="36" name="Curved Connector 35">
            <a:extLst>
              <a:ext uri="{FF2B5EF4-FFF2-40B4-BE49-F238E27FC236}">
                <a16:creationId xmlns:a16="http://schemas.microsoft.com/office/drawing/2014/main" id="{CD83EB49-4C55-964B-8FA3-A06673514407}"/>
              </a:ext>
            </a:extLst>
          </p:cNvPr>
          <p:cNvCxnSpPr>
            <a:stCxn id="16" idx="0"/>
            <a:endCxn id="16" idx="7"/>
          </p:cNvCxnSpPr>
          <p:nvPr/>
        </p:nvCxnSpPr>
        <p:spPr bwMode="auto">
          <a:xfrm rot="16200000" flipH="1">
            <a:off x="1917045" y="2118855"/>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cxnSp>
        <p:nvCxnSpPr>
          <p:cNvPr id="37" name="Curved Connector 36">
            <a:extLst>
              <a:ext uri="{FF2B5EF4-FFF2-40B4-BE49-F238E27FC236}">
                <a16:creationId xmlns:a16="http://schemas.microsoft.com/office/drawing/2014/main" id="{621395DD-6F19-F043-BCCF-40F8D386BB71}"/>
              </a:ext>
            </a:extLst>
          </p:cNvPr>
          <p:cNvCxnSpPr/>
          <p:nvPr/>
        </p:nvCxnSpPr>
        <p:spPr bwMode="auto">
          <a:xfrm rot="16200000" flipH="1">
            <a:off x="4816475" y="20955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38" name="TextBox 37">
            <a:extLst>
              <a:ext uri="{FF2B5EF4-FFF2-40B4-BE49-F238E27FC236}">
                <a16:creationId xmlns:a16="http://schemas.microsoft.com/office/drawing/2014/main" id="{091FA9CE-CDB0-024D-B931-A123E2AD1C8D}"/>
              </a:ext>
            </a:extLst>
          </p:cNvPr>
          <p:cNvSpPr txBox="1"/>
          <p:nvPr/>
        </p:nvSpPr>
        <p:spPr>
          <a:xfrm>
            <a:off x="5083175" y="1828800"/>
            <a:ext cx="457200" cy="369332"/>
          </a:xfrm>
          <a:prstGeom prst="rect">
            <a:avLst/>
          </a:prstGeom>
          <a:noFill/>
        </p:spPr>
        <p:txBody>
          <a:bodyPr wrap="square" rtlCol="0">
            <a:spAutoFit/>
          </a:bodyPr>
          <a:lstStyle/>
          <a:p>
            <a:r>
              <a:rPr lang="en-US" dirty="0"/>
              <a:t>b</a:t>
            </a:r>
          </a:p>
        </p:txBody>
      </p:sp>
      <p:cxnSp>
        <p:nvCxnSpPr>
          <p:cNvPr id="40" name="Curved Connector 39">
            <a:extLst>
              <a:ext uri="{FF2B5EF4-FFF2-40B4-BE49-F238E27FC236}">
                <a16:creationId xmlns:a16="http://schemas.microsoft.com/office/drawing/2014/main" id="{C4F0CD82-3FCB-074D-85A7-BE0E979DAE11}"/>
              </a:ext>
            </a:extLst>
          </p:cNvPr>
          <p:cNvCxnSpPr/>
          <p:nvPr/>
        </p:nvCxnSpPr>
        <p:spPr bwMode="auto">
          <a:xfrm rot="16200000" flipH="1">
            <a:off x="7708246" y="209933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grpSp>
        <p:nvGrpSpPr>
          <p:cNvPr id="41" name="Group 40">
            <a:extLst>
              <a:ext uri="{FF2B5EF4-FFF2-40B4-BE49-F238E27FC236}">
                <a16:creationId xmlns:a16="http://schemas.microsoft.com/office/drawing/2014/main" id="{63AAEF4D-B7BF-6442-B609-AB6FF1761B2C}"/>
              </a:ext>
            </a:extLst>
          </p:cNvPr>
          <p:cNvGrpSpPr/>
          <p:nvPr/>
        </p:nvGrpSpPr>
        <p:grpSpPr>
          <a:xfrm>
            <a:off x="1273175" y="4260849"/>
            <a:ext cx="6858000" cy="1073151"/>
            <a:chOff x="914400" y="2508249"/>
            <a:chExt cx="6858000" cy="1073151"/>
          </a:xfrm>
        </p:grpSpPr>
        <p:sp>
          <p:nvSpPr>
            <p:cNvPr id="42" name="Oval 41">
              <a:extLst>
                <a:ext uri="{FF2B5EF4-FFF2-40B4-BE49-F238E27FC236}">
                  <a16:creationId xmlns:a16="http://schemas.microsoft.com/office/drawing/2014/main" id="{1B4E15F9-2A22-9646-B842-E8C7925746DE}"/>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a:t>
              </a:r>
              <a:r>
                <a:rPr kumimoji="0" lang="en-US" sz="1800" b="0" i="0" u="none" strike="noStrike" cap="none" normalizeH="0" baseline="0" dirty="0">
                  <a:ln>
                    <a:noFill/>
                  </a:ln>
                  <a:solidFill>
                    <a:schemeClr val="tx1"/>
                  </a:solidFill>
                  <a:effectLst/>
                  <a:latin typeface="Arial" pitchFamily="-107" charset="0"/>
                </a:rPr>
                <a:t>1,s1</a:t>
              </a:r>
            </a:p>
          </p:txBody>
        </p:sp>
        <p:sp>
          <p:nvSpPr>
            <p:cNvPr id="43" name="Oval 42">
              <a:extLst>
                <a:ext uri="{FF2B5EF4-FFF2-40B4-BE49-F238E27FC236}">
                  <a16:creationId xmlns:a16="http://schemas.microsoft.com/office/drawing/2014/main" id="{3F8DD36D-88DC-114A-B901-0BE19E3AE58C}"/>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q2</a:t>
              </a:r>
              <a:r>
                <a:rPr kumimoji="0" lang="en-US" sz="1800" b="0" i="0" u="none" strike="noStrike" cap="none" normalizeH="0" baseline="0" dirty="0">
                  <a:ln>
                    <a:noFill/>
                  </a:ln>
                  <a:solidFill>
                    <a:schemeClr val="tx1"/>
                  </a:solidFill>
                  <a:effectLst/>
                  <a:latin typeface="Arial" pitchFamily="-107" charset="0"/>
                </a:rPr>
                <a:t>,s1</a:t>
              </a:r>
            </a:p>
          </p:txBody>
        </p:sp>
        <p:sp>
          <p:nvSpPr>
            <p:cNvPr id="52" name="Oval 51">
              <a:extLst>
                <a:ext uri="{FF2B5EF4-FFF2-40B4-BE49-F238E27FC236}">
                  <a16:creationId xmlns:a16="http://schemas.microsoft.com/office/drawing/2014/main" id="{6DA3BE2D-8E2B-2E4E-AFBF-33E153C41624}"/>
                </a:ext>
              </a:extLst>
            </p:cNvPr>
            <p:cNvSpPr/>
            <p:nvPr/>
          </p:nvSpPr>
          <p:spPr bwMode="auto">
            <a:xfrm>
              <a:off x="6781800" y="25082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q2,s1</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sp>
        <p:nvSpPr>
          <p:cNvPr id="58" name="TextBox 57">
            <a:extLst>
              <a:ext uri="{FF2B5EF4-FFF2-40B4-BE49-F238E27FC236}">
                <a16:creationId xmlns:a16="http://schemas.microsoft.com/office/drawing/2014/main" id="{3ACF17F7-F020-C441-9519-A71878D0A1E8}"/>
              </a:ext>
            </a:extLst>
          </p:cNvPr>
          <p:cNvSpPr txBox="1"/>
          <p:nvPr/>
        </p:nvSpPr>
        <p:spPr>
          <a:xfrm>
            <a:off x="282575" y="2600980"/>
            <a:ext cx="847826" cy="523220"/>
          </a:xfrm>
          <a:prstGeom prst="rect">
            <a:avLst/>
          </a:prstGeom>
          <a:noFill/>
        </p:spPr>
        <p:txBody>
          <a:bodyPr wrap="square" rtlCol="0">
            <a:spAutoFit/>
          </a:bodyPr>
          <a:lstStyle/>
          <a:p>
            <a:r>
              <a:rPr lang="en-US" sz="2800" dirty="0"/>
              <a:t>A</a:t>
            </a:r>
            <a:r>
              <a:rPr lang="en-US" sz="2800" baseline="-25000" dirty="0"/>
              <a:t>B/C</a:t>
            </a:r>
          </a:p>
        </p:txBody>
      </p:sp>
      <p:cxnSp>
        <p:nvCxnSpPr>
          <p:cNvPr id="7" name="Straight Arrow Connector 6">
            <a:extLst>
              <a:ext uri="{FF2B5EF4-FFF2-40B4-BE49-F238E27FC236}">
                <a16:creationId xmlns:a16="http://schemas.microsoft.com/office/drawing/2014/main" id="{C5E5A024-E90C-6B45-AADB-B46743F0FD39}"/>
              </a:ext>
            </a:extLst>
          </p:cNvPr>
          <p:cNvCxnSpPr>
            <a:stCxn id="16" idx="4"/>
            <a:endCxn id="42" idx="0"/>
          </p:cNvCxnSpPr>
          <p:nvPr/>
        </p:nvCxnSpPr>
        <p:spPr bwMode="auto">
          <a:xfrm>
            <a:off x="1806575" y="3296126"/>
            <a:ext cx="0" cy="971074"/>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2D95E7FC-5FFE-5E45-BF30-91B7AC9627CB}"/>
              </a:ext>
            </a:extLst>
          </p:cNvPr>
          <p:cNvCxnSpPr/>
          <p:nvPr/>
        </p:nvCxnSpPr>
        <p:spPr bwMode="auto">
          <a:xfrm>
            <a:off x="4702175" y="3296126"/>
            <a:ext cx="0" cy="971074"/>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cxnSp>
        <p:nvCxnSpPr>
          <p:cNvPr id="55" name="Straight Arrow Connector 54">
            <a:extLst>
              <a:ext uri="{FF2B5EF4-FFF2-40B4-BE49-F238E27FC236}">
                <a16:creationId xmlns:a16="http://schemas.microsoft.com/office/drawing/2014/main" id="{8DC27EE9-08F6-8E4D-B67F-7B83C737C4F5}"/>
              </a:ext>
            </a:extLst>
          </p:cNvPr>
          <p:cNvCxnSpPr/>
          <p:nvPr/>
        </p:nvCxnSpPr>
        <p:spPr bwMode="auto">
          <a:xfrm>
            <a:off x="7673975" y="3276600"/>
            <a:ext cx="0" cy="971074"/>
          </a:xfrm>
          <a:prstGeom prst="straightConnector1">
            <a:avLst/>
          </a:prstGeom>
          <a:solidFill>
            <a:schemeClr val="accent1"/>
          </a:solidFill>
          <a:ln w="28575" cap="flat" cmpd="sng" algn="ctr">
            <a:solidFill>
              <a:schemeClr val="tx1"/>
            </a:solidFill>
            <a:prstDash val="solid"/>
            <a:round/>
            <a:headEnd type="none" w="med" len="med"/>
            <a:tailEnd type="triangle"/>
          </a:ln>
          <a:effectLst/>
        </p:spPr>
      </p:cxnSp>
      <p:sp>
        <p:nvSpPr>
          <p:cNvPr id="8" name="TextBox 7">
            <a:extLst>
              <a:ext uri="{FF2B5EF4-FFF2-40B4-BE49-F238E27FC236}">
                <a16:creationId xmlns:a16="http://schemas.microsoft.com/office/drawing/2014/main" id="{4C356F1C-3DE3-5D4D-8689-BADA002F94D0}"/>
              </a:ext>
            </a:extLst>
          </p:cNvPr>
          <p:cNvSpPr txBox="1"/>
          <p:nvPr/>
        </p:nvSpPr>
        <p:spPr>
          <a:xfrm>
            <a:off x="1835048" y="3670866"/>
            <a:ext cx="533400" cy="369332"/>
          </a:xfrm>
          <a:prstGeom prst="rect">
            <a:avLst/>
          </a:prstGeom>
          <a:noFill/>
        </p:spPr>
        <p:txBody>
          <a:bodyPr wrap="square" rtlCol="0">
            <a:spAutoFit/>
          </a:bodyPr>
          <a:lstStyle/>
          <a:p>
            <a:r>
              <a:rPr lang="en-US" dirty="0" err="1"/>
              <a:t>λ</a:t>
            </a:r>
            <a:endParaRPr lang="en-US" dirty="0"/>
          </a:p>
        </p:txBody>
      </p:sp>
      <p:sp>
        <p:nvSpPr>
          <p:cNvPr id="61" name="TextBox 60">
            <a:extLst>
              <a:ext uri="{FF2B5EF4-FFF2-40B4-BE49-F238E27FC236}">
                <a16:creationId xmlns:a16="http://schemas.microsoft.com/office/drawing/2014/main" id="{C4B823CF-2F32-454A-AEC1-B049FA2BE4AF}"/>
              </a:ext>
            </a:extLst>
          </p:cNvPr>
          <p:cNvSpPr txBox="1"/>
          <p:nvPr/>
        </p:nvSpPr>
        <p:spPr>
          <a:xfrm>
            <a:off x="4778375" y="3581400"/>
            <a:ext cx="533400" cy="369332"/>
          </a:xfrm>
          <a:prstGeom prst="rect">
            <a:avLst/>
          </a:prstGeom>
          <a:noFill/>
        </p:spPr>
        <p:txBody>
          <a:bodyPr wrap="square" rtlCol="0">
            <a:spAutoFit/>
          </a:bodyPr>
          <a:lstStyle/>
          <a:p>
            <a:r>
              <a:rPr lang="en-US" dirty="0" err="1"/>
              <a:t>λ</a:t>
            </a:r>
            <a:endParaRPr lang="en-US" dirty="0"/>
          </a:p>
        </p:txBody>
      </p:sp>
      <p:sp>
        <p:nvSpPr>
          <p:cNvPr id="62" name="TextBox 61">
            <a:extLst>
              <a:ext uri="{FF2B5EF4-FFF2-40B4-BE49-F238E27FC236}">
                <a16:creationId xmlns:a16="http://schemas.microsoft.com/office/drawing/2014/main" id="{76670157-805B-8E44-9F8B-86EF6F9DDFC9}"/>
              </a:ext>
            </a:extLst>
          </p:cNvPr>
          <p:cNvSpPr txBox="1"/>
          <p:nvPr/>
        </p:nvSpPr>
        <p:spPr>
          <a:xfrm>
            <a:off x="7750175" y="3581400"/>
            <a:ext cx="533400" cy="369332"/>
          </a:xfrm>
          <a:prstGeom prst="rect">
            <a:avLst/>
          </a:prstGeom>
          <a:noFill/>
        </p:spPr>
        <p:txBody>
          <a:bodyPr wrap="square" rtlCol="0">
            <a:spAutoFit/>
          </a:bodyPr>
          <a:lstStyle/>
          <a:p>
            <a:r>
              <a:rPr lang="en-US" dirty="0" err="1"/>
              <a:t>λ</a:t>
            </a:r>
            <a:endParaRPr lang="en-US" dirty="0"/>
          </a:p>
        </p:txBody>
      </p:sp>
      <p:sp>
        <p:nvSpPr>
          <p:cNvPr id="9" name="TextBox 8">
            <a:extLst>
              <a:ext uri="{FF2B5EF4-FFF2-40B4-BE49-F238E27FC236}">
                <a16:creationId xmlns:a16="http://schemas.microsoft.com/office/drawing/2014/main" id="{37732EE4-D80F-BE4D-8F6B-F382338A6948}"/>
              </a:ext>
            </a:extLst>
          </p:cNvPr>
          <p:cNvSpPr txBox="1"/>
          <p:nvPr/>
        </p:nvSpPr>
        <p:spPr>
          <a:xfrm>
            <a:off x="2683680" y="5579806"/>
            <a:ext cx="4036987" cy="381000"/>
          </a:xfrm>
          <a:prstGeom prst="rect">
            <a:avLst/>
          </a:prstGeom>
          <a:noFill/>
        </p:spPr>
        <p:txBody>
          <a:bodyPr wrap="square" rtlCol="0">
            <a:spAutoFit/>
          </a:bodyPr>
          <a:lstStyle/>
          <a:p>
            <a:pPr algn="ctr"/>
            <a:r>
              <a:rPr lang="en-US" dirty="0"/>
              <a:t>See next page</a:t>
            </a:r>
          </a:p>
        </p:txBody>
      </p:sp>
    </p:spTree>
    <p:extLst>
      <p:ext uri="{BB962C8B-B14F-4D97-AF65-F5344CB8AC3E}">
        <p14:creationId xmlns:p14="http://schemas.microsoft.com/office/powerpoint/2010/main" val="39916517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41906-5A32-2C43-A6AF-54692E413CB2}"/>
              </a:ext>
            </a:extLst>
          </p:cNvPr>
          <p:cNvSpPr>
            <a:spLocks noGrp="1"/>
          </p:cNvSpPr>
          <p:nvPr>
            <p:ph type="title"/>
          </p:nvPr>
        </p:nvSpPr>
        <p:spPr/>
        <p:txBody>
          <a:bodyPr/>
          <a:lstStyle/>
          <a:p>
            <a:r>
              <a:rPr lang="en-US" dirty="0"/>
              <a:t>Example Worked Out #3</a:t>
            </a:r>
          </a:p>
        </p:txBody>
      </p:sp>
      <p:sp>
        <p:nvSpPr>
          <p:cNvPr id="4" name="Date Placeholder 3">
            <a:extLst>
              <a:ext uri="{FF2B5EF4-FFF2-40B4-BE49-F238E27FC236}">
                <a16:creationId xmlns:a16="http://schemas.microsoft.com/office/drawing/2014/main" id="{E33A7136-E857-CD45-BBA6-26E2F86D3895}"/>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A59BA151-EA52-F04C-B1F6-A344FAAFD04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BD23BEC6-8A1B-D146-9D45-D7C17DDD8AF7}"/>
              </a:ext>
            </a:extLst>
          </p:cNvPr>
          <p:cNvSpPr>
            <a:spLocks noGrp="1"/>
          </p:cNvSpPr>
          <p:nvPr>
            <p:ph type="sldNum" sz="quarter" idx="12"/>
          </p:nvPr>
        </p:nvSpPr>
        <p:spPr/>
        <p:txBody>
          <a:bodyPr/>
          <a:lstStyle/>
          <a:p>
            <a:fld id="{F7F6C048-724C-A44D-A3A9-573A2C2F7973}" type="slidenum">
              <a:rPr lang="en-US" smtClean="0"/>
              <a:pPr/>
              <a:t>71</a:t>
            </a:fld>
            <a:endParaRPr lang="en-US"/>
          </a:p>
        </p:txBody>
      </p:sp>
      <p:sp>
        <p:nvSpPr>
          <p:cNvPr id="16" name="Oval 15">
            <a:extLst>
              <a:ext uri="{FF2B5EF4-FFF2-40B4-BE49-F238E27FC236}">
                <a16:creationId xmlns:a16="http://schemas.microsoft.com/office/drawing/2014/main" id="{56CE157B-9F3F-2B43-A265-FB9D5186E7B6}"/>
              </a:ext>
            </a:extLst>
          </p:cNvPr>
          <p:cNvSpPr/>
          <p:nvPr/>
        </p:nvSpPr>
        <p:spPr bwMode="auto">
          <a:xfrm>
            <a:off x="1169054" y="1859159"/>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a:t>
            </a:r>
            <a:r>
              <a:rPr kumimoji="0" lang="en-US" sz="1800" b="0" i="0" u="none" strike="noStrike" cap="none" normalizeH="0" baseline="0" dirty="0">
                <a:ln>
                  <a:noFill/>
                </a:ln>
                <a:solidFill>
                  <a:schemeClr val="tx1"/>
                </a:solidFill>
                <a:effectLst/>
                <a:latin typeface="Arial" pitchFamily="-107" charset="0"/>
              </a:rPr>
              <a:t>1,s1</a:t>
            </a:r>
          </a:p>
        </p:txBody>
      </p:sp>
      <p:sp>
        <p:nvSpPr>
          <p:cNvPr id="17" name="Oval 16">
            <a:extLst>
              <a:ext uri="{FF2B5EF4-FFF2-40B4-BE49-F238E27FC236}">
                <a16:creationId xmlns:a16="http://schemas.microsoft.com/office/drawing/2014/main" id="{603F15F2-1CE2-674C-BA0E-A4BDA7874FF1}"/>
              </a:ext>
            </a:extLst>
          </p:cNvPr>
          <p:cNvSpPr/>
          <p:nvPr/>
        </p:nvSpPr>
        <p:spPr bwMode="auto">
          <a:xfrm>
            <a:off x="3124200" y="1854694"/>
            <a:ext cx="117348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20" name="Straight Arrow Connector 19">
            <a:extLst>
              <a:ext uri="{FF2B5EF4-FFF2-40B4-BE49-F238E27FC236}">
                <a16:creationId xmlns:a16="http://schemas.microsoft.com/office/drawing/2014/main" id="{0BE61498-AE42-E344-9B25-4B72799810B5}"/>
              </a:ext>
            </a:extLst>
          </p:cNvPr>
          <p:cNvCxnSpPr>
            <a:cxnSpLocks/>
          </p:cNvCxnSpPr>
          <p:nvPr/>
        </p:nvCxnSpPr>
        <p:spPr bwMode="auto">
          <a:xfrm>
            <a:off x="2235854" y="2408889"/>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32" name="Oval 31">
            <a:extLst>
              <a:ext uri="{FF2B5EF4-FFF2-40B4-BE49-F238E27FC236}">
                <a16:creationId xmlns:a16="http://schemas.microsoft.com/office/drawing/2014/main" id="{3606E877-F86F-1C4D-9500-BCD174874A75}"/>
              </a:ext>
            </a:extLst>
          </p:cNvPr>
          <p:cNvSpPr/>
          <p:nvPr/>
        </p:nvSpPr>
        <p:spPr bwMode="auto">
          <a:xfrm>
            <a:off x="3148293" y="1967375"/>
            <a:ext cx="1118908"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q1,S2</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33" name="Oval 32">
            <a:extLst>
              <a:ext uri="{FF2B5EF4-FFF2-40B4-BE49-F238E27FC236}">
                <a16:creationId xmlns:a16="http://schemas.microsoft.com/office/drawing/2014/main" id="{600319AF-5512-4940-B0A2-4284B6C1DB15}"/>
              </a:ext>
            </a:extLst>
          </p:cNvPr>
          <p:cNvSpPr/>
          <p:nvPr/>
        </p:nvSpPr>
        <p:spPr bwMode="auto">
          <a:xfrm>
            <a:off x="5181600" y="1852808"/>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q2,s3</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cxnSp>
        <p:nvCxnSpPr>
          <p:cNvPr id="37" name="Curved Connector 36">
            <a:extLst>
              <a:ext uri="{FF2B5EF4-FFF2-40B4-BE49-F238E27FC236}">
                <a16:creationId xmlns:a16="http://schemas.microsoft.com/office/drawing/2014/main" id="{621395DD-6F19-F043-BCCF-40F8D386BB71}"/>
              </a:ext>
            </a:extLst>
          </p:cNvPr>
          <p:cNvCxnSpPr/>
          <p:nvPr/>
        </p:nvCxnSpPr>
        <p:spPr bwMode="auto">
          <a:xfrm rot="16200000" flipH="1">
            <a:off x="3894417" y="1740394"/>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9" name="TextBox 8">
            <a:extLst>
              <a:ext uri="{FF2B5EF4-FFF2-40B4-BE49-F238E27FC236}">
                <a16:creationId xmlns:a16="http://schemas.microsoft.com/office/drawing/2014/main" id="{37732EE4-D80F-BE4D-8F6B-F382338A6948}"/>
              </a:ext>
            </a:extLst>
          </p:cNvPr>
          <p:cNvSpPr txBox="1"/>
          <p:nvPr/>
        </p:nvSpPr>
        <p:spPr>
          <a:xfrm>
            <a:off x="304800" y="5797332"/>
            <a:ext cx="8382000" cy="369332"/>
          </a:xfrm>
          <a:prstGeom prst="rect">
            <a:avLst/>
          </a:prstGeom>
          <a:noFill/>
        </p:spPr>
        <p:txBody>
          <a:bodyPr wrap="square" rtlCol="0">
            <a:spAutoFit/>
          </a:bodyPr>
          <a:lstStyle/>
          <a:p>
            <a:pPr algn="ctr"/>
            <a:r>
              <a:rPr lang="en-US" dirty="0"/>
              <a:t>The lambda subscripts indicate the make-believe characters we </a:t>
            </a:r>
            <a:r>
              <a:rPr lang="en-US" dirty="0" err="1"/>
              <a:t>are”consuming</a:t>
            </a:r>
            <a:r>
              <a:rPr lang="en-US" dirty="0"/>
              <a:t>”</a:t>
            </a:r>
          </a:p>
        </p:txBody>
      </p:sp>
      <p:sp>
        <p:nvSpPr>
          <p:cNvPr id="35" name="TextBox 34">
            <a:extLst>
              <a:ext uri="{FF2B5EF4-FFF2-40B4-BE49-F238E27FC236}">
                <a16:creationId xmlns:a16="http://schemas.microsoft.com/office/drawing/2014/main" id="{8265BCB9-E77B-B446-AE5F-15ED274420B2}"/>
              </a:ext>
            </a:extLst>
          </p:cNvPr>
          <p:cNvSpPr txBox="1"/>
          <p:nvPr/>
        </p:nvSpPr>
        <p:spPr>
          <a:xfrm>
            <a:off x="2590800" y="1905000"/>
            <a:ext cx="533400"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sp>
        <p:nvSpPr>
          <p:cNvPr id="44" name="TextBox 43">
            <a:extLst>
              <a:ext uri="{FF2B5EF4-FFF2-40B4-BE49-F238E27FC236}">
                <a16:creationId xmlns:a16="http://schemas.microsoft.com/office/drawing/2014/main" id="{A91C38BF-1C67-404E-B1B0-E324CA863EDC}"/>
              </a:ext>
            </a:extLst>
          </p:cNvPr>
          <p:cNvSpPr txBox="1"/>
          <p:nvPr/>
        </p:nvSpPr>
        <p:spPr>
          <a:xfrm>
            <a:off x="4000500" y="1280762"/>
            <a:ext cx="533400"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cxnSp>
        <p:nvCxnSpPr>
          <p:cNvPr id="45" name="Straight Arrow Connector 44">
            <a:extLst>
              <a:ext uri="{FF2B5EF4-FFF2-40B4-BE49-F238E27FC236}">
                <a16:creationId xmlns:a16="http://schemas.microsoft.com/office/drawing/2014/main" id="{1A926765-3947-6246-AF01-119767B8BEEF}"/>
              </a:ext>
            </a:extLst>
          </p:cNvPr>
          <p:cNvCxnSpPr>
            <a:cxnSpLocks/>
          </p:cNvCxnSpPr>
          <p:nvPr/>
        </p:nvCxnSpPr>
        <p:spPr bwMode="auto">
          <a:xfrm>
            <a:off x="4293254" y="2388094"/>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6" name="TextBox 45">
            <a:extLst>
              <a:ext uri="{FF2B5EF4-FFF2-40B4-BE49-F238E27FC236}">
                <a16:creationId xmlns:a16="http://schemas.microsoft.com/office/drawing/2014/main" id="{A179C8BF-6290-7F44-9698-DBAC397B0BF8}"/>
              </a:ext>
            </a:extLst>
          </p:cNvPr>
          <p:cNvSpPr txBox="1"/>
          <p:nvPr/>
        </p:nvSpPr>
        <p:spPr>
          <a:xfrm>
            <a:off x="4648200" y="1905000"/>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cxnSp>
        <p:nvCxnSpPr>
          <p:cNvPr id="47" name="Curved Connector 46">
            <a:extLst>
              <a:ext uri="{FF2B5EF4-FFF2-40B4-BE49-F238E27FC236}">
                <a16:creationId xmlns:a16="http://schemas.microsoft.com/office/drawing/2014/main" id="{B98852BE-493A-6641-A3A7-C7C4755471B5}"/>
              </a:ext>
            </a:extLst>
          </p:cNvPr>
          <p:cNvCxnSpPr/>
          <p:nvPr/>
        </p:nvCxnSpPr>
        <p:spPr bwMode="auto">
          <a:xfrm rot="16200000" flipH="1">
            <a:off x="5749271" y="1780926"/>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48" name="TextBox 47">
            <a:extLst>
              <a:ext uri="{FF2B5EF4-FFF2-40B4-BE49-F238E27FC236}">
                <a16:creationId xmlns:a16="http://schemas.microsoft.com/office/drawing/2014/main" id="{6FD4480D-4597-7A4C-A314-DCC2A1304F0E}"/>
              </a:ext>
            </a:extLst>
          </p:cNvPr>
          <p:cNvSpPr txBox="1"/>
          <p:nvPr/>
        </p:nvSpPr>
        <p:spPr>
          <a:xfrm>
            <a:off x="5855354" y="1321294"/>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sp>
        <p:nvSpPr>
          <p:cNvPr id="50" name="Oval 49">
            <a:extLst>
              <a:ext uri="{FF2B5EF4-FFF2-40B4-BE49-F238E27FC236}">
                <a16:creationId xmlns:a16="http://schemas.microsoft.com/office/drawing/2014/main" id="{E4176D36-8FDB-8242-B788-F34425431B48}"/>
              </a:ext>
            </a:extLst>
          </p:cNvPr>
          <p:cNvSpPr/>
          <p:nvPr/>
        </p:nvSpPr>
        <p:spPr bwMode="auto">
          <a:xfrm>
            <a:off x="7098646" y="1852808"/>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q3,s3</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cxnSp>
        <p:nvCxnSpPr>
          <p:cNvPr id="51" name="Straight Arrow Connector 50">
            <a:extLst>
              <a:ext uri="{FF2B5EF4-FFF2-40B4-BE49-F238E27FC236}">
                <a16:creationId xmlns:a16="http://schemas.microsoft.com/office/drawing/2014/main" id="{5E81DABA-627B-474B-BA09-57F2ABDDC932}"/>
              </a:ext>
            </a:extLst>
          </p:cNvPr>
          <p:cNvCxnSpPr>
            <a:cxnSpLocks/>
          </p:cNvCxnSpPr>
          <p:nvPr/>
        </p:nvCxnSpPr>
        <p:spPr bwMode="auto">
          <a:xfrm>
            <a:off x="6210300" y="2388094"/>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53" name="Curved Connector 52">
            <a:extLst>
              <a:ext uri="{FF2B5EF4-FFF2-40B4-BE49-F238E27FC236}">
                <a16:creationId xmlns:a16="http://schemas.microsoft.com/office/drawing/2014/main" id="{1CD97152-93E5-0344-8309-66A0AD1C9434}"/>
              </a:ext>
            </a:extLst>
          </p:cNvPr>
          <p:cNvCxnSpPr/>
          <p:nvPr/>
        </p:nvCxnSpPr>
        <p:spPr bwMode="auto">
          <a:xfrm rot="16200000" flipH="1">
            <a:off x="7666317" y="1780926"/>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54" name="TextBox 53">
            <a:extLst>
              <a:ext uri="{FF2B5EF4-FFF2-40B4-BE49-F238E27FC236}">
                <a16:creationId xmlns:a16="http://schemas.microsoft.com/office/drawing/2014/main" id="{16355FEE-1595-E44B-B05F-EA7C5B6A8031}"/>
              </a:ext>
            </a:extLst>
          </p:cNvPr>
          <p:cNvSpPr txBox="1"/>
          <p:nvPr/>
        </p:nvSpPr>
        <p:spPr>
          <a:xfrm>
            <a:off x="7437717" y="1219200"/>
            <a:ext cx="990600" cy="461665"/>
          </a:xfrm>
          <a:prstGeom prst="rect">
            <a:avLst/>
          </a:prstGeom>
          <a:noFill/>
        </p:spPr>
        <p:txBody>
          <a:bodyPr wrap="square" rtlCol="0">
            <a:spAutoFit/>
          </a:bodyPr>
          <a:lstStyle/>
          <a:p>
            <a:r>
              <a:rPr lang="en-US" sz="2400" dirty="0" err="1"/>
              <a:t>λ</a:t>
            </a:r>
            <a:r>
              <a:rPr lang="en-US" sz="2400" baseline="-25000" dirty="0" err="1"/>
              <a:t>a</a:t>
            </a:r>
            <a:r>
              <a:rPr lang="en-US" sz="2400" dirty="0" err="1"/>
              <a:t>,λ</a:t>
            </a:r>
            <a:r>
              <a:rPr lang="en-US" sz="2400" baseline="-25000" dirty="0" err="1"/>
              <a:t>b</a:t>
            </a:r>
            <a:endParaRPr lang="en-US" sz="2400" baseline="-25000" dirty="0"/>
          </a:p>
        </p:txBody>
      </p:sp>
      <p:sp>
        <p:nvSpPr>
          <p:cNvPr id="56" name="TextBox 55">
            <a:extLst>
              <a:ext uri="{FF2B5EF4-FFF2-40B4-BE49-F238E27FC236}">
                <a16:creationId xmlns:a16="http://schemas.microsoft.com/office/drawing/2014/main" id="{AEBDE36E-AD34-484E-9323-EA2C40B7690A}"/>
              </a:ext>
            </a:extLst>
          </p:cNvPr>
          <p:cNvSpPr txBox="1"/>
          <p:nvPr/>
        </p:nvSpPr>
        <p:spPr>
          <a:xfrm>
            <a:off x="6477000" y="1905000"/>
            <a:ext cx="533400"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cxnSp>
        <p:nvCxnSpPr>
          <p:cNvPr id="59" name="Straight Arrow Connector 58">
            <a:extLst>
              <a:ext uri="{FF2B5EF4-FFF2-40B4-BE49-F238E27FC236}">
                <a16:creationId xmlns:a16="http://schemas.microsoft.com/office/drawing/2014/main" id="{768E77DD-E5E9-D44D-8165-4B019595E73D}"/>
              </a:ext>
            </a:extLst>
          </p:cNvPr>
          <p:cNvCxnSpPr>
            <a:cxnSpLocks/>
            <a:endCxn id="33" idx="4"/>
          </p:cNvCxnSpPr>
          <p:nvPr/>
        </p:nvCxnSpPr>
        <p:spPr bwMode="auto">
          <a:xfrm flipV="1">
            <a:off x="2201333" y="2865912"/>
            <a:ext cx="3475567" cy="11219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60" name="TextBox 59">
            <a:extLst>
              <a:ext uri="{FF2B5EF4-FFF2-40B4-BE49-F238E27FC236}">
                <a16:creationId xmlns:a16="http://schemas.microsoft.com/office/drawing/2014/main" id="{9882B89E-A091-4A46-A78B-90CED4158812}"/>
              </a:ext>
            </a:extLst>
          </p:cNvPr>
          <p:cNvSpPr txBox="1"/>
          <p:nvPr/>
        </p:nvSpPr>
        <p:spPr>
          <a:xfrm>
            <a:off x="2374900" y="3221018"/>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cxnSp>
        <p:nvCxnSpPr>
          <p:cNvPr id="63" name="Straight Arrow Connector 62">
            <a:extLst>
              <a:ext uri="{FF2B5EF4-FFF2-40B4-BE49-F238E27FC236}">
                <a16:creationId xmlns:a16="http://schemas.microsoft.com/office/drawing/2014/main" id="{F6E8A50B-B492-C44C-912F-6B97C3719E4C}"/>
              </a:ext>
            </a:extLst>
          </p:cNvPr>
          <p:cNvCxnSpPr>
            <a:cxnSpLocks/>
          </p:cNvCxnSpPr>
          <p:nvPr/>
        </p:nvCxnSpPr>
        <p:spPr bwMode="auto">
          <a:xfrm>
            <a:off x="2237971" y="3990882"/>
            <a:ext cx="2150081" cy="18162"/>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64" name="TextBox 63">
            <a:extLst>
              <a:ext uri="{FF2B5EF4-FFF2-40B4-BE49-F238E27FC236}">
                <a16:creationId xmlns:a16="http://schemas.microsoft.com/office/drawing/2014/main" id="{DC21F975-1CD8-B648-B97A-E2215E807A24}"/>
              </a:ext>
            </a:extLst>
          </p:cNvPr>
          <p:cNvSpPr txBox="1"/>
          <p:nvPr/>
        </p:nvSpPr>
        <p:spPr>
          <a:xfrm>
            <a:off x="2759268" y="3833260"/>
            <a:ext cx="580832"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sp>
        <p:nvSpPr>
          <p:cNvPr id="65" name="Oval 64">
            <a:extLst>
              <a:ext uri="{FF2B5EF4-FFF2-40B4-BE49-F238E27FC236}">
                <a16:creationId xmlns:a16="http://schemas.microsoft.com/office/drawing/2014/main" id="{73142B22-489A-564C-936C-C3AD861ACD6F}"/>
              </a:ext>
            </a:extLst>
          </p:cNvPr>
          <p:cNvSpPr/>
          <p:nvPr/>
        </p:nvSpPr>
        <p:spPr bwMode="auto">
          <a:xfrm>
            <a:off x="4305300" y="3321134"/>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q3</a:t>
            </a:r>
            <a:r>
              <a:rPr kumimoji="0" lang="en-US" sz="1800" b="0" i="0" u="none" strike="noStrike" cap="none" normalizeH="0" baseline="0" dirty="0">
                <a:ln>
                  <a:noFill/>
                </a:ln>
                <a:solidFill>
                  <a:schemeClr val="tx1"/>
                </a:solidFill>
                <a:effectLst/>
                <a:latin typeface="Arial" pitchFamily="-107" charset="0"/>
              </a:rPr>
              <a:t>,s2</a:t>
            </a:r>
          </a:p>
        </p:txBody>
      </p:sp>
      <p:cxnSp>
        <p:nvCxnSpPr>
          <p:cNvPr id="66" name="Straight Arrow Connector 65">
            <a:extLst>
              <a:ext uri="{FF2B5EF4-FFF2-40B4-BE49-F238E27FC236}">
                <a16:creationId xmlns:a16="http://schemas.microsoft.com/office/drawing/2014/main" id="{27037A2E-6AD5-FE49-BA91-94B51CC207B1}"/>
              </a:ext>
            </a:extLst>
          </p:cNvPr>
          <p:cNvCxnSpPr>
            <a:cxnSpLocks/>
            <a:stCxn id="65" idx="6"/>
          </p:cNvCxnSpPr>
          <p:nvPr/>
        </p:nvCxnSpPr>
        <p:spPr bwMode="auto">
          <a:xfrm flipV="1">
            <a:off x="5372100" y="2845344"/>
            <a:ext cx="2192020" cy="100919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67" name="TextBox 66">
            <a:extLst>
              <a:ext uri="{FF2B5EF4-FFF2-40B4-BE49-F238E27FC236}">
                <a16:creationId xmlns:a16="http://schemas.microsoft.com/office/drawing/2014/main" id="{F8CC1138-56D0-F944-A3B0-EBAD7B8E803D}"/>
              </a:ext>
            </a:extLst>
          </p:cNvPr>
          <p:cNvSpPr txBox="1"/>
          <p:nvPr/>
        </p:nvSpPr>
        <p:spPr>
          <a:xfrm>
            <a:off x="5537200" y="3200400"/>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cxnSp>
        <p:nvCxnSpPr>
          <p:cNvPr id="68" name="Curved Connector 67">
            <a:extLst>
              <a:ext uri="{FF2B5EF4-FFF2-40B4-BE49-F238E27FC236}">
                <a16:creationId xmlns:a16="http://schemas.microsoft.com/office/drawing/2014/main" id="{E608EEFF-A339-5043-82E0-EF9ACDE2B8E5}"/>
              </a:ext>
            </a:extLst>
          </p:cNvPr>
          <p:cNvCxnSpPr/>
          <p:nvPr/>
        </p:nvCxnSpPr>
        <p:spPr bwMode="auto">
          <a:xfrm rot="16200000" flipH="1">
            <a:off x="4585431" y="4141852"/>
            <a:ext cx="156229" cy="377171"/>
          </a:xfrm>
          <a:prstGeom prst="curvedConnector3">
            <a:avLst>
              <a:gd name="adj1" fmla="val 287228"/>
            </a:avLst>
          </a:prstGeom>
          <a:solidFill>
            <a:schemeClr val="accent1"/>
          </a:solidFill>
          <a:ln w="22225" cap="flat" cmpd="sng" algn="ctr">
            <a:solidFill>
              <a:schemeClr val="tx1"/>
            </a:solidFill>
            <a:prstDash val="solid"/>
            <a:round/>
            <a:headEnd type="none" w="med" len="med"/>
            <a:tailEnd type="triangle"/>
          </a:ln>
          <a:effectLst/>
        </p:spPr>
      </p:cxnSp>
      <p:sp>
        <p:nvSpPr>
          <p:cNvPr id="69" name="TextBox 68">
            <a:extLst>
              <a:ext uri="{FF2B5EF4-FFF2-40B4-BE49-F238E27FC236}">
                <a16:creationId xmlns:a16="http://schemas.microsoft.com/office/drawing/2014/main" id="{9EECDCB5-75DA-9948-B538-C874B779B464}"/>
              </a:ext>
            </a:extLst>
          </p:cNvPr>
          <p:cNvSpPr txBox="1"/>
          <p:nvPr/>
        </p:nvSpPr>
        <p:spPr>
          <a:xfrm>
            <a:off x="4914900" y="4364950"/>
            <a:ext cx="533400"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sp>
        <p:nvSpPr>
          <p:cNvPr id="70" name="Oval 69">
            <a:extLst>
              <a:ext uri="{FF2B5EF4-FFF2-40B4-BE49-F238E27FC236}">
                <a16:creationId xmlns:a16="http://schemas.microsoft.com/office/drawing/2014/main" id="{5402EB58-9C3B-7E46-87BB-F11908067097}"/>
              </a:ext>
            </a:extLst>
          </p:cNvPr>
          <p:cNvSpPr/>
          <p:nvPr/>
        </p:nvSpPr>
        <p:spPr bwMode="auto">
          <a:xfrm>
            <a:off x="1169054" y="4589384"/>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q3</a:t>
            </a:r>
            <a:r>
              <a:rPr kumimoji="0" lang="en-US" sz="1800" b="0" i="0" u="none" strike="noStrike" cap="none" normalizeH="0" baseline="0" dirty="0">
                <a:ln>
                  <a:noFill/>
                </a:ln>
                <a:solidFill>
                  <a:schemeClr val="tx1"/>
                </a:solidFill>
                <a:effectLst/>
                <a:latin typeface="Arial" pitchFamily="-107" charset="0"/>
              </a:rPr>
              <a:t>,s1</a:t>
            </a:r>
          </a:p>
        </p:txBody>
      </p:sp>
      <p:sp>
        <p:nvSpPr>
          <p:cNvPr id="71" name="TextBox 70">
            <a:extLst>
              <a:ext uri="{FF2B5EF4-FFF2-40B4-BE49-F238E27FC236}">
                <a16:creationId xmlns:a16="http://schemas.microsoft.com/office/drawing/2014/main" id="{97A8FEE2-43D1-8741-97AB-DBFDB853CB8C}"/>
              </a:ext>
            </a:extLst>
          </p:cNvPr>
          <p:cNvSpPr txBox="1"/>
          <p:nvPr/>
        </p:nvSpPr>
        <p:spPr>
          <a:xfrm>
            <a:off x="2276668" y="4462260"/>
            <a:ext cx="580832" cy="461665"/>
          </a:xfrm>
          <a:prstGeom prst="rect">
            <a:avLst/>
          </a:prstGeom>
          <a:noFill/>
        </p:spPr>
        <p:txBody>
          <a:bodyPr wrap="square" rtlCol="0">
            <a:spAutoFit/>
          </a:bodyPr>
          <a:lstStyle/>
          <a:p>
            <a:r>
              <a:rPr lang="en-US" sz="2400" dirty="0" err="1"/>
              <a:t>λ</a:t>
            </a:r>
            <a:r>
              <a:rPr lang="en-US" sz="2400" baseline="-25000" dirty="0" err="1"/>
              <a:t>a</a:t>
            </a:r>
            <a:endParaRPr lang="en-US" sz="2400" baseline="-25000" dirty="0"/>
          </a:p>
        </p:txBody>
      </p:sp>
      <p:cxnSp>
        <p:nvCxnSpPr>
          <p:cNvPr id="74" name="Straight Arrow Connector 73">
            <a:extLst>
              <a:ext uri="{FF2B5EF4-FFF2-40B4-BE49-F238E27FC236}">
                <a16:creationId xmlns:a16="http://schemas.microsoft.com/office/drawing/2014/main" id="{B84FB73E-F6B1-594B-A6AD-A845DE626FD8}"/>
              </a:ext>
            </a:extLst>
          </p:cNvPr>
          <p:cNvCxnSpPr/>
          <p:nvPr/>
        </p:nvCxnSpPr>
        <p:spPr bwMode="auto">
          <a:xfrm flipV="1">
            <a:off x="2298623" y="4100790"/>
            <a:ext cx="2089429" cy="991291"/>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76" name="Elbow Connector 75">
            <a:extLst>
              <a:ext uri="{FF2B5EF4-FFF2-40B4-BE49-F238E27FC236}">
                <a16:creationId xmlns:a16="http://schemas.microsoft.com/office/drawing/2014/main" id="{1B9A54E6-90FD-7B40-929D-E19B5B87FD72}"/>
              </a:ext>
            </a:extLst>
          </p:cNvPr>
          <p:cNvCxnSpPr>
            <a:cxnSpLocks/>
            <a:stCxn id="70" idx="6"/>
            <a:endCxn id="50" idx="4"/>
          </p:cNvCxnSpPr>
          <p:nvPr/>
        </p:nvCxnSpPr>
        <p:spPr bwMode="auto">
          <a:xfrm flipV="1">
            <a:off x="2235854" y="2865912"/>
            <a:ext cx="5358092" cy="2256872"/>
          </a:xfrm>
          <a:prstGeom prst="bentConnector2">
            <a:avLst/>
          </a:prstGeom>
          <a:solidFill>
            <a:schemeClr val="accent1"/>
          </a:solidFill>
          <a:ln w="25400" cap="flat" cmpd="sng" algn="ctr">
            <a:solidFill>
              <a:schemeClr val="tx1"/>
            </a:solidFill>
            <a:prstDash val="solid"/>
            <a:round/>
            <a:headEnd type="none" w="med" len="med"/>
            <a:tailEnd type="triangle" w="lg" len="med"/>
          </a:ln>
          <a:effectLst/>
        </p:spPr>
      </p:cxnSp>
      <p:sp>
        <p:nvSpPr>
          <p:cNvPr id="79" name="Oval 78">
            <a:extLst>
              <a:ext uri="{FF2B5EF4-FFF2-40B4-BE49-F238E27FC236}">
                <a16:creationId xmlns:a16="http://schemas.microsoft.com/office/drawing/2014/main" id="{98604006-DCA7-4D4F-BBB0-7338A3950C57}"/>
              </a:ext>
            </a:extLst>
          </p:cNvPr>
          <p:cNvSpPr/>
          <p:nvPr/>
        </p:nvSpPr>
        <p:spPr bwMode="auto">
          <a:xfrm>
            <a:off x="1091993" y="3367480"/>
            <a:ext cx="1066800" cy="1056779"/>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q2</a:t>
            </a:r>
            <a:r>
              <a:rPr kumimoji="0" lang="en-US" sz="1800" b="0" i="0" u="none" strike="noStrike" cap="none" normalizeH="0" baseline="0" dirty="0">
                <a:ln>
                  <a:noFill/>
                </a:ln>
                <a:solidFill>
                  <a:schemeClr val="tx1"/>
                </a:solidFill>
                <a:effectLst/>
                <a:latin typeface="Arial" pitchFamily="-107" charset="0"/>
              </a:rPr>
              <a:t>,s1</a:t>
            </a:r>
          </a:p>
        </p:txBody>
      </p:sp>
      <p:sp>
        <p:nvSpPr>
          <p:cNvPr id="81" name="TextBox 80">
            <a:extLst>
              <a:ext uri="{FF2B5EF4-FFF2-40B4-BE49-F238E27FC236}">
                <a16:creationId xmlns:a16="http://schemas.microsoft.com/office/drawing/2014/main" id="{2E1D65CD-997E-2B45-BCE8-08685785A890}"/>
              </a:ext>
            </a:extLst>
          </p:cNvPr>
          <p:cNvSpPr txBox="1"/>
          <p:nvPr/>
        </p:nvSpPr>
        <p:spPr>
          <a:xfrm>
            <a:off x="2590800" y="5044531"/>
            <a:ext cx="580832"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cxnSp>
        <p:nvCxnSpPr>
          <p:cNvPr id="83" name="Curved Connector 82">
            <a:extLst>
              <a:ext uri="{FF2B5EF4-FFF2-40B4-BE49-F238E27FC236}">
                <a16:creationId xmlns:a16="http://schemas.microsoft.com/office/drawing/2014/main" id="{10AB67C2-9E09-AE4A-983E-8398BD1B662D}"/>
              </a:ext>
            </a:extLst>
          </p:cNvPr>
          <p:cNvCxnSpPr>
            <a:stCxn id="16" idx="4"/>
            <a:endCxn id="33" idx="3"/>
          </p:cNvCxnSpPr>
          <p:nvPr/>
        </p:nvCxnSpPr>
        <p:spPr bwMode="auto">
          <a:xfrm rot="5400000" flipH="1" flipV="1">
            <a:off x="3410355" y="1009645"/>
            <a:ext cx="208413" cy="3624216"/>
          </a:xfrm>
          <a:prstGeom prst="curvedConnector3">
            <a:avLst>
              <a:gd name="adj1" fmla="val -109686"/>
            </a:avLst>
          </a:prstGeom>
          <a:solidFill>
            <a:schemeClr val="accent1"/>
          </a:solidFill>
          <a:ln w="31750" cap="flat" cmpd="sng" algn="ctr">
            <a:solidFill>
              <a:schemeClr val="tx1"/>
            </a:solidFill>
            <a:prstDash val="solid"/>
            <a:round/>
            <a:headEnd type="none" w="med" len="med"/>
            <a:tailEnd type="triangle"/>
          </a:ln>
          <a:effectLst/>
        </p:spPr>
      </p:cxnSp>
      <p:sp>
        <p:nvSpPr>
          <p:cNvPr id="86" name="TextBox 85">
            <a:extLst>
              <a:ext uri="{FF2B5EF4-FFF2-40B4-BE49-F238E27FC236}">
                <a16:creationId xmlns:a16="http://schemas.microsoft.com/office/drawing/2014/main" id="{CF799486-5801-B447-A8AA-081473B25B39}"/>
              </a:ext>
            </a:extLst>
          </p:cNvPr>
          <p:cNvSpPr txBox="1"/>
          <p:nvPr/>
        </p:nvSpPr>
        <p:spPr>
          <a:xfrm>
            <a:off x="1752600" y="2967335"/>
            <a:ext cx="533400" cy="461665"/>
          </a:xfrm>
          <a:prstGeom prst="rect">
            <a:avLst/>
          </a:prstGeom>
          <a:noFill/>
        </p:spPr>
        <p:txBody>
          <a:bodyPr wrap="square" rtlCol="0">
            <a:spAutoFit/>
          </a:bodyPr>
          <a:lstStyle/>
          <a:p>
            <a:r>
              <a:rPr lang="en-US" sz="2400" dirty="0" err="1"/>
              <a:t>λ</a:t>
            </a:r>
            <a:r>
              <a:rPr lang="en-US" sz="2400" baseline="-25000" dirty="0" err="1"/>
              <a:t>b</a:t>
            </a:r>
            <a:endParaRPr lang="en-US" sz="2400" baseline="-25000" dirty="0"/>
          </a:p>
        </p:txBody>
      </p:sp>
    </p:spTree>
    <p:extLst>
      <p:ext uri="{BB962C8B-B14F-4D97-AF65-F5344CB8AC3E}">
        <p14:creationId xmlns:p14="http://schemas.microsoft.com/office/powerpoint/2010/main" val="21958975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F9916-7358-3948-8220-B8DC5AC30464}"/>
              </a:ext>
            </a:extLst>
          </p:cNvPr>
          <p:cNvSpPr>
            <a:spLocks noGrp="1"/>
          </p:cNvSpPr>
          <p:nvPr>
            <p:ph type="title"/>
          </p:nvPr>
        </p:nvSpPr>
        <p:spPr/>
        <p:txBody>
          <a:bodyPr/>
          <a:lstStyle/>
          <a:p>
            <a:r>
              <a:rPr lang="en-US" dirty="0"/>
              <a:t>Quick State Reduction</a:t>
            </a:r>
          </a:p>
        </p:txBody>
      </p:sp>
      <p:sp>
        <p:nvSpPr>
          <p:cNvPr id="3" name="Content Placeholder 2">
            <a:extLst>
              <a:ext uri="{FF2B5EF4-FFF2-40B4-BE49-F238E27FC236}">
                <a16:creationId xmlns:a16="http://schemas.microsoft.com/office/drawing/2014/main" id="{07DF6F17-A3CB-5348-9DB9-2B06BA781808}"/>
              </a:ext>
            </a:extLst>
          </p:cNvPr>
          <p:cNvSpPr>
            <a:spLocks noGrp="1"/>
          </p:cNvSpPr>
          <p:nvPr>
            <p:ph idx="1"/>
          </p:nvPr>
        </p:nvSpPr>
        <p:spPr/>
        <p:txBody>
          <a:bodyPr/>
          <a:lstStyle/>
          <a:p>
            <a:r>
              <a:rPr lang="en-US" dirty="0"/>
              <a:t>We had the possibility of 3 + 9 = 12 states</a:t>
            </a:r>
          </a:p>
          <a:p>
            <a:r>
              <a:rPr lang="en-US" dirty="0"/>
              <a:t>Only 10 were reachable from start</a:t>
            </a:r>
          </a:p>
          <a:p>
            <a:r>
              <a:rPr lang="en-US" dirty="0"/>
              <a:t>Of these, only three lead to a final state</a:t>
            </a:r>
            <a:br>
              <a:rPr lang="en-US" dirty="0"/>
            </a:br>
            <a:r>
              <a:rPr lang="en-US" dirty="0"/>
              <a:t>q1, &lt;q1,s1&gt;, &lt;q1,s2&gt;</a:t>
            </a:r>
          </a:p>
          <a:p>
            <a:r>
              <a:rPr lang="en-US" dirty="0"/>
              <a:t>We will need a dead state for all other paths, so let’s look at what we have, having done some obvious reductions</a:t>
            </a:r>
          </a:p>
        </p:txBody>
      </p:sp>
      <p:sp>
        <p:nvSpPr>
          <p:cNvPr id="4" name="Date Placeholder 3">
            <a:extLst>
              <a:ext uri="{FF2B5EF4-FFF2-40B4-BE49-F238E27FC236}">
                <a16:creationId xmlns:a16="http://schemas.microsoft.com/office/drawing/2014/main" id="{5BA4414C-DC24-744C-9A9E-465B29D8121E}"/>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5465DA7C-2746-1C4B-9D1B-90F6FDA55BA3}"/>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B7AA3474-335B-4649-94E4-D5242B38E814}"/>
              </a:ext>
            </a:extLst>
          </p:cNvPr>
          <p:cNvSpPr>
            <a:spLocks noGrp="1"/>
          </p:cNvSpPr>
          <p:nvPr>
            <p:ph type="sldNum" sz="quarter" idx="12"/>
          </p:nvPr>
        </p:nvSpPr>
        <p:spPr/>
        <p:txBody>
          <a:bodyPr/>
          <a:lstStyle/>
          <a:p>
            <a:fld id="{F7F6C048-724C-A44D-A3A9-573A2C2F7973}" type="slidenum">
              <a:rPr lang="en-US" smtClean="0"/>
              <a:pPr/>
              <a:t>72</a:t>
            </a:fld>
            <a:endParaRPr lang="en-US"/>
          </a:p>
        </p:txBody>
      </p:sp>
    </p:spTree>
    <p:extLst>
      <p:ext uri="{BB962C8B-B14F-4D97-AF65-F5344CB8AC3E}">
        <p14:creationId xmlns:p14="http://schemas.microsoft.com/office/powerpoint/2010/main" val="35562849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FF7B1-635E-1B4B-97E4-25249B7BC8E4}"/>
              </a:ext>
            </a:extLst>
          </p:cNvPr>
          <p:cNvSpPr>
            <a:spLocks noGrp="1"/>
          </p:cNvSpPr>
          <p:nvPr>
            <p:ph type="title"/>
          </p:nvPr>
        </p:nvSpPr>
        <p:spPr/>
        <p:txBody>
          <a:bodyPr/>
          <a:lstStyle/>
          <a:p>
            <a:r>
              <a:rPr lang="en-US" dirty="0"/>
              <a:t>Reduced NFA</a:t>
            </a:r>
          </a:p>
        </p:txBody>
      </p:sp>
      <p:sp>
        <p:nvSpPr>
          <p:cNvPr id="3" name="Date Placeholder 2">
            <a:extLst>
              <a:ext uri="{FF2B5EF4-FFF2-40B4-BE49-F238E27FC236}">
                <a16:creationId xmlns:a16="http://schemas.microsoft.com/office/drawing/2014/main" id="{9533A246-264D-6740-94C6-A158DAC633EE}"/>
              </a:ext>
            </a:extLst>
          </p:cNvPr>
          <p:cNvSpPr>
            <a:spLocks noGrp="1"/>
          </p:cNvSpPr>
          <p:nvPr>
            <p:ph type="dt" sz="half" idx="10"/>
          </p:nvPr>
        </p:nvSpPr>
        <p:spPr/>
        <p:txBody>
          <a:bodyPr/>
          <a:lstStyle/>
          <a:p>
            <a:fld id="{2219DD89-BAD8-364A-BD2D-467099994EAF}" type="datetime1">
              <a:rPr lang="en-US" smtClean="0"/>
              <a:t>1/27/22</a:t>
            </a:fld>
            <a:endParaRPr lang="en-US"/>
          </a:p>
        </p:txBody>
      </p:sp>
      <p:sp>
        <p:nvSpPr>
          <p:cNvPr id="4" name="Footer Placeholder 3">
            <a:extLst>
              <a:ext uri="{FF2B5EF4-FFF2-40B4-BE49-F238E27FC236}">
                <a16:creationId xmlns:a16="http://schemas.microsoft.com/office/drawing/2014/main" id="{64F71BBB-3910-984F-AAF3-C2C5F8C38B60}"/>
              </a:ext>
            </a:extLst>
          </p:cNvPr>
          <p:cNvSpPr>
            <a:spLocks noGrp="1"/>
          </p:cNvSpPr>
          <p:nvPr>
            <p:ph type="ftr" sz="quarter" idx="11"/>
          </p:nvPr>
        </p:nvSpPr>
        <p:spPr/>
        <p:txBody>
          <a:bodyPr/>
          <a:lstStyle/>
          <a:p>
            <a:r>
              <a:rPr lang="en-US" dirty="0"/>
              <a:t>UCF @ CS</a:t>
            </a:r>
          </a:p>
        </p:txBody>
      </p:sp>
      <p:sp>
        <p:nvSpPr>
          <p:cNvPr id="5" name="Slide Number Placeholder 4">
            <a:extLst>
              <a:ext uri="{FF2B5EF4-FFF2-40B4-BE49-F238E27FC236}">
                <a16:creationId xmlns:a16="http://schemas.microsoft.com/office/drawing/2014/main" id="{65B8F5AB-A815-6D4A-AAFD-066CBE38F396}"/>
              </a:ext>
            </a:extLst>
          </p:cNvPr>
          <p:cNvSpPr>
            <a:spLocks noGrp="1"/>
          </p:cNvSpPr>
          <p:nvPr>
            <p:ph type="sldNum" sz="quarter" idx="12"/>
          </p:nvPr>
        </p:nvSpPr>
        <p:spPr/>
        <p:txBody>
          <a:bodyPr/>
          <a:lstStyle/>
          <a:p>
            <a:fld id="{5F8E28D9-431E-8740-9B48-008ADE63E310}" type="slidenum">
              <a:rPr lang="en-US" smtClean="0"/>
              <a:pPr/>
              <a:t>73</a:t>
            </a:fld>
            <a:endParaRPr lang="en-US"/>
          </a:p>
        </p:txBody>
      </p:sp>
      <p:sp>
        <p:nvSpPr>
          <p:cNvPr id="6" name="Oval 5">
            <a:extLst>
              <a:ext uri="{FF2B5EF4-FFF2-40B4-BE49-F238E27FC236}">
                <a16:creationId xmlns:a16="http://schemas.microsoft.com/office/drawing/2014/main" id="{0373CEF6-961C-D34B-9DE8-268C30152973}"/>
              </a:ext>
            </a:extLst>
          </p:cNvPr>
          <p:cNvSpPr/>
          <p:nvPr/>
        </p:nvSpPr>
        <p:spPr bwMode="auto">
          <a:xfrm>
            <a:off x="1169054" y="1859159"/>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q</a:t>
            </a:r>
            <a:r>
              <a:rPr kumimoji="0" lang="en-US" sz="1800" b="0" i="0" u="none" strike="noStrike" cap="none" normalizeH="0" baseline="0" dirty="0">
                <a:ln>
                  <a:noFill/>
                </a:ln>
                <a:solidFill>
                  <a:schemeClr val="tx1"/>
                </a:solidFill>
                <a:effectLst/>
                <a:latin typeface="Arial" pitchFamily="-107" charset="0"/>
              </a:rPr>
              <a:t>1</a:t>
            </a:r>
          </a:p>
        </p:txBody>
      </p:sp>
      <p:sp>
        <p:nvSpPr>
          <p:cNvPr id="7" name="Oval 6">
            <a:extLst>
              <a:ext uri="{FF2B5EF4-FFF2-40B4-BE49-F238E27FC236}">
                <a16:creationId xmlns:a16="http://schemas.microsoft.com/office/drawing/2014/main" id="{30DD91D0-8B9F-5047-9029-93FBE9A44DC2}"/>
              </a:ext>
            </a:extLst>
          </p:cNvPr>
          <p:cNvSpPr/>
          <p:nvPr/>
        </p:nvSpPr>
        <p:spPr bwMode="auto">
          <a:xfrm>
            <a:off x="5109826" y="1828800"/>
            <a:ext cx="117348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8" name="Straight Arrow Connector 7">
            <a:extLst>
              <a:ext uri="{FF2B5EF4-FFF2-40B4-BE49-F238E27FC236}">
                <a16:creationId xmlns:a16="http://schemas.microsoft.com/office/drawing/2014/main" id="{B794E7A5-6B0F-E04E-BD98-4613CE8DDE4D}"/>
              </a:ext>
            </a:extLst>
          </p:cNvPr>
          <p:cNvCxnSpPr>
            <a:cxnSpLocks/>
          </p:cNvCxnSpPr>
          <p:nvPr/>
        </p:nvCxnSpPr>
        <p:spPr bwMode="auto">
          <a:xfrm>
            <a:off x="2235854" y="2408889"/>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9" name="Oval 8">
            <a:extLst>
              <a:ext uri="{FF2B5EF4-FFF2-40B4-BE49-F238E27FC236}">
                <a16:creationId xmlns:a16="http://schemas.microsoft.com/office/drawing/2014/main" id="{C5D1C49E-C0F6-1E41-BEB6-AF9D3040D81C}"/>
              </a:ext>
            </a:extLst>
          </p:cNvPr>
          <p:cNvSpPr/>
          <p:nvPr/>
        </p:nvSpPr>
        <p:spPr bwMode="auto">
          <a:xfrm>
            <a:off x="3148293" y="1778773"/>
            <a:ext cx="1118908"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q1,s1</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0" name="Oval 9">
            <a:extLst>
              <a:ext uri="{FF2B5EF4-FFF2-40B4-BE49-F238E27FC236}">
                <a16:creationId xmlns:a16="http://schemas.microsoft.com/office/drawing/2014/main" id="{7C2C9210-F993-F140-A32B-03219FDDFB4B}"/>
              </a:ext>
            </a:extLst>
          </p:cNvPr>
          <p:cNvSpPr/>
          <p:nvPr/>
        </p:nvSpPr>
        <p:spPr bwMode="auto">
          <a:xfrm>
            <a:off x="5181600" y="1852808"/>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q1,s2</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sp>
        <p:nvSpPr>
          <p:cNvPr id="12" name="TextBox 11">
            <a:extLst>
              <a:ext uri="{FF2B5EF4-FFF2-40B4-BE49-F238E27FC236}">
                <a16:creationId xmlns:a16="http://schemas.microsoft.com/office/drawing/2014/main" id="{D16F752E-0C57-C94F-A0E6-AA0F81F9540F}"/>
              </a:ext>
            </a:extLst>
          </p:cNvPr>
          <p:cNvSpPr txBox="1"/>
          <p:nvPr/>
        </p:nvSpPr>
        <p:spPr>
          <a:xfrm>
            <a:off x="2590800" y="1905000"/>
            <a:ext cx="533400" cy="461665"/>
          </a:xfrm>
          <a:prstGeom prst="rect">
            <a:avLst/>
          </a:prstGeom>
          <a:noFill/>
        </p:spPr>
        <p:txBody>
          <a:bodyPr wrap="square" rtlCol="0">
            <a:spAutoFit/>
          </a:bodyPr>
          <a:lstStyle/>
          <a:p>
            <a:r>
              <a:rPr lang="en-US" sz="2400" dirty="0" err="1"/>
              <a:t>λ</a:t>
            </a:r>
            <a:endParaRPr lang="en-US" sz="2400" baseline="-25000" dirty="0"/>
          </a:p>
        </p:txBody>
      </p:sp>
      <p:cxnSp>
        <p:nvCxnSpPr>
          <p:cNvPr id="14" name="Straight Arrow Connector 13">
            <a:extLst>
              <a:ext uri="{FF2B5EF4-FFF2-40B4-BE49-F238E27FC236}">
                <a16:creationId xmlns:a16="http://schemas.microsoft.com/office/drawing/2014/main" id="{DBBB38A0-221A-F941-B123-8468DAB3A1F5}"/>
              </a:ext>
            </a:extLst>
          </p:cNvPr>
          <p:cNvCxnSpPr>
            <a:cxnSpLocks/>
          </p:cNvCxnSpPr>
          <p:nvPr/>
        </p:nvCxnSpPr>
        <p:spPr bwMode="auto">
          <a:xfrm>
            <a:off x="4293254" y="2388094"/>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5" name="TextBox 14">
            <a:extLst>
              <a:ext uri="{FF2B5EF4-FFF2-40B4-BE49-F238E27FC236}">
                <a16:creationId xmlns:a16="http://schemas.microsoft.com/office/drawing/2014/main" id="{F7490490-A8A2-F741-BE89-9BA586B893F2}"/>
              </a:ext>
            </a:extLst>
          </p:cNvPr>
          <p:cNvSpPr txBox="1"/>
          <p:nvPr/>
        </p:nvSpPr>
        <p:spPr>
          <a:xfrm>
            <a:off x="4648200" y="1905000"/>
            <a:ext cx="533400" cy="461665"/>
          </a:xfrm>
          <a:prstGeom prst="rect">
            <a:avLst/>
          </a:prstGeom>
          <a:noFill/>
        </p:spPr>
        <p:txBody>
          <a:bodyPr wrap="square" rtlCol="0">
            <a:spAutoFit/>
          </a:bodyPr>
          <a:lstStyle/>
          <a:p>
            <a:r>
              <a:rPr lang="en-US" sz="2400" dirty="0" err="1"/>
              <a:t>λ</a:t>
            </a:r>
            <a:endParaRPr lang="en-US" sz="2400" baseline="-25000" dirty="0"/>
          </a:p>
        </p:txBody>
      </p:sp>
      <p:cxnSp>
        <p:nvCxnSpPr>
          <p:cNvPr id="16" name="Curved Connector 15">
            <a:extLst>
              <a:ext uri="{FF2B5EF4-FFF2-40B4-BE49-F238E27FC236}">
                <a16:creationId xmlns:a16="http://schemas.microsoft.com/office/drawing/2014/main" id="{3FDFF99A-1FBE-0843-A599-1DF5567BF9E3}"/>
              </a:ext>
            </a:extLst>
          </p:cNvPr>
          <p:cNvCxnSpPr/>
          <p:nvPr/>
        </p:nvCxnSpPr>
        <p:spPr bwMode="auto">
          <a:xfrm rot="16200000" flipH="1">
            <a:off x="5749271" y="171450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F270B923-A277-4B4C-BF91-AF95D9575F49}"/>
              </a:ext>
            </a:extLst>
          </p:cNvPr>
          <p:cNvSpPr txBox="1"/>
          <p:nvPr/>
        </p:nvSpPr>
        <p:spPr>
          <a:xfrm>
            <a:off x="5855354" y="1219200"/>
            <a:ext cx="533400" cy="461665"/>
          </a:xfrm>
          <a:prstGeom prst="rect">
            <a:avLst/>
          </a:prstGeom>
          <a:noFill/>
        </p:spPr>
        <p:txBody>
          <a:bodyPr wrap="square" rtlCol="0">
            <a:spAutoFit/>
          </a:bodyPr>
          <a:lstStyle/>
          <a:p>
            <a:r>
              <a:rPr lang="en-US" sz="2400" dirty="0" err="1"/>
              <a:t>λ</a:t>
            </a:r>
            <a:endParaRPr lang="en-US" sz="2400" baseline="-25000" dirty="0"/>
          </a:p>
        </p:txBody>
      </p:sp>
      <p:sp>
        <p:nvSpPr>
          <p:cNvPr id="18" name="Oval 17">
            <a:extLst>
              <a:ext uri="{FF2B5EF4-FFF2-40B4-BE49-F238E27FC236}">
                <a16:creationId xmlns:a16="http://schemas.microsoft.com/office/drawing/2014/main" id="{98DBF8AD-886C-9C4F-B6FE-98A07C22BE87}"/>
              </a:ext>
            </a:extLst>
          </p:cNvPr>
          <p:cNvSpPr/>
          <p:nvPr/>
        </p:nvSpPr>
        <p:spPr bwMode="auto">
          <a:xfrm>
            <a:off x="7098646" y="1852808"/>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dead</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cxnSp>
        <p:nvCxnSpPr>
          <p:cNvPr id="19" name="Straight Arrow Connector 18">
            <a:extLst>
              <a:ext uri="{FF2B5EF4-FFF2-40B4-BE49-F238E27FC236}">
                <a16:creationId xmlns:a16="http://schemas.microsoft.com/office/drawing/2014/main" id="{B8B9C2B6-E8CB-7841-85E7-D0EBA8B1F814}"/>
              </a:ext>
            </a:extLst>
          </p:cNvPr>
          <p:cNvCxnSpPr>
            <a:cxnSpLocks/>
          </p:cNvCxnSpPr>
          <p:nvPr/>
        </p:nvCxnSpPr>
        <p:spPr bwMode="auto">
          <a:xfrm>
            <a:off x="6210300" y="2388094"/>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20" name="Curved Connector 19">
            <a:extLst>
              <a:ext uri="{FF2B5EF4-FFF2-40B4-BE49-F238E27FC236}">
                <a16:creationId xmlns:a16="http://schemas.microsoft.com/office/drawing/2014/main" id="{BC4FDB2C-FEB5-4945-9C00-998381872B68}"/>
              </a:ext>
            </a:extLst>
          </p:cNvPr>
          <p:cNvCxnSpPr/>
          <p:nvPr/>
        </p:nvCxnSpPr>
        <p:spPr bwMode="auto">
          <a:xfrm rot="16200000" flipH="1">
            <a:off x="7666317" y="1780926"/>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5FE6F49F-2A34-A149-AD18-7C5B6CBC0F3D}"/>
              </a:ext>
            </a:extLst>
          </p:cNvPr>
          <p:cNvSpPr txBox="1"/>
          <p:nvPr/>
        </p:nvSpPr>
        <p:spPr>
          <a:xfrm>
            <a:off x="7437716" y="1219200"/>
            <a:ext cx="651529" cy="400110"/>
          </a:xfrm>
          <a:prstGeom prst="rect">
            <a:avLst/>
          </a:prstGeom>
          <a:noFill/>
        </p:spPr>
        <p:txBody>
          <a:bodyPr wrap="square" rtlCol="0">
            <a:spAutoFit/>
          </a:bodyPr>
          <a:lstStyle/>
          <a:p>
            <a:r>
              <a:rPr lang="en-US" sz="2000" dirty="0" err="1"/>
              <a:t>a,b</a:t>
            </a:r>
            <a:endParaRPr lang="en-US" sz="2000" baseline="-25000" dirty="0"/>
          </a:p>
        </p:txBody>
      </p:sp>
      <p:sp>
        <p:nvSpPr>
          <p:cNvPr id="22" name="TextBox 21">
            <a:extLst>
              <a:ext uri="{FF2B5EF4-FFF2-40B4-BE49-F238E27FC236}">
                <a16:creationId xmlns:a16="http://schemas.microsoft.com/office/drawing/2014/main" id="{2BB11913-DBC6-DA48-A9DB-D8394FCC91C0}"/>
              </a:ext>
            </a:extLst>
          </p:cNvPr>
          <p:cNvSpPr txBox="1"/>
          <p:nvPr/>
        </p:nvSpPr>
        <p:spPr>
          <a:xfrm>
            <a:off x="6477000" y="1905000"/>
            <a:ext cx="533400" cy="461665"/>
          </a:xfrm>
          <a:prstGeom prst="rect">
            <a:avLst/>
          </a:prstGeom>
          <a:noFill/>
        </p:spPr>
        <p:txBody>
          <a:bodyPr wrap="square" rtlCol="0">
            <a:spAutoFit/>
          </a:bodyPr>
          <a:lstStyle/>
          <a:p>
            <a:r>
              <a:rPr lang="en-US" sz="2400" dirty="0" err="1"/>
              <a:t>λ</a:t>
            </a:r>
            <a:endParaRPr lang="en-US" sz="2400" baseline="-25000" dirty="0"/>
          </a:p>
        </p:txBody>
      </p:sp>
      <p:cxnSp>
        <p:nvCxnSpPr>
          <p:cNvPr id="23" name="Curved Connector 22">
            <a:extLst>
              <a:ext uri="{FF2B5EF4-FFF2-40B4-BE49-F238E27FC236}">
                <a16:creationId xmlns:a16="http://schemas.microsoft.com/office/drawing/2014/main" id="{84DCC277-980B-0D42-BC40-FDAD53C9C640}"/>
              </a:ext>
            </a:extLst>
          </p:cNvPr>
          <p:cNvCxnSpPr/>
          <p:nvPr/>
        </p:nvCxnSpPr>
        <p:spPr bwMode="auto">
          <a:xfrm rot="16200000" flipH="1">
            <a:off x="1790700" y="1718329"/>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24" name="TextBox 23">
            <a:extLst>
              <a:ext uri="{FF2B5EF4-FFF2-40B4-BE49-F238E27FC236}">
                <a16:creationId xmlns:a16="http://schemas.microsoft.com/office/drawing/2014/main" id="{2B3C8092-1A23-0747-AB01-252A0D8D72CE}"/>
              </a:ext>
            </a:extLst>
          </p:cNvPr>
          <p:cNvSpPr txBox="1"/>
          <p:nvPr/>
        </p:nvSpPr>
        <p:spPr>
          <a:xfrm>
            <a:off x="2057400" y="1524000"/>
            <a:ext cx="457200" cy="400110"/>
          </a:xfrm>
          <a:prstGeom prst="rect">
            <a:avLst/>
          </a:prstGeom>
          <a:noFill/>
        </p:spPr>
        <p:txBody>
          <a:bodyPr wrap="square" rtlCol="0">
            <a:spAutoFit/>
          </a:bodyPr>
          <a:lstStyle/>
          <a:p>
            <a:r>
              <a:rPr lang="en-US" sz="2000" dirty="0"/>
              <a:t>a</a:t>
            </a:r>
          </a:p>
        </p:txBody>
      </p:sp>
      <p:cxnSp>
        <p:nvCxnSpPr>
          <p:cNvPr id="26" name="Curved Connector 25">
            <a:extLst>
              <a:ext uri="{FF2B5EF4-FFF2-40B4-BE49-F238E27FC236}">
                <a16:creationId xmlns:a16="http://schemas.microsoft.com/office/drawing/2014/main" id="{9A7B2031-F032-8B43-B76B-33BD003803C3}"/>
              </a:ext>
            </a:extLst>
          </p:cNvPr>
          <p:cNvCxnSpPr>
            <a:stCxn id="6" idx="4"/>
            <a:endCxn id="18" idx="4"/>
          </p:cNvCxnSpPr>
          <p:nvPr/>
        </p:nvCxnSpPr>
        <p:spPr bwMode="auto">
          <a:xfrm rot="5400000" flipH="1" flipV="1">
            <a:off x="4618176" y="-49810"/>
            <a:ext cx="60047" cy="5891492"/>
          </a:xfrm>
          <a:prstGeom prst="curvedConnector3">
            <a:avLst>
              <a:gd name="adj1" fmla="val -380702"/>
            </a:avLst>
          </a:prstGeom>
          <a:solidFill>
            <a:schemeClr val="accent1"/>
          </a:solidFill>
          <a:ln w="28575" cap="flat" cmpd="sng" algn="ctr">
            <a:solidFill>
              <a:schemeClr val="tx1"/>
            </a:solidFill>
            <a:prstDash val="solid"/>
            <a:round/>
            <a:headEnd type="none" w="med" len="med"/>
            <a:tailEnd type="triangle"/>
          </a:ln>
          <a:effectLst/>
        </p:spPr>
      </p:cxnSp>
      <p:sp>
        <p:nvSpPr>
          <p:cNvPr id="27" name="TextBox 26">
            <a:extLst>
              <a:ext uri="{FF2B5EF4-FFF2-40B4-BE49-F238E27FC236}">
                <a16:creationId xmlns:a16="http://schemas.microsoft.com/office/drawing/2014/main" id="{9FC88D2B-D730-A444-B92A-F6007BBE6622}"/>
              </a:ext>
            </a:extLst>
          </p:cNvPr>
          <p:cNvSpPr txBox="1"/>
          <p:nvPr/>
        </p:nvSpPr>
        <p:spPr>
          <a:xfrm>
            <a:off x="4114800" y="3276600"/>
            <a:ext cx="457200" cy="369332"/>
          </a:xfrm>
          <a:prstGeom prst="rect">
            <a:avLst/>
          </a:prstGeom>
          <a:noFill/>
        </p:spPr>
        <p:txBody>
          <a:bodyPr wrap="square" rtlCol="0">
            <a:spAutoFit/>
          </a:bodyPr>
          <a:lstStyle/>
          <a:p>
            <a:r>
              <a:rPr lang="en-US" dirty="0"/>
              <a:t>b</a:t>
            </a:r>
          </a:p>
        </p:txBody>
      </p:sp>
      <p:sp>
        <p:nvSpPr>
          <p:cNvPr id="28" name="Title 1">
            <a:extLst>
              <a:ext uri="{FF2B5EF4-FFF2-40B4-BE49-F238E27FC236}">
                <a16:creationId xmlns:a16="http://schemas.microsoft.com/office/drawing/2014/main" id="{AA834F03-C828-9443-8595-5EBA93ECEC13}"/>
              </a:ext>
            </a:extLst>
          </p:cNvPr>
          <p:cNvSpPr txBox="1">
            <a:spLocks/>
          </p:cNvSpPr>
          <p:nvPr/>
        </p:nvSpPr>
        <p:spPr bwMode="auto">
          <a:xfrm>
            <a:off x="609600" y="33528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a:lstStyle>
          <a:p>
            <a:r>
              <a:rPr lang="en-US" kern="0" dirty="0"/>
              <a:t>Lambda Removal</a:t>
            </a:r>
          </a:p>
        </p:txBody>
      </p:sp>
      <p:sp>
        <p:nvSpPr>
          <p:cNvPr id="29" name="Oval 28">
            <a:extLst>
              <a:ext uri="{FF2B5EF4-FFF2-40B4-BE49-F238E27FC236}">
                <a16:creationId xmlns:a16="http://schemas.microsoft.com/office/drawing/2014/main" id="{57765650-7812-2D4B-BFDA-DCD0A592C519}"/>
              </a:ext>
            </a:extLst>
          </p:cNvPr>
          <p:cNvSpPr/>
          <p:nvPr/>
        </p:nvSpPr>
        <p:spPr bwMode="auto">
          <a:xfrm>
            <a:off x="1321454" y="46482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q</a:t>
            </a:r>
            <a:r>
              <a:rPr kumimoji="0" lang="en-US" sz="1800" b="0" i="0" u="none" strike="noStrike" cap="none" normalizeH="0" baseline="0" dirty="0">
                <a:ln>
                  <a:noFill/>
                </a:ln>
                <a:solidFill>
                  <a:schemeClr val="tx1"/>
                </a:solidFill>
                <a:effectLst/>
                <a:latin typeface="Arial" pitchFamily="-107" charset="0"/>
              </a:rPr>
              <a:t>1</a:t>
            </a:r>
          </a:p>
        </p:txBody>
      </p:sp>
      <p:sp>
        <p:nvSpPr>
          <p:cNvPr id="30" name="TextBox 29">
            <a:extLst>
              <a:ext uri="{FF2B5EF4-FFF2-40B4-BE49-F238E27FC236}">
                <a16:creationId xmlns:a16="http://schemas.microsoft.com/office/drawing/2014/main" id="{D0BC4D1C-83AF-3343-8613-DFC782D2F1F6}"/>
              </a:ext>
            </a:extLst>
          </p:cNvPr>
          <p:cNvSpPr txBox="1"/>
          <p:nvPr/>
        </p:nvSpPr>
        <p:spPr>
          <a:xfrm>
            <a:off x="2743200" y="4694041"/>
            <a:ext cx="533400" cy="400110"/>
          </a:xfrm>
          <a:prstGeom prst="rect">
            <a:avLst/>
          </a:prstGeom>
          <a:noFill/>
        </p:spPr>
        <p:txBody>
          <a:bodyPr wrap="square" rtlCol="0">
            <a:spAutoFit/>
          </a:bodyPr>
          <a:lstStyle/>
          <a:p>
            <a:r>
              <a:rPr lang="en-US" sz="2000" dirty="0"/>
              <a:t>b</a:t>
            </a:r>
            <a:endParaRPr lang="en-US" sz="2000" baseline="-25000" dirty="0"/>
          </a:p>
        </p:txBody>
      </p:sp>
      <p:sp>
        <p:nvSpPr>
          <p:cNvPr id="31" name="Oval 30">
            <a:extLst>
              <a:ext uri="{FF2B5EF4-FFF2-40B4-BE49-F238E27FC236}">
                <a16:creationId xmlns:a16="http://schemas.microsoft.com/office/drawing/2014/main" id="{68DF459A-5554-B34C-9152-D050EF76817B}"/>
              </a:ext>
            </a:extLst>
          </p:cNvPr>
          <p:cNvSpPr/>
          <p:nvPr/>
        </p:nvSpPr>
        <p:spPr bwMode="auto">
          <a:xfrm>
            <a:off x="7251046" y="4641849"/>
            <a:ext cx="990600" cy="1013104"/>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dead</a:t>
            </a:r>
            <a:endParaRPr lang="en-US" dirty="0">
              <a:latin typeface="Arial" pitchFamily="-107" charset="0"/>
            </a:endParaRPr>
          </a:p>
          <a:p>
            <a:endParaRPr lang="en-US" sz="1600" dirty="0">
              <a:latin typeface="Arial" pitchFamily="-107" charset="0"/>
            </a:endParaRPr>
          </a:p>
          <a:p>
            <a:endParaRPr lang="en-US" sz="1600" dirty="0">
              <a:latin typeface="Arial" pitchFamily="-107" charset="0"/>
            </a:endParaRPr>
          </a:p>
        </p:txBody>
      </p:sp>
      <p:cxnSp>
        <p:nvCxnSpPr>
          <p:cNvPr id="32" name="Curved Connector 31">
            <a:extLst>
              <a:ext uri="{FF2B5EF4-FFF2-40B4-BE49-F238E27FC236}">
                <a16:creationId xmlns:a16="http://schemas.microsoft.com/office/drawing/2014/main" id="{EFD519D3-B755-5B43-9C1B-3E630522EC77}"/>
              </a:ext>
            </a:extLst>
          </p:cNvPr>
          <p:cNvCxnSpPr/>
          <p:nvPr/>
        </p:nvCxnSpPr>
        <p:spPr bwMode="auto">
          <a:xfrm rot="16200000" flipH="1">
            <a:off x="7818717" y="4569967"/>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33" name="TextBox 32">
            <a:extLst>
              <a:ext uri="{FF2B5EF4-FFF2-40B4-BE49-F238E27FC236}">
                <a16:creationId xmlns:a16="http://schemas.microsoft.com/office/drawing/2014/main" id="{DF713FFC-EF28-D54C-BF2E-2BEF050ABFF3}"/>
              </a:ext>
            </a:extLst>
          </p:cNvPr>
          <p:cNvSpPr txBox="1"/>
          <p:nvPr/>
        </p:nvSpPr>
        <p:spPr>
          <a:xfrm>
            <a:off x="7590116" y="4008241"/>
            <a:ext cx="651529" cy="400110"/>
          </a:xfrm>
          <a:prstGeom prst="rect">
            <a:avLst/>
          </a:prstGeom>
          <a:noFill/>
        </p:spPr>
        <p:txBody>
          <a:bodyPr wrap="square" rtlCol="0">
            <a:spAutoFit/>
          </a:bodyPr>
          <a:lstStyle/>
          <a:p>
            <a:r>
              <a:rPr lang="en-US" sz="2000" dirty="0" err="1"/>
              <a:t>a,b</a:t>
            </a:r>
            <a:endParaRPr lang="en-US" sz="2000" baseline="-25000" dirty="0"/>
          </a:p>
        </p:txBody>
      </p:sp>
      <p:cxnSp>
        <p:nvCxnSpPr>
          <p:cNvPr id="34" name="Curved Connector 33">
            <a:extLst>
              <a:ext uri="{FF2B5EF4-FFF2-40B4-BE49-F238E27FC236}">
                <a16:creationId xmlns:a16="http://schemas.microsoft.com/office/drawing/2014/main" id="{B1274BBA-C5F4-774D-93B8-65939389D153}"/>
              </a:ext>
            </a:extLst>
          </p:cNvPr>
          <p:cNvCxnSpPr/>
          <p:nvPr/>
        </p:nvCxnSpPr>
        <p:spPr bwMode="auto">
          <a:xfrm rot="16200000" flipH="1">
            <a:off x="1943100" y="4507370"/>
            <a:ext cx="156229" cy="377171"/>
          </a:xfrm>
          <a:prstGeom prst="curvedConnector3">
            <a:avLst>
              <a:gd name="adj1" fmla="val -146324"/>
            </a:avLst>
          </a:prstGeom>
          <a:solidFill>
            <a:schemeClr val="accent1"/>
          </a:solidFill>
          <a:ln w="22225" cap="flat" cmpd="sng" algn="ctr">
            <a:solidFill>
              <a:schemeClr val="tx1"/>
            </a:solidFill>
            <a:prstDash val="solid"/>
            <a:round/>
            <a:headEnd type="none" w="med" len="med"/>
            <a:tailEnd type="triangle"/>
          </a:ln>
          <a:effectLst/>
        </p:spPr>
      </p:cxnSp>
      <p:sp>
        <p:nvSpPr>
          <p:cNvPr id="35" name="TextBox 34">
            <a:extLst>
              <a:ext uri="{FF2B5EF4-FFF2-40B4-BE49-F238E27FC236}">
                <a16:creationId xmlns:a16="http://schemas.microsoft.com/office/drawing/2014/main" id="{20292288-CFCE-524D-8403-97D08A2FAB10}"/>
              </a:ext>
            </a:extLst>
          </p:cNvPr>
          <p:cNvSpPr txBox="1"/>
          <p:nvPr/>
        </p:nvSpPr>
        <p:spPr>
          <a:xfrm>
            <a:off x="2209800" y="4313041"/>
            <a:ext cx="457200" cy="400110"/>
          </a:xfrm>
          <a:prstGeom prst="rect">
            <a:avLst/>
          </a:prstGeom>
          <a:noFill/>
        </p:spPr>
        <p:txBody>
          <a:bodyPr wrap="square" rtlCol="0">
            <a:spAutoFit/>
          </a:bodyPr>
          <a:lstStyle/>
          <a:p>
            <a:r>
              <a:rPr lang="en-US" sz="2000" dirty="0"/>
              <a:t>a</a:t>
            </a:r>
          </a:p>
        </p:txBody>
      </p:sp>
      <p:cxnSp>
        <p:nvCxnSpPr>
          <p:cNvPr id="43" name="Straight Arrow Connector 42">
            <a:extLst>
              <a:ext uri="{FF2B5EF4-FFF2-40B4-BE49-F238E27FC236}">
                <a16:creationId xmlns:a16="http://schemas.microsoft.com/office/drawing/2014/main" id="{73185031-5A52-9D43-96D6-0D2AEC85E399}"/>
              </a:ext>
            </a:extLst>
          </p:cNvPr>
          <p:cNvCxnSpPr>
            <a:cxnSpLocks/>
            <a:endCxn id="31" idx="2"/>
          </p:cNvCxnSpPr>
          <p:nvPr/>
        </p:nvCxnSpPr>
        <p:spPr bwMode="auto">
          <a:xfrm flipV="1">
            <a:off x="2388254" y="5148401"/>
            <a:ext cx="4862792" cy="33199"/>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5" name="Oval 44">
            <a:extLst>
              <a:ext uri="{FF2B5EF4-FFF2-40B4-BE49-F238E27FC236}">
                <a16:creationId xmlns:a16="http://schemas.microsoft.com/office/drawing/2014/main" id="{66311814-555C-A144-8F0C-88E6096BEFB7}"/>
              </a:ext>
            </a:extLst>
          </p:cNvPr>
          <p:cNvSpPr/>
          <p:nvPr/>
        </p:nvSpPr>
        <p:spPr bwMode="auto">
          <a:xfrm>
            <a:off x="1421746" y="4800600"/>
            <a:ext cx="864254" cy="818286"/>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itchFamily="-107" charset="0"/>
              </a:rPr>
              <a:t>start</a:t>
            </a:r>
          </a:p>
        </p:txBody>
      </p:sp>
      <p:cxnSp>
        <p:nvCxnSpPr>
          <p:cNvPr id="46" name="Straight Arrow Connector 45">
            <a:extLst>
              <a:ext uri="{FF2B5EF4-FFF2-40B4-BE49-F238E27FC236}">
                <a16:creationId xmlns:a16="http://schemas.microsoft.com/office/drawing/2014/main" id="{817F6613-7EB3-C643-851D-8D3ACC809F7E}"/>
              </a:ext>
            </a:extLst>
          </p:cNvPr>
          <p:cNvCxnSpPr>
            <a:cxnSpLocks/>
          </p:cNvCxnSpPr>
          <p:nvPr/>
        </p:nvCxnSpPr>
        <p:spPr bwMode="auto">
          <a:xfrm>
            <a:off x="254654" y="2438400"/>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47" name="Straight Arrow Connector 46">
            <a:extLst>
              <a:ext uri="{FF2B5EF4-FFF2-40B4-BE49-F238E27FC236}">
                <a16:creationId xmlns:a16="http://schemas.microsoft.com/office/drawing/2014/main" id="{9D743669-2614-AB4F-A29C-E4AC0CFB9EA8}"/>
              </a:ext>
            </a:extLst>
          </p:cNvPr>
          <p:cNvCxnSpPr>
            <a:cxnSpLocks/>
          </p:cNvCxnSpPr>
          <p:nvPr/>
        </p:nvCxnSpPr>
        <p:spPr bwMode="auto">
          <a:xfrm>
            <a:off x="407054" y="5181600"/>
            <a:ext cx="888346"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48" name="TextBox 47">
            <a:extLst>
              <a:ext uri="{FF2B5EF4-FFF2-40B4-BE49-F238E27FC236}">
                <a16:creationId xmlns:a16="http://schemas.microsoft.com/office/drawing/2014/main" id="{13FA499A-ADEE-8244-BBAF-8B3FF674E79D}"/>
              </a:ext>
            </a:extLst>
          </p:cNvPr>
          <p:cNvSpPr txBox="1"/>
          <p:nvPr/>
        </p:nvSpPr>
        <p:spPr>
          <a:xfrm>
            <a:off x="2514600" y="5618886"/>
            <a:ext cx="4267200" cy="369332"/>
          </a:xfrm>
          <a:prstGeom prst="rect">
            <a:avLst/>
          </a:prstGeom>
          <a:noFill/>
        </p:spPr>
        <p:txBody>
          <a:bodyPr wrap="square" rtlCol="0">
            <a:spAutoFit/>
          </a:bodyPr>
          <a:lstStyle/>
          <a:p>
            <a:r>
              <a:rPr lang="en-US" dirty="0"/>
              <a:t>Min machine for a* over alphabet {</a:t>
            </a:r>
            <a:r>
              <a:rPr lang="en-US" dirty="0" err="1"/>
              <a:t>a,b</a:t>
            </a:r>
            <a:r>
              <a:rPr lang="en-US" dirty="0"/>
              <a:t>}</a:t>
            </a:r>
          </a:p>
        </p:txBody>
      </p:sp>
    </p:spTree>
    <p:extLst>
      <p:ext uri="{BB962C8B-B14F-4D97-AF65-F5344CB8AC3E}">
        <p14:creationId xmlns:p14="http://schemas.microsoft.com/office/powerpoint/2010/main" val="167398269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A02A7-B90E-EB46-98B0-98EA33259CAE}"/>
              </a:ext>
            </a:extLst>
          </p:cNvPr>
          <p:cNvSpPr>
            <a:spLocks noGrp="1"/>
          </p:cNvSpPr>
          <p:nvPr>
            <p:ph type="title"/>
          </p:nvPr>
        </p:nvSpPr>
        <p:spPr/>
        <p:txBody>
          <a:bodyPr/>
          <a:lstStyle/>
          <a:p>
            <a:r>
              <a:rPr lang="en-US" dirty="0"/>
              <a:t>Implications of Quotient</a:t>
            </a:r>
          </a:p>
        </p:txBody>
      </p:sp>
      <p:sp>
        <p:nvSpPr>
          <p:cNvPr id="3" name="Content Placeholder 2">
            <a:extLst>
              <a:ext uri="{FF2B5EF4-FFF2-40B4-BE49-F238E27FC236}">
                <a16:creationId xmlns:a16="http://schemas.microsoft.com/office/drawing/2014/main" id="{58C40859-2F75-6B4D-98DB-75D56F24EB6E}"/>
              </a:ext>
            </a:extLst>
          </p:cNvPr>
          <p:cNvSpPr>
            <a:spLocks noGrp="1"/>
          </p:cNvSpPr>
          <p:nvPr>
            <p:ph idx="1"/>
          </p:nvPr>
        </p:nvSpPr>
        <p:spPr/>
        <p:txBody>
          <a:bodyPr/>
          <a:lstStyle/>
          <a:p>
            <a:r>
              <a:rPr lang="en-US" sz="2400" dirty="0">
                <a:latin typeface="Arial" charset="0"/>
                <a:ea typeface="MS PGothic" charset="0"/>
              </a:rPr>
              <a:t>PREFIX(L) = { x |∃</a:t>
            </a:r>
            <a:r>
              <a:rPr lang="en-US" sz="2400" dirty="0" err="1">
                <a:latin typeface="Arial" charset="0"/>
                <a:ea typeface="MS PGothic" charset="0"/>
              </a:rPr>
              <a:t>y∈Σ</a:t>
            </a:r>
            <a:r>
              <a:rPr lang="en-US" sz="2400" dirty="0">
                <a:latin typeface="Arial" charset="0"/>
                <a:ea typeface="MS PGothic" charset="0"/>
              </a:rPr>
              <a:t>* where </a:t>
            </a:r>
            <a:r>
              <a:rPr lang="en-US" sz="2400" dirty="0" err="1">
                <a:latin typeface="Arial" charset="0"/>
                <a:ea typeface="MS PGothic" charset="0"/>
              </a:rPr>
              <a:t>xy∈L</a:t>
            </a:r>
            <a:r>
              <a:rPr lang="en-US" sz="2400" dirty="0">
                <a:latin typeface="Arial" charset="0"/>
                <a:ea typeface="MS PGothic" charset="0"/>
              </a:rPr>
              <a:t> } = </a:t>
            </a:r>
            <a:br>
              <a:rPr lang="en-US" sz="2400" dirty="0">
                <a:latin typeface="Arial" charset="0"/>
                <a:ea typeface="MS PGothic" charset="0"/>
              </a:rPr>
            </a:br>
            <a:r>
              <a:rPr lang="en-US" sz="2400" dirty="0">
                <a:latin typeface="Arial" charset="0"/>
                <a:ea typeface="MS PGothic" charset="0"/>
              </a:rPr>
              <a:t>L / </a:t>
            </a:r>
            <a:r>
              <a:rPr lang="en-US" sz="2400" dirty="0" err="1">
                <a:latin typeface="Arial" charset="0"/>
                <a:ea typeface="MS PGothic" charset="0"/>
              </a:rPr>
              <a:t>Σ</a:t>
            </a:r>
            <a:r>
              <a:rPr lang="en-US" sz="2400" dirty="0">
                <a:latin typeface="Arial" charset="0"/>
                <a:ea typeface="MS PGothic" charset="0"/>
              </a:rPr>
              <a:t>*</a:t>
            </a:r>
          </a:p>
          <a:p>
            <a:r>
              <a:rPr lang="en-US" sz="2400" dirty="0">
                <a:latin typeface="Arial" charset="0"/>
                <a:ea typeface="MS PGothic" charset="0"/>
              </a:rPr>
              <a:t>SUFFIX(L) = { y |∃</a:t>
            </a:r>
            <a:r>
              <a:rPr lang="en-US" sz="2400" dirty="0" err="1">
                <a:latin typeface="Arial" charset="0"/>
                <a:ea typeface="MS PGothic" charset="0"/>
              </a:rPr>
              <a:t>x∈Σ</a:t>
            </a:r>
            <a:r>
              <a:rPr lang="en-US" sz="2400" dirty="0">
                <a:latin typeface="Arial" charset="0"/>
                <a:ea typeface="MS PGothic" charset="0"/>
              </a:rPr>
              <a:t>* where </a:t>
            </a:r>
            <a:r>
              <a:rPr lang="en-US" sz="2400" dirty="0" err="1">
                <a:latin typeface="Arial" charset="0"/>
                <a:ea typeface="MS PGothic" charset="0"/>
              </a:rPr>
              <a:t>xy∈L</a:t>
            </a:r>
            <a:r>
              <a:rPr lang="en-US" sz="2400" dirty="0">
                <a:latin typeface="Arial" charset="0"/>
                <a:ea typeface="MS PGothic" charset="0"/>
              </a:rPr>
              <a:t> } =</a:t>
            </a:r>
            <a:br>
              <a:rPr lang="en-US" sz="2400" dirty="0">
                <a:latin typeface="Arial" charset="0"/>
                <a:ea typeface="MS PGothic" charset="0"/>
              </a:rPr>
            </a:br>
            <a:r>
              <a:rPr lang="en-US" sz="2400" dirty="0">
                <a:latin typeface="Arial" charset="0"/>
                <a:ea typeface="MS PGothic" charset="0"/>
              </a:rPr>
              <a:t>(L</a:t>
            </a:r>
            <a:r>
              <a:rPr lang="en-US" sz="2400" baseline="30000" dirty="0">
                <a:latin typeface="Arial" charset="0"/>
                <a:ea typeface="MS PGothic" charset="0"/>
              </a:rPr>
              <a:t>R</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a:t>
            </a:r>
            <a:r>
              <a:rPr lang="en-US" sz="2400" baseline="30000" dirty="0">
                <a:latin typeface="Arial" charset="0"/>
                <a:ea typeface="MS PGothic" charset="0"/>
              </a:rPr>
              <a:t>R</a:t>
            </a:r>
            <a:endParaRPr lang="en-US" sz="2400" dirty="0">
              <a:latin typeface="Arial" charset="0"/>
              <a:ea typeface="MS PGothic" charset="0"/>
            </a:endParaRPr>
          </a:p>
          <a:p>
            <a:r>
              <a:rPr lang="en-US" sz="2400" dirty="0">
                <a:latin typeface="Arial" charset="0"/>
                <a:ea typeface="MS PGothic" charset="0"/>
              </a:rPr>
              <a:t>SUBSTRING(L) = { y |∃</a:t>
            </a:r>
            <a:r>
              <a:rPr lang="en-US" sz="2400" dirty="0" err="1">
                <a:latin typeface="Arial" charset="0"/>
                <a:ea typeface="MS PGothic" charset="0"/>
              </a:rPr>
              <a:t>x,z∈Σ</a:t>
            </a:r>
            <a:r>
              <a:rPr lang="en-US" sz="2400" dirty="0">
                <a:latin typeface="Arial" charset="0"/>
                <a:ea typeface="MS PGothic" charset="0"/>
              </a:rPr>
              <a:t>* where </a:t>
            </a:r>
            <a:r>
              <a:rPr lang="en-US" sz="2400" dirty="0" err="1">
                <a:latin typeface="Arial" charset="0"/>
                <a:ea typeface="MS PGothic" charset="0"/>
              </a:rPr>
              <a:t>xyz∈L</a:t>
            </a:r>
            <a:r>
              <a:rPr lang="en-US" sz="2400" dirty="0">
                <a:latin typeface="Arial" charset="0"/>
                <a:ea typeface="MS PGothic" charset="0"/>
              </a:rPr>
              <a:t> } =</a:t>
            </a:r>
            <a:br>
              <a:rPr lang="en-US" sz="2400" dirty="0">
                <a:latin typeface="Arial" charset="0"/>
                <a:ea typeface="MS PGothic" charset="0"/>
              </a:rPr>
            </a:br>
            <a:r>
              <a:rPr lang="en-US" sz="2400" dirty="0">
                <a:latin typeface="Arial" charset="0"/>
                <a:ea typeface="MS PGothic" charset="0"/>
              </a:rPr>
              <a:t>PREFIX(SUFFIX(L)) =</a:t>
            </a:r>
            <a:br>
              <a:rPr lang="en-US" sz="2400" dirty="0">
                <a:latin typeface="Arial" charset="0"/>
                <a:ea typeface="MS PGothic" charset="0"/>
              </a:rPr>
            </a:br>
            <a:r>
              <a:rPr lang="en-US" sz="2400" dirty="0">
                <a:latin typeface="Arial" charset="0"/>
                <a:ea typeface="MS PGothic" charset="0"/>
              </a:rPr>
              <a:t>SUFFIX(PREFIX(L))</a:t>
            </a:r>
          </a:p>
          <a:p>
            <a:r>
              <a:rPr lang="en-US" sz="2400" dirty="0">
                <a:latin typeface="Arial" charset="0"/>
                <a:ea typeface="MS PGothic" charset="0"/>
              </a:rPr>
              <a:t>So, Regular Languages (Sets) are closed under Prefix, Suffix, and Substring</a:t>
            </a:r>
          </a:p>
          <a:p>
            <a:r>
              <a:rPr lang="en-US" sz="2400" dirty="0">
                <a:latin typeface="Arial" charset="0"/>
                <a:ea typeface="MS PGothic" charset="0"/>
              </a:rPr>
              <a:t>But is </a:t>
            </a:r>
            <a:r>
              <a:rPr lang="en-US" sz="2400">
                <a:latin typeface="Arial" charset="0"/>
                <a:ea typeface="MS PGothic" charset="0"/>
              </a:rPr>
              <a:t>there a </a:t>
            </a:r>
            <a:r>
              <a:rPr lang="en-US" sz="2400" dirty="0">
                <a:latin typeface="Arial" charset="0"/>
                <a:ea typeface="MS PGothic" charset="0"/>
              </a:rPr>
              <a:t>strategy that encompasses quotient and all above and may work for other classes of languages?</a:t>
            </a:r>
          </a:p>
        </p:txBody>
      </p:sp>
      <p:sp>
        <p:nvSpPr>
          <p:cNvPr id="4" name="Date Placeholder 3">
            <a:extLst>
              <a:ext uri="{FF2B5EF4-FFF2-40B4-BE49-F238E27FC236}">
                <a16:creationId xmlns:a16="http://schemas.microsoft.com/office/drawing/2014/main" id="{BD4DF554-8F62-3C4E-97B7-9D32295C8C2D}"/>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D7D8F7B8-03F2-4746-AE45-E6FD73E061E5}"/>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484F87D0-2671-0444-9799-D15FDB1A6AEF}"/>
              </a:ext>
            </a:extLst>
          </p:cNvPr>
          <p:cNvSpPr>
            <a:spLocks noGrp="1"/>
          </p:cNvSpPr>
          <p:nvPr>
            <p:ph type="sldNum" sz="quarter" idx="12"/>
          </p:nvPr>
        </p:nvSpPr>
        <p:spPr/>
        <p:txBody>
          <a:bodyPr/>
          <a:lstStyle/>
          <a:p>
            <a:fld id="{F7F6C048-724C-A44D-A3A9-573A2C2F7973}" type="slidenum">
              <a:rPr lang="en-US" smtClean="0"/>
              <a:pPr/>
              <a:t>74</a:t>
            </a:fld>
            <a:endParaRPr lang="en-US"/>
          </a:p>
        </p:txBody>
      </p:sp>
    </p:spTree>
    <p:extLst>
      <p:ext uri="{BB962C8B-B14F-4D97-AF65-F5344CB8AC3E}">
        <p14:creationId xmlns:p14="http://schemas.microsoft.com/office/powerpoint/2010/main" val="18218998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Quotient Again</a:t>
            </a:r>
          </a:p>
        </p:txBody>
      </p:sp>
      <p:sp>
        <p:nvSpPr>
          <p:cNvPr id="3" name="Content Placeholder 2"/>
          <p:cNvSpPr>
            <a:spLocks noGrp="1"/>
          </p:cNvSpPr>
          <p:nvPr>
            <p:ph idx="1"/>
          </p:nvPr>
        </p:nvSpPr>
        <p:spPr/>
        <p:txBody>
          <a:bodyPr/>
          <a:lstStyle/>
          <a:p>
            <a:r>
              <a:rPr lang="en-US" sz="2800" dirty="0">
                <a:latin typeface="Arial" charset="0"/>
                <a:ea typeface="MS PGothic" charset="0"/>
              </a:rPr>
              <a:t>Assume some class of languages, </a:t>
            </a:r>
            <a:r>
              <a:rPr lang="en-US" sz="2800" dirty="0">
                <a:latin typeface="Lucida Blackletter" charset="0"/>
                <a:ea typeface="Lucida Blackletter" charset="0"/>
                <a:cs typeface="Lucida Blackletter" charset="0"/>
              </a:rPr>
              <a:t>C</a:t>
            </a:r>
            <a:r>
              <a:rPr lang="en-US" sz="2800" dirty="0">
                <a:latin typeface="Arial" charset="0"/>
                <a:ea typeface="MS PGothic" charset="0"/>
              </a:rPr>
              <a:t>, is closed under concatenation, intersection with regular and substitution of members of </a:t>
            </a:r>
            <a:r>
              <a:rPr lang="en-US" sz="2800" dirty="0">
                <a:latin typeface="Lucida Blackletter" charset="0"/>
                <a:ea typeface="Lucida Blackletter" charset="0"/>
                <a:cs typeface="Lucida Blackletter" charset="0"/>
              </a:rPr>
              <a:t>C</a:t>
            </a:r>
            <a:r>
              <a:rPr lang="en-US" sz="2800" dirty="0">
                <a:latin typeface="Arial" charset="0"/>
                <a:ea typeface="MS PGothic" charset="0"/>
              </a:rPr>
              <a:t>, show </a:t>
            </a:r>
            <a:r>
              <a:rPr lang="en-US" sz="2800" dirty="0">
                <a:latin typeface="Lucida Blackletter" charset="0"/>
                <a:ea typeface="Lucida Blackletter" charset="0"/>
                <a:cs typeface="Lucida Blackletter" charset="0"/>
              </a:rPr>
              <a:t>C </a:t>
            </a:r>
            <a:r>
              <a:rPr lang="en-US" sz="2800" dirty="0">
                <a:ea typeface="Lucida Blackletter" charset="0"/>
                <a:cs typeface="Lucida Blackletter" charset="0"/>
              </a:rPr>
              <a:t>is closed under Quotient with Regular</a:t>
            </a:r>
          </a:p>
          <a:p>
            <a:r>
              <a:rPr lang="en-US" sz="2800" dirty="0">
                <a:latin typeface="Arial" charset="0"/>
                <a:ea typeface="MS PGothic" charset="0"/>
              </a:rPr>
              <a:t>L/R = { x |∃</a:t>
            </a:r>
            <a:r>
              <a:rPr lang="en-US" sz="2800" dirty="0" err="1">
                <a:latin typeface="Arial" charset="0"/>
                <a:ea typeface="MS PGothic" charset="0"/>
              </a:rPr>
              <a:t>y∈R</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 R and L over </a:t>
            </a:r>
            <a:r>
              <a:rPr lang="en-US" sz="2800" dirty="0" err="1">
                <a:latin typeface="Arial" charset="0"/>
                <a:ea typeface="MS PGothic" charset="0"/>
              </a:rPr>
              <a:t>Σ</a:t>
            </a:r>
            <a:endParaRPr lang="en-US" sz="2800" dirty="0">
              <a:latin typeface="Arial" charset="0"/>
              <a:ea typeface="MS PGothic" charset="0"/>
            </a:endParaRPr>
          </a:p>
          <a:p>
            <a:pPr lvl="1"/>
            <a:r>
              <a:rPr lang="en-US" sz="2400" dirty="0">
                <a:latin typeface="Arial" charset="0"/>
                <a:ea typeface="MS PGothic" charset="0"/>
              </a:rPr>
              <a:t>Define </a:t>
            </a:r>
            <a:r>
              <a:rPr lang="en-US" sz="2400" dirty="0" err="1">
                <a:latin typeface="Arial" charset="0"/>
                <a:ea typeface="MS PGothic" charset="0"/>
              </a:rPr>
              <a:t>Σ</a:t>
            </a:r>
            <a:r>
              <a:rPr lang="en-US" sz="2400" dirty="0">
                <a:latin typeface="Arial" charset="0"/>
                <a:ea typeface="MS PGothic" charset="0"/>
              </a:rPr>
              <a:t>’ = { a’ | </a:t>
            </a:r>
            <a:r>
              <a:rPr lang="en-US" sz="2400" dirty="0" err="1">
                <a:latin typeface="Arial" charset="0"/>
                <a:ea typeface="MS PGothic" charset="0"/>
              </a:rPr>
              <a:t>a∈Σ</a:t>
            </a:r>
            <a:r>
              <a:rPr lang="en-US" sz="2400" dirty="0">
                <a:latin typeface="Arial" charset="0"/>
                <a:ea typeface="MS PGothic" charset="0"/>
              </a:rPr>
              <a:t> }</a:t>
            </a:r>
            <a:endParaRPr lang="en-US" sz="2400" dirty="0">
              <a:ea typeface="MS PGothic" charset="0"/>
            </a:endParaRPr>
          </a:p>
          <a:p>
            <a:pPr lvl="1"/>
            <a:r>
              <a:rPr lang="en-US" sz="2400" dirty="0">
                <a:latin typeface="Arial" charset="0"/>
                <a:ea typeface="MS PGothic" charset="0"/>
              </a:rPr>
              <a:t>Let h(a) = a; h(a’) = </a:t>
            </a:r>
            <a:r>
              <a:rPr lang="en-US" sz="2400" dirty="0">
                <a:latin typeface="Symbol" charset="2"/>
                <a:ea typeface="Symbol" charset="2"/>
                <a:cs typeface="Symbol" charset="2"/>
              </a:rPr>
              <a:t>l 	</a:t>
            </a:r>
            <a:r>
              <a:rPr lang="en-US" sz="2400" dirty="0">
                <a:ea typeface="Symbol" charset="2"/>
                <a:cs typeface="Symbol" charset="2"/>
              </a:rPr>
              <a:t>where </a:t>
            </a:r>
            <a:r>
              <a:rPr lang="en-US" sz="2400" dirty="0" err="1"/>
              <a:t>a</a:t>
            </a:r>
            <a:r>
              <a:rPr lang="en-US" sz="2400" dirty="0" err="1">
                <a:latin typeface="Arial" charset="0"/>
                <a:ea typeface="MS PGothic" charset="0"/>
              </a:rPr>
              <a:t>∈Σ</a:t>
            </a:r>
            <a:endParaRPr lang="en-US" sz="2400" dirty="0">
              <a:ea typeface="MS PGothic" charset="0"/>
            </a:endParaRPr>
          </a:p>
          <a:p>
            <a:pPr lvl="1"/>
            <a:r>
              <a:rPr lang="en-US" sz="2400" dirty="0">
                <a:latin typeface="Arial" charset="0"/>
                <a:ea typeface="MS PGothic" charset="0"/>
              </a:rPr>
              <a:t>Let g(a) = a’		</a:t>
            </a:r>
            <a:r>
              <a:rPr lang="en-US" sz="2400" dirty="0">
                <a:latin typeface="Symbol" charset="2"/>
                <a:ea typeface="Symbol" charset="2"/>
                <a:cs typeface="Symbol" charset="2"/>
              </a:rPr>
              <a:t>	</a:t>
            </a:r>
            <a:r>
              <a:rPr lang="en-US" sz="2400" dirty="0">
                <a:ea typeface="Symbol" charset="2"/>
                <a:cs typeface="Symbol" charset="2"/>
              </a:rPr>
              <a:t>where </a:t>
            </a:r>
            <a:r>
              <a:rPr lang="en-US" sz="2400" dirty="0" err="1"/>
              <a:t>a</a:t>
            </a:r>
            <a:r>
              <a:rPr lang="en-US" sz="2400" dirty="0" err="1">
                <a:latin typeface="Arial" charset="0"/>
                <a:ea typeface="MS PGothic" charset="0"/>
              </a:rPr>
              <a:t>∈Σ</a:t>
            </a:r>
            <a:endParaRPr lang="en-US" sz="2400" dirty="0">
              <a:ea typeface="MS PGothic" charset="0"/>
            </a:endParaRPr>
          </a:p>
          <a:p>
            <a:pPr lvl="1"/>
            <a:r>
              <a:rPr lang="en-US" sz="2400" dirty="0">
                <a:latin typeface="Arial" charset="0"/>
                <a:ea typeface="MS PGothic" charset="0"/>
              </a:rPr>
              <a:t>Let f(a) = {</a:t>
            </a:r>
            <a:r>
              <a:rPr lang="en-US" sz="2400" dirty="0" err="1">
                <a:latin typeface="Arial" charset="0"/>
                <a:ea typeface="MS PGothic" charset="0"/>
              </a:rPr>
              <a:t>a,a</a:t>
            </a:r>
            <a:r>
              <a:rPr lang="en-US" sz="2400" dirty="0">
                <a:latin typeface="Arial" charset="0"/>
                <a:ea typeface="MS PGothic" charset="0"/>
              </a:rPr>
              <a:t>’}		</a:t>
            </a:r>
            <a:r>
              <a:rPr lang="en-US" sz="2400" dirty="0">
                <a:ea typeface="Symbol" charset="2"/>
                <a:cs typeface="Symbol" charset="2"/>
              </a:rPr>
              <a:t>where </a:t>
            </a:r>
            <a:r>
              <a:rPr lang="en-US" sz="2400" dirty="0" err="1"/>
              <a:t>a</a:t>
            </a:r>
            <a:r>
              <a:rPr lang="en-US" sz="2400" dirty="0" err="1">
                <a:latin typeface="Arial" charset="0"/>
                <a:ea typeface="MS PGothic" charset="0"/>
              </a:rPr>
              <a:t>∈Σ</a:t>
            </a:r>
            <a:endParaRPr lang="en-US" sz="2400" dirty="0">
              <a:latin typeface="Arial" charset="0"/>
              <a:ea typeface="MS PGothic" charset="0"/>
            </a:endParaRPr>
          </a:p>
          <a:p>
            <a:pPr lvl="1"/>
            <a:r>
              <a:rPr lang="en-US" sz="2400" dirty="0">
                <a:latin typeface="Arial" charset="0"/>
                <a:ea typeface="MS PGothic" charset="0"/>
              </a:rPr>
              <a:t>L/R = h( f(L) ∩ ( </a:t>
            </a:r>
            <a:r>
              <a:rPr lang="en-US" sz="2400" dirty="0" err="1">
                <a:latin typeface="Arial" charset="0"/>
                <a:ea typeface="MS PGothic" charset="0"/>
              </a:rPr>
              <a:t>Σ</a:t>
            </a:r>
            <a:r>
              <a:rPr lang="en-US" sz="2400" dirty="0">
                <a:latin typeface="Arial" charset="0"/>
                <a:ea typeface="MS PGothic" charset="0"/>
              </a:rPr>
              <a:t>* ・ g(R) ) )</a:t>
            </a:r>
          </a:p>
        </p:txBody>
      </p:sp>
      <p:sp>
        <p:nvSpPr>
          <p:cNvPr id="4" name="Date Placeholder 3"/>
          <p:cNvSpPr>
            <a:spLocks noGrp="1"/>
          </p:cNvSpPr>
          <p:nvPr>
            <p:ph type="dt" sz="half" idx="10"/>
          </p:nvPr>
        </p:nvSpPr>
        <p:spPr/>
        <p:txBody>
          <a:bodyPr/>
          <a:lstStyle/>
          <a:p>
            <a:fld id="{0F5701D5-0BE5-F74C-B88B-23904139B773}"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75</a:t>
            </a:fld>
            <a:endParaRPr lang="en-US"/>
          </a:p>
        </p:txBody>
      </p:sp>
    </p:spTree>
    <p:extLst>
      <p:ext uri="{BB962C8B-B14F-4D97-AF65-F5344CB8AC3E}">
        <p14:creationId xmlns:p14="http://schemas.microsoft.com/office/powerpoint/2010/main" val="20005770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Applying Meta Approach</a:t>
            </a:r>
            <a:endParaRPr lang="en-US" dirty="0"/>
          </a:p>
        </p:txBody>
      </p:sp>
      <p:sp>
        <p:nvSpPr>
          <p:cNvPr id="3" name="Content Placeholder 2"/>
          <p:cNvSpPr>
            <a:spLocks noGrp="1"/>
          </p:cNvSpPr>
          <p:nvPr>
            <p:ph idx="1"/>
          </p:nvPr>
        </p:nvSpPr>
        <p:spPr/>
        <p:txBody>
          <a:bodyPr/>
          <a:lstStyle/>
          <a:p>
            <a:r>
              <a:rPr lang="en-US" sz="2800" dirty="0">
                <a:latin typeface="Arial" charset="0"/>
                <a:ea typeface="MS PGothic" charset="0"/>
              </a:rPr>
              <a:t>INIT(L) = PREFIX(L) = { x |∃</a:t>
            </a:r>
            <a:r>
              <a:rPr lang="en-US" sz="2800" dirty="0" err="1">
                <a:latin typeface="Arial" charset="0"/>
                <a:ea typeface="MS PGothic" charset="0"/>
              </a:rPr>
              <a:t>y∈Σ</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a:t>
            </a:r>
          </a:p>
          <a:p>
            <a:pPr lvl="1"/>
            <a:r>
              <a:rPr lang="en-US" sz="2400" dirty="0">
                <a:latin typeface="Arial" charset="0"/>
                <a:ea typeface="MS PGothic" charset="0"/>
              </a:rPr>
              <a:t>INIT(L) = h( f(L) ∩ ( </a:t>
            </a:r>
            <a:r>
              <a:rPr lang="en-US" sz="2400" dirty="0" err="1">
                <a:latin typeface="Arial" charset="0"/>
                <a:ea typeface="MS PGothic" charset="0"/>
              </a:rPr>
              <a:t>Σ</a:t>
            </a:r>
            <a:r>
              <a:rPr lang="en-US" sz="2400" dirty="0">
                <a:latin typeface="Arial" charset="0"/>
                <a:ea typeface="MS PGothic" charset="0"/>
              </a:rPr>
              <a:t>* ・ g(</a:t>
            </a:r>
            <a:r>
              <a:rPr lang="en-US" sz="2400" dirty="0" err="1">
                <a:latin typeface="Arial" charset="0"/>
                <a:ea typeface="MS PGothic" charset="0"/>
              </a:rPr>
              <a:t>Σ</a:t>
            </a:r>
            <a:r>
              <a:rPr lang="en-US" sz="2400" dirty="0">
                <a:latin typeface="Arial" charset="0"/>
                <a:ea typeface="MS PGothic" charset="0"/>
              </a:rPr>
              <a:t>*) ) )</a:t>
            </a:r>
          </a:p>
          <a:p>
            <a:pPr lvl="1"/>
            <a:r>
              <a:rPr lang="en-US" sz="2400" dirty="0">
                <a:latin typeface="Arial" charset="0"/>
                <a:ea typeface="MS PGothic" charset="0"/>
              </a:rPr>
              <a:t>Also INIT(L) = L / </a:t>
            </a:r>
            <a:r>
              <a:rPr lang="en-US" sz="2400" dirty="0" err="1">
                <a:latin typeface="Arial" charset="0"/>
                <a:ea typeface="MS PGothic" charset="0"/>
              </a:rPr>
              <a:t>Σ</a:t>
            </a:r>
            <a:r>
              <a:rPr lang="en-US" sz="2400" dirty="0">
                <a:latin typeface="Arial" charset="0"/>
                <a:ea typeface="MS PGothic" charset="0"/>
              </a:rPr>
              <a:t>*</a:t>
            </a:r>
          </a:p>
          <a:p>
            <a:r>
              <a:rPr lang="en-US" sz="2800" dirty="0">
                <a:latin typeface="Arial" charset="0"/>
                <a:ea typeface="MS PGothic" charset="0"/>
              </a:rPr>
              <a:t>LAST(L) = SUFFIX(L) = { y |∃</a:t>
            </a:r>
            <a:r>
              <a:rPr lang="en-US" sz="2800" dirty="0" err="1">
                <a:latin typeface="Arial" charset="0"/>
                <a:ea typeface="MS PGothic" charset="0"/>
              </a:rPr>
              <a:t>x∈Σ</a:t>
            </a:r>
            <a:r>
              <a:rPr lang="en-US" sz="2800" dirty="0">
                <a:latin typeface="Arial" charset="0"/>
                <a:ea typeface="MS PGothic" charset="0"/>
              </a:rPr>
              <a:t>* where </a:t>
            </a:r>
            <a:r>
              <a:rPr lang="en-US" sz="2800" dirty="0" err="1">
                <a:latin typeface="Arial" charset="0"/>
                <a:ea typeface="MS PGothic" charset="0"/>
              </a:rPr>
              <a:t>xy∈L</a:t>
            </a:r>
            <a:r>
              <a:rPr lang="en-US" sz="2800" dirty="0">
                <a:latin typeface="Arial" charset="0"/>
                <a:ea typeface="MS PGothic" charset="0"/>
              </a:rPr>
              <a:t> }</a:t>
            </a:r>
            <a:endParaRPr lang="en-US" dirty="0">
              <a:latin typeface="Arial" charset="0"/>
              <a:ea typeface="MS PGothic" charset="0"/>
            </a:endParaRPr>
          </a:p>
          <a:p>
            <a:pPr lvl="1"/>
            <a:r>
              <a:rPr lang="en-US" sz="2400" dirty="0">
                <a:latin typeface="Arial" charset="0"/>
                <a:ea typeface="MS PGothic" charset="0"/>
              </a:rPr>
              <a:t>LAST(L) = h( f(L) ∩ ( g(</a:t>
            </a:r>
            <a:r>
              <a:rPr lang="en-US" sz="2400" dirty="0" err="1">
                <a:latin typeface="Arial" charset="0"/>
                <a:ea typeface="MS PGothic" charset="0"/>
              </a:rPr>
              <a:t>Σ</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 ) )</a:t>
            </a:r>
          </a:p>
          <a:p>
            <a:r>
              <a:rPr lang="en-US" sz="2800" dirty="0">
                <a:latin typeface="Arial" charset="0"/>
                <a:ea typeface="MS PGothic" charset="0"/>
              </a:rPr>
              <a:t>MID(L) = SUBSTRING(L) =</a:t>
            </a:r>
            <a:br>
              <a:rPr lang="en-US" sz="2800" dirty="0">
                <a:latin typeface="Arial" charset="0"/>
                <a:ea typeface="MS PGothic" charset="0"/>
              </a:rPr>
            </a:br>
            <a:r>
              <a:rPr lang="en-US" sz="2800" dirty="0">
                <a:latin typeface="Arial" charset="0"/>
                <a:ea typeface="MS PGothic" charset="0"/>
              </a:rPr>
              <a:t>                   { y |∃</a:t>
            </a:r>
            <a:r>
              <a:rPr lang="en-US" sz="2800" dirty="0" err="1">
                <a:latin typeface="Arial" charset="0"/>
                <a:ea typeface="MS PGothic" charset="0"/>
              </a:rPr>
              <a:t>x,z∈Σ</a:t>
            </a:r>
            <a:r>
              <a:rPr lang="en-US" sz="2800" dirty="0">
                <a:latin typeface="Arial" charset="0"/>
                <a:ea typeface="MS PGothic" charset="0"/>
              </a:rPr>
              <a:t>* where </a:t>
            </a:r>
            <a:r>
              <a:rPr lang="en-US" sz="2800" dirty="0" err="1">
                <a:latin typeface="Arial" charset="0"/>
                <a:ea typeface="MS PGothic" charset="0"/>
              </a:rPr>
              <a:t>xyz∈L</a:t>
            </a:r>
            <a:r>
              <a:rPr lang="en-US" sz="2800" dirty="0">
                <a:latin typeface="Arial" charset="0"/>
                <a:ea typeface="MS PGothic" charset="0"/>
              </a:rPr>
              <a:t> }</a:t>
            </a:r>
            <a:endParaRPr lang="en-US" dirty="0"/>
          </a:p>
          <a:p>
            <a:pPr marL="742950" lvl="2" indent="-342900"/>
            <a:r>
              <a:rPr lang="en-US" dirty="0">
                <a:latin typeface="Arial" charset="0"/>
                <a:ea typeface="MS PGothic" charset="0"/>
              </a:rPr>
              <a:t>MID(L) = h( f(L) ∩ ( g(</a:t>
            </a:r>
            <a:r>
              <a:rPr lang="en-US" dirty="0" err="1">
                <a:latin typeface="Arial" charset="0"/>
                <a:ea typeface="MS PGothic" charset="0"/>
              </a:rPr>
              <a:t>Σ</a:t>
            </a:r>
            <a:r>
              <a:rPr lang="en-US" dirty="0">
                <a:latin typeface="Arial" charset="0"/>
                <a:ea typeface="MS PGothic" charset="0"/>
              </a:rPr>
              <a:t>*) ・ </a:t>
            </a:r>
            <a:r>
              <a:rPr lang="en-US" dirty="0" err="1">
                <a:latin typeface="Arial" charset="0"/>
                <a:ea typeface="MS PGothic" charset="0"/>
              </a:rPr>
              <a:t>Σ</a:t>
            </a:r>
            <a:r>
              <a:rPr lang="en-US" dirty="0">
                <a:latin typeface="Arial" charset="0"/>
                <a:ea typeface="MS PGothic" charset="0"/>
              </a:rPr>
              <a:t>* ・ g(</a:t>
            </a:r>
            <a:r>
              <a:rPr lang="en-US" dirty="0" err="1">
                <a:latin typeface="Arial" charset="0"/>
                <a:ea typeface="MS PGothic" charset="0"/>
              </a:rPr>
              <a:t>Σ</a:t>
            </a:r>
            <a:r>
              <a:rPr lang="en-US" dirty="0">
                <a:latin typeface="Arial" charset="0"/>
                <a:ea typeface="MS PGothic" charset="0"/>
              </a:rPr>
              <a:t>*) ) )</a:t>
            </a:r>
          </a:p>
          <a:p>
            <a:r>
              <a:rPr lang="en-US" sz="2800" dirty="0">
                <a:latin typeface="Arial" charset="0"/>
                <a:ea typeface="MS PGothic" charset="0"/>
              </a:rPr>
              <a:t>EXTERIOR(L) = { </a:t>
            </a:r>
            <a:r>
              <a:rPr lang="en-US" sz="2800" dirty="0" err="1">
                <a:latin typeface="Arial" charset="0"/>
                <a:ea typeface="MS PGothic" charset="0"/>
              </a:rPr>
              <a:t>xz</a:t>
            </a:r>
            <a:r>
              <a:rPr lang="en-US" sz="2800" dirty="0">
                <a:latin typeface="Arial" charset="0"/>
                <a:ea typeface="MS PGothic" charset="0"/>
              </a:rPr>
              <a:t> |∃</a:t>
            </a:r>
            <a:r>
              <a:rPr lang="en-US" sz="2800" dirty="0" err="1">
                <a:latin typeface="Arial" charset="0"/>
                <a:ea typeface="MS PGothic" charset="0"/>
              </a:rPr>
              <a:t>y∈Σ</a:t>
            </a:r>
            <a:r>
              <a:rPr lang="en-US" sz="2800" dirty="0">
                <a:latin typeface="Arial" charset="0"/>
                <a:ea typeface="MS PGothic" charset="0"/>
              </a:rPr>
              <a:t>* where </a:t>
            </a:r>
            <a:r>
              <a:rPr lang="en-US" sz="2800" dirty="0" err="1">
                <a:latin typeface="Arial" charset="0"/>
                <a:ea typeface="MS PGothic" charset="0"/>
              </a:rPr>
              <a:t>xyz∈L</a:t>
            </a:r>
            <a:r>
              <a:rPr lang="en-US" sz="2800" dirty="0">
                <a:latin typeface="Arial" charset="0"/>
                <a:ea typeface="MS PGothic" charset="0"/>
              </a:rPr>
              <a:t> }</a:t>
            </a:r>
            <a:endParaRPr lang="en-US" sz="2800" dirty="0"/>
          </a:p>
          <a:p>
            <a:pPr marL="800100" lvl="3" indent="-342900"/>
            <a:r>
              <a:rPr lang="en-US" sz="2400" dirty="0">
                <a:latin typeface="Arial" charset="0"/>
                <a:ea typeface="MS PGothic" charset="0"/>
              </a:rPr>
              <a:t>EXTERIOR(L) = h( f(L) ∩ ( </a:t>
            </a:r>
            <a:r>
              <a:rPr lang="en-US" sz="2400" dirty="0" err="1">
                <a:latin typeface="Arial" charset="0"/>
                <a:ea typeface="MS PGothic" charset="0"/>
              </a:rPr>
              <a:t>Σ</a:t>
            </a:r>
            <a:r>
              <a:rPr lang="en-US" sz="2400" dirty="0">
                <a:latin typeface="Arial" charset="0"/>
                <a:ea typeface="MS PGothic" charset="0"/>
              </a:rPr>
              <a:t>* ・ g(</a:t>
            </a:r>
            <a:r>
              <a:rPr lang="en-US" sz="2400" dirty="0" err="1">
                <a:latin typeface="Arial" charset="0"/>
                <a:ea typeface="MS PGothic" charset="0"/>
              </a:rPr>
              <a:t>Σ</a:t>
            </a:r>
            <a:r>
              <a:rPr lang="en-US" sz="2400" dirty="0">
                <a:latin typeface="Arial" charset="0"/>
                <a:ea typeface="MS PGothic" charset="0"/>
              </a:rPr>
              <a:t>*) ・ </a:t>
            </a:r>
            <a:r>
              <a:rPr lang="en-US" sz="2400" dirty="0" err="1">
                <a:latin typeface="Arial" charset="0"/>
                <a:ea typeface="MS PGothic" charset="0"/>
              </a:rPr>
              <a:t>Σ</a:t>
            </a:r>
            <a:r>
              <a:rPr lang="en-US" sz="2400" dirty="0">
                <a:latin typeface="Arial" charset="0"/>
                <a:ea typeface="MS PGothic" charset="0"/>
              </a:rPr>
              <a:t>* ) )</a:t>
            </a:r>
          </a:p>
        </p:txBody>
      </p:sp>
      <p:sp>
        <p:nvSpPr>
          <p:cNvPr id="4" name="Date Placeholder 3"/>
          <p:cNvSpPr>
            <a:spLocks noGrp="1"/>
          </p:cNvSpPr>
          <p:nvPr>
            <p:ph type="dt" sz="half" idx="10"/>
          </p:nvPr>
        </p:nvSpPr>
        <p:spPr/>
        <p:txBody>
          <a:bodyPr/>
          <a:lstStyle/>
          <a:p>
            <a:fld id="{B80CBA9B-B4DD-F24F-A241-D0E459B8C0C4}"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76</a:t>
            </a:fld>
            <a:endParaRPr lang="en-US"/>
          </a:p>
        </p:txBody>
      </p:sp>
    </p:spTree>
    <p:extLst>
      <p:ext uri="{BB962C8B-B14F-4D97-AF65-F5344CB8AC3E}">
        <p14:creationId xmlns:p14="http://schemas.microsoft.com/office/powerpoint/2010/main" val="5477241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1E25-B3EB-CA4B-9403-7A361171560C}"/>
              </a:ext>
            </a:extLst>
          </p:cNvPr>
          <p:cNvSpPr>
            <a:spLocks noGrp="1"/>
          </p:cNvSpPr>
          <p:nvPr>
            <p:ph type="title"/>
          </p:nvPr>
        </p:nvSpPr>
        <p:spPr/>
        <p:txBody>
          <a:bodyPr/>
          <a:lstStyle/>
          <a:p>
            <a:r>
              <a:rPr lang="en-US" dirty="0"/>
              <a:t>Substitution Examples</a:t>
            </a:r>
          </a:p>
        </p:txBody>
      </p:sp>
      <p:sp>
        <p:nvSpPr>
          <p:cNvPr id="3" name="Content Placeholder 2">
            <a:extLst>
              <a:ext uri="{FF2B5EF4-FFF2-40B4-BE49-F238E27FC236}">
                <a16:creationId xmlns:a16="http://schemas.microsoft.com/office/drawing/2014/main" id="{6AECE5A4-2394-6F4E-AC5C-D8268434CBB5}"/>
              </a:ext>
            </a:extLst>
          </p:cNvPr>
          <p:cNvSpPr>
            <a:spLocks noGrp="1"/>
          </p:cNvSpPr>
          <p:nvPr>
            <p:ph idx="1"/>
          </p:nvPr>
        </p:nvSpPr>
        <p:spPr/>
        <p:txBody>
          <a:bodyPr/>
          <a:lstStyle/>
          <a:p>
            <a:r>
              <a:rPr lang="en-US" dirty="0"/>
              <a:t>Consider alphabet {</a:t>
            </a:r>
            <a:r>
              <a:rPr lang="en-US" dirty="0" err="1"/>
              <a:t>a,b</a:t>
            </a:r>
            <a:r>
              <a:rPr lang="en-US" dirty="0"/>
              <a:t>}</a:t>
            </a:r>
          </a:p>
          <a:p>
            <a:r>
              <a:rPr lang="en-US" dirty="0"/>
              <a:t>Consider primed version g({</a:t>
            </a:r>
            <a:r>
              <a:rPr lang="en-US" dirty="0" err="1"/>
              <a:t>a,b</a:t>
            </a:r>
            <a:r>
              <a:rPr lang="en-US" dirty="0"/>
              <a:t>}) = {</a:t>
            </a:r>
            <a:r>
              <a:rPr lang="en-US" dirty="0" err="1"/>
              <a:t>a’,b</a:t>
            </a:r>
            <a:r>
              <a:rPr lang="en-US" dirty="0"/>
              <a:t>’}</a:t>
            </a:r>
          </a:p>
          <a:p>
            <a:r>
              <a:rPr lang="en-US" dirty="0"/>
              <a:t>Note that g(aba) = </a:t>
            </a:r>
            <a:r>
              <a:rPr lang="en-US" dirty="0" err="1"/>
              <a:t>a’b’a</a:t>
            </a:r>
            <a:r>
              <a:rPr lang="en-US" dirty="0"/>
              <a:t>’</a:t>
            </a:r>
          </a:p>
          <a:p>
            <a:r>
              <a:rPr lang="en-US" dirty="0"/>
              <a:t>f(aba) = {aba,aba’,ab’a,ab’a’,a’ba,a’</a:t>
            </a:r>
            <a:r>
              <a:rPr lang="en-US" dirty="0" err="1"/>
              <a:t>ba</a:t>
            </a:r>
            <a:r>
              <a:rPr lang="en-US" dirty="0"/>
              <a:t>’,</a:t>
            </a:r>
            <a:r>
              <a:rPr lang="en-US" dirty="0" err="1"/>
              <a:t>a’b’a,a’b’a</a:t>
            </a:r>
            <a:r>
              <a:rPr lang="en-US" dirty="0"/>
              <a:t>’}</a:t>
            </a:r>
          </a:p>
          <a:p>
            <a:r>
              <a:rPr lang="en-US" dirty="0"/>
              <a:t>h(f(aba)) = {</a:t>
            </a:r>
            <a:r>
              <a:rPr lang="en-US" dirty="0" err="1"/>
              <a:t>aba,ab,aa,a,ba,b,λ</a:t>
            </a:r>
            <a:r>
              <a:rPr lang="en-US" dirty="0"/>
              <a:t>}</a:t>
            </a:r>
          </a:p>
        </p:txBody>
      </p:sp>
      <p:sp>
        <p:nvSpPr>
          <p:cNvPr id="4" name="Date Placeholder 3">
            <a:extLst>
              <a:ext uri="{FF2B5EF4-FFF2-40B4-BE49-F238E27FC236}">
                <a16:creationId xmlns:a16="http://schemas.microsoft.com/office/drawing/2014/main" id="{C07D2A39-42F6-7A4E-B294-676595917DFD}"/>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0D121B1D-AFCF-6A42-9F9A-7FF399F1A3D8}"/>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283289FE-83BD-9140-BAF6-40CE7199797B}"/>
              </a:ext>
            </a:extLst>
          </p:cNvPr>
          <p:cNvSpPr>
            <a:spLocks noGrp="1"/>
          </p:cNvSpPr>
          <p:nvPr>
            <p:ph type="sldNum" sz="quarter" idx="12"/>
          </p:nvPr>
        </p:nvSpPr>
        <p:spPr/>
        <p:txBody>
          <a:bodyPr/>
          <a:lstStyle/>
          <a:p>
            <a:fld id="{F7F6C048-724C-A44D-A3A9-573A2C2F7973}" type="slidenum">
              <a:rPr lang="en-US" smtClean="0"/>
              <a:pPr/>
              <a:t>77</a:t>
            </a:fld>
            <a:endParaRPr lang="en-US"/>
          </a:p>
        </p:txBody>
      </p:sp>
    </p:spTree>
    <p:extLst>
      <p:ext uri="{BB962C8B-B14F-4D97-AF65-F5344CB8AC3E}">
        <p14:creationId xmlns:p14="http://schemas.microsoft.com/office/powerpoint/2010/main" val="33384800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1E25-B3EB-CA4B-9403-7A361171560C}"/>
              </a:ext>
            </a:extLst>
          </p:cNvPr>
          <p:cNvSpPr>
            <a:spLocks noGrp="1"/>
          </p:cNvSpPr>
          <p:nvPr>
            <p:ph type="title"/>
          </p:nvPr>
        </p:nvSpPr>
        <p:spPr/>
        <p:txBody>
          <a:bodyPr/>
          <a:lstStyle/>
          <a:p>
            <a:r>
              <a:rPr lang="en-US" dirty="0"/>
              <a:t>Back to Quotient</a:t>
            </a:r>
          </a:p>
        </p:txBody>
      </p:sp>
      <p:sp>
        <p:nvSpPr>
          <p:cNvPr id="3" name="Content Placeholder 2">
            <a:extLst>
              <a:ext uri="{FF2B5EF4-FFF2-40B4-BE49-F238E27FC236}">
                <a16:creationId xmlns:a16="http://schemas.microsoft.com/office/drawing/2014/main" id="{6AECE5A4-2394-6F4E-AC5C-D8268434CBB5}"/>
              </a:ext>
            </a:extLst>
          </p:cNvPr>
          <p:cNvSpPr>
            <a:spLocks noGrp="1"/>
          </p:cNvSpPr>
          <p:nvPr>
            <p:ph idx="1"/>
          </p:nvPr>
        </p:nvSpPr>
        <p:spPr/>
        <p:txBody>
          <a:bodyPr/>
          <a:lstStyle/>
          <a:p>
            <a:r>
              <a:rPr lang="en-US" sz="2800" dirty="0"/>
              <a:t>f(L) = { x</a:t>
            </a:r>
            <a:r>
              <a:rPr lang="en-US" sz="2800" baseline="-25000" dirty="0"/>
              <a:t>1</a:t>
            </a:r>
            <a:r>
              <a:rPr lang="en-US" sz="2800" dirty="0"/>
              <a:t>x</a:t>
            </a:r>
            <a:r>
              <a:rPr lang="en-US" sz="2800" baseline="-25000" dirty="0"/>
              <a:t>2</a:t>
            </a:r>
            <a:r>
              <a:rPr lang="en-US" sz="2800" dirty="0"/>
              <a:t>..x</a:t>
            </a:r>
            <a:r>
              <a:rPr lang="en-US" sz="2800" baseline="-25000" dirty="0"/>
              <a:t>k</a:t>
            </a:r>
            <a:r>
              <a:rPr lang="en-US" sz="2800" dirty="0"/>
              <a:t> | a</a:t>
            </a:r>
            <a:r>
              <a:rPr lang="en-US" sz="2800" baseline="-25000" dirty="0"/>
              <a:t>1</a:t>
            </a:r>
            <a:r>
              <a:rPr lang="en-US" sz="2800" dirty="0"/>
              <a:t>a</a:t>
            </a:r>
            <a:r>
              <a:rPr lang="en-US" sz="2800" baseline="-25000" dirty="0"/>
              <a:t>2</a:t>
            </a:r>
            <a:r>
              <a:rPr lang="en-US" sz="2800" dirty="0"/>
              <a:t>..a</a:t>
            </a:r>
            <a:r>
              <a:rPr lang="en-US" sz="2800" baseline="-25000" dirty="0"/>
              <a:t>k</a:t>
            </a:r>
            <a:r>
              <a:rPr lang="en-US" sz="2800" dirty="0"/>
              <a:t> ∈ L } and</a:t>
            </a:r>
            <a:br>
              <a:rPr lang="en-US" sz="2800" dirty="0"/>
            </a:br>
            <a:r>
              <a:rPr lang="en-US" sz="2800" dirty="0"/>
              <a:t>each x</a:t>
            </a:r>
            <a:r>
              <a:rPr lang="en-US" sz="2800" baseline="-25000" dirty="0"/>
              <a:t>i</a:t>
            </a:r>
            <a:r>
              <a:rPr lang="en-US" sz="2800" dirty="0"/>
              <a:t> is either a</a:t>
            </a:r>
            <a:r>
              <a:rPr lang="en-US" sz="2800" baseline="-25000" dirty="0"/>
              <a:t>i</a:t>
            </a:r>
            <a:r>
              <a:rPr lang="en-US" sz="2800" dirty="0"/>
              <a:t> or a</a:t>
            </a:r>
            <a:r>
              <a:rPr lang="en-US" sz="2800" baseline="-25000" dirty="0"/>
              <a:t>i</a:t>
            </a:r>
            <a:r>
              <a:rPr lang="en-US" sz="2800" dirty="0"/>
              <a:t>’</a:t>
            </a:r>
          </a:p>
          <a:p>
            <a:r>
              <a:rPr lang="en-US" sz="2800" dirty="0" err="1"/>
              <a:t>Σ</a:t>
            </a:r>
            <a:r>
              <a:rPr lang="en-US" sz="2800" dirty="0"/>
              <a:t>*g(R) = { x g(y) | </a:t>
            </a:r>
            <a:r>
              <a:rPr lang="en-US" sz="2800" dirty="0" err="1"/>
              <a:t>x∈Σ</a:t>
            </a:r>
            <a:r>
              <a:rPr lang="en-US" sz="2800" dirty="0"/>
              <a:t>* and </a:t>
            </a:r>
            <a:r>
              <a:rPr lang="en-US" sz="2800" dirty="0" err="1"/>
              <a:t>y∈R</a:t>
            </a:r>
            <a:r>
              <a:rPr lang="en-US" sz="2800" dirty="0"/>
              <a:t> } =</a:t>
            </a:r>
            <a:br>
              <a:rPr lang="en-US" sz="2800" dirty="0"/>
            </a:br>
            <a:r>
              <a:rPr lang="en-US" sz="2800" dirty="0"/>
              <a:t>               { </a:t>
            </a:r>
            <a:r>
              <a:rPr lang="en-US" sz="2800" dirty="0" err="1"/>
              <a:t>xy</a:t>
            </a:r>
            <a:r>
              <a:rPr lang="en-US" sz="2800" dirty="0"/>
              <a:t>’ | </a:t>
            </a:r>
            <a:r>
              <a:rPr lang="en-US" sz="2800" dirty="0" err="1"/>
              <a:t>x∈Σ</a:t>
            </a:r>
            <a:r>
              <a:rPr lang="en-US" sz="2800" dirty="0"/>
              <a:t>* and </a:t>
            </a:r>
            <a:r>
              <a:rPr lang="en-US" sz="2800" dirty="0" err="1"/>
              <a:t>y∈R</a:t>
            </a:r>
            <a:r>
              <a:rPr lang="en-US" sz="2800" dirty="0"/>
              <a:t> }</a:t>
            </a:r>
          </a:p>
          <a:p>
            <a:r>
              <a:rPr lang="en-US" sz="2800" dirty="0"/>
              <a:t>f(L) ∩ </a:t>
            </a:r>
            <a:r>
              <a:rPr lang="en-US" sz="2800" dirty="0" err="1"/>
              <a:t>Σ</a:t>
            </a:r>
            <a:r>
              <a:rPr lang="en-US" sz="2800" dirty="0"/>
              <a:t>*g(R) = { </a:t>
            </a:r>
            <a:r>
              <a:rPr lang="en-US" sz="2800" dirty="0" err="1"/>
              <a:t>xy</a:t>
            </a:r>
            <a:r>
              <a:rPr lang="en-US" sz="2800" dirty="0"/>
              <a:t>’ | </a:t>
            </a:r>
            <a:r>
              <a:rPr lang="en-US" sz="2800" dirty="0" err="1"/>
              <a:t>xy∈L</a:t>
            </a:r>
            <a:r>
              <a:rPr lang="en-US" sz="2800" dirty="0"/>
              <a:t> and </a:t>
            </a:r>
            <a:r>
              <a:rPr lang="en-US" sz="2800" dirty="0" err="1"/>
              <a:t>y∈R</a:t>
            </a:r>
            <a:r>
              <a:rPr lang="en-US" sz="2800" dirty="0"/>
              <a:t> }</a:t>
            </a:r>
          </a:p>
          <a:p>
            <a:r>
              <a:rPr lang="en-US" sz="2800" dirty="0"/>
              <a:t>h(f(L) ∩ </a:t>
            </a:r>
            <a:r>
              <a:rPr lang="en-US" sz="2800" dirty="0" err="1"/>
              <a:t>Σ</a:t>
            </a:r>
            <a:r>
              <a:rPr lang="en-US" sz="2800" dirty="0"/>
              <a:t>*g(R)) = { x | ∃</a:t>
            </a:r>
            <a:r>
              <a:rPr lang="en-US" sz="2800" dirty="0" err="1"/>
              <a:t>y∈R</a:t>
            </a:r>
            <a:r>
              <a:rPr lang="en-US" sz="2800" dirty="0"/>
              <a:t> where </a:t>
            </a:r>
            <a:r>
              <a:rPr lang="en-US" sz="2800" dirty="0" err="1"/>
              <a:t>xy∈L</a:t>
            </a:r>
            <a:r>
              <a:rPr lang="en-US" sz="2800" dirty="0"/>
              <a:t> }</a:t>
            </a:r>
            <a:br>
              <a:rPr lang="en-US" sz="2800" dirty="0"/>
            </a:br>
            <a:r>
              <a:rPr lang="en-US" sz="2800" dirty="0"/>
              <a:t>                          = L/R</a:t>
            </a:r>
          </a:p>
          <a:p>
            <a:r>
              <a:rPr lang="en-US" sz="2800" dirty="0"/>
              <a:t>Since Regular are closed under substitution, intersection, and concatenation, they are also closed under quotient</a:t>
            </a:r>
          </a:p>
        </p:txBody>
      </p:sp>
      <p:sp>
        <p:nvSpPr>
          <p:cNvPr id="4" name="Date Placeholder 3">
            <a:extLst>
              <a:ext uri="{FF2B5EF4-FFF2-40B4-BE49-F238E27FC236}">
                <a16:creationId xmlns:a16="http://schemas.microsoft.com/office/drawing/2014/main" id="{C07D2A39-42F6-7A4E-B294-676595917DFD}"/>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0D121B1D-AFCF-6A42-9F9A-7FF399F1A3D8}"/>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283289FE-83BD-9140-BAF6-40CE7199797B}"/>
              </a:ext>
            </a:extLst>
          </p:cNvPr>
          <p:cNvSpPr>
            <a:spLocks noGrp="1"/>
          </p:cNvSpPr>
          <p:nvPr>
            <p:ph type="sldNum" sz="quarter" idx="12"/>
          </p:nvPr>
        </p:nvSpPr>
        <p:spPr/>
        <p:txBody>
          <a:bodyPr/>
          <a:lstStyle/>
          <a:p>
            <a:fld id="{F7F6C048-724C-A44D-A3A9-573A2C2F7973}" type="slidenum">
              <a:rPr lang="en-US" smtClean="0"/>
              <a:pPr/>
              <a:t>78</a:t>
            </a:fld>
            <a:endParaRPr lang="en-US"/>
          </a:p>
        </p:txBody>
      </p:sp>
    </p:spTree>
    <p:extLst>
      <p:ext uri="{BB962C8B-B14F-4D97-AF65-F5344CB8AC3E}">
        <p14:creationId xmlns:p14="http://schemas.microsoft.com/office/powerpoint/2010/main" val="8366273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eaLnBrk="1" hangingPunct="1"/>
            <a:r>
              <a:rPr lang="en-US">
                <a:latin typeface="Arial" charset="0"/>
                <a:ea typeface="MS PGothic" charset="0"/>
              </a:rPr>
              <a:t>Making Life Easy</a:t>
            </a:r>
          </a:p>
        </p:txBody>
      </p:sp>
      <p:sp>
        <p:nvSpPr>
          <p:cNvPr id="74755" name="Rectangle 3"/>
          <p:cNvSpPr>
            <a:spLocks noGrp="1" noChangeArrowheads="1"/>
          </p:cNvSpPr>
          <p:nvPr>
            <p:ph idx="1"/>
          </p:nvPr>
        </p:nvSpPr>
        <p:spPr/>
        <p:txBody>
          <a:bodyPr/>
          <a:lstStyle/>
          <a:p>
            <a:r>
              <a:rPr lang="en-US" sz="2400" dirty="0">
                <a:latin typeface="Arial" charset="0"/>
                <a:ea typeface="MS PGothic" charset="0"/>
              </a:rPr>
              <a:t>The key in proving closure is to always try to identify the “best” equivalent formal model for regular sets when trying to prove a particular property</a:t>
            </a:r>
          </a:p>
          <a:p>
            <a:r>
              <a:rPr lang="en-US" sz="2400" dirty="0">
                <a:latin typeface="Arial" charset="0"/>
                <a:ea typeface="MS PGothic" charset="0"/>
              </a:rPr>
              <a:t>For example, how could you even conceive of proving closure under intersection and complement in regular expression notations?</a:t>
            </a:r>
          </a:p>
          <a:p>
            <a:r>
              <a:rPr lang="en-US" sz="2400" dirty="0">
                <a:latin typeface="Arial" charset="0"/>
                <a:ea typeface="MS PGothic" charset="0"/>
              </a:rPr>
              <a:t>Note how much easier quotient is when have closure under concatenation, and substitution and intersection with regular languages than showing in FSA notation</a:t>
            </a:r>
          </a:p>
        </p:txBody>
      </p:sp>
      <p:sp>
        <p:nvSpPr>
          <p:cNvPr id="747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BC98F02-0F46-624E-8396-C781746A5773}" type="datetime1">
              <a:rPr lang="en-US" smtClean="0"/>
              <a:t>1/27/22</a:t>
            </a:fld>
            <a:endParaRPr lang="en-US"/>
          </a:p>
        </p:txBody>
      </p:sp>
      <p:sp>
        <p:nvSpPr>
          <p:cNvPr id="747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747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29DB3A4-883A-A24B-9162-1CD6C2213F68}" type="slidenum">
              <a:rPr lang="en-US"/>
              <a:pPr/>
              <a:t>79</a:t>
            </a:fld>
            <a:endParaRPr lang="en-US"/>
          </a:p>
        </p:txBody>
      </p:sp>
    </p:spTree>
    <p:extLst>
      <p:ext uri="{BB962C8B-B14F-4D97-AF65-F5344CB8AC3E}">
        <p14:creationId xmlns:p14="http://schemas.microsoft.com/office/powerpoint/2010/main" val="1485130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State Diagram</a:t>
            </a:r>
          </a:p>
        </p:txBody>
      </p:sp>
      <p:sp>
        <p:nvSpPr>
          <p:cNvPr id="3" name="Content Placeholder 2"/>
          <p:cNvSpPr>
            <a:spLocks noGrp="1"/>
          </p:cNvSpPr>
          <p:nvPr>
            <p:ph idx="1"/>
          </p:nvPr>
        </p:nvSpPr>
        <p:spPr>
          <a:xfrm>
            <a:off x="457200" y="1577340"/>
            <a:ext cx="8229600" cy="4525963"/>
          </a:xfrm>
        </p:spPr>
        <p:txBody>
          <a:bodyPr/>
          <a:lstStyle/>
          <a:p>
            <a:r>
              <a:rPr lang="en-US" sz="2800" dirty="0"/>
              <a:t>A finite-state automaton can be described by a state diagram, where </a:t>
            </a:r>
          </a:p>
          <a:p>
            <a:pPr lvl="1"/>
            <a:r>
              <a:rPr lang="en-US" sz="2400" dirty="0"/>
              <a:t>Each state is represented by a node labelled with that state, e.g.,    </a:t>
            </a:r>
            <a:r>
              <a:rPr lang="en-US" sz="2400" b="1" dirty="0"/>
              <a:t>q</a:t>
            </a:r>
          </a:p>
          <a:p>
            <a:pPr lvl="1"/>
            <a:r>
              <a:rPr lang="en-US" sz="2400" dirty="0"/>
              <a:t>The start state has an arc entering it with no source, e.g.,      </a:t>
            </a:r>
            <a:r>
              <a:rPr lang="en-US" sz="2400" b="1" dirty="0"/>
              <a:t>q</a:t>
            </a:r>
            <a:r>
              <a:rPr lang="en-US" sz="2400" b="1" baseline="-25000" dirty="0"/>
              <a:t>0</a:t>
            </a:r>
            <a:r>
              <a:rPr lang="en-US" sz="2400" dirty="0"/>
              <a:t> </a:t>
            </a:r>
          </a:p>
          <a:p>
            <a:pPr lvl="1"/>
            <a:r>
              <a:rPr lang="en-US" sz="2400" dirty="0"/>
              <a:t>Each transition </a:t>
            </a:r>
            <a:r>
              <a:rPr lang="en-US" sz="2400" b="1" dirty="0" err="1">
                <a:latin typeface="Arial" charset="0"/>
                <a:ea typeface="MS PGothic" charset="0"/>
              </a:rPr>
              <a:t>δ</a:t>
            </a:r>
            <a:r>
              <a:rPr lang="en-US" sz="2400" b="1" dirty="0">
                <a:latin typeface="Arial" charset="0"/>
                <a:ea typeface="MS PGothic" charset="0"/>
              </a:rPr>
              <a:t>(</a:t>
            </a:r>
            <a:r>
              <a:rPr lang="en-US" sz="2400" b="1" dirty="0" err="1">
                <a:latin typeface="Arial" charset="0"/>
                <a:ea typeface="MS PGothic" charset="0"/>
              </a:rPr>
              <a:t>q,</a:t>
            </a:r>
            <a:r>
              <a:rPr lang="en-US" sz="2400" b="1" dirty="0" err="1">
                <a:ea typeface="Symbol" charset="2"/>
                <a:cs typeface="Symbol" charset="2"/>
              </a:rPr>
              <a:t>a</a:t>
            </a:r>
            <a:r>
              <a:rPr lang="en-US" sz="2400" b="1" dirty="0">
                <a:latin typeface="Arial" charset="0"/>
                <a:ea typeface="MS PGothic" charset="0"/>
              </a:rPr>
              <a:t>) = s</a:t>
            </a:r>
            <a:r>
              <a:rPr lang="en-US" sz="2400" b="1" dirty="0"/>
              <a:t> </a:t>
            </a:r>
            <a:r>
              <a:rPr lang="en-US" sz="2400" dirty="0"/>
              <a:t>is represented by a directed arc from node </a:t>
            </a:r>
            <a:r>
              <a:rPr lang="en-US" sz="2400" b="1" dirty="0"/>
              <a:t>q</a:t>
            </a:r>
            <a:r>
              <a:rPr lang="en-US" sz="2400" dirty="0"/>
              <a:t> to node </a:t>
            </a:r>
            <a:r>
              <a:rPr lang="en-US" sz="2400" b="1" dirty="0"/>
              <a:t>s</a:t>
            </a:r>
            <a:r>
              <a:rPr lang="en-US" sz="2400" dirty="0"/>
              <a:t> that is labelled with the letter </a:t>
            </a:r>
            <a:r>
              <a:rPr lang="en-US" sz="2400" b="1" dirty="0"/>
              <a:t>a</a:t>
            </a:r>
            <a:r>
              <a:rPr lang="en-US" sz="2400" dirty="0"/>
              <a:t>, e.g.,     </a:t>
            </a:r>
            <a:r>
              <a:rPr lang="en-US" sz="2400" b="1" dirty="0"/>
              <a:t>q</a:t>
            </a:r>
            <a:r>
              <a:rPr lang="en-US" sz="2400" dirty="0"/>
              <a:t>    </a:t>
            </a:r>
            <a:r>
              <a:rPr lang="en-US" sz="2400" baseline="30000" dirty="0"/>
              <a:t>a</a:t>
            </a:r>
            <a:r>
              <a:rPr lang="en-US" sz="2400" dirty="0"/>
              <a:t>     </a:t>
            </a:r>
            <a:r>
              <a:rPr lang="en-US" sz="2400" b="1" dirty="0"/>
              <a:t>s</a:t>
            </a:r>
          </a:p>
          <a:p>
            <a:pPr lvl="1"/>
            <a:r>
              <a:rPr lang="en-US" sz="2400" dirty="0"/>
              <a:t>Each final state has an extra circle around its node, e.g.,      </a:t>
            </a:r>
            <a:r>
              <a:rPr lang="en-US" sz="2400" b="1" dirty="0"/>
              <a:t>f</a:t>
            </a:r>
          </a:p>
        </p:txBody>
      </p:sp>
      <p:sp>
        <p:nvSpPr>
          <p:cNvPr id="4" name="Date Placeholder 3"/>
          <p:cNvSpPr>
            <a:spLocks noGrp="1"/>
          </p:cNvSpPr>
          <p:nvPr>
            <p:ph type="dt" sz="half" idx="10"/>
          </p:nvPr>
        </p:nvSpPr>
        <p:spPr/>
        <p:txBody>
          <a:bodyPr/>
          <a:lstStyle/>
          <a:p>
            <a:fld id="{F1B26F10-63A9-DE45-9929-43F78F6B8868}"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a:t>
            </a:fld>
            <a:endParaRPr lang="en-US"/>
          </a:p>
        </p:txBody>
      </p:sp>
      <p:sp>
        <p:nvSpPr>
          <p:cNvPr id="7" name="Oval 6"/>
          <p:cNvSpPr/>
          <p:nvPr/>
        </p:nvSpPr>
        <p:spPr bwMode="auto">
          <a:xfrm>
            <a:off x="2895600" y="28956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8" name="Oval 7"/>
          <p:cNvSpPr/>
          <p:nvPr/>
        </p:nvSpPr>
        <p:spPr bwMode="auto">
          <a:xfrm>
            <a:off x="2286000" y="3733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2" name="Straight Arrow Connector 11"/>
          <p:cNvCxnSpPr/>
          <p:nvPr/>
        </p:nvCxnSpPr>
        <p:spPr bwMode="auto">
          <a:xfrm>
            <a:off x="1905000" y="3962400"/>
            <a:ext cx="3810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5" name="Oval 14"/>
          <p:cNvSpPr/>
          <p:nvPr/>
        </p:nvSpPr>
        <p:spPr bwMode="auto">
          <a:xfrm>
            <a:off x="3276600" y="4876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6" name="Oval 15"/>
          <p:cNvSpPr/>
          <p:nvPr/>
        </p:nvSpPr>
        <p:spPr bwMode="auto">
          <a:xfrm>
            <a:off x="4267200" y="487680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7" name="Straight Arrow Connector 16"/>
          <p:cNvCxnSpPr/>
          <p:nvPr/>
        </p:nvCxnSpPr>
        <p:spPr bwMode="auto">
          <a:xfrm>
            <a:off x="3733800" y="5105400"/>
            <a:ext cx="533400" cy="0"/>
          </a:xfrm>
          <a:prstGeom prst="straightConnector1">
            <a:avLst/>
          </a:prstGeom>
          <a:solidFill>
            <a:schemeClr val="accent1"/>
          </a:solidFill>
          <a:ln w="15875" cap="flat" cmpd="sng" algn="ctr">
            <a:solidFill>
              <a:schemeClr val="tx1"/>
            </a:solidFill>
            <a:prstDash val="solid"/>
            <a:round/>
            <a:headEnd type="none" w="med" len="med"/>
            <a:tailEnd type="triangle"/>
          </a:ln>
          <a:effectLst/>
        </p:spPr>
      </p:cxnSp>
      <p:sp>
        <p:nvSpPr>
          <p:cNvPr id="19" name="Oval 18"/>
          <p:cNvSpPr/>
          <p:nvPr/>
        </p:nvSpPr>
        <p:spPr bwMode="auto">
          <a:xfrm>
            <a:off x="2161794" y="5692140"/>
            <a:ext cx="457200" cy="45720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20" name="Oval 19"/>
          <p:cNvSpPr/>
          <p:nvPr/>
        </p:nvSpPr>
        <p:spPr bwMode="auto">
          <a:xfrm>
            <a:off x="2212949" y="5715000"/>
            <a:ext cx="377851" cy="377851"/>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Tree>
    <p:extLst>
      <p:ext uri="{BB962C8B-B14F-4D97-AF65-F5344CB8AC3E}">
        <p14:creationId xmlns:p14="http://schemas.microsoft.com/office/powerpoint/2010/main" val="494152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Reachable and Reaching</a:t>
            </a:r>
          </a:p>
        </p:txBody>
      </p:sp>
      <p:sp>
        <p:nvSpPr>
          <p:cNvPr id="3" name="Content Placeholder 2"/>
          <p:cNvSpPr>
            <a:spLocks noGrp="1"/>
          </p:cNvSpPr>
          <p:nvPr>
            <p:ph idx="1"/>
          </p:nvPr>
        </p:nvSpPr>
        <p:spPr/>
        <p:txBody>
          <a:bodyPr/>
          <a:lstStyle/>
          <a:p>
            <a:r>
              <a:rPr lang="en-US" dirty="0" err="1"/>
              <a:t>Reachable</a:t>
            </a:r>
            <a:r>
              <a:rPr lang="en-US" i="1" dirty="0" err="1"/>
              <a:t>from</a:t>
            </a:r>
            <a:r>
              <a:rPr lang="en-US" dirty="0"/>
              <a:t>(q) = { p | ∃w ∍ </a:t>
            </a:r>
            <a:r>
              <a:rPr lang="en-US" dirty="0" err="1"/>
              <a:t>δ</a:t>
            </a:r>
            <a:r>
              <a:rPr lang="en-US" dirty="0"/>
              <a:t>*(</a:t>
            </a:r>
            <a:r>
              <a:rPr lang="en-US" dirty="0" err="1"/>
              <a:t>q,w</a:t>
            </a:r>
            <a:r>
              <a:rPr lang="en-US" dirty="0"/>
              <a:t>)=p }</a:t>
            </a:r>
          </a:p>
          <a:p>
            <a:pPr lvl="1"/>
            <a:r>
              <a:rPr lang="en-US" dirty="0"/>
              <a:t>Just do depth first search from q, marking all reachable states. Works for NFA as well.</a:t>
            </a:r>
          </a:p>
          <a:p>
            <a:r>
              <a:rPr lang="en-US" dirty="0" err="1"/>
              <a:t>Reaching</a:t>
            </a:r>
            <a:r>
              <a:rPr lang="en-US" i="1" dirty="0" err="1"/>
              <a:t>to</a:t>
            </a:r>
            <a:r>
              <a:rPr lang="en-US" dirty="0"/>
              <a:t>(q) = { p | ∃w ∍ </a:t>
            </a:r>
            <a:r>
              <a:rPr lang="en-US" dirty="0" err="1"/>
              <a:t>δ</a:t>
            </a:r>
            <a:r>
              <a:rPr lang="en-US" dirty="0"/>
              <a:t>*(</a:t>
            </a:r>
            <a:r>
              <a:rPr lang="en-US" dirty="0" err="1"/>
              <a:t>p,w</a:t>
            </a:r>
            <a:r>
              <a:rPr lang="en-US" dirty="0"/>
              <a:t>)=q }</a:t>
            </a:r>
          </a:p>
          <a:p>
            <a:pPr lvl="1"/>
            <a:r>
              <a:rPr lang="en-US" dirty="0"/>
              <a:t>Do depth first search from q, going backwards on transitions, marking all reaching states. Works for NFA as well.</a:t>
            </a:r>
          </a:p>
          <a:p>
            <a:endParaRPr lang="en-US" dirty="0"/>
          </a:p>
        </p:txBody>
      </p:sp>
      <p:sp>
        <p:nvSpPr>
          <p:cNvPr id="4" name="Date Placeholder 3"/>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80</a:t>
            </a:fld>
            <a:endParaRPr lang="en-US"/>
          </a:p>
        </p:txBody>
      </p:sp>
    </p:spTree>
    <p:extLst>
      <p:ext uri="{BB962C8B-B14F-4D97-AF65-F5344CB8AC3E}">
        <p14:creationId xmlns:p14="http://schemas.microsoft.com/office/powerpoint/2010/main" val="36256082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Min and Max</a:t>
            </a:r>
            <a:endParaRPr lang="en-US" dirty="0"/>
          </a:p>
        </p:txBody>
      </p:sp>
      <p:sp>
        <p:nvSpPr>
          <p:cNvPr id="3" name="Content Placeholder 2"/>
          <p:cNvSpPr>
            <a:spLocks noGrp="1"/>
          </p:cNvSpPr>
          <p:nvPr>
            <p:ph idx="1"/>
          </p:nvPr>
        </p:nvSpPr>
        <p:spPr/>
        <p:txBody>
          <a:bodyPr/>
          <a:lstStyle/>
          <a:p>
            <a:r>
              <a:rPr lang="en-US" sz="2000" dirty="0">
                <a:latin typeface="Arial" charset="0"/>
                <a:ea typeface="MS PGothic" charset="0"/>
              </a:rPr>
              <a:t>Min(L) = { w | </a:t>
            </a:r>
            <a:r>
              <a:rPr lang="en-US" sz="2000" dirty="0" err="1">
                <a:latin typeface="Arial" charset="0"/>
                <a:ea typeface="MS PGothic" charset="0"/>
              </a:rPr>
              <a:t>w∈L</a:t>
            </a:r>
            <a:r>
              <a:rPr lang="en-US" sz="2000" dirty="0">
                <a:latin typeface="Arial" charset="0"/>
                <a:ea typeface="MS PGothic" charset="0"/>
              </a:rPr>
              <a:t> and no proper prefix of w is in L } = </a:t>
            </a:r>
            <a:br>
              <a:rPr lang="en-US" sz="2000" dirty="0">
                <a:latin typeface="Arial" charset="0"/>
                <a:ea typeface="MS PGothic" charset="0"/>
              </a:rPr>
            </a:br>
            <a:r>
              <a:rPr lang="en-US" sz="2000" dirty="0">
                <a:latin typeface="Arial" charset="0"/>
                <a:ea typeface="MS PGothic" charset="0"/>
              </a:rPr>
              <a:t>{ w | </a:t>
            </a:r>
            <a:r>
              <a:rPr lang="en-US" sz="2000" dirty="0" err="1">
                <a:latin typeface="Arial" charset="0"/>
                <a:ea typeface="MS PGothic" charset="0"/>
              </a:rPr>
              <a:t>w∈L</a:t>
            </a:r>
            <a:r>
              <a:rPr lang="en-US" sz="2000" dirty="0">
                <a:latin typeface="Arial" charset="0"/>
                <a:ea typeface="MS PGothic" charset="0"/>
              </a:rPr>
              <a:t> and if w=</a:t>
            </a:r>
            <a:r>
              <a:rPr lang="en-US" sz="2000" dirty="0" err="1">
                <a:latin typeface="Arial" charset="0"/>
                <a:ea typeface="MS PGothic" charset="0"/>
              </a:rPr>
              <a:t>xy</a:t>
            </a:r>
            <a:r>
              <a:rPr lang="en-US" sz="2000" dirty="0">
                <a:latin typeface="Arial" charset="0"/>
                <a:ea typeface="MS PGothic" charset="0"/>
              </a:rPr>
              <a:t>, </a:t>
            </a:r>
            <a:r>
              <a:rPr lang="en-US" sz="2000" dirty="0" err="1">
                <a:latin typeface="Arial" charset="0"/>
                <a:ea typeface="MS PGothic" charset="0"/>
              </a:rPr>
              <a:t>x∈Σ</a:t>
            </a:r>
            <a:r>
              <a:rPr lang="en-US" sz="2000" dirty="0">
                <a:latin typeface="Arial" charset="0"/>
                <a:ea typeface="MS PGothic" charset="0"/>
              </a:rPr>
              <a:t>*, </a:t>
            </a:r>
            <a:r>
              <a:rPr lang="en-US" sz="2000" dirty="0" err="1">
                <a:latin typeface="Arial" charset="0"/>
                <a:ea typeface="MS PGothic" charset="0"/>
              </a:rPr>
              <a:t>y∈Σ</a:t>
            </a:r>
            <a:r>
              <a:rPr lang="en-US" sz="2000" baseline="30000" dirty="0">
                <a:latin typeface="Arial" charset="0"/>
                <a:ea typeface="MS PGothic" charset="0"/>
              </a:rPr>
              <a:t>+</a:t>
            </a:r>
            <a:r>
              <a:rPr lang="en-US" sz="2000" dirty="0">
                <a:latin typeface="Arial" charset="0"/>
                <a:ea typeface="MS PGothic" charset="0"/>
              </a:rPr>
              <a:t> then </a:t>
            </a:r>
            <a:r>
              <a:rPr lang="en-US" sz="2000" dirty="0" err="1">
                <a:latin typeface="Arial" charset="0"/>
                <a:ea typeface="MS PGothic" charset="0"/>
              </a:rPr>
              <a:t>x∉L</a:t>
            </a:r>
            <a:r>
              <a:rPr lang="en-US" sz="2000" dirty="0">
                <a:latin typeface="Arial" charset="0"/>
                <a:ea typeface="MS PGothic" charset="0"/>
              </a:rPr>
              <a:t>}</a:t>
            </a:r>
          </a:p>
          <a:p>
            <a:r>
              <a:rPr lang="en-US" sz="2000" dirty="0">
                <a:latin typeface="Arial" charset="0"/>
                <a:ea typeface="MS PGothic" charset="0"/>
              </a:rPr>
              <a:t>Max(L) = { w | </a:t>
            </a:r>
            <a:r>
              <a:rPr lang="en-US" sz="2000" dirty="0" err="1">
                <a:latin typeface="Arial" charset="0"/>
                <a:ea typeface="MS PGothic" charset="0"/>
              </a:rPr>
              <a:t>w∈L</a:t>
            </a:r>
            <a:r>
              <a:rPr lang="en-US" sz="2000" dirty="0">
                <a:latin typeface="Arial" charset="0"/>
                <a:ea typeface="MS PGothic" charset="0"/>
              </a:rPr>
              <a:t> and w is not the proper prefix of any word in L } = { w | </a:t>
            </a:r>
            <a:r>
              <a:rPr lang="en-US" sz="2000" dirty="0" err="1">
                <a:latin typeface="Arial" charset="0"/>
                <a:ea typeface="MS PGothic" charset="0"/>
              </a:rPr>
              <a:t>w∈L</a:t>
            </a:r>
            <a:r>
              <a:rPr lang="en-US" sz="2000" dirty="0">
                <a:latin typeface="Arial" charset="0"/>
                <a:ea typeface="MS PGothic" charset="0"/>
              </a:rPr>
              <a:t> and if </a:t>
            </a:r>
            <a:r>
              <a:rPr lang="en-US" sz="2000" dirty="0" err="1">
                <a:latin typeface="Arial" charset="0"/>
                <a:ea typeface="MS PGothic" charset="0"/>
              </a:rPr>
              <a:t>y∈Σ</a:t>
            </a:r>
            <a:r>
              <a:rPr lang="en-US" sz="2000" baseline="30000" dirty="0">
                <a:latin typeface="Arial" charset="0"/>
                <a:ea typeface="MS PGothic" charset="0"/>
              </a:rPr>
              <a:t>+</a:t>
            </a:r>
            <a:r>
              <a:rPr lang="en-US" sz="2000" dirty="0">
                <a:latin typeface="Arial" charset="0"/>
                <a:ea typeface="MS PGothic" charset="0"/>
              </a:rPr>
              <a:t> then </a:t>
            </a:r>
            <a:r>
              <a:rPr lang="en-US" sz="2000" dirty="0" err="1">
                <a:latin typeface="Arial" charset="0"/>
                <a:ea typeface="MS PGothic" charset="0"/>
              </a:rPr>
              <a:t>wy∉L</a:t>
            </a:r>
            <a:r>
              <a:rPr lang="en-US" sz="2000" dirty="0">
                <a:latin typeface="Arial" charset="0"/>
                <a:ea typeface="MS PGothic" charset="0"/>
              </a:rPr>
              <a:t> }</a:t>
            </a:r>
          </a:p>
          <a:p>
            <a:r>
              <a:rPr lang="en-US" sz="2000" dirty="0">
                <a:latin typeface="Arial" charset="0"/>
                <a:ea typeface="MS PGothic" charset="0"/>
              </a:rPr>
              <a:t>Examples:</a:t>
            </a:r>
          </a:p>
          <a:p>
            <a:pPr lvl="1"/>
            <a:r>
              <a:rPr lang="en-US" sz="1800" dirty="0">
                <a:latin typeface="Arial" charset="0"/>
                <a:ea typeface="MS PGothic" charset="0"/>
              </a:rPr>
              <a:t>Min(0(0+1)*) = {0}</a:t>
            </a:r>
          </a:p>
          <a:p>
            <a:pPr lvl="1"/>
            <a:r>
              <a:rPr lang="en-US" sz="1800" dirty="0">
                <a:latin typeface="Arial" charset="0"/>
                <a:ea typeface="MS PGothic" charset="0"/>
              </a:rPr>
              <a:t>Max(0(0+1)*) = {}</a:t>
            </a:r>
          </a:p>
          <a:p>
            <a:pPr lvl="1"/>
            <a:r>
              <a:rPr lang="en-US" sz="1800" dirty="0">
                <a:latin typeface="Arial" charset="0"/>
                <a:ea typeface="MS PGothic" charset="0"/>
              </a:rPr>
              <a:t>Min(01 + 0 + 10) = {0,10}</a:t>
            </a:r>
          </a:p>
          <a:p>
            <a:pPr lvl="1"/>
            <a:r>
              <a:rPr lang="en-US" sz="1800" dirty="0">
                <a:latin typeface="Arial" charset="0"/>
                <a:ea typeface="MS PGothic" charset="0"/>
              </a:rPr>
              <a:t>Max(01 + 0 + 10) = {01,10}</a:t>
            </a:r>
          </a:p>
          <a:p>
            <a:pPr lvl="1"/>
            <a:r>
              <a:rPr lang="en-US" sz="1800" dirty="0">
                <a:latin typeface="Arial" charset="0"/>
                <a:ea typeface="MS PGothic" charset="0"/>
              </a:rPr>
              <a:t>Min(</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 </a:t>
            </a:r>
            <a:r>
              <a:rPr lang="hr-HR" sz="1800" dirty="0" err="1"/>
              <a:t>i,j</a:t>
            </a:r>
            <a:r>
              <a:rPr lang="hr-HR" sz="1800" dirty="0"/>
              <a:t> ≥0, k = min(i, j)}</a:t>
            </a:r>
          </a:p>
          <a:p>
            <a:pPr lvl="1"/>
            <a:r>
              <a:rPr lang="en-US" sz="1800" dirty="0">
                <a:latin typeface="Arial" charset="0"/>
                <a:ea typeface="MS PGothic" charset="0"/>
              </a:rPr>
              <a:t>Max(</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 </a:t>
            </a:r>
            <a:r>
              <a:rPr lang="en-US" sz="1800" dirty="0"/>
              <a:t>because</a:t>
            </a:r>
            <a:r>
              <a:rPr lang="hr-HR" sz="1800" dirty="0"/>
              <a:t> k </a:t>
            </a:r>
            <a:r>
              <a:rPr lang="en-US" sz="1800" dirty="0"/>
              <a:t>has</a:t>
            </a:r>
            <a:r>
              <a:rPr lang="hr-HR" sz="1800" dirty="0"/>
              <a:t> no </a:t>
            </a:r>
            <a:r>
              <a:rPr lang="en-US" sz="1800" dirty="0"/>
              <a:t>bound</a:t>
            </a:r>
          </a:p>
          <a:p>
            <a:pPr lvl="1"/>
            <a:r>
              <a:rPr lang="en-US" sz="1800" dirty="0">
                <a:latin typeface="Arial" charset="0"/>
                <a:ea typeface="MS PGothic" charset="0"/>
              </a:rPr>
              <a:t>Min(</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λ</a:t>
            </a:r>
            <a:r>
              <a:rPr lang="hr-HR" sz="1800" dirty="0"/>
              <a:t>}</a:t>
            </a:r>
          </a:p>
          <a:p>
            <a:pPr lvl="1"/>
            <a:r>
              <a:rPr lang="en-US" sz="1800" dirty="0">
                <a:latin typeface="Arial" charset="0"/>
                <a:ea typeface="MS PGothic" charset="0"/>
              </a:rPr>
              <a:t>Max(</a:t>
            </a:r>
            <a:r>
              <a:rPr lang="hr-HR" sz="1800" dirty="0"/>
              <a:t>{</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i ≥ k </a:t>
            </a:r>
            <a:r>
              <a:rPr lang="hr-HR" sz="1800" dirty="0" err="1"/>
              <a:t>or</a:t>
            </a:r>
            <a:r>
              <a:rPr lang="hr-HR" sz="1800" dirty="0"/>
              <a:t> j ≥ k}) = {</a:t>
            </a:r>
            <a:r>
              <a:rPr lang="hr-HR" sz="1800" dirty="0" err="1"/>
              <a:t>a</a:t>
            </a:r>
            <a:r>
              <a:rPr lang="hr-HR" sz="1800" baseline="30000" dirty="0" err="1"/>
              <a:t>i</a:t>
            </a:r>
            <a:r>
              <a:rPr lang="hr-HR" sz="1800" dirty="0" err="1"/>
              <a:t>b</a:t>
            </a:r>
            <a:r>
              <a:rPr lang="hr-HR" sz="1800" baseline="30000" dirty="0" err="1"/>
              <a:t>j</a:t>
            </a:r>
            <a:r>
              <a:rPr lang="hr-HR" sz="1800" dirty="0" err="1"/>
              <a:t>c</a:t>
            </a:r>
            <a:r>
              <a:rPr lang="hr-HR" sz="1800" baseline="30000" dirty="0" err="1"/>
              <a:t>k</a:t>
            </a:r>
            <a:r>
              <a:rPr lang="hr-HR" sz="1800" dirty="0"/>
              <a:t> | | </a:t>
            </a:r>
            <a:r>
              <a:rPr lang="hr-HR" sz="1800" dirty="0" err="1"/>
              <a:t>i,j</a:t>
            </a:r>
            <a:r>
              <a:rPr lang="hr-HR" sz="1800" dirty="0"/>
              <a:t> ≥0, k = </a:t>
            </a:r>
            <a:r>
              <a:rPr lang="hr-HR" sz="1800" dirty="0" err="1"/>
              <a:t>max</a:t>
            </a:r>
            <a:r>
              <a:rPr lang="hr-HR" sz="1800" dirty="0"/>
              <a:t>(i, j)}</a:t>
            </a:r>
          </a:p>
          <a:p>
            <a:endParaRPr lang="en-US" sz="20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81</a:t>
            </a:fld>
            <a:endParaRPr lang="en-US"/>
          </a:p>
        </p:txBody>
      </p:sp>
    </p:spTree>
    <p:extLst>
      <p:ext uri="{BB962C8B-B14F-4D97-AF65-F5344CB8AC3E}">
        <p14:creationId xmlns:p14="http://schemas.microsoft.com/office/powerpoint/2010/main" val="11487128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Regular Closed under Min</a:t>
            </a:r>
            <a:endParaRPr lang="en-US" dirty="0"/>
          </a:p>
        </p:txBody>
      </p:sp>
      <p:sp>
        <p:nvSpPr>
          <p:cNvPr id="3" name="Content Placeholder 2"/>
          <p:cNvSpPr>
            <a:spLocks noGrp="1"/>
          </p:cNvSpPr>
          <p:nvPr>
            <p:ph idx="1"/>
          </p:nvPr>
        </p:nvSpPr>
        <p:spPr/>
        <p:txBody>
          <a:bodyPr/>
          <a:lstStyle/>
          <a:p>
            <a:r>
              <a:rPr lang="en-US" sz="2400" dirty="0">
                <a:latin typeface="Arial" charset="0"/>
                <a:ea typeface="MS PGothic" charset="0"/>
              </a:rPr>
              <a:t>Assume L is regular then Min(L) is regular</a:t>
            </a:r>
          </a:p>
          <a:p>
            <a:r>
              <a:rPr lang="en-US" sz="2400" dirty="0">
                <a:latin typeface="Arial" charset="0"/>
                <a:ea typeface="MS PGothic" charset="0"/>
              </a:rPr>
              <a:t>Let L= </a:t>
            </a:r>
            <a:r>
              <a:rPr lang="en-US" sz="2400" i="1" dirty="0">
                <a:latin typeface="Arial" charset="0"/>
                <a:ea typeface="MS PGothic" charset="0"/>
              </a:rPr>
              <a:t>L</a:t>
            </a:r>
            <a:r>
              <a:rPr lang="en-US" sz="2400" dirty="0">
                <a:latin typeface="Arial" charset="0"/>
                <a:ea typeface="MS PGothic" charset="0"/>
              </a:rPr>
              <a:t>(A), where A = (Q,Σ,δ,q</a:t>
            </a:r>
            <a:r>
              <a:rPr lang="en-US" sz="2400" baseline="-25000" dirty="0">
                <a:latin typeface="Arial" charset="0"/>
                <a:ea typeface="MS PGothic" charset="0"/>
              </a:rPr>
              <a:t>0</a:t>
            </a:r>
            <a:r>
              <a:rPr lang="en-US" sz="2400" dirty="0">
                <a:latin typeface="Arial" charset="0"/>
                <a:ea typeface="MS PGothic" charset="0"/>
              </a:rPr>
              <a:t>,F</a:t>
            </a:r>
            <a:r>
              <a:rPr lang="en-US" sz="2400" dirty="0"/>
              <a:t>)</a:t>
            </a:r>
            <a:r>
              <a:rPr lang="en-US" sz="2400" dirty="0">
                <a:latin typeface="Arial" charset="0"/>
                <a:ea typeface="MS PGothic" charset="0"/>
              </a:rPr>
              <a:t> is a DFA with no state unreachable from q</a:t>
            </a:r>
            <a:r>
              <a:rPr lang="en-US" sz="2400" baseline="-25000" dirty="0">
                <a:latin typeface="Arial" charset="0"/>
                <a:ea typeface="MS PGothic" charset="0"/>
              </a:rPr>
              <a:t>0</a:t>
            </a:r>
            <a:r>
              <a:rPr lang="en-US" sz="2400" dirty="0">
                <a:latin typeface="Arial" charset="0"/>
                <a:ea typeface="MS PGothic" charset="0"/>
              </a:rPr>
              <a:t> </a:t>
            </a:r>
          </a:p>
          <a:p>
            <a:r>
              <a:rPr lang="en-US" sz="2400" dirty="0">
                <a:latin typeface="Arial" charset="0"/>
                <a:ea typeface="MS PGothic" charset="0"/>
              </a:rPr>
              <a:t>Define A</a:t>
            </a:r>
            <a:r>
              <a:rPr lang="en-US" sz="2400" baseline="-25000" dirty="0">
                <a:latin typeface="Arial" charset="0"/>
                <a:ea typeface="MS PGothic" charset="0"/>
              </a:rPr>
              <a:t>min</a:t>
            </a:r>
            <a:r>
              <a:rPr lang="en-US" sz="2400" dirty="0">
                <a:latin typeface="Arial" charset="0"/>
                <a:ea typeface="MS PGothic" charset="0"/>
              </a:rPr>
              <a:t> = (Q∪{dead},Σ,δ</a:t>
            </a:r>
            <a:r>
              <a:rPr lang="en-US" sz="2400" baseline="-25000" dirty="0">
                <a:latin typeface="Arial" charset="0"/>
                <a:ea typeface="MS PGothic" charset="0"/>
              </a:rPr>
              <a:t>min</a:t>
            </a:r>
            <a:r>
              <a:rPr lang="en-US" sz="2400" dirty="0">
                <a:latin typeface="Arial" charset="0"/>
                <a:ea typeface="MS PGothic" charset="0"/>
              </a:rPr>
              <a:t>,q</a:t>
            </a:r>
            <a:r>
              <a:rPr lang="en-US" sz="2400" baseline="-25000" dirty="0">
                <a:latin typeface="Arial" charset="0"/>
                <a:ea typeface="MS PGothic" charset="0"/>
              </a:rPr>
              <a:t>0</a:t>
            </a:r>
            <a:r>
              <a:rPr lang="en-US" sz="2400" dirty="0">
                <a:latin typeface="Arial" charset="0"/>
                <a:ea typeface="MS PGothic" charset="0"/>
              </a:rPr>
              <a:t>,F</a:t>
            </a:r>
            <a:r>
              <a:rPr lang="en-US" sz="2400" dirty="0"/>
              <a:t>)</a:t>
            </a:r>
            <a:r>
              <a:rPr lang="en-US" sz="2400" dirty="0">
                <a:latin typeface="Arial" charset="0"/>
                <a:ea typeface="MS PGothic" charset="0"/>
              </a:rPr>
              <a:t>, where for </a:t>
            </a:r>
            <a:r>
              <a:rPr lang="en-US" sz="2400" dirty="0" err="1">
                <a:latin typeface="Arial" charset="0"/>
                <a:ea typeface="MS PGothic" charset="0"/>
              </a:rPr>
              <a:t>a∈Σ</a:t>
            </a:r>
            <a:r>
              <a:rPr lang="en-US" sz="2400" dirty="0">
                <a:latin typeface="Arial" charset="0"/>
                <a:ea typeface="MS PGothic" charset="0"/>
              </a:rPr>
              <a:t> </a:t>
            </a:r>
            <a:br>
              <a:rPr lang="en-US" sz="2400" dirty="0">
                <a:latin typeface="Arial" charset="0"/>
                <a:ea typeface="MS PGothic" charset="0"/>
              </a:rPr>
            </a:b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 </a:t>
            </a:r>
            <a:r>
              <a:rPr lang="en-US" sz="2400" dirty="0" err="1">
                <a:latin typeface="Arial" charset="0"/>
                <a:ea typeface="MS PGothic" charset="0"/>
              </a:rPr>
              <a:t>δ</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if </a:t>
            </a:r>
            <a:r>
              <a:rPr lang="en-US" sz="2400" dirty="0" err="1">
                <a:latin typeface="Arial" charset="0"/>
                <a:ea typeface="MS PGothic" charset="0"/>
              </a:rPr>
              <a:t>q∈Q-F</a:t>
            </a:r>
            <a:r>
              <a:rPr lang="en-US" sz="2400" dirty="0">
                <a:latin typeface="Arial" charset="0"/>
                <a:ea typeface="MS PGothic" charset="0"/>
              </a:rPr>
              <a:t>; </a:t>
            </a: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q,a</a:t>
            </a:r>
            <a:r>
              <a:rPr lang="en-US" sz="2400" dirty="0">
                <a:latin typeface="Arial" charset="0"/>
                <a:ea typeface="MS PGothic" charset="0"/>
              </a:rPr>
              <a:t>) = dead, if </a:t>
            </a:r>
            <a:r>
              <a:rPr lang="en-US" sz="2400" dirty="0" err="1">
                <a:latin typeface="Arial" charset="0"/>
                <a:ea typeface="MS PGothic" charset="0"/>
              </a:rPr>
              <a:t>q∈F</a:t>
            </a:r>
            <a:r>
              <a:rPr lang="en-US" sz="2400" dirty="0">
                <a:latin typeface="Arial" charset="0"/>
                <a:ea typeface="MS PGothic" charset="0"/>
              </a:rPr>
              <a:t>;</a:t>
            </a:r>
            <a:br>
              <a:rPr lang="en-US" sz="2400" dirty="0">
                <a:latin typeface="Arial" charset="0"/>
                <a:ea typeface="MS PGothic" charset="0"/>
              </a:rPr>
            </a:br>
            <a:r>
              <a:rPr lang="en-US" sz="2400" dirty="0" err="1">
                <a:latin typeface="Arial" charset="0"/>
                <a:ea typeface="MS PGothic" charset="0"/>
              </a:rPr>
              <a:t>δ</a:t>
            </a:r>
            <a:r>
              <a:rPr lang="en-US" sz="2400" baseline="-25000" dirty="0" err="1">
                <a:latin typeface="Arial" charset="0"/>
                <a:ea typeface="MS PGothic" charset="0"/>
              </a:rPr>
              <a:t>min</a:t>
            </a:r>
            <a:r>
              <a:rPr lang="en-US" sz="2400" dirty="0">
                <a:latin typeface="Arial" charset="0"/>
                <a:ea typeface="MS PGothic" charset="0"/>
              </a:rPr>
              <a:t>(</a:t>
            </a:r>
            <a:r>
              <a:rPr lang="en-US" sz="2400" dirty="0" err="1">
                <a:latin typeface="Arial" charset="0"/>
                <a:ea typeface="MS PGothic" charset="0"/>
              </a:rPr>
              <a:t>dead,a</a:t>
            </a:r>
            <a:r>
              <a:rPr lang="en-US" sz="2400" dirty="0">
                <a:latin typeface="Arial" charset="0"/>
                <a:ea typeface="MS PGothic" charset="0"/>
              </a:rPr>
              <a:t>) = dead</a:t>
            </a:r>
          </a:p>
          <a:p>
            <a:pPr marL="11113" indent="-11113">
              <a:buFontTx/>
              <a:buNone/>
            </a:pPr>
            <a:r>
              <a:rPr lang="en-US" altLang="en-US" sz="2000" dirty="0">
                <a:ea typeface="ＭＳ Ｐゴシック" charset="-128"/>
              </a:rPr>
              <a:t>The reasoning is that the machine </a:t>
            </a:r>
            <a:r>
              <a:rPr lang="en-US" sz="2000" dirty="0">
                <a:latin typeface="Arial" charset="0"/>
                <a:ea typeface="MS PGothic" charset="0"/>
              </a:rPr>
              <a:t>A</a:t>
            </a:r>
            <a:r>
              <a:rPr lang="en-US" sz="2000" baseline="-25000" dirty="0">
                <a:latin typeface="Arial" charset="0"/>
                <a:ea typeface="MS PGothic" charset="0"/>
              </a:rPr>
              <a:t>min</a:t>
            </a:r>
            <a:r>
              <a:rPr lang="en-US" altLang="en-US" sz="2000" dirty="0">
                <a:ea typeface="ＭＳ Ｐゴシック" charset="-128"/>
              </a:rPr>
              <a:t> accepts only elements in L that are not extensions of shorter strings in L. By making it so transitions from all final states in </a:t>
            </a:r>
            <a:r>
              <a:rPr lang="en-US" sz="2000" dirty="0">
                <a:latin typeface="Arial" charset="0"/>
                <a:ea typeface="MS PGothic" charset="0"/>
              </a:rPr>
              <a:t>A</a:t>
            </a:r>
            <a:r>
              <a:rPr lang="en-US" sz="2000" baseline="-25000" dirty="0">
                <a:latin typeface="Arial" charset="0"/>
                <a:ea typeface="MS PGothic" charset="0"/>
              </a:rPr>
              <a:t>min</a:t>
            </a:r>
            <a:r>
              <a:rPr lang="en-US" altLang="en-US" sz="2000" dirty="0">
                <a:ea typeface="ＭＳ Ｐゴシック" charset="-128"/>
              </a:rPr>
              <a:t> go to the new “dead” state, we guarantee that extensions of accepted strings will not be accepted by this new automaton.</a:t>
            </a:r>
          </a:p>
          <a:p>
            <a:pPr marL="11113" indent="-11113">
              <a:buFontTx/>
              <a:buNone/>
            </a:pPr>
            <a:r>
              <a:rPr lang="en-US" altLang="en-US" sz="2000" dirty="0">
                <a:ea typeface="ＭＳ Ｐゴシック" charset="-128"/>
              </a:rPr>
              <a:t>Therefore, Regular Languages are closed under Min.</a:t>
            </a:r>
          </a:p>
          <a:p>
            <a:endParaRPr lang="en-US" sz="24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82</a:t>
            </a:fld>
            <a:endParaRPr lang="en-US"/>
          </a:p>
        </p:txBody>
      </p:sp>
    </p:spTree>
    <p:extLst>
      <p:ext uri="{BB962C8B-B14F-4D97-AF65-F5344CB8AC3E}">
        <p14:creationId xmlns:p14="http://schemas.microsoft.com/office/powerpoint/2010/main" val="5388834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6367"/>
            <a:ext cx="8229600" cy="1143000"/>
          </a:xfrm>
        </p:spPr>
        <p:txBody>
          <a:bodyPr/>
          <a:lstStyle/>
          <a:p>
            <a:r>
              <a:rPr lang="en-US" dirty="0">
                <a:ea typeface="Lucida Blackletter" charset="0"/>
                <a:cs typeface="Lucida Blackletter" charset="0"/>
              </a:rPr>
              <a:t>Regular Closed under Max</a:t>
            </a:r>
            <a:endParaRPr lang="en-US" dirty="0"/>
          </a:p>
        </p:txBody>
      </p:sp>
      <p:sp>
        <p:nvSpPr>
          <p:cNvPr id="3" name="Content Placeholder 2"/>
          <p:cNvSpPr>
            <a:spLocks noGrp="1"/>
          </p:cNvSpPr>
          <p:nvPr>
            <p:ph idx="1"/>
          </p:nvPr>
        </p:nvSpPr>
        <p:spPr/>
        <p:txBody>
          <a:bodyPr/>
          <a:lstStyle/>
          <a:p>
            <a:r>
              <a:rPr lang="en-US" sz="2000" dirty="0">
                <a:latin typeface="Arial" charset="0"/>
                <a:ea typeface="MS PGothic" charset="0"/>
              </a:rPr>
              <a:t>Assume L is regular then Max(L) is regular</a:t>
            </a:r>
          </a:p>
          <a:p>
            <a:r>
              <a:rPr lang="en-US" sz="2000" dirty="0">
                <a:latin typeface="Arial" charset="0"/>
                <a:ea typeface="MS PGothic" charset="0"/>
              </a:rPr>
              <a:t>Let L= </a:t>
            </a:r>
            <a:r>
              <a:rPr lang="en-US" sz="2000" i="1" dirty="0">
                <a:latin typeface="Arial" charset="0"/>
                <a:ea typeface="MS PGothic" charset="0"/>
              </a:rPr>
              <a:t>L</a:t>
            </a:r>
            <a:r>
              <a:rPr lang="en-US" sz="2000" dirty="0">
                <a:latin typeface="Arial" charset="0"/>
                <a:ea typeface="MS PGothic" charset="0"/>
              </a:rPr>
              <a:t>(A), where A = (Q,Σ,δ,q</a:t>
            </a:r>
            <a:r>
              <a:rPr lang="en-US" sz="2000" baseline="-25000" dirty="0">
                <a:latin typeface="Arial" charset="0"/>
                <a:ea typeface="MS PGothic" charset="0"/>
              </a:rPr>
              <a:t>0</a:t>
            </a:r>
            <a:r>
              <a:rPr lang="en-US" sz="2000" dirty="0">
                <a:latin typeface="Arial" charset="0"/>
                <a:ea typeface="MS PGothic" charset="0"/>
              </a:rPr>
              <a:t>,F</a:t>
            </a:r>
            <a:r>
              <a:rPr lang="en-US" sz="2000" dirty="0"/>
              <a:t>)</a:t>
            </a:r>
            <a:r>
              <a:rPr lang="en-US" sz="2000" dirty="0">
                <a:latin typeface="Arial" charset="0"/>
                <a:ea typeface="MS PGothic" charset="0"/>
              </a:rPr>
              <a:t> is a DFA with no state unreachable from q</a:t>
            </a:r>
            <a:r>
              <a:rPr lang="en-US" sz="2000" baseline="-25000" dirty="0">
                <a:latin typeface="Arial" charset="0"/>
                <a:ea typeface="MS PGothic" charset="0"/>
              </a:rPr>
              <a:t>0</a:t>
            </a:r>
            <a:r>
              <a:rPr lang="en-US" sz="2000" dirty="0">
                <a:latin typeface="Arial" charset="0"/>
                <a:ea typeface="MS PGothic" charset="0"/>
              </a:rPr>
              <a:t> </a:t>
            </a:r>
          </a:p>
          <a:p>
            <a:r>
              <a:rPr lang="en-US" sz="2000" dirty="0">
                <a:latin typeface="Arial" charset="0"/>
                <a:ea typeface="MS PGothic" charset="0"/>
              </a:rPr>
              <a:t>Define A</a:t>
            </a:r>
            <a:r>
              <a:rPr lang="en-US" sz="2000" baseline="-25000" dirty="0">
                <a:latin typeface="Arial" charset="0"/>
                <a:ea typeface="MS PGothic" charset="0"/>
              </a:rPr>
              <a:t>max</a:t>
            </a:r>
            <a:r>
              <a:rPr lang="en-US" sz="2000" dirty="0">
                <a:latin typeface="Arial" charset="0"/>
                <a:ea typeface="MS PGothic" charset="0"/>
              </a:rPr>
              <a:t> = (Q,Σ,δ,q</a:t>
            </a:r>
            <a:r>
              <a:rPr lang="en-US" sz="2000" baseline="-25000" dirty="0">
                <a:latin typeface="Arial" charset="0"/>
                <a:ea typeface="MS PGothic" charset="0"/>
              </a:rPr>
              <a:t>0</a:t>
            </a:r>
            <a:r>
              <a:rPr lang="en-US" sz="2000" dirty="0">
                <a:latin typeface="Arial" charset="0"/>
                <a:ea typeface="MS PGothic" charset="0"/>
              </a:rPr>
              <a:t>,F</a:t>
            </a:r>
            <a:r>
              <a:rPr lang="en-US" sz="2000" baseline="-25000" dirty="0">
                <a:latin typeface="Arial" charset="0"/>
                <a:ea typeface="MS PGothic" charset="0"/>
              </a:rPr>
              <a:t>max</a:t>
            </a:r>
            <a:r>
              <a:rPr lang="en-US" sz="2000" dirty="0"/>
              <a:t>)</a:t>
            </a:r>
            <a:r>
              <a:rPr lang="en-US" sz="2000" dirty="0">
                <a:latin typeface="Arial" charset="0"/>
                <a:ea typeface="MS PGothic" charset="0"/>
              </a:rPr>
              <a:t>, where </a:t>
            </a:r>
            <a:br>
              <a:rPr lang="en-US" sz="2000" dirty="0">
                <a:latin typeface="Arial" charset="0"/>
                <a:ea typeface="MS PGothic" charset="0"/>
              </a:rPr>
            </a:br>
            <a:r>
              <a:rPr lang="en-US" sz="2000" dirty="0" err="1">
                <a:latin typeface="Arial" charset="0"/>
                <a:ea typeface="MS PGothic" charset="0"/>
              </a:rPr>
              <a:t>F</a:t>
            </a:r>
            <a:r>
              <a:rPr lang="en-US" sz="2000" baseline="-25000" dirty="0" err="1">
                <a:latin typeface="Arial" charset="0"/>
                <a:ea typeface="MS PGothic" charset="0"/>
              </a:rPr>
              <a:t>max</a:t>
            </a:r>
            <a:r>
              <a:rPr lang="en-US" sz="2000" dirty="0">
                <a:latin typeface="Arial" charset="0"/>
                <a:ea typeface="MS PGothic" charset="0"/>
              </a:rPr>
              <a:t>= { f | </a:t>
            </a:r>
            <a:r>
              <a:rPr lang="en-US" sz="2000" dirty="0" err="1">
                <a:latin typeface="Arial" charset="0"/>
                <a:ea typeface="MS PGothic" charset="0"/>
              </a:rPr>
              <a:t>f∈F</a:t>
            </a:r>
            <a:r>
              <a:rPr lang="en-US" sz="2000" dirty="0">
                <a:latin typeface="Arial" charset="0"/>
                <a:ea typeface="MS PGothic" charset="0"/>
              </a:rPr>
              <a:t> and </a:t>
            </a:r>
            <a:r>
              <a:rPr lang="en-US" sz="2000" dirty="0" err="1">
                <a:latin typeface="Arial" charset="0"/>
                <a:ea typeface="MS PGothic" charset="0"/>
              </a:rPr>
              <a:t>Reachable</a:t>
            </a:r>
            <a:r>
              <a:rPr lang="en-US" sz="2000" i="1" dirty="0" err="1">
                <a:latin typeface="Arial" charset="0"/>
                <a:ea typeface="MS PGothic" charset="0"/>
              </a:rPr>
              <a:t>from</a:t>
            </a:r>
            <a:r>
              <a:rPr lang="en-US" sz="2000" baseline="30000" dirty="0">
                <a:latin typeface="Arial" charset="0"/>
                <a:ea typeface="MS PGothic" charset="0"/>
              </a:rPr>
              <a:t>+</a:t>
            </a:r>
            <a:r>
              <a:rPr lang="en-US" sz="2000" dirty="0">
                <a:latin typeface="Arial" charset="0"/>
                <a:ea typeface="MS PGothic" charset="0"/>
              </a:rPr>
              <a:t>(f)∩F=</a:t>
            </a:r>
            <a:r>
              <a:rPr lang="en-US" sz="2000" dirty="0" err="1">
                <a:latin typeface="Arial" charset="0"/>
                <a:ea typeface="MS PGothic" charset="0"/>
              </a:rPr>
              <a:t>Φ</a:t>
            </a:r>
            <a:r>
              <a:rPr lang="en-US" sz="2000" dirty="0">
                <a:latin typeface="Arial" charset="0"/>
                <a:ea typeface="MS PGothic" charset="0"/>
              </a:rPr>
              <a:t> }</a:t>
            </a:r>
            <a:br>
              <a:rPr lang="en-US" sz="2000" dirty="0">
                <a:latin typeface="Arial" charset="0"/>
                <a:ea typeface="MS PGothic" charset="0"/>
              </a:rPr>
            </a:br>
            <a:r>
              <a:rPr lang="en-US" sz="2000" dirty="0">
                <a:latin typeface="Arial" charset="0"/>
                <a:ea typeface="MS PGothic" charset="0"/>
              </a:rPr>
              <a:t>where </a:t>
            </a:r>
            <a:r>
              <a:rPr lang="en-US" sz="2000" dirty="0" err="1"/>
              <a:t>Reachable</a:t>
            </a:r>
            <a:r>
              <a:rPr lang="en-US" sz="2000" i="1" dirty="0" err="1">
                <a:latin typeface="Arial" charset="0"/>
                <a:ea typeface="MS PGothic" charset="0"/>
              </a:rPr>
              <a:t>from</a:t>
            </a:r>
            <a:r>
              <a:rPr lang="en-US" sz="2000" baseline="30000" dirty="0"/>
              <a:t>+</a:t>
            </a:r>
            <a:r>
              <a:rPr lang="en-US" sz="2000" dirty="0"/>
              <a:t>(q) = { p | ∃w ∍ |w|&gt;0 and </a:t>
            </a:r>
            <a:r>
              <a:rPr lang="en-US" sz="2000" dirty="0" err="1"/>
              <a:t>δ</a:t>
            </a:r>
            <a:r>
              <a:rPr lang="en-US" sz="2000" dirty="0"/>
              <a:t>(</a:t>
            </a:r>
            <a:r>
              <a:rPr lang="en-US" sz="2000" dirty="0" err="1"/>
              <a:t>q,w</a:t>
            </a:r>
            <a:r>
              <a:rPr lang="en-US" sz="2000" dirty="0"/>
              <a:t>) = p }</a:t>
            </a:r>
          </a:p>
          <a:p>
            <a:pPr marL="11113" indent="-11113">
              <a:buFontTx/>
              <a:buNone/>
            </a:pPr>
            <a:r>
              <a:rPr lang="en-US" altLang="en-US" sz="1600" dirty="0">
                <a:ea typeface="ＭＳ Ｐゴシック" charset="-128"/>
              </a:rPr>
              <a:t>The reasoning is that the machine </a:t>
            </a:r>
            <a:r>
              <a:rPr lang="en-US" sz="1600" dirty="0">
                <a:latin typeface="Arial" charset="0"/>
                <a:ea typeface="MS PGothic" charset="0"/>
              </a:rPr>
              <a:t>A</a:t>
            </a:r>
            <a:r>
              <a:rPr lang="en-US" sz="1600" baseline="-25000" dirty="0">
                <a:latin typeface="Arial" charset="0"/>
                <a:ea typeface="MS PGothic" charset="0"/>
              </a:rPr>
              <a:t>max</a:t>
            </a:r>
            <a:r>
              <a:rPr lang="en-US" altLang="en-US" sz="1600" dirty="0">
                <a:ea typeface="ＭＳ Ｐゴシック" charset="-128"/>
              </a:rPr>
              <a:t> accepts only elements in L that cannot be extended. If there is a non-empty string that leads from some final state f to any final state, including f, then f cannot be final in </a:t>
            </a:r>
            <a:r>
              <a:rPr lang="en-US" sz="1600" dirty="0">
                <a:latin typeface="Arial" charset="0"/>
                <a:ea typeface="MS PGothic" charset="0"/>
              </a:rPr>
              <a:t>A</a:t>
            </a:r>
            <a:r>
              <a:rPr lang="en-US" sz="1600" baseline="-25000" dirty="0">
                <a:latin typeface="Arial" charset="0"/>
                <a:ea typeface="MS PGothic" charset="0"/>
              </a:rPr>
              <a:t>max</a:t>
            </a:r>
            <a:r>
              <a:rPr lang="en-US" altLang="en-US" sz="1600" dirty="0">
                <a:ea typeface="ＭＳ Ｐゴシック" charset="-128"/>
              </a:rPr>
              <a:t>. All other final states can be retained. </a:t>
            </a:r>
            <a:br>
              <a:rPr lang="en-US" altLang="en-US" sz="1600" dirty="0">
                <a:ea typeface="ＭＳ Ｐゴシック" charset="-128"/>
              </a:rPr>
            </a:br>
            <a:r>
              <a:rPr lang="en-US" altLang="en-US" sz="1600" dirty="0">
                <a:ea typeface="ＭＳ Ｐゴシック" charset="-128"/>
              </a:rPr>
              <a:t>The inductive definition of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 is:</a:t>
            </a:r>
            <a:br>
              <a:rPr lang="en-US" altLang="en-US" sz="1600" dirty="0">
                <a:ea typeface="ＭＳ Ｐゴシック" charset="-128"/>
              </a:rPr>
            </a:br>
            <a:r>
              <a:rPr lang="en-US" altLang="en-US" sz="1600" dirty="0">
                <a:ea typeface="ＭＳ Ｐゴシック" charset="-128"/>
              </a:rPr>
              <a:t>1.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(q) contains { s | there exists an element of </a:t>
            </a:r>
            <a:r>
              <a:rPr lang="en-US" altLang="en-US" sz="1600" dirty="0">
                <a:ea typeface="ＭＳ Ｐゴシック" charset="-128"/>
                <a:sym typeface="Symbol" charset="2"/>
              </a:rPr>
              <a:t></a:t>
            </a:r>
            <a:r>
              <a:rPr lang="en-US" altLang="en-US" sz="1600" dirty="0">
                <a:ea typeface="ＭＳ Ｐゴシック" charset="-128"/>
              </a:rPr>
              <a:t>, a, such that </a:t>
            </a:r>
            <a:r>
              <a:rPr lang="en-US" altLang="en-US" sz="1600" dirty="0">
                <a:ea typeface="ＭＳ Ｐゴシック" charset="-128"/>
                <a:sym typeface="Symbol" charset="2"/>
              </a:rPr>
              <a:t></a:t>
            </a:r>
            <a:r>
              <a:rPr lang="en-US" altLang="en-US" sz="1600" dirty="0">
                <a:ea typeface="ＭＳ Ｐゴシック" charset="-128"/>
              </a:rPr>
              <a:t>(</a:t>
            </a:r>
            <a:r>
              <a:rPr lang="en-US" altLang="en-US" sz="1600" dirty="0" err="1">
                <a:ea typeface="ＭＳ Ｐゴシック" charset="-128"/>
              </a:rPr>
              <a:t>q,a</a:t>
            </a:r>
            <a:r>
              <a:rPr lang="en-US" altLang="en-US" sz="1600" dirty="0">
                <a:ea typeface="ＭＳ Ｐゴシック" charset="-128"/>
              </a:rPr>
              <a:t>) = s }</a:t>
            </a:r>
            <a:br>
              <a:rPr lang="en-US" altLang="en-US" sz="1600" dirty="0">
                <a:ea typeface="ＭＳ Ｐゴシック" charset="-128"/>
              </a:rPr>
            </a:br>
            <a:r>
              <a:rPr lang="en-US" altLang="en-US" sz="1600" dirty="0">
                <a:ea typeface="ＭＳ Ｐゴシック" charset="-128"/>
              </a:rPr>
              <a:t>2. If s is in </a:t>
            </a:r>
            <a:r>
              <a:rPr lang="en-US" sz="1600" dirty="0" err="1"/>
              <a:t>Reachable</a:t>
            </a:r>
            <a:r>
              <a:rPr lang="en-US" sz="1600" i="1" dirty="0" err="1">
                <a:latin typeface="Arial" charset="0"/>
                <a:ea typeface="MS PGothic" charset="0"/>
              </a:rPr>
              <a:t>from</a:t>
            </a:r>
            <a:r>
              <a:rPr lang="en-US" sz="1600" baseline="30000" dirty="0"/>
              <a:t>+ </a:t>
            </a:r>
            <a:r>
              <a:rPr lang="en-US" altLang="en-US" sz="1600" dirty="0">
                <a:ea typeface="ＭＳ Ｐゴシック" charset="-128"/>
              </a:rPr>
              <a:t>(q) then </a:t>
            </a:r>
            <a:r>
              <a:rPr lang="en-US" sz="1600" dirty="0" err="1"/>
              <a:t>Reachable</a:t>
            </a:r>
            <a:r>
              <a:rPr lang="en-US" sz="1600" i="1" dirty="0" err="1">
                <a:latin typeface="Arial" charset="0"/>
                <a:ea typeface="MS PGothic" charset="0"/>
              </a:rPr>
              <a:t>from</a:t>
            </a:r>
            <a:r>
              <a:rPr lang="en-US" sz="1600" baseline="30000" dirty="0"/>
              <a:t>+ </a:t>
            </a:r>
            <a:r>
              <a:rPr lang="en-US" altLang="en-US" sz="1600" dirty="0">
                <a:ea typeface="ＭＳ Ｐゴシック" charset="-128"/>
              </a:rPr>
              <a:t>(q) contains </a:t>
            </a:r>
            <a:br>
              <a:rPr lang="en-US" altLang="en-US" sz="1600" dirty="0">
                <a:ea typeface="ＭＳ Ｐゴシック" charset="-128"/>
              </a:rPr>
            </a:br>
            <a:r>
              <a:rPr lang="en-US" altLang="en-US" sz="1600" dirty="0">
                <a:ea typeface="ＭＳ Ｐゴシック" charset="-128"/>
              </a:rPr>
              <a:t>    { t | there exists an element of </a:t>
            </a:r>
            <a:r>
              <a:rPr lang="en-US" altLang="en-US" sz="1600" dirty="0">
                <a:ea typeface="ＭＳ Ｐゴシック" charset="-128"/>
                <a:sym typeface="Symbol" charset="2"/>
              </a:rPr>
              <a:t></a:t>
            </a:r>
            <a:r>
              <a:rPr lang="en-US" altLang="en-US" sz="1600" dirty="0">
                <a:ea typeface="ＭＳ Ｐゴシック" charset="-128"/>
              </a:rPr>
              <a:t>, a, such that </a:t>
            </a:r>
            <a:r>
              <a:rPr lang="en-US" altLang="en-US" sz="1600" dirty="0">
                <a:ea typeface="ＭＳ Ｐゴシック" charset="-128"/>
                <a:sym typeface="Symbol" charset="2"/>
              </a:rPr>
              <a:t></a:t>
            </a:r>
            <a:r>
              <a:rPr lang="en-US" altLang="en-US" sz="1600" dirty="0">
                <a:ea typeface="ＭＳ Ｐゴシック" charset="-128"/>
              </a:rPr>
              <a:t>(</a:t>
            </a:r>
            <a:r>
              <a:rPr lang="en-US" altLang="en-US" sz="1600" dirty="0" err="1">
                <a:ea typeface="ＭＳ Ｐゴシック" charset="-128"/>
              </a:rPr>
              <a:t>s,a</a:t>
            </a:r>
            <a:r>
              <a:rPr lang="en-US" altLang="en-US" sz="1600" dirty="0">
                <a:ea typeface="ＭＳ Ｐゴシック" charset="-128"/>
              </a:rPr>
              <a:t>) = t }</a:t>
            </a:r>
            <a:br>
              <a:rPr lang="en-US" altLang="en-US" sz="1600" dirty="0">
                <a:ea typeface="ＭＳ Ｐゴシック" charset="-128"/>
              </a:rPr>
            </a:br>
            <a:r>
              <a:rPr lang="en-US" altLang="en-US" sz="1600" dirty="0">
                <a:ea typeface="ＭＳ Ｐゴシック" charset="-128"/>
              </a:rPr>
              <a:t>3. No other states are in </a:t>
            </a:r>
            <a:r>
              <a:rPr lang="en-US" sz="1600" dirty="0" err="1"/>
              <a:t>Reachable</a:t>
            </a:r>
            <a:r>
              <a:rPr lang="en-US" sz="1600" i="1" dirty="0" err="1">
                <a:latin typeface="Arial" charset="0"/>
                <a:ea typeface="MS PGothic" charset="0"/>
              </a:rPr>
              <a:t>from</a:t>
            </a:r>
            <a:r>
              <a:rPr lang="en-US" sz="1600" baseline="30000" dirty="0"/>
              <a:t>+</a:t>
            </a:r>
            <a:r>
              <a:rPr lang="en-US" altLang="en-US" sz="1600" dirty="0">
                <a:ea typeface="ＭＳ Ｐゴシック" charset="-128"/>
              </a:rPr>
              <a:t>(q)</a:t>
            </a:r>
          </a:p>
          <a:p>
            <a:pPr marL="11113" indent="-11113">
              <a:buFontTx/>
              <a:buNone/>
            </a:pPr>
            <a:r>
              <a:rPr lang="en-US" altLang="en-US" sz="1600" dirty="0">
                <a:ea typeface="ＭＳ Ｐゴシック" charset="-128"/>
              </a:rPr>
              <a:t>	Therefore, Regular Languages are closed under Max.</a:t>
            </a:r>
          </a:p>
          <a:p>
            <a:endParaRPr lang="en-US" sz="1600" dirty="0">
              <a:latin typeface="Arial" charset="0"/>
              <a:ea typeface="MS PGothic" charset="0"/>
            </a:endParaRPr>
          </a:p>
        </p:txBody>
      </p:sp>
      <p:sp>
        <p:nvSpPr>
          <p:cNvPr id="4" name="Date Placeholder 3"/>
          <p:cNvSpPr>
            <a:spLocks noGrp="1"/>
          </p:cNvSpPr>
          <p:nvPr>
            <p:ph type="dt" sz="half" idx="10"/>
          </p:nvPr>
        </p:nvSpPr>
        <p:spPr/>
        <p:txBody>
          <a:bodyPr/>
          <a:lstStyle/>
          <a:p>
            <a:fld id="{B80CBA9B-B4DD-F24F-A241-D0E459B8C0C4}" type="datetime1">
              <a:rPr lang="en-US" smtClean="0"/>
              <a:t>1/27/22</a:t>
            </a:fld>
            <a:endParaRPr lang="en-US"/>
          </a:p>
        </p:txBody>
      </p:sp>
      <p:sp>
        <p:nvSpPr>
          <p:cNvPr id="5" name="Footer Placeholder 4"/>
          <p:cNvSpPr>
            <a:spLocks noGrp="1"/>
          </p:cNvSpPr>
          <p:nvPr>
            <p:ph type="ftr" sz="quarter" idx="11"/>
          </p:nvPr>
        </p:nvSpPr>
        <p:spPr/>
        <p:txBody>
          <a:bodyPr/>
          <a:lstStyle/>
          <a:p>
            <a:r>
              <a:rPr lang="en-US" dirty="0"/>
              <a:t>UCF @ CS</a:t>
            </a:r>
          </a:p>
        </p:txBody>
      </p:sp>
      <p:sp>
        <p:nvSpPr>
          <p:cNvPr id="6" name="Slide Number Placeholder 5"/>
          <p:cNvSpPr>
            <a:spLocks noGrp="1"/>
          </p:cNvSpPr>
          <p:nvPr>
            <p:ph type="sldNum" sz="quarter" idx="12"/>
          </p:nvPr>
        </p:nvSpPr>
        <p:spPr/>
        <p:txBody>
          <a:bodyPr/>
          <a:lstStyle/>
          <a:p>
            <a:fld id="{F7F6C048-724C-A44D-A3A9-573A2C2F7973}" type="slidenum">
              <a:rPr lang="en-US" smtClean="0"/>
              <a:pPr/>
              <a:t>83</a:t>
            </a:fld>
            <a:endParaRPr lang="en-US"/>
          </a:p>
        </p:txBody>
      </p:sp>
    </p:spTree>
    <p:extLst>
      <p:ext uri="{BB962C8B-B14F-4D97-AF65-F5344CB8AC3E}">
        <p14:creationId xmlns:p14="http://schemas.microsoft.com/office/powerpoint/2010/main" val="107510054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3845B-C121-9B4A-BA27-0DA6A14F3F2F}"/>
              </a:ext>
            </a:extLst>
          </p:cNvPr>
          <p:cNvSpPr>
            <a:spLocks noGrp="1"/>
          </p:cNvSpPr>
          <p:nvPr>
            <p:ph type="title"/>
          </p:nvPr>
        </p:nvSpPr>
        <p:spPr/>
        <p:txBody>
          <a:bodyPr/>
          <a:lstStyle/>
          <a:p>
            <a:r>
              <a:rPr lang="en-US" dirty="0"/>
              <a:t>Regular Expression for L</a:t>
            </a:r>
          </a:p>
        </p:txBody>
      </p:sp>
      <p:sp>
        <p:nvSpPr>
          <p:cNvPr id="4" name="Date Placeholder 3">
            <a:extLst>
              <a:ext uri="{FF2B5EF4-FFF2-40B4-BE49-F238E27FC236}">
                <a16:creationId xmlns:a16="http://schemas.microsoft.com/office/drawing/2014/main" id="{183DF388-92FA-624E-B907-A89E7234502C}"/>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BA3637E8-94C1-9D4F-ABDC-CCF8A2A2D3D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7D97D033-4A4A-6849-97EA-3D3E0717DA34}"/>
              </a:ext>
            </a:extLst>
          </p:cNvPr>
          <p:cNvSpPr>
            <a:spLocks noGrp="1"/>
          </p:cNvSpPr>
          <p:nvPr>
            <p:ph type="sldNum" sz="quarter" idx="12"/>
          </p:nvPr>
        </p:nvSpPr>
        <p:spPr/>
        <p:txBody>
          <a:bodyPr/>
          <a:lstStyle/>
          <a:p>
            <a:fld id="{F7F6C048-724C-A44D-A3A9-573A2C2F7973}" type="slidenum">
              <a:rPr lang="en-US" smtClean="0"/>
              <a:pPr/>
              <a:t>84</a:t>
            </a:fld>
            <a:endParaRPr lang="en-US"/>
          </a:p>
        </p:txBody>
      </p:sp>
      <p:sp>
        <p:nvSpPr>
          <p:cNvPr id="7" name="Oval 6">
            <a:extLst>
              <a:ext uri="{FF2B5EF4-FFF2-40B4-BE49-F238E27FC236}">
                <a16:creationId xmlns:a16="http://schemas.microsoft.com/office/drawing/2014/main" id="{A6FD6762-1371-ED4E-B54F-1A4C1ED7D5B7}"/>
              </a:ext>
            </a:extLst>
          </p:cNvPr>
          <p:cNvSpPr/>
          <p:nvPr/>
        </p:nvSpPr>
        <p:spPr bwMode="auto">
          <a:xfrm>
            <a:off x="11430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A</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409FB13B-A096-614A-98B0-25A7381C6B0F}"/>
              </a:ext>
            </a:extLst>
          </p:cNvPr>
          <p:cNvSpPr/>
          <p:nvPr/>
        </p:nvSpPr>
        <p:spPr bwMode="auto">
          <a:xfrm>
            <a:off x="40386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9" name="Oval 8">
            <a:extLst>
              <a:ext uri="{FF2B5EF4-FFF2-40B4-BE49-F238E27FC236}">
                <a16:creationId xmlns:a16="http://schemas.microsoft.com/office/drawing/2014/main" id="{A749C2A8-338F-DB47-864C-94D57DF05EF8}"/>
              </a:ext>
            </a:extLst>
          </p:cNvPr>
          <p:cNvSpPr/>
          <p:nvPr/>
        </p:nvSpPr>
        <p:spPr bwMode="auto">
          <a:xfrm>
            <a:off x="69342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11" name="Straight Arrow Connector 10">
            <a:extLst>
              <a:ext uri="{FF2B5EF4-FFF2-40B4-BE49-F238E27FC236}">
                <a16:creationId xmlns:a16="http://schemas.microsoft.com/office/drawing/2014/main" id="{359AA8D4-6CC9-8447-86AC-D12400AD837A}"/>
              </a:ext>
            </a:extLst>
          </p:cNvPr>
          <p:cNvCxnSpPr>
            <a:endCxn id="7" idx="2"/>
          </p:cNvCxnSpPr>
          <p:nvPr/>
        </p:nvCxnSpPr>
        <p:spPr bwMode="auto">
          <a:xfrm>
            <a:off x="457200" y="3067526"/>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2" name="Straight Arrow Connector 11">
            <a:extLst>
              <a:ext uri="{FF2B5EF4-FFF2-40B4-BE49-F238E27FC236}">
                <a16:creationId xmlns:a16="http://schemas.microsoft.com/office/drawing/2014/main" id="{339EEE59-BABE-FB49-AEAB-B1EC02199ACB}"/>
              </a:ext>
            </a:extLst>
          </p:cNvPr>
          <p:cNvCxnSpPr>
            <a:cxnSpLocks/>
            <a:endCxn id="8" idx="2"/>
          </p:cNvCxnSpPr>
          <p:nvPr/>
        </p:nvCxnSpPr>
        <p:spPr bwMode="auto">
          <a:xfrm flipV="1">
            <a:off x="2209800" y="3067526"/>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93B6450-3179-B849-B74E-31C44AD071D6}"/>
              </a:ext>
            </a:extLst>
          </p:cNvPr>
          <p:cNvSpPr txBox="1"/>
          <p:nvPr/>
        </p:nvSpPr>
        <p:spPr>
          <a:xfrm>
            <a:off x="2438400" y="3219926"/>
            <a:ext cx="762000" cy="381000"/>
          </a:xfrm>
          <a:prstGeom prst="rect">
            <a:avLst/>
          </a:prstGeom>
          <a:noFill/>
        </p:spPr>
        <p:txBody>
          <a:bodyPr wrap="square" rtlCol="0">
            <a:spAutoFit/>
          </a:bodyPr>
          <a:lstStyle/>
          <a:p>
            <a:r>
              <a:rPr lang="en-US" dirty="0" err="1"/>
              <a:t>a,b</a:t>
            </a:r>
            <a:endParaRPr lang="en-US" dirty="0"/>
          </a:p>
        </p:txBody>
      </p:sp>
      <p:cxnSp>
        <p:nvCxnSpPr>
          <p:cNvPr id="15" name="Straight Arrow Connector 14">
            <a:extLst>
              <a:ext uri="{FF2B5EF4-FFF2-40B4-BE49-F238E27FC236}">
                <a16:creationId xmlns:a16="http://schemas.microsoft.com/office/drawing/2014/main" id="{1CBA1014-E1DC-5347-86BC-7B5C2C204BDC}"/>
              </a:ext>
            </a:extLst>
          </p:cNvPr>
          <p:cNvCxnSpPr>
            <a:cxnSpLocks/>
          </p:cNvCxnSpPr>
          <p:nvPr/>
        </p:nvCxnSpPr>
        <p:spPr bwMode="auto">
          <a:xfrm flipV="1">
            <a:off x="5143500" y="3051196"/>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7" name="TextBox 16">
            <a:extLst>
              <a:ext uri="{FF2B5EF4-FFF2-40B4-BE49-F238E27FC236}">
                <a16:creationId xmlns:a16="http://schemas.microsoft.com/office/drawing/2014/main" id="{41B41FD4-EB5F-7B45-8F79-C96B812AD3F8}"/>
              </a:ext>
            </a:extLst>
          </p:cNvPr>
          <p:cNvSpPr txBox="1"/>
          <p:nvPr/>
        </p:nvSpPr>
        <p:spPr>
          <a:xfrm>
            <a:off x="5312229" y="3257684"/>
            <a:ext cx="478971" cy="369332"/>
          </a:xfrm>
          <a:prstGeom prst="rect">
            <a:avLst/>
          </a:prstGeom>
          <a:noFill/>
        </p:spPr>
        <p:txBody>
          <a:bodyPr wrap="square" rtlCol="0">
            <a:spAutoFit/>
          </a:bodyPr>
          <a:lstStyle/>
          <a:p>
            <a:r>
              <a:rPr lang="en-US" dirty="0"/>
              <a:t>b</a:t>
            </a:r>
          </a:p>
        </p:txBody>
      </p:sp>
      <p:cxnSp>
        <p:nvCxnSpPr>
          <p:cNvPr id="19" name="Curved Connector 18">
            <a:extLst>
              <a:ext uri="{FF2B5EF4-FFF2-40B4-BE49-F238E27FC236}">
                <a16:creationId xmlns:a16="http://schemas.microsoft.com/office/drawing/2014/main" id="{257FE7BE-B98C-954A-8CF3-3E710306D3C2}"/>
              </a:ext>
            </a:extLst>
          </p:cNvPr>
          <p:cNvCxnSpPr>
            <a:stCxn id="8" idx="1"/>
            <a:endCxn id="7" idx="7"/>
          </p:cNvCxnSpPr>
          <p:nvPr/>
        </p:nvCxnSpPr>
        <p:spPr bwMode="auto">
          <a:xfrm rot="16200000" flipV="1">
            <a:off x="3124200" y="1619726"/>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20" name="TextBox 19">
            <a:extLst>
              <a:ext uri="{FF2B5EF4-FFF2-40B4-BE49-F238E27FC236}">
                <a16:creationId xmlns:a16="http://schemas.microsoft.com/office/drawing/2014/main" id="{71C1DFC3-C643-644F-A691-E19EAB39983D}"/>
              </a:ext>
            </a:extLst>
          </p:cNvPr>
          <p:cNvSpPr txBox="1"/>
          <p:nvPr/>
        </p:nvSpPr>
        <p:spPr>
          <a:xfrm>
            <a:off x="3810000" y="2076926"/>
            <a:ext cx="391179" cy="369332"/>
          </a:xfrm>
          <a:prstGeom prst="rect">
            <a:avLst/>
          </a:prstGeom>
          <a:noFill/>
        </p:spPr>
        <p:txBody>
          <a:bodyPr wrap="square" rtlCol="0">
            <a:spAutoFit/>
          </a:bodyPr>
          <a:lstStyle/>
          <a:p>
            <a:r>
              <a:rPr lang="en-US" dirty="0"/>
              <a:t>a</a:t>
            </a:r>
          </a:p>
        </p:txBody>
      </p:sp>
      <p:sp>
        <p:nvSpPr>
          <p:cNvPr id="35" name="Oval 34">
            <a:extLst>
              <a:ext uri="{FF2B5EF4-FFF2-40B4-BE49-F238E27FC236}">
                <a16:creationId xmlns:a16="http://schemas.microsoft.com/office/drawing/2014/main" id="{5C859E7B-DC8D-0F4A-99A9-348AC154EBB7}"/>
              </a:ext>
            </a:extLst>
          </p:cNvPr>
          <p:cNvSpPr/>
          <p:nvPr/>
        </p:nvSpPr>
        <p:spPr bwMode="auto">
          <a:xfrm>
            <a:off x="4119889" y="264234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B</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36" name="Oval 35">
            <a:extLst>
              <a:ext uri="{FF2B5EF4-FFF2-40B4-BE49-F238E27FC236}">
                <a16:creationId xmlns:a16="http://schemas.microsoft.com/office/drawing/2014/main" id="{D834CD47-8F3E-BD46-9F9F-A624A1B73D29}"/>
              </a:ext>
            </a:extLst>
          </p:cNvPr>
          <p:cNvSpPr/>
          <p:nvPr/>
        </p:nvSpPr>
        <p:spPr bwMode="auto">
          <a:xfrm>
            <a:off x="7015489" y="2629848"/>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C</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6" name="TextBox 15">
            <a:extLst>
              <a:ext uri="{FF2B5EF4-FFF2-40B4-BE49-F238E27FC236}">
                <a16:creationId xmlns:a16="http://schemas.microsoft.com/office/drawing/2014/main" id="{B1E86B13-2D40-134F-9885-112FAA91BF88}"/>
              </a:ext>
            </a:extLst>
          </p:cNvPr>
          <p:cNvSpPr txBox="1"/>
          <p:nvPr/>
        </p:nvSpPr>
        <p:spPr>
          <a:xfrm>
            <a:off x="1143000" y="4343400"/>
            <a:ext cx="6858000" cy="1477328"/>
          </a:xfrm>
          <a:prstGeom prst="rect">
            <a:avLst/>
          </a:prstGeom>
          <a:noFill/>
        </p:spPr>
        <p:txBody>
          <a:bodyPr wrap="square" rtlCol="0">
            <a:spAutoFit/>
          </a:bodyPr>
          <a:lstStyle/>
          <a:p>
            <a:r>
              <a:rPr lang="en-US" dirty="0"/>
              <a:t>A = </a:t>
            </a:r>
            <a:r>
              <a:rPr lang="en-US" dirty="0" err="1"/>
              <a:t>λ+Ba</a:t>
            </a:r>
            <a:r>
              <a:rPr lang="en-US" dirty="0"/>
              <a:t>   B = A(</a:t>
            </a:r>
            <a:r>
              <a:rPr lang="en-US" dirty="0" err="1"/>
              <a:t>a+b</a:t>
            </a:r>
            <a:r>
              <a:rPr lang="en-US" dirty="0"/>
              <a:t>)   C = Bb</a:t>
            </a:r>
          </a:p>
          <a:p>
            <a:r>
              <a:rPr lang="en-US" dirty="0"/>
              <a:t>B = </a:t>
            </a:r>
            <a:r>
              <a:rPr lang="en-US" dirty="0" err="1"/>
              <a:t>a+b</a:t>
            </a:r>
            <a:r>
              <a:rPr lang="en-US" dirty="0"/>
              <a:t> + Ba(</a:t>
            </a:r>
            <a:r>
              <a:rPr lang="en-US" dirty="0" err="1"/>
              <a:t>a+b</a:t>
            </a:r>
            <a:r>
              <a:rPr lang="en-US" dirty="0"/>
              <a:t>) = (</a:t>
            </a:r>
            <a:r>
              <a:rPr lang="en-US" dirty="0" err="1"/>
              <a:t>a+b</a:t>
            </a:r>
            <a:r>
              <a:rPr lang="en-US" dirty="0"/>
              <a:t>)(</a:t>
            </a:r>
            <a:r>
              <a:rPr lang="en-US" dirty="0" err="1"/>
              <a:t>aa+ab</a:t>
            </a:r>
            <a:r>
              <a:rPr lang="en-US" dirty="0"/>
              <a:t>)*</a:t>
            </a:r>
          </a:p>
          <a:p>
            <a:r>
              <a:rPr lang="en-US" dirty="0"/>
              <a:t>C = (</a:t>
            </a:r>
            <a:r>
              <a:rPr lang="en-US" dirty="0" err="1"/>
              <a:t>a+b</a:t>
            </a:r>
            <a:r>
              <a:rPr lang="en-US" dirty="0"/>
              <a:t>)(</a:t>
            </a:r>
            <a:r>
              <a:rPr lang="en-US" dirty="0" err="1"/>
              <a:t>aa+ab</a:t>
            </a:r>
            <a:r>
              <a:rPr lang="en-US" dirty="0"/>
              <a:t>)*b</a:t>
            </a:r>
          </a:p>
          <a:p>
            <a:r>
              <a:rPr lang="en-US" dirty="0"/>
              <a:t>L = (</a:t>
            </a:r>
            <a:r>
              <a:rPr lang="en-US" dirty="0" err="1"/>
              <a:t>a+b</a:t>
            </a:r>
            <a:r>
              <a:rPr lang="en-US" dirty="0"/>
              <a:t>)(</a:t>
            </a:r>
            <a:r>
              <a:rPr lang="en-US" dirty="0" err="1"/>
              <a:t>aa+ab</a:t>
            </a:r>
            <a:r>
              <a:rPr lang="en-US" dirty="0"/>
              <a:t>)* (</a:t>
            </a:r>
            <a:r>
              <a:rPr lang="en-US" dirty="0" err="1"/>
              <a:t>λ+b</a:t>
            </a:r>
            <a:r>
              <a:rPr lang="en-US" dirty="0"/>
              <a:t>)</a:t>
            </a:r>
          </a:p>
          <a:p>
            <a:r>
              <a:rPr lang="en-US" dirty="0"/>
              <a:t>Min(L) = </a:t>
            </a:r>
            <a:r>
              <a:rPr lang="en-US" dirty="0" err="1"/>
              <a:t>a+b</a:t>
            </a:r>
            <a:r>
              <a:rPr lang="en-US" dirty="0"/>
              <a:t>    Max(L) = (</a:t>
            </a:r>
            <a:r>
              <a:rPr lang="en-US" dirty="0" err="1"/>
              <a:t>a+b</a:t>
            </a:r>
            <a:r>
              <a:rPr lang="en-US" dirty="0"/>
              <a:t>)(</a:t>
            </a:r>
            <a:r>
              <a:rPr lang="en-US" dirty="0" err="1"/>
              <a:t>aa+ab</a:t>
            </a:r>
            <a:r>
              <a:rPr lang="en-US" dirty="0"/>
              <a:t>)*b</a:t>
            </a:r>
          </a:p>
        </p:txBody>
      </p:sp>
    </p:spTree>
    <p:extLst>
      <p:ext uri="{BB962C8B-B14F-4D97-AF65-F5344CB8AC3E}">
        <p14:creationId xmlns:p14="http://schemas.microsoft.com/office/powerpoint/2010/main" val="41937108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3845B-C121-9B4A-BA27-0DA6A14F3F2F}"/>
              </a:ext>
            </a:extLst>
          </p:cNvPr>
          <p:cNvSpPr>
            <a:spLocks noGrp="1"/>
          </p:cNvSpPr>
          <p:nvPr>
            <p:ph type="title"/>
          </p:nvPr>
        </p:nvSpPr>
        <p:spPr/>
        <p:txBody>
          <a:bodyPr/>
          <a:lstStyle/>
          <a:p>
            <a:r>
              <a:rPr lang="en-US" dirty="0"/>
              <a:t>Min(L) and Max(L)</a:t>
            </a:r>
          </a:p>
        </p:txBody>
      </p:sp>
      <p:sp>
        <p:nvSpPr>
          <p:cNvPr id="4" name="Date Placeholder 3">
            <a:extLst>
              <a:ext uri="{FF2B5EF4-FFF2-40B4-BE49-F238E27FC236}">
                <a16:creationId xmlns:a16="http://schemas.microsoft.com/office/drawing/2014/main" id="{183DF388-92FA-624E-B907-A89E7234502C}"/>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BA3637E8-94C1-9D4F-ABDC-CCF8A2A2D3DD}"/>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7D97D033-4A4A-6849-97EA-3D3E0717DA34}"/>
              </a:ext>
            </a:extLst>
          </p:cNvPr>
          <p:cNvSpPr>
            <a:spLocks noGrp="1"/>
          </p:cNvSpPr>
          <p:nvPr>
            <p:ph type="sldNum" sz="quarter" idx="12"/>
          </p:nvPr>
        </p:nvSpPr>
        <p:spPr/>
        <p:txBody>
          <a:bodyPr/>
          <a:lstStyle/>
          <a:p>
            <a:fld id="{F7F6C048-724C-A44D-A3A9-573A2C2F7973}" type="slidenum">
              <a:rPr lang="en-US" smtClean="0"/>
              <a:pPr/>
              <a:t>85</a:t>
            </a:fld>
            <a:endParaRPr lang="en-US"/>
          </a:p>
        </p:txBody>
      </p:sp>
      <p:sp>
        <p:nvSpPr>
          <p:cNvPr id="7" name="Oval 6">
            <a:extLst>
              <a:ext uri="{FF2B5EF4-FFF2-40B4-BE49-F238E27FC236}">
                <a16:creationId xmlns:a16="http://schemas.microsoft.com/office/drawing/2014/main" id="{A6FD6762-1371-ED4E-B54F-1A4C1ED7D5B7}"/>
              </a:ext>
            </a:extLst>
          </p:cNvPr>
          <p:cNvSpPr/>
          <p:nvPr/>
        </p:nvSpPr>
        <p:spPr bwMode="auto">
          <a:xfrm>
            <a:off x="11430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A</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409FB13B-A096-614A-98B0-25A7381C6B0F}"/>
              </a:ext>
            </a:extLst>
          </p:cNvPr>
          <p:cNvSpPr/>
          <p:nvPr/>
        </p:nvSpPr>
        <p:spPr bwMode="auto">
          <a:xfrm>
            <a:off x="4038600" y="2534126"/>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cxnSp>
        <p:nvCxnSpPr>
          <p:cNvPr id="11" name="Straight Arrow Connector 10">
            <a:extLst>
              <a:ext uri="{FF2B5EF4-FFF2-40B4-BE49-F238E27FC236}">
                <a16:creationId xmlns:a16="http://schemas.microsoft.com/office/drawing/2014/main" id="{359AA8D4-6CC9-8447-86AC-D12400AD837A}"/>
              </a:ext>
            </a:extLst>
          </p:cNvPr>
          <p:cNvCxnSpPr>
            <a:endCxn id="7" idx="2"/>
          </p:cNvCxnSpPr>
          <p:nvPr/>
        </p:nvCxnSpPr>
        <p:spPr bwMode="auto">
          <a:xfrm>
            <a:off x="457200" y="3067526"/>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2" name="Straight Arrow Connector 11">
            <a:extLst>
              <a:ext uri="{FF2B5EF4-FFF2-40B4-BE49-F238E27FC236}">
                <a16:creationId xmlns:a16="http://schemas.microsoft.com/office/drawing/2014/main" id="{339EEE59-BABE-FB49-AEAB-B1EC02199ACB}"/>
              </a:ext>
            </a:extLst>
          </p:cNvPr>
          <p:cNvCxnSpPr>
            <a:cxnSpLocks/>
            <a:endCxn id="8" idx="2"/>
          </p:cNvCxnSpPr>
          <p:nvPr/>
        </p:nvCxnSpPr>
        <p:spPr bwMode="auto">
          <a:xfrm flipV="1">
            <a:off x="2209800" y="3067526"/>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93B6450-3179-B849-B74E-31C44AD071D6}"/>
              </a:ext>
            </a:extLst>
          </p:cNvPr>
          <p:cNvSpPr txBox="1"/>
          <p:nvPr/>
        </p:nvSpPr>
        <p:spPr>
          <a:xfrm>
            <a:off x="2438400" y="3219926"/>
            <a:ext cx="762000" cy="381000"/>
          </a:xfrm>
          <a:prstGeom prst="rect">
            <a:avLst/>
          </a:prstGeom>
          <a:noFill/>
        </p:spPr>
        <p:txBody>
          <a:bodyPr wrap="square" rtlCol="0">
            <a:spAutoFit/>
          </a:bodyPr>
          <a:lstStyle/>
          <a:p>
            <a:r>
              <a:rPr lang="en-US" dirty="0" err="1"/>
              <a:t>a,b</a:t>
            </a:r>
            <a:endParaRPr lang="en-US" dirty="0"/>
          </a:p>
        </p:txBody>
      </p:sp>
      <p:sp>
        <p:nvSpPr>
          <p:cNvPr id="35" name="Oval 34">
            <a:extLst>
              <a:ext uri="{FF2B5EF4-FFF2-40B4-BE49-F238E27FC236}">
                <a16:creationId xmlns:a16="http://schemas.microsoft.com/office/drawing/2014/main" id="{5C859E7B-DC8D-0F4A-99A9-348AC154EBB7}"/>
              </a:ext>
            </a:extLst>
          </p:cNvPr>
          <p:cNvSpPr/>
          <p:nvPr/>
        </p:nvSpPr>
        <p:spPr bwMode="auto">
          <a:xfrm>
            <a:off x="4119889" y="264234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B</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6" name="TextBox 15">
            <a:extLst>
              <a:ext uri="{FF2B5EF4-FFF2-40B4-BE49-F238E27FC236}">
                <a16:creationId xmlns:a16="http://schemas.microsoft.com/office/drawing/2014/main" id="{B1E86B13-2D40-134F-9885-112FAA91BF88}"/>
              </a:ext>
            </a:extLst>
          </p:cNvPr>
          <p:cNvSpPr txBox="1"/>
          <p:nvPr/>
        </p:nvSpPr>
        <p:spPr>
          <a:xfrm>
            <a:off x="1143000" y="5802868"/>
            <a:ext cx="6858000" cy="369332"/>
          </a:xfrm>
          <a:prstGeom prst="rect">
            <a:avLst/>
          </a:prstGeom>
          <a:noFill/>
        </p:spPr>
        <p:txBody>
          <a:bodyPr wrap="square" rtlCol="0">
            <a:spAutoFit/>
          </a:bodyPr>
          <a:lstStyle/>
          <a:p>
            <a:r>
              <a:rPr lang="en-US" dirty="0"/>
              <a:t>Min(L) = </a:t>
            </a:r>
            <a:r>
              <a:rPr lang="en-US" dirty="0" err="1"/>
              <a:t>a+b</a:t>
            </a:r>
            <a:r>
              <a:rPr lang="en-US" dirty="0"/>
              <a:t>   Max(L) = (</a:t>
            </a:r>
            <a:r>
              <a:rPr lang="en-US" dirty="0" err="1"/>
              <a:t>a+b</a:t>
            </a:r>
            <a:r>
              <a:rPr lang="en-US" dirty="0"/>
              <a:t>)(</a:t>
            </a:r>
            <a:r>
              <a:rPr lang="en-US" dirty="0" err="1"/>
              <a:t>aa+ab</a:t>
            </a:r>
            <a:r>
              <a:rPr lang="en-US" dirty="0"/>
              <a:t>)*b</a:t>
            </a:r>
          </a:p>
        </p:txBody>
      </p:sp>
      <p:sp>
        <p:nvSpPr>
          <p:cNvPr id="3" name="TextBox 2">
            <a:extLst>
              <a:ext uri="{FF2B5EF4-FFF2-40B4-BE49-F238E27FC236}">
                <a16:creationId xmlns:a16="http://schemas.microsoft.com/office/drawing/2014/main" id="{E7C5800C-2AFE-764C-9B8F-5406EFE48EE0}"/>
              </a:ext>
            </a:extLst>
          </p:cNvPr>
          <p:cNvSpPr txBox="1"/>
          <p:nvPr/>
        </p:nvSpPr>
        <p:spPr>
          <a:xfrm>
            <a:off x="372533" y="2760133"/>
            <a:ext cx="607859" cy="369332"/>
          </a:xfrm>
          <a:prstGeom prst="rect">
            <a:avLst/>
          </a:prstGeom>
          <a:noFill/>
        </p:spPr>
        <p:txBody>
          <a:bodyPr wrap="none" rtlCol="0">
            <a:spAutoFit/>
          </a:bodyPr>
          <a:lstStyle/>
          <a:p>
            <a:r>
              <a:rPr lang="en-US" dirty="0"/>
              <a:t>MIN</a:t>
            </a:r>
          </a:p>
        </p:txBody>
      </p:sp>
      <p:sp>
        <p:nvSpPr>
          <p:cNvPr id="21" name="Oval 20">
            <a:extLst>
              <a:ext uri="{FF2B5EF4-FFF2-40B4-BE49-F238E27FC236}">
                <a16:creationId xmlns:a16="http://schemas.microsoft.com/office/drawing/2014/main" id="{453E6388-E6CB-4A42-97F8-F6CFF1D3F258}"/>
              </a:ext>
            </a:extLst>
          </p:cNvPr>
          <p:cNvSpPr/>
          <p:nvPr/>
        </p:nvSpPr>
        <p:spPr bwMode="auto">
          <a:xfrm>
            <a:off x="1143000" y="424111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A</a:t>
            </a:r>
            <a:endParaRPr kumimoji="0" lang="en-US" sz="1800" b="0" i="0" u="none" strike="noStrike" cap="none" normalizeH="0" baseline="0" dirty="0">
              <a:ln>
                <a:noFill/>
              </a:ln>
              <a:solidFill>
                <a:schemeClr val="tx1"/>
              </a:solidFill>
              <a:effectLst/>
              <a:latin typeface="Arial" pitchFamily="-107" charset="0"/>
            </a:endParaRPr>
          </a:p>
        </p:txBody>
      </p:sp>
      <p:sp>
        <p:nvSpPr>
          <p:cNvPr id="22" name="Oval 21">
            <a:extLst>
              <a:ext uri="{FF2B5EF4-FFF2-40B4-BE49-F238E27FC236}">
                <a16:creationId xmlns:a16="http://schemas.microsoft.com/office/drawing/2014/main" id="{6872EAE5-D63A-FB47-AFCB-29A156E08742}"/>
              </a:ext>
            </a:extLst>
          </p:cNvPr>
          <p:cNvSpPr/>
          <p:nvPr/>
        </p:nvSpPr>
        <p:spPr bwMode="auto">
          <a:xfrm>
            <a:off x="4038600" y="424111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B</a:t>
            </a:r>
          </a:p>
        </p:txBody>
      </p:sp>
      <p:sp>
        <p:nvSpPr>
          <p:cNvPr id="23" name="Oval 22">
            <a:extLst>
              <a:ext uri="{FF2B5EF4-FFF2-40B4-BE49-F238E27FC236}">
                <a16:creationId xmlns:a16="http://schemas.microsoft.com/office/drawing/2014/main" id="{43CD689E-FE64-D942-B3FD-B4C40DB75D8D}"/>
              </a:ext>
            </a:extLst>
          </p:cNvPr>
          <p:cNvSpPr/>
          <p:nvPr/>
        </p:nvSpPr>
        <p:spPr bwMode="auto">
          <a:xfrm>
            <a:off x="6934200" y="424111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24" name="Straight Arrow Connector 23">
            <a:extLst>
              <a:ext uri="{FF2B5EF4-FFF2-40B4-BE49-F238E27FC236}">
                <a16:creationId xmlns:a16="http://schemas.microsoft.com/office/drawing/2014/main" id="{493FAF33-2D26-0740-8A96-6130373CDCBE}"/>
              </a:ext>
            </a:extLst>
          </p:cNvPr>
          <p:cNvCxnSpPr>
            <a:endCxn id="21" idx="2"/>
          </p:cNvCxnSpPr>
          <p:nvPr/>
        </p:nvCxnSpPr>
        <p:spPr bwMode="auto">
          <a:xfrm>
            <a:off x="457200" y="477451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25" name="Straight Arrow Connector 24">
            <a:extLst>
              <a:ext uri="{FF2B5EF4-FFF2-40B4-BE49-F238E27FC236}">
                <a16:creationId xmlns:a16="http://schemas.microsoft.com/office/drawing/2014/main" id="{C4FE8CEA-4ED2-954A-840B-2F063752FE70}"/>
              </a:ext>
            </a:extLst>
          </p:cNvPr>
          <p:cNvCxnSpPr>
            <a:cxnSpLocks/>
            <a:endCxn id="22" idx="2"/>
          </p:cNvCxnSpPr>
          <p:nvPr/>
        </p:nvCxnSpPr>
        <p:spPr bwMode="auto">
          <a:xfrm flipV="1">
            <a:off x="2209800" y="477451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6" name="TextBox 25">
            <a:extLst>
              <a:ext uri="{FF2B5EF4-FFF2-40B4-BE49-F238E27FC236}">
                <a16:creationId xmlns:a16="http://schemas.microsoft.com/office/drawing/2014/main" id="{47543D7E-6F8F-8A46-8D00-EDA6A5CB6A3C}"/>
              </a:ext>
            </a:extLst>
          </p:cNvPr>
          <p:cNvSpPr txBox="1"/>
          <p:nvPr/>
        </p:nvSpPr>
        <p:spPr>
          <a:xfrm>
            <a:off x="2438400" y="4926910"/>
            <a:ext cx="762000" cy="381000"/>
          </a:xfrm>
          <a:prstGeom prst="rect">
            <a:avLst/>
          </a:prstGeom>
          <a:noFill/>
        </p:spPr>
        <p:txBody>
          <a:bodyPr wrap="square" rtlCol="0">
            <a:spAutoFit/>
          </a:bodyPr>
          <a:lstStyle/>
          <a:p>
            <a:r>
              <a:rPr lang="en-US" dirty="0" err="1"/>
              <a:t>a,b</a:t>
            </a:r>
            <a:endParaRPr lang="en-US" dirty="0"/>
          </a:p>
        </p:txBody>
      </p:sp>
      <p:cxnSp>
        <p:nvCxnSpPr>
          <p:cNvPr id="27" name="Straight Arrow Connector 26">
            <a:extLst>
              <a:ext uri="{FF2B5EF4-FFF2-40B4-BE49-F238E27FC236}">
                <a16:creationId xmlns:a16="http://schemas.microsoft.com/office/drawing/2014/main" id="{FCAEF702-1BD8-274D-AB04-A15681D5569B}"/>
              </a:ext>
            </a:extLst>
          </p:cNvPr>
          <p:cNvCxnSpPr>
            <a:cxnSpLocks/>
          </p:cNvCxnSpPr>
          <p:nvPr/>
        </p:nvCxnSpPr>
        <p:spPr bwMode="auto">
          <a:xfrm flipV="1">
            <a:off x="5143500" y="475818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28" name="TextBox 27">
            <a:extLst>
              <a:ext uri="{FF2B5EF4-FFF2-40B4-BE49-F238E27FC236}">
                <a16:creationId xmlns:a16="http://schemas.microsoft.com/office/drawing/2014/main" id="{3DC58F30-A4E8-F449-B9FB-B306DC4480E9}"/>
              </a:ext>
            </a:extLst>
          </p:cNvPr>
          <p:cNvSpPr txBox="1"/>
          <p:nvPr/>
        </p:nvSpPr>
        <p:spPr>
          <a:xfrm>
            <a:off x="5312229" y="4964668"/>
            <a:ext cx="478971" cy="369332"/>
          </a:xfrm>
          <a:prstGeom prst="rect">
            <a:avLst/>
          </a:prstGeom>
          <a:noFill/>
        </p:spPr>
        <p:txBody>
          <a:bodyPr wrap="square" rtlCol="0">
            <a:spAutoFit/>
          </a:bodyPr>
          <a:lstStyle/>
          <a:p>
            <a:r>
              <a:rPr lang="en-US" dirty="0"/>
              <a:t>b</a:t>
            </a:r>
          </a:p>
        </p:txBody>
      </p:sp>
      <p:cxnSp>
        <p:nvCxnSpPr>
          <p:cNvPr id="29" name="Curved Connector 28">
            <a:extLst>
              <a:ext uri="{FF2B5EF4-FFF2-40B4-BE49-F238E27FC236}">
                <a16:creationId xmlns:a16="http://schemas.microsoft.com/office/drawing/2014/main" id="{E3902744-BF2E-9B48-BBB0-A1100EB74577}"/>
              </a:ext>
            </a:extLst>
          </p:cNvPr>
          <p:cNvCxnSpPr>
            <a:stCxn id="22" idx="1"/>
            <a:endCxn id="21" idx="7"/>
          </p:cNvCxnSpPr>
          <p:nvPr/>
        </p:nvCxnSpPr>
        <p:spPr bwMode="auto">
          <a:xfrm rot="16200000" flipV="1">
            <a:off x="3124200" y="3326710"/>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30" name="TextBox 29">
            <a:extLst>
              <a:ext uri="{FF2B5EF4-FFF2-40B4-BE49-F238E27FC236}">
                <a16:creationId xmlns:a16="http://schemas.microsoft.com/office/drawing/2014/main" id="{324243D9-23A4-1546-9A36-D3541EA55F88}"/>
              </a:ext>
            </a:extLst>
          </p:cNvPr>
          <p:cNvSpPr txBox="1"/>
          <p:nvPr/>
        </p:nvSpPr>
        <p:spPr>
          <a:xfrm>
            <a:off x="3810000" y="3783910"/>
            <a:ext cx="391179" cy="369332"/>
          </a:xfrm>
          <a:prstGeom prst="rect">
            <a:avLst/>
          </a:prstGeom>
          <a:noFill/>
        </p:spPr>
        <p:txBody>
          <a:bodyPr wrap="square" rtlCol="0">
            <a:spAutoFit/>
          </a:bodyPr>
          <a:lstStyle/>
          <a:p>
            <a:r>
              <a:rPr lang="en-US" dirty="0"/>
              <a:t>a</a:t>
            </a:r>
          </a:p>
        </p:txBody>
      </p:sp>
      <p:sp>
        <p:nvSpPr>
          <p:cNvPr id="32" name="Oval 31">
            <a:extLst>
              <a:ext uri="{FF2B5EF4-FFF2-40B4-BE49-F238E27FC236}">
                <a16:creationId xmlns:a16="http://schemas.microsoft.com/office/drawing/2014/main" id="{B5BE946E-1B2E-274F-AB3C-B5854E844A40}"/>
              </a:ext>
            </a:extLst>
          </p:cNvPr>
          <p:cNvSpPr/>
          <p:nvPr/>
        </p:nvSpPr>
        <p:spPr bwMode="auto">
          <a:xfrm>
            <a:off x="7015489" y="433683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C</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10" name="TextBox 9">
            <a:extLst>
              <a:ext uri="{FF2B5EF4-FFF2-40B4-BE49-F238E27FC236}">
                <a16:creationId xmlns:a16="http://schemas.microsoft.com/office/drawing/2014/main" id="{BCB5C09C-A480-D043-BC76-400FD14A6582}"/>
              </a:ext>
            </a:extLst>
          </p:cNvPr>
          <p:cNvSpPr txBox="1"/>
          <p:nvPr/>
        </p:nvSpPr>
        <p:spPr>
          <a:xfrm>
            <a:off x="381000" y="4419600"/>
            <a:ext cx="684803" cy="369332"/>
          </a:xfrm>
          <a:prstGeom prst="rect">
            <a:avLst/>
          </a:prstGeom>
          <a:noFill/>
        </p:spPr>
        <p:txBody>
          <a:bodyPr wrap="none" rtlCol="0">
            <a:spAutoFit/>
          </a:bodyPr>
          <a:lstStyle/>
          <a:p>
            <a:r>
              <a:rPr lang="en-US" dirty="0"/>
              <a:t>MAX</a:t>
            </a:r>
          </a:p>
        </p:txBody>
      </p:sp>
    </p:spTree>
    <p:extLst>
      <p:ext uri="{BB962C8B-B14F-4D97-AF65-F5344CB8AC3E}">
        <p14:creationId xmlns:p14="http://schemas.microsoft.com/office/powerpoint/2010/main" val="284760623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Pumping Lemma for Regular Languages</a:t>
            </a:r>
          </a:p>
        </p:txBody>
      </p:sp>
      <p:sp>
        <p:nvSpPr>
          <p:cNvPr id="8" name="Subtitle 7"/>
          <p:cNvSpPr>
            <a:spLocks noGrp="1"/>
          </p:cNvSpPr>
          <p:nvPr>
            <p:ph type="subTitle" idx="1"/>
          </p:nvPr>
        </p:nvSpPr>
        <p:spPr/>
        <p:txBody>
          <a:bodyPr/>
          <a:lstStyle/>
          <a:p>
            <a:r>
              <a:rPr lang="en-US" dirty="0"/>
              <a:t>What is not a Regular Language</a:t>
            </a:r>
          </a:p>
        </p:txBody>
      </p:sp>
    </p:spTree>
    <p:extLst>
      <p:ext uri="{BB962C8B-B14F-4D97-AF65-F5344CB8AC3E}">
        <p14:creationId xmlns:p14="http://schemas.microsoft.com/office/powerpoint/2010/main" val="2740407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Pumping Lemma Concept</a:t>
            </a:r>
          </a:p>
        </p:txBody>
      </p:sp>
      <p:sp>
        <p:nvSpPr>
          <p:cNvPr id="9" name="Content Placeholder 8"/>
          <p:cNvSpPr>
            <a:spLocks noGrp="1"/>
          </p:cNvSpPr>
          <p:nvPr>
            <p:ph idx="1"/>
          </p:nvPr>
        </p:nvSpPr>
        <p:spPr/>
        <p:txBody>
          <a:bodyPr/>
          <a:lstStyle/>
          <a:p>
            <a:r>
              <a:rPr lang="en-US" sz="2200" dirty="0">
                <a:latin typeface="Arial" charset="0"/>
                <a:ea typeface="MS PGothic" charset="0"/>
              </a:rPr>
              <a:t>Let A = (Q,Σ,δ,q</a:t>
            </a:r>
            <a:r>
              <a:rPr lang="en-US" sz="2200" baseline="-25000" dirty="0">
                <a:latin typeface="Arial" charset="0"/>
                <a:ea typeface="MS PGothic" charset="0"/>
              </a:rPr>
              <a:t>1</a:t>
            </a:r>
            <a:r>
              <a:rPr lang="en-US" sz="2200" dirty="0">
                <a:latin typeface="Arial" charset="0"/>
                <a:ea typeface="MS PGothic" charset="0"/>
              </a:rPr>
              <a:t>,F) be a DFA, where Q = {q</a:t>
            </a:r>
            <a:r>
              <a:rPr lang="en-US" sz="2200" baseline="-25000" dirty="0">
                <a:latin typeface="Arial" charset="0"/>
                <a:ea typeface="MS PGothic" charset="0"/>
              </a:rPr>
              <a:t>1</a:t>
            </a:r>
            <a:r>
              <a:rPr lang="en-US" sz="2200" dirty="0">
                <a:latin typeface="Arial" charset="0"/>
                <a:ea typeface="MS PGothic" charset="0"/>
              </a:rPr>
              <a:t>,q</a:t>
            </a:r>
            <a:r>
              <a:rPr lang="en-US" sz="2200" baseline="-25000" dirty="0">
                <a:latin typeface="Arial" charset="0"/>
                <a:ea typeface="MS PGothic" charset="0"/>
              </a:rPr>
              <a:t>2</a:t>
            </a:r>
            <a:r>
              <a:rPr lang="en-US" sz="2200" dirty="0">
                <a:latin typeface="Arial" charset="0"/>
                <a:ea typeface="MS PGothic" charset="0"/>
              </a:rPr>
              <a:t>, </a:t>
            </a:r>
            <a:r>
              <a:rPr lang="is-IS" sz="2200" dirty="0">
                <a:latin typeface="Arial" charset="0"/>
                <a:ea typeface="MS PGothic" charset="0"/>
              </a:rPr>
              <a:t>… , q</a:t>
            </a:r>
            <a:r>
              <a:rPr lang="is-IS" sz="2200" baseline="-25000" dirty="0">
                <a:latin typeface="Arial" charset="0"/>
                <a:ea typeface="MS PGothic" charset="0"/>
              </a:rPr>
              <a:t>N</a:t>
            </a:r>
            <a:r>
              <a:rPr lang="is-IS" sz="2200" dirty="0">
                <a:latin typeface="Arial" charset="0"/>
                <a:ea typeface="MS PGothic" charset="0"/>
              </a:rPr>
              <a:t>}</a:t>
            </a:r>
          </a:p>
          <a:p>
            <a:r>
              <a:rPr lang="en-US" sz="2200" dirty="0">
                <a:latin typeface="Arial" charset="0"/>
                <a:ea typeface="MS PGothic" charset="0"/>
              </a:rPr>
              <a:t>The “pigeon-hole principle” tells us that whenever we visit N+1 or more states, we must visit at least one state more than once (loop)</a:t>
            </a:r>
          </a:p>
          <a:p>
            <a:r>
              <a:rPr lang="en-US" sz="2200" dirty="0">
                <a:latin typeface="Arial" charset="0"/>
                <a:ea typeface="MS PGothic" charset="0"/>
              </a:rPr>
              <a:t>Any string, w, of length N or greater leads to us making N transitions after visiting the start state, and so we visit at least one state more than once when reading w</a:t>
            </a:r>
          </a:p>
        </p:txBody>
      </p:sp>
      <p:sp>
        <p:nvSpPr>
          <p:cNvPr id="5" name="Date Placeholder 4"/>
          <p:cNvSpPr>
            <a:spLocks noGrp="1"/>
          </p:cNvSpPr>
          <p:nvPr>
            <p:ph type="dt" sz="half" idx="10"/>
          </p:nvPr>
        </p:nvSpPr>
        <p:spPr/>
        <p:txBody>
          <a:bodyPr/>
          <a:lstStyle/>
          <a:p>
            <a:fld id="{5690626B-7D61-C449-B0A2-82BBF53A8DD4}" type="datetime1">
              <a:rPr lang="en-US" smtClean="0"/>
              <a:t>1/27/22</a:t>
            </a:fld>
            <a:endParaRPr lang="en-US"/>
          </a:p>
        </p:txBody>
      </p:sp>
      <p:sp>
        <p:nvSpPr>
          <p:cNvPr id="6" name="Footer Placeholder 5"/>
          <p:cNvSpPr>
            <a:spLocks noGrp="1"/>
          </p:cNvSpPr>
          <p:nvPr>
            <p:ph type="ftr" sz="quarter" idx="11"/>
          </p:nvPr>
        </p:nvSpPr>
        <p:spPr/>
        <p:txBody>
          <a:bodyPr/>
          <a:lstStyle/>
          <a:p>
            <a:r>
              <a:rPr lang="en-US" dirty="0"/>
              <a:t>UCF @ CS</a:t>
            </a:r>
          </a:p>
        </p:txBody>
      </p:sp>
      <p:sp>
        <p:nvSpPr>
          <p:cNvPr id="7" name="Slide Number Placeholder 6"/>
          <p:cNvSpPr>
            <a:spLocks noGrp="1"/>
          </p:cNvSpPr>
          <p:nvPr>
            <p:ph type="sldNum" sz="quarter" idx="12"/>
          </p:nvPr>
        </p:nvSpPr>
        <p:spPr/>
        <p:txBody>
          <a:bodyPr/>
          <a:lstStyle/>
          <a:p>
            <a:fld id="{D90E1FD5-8788-F846-A31B-26E5EF73593D}" type="slidenum">
              <a:rPr lang="en-US" smtClean="0"/>
              <a:pPr/>
              <a:t>87</a:t>
            </a:fld>
            <a:endParaRPr lang="en-US"/>
          </a:p>
        </p:txBody>
      </p:sp>
    </p:spTree>
    <p:extLst>
      <p:ext uri="{BB962C8B-B14F-4D97-AF65-F5344CB8AC3E}">
        <p14:creationId xmlns:p14="http://schemas.microsoft.com/office/powerpoint/2010/main" val="147025635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a:latin typeface="Arial" charset="0"/>
                <a:ea typeface="MS PGothic" charset="0"/>
              </a:rPr>
              <a:t>Pumping Lemma For Regular</a:t>
            </a:r>
          </a:p>
        </p:txBody>
      </p:sp>
      <p:sp>
        <p:nvSpPr>
          <p:cNvPr id="97283" name="Content Placeholder 2"/>
          <p:cNvSpPr>
            <a:spLocks noGrp="1"/>
          </p:cNvSpPr>
          <p:nvPr>
            <p:ph idx="1"/>
          </p:nvPr>
        </p:nvSpPr>
        <p:spPr/>
        <p:txBody>
          <a:bodyPr/>
          <a:lstStyle/>
          <a:p>
            <a:r>
              <a:rPr lang="en-US">
                <a:latin typeface="Arial" charset="0"/>
                <a:ea typeface="MS PGothic" charset="0"/>
                <a:sym typeface="Symbol" charset="0"/>
              </a:rPr>
              <a:t>Theorem: Let L be regular then there exists an N&gt;0 such that, if w </a:t>
            </a:r>
            <a:r>
              <a:rPr lang="en-US">
                <a:latin typeface="Arial" charset="0"/>
                <a:ea typeface="MS PGothic" charset="0"/>
              </a:rPr>
              <a:t> </a:t>
            </a:r>
            <a:r>
              <a:rPr lang="en-US">
                <a:latin typeface="Arial" charset="0"/>
                <a:ea typeface="MS PGothic" charset="0"/>
                <a:sym typeface="Symbol" charset="0"/>
              </a:rPr>
              <a:t>L and </a:t>
            </a:r>
            <a:br>
              <a:rPr lang="en-US">
                <a:latin typeface="Arial" charset="0"/>
                <a:ea typeface="MS PGothic" charset="0"/>
                <a:sym typeface="Symbol" charset="0"/>
              </a:rPr>
            </a:br>
            <a:r>
              <a:rPr lang="en-US">
                <a:latin typeface="Arial" charset="0"/>
                <a:ea typeface="MS PGothic" charset="0"/>
                <a:sym typeface="Symbol" charset="0"/>
              </a:rPr>
              <a:t>|w| ≥ N, then w can be written in the form xyz, where |</a:t>
            </a:r>
            <a:r>
              <a:rPr lang="en-US" err="1">
                <a:latin typeface="Arial" charset="0"/>
                <a:ea typeface="MS PGothic" charset="0"/>
                <a:sym typeface="Symbol" charset="0"/>
              </a:rPr>
              <a:t>xy</a:t>
            </a:r>
            <a:r>
              <a:rPr lang="en-US">
                <a:latin typeface="Arial" charset="0"/>
                <a:ea typeface="MS PGothic" charset="0"/>
                <a:sym typeface="Symbol" charset="0"/>
              </a:rPr>
              <a:t>| ≤ N, |y|&gt;0, and for all i≥0, </a:t>
            </a:r>
            <a:r>
              <a:rPr lang="en-US" err="1">
                <a:latin typeface="Arial" charset="0"/>
                <a:ea typeface="MS PGothic" charset="0"/>
                <a:sym typeface="Symbol" charset="0"/>
              </a:rPr>
              <a:t>xy</a:t>
            </a:r>
            <a:r>
              <a:rPr lang="en-US" baseline="30000" err="1">
                <a:latin typeface="Arial" charset="0"/>
                <a:ea typeface="MS PGothic" charset="0"/>
                <a:sym typeface="Symbol" charset="0"/>
              </a:rPr>
              <a:t>i</a:t>
            </a:r>
            <a:r>
              <a:rPr lang="en-US" err="1">
                <a:latin typeface="Arial" charset="0"/>
                <a:ea typeface="MS PGothic" charset="0"/>
                <a:sym typeface="Symbol" charset="0"/>
              </a:rPr>
              <a:t>z</a:t>
            </a:r>
            <a:r>
              <a:rPr lang="en-US">
                <a:latin typeface="Arial" charset="0"/>
                <a:ea typeface="MS PGothic" charset="0"/>
                <a:sym typeface="Symbol" charset="0"/>
              </a:rPr>
              <a:t>  L</a:t>
            </a:r>
          </a:p>
          <a:p>
            <a:r>
              <a:rPr lang="en-US">
                <a:latin typeface="Arial" charset="0"/>
                <a:ea typeface="MS PGothic" charset="0"/>
                <a:sym typeface="Symbol" charset="0"/>
              </a:rPr>
              <a:t>This means that interesting regular languages (infinite ones) have a very simple self-embedding property that occurs early in long strings</a:t>
            </a:r>
          </a:p>
        </p:txBody>
      </p:sp>
      <p:sp>
        <p:nvSpPr>
          <p:cNvPr id="9728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D4747C1-1299-CB44-9F04-6AE69BA5259D}" type="datetime1">
              <a:rPr lang="en-US" smtClean="0"/>
              <a:t>1/27/22</a:t>
            </a:fld>
            <a:endParaRPr lang="en-US"/>
          </a:p>
        </p:txBody>
      </p:sp>
      <p:sp>
        <p:nvSpPr>
          <p:cNvPr id="9728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72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143FD6D-461D-5842-9FB3-CD3B7B1F6439}" type="slidenum">
              <a:rPr lang="en-US"/>
              <a:pPr/>
              <a:t>88</a:t>
            </a:fld>
            <a:endParaRPr lang="en-US"/>
          </a:p>
        </p:txBody>
      </p:sp>
    </p:spTree>
    <p:extLst>
      <p:ext uri="{BB962C8B-B14F-4D97-AF65-F5344CB8AC3E}">
        <p14:creationId xmlns:p14="http://schemas.microsoft.com/office/powerpoint/2010/main" val="16516320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p:nvPr>
        </p:nvSpPr>
        <p:spPr/>
        <p:txBody>
          <a:bodyPr/>
          <a:lstStyle/>
          <a:p>
            <a:r>
              <a:rPr lang="en-US">
                <a:latin typeface="Arial" charset="0"/>
                <a:ea typeface="MS PGothic" charset="0"/>
              </a:rPr>
              <a:t>Pumping Lemma Proof</a:t>
            </a:r>
          </a:p>
        </p:txBody>
      </p:sp>
      <p:sp>
        <p:nvSpPr>
          <p:cNvPr id="98307" name="Content Placeholder 2"/>
          <p:cNvSpPr>
            <a:spLocks noGrp="1"/>
          </p:cNvSpPr>
          <p:nvPr>
            <p:ph idx="1"/>
          </p:nvPr>
        </p:nvSpPr>
        <p:spPr/>
        <p:txBody>
          <a:bodyPr/>
          <a:lstStyle/>
          <a:p>
            <a:r>
              <a:rPr lang="en-US" sz="1800" dirty="0">
                <a:latin typeface="Arial" charset="0"/>
                <a:ea typeface="MS PGothic" charset="0"/>
                <a:sym typeface="Symbol" charset="0"/>
              </a:rPr>
              <a:t>If L is regular then it is recognized by some DFA, A=(Q,</a:t>
            </a:r>
            <a:r>
              <a:rPr lang="en-US" sz="1800" dirty="0">
                <a:latin typeface="Symbol" charset="0"/>
                <a:ea typeface="MS PGothic" charset="0"/>
                <a:sym typeface="Symbol" charset="0"/>
              </a:rPr>
              <a:t>S</a:t>
            </a:r>
            <a:r>
              <a:rPr lang="en-US" sz="1800" dirty="0">
                <a:latin typeface="Arial" charset="0"/>
                <a:ea typeface="MS PGothic" charset="0"/>
                <a:sym typeface="Symbol" charset="0"/>
              </a:rPr>
              <a:t>,</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,F). Let |Q| = N states. For any string w, such that |w| ≥ N, A must make N+1 state visits to consume its first N characters, followed by |w|-N more state visits. </a:t>
            </a:r>
          </a:p>
          <a:p>
            <a:r>
              <a:rPr lang="en-US" sz="1800" dirty="0">
                <a:latin typeface="Arial" charset="0"/>
                <a:ea typeface="MS PGothic" charset="0"/>
                <a:sym typeface="Symbol" charset="0"/>
              </a:rPr>
              <a:t>In its first N+1 state visits, A must enter at least one state two or more times.</a:t>
            </a:r>
          </a:p>
          <a:p>
            <a:r>
              <a:rPr lang="en-US" sz="1800" dirty="0">
                <a:latin typeface="Arial" charset="0"/>
                <a:ea typeface="MS PGothic" charset="0"/>
                <a:sym typeface="Symbol" charset="0"/>
              </a:rPr>
              <a:t>Let w = 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m</a:t>
            </a:r>
            <a:r>
              <a:rPr lang="en-US" sz="1800" dirty="0">
                <a:latin typeface="Arial" charset="0"/>
                <a:ea typeface="MS PGothic" charset="0"/>
              </a:rPr>
              <a:t>, </a:t>
            </a:r>
            <a:r>
              <a:rPr lang="en-US" sz="1800" dirty="0">
                <a:latin typeface="Arial" charset="0"/>
                <a:ea typeface="MS PGothic" charset="0"/>
                <a:sym typeface="Symbol" charset="0"/>
              </a:rPr>
              <a:t>where m =|w|, and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 k &gt; j, and let this state represent the first one repeated while A consumes w.</a:t>
            </a:r>
          </a:p>
          <a:p>
            <a:r>
              <a:rPr lang="en-US" sz="1800" dirty="0">
                <a:latin typeface="Arial" charset="0"/>
                <a:ea typeface="MS PGothic" charset="0"/>
                <a:sym typeface="Symbol" charset="0"/>
              </a:rPr>
              <a:t>Define x = v</a:t>
            </a:r>
            <a:r>
              <a:rPr lang="en-US" sz="1800" baseline="-25000" dirty="0">
                <a:latin typeface="Arial" charset="0"/>
                <a:ea typeface="MS PGothic" charset="0"/>
                <a:sym typeface="Symbol" charset="0"/>
              </a:rPr>
              <a:t>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j</a:t>
            </a:r>
            <a:r>
              <a:rPr lang="en-US" sz="1800" dirty="0">
                <a:latin typeface="Arial" charset="0"/>
                <a:ea typeface="MS PGothic" charset="0"/>
                <a:sym typeface="Symbol" charset="0"/>
              </a:rPr>
              <a:t>, y = v</a:t>
            </a:r>
            <a:r>
              <a:rPr lang="en-US" sz="1800" baseline="-25000" dirty="0">
                <a:latin typeface="Arial" charset="0"/>
                <a:ea typeface="MS PGothic" charset="0"/>
                <a:sym typeface="Symbol" charset="0"/>
              </a:rPr>
              <a:t>i+1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k</a:t>
            </a:r>
            <a:r>
              <a:rPr lang="en-US" sz="1800" dirty="0">
                <a:latin typeface="Arial" charset="0"/>
                <a:ea typeface="MS PGothic" charset="0"/>
                <a:sym typeface="Symbol" charset="0"/>
              </a:rPr>
              <a:t>, and z = v</a:t>
            </a:r>
            <a:r>
              <a:rPr lang="en-US" sz="1800" baseline="-25000" dirty="0">
                <a:latin typeface="Arial" charset="0"/>
                <a:ea typeface="MS PGothic" charset="0"/>
                <a:sym typeface="Symbol" charset="0"/>
              </a:rPr>
              <a:t>k+1</a:t>
            </a:r>
            <a:r>
              <a:rPr lang="en-US" sz="1800" dirty="0">
                <a:latin typeface="Arial" charset="0"/>
                <a:ea typeface="MS PGothic" charset="0"/>
                <a:sym typeface="Symbol" charset="0"/>
              </a:rPr>
              <a:t>…</a:t>
            </a:r>
            <a:r>
              <a:rPr lang="en-US" sz="1800" dirty="0" err="1">
                <a:latin typeface="Arial" charset="0"/>
                <a:ea typeface="MS PGothic" charset="0"/>
                <a:sym typeface="Symbol" charset="0"/>
              </a:rPr>
              <a:t>v</a:t>
            </a:r>
            <a:r>
              <a:rPr lang="en-US" sz="1800" baseline="-25000" dirty="0" err="1">
                <a:latin typeface="Arial" charset="0"/>
                <a:ea typeface="MS PGothic" charset="0"/>
                <a:sym typeface="Symbol" charset="0"/>
              </a:rPr>
              <a:t>m</a:t>
            </a:r>
            <a:r>
              <a:rPr lang="en-US" sz="1800" dirty="0">
                <a:latin typeface="Arial" charset="0"/>
                <a:ea typeface="MS PGothic" charset="0"/>
                <a:sym typeface="Symbol" charset="0"/>
              </a:rPr>
              <a:t>. Clearly w=xyz. Moreover, since k &gt; j, |y| &gt; 0, and since k ≤ N, |</a:t>
            </a:r>
            <a:r>
              <a:rPr lang="en-US" sz="1800" dirty="0" err="1">
                <a:latin typeface="Arial" charset="0"/>
                <a:ea typeface="MS PGothic" charset="0"/>
                <a:sym typeface="Symbol" charset="0"/>
              </a:rPr>
              <a:t>xy</a:t>
            </a:r>
            <a:r>
              <a:rPr lang="en-US" sz="1800" dirty="0">
                <a:latin typeface="Arial" charset="0"/>
                <a:ea typeface="MS PGothic" charset="0"/>
                <a:sym typeface="Symbol" charset="0"/>
              </a:rPr>
              <a:t>| ≤ N.</a:t>
            </a:r>
          </a:p>
          <a:p>
            <a:r>
              <a:rPr lang="en-US" sz="1800" dirty="0">
                <a:latin typeface="Arial" charset="0"/>
                <a:ea typeface="MS PGothic" charset="0"/>
                <a:sym typeface="Symbol" charset="0"/>
              </a:rPr>
              <a:t>Since A is deterministic,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baseline="30000" dirty="0">
                <a:latin typeface="Arial" charset="0"/>
                <a:ea typeface="MS PGothic" charset="0"/>
                <a:sym typeface="Symbol" charset="0"/>
              </a:rPr>
              <a:t>i</a:t>
            </a:r>
            <a:r>
              <a:rPr lang="en-US" sz="1800" dirty="0">
                <a:latin typeface="Arial" charset="0"/>
                <a:ea typeface="MS PGothic" charset="0"/>
                <a:sym typeface="Symbol" charset="0"/>
              </a:rPr>
              <a:t>), for all i ≥ 0.</a:t>
            </a:r>
          </a:p>
          <a:p>
            <a:r>
              <a:rPr lang="en-US" sz="1800" dirty="0">
                <a:latin typeface="Arial" charset="0"/>
                <a:ea typeface="MS PGothic" charset="0"/>
                <a:sym typeface="Symbol" charset="0"/>
              </a:rPr>
              <a:t>Thus, if w </a:t>
            </a:r>
            <a:r>
              <a:rPr lang="en-US" sz="1800" dirty="0">
                <a:latin typeface="Arial" charset="0"/>
                <a:ea typeface="MS PGothic" charset="0"/>
              </a:rPr>
              <a:t> L,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,xyz) </a:t>
            </a:r>
            <a:r>
              <a:rPr lang="en-US" sz="1800" dirty="0">
                <a:latin typeface="Arial" charset="0"/>
                <a:ea typeface="MS PGothic" charset="0"/>
              </a:rPr>
              <a:t> F</a:t>
            </a:r>
            <a:r>
              <a:rPr lang="en-US" sz="1800" dirty="0">
                <a:latin typeface="Arial" charset="0"/>
                <a:ea typeface="MS PGothic" charset="0"/>
                <a:sym typeface="Symbol" charset="0"/>
              </a:rPr>
              <a:t>, and so </a:t>
            </a:r>
            <a:r>
              <a:rPr lang="en-US" sz="1800" dirty="0">
                <a:latin typeface="Symbol" charset="0"/>
                <a:ea typeface="MS PGothic" charset="0"/>
                <a:sym typeface="Symbol" charset="0"/>
              </a:rPr>
              <a:t>d</a:t>
            </a:r>
            <a:r>
              <a:rPr lang="en-US" sz="1800" dirty="0">
                <a:latin typeface="Arial" charset="0"/>
                <a:ea typeface="MS PGothic" charset="0"/>
                <a:sym typeface="Symbol" charset="0"/>
              </a:rPr>
              <a:t>(q</a:t>
            </a:r>
            <a:r>
              <a:rPr lang="en-US" sz="1800" baseline="-25000" dirty="0">
                <a:latin typeface="Arial" charset="0"/>
                <a:ea typeface="MS PGothic" charset="0"/>
                <a:sym typeface="Symbol" charset="0"/>
              </a:rPr>
              <a:t>0</a:t>
            </a:r>
            <a:r>
              <a:rPr lang="en-US" sz="1800" dirty="0">
                <a:latin typeface="Arial" charset="0"/>
                <a:ea typeface="MS PGothic" charset="0"/>
                <a:sym typeface="Symbol" charset="0"/>
              </a:rPr>
              <a:t>,xy</a:t>
            </a:r>
            <a:r>
              <a:rPr lang="en-US" sz="1800" baseline="30000" dirty="0">
                <a:latin typeface="Arial" charset="0"/>
                <a:ea typeface="MS PGothic" charset="0"/>
                <a:sym typeface="Symbol" charset="0"/>
              </a:rPr>
              <a:t>i</a:t>
            </a:r>
            <a:r>
              <a:rPr lang="en-US" sz="1800" dirty="0">
                <a:latin typeface="Arial" charset="0"/>
                <a:ea typeface="MS PGothic" charset="0"/>
                <a:sym typeface="Symbol" charset="0"/>
              </a:rPr>
              <a:t>z) </a:t>
            </a:r>
            <a:r>
              <a:rPr lang="en-US" sz="1800" dirty="0">
                <a:latin typeface="Arial" charset="0"/>
                <a:ea typeface="MS PGothic" charset="0"/>
              </a:rPr>
              <a:t> F, </a:t>
            </a:r>
            <a:r>
              <a:rPr lang="en-US" sz="1800" dirty="0">
                <a:latin typeface="Arial" charset="0"/>
                <a:ea typeface="MS PGothic" charset="0"/>
                <a:sym typeface="Symbol" charset="0"/>
              </a:rPr>
              <a:t>for all i ≥ 0. </a:t>
            </a:r>
          </a:p>
          <a:p>
            <a:r>
              <a:rPr lang="en-US" sz="1800" dirty="0">
                <a:latin typeface="Arial" charset="0"/>
                <a:ea typeface="MS PGothic" charset="0"/>
                <a:sym typeface="Symbol" charset="0"/>
              </a:rPr>
              <a:t>Consequently, if w </a:t>
            </a:r>
            <a:r>
              <a:rPr lang="en-US" sz="1800" dirty="0">
                <a:latin typeface="Arial" charset="0"/>
                <a:ea typeface="MS PGothic" charset="0"/>
              </a:rPr>
              <a:t> L, |w|</a:t>
            </a:r>
            <a:r>
              <a:rPr lang="en-US" sz="1800" dirty="0">
                <a:latin typeface="Arial" charset="0"/>
                <a:ea typeface="MS PGothic" charset="0"/>
                <a:sym typeface="Symbol" charset="0"/>
              </a:rPr>
              <a:t>≥N,</a:t>
            </a:r>
            <a:r>
              <a:rPr lang="en-US" sz="1800" dirty="0">
                <a:latin typeface="Arial" charset="0"/>
                <a:ea typeface="MS PGothic" charset="0"/>
              </a:rPr>
              <a:t> </a:t>
            </a:r>
            <a:r>
              <a:rPr lang="en-US" sz="1800" dirty="0">
                <a:latin typeface="Arial" charset="0"/>
                <a:ea typeface="MS PGothic" charset="0"/>
                <a:sym typeface="Symbol" charset="0"/>
              </a:rPr>
              <a:t>then w can be written in the form xyz, where </a:t>
            </a:r>
            <a:br>
              <a:rPr lang="en-US" sz="1800" dirty="0">
                <a:latin typeface="Arial" charset="0"/>
                <a:ea typeface="MS PGothic" charset="0"/>
                <a:sym typeface="Symbol" charset="0"/>
              </a:rPr>
            </a:br>
            <a:r>
              <a:rPr lang="en-US" sz="1800" dirty="0">
                <a:latin typeface="Arial" charset="0"/>
                <a:ea typeface="MS PGothic" charset="0"/>
                <a:sym typeface="Symbol" charset="0"/>
              </a:rPr>
              <a:t>|</a:t>
            </a:r>
            <a:r>
              <a:rPr lang="en-US" sz="1800" dirty="0" err="1">
                <a:latin typeface="Arial" charset="0"/>
                <a:ea typeface="MS PGothic" charset="0"/>
                <a:sym typeface="Symbol" charset="0"/>
              </a:rPr>
              <a:t>xy</a:t>
            </a:r>
            <a:r>
              <a:rPr lang="en-US" sz="1800" dirty="0">
                <a:latin typeface="Arial" charset="0"/>
                <a:ea typeface="MS PGothic" charset="0"/>
                <a:sym typeface="Symbol" charset="0"/>
              </a:rPr>
              <a:t>| ≤ N, |y| &gt; 0, and for all i ≥ 0, </a:t>
            </a:r>
            <a:r>
              <a:rPr lang="en-US" sz="1800" dirty="0" err="1">
                <a:latin typeface="Arial" charset="0"/>
                <a:ea typeface="MS PGothic" charset="0"/>
                <a:sym typeface="Symbol" charset="0"/>
              </a:rPr>
              <a:t>xy</a:t>
            </a:r>
            <a:r>
              <a:rPr lang="en-US" sz="1800" baseline="30000" dirty="0" err="1">
                <a:latin typeface="Arial" charset="0"/>
                <a:ea typeface="MS PGothic" charset="0"/>
                <a:sym typeface="Symbol" charset="0"/>
              </a:rPr>
              <a:t>i</a:t>
            </a:r>
            <a:r>
              <a:rPr lang="en-US" sz="1800" dirty="0" err="1">
                <a:latin typeface="Arial" charset="0"/>
                <a:ea typeface="MS PGothic" charset="0"/>
                <a:sym typeface="Symbol" charset="0"/>
              </a:rPr>
              <a:t>z</a:t>
            </a:r>
            <a:r>
              <a:rPr lang="en-US" sz="1800" dirty="0">
                <a:latin typeface="Arial" charset="0"/>
                <a:ea typeface="MS PGothic" charset="0"/>
                <a:sym typeface="Symbol" charset="0"/>
              </a:rPr>
              <a:t>  L.</a:t>
            </a:r>
          </a:p>
        </p:txBody>
      </p:sp>
      <p:sp>
        <p:nvSpPr>
          <p:cNvPr id="983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74910FF-F0EF-8843-BF0F-0A62B2907B73}" type="datetime1">
              <a:rPr lang="en-US" smtClean="0"/>
              <a:t>1/27/22</a:t>
            </a:fld>
            <a:endParaRPr lang="en-US"/>
          </a:p>
        </p:txBody>
      </p:sp>
      <p:sp>
        <p:nvSpPr>
          <p:cNvPr id="983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83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0639CD7D-92E4-D54D-B030-9077F0C32493}" type="slidenum">
              <a:rPr lang="en-US"/>
              <a:pPr/>
              <a:t>89</a:t>
            </a:fld>
            <a:endParaRPr lang="en-US"/>
          </a:p>
        </p:txBody>
      </p:sp>
    </p:spTree>
    <p:extLst>
      <p:ext uri="{BB962C8B-B14F-4D97-AF65-F5344CB8AC3E}">
        <p14:creationId xmlns:p14="http://schemas.microsoft.com/office/powerpoint/2010/main" val="606545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0D481-2008-DE4F-BA2B-D1F51EB2AB23}"/>
              </a:ext>
            </a:extLst>
          </p:cNvPr>
          <p:cNvSpPr>
            <a:spLocks noGrp="1"/>
          </p:cNvSpPr>
          <p:nvPr>
            <p:ph type="title"/>
          </p:nvPr>
        </p:nvSpPr>
        <p:spPr/>
        <p:txBody>
          <a:bodyPr/>
          <a:lstStyle/>
          <a:p>
            <a:r>
              <a:rPr lang="en-US" dirty="0"/>
              <a:t>Really Simple DFAs # 1,2</a:t>
            </a:r>
          </a:p>
        </p:txBody>
      </p:sp>
      <p:sp>
        <p:nvSpPr>
          <p:cNvPr id="3" name="Content Placeholder 2">
            <a:extLst>
              <a:ext uri="{FF2B5EF4-FFF2-40B4-BE49-F238E27FC236}">
                <a16:creationId xmlns:a16="http://schemas.microsoft.com/office/drawing/2014/main" id="{D9D07868-3538-CC46-875C-0383F1F2A313}"/>
              </a:ext>
            </a:extLst>
          </p:cNvPr>
          <p:cNvSpPr>
            <a:spLocks noGrp="1"/>
          </p:cNvSpPr>
          <p:nvPr>
            <p:ph idx="1"/>
          </p:nvPr>
        </p:nvSpPr>
        <p:spPr>
          <a:xfrm>
            <a:off x="457200" y="1417637"/>
            <a:ext cx="8229600" cy="4525963"/>
          </a:xfrm>
        </p:spPr>
        <p:txBody>
          <a:bodyPr/>
          <a:lstStyle/>
          <a:p>
            <a:r>
              <a:rPr lang="en-US" sz="2800" dirty="0"/>
              <a:t>Accept the Empty Set over </a:t>
            </a:r>
            <a:r>
              <a:rPr lang="en-US" sz="2800" b="1" dirty="0" err="1"/>
              <a:t>Σ</a:t>
            </a:r>
            <a:br>
              <a:rPr lang="en-US" sz="2800" dirty="0"/>
            </a:br>
            <a:r>
              <a:rPr lang="en-US" sz="2800" b="1" dirty="0">
                <a:latin typeface="Apple Chancery" charset="0"/>
                <a:ea typeface="Apple Chancery" charset="0"/>
                <a:cs typeface="Apple Chancery" charset="0"/>
              </a:rPr>
              <a:t>A </a:t>
            </a:r>
            <a:r>
              <a:rPr lang="en-US" sz="2800" b="1" dirty="0"/>
              <a:t>= ( {R, </a:t>
            </a:r>
            <a:r>
              <a:rPr lang="en-US" sz="2800" b="1" dirty="0" err="1"/>
              <a:t>Σ</a:t>
            </a:r>
            <a:r>
              <a:rPr lang="en-US" sz="2800" b="1" dirty="0"/>
              <a:t>, </a:t>
            </a:r>
            <a:r>
              <a:rPr lang="en-US" sz="2800" b="1" dirty="0">
                <a:latin typeface="Symbol" charset="2"/>
                <a:ea typeface="Symbol" charset="2"/>
                <a:cs typeface="Symbol" charset="2"/>
              </a:rPr>
              <a:t>d</a:t>
            </a:r>
            <a:r>
              <a:rPr lang="en-US" sz="2800" b="1" dirty="0"/>
              <a:t>, R, ∅)</a:t>
            </a:r>
            <a:r>
              <a:rPr lang="en-US" sz="2800" dirty="0"/>
              <a:t>, where </a:t>
            </a:r>
            <a:r>
              <a:rPr lang="en-US" sz="2800" b="1" dirty="0">
                <a:latin typeface="Symbol" charset="2"/>
                <a:ea typeface="Symbol" charset="2"/>
                <a:cs typeface="Symbol" charset="2"/>
              </a:rPr>
              <a:t>d</a:t>
            </a:r>
            <a:r>
              <a:rPr lang="en-US" sz="2800" dirty="0"/>
              <a:t> is defined by</a:t>
            </a:r>
          </a:p>
          <a:p>
            <a:endParaRPr lang="en-US" dirty="0"/>
          </a:p>
          <a:p>
            <a:endParaRPr lang="en-US" dirty="0"/>
          </a:p>
          <a:p>
            <a:r>
              <a:rPr lang="en-US" sz="2800" dirty="0"/>
              <a:t>Accept </a:t>
            </a:r>
            <a:r>
              <a:rPr lang="en-US" sz="2800" b="1" dirty="0" err="1"/>
              <a:t>Σ</a:t>
            </a:r>
            <a:r>
              <a:rPr lang="en-US" sz="2800" dirty="0"/>
              <a:t>*</a:t>
            </a:r>
            <a:br>
              <a:rPr lang="en-US" sz="2800" dirty="0"/>
            </a:br>
            <a:r>
              <a:rPr lang="en-US" sz="2800" b="1" dirty="0">
                <a:latin typeface="Apple Chancery" charset="0"/>
                <a:ea typeface="Apple Chancery" charset="0"/>
                <a:cs typeface="Apple Chancery" charset="0"/>
              </a:rPr>
              <a:t>A </a:t>
            </a:r>
            <a:r>
              <a:rPr lang="en-US" sz="2800" b="1" dirty="0"/>
              <a:t>= ( {A}, </a:t>
            </a:r>
            <a:r>
              <a:rPr lang="en-US" sz="2800" b="1" dirty="0" err="1"/>
              <a:t>Σ</a:t>
            </a:r>
            <a:r>
              <a:rPr lang="en-US" sz="2800" b="1" dirty="0"/>
              <a:t>, </a:t>
            </a:r>
            <a:r>
              <a:rPr lang="en-US" sz="2800" b="1" dirty="0">
                <a:latin typeface="Symbol" charset="2"/>
                <a:ea typeface="Symbol" charset="2"/>
                <a:cs typeface="Symbol" charset="2"/>
              </a:rPr>
              <a:t>d</a:t>
            </a:r>
            <a:r>
              <a:rPr lang="en-US" sz="2800" b="1" dirty="0"/>
              <a:t>, A, {A})</a:t>
            </a:r>
            <a:r>
              <a:rPr lang="en-US" sz="2800" dirty="0"/>
              <a:t>, where </a:t>
            </a:r>
            <a:r>
              <a:rPr lang="en-US" sz="2800" b="1" dirty="0">
                <a:latin typeface="Symbol" charset="2"/>
                <a:ea typeface="Symbol" charset="2"/>
                <a:cs typeface="Symbol" charset="2"/>
              </a:rPr>
              <a:t>d</a:t>
            </a:r>
            <a:r>
              <a:rPr lang="en-US" sz="2800" dirty="0"/>
              <a:t> is defined by</a:t>
            </a:r>
          </a:p>
          <a:p>
            <a:endParaRPr lang="en-US" dirty="0"/>
          </a:p>
        </p:txBody>
      </p:sp>
      <p:sp>
        <p:nvSpPr>
          <p:cNvPr id="4" name="Date Placeholder 3">
            <a:extLst>
              <a:ext uri="{FF2B5EF4-FFF2-40B4-BE49-F238E27FC236}">
                <a16:creationId xmlns:a16="http://schemas.microsoft.com/office/drawing/2014/main" id="{03CF3A59-E1A4-E14A-BE9D-4C54DC9C43CA}"/>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39294746-9A74-C546-A201-90C57D9CFF89}"/>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0EE0B826-6BC5-AC4A-AA04-A515F6E51147}"/>
              </a:ext>
            </a:extLst>
          </p:cNvPr>
          <p:cNvSpPr>
            <a:spLocks noGrp="1"/>
          </p:cNvSpPr>
          <p:nvPr>
            <p:ph type="sldNum" sz="quarter" idx="12"/>
          </p:nvPr>
        </p:nvSpPr>
        <p:spPr/>
        <p:txBody>
          <a:bodyPr/>
          <a:lstStyle/>
          <a:p>
            <a:fld id="{F7F6C048-724C-A44D-A3A9-573A2C2F7973}" type="slidenum">
              <a:rPr lang="en-US" smtClean="0"/>
              <a:pPr/>
              <a:t>9</a:t>
            </a:fld>
            <a:endParaRPr lang="en-US"/>
          </a:p>
        </p:txBody>
      </p:sp>
      <p:cxnSp>
        <p:nvCxnSpPr>
          <p:cNvPr id="7" name="Straight Arrow Connector 6">
            <a:extLst>
              <a:ext uri="{FF2B5EF4-FFF2-40B4-BE49-F238E27FC236}">
                <a16:creationId xmlns:a16="http://schemas.microsoft.com/office/drawing/2014/main" id="{EE629A53-B1C7-674B-9D58-B19D7DD6F915}"/>
              </a:ext>
            </a:extLst>
          </p:cNvPr>
          <p:cNvCxnSpPr>
            <a:cxnSpLocks/>
          </p:cNvCxnSpPr>
          <p:nvPr/>
        </p:nvCxnSpPr>
        <p:spPr bwMode="auto">
          <a:xfrm>
            <a:off x="990600" y="3276600"/>
            <a:ext cx="4572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8" name="Oval 7">
            <a:extLst>
              <a:ext uri="{FF2B5EF4-FFF2-40B4-BE49-F238E27FC236}">
                <a16:creationId xmlns:a16="http://schemas.microsoft.com/office/drawing/2014/main" id="{9DCE1AC6-D261-4349-ADF7-5CCBC2138F7B}"/>
              </a:ext>
            </a:extLst>
          </p:cNvPr>
          <p:cNvSpPr/>
          <p:nvPr/>
        </p:nvSpPr>
        <p:spPr bwMode="auto">
          <a:xfrm>
            <a:off x="1447800" y="3017837"/>
            <a:ext cx="457200" cy="457200"/>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2" name="Elbow Connector 11">
            <a:extLst>
              <a:ext uri="{FF2B5EF4-FFF2-40B4-BE49-F238E27FC236}">
                <a16:creationId xmlns:a16="http://schemas.microsoft.com/office/drawing/2014/main" id="{97352072-8D89-0A48-8C33-EDF0EEDE34FA}"/>
              </a:ext>
            </a:extLst>
          </p:cNvPr>
          <p:cNvCxnSpPr/>
          <p:nvPr/>
        </p:nvCxnSpPr>
        <p:spPr bwMode="auto">
          <a:xfrm rot="5400000" flipH="1" flipV="1">
            <a:off x="1562100" y="2924455"/>
            <a:ext cx="66955" cy="161645"/>
          </a:xfrm>
          <a:prstGeom prst="bentConnector3">
            <a:avLst>
              <a:gd name="adj1" fmla="val 441423"/>
            </a:avLst>
          </a:prstGeom>
          <a:solidFill>
            <a:schemeClr val="accent1"/>
          </a:solidFill>
          <a:ln w="22225"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DEF824F8-5922-DC46-AAF0-2E40F8DB9B0F}"/>
              </a:ext>
            </a:extLst>
          </p:cNvPr>
          <p:cNvSpPr txBox="1"/>
          <p:nvPr/>
        </p:nvSpPr>
        <p:spPr>
          <a:xfrm>
            <a:off x="1447800" y="2362200"/>
            <a:ext cx="533400" cy="369332"/>
          </a:xfrm>
          <a:prstGeom prst="rect">
            <a:avLst/>
          </a:prstGeom>
          <a:noFill/>
        </p:spPr>
        <p:txBody>
          <a:bodyPr wrap="square" rtlCol="0">
            <a:spAutoFit/>
          </a:bodyPr>
          <a:lstStyle/>
          <a:p>
            <a:r>
              <a:rPr lang="en-US" b="1" dirty="0" err="1"/>
              <a:t>Σ</a:t>
            </a:r>
            <a:endParaRPr lang="en-US" b="1" dirty="0"/>
          </a:p>
        </p:txBody>
      </p:sp>
      <p:cxnSp>
        <p:nvCxnSpPr>
          <p:cNvPr id="14" name="Straight Arrow Connector 13">
            <a:extLst>
              <a:ext uri="{FF2B5EF4-FFF2-40B4-BE49-F238E27FC236}">
                <a16:creationId xmlns:a16="http://schemas.microsoft.com/office/drawing/2014/main" id="{9310066A-676A-0C46-9A2F-C4B927C186BF}"/>
              </a:ext>
            </a:extLst>
          </p:cNvPr>
          <p:cNvCxnSpPr>
            <a:cxnSpLocks/>
          </p:cNvCxnSpPr>
          <p:nvPr/>
        </p:nvCxnSpPr>
        <p:spPr bwMode="auto">
          <a:xfrm>
            <a:off x="1143000" y="5334000"/>
            <a:ext cx="457200" cy="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sp>
        <p:nvSpPr>
          <p:cNvPr id="15" name="Oval 14">
            <a:extLst>
              <a:ext uri="{FF2B5EF4-FFF2-40B4-BE49-F238E27FC236}">
                <a16:creationId xmlns:a16="http://schemas.microsoft.com/office/drawing/2014/main" id="{625B7615-F935-7944-957A-FA84719413F1}"/>
              </a:ext>
            </a:extLst>
          </p:cNvPr>
          <p:cNvSpPr/>
          <p:nvPr/>
        </p:nvSpPr>
        <p:spPr bwMode="auto">
          <a:xfrm>
            <a:off x="1600200" y="5181600"/>
            <a:ext cx="457200" cy="457200"/>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cxnSp>
        <p:nvCxnSpPr>
          <p:cNvPr id="16" name="Elbow Connector 15">
            <a:extLst>
              <a:ext uri="{FF2B5EF4-FFF2-40B4-BE49-F238E27FC236}">
                <a16:creationId xmlns:a16="http://schemas.microsoft.com/office/drawing/2014/main" id="{A430BC40-DB39-7843-A68F-04B3A98E5184}"/>
              </a:ext>
            </a:extLst>
          </p:cNvPr>
          <p:cNvCxnSpPr/>
          <p:nvPr/>
        </p:nvCxnSpPr>
        <p:spPr bwMode="auto">
          <a:xfrm rot="5400000" flipH="1" flipV="1">
            <a:off x="1714500" y="5143500"/>
            <a:ext cx="66955" cy="161645"/>
          </a:xfrm>
          <a:prstGeom prst="bentConnector3">
            <a:avLst>
              <a:gd name="adj1" fmla="val 441423"/>
            </a:avLst>
          </a:prstGeom>
          <a:solidFill>
            <a:schemeClr val="accent1"/>
          </a:solidFill>
          <a:ln w="222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69F1AD7C-2B4D-7E43-A9DE-BD65463B9396}"/>
              </a:ext>
            </a:extLst>
          </p:cNvPr>
          <p:cNvSpPr txBox="1"/>
          <p:nvPr/>
        </p:nvSpPr>
        <p:spPr>
          <a:xfrm>
            <a:off x="1600200" y="4572000"/>
            <a:ext cx="533400" cy="369332"/>
          </a:xfrm>
          <a:prstGeom prst="rect">
            <a:avLst/>
          </a:prstGeom>
          <a:noFill/>
        </p:spPr>
        <p:txBody>
          <a:bodyPr wrap="square" rtlCol="0">
            <a:spAutoFit/>
          </a:bodyPr>
          <a:lstStyle/>
          <a:p>
            <a:r>
              <a:rPr lang="en-US" b="1" dirty="0" err="1"/>
              <a:t>Σ</a:t>
            </a:r>
            <a:endParaRPr lang="en-US" b="1" dirty="0"/>
          </a:p>
        </p:txBody>
      </p:sp>
      <p:sp>
        <p:nvSpPr>
          <p:cNvPr id="18" name="Oval 17">
            <a:extLst>
              <a:ext uri="{FF2B5EF4-FFF2-40B4-BE49-F238E27FC236}">
                <a16:creationId xmlns:a16="http://schemas.microsoft.com/office/drawing/2014/main" id="{24BD37F6-2064-EC4A-8DEF-7736887586F6}"/>
              </a:ext>
            </a:extLst>
          </p:cNvPr>
          <p:cNvSpPr/>
          <p:nvPr/>
        </p:nvSpPr>
        <p:spPr bwMode="auto">
          <a:xfrm>
            <a:off x="1714500" y="5291417"/>
            <a:ext cx="228600" cy="271183"/>
          </a:xfrm>
          <a:prstGeom prst="ellips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107" charset="0"/>
            </a:endParaRPr>
          </a:p>
        </p:txBody>
      </p:sp>
      <p:sp>
        <p:nvSpPr>
          <p:cNvPr id="19" name="TextBox 18">
            <a:extLst>
              <a:ext uri="{FF2B5EF4-FFF2-40B4-BE49-F238E27FC236}">
                <a16:creationId xmlns:a16="http://schemas.microsoft.com/office/drawing/2014/main" id="{E217E107-AF8F-9040-8B1C-3B9A0F43CBC7}"/>
              </a:ext>
            </a:extLst>
          </p:cNvPr>
          <p:cNvSpPr txBox="1"/>
          <p:nvPr/>
        </p:nvSpPr>
        <p:spPr>
          <a:xfrm>
            <a:off x="1653111" y="5248400"/>
            <a:ext cx="351378" cy="369332"/>
          </a:xfrm>
          <a:prstGeom prst="rect">
            <a:avLst/>
          </a:prstGeom>
          <a:noFill/>
        </p:spPr>
        <p:txBody>
          <a:bodyPr wrap="none" rtlCol="0">
            <a:spAutoFit/>
          </a:bodyPr>
          <a:lstStyle/>
          <a:p>
            <a:r>
              <a:rPr lang="en-US" b="1" dirty="0"/>
              <a:t>A</a:t>
            </a:r>
          </a:p>
        </p:txBody>
      </p:sp>
      <p:sp>
        <p:nvSpPr>
          <p:cNvPr id="20" name="TextBox 19">
            <a:extLst>
              <a:ext uri="{FF2B5EF4-FFF2-40B4-BE49-F238E27FC236}">
                <a16:creationId xmlns:a16="http://schemas.microsoft.com/office/drawing/2014/main" id="{02E8CB59-9F84-5441-9064-D1E572D25A32}"/>
              </a:ext>
            </a:extLst>
          </p:cNvPr>
          <p:cNvSpPr txBox="1"/>
          <p:nvPr/>
        </p:nvSpPr>
        <p:spPr>
          <a:xfrm>
            <a:off x="1491466" y="3065111"/>
            <a:ext cx="351378" cy="369332"/>
          </a:xfrm>
          <a:prstGeom prst="rect">
            <a:avLst/>
          </a:prstGeom>
          <a:noFill/>
        </p:spPr>
        <p:txBody>
          <a:bodyPr wrap="none" rtlCol="0">
            <a:spAutoFit/>
          </a:bodyPr>
          <a:lstStyle/>
          <a:p>
            <a:r>
              <a:rPr lang="en-US" b="1" dirty="0"/>
              <a:t>R</a:t>
            </a:r>
          </a:p>
        </p:txBody>
      </p:sp>
    </p:spTree>
    <p:extLst>
      <p:ext uri="{BB962C8B-B14F-4D97-AF65-F5344CB8AC3E}">
        <p14:creationId xmlns:p14="http://schemas.microsoft.com/office/powerpoint/2010/main" val="56245775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r>
              <a:rPr lang="en-US">
                <a:latin typeface="Arial" charset="0"/>
                <a:ea typeface="MS PGothic" charset="0"/>
              </a:rPr>
              <a:t>Lemma’s Adversarial Process</a:t>
            </a:r>
          </a:p>
        </p:txBody>
      </p:sp>
      <p:sp>
        <p:nvSpPr>
          <p:cNvPr id="99331" name="Content Placeholder 2"/>
          <p:cNvSpPr>
            <a:spLocks noGrp="1"/>
          </p:cNvSpPr>
          <p:nvPr>
            <p:ph idx="1"/>
          </p:nvPr>
        </p:nvSpPr>
        <p:spPr/>
        <p:txBody>
          <a:bodyPr/>
          <a:lstStyle/>
          <a:p>
            <a:r>
              <a:rPr lang="en-US" sz="2000" dirty="0">
                <a:latin typeface="Arial" charset="0"/>
                <a:ea typeface="MS PGothic" charset="0"/>
                <a:sym typeface="Symbol" charset="0"/>
              </a:rPr>
              <a:t>Assume L =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n&gt;0 } is regular</a:t>
            </a:r>
          </a:p>
          <a:p>
            <a:r>
              <a:rPr lang="en-US" sz="2000" dirty="0">
                <a:latin typeface="Arial" charset="0"/>
                <a:ea typeface="MS PGothic" charset="0"/>
                <a:sym typeface="Symbol" charset="0"/>
              </a:rPr>
              <a:t>P.L.: Provides N &gt; 0</a:t>
            </a:r>
          </a:p>
          <a:p>
            <a:pPr lvl="1"/>
            <a:r>
              <a:rPr lang="en-US" sz="1800" dirty="0">
                <a:solidFill>
                  <a:srgbClr val="CC3300"/>
                </a:solidFill>
                <a:latin typeface="Arial" charset="0"/>
                <a:ea typeface="MS PGothic" charset="0"/>
                <a:sym typeface="Symbol" charset="0"/>
              </a:rPr>
              <a:t>We CANNOT choose N; that’s the P.L.’s job</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a:t>
            </a:r>
          </a:p>
          <a:p>
            <a:pPr lvl="1"/>
            <a:r>
              <a:rPr lang="en-US" sz="1800" dirty="0">
                <a:solidFill>
                  <a:srgbClr val="004E00"/>
                </a:solidFill>
                <a:latin typeface="Arial" charset="0"/>
                <a:ea typeface="MS PGothic" charset="0"/>
                <a:sym typeface="Symbol" charset="0"/>
              </a:rPr>
              <a:t>We get to select a string in L</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xyz, where |</a:t>
            </a:r>
            <a:r>
              <a:rPr lang="en-US" sz="2000" dirty="0" err="1">
                <a:latin typeface="Arial" charset="0"/>
                <a:ea typeface="MS PGothic" charset="0"/>
                <a:sym typeface="Symbol" charset="0"/>
              </a:rPr>
              <a:t>xy</a:t>
            </a:r>
            <a:r>
              <a:rPr lang="en-US" sz="2000" dirty="0">
                <a:latin typeface="Arial" charset="0"/>
                <a:ea typeface="MS PGothic" charset="0"/>
                <a:sym typeface="Symbol" charset="0"/>
              </a:rPr>
              <a:t>| ≤ N, |y| &gt; 0, and for all </a:t>
            </a:r>
            <a:r>
              <a:rPr lang="en-US" sz="2000" dirty="0" err="1">
                <a:latin typeface="Arial" charset="0"/>
                <a:ea typeface="MS PGothic" charset="0"/>
                <a:sym typeface="Symbol" charset="0"/>
              </a:rPr>
              <a:t>i</a:t>
            </a:r>
            <a:r>
              <a:rPr lang="en-US" sz="2000" dirty="0">
                <a:latin typeface="Arial" charset="0"/>
                <a:ea typeface="MS PGothic" charset="0"/>
                <a:sym typeface="Symbol" charset="0"/>
              </a:rPr>
              <a:t> ≥ 0, </a:t>
            </a:r>
            <a:r>
              <a:rPr lang="en-US" sz="2000" dirty="0" err="1">
                <a:latin typeface="Arial" charset="0"/>
                <a:ea typeface="MS PGothic" charset="0"/>
                <a:sym typeface="Symbol" charset="0"/>
              </a:rPr>
              <a:t>xy</a:t>
            </a:r>
            <a:r>
              <a:rPr lang="en-US" sz="2000" baseline="30000" dirty="0" err="1">
                <a:latin typeface="Arial" charset="0"/>
                <a:ea typeface="MS PGothic" charset="0"/>
                <a:sym typeface="Symbol" charset="0"/>
              </a:rPr>
              <a:t>i</a:t>
            </a:r>
            <a:r>
              <a:rPr lang="en-US" sz="2000" dirty="0" err="1">
                <a:latin typeface="Arial" charset="0"/>
                <a:ea typeface="MS PGothic" charset="0"/>
                <a:sym typeface="Symbol" charset="0"/>
              </a:rPr>
              <a:t>z</a:t>
            </a:r>
            <a:r>
              <a:rPr lang="en-US" sz="2000" dirty="0">
                <a:latin typeface="Arial" charset="0"/>
                <a:ea typeface="MS PGothic" charset="0"/>
                <a:sym typeface="Symbol" charset="0"/>
              </a:rPr>
              <a:t>  L</a:t>
            </a:r>
          </a:p>
          <a:p>
            <a:pPr lvl="1"/>
            <a:r>
              <a:rPr lang="en-US" sz="1800" dirty="0">
                <a:solidFill>
                  <a:srgbClr val="CC3300"/>
                </a:solidFill>
                <a:latin typeface="Arial" charset="0"/>
                <a:ea typeface="MS PGothic" charset="0"/>
                <a:sym typeface="Symbol" charset="0"/>
              </a:rPr>
              <a:t>We CANNOT choose split</a:t>
            </a:r>
            <a:r>
              <a:rPr lang="en-US" sz="1800" dirty="0">
                <a:solidFill>
                  <a:srgbClr val="7030A0"/>
                </a:solidFill>
                <a:latin typeface="Arial" charset="0"/>
                <a:ea typeface="MS PGothic" charset="0"/>
                <a:sym typeface="Symbol" charset="0"/>
              </a:rPr>
              <a:t>, but P.L. is constrained by N</a:t>
            </a:r>
          </a:p>
          <a:p>
            <a:r>
              <a:rPr lang="en-US" sz="2000" dirty="0">
                <a:latin typeface="Arial" charset="0"/>
                <a:ea typeface="MS PGothic" charset="0"/>
                <a:sym typeface="Symbol" charset="0"/>
              </a:rPr>
              <a:t>Our turn: Choose </a:t>
            </a:r>
            <a:r>
              <a:rPr lang="en-US" sz="2000" dirty="0" err="1">
                <a:latin typeface="Arial" charset="0"/>
                <a:ea typeface="MS PGothic" charset="0"/>
                <a:sym typeface="Symbol" charset="0"/>
              </a:rPr>
              <a:t>i</a:t>
            </a:r>
            <a:r>
              <a:rPr lang="en-US" sz="2000" dirty="0">
                <a:latin typeface="Arial" charset="0"/>
                <a:ea typeface="MS PGothic" charset="0"/>
                <a:sym typeface="Symbol" charset="0"/>
              </a:rPr>
              <a:t> = 0.</a:t>
            </a:r>
          </a:p>
          <a:p>
            <a:pPr lvl="1"/>
            <a:r>
              <a:rPr lang="en-US" sz="1800" dirty="0">
                <a:solidFill>
                  <a:srgbClr val="004E00"/>
                </a:solidFill>
                <a:latin typeface="Arial" charset="0"/>
                <a:ea typeface="MS PGothic" charset="0"/>
                <a:sym typeface="Symbol" charset="0"/>
              </a:rPr>
              <a:t>We have the power here</a:t>
            </a:r>
          </a:p>
          <a:p>
            <a:r>
              <a:rPr lang="en-US" sz="2000" dirty="0">
                <a:latin typeface="Arial" charset="0"/>
                <a:ea typeface="MS PGothic" charset="0"/>
                <a:sym typeface="Symbol" charset="0"/>
              </a:rPr>
              <a:t>P.L: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baseline="30000" dirty="0">
                <a:latin typeface="Arial" charset="0"/>
                <a:ea typeface="MS PGothic" charset="0"/>
                <a:sym typeface="Symbol" charset="0"/>
              </a:rPr>
              <a:t>-|</a:t>
            </a:r>
            <a:r>
              <a:rPr lang="en-US" sz="2000" baseline="30000" dirty="0" err="1">
                <a:latin typeface="Arial" charset="0"/>
                <a:ea typeface="MS PGothic" charset="0"/>
                <a:sym typeface="Symbol" charset="0"/>
              </a:rPr>
              <a:t>y|</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 L; just a consequence of P.L.</a:t>
            </a:r>
            <a:endParaRPr lang="en-US" sz="1800" dirty="0">
              <a:latin typeface="Arial" charset="0"/>
              <a:ea typeface="MS PGothic" charset="0"/>
              <a:sym typeface="Symbol" charset="0"/>
            </a:endParaRPr>
          </a:p>
          <a:p>
            <a:r>
              <a:rPr lang="en-US" sz="2000" dirty="0">
                <a:latin typeface="Arial" charset="0"/>
                <a:ea typeface="MS PGothic" charset="0"/>
                <a:sym typeface="Symbol" charset="0"/>
              </a:rPr>
              <a:t>Our turn: </a:t>
            </a:r>
            <a:r>
              <a:rPr lang="en-US" sz="2000" dirty="0" err="1">
                <a:latin typeface="Arial" charset="0"/>
                <a:ea typeface="MS PGothic" charset="0"/>
                <a:sym typeface="Symbol" charset="0"/>
              </a:rPr>
              <a:t>a</a:t>
            </a:r>
            <a:r>
              <a:rPr lang="en-US" sz="2000" baseline="30000" dirty="0" err="1">
                <a:latin typeface="Arial" charset="0"/>
                <a:ea typeface="MS PGothic" charset="0"/>
                <a:sym typeface="Symbol" charset="0"/>
              </a:rPr>
              <a:t>N</a:t>
            </a:r>
            <a:r>
              <a:rPr lang="en-US" sz="2000" baseline="30000" dirty="0">
                <a:latin typeface="Arial" charset="0"/>
                <a:ea typeface="MS PGothic" charset="0"/>
                <a:sym typeface="Symbol" charset="0"/>
              </a:rPr>
              <a:t>-|</a:t>
            </a:r>
            <a:r>
              <a:rPr lang="en-US" sz="2000" baseline="30000" dirty="0" err="1">
                <a:latin typeface="Arial" charset="0"/>
                <a:ea typeface="MS PGothic" charset="0"/>
                <a:sym typeface="Symbol" charset="0"/>
              </a:rPr>
              <a:t>y|</a:t>
            </a:r>
            <a:r>
              <a:rPr lang="en-US" sz="2000" dirty="0" err="1">
                <a:latin typeface="Arial" charset="0"/>
                <a:ea typeface="MS PGothic" charset="0"/>
                <a:sym typeface="Symbol" charset="0"/>
              </a:rPr>
              <a:t>b</a:t>
            </a:r>
            <a:r>
              <a:rPr lang="en-US" sz="2000" baseline="30000" dirty="0" err="1">
                <a:latin typeface="Arial" charset="0"/>
                <a:ea typeface="MS PGothic" charset="0"/>
                <a:sym typeface="Symbol" charset="0"/>
              </a:rPr>
              <a:t>N</a:t>
            </a:r>
            <a:r>
              <a:rPr lang="en-US" sz="2000" dirty="0">
                <a:latin typeface="Arial" charset="0"/>
                <a:ea typeface="MS PGothic" charset="0"/>
                <a:sym typeface="Symbol" charset="0"/>
              </a:rPr>
              <a:t> </a:t>
            </a:r>
            <a:r>
              <a:rPr lang="en-US" sz="2000" b="1" dirty="0">
                <a:latin typeface="Arial" charset="0"/>
                <a:ea typeface="MS PGothic" charset="0"/>
                <a:sym typeface="Symbol" charset="0"/>
              </a:rPr>
              <a:t></a:t>
            </a:r>
            <a:r>
              <a:rPr lang="en-US" sz="2000" dirty="0">
                <a:latin typeface="Arial" charset="0"/>
                <a:ea typeface="MS PGothic" charset="0"/>
                <a:sym typeface="Symbol" charset="0"/>
              </a:rPr>
              <a:t> L; just a consequence of L’s structure</a:t>
            </a:r>
          </a:p>
          <a:p>
            <a:r>
              <a:rPr lang="en-US" sz="2000" dirty="0">
                <a:latin typeface="Arial" charset="0"/>
                <a:ea typeface="MS PGothic" charset="0"/>
                <a:sym typeface="Symbol" charset="0"/>
              </a:rPr>
              <a:t>CONTRADICTION, so L is </a:t>
            </a:r>
            <a:r>
              <a:rPr lang="en-US" sz="2000" u="sng" dirty="0">
                <a:latin typeface="Arial" charset="0"/>
                <a:ea typeface="MS PGothic" charset="0"/>
                <a:sym typeface="Symbol" charset="0"/>
              </a:rPr>
              <a:t>NOT</a:t>
            </a:r>
            <a:r>
              <a:rPr lang="en-US" sz="2000" dirty="0">
                <a:latin typeface="Arial" charset="0"/>
                <a:ea typeface="MS PGothic" charset="0"/>
                <a:sym typeface="Symbol" charset="0"/>
              </a:rPr>
              <a:t> regular</a:t>
            </a:r>
          </a:p>
          <a:p>
            <a:endParaRPr lang="en-US" sz="1800" dirty="0">
              <a:latin typeface="Arial" charset="0"/>
              <a:ea typeface="MS PGothic" charset="0"/>
              <a:sym typeface="Symbol" charset="0"/>
            </a:endParaRPr>
          </a:p>
          <a:p>
            <a:endParaRPr lang="en-US" sz="1800" dirty="0">
              <a:latin typeface="Arial" charset="0"/>
              <a:ea typeface="MS PGothic" charset="0"/>
              <a:sym typeface="Symbol" charset="0"/>
            </a:endParaRPr>
          </a:p>
        </p:txBody>
      </p:sp>
      <p:sp>
        <p:nvSpPr>
          <p:cNvPr id="9933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3D0CE72-0838-2B4F-8E12-BD00493163AB}" type="datetime1">
              <a:rPr lang="en-US" smtClean="0"/>
              <a:t>1/27/22</a:t>
            </a:fld>
            <a:endParaRPr lang="en-US"/>
          </a:p>
        </p:txBody>
      </p:sp>
      <p:sp>
        <p:nvSpPr>
          <p:cNvPr id="9933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993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6B6EC68-0EC4-DC4E-919D-86982EA92498}" type="slidenum">
              <a:rPr lang="en-US"/>
              <a:pPr/>
              <a:t>90</a:t>
            </a:fld>
            <a:endParaRPr lang="en-US"/>
          </a:p>
        </p:txBody>
      </p:sp>
    </p:spTree>
    <p:extLst>
      <p:ext uri="{BB962C8B-B14F-4D97-AF65-F5344CB8AC3E}">
        <p14:creationId xmlns:p14="http://schemas.microsoft.com/office/powerpoint/2010/main" val="10961516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err="1">
                <a:latin typeface="Arial" charset="0"/>
                <a:ea typeface="MS PGothic" charset="0"/>
              </a:rPr>
              <a:t>xwx</a:t>
            </a:r>
            <a:r>
              <a:rPr lang="en-US">
                <a:latin typeface="Arial" charset="0"/>
                <a:ea typeface="MS PGothic" charset="0"/>
              </a:rPr>
              <a:t> is not Regular (PL)</a:t>
            </a:r>
          </a:p>
        </p:txBody>
      </p:sp>
      <p:sp>
        <p:nvSpPr>
          <p:cNvPr id="102403" name="Content Placeholder 2"/>
          <p:cNvSpPr>
            <a:spLocks noGrp="1"/>
          </p:cNvSpPr>
          <p:nvPr>
            <p:ph idx="1"/>
          </p:nvPr>
        </p:nvSpPr>
        <p:spPr/>
        <p:txBody>
          <a:bodyPr/>
          <a:lstStyle/>
          <a:p>
            <a:r>
              <a:rPr lang="en-US" sz="2000" b="1" dirty="0">
                <a:latin typeface="Arial" charset="0"/>
                <a:ea typeface="MS PGothic" charset="0"/>
              </a:rPr>
              <a:t>L = { x w x | </a:t>
            </a:r>
            <a:r>
              <a:rPr lang="en-US" sz="2000" b="1" dirty="0" err="1">
                <a:latin typeface="Arial" charset="0"/>
                <a:ea typeface="MS PGothic" charset="0"/>
              </a:rPr>
              <a:t>x,w</a:t>
            </a:r>
            <a:r>
              <a:rPr lang="en-US" sz="2000" dirty="0">
                <a:latin typeface="Arial" charset="0"/>
                <a:ea typeface="MS PGothic" charset="0"/>
              </a:rPr>
              <a:t>∈</a:t>
            </a:r>
            <a:r>
              <a:rPr lang="en-US" sz="2000" b="1" dirty="0">
                <a:latin typeface="Arial" charset="0"/>
                <a:ea typeface="MS PGothic" charset="0"/>
              </a:rPr>
              <a:t>{</a:t>
            </a:r>
            <a:r>
              <a:rPr lang="en-US" sz="2000" b="1" dirty="0" err="1">
                <a:latin typeface="Arial" charset="0"/>
                <a:ea typeface="MS PGothic" charset="0"/>
              </a:rPr>
              <a:t>a,b</a:t>
            </a:r>
            <a:r>
              <a:rPr lang="en-US" sz="2000" b="1" dirty="0">
                <a:latin typeface="Arial" charset="0"/>
                <a:ea typeface="MS PGothic" charset="0"/>
              </a:rPr>
              <a:t>}+ } : </a:t>
            </a:r>
          </a:p>
          <a:p>
            <a:r>
              <a:rPr lang="en-US" sz="1800" dirty="0">
                <a:latin typeface="Arial" charset="0"/>
                <a:ea typeface="MS PGothic" charset="0"/>
              </a:rPr>
              <a:t>Assume that L is Regular.</a:t>
            </a:r>
          </a:p>
          <a:p>
            <a:r>
              <a:rPr lang="en-US" sz="1800" dirty="0">
                <a:latin typeface="Arial" charset="0"/>
                <a:ea typeface="MS PGothic" charset="0"/>
              </a:rPr>
              <a:t>PL:    Let N &gt; 0 be given by the Pumping Lemma.</a:t>
            </a:r>
          </a:p>
          <a:p>
            <a:r>
              <a:rPr lang="en-US" sz="1800" dirty="0">
                <a:latin typeface="Arial" charset="0"/>
                <a:ea typeface="MS PGothic" charset="0"/>
              </a:rPr>
              <a:t>YOU: Let s be a string, s ∈ L, such that s = </a:t>
            </a:r>
            <a:r>
              <a:rPr lang="en-US" sz="1800" dirty="0" err="1">
                <a:latin typeface="Arial" charset="0"/>
                <a:ea typeface="MS PGothic" charset="0"/>
              </a:rPr>
              <a:t>a</a:t>
            </a:r>
            <a:r>
              <a:rPr lang="en-US" sz="1800" baseline="30000" dirty="0" err="1">
                <a:latin typeface="Arial" charset="0"/>
                <a:ea typeface="MS PGothic" charset="0"/>
              </a:rPr>
              <a:t>N</a:t>
            </a:r>
            <a:r>
              <a:rPr lang="en-US" sz="1800" dirty="0" err="1">
                <a:latin typeface="Arial" charset="0"/>
                <a:ea typeface="MS PGothic" charset="0"/>
              </a:rPr>
              <a:t>baa</a:t>
            </a:r>
            <a:r>
              <a:rPr lang="en-US" sz="1800" baseline="30000" dirty="0" err="1">
                <a:latin typeface="Arial" charset="0"/>
                <a:ea typeface="MS PGothic" charset="0"/>
              </a:rPr>
              <a:t>N</a:t>
            </a:r>
            <a:r>
              <a:rPr lang="en-US" sz="1800" dirty="0" err="1">
                <a:latin typeface="Arial" charset="0"/>
                <a:ea typeface="MS PGothic" charset="0"/>
              </a:rPr>
              <a:t>b</a:t>
            </a:r>
            <a:endParaRPr lang="en-US" sz="1800" dirty="0">
              <a:latin typeface="Arial" charset="0"/>
              <a:ea typeface="MS PGothic" charset="0"/>
            </a:endParaRPr>
          </a:p>
          <a:p>
            <a:r>
              <a:rPr lang="en-US" sz="1800" dirty="0">
                <a:latin typeface="Arial" charset="0"/>
                <a:ea typeface="MS PGothic" charset="0"/>
              </a:rPr>
              <a:t>PL:    Since s ∈ L and |s| ≥ N, s can be split into 3 pieces, s = xyz, such that |</a:t>
            </a:r>
            <a:r>
              <a:rPr lang="en-US" sz="1800" dirty="0" err="1">
                <a:latin typeface="Arial" charset="0"/>
                <a:ea typeface="MS PGothic" charset="0"/>
              </a:rPr>
              <a:t>xy</a:t>
            </a:r>
            <a:r>
              <a:rPr lang="en-US" sz="1800" dirty="0">
                <a:latin typeface="Arial" charset="0"/>
                <a:ea typeface="MS PGothic" charset="0"/>
              </a:rPr>
              <a:t>| ≤ N and |y| &gt; 0 and ∀ </a:t>
            </a:r>
            <a:r>
              <a:rPr lang="en-US" sz="1800" dirty="0" err="1">
                <a:latin typeface="Arial" charset="0"/>
                <a:ea typeface="MS PGothic" charset="0"/>
              </a:rPr>
              <a:t>i</a:t>
            </a:r>
            <a:r>
              <a:rPr lang="en-US" sz="1800" dirty="0">
                <a:latin typeface="Arial" charset="0"/>
                <a:ea typeface="MS PGothic" charset="0"/>
              </a:rPr>
              <a:t> ≥ 0 </a:t>
            </a:r>
            <a:r>
              <a:rPr lang="en-US" sz="1800" dirty="0" err="1">
                <a:latin typeface="Arial" charset="0"/>
                <a:ea typeface="MS PGothic" charset="0"/>
              </a:rPr>
              <a:t>xy</a:t>
            </a:r>
            <a:r>
              <a:rPr lang="en-US" sz="1800" baseline="30000" dirty="0" err="1">
                <a:latin typeface="Arial" charset="0"/>
                <a:ea typeface="MS PGothic" charset="0"/>
              </a:rPr>
              <a:t>i</a:t>
            </a:r>
            <a:r>
              <a:rPr lang="en-US" sz="1800" dirty="0" err="1">
                <a:latin typeface="Arial" charset="0"/>
                <a:ea typeface="MS PGothic" charset="0"/>
              </a:rPr>
              <a:t>z</a:t>
            </a:r>
            <a:r>
              <a:rPr lang="en-US" sz="1800" dirty="0">
                <a:latin typeface="Arial" charset="0"/>
                <a:ea typeface="MS PGothic" charset="0"/>
              </a:rPr>
              <a:t> ∈ L</a:t>
            </a:r>
          </a:p>
          <a:p>
            <a:r>
              <a:rPr lang="en-US" sz="1800" dirty="0">
                <a:latin typeface="Arial" charset="0"/>
                <a:ea typeface="MS PGothic" charset="0"/>
              </a:rPr>
              <a:t>YOU: Choose </a:t>
            </a:r>
            <a:r>
              <a:rPr lang="en-US" sz="1800" dirty="0" err="1">
                <a:latin typeface="Arial" charset="0"/>
                <a:ea typeface="MS PGothic" charset="0"/>
              </a:rPr>
              <a:t>i</a:t>
            </a:r>
            <a:r>
              <a:rPr lang="en-US" sz="1800" dirty="0">
                <a:latin typeface="Arial" charset="0"/>
                <a:ea typeface="MS PGothic" charset="0"/>
              </a:rPr>
              <a:t> = 2 (</a:t>
            </a:r>
            <a:r>
              <a:rPr lang="en-US" sz="1800" b="1" dirty="0">
                <a:latin typeface="Arial" charset="0"/>
                <a:ea typeface="MS PGothic" charset="0"/>
              </a:rPr>
              <a:t>NOTE: for </a:t>
            </a:r>
            <a:r>
              <a:rPr lang="en-US" sz="1800" b="1" dirty="0" err="1">
                <a:latin typeface="Arial" charset="0"/>
                <a:ea typeface="MS PGothic" charset="0"/>
              </a:rPr>
              <a:t>i</a:t>
            </a:r>
            <a:r>
              <a:rPr lang="en-US" sz="1800" b="1" dirty="0">
                <a:latin typeface="Arial" charset="0"/>
                <a:ea typeface="MS PGothic" charset="0"/>
              </a:rPr>
              <a:t>=0 there is no conflict</a:t>
            </a:r>
            <a:r>
              <a:rPr lang="en-US" sz="1800" dirty="0">
                <a:latin typeface="Arial" charset="0"/>
                <a:ea typeface="MS PGothic" charset="0"/>
              </a:rPr>
              <a:t>)</a:t>
            </a:r>
          </a:p>
          <a:p>
            <a:r>
              <a:rPr lang="en-US" sz="1800" dirty="0">
                <a:latin typeface="Arial" charset="0"/>
                <a:ea typeface="MS PGothic" charset="0"/>
              </a:rPr>
              <a:t>PL:    xy</a:t>
            </a:r>
            <a:r>
              <a:rPr lang="en-US" sz="1800" baseline="30000" dirty="0">
                <a:latin typeface="Arial" charset="0"/>
                <a:ea typeface="MS PGothic" charset="0"/>
              </a:rPr>
              <a:t>2</a:t>
            </a:r>
            <a:r>
              <a:rPr lang="en-US" sz="1800" dirty="0">
                <a:latin typeface="Arial" charset="0"/>
                <a:ea typeface="MS PGothic" charset="0"/>
              </a:rPr>
              <a:t>z = </a:t>
            </a:r>
            <a:r>
              <a:rPr lang="en-US" sz="1800" dirty="0" err="1">
                <a:latin typeface="Arial" charset="0"/>
                <a:ea typeface="MS PGothic" charset="0"/>
              </a:rPr>
              <a:t>xyyz</a:t>
            </a:r>
            <a:r>
              <a:rPr lang="en-US" sz="1800" dirty="0">
                <a:latin typeface="Arial" charset="0"/>
                <a:ea typeface="MS PGothic" charset="0"/>
              </a:rPr>
              <a:t> ∈ L </a:t>
            </a:r>
          </a:p>
          <a:p>
            <a:r>
              <a:rPr lang="en-US" sz="1800" dirty="0">
                <a:latin typeface="Arial" charset="0"/>
                <a:ea typeface="MS PGothic" charset="0"/>
              </a:rPr>
              <a:t>Thus, </a:t>
            </a:r>
            <a:r>
              <a:rPr lang="en-US" sz="1800" dirty="0" err="1">
                <a:latin typeface="Arial" charset="0"/>
                <a:ea typeface="MS PGothic" charset="0"/>
              </a:rPr>
              <a:t>a</a:t>
            </a:r>
            <a:r>
              <a:rPr lang="en-US" sz="1800" baseline="30000" dirty="0" err="1">
                <a:latin typeface="Arial" charset="0"/>
                <a:ea typeface="MS PGothic" charset="0"/>
              </a:rPr>
              <a:t>N</a:t>
            </a:r>
            <a:r>
              <a:rPr lang="en-US" sz="1800" baseline="30000" dirty="0">
                <a:latin typeface="Arial" charset="0"/>
                <a:ea typeface="MS PGothic" charset="0"/>
              </a:rPr>
              <a:t> + |</a:t>
            </a:r>
            <a:r>
              <a:rPr lang="en-US" sz="1800" baseline="30000" dirty="0" err="1">
                <a:latin typeface="Arial" charset="0"/>
                <a:ea typeface="MS PGothic" charset="0"/>
              </a:rPr>
              <a:t>y|</a:t>
            </a:r>
            <a:r>
              <a:rPr lang="en-US" sz="1800" dirty="0" err="1">
                <a:latin typeface="Arial" charset="0"/>
                <a:ea typeface="MS PGothic" charset="0"/>
              </a:rPr>
              <a:t>baa</a:t>
            </a:r>
            <a:r>
              <a:rPr lang="en-US" sz="1800" baseline="30000" dirty="0" err="1">
                <a:latin typeface="Arial" charset="0"/>
                <a:ea typeface="MS PGothic" charset="0"/>
              </a:rPr>
              <a:t>N</a:t>
            </a:r>
            <a:r>
              <a:rPr lang="en-US" sz="1800" dirty="0" err="1">
                <a:latin typeface="Arial" charset="0"/>
                <a:ea typeface="MS PGothic" charset="0"/>
              </a:rPr>
              <a:t>b</a:t>
            </a:r>
            <a:r>
              <a:rPr lang="en-US" sz="1800" dirty="0">
                <a:latin typeface="Arial" charset="0"/>
                <a:ea typeface="MS PGothic" charset="0"/>
              </a:rPr>
              <a:t> would be in L, but this is not so since N+|y| &gt; N</a:t>
            </a:r>
          </a:p>
          <a:p>
            <a:r>
              <a:rPr lang="en-US" sz="1800" dirty="0">
                <a:latin typeface="Arial" charset="0"/>
                <a:ea typeface="MS PGothic" charset="0"/>
              </a:rPr>
              <a:t>We have arrived at a contradiction.</a:t>
            </a:r>
          </a:p>
          <a:p>
            <a:r>
              <a:rPr lang="en-US" sz="1800" dirty="0">
                <a:latin typeface="Arial" charset="0"/>
                <a:ea typeface="MS PGothic" charset="0"/>
              </a:rPr>
              <a:t>Therefore, L is not Regular.</a:t>
            </a:r>
          </a:p>
        </p:txBody>
      </p:sp>
      <p:sp>
        <p:nvSpPr>
          <p:cNvPr id="102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CC35962-1190-9441-BF4A-C8BAAE9F4BBA}" type="datetime1">
              <a:rPr lang="en-US" smtClean="0"/>
              <a:t>1/27/22</a:t>
            </a:fld>
            <a:endParaRPr lang="en-US"/>
          </a:p>
        </p:txBody>
      </p:sp>
      <p:sp>
        <p:nvSpPr>
          <p:cNvPr id="1024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24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96FFAA4-A83E-BE45-ACD3-934A84AD4AA5}" type="slidenum">
              <a:rPr lang="en-US"/>
              <a:pPr/>
              <a:t>91</a:t>
            </a:fld>
            <a:endParaRPr lang="en-US"/>
          </a:p>
        </p:txBody>
      </p:sp>
    </p:spTree>
    <p:extLst>
      <p:ext uri="{BB962C8B-B14F-4D97-AF65-F5344CB8AC3E}">
        <p14:creationId xmlns:p14="http://schemas.microsoft.com/office/powerpoint/2010/main" val="190865990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p:nvPr>
        </p:nvSpPr>
        <p:spPr/>
        <p:txBody>
          <a:bodyPr/>
          <a:lstStyle/>
          <a:p>
            <a:r>
              <a:rPr lang="en-US" dirty="0" err="1">
                <a:ea typeface="MS PGothic" charset="0"/>
              </a:rPr>
              <a:t>a</a:t>
            </a:r>
            <a:r>
              <a:rPr lang="en-US" baseline="30000" dirty="0" err="1">
                <a:ea typeface="MS PGothic" charset="0"/>
              </a:rPr>
              <a:t>Fib</a:t>
            </a:r>
            <a:r>
              <a:rPr lang="en-US" baseline="30000" dirty="0">
                <a:ea typeface="MS PGothic" charset="0"/>
              </a:rPr>
              <a:t>(k)</a:t>
            </a:r>
            <a:r>
              <a:rPr lang="en-US" dirty="0">
                <a:ea typeface="MS PGothic" charset="0"/>
              </a:rPr>
              <a:t> is </a:t>
            </a:r>
            <a:r>
              <a:rPr lang="en-US" dirty="0">
                <a:latin typeface="Arial" charset="0"/>
                <a:ea typeface="MS PGothic" charset="0"/>
              </a:rPr>
              <a:t>not Regular (PL)</a:t>
            </a:r>
          </a:p>
        </p:txBody>
      </p:sp>
      <p:sp>
        <p:nvSpPr>
          <p:cNvPr id="102403" name="Content Placeholder 2"/>
          <p:cNvSpPr>
            <a:spLocks noGrp="1"/>
          </p:cNvSpPr>
          <p:nvPr>
            <p:ph idx="1"/>
          </p:nvPr>
        </p:nvSpPr>
        <p:spPr/>
        <p:txBody>
          <a:bodyPr/>
          <a:lstStyle/>
          <a:p>
            <a:r>
              <a:rPr lang="pl-PL" sz="2000" b="1" dirty="0">
                <a:latin typeface="Arial" charset="0"/>
                <a:ea typeface="MS PGothic" charset="0"/>
              </a:rPr>
              <a:t>L = {</a:t>
            </a:r>
            <a:r>
              <a:rPr lang="en-US" sz="2000" b="1" dirty="0" err="1">
                <a:ea typeface="MS PGothic" charset="0"/>
              </a:rPr>
              <a:t>a</a:t>
            </a:r>
            <a:r>
              <a:rPr lang="en-US" sz="2000" b="1" baseline="30000" dirty="0" err="1">
                <a:ea typeface="MS PGothic" charset="0"/>
              </a:rPr>
              <a:t>Fib</a:t>
            </a:r>
            <a:r>
              <a:rPr lang="en-US" sz="2000" b="1" baseline="30000" dirty="0">
                <a:ea typeface="MS PGothic" charset="0"/>
              </a:rPr>
              <a:t>(k) </a:t>
            </a:r>
            <a:r>
              <a:rPr lang="en-US" sz="2000" b="1" dirty="0">
                <a:ea typeface="MS PGothic" charset="0"/>
              </a:rPr>
              <a:t>| k&gt;0</a:t>
            </a:r>
            <a:r>
              <a:rPr lang="pl-PL" sz="2000" b="1" dirty="0">
                <a:latin typeface="Arial" charset="0"/>
                <a:ea typeface="MS PGothic" charset="0"/>
              </a:rPr>
              <a:t>} : </a:t>
            </a:r>
          </a:p>
          <a:p>
            <a:r>
              <a:rPr lang="en-US" sz="1800" dirty="0"/>
              <a:t>Assume that L is regular</a:t>
            </a:r>
            <a:endParaRPr lang="en-US" sz="1600" dirty="0"/>
          </a:p>
          <a:p>
            <a:r>
              <a:rPr lang="en-US" sz="1800" dirty="0"/>
              <a:t>Let N be the positive integer given by the Pumping Lemma</a:t>
            </a:r>
            <a:endParaRPr lang="en-US" sz="1600" dirty="0"/>
          </a:p>
          <a:p>
            <a:r>
              <a:rPr lang="en-US" sz="1800" dirty="0"/>
              <a:t>Let </a:t>
            </a:r>
            <a:r>
              <a:rPr lang="en-US" sz="1800" i="1" dirty="0"/>
              <a:t>s</a:t>
            </a:r>
            <a:r>
              <a:rPr lang="en-US" sz="1800" dirty="0"/>
              <a:t> be a string </a:t>
            </a:r>
            <a:r>
              <a:rPr lang="en-US" sz="1800" b="1" dirty="0"/>
              <a:t>s = </a:t>
            </a:r>
            <a:r>
              <a:rPr lang="en-US" sz="1800" b="1" dirty="0" err="1"/>
              <a:t>a</a:t>
            </a:r>
            <a:r>
              <a:rPr lang="en-US" sz="1800" b="1" baseline="30000" dirty="0" err="1">
                <a:ea typeface="MS PGothic" charset="0"/>
              </a:rPr>
              <a:t>Fib</a:t>
            </a:r>
            <a:r>
              <a:rPr lang="en-US" sz="1800" b="1" baseline="30000" dirty="0">
                <a:ea typeface="MS PGothic" charset="0"/>
              </a:rPr>
              <a:t>(N+3)</a:t>
            </a:r>
            <a:r>
              <a:rPr lang="en-US" sz="1800" b="1" dirty="0">
                <a:sym typeface="Symbol"/>
              </a:rPr>
              <a:t></a:t>
            </a:r>
            <a:r>
              <a:rPr lang="en-US" sz="1800" b="1" dirty="0"/>
              <a:t> L</a:t>
            </a:r>
            <a:endParaRPr lang="en-US" sz="1600" b="1" dirty="0"/>
          </a:p>
          <a:p>
            <a:r>
              <a:rPr lang="en-US" sz="1800" dirty="0"/>
              <a:t>Since </a:t>
            </a:r>
            <a:r>
              <a:rPr lang="en-US" sz="1800" i="1" dirty="0"/>
              <a:t>s</a:t>
            </a:r>
            <a:r>
              <a:rPr lang="en-US" sz="1800" dirty="0"/>
              <a:t> </a:t>
            </a:r>
            <a:r>
              <a:rPr lang="en-US" sz="1800" dirty="0">
                <a:sym typeface="Symbol"/>
              </a:rPr>
              <a:t></a:t>
            </a:r>
            <a:r>
              <a:rPr lang="en-US" sz="1800" dirty="0"/>
              <a:t> L and |s| ≥ N (Fib(N+3)&gt;N in all cases; actually Fib(N+2)&gt;N as well), s is split by PL into xyz, where |</a:t>
            </a:r>
            <a:r>
              <a:rPr lang="en-US" sz="1800" dirty="0" err="1"/>
              <a:t>xy</a:t>
            </a:r>
            <a:r>
              <a:rPr lang="en-US" sz="1800" dirty="0"/>
              <a:t>| ≤ N  and |y| &gt; 0 and for all </a:t>
            </a:r>
            <a:r>
              <a:rPr lang="en-US" sz="1800" dirty="0" err="1"/>
              <a:t>i</a:t>
            </a:r>
            <a:r>
              <a:rPr lang="en-US" sz="1800" dirty="0"/>
              <a:t> ≥ 0, </a:t>
            </a:r>
            <a:r>
              <a:rPr lang="en-US" sz="1800" dirty="0" err="1"/>
              <a:t>xy</a:t>
            </a:r>
            <a:r>
              <a:rPr lang="en-US" sz="1800" baseline="30000" dirty="0" err="1"/>
              <a:t>i</a:t>
            </a:r>
            <a:r>
              <a:rPr lang="en-US" sz="1800" dirty="0" err="1"/>
              <a:t>z</a:t>
            </a:r>
            <a:r>
              <a:rPr lang="en-US" sz="1800" dirty="0"/>
              <a:t> </a:t>
            </a:r>
            <a:r>
              <a:rPr lang="en-US" sz="1800" dirty="0">
                <a:sym typeface="Symbol"/>
              </a:rPr>
              <a:t></a:t>
            </a:r>
            <a:r>
              <a:rPr lang="en-US" sz="1800" dirty="0"/>
              <a:t> L</a:t>
            </a:r>
            <a:endParaRPr lang="en-US" sz="1600" dirty="0"/>
          </a:p>
          <a:p>
            <a:r>
              <a:rPr lang="en-US" sz="1800" dirty="0"/>
              <a:t>We choose </a:t>
            </a:r>
            <a:r>
              <a:rPr lang="en-US" sz="1800" dirty="0" err="1"/>
              <a:t>i</a:t>
            </a:r>
            <a:r>
              <a:rPr lang="en-US" sz="1800" dirty="0"/>
              <a:t> = 2; by PL: xy</a:t>
            </a:r>
            <a:r>
              <a:rPr lang="en-US" sz="1800" baseline="30000" dirty="0"/>
              <a:t>2</a:t>
            </a:r>
            <a:r>
              <a:rPr lang="en-US" sz="1800" dirty="0"/>
              <a:t>z = </a:t>
            </a:r>
            <a:r>
              <a:rPr lang="en-US" sz="1800" dirty="0" err="1"/>
              <a:t>xyyz</a:t>
            </a:r>
            <a:r>
              <a:rPr lang="en-US" sz="1800" dirty="0">
                <a:sym typeface="Symbol"/>
              </a:rPr>
              <a:t></a:t>
            </a:r>
            <a:r>
              <a:rPr lang="en-US" sz="1800" dirty="0"/>
              <a:t> L</a:t>
            </a:r>
            <a:endParaRPr lang="en-US" sz="1600" dirty="0"/>
          </a:p>
          <a:p>
            <a:r>
              <a:rPr lang="en-US" sz="1800" dirty="0"/>
              <a:t>Thus, </a:t>
            </a:r>
            <a:r>
              <a:rPr lang="en-US" sz="1800" dirty="0" err="1"/>
              <a:t>a</a:t>
            </a:r>
            <a:r>
              <a:rPr lang="en-US" sz="1800" baseline="30000" dirty="0" err="1"/>
              <a:t>Fib</a:t>
            </a:r>
            <a:r>
              <a:rPr lang="en-US" sz="1800" baseline="30000" dirty="0"/>
              <a:t>(N+3)+|y|</a:t>
            </a:r>
            <a:r>
              <a:rPr lang="en-US" sz="1800" dirty="0"/>
              <a:t> would be </a:t>
            </a:r>
            <a:r>
              <a:rPr lang="en-US" sz="1800" dirty="0">
                <a:sym typeface="Symbol"/>
              </a:rPr>
              <a:t></a:t>
            </a:r>
            <a:r>
              <a:rPr lang="en-US" sz="1800" dirty="0"/>
              <a:t> L. This means that there is a Fibonacci number between Fib(N+3) and Fib(N+3)+N, but the smallest Fibonacci greater than Fib(N+3) is Fib(N+3)+Fib(N+2) and Fib(N+2)&gt;N</a:t>
            </a:r>
            <a:br>
              <a:rPr lang="en-US" sz="1800" dirty="0"/>
            </a:br>
            <a:r>
              <a:rPr lang="en-US" sz="1800" dirty="0"/>
              <a:t>This is a contradiction; therefore, L is not regular  ■</a:t>
            </a:r>
          </a:p>
          <a:p>
            <a:r>
              <a:rPr lang="en-US" sz="1800" dirty="0"/>
              <a:t>Note: Using values less than N+3 could be dangerous because N could be 1 and both Fib(2) and Fib(3) are within N (1) of Fib(1).</a:t>
            </a:r>
            <a:endParaRPr lang="en-US" sz="1600" dirty="0"/>
          </a:p>
        </p:txBody>
      </p:sp>
      <p:sp>
        <p:nvSpPr>
          <p:cNvPr id="1024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729D7D9-7E71-D245-921C-F1620616D683}" type="datetime1">
              <a:rPr lang="en-US" smtClean="0"/>
              <a:t>1/27/22</a:t>
            </a:fld>
            <a:endParaRPr lang="en-US"/>
          </a:p>
        </p:txBody>
      </p:sp>
      <p:sp>
        <p:nvSpPr>
          <p:cNvPr id="1024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24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96FFAA4-A83E-BE45-ACD3-934A84AD4AA5}" type="slidenum">
              <a:rPr lang="en-US"/>
              <a:pPr/>
              <a:t>92</a:t>
            </a:fld>
            <a:endParaRPr lang="en-US"/>
          </a:p>
        </p:txBody>
      </p:sp>
    </p:spTree>
    <p:extLst>
      <p:ext uri="{BB962C8B-B14F-4D97-AF65-F5344CB8AC3E}">
        <p14:creationId xmlns:p14="http://schemas.microsoft.com/office/powerpoint/2010/main" val="188377128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p:nvPr>
        </p:nvSpPr>
        <p:spPr/>
        <p:txBody>
          <a:bodyPr/>
          <a:lstStyle/>
          <a:p>
            <a:r>
              <a:rPr lang="en-US">
                <a:latin typeface="Arial" charset="0"/>
                <a:ea typeface="MS PGothic" charset="0"/>
              </a:rPr>
              <a:t>Pumping Lemma Problems</a:t>
            </a:r>
          </a:p>
        </p:txBody>
      </p:sp>
      <p:sp>
        <p:nvSpPr>
          <p:cNvPr id="89091" name="Content Placeholder 2"/>
          <p:cNvSpPr>
            <a:spLocks noGrp="1"/>
          </p:cNvSpPr>
          <p:nvPr>
            <p:ph idx="1"/>
          </p:nvPr>
        </p:nvSpPr>
        <p:spPr/>
        <p:txBody>
          <a:bodyPr/>
          <a:lstStyle/>
          <a:p>
            <a:r>
              <a:rPr lang="en-US" dirty="0">
                <a:latin typeface="Arial" charset="0"/>
                <a:ea typeface="MS PGothic" charset="0"/>
              </a:rPr>
              <a:t>Use the Pumping Lemma to show each of the following is not regular</a:t>
            </a:r>
          </a:p>
          <a:p>
            <a:pPr marL="971550" lvl="1" indent="-514350"/>
            <a:r>
              <a:rPr lang="en-US" dirty="0">
                <a:latin typeface="Arial" charset="0"/>
                <a:ea typeface="MS PGothic" charset="0"/>
              </a:rPr>
              <a:t>{ 0</a:t>
            </a:r>
            <a:r>
              <a:rPr lang="en-US" baseline="30000" dirty="0">
                <a:latin typeface="Arial" charset="0"/>
                <a:ea typeface="MS PGothic" charset="0"/>
              </a:rPr>
              <a:t>m</a:t>
            </a:r>
            <a:r>
              <a:rPr lang="en-US" dirty="0">
                <a:latin typeface="Arial" charset="0"/>
                <a:ea typeface="MS PGothic" charset="0"/>
              </a:rPr>
              <a:t> 1</a:t>
            </a:r>
            <a:r>
              <a:rPr lang="en-US" baseline="30000" dirty="0">
                <a:latin typeface="Arial" charset="0"/>
                <a:ea typeface="MS PGothic" charset="0"/>
              </a:rPr>
              <a:t>2n</a:t>
            </a:r>
            <a:r>
              <a:rPr lang="en-US" dirty="0">
                <a:latin typeface="Arial" charset="0"/>
                <a:ea typeface="MS PGothic" charset="0"/>
              </a:rPr>
              <a:t> | m </a:t>
            </a:r>
            <a:r>
              <a:rPr lang="en-US" dirty="0">
                <a:latin typeface="Arial" charset="0"/>
                <a:ea typeface="MS PGothic" charset="0"/>
                <a:sym typeface="Symbol" charset="0"/>
              </a:rPr>
              <a:t></a:t>
            </a:r>
            <a:r>
              <a:rPr lang="en-US" dirty="0">
                <a:latin typeface="Arial" charset="0"/>
                <a:ea typeface="MS PGothic" charset="0"/>
              </a:rPr>
              <a:t> n }</a:t>
            </a:r>
          </a:p>
          <a:p>
            <a:pPr marL="971550" lvl="1" indent="-514350"/>
            <a:r>
              <a:rPr lang="en-US" dirty="0">
                <a:latin typeface="Arial" charset="0"/>
                <a:ea typeface="MS PGothic" charset="0"/>
              </a:rPr>
              <a:t>{ </a:t>
            </a:r>
            <a:r>
              <a:rPr lang="en-US" dirty="0" err="1">
                <a:latin typeface="Arial" charset="0"/>
                <a:ea typeface="MS PGothic" charset="0"/>
              </a:rPr>
              <a:t>ww</a:t>
            </a:r>
            <a:r>
              <a:rPr lang="en-US" baseline="30000" dirty="0" err="1">
                <a:latin typeface="Arial" charset="0"/>
                <a:ea typeface="MS PGothic" charset="0"/>
              </a:rPr>
              <a:t>R</a:t>
            </a:r>
            <a:r>
              <a:rPr lang="en-US" dirty="0">
                <a:latin typeface="Arial" charset="0"/>
                <a:ea typeface="MS PGothic" charset="0"/>
              </a:rPr>
              <a:t> | w </a:t>
            </a:r>
            <a:r>
              <a:rPr lang="en-US" dirty="0">
                <a:latin typeface="Arial" charset="0"/>
                <a:ea typeface="MS PGothic" charset="0"/>
                <a:sym typeface="Symbol" charset="0"/>
              </a:rPr>
              <a:t> {</a:t>
            </a:r>
            <a:r>
              <a:rPr lang="en-US" dirty="0" err="1">
                <a:latin typeface="Arial" charset="0"/>
                <a:ea typeface="MS PGothic" charset="0"/>
                <a:sym typeface="Symbol" charset="0"/>
              </a:rPr>
              <a:t>a,b</a:t>
            </a:r>
            <a:r>
              <a:rPr lang="en-US" dirty="0">
                <a:latin typeface="Arial" charset="0"/>
                <a:ea typeface="MS PGothic" charset="0"/>
                <a:sym typeface="Symbol" charset="0"/>
              </a:rPr>
              <a:t>}</a:t>
            </a:r>
            <a:r>
              <a:rPr lang="en-US" baseline="30000" dirty="0">
                <a:latin typeface="Arial" charset="0"/>
                <a:ea typeface="MS PGothic" charset="0"/>
                <a:sym typeface="Symbol" charset="0"/>
              </a:rPr>
              <a:t>+</a:t>
            </a:r>
            <a:r>
              <a:rPr lang="en-US" dirty="0">
                <a:latin typeface="Arial" charset="0"/>
                <a:ea typeface="MS PGothic" charset="0"/>
                <a:sym typeface="Symbol" charset="0"/>
              </a:rPr>
              <a:t> }</a:t>
            </a:r>
          </a:p>
          <a:p>
            <a:pPr marL="971550" lvl="1" indent="-514350"/>
            <a:r>
              <a:rPr lang="en-US" dirty="0">
                <a:latin typeface="Arial" charset="0"/>
                <a:ea typeface="MS PGothic" charset="0"/>
                <a:sym typeface="Symbol" charset="0"/>
              </a:rPr>
              <a:t>{ 1</a:t>
            </a:r>
            <a:r>
              <a:rPr lang="en-US" baseline="30000" dirty="0">
                <a:latin typeface="Arial" charset="0"/>
                <a:ea typeface="MS PGothic" charset="0"/>
                <a:sym typeface="Symbol" charset="0"/>
              </a:rPr>
              <a:t>n</a:t>
            </a:r>
            <a:r>
              <a:rPr lang="en-US" baseline="50000" dirty="0">
                <a:latin typeface="Arial" charset="0"/>
                <a:ea typeface="MS PGothic" charset="0"/>
                <a:sym typeface="Symbol" charset="0"/>
              </a:rPr>
              <a:t>2</a:t>
            </a:r>
            <a:r>
              <a:rPr lang="en-US" dirty="0">
                <a:latin typeface="Arial" charset="0"/>
                <a:ea typeface="MS PGothic" charset="0"/>
                <a:sym typeface="Symbol" charset="0"/>
              </a:rPr>
              <a:t> | n &gt; 0 }</a:t>
            </a:r>
          </a:p>
          <a:p>
            <a:pPr marL="971550" lvl="1" indent="-514350"/>
            <a:r>
              <a:rPr lang="en-US" dirty="0">
                <a:latin typeface="Arial" charset="0"/>
                <a:ea typeface="MS PGothic" charset="0"/>
                <a:sym typeface="Symbol" charset="0"/>
              </a:rPr>
              <a:t>{ </a:t>
            </a:r>
            <a:r>
              <a:rPr lang="en-US" dirty="0" err="1">
                <a:latin typeface="Arial" charset="0"/>
                <a:ea typeface="MS PGothic" charset="0"/>
                <a:sym typeface="Symbol" charset="0"/>
              </a:rPr>
              <a:t>ww</a:t>
            </a:r>
            <a:r>
              <a:rPr lang="en-US" dirty="0">
                <a:latin typeface="Arial" charset="0"/>
                <a:ea typeface="MS PGothic" charset="0"/>
                <a:sym typeface="Symbol" charset="0"/>
              </a:rPr>
              <a:t> </a:t>
            </a:r>
            <a:r>
              <a:rPr lang="en-US" dirty="0">
                <a:latin typeface="Arial" charset="0"/>
                <a:ea typeface="MS PGothic" charset="0"/>
              </a:rPr>
              <a:t>| w </a:t>
            </a:r>
            <a:r>
              <a:rPr lang="en-US" dirty="0">
                <a:latin typeface="Arial" charset="0"/>
                <a:ea typeface="MS PGothic" charset="0"/>
                <a:sym typeface="Symbol" charset="0"/>
              </a:rPr>
              <a:t> {</a:t>
            </a:r>
            <a:r>
              <a:rPr lang="en-US" dirty="0" err="1">
                <a:latin typeface="Arial" charset="0"/>
                <a:ea typeface="MS PGothic" charset="0"/>
                <a:sym typeface="Symbol" charset="0"/>
              </a:rPr>
              <a:t>a,b</a:t>
            </a:r>
            <a:r>
              <a:rPr lang="en-US" dirty="0">
                <a:latin typeface="Arial" charset="0"/>
                <a:ea typeface="MS PGothic" charset="0"/>
                <a:sym typeface="Symbol" charset="0"/>
              </a:rPr>
              <a:t>}</a:t>
            </a:r>
            <a:r>
              <a:rPr lang="en-US" baseline="30000" dirty="0">
                <a:latin typeface="Arial" charset="0"/>
                <a:ea typeface="MS PGothic" charset="0"/>
                <a:sym typeface="Symbol" charset="0"/>
              </a:rPr>
              <a:t>+</a:t>
            </a:r>
            <a:r>
              <a:rPr lang="en-US" dirty="0">
                <a:latin typeface="Arial" charset="0"/>
                <a:ea typeface="MS PGothic" charset="0"/>
                <a:sym typeface="Symbol" charset="0"/>
              </a:rPr>
              <a:t> }</a:t>
            </a:r>
          </a:p>
          <a:p>
            <a:pPr marL="971550" lvl="1" indent="-514350"/>
            <a:endParaRPr lang="en-US" dirty="0">
              <a:latin typeface="Arial" charset="0"/>
              <a:ea typeface="MS PGothic" charset="0"/>
              <a:sym typeface="Symbol" charset="0"/>
            </a:endParaRPr>
          </a:p>
          <a:p>
            <a:pPr marL="971550" lvl="1" indent="-514350"/>
            <a:r>
              <a:rPr lang="en-US" dirty="0">
                <a:latin typeface="Arial" charset="0"/>
                <a:ea typeface="MS PGothic" charset="0"/>
                <a:sym typeface="Symbol" charset="0"/>
              </a:rPr>
              <a:t>What about </a:t>
            </a:r>
            <a:r>
              <a:rPr lang="en-US" dirty="0">
                <a:latin typeface="Arial" charset="0"/>
                <a:ea typeface="MS PGothic" charset="0"/>
              </a:rPr>
              <a:t>{ </a:t>
            </a:r>
            <a:r>
              <a:rPr lang="en-US" dirty="0" err="1">
                <a:latin typeface="Arial" charset="0"/>
                <a:ea typeface="MS PGothic" charset="0"/>
              </a:rPr>
              <a:t>wxw</a:t>
            </a:r>
            <a:r>
              <a:rPr lang="en-US" baseline="30000" dirty="0" err="1">
                <a:latin typeface="Arial" charset="0"/>
                <a:ea typeface="MS PGothic" charset="0"/>
              </a:rPr>
              <a:t>R</a:t>
            </a:r>
            <a:r>
              <a:rPr lang="en-US" dirty="0">
                <a:latin typeface="Arial" charset="0"/>
                <a:ea typeface="MS PGothic" charset="0"/>
              </a:rPr>
              <a:t> | </a:t>
            </a:r>
            <a:r>
              <a:rPr lang="en-US" dirty="0" err="1">
                <a:latin typeface="Arial" charset="0"/>
                <a:ea typeface="MS PGothic" charset="0"/>
              </a:rPr>
              <a:t>w,x</a:t>
            </a:r>
            <a:r>
              <a:rPr lang="en-US" dirty="0">
                <a:latin typeface="Arial" charset="0"/>
                <a:ea typeface="MS PGothic" charset="0"/>
              </a:rPr>
              <a:t> </a:t>
            </a:r>
            <a:r>
              <a:rPr lang="en-US" dirty="0">
                <a:latin typeface="Arial" charset="0"/>
                <a:ea typeface="MS PGothic" charset="0"/>
                <a:sym typeface="Symbol" charset="0"/>
              </a:rPr>
              <a:t> {</a:t>
            </a:r>
            <a:r>
              <a:rPr lang="en-US" dirty="0" err="1">
                <a:latin typeface="Arial" charset="0"/>
                <a:ea typeface="MS PGothic" charset="0"/>
                <a:sym typeface="Symbol" charset="0"/>
              </a:rPr>
              <a:t>a,b</a:t>
            </a:r>
            <a:r>
              <a:rPr lang="en-US" dirty="0">
                <a:latin typeface="Arial" charset="0"/>
                <a:ea typeface="MS PGothic" charset="0"/>
                <a:sym typeface="Symbol" charset="0"/>
              </a:rPr>
              <a:t>}</a:t>
            </a:r>
            <a:r>
              <a:rPr lang="en-US" baseline="30000" dirty="0">
                <a:latin typeface="Arial" charset="0"/>
                <a:ea typeface="MS PGothic" charset="0"/>
                <a:sym typeface="Symbol" charset="0"/>
              </a:rPr>
              <a:t>+</a:t>
            </a:r>
            <a:r>
              <a:rPr lang="en-US" dirty="0">
                <a:latin typeface="Arial" charset="0"/>
                <a:ea typeface="MS PGothic" charset="0"/>
                <a:sym typeface="Symbol" charset="0"/>
              </a:rPr>
              <a:t> } ?</a:t>
            </a:r>
          </a:p>
          <a:p>
            <a:pPr marL="971550" lvl="1" indent="-514350"/>
            <a:endParaRPr lang="en-US" dirty="0">
              <a:latin typeface="Arial" charset="0"/>
              <a:ea typeface="MS PGothic" charset="0"/>
            </a:endParaRPr>
          </a:p>
        </p:txBody>
      </p:sp>
      <p:sp>
        <p:nvSpPr>
          <p:cNvPr id="890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A65CD6F-9A58-F340-8E10-E74015EDA7FB}" type="datetime1">
              <a:rPr lang="en-US" smtClean="0"/>
              <a:t>1/27/22</a:t>
            </a:fld>
            <a:endParaRPr lang="en-US"/>
          </a:p>
        </p:txBody>
      </p:sp>
      <p:sp>
        <p:nvSpPr>
          <p:cNvPr id="890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890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24DDC27-95A9-A04E-8EDD-424D6EC34787}" type="slidenum">
              <a:rPr lang="en-US"/>
              <a:pPr/>
              <a:t>93</a:t>
            </a:fld>
            <a:endParaRPr lang="en-US"/>
          </a:p>
        </p:txBody>
      </p:sp>
    </p:spTree>
    <p:extLst>
      <p:ext uri="{BB962C8B-B14F-4D97-AF65-F5344CB8AC3E}">
        <p14:creationId xmlns:p14="http://schemas.microsoft.com/office/powerpoint/2010/main" val="19264650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a:t>State Minimization</a:t>
            </a:r>
          </a:p>
        </p:txBody>
      </p:sp>
      <p:sp>
        <p:nvSpPr>
          <p:cNvPr id="8" name="Subtitle 7"/>
          <p:cNvSpPr>
            <a:spLocks noGrp="1"/>
          </p:cNvSpPr>
          <p:nvPr>
            <p:ph type="subTitle" idx="1"/>
          </p:nvPr>
        </p:nvSpPr>
        <p:spPr/>
        <p:txBody>
          <a:bodyPr/>
          <a:lstStyle/>
          <a:p>
            <a:r>
              <a:rPr lang="en-US" dirty="0"/>
              <a:t>We now want to show, for any Regular Language R, </a:t>
            </a:r>
          </a:p>
          <a:p>
            <a:r>
              <a:rPr lang="en-US" dirty="0"/>
              <a:t>the minimum state DFA is unique</a:t>
            </a:r>
          </a:p>
          <a:p>
            <a:r>
              <a:rPr lang="en-US" b="1" dirty="0" err="1">
                <a:solidFill>
                  <a:srgbClr val="CC9900"/>
                </a:solidFill>
              </a:rPr>
              <a:t>Myhill-Nerode</a:t>
            </a:r>
            <a:r>
              <a:rPr lang="en-US" b="1" dirty="0">
                <a:solidFill>
                  <a:srgbClr val="CC9900"/>
                </a:solidFill>
              </a:rPr>
              <a:t> Theorem</a:t>
            </a:r>
          </a:p>
        </p:txBody>
      </p:sp>
    </p:spTree>
    <p:extLst>
      <p:ext uri="{BB962C8B-B14F-4D97-AF65-F5344CB8AC3E}">
        <p14:creationId xmlns:p14="http://schemas.microsoft.com/office/powerpoint/2010/main" val="390366846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Theorem</a:t>
            </a:r>
          </a:p>
        </p:txBody>
      </p:sp>
      <p:sp>
        <p:nvSpPr>
          <p:cNvPr id="100355" name="Content Placeholder 2"/>
          <p:cNvSpPr>
            <a:spLocks noGrp="1"/>
          </p:cNvSpPr>
          <p:nvPr>
            <p:ph idx="1"/>
          </p:nvPr>
        </p:nvSpPr>
        <p:spPr/>
        <p:txBody>
          <a:bodyPr/>
          <a:lstStyle/>
          <a:p>
            <a:pPr marL="0" indent="0">
              <a:buFontTx/>
              <a:buNone/>
            </a:pPr>
            <a:r>
              <a:rPr lang="en-US" sz="2400" dirty="0">
                <a:latin typeface="Arial" charset="0"/>
                <a:ea typeface="MS PGothic" charset="0"/>
                <a:sym typeface="Symbol" charset="0"/>
              </a:rPr>
              <a:t>The following are equivalent:</a:t>
            </a:r>
          </a:p>
          <a:p>
            <a:pPr marL="466725" indent="-466725">
              <a:buFontTx/>
              <a:buAutoNum type="arabicPeriod"/>
            </a:pPr>
            <a:r>
              <a:rPr lang="en-US" sz="2400" dirty="0">
                <a:latin typeface="Arial" charset="0"/>
                <a:ea typeface="MS PGothic" charset="0"/>
                <a:sym typeface="Symbol" charset="0"/>
              </a:rPr>
              <a:t>L is accepted by some DFA</a:t>
            </a:r>
          </a:p>
          <a:p>
            <a:pPr marL="466725" indent="-466725">
              <a:buFontTx/>
              <a:buAutoNum type="arabicPeriod"/>
            </a:pPr>
            <a:r>
              <a:rPr lang="en-US" sz="2400" dirty="0">
                <a:latin typeface="Arial" charset="0"/>
                <a:ea typeface="MS PGothic" charset="0"/>
                <a:sym typeface="Symbol" charset="0"/>
              </a:rPr>
              <a:t>L is the union of some of the classes of a right invariant equivalence relation, R, of finite index.</a:t>
            </a:r>
          </a:p>
          <a:p>
            <a:pPr marL="466725" indent="-466725">
              <a:buFontTx/>
              <a:buAutoNum type="arabicPeriod"/>
            </a:pPr>
            <a:r>
              <a:rPr lang="en-US" sz="2400" dirty="0">
                <a:latin typeface="Arial" charset="0"/>
                <a:ea typeface="MS PGothic" charset="0"/>
                <a:sym typeface="Symbol" charset="0"/>
              </a:rPr>
              <a:t>The specific right invariance equivalence relation </a:t>
            </a:r>
            <a:br>
              <a:rPr lang="en-US" sz="2400" dirty="0">
                <a:latin typeface="Arial" charset="0"/>
                <a:ea typeface="MS PGothic" charset="0"/>
                <a:sym typeface="Symbol" charset="0"/>
              </a:rPr>
            </a:br>
            <a:r>
              <a:rPr lang="en-US" sz="2400" dirty="0">
                <a:latin typeface="Arial" charset="0"/>
                <a:ea typeface="MS PGothic" charset="0"/>
                <a:sym typeface="Symbol" charset="0"/>
              </a:rPr>
              <a:t>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where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a:t>
            </a:r>
            <a:br>
              <a:rPr lang="en-US" sz="2400" dirty="0">
                <a:latin typeface="Arial" charset="0"/>
                <a:ea typeface="MS PGothic" charset="0"/>
                <a:sym typeface="Symbol" charset="0"/>
              </a:rPr>
            </a:br>
            <a:r>
              <a:rPr lang="en-US" sz="2400" dirty="0">
                <a:latin typeface="Arial" charset="0"/>
                <a:ea typeface="MS PGothic" charset="0"/>
                <a:sym typeface="Symbol" charset="0"/>
              </a:rPr>
              <a:t>has finite index</a:t>
            </a:r>
          </a:p>
          <a:p>
            <a:pPr marL="0" indent="0">
              <a:buFontTx/>
              <a:buNone/>
            </a:pPr>
            <a:r>
              <a:rPr lang="en-US" sz="2400" dirty="0">
                <a:latin typeface="Arial" charset="0"/>
                <a:ea typeface="MS PGothic" charset="0"/>
                <a:sym typeface="Symbol" charset="0"/>
              </a:rPr>
              <a:t>Definition. R is a right invariant equivalence relation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R is an equivalence relation and z [ x R y implies </a:t>
            </a:r>
            <a:r>
              <a:rPr lang="en-US" sz="2400" dirty="0" err="1">
                <a:latin typeface="Arial" charset="0"/>
                <a:ea typeface="MS PGothic" charset="0"/>
                <a:sym typeface="Symbol" charset="0"/>
              </a:rPr>
              <a:t>xz</a:t>
            </a:r>
            <a:r>
              <a:rPr lang="en-US" sz="2400" dirty="0">
                <a:latin typeface="Arial" charset="0"/>
                <a:ea typeface="MS PGothic" charset="0"/>
                <a:sym typeface="Symbol" charset="0"/>
              </a:rPr>
              <a:t> R </a:t>
            </a:r>
            <a:r>
              <a:rPr lang="en-US" sz="2400" dirty="0" err="1">
                <a:latin typeface="Arial" charset="0"/>
                <a:ea typeface="MS PGothic" charset="0"/>
                <a:sym typeface="Symbol" charset="0"/>
              </a:rPr>
              <a:t>yz</a:t>
            </a:r>
            <a:r>
              <a:rPr lang="en-US" sz="2400" dirty="0">
                <a:latin typeface="Arial" charset="0"/>
                <a:ea typeface="MS PGothic" charset="0"/>
                <a:sym typeface="Symbol" charset="0"/>
              </a:rPr>
              <a:t> ].</a:t>
            </a:r>
          </a:p>
          <a:p>
            <a:pPr marL="0" indent="0">
              <a:buFontTx/>
              <a:buNone/>
            </a:pPr>
            <a:r>
              <a:rPr lang="en-US" sz="2400" dirty="0">
                <a:latin typeface="Arial" charset="0"/>
                <a:ea typeface="MS PGothic" charset="0"/>
                <a:sym typeface="Symbol" charset="0"/>
              </a:rPr>
              <a:t>Note: This is only meaningful for relations over strings.</a:t>
            </a: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95385D-CB98-254F-A384-3C596D292B4A}" type="datetime1">
              <a:rPr lang="en-US" smtClean="0"/>
              <a:t>1/27/22</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95</a:t>
            </a:fld>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1 ⇒ 2</a:t>
            </a:r>
          </a:p>
        </p:txBody>
      </p:sp>
      <p:sp>
        <p:nvSpPr>
          <p:cNvPr id="100355" name="Content Placeholder 2"/>
          <p:cNvSpPr>
            <a:spLocks noGrp="1"/>
          </p:cNvSpPr>
          <p:nvPr>
            <p:ph idx="1"/>
          </p:nvPr>
        </p:nvSpPr>
        <p:spPr/>
        <p:txBody>
          <a:bodyPr/>
          <a:lstStyle/>
          <a:p>
            <a:pPr marL="466725" indent="-466725">
              <a:buFontTx/>
              <a:buAutoNum type="arabicPeriod"/>
            </a:pPr>
            <a:r>
              <a:rPr lang="en-US" sz="2400" dirty="0">
                <a:latin typeface="Arial" charset="0"/>
                <a:ea typeface="MS PGothic" charset="0"/>
                <a:sym typeface="Symbol" charset="0"/>
              </a:rPr>
              <a:t>Assume L is accepted by some DFA, </a:t>
            </a:r>
            <a:r>
              <a:rPr lang="en-US" sz="2400" dirty="0">
                <a:latin typeface="Arial" charset="0"/>
                <a:ea typeface="MS PGothic" charset="0"/>
              </a:rPr>
              <a:t>A = (Q,Σ,δ,q</a:t>
            </a:r>
            <a:r>
              <a:rPr lang="en-US" sz="2400" baseline="-25000" dirty="0">
                <a:latin typeface="Arial" charset="0"/>
                <a:ea typeface="MS PGothic" charset="0"/>
              </a:rPr>
              <a:t>1</a:t>
            </a:r>
            <a:r>
              <a:rPr lang="en-US" sz="2400" dirty="0">
                <a:latin typeface="Arial" charset="0"/>
                <a:ea typeface="MS PGothic" charset="0"/>
              </a:rPr>
              <a:t>,F) </a:t>
            </a:r>
            <a:endParaRPr lang="en-US" sz="2400" dirty="0">
              <a:latin typeface="Arial" charset="0"/>
              <a:ea typeface="MS PGothic" charset="0"/>
              <a:sym typeface="Symbol" charset="0"/>
            </a:endParaRPr>
          </a:p>
          <a:p>
            <a:pPr marL="466725" indent="-466725">
              <a:buFontTx/>
              <a:buAutoNum type="arabicPeriod"/>
            </a:pPr>
            <a:r>
              <a:rPr lang="en-US" sz="2400" dirty="0">
                <a:latin typeface="Arial" charset="0"/>
                <a:ea typeface="MS PGothic" charset="0"/>
                <a:sym typeface="Symbol" charset="0"/>
              </a:rPr>
              <a:t>Define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by x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 First,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is defined by equality and so is obviously an equivalence relation.</a:t>
            </a:r>
            <a:br>
              <a:rPr lang="en-US" sz="2400" dirty="0">
                <a:latin typeface="Arial" charset="0"/>
                <a:ea typeface="MS PGothic" charset="0"/>
                <a:sym typeface="Symbol" charset="0"/>
              </a:rPr>
            </a:br>
            <a:r>
              <a:rPr lang="en-US" sz="2400" dirty="0">
                <a:latin typeface="Arial" charset="0"/>
                <a:ea typeface="MS PGothic" charset="0"/>
                <a:sym typeface="Symbol" charset="0"/>
              </a:rPr>
              <a:t>Clearly if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 then z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xz)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yz) because A is deterministic. </a:t>
            </a:r>
            <a:br>
              <a:rPr lang="en-US" sz="2400" dirty="0">
                <a:latin typeface="Arial" charset="0"/>
                <a:ea typeface="MS PGothic" charset="0"/>
                <a:sym typeface="Symbol" charset="0"/>
              </a:rPr>
            </a:br>
            <a:r>
              <a:rPr lang="en-US" sz="2400" dirty="0">
                <a:latin typeface="Arial" charset="0"/>
                <a:ea typeface="MS PGothic" charset="0"/>
                <a:sym typeface="Symbol" charset="0"/>
              </a:rPr>
              <a:t>Moreover if z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xz)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yz) then </a:t>
            </a:r>
            <a:br>
              <a:rPr lang="en-US" sz="2400" dirty="0">
                <a:latin typeface="Arial" charset="0"/>
                <a:ea typeface="MS PGothic" charset="0"/>
                <a:sym typeface="Symbol" charset="0"/>
              </a:rPr>
            </a:b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x) = </a:t>
            </a:r>
            <a:r>
              <a:rPr lang="en-US" sz="2400" dirty="0" err="1">
                <a:latin typeface="Arial" charset="0"/>
                <a:ea typeface="MS PGothic" charset="0"/>
              </a:rPr>
              <a:t>δ</a:t>
            </a:r>
            <a:r>
              <a:rPr lang="en-US" sz="2400" dirty="0">
                <a:latin typeface="Arial" charset="0"/>
                <a:ea typeface="MS PGothic" charset="0"/>
                <a:sym typeface="Symbol" charset="0"/>
              </a:rPr>
              <a:t>*(</a:t>
            </a:r>
            <a:r>
              <a:rPr lang="en-US" sz="2400" dirty="0">
                <a:latin typeface="Arial" charset="0"/>
                <a:ea typeface="MS PGothic" charset="0"/>
              </a:rPr>
              <a:t>q</a:t>
            </a:r>
            <a:r>
              <a:rPr lang="en-US" sz="2400" baseline="-25000" dirty="0">
                <a:latin typeface="Arial" charset="0"/>
                <a:ea typeface="MS PGothic" charset="0"/>
              </a:rPr>
              <a:t>1</a:t>
            </a:r>
            <a:r>
              <a:rPr lang="en-US" sz="2400" dirty="0">
                <a:latin typeface="Arial" charset="0"/>
                <a:ea typeface="MS PGothic" charset="0"/>
              </a:rPr>
              <a:t>,</a:t>
            </a:r>
            <a:r>
              <a:rPr lang="en-US" sz="2400" dirty="0">
                <a:latin typeface="Arial" charset="0"/>
                <a:ea typeface="MS PGothic" charset="0"/>
                <a:sym typeface="Symbol" charset="0"/>
              </a:rPr>
              <a:t>y), just by letting z = </a:t>
            </a:r>
            <a:r>
              <a:rPr lang="en-US" sz="2400" dirty="0">
                <a:latin typeface="Symbol" charset="2"/>
                <a:ea typeface="Symbol" charset="2"/>
                <a:cs typeface="Symbol" charset="2"/>
                <a:sym typeface="Symbol" charset="0"/>
              </a:rPr>
              <a:t>l</a:t>
            </a:r>
            <a:r>
              <a:rPr lang="en-US" sz="2400" dirty="0">
                <a:latin typeface="Arial" charset="0"/>
                <a:ea typeface="MS PGothic" charset="0"/>
                <a:sym typeface="Symbol" charset="0"/>
              </a:rPr>
              <a:t>.  </a:t>
            </a:r>
            <a:br>
              <a:rPr lang="en-US" sz="2400" dirty="0">
                <a:latin typeface="Arial" charset="0"/>
                <a:ea typeface="MS PGothic" charset="0"/>
                <a:sym typeface="Symbol" charset="0"/>
              </a:rPr>
            </a:br>
            <a:r>
              <a:rPr lang="en-US" sz="2400" dirty="0">
                <a:latin typeface="Arial" charset="0"/>
                <a:ea typeface="MS PGothic" charset="0"/>
                <a:sym typeface="Symbol" charset="0"/>
              </a:rPr>
              <a:t>Putting it together x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y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a:t>
            </a:r>
            <a:r>
              <a:rPr lang="en-US" sz="2400" dirty="0" err="1">
                <a:latin typeface="Arial" charset="0"/>
                <a:ea typeface="MS PGothic" charset="0"/>
                <a:sym typeface="Symbol" charset="0"/>
              </a:rPr>
              <a:t>xz</a:t>
            </a:r>
            <a:r>
              <a:rPr lang="en-US" sz="2400" dirty="0">
                <a:latin typeface="Arial" charset="0"/>
                <a:ea typeface="MS PGothic" charset="0"/>
                <a:sym typeface="Symbol" charset="0"/>
              </a:rPr>
              <a:t>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Thus, R</a:t>
            </a:r>
            <a:r>
              <a:rPr lang="en-US" sz="2400" baseline="-25000" dirty="0">
                <a:latin typeface="Arial" charset="0"/>
                <a:ea typeface="MS PGothic" charset="0"/>
                <a:sym typeface="Symbol" charset="0"/>
              </a:rPr>
              <a:t>A</a:t>
            </a:r>
            <a:r>
              <a:rPr lang="en-US" sz="2400" dirty="0">
                <a:latin typeface="Arial" charset="0"/>
                <a:ea typeface="MS PGothic" charset="0"/>
                <a:sym typeface="Symbol" charset="0"/>
              </a:rPr>
              <a:t> is right invariant; its index is |Q| which is finite; and </a:t>
            </a:r>
            <a:br>
              <a:rPr lang="en-US" sz="2400" dirty="0">
                <a:latin typeface="Arial" charset="0"/>
                <a:ea typeface="MS PGothic" charset="0"/>
                <a:sym typeface="Symbol" charset="0"/>
              </a:rPr>
            </a:br>
            <a:r>
              <a:rPr lang="en-US" sz="2400" i="1" dirty="0">
                <a:latin typeface="Arial" charset="0"/>
                <a:ea typeface="MS PGothic" charset="0"/>
                <a:sym typeface="Symbol" charset="0"/>
              </a:rPr>
              <a:t>L</a:t>
            </a:r>
            <a:r>
              <a:rPr lang="en-US" sz="2400" dirty="0">
                <a:latin typeface="Arial" charset="0"/>
                <a:ea typeface="MS PGothic" charset="0"/>
                <a:sym typeface="Symbol" charset="0"/>
              </a:rPr>
              <a:t>(A) = ∪</a:t>
            </a:r>
            <a:r>
              <a:rPr lang="en-US" sz="2400" baseline="-25000" dirty="0" err="1">
                <a:latin typeface="Arial" charset="0"/>
                <a:ea typeface="MS PGothic" charset="0"/>
              </a:rPr>
              <a:t>δ</a:t>
            </a:r>
            <a:r>
              <a:rPr lang="en-US" sz="2400" baseline="-25000" dirty="0">
                <a:latin typeface="Arial" charset="0"/>
                <a:ea typeface="MS PGothic" charset="0"/>
                <a:sym typeface="Symbol" charset="0"/>
              </a:rPr>
              <a:t>*(q1,x)∊F</a:t>
            </a:r>
            <a:r>
              <a:rPr lang="en-US" sz="2400" dirty="0">
                <a:latin typeface="Arial" charset="0"/>
                <a:ea typeface="MS PGothic" charset="0"/>
                <a:sym typeface="Symbol" charset="0"/>
              </a:rPr>
              <a:t>[x]</a:t>
            </a:r>
            <a:r>
              <a:rPr lang="en-US" sz="2400" baseline="-25000" dirty="0">
                <a:latin typeface="Arial" charset="0"/>
                <a:ea typeface="MS PGothic" charset="0"/>
                <a:sym typeface="Symbol" charset="0"/>
              </a:rPr>
              <a:t>R</a:t>
            </a:r>
            <a:r>
              <a:rPr lang="en-US" sz="2400" baseline="-35000" dirty="0">
                <a:latin typeface="Arial" charset="0"/>
                <a:ea typeface="MS PGothic" charset="0"/>
                <a:sym typeface="Symbol" charset="0"/>
              </a:rPr>
              <a:t>A</a:t>
            </a:r>
            <a:r>
              <a:rPr lang="en-US" sz="2400" dirty="0">
                <a:latin typeface="Arial" charset="0"/>
                <a:ea typeface="MS PGothic" charset="0"/>
                <a:sym typeface="Symbol" charset="0"/>
              </a:rPr>
              <a:t>, where [x]</a:t>
            </a:r>
            <a:r>
              <a:rPr lang="en-US" sz="2400" baseline="-25000" dirty="0">
                <a:latin typeface="Arial" charset="0"/>
                <a:ea typeface="MS PGothic" charset="0"/>
                <a:sym typeface="Symbol" charset="0"/>
              </a:rPr>
              <a:t>R</a:t>
            </a:r>
            <a:r>
              <a:rPr lang="en-US" sz="2400" baseline="-35000" dirty="0">
                <a:latin typeface="Arial" charset="0"/>
                <a:ea typeface="MS PGothic" charset="0"/>
                <a:sym typeface="Symbol" charset="0"/>
              </a:rPr>
              <a:t>A</a:t>
            </a:r>
            <a:r>
              <a:rPr lang="en-US" sz="2400" dirty="0">
                <a:latin typeface="Arial" charset="0"/>
                <a:ea typeface="MS PGothic" charset="0"/>
                <a:sym typeface="Symbol" charset="0"/>
              </a:rPr>
              <a:t> refers to the equivalence class containing the string x.</a:t>
            </a: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4B54AAA-332F-FE41-8C1A-9661DD2D2B90}" type="datetime1">
              <a:rPr lang="en-US" smtClean="0"/>
              <a:t>1/27/22</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96</a:t>
            </a:fld>
            <a:endParaRPr lang="en-US"/>
          </a:p>
        </p:txBody>
      </p:sp>
    </p:spTree>
    <p:extLst>
      <p:ext uri="{BB962C8B-B14F-4D97-AF65-F5344CB8AC3E}">
        <p14:creationId xmlns:p14="http://schemas.microsoft.com/office/powerpoint/2010/main" val="208621209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BA05-C0E5-EE4E-888B-E3761AE12153}"/>
              </a:ext>
            </a:extLst>
          </p:cNvPr>
          <p:cNvSpPr>
            <a:spLocks noGrp="1"/>
          </p:cNvSpPr>
          <p:nvPr>
            <p:ph type="title"/>
          </p:nvPr>
        </p:nvSpPr>
        <p:spPr/>
        <p:txBody>
          <a:bodyPr/>
          <a:lstStyle/>
          <a:p>
            <a:r>
              <a:rPr lang="en-US" dirty="0"/>
              <a:t>DFA, </a:t>
            </a:r>
            <a:r>
              <a:rPr lang="en-US" dirty="0">
                <a:latin typeface="Gigi" pitchFamily="82" charset="77"/>
              </a:rPr>
              <a:t>A</a:t>
            </a:r>
            <a:r>
              <a:rPr lang="en-US" dirty="0"/>
              <a:t>,  Defines RIER, R</a:t>
            </a:r>
            <a:r>
              <a:rPr lang="en-US" baseline="-25000" dirty="0">
                <a:latin typeface="Gigi" pitchFamily="82" charset="77"/>
              </a:rPr>
              <a:t>A</a:t>
            </a:r>
            <a:r>
              <a:rPr lang="en-US" dirty="0"/>
              <a:t> of Finite Index (here 6)</a:t>
            </a:r>
          </a:p>
        </p:txBody>
      </p:sp>
      <p:sp>
        <p:nvSpPr>
          <p:cNvPr id="4" name="Date Placeholder 3">
            <a:extLst>
              <a:ext uri="{FF2B5EF4-FFF2-40B4-BE49-F238E27FC236}">
                <a16:creationId xmlns:a16="http://schemas.microsoft.com/office/drawing/2014/main" id="{28385AC4-ACA9-354B-BB58-7A4308067865}"/>
              </a:ext>
            </a:extLst>
          </p:cNvPr>
          <p:cNvSpPr>
            <a:spLocks noGrp="1"/>
          </p:cNvSpPr>
          <p:nvPr>
            <p:ph type="dt" sz="half" idx="10"/>
          </p:nvPr>
        </p:nvSpPr>
        <p:spPr/>
        <p:txBody>
          <a:bodyPr/>
          <a:lstStyle/>
          <a:p>
            <a:fld id="{2534C2F4-DACC-7046-9C17-8BE104BD396C}" type="datetime1">
              <a:rPr lang="en-US" smtClean="0"/>
              <a:t>1/27/22</a:t>
            </a:fld>
            <a:endParaRPr lang="en-US"/>
          </a:p>
        </p:txBody>
      </p:sp>
      <p:sp>
        <p:nvSpPr>
          <p:cNvPr id="5" name="Footer Placeholder 4">
            <a:extLst>
              <a:ext uri="{FF2B5EF4-FFF2-40B4-BE49-F238E27FC236}">
                <a16:creationId xmlns:a16="http://schemas.microsoft.com/office/drawing/2014/main" id="{6AB480C1-5BD9-8E41-8896-3D21EAA9251B}"/>
              </a:ext>
            </a:extLst>
          </p:cNvPr>
          <p:cNvSpPr>
            <a:spLocks noGrp="1"/>
          </p:cNvSpPr>
          <p:nvPr>
            <p:ph type="ftr" sz="quarter" idx="11"/>
          </p:nvPr>
        </p:nvSpPr>
        <p:spPr/>
        <p:txBody>
          <a:bodyPr/>
          <a:lstStyle/>
          <a:p>
            <a:r>
              <a:rPr lang="en-US"/>
              <a:t>UCF @ CS</a:t>
            </a:r>
            <a:endParaRPr lang="en-US" dirty="0"/>
          </a:p>
        </p:txBody>
      </p:sp>
      <p:sp>
        <p:nvSpPr>
          <p:cNvPr id="6" name="Slide Number Placeholder 5">
            <a:extLst>
              <a:ext uri="{FF2B5EF4-FFF2-40B4-BE49-F238E27FC236}">
                <a16:creationId xmlns:a16="http://schemas.microsoft.com/office/drawing/2014/main" id="{EF885510-053D-2642-8A10-F79F4CE0ACE7}"/>
              </a:ext>
            </a:extLst>
          </p:cNvPr>
          <p:cNvSpPr>
            <a:spLocks noGrp="1"/>
          </p:cNvSpPr>
          <p:nvPr>
            <p:ph type="sldNum" sz="quarter" idx="12"/>
          </p:nvPr>
        </p:nvSpPr>
        <p:spPr/>
        <p:txBody>
          <a:bodyPr/>
          <a:lstStyle/>
          <a:p>
            <a:fld id="{F7F6C048-724C-A44D-A3A9-573A2C2F7973}" type="slidenum">
              <a:rPr lang="en-US" smtClean="0"/>
              <a:pPr/>
              <a:t>97</a:t>
            </a:fld>
            <a:endParaRPr lang="en-US"/>
          </a:p>
        </p:txBody>
      </p:sp>
      <p:pic>
        <p:nvPicPr>
          <p:cNvPr id="7" name="Content Placeholder 6">
            <a:extLst>
              <a:ext uri="{FF2B5EF4-FFF2-40B4-BE49-F238E27FC236}">
                <a16:creationId xmlns:a16="http://schemas.microsoft.com/office/drawing/2014/main" id="{60C2E655-8C44-C648-BD82-9D1D97BC9505}"/>
              </a:ext>
            </a:extLst>
          </p:cNvPr>
          <p:cNvPicPr>
            <a:picLocks noGrp="1" noChangeAspect="1"/>
          </p:cNvPicPr>
          <p:nvPr>
            <p:ph idx="1"/>
          </p:nvPr>
        </p:nvPicPr>
        <p:blipFill>
          <a:blip r:embed="rId2"/>
          <a:stretch>
            <a:fillRect/>
          </a:stretch>
        </p:blipFill>
        <p:spPr>
          <a:xfrm>
            <a:off x="4382621" y="1923188"/>
            <a:ext cx="4532779" cy="3698293"/>
          </a:xfrm>
          <a:prstGeom prst="rect">
            <a:avLst/>
          </a:prstGeom>
        </p:spPr>
      </p:pic>
      <p:grpSp>
        <p:nvGrpSpPr>
          <p:cNvPr id="99" name="Group 98">
            <a:extLst>
              <a:ext uri="{FF2B5EF4-FFF2-40B4-BE49-F238E27FC236}">
                <a16:creationId xmlns:a16="http://schemas.microsoft.com/office/drawing/2014/main" id="{0135A4E9-B4C6-5842-8D58-FCD0F3B00280}"/>
              </a:ext>
            </a:extLst>
          </p:cNvPr>
          <p:cNvGrpSpPr/>
          <p:nvPr/>
        </p:nvGrpSpPr>
        <p:grpSpPr>
          <a:xfrm>
            <a:off x="457200" y="2075398"/>
            <a:ext cx="4243828" cy="3099993"/>
            <a:chOff x="457200" y="2075398"/>
            <a:chExt cx="4243828" cy="3099993"/>
          </a:xfrm>
        </p:grpSpPr>
        <p:sp>
          <p:nvSpPr>
            <p:cNvPr id="8" name="Oval 7">
              <a:extLst>
                <a:ext uri="{FF2B5EF4-FFF2-40B4-BE49-F238E27FC236}">
                  <a16:creationId xmlns:a16="http://schemas.microsoft.com/office/drawing/2014/main" id="{35991405-1D41-A344-9F55-1E1F36B041E1}"/>
                </a:ext>
              </a:extLst>
            </p:cNvPr>
            <p:cNvSpPr/>
            <p:nvPr/>
          </p:nvSpPr>
          <p:spPr bwMode="auto">
            <a:xfrm>
              <a:off x="917435" y="2567953"/>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1</a:t>
              </a:r>
              <a:endParaRPr kumimoji="0" lang="en-US" sz="1800" b="0" i="0" u="none" strike="noStrike" cap="none" normalizeH="0" baseline="0" dirty="0">
                <a:ln>
                  <a:noFill/>
                </a:ln>
                <a:solidFill>
                  <a:schemeClr val="tx1"/>
                </a:solidFill>
                <a:effectLst/>
                <a:latin typeface="Arial" pitchFamily="-107" charset="0"/>
              </a:endParaRPr>
            </a:p>
          </p:txBody>
        </p:sp>
        <p:sp>
          <p:nvSpPr>
            <p:cNvPr id="10" name="Oval 9">
              <a:extLst>
                <a:ext uri="{FF2B5EF4-FFF2-40B4-BE49-F238E27FC236}">
                  <a16:creationId xmlns:a16="http://schemas.microsoft.com/office/drawing/2014/main" id="{A291AB18-6BF5-B447-9A32-B6EE07F08FEE}"/>
                </a:ext>
              </a:extLst>
            </p:cNvPr>
            <p:cNvSpPr/>
            <p:nvPr/>
          </p:nvSpPr>
          <p:spPr bwMode="auto">
            <a:xfrm>
              <a:off x="3586372" y="2514600"/>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3</a:t>
              </a:r>
              <a:endParaRPr kumimoji="0" lang="en-US" sz="1800" b="0" i="0" u="none" strike="noStrike" cap="none" normalizeH="0" baseline="0" dirty="0">
                <a:ln>
                  <a:noFill/>
                </a:ln>
                <a:solidFill>
                  <a:schemeClr val="tx1"/>
                </a:solidFill>
                <a:effectLst/>
                <a:latin typeface="Arial" pitchFamily="-107" charset="0"/>
              </a:endParaRPr>
            </a:p>
          </p:txBody>
        </p:sp>
        <p:sp>
          <p:nvSpPr>
            <p:cNvPr id="13" name="Oval 12">
              <a:extLst>
                <a:ext uri="{FF2B5EF4-FFF2-40B4-BE49-F238E27FC236}">
                  <a16:creationId xmlns:a16="http://schemas.microsoft.com/office/drawing/2014/main" id="{7270E2B0-12E8-1342-B917-2DB9EEE91ACB}"/>
                </a:ext>
              </a:extLst>
            </p:cNvPr>
            <p:cNvSpPr/>
            <p:nvPr/>
          </p:nvSpPr>
          <p:spPr bwMode="auto">
            <a:xfrm>
              <a:off x="899005" y="4114800"/>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14" name="Oval 13">
              <a:extLst>
                <a:ext uri="{FF2B5EF4-FFF2-40B4-BE49-F238E27FC236}">
                  <a16:creationId xmlns:a16="http://schemas.microsoft.com/office/drawing/2014/main" id="{F0F11639-EE06-3541-93FF-24A4DD8C31C1}"/>
                </a:ext>
              </a:extLst>
            </p:cNvPr>
            <p:cNvSpPr/>
            <p:nvPr/>
          </p:nvSpPr>
          <p:spPr bwMode="auto">
            <a:xfrm>
              <a:off x="1021002" y="4229100"/>
              <a:ext cx="457200" cy="457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4</a:t>
              </a:r>
            </a:p>
          </p:txBody>
        </p:sp>
        <p:sp>
          <p:nvSpPr>
            <p:cNvPr id="15" name="Oval 14">
              <a:extLst>
                <a:ext uri="{FF2B5EF4-FFF2-40B4-BE49-F238E27FC236}">
                  <a16:creationId xmlns:a16="http://schemas.microsoft.com/office/drawing/2014/main" id="{AF14106B-2E12-1341-A0C0-7D6FC8B06B30}"/>
                </a:ext>
              </a:extLst>
            </p:cNvPr>
            <p:cNvSpPr/>
            <p:nvPr/>
          </p:nvSpPr>
          <p:spPr bwMode="auto">
            <a:xfrm>
              <a:off x="2295499" y="4114800"/>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16" name="Oval 15">
              <a:extLst>
                <a:ext uri="{FF2B5EF4-FFF2-40B4-BE49-F238E27FC236}">
                  <a16:creationId xmlns:a16="http://schemas.microsoft.com/office/drawing/2014/main" id="{9C885EAF-879A-9F41-840D-9BA2568C85A4}"/>
                </a:ext>
              </a:extLst>
            </p:cNvPr>
            <p:cNvSpPr/>
            <p:nvPr/>
          </p:nvSpPr>
          <p:spPr bwMode="auto">
            <a:xfrm>
              <a:off x="2417496" y="4248525"/>
              <a:ext cx="457200" cy="457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5</a:t>
              </a:r>
            </a:p>
          </p:txBody>
        </p:sp>
        <p:sp>
          <p:nvSpPr>
            <p:cNvPr id="17" name="Oval 16">
              <a:extLst>
                <a:ext uri="{FF2B5EF4-FFF2-40B4-BE49-F238E27FC236}">
                  <a16:creationId xmlns:a16="http://schemas.microsoft.com/office/drawing/2014/main" id="{F2384DEB-5F9A-6545-809B-27E38532B656}"/>
                </a:ext>
              </a:extLst>
            </p:cNvPr>
            <p:cNvSpPr/>
            <p:nvPr/>
          </p:nvSpPr>
          <p:spPr bwMode="auto">
            <a:xfrm>
              <a:off x="3617806" y="4152900"/>
              <a:ext cx="682602" cy="62865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18" name="Oval 17">
              <a:extLst>
                <a:ext uri="{FF2B5EF4-FFF2-40B4-BE49-F238E27FC236}">
                  <a16:creationId xmlns:a16="http://schemas.microsoft.com/office/drawing/2014/main" id="{D77B599F-E7F2-2741-9713-CD20E3FE697F}"/>
                </a:ext>
              </a:extLst>
            </p:cNvPr>
            <p:cNvSpPr/>
            <p:nvPr/>
          </p:nvSpPr>
          <p:spPr bwMode="auto">
            <a:xfrm>
              <a:off x="3739802" y="4267200"/>
              <a:ext cx="445077" cy="4191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6</a:t>
              </a:r>
            </a:p>
          </p:txBody>
        </p:sp>
        <p:sp>
          <p:nvSpPr>
            <p:cNvPr id="19" name="Oval 18">
              <a:extLst>
                <a:ext uri="{FF2B5EF4-FFF2-40B4-BE49-F238E27FC236}">
                  <a16:creationId xmlns:a16="http://schemas.microsoft.com/office/drawing/2014/main" id="{C74CC57D-E5D2-604E-A713-20E6702FBCAA}"/>
                </a:ext>
              </a:extLst>
            </p:cNvPr>
            <p:cNvSpPr/>
            <p:nvPr/>
          </p:nvSpPr>
          <p:spPr bwMode="auto">
            <a:xfrm>
              <a:off x="2295499" y="2565964"/>
              <a:ext cx="701195" cy="685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itchFamily="-107" charset="0"/>
                </a:rPr>
                <a:t> </a:t>
              </a:r>
              <a:endParaRPr kumimoji="0" lang="en-US" sz="1800" b="0" i="0" u="none" strike="noStrike" cap="none" normalizeH="0" baseline="0" dirty="0">
                <a:ln>
                  <a:noFill/>
                </a:ln>
                <a:solidFill>
                  <a:schemeClr val="tx1"/>
                </a:solidFill>
                <a:effectLst/>
                <a:latin typeface="Arial" pitchFamily="-107" charset="0"/>
              </a:endParaRPr>
            </a:p>
          </p:txBody>
        </p:sp>
        <p:sp>
          <p:nvSpPr>
            <p:cNvPr id="20" name="Oval 19">
              <a:extLst>
                <a:ext uri="{FF2B5EF4-FFF2-40B4-BE49-F238E27FC236}">
                  <a16:creationId xmlns:a16="http://schemas.microsoft.com/office/drawing/2014/main" id="{6FA2B4F6-5183-714B-A2D9-49DFA6EDE7A4}"/>
                </a:ext>
              </a:extLst>
            </p:cNvPr>
            <p:cNvSpPr/>
            <p:nvPr/>
          </p:nvSpPr>
          <p:spPr bwMode="auto">
            <a:xfrm>
              <a:off x="2417496" y="2680264"/>
              <a:ext cx="457200" cy="4572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2</a:t>
              </a:r>
            </a:p>
          </p:txBody>
        </p:sp>
        <p:cxnSp>
          <p:nvCxnSpPr>
            <p:cNvPr id="22" name="Straight Arrow Connector 21">
              <a:extLst>
                <a:ext uri="{FF2B5EF4-FFF2-40B4-BE49-F238E27FC236}">
                  <a16:creationId xmlns:a16="http://schemas.microsoft.com/office/drawing/2014/main" id="{E2462011-3A82-6248-8E1A-EF225C9B2D95}"/>
                </a:ext>
              </a:extLst>
            </p:cNvPr>
            <p:cNvCxnSpPr>
              <a:cxnSpLocks/>
            </p:cNvCxnSpPr>
            <p:nvPr/>
          </p:nvCxnSpPr>
          <p:spPr bwMode="auto">
            <a:xfrm>
              <a:off x="457200" y="2926026"/>
              <a:ext cx="472398"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4" name="Straight Arrow Connector 23">
              <a:extLst>
                <a:ext uri="{FF2B5EF4-FFF2-40B4-BE49-F238E27FC236}">
                  <a16:creationId xmlns:a16="http://schemas.microsoft.com/office/drawing/2014/main" id="{CB9949BD-C533-EF4C-AFD6-E3550DB7C521}"/>
                </a:ext>
              </a:extLst>
            </p:cNvPr>
            <p:cNvCxnSpPr>
              <a:cxnSpLocks/>
              <a:endCxn id="19" idx="2"/>
            </p:cNvCxnSpPr>
            <p:nvPr/>
          </p:nvCxnSpPr>
          <p:spPr bwMode="auto">
            <a:xfrm>
              <a:off x="1600200" y="2908864"/>
              <a:ext cx="695299"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49F624E3-6AC2-AC46-BF6B-D1407CA71E4D}"/>
                </a:ext>
              </a:extLst>
            </p:cNvPr>
            <p:cNvCxnSpPr>
              <a:cxnSpLocks/>
            </p:cNvCxnSpPr>
            <p:nvPr/>
          </p:nvCxnSpPr>
          <p:spPr bwMode="auto">
            <a:xfrm>
              <a:off x="1525749" y="3137464"/>
              <a:ext cx="1122097" cy="97733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8" name="Straight Arrow Connector 27">
              <a:extLst>
                <a:ext uri="{FF2B5EF4-FFF2-40B4-BE49-F238E27FC236}">
                  <a16:creationId xmlns:a16="http://schemas.microsoft.com/office/drawing/2014/main" id="{5C003A1B-20F0-BE4B-BF35-9E43CE5474B1}"/>
                </a:ext>
              </a:extLst>
            </p:cNvPr>
            <p:cNvCxnSpPr>
              <a:cxnSpLocks/>
            </p:cNvCxnSpPr>
            <p:nvPr/>
          </p:nvCxnSpPr>
          <p:spPr bwMode="auto">
            <a:xfrm>
              <a:off x="2901242" y="3143066"/>
              <a:ext cx="1122097" cy="97733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0" name="Curved Connector 29">
              <a:extLst>
                <a:ext uri="{FF2B5EF4-FFF2-40B4-BE49-F238E27FC236}">
                  <a16:creationId xmlns:a16="http://schemas.microsoft.com/office/drawing/2014/main" id="{526CC537-C672-404A-B45A-265C042D4140}"/>
                </a:ext>
              </a:extLst>
            </p:cNvPr>
            <p:cNvCxnSpPr>
              <a:stCxn id="19" idx="0"/>
              <a:endCxn id="8" idx="0"/>
            </p:cNvCxnSpPr>
            <p:nvPr/>
          </p:nvCxnSpPr>
          <p:spPr bwMode="auto">
            <a:xfrm rot="16200000" flipH="1" flipV="1">
              <a:off x="1956070" y="1877926"/>
              <a:ext cx="1989" cy="1378064"/>
            </a:xfrm>
            <a:prstGeom prst="curvedConnector3">
              <a:avLst>
                <a:gd name="adj1" fmla="val -11493213"/>
              </a:avLst>
            </a:prstGeom>
            <a:solidFill>
              <a:schemeClr val="accent1"/>
            </a:solidFill>
            <a:ln w="9525" cap="flat" cmpd="sng" algn="ctr">
              <a:solidFill>
                <a:schemeClr val="tx1"/>
              </a:solidFill>
              <a:prstDash val="solid"/>
              <a:round/>
              <a:headEnd type="none" w="med" len="med"/>
              <a:tailEnd type="triangle"/>
            </a:ln>
            <a:effectLst/>
          </p:spPr>
        </p:cxnSp>
        <p:cxnSp>
          <p:nvCxnSpPr>
            <p:cNvPr id="32" name="Curved Connector 31">
              <a:extLst>
                <a:ext uri="{FF2B5EF4-FFF2-40B4-BE49-F238E27FC236}">
                  <a16:creationId xmlns:a16="http://schemas.microsoft.com/office/drawing/2014/main" id="{701C34F5-6795-5E46-9CE7-6A4E15AA89DC}"/>
                </a:ext>
              </a:extLst>
            </p:cNvPr>
            <p:cNvCxnSpPr>
              <a:cxnSpLocks/>
            </p:cNvCxnSpPr>
            <p:nvPr/>
          </p:nvCxnSpPr>
          <p:spPr bwMode="auto">
            <a:xfrm flipH="1" flipV="1">
              <a:off x="2636350" y="2528467"/>
              <a:ext cx="350597" cy="342900"/>
            </a:xfrm>
            <a:prstGeom prst="curvedConnector4">
              <a:avLst>
                <a:gd name="adj1" fmla="val -65203"/>
                <a:gd name="adj2" fmla="val 166667"/>
              </a:avLst>
            </a:prstGeom>
            <a:solidFill>
              <a:schemeClr val="accent1"/>
            </a:solidFill>
            <a:ln w="9525" cap="flat" cmpd="sng" algn="ctr">
              <a:solidFill>
                <a:schemeClr val="tx1"/>
              </a:solidFill>
              <a:prstDash val="solid"/>
              <a:round/>
              <a:headEnd type="none" w="med" len="med"/>
              <a:tailEnd type="triangle"/>
            </a:ln>
            <a:effectLst/>
          </p:spPr>
        </p:cxnSp>
        <p:cxnSp>
          <p:nvCxnSpPr>
            <p:cNvPr id="34" name="Straight Arrow Connector 33">
              <a:extLst>
                <a:ext uri="{FF2B5EF4-FFF2-40B4-BE49-F238E27FC236}">
                  <a16:creationId xmlns:a16="http://schemas.microsoft.com/office/drawing/2014/main" id="{B105FA37-F0D3-B841-A420-FC1A7047F30B}"/>
                </a:ext>
              </a:extLst>
            </p:cNvPr>
            <p:cNvCxnSpPr>
              <a:cxnSpLocks/>
            </p:cNvCxnSpPr>
            <p:nvPr/>
          </p:nvCxnSpPr>
          <p:spPr bwMode="auto">
            <a:xfrm flipH="1" flipV="1">
              <a:off x="2981197" y="2986704"/>
              <a:ext cx="614922" cy="1283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E0FD5050-2A64-5A46-8F39-FFAA5B7E0172}"/>
                </a:ext>
              </a:extLst>
            </p:cNvPr>
            <p:cNvCxnSpPr>
              <a:cxnSpLocks/>
              <a:stCxn id="10" idx="3"/>
              <a:endCxn id="13" idx="7"/>
            </p:cNvCxnSpPr>
            <p:nvPr/>
          </p:nvCxnSpPr>
          <p:spPr bwMode="auto">
            <a:xfrm flipH="1">
              <a:off x="1497512" y="3099967"/>
              <a:ext cx="2191548" cy="111526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0" name="Straight Arrow Connector 39">
              <a:extLst>
                <a:ext uri="{FF2B5EF4-FFF2-40B4-BE49-F238E27FC236}">
                  <a16:creationId xmlns:a16="http://schemas.microsoft.com/office/drawing/2014/main" id="{D71C3535-C7D9-CB4D-8F41-CFC0D865DB26}"/>
                </a:ext>
              </a:extLst>
            </p:cNvPr>
            <p:cNvCxnSpPr>
              <a:cxnSpLocks/>
              <a:stCxn id="10" idx="4"/>
              <a:endCxn id="15" idx="7"/>
            </p:cNvCxnSpPr>
            <p:nvPr/>
          </p:nvCxnSpPr>
          <p:spPr bwMode="auto">
            <a:xfrm flipH="1">
              <a:off x="2894006" y="3200400"/>
              <a:ext cx="1042964" cy="101483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5" name="Straight Arrow Connector 44">
              <a:extLst>
                <a:ext uri="{FF2B5EF4-FFF2-40B4-BE49-F238E27FC236}">
                  <a16:creationId xmlns:a16="http://schemas.microsoft.com/office/drawing/2014/main" id="{BF425D22-3AA8-0E47-87DD-75627D352AE9}"/>
                </a:ext>
              </a:extLst>
            </p:cNvPr>
            <p:cNvCxnSpPr>
              <a:cxnSpLocks/>
              <a:stCxn id="13" idx="6"/>
            </p:cNvCxnSpPr>
            <p:nvPr/>
          </p:nvCxnSpPr>
          <p:spPr bwMode="auto">
            <a:xfrm flipV="1">
              <a:off x="1600200" y="3186258"/>
              <a:ext cx="2286602" cy="127144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48245DFB-39B3-D449-B671-8FA167AFC5B1}"/>
                </a:ext>
              </a:extLst>
            </p:cNvPr>
            <p:cNvCxnSpPr>
              <a:stCxn id="13" idx="0"/>
              <a:endCxn id="19" idx="3"/>
            </p:cNvCxnSpPr>
            <p:nvPr/>
          </p:nvCxnSpPr>
          <p:spPr bwMode="auto">
            <a:xfrm flipV="1">
              <a:off x="1249603" y="3151331"/>
              <a:ext cx="1148584" cy="963469"/>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3" name="Curved Connector 52">
              <a:extLst>
                <a:ext uri="{FF2B5EF4-FFF2-40B4-BE49-F238E27FC236}">
                  <a16:creationId xmlns:a16="http://schemas.microsoft.com/office/drawing/2014/main" id="{037CB11E-28DF-354C-BC44-E9949FC82080}"/>
                </a:ext>
              </a:extLst>
            </p:cNvPr>
            <p:cNvCxnSpPr>
              <a:cxnSpLocks/>
              <a:stCxn id="13" idx="4"/>
              <a:endCxn id="17" idx="4"/>
            </p:cNvCxnSpPr>
            <p:nvPr/>
          </p:nvCxnSpPr>
          <p:spPr bwMode="auto">
            <a:xfrm rot="5400000" flipH="1" flipV="1">
              <a:off x="2594830" y="3436323"/>
              <a:ext cx="19050" cy="2709504"/>
            </a:xfrm>
            <a:prstGeom prst="curvedConnector3">
              <a:avLst>
                <a:gd name="adj1" fmla="val -1589186"/>
              </a:avLst>
            </a:prstGeom>
            <a:solidFill>
              <a:schemeClr val="accent1"/>
            </a:solidFill>
            <a:ln w="9525" cap="flat" cmpd="sng" algn="ctr">
              <a:solidFill>
                <a:schemeClr val="tx1"/>
              </a:solidFill>
              <a:prstDash val="solid"/>
              <a:round/>
              <a:headEnd type="none" w="med" len="med"/>
              <a:tailEnd type="triangle"/>
            </a:ln>
            <a:effectLst/>
          </p:spPr>
        </p:cxnSp>
        <p:cxnSp>
          <p:nvCxnSpPr>
            <p:cNvPr id="57" name="Straight Arrow Connector 56">
              <a:extLst>
                <a:ext uri="{FF2B5EF4-FFF2-40B4-BE49-F238E27FC236}">
                  <a16:creationId xmlns:a16="http://schemas.microsoft.com/office/drawing/2014/main" id="{BCF3A5BE-871A-274C-A3DC-2331CE632DCC}"/>
                </a:ext>
              </a:extLst>
            </p:cNvPr>
            <p:cNvCxnSpPr>
              <a:cxnSpLocks/>
              <a:stCxn id="15" idx="6"/>
              <a:endCxn id="17" idx="2"/>
            </p:cNvCxnSpPr>
            <p:nvPr/>
          </p:nvCxnSpPr>
          <p:spPr bwMode="auto">
            <a:xfrm>
              <a:off x="2996694" y="4457700"/>
              <a:ext cx="621112" cy="9525"/>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1" name="Straight Arrow Connector 60">
              <a:extLst>
                <a:ext uri="{FF2B5EF4-FFF2-40B4-BE49-F238E27FC236}">
                  <a16:creationId xmlns:a16="http://schemas.microsoft.com/office/drawing/2014/main" id="{6861C02E-0838-6841-A32D-A62B826DDEC0}"/>
                </a:ext>
              </a:extLst>
            </p:cNvPr>
            <p:cNvCxnSpPr>
              <a:cxnSpLocks/>
              <a:stCxn id="15" idx="6"/>
              <a:endCxn id="10" idx="5"/>
            </p:cNvCxnSpPr>
            <p:nvPr/>
          </p:nvCxnSpPr>
          <p:spPr bwMode="auto">
            <a:xfrm flipV="1">
              <a:off x="2996694" y="3099967"/>
              <a:ext cx="1188185" cy="1357733"/>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65" name="Curved Connector 64">
              <a:extLst>
                <a:ext uri="{FF2B5EF4-FFF2-40B4-BE49-F238E27FC236}">
                  <a16:creationId xmlns:a16="http://schemas.microsoft.com/office/drawing/2014/main" id="{3CC3037F-3AD0-F949-92F4-52C8A3191C6F}"/>
                </a:ext>
              </a:extLst>
            </p:cNvPr>
            <p:cNvCxnSpPr>
              <a:cxnSpLocks/>
              <a:stCxn id="15" idx="2"/>
              <a:endCxn id="15" idx="4"/>
            </p:cNvCxnSpPr>
            <p:nvPr/>
          </p:nvCxnSpPr>
          <p:spPr bwMode="auto">
            <a:xfrm rot="10800000" flipH="1" flipV="1">
              <a:off x="2295499" y="4457700"/>
              <a:ext cx="350598" cy="342900"/>
            </a:xfrm>
            <a:prstGeom prst="curvedConnector4">
              <a:avLst>
                <a:gd name="adj1" fmla="val -65203"/>
                <a:gd name="adj2" fmla="val 166667"/>
              </a:avLst>
            </a:prstGeom>
            <a:solidFill>
              <a:schemeClr val="accent1"/>
            </a:solidFill>
            <a:ln w="9525" cap="flat" cmpd="sng" algn="ctr">
              <a:solidFill>
                <a:schemeClr val="tx1"/>
              </a:solidFill>
              <a:prstDash val="solid"/>
              <a:round/>
              <a:headEnd type="none" w="med" len="med"/>
              <a:tailEnd type="triangle"/>
            </a:ln>
            <a:effectLst/>
          </p:spPr>
        </p:cxnSp>
        <p:cxnSp>
          <p:nvCxnSpPr>
            <p:cNvPr id="72" name="Straight Arrow Connector 71">
              <a:extLst>
                <a:ext uri="{FF2B5EF4-FFF2-40B4-BE49-F238E27FC236}">
                  <a16:creationId xmlns:a16="http://schemas.microsoft.com/office/drawing/2014/main" id="{BABAA716-FDB1-B84B-ADB9-C4AFB91CB62E}"/>
                </a:ext>
              </a:extLst>
            </p:cNvPr>
            <p:cNvCxnSpPr>
              <a:stCxn id="17" idx="7"/>
            </p:cNvCxnSpPr>
            <p:nvPr/>
          </p:nvCxnSpPr>
          <p:spPr bwMode="auto">
            <a:xfrm flipV="1">
              <a:off x="4200443" y="2999534"/>
              <a:ext cx="99965" cy="124543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74" name="Curved Connector 73">
              <a:extLst>
                <a:ext uri="{FF2B5EF4-FFF2-40B4-BE49-F238E27FC236}">
                  <a16:creationId xmlns:a16="http://schemas.microsoft.com/office/drawing/2014/main" id="{5BF50148-1D62-664F-8B68-D3A704D4B1B1}"/>
                </a:ext>
              </a:extLst>
            </p:cNvPr>
            <p:cNvCxnSpPr>
              <a:stCxn id="17" idx="5"/>
              <a:endCxn id="13" idx="2"/>
            </p:cNvCxnSpPr>
            <p:nvPr/>
          </p:nvCxnSpPr>
          <p:spPr bwMode="auto">
            <a:xfrm rot="5400000" flipH="1">
              <a:off x="2433831" y="2922874"/>
              <a:ext cx="231786" cy="3301438"/>
            </a:xfrm>
            <a:prstGeom prst="curvedConnector4">
              <a:avLst>
                <a:gd name="adj1" fmla="val -311828"/>
                <a:gd name="adj2" fmla="val 101684"/>
              </a:avLst>
            </a:prstGeom>
            <a:solidFill>
              <a:schemeClr val="accent1"/>
            </a:solidFill>
            <a:ln w="9525" cap="flat" cmpd="sng" algn="ctr">
              <a:solidFill>
                <a:schemeClr val="tx1"/>
              </a:solidFill>
              <a:prstDash val="solid"/>
              <a:round/>
              <a:headEnd type="none" w="med" len="med"/>
              <a:tailEnd type="triangle"/>
            </a:ln>
            <a:effectLst/>
          </p:spPr>
        </p:cxnSp>
        <p:cxnSp>
          <p:nvCxnSpPr>
            <p:cNvPr id="79" name="Curved Connector 78">
              <a:extLst>
                <a:ext uri="{FF2B5EF4-FFF2-40B4-BE49-F238E27FC236}">
                  <a16:creationId xmlns:a16="http://schemas.microsoft.com/office/drawing/2014/main" id="{335ED64B-B8EC-0E40-84FC-A8870B78F222}"/>
                </a:ext>
              </a:extLst>
            </p:cNvPr>
            <p:cNvCxnSpPr>
              <a:stCxn id="17" idx="6"/>
              <a:endCxn id="8" idx="3"/>
            </p:cNvCxnSpPr>
            <p:nvPr/>
          </p:nvCxnSpPr>
          <p:spPr bwMode="auto">
            <a:xfrm flipH="1" flipV="1">
              <a:off x="1020123" y="3153320"/>
              <a:ext cx="3280285" cy="1313905"/>
            </a:xfrm>
            <a:prstGeom prst="curvedConnector4">
              <a:avLst>
                <a:gd name="adj1" fmla="val -6969"/>
                <a:gd name="adj2" fmla="val 58140"/>
              </a:avLst>
            </a:prstGeom>
            <a:solidFill>
              <a:schemeClr val="accent1"/>
            </a:solidFill>
            <a:ln w="9525" cap="flat" cmpd="sng" algn="ctr">
              <a:solidFill>
                <a:schemeClr val="tx1"/>
              </a:solidFill>
              <a:prstDash val="solid"/>
              <a:round/>
              <a:headEnd type="none" w="med" len="med"/>
              <a:tailEnd type="triangle"/>
            </a:ln>
            <a:effectLst/>
          </p:spPr>
        </p:cxnSp>
        <p:sp>
          <p:nvSpPr>
            <p:cNvPr id="80" name="TextBox 79">
              <a:extLst>
                <a:ext uri="{FF2B5EF4-FFF2-40B4-BE49-F238E27FC236}">
                  <a16:creationId xmlns:a16="http://schemas.microsoft.com/office/drawing/2014/main" id="{27316F2E-A8B6-1648-8889-671EC8BAAB44}"/>
                </a:ext>
              </a:extLst>
            </p:cNvPr>
            <p:cNvSpPr txBox="1"/>
            <p:nvPr/>
          </p:nvSpPr>
          <p:spPr>
            <a:xfrm>
              <a:off x="1554264" y="2959764"/>
              <a:ext cx="426550" cy="369332"/>
            </a:xfrm>
            <a:prstGeom prst="rect">
              <a:avLst/>
            </a:prstGeom>
            <a:noFill/>
          </p:spPr>
          <p:txBody>
            <a:bodyPr wrap="square" rtlCol="0">
              <a:spAutoFit/>
            </a:bodyPr>
            <a:lstStyle/>
            <a:p>
              <a:r>
                <a:rPr lang="en-US" dirty="0"/>
                <a:t>a</a:t>
              </a:r>
            </a:p>
          </p:txBody>
        </p:sp>
        <p:sp>
          <p:nvSpPr>
            <p:cNvPr id="81" name="TextBox 80">
              <a:extLst>
                <a:ext uri="{FF2B5EF4-FFF2-40B4-BE49-F238E27FC236}">
                  <a16:creationId xmlns:a16="http://schemas.microsoft.com/office/drawing/2014/main" id="{22398D3D-B793-914B-A4C7-372AA8F79317}"/>
                </a:ext>
              </a:extLst>
            </p:cNvPr>
            <p:cNvSpPr txBox="1"/>
            <p:nvPr/>
          </p:nvSpPr>
          <p:spPr>
            <a:xfrm>
              <a:off x="4086727" y="3919984"/>
              <a:ext cx="312552" cy="369332"/>
            </a:xfrm>
            <a:prstGeom prst="rect">
              <a:avLst/>
            </a:prstGeom>
            <a:noFill/>
          </p:spPr>
          <p:txBody>
            <a:bodyPr wrap="square" rtlCol="0">
              <a:spAutoFit/>
            </a:bodyPr>
            <a:lstStyle/>
            <a:p>
              <a:r>
                <a:rPr lang="en-US" dirty="0"/>
                <a:t>b</a:t>
              </a:r>
            </a:p>
          </p:txBody>
        </p:sp>
        <p:sp>
          <p:nvSpPr>
            <p:cNvPr id="82" name="TextBox 81">
              <a:extLst>
                <a:ext uri="{FF2B5EF4-FFF2-40B4-BE49-F238E27FC236}">
                  <a16:creationId xmlns:a16="http://schemas.microsoft.com/office/drawing/2014/main" id="{05B99F7B-C0C0-9842-8C58-5CFBB8BA1658}"/>
                </a:ext>
              </a:extLst>
            </p:cNvPr>
            <p:cNvSpPr txBox="1"/>
            <p:nvPr/>
          </p:nvSpPr>
          <p:spPr>
            <a:xfrm>
              <a:off x="4015685" y="4806059"/>
              <a:ext cx="369515" cy="369332"/>
            </a:xfrm>
            <a:prstGeom prst="rect">
              <a:avLst/>
            </a:prstGeom>
            <a:noFill/>
          </p:spPr>
          <p:txBody>
            <a:bodyPr wrap="square" rtlCol="0">
              <a:spAutoFit/>
            </a:bodyPr>
            <a:lstStyle/>
            <a:p>
              <a:r>
                <a:rPr lang="en-US" dirty="0"/>
                <a:t>c</a:t>
              </a:r>
            </a:p>
          </p:txBody>
        </p:sp>
        <p:sp>
          <p:nvSpPr>
            <p:cNvPr id="83" name="TextBox 82">
              <a:extLst>
                <a:ext uri="{FF2B5EF4-FFF2-40B4-BE49-F238E27FC236}">
                  <a16:creationId xmlns:a16="http://schemas.microsoft.com/office/drawing/2014/main" id="{D7A3F64A-6420-A749-A11E-00491666BAF9}"/>
                </a:ext>
              </a:extLst>
            </p:cNvPr>
            <p:cNvSpPr txBox="1"/>
            <p:nvPr/>
          </p:nvSpPr>
          <p:spPr>
            <a:xfrm>
              <a:off x="2204221" y="2075398"/>
              <a:ext cx="426550" cy="369332"/>
            </a:xfrm>
            <a:prstGeom prst="rect">
              <a:avLst/>
            </a:prstGeom>
            <a:noFill/>
          </p:spPr>
          <p:txBody>
            <a:bodyPr wrap="square" rtlCol="0">
              <a:spAutoFit/>
            </a:bodyPr>
            <a:lstStyle/>
            <a:p>
              <a:r>
                <a:rPr lang="en-US" dirty="0"/>
                <a:t>a</a:t>
              </a:r>
            </a:p>
          </p:txBody>
        </p:sp>
        <p:sp>
          <p:nvSpPr>
            <p:cNvPr id="85" name="TextBox 84">
              <a:extLst>
                <a:ext uri="{FF2B5EF4-FFF2-40B4-BE49-F238E27FC236}">
                  <a16:creationId xmlns:a16="http://schemas.microsoft.com/office/drawing/2014/main" id="{B5989BE0-7DCA-2B44-B175-CA9D91815439}"/>
                </a:ext>
              </a:extLst>
            </p:cNvPr>
            <p:cNvSpPr txBox="1"/>
            <p:nvPr/>
          </p:nvSpPr>
          <p:spPr>
            <a:xfrm>
              <a:off x="3310766" y="2662620"/>
              <a:ext cx="426550" cy="369332"/>
            </a:xfrm>
            <a:prstGeom prst="rect">
              <a:avLst/>
            </a:prstGeom>
            <a:noFill/>
          </p:spPr>
          <p:txBody>
            <a:bodyPr wrap="square" rtlCol="0">
              <a:spAutoFit/>
            </a:bodyPr>
            <a:lstStyle/>
            <a:p>
              <a:r>
                <a:rPr lang="en-US" dirty="0"/>
                <a:t>a</a:t>
              </a:r>
            </a:p>
          </p:txBody>
        </p:sp>
        <p:sp>
          <p:nvSpPr>
            <p:cNvPr id="86" name="TextBox 85">
              <a:extLst>
                <a:ext uri="{FF2B5EF4-FFF2-40B4-BE49-F238E27FC236}">
                  <a16:creationId xmlns:a16="http://schemas.microsoft.com/office/drawing/2014/main" id="{2556A248-9561-BA42-8C4C-D018DF0FA12A}"/>
                </a:ext>
              </a:extLst>
            </p:cNvPr>
            <p:cNvSpPr txBox="1"/>
            <p:nvPr/>
          </p:nvSpPr>
          <p:spPr>
            <a:xfrm>
              <a:off x="1580890" y="4332104"/>
              <a:ext cx="426550" cy="369332"/>
            </a:xfrm>
            <a:prstGeom prst="rect">
              <a:avLst/>
            </a:prstGeom>
            <a:noFill/>
          </p:spPr>
          <p:txBody>
            <a:bodyPr wrap="square" rtlCol="0">
              <a:spAutoFit/>
            </a:bodyPr>
            <a:lstStyle/>
            <a:p>
              <a:r>
                <a:rPr lang="en-US" dirty="0"/>
                <a:t>a</a:t>
              </a:r>
            </a:p>
          </p:txBody>
        </p:sp>
        <p:sp>
          <p:nvSpPr>
            <p:cNvPr id="87" name="TextBox 86">
              <a:extLst>
                <a:ext uri="{FF2B5EF4-FFF2-40B4-BE49-F238E27FC236}">
                  <a16:creationId xmlns:a16="http://schemas.microsoft.com/office/drawing/2014/main" id="{EAD90DB8-DFE3-304E-BFFD-62F1DD78EB06}"/>
                </a:ext>
              </a:extLst>
            </p:cNvPr>
            <p:cNvSpPr txBox="1"/>
            <p:nvPr/>
          </p:nvSpPr>
          <p:spPr>
            <a:xfrm>
              <a:off x="2941794" y="4048311"/>
              <a:ext cx="426550" cy="369332"/>
            </a:xfrm>
            <a:prstGeom prst="rect">
              <a:avLst/>
            </a:prstGeom>
            <a:noFill/>
          </p:spPr>
          <p:txBody>
            <a:bodyPr wrap="square" rtlCol="0">
              <a:spAutoFit/>
            </a:bodyPr>
            <a:lstStyle/>
            <a:p>
              <a:r>
                <a:rPr lang="en-US" dirty="0"/>
                <a:t>a</a:t>
              </a:r>
            </a:p>
          </p:txBody>
        </p:sp>
        <p:sp>
          <p:nvSpPr>
            <p:cNvPr id="88" name="TextBox 87">
              <a:extLst>
                <a:ext uri="{FF2B5EF4-FFF2-40B4-BE49-F238E27FC236}">
                  <a16:creationId xmlns:a16="http://schemas.microsoft.com/office/drawing/2014/main" id="{1932AFC2-C0C3-BB41-84D0-36E946A74602}"/>
                </a:ext>
              </a:extLst>
            </p:cNvPr>
            <p:cNvSpPr txBox="1"/>
            <p:nvPr/>
          </p:nvSpPr>
          <p:spPr>
            <a:xfrm>
              <a:off x="4274478" y="4352114"/>
              <a:ext cx="426550" cy="369332"/>
            </a:xfrm>
            <a:prstGeom prst="rect">
              <a:avLst/>
            </a:prstGeom>
            <a:noFill/>
          </p:spPr>
          <p:txBody>
            <a:bodyPr wrap="square" rtlCol="0">
              <a:spAutoFit/>
            </a:bodyPr>
            <a:lstStyle/>
            <a:p>
              <a:r>
                <a:rPr lang="en-US" dirty="0"/>
                <a:t>a</a:t>
              </a:r>
            </a:p>
          </p:txBody>
        </p:sp>
        <p:sp>
          <p:nvSpPr>
            <p:cNvPr id="90" name="TextBox 89">
              <a:extLst>
                <a:ext uri="{FF2B5EF4-FFF2-40B4-BE49-F238E27FC236}">
                  <a16:creationId xmlns:a16="http://schemas.microsoft.com/office/drawing/2014/main" id="{D234D25C-1A96-D44D-86B7-6A52B049DEBE}"/>
                </a:ext>
              </a:extLst>
            </p:cNvPr>
            <p:cNvSpPr txBox="1"/>
            <p:nvPr/>
          </p:nvSpPr>
          <p:spPr>
            <a:xfrm>
              <a:off x="1605265" y="2616335"/>
              <a:ext cx="549037" cy="369332"/>
            </a:xfrm>
            <a:prstGeom prst="rect">
              <a:avLst/>
            </a:prstGeom>
            <a:noFill/>
          </p:spPr>
          <p:txBody>
            <a:bodyPr wrap="square" rtlCol="0">
              <a:spAutoFit/>
            </a:bodyPr>
            <a:lstStyle/>
            <a:p>
              <a:r>
                <a:rPr lang="en-US" dirty="0" err="1"/>
                <a:t>b,c</a:t>
              </a:r>
              <a:endParaRPr lang="en-US" dirty="0"/>
            </a:p>
          </p:txBody>
        </p:sp>
        <p:sp>
          <p:nvSpPr>
            <p:cNvPr id="91" name="TextBox 90">
              <a:extLst>
                <a:ext uri="{FF2B5EF4-FFF2-40B4-BE49-F238E27FC236}">
                  <a16:creationId xmlns:a16="http://schemas.microsoft.com/office/drawing/2014/main" id="{3773A9D6-5DB9-7447-A8D5-2A208CB4A38D}"/>
                </a:ext>
              </a:extLst>
            </p:cNvPr>
            <p:cNvSpPr txBox="1"/>
            <p:nvPr/>
          </p:nvSpPr>
          <p:spPr>
            <a:xfrm>
              <a:off x="2940889" y="2985123"/>
              <a:ext cx="312552" cy="369332"/>
            </a:xfrm>
            <a:prstGeom prst="rect">
              <a:avLst/>
            </a:prstGeom>
            <a:noFill/>
          </p:spPr>
          <p:txBody>
            <a:bodyPr wrap="square" rtlCol="0">
              <a:spAutoFit/>
            </a:bodyPr>
            <a:lstStyle/>
            <a:p>
              <a:r>
                <a:rPr lang="en-US" dirty="0"/>
                <a:t>b</a:t>
              </a:r>
            </a:p>
          </p:txBody>
        </p:sp>
        <p:sp>
          <p:nvSpPr>
            <p:cNvPr id="92" name="TextBox 91">
              <a:extLst>
                <a:ext uri="{FF2B5EF4-FFF2-40B4-BE49-F238E27FC236}">
                  <a16:creationId xmlns:a16="http://schemas.microsoft.com/office/drawing/2014/main" id="{3416DF93-49FD-344A-9B94-D1F4E68A8C36}"/>
                </a:ext>
              </a:extLst>
            </p:cNvPr>
            <p:cNvSpPr txBox="1"/>
            <p:nvPr/>
          </p:nvSpPr>
          <p:spPr>
            <a:xfrm>
              <a:off x="2941251" y="2511027"/>
              <a:ext cx="369515" cy="369332"/>
            </a:xfrm>
            <a:prstGeom prst="rect">
              <a:avLst/>
            </a:prstGeom>
            <a:noFill/>
          </p:spPr>
          <p:txBody>
            <a:bodyPr wrap="square" rtlCol="0">
              <a:spAutoFit/>
            </a:bodyPr>
            <a:lstStyle/>
            <a:p>
              <a:r>
                <a:rPr lang="en-US" dirty="0"/>
                <a:t>c</a:t>
              </a:r>
            </a:p>
          </p:txBody>
        </p:sp>
        <p:sp>
          <p:nvSpPr>
            <p:cNvPr id="93" name="TextBox 92">
              <a:extLst>
                <a:ext uri="{FF2B5EF4-FFF2-40B4-BE49-F238E27FC236}">
                  <a16:creationId xmlns:a16="http://schemas.microsoft.com/office/drawing/2014/main" id="{8C62F9A7-F0BA-AA44-8990-9826A4818439}"/>
                </a:ext>
              </a:extLst>
            </p:cNvPr>
            <p:cNvSpPr txBox="1"/>
            <p:nvPr/>
          </p:nvSpPr>
          <p:spPr>
            <a:xfrm>
              <a:off x="3273483" y="3024043"/>
              <a:ext cx="312552" cy="369332"/>
            </a:xfrm>
            <a:prstGeom prst="rect">
              <a:avLst/>
            </a:prstGeom>
            <a:noFill/>
          </p:spPr>
          <p:txBody>
            <a:bodyPr wrap="square" rtlCol="0">
              <a:spAutoFit/>
            </a:bodyPr>
            <a:lstStyle/>
            <a:p>
              <a:r>
                <a:rPr lang="en-US" dirty="0"/>
                <a:t>b</a:t>
              </a:r>
            </a:p>
          </p:txBody>
        </p:sp>
        <p:sp>
          <p:nvSpPr>
            <p:cNvPr id="94" name="TextBox 93">
              <a:extLst>
                <a:ext uri="{FF2B5EF4-FFF2-40B4-BE49-F238E27FC236}">
                  <a16:creationId xmlns:a16="http://schemas.microsoft.com/office/drawing/2014/main" id="{BCC191D2-3168-B142-8FF1-CDAF1216EF54}"/>
                </a:ext>
              </a:extLst>
            </p:cNvPr>
            <p:cNvSpPr txBox="1"/>
            <p:nvPr/>
          </p:nvSpPr>
          <p:spPr>
            <a:xfrm>
              <a:off x="3559202" y="3227698"/>
              <a:ext cx="369515" cy="369332"/>
            </a:xfrm>
            <a:prstGeom prst="rect">
              <a:avLst/>
            </a:prstGeom>
            <a:noFill/>
          </p:spPr>
          <p:txBody>
            <a:bodyPr wrap="square" rtlCol="0">
              <a:spAutoFit/>
            </a:bodyPr>
            <a:lstStyle/>
            <a:p>
              <a:r>
                <a:rPr lang="en-US" dirty="0"/>
                <a:t>c</a:t>
              </a:r>
            </a:p>
          </p:txBody>
        </p:sp>
        <p:sp>
          <p:nvSpPr>
            <p:cNvPr id="95" name="TextBox 94">
              <a:extLst>
                <a:ext uri="{FF2B5EF4-FFF2-40B4-BE49-F238E27FC236}">
                  <a16:creationId xmlns:a16="http://schemas.microsoft.com/office/drawing/2014/main" id="{6328047F-85C7-A34C-A416-C9951A70D08A}"/>
                </a:ext>
              </a:extLst>
            </p:cNvPr>
            <p:cNvSpPr txBox="1"/>
            <p:nvPr/>
          </p:nvSpPr>
          <p:spPr>
            <a:xfrm>
              <a:off x="1473473" y="4705725"/>
              <a:ext cx="312552" cy="369332"/>
            </a:xfrm>
            <a:prstGeom prst="rect">
              <a:avLst/>
            </a:prstGeom>
            <a:noFill/>
          </p:spPr>
          <p:txBody>
            <a:bodyPr wrap="square" rtlCol="0">
              <a:spAutoFit/>
            </a:bodyPr>
            <a:lstStyle/>
            <a:p>
              <a:r>
                <a:rPr lang="en-US" dirty="0"/>
                <a:t>b</a:t>
              </a:r>
            </a:p>
          </p:txBody>
        </p:sp>
        <p:sp>
          <p:nvSpPr>
            <p:cNvPr id="96" name="TextBox 95">
              <a:extLst>
                <a:ext uri="{FF2B5EF4-FFF2-40B4-BE49-F238E27FC236}">
                  <a16:creationId xmlns:a16="http://schemas.microsoft.com/office/drawing/2014/main" id="{33672B47-FC1A-624A-AB9E-DA607B06B449}"/>
                </a:ext>
              </a:extLst>
            </p:cNvPr>
            <p:cNvSpPr txBox="1"/>
            <p:nvPr/>
          </p:nvSpPr>
          <p:spPr>
            <a:xfrm>
              <a:off x="1086082" y="3761324"/>
              <a:ext cx="369515" cy="369332"/>
            </a:xfrm>
            <a:prstGeom prst="rect">
              <a:avLst/>
            </a:prstGeom>
            <a:noFill/>
          </p:spPr>
          <p:txBody>
            <a:bodyPr wrap="square" rtlCol="0">
              <a:spAutoFit/>
            </a:bodyPr>
            <a:lstStyle/>
            <a:p>
              <a:r>
                <a:rPr lang="en-US" dirty="0"/>
                <a:t>c</a:t>
              </a:r>
            </a:p>
          </p:txBody>
        </p:sp>
        <p:sp>
          <p:nvSpPr>
            <p:cNvPr id="97" name="TextBox 96">
              <a:extLst>
                <a:ext uri="{FF2B5EF4-FFF2-40B4-BE49-F238E27FC236}">
                  <a16:creationId xmlns:a16="http://schemas.microsoft.com/office/drawing/2014/main" id="{F5971D70-A9FD-1C47-AB29-0C7DADD020BC}"/>
                </a:ext>
              </a:extLst>
            </p:cNvPr>
            <p:cNvSpPr txBox="1"/>
            <p:nvPr/>
          </p:nvSpPr>
          <p:spPr>
            <a:xfrm>
              <a:off x="3133194" y="4173755"/>
              <a:ext cx="312552" cy="369332"/>
            </a:xfrm>
            <a:prstGeom prst="rect">
              <a:avLst/>
            </a:prstGeom>
            <a:noFill/>
          </p:spPr>
          <p:txBody>
            <a:bodyPr wrap="square" rtlCol="0">
              <a:spAutoFit/>
            </a:bodyPr>
            <a:lstStyle/>
            <a:p>
              <a:r>
                <a:rPr lang="en-US" dirty="0"/>
                <a:t>b</a:t>
              </a:r>
            </a:p>
          </p:txBody>
        </p:sp>
        <p:sp>
          <p:nvSpPr>
            <p:cNvPr id="98" name="TextBox 97">
              <a:extLst>
                <a:ext uri="{FF2B5EF4-FFF2-40B4-BE49-F238E27FC236}">
                  <a16:creationId xmlns:a16="http://schemas.microsoft.com/office/drawing/2014/main" id="{B81AF7A0-F0AA-524D-B524-4E320044DF68}"/>
                </a:ext>
              </a:extLst>
            </p:cNvPr>
            <p:cNvSpPr txBox="1"/>
            <p:nvPr/>
          </p:nvSpPr>
          <p:spPr>
            <a:xfrm>
              <a:off x="2102422" y="4393690"/>
              <a:ext cx="369515" cy="369332"/>
            </a:xfrm>
            <a:prstGeom prst="rect">
              <a:avLst/>
            </a:prstGeom>
            <a:noFill/>
          </p:spPr>
          <p:txBody>
            <a:bodyPr wrap="square" rtlCol="0">
              <a:spAutoFit/>
            </a:bodyPr>
            <a:lstStyle/>
            <a:p>
              <a:r>
                <a:rPr lang="en-US" dirty="0"/>
                <a:t>c</a:t>
              </a:r>
            </a:p>
          </p:txBody>
        </p:sp>
      </p:grpSp>
      <p:sp>
        <p:nvSpPr>
          <p:cNvPr id="100" name="TextBox 99">
            <a:extLst>
              <a:ext uri="{FF2B5EF4-FFF2-40B4-BE49-F238E27FC236}">
                <a16:creationId xmlns:a16="http://schemas.microsoft.com/office/drawing/2014/main" id="{AC6E3BAE-4DE4-F941-B3AD-5022A6BA559F}"/>
              </a:ext>
            </a:extLst>
          </p:cNvPr>
          <p:cNvSpPr txBox="1"/>
          <p:nvPr/>
        </p:nvSpPr>
        <p:spPr>
          <a:xfrm>
            <a:off x="457200" y="2444730"/>
            <a:ext cx="441805" cy="369332"/>
          </a:xfrm>
          <a:prstGeom prst="rect">
            <a:avLst/>
          </a:prstGeom>
          <a:noFill/>
        </p:spPr>
        <p:txBody>
          <a:bodyPr wrap="square" rtlCol="0">
            <a:spAutoFit/>
          </a:bodyPr>
          <a:lstStyle/>
          <a:p>
            <a:r>
              <a:rPr lang="en-US" dirty="0">
                <a:latin typeface="Gigi" pitchFamily="82" charset="77"/>
              </a:rPr>
              <a:t>A</a:t>
            </a:r>
            <a:endParaRPr lang="en-US" dirty="0"/>
          </a:p>
        </p:txBody>
      </p:sp>
    </p:spTree>
    <p:extLst>
      <p:ext uri="{BB962C8B-B14F-4D97-AF65-F5344CB8AC3E}">
        <p14:creationId xmlns:p14="http://schemas.microsoft.com/office/powerpoint/2010/main" val="189966742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p:nvPr>
        </p:nvSpPr>
        <p:spPr/>
        <p:txBody>
          <a:bodyPr/>
          <a:lstStyle/>
          <a:p>
            <a:r>
              <a:rPr lang="en-US" dirty="0" err="1">
                <a:latin typeface="Arial" charset="0"/>
                <a:ea typeface="MS PGothic" charset="0"/>
              </a:rPr>
              <a:t>Myhill-Nerode</a:t>
            </a:r>
            <a:r>
              <a:rPr lang="en-US" dirty="0">
                <a:latin typeface="Arial" charset="0"/>
                <a:ea typeface="MS PGothic" charset="0"/>
              </a:rPr>
              <a:t> 2 ⇒ 3</a:t>
            </a:r>
          </a:p>
        </p:txBody>
      </p:sp>
      <p:sp>
        <p:nvSpPr>
          <p:cNvPr id="100355" name="Content Placeholder 2"/>
          <p:cNvSpPr>
            <a:spLocks noGrp="1"/>
          </p:cNvSpPr>
          <p:nvPr>
            <p:ph idx="1"/>
          </p:nvPr>
        </p:nvSpPr>
        <p:spPr/>
        <p:txBody>
          <a:bodyPr/>
          <a:lstStyle/>
          <a:p>
            <a:pPr marL="466725" indent="-466725">
              <a:buFont typeface="+mj-lt"/>
              <a:buAutoNum type="arabicPeriod" startAt="2"/>
            </a:pPr>
            <a:r>
              <a:rPr lang="en-US" sz="2400" dirty="0">
                <a:latin typeface="Arial" charset="0"/>
                <a:ea typeface="MS PGothic" charset="0"/>
                <a:sym typeface="Symbol" charset="0"/>
              </a:rPr>
              <a:t>Assume L is the union of some of the classes of a right invariant equivalence relation, R, of finite index.</a:t>
            </a:r>
          </a:p>
          <a:p>
            <a:pPr marL="466725" indent="-466725">
              <a:buFontTx/>
              <a:buAutoNum type="arabicPeriod" startAt="2"/>
            </a:pPr>
            <a:r>
              <a:rPr lang="en-US" sz="2400" dirty="0">
                <a:latin typeface="Arial" charset="0"/>
                <a:ea typeface="MS PGothic" charset="0"/>
                <a:sym typeface="Symbol" charset="0"/>
              </a:rPr>
              <a:t>Since x R y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R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R is right invariant and L is the union of some of the equivalence classes, then </a:t>
            </a:r>
            <a:br>
              <a:rPr lang="en-US" sz="2400" dirty="0">
                <a:latin typeface="Arial" charset="0"/>
                <a:ea typeface="MS PGothic" charset="0"/>
                <a:sym typeface="Symbol" charset="0"/>
              </a:rPr>
            </a:br>
            <a:r>
              <a:rPr lang="en-US" sz="2400" dirty="0">
                <a:latin typeface="Arial" charset="0"/>
                <a:ea typeface="MS PGothic" charset="0"/>
                <a:sym typeface="Symbol" charset="0"/>
              </a:rPr>
              <a:t>x R y ⇒ z [ </a:t>
            </a:r>
            <a:r>
              <a:rPr lang="en-US" sz="2400" dirty="0" err="1">
                <a:latin typeface="Arial" charset="0"/>
                <a:ea typeface="MS PGothic" charset="0"/>
                <a:sym typeface="Symbol" charset="0"/>
              </a:rPr>
              <a:t>xz</a:t>
            </a:r>
            <a:r>
              <a:rPr lang="en-US" sz="2400" dirty="0">
                <a:latin typeface="Arial" charset="0"/>
                <a:ea typeface="MS PGothic" charset="0"/>
                <a:sym typeface="Symbol" charset="0"/>
              </a:rPr>
              <a:t>  L </a:t>
            </a:r>
            <a:r>
              <a:rPr lang="en-US" sz="2400" dirty="0" err="1">
                <a:latin typeface="Arial" charset="0"/>
                <a:ea typeface="MS PGothic" charset="0"/>
                <a:sym typeface="Symbol" charset="0"/>
              </a:rPr>
              <a:t>iff</a:t>
            </a:r>
            <a:r>
              <a:rPr lang="en-US" sz="2400" dirty="0">
                <a:latin typeface="Arial" charset="0"/>
                <a:ea typeface="MS PGothic" charset="0"/>
                <a:sym typeface="Symbol" charset="0"/>
              </a:rPr>
              <a:t> </a:t>
            </a:r>
            <a:r>
              <a:rPr lang="en-US" sz="2400" dirty="0" err="1">
                <a:latin typeface="Arial" charset="0"/>
                <a:ea typeface="MS PGothic" charset="0"/>
                <a:sym typeface="Symbol" charset="0"/>
              </a:rPr>
              <a:t>yz</a:t>
            </a:r>
            <a:r>
              <a:rPr lang="en-US" sz="2400" dirty="0">
                <a:latin typeface="Arial" charset="0"/>
                <a:ea typeface="MS PGothic" charset="0"/>
                <a:sym typeface="Symbol" charset="0"/>
              </a:rPr>
              <a:t>  L ] ⇒ x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y. </a:t>
            </a:r>
            <a:br>
              <a:rPr lang="en-US" sz="2400" dirty="0">
                <a:latin typeface="Arial" charset="0"/>
                <a:ea typeface="MS PGothic" charset="0"/>
                <a:sym typeface="Symbol" charset="0"/>
              </a:rPr>
            </a:br>
            <a:r>
              <a:rPr lang="en-US" sz="2400" dirty="0">
                <a:latin typeface="Arial" charset="0"/>
                <a:ea typeface="MS PGothic" charset="0"/>
                <a:sym typeface="Symbol" charset="0"/>
              </a:rPr>
              <a:t>This means that the index of R</a:t>
            </a:r>
            <a:r>
              <a:rPr lang="en-US" sz="2400" baseline="-25000" dirty="0">
                <a:latin typeface="Arial" charset="0"/>
                <a:ea typeface="MS PGothic" charset="0"/>
                <a:sym typeface="Symbol" charset="0"/>
              </a:rPr>
              <a:t>L</a:t>
            </a:r>
            <a:r>
              <a:rPr lang="en-US" sz="2400" dirty="0">
                <a:latin typeface="Arial" charset="0"/>
                <a:ea typeface="MS PGothic" charset="0"/>
                <a:sym typeface="Symbol" charset="0"/>
              </a:rPr>
              <a:t> is less than or equal to that of R and so is finite. Note than the index of R</a:t>
            </a:r>
            <a:r>
              <a:rPr lang="en-US" sz="2400" baseline="-25000" dirty="0">
                <a:latin typeface="Arial" charset="0"/>
                <a:ea typeface="MS PGothic" charset="0"/>
                <a:sym typeface="Symbol" charset="0"/>
              </a:rPr>
              <a:t>L </a:t>
            </a:r>
            <a:r>
              <a:rPr lang="en-US" sz="2400" dirty="0">
                <a:latin typeface="Arial" charset="0"/>
                <a:ea typeface="MS PGothic" charset="0"/>
                <a:sym typeface="Symbol" charset="0"/>
              </a:rPr>
              <a:t>is then less than or equal to that of any other right invariant equivalence relation, R, of finite index that defines L.</a:t>
            </a:r>
            <a:br>
              <a:rPr lang="en-US" sz="2400" dirty="0">
                <a:latin typeface="Arial" charset="0"/>
                <a:ea typeface="MS PGothic" charset="0"/>
                <a:sym typeface="Symbol" charset="0"/>
              </a:rPr>
            </a:br>
            <a:endParaRPr lang="en-US" sz="2400" dirty="0">
              <a:latin typeface="Arial" charset="0"/>
              <a:ea typeface="MS PGothic" charset="0"/>
              <a:sym typeface="Symbol" charset="0"/>
            </a:endParaRPr>
          </a:p>
        </p:txBody>
      </p:sp>
      <p:sp>
        <p:nvSpPr>
          <p:cNvPr id="1003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49D9ED5B-92FF-8A4B-BCD8-EACFC4204446}" type="datetime1">
              <a:rPr lang="en-US" smtClean="0"/>
              <a:t>1/27/22</a:t>
            </a:fld>
            <a:endParaRPr lang="en-US"/>
          </a:p>
        </p:txBody>
      </p:sp>
      <p:sp>
        <p:nvSpPr>
          <p:cNvPr id="1003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1003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21FCDB75-20A7-0349-A91B-E07FC85BE6BE}" type="slidenum">
              <a:rPr lang="en-US"/>
              <a:pPr/>
              <a:t>98</a:t>
            </a:fld>
            <a:endParaRPr lang="en-US"/>
          </a:p>
        </p:txBody>
      </p:sp>
    </p:spTree>
    <p:extLst>
      <p:ext uri="{BB962C8B-B14F-4D97-AF65-F5344CB8AC3E}">
        <p14:creationId xmlns:p14="http://schemas.microsoft.com/office/powerpoint/2010/main" val="55075633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A006A-0932-054B-9EB2-20DBB31B4326}"/>
              </a:ext>
            </a:extLst>
          </p:cNvPr>
          <p:cNvSpPr>
            <a:spLocks noGrp="1"/>
          </p:cNvSpPr>
          <p:nvPr>
            <p:ph type="title"/>
          </p:nvPr>
        </p:nvSpPr>
        <p:spPr/>
        <p:txBody>
          <a:bodyPr/>
          <a:lstStyle/>
          <a:p>
            <a:r>
              <a:rPr lang="en-US" dirty="0"/>
              <a:t>Same Language but Index is 3</a:t>
            </a:r>
            <a:br>
              <a:rPr lang="en-US" dirty="0"/>
            </a:br>
            <a:r>
              <a:rPr lang="en-US" dirty="0"/>
              <a:t>This is based on R</a:t>
            </a:r>
            <a:r>
              <a:rPr lang="en-US" baseline="-25000" dirty="0"/>
              <a:t>L</a:t>
            </a:r>
          </a:p>
        </p:txBody>
      </p:sp>
      <p:sp>
        <p:nvSpPr>
          <p:cNvPr id="3" name="Date Placeholder 2">
            <a:extLst>
              <a:ext uri="{FF2B5EF4-FFF2-40B4-BE49-F238E27FC236}">
                <a16:creationId xmlns:a16="http://schemas.microsoft.com/office/drawing/2014/main" id="{739EB4F6-E698-064B-B5DC-3D74D46DF3DF}"/>
              </a:ext>
            </a:extLst>
          </p:cNvPr>
          <p:cNvSpPr>
            <a:spLocks noGrp="1"/>
          </p:cNvSpPr>
          <p:nvPr>
            <p:ph type="dt" sz="half" idx="10"/>
          </p:nvPr>
        </p:nvSpPr>
        <p:spPr/>
        <p:txBody>
          <a:bodyPr/>
          <a:lstStyle/>
          <a:p>
            <a:fld id="{2219DD89-BAD8-364A-BD2D-467099994EAF}" type="datetime1">
              <a:rPr lang="en-US" smtClean="0"/>
              <a:t>1/27/22</a:t>
            </a:fld>
            <a:endParaRPr lang="en-US"/>
          </a:p>
        </p:txBody>
      </p:sp>
      <p:sp>
        <p:nvSpPr>
          <p:cNvPr id="4" name="Footer Placeholder 3">
            <a:extLst>
              <a:ext uri="{FF2B5EF4-FFF2-40B4-BE49-F238E27FC236}">
                <a16:creationId xmlns:a16="http://schemas.microsoft.com/office/drawing/2014/main" id="{F39EDC15-7846-2941-98ED-FD19427FC3FB}"/>
              </a:ext>
            </a:extLst>
          </p:cNvPr>
          <p:cNvSpPr>
            <a:spLocks noGrp="1"/>
          </p:cNvSpPr>
          <p:nvPr>
            <p:ph type="ftr" sz="quarter" idx="11"/>
          </p:nvPr>
        </p:nvSpPr>
        <p:spPr/>
        <p:txBody>
          <a:bodyPr/>
          <a:lstStyle/>
          <a:p>
            <a:r>
              <a:rPr lang="en-US"/>
              <a:t>UCF @ CS</a:t>
            </a:r>
            <a:endParaRPr lang="en-US" dirty="0"/>
          </a:p>
        </p:txBody>
      </p:sp>
      <p:sp>
        <p:nvSpPr>
          <p:cNvPr id="5" name="Slide Number Placeholder 4">
            <a:extLst>
              <a:ext uri="{FF2B5EF4-FFF2-40B4-BE49-F238E27FC236}">
                <a16:creationId xmlns:a16="http://schemas.microsoft.com/office/drawing/2014/main" id="{894567C5-3487-314F-97F8-5266729CF181}"/>
              </a:ext>
            </a:extLst>
          </p:cNvPr>
          <p:cNvSpPr>
            <a:spLocks noGrp="1"/>
          </p:cNvSpPr>
          <p:nvPr>
            <p:ph type="sldNum" sz="quarter" idx="12"/>
          </p:nvPr>
        </p:nvSpPr>
        <p:spPr/>
        <p:txBody>
          <a:bodyPr/>
          <a:lstStyle/>
          <a:p>
            <a:fld id="{5F8E28D9-431E-8740-9B48-008ADE63E310}" type="slidenum">
              <a:rPr lang="en-US" smtClean="0"/>
              <a:pPr/>
              <a:t>99</a:t>
            </a:fld>
            <a:endParaRPr lang="en-US"/>
          </a:p>
        </p:txBody>
      </p:sp>
      <p:grpSp>
        <p:nvGrpSpPr>
          <p:cNvPr id="6" name="Group 5">
            <a:extLst>
              <a:ext uri="{FF2B5EF4-FFF2-40B4-BE49-F238E27FC236}">
                <a16:creationId xmlns:a16="http://schemas.microsoft.com/office/drawing/2014/main" id="{BA660A6A-C34E-7C49-AD09-0F167347BDC0}"/>
              </a:ext>
            </a:extLst>
          </p:cNvPr>
          <p:cNvGrpSpPr/>
          <p:nvPr/>
        </p:nvGrpSpPr>
        <p:grpSpPr>
          <a:xfrm>
            <a:off x="228600" y="2037874"/>
            <a:ext cx="7543800" cy="2070576"/>
            <a:chOff x="228600" y="2037874"/>
            <a:chExt cx="7543800" cy="2070576"/>
          </a:xfrm>
        </p:grpSpPr>
        <p:sp>
          <p:nvSpPr>
            <p:cNvPr id="7" name="Oval 6">
              <a:extLst>
                <a:ext uri="{FF2B5EF4-FFF2-40B4-BE49-F238E27FC236}">
                  <a16:creationId xmlns:a16="http://schemas.microsoft.com/office/drawing/2014/main" id="{DB1EF84E-1339-3046-88B8-1DD837297E8F}"/>
                </a:ext>
              </a:extLst>
            </p:cNvPr>
            <p:cNvSpPr/>
            <p:nvPr/>
          </p:nvSpPr>
          <p:spPr bwMode="auto">
            <a:xfrm>
              <a:off x="9144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r>
                <a:rPr kumimoji="0" lang="en-US" sz="1600" b="0" i="0" u="none" strike="noStrike" cap="none" normalizeH="0" baseline="0" dirty="0">
                  <a:ln>
                    <a:noFill/>
                  </a:ln>
                  <a:solidFill>
                    <a:schemeClr val="tx1"/>
                  </a:solidFill>
                  <a:effectLst/>
                  <a:latin typeface="Arial" pitchFamily="-107" charset="0"/>
                </a:rPr>
                <a:t>1,  3</a:t>
              </a:r>
              <a:endParaRPr kumimoji="0" lang="en-US" sz="1800" b="0" i="0" u="none" strike="noStrike" cap="none" normalizeH="0" baseline="0" dirty="0">
                <a:ln>
                  <a:noFill/>
                </a:ln>
                <a:solidFill>
                  <a:schemeClr val="tx1"/>
                </a:solidFill>
                <a:effectLst/>
                <a:latin typeface="Arial" pitchFamily="-107" charset="0"/>
              </a:endParaRPr>
            </a:p>
          </p:txBody>
        </p:sp>
        <p:sp>
          <p:nvSpPr>
            <p:cNvPr id="8" name="Oval 7">
              <a:extLst>
                <a:ext uri="{FF2B5EF4-FFF2-40B4-BE49-F238E27FC236}">
                  <a16:creationId xmlns:a16="http://schemas.microsoft.com/office/drawing/2014/main" id="{F7C6A6DA-2DB8-0A4F-80AF-8086BB11ECBF}"/>
                </a:ext>
              </a:extLst>
            </p:cNvPr>
            <p:cNvSpPr/>
            <p:nvPr/>
          </p:nvSpPr>
          <p:spPr bwMode="auto">
            <a:xfrm>
              <a:off x="38100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9" name="Oval 8">
              <a:extLst>
                <a:ext uri="{FF2B5EF4-FFF2-40B4-BE49-F238E27FC236}">
                  <a16:creationId xmlns:a16="http://schemas.microsoft.com/office/drawing/2014/main" id="{A39206E2-92D3-8946-A70E-1097413EF40E}"/>
                </a:ext>
              </a:extLst>
            </p:cNvPr>
            <p:cNvSpPr/>
            <p:nvPr/>
          </p:nvSpPr>
          <p:spPr bwMode="auto">
            <a:xfrm>
              <a:off x="6705600" y="2514600"/>
              <a:ext cx="1066800" cy="1066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Arial" pitchFamily="-107" charset="0"/>
                </a:rPr>
                <a:t>   </a:t>
              </a:r>
            </a:p>
          </p:txBody>
        </p:sp>
        <p:cxnSp>
          <p:nvCxnSpPr>
            <p:cNvPr id="10" name="Straight Arrow Connector 9">
              <a:extLst>
                <a:ext uri="{FF2B5EF4-FFF2-40B4-BE49-F238E27FC236}">
                  <a16:creationId xmlns:a16="http://schemas.microsoft.com/office/drawing/2014/main" id="{951AAEDF-E963-8243-987E-D834E12F3F8D}"/>
                </a:ext>
              </a:extLst>
            </p:cNvPr>
            <p:cNvCxnSpPr>
              <a:endCxn id="7" idx="2"/>
            </p:cNvCxnSpPr>
            <p:nvPr/>
          </p:nvCxnSpPr>
          <p:spPr bwMode="auto">
            <a:xfrm>
              <a:off x="228600" y="3048000"/>
              <a:ext cx="685800" cy="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cxnSp>
          <p:nvCxnSpPr>
            <p:cNvPr id="11" name="Straight Arrow Connector 10">
              <a:extLst>
                <a:ext uri="{FF2B5EF4-FFF2-40B4-BE49-F238E27FC236}">
                  <a16:creationId xmlns:a16="http://schemas.microsoft.com/office/drawing/2014/main" id="{DAF12AF0-F621-044B-BD2C-08B33286E1E9}"/>
                </a:ext>
              </a:extLst>
            </p:cNvPr>
            <p:cNvCxnSpPr>
              <a:cxnSpLocks/>
              <a:endCxn id="8" idx="2"/>
            </p:cNvCxnSpPr>
            <p:nvPr/>
          </p:nvCxnSpPr>
          <p:spPr bwMode="auto">
            <a:xfrm flipV="1">
              <a:off x="1981200" y="304800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2" name="TextBox 11">
              <a:extLst>
                <a:ext uri="{FF2B5EF4-FFF2-40B4-BE49-F238E27FC236}">
                  <a16:creationId xmlns:a16="http://schemas.microsoft.com/office/drawing/2014/main" id="{9CC9946F-72F3-644B-BC3F-98697CBB272B}"/>
                </a:ext>
              </a:extLst>
            </p:cNvPr>
            <p:cNvSpPr txBox="1"/>
            <p:nvPr/>
          </p:nvSpPr>
          <p:spPr>
            <a:xfrm>
              <a:off x="2209800" y="3200400"/>
              <a:ext cx="762000" cy="381000"/>
            </a:xfrm>
            <a:prstGeom prst="rect">
              <a:avLst/>
            </a:prstGeom>
            <a:noFill/>
          </p:spPr>
          <p:txBody>
            <a:bodyPr wrap="square" rtlCol="0">
              <a:spAutoFit/>
            </a:bodyPr>
            <a:lstStyle/>
            <a:p>
              <a:r>
                <a:rPr lang="en-US" dirty="0" err="1"/>
                <a:t>a,b,c</a:t>
              </a:r>
              <a:endParaRPr lang="en-US" dirty="0"/>
            </a:p>
          </p:txBody>
        </p:sp>
        <p:cxnSp>
          <p:nvCxnSpPr>
            <p:cNvPr id="13" name="Straight Arrow Connector 12">
              <a:extLst>
                <a:ext uri="{FF2B5EF4-FFF2-40B4-BE49-F238E27FC236}">
                  <a16:creationId xmlns:a16="http://schemas.microsoft.com/office/drawing/2014/main" id="{CA56138F-1894-B94D-991B-7ABD1648DF63}"/>
                </a:ext>
              </a:extLst>
            </p:cNvPr>
            <p:cNvCxnSpPr>
              <a:cxnSpLocks/>
            </p:cNvCxnSpPr>
            <p:nvPr/>
          </p:nvCxnSpPr>
          <p:spPr bwMode="auto">
            <a:xfrm flipV="1">
              <a:off x="4914900" y="3031670"/>
              <a:ext cx="1828800" cy="16330"/>
            </a:xfrm>
            <a:prstGeom prst="straightConnector1">
              <a:avLst/>
            </a:prstGeom>
            <a:solidFill>
              <a:schemeClr val="accent1"/>
            </a:solidFill>
            <a:ln w="25400" cap="flat" cmpd="sng" algn="ctr">
              <a:solidFill>
                <a:schemeClr val="tx1"/>
              </a:solidFill>
              <a:prstDash val="solid"/>
              <a:round/>
              <a:headEnd type="none" w="med" len="med"/>
              <a:tailEnd type="triangle" w="lg" len="med"/>
            </a:ln>
            <a:effectLst/>
          </p:spPr>
        </p:cxnSp>
        <p:sp>
          <p:nvSpPr>
            <p:cNvPr id="14" name="TextBox 13">
              <a:extLst>
                <a:ext uri="{FF2B5EF4-FFF2-40B4-BE49-F238E27FC236}">
                  <a16:creationId xmlns:a16="http://schemas.microsoft.com/office/drawing/2014/main" id="{8EA80305-E8DA-F747-92ED-D722AF43A137}"/>
                </a:ext>
              </a:extLst>
            </p:cNvPr>
            <p:cNvSpPr txBox="1"/>
            <p:nvPr/>
          </p:nvSpPr>
          <p:spPr>
            <a:xfrm>
              <a:off x="5083629" y="3238158"/>
              <a:ext cx="478971" cy="369332"/>
            </a:xfrm>
            <a:prstGeom prst="rect">
              <a:avLst/>
            </a:prstGeom>
            <a:noFill/>
          </p:spPr>
          <p:txBody>
            <a:bodyPr wrap="square" rtlCol="0">
              <a:spAutoFit/>
            </a:bodyPr>
            <a:lstStyle/>
            <a:p>
              <a:r>
                <a:rPr lang="en-US" dirty="0"/>
                <a:t>b</a:t>
              </a:r>
            </a:p>
          </p:txBody>
        </p:sp>
        <p:cxnSp>
          <p:nvCxnSpPr>
            <p:cNvPr id="15" name="Curved Connector 14">
              <a:extLst>
                <a:ext uri="{FF2B5EF4-FFF2-40B4-BE49-F238E27FC236}">
                  <a16:creationId xmlns:a16="http://schemas.microsoft.com/office/drawing/2014/main" id="{735AA6A0-B5CF-944C-9766-A1381638E034}"/>
                </a:ext>
              </a:extLst>
            </p:cNvPr>
            <p:cNvCxnSpPr>
              <a:stCxn id="8" idx="1"/>
              <a:endCxn id="7" idx="7"/>
            </p:cNvCxnSpPr>
            <p:nvPr/>
          </p:nvCxnSpPr>
          <p:spPr bwMode="auto">
            <a:xfrm rot="16200000" flipV="1">
              <a:off x="2895600" y="1600200"/>
              <a:ext cx="12700" cy="2141258"/>
            </a:xfrm>
            <a:prstGeom prst="curvedConnector3">
              <a:avLst>
                <a:gd name="adj1" fmla="val 3030150"/>
              </a:avLst>
            </a:prstGeom>
            <a:solidFill>
              <a:schemeClr val="accent1"/>
            </a:solidFill>
            <a:ln w="25400" cap="flat" cmpd="sng" algn="ctr">
              <a:solidFill>
                <a:schemeClr val="tx1"/>
              </a:solidFill>
              <a:prstDash val="solid"/>
              <a:round/>
              <a:headEnd type="none" w="med" len="med"/>
              <a:tailEnd type="triangle" w="lg" len="med"/>
            </a:ln>
            <a:effectLst/>
          </p:spPr>
        </p:cxnSp>
        <p:sp>
          <p:nvSpPr>
            <p:cNvPr id="16" name="TextBox 15">
              <a:extLst>
                <a:ext uri="{FF2B5EF4-FFF2-40B4-BE49-F238E27FC236}">
                  <a16:creationId xmlns:a16="http://schemas.microsoft.com/office/drawing/2014/main" id="{8F1518E0-D271-114A-9B31-F6F6807D9FEC}"/>
                </a:ext>
              </a:extLst>
            </p:cNvPr>
            <p:cNvSpPr txBox="1"/>
            <p:nvPr/>
          </p:nvSpPr>
          <p:spPr>
            <a:xfrm>
              <a:off x="3581400" y="2057400"/>
              <a:ext cx="391179" cy="369332"/>
            </a:xfrm>
            <a:prstGeom prst="rect">
              <a:avLst/>
            </a:prstGeom>
            <a:noFill/>
          </p:spPr>
          <p:txBody>
            <a:bodyPr wrap="square" rtlCol="0">
              <a:spAutoFit/>
            </a:bodyPr>
            <a:lstStyle/>
            <a:p>
              <a:r>
                <a:rPr lang="en-US" dirty="0"/>
                <a:t>a</a:t>
              </a:r>
            </a:p>
          </p:txBody>
        </p:sp>
        <p:cxnSp>
          <p:nvCxnSpPr>
            <p:cNvPr id="17" name="Curved Connector 16">
              <a:extLst>
                <a:ext uri="{FF2B5EF4-FFF2-40B4-BE49-F238E27FC236}">
                  <a16:creationId xmlns:a16="http://schemas.microsoft.com/office/drawing/2014/main" id="{E902C31A-B4C1-484E-9144-7B445B7CD79D}"/>
                </a:ext>
              </a:extLst>
            </p:cNvPr>
            <p:cNvCxnSpPr>
              <a:stCxn id="8" idx="2"/>
            </p:cNvCxnSpPr>
            <p:nvPr/>
          </p:nvCxnSpPr>
          <p:spPr bwMode="auto">
            <a:xfrm rot="10800000" flipH="1" flipV="1">
              <a:off x="3809999" y="3048000"/>
              <a:ext cx="419101" cy="559490"/>
            </a:xfrm>
            <a:prstGeom prst="curvedConnector4">
              <a:avLst>
                <a:gd name="adj1" fmla="val -54545"/>
                <a:gd name="adj2" fmla="val 97668"/>
              </a:avLst>
            </a:prstGeom>
            <a:solidFill>
              <a:schemeClr val="accent1"/>
            </a:solidFill>
            <a:ln w="25400" cap="flat" cmpd="sng" algn="ctr">
              <a:solidFill>
                <a:schemeClr val="tx1"/>
              </a:solidFill>
              <a:prstDash val="solid"/>
              <a:round/>
              <a:headEnd type="none" w="med" len="med"/>
              <a:tailEnd type="triangle" w="lg" len="med"/>
            </a:ln>
            <a:effectLst/>
          </p:spPr>
        </p:cxnSp>
        <p:sp>
          <p:nvSpPr>
            <p:cNvPr id="18" name="TextBox 17">
              <a:extLst>
                <a:ext uri="{FF2B5EF4-FFF2-40B4-BE49-F238E27FC236}">
                  <a16:creationId xmlns:a16="http://schemas.microsoft.com/office/drawing/2014/main" id="{69211A63-094D-934F-B1FD-26BE7538CADB}"/>
                </a:ext>
              </a:extLst>
            </p:cNvPr>
            <p:cNvSpPr txBox="1"/>
            <p:nvPr/>
          </p:nvSpPr>
          <p:spPr>
            <a:xfrm flipH="1">
              <a:off x="3581399" y="3429000"/>
              <a:ext cx="45719" cy="369332"/>
            </a:xfrm>
            <a:prstGeom prst="rect">
              <a:avLst/>
            </a:prstGeom>
            <a:noFill/>
          </p:spPr>
          <p:txBody>
            <a:bodyPr wrap="square" rtlCol="0">
              <a:spAutoFit/>
            </a:bodyPr>
            <a:lstStyle/>
            <a:p>
              <a:r>
                <a:rPr lang="en-US" dirty="0"/>
                <a:t>c</a:t>
              </a:r>
            </a:p>
          </p:txBody>
        </p:sp>
        <p:cxnSp>
          <p:nvCxnSpPr>
            <p:cNvPr id="19" name="Curved Connector 18">
              <a:extLst>
                <a:ext uri="{FF2B5EF4-FFF2-40B4-BE49-F238E27FC236}">
                  <a16:creationId xmlns:a16="http://schemas.microsoft.com/office/drawing/2014/main" id="{D4CF142D-354E-A145-AB9C-397DE73EEE28}"/>
                </a:ext>
              </a:extLst>
            </p:cNvPr>
            <p:cNvCxnSpPr>
              <a:cxnSpLocks/>
              <a:stCxn id="9" idx="4"/>
              <a:endCxn id="7" idx="4"/>
            </p:cNvCxnSpPr>
            <p:nvPr/>
          </p:nvCxnSpPr>
          <p:spPr bwMode="auto">
            <a:xfrm rot="5400000">
              <a:off x="4343400" y="685800"/>
              <a:ext cx="12700" cy="57912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20" name="TextBox 19">
              <a:extLst>
                <a:ext uri="{FF2B5EF4-FFF2-40B4-BE49-F238E27FC236}">
                  <a16:creationId xmlns:a16="http://schemas.microsoft.com/office/drawing/2014/main" id="{EA5A9D88-EBDE-A54A-B69C-48679374CD4E}"/>
                </a:ext>
              </a:extLst>
            </p:cNvPr>
            <p:cNvSpPr txBox="1"/>
            <p:nvPr/>
          </p:nvSpPr>
          <p:spPr>
            <a:xfrm>
              <a:off x="6559550" y="3739118"/>
              <a:ext cx="685800" cy="369332"/>
            </a:xfrm>
            <a:prstGeom prst="rect">
              <a:avLst/>
            </a:prstGeom>
            <a:noFill/>
          </p:spPr>
          <p:txBody>
            <a:bodyPr wrap="square" rtlCol="0">
              <a:spAutoFit/>
            </a:bodyPr>
            <a:lstStyle/>
            <a:p>
              <a:r>
                <a:rPr lang="en-US" dirty="0" err="1"/>
                <a:t>a,b</a:t>
              </a:r>
              <a:endParaRPr lang="en-US" dirty="0"/>
            </a:p>
          </p:txBody>
        </p:sp>
        <p:cxnSp>
          <p:nvCxnSpPr>
            <p:cNvPr id="21" name="Curved Connector 20">
              <a:extLst>
                <a:ext uri="{FF2B5EF4-FFF2-40B4-BE49-F238E27FC236}">
                  <a16:creationId xmlns:a16="http://schemas.microsoft.com/office/drawing/2014/main" id="{D803E7BC-DA55-FA4F-AC32-C42C43E7E266}"/>
                </a:ext>
              </a:extLst>
            </p:cNvPr>
            <p:cNvCxnSpPr>
              <a:stCxn id="9" idx="0"/>
              <a:endCxn id="8" idx="0"/>
            </p:cNvCxnSpPr>
            <p:nvPr/>
          </p:nvCxnSpPr>
          <p:spPr bwMode="auto">
            <a:xfrm rot="16200000" flipV="1">
              <a:off x="5791200" y="1066800"/>
              <a:ext cx="12700" cy="2895600"/>
            </a:xfrm>
            <a:prstGeom prst="curvedConnector3">
              <a:avLst>
                <a:gd name="adj1" fmla="val 1800000"/>
              </a:avLst>
            </a:prstGeom>
            <a:solidFill>
              <a:schemeClr val="accent1"/>
            </a:solidFill>
            <a:ln w="25400" cap="flat" cmpd="sng" algn="ctr">
              <a:solidFill>
                <a:schemeClr val="tx1"/>
              </a:solidFill>
              <a:prstDash val="solid"/>
              <a:round/>
              <a:headEnd type="none" w="med" len="med"/>
              <a:tailEnd type="triangle" w="lg" len="med"/>
            </a:ln>
            <a:effectLst/>
          </p:spPr>
        </p:cxnSp>
        <p:sp>
          <p:nvSpPr>
            <p:cNvPr id="22" name="TextBox 21">
              <a:extLst>
                <a:ext uri="{FF2B5EF4-FFF2-40B4-BE49-F238E27FC236}">
                  <a16:creationId xmlns:a16="http://schemas.microsoft.com/office/drawing/2014/main" id="{E1B775CF-F07A-3748-AA28-DACE70E1562B}"/>
                </a:ext>
              </a:extLst>
            </p:cNvPr>
            <p:cNvSpPr txBox="1"/>
            <p:nvPr/>
          </p:nvSpPr>
          <p:spPr>
            <a:xfrm>
              <a:off x="6902450" y="2037874"/>
              <a:ext cx="342900" cy="369332"/>
            </a:xfrm>
            <a:prstGeom prst="rect">
              <a:avLst/>
            </a:prstGeom>
            <a:noFill/>
          </p:spPr>
          <p:txBody>
            <a:bodyPr wrap="square" rtlCol="0">
              <a:spAutoFit/>
            </a:bodyPr>
            <a:lstStyle/>
            <a:p>
              <a:r>
                <a:rPr lang="en-US" dirty="0"/>
                <a:t>c</a:t>
              </a:r>
            </a:p>
          </p:txBody>
        </p:sp>
        <p:sp>
          <p:nvSpPr>
            <p:cNvPr id="23" name="Oval 22">
              <a:extLst>
                <a:ext uri="{FF2B5EF4-FFF2-40B4-BE49-F238E27FC236}">
                  <a16:creationId xmlns:a16="http://schemas.microsoft.com/office/drawing/2014/main" id="{3E31E320-B901-F040-9E70-C7732C8AF355}"/>
                </a:ext>
              </a:extLst>
            </p:cNvPr>
            <p:cNvSpPr/>
            <p:nvPr/>
          </p:nvSpPr>
          <p:spPr bwMode="auto">
            <a:xfrm>
              <a:off x="3891289" y="2622816"/>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2,4,5</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sp>
          <p:nvSpPr>
            <p:cNvPr id="24" name="Oval 23">
              <a:extLst>
                <a:ext uri="{FF2B5EF4-FFF2-40B4-BE49-F238E27FC236}">
                  <a16:creationId xmlns:a16="http://schemas.microsoft.com/office/drawing/2014/main" id="{80C65D4C-5AC9-2946-869C-74AB4E7A2139}"/>
                </a:ext>
              </a:extLst>
            </p:cNvPr>
            <p:cNvSpPr/>
            <p:nvPr/>
          </p:nvSpPr>
          <p:spPr bwMode="auto">
            <a:xfrm>
              <a:off x="6786889" y="2610322"/>
              <a:ext cx="904221" cy="878198"/>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endParaRPr lang="en-US" dirty="0">
                <a:latin typeface="Arial" pitchFamily="-107" charset="0"/>
              </a:endParaRPr>
            </a:p>
            <a:p>
              <a:r>
                <a:rPr lang="en-US" sz="1600" dirty="0">
                  <a:latin typeface="Arial" pitchFamily="-107" charset="0"/>
                </a:rPr>
                <a:t>   6</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107" charset="0"/>
              </a:endParaRPr>
            </a:p>
          </p:txBody>
        </p:sp>
      </p:grpSp>
      <p:sp>
        <p:nvSpPr>
          <p:cNvPr id="25" name="TextBox 24">
            <a:extLst>
              <a:ext uri="{FF2B5EF4-FFF2-40B4-BE49-F238E27FC236}">
                <a16:creationId xmlns:a16="http://schemas.microsoft.com/office/drawing/2014/main" id="{E960D2CB-3BAB-1C4C-9C75-114F677ABBFD}"/>
              </a:ext>
            </a:extLst>
          </p:cNvPr>
          <p:cNvSpPr txBox="1"/>
          <p:nvPr/>
        </p:nvSpPr>
        <p:spPr>
          <a:xfrm>
            <a:off x="304800" y="2596634"/>
            <a:ext cx="528310" cy="369332"/>
          </a:xfrm>
          <a:prstGeom prst="rect">
            <a:avLst/>
          </a:prstGeom>
          <a:noFill/>
        </p:spPr>
        <p:txBody>
          <a:bodyPr wrap="square" rtlCol="0">
            <a:spAutoFit/>
          </a:bodyPr>
          <a:lstStyle/>
          <a:p>
            <a:r>
              <a:rPr lang="en-US" dirty="0">
                <a:latin typeface="Gigi" pitchFamily="82" charset="77"/>
              </a:rPr>
              <a:t>A</a:t>
            </a:r>
            <a:r>
              <a:rPr lang="en-US" baseline="-25000" dirty="0">
                <a:latin typeface="+mn-lt"/>
              </a:rPr>
              <a:t>L</a:t>
            </a:r>
          </a:p>
        </p:txBody>
      </p:sp>
      <p:sp>
        <p:nvSpPr>
          <p:cNvPr id="26" name="TextBox 25">
            <a:extLst>
              <a:ext uri="{FF2B5EF4-FFF2-40B4-BE49-F238E27FC236}">
                <a16:creationId xmlns:a16="http://schemas.microsoft.com/office/drawing/2014/main" id="{A6F7D4DD-FA8C-DB4B-A942-E12E5EC97A19}"/>
              </a:ext>
            </a:extLst>
          </p:cNvPr>
          <p:cNvSpPr txBox="1"/>
          <p:nvPr/>
        </p:nvSpPr>
        <p:spPr>
          <a:xfrm>
            <a:off x="685799" y="4495800"/>
            <a:ext cx="7421881" cy="2031325"/>
          </a:xfrm>
          <a:prstGeom prst="rect">
            <a:avLst/>
          </a:prstGeom>
          <a:noFill/>
        </p:spPr>
        <p:txBody>
          <a:bodyPr wrap="square" rtlCol="0">
            <a:spAutoFit/>
          </a:bodyPr>
          <a:lstStyle/>
          <a:p>
            <a:r>
              <a:rPr lang="en-US" dirty="0"/>
              <a:t>It is the case that R</a:t>
            </a:r>
            <a:r>
              <a:rPr lang="en-US" baseline="-25000" dirty="0"/>
              <a:t>L</a:t>
            </a:r>
            <a:r>
              <a:rPr lang="en-US" dirty="0"/>
              <a:t> is a refinement of R</a:t>
            </a:r>
            <a:r>
              <a:rPr lang="en-US" baseline="-25000" dirty="0">
                <a:latin typeface="Gigi" pitchFamily="82" charset="77"/>
              </a:rPr>
              <a:t>A</a:t>
            </a:r>
            <a:r>
              <a:rPr lang="en-US" dirty="0"/>
              <a:t> in that x R</a:t>
            </a:r>
            <a:r>
              <a:rPr lang="en-US" baseline="-25000" dirty="0">
                <a:latin typeface="Gigi" pitchFamily="82" charset="77"/>
              </a:rPr>
              <a:t>A</a:t>
            </a:r>
            <a:r>
              <a:rPr lang="en-US" dirty="0"/>
              <a:t> y implies x R</a:t>
            </a:r>
            <a:r>
              <a:rPr lang="en-US" baseline="-25000" dirty="0"/>
              <a:t>L </a:t>
            </a:r>
            <a:r>
              <a:rPr lang="en-US" dirty="0"/>
              <a:t>y. This is true of any relationship for L that is based on the states of some DFA that accepts L. </a:t>
            </a:r>
          </a:p>
          <a:p>
            <a:r>
              <a:rPr lang="en-US" dirty="0"/>
              <a:t>Thus, since in our first automata abba R</a:t>
            </a:r>
            <a:r>
              <a:rPr lang="en-US" baseline="-25000" dirty="0">
                <a:latin typeface="Gigi" pitchFamily="82" charset="77"/>
              </a:rPr>
              <a:t>A</a:t>
            </a:r>
            <a:r>
              <a:rPr lang="en-US" dirty="0"/>
              <a:t> ac, then abba R</a:t>
            </a:r>
            <a:r>
              <a:rPr lang="en-US" baseline="-25000" dirty="0"/>
              <a:t>L</a:t>
            </a:r>
            <a:r>
              <a:rPr lang="en-US" dirty="0"/>
              <a:t> ac. It is this property that makes the equivalence classes of </a:t>
            </a:r>
            <a:r>
              <a:rPr lang="en-US" dirty="0">
                <a:latin typeface="Gigi" pitchFamily="82" charset="77"/>
              </a:rPr>
              <a:t>A</a:t>
            </a:r>
            <a:r>
              <a:rPr lang="en-US" baseline="-25000" dirty="0"/>
              <a:t>L</a:t>
            </a:r>
            <a:r>
              <a:rPr lang="en-US" dirty="0"/>
              <a:t> be no more than those of </a:t>
            </a:r>
            <a:r>
              <a:rPr lang="en-US" dirty="0">
                <a:latin typeface="Gigi" pitchFamily="82" charset="77"/>
              </a:rPr>
              <a:t>A.</a:t>
            </a:r>
            <a:endParaRPr lang="en-US" baseline="-25000" dirty="0"/>
          </a:p>
          <a:p>
            <a:r>
              <a:rPr lang="en-US" dirty="0"/>
              <a:t> </a:t>
            </a:r>
          </a:p>
        </p:txBody>
      </p:sp>
    </p:spTree>
    <p:extLst>
      <p:ext uri="{BB962C8B-B14F-4D97-AF65-F5344CB8AC3E}">
        <p14:creationId xmlns:p14="http://schemas.microsoft.com/office/powerpoint/2010/main" val="734678603"/>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248671</TotalTime>
  <Words>24133</Words>
  <Application>Microsoft Macintosh PowerPoint</Application>
  <PresentationFormat>On-screen Show (4:3)</PresentationFormat>
  <Paragraphs>2701</Paragraphs>
  <Slides>210</Slides>
  <Notes>30</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210</vt:i4>
      </vt:variant>
    </vt:vector>
  </HeadingPairs>
  <TitlesOfParts>
    <vt:vector size="224" baseType="lpstr">
      <vt:lpstr>Apple Chancery</vt:lpstr>
      <vt:lpstr>Arial</vt:lpstr>
      <vt:lpstr>Arial Black</vt:lpstr>
      <vt:lpstr>Calibri</vt:lpstr>
      <vt:lpstr>Gigi</vt:lpstr>
      <vt:lpstr>Lucida Blackletter</vt:lpstr>
      <vt:lpstr>New Century Schlbk</vt:lpstr>
      <vt:lpstr>Script MT Bold</vt:lpstr>
      <vt:lpstr>Segoe Print</vt:lpstr>
      <vt:lpstr>Symbol</vt:lpstr>
      <vt:lpstr>Times New Roman</vt:lpstr>
      <vt:lpstr>Wingdings</vt:lpstr>
      <vt:lpstr>Custom Design</vt:lpstr>
      <vt:lpstr>משוואה</vt:lpstr>
      <vt:lpstr>Complexity Theory Formal Languages &amp; Automata Theory</vt:lpstr>
      <vt:lpstr>Regular Languages</vt:lpstr>
      <vt:lpstr>Finite-State Automata</vt:lpstr>
      <vt:lpstr>Concrete Model of FSA</vt:lpstr>
      <vt:lpstr>Deterministic Finite-State Automata (DFA)</vt:lpstr>
      <vt:lpstr>DFA Transitions</vt:lpstr>
      <vt:lpstr>Regular Languages and DFAs</vt:lpstr>
      <vt:lpstr>State Diagram</vt:lpstr>
      <vt:lpstr>Really Simple DFAs # 1,2</vt:lpstr>
      <vt:lpstr>Sample DFAs # 3,4</vt:lpstr>
      <vt:lpstr>Sample DFA # 5</vt:lpstr>
      <vt:lpstr>Sample DFA # 6</vt:lpstr>
      <vt:lpstr>State Transition Table</vt:lpstr>
      <vt:lpstr>Sample DFA # 7</vt:lpstr>
      <vt:lpstr>Sample DFA # 8</vt:lpstr>
      <vt:lpstr>FSAs and Applications</vt:lpstr>
      <vt:lpstr>Complement of Regular Sets</vt:lpstr>
      <vt:lpstr>Parallelizing DFAs</vt:lpstr>
      <vt:lpstr>Reversal of L</vt:lpstr>
      <vt:lpstr>Non-determinism NFA</vt:lpstr>
      <vt:lpstr>Comments on NFAs</vt:lpstr>
      <vt:lpstr>l-Closure</vt:lpstr>
      <vt:lpstr>NFA Transitions</vt:lpstr>
      <vt:lpstr>NFA Languages</vt:lpstr>
      <vt:lpstr>Finite-State Diagram</vt:lpstr>
      <vt:lpstr>Equivalence of DFA and NFA</vt:lpstr>
      <vt:lpstr>Constructing DFA from NFA</vt:lpstr>
      <vt:lpstr>l-Closure</vt:lpstr>
      <vt:lpstr>DFA from NFA</vt:lpstr>
      <vt:lpstr>Details of DFA</vt:lpstr>
      <vt:lpstr>Regular Languages and NFAs</vt:lpstr>
      <vt:lpstr>Simple Exercise: Convert from NFA to DFA</vt:lpstr>
      <vt:lpstr>Regular Expressions</vt:lpstr>
      <vt:lpstr>Regular Expressions</vt:lpstr>
      <vt:lpstr>Lexical Analysis</vt:lpstr>
      <vt:lpstr>Regular Sets = Regular Languages</vt:lpstr>
      <vt:lpstr>Every Regular Set is a Regular Language</vt:lpstr>
      <vt:lpstr>Every Regular Language is a Regular Set Using Rijk</vt:lpstr>
      <vt:lpstr>Convert to RE (Odd Parity)</vt:lpstr>
      <vt:lpstr>Convert to RE</vt:lpstr>
      <vt:lpstr>PowerPoint Presentation</vt:lpstr>
      <vt:lpstr>State Ripping Concept</vt:lpstr>
      <vt:lpstr>State Ripping Details</vt:lpstr>
      <vt:lpstr>State Ripping Details</vt:lpstr>
      <vt:lpstr>State Ripping Details</vt:lpstr>
      <vt:lpstr>State Ripping (Odd Parity)</vt:lpstr>
      <vt:lpstr>State Ripping (Continued)</vt:lpstr>
      <vt:lpstr>More Complex Case; Rip q3</vt:lpstr>
      <vt:lpstr>Continued; Rip q1</vt:lpstr>
      <vt:lpstr>Continued; Rip q2</vt:lpstr>
      <vt:lpstr>Regular Equations (Arden)</vt:lpstr>
      <vt:lpstr>Show QP* is a Solution</vt:lpstr>
      <vt:lpstr>Uniqueness of Solution</vt:lpstr>
      <vt:lpstr>Reg. Eq. Process</vt:lpstr>
      <vt:lpstr>Example</vt:lpstr>
      <vt:lpstr>Using Regular Equations</vt:lpstr>
      <vt:lpstr>Use Reg. Eq. to Solve for D + E</vt:lpstr>
      <vt:lpstr>Practice NFAs</vt:lpstr>
      <vt:lpstr>DFAs to REs</vt:lpstr>
      <vt:lpstr>State Minimization</vt:lpstr>
      <vt:lpstr>State Minimization</vt:lpstr>
      <vt:lpstr>Sample Minimization</vt:lpstr>
      <vt:lpstr>Min DFA</vt:lpstr>
      <vt:lpstr>Closure Properties</vt:lpstr>
      <vt:lpstr>Reversal of Regular Sets</vt:lpstr>
      <vt:lpstr>Substitution</vt:lpstr>
      <vt:lpstr>Quotient with Regular Sets</vt:lpstr>
      <vt:lpstr>Example of B/C via NFA</vt:lpstr>
      <vt:lpstr>Example Worked Out #1</vt:lpstr>
      <vt:lpstr>Example Worked Out #2</vt:lpstr>
      <vt:lpstr>Example Worked Out #3</vt:lpstr>
      <vt:lpstr>Quick State Reduction</vt:lpstr>
      <vt:lpstr>Reduced NFA</vt:lpstr>
      <vt:lpstr>Implications of Quotient</vt:lpstr>
      <vt:lpstr>Quotient Again</vt:lpstr>
      <vt:lpstr>Applying Meta Approach</vt:lpstr>
      <vt:lpstr>Substitution Examples</vt:lpstr>
      <vt:lpstr>Back to Quotient</vt:lpstr>
      <vt:lpstr>Making Life Easy</vt:lpstr>
      <vt:lpstr>Reachable and Reaching</vt:lpstr>
      <vt:lpstr>Min and Max</vt:lpstr>
      <vt:lpstr>Regular Closed under Min</vt:lpstr>
      <vt:lpstr>Regular Closed under Max</vt:lpstr>
      <vt:lpstr>Regular Expression for L</vt:lpstr>
      <vt:lpstr>Min(L) and Max(L)</vt:lpstr>
      <vt:lpstr>Pumping Lemma for Regular Languages</vt:lpstr>
      <vt:lpstr>Pumping Lemma Concept</vt:lpstr>
      <vt:lpstr>Pumping Lemma For Regular</vt:lpstr>
      <vt:lpstr>Pumping Lemma Proof</vt:lpstr>
      <vt:lpstr>Lemma’s Adversarial Process</vt:lpstr>
      <vt:lpstr>xwx is not Regular (PL)</vt:lpstr>
      <vt:lpstr>aFib(k) is not Regular (PL)</vt:lpstr>
      <vt:lpstr>Pumping Lemma Problems</vt:lpstr>
      <vt:lpstr>State Minimization</vt:lpstr>
      <vt:lpstr>Myhill-Nerode Theorem</vt:lpstr>
      <vt:lpstr>Myhill-Nerode 1 ⇒ 2</vt:lpstr>
      <vt:lpstr>DFA, A,  Defines RIER, RA of Finite Index (here 6)</vt:lpstr>
      <vt:lpstr>Myhill-Nerode 2 ⇒ 3</vt:lpstr>
      <vt:lpstr>Same Language but Index is 3 This is based on RL</vt:lpstr>
      <vt:lpstr>Myhill-Nerode 3 ⇒ 1</vt:lpstr>
      <vt:lpstr>More Non-Regular</vt:lpstr>
      <vt:lpstr>Use of Myhill-Nerode</vt:lpstr>
      <vt:lpstr>xwx is not Regular (MN)</vt:lpstr>
      <vt:lpstr>aFib(k) is not Regular (MN)</vt:lpstr>
      <vt:lpstr>Myhill-Nerode and Minimization</vt:lpstr>
      <vt:lpstr>What is Regular So Far?</vt:lpstr>
      <vt:lpstr>What is NOT Regular?</vt:lpstr>
      <vt:lpstr>Transducers</vt:lpstr>
      <vt:lpstr>Finite-State Transducers</vt:lpstr>
      <vt:lpstr>Sample Mealy Model</vt:lpstr>
      <vt:lpstr>Finite-State Transducers</vt:lpstr>
      <vt:lpstr>Summary of Decision and Closure Properties</vt:lpstr>
      <vt:lpstr>Decidable Properties</vt:lpstr>
      <vt:lpstr>Closure Properties</vt:lpstr>
      <vt:lpstr>Regular Languages # 1</vt:lpstr>
      <vt:lpstr>Regular Languages # 2</vt:lpstr>
      <vt:lpstr>Regular Languages # 3</vt:lpstr>
      <vt:lpstr>Formal Languages</vt:lpstr>
      <vt:lpstr>History of Formal Language</vt:lpstr>
      <vt:lpstr>Grammars</vt:lpstr>
      <vt:lpstr>Derivations</vt:lpstr>
      <vt:lpstr>Regular Grammars</vt:lpstr>
      <vt:lpstr>Example Regular Grammars</vt:lpstr>
      <vt:lpstr>DFA to Regular Grammar</vt:lpstr>
      <vt:lpstr>Example of DFA to Grammar</vt:lpstr>
      <vt:lpstr>Regular Grammar to NFA</vt:lpstr>
      <vt:lpstr>Example of Grammar to NFA</vt:lpstr>
      <vt:lpstr>What More is Regular?</vt:lpstr>
      <vt:lpstr>More than One Letter?</vt:lpstr>
      <vt:lpstr>Mixing Right and Left Linear</vt:lpstr>
      <vt:lpstr>Context Free Languages</vt:lpstr>
      <vt:lpstr>Context Free Grammar</vt:lpstr>
      <vt:lpstr>Classic CFLs</vt:lpstr>
      <vt:lpstr>More CFLs</vt:lpstr>
      <vt:lpstr>Sample “Useful” CFG</vt:lpstr>
      <vt:lpstr>Derivation</vt:lpstr>
      <vt:lpstr>Parse Trees</vt:lpstr>
      <vt:lpstr>Ambiguity</vt:lpstr>
      <vt:lpstr>Ambiguous Parse</vt:lpstr>
      <vt:lpstr>Precedence</vt:lpstr>
      <vt:lpstr>Left (right)most Derivations</vt:lpstr>
      <vt:lpstr>Ambiguity Test</vt:lpstr>
      <vt:lpstr>Unambiguous Grammar</vt:lpstr>
      <vt:lpstr>Parsing Problem</vt:lpstr>
      <vt:lpstr>Inherent Ambiguity</vt:lpstr>
      <vt:lpstr>Not All is Lost</vt:lpstr>
      <vt:lpstr>LR(k) and LL(k) Grammars </vt:lpstr>
      <vt:lpstr>LL(k) Grammars </vt:lpstr>
      <vt:lpstr>LR(k) Grammars </vt:lpstr>
      <vt:lpstr>Removing Left Recursion if doing Top Down</vt:lpstr>
      <vt:lpstr>Left to Right Recursive Expressions</vt:lpstr>
      <vt:lpstr>Removing Right Recursion if doing Bottom Down</vt:lpstr>
      <vt:lpstr>Bottom Up vs Top Down</vt:lpstr>
      <vt:lpstr>Recursive Descent Parsing</vt:lpstr>
      <vt:lpstr>Recursive Descent Example</vt:lpstr>
      <vt:lpstr>Reduced CFG</vt:lpstr>
      <vt:lpstr>Nullable Symbols</vt:lpstr>
      <vt:lpstr>Removal of l-Rules</vt:lpstr>
      <vt:lpstr>Chains (Unit Rules)</vt:lpstr>
      <vt:lpstr>Removal of Unit-Rules</vt:lpstr>
      <vt:lpstr>Non-Productive Symbols</vt:lpstr>
      <vt:lpstr>Unreachable Symbols</vt:lpstr>
      <vt:lpstr>Chomsky Normal Form</vt:lpstr>
      <vt:lpstr>CFG to CNF</vt:lpstr>
      <vt:lpstr>Example of CNF Conversion</vt:lpstr>
      <vt:lpstr>Starting Grammars</vt:lpstr>
      <vt:lpstr>Remove Null Rules</vt:lpstr>
      <vt:lpstr>Remove Unit Rules</vt:lpstr>
      <vt:lpstr>Remove Useless Symbols</vt:lpstr>
      <vt:lpstr>Normalize rhs as CNF</vt:lpstr>
      <vt:lpstr>CKY (Cocke, Kasami, Younger) O(N3) PARSING</vt:lpstr>
      <vt:lpstr>Dynamic Programming</vt:lpstr>
      <vt:lpstr>CKY (Bottom-Up Technique)</vt:lpstr>
      <vt:lpstr>CKY Parser</vt:lpstr>
      <vt:lpstr>2nd CKY Example</vt:lpstr>
      <vt:lpstr>Pumping Lemma for Context Free Languages</vt:lpstr>
      <vt:lpstr>CFL Pumping Lemma Concept</vt:lpstr>
      <vt:lpstr>Pumping Lemma For CFL</vt:lpstr>
      <vt:lpstr>Pumping Lemma Proof</vt:lpstr>
      <vt:lpstr>Visual Support of Proof</vt:lpstr>
      <vt:lpstr>Lemma’s Adversarial Process</vt:lpstr>
      <vt:lpstr>Second Example: PL for CFL</vt:lpstr>
      <vt:lpstr>Non-Closure</vt:lpstr>
      <vt:lpstr>Max and Min of CFL</vt:lpstr>
      <vt:lpstr>Complement of ww</vt:lpstr>
      <vt:lpstr>Solvable CFL Problems</vt:lpstr>
      <vt:lpstr>Push Down Automata</vt:lpstr>
      <vt:lpstr>Formalization of PDA</vt:lpstr>
      <vt:lpstr>Notion of ID for PDA</vt:lpstr>
      <vt:lpstr>Language Recognized by PDA</vt:lpstr>
      <vt:lpstr>Top Down Parsing by PDA</vt:lpstr>
      <vt:lpstr>Example Top Down Parsing by PDA</vt:lpstr>
      <vt:lpstr>Bottom Up Parsing by PDA</vt:lpstr>
      <vt:lpstr>Example Bottom Up Parsing by PDA</vt:lpstr>
      <vt:lpstr>Challenge</vt:lpstr>
      <vt:lpstr>Converting a PDA to CFG</vt:lpstr>
      <vt:lpstr>Rules for PDA to CFG</vt:lpstr>
      <vt:lpstr>Closure Properties</vt:lpstr>
      <vt:lpstr>Intersection with Regular</vt:lpstr>
      <vt:lpstr>Substitution</vt:lpstr>
      <vt:lpstr>More on Substitution</vt:lpstr>
      <vt:lpstr>Context Sensitive</vt:lpstr>
      <vt:lpstr>Context Sensitive Grammar</vt:lpstr>
      <vt:lpstr>Phrase Structured Grammar</vt:lpstr>
      <vt:lpstr>CSG Example#1</vt:lpstr>
      <vt:lpstr>CSG Example#2</vt:lpstr>
      <vt:lpstr>Side Commentary</vt:lpstr>
      <vt:lpstr>Lexical Analysis</vt:lpstr>
      <vt:lpstr>Syntax Analysis</vt:lpstr>
      <vt:lpstr>Order Analysis</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Charles.E. Hughes</cp:lastModifiedBy>
  <cp:revision>1717</cp:revision>
  <cp:lastPrinted>2019-09-24T19:41:02Z</cp:lastPrinted>
  <dcterms:created xsi:type="dcterms:W3CDTF">2010-04-22T13:58:28Z</dcterms:created>
  <dcterms:modified xsi:type="dcterms:W3CDTF">2022-01-27T17:03:35Z</dcterms:modified>
</cp:coreProperties>
</file>