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341"/>
  </p:notesMasterIdLst>
  <p:handoutMasterIdLst>
    <p:handoutMasterId r:id="rId342"/>
  </p:handoutMasterIdLst>
  <p:sldIdLst>
    <p:sldId id="256" r:id="rId2"/>
    <p:sldId id="1392" r:id="rId3"/>
    <p:sldId id="1996" r:id="rId4"/>
    <p:sldId id="1946" r:id="rId5"/>
    <p:sldId id="1947" r:id="rId6"/>
    <p:sldId id="1948" r:id="rId7"/>
    <p:sldId id="1949" r:id="rId8"/>
    <p:sldId id="1950" r:id="rId9"/>
    <p:sldId id="1951" r:id="rId10"/>
    <p:sldId id="1952" r:id="rId11"/>
    <p:sldId id="3392" r:id="rId12"/>
    <p:sldId id="1991" r:id="rId13"/>
    <p:sldId id="1992" r:id="rId14"/>
    <p:sldId id="1740" r:id="rId15"/>
    <p:sldId id="1741" r:id="rId16"/>
    <p:sldId id="1924" r:id="rId17"/>
    <p:sldId id="1925" r:id="rId18"/>
    <p:sldId id="1994" r:id="rId19"/>
    <p:sldId id="1732" r:id="rId20"/>
    <p:sldId id="2114" r:id="rId21"/>
    <p:sldId id="1733" r:id="rId22"/>
    <p:sldId id="1734" r:id="rId23"/>
    <p:sldId id="1735" r:id="rId24"/>
    <p:sldId id="2861" r:id="rId25"/>
    <p:sldId id="2862" r:id="rId26"/>
    <p:sldId id="2863" r:id="rId27"/>
    <p:sldId id="3393" r:id="rId28"/>
    <p:sldId id="2868" r:id="rId29"/>
    <p:sldId id="3394" r:id="rId30"/>
    <p:sldId id="3395" r:id="rId31"/>
    <p:sldId id="2865" r:id="rId32"/>
    <p:sldId id="2866" r:id="rId33"/>
    <p:sldId id="2869" r:id="rId34"/>
    <p:sldId id="3396" r:id="rId35"/>
    <p:sldId id="2870" r:id="rId36"/>
    <p:sldId id="2872" r:id="rId37"/>
    <p:sldId id="2873" r:id="rId38"/>
    <p:sldId id="2874" r:id="rId39"/>
    <p:sldId id="2875" r:id="rId40"/>
    <p:sldId id="2876" r:id="rId41"/>
    <p:sldId id="2877" r:id="rId42"/>
    <p:sldId id="1558" r:id="rId43"/>
    <p:sldId id="3288" r:id="rId44"/>
    <p:sldId id="3289" r:id="rId45"/>
    <p:sldId id="3290" r:id="rId46"/>
    <p:sldId id="3291" r:id="rId47"/>
    <p:sldId id="3292" r:id="rId48"/>
    <p:sldId id="3293" r:id="rId49"/>
    <p:sldId id="3294" r:id="rId50"/>
    <p:sldId id="3295" r:id="rId51"/>
    <p:sldId id="3296" r:id="rId52"/>
    <p:sldId id="3297" r:id="rId53"/>
    <p:sldId id="3298" r:id="rId54"/>
    <p:sldId id="3299" r:id="rId55"/>
    <p:sldId id="3300" r:id="rId56"/>
    <p:sldId id="3301" r:id="rId57"/>
    <p:sldId id="3302" r:id="rId58"/>
    <p:sldId id="2194" r:id="rId59"/>
    <p:sldId id="2195" r:id="rId60"/>
    <p:sldId id="2937" r:id="rId61"/>
    <p:sldId id="2197" r:id="rId62"/>
    <p:sldId id="3303" r:id="rId63"/>
    <p:sldId id="3304" r:id="rId64"/>
    <p:sldId id="3305" r:id="rId65"/>
    <p:sldId id="2938" r:id="rId66"/>
    <p:sldId id="2939" r:id="rId67"/>
    <p:sldId id="3306" r:id="rId68"/>
    <p:sldId id="3307" r:id="rId69"/>
    <p:sldId id="3308" r:id="rId70"/>
    <p:sldId id="3309" r:id="rId71"/>
    <p:sldId id="3310" r:id="rId72"/>
    <p:sldId id="3311" r:id="rId73"/>
    <p:sldId id="3312" r:id="rId74"/>
    <p:sldId id="3313" r:id="rId75"/>
    <p:sldId id="3314" r:id="rId76"/>
    <p:sldId id="3315" r:id="rId77"/>
    <p:sldId id="3316" r:id="rId78"/>
    <p:sldId id="3317" r:id="rId79"/>
    <p:sldId id="3318" r:id="rId80"/>
    <p:sldId id="3319" r:id="rId81"/>
    <p:sldId id="3320" r:id="rId82"/>
    <p:sldId id="2292" r:id="rId83"/>
    <p:sldId id="2293" r:id="rId84"/>
    <p:sldId id="2217" r:id="rId85"/>
    <p:sldId id="2218" r:id="rId86"/>
    <p:sldId id="2219" r:id="rId87"/>
    <p:sldId id="2220" r:id="rId88"/>
    <p:sldId id="2221" r:id="rId89"/>
    <p:sldId id="2222" r:id="rId90"/>
    <p:sldId id="2223" r:id="rId91"/>
    <p:sldId id="2224" r:id="rId92"/>
    <p:sldId id="2940" r:id="rId93"/>
    <p:sldId id="2226" r:id="rId94"/>
    <p:sldId id="2227" r:id="rId95"/>
    <p:sldId id="2912" r:id="rId96"/>
    <p:sldId id="2941" r:id="rId97"/>
    <p:sldId id="2942" r:id="rId98"/>
    <p:sldId id="2943" r:id="rId99"/>
    <p:sldId id="2944" r:id="rId100"/>
    <p:sldId id="2945" r:id="rId101"/>
    <p:sldId id="2946" r:id="rId102"/>
    <p:sldId id="2229" r:id="rId103"/>
    <p:sldId id="2947" r:id="rId104"/>
    <p:sldId id="2948" r:id="rId105"/>
    <p:sldId id="2949" r:id="rId106"/>
    <p:sldId id="2950" r:id="rId107"/>
    <p:sldId id="2242" r:id="rId108"/>
    <p:sldId id="2243" r:id="rId109"/>
    <p:sldId id="3321" r:id="rId110"/>
    <p:sldId id="3322" r:id="rId111"/>
    <p:sldId id="3323" r:id="rId112"/>
    <p:sldId id="3324" r:id="rId113"/>
    <p:sldId id="3325" r:id="rId114"/>
    <p:sldId id="3326" r:id="rId115"/>
    <p:sldId id="3327" r:id="rId116"/>
    <p:sldId id="3328" r:id="rId117"/>
    <p:sldId id="2951" r:id="rId118"/>
    <p:sldId id="2952" r:id="rId119"/>
    <p:sldId id="2953" r:id="rId120"/>
    <p:sldId id="2255" r:id="rId121"/>
    <p:sldId id="3329" r:id="rId122"/>
    <p:sldId id="3330" r:id="rId123"/>
    <p:sldId id="2954" r:id="rId124"/>
    <p:sldId id="2955" r:id="rId125"/>
    <p:sldId id="3028" r:id="rId126"/>
    <p:sldId id="2956" r:id="rId127"/>
    <p:sldId id="2957" r:id="rId128"/>
    <p:sldId id="2958" r:id="rId129"/>
    <p:sldId id="2263" r:id="rId130"/>
    <p:sldId id="2264" r:id="rId131"/>
    <p:sldId id="2265" r:id="rId132"/>
    <p:sldId id="2266" r:id="rId133"/>
    <p:sldId id="2959" r:id="rId134"/>
    <p:sldId id="2960" r:id="rId135"/>
    <p:sldId id="2961" r:id="rId136"/>
    <p:sldId id="2962" r:id="rId137"/>
    <p:sldId id="2963" r:id="rId138"/>
    <p:sldId id="2964" r:id="rId139"/>
    <p:sldId id="2271" r:id="rId140"/>
    <p:sldId id="2965" r:id="rId141"/>
    <p:sldId id="2966" r:id="rId142"/>
    <p:sldId id="2967" r:id="rId143"/>
    <p:sldId id="2968" r:id="rId144"/>
    <p:sldId id="2969" r:id="rId145"/>
    <p:sldId id="2970" r:id="rId146"/>
    <p:sldId id="1639" r:id="rId147"/>
    <p:sldId id="1986" r:id="rId148"/>
    <p:sldId id="1987" r:id="rId149"/>
    <p:sldId id="1988" r:id="rId150"/>
    <p:sldId id="2971" r:id="rId151"/>
    <p:sldId id="2283" r:id="rId152"/>
    <p:sldId id="2972" r:id="rId153"/>
    <p:sldId id="2973" r:id="rId154"/>
    <p:sldId id="2974" r:id="rId155"/>
    <p:sldId id="3027" r:id="rId156"/>
    <p:sldId id="3030" r:id="rId157"/>
    <p:sldId id="3031" r:id="rId158"/>
    <p:sldId id="2289" r:id="rId159"/>
    <p:sldId id="2290" r:id="rId160"/>
    <p:sldId id="2291" r:id="rId161"/>
    <p:sldId id="3331" r:id="rId162"/>
    <p:sldId id="3332" r:id="rId163"/>
    <p:sldId id="2294" r:id="rId164"/>
    <p:sldId id="2295" r:id="rId165"/>
    <p:sldId id="2296" r:id="rId166"/>
    <p:sldId id="2297" r:id="rId167"/>
    <p:sldId id="2298" r:id="rId168"/>
    <p:sldId id="2299" r:id="rId169"/>
    <p:sldId id="2300" r:id="rId170"/>
    <p:sldId id="2301" r:id="rId171"/>
    <p:sldId id="3116" r:id="rId172"/>
    <p:sldId id="2302" r:id="rId173"/>
    <p:sldId id="2303" r:id="rId174"/>
    <p:sldId id="2308" r:id="rId175"/>
    <p:sldId id="1343" r:id="rId176"/>
    <p:sldId id="2307" r:id="rId177"/>
    <p:sldId id="1575" r:id="rId178"/>
    <p:sldId id="1527" r:id="rId179"/>
    <p:sldId id="1532" r:id="rId180"/>
    <p:sldId id="2423" r:id="rId181"/>
    <p:sldId id="3397" r:id="rId182"/>
    <p:sldId id="1533" r:id="rId183"/>
    <p:sldId id="1822" r:id="rId184"/>
    <p:sldId id="3333" r:id="rId185"/>
    <p:sldId id="3334" r:id="rId186"/>
    <p:sldId id="3335" r:id="rId187"/>
    <p:sldId id="3336" r:id="rId188"/>
    <p:sldId id="2315" r:id="rId189"/>
    <p:sldId id="2327" r:id="rId190"/>
    <p:sldId id="2328" r:id="rId191"/>
    <p:sldId id="2329" r:id="rId192"/>
    <p:sldId id="2330" r:id="rId193"/>
    <p:sldId id="2331" r:id="rId194"/>
    <p:sldId id="2332" r:id="rId195"/>
    <p:sldId id="2333" r:id="rId196"/>
    <p:sldId id="2334" r:id="rId197"/>
    <p:sldId id="2335" r:id="rId198"/>
    <p:sldId id="2336" r:id="rId199"/>
    <p:sldId id="3398" r:id="rId200"/>
    <p:sldId id="3399" r:id="rId201"/>
    <p:sldId id="3400" r:id="rId202"/>
    <p:sldId id="3117" r:id="rId203"/>
    <p:sldId id="3337" r:id="rId204"/>
    <p:sldId id="3338" r:id="rId205"/>
    <p:sldId id="3402" r:id="rId206"/>
    <p:sldId id="3401" r:id="rId207"/>
    <p:sldId id="3403" r:id="rId208"/>
    <p:sldId id="3404" r:id="rId209"/>
    <p:sldId id="3405" r:id="rId210"/>
    <p:sldId id="3407" r:id="rId211"/>
    <p:sldId id="3340" r:id="rId212"/>
    <p:sldId id="2171" r:id="rId213"/>
    <p:sldId id="2172" r:id="rId214"/>
    <p:sldId id="2173" r:id="rId215"/>
    <p:sldId id="3341" r:id="rId216"/>
    <p:sldId id="3406" r:id="rId217"/>
    <p:sldId id="2175" r:id="rId218"/>
    <p:sldId id="3342" r:id="rId219"/>
    <p:sldId id="3343" r:id="rId220"/>
    <p:sldId id="3247" r:id="rId221"/>
    <p:sldId id="3344" r:id="rId222"/>
    <p:sldId id="3091" r:id="rId223"/>
    <p:sldId id="3092" r:id="rId224"/>
    <p:sldId id="1894" r:id="rId225"/>
    <p:sldId id="1903" r:id="rId226"/>
    <p:sldId id="1902" r:id="rId227"/>
    <p:sldId id="1895" r:id="rId228"/>
    <p:sldId id="2430" r:id="rId229"/>
    <p:sldId id="2426" r:id="rId230"/>
    <p:sldId id="2427" r:id="rId231"/>
    <p:sldId id="2428" r:id="rId232"/>
    <p:sldId id="3054" r:id="rId233"/>
    <p:sldId id="3056" r:id="rId234"/>
    <p:sldId id="3042" r:id="rId235"/>
    <p:sldId id="3104" r:id="rId236"/>
    <p:sldId id="3105" r:id="rId237"/>
    <p:sldId id="3106" r:id="rId238"/>
    <p:sldId id="3107" r:id="rId239"/>
    <p:sldId id="3108" r:id="rId240"/>
    <p:sldId id="3109" r:id="rId241"/>
    <p:sldId id="3110" r:id="rId242"/>
    <p:sldId id="3111" r:id="rId243"/>
    <p:sldId id="3112" r:id="rId244"/>
    <p:sldId id="3113" r:id="rId245"/>
    <p:sldId id="3114" r:id="rId246"/>
    <p:sldId id="3115" r:id="rId247"/>
    <p:sldId id="3414" r:id="rId248"/>
    <p:sldId id="3419" r:id="rId249"/>
    <p:sldId id="3418" r:id="rId250"/>
    <p:sldId id="257" r:id="rId251"/>
    <p:sldId id="3411" r:id="rId252"/>
    <p:sldId id="3412" r:id="rId253"/>
    <p:sldId id="3413" r:id="rId254"/>
    <p:sldId id="260" r:id="rId255"/>
    <p:sldId id="3415" r:id="rId256"/>
    <p:sldId id="3416" r:id="rId257"/>
    <p:sldId id="3417" r:id="rId258"/>
    <p:sldId id="3420" r:id="rId259"/>
    <p:sldId id="2139" r:id="rId260"/>
    <p:sldId id="3345" r:id="rId261"/>
    <p:sldId id="2435" r:id="rId262"/>
    <p:sldId id="2436" r:id="rId263"/>
    <p:sldId id="2437" r:id="rId264"/>
    <p:sldId id="2442" r:id="rId265"/>
    <p:sldId id="3032" r:id="rId266"/>
    <p:sldId id="3033" r:id="rId267"/>
    <p:sldId id="3034" r:id="rId268"/>
    <p:sldId id="1367" r:id="rId269"/>
    <p:sldId id="1655" r:id="rId270"/>
    <p:sldId id="3035" r:id="rId271"/>
    <p:sldId id="3408" r:id="rId272"/>
    <p:sldId id="3409" r:id="rId273"/>
    <p:sldId id="3037" r:id="rId274"/>
    <p:sldId id="3038" r:id="rId275"/>
    <p:sldId id="3039" r:id="rId276"/>
    <p:sldId id="3040" r:id="rId277"/>
    <p:sldId id="3041" r:id="rId278"/>
    <p:sldId id="2148" r:id="rId279"/>
    <p:sldId id="2169" r:id="rId280"/>
    <p:sldId id="3120" r:id="rId281"/>
    <p:sldId id="3058" r:id="rId282"/>
    <p:sldId id="3121" r:id="rId283"/>
    <p:sldId id="3122" r:id="rId284"/>
    <p:sldId id="3422" r:id="rId285"/>
    <p:sldId id="3425" r:id="rId286"/>
    <p:sldId id="3059" r:id="rId287"/>
    <p:sldId id="3423" r:id="rId288"/>
    <p:sldId id="3424" r:id="rId289"/>
    <p:sldId id="3427" r:id="rId290"/>
    <p:sldId id="3426" r:id="rId291"/>
    <p:sldId id="3421" r:id="rId292"/>
    <p:sldId id="3060" r:id="rId293"/>
    <p:sldId id="3061" r:id="rId294"/>
    <p:sldId id="3119" r:id="rId295"/>
    <p:sldId id="2498" r:id="rId296"/>
    <p:sldId id="2476" r:id="rId297"/>
    <p:sldId id="3062" r:id="rId298"/>
    <p:sldId id="3063" r:id="rId299"/>
    <p:sldId id="3064" r:id="rId300"/>
    <p:sldId id="3065" r:id="rId301"/>
    <p:sldId id="3066" r:id="rId302"/>
    <p:sldId id="3067" r:id="rId303"/>
    <p:sldId id="2151" r:id="rId304"/>
    <p:sldId id="2152" r:id="rId305"/>
    <p:sldId id="3068" r:id="rId306"/>
    <p:sldId id="3069" r:id="rId307"/>
    <p:sldId id="3070" r:id="rId308"/>
    <p:sldId id="3071" r:id="rId309"/>
    <p:sldId id="3072" r:id="rId310"/>
    <p:sldId id="3073" r:id="rId311"/>
    <p:sldId id="2505" r:id="rId312"/>
    <p:sldId id="3436" r:id="rId313"/>
    <p:sldId id="3437" r:id="rId314"/>
    <p:sldId id="3440" r:id="rId315"/>
    <p:sldId id="3438" r:id="rId316"/>
    <p:sldId id="3432" r:id="rId317"/>
    <p:sldId id="2500" r:id="rId318"/>
    <p:sldId id="2501" r:id="rId319"/>
    <p:sldId id="2502" r:id="rId320"/>
    <p:sldId id="2503" r:id="rId321"/>
    <p:sldId id="2504" r:id="rId322"/>
    <p:sldId id="3182" r:id="rId323"/>
    <p:sldId id="3433" r:id="rId324"/>
    <p:sldId id="3435" r:id="rId325"/>
    <p:sldId id="3434" r:id="rId326"/>
    <p:sldId id="3131" r:id="rId327"/>
    <p:sldId id="258" r:id="rId328"/>
    <p:sldId id="3126" r:id="rId329"/>
    <p:sldId id="3127" r:id="rId330"/>
    <p:sldId id="262" r:id="rId331"/>
    <p:sldId id="3128" r:id="rId332"/>
    <p:sldId id="3129" r:id="rId333"/>
    <p:sldId id="3130" r:id="rId334"/>
    <p:sldId id="268" r:id="rId335"/>
    <p:sldId id="3441" r:id="rId336"/>
    <p:sldId id="3442" r:id="rId337"/>
    <p:sldId id="3443" r:id="rId338"/>
    <p:sldId id="3444" r:id="rId339"/>
    <p:sldId id="3446" r:id="rId340"/>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e.hughes"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C9900"/>
    <a:srgbClr val="009900"/>
    <a:srgbClr val="CC3300"/>
    <a:srgbClr val="0000FF"/>
    <a:srgbClr val="000000"/>
    <a:srgbClr val="004E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53"/>
    <p:restoredTop sz="94428"/>
  </p:normalViewPr>
  <p:slideViewPr>
    <p:cSldViewPr>
      <p:cViewPr varScale="1">
        <p:scale>
          <a:sx n="104" d="100"/>
          <a:sy n="104" d="100"/>
        </p:scale>
        <p:origin x="1064" y="192"/>
      </p:cViewPr>
      <p:guideLst>
        <p:guide orient="horz" pos="2160"/>
        <p:guide pos="2880"/>
      </p:guideLst>
    </p:cSldViewPr>
  </p:slideViewPr>
  <p:outlineViewPr>
    <p:cViewPr>
      <p:scale>
        <a:sx n="33" d="100"/>
        <a:sy n="33" d="100"/>
      </p:scale>
      <p:origin x="0" y="-2866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29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notesMaster" Target="notesMasters/notesMaster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handoutMaster" Target="handoutMasters/handout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viewProps" Target="viewProp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tableStyles" Target="tableStyles.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8434"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5" name="Rectangle 3"/>
          <p:cNvSpPr>
            <a:spLocks noGrp="1" noChangeArrowheads="1"/>
          </p:cNvSpPr>
          <p:nvPr>
            <p:ph type="dt" sz="quarter"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658436" name="Rectangle 4"/>
          <p:cNvSpPr>
            <a:spLocks noGrp="1" noChangeArrowheads="1"/>
          </p:cNvSpPr>
          <p:nvPr>
            <p:ph type="ftr" sz="quarter" idx="2"/>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658437" name="Rectangle 5"/>
          <p:cNvSpPr>
            <a:spLocks noGrp="1" noChangeArrowheads="1"/>
          </p:cNvSpPr>
          <p:nvPr>
            <p:ph type="sldNum" sz="quarter" idx="3"/>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6126DCCC-DB91-4F4F-BA9C-1B1719E78811}" type="slidenum">
              <a:rPr lang="en-US"/>
              <a:pPr/>
              <a:t>‹#›</a:t>
            </a:fld>
            <a:endParaRPr lang="en-US"/>
          </a:p>
        </p:txBody>
      </p:sp>
    </p:spTree>
    <p:extLst>
      <p:ext uri="{BB962C8B-B14F-4D97-AF65-F5344CB8AC3E}">
        <p14:creationId xmlns:p14="http://schemas.microsoft.com/office/powerpoint/2010/main" val="3065909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1" name="Rectangle 3"/>
          <p:cNvSpPr>
            <a:spLocks noGrp="1" noChangeArrowheads="1"/>
          </p:cNvSpPr>
          <p:nvPr>
            <p:ph type="dt" idx="1"/>
          </p:nvPr>
        </p:nvSpPr>
        <p:spPr bwMode="auto">
          <a:xfrm>
            <a:off x="5266115" y="1"/>
            <a:ext cx="4028748" cy="349911"/>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1" hangingPunct="1">
              <a:defRPr sz="1300">
                <a:latin typeface="Arial" charset="0"/>
                <a:ea typeface="+mn-ea"/>
                <a:cs typeface="+mn-cs"/>
              </a:defRPr>
            </a:lvl1pPr>
          </a:lstStyle>
          <a:p>
            <a:pPr>
              <a:defRPr/>
            </a:pPr>
            <a:endParaRPr lang="en-US"/>
          </a:p>
        </p:txBody>
      </p:sp>
      <p:sp>
        <p:nvSpPr>
          <p:cNvPr id="289796" name="Rectangle 4"/>
          <p:cNvSpPr>
            <a:spLocks noGrp="1" noRot="1" noChangeAspect="1" noChangeArrowheads="1" noTextEdit="1"/>
          </p:cNvSpPr>
          <p:nvPr>
            <p:ph type="sldImg" idx="2"/>
          </p:nvPr>
        </p:nvSpPr>
        <p:spPr bwMode="auto">
          <a:xfrm>
            <a:off x="2895600"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3" name="Rectangle 5"/>
          <p:cNvSpPr>
            <a:spLocks noGrp="1" noChangeArrowheads="1"/>
          </p:cNvSpPr>
          <p:nvPr>
            <p:ph type="body" sz="quarter" idx="3"/>
          </p:nvPr>
        </p:nvSpPr>
        <p:spPr bwMode="auto">
          <a:xfrm>
            <a:off x="929948" y="3330245"/>
            <a:ext cx="7436505" cy="315376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1" hangingPunct="1">
              <a:defRPr sz="1300">
                <a:latin typeface="Arial" charset="0"/>
                <a:ea typeface="+mn-ea"/>
                <a:cs typeface="+mn-cs"/>
              </a:defRPr>
            </a:lvl1pPr>
          </a:lstStyle>
          <a:p>
            <a:pPr>
              <a:defRPr/>
            </a:pPr>
            <a:endParaRPr lang="en-US"/>
          </a:p>
        </p:txBody>
      </p:sp>
      <p:sp>
        <p:nvSpPr>
          <p:cNvPr id="27655" name="Rectangle 7"/>
          <p:cNvSpPr>
            <a:spLocks noGrp="1" noChangeArrowheads="1"/>
          </p:cNvSpPr>
          <p:nvPr>
            <p:ph type="sldNum" sz="quarter" idx="5"/>
          </p:nvPr>
        </p:nvSpPr>
        <p:spPr bwMode="auto">
          <a:xfrm>
            <a:off x="5266115" y="6658968"/>
            <a:ext cx="4028748" cy="349911"/>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eaLnBrk="1" hangingPunct="1">
              <a:defRPr sz="1300"/>
            </a:lvl1pPr>
          </a:lstStyle>
          <a:p>
            <a:fld id="{FE6EC7D4-0570-5F4A-BD04-1972EAA44642}" type="slidenum">
              <a:rPr lang="en-US"/>
              <a:pPr/>
              <a:t>‹#›</a:t>
            </a:fld>
            <a:endParaRPr lang="en-US"/>
          </a:p>
        </p:txBody>
      </p:sp>
    </p:spTree>
    <p:extLst>
      <p:ext uri="{BB962C8B-B14F-4D97-AF65-F5344CB8AC3E}">
        <p14:creationId xmlns:p14="http://schemas.microsoft.com/office/powerpoint/2010/main" val="1042950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1A1C9DA-D573-9F41-9442-43D253AA875F}" type="slidenum">
              <a:rPr lang="en-US"/>
              <a:pPr/>
              <a:t>1</a:t>
            </a:fld>
            <a:endParaRPr lang="en-US" dirty="0"/>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566378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166A3068-3B9F-AC4A-A18E-28E5C1C5E68A}" type="slidenum">
              <a:rPr lang="en-US" sz="1300"/>
              <a:pPr algn="r" defTabSz="966788"/>
              <a:t>10</a:t>
            </a:fld>
            <a:endParaRPr lang="en-US" sz="13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949876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D2468457-A47C-354F-BD8E-04681B0B9F7B}" type="slidenum">
              <a:rPr lang="en-US">
                <a:latin typeface="Arial" pitchFamily="-111" charset="0"/>
                <a:ea typeface="ＭＳ Ｐゴシック" pitchFamily="-111" charset="-128"/>
                <a:cs typeface="ＭＳ Ｐゴシック" pitchFamily="-111" charset="-128"/>
              </a:rPr>
              <a:pPr/>
              <a:t>112</a:t>
            </a:fld>
            <a:endParaRPr lang="en-US">
              <a:latin typeface="Arial" pitchFamily="-111" charset="0"/>
              <a:ea typeface="ＭＳ Ｐゴシック" pitchFamily="-111" charset="-128"/>
              <a:cs typeface="ＭＳ Ｐゴシック" pitchFamily="-111" charset="-128"/>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79297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E2B8940F-25A7-D442-9EC5-089BEB6F88E7}"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81993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62D38B18-60F5-B045-9A80-E9BF1AF75C6F}" type="slidenum">
              <a:rPr lang="en-US">
                <a:latin typeface="Arial" pitchFamily="-111" charset="0"/>
                <a:ea typeface="ＭＳ Ｐゴシック" pitchFamily="-111" charset="-128"/>
                <a:cs typeface="ＭＳ Ｐゴシック" pitchFamily="-111" charset="-128"/>
              </a:rPr>
              <a:pPr/>
              <a:t>114</a:t>
            </a:fld>
            <a:endParaRPr lang="en-US">
              <a:latin typeface="Arial" pitchFamily="-111" charset="0"/>
              <a:ea typeface="ＭＳ Ｐゴシック" pitchFamily="-111" charset="-128"/>
              <a:cs typeface="ＭＳ Ｐゴシック" pitchFamily="-111" charset="-128"/>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4901300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370B9937-336A-5C45-8476-2EF607674D3E}" type="slidenum">
              <a:rPr lang="en-US">
                <a:latin typeface="Arial" pitchFamily="-111" charset="0"/>
                <a:ea typeface="ＭＳ Ｐゴシック" pitchFamily="-111" charset="-128"/>
                <a:cs typeface="ＭＳ Ｐゴシック" pitchFamily="-111" charset="-128"/>
              </a:rPr>
              <a:pPr/>
              <a:t>115</a:t>
            </a:fld>
            <a:endParaRPr lang="en-US">
              <a:latin typeface="Arial" pitchFamily="-111" charset="0"/>
              <a:ea typeface="ＭＳ Ｐゴシック" pitchFamily="-111" charset="-128"/>
              <a:cs typeface="ＭＳ Ｐゴシック" pitchFamily="-111" charset="-128"/>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353439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580601D0-238F-874A-A484-BB567FC174C7}"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321025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0EBB2C61-1A4C-A64F-8FF2-05B38C118734}"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847218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5FCDBB8F-7E4D-4C43-8F93-39C7DE1C6087}"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981941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BB55F53D-7941-3C48-9F30-FD20C38F08FA}"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6838011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41BAD147-0F5A-B44C-82FB-8D5476E7FE16}" type="slidenum">
              <a:rPr lang="en-US">
                <a:latin typeface="Arial" pitchFamily="-111" charset="0"/>
                <a:ea typeface="ＭＳ Ｐゴシック" pitchFamily="-111" charset="-128"/>
                <a:cs typeface="ＭＳ Ｐゴシック" pitchFamily="-111" charset="-128"/>
              </a:rPr>
              <a:pPr/>
              <a:t>120</a:t>
            </a:fld>
            <a:endParaRPr lang="en-US">
              <a:latin typeface="Arial" pitchFamily="-111" charset="0"/>
              <a:ea typeface="ＭＳ Ｐゴシック" pitchFamily="-111" charset="-128"/>
              <a:cs typeface="ＭＳ Ｐゴシック" pitchFamily="-111" charset="-128"/>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3836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4238712F-3562-2E41-ABC6-391F43C91066}" type="slidenum">
              <a:rPr lang="en-US">
                <a:latin typeface="Arial" pitchFamily="-111" charset="0"/>
                <a:ea typeface="ＭＳ Ｐゴシック" pitchFamily="-111" charset="-128"/>
                <a:cs typeface="ＭＳ Ｐゴシック" pitchFamily="-111" charset="-128"/>
              </a:rPr>
              <a:pPr/>
              <a:t>121</a:t>
            </a:fld>
            <a:endParaRPr lang="en-US">
              <a:latin typeface="Arial" pitchFamily="-111" charset="0"/>
              <a:ea typeface="ＭＳ Ｐゴシック" pitchFamily="-111" charset="-128"/>
              <a:cs typeface="ＭＳ Ｐゴシック" pitchFamily="-111" charset="-128"/>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7354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AC4F7360-FC78-BC46-82D1-F27EE57E4CD1}" type="slidenum">
              <a:rPr lang="en-US" sz="1300"/>
              <a:pPr algn="r" defTabSz="966788"/>
              <a:t>11</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25572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F519A75C-D21F-3A4B-8C86-15906960155D}" type="slidenum">
              <a:rPr lang="en-US">
                <a:latin typeface="Arial" pitchFamily="-111" charset="0"/>
                <a:ea typeface="ＭＳ Ｐゴシック" pitchFamily="-111" charset="-128"/>
                <a:cs typeface="ＭＳ Ｐゴシック" pitchFamily="-111" charset="-128"/>
              </a:rPr>
              <a:pPr/>
              <a:t>122</a:t>
            </a:fld>
            <a:endParaRPr lang="en-US">
              <a:latin typeface="Arial" pitchFamily="-111" charset="0"/>
              <a:ea typeface="ＭＳ Ｐゴシック" pitchFamily="-111" charset="-128"/>
              <a:cs typeface="ＭＳ Ｐゴシック" pitchFamily="-111" charset="-128"/>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7343905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EE536E4E-4AE4-8342-88E0-77BAB8ACD981}" type="slidenum">
              <a:rPr lang="en-US">
                <a:latin typeface="Arial" pitchFamily="-111" charset="0"/>
                <a:ea typeface="ＭＳ Ｐゴシック" pitchFamily="-111" charset="-128"/>
                <a:cs typeface="ＭＳ Ｐゴシック" pitchFamily="-111" charset="-128"/>
              </a:rPr>
              <a:pPr/>
              <a:t>123</a:t>
            </a:fld>
            <a:endParaRPr lang="en-US">
              <a:latin typeface="Arial" pitchFamily="-111" charset="0"/>
              <a:ea typeface="ＭＳ Ｐゴシック" pitchFamily="-111" charset="-128"/>
              <a:cs typeface="ＭＳ Ｐゴシック" pitchFamily="-111" charset="-128"/>
            </a:endParaRPr>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215081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52D74BB8-7F0E-3047-A364-723695458992}" type="slidenum">
              <a:rPr lang="en-US">
                <a:latin typeface="Arial" pitchFamily="-111" charset="0"/>
                <a:ea typeface="ＭＳ Ｐゴシック" pitchFamily="-111" charset="-128"/>
                <a:cs typeface="ＭＳ Ｐゴシック" pitchFamily="-111" charset="-128"/>
              </a:rPr>
              <a:pPr/>
              <a:t>124</a:t>
            </a:fld>
            <a:endParaRPr lang="en-US">
              <a:latin typeface="Arial" pitchFamily="-111" charset="0"/>
              <a:ea typeface="ＭＳ Ｐゴシック" pitchFamily="-111" charset="-128"/>
              <a:cs typeface="ＭＳ Ｐゴシック" pitchFamily="-111" charset="-128"/>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2187364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4D3A432C-F69F-6B42-8142-CA1B592554E5}" type="slidenum">
              <a:rPr lang="en-US">
                <a:latin typeface="Arial" pitchFamily="-111" charset="0"/>
                <a:ea typeface="ＭＳ Ｐゴシック" pitchFamily="-111" charset="-128"/>
                <a:cs typeface="ＭＳ Ｐゴシック" pitchFamily="-111" charset="-128"/>
              </a:rPr>
              <a:pPr/>
              <a:t>126</a:t>
            </a:fld>
            <a:endParaRPr lang="en-US">
              <a:latin typeface="Arial" pitchFamily="-111" charset="0"/>
              <a:ea typeface="ＭＳ Ｐゴシック" pitchFamily="-111" charset="-128"/>
              <a:cs typeface="ＭＳ Ｐゴシック" pitchFamily="-111" charset="-128"/>
            </a:endParaRPr>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1081040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BF9D92E1-FDCF-2F40-9834-BA64F7F5B79B}" type="slidenum">
              <a:rPr lang="en-US">
                <a:latin typeface="Arial" pitchFamily="-111" charset="0"/>
                <a:ea typeface="ＭＳ Ｐゴシック" pitchFamily="-111" charset="-128"/>
                <a:cs typeface="ＭＳ Ｐゴシック" pitchFamily="-111" charset="-128"/>
              </a:rPr>
              <a:pPr/>
              <a:t>127</a:t>
            </a:fld>
            <a:endParaRPr lang="en-US">
              <a:latin typeface="Arial" pitchFamily="-111" charset="0"/>
              <a:ea typeface="ＭＳ Ｐゴシック" pitchFamily="-111" charset="-128"/>
              <a:cs typeface="ＭＳ Ｐゴシック" pitchFamily="-111" charset="-128"/>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461285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D5CD149D-0153-4443-97F7-0854F347043A}"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107129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FA985D6C-5DF5-1241-BBE9-8C3922EA4F7B}" type="slidenum">
              <a:rPr lang="en-US">
                <a:latin typeface="Arial" pitchFamily="-111" charset="0"/>
                <a:ea typeface="ＭＳ Ｐゴシック" pitchFamily="-111" charset="-128"/>
                <a:cs typeface="ＭＳ Ｐゴシック" pitchFamily="-111" charset="-128"/>
              </a:rPr>
              <a:pPr/>
              <a:t>129</a:t>
            </a:fld>
            <a:endParaRPr lang="en-US">
              <a:latin typeface="Arial" pitchFamily="-111" charset="0"/>
              <a:ea typeface="ＭＳ Ｐゴシック" pitchFamily="-111" charset="-128"/>
              <a:cs typeface="ＭＳ Ｐゴシック" pitchFamily="-111" charset="-128"/>
            </a:endParaRPr>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16111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BB69F5F1-1C04-CC4E-A5FD-ED7C618CD6BE}"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850956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697FADE0-CADF-7549-8082-9C6AA798F12D}"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45257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384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61507F8-27F0-C245-9E89-D9FFA592A24A}" type="slidenum">
              <a:rPr lang="en-US"/>
              <a:pPr/>
              <a:t>12</a:t>
            </a:fld>
            <a:endParaRPr lang="en-US"/>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249931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546480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140C588-F0DA-6E42-B03A-39638F984107}"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7293080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16B50DAC-3D4D-3049-8D51-8103003F71D7}"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010957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04D3B862-91B2-7843-BF5D-43E469078D99}" type="slidenum">
              <a:rPr lang="en-US">
                <a:latin typeface="Arial" pitchFamily="-111" charset="0"/>
                <a:ea typeface="ＭＳ Ｐゴシック" pitchFamily="-111" charset="-128"/>
                <a:cs typeface="ＭＳ Ｐゴシック" pitchFamily="-111" charset="-128"/>
              </a:rPr>
              <a:pPr/>
              <a:t>136</a:t>
            </a:fld>
            <a:endParaRPr lang="en-US">
              <a:latin typeface="Arial" pitchFamily="-111" charset="0"/>
              <a:ea typeface="ＭＳ Ｐゴシック" pitchFamily="-111" charset="-128"/>
              <a:cs typeface="ＭＳ Ｐゴシック" pitchFamily="-111" charset="-128"/>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54935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C2C9FCB9-8B56-C043-A661-A82EBB883B74}" type="slidenum">
              <a:rPr lang="en-US">
                <a:latin typeface="Arial" pitchFamily="-111" charset="0"/>
                <a:ea typeface="ＭＳ Ｐゴシック" pitchFamily="-111" charset="-128"/>
                <a:cs typeface="ＭＳ Ｐゴシック" pitchFamily="-111" charset="-128"/>
              </a:rPr>
              <a:pPr/>
              <a:t>137</a:t>
            </a:fld>
            <a:endParaRPr lang="en-US">
              <a:latin typeface="Arial" pitchFamily="-111" charset="0"/>
              <a:ea typeface="ＭＳ Ｐゴシック" pitchFamily="-111" charset="-128"/>
              <a:cs typeface="ＭＳ Ｐゴシック" pitchFamily="-111" charset="-128"/>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9624930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0805F002-04F5-9948-909B-EE27953F9735}" type="slidenum">
              <a:rPr lang="en-US">
                <a:latin typeface="Arial" pitchFamily="-111" charset="0"/>
                <a:ea typeface="ＭＳ Ｐゴシック" pitchFamily="-111" charset="-128"/>
                <a:cs typeface="ＭＳ Ｐゴシック" pitchFamily="-111" charset="-128"/>
              </a:rPr>
              <a:pPr/>
              <a:t>138</a:t>
            </a:fld>
            <a:endParaRPr lang="en-US">
              <a:latin typeface="Arial" pitchFamily="-111" charset="0"/>
              <a:ea typeface="ＭＳ Ｐゴシック" pitchFamily="-111" charset="-128"/>
              <a:cs typeface="ＭＳ Ｐゴシック" pitchFamily="-111" charset="-128"/>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6072649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CAA35D10-8C88-C540-A315-40852C9B4149}" type="slidenum">
              <a:rPr lang="en-US">
                <a:latin typeface="Arial" pitchFamily="-111" charset="0"/>
                <a:ea typeface="ＭＳ Ｐゴシック" pitchFamily="-111" charset="-128"/>
                <a:cs typeface="ＭＳ Ｐゴシック" pitchFamily="-111" charset="-128"/>
              </a:rPr>
              <a:pPr/>
              <a:t>139</a:t>
            </a:fld>
            <a:endParaRPr lang="en-US">
              <a:latin typeface="Arial" pitchFamily="-111" charset="0"/>
              <a:ea typeface="ＭＳ Ｐゴシック" pitchFamily="-111" charset="-128"/>
              <a:cs typeface="ＭＳ Ｐゴシック" pitchFamily="-111" charset="-128"/>
            </a:endParaRPr>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611176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B0F0D6A4-A489-3540-9DD5-BCE5CB55542F}" type="slidenum">
              <a:rPr lang="en-US">
                <a:latin typeface="Arial" pitchFamily="-111" charset="0"/>
                <a:ea typeface="ＭＳ Ｐゴシック" pitchFamily="-111" charset="-128"/>
                <a:cs typeface="ＭＳ Ｐゴシック" pitchFamily="-111" charset="-128"/>
              </a:rPr>
              <a:pPr/>
              <a:t>140</a:t>
            </a:fld>
            <a:endParaRPr lang="en-US">
              <a:latin typeface="Arial" pitchFamily="-111" charset="0"/>
              <a:ea typeface="ＭＳ Ｐゴシック" pitchFamily="-111" charset="-128"/>
              <a:cs typeface="ＭＳ Ｐゴシック" pitchFamily="-111" charset="-128"/>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6503184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90948A41-6C21-7946-B441-CFB6E5A22CA9}" type="slidenum">
              <a:rPr lang="en-US">
                <a:latin typeface="Arial" pitchFamily="-111" charset="0"/>
                <a:ea typeface="ＭＳ Ｐゴシック" pitchFamily="-111" charset="-128"/>
                <a:cs typeface="ＭＳ Ｐゴシック" pitchFamily="-111" charset="-128"/>
              </a:rPr>
              <a:pPr/>
              <a:t>141</a:t>
            </a:fld>
            <a:endParaRPr lang="en-US">
              <a:latin typeface="Arial" pitchFamily="-111" charset="0"/>
              <a:ea typeface="ＭＳ Ｐゴシック" pitchFamily="-111" charset="-128"/>
              <a:cs typeface="ＭＳ Ｐゴシック" pitchFamily="-111" charset="-128"/>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667629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D4C4B670-E9AA-F745-B9C3-51D6A0C21B91}" type="slidenum">
              <a:rPr lang="en-US">
                <a:latin typeface="Arial" pitchFamily="-111" charset="0"/>
                <a:ea typeface="ＭＳ Ｐゴシック" pitchFamily="-111" charset="-128"/>
                <a:cs typeface="ＭＳ Ｐゴシック" pitchFamily="-111" charset="-128"/>
              </a:rPr>
              <a:pPr/>
              <a:t>142</a:t>
            </a:fld>
            <a:endParaRPr lang="en-US">
              <a:latin typeface="Arial" pitchFamily="-111" charset="0"/>
              <a:ea typeface="ＭＳ Ｐゴシック" pitchFamily="-111" charset="-128"/>
              <a:cs typeface="ＭＳ Ｐゴシック" pitchFamily="-111" charset="-128"/>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5518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CAE9BD5-8228-1643-83AD-28D5C17F3A2A}" type="slidenum">
              <a:rPr lang="en-US"/>
              <a:pPr/>
              <a:t>13</a:t>
            </a:fld>
            <a:endParaRPr lang="en-US"/>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4581216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446C221-D881-4344-BBED-90F56A424934}" type="slidenum">
              <a:rPr lang="en-US">
                <a:latin typeface="Arial" pitchFamily="-111" charset="0"/>
                <a:ea typeface="ＭＳ Ｐゴシック" pitchFamily="-111" charset="-128"/>
                <a:cs typeface="ＭＳ Ｐゴシック" pitchFamily="-111" charset="-128"/>
              </a:rPr>
              <a:pPr/>
              <a:t>144</a:t>
            </a:fld>
            <a:endParaRPr lang="en-US">
              <a:latin typeface="Arial" pitchFamily="-111" charset="0"/>
              <a:ea typeface="ＭＳ Ｐゴシック" pitchFamily="-111" charset="-128"/>
              <a:cs typeface="ＭＳ Ｐゴシック" pitchFamily="-111" charset="-128"/>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9044088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9D88C1AA-2ADF-264E-B7D7-FA24F0FEECE1}"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1827809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BFD2F14-E8AF-8049-BD8E-001AA1B9811E}" type="slidenum">
              <a:rPr lang="en-US"/>
              <a:pPr/>
              <a:t>146</a:t>
            </a:fld>
            <a:endParaRPr lang="en-US"/>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57553813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906479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8822777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60101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7B8C37E3-ECDD-DA41-864E-22B1E1DE3E4F}" type="slidenum">
              <a:rPr lang="en-US">
                <a:latin typeface="Arial" pitchFamily="-111" charset="0"/>
                <a:ea typeface="ＭＳ Ｐゴシック" pitchFamily="-111" charset="-128"/>
                <a:cs typeface="ＭＳ Ｐゴシック" pitchFamily="-111" charset="-128"/>
              </a:rPr>
              <a:pPr/>
              <a:t>150</a:t>
            </a:fld>
            <a:endParaRPr lang="en-US">
              <a:latin typeface="Arial" pitchFamily="-111" charset="0"/>
              <a:ea typeface="ＭＳ Ｐゴシック" pitchFamily="-111" charset="-128"/>
              <a:cs typeface="ＭＳ Ｐゴシック" pitchFamily="-111" charset="-128"/>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019159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C3F1C1DF-F484-9744-A13F-09B3A5649876}"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0241682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FFFDF9C6-7A25-0943-93AA-0121D5FEDD99}"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731072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3426E343-BC5D-2E49-9C9A-43E3F2ABA50F}" type="slidenum">
              <a:rPr lang="en-US">
                <a:latin typeface="Arial" pitchFamily="-111" charset="0"/>
                <a:ea typeface="ＭＳ Ｐゴシック" pitchFamily="-111" charset="-128"/>
                <a:cs typeface="ＭＳ Ｐゴシック" pitchFamily="-111" charset="-128"/>
              </a:rPr>
              <a:pPr/>
              <a:t>153</a:t>
            </a:fld>
            <a:endParaRPr lang="en-US">
              <a:latin typeface="Arial" pitchFamily="-111" charset="0"/>
              <a:ea typeface="ＭＳ Ｐゴシック" pitchFamily="-111" charset="-128"/>
              <a:cs typeface="ＭＳ Ｐゴシック" pitchFamily="-111" charset="-128"/>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24312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9B5CB038-B692-7D46-A017-6C3B9DC56F5F}" type="slidenum">
              <a:rPr lang="en-US"/>
              <a:pPr/>
              <a:t>14</a:t>
            </a:fld>
            <a:endParaRPr lang="en-US"/>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5179456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497987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506BFF12-1B9A-474A-9546-06C06244ECAE}"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174062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3090EAD8-2F7D-C745-A4A9-F5CDA7D434A9}" type="slidenum">
              <a:rPr lang="en-US">
                <a:latin typeface="Arial" pitchFamily="-111" charset="0"/>
                <a:ea typeface="ＭＳ Ｐゴシック" pitchFamily="-111" charset="-128"/>
                <a:cs typeface="ＭＳ Ｐゴシック" pitchFamily="-111" charset="-128"/>
              </a:rPr>
              <a:pPr/>
              <a:t>156</a:t>
            </a:fld>
            <a:endParaRPr lang="en-US">
              <a:latin typeface="Arial" pitchFamily="-111" charset="0"/>
              <a:ea typeface="ＭＳ Ｐゴシック" pitchFamily="-111" charset="-128"/>
              <a:cs typeface="ＭＳ Ｐゴシック" pitchFamily="-111" charset="-128"/>
            </a:endParaRPr>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116258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p:spPr>
        <p:txBody>
          <a:bodyPr/>
          <a:lstStyle/>
          <a:p>
            <a:fld id="{EFA9FAC7-9EA4-6845-8C85-FB5A3C83957F}"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7105846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79075142-EB5E-EF49-B358-CC11C43E6D90}" type="slidenum">
              <a:rPr lang="en-US">
                <a:latin typeface="Arial" pitchFamily="-111" charset="0"/>
                <a:ea typeface="ＭＳ Ｐゴシック" pitchFamily="-111" charset="-128"/>
                <a:cs typeface="ＭＳ Ｐゴシック" pitchFamily="-111" charset="-128"/>
              </a:rPr>
              <a:pPr/>
              <a:t>158</a:t>
            </a:fld>
            <a:endParaRPr lang="en-US">
              <a:latin typeface="Arial" pitchFamily="-111" charset="0"/>
              <a:ea typeface="ＭＳ Ｐゴシック" pitchFamily="-111" charset="-128"/>
              <a:cs typeface="ＭＳ Ｐゴシック" pitchFamily="-111" charset="-128"/>
            </a:endParaRPr>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834721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E7D34ACC-2DD7-3443-BD0B-BFCC0D20B145}"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0841353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ED600ACD-AB96-6345-B05A-2BEE26F8BF98}"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1219368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7E8C8232-1F24-EC46-AFEB-3D3A5CD1C7EA}"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595103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D0F4FE7D-CF12-DD4E-9C2B-E9027CEFBCFA}" type="slidenum">
              <a:rPr lang="en-US">
                <a:latin typeface="Arial" pitchFamily="-111" charset="0"/>
                <a:ea typeface="ＭＳ Ｐゴシック" pitchFamily="-111" charset="-128"/>
                <a:cs typeface="ＭＳ Ｐゴシック" pitchFamily="-111" charset="-128"/>
              </a:rPr>
              <a:pPr/>
              <a:t>162</a:t>
            </a:fld>
            <a:endParaRPr lang="en-US">
              <a:latin typeface="Arial" pitchFamily="-111" charset="0"/>
              <a:ea typeface="ＭＳ Ｐゴシック" pitchFamily="-111" charset="-128"/>
              <a:cs typeface="ＭＳ Ｐゴシック" pitchFamily="-111" charset="-128"/>
            </a:endParaRPr>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8364781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81D7B833-9BB1-1346-909D-7566F5CEE36F}"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71183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319A41-CCC8-5A42-BA46-043AC73AB318}" type="slidenum">
              <a:rPr lang="en-US" sz="1300"/>
              <a:pPr algn="r" eaLnBrk="1" hangingPunct="1"/>
              <a:t>15</a:t>
            </a:fld>
            <a:endParaRPr lang="en-US" sz="130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55373068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0C027652-8F9E-FF45-854E-F5FCD1CC6CA9}" type="slidenum">
              <a:rPr lang="en-US">
                <a:latin typeface="Arial" pitchFamily="-111" charset="0"/>
                <a:ea typeface="ＭＳ Ｐゴシック" pitchFamily="-111" charset="-128"/>
                <a:cs typeface="ＭＳ Ｐゴシック" pitchFamily="-111" charset="-128"/>
              </a:rPr>
              <a:pPr/>
              <a:t>164</a:t>
            </a:fld>
            <a:endParaRPr lang="en-US">
              <a:latin typeface="Arial" pitchFamily="-111" charset="0"/>
              <a:ea typeface="ＭＳ Ｐゴシック" pitchFamily="-111" charset="-128"/>
              <a:cs typeface="ＭＳ Ｐゴシック" pitchFamily="-111" charset="-128"/>
            </a:endParaRPr>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9485019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p:spPr>
        <p:txBody>
          <a:bodyPr/>
          <a:lstStyle/>
          <a:p>
            <a:fld id="{CD51505B-0E76-D042-8948-E2A1603EF1E0}"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905499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8E5E236B-13B1-7B43-8A90-94DCC1519994}"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1237270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21B30214-6B26-454A-9845-77CACC3E8DD2}" type="slidenum">
              <a:rPr lang="en-US">
                <a:latin typeface="Arial" pitchFamily="-111" charset="0"/>
                <a:ea typeface="ＭＳ Ｐゴシック" pitchFamily="-111" charset="-128"/>
                <a:cs typeface="ＭＳ Ｐゴシック" pitchFamily="-111" charset="-128"/>
              </a:rPr>
              <a:pPr/>
              <a:t>167</a:t>
            </a:fld>
            <a:endParaRPr lang="en-US">
              <a:latin typeface="Arial" pitchFamily="-111" charset="0"/>
              <a:ea typeface="ＭＳ Ｐゴシック" pitchFamily="-111" charset="-128"/>
              <a:cs typeface="ＭＳ Ｐゴシック" pitchFamily="-111" charset="-128"/>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149889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E6D4976F-19E9-4A43-976A-066684D2A949}"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855268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22192DED-BA71-6943-87AC-D2E141DD3435}"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4236352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56FDFCF5-3077-8F43-B379-938E6F9E0CDF}"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8822624"/>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21B30214-6B26-454A-9845-77CACC3E8DD2}" type="slidenum">
              <a:rPr lang="en-US">
                <a:latin typeface="Arial" pitchFamily="-111" charset="0"/>
                <a:ea typeface="ＭＳ Ｐゴシック" pitchFamily="-111" charset="-128"/>
                <a:cs typeface="ＭＳ Ｐゴシック" pitchFamily="-111" charset="-128"/>
              </a:rPr>
              <a:pPr/>
              <a:t>171</a:t>
            </a:fld>
            <a:endParaRPr lang="en-US">
              <a:latin typeface="Arial" pitchFamily="-111" charset="0"/>
              <a:ea typeface="ＭＳ Ｐゴシック" pitchFamily="-111" charset="-128"/>
              <a:cs typeface="ＭＳ Ｐゴシック" pitchFamily="-111" charset="-128"/>
            </a:endParaRPr>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046394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noFill/>
        </p:spPr>
        <p:txBody>
          <a:bodyPr/>
          <a:lstStyle/>
          <a:p>
            <a:fld id="{772A4E87-A4D5-E54F-A990-69038E306521}"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401411" name="Rectangle 2"/>
          <p:cNvSpPr>
            <a:spLocks noGrp="1" noRot="1" noChangeAspect="1" noChangeArrowheads="1" noTextEdit="1"/>
          </p:cNvSpPr>
          <p:nvPr>
            <p:ph type="sldImg"/>
          </p:nvPr>
        </p:nvSpPr>
        <p:spPr>
          <a:ln/>
        </p:spPr>
      </p:sp>
      <p:sp>
        <p:nvSpPr>
          <p:cNvPr id="4014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734754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411775C8-08BE-1E41-BD39-111BB452A133}"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7484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DA44F2BA-C79A-984F-943F-F4E7BFF1C0F8}" type="slidenum">
              <a:rPr lang="en-US" sz="1300"/>
              <a:pPr algn="r" defTabSz="966788"/>
              <a:t>16</a:t>
            </a:fld>
            <a:endParaRPr 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039163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49017D74-1D29-D146-A24E-A5D06DCE7002}"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1943464"/>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a:ln/>
        </p:spPr>
      </p:sp>
      <p:sp>
        <p:nvSpPr>
          <p:cNvPr id="421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1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BC405FD-D08B-FE42-9204-A2D4940FA9E9}" type="slidenum">
              <a:rPr lang="en-US"/>
              <a:pPr/>
              <a:t>175</a:t>
            </a:fld>
            <a:endParaRPr lang="en-US"/>
          </a:p>
        </p:txBody>
      </p:sp>
    </p:spTree>
    <p:extLst>
      <p:ext uri="{BB962C8B-B14F-4D97-AF65-F5344CB8AC3E}">
        <p14:creationId xmlns:p14="http://schemas.microsoft.com/office/powerpoint/2010/main" val="246555738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FC5BEA73-DD18-A647-80A5-7C137D7DB8EB}" type="slidenum">
              <a:rPr lang="en-US">
                <a:latin typeface="Arial" pitchFamily="-111" charset="0"/>
                <a:ea typeface="ＭＳ Ｐゴシック" pitchFamily="-111" charset="-128"/>
                <a:cs typeface="ＭＳ Ｐゴシック" pitchFamily="-111" charset="-128"/>
              </a:rPr>
              <a:pPr/>
              <a:t>176</a:t>
            </a:fld>
            <a:endParaRPr lang="en-US">
              <a:latin typeface="Arial" pitchFamily="-111" charset="0"/>
              <a:ea typeface="ＭＳ Ｐゴシック" pitchFamily="-111" charset="-128"/>
              <a:cs typeface="ＭＳ Ｐゴシック" pitchFamily="-111" charset="-128"/>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120819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a:ln/>
        </p:spPr>
      </p:sp>
      <p:sp>
        <p:nvSpPr>
          <p:cNvPr id="420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20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F9FCA9F-D0B2-9D4F-9915-D1D427BD809E}" type="slidenum">
              <a:rPr lang="en-US"/>
              <a:pPr/>
              <a:t>177</a:t>
            </a:fld>
            <a:endParaRPr lang="en-US"/>
          </a:p>
        </p:txBody>
      </p:sp>
    </p:spTree>
    <p:extLst>
      <p:ext uri="{BB962C8B-B14F-4D97-AF65-F5344CB8AC3E}">
        <p14:creationId xmlns:p14="http://schemas.microsoft.com/office/powerpoint/2010/main" val="372120819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40763F3-702E-C243-8864-268A8FD13A36}" type="slidenum">
              <a:rPr lang="en-US"/>
              <a:pPr/>
              <a:t>178</a:t>
            </a:fld>
            <a:endParaRPr lang="en-US"/>
          </a:p>
        </p:txBody>
      </p:sp>
      <p:sp>
        <p:nvSpPr>
          <p:cNvPr id="425987" name="Rectangle 2"/>
          <p:cNvSpPr>
            <a:spLocks noGrp="1" noRot="1" noChangeAspect="1" noChangeArrowheads="1" noTextEdit="1"/>
          </p:cNvSpPr>
          <p:nvPr>
            <p:ph type="sldImg"/>
          </p:nvPr>
        </p:nvSpPr>
        <p:spPr>
          <a:ln/>
        </p:spPr>
      </p:sp>
      <p:sp>
        <p:nvSpPr>
          <p:cNvPr id="425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7439144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209F7948-4123-254C-AE0B-4DAEB210B0E3}" type="slidenum">
              <a:rPr lang="en-US"/>
              <a:pPr/>
              <a:t>179</a:t>
            </a:fld>
            <a:endParaRPr lang="en-US"/>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4430014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DDA54FF-544B-8E44-A2DE-486D611B64D2}" type="slidenum">
              <a:rPr lang="en-US"/>
              <a:pPr/>
              <a:t>182</a:t>
            </a:fld>
            <a:endParaRPr lang="en-US"/>
          </a:p>
        </p:txBody>
      </p:sp>
      <p:sp>
        <p:nvSpPr>
          <p:cNvPr id="428035" name="Rectangle 2"/>
          <p:cNvSpPr>
            <a:spLocks noGrp="1" noRot="1" noChangeAspect="1" noChangeArrowheads="1" noTextEdit="1"/>
          </p:cNvSpPr>
          <p:nvPr>
            <p:ph type="sldImg"/>
          </p:nvPr>
        </p:nvSpPr>
        <p:spPr>
          <a:ln/>
        </p:spPr>
      </p:sp>
      <p:sp>
        <p:nvSpPr>
          <p:cNvPr id="428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9076661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655B576-7037-6C48-B4C4-6C2B9D9910EA}" type="slidenum">
              <a:rPr lang="en-US"/>
              <a:pPr/>
              <a:t>183</a:t>
            </a:fld>
            <a:endParaRPr lang="en-US"/>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61243396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95B4239A-B927-164D-BFD1-9453E4980B60}"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567392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C3028015-877A-F44D-92C0-EC2F73CD33E1}"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725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02156309"/>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36D8959C-1585-9E43-8CA3-84A6B0F5B548}" type="slidenum">
              <a:rPr lang="en-US">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5344698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noFill/>
        </p:spPr>
        <p:txBody>
          <a:bodyPr/>
          <a:lstStyle/>
          <a:p>
            <a:fld id="{1EB9E676-8C8E-0D4F-9499-50E3E4ED219C}" type="slidenum">
              <a:rPr lang="en-US">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3203973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a:spLocks noGrp="1" noChangeArrowheads="1"/>
          </p:cNvSpPr>
          <p:nvPr>
            <p:ph type="sldNum" sz="quarter" idx="5"/>
          </p:nvPr>
        </p:nvSpPr>
        <p:spPr>
          <a:noFill/>
        </p:spPr>
        <p:txBody>
          <a:bodyPr/>
          <a:lstStyle/>
          <a:p>
            <a:fld id="{4AB44520-B2F6-B642-8A08-A6FC7EFFD627}"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431107" name="Rectangle 2"/>
          <p:cNvSpPr>
            <a:spLocks noGrp="1" noRot="1" noChangeAspect="1" noChangeArrowheads="1" noTextEdit="1"/>
          </p:cNvSpPr>
          <p:nvPr>
            <p:ph type="sldImg"/>
          </p:nvPr>
        </p:nvSpPr>
        <p:spPr>
          <a:ln/>
        </p:spPr>
      </p:sp>
      <p:sp>
        <p:nvSpPr>
          <p:cNvPr id="4311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072525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p:spPr>
        <p:txBody>
          <a:bodyPr/>
          <a:lstStyle/>
          <a:p>
            <a:fld id="{18DEE15A-CF50-E749-BE64-964556AD1872}" type="slidenum">
              <a:rPr lang="en-US">
                <a:latin typeface="Arial" pitchFamily="-111" charset="0"/>
                <a:ea typeface="ＭＳ Ｐゴシック" pitchFamily="-111" charset="-128"/>
                <a:cs typeface="ＭＳ Ｐゴシック" pitchFamily="-111" charset="-128"/>
              </a:rPr>
              <a:pPr/>
              <a:t>189</a:t>
            </a:fld>
            <a:endParaRPr lang="en-US">
              <a:latin typeface="Arial" pitchFamily="-111" charset="0"/>
              <a:ea typeface="ＭＳ Ｐゴシック" pitchFamily="-111" charset="-128"/>
              <a:cs typeface="ＭＳ Ｐゴシック" pitchFamily="-111" charset="-128"/>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8734632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p:spPr>
        <p:txBody>
          <a:bodyPr/>
          <a:lstStyle/>
          <a:p>
            <a:fld id="{5D01B30C-2728-0E48-9459-37F586DCFC37}" type="slidenum">
              <a:rPr lang="en-US">
                <a:latin typeface="Arial" pitchFamily="-111" charset="0"/>
                <a:ea typeface="ＭＳ Ｐゴシック" pitchFamily="-111" charset="-128"/>
                <a:cs typeface="ＭＳ Ｐゴシック" pitchFamily="-111" charset="-128"/>
              </a:rPr>
              <a:pPr/>
              <a:t>190</a:t>
            </a:fld>
            <a:endParaRPr lang="en-US">
              <a:latin typeface="Arial" pitchFamily="-111" charset="0"/>
              <a:ea typeface="ＭＳ Ｐゴシック" pitchFamily="-111" charset="-128"/>
              <a:cs typeface="ＭＳ Ｐゴシック" pitchFamily="-111" charset="-128"/>
            </a:endParaRPr>
          </a:p>
        </p:txBody>
      </p:sp>
      <p:sp>
        <p:nvSpPr>
          <p:cNvPr id="435203" name="Rectangle 2"/>
          <p:cNvSpPr>
            <a:spLocks noGrp="1" noRot="1" noChangeAspect="1" noChangeArrowheads="1" noTextEdit="1"/>
          </p:cNvSpPr>
          <p:nvPr>
            <p:ph type="sldImg"/>
          </p:nvPr>
        </p:nvSpPr>
        <p:spPr>
          <a:ln/>
        </p:spPr>
      </p:sp>
      <p:sp>
        <p:nvSpPr>
          <p:cNvPr id="4352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6002023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7"/>
          <p:cNvSpPr>
            <a:spLocks noGrp="1" noChangeArrowheads="1"/>
          </p:cNvSpPr>
          <p:nvPr>
            <p:ph type="sldNum" sz="quarter" idx="5"/>
          </p:nvPr>
        </p:nvSpPr>
        <p:spPr>
          <a:noFill/>
        </p:spPr>
        <p:txBody>
          <a:bodyPr/>
          <a:lstStyle/>
          <a:p>
            <a:fld id="{751842F4-50A8-754D-9F12-D6A55F0FC08F}"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437251" name="Rectangle 2"/>
          <p:cNvSpPr>
            <a:spLocks noGrp="1" noRot="1" noChangeAspect="1" noChangeArrowheads="1" noTextEdit="1"/>
          </p:cNvSpPr>
          <p:nvPr>
            <p:ph type="sldImg"/>
          </p:nvPr>
        </p:nvSpPr>
        <p:spPr>
          <a:ln/>
        </p:spPr>
      </p:sp>
      <p:sp>
        <p:nvSpPr>
          <p:cNvPr id="4372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79285230"/>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p:spPr>
        <p:txBody>
          <a:bodyPr/>
          <a:lstStyle/>
          <a:p>
            <a:fld id="{1A7CF8F6-C2EF-7042-8980-396993C6EF81}" type="slidenum">
              <a:rPr lang="en-US">
                <a:latin typeface="Arial" pitchFamily="-111" charset="0"/>
                <a:ea typeface="ＭＳ Ｐゴシック" pitchFamily="-111" charset="-128"/>
                <a:cs typeface="ＭＳ Ｐゴシック" pitchFamily="-111" charset="-128"/>
              </a:rPr>
              <a:pPr/>
              <a:t>192</a:t>
            </a:fld>
            <a:endParaRPr lang="en-US">
              <a:latin typeface="Arial" pitchFamily="-111" charset="0"/>
              <a:ea typeface="ＭＳ Ｐゴシック" pitchFamily="-111" charset="-128"/>
              <a:cs typeface="ＭＳ Ｐゴシック" pitchFamily="-111" charset="-128"/>
            </a:endParaRPr>
          </a:p>
        </p:txBody>
      </p:sp>
      <p:sp>
        <p:nvSpPr>
          <p:cNvPr id="439299" name="Rectangle 2"/>
          <p:cNvSpPr>
            <a:spLocks noGrp="1" noRot="1" noChangeAspect="1" noChangeArrowheads="1" noTextEdit="1"/>
          </p:cNvSpPr>
          <p:nvPr>
            <p:ph type="sldImg"/>
          </p:nvPr>
        </p:nvSpPr>
        <p:spPr>
          <a:ln/>
        </p:spPr>
      </p:sp>
      <p:sp>
        <p:nvSpPr>
          <p:cNvPr id="4393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1058932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7"/>
          <p:cNvSpPr>
            <a:spLocks noGrp="1" noChangeArrowheads="1"/>
          </p:cNvSpPr>
          <p:nvPr>
            <p:ph type="sldNum" sz="quarter" idx="5"/>
          </p:nvPr>
        </p:nvSpPr>
        <p:spPr>
          <a:noFill/>
        </p:spPr>
        <p:txBody>
          <a:bodyPr/>
          <a:lstStyle/>
          <a:p>
            <a:fld id="{B80F6E02-9227-4C4E-9FE5-214CF39122A6}" type="slidenum">
              <a:rPr lang="en-US">
                <a:latin typeface="Arial" pitchFamily="-111" charset="0"/>
                <a:ea typeface="ＭＳ Ｐゴシック" pitchFamily="-111" charset="-128"/>
                <a:cs typeface="ＭＳ Ｐゴシック" pitchFamily="-111" charset="-128"/>
              </a:rPr>
              <a:pPr/>
              <a:t>193</a:t>
            </a:fld>
            <a:endParaRPr lang="en-US">
              <a:latin typeface="Arial" pitchFamily="-111" charset="0"/>
              <a:ea typeface="ＭＳ Ｐゴシック" pitchFamily="-111" charset="-128"/>
              <a:cs typeface="ＭＳ Ｐゴシック" pitchFamily="-111" charset="-128"/>
            </a:endParaRPr>
          </a:p>
        </p:txBody>
      </p:sp>
      <p:sp>
        <p:nvSpPr>
          <p:cNvPr id="441347" name="Rectangle 2"/>
          <p:cNvSpPr>
            <a:spLocks noGrp="1" noRot="1" noChangeAspect="1" noChangeArrowheads="1" noTextEdit="1"/>
          </p:cNvSpPr>
          <p:nvPr>
            <p:ph type="sldImg"/>
          </p:nvPr>
        </p:nvSpPr>
        <p:spPr>
          <a:ln/>
        </p:spPr>
      </p:sp>
      <p:sp>
        <p:nvSpPr>
          <p:cNvPr id="4413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002323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p:spPr>
        <p:txBody>
          <a:bodyPr/>
          <a:lstStyle/>
          <a:p>
            <a:fld id="{0C0E9D5D-1E27-4045-B39F-F1388037FD12}"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010552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7"/>
          <p:cNvSpPr>
            <a:spLocks noGrp="1" noChangeArrowheads="1"/>
          </p:cNvSpPr>
          <p:nvPr>
            <p:ph type="sldNum" sz="quarter" idx="5"/>
          </p:nvPr>
        </p:nvSpPr>
        <p:spPr>
          <a:noFill/>
        </p:spPr>
        <p:txBody>
          <a:bodyPr/>
          <a:lstStyle/>
          <a:p>
            <a:fld id="{7F4DC1FE-085E-CD42-AEA7-54317A2F7010}" type="slidenum">
              <a:rPr lang="en-US">
                <a:latin typeface="Arial" pitchFamily="-111" charset="0"/>
                <a:ea typeface="ＭＳ Ｐゴシック" pitchFamily="-111" charset="-128"/>
                <a:cs typeface="ＭＳ Ｐゴシック" pitchFamily="-111" charset="-128"/>
              </a:rPr>
              <a:pPr/>
              <a:t>195</a:t>
            </a:fld>
            <a:endParaRPr lang="en-US">
              <a:latin typeface="Arial" pitchFamily="-111" charset="0"/>
              <a:ea typeface="ＭＳ Ｐゴシック" pitchFamily="-111" charset="-128"/>
              <a:cs typeface="ＭＳ Ｐゴシック" pitchFamily="-111" charset="-128"/>
            </a:endParaRPr>
          </a:p>
        </p:txBody>
      </p:sp>
      <p:sp>
        <p:nvSpPr>
          <p:cNvPr id="445443" name="Rectangle 2"/>
          <p:cNvSpPr>
            <a:spLocks noGrp="1" noRot="1" noChangeAspect="1" noChangeArrowheads="1" noTextEdit="1"/>
          </p:cNvSpPr>
          <p:nvPr>
            <p:ph type="sldImg"/>
          </p:nvPr>
        </p:nvSpPr>
        <p:spPr>
          <a:ln/>
        </p:spPr>
      </p:sp>
      <p:sp>
        <p:nvSpPr>
          <p:cNvPr id="445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8410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01C14E75-1DC1-4A4A-9AD0-6F03BAF422D5}" type="slidenum">
              <a:rPr lang="en-US"/>
              <a:pPr/>
              <a:t>18</a:t>
            </a:fld>
            <a:endParaRPr lang="en-US"/>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78994627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p:spPr>
        <p:txBody>
          <a:bodyPr/>
          <a:lstStyle/>
          <a:p>
            <a:fld id="{566959BC-BB45-364A-A6BC-21857B7FCB6B}"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447491" name="Rectangle 2"/>
          <p:cNvSpPr>
            <a:spLocks noGrp="1" noRot="1" noChangeAspect="1" noChangeArrowheads="1" noTextEdit="1"/>
          </p:cNvSpPr>
          <p:nvPr>
            <p:ph type="sldImg"/>
          </p:nvPr>
        </p:nvSpPr>
        <p:spPr>
          <a:ln/>
        </p:spPr>
      </p:sp>
      <p:sp>
        <p:nvSpPr>
          <p:cNvPr id="4474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2691997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p:spPr>
        <p:txBody>
          <a:bodyPr/>
          <a:lstStyle/>
          <a:p>
            <a:fld id="{82AAACB2-C6E2-C54A-B594-97DE0F853880}"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
        <p:nvSpPr>
          <p:cNvPr id="449539" name="Rectangle 2"/>
          <p:cNvSpPr>
            <a:spLocks noGrp="1" noRot="1" noChangeAspect="1" noChangeArrowheads="1" noTextEdit="1"/>
          </p:cNvSpPr>
          <p:nvPr>
            <p:ph type="sldImg"/>
          </p:nvPr>
        </p:nvSpPr>
        <p:spPr>
          <a:ln/>
        </p:spPr>
      </p:sp>
      <p:sp>
        <p:nvSpPr>
          <p:cNvPr id="4495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509649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p:spPr>
        <p:txBody>
          <a:bodyPr/>
          <a:lstStyle/>
          <a:p>
            <a:fld id="{6245CD97-8661-CE4C-9BA0-23F6B80B22E6}"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
        <p:nvSpPr>
          <p:cNvPr id="451587" name="Rectangle 2"/>
          <p:cNvSpPr>
            <a:spLocks noGrp="1" noRot="1" noChangeAspect="1" noChangeArrowheads="1" noTextEdit="1"/>
          </p:cNvSpPr>
          <p:nvPr>
            <p:ph type="sldImg"/>
          </p:nvPr>
        </p:nvSpPr>
        <p:spPr>
          <a:ln/>
        </p:spPr>
      </p:sp>
      <p:sp>
        <p:nvSpPr>
          <p:cNvPr id="4515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069163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FA82A445-9E4C-6440-B2F0-4422DFA45A07}" type="slidenum">
              <a:rPr lang="en-US">
                <a:latin typeface="Arial" pitchFamily="-111" charset="0"/>
                <a:ea typeface="ＭＳ Ｐゴシック" pitchFamily="-111" charset="-128"/>
                <a:cs typeface="ＭＳ Ｐゴシック" pitchFamily="-111" charset="-128"/>
              </a:rPr>
              <a:pPr/>
              <a:t>202</a:t>
            </a:fld>
            <a:endParaRPr lang="en-US">
              <a:latin typeface="Arial" pitchFamily="-111" charset="0"/>
              <a:ea typeface="ＭＳ Ｐゴシック" pitchFamily="-111" charset="-128"/>
              <a:cs typeface="ＭＳ Ｐゴシック" pitchFamily="-111" charset="-128"/>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024665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p:spPr>
        <p:txBody>
          <a:bodyPr/>
          <a:lstStyle/>
          <a:p>
            <a:fld id="{CAA0569B-245F-2240-9617-D95F7252C8EB}" type="slidenum">
              <a:rPr lang="en-US">
                <a:latin typeface="Arial" pitchFamily="-111" charset="0"/>
                <a:ea typeface="ＭＳ Ｐゴシック" pitchFamily="-111" charset="-128"/>
                <a:cs typeface="ＭＳ Ｐゴシック" pitchFamily="-111" charset="-128"/>
              </a:rPr>
              <a:pPr/>
              <a:t>204</a:t>
            </a:fld>
            <a:endParaRPr lang="en-US">
              <a:latin typeface="Arial" pitchFamily="-111" charset="0"/>
              <a:ea typeface="ＭＳ Ｐゴシック" pitchFamily="-111" charset="-128"/>
              <a:cs typeface="ＭＳ Ｐゴシック" pitchFamily="-111" charset="-128"/>
            </a:endParaRPr>
          </a:p>
        </p:txBody>
      </p:sp>
      <p:sp>
        <p:nvSpPr>
          <p:cNvPr id="453635" name="Rectangle 2"/>
          <p:cNvSpPr>
            <a:spLocks noGrp="1" noRot="1" noChangeAspect="1" noChangeArrowheads="1" noTextEdit="1"/>
          </p:cNvSpPr>
          <p:nvPr>
            <p:ph type="sldImg"/>
          </p:nvPr>
        </p:nvSpPr>
        <p:spPr>
          <a:ln/>
        </p:spPr>
      </p:sp>
      <p:sp>
        <p:nvSpPr>
          <p:cNvPr id="453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541778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FE4C5246-7F3A-4C41-A91B-18E29A0ACD9F}"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987439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noFill/>
        </p:spPr>
        <p:txBody>
          <a:bodyPr/>
          <a:lstStyle/>
          <a:p>
            <a:fld id="{FE4C5246-7F3A-4C41-A91B-18E29A0ACD9F}"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55683" name="Rectangle 2"/>
          <p:cNvSpPr>
            <a:spLocks noGrp="1" noRot="1" noChangeAspect="1" noChangeArrowheads="1" noTextEdit="1"/>
          </p:cNvSpPr>
          <p:nvPr>
            <p:ph type="sldImg"/>
          </p:nvPr>
        </p:nvSpPr>
        <p:spPr>
          <a:ln/>
        </p:spPr>
      </p:sp>
      <p:sp>
        <p:nvSpPr>
          <p:cNvPr id="455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9923014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5EA44C02-05E1-9644-B98E-94D664969C9D}"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620582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p:spPr>
        <p:txBody>
          <a:bodyPr/>
          <a:lstStyle/>
          <a:p>
            <a:fld id="{5EA44C02-05E1-9644-B98E-94D664969C9D}"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
        <p:nvSpPr>
          <p:cNvPr id="457731" name="Rectangle 2"/>
          <p:cNvSpPr>
            <a:spLocks noGrp="1" noRot="1" noChangeAspect="1" noChangeArrowheads="1" noTextEdit="1"/>
          </p:cNvSpPr>
          <p:nvPr>
            <p:ph type="sldImg"/>
          </p:nvPr>
        </p:nvSpPr>
        <p:spPr>
          <a:ln/>
        </p:spPr>
      </p:sp>
      <p:sp>
        <p:nvSpPr>
          <p:cNvPr id="457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294037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p:spPr>
        <p:txBody>
          <a:bodyPr/>
          <a:lstStyle/>
          <a:p>
            <a:fld id="{01E65E53-35D3-6448-AE88-07AD83B1FDFC}"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
        <p:nvSpPr>
          <p:cNvPr id="459779" name="Rectangle 2"/>
          <p:cNvSpPr>
            <a:spLocks noGrp="1" noRot="1" noChangeAspect="1" noChangeArrowheads="1" noTextEdit="1"/>
          </p:cNvSpPr>
          <p:nvPr>
            <p:ph type="sldImg"/>
          </p:nvPr>
        </p:nvSpPr>
        <p:spPr>
          <a:ln/>
        </p:spPr>
      </p:sp>
      <p:sp>
        <p:nvSpPr>
          <p:cNvPr id="4597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30797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D745B2C-A25F-0445-8AC1-A533FCE88193}" type="slidenum">
              <a:rPr lang="en-US"/>
              <a:pPr/>
              <a:t>19</a:t>
            </a:fld>
            <a:endParaRPr lang="en-US"/>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78940737"/>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noFill/>
        </p:spPr>
        <p:txBody>
          <a:bodyPr/>
          <a:lstStyle/>
          <a:p>
            <a:fld id="{86F17453-A753-5F49-BCAB-5EC8604A1B84}"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
        <p:nvSpPr>
          <p:cNvPr id="461827" name="Rectangle 2"/>
          <p:cNvSpPr>
            <a:spLocks noGrp="1" noRot="1" noChangeAspect="1" noChangeArrowheads="1" noTextEdit="1"/>
          </p:cNvSpPr>
          <p:nvPr>
            <p:ph type="sldImg"/>
          </p:nvPr>
        </p:nvSpPr>
        <p:spPr>
          <a:ln/>
        </p:spPr>
      </p:sp>
      <p:sp>
        <p:nvSpPr>
          <p:cNvPr id="4618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6458945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noFill/>
        </p:spPr>
        <p:txBody>
          <a:bodyPr/>
          <a:lstStyle/>
          <a:p>
            <a:fld id="{DE9968D9-2738-1949-9865-C10DE49E900D}"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63875" name="Rectangle 2"/>
          <p:cNvSpPr>
            <a:spLocks noGrp="1" noRot="1" noChangeAspect="1" noChangeArrowheads="1" noTextEdit="1"/>
          </p:cNvSpPr>
          <p:nvPr>
            <p:ph type="sldImg"/>
          </p:nvPr>
        </p:nvSpPr>
        <p:spPr>
          <a:ln/>
        </p:spPr>
      </p:sp>
      <p:sp>
        <p:nvSpPr>
          <p:cNvPr id="463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598761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946C96B-BCC6-A74E-BB08-E3836253AF80}" type="slidenum">
              <a:rPr lang="en-US"/>
              <a:pPr/>
              <a:t>220</a:t>
            </a:fld>
            <a:endParaRPr lang="en-US"/>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0607921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p:spPr>
        <p:txBody>
          <a:bodyPr/>
          <a:lstStyle/>
          <a:p>
            <a:fld id="{0E21D20F-917E-3E44-BCDE-0DBA634C7697}"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
        <p:nvSpPr>
          <p:cNvPr id="470019" name="Rectangle 2"/>
          <p:cNvSpPr>
            <a:spLocks noGrp="1" noRot="1" noChangeAspect="1" noChangeArrowheads="1" noTextEdit="1"/>
          </p:cNvSpPr>
          <p:nvPr>
            <p:ph type="sldImg"/>
          </p:nvPr>
        </p:nvSpPr>
        <p:spPr>
          <a:ln/>
        </p:spPr>
      </p:sp>
      <p:sp>
        <p:nvSpPr>
          <p:cNvPr id="4700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9337397"/>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C557E6C-54BB-6F4A-9725-7141CAD588FB}" type="slidenum">
              <a:rPr lang="en-US"/>
              <a:pPr/>
              <a:t>222</a:t>
            </a:fld>
            <a:endParaRPr lang="en-US"/>
          </a:p>
        </p:txBody>
      </p:sp>
      <p:sp>
        <p:nvSpPr>
          <p:cNvPr id="430083" name="Rectangle 2"/>
          <p:cNvSpPr>
            <a:spLocks noGrp="1" noRot="1" noChangeAspect="1" noChangeArrowheads="1" noTextEdit="1"/>
          </p:cNvSpPr>
          <p:nvPr>
            <p:ph type="sldImg"/>
          </p:nvPr>
        </p:nvSpPr>
        <p:spPr>
          <a:ln/>
        </p:spPr>
      </p:sp>
      <p:sp>
        <p:nvSpPr>
          <p:cNvPr id="430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15253798"/>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F4E36D9-7888-0242-A460-68C5CD4FFD13}" type="slidenum">
              <a:rPr lang="en-US"/>
              <a:pPr/>
              <a:t>223</a:t>
            </a:fld>
            <a:endParaRPr lang="en-US"/>
          </a:p>
        </p:txBody>
      </p:sp>
      <p:sp>
        <p:nvSpPr>
          <p:cNvPr id="446467" name="Rectangle 2"/>
          <p:cNvSpPr>
            <a:spLocks noGrp="1" noRot="1" noChangeAspect="1" noChangeArrowheads="1" noTextEdit="1"/>
          </p:cNvSpPr>
          <p:nvPr>
            <p:ph type="sldImg"/>
          </p:nvPr>
        </p:nvSpPr>
        <p:spPr>
          <a:ln/>
        </p:spPr>
      </p:sp>
      <p:sp>
        <p:nvSpPr>
          <p:cNvPr id="446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55627838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224</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62223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225</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668326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226</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2507435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227</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934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3D93A27-86C2-A146-86B1-808E0926E7EA}" type="slidenum">
              <a:rPr lang="en-US"/>
              <a:pPr/>
              <a:t>2</a:t>
            </a:fld>
            <a:endParaRPr lang="en-US"/>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Tree>
    <p:extLst>
      <p:ext uri="{BB962C8B-B14F-4D97-AF65-F5344CB8AC3E}">
        <p14:creationId xmlns:p14="http://schemas.microsoft.com/office/powerpoint/2010/main" val="1328189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20</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49764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472068" name="Slide Number Placeholder 3"/>
          <p:cNvSpPr>
            <a:spLocks noGrp="1"/>
          </p:cNvSpPr>
          <p:nvPr>
            <p:ph type="sldNum" sz="quarter" idx="5"/>
          </p:nvPr>
        </p:nvSpPr>
        <p:spPr>
          <a:noFill/>
        </p:spPr>
        <p:txBody>
          <a:bodyPr/>
          <a:lstStyle/>
          <a:p>
            <a:fld id="{B45736EE-F701-2742-9C40-A7A708605B2D}" type="slidenum">
              <a:rPr lang="en-US">
                <a:latin typeface="Arial" pitchFamily="-111" charset="0"/>
                <a:ea typeface="ＭＳ Ｐゴシック" pitchFamily="-111" charset="-128"/>
                <a:cs typeface="ＭＳ Ｐゴシック" pitchFamily="-111" charset="-128"/>
              </a:rPr>
              <a:pPr/>
              <a:t>228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3278518"/>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232</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9523568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7"/>
          <p:cNvSpPr>
            <a:spLocks noGrp="1" noChangeArrowheads="1"/>
          </p:cNvSpPr>
          <p:nvPr>
            <p:ph type="sldNum" sz="quarter" idx="5"/>
          </p:nvPr>
        </p:nvSpPr>
        <p:spPr>
          <a:noFill/>
        </p:spPr>
        <p:txBody>
          <a:bodyPr/>
          <a:lstStyle/>
          <a:p>
            <a:fld id="{455BDE23-3C49-234C-A66C-992229DE8119}" type="slidenum">
              <a:rPr lang="en-US">
                <a:latin typeface="Arial" pitchFamily="-106" charset="0"/>
              </a:rPr>
              <a:pPr/>
              <a:t>233</a:t>
            </a:fld>
            <a:endParaRPr lang="en-US">
              <a:latin typeface="Arial" pitchFamily="-106" charset="0"/>
            </a:endParaRPr>
          </a:p>
        </p:txBody>
      </p:sp>
      <p:sp>
        <p:nvSpPr>
          <p:cNvPr id="792579" name="Rectangle 2"/>
          <p:cNvSpPr>
            <a:spLocks noGrp="1" noRot="1" noChangeAspect="1" noChangeArrowheads="1" noTextEdit="1"/>
          </p:cNvSpPr>
          <p:nvPr>
            <p:ph type="sldImg"/>
          </p:nvPr>
        </p:nvSpPr>
        <p:spPr>
          <a:ln/>
        </p:spPr>
      </p:sp>
      <p:sp>
        <p:nvSpPr>
          <p:cNvPr id="792580" name="Rectangle 3"/>
          <p:cNvSpPr>
            <a:spLocks noGrp="1" noChangeArrowheads="1"/>
          </p:cNvSpPr>
          <p:nvPr>
            <p:ph type="body" idx="1"/>
          </p:nvPr>
        </p:nvSpPr>
        <p:spPr>
          <a:noFill/>
          <a:ln/>
        </p:spPr>
        <p:txBody>
          <a:bodyPr/>
          <a:lstStyle/>
          <a:p>
            <a:pPr eaLnBrk="1" hangingPunct="1"/>
            <a:endParaRPr lang="en-US">
              <a:latin typeface="Arial" pitchFamily="-106" charset="0"/>
            </a:endParaRPr>
          </a:p>
        </p:txBody>
      </p:sp>
    </p:spTree>
    <p:extLst>
      <p:ext uri="{BB962C8B-B14F-4D97-AF65-F5344CB8AC3E}">
        <p14:creationId xmlns:p14="http://schemas.microsoft.com/office/powerpoint/2010/main" val="22852243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234</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4400244"/>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7"/>
          <p:cNvSpPr>
            <a:spLocks noGrp="1" noChangeArrowheads="1"/>
          </p:cNvSpPr>
          <p:nvPr>
            <p:ph type="sldNum" sz="quarter" idx="5"/>
          </p:nvPr>
        </p:nvSpPr>
        <p:spPr>
          <a:noFill/>
        </p:spPr>
        <p:txBody>
          <a:bodyPr/>
          <a:lstStyle/>
          <a:p>
            <a:fld id="{CBA7B2D0-C382-7E44-82D6-4BE3F5BDD836}" type="slidenum">
              <a:rPr lang="en-US">
                <a:latin typeface="Arial" pitchFamily="-111" charset="0"/>
                <a:ea typeface="ＭＳ Ｐゴシック" pitchFamily="-111" charset="-128"/>
                <a:cs typeface="ＭＳ Ｐゴシック" pitchFamily="-111" charset="-128"/>
              </a:rPr>
              <a:pPr/>
              <a:t>235</a:t>
            </a:fld>
            <a:endParaRPr lang="en-US">
              <a:latin typeface="Arial" pitchFamily="-111" charset="0"/>
              <a:ea typeface="ＭＳ Ｐゴシック" pitchFamily="-111" charset="-128"/>
              <a:cs typeface="ＭＳ Ｐゴシック" pitchFamily="-111" charset="-128"/>
            </a:endParaRPr>
          </a:p>
        </p:txBody>
      </p:sp>
      <p:sp>
        <p:nvSpPr>
          <p:cNvPr id="479235" name="Rectangle 2"/>
          <p:cNvSpPr>
            <a:spLocks noGrp="1" noRot="1" noChangeAspect="1" noChangeArrowheads="1" noTextEdit="1"/>
          </p:cNvSpPr>
          <p:nvPr>
            <p:ph type="sldImg"/>
          </p:nvPr>
        </p:nvSpPr>
        <p:spPr>
          <a:ln/>
        </p:spPr>
      </p:sp>
      <p:sp>
        <p:nvSpPr>
          <p:cNvPr id="4792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555798"/>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BD120710-8F99-8D4C-BC3B-F3BE73F39EC3}" type="slidenum">
              <a:rPr lang="en-US">
                <a:latin typeface="Arial" pitchFamily="-111" charset="0"/>
                <a:ea typeface="ＭＳ Ｐゴシック" pitchFamily="-111" charset="-128"/>
                <a:cs typeface="ＭＳ Ｐゴシック" pitchFamily="-111" charset="-128"/>
              </a:rPr>
              <a:pPr/>
              <a:t>236</a:t>
            </a:fld>
            <a:endParaRPr lang="en-US">
              <a:latin typeface="Arial" pitchFamily="-111" charset="0"/>
              <a:ea typeface="ＭＳ Ｐゴシック" pitchFamily="-111" charset="-128"/>
              <a:cs typeface="ＭＳ Ｐゴシック" pitchFamily="-111" charset="-128"/>
            </a:endParaRPr>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9558388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7"/>
          <p:cNvSpPr>
            <a:spLocks noGrp="1" noChangeArrowheads="1"/>
          </p:cNvSpPr>
          <p:nvPr>
            <p:ph type="sldNum" sz="quarter" idx="5"/>
          </p:nvPr>
        </p:nvSpPr>
        <p:spPr>
          <a:noFill/>
        </p:spPr>
        <p:txBody>
          <a:bodyPr/>
          <a:lstStyle/>
          <a:p>
            <a:fld id="{281FBAEE-1914-8C4F-A4FE-1263EA5663DF}" type="slidenum">
              <a:rPr lang="en-US">
                <a:latin typeface="Arial" pitchFamily="-111" charset="0"/>
                <a:ea typeface="ＭＳ Ｐゴシック" pitchFamily="-111" charset="-128"/>
                <a:cs typeface="ＭＳ Ｐゴシック" pitchFamily="-111" charset="-128"/>
              </a:rPr>
              <a:pPr/>
              <a:t>237</a:t>
            </a:fld>
            <a:endParaRPr lang="en-US">
              <a:latin typeface="Arial" pitchFamily="-111" charset="0"/>
              <a:ea typeface="ＭＳ Ｐゴシック" pitchFamily="-111" charset="-128"/>
              <a:cs typeface="ＭＳ Ｐゴシック" pitchFamily="-111" charset="-128"/>
            </a:endParaRPr>
          </a:p>
        </p:txBody>
      </p:sp>
      <p:sp>
        <p:nvSpPr>
          <p:cNvPr id="483331" name="Rectangle 2"/>
          <p:cNvSpPr>
            <a:spLocks noGrp="1" noRot="1" noChangeAspect="1" noChangeArrowheads="1" noTextEdit="1"/>
          </p:cNvSpPr>
          <p:nvPr>
            <p:ph type="sldImg"/>
          </p:nvPr>
        </p:nvSpPr>
        <p:spPr>
          <a:ln/>
        </p:spPr>
      </p:sp>
      <p:sp>
        <p:nvSpPr>
          <p:cNvPr id="4833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1655046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238</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1977043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239</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18674432"/>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C630497-7F3E-8D42-861D-1A37E1AC68A4}" type="slidenum">
              <a:rPr lang="en-US">
                <a:latin typeface="Arial" pitchFamily="-111" charset="0"/>
                <a:ea typeface="ＭＳ Ｐゴシック" pitchFamily="-111" charset="-128"/>
                <a:cs typeface="ＭＳ Ｐゴシック" pitchFamily="-111" charset="-128"/>
              </a:rPr>
              <a:pPr/>
              <a:t>240</a:t>
            </a:fld>
            <a:endParaRPr lang="en-US">
              <a:latin typeface="Arial" pitchFamily="-111" charset="0"/>
              <a:ea typeface="ＭＳ Ｐゴシック" pitchFamily="-111" charset="-128"/>
              <a:cs typeface="ＭＳ Ｐゴシック" pitchFamily="-111" charset="-128"/>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35959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CA0E4082-863A-5A47-9052-32B27CC53160}" type="slidenum">
              <a:rPr lang="en-US" sz="1300"/>
              <a:pPr algn="r" eaLnBrk="1" hangingPunct="1"/>
              <a:t>21</a:t>
            </a:fld>
            <a:endParaRPr lang="en-US" sz="130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60847573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7BF0AA79-ACD2-E844-89E4-DA2B4B77DA4F}" type="slidenum">
              <a:rPr lang="en-US">
                <a:latin typeface="Arial" pitchFamily="-111" charset="0"/>
                <a:ea typeface="ＭＳ Ｐゴシック" pitchFamily="-111" charset="-128"/>
                <a:cs typeface="ＭＳ Ｐゴシック" pitchFamily="-111" charset="-128"/>
              </a:rPr>
              <a:pPr/>
              <a:t>241</a:t>
            </a:fld>
            <a:endParaRPr lang="en-US">
              <a:latin typeface="Arial" pitchFamily="-111" charset="0"/>
              <a:ea typeface="ＭＳ Ｐゴシック" pitchFamily="-111" charset="-128"/>
              <a:cs typeface="ＭＳ Ｐゴシック" pitchFamily="-111" charset="-128"/>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019657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22B0CDF-EFB4-AE4B-BC36-EC81E52317DF}" type="slidenum">
              <a:rPr lang="en-US">
                <a:latin typeface="Arial" pitchFamily="-111" charset="0"/>
                <a:ea typeface="ＭＳ Ｐゴシック" pitchFamily="-111" charset="-128"/>
                <a:cs typeface="ＭＳ Ｐゴシック" pitchFamily="-111" charset="-128"/>
              </a:rPr>
              <a:pPr/>
              <a:t>242</a:t>
            </a:fld>
            <a:endParaRPr lang="en-US">
              <a:latin typeface="Arial" pitchFamily="-111" charset="0"/>
              <a:ea typeface="ＭＳ Ｐゴシック" pitchFamily="-111" charset="-128"/>
              <a:cs typeface="ＭＳ Ｐゴシック" pitchFamily="-111" charset="-128"/>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284104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CD618CBB-CA12-EC4E-AF94-A6E54136DF54}" type="slidenum">
              <a:rPr lang="en-US">
                <a:latin typeface="Arial" pitchFamily="-111" charset="0"/>
                <a:ea typeface="ＭＳ Ｐゴシック" pitchFamily="-111" charset="-128"/>
                <a:cs typeface="ＭＳ Ｐゴシック" pitchFamily="-111" charset="-128"/>
              </a:rPr>
              <a:pPr/>
              <a:t>243</a:t>
            </a:fld>
            <a:endParaRPr lang="en-US">
              <a:latin typeface="Arial" pitchFamily="-111" charset="0"/>
              <a:ea typeface="ＭＳ Ｐゴシック" pitchFamily="-111" charset="-128"/>
              <a:cs typeface="ＭＳ Ｐゴシック" pitchFamily="-111" charset="-128"/>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2408810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p:spPr>
        <p:txBody>
          <a:bodyPr/>
          <a:lstStyle/>
          <a:p>
            <a:fld id="{B975F3FF-92D6-9946-8040-4098A171FB05}" type="slidenum">
              <a:rPr lang="en-US">
                <a:latin typeface="Arial" pitchFamily="-111" charset="0"/>
                <a:ea typeface="ＭＳ Ｐゴシック" pitchFamily="-111" charset="-128"/>
                <a:cs typeface="ＭＳ Ｐゴシック" pitchFamily="-111" charset="-128"/>
              </a:rPr>
              <a:pPr/>
              <a:t>244</a:t>
            </a:fld>
            <a:endParaRPr lang="en-US">
              <a:latin typeface="Arial" pitchFamily="-111" charset="0"/>
              <a:ea typeface="ＭＳ Ｐゴシック" pitchFamily="-111" charset="-128"/>
              <a:cs typeface="ＭＳ Ｐゴシック" pitchFamily="-111" charset="-128"/>
            </a:endParaRPr>
          </a:p>
        </p:txBody>
      </p:sp>
      <p:sp>
        <p:nvSpPr>
          <p:cNvPr id="493571" name="Rectangle 2"/>
          <p:cNvSpPr>
            <a:spLocks noGrp="1" noRot="1" noChangeAspect="1" noChangeArrowheads="1" noTextEdit="1"/>
          </p:cNvSpPr>
          <p:nvPr>
            <p:ph type="sldImg"/>
          </p:nvPr>
        </p:nvSpPr>
        <p:spPr>
          <a:ln/>
        </p:spPr>
      </p:sp>
      <p:sp>
        <p:nvSpPr>
          <p:cNvPr id="4935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6682555"/>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7"/>
          <p:cNvSpPr>
            <a:spLocks noGrp="1" noChangeArrowheads="1"/>
          </p:cNvSpPr>
          <p:nvPr>
            <p:ph type="sldNum" sz="quarter" idx="5"/>
          </p:nvPr>
        </p:nvSpPr>
        <p:spPr>
          <a:noFill/>
        </p:spPr>
        <p:txBody>
          <a:bodyPr/>
          <a:lstStyle/>
          <a:p>
            <a:fld id="{E0B7A631-2EAA-324B-9199-4FE696D322AC}" type="slidenum">
              <a:rPr lang="en-US">
                <a:latin typeface="Arial" pitchFamily="-111" charset="0"/>
                <a:ea typeface="ＭＳ Ｐゴシック" pitchFamily="-111" charset="-128"/>
                <a:cs typeface="ＭＳ Ｐゴシック" pitchFamily="-111" charset="-128"/>
              </a:rPr>
              <a:pPr/>
              <a:t>245</a:t>
            </a:fld>
            <a:endParaRPr lang="en-US">
              <a:latin typeface="Arial" pitchFamily="-111" charset="0"/>
              <a:ea typeface="ＭＳ Ｐゴシック" pitchFamily="-111" charset="-128"/>
              <a:cs typeface="ＭＳ Ｐゴシック" pitchFamily="-111" charset="-128"/>
            </a:endParaRPr>
          </a:p>
        </p:txBody>
      </p:sp>
      <p:sp>
        <p:nvSpPr>
          <p:cNvPr id="495619" name="Rectangle 2"/>
          <p:cNvSpPr>
            <a:spLocks noGrp="1" noRot="1" noChangeAspect="1" noChangeArrowheads="1" noTextEdit="1"/>
          </p:cNvSpPr>
          <p:nvPr>
            <p:ph type="sldImg"/>
          </p:nvPr>
        </p:nvSpPr>
        <p:spPr>
          <a:ln/>
        </p:spPr>
      </p:sp>
      <p:sp>
        <p:nvSpPr>
          <p:cNvPr id="4956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6003056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246</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597551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03812" name="Slide Number Placeholder 3"/>
          <p:cNvSpPr>
            <a:spLocks noGrp="1"/>
          </p:cNvSpPr>
          <p:nvPr>
            <p:ph type="sldNum" sz="quarter" idx="5"/>
          </p:nvPr>
        </p:nvSpPr>
        <p:spPr>
          <a:noFill/>
        </p:spPr>
        <p:txBody>
          <a:bodyPr/>
          <a:lstStyle/>
          <a:p>
            <a:fld id="{07987F2C-0F16-6A41-B9F9-5FFB9D26123C}" type="slidenum">
              <a:rPr lang="en-US">
                <a:latin typeface="Arial" pitchFamily="-111" charset="0"/>
                <a:ea typeface="ＭＳ Ｐゴシック" pitchFamily="-111" charset="-128"/>
                <a:cs typeface="ＭＳ Ｐゴシック" pitchFamily="-111" charset="-128"/>
              </a:rPr>
              <a:pPr/>
              <a:t>260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994250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7"/>
          <p:cNvSpPr>
            <a:spLocks noGrp="1" noChangeArrowheads="1"/>
          </p:cNvSpPr>
          <p:nvPr>
            <p:ph type="sldNum" sz="quarter" idx="5"/>
          </p:nvPr>
        </p:nvSpPr>
        <p:spPr>
          <a:noFill/>
        </p:spPr>
        <p:txBody>
          <a:bodyPr/>
          <a:lstStyle/>
          <a:p>
            <a:fld id="{DDEF83F1-9212-CE4D-9D0A-E9A523AF29FA}" type="slidenum">
              <a:rPr lang="en-US">
                <a:latin typeface="Arial" pitchFamily="-111" charset="0"/>
                <a:ea typeface="ＭＳ Ｐゴシック" pitchFamily="-111" charset="-128"/>
                <a:cs typeface="ＭＳ Ｐゴシック" pitchFamily="-111" charset="-128"/>
              </a:rPr>
              <a:pPr/>
              <a:t>261</a:t>
            </a:fld>
            <a:endParaRPr lang="en-US">
              <a:latin typeface="Arial" pitchFamily="-111" charset="0"/>
              <a:ea typeface="ＭＳ Ｐゴシック" pitchFamily="-111" charset="-128"/>
              <a:cs typeface="ＭＳ Ｐゴシック" pitchFamily="-111" charset="-128"/>
            </a:endParaRPr>
          </a:p>
        </p:txBody>
      </p:sp>
      <p:sp>
        <p:nvSpPr>
          <p:cNvPr id="505859" name="Rectangle 2"/>
          <p:cNvSpPr>
            <a:spLocks noGrp="1" noRot="1" noChangeAspect="1" noChangeArrowheads="1" noTextEdit="1"/>
          </p:cNvSpPr>
          <p:nvPr>
            <p:ph type="sldImg"/>
          </p:nvPr>
        </p:nvSpPr>
        <p:spPr>
          <a:ln/>
        </p:spPr>
      </p:sp>
      <p:sp>
        <p:nvSpPr>
          <p:cNvPr id="5058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1816653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7"/>
          <p:cNvSpPr>
            <a:spLocks noGrp="1" noChangeArrowheads="1"/>
          </p:cNvSpPr>
          <p:nvPr>
            <p:ph type="sldNum" sz="quarter" idx="5"/>
          </p:nvPr>
        </p:nvSpPr>
        <p:spPr>
          <a:noFill/>
        </p:spPr>
        <p:txBody>
          <a:bodyPr/>
          <a:lstStyle/>
          <a:p>
            <a:fld id="{E87D808F-7577-9445-8951-EE00BD7EAFCC}" type="slidenum">
              <a:rPr lang="en-US">
                <a:latin typeface="Arial" pitchFamily="-111" charset="0"/>
                <a:ea typeface="ＭＳ Ｐゴシック" pitchFamily="-111" charset="-128"/>
                <a:cs typeface="ＭＳ Ｐゴシック" pitchFamily="-111" charset="-128"/>
              </a:rPr>
              <a:pPr/>
              <a:t>262</a:t>
            </a:fld>
            <a:endParaRPr lang="en-US">
              <a:latin typeface="Arial" pitchFamily="-111" charset="0"/>
              <a:ea typeface="ＭＳ Ｐゴシック" pitchFamily="-111" charset="-128"/>
              <a:cs typeface="ＭＳ Ｐゴシック" pitchFamily="-111" charset="-128"/>
            </a:endParaRPr>
          </a:p>
        </p:txBody>
      </p:sp>
      <p:sp>
        <p:nvSpPr>
          <p:cNvPr id="507907" name="Rectangle 2"/>
          <p:cNvSpPr>
            <a:spLocks noGrp="1" noRot="1" noChangeAspect="1" noChangeArrowheads="1" noTextEdit="1"/>
          </p:cNvSpPr>
          <p:nvPr>
            <p:ph type="sldImg"/>
          </p:nvPr>
        </p:nvSpPr>
        <p:spPr>
          <a:ln/>
        </p:spPr>
      </p:sp>
      <p:sp>
        <p:nvSpPr>
          <p:cNvPr id="5079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2536602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7"/>
          <p:cNvSpPr>
            <a:spLocks noGrp="1" noChangeArrowheads="1"/>
          </p:cNvSpPr>
          <p:nvPr>
            <p:ph type="sldNum" sz="quarter" idx="5"/>
          </p:nvPr>
        </p:nvSpPr>
        <p:spPr>
          <a:noFill/>
        </p:spPr>
        <p:txBody>
          <a:bodyPr/>
          <a:lstStyle/>
          <a:p>
            <a:fld id="{3CF601E0-660F-654D-9E9F-6F6E8AB9ADBC}" type="slidenum">
              <a:rPr lang="en-US">
                <a:latin typeface="Arial" pitchFamily="-111" charset="0"/>
                <a:ea typeface="ＭＳ Ｐゴシック" pitchFamily="-111" charset="-128"/>
                <a:cs typeface="ＭＳ Ｐゴシック" pitchFamily="-111" charset="-128"/>
              </a:rPr>
              <a:pPr/>
              <a:t>263</a:t>
            </a:fld>
            <a:endParaRPr lang="en-US">
              <a:latin typeface="Arial" pitchFamily="-111" charset="0"/>
              <a:ea typeface="ＭＳ Ｐゴシック" pitchFamily="-111" charset="-128"/>
              <a:cs typeface="ＭＳ Ｐゴシック" pitchFamily="-111" charset="-128"/>
            </a:endParaRPr>
          </a:p>
        </p:txBody>
      </p:sp>
      <p:sp>
        <p:nvSpPr>
          <p:cNvPr id="509955" name="Rectangle 2"/>
          <p:cNvSpPr>
            <a:spLocks noGrp="1" noRot="1" noChangeAspect="1" noChangeArrowheads="1" noTextEdit="1"/>
          </p:cNvSpPr>
          <p:nvPr>
            <p:ph type="sldImg"/>
          </p:nvPr>
        </p:nvSpPr>
        <p:spPr>
          <a:ln/>
        </p:spPr>
      </p:sp>
      <p:sp>
        <p:nvSpPr>
          <p:cNvPr id="5099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4289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5232A02-E2AB-2947-8951-56CF841B99F5}" type="slidenum">
              <a:rPr lang="en-US" sz="1300"/>
              <a:pPr algn="r" eaLnBrk="1" hangingPunct="1"/>
              <a:t>22</a:t>
            </a:fld>
            <a:endParaRPr lang="en-US" sz="130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6060420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7"/>
          <p:cNvSpPr>
            <a:spLocks noGrp="1" noChangeArrowheads="1"/>
          </p:cNvSpPr>
          <p:nvPr>
            <p:ph type="sldNum" sz="quarter" idx="5"/>
          </p:nvPr>
        </p:nvSpPr>
        <p:spPr>
          <a:noFill/>
        </p:spPr>
        <p:txBody>
          <a:bodyPr/>
          <a:lstStyle/>
          <a:p>
            <a:fld id="{58704F5A-C645-5D49-AA4A-0DCE2018E38C}" type="slidenum">
              <a:rPr lang="en-US">
                <a:latin typeface="Arial" pitchFamily="-111" charset="0"/>
                <a:ea typeface="ＭＳ Ｐゴシック" pitchFamily="-111" charset="-128"/>
                <a:cs typeface="ＭＳ Ｐゴシック" pitchFamily="-111" charset="-128"/>
              </a:rPr>
              <a:pPr/>
              <a:t>264</a:t>
            </a:fld>
            <a:endParaRPr lang="en-US">
              <a:latin typeface="Arial" pitchFamily="-111" charset="0"/>
              <a:ea typeface="ＭＳ Ｐゴシック" pitchFamily="-111" charset="-128"/>
              <a:cs typeface="ＭＳ Ｐゴシック" pitchFamily="-111" charset="-128"/>
            </a:endParaRPr>
          </a:p>
        </p:txBody>
      </p:sp>
      <p:sp>
        <p:nvSpPr>
          <p:cNvPr id="520195" name="Rectangle 2"/>
          <p:cNvSpPr>
            <a:spLocks noGrp="1" noRot="1" noChangeAspect="1" noChangeArrowheads="1" noTextEdit="1"/>
          </p:cNvSpPr>
          <p:nvPr>
            <p:ph type="sldImg"/>
          </p:nvPr>
        </p:nvSpPr>
        <p:spPr>
          <a:ln/>
        </p:spPr>
      </p:sp>
      <p:sp>
        <p:nvSpPr>
          <p:cNvPr id="5201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73503232"/>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265</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248028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p:spPr>
        <p:txBody>
          <a:bodyPr/>
          <a:lstStyle/>
          <a:p>
            <a:fld id="{E054C36D-7F27-6C40-8437-69B08E0C049D}" type="slidenum">
              <a:rPr lang="en-US">
                <a:latin typeface="Arial" pitchFamily="-111" charset="0"/>
                <a:ea typeface="ＭＳ Ｐゴシック" pitchFamily="-111" charset="-128"/>
                <a:cs typeface="ＭＳ Ｐゴシック" pitchFamily="-111" charset="-128"/>
              </a:rPr>
              <a:pPr/>
              <a:t>266</a:t>
            </a:fld>
            <a:endParaRPr lang="en-US">
              <a:latin typeface="Arial" pitchFamily="-111" charset="0"/>
              <a:ea typeface="ＭＳ Ｐゴシック" pitchFamily="-111" charset="-128"/>
              <a:cs typeface="ＭＳ Ｐゴシック" pitchFamily="-111" charset="-128"/>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130551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noFill/>
        </p:spPr>
        <p:txBody>
          <a:bodyPr/>
          <a:lstStyle/>
          <a:p>
            <a:fld id="{E268BAB6-7707-0442-915E-C6AF60C715A1}" type="slidenum">
              <a:rPr lang="en-US">
                <a:latin typeface="Arial" pitchFamily="-111" charset="0"/>
                <a:ea typeface="ＭＳ Ｐゴシック" pitchFamily="-111" charset="-128"/>
                <a:cs typeface="ＭＳ Ｐゴシック" pitchFamily="-111" charset="-128"/>
              </a:rPr>
              <a:pPr/>
              <a:t>267</a:t>
            </a:fld>
            <a:endParaRPr lang="en-US">
              <a:latin typeface="Arial" pitchFamily="-111" charset="0"/>
              <a:ea typeface="ＭＳ Ｐゴシック" pitchFamily="-111" charset="-128"/>
              <a:cs typeface="ＭＳ Ｐゴシック" pitchFamily="-111" charset="-128"/>
            </a:endParaRPr>
          </a:p>
        </p:txBody>
      </p:sp>
      <p:sp>
        <p:nvSpPr>
          <p:cNvPr id="524291" name="Rectangle 2"/>
          <p:cNvSpPr>
            <a:spLocks noGrp="1" noRot="1" noChangeAspect="1" noChangeArrowheads="1" noTextEdit="1"/>
          </p:cNvSpPr>
          <p:nvPr>
            <p:ph type="sldImg"/>
          </p:nvPr>
        </p:nvSpPr>
        <p:spPr>
          <a:ln/>
        </p:spPr>
      </p:sp>
      <p:sp>
        <p:nvSpPr>
          <p:cNvPr id="5242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739778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Slide Image Placeholder 1"/>
          <p:cNvSpPr>
            <a:spLocks noGrp="1" noRot="1" noChangeAspect="1" noTextEdit="1"/>
          </p:cNvSpPr>
          <p:nvPr>
            <p:ph type="sldImg"/>
          </p:nvPr>
        </p:nvSpPr>
        <p:spPr>
          <a:ln/>
        </p:spPr>
      </p:sp>
      <p:sp>
        <p:nvSpPr>
          <p:cNvPr id="459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MS PGothic" charset="0"/>
            </a:endParaRPr>
          </a:p>
        </p:txBody>
      </p:sp>
      <p:sp>
        <p:nvSpPr>
          <p:cNvPr id="459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84FD6BC-34FD-CB4D-8D45-81D7C903B420}" type="slidenum">
              <a:rPr lang="en-US"/>
              <a:pPr/>
              <a:t>268</a:t>
            </a:fld>
            <a:endParaRPr lang="en-US"/>
          </a:p>
        </p:txBody>
      </p:sp>
    </p:spTree>
    <p:extLst>
      <p:ext uri="{BB962C8B-B14F-4D97-AF65-F5344CB8AC3E}">
        <p14:creationId xmlns:p14="http://schemas.microsoft.com/office/powerpoint/2010/main" val="385125030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FE4DD64-AFD7-6046-99AB-12C85CEBEFE4}" type="slidenum">
              <a:rPr lang="en-US"/>
              <a:pPr/>
              <a:t>269</a:t>
            </a:fld>
            <a:endParaRPr lang="en-US"/>
          </a:p>
        </p:txBody>
      </p:sp>
      <p:sp>
        <p:nvSpPr>
          <p:cNvPr id="460803" name="Rectangle 2"/>
          <p:cNvSpPr>
            <a:spLocks noGrp="1" noRot="1" noChangeAspect="1"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1195753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p:spPr>
        <p:txBody>
          <a:bodyPr/>
          <a:lstStyle/>
          <a:p>
            <a:fld id="{E7CEA6EE-935F-DB4A-AB11-BDE3A7BA4B8C}" type="slidenum">
              <a:rPr lang="en-US">
                <a:latin typeface="Arial" pitchFamily="-111" charset="0"/>
                <a:ea typeface="ＭＳ Ｐゴシック" pitchFamily="-111" charset="-128"/>
                <a:cs typeface="ＭＳ Ｐゴシック" pitchFamily="-111" charset="-128"/>
              </a:rPr>
              <a:pPr/>
              <a:t>270</a:t>
            </a:fld>
            <a:endParaRPr lang="en-US">
              <a:latin typeface="Arial" pitchFamily="-111" charset="0"/>
              <a:ea typeface="ＭＳ Ｐゴシック" pitchFamily="-111" charset="-128"/>
              <a:cs typeface="ＭＳ Ｐゴシック" pitchFamily="-111" charset="-128"/>
            </a:endParaRPr>
          </a:p>
        </p:txBody>
      </p:sp>
      <p:sp>
        <p:nvSpPr>
          <p:cNvPr id="534531" name="Rectangle 2"/>
          <p:cNvSpPr>
            <a:spLocks noGrp="1" noRot="1" noChangeAspect="1" noChangeArrowheads="1" noTextEdit="1"/>
          </p:cNvSpPr>
          <p:nvPr>
            <p:ph type="sldImg"/>
          </p:nvPr>
        </p:nvSpPr>
        <p:spPr>
          <a:ln/>
        </p:spPr>
      </p:sp>
      <p:sp>
        <p:nvSpPr>
          <p:cNvPr id="5345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171176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272</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40103938"/>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7"/>
          <p:cNvSpPr>
            <a:spLocks noGrp="1" noChangeArrowheads="1"/>
          </p:cNvSpPr>
          <p:nvPr>
            <p:ph type="sldNum" sz="quarter" idx="5"/>
          </p:nvPr>
        </p:nvSpPr>
        <p:spPr>
          <a:noFill/>
        </p:spPr>
        <p:txBody>
          <a:bodyPr/>
          <a:lstStyle/>
          <a:p>
            <a:fld id="{0604F69A-796E-C542-BA1D-BBAC12B85713}" type="slidenum">
              <a:rPr lang="en-US">
                <a:latin typeface="Arial" pitchFamily="-111" charset="0"/>
                <a:ea typeface="ＭＳ Ｐゴシック" pitchFamily="-111" charset="-128"/>
                <a:cs typeface="ＭＳ Ｐゴシック" pitchFamily="-111" charset="-128"/>
              </a:rPr>
              <a:pPr/>
              <a:t>273</a:t>
            </a:fld>
            <a:endParaRPr lang="en-US">
              <a:latin typeface="Arial" pitchFamily="-111" charset="0"/>
              <a:ea typeface="ＭＳ Ｐゴシック" pitchFamily="-111" charset="-128"/>
              <a:cs typeface="ＭＳ Ｐゴシック" pitchFamily="-111" charset="-128"/>
            </a:endParaRPr>
          </a:p>
        </p:txBody>
      </p:sp>
      <p:sp>
        <p:nvSpPr>
          <p:cNvPr id="538627" name="Rectangle 2"/>
          <p:cNvSpPr>
            <a:spLocks noGrp="1" noRot="1" noChangeAspect="1" noChangeArrowheads="1" noTextEdit="1"/>
          </p:cNvSpPr>
          <p:nvPr>
            <p:ph type="sldImg"/>
          </p:nvPr>
        </p:nvSpPr>
        <p:spPr>
          <a:ln/>
        </p:spPr>
      </p:sp>
      <p:sp>
        <p:nvSpPr>
          <p:cNvPr id="5386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64965892"/>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7"/>
          <p:cNvSpPr>
            <a:spLocks noGrp="1" noChangeArrowheads="1"/>
          </p:cNvSpPr>
          <p:nvPr>
            <p:ph type="sldNum" sz="quarter" idx="5"/>
          </p:nvPr>
        </p:nvSpPr>
        <p:spPr>
          <a:noFill/>
        </p:spPr>
        <p:txBody>
          <a:bodyPr/>
          <a:lstStyle/>
          <a:p>
            <a:fld id="{6EC30627-4800-BA47-AAF9-8F2DE4C9692D}" type="slidenum">
              <a:rPr lang="en-US">
                <a:latin typeface="Arial" pitchFamily="-111" charset="0"/>
                <a:ea typeface="ＭＳ Ｐゴシック" pitchFamily="-111" charset="-128"/>
                <a:cs typeface="ＭＳ Ｐゴシック" pitchFamily="-111" charset="-128"/>
              </a:rPr>
              <a:pPr/>
              <a:t>274</a:t>
            </a:fld>
            <a:endParaRPr lang="en-US">
              <a:latin typeface="Arial" pitchFamily="-111" charset="0"/>
              <a:ea typeface="ＭＳ Ｐゴシック" pitchFamily="-111" charset="-128"/>
              <a:cs typeface="ＭＳ Ｐゴシック" pitchFamily="-111" charset="-128"/>
            </a:endParaRPr>
          </a:p>
        </p:txBody>
      </p:sp>
      <p:sp>
        <p:nvSpPr>
          <p:cNvPr id="540675" name="Rectangle 2"/>
          <p:cNvSpPr>
            <a:spLocks noGrp="1" noRot="1" noChangeAspect="1" noChangeArrowheads="1" noTextEdit="1"/>
          </p:cNvSpPr>
          <p:nvPr>
            <p:ph type="sldImg"/>
          </p:nvPr>
        </p:nvSpPr>
        <p:spPr>
          <a:ln/>
        </p:spPr>
      </p:sp>
      <p:sp>
        <p:nvSpPr>
          <p:cNvPr id="540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24418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5266115" y="6658968"/>
            <a:ext cx="4028748" cy="34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66788">
              <a:defRPr>
                <a:solidFill>
                  <a:schemeClr val="tx1"/>
                </a:solidFill>
                <a:latin typeface="Arial" charset="0"/>
                <a:ea typeface="MS PGothic" charset="0"/>
                <a:cs typeface="MS PGothic" charset="0"/>
              </a:defRPr>
            </a:lvl1pPr>
            <a:lvl2pPr marL="742950" indent="-285750" defTabSz="966788">
              <a:defRPr>
                <a:solidFill>
                  <a:schemeClr val="tx1"/>
                </a:solidFill>
                <a:latin typeface="Arial" charset="0"/>
                <a:ea typeface="MS PGothic" charset="0"/>
                <a:cs typeface="MS PGothic" charset="0"/>
              </a:defRPr>
            </a:lvl2pPr>
            <a:lvl3pPr marL="1143000" indent="-228600" defTabSz="966788">
              <a:defRPr>
                <a:solidFill>
                  <a:schemeClr val="tx1"/>
                </a:solidFill>
                <a:latin typeface="Arial" charset="0"/>
                <a:ea typeface="MS PGothic" charset="0"/>
                <a:cs typeface="MS PGothic" charset="0"/>
              </a:defRPr>
            </a:lvl3pPr>
            <a:lvl4pPr marL="1600200" indent="-228600" defTabSz="966788">
              <a:defRPr>
                <a:solidFill>
                  <a:schemeClr val="tx1"/>
                </a:solidFill>
                <a:latin typeface="Arial" charset="0"/>
                <a:ea typeface="MS PGothic" charset="0"/>
                <a:cs typeface="MS PGothic" charset="0"/>
              </a:defRPr>
            </a:lvl4pPr>
            <a:lvl5pPr marL="2057400" indent="-228600" defTabSz="966788">
              <a:defRPr>
                <a:solidFill>
                  <a:schemeClr val="tx1"/>
                </a:solidFill>
                <a:latin typeface="Arial" charset="0"/>
                <a:ea typeface="MS PGothic" charset="0"/>
                <a:cs typeface="MS PGothic" charset="0"/>
              </a:defRPr>
            </a:lvl5pPr>
            <a:lvl6pPr marL="2514600" indent="-228600" defTabSz="966788"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defTabSz="966788"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defTabSz="966788"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defTabSz="966788"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58182B1B-B5B3-8647-94DE-78032FAD1BD2}" type="slidenum">
              <a:rPr lang="en-US" sz="1300"/>
              <a:pPr algn="r" eaLnBrk="1" hangingPunct="1"/>
              <a:t>23</a:t>
            </a:fld>
            <a:endParaRPr lang="en-US" sz="130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019887087"/>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406CAB82-72C2-6D43-97E1-ACD97B369C3E}" type="slidenum">
              <a:rPr lang="en-US">
                <a:latin typeface="Arial" pitchFamily="-111" charset="0"/>
                <a:ea typeface="ＭＳ Ｐゴシック" pitchFamily="-111" charset="-128"/>
                <a:cs typeface="ＭＳ Ｐゴシック" pitchFamily="-111" charset="-128"/>
              </a:rPr>
              <a:pPr/>
              <a:t>275</a:t>
            </a:fld>
            <a:endParaRPr lang="en-US">
              <a:latin typeface="Arial" pitchFamily="-111" charset="0"/>
              <a:ea typeface="ＭＳ Ｐゴシック" pitchFamily="-111" charset="-128"/>
              <a:cs typeface="ＭＳ Ｐゴシック" pitchFamily="-111" charset="-128"/>
            </a:endParaRPr>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140555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578D408F-8D4A-FF48-B4AA-AF92AEF9D7CC}" type="slidenum">
              <a:rPr lang="en-US">
                <a:latin typeface="Arial" pitchFamily="-111" charset="0"/>
                <a:ea typeface="ＭＳ Ｐゴシック" pitchFamily="-111" charset="-128"/>
                <a:cs typeface="ＭＳ Ｐゴシック" pitchFamily="-111" charset="-128"/>
              </a:rPr>
              <a:pPr/>
              <a:t>276</a:t>
            </a:fld>
            <a:endParaRPr lang="en-US">
              <a:latin typeface="Arial" pitchFamily="-111" charset="0"/>
              <a:ea typeface="ＭＳ Ｐゴシック" pitchFamily="-111" charset="-128"/>
              <a:cs typeface="ＭＳ Ｐゴシック" pitchFamily="-111" charset="-128"/>
            </a:endParaRPr>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771420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277</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29110638"/>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C353DDB4-66F3-F640-8C20-3D4E2BDD1168}" type="slidenum">
              <a:rPr lang="en-US">
                <a:latin typeface="Arial" pitchFamily="-111" charset="0"/>
                <a:ea typeface="ＭＳ Ｐゴシック" pitchFamily="-111" charset="-128"/>
                <a:cs typeface="ＭＳ Ｐゴシック" pitchFamily="-111" charset="-128"/>
              </a:rPr>
              <a:pPr/>
              <a:t>278</a:t>
            </a:fld>
            <a:endParaRPr lang="en-US">
              <a:latin typeface="Arial" pitchFamily="-111" charset="0"/>
              <a:ea typeface="ＭＳ Ｐゴシック" pitchFamily="-111" charset="-128"/>
              <a:cs typeface="ＭＳ Ｐゴシック" pitchFamily="-111" charset="-128"/>
            </a:endParaRPr>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4883487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noFill/>
        </p:spPr>
        <p:txBody>
          <a:bodyPr/>
          <a:lstStyle/>
          <a:p>
            <a:fld id="{DBA4708E-3B7E-7846-9801-09457E085705}" type="slidenum">
              <a:rPr lang="en-US">
                <a:latin typeface="Arial" pitchFamily="-111" charset="0"/>
                <a:ea typeface="ＭＳ Ｐゴシック" pitchFamily="-111" charset="-128"/>
                <a:cs typeface="ＭＳ Ｐゴシック" pitchFamily="-111" charset="-128"/>
              </a:rPr>
              <a:pPr/>
              <a:t>279</a:t>
            </a:fld>
            <a:endParaRPr lang="en-US">
              <a:latin typeface="Arial" pitchFamily="-111" charset="0"/>
              <a:ea typeface="ＭＳ Ｐゴシック" pitchFamily="-111" charset="-128"/>
              <a:cs typeface="ＭＳ Ｐゴシック" pitchFamily="-111" charset="-128"/>
            </a:endParaRPr>
          </a:p>
        </p:txBody>
      </p:sp>
      <p:sp>
        <p:nvSpPr>
          <p:cNvPr id="477187" name="Rectangle 2"/>
          <p:cNvSpPr>
            <a:spLocks noGrp="1" noRot="1" noChangeAspect="1" noChangeArrowheads="1" noTextEdit="1"/>
          </p:cNvSpPr>
          <p:nvPr>
            <p:ph type="sldImg"/>
          </p:nvPr>
        </p:nvSpPr>
        <p:spPr>
          <a:ln/>
        </p:spPr>
      </p:sp>
      <p:sp>
        <p:nvSpPr>
          <p:cNvPr id="4771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6197877"/>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E62C3B63-D089-6D44-8E73-68923EDF9DA0}"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581635" name="Rectangle 2"/>
          <p:cNvSpPr>
            <a:spLocks noGrp="1" noRot="1" noChangeAspect="1" noChangeArrowheads="1" noTextEdit="1"/>
          </p:cNvSpPr>
          <p:nvPr>
            <p:ph type="sldImg"/>
          </p:nvPr>
        </p:nvSpPr>
        <p:spPr>
          <a:xfrm>
            <a:off x="2971800" y="547688"/>
            <a:ext cx="3659188" cy="2744787"/>
          </a:xfrm>
          <a:ln/>
        </p:spPr>
      </p:sp>
      <p:sp>
        <p:nvSpPr>
          <p:cNvPr id="581636"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76697281"/>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7"/>
          <p:cNvSpPr>
            <a:spLocks noGrp="1" noChangeArrowheads="1"/>
          </p:cNvSpPr>
          <p:nvPr>
            <p:ph type="sldNum" sz="quarter" idx="5"/>
          </p:nvPr>
        </p:nvSpPr>
        <p:spPr>
          <a:noFill/>
        </p:spPr>
        <p:txBody>
          <a:bodyPr/>
          <a:lstStyle/>
          <a:p>
            <a:fld id="{51AC1054-226F-DE45-B8CB-AA01C3B1DC0D}" type="slidenum">
              <a:rPr lang="en-US">
                <a:latin typeface="Arial" pitchFamily="-111" charset="0"/>
                <a:ea typeface="ＭＳ Ｐゴシック" pitchFamily="-111" charset="-128"/>
                <a:cs typeface="ＭＳ Ｐゴシック" pitchFamily="-111" charset="-128"/>
              </a:rPr>
              <a:pPr/>
              <a:t>281</a:t>
            </a:fld>
            <a:endParaRPr lang="en-US">
              <a:latin typeface="Arial" pitchFamily="-111" charset="0"/>
              <a:ea typeface="ＭＳ Ｐゴシック" pitchFamily="-111" charset="-128"/>
              <a:cs typeface="ＭＳ Ｐゴシック" pitchFamily="-111" charset="-128"/>
            </a:endParaRPr>
          </a:p>
        </p:txBody>
      </p:sp>
      <p:sp>
        <p:nvSpPr>
          <p:cNvPr id="548867" name="Rectangle 2"/>
          <p:cNvSpPr>
            <a:spLocks noGrp="1" noRot="1" noChangeAspect="1" noChangeArrowheads="1" noTextEdit="1"/>
          </p:cNvSpPr>
          <p:nvPr>
            <p:ph type="sldImg"/>
          </p:nvPr>
        </p:nvSpPr>
        <p:spPr>
          <a:ln/>
        </p:spPr>
      </p:sp>
      <p:sp>
        <p:nvSpPr>
          <p:cNvPr id="548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40062697"/>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282</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8228249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283</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9709"/>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284</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77693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0387658-7FC6-3A4E-B99A-E884C8023324}" type="slidenum">
              <a:rPr lang="en-US">
                <a:latin typeface="Arial" pitchFamily="-111" charset="0"/>
                <a:ea typeface="ＭＳ Ｐゴシック" pitchFamily="-111" charset="-128"/>
                <a:cs typeface="ＭＳ Ｐゴシック" pitchFamily="-111" charset="-128"/>
              </a:rPr>
              <a:pPr/>
              <a:t>24</a:t>
            </a:fld>
            <a:endParaRPr lang="en-US">
              <a:latin typeface="Arial" pitchFamily="-111" charset="0"/>
              <a:ea typeface="ＭＳ Ｐゴシック" pitchFamily="-111" charset="-128"/>
              <a:cs typeface="ＭＳ Ｐゴシック" pitchFamily="-111" charset="-128"/>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1223395"/>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7"/>
          <p:cNvSpPr>
            <a:spLocks noGrp="1" noChangeArrowheads="1"/>
          </p:cNvSpPr>
          <p:nvPr>
            <p:ph type="sldNum" sz="quarter" idx="5"/>
          </p:nvPr>
        </p:nvSpPr>
        <p:spPr>
          <a:noFill/>
        </p:spPr>
        <p:txBody>
          <a:bodyPr/>
          <a:lstStyle/>
          <a:p>
            <a:fld id="{0D687089-D049-634F-8842-323D93CE246E}" type="slidenum">
              <a:rPr lang="en-US">
                <a:latin typeface="Arial" pitchFamily="-111" charset="0"/>
                <a:ea typeface="ＭＳ Ｐゴシック" pitchFamily="-111" charset="-128"/>
                <a:cs typeface="ＭＳ Ｐゴシック" pitchFamily="-111" charset="-128"/>
              </a:rPr>
              <a:pPr/>
              <a:t>286</a:t>
            </a:fld>
            <a:endParaRPr lang="en-US">
              <a:latin typeface="Arial" pitchFamily="-111" charset="0"/>
              <a:ea typeface="ＭＳ Ｐゴシック" pitchFamily="-111" charset="-128"/>
              <a:cs typeface="ＭＳ Ｐゴシック" pitchFamily="-111" charset="-128"/>
            </a:endParaRPr>
          </a:p>
        </p:txBody>
      </p:sp>
      <p:sp>
        <p:nvSpPr>
          <p:cNvPr id="550915" name="Rectangle 2"/>
          <p:cNvSpPr>
            <a:spLocks noGrp="1" noRot="1" noChangeAspect="1" noChangeArrowheads="1" noTextEdit="1"/>
          </p:cNvSpPr>
          <p:nvPr>
            <p:ph type="sldImg"/>
          </p:nvPr>
        </p:nvSpPr>
        <p:spPr>
          <a:ln/>
        </p:spPr>
      </p:sp>
      <p:sp>
        <p:nvSpPr>
          <p:cNvPr id="5509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9803856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287</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5957517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F2CBF23E-7769-E948-BD3D-85CAC32D2AA2}" type="slidenum">
              <a:rPr lang="en-US">
                <a:latin typeface="Arial" pitchFamily="-111" charset="0"/>
                <a:ea typeface="ＭＳ Ｐゴシック" pitchFamily="-111" charset="-128"/>
                <a:cs typeface="ＭＳ Ｐゴシック" pitchFamily="-111" charset="-128"/>
              </a:rPr>
              <a:pPr/>
              <a:t>289</a:t>
            </a:fld>
            <a:endParaRPr lang="en-US">
              <a:latin typeface="Arial" pitchFamily="-111" charset="0"/>
              <a:ea typeface="ＭＳ Ｐゴシック" pitchFamily="-111" charset="-128"/>
              <a:cs typeface="ＭＳ Ｐゴシック" pitchFamily="-111" charset="-128"/>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83955269"/>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F5E2D5D5-E7E0-1541-BBC3-3C5939E4EF5F}" type="slidenum">
              <a:rPr lang="en-US">
                <a:latin typeface="Arial" pitchFamily="-111" charset="0"/>
                <a:ea typeface="ＭＳ Ｐゴシック" pitchFamily="-111" charset="-128"/>
                <a:cs typeface="ＭＳ Ｐゴシック" pitchFamily="-111" charset="-128"/>
              </a:rPr>
              <a:pPr/>
              <a:t>290</a:t>
            </a:fld>
            <a:endParaRPr lang="en-US">
              <a:latin typeface="Arial" pitchFamily="-111" charset="0"/>
              <a:ea typeface="ＭＳ Ｐゴシック" pitchFamily="-111" charset="-128"/>
              <a:cs typeface="ＭＳ Ｐゴシック" pitchFamily="-111" charset="-128"/>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3897497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F2CBF23E-7769-E948-BD3D-85CAC32D2AA2}" type="slidenum">
              <a:rPr lang="en-US">
                <a:latin typeface="Arial" pitchFamily="-111" charset="0"/>
                <a:ea typeface="ＭＳ Ｐゴシック" pitchFamily="-111" charset="-128"/>
                <a:cs typeface="ＭＳ Ｐゴシック" pitchFamily="-111" charset="-128"/>
              </a:rPr>
              <a:pPr/>
              <a:t>292</a:t>
            </a:fld>
            <a:endParaRPr lang="en-US">
              <a:latin typeface="Arial" pitchFamily="-111" charset="0"/>
              <a:ea typeface="ＭＳ Ｐゴシック" pitchFamily="-111" charset="-128"/>
              <a:cs typeface="ＭＳ Ｐゴシック" pitchFamily="-111" charset="-128"/>
            </a:endParaRPr>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830099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F5E2D5D5-E7E0-1541-BBC3-3C5939E4EF5F}" type="slidenum">
              <a:rPr lang="en-US">
                <a:latin typeface="Arial" pitchFamily="-111" charset="0"/>
                <a:ea typeface="ＭＳ Ｐゴシック" pitchFamily="-111" charset="-128"/>
                <a:cs typeface="ＭＳ Ｐゴシック" pitchFamily="-111" charset="-128"/>
              </a:rPr>
              <a:pPr/>
              <a:t>293</a:t>
            </a:fld>
            <a:endParaRPr lang="en-US">
              <a:latin typeface="Arial" pitchFamily="-111" charset="0"/>
              <a:ea typeface="ＭＳ Ｐゴシック" pitchFamily="-111" charset="-128"/>
              <a:cs typeface="ＭＳ Ｐゴシック" pitchFamily="-111" charset="-128"/>
            </a:endParaRPr>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15271920"/>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0A9AB92C-F86B-2E4B-B571-C87D8DE82C5F}"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583683" name="Rectangle 2"/>
          <p:cNvSpPr>
            <a:spLocks noGrp="1" noRot="1" noChangeAspect="1" noChangeArrowheads="1" noTextEdit="1"/>
          </p:cNvSpPr>
          <p:nvPr>
            <p:ph type="sldImg"/>
          </p:nvPr>
        </p:nvSpPr>
        <p:spPr>
          <a:xfrm>
            <a:off x="2971800" y="547688"/>
            <a:ext cx="3659188" cy="2744787"/>
          </a:xfrm>
          <a:ln/>
        </p:spPr>
      </p:sp>
      <p:sp>
        <p:nvSpPr>
          <p:cNvPr id="583684"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0093406"/>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a:spLocks noGrp="1" noChangeArrowheads="1"/>
          </p:cNvSpPr>
          <p:nvPr>
            <p:ph type="sldNum" sz="quarter" idx="5"/>
          </p:nvPr>
        </p:nvSpPr>
        <p:spPr>
          <a:noFill/>
        </p:spPr>
        <p:txBody>
          <a:bodyPr/>
          <a:lstStyle/>
          <a:p>
            <a:fld id="{664B2743-2EF0-1546-A2E2-20BB029940A7}"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587779" name="Rectangle 2"/>
          <p:cNvSpPr>
            <a:spLocks noGrp="1" noRot="1" noChangeAspect="1" noChangeArrowheads="1" noTextEdit="1"/>
          </p:cNvSpPr>
          <p:nvPr>
            <p:ph type="sldImg"/>
          </p:nvPr>
        </p:nvSpPr>
        <p:spPr>
          <a:xfrm>
            <a:off x="2971800" y="547688"/>
            <a:ext cx="3659188" cy="2744787"/>
          </a:xfrm>
          <a:ln/>
        </p:spPr>
      </p:sp>
      <p:sp>
        <p:nvSpPr>
          <p:cNvPr id="587780"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70909443"/>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a:spLocks noGrp="1" noChangeArrowheads="1"/>
          </p:cNvSpPr>
          <p:nvPr>
            <p:ph type="sldNum" sz="quarter" idx="5"/>
          </p:nvPr>
        </p:nvSpPr>
        <p:spPr>
          <a:noFill/>
        </p:spPr>
        <p:txBody>
          <a:bodyPr/>
          <a:lstStyle/>
          <a:p>
            <a:fld id="{CCF01571-7814-6042-AC03-0BF5B48EAF3D}" type="slidenum">
              <a:rPr lang="en-US">
                <a:latin typeface="Arial" pitchFamily="-111" charset="0"/>
                <a:ea typeface="ＭＳ Ｐゴシック" pitchFamily="-111" charset="-128"/>
                <a:cs typeface="ＭＳ Ｐゴシック" pitchFamily="-111" charset="-128"/>
              </a:rPr>
              <a:pPr/>
              <a:t>296</a:t>
            </a:fld>
            <a:endParaRPr lang="en-US">
              <a:latin typeface="Arial" pitchFamily="-111" charset="0"/>
              <a:ea typeface="ＭＳ Ｐゴシック" pitchFamily="-111" charset="-128"/>
              <a:cs typeface="ＭＳ Ｐゴシック" pitchFamily="-111" charset="-128"/>
            </a:endParaRPr>
          </a:p>
        </p:txBody>
      </p:sp>
      <p:sp>
        <p:nvSpPr>
          <p:cNvPr id="589827" name="Rectangle 2"/>
          <p:cNvSpPr>
            <a:spLocks noGrp="1" noRot="1" noChangeAspect="1" noChangeArrowheads="1" noTextEdit="1"/>
          </p:cNvSpPr>
          <p:nvPr>
            <p:ph type="sldImg"/>
          </p:nvPr>
        </p:nvSpPr>
        <p:spPr>
          <a:xfrm>
            <a:off x="2971800" y="547688"/>
            <a:ext cx="3659188" cy="2744787"/>
          </a:xfrm>
          <a:ln/>
        </p:spPr>
      </p:sp>
      <p:sp>
        <p:nvSpPr>
          <p:cNvPr id="589828" name="Rectangle 3"/>
          <p:cNvSpPr>
            <a:spLocks noGrp="1" noChangeArrowheads="1"/>
          </p:cNvSpPr>
          <p:nvPr>
            <p:ph type="body" idx="1"/>
          </p:nvPr>
        </p:nvSpPr>
        <p:spPr>
          <a:xfrm>
            <a:off x="962025" y="3475038"/>
            <a:ext cx="7678738" cy="3292475"/>
          </a:xfrm>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57623122"/>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57060" name="Slide Number Placeholder 3"/>
          <p:cNvSpPr>
            <a:spLocks noGrp="1"/>
          </p:cNvSpPr>
          <p:nvPr>
            <p:ph type="sldNum" sz="quarter" idx="5"/>
          </p:nvPr>
        </p:nvSpPr>
        <p:spPr>
          <a:noFill/>
        </p:spPr>
        <p:txBody>
          <a:bodyPr/>
          <a:lstStyle/>
          <a:p>
            <a:fld id="{2296D683-F2CF-2B45-AF5E-1513658FB1B2}" type="slidenum">
              <a:rPr lang="en-US">
                <a:latin typeface="Arial" pitchFamily="-111" charset="0"/>
                <a:ea typeface="ＭＳ Ｐゴシック" pitchFamily="-111" charset="-128"/>
                <a:cs typeface="ＭＳ Ｐゴシック" pitchFamily="-111" charset="-128"/>
              </a:rPr>
              <a:pPr/>
              <a:t>297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8661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58724" name="Slide Number Placeholder 3"/>
          <p:cNvSpPr>
            <a:spLocks noGrp="1"/>
          </p:cNvSpPr>
          <p:nvPr>
            <p:ph type="sldNum" sz="quarter" idx="5"/>
          </p:nvPr>
        </p:nvSpPr>
        <p:spPr>
          <a:noFill/>
        </p:spPr>
        <p:txBody>
          <a:bodyPr/>
          <a:lstStyle/>
          <a:p>
            <a:fld id="{1F0AAA23-C70C-AB4E-B901-A564C17FBB2B}"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3821478"/>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A93E4761-8ECF-154D-A735-FACDB8E0F3FF}" type="slidenum">
              <a:rPr lang="en-US">
                <a:latin typeface="Arial" pitchFamily="-111" charset="0"/>
                <a:ea typeface="ＭＳ Ｐゴシック" pitchFamily="-111" charset="-128"/>
                <a:cs typeface="ＭＳ Ｐゴシック" pitchFamily="-111" charset="-128"/>
              </a:rPr>
              <a:pPr/>
              <a:t>298</a:t>
            </a:fld>
            <a:endParaRPr lang="en-US">
              <a:latin typeface="Arial" pitchFamily="-111" charset="0"/>
              <a:ea typeface="ＭＳ Ｐゴシック" pitchFamily="-111" charset="-128"/>
              <a:cs typeface="ＭＳ Ｐゴシック" pitchFamily="-111" charset="-128"/>
            </a:endParaRPr>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040556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F3CB84A0-15C5-ED45-ADDB-E07D475783CB}" type="slidenum">
              <a:rPr lang="en-US">
                <a:latin typeface="Arial" pitchFamily="-111" charset="0"/>
                <a:ea typeface="ＭＳ Ｐゴシック" pitchFamily="-111" charset="-128"/>
                <a:cs typeface="ＭＳ Ｐゴシック" pitchFamily="-111" charset="-128"/>
              </a:rPr>
              <a:pPr/>
              <a:t>299</a:t>
            </a:fld>
            <a:endParaRPr lang="en-US">
              <a:latin typeface="Arial" pitchFamily="-111" charset="0"/>
              <a:ea typeface="ＭＳ Ｐゴシック" pitchFamily="-111" charset="-128"/>
              <a:cs typeface="ＭＳ Ｐゴシック" pitchFamily="-111" charset="-128"/>
            </a:endParaRPr>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3898630"/>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F05C3652-927C-6247-B084-10FDD965C522}" type="slidenum">
              <a:rPr lang="en-US">
                <a:latin typeface="Arial" pitchFamily="-111" charset="0"/>
                <a:ea typeface="ＭＳ Ｐゴシック" pitchFamily="-111" charset="-128"/>
                <a:cs typeface="ＭＳ Ｐゴシック" pitchFamily="-111" charset="-128"/>
              </a:rPr>
              <a:pPr/>
              <a:t>300</a:t>
            </a:fld>
            <a:endParaRPr lang="en-US">
              <a:latin typeface="Arial" pitchFamily="-111" charset="0"/>
              <a:ea typeface="ＭＳ Ｐゴシック" pitchFamily="-111" charset="-128"/>
              <a:cs typeface="ＭＳ Ｐゴシック" pitchFamily="-111" charset="-128"/>
            </a:endParaRPr>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0537609"/>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D973AF88-DDB3-4647-A7A1-02AC91079ECD}" type="slidenum">
              <a:rPr lang="en-US">
                <a:latin typeface="Arial" pitchFamily="-111" charset="0"/>
                <a:ea typeface="ＭＳ Ｐゴシック" pitchFamily="-111" charset="-128"/>
                <a:cs typeface="ＭＳ Ｐゴシック" pitchFamily="-111" charset="-128"/>
              </a:rPr>
              <a:pPr/>
              <a:t>301</a:t>
            </a:fld>
            <a:endParaRPr lang="en-US">
              <a:latin typeface="Arial" pitchFamily="-111" charset="0"/>
              <a:ea typeface="ＭＳ Ｐゴシック" pitchFamily="-111" charset="-128"/>
              <a:cs typeface="ＭＳ Ｐゴシック" pitchFamily="-111" charset="-128"/>
            </a:endParaRPr>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71776062"/>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048CC9ED-F858-4C41-939E-32A9484CF4CE}" type="slidenum">
              <a:rPr lang="en-US">
                <a:latin typeface="Arial" pitchFamily="-111" charset="0"/>
                <a:ea typeface="ＭＳ Ｐゴシック" pitchFamily="-111" charset="-128"/>
                <a:cs typeface="ＭＳ Ｐゴシック" pitchFamily="-111" charset="-128"/>
              </a:rPr>
              <a:pPr/>
              <a:t>302</a:t>
            </a:fld>
            <a:endParaRPr lang="en-US">
              <a:latin typeface="Arial" pitchFamily="-111" charset="0"/>
              <a:ea typeface="ＭＳ Ｐゴシック" pitchFamily="-111" charset="-128"/>
              <a:cs typeface="ＭＳ Ｐゴシック" pitchFamily="-111" charset="-128"/>
            </a:endParaRPr>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566768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303</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689665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304</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19355452"/>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7"/>
          <p:cNvSpPr>
            <a:spLocks noGrp="1" noChangeArrowheads="1"/>
          </p:cNvSpPr>
          <p:nvPr>
            <p:ph type="sldNum" sz="quarter" idx="5"/>
          </p:nvPr>
        </p:nvSpPr>
        <p:spPr>
          <a:noFill/>
        </p:spPr>
        <p:txBody>
          <a:bodyPr/>
          <a:lstStyle/>
          <a:p>
            <a:fld id="{3463E869-C9C7-124B-B51C-CEEF20F9ED79}" type="slidenum">
              <a:rPr lang="en-US">
                <a:latin typeface="Arial" pitchFamily="-111" charset="0"/>
                <a:ea typeface="ＭＳ Ｐゴシック" pitchFamily="-111" charset="-128"/>
                <a:cs typeface="ＭＳ Ｐゴシック" pitchFamily="-111" charset="-128"/>
              </a:rPr>
              <a:pPr/>
              <a:t>305</a:t>
            </a:fld>
            <a:endParaRPr lang="en-US">
              <a:latin typeface="Arial" pitchFamily="-111" charset="0"/>
              <a:ea typeface="ＭＳ Ｐゴシック" pitchFamily="-111" charset="-128"/>
              <a:cs typeface="ＭＳ Ｐゴシック" pitchFamily="-111" charset="-128"/>
            </a:endParaRPr>
          </a:p>
        </p:txBody>
      </p:sp>
      <p:sp>
        <p:nvSpPr>
          <p:cNvPr id="569347" name="Rectangle 2"/>
          <p:cNvSpPr>
            <a:spLocks noGrp="1" noRot="1" noChangeAspect="1" noChangeArrowheads="1" noTextEdit="1"/>
          </p:cNvSpPr>
          <p:nvPr>
            <p:ph type="sldImg"/>
          </p:nvPr>
        </p:nvSpPr>
        <p:spPr>
          <a:ln/>
        </p:spPr>
      </p:sp>
      <p:sp>
        <p:nvSpPr>
          <p:cNvPr id="56934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51031574"/>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7"/>
          <p:cNvSpPr>
            <a:spLocks noGrp="1" noChangeArrowheads="1"/>
          </p:cNvSpPr>
          <p:nvPr>
            <p:ph type="sldNum" sz="quarter" idx="5"/>
          </p:nvPr>
        </p:nvSpPr>
        <p:spPr>
          <a:noFill/>
        </p:spPr>
        <p:txBody>
          <a:bodyPr/>
          <a:lstStyle/>
          <a:p>
            <a:fld id="{40597D65-9CA3-4947-AC03-CF83CB544348}" type="slidenum">
              <a:rPr lang="en-US">
                <a:latin typeface="Arial" pitchFamily="-111" charset="0"/>
                <a:ea typeface="ＭＳ Ｐゴシック" pitchFamily="-111" charset="-128"/>
                <a:cs typeface="ＭＳ Ｐゴシック" pitchFamily="-111" charset="-128"/>
              </a:rPr>
              <a:pPr/>
              <a:t>306</a:t>
            </a:fld>
            <a:endParaRPr lang="en-US">
              <a:latin typeface="Arial" pitchFamily="-111" charset="0"/>
              <a:ea typeface="ＭＳ Ｐゴシック" pitchFamily="-111" charset="-128"/>
              <a:cs typeface="ＭＳ Ｐゴシック" pitchFamily="-111" charset="-128"/>
            </a:endParaRPr>
          </a:p>
        </p:txBody>
      </p:sp>
      <p:sp>
        <p:nvSpPr>
          <p:cNvPr id="571395" name="Rectangle 2"/>
          <p:cNvSpPr>
            <a:spLocks noGrp="1" noRot="1" noChangeAspect="1" noChangeArrowheads="1" noTextEdit="1"/>
          </p:cNvSpPr>
          <p:nvPr>
            <p:ph type="sldImg"/>
          </p:nvPr>
        </p:nvSpPr>
        <p:spPr>
          <a:ln/>
        </p:spPr>
      </p:sp>
      <p:sp>
        <p:nvSpPr>
          <p:cNvPr id="57139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37639370"/>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7"/>
          <p:cNvSpPr>
            <a:spLocks noGrp="1" noChangeArrowheads="1"/>
          </p:cNvSpPr>
          <p:nvPr>
            <p:ph type="sldNum" sz="quarter" idx="5"/>
          </p:nvPr>
        </p:nvSpPr>
        <p:spPr>
          <a:noFill/>
        </p:spPr>
        <p:txBody>
          <a:bodyPr/>
          <a:lstStyle/>
          <a:p>
            <a:fld id="{AAA4FC49-F3E6-2F4A-8E59-5C0F560A82A0}" type="slidenum">
              <a:rPr lang="en-US">
                <a:latin typeface="Arial" pitchFamily="-111" charset="0"/>
                <a:ea typeface="ＭＳ Ｐゴシック" pitchFamily="-111" charset="-128"/>
                <a:cs typeface="ＭＳ Ｐゴシック" pitchFamily="-111" charset="-128"/>
              </a:rPr>
              <a:pPr/>
              <a:t>307</a:t>
            </a:fld>
            <a:endParaRPr lang="en-US">
              <a:latin typeface="Arial" pitchFamily="-111" charset="0"/>
              <a:ea typeface="ＭＳ Ｐゴシック" pitchFamily="-111" charset="-128"/>
              <a:cs typeface="ＭＳ Ｐゴシック" pitchFamily="-111" charset="-128"/>
            </a:endParaRPr>
          </a:p>
        </p:txBody>
      </p:sp>
      <p:sp>
        <p:nvSpPr>
          <p:cNvPr id="573443" name="Rectangle 2"/>
          <p:cNvSpPr>
            <a:spLocks noGrp="1" noRot="1" noChangeAspect="1" noChangeArrowheads="1" noTextEdit="1"/>
          </p:cNvSpPr>
          <p:nvPr>
            <p:ph type="sldImg"/>
          </p:nvPr>
        </p:nvSpPr>
        <p:spPr>
          <a:ln/>
        </p:spPr>
      </p:sp>
      <p:sp>
        <p:nvSpPr>
          <p:cNvPr id="57344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20011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0772" name="Slide Number Placeholder 3"/>
          <p:cNvSpPr>
            <a:spLocks noGrp="1"/>
          </p:cNvSpPr>
          <p:nvPr>
            <p:ph type="sldNum" sz="quarter" idx="5"/>
          </p:nvPr>
        </p:nvSpPr>
        <p:spPr>
          <a:noFill/>
        </p:spPr>
        <p:txBody>
          <a:bodyPr/>
          <a:lstStyle/>
          <a:p>
            <a:fld id="{30741453-2F9E-B94B-8F82-7D25B3BB13BB}"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23729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7"/>
          <p:cNvSpPr>
            <a:spLocks noGrp="1" noChangeArrowheads="1"/>
          </p:cNvSpPr>
          <p:nvPr>
            <p:ph type="sldNum" sz="quarter" idx="5"/>
          </p:nvPr>
        </p:nvSpPr>
        <p:spPr>
          <a:noFill/>
        </p:spPr>
        <p:txBody>
          <a:bodyPr/>
          <a:lstStyle/>
          <a:p>
            <a:fld id="{66310400-0491-FE4B-9C31-35E467794BF2}" type="slidenum">
              <a:rPr lang="en-US">
                <a:latin typeface="Arial" pitchFamily="-111" charset="0"/>
                <a:ea typeface="ＭＳ Ｐゴシック" pitchFamily="-111" charset="-128"/>
                <a:cs typeface="ＭＳ Ｐゴシック" pitchFamily="-111" charset="-128"/>
              </a:rPr>
              <a:pPr/>
              <a:t>308</a:t>
            </a:fld>
            <a:endParaRPr lang="en-US">
              <a:latin typeface="Arial" pitchFamily="-111" charset="0"/>
              <a:ea typeface="ＭＳ Ｐゴシック" pitchFamily="-111" charset="-128"/>
              <a:cs typeface="ＭＳ Ｐゴシック" pitchFamily="-111" charset="-128"/>
            </a:endParaRPr>
          </a:p>
        </p:txBody>
      </p:sp>
      <p:sp>
        <p:nvSpPr>
          <p:cNvPr id="575491" name="Rectangle 2"/>
          <p:cNvSpPr>
            <a:spLocks noGrp="1" noRot="1" noChangeAspect="1" noChangeArrowheads="1" noTextEdit="1"/>
          </p:cNvSpPr>
          <p:nvPr>
            <p:ph type="sldImg"/>
          </p:nvPr>
        </p:nvSpPr>
        <p:spPr>
          <a:ln/>
        </p:spPr>
      </p:sp>
      <p:sp>
        <p:nvSpPr>
          <p:cNvPr id="575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5718848"/>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a:spLocks noGrp="1" noChangeArrowheads="1"/>
          </p:cNvSpPr>
          <p:nvPr>
            <p:ph type="sldNum" sz="quarter" idx="5"/>
          </p:nvPr>
        </p:nvSpPr>
        <p:spPr>
          <a:noFill/>
        </p:spPr>
        <p:txBody>
          <a:bodyPr/>
          <a:lstStyle/>
          <a:p>
            <a:fld id="{AAC733B1-811F-AA4A-82E5-1D326B242695}" type="slidenum">
              <a:rPr lang="en-US">
                <a:latin typeface="Arial" pitchFamily="-111" charset="0"/>
                <a:ea typeface="ＭＳ Ｐゴシック" pitchFamily="-111" charset="-128"/>
                <a:cs typeface="ＭＳ Ｐゴシック" pitchFamily="-111" charset="-128"/>
              </a:rPr>
              <a:pPr/>
              <a:t>309</a:t>
            </a:fld>
            <a:endParaRPr lang="en-US">
              <a:latin typeface="Arial" pitchFamily="-111" charset="0"/>
              <a:ea typeface="ＭＳ Ｐゴシック" pitchFamily="-111" charset="-128"/>
              <a:cs typeface="ＭＳ Ｐゴシック" pitchFamily="-111" charset="-128"/>
            </a:endParaRPr>
          </a:p>
        </p:txBody>
      </p:sp>
      <p:sp>
        <p:nvSpPr>
          <p:cNvPr id="577539" name="Rectangle 2"/>
          <p:cNvSpPr>
            <a:spLocks noGrp="1" noRot="1" noChangeAspect="1" noChangeArrowheads="1" noTextEdit="1"/>
          </p:cNvSpPr>
          <p:nvPr>
            <p:ph type="sldImg"/>
          </p:nvPr>
        </p:nvSpPr>
        <p:spPr>
          <a:ln/>
        </p:spPr>
      </p:sp>
      <p:sp>
        <p:nvSpPr>
          <p:cNvPr id="577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3054832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220D1C9A-D9A0-5249-9592-D3CB5ABAAA8D}" type="slidenum">
              <a:rPr lang="en-US">
                <a:latin typeface="Arial" pitchFamily="-111" charset="0"/>
                <a:ea typeface="ＭＳ Ｐゴシック" pitchFamily="-111" charset="-128"/>
                <a:cs typeface="ＭＳ Ｐゴシック" pitchFamily="-111" charset="-128"/>
              </a:rPr>
              <a:pPr/>
              <a:t>310</a:t>
            </a:fld>
            <a:endParaRPr lang="en-US">
              <a:latin typeface="Arial" pitchFamily="-111" charset="0"/>
              <a:ea typeface="ＭＳ Ｐゴシック" pitchFamily="-111" charset="-128"/>
              <a:cs typeface="ＭＳ Ｐゴシック" pitchFamily="-111" charset="-128"/>
            </a:endParaRPr>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8143864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311</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9283910"/>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Slide Image Placeholder 1"/>
          <p:cNvSpPr>
            <a:spLocks noGrp="1" noRot="1" noChangeAspect="1" noTextEdit="1"/>
          </p:cNvSpPr>
          <p:nvPr>
            <p:ph type="sldImg"/>
          </p:nvPr>
        </p:nvSpPr>
        <p:spPr>
          <a:ln/>
        </p:spPr>
      </p:sp>
      <p:sp>
        <p:nvSpPr>
          <p:cNvPr id="5949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4948" name="Slide Number Placeholder 3"/>
          <p:cNvSpPr>
            <a:spLocks noGrp="1"/>
          </p:cNvSpPr>
          <p:nvPr>
            <p:ph type="sldNum" sz="quarter" idx="5"/>
          </p:nvPr>
        </p:nvSpPr>
        <p:spPr>
          <a:noFill/>
        </p:spPr>
        <p:txBody>
          <a:bodyPr/>
          <a:lstStyle/>
          <a:p>
            <a:pPr eaLnBrk="0" hangingPunct="0"/>
            <a:fld id="{1B259898-1D5E-C94A-8265-356C5DF147F5}" type="slidenum">
              <a:rPr lang="en-US" sz="1200" baseline="30000">
                <a:latin typeface="Arial" pitchFamily="-111" charset="0"/>
                <a:ea typeface="Osaka" pitchFamily="-111" charset="-128"/>
                <a:cs typeface="Osaka" pitchFamily="-111" charset="-128"/>
              </a:rPr>
              <a:pPr eaLnBrk="0" hangingPunct="0"/>
              <a:t>318</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1164649629"/>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Slide Image Placeholder 1"/>
          <p:cNvSpPr>
            <a:spLocks noGrp="1" noRot="1" noChangeAspect="1" noTextEdit="1"/>
          </p:cNvSpPr>
          <p:nvPr>
            <p:ph type="sldImg"/>
          </p:nvPr>
        </p:nvSpPr>
        <p:spPr>
          <a:ln/>
        </p:spPr>
      </p:sp>
      <p:sp>
        <p:nvSpPr>
          <p:cNvPr id="5969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596996" name="Slide Number Placeholder 3"/>
          <p:cNvSpPr>
            <a:spLocks noGrp="1"/>
          </p:cNvSpPr>
          <p:nvPr>
            <p:ph type="sldNum" sz="quarter" idx="5"/>
          </p:nvPr>
        </p:nvSpPr>
        <p:spPr>
          <a:noFill/>
        </p:spPr>
        <p:txBody>
          <a:bodyPr/>
          <a:lstStyle/>
          <a:p>
            <a:pPr eaLnBrk="0" hangingPunct="0"/>
            <a:fld id="{EBF6B0C2-FF08-9841-BCC2-43CAED810153}" type="slidenum">
              <a:rPr lang="en-US" sz="1200" baseline="30000">
                <a:latin typeface="Arial" pitchFamily="-111" charset="0"/>
                <a:ea typeface="Osaka" pitchFamily="-111" charset="-128"/>
                <a:cs typeface="Osaka" pitchFamily="-111" charset="-128"/>
              </a:rPr>
              <a:pPr eaLnBrk="0" hangingPunct="0"/>
              <a:t>319</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961302709"/>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a:ln/>
        </p:spPr>
      </p:sp>
      <p:sp>
        <p:nvSpPr>
          <p:cNvPr id="60006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600068" name="Slide Number Placeholder 3"/>
          <p:cNvSpPr>
            <a:spLocks noGrp="1"/>
          </p:cNvSpPr>
          <p:nvPr>
            <p:ph type="sldNum" sz="quarter" idx="5"/>
          </p:nvPr>
        </p:nvSpPr>
        <p:spPr>
          <a:noFill/>
        </p:spPr>
        <p:txBody>
          <a:bodyPr/>
          <a:lstStyle/>
          <a:p>
            <a:pPr eaLnBrk="0" hangingPunct="0"/>
            <a:fld id="{DAEFB13C-F6D3-0847-AC61-30E7BDCFFF33}" type="slidenum">
              <a:rPr lang="en-US" sz="1200" baseline="30000">
                <a:latin typeface="Arial" pitchFamily="-111" charset="0"/>
                <a:ea typeface="Osaka" pitchFamily="-111" charset="-128"/>
                <a:cs typeface="Osaka" pitchFamily="-111" charset="-128"/>
              </a:rPr>
              <a:pPr eaLnBrk="0" hangingPunct="0"/>
              <a:t>321</a:t>
            </a:fld>
            <a:endParaRPr lang="en-US" sz="1200" baseline="30000">
              <a:latin typeface="Arial" pitchFamily="-111" charset="0"/>
              <a:ea typeface="Osaka" pitchFamily="-111" charset="-128"/>
              <a:cs typeface="Osaka" pitchFamily="-111" charset="-128"/>
            </a:endParaRPr>
          </a:p>
        </p:txBody>
      </p:sp>
    </p:spTree>
    <p:extLst>
      <p:ext uri="{BB962C8B-B14F-4D97-AF65-F5344CB8AC3E}">
        <p14:creationId xmlns:p14="http://schemas.microsoft.com/office/powerpoint/2010/main" val="100080657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4B156636-FA75-C942-9726-4D503DF6593F}" type="slidenum">
              <a:rPr lang="en-US">
                <a:latin typeface="Arial" pitchFamily="-111" charset="0"/>
                <a:ea typeface="ＭＳ Ｐゴシック" pitchFamily="-111" charset="-128"/>
                <a:cs typeface="ＭＳ Ｐゴシック" pitchFamily="-111" charset="-128"/>
              </a:rPr>
              <a:pPr/>
              <a:t>324</a:t>
            </a:fld>
            <a:endParaRPr lang="en-US">
              <a:latin typeface="Arial" pitchFamily="-111" charset="0"/>
              <a:ea typeface="ＭＳ Ｐゴシック" pitchFamily="-111" charset="-128"/>
              <a:cs typeface="ＭＳ Ｐゴシック" pitchFamily="-111" charset="-128"/>
            </a:endParaRPr>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3615964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p:spPr>
        <p:txBody>
          <a:bodyPr/>
          <a:lstStyle/>
          <a:p>
            <a:fld id="{42AD8941-6813-E244-B004-88EE79E26EAD}" type="slidenum">
              <a:rPr lang="en-US">
                <a:latin typeface="Arial" pitchFamily="-111" charset="0"/>
                <a:ea typeface="ＭＳ Ｐゴシック" pitchFamily="-111" charset="-128"/>
                <a:cs typeface="ＭＳ Ｐゴシック" pitchFamily="-111" charset="-128"/>
              </a:rPr>
              <a:pPr/>
              <a:t>326</a:t>
            </a:fld>
            <a:endParaRPr lang="en-US">
              <a:latin typeface="Arial" pitchFamily="-111" charset="0"/>
              <a:ea typeface="ＭＳ Ｐゴシック" pitchFamily="-111" charset="-128"/>
              <a:cs typeface="ＭＳ Ｐゴシック" pitchFamily="-111" charset="-128"/>
            </a:endParaRPr>
          </a:p>
        </p:txBody>
      </p:sp>
      <p:sp>
        <p:nvSpPr>
          <p:cNvPr id="645123" name="Rectangle 2"/>
          <p:cNvSpPr>
            <a:spLocks noGrp="1" noRot="1" noChangeAspect="1" noChangeArrowheads="1" noTextEdit="1"/>
          </p:cNvSpPr>
          <p:nvPr>
            <p:ph type="sldImg"/>
          </p:nvPr>
        </p:nvSpPr>
        <p:spPr>
          <a:ln/>
        </p:spPr>
      </p:sp>
      <p:sp>
        <p:nvSpPr>
          <p:cNvPr id="6451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2241240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p:spPr>
        <p:txBody>
          <a:bodyPr/>
          <a:lstStyle/>
          <a:p>
            <a:fld id="{BD120710-8F99-8D4C-BC3B-F3BE73F39EC3}" type="slidenum">
              <a:rPr lang="en-US">
                <a:latin typeface="Arial" pitchFamily="-111" charset="0"/>
                <a:ea typeface="ＭＳ Ｐゴシック" pitchFamily="-111" charset="-128"/>
                <a:cs typeface="ＭＳ Ｐゴシック" pitchFamily="-111" charset="-128"/>
              </a:rPr>
              <a:pPr/>
              <a:t>327</a:t>
            </a:fld>
            <a:endParaRPr lang="en-US">
              <a:latin typeface="Arial" pitchFamily="-111" charset="0"/>
              <a:ea typeface="ＭＳ Ｐゴシック" pitchFamily="-111" charset="-128"/>
              <a:cs typeface="ＭＳ Ｐゴシック" pitchFamily="-111" charset="-128"/>
            </a:endParaRPr>
          </a:p>
        </p:txBody>
      </p:sp>
      <p:sp>
        <p:nvSpPr>
          <p:cNvPr id="481283" name="Rectangle 2"/>
          <p:cNvSpPr>
            <a:spLocks noGrp="1" noRot="1" noChangeAspect="1" noChangeArrowheads="1" noTextEdit="1"/>
          </p:cNvSpPr>
          <p:nvPr>
            <p:ph type="sldImg"/>
          </p:nvPr>
        </p:nvSpPr>
        <p:spPr>
          <a:ln/>
        </p:spPr>
      </p:sp>
      <p:sp>
        <p:nvSpPr>
          <p:cNvPr id="4812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68912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0772" name="Slide Number Placeholder 3"/>
          <p:cNvSpPr>
            <a:spLocks noGrp="1"/>
          </p:cNvSpPr>
          <p:nvPr>
            <p:ph type="sldNum" sz="quarter" idx="5"/>
          </p:nvPr>
        </p:nvSpPr>
        <p:spPr>
          <a:noFill/>
        </p:spPr>
        <p:txBody>
          <a:bodyPr/>
          <a:lstStyle/>
          <a:p>
            <a:fld id="{30741453-2F9E-B94B-8F82-7D25B3BB13BB}"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397654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noFill/>
        </p:spPr>
        <p:txBody>
          <a:bodyPr/>
          <a:lstStyle/>
          <a:p>
            <a:fld id="{A587C0AC-D649-6141-B433-DC1B445E55D5}" type="slidenum">
              <a:rPr lang="en-US">
                <a:latin typeface="Arial" pitchFamily="-111" charset="0"/>
                <a:ea typeface="ＭＳ Ｐゴシック" pitchFamily="-111" charset="-128"/>
                <a:cs typeface="ＭＳ Ｐゴシック" pitchFamily="-111" charset="-128"/>
              </a:rPr>
              <a:pPr/>
              <a:t>328</a:t>
            </a:fld>
            <a:endParaRPr lang="en-US">
              <a:latin typeface="Arial" pitchFamily="-111" charset="0"/>
              <a:ea typeface="ＭＳ Ｐゴシック" pitchFamily="-111" charset="-128"/>
              <a:cs typeface="ＭＳ Ｐゴシック" pitchFamily="-111" charset="-128"/>
            </a:endParaRPr>
          </a:p>
        </p:txBody>
      </p:sp>
      <p:sp>
        <p:nvSpPr>
          <p:cNvPr id="485379" name="Rectangle 2"/>
          <p:cNvSpPr>
            <a:spLocks noGrp="1" noRot="1" noChangeAspect="1" noChangeArrowheads="1" noTextEdit="1"/>
          </p:cNvSpPr>
          <p:nvPr>
            <p:ph type="sldImg"/>
          </p:nvPr>
        </p:nvSpPr>
        <p:spPr>
          <a:ln/>
        </p:spPr>
      </p:sp>
      <p:sp>
        <p:nvSpPr>
          <p:cNvPr id="48538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53006869"/>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p:spPr>
        <p:txBody>
          <a:bodyPr/>
          <a:lstStyle/>
          <a:p>
            <a:fld id="{D37D3218-E027-444A-A397-3EB8D0DB89E8}" type="slidenum">
              <a:rPr lang="en-US">
                <a:latin typeface="Arial" pitchFamily="-111" charset="0"/>
                <a:ea typeface="ＭＳ Ｐゴシック" pitchFamily="-111" charset="-128"/>
                <a:cs typeface="ＭＳ Ｐゴシック" pitchFamily="-111" charset="-128"/>
              </a:rPr>
              <a:pPr/>
              <a:t>329</a:t>
            </a:fld>
            <a:endParaRPr lang="en-US">
              <a:latin typeface="Arial" pitchFamily="-111" charset="0"/>
              <a:ea typeface="ＭＳ Ｐゴシック" pitchFamily="-111" charset="-128"/>
              <a:cs typeface="ＭＳ Ｐゴシック" pitchFamily="-111" charset="-128"/>
            </a:endParaRPr>
          </a:p>
        </p:txBody>
      </p:sp>
      <p:sp>
        <p:nvSpPr>
          <p:cNvPr id="487427" name="Rectangle 2"/>
          <p:cNvSpPr>
            <a:spLocks noGrp="1" noRot="1" noChangeAspect="1" noChangeArrowheads="1" noTextEdit="1"/>
          </p:cNvSpPr>
          <p:nvPr>
            <p:ph type="sldImg"/>
          </p:nvPr>
        </p:nvSpPr>
        <p:spPr>
          <a:ln/>
        </p:spPr>
      </p:sp>
      <p:sp>
        <p:nvSpPr>
          <p:cNvPr id="48742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4413883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p:spPr>
        <p:txBody>
          <a:bodyPr/>
          <a:lstStyle/>
          <a:p>
            <a:fld id="{BC630497-7F3E-8D42-861D-1A37E1AC68A4}" type="slidenum">
              <a:rPr lang="en-US">
                <a:latin typeface="Arial" pitchFamily="-111" charset="0"/>
                <a:ea typeface="ＭＳ Ｐゴシック" pitchFamily="-111" charset="-128"/>
                <a:cs typeface="ＭＳ Ｐゴシック" pitchFamily="-111" charset="-128"/>
              </a:rPr>
              <a:pPr/>
              <a:t>330</a:t>
            </a:fld>
            <a:endParaRPr lang="en-US">
              <a:latin typeface="Arial" pitchFamily="-111" charset="0"/>
              <a:ea typeface="ＭＳ Ｐゴシック" pitchFamily="-111" charset="-128"/>
              <a:cs typeface="ＭＳ Ｐゴシック" pitchFamily="-111" charset="-128"/>
            </a:endParaRPr>
          </a:p>
        </p:txBody>
      </p:sp>
      <p:sp>
        <p:nvSpPr>
          <p:cNvPr id="489475" name="Rectangle 2"/>
          <p:cNvSpPr>
            <a:spLocks noGrp="1" noRot="1" noChangeAspect="1" noChangeArrowheads="1" noTextEdit="1"/>
          </p:cNvSpPr>
          <p:nvPr>
            <p:ph type="sldImg"/>
          </p:nvPr>
        </p:nvSpPr>
        <p:spPr>
          <a:ln/>
        </p:spPr>
      </p:sp>
      <p:sp>
        <p:nvSpPr>
          <p:cNvPr id="48947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82524016"/>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p:spPr>
        <p:txBody>
          <a:bodyPr/>
          <a:lstStyle/>
          <a:p>
            <a:fld id="{7BF0AA79-ACD2-E844-89E4-DA2B4B77DA4F}" type="slidenum">
              <a:rPr lang="en-US">
                <a:latin typeface="Arial" pitchFamily="-111" charset="0"/>
                <a:ea typeface="ＭＳ Ｐゴシック" pitchFamily="-111" charset="-128"/>
                <a:cs typeface="ＭＳ Ｐゴシック" pitchFamily="-111" charset="-128"/>
              </a:rPr>
              <a:pPr/>
              <a:t>331</a:t>
            </a:fld>
            <a:endParaRPr lang="en-US">
              <a:latin typeface="Arial" pitchFamily="-111" charset="0"/>
              <a:ea typeface="ＭＳ Ｐゴシック" pitchFamily="-111" charset="-128"/>
              <a:cs typeface="ＭＳ Ｐゴシック" pitchFamily="-111" charset="-128"/>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93904448"/>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7"/>
          <p:cNvSpPr>
            <a:spLocks noGrp="1" noChangeArrowheads="1"/>
          </p:cNvSpPr>
          <p:nvPr>
            <p:ph type="sldNum" sz="quarter" idx="5"/>
          </p:nvPr>
        </p:nvSpPr>
        <p:spPr>
          <a:noFill/>
        </p:spPr>
        <p:txBody>
          <a:bodyPr/>
          <a:lstStyle/>
          <a:p>
            <a:fld id="{622B0CDF-EFB4-AE4B-BC36-EC81E52317DF}" type="slidenum">
              <a:rPr lang="en-US">
                <a:latin typeface="Arial" pitchFamily="-111" charset="0"/>
                <a:ea typeface="ＭＳ Ｐゴシック" pitchFamily="-111" charset="-128"/>
                <a:cs typeface="ＭＳ Ｐゴシック" pitchFamily="-111" charset="-128"/>
              </a:rPr>
              <a:pPr/>
              <a:t>332</a:t>
            </a:fld>
            <a:endParaRPr lang="en-US">
              <a:latin typeface="Arial" pitchFamily="-111" charset="0"/>
              <a:ea typeface="ＭＳ Ｐゴシック" pitchFamily="-111" charset="-128"/>
              <a:cs typeface="ＭＳ Ｐゴシック" pitchFamily="-111" charset="-128"/>
            </a:endParaRPr>
          </a:p>
        </p:txBody>
      </p:sp>
      <p:sp>
        <p:nvSpPr>
          <p:cNvPr id="499715" name="Rectangle 2"/>
          <p:cNvSpPr>
            <a:spLocks noGrp="1" noRot="1" noChangeAspect="1" noChangeArrowheads="1" noTextEdit="1"/>
          </p:cNvSpPr>
          <p:nvPr>
            <p:ph type="sldImg"/>
          </p:nvPr>
        </p:nvSpPr>
        <p:spPr>
          <a:ln/>
        </p:spPr>
      </p:sp>
      <p:sp>
        <p:nvSpPr>
          <p:cNvPr id="49971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18769346"/>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p:spPr>
        <p:txBody>
          <a:bodyPr/>
          <a:lstStyle/>
          <a:p>
            <a:fld id="{CD618CBB-CA12-EC4E-AF94-A6E54136DF54}" type="slidenum">
              <a:rPr lang="en-US">
                <a:latin typeface="Arial" pitchFamily="-111" charset="0"/>
                <a:ea typeface="ＭＳ Ｐゴシック" pitchFamily="-111" charset="-128"/>
                <a:cs typeface="ＭＳ Ｐゴシック" pitchFamily="-111" charset="-128"/>
              </a:rPr>
              <a:pPr/>
              <a:t>333</a:t>
            </a:fld>
            <a:endParaRPr lang="en-US">
              <a:latin typeface="Arial" pitchFamily="-111" charset="0"/>
              <a:ea typeface="ＭＳ Ｐゴシック" pitchFamily="-111" charset="-128"/>
              <a:cs typeface="ＭＳ Ｐゴシック" pitchFamily="-111" charset="-128"/>
            </a:endParaRPr>
          </a:p>
        </p:txBody>
      </p:sp>
      <p:sp>
        <p:nvSpPr>
          <p:cNvPr id="491523" name="Rectangle 2"/>
          <p:cNvSpPr>
            <a:spLocks noGrp="1" noRot="1" noChangeAspect="1" noChangeArrowheads="1" noTextEdit="1"/>
          </p:cNvSpPr>
          <p:nvPr>
            <p:ph type="sldImg"/>
          </p:nvPr>
        </p:nvSpPr>
        <p:spPr>
          <a:ln/>
        </p:spPr>
      </p:sp>
      <p:sp>
        <p:nvSpPr>
          <p:cNvPr id="49152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18807929"/>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7"/>
          <p:cNvSpPr>
            <a:spLocks noGrp="1" noChangeArrowheads="1"/>
          </p:cNvSpPr>
          <p:nvPr>
            <p:ph type="sldNum" sz="quarter" idx="5"/>
          </p:nvPr>
        </p:nvSpPr>
        <p:spPr>
          <a:noFill/>
        </p:spPr>
        <p:txBody>
          <a:bodyPr/>
          <a:lstStyle/>
          <a:p>
            <a:fld id="{1CC6D4F8-5FBA-CE47-8533-A876C9F6A2CE}" type="slidenum">
              <a:rPr lang="en-US">
                <a:latin typeface="Arial" pitchFamily="-111" charset="0"/>
                <a:ea typeface="ＭＳ Ｐゴシック" pitchFamily="-111" charset="-128"/>
                <a:cs typeface="ＭＳ Ｐゴシック" pitchFamily="-111" charset="-128"/>
              </a:rPr>
              <a:pPr/>
              <a:t>334</a:t>
            </a:fld>
            <a:endParaRPr lang="en-US">
              <a:latin typeface="Arial" pitchFamily="-111" charset="0"/>
              <a:ea typeface="ＭＳ Ｐゴシック" pitchFamily="-111" charset="-128"/>
              <a:cs typeface="ＭＳ Ｐゴシック" pitchFamily="-111" charset="-128"/>
            </a:endParaRPr>
          </a:p>
        </p:txBody>
      </p:sp>
      <p:sp>
        <p:nvSpPr>
          <p:cNvPr id="501763" name="Rectangle 2"/>
          <p:cNvSpPr>
            <a:spLocks noGrp="1" noRot="1" noChangeAspect="1" noChangeArrowheads="1" noTextEdit="1"/>
          </p:cNvSpPr>
          <p:nvPr>
            <p:ph type="sldImg"/>
          </p:nvPr>
        </p:nvSpPr>
        <p:spPr>
          <a:ln/>
        </p:spPr>
      </p:sp>
      <p:sp>
        <p:nvSpPr>
          <p:cNvPr id="5017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95447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1012" name="Slide Number Placeholder 3"/>
          <p:cNvSpPr>
            <a:spLocks noGrp="1"/>
          </p:cNvSpPr>
          <p:nvPr>
            <p:ph type="sldNum" sz="quarter" idx="5"/>
          </p:nvPr>
        </p:nvSpPr>
        <p:spPr>
          <a:noFill/>
        </p:spPr>
        <p:txBody>
          <a:bodyPr/>
          <a:lstStyle/>
          <a:p>
            <a:fld id="{45C44C97-C95C-D647-B397-BED30CE82F4A}"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06024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C59A4664-1CDF-974B-B164-60482927F043}"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644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D23392E-D35A-5B4F-AA8F-2FE5228E5383}" type="slidenum">
              <a:rPr lang="en-US"/>
              <a:pPr/>
              <a:t>3</a:t>
            </a:fld>
            <a:endParaRPr lang="en-US"/>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092702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DC5312C-97C8-AF4C-A27C-5DFD049CDDEE}"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8173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DC5312C-97C8-AF4C-A27C-5DFD049CDDEE}" type="slidenum">
              <a:rPr lang="en-US">
                <a:latin typeface="Arial" pitchFamily="-111" charset="0"/>
                <a:ea typeface="ＭＳ Ｐゴシック" pitchFamily="-111" charset="-128"/>
                <a:cs typeface="ＭＳ Ｐゴシック" pitchFamily="-111" charset="-128"/>
              </a:rPr>
              <a:pPr/>
              <a:t>31</a:t>
            </a:fld>
            <a:endParaRPr lang="en-US">
              <a:latin typeface="Arial" pitchFamily="-111" charset="0"/>
              <a:ea typeface="ＭＳ Ｐゴシック" pitchFamily="-111" charset="-128"/>
              <a:cs typeface="ＭＳ Ｐゴシック" pitchFamily="-111"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06952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66916" name="Slide Number Placeholder 3"/>
          <p:cNvSpPr>
            <a:spLocks noGrp="1"/>
          </p:cNvSpPr>
          <p:nvPr>
            <p:ph type="sldNum" sz="quarter" idx="5"/>
          </p:nvPr>
        </p:nvSpPr>
        <p:spPr>
          <a:noFill/>
        </p:spPr>
        <p:txBody>
          <a:bodyPr/>
          <a:lstStyle/>
          <a:p>
            <a:fld id="{A471534A-7DF5-1442-B14C-E2E127728EA6}"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129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D7F82C1-B6D5-BB41-8063-956C65F5CC89}"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4485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CDC5312C-97C8-AF4C-A27C-5DFD049CDDEE}"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08222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144ECD3F-0136-BF4D-B678-D7D8E7CE8495}"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06285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79204" name="Slide Number Placeholder 3"/>
          <p:cNvSpPr>
            <a:spLocks noGrp="1"/>
          </p:cNvSpPr>
          <p:nvPr>
            <p:ph type="sldNum" sz="quarter" idx="5"/>
          </p:nvPr>
        </p:nvSpPr>
        <p:spPr>
          <a:noFill/>
        </p:spPr>
        <p:txBody>
          <a:bodyPr/>
          <a:lstStyle/>
          <a:p>
            <a:fld id="{088421BD-D4D0-1441-A5E8-7E65F2AD7D69}"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25508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1252" name="Slide Number Placeholder 3"/>
          <p:cNvSpPr>
            <a:spLocks noGrp="1"/>
          </p:cNvSpPr>
          <p:nvPr>
            <p:ph type="sldNum" sz="quarter" idx="5"/>
          </p:nvPr>
        </p:nvSpPr>
        <p:spPr>
          <a:noFill/>
        </p:spPr>
        <p:txBody>
          <a:bodyPr/>
          <a:lstStyle/>
          <a:p>
            <a:fld id="{E93E3324-1FED-CA4F-BEEE-44292D45F80A}" type="slidenum">
              <a:rPr lang="en-US">
                <a:latin typeface="Arial" pitchFamily="-111" charset="0"/>
                <a:ea typeface="ＭＳ Ｐゴシック" pitchFamily="-111" charset="-128"/>
                <a:cs typeface="ＭＳ Ｐゴシック" pitchFamily="-111" charset="-128"/>
              </a:rPr>
              <a:pPr/>
              <a:t>37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8197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3300" name="Slide Number Placeholder 3"/>
          <p:cNvSpPr>
            <a:spLocks noGrp="1"/>
          </p:cNvSpPr>
          <p:nvPr>
            <p:ph type="sldNum" sz="quarter" idx="5"/>
          </p:nvPr>
        </p:nvSpPr>
        <p:spPr>
          <a:noFill/>
        </p:spPr>
        <p:txBody>
          <a:bodyPr/>
          <a:lstStyle/>
          <a:p>
            <a:fld id="{7E379DB9-EBBF-AF42-A632-E41B85BEE8E1}"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2570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5348" name="Slide Number Placeholder 3"/>
          <p:cNvSpPr>
            <a:spLocks noGrp="1"/>
          </p:cNvSpPr>
          <p:nvPr>
            <p:ph type="sldNum" sz="quarter" idx="5"/>
          </p:nvPr>
        </p:nvSpPr>
        <p:spPr>
          <a:noFill/>
        </p:spPr>
        <p:txBody>
          <a:bodyPr/>
          <a:lstStyle/>
          <a:p>
            <a:fld id="{F448677B-A24C-D34C-B0E0-BC2D2F99D8D3}" type="slidenum">
              <a:rPr lang="en-US">
                <a:latin typeface="Arial" pitchFamily="-111" charset="0"/>
                <a:ea typeface="ＭＳ Ｐゴシック" pitchFamily="-111" charset="-128"/>
                <a:cs typeface="ＭＳ Ｐゴシック" pitchFamily="-111" charset="-128"/>
              </a:rPr>
              <a:pPr/>
              <a:t>39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08884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AC4F7360-FC78-BC46-82D1-F27EE57E4CD1}" type="slidenum">
              <a:rPr lang="en-US" sz="1300"/>
              <a:pPr algn="r" defTabSz="966788"/>
              <a:t>4</a:t>
            </a:fld>
            <a:endParaRPr lang="en-US" sz="13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84501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
        <p:nvSpPr>
          <p:cNvPr id="187396" name="Slide Number Placeholder 3"/>
          <p:cNvSpPr>
            <a:spLocks noGrp="1"/>
          </p:cNvSpPr>
          <p:nvPr>
            <p:ph type="sldNum" sz="quarter" idx="5"/>
          </p:nvPr>
        </p:nvSpPr>
        <p:spPr>
          <a:noFill/>
        </p:spPr>
        <p:txBody>
          <a:bodyPr/>
          <a:lstStyle/>
          <a:p>
            <a:fld id="{CC9055D2-D105-414E-818F-D3DDF17D9E37}"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53618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0A98B4B3-34F1-1540-857F-A8ECF47D02F5}"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85125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9A7407-C630-FC43-ADCF-B8CB21417ECC}" type="slidenum">
              <a:rPr lang="en-US"/>
              <a:pPr/>
              <a:t>42</a:t>
            </a:fld>
            <a:endParaRPr lang="en-US"/>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173928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489D9A63-8AAC-2E45-8F95-1932AF6B6481}" type="slidenum">
              <a:rPr lang="en-US"/>
              <a:pPr/>
              <a:t>45</a:t>
            </a:fld>
            <a:endParaRPr lang="en-US"/>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31354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EE554B6A-B8D7-1047-A386-3B3E55FB4E08}" type="slidenum">
              <a:rPr lang="en-US"/>
              <a:pPr/>
              <a:t>46</a:t>
            </a:fld>
            <a:endParaRPr lang="en-US"/>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290149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322CF6EE-05EA-4641-9626-3B30D6124FE5}" type="slidenum">
              <a:rPr lang="en-US"/>
              <a:pPr/>
              <a:t>47</a:t>
            </a:fld>
            <a:endParaRPr lang="en-US"/>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17898162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7ACE9CB8-3FF4-0947-BC9B-E58FCA62233B}" type="slidenum">
              <a:rPr lang="en-US"/>
              <a:pPr/>
              <a:t>48</a:t>
            </a:fld>
            <a:endParaRPr lang="en-US"/>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2312704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806547E7-4611-F649-B36F-20EB7935BAA0}" type="slidenum">
              <a:rPr lang="en-US"/>
              <a:pPr/>
              <a:t>49</a:t>
            </a:fld>
            <a:endParaRPr lang="en-US"/>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3782972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D57663F4-7D0D-A647-98FF-7B491F92162E}" type="slidenum">
              <a:rPr lang="en-US"/>
              <a:pPr/>
              <a:t>50</a:t>
            </a:fld>
            <a:endParaRPr lang="en-US"/>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2015669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CD2E90A2-7A73-CE41-8EA2-8B8E1B84EE03}" type="slidenum">
              <a:rPr lang="en-US"/>
              <a:pPr/>
              <a:t>51</a:t>
            </a:fld>
            <a:endParaRPr lang="en-US"/>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4190165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9664A250-D27A-C549-932A-4EC0ED80AB6F}" type="slidenum">
              <a:rPr lang="en-US" sz="1300"/>
              <a:pPr algn="r" defTabSz="966788"/>
              <a:t>5</a:t>
            </a:fld>
            <a:endParaRPr lang="en-US" sz="13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230048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DC49BED-EE17-F049-AC20-BDD6D7605EE1}" type="slidenum">
              <a:rPr lang="en-US"/>
              <a:pPr/>
              <a:t>52</a:t>
            </a:fld>
            <a:endParaRPr lang="en-US"/>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0544274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F82B297-945C-2E4F-8C27-16878F380FDB}" type="slidenum">
              <a:rPr lang="en-US"/>
              <a:pPr/>
              <a:t>54</a:t>
            </a:fld>
            <a:endParaRPr lang="en-US"/>
          </a:p>
        </p:txBody>
      </p:sp>
      <p:sp>
        <p:nvSpPr>
          <p:cNvPr id="389123" name="Rectangle 2"/>
          <p:cNvSpPr>
            <a:spLocks noGrp="1" noRot="1" noChangeAspect="1"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4270643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A1BAD09B-59EE-7847-916E-321F6CE94458}" type="slidenum">
              <a:rPr lang="en-US"/>
              <a:pPr/>
              <a:t>55</a:t>
            </a:fld>
            <a:endParaRPr lang="en-US"/>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5103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1E72A6B3-87A6-884E-BCB4-70FC3D5DD770}" type="slidenum">
              <a:rPr lang="en-US"/>
              <a:pPr/>
              <a:t>56</a:t>
            </a:fld>
            <a:endParaRPr lang="en-US"/>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577013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a:solidFill>
                  <a:schemeClr val="tx1"/>
                </a:solidFill>
                <a:latin typeface="Arial" charset="0"/>
                <a:ea typeface="MS PGothic" charset="0"/>
                <a:cs typeface="MS PGothic" charset="0"/>
              </a:defRPr>
            </a:lvl1pPr>
            <a:lvl2pPr marL="716130" indent="-275434" defTabSz="931887">
              <a:defRPr>
                <a:solidFill>
                  <a:schemeClr val="tx1"/>
                </a:solidFill>
                <a:latin typeface="Arial" charset="0"/>
                <a:ea typeface="MS PGothic" charset="0"/>
                <a:cs typeface="MS PGothic" charset="0"/>
              </a:defRPr>
            </a:lvl2pPr>
            <a:lvl3pPr marL="1101738" indent="-220348" defTabSz="931887">
              <a:defRPr>
                <a:solidFill>
                  <a:schemeClr val="tx1"/>
                </a:solidFill>
                <a:latin typeface="Arial" charset="0"/>
                <a:ea typeface="MS PGothic" charset="0"/>
                <a:cs typeface="MS PGothic" charset="0"/>
              </a:defRPr>
            </a:lvl3pPr>
            <a:lvl4pPr marL="1542433" indent="-220348" defTabSz="931887">
              <a:defRPr>
                <a:solidFill>
                  <a:schemeClr val="tx1"/>
                </a:solidFill>
                <a:latin typeface="Arial" charset="0"/>
                <a:ea typeface="MS PGothic" charset="0"/>
                <a:cs typeface="MS PGothic" charset="0"/>
              </a:defRPr>
            </a:lvl4pPr>
            <a:lvl5pPr marL="1983128" indent="-220348" defTabSz="931887">
              <a:defRPr>
                <a:solidFill>
                  <a:schemeClr val="tx1"/>
                </a:solidFill>
                <a:latin typeface="Arial" charset="0"/>
                <a:ea typeface="MS PGothic" charset="0"/>
                <a:cs typeface="MS PGothic" charset="0"/>
              </a:defRPr>
            </a:lvl5pPr>
            <a:lvl6pPr marL="2423823" indent="-220348" defTabSz="931887" eaLnBrk="0" fontAlgn="base" hangingPunct="0">
              <a:spcBef>
                <a:spcPct val="0"/>
              </a:spcBef>
              <a:spcAft>
                <a:spcPct val="0"/>
              </a:spcAft>
              <a:defRPr>
                <a:solidFill>
                  <a:schemeClr val="tx1"/>
                </a:solidFill>
                <a:latin typeface="Arial" charset="0"/>
                <a:ea typeface="MS PGothic" charset="0"/>
                <a:cs typeface="MS PGothic" charset="0"/>
              </a:defRPr>
            </a:lvl6pPr>
            <a:lvl7pPr marL="2864518" indent="-220348" defTabSz="931887" eaLnBrk="0" fontAlgn="base" hangingPunct="0">
              <a:spcBef>
                <a:spcPct val="0"/>
              </a:spcBef>
              <a:spcAft>
                <a:spcPct val="0"/>
              </a:spcAft>
              <a:defRPr>
                <a:solidFill>
                  <a:schemeClr val="tx1"/>
                </a:solidFill>
                <a:latin typeface="Arial" charset="0"/>
                <a:ea typeface="MS PGothic" charset="0"/>
                <a:cs typeface="MS PGothic" charset="0"/>
              </a:defRPr>
            </a:lvl7pPr>
            <a:lvl8pPr marL="3305213" indent="-220348" defTabSz="931887" eaLnBrk="0" fontAlgn="base" hangingPunct="0">
              <a:spcBef>
                <a:spcPct val="0"/>
              </a:spcBef>
              <a:spcAft>
                <a:spcPct val="0"/>
              </a:spcAft>
              <a:defRPr>
                <a:solidFill>
                  <a:schemeClr val="tx1"/>
                </a:solidFill>
                <a:latin typeface="Arial" charset="0"/>
                <a:ea typeface="MS PGothic" charset="0"/>
                <a:cs typeface="MS PGothic" charset="0"/>
              </a:defRPr>
            </a:lvl8pPr>
            <a:lvl9pPr marL="3745908" indent="-220348" defTabSz="931887" eaLnBrk="0" fontAlgn="base" hangingPunct="0">
              <a:spcBef>
                <a:spcPct val="0"/>
              </a:spcBef>
              <a:spcAft>
                <a:spcPct val="0"/>
              </a:spcAft>
              <a:defRPr>
                <a:solidFill>
                  <a:schemeClr val="tx1"/>
                </a:solidFill>
                <a:latin typeface="Arial" charset="0"/>
                <a:ea typeface="MS PGothic" charset="0"/>
                <a:cs typeface="MS PGothic" charset="0"/>
              </a:defRPr>
            </a:lvl9pPr>
          </a:lstStyle>
          <a:p>
            <a:fld id="{68ADE5DE-D199-714F-B9FD-F1D349E4DE93}" type="slidenum">
              <a:rPr lang="en-US"/>
              <a:pPr/>
              <a:t>57</a:t>
            </a:fld>
            <a:endParaRPr lang="en-US"/>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MS PGothic" charset="0"/>
            </a:endParaRPr>
          </a:p>
        </p:txBody>
      </p:sp>
    </p:spTree>
    <p:extLst>
      <p:ext uri="{BB962C8B-B14F-4D97-AF65-F5344CB8AC3E}">
        <p14:creationId xmlns:p14="http://schemas.microsoft.com/office/powerpoint/2010/main" val="10847790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115E8759-656B-AB4B-8522-ED2AD824ADCC}" type="slidenum">
              <a:rPr lang="en-US">
                <a:latin typeface="Arial" pitchFamily="-111" charset="0"/>
                <a:ea typeface="ＭＳ Ｐゴシック" pitchFamily="-111" charset="-128"/>
                <a:cs typeface="ＭＳ Ｐゴシック" pitchFamily="-111" charset="-128"/>
              </a:rPr>
              <a:pPr/>
              <a:t>58</a:t>
            </a:fld>
            <a:endParaRPr lang="en-US">
              <a:latin typeface="Arial" pitchFamily="-111" charset="0"/>
              <a:ea typeface="ＭＳ Ｐゴシック" pitchFamily="-111" charset="-128"/>
              <a:cs typeface="ＭＳ Ｐゴシック" pitchFamily="-111" charset="-128"/>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103827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B0631143-F5A5-3F48-8252-289059FBBB77}"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299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1F354E6A-828E-614A-8261-CB0FE3B68CA8}"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52073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7381BE66-35EF-D34D-AB64-24214A4BC608}"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055615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AF8CCEF-B564-144E-9176-9EEC0B7CEC53}"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14884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5F8D688-AA21-0A46-AF73-2B66B3548CE9}" type="slidenum">
              <a:rPr lang="en-US" sz="1300"/>
              <a:pPr algn="r" defTabSz="966788"/>
              <a:t>6</a:t>
            </a:fld>
            <a:endParaRPr lang="en-US" sz="13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971985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DBDCEBC6-2EF2-1947-B0DC-5113CB2678A2}"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33667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8959ED96-D30D-9941-8A6F-B46E829FF17E}"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768700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F2852FF0-C93B-F945-B188-7DE43F211EDB}"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13511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CDCF235E-7733-3B42-8492-0F2E42B9BE45}"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16298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9614EB89-A42F-0B48-A6DB-53CD08ADAF27}"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818185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58F13DB1-AA66-5449-881B-180B675503BD}"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14707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31C9F78E-55BA-0348-8994-FDDFABD58F2A}"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332009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3923FDB7-1849-AE47-A3B6-A412472169DC}"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71874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EC79A607-AD52-9548-A9B5-AFA33701050A}"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277548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3CEE662A-8007-2E47-A92D-D02F304310EA}"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6845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8D01B75C-9C66-8D4E-B5C8-E7510B9EEBD1}" type="slidenum">
              <a:rPr lang="en-US" sz="1300"/>
              <a:pPr algn="r" defTabSz="966788"/>
              <a:t>7</a:t>
            </a:fld>
            <a:endParaRPr lang="en-US" sz="13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088500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C27F8660-1C27-1E44-9AF8-6AE3200066CD}"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57812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1A7CA2D-E245-2F4B-9A4E-AC78B837A162}"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955352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0899AC74-4431-0343-A2DD-674BF3EF1975}" type="slidenum">
              <a:rPr lang="en-US">
                <a:latin typeface="Arial" pitchFamily="-111" charset="0"/>
                <a:ea typeface="ＭＳ Ｐゴシック" pitchFamily="-111" charset="-128"/>
                <a:cs typeface="ＭＳ Ｐゴシック" pitchFamily="-111" charset="-128"/>
              </a:rPr>
              <a:pPr/>
              <a:t>77</a:t>
            </a:fld>
            <a:endParaRPr lang="en-US">
              <a:latin typeface="Arial" pitchFamily="-111" charset="0"/>
              <a:ea typeface="ＭＳ Ｐゴシック" pitchFamily="-111" charset="-128"/>
              <a:cs typeface="ＭＳ Ｐゴシック" pitchFamily="-111" charset="-128"/>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255244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935F391D-011B-2A4D-B7BF-12CCAA3B1A68}" type="slidenum">
              <a:rPr lang="en-US">
                <a:latin typeface="Arial" pitchFamily="-111" charset="0"/>
                <a:ea typeface="ＭＳ Ｐゴシック" pitchFamily="-111" charset="-128"/>
                <a:cs typeface="ＭＳ Ｐゴシック" pitchFamily="-111" charset="-128"/>
              </a:rPr>
              <a:pPr/>
              <a:t>78</a:t>
            </a:fld>
            <a:endParaRPr lang="en-US">
              <a:latin typeface="Arial" pitchFamily="-111" charset="0"/>
              <a:ea typeface="ＭＳ Ｐゴシック" pitchFamily="-111" charset="-128"/>
              <a:cs typeface="ＭＳ Ｐゴシック" pitchFamily="-111" charset="-128"/>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469326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F3BB4FB3-E6AC-9D46-BD80-B518BADE7B5E}"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2088170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6691452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6BD0AF22-1160-8741-BF7C-E3C182EF022D}"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3612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272380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F993B941-475E-9E4F-AD05-89906708FD5E}"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08464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402B5521-9F15-234E-BA15-DF27DC32E690}"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608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440BB26D-5F6D-7846-A75B-6EF44BE8A2A7}" type="slidenum">
              <a:rPr lang="en-US" sz="1300"/>
              <a:pPr algn="r" defTabSz="966788"/>
              <a:t>8</a:t>
            </a:fld>
            <a:endParaRPr lang="en-US" sz="13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444214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89935800-CCD7-3940-AD75-00F8B059D723}"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450753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B345A199-2B78-8049-97EA-AA68BC5A901B}"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25602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C2913C7F-30BE-BD4A-A57A-9D6A46207E9D}"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244543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F3221BE-EBE3-FA4B-A344-782E30A81C1D}"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015234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88454C70-DA4C-DA40-813F-FF4E74C9FF90}"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675620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5EDF3F21-B6EF-5444-B6F3-889013665538}" type="slidenum">
              <a:rPr lang="en-US">
                <a:latin typeface="Arial" pitchFamily="-111" charset="0"/>
                <a:ea typeface="ＭＳ Ｐゴシック" pitchFamily="-111" charset="-128"/>
                <a:cs typeface="ＭＳ Ｐゴシック" pitchFamily="-111" charset="-128"/>
              </a:rPr>
              <a:pPr/>
              <a:t>90</a:t>
            </a:fld>
            <a:endParaRPr lang="en-US">
              <a:latin typeface="Arial" pitchFamily="-111" charset="0"/>
              <a:ea typeface="ＭＳ Ｐゴシック" pitchFamily="-111" charset="-128"/>
              <a:cs typeface="ＭＳ Ｐゴシック" pitchFamily="-111" charset="-128"/>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863021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47A48DCD-9ADA-CC4D-9E18-7E4B3DC7579E}" type="slidenum">
              <a:rPr lang="en-US">
                <a:latin typeface="Arial" pitchFamily="-111" charset="0"/>
                <a:ea typeface="ＭＳ Ｐゴシック" pitchFamily="-111" charset="-128"/>
                <a:cs typeface="ＭＳ Ｐゴシック" pitchFamily="-111" charset="-128"/>
              </a:rPr>
              <a:pPr/>
              <a:t>91</a:t>
            </a:fld>
            <a:endParaRPr lang="en-US">
              <a:latin typeface="Arial" pitchFamily="-111" charset="0"/>
              <a:ea typeface="ＭＳ Ｐゴシック" pitchFamily="-111" charset="-128"/>
              <a:cs typeface="ＭＳ Ｐゴシック" pitchFamily="-111" charset="-128"/>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397694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5CE84C52-85D2-3540-B26A-49F8629DC7D4}" type="slidenum">
              <a:rPr lang="en-US">
                <a:latin typeface="Arial" pitchFamily="-111" charset="0"/>
                <a:ea typeface="ＭＳ Ｐゴシック" pitchFamily="-111" charset="-128"/>
                <a:cs typeface="ＭＳ Ｐゴシック" pitchFamily="-111" charset="-128"/>
              </a:rPr>
              <a:pPr/>
              <a:t>92</a:t>
            </a:fld>
            <a:endParaRPr lang="en-US">
              <a:latin typeface="Arial" pitchFamily="-111" charset="0"/>
              <a:ea typeface="ＭＳ Ｐゴシック" pitchFamily="-111" charset="-128"/>
              <a:cs typeface="ＭＳ Ｐゴシック" pitchFamily="-111" charset="-128"/>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554267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2090DEF5-7B16-3A4F-99C9-946D89D4CF28}"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316263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A3732247-1DC3-754C-A691-F72F1CE87B1E}"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928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5438775" y="6948488"/>
            <a:ext cx="4160838" cy="365125"/>
          </a:xfrm>
          <a:prstGeom prst="rect">
            <a:avLst/>
          </a:prstGeom>
          <a:noFill/>
          <a:ln w="9525">
            <a:noFill/>
            <a:miter lim="800000"/>
            <a:headEnd/>
            <a:tailEnd/>
          </a:ln>
        </p:spPr>
        <p:txBody>
          <a:bodyPr lIns="96661" tIns="48331" rIns="96661" bIns="48331" anchor="b">
            <a:prstTxWarp prst="textNoShape">
              <a:avLst/>
            </a:prstTxWarp>
          </a:bodyPr>
          <a:lstStyle/>
          <a:p>
            <a:pPr algn="r" defTabSz="966788"/>
            <a:fld id="{0B5205E6-39C7-7049-922F-337CAD41DEF4}" type="slidenum">
              <a:rPr lang="en-US" sz="1300"/>
              <a:pPr algn="r" defTabSz="966788"/>
              <a:t>9</a:t>
            </a:fld>
            <a:endParaRPr lang="en-US" sz="13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452499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FC2CB89C-2135-D141-BEFD-FF75ACD1683B}" type="slidenum">
              <a:rPr lang="en-US">
                <a:latin typeface="Arial" pitchFamily="-111" charset="0"/>
                <a:ea typeface="ＭＳ Ｐゴシック" pitchFamily="-111" charset="-128"/>
                <a:cs typeface="ＭＳ Ｐゴシック" pitchFamily="-111" charset="-128"/>
              </a:rPr>
              <a:pPr/>
              <a:t>102</a:t>
            </a:fld>
            <a:endParaRPr lang="en-US">
              <a:latin typeface="Arial" pitchFamily="-111" charset="0"/>
              <a:ea typeface="ＭＳ Ｐゴシック" pitchFamily="-111" charset="-128"/>
              <a:cs typeface="ＭＳ Ｐゴシック" pitchFamily="-111" charset="-128"/>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040899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C9A7F982-A0FF-5840-8612-441DC7EF8763}"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
        <p:nvSpPr>
          <p:cNvPr id="272387" name="Rectangle 2"/>
          <p:cNvSpPr>
            <a:spLocks noGrp="1" noRot="1" noChangeAspect="1" noChangeArrowheads="1" noTextEdit="1"/>
          </p:cNvSpPr>
          <p:nvPr>
            <p:ph type="sldImg"/>
          </p:nvPr>
        </p:nvSpPr>
        <p:spPr>
          <a:ln/>
        </p:spPr>
      </p:sp>
      <p:sp>
        <p:nvSpPr>
          <p:cNvPr id="27238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21690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8FD3804-109F-FA4D-A2EE-8731E3F202F2}"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
        <p:nvSpPr>
          <p:cNvPr id="274435" name="Rectangle 2"/>
          <p:cNvSpPr>
            <a:spLocks noGrp="1" noRot="1" noChangeAspect="1" noChangeArrowheads="1" noTextEdit="1"/>
          </p:cNvSpPr>
          <p:nvPr>
            <p:ph type="sldImg"/>
          </p:nvPr>
        </p:nvSpPr>
        <p:spPr>
          <a:ln/>
        </p:spPr>
      </p:sp>
      <p:sp>
        <p:nvSpPr>
          <p:cNvPr id="27443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157034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EA7ABC01-A25F-0F45-87B3-9A56878E4834}"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
        <p:nvSpPr>
          <p:cNvPr id="276483" name="Rectangle 2"/>
          <p:cNvSpPr>
            <a:spLocks noGrp="1" noRot="1" noChangeAspect="1" noChangeArrowheads="1" noTextEdit="1"/>
          </p:cNvSpPr>
          <p:nvPr>
            <p:ph type="sldImg"/>
          </p:nvPr>
        </p:nvSpPr>
        <p:spPr>
          <a:ln/>
        </p:spPr>
      </p:sp>
      <p:sp>
        <p:nvSpPr>
          <p:cNvPr id="27648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88585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78FF3405-4D2B-C643-8928-3F19B075EBBF}"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19978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5B59B23A-993E-9D4D-9E8E-9785DFF9DCE1}" type="slidenum">
              <a:rPr lang="en-US">
                <a:latin typeface="Arial" pitchFamily="-111" charset="0"/>
                <a:ea typeface="ＭＳ Ｐゴシック" pitchFamily="-111" charset="-128"/>
                <a:cs typeface="ＭＳ Ｐゴシック" pitchFamily="-111" charset="-128"/>
              </a:rPr>
              <a:pPr/>
              <a:t>107</a:t>
            </a:fld>
            <a:endParaRPr lang="en-US">
              <a:latin typeface="Arial" pitchFamily="-111" charset="0"/>
              <a:ea typeface="ＭＳ Ｐゴシック" pitchFamily="-111" charset="-128"/>
              <a:cs typeface="ＭＳ Ｐゴシック" pitchFamily="-111" charset="-128"/>
            </a:endParaRPr>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96770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ECDA7AF-DBE0-6644-88C1-4D61FFAFB231}"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0442633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183C19C3-49FE-7941-BC18-CAF27AC80EE0}"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214364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p:spPr>
        <p:txBody>
          <a:bodyPr/>
          <a:lstStyle/>
          <a:p>
            <a:fld id="{5655A9D9-9144-7F48-89DC-98495AEF8584}"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286723" name="Rectangle 2"/>
          <p:cNvSpPr>
            <a:spLocks noGrp="1" noRot="1" noChangeAspect="1" noChangeArrowheads="1" noTextEdit="1"/>
          </p:cNvSpPr>
          <p:nvPr>
            <p:ph type="sldImg"/>
          </p:nvPr>
        </p:nvSpPr>
        <p:spPr>
          <a:ln/>
        </p:spPr>
      </p:sp>
      <p:sp>
        <p:nvSpPr>
          <p:cNvPr id="286724"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7110786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9C464AED-B0C4-154B-9C24-5432636149D4}"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p:spPr>
        <p:txBody>
          <a:bodyPr/>
          <a:lstStyle/>
          <a:p>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7644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80A318F6-16BB-1E43-B8A5-D23395CCF467}" type="datetime1">
              <a:rPr lang="en-US" smtClean="0"/>
              <a:t>3/2/22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1C2AC5EC-DFAD-014F-A0CB-986543EA4EBB}" type="slidenum">
              <a:rPr lang="en-US"/>
              <a:pPr/>
              <a:t>‹#›</a:t>
            </a:fld>
            <a:endParaRPr lang="en-US"/>
          </a:p>
        </p:txBody>
      </p:sp>
    </p:spTree>
    <p:extLst>
      <p:ext uri="{BB962C8B-B14F-4D97-AF65-F5344CB8AC3E}">
        <p14:creationId xmlns:p14="http://schemas.microsoft.com/office/powerpoint/2010/main" val="159136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DCCED98-4317-2C48-A391-962B633133FF}" type="datetime1">
              <a:rPr lang="en-US" smtClean="0"/>
              <a:t>3/2/22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E7AAC0A-1956-8340-8224-D7C28667D24B}" type="slidenum">
              <a:rPr lang="en-US"/>
              <a:pPr/>
              <a:t>‹#›</a:t>
            </a:fld>
            <a:endParaRPr lang="en-US"/>
          </a:p>
        </p:txBody>
      </p:sp>
    </p:spTree>
    <p:extLst>
      <p:ext uri="{BB962C8B-B14F-4D97-AF65-F5344CB8AC3E}">
        <p14:creationId xmlns:p14="http://schemas.microsoft.com/office/powerpoint/2010/main" val="327981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BF61EE21-9D78-EC4A-B9E0-463D2D212950}" type="datetime1">
              <a:rPr lang="en-US" smtClean="0"/>
              <a:t>3/2/22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7D03BB-11CB-F949-BDB2-77C119DBBE08}" type="slidenum">
              <a:rPr lang="en-US"/>
              <a:pPr/>
              <a:t>‹#›</a:t>
            </a:fld>
            <a:endParaRPr lang="en-US"/>
          </a:p>
        </p:txBody>
      </p:sp>
    </p:spTree>
    <p:extLst>
      <p:ext uri="{BB962C8B-B14F-4D97-AF65-F5344CB8AC3E}">
        <p14:creationId xmlns:p14="http://schemas.microsoft.com/office/powerpoint/2010/main" val="1965197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4B3783F6-D231-A54E-91F7-CE431D89A591}" type="datetime1">
              <a:rPr lang="en-US" smtClean="0"/>
              <a:t>3/2/22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B93D14BA-355C-6F4D-8CB5-1E4E236E5191}" type="slidenum">
              <a:rPr lang="en-US"/>
              <a:pPr/>
              <a:t>‹#›</a:t>
            </a:fld>
            <a:endParaRPr lang="en-US"/>
          </a:p>
        </p:txBody>
      </p:sp>
    </p:spTree>
    <p:extLst>
      <p:ext uri="{BB962C8B-B14F-4D97-AF65-F5344CB8AC3E}">
        <p14:creationId xmlns:p14="http://schemas.microsoft.com/office/powerpoint/2010/main" val="2767217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EFE8E0D-F0A4-664A-B4CB-1572CC9A019E}" type="datetime1">
              <a:rPr lang="en-US" smtClean="0"/>
              <a:t>3/2/22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445EE83F-0561-3C44-98AA-8FFF6D2C2E04}" type="slidenum">
              <a:rPr lang="en-US"/>
              <a:pPr/>
              <a:t>‹#›</a:t>
            </a:fld>
            <a:endParaRPr lang="en-US"/>
          </a:p>
        </p:txBody>
      </p:sp>
    </p:spTree>
    <p:extLst>
      <p:ext uri="{BB962C8B-B14F-4D97-AF65-F5344CB8AC3E}">
        <p14:creationId xmlns:p14="http://schemas.microsoft.com/office/powerpoint/2010/main" val="24339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2534C2F4-DACC-7046-9C17-8BE104BD396C}" type="datetime1">
              <a:rPr lang="en-US" smtClean="0"/>
              <a:t>3/2/22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F7F6C048-724C-A44D-A3A9-573A2C2F7973}" type="slidenum">
              <a:rPr lang="en-US"/>
              <a:pPr/>
              <a:t>‹#›</a:t>
            </a:fld>
            <a:endParaRPr lang="en-US"/>
          </a:p>
        </p:txBody>
      </p:sp>
    </p:spTree>
    <p:extLst>
      <p:ext uri="{BB962C8B-B14F-4D97-AF65-F5344CB8AC3E}">
        <p14:creationId xmlns:p14="http://schemas.microsoft.com/office/powerpoint/2010/main" val="52155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2219DD89-BAD8-364A-BD2D-467099994EAF}" type="datetime1">
              <a:rPr lang="en-US" smtClean="0"/>
              <a:t>3/2/22</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5F8E28D9-431E-8740-9B48-008ADE63E310}" type="slidenum">
              <a:rPr lang="en-US"/>
              <a:pPr/>
              <a:t>‹#›</a:t>
            </a:fld>
            <a:endParaRPr lang="en-US"/>
          </a:p>
        </p:txBody>
      </p:sp>
    </p:spTree>
    <p:extLst>
      <p:ext uri="{BB962C8B-B14F-4D97-AF65-F5344CB8AC3E}">
        <p14:creationId xmlns:p14="http://schemas.microsoft.com/office/powerpoint/2010/main" val="392114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0CAFAFA-42D4-614C-B8B0-6D1EBAE9D211}" type="datetime1">
              <a:rPr lang="en-US" smtClean="0"/>
              <a:t>3/2/22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dirty="0"/>
              <a:t>© UCF CS</a:t>
            </a:r>
          </a:p>
        </p:txBody>
      </p:sp>
      <p:sp>
        <p:nvSpPr>
          <p:cNvPr id="6" name="Rectangle 6"/>
          <p:cNvSpPr>
            <a:spLocks noGrp="1" noChangeArrowheads="1"/>
          </p:cNvSpPr>
          <p:nvPr>
            <p:ph type="sldNum" sz="quarter" idx="12"/>
          </p:nvPr>
        </p:nvSpPr>
        <p:spPr>
          <a:ln/>
        </p:spPr>
        <p:txBody>
          <a:bodyPr/>
          <a:lstStyle>
            <a:lvl1pPr>
              <a:defRPr/>
            </a:lvl1pPr>
          </a:lstStyle>
          <a:p>
            <a:fld id="{61C0DFDA-2135-D64E-918D-40C809DE5D01}" type="slidenum">
              <a:rPr lang="en-US"/>
              <a:pPr/>
              <a:t>‹#›</a:t>
            </a:fld>
            <a:endParaRPr lang="en-US"/>
          </a:p>
        </p:txBody>
      </p:sp>
    </p:spTree>
    <p:extLst>
      <p:ext uri="{BB962C8B-B14F-4D97-AF65-F5344CB8AC3E}">
        <p14:creationId xmlns:p14="http://schemas.microsoft.com/office/powerpoint/2010/main" val="187161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9CB80E08-E47F-E54B-A080-4A582F0A0BAB}" type="datetime1">
              <a:rPr lang="en-US" smtClean="0"/>
              <a:t>3/2/22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D90E1FD5-8788-F846-A31B-26E5EF73593D}" type="slidenum">
              <a:rPr lang="en-US"/>
              <a:pPr/>
              <a:t>‹#›</a:t>
            </a:fld>
            <a:endParaRPr lang="en-US"/>
          </a:p>
        </p:txBody>
      </p:sp>
    </p:spTree>
    <p:extLst>
      <p:ext uri="{BB962C8B-B14F-4D97-AF65-F5344CB8AC3E}">
        <p14:creationId xmlns:p14="http://schemas.microsoft.com/office/powerpoint/2010/main" val="267503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045D80B8-F1C1-AD40-80F2-554E916B305A}" type="datetime1">
              <a:rPr lang="en-US" smtClean="0"/>
              <a:t>3/2/22</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dirty="0"/>
              <a:t>© UCF CS</a:t>
            </a:r>
          </a:p>
        </p:txBody>
      </p:sp>
      <p:sp>
        <p:nvSpPr>
          <p:cNvPr id="9" name="Rectangle 6"/>
          <p:cNvSpPr>
            <a:spLocks noGrp="1" noChangeArrowheads="1"/>
          </p:cNvSpPr>
          <p:nvPr>
            <p:ph type="sldNum" sz="quarter" idx="12"/>
          </p:nvPr>
        </p:nvSpPr>
        <p:spPr>
          <a:ln/>
        </p:spPr>
        <p:txBody>
          <a:bodyPr/>
          <a:lstStyle>
            <a:lvl1pPr>
              <a:defRPr/>
            </a:lvl1pPr>
          </a:lstStyle>
          <a:p>
            <a:fld id="{5C3A5692-28FF-E048-A23B-BD64E45D7FD0}" type="slidenum">
              <a:rPr lang="en-US"/>
              <a:pPr/>
              <a:t>‹#›</a:t>
            </a:fld>
            <a:endParaRPr lang="en-US"/>
          </a:p>
        </p:txBody>
      </p:sp>
    </p:spTree>
    <p:extLst>
      <p:ext uri="{BB962C8B-B14F-4D97-AF65-F5344CB8AC3E}">
        <p14:creationId xmlns:p14="http://schemas.microsoft.com/office/powerpoint/2010/main" val="60653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34B5390C-BEA9-E14D-AA81-FE8F6AFFBD2A}" type="datetime1">
              <a:rPr lang="en-US" smtClean="0"/>
              <a:t>3/2/22</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dirty="0"/>
              <a:t>© UCF CS</a:t>
            </a:r>
          </a:p>
        </p:txBody>
      </p:sp>
      <p:sp>
        <p:nvSpPr>
          <p:cNvPr id="5" name="Rectangle 6"/>
          <p:cNvSpPr>
            <a:spLocks noGrp="1" noChangeArrowheads="1"/>
          </p:cNvSpPr>
          <p:nvPr>
            <p:ph type="sldNum" sz="quarter" idx="12"/>
          </p:nvPr>
        </p:nvSpPr>
        <p:spPr>
          <a:ln/>
        </p:spPr>
        <p:txBody>
          <a:bodyPr/>
          <a:lstStyle>
            <a:lvl1pPr>
              <a:defRPr/>
            </a:lvl1pPr>
          </a:lstStyle>
          <a:p>
            <a:fld id="{15237D89-D11D-954C-BFCD-675BFC02310A}" type="slidenum">
              <a:rPr lang="en-US"/>
              <a:pPr/>
              <a:t>‹#›</a:t>
            </a:fld>
            <a:endParaRPr lang="en-US"/>
          </a:p>
        </p:txBody>
      </p:sp>
    </p:spTree>
    <p:extLst>
      <p:ext uri="{BB962C8B-B14F-4D97-AF65-F5344CB8AC3E}">
        <p14:creationId xmlns:p14="http://schemas.microsoft.com/office/powerpoint/2010/main" val="95145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EAF8B5D-97DC-6D4C-BB10-0C704C0F2AC3}" type="datetime1">
              <a:rPr lang="en-US" smtClean="0"/>
              <a:t>3/2/22</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dirty="0"/>
              <a:t>© UCF CS</a:t>
            </a:r>
          </a:p>
        </p:txBody>
      </p:sp>
      <p:sp>
        <p:nvSpPr>
          <p:cNvPr id="4" name="Rectangle 6"/>
          <p:cNvSpPr>
            <a:spLocks noGrp="1" noChangeArrowheads="1"/>
          </p:cNvSpPr>
          <p:nvPr>
            <p:ph type="sldNum" sz="quarter" idx="12"/>
          </p:nvPr>
        </p:nvSpPr>
        <p:spPr>
          <a:ln/>
        </p:spPr>
        <p:txBody>
          <a:bodyPr/>
          <a:lstStyle>
            <a:lvl1pPr>
              <a:defRPr/>
            </a:lvl1pPr>
          </a:lstStyle>
          <a:p>
            <a:fld id="{256636F4-E812-014D-94A9-0B9FCB771131}" type="slidenum">
              <a:rPr lang="en-US"/>
              <a:pPr/>
              <a:t>‹#›</a:t>
            </a:fld>
            <a:endParaRPr lang="en-US"/>
          </a:p>
        </p:txBody>
      </p:sp>
    </p:spTree>
    <p:extLst>
      <p:ext uri="{BB962C8B-B14F-4D97-AF65-F5344CB8AC3E}">
        <p14:creationId xmlns:p14="http://schemas.microsoft.com/office/powerpoint/2010/main" val="162001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9BB8A01-B326-A740-BCFA-11C0007E1862}" type="datetime1">
              <a:rPr lang="en-US" smtClean="0"/>
              <a:t>3/2/22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dirty="0"/>
              <a:t>© UCF CS</a:t>
            </a:r>
          </a:p>
        </p:txBody>
      </p:sp>
      <p:sp>
        <p:nvSpPr>
          <p:cNvPr id="7" name="Rectangle 6"/>
          <p:cNvSpPr>
            <a:spLocks noGrp="1" noChangeArrowheads="1"/>
          </p:cNvSpPr>
          <p:nvPr>
            <p:ph type="sldNum" sz="quarter" idx="12"/>
          </p:nvPr>
        </p:nvSpPr>
        <p:spPr>
          <a:ln/>
        </p:spPr>
        <p:txBody>
          <a:bodyPr/>
          <a:lstStyle>
            <a:lvl1pPr>
              <a:defRPr/>
            </a:lvl1pPr>
          </a:lstStyle>
          <a:p>
            <a:fld id="{958D702E-752D-C34F-808E-32757EA6100B}" type="slidenum">
              <a:rPr lang="en-US"/>
              <a:pPr/>
              <a:t>‹#›</a:t>
            </a:fld>
            <a:endParaRPr lang="en-US"/>
          </a:p>
        </p:txBody>
      </p:sp>
    </p:spTree>
    <p:extLst>
      <p:ext uri="{BB962C8B-B14F-4D97-AF65-F5344CB8AC3E}">
        <p14:creationId xmlns:p14="http://schemas.microsoft.com/office/powerpoint/2010/main" val="313406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4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AB77696-D8D6-6445-9960-1AA2BFE04212}" type="datetime1">
              <a:rPr lang="en-US" smtClean="0"/>
              <a:t>3/2/22</a:t>
            </a:fld>
            <a:endParaRPr lang="en-US"/>
          </a:p>
        </p:txBody>
      </p:sp>
      <p:sp>
        <p:nvSpPr>
          <p:cNvPr id="1034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a:t>© UCF CS</a:t>
            </a:r>
          </a:p>
        </p:txBody>
      </p:sp>
      <p:sp>
        <p:nvSpPr>
          <p:cNvPr id="1034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FFD581D-B075-8B4F-ACFF-EAD446A3EB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p:txStyles>
    <p:titleStyle>
      <a:lvl1pPr algn="ctr" rtl="0" eaLnBrk="0" fontAlgn="base" hangingPunct="0">
        <a:spcBef>
          <a:spcPct val="0"/>
        </a:spcBef>
        <a:spcAft>
          <a:spcPct val="0"/>
        </a:spcAft>
        <a:defRPr sz="4400" b="1">
          <a:solidFill>
            <a:srgbClr val="CC9900"/>
          </a:solidFill>
          <a:latin typeface="+mj-lt"/>
          <a:ea typeface="MS PGothic" pitchFamily="34" charset="-128"/>
          <a:cs typeface="MS PGothic" charset="0"/>
        </a:defRPr>
      </a:lvl1pPr>
      <a:lvl2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4400" b="1">
          <a:solidFill>
            <a:srgbClr val="CC9900"/>
          </a:solidFill>
          <a:latin typeface="Arial" pitchFamily="-107" charset="0"/>
          <a:ea typeface="MS PGothic" pitchFamily="34" charset="-128"/>
          <a:cs typeface="MS PGothic" charset="0"/>
        </a:defRPr>
      </a:lvl5pPr>
      <a:lvl6pPr marL="457200" algn="ctr" rtl="0" fontAlgn="base">
        <a:spcBef>
          <a:spcPct val="0"/>
        </a:spcBef>
        <a:spcAft>
          <a:spcPct val="0"/>
        </a:spcAft>
        <a:defRPr sz="4400" b="1">
          <a:solidFill>
            <a:srgbClr val="CC9900"/>
          </a:solidFill>
          <a:latin typeface="Arial" pitchFamily="-107" charset="0"/>
        </a:defRPr>
      </a:lvl6pPr>
      <a:lvl7pPr marL="914400" algn="ctr" rtl="0" fontAlgn="base">
        <a:spcBef>
          <a:spcPct val="0"/>
        </a:spcBef>
        <a:spcAft>
          <a:spcPct val="0"/>
        </a:spcAft>
        <a:defRPr sz="4400" b="1">
          <a:solidFill>
            <a:srgbClr val="CC9900"/>
          </a:solidFill>
          <a:latin typeface="Arial" pitchFamily="-107" charset="0"/>
        </a:defRPr>
      </a:lvl7pPr>
      <a:lvl8pPr marL="1371600" algn="ctr" rtl="0" fontAlgn="base">
        <a:spcBef>
          <a:spcPct val="0"/>
        </a:spcBef>
        <a:spcAft>
          <a:spcPct val="0"/>
        </a:spcAft>
        <a:defRPr sz="4400" b="1">
          <a:solidFill>
            <a:srgbClr val="CC9900"/>
          </a:solidFill>
          <a:latin typeface="Arial" pitchFamily="-107" charset="0"/>
        </a:defRPr>
      </a:lvl8pPr>
      <a:lvl9pPr marL="1828800" algn="ctr" rtl="0" fontAlgn="base">
        <a:spcBef>
          <a:spcPct val="0"/>
        </a:spcBef>
        <a:spcAft>
          <a:spcPct val="0"/>
        </a:spcAft>
        <a:defRPr sz="4400" b="1">
          <a:solidFill>
            <a:srgbClr val="CC9900"/>
          </a:solidFill>
          <a:latin typeface="Arial"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27.xml"/><Relationship Id="rId7" Type="http://schemas.openxmlformats.org/officeDocument/2006/relationships/image" Target="../media/image10.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9.emf"/><Relationship Id="rId4" Type="http://schemas.openxmlformats.org/officeDocument/2006/relationships/oleObject" Target="../embeddings/oleObject4.bin"/><Relationship Id="rId9" Type="http://schemas.openxmlformats.org/officeDocument/2006/relationships/image" Target="../media/image11.emf"/></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8.bin"/></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63775"/>
            <a:ext cx="7772400" cy="1470025"/>
          </a:xfrm>
        </p:spPr>
        <p:txBody>
          <a:bodyPr/>
          <a:lstStyle/>
          <a:p>
            <a:pPr eaLnBrk="1" hangingPunct="1"/>
            <a:r>
              <a:rPr lang="en-US" sz="5400" dirty="0">
                <a:latin typeface="Arial" charset="0"/>
                <a:ea typeface="MS PGothic" charset="0"/>
              </a:rPr>
              <a:t>Complexity Theory</a:t>
            </a:r>
            <a:br>
              <a:rPr lang="en-US" sz="5400" dirty="0">
                <a:latin typeface="Arial" charset="0"/>
                <a:ea typeface="MS PGothic" charset="0"/>
              </a:rPr>
            </a:br>
            <a:r>
              <a:rPr lang="en-US" sz="5400" dirty="0">
                <a:latin typeface="Arial" charset="0"/>
                <a:ea typeface="MS PGothic" charset="0"/>
              </a:rPr>
              <a:t>Computability</a:t>
            </a:r>
            <a:endParaRPr lang="en-US" sz="4000" dirty="0">
              <a:latin typeface="Arial" charset="0"/>
              <a:ea typeface="MS PGothic" charset="0"/>
            </a:endParaRPr>
          </a:p>
        </p:txBody>
      </p:sp>
      <p:sp>
        <p:nvSpPr>
          <p:cNvPr id="2051" name="Rectangle 3"/>
          <p:cNvSpPr>
            <a:spLocks noGrp="1" noChangeArrowheads="1"/>
          </p:cNvSpPr>
          <p:nvPr>
            <p:ph type="subTitle" idx="1"/>
          </p:nvPr>
        </p:nvSpPr>
        <p:spPr>
          <a:xfrm>
            <a:off x="990600" y="3886200"/>
            <a:ext cx="7162800" cy="1752600"/>
          </a:xfrm>
        </p:spPr>
        <p:txBody>
          <a:bodyPr/>
          <a:lstStyle/>
          <a:p>
            <a:pPr eaLnBrk="1" hangingPunct="1"/>
            <a:r>
              <a:rPr lang="en-US" dirty="0">
                <a:solidFill>
                  <a:srgbClr val="009900"/>
                </a:solidFill>
                <a:latin typeface="Arial" charset="0"/>
                <a:ea typeface="MS PGothic" charset="0"/>
              </a:rPr>
              <a:t>Charles E. Hughes</a:t>
            </a:r>
          </a:p>
          <a:p>
            <a:pPr eaLnBrk="1" hangingPunct="1"/>
            <a:r>
              <a:rPr lang="en-US" dirty="0">
                <a:solidFill>
                  <a:srgbClr val="CC3300"/>
                </a:solidFill>
                <a:latin typeface="Arial" charset="0"/>
                <a:ea typeface="MS PGothic" charset="0"/>
              </a:rPr>
              <a:t>COT6410 – Spring 2022 Notes</a:t>
            </a:r>
          </a:p>
          <a:p>
            <a:pPr eaLnBrk="1" hangingPunct="1"/>
            <a:r>
              <a:rPr lang="en-US" i="1" dirty="0">
                <a:solidFill>
                  <a:srgbClr val="FF0000"/>
                </a:solidFill>
                <a:latin typeface="Arial" charset="0"/>
                <a:ea typeface="MS PGothic" charset="0"/>
              </a:rPr>
              <a:t>Slides whose headers are italicized red are not required material</a:t>
            </a:r>
          </a:p>
        </p:txBody>
      </p:sp>
      <p:sp>
        <p:nvSpPr>
          <p:cNvPr id="2052" name="Rectangle 5"/>
          <p:cNvSpPr>
            <a:spLocks noChangeArrowheads="1"/>
          </p:cNvSpPr>
          <p:nvPr/>
        </p:nvSpPr>
        <p:spPr bwMode="auto">
          <a:xfrm>
            <a:off x="1471613" y="3136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dirty="0"/>
          </a:p>
        </p:txBody>
      </p:sp>
      <p:pic>
        <p:nvPicPr>
          <p:cNvPr id="2053" name="Picture 4" descr="http://www.ucf.edu/ucflogos/cfwm3bg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286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dt" sz="quarter" idx="10"/>
          </p:nvPr>
        </p:nvSpPr>
        <p:spPr>
          <a:noFill/>
        </p:spPr>
        <p:txBody>
          <a:bodyPr/>
          <a:lstStyle/>
          <a:p>
            <a:fld id="{CBA6129E-315F-9040-B0FD-0D36640EB54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7475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4756" name="Slide Number Placeholder 3"/>
          <p:cNvSpPr>
            <a:spLocks noGrp="1"/>
          </p:cNvSpPr>
          <p:nvPr>
            <p:ph type="sldNum" sz="quarter" idx="12"/>
          </p:nvPr>
        </p:nvSpPr>
        <p:spPr>
          <a:noFill/>
        </p:spPr>
        <p:txBody>
          <a:bodyPr/>
          <a:lstStyle/>
          <a:p>
            <a:fld id="{B9DD4F5D-3998-9E43-A3F7-4715D2FD97AD}" type="slidenum">
              <a:rPr lang="en-US">
                <a:latin typeface="Arial" pitchFamily="-111" charset="0"/>
                <a:ea typeface="ＭＳ Ｐゴシック" pitchFamily="-111" charset="-128"/>
                <a:cs typeface="ＭＳ Ｐゴシック" pitchFamily="-111" charset="-128"/>
              </a:rPr>
              <a:pPr/>
              <a:t>10</a:t>
            </a:fld>
            <a:endParaRPr lang="en-US">
              <a:latin typeface="Arial" pitchFamily="-111" charset="0"/>
              <a:ea typeface="ＭＳ Ｐゴシック" pitchFamily="-111" charset="-128"/>
              <a:cs typeface="ＭＳ Ｐゴシック" pitchFamily="-111" charset="-128"/>
            </a:endParaRPr>
          </a:p>
        </p:txBody>
      </p:sp>
      <p:sp>
        <p:nvSpPr>
          <p:cNvPr id="74757"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More on Emil Post</a:t>
            </a:r>
          </a:p>
        </p:txBody>
      </p:sp>
      <p:sp>
        <p:nvSpPr>
          <p:cNvPr id="74758" name="Rectangle 3"/>
          <p:cNvSpPr>
            <a:spLocks noGrp="1" noChangeArrowheads="1"/>
          </p:cNvSpPr>
          <p:nvPr>
            <p:ph type="body" idx="4294967295"/>
          </p:nvPr>
        </p:nvSpPr>
        <p:spPr/>
        <p:txBody>
          <a:bodyPr/>
          <a:lstStyle/>
          <a:p>
            <a:pPr eaLnBrk="1" hangingPunct="1">
              <a:lnSpc>
                <a:spcPct val="90000"/>
              </a:lnSpc>
            </a:pPr>
            <a:r>
              <a:rPr lang="en-US" sz="2200" dirty="0">
                <a:ea typeface="ＭＳ Ｐゴシック" pitchFamily="-111" charset="-128"/>
                <a:cs typeface="ＭＳ Ｐゴシック" pitchFamily="-111" charset="-128"/>
              </a:rPr>
              <a:t>In the 1920’s, starting with notation developed by </a:t>
            </a:r>
            <a:r>
              <a:rPr lang="en-US" sz="2200" dirty="0" err="1">
                <a:ea typeface="ＭＳ Ｐゴシック" pitchFamily="-111" charset="-128"/>
                <a:cs typeface="ＭＳ Ｐゴシック" pitchFamily="-111" charset="-128"/>
              </a:rPr>
              <a:t>Frege</a:t>
            </a:r>
            <a:r>
              <a:rPr lang="en-US" sz="2200" dirty="0">
                <a:ea typeface="ＭＳ Ｐゴシック" pitchFamily="-111" charset="-128"/>
                <a:cs typeface="ＭＳ Ｐゴシック" pitchFamily="-111" charset="-128"/>
              </a:rPr>
              <a:t> and others in 1880s, Post devised the truth table form we all use now for Boolean expressions (propositional logic). This was a part of his PhD thesis in which he showed the axiomatic completeness of the propositional calculus (all tautologies can be deduced from a finite set of tautologies and a finite set of rules of inference – substitution and modus ponens).</a:t>
            </a:r>
          </a:p>
          <a:p>
            <a:pPr eaLnBrk="1" hangingPunct="1">
              <a:lnSpc>
                <a:spcPct val="90000"/>
              </a:lnSpc>
            </a:pPr>
            <a:r>
              <a:rPr lang="en-US" sz="2200" dirty="0">
                <a:ea typeface="ＭＳ Ｐゴシック" pitchFamily="-111" charset="-128"/>
                <a:cs typeface="ＭＳ Ｐゴシック" pitchFamily="-111" charset="-128"/>
              </a:rPr>
              <a:t>In the late 1930’s and the 1940’s, Post devised symbol manipulation systems in the form of rewriting rules (precursors to Chomsky’s grammars). He showed their equivalence to Turing machines.</a:t>
            </a:r>
          </a:p>
          <a:p>
            <a:pPr eaLnBrk="1" hangingPunct="1">
              <a:lnSpc>
                <a:spcPct val="90000"/>
              </a:lnSpc>
            </a:pPr>
            <a:r>
              <a:rPr lang="en-US" sz="2200" dirty="0">
                <a:ea typeface="ＭＳ Ｐゴシック" pitchFamily="-111" charset="-128"/>
                <a:cs typeface="ＭＳ Ｐゴシック" pitchFamily="-111" charset="-128"/>
              </a:rPr>
              <a:t>In 1940s, Post showed the undecidability)of determining what is derivable from an arbitrary set of propositional axioms. </a:t>
            </a:r>
          </a:p>
        </p:txBody>
      </p:sp>
      <p:sp>
        <p:nvSpPr>
          <p:cNvPr id="7475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DA18A2A-63AD-5B43-BB58-3D0EE3FD47E0}" type="slidenum">
              <a:rPr lang="en-US" sz="1400"/>
              <a:pPr algn="r"/>
              <a:t>10</a:t>
            </a:fld>
            <a:endParaRPr lang="en-US" sz="1400"/>
          </a:p>
        </p:txBody>
      </p:sp>
    </p:spTree>
    <p:extLst>
      <p:ext uri="{BB962C8B-B14F-4D97-AF65-F5344CB8AC3E}">
        <p14:creationId xmlns:p14="http://schemas.microsoft.com/office/powerpoint/2010/main" val="14793479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Pairing</a:t>
            </a:r>
          </a:p>
        </p:txBody>
      </p:sp>
      <p:sp>
        <p:nvSpPr>
          <p:cNvPr id="3" name="Content Placeholder 2"/>
          <p:cNvSpPr>
            <a:spLocks noGrp="1"/>
          </p:cNvSpPr>
          <p:nvPr>
            <p:ph idx="1"/>
          </p:nvPr>
        </p:nvSpPr>
        <p:spPr/>
        <p:txBody>
          <a:bodyPr/>
          <a:lstStyle/>
          <a:p>
            <a:pPr marL="0" indent="0">
              <a:buNone/>
            </a:pPr>
            <a:r>
              <a:rPr lang="en-US" sz="2000" dirty="0"/>
              <a:t>Show that </a:t>
            </a:r>
            <a:r>
              <a:rPr lang="en-US" sz="2000" dirty="0" err="1"/>
              <a:t>prfs</a:t>
            </a:r>
            <a:r>
              <a:rPr lang="en-US" sz="2000" dirty="0"/>
              <a:t> are closed under Fibonacci induction. Fibonacci induction means that each induction step after calculating the base is computed using the previous two values, where the previous values for </a:t>
            </a:r>
            <a:r>
              <a:rPr lang="en-US" sz="2000" b="1" dirty="0"/>
              <a:t>f(1) </a:t>
            </a:r>
            <a:r>
              <a:rPr lang="en-US" sz="2000" dirty="0"/>
              <a:t>are </a:t>
            </a:r>
            <a:r>
              <a:rPr lang="en-US" sz="2000" b="1" dirty="0"/>
              <a:t>f(0)</a:t>
            </a:r>
            <a:r>
              <a:rPr lang="en-US" sz="2000" dirty="0"/>
              <a:t> and </a:t>
            </a:r>
            <a:r>
              <a:rPr lang="en-US" sz="2000" b="1" dirty="0"/>
              <a:t>0</a:t>
            </a:r>
            <a:r>
              <a:rPr lang="en-US" sz="2000" dirty="0"/>
              <a:t>; and for </a:t>
            </a:r>
            <a:r>
              <a:rPr lang="en-US" sz="2000" b="1" dirty="0"/>
              <a:t>x&gt;1</a:t>
            </a:r>
            <a:r>
              <a:rPr lang="en-US" sz="2000" dirty="0"/>
              <a:t>, </a:t>
            </a:r>
            <a:r>
              <a:rPr lang="en-US" sz="2000" b="1" dirty="0"/>
              <a:t>f(x)</a:t>
            </a:r>
            <a:r>
              <a:rPr lang="en-US" sz="2000" dirty="0"/>
              <a:t> is based on </a:t>
            </a:r>
            <a:r>
              <a:rPr lang="en-US" sz="2000" b="1" dirty="0"/>
              <a:t>f(x-1) </a:t>
            </a:r>
            <a:r>
              <a:rPr lang="en-US" sz="2000" dirty="0"/>
              <a:t>and </a:t>
            </a:r>
            <a:r>
              <a:rPr lang="en-US" sz="2000" b="1" dirty="0"/>
              <a:t>f(x-2)</a:t>
            </a:r>
            <a:r>
              <a:rPr lang="en-US" sz="2000" dirty="0"/>
              <a:t>. </a:t>
            </a:r>
          </a:p>
          <a:p>
            <a:pPr marL="0" indent="0">
              <a:buNone/>
            </a:pPr>
            <a:endParaRPr lang="en-US" sz="2000" b="1" dirty="0"/>
          </a:p>
          <a:p>
            <a:pPr marL="0" indent="0">
              <a:buNone/>
            </a:pPr>
            <a:r>
              <a:rPr lang="en-US" sz="2000" dirty="0"/>
              <a:t>The formal hypothesis is: </a:t>
            </a:r>
            <a:br>
              <a:rPr lang="en-US" sz="2000" dirty="0"/>
            </a:br>
            <a:r>
              <a:rPr lang="en-US" sz="2000" dirty="0"/>
              <a:t>Assume </a:t>
            </a:r>
            <a:r>
              <a:rPr lang="en-US" sz="2000" b="1" dirty="0"/>
              <a:t>g</a:t>
            </a:r>
            <a:r>
              <a:rPr lang="en-US" sz="2000" dirty="0"/>
              <a:t> and </a:t>
            </a:r>
            <a:r>
              <a:rPr lang="en-US" sz="2000" b="1" dirty="0"/>
              <a:t>h</a:t>
            </a:r>
            <a:r>
              <a:rPr lang="en-US" sz="2000" dirty="0"/>
              <a:t> are already known to be </a:t>
            </a:r>
            <a:r>
              <a:rPr lang="en-US" sz="2000" dirty="0" err="1"/>
              <a:t>prf</a:t>
            </a:r>
            <a:r>
              <a:rPr lang="en-US" sz="2000" dirty="0"/>
              <a:t>, then so is </a:t>
            </a:r>
            <a:r>
              <a:rPr lang="en-US" sz="2000" b="1" dirty="0"/>
              <a:t>f</a:t>
            </a:r>
            <a:r>
              <a:rPr lang="en-US" sz="2000" dirty="0"/>
              <a:t>, where</a:t>
            </a:r>
            <a:br>
              <a:rPr lang="en-US" sz="2000" dirty="0"/>
            </a:br>
            <a:br>
              <a:rPr lang="en-US" sz="2000" dirty="0"/>
            </a:br>
            <a:r>
              <a:rPr lang="en-US" sz="2000" b="1" dirty="0"/>
              <a:t>f(0,x) = g(x); </a:t>
            </a:r>
          </a:p>
          <a:p>
            <a:pPr marL="0" indent="0">
              <a:buNone/>
            </a:pPr>
            <a:r>
              <a:rPr lang="en-US" sz="2000" b="1" dirty="0"/>
              <a:t>f(1,x) = h(f(0,x), 0); </a:t>
            </a:r>
            <a:r>
              <a:rPr lang="en-US" sz="2000" dirty="0"/>
              <a:t>and </a:t>
            </a:r>
          </a:p>
          <a:p>
            <a:pPr marL="0" indent="0">
              <a:buNone/>
            </a:pPr>
            <a:r>
              <a:rPr lang="en-US" sz="2000" b="1" dirty="0"/>
              <a:t>f(y+2,x) = h(f(y+1,x), f(</a:t>
            </a:r>
            <a:r>
              <a:rPr lang="en-US" sz="2000" b="1" dirty="0" err="1"/>
              <a:t>y,x</a:t>
            </a:r>
            <a:r>
              <a:rPr lang="en-US" sz="2000" b="1" dirty="0"/>
              <a:t>))</a:t>
            </a:r>
          </a:p>
          <a:p>
            <a:pPr marL="0" indent="0">
              <a:buNone/>
            </a:pPr>
            <a:endParaRPr lang="en-US" sz="2000" b="1" dirty="0"/>
          </a:p>
          <a:p>
            <a:pPr marL="0" indent="0">
              <a:buNone/>
            </a:pPr>
            <a:r>
              <a:rPr lang="en-US" sz="2000" dirty="0"/>
              <a:t>Proof is by construction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3/2/22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100</a:t>
            </a:fld>
            <a:endParaRPr lang="en-US"/>
          </a:p>
        </p:txBody>
      </p:sp>
    </p:spTree>
    <p:extLst>
      <p:ext uri="{BB962C8B-B14F-4D97-AF65-F5344CB8AC3E}">
        <p14:creationId xmlns:p14="http://schemas.microsoft.com/office/powerpoint/2010/main" val="42731658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Recursion</a:t>
            </a:r>
          </a:p>
        </p:txBody>
      </p:sp>
      <p:sp>
        <p:nvSpPr>
          <p:cNvPr id="3" name="Content Placeholder 2"/>
          <p:cNvSpPr>
            <a:spLocks noGrp="1"/>
          </p:cNvSpPr>
          <p:nvPr>
            <p:ph idx="1"/>
          </p:nvPr>
        </p:nvSpPr>
        <p:spPr/>
        <p:txBody>
          <a:bodyPr/>
          <a:lstStyle/>
          <a:p>
            <a:pPr marL="0" indent="0">
              <a:buNone/>
            </a:pPr>
            <a:r>
              <a:rPr lang="en-US" sz="2000" dirty="0"/>
              <a:t>Let </a:t>
            </a:r>
            <a:r>
              <a:rPr lang="en-US" sz="2000" b="1" dirty="0"/>
              <a:t>K</a:t>
            </a:r>
            <a:r>
              <a:rPr lang="en-US" sz="2000" dirty="0"/>
              <a:t> be the following primitive recursive function, defined by induction on the primitive recursive functions, </a:t>
            </a:r>
            <a:r>
              <a:rPr lang="en-US" sz="2000" b="1" dirty="0"/>
              <a:t>g</a:t>
            </a:r>
            <a:r>
              <a:rPr lang="en-US" sz="2000" dirty="0"/>
              <a:t>, </a:t>
            </a:r>
            <a:r>
              <a:rPr lang="en-US" sz="2000" b="1" dirty="0"/>
              <a:t>h</a:t>
            </a:r>
            <a:r>
              <a:rPr lang="en-US" sz="2000" dirty="0"/>
              <a:t>, and the pairing function.</a:t>
            </a:r>
          </a:p>
          <a:p>
            <a:pPr marL="0" indent="0">
              <a:buNone/>
            </a:pPr>
            <a:r>
              <a:rPr lang="en-US" sz="2000" b="1" dirty="0"/>
              <a:t>K(0,x) = B(x)</a:t>
            </a:r>
          </a:p>
          <a:p>
            <a:pPr marL="0" indent="0">
              <a:buNone/>
            </a:pPr>
            <a:r>
              <a:rPr lang="en-US" sz="2000" b="1" dirty="0"/>
              <a:t>B(x) = &lt; g(x), C</a:t>
            </a:r>
            <a:r>
              <a:rPr lang="en-US" sz="2000" b="1" baseline="-25000" dirty="0"/>
              <a:t>0</a:t>
            </a:r>
            <a:r>
              <a:rPr lang="en-US" sz="2000" b="1" dirty="0"/>
              <a:t>(x) &gt;</a:t>
            </a:r>
            <a:r>
              <a:rPr lang="en-US" sz="2000" dirty="0"/>
              <a:t>		// this is just </a:t>
            </a:r>
            <a:r>
              <a:rPr lang="en-US" sz="2000" b="1" dirty="0"/>
              <a:t>&lt;g(x), 0&gt;</a:t>
            </a:r>
          </a:p>
          <a:p>
            <a:pPr marL="0" indent="0">
              <a:buNone/>
            </a:pPr>
            <a:r>
              <a:rPr lang="en-US" sz="2000" b="1" dirty="0"/>
              <a:t>K(y+1, x) = J(K(</a:t>
            </a:r>
            <a:r>
              <a:rPr lang="en-US" sz="2000" b="1" dirty="0" err="1"/>
              <a:t>y,x</a:t>
            </a:r>
            <a:r>
              <a:rPr lang="en-US" sz="2000" b="1" dirty="0"/>
              <a:t>))</a:t>
            </a:r>
          </a:p>
          <a:p>
            <a:pPr marL="0" indent="0">
              <a:buNone/>
            </a:pPr>
            <a:r>
              <a:rPr lang="en-US" sz="2000" b="1" dirty="0"/>
              <a:t>J(z) = &lt; h(&lt;z&gt;</a:t>
            </a:r>
            <a:r>
              <a:rPr lang="en-US" sz="2000" b="1" baseline="-25000" dirty="0"/>
              <a:t>1</a:t>
            </a:r>
            <a:r>
              <a:rPr lang="en-US" sz="2000" b="1" dirty="0"/>
              <a:t>, &lt;z&gt;</a:t>
            </a:r>
            <a:r>
              <a:rPr lang="en-US" sz="2000" b="1" baseline="-25000" dirty="0"/>
              <a:t>2</a:t>
            </a:r>
            <a:r>
              <a:rPr lang="en-US" sz="2000" b="1" dirty="0"/>
              <a:t>), &lt;z&gt;</a:t>
            </a:r>
            <a:r>
              <a:rPr lang="en-US" sz="2000" b="1" baseline="-25000" dirty="0"/>
              <a:t>1</a:t>
            </a:r>
            <a:r>
              <a:rPr lang="en-US" sz="2000" b="1" dirty="0"/>
              <a:t> &gt; </a:t>
            </a:r>
          </a:p>
          <a:p>
            <a:pPr marL="0" indent="0">
              <a:buNone/>
            </a:pPr>
            <a:r>
              <a:rPr lang="en-US" sz="2000" dirty="0"/>
              <a:t>// this is </a:t>
            </a:r>
            <a:r>
              <a:rPr lang="en-US" sz="2000" b="1" dirty="0"/>
              <a:t>&lt; f(y+1,x), f(</a:t>
            </a:r>
            <a:r>
              <a:rPr lang="en-US" sz="2000" b="1" dirty="0" err="1"/>
              <a:t>y,x</a:t>
            </a:r>
            <a:r>
              <a:rPr lang="en-US" sz="2000" b="1" dirty="0"/>
              <a:t>)&gt;</a:t>
            </a:r>
            <a:r>
              <a:rPr lang="en-US" sz="2000" dirty="0"/>
              <a:t>, even though </a:t>
            </a:r>
            <a:r>
              <a:rPr lang="en-US" sz="2000" b="1" dirty="0"/>
              <a:t>f</a:t>
            </a:r>
            <a:r>
              <a:rPr lang="en-US" sz="2000" dirty="0"/>
              <a:t> is not yet shown to be </a:t>
            </a:r>
            <a:r>
              <a:rPr lang="en-US" sz="2000" dirty="0" err="1"/>
              <a:t>prf</a:t>
            </a:r>
            <a:r>
              <a:rPr lang="en-US" sz="2000" dirty="0"/>
              <a:t>!!</a:t>
            </a:r>
          </a:p>
          <a:p>
            <a:pPr marL="0" indent="0">
              <a:buNone/>
            </a:pPr>
            <a:r>
              <a:rPr lang="en-US" sz="2000" dirty="0"/>
              <a:t>This shows </a:t>
            </a:r>
            <a:r>
              <a:rPr lang="en-US" sz="2000" b="1" dirty="0"/>
              <a:t>K</a:t>
            </a:r>
            <a:r>
              <a:rPr lang="en-US" sz="2000" dirty="0"/>
              <a:t> is prf. </a:t>
            </a:r>
          </a:p>
          <a:p>
            <a:pPr marL="0" indent="0">
              <a:buNone/>
            </a:pPr>
            <a:endParaRPr lang="en-US" sz="2000" dirty="0"/>
          </a:p>
          <a:p>
            <a:pPr marL="0" indent="0">
              <a:buNone/>
            </a:pPr>
            <a:r>
              <a:rPr lang="en-US" sz="2000" b="1" dirty="0"/>
              <a:t>f</a:t>
            </a:r>
            <a:r>
              <a:rPr lang="en-US" sz="2000" dirty="0"/>
              <a:t> is then defined from </a:t>
            </a:r>
            <a:r>
              <a:rPr lang="en-US" sz="2000" b="1" dirty="0"/>
              <a:t>K</a:t>
            </a:r>
            <a:r>
              <a:rPr lang="en-US" sz="2000" dirty="0"/>
              <a:t> as follows:</a:t>
            </a:r>
          </a:p>
          <a:p>
            <a:pPr marL="0" indent="0">
              <a:buNone/>
            </a:pPr>
            <a:r>
              <a:rPr lang="en-US" sz="2000" b="1" dirty="0"/>
              <a:t>f(</a:t>
            </a:r>
            <a:r>
              <a:rPr lang="en-US" sz="2000" b="1" dirty="0" err="1"/>
              <a:t>y,x</a:t>
            </a:r>
            <a:r>
              <a:rPr lang="en-US" sz="2000" b="1" dirty="0"/>
              <a:t>) = &lt;K(</a:t>
            </a:r>
            <a:r>
              <a:rPr lang="en-US" sz="2000" b="1" dirty="0" err="1"/>
              <a:t>y,x</a:t>
            </a:r>
            <a:r>
              <a:rPr lang="en-US" sz="2000" b="1" dirty="0"/>
              <a:t>)&gt;</a:t>
            </a:r>
            <a:r>
              <a:rPr lang="en-US" sz="2000" b="1" baseline="-25000" dirty="0"/>
              <a:t>1</a:t>
            </a:r>
            <a:r>
              <a:rPr lang="en-US" sz="2000" dirty="0"/>
              <a:t>	// extract first value from pair encoded in </a:t>
            </a:r>
            <a:r>
              <a:rPr lang="en-US" sz="2000" b="1" dirty="0"/>
              <a:t>K(</a:t>
            </a:r>
            <a:r>
              <a:rPr lang="en-US" sz="2000" b="1" dirty="0" err="1"/>
              <a:t>y,x</a:t>
            </a:r>
            <a:r>
              <a:rPr lang="en-US" sz="2000" b="1" dirty="0"/>
              <a:t>)</a:t>
            </a:r>
          </a:p>
          <a:p>
            <a:pPr marL="0" indent="0">
              <a:buNone/>
            </a:pPr>
            <a:r>
              <a:rPr lang="en-US" sz="2000" dirty="0"/>
              <a:t>This shows it is also a </a:t>
            </a:r>
            <a:r>
              <a:rPr lang="en-US" sz="2000" dirty="0" err="1"/>
              <a:t>prf</a:t>
            </a:r>
            <a:r>
              <a:rPr lang="en-US" sz="2000" dirty="0"/>
              <a:t>, as was desired.</a:t>
            </a:r>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3/2/22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101</a:t>
            </a:fld>
            <a:endParaRPr lang="en-US"/>
          </a:p>
        </p:txBody>
      </p:sp>
    </p:spTree>
    <p:extLst>
      <p:ext uri="{BB962C8B-B14F-4D97-AF65-F5344CB8AC3E}">
        <p14:creationId xmlns:p14="http://schemas.microsoft.com/office/powerpoint/2010/main" val="17058882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ctr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a:t>
            </a:r>
          </a:p>
        </p:txBody>
      </p:sp>
      <p:sp>
        <p:nvSpPr>
          <p:cNvPr id="269315" name="Rectangle 3"/>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4</a:t>
            </a:r>
            <a:r>
              <a:rPr lang="en-US" baseline="30000">
                <a:solidFill>
                  <a:srgbClr val="CC3300"/>
                </a:solidFill>
                <a:ea typeface="ＭＳ Ｐゴシック" pitchFamily="-111" charset="-128"/>
                <a:cs typeface="ＭＳ Ｐゴシック" pitchFamily="-111" charset="-128"/>
              </a:rPr>
              <a:t>th</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A Simple Extension to Primitive Recursive</a:t>
            </a:r>
          </a:p>
        </p:txBody>
      </p:sp>
    </p:spTree>
    <p:extLst>
      <p:ext uri="{BB962C8B-B14F-4D97-AF65-F5344CB8AC3E}">
        <p14:creationId xmlns:p14="http://schemas.microsoft.com/office/powerpoint/2010/main" val="42809678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1363" name="Slide Number Placeholder 5"/>
          <p:cNvSpPr>
            <a:spLocks noGrp="1"/>
          </p:cNvSpPr>
          <p:nvPr>
            <p:ph type="sldNum" sz="quarter" idx="12"/>
          </p:nvPr>
        </p:nvSpPr>
        <p:spPr>
          <a:noFill/>
        </p:spPr>
        <p:txBody>
          <a:bodyPr/>
          <a:lstStyle/>
          <a:p>
            <a:fld id="{B4FAF267-0D93-2E4C-97A1-F78FF41FDA05}" type="slidenum">
              <a:rPr lang="en-US">
                <a:latin typeface="Arial" pitchFamily="-111" charset="0"/>
                <a:ea typeface="ＭＳ Ｐゴシック" pitchFamily="-111" charset="-128"/>
                <a:cs typeface="ＭＳ Ｐゴシック" pitchFamily="-111" charset="-128"/>
              </a:rPr>
              <a:pPr/>
              <a:t>103</a:t>
            </a:fld>
            <a:endParaRPr lang="en-US">
              <a:latin typeface="Arial" pitchFamily="-111" charset="0"/>
              <a:ea typeface="ＭＳ Ｐゴシック" pitchFamily="-111" charset="-128"/>
              <a:cs typeface="ＭＳ Ｐゴシック" pitchFamily="-111" charset="-128"/>
            </a:endParaRPr>
          </a:p>
        </p:txBody>
      </p:sp>
      <p:sp>
        <p:nvSpPr>
          <p:cNvPr id="271364" name="Rectangle 2"/>
          <p:cNvSpPr>
            <a:spLocks noGrp="1" noChangeArrowheads="1"/>
          </p:cNvSpPr>
          <p:nvPr>
            <p:ph type="title"/>
          </p:nvPr>
        </p:nvSpPr>
        <p:spPr/>
        <p:txBody>
          <a:bodyPr/>
          <a:lstStyle/>
          <a:p>
            <a:r>
              <a:rPr lang="en-US">
                <a:latin typeface="Symbol" pitchFamily="-111" charset="2"/>
                <a:ea typeface="ＭＳ Ｐゴシック" pitchFamily="-111" charset="-128"/>
                <a:cs typeface="ＭＳ Ｐゴシック" pitchFamily="-111" charset="-128"/>
              </a:rPr>
              <a:t>m</a:t>
            </a:r>
            <a:r>
              <a:rPr lang="en-US">
                <a:ea typeface="ＭＳ Ｐゴシック" pitchFamily="-111" charset="-128"/>
                <a:cs typeface="ＭＳ Ｐゴシック" pitchFamily="-111" charset="-128"/>
              </a:rPr>
              <a:t> Recursive Concepts</a:t>
            </a:r>
          </a:p>
        </p:txBody>
      </p:sp>
      <p:sp>
        <p:nvSpPr>
          <p:cNvPr id="27136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All primitive recursive functions are algorithms since the only iterator is bounded.  That’s a clear limitation.</a:t>
            </a:r>
          </a:p>
          <a:p>
            <a:r>
              <a:rPr lang="en-US" sz="2800" dirty="0">
                <a:ea typeface="ＭＳ Ｐゴシック" pitchFamily="-111" charset="-128"/>
                <a:cs typeface="ＭＳ Ｐゴシック" pitchFamily="-111" charset="-128"/>
              </a:rPr>
              <a:t>There are algorithms like Ackerman’s function that cannot be represented by the class of primitive recursive functions.  </a:t>
            </a:r>
          </a:p>
          <a:p>
            <a:r>
              <a:rPr lang="en-US" sz="2800" dirty="0">
                <a:ea typeface="ＭＳ Ｐゴシック" pitchFamily="-111" charset="-128"/>
                <a:cs typeface="ＭＳ Ｐゴシック" pitchFamily="-111" charset="-128"/>
              </a:rPr>
              <a:t>The class of recursive functions adds one more iterator, the minimization operator (</a:t>
            </a:r>
            <a:r>
              <a:rPr lang="en-US" sz="2800" b="1" dirty="0">
                <a:latin typeface="Symbol" pitchFamily="-111" charset="2"/>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read “the least value such that.”</a:t>
            </a:r>
          </a:p>
        </p:txBody>
      </p:sp>
      <p:sp>
        <p:nvSpPr>
          <p:cNvPr id="271366" name="Date Placeholder 3"/>
          <p:cNvSpPr>
            <a:spLocks noGrp="1"/>
          </p:cNvSpPr>
          <p:nvPr>
            <p:ph type="dt" sz="quarter" idx="10"/>
          </p:nvPr>
        </p:nvSpPr>
        <p:spPr>
          <a:noFill/>
        </p:spPr>
        <p:txBody>
          <a:bodyPr/>
          <a:lstStyle/>
          <a:p>
            <a:fld id="{16920CF2-4D21-2B44-B34A-E6EF0611348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722565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3411" name="Slide Number Placeholder 5"/>
          <p:cNvSpPr>
            <a:spLocks noGrp="1"/>
          </p:cNvSpPr>
          <p:nvPr>
            <p:ph type="sldNum" sz="quarter" idx="12"/>
          </p:nvPr>
        </p:nvSpPr>
        <p:spPr>
          <a:noFill/>
        </p:spPr>
        <p:txBody>
          <a:bodyPr/>
          <a:lstStyle/>
          <a:p>
            <a:fld id="{225D1D07-D768-764A-87EA-67CC36173384}" type="slidenum">
              <a:rPr lang="en-US">
                <a:latin typeface="Arial" pitchFamily="-111" charset="0"/>
                <a:ea typeface="ＭＳ Ｐゴシック" pitchFamily="-111" charset="-128"/>
                <a:cs typeface="ＭＳ Ｐゴシック" pitchFamily="-111" charset="-128"/>
              </a:rPr>
              <a:pPr/>
              <a:t>104</a:t>
            </a:fld>
            <a:endParaRPr lang="en-US">
              <a:latin typeface="Arial" pitchFamily="-111" charset="0"/>
              <a:ea typeface="ＭＳ Ｐゴシック" pitchFamily="-111" charset="-128"/>
              <a:cs typeface="ＭＳ Ｐゴシック" pitchFamily="-111" charset="-128"/>
            </a:endParaRPr>
          </a:p>
        </p:txBody>
      </p:sp>
      <p:sp>
        <p:nvSpPr>
          <p:cNvPr id="27341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Ackermann’s Function</a:t>
            </a:r>
          </a:p>
        </p:txBody>
      </p:sp>
      <p:sp>
        <p:nvSpPr>
          <p:cNvPr id="273413" name="Rectangle 3"/>
          <p:cNvSpPr>
            <a:spLocks noGrp="1" noChangeArrowheads="1"/>
          </p:cNvSpPr>
          <p:nvPr>
            <p:ph type="body" idx="1"/>
          </p:nvPr>
        </p:nvSpPr>
        <p:spPr/>
        <p:txBody>
          <a:bodyPr/>
          <a:lstStyle/>
          <a:p>
            <a:pPr>
              <a:lnSpc>
                <a:spcPct val="90000"/>
              </a:lnSpc>
            </a:pPr>
            <a:r>
              <a:rPr lang="en-US" sz="2200" b="1" dirty="0">
                <a:ea typeface="ＭＳ Ｐゴシック" pitchFamily="-111" charset="-128"/>
                <a:cs typeface="ＭＳ Ｐゴシック" pitchFamily="-111" charset="-128"/>
              </a:rPr>
              <a:t>A(1, j)=2j for j ≥ 1 </a:t>
            </a:r>
          </a:p>
          <a:p>
            <a:pPr>
              <a:lnSpc>
                <a:spcPct val="90000"/>
              </a:lnSpc>
            </a:pPr>
            <a:r>
              <a:rPr lang="en-US" sz="2200" b="1" dirty="0">
                <a:ea typeface="ＭＳ Ｐゴシック" pitchFamily="-111" charset="-128"/>
                <a:cs typeface="ＭＳ Ｐゴシック" pitchFamily="-111" charset="-128"/>
              </a:rPr>
              <a:t>A(</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1)=A(i-1, 2) </a:t>
            </a:r>
            <a:r>
              <a:rPr lang="en-US" sz="2200" dirty="0">
                <a:ea typeface="ＭＳ Ｐゴシック" pitchFamily="-111" charset="-128"/>
                <a:cs typeface="ＭＳ Ｐゴシック" pitchFamily="-111" charset="-128"/>
              </a:rPr>
              <a:t>for</a:t>
            </a:r>
            <a:r>
              <a:rPr lang="en-US" sz="2200" b="1" dirty="0">
                <a:ea typeface="ＭＳ Ｐゴシック" pitchFamily="-111" charset="-128"/>
                <a:cs typeface="ＭＳ Ｐゴシック" pitchFamily="-111" charset="-128"/>
              </a:rPr>
              <a:t> </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 2 </a:t>
            </a:r>
          </a:p>
          <a:p>
            <a:pPr>
              <a:lnSpc>
                <a:spcPct val="90000"/>
              </a:lnSpc>
            </a:pPr>
            <a:r>
              <a:rPr lang="en-US" sz="2200" b="1" dirty="0">
                <a:ea typeface="ＭＳ Ｐゴシック" pitchFamily="-111" charset="-128"/>
                <a:cs typeface="ＭＳ Ｐゴシック" pitchFamily="-111" charset="-128"/>
              </a:rPr>
              <a:t>A(</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j)=A(i-1, A(</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j-1)) </a:t>
            </a:r>
            <a:r>
              <a:rPr lang="en-US" sz="2200" dirty="0">
                <a:ea typeface="ＭＳ Ｐゴシック" pitchFamily="-111" charset="-128"/>
                <a:cs typeface="ＭＳ Ｐゴシック" pitchFamily="-111" charset="-128"/>
              </a:rPr>
              <a:t>for</a:t>
            </a:r>
            <a:r>
              <a:rPr lang="en-US" sz="2200" b="1" dirty="0">
                <a:ea typeface="ＭＳ Ｐゴシック" pitchFamily="-111" charset="-128"/>
                <a:cs typeface="ＭＳ Ｐゴシック" pitchFamily="-111" charset="-128"/>
              </a:rPr>
              <a:t> </a:t>
            </a:r>
            <a:r>
              <a:rPr lang="en-US" sz="2200" b="1" dirty="0" err="1">
                <a:ea typeface="ＭＳ Ｐゴシック" pitchFamily="-111" charset="-128"/>
                <a:cs typeface="ＭＳ Ｐゴシック" pitchFamily="-111" charset="-128"/>
              </a:rPr>
              <a:t>i</a:t>
            </a:r>
            <a:r>
              <a:rPr lang="en-US" sz="2200" b="1" dirty="0">
                <a:ea typeface="ＭＳ Ｐゴシック" pitchFamily="-111" charset="-128"/>
                <a:cs typeface="ＭＳ Ｐゴシック" pitchFamily="-111" charset="-128"/>
              </a:rPr>
              <a:t>, j ≥ 2</a:t>
            </a:r>
            <a:r>
              <a:rPr lang="en-US" sz="2200" dirty="0">
                <a:ea typeface="ＭＳ Ｐゴシック" pitchFamily="-111" charset="-128"/>
                <a:cs typeface="ＭＳ Ｐゴシック" pitchFamily="-111" charset="-128"/>
              </a:rPr>
              <a:t> </a:t>
            </a:r>
          </a:p>
          <a:p>
            <a:pPr>
              <a:lnSpc>
                <a:spcPct val="90000"/>
              </a:lnSpc>
            </a:pPr>
            <a:r>
              <a:rPr lang="en-US" sz="2200" dirty="0">
                <a:ea typeface="ＭＳ Ｐゴシック" pitchFamily="-111" charset="-128"/>
                <a:cs typeface="ＭＳ Ｐゴシック" pitchFamily="-111" charset="-128"/>
              </a:rPr>
              <a:t>Wilhelm Ackermann observed in 1928 that this is not a primitive recursive function.</a:t>
            </a:r>
          </a:p>
          <a:p>
            <a:pPr>
              <a:lnSpc>
                <a:spcPct val="90000"/>
              </a:lnSpc>
            </a:pPr>
            <a:r>
              <a:rPr lang="en-US" sz="2200" dirty="0">
                <a:ea typeface="ＭＳ Ｐゴシック" pitchFamily="-111" charset="-128"/>
                <a:cs typeface="ＭＳ Ｐゴシック" pitchFamily="-111" charset="-128"/>
              </a:rPr>
              <a:t>Ackermann’s function grows too fast to have a for-loop implementation.</a:t>
            </a:r>
          </a:p>
          <a:p>
            <a:pPr>
              <a:lnSpc>
                <a:spcPct val="90000"/>
              </a:lnSpc>
            </a:pPr>
            <a:r>
              <a:rPr lang="en-US" sz="2200" dirty="0">
                <a:ea typeface="ＭＳ Ｐゴシック" pitchFamily="-111" charset="-128"/>
                <a:cs typeface="ＭＳ Ｐゴシック" pitchFamily="-111" charset="-128"/>
              </a:rPr>
              <a:t>The inverse of Ackermann’s function is important to analyze Union/Find algorithm. Note: </a:t>
            </a:r>
            <a:r>
              <a:rPr lang="en-US" sz="2200" b="1" dirty="0">
                <a:ea typeface="ＭＳ Ｐゴシック" pitchFamily="-111" charset="-128"/>
                <a:cs typeface="ＭＳ Ｐゴシック" pitchFamily="-111" charset="-128"/>
              </a:rPr>
              <a:t>A(4,4) </a:t>
            </a:r>
            <a:r>
              <a:rPr lang="en-US" sz="2200" dirty="0">
                <a:ea typeface="ＭＳ Ｐゴシック" pitchFamily="-111" charset="-128"/>
                <a:cs typeface="ＭＳ Ｐゴシック" pitchFamily="-111" charset="-128"/>
              </a:rPr>
              <a:t>is a super exponential number involving six levels of exponentiation. </a:t>
            </a:r>
            <a:r>
              <a:rPr lang="en-US" sz="2200" b="1" dirty="0">
                <a:ea typeface="ＭＳ Ｐゴシック" pitchFamily="-111" charset="-128"/>
                <a:cs typeface="ＭＳ Ｐゴシック" pitchFamily="-111" charset="-128"/>
              </a:rPr>
              <a:t>A(5,5) </a:t>
            </a:r>
            <a:r>
              <a:rPr lang="en-US" sz="2200" dirty="0">
                <a:ea typeface="ＭＳ Ｐゴシック" pitchFamily="-111" charset="-128"/>
                <a:cs typeface="ＭＳ Ｐゴシック" pitchFamily="-111" charset="-128"/>
              </a:rPr>
              <a:t>exceeds the number of atoms in known universe</a:t>
            </a:r>
          </a:p>
          <a:p>
            <a:pPr>
              <a:lnSpc>
                <a:spcPct val="90000"/>
              </a:lnSpc>
            </a:pPr>
            <a:r>
              <a:rPr lang="en-US" sz="2200" b="1" dirty="0">
                <a:latin typeface="Symbol" charset="2"/>
                <a:ea typeface="ＭＳ Ｐゴシック" pitchFamily="-111" charset="-128"/>
                <a:cs typeface="Symbol" charset="2"/>
              </a:rPr>
              <a:t>a</a:t>
            </a:r>
            <a:r>
              <a:rPr lang="en-US" sz="2200" b="1" dirty="0">
                <a:ea typeface="ＭＳ Ｐゴシック" pitchFamily="-111" charset="-128"/>
                <a:cs typeface="ＭＳ Ｐゴシック" pitchFamily="-111" charset="-128"/>
              </a:rPr>
              <a:t>(n) = A</a:t>
            </a:r>
            <a:r>
              <a:rPr lang="en-US" sz="2200" b="1" baseline="30000" dirty="0">
                <a:ea typeface="ＭＳ Ｐゴシック" pitchFamily="-111" charset="-128"/>
                <a:cs typeface="ＭＳ Ｐゴシック" pitchFamily="-111" charset="-128"/>
              </a:rPr>
              <a:t>-1</a:t>
            </a:r>
            <a:r>
              <a:rPr lang="en-US" sz="2200" b="1" dirty="0">
                <a:ea typeface="ＭＳ Ｐゴシック" pitchFamily="-111" charset="-128"/>
                <a:cs typeface="ＭＳ Ｐゴシック" pitchFamily="-111" charset="-128"/>
              </a:rPr>
              <a:t>(</a:t>
            </a:r>
            <a:r>
              <a:rPr lang="en-US" sz="2200" b="1" dirty="0" err="1">
                <a:ea typeface="ＭＳ Ｐゴシック" pitchFamily="-111" charset="-128"/>
                <a:cs typeface="ＭＳ Ｐゴシック" pitchFamily="-111" charset="-128"/>
              </a:rPr>
              <a:t>n,n</a:t>
            </a:r>
            <a:r>
              <a:rPr lang="en-US" sz="2200" b="1" dirty="0">
                <a:ea typeface="ＭＳ Ｐゴシック" pitchFamily="-111" charset="-128"/>
                <a:cs typeface="ＭＳ Ｐゴシック" pitchFamily="-111" charset="-128"/>
              </a:rPr>
              <a:t>) </a:t>
            </a:r>
            <a:r>
              <a:rPr lang="en-US" sz="2200" dirty="0">
                <a:ea typeface="ＭＳ Ｐゴシック" pitchFamily="-111" charset="-128"/>
                <a:cs typeface="ＭＳ Ｐゴシック" pitchFamily="-111" charset="-128"/>
              </a:rPr>
              <a:t>grows so slowly that it is less than 5 for any value of n that can be written.</a:t>
            </a:r>
          </a:p>
        </p:txBody>
      </p:sp>
      <p:sp>
        <p:nvSpPr>
          <p:cNvPr id="273414" name="Date Placeholder 3"/>
          <p:cNvSpPr>
            <a:spLocks noGrp="1"/>
          </p:cNvSpPr>
          <p:nvPr>
            <p:ph type="dt" sz="quarter" idx="10"/>
          </p:nvPr>
        </p:nvSpPr>
        <p:spPr>
          <a:noFill/>
        </p:spPr>
        <p:txBody>
          <a:bodyPr/>
          <a:lstStyle/>
          <a:p>
            <a:fld id="{0D40BD43-7A13-9A44-95A9-77F36FA2A820}"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31253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5459" name="Slide Number Placeholder 5"/>
          <p:cNvSpPr>
            <a:spLocks noGrp="1"/>
          </p:cNvSpPr>
          <p:nvPr>
            <p:ph type="sldNum" sz="quarter" idx="12"/>
          </p:nvPr>
        </p:nvSpPr>
        <p:spPr>
          <a:noFill/>
        </p:spPr>
        <p:txBody>
          <a:bodyPr/>
          <a:lstStyle/>
          <a:p>
            <a:fld id="{11CA608C-C718-1446-A12B-E6CD16CD86A6}" type="slidenum">
              <a:rPr lang="en-US">
                <a:latin typeface="Arial" pitchFamily="-111" charset="0"/>
                <a:ea typeface="ＭＳ Ｐゴシック" pitchFamily="-111" charset="-128"/>
                <a:cs typeface="ＭＳ Ｐゴシック" pitchFamily="-111" charset="-128"/>
              </a:rPr>
              <a:pPr/>
              <a:t>105</a:t>
            </a:fld>
            <a:endParaRPr lang="en-US">
              <a:latin typeface="Arial" pitchFamily="-111" charset="0"/>
              <a:ea typeface="ＭＳ Ｐゴシック" pitchFamily="-111" charset="-128"/>
              <a:cs typeface="ＭＳ Ｐゴシック" pitchFamily="-111" charset="-128"/>
            </a:endParaRPr>
          </a:p>
        </p:txBody>
      </p:sp>
      <p:sp>
        <p:nvSpPr>
          <p:cNvPr id="27546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Union/Find</a:t>
            </a:r>
          </a:p>
        </p:txBody>
      </p:sp>
      <p:sp>
        <p:nvSpPr>
          <p:cNvPr id="275461"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Start with a collection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of unrelated elements – singleton equivalence classes</a:t>
            </a:r>
          </a:p>
          <a:p>
            <a:r>
              <a:rPr lang="en-US" sz="2800" b="1" dirty="0">
                <a:ea typeface="ＭＳ Ｐゴシック" pitchFamily="-111" charset="-128"/>
                <a:cs typeface="ＭＳ Ｐゴシック" pitchFamily="-111" charset="-128"/>
              </a:rPr>
              <a:t>Union(</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are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merges the class containing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with that containing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a:t>
            </a:r>
          </a:p>
          <a:p>
            <a:r>
              <a:rPr lang="en-US" sz="2800" b="1" dirty="0">
                <a:ea typeface="ＭＳ Ｐゴシック" pitchFamily="-111" charset="-128"/>
                <a:cs typeface="ＭＳ Ｐゴシック" pitchFamily="-111" charset="-128"/>
              </a:rPr>
              <a:t>Find(x)</a:t>
            </a:r>
            <a:r>
              <a:rPr lang="en-US" sz="2800" dirty="0">
                <a:ea typeface="ＭＳ Ｐゴシック" pitchFamily="-111" charset="-128"/>
                <a:cs typeface="ＭＳ Ｐゴシック" pitchFamily="-111" charset="-128"/>
              </a:rPr>
              <a:t> returns the canonical element of </a:t>
            </a:r>
            <a:r>
              <a:rPr lang="en-US" sz="2800" b="1" dirty="0">
                <a:ea typeface="ＭＳ Ｐゴシック" pitchFamily="-111" charset="-128"/>
                <a:cs typeface="ＭＳ Ｐゴシック" pitchFamily="-111" charset="-128"/>
              </a:rPr>
              <a:t>[x]</a:t>
            </a:r>
          </a:p>
          <a:p>
            <a:r>
              <a:rPr lang="en-US" sz="2800" dirty="0">
                <a:ea typeface="ＭＳ Ｐゴシック" pitchFamily="-111" charset="-128"/>
                <a:cs typeface="ＭＳ Ｐゴシック" pitchFamily="-111" charset="-128"/>
              </a:rPr>
              <a:t>Can see if </a:t>
            </a:r>
            <a:r>
              <a:rPr lang="en-US" sz="2800" b="1" dirty="0" err="1">
                <a:ea typeface="ＭＳ Ｐゴシック" pitchFamily="-111" charset="-128"/>
                <a:cs typeface="ＭＳ Ｐゴシック" pitchFamily="-111" charset="-128"/>
              </a:rPr>
              <a:t>x</a:t>
            </a:r>
            <a:r>
              <a:rPr lang="en-US" sz="2800" b="1" dirty="0" err="1">
                <a:ea typeface="ＭＳ Ｐゴシック" pitchFamily="-111" charset="-128"/>
                <a:cs typeface="ＭＳ Ｐゴシック" pitchFamily="-111" charset="-128"/>
                <a:sym typeface="Symbol" pitchFamily="-111" charset="2"/>
              </a:rPr>
              <a:t>y</a:t>
            </a:r>
            <a:r>
              <a:rPr lang="en-US" sz="2800" dirty="0">
                <a:ea typeface="ＭＳ Ｐゴシック" pitchFamily="-111" charset="-128"/>
                <a:cs typeface="ＭＳ Ｐゴシック" pitchFamily="-111" charset="-128"/>
                <a:sym typeface="Symbol" pitchFamily="-111" charset="2"/>
              </a:rPr>
              <a:t>, by seeing if </a:t>
            </a:r>
            <a:r>
              <a:rPr lang="en-US" sz="2800" b="1" dirty="0">
                <a:ea typeface="ＭＳ Ｐゴシック" pitchFamily="-111" charset="-128"/>
                <a:cs typeface="ＭＳ Ｐゴシック" pitchFamily="-111" charset="-128"/>
                <a:sym typeface="Symbol" pitchFamily="-111" charset="2"/>
              </a:rPr>
              <a:t>Find(x)==Find(y)</a:t>
            </a:r>
          </a:p>
          <a:p>
            <a:r>
              <a:rPr lang="en-US" sz="2800" dirty="0">
                <a:ea typeface="ＭＳ Ｐゴシック" pitchFamily="-111" charset="-128"/>
                <a:cs typeface="ＭＳ Ｐゴシック" pitchFamily="-111" charset="-128"/>
              </a:rPr>
              <a:t>How do we represent the classes? </a:t>
            </a:r>
          </a:p>
        </p:txBody>
      </p:sp>
      <p:sp>
        <p:nvSpPr>
          <p:cNvPr id="275462" name="Date Placeholder 3"/>
          <p:cNvSpPr>
            <a:spLocks noGrp="1"/>
          </p:cNvSpPr>
          <p:nvPr>
            <p:ph type="dt" sz="quarter" idx="10"/>
          </p:nvPr>
        </p:nvSpPr>
        <p:spPr>
          <a:noFill/>
        </p:spPr>
        <p:txBody>
          <a:bodyPr/>
          <a:lstStyle/>
          <a:p>
            <a:fld id="{593D32C3-B043-3A49-8922-0B171ADC756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220677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77507" name="Slide Number Placeholder 5"/>
          <p:cNvSpPr>
            <a:spLocks noGrp="1"/>
          </p:cNvSpPr>
          <p:nvPr>
            <p:ph type="sldNum" sz="quarter" idx="12"/>
          </p:nvPr>
        </p:nvSpPr>
        <p:spPr>
          <a:noFill/>
        </p:spPr>
        <p:txBody>
          <a:bodyPr/>
          <a:lstStyle/>
          <a:p>
            <a:fld id="{63E8DA9A-14CB-DF4E-BC16-5662D2ACF8F3}" type="slidenum">
              <a:rPr lang="en-US">
                <a:latin typeface="Arial" pitchFamily="-111" charset="0"/>
                <a:ea typeface="ＭＳ Ｐゴシック" pitchFamily="-111" charset="-128"/>
                <a:cs typeface="ＭＳ Ｐゴシック" pitchFamily="-111" charset="-128"/>
              </a:rPr>
              <a:pPr/>
              <a:t>106</a:t>
            </a:fld>
            <a:endParaRPr lang="en-US">
              <a:latin typeface="Arial" pitchFamily="-111" charset="0"/>
              <a:ea typeface="ＭＳ Ｐゴシック" pitchFamily="-111" charset="-128"/>
              <a:cs typeface="ＭＳ Ｐゴシック" pitchFamily="-111" charset="-128"/>
            </a:endParaRPr>
          </a:p>
        </p:txBody>
      </p:sp>
      <p:sp>
        <p:nvSpPr>
          <p:cNvPr id="2775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Operator</a:t>
            </a:r>
          </a:p>
        </p:txBody>
      </p:sp>
      <p:sp>
        <p:nvSpPr>
          <p:cNvPr id="27750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Minimization: </a:t>
            </a:r>
          </a:p>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recursive,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(G(y,x1,…,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 1)</a:t>
            </a:r>
          </a:p>
          <a:p>
            <a:r>
              <a:rPr lang="en-US" dirty="0">
                <a:ea typeface="ＭＳ Ｐゴシック" pitchFamily="-111" charset="-128"/>
                <a:cs typeface="ＭＳ Ｐゴシック" pitchFamily="-111" charset="-128"/>
              </a:rPr>
              <a:t>We also allow other predicates besides testing for one.  In fact, any predicate that is recursive can be used as the stopping condition.</a:t>
            </a:r>
          </a:p>
        </p:txBody>
      </p:sp>
      <p:sp>
        <p:nvSpPr>
          <p:cNvPr id="277510" name="Date Placeholder 3"/>
          <p:cNvSpPr>
            <a:spLocks noGrp="1"/>
          </p:cNvSpPr>
          <p:nvPr>
            <p:ph type="dt" sz="quarter" idx="10"/>
          </p:nvPr>
        </p:nvSpPr>
        <p:spPr>
          <a:noFill/>
        </p:spPr>
        <p:txBody>
          <a:bodyPr/>
          <a:lstStyle/>
          <a:p>
            <a:fld id="{D1CA41B0-911A-F047-9937-4EA87790092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875646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ctrTitle"/>
          </p:nvPr>
        </p:nvSpPr>
        <p:spPr/>
        <p:txBody>
          <a:bodyPr/>
          <a:lstStyle/>
          <a:p>
            <a:r>
              <a:rPr lang="en-US">
                <a:ea typeface="ＭＳ Ｐゴシック" pitchFamily="-111" charset="-128"/>
                <a:cs typeface="ＭＳ Ｐゴシック" pitchFamily="-111" charset="-128"/>
              </a:rPr>
              <a:t>Equivalence of Models</a:t>
            </a:r>
          </a:p>
        </p:txBody>
      </p:sp>
      <p:sp>
        <p:nvSpPr>
          <p:cNvPr id="279555" name="Rectangle 3"/>
          <p:cNvSpPr>
            <a:spLocks noGrp="1" noChangeArrowheads="1"/>
          </p:cNvSpPr>
          <p:nvPr>
            <p:ph type="subTitle" idx="1"/>
          </p:nvPr>
        </p:nvSpPr>
        <p:spPr/>
        <p:txBody>
          <a:bodyPr/>
          <a:lstStyle/>
          <a:p>
            <a:pPr>
              <a:lnSpc>
                <a:spcPct val="90000"/>
              </a:lnSpc>
            </a:pPr>
            <a:r>
              <a:rPr lang="en-US" sz="2400">
                <a:solidFill>
                  <a:srgbClr val="CC3300"/>
                </a:solidFill>
                <a:ea typeface="ＭＳ Ｐゴシック" pitchFamily="-111" charset="-128"/>
                <a:cs typeface="ＭＳ Ｐゴシック" pitchFamily="-111" charset="-128"/>
              </a:rPr>
              <a:t>Equivalency of computation by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Turing machines,</a:t>
            </a:r>
          </a:p>
          <a:p>
            <a:pPr>
              <a:lnSpc>
                <a:spcPct val="90000"/>
              </a:lnSpc>
            </a:pPr>
            <a:r>
              <a:rPr lang="en-US" sz="2400">
                <a:solidFill>
                  <a:srgbClr val="CC3300"/>
                </a:solidFill>
                <a:ea typeface="ＭＳ Ｐゴシック" pitchFamily="-111" charset="-128"/>
                <a:cs typeface="ＭＳ Ｐゴシック" pitchFamily="-111" charset="-128"/>
              </a:rPr>
              <a:t>register machines,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factor replacement systems, </a:t>
            </a:r>
            <a:br>
              <a:rPr lang="en-US" sz="2400">
                <a:solidFill>
                  <a:srgbClr val="CC3300"/>
                </a:solidFill>
                <a:ea typeface="ＭＳ Ｐゴシック" pitchFamily="-111" charset="-128"/>
                <a:cs typeface="ＭＳ Ｐゴシック" pitchFamily="-111" charset="-128"/>
              </a:rPr>
            </a:br>
            <a:r>
              <a:rPr lang="en-US" sz="2400">
                <a:solidFill>
                  <a:srgbClr val="CC3300"/>
                </a:solidFill>
                <a:ea typeface="ＭＳ Ｐゴシック" pitchFamily="-111" charset="-128"/>
                <a:cs typeface="ＭＳ Ｐゴシック" pitchFamily="-111" charset="-128"/>
              </a:rPr>
              <a:t>recursive functions</a:t>
            </a:r>
          </a:p>
        </p:txBody>
      </p:sp>
    </p:spTree>
    <p:extLst>
      <p:ext uri="{BB962C8B-B14F-4D97-AF65-F5344CB8AC3E}">
        <p14:creationId xmlns:p14="http://schemas.microsoft.com/office/powerpoint/2010/main" val="16966275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1603" name="Slide Number Placeholder 5"/>
          <p:cNvSpPr>
            <a:spLocks noGrp="1"/>
          </p:cNvSpPr>
          <p:nvPr>
            <p:ph type="sldNum" sz="quarter" idx="12"/>
          </p:nvPr>
        </p:nvSpPr>
        <p:spPr>
          <a:noFill/>
        </p:spPr>
        <p:txBody>
          <a:bodyPr/>
          <a:lstStyle/>
          <a:p>
            <a:fld id="{DC5471C0-CB94-9949-AAB2-B86746157EF7}" type="slidenum">
              <a:rPr lang="en-US">
                <a:latin typeface="Arial" pitchFamily="-111" charset="0"/>
                <a:ea typeface="ＭＳ Ｐゴシック" pitchFamily="-111" charset="-128"/>
                <a:cs typeface="ＭＳ Ｐゴシック" pitchFamily="-111" charset="-128"/>
              </a:rPr>
              <a:pPr/>
              <a:t>108</a:t>
            </a:fld>
            <a:endParaRPr lang="en-US">
              <a:latin typeface="Arial" pitchFamily="-111" charset="0"/>
              <a:ea typeface="ＭＳ Ｐゴシック" pitchFamily="-111" charset="-128"/>
              <a:cs typeface="ＭＳ Ｐゴシック" pitchFamily="-111" charset="-128"/>
            </a:endParaRPr>
          </a:p>
        </p:txBody>
      </p:sp>
      <p:sp>
        <p:nvSpPr>
          <p:cNvPr id="2816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Proving Equivalence</a:t>
            </a:r>
          </a:p>
        </p:txBody>
      </p:sp>
      <p:sp>
        <p:nvSpPr>
          <p:cNvPr id="281605" name="Rectangle 3"/>
          <p:cNvSpPr>
            <a:spLocks noGrp="1" noChangeArrowheads="1"/>
          </p:cNvSpPr>
          <p:nvPr>
            <p:ph type="body" idx="1"/>
          </p:nvPr>
        </p:nvSpPr>
        <p:spPr/>
        <p:txBody>
          <a:bodyPr/>
          <a:lstStyle/>
          <a:p>
            <a:pPr>
              <a:lnSpc>
                <a:spcPct val="90000"/>
              </a:lnSpc>
            </a:pPr>
            <a:r>
              <a:rPr lang="en-US">
                <a:ea typeface="ＭＳ Ｐゴシック" pitchFamily="-111" charset="-128"/>
                <a:cs typeface="ＭＳ Ｐゴシック" pitchFamily="-111" charset="-128"/>
              </a:rPr>
              <a:t>Constructions do not, by themselves, prove equivalence. </a:t>
            </a:r>
          </a:p>
          <a:p>
            <a:pPr>
              <a:lnSpc>
                <a:spcPct val="90000"/>
              </a:lnSpc>
            </a:pPr>
            <a:r>
              <a:rPr lang="en-US">
                <a:ea typeface="ＭＳ Ｐゴシック" pitchFamily="-111" charset="-128"/>
                <a:cs typeface="ＭＳ Ｐゴシック" pitchFamily="-111" charset="-128"/>
              </a:rPr>
              <a:t>To do so, we need to develop a notion of an “instantaneous description” (id) of each model of computation (well, almost as recursive functions are a bit different). </a:t>
            </a:r>
          </a:p>
          <a:p>
            <a:pPr>
              <a:lnSpc>
                <a:spcPct val="90000"/>
              </a:lnSpc>
            </a:pPr>
            <a:r>
              <a:rPr lang="en-US">
                <a:ea typeface="ＭＳ Ｐゴシック" pitchFamily="-111" charset="-128"/>
                <a:cs typeface="ＭＳ Ｐゴシック" pitchFamily="-111" charset="-128"/>
              </a:rPr>
              <a:t>We then show a mapping of id’s between the models.</a:t>
            </a:r>
          </a:p>
        </p:txBody>
      </p:sp>
      <p:sp>
        <p:nvSpPr>
          <p:cNvPr id="281606" name="Date Placeholder 3"/>
          <p:cNvSpPr>
            <a:spLocks noGrp="1"/>
          </p:cNvSpPr>
          <p:nvPr>
            <p:ph type="dt" sz="quarter" idx="10"/>
          </p:nvPr>
        </p:nvSpPr>
        <p:spPr>
          <a:noFill/>
        </p:spPr>
        <p:txBody>
          <a:bodyPr/>
          <a:lstStyle/>
          <a:p>
            <a:fld id="{2BE59AEA-7242-0749-A054-380E20D1E18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081711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3651" name="Slide Number Placeholder 5"/>
          <p:cNvSpPr>
            <a:spLocks noGrp="1"/>
          </p:cNvSpPr>
          <p:nvPr>
            <p:ph type="sldNum" sz="quarter" idx="12"/>
          </p:nvPr>
        </p:nvSpPr>
        <p:spPr>
          <a:noFill/>
        </p:spPr>
        <p:txBody>
          <a:bodyPr/>
          <a:lstStyle/>
          <a:p>
            <a:fld id="{F7F9D906-786E-5B49-A1B3-483ED3319F66}" type="slidenum">
              <a:rPr lang="en-US">
                <a:latin typeface="Arial" pitchFamily="-111" charset="0"/>
                <a:ea typeface="ＭＳ Ｐゴシック" pitchFamily="-111" charset="-128"/>
                <a:cs typeface="ＭＳ Ｐゴシック" pitchFamily="-111" charset="-128"/>
              </a:rPr>
              <a:pPr/>
              <a:t>109</a:t>
            </a:fld>
            <a:endParaRPr lang="en-US">
              <a:latin typeface="Arial" pitchFamily="-111" charset="0"/>
              <a:ea typeface="ＭＳ Ｐゴシック" pitchFamily="-111" charset="-128"/>
              <a:cs typeface="ＭＳ Ｐゴシック" pitchFamily="-111" charset="-128"/>
            </a:endParaRPr>
          </a:p>
        </p:txBody>
      </p:sp>
      <p:sp>
        <p:nvSpPr>
          <p:cNvPr id="2836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Instantaneous Descriptions</a:t>
            </a:r>
          </a:p>
        </p:txBody>
      </p:sp>
      <p:sp>
        <p:nvSpPr>
          <p:cNvPr id="28365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instantaneous description (id) is a finite description of a state achievable by a computational machine, </a:t>
            </a:r>
            <a:r>
              <a:rPr lang="en-US" sz="2400" b="1"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Each machine starts in some initial id, id</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The semantics of the instructions of </a:t>
            </a:r>
            <a:r>
              <a:rPr lang="en-US" sz="2400" i="1" dirty="0">
                <a:ea typeface="ＭＳ Ｐゴシック" pitchFamily="-111" charset="-128"/>
                <a:cs typeface="ＭＳ Ｐゴシック" pitchFamily="-111" charset="-128"/>
              </a:rPr>
              <a:t>M</a:t>
            </a:r>
            <a:r>
              <a:rPr lang="en-US" sz="2400" dirty="0">
                <a:ea typeface="ＭＳ Ｐゴシック" pitchFamily="-111" charset="-128"/>
                <a:cs typeface="ＭＳ Ｐゴシック" pitchFamily="-111" charset="-128"/>
              </a:rPr>
              <a:t> define a relation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such that,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b="1" dirty="0">
                <a:ea typeface="ＭＳ Ｐゴシック" pitchFamily="-111" charset="-128"/>
                <a:cs typeface="ＭＳ Ｐゴシック" pitchFamily="-111" charset="-128"/>
                <a:sym typeface="Symbol" pitchFamily="-111" charset="2"/>
              </a:rPr>
              <a:t> </a:t>
            </a:r>
            <a:r>
              <a:rPr lang="en-US" sz="2400" b="1" i="1" baseline="-25000" dirty="0">
                <a:ea typeface="ＭＳ Ｐゴシック" pitchFamily="-111" charset="-128"/>
                <a:cs typeface="ＭＳ Ｐゴシック" pitchFamily="-111" charset="-128"/>
                <a:sym typeface="Symbol" pitchFamily="-111" charset="2"/>
              </a:rPr>
              <a:t>M</a:t>
            </a:r>
            <a:r>
              <a:rPr lang="en-US" sz="2400" b="1" dirty="0">
                <a:ea typeface="ＭＳ Ｐゴシック" pitchFamily="-111" charset="-128"/>
                <a:cs typeface="ＭＳ Ｐゴシック" pitchFamily="-111" charset="-128"/>
                <a:sym typeface="Symbol" pitchFamily="-111" charset="2"/>
              </a:rPr>
              <a:t> 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i0</a:t>
            </a:r>
            <a:r>
              <a:rPr lang="en-US" sz="2400" dirty="0">
                <a:ea typeface="ＭＳ Ｐゴシック" pitchFamily="-111" charset="-128"/>
                <a:cs typeface="ＭＳ Ｐゴシック" pitchFamily="-111" charset="-128"/>
                <a:sym typeface="Symbol" pitchFamily="-111" charset="2"/>
              </a:rPr>
              <a:t>, if the execution of a single instruction of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would alter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’s state from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to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dirty="0">
                <a:ea typeface="ＭＳ Ｐゴシック" pitchFamily="-111" charset="-128"/>
                <a:cs typeface="ＭＳ Ｐゴシック" pitchFamily="-111" charset="-128"/>
                <a:sym typeface="Symbol" pitchFamily="-111" charset="2"/>
              </a:rPr>
              <a:t> or if </a:t>
            </a:r>
            <a:r>
              <a:rPr lang="en-US" sz="2400" b="1" i="1" dirty="0">
                <a:ea typeface="ＭＳ Ｐゴシック" pitchFamily="-111" charset="-128"/>
                <a:cs typeface="ＭＳ Ｐゴシック" pitchFamily="-111" charset="-128"/>
                <a:sym typeface="Symbol" pitchFamily="-111" charset="2"/>
              </a:rPr>
              <a:t>M</a:t>
            </a:r>
            <a:r>
              <a:rPr lang="en-US" sz="2400" dirty="0">
                <a:ea typeface="ＭＳ Ｐゴシック" pitchFamily="-111" charset="-128"/>
                <a:cs typeface="ＭＳ Ｐゴシック" pitchFamily="-111" charset="-128"/>
                <a:sym typeface="Symbol" pitchFamily="-111" charset="2"/>
              </a:rPr>
              <a:t> halts in state </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and </a:t>
            </a:r>
            <a:r>
              <a:rPr lang="en-US" sz="2400" b="1" dirty="0">
                <a:ea typeface="ＭＳ Ｐゴシック" pitchFamily="-111" charset="-128"/>
                <a:cs typeface="ＭＳ Ｐゴシック" pitchFamily="-111" charset="-128"/>
                <a:sym typeface="Symbol" pitchFamily="-111" charset="2"/>
              </a:rPr>
              <a:t>id</a:t>
            </a:r>
            <a:r>
              <a:rPr lang="en-US" sz="2400" b="1" baseline="-25000" dirty="0">
                <a:ea typeface="ＭＳ Ｐゴシック" pitchFamily="-111" charset="-128"/>
                <a:cs typeface="ＭＳ Ｐゴシック" pitchFamily="-111" charset="-128"/>
                <a:sym typeface="Symbol" pitchFamily="-111" charset="2"/>
              </a:rPr>
              <a:t>i+1</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id</a:t>
            </a:r>
            <a:r>
              <a:rPr lang="en-US" sz="2400" b="1" baseline="-25000" dirty="0" err="1">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p>
          <a:p>
            <a:pPr>
              <a:lnSpc>
                <a:spcPct val="90000"/>
              </a:lnSpc>
            </a:pP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400" i="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is the reflexive transitive closure of </a:t>
            </a:r>
            <a:r>
              <a:rPr lang="en-US" sz="2400" b="1" dirty="0">
                <a:ea typeface="ＭＳ Ｐゴシック" pitchFamily="-111" charset="-128"/>
                <a:cs typeface="ＭＳ Ｐゴシック" pitchFamily="-111" charset="-128"/>
                <a:sym typeface="Symbol" pitchFamily="-111" charset="2"/>
              </a:rPr>
              <a:t></a:t>
            </a:r>
            <a:r>
              <a:rPr lang="en-US" sz="2400" b="1" i="1" baseline="-25000"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t>
            </a:r>
          </a:p>
        </p:txBody>
      </p:sp>
      <p:sp>
        <p:nvSpPr>
          <p:cNvPr id="283654" name="Date Placeholder 3"/>
          <p:cNvSpPr>
            <a:spLocks noGrp="1"/>
          </p:cNvSpPr>
          <p:nvPr>
            <p:ph type="dt" sz="quarter" idx="10"/>
          </p:nvPr>
        </p:nvSpPr>
        <p:spPr>
          <a:noFill/>
        </p:spPr>
        <p:txBody>
          <a:bodyPr/>
          <a:lstStyle/>
          <a:p>
            <a:fld id="{D552505A-5878-9A4A-AE9C-23B7250EA640}"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3143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Terminology and Context</a:t>
            </a:r>
          </a:p>
        </p:txBody>
      </p:sp>
      <p:sp>
        <p:nvSpPr>
          <p:cNvPr id="4" name="Rectangle 5">
            <a:extLst>
              <a:ext uri="{FF2B5EF4-FFF2-40B4-BE49-F238E27FC236}">
                <a16:creationId xmlns:a16="http://schemas.microsoft.com/office/drawing/2014/main" id="{90AB9604-3310-AB40-B187-9448DB4BE32A}"/>
              </a:ext>
            </a:extLst>
          </p:cNvPr>
          <p:cNvSpPr>
            <a:spLocks noGrp="1" noChangeArrowheads="1"/>
          </p:cNvSpPr>
          <p:nvPr>
            <p:ph type="subTitle" idx="1"/>
          </p:nvPr>
        </p:nvSpPr>
        <p:spPr>
          <a:xfrm>
            <a:off x="1371600" y="3886200"/>
            <a:ext cx="6400800" cy="1752600"/>
          </a:xfrm>
        </p:spPr>
        <p:txBody>
          <a:bodyPr/>
          <a:lstStyle/>
          <a:p>
            <a:pPr eaLnBrk="1" hangingPunct="1"/>
            <a:r>
              <a:rPr lang="en-US" dirty="0">
                <a:solidFill>
                  <a:srgbClr val="CC3300"/>
                </a:solidFill>
                <a:ea typeface="ＭＳ Ｐゴシック" pitchFamily="-111" charset="-128"/>
                <a:cs typeface="ＭＳ Ｐゴシック" pitchFamily="-111" charset="-128"/>
              </a:rPr>
              <a:t>Notation </a:t>
            </a:r>
            <a:r>
              <a:rPr lang="en-US">
                <a:solidFill>
                  <a:srgbClr val="CC3300"/>
                </a:solidFill>
                <a:ea typeface="ＭＳ Ｐゴシック" pitchFamily="-111" charset="-128"/>
                <a:cs typeface="ＭＳ Ｐゴシック" pitchFamily="-111" charset="-128"/>
              </a:rPr>
              <a:t>and Vocabulary</a:t>
            </a:r>
            <a:endParaRPr lang="en-US" dirty="0">
              <a:solidFill>
                <a:srgbClr val="CC3300"/>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54352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5699" name="Slide Number Placeholder 5"/>
          <p:cNvSpPr>
            <a:spLocks noGrp="1"/>
          </p:cNvSpPr>
          <p:nvPr>
            <p:ph type="sldNum" sz="quarter" idx="12"/>
          </p:nvPr>
        </p:nvSpPr>
        <p:spPr>
          <a:noFill/>
        </p:spPr>
        <p:txBody>
          <a:bodyPr/>
          <a:lstStyle/>
          <a:p>
            <a:fld id="{29ABA4BB-7748-2142-9270-3823E7B9A2AA}" type="slidenum">
              <a:rPr lang="en-US">
                <a:latin typeface="Arial" pitchFamily="-111" charset="0"/>
                <a:ea typeface="ＭＳ Ｐゴシック" pitchFamily="-111" charset="-128"/>
                <a:cs typeface="ＭＳ Ｐゴシック" pitchFamily="-111" charset="-128"/>
              </a:rPr>
              <a:pPr/>
              <a:t>110</a:t>
            </a:fld>
            <a:endParaRPr lang="en-US">
              <a:latin typeface="Arial" pitchFamily="-111" charset="0"/>
              <a:ea typeface="ＭＳ Ｐゴシック" pitchFamily="-111" charset="-128"/>
              <a:cs typeface="ＭＳ Ｐゴシック" pitchFamily="-111" charset="-128"/>
            </a:endParaRPr>
          </a:p>
        </p:txBody>
      </p:sp>
      <p:sp>
        <p:nvSpPr>
          <p:cNvPr id="2857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id Definitions</a:t>
            </a:r>
          </a:p>
        </p:txBody>
      </p:sp>
      <p:sp>
        <p:nvSpPr>
          <p:cNvPr id="285701"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For a register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an </a:t>
            </a:r>
            <a:r>
              <a:rPr lang="en-US" sz="2000" b="1" dirty="0">
                <a:ea typeface="ＭＳ Ｐゴシック" pitchFamily="-111" charset="-128"/>
                <a:cs typeface="ＭＳ Ｐゴシック" pitchFamily="-111" charset="-128"/>
              </a:rPr>
              <a:t>s+1</a:t>
            </a:r>
            <a:r>
              <a:rPr lang="en-US" sz="2000" dirty="0">
                <a:ea typeface="ＭＳ Ｐゴシック" pitchFamily="-111" charset="-128"/>
                <a:cs typeface="ＭＳ Ｐゴシック" pitchFamily="-111" charset="-128"/>
              </a:rPr>
              <a:t> tuple of the form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r</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r</a:t>
            </a:r>
            <a:r>
              <a:rPr lang="en-US" sz="2000" b="1" baseline="-25000" dirty="0" err="1">
                <a:ea typeface="ＭＳ Ｐゴシック" pitchFamily="-111" charset="-128"/>
                <a:cs typeface="ＭＳ Ｐゴシック" pitchFamily="-111" charset="-128"/>
              </a:rPr>
              <a:t>s</a:t>
            </a:r>
            <a:r>
              <a:rPr lang="en-US" sz="2000" b="1" dirty="0">
                <a:ea typeface="ＭＳ Ｐゴシック" pitchFamily="-111" charset="-128"/>
                <a:cs typeface="ＭＳ Ｐゴシック" pitchFamily="-111" charset="-128"/>
              </a:rPr>
              <a:t>)</a:t>
            </a:r>
            <a:r>
              <a:rPr lang="en-US" sz="2000" b="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specifying the number of the next instruction to be executed and the values of all registers prior to its execution.  </a:t>
            </a:r>
          </a:p>
          <a:p>
            <a:r>
              <a:rPr lang="en-US" sz="2000" dirty="0">
                <a:ea typeface="ＭＳ Ｐゴシック" pitchFamily="-111" charset="-128"/>
                <a:cs typeface="ＭＳ Ｐゴシック" pitchFamily="-111" charset="-128"/>
              </a:rPr>
              <a:t>For a factor replacement system, an id is just a natural number.</a:t>
            </a:r>
          </a:p>
          <a:p>
            <a:r>
              <a:rPr lang="en-US" sz="2000" dirty="0">
                <a:ea typeface="ＭＳ Ｐゴシック" pitchFamily="-111" charset="-128"/>
                <a:cs typeface="ＭＳ Ｐゴシック" pitchFamily="-111" charset="-128"/>
              </a:rPr>
              <a:t>For a Turing machine, </a:t>
            </a:r>
            <a:r>
              <a:rPr lang="en-US" sz="2000" b="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an id is some finite representation of the tape, the position of the read/write head and the current state. This is usually represented as a string </a:t>
            </a:r>
            <a:r>
              <a:rPr lang="en-US" sz="2000" b="1" dirty="0">
                <a:ea typeface="ＭＳ Ｐゴシック" pitchFamily="-111" charset="-128"/>
                <a:cs typeface="ＭＳ Ｐゴシック" pitchFamily="-111" charset="-128"/>
                <a:sym typeface="Symbol" pitchFamily="-111" charset="2"/>
              </a:rPr>
              <a:t></a:t>
            </a:r>
            <a:r>
              <a:rPr lang="en-US" sz="2000" b="1" dirty="0" err="1">
                <a:ea typeface="ＭＳ Ｐゴシック" pitchFamily="-111" charset="-128"/>
                <a:cs typeface="ＭＳ Ｐゴシック" pitchFamily="-111" charset="-128"/>
              </a:rPr>
              <a:t>qx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where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is the shortest string representing all non-blank squares to the left (right) of the scanned square,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the symbol at the scanned square and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is the current state.</a:t>
            </a:r>
          </a:p>
          <a:p>
            <a:r>
              <a:rPr lang="en-US" sz="2000" dirty="0">
                <a:ea typeface="ＭＳ Ｐゴシック" pitchFamily="-111" charset="-128"/>
                <a:cs typeface="ＭＳ Ｐゴシック" pitchFamily="-111" charset="-128"/>
              </a:rPr>
              <a:t>Recursive functions do not have id’s so we will handle their simulation by an inductive argument, using the primitive functions as the basis and composition, induction and minimization in the inductive step.</a:t>
            </a:r>
          </a:p>
        </p:txBody>
      </p:sp>
      <p:sp>
        <p:nvSpPr>
          <p:cNvPr id="285702" name="Date Placeholder 3"/>
          <p:cNvSpPr>
            <a:spLocks noGrp="1"/>
          </p:cNvSpPr>
          <p:nvPr>
            <p:ph type="dt" sz="quarter" idx="10"/>
          </p:nvPr>
        </p:nvSpPr>
        <p:spPr>
          <a:noFill/>
        </p:spPr>
        <p:txBody>
          <a:bodyPr/>
          <a:lstStyle/>
          <a:p>
            <a:fld id="{8AF321BB-D4BF-6D40-9E86-5D6D6ADC1686}"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45721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87747" name="Slide Number Placeholder 5"/>
          <p:cNvSpPr>
            <a:spLocks noGrp="1"/>
          </p:cNvSpPr>
          <p:nvPr>
            <p:ph type="sldNum" sz="quarter" idx="12"/>
          </p:nvPr>
        </p:nvSpPr>
        <p:spPr>
          <a:noFill/>
        </p:spPr>
        <p:txBody>
          <a:bodyPr/>
          <a:lstStyle/>
          <a:p>
            <a:fld id="{F8A8671B-5DB2-7F4A-AAE6-68EC132C0A19}" type="slidenum">
              <a:rPr lang="en-US">
                <a:latin typeface="Arial" pitchFamily="-111" charset="0"/>
                <a:ea typeface="ＭＳ Ｐゴシック" pitchFamily="-111" charset="-128"/>
                <a:cs typeface="ＭＳ Ｐゴシック" pitchFamily="-111" charset="-128"/>
              </a:rPr>
              <a:pPr/>
              <a:t>111</a:t>
            </a:fld>
            <a:endParaRPr lang="en-US">
              <a:latin typeface="Arial" pitchFamily="-111" charset="0"/>
              <a:ea typeface="ＭＳ Ｐゴシック" pitchFamily="-111" charset="-128"/>
              <a:cs typeface="ＭＳ Ｐゴシック" pitchFamily="-111" charset="-128"/>
            </a:endParaRPr>
          </a:p>
        </p:txBody>
      </p:sp>
      <p:sp>
        <p:nvSpPr>
          <p:cNvPr id="2877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Equivalence Steps</a:t>
            </a:r>
          </a:p>
        </p:txBody>
      </p:sp>
      <p:sp>
        <p:nvSpPr>
          <p:cNvPr id="287749"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Assume we have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one model of computation and a mapping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a machine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 a second model.</a:t>
            </a:r>
          </a:p>
          <a:p>
            <a:r>
              <a:rPr lang="en-US" sz="2000" dirty="0">
                <a:ea typeface="ＭＳ Ｐゴシック" pitchFamily="-111" charset="-128"/>
                <a:cs typeface="ＭＳ Ｐゴシック" pitchFamily="-111" charset="-128"/>
              </a:rPr>
              <a:t>Assume the initial configuration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and that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is </a:t>
            </a:r>
            <a:r>
              <a:rPr lang="en-US" sz="2000" b="1" dirty="0">
                <a:ea typeface="ＭＳ Ｐゴシック" pitchFamily="-111" charset="-128"/>
                <a:cs typeface="ＭＳ Ｐゴシック" pitchFamily="-111" charset="-128"/>
              </a:rPr>
              <a:t>id’</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Define a mapping, </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 from id’s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into those of </a:t>
            </a:r>
            <a:r>
              <a:rPr lang="en-US" sz="2000" b="1" i="1" dirty="0">
                <a:ea typeface="ＭＳ Ｐゴシック" pitchFamily="-111" charset="-128"/>
                <a:cs typeface="ＭＳ Ｐゴシック" pitchFamily="-111" charset="-128"/>
              </a:rPr>
              <a:t>M’</a:t>
            </a:r>
            <a:r>
              <a:rPr lang="en-US" sz="2000" dirty="0">
                <a:ea typeface="ＭＳ Ｐゴシック" pitchFamily="-111" charset="-128"/>
                <a:cs typeface="ＭＳ Ｐゴシック" pitchFamily="-111" charset="-128"/>
              </a:rPr>
              <a:t>, such that,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R</a:t>
            </a:r>
            <a:r>
              <a:rPr lang="en-US" sz="2000" b="1" i="1" baseline="-25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h(d) | d</a:t>
            </a:r>
            <a:r>
              <a:rPr lang="en-US" sz="2000" dirty="0">
                <a:ea typeface="ＭＳ Ｐゴシック" pitchFamily="-111" charset="-128"/>
                <a:cs typeface="ＭＳ Ｐゴシック" pitchFamily="-111" charset="-128"/>
              </a:rPr>
              <a:t> is an instance of an id of </a:t>
            </a:r>
            <a:r>
              <a:rPr lang="en-US" sz="2000" b="1" i="1" dirty="0">
                <a:ea typeface="ＭＳ Ｐゴシック" pitchFamily="-111" charset="-128"/>
                <a:cs typeface="ＭＳ Ｐゴシック" pitchFamily="-111" charset="-128"/>
              </a:rPr>
              <a:t>M </a:t>
            </a:r>
            <a:r>
              <a:rPr lang="en-US" sz="2000" dirty="0">
                <a:ea typeface="ＭＳ Ｐゴシック" pitchFamily="-111" charset="-128"/>
                <a:cs typeface="ＭＳ Ｐゴシック" pitchFamily="-111" charset="-128"/>
              </a:rPr>
              <a:t>}, and</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0</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dirty="0">
                <a:sym typeface="Symbol" pitchFamily="-111" charset="2"/>
              </a:rPr>
              <a:t> in the configurations encountered in this derivation.</a:t>
            </a:r>
          </a:p>
          <a:p>
            <a:pPr lvl="1"/>
            <a:r>
              <a:rPr lang="en-US" sz="2000" b="1" dirty="0"/>
              <a:t>h(</a:t>
            </a:r>
            <a:r>
              <a:rPr lang="en-US" sz="2000" b="1" dirty="0" err="1"/>
              <a:t>id</a:t>
            </a:r>
            <a:r>
              <a:rPr lang="en-US" sz="2000" b="1" baseline="-25000" dirty="0" err="1"/>
              <a:t>i</a:t>
            </a:r>
            <a:r>
              <a:rPr lang="en-US" sz="2000" b="1" dirty="0"/>
              <a:t>)</a:t>
            </a:r>
            <a:r>
              <a:rPr lang="en-US" sz="2000" b="1" dirty="0">
                <a:sym typeface="Symbol" pitchFamily="-111" charset="2"/>
              </a:rPr>
              <a:t></a:t>
            </a:r>
            <a:r>
              <a:rPr lang="en-US" sz="2000" b="1" baseline="30000"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a:t>
            </a:r>
            <a:r>
              <a:rPr lang="en-US" sz="2000" b="1" dirty="0">
                <a:sym typeface="Symbol" pitchFamily="-111" charset="2"/>
              </a:rPr>
              <a:t>i0</a:t>
            </a:r>
            <a:r>
              <a:rPr lang="en-US" sz="2000" dirty="0">
                <a:sym typeface="Symbol" pitchFamily="-111" charset="2"/>
              </a:rPr>
              <a:t>, and </a:t>
            </a:r>
            <a:r>
              <a:rPr lang="en-US" sz="2000" b="1" dirty="0">
                <a:sym typeface="Symbol" pitchFamily="-111" charset="2"/>
              </a:rPr>
              <a:t>h(id</a:t>
            </a:r>
            <a:r>
              <a:rPr lang="en-US" sz="2000" b="1" baseline="-25000" dirty="0">
                <a:sym typeface="Symbol" pitchFamily="-111" charset="2"/>
              </a:rPr>
              <a:t>i+1</a:t>
            </a:r>
            <a:r>
              <a:rPr lang="en-US" sz="2000" b="1" dirty="0">
                <a:sym typeface="Symbol" pitchFamily="-111" charset="2"/>
              </a:rPr>
              <a:t>)</a:t>
            </a:r>
            <a:r>
              <a:rPr lang="en-US" sz="2000" dirty="0">
                <a:sym typeface="Symbol" pitchFamily="-111" charset="2"/>
              </a:rPr>
              <a:t> is the only member of </a:t>
            </a:r>
            <a:r>
              <a:rPr lang="en-US" sz="2000" b="1" dirty="0">
                <a:sym typeface="Symbol" pitchFamily="-111" charset="2"/>
              </a:rPr>
              <a:t>R</a:t>
            </a:r>
            <a:r>
              <a:rPr lang="en-US" sz="2000" b="1" i="1" baseline="-25000" dirty="0">
                <a:sym typeface="Symbol" pitchFamily="-111" charset="2"/>
              </a:rPr>
              <a:t>M</a:t>
            </a:r>
            <a:r>
              <a:rPr lang="en-US" sz="2000" b="1" dirty="0">
                <a:sym typeface="Symbol" pitchFamily="-111" charset="2"/>
              </a:rPr>
              <a:t> </a:t>
            </a:r>
            <a:r>
              <a:rPr lang="en-US" sz="2000" dirty="0">
                <a:sym typeface="Symbol" pitchFamily="-111" charset="2"/>
              </a:rPr>
              <a:t>in this derivation.</a:t>
            </a:r>
          </a:p>
          <a:p>
            <a:r>
              <a:rPr lang="en-US" sz="2400" dirty="0">
                <a:ea typeface="ＭＳ Ｐゴシック" pitchFamily="-111" charset="-128"/>
                <a:cs typeface="ＭＳ Ｐゴシック" pitchFamily="-111" charset="-128"/>
                <a:sym typeface="Symbol" pitchFamily="-111" charset="2"/>
              </a:rPr>
              <a:t>The above, in effect, provides an inductive proof that </a:t>
            </a:r>
          </a:p>
          <a:p>
            <a:pPr lvl="1"/>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implies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h(id)</a:t>
            </a:r>
            <a:r>
              <a:rPr lang="en-US" sz="2000" dirty="0">
                <a:sym typeface="Symbol" pitchFamily="-111" charset="2"/>
              </a:rPr>
              <a:t>, and</a:t>
            </a:r>
          </a:p>
          <a:p>
            <a:pPr lvl="1"/>
            <a:r>
              <a:rPr lang="en-US" sz="2000" dirty="0">
                <a:sym typeface="Symbol" pitchFamily="-111" charset="2"/>
              </a:rPr>
              <a:t>If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 </a:t>
            </a:r>
            <a:r>
              <a:rPr lang="en-US" sz="2000" dirty="0">
                <a:sym typeface="Symbol" pitchFamily="-111" charset="2"/>
              </a:rPr>
              <a:t>then either </a:t>
            </a:r>
            <a:r>
              <a:rPr lang="en-US" sz="2000" b="1" dirty="0"/>
              <a:t>id</a:t>
            </a:r>
            <a:r>
              <a:rPr lang="en-US" sz="2000" b="1" baseline="-25000" dirty="0"/>
              <a:t>0</a:t>
            </a:r>
            <a:r>
              <a:rPr lang="en-US" sz="2000" b="1" dirty="0">
                <a:sym typeface="Symbol" pitchFamily="-111" charset="2"/>
              </a:rPr>
              <a:t>*</a:t>
            </a:r>
            <a:r>
              <a:rPr lang="en-US" sz="2000" b="1" i="1" baseline="-25000" dirty="0">
                <a:sym typeface="Symbol" pitchFamily="-111" charset="2"/>
              </a:rPr>
              <a:t>M</a:t>
            </a:r>
            <a:r>
              <a:rPr lang="en-US" sz="2000" b="1" dirty="0">
                <a:sym typeface="Symbol" pitchFamily="-111" charset="2"/>
              </a:rPr>
              <a:t> id</a:t>
            </a:r>
            <a:r>
              <a:rPr lang="en-US" sz="2000" dirty="0">
                <a:sym typeface="Symbol" pitchFamily="-111" charset="2"/>
              </a:rPr>
              <a:t>, where </a:t>
            </a:r>
            <a:r>
              <a:rPr lang="en-US" sz="2000" b="1" dirty="0">
                <a:sym typeface="Symbol" pitchFamily="-111" charset="2"/>
              </a:rPr>
              <a:t>id’ = h(id)</a:t>
            </a:r>
            <a:r>
              <a:rPr lang="en-US" sz="2000" dirty="0">
                <a:sym typeface="Symbol" pitchFamily="-111" charset="2"/>
              </a:rPr>
              <a:t>, or </a:t>
            </a:r>
            <a:br>
              <a:rPr lang="en-US" sz="2000" dirty="0">
                <a:sym typeface="Symbol" pitchFamily="-111" charset="2"/>
              </a:rPr>
            </a:br>
            <a:r>
              <a:rPr lang="en-US" sz="2000" b="1" dirty="0">
                <a:sym typeface="Symbol" pitchFamily="-111" charset="2"/>
              </a:rPr>
              <a:t>id’  R</a:t>
            </a:r>
            <a:r>
              <a:rPr lang="en-US" sz="2000" b="1" baseline="-25000" dirty="0">
                <a:sym typeface="Symbol" pitchFamily="-111" charset="2"/>
              </a:rPr>
              <a:t>M</a:t>
            </a:r>
            <a:endParaRPr lang="en-US" sz="2000" b="1" dirty="0">
              <a:sym typeface="Symbol" pitchFamily="-111" charset="2"/>
            </a:endParaRPr>
          </a:p>
        </p:txBody>
      </p:sp>
      <p:sp>
        <p:nvSpPr>
          <p:cNvPr id="287750" name="Date Placeholder 3"/>
          <p:cNvSpPr>
            <a:spLocks noGrp="1"/>
          </p:cNvSpPr>
          <p:nvPr>
            <p:ph type="dt" sz="quarter" idx="10"/>
          </p:nvPr>
        </p:nvSpPr>
        <p:spPr>
          <a:noFill/>
        </p:spPr>
        <p:txBody>
          <a:bodyPr/>
          <a:lstStyle/>
          <a:p>
            <a:fld id="{DACC6D7A-F626-5A40-A047-DB6B5D95CB3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827305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All Models are Equivalent</a:t>
            </a:r>
          </a:p>
        </p:txBody>
      </p:sp>
      <p:sp>
        <p:nvSpPr>
          <p:cNvPr id="289795" name="Rectangle 3"/>
          <p:cNvSpPr>
            <a:spLocks noGrp="1" noChangeArrowheads="1"/>
          </p:cNvSpPr>
          <p:nvPr>
            <p:ph type="subTitle" idx="1"/>
          </p:nvPr>
        </p:nvSpPr>
        <p:spPr/>
        <p:txBody>
          <a:bodyPr/>
          <a:lstStyle/>
          <a:p>
            <a:pPr>
              <a:lnSpc>
                <a:spcPct val="90000"/>
              </a:lnSpc>
            </a:pPr>
            <a:r>
              <a:rPr lang="en-US" sz="2800">
                <a:solidFill>
                  <a:srgbClr val="CC3300"/>
                </a:solidFill>
                <a:ea typeface="ＭＳ Ｐゴシック" pitchFamily="-111" charset="-128"/>
                <a:cs typeface="ＭＳ Ｐゴシック" pitchFamily="-111" charset="-128"/>
              </a:rPr>
              <a:t>Equivalency of computation by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Turing machines, register machines,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factor replacement systems, </a:t>
            </a:r>
            <a:br>
              <a:rPr lang="en-US" sz="2800">
                <a:solidFill>
                  <a:srgbClr val="CC3300"/>
                </a:solidFill>
                <a:ea typeface="ＭＳ Ｐゴシック" pitchFamily="-111" charset="-128"/>
                <a:cs typeface="ＭＳ Ｐゴシック" pitchFamily="-111" charset="-128"/>
              </a:rPr>
            </a:br>
            <a:r>
              <a:rPr lang="en-US" sz="2800">
                <a:solidFill>
                  <a:srgbClr val="CC3300"/>
                </a:solidFill>
                <a:ea typeface="ＭＳ Ｐゴシック" pitchFamily="-111" charset="-128"/>
                <a:cs typeface="ＭＳ Ｐゴシック" pitchFamily="-111" charset="-128"/>
              </a:rPr>
              <a:t>recursive functions</a:t>
            </a:r>
            <a:endParaRPr lang="en-US" sz="280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77433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91843" name="Slide Number Placeholder 5"/>
          <p:cNvSpPr>
            <a:spLocks noGrp="1"/>
          </p:cNvSpPr>
          <p:nvPr>
            <p:ph type="sldNum" sz="quarter" idx="12"/>
          </p:nvPr>
        </p:nvSpPr>
        <p:spPr>
          <a:noFill/>
        </p:spPr>
        <p:txBody>
          <a:bodyPr/>
          <a:lstStyle/>
          <a:p>
            <a:fld id="{B8F0B143-4A61-6741-9BA7-F30FC38AE476}" type="slidenum">
              <a:rPr lang="en-US">
                <a:latin typeface="Arial" pitchFamily="-111" charset="0"/>
                <a:ea typeface="ＭＳ Ｐゴシック" pitchFamily="-111" charset="-128"/>
                <a:cs typeface="ＭＳ Ｐゴシック" pitchFamily="-111" charset="-128"/>
              </a:rPr>
              <a:pPr/>
              <a:t>113</a:t>
            </a:fld>
            <a:endParaRPr lang="en-US">
              <a:latin typeface="Arial" pitchFamily="-111" charset="0"/>
              <a:ea typeface="ＭＳ Ｐゴシック" pitchFamily="-111" charset="-128"/>
              <a:cs typeface="ＭＳ Ｐゴシック" pitchFamily="-111" charset="-128"/>
            </a:endParaRPr>
          </a:p>
        </p:txBody>
      </p:sp>
      <p:sp>
        <p:nvSpPr>
          <p:cNvPr id="291844"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Our Plan of Attack</a:t>
            </a:r>
          </a:p>
        </p:txBody>
      </p:sp>
      <p:sp>
        <p:nvSpPr>
          <p:cNvPr id="291845"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We will now show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TURING ≤ REGISTER ≤ FACTOR ≤ 		RECURSIVE ≤ TURING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by </a:t>
            </a:r>
            <a:r>
              <a:rPr lang="en-US" b="1" dirty="0">
                <a:ea typeface="ＭＳ Ｐゴシック" pitchFamily="-111" charset="-128"/>
                <a:cs typeface="ＭＳ Ｐゴシック" pitchFamily="-111" charset="-128"/>
              </a:rPr>
              <a:t>A ≤ B</a:t>
            </a:r>
            <a:r>
              <a:rPr lang="en-US" dirty="0">
                <a:ea typeface="ＭＳ Ｐゴシック" pitchFamily="-111" charset="-128"/>
                <a:cs typeface="ＭＳ Ｐゴシック" pitchFamily="-111" charset="-128"/>
              </a:rPr>
              <a:t>, we mean that every instance of </a:t>
            </a:r>
            <a:r>
              <a:rPr lang="en-US" b="1" dirty="0">
                <a:ea typeface="ＭＳ Ｐゴシック" pitchFamily="-111" charset="-128"/>
                <a:cs typeface="ＭＳ Ｐゴシック" pitchFamily="-111" charset="-128"/>
              </a:rPr>
              <a:t>A</a:t>
            </a:r>
            <a:r>
              <a:rPr lang="en-US" dirty="0">
                <a:ea typeface="ＭＳ Ｐゴシック" pitchFamily="-111" charset="-128"/>
                <a:cs typeface="ＭＳ Ｐゴシック" pitchFamily="-111" charset="-128"/>
              </a:rPr>
              <a:t> can be replaced by an equivalent instance of </a:t>
            </a:r>
            <a:r>
              <a:rPr lang="en-US" b="1" dirty="0">
                <a:ea typeface="ＭＳ Ｐゴシック" pitchFamily="-111" charset="-128"/>
                <a:cs typeface="ＭＳ Ｐゴシック" pitchFamily="-111" charset="-128"/>
              </a:rPr>
              <a:t>B</a:t>
            </a:r>
            <a:r>
              <a:rPr lang="en-US"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The transitive closure will then get us the desired result.</a:t>
            </a:r>
          </a:p>
        </p:txBody>
      </p:sp>
      <p:sp>
        <p:nvSpPr>
          <p:cNvPr id="291846" name="Date Placeholder 3"/>
          <p:cNvSpPr>
            <a:spLocks noGrp="1"/>
          </p:cNvSpPr>
          <p:nvPr>
            <p:ph type="dt" sz="quarter" idx="10"/>
          </p:nvPr>
        </p:nvSpPr>
        <p:spPr>
          <a:noFill/>
        </p:spPr>
        <p:txBody>
          <a:bodyPr/>
          <a:lstStyle/>
          <a:p>
            <a:fld id="{A391A5CB-9016-2B4C-81D1-2AB16DF4F63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522005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TURING ≤ REGISTER</a:t>
            </a:r>
          </a:p>
        </p:txBody>
      </p:sp>
      <p:sp>
        <p:nvSpPr>
          <p:cNvPr id="293891"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383046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95939" name="Slide Number Placeholder 5"/>
          <p:cNvSpPr>
            <a:spLocks noGrp="1"/>
          </p:cNvSpPr>
          <p:nvPr>
            <p:ph type="sldNum" sz="quarter" idx="12"/>
          </p:nvPr>
        </p:nvSpPr>
        <p:spPr>
          <a:noFill/>
        </p:spPr>
        <p:txBody>
          <a:bodyPr/>
          <a:lstStyle/>
          <a:p>
            <a:fld id="{21E9AAE7-C9D0-3F4D-BA36-03C7C0518885}" type="slidenum">
              <a:rPr lang="en-US">
                <a:latin typeface="Arial" pitchFamily="-111" charset="0"/>
                <a:ea typeface="ＭＳ Ｐゴシック" pitchFamily="-111" charset="-128"/>
                <a:cs typeface="ＭＳ Ｐゴシック" pitchFamily="-111" charset="-128"/>
              </a:rPr>
              <a:pPr/>
              <a:t>115</a:t>
            </a:fld>
            <a:endParaRPr lang="en-US">
              <a:latin typeface="Arial" pitchFamily="-111" charset="0"/>
              <a:ea typeface="ＭＳ Ｐゴシック" pitchFamily="-111" charset="-128"/>
              <a:cs typeface="ＭＳ Ｐゴシック" pitchFamily="-111" charset="-128"/>
            </a:endParaRPr>
          </a:p>
        </p:txBody>
      </p:sp>
      <p:sp>
        <p:nvSpPr>
          <p:cNvPr id="295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TM’s State</a:t>
            </a:r>
          </a:p>
        </p:txBody>
      </p:sp>
      <p:sp>
        <p:nvSpPr>
          <p:cNvPr id="295941"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Assume that we have an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state Turing machine.  Let the states be numbered </a:t>
            </a:r>
            <a:r>
              <a:rPr lang="en-US" sz="2400" b="1" dirty="0">
                <a:ea typeface="ＭＳ Ｐゴシック" pitchFamily="-111" charset="-128"/>
                <a:cs typeface="ＭＳ Ｐゴシック" pitchFamily="-111" charset="-128"/>
              </a:rPr>
              <a:t>0,…, n-1</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Assume our machine is in state </a:t>
            </a:r>
            <a:r>
              <a:rPr lang="en-US" sz="2400" b="1" dirty="0">
                <a:ea typeface="ＭＳ Ｐゴシック" pitchFamily="-111" charset="-128"/>
                <a:cs typeface="ＭＳ Ｐゴシック" pitchFamily="-111" charset="-128"/>
              </a:rPr>
              <a:t>7</a:t>
            </a:r>
            <a:r>
              <a:rPr lang="en-US" sz="2400" dirty="0">
                <a:ea typeface="ＭＳ Ｐゴシック" pitchFamily="-111" charset="-128"/>
                <a:cs typeface="ＭＳ Ｐゴシック" pitchFamily="-111" charset="-128"/>
              </a:rPr>
              <a:t>, with its tape containing</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a:t>
            </a:r>
          </a:p>
          <a:p>
            <a:pPr>
              <a:lnSpc>
                <a:spcPct val="90000"/>
              </a:lnSpc>
            </a:pPr>
            <a:r>
              <a:rPr lang="en-US" sz="2400" dirty="0">
                <a:ea typeface="ＭＳ Ｐゴシック" pitchFamily="-111" charset="-128"/>
                <a:cs typeface="ＭＳ Ｐゴシック" pitchFamily="-111" charset="-128"/>
              </a:rPr>
              <a:t>The underscore indicates the square being read.  We denote this by the finite id</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In this notation, we always write down the scanned square, even if it and all symbols to its right are blank.  </a:t>
            </a:r>
          </a:p>
        </p:txBody>
      </p:sp>
      <p:sp>
        <p:nvSpPr>
          <p:cNvPr id="295942" name="Date Placeholder 3"/>
          <p:cNvSpPr>
            <a:spLocks noGrp="1"/>
          </p:cNvSpPr>
          <p:nvPr>
            <p:ph type="dt" sz="quarter" idx="10"/>
          </p:nvPr>
        </p:nvSpPr>
        <p:spPr>
          <a:noFill/>
        </p:spPr>
        <p:txBody>
          <a:bodyPr/>
          <a:lstStyle/>
          <a:p>
            <a:fld id="{EB3494EB-6930-DB41-B77B-4A9077E7B7A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343515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97987" name="Slide Number Placeholder 5"/>
          <p:cNvSpPr>
            <a:spLocks noGrp="1"/>
          </p:cNvSpPr>
          <p:nvPr>
            <p:ph type="sldNum" sz="quarter" idx="12"/>
          </p:nvPr>
        </p:nvSpPr>
        <p:spPr>
          <a:noFill/>
        </p:spPr>
        <p:txBody>
          <a:bodyPr/>
          <a:lstStyle/>
          <a:p>
            <a:fld id="{7619FE98-AAE4-7044-831E-95EC726B3FAD}" type="slidenum">
              <a:rPr lang="en-US">
                <a:latin typeface="Arial" pitchFamily="-111" charset="0"/>
                <a:ea typeface="ＭＳ Ｐゴシック" pitchFamily="-111" charset="-128"/>
                <a:cs typeface="ＭＳ Ｐゴシック" pitchFamily="-111" charset="-128"/>
              </a:rPr>
              <a:pPr/>
              <a:t>116</a:t>
            </a:fld>
            <a:endParaRPr lang="en-US">
              <a:latin typeface="Arial" pitchFamily="-111" charset="0"/>
              <a:ea typeface="ＭＳ Ｐゴシック" pitchFamily="-111" charset="-128"/>
              <a:cs typeface="ＭＳ Ｐゴシック" pitchFamily="-111" charset="-128"/>
            </a:endParaRPr>
          </a:p>
        </p:txBody>
      </p:sp>
      <p:sp>
        <p:nvSpPr>
          <p:cNvPr id="297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More on Encoding of TM</a:t>
            </a:r>
          </a:p>
        </p:txBody>
      </p:sp>
      <p:sp>
        <p:nvSpPr>
          <p:cNvPr id="297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 id can be represented by a triple of natural numbers, </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R,L,i</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where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is the number denoted by the reversal of the binary sequence to the right of the </a:t>
            </a:r>
            <a:r>
              <a:rPr lang="en-US" sz="2400" b="1" dirty="0">
                <a:ea typeface="ＭＳ Ｐゴシック" pitchFamily="-111" charset="-128"/>
                <a:cs typeface="ＭＳ Ｐゴシック" pitchFamily="-111" charset="-128"/>
              </a:rPr>
              <a:t>qi</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the number denoted by the binary sequence to the left, and </a:t>
            </a:r>
            <a:r>
              <a:rPr lang="en-US" sz="2400" b="1"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is the state index.  </a:t>
            </a:r>
          </a:p>
          <a:p>
            <a:pPr>
              <a:lnSpc>
                <a:spcPct val="90000"/>
              </a:lnSpc>
            </a:pPr>
            <a:r>
              <a:rPr lang="en-US" sz="2400" dirty="0">
                <a:ea typeface="ＭＳ Ｐゴシック" pitchFamily="-111" charset="-128"/>
                <a:cs typeface="ＭＳ Ｐゴシック" pitchFamily="-111" charset="-128"/>
              </a:rPr>
              <a:t>So,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1 0 0 1 1 q7 </a:t>
            </a:r>
            <a:r>
              <a:rPr lang="en-US" sz="2400" b="1" u="sng"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0 0 …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just (</a:t>
            </a:r>
            <a:r>
              <a:rPr lang="en-US" sz="2400" b="1" dirty="0">
                <a:ea typeface="ＭＳ Ｐゴシック" pitchFamily="-111" charset="-128"/>
                <a:cs typeface="ＭＳ Ｐゴシック" pitchFamily="-111" charset="-128"/>
              </a:rPr>
              <a:t>0, 83, 7</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0 0 1 0 q5 </a:t>
            </a:r>
            <a:r>
              <a:rPr lang="en-US" sz="2400" b="1" u="sng"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0 1 1 0 0 …</a:t>
            </a:r>
            <a:br>
              <a:rPr lang="en-US" sz="2400" b="1"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is represented as (</a:t>
            </a:r>
            <a:r>
              <a:rPr lang="en-US" sz="2400" b="1" dirty="0">
                <a:ea typeface="ＭＳ Ｐゴシック" pitchFamily="-111" charset="-128"/>
                <a:cs typeface="ＭＳ Ｐゴシック" pitchFamily="-111" charset="-128"/>
              </a:rPr>
              <a:t>13, 2, 5</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We can store the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the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part in register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and the state index in register </a:t>
            </a:r>
            <a:r>
              <a:rPr lang="en-US" sz="2400" b="1" dirty="0">
                <a:ea typeface="ＭＳ Ｐゴシック" pitchFamily="-111" charset="-128"/>
                <a:cs typeface="ＭＳ Ｐゴシック" pitchFamily="-111" charset="-128"/>
              </a:rPr>
              <a:t>3</a:t>
            </a:r>
            <a:r>
              <a:rPr lang="en-US" sz="2400" dirty="0">
                <a:ea typeface="ＭＳ Ｐゴシック" pitchFamily="-111" charset="-128"/>
                <a:cs typeface="ＭＳ Ｐゴシック" pitchFamily="-111" charset="-128"/>
              </a:rPr>
              <a:t>. </a:t>
            </a:r>
          </a:p>
        </p:txBody>
      </p:sp>
      <p:sp>
        <p:nvSpPr>
          <p:cNvPr id="297990" name="Date Placeholder 3"/>
          <p:cNvSpPr>
            <a:spLocks noGrp="1"/>
          </p:cNvSpPr>
          <p:nvPr>
            <p:ph type="dt" sz="quarter" idx="10"/>
          </p:nvPr>
        </p:nvSpPr>
        <p:spPr>
          <a:noFill/>
        </p:spPr>
        <p:txBody>
          <a:bodyPr/>
          <a:lstStyle/>
          <a:p>
            <a:fld id="{68D9495B-0C44-0145-A707-5F405F143E6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501687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0035" name="Slide Number Placeholder 5"/>
          <p:cNvSpPr>
            <a:spLocks noGrp="1"/>
          </p:cNvSpPr>
          <p:nvPr>
            <p:ph type="sldNum" sz="quarter" idx="12"/>
          </p:nvPr>
        </p:nvSpPr>
        <p:spPr>
          <a:noFill/>
        </p:spPr>
        <p:txBody>
          <a:bodyPr/>
          <a:lstStyle/>
          <a:p>
            <a:fld id="{ADF546AB-27E0-D841-B286-EFFA9CDDDC4C}" type="slidenum">
              <a:rPr lang="en-US">
                <a:latin typeface="Arial" pitchFamily="-111" charset="0"/>
                <a:ea typeface="ＭＳ Ｐゴシック" pitchFamily="-111" charset="-128"/>
                <a:cs typeface="ＭＳ Ｐゴシック" pitchFamily="-111" charset="-128"/>
              </a:rPr>
              <a:pPr/>
              <a:t>117</a:t>
            </a:fld>
            <a:endParaRPr lang="en-US">
              <a:latin typeface="Arial" pitchFamily="-111" charset="0"/>
              <a:ea typeface="ＭＳ Ｐゴシック" pitchFamily="-111" charset="-128"/>
              <a:cs typeface="ＭＳ Ｐゴシック" pitchFamily="-111" charset="-128"/>
            </a:endParaRPr>
          </a:p>
        </p:txBody>
      </p:sp>
      <p:sp>
        <p:nvSpPr>
          <p:cNvPr id="30003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Simulation by RM</a:t>
            </a:r>
          </a:p>
        </p:txBody>
      </p:sp>
      <p:sp>
        <p:nvSpPr>
          <p:cNvPr id="300037" name="Rectangle 3"/>
          <p:cNvSpPr>
            <a:spLocks noGrp="1" noChangeArrowheads="1"/>
          </p:cNvSpPr>
          <p:nvPr>
            <p:ph type="body" idx="1"/>
          </p:nvPr>
        </p:nvSpPr>
        <p:spPr/>
        <p:txBody>
          <a:bodyPr/>
          <a:lstStyle/>
          <a:p>
            <a:pPr>
              <a:lnSpc>
                <a:spcPct val="80000"/>
              </a:lnSpc>
              <a:buFontTx/>
              <a:buNone/>
            </a:pPr>
            <a:r>
              <a:rPr lang="en-US" sz="1400" b="1" dirty="0">
                <a:ea typeface="ＭＳ Ｐゴシック" pitchFamily="-111" charset="-128"/>
                <a:cs typeface="ＭＳ Ｐゴシック" pitchFamily="-111" charset="-128"/>
              </a:rPr>
              <a:t>1.		DEC3[2,q0]	: Go to simulate actions in state 0</a:t>
            </a:r>
          </a:p>
          <a:p>
            <a:pPr>
              <a:lnSpc>
                <a:spcPct val="80000"/>
              </a:lnSpc>
              <a:buFontTx/>
              <a:buNone/>
            </a:pPr>
            <a:r>
              <a:rPr lang="en-US" sz="1400" b="1" dirty="0">
                <a:ea typeface="ＭＳ Ｐゴシック" pitchFamily="-111" charset="-128"/>
                <a:cs typeface="ＭＳ Ｐゴシック" pitchFamily="-111" charset="-128"/>
              </a:rPr>
              <a:t>2.		DEC3[3,q1]	: Go to simulate actions in state 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n.		DEC3[ERR,qn-1]	: Go to simulate actions in state n-1</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IF_r1_ODD[qj+2]	: Jump if scanning a 1</a:t>
            </a:r>
          </a:p>
          <a:p>
            <a:pPr>
              <a:lnSpc>
                <a:spcPct val="80000"/>
              </a:lnSpc>
              <a:buFontTx/>
              <a:buNone/>
            </a:pPr>
            <a:r>
              <a:rPr lang="en-US" sz="1400" b="1" dirty="0">
                <a:ea typeface="ＭＳ Ｐゴシック" pitchFamily="-111" charset="-128"/>
                <a:cs typeface="ＭＳ Ｐゴシック" pitchFamily="-111" charset="-128"/>
              </a:rPr>
              <a:t>qj+1.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0 0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INC1[</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0 1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qj+1.	DIV_r1_BY_2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R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MUL_r2__BY_2</a:t>
            </a:r>
          </a:p>
          <a:p>
            <a:pPr>
              <a:lnSpc>
                <a:spcPct val="80000"/>
              </a:lnSpc>
              <a:buFontTx/>
              <a:buNone/>
            </a:pPr>
            <a:r>
              <a:rPr lang="en-US" sz="1400" b="1" dirty="0">
                <a:ea typeface="ＭＳ Ｐゴシック" pitchFamily="-111" charset="-128"/>
                <a:cs typeface="ＭＳ Ｐゴシック" pitchFamily="-111" charset="-128"/>
              </a:rPr>
              <a:t>		JUMP[</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qj+1.	MUL_r1_BY_2	: If (</a:t>
            </a:r>
            <a:r>
              <a:rPr lang="en-US" sz="1400" b="1" dirty="0" err="1">
                <a:ea typeface="ＭＳ Ｐゴシック" pitchFamily="-111" charset="-128"/>
                <a:cs typeface="ＭＳ Ｐゴシック" pitchFamily="-111" charset="-128"/>
              </a:rPr>
              <a:t>qj</a:t>
            </a:r>
            <a:r>
              <a:rPr lang="en-US" sz="1400" b="1" dirty="0">
                <a:ea typeface="ＭＳ Ｐゴシック" pitchFamily="-111" charset="-128"/>
                <a:cs typeface="ＭＳ Ｐゴシック" pitchFamily="-111" charset="-128"/>
              </a:rPr>
              <a:t> 0 L </a:t>
            </a:r>
            <a:r>
              <a:rPr lang="en-US" sz="1400" b="1" dirty="0" err="1">
                <a:ea typeface="ＭＳ Ｐゴシック" pitchFamily="-111" charset="-128"/>
                <a:cs typeface="ＭＳ Ｐゴシック" pitchFamily="-111" charset="-128"/>
              </a:rPr>
              <a:t>qk</a:t>
            </a:r>
            <a:r>
              <a:rPr lang="en-US" sz="1400" b="1" dirty="0">
                <a:ea typeface="ＭＳ Ｐゴシック" pitchFamily="-111" charset="-128"/>
                <a:cs typeface="ＭＳ Ｐゴシック" pitchFamily="-111" charset="-128"/>
              </a:rPr>
              <a:t>) is rule in TM</a:t>
            </a:r>
          </a:p>
          <a:p>
            <a:pPr>
              <a:lnSpc>
                <a:spcPct val="80000"/>
              </a:lnSpc>
              <a:buFontTx/>
              <a:buNone/>
            </a:pPr>
            <a:r>
              <a:rPr lang="en-US" sz="1400" b="1" dirty="0">
                <a:ea typeface="ＭＳ Ｐゴシック" pitchFamily="-111" charset="-128"/>
                <a:cs typeface="ＭＳ Ｐゴシック" pitchFamily="-111" charset="-128"/>
              </a:rPr>
              <a:t>		IF_r2_ODD then INC1</a:t>
            </a:r>
          </a:p>
          <a:p>
            <a:pPr>
              <a:lnSpc>
                <a:spcPct val="80000"/>
              </a:lnSpc>
              <a:buFontTx/>
              <a:buNone/>
            </a:pPr>
            <a:r>
              <a:rPr lang="en-US" sz="1400" b="1" dirty="0">
                <a:ea typeface="ＭＳ Ｐゴシック" pitchFamily="-111" charset="-128"/>
                <a:cs typeface="ＭＳ Ｐゴシック" pitchFamily="-111" charset="-128"/>
              </a:rPr>
              <a:t>		DIV_r2__BY_2[</a:t>
            </a:r>
            <a:r>
              <a:rPr lang="en-US" sz="1400" b="1" dirty="0" err="1">
                <a:ea typeface="ＭＳ Ｐゴシック" pitchFamily="-111" charset="-128"/>
                <a:cs typeface="ＭＳ Ｐゴシック" pitchFamily="-111" charset="-128"/>
              </a:rPr>
              <a:t>set_k</a:t>
            </a: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set_n-1.	INC3[set_n-2]	: Set r3 to index n-1 for simulating state n-1</a:t>
            </a:r>
          </a:p>
          <a:p>
            <a:pPr>
              <a:lnSpc>
                <a:spcPct val="80000"/>
              </a:lnSpc>
              <a:buFontTx/>
              <a:buNone/>
            </a:pPr>
            <a:r>
              <a:rPr lang="en-US" sz="1400" b="1" dirty="0">
                <a:ea typeface="ＭＳ Ｐゴシック" pitchFamily="-111" charset="-128"/>
                <a:cs typeface="ＭＳ Ｐゴシック" pitchFamily="-111" charset="-128"/>
              </a:rPr>
              <a:t>set_n-2.	INC3[set_n-3]	: Set r3 to index n-2 for simulating state n-2</a:t>
            </a:r>
          </a:p>
          <a:p>
            <a:pPr>
              <a:lnSpc>
                <a:spcPct val="80000"/>
              </a:lnSpc>
              <a:buFontTx/>
              <a:buNone/>
            </a:pPr>
            <a:r>
              <a:rPr lang="en-US" sz="1400" b="1" dirty="0">
                <a:ea typeface="ＭＳ Ｐゴシック" pitchFamily="-111" charset="-128"/>
                <a:cs typeface="ＭＳ Ｐゴシック" pitchFamily="-111" charset="-128"/>
              </a:rPr>
              <a:t>…</a:t>
            </a:r>
          </a:p>
          <a:p>
            <a:pPr>
              <a:lnSpc>
                <a:spcPct val="80000"/>
              </a:lnSpc>
              <a:buFontTx/>
              <a:buNone/>
            </a:pPr>
            <a:r>
              <a:rPr lang="en-US" sz="1400" b="1" dirty="0">
                <a:ea typeface="ＭＳ Ｐゴシック" pitchFamily="-111" charset="-128"/>
                <a:cs typeface="ＭＳ Ｐゴシック" pitchFamily="-111" charset="-128"/>
              </a:rPr>
              <a:t>set_0.	JUMP[1]		: Set r3 to index 0 for simulating state 0</a:t>
            </a:r>
          </a:p>
        </p:txBody>
      </p:sp>
      <p:sp>
        <p:nvSpPr>
          <p:cNvPr id="300038" name="Date Placeholder 3"/>
          <p:cNvSpPr>
            <a:spLocks noGrp="1"/>
          </p:cNvSpPr>
          <p:nvPr>
            <p:ph type="dt" sz="quarter" idx="10"/>
          </p:nvPr>
        </p:nvSpPr>
        <p:spPr>
          <a:noFill/>
        </p:spPr>
        <p:txBody>
          <a:bodyPr/>
          <a:lstStyle/>
          <a:p>
            <a:fld id="{A4AD2812-F1E7-144E-AA6A-AB6024AA159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287304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2083" name="Slide Number Placeholder 5"/>
          <p:cNvSpPr>
            <a:spLocks noGrp="1"/>
          </p:cNvSpPr>
          <p:nvPr>
            <p:ph type="sldNum" sz="quarter" idx="12"/>
          </p:nvPr>
        </p:nvSpPr>
        <p:spPr>
          <a:noFill/>
        </p:spPr>
        <p:txBody>
          <a:bodyPr/>
          <a:lstStyle/>
          <a:p>
            <a:fld id="{5AA0DB16-50DB-DE4A-B6E5-DD144F46EEBA}" type="slidenum">
              <a:rPr lang="en-US">
                <a:latin typeface="Arial" pitchFamily="-111" charset="0"/>
                <a:ea typeface="ＭＳ Ｐゴシック" pitchFamily="-111" charset="-128"/>
                <a:cs typeface="ＭＳ Ｐゴシック" pitchFamily="-111" charset="-128"/>
              </a:rPr>
              <a:pPr/>
              <a:t>118</a:t>
            </a:fld>
            <a:endParaRPr lang="en-US">
              <a:latin typeface="Arial" pitchFamily="-111" charset="0"/>
              <a:ea typeface="ＭＳ Ｐゴシック" pitchFamily="-111" charset="-128"/>
              <a:cs typeface="ＭＳ Ｐゴシック" pitchFamily="-111" charset="-128"/>
            </a:endParaRPr>
          </a:p>
        </p:txBody>
      </p:sp>
      <p:sp>
        <p:nvSpPr>
          <p:cNvPr id="302084"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Fixups</a:t>
            </a:r>
          </a:p>
        </p:txBody>
      </p:sp>
      <p:sp>
        <p:nvSpPr>
          <p:cNvPr id="302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Need epilog so action for missing quad (halting) jumps beyond end of simulation to clean things up, placing result in </a:t>
            </a:r>
            <a:r>
              <a:rPr lang="en-US" b="1" dirty="0">
                <a:ea typeface="ＭＳ Ｐゴシック" pitchFamily="-111" charset="-128"/>
                <a:cs typeface="ＭＳ Ｐゴシック" pitchFamily="-111" charset="-128"/>
              </a:rPr>
              <a:t>r0</a:t>
            </a:r>
            <a:r>
              <a:rPr lang="en-US" dirty="0">
                <a:ea typeface="ＭＳ Ｐゴシック" pitchFamily="-111" charset="-128"/>
                <a:cs typeface="ＭＳ Ｐゴシック" pitchFamily="-111" charset="-128"/>
              </a:rPr>
              <a:t>.  </a:t>
            </a:r>
          </a:p>
          <a:p>
            <a:pPr>
              <a:lnSpc>
                <a:spcPct val="90000"/>
              </a:lnSpc>
            </a:pPr>
            <a:r>
              <a:rPr lang="en-US" dirty="0">
                <a:ea typeface="ＭＳ Ｐゴシック" pitchFamily="-111" charset="-128"/>
                <a:cs typeface="ＭＳ Ｐゴシック" pitchFamily="-111" charset="-128"/>
              </a:rPr>
              <a:t>Can also have a prolog that starts with arguments in registers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to </a:t>
            </a:r>
            <a:r>
              <a:rPr lang="en-US" b="1" dirty="0" err="1">
                <a:ea typeface="ＭＳ Ｐゴシック" pitchFamily="-111" charset="-128"/>
                <a:cs typeface="ＭＳ Ｐゴシック" pitchFamily="-111" charset="-128"/>
              </a:rPr>
              <a:t>rn</a:t>
            </a:r>
            <a:r>
              <a:rPr lang="en-US" dirty="0">
                <a:ea typeface="ＭＳ Ｐゴシック" pitchFamily="-111" charset="-128"/>
                <a:cs typeface="ＭＳ Ｐゴシック" pitchFamily="-111" charset="-128"/>
              </a:rPr>
              <a:t> and stores values in </a:t>
            </a:r>
            <a:r>
              <a:rPr lang="en-US" b="1" dirty="0">
                <a:ea typeface="ＭＳ Ｐゴシック" pitchFamily="-111" charset="-128"/>
                <a:cs typeface="ＭＳ Ｐゴシック" pitchFamily="-111" charset="-128"/>
              </a:rPr>
              <a:t>r1</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r2</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r3</a:t>
            </a:r>
            <a:r>
              <a:rPr lang="en-US" dirty="0">
                <a:ea typeface="ＭＳ Ｐゴシック" pitchFamily="-111" charset="-128"/>
                <a:cs typeface="ＭＳ Ｐゴシック" pitchFamily="-111" charset="-128"/>
              </a:rPr>
              <a:t> to represent Turing machines starting configuration.</a:t>
            </a:r>
          </a:p>
        </p:txBody>
      </p:sp>
      <p:sp>
        <p:nvSpPr>
          <p:cNvPr id="302086" name="Date Placeholder 3"/>
          <p:cNvSpPr>
            <a:spLocks noGrp="1"/>
          </p:cNvSpPr>
          <p:nvPr>
            <p:ph type="dt" sz="quarter" idx="10"/>
          </p:nvPr>
        </p:nvSpPr>
        <p:spPr>
          <a:noFill/>
        </p:spPr>
        <p:txBody>
          <a:bodyPr/>
          <a:lstStyle/>
          <a:p>
            <a:fld id="{F87BD4ED-68AA-3342-B073-D6102D0AB70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97069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4131" name="Slide Number Placeholder 5"/>
          <p:cNvSpPr>
            <a:spLocks noGrp="1"/>
          </p:cNvSpPr>
          <p:nvPr>
            <p:ph type="sldNum" sz="quarter" idx="12"/>
          </p:nvPr>
        </p:nvSpPr>
        <p:spPr>
          <a:noFill/>
        </p:spPr>
        <p:txBody>
          <a:bodyPr/>
          <a:lstStyle/>
          <a:p>
            <a:fld id="{6FB07059-7B54-9C40-B21F-A57D78811301}" type="slidenum">
              <a:rPr lang="en-US">
                <a:latin typeface="Arial" pitchFamily="-111" charset="0"/>
                <a:ea typeface="ＭＳ Ｐゴシック" pitchFamily="-111" charset="-128"/>
                <a:cs typeface="ＭＳ Ｐゴシック" pitchFamily="-111" charset="-128"/>
              </a:rPr>
              <a:pPr/>
              <a:t>119</a:t>
            </a:fld>
            <a:endParaRPr lang="en-US">
              <a:latin typeface="Arial" pitchFamily="-111" charset="0"/>
              <a:ea typeface="ＭＳ Ｐゴシック" pitchFamily="-111" charset="-128"/>
              <a:cs typeface="ＭＳ Ｐゴシック" pitchFamily="-111" charset="-128"/>
            </a:endParaRPr>
          </a:p>
        </p:txBody>
      </p:sp>
      <p:sp>
        <p:nvSpPr>
          <p:cNvPr id="30413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Prolog</a:t>
            </a:r>
          </a:p>
        </p:txBody>
      </p:sp>
      <p:sp>
        <p:nvSpPr>
          <p:cNvPr id="304133" name="Rectangle 3"/>
          <p:cNvSpPr>
            <a:spLocks noGrp="1" noChangeArrowheads="1"/>
          </p:cNvSpPr>
          <p:nvPr>
            <p:ph type="body" idx="1"/>
          </p:nvPr>
        </p:nvSpPr>
        <p:spPr/>
        <p:txBody>
          <a:bodyPr/>
          <a:lstStyle/>
          <a:p>
            <a:pPr>
              <a:lnSpc>
                <a:spcPct val="80000"/>
              </a:lnSpc>
              <a:buFontTx/>
              <a:buNone/>
            </a:pPr>
            <a:r>
              <a:rPr lang="en-US" sz="1600" dirty="0">
                <a:ea typeface="ＭＳ Ｐゴシック" pitchFamily="-111" charset="-128"/>
                <a:cs typeface="ＭＳ Ｐゴシック" pitchFamily="-111" charset="-128"/>
              </a:rPr>
              <a:t>Example assuming </a:t>
            </a:r>
            <a:r>
              <a:rPr lang="en-US" sz="1600" b="1" dirty="0">
                <a:ea typeface="ＭＳ Ｐゴシック" pitchFamily="-111" charset="-128"/>
                <a:cs typeface="ＭＳ Ｐゴシック" pitchFamily="-111" charset="-128"/>
              </a:rPr>
              <a:t>n</a:t>
            </a:r>
            <a:r>
              <a:rPr lang="en-US" sz="1600" dirty="0">
                <a:ea typeface="ＭＳ Ｐゴシック" pitchFamily="-111" charset="-128"/>
                <a:cs typeface="ＭＳ Ｐゴシック" pitchFamily="-111" charset="-128"/>
              </a:rPr>
              <a:t> arguments (fix as needed)</a:t>
            </a:r>
          </a:p>
          <a:p>
            <a:pPr>
              <a:lnSpc>
                <a:spcPct val="80000"/>
              </a:lnSpc>
              <a:buFontTx/>
              <a:buNone/>
            </a:pPr>
            <a:r>
              <a:rPr lang="en-US" sz="1600" b="1" dirty="0">
                <a:ea typeface="ＭＳ Ｐゴシック" pitchFamily="-111" charset="-128"/>
                <a:cs typeface="ＭＳ Ｐゴシック" pitchFamily="-111" charset="-128"/>
              </a:rPr>
              <a:t>1.		MUL_rn+1_BY_2[2] : Set rn+1 = 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a:t>
            </a:r>
          </a:p>
          <a:p>
            <a:pPr>
              <a:lnSpc>
                <a:spcPct val="80000"/>
              </a:lnSpc>
              <a:buFontTx/>
              <a:buNone/>
            </a:pPr>
            <a:r>
              <a:rPr lang="en-US" sz="1600" b="1" dirty="0">
                <a:ea typeface="ＭＳ Ｐゴシック" pitchFamily="-111" charset="-128"/>
                <a:cs typeface="ＭＳ Ｐゴシック" pitchFamily="-111" charset="-128"/>
              </a:rPr>
              <a:t>2.		DEC1[3,4]	: r1 will be set to 0</a:t>
            </a:r>
          </a:p>
          <a:p>
            <a:pPr>
              <a:lnSpc>
                <a:spcPct val="80000"/>
              </a:lnSpc>
              <a:buFontTx/>
              <a:buNone/>
            </a:pPr>
            <a:r>
              <a:rPr lang="en-US" sz="1600" b="1" dirty="0">
                <a:ea typeface="ＭＳ Ｐゴシック" pitchFamily="-111" charset="-128"/>
                <a:cs typeface="ＭＳ Ｐゴシック" pitchFamily="-111" charset="-128"/>
              </a:rPr>
              <a:t>3.		INCn+1[1]	: </a:t>
            </a:r>
          </a:p>
          <a:p>
            <a:pPr>
              <a:lnSpc>
                <a:spcPct val="80000"/>
              </a:lnSpc>
              <a:buFontTx/>
              <a:buNone/>
            </a:pPr>
            <a:r>
              <a:rPr lang="en-US" sz="1600" b="1" dirty="0">
                <a:ea typeface="ＭＳ Ｐゴシック" pitchFamily="-111" charset="-128"/>
                <a:cs typeface="ＭＳ Ｐゴシック" pitchFamily="-111" charset="-128"/>
              </a:rPr>
              <a:t>4.		MUL_rn+1_BY_2[5] : Set rn+1 = 11…1011…10</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then r2</a:t>
            </a:r>
          </a:p>
          <a:p>
            <a:pPr>
              <a:lnSpc>
                <a:spcPct val="80000"/>
              </a:lnSpc>
              <a:buFontTx/>
              <a:buNone/>
            </a:pPr>
            <a:r>
              <a:rPr lang="en-US" sz="1600" b="1" dirty="0">
                <a:ea typeface="ＭＳ Ｐゴシック" pitchFamily="-111" charset="-128"/>
                <a:cs typeface="ＭＳ Ｐゴシック" pitchFamily="-111" charset="-128"/>
              </a:rPr>
              <a:t>5.		DEC2[6,7]	: r2 will be set to 0</a:t>
            </a:r>
          </a:p>
          <a:p>
            <a:pPr>
              <a:lnSpc>
                <a:spcPct val="80000"/>
              </a:lnSpc>
              <a:buFontTx/>
              <a:buNone/>
            </a:pPr>
            <a:r>
              <a:rPr lang="en-US" sz="1600" b="1" dirty="0">
                <a:ea typeface="ＭＳ Ｐゴシック" pitchFamily="-111" charset="-128"/>
                <a:cs typeface="ＭＳ Ｐゴシック" pitchFamily="-111" charset="-128"/>
              </a:rPr>
              <a:t>6.		INCn+1[4]	: </a:t>
            </a:r>
          </a:p>
          <a:p>
            <a:pPr>
              <a:lnSpc>
                <a:spcPct val="80000"/>
              </a:lnSpc>
              <a:buFontTx/>
              <a:buNone/>
            </a:pPr>
            <a:r>
              <a:rPr lang="en-US" sz="1600" b="1" dirty="0">
                <a:ea typeface="ＭＳ Ｐゴシック" pitchFamily="-111" charset="-128"/>
                <a:cs typeface="ＭＳ Ｐゴシック" pitchFamily="-111" charset="-128"/>
              </a:rPr>
              <a:t>…</a:t>
            </a:r>
          </a:p>
          <a:p>
            <a:pPr>
              <a:lnSpc>
                <a:spcPct val="80000"/>
              </a:lnSpc>
              <a:buFontTx/>
              <a:buNone/>
            </a:pPr>
            <a:r>
              <a:rPr lang="en-US" sz="1600" b="1" dirty="0">
                <a:ea typeface="ＭＳ Ｐゴシック" pitchFamily="-111" charset="-128"/>
                <a:cs typeface="ＭＳ Ｐゴシック" pitchFamily="-111" charset="-128"/>
              </a:rPr>
              <a:t>3n-2.	</a:t>
            </a:r>
            <a:r>
              <a:rPr lang="en-US" sz="1600" b="1" dirty="0" err="1">
                <a:ea typeface="ＭＳ Ｐゴシック" pitchFamily="-111" charset="-128"/>
                <a:cs typeface="ＭＳ Ｐゴシック" pitchFamily="-111" charset="-128"/>
              </a:rPr>
              <a:t>DECn</a:t>
            </a:r>
            <a:r>
              <a:rPr lang="en-US" sz="1600" b="1" dirty="0">
                <a:ea typeface="ＭＳ Ｐゴシック" pitchFamily="-111" charset="-128"/>
                <a:cs typeface="ＭＳ Ｐゴシック" pitchFamily="-111" charset="-128"/>
              </a:rPr>
              <a:t>[3n-1,3n+1]	: Set rn+1 = 11…1011…1011…1</a:t>
            </a:r>
            <a:r>
              <a:rPr lang="en-US" sz="1600" b="1" baseline="-25000" dirty="0">
                <a:ea typeface="ＭＳ Ｐゴシック" pitchFamily="-111" charset="-128"/>
                <a:cs typeface="ＭＳ Ｐゴシック" pitchFamily="-111" charset="-128"/>
              </a:rPr>
              <a:t>2</a:t>
            </a:r>
            <a:r>
              <a:rPr lang="en-US" sz="1600" b="1" dirty="0">
                <a:ea typeface="ＭＳ Ｐゴシック" pitchFamily="-111" charset="-128"/>
                <a:cs typeface="ＭＳ Ｐゴシック" pitchFamily="-111" charset="-128"/>
              </a:rPr>
              <a:t>, where, #1's = r1, r2,…</a:t>
            </a:r>
          </a:p>
          <a:p>
            <a:pPr>
              <a:lnSpc>
                <a:spcPct val="80000"/>
              </a:lnSpc>
              <a:buFontTx/>
              <a:buNone/>
            </a:pPr>
            <a:r>
              <a:rPr lang="en-US" sz="1600" b="1" dirty="0">
                <a:ea typeface="ＭＳ Ｐゴシック" pitchFamily="-111" charset="-128"/>
                <a:cs typeface="ＭＳ Ｐゴシック" pitchFamily="-111" charset="-128"/>
              </a:rPr>
              <a:t>3n-1.	MUL_rn+1_BY_2[3n] : </a:t>
            </a:r>
            <a:r>
              <a:rPr lang="en-US" sz="1600" b="1" dirty="0" err="1">
                <a:ea typeface="ＭＳ Ｐゴシック" pitchFamily="-111" charset="-128"/>
                <a:cs typeface="ＭＳ Ｐゴシック" pitchFamily="-111" charset="-128"/>
              </a:rPr>
              <a:t>rn</a:t>
            </a:r>
            <a:r>
              <a:rPr lang="en-US" sz="1600" b="1" dirty="0">
                <a:ea typeface="ＭＳ Ｐゴシック" pitchFamily="-111" charset="-128"/>
                <a:cs typeface="ＭＳ Ｐゴシック" pitchFamily="-111" charset="-128"/>
              </a:rPr>
              <a:t> will be set to 0</a:t>
            </a:r>
          </a:p>
          <a:p>
            <a:pPr>
              <a:lnSpc>
                <a:spcPct val="80000"/>
              </a:lnSpc>
              <a:buFontTx/>
              <a:buNone/>
            </a:pPr>
            <a:r>
              <a:rPr lang="en-US" sz="1600" b="1" dirty="0">
                <a:ea typeface="ＭＳ Ｐゴシック" pitchFamily="-111" charset="-128"/>
                <a:cs typeface="ＭＳ Ｐゴシック" pitchFamily="-111" charset="-128"/>
              </a:rPr>
              <a:t>3n.		INCn+1[3n-2]	: </a:t>
            </a:r>
          </a:p>
          <a:p>
            <a:pPr>
              <a:lnSpc>
                <a:spcPct val="80000"/>
              </a:lnSpc>
              <a:buFontTx/>
              <a:buNone/>
            </a:pPr>
            <a:r>
              <a:rPr lang="en-US" sz="1600" b="1" dirty="0">
                <a:ea typeface="ＭＳ Ｐゴシック" pitchFamily="-111" charset="-128"/>
                <a:cs typeface="ＭＳ Ｐゴシック" pitchFamily="-111" charset="-128"/>
              </a:rPr>
              <a:t>3n+1	DECn+1[3n+2,3n+3] : Copy rn+1 to r2, rn+1 is set to 0</a:t>
            </a:r>
          </a:p>
          <a:p>
            <a:pPr>
              <a:lnSpc>
                <a:spcPct val="80000"/>
              </a:lnSpc>
              <a:buFontTx/>
              <a:buNone/>
            </a:pPr>
            <a:r>
              <a:rPr lang="en-US" sz="1600" b="1" dirty="0">
                <a:ea typeface="ＭＳ Ｐゴシック" pitchFamily="-111" charset="-128"/>
                <a:cs typeface="ＭＳ Ｐゴシック" pitchFamily="-111" charset="-128"/>
              </a:rPr>
              <a:t>3n+2.	INC2[3n+1]	: </a:t>
            </a:r>
          </a:p>
          <a:p>
            <a:pPr>
              <a:lnSpc>
                <a:spcPct val="80000"/>
              </a:lnSpc>
              <a:buFontTx/>
              <a:buNone/>
            </a:pPr>
            <a:r>
              <a:rPr lang="en-US" sz="1600" b="1" dirty="0">
                <a:ea typeface="ＭＳ Ｐゴシック" pitchFamily="-111" charset="-128"/>
                <a:cs typeface="ＭＳ Ｐゴシック" pitchFamily="-111" charset="-128"/>
              </a:rPr>
              <a:t>3n+3.			: r2 = left tape, r1 = 0 (right), r3 = 0 (initial state)</a:t>
            </a:r>
          </a:p>
        </p:txBody>
      </p:sp>
      <p:sp>
        <p:nvSpPr>
          <p:cNvPr id="304134" name="Date Placeholder 3"/>
          <p:cNvSpPr>
            <a:spLocks noGrp="1"/>
          </p:cNvSpPr>
          <p:nvPr>
            <p:ph type="dt" sz="quarter" idx="10"/>
          </p:nvPr>
        </p:nvSpPr>
        <p:spPr>
          <a:noFill/>
        </p:spPr>
        <p:txBody>
          <a:bodyPr/>
          <a:lstStyle/>
          <a:p>
            <a:fld id="{EE931FE0-1F4F-D14B-9043-4099C8057AC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7513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7AE90EE-6E51-C043-9030-36CFF66AAA90}" type="datetime1">
              <a:rPr lang="en-US" smtClean="0"/>
              <a:t>3/2/22</a:t>
            </a:fld>
            <a:endParaRPr lang="en-US"/>
          </a:p>
        </p:txBody>
      </p:sp>
      <p:sp>
        <p:nvSpPr>
          <p:cNvPr id="5325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32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C3C4772-15C0-9E40-914A-B271B67EF3BF}" type="slidenum">
              <a:rPr lang="en-US"/>
              <a:pPr/>
              <a:t>12</a:t>
            </a:fld>
            <a:endParaRPr lang="en-US"/>
          </a:p>
        </p:txBody>
      </p:sp>
      <p:sp>
        <p:nvSpPr>
          <p:cNvPr id="53253" name="Rectangle 2"/>
          <p:cNvSpPr>
            <a:spLocks noGrp="1" noChangeArrowheads="1"/>
          </p:cNvSpPr>
          <p:nvPr>
            <p:ph type="title" idx="4294967295"/>
          </p:nvPr>
        </p:nvSpPr>
        <p:spPr/>
        <p:txBody>
          <a:bodyPr/>
          <a:lstStyle/>
          <a:p>
            <a:pPr eaLnBrk="1" hangingPunct="1"/>
            <a:r>
              <a:rPr lang="en-US" dirty="0">
                <a:latin typeface="Arial" charset="0"/>
                <a:ea typeface="MS PGothic" charset="0"/>
              </a:rPr>
              <a:t>Procedures vs Algorithms</a:t>
            </a:r>
          </a:p>
        </p:txBody>
      </p:sp>
      <p:sp>
        <p:nvSpPr>
          <p:cNvPr id="53254" name="Rectangle 3"/>
          <p:cNvSpPr>
            <a:spLocks noGrp="1" noChangeArrowheads="1"/>
          </p:cNvSpPr>
          <p:nvPr>
            <p:ph type="body" idx="4294967295"/>
          </p:nvPr>
        </p:nvSpPr>
        <p:spPr/>
        <p:txBody>
          <a:bodyPr/>
          <a:lstStyle/>
          <a:p>
            <a:pPr eaLnBrk="1" hangingPunct="1"/>
            <a:r>
              <a:rPr lang="en-US" dirty="0">
                <a:latin typeface="Arial" charset="0"/>
                <a:ea typeface="MS PGothic" charset="0"/>
              </a:rPr>
              <a:t>Recall that Algorithms always Halt but Procedures Might Not for Some Input</a:t>
            </a:r>
          </a:p>
          <a:p>
            <a:pPr eaLnBrk="1" hangingPunct="1"/>
            <a:r>
              <a:rPr lang="en-US" i="1" dirty="0">
                <a:solidFill>
                  <a:srgbClr val="CC3300"/>
                </a:solidFill>
                <a:latin typeface="Arial" charset="0"/>
                <a:ea typeface="MS PGothic" charset="0"/>
              </a:rPr>
              <a:t>Useful Notations</a:t>
            </a:r>
          </a:p>
          <a:p>
            <a:pPr lvl="1" eaLnBrk="1" hangingPunct="1"/>
            <a:r>
              <a:rPr lang="en-US" dirty="0">
                <a:latin typeface="Arial" charset="0"/>
                <a:ea typeface="MS PGothic" charset="0"/>
              </a:rPr>
              <a:t>f(x)↓ means procedure f converges/halts/produces an output, when evaluated at x.</a:t>
            </a:r>
          </a:p>
          <a:p>
            <a:pPr lvl="1" eaLnBrk="1" hangingPunct="1"/>
            <a:r>
              <a:rPr lang="en-US" dirty="0">
                <a:latin typeface="Arial" charset="0"/>
                <a:ea typeface="MS PGothic" charset="0"/>
              </a:rPr>
              <a:t>f(x)↑ means procedure f diverges, when evaluated at x.</a:t>
            </a:r>
          </a:p>
          <a:p>
            <a:pPr lvl="1" eaLnBrk="1" hangingPunct="1"/>
            <a:r>
              <a:rPr lang="en-US" dirty="0">
                <a:latin typeface="Arial" charset="0"/>
                <a:ea typeface="MS PGothic" charset="0"/>
              </a:rPr>
              <a:t>f is an algorithm </a:t>
            </a:r>
            <a:r>
              <a:rPr lang="en-US" dirty="0" err="1">
                <a:latin typeface="Arial" charset="0"/>
                <a:ea typeface="MS PGothic" charset="0"/>
              </a:rPr>
              <a:t>iff</a:t>
            </a:r>
            <a:r>
              <a:rPr lang="en-US" dirty="0">
                <a:latin typeface="Arial" charset="0"/>
                <a:ea typeface="MS PGothic" charset="0"/>
              </a:rPr>
              <a:t> ∀x f(x)↓</a:t>
            </a:r>
          </a:p>
          <a:p>
            <a:pPr eaLnBrk="1" hangingPunct="1"/>
            <a:endParaRPr lang="en-US" dirty="0">
              <a:latin typeface="Arial" charset="0"/>
              <a:ea typeface="MS PGothic" charset="0"/>
            </a:endParaRPr>
          </a:p>
        </p:txBody>
      </p:sp>
      <p:sp>
        <p:nvSpPr>
          <p:cNvPr id="5325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108776B1-17C3-6542-9F3E-A7C640CF6CA5}" type="slidenum">
              <a:rPr lang="en-US" sz="1400"/>
              <a:pPr algn="r" eaLnBrk="1" hangingPunct="1"/>
              <a:t>12</a:t>
            </a:fld>
            <a:endParaRPr lang="en-US" sz="1400"/>
          </a:p>
        </p:txBody>
      </p:sp>
    </p:spTree>
    <p:extLst>
      <p:ext uri="{BB962C8B-B14F-4D97-AF65-F5344CB8AC3E}">
        <p14:creationId xmlns:p14="http://schemas.microsoft.com/office/powerpoint/2010/main" val="13661493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06179" name="Slide Number Placeholder 5"/>
          <p:cNvSpPr>
            <a:spLocks noGrp="1"/>
          </p:cNvSpPr>
          <p:nvPr>
            <p:ph type="sldNum" sz="quarter" idx="12"/>
          </p:nvPr>
        </p:nvSpPr>
        <p:spPr>
          <a:noFill/>
        </p:spPr>
        <p:txBody>
          <a:bodyPr/>
          <a:lstStyle/>
          <a:p>
            <a:fld id="{0DC34420-0961-3D4D-BD09-9C438544F487}" type="slidenum">
              <a:rPr lang="en-US">
                <a:latin typeface="Arial" pitchFamily="-111" charset="0"/>
                <a:ea typeface="ＭＳ Ｐゴシック" pitchFamily="-111" charset="-128"/>
                <a:cs typeface="ＭＳ Ｐゴシック" pitchFamily="-111" charset="-128"/>
              </a:rPr>
              <a:pPr/>
              <a:t>120</a:t>
            </a:fld>
            <a:endParaRPr lang="en-US">
              <a:latin typeface="Arial" pitchFamily="-111" charset="0"/>
              <a:ea typeface="ＭＳ Ｐゴシック" pitchFamily="-111" charset="-128"/>
              <a:cs typeface="ＭＳ Ｐゴシック" pitchFamily="-111" charset="-128"/>
            </a:endParaRPr>
          </a:p>
        </p:txBody>
      </p:sp>
      <p:sp>
        <p:nvSpPr>
          <p:cNvPr id="30618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Epilog</a:t>
            </a:r>
          </a:p>
        </p:txBody>
      </p:sp>
      <p:sp>
        <p:nvSpPr>
          <p:cNvPr id="306181" name="Rectangle 3"/>
          <p:cNvSpPr>
            <a:spLocks noGrp="1" noChangeArrowheads="1"/>
          </p:cNvSpPr>
          <p:nvPr>
            <p:ph type="body" idx="1"/>
          </p:nvPr>
        </p:nvSpPr>
        <p:spPr/>
        <p:txBody>
          <a:bodyPr/>
          <a:lstStyle/>
          <a:p>
            <a:pPr marL="609600" indent="-609600">
              <a:buFontTx/>
              <a:buNone/>
            </a:pPr>
            <a:r>
              <a:rPr lang="en-US" sz="2400" b="1" dirty="0">
                <a:ea typeface="ＭＳ Ｐゴシック" pitchFamily="-111" charset="-128"/>
                <a:cs typeface="ＭＳ Ｐゴシック" pitchFamily="-111" charset="-128"/>
              </a:rPr>
              <a:t>1.		DEC3[1,2]		: Set r3 to 0 (just cleaning up)</a:t>
            </a:r>
          </a:p>
          <a:p>
            <a:pPr marL="609600" indent="-609600">
              <a:buFontTx/>
              <a:buNone/>
            </a:pPr>
            <a:r>
              <a:rPr lang="en-US" sz="2400" b="1" dirty="0">
                <a:ea typeface="ＭＳ Ｐゴシック" pitchFamily="-111" charset="-128"/>
                <a:cs typeface="ＭＳ Ｐゴシック" pitchFamily="-111" charset="-128"/>
              </a:rPr>
              <a:t>2.		IF_r1_ODD[3,5] 	: Are we done with answer?</a:t>
            </a:r>
          </a:p>
          <a:p>
            <a:pPr marL="609600" indent="-609600">
              <a:buFontTx/>
              <a:buNone/>
            </a:pPr>
            <a:r>
              <a:rPr lang="en-US" sz="2400" b="1" dirty="0">
                <a:ea typeface="ＭＳ Ｐゴシック" pitchFamily="-111" charset="-128"/>
                <a:cs typeface="ＭＳ Ｐゴシック" pitchFamily="-111" charset="-128"/>
              </a:rPr>
              <a:t>3.		INC0[4]		: putting answer in r0</a:t>
            </a:r>
          </a:p>
          <a:p>
            <a:pPr marL="609600" indent="-609600">
              <a:buFontTx/>
              <a:buAutoNum type="arabicPeriod" startAt="4"/>
            </a:pPr>
            <a:r>
              <a:rPr lang="en-US" sz="2400" b="1" dirty="0">
                <a:ea typeface="ＭＳ Ｐゴシック" pitchFamily="-111" charset="-128"/>
                <a:cs typeface="ＭＳ Ｐゴシック" pitchFamily="-111" charset="-128"/>
              </a:rPr>
              <a:t> 	DIV_r1_BY_2[2] 	: strip a 1 from r1</a:t>
            </a:r>
          </a:p>
          <a:p>
            <a:pPr marL="609600" indent="-609600">
              <a:buFontTx/>
              <a:buAutoNum type="arabicPeriod" startAt="4"/>
            </a:pPr>
            <a:r>
              <a:rPr lang="en-US" sz="2400" b="1" dirty="0">
                <a:ea typeface="ＭＳ Ｐゴシック" pitchFamily="-111" charset="-128"/>
                <a:cs typeface="ＭＳ Ｐゴシック" pitchFamily="-111" charset="-128"/>
              </a:rPr>
              <a:t> 				: Answer is now in r0</a:t>
            </a:r>
          </a:p>
        </p:txBody>
      </p:sp>
      <p:sp>
        <p:nvSpPr>
          <p:cNvPr id="306182" name="Date Placeholder 3"/>
          <p:cNvSpPr>
            <a:spLocks noGrp="1"/>
          </p:cNvSpPr>
          <p:nvPr>
            <p:ph type="dt" sz="quarter" idx="10"/>
          </p:nvPr>
        </p:nvSpPr>
        <p:spPr>
          <a:noFill/>
        </p:spPr>
        <p:txBody>
          <a:bodyPr/>
          <a:lstStyle/>
          <a:p>
            <a:fld id="{DD1E3102-8662-A94F-B6E0-12FA489CBFB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127676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REGISTER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FACTOR</a:t>
            </a:r>
          </a:p>
        </p:txBody>
      </p:sp>
      <p:sp>
        <p:nvSpPr>
          <p:cNvPr id="308227"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88548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0276" name="Slide Number Placeholder 5"/>
          <p:cNvSpPr>
            <a:spLocks noGrp="1"/>
          </p:cNvSpPr>
          <p:nvPr>
            <p:ph type="sldNum" sz="quarter" idx="12"/>
          </p:nvPr>
        </p:nvSpPr>
        <p:spPr>
          <a:noFill/>
        </p:spPr>
        <p:txBody>
          <a:bodyPr/>
          <a:lstStyle/>
          <a:p>
            <a:fld id="{78F8C258-A12A-3B43-B3D4-4CD4B54D7C8C}" type="slidenum">
              <a:rPr lang="en-US">
                <a:latin typeface="Arial" pitchFamily="-111" charset="0"/>
                <a:ea typeface="ＭＳ Ｐゴシック" pitchFamily="-111" charset="-128"/>
                <a:cs typeface="ＭＳ Ｐゴシック" pitchFamily="-111" charset="-128"/>
              </a:rPr>
              <a:pPr/>
              <a:t>122</a:t>
            </a:fld>
            <a:endParaRPr lang="en-US">
              <a:latin typeface="Arial" pitchFamily="-111" charset="0"/>
              <a:ea typeface="ＭＳ Ｐゴシック" pitchFamily="-111" charset="-128"/>
              <a:cs typeface="ＭＳ Ｐゴシック" pitchFamily="-111" charset="-128"/>
            </a:endParaRPr>
          </a:p>
        </p:txBody>
      </p:sp>
      <p:sp>
        <p:nvSpPr>
          <p:cNvPr id="310277"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a RM’s State</a:t>
            </a:r>
          </a:p>
        </p:txBody>
      </p:sp>
      <p:sp>
        <p:nvSpPr>
          <p:cNvPr id="310278"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This is a really easy one based on the fact that every member of </a:t>
            </a:r>
            <a:r>
              <a:rPr lang="en-US" sz="2000" b="1" dirty="0">
                <a:ea typeface="ＭＳ Ｐゴシック" pitchFamily="-111" charset="-128"/>
                <a:cs typeface="ＭＳ Ｐゴシック" pitchFamily="-111" charset="-128"/>
              </a:rPr>
              <a:t>Z</a:t>
            </a:r>
            <a:r>
              <a:rPr lang="en-US" sz="2000" b="1" baseline="30000"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positive integers) has a unique prime factorization.  Thus, all such numbers can be uniquely written in the form</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where the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's are distinct primes and the </a:t>
            </a:r>
            <a:r>
              <a:rPr lang="en-US" sz="2000" b="1" dirty="0" err="1">
                <a:ea typeface="ＭＳ Ｐゴシック" pitchFamily="-111" charset="-128"/>
                <a:cs typeface="ＭＳ Ｐゴシック" pitchFamily="-111" charset="-128"/>
              </a:rPr>
              <a:t>k</a:t>
            </a:r>
            <a:r>
              <a:rPr lang="en-US" sz="2000" b="1" baseline="-25000"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's</a:t>
            </a:r>
            <a:r>
              <a:rPr lang="en-US" sz="2000" dirty="0">
                <a:ea typeface="ＭＳ Ｐゴシック" pitchFamily="-111" charset="-128"/>
                <a:cs typeface="ＭＳ Ｐゴシック" pitchFamily="-111" charset="-128"/>
              </a:rPr>
              <a:t> are non-zero values, except that the number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would be represented by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Let R be an arbitrary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-register machine, having m instructions.</a:t>
            </a:r>
          </a:p>
          <a:p>
            <a:pPr>
              <a:lnSpc>
                <a:spcPct val="80000"/>
              </a:lnSpc>
              <a:buFontTx/>
              <a:buNone/>
            </a:pP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the contents of registers </a:t>
            </a:r>
            <a:r>
              <a:rPr lang="en-US" sz="2000" b="1" dirty="0">
                <a:ea typeface="ＭＳ Ｐゴシック" pitchFamily="-111" charset="-128"/>
                <a:cs typeface="ＭＳ Ｐゴシック" pitchFamily="-111" charset="-128"/>
              </a:rPr>
              <a:t>r0,…,</a:t>
            </a:r>
            <a:r>
              <a:rPr lang="en-US" sz="2000" b="1" dirty="0" err="1">
                <a:ea typeface="ＭＳ Ｐゴシック" pitchFamily="-111" charset="-128"/>
                <a:cs typeface="ＭＳ Ｐゴシック" pitchFamily="-111" charset="-128"/>
              </a:rPr>
              <a:t>rn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by the powers of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Encode rule number's </a:t>
            </a:r>
            <a:r>
              <a:rPr lang="en-US" sz="2000" b="1" dirty="0">
                <a:ea typeface="ＭＳ Ｐゴシック" pitchFamily="-111" charset="-128"/>
                <a:cs typeface="ＭＳ Ｐゴシック" pitchFamily="-111" charset="-128"/>
              </a:rPr>
              <a:t>1,…,m</a:t>
            </a:r>
            <a:r>
              <a:rPr lang="en-US" sz="2000" dirty="0">
                <a:ea typeface="ＭＳ Ｐゴシック" pitchFamily="-111" charset="-128"/>
                <a:cs typeface="ＭＳ Ｐゴシック" pitchFamily="-111" charset="-128"/>
              </a:rPr>
              <a:t> by primes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Use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n+m+1</a:t>
            </a:r>
            <a:r>
              <a:rPr lang="en-US" sz="2000" baseline="-250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as prime factor that indicates simulation is done.</a:t>
            </a:r>
          </a:p>
          <a:p>
            <a:pPr>
              <a:lnSpc>
                <a:spcPct val="80000"/>
              </a:lnSpc>
            </a:pPr>
            <a:r>
              <a:rPr lang="en-US" sz="2000" dirty="0">
                <a:ea typeface="ＭＳ Ｐゴシック" pitchFamily="-111" charset="-128"/>
                <a:cs typeface="ＭＳ Ｐゴシック" pitchFamily="-111" charset="-128"/>
              </a:rPr>
              <a:t>This is, in essence, a G</a:t>
            </a:r>
            <a:r>
              <a:rPr lang="en-US" sz="2000" dirty="0">
                <a:ea typeface="Arial" pitchFamily="-111" charset="0"/>
                <a:cs typeface="Arial" pitchFamily="-111" charset="0"/>
              </a:rPr>
              <a:t>ö</a:t>
            </a:r>
            <a:r>
              <a:rPr lang="en-US" sz="2000" dirty="0">
                <a:ea typeface="ＭＳ Ｐゴシック" pitchFamily="-111" charset="-128"/>
                <a:cs typeface="ＭＳ Ｐゴシック" pitchFamily="-111" charset="-128"/>
              </a:rPr>
              <a:t>del number of the RM’s state.</a:t>
            </a:r>
          </a:p>
        </p:txBody>
      </p:sp>
      <p:sp>
        <p:nvSpPr>
          <p:cNvPr id="31027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10274" name="Object 4"/>
          <p:cNvGraphicFramePr>
            <a:graphicFrameLocks noChangeAspect="1"/>
          </p:cNvGraphicFramePr>
          <p:nvPr/>
        </p:nvGraphicFramePr>
        <p:xfrm>
          <a:off x="3124200" y="2438400"/>
          <a:ext cx="1752600" cy="612775"/>
        </p:xfrm>
        <a:graphic>
          <a:graphicData uri="http://schemas.openxmlformats.org/presentationml/2006/ole">
            <mc:AlternateContent xmlns:mc="http://schemas.openxmlformats.org/markup-compatibility/2006">
              <mc:Choice xmlns:v="urn:schemas-microsoft-com:vml" Requires="v">
                <p:oleObj spid="_x0000_s242799" name="Equation" r:id="rId4" imgW="563880" imgH="198120" progId="Word.Picture.8">
                  <p:embed/>
                </p:oleObj>
              </mc:Choice>
              <mc:Fallback>
                <p:oleObj name="Equation" r:id="rId4" imgW="563880" imgH="198120" progId="Word.Picture.8">
                  <p:embed/>
                  <p:pic>
                    <p:nvPicPr>
                      <p:cNvPr id="31027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438400"/>
                        <a:ext cx="1752600" cy="612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0280" name="Date Placeholder 3"/>
          <p:cNvSpPr>
            <a:spLocks noGrp="1"/>
          </p:cNvSpPr>
          <p:nvPr>
            <p:ph type="dt" sz="quarter" idx="10"/>
          </p:nvPr>
        </p:nvSpPr>
        <p:spPr>
          <a:noFill/>
        </p:spPr>
        <p:txBody>
          <a:bodyPr/>
          <a:lstStyle/>
          <a:p>
            <a:fld id="{2BC8B870-C011-824B-B06F-C37951515E0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290795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2323" name="Slide Number Placeholder 5"/>
          <p:cNvSpPr>
            <a:spLocks noGrp="1"/>
          </p:cNvSpPr>
          <p:nvPr>
            <p:ph type="sldNum" sz="quarter" idx="12"/>
          </p:nvPr>
        </p:nvSpPr>
        <p:spPr>
          <a:noFill/>
        </p:spPr>
        <p:txBody>
          <a:bodyPr/>
          <a:lstStyle/>
          <a:p>
            <a:fld id="{E94EC615-B063-7442-81B3-BB411606561C}" type="slidenum">
              <a:rPr lang="en-US">
                <a:latin typeface="Arial" pitchFamily="-111" charset="0"/>
                <a:ea typeface="ＭＳ Ｐゴシック" pitchFamily="-111" charset="-128"/>
                <a:cs typeface="ＭＳ Ｐゴシック" pitchFamily="-111" charset="-128"/>
              </a:rPr>
              <a:pPr/>
              <a:t>123</a:t>
            </a:fld>
            <a:endParaRPr lang="en-US">
              <a:latin typeface="Arial" pitchFamily="-111" charset="0"/>
              <a:ea typeface="ＭＳ Ｐゴシック" pitchFamily="-111" charset="-128"/>
              <a:cs typeface="ＭＳ Ｐゴシック" pitchFamily="-111" charset="-128"/>
            </a:endParaRPr>
          </a:p>
        </p:txBody>
      </p:sp>
      <p:sp>
        <p:nvSpPr>
          <p:cNvPr id="312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FRS</a:t>
            </a:r>
          </a:p>
        </p:txBody>
      </p:sp>
      <p:sp>
        <p:nvSpPr>
          <p:cNvPr id="312325"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Now, the </a:t>
            </a:r>
            <a:r>
              <a:rPr lang="en-US" sz="2800" b="1" dirty="0">
                <a:ea typeface="ＭＳ Ｐゴシック" pitchFamily="-111" charset="-128"/>
                <a:cs typeface="ＭＳ Ｐゴシック" pitchFamily="-111" charset="-128"/>
              </a:rPr>
              <a:t>j</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instruction (</a:t>
            </a:r>
            <a:r>
              <a:rPr lang="en-US" sz="2800" b="1" dirty="0">
                <a:ea typeface="ＭＳ Ｐゴシック" pitchFamily="-111" charset="-128"/>
                <a:cs typeface="ＭＳ Ｐゴシック" pitchFamily="-111" charset="-128"/>
              </a:rPr>
              <a:t>1≤j≤m</a:t>
            </a:r>
            <a:r>
              <a:rPr lang="en-US" sz="2800" dirty="0">
                <a:ea typeface="ＭＳ Ｐゴシック" pitchFamily="-111" charset="-128"/>
                <a:cs typeface="ＭＳ Ｐゴシック" pitchFamily="-111" charset="-128"/>
              </a:rPr>
              <a:t>)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has associated factor replacement rules as follows:</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j.	</a:t>
            </a:r>
            <a:r>
              <a:rPr lang="en-US" sz="2800" b="1" dirty="0" err="1">
                <a:ea typeface="ＭＳ Ｐゴシック" pitchFamily="-111" charset="-128"/>
                <a:cs typeface="ＭＳ Ｐゴシック" pitchFamily="-111" charset="-128"/>
              </a:rPr>
              <a:t>INCr</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n+i</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j.	</a:t>
            </a:r>
            <a:r>
              <a:rPr lang="en-US" sz="2800" b="1" dirty="0" err="1">
                <a:ea typeface="ＭＳ Ｐゴシック" pitchFamily="-111" charset="-128"/>
                <a:cs typeface="ＭＳ Ｐゴシック" pitchFamily="-111" charset="-128"/>
              </a:rPr>
              <a:t>DECr</a:t>
            </a:r>
            <a:r>
              <a:rPr lang="en-US" sz="2800" b="1" dirty="0">
                <a:ea typeface="ＭＳ Ｐゴシック" pitchFamily="-111" charset="-128"/>
                <a:cs typeface="ＭＳ Ｐゴシック" pitchFamily="-111" charset="-128"/>
              </a:rPr>
              <a:t>[s, f]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r</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n+s</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n+j</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p</a:t>
            </a:r>
            <a:r>
              <a:rPr lang="en-US" sz="2800" b="1" baseline="-25000" dirty="0" err="1">
                <a:ea typeface="ＭＳ Ｐゴシック" pitchFamily="-111" charset="-128"/>
                <a:cs typeface="ＭＳ Ｐゴシック" pitchFamily="-111" charset="-128"/>
              </a:rPr>
              <a:t>n+f</a:t>
            </a:r>
            <a:r>
              <a:rPr lang="en-US" sz="2800" b="1" dirty="0" err="1">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We also add the halting rule associated with </a:t>
            </a:r>
            <a:r>
              <a:rPr lang="en-US" sz="2800" b="1" dirty="0">
                <a:ea typeface="ＭＳ Ｐゴシック" pitchFamily="-111" charset="-128"/>
                <a:cs typeface="ＭＳ Ｐゴシック" pitchFamily="-111" charset="-128"/>
              </a:rPr>
              <a:t>m+1</a:t>
            </a:r>
            <a:r>
              <a:rPr lang="en-US" sz="2800" dirty="0">
                <a:ea typeface="ＭＳ Ｐゴシック" pitchFamily="-111" charset="-128"/>
                <a:cs typeface="ＭＳ Ｐゴシック" pitchFamily="-111" charset="-128"/>
              </a:rPr>
              <a:t> of</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p</a:t>
            </a:r>
            <a:r>
              <a:rPr lang="en-US" sz="2800" b="1" baseline="-25000" dirty="0">
                <a:ea typeface="ＭＳ Ｐゴシック" pitchFamily="-111" charset="-128"/>
                <a:cs typeface="ＭＳ Ｐゴシック" pitchFamily="-111" charset="-128"/>
              </a:rPr>
              <a:t>n+m+1</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a:t>
            </a:r>
          </a:p>
        </p:txBody>
      </p:sp>
      <p:sp>
        <p:nvSpPr>
          <p:cNvPr id="312326" name="Date Placeholder 3"/>
          <p:cNvSpPr>
            <a:spLocks noGrp="1"/>
          </p:cNvSpPr>
          <p:nvPr>
            <p:ph type="dt" sz="quarter" idx="10"/>
          </p:nvPr>
        </p:nvSpPr>
        <p:spPr>
          <a:noFill/>
        </p:spPr>
        <p:txBody>
          <a:bodyPr/>
          <a:lstStyle/>
          <a:p>
            <a:fld id="{5CEDF19D-6BB5-2A4B-93F0-D274C20BA41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04428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4371" name="Slide Number Placeholder 5"/>
          <p:cNvSpPr>
            <a:spLocks noGrp="1"/>
          </p:cNvSpPr>
          <p:nvPr>
            <p:ph type="sldNum" sz="quarter" idx="12"/>
          </p:nvPr>
        </p:nvSpPr>
        <p:spPr>
          <a:noFill/>
        </p:spPr>
        <p:txBody>
          <a:bodyPr/>
          <a:lstStyle/>
          <a:p>
            <a:fld id="{2549C8C6-49DC-394B-BA70-B9ADCAEE1FA5}" type="slidenum">
              <a:rPr lang="en-US">
                <a:latin typeface="Arial" pitchFamily="-111" charset="0"/>
                <a:ea typeface="ＭＳ Ｐゴシック" pitchFamily="-111" charset="-128"/>
                <a:cs typeface="ＭＳ Ｐゴシック" pitchFamily="-111" charset="-128"/>
              </a:rPr>
              <a:pPr/>
              <a:t>124</a:t>
            </a:fld>
            <a:endParaRPr lang="en-US">
              <a:latin typeface="Arial" pitchFamily="-111" charset="0"/>
              <a:ea typeface="ＭＳ Ｐゴシック" pitchFamily="-111" charset="-128"/>
              <a:cs typeface="ＭＳ Ｐゴシック" pitchFamily="-111" charset="-128"/>
            </a:endParaRPr>
          </a:p>
        </p:txBody>
      </p:sp>
      <p:sp>
        <p:nvSpPr>
          <p:cNvPr id="314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Importance of Order</a:t>
            </a:r>
          </a:p>
        </p:txBody>
      </p:sp>
      <p:sp>
        <p:nvSpPr>
          <p:cNvPr id="3143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 relative order of the two rules to simulate a </a:t>
            </a:r>
            <a:r>
              <a:rPr lang="en-US" b="1" dirty="0">
                <a:ea typeface="ＭＳ Ｐゴシック" pitchFamily="-111" charset="-128"/>
                <a:cs typeface="ＭＳ Ｐゴシック" pitchFamily="-111" charset="-128"/>
              </a:rPr>
              <a:t>DEC</a:t>
            </a:r>
            <a:r>
              <a:rPr lang="en-US" dirty="0">
                <a:ea typeface="ＭＳ Ｐゴシック" pitchFamily="-111" charset="-128"/>
                <a:cs typeface="ＭＳ Ｐゴシック" pitchFamily="-111" charset="-128"/>
              </a:rPr>
              <a:t> are critical.  </a:t>
            </a:r>
          </a:p>
          <a:p>
            <a:pPr>
              <a:lnSpc>
                <a:spcPct val="90000"/>
              </a:lnSpc>
            </a:pPr>
            <a:r>
              <a:rPr lang="en-US" dirty="0">
                <a:ea typeface="ＭＳ Ｐゴシック" pitchFamily="-111" charset="-128"/>
                <a:cs typeface="ＭＳ Ｐゴシック" pitchFamily="-111" charset="-128"/>
              </a:rPr>
              <a:t>To test if register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has a zero in it, we, in effect, make sure that we cannot execute the rule that is enabled when the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prime is a factor.  </a:t>
            </a:r>
          </a:p>
          <a:p>
            <a:pPr>
              <a:lnSpc>
                <a:spcPct val="90000"/>
              </a:lnSpc>
            </a:pPr>
            <a:r>
              <a:rPr lang="en-US" dirty="0">
                <a:ea typeface="ＭＳ Ｐゴシック" pitchFamily="-111" charset="-128"/>
                <a:cs typeface="ＭＳ Ｐゴシック" pitchFamily="-111" charset="-128"/>
              </a:rPr>
              <a:t>If the rules were placed in the wrong order, or if they weren't prioritized, we would be non-deterministic.  </a:t>
            </a:r>
          </a:p>
        </p:txBody>
      </p:sp>
      <p:sp>
        <p:nvSpPr>
          <p:cNvPr id="314374" name="Date Placeholder 3"/>
          <p:cNvSpPr>
            <a:spLocks noGrp="1"/>
          </p:cNvSpPr>
          <p:nvPr>
            <p:ph type="dt" sz="quarter" idx="10"/>
          </p:nvPr>
        </p:nvSpPr>
        <p:spPr>
          <a:noFill/>
        </p:spPr>
        <p:txBody>
          <a:bodyPr/>
          <a:lstStyle/>
          <a:p>
            <a:fld id="{A27706C3-63CF-E84C-80C1-6AD76320D5C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271940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Sample RM and FRS (repeat)</a:t>
            </a:r>
          </a:p>
        </p:txBody>
      </p:sp>
      <p:sp>
        <p:nvSpPr>
          <p:cNvPr id="3" name="Content Placeholder 2"/>
          <p:cNvSpPr>
            <a:spLocks noGrp="1"/>
          </p:cNvSpPr>
          <p:nvPr>
            <p:ph idx="1"/>
          </p:nvPr>
        </p:nvSpPr>
        <p:spPr/>
        <p:txBody>
          <a:bodyPr/>
          <a:lstStyle/>
          <a:p>
            <a:pPr marL="0" lvl="0" indent="0">
              <a:buNone/>
            </a:pPr>
            <a:r>
              <a:rPr lang="en-US" sz="2000" dirty="0"/>
              <a:t>Present a Register Machine that computes </a:t>
            </a:r>
            <a:r>
              <a:rPr lang="en-US" sz="2000" b="1" dirty="0" err="1"/>
              <a:t>IsOdd</a:t>
            </a:r>
            <a:r>
              <a:rPr lang="en-US" sz="2000" dirty="0"/>
              <a:t>. Assume </a:t>
            </a:r>
            <a:r>
              <a:rPr lang="en-US" sz="2000" b="1" dirty="0"/>
              <a:t>R1=x</a:t>
            </a:r>
            <a:r>
              <a:rPr lang="en-US" sz="2000" dirty="0"/>
              <a:t> at starts; at termination, set </a:t>
            </a:r>
            <a:r>
              <a:rPr lang="en-US" sz="2000" b="1" dirty="0"/>
              <a:t>R0=1</a:t>
            </a:r>
            <a:r>
              <a:rPr lang="en-US" sz="2000" dirty="0"/>
              <a:t>, if x is odd; </a:t>
            </a:r>
            <a:r>
              <a:rPr lang="en-US" sz="2000" b="1" dirty="0"/>
              <a:t>0</a:t>
            </a:r>
            <a:r>
              <a:rPr lang="en-US" sz="2000" dirty="0"/>
              <a:t>, otherwise.  We assume </a:t>
            </a:r>
            <a:r>
              <a:rPr lang="en-US" sz="2000" b="1" dirty="0"/>
              <a:t>R0=0</a:t>
            </a:r>
            <a:r>
              <a:rPr lang="en-US" sz="2000" dirty="0"/>
              <a:t> at start. We also are not concerned about destroying input.</a:t>
            </a:r>
          </a:p>
          <a:p>
            <a:pPr marL="0" lvl="0" indent="0">
              <a:buNone/>
            </a:pPr>
            <a:r>
              <a:rPr lang="en-US" sz="2000" b="1" dirty="0"/>
              <a:t>1. DEC1[2, 4]</a:t>
            </a:r>
            <a:endParaRPr lang="en-US" b="1" dirty="0"/>
          </a:p>
          <a:p>
            <a:pPr marL="0" lvl="0" indent="0">
              <a:buNone/>
            </a:pPr>
            <a:r>
              <a:rPr lang="en-US" sz="2000" b="1" dirty="0"/>
              <a:t>2. DEC1[1, 3]</a:t>
            </a:r>
            <a:endParaRPr lang="en-US" b="1" dirty="0"/>
          </a:p>
          <a:p>
            <a:pPr marL="0" lvl="0" indent="0">
              <a:buNone/>
            </a:pPr>
            <a:r>
              <a:rPr lang="en-US" sz="2000" b="1" dirty="0"/>
              <a:t>3. INC0[4]</a:t>
            </a:r>
          </a:p>
          <a:p>
            <a:pPr marL="0" lvl="0" indent="0">
              <a:buNone/>
            </a:pPr>
            <a:r>
              <a:rPr lang="en-US" sz="2000" b="1" dirty="0"/>
              <a:t>4. </a:t>
            </a:r>
          </a:p>
          <a:p>
            <a:pPr marL="0" lvl="0" indent="0">
              <a:buNone/>
            </a:pPr>
            <a:r>
              <a:rPr lang="en-US" sz="2000" dirty="0"/>
              <a:t>Present a Factor Replacement System that computes </a:t>
            </a:r>
            <a:r>
              <a:rPr lang="en-US" sz="2000" b="1" dirty="0" err="1"/>
              <a:t>IsOdd</a:t>
            </a:r>
            <a:r>
              <a:rPr lang="en-US" sz="2000" dirty="0"/>
              <a:t>. Assume starting number is </a:t>
            </a:r>
            <a:r>
              <a:rPr lang="en-US" sz="2000" b="1" dirty="0"/>
              <a:t>3^x</a:t>
            </a:r>
            <a:r>
              <a:rPr lang="en-US" sz="2000" dirty="0"/>
              <a:t>; at termination, result is </a:t>
            </a:r>
            <a:br>
              <a:rPr lang="en-US" sz="2000" dirty="0"/>
            </a:br>
            <a:r>
              <a:rPr lang="en-US" sz="2000" b="1" dirty="0"/>
              <a:t>2=2^1</a:t>
            </a:r>
            <a:r>
              <a:rPr lang="en-US" sz="2000" dirty="0"/>
              <a:t>, if </a:t>
            </a:r>
            <a:r>
              <a:rPr lang="en-US" sz="2000" b="1" dirty="0"/>
              <a:t>x</a:t>
            </a:r>
            <a:r>
              <a:rPr lang="en-US" sz="2000" dirty="0"/>
              <a:t> is odd; </a:t>
            </a:r>
            <a:r>
              <a:rPr lang="en-US" sz="2000" b="1" dirty="0"/>
              <a:t>1= 2^0</a:t>
            </a:r>
            <a:r>
              <a:rPr lang="en-US" sz="2000" dirty="0"/>
              <a:t>, otherwise. </a:t>
            </a:r>
          </a:p>
          <a:p>
            <a:pPr marL="0" lvl="0" indent="0">
              <a:buNone/>
            </a:pPr>
            <a:r>
              <a:rPr lang="en-US" sz="2000" b="1" dirty="0"/>
              <a:t>3*3 x </a:t>
            </a:r>
            <a:r>
              <a:rPr lang="en-US" sz="2000" b="1" dirty="0">
                <a:sym typeface="Symbol"/>
              </a:rPr>
              <a:t></a:t>
            </a:r>
            <a:r>
              <a:rPr lang="en-US" sz="2000" b="1" dirty="0"/>
              <a:t> x</a:t>
            </a:r>
          </a:p>
          <a:p>
            <a:pPr marL="0" lvl="0" indent="0">
              <a:buNone/>
            </a:pPr>
            <a:r>
              <a:rPr lang="en-US" sz="2000" b="1" dirty="0"/>
              <a:t>3 x </a:t>
            </a:r>
            <a:r>
              <a:rPr lang="en-US" sz="2000" b="1" dirty="0">
                <a:sym typeface="Symbol"/>
              </a:rPr>
              <a:t></a:t>
            </a:r>
            <a:r>
              <a:rPr lang="en-US" sz="2000" b="1" dirty="0"/>
              <a:t> 2 x</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3/2/22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125</a:t>
            </a:fld>
            <a:endParaRPr lang="en-US"/>
          </a:p>
        </p:txBody>
      </p:sp>
    </p:spTree>
    <p:extLst>
      <p:ext uri="{BB962C8B-B14F-4D97-AF65-F5344CB8AC3E}">
        <p14:creationId xmlns:p14="http://schemas.microsoft.com/office/powerpoint/2010/main" val="3363167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6419" name="Slide Number Placeholder 5"/>
          <p:cNvSpPr>
            <a:spLocks noGrp="1"/>
          </p:cNvSpPr>
          <p:nvPr>
            <p:ph type="sldNum" sz="quarter" idx="12"/>
          </p:nvPr>
        </p:nvSpPr>
        <p:spPr>
          <a:noFill/>
        </p:spPr>
        <p:txBody>
          <a:bodyPr/>
          <a:lstStyle/>
          <a:p>
            <a:fld id="{DE64A0E4-ABD1-1B4B-AB2B-05436751AB0F}" type="slidenum">
              <a:rPr lang="en-US">
                <a:latin typeface="Arial" pitchFamily="-111" charset="0"/>
                <a:ea typeface="ＭＳ Ｐゴシック" pitchFamily="-111" charset="-128"/>
                <a:cs typeface="ＭＳ Ｐゴシック" pitchFamily="-111" charset="-128"/>
              </a:rPr>
              <a:pPr/>
              <a:t>126</a:t>
            </a:fld>
            <a:endParaRPr lang="en-US">
              <a:latin typeface="Arial" pitchFamily="-111" charset="0"/>
              <a:ea typeface="ＭＳ Ｐゴシック" pitchFamily="-111" charset="-128"/>
              <a:cs typeface="ＭＳ Ｐゴシック" pitchFamily="-111" charset="-128"/>
            </a:endParaRPr>
          </a:p>
        </p:txBody>
      </p:sp>
      <p:sp>
        <p:nvSpPr>
          <p:cNvPr id="316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Example of Order</a:t>
            </a:r>
          </a:p>
        </p:txBody>
      </p:sp>
      <p:sp>
        <p:nvSpPr>
          <p:cNvPr id="3164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Consider the simple machine to compute </a:t>
            </a:r>
            <a:r>
              <a:rPr lang="en-US" b="1" dirty="0">
                <a:ea typeface="ＭＳ Ｐゴシック" pitchFamily="-111" charset="-128"/>
                <a:cs typeface="ＭＳ Ｐゴシック" pitchFamily="-111" charset="-128"/>
              </a:rPr>
              <a:t>r0:=r1 – r2 </a:t>
            </a:r>
            <a:r>
              <a:rPr lang="en-US" dirty="0">
                <a:ea typeface="ＭＳ Ｐゴシック" pitchFamily="-111" charset="-128"/>
                <a:cs typeface="ＭＳ Ｐゴシック" pitchFamily="-111" charset="-128"/>
              </a:rPr>
              <a:t>(limited)</a:t>
            </a:r>
          </a:p>
          <a:p>
            <a:pPr>
              <a:buFontTx/>
              <a:buNone/>
            </a:pPr>
            <a:r>
              <a:rPr lang="en-US" b="1" dirty="0">
                <a:ea typeface="ＭＳ Ｐゴシック" pitchFamily="-111" charset="-128"/>
                <a:cs typeface="ＭＳ Ｐゴシック" pitchFamily="-111" charset="-128"/>
              </a:rPr>
              <a:t>	1.	DEC2[2,3]</a:t>
            </a:r>
          </a:p>
          <a:p>
            <a:pPr>
              <a:buFontTx/>
              <a:buNone/>
            </a:pPr>
            <a:r>
              <a:rPr lang="en-US" b="1" dirty="0">
                <a:ea typeface="ＭＳ Ｐゴシック" pitchFamily="-111" charset="-128"/>
                <a:cs typeface="ＭＳ Ｐゴシック" pitchFamily="-111" charset="-128"/>
              </a:rPr>
              <a:t>	2.	DEC1[1,1]</a:t>
            </a:r>
          </a:p>
          <a:p>
            <a:pPr>
              <a:buFontTx/>
              <a:buNone/>
            </a:pPr>
            <a:r>
              <a:rPr lang="en-US" b="1" dirty="0">
                <a:ea typeface="ＭＳ Ｐゴシック" pitchFamily="-111" charset="-128"/>
                <a:cs typeface="ＭＳ Ｐゴシック" pitchFamily="-111" charset="-128"/>
              </a:rPr>
              <a:t>	3.	DEC1[4,5]</a:t>
            </a:r>
          </a:p>
          <a:p>
            <a:pPr>
              <a:buFontTx/>
              <a:buNone/>
            </a:pPr>
            <a:r>
              <a:rPr lang="en-US" b="1" dirty="0">
                <a:ea typeface="ＭＳ Ｐゴシック" pitchFamily="-111" charset="-128"/>
                <a:cs typeface="ＭＳ Ｐゴシック" pitchFamily="-111" charset="-128"/>
              </a:rPr>
              <a:t>	4.	INC0[3]</a:t>
            </a:r>
          </a:p>
          <a:p>
            <a:pPr>
              <a:buFontTx/>
              <a:buNone/>
            </a:pPr>
            <a:r>
              <a:rPr lang="en-US" b="1" dirty="0">
                <a:ea typeface="ＭＳ Ｐゴシック" pitchFamily="-111" charset="-128"/>
                <a:cs typeface="ＭＳ Ｐゴシック" pitchFamily="-111" charset="-128"/>
              </a:rPr>
              <a:t>	5.	</a:t>
            </a:r>
          </a:p>
        </p:txBody>
      </p:sp>
      <p:sp>
        <p:nvSpPr>
          <p:cNvPr id="316422" name="Date Placeholder 3"/>
          <p:cNvSpPr>
            <a:spLocks noGrp="1"/>
          </p:cNvSpPr>
          <p:nvPr>
            <p:ph type="dt" sz="quarter" idx="10"/>
          </p:nvPr>
        </p:nvSpPr>
        <p:spPr>
          <a:noFill/>
        </p:spPr>
        <p:txBody>
          <a:bodyPr/>
          <a:lstStyle/>
          <a:p>
            <a:fld id="{7013BE97-49B8-A14E-85CF-5AD8B0CD8A3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364907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18467" name="Slide Number Placeholder 5"/>
          <p:cNvSpPr>
            <a:spLocks noGrp="1"/>
          </p:cNvSpPr>
          <p:nvPr>
            <p:ph type="sldNum" sz="quarter" idx="12"/>
          </p:nvPr>
        </p:nvSpPr>
        <p:spPr>
          <a:noFill/>
        </p:spPr>
        <p:txBody>
          <a:bodyPr/>
          <a:lstStyle/>
          <a:p>
            <a:fld id="{02BC5527-9FF8-0444-B4CC-9EC3ADCEC8BC}" type="slidenum">
              <a:rPr lang="en-US">
                <a:latin typeface="Arial" pitchFamily="-111" charset="0"/>
                <a:ea typeface="ＭＳ Ｐゴシック" pitchFamily="-111" charset="-128"/>
                <a:cs typeface="ＭＳ Ｐゴシック" pitchFamily="-111" charset="-128"/>
              </a:rPr>
              <a:pPr/>
              <a:t>127</a:t>
            </a:fld>
            <a:endParaRPr lang="en-US">
              <a:latin typeface="Arial" pitchFamily="-111" charset="0"/>
              <a:ea typeface="ＭＳ Ｐゴシック" pitchFamily="-111" charset="-128"/>
              <a:cs typeface="ＭＳ Ｐゴシック" pitchFamily="-111" charset="-128"/>
            </a:endParaRPr>
          </a:p>
        </p:txBody>
      </p:sp>
      <p:sp>
        <p:nvSpPr>
          <p:cNvPr id="318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Subtraction Encoding</a:t>
            </a:r>
          </a:p>
        </p:txBody>
      </p:sp>
      <p:sp>
        <p:nvSpPr>
          <p:cNvPr id="318469" name="Rectangle 3"/>
          <p:cNvSpPr>
            <a:spLocks noGrp="1" noChangeArrowheads="1"/>
          </p:cNvSpPr>
          <p:nvPr>
            <p:ph type="body" idx="1"/>
          </p:nvPr>
        </p:nvSpPr>
        <p:spPr/>
        <p:txBody>
          <a:bodyPr/>
          <a:lstStyle/>
          <a:p>
            <a:pPr>
              <a:lnSpc>
                <a:spcPct val="90000"/>
              </a:lnSpc>
              <a:buFontTx/>
              <a:buNone/>
            </a:pPr>
            <a:r>
              <a:rPr lang="en-US" dirty="0">
                <a:ea typeface="ＭＳ Ｐゴシック" pitchFamily="-111" charset="-128"/>
                <a:cs typeface="ＭＳ Ｐゴシック" pitchFamily="-111" charset="-128"/>
              </a:rPr>
              <a:t>Start with </a:t>
            </a:r>
            <a:r>
              <a:rPr lang="en-US" b="1" dirty="0">
                <a:ea typeface="ＭＳ Ｐゴシック" pitchFamily="-111" charset="-128"/>
                <a:cs typeface="ＭＳ Ｐゴシック" pitchFamily="-111" charset="-128"/>
              </a:rPr>
              <a:t>3</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5</a:t>
            </a:r>
            <a:r>
              <a:rPr lang="en-US" b="1" baseline="30000" dirty="0">
                <a:ea typeface="ＭＳ Ｐゴシック" pitchFamily="-111" charset="-128"/>
                <a:cs typeface="ＭＳ Ｐゴシック" pitchFamily="-111" charset="-128"/>
              </a:rPr>
              <a:t>y</a:t>
            </a:r>
            <a:r>
              <a:rPr lang="en-US" b="1" dirty="0">
                <a:ea typeface="ＭＳ Ｐゴシック" pitchFamily="-111" charset="-128"/>
                <a:cs typeface="ＭＳ Ｐゴシック" pitchFamily="-111" charset="-128"/>
              </a:rPr>
              <a:t>7</a:t>
            </a:r>
          </a:p>
          <a:p>
            <a:pPr lvl="1">
              <a:lnSpc>
                <a:spcPct val="90000"/>
              </a:lnSpc>
              <a:buFontTx/>
              <a:buNone/>
            </a:pPr>
            <a:r>
              <a:rPr lang="en-US" b="1" dirty="0"/>
              <a:t>7 • 5 x 	</a:t>
            </a:r>
            <a:r>
              <a:rPr lang="en-US" b="1" dirty="0">
                <a:sym typeface="Symbol" pitchFamily="-111" charset="2"/>
              </a:rPr>
              <a:t></a:t>
            </a:r>
            <a:r>
              <a:rPr lang="en-US" b="1" dirty="0"/>
              <a:t> 	11 x</a:t>
            </a:r>
          </a:p>
          <a:p>
            <a:pPr lvl="1">
              <a:lnSpc>
                <a:spcPct val="90000"/>
              </a:lnSpc>
              <a:buFontTx/>
              <a:buNone/>
            </a:pPr>
            <a:r>
              <a:rPr lang="en-US" b="1" dirty="0"/>
              <a:t>7 x 	</a:t>
            </a:r>
            <a:r>
              <a:rPr lang="en-US" b="1" dirty="0">
                <a:sym typeface="Symbol" pitchFamily="-111" charset="2"/>
              </a:rPr>
              <a:t></a:t>
            </a:r>
            <a:r>
              <a:rPr lang="en-US" b="1" dirty="0"/>
              <a:t> 	13 x</a:t>
            </a:r>
          </a:p>
          <a:p>
            <a:pPr lvl="1">
              <a:lnSpc>
                <a:spcPct val="90000"/>
              </a:lnSpc>
              <a:buFontTx/>
              <a:buNone/>
            </a:pPr>
            <a:r>
              <a:rPr lang="en-US" b="1" dirty="0"/>
              <a:t>11 • 3 x 	</a:t>
            </a:r>
            <a:r>
              <a:rPr lang="en-US" b="1" dirty="0">
                <a:sym typeface="Symbol" pitchFamily="-111" charset="2"/>
              </a:rPr>
              <a:t></a:t>
            </a:r>
            <a:r>
              <a:rPr lang="en-US" b="1" dirty="0"/>
              <a:t> 	7 x</a:t>
            </a:r>
          </a:p>
          <a:p>
            <a:pPr lvl="1">
              <a:lnSpc>
                <a:spcPct val="90000"/>
              </a:lnSpc>
              <a:buFontTx/>
              <a:buNone/>
            </a:pPr>
            <a:r>
              <a:rPr lang="en-US" b="1" dirty="0"/>
              <a:t>11 x 	</a:t>
            </a:r>
            <a:r>
              <a:rPr lang="en-US" b="1" dirty="0">
                <a:sym typeface="Symbol" pitchFamily="-111" charset="2"/>
              </a:rPr>
              <a:t></a:t>
            </a:r>
            <a:r>
              <a:rPr lang="en-US" b="1" dirty="0"/>
              <a:t> 	7 x</a:t>
            </a:r>
          </a:p>
          <a:p>
            <a:pPr lvl="1">
              <a:lnSpc>
                <a:spcPct val="90000"/>
              </a:lnSpc>
              <a:buFontTx/>
              <a:buNone/>
            </a:pPr>
            <a:r>
              <a:rPr lang="en-US" b="1" dirty="0"/>
              <a:t>13 • 3 x 	</a:t>
            </a:r>
            <a:r>
              <a:rPr lang="en-US" b="1" dirty="0">
                <a:sym typeface="Symbol" pitchFamily="-111" charset="2"/>
              </a:rPr>
              <a:t></a:t>
            </a:r>
            <a:r>
              <a:rPr lang="en-US" b="1" dirty="0"/>
              <a:t> 	17 x</a:t>
            </a:r>
          </a:p>
          <a:p>
            <a:pPr lvl="1">
              <a:lnSpc>
                <a:spcPct val="90000"/>
              </a:lnSpc>
              <a:buFontTx/>
              <a:buNone/>
            </a:pPr>
            <a:r>
              <a:rPr lang="en-US" b="1" dirty="0"/>
              <a:t>13 x 	</a:t>
            </a:r>
            <a:r>
              <a:rPr lang="en-US" b="1" dirty="0">
                <a:sym typeface="Symbol" pitchFamily="-111" charset="2"/>
              </a:rPr>
              <a:t></a:t>
            </a:r>
            <a:r>
              <a:rPr lang="en-US" b="1" dirty="0"/>
              <a:t> 	19 x</a:t>
            </a:r>
          </a:p>
          <a:p>
            <a:pPr lvl="1">
              <a:lnSpc>
                <a:spcPct val="90000"/>
              </a:lnSpc>
              <a:buFontTx/>
              <a:buNone/>
            </a:pPr>
            <a:r>
              <a:rPr lang="en-US" b="1" dirty="0"/>
              <a:t>17 x 	</a:t>
            </a:r>
            <a:r>
              <a:rPr lang="en-US" b="1" dirty="0">
                <a:sym typeface="Symbol" pitchFamily="-111" charset="2"/>
              </a:rPr>
              <a:t></a:t>
            </a:r>
            <a:r>
              <a:rPr lang="en-US" b="1" dirty="0"/>
              <a:t> 	13 • 2 x</a:t>
            </a:r>
          </a:p>
          <a:p>
            <a:pPr lvl="1">
              <a:lnSpc>
                <a:spcPct val="90000"/>
              </a:lnSpc>
              <a:buFontTx/>
              <a:buNone/>
            </a:pPr>
            <a:r>
              <a:rPr lang="en-US" b="1" dirty="0"/>
              <a:t>19 x 	</a:t>
            </a:r>
            <a:r>
              <a:rPr lang="en-US" b="1" dirty="0">
                <a:sym typeface="Symbol" pitchFamily="-111" charset="2"/>
              </a:rPr>
              <a:t></a:t>
            </a:r>
            <a:r>
              <a:rPr lang="en-US" b="1" dirty="0"/>
              <a:t> 	x</a:t>
            </a:r>
          </a:p>
        </p:txBody>
      </p:sp>
      <p:sp>
        <p:nvSpPr>
          <p:cNvPr id="318470" name="Date Placeholder 3"/>
          <p:cNvSpPr>
            <a:spLocks noGrp="1"/>
          </p:cNvSpPr>
          <p:nvPr>
            <p:ph type="dt" sz="quarter" idx="10"/>
          </p:nvPr>
        </p:nvSpPr>
        <p:spPr>
          <a:noFill/>
        </p:spPr>
        <p:txBody>
          <a:bodyPr/>
          <a:lstStyle/>
          <a:p>
            <a:fld id="{81AFDD03-F823-8145-9DAA-E38DCDE5AC9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471488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0515" name="Slide Number Placeholder 5"/>
          <p:cNvSpPr>
            <a:spLocks noGrp="1"/>
          </p:cNvSpPr>
          <p:nvPr>
            <p:ph type="sldNum" sz="quarter" idx="12"/>
          </p:nvPr>
        </p:nvSpPr>
        <p:spPr>
          <a:noFill/>
        </p:spPr>
        <p:txBody>
          <a:bodyPr/>
          <a:lstStyle/>
          <a:p>
            <a:fld id="{96FB5197-1DB6-F34D-B698-3917E2702BA3}" type="slidenum">
              <a:rPr lang="en-US">
                <a:latin typeface="Arial" pitchFamily="-111" charset="0"/>
                <a:ea typeface="ＭＳ Ｐゴシック" pitchFamily="-111" charset="-128"/>
                <a:cs typeface="ＭＳ Ｐゴシック" pitchFamily="-111" charset="-128"/>
              </a:rPr>
              <a:pPr/>
              <a:t>128</a:t>
            </a:fld>
            <a:endParaRPr lang="en-US">
              <a:latin typeface="Arial" pitchFamily="-111" charset="0"/>
              <a:ea typeface="ＭＳ Ｐゴシック" pitchFamily="-111" charset="-128"/>
              <a:cs typeface="ＭＳ Ｐゴシック" pitchFamily="-111" charset="-128"/>
            </a:endParaRPr>
          </a:p>
        </p:txBody>
      </p:sp>
      <p:sp>
        <p:nvSpPr>
          <p:cNvPr id="320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Analysis of Problem</a:t>
            </a:r>
          </a:p>
        </p:txBody>
      </p:sp>
      <p:sp>
        <p:nvSpPr>
          <p:cNvPr id="320517"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If we don't obey the ordering here, we could take an input like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7</a:t>
            </a:r>
            <a:r>
              <a:rPr lang="en-US" sz="2800" dirty="0">
                <a:ea typeface="ＭＳ Ｐゴシック" pitchFamily="-111" charset="-128"/>
                <a:cs typeface="ＭＳ Ｐゴシック" pitchFamily="-111" charset="-128"/>
              </a:rPr>
              <a:t> and immediately apply the second rule (the one that mimics a failed decrement).  </a:t>
            </a:r>
          </a:p>
          <a:p>
            <a:pPr>
              <a:lnSpc>
                <a:spcPct val="80000"/>
              </a:lnSpc>
            </a:pPr>
            <a:r>
              <a:rPr lang="en-US" sz="2800" dirty="0">
                <a:ea typeface="ＭＳ Ｐゴシック" pitchFamily="-111" charset="-128"/>
                <a:cs typeface="ＭＳ Ｐゴシック" pitchFamily="-111" charset="-128"/>
              </a:rPr>
              <a:t>We then have </a:t>
            </a:r>
            <a:r>
              <a:rPr lang="en-US" sz="2800" b="1" dirty="0">
                <a:ea typeface="ＭＳ Ｐゴシック" pitchFamily="-111" charset="-128"/>
                <a:cs typeface="ＭＳ Ｐゴシック" pitchFamily="-111" charset="-128"/>
              </a:rPr>
              <a:t>3</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13</a:t>
            </a:r>
            <a:r>
              <a:rPr lang="en-US" sz="2800" dirty="0">
                <a:ea typeface="ＭＳ Ｐゴシック" pitchFamily="-111" charset="-128"/>
                <a:cs typeface="ＭＳ Ｐゴシック" pitchFamily="-111" charset="-128"/>
              </a:rPr>
              <a:t>, signifying that we will mimic instruction number </a:t>
            </a:r>
            <a:r>
              <a:rPr lang="en-US" sz="2800" b="1"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never having subtracted the </a:t>
            </a:r>
            <a:r>
              <a:rPr lang="en-US" sz="2800" b="1"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5</a:t>
            </a:r>
            <a:r>
              <a:rPr lang="en-US" sz="2800" dirty="0">
                <a:ea typeface="ＭＳ Ｐゴシック" pitchFamily="-111" charset="-128"/>
                <a:cs typeface="ＭＳ Ｐゴシック" pitchFamily="-111" charset="-128"/>
              </a:rPr>
              <a:t>.  </a:t>
            </a:r>
          </a:p>
          <a:p>
            <a:pPr>
              <a:lnSpc>
                <a:spcPct val="80000"/>
              </a:lnSpc>
            </a:pPr>
            <a:r>
              <a:rPr lang="en-US" sz="2800" dirty="0">
                <a:ea typeface="ＭＳ Ｐゴシック" pitchFamily="-111" charset="-128"/>
                <a:cs typeface="ＭＳ Ｐゴシック" pitchFamily="-111" charset="-128"/>
              </a:rPr>
              <a:t>Now, we mimic copying </a:t>
            </a:r>
            <a:r>
              <a:rPr lang="en-US" sz="2800" b="1" dirty="0">
                <a:ea typeface="ＭＳ Ｐゴシック" pitchFamily="-111" charset="-128"/>
                <a:cs typeface="ＭＳ Ｐゴシック" pitchFamily="-111" charset="-128"/>
              </a:rPr>
              <a:t>r1</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r0</a:t>
            </a:r>
            <a:r>
              <a:rPr lang="en-US" sz="2800" dirty="0">
                <a:ea typeface="ＭＳ Ｐゴシック" pitchFamily="-111" charset="-128"/>
                <a:cs typeface="ＭＳ Ｐゴシック" pitchFamily="-111" charset="-128"/>
              </a:rPr>
              <a:t> and get </a:t>
            </a:r>
            <a:r>
              <a:rPr lang="en-US" sz="2800" b="1"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5</a:t>
            </a:r>
            <a:r>
              <a:rPr lang="en-US" sz="2800" b="1" dirty="0">
                <a:ea typeface="ＭＳ Ｐゴシック" pitchFamily="-111" charset="-128"/>
                <a:cs typeface="ＭＳ Ｐゴシック" pitchFamily="-111" charset="-128"/>
              </a:rPr>
              <a:t>5</a:t>
            </a:r>
            <a:r>
              <a:rPr lang="en-US" sz="2800" b="1" baseline="30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 </a:t>
            </a:r>
          </a:p>
          <a:p>
            <a:pPr>
              <a:lnSpc>
                <a:spcPct val="80000"/>
              </a:lnSpc>
            </a:pPr>
            <a:r>
              <a:rPr lang="en-US" sz="2800" dirty="0">
                <a:ea typeface="ＭＳ Ｐゴシック" pitchFamily="-111" charset="-128"/>
                <a:cs typeface="ＭＳ Ｐゴシック" pitchFamily="-111" charset="-128"/>
              </a:rPr>
              <a:t>We then remove the </a:t>
            </a:r>
            <a:r>
              <a:rPr lang="en-US" sz="2800" b="1" dirty="0">
                <a:ea typeface="ＭＳ Ｐゴシック" pitchFamily="-111" charset="-128"/>
                <a:cs typeface="ＭＳ Ｐゴシック" pitchFamily="-111" charset="-128"/>
              </a:rPr>
              <a:t>19</a:t>
            </a:r>
            <a:r>
              <a:rPr lang="en-US" sz="2800" dirty="0">
                <a:ea typeface="ＭＳ Ｐゴシック" pitchFamily="-111" charset="-128"/>
                <a:cs typeface="ＭＳ Ｐゴシック" pitchFamily="-111" charset="-128"/>
              </a:rPr>
              <a:t> and have the wrong answer.</a:t>
            </a:r>
          </a:p>
        </p:txBody>
      </p:sp>
      <p:sp>
        <p:nvSpPr>
          <p:cNvPr id="320518" name="Date Placeholder 3"/>
          <p:cNvSpPr>
            <a:spLocks noGrp="1"/>
          </p:cNvSpPr>
          <p:nvPr>
            <p:ph type="dt" sz="quarter" idx="10"/>
          </p:nvPr>
        </p:nvSpPr>
        <p:spPr>
          <a:noFill/>
        </p:spPr>
        <p:txBody>
          <a:bodyPr/>
          <a:lstStyle/>
          <a:p>
            <a:fld id="{C801A69F-48DE-D045-A121-7993B9980A94}"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7193239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RECURSIVE</a:t>
            </a:r>
          </a:p>
        </p:txBody>
      </p:sp>
      <p:sp>
        <p:nvSpPr>
          <p:cNvPr id="322563"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7586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1B3F89D-3819-5547-BB3C-A1C1FF001D5C}" type="datetime1">
              <a:rPr lang="en-US" smtClean="0"/>
              <a:t>3/2/22</a:t>
            </a:fld>
            <a:endParaRPr lang="en-US"/>
          </a:p>
        </p:txBody>
      </p:sp>
      <p:sp>
        <p:nvSpPr>
          <p:cNvPr id="542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36ECD8-3782-C94D-9CC1-9E20DE25EDBE}" type="slidenum">
              <a:rPr lang="en-US"/>
              <a:pPr/>
              <a:t>13</a:t>
            </a:fld>
            <a:endParaRPr lang="en-US"/>
          </a:p>
        </p:txBody>
      </p:sp>
      <p:sp>
        <p:nvSpPr>
          <p:cNvPr id="54277" name="Rectangle 2"/>
          <p:cNvSpPr>
            <a:spLocks noGrp="1" noChangeArrowheads="1"/>
          </p:cNvSpPr>
          <p:nvPr>
            <p:ph type="title" idx="4294967295"/>
          </p:nvPr>
        </p:nvSpPr>
        <p:spPr/>
        <p:txBody>
          <a:bodyPr/>
          <a:lstStyle/>
          <a:p>
            <a:pPr eaLnBrk="1" hangingPunct="1"/>
            <a:r>
              <a:rPr lang="en-US">
                <a:latin typeface="Arial" charset="0"/>
                <a:ea typeface="MS PGothic" charset="0"/>
              </a:rPr>
              <a:t>Sets and Decision Problems</a:t>
            </a:r>
          </a:p>
        </p:txBody>
      </p:sp>
      <p:sp>
        <p:nvSpPr>
          <p:cNvPr id="54278" name="Rectangle 3"/>
          <p:cNvSpPr>
            <a:spLocks noGrp="1" noChangeArrowheads="1"/>
          </p:cNvSpPr>
          <p:nvPr>
            <p:ph type="body" idx="4294967295"/>
          </p:nvPr>
        </p:nvSpPr>
        <p:spPr/>
        <p:txBody>
          <a:bodyPr/>
          <a:lstStyle/>
          <a:p>
            <a:pPr eaLnBrk="1" hangingPunct="1"/>
            <a:r>
              <a:rPr lang="en-US" u="sng" dirty="0">
                <a:ea typeface="ＭＳ Ｐゴシック" pitchFamily="-111" charset="-128"/>
                <a:cs typeface="ＭＳ Ｐゴシック" pitchFamily="-111" charset="-128"/>
              </a:rPr>
              <a:t>Set</a:t>
            </a:r>
            <a:r>
              <a:rPr lang="en-US" dirty="0">
                <a:ea typeface="ＭＳ Ｐゴシック" pitchFamily="-111" charset="-128"/>
                <a:cs typeface="ＭＳ Ｐゴシック" pitchFamily="-111" charset="-128"/>
              </a:rPr>
              <a:t> -- A collection of atoms from some universe </a:t>
            </a:r>
            <a:r>
              <a:rPr lang="en-US" b="1" dirty="0">
                <a:ea typeface="ＭＳ Ｐゴシック" pitchFamily="-111" charset="-128"/>
                <a:cs typeface="ＭＳ Ｐゴシック" pitchFamily="-111" charset="-128"/>
              </a:rPr>
              <a:t>U</a:t>
            </a: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Ø</a:t>
            </a:r>
            <a:r>
              <a:rPr lang="en-US" dirty="0">
                <a:ea typeface="ＭＳ Ｐゴシック" pitchFamily="-111" charset="-128"/>
                <a:cs typeface="ＭＳ Ｐゴシック" pitchFamily="-111" charset="-128"/>
              </a:rPr>
              <a:t> denotes the empty set.</a:t>
            </a:r>
            <a:endParaRPr lang="en-US" u="sng" dirty="0">
              <a:ea typeface="ＭＳ Ｐゴシック" pitchFamily="-111" charset="-128"/>
              <a:cs typeface="ＭＳ Ｐゴシック" pitchFamily="-111" charset="-128"/>
            </a:endParaRPr>
          </a:p>
          <a:p>
            <a:pPr eaLnBrk="1" hangingPunct="1"/>
            <a:r>
              <a:rPr lang="en-US" u="sng" dirty="0">
                <a:ea typeface="ＭＳ Ｐゴシック" pitchFamily="-111" charset="-128"/>
                <a:cs typeface="ＭＳ Ｐゴシック" pitchFamily="-111" charset="-128"/>
              </a:rPr>
              <a:t>(Decision) Problem</a:t>
            </a:r>
            <a:r>
              <a:rPr lang="en-US" dirty="0">
                <a:ea typeface="ＭＳ Ｐゴシック" pitchFamily="-111" charset="-128"/>
                <a:cs typeface="ＭＳ Ｐゴシック" pitchFamily="-111" charset="-128"/>
              </a:rPr>
              <a:t> -- A set of questions about elements of some universe. Each question has answer “yes” or “no”. The elements having answer “yes” constitute a set that is a subset of the corresponding universe. Those having answer “no” constitute the complement of the “yes” set.</a:t>
            </a:r>
            <a:endParaRPr lang="en-US" u="sng" dirty="0">
              <a:ea typeface="ＭＳ Ｐゴシック" pitchFamily="-111" charset="-128"/>
              <a:cs typeface="ＭＳ Ｐゴシック" pitchFamily="-111" charset="-128"/>
            </a:endParaRPr>
          </a:p>
        </p:txBody>
      </p:sp>
      <p:sp>
        <p:nvSpPr>
          <p:cNvPr id="5427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FA0A007C-A182-0546-B964-F9FD752B752C}" type="slidenum">
              <a:rPr lang="en-US" sz="1400"/>
              <a:pPr algn="r" eaLnBrk="1" hangingPunct="1"/>
              <a:t>13</a:t>
            </a:fld>
            <a:endParaRPr lang="en-US" sz="1400"/>
          </a:p>
        </p:txBody>
      </p:sp>
    </p:spTree>
    <p:extLst>
      <p:ext uri="{BB962C8B-B14F-4D97-AF65-F5344CB8AC3E}">
        <p14:creationId xmlns:p14="http://schemas.microsoft.com/office/powerpoint/2010/main" val="210761236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4611" name="Slide Number Placeholder 5"/>
          <p:cNvSpPr>
            <a:spLocks noGrp="1"/>
          </p:cNvSpPr>
          <p:nvPr>
            <p:ph type="sldNum" sz="quarter" idx="12"/>
          </p:nvPr>
        </p:nvSpPr>
        <p:spPr>
          <a:noFill/>
        </p:spPr>
        <p:txBody>
          <a:bodyPr/>
          <a:lstStyle/>
          <a:p>
            <a:fld id="{14668C3C-3924-8645-A110-76D116A3A46A}" type="slidenum">
              <a:rPr lang="en-US">
                <a:latin typeface="Arial" pitchFamily="-111" charset="0"/>
                <a:ea typeface="ＭＳ Ｐゴシック" pitchFamily="-111" charset="-128"/>
                <a:cs typeface="ＭＳ Ｐゴシック" pitchFamily="-111" charset="-128"/>
              </a:rPr>
              <a:pPr/>
              <a:t>130</a:t>
            </a:fld>
            <a:endParaRPr lang="en-US">
              <a:latin typeface="Arial" pitchFamily="-111" charset="0"/>
              <a:ea typeface="ＭＳ Ｐゴシック" pitchFamily="-111" charset="-128"/>
              <a:cs typeface="ＭＳ Ｐゴシック" pitchFamily="-111" charset="-128"/>
            </a:endParaRPr>
          </a:p>
        </p:txBody>
      </p:sp>
      <p:sp>
        <p:nvSpPr>
          <p:cNvPr id="3246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24613" name="Rectangle 3"/>
          <p:cNvSpPr>
            <a:spLocks noGrp="1" noChangeArrowheads="1"/>
          </p:cNvSpPr>
          <p:nvPr>
            <p:ph type="body" idx="1"/>
          </p:nvPr>
        </p:nvSpPr>
        <p:spPr/>
        <p:txBody>
          <a:bodyPr/>
          <a:lstStyle/>
          <a:p>
            <a:r>
              <a:rPr lang="en-US" sz="2800">
                <a:ea typeface="ＭＳ Ｐゴシック" pitchFamily="-111" charset="-128"/>
                <a:cs typeface="ＭＳ Ｐゴシック" pitchFamily="-111" charset="-128"/>
              </a:rPr>
              <a:t>In the process of doing this reduction, we will build a Universal Machine.  </a:t>
            </a:r>
          </a:p>
          <a:p>
            <a:r>
              <a:rPr lang="en-US" sz="2800">
                <a:ea typeface="ＭＳ Ｐゴシック" pitchFamily="-111" charset="-128"/>
                <a:cs typeface="ＭＳ Ｐゴシック" pitchFamily="-111" charset="-128"/>
              </a:rPr>
              <a:t>This is a single recursive function with two arguments.  The first specifies the factor system (encoded) and the second the argument to this factor system.  </a:t>
            </a:r>
          </a:p>
          <a:p>
            <a:r>
              <a:rPr lang="en-US" sz="2800">
                <a:ea typeface="ＭＳ Ｐゴシック" pitchFamily="-111" charset="-128"/>
                <a:cs typeface="ＭＳ Ｐゴシック" pitchFamily="-111" charset="-128"/>
              </a:rPr>
              <a:t>The Universal Machine will then simulate the given machine on the selected input.</a:t>
            </a:r>
          </a:p>
        </p:txBody>
      </p:sp>
      <p:sp>
        <p:nvSpPr>
          <p:cNvPr id="324614" name="Date Placeholder 3"/>
          <p:cNvSpPr>
            <a:spLocks noGrp="1"/>
          </p:cNvSpPr>
          <p:nvPr>
            <p:ph type="dt" sz="quarter" idx="10"/>
          </p:nvPr>
        </p:nvSpPr>
        <p:spPr>
          <a:noFill/>
        </p:spPr>
        <p:txBody>
          <a:bodyPr/>
          <a:lstStyle/>
          <a:p>
            <a:fld id="{D05F9508-9AEA-5B40-812F-B1378407C8C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120499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6660" name="Slide Number Placeholder 5"/>
          <p:cNvSpPr>
            <a:spLocks noGrp="1"/>
          </p:cNvSpPr>
          <p:nvPr>
            <p:ph type="sldNum" sz="quarter" idx="12"/>
          </p:nvPr>
        </p:nvSpPr>
        <p:spPr>
          <a:noFill/>
        </p:spPr>
        <p:txBody>
          <a:bodyPr/>
          <a:lstStyle/>
          <a:p>
            <a:fld id="{E07DA33C-97E7-F94B-95B5-255AE3902993}" type="slidenum">
              <a:rPr lang="en-US">
                <a:latin typeface="Arial" pitchFamily="-111" charset="0"/>
                <a:ea typeface="ＭＳ Ｐゴシック" pitchFamily="-111" charset="-128"/>
                <a:cs typeface="ＭＳ Ｐゴシック" pitchFamily="-111" charset="-128"/>
              </a:rPr>
              <a:pPr/>
              <a:t>131</a:t>
            </a:fld>
            <a:endParaRPr lang="en-US">
              <a:latin typeface="Arial" pitchFamily="-111" charset="0"/>
              <a:ea typeface="ＭＳ Ｐゴシック" pitchFamily="-111" charset="-128"/>
              <a:cs typeface="ＭＳ Ｐゴシック" pitchFamily="-111" charset="-128"/>
            </a:endParaRPr>
          </a:p>
        </p:txBody>
      </p:sp>
      <p:sp>
        <p:nvSpPr>
          <p:cNvPr id="32666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Encoding FRS</a:t>
            </a:r>
          </a:p>
        </p:txBody>
      </p:sp>
      <p:sp>
        <p:nvSpPr>
          <p:cNvPr id="326662"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(n, ((a</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,b</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n</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be some factor replacement system, where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means that the </a:t>
            </a:r>
            <a:r>
              <a:rPr lang="en-US" b="1" dirty="0" err="1">
                <a:ea typeface="ＭＳ Ｐゴシック" pitchFamily="-111" charset="-128"/>
                <a:cs typeface="ＭＳ Ｐゴシック" pitchFamily="-111" charset="-128"/>
              </a:rPr>
              <a:t>i</a:t>
            </a:r>
            <a:r>
              <a:rPr lang="en-US" dirty="0" err="1">
                <a:ea typeface="ＭＳ Ｐゴシック" pitchFamily="-111" charset="-128"/>
                <a:cs typeface="ＭＳ Ｐゴシック" pitchFamily="-111" charset="-128"/>
              </a:rPr>
              <a:t>-th</a:t>
            </a:r>
            <a:r>
              <a:rPr lang="en-US" dirty="0">
                <a:ea typeface="ＭＳ Ｐゴシック" pitchFamily="-111" charset="-128"/>
                <a:cs typeface="ＭＳ Ｐゴシック" pitchFamily="-111" charset="-128"/>
              </a:rPr>
              <a:t> rule is</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a</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b</a:t>
            </a:r>
            <a:r>
              <a:rPr lang="en-US" b="1" baseline="-25000" dirty="0" err="1">
                <a:ea typeface="ＭＳ Ｐゴシック" pitchFamily="-111" charset="-128"/>
                <a:cs typeface="ＭＳ Ｐゴシック" pitchFamily="-111" charset="-128"/>
              </a:rPr>
              <a:t>i</a:t>
            </a:r>
            <a:r>
              <a:rPr lang="en-US" b="1" dirty="0" err="1">
                <a:ea typeface="ＭＳ Ｐゴシック" pitchFamily="-111" charset="-128"/>
                <a:cs typeface="ＭＳ Ｐゴシック" pitchFamily="-111" charset="-128"/>
              </a:rPr>
              <a:t>x</a:t>
            </a:r>
            <a:endParaRPr lang="en-US" b="1" dirty="0">
              <a:ea typeface="ＭＳ Ｐゴシック" pitchFamily="-111" charset="-128"/>
              <a:cs typeface="ＭＳ Ｐゴシック" pitchFamily="-111" charset="-128"/>
            </a:endParaRPr>
          </a:p>
          <a:p>
            <a:r>
              <a:rPr lang="en-US" dirty="0">
                <a:ea typeface="ＭＳ Ｐゴシック" pitchFamily="-111" charset="-128"/>
                <a:cs typeface="ＭＳ Ｐゴシック" pitchFamily="-111" charset="-128"/>
              </a:rPr>
              <a:t>Encode this machine by the number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endParaRPr lang="en-US" dirty="0">
              <a:ea typeface="ＭＳ Ｐゴシック" pitchFamily="-111" charset="-128"/>
              <a:cs typeface="ＭＳ Ｐゴシック" pitchFamily="-111" charset="-128"/>
            </a:endParaRPr>
          </a:p>
        </p:txBody>
      </p:sp>
      <p:sp>
        <p:nvSpPr>
          <p:cNvPr id="3266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26658" name="Object 4"/>
          <p:cNvGraphicFramePr>
            <a:graphicFrameLocks noChangeAspect="1"/>
          </p:cNvGraphicFramePr>
          <p:nvPr/>
        </p:nvGraphicFramePr>
        <p:xfrm>
          <a:off x="685800" y="4343400"/>
          <a:ext cx="7396163" cy="949325"/>
        </p:xfrm>
        <a:graphic>
          <a:graphicData uri="http://schemas.openxmlformats.org/presentationml/2006/ole">
            <mc:AlternateContent xmlns:mc="http://schemas.openxmlformats.org/markup-compatibility/2006">
              <mc:Choice xmlns:v="urn:schemas-microsoft-com:vml" Requires="v">
                <p:oleObj spid="_x0000_s243823" name="Equation" r:id="rId4" imgW="2679700" imgH="342900" progId="Word.Picture.8">
                  <p:embed/>
                </p:oleObj>
              </mc:Choice>
              <mc:Fallback>
                <p:oleObj name="Equation" r:id="rId4" imgW="2679700" imgH="342900" progId="Word.Picture.8">
                  <p:embed/>
                  <p:pic>
                    <p:nvPicPr>
                      <p:cNvPr id="32665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7396163" cy="949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6664" name="Date Placeholder 3"/>
          <p:cNvSpPr>
            <a:spLocks noGrp="1"/>
          </p:cNvSpPr>
          <p:nvPr>
            <p:ph type="dt" sz="quarter" idx="10"/>
          </p:nvPr>
        </p:nvSpPr>
        <p:spPr>
          <a:noFill/>
        </p:spPr>
        <p:txBody>
          <a:bodyPr/>
          <a:lstStyle/>
          <a:p>
            <a:fld id="{E648C80F-DAA3-8E40-B9AA-3144F6570AF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605214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132</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1</a:t>
            </a:r>
          </a:p>
        </p:txBody>
      </p:sp>
      <p:sp>
        <p:nvSpPr>
          <p:cNvPr id="328709" name="Rectangle 3"/>
          <p:cNvSpPr>
            <a:spLocks noGrp="1" noChangeArrowheads="1"/>
          </p:cNvSpPr>
          <p:nvPr>
            <p:ph type="body" idx="1"/>
          </p:nvPr>
        </p:nvSpPr>
        <p:spPr/>
        <p:txBody>
          <a:bodyPr/>
          <a:lstStyle/>
          <a:p>
            <a:pPr>
              <a:lnSpc>
                <a:spcPct val="90000"/>
              </a:lnSpc>
            </a:pPr>
            <a:r>
              <a:rPr lang="en-US" sz="2000" dirty="0">
                <a:ea typeface="ＭＳ Ｐゴシック" pitchFamily="-111" charset="-128"/>
                <a:cs typeface="ＭＳ Ｐゴシック" pitchFamily="-111" charset="-128"/>
              </a:rPr>
              <a:t>We can determine the rule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applies to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0)+1)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2*z-1) | x ]</a:t>
            </a:r>
          </a:p>
          <a:p>
            <a:pPr>
              <a:lnSpc>
                <a:spcPct val="90000"/>
              </a:lnSpc>
            </a:pPr>
            <a:r>
              <a:rPr lang="en-US" sz="2000" dirty="0">
                <a:ea typeface="ＭＳ Ｐゴシック" pitchFamily="-111" charset="-128"/>
                <a:cs typeface="ＭＳ Ｐゴシック" pitchFamily="-111" charset="-128"/>
              </a:rPr>
              <a:t>Note: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(F,2*i-1) =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where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exponent of the prime factor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2i-1</a:t>
            </a:r>
            <a:r>
              <a:rPr lang="en-US" sz="2000" dirty="0">
                <a:ea typeface="ＭＳ Ｐゴシック" pitchFamily="-111" charset="-128"/>
                <a:cs typeface="ＭＳ Ｐゴシック" pitchFamily="-111" charset="-128"/>
              </a:rPr>
              <a:t> of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a:t>
            </a:r>
          </a:p>
          <a:p>
            <a:pPr>
              <a:lnSpc>
                <a:spcPct val="90000"/>
              </a:lnSpc>
            </a:pPr>
            <a:endParaRPr lang="en-US" sz="2000" dirty="0">
              <a:ea typeface="ＭＳ Ｐゴシック" pitchFamily="-111" charset="-128"/>
              <a:cs typeface="ＭＳ Ｐゴシック" pitchFamily="-111" charset="-128"/>
            </a:endParaRPr>
          </a:p>
          <a:p>
            <a:pPr>
              <a:lnSpc>
                <a:spcPct val="90000"/>
              </a:lnSpc>
            </a:pP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is the least integer,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for which this is true, then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If x is not divisible by any </a:t>
            </a:r>
            <a:r>
              <a:rPr lang="en-US" sz="2000" b="1" dirty="0" err="1">
                <a:ea typeface="ＭＳ Ｐゴシック" pitchFamily="-111" charset="-128"/>
                <a:cs typeface="ＭＳ Ｐゴシック" pitchFamily="-111" charset="-128"/>
              </a:rPr>
              <a:t>a</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1≤i≤n</a:t>
            </a:r>
            <a:r>
              <a:rPr lang="en-US" sz="2000" dirty="0">
                <a:ea typeface="ＭＳ Ｐゴシック" pitchFamily="-111" charset="-128"/>
                <a:cs typeface="ＭＳ Ｐゴシック" pitchFamily="-111" charset="-128"/>
              </a:rPr>
              <a:t>, then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is divisible by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returns </a:t>
            </a:r>
            <a:r>
              <a:rPr lang="en-US" sz="2000" b="1" dirty="0">
                <a:ea typeface="ＭＳ Ｐゴシック" pitchFamily="-111" charset="-128"/>
                <a:cs typeface="ＭＳ Ｐゴシック" pitchFamily="-111" charset="-128"/>
              </a:rPr>
              <a:t>n+1</a:t>
            </a:r>
            <a:r>
              <a:rPr lang="en-US" sz="2000" dirty="0">
                <a:ea typeface="ＭＳ Ｐゴシック" pitchFamily="-111" charset="-128"/>
                <a:cs typeface="ＭＳ Ｐゴシック" pitchFamily="-111" charset="-128"/>
              </a:rPr>
              <a:t>.  That’s why we added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2n+1</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2n+2</a:t>
            </a:r>
            <a:r>
              <a:rPr lang="en-US" sz="2000" dirty="0">
                <a:ea typeface="ＭＳ Ｐゴシック" pitchFamily="-111" charset="-128"/>
                <a:cs typeface="ＭＳ Ｐゴシック" pitchFamily="-111" charset="-128"/>
              </a:rPr>
              <a:t>.</a:t>
            </a:r>
          </a:p>
          <a:p>
            <a:pPr>
              <a:lnSpc>
                <a:spcPct val="90000"/>
              </a:lnSpc>
            </a:pPr>
            <a:r>
              <a:rPr lang="en-US" sz="2000" dirty="0">
                <a:ea typeface="ＭＳ Ｐゴシック" pitchFamily="-111" charset="-128"/>
                <a:cs typeface="ＭＳ Ｐゴシック" pitchFamily="-111" charset="-128"/>
              </a:rPr>
              <a:t>Given the function </a:t>
            </a:r>
            <a:r>
              <a:rPr lang="en-US" sz="2000" b="1" dirty="0">
                <a:ea typeface="ＭＳ Ｐゴシック" pitchFamily="-111" charset="-128"/>
                <a:cs typeface="ＭＳ Ｐゴシック" pitchFamily="-111" charset="-128"/>
              </a:rPr>
              <a:t>RULE(</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we can determine </a:t>
            </a:r>
            <a:r>
              <a:rPr lang="en-US" sz="2000" b="1" dirty="0">
                <a:ea typeface="ＭＳ Ｐゴシック" pitchFamily="-111" charset="-128"/>
                <a:cs typeface="ＭＳ Ｐゴシック" pitchFamily="-111" charset="-128"/>
              </a:rPr>
              <a:t>NEXT(</a:t>
            </a:r>
            <a:r>
              <a:rPr lang="en-US" sz="2000" b="1" dirty="0" err="1">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the number that follows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when using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x)-1)) * </a:t>
            </a:r>
            <a:r>
              <a:rPr lang="en-US" sz="2000" b="1" dirty="0" err="1">
                <a:ea typeface="ＭＳ Ｐゴシック" pitchFamily="-111" charset="-128"/>
                <a:cs typeface="ＭＳ Ｐゴシック" pitchFamily="-111" charset="-128"/>
              </a:rPr>
              <a:t>exp</a:t>
            </a:r>
            <a:r>
              <a:rPr lang="en-US" sz="2000" b="1" dirty="0">
                <a:ea typeface="ＭＳ Ｐゴシック" pitchFamily="-111" charset="-128"/>
                <a:cs typeface="ＭＳ Ｐゴシック" pitchFamily="-111" charset="-128"/>
              </a:rPr>
              <a:t>(F, 2*RULE(F, x))</a:t>
            </a: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830027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133</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2</a:t>
            </a:r>
          </a:p>
        </p:txBody>
      </p:sp>
      <p:sp>
        <p:nvSpPr>
          <p:cNvPr id="330757" name="Rectangle 3"/>
          <p:cNvSpPr>
            <a:spLocks noGrp="1" noChangeArrowheads="1"/>
          </p:cNvSpPr>
          <p:nvPr>
            <p:ph type="body" idx="1"/>
          </p:nvPr>
        </p:nvSpPr>
        <p:spPr/>
        <p:txBody>
          <a:bodyPr/>
          <a:lstStyle/>
          <a:p>
            <a:r>
              <a:rPr lang="en-US" sz="2400" dirty="0">
                <a:ea typeface="ＭＳ Ｐゴシック" pitchFamily="-111" charset="-128"/>
                <a:cs typeface="ＭＳ Ｐゴシック" pitchFamily="-111" charset="-128"/>
              </a:rPr>
              <a:t>The configurations listed by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when started on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are</a:t>
            </a:r>
          </a:p>
          <a:p>
            <a:pPr>
              <a:buFontTx/>
              <a:buNone/>
            </a:pPr>
            <a:r>
              <a:rPr lang="en-US" sz="2400" b="1" dirty="0">
                <a:ea typeface="ＭＳ Ｐゴシック" pitchFamily="-111" charset="-128"/>
                <a:cs typeface="ＭＳ Ｐゴシック" pitchFamily="-111" charset="-128"/>
              </a:rPr>
              <a:t>CONFIG(F, x, 0) = x</a:t>
            </a:r>
          </a:p>
          <a:p>
            <a:pPr>
              <a:buFontTx/>
              <a:buNone/>
            </a:pPr>
            <a:r>
              <a:rPr lang="en-US" sz="2400" b="1" dirty="0">
                <a:ea typeface="ＭＳ Ｐゴシック" pitchFamily="-111" charset="-128"/>
                <a:cs typeface="ＭＳ Ｐゴシック" pitchFamily="-111" charset="-128"/>
              </a:rPr>
              <a:t>CONFIG(F, x, y+1) = NEXT(F, CONFIG(F, x, y))</a:t>
            </a:r>
          </a:p>
          <a:p>
            <a:pPr>
              <a:buFontTx/>
              <a:buNone/>
            </a:pPr>
            <a:endParaRPr lang="en-US" sz="2400" b="1" dirty="0">
              <a:ea typeface="ＭＳ Ｐゴシック" pitchFamily="-111" charset="-128"/>
              <a:cs typeface="ＭＳ Ｐゴシック" pitchFamily="-111" charset="-128"/>
            </a:endParaRPr>
          </a:p>
          <a:p>
            <a:r>
              <a:rPr lang="en-US" sz="2400" dirty="0">
                <a:ea typeface="ＭＳ Ｐゴシック" pitchFamily="-111" charset="-128"/>
                <a:cs typeface="ＭＳ Ｐゴシック" pitchFamily="-111" charset="-128"/>
              </a:rPr>
              <a:t>The number of the configuration on which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halts is</a:t>
            </a:r>
          </a:p>
          <a:p>
            <a:pPr>
              <a:buFontTx/>
              <a:buNone/>
            </a:pPr>
            <a:r>
              <a:rPr lang="en-US" sz="2400" b="1" dirty="0">
                <a:ea typeface="ＭＳ Ｐゴシック" pitchFamily="-111" charset="-128"/>
                <a:cs typeface="ＭＳ Ｐゴシック" pitchFamily="-111" charset="-128"/>
              </a:rPr>
              <a:t>HALT(F,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y [CONFIG(F, x, y) == CONFIG(F, x, y+1)]</a:t>
            </a:r>
          </a:p>
          <a:p>
            <a:pPr marL="0" indent="0">
              <a:buFontTx/>
              <a:buNone/>
            </a:pPr>
            <a:r>
              <a:rPr lang="en-US" sz="2400" b="1" i="1" dirty="0">
                <a:solidFill>
                  <a:srgbClr val="FF0000"/>
                </a:solidFill>
                <a:ea typeface="ＭＳ Ｐゴシック" pitchFamily="-111" charset="-128"/>
                <a:cs typeface="ＭＳ Ｐゴシック" pitchFamily="-111" charset="-128"/>
              </a:rPr>
              <a:t>This assumes we converge to a fixed point as our means of halting. Of course, no applicable rule meets this definition as the n+1-st rule divides and then multiplies the latest value by 1.</a:t>
            </a:r>
            <a:endParaRPr lang="en-US" sz="2400" b="1" i="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637583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2803" name="Slide Number Placeholder 5"/>
          <p:cNvSpPr>
            <a:spLocks noGrp="1"/>
          </p:cNvSpPr>
          <p:nvPr>
            <p:ph type="sldNum" sz="quarter" idx="12"/>
          </p:nvPr>
        </p:nvSpPr>
        <p:spPr>
          <a:noFill/>
        </p:spPr>
        <p:txBody>
          <a:bodyPr/>
          <a:lstStyle/>
          <a:p>
            <a:fld id="{6D814A30-0D8C-D64D-983C-F22D0268B3B3}" type="slidenum">
              <a:rPr lang="en-US">
                <a:latin typeface="Arial" pitchFamily="-111" charset="0"/>
                <a:ea typeface="ＭＳ Ｐゴシック" pitchFamily="-111" charset="-128"/>
                <a:cs typeface="ＭＳ Ｐゴシック" pitchFamily="-111" charset="-128"/>
              </a:rPr>
              <a:pPr/>
              <a:t>134</a:t>
            </a:fld>
            <a:endParaRPr lang="en-US">
              <a:latin typeface="Arial" pitchFamily="-111" charset="0"/>
              <a:ea typeface="ＭＳ Ｐゴシック" pitchFamily="-111" charset="-128"/>
              <a:cs typeface="ＭＳ Ｐゴシック" pitchFamily="-111" charset="-128"/>
            </a:endParaRPr>
          </a:p>
        </p:txBody>
      </p:sp>
      <p:sp>
        <p:nvSpPr>
          <p:cNvPr id="3328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Simulation by Recursive # 3</a:t>
            </a:r>
          </a:p>
        </p:txBody>
      </p:sp>
      <p:sp>
        <p:nvSpPr>
          <p:cNvPr id="332805"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Universal Machine that simulates an arbitrary Factor System, Turing Machine, Register Machine, Recursive Function can then be defined by </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err="1">
                <a:ea typeface="ＭＳ Ｐゴシック" pitchFamily="-111" charset="-128"/>
                <a:cs typeface="ＭＳ Ｐゴシック" pitchFamily="-111" charset="-128"/>
              </a:rPr>
              <a:t>Univ</a:t>
            </a:r>
            <a:r>
              <a:rPr lang="en-US" sz="2400" b="1" dirty="0">
                <a:ea typeface="ＭＳ Ｐゴシック" pitchFamily="-111" charset="-128"/>
                <a:cs typeface="ＭＳ Ｐゴシック" pitchFamily="-111" charset="-128"/>
              </a:rPr>
              <a:t>(F, x) =  </a:t>
            </a:r>
            <a:r>
              <a:rPr lang="en-US" sz="2400" b="1" dirty="0" err="1">
                <a:ea typeface="ＭＳ Ｐゴシック" pitchFamily="-111" charset="-128"/>
                <a:cs typeface="ＭＳ Ｐゴシック" pitchFamily="-111" charset="-128"/>
              </a:rPr>
              <a:t>exp</a:t>
            </a:r>
            <a:r>
              <a:rPr lang="en-US" sz="2400" b="1" dirty="0">
                <a:ea typeface="ＭＳ Ｐゴシック" pitchFamily="-111" charset="-128"/>
                <a:cs typeface="ＭＳ Ｐゴシック" pitchFamily="-111" charset="-128"/>
              </a:rPr>
              <a:t> ( CONFIG ( F, x, HALT ( F, x ) ), 0)</a:t>
            </a:r>
            <a:br>
              <a:rPr lang="en-US" sz="2400" b="1" dirty="0">
                <a:ea typeface="ＭＳ Ｐゴシック" pitchFamily="-111" charset="-128"/>
                <a:cs typeface="ＭＳ Ｐゴシック" pitchFamily="-111" charset="-128"/>
              </a:rPr>
            </a:b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This assumes that the answer will be returned as the exponent of the only even prime,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We can fix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for any given Factor System that we wish to simulate.  It is that ability that makes this function universal.</a:t>
            </a:r>
          </a:p>
        </p:txBody>
      </p:sp>
      <p:sp>
        <p:nvSpPr>
          <p:cNvPr id="332806" name="Date Placeholder 3"/>
          <p:cNvSpPr>
            <a:spLocks noGrp="1"/>
          </p:cNvSpPr>
          <p:nvPr>
            <p:ph type="dt" sz="quarter" idx="10"/>
          </p:nvPr>
        </p:nvSpPr>
        <p:spPr>
          <a:noFill/>
        </p:spPr>
        <p:txBody>
          <a:bodyPr/>
          <a:lstStyle/>
          <a:p>
            <a:fld id="{AB6D3D02-C945-A64A-8BF0-185AE51BC72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716267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28707" name="Slide Number Placeholder 5"/>
          <p:cNvSpPr>
            <a:spLocks noGrp="1"/>
          </p:cNvSpPr>
          <p:nvPr>
            <p:ph type="sldNum" sz="quarter" idx="12"/>
          </p:nvPr>
        </p:nvSpPr>
        <p:spPr>
          <a:noFill/>
        </p:spPr>
        <p:txBody>
          <a:bodyPr/>
          <a:lstStyle/>
          <a:p>
            <a:fld id="{50C7700B-0BB3-6B43-8398-282622E9E519}" type="slidenum">
              <a:rPr lang="en-US">
                <a:latin typeface="Arial" pitchFamily="-111" charset="0"/>
                <a:ea typeface="ＭＳ Ｐゴシック" pitchFamily="-111" charset="-128"/>
                <a:cs typeface="ＭＳ Ｐゴシック" pitchFamily="-111" charset="-128"/>
              </a:rPr>
              <a:pPr/>
              <a:t>135</a:t>
            </a:fld>
            <a:endParaRPr lang="en-US">
              <a:latin typeface="Arial" pitchFamily="-111" charset="0"/>
              <a:ea typeface="ＭＳ Ｐゴシック" pitchFamily="-111" charset="-128"/>
              <a:cs typeface="ＭＳ Ｐゴシック" pitchFamily="-111" charset="-128"/>
            </a:endParaRPr>
          </a:p>
        </p:txBody>
      </p:sp>
      <p:sp>
        <p:nvSpPr>
          <p:cNvPr id="328708"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FRS Subtraction</a:t>
            </a:r>
          </a:p>
        </p:txBody>
      </p:sp>
      <p:sp>
        <p:nvSpPr>
          <p:cNvPr id="328709" name="Rectangle 3"/>
          <p:cNvSpPr>
            <a:spLocks noGrp="1" noChangeArrowheads="1"/>
          </p:cNvSpPr>
          <p:nvPr>
            <p:ph type="body" idx="1"/>
          </p:nvPr>
        </p:nvSpPr>
        <p:spPr>
          <a:xfrm>
            <a:off x="914400" y="1295400"/>
            <a:ext cx="8229600" cy="4525963"/>
          </a:xfrm>
        </p:spPr>
        <p:txBody>
          <a:bodyPr/>
          <a:lstStyle/>
          <a:p>
            <a:pPr>
              <a:lnSpc>
                <a:spcPct val="90000"/>
              </a:lnSpc>
            </a:pP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a</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b</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rPr>
              <a:t>2</a:t>
            </a:r>
            <a:r>
              <a:rPr lang="en-US" sz="2000" b="1" baseline="30000" dirty="0">
                <a:ea typeface="ＭＳ Ｐゴシック" pitchFamily="-111" charset="-128"/>
                <a:cs typeface="ＭＳ Ｐゴシック" pitchFamily="-111" charset="-128"/>
              </a:rPr>
              <a:t>a-b</a:t>
            </a:r>
            <a:r>
              <a:rPr lang="en-US" sz="2000" b="1" dirty="0">
                <a:ea typeface="ＭＳ Ｐゴシック" pitchFamily="-111" charset="-128"/>
                <a:cs typeface="ＭＳ Ｐゴシック" pitchFamily="-111" charset="-128"/>
                <a:sym typeface="Symbol" pitchFamily="-111" charset="2"/>
              </a:rPr>
              <a:t> </a:t>
            </a:r>
            <a:br>
              <a:rPr lang="en-US" sz="2000" b="1" dirty="0">
                <a:ea typeface="ＭＳ Ｐゴシック" pitchFamily="-111" charset="-128"/>
                <a:cs typeface="ＭＳ Ｐゴシック" pitchFamily="-111" charset="-128"/>
                <a:sym typeface="Symbol" pitchFamily="-111" charset="2"/>
              </a:rPr>
            </a:br>
            <a:r>
              <a:rPr lang="en-US" sz="2000" b="1" dirty="0">
                <a:ea typeface="ＭＳ Ｐゴシック" pitchFamily="-111" charset="-128"/>
                <a:cs typeface="ＭＳ Ｐゴシック" pitchFamily="-111" charset="-128"/>
                <a:sym typeface="Symbol" pitchFamily="-111" charset="2"/>
              </a:rPr>
              <a:t>3*5x </a:t>
            </a:r>
            <a:r>
              <a:rPr lang="en-US" sz="2000" b="1" dirty="0" err="1">
                <a:sym typeface="Symbol" pitchFamily="-111" charset="2"/>
              </a:rPr>
              <a:t></a:t>
            </a:r>
            <a:r>
              <a:rPr lang="en-US" sz="2000" b="1" dirty="0"/>
              <a:t> </a:t>
            </a:r>
            <a:r>
              <a:rPr lang="en-US" sz="2000" b="1" dirty="0" err="1"/>
              <a:t>x</a:t>
            </a:r>
            <a:r>
              <a:rPr lang="en-US" sz="2000" b="1" dirty="0"/>
              <a:t> or 1/15</a:t>
            </a:r>
            <a:br>
              <a:rPr lang="en-US" sz="2000" b="1" dirty="0"/>
            </a:br>
            <a:r>
              <a:rPr lang="en-US" sz="2000" b="1" dirty="0"/>
              <a:t>5x </a:t>
            </a:r>
            <a:r>
              <a:rPr lang="en-US" sz="2000" b="1" dirty="0" err="1">
                <a:sym typeface="Symbol" pitchFamily="-111" charset="2"/>
              </a:rPr>
              <a:t></a:t>
            </a:r>
            <a:r>
              <a:rPr lang="en-US" sz="2000" b="1" dirty="0"/>
              <a:t> </a:t>
            </a:r>
            <a:r>
              <a:rPr lang="en-US" sz="2000" b="1" dirty="0" err="1"/>
              <a:t>x</a:t>
            </a:r>
            <a:r>
              <a:rPr lang="en-US" sz="2000" b="1" dirty="0"/>
              <a:t> or 1/5</a:t>
            </a:r>
            <a:br>
              <a:rPr lang="en-US" sz="2000" b="1" dirty="0"/>
            </a:br>
            <a:r>
              <a:rPr lang="en-US" sz="2000" b="1" dirty="0"/>
              <a:t>3x </a:t>
            </a:r>
            <a:r>
              <a:rPr lang="en-US" sz="2000" b="1" dirty="0" err="1">
                <a:sym typeface="Symbol" pitchFamily="-111" charset="2"/>
              </a:rPr>
              <a:t></a:t>
            </a:r>
            <a:r>
              <a:rPr lang="en-US" sz="2000" b="1" dirty="0"/>
              <a:t> 2x or 2/3</a:t>
            </a:r>
          </a:p>
          <a:p>
            <a:pPr>
              <a:lnSpc>
                <a:spcPct val="90000"/>
              </a:lnSpc>
            </a:pPr>
            <a:r>
              <a:rPr lang="en-US" sz="2000" b="1" dirty="0">
                <a:ea typeface="ＭＳ Ｐゴシック" pitchFamily="-111" charset="-128"/>
                <a:cs typeface="ＭＳ Ｐゴシック" pitchFamily="-111" charset="-128"/>
              </a:rPr>
              <a:t>Encode F = 2</a:t>
            </a:r>
            <a:r>
              <a:rPr lang="en-US" sz="2000" b="1" baseline="30000" dirty="0">
                <a:ea typeface="ＭＳ Ｐゴシック" pitchFamily="-111" charset="-128"/>
                <a:cs typeface="ＭＳ Ｐゴシック" pitchFamily="-111" charset="-128"/>
              </a:rPr>
              <a:t>3 </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15 </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7</a:t>
            </a:r>
            <a:r>
              <a:rPr lang="en-US" sz="2000" b="1" baseline="30000" dirty="0">
                <a:ea typeface="ＭＳ Ｐゴシック" pitchFamily="-111" charset="-128"/>
                <a:cs typeface="ＭＳ Ｐゴシック" pitchFamily="-111" charset="-128"/>
              </a:rPr>
              <a:t>5 </a:t>
            </a:r>
            <a:r>
              <a:rPr lang="en-US" sz="2000" b="1" dirty="0">
                <a:ea typeface="ＭＳ Ｐゴシック" pitchFamily="-111" charset="-128"/>
                <a:cs typeface="ＭＳ Ｐゴシック" pitchFamily="-111" charset="-128"/>
              </a:rPr>
              <a:t>11</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13</a:t>
            </a:r>
            <a:r>
              <a:rPr lang="en-US" sz="2000" b="1" baseline="30000" dirty="0">
                <a:ea typeface="ＭＳ Ｐゴシック" pitchFamily="-111" charset="-128"/>
                <a:cs typeface="ＭＳ Ｐゴシック" pitchFamily="-111" charset="-128"/>
              </a:rPr>
              <a:t>3 </a:t>
            </a:r>
            <a:r>
              <a:rPr lang="en-US" sz="2000" b="1" dirty="0">
                <a:ea typeface="ＭＳ Ｐゴシック" pitchFamily="-111" charset="-128"/>
                <a:cs typeface="ＭＳ Ｐゴシック" pitchFamily="-111" charset="-128"/>
              </a:rPr>
              <a:t>17</a:t>
            </a:r>
            <a:r>
              <a:rPr lang="en-US" sz="2000" b="1" baseline="30000" dirty="0">
                <a:ea typeface="ＭＳ Ｐゴシック" pitchFamily="-111" charset="-128"/>
                <a:cs typeface="ＭＳ Ｐゴシック" pitchFamily="-111" charset="-128"/>
              </a:rPr>
              <a:t>2 </a:t>
            </a:r>
            <a:r>
              <a:rPr lang="en-US" sz="2000" b="1" dirty="0">
                <a:ea typeface="ＭＳ Ｐゴシック" pitchFamily="-111" charset="-128"/>
                <a:cs typeface="ＭＳ Ｐゴシック" pitchFamily="-111" charset="-128"/>
              </a:rPr>
              <a:t>19</a:t>
            </a:r>
            <a:r>
              <a:rPr lang="en-US" sz="2000" b="1" baseline="30000" dirty="0">
                <a:ea typeface="ＭＳ Ｐゴシック" pitchFamily="-111" charset="-128"/>
                <a:cs typeface="ＭＳ Ｐゴシック" pitchFamily="-111" charset="-128"/>
              </a:rPr>
              <a:t>1 </a:t>
            </a:r>
            <a:r>
              <a:rPr lang="en-US" sz="2000" b="1" dirty="0">
                <a:ea typeface="ＭＳ Ｐゴシック" pitchFamily="-111" charset="-128"/>
                <a:cs typeface="ＭＳ Ｐゴシック" pitchFamily="-111" charset="-128"/>
              </a:rPr>
              <a:t>23</a:t>
            </a:r>
            <a:r>
              <a:rPr lang="en-US" sz="2000" b="1" baseline="30000" dirty="0">
                <a:ea typeface="ＭＳ Ｐゴシック" pitchFamily="-111" charset="-128"/>
                <a:cs typeface="ＭＳ Ｐゴシック" pitchFamily="-111" charset="-128"/>
              </a:rPr>
              <a:t>1</a:t>
            </a:r>
            <a:endParaRPr lang="en-US" sz="2000" b="1"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Consider a=4, </a:t>
            </a:r>
            <a:r>
              <a:rPr lang="en-US" sz="2000" b="1" dirty="0" err="1">
                <a:ea typeface="ＭＳ Ｐゴシック" pitchFamily="-111" charset="-128"/>
                <a:cs typeface="ＭＳ Ｐゴシック" pitchFamily="-111" charset="-128"/>
              </a:rPr>
              <a:t>b</a:t>
            </a:r>
            <a:r>
              <a:rPr lang="en-US" sz="2000" b="1" dirty="0">
                <a:ea typeface="ＭＳ Ｐゴシック" pitchFamily="-111" charset="-128"/>
                <a:cs typeface="ＭＳ Ｐゴシック" pitchFamily="-111" charset="-128"/>
              </a:rPr>
              <a:t>=2</a:t>
            </a:r>
            <a:endParaRPr lang="en-US" sz="2000"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RULE(F, x) =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z (1 ≤ z ≤ 4)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2*z-1) | </a:t>
            </a:r>
            <a:r>
              <a:rPr lang="en-US" sz="2000" b="1" dirty="0" err="1">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RULE (F,3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 as 15 divides 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a:t>
            </a:r>
            <a:endParaRPr lang="en-US" sz="2000" dirty="0">
              <a:ea typeface="ＭＳ Ｐゴシック" pitchFamily="-111" charset="-128"/>
              <a:cs typeface="ＭＳ Ｐゴシック" pitchFamily="-111" charset="-128"/>
            </a:endParaRPr>
          </a:p>
          <a:p>
            <a:pPr>
              <a:lnSpc>
                <a:spcPct val="90000"/>
              </a:lnSpc>
            </a:pPr>
            <a:r>
              <a:rPr lang="en-US" sz="2000" b="1" dirty="0">
                <a:ea typeface="ＭＳ Ｐゴシック" pitchFamily="-111" charset="-128"/>
                <a:cs typeface="ＭＳ Ｐゴシック" pitchFamily="-111" charset="-128"/>
              </a:rPr>
              <a:t>NEXT(F, x) = (x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x)-1)) * </a:t>
            </a:r>
            <a:r>
              <a:rPr lang="en-US" sz="2000" b="1" dirty="0" err="1">
                <a:ea typeface="ＭＳ Ｐゴシック" pitchFamily="-111" charset="-128"/>
                <a:cs typeface="ＭＳ Ｐゴシック" pitchFamily="-111" charset="-128"/>
              </a:rPr>
              <a:t>exp(F</a:t>
            </a:r>
            <a:r>
              <a:rPr lang="en-US" sz="2000" b="1" dirty="0">
                <a:ea typeface="ＭＳ Ｐゴシック" pitchFamily="-111" charset="-128"/>
                <a:cs typeface="ＭＳ Ｐゴシック" pitchFamily="-111" charset="-128"/>
              </a:rPr>
              <a:t>, 2*RULE(F, x))</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15 * 1) = 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5</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15 * 1) = 3</a:t>
            </a:r>
            <a:r>
              <a:rPr lang="en-US" sz="2000" b="1" baseline="30000" dirty="0">
                <a:ea typeface="ＭＳ Ｐゴシック" pitchFamily="-111" charset="-128"/>
                <a:cs typeface="ＭＳ Ｐゴシック" pitchFamily="-111" charset="-128"/>
              </a:rPr>
              <a:t>2</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NEXT(F,3</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3 * 2) =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(2</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3</a:t>
            </a:r>
            <a:r>
              <a:rPr lang="en-US" sz="2000" b="1" baseline="30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3 * 2) = 2</a:t>
            </a:r>
            <a:r>
              <a:rPr lang="en-US" sz="2000" b="1" baseline="30000" dirty="0">
                <a:ea typeface="ＭＳ Ｐゴシック" pitchFamily="-111" charset="-128"/>
                <a:cs typeface="ＭＳ Ｐゴシック" pitchFamily="-111" charset="-128"/>
              </a:rPr>
              <a:t>2</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NEXT(F, 2</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(2</a:t>
            </a:r>
            <a:r>
              <a:rPr lang="en-US" sz="2000" b="1" baseline="30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1 * 1) = 2</a:t>
            </a:r>
            <a:r>
              <a:rPr lang="en-US" sz="2000" b="1" baseline="30000" dirty="0">
                <a:ea typeface="ＭＳ Ｐゴシック" pitchFamily="-111" charset="-128"/>
                <a:cs typeface="ＭＳ Ｐゴシック" pitchFamily="-111" charset="-128"/>
              </a:rPr>
              <a:t>2</a:t>
            </a:r>
            <a:endParaRPr lang="en-US" sz="2000" dirty="0">
              <a:ea typeface="ＭＳ Ｐゴシック" pitchFamily="-111" charset="-128"/>
              <a:cs typeface="ＭＳ Ｐゴシック" pitchFamily="-111" charset="-128"/>
            </a:endParaRPr>
          </a:p>
          <a:p>
            <a:pPr>
              <a:lnSpc>
                <a:spcPct val="90000"/>
              </a:lnSpc>
            </a:pPr>
            <a:endParaRPr lang="en-US" sz="2000" b="1" dirty="0">
              <a:ea typeface="ＭＳ Ｐゴシック" pitchFamily="-111" charset="-128"/>
              <a:cs typeface="ＭＳ Ｐゴシック" pitchFamily="-111" charset="-128"/>
            </a:endParaRPr>
          </a:p>
        </p:txBody>
      </p:sp>
      <p:sp>
        <p:nvSpPr>
          <p:cNvPr id="328710" name="Date Placeholder 3"/>
          <p:cNvSpPr>
            <a:spLocks noGrp="1"/>
          </p:cNvSpPr>
          <p:nvPr>
            <p:ph type="dt" sz="quarter" idx="10"/>
          </p:nvPr>
        </p:nvSpPr>
        <p:spPr>
          <a:noFill/>
        </p:spPr>
        <p:txBody>
          <a:bodyPr/>
          <a:lstStyle/>
          <a:p>
            <a:fld id="{B2CFF074-FA09-0942-B535-B37214EDD150}"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6176032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0755" name="Slide Number Placeholder 5"/>
          <p:cNvSpPr>
            <a:spLocks noGrp="1"/>
          </p:cNvSpPr>
          <p:nvPr>
            <p:ph type="sldNum" sz="quarter" idx="12"/>
          </p:nvPr>
        </p:nvSpPr>
        <p:spPr>
          <a:noFill/>
        </p:spPr>
        <p:txBody>
          <a:bodyPr/>
          <a:lstStyle/>
          <a:p>
            <a:fld id="{61A9262A-F943-B74A-B2DB-5AAE54D37081}" type="slidenum">
              <a:rPr lang="en-US">
                <a:latin typeface="Arial" pitchFamily="-111" charset="0"/>
                <a:ea typeface="ＭＳ Ｐゴシック" pitchFamily="-111" charset="-128"/>
                <a:cs typeface="ＭＳ Ｐゴシック" pitchFamily="-111" charset="-128"/>
              </a:rPr>
              <a:pPr/>
              <a:t>136</a:t>
            </a:fld>
            <a:endParaRPr lang="en-US">
              <a:latin typeface="Arial" pitchFamily="-111" charset="0"/>
              <a:ea typeface="ＭＳ Ｐゴシック" pitchFamily="-111" charset="-128"/>
              <a:cs typeface="ＭＳ Ｐゴシック" pitchFamily="-111" charset="-128"/>
            </a:endParaRPr>
          </a:p>
        </p:txBody>
      </p:sp>
      <p:sp>
        <p:nvSpPr>
          <p:cNvPr id="33075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Rest of simulation</a:t>
            </a:r>
          </a:p>
        </p:txBody>
      </p:sp>
      <p:sp>
        <p:nvSpPr>
          <p:cNvPr id="330757" name="Rectangle 3"/>
          <p:cNvSpPr>
            <a:spLocks noGrp="1" noChangeArrowheads="1"/>
          </p:cNvSpPr>
          <p:nvPr>
            <p:ph type="body" idx="1"/>
          </p:nvPr>
        </p:nvSpPr>
        <p:spPr/>
        <p:txBody>
          <a:bodyPr/>
          <a:lstStyle/>
          <a:p>
            <a:r>
              <a:rPr lang="en-US" sz="2400" b="1" dirty="0">
                <a:ea typeface="ＭＳ Ｐゴシック" pitchFamily="-111" charset="-128"/>
                <a:cs typeface="ＭＳ Ｐゴシック" pitchFamily="-111" charset="-128"/>
              </a:rPr>
              <a:t>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0) = </a:t>
            </a:r>
            <a:r>
              <a:rPr lang="en-US" sz="2400" b="1" dirty="0" err="1">
                <a:ea typeface="ＭＳ Ｐゴシック" pitchFamily="-111" charset="-128"/>
                <a:cs typeface="ＭＳ Ｐゴシック" pitchFamily="-111" charset="-128"/>
              </a:rPr>
              <a:t>x</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y+1) = NEXT(F, CONFIG(F,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rPr>
              <a:t>))</a:t>
            </a:r>
          </a:p>
          <a:p>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,0) = 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,1) = 3</a:t>
            </a:r>
            <a:r>
              <a:rPr lang="en-US" sz="2400" b="1" baseline="30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,2) = 3</a:t>
            </a:r>
            <a:r>
              <a:rPr lang="en-US" sz="2400" b="1" baseline="30000" dirty="0">
                <a:ea typeface="ＭＳ Ｐゴシック" pitchFamily="-111" charset="-128"/>
                <a:cs typeface="ＭＳ Ｐゴシック" pitchFamily="-111" charset="-128"/>
              </a:rPr>
              <a:t>2</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,3) = 2</a:t>
            </a:r>
            <a:r>
              <a:rPr lang="en-US" sz="2400" b="1" baseline="3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1</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,4) = 2</a:t>
            </a:r>
            <a:r>
              <a:rPr lang="en-US" sz="2400" b="1" baseline="30000" dirty="0">
                <a:ea typeface="ＭＳ Ｐゴシック" pitchFamily="-111" charset="-128"/>
                <a:cs typeface="ＭＳ Ｐゴシック" pitchFamily="-111" charset="-128"/>
              </a:rPr>
              <a:t>2</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CONFIG(F,3</a:t>
            </a:r>
            <a:r>
              <a:rPr lang="en-US" sz="2400" b="1" baseline="30000" dirty="0">
                <a:ea typeface="ＭＳ Ｐゴシック" pitchFamily="-111" charset="-128"/>
                <a:cs typeface="ＭＳ Ｐゴシック" pitchFamily="-111" charset="-128"/>
              </a:rPr>
              <a:t>4</a:t>
            </a:r>
            <a:r>
              <a:rPr lang="en-US" sz="2400" b="1" dirty="0">
                <a:ea typeface="ＭＳ Ｐゴシック" pitchFamily="-111" charset="-128"/>
                <a:cs typeface="ＭＳ Ｐゴシック" pitchFamily="-111" charset="-128"/>
              </a:rPr>
              <a:t> 5</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,5) = 2</a:t>
            </a:r>
            <a:r>
              <a:rPr lang="en-US" sz="2400" b="1" baseline="30000" dirty="0">
                <a:ea typeface="ＭＳ Ｐゴシック" pitchFamily="-111" charset="-128"/>
                <a:cs typeface="ＭＳ Ｐゴシック" pitchFamily="-111" charset="-128"/>
              </a:rPr>
              <a:t>2</a:t>
            </a:r>
            <a:endParaRPr lang="en-US" dirty="0">
              <a:ea typeface="ＭＳ Ｐゴシック" pitchFamily="-111" charset="-128"/>
              <a:cs typeface="ＭＳ Ｐゴシック" pitchFamily="-111" charset="-128"/>
            </a:endParaRPr>
          </a:p>
          <a:p>
            <a:r>
              <a:rPr lang="en-US" sz="2400" b="1" dirty="0">
                <a:ea typeface="ＭＳ Ｐゴシック" pitchFamily="-111" charset="-128"/>
                <a:cs typeface="ＭＳ Ｐゴシック" pitchFamily="-111" charset="-128"/>
              </a:rPr>
              <a:t>HALT(F,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rPr>
              <a:t>y[CONFIG(F,x,y</a:t>
            </a:r>
            <a:r>
              <a:rPr lang="en-US" sz="2400" b="1" dirty="0">
                <a:ea typeface="ＭＳ Ｐゴシック" pitchFamily="-111" charset="-128"/>
                <a:cs typeface="ＭＳ Ｐゴシック" pitchFamily="-111" charset="-128"/>
              </a:rPr>
              <a:t>)==CONFIG(F,x,y+1)] = 4</a:t>
            </a:r>
          </a:p>
          <a:p>
            <a:r>
              <a:rPr lang="en-US" sz="2400" b="1" dirty="0" err="1">
                <a:ea typeface="ＭＳ Ｐゴシック" pitchFamily="-111" charset="-128"/>
                <a:cs typeface="ＭＳ Ｐゴシック" pitchFamily="-111" charset="-128"/>
              </a:rPr>
              <a:t>Univ(F</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  exp ( CONFIG ( 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HALT ( F, </a:t>
            </a:r>
            <a:r>
              <a:rPr lang="en-US" sz="2400" b="1"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 ), 0)</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 exp(2</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,0) = 2</a:t>
            </a:r>
          </a:p>
          <a:p>
            <a:endParaRPr lang="en-US" sz="2400" b="1" dirty="0">
              <a:ea typeface="ＭＳ Ｐゴシック" pitchFamily="-111" charset="-128"/>
              <a:cs typeface="ＭＳ Ｐゴシック" pitchFamily="-111" charset="-128"/>
            </a:endParaRPr>
          </a:p>
        </p:txBody>
      </p:sp>
      <p:sp>
        <p:nvSpPr>
          <p:cNvPr id="330758" name="Date Placeholder 3"/>
          <p:cNvSpPr>
            <a:spLocks noGrp="1"/>
          </p:cNvSpPr>
          <p:nvPr>
            <p:ph type="dt" sz="quarter" idx="10"/>
          </p:nvPr>
        </p:nvSpPr>
        <p:spPr>
          <a:noFill/>
        </p:spPr>
        <p:txBody>
          <a:bodyPr/>
          <a:lstStyle/>
          <a:p>
            <a:fld id="{B87834BF-08AA-1149-8E04-4FBE2B99B84C}"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875427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4851" name="Slide Number Placeholder 5"/>
          <p:cNvSpPr>
            <a:spLocks noGrp="1"/>
          </p:cNvSpPr>
          <p:nvPr>
            <p:ph type="sldNum" sz="quarter" idx="12"/>
          </p:nvPr>
        </p:nvSpPr>
        <p:spPr>
          <a:noFill/>
        </p:spPr>
        <p:txBody>
          <a:bodyPr/>
          <a:lstStyle/>
          <a:p>
            <a:fld id="{C22AF5BD-3B44-7044-9E04-7FD7B51791E1}" type="slidenum">
              <a:rPr lang="en-US">
                <a:latin typeface="Arial" pitchFamily="-111" charset="0"/>
                <a:ea typeface="ＭＳ Ｐゴシック" pitchFamily="-111" charset="-128"/>
                <a:cs typeface="ＭＳ Ｐゴシック" pitchFamily="-111" charset="-128"/>
              </a:rPr>
              <a:pPr/>
              <a:t>137</a:t>
            </a:fld>
            <a:endParaRPr lang="en-US">
              <a:latin typeface="Arial" pitchFamily="-111" charset="0"/>
              <a:ea typeface="ＭＳ Ｐゴシック" pitchFamily="-111" charset="-128"/>
              <a:cs typeface="ＭＳ Ｐゴシック" pitchFamily="-111" charset="-128"/>
            </a:endParaRPr>
          </a:p>
        </p:txBody>
      </p:sp>
      <p:sp>
        <p:nvSpPr>
          <p:cNvPr id="3348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Simplicity of Universal</a:t>
            </a:r>
          </a:p>
        </p:txBody>
      </p:sp>
      <p:sp>
        <p:nvSpPr>
          <p:cNvPr id="334853"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A side result is that every computable (recursive) function can be expressed in the form</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G(</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y H(x, y))</a:t>
            </a:r>
            <a:br>
              <a:rPr lang="en-US" b="1"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where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H</a:t>
            </a:r>
            <a:r>
              <a:rPr lang="en-US" dirty="0">
                <a:ea typeface="ＭＳ Ｐゴシック" pitchFamily="-111" charset="-128"/>
                <a:cs typeface="ＭＳ Ｐゴシック" pitchFamily="-111" charset="-128"/>
              </a:rPr>
              <a:t> are primitive recursive. </a:t>
            </a:r>
          </a:p>
        </p:txBody>
      </p:sp>
      <p:sp>
        <p:nvSpPr>
          <p:cNvPr id="334854" name="Date Placeholder 3"/>
          <p:cNvSpPr>
            <a:spLocks noGrp="1"/>
          </p:cNvSpPr>
          <p:nvPr>
            <p:ph type="dt" sz="quarter" idx="10"/>
          </p:nvPr>
        </p:nvSpPr>
        <p:spPr>
          <a:noFill/>
        </p:spPr>
        <p:txBody>
          <a:bodyPr/>
          <a:lstStyle/>
          <a:p>
            <a:fld id="{474BC2E7-45D9-D740-A7D1-4F2D22EECC7C}"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012727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TURING</a:t>
            </a:r>
          </a:p>
        </p:txBody>
      </p:sp>
      <p:sp>
        <p:nvSpPr>
          <p:cNvPr id="336899" name="Rectangle 5"/>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874294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38947" name="Slide Number Placeholder 5"/>
          <p:cNvSpPr>
            <a:spLocks noGrp="1"/>
          </p:cNvSpPr>
          <p:nvPr>
            <p:ph type="sldNum" sz="quarter" idx="12"/>
          </p:nvPr>
        </p:nvSpPr>
        <p:spPr>
          <a:noFill/>
        </p:spPr>
        <p:txBody>
          <a:bodyPr/>
          <a:lstStyle/>
          <a:p>
            <a:fld id="{C85D8037-1C22-AC44-8528-7515DED0C5B0}" type="slidenum">
              <a:rPr lang="en-US">
                <a:latin typeface="Arial" pitchFamily="-111" charset="0"/>
                <a:ea typeface="ＭＳ Ｐゴシック" pitchFamily="-111" charset="-128"/>
                <a:cs typeface="ＭＳ Ｐゴシック" pitchFamily="-111" charset="-128"/>
              </a:rPr>
              <a:pPr/>
              <a:t>139</a:t>
            </a:fld>
            <a:endParaRPr lang="en-US">
              <a:latin typeface="Arial" pitchFamily="-111" charset="0"/>
              <a:ea typeface="ＭＳ Ｐゴシック" pitchFamily="-111" charset="-128"/>
              <a:cs typeface="ＭＳ Ｐゴシック" pitchFamily="-111" charset="-128"/>
            </a:endParaRPr>
          </a:p>
        </p:txBody>
      </p:sp>
      <p:sp>
        <p:nvSpPr>
          <p:cNvPr id="3389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Standard Turing Computation</a:t>
            </a:r>
          </a:p>
        </p:txBody>
      </p:sp>
      <p:sp>
        <p:nvSpPr>
          <p:cNvPr id="33894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Our notion of standard Turing computability of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assumes that the machine starts with a tape containing the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inputs, </a:t>
            </a:r>
            <a:r>
              <a:rPr lang="en-US" sz="2800" b="1" dirty="0">
                <a:ea typeface="ＭＳ Ｐゴシック" pitchFamily="-111" charset="-128"/>
                <a:cs typeface="ＭＳ Ｐゴシック" pitchFamily="-111" charset="-128"/>
              </a:rPr>
              <a:t>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in the form</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and ends with</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x1</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x2</a:t>
            </a:r>
            <a:r>
              <a:rPr lang="en-US" sz="2800" b="1" dirty="0">
                <a:ea typeface="ＭＳ Ｐゴシック" pitchFamily="-111" charset="-128"/>
                <a:cs typeface="ＭＳ Ｐゴシック" pitchFamily="-111" charset="-128"/>
              </a:rPr>
              <a:t>0…01</a:t>
            </a:r>
            <a:r>
              <a:rPr lang="en-US" sz="2800" b="1" baseline="30000" dirty="0">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01</a:t>
            </a:r>
            <a:r>
              <a:rPr lang="en-US" sz="2800" b="1" baseline="30000" dirty="0">
                <a:ea typeface="ＭＳ Ｐゴシック" pitchFamily="-111" charset="-128"/>
                <a:cs typeface="ＭＳ Ｐゴシック" pitchFamily="-111" charset="-128"/>
              </a:rPr>
              <a:t>y</a:t>
            </a:r>
            <a:r>
              <a:rPr lang="en-US" sz="2800" b="1" u="sng"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y = F(x1, … , </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a:t>
            </a:r>
          </a:p>
        </p:txBody>
      </p:sp>
      <p:sp>
        <p:nvSpPr>
          <p:cNvPr id="338950" name="Date Placeholder 3"/>
          <p:cNvSpPr>
            <a:spLocks noGrp="1"/>
          </p:cNvSpPr>
          <p:nvPr>
            <p:ph type="dt" sz="quarter" idx="10"/>
          </p:nvPr>
        </p:nvSpPr>
        <p:spPr>
          <a:noFill/>
        </p:spPr>
        <p:txBody>
          <a:bodyPr/>
          <a:lstStyle/>
          <a:p>
            <a:fld id="{7F32902A-8755-034C-A08C-15DFCA1B421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29129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5B0F53-6DCF-3C40-91DC-1471FAB735A8}" type="datetime1">
              <a:rPr lang="en-US" smtClean="0"/>
              <a:t>3/2/22</a:t>
            </a:fld>
            <a:endParaRPr lang="en-US"/>
          </a:p>
        </p:txBody>
      </p:sp>
      <p:sp>
        <p:nvSpPr>
          <p:cNvPr id="14643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46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9998A1D-CF70-D641-9DF2-9AC6C464ADBA}" type="slidenum">
              <a:rPr lang="en-US"/>
              <a:pPr/>
              <a:t>14</a:t>
            </a:fld>
            <a:endParaRPr lang="en-US"/>
          </a:p>
        </p:txBody>
      </p:sp>
      <p:sp>
        <p:nvSpPr>
          <p:cNvPr id="146437" name="Rectangle 2"/>
          <p:cNvSpPr>
            <a:spLocks noGrp="1" noChangeArrowheads="1"/>
          </p:cNvSpPr>
          <p:nvPr>
            <p:ph type="title" idx="4294967295"/>
          </p:nvPr>
        </p:nvSpPr>
        <p:spPr/>
        <p:txBody>
          <a:bodyPr/>
          <a:lstStyle/>
          <a:p>
            <a:pPr eaLnBrk="1" hangingPunct="1"/>
            <a:r>
              <a:rPr lang="en-US">
                <a:latin typeface="Arial" charset="0"/>
                <a:ea typeface="MS PGothic" charset="0"/>
              </a:rPr>
              <a:t>Categorizing Problems (Sets)</a:t>
            </a:r>
          </a:p>
        </p:txBody>
      </p:sp>
      <p:sp>
        <p:nvSpPr>
          <p:cNvPr id="146438" name="Rectangle 3"/>
          <p:cNvSpPr>
            <a:spLocks noGrp="1" noChangeArrowheads="1"/>
          </p:cNvSpPr>
          <p:nvPr>
            <p:ph type="body" idx="4294967295"/>
          </p:nvPr>
        </p:nvSpPr>
        <p:spPr/>
        <p:txBody>
          <a:bodyPr/>
          <a:lstStyle/>
          <a:p>
            <a:pPr eaLnBrk="1" hangingPunct="1"/>
            <a:r>
              <a:rPr lang="en-US" sz="2600" u="sng" dirty="0">
                <a:latin typeface="Arial" charset="0"/>
                <a:ea typeface="MS PGothic" charset="0"/>
              </a:rPr>
              <a:t>Solvable or Decidable</a:t>
            </a:r>
            <a:r>
              <a:rPr lang="en-US" sz="2600" dirty="0">
                <a:latin typeface="Arial" charset="0"/>
                <a:ea typeface="MS PGothic" charset="0"/>
              </a:rPr>
              <a:t> -- A problem P is said to be solvable (decidable) if there exists an algorithm F which, when applied to a question q in P, produces the correct answer (</a:t>
            </a:r>
            <a:r>
              <a:rPr lang="ja-JP" altLang="en-US" sz="2600">
                <a:latin typeface="Arial" charset="0"/>
                <a:ea typeface="MS PGothic" charset="0"/>
              </a:rPr>
              <a:t>“</a:t>
            </a:r>
            <a:r>
              <a:rPr lang="en-US" altLang="ja-JP" sz="2600" dirty="0">
                <a:latin typeface="Arial" charset="0"/>
                <a:ea typeface="MS PGothic" charset="0"/>
              </a:rPr>
              <a:t>yes</a:t>
            </a:r>
            <a:r>
              <a:rPr lang="ja-JP" altLang="en-US" sz="2600">
                <a:latin typeface="Arial" charset="0"/>
                <a:ea typeface="MS PGothic" charset="0"/>
              </a:rPr>
              <a:t>”</a:t>
            </a:r>
            <a:r>
              <a:rPr lang="en-US" altLang="ja-JP" sz="2600" dirty="0">
                <a:latin typeface="Arial" charset="0"/>
                <a:ea typeface="MS PGothic" charset="0"/>
              </a:rPr>
              <a:t> or </a:t>
            </a:r>
            <a:r>
              <a:rPr lang="ja-JP" altLang="en-US" sz="2600">
                <a:latin typeface="Arial" charset="0"/>
                <a:ea typeface="MS PGothic" charset="0"/>
              </a:rPr>
              <a:t>“</a:t>
            </a:r>
            <a:r>
              <a:rPr lang="en-US" altLang="ja-JP" sz="2600" dirty="0">
                <a:latin typeface="Arial" charset="0"/>
                <a:ea typeface="MS PGothic" charset="0"/>
              </a:rPr>
              <a:t>no</a:t>
            </a:r>
            <a:r>
              <a:rPr lang="ja-JP" altLang="en-US" sz="2600">
                <a:latin typeface="Arial" charset="0"/>
                <a:ea typeface="MS PGothic" charset="0"/>
              </a:rPr>
              <a:t>”</a:t>
            </a:r>
            <a:r>
              <a:rPr lang="en-US" altLang="ja-JP" sz="2600" dirty="0">
                <a:latin typeface="Arial" charset="0"/>
                <a:ea typeface="MS PGothic" charset="0"/>
              </a:rPr>
              <a:t>). This is an inherent property of P.</a:t>
            </a:r>
            <a:endParaRPr lang="en-US" altLang="ja-JP" sz="2600" u="sng" dirty="0">
              <a:latin typeface="Arial" charset="0"/>
              <a:ea typeface="MS PGothic" charset="0"/>
            </a:endParaRPr>
          </a:p>
          <a:p>
            <a:pPr eaLnBrk="1" hangingPunct="1"/>
            <a:r>
              <a:rPr lang="en-US" sz="2600" u="sng" dirty="0">
                <a:latin typeface="Arial" charset="0"/>
                <a:ea typeface="MS PGothic" charset="0"/>
              </a:rPr>
              <a:t>Solved</a:t>
            </a:r>
            <a:r>
              <a:rPr lang="en-US" sz="2600" dirty="0">
                <a:latin typeface="Arial" charset="0"/>
                <a:ea typeface="MS PGothic" charset="0"/>
              </a:rPr>
              <a:t> -- A problem P is said to solved if P is solvable and we have produced its solution. This is a temporal property in that P may have been unsolved for many years before being solved.</a:t>
            </a:r>
            <a:endParaRPr lang="en-US" sz="2600" u="sng" dirty="0">
              <a:latin typeface="Arial" charset="0"/>
              <a:ea typeface="MS PGothic" charset="0"/>
            </a:endParaRPr>
          </a:p>
          <a:p>
            <a:pPr eaLnBrk="1" hangingPunct="1"/>
            <a:r>
              <a:rPr lang="en-US" sz="2600" u="sng" dirty="0">
                <a:latin typeface="Arial" charset="0"/>
                <a:ea typeface="MS PGothic" charset="0"/>
              </a:rPr>
              <a:t>Unsolved, Unsolvable (Undecidable) </a:t>
            </a:r>
            <a:r>
              <a:rPr lang="en-US" sz="2600" dirty="0">
                <a:latin typeface="Arial" charset="0"/>
                <a:ea typeface="MS PGothic" charset="0"/>
              </a:rPr>
              <a:t>-- Complements of above</a:t>
            </a:r>
          </a:p>
        </p:txBody>
      </p:sp>
      <p:sp>
        <p:nvSpPr>
          <p:cNvPr id="14643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E4C4DE9-31B0-8C4F-8CFB-E3394EE45D5D}" type="slidenum">
              <a:rPr lang="en-US" sz="1400"/>
              <a:pPr algn="r" eaLnBrk="1" hangingPunct="1"/>
              <a:t>14</a:t>
            </a:fld>
            <a:endParaRPr lang="en-US" sz="14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7"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0998" name="Slide Number Placeholder 6"/>
          <p:cNvSpPr>
            <a:spLocks noGrp="1"/>
          </p:cNvSpPr>
          <p:nvPr>
            <p:ph type="sldNum" sz="quarter" idx="12"/>
          </p:nvPr>
        </p:nvSpPr>
        <p:spPr>
          <a:noFill/>
        </p:spPr>
        <p:txBody>
          <a:bodyPr/>
          <a:lstStyle/>
          <a:p>
            <a:fld id="{3F04ADFA-BE6F-B34D-B462-27C95A5F4B95}" type="slidenum">
              <a:rPr lang="en-US">
                <a:latin typeface="Arial" pitchFamily="-111" charset="0"/>
                <a:ea typeface="ＭＳ Ｐゴシック" pitchFamily="-111" charset="-128"/>
                <a:cs typeface="ＭＳ Ｐゴシック" pitchFamily="-111" charset="-128"/>
              </a:rPr>
              <a:pPr/>
              <a:t>140</a:t>
            </a:fld>
            <a:endParaRPr lang="en-US">
              <a:latin typeface="Arial" pitchFamily="-111" charset="0"/>
              <a:ea typeface="ＭＳ Ｐゴシック" pitchFamily="-111" charset="-128"/>
              <a:cs typeface="ＭＳ Ｐゴシック" pitchFamily="-111" charset="-128"/>
            </a:endParaRPr>
          </a:p>
        </p:txBody>
      </p:sp>
      <p:sp>
        <p:nvSpPr>
          <p:cNvPr id="340999"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More Helpers</a:t>
            </a:r>
          </a:p>
        </p:txBody>
      </p:sp>
      <p:sp>
        <p:nvSpPr>
          <p:cNvPr id="341000" name="Rectangle 3"/>
          <p:cNvSpPr>
            <a:spLocks noGrp="1" noChangeArrowheads="1"/>
          </p:cNvSpPr>
          <p:nvPr>
            <p:ph type="body" sz="half" idx="1"/>
          </p:nvPr>
        </p:nvSpPr>
        <p:spPr>
          <a:xfrm>
            <a:off x="457200" y="1600200"/>
            <a:ext cx="8153400" cy="4525963"/>
          </a:xfrm>
        </p:spPr>
        <p:txBody>
          <a:bodyPr/>
          <a:lstStyle/>
          <a:p>
            <a:r>
              <a:rPr lang="en-US" sz="2000" dirty="0">
                <a:ea typeface="ＭＳ Ｐゴシック" pitchFamily="-111" charset="-128"/>
                <a:cs typeface="ＭＳ Ｐゴシック" pitchFamily="-111" charset="-128"/>
              </a:rPr>
              <a:t>To build our simulation we need to construct some useful submachines, in addition to the </a:t>
            </a:r>
            <a:r>
              <a:rPr lang="en-US" sz="2000" b="1" dirty="0">
                <a:latin typeface="Monotype Corsiva" pitchFamily="-111" charset="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R</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and </a:t>
            </a:r>
            <a:r>
              <a:rPr lang="en-US" sz="2000" b="1" dirty="0" err="1">
                <a:ea typeface="ＭＳ Ｐゴシック" pitchFamily="-111" charset="-128"/>
                <a:cs typeface="ＭＳ Ｐゴシック" pitchFamily="-111" charset="-128"/>
              </a:rPr>
              <a:t>C</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machines already defined.</a:t>
            </a:r>
          </a:p>
          <a:p>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 translate moves a value left one tape square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0…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…?1</a:t>
            </a:r>
            <a:r>
              <a:rPr lang="en-US" sz="2000" b="1" baseline="30000" dirty="0">
                <a:ea typeface="ＭＳ Ｐゴシック" pitchFamily="-111" charset="-128"/>
                <a:cs typeface="ＭＳ Ｐゴシック" pitchFamily="-111" charset="-128"/>
              </a:rPr>
              <a:t>x</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	</a:t>
            </a:r>
          </a:p>
          <a:p>
            <a:r>
              <a:rPr lang="en-US" sz="2000" dirty="0">
                <a:ea typeface="ＭＳ Ｐゴシック" pitchFamily="-111" charset="-128"/>
                <a:cs typeface="ＭＳ Ｐゴシック" pitchFamily="-111" charset="-128"/>
              </a:rPr>
              <a:t>Shift -- shift a rightmost value left, destroying value to its left</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…01</a:t>
            </a:r>
            <a:r>
              <a:rPr lang="en-US" sz="2000" b="1" baseline="30000" dirty="0">
                <a:ea typeface="ＭＳ Ｐゴシック" pitchFamily="-111" charset="-128"/>
                <a:cs typeface="ＭＳ Ｐゴシック" pitchFamily="-111" charset="-128"/>
              </a:rPr>
              <a:t>x2</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endParaRPr lang="en-US" sz="2000" dirty="0">
              <a:ea typeface="ＭＳ Ｐゴシック" pitchFamily="-111" charset="-128"/>
              <a:cs typeface="ＭＳ Ｐゴシック" pitchFamily="-111" charset="-128"/>
            </a:endParaRPr>
          </a:p>
          <a:p>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 Rotate a </a:t>
            </a:r>
            <a:r>
              <a:rPr lang="en-US" sz="2000" b="1" dirty="0">
                <a:ea typeface="ＭＳ Ｐゴシック" pitchFamily="-111" charset="-128"/>
                <a:cs typeface="ＭＳ Ｐゴシック" pitchFamily="-111" charset="-128"/>
              </a:rPr>
              <a:t>k</a:t>
            </a:r>
            <a:r>
              <a:rPr lang="en-US" sz="2000" dirty="0">
                <a:ea typeface="ＭＳ Ｐゴシック" pitchFamily="-111" charset="-128"/>
                <a:cs typeface="ＭＳ Ｐゴシック" pitchFamily="-111" charset="-128"/>
              </a:rPr>
              <a:t> value sequence one slot to the left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 </a:t>
            </a:r>
            <a:br>
              <a:rPr lang="en-US" sz="2000" b="1"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u="sng"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x2</a:t>
            </a:r>
            <a:r>
              <a:rPr lang="en-US" sz="2000" b="1" dirty="0">
                <a:ea typeface="ＭＳ Ｐゴシック" pitchFamily="-111" charset="-128"/>
                <a:cs typeface="ＭＳ Ｐゴシック" pitchFamily="-111" charset="-128"/>
              </a:rPr>
              <a:t>0…01</a:t>
            </a:r>
            <a:r>
              <a:rPr lang="en-US" sz="2000" b="1" baseline="30000" dirty="0">
                <a:ea typeface="ＭＳ Ｐゴシック" pitchFamily="-111" charset="-128"/>
                <a:cs typeface="ＭＳ Ｐゴシック" pitchFamily="-111" charset="-128"/>
              </a:rPr>
              <a:t>xk</a:t>
            </a:r>
            <a:r>
              <a:rPr lang="en-US" sz="2000" b="1" dirty="0">
                <a:ea typeface="ＭＳ Ｐゴシック" pitchFamily="-111" charset="-128"/>
                <a:cs typeface="ＭＳ Ｐゴシック" pitchFamily="-111" charset="-128"/>
              </a:rPr>
              <a:t>01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0…</a:t>
            </a:r>
          </a:p>
        </p:txBody>
      </p:sp>
      <p:sp>
        <p:nvSpPr>
          <p:cNvPr id="341001" name="Rectangle 7"/>
          <p:cNvSpPr>
            <a:spLocks noChangeArrowheads="1"/>
          </p:cNvSpPr>
          <p:nvPr/>
        </p:nvSpPr>
        <p:spPr bwMode="auto">
          <a:xfrm>
            <a:off x="0" y="33067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4" name="Object 6"/>
          <p:cNvGraphicFramePr>
            <a:graphicFrameLocks noChangeAspect="1"/>
          </p:cNvGraphicFramePr>
          <p:nvPr/>
        </p:nvGraphicFramePr>
        <p:xfrm>
          <a:off x="6934200" y="2743200"/>
          <a:ext cx="1295400" cy="495300"/>
        </p:xfrm>
        <a:graphic>
          <a:graphicData uri="http://schemas.openxmlformats.org/presentationml/2006/ole">
            <mc:AlternateContent xmlns:mc="http://schemas.openxmlformats.org/markup-compatibility/2006">
              <mc:Choice xmlns:v="urn:schemas-microsoft-com:vml" Requires="v">
                <p:oleObj spid="_x0000_s245067" name="Picture" r:id="rId4" imgW="641071" imgH="244298" progId="Equation.3">
                  <p:embed/>
                </p:oleObj>
              </mc:Choice>
              <mc:Fallback>
                <p:oleObj name="Picture" r:id="rId4" imgW="641071" imgH="244298" progId="Equation.3">
                  <p:embed/>
                  <p:pic>
                    <p:nvPicPr>
                      <p:cNvPr id="34099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743200"/>
                        <a:ext cx="1295400" cy="495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2" name="Rectangle 10"/>
          <p:cNvSpPr>
            <a:spLocks noChangeArrowheads="1"/>
          </p:cNvSpPr>
          <p:nvPr/>
        </p:nvSpPr>
        <p:spPr bwMode="auto">
          <a:xfrm>
            <a:off x="0" y="29956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5" name="Object 9"/>
          <p:cNvGraphicFramePr>
            <a:graphicFrameLocks noChangeAspect="1"/>
          </p:cNvGraphicFramePr>
          <p:nvPr/>
        </p:nvGraphicFramePr>
        <p:xfrm>
          <a:off x="4572000" y="4953000"/>
          <a:ext cx="4267200" cy="1343025"/>
        </p:xfrm>
        <a:graphic>
          <a:graphicData uri="http://schemas.openxmlformats.org/presentationml/2006/ole">
            <mc:AlternateContent xmlns:mc="http://schemas.openxmlformats.org/markup-compatibility/2006">
              <mc:Choice xmlns:v="urn:schemas-microsoft-com:vml" Requires="v">
                <p:oleObj spid="_x0000_s245068" name="Picture" r:id="rId6" imgW="2761398" imgH="869815" progId="Equation.3">
                  <p:embed/>
                </p:oleObj>
              </mc:Choice>
              <mc:Fallback>
                <p:oleObj name="Picture" r:id="rId6" imgW="2761398" imgH="869815" progId="Equation.3">
                  <p:embed/>
                  <p:pic>
                    <p:nvPicPr>
                      <p:cNvPr id="34099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953000"/>
                        <a:ext cx="4267200" cy="13430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3"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0996" name="Object 11"/>
          <p:cNvGraphicFramePr>
            <a:graphicFrameLocks noChangeAspect="1"/>
          </p:cNvGraphicFramePr>
          <p:nvPr/>
        </p:nvGraphicFramePr>
        <p:xfrm>
          <a:off x="4953000" y="3657600"/>
          <a:ext cx="2819400" cy="1012825"/>
        </p:xfrm>
        <a:graphic>
          <a:graphicData uri="http://schemas.openxmlformats.org/presentationml/2006/ole">
            <mc:AlternateContent xmlns:mc="http://schemas.openxmlformats.org/markup-compatibility/2006">
              <mc:Choice xmlns:v="urn:schemas-microsoft-com:vml" Requires="v">
                <p:oleObj spid="_x0000_s245069" name="Picture" r:id="rId8" imgW="1785197" imgH="641011" progId="Equation.3">
                  <p:embed/>
                </p:oleObj>
              </mc:Choice>
              <mc:Fallback>
                <p:oleObj name="Picture" r:id="rId8" imgW="1785197" imgH="641011" progId="Equation.3">
                  <p:embed/>
                  <p:pic>
                    <p:nvPicPr>
                      <p:cNvPr id="340996"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657600"/>
                        <a:ext cx="28194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4" name="Date Placeholder 3"/>
          <p:cNvSpPr>
            <a:spLocks noGrp="1"/>
          </p:cNvSpPr>
          <p:nvPr>
            <p:ph type="dt" sz="quarter" idx="10"/>
          </p:nvPr>
        </p:nvSpPr>
        <p:spPr>
          <a:noFill/>
        </p:spPr>
        <p:txBody>
          <a:bodyPr/>
          <a:lstStyle/>
          <a:p>
            <a:fld id="{1524A9D1-57AF-2C4C-8236-219B8D0099C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428456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3044" name="Slide Number Placeholder 5"/>
          <p:cNvSpPr>
            <a:spLocks noGrp="1"/>
          </p:cNvSpPr>
          <p:nvPr>
            <p:ph type="sldNum" sz="quarter" idx="12"/>
          </p:nvPr>
        </p:nvSpPr>
        <p:spPr>
          <a:noFill/>
        </p:spPr>
        <p:txBody>
          <a:bodyPr/>
          <a:lstStyle/>
          <a:p>
            <a:fld id="{4409EFC4-B464-1542-938B-A4F9A0F7014D}" type="slidenum">
              <a:rPr lang="en-US">
                <a:latin typeface="Arial" pitchFamily="-111" charset="0"/>
                <a:ea typeface="ＭＳ Ｐゴシック" pitchFamily="-111" charset="-128"/>
                <a:cs typeface="ＭＳ Ｐゴシック" pitchFamily="-111" charset="-128"/>
              </a:rPr>
              <a:pPr/>
              <a:t>141</a:t>
            </a:fld>
            <a:endParaRPr lang="en-US">
              <a:latin typeface="Arial" pitchFamily="-111" charset="0"/>
              <a:ea typeface="ＭＳ Ｐゴシック" pitchFamily="-111" charset="-128"/>
              <a:cs typeface="ＭＳ Ｐゴシック" pitchFamily="-111" charset="-128"/>
            </a:endParaRPr>
          </a:p>
        </p:txBody>
      </p:sp>
      <p:sp>
        <p:nvSpPr>
          <p:cNvPr id="3430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Basic Functions</a:t>
            </a:r>
          </a:p>
        </p:txBody>
      </p:sp>
      <p:sp>
        <p:nvSpPr>
          <p:cNvPr id="343046"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All Basis Recursive Functions are Turing computable:</a:t>
            </a:r>
          </a:p>
          <a:p>
            <a:r>
              <a:rPr lang="en-US" b="1" dirty="0">
                <a:ea typeface="ＭＳ Ｐゴシック" pitchFamily="-111" charset="-128"/>
                <a:cs typeface="ＭＳ Ｐゴシック" pitchFamily="-111" charset="-128"/>
              </a:rPr>
              <a:t>C</a:t>
            </a:r>
            <a:r>
              <a:rPr lang="en-US" b="1" baseline="-25000" dirty="0">
                <a:ea typeface="ＭＳ Ｐゴシック" pitchFamily="-111" charset="-128"/>
                <a:cs typeface="ＭＳ Ｐゴシック" pitchFamily="-111" charset="-128"/>
              </a:rPr>
              <a:t>a</a:t>
            </a:r>
            <a:r>
              <a:rPr lang="en-US" b="1" baseline="30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(R1)</a:t>
            </a:r>
            <a:r>
              <a:rPr lang="en-US" b="1" baseline="30000" dirty="0" err="1">
                <a:ea typeface="ＭＳ Ｐゴシック" pitchFamily="-111" charset="-128"/>
                <a:cs typeface="ＭＳ Ｐゴシック" pitchFamily="-111" charset="-128"/>
              </a:rPr>
              <a:t>a</a:t>
            </a:r>
            <a:r>
              <a:rPr lang="en-US" b="1" dirty="0" err="1">
                <a:ea typeface="ＭＳ Ｐゴシック" pitchFamily="-111" charset="-128"/>
                <a:cs typeface="ＭＳ Ｐゴシック" pitchFamily="-111" charset="-128"/>
              </a:rPr>
              <a:t>R</a:t>
            </a:r>
            <a:endParaRPr lang="en-US" b="1" dirty="0">
              <a:ea typeface="ＭＳ Ｐゴシック" pitchFamily="-111" charset="-128"/>
              <a:cs typeface="ＭＳ Ｐゴシック" pitchFamily="-111" charset="-128"/>
            </a:endParaRPr>
          </a:p>
          <a:p>
            <a:r>
              <a:rPr lang="en-US" b="1" dirty="0" err="1">
                <a:ea typeface="ＭＳ Ｐゴシック" pitchFamily="-111" charset="-128"/>
                <a:cs typeface="ＭＳ Ｐゴシック" pitchFamily="-111" charset="-128"/>
              </a:rPr>
              <a:t>I</a:t>
            </a:r>
            <a:r>
              <a:rPr lang="en-US" b="1" baseline="-25000" dirty="0" err="1">
                <a:ea typeface="ＭＳ Ｐゴシック" pitchFamily="-111" charset="-128"/>
                <a:cs typeface="ＭＳ Ｐゴシック" pitchFamily="-111" charset="-128"/>
              </a:rPr>
              <a:t>i</a:t>
            </a:r>
            <a:r>
              <a:rPr lang="en-US" b="1" baseline="30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x</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sz="3600" b="1" dirty="0">
                <a:ea typeface="ＭＳ Ｐゴシック" pitchFamily="-111" charset="-128"/>
                <a:cs typeface="ＭＳ Ｐゴシック" pitchFamily="-111" charset="-128"/>
              </a:rPr>
              <a:t>C</a:t>
            </a:r>
            <a:r>
              <a:rPr lang="en-US" sz="3600" b="1" baseline="-25000" dirty="0">
                <a:ea typeface="ＭＳ Ｐゴシック" pitchFamily="-111" charset="-128"/>
                <a:cs typeface="ＭＳ Ｐゴシック" pitchFamily="-111" charset="-128"/>
              </a:rPr>
              <a:t>n-i+1</a:t>
            </a:r>
          </a:p>
          <a:p>
            <a:r>
              <a:rPr lang="en-US" b="1" dirty="0">
                <a:ea typeface="ＭＳ Ｐゴシック" pitchFamily="-111" charset="-128"/>
                <a:cs typeface="ＭＳ Ｐゴシック" pitchFamily="-111" charset="-128"/>
              </a:rPr>
              <a:t>S(x) = x+1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C</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1R</a:t>
            </a:r>
          </a:p>
        </p:txBody>
      </p:sp>
      <p:sp>
        <p:nvSpPr>
          <p:cNvPr id="343047" name="Date Placeholder 3"/>
          <p:cNvSpPr>
            <a:spLocks noGrp="1"/>
          </p:cNvSpPr>
          <p:nvPr>
            <p:ph type="dt" sz="quarter" idx="10"/>
          </p:nvPr>
        </p:nvSpPr>
        <p:spPr>
          <a:noFill/>
        </p:spPr>
        <p:txBody>
          <a:bodyPr/>
          <a:lstStyle/>
          <a:p>
            <a:fld id="{90DBE1D0-3D56-744C-ADDA-64D480C048F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079228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5091" name="Slide Number Placeholder 5"/>
          <p:cNvSpPr>
            <a:spLocks noGrp="1"/>
          </p:cNvSpPr>
          <p:nvPr>
            <p:ph type="sldNum" sz="quarter" idx="12"/>
          </p:nvPr>
        </p:nvSpPr>
        <p:spPr>
          <a:noFill/>
        </p:spPr>
        <p:txBody>
          <a:bodyPr/>
          <a:lstStyle/>
          <a:p>
            <a:fld id="{FEEA6BD6-D380-984C-A48B-9D8625E00335}" type="slidenum">
              <a:rPr lang="en-US">
                <a:latin typeface="Arial" pitchFamily="-111" charset="0"/>
                <a:ea typeface="ＭＳ Ｐゴシック" pitchFamily="-111" charset="-128"/>
                <a:cs typeface="ＭＳ Ｐゴシック" pitchFamily="-111" charset="-128"/>
              </a:rPr>
              <a:pPr/>
              <a:t>142</a:t>
            </a:fld>
            <a:endParaRPr lang="en-US">
              <a:latin typeface="Arial" pitchFamily="-111" charset="0"/>
              <a:ea typeface="ＭＳ Ｐゴシック" pitchFamily="-111" charset="-128"/>
              <a:cs typeface="ＭＳ Ｐゴシック" pitchFamily="-111" charset="-128"/>
            </a:endParaRPr>
          </a:p>
        </p:txBody>
      </p:sp>
      <p:sp>
        <p:nvSpPr>
          <p:cNvPr id="3450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Composition</a:t>
            </a:r>
          </a:p>
        </p:txBody>
      </p:sp>
      <p:sp>
        <p:nvSpPr>
          <p:cNvPr id="345093"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rPr>
              <a:t>G, 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are already known to be Turing computable, then so is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where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F(x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G(H1(x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 , </a:t>
            </a:r>
            <a:r>
              <a:rPr lang="en-US" sz="2000" b="1" dirty="0" err="1">
                <a:ea typeface="ＭＳ Ｐゴシック" pitchFamily="-111" charset="-128"/>
                <a:cs typeface="ＭＳ Ｐゴシック" pitchFamily="-111" charset="-128"/>
              </a:rPr>
              <a:t>Hk</a:t>
            </a:r>
            <a:r>
              <a:rPr lang="en-US" sz="2000" b="1" dirty="0">
                <a:ea typeface="ＭＳ Ｐゴシック" pitchFamily="-111" charset="-128"/>
                <a:cs typeface="ＭＳ Ｐゴシック" pitchFamily="-111" charset="-128"/>
              </a:rPr>
              <a: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To see this, we must first show that if </a:t>
            </a:r>
            <a:r>
              <a:rPr lang="en-US" sz="2000" b="1" dirty="0">
                <a:ea typeface="ＭＳ Ｐゴシック" pitchFamily="-111" charset="-128"/>
                <a:cs typeface="ＭＳ Ｐゴシック" pitchFamily="-111" charset="-128"/>
              </a:rPr>
              <a:t>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is Turing computable then so is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E&lt;m&gt;(x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y</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y</a:t>
            </a:r>
            <a:r>
              <a:rPr lang="en-US" sz="2000" b="1" baseline="-25000" dirty="0" err="1">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 E(x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a:t>
            </a:r>
            <a:r>
              <a:rPr lang="en-US" sz="2000" b="1" dirty="0" err="1">
                <a:ea typeface="ＭＳ Ｐゴシック" pitchFamily="-111" charset="-128"/>
                <a:cs typeface="ＭＳ Ｐゴシック" pitchFamily="-111" charset="-128"/>
              </a:rPr>
              <a:t>x</a:t>
            </a:r>
            <a:r>
              <a:rPr lang="en-US" sz="2000" b="1" baseline="-25000" dirty="0" err="1">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This can be computed by the machine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err="1">
                <a:latin typeface="Monotype Corsiva" pitchFamily="-111" charset="0"/>
                <a:ea typeface="ＭＳ Ｐゴシック" pitchFamily="-111" charset="-128"/>
                <a:cs typeface="ＭＳ Ｐゴシック" pitchFamily="-111" charset="-128"/>
              </a:rPr>
              <a:t>L</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n</a:t>
            </a:r>
            <a:r>
              <a:rPr lang="en-US" sz="2000" b="1" dirty="0">
                <a:ea typeface="ＭＳ Ｐゴシック" pitchFamily="-111" charset="-128"/>
                <a:cs typeface="ＭＳ Ｐゴシック" pitchFamily="-111" charset="-128"/>
              </a:rPr>
              <a:t> </a:t>
            </a:r>
            <a:r>
              <a:rPr lang="en-US" sz="2000" b="1" dirty="0" err="1">
                <a:latin typeface="Monotype Corsiva" pitchFamily="-111" charset="0"/>
                <a:ea typeface="ＭＳ Ｐゴシック" pitchFamily="-111" charset="-128"/>
                <a:cs typeface="ＭＳ Ｐゴシック" pitchFamily="-111" charset="-128"/>
              </a:rPr>
              <a:t>R</a:t>
            </a:r>
            <a:r>
              <a:rPr lang="en-US" sz="2000" b="1" baseline="30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E  </a:t>
            </a:r>
            <a:r>
              <a:rPr lang="en-US" sz="2000" b="1" dirty="0">
                <a:latin typeface="Monotype Corsiva" pitchFamily="-111" charset="0"/>
                <a:ea typeface="ＭＳ Ｐゴシック" pitchFamily="-111" charset="-128"/>
                <a:cs typeface="ＭＳ Ｐゴシック" pitchFamily="-111" charset="-128"/>
              </a:rPr>
              <a:t>L</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Rot</a:t>
            </a:r>
            <a:r>
              <a:rPr lang="en-US" sz="2000" b="1" baseline="-25000"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a:t>
            </a:r>
            <a:r>
              <a:rPr lang="en-US" sz="2000" b="1" baseline="30000" dirty="0">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 </a:t>
            </a:r>
            <a:r>
              <a:rPr lang="en-US" sz="2000" b="1" dirty="0">
                <a:latin typeface="Monotype Corsiva" pitchFamily="-111" charset="0"/>
                <a:ea typeface="ＭＳ Ｐゴシック" pitchFamily="-111" charset="-128"/>
                <a:cs typeface="ＭＳ Ｐゴシック" pitchFamily="-111" charset="-128"/>
              </a:rPr>
              <a:t>R</a:t>
            </a:r>
            <a:r>
              <a:rPr lang="en-US" sz="2000" b="1" baseline="30000" dirty="0">
                <a:ea typeface="ＭＳ Ｐゴシック" pitchFamily="-111" charset="-128"/>
                <a:cs typeface="ＭＳ Ｐゴシック" pitchFamily="-111" charset="-128"/>
              </a:rPr>
              <a:t>n+m+1</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Can now define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by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H</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H</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&lt;1&gt; H</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&lt;2&gt; … </a:t>
            </a:r>
            <a:r>
              <a:rPr lang="en-US" sz="2000" b="1" dirty="0" err="1">
                <a:ea typeface="ＭＳ Ｐゴシック" pitchFamily="-111" charset="-128"/>
                <a:cs typeface="ＭＳ Ｐゴシック" pitchFamily="-111" charset="-128"/>
              </a:rPr>
              <a:t>H</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&lt;k-1&gt; G </a:t>
            </a:r>
            <a:r>
              <a:rPr lang="en-US" sz="2000" b="1" dirty="0" err="1">
                <a:ea typeface="ＭＳ Ｐゴシック" pitchFamily="-111" charset="-128"/>
                <a:cs typeface="ＭＳ Ｐゴシック" pitchFamily="-111" charset="-128"/>
              </a:rPr>
              <a:t>Shift</a:t>
            </a:r>
            <a:r>
              <a:rPr lang="en-US" sz="2000" b="1" baseline="30000" dirty="0" err="1">
                <a:ea typeface="ＭＳ Ｐゴシック" pitchFamily="-111" charset="-128"/>
                <a:cs typeface="ＭＳ Ｐゴシック" pitchFamily="-111" charset="-128"/>
              </a:rPr>
              <a:t>k</a:t>
            </a:r>
            <a:endParaRPr lang="en-US" sz="2000" b="1" baseline="30000" dirty="0">
              <a:ea typeface="ＭＳ Ｐゴシック" pitchFamily="-111" charset="-128"/>
              <a:cs typeface="ＭＳ Ｐゴシック" pitchFamily="-111" charset="-128"/>
            </a:endParaRPr>
          </a:p>
        </p:txBody>
      </p:sp>
      <p:sp>
        <p:nvSpPr>
          <p:cNvPr id="345094" name="Date Placeholder 3"/>
          <p:cNvSpPr>
            <a:spLocks noGrp="1"/>
          </p:cNvSpPr>
          <p:nvPr>
            <p:ph type="dt" sz="quarter" idx="10"/>
          </p:nvPr>
        </p:nvSpPr>
        <p:spPr>
          <a:noFill/>
        </p:spPr>
        <p:txBody>
          <a:bodyPr/>
          <a:lstStyle/>
          <a:p>
            <a:fld id="{759C4346-F43D-C447-8E86-D8362B1EAAC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971238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 Under Induction</a:t>
            </a:r>
          </a:p>
        </p:txBody>
      </p:sp>
      <p:sp>
        <p:nvSpPr>
          <p:cNvPr id="3" name="Content Placeholder 2"/>
          <p:cNvSpPr>
            <a:spLocks noGrp="1"/>
          </p:cNvSpPr>
          <p:nvPr>
            <p:ph idx="1"/>
          </p:nvPr>
        </p:nvSpPr>
        <p:spPr/>
        <p:txBody>
          <a:bodyPr/>
          <a:lstStyle/>
          <a:p>
            <a:pPr marL="0" indent="0">
              <a:buNone/>
            </a:pPr>
            <a:r>
              <a:rPr lang="en-US" sz="2000" dirty="0"/>
              <a:t>To prove that Turing Machines are closed under induction (primitive recursion), we must simulate some arbitrary primitive recursive function </a:t>
            </a:r>
            <a:r>
              <a:rPr lang="en-US" sz="2000" b="1" dirty="0"/>
              <a:t>F(y,x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 </a:t>
            </a:r>
            <a:r>
              <a:rPr lang="en-US" sz="2000" dirty="0"/>
              <a:t>on a Turing Machine, where</a:t>
            </a:r>
            <a:br>
              <a:rPr lang="en-US" sz="2000" dirty="0"/>
            </a:br>
            <a:r>
              <a:rPr lang="en-US" sz="2000" b="1" dirty="0"/>
              <a:t>F(0, 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 = G(x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a:t>
            </a:r>
          </a:p>
          <a:p>
            <a:pPr marL="0" indent="0">
              <a:buNone/>
            </a:pPr>
            <a:r>
              <a:rPr lang="en-US" sz="2000" b="1" dirty="0"/>
              <a:t>F(y+1, 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 = H(y, 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 F(y,x</a:t>
            </a:r>
            <a:r>
              <a:rPr lang="en-US" sz="2000" b="1" baseline="-25000" dirty="0"/>
              <a:t>1</a:t>
            </a:r>
            <a:r>
              <a:rPr lang="en-US" sz="2000" b="1" dirty="0"/>
              <a:t>,x</a:t>
            </a:r>
            <a:r>
              <a:rPr lang="en-US" sz="2000" b="1" baseline="-25000" dirty="0"/>
              <a:t>2</a:t>
            </a:r>
            <a:r>
              <a:rPr lang="en-US" sz="2000" b="1" dirty="0"/>
              <a:t>, …, </a:t>
            </a:r>
            <a:r>
              <a:rPr lang="en-US" sz="2000" b="1" dirty="0" err="1"/>
              <a:t>x</a:t>
            </a:r>
            <a:r>
              <a:rPr lang="en-US" sz="2000" b="1" baseline="-25000" dirty="0" err="1"/>
              <a:t>n</a:t>
            </a:r>
            <a:r>
              <a:rPr lang="en-US" sz="2000" b="1" dirty="0"/>
              <a:t>))</a:t>
            </a:r>
          </a:p>
          <a:p>
            <a:pPr marL="0" indent="0">
              <a:buNone/>
            </a:pPr>
            <a:r>
              <a:rPr lang="en-US" sz="2000" dirty="0"/>
              <a:t>Where, </a:t>
            </a:r>
            <a:r>
              <a:rPr lang="en-US" sz="2000" b="1" dirty="0"/>
              <a:t>G</a:t>
            </a:r>
            <a:r>
              <a:rPr lang="en-US" sz="2000" dirty="0"/>
              <a:t> and </a:t>
            </a:r>
            <a:r>
              <a:rPr lang="en-US" sz="2000" b="1" dirty="0"/>
              <a:t>H</a:t>
            </a:r>
            <a:r>
              <a:rPr lang="en-US" sz="2000" dirty="0"/>
              <a:t> are Standard Turing Computable.  We define the function </a:t>
            </a:r>
            <a:r>
              <a:rPr lang="en-US" sz="2000" b="1" dirty="0"/>
              <a:t>F</a:t>
            </a:r>
            <a:r>
              <a:rPr lang="en-US" sz="2000" dirty="0"/>
              <a:t> for the Turing Machine as follows:</a:t>
            </a:r>
          </a:p>
          <a:p>
            <a:pPr marL="0" indent="0">
              <a:buNone/>
            </a:pPr>
            <a:endParaRPr lang="en-US" sz="2000" dirty="0"/>
          </a:p>
          <a:p>
            <a:pPr marL="0" indent="0">
              <a:buNone/>
            </a:pPr>
            <a:r>
              <a:rPr lang="en-US" sz="2000" dirty="0"/>
              <a:t> </a:t>
            </a:r>
          </a:p>
          <a:p>
            <a:pPr marL="0" indent="0">
              <a:buNone/>
            </a:pPr>
            <a:endParaRPr lang="en-US" sz="2000" dirty="0"/>
          </a:p>
          <a:p>
            <a:pPr marL="0" indent="0">
              <a:buNone/>
            </a:pPr>
            <a:r>
              <a:rPr lang="en-US" sz="2000" dirty="0"/>
              <a:t>Since our Turing Machine simulator can produce the same value for any arbitrary PRF, </a:t>
            </a:r>
            <a:r>
              <a:rPr lang="en-US" sz="2000" b="1" dirty="0"/>
              <a:t>F</a:t>
            </a:r>
            <a:r>
              <a:rPr lang="en-US" sz="2000" dirty="0"/>
              <a:t>, we show that Turing Machines are closed under induction (primitive recursion).</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3/2/22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143</a:t>
            </a:fld>
            <a:endParaRPr lang="en-US"/>
          </a:p>
        </p:txBody>
      </p:sp>
      <p:sp>
        <p:nvSpPr>
          <p:cNvPr id="7" name="Rectangle 1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1"/>
          <p:cNvGrpSpPr>
            <a:grpSpLocks noChangeAspect="1"/>
          </p:cNvGrpSpPr>
          <p:nvPr/>
        </p:nvGrpSpPr>
        <p:grpSpPr bwMode="auto">
          <a:xfrm>
            <a:off x="609600" y="3867150"/>
            <a:ext cx="5600700" cy="1143000"/>
            <a:chOff x="1800" y="1980"/>
            <a:chExt cx="8820" cy="1800"/>
          </a:xfrm>
        </p:grpSpPr>
        <p:sp>
          <p:nvSpPr>
            <p:cNvPr id="9" name="AutoShape 13"/>
            <p:cNvSpPr>
              <a:spLocks noChangeAspect="1" noChangeArrowheads="1" noTextEdit="1"/>
            </p:cNvSpPr>
            <p:nvPr/>
          </p:nvSpPr>
          <p:spPr bwMode="auto">
            <a:xfrm>
              <a:off x="1800" y="1980"/>
              <a:ext cx="8820" cy="1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
            <p:cNvSpPr>
              <a:spLocks noChangeShapeType="1"/>
            </p:cNvSpPr>
            <p:nvPr/>
          </p:nvSpPr>
          <p:spPr bwMode="auto">
            <a:xfrm>
              <a:off x="4679" y="2520"/>
              <a:ext cx="940"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 Box 11"/>
            <p:cNvSpPr txBox="1">
              <a:spLocks noChangeArrowheads="1"/>
            </p:cNvSpPr>
            <p:nvPr/>
          </p:nvSpPr>
          <p:spPr bwMode="auto">
            <a:xfrm>
              <a:off x="3061" y="2311"/>
              <a:ext cx="1979"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G</a:t>
              </a: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n+1</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 L</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2" name="Text Box 10"/>
            <p:cNvSpPr txBox="1">
              <a:spLocks noChangeArrowheads="1"/>
            </p:cNvSpPr>
            <p:nvPr/>
          </p:nvSpPr>
          <p:spPr bwMode="auto">
            <a:xfrm>
              <a:off x="5039" y="2880"/>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3" name="Text Box 9"/>
            <p:cNvSpPr txBox="1">
              <a:spLocks noChangeArrowheads="1"/>
            </p:cNvSpPr>
            <p:nvPr/>
          </p:nvSpPr>
          <p:spPr bwMode="auto">
            <a:xfrm>
              <a:off x="5039" y="2079"/>
              <a:ext cx="360"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sp>
          <p:nvSpPr>
            <p:cNvPr id="14" name="Line 8"/>
            <p:cNvSpPr>
              <a:spLocks noChangeShapeType="1"/>
            </p:cNvSpPr>
            <p:nvPr/>
          </p:nvSpPr>
          <p:spPr bwMode="auto">
            <a:xfrm>
              <a:off x="4679" y="2879"/>
              <a:ext cx="973" cy="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 Box 7"/>
            <p:cNvSpPr txBox="1">
              <a:spLocks noChangeArrowheads="1"/>
            </p:cNvSpPr>
            <p:nvPr/>
          </p:nvSpPr>
          <p:spPr bwMode="auto">
            <a:xfrm>
              <a:off x="5579" y="2701"/>
              <a:ext cx="4381"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0</a:t>
              </a: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H Shift </a:t>
              </a:r>
              <a:r>
                <a:rPr kumimoji="0" lang="en-US" b="0" i="0" u="none" strike="noStrike" cap="none" normalizeH="0" dirty="0">
                  <a:ln>
                    <a:noFill/>
                  </a:ln>
                  <a:solidFill>
                    <a:schemeClr val="tx1"/>
                  </a:solidFill>
                  <a:effectLst/>
                  <a:latin typeface="Monotype Corsiva" pitchFamily="66" charset="0"/>
                  <a:ea typeface="Times New Roman" pitchFamily="18" charset="0"/>
                  <a:cs typeface="Arial" pitchFamily="34" charset="0"/>
                </a:rPr>
                <a:t>L</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6" name="Text Box 6"/>
            <p:cNvSpPr txBox="1">
              <a:spLocks noChangeArrowheads="1"/>
            </p:cNvSpPr>
            <p:nvPr/>
          </p:nvSpPr>
          <p:spPr bwMode="auto">
            <a:xfrm>
              <a:off x="5579" y="2160"/>
              <a:ext cx="3240" cy="5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onotype Corsiva" pitchFamily="66" charset="0"/>
                  <a:ea typeface="Times New Roman" pitchFamily="18" charset="0"/>
                  <a:cs typeface="Arial" pitchFamily="34" charset="0"/>
                </a:rPr>
                <a:t>R</a:t>
              </a:r>
              <a:r>
                <a:rPr kumimoji="0" lang="en-US" b="0" i="0" u="none" strike="noStrike" cap="none" normalizeH="0" baseline="30000" dirty="0">
                  <a:ln>
                    <a:noFill/>
                  </a:ln>
                  <a:solidFill>
                    <a:schemeClr val="tx1"/>
                  </a:solidFill>
                  <a:effectLst/>
                  <a:latin typeface="Monotype Corsiva" pitchFamily="66" charset="0"/>
                  <a:ea typeface="Times New Roman" pitchFamily="18" charset="0"/>
                  <a:cs typeface="Arial" pitchFamily="34" charset="0"/>
                </a:rPr>
                <a:t>n+2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17" name="Line 5"/>
            <p:cNvSpPr>
              <a:spLocks noChangeShapeType="1"/>
            </p:cNvSpPr>
            <p:nvPr/>
          </p:nvSpPr>
          <p:spPr bwMode="auto">
            <a:xfrm flipV="1">
              <a:off x="4439" y="2939"/>
              <a:ext cx="1" cy="63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4"/>
            <p:cNvSpPr>
              <a:spLocks noChangeShapeType="1"/>
            </p:cNvSpPr>
            <p:nvPr/>
          </p:nvSpPr>
          <p:spPr bwMode="auto">
            <a:xfrm>
              <a:off x="4435" y="3569"/>
              <a:ext cx="4865"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3"/>
            <p:cNvSpPr>
              <a:spLocks noChangeShapeType="1"/>
            </p:cNvSpPr>
            <p:nvPr/>
          </p:nvSpPr>
          <p:spPr bwMode="auto">
            <a:xfrm>
              <a:off x="9120" y="3209"/>
              <a:ext cx="180"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
            <p:cNvSpPr>
              <a:spLocks noChangeShapeType="1"/>
            </p:cNvSpPr>
            <p:nvPr/>
          </p:nvSpPr>
          <p:spPr bwMode="auto">
            <a:xfrm>
              <a:off x="9300" y="3209"/>
              <a:ext cx="0" cy="36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8903537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7140" name="Slide Number Placeholder 5"/>
          <p:cNvSpPr>
            <a:spLocks noGrp="1"/>
          </p:cNvSpPr>
          <p:nvPr>
            <p:ph type="sldNum" sz="quarter" idx="12"/>
          </p:nvPr>
        </p:nvSpPr>
        <p:spPr>
          <a:noFill/>
        </p:spPr>
        <p:txBody>
          <a:bodyPr/>
          <a:lstStyle/>
          <a:p>
            <a:fld id="{416177D1-5C74-A44D-9899-82A40F47FF48}" type="slidenum">
              <a:rPr lang="en-US">
                <a:latin typeface="Arial" pitchFamily="-111" charset="0"/>
                <a:ea typeface="ＭＳ Ｐゴシック" pitchFamily="-111" charset="-128"/>
                <a:cs typeface="ＭＳ Ｐゴシック" pitchFamily="-111" charset="-128"/>
              </a:rPr>
              <a:pPr/>
              <a:t>144</a:t>
            </a:fld>
            <a:endParaRPr lang="en-US">
              <a:latin typeface="Arial" pitchFamily="-111" charset="0"/>
              <a:ea typeface="ＭＳ Ｐゴシック" pitchFamily="-111" charset="-128"/>
              <a:cs typeface="ＭＳ Ｐゴシック" pitchFamily="-111" charset="-128"/>
            </a:endParaRPr>
          </a:p>
        </p:txBody>
      </p:sp>
      <p:sp>
        <p:nvSpPr>
          <p:cNvPr id="347141"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Closure Under Minimization</a:t>
            </a:r>
          </a:p>
        </p:txBody>
      </p:sp>
      <p:sp>
        <p:nvSpPr>
          <p:cNvPr id="347142"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If </a:t>
            </a:r>
            <a:r>
              <a:rPr lang="en-US" b="1" dirty="0">
                <a:ea typeface="ＭＳ Ｐゴシック" pitchFamily="-111" charset="-128"/>
                <a:cs typeface="ＭＳ Ｐゴシック" pitchFamily="-111" charset="-128"/>
              </a:rPr>
              <a:t>G</a:t>
            </a:r>
            <a:r>
              <a:rPr lang="en-US" dirty="0">
                <a:ea typeface="ＭＳ Ｐゴシック" pitchFamily="-111" charset="-128"/>
                <a:cs typeface="ＭＳ Ｐゴシック" pitchFamily="-111" charset="-128"/>
              </a:rPr>
              <a:t> is already known to be Turing computable, then so is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where</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(G(x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y) == 1)</a:t>
            </a:r>
            <a:br>
              <a:rPr lang="en-US" b="1" dirty="0">
                <a:ea typeface="ＭＳ Ｐゴシック" pitchFamily="-111" charset="-128"/>
                <a:cs typeface="ＭＳ Ｐゴシック" pitchFamily="-111" charset="-128"/>
              </a:rPr>
            </a:b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This can be done by</a:t>
            </a:r>
          </a:p>
          <a:p>
            <a:endParaRPr lang="en-US" dirty="0">
              <a:ea typeface="ＭＳ Ｐゴシック" pitchFamily="-111" charset="-128"/>
              <a:cs typeface="ＭＳ Ｐゴシック" pitchFamily="-111" charset="-128"/>
            </a:endParaRPr>
          </a:p>
        </p:txBody>
      </p:sp>
      <p:sp>
        <p:nvSpPr>
          <p:cNvPr id="347143" name="Rectangle 5"/>
          <p:cNvSpPr>
            <a:spLocks noChangeArrowheads="1"/>
          </p:cNvSpPr>
          <p:nvPr/>
        </p:nvSpPr>
        <p:spPr bwMode="auto">
          <a:xfrm>
            <a:off x="0" y="307181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graphicFrame>
        <p:nvGraphicFramePr>
          <p:cNvPr id="347138" name="Object 4"/>
          <p:cNvGraphicFramePr>
            <a:graphicFrameLocks noChangeAspect="1"/>
          </p:cNvGraphicFramePr>
          <p:nvPr/>
        </p:nvGraphicFramePr>
        <p:xfrm>
          <a:off x="2057400" y="4572000"/>
          <a:ext cx="3810000" cy="1649413"/>
        </p:xfrm>
        <a:graphic>
          <a:graphicData uri="http://schemas.openxmlformats.org/presentationml/2006/ole">
            <mc:AlternateContent xmlns:mc="http://schemas.openxmlformats.org/markup-compatibility/2006">
              <mc:Choice xmlns:v="urn:schemas-microsoft-com:vml" Requires="v">
                <p:oleObj spid="_x0000_s246895" name="Picture" r:id="rId4" imgW="1655469" imgH="717039" progId="Equation.3">
                  <p:embed/>
                </p:oleObj>
              </mc:Choice>
              <mc:Fallback>
                <p:oleObj name="Picture" r:id="rId4" imgW="1655469" imgH="717039" progId="Equation.3">
                  <p:embed/>
                  <p:pic>
                    <p:nvPicPr>
                      <p:cNvPr id="34713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572000"/>
                        <a:ext cx="3810000" cy="1649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7144" name="Date Placeholder 3"/>
          <p:cNvSpPr>
            <a:spLocks noGrp="1"/>
          </p:cNvSpPr>
          <p:nvPr>
            <p:ph type="dt" sz="quarter" idx="10"/>
          </p:nvPr>
        </p:nvSpPr>
        <p:spPr>
          <a:noFill/>
        </p:spPr>
        <p:txBody>
          <a:bodyPr/>
          <a:lstStyle/>
          <a:p>
            <a:fld id="{072EFFBA-2656-A34E-80AD-C71BF6FC670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cxnSp>
        <p:nvCxnSpPr>
          <p:cNvPr id="6" name="Straight Arrow Connector 5">
            <a:extLst>
              <a:ext uri="{FF2B5EF4-FFF2-40B4-BE49-F238E27FC236}">
                <a16:creationId xmlns:a16="http://schemas.microsoft.com/office/drawing/2014/main" id="{3FC6883E-3F3B-A047-B796-B513042A725D}"/>
              </a:ext>
            </a:extLst>
          </p:cNvPr>
          <p:cNvCxnSpPr>
            <a:cxnSpLocks/>
          </p:cNvCxnSpPr>
          <p:nvPr/>
        </p:nvCxnSpPr>
        <p:spPr bwMode="auto">
          <a:xfrm flipV="1">
            <a:off x="3124200" y="5257800"/>
            <a:ext cx="0" cy="374509"/>
          </a:xfrm>
          <a:prstGeom prst="straightConnector1">
            <a:avLst/>
          </a:prstGeom>
          <a:solidFill>
            <a:schemeClr val="accent1"/>
          </a:solidFill>
          <a:ln w="6350" cap="flat" cmpd="sng" algn="ctr">
            <a:solidFill>
              <a:schemeClr val="tx1"/>
            </a:solidFill>
            <a:prstDash val="solid"/>
            <a:round/>
            <a:headEnd type="none" w="lg" len="med"/>
            <a:tailEnd type="triangle" w="lg" len="med"/>
          </a:ln>
          <a:effectLst/>
        </p:spPr>
      </p:cxnSp>
      <p:cxnSp>
        <p:nvCxnSpPr>
          <p:cNvPr id="15" name="Straight Arrow Connector 14">
            <a:extLst>
              <a:ext uri="{FF2B5EF4-FFF2-40B4-BE49-F238E27FC236}">
                <a16:creationId xmlns:a16="http://schemas.microsoft.com/office/drawing/2014/main" id="{6C051109-652F-6E4C-90FF-AC6D802D9E63}"/>
              </a:ext>
            </a:extLst>
          </p:cNvPr>
          <p:cNvCxnSpPr>
            <a:cxnSpLocks/>
          </p:cNvCxnSpPr>
          <p:nvPr/>
        </p:nvCxnSpPr>
        <p:spPr bwMode="auto">
          <a:xfrm>
            <a:off x="3810000" y="5257800"/>
            <a:ext cx="0" cy="381000"/>
          </a:xfrm>
          <a:prstGeom prst="straightConnector1">
            <a:avLst/>
          </a:prstGeom>
          <a:solidFill>
            <a:schemeClr val="accent1"/>
          </a:solidFill>
          <a:ln w="12700" cap="flat" cmpd="sng" algn="ctr">
            <a:solidFill>
              <a:schemeClr val="tx1"/>
            </a:solidFill>
            <a:prstDash val="solid"/>
            <a:round/>
            <a:headEnd type="none" w="lg" len="med"/>
            <a:tailEnd type="triangle" w="lg" len="med"/>
          </a:ln>
          <a:effectLst/>
        </p:spPr>
      </p:cxnSp>
      <p:cxnSp>
        <p:nvCxnSpPr>
          <p:cNvPr id="19" name="Straight Arrow Connector 18">
            <a:extLst>
              <a:ext uri="{FF2B5EF4-FFF2-40B4-BE49-F238E27FC236}">
                <a16:creationId xmlns:a16="http://schemas.microsoft.com/office/drawing/2014/main" id="{8DF1E7F7-B79C-8947-A339-936295D86F7C}"/>
              </a:ext>
            </a:extLst>
          </p:cNvPr>
          <p:cNvCxnSpPr>
            <a:cxnSpLocks/>
          </p:cNvCxnSpPr>
          <p:nvPr/>
        </p:nvCxnSpPr>
        <p:spPr bwMode="auto">
          <a:xfrm>
            <a:off x="4495800" y="5029200"/>
            <a:ext cx="457200" cy="0"/>
          </a:xfrm>
          <a:prstGeom prst="straightConnector1">
            <a:avLst/>
          </a:prstGeom>
          <a:solidFill>
            <a:schemeClr val="accent1"/>
          </a:solidFill>
          <a:ln w="12700" cap="flat" cmpd="sng" algn="ctr">
            <a:solidFill>
              <a:schemeClr val="tx1"/>
            </a:solidFill>
            <a:prstDash val="solid"/>
            <a:round/>
            <a:headEnd type="none" w="lg" len="med"/>
            <a:tailEnd type="triangle" w="lg" len="med"/>
          </a:ln>
          <a:effectLst/>
        </p:spPr>
      </p:cxnSp>
      <p:cxnSp>
        <p:nvCxnSpPr>
          <p:cNvPr id="22" name="Straight Arrow Connector 21">
            <a:extLst>
              <a:ext uri="{FF2B5EF4-FFF2-40B4-BE49-F238E27FC236}">
                <a16:creationId xmlns:a16="http://schemas.microsoft.com/office/drawing/2014/main" id="{16322343-518B-9547-A212-62BCE8F626FB}"/>
              </a:ext>
            </a:extLst>
          </p:cNvPr>
          <p:cNvCxnSpPr>
            <a:cxnSpLocks/>
          </p:cNvCxnSpPr>
          <p:nvPr/>
        </p:nvCxnSpPr>
        <p:spPr bwMode="auto">
          <a:xfrm>
            <a:off x="2419865" y="5070389"/>
            <a:ext cx="457200" cy="0"/>
          </a:xfrm>
          <a:prstGeom prst="straightConnector1">
            <a:avLst/>
          </a:prstGeom>
          <a:solidFill>
            <a:schemeClr val="accent1"/>
          </a:solidFill>
          <a:ln w="28575" cap="flat" cmpd="sng" algn="ctr">
            <a:solidFill>
              <a:schemeClr val="tx1"/>
            </a:solidFill>
            <a:prstDash val="solid"/>
            <a:round/>
            <a:headEnd type="none" w="lg" len="med"/>
            <a:tailEnd type="triangle" w="lg" len="med"/>
          </a:ln>
          <a:effectLst/>
        </p:spPr>
      </p:cxnSp>
    </p:spTree>
    <p:extLst>
      <p:ext uri="{BB962C8B-B14F-4D97-AF65-F5344CB8AC3E}">
        <p14:creationId xmlns:p14="http://schemas.microsoft.com/office/powerpoint/2010/main" val="53173958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49187" name="Slide Number Placeholder 5"/>
          <p:cNvSpPr>
            <a:spLocks noGrp="1"/>
          </p:cNvSpPr>
          <p:nvPr>
            <p:ph type="sldNum" sz="quarter" idx="12"/>
          </p:nvPr>
        </p:nvSpPr>
        <p:spPr>
          <a:noFill/>
        </p:spPr>
        <p:txBody>
          <a:bodyPr/>
          <a:lstStyle/>
          <a:p>
            <a:fld id="{6EC1E326-6306-194A-9408-0B74CAF6060A}" type="slidenum">
              <a:rPr lang="en-US">
                <a:latin typeface="Arial" pitchFamily="-111" charset="0"/>
                <a:ea typeface="ＭＳ Ｐゴシック" pitchFamily="-111" charset="-128"/>
                <a:cs typeface="ＭＳ Ｐゴシック" pitchFamily="-111" charset="-128"/>
              </a:rPr>
              <a:pPr/>
              <a:t>145</a:t>
            </a:fld>
            <a:endParaRPr lang="en-US">
              <a:latin typeface="Arial" pitchFamily="-111" charset="0"/>
              <a:ea typeface="ＭＳ Ｐゴシック" pitchFamily="-111" charset="-128"/>
              <a:cs typeface="ＭＳ Ｐゴシック" pitchFamily="-111" charset="-128"/>
            </a:endParaRPr>
          </a:p>
        </p:txBody>
      </p:sp>
      <p:sp>
        <p:nvSpPr>
          <p:cNvPr id="349188" name="Rectangle 2"/>
          <p:cNvSpPr>
            <a:spLocks noGrp="1" noChangeArrowheads="1"/>
          </p:cNvSpPr>
          <p:nvPr>
            <p:ph type="title"/>
          </p:nvPr>
        </p:nvSpPr>
        <p:spPr/>
        <p:txBody>
          <a:bodyPr/>
          <a:lstStyle/>
          <a:p>
            <a:r>
              <a:rPr lang="en-US" sz="4000">
                <a:ea typeface="ＭＳ Ｐゴシック" pitchFamily="-111" charset="-128"/>
                <a:cs typeface="ＭＳ Ｐゴシック" pitchFamily="-111" charset="-128"/>
              </a:rPr>
              <a:t>Consequences of Equivalence</a:t>
            </a:r>
          </a:p>
        </p:txBody>
      </p:sp>
      <p:sp>
        <p:nvSpPr>
          <p:cNvPr id="34918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Theorem: The computational power of Recursive Functions, Turing Machines, Register Machine, and Factor Replacement Systems are all equivalent.</a:t>
            </a:r>
          </a:p>
          <a:p>
            <a:pPr>
              <a:lnSpc>
                <a:spcPct val="90000"/>
              </a:lnSpc>
            </a:pPr>
            <a:r>
              <a:rPr lang="en-US" sz="2800" dirty="0">
                <a:ea typeface="ＭＳ Ｐゴシック" pitchFamily="-111" charset="-128"/>
                <a:cs typeface="ＭＳ Ｐゴシック" pitchFamily="-111" charset="-128"/>
              </a:rPr>
              <a:t>Theorem: Every Recursive Function (Turing Computable Function, etc.) can be performed with just one unbounded type of iteration.</a:t>
            </a:r>
          </a:p>
          <a:p>
            <a:pPr>
              <a:lnSpc>
                <a:spcPct val="90000"/>
              </a:lnSpc>
            </a:pPr>
            <a:r>
              <a:rPr lang="en-US" sz="2800" dirty="0">
                <a:ea typeface="ＭＳ Ｐゴシック" pitchFamily="-111" charset="-128"/>
                <a:cs typeface="ＭＳ Ｐゴシック" pitchFamily="-111" charset="-128"/>
              </a:rPr>
              <a:t>Theorem: Universal machines can be constructed for each of our formal models of computation.</a:t>
            </a:r>
          </a:p>
        </p:txBody>
      </p:sp>
      <p:sp>
        <p:nvSpPr>
          <p:cNvPr id="349190" name="Date Placeholder 3"/>
          <p:cNvSpPr>
            <a:spLocks noGrp="1"/>
          </p:cNvSpPr>
          <p:nvPr>
            <p:ph type="dt" sz="quarter" idx="10"/>
          </p:nvPr>
        </p:nvSpPr>
        <p:spPr>
          <a:noFill/>
        </p:spPr>
        <p:txBody>
          <a:bodyPr/>
          <a:lstStyle/>
          <a:p>
            <a:fld id="{14837F19-DDFA-F440-9BE8-2A1A0E0A2CD1}"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631172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4"/>
          <p:cNvSpPr>
            <a:spLocks noGrp="1" noChangeArrowheads="1"/>
          </p:cNvSpPr>
          <p:nvPr>
            <p:ph type="ctrTitle"/>
          </p:nvPr>
        </p:nvSpPr>
        <p:spPr/>
        <p:txBody>
          <a:bodyPr/>
          <a:lstStyle/>
          <a:p>
            <a:pPr eaLnBrk="1" hangingPunct="1"/>
            <a:r>
              <a:rPr lang="en-US">
                <a:latin typeface="Arial" charset="0"/>
                <a:ea typeface="MS PGothic" charset="0"/>
              </a:rPr>
              <a:t>Undecidability</a:t>
            </a:r>
          </a:p>
        </p:txBody>
      </p:sp>
      <p:sp>
        <p:nvSpPr>
          <p:cNvPr id="186371" name="Rectangle 5"/>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We Can</a:t>
            </a:r>
            <a:r>
              <a:rPr lang="ja-JP" altLang="en-US">
                <a:solidFill>
                  <a:srgbClr val="CC3300"/>
                </a:solidFill>
                <a:latin typeface="Arial" charset="0"/>
                <a:ea typeface="MS PGothic" charset="0"/>
              </a:rPr>
              <a:t>’</a:t>
            </a:r>
            <a:r>
              <a:rPr lang="en-US" altLang="ja-JP">
                <a:solidFill>
                  <a:srgbClr val="CC3300"/>
                </a:solidFill>
                <a:latin typeface="Arial" charset="0"/>
                <a:ea typeface="MS PGothic" charset="0"/>
              </a:rPr>
              <a:t>t Do It All</a:t>
            </a:r>
            <a:endParaRPr lang="en-US">
              <a:solidFill>
                <a:srgbClr val="CC3300"/>
              </a:solidFill>
              <a:latin typeface="Arial" charset="0"/>
              <a:ea typeface="MS PGothic" charset="0"/>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dirty="0">
                <a:latin typeface="Arial" charset="0"/>
                <a:ea typeface="MS PGothic" charset="0"/>
              </a:rPr>
              <a:t>Computable Languages 1</a:t>
            </a:r>
          </a:p>
        </p:txBody>
      </p:sp>
      <p:sp>
        <p:nvSpPr>
          <p:cNvPr id="27651" name="Rectangle 3"/>
          <p:cNvSpPr>
            <a:spLocks noGrp="1" noChangeArrowheads="1"/>
          </p:cNvSpPr>
          <p:nvPr>
            <p:ph idx="1"/>
          </p:nvPr>
        </p:nvSpPr>
        <p:spPr/>
        <p:txBody>
          <a:bodyPr/>
          <a:lstStyle/>
          <a:p>
            <a:pPr eaLnBrk="1" hangingPunct="1">
              <a:buFontTx/>
              <a:buNone/>
            </a:pPr>
            <a:r>
              <a:rPr lang="en-US" sz="2000" dirty="0">
                <a:latin typeface="Arial" charset="0"/>
                <a:ea typeface="MS PGothic" charset="0"/>
              </a:rPr>
              <a:t>Let’</a:t>
            </a:r>
            <a:r>
              <a:rPr lang="en-US" altLang="ja-JP" sz="2000" dirty="0">
                <a:latin typeface="Arial" charset="0"/>
                <a:ea typeface="MS PGothic" charset="0"/>
              </a:rPr>
              <a:t>s go over some important facts to this point:</a:t>
            </a:r>
          </a:p>
          <a:p>
            <a:pPr eaLnBrk="1" hangingPunct="1">
              <a:buFontTx/>
              <a:buAutoNum type="arabicPeriod"/>
            </a:pPr>
            <a:r>
              <a:rPr lang="en-US" sz="2000" b="1" dirty="0">
                <a:latin typeface="Arial" charset="0"/>
                <a:ea typeface="MS PGothic" charset="0"/>
                <a:sym typeface="Symbol" charset="0"/>
              </a:rPr>
              <a:t>*</a:t>
            </a:r>
            <a:r>
              <a:rPr lang="en-US" sz="2000" dirty="0">
                <a:latin typeface="Arial" charset="0"/>
                <a:ea typeface="MS PGothic" charset="0"/>
                <a:sym typeface="Symbol" charset="0"/>
              </a:rPr>
              <a:t> denotes the set of all strings over some finite alphabet </a:t>
            </a:r>
            <a:r>
              <a:rPr lang="en-US" sz="2000" b="1" dirty="0">
                <a:latin typeface="Arial" charset="0"/>
                <a:ea typeface="MS PGothic" charset="0"/>
                <a:sym typeface="Symbol" charset="0"/>
              </a:rPr>
              <a:t></a:t>
            </a:r>
          </a:p>
          <a:p>
            <a:pPr eaLnBrk="1" hangingPunct="1">
              <a:buFontTx/>
              <a:buAutoNum type="arabicPeriod"/>
            </a:pPr>
            <a:r>
              <a:rPr lang="en-US" sz="2000" b="1" dirty="0">
                <a:latin typeface="Arial" charset="0"/>
                <a:ea typeface="MS PGothic" charset="0"/>
                <a:sym typeface="Symbol" charset="0"/>
              </a:rPr>
              <a:t>| * | = |</a:t>
            </a:r>
            <a:r>
              <a:rPr lang="en-US" sz="2000" b="1" i="1" dirty="0" err="1">
                <a:latin typeface="Cambria Math" panose="02040503050406030204" pitchFamily="18" charset="0"/>
                <a:ea typeface="Cambria Math" panose="02040503050406030204" pitchFamily="18" charset="0"/>
                <a:sym typeface="Symbol" charset="0"/>
              </a:rPr>
              <a:t>ℵ</a:t>
            </a:r>
            <a:r>
              <a:rPr lang="en-US" sz="2000" b="1" i="1" dirty="0">
                <a:latin typeface="Cambria Math" panose="02040503050406030204" pitchFamily="18" charset="0"/>
                <a:ea typeface="Cambria Math" panose="02040503050406030204" pitchFamily="18" charset="0"/>
                <a:sym typeface="Symbol" charset="0"/>
              </a:rPr>
              <a:t> </a:t>
            </a:r>
            <a:r>
              <a:rPr lang="en-US" sz="2000" b="1" dirty="0">
                <a:latin typeface="Arial" charset="0"/>
                <a:ea typeface="MS PGothic" charset="0"/>
                <a:sym typeface="Symbol" charset="0"/>
              </a:rPr>
              <a:t>|</a:t>
            </a:r>
            <a:r>
              <a:rPr lang="en-US" sz="2000" dirty="0">
                <a:latin typeface="Arial" charset="0"/>
                <a:ea typeface="MS PGothic" charset="0"/>
                <a:sym typeface="Symbol" charset="0"/>
              </a:rPr>
              <a:t>, where </a:t>
            </a:r>
            <a:r>
              <a:rPr lang="en-US" sz="2000" b="1" i="1" dirty="0" err="1">
                <a:latin typeface="Cambria Math" panose="02040503050406030204" pitchFamily="18" charset="0"/>
                <a:ea typeface="Cambria Math" panose="02040503050406030204" pitchFamily="18" charset="0"/>
                <a:sym typeface="Symbol" charset="0"/>
              </a:rPr>
              <a:t>ℵ</a:t>
            </a:r>
            <a:r>
              <a:rPr lang="en-US" sz="2000" dirty="0">
                <a:latin typeface="Arial" charset="0"/>
                <a:ea typeface="MS PGothic" charset="0"/>
                <a:sym typeface="Symbol" charset="0"/>
              </a:rPr>
              <a:t> is the set of natural numbers = the smallest infinite cardinal (the countable infinity)</a:t>
            </a:r>
          </a:p>
          <a:p>
            <a:pPr eaLnBrk="1" hangingPunct="1">
              <a:buFontTx/>
              <a:buAutoNum type="arabicPeriod"/>
            </a:pPr>
            <a:r>
              <a:rPr lang="en-US" sz="2000" dirty="0">
                <a:latin typeface="Arial" charset="0"/>
                <a:ea typeface="MS PGothic" charset="0"/>
                <a:sym typeface="Symbol" charset="0"/>
              </a:rPr>
              <a:t>A language </a:t>
            </a:r>
            <a:r>
              <a:rPr lang="en-US" sz="2000" b="1" dirty="0">
                <a:latin typeface="Arial" charset="0"/>
                <a:ea typeface="MS PGothic" charset="0"/>
                <a:sym typeface="Symbol" charset="0"/>
              </a:rPr>
              <a:t>L</a:t>
            </a:r>
            <a:r>
              <a:rPr lang="en-US" sz="2000" dirty="0">
                <a:latin typeface="Arial" charset="0"/>
                <a:ea typeface="MS PGothic" charset="0"/>
                <a:sym typeface="Symbol" charset="0"/>
              </a:rPr>
              <a:t> over </a:t>
            </a:r>
            <a:r>
              <a:rPr lang="en-US" sz="2000" b="1" dirty="0">
                <a:latin typeface="Arial" charset="0"/>
                <a:ea typeface="MS PGothic" charset="0"/>
                <a:sym typeface="Symbol" charset="0"/>
              </a:rPr>
              <a:t></a:t>
            </a:r>
            <a:r>
              <a:rPr lang="en-US" sz="2000" dirty="0">
                <a:latin typeface="Arial" charset="0"/>
                <a:ea typeface="MS PGothic" charset="0"/>
                <a:sym typeface="Symbol" charset="0"/>
              </a:rPr>
              <a:t> is a subset of </a:t>
            </a:r>
            <a:r>
              <a:rPr lang="en-US" sz="2000" b="1" dirty="0">
                <a:latin typeface="Arial" charset="0"/>
                <a:ea typeface="MS PGothic" charset="0"/>
                <a:sym typeface="Symbol" charset="0"/>
              </a:rPr>
              <a:t>*</a:t>
            </a:r>
            <a:r>
              <a:rPr lang="en-US" sz="2000" dirty="0">
                <a:latin typeface="Arial" charset="0"/>
                <a:ea typeface="MS PGothic" charset="0"/>
                <a:sym typeface="Symbol" charset="0"/>
              </a:rPr>
              <a:t>; that is, </a:t>
            </a:r>
            <a:r>
              <a:rPr lang="en-US" sz="2000" b="1" dirty="0">
                <a:latin typeface="Arial" charset="0"/>
                <a:ea typeface="MS PGothic" charset="0"/>
                <a:sym typeface="Symbol" charset="0"/>
              </a:rPr>
              <a:t>L  </a:t>
            </a:r>
            <a:r>
              <a:rPr lang="en-US" sz="2000" b="1" dirty="0">
                <a:solidFill>
                  <a:srgbClr val="000000"/>
                </a:solidFill>
                <a:latin typeface="Lucida Handwriting" charset="0"/>
              </a:rPr>
              <a:t>P</a:t>
            </a:r>
            <a:r>
              <a:rPr lang="en-US" sz="2000" b="1" dirty="0">
                <a:latin typeface="Script MT Bold" charset="0"/>
                <a:ea typeface="MS PGothic" charset="0"/>
                <a:sym typeface="Symbol" charset="0"/>
              </a:rPr>
              <a:t>(</a:t>
            </a:r>
            <a:r>
              <a:rPr lang="en-US" sz="2000" b="1" dirty="0">
                <a:latin typeface="Arial" charset="0"/>
                <a:ea typeface="MS PGothic" charset="0"/>
                <a:sym typeface="Symbol" charset="0"/>
              </a:rPr>
              <a:t>*</a:t>
            </a:r>
            <a:r>
              <a:rPr lang="en-US" sz="2000" b="1" dirty="0">
                <a:latin typeface="Script MT Bold" charset="0"/>
                <a:ea typeface="MS PGothic" charset="0"/>
                <a:sym typeface="Symbol" charset="0"/>
              </a:rPr>
              <a:t>) = 2</a:t>
            </a:r>
            <a:r>
              <a:rPr lang="en-US" sz="2000" b="1" baseline="30000" dirty="0">
                <a:latin typeface="Arial" charset="0"/>
                <a:ea typeface="MS PGothic" charset="0"/>
                <a:sym typeface="Symbol" charset="0"/>
              </a:rPr>
              <a:t>*</a:t>
            </a:r>
            <a:r>
              <a:rPr lang="en-US" sz="2000" b="1" dirty="0">
                <a:latin typeface="Script MT Bold" charset="0"/>
                <a:ea typeface="MS PGothic" charset="0"/>
                <a:sym typeface="Symbol" charset="0"/>
              </a:rPr>
              <a:t>  </a:t>
            </a:r>
            <a:br>
              <a:rPr lang="en-US" sz="2000" dirty="0">
                <a:latin typeface="Script MT Bold" charset="0"/>
                <a:ea typeface="MS PGothic" charset="0"/>
                <a:sym typeface="Symbol" charset="0"/>
              </a:rPr>
            </a:br>
            <a:r>
              <a:rPr lang="en-US" sz="2000" dirty="0">
                <a:latin typeface="Arial" charset="0"/>
                <a:ea typeface="MS PGothic" charset="0"/>
                <a:sym typeface="Symbol" charset="0"/>
              </a:rPr>
              <a:t>Here </a:t>
            </a:r>
            <a:r>
              <a:rPr lang="en-US" sz="2000" b="1" dirty="0">
                <a:solidFill>
                  <a:srgbClr val="000000"/>
                </a:solidFill>
                <a:latin typeface="Lucida Handwriting" charset="0"/>
              </a:rPr>
              <a:t>P</a:t>
            </a:r>
            <a:r>
              <a:rPr lang="en-US" sz="2000" dirty="0">
                <a:latin typeface="Arial" charset="0"/>
                <a:ea typeface="MS PGothic" charset="0"/>
                <a:sym typeface="Symbol" charset="0"/>
              </a:rPr>
              <a:t> denotes the power set constructor</a:t>
            </a:r>
          </a:p>
          <a:p>
            <a:pPr eaLnBrk="1" hangingPunct="1">
              <a:buFontTx/>
              <a:buAutoNum type="arabicPeriod"/>
            </a:pPr>
            <a:r>
              <a:rPr lang="en-US" sz="2000" b="1" dirty="0">
                <a:latin typeface="Arial" charset="0"/>
                <a:ea typeface="MS PGothic" charset="0"/>
                <a:sym typeface="Symbol" charset="0"/>
              </a:rPr>
              <a:t>| L | </a:t>
            </a:r>
            <a:r>
              <a:rPr lang="en-US" sz="2000" dirty="0">
                <a:latin typeface="Arial" charset="0"/>
                <a:ea typeface="MS PGothic" charset="0"/>
                <a:sym typeface="Symbol" charset="0"/>
              </a:rPr>
              <a:t>is countable because </a:t>
            </a:r>
            <a:r>
              <a:rPr lang="en-US" sz="2000" b="1" dirty="0">
                <a:latin typeface="Arial" charset="0"/>
                <a:ea typeface="MS PGothic" charset="0"/>
                <a:sym typeface="Symbol" charset="0"/>
              </a:rPr>
              <a:t>L  * </a:t>
            </a:r>
            <a:r>
              <a:rPr lang="en-US" sz="2000" dirty="0">
                <a:latin typeface="Arial" charset="0"/>
                <a:ea typeface="MS PGothic" charset="0"/>
                <a:sym typeface="Symbol" charset="0"/>
              </a:rPr>
              <a:t>(that is, </a:t>
            </a:r>
            <a:r>
              <a:rPr lang="en-US" sz="2000" b="1" dirty="0">
                <a:latin typeface="Arial" charset="0"/>
                <a:ea typeface="MS PGothic" charset="0"/>
                <a:sym typeface="Symbol" charset="0"/>
              </a:rPr>
              <a:t>| L | </a:t>
            </a:r>
            <a:r>
              <a:rPr lang="en-US" sz="2000" b="1" dirty="0">
                <a:latin typeface="Arial" charset="0"/>
                <a:ea typeface="MS PGothic" charset="0"/>
                <a:cs typeface="Arial" charset="0"/>
                <a:sym typeface="Symbol" charset="0"/>
              </a:rPr>
              <a:t>≤ </a:t>
            </a:r>
            <a:r>
              <a:rPr lang="en-US" sz="2000" b="1" dirty="0">
                <a:latin typeface="Arial" charset="0"/>
                <a:ea typeface="MS PGothic" charset="0"/>
                <a:sym typeface="Symbol" charset="0"/>
              </a:rPr>
              <a:t>| * | = |</a:t>
            </a:r>
            <a:r>
              <a:rPr lang="en-US" sz="2000" b="1" i="1" dirty="0">
                <a:latin typeface="Cambria Math" panose="02040503050406030204" pitchFamily="18" charset="0"/>
                <a:ea typeface="Cambria Math" panose="02040503050406030204" pitchFamily="18" charset="0"/>
                <a:sym typeface="Symbol" charset="0"/>
              </a:rPr>
              <a:t> </a:t>
            </a:r>
            <a:r>
              <a:rPr lang="en-US" sz="2000" b="1" i="1" dirty="0" err="1">
                <a:latin typeface="Cambria Math" panose="02040503050406030204" pitchFamily="18" charset="0"/>
                <a:ea typeface="Cambria Math" panose="02040503050406030204" pitchFamily="18" charset="0"/>
                <a:sym typeface="Symbol" charset="0"/>
              </a:rPr>
              <a:t>ℵ</a:t>
            </a:r>
            <a:r>
              <a:rPr lang="en-US" sz="2000" b="1" i="1" dirty="0">
                <a:latin typeface="Cambria Math" panose="02040503050406030204" pitchFamily="18" charset="0"/>
                <a:ea typeface="Cambria Math" panose="02040503050406030204" pitchFamily="18" charset="0"/>
                <a:sym typeface="Symbol" charset="0"/>
              </a:rPr>
              <a:t> </a:t>
            </a:r>
            <a:r>
              <a:rPr lang="en-US" sz="2000" b="1" dirty="0">
                <a:latin typeface="Arial" charset="0"/>
                <a:ea typeface="MS PGothic" charset="0"/>
                <a:sym typeface="Symbol" charset="0"/>
              </a:rPr>
              <a:t>| </a:t>
            </a:r>
            <a:r>
              <a:rPr lang="en-US" sz="2000" dirty="0">
                <a:latin typeface="Arial" charset="0"/>
                <a:ea typeface="MS PGothic" charset="0"/>
                <a:sym typeface="Symbol" charset="0"/>
              </a:rPr>
              <a:t>)</a:t>
            </a:r>
            <a:endParaRPr lang="en-US" sz="2000" dirty="0">
              <a:latin typeface="Arial" charset="0"/>
              <a:ea typeface="MS PGothic" charset="0"/>
              <a:cs typeface="Arial" charset="0"/>
              <a:sym typeface="Symbol" charset="0"/>
            </a:endParaRPr>
          </a:p>
          <a:p>
            <a:pPr eaLnBrk="1" hangingPunct="1">
              <a:buFontTx/>
              <a:buAutoNum type="arabicPeriod"/>
            </a:pPr>
            <a:r>
              <a:rPr lang="en-US" sz="2000" b="1" dirty="0">
                <a:latin typeface="Arial" charset="0"/>
                <a:ea typeface="MS PGothic" charset="0"/>
                <a:sym typeface="Symbol" charset="0"/>
              </a:rPr>
              <a:t>| * | &lt; | </a:t>
            </a:r>
            <a:r>
              <a:rPr lang="en-US" sz="2000" b="1" dirty="0">
                <a:solidFill>
                  <a:srgbClr val="000000"/>
                </a:solidFill>
                <a:latin typeface="Lucida Handwriting" charset="0"/>
              </a:rPr>
              <a:t>P</a:t>
            </a:r>
            <a:r>
              <a:rPr lang="en-US" sz="2000" b="1" dirty="0">
                <a:latin typeface="Script MT Bold" charset="0"/>
                <a:ea typeface="MS PGothic" charset="0"/>
                <a:sym typeface="Symbol" charset="0"/>
              </a:rPr>
              <a:t>(</a:t>
            </a:r>
            <a:r>
              <a:rPr lang="en-US" sz="2000" b="1" dirty="0">
                <a:latin typeface="Arial" charset="0"/>
                <a:ea typeface="MS PGothic" charset="0"/>
                <a:sym typeface="Symbol" charset="0"/>
              </a:rPr>
              <a:t>*</a:t>
            </a:r>
            <a:r>
              <a:rPr lang="en-US" sz="2000" b="1" dirty="0">
                <a:latin typeface="Script MT Bold" charset="0"/>
                <a:ea typeface="MS PGothic" charset="0"/>
                <a:sym typeface="Symbol" charset="0"/>
              </a:rPr>
              <a:t>) </a:t>
            </a:r>
            <a:r>
              <a:rPr lang="en-US" sz="2000" b="1" dirty="0">
                <a:latin typeface="Arial" charset="0"/>
                <a:ea typeface="MS PGothic" charset="0"/>
                <a:sym typeface="Symbol" charset="0"/>
              </a:rPr>
              <a:t>|</a:t>
            </a:r>
            <a:r>
              <a:rPr lang="en-US" sz="2000" dirty="0">
                <a:latin typeface="Arial" charset="0"/>
                <a:ea typeface="MS PGothic" charset="0"/>
                <a:sym typeface="Symbol" charset="0"/>
              </a:rPr>
              <a:t> (uncountable infinity) implies there are an uncountable number of languages over a given alphabet, </a:t>
            </a:r>
            <a:r>
              <a:rPr lang="en-US" sz="2000" b="1" dirty="0">
                <a:latin typeface="Arial" charset="0"/>
                <a:ea typeface="MS PGothic" charset="0"/>
                <a:sym typeface="Symbol" charset="0"/>
              </a:rPr>
              <a:t></a:t>
            </a:r>
            <a:r>
              <a:rPr lang="en-US" sz="2000" dirty="0">
                <a:latin typeface="Arial" charset="0"/>
                <a:ea typeface="MS PGothic" charset="0"/>
                <a:sym typeface="Symbol" charset="0"/>
              </a:rPr>
              <a:t>.</a:t>
            </a:r>
          </a:p>
          <a:p>
            <a:pPr eaLnBrk="1" hangingPunct="1">
              <a:buFontTx/>
              <a:buAutoNum type="arabicPeriod"/>
            </a:pPr>
            <a:r>
              <a:rPr lang="en-US" sz="2000" dirty="0">
                <a:latin typeface="Arial" charset="0"/>
                <a:ea typeface="MS PGothic" charset="0"/>
                <a:sym typeface="Symbol" charset="0"/>
              </a:rPr>
              <a:t>A program, </a:t>
            </a:r>
            <a:r>
              <a:rPr lang="en-US" sz="2000" b="1" dirty="0">
                <a:latin typeface="Arial" charset="0"/>
                <a:ea typeface="MS PGothic" charset="0"/>
                <a:sym typeface="Symbol" charset="0"/>
              </a:rPr>
              <a:t>P</a:t>
            </a:r>
            <a:r>
              <a:rPr lang="en-US" sz="2000" dirty="0">
                <a:latin typeface="Arial" charset="0"/>
                <a:ea typeface="MS PGothic" charset="0"/>
                <a:sym typeface="Symbol" charset="0"/>
              </a:rPr>
              <a:t>, in some programming language </a:t>
            </a:r>
            <a:r>
              <a:rPr lang="en-US" sz="2000" b="1" dirty="0">
                <a:latin typeface="Arial" charset="0"/>
                <a:ea typeface="MS PGothic" charset="0"/>
                <a:sym typeface="Symbol" charset="0"/>
              </a:rPr>
              <a:t>L</a:t>
            </a:r>
            <a:r>
              <a:rPr lang="en-US" sz="2000" dirty="0">
                <a:latin typeface="Arial" charset="0"/>
                <a:ea typeface="MS PGothic" charset="0"/>
                <a:sym typeface="Symbol" charset="0"/>
              </a:rPr>
              <a:t>, can be represented as a string over a finite alphabet,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P</a:t>
            </a:r>
            <a:r>
              <a:rPr lang="en-US" sz="2000" dirty="0">
                <a:latin typeface="Arial" charset="0"/>
                <a:ea typeface="MS PGothic" charset="0"/>
                <a:sym typeface="Symbol" charset="0"/>
              </a:rPr>
              <a:t> that obeys the rules of constructing programs defined by </a:t>
            </a:r>
            <a:r>
              <a:rPr lang="en-US" sz="2000" b="1" dirty="0">
                <a:latin typeface="Arial" charset="0"/>
                <a:ea typeface="MS PGothic" charset="0"/>
                <a:sym typeface="Symbol" charset="0"/>
              </a:rPr>
              <a:t>L</a:t>
            </a:r>
            <a:r>
              <a:rPr lang="en-US" sz="2000" dirty="0">
                <a:latin typeface="Arial" charset="0"/>
                <a:ea typeface="MS PGothic" charset="0"/>
                <a:sym typeface="Symbol" charset="0"/>
              </a:rPr>
              <a:t>.  As </a:t>
            </a:r>
            <a:r>
              <a:rPr lang="en-US" sz="2000" b="1" dirty="0">
                <a:latin typeface="Arial" charset="0"/>
                <a:ea typeface="MS PGothic" charset="0"/>
                <a:sym typeface="Symbol" charset="0"/>
              </a:rPr>
              <a:t>P  </a:t>
            </a:r>
            <a:r>
              <a:rPr lang="en-US" sz="2000" b="1" baseline="-25000" dirty="0">
                <a:latin typeface="Arial" charset="0"/>
                <a:ea typeface="MS PGothic" charset="0"/>
                <a:sym typeface="Symbol" charset="0"/>
              </a:rPr>
              <a:t>P</a:t>
            </a:r>
            <a:r>
              <a:rPr lang="en-US" sz="2000" b="1" dirty="0">
                <a:latin typeface="Arial" charset="0"/>
                <a:ea typeface="MS PGothic" charset="0"/>
                <a:sym typeface="Symbol" charset="0"/>
              </a:rPr>
              <a:t>*</a:t>
            </a:r>
            <a:r>
              <a:rPr lang="en-US" sz="2000" dirty="0">
                <a:latin typeface="Arial" charset="0"/>
                <a:ea typeface="MS PGothic" charset="0"/>
                <a:sym typeface="Symbol" charset="0"/>
              </a:rPr>
              <a:t>, there are at most a countably infinite number of programs that can be formed in the language </a:t>
            </a:r>
            <a:r>
              <a:rPr lang="en-US" sz="2000" b="1" dirty="0">
                <a:latin typeface="Arial" charset="0"/>
                <a:ea typeface="MS PGothic" charset="0"/>
                <a:sym typeface="Symbol" charset="0"/>
              </a:rPr>
              <a:t>L</a:t>
            </a:r>
            <a:r>
              <a:rPr lang="en-US" sz="2000" dirty="0">
                <a:latin typeface="Arial" charset="0"/>
                <a:ea typeface="MS PGothic" charset="0"/>
                <a:sym typeface="Symbol" charset="0"/>
              </a:rPr>
              <a:t>.</a:t>
            </a:r>
          </a:p>
        </p:txBody>
      </p:sp>
      <p:sp>
        <p:nvSpPr>
          <p:cNvPr id="2765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E01A135-2D6C-BC4E-BCC5-2B148843861F}" type="datetime1">
              <a:rPr lang="en-US" smtClean="0"/>
              <a:t>3/2/22</a:t>
            </a:fld>
            <a:endParaRPr lang="en-US"/>
          </a:p>
        </p:txBody>
      </p:sp>
      <p:sp>
        <p:nvSpPr>
          <p:cNvPr id="2765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7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F9D32C7-1612-B34F-84F6-CC5A7F106A69}" type="slidenum">
              <a:rPr lang="en-US"/>
              <a:pPr/>
              <a:t>147</a:t>
            </a:fld>
            <a:endParaRPr lang="en-US"/>
          </a:p>
        </p:txBody>
      </p:sp>
    </p:spTree>
    <p:extLst>
      <p:ext uri="{BB962C8B-B14F-4D97-AF65-F5344CB8AC3E}">
        <p14:creationId xmlns:p14="http://schemas.microsoft.com/office/powerpoint/2010/main" val="49117140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Computable Languages 2</a:t>
            </a:r>
          </a:p>
        </p:txBody>
      </p:sp>
      <p:sp>
        <p:nvSpPr>
          <p:cNvPr id="28675" name="Rectangle 3"/>
          <p:cNvSpPr>
            <a:spLocks noGrp="1" noChangeArrowheads="1"/>
          </p:cNvSpPr>
          <p:nvPr>
            <p:ph idx="1"/>
          </p:nvPr>
        </p:nvSpPr>
        <p:spPr/>
        <p:txBody>
          <a:bodyPr/>
          <a:lstStyle/>
          <a:p>
            <a:pPr marL="609600" indent="-609600" eaLnBrk="1" hangingPunct="1">
              <a:lnSpc>
                <a:spcPct val="90000"/>
              </a:lnSpc>
              <a:buFontTx/>
              <a:buAutoNum type="arabicPeriod" startAt="7"/>
            </a:pPr>
            <a:r>
              <a:rPr lang="en-US" sz="1800" dirty="0">
                <a:latin typeface="Arial" charset="0"/>
                <a:ea typeface="MS PGothic" charset="0"/>
                <a:sym typeface="Symbol" charset="0"/>
              </a:rPr>
              <a:t>Each program, </a:t>
            </a:r>
            <a:r>
              <a:rPr lang="en-US" sz="1800" b="1" dirty="0">
                <a:latin typeface="Arial" charset="0"/>
                <a:ea typeface="MS PGothic" charset="0"/>
                <a:sym typeface="Symbol" charset="0"/>
              </a:rPr>
              <a:t>P</a:t>
            </a:r>
            <a:r>
              <a:rPr lang="en-US" sz="1800" dirty="0">
                <a:latin typeface="Arial" charset="0"/>
                <a:ea typeface="MS PGothic" charset="0"/>
                <a:sym typeface="Symbol" charset="0"/>
              </a:rPr>
              <a:t>, in a programming language </a:t>
            </a:r>
            <a:r>
              <a:rPr lang="en-US" sz="1800" b="1" dirty="0">
                <a:latin typeface="Arial" charset="0"/>
                <a:ea typeface="MS PGothic" charset="0"/>
                <a:sym typeface="Symbol" charset="0"/>
              </a:rPr>
              <a:t>L</a:t>
            </a:r>
            <a:r>
              <a:rPr lang="en-US" sz="1800" dirty="0">
                <a:latin typeface="Arial" charset="0"/>
                <a:ea typeface="MS PGothic" charset="0"/>
                <a:sym typeface="Symbol" charset="0"/>
              </a:rPr>
              <a:t>, defines a function, </a:t>
            </a:r>
            <a:r>
              <a:rPr lang="en-US" sz="1800" b="1" dirty="0">
                <a:latin typeface="Arial" charset="0"/>
                <a:ea typeface="MS PGothic" charset="0"/>
                <a:sym typeface="Symbol" charset="0"/>
              </a:rPr>
              <a:t>F</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I</a:t>
            </a:r>
            <a:r>
              <a:rPr lang="en-US" sz="1800" b="1" dirty="0">
                <a:latin typeface="Arial" charset="0"/>
                <a:ea typeface="MS PGothic" charset="0"/>
                <a:sym typeface="Symbol" charset="0"/>
              </a:rPr>
              <a:t>*  </a:t>
            </a:r>
            <a:r>
              <a:rPr lang="en-US" sz="1800" b="1" baseline="-25000" dirty="0">
                <a:latin typeface="Arial" charset="0"/>
                <a:ea typeface="MS PGothic" charset="0"/>
                <a:sym typeface="Symbol" charset="0"/>
              </a:rPr>
              <a:t>O</a:t>
            </a:r>
            <a:r>
              <a:rPr lang="en-US" sz="1800" b="1" dirty="0">
                <a:latin typeface="Arial" charset="0"/>
                <a:ea typeface="MS PGothic" charset="0"/>
                <a:sym typeface="Symbol" charset="0"/>
              </a:rPr>
              <a:t>* </a:t>
            </a:r>
            <a:r>
              <a:rPr lang="en-US" sz="1800" dirty="0">
                <a:latin typeface="Arial" charset="0"/>
                <a:ea typeface="MS PGothic" charset="0"/>
                <a:sym typeface="Symbol" charset="0"/>
              </a:rPr>
              <a:t>where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I</a:t>
            </a:r>
            <a:r>
              <a:rPr lang="en-US" sz="1800" dirty="0">
                <a:latin typeface="Arial" charset="0"/>
                <a:ea typeface="MS PGothic" charset="0"/>
                <a:sym typeface="Symbol" charset="0"/>
              </a:rPr>
              <a:t> is the input alphabet and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O</a:t>
            </a:r>
            <a:r>
              <a:rPr lang="en-US" sz="1800" b="1" dirty="0">
                <a:latin typeface="Arial" charset="0"/>
                <a:ea typeface="MS PGothic" charset="0"/>
                <a:sym typeface="Symbol" charset="0"/>
              </a:rPr>
              <a:t> </a:t>
            </a:r>
            <a:r>
              <a:rPr lang="en-US" sz="1800" dirty="0">
                <a:latin typeface="Arial" charset="0"/>
                <a:ea typeface="MS PGothic" charset="0"/>
                <a:sym typeface="Symbol" charset="0"/>
              </a:rPr>
              <a:t>is the output alphabet.</a:t>
            </a:r>
          </a:p>
          <a:p>
            <a:pPr marL="609600" indent="-609600" eaLnBrk="1" hangingPunct="1">
              <a:lnSpc>
                <a:spcPct val="90000"/>
              </a:lnSpc>
              <a:buFontTx/>
              <a:buAutoNum type="arabicPeriod" startAt="7"/>
            </a:pPr>
            <a:r>
              <a:rPr lang="en-US" sz="1800" b="1" dirty="0">
                <a:latin typeface="Arial" charset="0"/>
                <a:ea typeface="MS PGothic" charset="0"/>
                <a:sym typeface="Symbol" charset="0"/>
              </a:rPr>
              <a:t>F</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defines an input language </a:t>
            </a:r>
            <a:r>
              <a:rPr lang="en-US" sz="1800" b="1" dirty="0">
                <a:latin typeface="Arial" charset="0"/>
                <a:ea typeface="MS PGothic" charset="0"/>
                <a:sym typeface="Symbol" charset="0"/>
              </a:rPr>
              <a:t>P</a:t>
            </a:r>
            <a:r>
              <a:rPr lang="en-US" sz="1800" b="1" baseline="-25000" dirty="0">
                <a:latin typeface="Arial" charset="0"/>
                <a:ea typeface="MS PGothic" charset="0"/>
                <a:sym typeface="Symbol" charset="0"/>
              </a:rPr>
              <a:t>I</a:t>
            </a:r>
            <a:r>
              <a:rPr lang="en-US" sz="1800" dirty="0">
                <a:latin typeface="Arial" charset="0"/>
                <a:ea typeface="MS PGothic" charset="0"/>
                <a:sym typeface="Symbol" charset="0"/>
              </a:rPr>
              <a:t> for which </a:t>
            </a:r>
            <a:r>
              <a:rPr lang="en-US" sz="1800" b="1" dirty="0">
                <a:latin typeface="Arial" charset="0"/>
                <a:ea typeface="MS PGothic" charset="0"/>
                <a:sym typeface="Symbol" charset="0"/>
              </a:rPr>
              <a:t>F</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is defined (halts and produces an output). This is referred to as its domain in our terminology (</a:t>
            </a:r>
            <a:r>
              <a:rPr lang="en-US" sz="1800" b="1" dirty="0">
                <a:latin typeface="Arial" charset="0"/>
                <a:ea typeface="MS PGothic" charset="0"/>
                <a:sym typeface="Symbol" charset="0"/>
              </a:rPr>
              <a:t></a:t>
            </a:r>
            <a:r>
              <a:rPr lang="en-US" sz="1800" b="1" baseline="-25000" dirty="0">
                <a:latin typeface="Arial" charset="0"/>
                <a:ea typeface="MS PGothic" charset="0"/>
                <a:sym typeface="Symbol" charset="0"/>
              </a:rPr>
              <a:t>I</a:t>
            </a:r>
            <a:r>
              <a:rPr lang="en-US" sz="1800" dirty="0">
                <a:latin typeface="Arial" charset="0"/>
                <a:ea typeface="MS PGothic" charset="0"/>
                <a:sym typeface="Symbol" charset="0"/>
              </a:rPr>
              <a:t> is its universe of discourse). The range of </a:t>
            </a:r>
            <a:r>
              <a:rPr lang="en-US" sz="1800" b="1" dirty="0">
                <a:latin typeface="Arial" charset="0"/>
                <a:ea typeface="MS PGothic" charset="0"/>
                <a:sym typeface="Symbol" charset="0"/>
              </a:rPr>
              <a:t>F</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a:t>
            </a:r>
            <a:r>
              <a:rPr lang="en-US" sz="1800" b="1" dirty="0">
                <a:latin typeface="Arial" charset="0"/>
                <a:ea typeface="MS PGothic" charset="0"/>
                <a:sym typeface="Symbol" charset="0"/>
              </a:rPr>
              <a:t>P</a:t>
            </a:r>
            <a:r>
              <a:rPr lang="en-US" sz="1800" b="1" baseline="-25000" dirty="0">
                <a:latin typeface="Arial" charset="0"/>
                <a:ea typeface="MS PGothic" charset="0"/>
                <a:sym typeface="Symbol" charset="0"/>
              </a:rPr>
              <a:t>O</a:t>
            </a:r>
            <a:r>
              <a:rPr lang="en-US" sz="1800" dirty="0">
                <a:latin typeface="Arial" charset="0"/>
                <a:ea typeface="MS PGothic" charset="0"/>
                <a:sym typeface="Symbol" charset="0"/>
              </a:rPr>
              <a:t>, is the set of outputs. That is, </a:t>
            </a:r>
            <a:r>
              <a:rPr lang="en-US" sz="1800" b="1" dirty="0">
                <a:latin typeface="Arial" charset="0"/>
                <a:ea typeface="MS PGothic" charset="0"/>
                <a:sym typeface="Symbol" charset="0"/>
              </a:rPr>
              <a:t>P</a:t>
            </a:r>
            <a:r>
              <a:rPr lang="en-US" sz="1800" b="1" baseline="-25000" dirty="0">
                <a:latin typeface="Arial" charset="0"/>
                <a:ea typeface="MS PGothic" charset="0"/>
                <a:sym typeface="Symbol" charset="0"/>
              </a:rPr>
              <a:t>O</a:t>
            </a:r>
            <a:r>
              <a:rPr lang="en-US" sz="1800" b="1" dirty="0">
                <a:latin typeface="Arial" charset="0"/>
                <a:ea typeface="MS PGothic" charset="0"/>
                <a:sym typeface="Symbol" charset="0"/>
              </a:rPr>
              <a:t> = { y | ∃x </a:t>
            </a:r>
            <a:r>
              <a:rPr lang="en-US" sz="1800" dirty="0">
                <a:latin typeface="Arial" charset="0"/>
                <a:ea typeface="MS PGothic" charset="0"/>
                <a:sym typeface="Symbol" charset="0"/>
              </a:rPr>
              <a:t>in</a:t>
            </a:r>
            <a:r>
              <a:rPr lang="en-US" sz="1800" b="1" dirty="0">
                <a:latin typeface="Arial" charset="0"/>
                <a:ea typeface="MS PGothic" charset="0"/>
                <a:sym typeface="Symbol" charset="0"/>
              </a:rPr>
              <a:t> P</a:t>
            </a:r>
            <a:r>
              <a:rPr lang="en-US" sz="1800" b="1" baseline="-25000" dirty="0">
                <a:latin typeface="Arial" charset="0"/>
                <a:ea typeface="MS PGothic" charset="0"/>
                <a:sym typeface="Symbol" charset="0"/>
              </a:rPr>
              <a:t>I</a:t>
            </a:r>
            <a:r>
              <a:rPr lang="en-US" sz="1800" b="1" dirty="0">
                <a:latin typeface="Arial" charset="0"/>
                <a:ea typeface="MS PGothic" charset="0"/>
                <a:sym typeface="Symbol" charset="0"/>
              </a:rPr>
              <a:t> </a:t>
            </a:r>
            <a:r>
              <a:rPr lang="en-US" sz="1800" dirty="0">
                <a:latin typeface="Arial" charset="0"/>
                <a:ea typeface="MS PGothic" charset="0"/>
                <a:sym typeface="Symbol" charset="0"/>
              </a:rPr>
              <a:t>and</a:t>
            </a:r>
            <a:r>
              <a:rPr lang="en-US" sz="1800" b="1" dirty="0">
                <a:latin typeface="Arial" charset="0"/>
                <a:ea typeface="MS PGothic" charset="0"/>
                <a:sym typeface="Symbol" charset="0"/>
              </a:rPr>
              <a:t> y = F</a:t>
            </a:r>
            <a:r>
              <a:rPr lang="en-US" sz="1800" b="1" baseline="-25000" dirty="0">
                <a:latin typeface="Arial" charset="0"/>
                <a:ea typeface="MS PGothic" charset="0"/>
                <a:sym typeface="Symbol" charset="0"/>
              </a:rPr>
              <a:t>P</a:t>
            </a:r>
            <a:r>
              <a:rPr lang="en-US" sz="1800" b="1" dirty="0">
                <a:latin typeface="Arial" charset="0"/>
                <a:ea typeface="MS PGothic" charset="0"/>
                <a:sym typeface="Symbol" charset="0"/>
              </a:rPr>
              <a:t> (x) }</a:t>
            </a:r>
          </a:p>
          <a:p>
            <a:pPr marL="609600" indent="-609600" eaLnBrk="1" hangingPunct="1">
              <a:lnSpc>
                <a:spcPct val="90000"/>
              </a:lnSpc>
              <a:buFontTx/>
              <a:buAutoNum type="arabicPeriod" startAt="7"/>
            </a:pPr>
            <a:r>
              <a:rPr lang="en-US" sz="1800" dirty="0">
                <a:latin typeface="Arial" charset="0"/>
                <a:ea typeface="MS PGothic" charset="0"/>
                <a:sym typeface="Symbol" charset="0"/>
              </a:rPr>
              <a:t>Since there are a countable number of programs, </a:t>
            </a:r>
            <a:r>
              <a:rPr lang="en-US" sz="1800" b="1" dirty="0">
                <a:latin typeface="Arial" charset="0"/>
                <a:ea typeface="MS PGothic" charset="0"/>
                <a:sym typeface="Symbol" charset="0"/>
              </a:rPr>
              <a:t>P</a:t>
            </a:r>
            <a:r>
              <a:rPr lang="en-US" sz="1800" dirty="0">
                <a:latin typeface="Arial" charset="0"/>
                <a:ea typeface="MS PGothic" charset="0"/>
                <a:sym typeface="Symbol" charset="0"/>
              </a:rPr>
              <a:t>, there can be at most a countable number of functions </a:t>
            </a:r>
            <a:r>
              <a:rPr lang="en-US" sz="1800" b="1" dirty="0">
                <a:latin typeface="Arial" charset="0"/>
                <a:ea typeface="MS PGothic" charset="0"/>
                <a:sym typeface="Symbol" charset="0"/>
              </a:rPr>
              <a:t>F</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and consequently, only a countable number of distinct input languages and output languages associated with programs in </a:t>
            </a:r>
            <a:r>
              <a:rPr lang="en-US" sz="1800" b="1" dirty="0">
                <a:latin typeface="Arial" charset="0"/>
                <a:ea typeface="MS PGothic" charset="0"/>
                <a:sym typeface="Symbol" charset="0"/>
              </a:rPr>
              <a:t>L</a:t>
            </a:r>
            <a:r>
              <a:rPr lang="en-US" sz="1800" b="1" baseline="-25000" dirty="0">
                <a:latin typeface="Arial" charset="0"/>
                <a:ea typeface="MS PGothic" charset="0"/>
                <a:sym typeface="Symbol" charset="0"/>
              </a:rPr>
              <a:t>P</a:t>
            </a:r>
            <a:r>
              <a:rPr lang="en-US" sz="1800" dirty="0">
                <a:latin typeface="Arial" charset="0"/>
                <a:ea typeface="MS PGothic" charset="0"/>
                <a:sym typeface="Symbol" charset="0"/>
              </a:rPr>
              <a:t>.  Thus, there are only a countable number of languages (input or output) that can be defined by any program, </a:t>
            </a:r>
            <a:r>
              <a:rPr lang="en-US" sz="1800" b="1" dirty="0">
                <a:latin typeface="Arial" charset="0"/>
                <a:ea typeface="MS PGothic" charset="0"/>
                <a:sym typeface="Symbol" charset="0"/>
              </a:rPr>
              <a:t>P</a:t>
            </a:r>
            <a:r>
              <a:rPr lang="en-US" sz="1800" dirty="0">
                <a:latin typeface="Arial" charset="0"/>
                <a:ea typeface="MS PGothic" charset="0"/>
                <a:sym typeface="Symbol" charset="0"/>
              </a:rPr>
              <a:t>.</a:t>
            </a:r>
          </a:p>
          <a:p>
            <a:pPr marL="609600" indent="-609600" eaLnBrk="1" hangingPunct="1">
              <a:lnSpc>
                <a:spcPct val="90000"/>
              </a:lnSpc>
              <a:buFontTx/>
              <a:buAutoNum type="arabicPeriod" startAt="7"/>
            </a:pPr>
            <a:r>
              <a:rPr lang="en-US" sz="1800" dirty="0">
                <a:latin typeface="Arial" charset="0"/>
                <a:ea typeface="MS PGothic" charset="0"/>
                <a:sym typeface="Symbol" charset="0"/>
              </a:rPr>
              <a:t>But there are an uncountable number of possible languages over any given alphabet – see 3 and 5.</a:t>
            </a:r>
          </a:p>
          <a:p>
            <a:pPr marL="609600" indent="-609600" eaLnBrk="1" hangingPunct="1">
              <a:lnSpc>
                <a:spcPct val="90000"/>
              </a:lnSpc>
              <a:buFontTx/>
              <a:buAutoNum type="arabicPeriod" startAt="7"/>
            </a:pPr>
            <a:r>
              <a:rPr lang="en-US" sz="1800" dirty="0">
                <a:latin typeface="Arial" charset="0"/>
                <a:ea typeface="MS PGothic" charset="0"/>
                <a:sym typeface="Symbol" charset="0"/>
              </a:rPr>
              <a:t>Thus, there must be languages over a given alphabet that have no descriptions – in terms of a program – or in terms of an algorithm.  Thus, there are only a countably infinite number of languages that are computable among the uncountable number of possible languages.</a:t>
            </a:r>
            <a:endParaRPr lang="en-US" dirty="0">
              <a:latin typeface="Arial" charset="0"/>
              <a:ea typeface="MS PGothic" charset="0"/>
            </a:endParaRP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2AC37DB-9633-6444-8EF4-58F7D86ACF23}" type="datetime1">
              <a:rPr lang="en-US" smtClean="0"/>
              <a:t>3/2/22</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148</a:t>
            </a:fld>
            <a:endParaRPr lang="en-US"/>
          </a:p>
        </p:txBody>
      </p:sp>
    </p:spTree>
    <p:extLst>
      <p:ext uri="{BB962C8B-B14F-4D97-AF65-F5344CB8AC3E}">
        <p14:creationId xmlns:p14="http://schemas.microsoft.com/office/powerpoint/2010/main" val="1746623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Arial" charset="0"/>
                <a:ea typeface="MS PGothic" charset="0"/>
              </a:rPr>
              <a:t>Programming Languages</a:t>
            </a:r>
          </a:p>
        </p:txBody>
      </p:sp>
      <p:sp>
        <p:nvSpPr>
          <p:cNvPr id="28675" name="Rectangle 3"/>
          <p:cNvSpPr>
            <a:spLocks noGrp="1" noChangeArrowheads="1"/>
          </p:cNvSpPr>
          <p:nvPr>
            <p:ph idx="1"/>
          </p:nvPr>
        </p:nvSpPr>
        <p:spPr/>
        <p:txBody>
          <a:bodyPr/>
          <a:lstStyle/>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Programming languages that we use as software developers are in a sense “complete.” By complete we mean that they can be used to implement all procedures that we think are computable (definable by a computational model that we can “agree” covers all procedural activities).</a:t>
            </a:r>
          </a:p>
          <a:p>
            <a:pPr eaLnBrk="1" fontAlgn="auto" hangingPunct="1">
              <a:lnSpc>
                <a:spcPct val="90000"/>
              </a:lnSpc>
              <a:spcBef>
                <a:spcPts val="0"/>
              </a:spcBef>
              <a:spcAft>
                <a:spcPts val="0"/>
              </a:spcAft>
              <a:buFont typeface="+mj-lt"/>
              <a:buAutoNum type="arabicPeriod"/>
            </a:pPr>
            <a:r>
              <a:rPr lang="en-US" sz="1800" b="1" dirty="0">
                <a:solidFill>
                  <a:srgbClr val="FF0000"/>
                </a:solidFill>
                <a:latin typeface="Arial" charset="0"/>
                <a:ea typeface="MS PGothic" charset="0"/>
                <a:sym typeface="Symbol" charset="0"/>
              </a:rPr>
              <a:t>Challenge: Why did I say “agree” rather than “prove”?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We mostly like programs that halt on all input (we call these algorithms), but we know it’s always possible to do otherwise in every programming language we think is complete (C, C++, C#, Java, Python, et al.)</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We can, of course, define programming languages that define only algorithms.</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Unfortunately, we cannot define a programming language that produces all and only algorithms (all and just programs that always halt).</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The above (#5) is one of the main results shown in this course</a:t>
            </a:r>
          </a:p>
          <a:p>
            <a:pPr eaLnBrk="1" fontAlgn="auto" hangingPunct="1">
              <a:lnSpc>
                <a:spcPct val="90000"/>
              </a:lnSpc>
              <a:spcBef>
                <a:spcPts val="0"/>
              </a:spcBef>
              <a:spcAft>
                <a:spcPts val="0"/>
              </a:spcAft>
              <a:buFont typeface="+mj-lt"/>
              <a:buAutoNum type="arabicPeriod"/>
            </a:pPr>
            <a:r>
              <a:rPr lang="en-US" sz="1800" dirty="0">
                <a:latin typeface="Arial" charset="0"/>
                <a:ea typeface="MS PGothic" charset="0"/>
                <a:sym typeface="Symbol" charset="0"/>
              </a:rPr>
              <a:t>However, before focusing on #5 we should recall that finite-state, push down and linear bounded automata are computational models that produce only algorithms (when we monitor the latter two for loops) – it’s just that these get us a subset of algorithms.</a:t>
            </a:r>
          </a:p>
        </p:txBody>
      </p:sp>
      <p:sp>
        <p:nvSpPr>
          <p:cNvPr id="286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B6B054E-8323-924C-9F4E-B439052AA2D5}" type="datetime1">
              <a:rPr lang="en-US" smtClean="0"/>
              <a:t>3/2/22</a:t>
            </a:fld>
            <a:endParaRPr lang="en-US"/>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8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C9D280-9F61-DB4B-9CD2-10458E7486C9}" type="slidenum">
              <a:rPr lang="en-US"/>
              <a:pPr/>
              <a:t>149</a:t>
            </a:fld>
            <a:endParaRPr lang="en-US"/>
          </a:p>
        </p:txBody>
      </p:sp>
    </p:spTree>
    <p:extLst>
      <p:ext uri="{BB962C8B-B14F-4D97-AF65-F5344CB8AC3E}">
        <p14:creationId xmlns:p14="http://schemas.microsoft.com/office/powerpoint/2010/main" val="518887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53B0820-C973-A34A-B520-84CEE90C7B65}" type="datetime1">
              <a:rPr lang="en-US" smtClean="0"/>
              <a:t>3/2/22</a:t>
            </a:fld>
            <a:endParaRPr lang="en-US"/>
          </a:p>
        </p:txBody>
      </p:sp>
      <p:sp>
        <p:nvSpPr>
          <p:cNvPr id="14745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47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6EA9BCE-BD32-444F-8BCE-EFBB5BA2A5CC}" type="slidenum">
              <a:rPr lang="en-US"/>
              <a:pPr/>
              <a:t>15</a:t>
            </a:fld>
            <a:endParaRPr lang="en-US"/>
          </a:p>
        </p:txBody>
      </p:sp>
      <p:sp>
        <p:nvSpPr>
          <p:cNvPr id="147461" name="Rectangle 2"/>
          <p:cNvSpPr>
            <a:spLocks noGrp="1" noChangeArrowheads="1"/>
          </p:cNvSpPr>
          <p:nvPr>
            <p:ph type="title" idx="4294967295"/>
          </p:nvPr>
        </p:nvSpPr>
        <p:spPr/>
        <p:txBody>
          <a:bodyPr/>
          <a:lstStyle/>
          <a:p>
            <a:pPr eaLnBrk="1" hangingPunct="1"/>
            <a:r>
              <a:rPr lang="en-US" sz="4000">
                <a:latin typeface="Arial" charset="0"/>
                <a:ea typeface="MS PGothic" charset="0"/>
              </a:rPr>
              <a:t>Categorizing Problems (Sets) # 2</a:t>
            </a:r>
          </a:p>
        </p:txBody>
      </p:sp>
      <p:sp>
        <p:nvSpPr>
          <p:cNvPr id="147462" name="Rectangle 3"/>
          <p:cNvSpPr>
            <a:spLocks noGrp="1" noChangeArrowheads="1"/>
          </p:cNvSpPr>
          <p:nvPr>
            <p:ph type="body" idx="4294967295"/>
          </p:nvPr>
        </p:nvSpPr>
        <p:spPr/>
        <p:txBody>
          <a:bodyPr/>
          <a:lstStyle/>
          <a:p>
            <a:pPr eaLnBrk="1" hangingPunct="1">
              <a:lnSpc>
                <a:spcPct val="80000"/>
              </a:lnSpc>
            </a:pPr>
            <a:r>
              <a:rPr lang="en-US" sz="2400" u="sng" dirty="0">
                <a:latin typeface="Arial" charset="0"/>
                <a:ea typeface="MS PGothic" charset="0"/>
              </a:rPr>
              <a:t>Recursively enumerable</a:t>
            </a:r>
            <a:r>
              <a:rPr lang="en-US" sz="2400" dirty="0">
                <a:latin typeface="Arial" charset="0"/>
                <a:ea typeface="MS PGothic" charset="0"/>
              </a:rPr>
              <a:t> -- A set S is recursively enumerable (</a:t>
            </a:r>
            <a:r>
              <a:rPr lang="en-US" sz="2400" u="sng" dirty="0">
                <a:latin typeface="Arial" charset="0"/>
                <a:ea typeface="MS PGothic" charset="0"/>
              </a:rPr>
              <a:t>re)</a:t>
            </a:r>
            <a:r>
              <a:rPr lang="en-US" sz="2400" dirty="0">
                <a:latin typeface="Arial" charset="0"/>
                <a:ea typeface="MS PGothic" charset="0"/>
              </a:rPr>
              <a:t> if S is empty (S = Ø) or there exists an algorithm F, over the natural numbers </a:t>
            </a:r>
            <a:r>
              <a:rPr lang="en-US" sz="2400" b="1" i="1" dirty="0">
                <a:latin typeface="Arial" charset="0"/>
                <a:ea typeface="MS PGothic" charset="0"/>
                <a:sym typeface="Symbol" charset="0"/>
              </a:rPr>
              <a:t>N</a:t>
            </a:r>
            <a:r>
              <a:rPr lang="en-US" sz="2400" dirty="0">
                <a:latin typeface="Arial" charset="0"/>
                <a:ea typeface="MS PGothic" charset="0"/>
              </a:rPr>
              <a:t>, whose range is exactly S.  A problem is said to be re if the set associated with it is re.</a:t>
            </a:r>
            <a:endParaRPr lang="en-US" sz="2400" u="sng" dirty="0">
              <a:latin typeface="Arial" charset="0"/>
              <a:ea typeface="MS PGothic" charset="0"/>
            </a:endParaRPr>
          </a:p>
          <a:p>
            <a:pPr eaLnBrk="1" hangingPunct="1">
              <a:lnSpc>
                <a:spcPct val="80000"/>
              </a:lnSpc>
            </a:pPr>
            <a:r>
              <a:rPr lang="en-US" sz="2400" u="sng" dirty="0">
                <a:latin typeface="Arial" charset="0"/>
                <a:ea typeface="MS PGothic" charset="0"/>
              </a:rPr>
              <a:t>Semi-Decidable</a:t>
            </a:r>
            <a:r>
              <a:rPr lang="en-US" sz="2400" dirty="0">
                <a:latin typeface="Arial" charset="0"/>
                <a:ea typeface="MS PGothic" charset="0"/>
              </a:rPr>
              <a:t> -- A problem is said to be semi-decidable if there is an effective procedure F which, when applied to a question q in P, produces the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if and only if q has answer </a:t>
            </a:r>
            <a:r>
              <a:rPr lang="ja-JP" altLang="en-US" sz="2400" dirty="0">
                <a:latin typeface="Arial" charset="0"/>
                <a:ea typeface="MS PGothic" charset="0"/>
              </a:rPr>
              <a:t>“</a:t>
            </a:r>
            <a:r>
              <a:rPr lang="en-US" altLang="ja-JP" sz="2400" dirty="0">
                <a:latin typeface="Arial" charset="0"/>
                <a:ea typeface="MS PGothic" charset="0"/>
              </a:rPr>
              <a:t>yes</a:t>
            </a:r>
            <a:r>
              <a:rPr lang="ja-JP" altLang="en-US" sz="2400" dirty="0">
                <a:latin typeface="Arial" charset="0"/>
                <a:ea typeface="MS PGothic" charset="0"/>
              </a:rPr>
              <a:t>”</a:t>
            </a:r>
            <a:r>
              <a:rPr lang="en-US" altLang="ja-JP" sz="2400" dirty="0">
                <a:latin typeface="Arial" charset="0"/>
                <a:ea typeface="MS PGothic" charset="0"/>
              </a:rPr>
              <a:t>.  F need not halt if q has answer </a:t>
            </a:r>
            <a:r>
              <a:rPr lang="ja-JP" altLang="en-US" sz="2400" dirty="0">
                <a:latin typeface="Arial" charset="0"/>
                <a:ea typeface="MS PGothic" charset="0"/>
              </a:rPr>
              <a:t>“</a:t>
            </a:r>
            <a:r>
              <a:rPr lang="en-US" altLang="ja-JP" sz="2400" dirty="0">
                <a:latin typeface="Arial" charset="0"/>
                <a:ea typeface="MS PGothic" charset="0"/>
              </a:rPr>
              <a:t>no</a:t>
            </a:r>
            <a:r>
              <a:rPr lang="ja-JP" altLang="en-US" sz="2400" dirty="0">
                <a:latin typeface="Arial" charset="0"/>
                <a:ea typeface="MS PGothic" charset="0"/>
              </a:rPr>
              <a:t>”</a:t>
            </a:r>
            <a:r>
              <a:rPr lang="en-US" altLang="ja-JP" sz="2400" dirty="0">
                <a:latin typeface="Arial" charset="0"/>
                <a:ea typeface="MS PGothic" charset="0"/>
              </a:rPr>
              <a:t>.</a:t>
            </a:r>
          </a:p>
          <a:p>
            <a:pPr eaLnBrk="1" hangingPunct="1">
              <a:lnSpc>
                <a:spcPct val="80000"/>
              </a:lnSpc>
            </a:pPr>
            <a:r>
              <a:rPr lang="en-US" sz="2400" dirty="0">
                <a:latin typeface="Arial" charset="0"/>
                <a:ea typeface="MS PGothic" charset="0"/>
              </a:rPr>
              <a:t>Semi-decidable is the same as the notion of </a:t>
            </a:r>
            <a:r>
              <a:rPr lang="en-US" sz="2400" u="sng" dirty="0">
                <a:latin typeface="Arial" charset="0"/>
                <a:ea typeface="MS PGothic" charset="0"/>
              </a:rPr>
              <a:t>recognizable</a:t>
            </a:r>
            <a:r>
              <a:rPr lang="en-US" sz="2400" dirty="0">
                <a:latin typeface="Arial" charset="0"/>
                <a:ea typeface="MS PGothic" charset="0"/>
              </a:rPr>
              <a:t> used in the text.</a:t>
            </a:r>
          </a:p>
        </p:txBody>
      </p:sp>
      <p:sp>
        <p:nvSpPr>
          <p:cNvPr id="14746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A6BF31DA-0C64-E349-86D0-558FD10A9BC5}" type="slidenum">
              <a:rPr lang="en-US" sz="1400"/>
              <a:pPr algn="r" eaLnBrk="1" hangingPunct="1"/>
              <a:t>15</a:t>
            </a:fld>
            <a:endParaRPr lang="en-US" sz="140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Additional Notations</a:t>
            </a:r>
          </a:p>
        </p:txBody>
      </p:sp>
      <p:sp>
        <p:nvSpPr>
          <p:cNvPr id="359427"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Includes comment on our notation versus that of others</a:t>
            </a:r>
          </a:p>
        </p:txBody>
      </p:sp>
    </p:spTree>
    <p:extLst>
      <p:ext uri="{BB962C8B-B14F-4D97-AF65-F5344CB8AC3E}">
        <p14:creationId xmlns:p14="http://schemas.microsoft.com/office/powerpoint/2010/main" val="171694490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1475" name="Slide Number Placeholder 5"/>
          <p:cNvSpPr>
            <a:spLocks noGrp="1"/>
          </p:cNvSpPr>
          <p:nvPr>
            <p:ph type="sldNum" sz="quarter" idx="12"/>
          </p:nvPr>
        </p:nvSpPr>
        <p:spPr>
          <a:noFill/>
        </p:spPr>
        <p:txBody>
          <a:bodyPr/>
          <a:lstStyle/>
          <a:p>
            <a:fld id="{E5775402-54CF-5D4A-AE3E-7EECDE32CE5C}" type="slidenum">
              <a:rPr lang="en-US">
                <a:latin typeface="Arial" pitchFamily="-111" charset="0"/>
                <a:ea typeface="ＭＳ Ｐゴシック" pitchFamily="-111" charset="-128"/>
                <a:cs typeface="ＭＳ Ｐゴシック" pitchFamily="-111" charset="-128"/>
              </a:rPr>
              <a:pPr/>
              <a:t>151</a:t>
            </a:fld>
            <a:endParaRPr lang="en-US">
              <a:latin typeface="Arial" pitchFamily="-111" charset="0"/>
              <a:ea typeface="ＭＳ Ｐゴシック" pitchFamily="-111" charset="-128"/>
              <a:cs typeface="ＭＳ Ｐゴシック" pitchFamily="-111" charset="-128"/>
            </a:endParaRPr>
          </a:p>
        </p:txBody>
      </p:sp>
      <p:sp>
        <p:nvSpPr>
          <p:cNvPr id="3614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a:t>
            </a:r>
          </a:p>
        </p:txBody>
      </p:sp>
      <p:sp>
        <p:nvSpPr>
          <p:cNvPr id="361477" name="Rectangle 3"/>
          <p:cNvSpPr>
            <a:spLocks noGrp="1" noChangeArrowheads="1"/>
          </p:cNvSpPr>
          <p:nvPr>
            <p:ph type="body" idx="1"/>
          </p:nvPr>
        </p:nvSpPr>
        <p:spPr/>
        <p:txBody>
          <a:bodyPr/>
          <a:lstStyle/>
          <a:p>
            <a:r>
              <a:rPr lang="en-US" sz="2400" dirty="0">
                <a:ea typeface="ＭＳ Ｐゴシック" pitchFamily="-111" charset="-128"/>
                <a:cs typeface="ＭＳ Ｐゴシック" pitchFamily="-111" charset="-128"/>
              </a:rPr>
              <a:t>Others consider functions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whereas we had just one. However, our input to the FRS was actually an encoding of n arguments. </a:t>
            </a:r>
          </a:p>
          <a:p>
            <a:r>
              <a:rPr lang="en-US" sz="2400" dirty="0">
                <a:ea typeface="ＭＳ Ｐゴシック" pitchFamily="-111" charset="-128"/>
                <a:cs typeface="ＭＳ Ｐゴシック" pitchFamily="-111" charset="-128"/>
              </a:rPr>
              <a:t>The fact that we can focus on just a single number that is the encoding of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is easy to justify based on the pairing function.</a:t>
            </a:r>
          </a:p>
          <a:p>
            <a:r>
              <a:rPr lang="en-US" sz="2400" dirty="0">
                <a:ea typeface="ＭＳ Ｐゴシック" pitchFamily="-111" charset="-128"/>
                <a:cs typeface="ＭＳ Ｐゴシック" pitchFamily="-111" charset="-128"/>
              </a:rPr>
              <a:t>Some presentations order arguments differently, starting with the </a:t>
            </a:r>
            <a:r>
              <a:rPr lang="en-US" sz="2400" b="1" i="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arguments and then the Gödel number of the function, but closure under argument permutation follows from closure under projection/substitution.</a:t>
            </a:r>
          </a:p>
        </p:txBody>
      </p:sp>
      <p:sp>
        <p:nvSpPr>
          <p:cNvPr id="361478" name="Date Placeholder 3"/>
          <p:cNvSpPr>
            <a:spLocks noGrp="1"/>
          </p:cNvSpPr>
          <p:nvPr>
            <p:ph type="dt" sz="quarter" idx="10"/>
          </p:nvPr>
        </p:nvSpPr>
        <p:spPr>
          <a:noFill/>
        </p:spPr>
        <p:txBody>
          <a:bodyPr/>
          <a:lstStyle/>
          <a:p>
            <a:fld id="{38C87805-46CC-D943-BCF8-1030C4AF31F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131033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3524" name="Slide Number Placeholder 5"/>
          <p:cNvSpPr>
            <a:spLocks noGrp="1"/>
          </p:cNvSpPr>
          <p:nvPr>
            <p:ph type="sldNum" sz="quarter" idx="12"/>
          </p:nvPr>
        </p:nvSpPr>
        <p:spPr>
          <a:noFill/>
        </p:spPr>
        <p:txBody>
          <a:bodyPr/>
          <a:lstStyle/>
          <a:p>
            <a:fld id="{AED769DA-6130-FF4B-8687-382241BB3E4E}" type="slidenum">
              <a:rPr lang="en-US">
                <a:latin typeface="Arial" pitchFamily="-111" charset="0"/>
                <a:ea typeface="ＭＳ Ｐゴシック" pitchFamily="-111" charset="-128"/>
                <a:cs typeface="ＭＳ Ｐゴシック" pitchFamily="-111" charset="-128"/>
              </a:rPr>
              <a:pPr/>
              <a:t>152</a:t>
            </a:fld>
            <a:endParaRPr lang="en-US">
              <a:latin typeface="Arial" pitchFamily="-111" charset="0"/>
              <a:ea typeface="ＭＳ Ｐゴシック" pitchFamily="-111" charset="-128"/>
              <a:cs typeface="ＭＳ Ｐゴシック" pitchFamily="-111" charset="-128"/>
            </a:endParaRPr>
          </a:p>
        </p:txBody>
      </p:sp>
      <p:sp>
        <p:nvSpPr>
          <p:cNvPr id="36352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Universal Machine Mapping</a:t>
            </a:r>
          </a:p>
        </p:txBody>
      </p:sp>
      <p:sp>
        <p:nvSpPr>
          <p:cNvPr id="363526"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dirty="0" err="1">
                <a:ea typeface="ＭＳ Ｐゴシック" pitchFamily="-111" charset="-128"/>
                <a:cs typeface="ＭＳ Ｐゴシック" pitchFamily="-111" charset="-128"/>
                <a:sym typeface="Symbol" pitchFamily="-111" charset="2"/>
              </a:rPr>
              <a:t>Univ</a:t>
            </a:r>
            <a:r>
              <a:rPr lang="en-US" b="1" dirty="0">
                <a:ea typeface="ＭＳ Ｐゴシック" pitchFamily="-111" charset="-128"/>
                <a:cs typeface="ＭＳ Ｐゴシック" pitchFamily="-111" charset="-128"/>
                <a:sym typeface="Symbol" pitchFamily="-111" charset="2"/>
              </a:rPr>
              <a:t> (f,          )</a:t>
            </a:r>
          </a:p>
          <a:p>
            <a:r>
              <a:rPr lang="en-US" dirty="0">
                <a:ea typeface="ＭＳ Ｐゴシック" pitchFamily="-111" charset="-128"/>
                <a:cs typeface="ＭＳ Ｐゴシック" pitchFamily="-111" charset="-128"/>
                <a:sym typeface="Symbol" pitchFamily="-111" charset="2"/>
              </a:rPr>
              <a:t>We will sometimes adopt the above and also its common shorthand</a:t>
            </a:r>
          </a:p>
          <a:p>
            <a:pPr>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a:t>
            </a:r>
          </a:p>
          <a:p>
            <a:pPr>
              <a:buFontTx/>
              <a:buNone/>
            </a:pPr>
            <a:r>
              <a:rPr lang="en-US" dirty="0">
                <a:ea typeface="ＭＳ Ｐゴシック" pitchFamily="-111" charset="-128"/>
                <a:cs typeface="ＭＳ Ｐゴシック" pitchFamily="-111" charset="-128"/>
                <a:sym typeface="Symbol" pitchFamily="-111" charset="2"/>
              </a:rPr>
              <a:t>	and the even shorter version</a:t>
            </a:r>
          </a:p>
          <a:p>
            <a:pPr>
              <a:buFontTx/>
              <a:buNone/>
            </a:pP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 </a:t>
            </a:r>
            <a:r>
              <a:rPr lang="en-US" b="1" baseline="30000" dirty="0">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(f, x</a:t>
            </a:r>
            <a:r>
              <a:rPr lang="en-US" b="1" baseline="-25000" dirty="0">
                <a:ea typeface="ＭＳ Ｐゴシック" pitchFamily="-111" charset="-128"/>
                <a:cs typeface="ＭＳ Ｐゴシック" pitchFamily="-111" charset="-128"/>
                <a:sym typeface="Symbol" pitchFamily="-111" charset="2"/>
              </a:rPr>
              <a:t>1</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x</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sym typeface="Symbol" pitchFamily="-111" charset="2"/>
              </a:rPr>
              <a:t>) </a:t>
            </a:r>
          </a:p>
        </p:txBody>
      </p:sp>
      <p:graphicFrame>
        <p:nvGraphicFramePr>
          <p:cNvPr id="363522" name="Object 4"/>
          <p:cNvGraphicFramePr>
            <a:graphicFrameLocks noChangeAspect="1"/>
          </p:cNvGraphicFramePr>
          <p:nvPr/>
        </p:nvGraphicFramePr>
        <p:xfrm>
          <a:off x="5580063" y="1581150"/>
          <a:ext cx="858837" cy="485775"/>
        </p:xfrm>
        <a:graphic>
          <a:graphicData uri="http://schemas.openxmlformats.org/presentationml/2006/ole">
            <mc:AlternateContent xmlns:mc="http://schemas.openxmlformats.org/markup-compatibility/2006">
              <mc:Choice xmlns:v="urn:schemas-microsoft-com:vml" Requires="v">
                <p:oleObj spid="_x0000_s247919" name="Equation" r:id="rId4" imgW="583947" imgH="330057" progId="Word.Picture.8">
                  <p:embed/>
                </p:oleObj>
              </mc:Choice>
              <mc:Fallback>
                <p:oleObj name="Equation" r:id="rId4" imgW="583947" imgH="330057" progId="Word.Picture.8">
                  <p:embed/>
                  <p:pic>
                    <p:nvPicPr>
                      <p:cNvPr id="36352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581150"/>
                        <a:ext cx="858837"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363527" name="Date Placeholder 3"/>
          <p:cNvSpPr>
            <a:spLocks noGrp="1"/>
          </p:cNvSpPr>
          <p:nvPr>
            <p:ph type="dt" sz="quarter" idx="10"/>
          </p:nvPr>
        </p:nvSpPr>
        <p:spPr>
          <a:noFill/>
        </p:spPr>
        <p:txBody>
          <a:bodyPr/>
          <a:lstStyle/>
          <a:p>
            <a:fld id="{6A8D5930-E8EE-C74D-8561-E3570B3CC63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5506647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5571" name="Slide Number Placeholder 5"/>
          <p:cNvSpPr>
            <a:spLocks noGrp="1"/>
          </p:cNvSpPr>
          <p:nvPr>
            <p:ph type="sldNum" sz="quarter" idx="12"/>
          </p:nvPr>
        </p:nvSpPr>
        <p:spPr>
          <a:noFill/>
        </p:spPr>
        <p:txBody>
          <a:bodyPr/>
          <a:lstStyle/>
          <a:p>
            <a:fld id="{642493C8-1D54-AF45-8BA7-034360A52D97}" type="slidenum">
              <a:rPr lang="en-US">
                <a:latin typeface="Arial" pitchFamily="-111" charset="0"/>
                <a:ea typeface="ＭＳ Ｐゴシック" pitchFamily="-111" charset="-128"/>
                <a:cs typeface="ＭＳ Ｐゴシック" pitchFamily="-111" charset="-128"/>
              </a:rPr>
              <a:pPr/>
              <a:t>153</a:t>
            </a:fld>
            <a:endParaRPr lang="en-US">
              <a:latin typeface="Arial" pitchFamily="-111" charset="0"/>
              <a:ea typeface="ＭＳ Ｐゴシック" pitchFamily="-111" charset="-128"/>
              <a:cs typeface="ＭＳ Ｐゴシック" pitchFamily="-111" charset="-128"/>
            </a:endParaRPr>
          </a:p>
        </p:txBody>
      </p:sp>
      <p:sp>
        <p:nvSpPr>
          <p:cNvPr id="3655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SNAP and TERM</a:t>
            </a:r>
          </a:p>
        </p:txBody>
      </p:sp>
      <p:sp>
        <p:nvSpPr>
          <p:cNvPr id="365573"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Our </a:t>
            </a:r>
            <a:r>
              <a:rPr lang="en-US" b="1" dirty="0">
                <a:ea typeface="ＭＳ Ｐゴシック" pitchFamily="-111" charset="-128"/>
                <a:cs typeface="ＭＳ Ｐゴシック" pitchFamily="-111" charset="-128"/>
              </a:rPr>
              <a:t>CONFIG</a:t>
            </a:r>
            <a:r>
              <a:rPr lang="en-US" dirty="0">
                <a:ea typeface="ＭＳ Ｐゴシック" pitchFamily="-111" charset="-128"/>
                <a:cs typeface="ＭＳ Ｐゴシック" pitchFamily="-111" charset="-128"/>
              </a:rPr>
              <a:t> is essentially a snapshot function as seen in other presentations of a universal function</a:t>
            </a: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SNAP(f, x, t) = CONFIG(f, x, t)</a:t>
            </a:r>
          </a:p>
          <a:p>
            <a:pPr>
              <a:lnSpc>
                <a:spcPct val="90000"/>
              </a:lnSpc>
            </a:pPr>
            <a:r>
              <a:rPr lang="en-US" dirty="0">
                <a:ea typeface="ＭＳ Ｐゴシック" pitchFamily="-111" charset="-128"/>
                <a:cs typeface="ＭＳ Ｐゴシック" pitchFamily="-111" charset="-128"/>
              </a:rPr>
              <a:t>Termination in our notation occurs when we reach a fixed point, so</a:t>
            </a:r>
          </a:p>
          <a:p>
            <a:pPr>
              <a:lnSpc>
                <a:spcPct val="9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TERM(f, x) = (</a:t>
            </a:r>
            <a:r>
              <a:rPr lang="en-US" sz="2800" b="1" dirty="0">
                <a:ea typeface="ＭＳ Ｐゴシック" pitchFamily="-111" charset="-128"/>
                <a:cs typeface="ＭＳ Ｐゴシック" pitchFamily="-111" charset="-128"/>
              </a:rPr>
              <a:t>NEXT(f, x) == x)</a:t>
            </a:r>
          </a:p>
          <a:p>
            <a:pPr>
              <a:lnSpc>
                <a:spcPct val="90000"/>
              </a:lnSpc>
            </a:pPr>
            <a:r>
              <a:rPr lang="en-US" sz="2800" dirty="0">
                <a:ea typeface="ＭＳ Ｐゴシック" pitchFamily="-111" charset="-128"/>
                <a:cs typeface="ＭＳ Ｐゴシック" pitchFamily="-111" charset="-128"/>
              </a:rPr>
              <a:t>Again, we used a single argument but that can be extended as we have already shown.</a:t>
            </a:r>
          </a:p>
        </p:txBody>
      </p:sp>
      <p:sp>
        <p:nvSpPr>
          <p:cNvPr id="365574" name="Date Placeholder 3"/>
          <p:cNvSpPr>
            <a:spLocks noGrp="1"/>
          </p:cNvSpPr>
          <p:nvPr>
            <p:ph type="dt" sz="quarter" idx="10"/>
          </p:nvPr>
        </p:nvSpPr>
        <p:spPr>
          <a:noFill/>
        </p:spPr>
        <p:txBody>
          <a:bodyPr/>
          <a:lstStyle/>
          <a:p>
            <a:fld id="{58B8E43E-67EE-B345-BC3C-BDB469F8E010}"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75638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154</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STP Predicate</a:t>
            </a:r>
          </a:p>
        </p:txBody>
      </p:sp>
      <p:sp>
        <p:nvSpPr>
          <p:cNvPr id="367621"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STP(f, 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t ) </a:t>
            </a:r>
            <a:r>
              <a:rPr lang="en-US" dirty="0">
                <a:ea typeface="ＭＳ Ｐゴシック" pitchFamily="-111" charset="-128"/>
                <a:cs typeface="ＭＳ Ｐゴシック" pitchFamily="-111" charset="-128"/>
              </a:rPr>
              <a:t>is a predicate defined to be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a:t>
            </a:r>
            <a:r>
              <a:rPr lang="en-US" b="1" dirty="0" err="1">
                <a:ea typeface="ＭＳ Ｐゴシック" pitchFamily="-111" charset="-128"/>
                <a:cs typeface="ＭＳ Ｐゴシック" pitchFamily="-111" charset="-128"/>
              </a:rPr>
              <a:t>xn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converges in at most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steps.</a:t>
            </a:r>
          </a:p>
          <a:p>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is primitive recursive since it can be defined by</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STP(f, x, </a:t>
            </a:r>
            <a:r>
              <a:rPr lang="en-US" sz="2800" b="1" i="1" dirty="0">
                <a:ea typeface="ＭＳ Ｐゴシック" pitchFamily="-111" charset="-128"/>
                <a:cs typeface="ＭＳ Ｐゴシック" pitchFamily="-111" charset="-128"/>
              </a:rPr>
              <a:t>t </a:t>
            </a:r>
            <a:r>
              <a:rPr lang="en-US" sz="2800" b="1" dirty="0">
                <a:ea typeface="ＭＳ Ｐゴシック" pitchFamily="-111" charset="-128"/>
                <a:cs typeface="ＭＳ Ｐゴシック" pitchFamily="-111" charset="-128"/>
              </a:rPr>
              <a:t>) = TERM(f, CONFIG(f, x, </a:t>
            </a:r>
            <a:r>
              <a:rPr lang="en-US" sz="2800" b="1" i="1" dirty="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a:t>
            </a:r>
          </a:p>
          <a:p>
            <a:pPr>
              <a:buFontTx/>
              <a:buNone/>
            </a:pPr>
            <a:r>
              <a:rPr lang="en-US" sz="2800" dirty="0">
                <a:ea typeface="ＭＳ Ｐゴシック" pitchFamily="-111" charset="-128"/>
                <a:cs typeface="ＭＳ Ｐゴシック" pitchFamily="-111" charset="-128"/>
              </a:rPr>
              <a:t>	Extending to many arguments is easily done as before.</a:t>
            </a: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88791759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67619" name="Slide Number Placeholder 5"/>
          <p:cNvSpPr>
            <a:spLocks noGrp="1"/>
          </p:cNvSpPr>
          <p:nvPr>
            <p:ph type="sldNum" sz="quarter" idx="12"/>
          </p:nvPr>
        </p:nvSpPr>
        <p:spPr>
          <a:noFill/>
        </p:spPr>
        <p:txBody>
          <a:bodyPr/>
          <a:lstStyle/>
          <a:p>
            <a:fld id="{4239DB3B-CF41-494F-A52E-F39076B6AFA5}" type="slidenum">
              <a:rPr lang="en-US">
                <a:latin typeface="Arial" pitchFamily="-111" charset="0"/>
                <a:ea typeface="ＭＳ Ｐゴシック" pitchFamily="-111" charset="-128"/>
                <a:cs typeface="ＭＳ Ｐゴシック" pitchFamily="-111" charset="-128"/>
              </a:rPr>
              <a:pPr/>
              <a:t>155</a:t>
            </a:fld>
            <a:endParaRPr lang="en-US">
              <a:latin typeface="Arial" pitchFamily="-111" charset="0"/>
              <a:ea typeface="ＭＳ Ｐゴシック" pitchFamily="-111" charset="-128"/>
              <a:cs typeface="ＭＳ Ｐゴシック" pitchFamily="-111" charset="-128"/>
            </a:endParaRPr>
          </a:p>
        </p:txBody>
      </p:sp>
      <p:sp>
        <p:nvSpPr>
          <p:cNvPr id="367620"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VALUE PRF</a:t>
            </a:r>
          </a:p>
        </p:txBody>
      </p:sp>
      <p:sp>
        <p:nvSpPr>
          <p:cNvPr id="367621" name="Rectangle 3"/>
          <p:cNvSpPr>
            <a:spLocks noGrp="1" noChangeArrowheads="1"/>
          </p:cNvSpPr>
          <p:nvPr>
            <p:ph type="body" idx="1"/>
          </p:nvPr>
        </p:nvSpPr>
        <p:spPr/>
        <p:txBody>
          <a:bodyPr/>
          <a:lstStyle/>
          <a:p>
            <a:r>
              <a:rPr lang="en-US" sz="2800" b="1" dirty="0">
                <a:ea typeface="ＭＳ Ｐゴシック" pitchFamily="-111" charset="-128"/>
                <a:cs typeface="ＭＳ Ｐゴシック" pitchFamily="-111" charset="-128"/>
              </a:rPr>
              <a:t>VALUE(f, x1,…,</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t ) </a:t>
            </a:r>
            <a:r>
              <a:rPr lang="en-US" sz="2800" dirty="0">
                <a:ea typeface="ＭＳ Ｐゴシック" pitchFamily="-111" charset="-128"/>
                <a:cs typeface="ＭＳ Ｐゴシック" pitchFamily="-111" charset="-128"/>
              </a:rPr>
              <a:t>is a primitive recursive function (algorithm) that returns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(x1,…,</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so long as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STP(f, x1,…,</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t ) </a:t>
            </a:r>
            <a:r>
              <a:rPr lang="en-US" sz="2800" dirty="0">
                <a:ea typeface="ＭＳ Ｐゴシック" pitchFamily="-111" charset="-128"/>
                <a:cs typeface="ＭＳ Ｐゴシック" pitchFamily="-111" charset="-128"/>
              </a:rPr>
              <a:t>is true.</a:t>
            </a:r>
            <a:endParaRPr lang="en-US" sz="2400" dirty="0">
              <a:ea typeface="ＭＳ Ｐゴシック" pitchFamily="-111" charset="-128"/>
              <a:cs typeface="ＭＳ Ｐゴシック" pitchFamily="-111" charset="-128"/>
            </a:endParaRPr>
          </a:p>
          <a:p>
            <a:r>
              <a:rPr lang="en-US" sz="2800" b="1" dirty="0">
                <a:ea typeface="ＭＳ Ｐゴシック" pitchFamily="-111" charset="-128"/>
                <a:cs typeface="ＭＳ Ｐゴシック" pitchFamily="-111" charset="-128"/>
              </a:rPr>
              <a:t>VALUE(f, x1,…,</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exp (CONFIG ( F, x, t), 0)</a:t>
            </a:r>
            <a:r>
              <a:rPr lang="en-US" sz="2800" dirty="0">
                <a:ea typeface="ＭＳ Ｐゴシック" pitchFamily="-111" charset="-128"/>
                <a:cs typeface="ＭＳ Ｐゴシック" pitchFamily="-111" charset="-128"/>
              </a:rPr>
              <a:t>, where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is an </a:t>
            </a:r>
            <a:r>
              <a:rPr lang="en-US" sz="2800" dirty="0" err="1">
                <a:ea typeface="ＭＳ Ｐゴシック" pitchFamily="-111" charset="-128"/>
                <a:cs typeface="ＭＳ Ｐゴシック" pitchFamily="-111" charset="-128"/>
              </a:rPr>
              <a:t>encoiding</a:t>
            </a:r>
            <a:r>
              <a:rPr lang="en-US" sz="2800" dirty="0">
                <a:ea typeface="ＭＳ Ｐゴシック" pitchFamily="-111" charset="-128"/>
                <a:cs typeface="ＭＳ Ｐゴシック" pitchFamily="-111" charset="-128"/>
              </a:rPr>
              <a:t> of </a:t>
            </a:r>
            <a:r>
              <a:rPr lang="en-US" sz="2800" b="1" dirty="0">
                <a:ea typeface="ＭＳ Ｐゴシック" pitchFamily="-111" charset="-128"/>
                <a:cs typeface="ＭＳ Ｐゴシック" pitchFamily="-111" charset="-128"/>
              </a:rPr>
              <a:t>&lt;x1,…,</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&gt;</a:t>
            </a:r>
          </a:p>
          <a:p>
            <a:r>
              <a:rPr lang="en-US" sz="2800" b="1" dirty="0">
                <a:ea typeface="ＭＳ Ｐゴシック" pitchFamily="-111" charset="-128"/>
                <a:cs typeface="ＭＳ Ｐゴシック" pitchFamily="-111" charset="-128"/>
              </a:rPr>
              <a:t>VALUE(f, x1,…,</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t ) </a:t>
            </a:r>
            <a:r>
              <a:rPr lang="en-US" sz="2800" dirty="0">
                <a:ea typeface="ＭＳ Ｐゴシック" pitchFamily="-111" charset="-128"/>
                <a:cs typeface="ＭＳ Ｐゴシック" pitchFamily="-111" charset="-128"/>
              </a:rPr>
              <a:t>returns a value if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STP(f, x1,…,</a:t>
            </a:r>
            <a:r>
              <a:rPr lang="en-US" sz="2800" b="1" dirty="0" err="1">
                <a:ea typeface="ＭＳ Ｐゴシック" pitchFamily="-111" charset="-128"/>
                <a:cs typeface="ＭＳ Ｐゴシック" pitchFamily="-111" charset="-128"/>
              </a:rPr>
              <a:t>xn</a:t>
            </a:r>
            <a:r>
              <a:rPr lang="en-US" sz="2800" b="1" dirty="0">
                <a:ea typeface="ＭＳ Ｐゴシック" pitchFamily="-111" charset="-128"/>
                <a:cs typeface="ＭＳ Ｐゴシック" pitchFamily="-111" charset="-128"/>
              </a:rPr>
              <a:t>, t ) </a:t>
            </a:r>
            <a:r>
              <a:rPr lang="en-US" sz="2800" dirty="0">
                <a:ea typeface="ＭＳ Ｐゴシック" pitchFamily="-111" charset="-128"/>
                <a:cs typeface="ＭＳ Ｐゴシック" pitchFamily="-111" charset="-128"/>
              </a:rPr>
              <a:t>is false, but the returned value is meaningless.</a:t>
            </a:r>
            <a:endParaRPr lang="en-US" dirty="0">
              <a:ea typeface="ＭＳ Ｐゴシック" pitchFamily="-111" charset="-128"/>
              <a:cs typeface="ＭＳ Ｐゴシック" pitchFamily="-111" charset="-128"/>
            </a:endParaRPr>
          </a:p>
        </p:txBody>
      </p:sp>
      <p:sp>
        <p:nvSpPr>
          <p:cNvPr id="367622" name="Date Placeholder 3"/>
          <p:cNvSpPr>
            <a:spLocks noGrp="1"/>
          </p:cNvSpPr>
          <p:nvPr>
            <p:ph type="dt" sz="quarter" idx="10"/>
          </p:nvPr>
        </p:nvSpPr>
        <p:spPr>
          <a:noFill/>
        </p:spPr>
        <p:txBody>
          <a:bodyPr/>
          <a:lstStyle/>
          <a:p>
            <a:fld id="{06511C14-D8CD-0A4B-8DE3-ABCB87ED7B6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529404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Recursively Enumerable</a:t>
            </a:r>
          </a:p>
        </p:txBody>
      </p:sp>
      <p:sp>
        <p:nvSpPr>
          <p:cNvPr id="369667" name="Rectangle 3"/>
          <p:cNvSpPr>
            <a:spLocks noGrp="1" noChangeArrowheads="1"/>
          </p:cNvSpPr>
          <p:nvPr>
            <p:ph type="subTitle" idx="1"/>
          </p:nvPr>
        </p:nvSpPr>
        <p:spPr/>
        <p:txBody>
          <a:bodyPr/>
          <a:lstStyle/>
          <a:p>
            <a:r>
              <a:rPr lang="en-US" dirty="0">
                <a:ea typeface="ＭＳ Ｐゴシック" pitchFamily="-111" charset="-128"/>
                <a:cs typeface="ＭＳ Ｐゴシック" pitchFamily="-111" charset="-128"/>
              </a:rPr>
              <a:t>Properties of re Sets</a:t>
            </a:r>
          </a:p>
        </p:txBody>
      </p:sp>
    </p:spTree>
    <p:extLst>
      <p:ext uri="{BB962C8B-B14F-4D97-AF65-F5344CB8AC3E}">
        <p14:creationId xmlns:p14="http://schemas.microsoft.com/office/powerpoint/2010/main" val="172878752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1715" name="Slide Number Placeholder 5"/>
          <p:cNvSpPr>
            <a:spLocks noGrp="1"/>
          </p:cNvSpPr>
          <p:nvPr>
            <p:ph type="sldNum" sz="quarter" idx="12"/>
          </p:nvPr>
        </p:nvSpPr>
        <p:spPr>
          <a:noFill/>
        </p:spPr>
        <p:txBody>
          <a:bodyPr/>
          <a:lstStyle/>
          <a:p>
            <a:fld id="{7C5F440F-B658-9A4B-9423-33FA3C9131CF}" type="slidenum">
              <a:rPr lang="en-US">
                <a:latin typeface="Arial" pitchFamily="-111" charset="0"/>
                <a:ea typeface="ＭＳ Ｐゴシック" pitchFamily="-111" charset="-128"/>
                <a:cs typeface="ＭＳ Ｐゴシック" pitchFamily="-111" charset="-128"/>
              </a:rPr>
              <a:pPr/>
              <a:t>157</a:t>
            </a:fld>
            <a:endParaRPr lang="en-US">
              <a:latin typeface="Arial" pitchFamily="-111" charset="0"/>
              <a:ea typeface="ＭＳ Ｐゴシック" pitchFamily="-111" charset="-128"/>
              <a:cs typeface="ＭＳ Ｐゴシック" pitchFamily="-111" charset="-128"/>
            </a:endParaRPr>
          </a:p>
        </p:txBody>
      </p:sp>
      <p:sp>
        <p:nvSpPr>
          <p:cNvPr id="3717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of re</a:t>
            </a:r>
          </a:p>
        </p:txBody>
      </p:sp>
      <p:sp>
        <p:nvSpPr>
          <p:cNvPr id="371717"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Some texts define re in the same way as I have defined semi-decidable.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semi-decidable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 partially computable function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x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 g(x)</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I prefer the definition of re that says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S </a:t>
            </a:r>
            <a:r>
              <a:rPr lang="en-US" sz="2400" b="1" dirty="0">
                <a:ea typeface="ＭＳ Ｐゴシック" pitchFamily="-111" charset="-128"/>
                <a:cs typeface="ＭＳ Ｐゴシック" pitchFamily="-111" charset="-128"/>
                <a:sym typeface="Symbol" pitchFamily="-111" charset="2"/>
              </a:rPr>
              <a:t>  </a:t>
            </a:r>
            <a:r>
              <a:rPr lang="en-US" sz="2400" dirty="0">
                <a:ea typeface="ＭＳ Ｐゴシック" pitchFamily="-111" charset="-128"/>
                <a:cs typeface="ＭＳ Ｐゴシック" pitchFamily="-111" charset="-128"/>
              </a:rPr>
              <a:t>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or there exists a totally computable function f where </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 = { y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x f(x)</a:t>
            </a:r>
            <a:r>
              <a:rPr lang="en-US" sz="2400" b="1" dirty="0">
                <a:ea typeface="ＭＳ Ｐゴシック" pitchFamily="-111" charset="-128"/>
                <a:cs typeface="ＭＳ Ｐゴシック" pitchFamily="-111" charset="-128"/>
                <a:sym typeface="Symbol" pitchFamily="-111" charset="2"/>
              </a:rPr>
              <a:t> == y</a:t>
            </a:r>
            <a:r>
              <a:rPr lang="en-US" sz="2400" b="1"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We will prove these equivalent. Actually,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a primitive recursive function.</a:t>
            </a:r>
            <a:endParaRPr lang="en-US" sz="2800" dirty="0">
              <a:ea typeface="ＭＳ Ｐゴシック" pitchFamily="-111" charset="-128"/>
              <a:cs typeface="ＭＳ Ｐゴシック" pitchFamily="-111" charset="-128"/>
            </a:endParaRPr>
          </a:p>
        </p:txBody>
      </p:sp>
      <p:sp>
        <p:nvSpPr>
          <p:cNvPr id="371718" name="Date Placeholder 3"/>
          <p:cNvSpPr>
            <a:spLocks noGrp="1"/>
          </p:cNvSpPr>
          <p:nvPr>
            <p:ph type="dt" sz="quarter" idx="10"/>
          </p:nvPr>
        </p:nvSpPr>
        <p:spPr>
          <a:noFill/>
        </p:spPr>
        <p:txBody>
          <a:bodyPr/>
          <a:lstStyle/>
          <a:p>
            <a:fld id="{583E41F6-E9A4-194F-A792-1F500FD7F97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5438025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3763" name="Slide Number Placeholder 5"/>
          <p:cNvSpPr>
            <a:spLocks noGrp="1"/>
          </p:cNvSpPr>
          <p:nvPr>
            <p:ph type="sldNum" sz="quarter" idx="12"/>
          </p:nvPr>
        </p:nvSpPr>
        <p:spPr>
          <a:noFill/>
        </p:spPr>
        <p:txBody>
          <a:bodyPr/>
          <a:lstStyle/>
          <a:p>
            <a:fld id="{42EE37F2-11D3-2F43-9013-07DEB714D80D}" type="slidenum">
              <a:rPr lang="en-US">
                <a:latin typeface="Arial" pitchFamily="-111" charset="0"/>
                <a:ea typeface="ＭＳ Ｐゴシック" pitchFamily="-111" charset="-128"/>
                <a:cs typeface="ＭＳ Ｐゴシック" pitchFamily="-111" charset="-128"/>
              </a:rPr>
              <a:pPr/>
              <a:t>158</a:t>
            </a:fld>
            <a:endParaRPr lang="en-US">
              <a:latin typeface="Arial" pitchFamily="-111" charset="0"/>
              <a:ea typeface="ＭＳ Ｐゴシック" pitchFamily="-111" charset="-128"/>
              <a:cs typeface="ＭＳ Ｐゴシック" pitchFamily="-111" charset="-128"/>
            </a:endParaRPr>
          </a:p>
        </p:txBody>
      </p:sp>
      <p:sp>
        <p:nvSpPr>
          <p:cNvPr id="3737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Semi-Decidable Implies re</a:t>
            </a:r>
          </a:p>
        </p:txBody>
      </p:sp>
      <p:sp>
        <p:nvSpPr>
          <p:cNvPr id="373765"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semi-decided by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Assume </a:t>
            </a:r>
            <a:r>
              <a:rPr lang="en-US" sz="2800" b="1" dirty="0">
                <a:ea typeface="ＭＳ Ｐゴシック" pitchFamily="-111" charset="-128"/>
                <a:cs typeface="ＭＳ Ｐゴシック" pitchFamily="-111" charset="-128"/>
              </a:rPr>
              <a:t>G</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function in our enumeration of effective procedures.  If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then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by definition, so we will assume </a:t>
            </a:r>
            <a:r>
              <a:rPr lang="en-US" sz="2800"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there is some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a:t>
            </a:r>
            <a:r>
              <a:rPr lang="en-US" sz="2800" dirty="0">
                <a:ea typeface="ＭＳ Ｐゴシック" pitchFamily="-111" charset="-128"/>
                <a:cs typeface="ＭＳ Ｐゴシック" pitchFamily="-111" charset="-128"/>
              </a:rPr>
              <a:t>. Define the enumerating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by</a:t>
            </a:r>
          </a:p>
          <a:p>
            <a:pPr>
              <a:lnSpc>
                <a:spcPct val="9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 	x * 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t ) </a:t>
            </a:r>
          </a:p>
          <a:p>
            <a:pPr>
              <a:lnSpc>
                <a:spcPct val="90000"/>
              </a:lnSpc>
              <a:buFontTx/>
              <a:buNone/>
            </a:pPr>
            <a:r>
              <a:rPr lang="en-US" sz="2800" b="1" dirty="0">
                <a:ea typeface="ＭＳ Ｐゴシック" pitchFamily="-111" charset="-128"/>
                <a:cs typeface="ＭＳ Ｐゴシック" pitchFamily="-111" charset="-128"/>
              </a:rPr>
              <a:t>				+ </a:t>
            </a:r>
            <a:r>
              <a:rPr lang="en-US" sz="2800" b="1" i="1" dirty="0">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 * (1-STP(</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x, t ))</a:t>
            </a:r>
          </a:p>
          <a:p>
            <a:pPr>
              <a:lnSpc>
                <a:spcPct val="90000"/>
              </a:lnSpc>
              <a:buFontTx/>
              <a:buNone/>
            </a:pPr>
            <a:r>
              <a:rPr lang="en-US" sz="2800" dirty="0">
                <a:ea typeface="ＭＳ Ｐゴシック" pitchFamily="-111" charset="-128"/>
                <a:cs typeface="ＭＳ Ｐゴシック" pitchFamily="-111" charset="-128"/>
              </a:rPr>
              <a:t>	Note: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u="sng" dirty="0">
                <a:ea typeface="ＭＳ Ｐゴシック" pitchFamily="-111" charset="-128"/>
                <a:cs typeface="ＭＳ Ｐゴシック" pitchFamily="-111" charset="-128"/>
              </a:rPr>
              <a:t>primitive recursive</a:t>
            </a:r>
            <a:r>
              <a:rPr lang="en-US" sz="2800" dirty="0">
                <a:ea typeface="ＭＳ Ｐゴシック" pitchFamily="-111" charset="-128"/>
                <a:cs typeface="ＭＳ Ｐゴシック" pitchFamily="-111" charset="-128"/>
              </a:rPr>
              <a:t> and it enumerates every value in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infinitely often. </a:t>
            </a:r>
          </a:p>
        </p:txBody>
      </p:sp>
      <p:sp>
        <p:nvSpPr>
          <p:cNvPr id="373766" name="Date Placeholder 3"/>
          <p:cNvSpPr>
            <a:spLocks noGrp="1"/>
          </p:cNvSpPr>
          <p:nvPr>
            <p:ph type="dt" sz="quarter" idx="10"/>
          </p:nvPr>
        </p:nvSpPr>
        <p:spPr>
          <a:noFill/>
        </p:spPr>
        <p:txBody>
          <a:bodyPr/>
          <a:lstStyle/>
          <a:p>
            <a:fld id="{3BA8974D-8393-F746-B9DD-2B85BE676591}"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071283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5811" name="Slide Number Placeholder 5"/>
          <p:cNvSpPr>
            <a:spLocks noGrp="1"/>
          </p:cNvSpPr>
          <p:nvPr>
            <p:ph type="sldNum" sz="quarter" idx="12"/>
          </p:nvPr>
        </p:nvSpPr>
        <p:spPr>
          <a:noFill/>
        </p:spPr>
        <p:txBody>
          <a:bodyPr/>
          <a:lstStyle/>
          <a:p>
            <a:fld id="{F3089703-2397-6E41-95AF-E41821204212}" type="slidenum">
              <a:rPr lang="en-US">
                <a:latin typeface="Arial" pitchFamily="-111" charset="0"/>
                <a:ea typeface="ＭＳ Ｐゴシック" pitchFamily="-111" charset="-128"/>
                <a:cs typeface="ＭＳ Ｐゴシック" pitchFamily="-111" charset="-128"/>
              </a:rPr>
              <a:pPr/>
              <a:t>159</a:t>
            </a:fld>
            <a:endParaRPr lang="en-US">
              <a:latin typeface="Arial" pitchFamily="-111" charset="0"/>
              <a:ea typeface="ＭＳ Ｐゴシック" pitchFamily="-111" charset="-128"/>
              <a:cs typeface="ＭＳ Ｐゴシック" pitchFamily="-111" charset="-128"/>
            </a:endParaRPr>
          </a:p>
        </p:txBody>
      </p:sp>
      <p:sp>
        <p:nvSpPr>
          <p:cNvPr id="37581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Implies Semi-Decidable</a:t>
            </a:r>
          </a:p>
        </p:txBody>
      </p:sp>
      <p:sp>
        <p:nvSpPr>
          <p:cNvPr id="375813"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Theorem:</a:t>
            </a:r>
            <a:r>
              <a:rPr lang="en-US"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By definition,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Ø </a:t>
            </a:r>
            <a:r>
              <a:rPr lang="en-US" sz="2800" dirty="0">
                <a:ea typeface="ＭＳ Ｐゴシック" pitchFamily="-111" charset="-128"/>
                <a:cs typeface="ＭＳ Ｐゴシック" pitchFamily="-111" charset="-128"/>
              </a:rPr>
              <a:t>or there exists an algorithm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over the natural numbers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whose range is exactly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Define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if S == Ø </a:t>
            </a:r>
          </a:p>
          <a:p>
            <a:pPr>
              <a:lnSpc>
                <a:spcPct val="90000"/>
              </a:lnSpc>
              <a:buFontTx/>
              <a:buNone/>
            </a:pPr>
            <a:r>
              <a:rPr lang="en-US" sz="2800"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otherwise</a:t>
            </a:r>
          </a:p>
          <a:p>
            <a:pPr>
              <a:lnSpc>
                <a:spcPct val="90000"/>
              </a:lnSpc>
              <a:buFontTx/>
              <a:buNone/>
            </a:pPr>
            <a:r>
              <a:rPr lang="en-US" sz="2800" dirty="0">
                <a:ea typeface="ＭＳ Ｐゴシック" pitchFamily="-111" charset="-128"/>
                <a:cs typeface="ＭＳ Ｐゴシック" pitchFamily="-111" charset="-128"/>
              </a:rPr>
              <a:t>	This achieves our result as the domain of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is the range of </a:t>
            </a:r>
            <a:r>
              <a:rPr lang="en-US" sz="2800" b="1" dirty="0">
                <a:ea typeface="ＭＳ Ｐゴシック" pitchFamily="-111" charset="-128"/>
                <a:cs typeface="ＭＳ Ｐゴシック" pitchFamily="-111" charset="-128"/>
              </a:rPr>
              <a:t>F</a:t>
            </a:r>
            <a:r>
              <a:rPr lang="en-US" sz="2800" b="1" baseline="-25000"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or empty if </a:t>
            </a:r>
            <a:r>
              <a:rPr lang="en-US" sz="2800" b="1" dirty="0">
                <a:ea typeface="ＭＳ Ｐゴシック" pitchFamily="-111" charset="-128"/>
                <a:cs typeface="ＭＳ Ｐゴシック" pitchFamily="-111" charset="-128"/>
              </a:rPr>
              <a:t>S ==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Note that this is an existence proof in that we cannot test if </a:t>
            </a:r>
            <a:r>
              <a:rPr lang="en-US" sz="2800" b="1" dirty="0">
                <a:ea typeface="ＭＳ Ｐゴシック" pitchFamily="-111" charset="-128"/>
                <a:cs typeface="ＭＳ Ｐゴシック" pitchFamily="-111" charset="-128"/>
              </a:rPr>
              <a:t>S == </a:t>
            </a:r>
            <a:r>
              <a:rPr lang="en-US" sz="2800" b="1" dirty="0" err="1">
                <a:ea typeface="ＭＳ Ｐゴシック" pitchFamily="-111" charset="-128"/>
                <a:cs typeface="ＭＳ Ｐゴシック" pitchFamily="-111" charset="-128"/>
              </a:rPr>
              <a:t>Ø</a:t>
            </a:r>
            <a:r>
              <a:rPr lang="en-US" sz="2800" b="1" dirty="0">
                <a:ea typeface="ＭＳ Ｐゴシック" pitchFamily="-111" charset="-128"/>
                <a:cs typeface="ＭＳ Ｐゴシック" pitchFamily="-111" charset="-128"/>
              </a:rPr>
              <a:t> </a:t>
            </a:r>
            <a:endParaRPr lang="en-US" sz="2800" dirty="0">
              <a:ea typeface="ＭＳ Ｐゴシック" pitchFamily="-111" charset="-128"/>
              <a:cs typeface="ＭＳ Ｐゴシック" pitchFamily="-111" charset="-128"/>
            </a:endParaRPr>
          </a:p>
        </p:txBody>
      </p:sp>
      <p:sp>
        <p:nvSpPr>
          <p:cNvPr id="375814" name="Date Placeholder 3"/>
          <p:cNvSpPr>
            <a:spLocks noGrp="1"/>
          </p:cNvSpPr>
          <p:nvPr>
            <p:ph type="dt" sz="quarter" idx="10"/>
          </p:nvPr>
        </p:nvSpPr>
        <p:spPr>
          <a:noFill/>
        </p:spPr>
        <p:txBody>
          <a:bodyPr/>
          <a:lstStyle/>
          <a:p>
            <a:fld id="{7AB18C3E-9B25-534F-BD2A-C6CF2F05A2C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8682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dt" sz="quarter" idx="10"/>
          </p:nvPr>
        </p:nvSpPr>
        <p:spPr>
          <a:noFill/>
        </p:spPr>
        <p:txBody>
          <a:bodyPr/>
          <a:lstStyle/>
          <a:p>
            <a:fld id="{D351705A-374A-8146-A7DD-1D620D9FB22F}" type="datetime1">
              <a:rPr lang="en-US" smtClean="0">
                <a:latin typeface="Arial" pitchFamily="-111" charset="0"/>
                <a:ea typeface="ＭＳ Ｐゴシック" pitchFamily="-111" charset="-128"/>
                <a:cs typeface="ＭＳ Ｐゴシック" pitchFamily="-111" charset="-128"/>
              </a:rPr>
              <a:t>3/2/22</a:t>
            </a:fld>
            <a:endParaRPr lang="en-US">
              <a:latin typeface="Arial" pitchFamily="-111" charset="0"/>
              <a:ea typeface="ＭＳ Ｐゴシック" pitchFamily="-111" charset="-128"/>
              <a:cs typeface="ＭＳ Ｐゴシック" pitchFamily="-111" charset="-128"/>
            </a:endParaRPr>
          </a:p>
        </p:txBody>
      </p:sp>
      <p:sp>
        <p:nvSpPr>
          <p:cNvPr id="98307" name="Footer Placeholder 2"/>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98308" name="Slide Number Placeholder 3"/>
          <p:cNvSpPr>
            <a:spLocks noGrp="1"/>
          </p:cNvSpPr>
          <p:nvPr>
            <p:ph type="sldNum" sz="quarter" idx="12"/>
          </p:nvPr>
        </p:nvSpPr>
        <p:spPr>
          <a:noFill/>
        </p:spPr>
        <p:txBody>
          <a:bodyPr/>
          <a:lstStyle/>
          <a:p>
            <a:fld id="{45972CA8-C401-0F4E-B922-4C2195DDA1EA}" type="slidenum">
              <a:rPr lang="en-US">
                <a:latin typeface="Arial" pitchFamily="-111" charset="0"/>
                <a:ea typeface="ＭＳ Ｐゴシック" pitchFamily="-111" charset="-128"/>
                <a:cs typeface="ＭＳ Ｐゴシック" pitchFamily="-111" charset="-128"/>
              </a:rPr>
              <a:pPr/>
              <a:t>16</a:t>
            </a:fld>
            <a:endParaRPr lang="en-US">
              <a:latin typeface="Arial" pitchFamily="-111" charset="0"/>
              <a:ea typeface="ＭＳ Ｐゴシック" pitchFamily="-111" charset="-128"/>
              <a:cs typeface="ＭＳ Ｐゴシック" pitchFamily="-111" charset="-128"/>
            </a:endParaRPr>
          </a:p>
        </p:txBody>
      </p:sp>
      <p:sp>
        <p:nvSpPr>
          <p:cNvPr id="983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Immediate Implications</a:t>
            </a:r>
          </a:p>
        </p:txBody>
      </p:sp>
      <p:sp>
        <p:nvSpPr>
          <p:cNvPr id="98310" name="Rectangle 3"/>
          <p:cNvSpPr>
            <a:spLocks noGrp="1" noChangeArrowheads="1"/>
          </p:cNvSpPr>
          <p:nvPr>
            <p:ph type="body" idx="4294967295"/>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solved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 (re, recognizable).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non-re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unsolvable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unsolved.</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finite implies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a:t>
            </a:r>
          </a:p>
        </p:txBody>
      </p:sp>
      <p:sp>
        <p:nvSpPr>
          <p:cNvPr id="983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9541EF80-2D74-3940-94BF-127CB0B8B16D}" type="slidenum">
              <a:rPr lang="en-US" sz="1400"/>
              <a:pPr algn="r"/>
              <a:t>16</a:t>
            </a:fld>
            <a:endParaRPr lang="en-US" sz="1400"/>
          </a:p>
        </p:txBody>
      </p:sp>
    </p:spTree>
    <p:extLst>
      <p:ext uri="{BB962C8B-B14F-4D97-AF65-F5344CB8AC3E}">
        <p14:creationId xmlns:p14="http://schemas.microsoft.com/office/powerpoint/2010/main" val="7339618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7859" name="Slide Number Placeholder 5"/>
          <p:cNvSpPr>
            <a:spLocks noGrp="1"/>
          </p:cNvSpPr>
          <p:nvPr>
            <p:ph type="sldNum" sz="quarter" idx="12"/>
          </p:nvPr>
        </p:nvSpPr>
        <p:spPr>
          <a:noFill/>
        </p:spPr>
        <p:txBody>
          <a:bodyPr/>
          <a:lstStyle/>
          <a:p>
            <a:fld id="{08C650DA-F3C7-4041-B496-DD3751291E6E}" type="slidenum">
              <a:rPr lang="en-US">
                <a:latin typeface="Arial" pitchFamily="-111" charset="0"/>
                <a:ea typeface="ＭＳ Ｐゴシック" pitchFamily="-111" charset="-128"/>
                <a:cs typeface="ＭＳ Ｐゴシック" pitchFamily="-111" charset="-128"/>
              </a:rPr>
              <a:pPr/>
              <a:t>160</a:t>
            </a:fld>
            <a:endParaRPr lang="en-US">
              <a:latin typeface="Arial" pitchFamily="-111" charset="0"/>
              <a:ea typeface="ＭＳ Ｐゴシック" pitchFamily="-111" charset="-128"/>
              <a:cs typeface="ＭＳ Ｐゴシック" pitchFamily="-111" charset="-128"/>
            </a:endParaRPr>
          </a:p>
        </p:txBody>
      </p:sp>
      <p:sp>
        <p:nvSpPr>
          <p:cNvPr id="37786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Domain of a Procedure</a:t>
            </a:r>
          </a:p>
        </p:txBody>
      </p:sp>
      <p:sp>
        <p:nvSpPr>
          <p:cNvPr id="377861" name="Rectangle 3"/>
          <p:cNvSpPr>
            <a:spLocks noGrp="1" noChangeArrowheads="1"/>
          </p:cNvSpPr>
          <p:nvPr>
            <p:ph type="body" idx="1"/>
          </p:nvPr>
        </p:nvSpPr>
        <p:spPr/>
        <p:txBody>
          <a:bodyPr/>
          <a:lstStyle/>
          <a:p>
            <a:pPr>
              <a:lnSpc>
                <a:spcPct val="90000"/>
              </a:lnSpc>
              <a:buFontTx/>
              <a:buNone/>
            </a:pPr>
            <a:r>
              <a:rPr lang="en-US" sz="2800" dirty="0">
                <a:ea typeface="ＭＳ Ｐゴシック" pitchFamily="-111" charset="-128"/>
                <a:cs typeface="ＭＳ Ｐゴシック" pitchFamily="-111" charset="-128"/>
              </a:rPr>
              <a:t>Corollary: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re/semi-decidable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domain / range of a partial recursive predicate </a:t>
            </a:r>
            <a:r>
              <a:rPr lang="en-US" sz="2800" b="1" dirty="0">
                <a:ea typeface="ＭＳ Ｐゴシック" pitchFamily="-111" charset="-128"/>
                <a:cs typeface="ＭＳ Ｐゴシック" pitchFamily="-111" charset="-128"/>
                <a:sym typeface="Symbol" pitchFamily="-111" charset="2"/>
              </a:rPr>
              <a:t>F</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a:t>
            </a:r>
          </a:p>
          <a:p>
            <a:pPr>
              <a:lnSpc>
                <a:spcPct val="90000"/>
              </a:lnSpc>
              <a:buFontTx/>
              <a:buNone/>
            </a:pPr>
            <a:r>
              <a:rPr lang="en-US" sz="2800" dirty="0">
                <a:ea typeface="ＭＳ Ｐゴシック" pitchFamily="-111" charset="-128"/>
                <a:cs typeface="ＭＳ Ｐゴシック" pitchFamily="-111" charset="-128"/>
              </a:rPr>
              <a:t>Proof: The predicate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S</a:t>
            </a:r>
            <a:r>
              <a:rPr lang="en-US" sz="2800" dirty="0">
                <a:ea typeface="ＭＳ Ｐゴシック" pitchFamily="-111" charset="-128"/>
                <a:cs typeface="ＭＳ Ｐゴシック" pitchFamily="-111" charset="-128"/>
              </a:rPr>
              <a:t> we defined earlier to semi-decide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given its enumerating function, can be easily adapted to have this property.</a:t>
            </a:r>
          </a:p>
          <a:p>
            <a:pPr>
              <a:lnSpc>
                <a:spcPct val="90000"/>
              </a:lnSpc>
              <a:buFontTx/>
              <a:buNone/>
            </a:pPr>
            <a:r>
              <a:rPr lang="en-US" sz="2800" b="1" dirty="0">
                <a:ea typeface="ＭＳ Ｐゴシック" pitchFamily="-111" charset="-128"/>
                <a:cs typeface="ＭＳ Ｐゴシック" pitchFamily="-111" charset="-128"/>
              </a:rPr>
              <a:t>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[y == y+1] 	</a:t>
            </a:r>
            <a:r>
              <a:rPr lang="en-US" sz="2800" dirty="0">
                <a:ea typeface="ＭＳ Ｐゴシック" pitchFamily="-111" charset="-128"/>
                <a:cs typeface="ＭＳ Ｐゴシック" pitchFamily="-111" charset="-128"/>
              </a:rPr>
              <a:t>if</a:t>
            </a:r>
            <a:r>
              <a:rPr lang="en-US" sz="2800" b="1" dirty="0">
                <a:ea typeface="ＭＳ Ｐゴシック" pitchFamily="-111" charset="-128"/>
                <a:cs typeface="ＭＳ Ｐゴシック" pitchFamily="-111" charset="-128"/>
              </a:rPr>
              <a:t> S == Ø </a:t>
            </a:r>
          </a:p>
          <a:p>
            <a:pPr>
              <a:lnSpc>
                <a:spcPct val="90000"/>
              </a:lnSpc>
              <a:buFontTx/>
              <a:buNone/>
            </a:pPr>
            <a:r>
              <a:rPr lang="en-US" b="1" dirty="0">
                <a:ea typeface="ＭＳ Ｐゴシック" pitchFamily="-111" charset="-128"/>
                <a:cs typeface="ＭＳ Ｐゴシック" pitchFamily="-111" charset="-128"/>
                <a:sym typeface="Symbol" pitchFamily="-111" charset="2"/>
              </a:rPr>
              <a:t>	</a:t>
            </a:r>
            <a:r>
              <a:rPr lang="en-US" b="1" baseline="-25000" dirty="0">
                <a:ea typeface="ＭＳ Ｐゴシック" pitchFamily="-111" charset="-128"/>
                <a:cs typeface="ＭＳ Ｐゴシック" pitchFamily="-111" charset="-128"/>
                <a:sym typeface="Symbol" pitchFamily="-111" charset="2"/>
              </a:rPr>
              <a:t>S</a:t>
            </a:r>
            <a:r>
              <a:rPr lang="en-US" sz="2800" b="1" dirty="0">
                <a:ea typeface="ＭＳ Ｐゴシック" pitchFamily="-111" charset="-128"/>
                <a:cs typeface="ＭＳ Ｐゴシック" pitchFamily="-111" charset="-128"/>
              </a:rPr>
              <a:t>(x) =</a:t>
            </a:r>
          </a:p>
          <a:p>
            <a:pPr>
              <a:lnSpc>
                <a:spcPct val="90000"/>
              </a:lnSpc>
              <a:buFontTx/>
              <a:buNone/>
            </a:pPr>
            <a:r>
              <a:rPr lang="en-US" sz="2800" b="1" dirty="0">
                <a:ea typeface="ＭＳ Ｐゴシック" pitchFamily="-111" charset="-128"/>
                <a:cs typeface="ＭＳ Ｐゴシック" pitchFamily="-111" charset="-128"/>
              </a:rPr>
              <a:t>			x * ∃y[F</a:t>
            </a:r>
            <a:r>
              <a:rPr lang="en-US" sz="2800" b="1" baseline="-25000" dirty="0">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(y)==x]</a:t>
            </a: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otherwise</a:t>
            </a:r>
          </a:p>
        </p:txBody>
      </p:sp>
      <p:sp>
        <p:nvSpPr>
          <p:cNvPr id="377862" name="Date Placeholder 3"/>
          <p:cNvSpPr>
            <a:spLocks noGrp="1"/>
          </p:cNvSpPr>
          <p:nvPr>
            <p:ph type="dt" sz="quarter" idx="10"/>
          </p:nvPr>
        </p:nvSpPr>
        <p:spPr>
          <a:noFill/>
        </p:spPr>
        <p:txBody>
          <a:bodyPr/>
          <a:lstStyle/>
          <a:p>
            <a:fld id="{C7DB6ABE-477F-774B-B4EF-033F35090D6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903490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79907" name="Slide Number Placeholder 5"/>
          <p:cNvSpPr>
            <a:spLocks noGrp="1"/>
          </p:cNvSpPr>
          <p:nvPr>
            <p:ph type="sldNum" sz="quarter" idx="12"/>
          </p:nvPr>
        </p:nvSpPr>
        <p:spPr>
          <a:noFill/>
        </p:spPr>
        <p:txBody>
          <a:bodyPr/>
          <a:lstStyle/>
          <a:p>
            <a:fld id="{2B701E4E-6177-3C40-8406-2E912A224873}" type="slidenum">
              <a:rPr lang="en-US">
                <a:latin typeface="Arial" pitchFamily="-111" charset="0"/>
                <a:ea typeface="ＭＳ Ｐゴシック" pitchFamily="-111" charset="-128"/>
                <a:cs typeface="ＭＳ Ｐゴシック" pitchFamily="-111" charset="-128"/>
              </a:rPr>
              <a:pPr/>
              <a:t>161</a:t>
            </a:fld>
            <a:endParaRPr lang="en-US">
              <a:latin typeface="Arial" pitchFamily="-111" charset="0"/>
              <a:ea typeface="ＭＳ Ｐゴシック" pitchFamily="-111" charset="-128"/>
              <a:cs typeface="ＭＳ Ｐゴシック" pitchFamily="-111" charset="-128"/>
            </a:endParaRPr>
          </a:p>
        </p:txBody>
      </p:sp>
      <p:sp>
        <p:nvSpPr>
          <p:cNvPr id="37990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Recursive Implies re </a:t>
            </a:r>
          </a:p>
        </p:txBody>
      </p:sp>
      <p:sp>
        <p:nvSpPr>
          <p:cNvPr id="379909" name="Rectangle 3"/>
          <p:cNvSpPr>
            <a:spLocks noGrp="1" noChangeArrowheads="1"/>
          </p:cNvSpPr>
          <p:nvPr>
            <p:ph type="body" idx="1"/>
          </p:nvPr>
        </p:nvSpPr>
        <p:spPr/>
        <p:txBody>
          <a:bodyPr/>
          <a:lstStyle/>
          <a:p>
            <a:pPr>
              <a:buFontTx/>
              <a:buNone/>
            </a:pPr>
            <a:r>
              <a:rPr lang="en-US" sz="2800" dirty="0">
                <a:ea typeface="ＭＳ Ｐゴシック" pitchFamily="-111" charset="-128"/>
                <a:cs typeface="ＭＳ Ｐゴシック" pitchFamily="-111" charset="-128"/>
              </a:rPr>
              <a:t>Theorem: Recursive implies re.</a:t>
            </a:r>
          </a:p>
          <a:p>
            <a:pPr>
              <a:buFontTx/>
              <a:buNone/>
            </a:pPr>
            <a:r>
              <a:rPr lang="en-US" sz="2800" dirty="0">
                <a:ea typeface="ＭＳ Ｐゴシック" pitchFamily="-111" charset="-128"/>
                <a:cs typeface="ＭＳ Ｐゴシック" pitchFamily="-111" charset="-128"/>
              </a:rPr>
              <a:t>Proof: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recursive implies there is a total recursive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such that</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a:t>
            </a:r>
          </a:p>
          <a:p>
            <a:pPr>
              <a:buFontTx/>
              <a:buNone/>
            </a:pPr>
            <a:r>
              <a:rPr lang="en-US" sz="2800" dirty="0">
                <a:ea typeface="ＭＳ Ｐゴシック" pitchFamily="-111" charset="-128"/>
                <a:cs typeface="ＭＳ Ｐゴシック" pitchFamily="-111" charset="-128"/>
              </a:rPr>
              <a:t>	Define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a:t>
            </a:r>
            <a:r>
              <a:rPr lang="en-US" sz="2800" b="1" dirty="0">
                <a:latin typeface="Symbol" pitchFamily="-111" charset="2"/>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y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a:t>
            </a:r>
          </a:p>
          <a:p>
            <a:pPr>
              <a:buFontTx/>
              <a:buNone/>
            </a:pPr>
            <a:r>
              <a:rPr lang="en-US" sz="2800" dirty="0">
                <a:ea typeface="ＭＳ Ｐゴシック" pitchFamily="-111" charset="-128"/>
                <a:cs typeface="ＭＳ Ｐゴシック" pitchFamily="-111" charset="-128"/>
              </a:rPr>
              <a:t>	Clearly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g</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 x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(x) == 1 }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 S</a:t>
            </a:r>
          </a:p>
        </p:txBody>
      </p:sp>
      <p:sp>
        <p:nvSpPr>
          <p:cNvPr id="379910" name="Date Placeholder 3"/>
          <p:cNvSpPr>
            <a:spLocks noGrp="1"/>
          </p:cNvSpPr>
          <p:nvPr>
            <p:ph type="dt" sz="quarter" idx="10"/>
          </p:nvPr>
        </p:nvSpPr>
        <p:spPr>
          <a:noFill/>
        </p:spPr>
        <p:txBody>
          <a:bodyPr/>
          <a:lstStyle/>
          <a:p>
            <a:fld id="{614452DD-9483-6245-BC2C-803603AE4EF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8313503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1955" name="Slide Number Placeholder 5"/>
          <p:cNvSpPr>
            <a:spLocks noGrp="1"/>
          </p:cNvSpPr>
          <p:nvPr>
            <p:ph type="sldNum" sz="quarter" idx="12"/>
          </p:nvPr>
        </p:nvSpPr>
        <p:spPr>
          <a:noFill/>
        </p:spPr>
        <p:txBody>
          <a:bodyPr/>
          <a:lstStyle/>
          <a:p>
            <a:fld id="{208560F9-0352-5344-B7D7-1A0FB1104974}" type="slidenum">
              <a:rPr lang="en-US">
                <a:latin typeface="Arial" pitchFamily="-111" charset="0"/>
                <a:ea typeface="ＭＳ Ｐゴシック" pitchFamily="-111" charset="-128"/>
                <a:cs typeface="ＭＳ Ｐゴシック" pitchFamily="-111" charset="-128"/>
              </a:rPr>
              <a:pPr/>
              <a:t>162</a:t>
            </a:fld>
            <a:endParaRPr lang="en-US">
              <a:latin typeface="Arial" pitchFamily="-111" charset="0"/>
              <a:ea typeface="ＭＳ Ｐゴシック" pitchFamily="-111" charset="-128"/>
              <a:cs typeface="ＭＳ Ｐゴシック" pitchFamily="-111" charset="-128"/>
            </a:endParaRPr>
          </a:p>
        </p:txBody>
      </p:sp>
      <p:sp>
        <p:nvSpPr>
          <p:cNvPr id="38195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Related Results</a:t>
            </a:r>
          </a:p>
        </p:txBody>
      </p:sp>
      <p:sp>
        <p:nvSpPr>
          <p:cNvPr id="381957" name="Rectangle 3"/>
          <p:cNvSpPr>
            <a:spLocks noGrp="1" noChangeArrowheads="1"/>
          </p:cNvSpPr>
          <p:nvPr>
            <p:ph type="body" idx="1"/>
          </p:nvPr>
        </p:nvSpPr>
        <p:spPr/>
        <p:txBody>
          <a:bodyPr/>
          <a:lstStyle/>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semi-decidable.</a:t>
            </a:r>
          </a:p>
          <a:p>
            <a:pPr>
              <a:lnSpc>
                <a:spcPct val="90000"/>
              </a:lnSpc>
              <a:buFontTx/>
              <a:buNone/>
            </a:pPr>
            <a:r>
              <a:rPr lang="en-US" sz="2400" dirty="0">
                <a:ea typeface="ＭＳ Ｐゴシック" pitchFamily="-111" charset="-128"/>
                <a:cs typeface="ＭＳ Ｐゴシック" pitchFamily="-111" charset="-128"/>
              </a:rPr>
              <a:t>Proof: That’s what we proved.</a:t>
            </a:r>
          </a:p>
          <a:p>
            <a:pPr>
              <a:lnSpc>
                <a:spcPct val="90000"/>
              </a:lnSpc>
              <a:buFontTx/>
              <a:buNone/>
            </a:pPr>
            <a:r>
              <a:rPr lang="en-US" sz="2400" dirty="0">
                <a:ea typeface="ＭＳ Ｐゴシック" pitchFamily="-111" charset="-128"/>
                <a:cs typeface="ＭＳ Ｐゴシック" pitchFamily="-111" charset="-128"/>
              </a:rPr>
              <a:t>Theorem: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are both re (semi-decidable)</a:t>
            </a:r>
            <a:br>
              <a:rPr lang="en-US" sz="2400" dirty="0">
                <a:ea typeface="ＭＳ Ｐゴシック" pitchFamily="-111" charset="-128"/>
                <a:cs typeface="ＭＳ Ｐゴシック" pitchFamily="-111" charset="-128"/>
              </a:rPr>
            </a:b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(equivalently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recursive (decidable).</a:t>
            </a:r>
          </a:p>
          <a:p>
            <a:pPr>
              <a:lnSpc>
                <a:spcPct val="90000"/>
              </a:lnSpc>
              <a:buFontTx/>
              <a:buNone/>
            </a:pPr>
            <a:r>
              <a:rPr lang="en-US" sz="2400" dirty="0">
                <a:ea typeface="ＭＳ Ｐゴシック" pitchFamily="-111" charset="-128"/>
                <a:cs typeface="ＭＳ Ｐゴシック" pitchFamily="-111" charset="-128"/>
              </a:rPr>
              <a:t>Proof: Let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aseline="-25000" dirty="0" err="1">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semi-decide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We can decide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t>
            </a:r>
          </a:p>
          <a:p>
            <a:pPr>
              <a:lnSpc>
                <a:spcPct val="90000"/>
              </a:lnSpc>
              <a:buFontTx/>
              <a:buNone/>
            </a:pPr>
            <a:r>
              <a:rPr lang="en-US" sz="20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a:t>
            </a:r>
            <a:r>
              <a:rPr lang="en-US" sz="2400" b="1" dirty="0" err="1">
                <a:latin typeface="Symbol" pitchFamily="-111" charset="2"/>
                <a:ea typeface="ＭＳ Ｐゴシック" pitchFamily="-111" charset="-128"/>
                <a:cs typeface="ＭＳ Ｐゴシック" pitchFamily="-111" charset="-128"/>
              </a:rPr>
              <a:t>m</a:t>
            </a:r>
            <a:r>
              <a:rPr lang="en-US" sz="2400" b="1"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 STP(</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t))</a:t>
            </a:r>
            <a:r>
              <a:rPr lang="en-US" sz="2800" b="1" dirty="0">
                <a:ea typeface="ＭＳ Ｐゴシック" pitchFamily="-111" charset="-128"/>
                <a:cs typeface="ＭＳ Ｐゴシック" pitchFamily="-111" charset="-128"/>
              </a:rPr>
              <a:t> </a:t>
            </a:r>
          </a:p>
          <a:p>
            <a:pPr>
              <a:lnSpc>
                <a:spcPct val="90000"/>
              </a:lnSpc>
              <a:buFontTx/>
              <a:buNone/>
            </a:pPr>
            <a:r>
              <a:rPr lang="en-US" sz="2400" b="1" dirty="0">
                <a:ea typeface="ＭＳ Ｐゴシック" pitchFamily="-111" charset="-128"/>
                <a:cs typeface="ＭＳ Ｐゴシック" pitchFamily="-111" charset="-128"/>
              </a:rPr>
              <a:t>	~S </a:t>
            </a:r>
            <a:r>
              <a:rPr lang="en-US" sz="2400" dirty="0">
                <a:ea typeface="ＭＳ Ｐゴシック" pitchFamily="-111" charset="-128"/>
                <a:cs typeface="ＭＳ Ｐゴシック" pitchFamily="-111" charset="-128"/>
              </a:rPr>
              <a:t>is decided by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 = 1-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endParaRPr>
          </a:p>
          <a:p>
            <a:pPr>
              <a:lnSpc>
                <a:spcPct val="90000"/>
              </a:lnSpc>
              <a:buFontTx/>
              <a:buNone/>
            </a:pP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The other direction is immediate since, if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then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(just complement </a:t>
            </a:r>
            <a:r>
              <a:rPr lang="en-US" sz="2400" b="1" dirty="0" err="1">
                <a:ea typeface="ＭＳ Ｐゴシック" pitchFamily="-111" charset="-128"/>
                <a:cs typeface="ＭＳ Ｐゴシック" pitchFamily="-111" charset="-128"/>
              </a:rPr>
              <a:t>g</a:t>
            </a:r>
            <a:r>
              <a:rPr lang="en-US" sz="2400" b="1" baseline="-25000" dirty="0" err="1">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and hence they are both re (semi-decidable).</a:t>
            </a:r>
          </a:p>
        </p:txBody>
      </p:sp>
      <p:sp>
        <p:nvSpPr>
          <p:cNvPr id="381958" name="Date Placeholder 3"/>
          <p:cNvSpPr>
            <a:spLocks noGrp="1"/>
          </p:cNvSpPr>
          <p:nvPr>
            <p:ph type="dt" sz="quarter" idx="10"/>
          </p:nvPr>
        </p:nvSpPr>
        <p:spPr>
          <a:noFill/>
        </p:spPr>
        <p:txBody>
          <a:bodyPr/>
          <a:lstStyle/>
          <a:p>
            <a:fld id="{8E6BFE3D-DE4A-704D-A13E-4909566EF12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511134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4003" name="Slide Number Placeholder 5"/>
          <p:cNvSpPr>
            <a:spLocks noGrp="1"/>
          </p:cNvSpPr>
          <p:nvPr>
            <p:ph type="sldNum" sz="quarter" idx="12"/>
          </p:nvPr>
        </p:nvSpPr>
        <p:spPr>
          <a:noFill/>
        </p:spPr>
        <p:txBody>
          <a:bodyPr/>
          <a:lstStyle/>
          <a:p>
            <a:fld id="{E0CE0B66-275D-E144-849A-37CB3040E48C}" type="slidenum">
              <a:rPr lang="en-US">
                <a:latin typeface="Arial" pitchFamily="-111" charset="0"/>
                <a:ea typeface="ＭＳ Ｐゴシック" pitchFamily="-111" charset="-128"/>
                <a:cs typeface="ＭＳ Ｐゴシック" pitchFamily="-111" charset="-128"/>
              </a:rPr>
              <a:pPr/>
              <a:t>163</a:t>
            </a:fld>
            <a:endParaRPr lang="en-US">
              <a:latin typeface="Arial" pitchFamily="-111" charset="0"/>
              <a:ea typeface="ＭＳ Ｐゴシック" pitchFamily="-111" charset="-128"/>
              <a:cs typeface="ＭＳ Ｐゴシック" pitchFamily="-111" charset="-128"/>
            </a:endParaRPr>
          </a:p>
        </p:txBody>
      </p:sp>
      <p:sp>
        <p:nvSpPr>
          <p:cNvPr id="38400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Enumeration Theorem</a:t>
            </a:r>
          </a:p>
        </p:txBody>
      </p:sp>
      <p:sp>
        <p:nvSpPr>
          <p:cNvPr id="38400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Define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W</a:t>
            </a:r>
            <a:r>
              <a:rPr lang="en-US" b="1" baseline="-25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 { x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n,x</a:t>
            </a:r>
            <a:r>
              <a:rPr lang="en-US" b="1" dirty="0">
                <a:ea typeface="ＭＳ Ｐゴシック" pitchFamily="-111" charset="-128"/>
                <a:cs typeface="ＭＳ Ｐゴシック" pitchFamily="-111" charset="-128"/>
                <a:sym typeface="Symbol" pitchFamily="-111" charset="2"/>
              </a:rPr>
              <a:t>) }</a:t>
            </a:r>
          </a:p>
          <a:p>
            <a:pPr>
              <a:lnSpc>
                <a:spcPct val="90000"/>
              </a:lnSpc>
            </a:pPr>
            <a:r>
              <a:rPr lang="en-US" dirty="0">
                <a:ea typeface="ＭＳ Ｐゴシック" pitchFamily="-111" charset="-128"/>
                <a:cs typeface="ＭＳ Ｐゴシック" pitchFamily="-111" charset="-128"/>
                <a:sym typeface="Symbol" pitchFamily="-111" charset="2"/>
              </a:rPr>
              <a:t>Theorem: A set </a:t>
            </a:r>
            <a:r>
              <a:rPr lang="en-US" b="1" dirty="0">
                <a:ea typeface="ＭＳ Ｐゴシック" pitchFamily="-111" charset="-128"/>
                <a:cs typeface="ＭＳ Ｐゴシック" pitchFamily="-111" charset="-128"/>
                <a:sym typeface="Symbol" pitchFamily="-111" charset="2"/>
              </a:rPr>
              <a:t>B</a:t>
            </a:r>
            <a:r>
              <a:rPr lang="en-US" dirty="0">
                <a:ea typeface="ＭＳ Ｐゴシック" pitchFamily="-111" charset="-128"/>
                <a:cs typeface="ＭＳ Ｐゴシック" pitchFamily="-111" charset="-128"/>
                <a:sym typeface="Symbol" pitchFamily="-111" charset="2"/>
              </a:rPr>
              <a:t> is re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there exists an </a:t>
            </a:r>
            <a:r>
              <a:rPr lang="en-US" b="1" dirty="0">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 such that </a:t>
            </a:r>
            <a:r>
              <a:rPr lang="en-US" b="1" dirty="0">
                <a:ea typeface="ＭＳ Ｐゴシック" pitchFamily="-111" charset="-128"/>
                <a:cs typeface="ＭＳ Ｐゴシック" pitchFamily="-111" charset="-128"/>
                <a:sym typeface="Symbol" pitchFamily="-111" charset="2"/>
              </a:rPr>
              <a:t>B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Proof: Follows from definition of </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n,x</a:t>
            </a:r>
            <a:r>
              <a:rPr lang="en-US" b="1"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sym typeface="Symbol" pitchFamily="-111" charset="2"/>
              </a:rPr>
              <a:t>.</a:t>
            </a:r>
          </a:p>
          <a:p>
            <a:pPr>
              <a:lnSpc>
                <a:spcPct val="90000"/>
              </a:lnSpc>
            </a:pPr>
            <a:r>
              <a:rPr lang="en-US" dirty="0">
                <a:ea typeface="ＭＳ Ｐゴシック" pitchFamily="-111" charset="-128"/>
                <a:cs typeface="ＭＳ Ｐゴシック" pitchFamily="-111" charset="-128"/>
                <a:sym typeface="Symbol" pitchFamily="-111" charset="2"/>
              </a:rPr>
              <a:t>This gives us a way to enumerate the recursively enumerable sets.</a:t>
            </a:r>
          </a:p>
          <a:p>
            <a:pPr>
              <a:lnSpc>
                <a:spcPct val="90000"/>
              </a:lnSpc>
            </a:pPr>
            <a:r>
              <a:rPr lang="en-US" dirty="0">
                <a:ea typeface="ＭＳ Ｐゴシック" pitchFamily="-111" charset="-128"/>
                <a:cs typeface="ＭＳ Ｐゴシック" pitchFamily="-111" charset="-128"/>
                <a:sym typeface="Symbol" pitchFamily="-111" charset="2"/>
              </a:rPr>
              <a:t>Note: We cannot enumerate the recursive sets as they are non-re.</a:t>
            </a:r>
          </a:p>
        </p:txBody>
      </p:sp>
      <p:sp>
        <p:nvSpPr>
          <p:cNvPr id="384006" name="Date Placeholder 3"/>
          <p:cNvSpPr>
            <a:spLocks noGrp="1"/>
          </p:cNvSpPr>
          <p:nvPr>
            <p:ph type="dt" sz="quarter" idx="10"/>
          </p:nvPr>
        </p:nvSpPr>
        <p:spPr>
          <a:noFill/>
        </p:spPr>
        <p:txBody>
          <a:bodyPr/>
          <a:lstStyle/>
          <a:p>
            <a:fld id="{75311392-7678-5546-A94D-CC79CCA19DC6}"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3220191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6051" name="Slide Number Placeholder 5"/>
          <p:cNvSpPr>
            <a:spLocks noGrp="1"/>
          </p:cNvSpPr>
          <p:nvPr>
            <p:ph type="sldNum" sz="quarter" idx="12"/>
          </p:nvPr>
        </p:nvSpPr>
        <p:spPr>
          <a:noFill/>
        </p:spPr>
        <p:txBody>
          <a:bodyPr/>
          <a:lstStyle/>
          <a:p>
            <a:fld id="{CF8350CC-1FD2-C241-8CDF-2115FC207B71}" type="slidenum">
              <a:rPr lang="en-US">
                <a:latin typeface="Arial" pitchFamily="-111" charset="0"/>
                <a:ea typeface="ＭＳ Ｐゴシック" pitchFamily="-111" charset="-128"/>
                <a:cs typeface="ＭＳ Ｐゴシック" pitchFamily="-111" charset="-128"/>
              </a:rPr>
              <a:pPr/>
              <a:t>164</a:t>
            </a:fld>
            <a:endParaRPr lang="en-US">
              <a:latin typeface="Arial" pitchFamily="-111" charset="0"/>
              <a:ea typeface="ＭＳ Ｐゴシック" pitchFamily="-111" charset="-128"/>
              <a:cs typeface="ＭＳ Ｐゴシック" pitchFamily="-111" charset="-128"/>
            </a:endParaRPr>
          </a:p>
        </p:txBody>
      </p:sp>
      <p:sp>
        <p:nvSpPr>
          <p:cNvPr id="38605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386053" name="Rectangle 3"/>
          <p:cNvSpPr>
            <a:spLocks noGrp="1" noChangeArrowheads="1"/>
          </p:cNvSpPr>
          <p:nvPr>
            <p:ph type="body" idx="1"/>
          </p:nvPr>
        </p:nvSpPr>
        <p:spPr/>
        <p:txBody>
          <a:bodyPr/>
          <a:lstStyle/>
          <a:p>
            <a:r>
              <a:rPr lang="en-US" b="1" dirty="0">
                <a:ea typeface="ＭＳ Ｐゴシック" pitchFamily="-111" charset="-128"/>
                <a:cs typeface="ＭＳ Ｐゴシック" pitchFamily="-111" charset="-128"/>
              </a:rPr>
              <a:t>K = { n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Note that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n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n</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  HALT(</a:t>
            </a:r>
            <a:r>
              <a:rPr lang="en-US" b="1" dirty="0" err="1">
                <a:ea typeface="ＭＳ Ｐゴシック" pitchFamily="-111" charset="-128"/>
                <a:cs typeface="ＭＳ Ｐゴシック" pitchFamily="-111" charset="-128"/>
                <a:sym typeface="Symbol" pitchFamily="-111" charset="2"/>
              </a:rPr>
              <a:t>n,n</a:t>
            </a:r>
            <a:r>
              <a:rPr lang="en-US" b="1" dirty="0">
                <a:ea typeface="ＭＳ Ｐゴシック" pitchFamily="-111" charset="-128"/>
                <a:cs typeface="ＭＳ Ｐゴシック" pitchFamily="-111" charset="-128"/>
                <a:sym typeface="Symbol" pitchFamily="-111" charset="2"/>
              </a:rPr>
              <a:t>)</a:t>
            </a:r>
          </a:p>
          <a:p>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K</a:t>
            </a:r>
            <a:r>
              <a:rPr lang="en-US" dirty="0">
                <a:ea typeface="ＭＳ Ｐゴシック" pitchFamily="-111" charset="-128"/>
                <a:cs typeface="ＭＳ Ｐゴシック" pitchFamily="-111" charset="-128"/>
                <a:sym typeface="Symbol" pitchFamily="-111" charset="2"/>
              </a:rPr>
              <a:t> is the set consisting of the indices of each program that halts when given its own index</a:t>
            </a:r>
          </a:p>
          <a:p>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can be semi-decided by the </a:t>
            </a:r>
            <a:r>
              <a:rPr lang="en-US" b="1" dirty="0">
                <a:ea typeface="ＭＳ Ｐゴシック" pitchFamily="-111" charset="-128"/>
                <a:cs typeface="ＭＳ Ｐゴシック" pitchFamily="-111" charset="-128"/>
              </a:rPr>
              <a:t>HALT</a:t>
            </a:r>
            <a:r>
              <a:rPr lang="en-US" dirty="0">
                <a:ea typeface="ＭＳ Ｐゴシック" pitchFamily="-111" charset="-128"/>
                <a:cs typeface="ＭＳ Ｐゴシック" pitchFamily="-111" charset="-128"/>
              </a:rPr>
              <a:t> predicate above, so it is re.</a:t>
            </a:r>
          </a:p>
        </p:txBody>
      </p:sp>
      <p:sp>
        <p:nvSpPr>
          <p:cNvPr id="386054" name="Date Placeholder 3"/>
          <p:cNvSpPr>
            <a:spLocks noGrp="1"/>
          </p:cNvSpPr>
          <p:nvPr>
            <p:ph type="dt" sz="quarter" idx="10"/>
          </p:nvPr>
        </p:nvSpPr>
        <p:spPr>
          <a:noFill/>
        </p:spPr>
        <p:txBody>
          <a:bodyPr/>
          <a:lstStyle/>
          <a:p>
            <a:fld id="{D37CECA7-2315-BA49-BEC2-4E005FACF29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2464704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88099" name="Slide Number Placeholder 5"/>
          <p:cNvSpPr>
            <a:spLocks noGrp="1"/>
          </p:cNvSpPr>
          <p:nvPr>
            <p:ph type="sldNum" sz="quarter" idx="12"/>
          </p:nvPr>
        </p:nvSpPr>
        <p:spPr>
          <a:noFill/>
        </p:spPr>
        <p:txBody>
          <a:bodyPr/>
          <a:lstStyle/>
          <a:p>
            <a:fld id="{A35E370B-EEAD-6B4A-92BE-DE7AF8F0752E}" type="slidenum">
              <a:rPr lang="en-US">
                <a:latin typeface="Arial" pitchFamily="-111" charset="0"/>
                <a:ea typeface="ＭＳ Ｐゴシック" pitchFamily="-111" charset="-128"/>
                <a:cs typeface="ＭＳ Ｐゴシック" pitchFamily="-111" charset="-128"/>
              </a:rPr>
              <a:pPr/>
              <a:t>165</a:t>
            </a:fld>
            <a:endParaRPr lang="en-US">
              <a:latin typeface="Arial" pitchFamily="-111" charset="0"/>
              <a:ea typeface="ＭＳ Ｐゴシック" pitchFamily="-111" charset="-128"/>
              <a:cs typeface="ＭＳ Ｐゴシック" pitchFamily="-111" charset="-128"/>
            </a:endParaRPr>
          </a:p>
        </p:txBody>
      </p:sp>
      <p:sp>
        <p:nvSpPr>
          <p:cNvPr id="38810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K is not Recursive</a:t>
            </a:r>
          </a:p>
        </p:txBody>
      </p:sp>
      <p:sp>
        <p:nvSpPr>
          <p:cNvPr id="388101"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Theorem: We can prove this by showing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not re.</a:t>
            </a:r>
          </a:p>
          <a:p>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~K</a:t>
            </a:r>
            <a:r>
              <a:rPr lang="en-US" dirty="0">
                <a:ea typeface="ＭＳ Ｐゴシック" pitchFamily="-111" charset="-128"/>
                <a:cs typeface="ＭＳ Ｐゴシック" pitchFamily="-111" charset="-128"/>
              </a:rPr>
              <a:t> is re then </a:t>
            </a:r>
            <a:r>
              <a:rPr lang="en-US" b="1" dirty="0">
                <a:ea typeface="ＭＳ Ｐゴシック" pitchFamily="-111" charset="-128"/>
                <a:cs typeface="ＭＳ Ｐゴシック" pitchFamily="-111" charset="-128"/>
              </a:rPr>
              <a:t>~K = W</a:t>
            </a:r>
            <a:r>
              <a:rPr lang="en-US" b="1" baseline="-25000" dirty="0">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for some </a:t>
            </a:r>
            <a:r>
              <a:rPr lang="en-US" b="1" dirty="0" err="1">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However, this is a contradiction since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W</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  </a:t>
            </a:r>
            <a:r>
              <a:rPr lang="en-US" b="1" dirty="0" err="1">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 K</a:t>
            </a:r>
          </a:p>
        </p:txBody>
      </p:sp>
      <p:sp>
        <p:nvSpPr>
          <p:cNvPr id="388102" name="Date Placeholder 3"/>
          <p:cNvSpPr>
            <a:spLocks noGrp="1"/>
          </p:cNvSpPr>
          <p:nvPr>
            <p:ph type="dt" sz="quarter" idx="10"/>
          </p:nvPr>
        </p:nvSpPr>
        <p:spPr>
          <a:noFill/>
        </p:spPr>
        <p:txBody>
          <a:bodyPr/>
          <a:lstStyle/>
          <a:p>
            <a:fld id="{451B0F6C-A136-4149-8680-2D91CBA02AC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9983162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0147" name="Slide Number Placeholder 5"/>
          <p:cNvSpPr>
            <a:spLocks noGrp="1"/>
          </p:cNvSpPr>
          <p:nvPr>
            <p:ph type="sldNum" sz="quarter" idx="12"/>
          </p:nvPr>
        </p:nvSpPr>
        <p:spPr>
          <a:noFill/>
        </p:spPr>
        <p:txBody>
          <a:bodyPr/>
          <a:lstStyle/>
          <a:p>
            <a:fld id="{B311C576-A658-2D49-80FE-ED6521CACA73}" type="slidenum">
              <a:rPr lang="en-US">
                <a:latin typeface="Arial" pitchFamily="-111" charset="0"/>
                <a:ea typeface="ＭＳ Ｐゴシック" pitchFamily="-111" charset="-128"/>
                <a:cs typeface="ＭＳ Ｐゴシック" pitchFamily="-111" charset="-128"/>
              </a:rPr>
              <a:pPr/>
              <a:t>166</a:t>
            </a:fld>
            <a:endParaRPr lang="en-US">
              <a:latin typeface="Arial" pitchFamily="-111" charset="0"/>
              <a:ea typeface="ＭＳ Ｐゴシック" pitchFamily="-111" charset="-128"/>
              <a:cs typeface="ＭＳ Ｐゴシック" pitchFamily="-111" charset="-128"/>
            </a:endParaRPr>
          </a:p>
        </p:txBody>
      </p:sp>
      <p:sp>
        <p:nvSpPr>
          <p:cNvPr id="39014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re Characterizations</a:t>
            </a:r>
          </a:p>
        </p:txBody>
      </p:sp>
      <p:sp>
        <p:nvSpPr>
          <p:cNvPr id="390149" name="Rectangle 3"/>
          <p:cNvSpPr>
            <a:spLocks noGrp="1" noChangeArrowheads="1"/>
          </p:cNvSpPr>
          <p:nvPr>
            <p:ph type="body" idx="1"/>
          </p:nvPr>
        </p:nvSpPr>
        <p:spPr>
          <a:xfrm>
            <a:off x="457200" y="1600200"/>
            <a:ext cx="8382000" cy="4525963"/>
          </a:xfrm>
        </p:spPr>
        <p:txBody>
          <a:bodyPr/>
          <a:lstStyle/>
          <a:p>
            <a:pPr marL="609600" indent="-609600">
              <a:buFont typeface="Times" pitchFamily="-111" charset="0"/>
              <a:buNone/>
            </a:pPr>
            <a:r>
              <a:rPr lang="en-US" sz="2200" dirty="0">
                <a:ea typeface="ＭＳ Ｐゴシック" pitchFamily="-111" charset="-128"/>
                <a:cs typeface="ＭＳ Ｐゴシック" pitchFamily="-111" charset="-128"/>
              </a:rPr>
              <a:t>Theorem: If </a:t>
            </a:r>
            <a:r>
              <a:rPr lang="en-US" sz="2200" b="1" dirty="0">
                <a:ea typeface="ＭＳ Ｐゴシック" pitchFamily="-111" charset="-128"/>
                <a:cs typeface="ＭＳ Ｐゴシック" pitchFamily="-111" charset="-128"/>
              </a:rPr>
              <a:t>S </a:t>
            </a:r>
            <a:r>
              <a:rPr lang="en-US" sz="2200" b="1" dirty="0">
                <a:ea typeface="ＭＳ Ｐゴシック" pitchFamily="-111" charset="-128"/>
                <a:cs typeface="ＭＳ Ｐゴシック" pitchFamily="-111" charset="-128"/>
                <a:sym typeface="Symbol" pitchFamily="-111" charset="2"/>
              </a:rPr>
              <a:t>  </a:t>
            </a:r>
            <a:r>
              <a:rPr lang="en-US" sz="2200" dirty="0">
                <a:ea typeface="ＭＳ Ｐゴシック" pitchFamily="-111" charset="-128"/>
                <a:cs typeface="ＭＳ Ｐゴシック" pitchFamily="-111" charset="-128"/>
                <a:sym typeface="Symbol" pitchFamily="-111" charset="2"/>
              </a:rPr>
              <a:t>then the following are equivalent:</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re</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primitive rec.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recursive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range of a partial rec. function</a:t>
            </a:r>
          </a:p>
          <a:p>
            <a:pPr marL="609600" indent="-609600">
              <a:buFont typeface="Times" pitchFamily="-111" charset="0"/>
              <a:buAutoNum type="arabicPeriod"/>
            </a:pPr>
            <a:r>
              <a:rPr lang="en-US" sz="2200" b="1" dirty="0">
                <a:ea typeface="ＭＳ Ｐゴシック" pitchFamily="-111" charset="-128"/>
                <a:cs typeface="ＭＳ Ｐゴシック" pitchFamily="-111" charset="-128"/>
                <a:sym typeface="Symbol" pitchFamily="-111" charset="2"/>
              </a:rPr>
              <a:t>S</a:t>
            </a:r>
            <a:r>
              <a:rPr lang="en-US" sz="2200" dirty="0">
                <a:ea typeface="ＭＳ Ｐゴシック" pitchFamily="-111" charset="-128"/>
                <a:cs typeface="ＭＳ Ｐゴシック" pitchFamily="-111" charset="-128"/>
                <a:sym typeface="Symbol" pitchFamily="-111" charset="2"/>
              </a:rPr>
              <a:t> is the domain of a partial rec. function</a:t>
            </a:r>
          </a:p>
          <a:p>
            <a:pPr marL="609600" indent="-609600">
              <a:buFont typeface="Times" pitchFamily="-111" charset="0"/>
              <a:buAutoNum type="arabicPeriod"/>
            </a:pPr>
            <a:r>
              <a:rPr lang="en-US" sz="2200" b="1" dirty="0">
                <a:latin typeface="Arial" charset="0"/>
                <a:ea typeface="MS PGothic" charset="0"/>
                <a:sym typeface="Symbol" charset="0"/>
              </a:rPr>
              <a:t>S</a:t>
            </a:r>
            <a:r>
              <a:rPr lang="en-US" sz="2200" dirty="0">
                <a:latin typeface="Arial" charset="0"/>
                <a:ea typeface="MS PGothic" charset="0"/>
                <a:sym typeface="Symbol" charset="0"/>
              </a:rPr>
              <a:t> is the range/domain of a partial rec. function whose domain is the same as its range and which acts as an identity when it converges. Below, assume </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a:t>
            </a:r>
            <a:r>
              <a:rPr lang="en-US" sz="2200" dirty="0">
                <a:ea typeface="ＭＳ Ｐゴシック" pitchFamily="-111" charset="-128"/>
                <a:cs typeface="ＭＳ Ｐゴシック" pitchFamily="-111" charset="-128"/>
              </a:rPr>
              <a:t>enumerates S.</a:t>
            </a:r>
            <a:br>
              <a:rPr lang="en-US" sz="2200" dirty="0">
                <a:latin typeface="Arial" charset="0"/>
                <a:ea typeface="MS PGothic" charset="0"/>
                <a:sym typeface="Symbol" charset="0"/>
              </a:rPr>
            </a:br>
            <a:r>
              <a:rPr lang="en-US" sz="2200" b="1" dirty="0" err="1">
                <a:ea typeface="ＭＳ Ｐゴシック" pitchFamily="-111" charset="-128"/>
                <a:cs typeface="ＭＳ Ｐゴシック" pitchFamily="-111" charset="-128"/>
              </a:rPr>
              <a:t>g</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(x) = x * 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a:t>
            </a:r>
            <a:r>
              <a:rPr lang="en-US" sz="2200" b="1" dirty="0">
                <a:latin typeface="Symbol" pitchFamily="-111" charset="2"/>
                <a:ea typeface="ＭＳ Ｐゴシック" pitchFamily="-111" charset="-128"/>
                <a:cs typeface="ＭＳ Ｐゴシック" pitchFamily="-111" charset="-128"/>
              </a:rPr>
              <a:t>m</a:t>
            </a:r>
            <a:r>
              <a:rPr lang="en-US" sz="2200" b="1" dirty="0">
                <a:ea typeface="ＭＳ Ｐゴシック" pitchFamily="-111" charset="-128"/>
                <a:cs typeface="ＭＳ Ｐゴシック" pitchFamily="-111" charset="-128"/>
              </a:rPr>
              <a:t>t (STP(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t)) </a:t>
            </a:r>
            <a:r>
              <a:rPr lang="en-US" sz="2200" dirty="0">
                <a:ea typeface="ＭＳ Ｐゴシック" pitchFamily="-111" charset="-128"/>
                <a:cs typeface="ＭＳ Ｐゴシック" pitchFamily="-111" charset="-128"/>
              </a:rPr>
              <a:t>or</a:t>
            </a:r>
            <a:br>
              <a:rPr lang="en-US" sz="2200" dirty="0">
                <a:ea typeface="ＭＳ Ｐゴシック" pitchFamily="-111" charset="-128"/>
                <a:cs typeface="ＭＳ Ｐゴシック" pitchFamily="-111" charset="-128"/>
              </a:rPr>
            </a:br>
            <a:r>
              <a:rPr lang="en-US" sz="2200" b="1" dirty="0" err="1">
                <a:ea typeface="ＭＳ Ｐゴシック" pitchFamily="-111" charset="-128"/>
                <a:cs typeface="ＭＳ Ｐゴシック" pitchFamily="-111" charset="-128"/>
              </a:rPr>
              <a:t>g</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(x) = x * ∃t STP(</a:t>
            </a:r>
            <a:r>
              <a:rPr lang="en-US" sz="2200" b="1" dirty="0" err="1">
                <a:ea typeface="ＭＳ Ｐゴシック" pitchFamily="-111" charset="-128"/>
                <a:cs typeface="ＭＳ Ｐゴシック" pitchFamily="-111" charset="-128"/>
              </a:rPr>
              <a:t>f</a:t>
            </a:r>
            <a:r>
              <a:rPr lang="en-US" sz="2200" b="1" baseline="-25000" dirty="0" err="1">
                <a:ea typeface="ＭＳ Ｐゴシック" pitchFamily="-111" charset="-128"/>
                <a:cs typeface="ＭＳ Ｐゴシック" pitchFamily="-111" charset="-128"/>
              </a:rPr>
              <a:t>S</a:t>
            </a:r>
            <a:r>
              <a:rPr lang="en-US" sz="2200" b="1" dirty="0">
                <a:ea typeface="ＭＳ Ｐゴシック" pitchFamily="-111" charset="-128"/>
                <a:cs typeface="ＭＳ Ｐゴシック" pitchFamily="-111" charset="-128"/>
              </a:rPr>
              <a:t>, x, t)</a:t>
            </a:r>
            <a:br>
              <a:rPr lang="en-US" sz="2200" dirty="0">
                <a:ea typeface="ＭＳ Ｐゴシック" pitchFamily="-111" charset="-128"/>
                <a:cs typeface="ＭＳ Ｐゴシック" pitchFamily="-111" charset="-128"/>
                <a:sym typeface="Symbol" pitchFamily="-111" charset="2"/>
              </a:rPr>
            </a:br>
            <a:endParaRPr lang="en-US" sz="2200" dirty="0">
              <a:ea typeface="ＭＳ Ｐゴシック" pitchFamily="-111" charset="-128"/>
              <a:cs typeface="ＭＳ Ｐゴシック" pitchFamily="-111" charset="-128"/>
            </a:endParaRPr>
          </a:p>
        </p:txBody>
      </p:sp>
      <p:sp>
        <p:nvSpPr>
          <p:cNvPr id="390150" name="Date Placeholder 3"/>
          <p:cNvSpPr>
            <a:spLocks noGrp="1"/>
          </p:cNvSpPr>
          <p:nvPr>
            <p:ph type="dt" sz="quarter" idx="10"/>
          </p:nvPr>
        </p:nvSpPr>
        <p:spPr>
          <a:noFill/>
        </p:spPr>
        <p:txBody>
          <a:bodyPr/>
          <a:lstStyle/>
          <a:p>
            <a:fld id="{5C011CE2-AD0B-9948-B70A-98CD1E794875}"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6877514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S-m-n Theorem</a:t>
            </a:r>
          </a:p>
        </p:txBody>
      </p:sp>
      <p:sp>
        <p:nvSpPr>
          <p:cNvPr id="392195"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766872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4243" name="Slide Number Placeholder 5"/>
          <p:cNvSpPr>
            <a:spLocks noGrp="1"/>
          </p:cNvSpPr>
          <p:nvPr>
            <p:ph type="sldNum" sz="quarter" idx="12"/>
          </p:nvPr>
        </p:nvSpPr>
        <p:spPr>
          <a:noFill/>
        </p:spPr>
        <p:txBody>
          <a:bodyPr/>
          <a:lstStyle/>
          <a:p>
            <a:fld id="{9163B0BF-2A44-B04F-A164-3BD09F42B104}" type="slidenum">
              <a:rPr lang="en-US">
                <a:latin typeface="Arial" pitchFamily="-111" charset="0"/>
                <a:ea typeface="ＭＳ Ｐゴシック" pitchFamily="-111" charset="-128"/>
                <a:cs typeface="ＭＳ Ｐゴシック" pitchFamily="-111" charset="-128"/>
              </a:rPr>
              <a:pPr/>
              <a:t>168</a:t>
            </a:fld>
            <a:endParaRPr lang="en-US">
              <a:latin typeface="Arial" pitchFamily="-111" charset="0"/>
              <a:ea typeface="ＭＳ Ｐゴシック" pitchFamily="-111" charset="-128"/>
              <a:cs typeface="ＭＳ Ｐゴシック" pitchFamily="-111" charset="-128"/>
            </a:endParaRPr>
          </a:p>
        </p:txBody>
      </p:sp>
      <p:sp>
        <p:nvSpPr>
          <p:cNvPr id="3942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Parameter (S-m-n) Theorem</a:t>
            </a:r>
          </a:p>
        </p:txBody>
      </p:sp>
      <p:sp>
        <p:nvSpPr>
          <p:cNvPr id="39424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Theorem: For each </a:t>
            </a:r>
            <a:r>
              <a:rPr lang="en-US" b="1" dirty="0" err="1">
                <a:ea typeface="ＭＳ Ｐゴシック" pitchFamily="-111" charset="-128"/>
                <a:cs typeface="ＭＳ Ｐゴシック" pitchFamily="-111" charset="-128"/>
              </a:rPr>
              <a:t>n,m</a:t>
            </a:r>
            <a:r>
              <a:rPr lang="en-US" b="1" dirty="0">
                <a:ea typeface="ＭＳ Ｐゴシック" pitchFamily="-111" charset="-128"/>
                <a:cs typeface="ＭＳ Ｐゴシック" pitchFamily="-111" charset="-128"/>
              </a:rPr>
              <a:t>&gt;0</a:t>
            </a:r>
            <a:r>
              <a:rPr lang="en-US" dirty="0">
                <a:ea typeface="ＭＳ Ｐゴシック" pitchFamily="-111" charset="-128"/>
                <a:cs typeface="ＭＳ Ｐゴシック" pitchFamily="-111" charset="-128"/>
              </a:rPr>
              <a:t>, there is a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(y, 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such that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a:t>
            </a:r>
            <a:r>
              <a:rPr lang="en-US" b="1" baseline="30000" dirty="0" err="1">
                <a:ea typeface="ＭＳ Ｐゴシック" pitchFamily="-111" charset="-128"/>
                <a:cs typeface="ＭＳ Ｐゴシック" pitchFamily="-111" charset="-128"/>
                <a:sym typeface="Symbol" pitchFamily="-111" charset="2"/>
              </a:rPr>
              <a:t>m+n</a:t>
            </a:r>
            <a:r>
              <a:rPr lang="en-US" b="1" baseline="30000"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sym typeface="Symbol" pitchFamily="-111" charset="2"/>
              </a:rPr>
              <a:t>(y, </a:t>
            </a:r>
            <a:r>
              <a:rPr lang="en-US" b="1" dirty="0">
                <a:ea typeface="ＭＳ Ｐゴシック" pitchFamily="-111" charset="-128"/>
                <a:cs typeface="ＭＳ Ｐゴシック" pitchFamily="-111" charset="-128"/>
              </a:rPr>
              <a:t>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a:t>
            </a:r>
            <a:r>
              <a:rPr lang="en-US" b="1" baseline="30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rPr>
              <a:t>S</a:t>
            </a:r>
            <a:r>
              <a:rPr lang="en-US" b="1" baseline="-25000" dirty="0" err="1">
                <a:ea typeface="ＭＳ Ｐゴシック" pitchFamily="-111" charset="-128"/>
                <a:cs typeface="ＭＳ Ｐゴシック" pitchFamily="-111" charset="-128"/>
              </a:rPr>
              <a:t>m</a:t>
            </a:r>
            <a:r>
              <a:rPr lang="en-US" b="1" baseline="30000" dirty="0" err="1">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(y,u</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,…,u</a:t>
            </a:r>
            <a:r>
              <a:rPr lang="en-US" b="1" baseline="-25000" dirty="0">
                <a:ea typeface="ＭＳ Ｐゴシック" pitchFamily="-111" charset="-128"/>
                <a:cs typeface="ＭＳ Ｐゴシック" pitchFamily="-111" charset="-128"/>
              </a:rPr>
              <a:t>n</a:t>
            </a:r>
            <a:r>
              <a:rPr lang="en-US" b="1" dirty="0">
                <a:ea typeface="ＭＳ Ｐゴシック" pitchFamily="-111" charset="-128"/>
                <a:cs typeface="ＭＳ Ｐゴシック" pitchFamily="-111" charset="-128"/>
              </a:rPr>
              <a:t>), x</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baseline="-25000" dirty="0" err="1">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a:t>
            </a:r>
          </a:p>
          <a:p>
            <a:pPr>
              <a:lnSpc>
                <a:spcPct val="90000"/>
              </a:lnSpc>
            </a:pPr>
            <a:r>
              <a:rPr lang="en-US" dirty="0">
                <a:ea typeface="ＭＳ Ｐゴシック" pitchFamily="-111" charset="-128"/>
                <a:cs typeface="ＭＳ Ｐゴシック" pitchFamily="-111" charset="-128"/>
              </a:rPr>
              <a:t>The proof of this is highly dependent on the system in which you proved universality and the encoding you chose. </a:t>
            </a:r>
          </a:p>
        </p:txBody>
      </p:sp>
      <p:sp>
        <p:nvSpPr>
          <p:cNvPr id="394246" name="Date Placeholder 3"/>
          <p:cNvSpPr>
            <a:spLocks noGrp="1"/>
          </p:cNvSpPr>
          <p:nvPr>
            <p:ph type="dt" sz="quarter" idx="10"/>
          </p:nvPr>
        </p:nvSpPr>
        <p:spPr>
          <a:noFill/>
        </p:spPr>
        <p:txBody>
          <a:bodyPr/>
          <a:lstStyle/>
          <a:p>
            <a:fld id="{5EA7F80B-F014-C348-B9A7-E5D9040D424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195447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6291" name="Slide Number Placeholder 5"/>
          <p:cNvSpPr>
            <a:spLocks noGrp="1"/>
          </p:cNvSpPr>
          <p:nvPr>
            <p:ph type="sldNum" sz="quarter" idx="12"/>
          </p:nvPr>
        </p:nvSpPr>
        <p:spPr>
          <a:noFill/>
        </p:spPr>
        <p:txBody>
          <a:bodyPr/>
          <a:lstStyle/>
          <a:p>
            <a:fld id="{AC7E3974-8BCF-9544-AF2D-A6A8C092600C}" type="slidenum">
              <a:rPr lang="en-US">
                <a:latin typeface="Arial" pitchFamily="-111" charset="0"/>
                <a:ea typeface="ＭＳ Ｐゴシック" pitchFamily="-111" charset="-128"/>
                <a:cs typeface="ＭＳ Ｐゴシック" pitchFamily="-111" charset="-128"/>
              </a:rPr>
              <a:pPr/>
              <a:t>169</a:t>
            </a:fld>
            <a:endParaRPr lang="en-US">
              <a:latin typeface="Arial" pitchFamily="-111" charset="0"/>
              <a:ea typeface="ＭＳ Ｐゴシック" pitchFamily="-111" charset="-128"/>
              <a:cs typeface="ＭＳ Ｐゴシック" pitchFamily="-111" charset="-128"/>
            </a:endParaRPr>
          </a:p>
        </p:txBody>
      </p:sp>
      <p:sp>
        <p:nvSpPr>
          <p:cNvPr id="39629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S-m-n for FRS</a:t>
            </a:r>
          </a:p>
        </p:txBody>
      </p:sp>
      <p:sp>
        <p:nvSpPr>
          <p:cNvPr id="396293" name="Rectangle 3"/>
          <p:cNvSpPr>
            <a:spLocks noGrp="1" noChangeArrowheads="1"/>
          </p:cNvSpPr>
          <p:nvPr>
            <p:ph type="body" idx="1"/>
          </p:nvPr>
        </p:nvSpPr>
        <p:spPr/>
        <p:txBody>
          <a:bodyPr/>
          <a:lstStyle/>
          <a:p>
            <a:pPr>
              <a:lnSpc>
                <a:spcPct val="80000"/>
              </a:lnSpc>
            </a:pPr>
            <a:r>
              <a:rPr lang="en-US" sz="2000" dirty="0">
                <a:ea typeface="ＭＳ Ｐゴシック" pitchFamily="-111" charset="-128"/>
                <a:cs typeface="ＭＳ Ｐゴシック" pitchFamily="-111" charset="-128"/>
              </a:rPr>
              <a:t>We would need to create a new FRS, from an existing one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that fixes the value of </a:t>
            </a:r>
            <a:r>
              <a:rPr lang="en-US" sz="2000" b="1" dirty="0" err="1">
                <a:ea typeface="ＭＳ Ｐゴシック" pitchFamily="-111" charset="-128"/>
                <a:cs typeface="ＭＳ Ｐゴシック" pitchFamily="-111" charset="-128"/>
              </a:rPr>
              <a:t>u</a:t>
            </a:r>
            <a:r>
              <a:rPr lang="en-US" sz="2000" b="1" baseline="-25000" dirty="0" err="1">
                <a:ea typeface="ＭＳ Ｐゴシック" pitchFamily="-111" charset="-128"/>
                <a:cs typeface="ＭＳ Ｐゴシック" pitchFamily="-111" charset="-128"/>
              </a:rPr>
              <a:t>i</a:t>
            </a:r>
            <a:r>
              <a:rPr lang="en-US" sz="2000" dirty="0">
                <a:ea typeface="ＭＳ Ｐゴシック" pitchFamily="-111" charset="-128"/>
                <a:cs typeface="ＭＳ Ｐゴシック" pitchFamily="-111" charset="-128"/>
              </a:rPr>
              <a:t> as the exponent of the prime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m+i</a:t>
            </a:r>
            <a:r>
              <a:rPr lang="en-US" sz="2000" dirty="0">
                <a:ea typeface="ＭＳ Ｐゴシック" pitchFamily="-111" charset="-128"/>
                <a:cs typeface="ＭＳ Ｐゴシック" pitchFamily="-111" charset="-128"/>
              </a:rPr>
              <a:t>. </a:t>
            </a:r>
          </a:p>
          <a:p>
            <a:pPr>
              <a:lnSpc>
                <a:spcPct val="80000"/>
              </a:lnSpc>
            </a:pPr>
            <a:r>
              <a:rPr lang="en-US" sz="2000" dirty="0">
                <a:ea typeface="ＭＳ Ｐゴシック" pitchFamily="-111" charset="-128"/>
                <a:cs typeface="ＭＳ Ｐゴシック" pitchFamily="-111" charset="-128"/>
              </a:rPr>
              <a:t>Sketch of proof:</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we normally start with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b="1" dirty="0">
                <a:ea typeface="ＭＳ Ｐゴシック" pitchFamily="-111" charset="-128"/>
                <a:cs typeface="ＭＳ Ｐゴシック" pitchFamily="-111" charset="-128"/>
              </a:rPr>
              <a:t> 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a:t>
            </a:r>
            <a:r>
              <a:rPr lang="en-US" sz="2000" b="1" baseline="30000" dirty="0">
                <a:ea typeface="ＭＳ Ｐゴシック" pitchFamily="-111" charset="-128"/>
                <a:cs typeface="ＭＳ Ｐゴシック" pitchFamily="-111" charset="-128"/>
              </a:rPr>
              <a:t> </a:t>
            </a:r>
            <a:br>
              <a:rPr lang="en-US" sz="2000" b="1"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Here the first m are variable; the next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are fixed;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denotes prime factors used to trigger first phase of computation.</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Assume that we use fixed point as convergence.</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We start with just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baseline="30000" dirty="0">
                <a:ea typeface="ＭＳ Ｐゴシック" pitchFamily="-111" charset="-128"/>
                <a:cs typeface="ＭＳ Ｐゴシック" pitchFamily="-111" charset="-128"/>
              </a:rPr>
              <a:t>x1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a:t>
            </a:r>
            <a:r>
              <a:rPr lang="en-US" sz="2000" b="1" baseline="30000" dirty="0" err="1">
                <a:ea typeface="ＭＳ Ｐゴシック" pitchFamily="-111" charset="-128"/>
                <a:cs typeface="ＭＳ Ｐゴシック" pitchFamily="-111" charset="-128"/>
              </a:rPr>
              <a:t>xm</a:t>
            </a:r>
            <a:r>
              <a:rPr lang="en-US" sz="2000" dirty="0">
                <a:ea typeface="ＭＳ Ｐゴシック" pitchFamily="-111" charset="-128"/>
                <a:cs typeface="ＭＳ Ｐゴシック" pitchFamily="-111" charset="-128"/>
              </a:rPr>
              <a:t>, with </a:t>
            </a:r>
            <a:r>
              <a:rPr lang="en-US" sz="2000" b="1" dirty="0">
                <a:ea typeface="ＭＳ Ｐゴシック" pitchFamily="-111" charset="-128"/>
                <a:cs typeface="ＭＳ Ｐゴシック" pitchFamily="-111" charset="-128"/>
              </a:rPr>
              <a:t>q</a:t>
            </a:r>
            <a:r>
              <a:rPr lang="en-US" sz="2000" dirty="0">
                <a:ea typeface="ＭＳ Ｐゴシック" pitchFamily="-111" charset="-128"/>
                <a:cs typeface="ＭＳ Ｐゴシック" pitchFamily="-111" charset="-128"/>
              </a:rPr>
              <a:t> the first unused prime. </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a:t>
            </a:r>
            <a:r>
              <a:rPr lang="en-US" sz="2000" b="1" dirty="0">
                <a:ea typeface="ＭＳ Ｐゴシック" pitchFamily="-111" charset="-128"/>
                <a:cs typeface="ＭＳ Ｐゴシック" pitchFamily="-111" charset="-128"/>
                <a:sym typeface="Symbol" pitchFamily="-111" charset="2"/>
              </a:rPr>
              <a:t> x  q  x</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replaces </a:t>
            </a:r>
            <a:r>
              <a:rPr lang="en-US" sz="2000" b="1" dirty="0">
                <a:ea typeface="ＭＳ Ｐゴシック" pitchFamily="-111" charset="-128"/>
                <a:cs typeface="ＭＳ Ｐゴシック" pitchFamily="-111" charset="-128"/>
                <a:sym typeface="Symbol" pitchFamily="-111" charset="2"/>
              </a:rPr>
              <a:t> x  x </a:t>
            </a:r>
            <a:r>
              <a:rPr lang="en-US" sz="2000" dirty="0">
                <a:ea typeface="ＭＳ Ｐゴシック" pitchFamily="-111" charset="-128"/>
                <a:cs typeface="ＭＳ Ｐゴシック" pitchFamily="-111" charset="-128"/>
              </a:rPr>
              <a:t>in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for each rule in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q x </a:t>
            </a:r>
            <a:r>
              <a:rPr lang="en-US" sz="2000" b="1" dirty="0">
                <a:ea typeface="ＭＳ Ｐゴシック" pitchFamily="-111" charset="-128"/>
                <a:cs typeface="ＭＳ Ｐゴシック" pitchFamily="-111" charset="-128"/>
                <a:sym typeface="Symbol" pitchFamily="-111" charset="2"/>
              </a:rPr>
              <a:t> q x</a:t>
            </a:r>
            <a:r>
              <a:rPr lang="en-US" sz="2000" dirty="0">
                <a:ea typeface="ＭＳ Ｐゴシック" pitchFamily="-111" charset="-128"/>
                <a:cs typeface="ＭＳ Ｐゴシック" pitchFamily="-111" charset="-128"/>
                <a:sym typeface="Symbol" pitchFamily="-111" charset="2"/>
              </a:rPr>
              <a:t>		ensures we loop at end</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x </a:t>
            </a:r>
            <a:r>
              <a:rPr lang="en-US" sz="2000" b="1" dirty="0">
                <a:ea typeface="ＭＳ Ｐゴシック" pitchFamily="-111" charset="-128"/>
                <a:cs typeface="ＭＳ Ｐゴシック" pitchFamily="-111" charset="-128"/>
                <a:sym typeface="Symbol" pitchFamily="-111" charset="2"/>
              </a:rPr>
              <a:t> q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m+1</a:t>
            </a:r>
            <a:r>
              <a:rPr lang="en-US" sz="2000" b="1" baseline="30000" dirty="0">
                <a:ea typeface="ＭＳ Ｐゴシック" pitchFamily="-111" charset="-128"/>
                <a:cs typeface="ＭＳ Ｐゴシック" pitchFamily="-111" charset="-128"/>
              </a:rPr>
              <a:t>u1</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m+n</a:t>
            </a:r>
            <a:r>
              <a:rPr lang="en-US" sz="2000" b="1" baseline="30000" dirty="0" err="1">
                <a:ea typeface="ＭＳ Ｐゴシック" pitchFamily="-111" charset="-128"/>
                <a:cs typeface="ＭＳ Ｐゴシック" pitchFamily="-111" charset="-128"/>
              </a:rPr>
              <a:t>un</a:t>
            </a:r>
            <a:r>
              <a:rPr lang="en-US" sz="2000" b="1" dirty="0">
                <a:ea typeface="ＭＳ Ｐゴシック" pitchFamily="-111" charset="-128"/>
                <a:cs typeface="ＭＳ Ｐゴシック" pitchFamily="-111" charset="-128"/>
                <a:sym typeface="Symbol" pitchFamily="-111" charset="2"/>
              </a:rPr>
              <a:t>  x</a:t>
            </a:r>
            <a:r>
              <a:rPr lang="en-US" sz="2000" b="1" dirty="0">
                <a:ea typeface="ＭＳ Ｐゴシック" pitchFamily="-111" charset="-128"/>
                <a:cs typeface="ＭＳ Ｐゴシック" pitchFamily="-111" charset="-128"/>
              </a:rPr>
              <a:t>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adds fixed input, start state and </a:t>
            </a:r>
            <a:r>
              <a:rPr lang="en-US" sz="2000" b="1" dirty="0">
                <a:ea typeface="ＭＳ Ｐゴシック" pitchFamily="-111" charset="-128"/>
                <a:cs typeface="ＭＳ Ｐゴシック" pitchFamily="-111" charset="-128"/>
              </a:rPr>
              <a:t>q</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this is selected once and never again</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Note: </a:t>
            </a:r>
            <a:r>
              <a:rPr lang="en-US" sz="2000" b="1" dirty="0">
                <a:ea typeface="ＭＳ Ｐゴシック" pitchFamily="-111" charset="-128"/>
                <a:cs typeface="ＭＳ Ｐゴシック" pitchFamily="-111" charset="-128"/>
              </a:rPr>
              <a:t>q = prime(max(</a:t>
            </a:r>
            <a:r>
              <a:rPr lang="en-US" sz="2000" b="1" dirty="0" err="1">
                <a:ea typeface="ＭＳ Ｐゴシック" pitchFamily="-111" charset="-128"/>
                <a:cs typeface="ＭＳ Ｐゴシック" pitchFamily="-111" charset="-128"/>
              </a:rPr>
              <a:t>n+m</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lastFactor</a:t>
            </a:r>
            <a:r>
              <a:rPr lang="en-US" sz="2000" b="1" dirty="0">
                <a:ea typeface="ＭＳ Ｐゴシック" pitchFamily="-111" charset="-128"/>
                <a:cs typeface="ＭＳ Ｐゴシック" pitchFamily="-111" charset="-128"/>
              </a:rPr>
              <a:t>(Product[</a:t>
            </a:r>
            <a:r>
              <a:rPr lang="en-US" sz="2000" b="1"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rPr>
              <a:t>=1 to r] </a:t>
            </a:r>
            <a:r>
              <a:rPr lang="en-US" sz="2000" b="1" dirty="0">
                <a:ea typeface="ＭＳ Ｐゴシック" pitchFamily="-111" charset="-128"/>
                <a:cs typeface="ＭＳ Ｐゴシック" pitchFamily="-111" charset="-128"/>
                <a:sym typeface="Symbol" pitchFamily="-111" charset="2"/>
              </a:rPr>
              <a:t></a:t>
            </a:r>
            <a:r>
              <a:rPr lang="en-US" sz="2000" b="1" baseline="-25000" dirty="0" err="1">
                <a:ea typeface="ＭＳ Ｐゴシック" pitchFamily="-111" charset="-128"/>
                <a:cs typeface="ＭＳ Ｐゴシック" pitchFamily="-111" charset="-128"/>
              </a:rPr>
              <a:t>i</a:t>
            </a:r>
            <a:r>
              <a:rPr lang="en-US" sz="2000" b="1" dirty="0">
                <a:ea typeface="ＭＳ Ｐゴシック" pitchFamily="-111" charset="-128"/>
                <a:cs typeface="ＭＳ Ｐゴシック" pitchFamily="-111" charset="-128"/>
                <a:sym typeface="Symbol" pitchFamily="-111" charset="2"/>
              </a:rPr>
              <a:t> </a:t>
            </a:r>
            <a:r>
              <a:rPr lang="en-US" sz="2000" b="1" baseline="-25000" dirty="0" err="1">
                <a:ea typeface="ＭＳ Ｐゴシック" pitchFamily="-111" charset="-128"/>
                <a:cs typeface="ＭＳ Ｐゴシック" pitchFamily="-111" charset="-128"/>
              </a:rPr>
              <a:t>i</a:t>
            </a:r>
            <a:r>
              <a:rPr lang="en-US" sz="2000" b="1" baseline="-25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))+1)</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	  where </a:t>
            </a:r>
            <a:r>
              <a:rPr lang="en-US" sz="2000" b="1" dirty="0">
                <a:ea typeface="ＭＳ Ｐゴシック" pitchFamily="-111" charset="-128"/>
                <a:cs typeface="ＭＳ Ｐゴシック" pitchFamily="-111" charset="-128"/>
                <a:sym typeface="Symbol" pitchFamily="-111" charset="2"/>
              </a:rPr>
              <a:t>r</a:t>
            </a:r>
            <a:r>
              <a:rPr lang="en-US" sz="2000" dirty="0">
                <a:ea typeface="ＭＳ Ｐゴシック" pitchFamily="-111" charset="-128"/>
                <a:cs typeface="ＭＳ Ｐゴシック" pitchFamily="-111" charset="-128"/>
                <a:sym typeface="Symbol" pitchFamily="-111" charset="2"/>
              </a:rPr>
              <a:t> is the number of rules in </a:t>
            </a:r>
            <a:r>
              <a:rPr lang="en-US" sz="2000" b="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a:t>
            </a:r>
          </a:p>
        </p:txBody>
      </p:sp>
      <p:sp>
        <p:nvSpPr>
          <p:cNvPr id="396294" name="Date Placeholder 3"/>
          <p:cNvSpPr>
            <a:spLocks noGrp="1"/>
          </p:cNvSpPr>
          <p:nvPr>
            <p:ph type="dt" sz="quarter" idx="10"/>
          </p:nvPr>
        </p:nvSpPr>
        <p:spPr>
          <a:noFill/>
        </p:spPr>
        <p:txBody>
          <a:bodyPr/>
          <a:lstStyle/>
          <a:p>
            <a:fld id="{B0D5FF00-8171-1E40-8D2E-F642E8158EF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01768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Slightly Harder Implications</a:t>
            </a:r>
          </a:p>
        </p:txBody>
      </p:sp>
      <p:sp>
        <p:nvSpPr>
          <p:cNvPr id="100355" name="Rectangle 3"/>
          <p:cNvSpPr>
            <a:spLocks noGrp="1" noChangeArrowheads="1"/>
          </p:cNvSpPr>
          <p:nvPr>
            <p:ph idx="1"/>
          </p:nvPr>
        </p:nvSpPr>
        <p:spPr/>
        <p:txBody>
          <a:bodyPr/>
          <a:lstStyle/>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enumerable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semi-decidable.</a:t>
            </a:r>
          </a:p>
          <a:p>
            <a:pPr eaLnBrk="1" hangingPunct="1"/>
            <a:r>
              <a:rPr lang="en-US" b="1"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solvable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both </a:t>
            </a:r>
            <a:r>
              <a:rPr lang="en-US" b="1" dirty="0">
                <a:ea typeface="ＭＳ Ｐゴシック" pitchFamily="-111" charset="-128"/>
                <a:cs typeface="ＭＳ Ｐゴシック" pitchFamily="-111" charset="-128"/>
              </a:rPr>
              <a:t>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and (</a:t>
            </a:r>
            <a:r>
              <a:rPr lang="en-US" b="1" dirty="0">
                <a:ea typeface="ＭＳ Ｐゴシック" pitchFamily="-111" charset="-128"/>
                <a:cs typeface="ＭＳ Ｐゴシック" pitchFamily="-111" charset="-128"/>
              </a:rPr>
              <a:t>U - S</a:t>
            </a:r>
            <a:r>
              <a:rPr lang="en-US" b="1" baseline="-25000" dirty="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are re (semi-decidable).</a:t>
            </a:r>
          </a:p>
          <a:p>
            <a:pPr eaLnBrk="1" hangingPunct="1"/>
            <a:endParaRPr lang="en-US" dirty="0">
              <a:ea typeface="ＭＳ Ｐゴシック" pitchFamily="-111" charset="-128"/>
              <a:cs typeface="ＭＳ Ｐゴシック" pitchFamily="-111" charset="-128"/>
            </a:endParaRPr>
          </a:p>
          <a:p>
            <a:pPr eaLnBrk="1" hangingPunct="1"/>
            <a:r>
              <a:rPr lang="en-US" dirty="0">
                <a:solidFill>
                  <a:srgbClr val="CC3300"/>
                </a:solidFill>
                <a:ea typeface="ＭＳ Ｐゴシック" pitchFamily="-111" charset="-128"/>
                <a:cs typeface="ＭＳ Ｐゴシック" pitchFamily="-111" charset="-128"/>
              </a:rPr>
              <a:t>We will prove these later.</a:t>
            </a:r>
          </a:p>
          <a:p>
            <a:pPr eaLnBrk="1" hangingPunct="1"/>
            <a:endParaRPr lang="en-US" dirty="0">
              <a:solidFill>
                <a:srgbClr val="CC3300"/>
              </a:solidFill>
              <a:ea typeface="ＭＳ Ｐゴシック" pitchFamily="-111" charset="-128"/>
              <a:cs typeface="ＭＳ Ｐゴシック" pitchFamily="-111" charset="-128"/>
            </a:endParaRPr>
          </a:p>
        </p:txBody>
      </p:sp>
      <p:sp>
        <p:nvSpPr>
          <p:cNvPr id="100356" name="Rectangle 4"/>
          <p:cNvSpPr>
            <a:spLocks noGrp="1" noChangeArrowheads="1"/>
          </p:cNvSpPr>
          <p:nvPr>
            <p:ph type="dt" sz="quarter" idx="10"/>
          </p:nvPr>
        </p:nvSpPr>
        <p:spPr>
          <a:noFill/>
        </p:spPr>
        <p:txBody>
          <a:bodyPr/>
          <a:lstStyle/>
          <a:p>
            <a:fld id="{78BE821B-9927-7147-9579-8E2563192A30}" type="datetime1">
              <a:rPr lang="en-US" smtClean="0">
                <a:latin typeface="Arial" pitchFamily="-111" charset="0"/>
                <a:ea typeface="ＭＳ Ｐゴシック" pitchFamily="-111" charset="-128"/>
                <a:cs typeface="ＭＳ Ｐゴシック" pitchFamily="-111" charset="-128"/>
              </a:rPr>
              <a:t>3/2/22</a:t>
            </a:fld>
            <a:endParaRPr lang="en-US">
              <a:latin typeface="Arial" pitchFamily="-111" charset="0"/>
              <a:ea typeface="ＭＳ Ｐゴシック" pitchFamily="-111" charset="-128"/>
              <a:cs typeface="ＭＳ Ｐゴシック" pitchFamily="-111" charset="-128"/>
            </a:endParaRPr>
          </a:p>
        </p:txBody>
      </p:sp>
      <p:sp>
        <p:nvSpPr>
          <p:cNvPr id="100357"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100358" name="Slide Number Placeholder 5"/>
          <p:cNvSpPr>
            <a:spLocks noGrp="1"/>
          </p:cNvSpPr>
          <p:nvPr>
            <p:ph type="sldNum" sz="quarter" idx="12"/>
          </p:nvPr>
        </p:nvSpPr>
        <p:spPr>
          <a:noFill/>
        </p:spPr>
        <p:txBody>
          <a:bodyPr/>
          <a:lstStyle/>
          <a:p>
            <a:fld id="{A461504E-C2EB-1745-9A9B-2CF893B0E27A}" type="slidenum">
              <a:rPr lang="en-US">
                <a:latin typeface="Arial" pitchFamily="-111" charset="0"/>
                <a:ea typeface="ＭＳ Ｐゴシック" pitchFamily="-111" charset="-128"/>
                <a:cs typeface="ＭＳ Ｐゴシック" pitchFamily="-111" charset="-128"/>
              </a:rPr>
              <a:pPr/>
              <a:t>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2014181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398339" name="Slide Number Placeholder 6"/>
          <p:cNvSpPr>
            <a:spLocks noGrp="1"/>
          </p:cNvSpPr>
          <p:nvPr>
            <p:ph type="sldNum" sz="quarter" idx="12"/>
          </p:nvPr>
        </p:nvSpPr>
        <p:spPr>
          <a:noFill/>
        </p:spPr>
        <p:txBody>
          <a:bodyPr/>
          <a:lstStyle/>
          <a:p>
            <a:fld id="{0DEC633D-D109-B843-97CF-F7728783ECD4}" type="slidenum">
              <a:rPr lang="en-US">
                <a:latin typeface="Arial" pitchFamily="-111" charset="0"/>
                <a:ea typeface="ＭＳ Ｐゴシック" pitchFamily="-111" charset="-128"/>
                <a:cs typeface="ＭＳ Ｐゴシック" pitchFamily="-111" charset="-128"/>
              </a:rPr>
              <a:pPr/>
              <a:t>170</a:t>
            </a:fld>
            <a:endParaRPr lang="en-US">
              <a:latin typeface="Arial" pitchFamily="-111" charset="0"/>
              <a:ea typeface="ＭＳ Ｐゴシック" pitchFamily="-111" charset="-128"/>
              <a:cs typeface="ＭＳ Ｐゴシック" pitchFamily="-111" charset="-128"/>
            </a:endParaRPr>
          </a:p>
        </p:txBody>
      </p:sp>
      <p:sp>
        <p:nvSpPr>
          <p:cNvPr id="39834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Details of S-m-n for FRS</a:t>
            </a:r>
          </a:p>
        </p:txBody>
      </p:sp>
      <p:sp>
        <p:nvSpPr>
          <p:cNvPr id="398341" name="Rectangle 3"/>
          <p:cNvSpPr>
            <a:spLocks noGrp="1" noChangeArrowheads="1"/>
          </p:cNvSpPr>
          <p:nvPr>
            <p:ph type="body" sz="half" idx="1"/>
          </p:nvPr>
        </p:nvSpPr>
        <p:spPr>
          <a:xfrm>
            <a:off x="457200" y="1600200"/>
            <a:ext cx="8229600" cy="4525963"/>
          </a:xfrm>
        </p:spPr>
        <p:txBody>
          <a:bodyPr/>
          <a:lstStyle/>
          <a:p>
            <a:pPr>
              <a:lnSpc>
                <a:spcPct val="90000"/>
              </a:lnSpc>
            </a:pPr>
            <a:r>
              <a:rPr lang="en-US" sz="2400" dirty="0">
                <a:ea typeface="ＭＳ Ｐゴシック" pitchFamily="-111" charset="-128"/>
                <a:cs typeface="ＭＳ Ｐゴシック" pitchFamily="-111" charset="-128"/>
              </a:rPr>
              <a:t>The number of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also) is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b</a:t>
            </a:r>
            <a:r>
              <a:rPr lang="en-US" sz="2000" baseline="20000" dirty="0">
                <a:ea typeface="ＭＳ Ｐゴシック" pitchFamily="-111" charset="-128"/>
                <a:cs typeface="ＭＳ Ｐゴシック" pitchFamily="-111" charset="-128"/>
              </a:rPr>
              <a:t>r</a:t>
            </a:r>
            <a:endParaRPr lang="en-US" sz="2400" baseline="300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a:ea typeface="ＭＳ Ｐゴシック" pitchFamily="-111" charset="-128"/>
                <a:cs typeface="ＭＳ Ｐゴシック" pitchFamily="-111" charset="-128"/>
              </a:rPr>
              <a:t>(F, u</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2</a:t>
            </a:r>
            <a:r>
              <a:rPr lang="en-US" sz="2400" b="1" baseline="30000" dirty="0">
                <a:ea typeface="ＭＳ Ｐゴシック" pitchFamily="-111" charset="-128"/>
                <a:cs typeface="ＭＳ Ｐゴシック" pitchFamily="-111" charset="-128"/>
              </a:rPr>
              <a:t>r+2</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a</a:t>
            </a:r>
            <a:r>
              <a:rPr lang="en-US" sz="2000" b="1" baseline="2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a:t>
            </a:r>
            <a:r>
              <a:rPr lang="en-US" sz="2400" b="1" baseline="30000" dirty="0">
                <a:ea typeface="ＭＳ Ｐゴシック" pitchFamily="-111" charset="-128"/>
                <a:cs typeface="ＭＳ Ｐゴシック" pitchFamily="-111" charset="-128"/>
              </a:rPr>
              <a:t>q</a:t>
            </a:r>
            <a:r>
              <a:rPr lang="en-US" sz="2400" b="1" baseline="30000" dirty="0">
                <a:ea typeface="ＭＳ Ｐゴシック" pitchFamily="-111" charset="-128"/>
                <a:cs typeface="ＭＳ Ｐゴシック" pitchFamily="-111" charset="-128"/>
                <a:sym typeface="Symbol" pitchFamily="-111" charset="2"/>
              </a:rPr>
              <a:t></a:t>
            </a:r>
            <a:r>
              <a:rPr lang="en-US" sz="2400" b="1" baseline="30000" dirty="0">
                <a:ea typeface="ＭＳ Ｐゴシック" pitchFamily="-111" charset="-128"/>
                <a:cs typeface="ＭＳ Ｐゴシック" pitchFamily="-111" charset="-128"/>
              </a:rPr>
              <a:t>b</a:t>
            </a:r>
            <a:r>
              <a:rPr lang="en-US" sz="2000" b="1" baseline="20000" dirty="0">
                <a:ea typeface="ＭＳ Ｐゴシック" pitchFamily="-111" charset="-128"/>
                <a:cs typeface="ＭＳ Ｐゴシック" pitchFamily="-111" charset="-128"/>
              </a:rPr>
              <a:t>r </a:t>
            </a:r>
            <a:br>
              <a:rPr lang="en-US" sz="2000" b="1" baseline="20000" dirty="0">
                <a:ea typeface="ＭＳ Ｐゴシック" pitchFamily="-111" charset="-128"/>
                <a:cs typeface="ＭＳ Ｐゴシック" pitchFamily="-111" charset="-128"/>
              </a:rPr>
            </a:br>
            <a:r>
              <a:rPr lang="en-US" sz="2000" b="1" baseline="20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2r+1</a:t>
            </a:r>
            <a:r>
              <a:rPr lang="en-US" sz="2400" b="1" baseline="30000" dirty="0">
                <a:ea typeface="ＭＳ Ｐゴシック" pitchFamily="-111" charset="-128"/>
                <a:cs typeface="ＭＳ Ｐゴシック" pitchFamily="-111" charset="-128"/>
              </a:rPr>
              <a:t>q</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2r+2</a:t>
            </a:r>
            <a:r>
              <a:rPr lang="en-US" sz="2400" b="1" baseline="30000" dirty="0">
                <a:ea typeface="ＭＳ Ｐゴシック" pitchFamily="-111" charset="-128"/>
                <a:cs typeface="ＭＳ Ｐゴシック" pitchFamily="-111" charset="-128"/>
              </a:rPr>
              <a:t>q</a:t>
            </a:r>
            <a:r>
              <a:rPr lang="en-US" sz="2000" b="1" baseline="20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2r+3</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2r+4 </a:t>
            </a:r>
            <a:r>
              <a:rPr lang="en-US" sz="2400" b="1" baseline="30000" dirty="0">
                <a:ea typeface="ＭＳ Ｐゴシック" pitchFamily="-111" charset="-128"/>
                <a:cs typeface="ＭＳ Ｐゴシック" pitchFamily="-111" charset="-128"/>
                <a:sym typeface="Symbol" pitchFamily="-111" charset="2"/>
              </a:rPr>
              <a:t>q </a:t>
            </a:r>
            <a:r>
              <a:rPr lang="en-US" sz="2400" b="1" baseline="30000" dirty="0">
                <a:ea typeface="ＭＳ Ｐゴシック" pitchFamily="-111" charset="-128"/>
                <a:cs typeface="ＭＳ Ｐゴシック" pitchFamily="-111" charset="-128"/>
              </a:rPr>
              <a:t>p</a:t>
            </a:r>
            <a:r>
              <a:rPr lang="en-US" sz="2000" b="1" baseline="20000" dirty="0">
                <a:ea typeface="ＭＳ Ｐゴシック" pitchFamily="-111" charset="-128"/>
                <a:cs typeface="ＭＳ Ｐゴシック" pitchFamily="-111" charset="-128"/>
              </a:rPr>
              <a:t>m+1</a:t>
            </a:r>
            <a:r>
              <a:rPr lang="en-US" sz="2400" b="1" baseline="50000" dirty="0">
                <a:ea typeface="ＭＳ Ｐゴシック" pitchFamily="-111" charset="-128"/>
                <a:cs typeface="ＭＳ Ｐゴシック" pitchFamily="-111" charset="-128"/>
              </a:rPr>
              <a:t>u</a:t>
            </a:r>
            <a:r>
              <a:rPr lang="en-US" sz="2000" b="1" baseline="40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 … </a:t>
            </a:r>
            <a:r>
              <a:rPr lang="en-US" sz="2400" b="1" baseline="30000" dirty="0" err="1">
                <a:ea typeface="ＭＳ Ｐゴシック" pitchFamily="-111" charset="-128"/>
                <a:cs typeface="ＭＳ Ｐゴシック" pitchFamily="-111" charset="-128"/>
              </a:rPr>
              <a:t>p</a:t>
            </a:r>
            <a:r>
              <a:rPr lang="en-US" sz="2000" b="1" baseline="20000" dirty="0" err="1">
                <a:ea typeface="ＭＳ Ｐゴシック" pitchFamily="-111" charset="-128"/>
                <a:cs typeface="ＭＳ Ｐゴシック" pitchFamily="-111" charset="-128"/>
              </a:rPr>
              <a:t>m+n</a:t>
            </a:r>
            <a:r>
              <a:rPr lang="en-US" sz="2400" b="1" baseline="50000" dirty="0" err="1">
                <a:ea typeface="ＭＳ Ｐゴシック" pitchFamily="-111" charset="-128"/>
                <a:cs typeface="ＭＳ Ｐゴシック" pitchFamily="-111" charset="-128"/>
              </a:rPr>
              <a:t>u</a:t>
            </a:r>
            <a:r>
              <a:rPr lang="en-US" sz="2000" b="1" baseline="40000" dirty="0" err="1">
                <a:ea typeface="ＭＳ Ｐゴシック" pitchFamily="-111" charset="-128"/>
                <a:cs typeface="ＭＳ Ｐゴシック" pitchFamily="-111" charset="-128"/>
              </a:rPr>
              <a:t>n</a:t>
            </a:r>
            <a:r>
              <a:rPr lang="en-US" sz="2400" b="1" baseline="300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endParaRPr lang="en-US" sz="2400" b="1" baseline="300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This represents the rules we just talked about. The first added rule pair means that if the algorithm does not use fixed point, we force it to do so. The last rule pair is the only one initially enabled and it adds the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the fixed arguments </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,…u</a:t>
            </a:r>
            <a:r>
              <a:rPr lang="en-US" sz="2400" b="1" baseline="-25000"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the enabling prime </a:t>
            </a:r>
            <a:r>
              <a:rPr lang="en-US" sz="2400" b="1" dirty="0">
                <a:ea typeface="ＭＳ Ｐゴシック" pitchFamily="-111" charset="-128"/>
                <a:cs typeface="ＭＳ Ｐゴシック" pitchFamily="-111" charset="-128"/>
              </a:rPr>
              <a:t>q</a:t>
            </a:r>
            <a:r>
              <a:rPr lang="en-US" sz="2400" dirty="0">
                <a:ea typeface="ＭＳ Ｐゴシック" pitchFamily="-111" charset="-128"/>
                <a:cs typeface="ＭＳ Ｐゴシック" pitchFamily="-111" charset="-128"/>
              </a:rPr>
              <a:t>, and the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needed to kick start computation. Note that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could be a </a:t>
            </a:r>
            <a:r>
              <a:rPr lang="en-US" sz="2400" b="1" dirty="0">
                <a:ea typeface="ＭＳ Ｐゴシック" pitchFamily="-111" charset="-128"/>
                <a:cs typeface="ＭＳ Ｐゴシック" pitchFamily="-111" charset="-128"/>
                <a:sym typeface="Symbol" pitchFamily="-111" charset="2"/>
              </a:rPr>
              <a:t>1</a:t>
            </a:r>
            <a:r>
              <a:rPr lang="en-US" sz="2400" dirty="0">
                <a:ea typeface="ＭＳ Ｐゴシック" pitchFamily="-111" charset="-128"/>
                <a:cs typeface="ＭＳ Ｐゴシック" pitchFamily="-111" charset="-128"/>
                <a:sym typeface="Symbol" pitchFamily="-111" charset="2"/>
              </a:rPr>
              <a:t>, if no kick start is required.</a:t>
            </a:r>
            <a:endParaRPr lang="en-US" sz="2400" dirty="0">
              <a:ea typeface="ＭＳ Ｐゴシック" pitchFamily="-111" charset="-128"/>
              <a:cs typeface="ＭＳ Ｐゴシック" pitchFamily="-111" charset="-128"/>
            </a:endParaRPr>
          </a:p>
          <a:p>
            <a:pPr>
              <a:lnSpc>
                <a:spcPct val="90000"/>
              </a:lnSpc>
            </a:pP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m,n</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S</a:t>
            </a:r>
            <a:r>
              <a:rPr lang="en-US" sz="2400" b="1" baseline="-25000" dirty="0" err="1">
                <a:ea typeface="ＭＳ Ｐゴシック" pitchFamily="-111" charset="-128"/>
                <a:cs typeface="ＭＳ Ｐゴシック" pitchFamily="-111" charset="-128"/>
              </a:rPr>
              <a:t>m</a:t>
            </a:r>
            <a:r>
              <a:rPr lang="en-US" sz="2400" b="1" baseline="30000" dirty="0" err="1">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is clearly primitive recursive. I’ll leave the precise proof of that as a challenge to you.</a:t>
            </a:r>
          </a:p>
        </p:txBody>
      </p:sp>
      <p:sp>
        <p:nvSpPr>
          <p:cNvPr id="398342" name="Date Placeholder 3"/>
          <p:cNvSpPr>
            <a:spLocks noGrp="1"/>
          </p:cNvSpPr>
          <p:nvPr>
            <p:ph type="dt" sz="quarter" idx="10"/>
          </p:nvPr>
        </p:nvSpPr>
        <p:spPr>
          <a:noFill/>
        </p:spPr>
        <p:txBody>
          <a:bodyPr/>
          <a:lstStyle/>
          <a:p>
            <a:fld id="{E9789D56-BA35-5E48-9A06-0614BCF8A360}"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975540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ctrTitle"/>
          </p:nvPr>
        </p:nvSpPr>
        <p:spPr>
          <a:xfrm>
            <a:off x="685800" y="2286000"/>
            <a:ext cx="7772400" cy="1143000"/>
          </a:xfrm>
        </p:spPr>
        <p:txBody>
          <a:bodyPr/>
          <a:lstStyle/>
          <a:p>
            <a:r>
              <a:rPr lang="en-US" dirty="0">
                <a:ea typeface="ＭＳ Ｐゴシック" pitchFamily="-111" charset="-128"/>
                <a:cs typeface="ＭＳ Ｐゴシック" pitchFamily="-111" charset="-128"/>
              </a:rPr>
              <a:t>Quantification</a:t>
            </a:r>
          </a:p>
        </p:txBody>
      </p:sp>
      <p:sp>
        <p:nvSpPr>
          <p:cNvPr id="392195"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5768917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00387" name="Slide Number Placeholder 5"/>
          <p:cNvSpPr>
            <a:spLocks noGrp="1"/>
          </p:cNvSpPr>
          <p:nvPr>
            <p:ph type="sldNum" sz="quarter" idx="12"/>
          </p:nvPr>
        </p:nvSpPr>
        <p:spPr>
          <a:noFill/>
        </p:spPr>
        <p:txBody>
          <a:bodyPr/>
          <a:lstStyle/>
          <a:p>
            <a:fld id="{731469B2-3E49-374D-A32D-6615E0B73A56}" type="slidenum">
              <a:rPr lang="en-US">
                <a:latin typeface="Arial" pitchFamily="-111" charset="0"/>
                <a:ea typeface="ＭＳ Ｐゴシック" pitchFamily="-111" charset="-128"/>
                <a:cs typeface="ＭＳ Ｐゴシック" pitchFamily="-111" charset="-128"/>
              </a:rPr>
              <a:pPr/>
              <a:t>172</a:t>
            </a:fld>
            <a:endParaRPr lang="en-US">
              <a:latin typeface="Arial" pitchFamily="-111" charset="0"/>
              <a:ea typeface="ＭＳ Ｐゴシック" pitchFamily="-111" charset="-128"/>
              <a:cs typeface="ＭＳ Ｐゴシック" pitchFamily="-111" charset="-128"/>
            </a:endParaRPr>
          </a:p>
        </p:txBody>
      </p:sp>
      <p:sp>
        <p:nvSpPr>
          <p:cNvPr id="4003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Quantification#1</a:t>
            </a:r>
          </a:p>
        </p:txBody>
      </p:sp>
      <p:sp>
        <p:nvSpPr>
          <p:cNvPr id="400389" name="Rectangle 3"/>
          <p:cNvSpPr>
            <a:spLocks noGrp="1" noChangeArrowheads="1"/>
          </p:cNvSpPr>
          <p:nvPr>
            <p:ph type="body" idx="1"/>
          </p:nvPr>
        </p:nvSpPr>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decidable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(called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’s characteristic function) such that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(x)</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just the definition of decidable.</a:t>
            </a:r>
          </a:p>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where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baseline="-25000"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first argument fixed. </a:t>
            </a:r>
          </a:p>
          <a:p>
            <a:pPr>
              <a:lnSpc>
                <a:spcPct val="80000"/>
              </a:lnSpc>
            </a:pPr>
            <a:r>
              <a:rPr lang="en-US" sz="2400" dirty="0">
                <a:ea typeface="ＭＳ Ｐゴシック" pitchFamily="-111" charset="-128"/>
                <a:cs typeface="ＭＳ Ｐゴシック" pitchFamily="-111" charset="-128"/>
                <a:sym typeface="Symbol" pitchFamily="-111" charset="2"/>
              </a:rPr>
              <a:t>Creating new functions by setting some one or more arguments to constants is an application of </a:t>
            </a:r>
            <a:r>
              <a:rPr lang="en-US" sz="2400" b="1" dirty="0" err="1">
                <a:ea typeface="ＭＳ Ｐゴシック" pitchFamily="-111" charset="-128"/>
                <a:cs typeface="ＭＳ Ｐゴシック" pitchFamily="-111" charset="-128"/>
                <a:sym typeface="Symbol" pitchFamily="-111" charset="2"/>
              </a:rPr>
              <a:t>S</a:t>
            </a:r>
            <a:r>
              <a:rPr lang="en-US" sz="2400" b="1" baseline="-25000" dirty="0" err="1">
                <a:ea typeface="ＭＳ Ｐゴシック" pitchFamily="-111" charset="-128"/>
                <a:cs typeface="ＭＳ Ｐゴシック" pitchFamily="-111" charset="-128"/>
                <a:sym typeface="Symbol" pitchFamily="-111" charset="2"/>
              </a:rPr>
              <a:t>m</a:t>
            </a:r>
            <a:r>
              <a:rPr lang="en-US" sz="2400" b="1" baseline="30000" dirty="0" err="1">
                <a:ea typeface="ＭＳ Ｐゴシック" pitchFamily="-111" charset="-128"/>
                <a:cs typeface="ＭＳ Ｐゴシック" pitchFamily="-111" charset="-128"/>
                <a:sym typeface="Symbol" pitchFamily="-111" charset="2"/>
              </a:rPr>
              <a:t>n</a:t>
            </a:r>
            <a:r>
              <a:rPr lang="en-US" sz="2400" dirty="0">
                <a:ea typeface="ＭＳ Ｐゴシック" pitchFamily="-111" charset="-128"/>
                <a:cs typeface="ＭＳ Ｐゴシック" pitchFamily="-111" charset="-128"/>
                <a:sym typeface="Symbol" pitchFamily="-111" charset="2"/>
              </a:rPr>
              <a:t>.</a:t>
            </a:r>
          </a:p>
        </p:txBody>
      </p:sp>
      <p:sp>
        <p:nvSpPr>
          <p:cNvPr id="400390" name="Date Placeholder 3"/>
          <p:cNvSpPr>
            <a:spLocks noGrp="1"/>
          </p:cNvSpPr>
          <p:nvPr>
            <p:ph type="dt" sz="quarter" idx="10"/>
          </p:nvPr>
        </p:nvSpPr>
        <p:spPr>
          <a:noFill/>
        </p:spPr>
        <p:txBody>
          <a:bodyPr/>
          <a:lstStyle/>
          <a:p>
            <a:fld id="{6DC8157B-6B99-844B-967A-EA82BA8B4D0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5893501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02435" name="Slide Number Placeholder 5"/>
          <p:cNvSpPr>
            <a:spLocks noGrp="1"/>
          </p:cNvSpPr>
          <p:nvPr>
            <p:ph type="sldNum" sz="quarter" idx="12"/>
          </p:nvPr>
        </p:nvSpPr>
        <p:spPr>
          <a:noFill/>
        </p:spPr>
        <p:txBody>
          <a:bodyPr/>
          <a:lstStyle/>
          <a:p>
            <a:fld id="{2B752FB0-7C26-FB4B-B55D-B0CC4317B853}" type="slidenum">
              <a:rPr lang="en-US">
                <a:latin typeface="Arial" pitchFamily="-111" charset="0"/>
                <a:ea typeface="ＭＳ Ｐゴシック" pitchFamily="-111" charset="-128"/>
                <a:cs typeface="ＭＳ Ｐゴシック" pitchFamily="-111" charset="-128"/>
              </a:rPr>
              <a:pPr/>
              <a:t>173</a:t>
            </a:fld>
            <a:endParaRPr lang="en-US">
              <a:latin typeface="Arial" pitchFamily="-111" charset="0"/>
              <a:ea typeface="ＭＳ Ｐゴシック" pitchFamily="-111" charset="-128"/>
              <a:cs typeface="ＭＳ Ｐゴシック" pitchFamily="-111" charset="-128"/>
            </a:endParaRPr>
          </a:p>
        </p:txBody>
      </p:sp>
      <p:sp>
        <p:nvSpPr>
          <p:cNvPr id="4024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Quantification#2</a:t>
            </a:r>
          </a:p>
        </p:txBody>
      </p:sp>
      <p:sp>
        <p:nvSpPr>
          <p:cNvPr id="402437" name="Rectangle 3"/>
          <p:cNvSpPr>
            <a:spLocks noGrp="1" noChangeArrowheads="1"/>
          </p:cNvSpPr>
          <p:nvPr>
            <p:ph type="body" idx="1"/>
          </p:nvPr>
        </p:nvSpPr>
        <p:spPr>
          <a:xfrm>
            <a:off x="381000" y="1447800"/>
            <a:ext cx="8229600" cy="4525963"/>
          </a:xfrm>
        </p:spPr>
        <p:txBody>
          <a:bodyPr/>
          <a:lstStyle/>
          <a:p>
            <a:pPr>
              <a:lnSpc>
                <a:spcPct val="80000"/>
              </a:lnSpc>
            </a:pP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is re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there exists an algorithm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 such that</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This is clear since, if </a:t>
            </a:r>
            <a:r>
              <a:rPr lang="en-US" sz="2400" dirty="0" err="1">
                <a:ea typeface="ＭＳ Ｐゴシック" pitchFamily="-111" charset="-128"/>
                <a:cs typeface="ＭＳ Ｐゴシック" pitchFamily="-111" charset="-128"/>
                <a:sym typeface="Symbol" pitchFamily="-111" charset="2"/>
              </a:rPr>
              <a:t>g</a:t>
            </a:r>
            <a:r>
              <a:rPr lang="en-US" sz="2400"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index of the procedure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that semi-decides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then</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S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 t ~STP(</a:t>
            </a:r>
            <a:r>
              <a:rPr lang="en-US" sz="2400" b="1"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a:t>
            </a:r>
            <a:br>
              <a:rPr lang="en-US" sz="2400" b="1"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So, </a:t>
            </a:r>
            <a:r>
              <a:rPr lang="en-US" sz="2400" b="1" dirty="0">
                <a:ea typeface="ＭＳ Ｐゴシック" pitchFamily="-111" charset="-128"/>
                <a:cs typeface="ＭＳ Ｐゴシック" pitchFamily="-111" charset="-128"/>
                <a:sym typeface="Symbol" pitchFamily="-111" charset="2"/>
              </a:rPr>
              <a:t>A</a:t>
            </a:r>
            <a:r>
              <a:rPr lang="en-US" sz="2400" b="1" baseline="-25000" dirty="0">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x,t</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b="1" dirty="0">
                <a:ea typeface="ＭＳ Ｐゴシック" pitchFamily="-111" charset="-128"/>
                <a:cs typeface="ＭＳ Ｐゴシック" pitchFamily="-111" charset="-128"/>
                <a:sym typeface="Symbol" pitchFamily="-111" charset="2"/>
              </a:rPr>
              <a:t>( x, t )</a:t>
            </a:r>
            <a:r>
              <a:rPr lang="en-US" sz="2400" dirty="0">
                <a:ea typeface="ＭＳ Ｐゴシック" pitchFamily="-111" charset="-128"/>
                <a:cs typeface="ＭＳ Ｐゴシック" pitchFamily="-111" charset="-128"/>
                <a:sym typeface="Symbol" pitchFamily="-111" charset="2"/>
              </a:rPr>
              <a:t>, where </a:t>
            </a:r>
            <a:r>
              <a:rPr lang="en-US" sz="2400" b="1" dirty="0" err="1">
                <a:ea typeface="ＭＳ Ｐゴシック" pitchFamily="-111" charset="-128"/>
                <a:cs typeface="ＭＳ Ｐゴシック" pitchFamily="-111" charset="-128"/>
                <a:sym typeface="Symbol" pitchFamily="-111" charset="2"/>
              </a:rPr>
              <a:t>STP</a:t>
            </a:r>
            <a:r>
              <a:rPr lang="en-US" sz="2400" b="1" baseline="-2000" dirty="0" err="1">
                <a:ea typeface="ＭＳ Ｐゴシック" pitchFamily="-111" charset="-128"/>
                <a:cs typeface="ＭＳ Ｐゴシック" pitchFamily="-111" charset="-128"/>
                <a:sym typeface="Symbol" pitchFamily="-111" charset="2"/>
              </a:rPr>
              <a:t>g</a:t>
            </a:r>
            <a:r>
              <a:rPr lang="en-US" sz="2400" b="1" baseline="-25000" dirty="0" err="1">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the </a:t>
            </a:r>
            <a:r>
              <a:rPr lang="en-US" sz="2400" b="1" dirty="0">
                <a:ea typeface="ＭＳ Ｐゴシック" pitchFamily="-111" charset="-128"/>
                <a:cs typeface="ＭＳ Ｐゴシック" pitchFamily="-111" charset="-128"/>
                <a:sym typeface="Symbol" pitchFamily="-111" charset="2"/>
              </a:rPr>
              <a:t>STP</a:t>
            </a:r>
            <a:r>
              <a:rPr lang="en-US" sz="2400" dirty="0">
                <a:ea typeface="ＭＳ Ｐゴシック" pitchFamily="-111" charset="-128"/>
                <a:cs typeface="ＭＳ Ｐゴシック" pitchFamily="-111" charset="-128"/>
                <a:sym typeface="Symbol" pitchFamily="-111" charset="2"/>
              </a:rPr>
              <a:t> function with its first argument fixed. </a:t>
            </a:r>
          </a:p>
          <a:p>
            <a:pPr>
              <a:lnSpc>
                <a:spcPct val="80000"/>
              </a:lnSpc>
            </a:pPr>
            <a:r>
              <a:rPr lang="en-US" sz="2400" dirty="0">
                <a:ea typeface="ＭＳ Ｐゴシック" pitchFamily="-111" charset="-128"/>
                <a:cs typeface="ＭＳ Ｐゴシック" pitchFamily="-111" charset="-128"/>
                <a:sym typeface="Symbol" pitchFamily="-111" charset="2"/>
              </a:rPr>
              <a:t>Note that this works even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(decidable). The important thing there is that if </a:t>
            </a:r>
            <a:r>
              <a:rPr lang="en-US" sz="2400" b="1" dirty="0">
                <a:ea typeface="ＭＳ Ｐゴシック" pitchFamily="-111" charset="-128"/>
                <a:cs typeface="ＭＳ Ｐゴシック" pitchFamily="-111" charset="-128"/>
                <a:sym typeface="Symbol" pitchFamily="-111" charset="2"/>
              </a:rPr>
              <a:t>S</a:t>
            </a:r>
            <a:r>
              <a:rPr lang="en-US" sz="2400" dirty="0">
                <a:ea typeface="ＭＳ Ｐゴシック" pitchFamily="-111" charset="-128"/>
                <a:cs typeface="ＭＳ Ｐゴシック" pitchFamily="-111" charset="-128"/>
                <a:sym typeface="Symbol" pitchFamily="-111" charset="2"/>
              </a:rPr>
              <a:t> is recursive then it may be viewed in two normal forms, one with existential quantification and the other with universal quantification.</a:t>
            </a:r>
          </a:p>
          <a:p>
            <a:pPr>
              <a:lnSpc>
                <a:spcPct val="80000"/>
              </a:lnSpc>
            </a:pPr>
            <a:r>
              <a:rPr lang="en-US" sz="2400" dirty="0">
                <a:ea typeface="ＭＳ Ｐゴシック" pitchFamily="-111" charset="-128"/>
                <a:cs typeface="ＭＳ Ｐゴシック" pitchFamily="-111" charset="-128"/>
                <a:sym typeface="Symbol" pitchFamily="-111" charset="2"/>
              </a:rPr>
              <a:t>The complement of an re set is co-re. A set is recursive (decidable)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it is both re and co-re.</a:t>
            </a:r>
          </a:p>
        </p:txBody>
      </p:sp>
      <p:sp>
        <p:nvSpPr>
          <p:cNvPr id="402438" name="Date Placeholder 3"/>
          <p:cNvSpPr>
            <a:spLocks noGrp="1"/>
          </p:cNvSpPr>
          <p:nvPr>
            <p:ph type="dt" sz="quarter" idx="10"/>
          </p:nvPr>
        </p:nvSpPr>
        <p:spPr>
          <a:noFill/>
        </p:spPr>
        <p:txBody>
          <a:bodyPr/>
          <a:lstStyle/>
          <a:p>
            <a:fld id="{67674790-FE3B-934B-B758-452EBD3B03E6}"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409342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12675" name="Slide Number Placeholder 5"/>
          <p:cNvSpPr>
            <a:spLocks noGrp="1"/>
          </p:cNvSpPr>
          <p:nvPr>
            <p:ph type="sldNum" sz="quarter" idx="12"/>
          </p:nvPr>
        </p:nvSpPr>
        <p:spPr>
          <a:noFill/>
        </p:spPr>
        <p:txBody>
          <a:bodyPr/>
          <a:lstStyle/>
          <a:p>
            <a:fld id="{E0DB2A58-F9AF-264C-B45B-DA564728001E}" type="slidenum">
              <a:rPr lang="en-US">
                <a:latin typeface="Arial" pitchFamily="-111" charset="0"/>
                <a:ea typeface="ＭＳ Ｐゴシック" pitchFamily="-111" charset="-128"/>
                <a:cs typeface="ＭＳ Ｐゴシック" pitchFamily="-111" charset="-128"/>
              </a:rPr>
              <a:pPr/>
              <a:t>174</a:t>
            </a:fld>
            <a:endParaRPr lang="en-US">
              <a:latin typeface="Arial" pitchFamily="-111" charset="0"/>
              <a:ea typeface="ＭＳ Ｐゴシック" pitchFamily="-111" charset="-128"/>
              <a:cs typeface="ＭＳ Ｐゴシック" pitchFamily="-111" charset="-128"/>
            </a:endParaRPr>
          </a:p>
        </p:txBody>
      </p:sp>
      <p:sp>
        <p:nvSpPr>
          <p:cNvPr id="4126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Quantification#3</a:t>
            </a:r>
          </a:p>
        </p:txBody>
      </p:sp>
      <p:sp>
        <p:nvSpPr>
          <p:cNvPr id="412677"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a:t>
            </a:r>
            <a:r>
              <a:rPr lang="en-US" sz="2800" b="1" dirty="0">
                <a:ea typeface="ＭＳ Ｐゴシック" pitchFamily="-111" charset="-128"/>
                <a:cs typeface="ＭＳ Ｐゴシック" pitchFamily="-111" charset="-128"/>
              </a:rPr>
              <a:t>Uniform Halting Problem </a:t>
            </a:r>
            <a:r>
              <a:rPr lang="en-US" sz="2800" dirty="0">
                <a:ea typeface="ＭＳ Ｐゴシック" pitchFamily="-111" charset="-128"/>
                <a:cs typeface="ＭＳ Ｐゴシック" pitchFamily="-111" charset="-128"/>
              </a:rPr>
              <a:t>was already shown to be non-re. It turns out its complement is also not re. In fact, we can show that </a:t>
            </a:r>
            <a:r>
              <a:rPr lang="en-US" sz="2800" b="1" dirty="0">
                <a:ea typeface="ＭＳ Ｐゴシック" pitchFamily="-111" charset="-128"/>
                <a:cs typeface="ＭＳ Ｐゴシック" pitchFamily="-111" charset="-128"/>
              </a:rPr>
              <a:t>TOT</a:t>
            </a:r>
            <a:r>
              <a:rPr lang="en-US" sz="2800" dirty="0">
                <a:ea typeface="ＭＳ Ｐゴシック" pitchFamily="-111" charset="-128"/>
                <a:cs typeface="ＭＳ Ｐゴシック" pitchFamily="-111" charset="-128"/>
              </a:rPr>
              <a:t> requires an alternation of quantifiers as it is neither re nor co-re. Specifically,</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f </a:t>
            </a:r>
            <a:r>
              <a:rPr lang="en-US" sz="2800" b="1" dirty="0">
                <a:ea typeface="ＭＳ Ｐゴシック" pitchFamily="-111" charset="-128"/>
                <a:cs typeface="ＭＳ Ｐゴシック" pitchFamily="-111" charset="-128"/>
                <a:sym typeface="Symbol" pitchFamily="-111" charset="2"/>
              </a:rPr>
              <a:t> TOT x t ( STP( f, x, t ) )</a:t>
            </a:r>
            <a:br>
              <a:rPr lang="en-US" sz="2800" b="1"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and this is the minimum quantification we can use, given that the quantified predicate is total recursive (actually primitive recursive here).</a:t>
            </a:r>
            <a:endParaRPr lang="en-US" sz="2800" dirty="0">
              <a:ea typeface="ＭＳ Ｐゴシック" pitchFamily="-111" charset="-128"/>
              <a:cs typeface="ＭＳ Ｐゴシック" pitchFamily="-111" charset="-128"/>
            </a:endParaRPr>
          </a:p>
        </p:txBody>
      </p:sp>
      <p:sp>
        <p:nvSpPr>
          <p:cNvPr id="412678" name="Date Placeholder 3"/>
          <p:cNvSpPr>
            <a:spLocks noGrp="1"/>
          </p:cNvSpPr>
          <p:nvPr>
            <p:ph type="dt" sz="quarter" idx="10"/>
          </p:nvPr>
        </p:nvSpPr>
        <p:spPr>
          <a:noFill/>
        </p:spPr>
        <p:txBody>
          <a:bodyPr/>
          <a:lstStyle/>
          <a:p>
            <a:fld id="{C7B5766D-2B4B-1C46-86F1-570CF2DA407C}"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542541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3"/>
          <p:cNvSpPr>
            <a:spLocks noGrp="1"/>
          </p:cNvSpPr>
          <p:nvPr>
            <p:ph type="ctrTitle"/>
          </p:nvPr>
        </p:nvSpPr>
        <p:spPr/>
        <p:txBody>
          <a:bodyPr/>
          <a:lstStyle/>
          <a:p>
            <a:r>
              <a:rPr lang="en-US" dirty="0">
                <a:latin typeface="Arial" charset="0"/>
                <a:ea typeface="MS PGothic" charset="0"/>
              </a:rPr>
              <a:t>Comments About </a:t>
            </a:r>
            <a:br>
              <a:rPr lang="en-US" dirty="0">
                <a:latin typeface="Arial" charset="0"/>
                <a:ea typeface="MS PGothic" charset="0"/>
              </a:rPr>
            </a:br>
            <a:r>
              <a:rPr lang="en-US" dirty="0">
                <a:latin typeface="Arial" charset="0"/>
                <a:ea typeface="MS PGothic" charset="0"/>
              </a:rPr>
              <a:t>Set of Algorithms </a:t>
            </a:r>
          </a:p>
        </p:txBody>
      </p:sp>
      <p:sp>
        <p:nvSpPr>
          <p:cNvPr id="199683" name="Subtitle 4"/>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10627" name="Slide Number Placeholder 5"/>
          <p:cNvSpPr>
            <a:spLocks noGrp="1"/>
          </p:cNvSpPr>
          <p:nvPr>
            <p:ph type="sldNum" sz="quarter" idx="12"/>
          </p:nvPr>
        </p:nvSpPr>
        <p:spPr>
          <a:noFill/>
        </p:spPr>
        <p:txBody>
          <a:bodyPr/>
          <a:lstStyle/>
          <a:p>
            <a:fld id="{CB2750FF-BC04-7F47-9DB6-95CD22DA1C20}" type="slidenum">
              <a:rPr lang="en-US">
                <a:latin typeface="Arial" pitchFamily="-111" charset="0"/>
                <a:ea typeface="ＭＳ Ｐゴシック" pitchFamily="-111" charset="-128"/>
                <a:cs typeface="ＭＳ Ｐゴシック" pitchFamily="-111" charset="-128"/>
              </a:rPr>
              <a:pPr/>
              <a:t>176</a:t>
            </a:fld>
            <a:endParaRPr lang="en-US">
              <a:latin typeface="Arial" pitchFamily="-111" charset="0"/>
              <a:ea typeface="ＭＳ Ｐゴシック" pitchFamily="-111" charset="-128"/>
              <a:cs typeface="ＭＳ Ｐゴシック" pitchFamily="-111" charset="-128"/>
            </a:endParaRPr>
          </a:p>
        </p:txBody>
      </p:sp>
      <p:sp>
        <p:nvSpPr>
          <p:cNvPr id="4106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TOT</a:t>
            </a:r>
          </a:p>
        </p:txBody>
      </p:sp>
      <p:sp>
        <p:nvSpPr>
          <p:cNvPr id="410629"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The listing of all algorithms can be viewed as</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a:ea typeface="ＭＳ Ｐゴシック" pitchFamily="-111" charset="-128"/>
                <a:cs typeface="ＭＳ Ｐゴシック" pitchFamily="-111" charset="-128"/>
                <a:sym typeface="Symbol" pitchFamily="-111" charset="2"/>
              </a:rPr>
              <a:t>x (f, x) }</a:t>
            </a:r>
            <a:br>
              <a:rPr lang="en-US" b="1" dirty="0">
                <a:ea typeface="ＭＳ Ｐゴシック" pitchFamily="-111" charset="-128"/>
                <a:cs typeface="ＭＳ Ｐゴシック" pitchFamily="-111" charset="-128"/>
                <a:sym typeface="Symbol" pitchFamily="-111" charset="2"/>
              </a:rPr>
            </a:br>
            <a:endParaRPr lang="en-US" b="1" dirty="0">
              <a:ea typeface="ＭＳ Ｐゴシック" pitchFamily="-111" charset="-128"/>
              <a:cs typeface="ＭＳ Ｐゴシック" pitchFamily="-111" charset="-128"/>
              <a:sym typeface="Symbol" pitchFamily="-111" charset="2"/>
            </a:endParaRPr>
          </a:p>
          <a:p>
            <a:r>
              <a:rPr lang="en-US" dirty="0">
                <a:ea typeface="ＭＳ Ｐゴシック" pitchFamily="-111" charset="-128"/>
                <a:cs typeface="ＭＳ Ｐゴシック" pitchFamily="-111" charset="-128"/>
                <a:sym typeface="Symbol" pitchFamily="-111" charset="2"/>
              </a:rPr>
              <a:t>We can also note that</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rPr>
              <a:t>TOT = { f </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 | </a:t>
            </a:r>
            <a:r>
              <a:rPr lang="en-US" b="1" dirty="0" err="1">
                <a:ea typeface="ＭＳ Ｐゴシック" pitchFamily="-111" charset="-128"/>
                <a:cs typeface="ＭＳ Ｐゴシック" pitchFamily="-111" charset="-128"/>
                <a:sym typeface="Symbol" pitchFamily="-111" charset="2"/>
              </a:rPr>
              <a:t>W</a:t>
            </a:r>
            <a:r>
              <a:rPr lang="en-US" b="1" baseline="-25000" dirty="0" err="1">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 = }</a:t>
            </a:r>
          </a:p>
          <a:p>
            <a:pPr marL="0" indent="0">
              <a:buNone/>
            </a:pPr>
            <a:endParaRPr lang="en-US" b="1" dirty="0">
              <a:ea typeface="ＭＳ Ｐゴシック" pitchFamily="-111" charset="-128"/>
              <a:cs typeface="ＭＳ Ｐゴシック" pitchFamily="-111" charset="-128"/>
              <a:sym typeface="Symbol" pitchFamily="-111" charset="2"/>
            </a:endParaRPr>
          </a:p>
          <a:p>
            <a:r>
              <a:rPr lang="en-US" dirty="0">
                <a:ea typeface="ＭＳ Ｐゴシック" pitchFamily="-111" charset="-128"/>
                <a:cs typeface="ＭＳ Ｐゴシック" pitchFamily="-111" charset="-128"/>
                <a:sym typeface="Symbol" pitchFamily="-111" charset="2"/>
              </a:rPr>
              <a:t>Theorem: </a:t>
            </a:r>
            <a:r>
              <a:rPr lang="en-US" b="1" dirty="0">
                <a:ea typeface="ＭＳ Ｐゴシック" pitchFamily="-111" charset="-128"/>
                <a:cs typeface="ＭＳ Ｐゴシック" pitchFamily="-111" charset="-128"/>
                <a:sym typeface="Symbol" pitchFamily="-111" charset="2"/>
              </a:rPr>
              <a:t>TOT</a:t>
            </a:r>
            <a:r>
              <a:rPr lang="en-US" dirty="0">
                <a:ea typeface="ＭＳ Ｐゴシック" pitchFamily="-111" charset="-128"/>
                <a:cs typeface="ＭＳ Ｐゴシック" pitchFamily="-111" charset="-128"/>
                <a:sym typeface="Symbol" pitchFamily="-111" charset="2"/>
              </a:rPr>
              <a:t> is not re.</a:t>
            </a:r>
          </a:p>
        </p:txBody>
      </p:sp>
      <p:sp>
        <p:nvSpPr>
          <p:cNvPr id="410630" name="Date Placeholder 3"/>
          <p:cNvSpPr>
            <a:spLocks noGrp="1"/>
          </p:cNvSpPr>
          <p:nvPr>
            <p:ph type="dt" sz="quarter" idx="10"/>
          </p:nvPr>
        </p:nvSpPr>
        <p:spPr>
          <a:noFill/>
        </p:spPr>
        <p:txBody>
          <a:bodyPr/>
          <a:lstStyle/>
          <a:p>
            <a:fld id="{2F41451B-4B8D-F344-B261-CEC74AED590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24857135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p:cNvSpPr>
            <a:spLocks noGrp="1"/>
          </p:cNvSpPr>
          <p:nvPr>
            <p:ph type="title"/>
          </p:nvPr>
        </p:nvSpPr>
        <p:spPr/>
        <p:txBody>
          <a:bodyPr/>
          <a:lstStyle/>
          <a:p>
            <a:pPr eaLnBrk="1" hangingPunct="1"/>
            <a:r>
              <a:rPr lang="en-US">
                <a:latin typeface="Arial" charset="0"/>
                <a:ea typeface="MS PGothic" charset="0"/>
              </a:rPr>
              <a:t>Consequences</a:t>
            </a:r>
          </a:p>
        </p:txBody>
      </p:sp>
      <p:sp>
        <p:nvSpPr>
          <p:cNvPr id="198659" name="Content Placeholder 2"/>
          <p:cNvSpPr>
            <a:spLocks noGrp="1"/>
          </p:cNvSpPr>
          <p:nvPr>
            <p:ph idx="1"/>
          </p:nvPr>
        </p:nvSpPr>
        <p:spPr/>
        <p:txBody>
          <a:bodyPr/>
          <a:lstStyle/>
          <a:p>
            <a:pPr eaLnBrk="1" hangingPunct="1">
              <a:lnSpc>
                <a:spcPct val="80000"/>
              </a:lnSpc>
            </a:pPr>
            <a:r>
              <a:rPr lang="en-US" sz="2400" dirty="0">
                <a:latin typeface="Arial" charset="0"/>
                <a:ea typeface="MS PGothic" charset="0"/>
              </a:rPr>
              <a:t>To capture all the algorithms, any model of computation must include some procedures that are not algorithms.</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Since the potential for non-termination is required, every complete model must have some form of iteration that is potentially unbounded.</a:t>
            </a:r>
          </a:p>
          <a:p>
            <a:pPr eaLnBrk="1" hangingPunct="1">
              <a:lnSpc>
                <a:spcPct val="80000"/>
              </a:lnSpc>
            </a:pPr>
            <a:endParaRPr lang="en-US" sz="2400" dirty="0">
              <a:latin typeface="Arial" charset="0"/>
              <a:ea typeface="MS PGothic" charset="0"/>
            </a:endParaRPr>
          </a:p>
          <a:p>
            <a:pPr eaLnBrk="1" hangingPunct="1">
              <a:lnSpc>
                <a:spcPct val="80000"/>
              </a:lnSpc>
            </a:pPr>
            <a:r>
              <a:rPr lang="en-US" sz="2400" dirty="0">
                <a:latin typeface="Arial" charset="0"/>
                <a:ea typeface="MS PGothic" charset="0"/>
              </a:rPr>
              <a:t>This means that simple, well-behaved for-loops (the kind where you can predict the number of iterations on entry to the loop) are not sufficient. While type loops are needed, even if implicit rather than explicit.</a:t>
            </a:r>
          </a:p>
        </p:txBody>
      </p:sp>
      <p:sp>
        <p:nvSpPr>
          <p:cNvPr id="19866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854AF2B-281F-6E4A-A398-36F1021EA581}" type="datetime1">
              <a:rPr lang="en-US" smtClean="0"/>
              <a:t>3/2/22</a:t>
            </a:fld>
            <a:endParaRPr lang="en-US"/>
          </a:p>
        </p:txBody>
      </p:sp>
      <p:sp>
        <p:nvSpPr>
          <p:cNvPr id="1986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972D65C-0B1F-6849-9624-91D00912C39C}" type="slidenum">
              <a:rPr lang="en-US"/>
              <a:pPr/>
              <a:t>177</a:t>
            </a:fld>
            <a:endParaRPr lang="en-US"/>
          </a:p>
        </p:txBody>
      </p:sp>
      <p:sp>
        <p:nvSpPr>
          <p:cNvPr id="1986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ea typeface="MS PGothic" charset="0"/>
              </a:rPr>
              <a:t>Reducibility</a:t>
            </a:r>
          </a:p>
        </p:txBody>
      </p:sp>
      <p:sp>
        <p:nvSpPr>
          <p:cNvPr id="203779" name="Rectangle 3"/>
          <p:cNvSpPr>
            <a:spLocks noGrp="1" noChangeArrowheads="1"/>
          </p:cNvSpPr>
          <p:nvPr>
            <p:ph type="subTitle" idx="1"/>
          </p:nvPr>
        </p:nvSpPr>
        <p:spPr/>
        <p:txBody>
          <a:bodyPr/>
          <a:lstStyle/>
          <a:p>
            <a:pPr eaLnBrk="1" hangingPunct="1"/>
            <a:endParaRPr lang="en-US">
              <a:latin typeface="Arial" charset="0"/>
              <a:ea typeface="MS PGothic"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CF6B486-B01A-6A49-BC7F-E5B3840D7498}" type="datetime1">
              <a:rPr lang="en-US" smtClean="0"/>
              <a:t>3/2/22</a:t>
            </a:fld>
            <a:endParaRPr lang="en-US"/>
          </a:p>
        </p:txBody>
      </p:sp>
      <p:sp>
        <p:nvSpPr>
          <p:cNvPr id="2048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048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EA94340-4B48-F043-9034-43F4E8EB8F70}" type="slidenum">
              <a:rPr lang="en-US"/>
              <a:pPr/>
              <a:t>179</a:t>
            </a:fld>
            <a:endParaRPr lang="en-US"/>
          </a:p>
        </p:txBody>
      </p:sp>
      <p:sp>
        <p:nvSpPr>
          <p:cNvPr id="204805" name="Rectangle 2"/>
          <p:cNvSpPr>
            <a:spLocks noGrp="1" noChangeArrowheads="1"/>
          </p:cNvSpPr>
          <p:nvPr>
            <p:ph type="title"/>
          </p:nvPr>
        </p:nvSpPr>
        <p:spPr/>
        <p:txBody>
          <a:bodyPr/>
          <a:lstStyle/>
          <a:p>
            <a:pPr eaLnBrk="1" hangingPunct="1"/>
            <a:r>
              <a:rPr lang="en-US">
                <a:latin typeface="Arial" charset="0"/>
                <a:ea typeface="MS PGothic" charset="0"/>
              </a:rPr>
              <a:t>Reduction Concepts</a:t>
            </a:r>
          </a:p>
        </p:txBody>
      </p:sp>
      <p:sp>
        <p:nvSpPr>
          <p:cNvPr id="204806" name="Rectangle 3"/>
          <p:cNvSpPr>
            <a:spLocks noGrp="1" noChangeArrowheads="1"/>
          </p:cNvSpPr>
          <p:nvPr>
            <p:ph type="body" idx="1"/>
          </p:nvPr>
        </p:nvSpPr>
        <p:spPr/>
        <p:txBody>
          <a:bodyPr/>
          <a:lstStyle/>
          <a:p>
            <a:pPr eaLnBrk="1" hangingPunct="1"/>
            <a:r>
              <a:rPr lang="en-US" sz="2800" dirty="0">
                <a:latin typeface="Arial" charset="0"/>
                <a:ea typeface="MS PGothic" charset="0"/>
              </a:rPr>
              <a:t>Proofs by contradiction are tedious after you’</a:t>
            </a:r>
            <a:r>
              <a:rPr lang="en-US" altLang="ja-JP" sz="2800" dirty="0">
                <a:latin typeface="Arial" charset="0"/>
                <a:ea typeface="MS PGothic" charset="0"/>
              </a:rPr>
              <a:t>ve seen a few (we saw three–Halt, TOTAL, and ~K).  We really would like proofs that build on known unsolvable problems to show other, open problems are unsolvable.  The technique commonly used is called </a:t>
            </a:r>
            <a:r>
              <a:rPr lang="en-US" altLang="ja-JP" sz="2800" b="1" u="sng" dirty="0">
                <a:latin typeface="Arial" charset="0"/>
                <a:ea typeface="MS PGothic" charset="0"/>
              </a:rPr>
              <a:t>reduction</a:t>
            </a:r>
            <a:r>
              <a:rPr lang="en-US" altLang="ja-JP" sz="2800" dirty="0">
                <a:latin typeface="Arial" charset="0"/>
                <a:ea typeface="MS PGothic" charset="0"/>
              </a:rPr>
              <a:t>.  It starts with some known unsolvable problem and then shows that this problem is no harder than some open problem in which we are interested.</a:t>
            </a:r>
            <a:endParaRPr lang="en-US" sz="2800" dirty="0">
              <a:latin typeface="Arial" charset="0"/>
              <a:ea typeface="MS PGothic"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6A920BA-FE12-2F4C-BF17-55A5BE0117FD}" type="datetime1">
              <a:rPr lang="en-US" smtClean="0"/>
              <a:t>3/2/22</a:t>
            </a:fld>
            <a:endParaRPr lang="en-US"/>
          </a:p>
        </p:txBody>
      </p:sp>
      <p:sp>
        <p:nvSpPr>
          <p:cNvPr id="57347"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73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9D958BC-43C5-A647-9D67-BA976855E65F}" type="slidenum">
              <a:rPr lang="en-US"/>
              <a:pPr/>
              <a:t>18</a:t>
            </a:fld>
            <a:endParaRPr lang="en-US"/>
          </a:p>
        </p:txBody>
      </p:sp>
      <p:sp>
        <p:nvSpPr>
          <p:cNvPr id="57349" name="Rectangle 2"/>
          <p:cNvSpPr>
            <a:spLocks noGrp="1" noChangeArrowheads="1"/>
          </p:cNvSpPr>
          <p:nvPr>
            <p:ph type="title" idx="4294967295"/>
          </p:nvPr>
        </p:nvSpPr>
        <p:spPr/>
        <p:txBody>
          <a:bodyPr/>
          <a:lstStyle/>
          <a:p>
            <a:pPr eaLnBrk="1" hangingPunct="1"/>
            <a:r>
              <a:rPr lang="en-US" dirty="0">
                <a:latin typeface="Arial" charset="0"/>
                <a:ea typeface="MS PGothic" charset="0"/>
              </a:rPr>
              <a:t>Existence of </a:t>
            </a:r>
            <a:r>
              <a:rPr lang="en-US" dirty="0" err="1">
                <a:latin typeface="Arial" charset="0"/>
                <a:ea typeface="MS PGothic" charset="0"/>
              </a:rPr>
              <a:t>Undecidables</a:t>
            </a:r>
            <a:endParaRPr lang="en-US" dirty="0">
              <a:latin typeface="Arial" charset="0"/>
              <a:ea typeface="MS PGothic" charset="0"/>
            </a:endParaRPr>
          </a:p>
        </p:txBody>
      </p:sp>
      <p:sp>
        <p:nvSpPr>
          <p:cNvPr id="57350" name="Rectangle 3"/>
          <p:cNvSpPr>
            <a:spLocks noGrp="1" noChangeArrowheads="1"/>
          </p:cNvSpPr>
          <p:nvPr>
            <p:ph type="body" idx="4294967295"/>
          </p:nvPr>
        </p:nvSpPr>
        <p:spPr/>
        <p:txBody>
          <a:bodyPr/>
          <a:lstStyle/>
          <a:p>
            <a:pPr eaLnBrk="1" hangingPunct="1">
              <a:lnSpc>
                <a:spcPct val="80000"/>
              </a:lnSpc>
            </a:pPr>
            <a:r>
              <a:rPr lang="en-US" sz="2800" u="sng" dirty="0">
                <a:latin typeface="Arial" charset="0"/>
                <a:ea typeface="MS PGothic" charset="0"/>
              </a:rPr>
              <a:t>A counting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The number of mappings from </a:t>
            </a:r>
            <a:r>
              <a:rPr lang="en-US" sz="2400" i="1" dirty="0">
                <a:latin typeface="Arial" charset="0"/>
                <a:ea typeface="MS PGothic" charset="0"/>
                <a:sym typeface="Symbol" charset="0"/>
              </a:rPr>
              <a:t>N</a:t>
            </a:r>
            <a:r>
              <a:rPr lang="en-US" sz="2400" dirty="0">
                <a:latin typeface="Arial" charset="0"/>
                <a:ea typeface="MS PGothic" charset="0"/>
              </a:rPr>
              <a:t> to </a:t>
            </a:r>
            <a:r>
              <a:rPr lang="en-US" sz="2400" i="1" dirty="0">
                <a:latin typeface="Arial" charset="0"/>
                <a:ea typeface="MS PGothic" charset="0"/>
                <a:sym typeface="Symbol" charset="0"/>
              </a:rPr>
              <a:t>N</a:t>
            </a:r>
            <a:r>
              <a:rPr lang="en-US" sz="2400" dirty="0">
                <a:latin typeface="Arial" charset="0"/>
                <a:ea typeface="MS PGothic" charset="0"/>
              </a:rPr>
              <a:t> is at least as great as the number of subsets of </a:t>
            </a:r>
            <a:r>
              <a:rPr lang="en-US" sz="2400" i="1" dirty="0">
                <a:latin typeface="Arial" charset="0"/>
                <a:ea typeface="MS PGothic" charset="0"/>
                <a:sym typeface="Symbol" charset="0"/>
              </a:rPr>
              <a:t>N</a:t>
            </a:r>
            <a:r>
              <a:rPr lang="en-US" sz="2400" dirty="0">
                <a:latin typeface="Arial" charset="0"/>
                <a:ea typeface="MS PGothic" charset="0"/>
              </a:rPr>
              <a:t>. But the number of subsets of </a:t>
            </a:r>
            <a:r>
              <a:rPr lang="en-US" sz="2400" i="1" dirty="0">
                <a:latin typeface="Arial" charset="0"/>
                <a:ea typeface="MS PGothic" charset="0"/>
                <a:sym typeface="Symbol" charset="0"/>
              </a:rPr>
              <a:t>N</a:t>
            </a:r>
            <a:r>
              <a:rPr lang="en-US" sz="2400" dirty="0">
                <a:latin typeface="Arial" charset="0"/>
                <a:ea typeface="MS PGothic" charset="0"/>
              </a:rPr>
              <a:t> is </a:t>
            </a:r>
            <a:r>
              <a:rPr lang="en-US" sz="2400" dirty="0" err="1">
                <a:latin typeface="Arial" charset="0"/>
                <a:ea typeface="MS PGothic" charset="0"/>
              </a:rPr>
              <a:t>uncountably</a:t>
            </a:r>
            <a:r>
              <a:rPr lang="en-US" sz="2400" dirty="0">
                <a:latin typeface="Arial" charset="0"/>
                <a:ea typeface="MS PGothic" charset="0"/>
              </a:rPr>
              <a:t> infinite (</a:t>
            </a:r>
            <a:r>
              <a:rPr lang="en-US" sz="2400" dirty="0">
                <a:latin typeface="Arial" charset="0"/>
                <a:ea typeface="MS PGothic" charset="0"/>
                <a:sym typeface="Symbol" charset="0"/>
              </a:rPr>
              <a:t></a:t>
            </a:r>
            <a:r>
              <a:rPr lang="en-US" sz="2400" baseline="-25000" dirty="0">
                <a:latin typeface="Arial" charset="0"/>
                <a:ea typeface="MS PGothic" charset="0"/>
              </a:rPr>
              <a:t>1</a:t>
            </a:r>
            <a:r>
              <a:rPr lang="en-US" sz="2400" dirty="0">
                <a:latin typeface="Arial" charset="0"/>
                <a:ea typeface="MS PGothic" charset="0"/>
              </a:rPr>
              <a:t>). However, the number of programs in any model of computation is countably infinite (</a:t>
            </a:r>
            <a:r>
              <a:rPr lang="en-US" sz="2400" dirty="0">
                <a:latin typeface="Arial" charset="0"/>
                <a:ea typeface="MS PGothic" charset="0"/>
                <a:sym typeface="Symbol" charset="0"/>
              </a:rPr>
              <a:t></a:t>
            </a:r>
            <a:r>
              <a:rPr lang="en-US" sz="2400" baseline="-25000" dirty="0">
                <a:latin typeface="Arial" charset="0"/>
                <a:ea typeface="MS PGothic" charset="0"/>
              </a:rPr>
              <a:t>0</a:t>
            </a:r>
            <a:r>
              <a:rPr lang="en-US" sz="2400" dirty="0">
                <a:latin typeface="Arial" charset="0"/>
                <a:ea typeface="MS PGothic" charset="0"/>
              </a:rPr>
              <a:t>). This latter statement is a consequence of the fact that the descriptions must be finite and they must be written in a language with a finite alphabet. In fact, not only is the number of programs countable, it is also effectively enumerable; moreover, its membership is decidable. </a:t>
            </a:r>
            <a:endParaRPr lang="en-US" sz="2400" u="sng" dirty="0">
              <a:latin typeface="Arial" charset="0"/>
              <a:ea typeface="MS PGothic" charset="0"/>
            </a:endParaRPr>
          </a:p>
          <a:p>
            <a:pPr eaLnBrk="1" hangingPunct="1">
              <a:lnSpc>
                <a:spcPct val="80000"/>
              </a:lnSpc>
            </a:pPr>
            <a:r>
              <a:rPr lang="en-US" sz="2800" u="sng" dirty="0">
                <a:latin typeface="Arial" charset="0"/>
                <a:ea typeface="MS PGothic" charset="0"/>
              </a:rPr>
              <a:t>A diagonalization argument</a:t>
            </a:r>
            <a:endParaRPr lang="en-US" sz="2800" dirty="0">
              <a:latin typeface="Arial" charset="0"/>
              <a:ea typeface="MS PGothic" charset="0"/>
            </a:endParaRPr>
          </a:p>
          <a:p>
            <a:pPr lvl="1" eaLnBrk="1" hangingPunct="1">
              <a:lnSpc>
                <a:spcPct val="80000"/>
              </a:lnSpc>
            </a:pPr>
            <a:r>
              <a:rPr lang="en-US" sz="2400" dirty="0">
                <a:latin typeface="Arial" charset="0"/>
                <a:ea typeface="MS PGothic" charset="0"/>
              </a:rPr>
              <a:t>Will be shown later in class</a:t>
            </a:r>
          </a:p>
        </p:txBody>
      </p:sp>
      <p:sp>
        <p:nvSpPr>
          <p:cNvPr id="573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9F2D4D3A-1E5F-D248-99E2-D6E86A2C9629}" type="slidenum">
              <a:rPr lang="en-US" sz="1400"/>
              <a:pPr algn="r" eaLnBrk="1" hangingPunct="1"/>
              <a:t>18</a:t>
            </a:fld>
            <a:endParaRPr lang="en-US" sz="1400"/>
          </a:p>
        </p:txBody>
      </p:sp>
    </p:spTree>
    <p:extLst>
      <p:ext uri="{BB962C8B-B14F-4D97-AF65-F5344CB8AC3E}">
        <p14:creationId xmlns:p14="http://schemas.microsoft.com/office/powerpoint/2010/main" val="18327372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itle 1"/>
          <p:cNvSpPr>
            <a:spLocks noGrp="1"/>
          </p:cNvSpPr>
          <p:nvPr>
            <p:ph type="title"/>
          </p:nvPr>
        </p:nvSpPr>
        <p:spPr/>
        <p:txBody>
          <a:bodyPr/>
          <a:lstStyle/>
          <a:p>
            <a:r>
              <a:rPr lang="en-US" dirty="0">
                <a:ea typeface="ＭＳ Ｐゴシック" pitchFamily="-111" charset="-128"/>
                <a:cs typeface="ＭＳ Ｐゴシック" pitchFamily="-111" charset="-128"/>
              </a:rPr>
              <a:t>Diagonalization is a Bummer</a:t>
            </a:r>
          </a:p>
        </p:txBody>
      </p:sp>
      <p:sp>
        <p:nvSpPr>
          <p:cNvPr id="418819" name="Content Placeholder 2"/>
          <p:cNvSpPr>
            <a:spLocks noGrp="1"/>
          </p:cNvSpPr>
          <p:nvPr>
            <p:ph idx="1"/>
          </p:nvPr>
        </p:nvSpPr>
        <p:spPr/>
        <p:txBody>
          <a:bodyPr/>
          <a:lstStyle/>
          <a:p>
            <a:pPr eaLnBrk="1" hangingPunct="1">
              <a:lnSpc>
                <a:spcPct val="90000"/>
              </a:lnSpc>
            </a:pPr>
            <a:r>
              <a:rPr lang="en-US" sz="2200" dirty="0">
                <a:ea typeface="ＭＳ Ｐゴシック" pitchFamily="-111" charset="-128"/>
                <a:cs typeface="ＭＳ Ｐゴシック" pitchFamily="-111" charset="-128"/>
              </a:rPr>
              <a:t>The issues with diagonalization are that it is tedious and is applicable as a proof of undecidability or non-re-ness for only a small subset of the problems that interest us.</a:t>
            </a:r>
          </a:p>
          <a:p>
            <a:pPr eaLnBrk="1" hangingPunct="1">
              <a:lnSpc>
                <a:spcPct val="90000"/>
              </a:lnSpc>
            </a:pPr>
            <a:r>
              <a:rPr lang="en-US" sz="2200" dirty="0">
                <a:ea typeface="ＭＳ Ｐゴシック" pitchFamily="-111" charset="-128"/>
                <a:cs typeface="ＭＳ Ｐゴシック" pitchFamily="-111" charset="-128"/>
              </a:rPr>
              <a:t>Thus, we will now seek to use reduction wherever possible.</a:t>
            </a:r>
          </a:p>
          <a:p>
            <a:pPr eaLnBrk="1" hangingPunct="1">
              <a:lnSpc>
                <a:spcPct val="90000"/>
              </a:lnSpc>
            </a:pPr>
            <a:r>
              <a:rPr lang="en-US" sz="2200" dirty="0">
                <a:ea typeface="ＭＳ Ｐゴシック" pitchFamily="-111" charset="-128"/>
                <a:cs typeface="ＭＳ Ｐゴシック" pitchFamily="-111" charset="-128"/>
              </a:rPr>
              <a:t>To show a set, </a:t>
            </a:r>
            <a:r>
              <a:rPr lang="en-US" sz="2200" b="1" dirty="0">
                <a:ea typeface="ＭＳ Ｐゴシック" pitchFamily="-111" charset="-128"/>
                <a:cs typeface="ＭＳ Ｐゴシック" pitchFamily="-111" charset="-128"/>
              </a:rPr>
              <a:t>S</a:t>
            </a:r>
            <a:r>
              <a:rPr lang="en-US" sz="2200" dirty="0">
                <a:ea typeface="ＭＳ Ｐゴシック" pitchFamily="-111" charset="-128"/>
                <a:cs typeface="ＭＳ Ｐゴシック" pitchFamily="-111" charset="-128"/>
              </a:rPr>
              <a:t>, is undecidable, we can show it is as least as hard as the set </a:t>
            </a:r>
            <a:r>
              <a:rPr lang="en-US" sz="2200" b="1" dirty="0">
                <a:ea typeface="ＭＳ Ｐゴシック" pitchFamily="-111" charset="-128"/>
                <a:cs typeface="ＭＳ Ｐゴシック" pitchFamily="-111" charset="-128"/>
              </a:rPr>
              <a:t>HALT = K</a:t>
            </a:r>
            <a:r>
              <a:rPr lang="en-US" sz="2200" b="1" baseline="-25000" dirty="0">
                <a:ea typeface="ＭＳ Ｐゴシック" pitchFamily="-111" charset="-128"/>
                <a:cs typeface="ＭＳ Ｐゴシック" pitchFamily="-111" charset="-128"/>
              </a:rPr>
              <a:t>0</a:t>
            </a:r>
            <a:r>
              <a:rPr lang="en-US" sz="2200" dirty="0">
                <a:ea typeface="ＭＳ Ｐゴシック" pitchFamily="-111" charset="-128"/>
                <a:cs typeface="ＭＳ Ｐゴシック" pitchFamily="-111" charset="-128"/>
              </a:rPr>
              <a:t>. That is, </a:t>
            </a:r>
            <a:r>
              <a:rPr lang="en-US" sz="2200" b="1" dirty="0">
                <a:ea typeface="ＭＳ Ｐゴシック" pitchFamily="-111" charset="-128"/>
                <a:cs typeface="ＭＳ Ｐゴシック" pitchFamily="-111" charset="-128"/>
              </a:rPr>
              <a:t>K</a:t>
            </a:r>
            <a:r>
              <a:rPr lang="en-US" sz="2200" b="1" baseline="-25000" dirty="0">
                <a:ea typeface="ＭＳ Ｐゴシック" pitchFamily="-111" charset="-128"/>
                <a:cs typeface="ＭＳ Ｐゴシック" pitchFamily="-111" charset="-128"/>
              </a:rPr>
              <a:t>0</a:t>
            </a:r>
            <a:r>
              <a:rPr lang="en-US" sz="2200" b="1" dirty="0">
                <a:ea typeface="ＭＳ Ｐゴシック" pitchFamily="-111" charset="-128"/>
                <a:cs typeface="ＭＳ Ｐゴシック" pitchFamily="-111" charset="-128"/>
              </a:rPr>
              <a:t> ≤ S</a:t>
            </a:r>
            <a:r>
              <a:rPr lang="en-US" sz="2200" dirty="0">
                <a:ea typeface="ＭＳ Ｐゴシック" pitchFamily="-111" charset="-128"/>
                <a:cs typeface="ＭＳ Ｐゴシック" pitchFamily="-111" charset="-128"/>
              </a:rPr>
              <a:t>. Here the mapping used in the reduction does not need to run in polynomial time, it just needs to be an algorithm.</a:t>
            </a:r>
          </a:p>
          <a:p>
            <a:pPr eaLnBrk="1" hangingPunct="1">
              <a:lnSpc>
                <a:spcPct val="90000"/>
              </a:lnSpc>
            </a:pPr>
            <a:r>
              <a:rPr lang="en-US" sz="2200" dirty="0">
                <a:ea typeface="ＭＳ Ｐゴシック" pitchFamily="-111" charset="-128"/>
                <a:cs typeface="ＭＳ Ｐゴシック" pitchFamily="-111" charset="-128"/>
              </a:rPr>
              <a:t>To show a set, </a:t>
            </a:r>
            <a:r>
              <a:rPr lang="en-US" sz="2200" b="1" dirty="0">
                <a:ea typeface="ＭＳ Ｐゴシック" pitchFamily="-111" charset="-128"/>
                <a:cs typeface="ＭＳ Ｐゴシック" pitchFamily="-111" charset="-128"/>
              </a:rPr>
              <a:t>S</a:t>
            </a:r>
            <a:r>
              <a:rPr lang="en-US" sz="2200" dirty="0">
                <a:ea typeface="ＭＳ Ｐゴシック" pitchFamily="-111" charset="-128"/>
                <a:cs typeface="ＭＳ Ｐゴシック" pitchFamily="-111" charset="-128"/>
              </a:rPr>
              <a:t>, is co-re, non-recursive, we can show it is the complement of some re, non-recursive set. </a:t>
            </a:r>
          </a:p>
          <a:p>
            <a:pPr eaLnBrk="1" hangingPunct="1">
              <a:lnSpc>
                <a:spcPct val="90000"/>
              </a:lnSpc>
            </a:pPr>
            <a:r>
              <a:rPr lang="en-US" sz="2200" dirty="0">
                <a:ea typeface="ＭＳ Ｐゴシック" pitchFamily="-111" charset="-128"/>
                <a:cs typeface="ＭＳ Ｐゴシック" pitchFamily="-111" charset="-128"/>
              </a:rPr>
              <a:t>To show a set, </a:t>
            </a:r>
            <a:r>
              <a:rPr lang="en-US" sz="2200" b="1" dirty="0">
                <a:ea typeface="ＭＳ Ｐゴシック" pitchFamily="-111" charset="-128"/>
                <a:cs typeface="ＭＳ Ｐゴシック" pitchFamily="-111" charset="-128"/>
              </a:rPr>
              <a:t>S</a:t>
            </a:r>
            <a:r>
              <a:rPr lang="en-US" sz="2200" dirty="0">
                <a:ea typeface="ＭＳ Ｐゴシック" pitchFamily="-111" charset="-128"/>
                <a:cs typeface="ＭＳ Ｐゴシック" pitchFamily="-111" charset="-128"/>
              </a:rPr>
              <a:t>, is not re and not even co-re, we can show it is as least as hard as the set </a:t>
            </a:r>
            <a:r>
              <a:rPr lang="en-US" sz="2200" b="1" dirty="0">
                <a:ea typeface="ＭＳ Ｐゴシック" pitchFamily="-111" charset="-128"/>
                <a:cs typeface="ＭＳ Ｐゴシック" pitchFamily="-111" charset="-128"/>
              </a:rPr>
              <a:t>TOTAL (the set of algorithms)</a:t>
            </a:r>
            <a:r>
              <a:rPr lang="en-US" sz="2200" dirty="0">
                <a:ea typeface="ＭＳ Ｐゴシック" pitchFamily="-111" charset="-128"/>
                <a:cs typeface="ＭＳ Ｐゴシック" pitchFamily="-111" charset="-128"/>
              </a:rPr>
              <a:t>. That is, </a:t>
            </a:r>
            <a:r>
              <a:rPr lang="en-US" sz="2200" b="1" dirty="0">
                <a:ea typeface="ＭＳ Ｐゴシック" pitchFamily="-111" charset="-128"/>
                <a:cs typeface="ＭＳ Ｐゴシック" pitchFamily="-111" charset="-128"/>
              </a:rPr>
              <a:t>TOTAL ≤ S</a:t>
            </a:r>
            <a:r>
              <a:rPr lang="en-US" sz="2200" dirty="0">
                <a:ea typeface="ＭＳ Ｐゴシック" pitchFamily="-111" charset="-128"/>
                <a:cs typeface="ＭＳ Ｐゴシック" pitchFamily="-111" charset="-128"/>
              </a:rPr>
              <a:t>. We can also do this by showing it is the complement of a non-re, non-co-re set.</a:t>
            </a:r>
          </a:p>
        </p:txBody>
      </p:sp>
      <p:sp>
        <p:nvSpPr>
          <p:cNvPr id="418820" name="Date Placeholder 3"/>
          <p:cNvSpPr>
            <a:spLocks noGrp="1"/>
          </p:cNvSpPr>
          <p:nvPr>
            <p:ph type="dt" sz="quarter" idx="10"/>
          </p:nvPr>
        </p:nvSpPr>
        <p:spPr>
          <a:noFill/>
        </p:spPr>
        <p:txBody>
          <a:bodyPr/>
          <a:lstStyle/>
          <a:p>
            <a:fld id="{67A9FA47-F35C-3349-A193-A7147A707506}"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188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18822" name="Slide Number Placeholder 5"/>
          <p:cNvSpPr>
            <a:spLocks noGrp="1"/>
          </p:cNvSpPr>
          <p:nvPr>
            <p:ph type="sldNum" sz="quarter" idx="12"/>
          </p:nvPr>
        </p:nvSpPr>
        <p:spPr>
          <a:noFill/>
        </p:spPr>
        <p:txBody>
          <a:bodyPr/>
          <a:lstStyle/>
          <a:p>
            <a:fld id="{A6BD5A28-FCBE-5946-A5B2-EF68EE9D0CF9}" type="slidenum">
              <a:rPr lang="en-US">
                <a:latin typeface="Arial" pitchFamily="-111" charset="0"/>
                <a:ea typeface="ＭＳ Ｐゴシック" pitchFamily="-111" charset="-128"/>
                <a:cs typeface="ＭＳ Ｐゴシック" pitchFamily="-111" charset="-128"/>
              </a:rPr>
              <a:pPr/>
              <a:t>180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546173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AE16-90DC-B940-AD59-0CB65FAA230C}"/>
              </a:ext>
            </a:extLst>
          </p:cNvPr>
          <p:cNvSpPr>
            <a:spLocks noGrp="1"/>
          </p:cNvSpPr>
          <p:nvPr>
            <p:ph type="title"/>
          </p:nvPr>
        </p:nvSpPr>
        <p:spPr/>
        <p:txBody>
          <a:bodyPr/>
          <a:lstStyle/>
          <a:p>
            <a:r>
              <a:rPr lang="en-US" dirty="0"/>
              <a:t>Some Precise Upper Bounds</a:t>
            </a:r>
          </a:p>
        </p:txBody>
      </p:sp>
      <p:sp>
        <p:nvSpPr>
          <p:cNvPr id="3" name="Content Placeholder 2">
            <a:extLst>
              <a:ext uri="{FF2B5EF4-FFF2-40B4-BE49-F238E27FC236}">
                <a16:creationId xmlns:a16="http://schemas.microsoft.com/office/drawing/2014/main" id="{896EE4F2-216E-D94B-BBAF-36D5FB083A0C}"/>
              </a:ext>
            </a:extLst>
          </p:cNvPr>
          <p:cNvSpPr>
            <a:spLocks noGrp="1"/>
          </p:cNvSpPr>
          <p:nvPr>
            <p:ph idx="1"/>
          </p:nvPr>
        </p:nvSpPr>
        <p:spPr/>
        <p:txBody>
          <a:bodyPr/>
          <a:lstStyle/>
          <a:p>
            <a:r>
              <a:rPr lang="en-US" sz="2800" b="1" dirty="0">
                <a:latin typeface="Arial" charset="0"/>
                <a:ea typeface="MS PGothic" charset="0"/>
                <a:sym typeface="Symbol" charset="0"/>
              </a:rPr>
              <a:t>&lt;</a:t>
            </a:r>
            <a:r>
              <a:rPr lang="en-US" sz="2800" b="1" dirty="0" err="1">
                <a:latin typeface="Arial" charset="0"/>
                <a:ea typeface="MS PGothic" charset="0"/>
                <a:sym typeface="Symbol" charset="0"/>
              </a:rPr>
              <a:t>f,x</a:t>
            </a:r>
            <a:r>
              <a:rPr lang="en-US" sz="2800" b="1" dirty="0">
                <a:latin typeface="Arial" charset="0"/>
                <a:ea typeface="MS PGothic" charset="0"/>
                <a:sym typeface="Symbol" charset="0"/>
              </a:rPr>
              <a:t>&gt; ∈ HALT ⟺ ∃t [STP(</a:t>
            </a:r>
            <a:r>
              <a:rPr lang="en-US" sz="2800" b="1" dirty="0" err="1">
                <a:latin typeface="Arial" charset="0"/>
                <a:ea typeface="MS PGothic" charset="0"/>
                <a:sym typeface="Symbol" charset="0"/>
              </a:rPr>
              <a:t>f,x,t</a:t>
            </a:r>
            <a:r>
              <a:rPr lang="en-US" sz="2800" b="1" dirty="0">
                <a:latin typeface="Arial" charset="0"/>
                <a:ea typeface="MS PGothic" charset="0"/>
                <a:sym typeface="Symbol" charset="0"/>
              </a:rPr>
              <a:t>)]</a:t>
            </a:r>
            <a:br>
              <a:rPr lang="en-US" sz="2800" b="1" dirty="0">
                <a:latin typeface="Arial" charset="0"/>
                <a:ea typeface="MS PGothic" charset="0"/>
                <a:sym typeface="Symbol" charset="0"/>
              </a:rPr>
            </a:br>
            <a:r>
              <a:rPr lang="en-US" sz="2800" b="1" dirty="0">
                <a:latin typeface="Arial" charset="0"/>
                <a:ea typeface="MS PGothic" charset="0"/>
                <a:sym typeface="Symbol" charset="0"/>
              </a:rPr>
              <a:t>Hence re upper bound</a:t>
            </a:r>
          </a:p>
          <a:p>
            <a:r>
              <a:rPr lang="en-US" sz="2800" b="1" dirty="0">
                <a:latin typeface="Arial" charset="0"/>
                <a:ea typeface="MS PGothic" charset="0"/>
                <a:sym typeface="Symbol" charset="0"/>
              </a:rPr>
              <a:t>&lt;</a:t>
            </a:r>
            <a:r>
              <a:rPr lang="en-US" sz="2800" b="1" dirty="0" err="1">
                <a:latin typeface="Arial" charset="0"/>
                <a:ea typeface="MS PGothic" charset="0"/>
                <a:sym typeface="Symbol" charset="0"/>
              </a:rPr>
              <a:t>f,x</a:t>
            </a:r>
            <a:r>
              <a:rPr lang="en-US" sz="2800" b="1" dirty="0">
                <a:latin typeface="Arial" charset="0"/>
                <a:ea typeface="MS PGothic" charset="0"/>
                <a:sym typeface="Symbol" charset="0"/>
              </a:rPr>
              <a:t>&gt; ∈ NON_HALT ⟺ ∀t [~STP(</a:t>
            </a:r>
            <a:r>
              <a:rPr lang="en-US" sz="2800" b="1" dirty="0" err="1">
                <a:latin typeface="Arial" charset="0"/>
                <a:ea typeface="MS PGothic" charset="0"/>
                <a:sym typeface="Symbol" charset="0"/>
              </a:rPr>
              <a:t>f,x,t</a:t>
            </a:r>
            <a:r>
              <a:rPr lang="en-US" sz="2800" b="1" dirty="0">
                <a:latin typeface="Arial" charset="0"/>
                <a:ea typeface="MS PGothic" charset="0"/>
                <a:sym typeface="Symbol" charset="0"/>
              </a:rPr>
              <a:t>)]</a:t>
            </a:r>
            <a:br>
              <a:rPr lang="en-US" sz="2800" b="1" dirty="0">
                <a:latin typeface="Arial" charset="0"/>
                <a:ea typeface="MS PGothic" charset="0"/>
                <a:sym typeface="Symbol" charset="0"/>
              </a:rPr>
            </a:br>
            <a:r>
              <a:rPr lang="en-US" sz="2800" b="1" dirty="0">
                <a:latin typeface="Arial" charset="0"/>
                <a:ea typeface="MS PGothic" charset="0"/>
                <a:sym typeface="Symbol" charset="0"/>
              </a:rPr>
              <a:t>Hence co-re upper bound</a:t>
            </a:r>
          </a:p>
          <a:p>
            <a:endParaRPr lang="en-US" sz="2800" b="1" dirty="0">
              <a:latin typeface="Arial" charset="0"/>
              <a:ea typeface="MS PGothic" charset="0"/>
              <a:sym typeface="Symbol" charset="0"/>
            </a:endParaRPr>
          </a:p>
          <a:p>
            <a:r>
              <a:rPr lang="en-US" sz="2800" b="1" dirty="0">
                <a:latin typeface="Arial" charset="0"/>
                <a:ea typeface="MS PGothic" charset="0"/>
                <a:sym typeface="Symbol" charset="0"/>
              </a:rPr>
              <a:t>f ∈ TOTAL ⟺ ∀x ∃t [STP(</a:t>
            </a:r>
            <a:r>
              <a:rPr lang="en-US" sz="2800" b="1" dirty="0" err="1">
                <a:latin typeface="Arial" charset="0"/>
                <a:ea typeface="MS PGothic" charset="0"/>
                <a:sym typeface="Symbol" charset="0"/>
              </a:rPr>
              <a:t>f,x,t</a:t>
            </a:r>
            <a:r>
              <a:rPr lang="en-US" sz="2800" b="1" dirty="0">
                <a:latin typeface="Arial" charset="0"/>
                <a:ea typeface="MS PGothic" charset="0"/>
                <a:sym typeface="Symbol" charset="0"/>
              </a:rPr>
              <a:t>)]</a:t>
            </a:r>
            <a:br>
              <a:rPr lang="en-US" sz="2800" b="1" dirty="0">
                <a:latin typeface="Arial" charset="0"/>
                <a:ea typeface="MS PGothic" charset="0"/>
                <a:sym typeface="Symbol" charset="0"/>
              </a:rPr>
            </a:br>
            <a:r>
              <a:rPr lang="en-US" sz="2800" b="1" dirty="0">
                <a:latin typeface="Arial" charset="0"/>
                <a:ea typeface="MS PGothic" charset="0"/>
                <a:sym typeface="Symbol" charset="0"/>
              </a:rPr>
              <a:t>Non-re, Non-co-re upper bound</a:t>
            </a:r>
          </a:p>
          <a:p>
            <a:r>
              <a:rPr lang="en-US" sz="2800" b="1" dirty="0">
                <a:latin typeface="Arial" charset="0"/>
                <a:ea typeface="MS PGothic" charset="0"/>
                <a:sym typeface="Symbol" charset="0"/>
              </a:rPr>
              <a:t>f ∈ NON_TOTAL ⟺ ∃ x ∀t [~STP(</a:t>
            </a:r>
            <a:r>
              <a:rPr lang="en-US" sz="2800" b="1" dirty="0" err="1">
                <a:latin typeface="Arial" charset="0"/>
                <a:ea typeface="MS PGothic" charset="0"/>
                <a:sym typeface="Symbol" charset="0"/>
              </a:rPr>
              <a:t>f,x,t</a:t>
            </a:r>
            <a:r>
              <a:rPr lang="en-US" sz="2800" b="1" dirty="0">
                <a:latin typeface="Arial" charset="0"/>
                <a:ea typeface="MS PGothic" charset="0"/>
                <a:sym typeface="Symbol" charset="0"/>
              </a:rPr>
              <a:t>)]</a:t>
            </a:r>
            <a:br>
              <a:rPr lang="en-US" sz="2800" b="1" dirty="0">
                <a:latin typeface="Arial" charset="0"/>
                <a:ea typeface="MS PGothic" charset="0"/>
                <a:sym typeface="Symbol" charset="0"/>
              </a:rPr>
            </a:br>
            <a:r>
              <a:rPr lang="en-US" sz="2800" b="1" dirty="0">
                <a:latin typeface="Arial" charset="0"/>
                <a:ea typeface="MS PGothic" charset="0"/>
                <a:sym typeface="Symbol" charset="0"/>
              </a:rPr>
              <a:t>Non-re, Non-co-re upper bound</a:t>
            </a:r>
            <a:endParaRPr lang="en-US" sz="2800" dirty="0"/>
          </a:p>
          <a:p>
            <a:endParaRPr lang="en-US" dirty="0"/>
          </a:p>
        </p:txBody>
      </p:sp>
      <p:sp>
        <p:nvSpPr>
          <p:cNvPr id="4" name="Date Placeholder 3">
            <a:extLst>
              <a:ext uri="{FF2B5EF4-FFF2-40B4-BE49-F238E27FC236}">
                <a16:creationId xmlns:a16="http://schemas.microsoft.com/office/drawing/2014/main" id="{D464B7EF-B81C-F84E-B3B1-C72555A9114F}"/>
              </a:ext>
            </a:extLst>
          </p:cNvPr>
          <p:cNvSpPr>
            <a:spLocks noGrp="1"/>
          </p:cNvSpPr>
          <p:nvPr>
            <p:ph type="dt" sz="half" idx="10"/>
          </p:nvPr>
        </p:nvSpPr>
        <p:spPr/>
        <p:txBody>
          <a:bodyPr/>
          <a:lstStyle/>
          <a:p>
            <a:fld id="{2534C2F4-DACC-7046-9C17-8BE104BD396C}" type="datetime1">
              <a:rPr lang="en-US" smtClean="0"/>
              <a:t>3/2/22</a:t>
            </a:fld>
            <a:endParaRPr lang="en-US" dirty="0"/>
          </a:p>
        </p:txBody>
      </p:sp>
      <p:sp>
        <p:nvSpPr>
          <p:cNvPr id="5" name="Footer Placeholder 4">
            <a:extLst>
              <a:ext uri="{FF2B5EF4-FFF2-40B4-BE49-F238E27FC236}">
                <a16:creationId xmlns:a16="http://schemas.microsoft.com/office/drawing/2014/main" id="{B6421635-E1BB-0F4D-A500-B5B1A6E7E00C}"/>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D181558-2052-5343-B255-F479E89EAB93}"/>
              </a:ext>
            </a:extLst>
          </p:cNvPr>
          <p:cNvSpPr>
            <a:spLocks noGrp="1"/>
          </p:cNvSpPr>
          <p:nvPr>
            <p:ph type="sldNum" sz="quarter" idx="12"/>
          </p:nvPr>
        </p:nvSpPr>
        <p:spPr/>
        <p:txBody>
          <a:bodyPr/>
          <a:lstStyle/>
          <a:p>
            <a:fld id="{F7F6C048-724C-A44D-A3A9-573A2C2F7973}" type="slidenum">
              <a:rPr lang="en-US" smtClean="0"/>
              <a:pPr/>
              <a:t>181</a:t>
            </a:fld>
            <a:endParaRPr lang="en-US"/>
          </a:p>
        </p:txBody>
      </p:sp>
    </p:spTree>
    <p:extLst>
      <p:ext uri="{BB962C8B-B14F-4D97-AF65-F5344CB8AC3E}">
        <p14:creationId xmlns:p14="http://schemas.microsoft.com/office/powerpoint/2010/main" val="31273269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2D3038FF-9EAB-2248-894A-76C226FEDC8E}" type="datetime1">
              <a:rPr lang="en-US" smtClean="0"/>
              <a:t>3/2/22</a:t>
            </a:fld>
            <a:endParaRPr lang="en-US"/>
          </a:p>
        </p:txBody>
      </p:sp>
      <p:sp>
        <p:nvSpPr>
          <p:cNvPr id="2058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05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AAB67E5-D23D-D741-AF3A-CB3C729B4B4B}" type="slidenum">
              <a:rPr lang="en-US"/>
              <a:pPr/>
              <a:t>182</a:t>
            </a:fld>
            <a:endParaRPr lang="en-US"/>
          </a:p>
        </p:txBody>
      </p:sp>
      <p:sp>
        <p:nvSpPr>
          <p:cNvPr id="205829" name="Rectangle 2"/>
          <p:cNvSpPr>
            <a:spLocks noGrp="1" noChangeArrowheads="1"/>
          </p:cNvSpPr>
          <p:nvPr>
            <p:ph type="title"/>
          </p:nvPr>
        </p:nvSpPr>
        <p:spPr/>
        <p:txBody>
          <a:bodyPr/>
          <a:lstStyle/>
          <a:p>
            <a:pPr eaLnBrk="1" hangingPunct="1"/>
            <a:r>
              <a:rPr lang="en-US">
                <a:latin typeface="Arial" charset="0"/>
                <a:ea typeface="MS PGothic" charset="0"/>
              </a:rPr>
              <a:t>Reduction Example#1</a:t>
            </a:r>
          </a:p>
        </p:txBody>
      </p:sp>
      <p:sp>
        <p:nvSpPr>
          <p:cNvPr id="205830"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We can show that the set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(Halting) is no harder than the set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(Uniform Halting).  Since we already know that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is unsolvable, we would now know that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also unsolvable.  We cannot reduce in the other direction since </a:t>
            </a:r>
            <a:r>
              <a:rPr lang="en-US" sz="2400" b="1" dirty="0">
                <a:ea typeface="ＭＳ Ｐゴシック" pitchFamily="-111" charset="-128"/>
                <a:cs typeface="ＭＳ Ｐゴシック" pitchFamily="-111" charset="-128"/>
              </a:rPr>
              <a:t>TOTAL</a:t>
            </a:r>
            <a:r>
              <a:rPr lang="en-US" sz="2400" dirty="0">
                <a:ea typeface="ＭＳ Ｐゴシック" pitchFamily="-111" charset="-128"/>
                <a:cs typeface="ＭＳ Ｐゴシック" pitchFamily="-111" charset="-128"/>
              </a:rPr>
              <a:t> is in fact harder than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a:p>
            <a:pPr eaLnBrk="1" hangingPunct="1">
              <a:lnSpc>
                <a:spcPct val="8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be some arbitrary effective procedure and let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be some arbitrary natural number.</a:t>
            </a:r>
          </a:p>
          <a:p>
            <a:pPr eaLnBrk="1" hangingPunct="1">
              <a:lnSpc>
                <a:spcPct val="8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 </a:t>
            </a:r>
            <a:r>
              <a:rPr lang="en-US" sz="2400" b="1" dirty="0">
                <a:ea typeface="ＭＳ Ｐゴシック" pitchFamily="-111" charset="-128"/>
                <a:cs typeface="ＭＳ Ｐゴシック" pitchFamily="-111" charset="-128"/>
                <a:sym typeface="Symbol" pitchFamily="-111" charset="2"/>
              </a:rPr>
              <a:t> </a:t>
            </a:r>
          </a:p>
          <a:p>
            <a:pPr eaLnBrk="1" hangingPunct="1">
              <a:lnSpc>
                <a:spcPct val="80000"/>
              </a:lnSpc>
            </a:pPr>
            <a:r>
              <a:rPr lang="en-US" sz="2400" dirty="0">
                <a:ea typeface="ＭＳ Ｐゴシック" pitchFamily="-111" charset="-128"/>
                <a:cs typeface="ＭＳ Ｐゴシック" pitchFamily="-111" charset="-128"/>
              </a:rPr>
              <a:t>Then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an algorithm if and only if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halts on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endParaRPr lang="en-US" sz="2400" baseline="300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Thus,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TOTAL</a:t>
            </a:r>
            <a:r>
              <a:rPr lang="en-US" sz="2400" dirty="0">
                <a:ea typeface="ＭＳ Ｐゴシック" pitchFamily="-111" charset="-128"/>
                <a:cs typeface="ＭＳ Ｐゴシック" pitchFamily="-111" charset="-128"/>
              </a:rPr>
              <a:t>, and so a solution to membership in </a:t>
            </a:r>
            <a:r>
              <a:rPr lang="en-US" sz="2400" b="1" dirty="0">
                <a:ea typeface="ＭＳ Ｐゴシック" pitchFamily="-111" charset="-128"/>
                <a:cs typeface="ＭＳ Ｐゴシック" pitchFamily="-111" charset="-128"/>
              </a:rPr>
              <a:t>TOTAL </a:t>
            </a:r>
            <a:r>
              <a:rPr lang="en-US" sz="2400" dirty="0">
                <a:ea typeface="ＭＳ Ｐゴシック" pitchFamily="-111" charset="-128"/>
                <a:cs typeface="ＭＳ Ｐゴシック" pitchFamily="-111" charset="-128"/>
              </a:rPr>
              <a:t>would provide a solution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which we know is not possible.</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25E969B-8EA8-BE49-BC45-6E58B8A0B121}" type="datetime1">
              <a:rPr lang="en-US" smtClean="0"/>
              <a:t>3/2/22</a:t>
            </a:fld>
            <a:endParaRPr lang="en-US"/>
          </a:p>
        </p:txBody>
      </p:sp>
      <p:sp>
        <p:nvSpPr>
          <p:cNvPr id="2068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068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B6DBAE4-699B-AF45-88A3-CF5D4DA9DD3F}" type="slidenum">
              <a:rPr lang="en-US"/>
              <a:pPr/>
              <a:t>183</a:t>
            </a:fld>
            <a:endParaRPr lang="en-US"/>
          </a:p>
        </p:txBody>
      </p:sp>
      <p:sp>
        <p:nvSpPr>
          <p:cNvPr id="206853" name="Rectangle 2"/>
          <p:cNvSpPr>
            <a:spLocks noGrp="1" noChangeArrowheads="1"/>
          </p:cNvSpPr>
          <p:nvPr>
            <p:ph type="title"/>
          </p:nvPr>
        </p:nvSpPr>
        <p:spPr/>
        <p:txBody>
          <a:bodyPr/>
          <a:lstStyle/>
          <a:p>
            <a:pPr eaLnBrk="1" hangingPunct="1"/>
            <a:r>
              <a:rPr lang="en-US">
                <a:latin typeface="Arial" charset="0"/>
                <a:ea typeface="MS PGothic" charset="0"/>
              </a:rPr>
              <a:t>Reduction Examples #2 &amp; #3</a:t>
            </a:r>
          </a:p>
        </p:txBody>
      </p:sp>
      <p:sp>
        <p:nvSpPr>
          <p:cNvPr id="206854" name="Rectangle 3"/>
          <p:cNvSpPr>
            <a:spLocks noGrp="1" noChangeArrowheads="1"/>
          </p:cNvSpPr>
          <p:nvPr>
            <p:ph type="body" idx="1"/>
          </p:nvPr>
        </p:nvSpPr>
        <p:spPr/>
        <p:txBody>
          <a:bodyPr/>
          <a:lstStyle/>
          <a:p>
            <a:pPr marL="0" indent="0" eaLnBrk="1" hangingPunct="1">
              <a:lnSpc>
                <a:spcPct val="80000"/>
              </a:lnSpc>
              <a:buNone/>
            </a:pPr>
            <a:r>
              <a:rPr lang="en-US" sz="2000" dirty="0">
                <a:latin typeface="Arial" charset="0"/>
                <a:ea typeface="MS PGothic" charset="0"/>
              </a:rPr>
              <a:t>In all cases below we are assuming our variables are over </a:t>
            </a:r>
            <a:r>
              <a:rPr lang="en-US" sz="2000" b="1" i="1" dirty="0">
                <a:latin typeface="Arial" charset="0"/>
                <a:ea typeface="MS PGothic" charset="0"/>
                <a:sym typeface="Symbol" charset="0"/>
              </a:rPr>
              <a:t></a:t>
            </a:r>
            <a:r>
              <a:rPr lang="en-US" sz="2000" dirty="0">
                <a:latin typeface="Arial" charset="0"/>
                <a:ea typeface="MS PGothic" charset="0"/>
                <a:sym typeface="Symbol" charset="0"/>
              </a:rPr>
              <a:t>.</a:t>
            </a:r>
          </a:p>
          <a:p>
            <a:pPr marL="0" indent="0" eaLnBrk="1" hangingPunct="1">
              <a:lnSpc>
                <a:spcPct val="80000"/>
              </a:lnSpc>
              <a:buNone/>
            </a:pPr>
            <a:r>
              <a:rPr lang="en-US" sz="2000" b="1" dirty="0">
                <a:latin typeface="Arial" charset="0"/>
                <a:ea typeface="MS PGothic" charset="0"/>
              </a:rPr>
              <a:t>HALT = { &lt;</a:t>
            </a:r>
            <a:r>
              <a:rPr lang="en-US" sz="2000" b="1" dirty="0" err="1">
                <a:latin typeface="Arial" charset="0"/>
                <a:ea typeface="MS PGothic" charset="0"/>
              </a:rPr>
              <a:t>f,x</a:t>
            </a:r>
            <a:r>
              <a:rPr lang="en-US" sz="2000" b="1" dirty="0">
                <a:latin typeface="Arial" charset="0"/>
                <a:ea typeface="MS PGothic" charset="0"/>
              </a:rPr>
              <a:t>&gt; | </a:t>
            </a:r>
            <a:r>
              <a:rPr lang="en-US" sz="2000" b="1" dirty="0">
                <a:latin typeface="Arial" charset="0"/>
                <a:ea typeface="MS PGothic" charset="0"/>
                <a:sym typeface="Symbol" charset="0"/>
              </a:rPr>
              <a:t></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a:t>
            </a:r>
            <a:r>
              <a:rPr lang="en-US" sz="2000" dirty="0">
                <a:latin typeface="Arial" charset="0"/>
                <a:ea typeface="MS PGothic" charset="0"/>
                <a:sym typeface="Symbol" charset="0"/>
              </a:rPr>
              <a:t>is unsolvable (undecidable, non-recursive)</a:t>
            </a:r>
            <a:endParaRPr lang="en-US" sz="2000" dirty="0">
              <a:latin typeface="Arial" charset="0"/>
              <a:ea typeface="MS PGothic" charset="0"/>
            </a:endParaRPr>
          </a:p>
          <a:p>
            <a:pPr marL="0" indent="0" eaLnBrk="1" hangingPunct="1">
              <a:lnSpc>
                <a:spcPct val="80000"/>
              </a:lnSpc>
              <a:buNone/>
            </a:pPr>
            <a:r>
              <a:rPr lang="en-US" sz="2000" b="1" dirty="0">
                <a:latin typeface="Arial" charset="0"/>
                <a:ea typeface="MS PGothic" charset="0"/>
              </a:rPr>
              <a:t>TOTAL = { f | </a:t>
            </a:r>
            <a:r>
              <a:rPr lang="en-US" sz="2000" b="1" dirty="0">
                <a:latin typeface="Arial" charset="0"/>
                <a:ea typeface="MS PGothic" charset="0"/>
                <a:sym typeface="Symbol" charset="0"/>
              </a:rPr>
              <a:t>x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a:t>
            </a:r>
            <a:r>
              <a:rPr lang="en-US" sz="2000" b="1" dirty="0">
                <a:latin typeface="Arial" charset="0"/>
                <a:ea typeface="MS PGothic" charset="0"/>
              </a:rPr>
              <a:t> { f | </a:t>
            </a:r>
            <a:r>
              <a:rPr lang="en-US" sz="2000" b="1" dirty="0" err="1">
                <a:latin typeface="Arial" charset="0"/>
                <a:ea typeface="MS PGothic" charset="0"/>
                <a:sym typeface="Symbol" charset="0"/>
              </a:rPr>
              <a:t>W</a:t>
            </a:r>
            <a:r>
              <a:rPr lang="en-US" sz="2000" b="1" baseline="-25000" dirty="0" err="1">
                <a:latin typeface="Arial" charset="0"/>
                <a:ea typeface="MS PGothic" charset="0"/>
                <a:sym typeface="Symbol" charset="0"/>
              </a:rPr>
              <a:t>f</a:t>
            </a:r>
            <a:r>
              <a:rPr lang="en-US" sz="2000" b="1" dirty="0">
                <a:latin typeface="Arial" charset="0"/>
                <a:ea typeface="MS PGothic" charset="0"/>
                <a:sym typeface="Symbol" charset="0"/>
              </a:rPr>
              <a:t> =</a:t>
            </a:r>
            <a:r>
              <a:rPr lang="en-US" sz="2000" b="1" i="1" dirty="0">
                <a:latin typeface="Arial" charset="0"/>
                <a:ea typeface="MS PGothic" charset="0"/>
                <a:sym typeface="Symbol" charset="0"/>
              </a:rPr>
              <a:t> </a:t>
            </a:r>
            <a:r>
              <a:rPr lang="en-US" sz="2000" b="1" dirty="0">
                <a:latin typeface="Arial" charset="0"/>
                <a:ea typeface="MS PGothic" charset="0"/>
                <a:sym typeface="Symbol" charset="0"/>
              </a:rPr>
              <a:t> } </a:t>
            </a:r>
            <a:r>
              <a:rPr lang="en-US" sz="2000" dirty="0">
                <a:latin typeface="Arial" charset="0"/>
                <a:ea typeface="MS PGothic" charset="0"/>
                <a:sym typeface="Symbol" charset="0"/>
              </a:rPr>
              <a:t>is not even recursively enumerable (re, </a:t>
            </a:r>
            <a:r>
              <a:rPr lang="en-US" sz="2000" dirty="0" err="1">
                <a:latin typeface="Arial" charset="0"/>
                <a:ea typeface="MS PGothic" charset="0"/>
                <a:sym typeface="Symbol" charset="0"/>
              </a:rPr>
              <a:t>semidecidable</a:t>
            </a:r>
            <a:r>
              <a:rPr lang="en-US" sz="2000" dirty="0">
                <a:latin typeface="Arial" charset="0"/>
                <a:ea typeface="MS PGothic" charset="0"/>
                <a:sym typeface="Symbol" charset="0"/>
              </a:rPr>
              <a:t>)</a:t>
            </a:r>
          </a:p>
          <a:p>
            <a:pPr marL="0" indent="0" eaLnBrk="1" hangingPunct="1">
              <a:lnSpc>
                <a:spcPct val="80000"/>
              </a:lnSpc>
              <a:buNone/>
            </a:pPr>
            <a:r>
              <a:rPr lang="en-US" sz="2000" b="1" dirty="0">
                <a:latin typeface="Arial" charset="0"/>
                <a:ea typeface="MS PGothic" charset="0"/>
                <a:sym typeface="Symbol" charset="0"/>
              </a:rPr>
              <a:t>Consider ZERO = { f | x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0 }</a:t>
            </a:r>
          </a:p>
          <a:p>
            <a:pPr marL="0" indent="0" eaLnBrk="1" hangingPunct="1">
              <a:lnSpc>
                <a:spcPct val="80000"/>
              </a:lnSpc>
              <a:buNone/>
            </a:pPr>
            <a:r>
              <a:rPr lang="en-US" sz="2000" b="1" dirty="0" err="1">
                <a:latin typeface="Arial" charset="0"/>
                <a:ea typeface="MS PGothic" charset="0"/>
                <a:sym typeface="Symbol" charset="0"/>
              </a:rPr>
              <a:t>f∈ZERO</a:t>
            </a:r>
            <a:r>
              <a:rPr lang="en-US" sz="2000" b="1" dirty="0">
                <a:latin typeface="Arial" charset="0"/>
                <a:ea typeface="MS PGothic" charset="0"/>
                <a:sym typeface="Symbol" charset="0"/>
              </a:rPr>
              <a:t>⟺∀</a:t>
            </a:r>
            <a:r>
              <a:rPr lang="en-US" sz="2000" b="1" dirty="0" err="1">
                <a:latin typeface="Arial" charset="0"/>
                <a:ea typeface="MS PGothic" charset="0"/>
                <a:sym typeface="Symbol" charset="0"/>
              </a:rPr>
              <a:t>x∃t</a:t>
            </a:r>
            <a:r>
              <a:rPr lang="en-US" sz="2000" b="1" dirty="0">
                <a:latin typeface="Arial" charset="0"/>
                <a:ea typeface="MS PGothic" charset="0"/>
                <a:sym typeface="Symbol" charset="0"/>
              </a:rPr>
              <a:t>[STP(</a:t>
            </a:r>
            <a:r>
              <a:rPr lang="en-US" sz="2000" b="1" dirty="0" err="1">
                <a:latin typeface="Arial" charset="0"/>
                <a:ea typeface="MS PGothic" charset="0"/>
                <a:sym typeface="Symbol" charset="0"/>
              </a:rPr>
              <a:t>f,x,t</a:t>
            </a:r>
            <a:r>
              <a:rPr lang="en-US" sz="2000" b="1" dirty="0">
                <a:latin typeface="Arial" charset="0"/>
                <a:ea typeface="MS PGothic" charset="0"/>
                <a:sym typeface="Symbol" charset="0"/>
              </a:rPr>
              <a:t>)&amp;&amp;VALUE(</a:t>
            </a:r>
            <a:r>
              <a:rPr lang="en-US" sz="2000" b="1" dirty="0" err="1">
                <a:latin typeface="Arial" charset="0"/>
                <a:ea typeface="MS PGothic" charset="0"/>
                <a:sym typeface="Symbol" charset="0"/>
              </a:rPr>
              <a:t>f,x,t</a:t>
            </a:r>
            <a:r>
              <a:rPr lang="en-US" sz="2000" b="1" dirty="0">
                <a:latin typeface="Arial" charset="0"/>
                <a:ea typeface="MS PGothic" charset="0"/>
                <a:sym typeface="Symbol" charset="0"/>
              </a:rPr>
              <a:t>)==0] </a:t>
            </a:r>
            <a:r>
              <a:rPr lang="en-US" sz="2000" dirty="0">
                <a:latin typeface="Arial" charset="0"/>
                <a:ea typeface="MS PGothic" charset="0"/>
                <a:sym typeface="Symbol" charset="0"/>
              </a:rPr>
              <a:t>gives upper bound</a:t>
            </a:r>
          </a:p>
          <a:p>
            <a:pPr marL="0" indent="0" eaLnBrk="1" hangingPunct="1">
              <a:lnSpc>
                <a:spcPct val="80000"/>
              </a:lnSpc>
              <a:buNone/>
            </a:pPr>
            <a:endParaRPr lang="en-US" sz="2000" dirty="0">
              <a:latin typeface="Arial" charset="0"/>
              <a:ea typeface="MS PGothic" charset="0"/>
              <a:sym typeface="Symbol" charset="0"/>
            </a:endParaRPr>
          </a:p>
          <a:p>
            <a:pPr eaLnBrk="1" hangingPunct="1">
              <a:lnSpc>
                <a:spcPct val="80000"/>
              </a:lnSpc>
            </a:pPr>
            <a:r>
              <a:rPr lang="en-US" sz="2000" dirty="0">
                <a:latin typeface="Arial" charset="0"/>
                <a:ea typeface="MS PGothic" charset="0"/>
                <a:sym typeface="Symbol" charset="0"/>
              </a:rPr>
              <a:t>Show </a:t>
            </a:r>
            <a:r>
              <a:rPr lang="en-US" sz="2000" b="1" dirty="0">
                <a:latin typeface="Arial" charset="0"/>
                <a:ea typeface="MS PGothic" charset="0"/>
                <a:sym typeface="Symbol" charset="0"/>
              </a:rPr>
              <a:t>ZERO = { f | x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0 } </a:t>
            </a:r>
            <a:r>
              <a:rPr lang="en-US" sz="2000" dirty="0">
                <a:latin typeface="Arial" charset="0"/>
                <a:ea typeface="MS PGothic" charset="0"/>
                <a:sym typeface="Symbol" charset="0"/>
              </a:rPr>
              <a:t>is unsolvable – Show lower bound</a:t>
            </a:r>
            <a:br>
              <a:rPr lang="en-US" sz="2000" dirty="0">
                <a:latin typeface="Arial" charset="0"/>
                <a:ea typeface="MS PGothic" charset="0"/>
                <a:sym typeface="Symbol" charset="0"/>
              </a:rPr>
            </a:br>
            <a:r>
              <a:rPr lang="en-US" sz="2000" b="1" dirty="0">
                <a:latin typeface="Arial" charset="0"/>
                <a:ea typeface="MS PGothic" charset="0"/>
                <a:sym typeface="Symbol" charset="0"/>
              </a:rPr>
              <a:t>&lt;</a:t>
            </a:r>
            <a:r>
              <a:rPr lang="en-US" sz="2000" b="1" dirty="0" err="1">
                <a:latin typeface="Arial" charset="0"/>
                <a:ea typeface="MS PGothic" charset="0"/>
                <a:sym typeface="Symbol" charset="0"/>
              </a:rPr>
              <a:t>f,x</a:t>
            </a:r>
            <a:r>
              <a:rPr lang="en-US" sz="2000" b="1" dirty="0">
                <a:latin typeface="Arial" charset="0"/>
                <a:ea typeface="MS PGothic" charset="0"/>
                <a:sym typeface="Symbol" charset="0"/>
              </a:rPr>
              <a:t>&gt;  HALT </a:t>
            </a:r>
            <a:r>
              <a:rPr lang="en-US" sz="2000" b="1" dirty="0" err="1">
                <a:latin typeface="Arial" charset="0"/>
                <a:ea typeface="MS PGothic" charset="0"/>
                <a:sym typeface="Symbol" charset="0"/>
              </a:rPr>
              <a:t>iff</a:t>
            </a:r>
            <a:r>
              <a:rPr lang="en-US" sz="2000" b="1" dirty="0">
                <a:latin typeface="Arial" charset="0"/>
                <a:ea typeface="MS PGothic" charset="0"/>
                <a:sym typeface="Symbol" charset="0"/>
              </a:rPr>
              <a:t> g(y) =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a:t>
            </a:r>
            <a:r>
              <a:rPr lang="en-US" sz="2000" dirty="0">
                <a:latin typeface="Arial" charset="0"/>
                <a:ea typeface="MS PGothic" charset="0"/>
                <a:sym typeface="Symbol" charset="0"/>
              </a:rPr>
              <a:t> is zero for all </a:t>
            </a:r>
            <a:r>
              <a:rPr lang="en-US" sz="2000" b="1" dirty="0">
                <a:latin typeface="Arial" charset="0"/>
                <a:ea typeface="MS PGothic" charset="0"/>
                <a:sym typeface="Symbol" charset="0"/>
              </a:rPr>
              <a:t>y</a:t>
            </a:r>
            <a:r>
              <a:rPr lang="en-US" sz="2000" dirty="0">
                <a:latin typeface="Arial" charset="0"/>
                <a:ea typeface="MS PGothic" charset="0"/>
                <a:sym typeface="Symbol" charset="0"/>
              </a:rPr>
              <a:t>.</a:t>
            </a:r>
            <a:br>
              <a:rPr lang="en-US" sz="2000" dirty="0">
                <a:latin typeface="Arial" charset="0"/>
                <a:ea typeface="MS PGothic" charset="0"/>
                <a:sym typeface="Symbol" charset="0"/>
              </a:rPr>
            </a:br>
            <a:r>
              <a:rPr lang="en-US" sz="2000" dirty="0">
                <a:latin typeface="Arial" charset="0"/>
                <a:ea typeface="MS PGothic" charset="0"/>
                <a:sym typeface="Symbol" charset="0"/>
              </a:rPr>
              <a:t>Thus, </a:t>
            </a:r>
            <a:r>
              <a:rPr lang="en-US" sz="2000" b="1" dirty="0">
                <a:latin typeface="Arial" charset="0"/>
                <a:ea typeface="MS PGothic" charset="0"/>
                <a:sym typeface="Symbol" charset="0"/>
              </a:rPr>
              <a:t>&lt;</a:t>
            </a:r>
            <a:r>
              <a:rPr lang="en-US" sz="2000" b="1" dirty="0" err="1">
                <a:latin typeface="Arial" charset="0"/>
                <a:ea typeface="MS PGothic" charset="0"/>
                <a:sym typeface="Symbol" charset="0"/>
              </a:rPr>
              <a:t>f,x</a:t>
            </a:r>
            <a:r>
              <a:rPr lang="en-US" sz="2000" b="1" dirty="0">
                <a:latin typeface="Arial" charset="0"/>
                <a:ea typeface="MS PGothic" charset="0"/>
                <a:sym typeface="Symbol" charset="0"/>
              </a:rPr>
              <a:t>&gt;  HALT </a:t>
            </a:r>
            <a:r>
              <a:rPr lang="en-US" sz="2000" dirty="0" err="1">
                <a:latin typeface="Arial" charset="0"/>
                <a:ea typeface="MS PGothic" charset="0"/>
                <a:sym typeface="Symbol" charset="0"/>
              </a:rPr>
              <a:t>iff</a:t>
            </a:r>
            <a:r>
              <a:rPr lang="en-US" sz="2000" b="1" dirty="0">
                <a:latin typeface="Arial" charset="0"/>
                <a:ea typeface="MS PGothic" charset="0"/>
                <a:sym typeface="Symbol" charset="0"/>
              </a:rPr>
              <a:t> g  ZERO </a:t>
            </a:r>
            <a:r>
              <a:rPr lang="en-US" sz="2000" dirty="0">
                <a:latin typeface="Arial" charset="0"/>
                <a:ea typeface="MS PGothic" charset="0"/>
                <a:sym typeface="Symbol" charset="0"/>
              </a:rPr>
              <a:t>(really the index of </a:t>
            </a:r>
            <a:r>
              <a:rPr lang="en-US" sz="2000" b="1" dirty="0">
                <a:latin typeface="Arial" charset="0"/>
                <a:ea typeface="MS PGothic" charset="0"/>
                <a:sym typeface="Symbol" charset="0"/>
              </a:rPr>
              <a:t>g</a:t>
            </a:r>
            <a:r>
              <a:rPr lang="en-US" sz="2000" dirty="0">
                <a:latin typeface="Arial" charset="0"/>
                <a:ea typeface="MS PGothic" charset="0"/>
                <a:sym typeface="Symbol" charset="0"/>
              </a:rPr>
              <a:t>).</a:t>
            </a:r>
            <a:br>
              <a:rPr lang="en-US" sz="2000" dirty="0">
                <a:latin typeface="Arial" charset="0"/>
                <a:ea typeface="MS PGothic" charset="0"/>
                <a:sym typeface="Symbol" charset="0"/>
              </a:rPr>
            </a:br>
            <a:r>
              <a:rPr lang="en-US" sz="2000" dirty="0">
                <a:latin typeface="Arial" charset="0"/>
                <a:ea typeface="MS PGothic" charset="0"/>
                <a:sym typeface="Symbol" charset="0"/>
              </a:rPr>
              <a:t>A solution to </a:t>
            </a:r>
            <a:r>
              <a:rPr lang="en-US" sz="2000" b="1" dirty="0">
                <a:latin typeface="Arial" charset="0"/>
                <a:ea typeface="MS PGothic" charset="0"/>
                <a:sym typeface="Symbol" charset="0"/>
              </a:rPr>
              <a:t>ZERO</a:t>
            </a:r>
            <a:r>
              <a:rPr lang="en-US" sz="2000" dirty="0">
                <a:latin typeface="Arial" charset="0"/>
                <a:ea typeface="MS PGothic" charset="0"/>
                <a:sym typeface="Symbol" charset="0"/>
              </a:rPr>
              <a:t> implies one for </a:t>
            </a:r>
            <a:r>
              <a:rPr lang="en-US" sz="2000" b="1" dirty="0">
                <a:latin typeface="Arial" charset="0"/>
                <a:ea typeface="MS PGothic" charset="0"/>
                <a:sym typeface="Symbol" charset="0"/>
              </a:rPr>
              <a:t>HALT</a:t>
            </a:r>
            <a:r>
              <a:rPr lang="en-US" sz="2000" dirty="0">
                <a:latin typeface="Arial" charset="0"/>
                <a:ea typeface="MS PGothic" charset="0"/>
                <a:sym typeface="Symbol" charset="0"/>
              </a:rPr>
              <a:t>, so </a:t>
            </a:r>
            <a:r>
              <a:rPr lang="en-US" sz="2000" b="1" dirty="0">
                <a:latin typeface="Arial" charset="0"/>
                <a:ea typeface="MS PGothic" charset="0"/>
                <a:sym typeface="Symbol" charset="0"/>
              </a:rPr>
              <a:t>ZERO</a:t>
            </a:r>
            <a:r>
              <a:rPr lang="en-US" sz="2000" dirty="0">
                <a:latin typeface="Arial" charset="0"/>
                <a:ea typeface="MS PGothic" charset="0"/>
                <a:sym typeface="Symbol" charset="0"/>
              </a:rPr>
              <a:t> is unsolvable.</a:t>
            </a:r>
          </a:p>
          <a:p>
            <a:pPr eaLnBrk="1" hangingPunct="1">
              <a:lnSpc>
                <a:spcPct val="80000"/>
              </a:lnSpc>
            </a:pPr>
            <a:r>
              <a:rPr lang="en-US" sz="2000" dirty="0">
                <a:latin typeface="Arial" charset="0"/>
                <a:ea typeface="MS PGothic" charset="0"/>
                <a:sym typeface="Symbol" charset="0"/>
              </a:rPr>
              <a:t>Show </a:t>
            </a:r>
            <a:r>
              <a:rPr lang="en-US" sz="2000" b="1" dirty="0">
                <a:latin typeface="Arial" charset="0"/>
                <a:ea typeface="MS PGothic" charset="0"/>
                <a:sym typeface="Symbol" charset="0"/>
              </a:rPr>
              <a:t>ZERO = { f | x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0 } </a:t>
            </a:r>
            <a:r>
              <a:rPr lang="en-US" sz="2000" dirty="0">
                <a:latin typeface="Arial" charset="0"/>
                <a:ea typeface="MS PGothic" charset="0"/>
                <a:sym typeface="Symbol" charset="0"/>
              </a:rPr>
              <a:t>is non-re – Attain upper bound</a:t>
            </a:r>
            <a:br>
              <a:rPr lang="en-US" sz="2000" dirty="0">
                <a:latin typeface="Arial" charset="0"/>
                <a:ea typeface="MS PGothic" charset="0"/>
                <a:sym typeface="Symbol" charset="0"/>
              </a:rPr>
            </a:br>
            <a:r>
              <a:rPr lang="en-US" sz="2000" b="1" dirty="0">
                <a:latin typeface="Arial" charset="0"/>
                <a:ea typeface="MS PGothic" charset="0"/>
                <a:sym typeface="Symbol" charset="0"/>
              </a:rPr>
              <a:t>f  TOTAL </a:t>
            </a:r>
            <a:r>
              <a:rPr lang="en-US" sz="2000" dirty="0" err="1">
                <a:latin typeface="Arial" charset="0"/>
                <a:ea typeface="MS PGothic" charset="0"/>
                <a:sym typeface="Symbol" charset="0"/>
              </a:rPr>
              <a:t>iff</a:t>
            </a:r>
            <a:r>
              <a:rPr lang="en-US" sz="2000" b="1" dirty="0">
                <a:latin typeface="Arial" charset="0"/>
                <a:ea typeface="MS PGothic" charset="0"/>
                <a:sym typeface="Symbol" charset="0"/>
              </a:rPr>
              <a:t> h(x) =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 </a:t>
            </a:r>
            <a:r>
              <a:rPr lang="en-US" sz="2000" b="1" baseline="-25000" dirty="0">
                <a:latin typeface="Arial" charset="0"/>
                <a:ea typeface="MS PGothic" charset="0"/>
                <a:sym typeface="Symbol" charset="0"/>
              </a:rPr>
              <a:t>f</a:t>
            </a:r>
            <a:r>
              <a:rPr lang="en-US" sz="2000" b="1" dirty="0">
                <a:latin typeface="Arial" charset="0"/>
                <a:ea typeface="MS PGothic" charset="0"/>
                <a:sym typeface="Symbol" charset="0"/>
              </a:rPr>
              <a:t> (x) </a:t>
            </a:r>
            <a:r>
              <a:rPr lang="en-US" sz="2000" dirty="0">
                <a:latin typeface="Arial" charset="0"/>
                <a:ea typeface="MS PGothic" charset="0"/>
                <a:sym typeface="Symbol" charset="0"/>
              </a:rPr>
              <a:t>is zero for all </a:t>
            </a:r>
            <a:r>
              <a:rPr lang="en-US" sz="2000" b="1" dirty="0">
                <a:latin typeface="Arial" charset="0"/>
                <a:ea typeface="MS PGothic" charset="0"/>
                <a:sym typeface="Symbol" charset="0"/>
              </a:rPr>
              <a:t>x</a:t>
            </a:r>
            <a:r>
              <a:rPr lang="en-US" sz="2000" dirty="0">
                <a:latin typeface="Arial" charset="0"/>
                <a:ea typeface="MS PGothic" charset="0"/>
                <a:sym typeface="Symbol" charset="0"/>
              </a:rPr>
              <a:t>.</a:t>
            </a:r>
            <a:br>
              <a:rPr lang="en-US" sz="2000" dirty="0">
                <a:latin typeface="Arial" charset="0"/>
                <a:ea typeface="MS PGothic" charset="0"/>
                <a:sym typeface="Symbol" charset="0"/>
              </a:rPr>
            </a:br>
            <a:r>
              <a:rPr lang="en-US" sz="2000" dirty="0">
                <a:latin typeface="Arial" charset="0"/>
                <a:ea typeface="MS PGothic" charset="0"/>
                <a:sym typeface="Symbol" charset="0"/>
              </a:rPr>
              <a:t>Thus, </a:t>
            </a:r>
            <a:r>
              <a:rPr lang="en-US" sz="2000" b="1" dirty="0">
                <a:latin typeface="Arial" charset="0"/>
                <a:ea typeface="MS PGothic" charset="0"/>
                <a:sym typeface="Symbol" charset="0"/>
              </a:rPr>
              <a:t>f  TOTAL </a:t>
            </a:r>
            <a:r>
              <a:rPr lang="en-US" sz="2000" dirty="0" err="1">
                <a:latin typeface="Arial" charset="0"/>
                <a:ea typeface="MS PGothic" charset="0"/>
                <a:sym typeface="Symbol" charset="0"/>
              </a:rPr>
              <a:t>iff</a:t>
            </a:r>
            <a:r>
              <a:rPr lang="en-US" sz="2000" b="1" dirty="0">
                <a:latin typeface="Arial" charset="0"/>
                <a:ea typeface="MS PGothic" charset="0"/>
                <a:sym typeface="Symbol" charset="0"/>
              </a:rPr>
              <a:t> h  ZERO </a:t>
            </a:r>
            <a:r>
              <a:rPr lang="en-US" sz="2000" dirty="0">
                <a:latin typeface="Arial" charset="0"/>
                <a:ea typeface="MS PGothic" charset="0"/>
                <a:sym typeface="Symbol" charset="0"/>
              </a:rPr>
              <a:t>(really the index of </a:t>
            </a:r>
            <a:r>
              <a:rPr lang="en-US" sz="2000" b="1" dirty="0">
                <a:latin typeface="Arial" charset="0"/>
                <a:ea typeface="MS PGothic" charset="0"/>
                <a:sym typeface="Symbol" charset="0"/>
              </a:rPr>
              <a:t>h</a:t>
            </a:r>
            <a:r>
              <a:rPr lang="en-US" sz="2000" dirty="0">
                <a:latin typeface="Arial" charset="0"/>
                <a:ea typeface="MS PGothic" charset="0"/>
                <a:sym typeface="Symbol" charset="0"/>
              </a:rPr>
              <a:t>).</a:t>
            </a:r>
            <a:br>
              <a:rPr lang="en-US" sz="2000" dirty="0">
                <a:latin typeface="Arial" charset="0"/>
                <a:ea typeface="MS PGothic" charset="0"/>
                <a:sym typeface="Symbol" charset="0"/>
              </a:rPr>
            </a:br>
            <a:r>
              <a:rPr lang="en-US" sz="2000" dirty="0">
                <a:latin typeface="Arial" charset="0"/>
                <a:ea typeface="MS PGothic" charset="0"/>
                <a:sym typeface="Symbol" charset="0"/>
              </a:rPr>
              <a:t>A semi-decision procedure for </a:t>
            </a:r>
            <a:r>
              <a:rPr lang="en-US" sz="2000" b="1" dirty="0">
                <a:latin typeface="Arial" charset="0"/>
                <a:ea typeface="MS PGothic" charset="0"/>
                <a:sym typeface="Symbol" charset="0"/>
              </a:rPr>
              <a:t>ZERO</a:t>
            </a:r>
            <a:r>
              <a:rPr lang="en-US" sz="2000" dirty="0">
                <a:latin typeface="Arial" charset="0"/>
                <a:ea typeface="MS PGothic" charset="0"/>
                <a:sym typeface="Symbol" charset="0"/>
              </a:rPr>
              <a:t> implies one for </a:t>
            </a:r>
            <a:r>
              <a:rPr lang="en-US" sz="2000" b="1" dirty="0">
                <a:latin typeface="Arial" charset="0"/>
                <a:ea typeface="MS PGothic" charset="0"/>
                <a:sym typeface="Symbol" charset="0"/>
              </a:rPr>
              <a:t>TOTAL</a:t>
            </a:r>
            <a:r>
              <a:rPr lang="en-US" sz="2000" dirty="0">
                <a:latin typeface="Arial" charset="0"/>
                <a:ea typeface="MS PGothic" charset="0"/>
                <a:sym typeface="Symbol" charset="0"/>
              </a:rPr>
              <a:t>, so </a:t>
            </a:r>
            <a:r>
              <a:rPr lang="en-US" sz="2000" b="1" dirty="0">
                <a:latin typeface="Arial" charset="0"/>
                <a:ea typeface="MS PGothic" charset="0"/>
                <a:sym typeface="Symbol" charset="0"/>
              </a:rPr>
              <a:t>ZERO</a:t>
            </a:r>
            <a:r>
              <a:rPr lang="en-US" sz="2000" dirty="0">
                <a:latin typeface="Arial" charset="0"/>
                <a:ea typeface="MS PGothic" charset="0"/>
                <a:sym typeface="Symbol" charset="0"/>
              </a:rPr>
              <a:t> is non-re.</a:t>
            </a:r>
          </a:p>
          <a:p>
            <a:pPr eaLnBrk="1" hangingPunct="1">
              <a:lnSpc>
                <a:spcPct val="80000"/>
              </a:lnSpc>
            </a:pPr>
            <a:endParaRPr lang="en-US" sz="2000" dirty="0">
              <a:latin typeface="Arial" charset="0"/>
              <a:ea typeface="MS PGothic" charset="0"/>
            </a:endParaRPr>
          </a:p>
          <a:p>
            <a:pPr eaLnBrk="1" hangingPunct="1">
              <a:lnSpc>
                <a:spcPct val="80000"/>
              </a:lnSpc>
            </a:pPr>
            <a:endParaRPr lang="en-US" sz="2000" dirty="0">
              <a:latin typeface="Arial" charset="0"/>
              <a:ea typeface="MS PGothic" charset="0"/>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1891" name="Slide Number Placeholder 5"/>
          <p:cNvSpPr>
            <a:spLocks noGrp="1"/>
          </p:cNvSpPr>
          <p:nvPr>
            <p:ph type="sldNum" sz="quarter" idx="12"/>
          </p:nvPr>
        </p:nvSpPr>
        <p:spPr>
          <a:noFill/>
        </p:spPr>
        <p:txBody>
          <a:bodyPr/>
          <a:lstStyle/>
          <a:p>
            <a:fld id="{4AE2D8F0-FF98-0446-9D6E-2F7B647BD544}" type="slidenum">
              <a:rPr lang="en-US">
                <a:latin typeface="Arial" pitchFamily="-111" charset="0"/>
                <a:ea typeface="ＭＳ Ｐゴシック" pitchFamily="-111" charset="-128"/>
                <a:cs typeface="ＭＳ Ｐゴシック" pitchFamily="-111" charset="-128"/>
              </a:rPr>
              <a:pPr/>
              <a:t>184</a:t>
            </a:fld>
            <a:endParaRPr lang="en-US">
              <a:latin typeface="Arial" pitchFamily="-111" charset="0"/>
              <a:ea typeface="ＭＳ Ｐゴシック" pitchFamily="-111" charset="-128"/>
              <a:cs typeface="ＭＳ Ｐゴシック" pitchFamily="-111" charset="-128"/>
            </a:endParaRPr>
          </a:p>
        </p:txBody>
      </p:sp>
      <p:sp>
        <p:nvSpPr>
          <p:cNvPr id="4218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Classic Undecidable Sets</a:t>
            </a:r>
          </a:p>
        </p:txBody>
      </p:sp>
      <p:sp>
        <p:nvSpPr>
          <p:cNvPr id="4218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The universal language</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HALT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is defined }</a:t>
            </a:r>
          </a:p>
          <a:p>
            <a:pPr>
              <a:lnSpc>
                <a:spcPct val="90000"/>
              </a:lnSpc>
            </a:pPr>
            <a:r>
              <a:rPr lang="en-US" sz="2400" dirty="0">
                <a:ea typeface="ＭＳ Ｐゴシック" pitchFamily="-111" charset="-128"/>
                <a:cs typeface="ＭＳ Ｐゴシック" pitchFamily="-111" charset="-128"/>
              </a:rPr>
              <a:t>Membership problem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a:t>
            </a:r>
          </a:p>
          <a:p>
            <a:pPr>
              <a:lnSpc>
                <a:spcPct val="90000"/>
              </a:lnSpc>
            </a:pP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The sets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where</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NON-EMPTY =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a:rPr>
              <a:t> </a:t>
            </a:r>
            <a:br>
              <a:rPr lang="en-US" sz="2400" b="1" dirty="0">
                <a:ea typeface="ＭＳ Ｐゴシック" pitchFamily="-111" charset="-128"/>
                <a:cs typeface="ＭＳ Ｐゴシック" pitchFamily="-111" charset="-128"/>
                <a:sym typeface="Symbol"/>
              </a:rPr>
            </a:br>
            <a:r>
              <a:rPr lang="en-US" sz="2400" b="1" dirty="0" err="1">
                <a:latin typeface="Arial" charset="0"/>
                <a:ea typeface="MS PGothic" charset="0"/>
                <a:sym typeface="Symbol" charset="0"/>
              </a:rPr>
              <a:t>f∈NON-EMPTY</a:t>
            </a:r>
            <a:r>
              <a:rPr lang="en-US" sz="2400" b="1" dirty="0">
                <a:latin typeface="Arial" charset="0"/>
                <a:ea typeface="MS PGothic" charset="0"/>
                <a:sym typeface="Symbol" charset="0"/>
              </a:rPr>
              <a:t> ⟺ ∃&lt;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&gt;[STP(</a:t>
            </a:r>
            <a:r>
              <a:rPr lang="en-US" sz="2400" b="1" dirty="0" err="1">
                <a:latin typeface="Arial" charset="0"/>
                <a:ea typeface="MS PGothic" charset="0"/>
                <a:sym typeface="Symbol" charset="0"/>
              </a:rPr>
              <a:t>f,x,t</a:t>
            </a:r>
            <a:r>
              <a:rPr lang="en-US" sz="2400" b="1" dirty="0">
                <a:latin typeface="Arial" charset="0"/>
                <a:ea typeface="MS PGothic" charset="0"/>
                <a:sym typeface="Symbol" charset="0"/>
              </a:rPr>
              <a:t>)] – re upper bound</a:t>
            </a:r>
            <a:br>
              <a:rPr lang="en-US" sz="2400" b="1" dirty="0">
                <a:ea typeface="ＭＳ Ｐゴシック" pitchFamily="-111" charset="-128"/>
                <a:cs typeface="ＭＳ Ｐゴシック" pitchFamily="-111" charset="-128"/>
              </a:rPr>
            </a:b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EMPTY = L</a:t>
            </a:r>
            <a:r>
              <a:rPr lang="en-US" sz="2400" b="1" baseline="-25000" dirty="0">
                <a:ea typeface="ＭＳ Ｐゴシック" pitchFamily="-111" charset="-128"/>
                <a:cs typeface="ＭＳ Ｐゴシック" pitchFamily="-111" charset="-128"/>
              </a:rPr>
              <a:t>e</a:t>
            </a:r>
            <a:r>
              <a:rPr lang="en-US" sz="2400" b="1" dirty="0">
                <a:ea typeface="ＭＳ Ｐゴシック" pitchFamily="-111" charset="-128"/>
                <a:cs typeface="ＭＳ Ｐゴシック" pitchFamily="-111" charset="-128"/>
              </a:rPr>
              <a:t> = { f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b="1" dirty="0">
                <a:ea typeface="ＭＳ Ｐゴシック" pitchFamily="-111" charset="-128"/>
                <a:cs typeface="ＭＳ Ｐゴシック" pitchFamily="-111" charset="-128"/>
              </a:rPr>
              <a:t> (x) </a:t>
            </a:r>
            <a:r>
              <a:rPr lang="en-US" sz="2400" b="1" dirty="0">
                <a:ea typeface="ＭＳ Ｐゴシック" pitchFamily="-111" charset="-128"/>
                <a:cs typeface="ＭＳ Ｐゴシック" pitchFamily="-111" charset="-128"/>
                <a:sym typeface="Symbol"/>
              </a:rPr>
              <a:t> </a:t>
            </a:r>
            <a:r>
              <a:rPr lang="en-US" sz="2400" b="1" dirty="0">
                <a:ea typeface="ＭＳ Ｐゴシック" pitchFamily="-111" charset="-128"/>
                <a:cs typeface="ＭＳ Ｐゴシック" pitchFamily="-111" charset="-128"/>
              </a:rPr>
              <a:t>}</a:t>
            </a:r>
            <a:br>
              <a:rPr lang="en-US" sz="2400" b="1" dirty="0">
                <a:ea typeface="ＭＳ Ｐゴシック" pitchFamily="-111" charset="-128"/>
                <a:cs typeface="ＭＳ Ｐゴシック" pitchFamily="-111" charset="-128"/>
              </a:rPr>
            </a:br>
            <a:r>
              <a:rPr lang="en-US" sz="2400" b="1" dirty="0" err="1">
                <a:latin typeface="Arial" charset="0"/>
                <a:ea typeface="MS PGothic" charset="0"/>
                <a:sym typeface="Symbol" charset="0"/>
              </a:rPr>
              <a:t>f∈EMPTY</a:t>
            </a:r>
            <a:r>
              <a:rPr lang="en-US" sz="2400" b="1" dirty="0">
                <a:latin typeface="Arial" charset="0"/>
                <a:ea typeface="MS PGothic" charset="0"/>
                <a:sym typeface="Symbol" charset="0"/>
              </a:rPr>
              <a:t> ⟺ ∀&lt;</a:t>
            </a:r>
            <a:r>
              <a:rPr lang="en-US" sz="2400" b="1" dirty="0" err="1">
                <a:latin typeface="Arial" charset="0"/>
                <a:ea typeface="MS PGothic" charset="0"/>
                <a:sym typeface="Symbol" charset="0"/>
              </a:rPr>
              <a:t>x,t</a:t>
            </a:r>
            <a:r>
              <a:rPr lang="en-US" sz="2400" b="1" dirty="0">
                <a:latin typeface="Arial" charset="0"/>
                <a:ea typeface="MS PGothic" charset="0"/>
                <a:sym typeface="Symbol" charset="0"/>
              </a:rPr>
              <a:t>&gt;[~STP(</a:t>
            </a:r>
            <a:r>
              <a:rPr lang="en-US" sz="2400" b="1" dirty="0" err="1">
                <a:latin typeface="Arial" charset="0"/>
                <a:ea typeface="MS PGothic" charset="0"/>
                <a:sym typeface="Symbol" charset="0"/>
              </a:rPr>
              <a:t>f,x,t</a:t>
            </a:r>
            <a:r>
              <a:rPr lang="en-US" sz="2400" b="1" dirty="0">
                <a:latin typeface="Arial" charset="0"/>
                <a:ea typeface="MS PGothic" charset="0"/>
                <a:sym typeface="Symbol" charset="0"/>
              </a:rPr>
              <a:t>)] – co-re upper bound</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are the next sets we will study.</a:t>
            </a:r>
          </a:p>
        </p:txBody>
      </p:sp>
      <p:sp>
        <p:nvSpPr>
          <p:cNvPr id="421894" name="Date Placeholder 3"/>
          <p:cNvSpPr>
            <a:spLocks noGrp="1"/>
          </p:cNvSpPr>
          <p:nvPr>
            <p:ph type="dt" sz="quarter" idx="10"/>
          </p:nvPr>
        </p:nvSpPr>
        <p:spPr>
          <a:noFill/>
        </p:spPr>
        <p:txBody>
          <a:bodyPr/>
          <a:lstStyle/>
          <a:p>
            <a:fld id="{DBDE0552-2624-E146-963F-F9734AE13C71}"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6172349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3939" name="Slide Number Placeholder 5"/>
          <p:cNvSpPr>
            <a:spLocks noGrp="1"/>
          </p:cNvSpPr>
          <p:nvPr>
            <p:ph type="sldNum" sz="quarter" idx="12"/>
          </p:nvPr>
        </p:nvSpPr>
        <p:spPr>
          <a:noFill/>
        </p:spPr>
        <p:txBody>
          <a:bodyPr/>
          <a:lstStyle/>
          <a:p>
            <a:fld id="{B39A35A1-5872-5845-9908-048FE416A3A7}" type="slidenum">
              <a:rPr lang="en-US">
                <a:latin typeface="Arial" pitchFamily="-111" charset="0"/>
                <a:ea typeface="ＭＳ Ｐゴシック" pitchFamily="-111" charset="-128"/>
                <a:cs typeface="ＭＳ Ｐゴシック" pitchFamily="-111" charset="-128"/>
              </a:rPr>
              <a:pPr/>
              <a:t>185</a:t>
            </a:fld>
            <a:endParaRPr lang="en-US">
              <a:latin typeface="Arial" pitchFamily="-111" charset="0"/>
              <a:ea typeface="ＭＳ Ｐゴシック" pitchFamily="-111" charset="-128"/>
              <a:cs typeface="ＭＳ Ｐゴシック" pitchFamily="-111" charset="-128"/>
            </a:endParaRPr>
          </a:p>
        </p:txBody>
      </p:sp>
      <p:sp>
        <p:nvSpPr>
          <p:cNvPr id="42394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a:t>
            </a:r>
          </a:p>
        </p:txBody>
      </p:sp>
      <p:sp>
        <p:nvSpPr>
          <p:cNvPr id="423941" name="Rectangle 3"/>
          <p:cNvSpPr>
            <a:spLocks noGrp="1" noChangeArrowheads="1"/>
          </p:cNvSpPr>
          <p:nvPr>
            <p:ph type="body" idx="1"/>
          </p:nvPr>
        </p:nvSpPr>
        <p:spPr/>
        <p:txBody>
          <a:bodyPr/>
          <a:lstStyle/>
          <a:p>
            <a:pPr>
              <a:lnSpc>
                <a:spcPct val="80000"/>
              </a:lnSpc>
            </a:pP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is enumerated by </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F( &lt;f, x, t&gt; ) = f * STP( f, x, t</a:t>
            </a:r>
            <a:r>
              <a:rPr lang="en-US" sz="2800" b="1" i="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This assumes that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is in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  since </a:t>
            </a:r>
            <a:r>
              <a:rPr lang="en-US" sz="2800" b="1"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probably encodes some trivial machine.  If this isn’t so, we’ll just slightly vary our enumeration of the recursive functions, so it is true.  </a:t>
            </a:r>
          </a:p>
          <a:p>
            <a:pPr>
              <a:lnSpc>
                <a:spcPct val="80000"/>
              </a:lnSpc>
            </a:pPr>
            <a:r>
              <a:rPr lang="en-US" sz="2800" dirty="0">
                <a:ea typeface="ＭＳ Ｐゴシック" pitchFamily="-111" charset="-128"/>
                <a:cs typeface="ＭＳ Ｐゴシック" pitchFamily="-111" charset="-128"/>
              </a:rPr>
              <a:t>Thus, the range of this total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is exactly the indices of functions that converge for some input, and that’s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dirty="0">
                <a:ea typeface="ＭＳ Ｐゴシック" pitchFamily="-111" charset="-128"/>
                <a:cs typeface="ＭＳ Ｐゴシック" pitchFamily="-111" charset="-128"/>
              </a:rPr>
              <a:t>.</a:t>
            </a:r>
          </a:p>
        </p:txBody>
      </p:sp>
      <p:sp>
        <p:nvSpPr>
          <p:cNvPr id="423942" name="Date Placeholder 3"/>
          <p:cNvSpPr>
            <a:spLocks noGrp="1"/>
          </p:cNvSpPr>
          <p:nvPr>
            <p:ph type="dt" sz="quarter" idx="10"/>
          </p:nvPr>
        </p:nvSpPr>
        <p:spPr>
          <a:noFill/>
        </p:spPr>
        <p:txBody>
          <a:bodyPr/>
          <a:lstStyle/>
          <a:p>
            <a:fld id="{C7A4A0A1-AE02-5E41-9D1D-93B8566BF89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071428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5987" name="Slide Number Placeholder 5"/>
          <p:cNvSpPr>
            <a:spLocks noGrp="1"/>
          </p:cNvSpPr>
          <p:nvPr>
            <p:ph type="sldNum" sz="quarter" idx="12"/>
          </p:nvPr>
        </p:nvSpPr>
        <p:spPr>
          <a:noFill/>
        </p:spPr>
        <p:txBody>
          <a:bodyPr/>
          <a:lstStyle/>
          <a:p>
            <a:fld id="{7B6A0412-13B2-CC44-B177-8400B4D461DB}" type="slidenum">
              <a:rPr lang="en-US">
                <a:latin typeface="Arial" pitchFamily="-111" charset="0"/>
                <a:ea typeface="ＭＳ Ｐゴシック" pitchFamily="-111" charset="-128"/>
                <a:cs typeface="ＭＳ Ｐゴシック" pitchFamily="-111" charset="-128"/>
              </a:rPr>
              <a:pPr/>
              <a:t>186</a:t>
            </a:fld>
            <a:endParaRPr lang="en-US">
              <a:latin typeface="Arial" pitchFamily="-111" charset="0"/>
              <a:ea typeface="ＭＳ Ｐゴシック" pitchFamily="-111" charset="-128"/>
              <a:cs typeface="ＭＳ Ｐゴシック" pitchFamily="-111" charset="-128"/>
            </a:endParaRPr>
          </a:p>
        </p:txBody>
      </p:sp>
      <p:sp>
        <p:nvSpPr>
          <p:cNvPr id="42598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a:t>
            </a:r>
            <a:r>
              <a:rPr lang="en-US">
                <a:ea typeface="ＭＳ Ｐゴシック" pitchFamily="-111" charset="-128"/>
                <a:cs typeface="ＭＳ Ｐゴシック" pitchFamily="-111" charset="-128"/>
              </a:rPr>
              <a:t> is Non-Recursive</a:t>
            </a:r>
          </a:p>
        </p:txBody>
      </p:sp>
      <p:sp>
        <p:nvSpPr>
          <p:cNvPr id="425989"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Note in the previous enumeration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is a function of just one argument, as we are using an extended pairing function </a:t>
            </a: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x,y,z</a:t>
            </a:r>
            <a:r>
              <a:rPr lang="en-US" sz="2400" b="1" dirty="0">
                <a:ea typeface="ＭＳ Ｐゴシック" pitchFamily="-111" charset="-128"/>
                <a:cs typeface="ＭＳ Ｐゴシック" pitchFamily="-111" charset="-128"/>
              </a:rPr>
              <a:t>&gt; = &lt;x,&lt;</a:t>
            </a:r>
            <a:r>
              <a:rPr lang="en-US" sz="2400" b="1" dirty="0" err="1">
                <a:ea typeface="ＭＳ Ｐゴシック" pitchFamily="-111" charset="-128"/>
                <a:cs typeface="ＭＳ Ｐゴシック" pitchFamily="-111" charset="-128"/>
              </a:rPr>
              <a:t>y,z</a:t>
            </a:r>
            <a:r>
              <a:rPr lang="en-US" sz="2400" b="1" dirty="0">
                <a:ea typeface="ＭＳ Ｐゴシック" pitchFamily="-111" charset="-128"/>
                <a:cs typeface="ＭＳ Ｐゴシック" pitchFamily="-111" charset="-128"/>
              </a:rPr>
              <a:t>&gt;&gt;</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We can show </a:t>
            </a:r>
            <a:r>
              <a:rPr lang="en-US" sz="2400" b="1" dirty="0">
                <a:ea typeface="ＭＳ Ｐゴシック" pitchFamily="-111" charset="-128"/>
                <a:cs typeface="ＭＳ Ｐゴシック" pitchFamily="-111" charset="-128"/>
              </a:rPr>
              <a:t>Halt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This shows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cannot be recursive, for if it were then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recursive.  </a:t>
            </a:r>
          </a:p>
          <a:p>
            <a:pPr>
              <a:lnSpc>
                <a:spcPct val="9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f, x </a:t>
            </a:r>
            <a:r>
              <a:rPr lang="en-US" sz="2400" dirty="0">
                <a:ea typeface="ＭＳ Ｐゴシック" pitchFamily="-111" charset="-128"/>
                <a:cs typeface="ＭＳ Ｐゴシック" pitchFamily="-111" charset="-128"/>
              </a:rPr>
              <a:t>be a pair of natural number where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is an arbitrary function index and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an arbitrary input.</a:t>
            </a:r>
          </a:p>
          <a:p>
            <a:pPr>
              <a:lnSpc>
                <a:spcPct val="9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 </a:t>
            </a:r>
            <a:r>
              <a:rPr lang="en-US" sz="2400" b="1" dirty="0">
                <a:ea typeface="ＭＳ Ｐゴシック" pitchFamily="-111" charset="-128"/>
                <a:cs typeface="ＭＳ Ｐゴシック" pitchFamily="-111" charset="-128"/>
                <a:sym typeface="Symbol" pitchFamily="-111" charset="2"/>
              </a:rPr>
              <a:t> .</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Then &lt;</a:t>
            </a:r>
            <a:r>
              <a:rPr lang="en-US" sz="2400" b="1" dirty="0">
                <a:ea typeface="ＭＳ Ｐゴシック" pitchFamily="-111" charset="-128"/>
                <a:cs typeface="ＭＳ Ｐゴシック" pitchFamily="-111" charset="-128"/>
              </a:rPr>
              <a:t>f, x&gt;</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yf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else &lt;</a:t>
            </a:r>
            <a:r>
              <a:rPr lang="en-US" sz="2400" b="1" dirty="0">
                <a:ea typeface="ＭＳ Ｐゴシック" pitchFamily="-111" charset="-128"/>
                <a:cs typeface="ＭＳ Ｐゴシック" pitchFamily="-111" charset="-128"/>
              </a:rPr>
              <a:t>f, x&gt;</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yf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Thus, a decision procedure for </a:t>
            </a:r>
            <a:r>
              <a:rPr lang="en-US" sz="2400" b="1" dirty="0" err="1">
                <a:ea typeface="ＭＳ Ｐゴシック" pitchFamily="-111" charset="-128"/>
                <a:cs typeface="ＭＳ Ｐゴシック" pitchFamily="-111" charset="-128"/>
              </a:rPr>
              <a:t>L</a:t>
            </a:r>
            <a:r>
              <a:rPr lang="en-US" sz="2400" b="1" baseline="-25000" dirty="0" err="1">
                <a:ea typeface="ＭＳ Ｐゴシック" pitchFamily="-111" charset="-128"/>
                <a:cs typeface="ＭＳ Ｐゴシック" pitchFamily="-111" charset="-128"/>
              </a:rPr>
              <a:t>ne</a:t>
            </a:r>
            <a:r>
              <a:rPr lang="en-US" sz="2400" dirty="0">
                <a:ea typeface="ＭＳ Ｐゴシック" pitchFamily="-111" charset="-128"/>
                <a:cs typeface="ＭＳ Ｐゴシック" pitchFamily="-111" charset="-128"/>
              </a:rPr>
              <a:t> (equivalently for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e</a:t>
            </a:r>
            <a:r>
              <a:rPr lang="en-US" sz="2400" dirty="0">
                <a:ea typeface="ＭＳ Ｐゴシック" pitchFamily="-111" charset="-128"/>
                <a:cs typeface="ＭＳ Ｐゴシック" pitchFamily="-111" charset="-128"/>
              </a:rPr>
              <a:t>) implies one for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p:txBody>
      </p:sp>
      <p:sp>
        <p:nvSpPr>
          <p:cNvPr id="425990" name="Date Placeholder 3"/>
          <p:cNvSpPr>
            <a:spLocks noGrp="1"/>
          </p:cNvSpPr>
          <p:nvPr>
            <p:ph type="dt" sz="quarter" idx="10"/>
          </p:nvPr>
        </p:nvSpPr>
        <p:spPr>
          <a:noFill/>
        </p:spPr>
        <p:txBody>
          <a:bodyPr/>
          <a:lstStyle/>
          <a:p>
            <a:fld id="{D212BE2B-4ADE-3647-94F2-C8D9B1BFDE7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3351382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28035" name="Slide Number Placeholder 5"/>
          <p:cNvSpPr>
            <a:spLocks noGrp="1"/>
          </p:cNvSpPr>
          <p:nvPr>
            <p:ph type="sldNum" sz="quarter" idx="12"/>
          </p:nvPr>
        </p:nvSpPr>
        <p:spPr>
          <a:noFill/>
        </p:spPr>
        <p:txBody>
          <a:bodyPr/>
          <a:lstStyle/>
          <a:p>
            <a:fld id="{48BF8DF7-B99D-AB47-97EF-337C5EE3CC4C}" type="slidenum">
              <a:rPr lang="en-US">
                <a:latin typeface="Arial" pitchFamily="-111" charset="0"/>
                <a:ea typeface="ＭＳ Ｐゴシック" pitchFamily="-111" charset="-128"/>
                <a:cs typeface="ＭＳ Ｐゴシック" pitchFamily="-111" charset="-128"/>
              </a:rPr>
              <a:pPr/>
              <a:t>187</a:t>
            </a:fld>
            <a:endParaRPr lang="en-US">
              <a:latin typeface="Arial" pitchFamily="-111" charset="0"/>
              <a:ea typeface="ＭＳ Ｐゴシック" pitchFamily="-111" charset="-128"/>
              <a:cs typeface="ＭＳ Ｐゴシック" pitchFamily="-111" charset="-128"/>
            </a:endParaRPr>
          </a:p>
        </p:txBody>
      </p:sp>
      <p:sp>
        <p:nvSpPr>
          <p:cNvPr id="42803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ne </a:t>
            </a:r>
            <a:r>
              <a:rPr lang="en-US">
                <a:ea typeface="ＭＳ Ｐゴシック" pitchFamily="-111" charset="-128"/>
                <a:cs typeface="ＭＳ Ｐゴシック" pitchFamily="-111" charset="-128"/>
              </a:rPr>
              <a:t>is re by Quantification</a:t>
            </a:r>
          </a:p>
        </p:txBody>
      </p:sp>
      <p:sp>
        <p:nvSpPr>
          <p:cNvPr id="428037" name="Rectangle 3"/>
          <p:cNvSpPr>
            <a:spLocks noGrp="1" noChangeArrowheads="1"/>
          </p:cNvSpPr>
          <p:nvPr>
            <p:ph type="body" idx="1"/>
          </p:nvPr>
        </p:nvSpPr>
        <p:spPr/>
        <p:txBody>
          <a:bodyPr/>
          <a:lstStyle/>
          <a:p>
            <a:r>
              <a:rPr lang="en-US" dirty="0">
                <a:ea typeface="ＭＳ Ｐゴシック" pitchFamily="-111" charset="-128"/>
                <a:cs typeface="ＭＳ Ｐゴシック" pitchFamily="-111" charset="-128"/>
              </a:rPr>
              <a:t>Can do by observing that</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a:t>
            </a:r>
          </a:p>
          <a:p>
            <a:endParaRPr lang="en-US" sz="2800" dirty="0">
              <a:ea typeface="ＭＳ Ｐゴシック" pitchFamily="-111" charset="-128"/>
              <a:cs typeface="ＭＳ Ｐゴシック" pitchFamily="-111" charset="-128"/>
            </a:endParaRPr>
          </a:p>
          <a:p>
            <a:r>
              <a:rPr lang="en-US" sz="2800" dirty="0">
                <a:ea typeface="ＭＳ Ｐゴシック" pitchFamily="-111" charset="-128"/>
                <a:cs typeface="ＭＳ Ｐゴシック" pitchFamily="-111" charset="-128"/>
              </a:rPr>
              <a:t>By our earlier results, any set whose membership can be described by an existentially quantified recursive predicate is re (semi-decidable). </a:t>
            </a:r>
          </a:p>
        </p:txBody>
      </p:sp>
      <p:sp>
        <p:nvSpPr>
          <p:cNvPr id="428038" name="Date Placeholder 3"/>
          <p:cNvSpPr>
            <a:spLocks noGrp="1"/>
          </p:cNvSpPr>
          <p:nvPr>
            <p:ph type="dt" sz="quarter" idx="10"/>
          </p:nvPr>
        </p:nvSpPr>
        <p:spPr>
          <a:noFill/>
        </p:spPr>
        <p:txBody>
          <a:bodyPr/>
          <a:lstStyle/>
          <a:p>
            <a:fld id="{9DDE3578-78BF-1046-BE94-A67CD2FD402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3994301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0083" name="Slide Number Placeholder 5"/>
          <p:cNvSpPr>
            <a:spLocks noGrp="1"/>
          </p:cNvSpPr>
          <p:nvPr>
            <p:ph type="sldNum" sz="quarter" idx="12"/>
          </p:nvPr>
        </p:nvSpPr>
        <p:spPr>
          <a:noFill/>
        </p:spPr>
        <p:txBody>
          <a:bodyPr/>
          <a:lstStyle/>
          <a:p>
            <a:fld id="{0DC55017-9001-3B48-BB62-C8EE50F47C95}" type="slidenum">
              <a:rPr lang="en-US">
                <a:latin typeface="Arial" pitchFamily="-111" charset="0"/>
                <a:ea typeface="ＭＳ Ｐゴシック" pitchFamily="-111" charset="-128"/>
                <a:cs typeface="ＭＳ Ｐゴシック" pitchFamily="-111" charset="-128"/>
              </a:rPr>
              <a:pPr/>
              <a:t>188</a:t>
            </a:fld>
            <a:endParaRPr lang="en-US">
              <a:latin typeface="Arial" pitchFamily="-111" charset="0"/>
              <a:ea typeface="ＭＳ Ｐゴシック" pitchFamily="-111" charset="-128"/>
              <a:cs typeface="ＭＳ Ｐゴシック" pitchFamily="-111" charset="-128"/>
            </a:endParaRPr>
          </a:p>
        </p:txBody>
      </p:sp>
      <p:sp>
        <p:nvSpPr>
          <p:cNvPr id="43008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a:t>
            </a:r>
            <a:r>
              <a:rPr lang="en-US" baseline="-25000">
                <a:ea typeface="ＭＳ Ｐゴシック" pitchFamily="-111" charset="-128"/>
                <a:cs typeface="ＭＳ Ｐゴシック" pitchFamily="-111" charset="-128"/>
              </a:rPr>
              <a:t>e </a:t>
            </a:r>
            <a:r>
              <a:rPr lang="en-US">
                <a:ea typeface="ＭＳ Ｐゴシック" pitchFamily="-111" charset="-128"/>
                <a:cs typeface="ＭＳ Ｐゴシック" pitchFamily="-111" charset="-128"/>
              </a:rPr>
              <a:t>is not re</a:t>
            </a:r>
          </a:p>
        </p:txBody>
      </p:sp>
      <p:sp>
        <p:nvSpPr>
          <p:cNvPr id="430085"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were re, then </a:t>
            </a:r>
            <a:r>
              <a:rPr lang="en-US" b="1" dirty="0" err="1">
                <a:ea typeface="ＭＳ Ｐゴシック" pitchFamily="-111" charset="-128"/>
                <a:cs typeface="ＭＳ Ｐゴシック" pitchFamily="-111" charset="-128"/>
              </a:rPr>
              <a:t>L</a:t>
            </a:r>
            <a:r>
              <a:rPr lang="en-US" b="1" baseline="-25000" dirty="0" err="1">
                <a:ea typeface="ＭＳ Ｐゴシック" pitchFamily="-111" charset="-128"/>
                <a:cs typeface="ＭＳ Ｐゴシック" pitchFamily="-111" charset="-128"/>
              </a:rPr>
              <a:t>ne</a:t>
            </a:r>
            <a:r>
              <a:rPr lang="en-US" dirty="0">
                <a:ea typeface="ＭＳ Ｐゴシック" pitchFamily="-111" charset="-128"/>
                <a:cs typeface="ＭＳ Ｐゴシック" pitchFamily="-111" charset="-128"/>
              </a:rPr>
              <a:t> would be recursive since it and its complement would be re.</a:t>
            </a:r>
          </a:p>
          <a:p>
            <a:pPr>
              <a:lnSpc>
                <a:spcPct val="90000"/>
              </a:lnSpc>
            </a:pPr>
            <a:r>
              <a:rPr lang="en-US" dirty="0">
                <a:ea typeface="ＭＳ Ｐゴシック" pitchFamily="-111" charset="-128"/>
                <a:cs typeface="ＭＳ Ｐゴシック" pitchFamily="-111" charset="-128"/>
              </a:rPr>
              <a:t>Can also observe that </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e</a:t>
            </a:r>
            <a:r>
              <a:rPr lang="en-US" dirty="0">
                <a:ea typeface="ＭＳ Ｐゴシック" pitchFamily="-111" charset="-128"/>
                <a:cs typeface="ＭＳ Ｐゴシック" pitchFamily="-111" charset="-128"/>
              </a:rPr>
              <a:t> is the complement of an re set since</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e</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 &lt;</a:t>
            </a:r>
            <a:r>
              <a:rPr lang="en-US" sz="2800" b="1" dirty="0" err="1">
                <a:ea typeface="ＭＳ Ｐゴシック" pitchFamily="-111" charset="-128"/>
                <a:cs typeface="ＭＳ Ｐゴシック" pitchFamily="-111" charset="-128"/>
              </a:rPr>
              <a:t>x,t</a:t>
            </a:r>
            <a:r>
              <a:rPr lang="en-US" sz="2800" b="1" dirty="0">
                <a:ea typeface="ＭＳ Ｐゴシック" pitchFamily="-111" charset="-128"/>
                <a:cs typeface="ＭＳ Ｐゴシック" pitchFamily="-111" charset="-128"/>
              </a:rPr>
              <a:t>&gt; STP( f, x, t)</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f </a:t>
            </a:r>
            <a:r>
              <a:rPr lang="en-US"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L</a:t>
            </a:r>
            <a:r>
              <a:rPr lang="en-US" sz="2800" b="1" baseline="-25000" dirty="0" err="1">
                <a:ea typeface="ＭＳ Ｐゴシック" pitchFamily="-111" charset="-128"/>
                <a:cs typeface="ＭＳ Ｐゴシック" pitchFamily="-111" charset="-128"/>
              </a:rPr>
              <a:t>ne</a:t>
            </a:r>
            <a:r>
              <a:rPr lang="en-US" sz="2800" b="1" dirty="0">
                <a:ea typeface="ＭＳ Ｐゴシック" pitchFamily="-111" charset="-128"/>
                <a:cs typeface="ＭＳ Ｐゴシック" pitchFamily="-111" charset="-128"/>
              </a:rPr>
              <a:t> </a:t>
            </a:r>
          </a:p>
        </p:txBody>
      </p:sp>
      <p:sp>
        <p:nvSpPr>
          <p:cNvPr id="430086" name="Date Placeholder 3"/>
          <p:cNvSpPr>
            <a:spLocks noGrp="1"/>
          </p:cNvSpPr>
          <p:nvPr>
            <p:ph type="dt" sz="quarter" idx="10"/>
          </p:nvPr>
        </p:nvSpPr>
        <p:spPr>
          <a:noFill/>
        </p:spPr>
        <p:txBody>
          <a:bodyPr/>
          <a:lstStyle/>
          <a:p>
            <a:fld id="{B462E3A2-D8FF-1840-AF21-2615CC26565C}"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2932191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ctrTitle"/>
          </p:nvPr>
        </p:nvSpPr>
        <p:spPr>
          <a:xfrm>
            <a:off x="685800" y="2286000"/>
            <a:ext cx="7772400" cy="1143000"/>
          </a:xfrm>
        </p:spPr>
        <p:txBody>
          <a:bodyPr/>
          <a:lstStyle/>
          <a:p>
            <a:r>
              <a:rPr lang="en-US">
                <a:ea typeface="ＭＳ Ｐゴシック" pitchFamily="-111" charset="-128"/>
                <a:cs typeface="ＭＳ Ｐゴシック" pitchFamily="-111" charset="-128"/>
              </a:rPr>
              <a:t>Reduction and Equivalence</a:t>
            </a:r>
          </a:p>
        </p:txBody>
      </p:sp>
      <p:sp>
        <p:nvSpPr>
          <p:cNvPr id="432131" name="Rectangle 3"/>
          <p:cNvSpPr>
            <a:spLocks noGrp="1" noChangeArrowheads="1"/>
          </p:cNvSpPr>
          <p:nvPr>
            <p:ph type="subTitle" idx="1"/>
          </p:nvPr>
        </p:nvSpPr>
        <p:spPr/>
        <p:txBody>
          <a:bodyPr/>
          <a:lstStyle/>
          <a:p>
            <a:r>
              <a:rPr lang="en-US">
                <a:ea typeface="ＭＳ Ｐゴシック" pitchFamily="-111" charset="-128"/>
                <a:cs typeface="ＭＳ Ｐゴシック" pitchFamily="-111" charset="-128"/>
              </a:rPr>
              <a:t>m-1, 1-1, Turing Degrees</a:t>
            </a:r>
          </a:p>
        </p:txBody>
      </p:sp>
    </p:spTree>
    <p:extLst>
      <p:ext uri="{BB962C8B-B14F-4D97-AF65-F5344CB8AC3E}">
        <p14:creationId xmlns:p14="http://schemas.microsoft.com/office/powerpoint/2010/main" val="113583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p:txBody>
          <a:bodyPr/>
          <a:lstStyle/>
          <a:p>
            <a:pPr eaLnBrk="1" hangingPunct="1"/>
            <a:r>
              <a:rPr lang="en-US" dirty="0">
                <a:latin typeface="Arial" charset="0"/>
                <a:ea typeface="MS PGothic" charset="0"/>
              </a:rPr>
              <a:t>Hilbert</a:t>
            </a:r>
            <a:r>
              <a:rPr lang="ja-JP" altLang="en-US" dirty="0">
                <a:latin typeface="Arial" charset="0"/>
                <a:ea typeface="MS PGothic" charset="0"/>
              </a:rPr>
              <a:t>’</a:t>
            </a:r>
            <a:r>
              <a:rPr lang="en-US" altLang="ja-JP" dirty="0">
                <a:latin typeface="Arial" charset="0"/>
                <a:ea typeface="MS PGothic" charset="0"/>
              </a:rPr>
              <a:t>s Tenth</a:t>
            </a:r>
            <a:endParaRPr lang="en-US" dirty="0">
              <a:latin typeface="Arial" charset="0"/>
              <a:ea typeface="MS PGothic" charset="0"/>
            </a:endParaRPr>
          </a:p>
        </p:txBody>
      </p:sp>
      <p:sp>
        <p:nvSpPr>
          <p:cNvPr id="150531" name="Rectangle 3"/>
          <p:cNvSpPr>
            <a:spLocks noGrp="1" noChangeArrowheads="1"/>
          </p:cNvSpPr>
          <p:nvPr>
            <p:ph type="subTitle" idx="1"/>
          </p:nvPr>
        </p:nvSpPr>
        <p:spPr/>
        <p:txBody>
          <a:bodyPr/>
          <a:lstStyle/>
          <a:p>
            <a:pPr eaLnBrk="1" hangingPunct="1"/>
            <a:r>
              <a:rPr lang="en-US" dirty="0">
                <a:latin typeface="Arial" charset="0"/>
                <a:ea typeface="MS PGothic" charset="0"/>
              </a:rPr>
              <a:t>Diophantine Equations are Unsolvable</a:t>
            </a:r>
          </a:p>
          <a:p>
            <a:pPr eaLnBrk="1" hangingPunct="1"/>
            <a:r>
              <a:rPr lang="en-US" dirty="0">
                <a:latin typeface="Arial" charset="0"/>
                <a:ea typeface="MS PGothic" charset="0"/>
              </a:rPr>
              <a:t> One Variable Diophantine Equations are Solvable</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4179" name="Slide Number Placeholder 5"/>
          <p:cNvSpPr>
            <a:spLocks noGrp="1"/>
          </p:cNvSpPr>
          <p:nvPr>
            <p:ph type="sldNum" sz="quarter" idx="12"/>
          </p:nvPr>
        </p:nvSpPr>
        <p:spPr>
          <a:noFill/>
        </p:spPr>
        <p:txBody>
          <a:bodyPr/>
          <a:lstStyle/>
          <a:p>
            <a:fld id="{F17A54A3-6DF5-C341-B35A-03DA5A9C9D2A}" type="slidenum">
              <a:rPr lang="en-US">
                <a:latin typeface="Arial" pitchFamily="-111" charset="0"/>
                <a:ea typeface="ＭＳ Ｐゴシック" pitchFamily="-111" charset="-128"/>
                <a:cs typeface="ＭＳ Ｐゴシック" pitchFamily="-111" charset="-128"/>
              </a:rPr>
              <a:pPr/>
              <a:t>190</a:t>
            </a:fld>
            <a:endParaRPr lang="en-US">
              <a:latin typeface="Arial" pitchFamily="-111" charset="0"/>
              <a:ea typeface="ＭＳ Ｐゴシック" pitchFamily="-111" charset="-128"/>
              <a:cs typeface="ＭＳ Ｐゴシック" pitchFamily="-111" charset="-128"/>
            </a:endParaRPr>
          </a:p>
        </p:txBody>
      </p:sp>
      <p:sp>
        <p:nvSpPr>
          <p:cNvPr id="4341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Reduction</a:t>
            </a:r>
          </a:p>
        </p:txBody>
      </p:sp>
      <p:sp>
        <p:nvSpPr>
          <p:cNvPr id="43418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many-one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dirty="0">
                <a:ea typeface="ＭＳ Ｐゴシック" pitchFamily="-111" charset="-128"/>
                <a:cs typeface="ＭＳ Ｐゴシック" pitchFamily="-111" charset="-128"/>
              </a:rPr>
              <a:t>there exists a total recursive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many-one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many-one equivalent are in some sense equally hard or easy.</a:t>
            </a:r>
          </a:p>
        </p:txBody>
      </p:sp>
      <p:sp>
        <p:nvSpPr>
          <p:cNvPr id="434182" name="Date Placeholder 3"/>
          <p:cNvSpPr>
            <a:spLocks noGrp="1"/>
          </p:cNvSpPr>
          <p:nvPr>
            <p:ph type="dt" sz="quarter" idx="10"/>
          </p:nvPr>
        </p:nvSpPr>
        <p:spPr>
          <a:noFill/>
        </p:spPr>
        <p:txBody>
          <a:bodyPr/>
          <a:lstStyle/>
          <a:p>
            <a:fld id="{0335F4CF-E6F9-3B47-94DD-D55F631DB90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9501584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6227" name="Slide Number Placeholder 5"/>
          <p:cNvSpPr>
            <a:spLocks noGrp="1"/>
          </p:cNvSpPr>
          <p:nvPr>
            <p:ph type="sldNum" sz="quarter" idx="12"/>
          </p:nvPr>
        </p:nvSpPr>
        <p:spPr>
          <a:noFill/>
        </p:spPr>
        <p:txBody>
          <a:bodyPr/>
          <a:lstStyle/>
          <a:p>
            <a:fld id="{424BC21E-323B-034A-A529-9C7D688DB7E3}" type="slidenum">
              <a:rPr lang="en-US">
                <a:latin typeface="Arial" pitchFamily="-111" charset="0"/>
                <a:ea typeface="ＭＳ Ｐゴシック" pitchFamily="-111" charset="-128"/>
                <a:cs typeface="ＭＳ Ｐゴシック" pitchFamily="-111" charset="-128"/>
              </a:rPr>
              <a:pPr/>
              <a:t>191</a:t>
            </a:fld>
            <a:endParaRPr lang="en-US">
              <a:latin typeface="Arial" pitchFamily="-111" charset="0"/>
              <a:ea typeface="ＭＳ Ｐゴシック" pitchFamily="-111" charset="-128"/>
              <a:cs typeface="ＭＳ Ｐゴシック" pitchFamily="-111" charset="-128"/>
            </a:endParaRPr>
          </a:p>
        </p:txBody>
      </p:sp>
      <p:sp>
        <p:nvSpPr>
          <p:cNvPr id="4362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Many-One Degrees</a:t>
            </a:r>
          </a:p>
        </p:txBody>
      </p:sp>
      <p:sp>
        <p:nvSpPr>
          <p:cNvPr id="436229"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m</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many-one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three m-1 degrees: </a:t>
            </a:r>
            <a:r>
              <a:rPr lang="en-US" sz="2800" b="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t>
            </a:r>
            <a:r>
              <a:rPr lang="en-US" sz="2800" b="1" i="1"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sym typeface="Symbol" pitchFamily="-111" charset="2"/>
              </a:rPr>
              <a:t>, all others.</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m-1 degrees is an infinite lattice (I’ll discuss in class)</a:t>
            </a:r>
          </a:p>
        </p:txBody>
      </p:sp>
      <p:sp>
        <p:nvSpPr>
          <p:cNvPr id="436230" name="Date Placeholder 3"/>
          <p:cNvSpPr>
            <a:spLocks noGrp="1"/>
          </p:cNvSpPr>
          <p:nvPr>
            <p:ph type="dt" sz="quarter" idx="10"/>
          </p:nvPr>
        </p:nvSpPr>
        <p:spPr>
          <a:noFill/>
        </p:spPr>
        <p:txBody>
          <a:bodyPr/>
          <a:lstStyle/>
          <a:p>
            <a:fld id="{61B0A93F-B19D-5844-86F4-3F2B66179B1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0277289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38275" name="Slide Number Placeholder 5"/>
          <p:cNvSpPr>
            <a:spLocks noGrp="1"/>
          </p:cNvSpPr>
          <p:nvPr>
            <p:ph type="sldNum" sz="quarter" idx="12"/>
          </p:nvPr>
        </p:nvSpPr>
        <p:spPr>
          <a:noFill/>
        </p:spPr>
        <p:txBody>
          <a:bodyPr/>
          <a:lstStyle/>
          <a:p>
            <a:fld id="{3D05E943-C9FA-9E40-BC11-4142AE99ABDB}" type="slidenum">
              <a:rPr lang="en-US">
                <a:latin typeface="Arial" pitchFamily="-111" charset="0"/>
                <a:ea typeface="ＭＳ Ｐゴシック" pitchFamily="-111" charset="-128"/>
                <a:cs typeface="ＭＳ Ｐゴシック" pitchFamily="-111" charset="-128"/>
              </a:rPr>
              <a:pPr/>
              <a:t>192</a:t>
            </a:fld>
            <a:endParaRPr lang="en-US">
              <a:latin typeface="Arial" pitchFamily="-111" charset="0"/>
              <a:ea typeface="ＭＳ Ｐゴシック" pitchFamily="-111" charset="-128"/>
              <a:cs typeface="ＭＳ Ｐゴシック" pitchFamily="-111" charset="-128"/>
            </a:endParaRPr>
          </a:p>
        </p:txBody>
      </p:sp>
      <p:sp>
        <p:nvSpPr>
          <p:cNvPr id="438276"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One-One Reduction</a:t>
            </a:r>
          </a:p>
        </p:txBody>
      </p:sp>
      <p:sp>
        <p:nvSpPr>
          <p:cNvPr id="438277"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one-one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dirty="0">
                <a:ea typeface="ＭＳ Ｐゴシック" pitchFamily="-111" charset="-128"/>
                <a:cs typeface="ＭＳ Ｐゴシック" pitchFamily="-111" charset="-128"/>
                <a:sym typeface="Symbol" pitchFamily="-111" charset="2"/>
              </a:rPr>
              <a:t>if </a:t>
            </a:r>
            <a:r>
              <a:rPr lang="en-US" sz="2800" dirty="0">
                <a:ea typeface="ＭＳ Ｐゴシック" pitchFamily="-111" charset="-128"/>
                <a:cs typeface="ＭＳ Ｐゴシック" pitchFamily="-111" charset="-128"/>
              </a:rPr>
              <a:t>there exists a total recursive 1-1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such that</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 A  f(x)  B</a:t>
            </a: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one-one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one-one equivalent are in a strong sense equally hard or easy.</a:t>
            </a:r>
          </a:p>
        </p:txBody>
      </p:sp>
      <p:sp>
        <p:nvSpPr>
          <p:cNvPr id="438278" name="Date Placeholder 3"/>
          <p:cNvSpPr>
            <a:spLocks noGrp="1"/>
          </p:cNvSpPr>
          <p:nvPr>
            <p:ph type="dt" sz="quarter" idx="10"/>
          </p:nvPr>
        </p:nvSpPr>
        <p:spPr>
          <a:noFill/>
        </p:spPr>
        <p:txBody>
          <a:bodyPr/>
          <a:lstStyle/>
          <a:p>
            <a:fld id="{0288BC11-17EA-F14D-A0D5-6CFC198AB13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7436300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0323" name="Slide Number Placeholder 5"/>
          <p:cNvSpPr>
            <a:spLocks noGrp="1"/>
          </p:cNvSpPr>
          <p:nvPr>
            <p:ph type="sldNum" sz="quarter" idx="12"/>
          </p:nvPr>
        </p:nvSpPr>
        <p:spPr>
          <a:noFill/>
        </p:spPr>
        <p:txBody>
          <a:bodyPr/>
          <a:lstStyle/>
          <a:p>
            <a:fld id="{A5535FDC-6136-064A-ABFF-4EABD955FF4F}" type="slidenum">
              <a:rPr lang="en-US">
                <a:latin typeface="Arial" pitchFamily="-111" charset="0"/>
                <a:ea typeface="ＭＳ Ｐゴシック" pitchFamily="-111" charset="-128"/>
                <a:cs typeface="ＭＳ Ｐゴシック" pitchFamily="-111" charset="-128"/>
              </a:rPr>
              <a:pPr/>
              <a:t>193</a:t>
            </a:fld>
            <a:endParaRPr lang="en-US">
              <a:latin typeface="Arial" pitchFamily="-111" charset="0"/>
              <a:ea typeface="ＭＳ Ｐゴシック" pitchFamily="-111" charset="-128"/>
              <a:cs typeface="ＭＳ Ｐゴシック" pitchFamily="-111" charset="-128"/>
            </a:endParaRPr>
          </a:p>
        </p:txBody>
      </p:sp>
      <p:sp>
        <p:nvSpPr>
          <p:cNvPr id="4403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One-One Degrees</a:t>
            </a:r>
          </a:p>
        </p:txBody>
      </p:sp>
      <p:sp>
        <p:nvSpPr>
          <p:cNvPr id="44032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one-one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infinitely many 1-1 degrees: each cardinality defines another 1-1 degree (think about it).</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1-1 degrees is an infinite lattice.</a:t>
            </a:r>
          </a:p>
        </p:txBody>
      </p:sp>
      <p:sp>
        <p:nvSpPr>
          <p:cNvPr id="440326" name="Date Placeholder 3"/>
          <p:cNvSpPr>
            <a:spLocks noGrp="1"/>
          </p:cNvSpPr>
          <p:nvPr>
            <p:ph type="dt" sz="quarter" idx="10"/>
          </p:nvPr>
        </p:nvSpPr>
        <p:spPr>
          <a:noFill/>
        </p:spPr>
        <p:txBody>
          <a:bodyPr/>
          <a:lstStyle/>
          <a:p>
            <a:fld id="{3C268634-BA91-B34B-AFE3-48ECE539D8D6}"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390860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2371" name="Slide Number Placeholder 5"/>
          <p:cNvSpPr>
            <a:spLocks noGrp="1"/>
          </p:cNvSpPr>
          <p:nvPr>
            <p:ph type="sldNum" sz="quarter" idx="12"/>
          </p:nvPr>
        </p:nvSpPr>
        <p:spPr>
          <a:noFill/>
        </p:spPr>
        <p:txBody>
          <a:bodyPr/>
          <a:lstStyle/>
          <a:p>
            <a:fld id="{B11D520D-4C66-3947-9AC4-F1E560268DA7}" type="slidenum">
              <a:rPr lang="en-US">
                <a:latin typeface="Arial" pitchFamily="-111" charset="0"/>
                <a:ea typeface="ＭＳ Ｐゴシック" pitchFamily="-111" charset="-128"/>
                <a:cs typeface="ＭＳ Ｐゴシック" pitchFamily="-111" charset="-128"/>
              </a:rPr>
              <a:pPr/>
              <a:t>194</a:t>
            </a:fld>
            <a:endParaRPr lang="en-US">
              <a:latin typeface="Arial" pitchFamily="-111" charset="0"/>
              <a:ea typeface="ＭＳ Ｐゴシック" pitchFamily="-111" charset="-128"/>
              <a:cs typeface="ＭＳ Ｐゴシック" pitchFamily="-111" charset="-128"/>
            </a:endParaRPr>
          </a:p>
        </p:txBody>
      </p:sp>
      <p:sp>
        <p:nvSpPr>
          <p:cNvPr id="4423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(Oracle) Reduction</a:t>
            </a:r>
          </a:p>
        </p:txBody>
      </p:sp>
      <p:sp>
        <p:nvSpPr>
          <p:cNvPr id="442373"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be two sets. </a:t>
            </a:r>
          </a:p>
          <a:p>
            <a:pPr>
              <a:lnSpc>
                <a:spcPct val="90000"/>
              </a:lnSpc>
            </a:pPr>
            <a:r>
              <a:rPr lang="en-US" sz="2800" dirty="0">
                <a:ea typeface="ＭＳ Ｐゴシック" pitchFamily="-111" charset="-128"/>
                <a:cs typeface="ＭＳ Ｐゴシック" pitchFamily="-111" charset="-128"/>
              </a:rPr>
              <a:t>We say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Turing reduces to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the existence of </a:t>
            </a:r>
            <a:r>
              <a:rPr lang="en-US" sz="2800" dirty="0">
                <a:ea typeface="ＭＳ Ｐゴシック" pitchFamily="-111" charset="-128"/>
                <a:cs typeface="ＭＳ Ｐゴシック" pitchFamily="-111" charset="-128"/>
              </a:rPr>
              <a:t>an oracle for </a:t>
            </a:r>
            <a:r>
              <a:rPr lang="en-US" sz="2800" b="1"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would provide us with a decision procedure for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a:t>
            </a:r>
            <a:endParaRPr lang="en-US" sz="2800" dirty="0">
              <a:ea typeface="ＭＳ Ｐゴシック" pitchFamily="-111" charset="-128"/>
              <a:cs typeface="ＭＳ Ｐゴシック" pitchFamily="-111" charset="-128"/>
              <a:sym typeface="Symbol" pitchFamily="-111" charset="2"/>
            </a:endParaRPr>
          </a:p>
          <a:p>
            <a:pPr>
              <a:lnSpc>
                <a:spcPct val="90000"/>
              </a:lnSpc>
            </a:pPr>
            <a:r>
              <a:rPr lang="en-US" sz="2800" dirty="0">
                <a:ea typeface="ＭＳ Ｐゴシック" pitchFamily="-111" charset="-128"/>
                <a:cs typeface="ＭＳ Ｐゴシック" pitchFamily="-111" charset="-128"/>
                <a:sym typeface="Symbol" pitchFamily="-111" charset="2"/>
              </a:rPr>
              <a:t>We say that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is Turing equivalent to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t>
            </a:r>
            <a:br>
              <a:rPr lang="en-US" sz="2800"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 </a:t>
            </a:r>
            <a:r>
              <a:rPr lang="en-US" sz="2800" dirty="0">
                <a:ea typeface="ＭＳ Ｐゴシック" pitchFamily="-111" charset="-128"/>
                <a:cs typeface="ＭＳ Ｐゴシック" pitchFamily="-111" charset="-128"/>
                <a:sym typeface="Symbol" pitchFamily="-111" charset="2"/>
              </a:rPr>
              <a:t>and </a:t>
            </a:r>
            <a:r>
              <a:rPr lang="en-US" sz="2800" b="1" dirty="0">
                <a:ea typeface="ＭＳ Ｐゴシック" pitchFamily="-111" charset="-128"/>
                <a:cs typeface="ＭＳ Ｐゴシック" pitchFamily="-111" charset="-128"/>
              </a:rPr>
              <a:t>B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a:t>
            </a:r>
          </a:p>
          <a:p>
            <a:pPr>
              <a:lnSpc>
                <a:spcPct val="90000"/>
              </a:lnSpc>
            </a:pPr>
            <a:r>
              <a:rPr lang="en-US" sz="2800" dirty="0">
                <a:ea typeface="ＭＳ Ｐゴシック" pitchFamily="-111" charset="-128"/>
                <a:cs typeface="ＭＳ Ｐゴシック" pitchFamily="-111" charset="-128"/>
                <a:sym typeface="Symbol" pitchFamily="-111" charset="2"/>
              </a:rPr>
              <a:t>Sets that are Turing equivalent are in a very loose sense equally hard or easy.</a:t>
            </a:r>
          </a:p>
        </p:txBody>
      </p:sp>
      <p:sp>
        <p:nvSpPr>
          <p:cNvPr id="442374" name="Date Placeholder 3"/>
          <p:cNvSpPr>
            <a:spLocks noGrp="1"/>
          </p:cNvSpPr>
          <p:nvPr>
            <p:ph type="dt" sz="quarter" idx="10"/>
          </p:nvPr>
        </p:nvSpPr>
        <p:spPr>
          <a:noFill/>
        </p:spPr>
        <p:txBody>
          <a:bodyPr/>
          <a:lstStyle/>
          <a:p>
            <a:fld id="{C260CEEA-3ED6-B840-9525-06905B1956A1}"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4761232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4419" name="Slide Number Placeholder 5"/>
          <p:cNvSpPr>
            <a:spLocks noGrp="1"/>
          </p:cNvSpPr>
          <p:nvPr>
            <p:ph type="sldNum" sz="quarter" idx="12"/>
          </p:nvPr>
        </p:nvSpPr>
        <p:spPr>
          <a:noFill/>
        </p:spPr>
        <p:txBody>
          <a:bodyPr/>
          <a:lstStyle/>
          <a:p>
            <a:fld id="{E56189F2-ECC0-5E4B-81AA-4BBD1D5887BD}" type="slidenum">
              <a:rPr lang="en-US">
                <a:latin typeface="Arial" pitchFamily="-111" charset="0"/>
                <a:ea typeface="ＭＳ Ｐゴシック" pitchFamily="-111" charset="-128"/>
                <a:cs typeface="ＭＳ Ｐゴシック" pitchFamily="-111" charset="-128"/>
              </a:rPr>
              <a:pPr/>
              <a:t>195</a:t>
            </a:fld>
            <a:endParaRPr lang="en-US">
              <a:latin typeface="Arial" pitchFamily="-111" charset="0"/>
              <a:ea typeface="ＭＳ Ｐゴシック" pitchFamily="-111" charset="-128"/>
              <a:cs typeface="ＭＳ Ｐゴシック" pitchFamily="-111" charset="-128"/>
            </a:endParaRPr>
          </a:p>
        </p:txBody>
      </p:sp>
      <p:sp>
        <p:nvSpPr>
          <p:cNvPr id="4444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Turing Degrees</a:t>
            </a:r>
          </a:p>
        </p:txBody>
      </p:sp>
      <p:sp>
        <p:nvSpPr>
          <p:cNvPr id="444421"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relationship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B </a:t>
            </a:r>
            <a:r>
              <a:rPr lang="en-US" sz="2800" dirty="0">
                <a:ea typeface="ＭＳ Ｐゴシック" pitchFamily="-111" charset="-128"/>
                <a:cs typeface="ＭＳ Ｐゴシック" pitchFamily="-111" charset="-128"/>
              </a:rPr>
              <a:t>is an equivalence relationship (why?)</a:t>
            </a:r>
          </a:p>
          <a:p>
            <a:pPr>
              <a:lnSpc>
                <a:spcPct val="90000"/>
              </a:lnSpc>
            </a:pPr>
            <a:r>
              <a:rPr lang="en-US" sz="2800" dirty="0">
                <a:ea typeface="ＭＳ Ｐゴシック" pitchFamily="-111" charset="-128"/>
                <a:cs typeface="ＭＳ Ｐゴシック" pitchFamily="-111" charset="-128"/>
                <a:sym typeface="Symbol" pitchFamily="-111" charset="2"/>
              </a:rPr>
              <a:t>If </a:t>
            </a:r>
            <a:r>
              <a:rPr lang="en-US" sz="2800" b="1"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B</a:t>
            </a:r>
            <a:r>
              <a:rPr lang="en-US" sz="2800" dirty="0">
                <a:ea typeface="ＭＳ Ｐゴシック" pitchFamily="-111" charset="-128"/>
                <a:cs typeface="ＭＳ Ｐゴシック" pitchFamily="-111" charset="-128"/>
                <a:sym typeface="Symbol" pitchFamily="-111" charset="2"/>
              </a:rPr>
              <a:t>, we say </a:t>
            </a:r>
            <a:r>
              <a:rPr lang="en-US" sz="2800" b="1" dirty="0">
                <a:ea typeface="ＭＳ Ｐゴシック" pitchFamily="-111" charset="-128"/>
                <a:cs typeface="ＭＳ Ｐゴシック" pitchFamily="-111" charset="-128"/>
                <a:sym typeface="Symbol" pitchFamily="-111" charset="2"/>
              </a:rPr>
              <a:t>A</a:t>
            </a:r>
            <a:r>
              <a:rPr lang="en-US" sz="2800" dirty="0">
                <a:ea typeface="ＭＳ Ｐゴシック" pitchFamily="-111" charset="-128"/>
                <a:cs typeface="ＭＳ Ｐゴシック" pitchFamily="-111" charset="-128"/>
                <a:sym typeface="Symbol" pitchFamily="-111" charset="2"/>
              </a:rPr>
              <a:t> and </a:t>
            </a:r>
            <a:r>
              <a:rPr lang="en-US" sz="2800" b="1" dirty="0">
                <a:ea typeface="ＭＳ Ｐゴシック" pitchFamily="-111" charset="-128"/>
                <a:cs typeface="ＭＳ Ｐゴシック" pitchFamily="-111" charset="-128"/>
                <a:sym typeface="Symbol" pitchFamily="-111" charset="2"/>
              </a:rPr>
              <a:t>B</a:t>
            </a:r>
            <a:r>
              <a:rPr lang="en-US" sz="2800" dirty="0">
                <a:ea typeface="ＭＳ Ｐゴシック" pitchFamily="-111" charset="-128"/>
                <a:cs typeface="ＭＳ Ｐゴシック" pitchFamily="-111" charset="-128"/>
                <a:sym typeface="Symbol" pitchFamily="-111" charset="2"/>
              </a:rPr>
              <a:t> are of the same Turing degree (of </a:t>
            </a:r>
            <a:r>
              <a:rPr lang="en-US" sz="2800" dirty="0" err="1">
                <a:ea typeface="ＭＳ Ｐゴシック" pitchFamily="-111" charset="-128"/>
                <a:cs typeface="ＭＳ Ｐゴシック" pitchFamily="-111" charset="-128"/>
                <a:sym typeface="Symbol" pitchFamily="-111" charset="2"/>
              </a:rPr>
              <a:t>unsolvability</a:t>
            </a:r>
            <a:r>
              <a:rPr lang="en-US" sz="2800" dirty="0">
                <a:ea typeface="ＭＳ Ｐゴシック" pitchFamily="-111" charset="-128"/>
                <a:cs typeface="ＭＳ Ｐゴシック" pitchFamily="-111" charset="-128"/>
                <a:sym typeface="Symbol" pitchFamily="-111" charset="2"/>
              </a:rPr>
              <a:t>).</a:t>
            </a:r>
          </a:p>
          <a:p>
            <a:pPr>
              <a:lnSpc>
                <a:spcPct val="90000"/>
              </a:lnSpc>
            </a:pPr>
            <a:r>
              <a:rPr lang="en-US" sz="2800" dirty="0">
                <a:ea typeface="ＭＳ Ｐゴシック" pitchFamily="-111" charset="-128"/>
                <a:cs typeface="ＭＳ Ｐゴシック" pitchFamily="-111" charset="-128"/>
                <a:sym typeface="Symbol" pitchFamily="-111" charset="2"/>
              </a:rPr>
              <a:t>Decidable problems occupy one Turing degree. We really don’t even need the oracle.</a:t>
            </a:r>
          </a:p>
          <a:p>
            <a:pPr>
              <a:lnSpc>
                <a:spcPct val="90000"/>
              </a:lnSpc>
            </a:pPr>
            <a:r>
              <a:rPr lang="en-US" sz="2800" dirty="0">
                <a:ea typeface="ＭＳ Ｐゴシック" pitchFamily="-111" charset="-128"/>
                <a:cs typeface="ＭＳ Ｐゴシック" pitchFamily="-111" charset="-128"/>
                <a:sym typeface="Symbol" pitchFamily="-111" charset="2"/>
              </a:rPr>
              <a:t>The hierarchy of </a:t>
            </a:r>
            <a:r>
              <a:rPr lang="en-US" sz="2800" dirty="0" err="1">
                <a:ea typeface="ＭＳ Ｐゴシック" pitchFamily="-111" charset="-128"/>
                <a:cs typeface="ＭＳ Ｐゴシック" pitchFamily="-111" charset="-128"/>
                <a:sym typeface="Symbol" pitchFamily="-111" charset="2"/>
              </a:rPr>
              <a:t>undecidable</a:t>
            </a:r>
            <a:r>
              <a:rPr lang="en-US" sz="2800" dirty="0">
                <a:ea typeface="ＭＳ Ｐゴシック" pitchFamily="-111" charset="-128"/>
                <a:cs typeface="ＭＳ Ｐゴシック" pitchFamily="-111" charset="-128"/>
                <a:sym typeface="Symbol" pitchFamily="-111" charset="2"/>
              </a:rPr>
              <a:t> Turing degrees is an infinite lattice.</a:t>
            </a:r>
          </a:p>
        </p:txBody>
      </p:sp>
      <p:sp>
        <p:nvSpPr>
          <p:cNvPr id="444422" name="Date Placeholder 3"/>
          <p:cNvSpPr>
            <a:spLocks noGrp="1"/>
          </p:cNvSpPr>
          <p:nvPr>
            <p:ph type="dt" sz="quarter" idx="10"/>
          </p:nvPr>
        </p:nvSpPr>
        <p:spPr>
          <a:noFill/>
        </p:spPr>
        <p:txBody>
          <a:bodyPr/>
          <a:lstStyle/>
          <a:p>
            <a:fld id="{87692B5E-65A3-1D42-8E98-F8D37A4EE5E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83983015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6467" name="Slide Number Placeholder 5"/>
          <p:cNvSpPr>
            <a:spLocks noGrp="1"/>
          </p:cNvSpPr>
          <p:nvPr>
            <p:ph type="sldNum" sz="quarter" idx="12"/>
          </p:nvPr>
        </p:nvSpPr>
        <p:spPr>
          <a:noFill/>
        </p:spPr>
        <p:txBody>
          <a:bodyPr/>
          <a:lstStyle/>
          <a:p>
            <a:fld id="{7747A999-72B0-C94E-877D-8FE50F4CA91D}" type="slidenum">
              <a:rPr lang="en-US">
                <a:latin typeface="Arial" pitchFamily="-111" charset="0"/>
                <a:ea typeface="ＭＳ Ｐゴシック" pitchFamily="-111" charset="-128"/>
                <a:cs typeface="ＭＳ Ｐゴシック" pitchFamily="-111" charset="-128"/>
              </a:rPr>
              <a:pPr/>
              <a:t>196</a:t>
            </a:fld>
            <a:endParaRPr lang="en-US">
              <a:latin typeface="Arial" pitchFamily="-111" charset="0"/>
              <a:ea typeface="ＭＳ Ｐゴシック" pitchFamily="-111" charset="-128"/>
              <a:cs typeface="ＭＳ Ｐゴシック" pitchFamily="-111" charset="-128"/>
            </a:endParaRPr>
          </a:p>
        </p:txBody>
      </p:sp>
      <p:sp>
        <p:nvSpPr>
          <p:cNvPr id="4464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Complete re Sets</a:t>
            </a:r>
          </a:p>
        </p:txBody>
      </p:sp>
      <p:sp>
        <p:nvSpPr>
          <p:cNvPr id="446469"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A set </a:t>
            </a:r>
            <a:r>
              <a:rPr lang="en-US" sz="2800" b="1" dirty="0">
                <a:ea typeface="ＭＳ Ｐゴシック" pitchFamily="-111" charset="-128"/>
                <a:cs typeface="ＭＳ Ｐゴシック" pitchFamily="-111" charset="-128"/>
              </a:rPr>
              <a:t>C</a:t>
            </a:r>
            <a:r>
              <a:rPr lang="en-US" sz="2800" dirty="0">
                <a:ea typeface="ＭＳ Ｐゴシック" pitchFamily="-111" charset="-128"/>
                <a:cs typeface="ＭＳ Ｐゴシック" pitchFamily="-111" charset="-128"/>
              </a:rPr>
              <a:t> is re 1-1 (m-1, Turing) complete if, for any re set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t</a:t>
            </a:r>
            <a:r>
              <a:rPr lang="en-US" sz="2800" b="1" dirty="0">
                <a:ea typeface="ＭＳ Ｐゴシック" pitchFamily="-111" charset="-128"/>
                <a:cs typeface="ＭＳ Ｐゴシック" pitchFamily="-111" charset="-128"/>
                <a:sym typeface="Symbol" pitchFamily="-111" charset="2"/>
              </a:rPr>
              <a:t> </a:t>
            </a:r>
            <a:r>
              <a:rPr lang="en-US" sz="2800"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sym typeface="Symbol" pitchFamily="-111" charset="2"/>
              </a:rPr>
              <a:t> C</a:t>
            </a:r>
            <a:r>
              <a:rPr lang="en-US" sz="2800" dirty="0">
                <a:ea typeface="ＭＳ Ｐゴシック" pitchFamily="-111" charset="-128"/>
                <a:cs typeface="ＭＳ Ｐゴシック" pitchFamily="-111" charset="-128"/>
                <a:sym typeface="Symbol" pitchFamily="-111" charset="2"/>
              </a:rPr>
              <a:t>.</a:t>
            </a:r>
            <a:endParaRPr lang="en-US" sz="2800" dirty="0">
              <a:ea typeface="ＭＳ Ｐゴシック" pitchFamily="-111" charset="-128"/>
              <a:cs typeface="ＭＳ Ｐゴシック" pitchFamily="-111" charset="-128"/>
            </a:endParaRPr>
          </a:p>
          <a:p>
            <a:pPr>
              <a:lnSpc>
                <a:spcPct val="90000"/>
              </a:lnSpc>
            </a:pPr>
            <a:r>
              <a:rPr lang="en-US" sz="2800" dirty="0">
                <a:ea typeface="ＭＳ Ｐゴシック" pitchFamily="-111" charset="-128"/>
                <a:cs typeface="ＭＳ Ｐゴシック" pitchFamily="-111" charset="-128"/>
              </a:rPr>
              <a:t>The set </a:t>
            </a:r>
            <a:r>
              <a:rPr lang="en-US" sz="2800" b="1" dirty="0">
                <a:ea typeface="ＭＳ Ｐゴシック" pitchFamily="-111" charset="-128"/>
                <a:cs typeface="ＭＳ Ｐゴシック" pitchFamily="-111" charset="-128"/>
              </a:rPr>
              <a:t>HALT</a:t>
            </a:r>
            <a:r>
              <a:rPr lang="en-US" sz="2800" dirty="0">
                <a:ea typeface="ＭＳ Ｐゴシック" pitchFamily="-111" charset="-128"/>
                <a:cs typeface="ＭＳ Ｐゴシック" pitchFamily="-111" charset="-128"/>
              </a:rPr>
              <a:t> is an re complete set (in regard to 1-1, m-1 and Turing reducibility).</a:t>
            </a:r>
          </a:p>
          <a:p>
            <a:pPr>
              <a:lnSpc>
                <a:spcPct val="90000"/>
              </a:lnSpc>
            </a:pPr>
            <a:r>
              <a:rPr lang="en-US" sz="2800" dirty="0">
                <a:ea typeface="ＭＳ Ｐゴシック" pitchFamily="-111" charset="-128"/>
                <a:cs typeface="ＭＳ Ｐゴシック" pitchFamily="-111" charset="-128"/>
              </a:rPr>
              <a:t>The re complete degree (in each sense of degree) sits at the top of the lattice of re degrees.</a:t>
            </a:r>
          </a:p>
        </p:txBody>
      </p:sp>
      <p:sp>
        <p:nvSpPr>
          <p:cNvPr id="446470" name="Date Placeholder 3"/>
          <p:cNvSpPr>
            <a:spLocks noGrp="1"/>
          </p:cNvSpPr>
          <p:nvPr>
            <p:ph type="dt" sz="quarter" idx="10"/>
          </p:nvPr>
        </p:nvSpPr>
        <p:spPr>
          <a:noFill/>
        </p:spPr>
        <p:txBody>
          <a:bodyPr/>
          <a:lstStyle/>
          <a:p>
            <a:fld id="{5FBE47D7-D03E-314C-9F9E-51E20C4E11A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2804563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48515" name="Slide Number Placeholder 5"/>
          <p:cNvSpPr>
            <a:spLocks noGrp="1"/>
          </p:cNvSpPr>
          <p:nvPr>
            <p:ph type="sldNum" sz="quarter" idx="12"/>
          </p:nvPr>
        </p:nvSpPr>
        <p:spPr>
          <a:noFill/>
        </p:spPr>
        <p:txBody>
          <a:bodyPr/>
          <a:lstStyle/>
          <a:p>
            <a:fld id="{EFF991A9-991B-1244-BFD2-73B7F4833B5A}" type="slidenum">
              <a:rPr lang="en-US">
                <a:latin typeface="Arial" pitchFamily="-111" charset="0"/>
                <a:ea typeface="ＭＳ Ｐゴシック" pitchFamily="-111" charset="-128"/>
                <a:cs typeface="ＭＳ Ｐゴシック" pitchFamily="-111" charset="-128"/>
              </a:rPr>
              <a:pPr/>
              <a:t>197</a:t>
            </a:fld>
            <a:endParaRPr lang="en-US">
              <a:latin typeface="Arial" pitchFamily="-111" charset="0"/>
              <a:ea typeface="ＭＳ Ｐゴシック" pitchFamily="-111" charset="-128"/>
              <a:cs typeface="ＭＳ Ｐゴシック" pitchFamily="-111" charset="-128"/>
            </a:endParaRPr>
          </a:p>
        </p:txBody>
      </p:sp>
      <p:sp>
        <p:nvSpPr>
          <p:cNvPr id="44851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Halt = K</a:t>
            </a:r>
            <a:r>
              <a:rPr lang="en-US" baseline="-25000">
                <a:ea typeface="ＭＳ Ｐゴシック" pitchFamily="-111" charset="-128"/>
                <a:cs typeface="ＭＳ Ｐゴシック" pitchFamily="-111" charset="-128"/>
              </a:rPr>
              <a:t>0</a:t>
            </a:r>
            <a:r>
              <a:rPr lang="en-US">
                <a:ea typeface="ＭＳ Ｐゴシック" pitchFamily="-111" charset="-128"/>
                <a:cs typeface="ＭＳ Ｐゴシック" pitchFamily="-111" charset="-128"/>
              </a:rPr>
              <a:t> = L</a:t>
            </a:r>
            <a:r>
              <a:rPr lang="en-US" baseline="-25000">
                <a:ea typeface="ＭＳ Ｐゴシック" pitchFamily="-111" charset="-128"/>
                <a:cs typeface="ＭＳ Ｐゴシック" pitchFamily="-111" charset="-128"/>
              </a:rPr>
              <a:t>u</a:t>
            </a:r>
            <a:endParaRPr lang="en-US">
              <a:ea typeface="ＭＳ Ｐゴシック" pitchFamily="-111" charset="-128"/>
              <a:cs typeface="ＭＳ Ｐゴシック" pitchFamily="-111" charset="-128"/>
            </a:endParaRPr>
          </a:p>
        </p:txBody>
      </p:sp>
      <p:sp>
        <p:nvSpPr>
          <p:cNvPr id="448517"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b="1" dirty="0">
                <a:ea typeface="ＭＳ Ｐゴシック" pitchFamily="-111" charset="-128"/>
                <a:cs typeface="ＭＳ Ｐゴシック" pitchFamily="-111" charset="-128"/>
              </a:rPr>
              <a:t> = { &lt;f, x&gt;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a:rPr>
              <a:t></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be an arbitrary re set. By definition, there exists an effective procedure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 A</a:t>
            </a:r>
            <a:r>
              <a:rPr lang="en-US" sz="2400" dirty="0">
                <a:ea typeface="ＭＳ Ｐゴシック" pitchFamily="-111" charset="-128"/>
                <a:cs typeface="ＭＳ Ｐゴシック" pitchFamily="-111" charset="-128"/>
              </a:rPr>
              <a:t>. Put equivalently, there exists an index,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such that </a:t>
            </a:r>
            <a:r>
              <a:rPr lang="en-US" sz="2400" b="1" dirty="0">
                <a:ea typeface="ＭＳ Ｐゴシック" pitchFamily="-111" charset="-128"/>
                <a:cs typeface="ＭＳ Ｐゴシック" pitchFamily="-111" charset="-128"/>
              </a:rPr>
              <a:t>A = </a:t>
            </a:r>
            <a:r>
              <a:rPr lang="en-US" sz="2400" b="1" dirty="0" err="1">
                <a:ea typeface="ＭＳ Ｐゴシック" pitchFamily="-111" charset="-128"/>
                <a:cs typeface="ＭＳ Ｐゴシック" pitchFamily="-111" charset="-128"/>
              </a:rPr>
              <a:t>W</a:t>
            </a:r>
            <a:r>
              <a:rPr lang="en-US" sz="2400" b="1" baseline="-25000" dirty="0" err="1">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a:t>
            </a:r>
          </a:p>
          <a:p>
            <a:pPr>
              <a:lnSpc>
                <a:spcPct val="90000"/>
              </a:lnSpc>
            </a:pP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&lt;</a:t>
            </a:r>
            <a:r>
              <a:rPr lang="en-US" sz="2400" b="1" dirty="0" err="1">
                <a:ea typeface="ＭＳ Ｐゴシック" pitchFamily="-111" charset="-128"/>
                <a:cs typeface="ＭＳ Ｐゴシック" pitchFamily="-111" charset="-128"/>
              </a:rPr>
              <a:t>a,x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to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800" baseline="-250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A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1</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sym typeface="Symbol" pitchFamily="-111" charset="2"/>
              </a:rPr>
              <a:t>) </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Thus, the universal set, </a:t>
            </a:r>
            <a:r>
              <a:rPr lang="en-US" sz="2400" b="1" dirty="0">
                <a:ea typeface="ＭＳ Ｐゴシック" pitchFamily="-111" charset="-128"/>
                <a:cs typeface="ＭＳ Ｐゴシック" pitchFamily="-111" charset="-128"/>
              </a:rPr>
              <a:t>Halt = K</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u</a:t>
            </a:r>
            <a:r>
              <a:rPr lang="en-US" sz="2400" dirty="0">
                <a:ea typeface="ＭＳ Ｐゴシック" pitchFamily="-111" charset="-128"/>
                <a:cs typeface="ＭＳ Ｐゴシック" pitchFamily="-111" charset="-128"/>
              </a:rPr>
              <a:t>, is an re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(1-1, m-1, Turing) complete set.</a:t>
            </a:r>
          </a:p>
        </p:txBody>
      </p:sp>
      <p:sp>
        <p:nvSpPr>
          <p:cNvPr id="448518" name="Date Placeholder 3"/>
          <p:cNvSpPr>
            <a:spLocks noGrp="1"/>
          </p:cNvSpPr>
          <p:nvPr>
            <p:ph type="dt" sz="quarter" idx="10"/>
          </p:nvPr>
        </p:nvSpPr>
        <p:spPr>
          <a:noFill/>
        </p:spPr>
        <p:txBody>
          <a:bodyPr/>
          <a:lstStyle/>
          <a:p>
            <a:fld id="{A42AC548-982F-F34D-BC50-7C26A89D1E7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8970551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0563" name="Slide Number Placeholder 5"/>
          <p:cNvSpPr>
            <a:spLocks noGrp="1"/>
          </p:cNvSpPr>
          <p:nvPr>
            <p:ph type="sldNum" sz="quarter" idx="12"/>
          </p:nvPr>
        </p:nvSpPr>
        <p:spPr>
          <a:noFill/>
        </p:spPr>
        <p:txBody>
          <a:bodyPr/>
          <a:lstStyle/>
          <a:p>
            <a:fld id="{927A2705-5971-0B48-9ED0-9B11981C0B99}" type="slidenum">
              <a:rPr lang="en-US">
                <a:latin typeface="Arial" pitchFamily="-111" charset="0"/>
                <a:ea typeface="ＭＳ Ｐゴシック" pitchFamily="-111" charset="-128"/>
                <a:cs typeface="ＭＳ Ｐゴシック" pitchFamily="-111" charset="-128"/>
              </a:rPr>
              <a:pPr/>
              <a:t>198</a:t>
            </a:fld>
            <a:endParaRPr lang="en-US">
              <a:latin typeface="Arial" pitchFamily="-111" charset="0"/>
              <a:ea typeface="ＭＳ Ｐゴシック" pitchFamily="-111" charset="-128"/>
              <a:cs typeface="ＭＳ Ｐゴシック" pitchFamily="-111" charset="-128"/>
            </a:endParaRPr>
          </a:p>
        </p:txBody>
      </p:sp>
      <p:sp>
        <p:nvSpPr>
          <p:cNvPr id="45056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The Set K</a:t>
            </a:r>
          </a:p>
        </p:txBody>
      </p:sp>
      <p:sp>
        <p:nvSpPr>
          <p:cNvPr id="450565" name="Rectangle 3"/>
          <p:cNvSpPr>
            <a:spLocks noGrp="1" noChangeArrowheads="1"/>
          </p:cNvSpPr>
          <p:nvPr>
            <p:ph type="body" idx="1"/>
          </p:nvPr>
        </p:nvSpPr>
        <p:spPr/>
        <p:txBody>
          <a:bodyPr/>
          <a:lstStyle/>
          <a:p>
            <a:pPr>
              <a:lnSpc>
                <a:spcPct val="90000"/>
              </a:lnSpc>
            </a:pPr>
            <a:r>
              <a:rPr lang="en-US" sz="2400" b="1" dirty="0">
                <a:ea typeface="ＭＳ Ｐゴシック" pitchFamily="-111" charset="-128"/>
                <a:cs typeface="ＭＳ Ｐゴシック" pitchFamily="-111" charset="-128"/>
              </a:rPr>
              <a:t>K = { f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Define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for all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The index for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can be computed from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using </a:t>
            </a:r>
            <a:r>
              <a:rPr lang="en-US" sz="2400" b="1" dirty="0">
                <a:ea typeface="ＭＳ Ｐゴシック" pitchFamily="-111" charset="-128"/>
                <a:cs typeface="ＭＳ Ｐゴシック" pitchFamily="-111" charset="-128"/>
              </a:rPr>
              <a:t>S</a:t>
            </a:r>
            <a:r>
              <a:rPr lang="en-US" sz="2400" b="1" baseline="-25000" dirty="0">
                <a:ea typeface="ＭＳ Ｐゴシック" pitchFamily="-111" charset="-128"/>
                <a:cs typeface="ＭＳ Ｐゴシック" pitchFamily="-111" charset="-128"/>
              </a:rPr>
              <a:t>1,1</a:t>
            </a:r>
            <a:r>
              <a:rPr lang="en-US" sz="2400" dirty="0">
                <a:ea typeface="ＭＳ Ｐゴシック" pitchFamily="-111" charset="-128"/>
                <a:cs typeface="ＭＳ Ｐゴシック" pitchFamily="-111" charset="-128"/>
              </a:rPr>
              <a:t>, where we add a dummy argument, </a:t>
            </a:r>
            <a:r>
              <a:rPr lang="en-US" sz="2400" b="1" dirty="0">
                <a:ea typeface="ＭＳ Ｐゴシック" pitchFamily="-111" charset="-128"/>
                <a:cs typeface="ＭＳ Ｐゴシック" pitchFamily="-111" charset="-128"/>
              </a:rPr>
              <a:t>y</a:t>
            </a:r>
            <a:r>
              <a:rPr lang="en-US" sz="24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Let that index be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(Yeah, that’s overloading.)</a:t>
            </a:r>
          </a:p>
          <a:p>
            <a:pPr>
              <a:lnSpc>
                <a:spcPct val="90000"/>
              </a:lnSpc>
            </a:pP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f,x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K</a:t>
            </a:r>
            <a:r>
              <a:rPr lang="en-US" sz="2400" b="1" baseline="-25000" dirty="0">
                <a:ea typeface="ＭＳ Ｐゴシック" pitchFamily="-111" charset="-128"/>
                <a:cs typeface="ＭＳ Ｐゴシック" pitchFamily="-111" charset="-128"/>
                <a:sym typeface="Symbol" pitchFamily="-111" charset="2"/>
              </a:rPr>
              <a:t>0</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y[</a:t>
            </a:r>
            <a:r>
              <a:rPr lang="en-US" sz="2800" b="1" dirty="0">
                <a:ea typeface="ＭＳ Ｐゴシック" pitchFamily="-111" charset="-128"/>
                <a:cs typeface="ＭＳ Ｐゴシック" pitchFamily="-111" charset="-128"/>
                <a:sym typeface="Symbol" pitchFamily="-111" charset="2"/>
              </a:rPr>
              <a:t></a:t>
            </a:r>
            <a:r>
              <a:rPr lang="en-US" sz="2800" b="1" baseline="-25000" dirty="0" err="1">
                <a:ea typeface="ＭＳ Ｐゴシック" pitchFamily="-111" charset="-128"/>
                <a:cs typeface="ＭＳ Ｐゴシック" pitchFamily="-111" charset="-128"/>
              </a:rPr>
              <a:t>f</a:t>
            </a:r>
            <a:r>
              <a:rPr lang="en-US" sz="2800" b="1" baseline="-41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&lt;</a:t>
            </a:r>
            <a:r>
              <a:rPr lang="en-US" sz="2400" b="1" dirty="0" err="1">
                <a:ea typeface="ＭＳ Ｐゴシック" pitchFamily="-111" charset="-128"/>
                <a:cs typeface="ＭＳ Ｐゴシック" pitchFamily="-111" charset="-128"/>
              </a:rPr>
              <a:t>f,x</a:t>
            </a:r>
            <a:r>
              <a:rPr lang="en-US" sz="2400" b="1" dirty="0">
                <a:ea typeface="ＭＳ Ｐゴシック" pitchFamily="-111" charset="-128"/>
                <a:cs typeface="ＭＳ Ｐゴシック" pitchFamily="-111" charset="-128"/>
              </a:rPr>
              <a:t>&gt; </a:t>
            </a:r>
            <a:r>
              <a:rPr lang="en-US" sz="2400" b="1" dirty="0">
                <a:ea typeface="ＭＳ Ｐゴシック" pitchFamily="-111" charset="-128"/>
                <a:cs typeface="ＭＳ Ｐゴシック" pitchFamily="-111" charset="-128"/>
                <a:sym typeface="Symbol" pitchFamily="-111" charset="2"/>
              </a:rPr>
              <a:t>∉ K</a:t>
            </a:r>
            <a:r>
              <a:rPr lang="en-US" sz="2400" b="1" baseline="-25000" dirty="0">
                <a:ea typeface="ＭＳ Ｐゴシック" pitchFamily="-111" charset="-128"/>
                <a:cs typeface="ＭＳ Ｐゴシック" pitchFamily="-111" charset="-128"/>
                <a:sym typeface="Symbol" pitchFamily="-111" charset="2"/>
              </a:rPr>
              <a:t>0</a:t>
            </a:r>
            <a:r>
              <a:rPr lang="en-US" sz="2400" b="1" dirty="0">
                <a:ea typeface="ＭＳ Ｐゴシック" pitchFamily="-111" charset="-128"/>
                <a:cs typeface="ＭＳ Ｐゴシック" pitchFamily="-111" charset="-128"/>
                <a:sym typeface="Symbol" pitchFamily="-111" charset="2"/>
              </a:rPr>
              <a:t> </a:t>
            </a:r>
            <a:r>
              <a:rPr lang="en-US" sz="2400" dirty="0" err="1">
                <a:ea typeface="ＭＳ Ｐゴシック" pitchFamily="-111" charset="-128"/>
                <a:cs typeface="ＭＳ Ｐゴシック" pitchFamily="-111" charset="-128"/>
                <a:sym typeface="Symbol" pitchFamily="-111" charset="2"/>
              </a:rPr>
              <a:t>iff</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rPr>
              <a:t>dom</a:t>
            </a:r>
            <a:r>
              <a:rPr lang="en-US" sz="2400" b="1" dirty="0">
                <a:ea typeface="ＭＳ Ｐゴシック" pitchFamily="-111" charset="-128"/>
                <a:cs typeface="ＭＳ Ｐゴシック" pitchFamily="-111" charset="-128"/>
              </a:rPr>
              <a:t>(</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 </a:t>
            </a:r>
            <a:r>
              <a:rPr lang="en-US" sz="2400" dirty="0" err="1">
                <a:ea typeface="ＭＳ Ｐゴシック" pitchFamily="-111" charset="-128"/>
                <a:cs typeface="ＭＳ Ｐゴシック" pitchFamily="-111" charset="-128"/>
              </a:rPr>
              <a:t>iff</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y[</a:t>
            </a:r>
            <a:r>
              <a:rPr lang="en-US" sz="2800" b="1" dirty="0">
                <a:ea typeface="ＭＳ Ｐゴシック" pitchFamily="-111" charset="-128"/>
                <a:cs typeface="ＭＳ Ｐゴシック" pitchFamily="-111" charset="-128"/>
                <a:sym typeface="Symbol" pitchFamily="-111" charset="2"/>
              </a:rPr>
              <a:t></a:t>
            </a:r>
            <a:r>
              <a:rPr lang="en-US" sz="2800" b="1" baseline="-25000" dirty="0" err="1">
                <a:ea typeface="ＭＳ Ｐゴシック" pitchFamily="-111" charset="-128"/>
                <a:cs typeface="ＭＳ Ｐゴシック" pitchFamily="-111" charset="-128"/>
              </a:rPr>
              <a:t>f</a:t>
            </a:r>
            <a:r>
              <a:rPr lang="en-US" sz="2800" b="1" baseline="-41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The above provides a 1-1 function that reduces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aseline="-25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to </a:t>
            </a:r>
            <a:r>
              <a:rPr lang="en-US" sz="2400" b="1" dirty="0">
                <a:ea typeface="ＭＳ Ｐゴシック" pitchFamily="-111" charset="-128"/>
                <a:cs typeface="ＭＳ Ｐゴシック" pitchFamily="-111" charset="-128"/>
              </a:rPr>
              <a:t>K, </a:t>
            </a:r>
            <a:r>
              <a:rPr lang="en-US" sz="2400" dirty="0">
                <a:ea typeface="ＭＳ Ｐゴシック" pitchFamily="-111" charset="-128"/>
                <a:cs typeface="ＭＳ Ｐゴシック" pitchFamily="-111" charset="-128"/>
              </a:rPr>
              <a:t>i.e.,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baseline="-250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1</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t>
            </a:r>
          </a:p>
          <a:p>
            <a:pPr>
              <a:lnSpc>
                <a:spcPct val="90000"/>
              </a:lnSpc>
            </a:pPr>
            <a:r>
              <a:rPr lang="en-US" sz="2400" dirty="0">
                <a:ea typeface="ＭＳ Ｐゴシック" pitchFamily="-111" charset="-128"/>
                <a:cs typeface="ＭＳ Ｐゴシック" pitchFamily="-111" charset="-128"/>
              </a:rPr>
              <a:t>Since </a:t>
            </a:r>
            <a:r>
              <a:rPr lang="en-US" sz="2400" b="1" dirty="0">
                <a:ea typeface="ＭＳ Ｐゴシック" pitchFamily="-111" charset="-128"/>
                <a:cs typeface="ＭＳ Ｐゴシック" pitchFamily="-111" charset="-128"/>
              </a:rPr>
              <a:t>K</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an re (1-1, m-1, Turing) complete set and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re, then </a:t>
            </a:r>
            <a:r>
              <a:rPr lang="en-US" sz="2400" b="1" dirty="0">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is also re (1-1, m-1, Turing) complete.</a:t>
            </a:r>
          </a:p>
        </p:txBody>
      </p:sp>
      <p:sp>
        <p:nvSpPr>
          <p:cNvPr id="450566" name="Date Placeholder 3"/>
          <p:cNvSpPr>
            <a:spLocks noGrp="1"/>
          </p:cNvSpPr>
          <p:nvPr>
            <p:ph type="dt" sz="quarter" idx="10"/>
          </p:nvPr>
        </p:nvSpPr>
        <p:spPr>
          <a:noFill/>
        </p:spPr>
        <p:txBody>
          <a:bodyPr/>
          <a:lstStyle/>
          <a:p>
            <a:fld id="{88E1B1E5-3D78-884B-9094-A5FB918DEBAC}"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1170272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F181-8AFF-5042-ADA5-6B0D9276E96B}"/>
              </a:ext>
            </a:extLst>
          </p:cNvPr>
          <p:cNvSpPr>
            <a:spLocks noGrp="1"/>
          </p:cNvSpPr>
          <p:nvPr>
            <p:ph type="title"/>
          </p:nvPr>
        </p:nvSpPr>
        <p:spPr/>
        <p:txBody>
          <a:bodyPr/>
          <a:lstStyle/>
          <a:p>
            <a:r>
              <a:rPr lang="en-US" dirty="0"/>
              <a:t>More re Complete Sets</a:t>
            </a:r>
          </a:p>
        </p:txBody>
      </p:sp>
      <p:sp>
        <p:nvSpPr>
          <p:cNvPr id="3" name="Content Placeholder 2">
            <a:extLst>
              <a:ext uri="{FF2B5EF4-FFF2-40B4-BE49-F238E27FC236}">
                <a16:creationId xmlns:a16="http://schemas.microsoft.com/office/drawing/2014/main" id="{A2444DB6-E6A5-7248-B094-CAE97303FD6E}"/>
              </a:ext>
            </a:extLst>
          </p:cNvPr>
          <p:cNvSpPr>
            <a:spLocks noGrp="1"/>
          </p:cNvSpPr>
          <p:nvPr>
            <p:ph idx="1"/>
          </p:nvPr>
        </p:nvSpPr>
        <p:spPr>
          <a:xfrm>
            <a:off x="304800" y="1600200"/>
            <a:ext cx="8534400" cy="4525963"/>
          </a:xfrm>
        </p:spPr>
        <p:txBody>
          <a:bodyPr/>
          <a:lstStyle/>
          <a:p>
            <a:r>
              <a:rPr lang="en-US" sz="2400" b="1" dirty="0" err="1"/>
              <a:t>HasIdentity</a:t>
            </a:r>
            <a:r>
              <a:rPr lang="en-US" sz="2400" b="1" dirty="0"/>
              <a:t> (</a:t>
            </a:r>
            <a:r>
              <a:rPr lang="en-US" sz="2400" b="1" dirty="0" err="1"/>
              <a:t>HId</a:t>
            </a:r>
            <a:r>
              <a:rPr lang="en-US" sz="2400" b="1" dirty="0"/>
              <a:t>) = { f | ∃x f(x) = x }</a:t>
            </a:r>
            <a:br>
              <a:rPr lang="en-US" sz="2400" b="1" dirty="0"/>
            </a:br>
            <a:r>
              <a:rPr lang="en-US" sz="2400" b="1" dirty="0"/>
              <a:t>f ∈ </a:t>
            </a:r>
            <a:r>
              <a:rPr lang="en-US" sz="2400" b="1" dirty="0" err="1"/>
              <a:t>HId</a:t>
            </a:r>
            <a:r>
              <a:rPr lang="en-US" sz="2400" b="1" dirty="0"/>
              <a:t> ⇔ ∃&lt;</a:t>
            </a:r>
            <a:r>
              <a:rPr lang="en-US" sz="2400" b="1" dirty="0" err="1"/>
              <a:t>x,t</a:t>
            </a:r>
            <a:r>
              <a:rPr lang="en-US" sz="2400" b="1" dirty="0"/>
              <a:t>&gt; [ STP(</a:t>
            </a:r>
            <a:r>
              <a:rPr lang="en-US" sz="2400" b="1" dirty="0" err="1"/>
              <a:t>f,x,t</a:t>
            </a:r>
            <a:r>
              <a:rPr lang="en-US" sz="2400" b="1" dirty="0"/>
              <a:t>) &amp;&amp; VALUE(</a:t>
            </a:r>
            <a:r>
              <a:rPr lang="en-US" sz="2400" b="1" dirty="0" err="1"/>
              <a:t>f,x,t</a:t>
            </a:r>
            <a:r>
              <a:rPr lang="en-US" sz="2400" b="1" dirty="0"/>
              <a:t>)=x ]</a:t>
            </a:r>
          </a:p>
          <a:p>
            <a:r>
              <a:rPr lang="en-US" sz="2400" b="1" dirty="0"/>
              <a:t>Halt ≤ </a:t>
            </a:r>
            <a:r>
              <a:rPr lang="en-US" sz="2400" b="1" dirty="0" err="1"/>
              <a:t>HId</a:t>
            </a:r>
            <a:r>
              <a:rPr lang="en-US" sz="2400" b="1" dirty="0"/>
              <a:t>; </a:t>
            </a:r>
            <a:br>
              <a:rPr lang="en-US" sz="2400" b="1" dirty="0"/>
            </a:br>
            <a:r>
              <a:rPr lang="en-US" sz="2400" b="1" dirty="0"/>
              <a:t>Given &lt;</a:t>
            </a:r>
            <a:r>
              <a:rPr lang="en-US" sz="2400" b="1" dirty="0" err="1"/>
              <a:t>f,x</a:t>
            </a:r>
            <a:r>
              <a:rPr lang="en-US" sz="2400" b="1" dirty="0"/>
              <a:t>&gt;, define </a:t>
            </a:r>
            <a:r>
              <a:rPr lang="en-US" sz="2400" b="1" dirty="0" err="1"/>
              <a:t>g</a:t>
            </a:r>
            <a:r>
              <a:rPr lang="en-US" sz="2400" b="1" baseline="-25000" dirty="0" err="1"/>
              <a:t>f,x</a:t>
            </a:r>
            <a:r>
              <a:rPr lang="en-US" sz="2400" b="1" dirty="0"/>
              <a:t>(y) = f(x) – f(x) + y</a:t>
            </a:r>
            <a:br>
              <a:rPr lang="en-US" sz="2400" b="1" dirty="0"/>
            </a:br>
            <a:r>
              <a:rPr lang="en-US" sz="2400" b="1" dirty="0"/>
              <a:t>&lt;</a:t>
            </a:r>
            <a:r>
              <a:rPr lang="en-US" sz="2400" b="1" dirty="0" err="1"/>
              <a:t>f,x</a:t>
            </a:r>
            <a:r>
              <a:rPr lang="en-US" sz="2400" b="1" dirty="0"/>
              <a:t>&gt; ∈ Halt ⇔ </a:t>
            </a:r>
            <a:r>
              <a:rPr lang="en-US" sz="2400" b="1" dirty="0">
                <a:ea typeface="ＭＳ Ｐゴシック" pitchFamily="-111" charset="-128"/>
                <a:cs typeface="ＭＳ Ｐゴシック" pitchFamily="-111" charset="-128"/>
                <a:sym typeface="Symbol" pitchFamily="-111" charset="2"/>
              </a:rPr>
              <a:t>y[</a:t>
            </a:r>
            <a:r>
              <a:rPr lang="en-US" sz="2400" b="1" dirty="0" err="1"/>
              <a:t>g</a:t>
            </a:r>
            <a:r>
              <a:rPr lang="en-US" sz="2400" b="1" baseline="-25000" dirty="0" err="1"/>
              <a:t>f,x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=y] </a:t>
            </a:r>
            <a:r>
              <a:rPr lang="en-US" sz="2400" dirty="0">
                <a:ea typeface="ＭＳ Ｐゴシック" pitchFamily="-111" charset="-128"/>
                <a:cs typeface="ＭＳ Ｐゴシック" pitchFamily="-111" charset="-128"/>
                <a:sym typeface="Symbol" pitchFamily="-111" charset="2"/>
              </a:rPr>
              <a:t>⇒ </a:t>
            </a:r>
            <a:r>
              <a:rPr lang="en-US" sz="2400" b="1" dirty="0" err="1"/>
              <a:t>g</a:t>
            </a:r>
            <a:r>
              <a:rPr lang="en-US" sz="2400" b="1" baseline="-25000" dirty="0" err="1"/>
              <a:t>f,x</a:t>
            </a:r>
            <a:r>
              <a:rPr lang="en-US" sz="2400" b="1" dirty="0"/>
              <a:t> ∈ </a:t>
            </a:r>
            <a:r>
              <a:rPr lang="en-US" sz="2400" b="1" dirty="0" err="1"/>
              <a:t>HId</a:t>
            </a:r>
            <a:r>
              <a:rPr lang="en-US" sz="2400" b="1" dirty="0"/>
              <a:t> </a:t>
            </a:r>
            <a:br>
              <a:rPr lang="en-US" sz="2400" b="1" dirty="0"/>
            </a:br>
            <a:r>
              <a:rPr lang="en-US" sz="2400" b="1" dirty="0"/>
              <a:t>&lt;</a:t>
            </a:r>
            <a:r>
              <a:rPr lang="en-US" sz="2400" b="1" dirty="0" err="1"/>
              <a:t>f,x</a:t>
            </a:r>
            <a:r>
              <a:rPr lang="en-US" sz="2400" b="1" dirty="0"/>
              <a:t>&gt; </a:t>
            </a:r>
            <a:r>
              <a:rPr lang="en-US" sz="2400" b="1" dirty="0">
                <a:ea typeface="ＭＳ Ｐゴシック" pitchFamily="-111" charset="-128"/>
                <a:cs typeface="ＭＳ Ｐゴシック" pitchFamily="-111" charset="-128"/>
                <a:sym typeface="Symbol" pitchFamily="-111" charset="2"/>
              </a:rPr>
              <a:t>∉</a:t>
            </a:r>
            <a:r>
              <a:rPr lang="en-US" sz="2400" b="1" dirty="0"/>
              <a:t> Halt ⇔ </a:t>
            </a:r>
            <a:r>
              <a:rPr lang="en-US" sz="2400" b="1" dirty="0">
                <a:ea typeface="ＭＳ Ｐゴシック" pitchFamily="-111" charset="-128"/>
                <a:cs typeface="ＭＳ Ｐゴシック" pitchFamily="-111" charset="-128"/>
                <a:sym typeface="Symbol" pitchFamily="-111" charset="2"/>
              </a:rPr>
              <a:t>y[</a:t>
            </a:r>
            <a:r>
              <a:rPr lang="en-US" sz="2400" b="1" dirty="0" err="1"/>
              <a:t>g</a:t>
            </a:r>
            <a:r>
              <a:rPr lang="en-US" sz="2400" b="1" baseline="-25000" dirty="0" err="1"/>
              <a:t>f,x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 </a:t>
            </a:r>
            <a:r>
              <a:rPr lang="en-US" sz="2400" b="1" dirty="0" err="1"/>
              <a:t>g</a:t>
            </a:r>
            <a:r>
              <a:rPr lang="en-US" sz="2400" b="1" baseline="-25000" dirty="0" err="1"/>
              <a:t>f,x</a:t>
            </a:r>
            <a:r>
              <a:rPr lang="en-US" sz="2400" b="1" dirty="0"/>
              <a:t> </a:t>
            </a:r>
            <a:r>
              <a:rPr lang="en-US" sz="2400" b="1" dirty="0">
                <a:ea typeface="ＭＳ Ｐゴシック" pitchFamily="-111" charset="-128"/>
                <a:cs typeface="ＭＳ Ｐゴシック" pitchFamily="-111" charset="-128"/>
                <a:sym typeface="Symbol" pitchFamily="-111" charset="2"/>
              </a:rPr>
              <a:t>∉</a:t>
            </a:r>
            <a:r>
              <a:rPr lang="en-US" sz="2400" b="1" dirty="0"/>
              <a:t> </a:t>
            </a:r>
            <a:r>
              <a:rPr lang="en-US" sz="2400" b="1" dirty="0" err="1"/>
              <a:t>HId</a:t>
            </a:r>
            <a:endParaRPr lang="en-US" sz="2400" b="1" dirty="0"/>
          </a:p>
          <a:p>
            <a:r>
              <a:rPr lang="en-US" sz="2400" b="1" dirty="0" err="1"/>
              <a:t>HasZero</a:t>
            </a:r>
            <a:r>
              <a:rPr lang="en-US" sz="2400" b="1" dirty="0"/>
              <a:t> (HZ) = { f | ∃x f(x) = 0 }</a:t>
            </a:r>
            <a:br>
              <a:rPr lang="en-US" sz="2400" b="1" dirty="0"/>
            </a:br>
            <a:r>
              <a:rPr lang="en-US" sz="2400" b="1" dirty="0"/>
              <a:t>f ∈ HZ ⇔ ∃&lt;</a:t>
            </a:r>
            <a:r>
              <a:rPr lang="en-US" sz="2400" b="1" dirty="0" err="1"/>
              <a:t>x,t</a:t>
            </a:r>
            <a:r>
              <a:rPr lang="en-US" sz="2400" b="1" dirty="0"/>
              <a:t>&gt; [ STP(</a:t>
            </a:r>
            <a:r>
              <a:rPr lang="en-US" sz="2400" b="1" dirty="0" err="1"/>
              <a:t>f,x,t</a:t>
            </a:r>
            <a:r>
              <a:rPr lang="en-US" sz="2400" b="1" dirty="0"/>
              <a:t>) &amp;&amp; VALUE(</a:t>
            </a:r>
            <a:r>
              <a:rPr lang="en-US" sz="2400" b="1" dirty="0" err="1"/>
              <a:t>f,x,t</a:t>
            </a:r>
            <a:r>
              <a:rPr lang="en-US" sz="2400" b="1" dirty="0"/>
              <a:t>)=0 ]</a:t>
            </a:r>
            <a:br>
              <a:rPr lang="en-US" sz="2400" b="1" dirty="0"/>
            </a:br>
            <a:r>
              <a:rPr lang="en-US" sz="2400" b="1" dirty="0"/>
              <a:t>Given &lt;</a:t>
            </a:r>
            <a:r>
              <a:rPr lang="en-US" sz="2400" b="1" dirty="0" err="1"/>
              <a:t>f,x</a:t>
            </a:r>
            <a:r>
              <a:rPr lang="en-US" sz="2400" b="1" dirty="0"/>
              <a:t>&gt;, define </a:t>
            </a:r>
            <a:r>
              <a:rPr lang="en-US" sz="2400" b="1" dirty="0" err="1"/>
              <a:t>g</a:t>
            </a:r>
            <a:r>
              <a:rPr lang="en-US" sz="2400" b="1" baseline="-25000" dirty="0" err="1"/>
              <a:t>f,x</a:t>
            </a:r>
            <a:r>
              <a:rPr lang="en-US" sz="2400" b="1" dirty="0"/>
              <a:t>(y) = f(x) – f(x)</a:t>
            </a:r>
            <a:br>
              <a:rPr lang="en-US" sz="2400" b="1" dirty="0"/>
            </a:br>
            <a:r>
              <a:rPr lang="en-US" sz="2400" b="1" dirty="0"/>
              <a:t>&lt;</a:t>
            </a:r>
            <a:r>
              <a:rPr lang="en-US" sz="2400" b="1" dirty="0" err="1"/>
              <a:t>f,x</a:t>
            </a:r>
            <a:r>
              <a:rPr lang="en-US" sz="2400" b="1" dirty="0"/>
              <a:t>&gt; ∈ Halt ⇔ </a:t>
            </a:r>
            <a:r>
              <a:rPr lang="en-US" sz="2400" b="1" dirty="0">
                <a:ea typeface="ＭＳ Ｐゴシック" pitchFamily="-111" charset="-128"/>
                <a:cs typeface="ＭＳ Ｐゴシック" pitchFamily="-111" charset="-128"/>
                <a:sym typeface="Symbol" pitchFamily="-111" charset="2"/>
              </a:rPr>
              <a:t>y[</a:t>
            </a:r>
            <a:r>
              <a:rPr lang="en-US" sz="2400" b="1" dirty="0" err="1"/>
              <a:t>g</a:t>
            </a:r>
            <a:r>
              <a:rPr lang="en-US" sz="2400" b="1" baseline="-25000" dirty="0" err="1"/>
              <a:t>f,x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=0] </a:t>
            </a:r>
            <a:r>
              <a:rPr lang="en-US" sz="2400" dirty="0">
                <a:ea typeface="ＭＳ Ｐゴシック" pitchFamily="-111" charset="-128"/>
                <a:cs typeface="ＭＳ Ｐゴシック" pitchFamily="-111" charset="-128"/>
                <a:sym typeface="Symbol" pitchFamily="-111" charset="2"/>
              </a:rPr>
              <a:t>⇒ </a:t>
            </a:r>
            <a:r>
              <a:rPr lang="en-US" sz="2400" b="1" dirty="0" err="1"/>
              <a:t>g</a:t>
            </a:r>
            <a:r>
              <a:rPr lang="en-US" sz="2400" b="1" baseline="-25000" dirty="0" err="1"/>
              <a:t>f,x</a:t>
            </a:r>
            <a:r>
              <a:rPr lang="en-US" sz="2400" b="1" dirty="0"/>
              <a:t> ∈ HZ </a:t>
            </a:r>
            <a:br>
              <a:rPr lang="en-US" sz="2400" b="1" dirty="0"/>
            </a:br>
            <a:r>
              <a:rPr lang="en-US" sz="2400" b="1" dirty="0"/>
              <a:t>&lt;</a:t>
            </a:r>
            <a:r>
              <a:rPr lang="en-US" sz="2400" b="1" dirty="0" err="1"/>
              <a:t>f,x</a:t>
            </a:r>
            <a:r>
              <a:rPr lang="en-US" sz="2400" b="1" dirty="0"/>
              <a:t>&gt; </a:t>
            </a:r>
            <a:r>
              <a:rPr lang="en-US" sz="2400" b="1" dirty="0">
                <a:ea typeface="ＭＳ Ｐゴシック" pitchFamily="-111" charset="-128"/>
                <a:cs typeface="ＭＳ Ｐゴシック" pitchFamily="-111" charset="-128"/>
                <a:sym typeface="Symbol" pitchFamily="-111" charset="2"/>
              </a:rPr>
              <a:t>∉</a:t>
            </a:r>
            <a:r>
              <a:rPr lang="en-US" sz="2400" b="1" dirty="0"/>
              <a:t> Halt ⇔ </a:t>
            </a:r>
            <a:r>
              <a:rPr lang="en-US" sz="2400" b="1" dirty="0">
                <a:ea typeface="ＭＳ Ｐゴシック" pitchFamily="-111" charset="-128"/>
                <a:cs typeface="ＭＳ Ｐゴシック" pitchFamily="-111" charset="-128"/>
                <a:sym typeface="Symbol" pitchFamily="-111" charset="2"/>
              </a:rPr>
              <a:t>y[</a:t>
            </a:r>
            <a:r>
              <a:rPr lang="en-US" sz="2400" b="1" dirty="0" err="1"/>
              <a:t>g</a:t>
            </a:r>
            <a:r>
              <a:rPr lang="en-US" sz="2400" b="1" baseline="-25000" dirty="0" err="1"/>
              <a:t>f,x</a:t>
            </a:r>
            <a:r>
              <a:rPr lang="en-US" sz="2400" b="1" dirty="0">
                <a:ea typeface="ＭＳ Ｐゴシック" pitchFamily="-111" charset="-128"/>
                <a:cs typeface="ＭＳ Ｐゴシック" pitchFamily="-111" charset="-128"/>
              </a:rPr>
              <a:t>(y)</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 </a:t>
            </a:r>
            <a:r>
              <a:rPr lang="en-US" sz="2400" b="1" dirty="0" err="1"/>
              <a:t>g</a:t>
            </a:r>
            <a:r>
              <a:rPr lang="en-US" sz="2400" b="1" baseline="-25000" dirty="0" err="1"/>
              <a:t>f,x</a:t>
            </a:r>
            <a:r>
              <a:rPr lang="en-US" sz="2400" b="1" dirty="0"/>
              <a:t> </a:t>
            </a:r>
            <a:r>
              <a:rPr lang="en-US" sz="2400" b="1" dirty="0">
                <a:ea typeface="ＭＳ Ｐゴシック" pitchFamily="-111" charset="-128"/>
                <a:cs typeface="ＭＳ Ｐゴシック" pitchFamily="-111" charset="-128"/>
                <a:sym typeface="Symbol" pitchFamily="-111" charset="2"/>
              </a:rPr>
              <a:t>∉</a:t>
            </a:r>
            <a:r>
              <a:rPr lang="en-US" sz="2400" b="1" dirty="0"/>
              <a:t> HZ</a:t>
            </a:r>
          </a:p>
          <a:p>
            <a:r>
              <a:rPr lang="en-US" sz="2400" b="1" dirty="0"/>
              <a:t>This shows </a:t>
            </a:r>
            <a:r>
              <a:rPr lang="en-US" sz="2400" b="1" dirty="0" err="1"/>
              <a:t>HId</a:t>
            </a:r>
            <a:r>
              <a:rPr lang="en-US" sz="2400" b="1" dirty="0"/>
              <a:t> and HZ are re-complete</a:t>
            </a:r>
            <a:endParaRPr lang="en-US" sz="2800" b="1" dirty="0"/>
          </a:p>
        </p:txBody>
      </p:sp>
      <p:sp>
        <p:nvSpPr>
          <p:cNvPr id="4" name="Date Placeholder 3">
            <a:extLst>
              <a:ext uri="{FF2B5EF4-FFF2-40B4-BE49-F238E27FC236}">
                <a16:creationId xmlns:a16="http://schemas.microsoft.com/office/drawing/2014/main" id="{4C4CDD2B-7991-3041-84A2-B89A687206A5}"/>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C7474183-6447-3949-B44F-19F2BF3E710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780C0779-1431-2D4C-9CD8-F4AF652C1AEA}"/>
              </a:ext>
            </a:extLst>
          </p:cNvPr>
          <p:cNvSpPr>
            <a:spLocks noGrp="1"/>
          </p:cNvSpPr>
          <p:nvPr>
            <p:ph type="sldNum" sz="quarter" idx="12"/>
          </p:nvPr>
        </p:nvSpPr>
        <p:spPr/>
        <p:txBody>
          <a:bodyPr/>
          <a:lstStyle/>
          <a:p>
            <a:fld id="{F7F6C048-724C-A44D-A3A9-573A2C2F7973}" type="slidenum">
              <a:rPr lang="en-US" smtClean="0"/>
              <a:pPr/>
              <a:t>199</a:t>
            </a:fld>
            <a:endParaRPr lang="en-US"/>
          </a:p>
        </p:txBody>
      </p:sp>
    </p:spTree>
    <p:extLst>
      <p:ext uri="{BB962C8B-B14F-4D97-AF65-F5344CB8AC3E}">
        <p14:creationId xmlns:p14="http://schemas.microsoft.com/office/powerpoint/2010/main" val="217321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p:txBody>
          <a:bodyPr/>
          <a:lstStyle/>
          <a:p>
            <a:r>
              <a:rPr lang="en-US" sz="6000">
                <a:latin typeface="Arial" charset="0"/>
                <a:ea typeface="MS PGothic" charset="0"/>
              </a:rPr>
              <a:t>Computability</a:t>
            </a:r>
          </a:p>
        </p:txBody>
      </p:sp>
      <p:sp>
        <p:nvSpPr>
          <p:cNvPr id="145411" name="Rectangle 3"/>
          <p:cNvSpPr>
            <a:spLocks noGrp="1" noChangeArrowheads="1"/>
          </p:cNvSpPr>
          <p:nvPr>
            <p:ph type="subTitle" idx="1"/>
          </p:nvPr>
        </p:nvSpPr>
        <p:spPr/>
        <p:txBody>
          <a:bodyPr/>
          <a:lstStyle/>
          <a:p>
            <a:r>
              <a:rPr lang="en-US" dirty="0">
                <a:solidFill>
                  <a:srgbClr val="CC3300"/>
                </a:solidFill>
                <a:latin typeface="Arial" charset="0"/>
                <a:ea typeface="MS PGothic" charset="0"/>
              </a:rPr>
              <a:t>The study of models of computation and what can/cannot be done via purely mechanical means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39E9A79-433C-F444-B679-AF26E1F540C2}" type="datetime1">
              <a:rPr lang="en-US" smtClean="0"/>
              <a:t>3/2/22</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20</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sz="2800"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sz="2800" dirty="0">
                <a:ea typeface="ＭＳ Ｐゴシック" pitchFamily="-111" charset="-128"/>
                <a:cs typeface="ＭＳ Ｐゴシック" pitchFamily="-111" charset="-128"/>
              </a:rPr>
              <a:t>Hilbert’s Tenth asks for an algorithm to find the integral roots of polynomials with integral coefficients. For example</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6x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yz</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+ 3xy</a:t>
            </a:r>
            <a:r>
              <a:rPr lang="en-US" sz="2800" baseline="30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x</a:t>
            </a:r>
            <a:r>
              <a:rPr lang="en-US" sz="2800" baseline="30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 10 = 0 has roots</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x = 5; y = 3; z = 0</a:t>
            </a:r>
          </a:p>
          <a:p>
            <a:pPr eaLnBrk="1" hangingPunct="1">
              <a:lnSpc>
                <a:spcPct val="90000"/>
              </a:lnSpc>
            </a:pPr>
            <a:r>
              <a:rPr lang="en-US" sz="2800" dirty="0">
                <a:ea typeface="ＭＳ Ｐゴシック" pitchFamily="-111" charset="-128"/>
                <a:cs typeface="ＭＳ Ｐゴシック" pitchFamily="-111" charset="-128"/>
              </a:rPr>
              <a:t>This is now known to be impossible to solve (In 1970, </a:t>
            </a:r>
            <a:r>
              <a:rPr lang="en-US" sz="2800" dirty="0" err="1">
                <a:ea typeface="ＭＳ Ｐゴシック" pitchFamily="-111" charset="-128"/>
                <a:cs typeface="ＭＳ Ｐゴシック" pitchFamily="-111" charset="-128"/>
              </a:rPr>
              <a:t>Matiyacevi</a:t>
            </a:r>
            <a:r>
              <a:rPr lang="en-US" sz="2800" dirty="0" err="1">
                <a:ea typeface="Arial" pitchFamily="-111" charset="0"/>
                <a:cs typeface="Arial" pitchFamily="-111" charset="0"/>
              </a:rPr>
              <a:t>č</a:t>
            </a:r>
            <a:r>
              <a:rPr lang="en-US" sz="2800" dirty="0">
                <a:ea typeface="ＭＳ Ｐゴシック" pitchFamily="-111" charset="-128"/>
                <a:cs typeface="ＭＳ Ｐゴシック" pitchFamily="-111" charset="-128"/>
              </a:rPr>
              <a:t> showed this undecidable).</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20</a:t>
            </a:fld>
            <a:endParaRPr lang="en-US" sz="1400"/>
          </a:p>
        </p:txBody>
      </p:sp>
    </p:spTree>
    <p:extLst>
      <p:ext uri="{BB962C8B-B14F-4D97-AF65-F5344CB8AC3E}">
        <p14:creationId xmlns:p14="http://schemas.microsoft.com/office/powerpoint/2010/main" val="87634275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0D5D4-5329-A14E-916D-C1E500F4626A}"/>
              </a:ext>
            </a:extLst>
          </p:cNvPr>
          <p:cNvSpPr>
            <a:spLocks noGrp="1"/>
          </p:cNvSpPr>
          <p:nvPr>
            <p:ph type="title"/>
          </p:nvPr>
        </p:nvSpPr>
        <p:spPr/>
        <p:txBody>
          <a:bodyPr/>
          <a:lstStyle/>
          <a:p>
            <a:r>
              <a:rPr lang="en-US" dirty="0"/>
              <a:t>Id Equivalent to TOT </a:t>
            </a:r>
          </a:p>
        </p:txBody>
      </p:sp>
      <p:sp>
        <p:nvSpPr>
          <p:cNvPr id="3" name="Content Placeholder 2">
            <a:extLst>
              <a:ext uri="{FF2B5EF4-FFF2-40B4-BE49-F238E27FC236}">
                <a16:creationId xmlns:a16="http://schemas.microsoft.com/office/drawing/2014/main" id="{3E2001FE-5F04-184B-A57B-3E3AA706C06E}"/>
              </a:ext>
            </a:extLst>
          </p:cNvPr>
          <p:cNvSpPr>
            <a:spLocks noGrp="1"/>
          </p:cNvSpPr>
          <p:nvPr>
            <p:ph idx="1"/>
          </p:nvPr>
        </p:nvSpPr>
        <p:spPr/>
        <p:txBody>
          <a:bodyPr/>
          <a:lstStyle/>
          <a:p>
            <a:r>
              <a:rPr lang="en-US" sz="2800" b="1" dirty="0"/>
              <a:t>Identity (Id) = { f | ∀x f(x) = x }</a:t>
            </a:r>
            <a:br>
              <a:rPr lang="en-US" sz="2800" b="1" dirty="0"/>
            </a:br>
            <a:r>
              <a:rPr lang="en-US" sz="2800" b="1" dirty="0"/>
              <a:t>f ∈ id ⇔ ∀</a:t>
            </a:r>
            <a:r>
              <a:rPr lang="en-US" sz="2800" b="1" dirty="0" err="1"/>
              <a:t>x∃t</a:t>
            </a:r>
            <a:r>
              <a:rPr lang="en-US" sz="2800" b="1" dirty="0"/>
              <a:t> [ STP(</a:t>
            </a:r>
            <a:r>
              <a:rPr lang="en-US" sz="2800" b="1" dirty="0" err="1"/>
              <a:t>f,x,t</a:t>
            </a:r>
            <a:r>
              <a:rPr lang="en-US" sz="2800" b="1" dirty="0"/>
              <a:t>) &amp;&amp; VALUE(</a:t>
            </a:r>
            <a:r>
              <a:rPr lang="en-US" sz="2800" b="1" dirty="0" err="1"/>
              <a:t>f,x,t</a:t>
            </a:r>
            <a:r>
              <a:rPr lang="en-US" sz="2800" b="1" dirty="0"/>
              <a:t>)=x ] </a:t>
            </a:r>
          </a:p>
          <a:p>
            <a:r>
              <a:rPr lang="en-US" sz="2800" b="1" dirty="0"/>
              <a:t>TOT ≤ Id; </a:t>
            </a:r>
            <a:br>
              <a:rPr lang="en-US" sz="2800" b="1" dirty="0"/>
            </a:br>
            <a:r>
              <a:rPr lang="en-US" sz="2800" b="1" dirty="0"/>
              <a:t>Given f, define g</a:t>
            </a:r>
            <a:r>
              <a:rPr lang="en-US" sz="2800" b="1" baseline="-25000" dirty="0"/>
              <a:t>f</a:t>
            </a:r>
            <a:r>
              <a:rPr lang="en-US" sz="2800" b="1" dirty="0"/>
              <a:t>(x) = f(x) – f(x) + x</a:t>
            </a:r>
            <a:br>
              <a:rPr lang="en-US" sz="2800" b="1" dirty="0"/>
            </a:br>
            <a:r>
              <a:rPr lang="en-US" sz="2800" b="1" dirty="0"/>
              <a:t>f ∈ TOT ⇔ </a:t>
            </a:r>
            <a:r>
              <a:rPr lang="en-US" sz="2800" b="1" dirty="0">
                <a:ea typeface="ＭＳ Ｐゴシック" pitchFamily="-111" charset="-128"/>
                <a:cs typeface="ＭＳ Ｐゴシック" pitchFamily="-111" charset="-128"/>
                <a:sym typeface="Symbol" pitchFamily="-111" charset="2"/>
              </a:rPr>
              <a:t>x[</a:t>
            </a:r>
            <a:r>
              <a:rPr lang="en-US" sz="2800" b="1" dirty="0"/>
              <a:t>g</a:t>
            </a:r>
            <a:r>
              <a:rPr lang="en-US" sz="2800" b="1" baseline="-25000" dirty="0"/>
              <a:t>f</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=x] </a:t>
            </a:r>
            <a:r>
              <a:rPr lang="en-US" sz="2800" b="1" dirty="0"/>
              <a:t>⇔</a:t>
            </a:r>
            <a:r>
              <a:rPr lang="en-US" sz="2800" dirty="0">
                <a:ea typeface="ＭＳ Ｐゴシック" pitchFamily="-111" charset="-128"/>
                <a:cs typeface="ＭＳ Ｐゴシック" pitchFamily="-111" charset="-128"/>
                <a:sym typeface="Symbol" pitchFamily="-111" charset="2"/>
              </a:rPr>
              <a:t> </a:t>
            </a:r>
            <a:r>
              <a:rPr lang="en-US" sz="2800" b="1" dirty="0"/>
              <a:t>g</a:t>
            </a:r>
            <a:r>
              <a:rPr lang="en-US" sz="2800" b="1" baseline="-25000" dirty="0"/>
              <a:t>f</a:t>
            </a:r>
            <a:r>
              <a:rPr lang="en-US" sz="2800" b="1" dirty="0"/>
              <a:t> ∈ Id</a:t>
            </a:r>
            <a:br>
              <a:rPr lang="en-US" sz="2800" b="1" dirty="0"/>
            </a:br>
            <a:r>
              <a:rPr lang="en-US" sz="2800" b="1" dirty="0"/>
              <a:t>Id ≤ TOT; </a:t>
            </a:r>
            <a:br>
              <a:rPr lang="en-US" sz="2800" b="1" dirty="0"/>
            </a:br>
            <a:r>
              <a:rPr lang="en-US" sz="2800" b="1" dirty="0"/>
              <a:t>Given f, define g</a:t>
            </a:r>
            <a:r>
              <a:rPr lang="en-US" sz="2800" b="1" baseline="-25000" dirty="0"/>
              <a:t>f</a:t>
            </a:r>
            <a:r>
              <a:rPr lang="en-US" sz="2800" b="1" dirty="0"/>
              <a:t>(x) = </a:t>
            </a:r>
            <a:r>
              <a:rPr lang="en-US" sz="2800" b="1" dirty="0" err="1"/>
              <a:t>μy</a:t>
            </a:r>
            <a:r>
              <a:rPr lang="en-US" sz="2800" b="1" dirty="0"/>
              <a:t> [f(x) = x]</a:t>
            </a:r>
            <a:br>
              <a:rPr lang="en-US" sz="2800" b="1" dirty="0"/>
            </a:br>
            <a:r>
              <a:rPr lang="en-US" sz="2800" b="1" dirty="0"/>
              <a:t>f ∈ Id ⇔ </a:t>
            </a:r>
            <a:r>
              <a:rPr lang="en-US" sz="2800" b="1" dirty="0">
                <a:ea typeface="ＭＳ Ｐゴシック" pitchFamily="-111" charset="-128"/>
                <a:cs typeface="ＭＳ Ｐゴシック" pitchFamily="-111" charset="-128"/>
                <a:sym typeface="Symbol" pitchFamily="-111" charset="2"/>
              </a:rPr>
              <a:t>x[</a:t>
            </a:r>
            <a:r>
              <a:rPr lang="en-US" sz="2800" b="1" dirty="0"/>
              <a:t>g</a:t>
            </a:r>
            <a:r>
              <a:rPr lang="en-US" sz="2800" b="1" baseline="-25000" dirty="0"/>
              <a:t>f</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 </a:t>
            </a:r>
            <a:r>
              <a:rPr lang="en-US" sz="2800" b="1" dirty="0"/>
              <a:t>⇔</a:t>
            </a:r>
            <a:r>
              <a:rPr lang="en-US" sz="2800" dirty="0">
                <a:ea typeface="ＭＳ Ｐゴシック" pitchFamily="-111" charset="-128"/>
                <a:cs typeface="ＭＳ Ｐゴシック" pitchFamily="-111" charset="-128"/>
                <a:sym typeface="Symbol" pitchFamily="-111" charset="2"/>
              </a:rPr>
              <a:t> </a:t>
            </a:r>
            <a:r>
              <a:rPr lang="en-US" sz="2800" b="1" dirty="0"/>
              <a:t>g</a:t>
            </a:r>
            <a:r>
              <a:rPr lang="en-US" sz="2800" b="1" baseline="-25000" dirty="0"/>
              <a:t>f</a:t>
            </a:r>
            <a:r>
              <a:rPr lang="en-US" sz="2800" b="1" dirty="0"/>
              <a:t> ∈ TOT</a:t>
            </a:r>
          </a:p>
          <a:p>
            <a:r>
              <a:rPr lang="en-US" sz="2800" b="1" dirty="0"/>
              <a:t>TOT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1</a:t>
            </a:r>
            <a:r>
              <a:rPr lang="en-US" sz="2800" b="1" dirty="0">
                <a:ea typeface="ＭＳ Ｐゴシック" pitchFamily="-111" charset="-128"/>
                <a:cs typeface="ＭＳ Ｐゴシック" pitchFamily="-111" charset="-128"/>
                <a:sym typeface="Symbol" pitchFamily="-111" charset="2"/>
              </a:rPr>
              <a:t> </a:t>
            </a:r>
            <a:r>
              <a:rPr lang="en-US" sz="2800" b="1" dirty="0"/>
              <a:t>Id</a:t>
            </a:r>
          </a:p>
        </p:txBody>
      </p:sp>
      <p:sp>
        <p:nvSpPr>
          <p:cNvPr id="4" name="Date Placeholder 3">
            <a:extLst>
              <a:ext uri="{FF2B5EF4-FFF2-40B4-BE49-F238E27FC236}">
                <a16:creationId xmlns:a16="http://schemas.microsoft.com/office/drawing/2014/main" id="{F87CE087-8AB5-8448-BBEC-CFA74977B4D4}"/>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6312D2A6-A874-1349-B482-76C56F3CC7B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468DA67D-9F9D-C54E-9372-88FFC830AD85}"/>
              </a:ext>
            </a:extLst>
          </p:cNvPr>
          <p:cNvSpPr>
            <a:spLocks noGrp="1"/>
          </p:cNvSpPr>
          <p:nvPr>
            <p:ph type="sldNum" sz="quarter" idx="12"/>
          </p:nvPr>
        </p:nvSpPr>
        <p:spPr/>
        <p:txBody>
          <a:bodyPr/>
          <a:lstStyle/>
          <a:p>
            <a:fld id="{F7F6C048-724C-A44D-A3A9-573A2C2F7973}" type="slidenum">
              <a:rPr lang="en-US" smtClean="0"/>
              <a:pPr/>
              <a:t>200</a:t>
            </a:fld>
            <a:endParaRPr lang="en-US"/>
          </a:p>
        </p:txBody>
      </p:sp>
    </p:spTree>
    <p:extLst>
      <p:ext uri="{BB962C8B-B14F-4D97-AF65-F5344CB8AC3E}">
        <p14:creationId xmlns:p14="http://schemas.microsoft.com/office/powerpoint/2010/main" val="86334798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1911E-77CC-584B-961B-3C30B19763D8}"/>
              </a:ext>
            </a:extLst>
          </p:cNvPr>
          <p:cNvSpPr>
            <a:spLocks noGrp="1"/>
          </p:cNvSpPr>
          <p:nvPr>
            <p:ph type="title"/>
          </p:nvPr>
        </p:nvSpPr>
        <p:spPr/>
        <p:txBody>
          <a:bodyPr/>
          <a:lstStyle/>
          <a:p>
            <a:r>
              <a:rPr lang="en-US" dirty="0"/>
              <a:t>MI Equivalent to TOT </a:t>
            </a:r>
          </a:p>
        </p:txBody>
      </p:sp>
      <p:sp>
        <p:nvSpPr>
          <p:cNvPr id="3" name="Content Placeholder 2">
            <a:extLst>
              <a:ext uri="{FF2B5EF4-FFF2-40B4-BE49-F238E27FC236}">
                <a16:creationId xmlns:a16="http://schemas.microsoft.com/office/drawing/2014/main" id="{6E2D81AF-EB45-0943-961D-ACBB844CB5AA}"/>
              </a:ext>
            </a:extLst>
          </p:cNvPr>
          <p:cNvSpPr>
            <a:spLocks noGrp="1"/>
          </p:cNvSpPr>
          <p:nvPr>
            <p:ph idx="1"/>
          </p:nvPr>
        </p:nvSpPr>
        <p:spPr/>
        <p:txBody>
          <a:bodyPr/>
          <a:lstStyle/>
          <a:p>
            <a:r>
              <a:rPr lang="en-US" sz="2400" b="1" dirty="0" err="1"/>
              <a:t>MonoIncreasing</a:t>
            </a:r>
            <a:r>
              <a:rPr lang="en-US" sz="2400" b="1" dirty="0"/>
              <a:t> (MI) = { f | ∀x f(x+1) &gt; f(x) } </a:t>
            </a:r>
            <a:br>
              <a:rPr lang="en-US" sz="2400" b="1" dirty="0"/>
            </a:br>
            <a:r>
              <a:rPr lang="en-US" sz="2400" b="1" dirty="0"/>
              <a:t>    f ∈ MI ⇔ ∀</a:t>
            </a:r>
            <a:r>
              <a:rPr lang="en-US" sz="2400" b="1" dirty="0" err="1"/>
              <a:t>x∃t</a:t>
            </a:r>
            <a:r>
              <a:rPr lang="en-US" sz="2400" b="1" dirty="0"/>
              <a:t> [ STP(</a:t>
            </a:r>
            <a:r>
              <a:rPr lang="en-US" sz="2400" b="1" dirty="0" err="1"/>
              <a:t>f,x,t</a:t>
            </a:r>
            <a:r>
              <a:rPr lang="en-US" sz="2400" b="1" dirty="0"/>
              <a:t>) &amp;&amp; STP(f,x+1,t) </a:t>
            </a:r>
            <a:br>
              <a:rPr lang="en-US" sz="2400" b="1" dirty="0"/>
            </a:br>
            <a:r>
              <a:rPr lang="en-US" sz="2400" b="1" dirty="0"/>
              <a:t>                    &amp;&amp; VALUE(f,x+1,t)&gt;VALUE(</a:t>
            </a:r>
            <a:r>
              <a:rPr lang="en-US" sz="2400" b="1" dirty="0" err="1"/>
              <a:t>f,x,t</a:t>
            </a:r>
            <a:r>
              <a:rPr lang="en-US" sz="2400" b="1" dirty="0"/>
              <a:t>) ]</a:t>
            </a:r>
          </a:p>
          <a:p>
            <a:r>
              <a:rPr lang="en-US" sz="2400" b="1" dirty="0"/>
              <a:t>TOT ≤ MI;</a:t>
            </a:r>
            <a:br>
              <a:rPr lang="en-US" sz="2400" b="1" dirty="0"/>
            </a:br>
            <a:r>
              <a:rPr lang="en-US" sz="2400" b="1" dirty="0"/>
              <a:t>Given f, define g</a:t>
            </a:r>
            <a:r>
              <a:rPr lang="en-US" sz="2400" b="1" baseline="-25000" dirty="0"/>
              <a:t>f</a:t>
            </a:r>
            <a:r>
              <a:rPr lang="en-US" sz="2400" b="1" dirty="0"/>
              <a:t>(x) = f(x) – f(x) + x</a:t>
            </a:r>
            <a:br>
              <a:rPr lang="en-US" sz="2400" b="1" dirty="0"/>
            </a:br>
            <a:r>
              <a:rPr lang="en-US" sz="2400" b="1" dirty="0"/>
              <a:t>f ∈ TOT ⇔ </a:t>
            </a:r>
            <a:r>
              <a:rPr lang="en-US" sz="2400" b="1" dirty="0">
                <a:ea typeface="ＭＳ Ｐゴシック" pitchFamily="-111" charset="-128"/>
                <a:cs typeface="ＭＳ Ｐゴシック" pitchFamily="-111" charset="-128"/>
                <a:sym typeface="Symbol" pitchFamily="-111" charset="2"/>
              </a:rPr>
              <a:t>x[</a:t>
            </a:r>
            <a:r>
              <a:rPr lang="en-US" sz="2400" b="1" dirty="0"/>
              <a:t>g</a:t>
            </a:r>
            <a:r>
              <a:rPr lang="en-US" sz="2400" b="1" baseline="-25000" dirty="0"/>
              <a:t>f</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=x] </a:t>
            </a:r>
            <a:r>
              <a:rPr lang="en-US" sz="2400" dirty="0">
                <a:ea typeface="ＭＳ Ｐゴシック" pitchFamily="-111" charset="-128"/>
                <a:cs typeface="ＭＳ Ｐゴシック" pitchFamily="-111" charset="-128"/>
                <a:sym typeface="Symbol" pitchFamily="-111" charset="2"/>
              </a:rPr>
              <a:t>⇒ </a:t>
            </a:r>
            <a:r>
              <a:rPr lang="en-US" sz="2400" b="1" dirty="0"/>
              <a:t>g</a:t>
            </a:r>
            <a:r>
              <a:rPr lang="en-US" sz="2400" b="1" baseline="-25000" dirty="0"/>
              <a:t>f</a:t>
            </a:r>
            <a:r>
              <a:rPr lang="en-US" sz="2400" b="1" dirty="0"/>
              <a:t> ∈ MI</a:t>
            </a:r>
            <a:br>
              <a:rPr lang="en-US" sz="2400" b="1" dirty="0"/>
            </a:br>
            <a:r>
              <a:rPr lang="en-US" sz="2400" b="1" dirty="0"/>
              <a:t>f </a:t>
            </a:r>
            <a:r>
              <a:rPr lang="en-US" sz="2400" b="1" dirty="0">
                <a:ea typeface="ＭＳ Ｐゴシック" pitchFamily="-111" charset="-128"/>
                <a:cs typeface="ＭＳ Ｐゴシック" pitchFamily="-111" charset="-128"/>
                <a:sym typeface="Symbol" pitchFamily="-111" charset="2"/>
              </a:rPr>
              <a:t>∉</a:t>
            </a:r>
            <a:r>
              <a:rPr lang="en-US" sz="2400" b="1" dirty="0"/>
              <a:t> TOT ⇔ </a:t>
            </a:r>
            <a:r>
              <a:rPr lang="en-US" sz="2400" b="1" dirty="0">
                <a:ea typeface="ＭＳ Ｐゴシック" pitchFamily="-111" charset="-128"/>
                <a:cs typeface="ＭＳ Ｐゴシック" pitchFamily="-111" charset="-128"/>
                <a:sym typeface="Symbol" pitchFamily="-111" charset="2"/>
              </a:rPr>
              <a:t>∃x[</a:t>
            </a:r>
            <a:r>
              <a:rPr lang="en-US" sz="2400" b="1" dirty="0"/>
              <a:t>g</a:t>
            </a:r>
            <a:r>
              <a:rPr lang="en-US" sz="2400" b="1" baseline="-25000" dirty="0"/>
              <a:t>f</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dirty="0">
                <a:ea typeface="ＭＳ Ｐゴシック" pitchFamily="-111" charset="-128"/>
                <a:cs typeface="ＭＳ Ｐゴシック" pitchFamily="-111" charset="-128"/>
                <a:sym typeface="Symbol" pitchFamily="-111" charset="2"/>
              </a:rPr>
              <a:t>⇒ </a:t>
            </a:r>
            <a:r>
              <a:rPr lang="en-US" sz="2400" b="1" dirty="0"/>
              <a:t>g</a:t>
            </a:r>
            <a:r>
              <a:rPr lang="en-US" sz="2400" b="1" baseline="-25000" dirty="0"/>
              <a:t>f</a:t>
            </a:r>
            <a:r>
              <a:rPr lang="en-US" sz="2400" b="1" dirty="0"/>
              <a:t> </a:t>
            </a:r>
            <a:r>
              <a:rPr lang="en-US" sz="2400" b="1" dirty="0">
                <a:ea typeface="ＭＳ Ｐゴシック" pitchFamily="-111" charset="-128"/>
                <a:cs typeface="ＭＳ Ｐゴシック" pitchFamily="-111" charset="-128"/>
                <a:sym typeface="Symbol" pitchFamily="-111" charset="2"/>
              </a:rPr>
              <a:t>∉</a:t>
            </a:r>
            <a:r>
              <a:rPr lang="en-US" sz="2400" b="1" dirty="0"/>
              <a:t> MI</a:t>
            </a:r>
          </a:p>
          <a:p>
            <a:r>
              <a:rPr lang="en-US" sz="2400" b="1" dirty="0"/>
              <a:t>MI ≤ TOT;</a:t>
            </a:r>
            <a:br>
              <a:rPr lang="en-US" sz="2400" b="1" dirty="0"/>
            </a:br>
            <a:r>
              <a:rPr lang="en-US" sz="2400" b="1" dirty="0"/>
              <a:t>Given f, define g</a:t>
            </a:r>
            <a:r>
              <a:rPr lang="en-US" sz="2400" b="1" baseline="-25000" dirty="0"/>
              <a:t>f</a:t>
            </a:r>
            <a:r>
              <a:rPr lang="en-US" sz="2400" b="1" dirty="0"/>
              <a:t>(x) = </a:t>
            </a:r>
            <a:r>
              <a:rPr lang="en-US" sz="2400" b="1" dirty="0" err="1"/>
              <a:t>μy</a:t>
            </a:r>
            <a:r>
              <a:rPr lang="en-US" sz="2400" b="1" dirty="0"/>
              <a:t> [f(x+1) &gt; f(x)] </a:t>
            </a:r>
            <a:br>
              <a:rPr lang="en-US" sz="2400" b="1" dirty="0"/>
            </a:br>
            <a:r>
              <a:rPr lang="en-US" sz="2400" b="1" dirty="0"/>
              <a:t>f ∈ MI ⇔ </a:t>
            </a:r>
            <a:r>
              <a:rPr lang="en-US" sz="2400" b="1" dirty="0">
                <a:ea typeface="ＭＳ Ｐゴシック" pitchFamily="-111" charset="-128"/>
                <a:cs typeface="ＭＳ Ｐゴシック" pitchFamily="-111" charset="-128"/>
                <a:sym typeface="Symbol" pitchFamily="-111" charset="2"/>
              </a:rPr>
              <a:t>x[</a:t>
            </a:r>
            <a:r>
              <a:rPr lang="en-US" sz="2400" b="1" dirty="0"/>
              <a:t>g</a:t>
            </a:r>
            <a:r>
              <a:rPr lang="en-US" sz="2400" b="1" baseline="-25000" dirty="0"/>
              <a:t>f</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b="1" dirty="0"/>
              <a:t>⇔ g</a:t>
            </a:r>
            <a:r>
              <a:rPr lang="en-US" sz="2400" b="1" baseline="-25000" dirty="0"/>
              <a:t>f</a:t>
            </a:r>
            <a:r>
              <a:rPr lang="en-US" sz="2400" b="1" dirty="0"/>
              <a:t> ∈ TOT</a:t>
            </a:r>
          </a:p>
          <a:p>
            <a:r>
              <a:rPr lang="en-US" sz="2400" b="1" dirty="0"/>
              <a:t>MI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1</a:t>
            </a:r>
            <a:r>
              <a:rPr lang="en-US" sz="2400" b="1" dirty="0">
                <a:ea typeface="ＭＳ Ｐゴシック" pitchFamily="-111" charset="-128"/>
                <a:cs typeface="ＭＳ Ｐゴシック" pitchFamily="-111" charset="-128"/>
                <a:sym typeface="Symbol" pitchFamily="-111" charset="2"/>
              </a:rPr>
              <a:t> TOT</a:t>
            </a:r>
            <a:endParaRPr lang="en-US" sz="2400" dirty="0"/>
          </a:p>
        </p:txBody>
      </p:sp>
      <p:sp>
        <p:nvSpPr>
          <p:cNvPr id="4" name="Date Placeholder 3">
            <a:extLst>
              <a:ext uri="{FF2B5EF4-FFF2-40B4-BE49-F238E27FC236}">
                <a16:creationId xmlns:a16="http://schemas.microsoft.com/office/drawing/2014/main" id="{523CF07E-EF90-0F47-BF4E-BC5FDEEB7A7C}"/>
              </a:ext>
            </a:extLst>
          </p:cNvPr>
          <p:cNvSpPr>
            <a:spLocks noGrp="1"/>
          </p:cNvSpPr>
          <p:nvPr>
            <p:ph type="dt" sz="half" idx="10"/>
          </p:nvPr>
        </p:nvSpPr>
        <p:spPr/>
        <p:txBody>
          <a:bodyPr/>
          <a:lstStyle/>
          <a:p>
            <a:fld id="{2534C2F4-DACC-7046-9C17-8BE104BD396C}" type="datetime1">
              <a:rPr lang="en-US" smtClean="0"/>
              <a:t>3/2/22</a:t>
            </a:fld>
            <a:endParaRPr lang="en-US" dirty="0"/>
          </a:p>
        </p:txBody>
      </p:sp>
      <p:sp>
        <p:nvSpPr>
          <p:cNvPr id="5" name="Footer Placeholder 4">
            <a:extLst>
              <a:ext uri="{FF2B5EF4-FFF2-40B4-BE49-F238E27FC236}">
                <a16:creationId xmlns:a16="http://schemas.microsoft.com/office/drawing/2014/main" id="{3188E28C-947B-494C-A141-F38907D46648}"/>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E664858-C8BE-FB46-B59F-BE2A03B80656}"/>
              </a:ext>
            </a:extLst>
          </p:cNvPr>
          <p:cNvSpPr>
            <a:spLocks noGrp="1"/>
          </p:cNvSpPr>
          <p:nvPr>
            <p:ph type="sldNum" sz="quarter" idx="12"/>
          </p:nvPr>
        </p:nvSpPr>
        <p:spPr/>
        <p:txBody>
          <a:bodyPr/>
          <a:lstStyle/>
          <a:p>
            <a:fld id="{F7F6C048-724C-A44D-A3A9-573A2C2F7973}" type="slidenum">
              <a:rPr lang="en-US" smtClean="0"/>
              <a:pPr/>
              <a:t>201</a:t>
            </a:fld>
            <a:endParaRPr lang="en-US"/>
          </a:p>
        </p:txBody>
      </p:sp>
    </p:spTree>
    <p:extLst>
      <p:ext uri="{BB962C8B-B14F-4D97-AF65-F5344CB8AC3E}">
        <p14:creationId xmlns:p14="http://schemas.microsoft.com/office/powerpoint/2010/main" val="407306441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ctrTitle"/>
          </p:nvPr>
        </p:nvSpPr>
        <p:spPr>
          <a:xfrm>
            <a:off x="685800" y="2286000"/>
            <a:ext cx="7772400" cy="1143000"/>
          </a:xfrm>
        </p:spPr>
        <p:txBody>
          <a:bodyPr/>
          <a:lstStyle/>
          <a:p>
            <a:r>
              <a:rPr lang="en-US" dirty="0">
                <a:ea typeface="ＭＳ Ｐゴシック" pitchFamily="-111" charset="-128"/>
                <a:cs typeface="ＭＳ Ｐゴシック" pitchFamily="-111" charset="-128"/>
              </a:rPr>
              <a:t>The Overall Picture</a:t>
            </a:r>
          </a:p>
        </p:txBody>
      </p:sp>
      <p:sp>
        <p:nvSpPr>
          <p:cNvPr id="404483" name="Rectangle 3"/>
          <p:cNvSpPr>
            <a:spLocks noGrp="1" noChangeArrowheads="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011330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05348" y="324411"/>
            <a:ext cx="4704706" cy="646331"/>
          </a:xfrm>
          <a:prstGeom prst="rect">
            <a:avLst/>
          </a:prstGeom>
          <a:noFill/>
        </p:spPr>
        <p:txBody>
          <a:bodyPr wrap="square" rtlCol="0">
            <a:spAutoFit/>
          </a:bodyPr>
          <a:lstStyle/>
          <a:p>
            <a:r>
              <a:rPr lang="en-US" sz="3600" dirty="0"/>
              <a:t>UNIVERSE OF SETS</a:t>
            </a:r>
          </a:p>
        </p:txBody>
      </p:sp>
      <p:sp>
        <p:nvSpPr>
          <p:cNvPr id="11" name="TextBox 10"/>
          <p:cNvSpPr txBox="1"/>
          <p:nvPr/>
        </p:nvSpPr>
        <p:spPr>
          <a:xfrm>
            <a:off x="514351" y="6149178"/>
            <a:ext cx="7620000" cy="646331"/>
          </a:xfrm>
          <a:prstGeom prst="rect">
            <a:avLst/>
          </a:prstGeom>
          <a:noFill/>
        </p:spPr>
        <p:txBody>
          <a:bodyPr wrap="square" rtlCol="0">
            <a:spAutoFit/>
          </a:bodyPr>
          <a:lstStyle/>
          <a:p>
            <a:pPr algn="ctr"/>
            <a:r>
              <a:rPr lang="en-US" sz="3600" dirty="0" err="1"/>
              <a:t>NonRE</a:t>
            </a:r>
            <a:r>
              <a:rPr lang="en-US" sz="3600" dirty="0"/>
              <a:t> = (NRNC ∪ Co-RE) - REC</a:t>
            </a:r>
          </a:p>
        </p:txBody>
      </p:sp>
      <p:grpSp>
        <p:nvGrpSpPr>
          <p:cNvPr id="4" name="Group 3">
            <a:extLst>
              <a:ext uri="{FF2B5EF4-FFF2-40B4-BE49-F238E27FC236}">
                <a16:creationId xmlns:a16="http://schemas.microsoft.com/office/drawing/2014/main" id="{C2317CBC-EDFF-894F-B7EA-E02C2D4CD498}"/>
              </a:ext>
            </a:extLst>
          </p:cNvPr>
          <p:cNvGrpSpPr/>
          <p:nvPr/>
        </p:nvGrpSpPr>
        <p:grpSpPr>
          <a:xfrm>
            <a:off x="381000" y="1143000"/>
            <a:ext cx="8229599" cy="4495800"/>
            <a:chOff x="381000" y="1143000"/>
            <a:chExt cx="8229599" cy="4495800"/>
          </a:xfrm>
        </p:grpSpPr>
        <p:sp>
          <p:nvSpPr>
            <p:cNvPr id="2" name="Rounded Rectangle 1"/>
            <p:cNvSpPr/>
            <p:nvPr/>
          </p:nvSpPr>
          <p:spPr>
            <a:xfrm>
              <a:off x="381000" y="1143000"/>
              <a:ext cx="8229599" cy="449580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219200" y="1981200"/>
              <a:ext cx="3582046" cy="251217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01146" y="1981200"/>
              <a:ext cx="3237854" cy="2512179"/>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76600" y="3067051"/>
              <a:ext cx="873716" cy="646331"/>
            </a:xfrm>
            <a:prstGeom prst="rect">
              <a:avLst/>
            </a:prstGeom>
            <a:noFill/>
          </p:spPr>
          <p:txBody>
            <a:bodyPr wrap="square" rtlCol="0">
              <a:spAutoFit/>
            </a:bodyPr>
            <a:lstStyle/>
            <a:p>
              <a:r>
                <a:rPr lang="en-US" sz="3600" dirty="0"/>
                <a:t>RE</a:t>
              </a:r>
            </a:p>
          </p:txBody>
        </p:sp>
        <p:sp>
          <p:nvSpPr>
            <p:cNvPr id="7" name="TextBox 6"/>
            <p:cNvSpPr txBox="1"/>
            <p:nvPr/>
          </p:nvSpPr>
          <p:spPr>
            <a:xfrm>
              <a:off x="4782195" y="3067050"/>
              <a:ext cx="1732905" cy="646331"/>
            </a:xfrm>
            <a:prstGeom prst="rect">
              <a:avLst/>
            </a:prstGeom>
            <a:noFill/>
          </p:spPr>
          <p:txBody>
            <a:bodyPr wrap="square" rtlCol="0">
              <a:spAutoFit/>
            </a:bodyPr>
            <a:lstStyle/>
            <a:p>
              <a:r>
                <a:rPr lang="en-US" sz="3600" dirty="0"/>
                <a:t>Co-RE</a:t>
              </a:r>
            </a:p>
          </p:txBody>
        </p:sp>
        <p:sp>
          <p:nvSpPr>
            <p:cNvPr id="8" name="TextBox 7"/>
            <p:cNvSpPr txBox="1"/>
            <p:nvPr/>
          </p:nvSpPr>
          <p:spPr>
            <a:xfrm>
              <a:off x="4191001" y="2419350"/>
              <a:ext cx="266700" cy="1754326"/>
            </a:xfrm>
            <a:prstGeom prst="rect">
              <a:avLst/>
            </a:prstGeom>
            <a:noFill/>
          </p:spPr>
          <p:txBody>
            <a:bodyPr wrap="square" rtlCol="0">
              <a:spAutoFit/>
            </a:bodyPr>
            <a:lstStyle/>
            <a:p>
              <a:r>
                <a:rPr lang="en-US" sz="3600" dirty="0"/>
                <a:t>REC</a:t>
              </a:r>
            </a:p>
          </p:txBody>
        </p:sp>
        <p:sp>
          <p:nvSpPr>
            <p:cNvPr id="10" name="TextBox 9"/>
            <p:cNvSpPr txBox="1"/>
            <p:nvPr/>
          </p:nvSpPr>
          <p:spPr>
            <a:xfrm>
              <a:off x="3475656" y="4597223"/>
              <a:ext cx="1964090" cy="646331"/>
            </a:xfrm>
            <a:prstGeom prst="rect">
              <a:avLst/>
            </a:prstGeom>
            <a:noFill/>
          </p:spPr>
          <p:txBody>
            <a:bodyPr wrap="square" rtlCol="0">
              <a:spAutoFit/>
            </a:bodyPr>
            <a:lstStyle/>
            <a:p>
              <a:r>
                <a:rPr lang="en-US" sz="3600" dirty="0"/>
                <a:t>NRNC</a:t>
              </a:r>
            </a:p>
          </p:txBody>
        </p:sp>
        <p:sp>
          <p:nvSpPr>
            <p:cNvPr id="12" name="Oval 11"/>
            <p:cNvSpPr/>
            <p:nvPr/>
          </p:nvSpPr>
          <p:spPr bwMode="auto">
            <a:xfrm>
              <a:off x="1219200" y="2647950"/>
              <a:ext cx="2179608" cy="108585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r>
                <a:rPr lang="en-US" b="1" dirty="0">
                  <a:latin typeface="Arial" pitchFamily="-107" charset="0"/>
                </a:rPr>
                <a:t>RE-Complete</a:t>
              </a:r>
            </a:p>
          </p:txBody>
        </p:sp>
      </p:grpSp>
    </p:spTree>
    <p:extLst>
      <p:ext uri="{BB962C8B-B14F-4D97-AF65-F5344CB8AC3E}">
        <p14:creationId xmlns:p14="http://schemas.microsoft.com/office/powerpoint/2010/main" val="103239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Reduction and Rice’s</a:t>
            </a:r>
          </a:p>
        </p:txBody>
      </p:sp>
      <p:sp>
        <p:nvSpPr>
          <p:cNvPr id="452611"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7375295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Date Placeholder 3"/>
          <p:cNvSpPr>
            <a:spLocks noGrp="1"/>
          </p:cNvSpPr>
          <p:nvPr>
            <p:ph type="dt" sz="quarter" idx="10"/>
          </p:nvPr>
        </p:nvSpPr>
        <p:spPr>
          <a:noFill/>
        </p:spPr>
        <p:txBody>
          <a:bodyPr/>
          <a:lstStyle/>
          <a:p>
            <a:fld id="{FC3F5AEC-161F-4247-B746-AC4D859D548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54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4660" name="Slide Number Placeholder 5"/>
          <p:cNvSpPr>
            <a:spLocks noGrp="1"/>
          </p:cNvSpPr>
          <p:nvPr>
            <p:ph type="sldNum" sz="quarter" idx="12"/>
          </p:nvPr>
        </p:nvSpPr>
        <p:spPr>
          <a:noFill/>
        </p:spPr>
        <p:txBody>
          <a:bodyPr/>
          <a:lstStyle/>
          <a:p>
            <a:fld id="{DCBA7AE1-0117-9947-BE89-01DAFA5243F4}" type="slidenum">
              <a:rPr lang="en-US">
                <a:latin typeface="Arial" pitchFamily="-111" charset="0"/>
                <a:ea typeface="ＭＳ Ｐゴシック" pitchFamily="-111" charset="-128"/>
                <a:cs typeface="ＭＳ Ｐゴシック" pitchFamily="-111" charset="-128"/>
              </a:rPr>
              <a:pPr/>
              <a:t>205</a:t>
            </a:fld>
            <a:endParaRPr lang="en-US">
              <a:latin typeface="Arial" pitchFamily="-111" charset="0"/>
              <a:ea typeface="ＭＳ Ｐゴシック" pitchFamily="-111" charset="-128"/>
              <a:cs typeface="ＭＳ Ｐゴシック" pitchFamily="-111" charset="-128"/>
            </a:endParaRPr>
          </a:p>
        </p:txBody>
      </p:sp>
      <p:sp>
        <p:nvSpPr>
          <p:cNvPr id="45466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What Rice’s is All About</a:t>
            </a:r>
          </a:p>
        </p:txBody>
      </p:sp>
      <p:sp>
        <p:nvSpPr>
          <p:cNvPr id="454662"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some property of </a:t>
            </a:r>
            <a:r>
              <a:rPr lang="en-US" sz="2000" b="1" dirty="0">
                <a:ea typeface="ＭＳ Ｐゴシック" pitchFamily="-111" charset="-128"/>
                <a:cs typeface="ＭＳ Ｐゴシック" pitchFamily="-111" charset="-128"/>
              </a:rPr>
              <a:t>re languages.</a:t>
            </a:r>
            <a:r>
              <a:rPr lang="en-US" sz="2000" dirty="0">
                <a:ea typeface="ＭＳ Ｐゴシック" pitchFamily="-111" charset="-128"/>
                <a:cs typeface="ＭＳ Ｐゴシック" pitchFamily="-111" charset="-128"/>
              </a:rPr>
              <a:t>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L</a:t>
            </a:r>
            <a:r>
              <a:rPr lang="en-US" sz="2000" b="1" baseline="-25000"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the set of languages having property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For example, if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is the property that a language is infinite then </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L</a:t>
            </a:r>
            <a:r>
              <a:rPr lang="en-US" sz="2000" b="1" baseline="-25000"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L</a:t>
            </a:r>
            <a:r>
              <a:rPr lang="en-US" sz="2000" dirty="0">
                <a:ea typeface="ＭＳ Ｐゴシック" pitchFamily="-111" charset="-128"/>
                <a:cs typeface="ＭＳ Ｐゴシック" pitchFamily="-111" charset="-128"/>
              </a:rPr>
              <a:t> is infinite re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Said differently, </a:t>
            </a:r>
            <a:r>
              <a:rPr lang="en-US" sz="2000" b="1" dirty="0">
                <a:ea typeface="ＭＳ Ｐゴシック" pitchFamily="-111" charset="-128"/>
                <a:cs typeface="ＭＳ Ｐゴシック" pitchFamily="-111" charset="-128"/>
              </a:rPr>
              <a:t>L</a:t>
            </a:r>
            <a:r>
              <a:rPr lang="en-US" sz="2000" b="1" baseline="-25000"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domain(</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rPr>
              <a:t>f</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infinite } or even</a:t>
            </a:r>
            <a:br>
              <a:rPr lang="en-US" sz="2000" dirty="0">
                <a:ea typeface="ＭＳ Ｐゴシック" pitchFamily="-111" charset="-128"/>
                <a:cs typeface="ＭＳ Ｐゴシック" pitchFamily="-111" charset="-128"/>
              </a:rPr>
            </a:br>
            <a:r>
              <a:rPr lang="en-US" sz="2000" b="1" dirty="0">
                <a:ea typeface="ＭＳ Ｐゴシック" pitchFamily="-111" charset="-128"/>
                <a:cs typeface="ＭＳ Ｐゴシック" pitchFamily="-111" charset="-128"/>
              </a:rPr>
              <a:t>L</a:t>
            </a:r>
            <a:r>
              <a:rPr lang="en-US" sz="2000" b="1" baseline="-25000" dirty="0">
                <a:ea typeface="ＭＳ Ｐゴシック" pitchFamily="-111" charset="-128"/>
                <a:cs typeface="ＭＳ Ｐゴシック" pitchFamily="-111" charset="-128"/>
              </a:rPr>
              <a:t>P</a:t>
            </a:r>
            <a:r>
              <a:rPr lang="en-US" sz="2000" b="1" dirty="0">
                <a:ea typeface="ＭＳ Ｐゴシック" pitchFamily="-111" charset="-128"/>
                <a:cs typeface="ＭＳ Ｐゴシック" pitchFamily="-111" charset="-128"/>
              </a:rPr>
              <a:t> =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range(</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is infinite }.</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In addition to limiting its applicability to properties of re languages (alternatively procedures that define those languages), Rice’s also limits its focus to properties that are </a:t>
            </a:r>
            <a:r>
              <a:rPr lang="en-US" sz="2000" b="1" dirty="0">
                <a:ea typeface="ＭＳ Ｐゴシック" pitchFamily="-111" charset="-128"/>
                <a:cs typeface="ＭＳ Ｐゴシック" pitchFamily="-111" charset="-128"/>
              </a:rPr>
              <a:t>non-trivial</a:t>
            </a:r>
            <a:r>
              <a:rPr lang="en-US" sz="2000" dirty="0">
                <a:ea typeface="ＭＳ Ｐゴシック" pitchFamily="-111" charset="-128"/>
                <a:cs typeface="ＭＳ Ｐゴシック" pitchFamily="-111" charset="-128"/>
              </a:rPr>
              <a:t>. A property is </a:t>
            </a:r>
            <a:r>
              <a:rPr lang="en-US" sz="2000" b="1" dirty="0">
                <a:ea typeface="ＭＳ Ｐゴシック" pitchFamily="-111" charset="-128"/>
                <a:cs typeface="ＭＳ Ｐゴシック" pitchFamily="-111" charset="-128"/>
              </a:rPr>
              <a:t>trivial</a:t>
            </a:r>
            <a:r>
              <a:rPr lang="en-US" sz="2000" dirty="0">
                <a:ea typeface="ＭＳ Ｐゴシック" pitchFamily="-111" charset="-128"/>
                <a:cs typeface="ＭＳ Ｐゴシック" pitchFamily="-111" charset="-128"/>
              </a:rPr>
              <a:t> if it applies to </a:t>
            </a:r>
            <a:r>
              <a:rPr lang="en-US" sz="2000" b="1" dirty="0">
                <a:ea typeface="ＭＳ Ｐゴシック" pitchFamily="-111" charset="-128"/>
                <a:cs typeface="ＭＳ Ｐゴシック" pitchFamily="-111" charset="-128"/>
              </a:rPr>
              <a:t>all re sets </a:t>
            </a:r>
            <a:r>
              <a:rPr lang="en-US" sz="2000" dirty="0">
                <a:ea typeface="ＭＳ Ｐゴシック" pitchFamily="-111" charset="-128"/>
                <a:cs typeface="ＭＳ Ｐゴシック" pitchFamily="-111" charset="-128"/>
              </a:rPr>
              <a:t>(procedures) or </a:t>
            </a:r>
            <a:r>
              <a:rPr lang="en-US" sz="2000" b="1" dirty="0">
                <a:ea typeface="ＭＳ Ｐゴシック" pitchFamily="-111" charset="-128"/>
                <a:cs typeface="ＭＳ Ｐゴシック" pitchFamily="-111" charset="-128"/>
              </a:rPr>
              <a:t>no re sets </a:t>
            </a:r>
            <a:r>
              <a:rPr lang="en-US" sz="2000" dirty="0">
                <a:ea typeface="ＭＳ Ｐゴシック" pitchFamily="-111" charset="-128"/>
                <a:cs typeface="ＭＳ Ｐゴシック" pitchFamily="-111" charset="-128"/>
              </a:rPr>
              <a:t>(procedures).</a:t>
            </a:r>
          </a:p>
        </p:txBody>
      </p:sp>
    </p:spTree>
    <p:extLst>
      <p:ext uri="{BB962C8B-B14F-4D97-AF65-F5344CB8AC3E}">
        <p14:creationId xmlns:p14="http://schemas.microsoft.com/office/powerpoint/2010/main" val="163105721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Date Placeholder 3"/>
          <p:cNvSpPr>
            <a:spLocks noGrp="1"/>
          </p:cNvSpPr>
          <p:nvPr>
            <p:ph type="dt" sz="quarter" idx="10"/>
          </p:nvPr>
        </p:nvSpPr>
        <p:spPr>
          <a:noFill/>
        </p:spPr>
        <p:txBody>
          <a:bodyPr/>
          <a:lstStyle/>
          <a:p>
            <a:fld id="{FC3F5AEC-161F-4247-B746-AC4D859D548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54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4660" name="Slide Number Placeholder 5"/>
          <p:cNvSpPr>
            <a:spLocks noGrp="1"/>
          </p:cNvSpPr>
          <p:nvPr>
            <p:ph type="sldNum" sz="quarter" idx="12"/>
          </p:nvPr>
        </p:nvSpPr>
        <p:spPr>
          <a:noFill/>
        </p:spPr>
        <p:txBody>
          <a:bodyPr/>
          <a:lstStyle/>
          <a:p>
            <a:fld id="{DCBA7AE1-0117-9947-BE89-01DAFA5243F4}" type="slidenum">
              <a:rPr lang="en-US">
                <a:latin typeface="Arial" pitchFamily="-111" charset="0"/>
                <a:ea typeface="ＭＳ Ｐゴシック" pitchFamily="-111" charset="-128"/>
                <a:cs typeface="ＭＳ Ｐゴシック" pitchFamily="-111" charset="-128"/>
              </a:rPr>
              <a:pPr/>
              <a:t>206</a:t>
            </a:fld>
            <a:endParaRPr lang="en-US">
              <a:latin typeface="Arial" pitchFamily="-111" charset="0"/>
              <a:ea typeface="ＭＳ Ｐゴシック" pitchFamily="-111" charset="-128"/>
              <a:cs typeface="ＭＳ Ｐゴシック" pitchFamily="-111" charset="-128"/>
            </a:endParaRPr>
          </a:p>
        </p:txBody>
      </p:sp>
      <p:sp>
        <p:nvSpPr>
          <p:cNvPr id="45466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 Focused on Procedures</a:t>
            </a:r>
          </a:p>
        </p:txBody>
      </p:sp>
      <p:sp>
        <p:nvSpPr>
          <p:cNvPr id="454662"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As noted, we can view re languages by talking about the procedures that define them (either by domain or range or even both).</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Rice’s Theorem deals with properties that split the set of procedures (really their indices) in two partitions: those procedures that have the property and those that do not have the property. </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For Rice’s Theorem to apply, the property must be about the non-implementation dependent behaviors of procedures, not how they might be implemented or even how efficient they are</a:t>
            </a:r>
            <a:r>
              <a:rPr lang="en-US" sz="2000" dirty="0">
                <a:ea typeface="ＭＳ Ｐゴシック" pitchFamily="-111" charset="-128"/>
                <a:cs typeface="ＭＳ Ｐゴシック" pitchFamily="-111" charset="-128"/>
              </a:rPr>
              <a:t>.</a:t>
            </a:r>
          </a:p>
        </p:txBody>
      </p:sp>
    </p:spTree>
    <p:extLst>
      <p:ext uri="{BB962C8B-B14F-4D97-AF65-F5344CB8AC3E}">
        <p14:creationId xmlns:p14="http://schemas.microsoft.com/office/powerpoint/2010/main" val="412648706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D36C-C83F-154E-B372-1C138750C7F1}"/>
              </a:ext>
            </a:extLst>
          </p:cNvPr>
          <p:cNvSpPr>
            <a:spLocks noGrp="1"/>
          </p:cNvSpPr>
          <p:nvPr>
            <p:ph type="title"/>
          </p:nvPr>
        </p:nvSpPr>
        <p:spPr/>
        <p:txBody>
          <a:bodyPr/>
          <a:lstStyle/>
          <a:p>
            <a:r>
              <a:rPr lang="en-US" dirty="0"/>
              <a:t>Operational Aspects of Rice</a:t>
            </a:r>
          </a:p>
        </p:txBody>
      </p:sp>
      <p:sp>
        <p:nvSpPr>
          <p:cNvPr id="3" name="Content Placeholder 2">
            <a:extLst>
              <a:ext uri="{FF2B5EF4-FFF2-40B4-BE49-F238E27FC236}">
                <a16:creationId xmlns:a16="http://schemas.microsoft.com/office/drawing/2014/main" id="{00E1FAFA-7C31-0549-80E9-21CBE0EEC08A}"/>
              </a:ext>
            </a:extLst>
          </p:cNvPr>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Operationally, this means if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two arbitrary function indices such that </a:t>
            </a:r>
            <a:r>
              <a:rPr lang="en-US" sz="2400" b="1"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sym typeface="Symbol" pitchFamily="-111" charset="2"/>
              </a:rPr>
              <a:t> </a:t>
            </a:r>
            <a:r>
              <a:rPr lang="en-US" sz="2400" b="1" baseline="-25000" dirty="0">
                <a:ea typeface="ＭＳ Ｐゴシック" pitchFamily="-111" charset="-128"/>
                <a:cs typeface="ＭＳ Ｐゴシック" pitchFamily="-111" charset="-128"/>
              </a:rPr>
              <a:t>f</a:t>
            </a:r>
            <a:r>
              <a:rPr lang="en-US" sz="2400" b="1" dirty="0">
                <a:ea typeface="ＭＳ Ｐゴシック" pitchFamily="-111" charset="-128"/>
                <a:cs typeface="ＭＳ Ｐゴシック" pitchFamily="-111" charset="-128"/>
              </a:rPr>
              <a:t>(x) =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g</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then Rice’s theorem cannot differentiate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from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That is, either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both have the property or neither does.</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This means, if we want to differentiate procedures based on how fast they compute values, Rice’s Theorem is useless.</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The above is what I call the Strong Version of Rice’s Theorem</a:t>
            </a:r>
            <a:endParaRPr lang="en-US" sz="2400" dirty="0"/>
          </a:p>
        </p:txBody>
      </p:sp>
      <p:sp>
        <p:nvSpPr>
          <p:cNvPr id="4" name="Date Placeholder 3">
            <a:extLst>
              <a:ext uri="{FF2B5EF4-FFF2-40B4-BE49-F238E27FC236}">
                <a16:creationId xmlns:a16="http://schemas.microsoft.com/office/drawing/2014/main" id="{24F96E08-B0CF-5F4C-BDC2-EBD3B52EBA33}"/>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48F013DD-BAF0-2B4B-96D0-8FE4AE09E6D2}"/>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D10252B-AF29-5646-A81E-087EAD319277}"/>
              </a:ext>
            </a:extLst>
          </p:cNvPr>
          <p:cNvSpPr>
            <a:spLocks noGrp="1"/>
          </p:cNvSpPr>
          <p:nvPr>
            <p:ph type="sldNum" sz="quarter" idx="12"/>
          </p:nvPr>
        </p:nvSpPr>
        <p:spPr/>
        <p:txBody>
          <a:bodyPr/>
          <a:lstStyle/>
          <a:p>
            <a:fld id="{F7F6C048-724C-A44D-A3A9-573A2C2F7973}" type="slidenum">
              <a:rPr lang="en-US" smtClean="0"/>
              <a:pPr/>
              <a:t>207</a:t>
            </a:fld>
            <a:endParaRPr lang="en-US"/>
          </a:p>
        </p:txBody>
      </p:sp>
    </p:spTree>
    <p:extLst>
      <p:ext uri="{BB962C8B-B14F-4D97-AF65-F5344CB8AC3E}">
        <p14:creationId xmlns:p14="http://schemas.microsoft.com/office/powerpoint/2010/main" val="343042425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E9DE-6E30-7140-BFBB-EFDE5D8AC3C5}"/>
              </a:ext>
            </a:extLst>
          </p:cNvPr>
          <p:cNvSpPr>
            <a:spLocks noGrp="1"/>
          </p:cNvSpPr>
          <p:nvPr>
            <p:ph type="title"/>
          </p:nvPr>
        </p:nvSpPr>
        <p:spPr/>
        <p:txBody>
          <a:bodyPr/>
          <a:lstStyle/>
          <a:p>
            <a:r>
              <a:rPr lang="en-US" dirty="0"/>
              <a:t>Weaker Versions of Rice</a:t>
            </a:r>
          </a:p>
        </p:txBody>
      </p:sp>
      <p:sp>
        <p:nvSpPr>
          <p:cNvPr id="3" name="Content Placeholder 2">
            <a:extLst>
              <a:ext uri="{FF2B5EF4-FFF2-40B4-BE49-F238E27FC236}">
                <a16:creationId xmlns:a16="http://schemas.microsoft.com/office/drawing/2014/main" id="{78AA4E42-22DF-3A4B-A035-D81046475CD5}"/>
              </a:ext>
            </a:extLst>
          </p:cNvPr>
          <p:cNvSpPr>
            <a:spLocks noGrp="1"/>
          </p:cNvSpPr>
          <p:nvPr>
            <p:ph idx="1"/>
          </p:nvPr>
        </p:nvSpPr>
        <p:spPr/>
        <p:txBody>
          <a:bodyPr/>
          <a:lstStyle/>
          <a:p>
            <a:pPr eaLnBrk="1" hangingPunct="1">
              <a:lnSpc>
                <a:spcPct val="80000"/>
              </a:lnSpc>
            </a:pPr>
            <a:r>
              <a:rPr lang="en-US" sz="2800" dirty="0">
                <a:ea typeface="ＭＳ Ｐゴシック" pitchFamily="-111" charset="-128"/>
                <a:cs typeface="ＭＳ Ｐゴシック" pitchFamily="-111" charset="-128"/>
              </a:rPr>
              <a:t>We will show that if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g</a:t>
            </a:r>
            <a:r>
              <a:rPr lang="en-US" sz="2800" dirty="0">
                <a:ea typeface="ＭＳ Ｐゴシック" pitchFamily="-111" charset="-128"/>
                <a:cs typeface="ＭＳ Ｐゴシック" pitchFamily="-111" charset="-128"/>
              </a:rPr>
              <a:t> are two arbitrary function indices such that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domain</a:t>
            </a:r>
            <a:r>
              <a:rPr lang="en-US" sz="2800" b="1" dirty="0">
                <a:ea typeface="ＭＳ Ｐゴシック" pitchFamily="-111" charset="-128"/>
                <a:cs typeface="ＭＳ Ｐゴシック" pitchFamily="-111" charset="-128"/>
                <a:sym typeface="Symbol" pitchFamily="-111" charset="2"/>
              </a:rPr>
              <a:t> </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 = domain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g</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then Rice’s theorem cannot differentiate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g</a:t>
            </a:r>
            <a:r>
              <a:rPr lang="en-US" sz="2800" dirty="0">
                <a:ea typeface="ＭＳ Ｐゴシック" pitchFamily="-111" charset="-128"/>
                <a:cs typeface="ＭＳ Ｐゴシック" pitchFamily="-111" charset="-128"/>
              </a:rPr>
              <a:t>. </a:t>
            </a:r>
          </a:p>
          <a:p>
            <a:pPr eaLnBrk="1" hangingPunct="1">
              <a:lnSpc>
                <a:spcPct val="80000"/>
              </a:lnSpc>
            </a:pPr>
            <a:r>
              <a:rPr lang="en-US" sz="2800" dirty="0">
                <a:ea typeface="ＭＳ Ｐゴシック" pitchFamily="-111" charset="-128"/>
                <a:cs typeface="ＭＳ Ｐゴシック" pitchFamily="-111" charset="-128"/>
              </a:rPr>
              <a:t>We will also show that if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g</a:t>
            </a:r>
            <a:r>
              <a:rPr lang="en-US" sz="2800" dirty="0">
                <a:ea typeface="ＭＳ Ｐゴシック" pitchFamily="-111" charset="-128"/>
                <a:cs typeface="ＭＳ Ｐゴシック" pitchFamily="-111" charset="-128"/>
              </a:rPr>
              <a:t> are two arbitrary function indices such that </a:t>
            </a:r>
            <a:br>
              <a:rPr lang="en-US" sz="2800"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range</a:t>
            </a:r>
            <a:r>
              <a:rPr lang="en-US" sz="2800" b="1" dirty="0">
                <a:ea typeface="ＭＳ Ｐゴシック" pitchFamily="-111" charset="-128"/>
                <a:cs typeface="ＭＳ Ｐゴシック" pitchFamily="-111" charset="-128"/>
                <a:sym typeface="Symbol" pitchFamily="-111" charset="2"/>
              </a:rPr>
              <a:t> </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 = range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g</a:t>
            </a:r>
            <a:r>
              <a:rPr lang="en-US" sz="2800" dirty="0">
                <a:ea typeface="ＭＳ Ｐゴシック" pitchFamily="-111" charset="-128"/>
                <a:cs typeface="ＭＳ Ｐゴシック" pitchFamily="-111" charset="-128"/>
              </a:rPr>
              <a:t> then Rice’s theorem cannot differentiate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from </a:t>
            </a:r>
            <a:r>
              <a:rPr lang="en-US" sz="2800" b="1" dirty="0">
                <a:ea typeface="ＭＳ Ｐゴシック" pitchFamily="-111" charset="-128"/>
                <a:cs typeface="ＭＳ Ｐゴシック" pitchFamily="-111" charset="-128"/>
              </a:rPr>
              <a:t>g</a:t>
            </a:r>
            <a:r>
              <a:rPr lang="en-US" sz="2800" dirty="0">
                <a:ea typeface="ＭＳ Ｐゴシック" pitchFamily="-111" charset="-128"/>
                <a:cs typeface="ＭＳ Ｐゴシック" pitchFamily="-111" charset="-128"/>
              </a:rPr>
              <a:t>. </a:t>
            </a:r>
          </a:p>
          <a:p>
            <a:pPr eaLnBrk="1" hangingPunct="1">
              <a:lnSpc>
                <a:spcPct val="80000"/>
              </a:lnSpc>
            </a:pPr>
            <a:r>
              <a:rPr lang="en-US" sz="2800" dirty="0">
                <a:ea typeface="ＭＳ Ｐゴシック" pitchFamily="-111" charset="-128"/>
                <a:cs typeface="ＭＳ Ｐゴシック" pitchFamily="-111" charset="-128"/>
              </a:rPr>
              <a:t>The domain form is what Rice originally proved but we extend it here to three versions so one can choose the one that is best for a particular property.</a:t>
            </a:r>
            <a:endParaRPr lang="en-US" dirty="0">
              <a:ea typeface="ＭＳ Ｐゴシック" pitchFamily="-111" charset="-128"/>
              <a:cs typeface="ＭＳ Ｐゴシック" pitchFamily="-111" charset="-128"/>
            </a:endParaRPr>
          </a:p>
          <a:p>
            <a:pPr eaLnBrk="1" hangingPunct="1">
              <a:lnSpc>
                <a:spcPct val="80000"/>
              </a:lnSpc>
            </a:pPr>
            <a:endParaRPr lang="en-US" dirty="0">
              <a:ea typeface="ＭＳ Ｐゴシック" pitchFamily="-111" charset="-128"/>
              <a:cs typeface="ＭＳ Ｐゴシック" pitchFamily="-111" charset="-128"/>
            </a:endParaRPr>
          </a:p>
          <a:p>
            <a:endParaRPr lang="en-US" dirty="0"/>
          </a:p>
        </p:txBody>
      </p:sp>
      <p:sp>
        <p:nvSpPr>
          <p:cNvPr id="4" name="Date Placeholder 3">
            <a:extLst>
              <a:ext uri="{FF2B5EF4-FFF2-40B4-BE49-F238E27FC236}">
                <a16:creationId xmlns:a16="http://schemas.microsoft.com/office/drawing/2014/main" id="{E427BCE4-9791-7F41-9188-E9A4125DD6E1}"/>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CE80345A-38DE-B441-BFCB-39586732A52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8056217-395D-7740-A7CA-06244323B3B7}"/>
              </a:ext>
            </a:extLst>
          </p:cNvPr>
          <p:cNvSpPr>
            <a:spLocks noGrp="1"/>
          </p:cNvSpPr>
          <p:nvPr>
            <p:ph type="sldNum" sz="quarter" idx="12"/>
          </p:nvPr>
        </p:nvSpPr>
        <p:spPr/>
        <p:txBody>
          <a:bodyPr/>
          <a:lstStyle/>
          <a:p>
            <a:fld id="{F7F6C048-724C-A44D-A3A9-573A2C2F7973}" type="slidenum">
              <a:rPr lang="en-US" smtClean="0"/>
              <a:pPr/>
              <a:t>208</a:t>
            </a:fld>
            <a:endParaRPr lang="en-US"/>
          </a:p>
        </p:txBody>
      </p:sp>
    </p:spTree>
    <p:extLst>
      <p:ext uri="{BB962C8B-B14F-4D97-AF65-F5344CB8AC3E}">
        <p14:creationId xmlns:p14="http://schemas.microsoft.com/office/powerpoint/2010/main" val="301528711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1C4B-F11B-154D-8CD6-F9AE1988282B}"/>
              </a:ext>
            </a:extLst>
          </p:cNvPr>
          <p:cNvSpPr>
            <a:spLocks noGrp="1"/>
          </p:cNvSpPr>
          <p:nvPr>
            <p:ph type="title"/>
          </p:nvPr>
        </p:nvSpPr>
        <p:spPr/>
        <p:txBody>
          <a:bodyPr/>
          <a:lstStyle/>
          <a:p>
            <a:r>
              <a:rPr lang="en-US" dirty="0"/>
              <a:t>Non-Trivial versus Trivial</a:t>
            </a:r>
          </a:p>
        </p:txBody>
      </p:sp>
      <p:sp>
        <p:nvSpPr>
          <p:cNvPr id="3" name="Content Placeholder 2">
            <a:extLst>
              <a:ext uri="{FF2B5EF4-FFF2-40B4-BE49-F238E27FC236}">
                <a16:creationId xmlns:a16="http://schemas.microsoft.com/office/drawing/2014/main" id="{94D5C94C-0C35-1042-8CAC-EE46F410A436}"/>
              </a:ext>
            </a:extLst>
          </p:cNvPr>
          <p:cNvSpPr>
            <a:spLocks noGrp="1"/>
          </p:cNvSpPr>
          <p:nvPr>
            <p:ph idx="1"/>
          </p:nvPr>
        </p:nvSpPr>
        <p:spPr/>
        <p:txBody>
          <a:bodyPr/>
          <a:lstStyle/>
          <a:p>
            <a:r>
              <a:rPr lang="en-US" dirty="0"/>
              <a:t>An example probably bring this home best</a:t>
            </a:r>
          </a:p>
          <a:p>
            <a:r>
              <a:rPr lang="en-US" dirty="0"/>
              <a:t>Let </a:t>
            </a:r>
            <a:r>
              <a:rPr lang="en-US" b="1" dirty="0"/>
              <a:t>Doppel = </a:t>
            </a:r>
            <a:br>
              <a:rPr lang="en-US" b="1" dirty="0"/>
            </a:br>
            <a:r>
              <a:rPr lang="en-US" b="1" dirty="0"/>
              <a:t>{ f | </a:t>
            </a:r>
            <a:r>
              <a:rPr lang="en-US" dirty="0"/>
              <a:t>there is a </a:t>
            </a:r>
            <a:r>
              <a:rPr lang="en-US" b="1" dirty="0" err="1"/>
              <a:t>g≠f</a:t>
            </a:r>
            <a:r>
              <a:rPr lang="en-US" b="1" dirty="0"/>
              <a:t> </a:t>
            </a:r>
            <a:r>
              <a:rPr lang="en-US" dirty="0"/>
              <a:t>where</a:t>
            </a:r>
            <a:r>
              <a:rPr lang="en-US" b="1" dirty="0"/>
              <a:t> </a:t>
            </a:r>
            <a:r>
              <a:rPr lang="en-US" b="1"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sym typeface="Symbol" pitchFamily="-111" charset="2"/>
              </a:rPr>
              <a:t> </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g</a:t>
            </a:r>
            <a:r>
              <a:rPr lang="en-US" b="1" dirty="0">
                <a:ea typeface="ＭＳ Ｐゴシック" pitchFamily="-111" charset="-128"/>
                <a:cs typeface="ＭＳ Ｐゴシック" pitchFamily="-111" charset="-128"/>
              </a:rPr>
              <a:t>(x) }</a:t>
            </a:r>
          </a:p>
          <a:p>
            <a:r>
              <a:rPr lang="en-US" dirty="0">
                <a:ea typeface="ＭＳ Ｐゴシック" pitchFamily="-111" charset="-128"/>
              </a:rPr>
              <a:t>It is the case that all procedures have twins (doppelgangers) so </a:t>
            </a:r>
            <a:r>
              <a:rPr lang="en-US" b="1" dirty="0">
                <a:ea typeface="ＭＳ Ｐゴシック" pitchFamily="-111" charset="-128"/>
              </a:rPr>
              <a:t>Doppel</a:t>
            </a:r>
            <a:r>
              <a:rPr lang="en-US" dirty="0">
                <a:ea typeface="ＭＳ Ｐゴシック" pitchFamily="-111" charset="-128"/>
              </a:rPr>
              <a:t> applies to all procedures and </a:t>
            </a:r>
            <a:r>
              <a:rPr lang="en-US" b="1" dirty="0">
                <a:ea typeface="ＭＳ Ｐゴシック" pitchFamily="-111" charset="-128"/>
              </a:rPr>
              <a:t>Doppel</a:t>
            </a:r>
            <a:r>
              <a:rPr lang="en-US" dirty="0">
                <a:ea typeface="ＭＳ Ｐゴシック" pitchFamily="-111" charset="-128"/>
              </a:rPr>
              <a:t> is the set of Natural Numbers.</a:t>
            </a:r>
          </a:p>
          <a:p>
            <a:r>
              <a:rPr lang="en-US" dirty="0">
                <a:ea typeface="ＭＳ Ｐゴシック" pitchFamily="-111" charset="-128"/>
              </a:rPr>
              <a:t>For this reason, Rice’s does not apply.</a:t>
            </a:r>
          </a:p>
        </p:txBody>
      </p:sp>
      <p:sp>
        <p:nvSpPr>
          <p:cNvPr id="4" name="Date Placeholder 3">
            <a:extLst>
              <a:ext uri="{FF2B5EF4-FFF2-40B4-BE49-F238E27FC236}">
                <a16:creationId xmlns:a16="http://schemas.microsoft.com/office/drawing/2014/main" id="{5533DFF4-9E2C-4644-8117-C01448ACFBF6}"/>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E8DE3D51-31A4-AA4F-BFDE-2C638F482BC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3864662-36F9-414F-B085-FA8057162B0D}"/>
              </a:ext>
            </a:extLst>
          </p:cNvPr>
          <p:cNvSpPr>
            <a:spLocks noGrp="1"/>
          </p:cNvSpPr>
          <p:nvPr>
            <p:ph type="sldNum" sz="quarter" idx="12"/>
          </p:nvPr>
        </p:nvSpPr>
        <p:spPr/>
        <p:txBody>
          <a:bodyPr/>
          <a:lstStyle/>
          <a:p>
            <a:fld id="{F7F6C048-724C-A44D-A3A9-573A2C2F7973}" type="slidenum">
              <a:rPr lang="en-US" smtClean="0"/>
              <a:pPr/>
              <a:t>209</a:t>
            </a:fld>
            <a:endParaRPr lang="en-US"/>
          </a:p>
        </p:txBody>
      </p:sp>
    </p:spTree>
    <p:extLst>
      <p:ext uri="{BB962C8B-B14F-4D97-AF65-F5344CB8AC3E}">
        <p14:creationId xmlns:p14="http://schemas.microsoft.com/office/powerpoint/2010/main" val="622031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CDF70B-4A73-5A47-B046-88020BAEEA83}" type="datetime1">
              <a:rPr lang="en-US" smtClean="0"/>
              <a:t>3/2/22</a:t>
            </a:fld>
            <a:endParaRPr lang="en-US"/>
          </a:p>
        </p:txBody>
      </p:sp>
      <p:sp>
        <p:nvSpPr>
          <p:cNvPr id="15155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15155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B16E3A7-D809-7343-AEE3-87A36BCD258A}" type="slidenum">
              <a:rPr lang="en-US"/>
              <a:pPr/>
              <a:t>21</a:t>
            </a:fld>
            <a:endParaRPr lang="en-US"/>
          </a:p>
        </p:txBody>
      </p:sp>
      <p:sp>
        <p:nvSpPr>
          <p:cNvPr id="151557" name="Rectangle 2"/>
          <p:cNvSpPr>
            <a:spLocks noGrp="1" noChangeArrowheads="1"/>
          </p:cNvSpPr>
          <p:nvPr>
            <p:ph type="title" idx="4294967295"/>
          </p:nvPr>
        </p:nvSpPr>
        <p:spPr/>
        <p:txBody>
          <a:bodyPr/>
          <a:lstStyle/>
          <a:p>
            <a:pPr eaLnBrk="1" hangingPunct="1"/>
            <a:r>
              <a:rPr lang="en-US" sz="4000" dirty="0">
                <a:latin typeface="Arial" charset="0"/>
                <a:ea typeface="MS PGothic" charset="0"/>
              </a:rPr>
              <a:t>Hilbert</a:t>
            </a:r>
            <a:r>
              <a:rPr lang="ja-JP" altLang="en-US" sz="4000" dirty="0">
                <a:latin typeface="Arial" charset="0"/>
                <a:ea typeface="MS PGothic" charset="0"/>
              </a:rPr>
              <a:t>’</a:t>
            </a:r>
            <a:r>
              <a:rPr lang="en-US" altLang="ja-JP" sz="4000" dirty="0">
                <a:latin typeface="Arial" charset="0"/>
                <a:ea typeface="MS PGothic" charset="0"/>
              </a:rPr>
              <a:t>s 10</a:t>
            </a:r>
            <a:r>
              <a:rPr lang="en-US" altLang="ja-JP" sz="4000" baseline="30000" dirty="0">
                <a:latin typeface="Arial" charset="0"/>
                <a:ea typeface="MS PGothic" charset="0"/>
              </a:rPr>
              <a:t>th</a:t>
            </a:r>
            <a:r>
              <a:rPr lang="en-US" altLang="ja-JP" sz="4000" dirty="0">
                <a:latin typeface="Arial" charset="0"/>
                <a:ea typeface="MS PGothic" charset="0"/>
              </a:rPr>
              <a:t> is Semi-Decidable</a:t>
            </a:r>
            <a:endParaRPr lang="en-US" sz="4000" dirty="0">
              <a:latin typeface="Arial" charset="0"/>
              <a:ea typeface="MS PGothic" charset="0"/>
            </a:endParaRPr>
          </a:p>
        </p:txBody>
      </p:sp>
      <p:sp>
        <p:nvSpPr>
          <p:cNvPr id="151558" name="Rectangle 3"/>
          <p:cNvSpPr>
            <a:spLocks noGrp="1" noChangeArrowheads="1"/>
          </p:cNvSpPr>
          <p:nvPr>
            <p:ph type="body" idx="4294967295"/>
          </p:nvPr>
        </p:nvSpPr>
        <p:spPr/>
        <p:txBody>
          <a:bodyPr/>
          <a:lstStyle/>
          <a:p>
            <a:pPr eaLnBrk="1" hangingPunct="1"/>
            <a:r>
              <a:rPr lang="en-US" dirty="0">
                <a:latin typeface="Arial" charset="0"/>
                <a:ea typeface="MS PGothic" charset="0"/>
              </a:rPr>
              <a:t>Consider over one variable: P(x) = 0</a:t>
            </a:r>
          </a:p>
          <a:p>
            <a:pPr eaLnBrk="1" hangingPunct="1"/>
            <a:r>
              <a:rPr lang="en-US" dirty="0">
                <a:latin typeface="Arial" charset="0"/>
                <a:ea typeface="MS PGothic" charset="0"/>
              </a:rPr>
              <a:t>Can semi-decide by plugging in </a:t>
            </a:r>
            <a:br>
              <a:rPr lang="en-US" dirty="0">
                <a:latin typeface="Arial" charset="0"/>
                <a:ea typeface="MS PGothic" charset="0"/>
              </a:rPr>
            </a:br>
            <a:r>
              <a:rPr lang="en-US" dirty="0">
                <a:latin typeface="Arial" charset="0"/>
                <a:ea typeface="MS PGothic" charset="0"/>
              </a:rPr>
              <a:t>0, 1, -1, 2, -2, 3, -3, …</a:t>
            </a:r>
          </a:p>
          <a:p>
            <a:pPr eaLnBrk="1" hangingPunct="1"/>
            <a:r>
              <a:rPr lang="en-US" dirty="0">
                <a:latin typeface="Arial" charset="0"/>
                <a:ea typeface="MS PGothic" charset="0"/>
              </a:rPr>
              <a:t>This terminates and says </a:t>
            </a:r>
            <a:r>
              <a:rPr lang="ja-JP" altLang="en-US" dirty="0">
                <a:latin typeface="Arial" charset="0"/>
                <a:ea typeface="MS PGothic" charset="0"/>
              </a:rPr>
              <a:t>“</a:t>
            </a:r>
            <a:r>
              <a:rPr lang="en-US" altLang="ja-JP" dirty="0">
                <a:latin typeface="Arial" charset="0"/>
                <a:ea typeface="MS PGothic" charset="0"/>
              </a:rPr>
              <a:t>yes</a:t>
            </a:r>
            <a:r>
              <a:rPr lang="ja-JP" altLang="en-US" dirty="0">
                <a:latin typeface="Arial" charset="0"/>
                <a:ea typeface="MS PGothic" charset="0"/>
              </a:rPr>
              <a:t>”</a:t>
            </a:r>
            <a:r>
              <a:rPr lang="en-US" altLang="ja-JP" dirty="0">
                <a:latin typeface="Arial" charset="0"/>
                <a:ea typeface="MS PGothic" charset="0"/>
              </a:rPr>
              <a:t> if P(x) evaluates to 0, eventually. Unfortunately, it never terminates if there is no x such that P(x) =0.</a:t>
            </a:r>
          </a:p>
          <a:p>
            <a:pPr eaLnBrk="1" hangingPunct="1"/>
            <a:r>
              <a:rPr lang="en-US" dirty="0">
                <a:latin typeface="Arial" charset="0"/>
                <a:ea typeface="MS PGothic" charset="0"/>
              </a:rPr>
              <a:t>Can easily extend to P(x</a:t>
            </a:r>
            <a:r>
              <a:rPr lang="en-US" baseline="-25000" dirty="0">
                <a:latin typeface="Arial" charset="0"/>
                <a:ea typeface="MS PGothic" charset="0"/>
              </a:rPr>
              <a:t>1</a:t>
            </a:r>
            <a:r>
              <a:rPr lang="en-US" dirty="0">
                <a:latin typeface="Arial" charset="0"/>
                <a:ea typeface="MS PGothic" charset="0"/>
              </a:rPr>
              <a:t>,x</a:t>
            </a:r>
            <a:r>
              <a:rPr lang="en-US" baseline="-25000" dirty="0">
                <a:latin typeface="Arial" charset="0"/>
                <a:ea typeface="MS PGothic" charset="0"/>
              </a:rPr>
              <a:t>2</a:t>
            </a:r>
            <a:r>
              <a:rPr lang="en-US" dirty="0">
                <a:latin typeface="Arial" charset="0"/>
                <a:ea typeface="MS PGothic" charset="0"/>
              </a:rPr>
              <a:t>,..,x</a:t>
            </a:r>
            <a:r>
              <a:rPr lang="en-US" baseline="-25000" dirty="0">
                <a:latin typeface="Arial" charset="0"/>
                <a:ea typeface="MS PGothic" charset="0"/>
              </a:rPr>
              <a:t>k</a:t>
            </a:r>
            <a:r>
              <a:rPr lang="en-US" dirty="0">
                <a:latin typeface="Arial" charset="0"/>
                <a:ea typeface="MS PGothic" charset="0"/>
              </a:rPr>
              <a:t>) = 0.</a:t>
            </a:r>
          </a:p>
        </p:txBody>
      </p:sp>
      <p:sp>
        <p:nvSpPr>
          <p:cNvPr id="15155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49B1E627-BB50-4D49-8E4C-4D6F84FC7D19}" type="slidenum">
              <a:rPr lang="en-US" sz="1400"/>
              <a:pPr algn="r" eaLnBrk="1" hangingPunct="1"/>
              <a:t>21</a:t>
            </a:fld>
            <a:endParaRPr lang="en-US" sz="140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Date Placeholder 3"/>
          <p:cNvSpPr>
            <a:spLocks noGrp="1"/>
          </p:cNvSpPr>
          <p:nvPr>
            <p:ph type="dt" sz="quarter" idx="10"/>
          </p:nvPr>
        </p:nvSpPr>
        <p:spPr>
          <a:noFill/>
        </p:spPr>
        <p:txBody>
          <a:bodyPr/>
          <a:lstStyle/>
          <a:p>
            <a:fld id="{A83EFCD9-C1C7-654E-84C2-02475563E1E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5670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6708" name="Slide Number Placeholder 5"/>
          <p:cNvSpPr>
            <a:spLocks noGrp="1"/>
          </p:cNvSpPr>
          <p:nvPr>
            <p:ph type="sldNum" sz="quarter" idx="12"/>
          </p:nvPr>
        </p:nvSpPr>
        <p:spPr>
          <a:noFill/>
        </p:spPr>
        <p:txBody>
          <a:bodyPr/>
          <a:lstStyle/>
          <a:p>
            <a:fld id="{EC09510C-3971-5940-A794-3717BBB1B98B}" type="slidenum">
              <a:rPr lang="en-US">
                <a:latin typeface="Arial" pitchFamily="-111" charset="0"/>
                <a:ea typeface="ＭＳ Ｐゴシック" pitchFamily="-111" charset="-128"/>
                <a:cs typeface="ＭＳ Ｐゴシック" pitchFamily="-111" charset="-128"/>
              </a:rPr>
              <a:pPr/>
              <a:t>210</a:t>
            </a:fld>
            <a:endParaRPr lang="en-US">
              <a:latin typeface="Arial" pitchFamily="-111" charset="0"/>
              <a:ea typeface="ＭＳ Ｐゴシック" pitchFamily="-111" charset="-128"/>
              <a:cs typeface="ＭＳ Ｐゴシック" pitchFamily="-111" charset="-128"/>
            </a:endParaRPr>
          </a:p>
        </p:txBody>
      </p:sp>
      <p:sp>
        <p:nvSpPr>
          <p:cNvPr id="45670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Comment about </a:t>
            </a:r>
            <a:r>
              <a:rPr lang="en-US" dirty="0" err="1">
                <a:ea typeface="ＭＳ Ｐゴシック" pitchFamily="-111" charset="-128"/>
                <a:cs typeface="ＭＳ Ｐゴシック" pitchFamily="-111" charset="-128"/>
              </a:rPr>
              <a:t>Ø</a:t>
            </a:r>
            <a:r>
              <a:rPr lang="en-US" dirty="0">
                <a:ea typeface="ＭＳ Ｐゴシック" pitchFamily="-111" charset="-128"/>
                <a:cs typeface="ＭＳ Ｐゴシック" pitchFamily="-111" charset="-128"/>
              </a:rPr>
              <a:t> </a:t>
            </a:r>
          </a:p>
        </p:txBody>
      </p:sp>
      <p:sp>
        <p:nvSpPr>
          <p:cNvPr id="456710" name="Rectangle 3"/>
          <p:cNvSpPr>
            <a:spLocks noGrp="1" noChangeArrowheads="1"/>
          </p:cNvSpPr>
          <p:nvPr>
            <p:ph type="body" idx="1"/>
          </p:nvPr>
        </p:nvSpPr>
        <p:spPr/>
        <p:txBody>
          <a:bodyPr/>
          <a:lstStyle/>
          <a:p>
            <a:pPr eaLnBrk="1" hangingPunct="1">
              <a:lnSpc>
                <a:spcPct val="95000"/>
              </a:lnSpc>
            </a:pPr>
            <a:r>
              <a:rPr lang="en-US" sz="2400" dirty="0">
                <a:ea typeface="ＭＳ Ｐゴシック" pitchFamily="-111" charset="-128"/>
                <a:cs typeface="ＭＳ Ｐゴシック" pitchFamily="-111" charset="-128"/>
              </a:rPr>
              <a:t>Consider the set of indices of procedures that have empty domains.</a:t>
            </a:r>
          </a:p>
          <a:p>
            <a:pPr eaLnBrk="1" hangingPunct="1">
              <a:lnSpc>
                <a:spcPct val="95000"/>
              </a:lnSpc>
            </a:pPr>
            <a:r>
              <a:rPr lang="en-US" sz="2400" dirty="0">
                <a:ea typeface="ＭＳ Ｐゴシック" pitchFamily="-111" charset="-128"/>
                <a:cs typeface="ＭＳ Ｐゴシック" pitchFamily="-111" charset="-128"/>
              </a:rPr>
              <a:t>If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have the same domain then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domain(f) = </a:t>
            </a:r>
            <a:r>
              <a:rPr lang="en-US" sz="2400" b="1" dirty="0" err="1">
                <a:ea typeface="ＭＳ Ｐゴシック" pitchFamily="-111" charset="-128"/>
                <a:cs typeface="ＭＳ Ｐゴシック" pitchFamily="-111" charset="-128"/>
              </a:rPr>
              <a:t>Ø</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domain(g) = </a:t>
            </a:r>
            <a:r>
              <a:rPr lang="en-US" sz="2400" b="1" dirty="0" err="1">
                <a:ea typeface="ＭＳ Ｐゴシック" pitchFamily="-111" charset="-128"/>
                <a:cs typeface="ＭＳ Ｐゴシック" pitchFamily="-111" charset="-128"/>
              </a:rPr>
              <a:t>Ø</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t>
            </a:r>
            <a:endParaRPr lang="en-US" sz="2400" dirty="0">
              <a:ea typeface="ＭＳ Ｐゴシック" pitchFamily="-111" charset="-128"/>
              <a:cs typeface="ＭＳ Ｐゴシック" pitchFamily="-111" charset="-128"/>
            </a:endParaRPr>
          </a:p>
          <a:p>
            <a:pPr eaLnBrk="1" hangingPunct="1">
              <a:lnSpc>
                <a:spcPct val="95000"/>
              </a:lnSpc>
            </a:pPr>
            <a:r>
              <a:rPr lang="en-US" sz="2400" dirty="0">
                <a:ea typeface="ＭＳ Ｐゴシック" pitchFamily="-111" charset="-128"/>
                <a:cs typeface="ＭＳ Ｐゴシック" pitchFamily="-111" charset="-128"/>
              </a:rPr>
              <a:t>By our previous discussion Rice’s Theorem cannot differentiate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from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as it cannot look at how each computes its domain. It can only observe that both have the same domain (</a:t>
            </a:r>
            <a:r>
              <a:rPr lang="en-US" sz="2400" b="1" dirty="0" err="1">
                <a:ea typeface="ＭＳ Ｐゴシック" pitchFamily="-111" charset="-128"/>
                <a:cs typeface="ＭＳ Ｐゴシック" pitchFamily="-111" charset="-128"/>
              </a:rPr>
              <a:t>Ø</a:t>
            </a:r>
            <a:r>
              <a:rPr lang="en-US" sz="2400" dirty="0">
                <a:ea typeface="ＭＳ Ｐゴシック" pitchFamily="-111" charset="-128"/>
                <a:cs typeface="ＭＳ Ｐゴシック" pitchFamily="-111" charset="-128"/>
              </a:rPr>
              <a:t>), so they are indistinguishable.</a:t>
            </a:r>
          </a:p>
          <a:p>
            <a:pPr eaLnBrk="1" hangingPunct="1">
              <a:lnSpc>
                <a:spcPct val="95000"/>
              </a:lnSpc>
            </a:pPr>
            <a:r>
              <a:rPr lang="en-US" sz="2400" dirty="0">
                <a:ea typeface="ＭＳ Ｐゴシック" pitchFamily="-111" charset="-128"/>
                <a:cs typeface="ＭＳ Ｐゴシック" pitchFamily="-111" charset="-128"/>
              </a:rPr>
              <a:t>Moreover, if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have empty domains, they have empty ranges and they diverge everywhere, so they cannot be distinguished by their ranges or their mappings from input to output.</a:t>
            </a:r>
          </a:p>
        </p:txBody>
      </p:sp>
    </p:spTree>
    <p:extLst>
      <p:ext uri="{BB962C8B-B14F-4D97-AF65-F5344CB8AC3E}">
        <p14:creationId xmlns:p14="http://schemas.microsoft.com/office/powerpoint/2010/main" val="227119047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Date Placeholder 3"/>
          <p:cNvSpPr>
            <a:spLocks noGrp="1"/>
          </p:cNvSpPr>
          <p:nvPr>
            <p:ph type="dt" sz="quarter" idx="10"/>
          </p:nvPr>
        </p:nvSpPr>
        <p:spPr>
          <a:noFill/>
        </p:spPr>
        <p:txBody>
          <a:bodyPr/>
          <a:lstStyle/>
          <a:p>
            <a:fld id="{A83EFCD9-C1C7-654E-84C2-02475563E1E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5670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6708" name="Slide Number Placeholder 5"/>
          <p:cNvSpPr>
            <a:spLocks noGrp="1"/>
          </p:cNvSpPr>
          <p:nvPr>
            <p:ph type="sldNum" sz="quarter" idx="12"/>
          </p:nvPr>
        </p:nvSpPr>
        <p:spPr>
          <a:noFill/>
        </p:spPr>
        <p:txBody>
          <a:bodyPr/>
          <a:lstStyle/>
          <a:p>
            <a:fld id="{EC09510C-3971-5940-A794-3717BBB1B98B}" type="slidenum">
              <a:rPr lang="en-US">
                <a:latin typeface="Arial" pitchFamily="-111" charset="0"/>
                <a:ea typeface="ＭＳ Ｐゴシック" pitchFamily="-111" charset="-128"/>
                <a:cs typeface="ＭＳ Ｐゴシック" pitchFamily="-111" charset="-128"/>
              </a:rPr>
              <a:pPr/>
              <a:t>211</a:t>
            </a:fld>
            <a:endParaRPr lang="en-US">
              <a:latin typeface="Arial" pitchFamily="-111" charset="0"/>
              <a:ea typeface="ＭＳ Ｐゴシック" pitchFamily="-111" charset="-128"/>
              <a:cs typeface="ＭＳ Ｐゴシック" pitchFamily="-111" charset="-128"/>
            </a:endParaRPr>
          </a:p>
        </p:txBody>
      </p:sp>
      <p:sp>
        <p:nvSpPr>
          <p:cNvPr id="45670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Rice’s Original Theorem</a:t>
            </a:r>
          </a:p>
        </p:txBody>
      </p:sp>
      <p:sp>
        <p:nvSpPr>
          <p:cNvPr id="456710" name="Rectangle 3"/>
          <p:cNvSpPr>
            <a:spLocks noGrp="1" noChangeArrowheads="1"/>
          </p:cNvSpPr>
          <p:nvPr>
            <p:ph type="body" idx="1"/>
          </p:nvPr>
        </p:nvSpPr>
        <p:spPr/>
        <p:txBody>
          <a:bodyPr/>
          <a:lstStyle/>
          <a:p>
            <a:pPr eaLnBrk="1" hangingPunct="1">
              <a:lnSpc>
                <a:spcPct val="95000"/>
              </a:lnSpc>
              <a:buFontTx/>
              <a:buNone/>
            </a:pPr>
            <a:r>
              <a:rPr lang="en-US" sz="2800" b="1" dirty="0">
                <a:ea typeface="ＭＳ Ｐゴシック" pitchFamily="-111" charset="-128"/>
                <a:cs typeface="ＭＳ Ｐゴシック" pitchFamily="-111" charset="-128"/>
              </a:rPr>
              <a:t>Rice’s Theorem</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be some non-trivial property of the re languages. Then</a:t>
            </a:r>
          </a:p>
          <a:p>
            <a:pPr eaLnBrk="1" hangingPunct="1">
              <a:lnSpc>
                <a:spcPct val="95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b="1" dirty="0">
                <a:ea typeface="ＭＳ Ｐゴシック" pitchFamily="-111" charset="-128"/>
                <a:cs typeface="ＭＳ Ｐゴシック" pitchFamily="-111" charset="-128"/>
              </a:rPr>
              <a:t> = { x | </a:t>
            </a:r>
            <a:r>
              <a:rPr lang="en-US" sz="2800" b="1" dirty="0" err="1">
                <a:ea typeface="ＭＳ Ｐゴシック" pitchFamily="-111" charset="-128"/>
                <a:cs typeface="ＭＳ Ｐゴシック" pitchFamily="-111" charset="-128"/>
              </a:rPr>
              <a:t>dom</a:t>
            </a:r>
            <a:r>
              <a:rPr lang="en-US" sz="2800" b="1" dirty="0">
                <a:ea typeface="ＭＳ Ｐゴシック" pitchFamily="-111" charset="-128"/>
                <a:cs typeface="ＭＳ Ｐゴシック" pitchFamily="-111" charset="-128"/>
              </a:rPr>
              <a:t> [x] is in P (has property P) }</a:t>
            </a:r>
          </a:p>
          <a:p>
            <a:pPr eaLnBrk="1" hangingPunct="1">
              <a:lnSpc>
                <a:spcPct val="95000"/>
              </a:lnSpc>
              <a:buFontTx/>
              <a:buNone/>
            </a:pPr>
            <a:r>
              <a:rPr lang="en-US" sz="2800" dirty="0">
                <a:ea typeface="ＭＳ Ｐゴシック" pitchFamily="-111" charset="-128"/>
                <a:cs typeface="ＭＳ Ｐゴシック" pitchFamily="-111" charset="-128"/>
              </a:rPr>
              <a:t>	is undecidable. Note again that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based purely on the domain of a function, not on any aspect of its implementation.</a:t>
            </a:r>
          </a:p>
          <a:p>
            <a:pPr eaLnBrk="1" hangingPunct="1">
              <a:lnSpc>
                <a:spcPct val="95000"/>
              </a:lnSpc>
              <a:buFontTx/>
              <a:buNone/>
            </a:pPr>
            <a:endParaRPr lang="en-US" sz="2800" dirty="0">
              <a:ea typeface="ＭＳ Ｐゴシック" pitchFamily="-111" charset="-128"/>
              <a:cs typeface="ＭＳ Ｐゴシック" pitchFamily="-111" charset="-128"/>
            </a:endParaRPr>
          </a:p>
          <a:p>
            <a:pPr eaLnBrk="1" hangingPunct="1">
              <a:lnSpc>
                <a:spcPct val="95000"/>
              </a:lnSpc>
              <a:buFontTx/>
              <a:buNone/>
            </a:pPr>
            <a:r>
              <a:rPr lang="en-US" sz="2400" b="1" dirty="0">
                <a:ea typeface="ＭＳ Ｐゴシック" pitchFamily="-111" charset="-128"/>
                <a:cs typeface="ＭＳ Ｐゴシック" pitchFamily="-111" charset="-128"/>
              </a:rPr>
              <a:t>Note:</a:t>
            </a:r>
            <a:r>
              <a:rPr lang="en-US" sz="2400" dirty="0">
                <a:ea typeface="ＭＳ Ｐゴシック" pitchFamily="-111" charset="-128"/>
                <a:cs typeface="ＭＳ Ｐゴシック" pitchFamily="-111" charset="-128"/>
              </a:rPr>
              <a:t> Rice’s Theorem focuses on re sets as being domains of procedures. As noted previously, we will extend this to also consider ranges of procedures and even functional properties (mappings from domains to ranges.)</a:t>
            </a:r>
          </a:p>
        </p:txBody>
      </p:sp>
    </p:spTree>
    <p:extLst>
      <p:ext uri="{BB962C8B-B14F-4D97-AF65-F5344CB8AC3E}">
        <p14:creationId xmlns:p14="http://schemas.microsoft.com/office/powerpoint/2010/main" val="401366198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Date Placeholder 3"/>
          <p:cNvSpPr>
            <a:spLocks noGrp="1"/>
          </p:cNvSpPr>
          <p:nvPr>
            <p:ph type="dt" sz="quarter" idx="10"/>
          </p:nvPr>
        </p:nvSpPr>
        <p:spPr>
          <a:noFill/>
        </p:spPr>
        <p:txBody>
          <a:bodyPr/>
          <a:lstStyle/>
          <a:p>
            <a:fld id="{597D1264-81E5-074E-8C06-F315E79AA914}"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5875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58756" name="Slide Number Placeholder 5"/>
          <p:cNvSpPr>
            <a:spLocks noGrp="1"/>
          </p:cNvSpPr>
          <p:nvPr>
            <p:ph type="sldNum" sz="quarter" idx="12"/>
          </p:nvPr>
        </p:nvSpPr>
        <p:spPr>
          <a:noFill/>
        </p:spPr>
        <p:txBody>
          <a:bodyPr/>
          <a:lstStyle/>
          <a:p>
            <a:fld id="{D38E1AAB-C6C2-984D-9164-DB3A1A58E042}" type="slidenum">
              <a:rPr lang="en-US">
                <a:latin typeface="Arial" pitchFamily="-111" charset="0"/>
                <a:ea typeface="ＭＳ Ｐゴシック" pitchFamily="-111" charset="-128"/>
                <a:cs typeface="ＭＳ Ｐゴシック" pitchFamily="-111" charset="-128"/>
              </a:rPr>
              <a:pPr/>
              <a:t>212</a:t>
            </a:fld>
            <a:endParaRPr lang="en-US">
              <a:latin typeface="Arial" pitchFamily="-111" charset="0"/>
              <a:ea typeface="ＭＳ Ｐゴシック" pitchFamily="-111" charset="-128"/>
              <a:cs typeface="ＭＳ Ｐゴシック" pitchFamily="-111" charset="-128"/>
            </a:endParaRPr>
          </a:p>
        </p:txBody>
      </p:sp>
      <p:sp>
        <p:nvSpPr>
          <p:cNvPr id="458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Rice’s Proof-1</a:t>
            </a:r>
          </a:p>
        </p:txBody>
      </p:sp>
      <p:sp>
        <p:nvSpPr>
          <p:cNvPr id="458758" name="Rectangle 3"/>
          <p:cNvSpPr>
            <a:spLocks noGrp="1" noChangeArrowheads="1"/>
          </p:cNvSpPr>
          <p:nvPr>
            <p:ph type="body" idx="1"/>
          </p:nvPr>
        </p:nvSpPr>
        <p:spPr/>
        <p:txBody>
          <a:bodyPr/>
          <a:lstStyle/>
          <a:p>
            <a:pPr eaLnBrk="1" hangingPunct="1">
              <a:lnSpc>
                <a:spcPct val="95000"/>
              </a:lnSpc>
              <a:buFontTx/>
              <a:buNone/>
            </a:pPr>
            <a:r>
              <a:rPr lang="en-US" sz="2800" b="1" dirty="0">
                <a:ea typeface="ＭＳ Ｐゴシック" pitchFamily="-111" charset="-128"/>
                <a:cs typeface="ＭＳ Ｐゴシック" pitchFamily="-111" charset="-128"/>
              </a:rPr>
              <a:t>Proof</a:t>
            </a:r>
            <a:r>
              <a:rPr lang="en-US" sz="2800" dirty="0">
                <a:ea typeface="ＭＳ Ｐゴシック" pitchFamily="-111" charset="-128"/>
                <a:cs typeface="ＭＳ Ｐゴシック" pitchFamily="-111" charset="-128"/>
              </a:rPr>
              <a:t>:  We will assume, </a:t>
            </a:r>
            <a:r>
              <a:rPr lang="en-US" sz="2800" i="1" dirty="0" err="1">
                <a:ea typeface="ＭＳ Ｐゴシック" pitchFamily="-111" charset="-128"/>
                <a:cs typeface="ＭＳ Ｐゴシック" pitchFamily="-111" charset="-128"/>
              </a:rPr>
              <a:t>wlog</a:t>
            </a:r>
            <a:r>
              <a:rPr lang="en-US" sz="2800" dirty="0">
                <a:ea typeface="ＭＳ Ｐゴシック" pitchFamily="-111" charset="-128"/>
                <a:cs typeface="ＭＳ Ｐゴシック" pitchFamily="-111" charset="-128"/>
              </a:rPr>
              <a:t>, that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does not contain </a:t>
            </a:r>
            <a:r>
              <a:rPr lang="en-US" sz="2800" b="1" dirty="0" err="1">
                <a:ea typeface="ＭＳ Ｐゴシック" pitchFamily="-111" charset="-128"/>
                <a:cs typeface="ＭＳ Ｐゴシック" pitchFamily="-111" charset="-128"/>
              </a:rPr>
              <a:t>Ø</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(functions that have empty domains).  If it does, we switch our attention to the complement of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Now, since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non-trivial, there exists some language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with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Let </a:t>
            </a:r>
            <a:r>
              <a:rPr lang="en-US" sz="2800" b="1" dirty="0">
                <a:ea typeface="ＭＳ Ｐゴシック" pitchFamily="-111" charset="-128"/>
                <a:cs typeface="ＭＳ Ｐゴシック" pitchFamily="-111" charset="-128"/>
              </a:rPr>
              <a:t>[r] </a:t>
            </a:r>
            <a:r>
              <a:rPr lang="en-US" sz="2800" dirty="0">
                <a:ea typeface="ＭＳ Ｐゴシック" pitchFamily="-111" charset="-128"/>
                <a:cs typeface="ＭＳ Ｐゴシック" pitchFamily="-111" charset="-128"/>
              </a:rPr>
              <a:t>be a procedure (recursive function) whose domain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is the index of a semi-decision procedure for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Suppose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were decidable. We will use this decision procedure and the existence of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to decide </a:t>
            </a:r>
            <a:r>
              <a:rPr lang="en-US" sz="2800" b="1" dirty="0">
                <a:ea typeface="ＭＳ Ｐゴシック" pitchFamily="-111" charset="-128"/>
                <a:cs typeface="ＭＳ Ｐゴシック" pitchFamily="-111" charset="-128"/>
              </a:rPr>
              <a:t>Halt</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p>
        </p:txBody>
      </p:sp>
    </p:spTree>
    <p:extLst>
      <p:ext uri="{BB962C8B-B14F-4D97-AF65-F5344CB8AC3E}">
        <p14:creationId xmlns:p14="http://schemas.microsoft.com/office/powerpoint/2010/main" val="404036863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Date Placeholder 3"/>
          <p:cNvSpPr>
            <a:spLocks noGrp="1"/>
          </p:cNvSpPr>
          <p:nvPr>
            <p:ph type="dt" sz="quarter" idx="10"/>
          </p:nvPr>
        </p:nvSpPr>
        <p:spPr>
          <a:noFill/>
        </p:spPr>
        <p:txBody>
          <a:bodyPr/>
          <a:lstStyle/>
          <a:p>
            <a:fld id="{47941541-3CB9-B84F-B80C-DE7790D91DE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6080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0804" name="Slide Number Placeholder 5"/>
          <p:cNvSpPr>
            <a:spLocks noGrp="1"/>
          </p:cNvSpPr>
          <p:nvPr>
            <p:ph type="sldNum" sz="quarter" idx="12"/>
          </p:nvPr>
        </p:nvSpPr>
        <p:spPr>
          <a:noFill/>
        </p:spPr>
        <p:txBody>
          <a:bodyPr/>
          <a:lstStyle/>
          <a:p>
            <a:fld id="{618A5BFB-35D9-BA4B-B2C6-AA0B5A358F61}" type="slidenum">
              <a:rPr lang="en-US">
                <a:latin typeface="Arial" pitchFamily="-111" charset="0"/>
                <a:ea typeface="ＭＳ Ｐゴシック" pitchFamily="-111" charset="-128"/>
                <a:cs typeface="ＭＳ Ｐゴシック" pitchFamily="-111" charset="-128"/>
              </a:rPr>
              <a:pPr/>
              <a:t>213</a:t>
            </a:fld>
            <a:endParaRPr lang="en-US">
              <a:latin typeface="Arial" pitchFamily="-111" charset="0"/>
              <a:ea typeface="ＭＳ Ｐゴシック" pitchFamily="-111" charset="-128"/>
              <a:cs typeface="ＭＳ Ｐゴシック" pitchFamily="-111" charset="-128"/>
            </a:endParaRPr>
          </a:p>
        </p:txBody>
      </p:sp>
      <p:sp>
        <p:nvSpPr>
          <p:cNvPr id="46080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Rice’s Proof-2</a:t>
            </a:r>
          </a:p>
        </p:txBody>
      </p:sp>
      <p:sp>
        <p:nvSpPr>
          <p:cNvPr id="460806"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First, we define a function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x,y,r</a:t>
            </a:r>
            <a:r>
              <a:rPr lang="en-US" sz="2800" dirty="0">
                <a:ea typeface="ＭＳ Ｐゴシック" pitchFamily="-111" charset="-128"/>
                <a:cs typeface="ＭＳ Ｐゴシック" pitchFamily="-111" charset="-128"/>
              </a:rPr>
              <a:t> for </a:t>
            </a:r>
            <a:r>
              <a:rPr lang="en-US" sz="2800" b="1"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and each function index </a:t>
            </a:r>
            <a:r>
              <a:rPr lang="en-US" sz="2800" b="1" dirty="0">
                <a:ea typeface="ＭＳ Ｐゴシック" pitchFamily="-111" charset="-128"/>
                <a:cs typeface="ＭＳ Ｐゴシック" pitchFamily="-111" charset="-128"/>
              </a:rPr>
              <a:t>x</a:t>
            </a:r>
            <a:r>
              <a:rPr lang="en-US" sz="2800" dirty="0">
                <a:ea typeface="ＭＳ Ｐゴシック" pitchFamily="-111" charset="-128"/>
                <a:cs typeface="ＭＳ Ｐゴシック" pitchFamily="-111" charset="-128"/>
              </a:rPr>
              <a:t> and input </a:t>
            </a:r>
            <a:r>
              <a:rPr lang="en-US" sz="2800" b="1" dirty="0">
                <a:ea typeface="ＭＳ Ｐゴシック" pitchFamily="-111" charset="-128"/>
                <a:cs typeface="ＭＳ Ｐゴシック" pitchFamily="-111" charset="-128"/>
              </a:rPr>
              <a:t>y</a:t>
            </a:r>
            <a:r>
              <a:rPr lang="en-US" sz="2800" dirty="0">
                <a:ea typeface="ＭＳ Ｐゴシック" pitchFamily="-111" charset="-128"/>
                <a:cs typeface="ＭＳ Ｐゴシック" pitchFamily="-111" charset="-128"/>
              </a:rPr>
              <a:t> as follows.</a:t>
            </a:r>
          </a:p>
          <a:p>
            <a:pPr eaLnBrk="1" hangingPunct="1">
              <a:lnSpc>
                <a:spcPct val="95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x,y,r</a:t>
            </a:r>
            <a:r>
              <a:rPr lang="en-US" sz="2800" b="1" dirty="0">
                <a:ea typeface="ＭＳ Ｐゴシック" pitchFamily="-111" charset="-128"/>
                <a:cs typeface="ＭＳ Ｐゴシック" pitchFamily="-111" charset="-128"/>
              </a:rPr>
              <a:t>( z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x , y )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r , z )</a:t>
            </a:r>
          </a:p>
          <a:p>
            <a:pPr eaLnBrk="1" hangingPunct="1">
              <a:lnSpc>
                <a:spcPct val="95000"/>
              </a:lnSpc>
              <a:buFontTx/>
              <a:buNone/>
            </a:pPr>
            <a:r>
              <a:rPr lang="en-US" sz="2800" dirty="0">
                <a:ea typeface="ＭＳ Ｐゴシック" pitchFamily="-111" charset="-128"/>
                <a:cs typeface="ＭＳ Ｐゴシック" pitchFamily="-111" charset="-128"/>
              </a:rPr>
              <a:t>	The domain of this function is </a:t>
            </a:r>
            <a:r>
              <a:rPr lang="en-US" sz="2800" b="1" dirty="0">
                <a:ea typeface="ＭＳ Ｐゴシック" pitchFamily="-111" charset="-128"/>
                <a:cs typeface="ＭＳ Ｐゴシック" pitchFamily="-111" charset="-128"/>
              </a:rPr>
              <a:t>L</a:t>
            </a:r>
            <a:r>
              <a:rPr lang="en-US" sz="2800" dirty="0">
                <a:ea typeface="ＭＳ Ｐゴシック" pitchFamily="-111" charset="-128"/>
                <a:cs typeface="ＭＳ Ｐゴシック" pitchFamily="-111" charset="-128"/>
              </a:rPr>
              <a:t> if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 otherwise it’s </a:t>
            </a:r>
            <a:r>
              <a:rPr lang="en-US" sz="2800" b="1"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Now if we can determine membership in </a:t>
            </a:r>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we can use this algorithm to decide </a:t>
            </a:r>
            <a:r>
              <a:rPr lang="en-US" sz="2800" b="1" dirty="0">
                <a:ea typeface="ＭＳ Ｐゴシック" pitchFamily="-111" charset="-128"/>
                <a:cs typeface="ＭＳ Ｐゴシック" pitchFamily="-111" charset="-128"/>
              </a:rPr>
              <a:t>K</a:t>
            </a:r>
            <a:r>
              <a:rPr lang="en-US" sz="2800" b="1"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merely by applying it to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x,y,r</a:t>
            </a:r>
            <a:r>
              <a:rPr lang="en-US" sz="2800" dirty="0">
                <a:ea typeface="ＭＳ Ｐゴシック" pitchFamily="-111" charset="-128"/>
                <a:cs typeface="ＭＳ Ｐゴシック" pitchFamily="-111" charset="-128"/>
              </a:rPr>
              <a:t>. An answer as to whether or not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x,y,r</a:t>
            </a:r>
            <a:r>
              <a:rPr lang="en-US" sz="2800" dirty="0">
                <a:ea typeface="ＭＳ Ｐゴシック" pitchFamily="-111" charset="-128"/>
                <a:cs typeface="ＭＳ Ｐゴシック" pitchFamily="-111" charset="-128"/>
              </a:rPr>
              <a:t> has property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also the correct answer as to whether or not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rPr>
              <a:t>(y) </a:t>
            </a:r>
            <a:r>
              <a:rPr lang="en-US" sz="2800" dirty="0">
                <a:ea typeface="ＭＳ Ｐゴシック" pitchFamily="-111" charset="-128"/>
                <a:cs typeface="ＭＳ Ｐゴシック" pitchFamily="-111" charset="-128"/>
              </a:rPr>
              <a:t>converges.</a:t>
            </a:r>
          </a:p>
        </p:txBody>
      </p:sp>
    </p:spTree>
    <p:extLst>
      <p:ext uri="{BB962C8B-B14F-4D97-AF65-F5344CB8AC3E}">
        <p14:creationId xmlns:p14="http://schemas.microsoft.com/office/powerpoint/2010/main" val="134852503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Date Placeholder 3"/>
          <p:cNvSpPr>
            <a:spLocks noGrp="1"/>
          </p:cNvSpPr>
          <p:nvPr>
            <p:ph type="dt" sz="quarter" idx="10"/>
          </p:nvPr>
        </p:nvSpPr>
        <p:spPr>
          <a:noFill/>
        </p:spPr>
        <p:txBody>
          <a:bodyPr/>
          <a:lstStyle/>
          <a:p>
            <a:fld id="{98500F8B-32D1-2443-92E1-4A5373292E2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6285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2852" name="Slide Number Placeholder 5"/>
          <p:cNvSpPr>
            <a:spLocks noGrp="1"/>
          </p:cNvSpPr>
          <p:nvPr>
            <p:ph type="sldNum" sz="quarter" idx="12"/>
          </p:nvPr>
        </p:nvSpPr>
        <p:spPr>
          <a:noFill/>
        </p:spPr>
        <p:txBody>
          <a:bodyPr/>
          <a:lstStyle/>
          <a:p>
            <a:fld id="{DD03C032-59EF-FF46-93F2-B41E077DEDFF}" type="slidenum">
              <a:rPr lang="en-US">
                <a:latin typeface="Arial" pitchFamily="-111" charset="0"/>
                <a:ea typeface="ＭＳ Ｐゴシック" pitchFamily="-111" charset="-128"/>
                <a:cs typeface="ＭＳ Ｐゴシック" pitchFamily="-111" charset="-128"/>
              </a:rPr>
              <a:pPr/>
              <a:t>214</a:t>
            </a:fld>
            <a:endParaRPr lang="en-US">
              <a:latin typeface="Arial" pitchFamily="-111" charset="0"/>
              <a:ea typeface="ＭＳ Ｐゴシック" pitchFamily="-111" charset="-128"/>
              <a:cs typeface="ＭＳ Ｐゴシック" pitchFamily="-111" charset="-128"/>
            </a:endParaRPr>
          </a:p>
        </p:txBody>
      </p:sp>
      <p:sp>
        <p:nvSpPr>
          <p:cNvPr id="46285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Rice’s Proof-3</a:t>
            </a:r>
          </a:p>
        </p:txBody>
      </p:sp>
      <p:sp>
        <p:nvSpPr>
          <p:cNvPr id="462854" name="Rectangle 3"/>
          <p:cNvSpPr>
            <a:spLocks noGrp="1" noChangeArrowheads="1"/>
          </p:cNvSpPr>
          <p:nvPr>
            <p:ph type="body" idx="1"/>
          </p:nvPr>
        </p:nvSpPr>
        <p:spPr/>
        <p:txBody>
          <a:bodyPr/>
          <a:lstStyle/>
          <a:p>
            <a:pPr eaLnBrk="1" hangingPunct="1">
              <a:lnSpc>
                <a:spcPct val="95000"/>
              </a:lnSpc>
              <a:buFontTx/>
              <a:buNone/>
            </a:pPr>
            <a:r>
              <a:rPr lang="en-US" sz="14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Thus, there can be no decision procedure for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And consequently, there can be no decision procedure for any non-trivial property of re languages.</a:t>
            </a:r>
          </a:p>
          <a:p>
            <a:pPr eaLnBrk="1" hangingPunct="1">
              <a:lnSpc>
                <a:spcPct val="95000"/>
              </a:lnSpc>
              <a:buFontTx/>
              <a:buNone/>
            </a:pPr>
            <a:r>
              <a:rPr lang="en-US" sz="2800" dirty="0">
                <a:ea typeface="ＭＳ Ｐゴシック" pitchFamily="-111" charset="-128"/>
                <a:cs typeface="ＭＳ Ｐゴシック" pitchFamily="-111" charset="-128"/>
              </a:rPr>
              <a:t>	Note: This does not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is trivial, nor does it apply if </a:t>
            </a:r>
            <a:r>
              <a:rPr lang="en-US" sz="2800" b="1" dirty="0">
                <a:ea typeface="ＭＳ Ｐゴシック" pitchFamily="-111" charset="-128"/>
                <a:cs typeface="ＭＳ Ｐゴシック" pitchFamily="-111" charset="-128"/>
              </a:rPr>
              <a:t>P</a:t>
            </a:r>
            <a:r>
              <a:rPr lang="en-US" sz="2800" dirty="0">
                <a:ea typeface="ＭＳ Ｐゴシック" pitchFamily="-111" charset="-128"/>
                <a:cs typeface="ＭＳ Ｐゴシック" pitchFamily="-111" charset="-128"/>
              </a:rPr>
              <a:t> can differentiate indices that converge for precisely the same values. </a:t>
            </a:r>
          </a:p>
          <a:p>
            <a:pPr eaLnBrk="1" hangingPunct="1">
              <a:lnSpc>
                <a:spcPct val="95000"/>
              </a:lnSpc>
              <a:buFontTx/>
              <a:buNone/>
            </a:pPr>
            <a:r>
              <a:rPr lang="en-US" sz="2800" dirty="0">
                <a:ea typeface="ＭＳ Ｐゴシック" pitchFamily="-111" charset="-128"/>
                <a:cs typeface="ＭＳ Ｐゴシック" pitchFamily="-111" charset="-128"/>
              </a:rPr>
              <a:t>	If the latter were true, it might be able to differentiate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r</a:t>
            </a:r>
            <a:r>
              <a:rPr lang="en-US" sz="2800" dirty="0">
                <a:ea typeface="ＭＳ Ｐゴシック" pitchFamily="-111" charset="-128"/>
                <a:cs typeface="ＭＳ Ｐゴシック" pitchFamily="-111" charset="-128"/>
              </a:rPr>
              <a:t> from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x,y.r</a:t>
            </a:r>
            <a:r>
              <a:rPr lang="en-US" sz="2800" dirty="0">
                <a:ea typeface="ＭＳ Ｐゴシック" pitchFamily="-111" charset="-128"/>
                <a:cs typeface="ＭＳ Ｐゴシック" pitchFamily="-111" charset="-128"/>
              </a:rPr>
              <a:t>. as they have different indices (different implementations) even if they might have the same domains.  </a:t>
            </a:r>
          </a:p>
        </p:txBody>
      </p:sp>
    </p:spTree>
    <p:extLst>
      <p:ext uri="{BB962C8B-B14F-4D97-AF65-F5344CB8AC3E}">
        <p14:creationId xmlns:p14="http://schemas.microsoft.com/office/powerpoint/2010/main" val="196737687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1"/>
          <p:cNvSpPr>
            <a:spLocks noGrp="1"/>
          </p:cNvSpPr>
          <p:nvPr>
            <p:ph type="title"/>
          </p:nvPr>
        </p:nvSpPr>
        <p:spPr/>
        <p:txBody>
          <a:bodyPr/>
          <a:lstStyle/>
          <a:p>
            <a:r>
              <a:rPr lang="en-US" dirty="0">
                <a:ea typeface="ＭＳ Ｐゴシック" pitchFamily="-111" charset="-128"/>
                <a:cs typeface="ＭＳ Ｐゴシック" pitchFamily="-111" charset="-128"/>
              </a:rPr>
              <a:t>I/O Property</a:t>
            </a:r>
          </a:p>
        </p:txBody>
      </p:sp>
      <p:sp>
        <p:nvSpPr>
          <p:cNvPr id="464899" name="Content Placeholder 2"/>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An I/O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of indices of recursive function is one that cannot differentiate indices of functions that produce precisely the same value for each input. </a:t>
            </a:r>
          </a:p>
          <a:p>
            <a:pPr eaLnBrk="1" hangingPunct="1">
              <a:lnSpc>
                <a:spcPct val="80000"/>
              </a:lnSpc>
            </a:pPr>
            <a:r>
              <a:rPr lang="en-US" sz="2400" dirty="0">
                <a:ea typeface="ＭＳ Ｐゴシック" pitchFamily="-111" charset="-128"/>
                <a:cs typeface="ＭＳ Ｐゴシック" pitchFamily="-111" charset="-128"/>
              </a:rPr>
              <a:t>This means that if two indices,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are such that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rPr>
              <a:t> converge on the same inputs and, when they converge, produce precisely the same result, then both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must have property </a:t>
            </a:r>
            <a:r>
              <a:rPr lang="en-US" sz="2400" b="1" dirty="0">
                <a:latin typeface="Script MT Bold" charset="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or neither one has this property.</a:t>
            </a:r>
          </a:p>
          <a:p>
            <a:pPr eaLnBrk="1" hangingPunct="1">
              <a:lnSpc>
                <a:spcPct val="80000"/>
              </a:lnSpc>
            </a:pPr>
            <a:r>
              <a:rPr lang="en-US" sz="2400" dirty="0">
                <a:ea typeface="ＭＳ Ｐゴシック" pitchFamily="-111" charset="-128"/>
                <a:cs typeface="ＭＳ Ｐゴシック" pitchFamily="-111" charset="-128"/>
              </a:rPr>
              <a:t>Note that any I/O property of recursive function indices also defines a property of re languages, since the domains of functions with the same I/O behavior are equal. </a:t>
            </a:r>
          </a:p>
          <a:p>
            <a:pPr eaLnBrk="1" hangingPunct="1">
              <a:lnSpc>
                <a:spcPct val="80000"/>
              </a:lnSpc>
            </a:pPr>
            <a:r>
              <a:rPr lang="en-US" sz="2400" dirty="0">
                <a:ea typeface="ＭＳ Ｐゴシック" pitchFamily="-111" charset="-128"/>
                <a:cs typeface="ＭＳ Ｐゴシック" pitchFamily="-111" charset="-128"/>
              </a:rPr>
              <a:t>However, not all properties of re languages or procedures are I/O properties.</a:t>
            </a:r>
          </a:p>
        </p:txBody>
      </p:sp>
      <p:sp>
        <p:nvSpPr>
          <p:cNvPr id="464900" name="Date Placeholder 3"/>
          <p:cNvSpPr>
            <a:spLocks noGrp="1"/>
          </p:cNvSpPr>
          <p:nvPr>
            <p:ph type="dt" sz="quarter" idx="10"/>
          </p:nvPr>
        </p:nvSpPr>
        <p:spPr>
          <a:noFill/>
        </p:spPr>
        <p:txBody>
          <a:bodyPr/>
          <a:lstStyle/>
          <a:p>
            <a:fld id="{51B6A5D6-838C-B74F-AA0C-D724B7D2A288}"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649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4902" name="Slide Number Placeholder 5"/>
          <p:cNvSpPr>
            <a:spLocks noGrp="1"/>
          </p:cNvSpPr>
          <p:nvPr>
            <p:ph type="sldNum" sz="quarter" idx="12"/>
          </p:nvPr>
        </p:nvSpPr>
        <p:spPr>
          <a:noFill/>
        </p:spPr>
        <p:txBody>
          <a:bodyPr/>
          <a:lstStyle/>
          <a:p>
            <a:fld id="{87F41FD4-203A-074E-ABFD-B2176BD318A9}" type="slidenum">
              <a:rPr lang="en-US">
                <a:latin typeface="Arial" pitchFamily="-111" charset="0"/>
                <a:ea typeface="ＭＳ Ｐゴシック" pitchFamily="-111" charset="-128"/>
                <a:cs typeface="ＭＳ Ｐゴシック" pitchFamily="-111" charset="-128"/>
              </a:rPr>
              <a:pPr/>
              <a:t>215</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3689152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Title 1"/>
          <p:cNvSpPr>
            <a:spLocks noGrp="1"/>
          </p:cNvSpPr>
          <p:nvPr>
            <p:ph type="title"/>
          </p:nvPr>
        </p:nvSpPr>
        <p:spPr/>
        <p:txBody>
          <a:bodyPr/>
          <a:lstStyle/>
          <a:p>
            <a:r>
              <a:rPr lang="en-US" dirty="0">
                <a:ea typeface="ＭＳ Ｐゴシック" pitchFamily="-111" charset="-128"/>
                <a:cs typeface="ＭＳ Ｐゴシック" pitchFamily="-111" charset="-128"/>
              </a:rPr>
              <a:t>Example of Non-I/O Property</a:t>
            </a:r>
          </a:p>
        </p:txBody>
      </p:sp>
      <p:sp>
        <p:nvSpPr>
          <p:cNvPr id="464899" name="Content Placeholder 2"/>
          <p:cNvSpPr>
            <a:spLocks noGrp="1"/>
          </p:cNvSpPr>
          <p:nvPr>
            <p:ph idx="1"/>
          </p:nvPr>
        </p:nvSpPr>
        <p:spPr/>
        <p:txBody>
          <a:bodyPr/>
          <a:lstStyle/>
          <a:p>
            <a:pPr eaLnBrk="1" hangingPunct="1">
              <a:lnSpc>
                <a:spcPct val="80000"/>
              </a:lnSpc>
            </a:pPr>
            <a:r>
              <a:rPr lang="en-US" sz="2400" b="1" dirty="0">
                <a:ea typeface="ＭＳ Ｐゴシック" pitchFamily="-111" charset="-128"/>
                <a:cs typeface="ＭＳ Ｐゴシック" pitchFamily="-111" charset="-128"/>
              </a:rPr>
              <a:t>X10 = { f | ∀x f(x) </a:t>
            </a:r>
            <a:r>
              <a:rPr lang="en-US" sz="2400" dirty="0">
                <a:ea typeface="ＭＳ Ｐゴシック" pitchFamily="-111" charset="-128"/>
                <a:cs typeface="ＭＳ Ｐゴシック" pitchFamily="-111" charset="-128"/>
              </a:rPr>
              <a:t>converges by </a:t>
            </a:r>
            <a:r>
              <a:rPr lang="en-US" sz="2400" b="1" dirty="0">
                <a:ea typeface="ＭＳ Ｐゴシック" pitchFamily="-111" charset="-128"/>
                <a:cs typeface="ＭＳ Ｐゴシック" pitchFamily="-111" charset="-128"/>
              </a:rPr>
              <a:t>10</a:t>
            </a:r>
            <a:r>
              <a:rPr lang="en-US" sz="2400" dirty="0">
                <a:ea typeface="ＭＳ Ｐゴシック" pitchFamily="-111" charset="-128"/>
                <a:cs typeface="ＭＳ Ｐゴシック" pitchFamily="-111" charset="-128"/>
              </a:rPr>
              <a:t> units of time }</a:t>
            </a:r>
          </a:p>
          <a:p>
            <a:pPr eaLnBrk="1" hangingPunct="1">
              <a:lnSpc>
                <a:spcPct val="80000"/>
              </a:lnSpc>
            </a:pPr>
            <a:r>
              <a:rPr lang="en-US" sz="2400" dirty="0">
                <a:ea typeface="ＭＳ Ｐゴシック" pitchFamily="-111" charset="-128"/>
                <a:cs typeface="ＭＳ Ｐゴシック" pitchFamily="-111" charset="-128"/>
              </a:rPr>
              <a:t>Can describe as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 ∈ X10 ⟺ ∀x [ STP(f,x,10) ]</a:t>
            </a:r>
          </a:p>
          <a:p>
            <a:pPr eaLnBrk="1" hangingPunct="1">
              <a:lnSpc>
                <a:spcPct val="80000"/>
              </a:lnSpc>
            </a:pPr>
            <a:r>
              <a:rPr lang="en-US" sz="2400" dirty="0">
                <a:ea typeface="ＭＳ Ｐゴシック" pitchFamily="-111" charset="-128"/>
                <a:cs typeface="ＭＳ Ｐゴシック" pitchFamily="-111" charset="-128"/>
              </a:rPr>
              <a:t>Consider two TMs to compute the function </a:t>
            </a:r>
            <a:r>
              <a:rPr lang="en-US" sz="2400" b="1" dirty="0">
                <a:ea typeface="ＭＳ Ｐゴシック" pitchFamily="-111" charset="-128"/>
                <a:cs typeface="ＭＳ Ｐゴシック" pitchFamily="-111" charset="-128"/>
              </a:rPr>
              <a:t>Z(x) = 0</a:t>
            </a:r>
          </a:p>
          <a:p>
            <a:pPr eaLnBrk="1" hangingPunct="1">
              <a:lnSpc>
                <a:spcPct val="80000"/>
              </a:lnSpc>
            </a:pPr>
            <a:r>
              <a:rPr lang="en-US" sz="2400" dirty="0">
                <a:ea typeface="ＭＳ Ｐゴシック" pitchFamily="-111" charset="-128"/>
                <a:cs typeface="ＭＳ Ｐゴシック" pitchFamily="-111" charset="-128"/>
              </a:rPr>
              <a:t>Can do by TM </a:t>
            </a:r>
            <a:r>
              <a:rPr lang="en-US" sz="2400" b="1" dirty="0">
                <a:ea typeface="ＭＳ Ｐゴシック" pitchFamily="-111" charset="-128"/>
                <a:cs typeface="ＭＳ Ｐゴシック" pitchFamily="-111" charset="-128"/>
              </a:rPr>
              <a:t>Z1</a:t>
            </a:r>
            <a:r>
              <a:rPr lang="en-US" sz="2400" dirty="0">
                <a:ea typeface="ＭＳ Ｐゴシック" pitchFamily="-111" charset="-128"/>
                <a:cs typeface="ＭＳ Ｐゴシック" pitchFamily="-111" charset="-128"/>
              </a:rPr>
              <a:t> with one instruction,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Z1 ∈ X10</a:t>
            </a:r>
          </a:p>
          <a:p>
            <a:pPr eaLnBrk="1" hangingPunct="1">
              <a:lnSpc>
                <a:spcPct val="80000"/>
              </a:lnSpc>
            </a:pPr>
            <a:r>
              <a:rPr lang="en-US" sz="2400" dirty="0">
                <a:ea typeface="ＭＳ Ｐゴシック" pitchFamily="-111" charset="-128"/>
                <a:cs typeface="ＭＳ Ｐゴシック" pitchFamily="-111" charset="-128"/>
              </a:rPr>
              <a:t>Can do by less efficient TM </a:t>
            </a:r>
            <a:r>
              <a:rPr lang="en-US" sz="2400" b="1" dirty="0">
                <a:ea typeface="ＭＳ Ｐゴシック" pitchFamily="-111" charset="-128"/>
                <a:cs typeface="ＭＳ Ｐゴシック" pitchFamily="-111" charset="-128"/>
              </a:rPr>
              <a:t>Z2</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a:t>
            </a:r>
            <a:r>
              <a:rPr lang="en-US" sz="2800" b="1" dirty="0">
                <a:latin typeface="Monotype Corsiva" charset="0"/>
                <a:ea typeface="MS PGothic" charset="0"/>
              </a:rPr>
              <a:t>L R</a:t>
            </a:r>
            <a:r>
              <a:rPr lang="en-US" sz="2800" dirty="0">
                <a:latin typeface="Monotype Corsiva" charset="0"/>
                <a:ea typeface="MS PGothic" charset="0"/>
              </a:rPr>
              <a:t> </a:t>
            </a:r>
            <a:r>
              <a:rPr lang="en-US" sz="2400" b="1" dirty="0">
                <a:ea typeface="ＭＳ Ｐゴシック" pitchFamily="-111" charset="-128"/>
                <a:cs typeface="ＭＳ Ｐゴシック" pitchFamily="-111" charset="-128"/>
              </a:rPr>
              <a:t>R</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Z2 ∉ X10</a:t>
            </a:r>
          </a:p>
          <a:p>
            <a:pPr eaLnBrk="1" hangingPunct="1">
              <a:lnSpc>
                <a:spcPct val="80000"/>
              </a:lnSpc>
            </a:pPr>
            <a:r>
              <a:rPr lang="en-US" sz="2400" dirty="0">
                <a:ea typeface="ＭＳ Ｐゴシック" pitchFamily="-111" charset="-128"/>
                <a:cs typeface="ＭＳ Ｐゴシック" pitchFamily="-111" charset="-128"/>
              </a:rPr>
              <a:t>We now have two implementations of </a:t>
            </a:r>
            <a:r>
              <a:rPr lang="en-US" sz="2400" b="1" dirty="0">
                <a:ea typeface="ＭＳ Ｐゴシック" pitchFamily="-111" charset="-128"/>
                <a:cs typeface="ＭＳ Ｐゴシック" pitchFamily="-111" charset="-128"/>
              </a:rPr>
              <a:t>Z, </a:t>
            </a:r>
            <a:r>
              <a:rPr lang="en-US" sz="2400" dirty="0">
                <a:ea typeface="ＭＳ Ｐゴシック" pitchFamily="-111" charset="-128"/>
                <a:cs typeface="ＭＳ Ｐゴシック" pitchFamily="-111" charset="-128"/>
              </a:rPr>
              <a:t>one of which has the </a:t>
            </a:r>
            <a:r>
              <a:rPr lang="en-US" sz="2400" b="1" dirty="0">
                <a:ea typeface="ＭＳ Ｐゴシック" pitchFamily="-111" charset="-128"/>
                <a:cs typeface="ＭＳ Ｐゴシック" pitchFamily="-111" charset="-128"/>
              </a:rPr>
              <a:t>X10 </a:t>
            </a:r>
            <a:r>
              <a:rPr lang="en-US" sz="2400" dirty="0">
                <a:ea typeface="ＭＳ Ｐゴシック" pitchFamily="-111" charset="-128"/>
                <a:cs typeface="ＭＳ Ｐゴシック" pitchFamily="-111" charset="-128"/>
              </a:rPr>
              <a:t>property and the other of which does not have the </a:t>
            </a:r>
            <a:r>
              <a:rPr lang="en-US" sz="2400" b="1" dirty="0">
                <a:ea typeface="ＭＳ Ｐゴシック" pitchFamily="-111" charset="-128"/>
                <a:cs typeface="ＭＳ Ｐゴシック" pitchFamily="-111" charset="-128"/>
              </a:rPr>
              <a:t>X10 </a:t>
            </a:r>
            <a:r>
              <a:rPr lang="en-US" sz="2400" dirty="0">
                <a:ea typeface="ＭＳ Ｐゴシック" pitchFamily="-111" charset="-128"/>
                <a:cs typeface="ＭＳ Ｐゴシック" pitchFamily="-111" charset="-128"/>
              </a:rPr>
              <a:t>property, yet both have the same I/O behavior. Thus, </a:t>
            </a:r>
            <a:r>
              <a:rPr lang="en-US" sz="2400" b="1" dirty="0">
                <a:ea typeface="ＭＳ Ｐゴシック" pitchFamily="-111" charset="-128"/>
                <a:cs typeface="ＭＳ Ｐゴシック" pitchFamily="-111" charset="-128"/>
              </a:rPr>
              <a:t>X10 </a:t>
            </a:r>
            <a:r>
              <a:rPr lang="en-US" sz="2400" dirty="0">
                <a:ea typeface="ＭＳ Ｐゴシック" pitchFamily="-111" charset="-128"/>
                <a:cs typeface="ＭＳ Ｐゴシック" pitchFamily="-111" charset="-128"/>
              </a:rPr>
              <a:t>is not an I/O property and Rice’s Theorem has nothing to say about the decidability or undecidability of membership in </a:t>
            </a:r>
            <a:r>
              <a:rPr lang="en-US" sz="2400" b="1" dirty="0">
                <a:ea typeface="ＭＳ Ｐゴシック" pitchFamily="-111" charset="-128"/>
                <a:cs typeface="ＭＳ Ｐゴシック" pitchFamily="-111" charset="-128"/>
              </a:rPr>
              <a:t>X10</a:t>
            </a:r>
            <a:r>
              <a:rPr lang="en-US" sz="2400" dirty="0">
                <a:ea typeface="ＭＳ Ｐゴシック" pitchFamily="-111" charset="-128"/>
                <a:cs typeface="ＭＳ Ｐゴシック" pitchFamily="-111" charset="-128"/>
              </a:rPr>
              <a:t>.</a:t>
            </a:r>
          </a:p>
          <a:p>
            <a:pPr eaLnBrk="1" hangingPunct="1">
              <a:lnSpc>
                <a:spcPct val="80000"/>
              </a:lnSpc>
            </a:pPr>
            <a:r>
              <a:rPr lang="en-US" sz="2400" dirty="0">
                <a:ea typeface="ＭＳ Ｐゴシック" pitchFamily="-111" charset="-128"/>
                <a:cs typeface="ＭＳ Ｐゴシック" pitchFamily="-111" charset="-128"/>
              </a:rPr>
              <a:t>I will tell you, however, that </a:t>
            </a:r>
            <a:r>
              <a:rPr lang="en-US" sz="2400" b="1" dirty="0">
                <a:ea typeface="ＭＳ Ｐゴシック" pitchFamily="-111" charset="-128"/>
                <a:cs typeface="ＭＳ Ｐゴシック" pitchFamily="-111" charset="-128"/>
              </a:rPr>
              <a:t>X10</a:t>
            </a:r>
            <a:r>
              <a:rPr lang="en-US" sz="2400" dirty="0">
                <a:ea typeface="ＭＳ Ｐゴシック" pitchFamily="-111" charset="-128"/>
                <a:cs typeface="ＭＳ Ｐゴシック" pitchFamily="-111" charset="-128"/>
              </a:rPr>
              <a:t> is co-re, unsolvable.</a:t>
            </a:r>
          </a:p>
        </p:txBody>
      </p:sp>
      <p:sp>
        <p:nvSpPr>
          <p:cNvPr id="464900" name="Date Placeholder 3"/>
          <p:cNvSpPr>
            <a:spLocks noGrp="1"/>
          </p:cNvSpPr>
          <p:nvPr>
            <p:ph type="dt" sz="quarter" idx="10"/>
          </p:nvPr>
        </p:nvSpPr>
        <p:spPr>
          <a:noFill/>
        </p:spPr>
        <p:txBody>
          <a:bodyPr/>
          <a:lstStyle/>
          <a:p>
            <a:fld id="{51B6A5D6-838C-B74F-AA0C-D724B7D2A288}"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649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4902" name="Slide Number Placeholder 5"/>
          <p:cNvSpPr>
            <a:spLocks noGrp="1"/>
          </p:cNvSpPr>
          <p:nvPr>
            <p:ph type="sldNum" sz="quarter" idx="12"/>
          </p:nvPr>
        </p:nvSpPr>
        <p:spPr>
          <a:noFill/>
        </p:spPr>
        <p:txBody>
          <a:bodyPr/>
          <a:lstStyle/>
          <a:p>
            <a:fld id="{87F41FD4-203A-074E-ABFD-B2176BD318A9}" type="slidenum">
              <a:rPr lang="en-US">
                <a:latin typeface="Arial" pitchFamily="-111" charset="0"/>
                <a:ea typeface="ＭＳ Ｐゴシック" pitchFamily="-111" charset="-128"/>
                <a:cs typeface="ＭＳ Ｐゴシック" pitchFamily="-111" charset="-128"/>
              </a:rPr>
              <a:pPr/>
              <a:t>216</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9143485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Title 1"/>
          <p:cNvSpPr>
            <a:spLocks noGrp="1"/>
          </p:cNvSpPr>
          <p:nvPr>
            <p:ph type="title"/>
          </p:nvPr>
        </p:nvSpPr>
        <p:spPr/>
        <p:txBody>
          <a:bodyPr/>
          <a:lstStyle/>
          <a:p>
            <a:r>
              <a:rPr lang="en-US">
                <a:ea typeface="ＭＳ Ｐゴシック" pitchFamily="-111" charset="-128"/>
                <a:cs typeface="ＭＳ Ｐゴシック" pitchFamily="-111" charset="-128"/>
              </a:rPr>
              <a:t>Strong Rice’s Theorem</a:t>
            </a:r>
          </a:p>
        </p:txBody>
      </p:sp>
      <p:sp>
        <p:nvSpPr>
          <p:cNvPr id="465923" name="Content Placeholder 2"/>
          <p:cNvSpPr>
            <a:spLocks noGrp="1"/>
          </p:cNvSpPr>
          <p:nvPr>
            <p:ph idx="1"/>
          </p:nvPr>
        </p:nvSpPr>
        <p:spPr/>
        <p:txBody>
          <a:bodyPr/>
          <a:lstStyle/>
          <a:p>
            <a:pPr eaLnBrk="1" hangingPunct="1">
              <a:lnSpc>
                <a:spcPct val="95000"/>
              </a:lnSpc>
              <a:buFontTx/>
              <a:buNone/>
            </a:pPr>
            <a:r>
              <a:rPr lang="en-US" b="1" dirty="0">
                <a:ea typeface="ＭＳ Ｐゴシック" pitchFamily="-111" charset="-128"/>
                <a:cs typeface="ＭＳ Ｐゴシック" pitchFamily="-111" charset="-128"/>
              </a:rPr>
              <a:t>Rice’s Theorem</a:t>
            </a:r>
            <a:r>
              <a:rPr lang="en-US" dirty="0">
                <a:ea typeface="ＭＳ Ｐゴシック" pitchFamily="-111" charset="-128"/>
                <a:cs typeface="ＭＳ Ｐゴシック" pitchFamily="-111" charset="-128"/>
              </a:rPr>
              <a:t>: Let </a:t>
            </a:r>
            <a:r>
              <a:rPr lang="en-US" sz="3600"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be some non-trivial I/O property of the indices of recursive functions. Then</a:t>
            </a:r>
          </a:p>
          <a:p>
            <a:pPr eaLnBrk="1" hangingPunct="1">
              <a:lnSpc>
                <a:spcPct val="95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 { x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has property </a:t>
            </a:r>
            <a:r>
              <a:rPr lang="en-US" sz="3600" b="1"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a:t>
            </a:r>
          </a:p>
          <a:p>
            <a:pPr eaLnBrk="1" hangingPunct="1">
              <a:lnSpc>
                <a:spcPct val="95000"/>
              </a:lnSpc>
              <a:buFontTx/>
              <a:buNone/>
            </a:pPr>
            <a:r>
              <a:rPr lang="en-US" dirty="0">
                <a:ea typeface="ＭＳ Ｐゴシック" pitchFamily="-111" charset="-128"/>
                <a:cs typeface="ＭＳ Ｐゴシック" pitchFamily="-111" charset="-128"/>
              </a:rPr>
              <a:t>	is undecidable. </a:t>
            </a:r>
          </a:p>
          <a:p>
            <a:pPr eaLnBrk="1" hangingPunct="1">
              <a:lnSpc>
                <a:spcPct val="95000"/>
              </a:lnSpc>
              <a:buFontTx/>
              <a:buNone/>
            </a:pPr>
            <a:r>
              <a:rPr lang="en-US" dirty="0">
                <a:ea typeface="ＭＳ Ｐゴシック" pitchFamily="-111" charset="-128"/>
                <a:cs typeface="ＭＳ Ｐゴシック" pitchFamily="-111" charset="-128"/>
              </a:rPr>
              <a:t>	Membership in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rPr>
              <a:t> is based purely on the input/output behavior of a function, not on any aspect of its implementation.</a:t>
            </a:r>
          </a:p>
        </p:txBody>
      </p:sp>
      <p:sp>
        <p:nvSpPr>
          <p:cNvPr id="465924" name="Date Placeholder 3"/>
          <p:cNvSpPr>
            <a:spLocks noGrp="1"/>
          </p:cNvSpPr>
          <p:nvPr>
            <p:ph type="dt" sz="quarter" idx="10"/>
          </p:nvPr>
        </p:nvSpPr>
        <p:spPr>
          <a:noFill/>
        </p:spPr>
        <p:txBody>
          <a:bodyPr/>
          <a:lstStyle/>
          <a:p>
            <a:fld id="{378417F9-A86B-E846-9F9B-732B0B3FC9F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6592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5926" name="Slide Number Placeholder 5"/>
          <p:cNvSpPr>
            <a:spLocks noGrp="1"/>
          </p:cNvSpPr>
          <p:nvPr>
            <p:ph type="sldNum" sz="quarter" idx="12"/>
          </p:nvPr>
        </p:nvSpPr>
        <p:spPr>
          <a:noFill/>
        </p:spPr>
        <p:txBody>
          <a:bodyPr/>
          <a:lstStyle/>
          <a:p>
            <a:fld id="{46A67C81-41ED-5940-83CB-8ED8033682B5}" type="slidenum">
              <a:rPr lang="en-US">
                <a:latin typeface="Arial" pitchFamily="-111" charset="0"/>
                <a:ea typeface="ＭＳ Ｐゴシック" pitchFamily="-111" charset="-128"/>
                <a:cs typeface="ＭＳ Ｐゴシック" pitchFamily="-111" charset="-128"/>
              </a:rPr>
              <a:pPr/>
              <a:t>217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9768823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Title 1"/>
          <p:cNvSpPr>
            <a:spLocks noGrp="1"/>
          </p:cNvSpPr>
          <p:nvPr>
            <p:ph type="title"/>
          </p:nvPr>
        </p:nvSpPr>
        <p:spPr/>
        <p:txBody>
          <a:bodyPr/>
          <a:lstStyle/>
          <a:p>
            <a:r>
              <a:rPr lang="en-US" dirty="0">
                <a:ea typeface="ＭＳ Ｐゴシック" pitchFamily="-111" charset="-128"/>
                <a:cs typeface="ＭＳ Ｐゴシック" pitchFamily="-111" charset="-128"/>
              </a:rPr>
              <a:t>Strong Rice’s Proof</a:t>
            </a:r>
          </a:p>
        </p:txBody>
      </p:sp>
      <p:sp>
        <p:nvSpPr>
          <p:cNvPr id="466947" name="Content Placeholder 2"/>
          <p:cNvSpPr>
            <a:spLocks noGrp="1"/>
          </p:cNvSpPr>
          <p:nvPr>
            <p:ph idx="1"/>
          </p:nvPr>
        </p:nvSpPr>
        <p:spPr/>
        <p:txBody>
          <a:bodyPr/>
          <a:lstStyle/>
          <a:p>
            <a:pPr>
              <a:spcBef>
                <a:spcPct val="50000"/>
              </a:spcBef>
            </a:pPr>
            <a:r>
              <a:rPr lang="en-US" dirty="0">
                <a:ea typeface="ＭＳ Ｐゴシック" pitchFamily="-111" charset="-128"/>
                <a:cs typeface="ＭＳ Ｐゴシック" pitchFamily="-111" charset="-128"/>
              </a:rPr>
              <a:t>Given </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y</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in the set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a:t>
            </a:r>
            <a:r>
              <a:rPr lang="en-US" dirty="0">
                <a:ea typeface="ＭＳ Ｐゴシック" pitchFamily="-111" charset="-128"/>
                <a:cs typeface="ＭＳ Ｐゴシック" pitchFamily="-111" charset="-128"/>
                <a:sym typeface="Symbol" pitchFamily="-111" charset="2"/>
              </a:rPr>
              <a:t> has property </a:t>
            </a:r>
            <a:r>
              <a:rPr lang="en-US" b="1" dirty="0">
                <a:latin typeface="Script MT Bold" charset="0"/>
                <a:ea typeface="ＭＳ Ｐゴシック" pitchFamily="-111" charset="-128"/>
                <a:cs typeface="ＭＳ Ｐゴシック" pitchFamily="-111" charset="-128"/>
              </a:rPr>
              <a:t>P</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define the function </a:t>
            </a:r>
            <a:br>
              <a:rPr lang="en-US" dirty="0">
                <a:ea typeface="ＭＳ Ｐゴシック" pitchFamily="-111" charset="-128"/>
                <a:cs typeface="ＭＳ Ｐゴシック" pitchFamily="-111" charset="-128"/>
                <a:sym typeface="Symbol" pitchFamily="-111" charset="2"/>
              </a:rPr>
            </a:b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a:t>
            </a:r>
          </a:p>
          <a:p>
            <a:pPr>
              <a:spcBef>
                <a:spcPct val="50000"/>
              </a:spcBef>
            </a:pP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(z) = </a:t>
            </a:r>
            <a:r>
              <a:rPr lang="en-US" b="1" baseline="-25000" dirty="0">
                <a:ea typeface="ＭＳ Ｐゴシック" pitchFamily="-111" charset="-128"/>
                <a:cs typeface="ＭＳ Ｐゴシック" pitchFamily="-111" charset="-128"/>
                <a:sym typeface="Symbol" pitchFamily="-111" charset="2"/>
              </a:rPr>
              <a:t>r</a:t>
            </a:r>
            <a:r>
              <a:rPr lang="en-US" b="1" dirty="0">
                <a:ea typeface="ＭＳ Ｐゴシック" pitchFamily="-111" charset="-128"/>
                <a:cs typeface="ＭＳ Ｐゴシック" pitchFamily="-111" charset="-128"/>
                <a:sym typeface="Symbol" pitchFamily="-111" charset="2"/>
              </a:rPr>
              <a:t>(z)</a:t>
            </a:r>
            <a:r>
              <a:rPr lang="en-US" dirty="0">
                <a:ea typeface="ＭＳ Ｐゴシック" pitchFamily="-111" charset="-128"/>
                <a:cs typeface="ＭＳ Ｐゴシック" pitchFamily="-111" charset="-128"/>
                <a:sym typeface="Symbol" pitchFamily="-111" charset="2"/>
              </a:rPr>
              <a:t> if</a:t>
            </a:r>
            <a:r>
              <a:rPr lang="en-US" b="1" dirty="0">
                <a:ea typeface="ＭＳ Ｐゴシック" pitchFamily="-111" charset="-128"/>
                <a:cs typeface="ＭＳ Ｐゴシック" pitchFamily="-111" charset="-128"/>
                <a:sym typeface="Symbol" pitchFamily="-111" charset="2"/>
              </a:rPr>
              <a:t> </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 ; </a:t>
            </a:r>
            <a:br>
              <a:rPr lang="en-US" b="1"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Otherwise </a:t>
            </a:r>
            <a:r>
              <a:rPr lang="en-US" b="1" dirty="0">
                <a:ea typeface="ＭＳ Ｐゴシック" pitchFamily="-111" charset="-128"/>
                <a:cs typeface="ＭＳ Ｐゴシック" pitchFamily="-111" charset="-128"/>
                <a:sym typeface="Symbol" pitchFamily="-111" charset="2"/>
              </a:rPr>
              <a:t>∀z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 (z) </a:t>
            </a:r>
            <a:r>
              <a:rPr lang="en-US" dirty="0">
                <a:ea typeface="ＭＳ Ｐゴシック" pitchFamily="-111" charset="-128"/>
                <a:cs typeface="ＭＳ Ｐゴシック" pitchFamily="-111" charset="-128"/>
                <a:sym typeface="Symbol" pitchFamily="-111" charset="2"/>
              </a:rPr>
              <a:t>and</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dom</a:t>
            </a:r>
            <a:r>
              <a:rPr lang="en-US" b="1" dirty="0">
                <a:ea typeface="ＭＳ Ｐゴシック" pitchFamily="-111" charset="-128"/>
                <a:cs typeface="ＭＳ Ｐゴシック" pitchFamily="-111" charset="-128"/>
                <a:sym typeface="Symbol" pitchFamily="-111" charset="2"/>
              </a:rPr>
              <a:t>(</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b="1" dirty="0">
                <a:ea typeface="ＭＳ Ｐゴシック" pitchFamily="-111" charset="-128"/>
                <a:cs typeface="ＭＳ Ｐゴシック" pitchFamily="-111" charset="-128"/>
                <a:sym typeface="Symbol" pitchFamily="-111" charset="2"/>
              </a:rPr>
              <a:t> ) =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Thus,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(y)</a:t>
            </a:r>
            <a:r>
              <a:rPr lang="en-US" dirty="0">
                <a:ea typeface="ＭＳ Ｐゴシック" pitchFamily="-111" charset="-128"/>
                <a:cs typeface="ＭＳ Ｐゴシック" pitchFamily="-111" charset="-128"/>
                <a:sym typeface="Symbol" pitchFamily="-111" charset="2"/>
              </a:rPr>
              <a:t> </a:t>
            </a:r>
            <a:r>
              <a:rPr lang="en-US" dirty="0" err="1">
                <a:ea typeface="ＭＳ Ｐゴシック" pitchFamily="-111" charset="-128"/>
                <a:cs typeface="ＭＳ Ｐゴシック" pitchFamily="-111" charset="-128"/>
                <a:sym typeface="Symbol" pitchFamily="-111" charset="2"/>
              </a:rPr>
              <a:t>iff</a:t>
            </a:r>
            <a:r>
              <a:rPr lang="en-US"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f</a:t>
            </a:r>
            <a:r>
              <a:rPr lang="en-US" b="1" baseline="-25000" dirty="0" err="1">
                <a:ea typeface="ＭＳ Ｐゴシック" pitchFamily="-111" charset="-128"/>
                <a:cs typeface="ＭＳ Ｐゴシック" pitchFamily="-111" charset="-128"/>
                <a:sym typeface="Symbol" pitchFamily="-111" charset="2"/>
              </a:rPr>
              <a:t>x,y,r</a:t>
            </a:r>
            <a:r>
              <a:rPr lang="en-US" dirty="0">
                <a:ea typeface="ＭＳ Ｐゴシック" pitchFamily="-111" charset="-128"/>
                <a:cs typeface="ＭＳ Ｐゴシック" pitchFamily="-111" charset="-128"/>
                <a:sym typeface="Symbol" pitchFamily="-111" charset="2"/>
              </a:rPr>
              <a:t> has property </a:t>
            </a:r>
            <a:r>
              <a:rPr lang="en-US" dirty="0">
                <a:latin typeface="Script MT Bold" charset="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 and so </a:t>
            </a:r>
            <a:br>
              <a:rPr lang="en-US"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K</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S</a:t>
            </a:r>
            <a:r>
              <a:rPr lang="en-US" b="1" baseline="-25000" dirty="0">
                <a:latin typeface="Script MT Bold" charset="0"/>
                <a:ea typeface="ＭＳ Ｐゴシック" pitchFamily="-111" charset="-128"/>
                <a:cs typeface="ＭＳ Ｐゴシック" pitchFamily="-111" charset="-128"/>
              </a:rPr>
              <a:t>P</a:t>
            </a:r>
            <a:r>
              <a:rPr lang="en-US" b="1" dirty="0">
                <a:ea typeface="ＭＳ Ｐゴシック" pitchFamily="-111" charset="-128"/>
                <a:cs typeface="ＭＳ Ｐゴシック" pitchFamily="-111" charset="-128"/>
              </a:rPr>
              <a:t>.</a:t>
            </a:r>
            <a:endParaRPr lang="en-US" sz="3600" b="1" dirty="0">
              <a:ea typeface="ＭＳ Ｐゴシック" pitchFamily="-111" charset="-128"/>
              <a:cs typeface="ＭＳ Ｐゴシック" pitchFamily="-111" charset="-128"/>
            </a:endParaRPr>
          </a:p>
        </p:txBody>
      </p:sp>
      <p:sp>
        <p:nvSpPr>
          <p:cNvPr id="466948" name="Date Placeholder 3"/>
          <p:cNvSpPr>
            <a:spLocks noGrp="1"/>
          </p:cNvSpPr>
          <p:nvPr>
            <p:ph type="dt" sz="quarter" idx="10"/>
          </p:nvPr>
        </p:nvSpPr>
        <p:spPr>
          <a:noFill/>
        </p:spPr>
        <p:txBody>
          <a:bodyPr/>
          <a:lstStyle/>
          <a:p>
            <a:fld id="{19EA7260-9391-9942-A319-7FB74BE53361}"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6694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6950" name="Slide Number Placeholder 5"/>
          <p:cNvSpPr>
            <a:spLocks noGrp="1"/>
          </p:cNvSpPr>
          <p:nvPr>
            <p:ph type="sldNum" sz="quarter" idx="12"/>
          </p:nvPr>
        </p:nvSpPr>
        <p:spPr>
          <a:noFill/>
        </p:spPr>
        <p:txBody>
          <a:bodyPr/>
          <a:lstStyle/>
          <a:p>
            <a:fld id="{FB3955F3-36F4-E447-9BBB-96C609364E5A}" type="slidenum">
              <a:rPr lang="en-US">
                <a:latin typeface="Arial" pitchFamily="-111" charset="0"/>
                <a:ea typeface="ＭＳ Ｐゴシック" pitchFamily="-111" charset="-128"/>
                <a:cs typeface="ＭＳ Ｐゴシック" pitchFamily="-111" charset="-128"/>
              </a:rPr>
              <a:pPr/>
              <a:t>218</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98006969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Title 6"/>
          <p:cNvSpPr>
            <a:spLocks noGrp="1"/>
          </p:cNvSpPr>
          <p:nvPr>
            <p:ph type="title"/>
          </p:nvPr>
        </p:nvSpPr>
        <p:spPr/>
        <p:txBody>
          <a:bodyPr/>
          <a:lstStyle/>
          <a:p>
            <a:r>
              <a:rPr lang="en-US" dirty="0">
                <a:ea typeface="ＭＳ Ｐゴシック" pitchFamily="-111" charset="-128"/>
                <a:cs typeface="ＭＳ Ｐゴシック" pitchFamily="-111" charset="-128"/>
              </a:rPr>
              <a:t>Picture Proof</a:t>
            </a:r>
          </a:p>
        </p:txBody>
      </p:sp>
      <p:sp>
        <p:nvSpPr>
          <p:cNvPr id="467971" name="Date Placeholder 3"/>
          <p:cNvSpPr>
            <a:spLocks noGrp="1"/>
          </p:cNvSpPr>
          <p:nvPr>
            <p:ph type="dt" sz="quarter" idx="10"/>
          </p:nvPr>
        </p:nvSpPr>
        <p:spPr>
          <a:noFill/>
        </p:spPr>
        <p:txBody>
          <a:bodyPr/>
          <a:lstStyle/>
          <a:p>
            <a:fld id="{B38C4AC9-7F0C-2945-90A9-2DEDF8C05F6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6797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7973" name="Slide Number Placeholder 5"/>
          <p:cNvSpPr>
            <a:spLocks noGrp="1"/>
          </p:cNvSpPr>
          <p:nvPr>
            <p:ph type="sldNum" sz="quarter" idx="12"/>
          </p:nvPr>
        </p:nvSpPr>
        <p:spPr>
          <a:noFill/>
        </p:spPr>
        <p:txBody>
          <a:bodyPr/>
          <a:lstStyle/>
          <a:p>
            <a:fld id="{F6EBEF3E-4ECC-1B48-9E36-5902E056C32B}" type="slidenum">
              <a:rPr lang="en-US">
                <a:latin typeface="Arial" pitchFamily="-111" charset="0"/>
                <a:ea typeface="ＭＳ Ｐゴシック" pitchFamily="-111" charset="-128"/>
                <a:cs typeface="ＭＳ Ｐゴシック" pitchFamily="-111" charset="-128"/>
              </a:rPr>
              <a:pPr/>
              <a:t>219</a:t>
            </a:fld>
            <a:endParaRPr lang="en-US">
              <a:latin typeface="Arial" pitchFamily="-111" charset="0"/>
              <a:ea typeface="ＭＳ Ｐゴシック" pitchFamily="-111" charset="-128"/>
              <a:cs typeface="ＭＳ Ｐゴシック" pitchFamily="-111" charset="-128"/>
            </a:endParaRPr>
          </a:p>
        </p:txBody>
      </p:sp>
      <p:grpSp>
        <p:nvGrpSpPr>
          <p:cNvPr id="2" name="Group 1">
            <a:extLst>
              <a:ext uri="{FF2B5EF4-FFF2-40B4-BE49-F238E27FC236}">
                <a16:creationId xmlns:a16="http://schemas.microsoft.com/office/drawing/2014/main" id="{79277B21-D9CE-0540-8D84-376227863087}"/>
              </a:ext>
            </a:extLst>
          </p:cNvPr>
          <p:cNvGrpSpPr/>
          <p:nvPr/>
        </p:nvGrpSpPr>
        <p:grpSpPr>
          <a:xfrm>
            <a:off x="685800" y="1905000"/>
            <a:ext cx="5578475" cy="2530475"/>
            <a:chOff x="685800" y="1905000"/>
            <a:chExt cx="5578475" cy="2530475"/>
          </a:xfrm>
        </p:grpSpPr>
        <p:sp>
          <p:nvSpPr>
            <p:cNvPr id="467974" name="Rectangle 4"/>
            <p:cNvSpPr>
              <a:spLocks noChangeArrowheads="1"/>
            </p:cNvSpPr>
            <p:nvPr/>
          </p:nvSpPr>
          <p:spPr bwMode="auto">
            <a:xfrm>
              <a:off x="1311275" y="1905000"/>
              <a:ext cx="4310063" cy="2530475"/>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5" name="Rectangle 5"/>
            <p:cNvSpPr>
              <a:spLocks noChangeArrowheads="1"/>
            </p:cNvSpPr>
            <p:nvPr/>
          </p:nvSpPr>
          <p:spPr bwMode="auto">
            <a:xfrm>
              <a:off x="2073275" y="2057400"/>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76" name="Line 6"/>
            <p:cNvSpPr>
              <a:spLocks noChangeShapeType="1"/>
            </p:cNvSpPr>
            <p:nvPr/>
          </p:nvSpPr>
          <p:spPr bwMode="auto">
            <a:xfrm>
              <a:off x="1768475" y="23622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7" name="Line 7"/>
            <p:cNvSpPr>
              <a:spLocks noChangeShapeType="1"/>
            </p:cNvSpPr>
            <p:nvPr/>
          </p:nvSpPr>
          <p:spPr bwMode="auto">
            <a:xfrm>
              <a:off x="1768475" y="2819400"/>
              <a:ext cx="3048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78" name="Text Box 8"/>
            <p:cNvSpPr txBox="1">
              <a:spLocks noChangeArrowheads="1"/>
            </p:cNvSpPr>
            <p:nvPr/>
          </p:nvSpPr>
          <p:spPr bwMode="auto">
            <a:xfrm>
              <a:off x="1387475" y="2162175"/>
              <a:ext cx="304800" cy="37959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b="1" baseline="30000" dirty="0">
                  <a:latin typeface="Trebuchet MS" pitchFamily="-111" charset="0"/>
                </a:rPr>
                <a:t>x</a:t>
              </a:r>
            </a:p>
          </p:txBody>
        </p:sp>
        <p:sp>
          <p:nvSpPr>
            <p:cNvPr id="467979" name="Text Box 9"/>
            <p:cNvSpPr txBox="1">
              <a:spLocks noChangeArrowheads="1"/>
            </p:cNvSpPr>
            <p:nvPr/>
          </p:nvSpPr>
          <p:spPr bwMode="auto">
            <a:xfrm>
              <a:off x="1401330" y="2605088"/>
              <a:ext cx="277091" cy="37959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b="1" baseline="30000" dirty="0">
                  <a:latin typeface="Trebuchet MS" pitchFamily="-111" charset="0"/>
                </a:rPr>
                <a:t>y</a:t>
              </a:r>
              <a:endParaRPr lang="en-US" sz="2000" b="1" baseline="30000" dirty="0">
                <a:latin typeface="Trebuchet MS" pitchFamily="-111" charset="0"/>
              </a:endParaRPr>
            </a:p>
          </p:txBody>
        </p:sp>
        <p:sp>
          <p:nvSpPr>
            <p:cNvPr id="467980" name="Text Box 10"/>
            <p:cNvSpPr txBox="1">
              <a:spLocks noChangeArrowheads="1"/>
            </p:cNvSpPr>
            <p:nvPr/>
          </p:nvSpPr>
          <p:spPr bwMode="auto">
            <a:xfrm>
              <a:off x="2301875" y="2362200"/>
              <a:ext cx="762000" cy="37959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b="1" baseline="30000" dirty="0">
                  <a:latin typeface="Trebuchet MS" pitchFamily="-111" charset="0"/>
                  <a:sym typeface="Symbol" pitchFamily="-111" charset="2"/>
                </a:rPr>
                <a:t></a:t>
              </a:r>
              <a:r>
                <a:rPr lang="en-US" sz="2800" b="1" baseline="-25000" dirty="0">
                  <a:latin typeface="Trebuchet MS" pitchFamily="-111" charset="0"/>
                  <a:sym typeface="Symbol" pitchFamily="-111" charset="2"/>
                </a:rPr>
                <a:t>x</a:t>
              </a:r>
              <a:r>
                <a:rPr lang="en-US" sz="2800" b="1" baseline="30000" dirty="0">
                  <a:latin typeface="Trebuchet MS" pitchFamily="-111" charset="0"/>
                  <a:sym typeface="Symbol" pitchFamily="-111" charset="2"/>
                </a:rPr>
                <a:t>(y)</a:t>
              </a:r>
            </a:p>
          </p:txBody>
        </p:sp>
        <p:sp>
          <p:nvSpPr>
            <p:cNvPr id="467981" name="Rectangle 11"/>
            <p:cNvSpPr>
              <a:spLocks noChangeArrowheads="1"/>
            </p:cNvSpPr>
            <p:nvPr/>
          </p:nvSpPr>
          <p:spPr bwMode="auto">
            <a:xfrm>
              <a:off x="4054475" y="3190875"/>
              <a:ext cx="1219200" cy="1143000"/>
            </a:xfrm>
            <a:prstGeom prst="rect">
              <a:avLst/>
            </a:prstGeom>
            <a:solidFill>
              <a:schemeClr val="accent1"/>
            </a:solidFill>
            <a:ln w="38100">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467982" name="Text Box 12"/>
            <p:cNvSpPr txBox="1">
              <a:spLocks noChangeArrowheads="1"/>
            </p:cNvSpPr>
            <p:nvPr/>
          </p:nvSpPr>
          <p:spPr bwMode="auto">
            <a:xfrm>
              <a:off x="4359275" y="3810000"/>
              <a:ext cx="762000" cy="37959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b="1" baseline="30000" dirty="0">
                  <a:latin typeface="Trebuchet MS" pitchFamily="-111" charset="0"/>
                  <a:sym typeface="Symbol" pitchFamily="-111" charset="2"/>
                </a:rPr>
                <a:t></a:t>
              </a:r>
              <a:r>
                <a:rPr lang="en-US" sz="2800" b="1" baseline="-25000" dirty="0">
                  <a:latin typeface="Trebuchet MS" pitchFamily="-111" charset="0"/>
                  <a:sym typeface="Symbol" pitchFamily="-111" charset="2"/>
                </a:rPr>
                <a:t>r</a:t>
              </a:r>
              <a:r>
                <a:rPr lang="en-US" sz="2800" b="1" baseline="30000" dirty="0">
                  <a:latin typeface="Trebuchet MS" pitchFamily="-111" charset="0"/>
                  <a:sym typeface="Symbol" pitchFamily="-111" charset="2"/>
                </a:rPr>
                <a:t>(z)</a:t>
              </a:r>
            </a:p>
          </p:txBody>
        </p:sp>
        <p:sp>
          <p:nvSpPr>
            <p:cNvPr id="467983" name="Line 13"/>
            <p:cNvSpPr>
              <a:spLocks noChangeShapeType="1"/>
            </p:cNvSpPr>
            <p:nvPr/>
          </p:nvSpPr>
          <p:spPr bwMode="auto">
            <a:xfrm>
              <a:off x="3292475" y="2590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4" name="Line 14"/>
            <p:cNvSpPr>
              <a:spLocks noChangeShapeType="1"/>
            </p:cNvSpPr>
            <p:nvPr/>
          </p:nvSpPr>
          <p:spPr bwMode="auto">
            <a:xfrm>
              <a:off x="3673475" y="2590800"/>
              <a:ext cx="0" cy="11430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5" name="Line 15"/>
            <p:cNvSpPr>
              <a:spLocks noChangeShapeType="1"/>
            </p:cNvSpPr>
            <p:nvPr/>
          </p:nvSpPr>
          <p:spPr bwMode="auto">
            <a:xfrm>
              <a:off x="3673475" y="3733800"/>
              <a:ext cx="3810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6" name="Line 16"/>
            <p:cNvSpPr>
              <a:spLocks noChangeShapeType="1"/>
            </p:cNvSpPr>
            <p:nvPr/>
          </p:nvSpPr>
          <p:spPr bwMode="auto">
            <a:xfrm>
              <a:off x="930275" y="4038600"/>
              <a:ext cx="31242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467987" name="Text Box 17"/>
            <p:cNvSpPr txBox="1">
              <a:spLocks noChangeArrowheads="1"/>
            </p:cNvSpPr>
            <p:nvPr/>
          </p:nvSpPr>
          <p:spPr bwMode="auto">
            <a:xfrm>
              <a:off x="685800" y="3927475"/>
              <a:ext cx="304800" cy="379591"/>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b="1" baseline="30000" dirty="0">
                  <a:latin typeface="Trebuchet MS" pitchFamily="-111" charset="0"/>
                </a:rPr>
                <a:t>z</a:t>
              </a:r>
            </a:p>
          </p:txBody>
        </p:sp>
        <p:sp>
          <p:nvSpPr>
            <p:cNvPr id="467988" name="Line 18"/>
            <p:cNvSpPr>
              <a:spLocks noChangeShapeType="1"/>
            </p:cNvSpPr>
            <p:nvPr/>
          </p:nvSpPr>
          <p:spPr bwMode="auto">
            <a:xfrm>
              <a:off x="5273675" y="4038600"/>
              <a:ext cx="990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grpSp>
      <p:sp>
        <p:nvSpPr>
          <p:cNvPr id="467989" name="Text Box 20"/>
          <p:cNvSpPr txBox="1">
            <a:spLocks noChangeArrowheads="1"/>
          </p:cNvSpPr>
          <p:nvPr/>
        </p:nvSpPr>
        <p:spPr bwMode="auto">
          <a:xfrm>
            <a:off x="5730875" y="4272836"/>
            <a:ext cx="3184525" cy="1518364"/>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800" b="1" baseline="30000" dirty="0" err="1">
                <a:latin typeface="+mn-lt"/>
                <a:sym typeface="Symbol" pitchFamily="-111" charset="2"/>
              </a:rPr>
              <a:t>dom</a:t>
            </a:r>
            <a:r>
              <a:rPr lang="en-US" sz="2800" b="1" baseline="30000" dirty="0">
                <a:latin typeface="+mn-lt"/>
                <a:sym typeface="Symbol" pitchFamily="-111" charset="2"/>
              </a:rPr>
              <a:t>(</a:t>
            </a:r>
            <a:r>
              <a:rPr lang="en-US" sz="2800" b="1" baseline="30000" dirty="0" err="1">
                <a:latin typeface="+mn-lt"/>
                <a:sym typeface="Symbol" pitchFamily="-111" charset="2"/>
              </a:rPr>
              <a:t>f</a:t>
            </a:r>
            <a:r>
              <a:rPr lang="en-US" sz="2800" b="1" baseline="-25000" dirty="0" err="1">
                <a:latin typeface="+mn-lt"/>
                <a:sym typeface="Symbol" pitchFamily="-111" charset="2"/>
              </a:rPr>
              <a:t>x,y,r</a:t>
            </a:r>
            <a:r>
              <a:rPr lang="en-US" sz="2800" b="1" baseline="30000" dirty="0">
                <a:latin typeface="+mn-lt"/>
                <a:sym typeface="Symbol" pitchFamily="-111" charset="2"/>
              </a:rPr>
              <a:t>)= If </a:t>
            </a:r>
            <a:r>
              <a:rPr lang="en-US" sz="2800" b="1" baseline="-25000" dirty="0">
                <a:latin typeface="+mn-lt"/>
                <a:sym typeface="Symbol" pitchFamily="-111" charset="2"/>
              </a:rPr>
              <a:t>x</a:t>
            </a:r>
            <a:r>
              <a:rPr lang="en-US" sz="2800" b="1" baseline="30000" dirty="0">
                <a:latin typeface="+mn-lt"/>
                <a:sym typeface="Symbol" pitchFamily="-111" charset="2"/>
              </a:rPr>
              <a:t>(y) </a:t>
            </a:r>
          </a:p>
          <a:p>
            <a:pPr eaLnBrk="0" hangingPunct="0">
              <a:spcBef>
                <a:spcPct val="50000"/>
              </a:spcBef>
            </a:pPr>
            <a:r>
              <a:rPr lang="en-US" sz="2800" b="1" baseline="30000" dirty="0" err="1">
                <a:solidFill>
                  <a:srgbClr val="0000FF"/>
                </a:solidFill>
                <a:latin typeface="+mn-lt"/>
                <a:sym typeface="Symbol" pitchFamily="-111" charset="2"/>
              </a:rPr>
              <a:t>rng</a:t>
            </a:r>
            <a:r>
              <a:rPr lang="en-US" sz="2800" b="1" baseline="30000" dirty="0">
                <a:solidFill>
                  <a:srgbClr val="0000FF"/>
                </a:solidFill>
                <a:latin typeface="+mn-lt"/>
                <a:sym typeface="Symbol" pitchFamily="-111" charset="2"/>
              </a:rPr>
              <a:t>(</a:t>
            </a:r>
            <a:r>
              <a:rPr lang="en-US" sz="2800" b="1" baseline="30000" dirty="0" err="1">
                <a:solidFill>
                  <a:srgbClr val="0000FF"/>
                </a:solidFill>
                <a:latin typeface="+mn-lt"/>
                <a:sym typeface="Symbol" pitchFamily="-111" charset="2"/>
              </a:rPr>
              <a:t>f</a:t>
            </a:r>
            <a:r>
              <a:rPr lang="en-US" sz="2800" b="1" baseline="-25000" dirty="0" err="1">
                <a:solidFill>
                  <a:srgbClr val="0000FF"/>
                </a:solidFill>
                <a:latin typeface="+mn-lt"/>
                <a:sym typeface="Symbol" pitchFamily="-111" charset="2"/>
              </a:rPr>
              <a:t>x,y,r</a:t>
            </a:r>
            <a:r>
              <a:rPr lang="en-US" sz="2800" b="1" baseline="30000" dirty="0">
                <a:solidFill>
                  <a:srgbClr val="0000FF"/>
                </a:solidFill>
                <a:latin typeface="+mn-lt"/>
                <a:sym typeface="Symbol" pitchFamily="-111" charset="2"/>
              </a:rPr>
              <a:t>)= If </a:t>
            </a:r>
            <a:r>
              <a:rPr lang="en-US" sz="2800" b="1" baseline="-25000" dirty="0">
                <a:solidFill>
                  <a:srgbClr val="0000FF"/>
                </a:solidFill>
                <a:latin typeface="+mn-lt"/>
                <a:sym typeface="Symbol" pitchFamily="-111" charset="2"/>
              </a:rPr>
              <a:t>x</a:t>
            </a:r>
            <a:r>
              <a:rPr lang="en-US" sz="2800" b="1" baseline="30000" dirty="0">
                <a:solidFill>
                  <a:srgbClr val="0000FF"/>
                </a:solidFill>
                <a:latin typeface="+mn-lt"/>
                <a:sym typeface="Symbol" pitchFamily="-111" charset="2"/>
              </a:rPr>
              <a:t>(y)</a:t>
            </a:r>
          </a:p>
          <a:p>
            <a:pPr eaLnBrk="0" hangingPunct="0">
              <a:spcBef>
                <a:spcPct val="50000"/>
              </a:spcBef>
            </a:pPr>
            <a:r>
              <a:rPr lang="en-US" sz="2800" b="1" baseline="30000" dirty="0">
                <a:solidFill>
                  <a:srgbClr val="CC3300"/>
                </a:solidFill>
                <a:latin typeface="+mn-lt"/>
                <a:sym typeface="Symbol" pitchFamily="-111" charset="2"/>
              </a:rPr>
              <a:t>z </a:t>
            </a:r>
            <a:r>
              <a:rPr lang="en-US" sz="2800" b="1" baseline="30000" dirty="0" err="1">
                <a:solidFill>
                  <a:srgbClr val="CC3300"/>
                </a:solidFill>
                <a:latin typeface="+mn-lt"/>
                <a:sym typeface="Symbol" pitchFamily="-111" charset="2"/>
              </a:rPr>
              <a:t>f</a:t>
            </a:r>
            <a:r>
              <a:rPr lang="en-US" sz="2800" b="1" baseline="-25000" dirty="0" err="1">
                <a:solidFill>
                  <a:srgbClr val="CC3300"/>
                </a:solidFill>
                <a:latin typeface="+mn-lt"/>
                <a:sym typeface="Symbol" pitchFamily="-111" charset="2"/>
              </a:rPr>
              <a:t>x,y,r</a:t>
            </a:r>
            <a:r>
              <a:rPr lang="en-US" sz="2800" b="1" baseline="30000" dirty="0">
                <a:solidFill>
                  <a:srgbClr val="CC3300"/>
                </a:solidFill>
                <a:latin typeface="+mn-lt"/>
                <a:sym typeface="Symbol" pitchFamily="-111" charset="2"/>
              </a:rPr>
              <a:t>(z)≠</a:t>
            </a:r>
            <a:r>
              <a:rPr lang="en-US" sz="2800" b="1" baseline="-25000" dirty="0">
                <a:solidFill>
                  <a:srgbClr val="CC3300"/>
                </a:solidFill>
                <a:latin typeface="+mn-lt"/>
                <a:sym typeface="Symbol" pitchFamily="-111" charset="2"/>
              </a:rPr>
              <a:t>r</a:t>
            </a:r>
            <a:r>
              <a:rPr lang="en-US" sz="2800" b="1" baseline="30000" dirty="0">
                <a:solidFill>
                  <a:srgbClr val="CC3300"/>
                </a:solidFill>
                <a:latin typeface="+mn-lt"/>
                <a:sym typeface="Symbol" pitchFamily="-111" charset="2"/>
              </a:rPr>
              <a:t>(z) If </a:t>
            </a:r>
            <a:r>
              <a:rPr lang="en-US" sz="2800" b="1" baseline="-25000" dirty="0">
                <a:solidFill>
                  <a:srgbClr val="CC3300"/>
                </a:solidFill>
                <a:latin typeface="+mn-lt"/>
                <a:sym typeface="Symbol" pitchFamily="-111" charset="2"/>
              </a:rPr>
              <a:t>x</a:t>
            </a:r>
            <a:r>
              <a:rPr lang="en-US" sz="2800" b="1" baseline="30000" dirty="0">
                <a:solidFill>
                  <a:srgbClr val="CC3300"/>
                </a:solidFill>
                <a:latin typeface="+mn-lt"/>
                <a:sym typeface="Symbol" pitchFamily="-111" charset="2"/>
              </a:rPr>
              <a:t>(y) </a:t>
            </a:r>
          </a:p>
          <a:p>
            <a:pPr eaLnBrk="0" hangingPunct="0">
              <a:spcBef>
                <a:spcPct val="50000"/>
              </a:spcBef>
            </a:pPr>
            <a:endParaRPr lang="en-US" b="1" baseline="30000" dirty="0">
              <a:solidFill>
                <a:srgbClr val="CC3300"/>
              </a:solidFill>
              <a:latin typeface="Trebuchet MS" pitchFamily="-111" charset="0"/>
              <a:sym typeface="Symbol" pitchFamily="-111" charset="2"/>
            </a:endParaRPr>
          </a:p>
        </p:txBody>
      </p:sp>
      <p:sp>
        <p:nvSpPr>
          <p:cNvPr id="467990" name="Text Box 21"/>
          <p:cNvSpPr txBox="1">
            <a:spLocks noChangeArrowheads="1"/>
          </p:cNvSpPr>
          <p:nvPr/>
        </p:nvSpPr>
        <p:spPr bwMode="auto">
          <a:xfrm>
            <a:off x="5680075" y="2568635"/>
            <a:ext cx="3463925" cy="1241365"/>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800" b="1" baseline="30000" dirty="0">
                <a:solidFill>
                  <a:srgbClr val="CC3300"/>
                </a:solidFill>
                <a:latin typeface="+mn-lt"/>
                <a:sym typeface="Symbol" pitchFamily="-111" charset="2"/>
              </a:rPr>
              <a:t>z </a:t>
            </a:r>
            <a:r>
              <a:rPr lang="en-US" sz="2800" b="1" baseline="30000" dirty="0" err="1">
                <a:solidFill>
                  <a:srgbClr val="CC3300"/>
                </a:solidFill>
                <a:latin typeface="+mn-lt"/>
                <a:sym typeface="Symbol" pitchFamily="-111" charset="2"/>
              </a:rPr>
              <a:t>f</a:t>
            </a:r>
            <a:r>
              <a:rPr lang="en-US" sz="2800" b="1" baseline="-25000" dirty="0" err="1">
                <a:solidFill>
                  <a:srgbClr val="CC3300"/>
                </a:solidFill>
                <a:latin typeface="+mn-lt"/>
                <a:sym typeface="Symbol" pitchFamily="-111" charset="2"/>
              </a:rPr>
              <a:t>x,y,r</a:t>
            </a:r>
            <a:r>
              <a:rPr lang="en-US" sz="2800" b="1" baseline="30000" dirty="0">
                <a:solidFill>
                  <a:srgbClr val="CC3300"/>
                </a:solidFill>
                <a:latin typeface="+mn-lt"/>
                <a:sym typeface="Symbol" pitchFamily="-111" charset="2"/>
              </a:rPr>
              <a:t>(z)=</a:t>
            </a:r>
            <a:r>
              <a:rPr lang="en-US" sz="2800" b="1" baseline="-25000" dirty="0">
                <a:solidFill>
                  <a:srgbClr val="CC3300"/>
                </a:solidFill>
                <a:latin typeface="+mn-lt"/>
                <a:sym typeface="Symbol" pitchFamily="-111" charset="2"/>
              </a:rPr>
              <a:t>r</a:t>
            </a:r>
            <a:r>
              <a:rPr lang="en-US" sz="2800" b="1" baseline="30000" dirty="0">
                <a:solidFill>
                  <a:srgbClr val="CC3300"/>
                </a:solidFill>
                <a:latin typeface="+mn-lt"/>
                <a:sym typeface="Symbol" pitchFamily="-111" charset="2"/>
              </a:rPr>
              <a:t>(z) If </a:t>
            </a:r>
            <a:r>
              <a:rPr lang="en-US" sz="2800" b="1" baseline="-25000" dirty="0">
                <a:solidFill>
                  <a:srgbClr val="CC3300"/>
                </a:solidFill>
                <a:latin typeface="+mn-lt"/>
                <a:sym typeface="Symbol" pitchFamily="-111" charset="2"/>
              </a:rPr>
              <a:t>x</a:t>
            </a:r>
            <a:r>
              <a:rPr lang="en-US" sz="2800" b="1" baseline="30000" dirty="0">
                <a:solidFill>
                  <a:srgbClr val="CC3300"/>
                </a:solidFill>
                <a:latin typeface="+mn-lt"/>
                <a:sym typeface="Symbol" pitchFamily="-111" charset="2"/>
              </a:rPr>
              <a:t>(y) </a:t>
            </a:r>
          </a:p>
          <a:p>
            <a:pPr eaLnBrk="0" hangingPunct="0">
              <a:spcBef>
                <a:spcPct val="50000"/>
              </a:spcBef>
            </a:pPr>
            <a:r>
              <a:rPr lang="en-US" sz="2800" b="1" baseline="30000" dirty="0" err="1">
                <a:solidFill>
                  <a:srgbClr val="0000FF"/>
                </a:solidFill>
                <a:latin typeface="+mn-lt"/>
                <a:sym typeface="Symbol" pitchFamily="-111" charset="2"/>
              </a:rPr>
              <a:t>rng</a:t>
            </a:r>
            <a:r>
              <a:rPr lang="en-US" sz="2800" b="1" baseline="30000" dirty="0">
                <a:solidFill>
                  <a:srgbClr val="0000FF"/>
                </a:solidFill>
                <a:latin typeface="+mn-lt"/>
                <a:sym typeface="Symbol" pitchFamily="-111" charset="2"/>
              </a:rPr>
              <a:t>(</a:t>
            </a:r>
            <a:r>
              <a:rPr lang="en-US" sz="2800" b="1" baseline="30000" dirty="0" err="1">
                <a:solidFill>
                  <a:srgbClr val="0000FF"/>
                </a:solidFill>
                <a:latin typeface="+mn-lt"/>
                <a:sym typeface="Symbol" pitchFamily="-111" charset="2"/>
              </a:rPr>
              <a:t>f</a:t>
            </a:r>
            <a:r>
              <a:rPr lang="en-US" sz="2800" b="1" baseline="-25000" dirty="0" err="1">
                <a:solidFill>
                  <a:srgbClr val="0000FF"/>
                </a:solidFill>
                <a:latin typeface="+mn-lt"/>
                <a:sym typeface="Symbol" pitchFamily="-111" charset="2"/>
              </a:rPr>
              <a:t>x,y,r</a:t>
            </a:r>
            <a:r>
              <a:rPr lang="en-US" sz="2800" b="1" baseline="30000" dirty="0">
                <a:solidFill>
                  <a:srgbClr val="0000FF"/>
                </a:solidFill>
                <a:latin typeface="+mn-lt"/>
                <a:sym typeface="Symbol" pitchFamily="-111" charset="2"/>
              </a:rPr>
              <a:t>)=</a:t>
            </a:r>
            <a:r>
              <a:rPr lang="en-US" sz="2800" b="1" baseline="30000" dirty="0" err="1">
                <a:solidFill>
                  <a:srgbClr val="0000FF"/>
                </a:solidFill>
                <a:latin typeface="+mn-lt"/>
                <a:sym typeface="Symbol" pitchFamily="-111" charset="2"/>
              </a:rPr>
              <a:t>rng</a:t>
            </a:r>
            <a:r>
              <a:rPr lang="en-US" sz="2800" b="1" baseline="30000" dirty="0">
                <a:solidFill>
                  <a:srgbClr val="0000FF"/>
                </a:solidFill>
                <a:latin typeface="+mn-lt"/>
                <a:sym typeface="Symbol" pitchFamily="-111" charset="2"/>
              </a:rPr>
              <a:t>(</a:t>
            </a:r>
            <a:r>
              <a:rPr lang="en-US" sz="2800" b="1" baseline="-25000" dirty="0">
                <a:solidFill>
                  <a:srgbClr val="0000FF"/>
                </a:solidFill>
                <a:latin typeface="+mn-lt"/>
                <a:sym typeface="Symbol" pitchFamily="-111" charset="2"/>
              </a:rPr>
              <a:t>r</a:t>
            </a:r>
            <a:r>
              <a:rPr lang="en-US" sz="2800" b="1" baseline="30000" dirty="0">
                <a:solidFill>
                  <a:srgbClr val="0000FF"/>
                </a:solidFill>
                <a:latin typeface="+mn-lt"/>
                <a:sym typeface="Symbol" pitchFamily="-111" charset="2"/>
              </a:rPr>
              <a:t>) If </a:t>
            </a:r>
            <a:r>
              <a:rPr lang="en-US" sz="2800" b="1" baseline="-25000" dirty="0">
                <a:solidFill>
                  <a:srgbClr val="0000FF"/>
                </a:solidFill>
                <a:latin typeface="+mn-lt"/>
                <a:sym typeface="Symbol" pitchFamily="-111" charset="2"/>
              </a:rPr>
              <a:t>x</a:t>
            </a:r>
            <a:r>
              <a:rPr lang="en-US" sz="2800" b="1" baseline="30000" dirty="0">
                <a:solidFill>
                  <a:srgbClr val="0000FF"/>
                </a:solidFill>
                <a:latin typeface="+mn-lt"/>
                <a:sym typeface="Symbol" pitchFamily="-111" charset="2"/>
              </a:rPr>
              <a:t>(y) </a:t>
            </a:r>
          </a:p>
          <a:p>
            <a:pPr eaLnBrk="0" hangingPunct="0">
              <a:spcBef>
                <a:spcPct val="50000"/>
              </a:spcBef>
            </a:pPr>
            <a:r>
              <a:rPr lang="en-US" sz="2800" b="1" baseline="30000" dirty="0" err="1">
                <a:latin typeface="+mn-lt"/>
                <a:sym typeface="Symbol" pitchFamily="-111" charset="2"/>
              </a:rPr>
              <a:t>dom</a:t>
            </a:r>
            <a:r>
              <a:rPr lang="en-US" sz="2800" b="1" baseline="30000" dirty="0">
                <a:latin typeface="+mn-lt"/>
                <a:sym typeface="Symbol" pitchFamily="-111" charset="2"/>
              </a:rPr>
              <a:t>(</a:t>
            </a:r>
            <a:r>
              <a:rPr lang="en-US" sz="2800" b="1" baseline="30000" dirty="0" err="1">
                <a:latin typeface="+mn-lt"/>
                <a:sym typeface="Symbol" pitchFamily="-111" charset="2"/>
              </a:rPr>
              <a:t>f</a:t>
            </a:r>
            <a:r>
              <a:rPr lang="en-US" sz="2800" b="1" baseline="-25000" dirty="0" err="1">
                <a:latin typeface="+mn-lt"/>
                <a:sym typeface="Symbol" pitchFamily="-111" charset="2"/>
              </a:rPr>
              <a:t>x,y,r</a:t>
            </a:r>
            <a:r>
              <a:rPr lang="en-US" sz="2800" b="1" baseline="30000" dirty="0">
                <a:latin typeface="+mn-lt"/>
                <a:sym typeface="Symbol" pitchFamily="-111" charset="2"/>
              </a:rPr>
              <a:t>)=</a:t>
            </a:r>
            <a:r>
              <a:rPr lang="en-US" sz="2800" b="1" baseline="30000" dirty="0" err="1">
                <a:latin typeface="+mn-lt"/>
                <a:sym typeface="Symbol" pitchFamily="-111" charset="2"/>
              </a:rPr>
              <a:t>dom</a:t>
            </a:r>
            <a:r>
              <a:rPr lang="en-US" sz="2800" b="1" baseline="30000" dirty="0">
                <a:latin typeface="+mn-lt"/>
                <a:sym typeface="Symbol" pitchFamily="-111" charset="2"/>
              </a:rPr>
              <a:t>(</a:t>
            </a:r>
            <a:r>
              <a:rPr lang="en-US" sz="2800" b="1" baseline="-25000" dirty="0">
                <a:latin typeface="+mn-lt"/>
                <a:sym typeface="Symbol" pitchFamily="-111" charset="2"/>
              </a:rPr>
              <a:t>r</a:t>
            </a:r>
            <a:r>
              <a:rPr lang="en-US" sz="2800" b="1" baseline="30000" dirty="0">
                <a:latin typeface="+mn-lt"/>
                <a:sym typeface="Symbol" pitchFamily="-111" charset="2"/>
              </a:rPr>
              <a:t>) If </a:t>
            </a:r>
            <a:r>
              <a:rPr lang="en-US" sz="2800" b="1" baseline="-25000" dirty="0">
                <a:latin typeface="+mn-lt"/>
                <a:sym typeface="Symbol" pitchFamily="-111" charset="2"/>
              </a:rPr>
              <a:t>x</a:t>
            </a:r>
            <a:r>
              <a:rPr lang="en-US" sz="2800" b="1" baseline="30000" dirty="0">
                <a:latin typeface="+mn-lt"/>
                <a:sym typeface="Symbol" pitchFamily="-111" charset="2"/>
              </a:rPr>
              <a:t>(y)</a:t>
            </a:r>
            <a:endParaRPr lang="en-US" sz="2400" b="1" baseline="30000" dirty="0">
              <a:latin typeface="+mn-lt"/>
              <a:sym typeface="Symbol" pitchFamily="-111" charset="2"/>
            </a:endParaRPr>
          </a:p>
        </p:txBody>
      </p:sp>
      <p:sp>
        <p:nvSpPr>
          <p:cNvPr id="467991" name="TextBox 21"/>
          <p:cNvSpPr txBox="1">
            <a:spLocks noChangeArrowheads="1"/>
          </p:cNvSpPr>
          <p:nvPr/>
        </p:nvSpPr>
        <p:spPr bwMode="auto">
          <a:xfrm>
            <a:off x="457200" y="4859338"/>
            <a:ext cx="6502400" cy="1016000"/>
          </a:xfrm>
          <a:prstGeom prst="rect">
            <a:avLst/>
          </a:prstGeom>
          <a:noFill/>
          <a:ln w="9525">
            <a:noFill/>
            <a:miter lim="800000"/>
            <a:headEnd/>
            <a:tailEnd/>
          </a:ln>
        </p:spPr>
        <p:txBody>
          <a:bodyPr>
            <a:prstTxWarp prst="textNoShape">
              <a:avLst/>
            </a:prstTxWarp>
            <a:spAutoFit/>
          </a:bodyPr>
          <a:lstStyle/>
          <a:p>
            <a:pPr eaLnBrk="0" hangingPunct="0"/>
            <a:r>
              <a:rPr lang="en-US" sz="2000" b="1" dirty="0">
                <a:latin typeface="Trebuchet MS" pitchFamily="-111" charset="0"/>
              </a:rPr>
              <a:t>Black</a:t>
            </a:r>
            <a:r>
              <a:rPr lang="en-US" sz="2000" dirty="0">
                <a:latin typeface="Trebuchet MS" pitchFamily="-111" charset="0"/>
              </a:rPr>
              <a:t> is for standard Rice’s Theorem;</a:t>
            </a:r>
          </a:p>
          <a:p>
            <a:pPr eaLnBrk="0" hangingPunct="0"/>
            <a:r>
              <a:rPr lang="en-US" sz="2000" b="1" dirty="0">
                <a:latin typeface="Trebuchet MS" pitchFamily="-111" charset="0"/>
              </a:rPr>
              <a:t>Black</a:t>
            </a:r>
            <a:r>
              <a:rPr lang="en-US" sz="2000" dirty="0">
                <a:latin typeface="Trebuchet MS" pitchFamily="-111" charset="0"/>
              </a:rPr>
              <a:t> and </a:t>
            </a:r>
            <a:r>
              <a:rPr lang="en-US" sz="2000" b="1" dirty="0">
                <a:solidFill>
                  <a:srgbClr val="FF0000"/>
                </a:solidFill>
                <a:latin typeface="Trebuchet MS" pitchFamily="-111" charset="0"/>
              </a:rPr>
              <a:t>Red</a:t>
            </a:r>
            <a:r>
              <a:rPr lang="en-US" sz="2000" dirty="0">
                <a:latin typeface="Trebuchet MS" pitchFamily="-111" charset="0"/>
              </a:rPr>
              <a:t> are needed for Strong Version</a:t>
            </a:r>
          </a:p>
          <a:p>
            <a:pPr eaLnBrk="0" hangingPunct="0"/>
            <a:r>
              <a:rPr lang="en-US" sz="2000" b="1" dirty="0">
                <a:solidFill>
                  <a:srgbClr val="0000FF"/>
                </a:solidFill>
                <a:latin typeface="Trebuchet MS" pitchFamily="-111" charset="0"/>
              </a:rPr>
              <a:t>Blue</a:t>
            </a:r>
            <a:r>
              <a:rPr lang="en-US" sz="2000" dirty="0">
                <a:latin typeface="Trebuchet MS" pitchFamily="-111" charset="0"/>
              </a:rPr>
              <a:t> is just another version based on range</a:t>
            </a:r>
            <a:endParaRPr lang="en-US" sz="2000" baseline="30000" dirty="0">
              <a:latin typeface="Trebuchet MS" pitchFamily="-111" charset="0"/>
            </a:endParaRPr>
          </a:p>
        </p:txBody>
      </p:sp>
    </p:spTree>
    <p:extLst>
      <p:ext uri="{BB962C8B-B14F-4D97-AF65-F5344CB8AC3E}">
        <p14:creationId xmlns:p14="http://schemas.microsoft.com/office/powerpoint/2010/main" val="3852925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AD04F69-47C2-1541-BD64-579668912859}" type="datetime1">
              <a:rPr lang="en-US" smtClean="0"/>
              <a:t>3/2/22</a:t>
            </a:fld>
            <a:endParaRPr lang="en-US"/>
          </a:p>
        </p:txBody>
      </p:sp>
      <p:sp>
        <p:nvSpPr>
          <p:cNvPr id="152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FF8C6C3-4858-6843-A22A-DBC7955AB3C2}" type="slidenum">
              <a:rPr lang="en-US"/>
              <a:pPr/>
              <a:t>22</a:t>
            </a:fld>
            <a:endParaRPr lang="en-US"/>
          </a:p>
        </p:txBody>
      </p:sp>
      <p:sp>
        <p:nvSpPr>
          <p:cNvPr id="152581" name="Rectangle 2"/>
          <p:cNvSpPr>
            <a:spLocks noGrp="1" noChangeArrowheads="1"/>
          </p:cNvSpPr>
          <p:nvPr>
            <p:ph type="title" idx="4294967295"/>
          </p:nvPr>
        </p:nvSpPr>
        <p:spPr/>
        <p:txBody>
          <a:bodyPr/>
          <a:lstStyle/>
          <a:p>
            <a:pPr eaLnBrk="1" hangingPunct="1"/>
            <a:r>
              <a:rPr lang="en-US" i="1" dirty="0">
                <a:solidFill>
                  <a:srgbClr val="FF0000"/>
                </a:solidFill>
                <a:latin typeface="Arial" charset="0"/>
                <a:ea typeface="MS PGothic" charset="0"/>
              </a:rPr>
              <a:t>P(x) = 0 is Decidable</a:t>
            </a:r>
          </a:p>
        </p:txBody>
      </p:sp>
      <p:sp>
        <p:nvSpPr>
          <p:cNvPr id="152582" name="Rectangle 3"/>
          <p:cNvSpPr>
            <a:spLocks noGrp="1" noChangeArrowheads="1"/>
          </p:cNvSpPr>
          <p:nvPr>
            <p:ph type="body" idx="4294967295"/>
          </p:nvPr>
        </p:nvSpPr>
        <p:spPr/>
        <p:txBody>
          <a:bodyPr/>
          <a:lstStyle/>
          <a:p>
            <a:pPr eaLnBrk="1" hangingPunct="1"/>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 = 0</a:t>
            </a:r>
          </a:p>
          <a:p>
            <a:pPr eaLnBrk="1" hangingPunct="1"/>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 -(c</a:t>
            </a:r>
            <a:r>
              <a:rPr lang="en-US" sz="3600" baseline="-25000">
                <a:latin typeface="Arial" charset="0"/>
                <a:ea typeface="MS PGothic" charset="0"/>
              </a:rPr>
              <a:t>n-1</a:t>
            </a:r>
            <a:r>
              <a:rPr lang="en-US" sz="3600">
                <a:latin typeface="Arial" charset="0"/>
                <a:ea typeface="MS PGothic" charset="0"/>
              </a:rPr>
              <a:t> x</a:t>
            </a:r>
            <a:r>
              <a:rPr lang="en-US" sz="3600" baseline="30000">
                <a:latin typeface="Arial" charset="0"/>
                <a:ea typeface="MS PGothic" charset="0"/>
              </a:rPr>
              <a:t>n-1</a:t>
            </a:r>
            <a:r>
              <a:rPr lang="en-US" sz="3600">
                <a:latin typeface="Arial" charset="0"/>
                <a:ea typeface="MS PGothic" charset="0"/>
              </a:rPr>
              <a:t> + … + c</a:t>
            </a:r>
            <a:r>
              <a:rPr lang="en-US" sz="3600" baseline="-25000">
                <a:latin typeface="Arial" charset="0"/>
                <a:ea typeface="MS PGothic" charset="0"/>
              </a:rPr>
              <a:t>1</a:t>
            </a:r>
            <a:r>
              <a:rPr lang="en-US" sz="3600">
                <a:latin typeface="Arial" charset="0"/>
                <a:ea typeface="MS PGothic" charset="0"/>
              </a:rPr>
              <a:t> x + c</a:t>
            </a:r>
            <a:r>
              <a:rPr lang="en-US" sz="3600" baseline="-25000">
                <a:latin typeface="Arial" charset="0"/>
                <a:ea typeface="MS PGothic" charset="0"/>
              </a:rPr>
              <a:t>0</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c</a:t>
            </a:r>
            <a:r>
              <a:rPr lang="en-US" sz="3600" baseline="-25000">
                <a:latin typeface="Arial" charset="0"/>
                <a:ea typeface="MS PGothic" charset="0"/>
              </a:rPr>
              <a:t>max</a:t>
            </a:r>
            <a:r>
              <a:rPr lang="en-US" sz="3600">
                <a:latin typeface="Arial" charset="0"/>
                <a:ea typeface="MS PGothic" charset="0"/>
              </a:rPr>
              <a:t>(|x</a:t>
            </a:r>
            <a:r>
              <a:rPr lang="en-US" sz="3600" baseline="30000">
                <a:latin typeface="Arial" charset="0"/>
                <a:ea typeface="MS PGothic" charset="0"/>
              </a:rPr>
              <a:t>n-1</a:t>
            </a:r>
            <a:r>
              <a:rPr lang="en-US" sz="3600">
                <a:latin typeface="Arial" charset="0"/>
                <a:ea typeface="MS PGothic" charset="0"/>
              </a:rPr>
              <a:t>| + … + |x| + 1|)/|</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a:p>
            <a:pPr eaLnBrk="1" hangingPunct="1"/>
            <a:r>
              <a:rPr lang="en-US" sz="3600">
                <a:latin typeface="Arial" charset="0"/>
                <a:ea typeface="MS PGothic" charset="0"/>
              </a:rPr>
              <a:t>|</a:t>
            </a:r>
            <a:r>
              <a:rPr lang="en-US" sz="3600" err="1">
                <a:latin typeface="Arial" charset="0"/>
                <a:ea typeface="MS PGothic" charset="0"/>
              </a:rPr>
              <a:t>x</a:t>
            </a:r>
            <a:r>
              <a:rPr lang="en-US" sz="3600" baseline="30000" err="1">
                <a:latin typeface="Arial" charset="0"/>
                <a:ea typeface="MS PGothic" charset="0"/>
              </a:rPr>
              <a:t>n</a:t>
            </a:r>
            <a:r>
              <a:rPr lang="en-US" sz="3600">
                <a:latin typeface="Arial" charset="0"/>
                <a:ea typeface="MS PGothic" charset="0"/>
              </a:rPr>
              <a:t>|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(n |x</a:t>
            </a:r>
            <a:r>
              <a:rPr lang="en-US" sz="3600" baseline="30000">
                <a:latin typeface="Arial" charset="0"/>
                <a:ea typeface="MS PGothic" charset="0"/>
              </a:rPr>
              <a:t>n-1</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 since |x|</a:t>
            </a:r>
            <a:r>
              <a:rPr lang="en-US" sz="3600">
                <a:latin typeface="Arial" charset="0"/>
                <a:ea typeface="MS PGothic" charset="0"/>
                <a:sym typeface="Symbol" charset="0"/>
              </a:rPr>
              <a:t>1</a:t>
            </a:r>
            <a:endParaRPr lang="en-US" sz="3600">
              <a:latin typeface="Arial" charset="0"/>
              <a:ea typeface="MS PGothic" charset="0"/>
            </a:endParaRPr>
          </a:p>
          <a:p>
            <a:pPr eaLnBrk="1" hangingPunct="1"/>
            <a:r>
              <a:rPr lang="en-US" sz="3600">
                <a:latin typeface="Arial" charset="0"/>
                <a:ea typeface="MS PGothic" charset="0"/>
              </a:rPr>
              <a:t>|x| </a:t>
            </a:r>
            <a:r>
              <a:rPr lang="en-US" sz="3600">
                <a:latin typeface="Arial" charset="0"/>
                <a:ea typeface="MS PGothic" charset="0"/>
                <a:sym typeface="Symbol" charset="0"/>
              </a:rPr>
              <a:t></a:t>
            </a:r>
            <a:r>
              <a:rPr lang="en-US" sz="3600">
                <a:latin typeface="Arial" charset="0"/>
                <a:ea typeface="MS PGothic" charset="0"/>
              </a:rPr>
              <a:t> </a:t>
            </a:r>
            <a:r>
              <a:rPr lang="en-US" sz="3600" err="1">
                <a:latin typeface="Arial" charset="0"/>
                <a:ea typeface="MS PGothic" charset="0"/>
              </a:rPr>
              <a:t>n</a:t>
            </a:r>
            <a:r>
              <a:rPr lang="en-US" sz="3600" err="1">
                <a:latin typeface="Arial" charset="0"/>
                <a:ea typeface="MS PGothic" charset="0"/>
                <a:sym typeface="Symbol" charset="0"/>
              </a:rPr>
              <a:t></a:t>
            </a:r>
            <a:r>
              <a:rPr lang="en-US" sz="3600" err="1">
                <a:latin typeface="Arial" charset="0"/>
                <a:ea typeface="MS PGothic" charset="0"/>
              </a:rPr>
              <a:t>c</a:t>
            </a:r>
            <a:r>
              <a:rPr lang="en-US" sz="3600" baseline="-25000" err="1">
                <a:latin typeface="Arial" charset="0"/>
                <a:ea typeface="MS PGothic" charset="0"/>
              </a:rPr>
              <a:t>max</a:t>
            </a:r>
            <a:r>
              <a:rPr lang="en-US" sz="3600">
                <a:latin typeface="Arial" charset="0"/>
                <a:ea typeface="MS PGothic" charset="0"/>
              </a:rPr>
              <a:t>/|</a:t>
            </a:r>
            <a:r>
              <a:rPr lang="en-US" sz="3600" err="1">
                <a:latin typeface="Arial" charset="0"/>
                <a:ea typeface="MS PGothic" charset="0"/>
              </a:rPr>
              <a:t>c</a:t>
            </a:r>
            <a:r>
              <a:rPr lang="en-US" sz="3600" baseline="-25000" err="1">
                <a:latin typeface="Arial" charset="0"/>
                <a:ea typeface="MS PGothic" charset="0"/>
              </a:rPr>
              <a:t>n</a:t>
            </a:r>
            <a:r>
              <a:rPr lang="en-US" sz="3600">
                <a:latin typeface="Arial" charset="0"/>
                <a:ea typeface="MS PGothic" charset="0"/>
              </a:rPr>
              <a:t>|</a:t>
            </a:r>
          </a:p>
        </p:txBody>
      </p:sp>
      <p:sp>
        <p:nvSpPr>
          <p:cNvPr id="15258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8C5D83F0-D241-454C-8FC6-DB17BCD4CF97}" type="slidenum">
              <a:rPr lang="en-US" sz="1400"/>
              <a:pPr algn="r" eaLnBrk="1" hangingPunct="1"/>
              <a:t>22</a:t>
            </a:fld>
            <a:endParaRPr lang="en-US" sz="1400"/>
          </a:p>
        </p:txBody>
      </p:sp>
      <p:sp>
        <p:nvSpPr>
          <p:cNvPr id="8" name="Footer Placeholder 4">
            <a:extLst>
              <a:ext uri="{FF2B5EF4-FFF2-40B4-BE49-F238E27FC236}">
                <a16:creationId xmlns:a16="http://schemas.microsoft.com/office/drawing/2014/main" id="{F55C6DA9-4919-1642-95B7-D2946DDD96A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6409321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7FDAAA8-CE5F-4445-9BE2-C4D0CBC23456}" type="datetime1">
              <a:rPr lang="en-US" smtClean="0"/>
              <a:t>3/2/22</a:t>
            </a:fld>
            <a:endParaRPr lang="en-US"/>
          </a:p>
        </p:txBody>
      </p:sp>
      <p:sp>
        <p:nvSpPr>
          <p:cNvPr id="2211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211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49C9A4D-F5B8-F848-8FDE-BFD9C1A7698C}" type="slidenum">
              <a:rPr lang="en-US"/>
              <a:pPr/>
              <a:t>220</a:t>
            </a:fld>
            <a:endParaRPr lang="en-US"/>
          </a:p>
        </p:txBody>
      </p:sp>
      <p:sp>
        <p:nvSpPr>
          <p:cNvPr id="221189" name="Rectangle 2"/>
          <p:cNvSpPr>
            <a:spLocks noGrp="1" noChangeArrowheads="1"/>
          </p:cNvSpPr>
          <p:nvPr>
            <p:ph type="title"/>
          </p:nvPr>
        </p:nvSpPr>
        <p:spPr/>
        <p:txBody>
          <a:bodyPr/>
          <a:lstStyle/>
          <a:p>
            <a:pPr eaLnBrk="1" hangingPunct="1"/>
            <a:r>
              <a:rPr lang="en-US" dirty="0">
                <a:latin typeface="Arial" charset="0"/>
                <a:ea typeface="MS PGothic" charset="0"/>
              </a:rPr>
              <a:t>Weak Rice’</a:t>
            </a:r>
            <a:r>
              <a:rPr lang="en-US" altLang="ja-JP" dirty="0">
                <a:latin typeface="Arial" charset="0"/>
                <a:ea typeface="MS PGothic" charset="0"/>
              </a:rPr>
              <a:t>s Theorems</a:t>
            </a:r>
            <a:endParaRPr lang="en-US" dirty="0">
              <a:latin typeface="Arial" charset="0"/>
              <a:ea typeface="MS PGothic" charset="0"/>
            </a:endParaRPr>
          </a:p>
        </p:txBody>
      </p:sp>
      <p:sp>
        <p:nvSpPr>
          <p:cNvPr id="221190" name="Rectangle 3"/>
          <p:cNvSpPr>
            <a:spLocks noGrp="1" noChangeArrowheads="1"/>
          </p:cNvSpPr>
          <p:nvPr>
            <p:ph type="body" idx="1"/>
          </p:nvPr>
        </p:nvSpPr>
        <p:spPr/>
        <p:txBody>
          <a:bodyPr/>
          <a:lstStyle/>
          <a:p>
            <a:pPr eaLnBrk="1" hangingPunct="1">
              <a:lnSpc>
                <a:spcPct val="95000"/>
              </a:lnSpc>
              <a:buFontTx/>
              <a:buNone/>
            </a:pPr>
            <a:r>
              <a:rPr lang="en-US" sz="1400" dirty="0">
                <a:latin typeface="Arial" charset="0"/>
                <a:ea typeface="MS PGothic" charset="0"/>
              </a:rPr>
              <a:t>	</a:t>
            </a:r>
            <a:r>
              <a:rPr lang="en-US" sz="2200" b="1" dirty="0">
                <a:latin typeface="Arial" charset="0"/>
                <a:ea typeface="ＭＳ Ｐゴシック" pitchFamily="-111" charset="-128"/>
              </a:rPr>
              <a:t>Weak R</a:t>
            </a:r>
            <a:r>
              <a:rPr lang="en-US" sz="2200" b="1" dirty="0">
                <a:ea typeface="ＭＳ Ｐゴシック" pitchFamily="-111" charset="-128"/>
                <a:cs typeface="ＭＳ Ｐゴシック" pitchFamily="-111" charset="-128"/>
              </a:rPr>
              <a:t>ice’s Theorem1</a:t>
            </a:r>
            <a:r>
              <a:rPr lang="en-US" sz="2200" dirty="0">
                <a:ea typeface="ＭＳ Ｐゴシック" pitchFamily="-111" charset="-128"/>
                <a:cs typeface="ＭＳ Ｐゴシック" pitchFamily="-111" charset="-128"/>
              </a:rPr>
              <a:t>: Let </a:t>
            </a:r>
            <a:r>
              <a:rPr lang="en-US" sz="2200" b="1" dirty="0">
                <a:latin typeface="Script MT Bold" charset="0"/>
                <a:ea typeface="ＭＳ Ｐゴシック" pitchFamily="-111" charset="-128"/>
                <a:cs typeface="ＭＳ Ｐゴシック" pitchFamily="-111" charset="-128"/>
              </a:rPr>
              <a:t>P</a:t>
            </a:r>
            <a:r>
              <a:rPr lang="en-US" sz="2200" dirty="0">
                <a:ea typeface="ＭＳ Ｐゴシック" pitchFamily="-111" charset="-128"/>
                <a:cs typeface="ＭＳ Ｐゴシック" pitchFamily="-111" charset="-128"/>
              </a:rPr>
              <a:t> be some non-trivial, implementation-independent property of the indices of recursive functions. Then</a:t>
            </a:r>
          </a:p>
          <a:p>
            <a:pPr eaLnBrk="1" hangingPunct="1">
              <a:lnSpc>
                <a:spcPct val="95000"/>
              </a:lnSpc>
              <a:buFontTx/>
              <a:buNone/>
            </a:pPr>
            <a:r>
              <a:rPr lang="en-US" sz="2200" dirty="0">
                <a:ea typeface="ＭＳ Ｐゴシック" pitchFamily="-111" charset="-128"/>
                <a:cs typeface="ＭＳ Ｐゴシック" pitchFamily="-111" charset="-128"/>
              </a:rPr>
              <a:t>		</a:t>
            </a:r>
            <a:r>
              <a:rPr lang="en-US" sz="2200" b="1" dirty="0">
                <a:ea typeface="ＭＳ Ｐゴシック" pitchFamily="-111" charset="-128"/>
                <a:cs typeface="ＭＳ Ｐゴシック" pitchFamily="-111" charset="-128"/>
              </a:rPr>
              <a:t>S</a:t>
            </a:r>
            <a:r>
              <a:rPr lang="en-US" sz="2200" b="1" baseline="-25000" dirty="0">
                <a:latin typeface="Script MT Bold" charset="0"/>
                <a:ea typeface="ＭＳ Ｐゴシック" pitchFamily="-111" charset="-128"/>
                <a:cs typeface="ＭＳ Ｐゴシック" pitchFamily="-111" charset="-128"/>
              </a:rPr>
              <a:t>P</a:t>
            </a:r>
            <a:r>
              <a:rPr lang="en-US" sz="2200" b="1" dirty="0">
                <a:ea typeface="ＭＳ Ｐゴシック" pitchFamily="-111" charset="-128"/>
                <a:cs typeface="ＭＳ Ｐゴシック" pitchFamily="-111" charset="-128"/>
              </a:rPr>
              <a:t> = { x | </a:t>
            </a:r>
            <a:r>
              <a:rPr lang="en-US" sz="2200" b="1" dirty="0" err="1">
                <a:ea typeface="ＭＳ Ｐゴシック" pitchFamily="-111" charset="-128"/>
                <a:cs typeface="ＭＳ Ｐゴシック" pitchFamily="-111" charset="-128"/>
              </a:rPr>
              <a:t>dom</a:t>
            </a:r>
            <a:r>
              <a:rPr lang="en-US" sz="2200" b="1" dirty="0">
                <a:ea typeface="ＭＳ Ｐゴシック" pitchFamily="-111" charset="-128"/>
                <a:cs typeface="ＭＳ Ｐゴシック" pitchFamily="-111" charset="-128"/>
              </a:rPr>
              <a:t>(</a:t>
            </a:r>
            <a:r>
              <a:rPr lang="en-US" sz="2200" b="1" dirty="0">
                <a:ea typeface="ＭＳ Ｐゴシック" pitchFamily="-111" charset="-128"/>
                <a:cs typeface="ＭＳ Ｐゴシック" pitchFamily="-111" charset="-128"/>
                <a:sym typeface="Symbol" pitchFamily="-111" charset="2"/>
              </a:rPr>
              <a:t></a:t>
            </a:r>
            <a:r>
              <a:rPr lang="en-US" sz="2200" b="1" baseline="-25000" dirty="0">
                <a:ea typeface="ＭＳ Ｐゴシック" pitchFamily="-111" charset="-128"/>
                <a:cs typeface="ＭＳ Ｐゴシック" pitchFamily="-111" charset="-128"/>
                <a:sym typeface="Symbol" pitchFamily="-111" charset="2"/>
              </a:rPr>
              <a:t>x</a:t>
            </a:r>
            <a:r>
              <a:rPr lang="en-US" sz="2200" b="1" dirty="0">
                <a:ea typeface="ＭＳ Ｐゴシック" pitchFamily="-111" charset="-128"/>
                <a:cs typeface="ＭＳ Ｐゴシック" pitchFamily="-111" charset="-128"/>
                <a:sym typeface="Symbol" pitchFamily="-111" charset="2"/>
              </a:rPr>
              <a:t>)</a:t>
            </a:r>
            <a:r>
              <a:rPr lang="en-US" sz="2200" b="1" dirty="0">
                <a:ea typeface="ＭＳ Ｐゴシック" pitchFamily="-111" charset="-128"/>
                <a:cs typeface="ＭＳ Ｐゴシック" pitchFamily="-111" charset="-128"/>
              </a:rPr>
              <a:t> has property </a:t>
            </a:r>
            <a:r>
              <a:rPr lang="en-US" sz="2200" b="1" dirty="0">
                <a:latin typeface="Script MT Bold" charset="0"/>
                <a:ea typeface="ＭＳ Ｐゴシック" pitchFamily="-111" charset="-128"/>
                <a:cs typeface="ＭＳ Ｐゴシック" pitchFamily="-111" charset="-128"/>
              </a:rPr>
              <a:t>P</a:t>
            </a:r>
            <a:r>
              <a:rPr lang="en-US" sz="2200" b="1" dirty="0">
                <a:ea typeface="ＭＳ Ｐゴシック" pitchFamily="-111" charset="-128"/>
                <a:cs typeface="ＭＳ Ｐゴシック" pitchFamily="-111" charset="-128"/>
              </a:rPr>
              <a:t>) }</a:t>
            </a:r>
          </a:p>
          <a:p>
            <a:pPr eaLnBrk="1" hangingPunct="1">
              <a:lnSpc>
                <a:spcPct val="95000"/>
              </a:lnSpc>
              <a:buFontTx/>
              <a:buNone/>
            </a:pPr>
            <a:r>
              <a:rPr lang="en-US" sz="2200" dirty="0">
                <a:ea typeface="ＭＳ Ｐゴシック" pitchFamily="-111" charset="-128"/>
                <a:cs typeface="ＭＳ Ｐゴシック" pitchFamily="-111" charset="-128"/>
              </a:rPr>
              <a:t>	is undecidable. </a:t>
            </a:r>
          </a:p>
          <a:p>
            <a:pPr eaLnBrk="1" hangingPunct="1">
              <a:lnSpc>
                <a:spcPct val="95000"/>
              </a:lnSpc>
              <a:buFontTx/>
              <a:buNone/>
            </a:pPr>
            <a:r>
              <a:rPr lang="en-US" sz="2200" b="1" dirty="0">
                <a:ea typeface="ＭＳ Ｐゴシック" pitchFamily="-111" charset="-128"/>
                <a:cs typeface="ＭＳ Ｐゴシック" pitchFamily="-111" charset="-128"/>
                <a:sym typeface="Symbol" pitchFamily="-111" charset="2"/>
              </a:rPr>
              <a:t>	</a:t>
            </a:r>
            <a:r>
              <a:rPr lang="en-US" sz="2400" b="1" dirty="0" err="1">
                <a:ea typeface="ＭＳ Ｐゴシック" pitchFamily="-111" charset="-128"/>
                <a:cs typeface="ＭＳ Ｐゴシック" pitchFamily="-111" charset="-128"/>
                <a:sym typeface="Symbol" pitchFamily="-111" charset="2"/>
              </a:rPr>
              <a:t>dom</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sym typeface="Symbol" pitchFamily="-111" charset="2"/>
              </a:rPr>
              <a:t>x,y,r</a:t>
            </a:r>
            <a:r>
              <a:rPr lang="en-US" sz="2400" b="1" dirty="0">
                <a:ea typeface="ＭＳ Ｐゴシック" pitchFamily="-111" charset="-128"/>
                <a:cs typeface="ＭＳ Ｐゴシック" pitchFamily="-111" charset="-128"/>
                <a:sym typeface="Symbol" pitchFamily="-111" charset="2"/>
              </a:rPr>
              <a:t>) = </a:t>
            </a:r>
            <a:r>
              <a:rPr lang="en-US" sz="2400" b="1" dirty="0" err="1">
                <a:ea typeface="ＭＳ Ｐゴシック" pitchFamily="-111" charset="-128"/>
                <a:cs typeface="ＭＳ Ｐゴシック" pitchFamily="-111" charset="-128"/>
                <a:sym typeface="Symbol" pitchFamily="-111" charset="2"/>
              </a:rPr>
              <a:t>dom</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r</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 ; =  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r>
              <a:rPr lang="en-US" sz="2400" dirty="0">
                <a:ea typeface="ＭＳ Ｐゴシック" pitchFamily="-111" charset="-128"/>
                <a:cs typeface="ＭＳ Ｐゴシック" pitchFamily="-111" charset="-128"/>
              </a:rPr>
              <a:t> </a:t>
            </a:r>
          </a:p>
          <a:p>
            <a:pPr eaLnBrk="1" hangingPunct="1">
              <a:lnSpc>
                <a:spcPct val="95000"/>
              </a:lnSpc>
              <a:buFontTx/>
              <a:buNone/>
            </a:pPr>
            <a:r>
              <a:rPr lang="en-US" sz="2200" b="1" dirty="0">
                <a:latin typeface="Arial" charset="0"/>
                <a:ea typeface="ＭＳ Ｐゴシック" pitchFamily="-111" charset="-128"/>
              </a:rPr>
              <a:t>	Weak R</a:t>
            </a:r>
            <a:r>
              <a:rPr lang="en-US" sz="2200" b="1" dirty="0">
                <a:ea typeface="ＭＳ Ｐゴシック" pitchFamily="-111" charset="-128"/>
                <a:cs typeface="ＭＳ Ｐゴシック" pitchFamily="-111" charset="-128"/>
              </a:rPr>
              <a:t>ice’s Theorem2</a:t>
            </a:r>
            <a:r>
              <a:rPr lang="en-US" sz="2200" dirty="0">
                <a:ea typeface="ＭＳ Ｐゴシック" pitchFamily="-111" charset="-128"/>
                <a:cs typeface="ＭＳ Ｐゴシック" pitchFamily="-111" charset="-128"/>
              </a:rPr>
              <a:t>: Let </a:t>
            </a:r>
            <a:r>
              <a:rPr lang="en-US" sz="2200" b="1" dirty="0">
                <a:latin typeface="Script MT Bold" charset="0"/>
                <a:ea typeface="ＭＳ Ｐゴシック" pitchFamily="-111" charset="-128"/>
                <a:cs typeface="ＭＳ Ｐゴシック" pitchFamily="-111" charset="-128"/>
              </a:rPr>
              <a:t>P</a:t>
            </a:r>
            <a:r>
              <a:rPr lang="en-US" sz="2200" dirty="0">
                <a:ea typeface="ＭＳ Ｐゴシック" pitchFamily="-111" charset="-128"/>
                <a:cs typeface="ＭＳ Ｐゴシック" pitchFamily="-111" charset="-128"/>
              </a:rPr>
              <a:t> be some non-trivial, implementation-independent property of the indices of recursive functions. Then</a:t>
            </a:r>
          </a:p>
          <a:p>
            <a:pPr eaLnBrk="1" hangingPunct="1">
              <a:lnSpc>
                <a:spcPct val="95000"/>
              </a:lnSpc>
              <a:buFontTx/>
              <a:buNone/>
            </a:pPr>
            <a:r>
              <a:rPr lang="en-US" sz="2200" dirty="0">
                <a:ea typeface="ＭＳ Ｐゴシック" pitchFamily="-111" charset="-128"/>
                <a:cs typeface="ＭＳ Ｐゴシック" pitchFamily="-111" charset="-128"/>
              </a:rPr>
              <a:t>		</a:t>
            </a:r>
            <a:r>
              <a:rPr lang="en-US" sz="2200" b="1" dirty="0">
                <a:ea typeface="ＭＳ Ｐゴシック" pitchFamily="-111" charset="-128"/>
                <a:cs typeface="ＭＳ Ｐゴシック" pitchFamily="-111" charset="-128"/>
              </a:rPr>
              <a:t>S</a:t>
            </a:r>
            <a:r>
              <a:rPr lang="en-US" sz="2200" b="1" baseline="-25000" dirty="0">
                <a:latin typeface="Script MT Bold" charset="0"/>
                <a:ea typeface="ＭＳ Ｐゴシック" pitchFamily="-111" charset="-128"/>
                <a:cs typeface="ＭＳ Ｐゴシック" pitchFamily="-111" charset="-128"/>
              </a:rPr>
              <a:t>P</a:t>
            </a:r>
            <a:r>
              <a:rPr lang="en-US" sz="2200" b="1" dirty="0">
                <a:ea typeface="ＭＳ Ｐゴシック" pitchFamily="-111" charset="-128"/>
                <a:cs typeface="ＭＳ Ｐゴシック" pitchFamily="-111" charset="-128"/>
              </a:rPr>
              <a:t> = { x | range(</a:t>
            </a:r>
            <a:r>
              <a:rPr lang="en-US" sz="2200" b="1" dirty="0">
                <a:ea typeface="ＭＳ Ｐゴシック" pitchFamily="-111" charset="-128"/>
                <a:cs typeface="ＭＳ Ｐゴシック" pitchFamily="-111" charset="-128"/>
                <a:sym typeface="Symbol" pitchFamily="-111" charset="2"/>
              </a:rPr>
              <a:t></a:t>
            </a:r>
            <a:r>
              <a:rPr lang="en-US" sz="2200" b="1" baseline="-25000" dirty="0">
                <a:ea typeface="ＭＳ Ｐゴシック" pitchFamily="-111" charset="-128"/>
                <a:cs typeface="ＭＳ Ｐゴシック" pitchFamily="-111" charset="-128"/>
                <a:sym typeface="Symbol" pitchFamily="-111" charset="2"/>
              </a:rPr>
              <a:t>x</a:t>
            </a:r>
            <a:r>
              <a:rPr lang="en-US" sz="2200" b="1" dirty="0">
                <a:ea typeface="ＭＳ Ｐゴシック" pitchFamily="-111" charset="-128"/>
                <a:cs typeface="ＭＳ Ｐゴシック" pitchFamily="-111" charset="-128"/>
                <a:sym typeface="Symbol" pitchFamily="-111" charset="2"/>
              </a:rPr>
              <a:t>)</a:t>
            </a:r>
            <a:r>
              <a:rPr lang="en-US" sz="2200" b="1" dirty="0">
                <a:ea typeface="ＭＳ Ｐゴシック" pitchFamily="-111" charset="-128"/>
                <a:cs typeface="ＭＳ Ｐゴシック" pitchFamily="-111" charset="-128"/>
              </a:rPr>
              <a:t> has property </a:t>
            </a:r>
            <a:r>
              <a:rPr lang="en-US" sz="2200" b="1" dirty="0">
                <a:latin typeface="Script MT Bold" charset="0"/>
                <a:ea typeface="ＭＳ Ｐゴシック" pitchFamily="-111" charset="-128"/>
                <a:cs typeface="ＭＳ Ｐゴシック" pitchFamily="-111" charset="-128"/>
              </a:rPr>
              <a:t>P</a:t>
            </a:r>
            <a:r>
              <a:rPr lang="en-US" sz="2200" b="1" dirty="0">
                <a:ea typeface="ＭＳ Ｐゴシック" pitchFamily="-111" charset="-128"/>
                <a:cs typeface="ＭＳ Ｐゴシック" pitchFamily="-111" charset="-128"/>
              </a:rPr>
              <a:t>) }</a:t>
            </a:r>
          </a:p>
          <a:p>
            <a:pPr eaLnBrk="1" hangingPunct="1">
              <a:lnSpc>
                <a:spcPct val="95000"/>
              </a:lnSpc>
              <a:buFontTx/>
              <a:buNone/>
            </a:pPr>
            <a:r>
              <a:rPr lang="en-US" sz="2200" dirty="0">
                <a:ea typeface="ＭＳ Ｐゴシック" pitchFamily="-111" charset="-128"/>
                <a:cs typeface="ＭＳ Ｐゴシック" pitchFamily="-111" charset="-128"/>
              </a:rPr>
              <a:t>	is undecidable.  </a:t>
            </a:r>
          </a:p>
          <a:p>
            <a:pPr eaLnBrk="1" hangingPunct="1">
              <a:lnSpc>
                <a:spcPct val="95000"/>
              </a:lnSpc>
              <a:buNone/>
            </a:pPr>
            <a:r>
              <a:rPr lang="en-US" sz="22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range(</a:t>
            </a:r>
            <a:r>
              <a:rPr lang="en-US" sz="2400" b="1" dirty="0" err="1">
                <a:ea typeface="ＭＳ Ｐゴシック" pitchFamily="-111" charset="-128"/>
                <a:cs typeface="ＭＳ Ｐゴシック" pitchFamily="-111" charset="-128"/>
                <a:sym typeface="Symbol" pitchFamily="-111" charset="2"/>
              </a:rPr>
              <a:t>f</a:t>
            </a:r>
            <a:r>
              <a:rPr lang="en-US" sz="2400" b="1" baseline="-25000" dirty="0" err="1">
                <a:ea typeface="ＭＳ Ｐゴシック" pitchFamily="-111" charset="-128"/>
                <a:cs typeface="ＭＳ Ｐゴシック" pitchFamily="-111" charset="-128"/>
                <a:sym typeface="Symbol" pitchFamily="-111" charset="2"/>
              </a:rPr>
              <a:t>x,y,r</a:t>
            </a:r>
            <a:r>
              <a:rPr lang="en-US" sz="2400" b="1" dirty="0">
                <a:ea typeface="ＭＳ Ｐゴシック" pitchFamily="-111" charset="-128"/>
                <a:cs typeface="ＭＳ Ｐゴシック" pitchFamily="-111" charset="-128"/>
                <a:sym typeface="Symbol" pitchFamily="-111" charset="2"/>
              </a:rPr>
              <a:t>) = range(</a:t>
            </a:r>
            <a:r>
              <a:rPr lang="en-US" sz="2400" b="1" baseline="-25000" dirty="0">
                <a:ea typeface="ＭＳ Ｐゴシック" pitchFamily="-111" charset="-128"/>
                <a:cs typeface="ＭＳ Ｐゴシック" pitchFamily="-111" charset="-128"/>
                <a:sym typeface="Symbol" pitchFamily="-111" charset="2"/>
              </a:rPr>
              <a:t>r</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 ; =  if </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r>
              <a:rPr lang="en-US" sz="2400" dirty="0">
                <a:ea typeface="ＭＳ Ｐゴシック" pitchFamily="-111" charset="-128"/>
                <a:cs typeface="ＭＳ Ｐゴシック" pitchFamily="-111" charset="-128"/>
              </a:rPr>
              <a:t> </a:t>
            </a:r>
          </a:p>
          <a:p>
            <a:pPr eaLnBrk="1" hangingPunct="1">
              <a:lnSpc>
                <a:spcPct val="95000"/>
              </a:lnSpc>
              <a:buFontTx/>
              <a:buNone/>
            </a:pPr>
            <a:endParaRPr lang="en-US" sz="2800"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9605499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Date Placeholder 3"/>
          <p:cNvSpPr>
            <a:spLocks noGrp="1"/>
          </p:cNvSpPr>
          <p:nvPr>
            <p:ph type="dt" sz="quarter" idx="10"/>
          </p:nvPr>
        </p:nvSpPr>
        <p:spPr>
          <a:noFill/>
        </p:spPr>
        <p:txBody>
          <a:bodyPr/>
          <a:lstStyle/>
          <a:p>
            <a:fld id="{071CFB5D-2748-0B45-B48F-E461A0D88C9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6899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68996" name="Slide Number Placeholder 5"/>
          <p:cNvSpPr>
            <a:spLocks noGrp="1"/>
          </p:cNvSpPr>
          <p:nvPr>
            <p:ph type="sldNum" sz="quarter" idx="12"/>
          </p:nvPr>
        </p:nvSpPr>
        <p:spPr>
          <a:noFill/>
        </p:spPr>
        <p:txBody>
          <a:bodyPr/>
          <a:lstStyle/>
          <a:p>
            <a:fld id="{E47BBA7F-9F9B-1F41-B385-1D90B1FEA33C}" type="slidenum">
              <a:rPr lang="en-US">
                <a:latin typeface="Arial" pitchFamily="-111" charset="0"/>
                <a:ea typeface="ＭＳ Ｐゴシック" pitchFamily="-111" charset="-128"/>
                <a:cs typeface="ＭＳ Ｐゴシック" pitchFamily="-111" charset="-128"/>
              </a:rPr>
              <a:pPr/>
              <a:t>221</a:t>
            </a:fld>
            <a:endParaRPr lang="en-US">
              <a:latin typeface="Arial" pitchFamily="-111" charset="0"/>
              <a:ea typeface="ＭＳ Ｐゴシック" pitchFamily="-111" charset="-128"/>
              <a:cs typeface="ＭＳ Ｐゴシック" pitchFamily="-111" charset="-128"/>
            </a:endParaRPr>
          </a:p>
        </p:txBody>
      </p:sp>
      <p:sp>
        <p:nvSpPr>
          <p:cNvPr id="46899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Corollaries to Rice’s</a:t>
            </a:r>
          </a:p>
        </p:txBody>
      </p:sp>
      <p:sp>
        <p:nvSpPr>
          <p:cNvPr id="468998" name="Rectangle 3"/>
          <p:cNvSpPr>
            <a:spLocks noGrp="1" noChangeArrowheads="1"/>
          </p:cNvSpPr>
          <p:nvPr>
            <p:ph type="body" idx="1"/>
          </p:nvPr>
        </p:nvSpPr>
        <p:spPr/>
        <p:txBody>
          <a:bodyPr/>
          <a:lstStyle/>
          <a:p>
            <a:pPr eaLnBrk="1" hangingPunct="1">
              <a:buFontTx/>
              <a:buNone/>
            </a:pPr>
            <a:r>
              <a:rPr lang="en-US" sz="2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Corollary:  The following properties of re sets are </a:t>
            </a:r>
            <a:r>
              <a:rPr lang="en-US" sz="2400" dirty="0" err="1">
                <a:ea typeface="ＭＳ Ｐゴシック" pitchFamily="-111" charset="-128"/>
                <a:cs typeface="ＭＳ Ｐゴシック" pitchFamily="-111" charset="-128"/>
              </a:rPr>
              <a:t>undecidable</a:t>
            </a:r>
            <a:endParaRPr lang="en-US" sz="2400" dirty="0">
              <a:ea typeface="ＭＳ Ｐゴシック" pitchFamily="-111" charset="-128"/>
              <a:cs typeface="ＭＳ Ｐゴシック" pitchFamily="-111" charset="-128"/>
            </a:endParaRPr>
          </a:p>
          <a:p>
            <a:pPr eaLnBrk="1" hangingPunct="1">
              <a:buFontTx/>
              <a:buNone/>
            </a:pPr>
            <a:r>
              <a:rPr lang="en-US" sz="2400" dirty="0">
                <a:ea typeface="ＭＳ Ｐゴシック" pitchFamily="-111" charset="-128"/>
                <a:cs typeface="ＭＳ Ｐゴシック" pitchFamily="-111" charset="-128"/>
              </a:rPr>
              <a:t>		a)		</a:t>
            </a:r>
            <a:r>
              <a:rPr lang="en-US" sz="2400" b="1" dirty="0">
                <a:ea typeface="ＭＳ Ｐゴシック" pitchFamily="-111" charset="-128"/>
                <a:cs typeface="ＭＳ Ｐゴシック" pitchFamily="-111" charset="-128"/>
              </a:rPr>
              <a:t>L = Ø</a:t>
            </a:r>
          </a:p>
          <a:p>
            <a:pPr eaLnBrk="1" hangingPunct="1">
              <a:buFontTx/>
              <a:buNone/>
            </a:pPr>
            <a:r>
              <a:rPr lang="en-US" sz="2400" dirty="0">
                <a:ea typeface="ＭＳ Ｐゴシック" pitchFamily="-111" charset="-128"/>
                <a:cs typeface="ＭＳ Ｐゴシック" pitchFamily="-111" charset="-128"/>
              </a:rPr>
              <a:t>		b)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finite</a:t>
            </a:r>
          </a:p>
          <a:p>
            <a:pPr eaLnBrk="1" hangingPunct="1">
              <a:buFontTx/>
              <a:buNone/>
            </a:pPr>
            <a:r>
              <a:rPr lang="en-US" sz="2400" dirty="0">
                <a:ea typeface="ＭＳ Ｐゴシック" pitchFamily="-111" charset="-128"/>
                <a:cs typeface="ＭＳ Ｐゴシック" pitchFamily="-111" charset="-128"/>
              </a:rPr>
              <a:t>		c)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a regular set</a:t>
            </a:r>
          </a:p>
          <a:p>
            <a:pPr eaLnBrk="1" hangingPunct="1">
              <a:buFontTx/>
              <a:buNone/>
            </a:pPr>
            <a:r>
              <a:rPr lang="en-US" sz="2400" dirty="0">
                <a:ea typeface="ＭＳ Ｐゴシック" pitchFamily="-111" charset="-128"/>
                <a:cs typeface="ＭＳ Ｐゴシック" pitchFamily="-111" charset="-128"/>
              </a:rPr>
              <a:t>		d)		</a:t>
            </a:r>
            <a:r>
              <a:rPr lang="en-US" sz="2400" b="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is a context-free set</a:t>
            </a:r>
          </a:p>
          <a:p>
            <a:pPr eaLnBrk="1" hangingPunct="1">
              <a:buFontTx/>
              <a:buNone/>
            </a:pPr>
            <a:r>
              <a:rPr lang="en-US" sz="2400" dirty="0">
                <a:ea typeface="ＭＳ Ｐゴシック" pitchFamily="-111" charset="-128"/>
                <a:cs typeface="ＭＳ Ｐゴシック" pitchFamily="-111" charset="-128"/>
              </a:rPr>
              <a:t>	For all of these, Rice’s shows that the complements are undecidable but operationally it doesn’t matter. </a:t>
            </a:r>
          </a:p>
          <a:p>
            <a:pPr eaLnBrk="1" hangingPunct="1">
              <a:buFontTx/>
              <a:buNone/>
            </a:pPr>
            <a:r>
              <a:rPr lang="en-US" sz="2400" dirty="0">
                <a:ea typeface="ＭＳ Ｐゴシック" pitchFamily="-111" charset="-128"/>
                <a:cs typeface="ＭＳ Ｐゴシック" pitchFamily="-111" charset="-128"/>
              </a:rPr>
              <a:t>	Both the property and its complement are non-trivial, and each is implementation-independent.</a:t>
            </a:r>
          </a:p>
        </p:txBody>
      </p:sp>
    </p:spTree>
    <p:extLst>
      <p:ext uri="{BB962C8B-B14F-4D97-AF65-F5344CB8AC3E}">
        <p14:creationId xmlns:p14="http://schemas.microsoft.com/office/powerpoint/2010/main" val="10283478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65E27AB-2CCF-8243-9907-AF8F88787C87}" type="datetime1">
              <a:rPr lang="en-US" smtClean="0"/>
              <a:t>3/2/22</a:t>
            </a:fld>
            <a:endParaRPr lang="en-US"/>
          </a:p>
        </p:txBody>
      </p:sp>
      <p:sp>
        <p:nvSpPr>
          <p:cNvPr id="207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9C5B8-BAF9-1148-B337-5A7C169D136F}" type="slidenum">
              <a:rPr lang="en-US"/>
              <a:pPr/>
              <a:t>222</a:t>
            </a:fld>
            <a:endParaRPr lang="en-US"/>
          </a:p>
        </p:txBody>
      </p:sp>
      <p:sp>
        <p:nvSpPr>
          <p:cNvPr id="207877" name="Rectangle 2"/>
          <p:cNvSpPr>
            <a:spLocks noGrp="1" noChangeArrowheads="1"/>
          </p:cNvSpPr>
          <p:nvPr>
            <p:ph type="title"/>
          </p:nvPr>
        </p:nvSpPr>
        <p:spPr/>
        <p:txBody>
          <a:bodyPr/>
          <a:lstStyle/>
          <a:p>
            <a:pPr eaLnBrk="1" hangingPunct="1"/>
            <a:r>
              <a:rPr lang="en-US" dirty="0">
                <a:latin typeface="Arial" charset="0"/>
                <a:ea typeface="MS PGothic" charset="0"/>
              </a:rPr>
              <a:t>Practice</a:t>
            </a:r>
          </a:p>
        </p:txBody>
      </p:sp>
      <p:sp>
        <p:nvSpPr>
          <p:cNvPr id="314373" name="Rectangle 3"/>
          <p:cNvSpPr>
            <a:spLocks noGrp="1" noChangeArrowheads="1"/>
          </p:cNvSpPr>
          <p:nvPr>
            <p:ph type="body" idx="1"/>
          </p:nvPr>
        </p:nvSpPr>
        <p:spPr>
          <a:xfrm>
            <a:off x="304800" y="1600200"/>
            <a:ext cx="8610600" cy="4525963"/>
          </a:xfrm>
        </p:spPr>
        <p:txBody>
          <a:bodyPr/>
          <a:lstStyle/>
          <a:p>
            <a:pPr marL="0" indent="0" eaLnBrk="1" hangingPunct="1">
              <a:buNone/>
              <a:defRPr/>
            </a:pPr>
            <a:endParaRPr lang="en-US" sz="1500" b="1" dirty="0">
              <a:solidFill>
                <a:schemeClr val="tx1">
                  <a:lumMod val="95000"/>
                  <a:lumOff val="5000"/>
                </a:schemeClr>
              </a:solidFill>
              <a:ea typeface="ＭＳ Ｐゴシック" charset="0"/>
              <a:cs typeface="ＭＳ Ｐゴシック" charset="0"/>
            </a:endParaRPr>
          </a:p>
          <a:p>
            <a:pPr marL="0" indent="0" eaLnBrk="1" hangingPunct="1">
              <a:buFontTx/>
              <a:buNone/>
              <a:defRPr/>
            </a:pPr>
            <a:r>
              <a:rPr lang="en-US" sz="1600" dirty="0">
                <a:solidFill>
                  <a:schemeClr val="tx1">
                    <a:lumMod val="95000"/>
                    <a:lumOff val="5000"/>
                  </a:schemeClr>
                </a:solidFill>
                <a:ea typeface="ＭＳ Ｐゴシック" charset="0"/>
                <a:cs typeface="ＭＳ Ｐゴシック" charset="0"/>
              </a:rPr>
              <a:t>Known Results:</a:t>
            </a:r>
          </a:p>
          <a:p>
            <a:pPr marL="0" indent="0" eaLnBrk="1" hangingPunct="1">
              <a:buFontTx/>
              <a:buNone/>
              <a:defRPr/>
            </a:pPr>
            <a:r>
              <a:rPr lang="en-US" sz="1800" b="1" dirty="0">
                <a:solidFill>
                  <a:srgbClr val="CC3300"/>
                </a:solidFill>
                <a:ea typeface="ＭＳ Ｐゴシック" charset="0"/>
                <a:cs typeface="ＭＳ Ｐゴシック" charset="0"/>
              </a:rPr>
              <a:t>HALT = { &lt;</a:t>
            </a:r>
            <a:r>
              <a:rPr lang="en-US" sz="1800" b="1" dirty="0" err="1">
                <a:solidFill>
                  <a:srgbClr val="CC3300"/>
                </a:solidFill>
                <a:ea typeface="ＭＳ Ｐゴシック" charset="0"/>
                <a:cs typeface="ＭＳ Ｐゴシック" charset="0"/>
              </a:rPr>
              <a:t>f,x</a:t>
            </a:r>
            <a:r>
              <a:rPr lang="en-US" sz="1800" b="1" dirty="0">
                <a:solidFill>
                  <a:srgbClr val="CC3300"/>
                </a:solidFill>
                <a:ea typeface="ＭＳ Ｐゴシック" charset="0"/>
                <a:cs typeface="ＭＳ Ｐゴシック" charset="0"/>
              </a:rPr>
              <a:t>&gt; | f(x)</a:t>
            </a:r>
            <a:r>
              <a:rPr lang="en-US" sz="1800" b="1" dirty="0">
                <a:solidFill>
                  <a:srgbClr val="CC3300"/>
                </a:solidFill>
                <a:sym typeface="Symbol" charset="0"/>
              </a:rPr>
              <a:t> } is re (semi-decidable) but undecidable</a:t>
            </a:r>
          </a:p>
          <a:p>
            <a:pPr marL="0" indent="0" eaLnBrk="1" hangingPunct="1">
              <a:buFontTx/>
              <a:buNone/>
              <a:defRPr/>
            </a:pPr>
            <a:r>
              <a:rPr lang="en-US" sz="1800" b="1" dirty="0">
                <a:solidFill>
                  <a:srgbClr val="CC3300"/>
                </a:solidFill>
                <a:ea typeface="ＭＳ Ｐゴシック" charset="0"/>
                <a:cs typeface="ＭＳ Ｐゴシック" charset="0"/>
              </a:rPr>
              <a:t>TOTAL = { f | </a:t>
            </a:r>
            <a:r>
              <a:rPr lang="en-US" sz="1800" b="1" dirty="0">
                <a:solidFill>
                  <a:srgbClr val="CC3300"/>
                </a:solidFill>
                <a:ea typeface="ＭＳ Ｐゴシック" charset="0"/>
                <a:cs typeface="ＭＳ Ｐゴシック" charset="0"/>
                <a:sym typeface="Symbol" charset="0"/>
              </a:rPr>
              <a:t>x </a:t>
            </a:r>
            <a:r>
              <a:rPr lang="en-US" sz="1800" b="1" dirty="0">
                <a:solidFill>
                  <a:srgbClr val="CC3300"/>
                </a:solidFill>
                <a:ea typeface="ＭＳ Ｐゴシック" charset="0"/>
                <a:cs typeface="ＭＳ Ｐゴシック" charset="0"/>
              </a:rPr>
              <a:t>f(x)</a:t>
            </a:r>
            <a:r>
              <a:rPr lang="en-US" sz="1800" b="1" dirty="0">
                <a:solidFill>
                  <a:srgbClr val="CC3300"/>
                </a:solidFill>
                <a:sym typeface="Symbol" charset="0"/>
              </a:rPr>
              <a:t> } is non-re (not even semi-decidable)</a:t>
            </a:r>
            <a:endParaRPr lang="en-US" sz="1600" dirty="0">
              <a:solidFill>
                <a:schemeClr val="tx1">
                  <a:lumMod val="95000"/>
                  <a:lumOff val="5000"/>
                </a:schemeClr>
              </a:solidFill>
              <a:ea typeface="ＭＳ Ｐゴシック" charset="0"/>
              <a:cs typeface="ＭＳ Ｐゴシック" charset="0"/>
            </a:endParaRP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HALT</a:t>
            </a:r>
            <a:r>
              <a:rPr lang="en-US" sz="1800"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to show that one cannot decide </a:t>
            </a:r>
            <a:r>
              <a:rPr lang="en-US" sz="1800" b="1" dirty="0" err="1">
                <a:solidFill>
                  <a:srgbClr val="CC3300"/>
                </a:solidFill>
                <a:ea typeface="ＭＳ Ｐゴシック" charset="0"/>
                <a:cs typeface="ＭＳ Ｐゴシック" charset="0"/>
              </a:rPr>
              <a:t>NonTrivial</a:t>
            </a:r>
            <a:r>
              <a:rPr lang="en-US" sz="1800" dirty="0">
                <a:solidFill>
                  <a:schemeClr val="tx1">
                    <a:lumMod val="95000"/>
                    <a:lumOff val="5000"/>
                  </a:schemeClr>
                </a:solidFill>
                <a:ea typeface="ＭＳ Ｐゴシック" charset="0"/>
                <a:cs typeface="ＭＳ Ｐゴシック" charset="0"/>
              </a:rPr>
              <a:t>, where</a:t>
            </a:r>
            <a:r>
              <a:rPr lang="en-US" sz="1800" b="1" dirty="0">
                <a:solidFill>
                  <a:srgbClr val="CC3300"/>
                </a:solidFill>
                <a:ea typeface="ＭＳ Ｐゴシック" charset="0"/>
                <a:cs typeface="ＭＳ Ｐゴシック" charset="0"/>
              </a:rPr>
              <a:t> </a:t>
            </a:r>
            <a:br>
              <a:rPr lang="en-US" sz="1800" b="1" dirty="0">
                <a:solidFill>
                  <a:srgbClr val="CC3300"/>
                </a:solidFill>
                <a:ea typeface="ＭＳ Ｐゴシック" charset="0"/>
                <a:cs typeface="ＭＳ Ｐゴシック" charset="0"/>
              </a:rPr>
            </a:b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 { f | for some x, y, x ≠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f(x) ≠ f(y)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that </a:t>
            </a:r>
            <a:r>
              <a:rPr lang="en-US" sz="1800" b="1" dirty="0">
                <a:solidFill>
                  <a:srgbClr val="CC3300"/>
                </a:solidFill>
                <a:ea typeface="ＭＳ Ｐゴシック" charset="0"/>
                <a:cs typeface="ＭＳ Ｐゴシック" charset="0"/>
              </a:rPr>
              <a:t>Non-Trivial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HALT</a:t>
            </a:r>
            <a:r>
              <a:rPr lang="en-US" sz="1800" dirty="0">
                <a:solidFill>
                  <a:schemeClr val="tx1">
                    <a:lumMod val="95000"/>
                    <a:lumOff val="5000"/>
                  </a:schemeClr>
                </a:solidFill>
                <a:ea typeface="ＭＳ Ｐゴシック" charset="0"/>
                <a:cs typeface="ＭＳ Ｐゴシック" charset="0"/>
              </a:rPr>
              <a:t>. (1 plus 2 show they are equally hard)</a:t>
            </a:r>
          </a:p>
          <a:p>
            <a:pPr marL="401638" indent="-401638">
              <a:buFontTx/>
              <a:buAutoNum type="arabicPeriod"/>
              <a:defRPr/>
            </a:pPr>
            <a:r>
              <a:rPr lang="en-US" sz="1800" dirty="0">
                <a:solidFill>
                  <a:schemeClr val="tx1">
                    <a:lumMod val="95000"/>
                    <a:lumOff val="5000"/>
                  </a:schemeClr>
                </a:solidFill>
                <a:ea typeface="ＭＳ Ｐゴシック" charset="0"/>
                <a:cs typeface="ＭＳ Ｐゴシック" charset="0"/>
              </a:rPr>
              <a:t>Use Reduction from </a:t>
            </a:r>
            <a:r>
              <a:rPr lang="en-US" sz="1800" b="1" dirty="0">
                <a:solidFill>
                  <a:srgbClr val="CC3300"/>
                </a:solidFill>
                <a:ea typeface="ＭＳ Ｐゴシック" charset="0"/>
                <a:cs typeface="ＭＳ Ｐゴシック" charset="0"/>
              </a:rPr>
              <a:t>TOTAL </a:t>
            </a:r>
            <a:r>
              <a:rPr lang="en-US" sz="1800" dirty="0">
                <a:solidFill>
                  <a:schemeClr val="tx1">
                    <a:lumMod val="95000"/>
                    <a:lumOff val="5000"/>
                  </a:schemeClr>
                </a:solidFill>
                <a:ea typeface="ＭＳ Ｐゴシック" charset="0"/>
                <a:cs typeface="ＭＳ Ｐゴシック" charset="0"/>
              </a:rPr>
              <a:t>to show that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is not even re, where</a:t>
            </a:r>
            <a:br>
              <a:rPr lang="en-US" sz="1800" dirty="0">
                <a:solidFill>
                  <a:schemeClr val="tx1">
                    <a:lumMod val="95000"/>
                    <a:lumOff val="5000"/>
                  </a:schemeClr>
                </a:solidFill>
                <a:ea typeface="ＭＳ Ｐゴシック" charset="0"/>
                <a:cs typeface="ＭＳ Ｐゴシック" charset="0"/>
              </a:rPr>
            </a:br>
            <a:r>
              <a:rPr lang="en-US" sz="1800" b="1" dirty="0">
                <a:solidFill>
                  <a:srgbClr val="CC3300"/>
                </a:solidFill>
                <a:ea typeface="ＭＳ Ｐゴシック" charset="0"/>
                <a:cs typeface="ＭＳ Ｐゴシック" charset="0"/>
              </a:rPr>
              <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 { f | for all x,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x ≠ y ⇒ f(x) ≠ f(y) }</a:t>
            </a:r>
          </a:p>
          <a:p>
            <a:pPr marL="400050" indent="-400050">
              <a:buFontTx/>
              <a:buAutoNum type="arabicPeriod"/>
              <a:defRPr/>
            </a:pPr>
            <a:r>
              <a:rPr lang="en-US" sz="1800" dirty="0">
                <a:solidFill>
                  <a:schemeClr val="tx1">
                    <a:lumMod val="95000"/>
                    <a:lumOff val="5000"/>
                  </a:schemeClr>
                </a:solidFill>
                <a:ea typeface="ＭＳ Ｐゴシック" charset="0"/>
                <a:cs typeface="ＭＳ Ｐゴシック" charset="0"/>
              </a:rPr>
              <a:t>Show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sz="1800" dirty="0">
                <a:solidFill>
                  <a:schemeClr val="tx1">
                    <a:lumMod val="95000"/>
                    <a:lumOff val="5000"/>
                  </a:schemeClr>
                </a:solidFill>
                <a:ea typeface="ＭＳ Ｐゴシック" charset="0"/>
                <a:cs typeface="ＭＳ Ｐゴシック" charset="0"/>
              </a:rPr>
              <a:t>reduces to </a:t>
            </a:r>
            <a:r>
              <a:rPr lang="en-US" sz="1800" b="1" dirty="0">
                <a:solidFill>
                  <a:srgbClr val="CC3300"/>
                </a:solidFill>
                <a:ea typeface="ＭＳ Ｐゴシック" charset="0"/>
                <a:cs typeface="ＭＳ Ｐゴシック" charset="0"/>
              </a:rPr>
              <a:t>TOTAL</a:t>
            </a:r>
            <a:r>
              <a:rPr lang="en-US" sz="1800" dirty="0">
                <a:solidFill>
                  <a:schemeClr val="tx1">
                    <a:lumMod val="95000"/>
                    <a:lumOff val="5000"/>
                  </a:schemeClr>
                </a:solidFill>
                <a:ea typeface="ＭＳ Ｐゴシック" charset="0"/>
                <a:cs typeface="ＭＳ Ｐゴシック" charset="0"/>
              </a:rPr>
              <a:t>. (3 plus 4 show they are equally hard)</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p>
          <a:p>
            <a:pPr marL="400050" indent="-400050">
              <a:buFontTx/>
              <a:buAutoNum type="arabicPeriod"/>
              <a:defRPr/>
            </a:pPr>
            <a:r>
              <a:rPr lang="en-US" sz="1800" dirty="0">
                <a:latin typeface="Arial" charset="0"/>
                <a:ea typeface="MS PGothic" charset="0"/>
              </a:rPr>
              <a:t>Use Rice’</a:t>
            </a:r>
            <a:r>
              <a:rPr lang="en-US" altLang="ja-JP" sz="1800" dirty="0">
                <a:latin typeface="Arial" charset="0"/>
                <a:ea typeface="MS PGothic" charset="0"/>
              </a:rPr>
              <a:t>s Theorem to show that </a:t>
            </a: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a:t>
            </a:r>
            <a:r>
              <a:rPr lang="en-US" altLang="ja-JP" sz="1800" dirty="0">
                <a:latin typeface="Arial" charset="0"/>
                <a:ea typeface="MS PGothic" charset="0"/>
              </a:rPr>
              <a:t>is undecidable </a:t>
            </a:r>
            <a:endParaRPr lang="en-US" sz="1800" dirty="0">
              <a:solidFill>
                <a:schemeClr val="tx1">
                  <a:lumMod val="95000"/>
                  <a:lumOff val="5000"/>
                </a:schemeClr>
              </a:solidFill>
              <a:ea typeface="ＭＳ Ｐゴシック" charset="0"/>
              <a:cs typeface="ＭＳ Ｐゴシック" charset="0"/>
            </a:endParaRPr>
          </a:p>
        </p:txBody>
      </p:sp>
      <p:sp>
        <p:nvSpPr>
          <p:cNvPr id="7" name="Footer Placeholder 4">
            <a:extLst>
              <a:ext uri="{FF2B5EF4-FFF2-40B4-BE49-F238E27FC236}">
                <a16:creationId xmlns:a16="http://schemas.microsoft.com/office/drawing/2014/main" id="{188F11F8-3CD1-4941-B848-BF22020FF74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4460465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EE2A6DF-51AA-9541-A038-D35AA6A892DE}" type="datetime1">
              <a:rPr lang="en-US" smtClean="0"/>
              <a:t>3/2/22</a:t>
            </a:fld>
            <a:endParaRPr lang="en-US"/>
          </a:p>
        </p:txBody>
      </p:sp>
      <p:sp>
        <p:nvSpPr>
          <p:cNvPr id="2242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466D79C-BC7C-754D-A08F-663E5C325B4E}" type="slidenum">
              <a:rPr lang="en-US"/>
              <a:pPr/>
              <a:t>223</a:t>
            </a:fld>
            <a:endParaRPr lang="en-US"/>
          </a:p>
        </p:txBody>
      </p:sp>
      <p:sp>
        <p:nvSpPr>
          <p:cNvPr id="224261" name="Rectangle 2"/>
          <p:cNvSpPr>
            <a:spLocks noGrp="1" noChangeArrowheads="1"/>
          </p:cNvSpPr>
          <p:nvPr>
            <p:ph type="title"/>
          </p:nvPr>
        </p:nvSpPr>
        <p:spPr/>
        <p:txBody>
          <a:bodyPr/>
          <a:lstStyle/>
          <a:p>
            <a:pPr eaLnBrk="1" hangingPunct="1"/>
            <a:r>
              <a:rPr lang="en-US" dirty="0">
                <a:latin typeface="Arial" charset="0"/>
                <a:ea typeface="MS PGothic" charset="0"/>
              </a:rPr>
              <a:t>Practice Classifications</a:t>
            </a:r>
          </a:p>
        </p:txBody>
      </p:sp>
      <p:sp>
        <p:nvSpPr>
          <p:cNvPr id="224262" name="Rectangle 3"/>
          <p:cNvSpPr>
            <a:spLocks noGrp="1" noChangeArrowheads="1"/>
          </p:cNvSpPr>
          <p:nvPr>
            <p:ph type="body" idx="1"/>
          </p:nvPr>
        </p:nvSpPr>
        <p:spPr>
          <a:xfrm>
            <a:off x="304800" y="1600200"/>
            <a:ext cx="8610600" cy="4525963"/>
          </a:xfrm>
        </p:spPr>
        <p:txBody>
          <a:bodyPr/>
          <a:lstStyle/>
          <a:p>
            <a:pPr marL="465138" indent="-465138">
              <a:buFont typeface="+mj-lt"/>
              <a:buAutoNum type="arabicPeriod"/>
            </a:pPr>
            <a:r>
              <a:rPr lang="en-US" altLang="ja-JP" sz="2000" dirty="0">
                <a:latin typeface="Arial" charset="0"/>
                <a:ea typeface="MS PGothic" charset="0"/>
              </a:rPr>
              <a:t>Use quantification of an algorithmic predicate to estimate the complexity (decidable, re, co-re, non-re) of each of the following, (a)-(d):</a:t>
            </a:r>
          </a:p>
          <a:p>
            <a:pPr marL="919163" lvl="1" indent="-454025">
              <a:buFontTx/>
              <a:buAutoNum type="alphaLcParenR"/>
              <a:defRPr/>
            </a:pPr>
            <a:r>
              <a:rPr lang="en-US" sz="1800" b="1" dirty="0" err="1">
                <a:solidFill>
                  <a:srgbClr val="CC3300"/>
                </a:solidFill>
                <a:ea typeface="ＭＳ Ｐゴシック" charset="0"/>
                <a:cs typeface="ＭＳ Ｐゴシック" charset="0"/>
              </a:rPr>
              <a:t>NonTrivial</a:t>
            </a:r>
            <a:r>
              <a:rPr lang="en-US" sz="1800" b="1" dirty="0">
                <a:solidFill>
                  <a:srgbClr val="CC3300"/>
                </a:solidFill>
                <a:ea typeface="ＭＳ Ｐゴシック" charset="0"/>
                <a:cs typeface="ＭＳ Ｐゴシック" charset="0"/>
              </a:rPr>
              <a:t> = { f | for some x, y, x ≠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f(x) ≠ f(y) }</a:t>
            </a:r>
          </a:p>
          <a:p>
            <a:pPr marL="919163" lvl="1" indent="-454025">
              <a:buFontTx/>
              <a:buAutoNum type="alphaLcParenR"/>
              <a:defRPr/>
            </a:pPr>
            <a:r>
              <a:rPr lang="en-US" sz="1800" b="1" dirty="0" err="1">
                <a:solidFill>
                  <a:srgbClr val="CC3300"/>
                </a:solidFill>
                <a:ea typeface="ＭＳ Ｐゴシック" charset="0"/>
                <a:cs typeface="ＭＳ Ｐゴシック" charset="0"/>
              </a:rPr>
              <a:t>NoRepeats</a:t>
            </a:r>
            <a:r>
              <a:rPr lang="en-US" sz="1800" b="1" dirty="0">
                <a:solidFill>
                  <a:srgbClr val="CC3300"/>
                </a:solidFill>
                <a:ea typeface="ＭＳ Ｐゴシック" charset="0"/>
                <a:cs typeface="ＭＳ Ｐゴシック" charset="0"/>
              </a:rPr>
              <a:t> = { f | for all x, y, f</a:t>
            </a:r>
            <a:r>
              <a:rPr lang="en-US" sz="1800" b="1" dirty="0">
                <a:solidFill>
                  <a:srgbClr val="FF0000"/>
                </a:solidFill>
                <a:ea typeface="ＭＳ Ｐゴシック" charset="0"/>
                <a:cs typeface="ＭＳ Ｐゴシック" charset="0"/>
              </a:rPr>
              <a:t>(x)</a:t>
            </a:r>
            <a:r>
              <a:rPr lang="en-US" sz="1800" b="1" dirty="0">
                <a:solidFill>
                  <a:srgbClr val="CC3300"/>
                </a:solidFill>
                <a:sym typeface="Symbol" charset="0"/>
              </a:rPr>
              <a:t></a:t>
            </a:r>
            <a:r>
              <a:rPr lang="en-US" sz="1800" b="1" dirty="0">
                <a:solidFill>
                  <a:srgbClr val="FF0000"/>
                </a:solidFill>
                <a:ea typeface="ＭＳ Ｐゴシック" pitchFamily="-111" charset="-128"/>
                <a:cs typeface="ＭＳ Ｐゴシック" pitchFamily="-111" charset="-128"/>
                <a:sym typeface="Symbol" pitchFamily="-111" charset="2"/>
              </a:rPr>
              <a:t> </a:t>
            </a:r>
            <a:r>
              <a:rPr lang="en-US" sz="1800" b="1" dirty="0">
                <a:solidFill>
                  <a:srgbClr val="FF0000"/>
                </a:solidFill>
                <a:ea typeface="ＭＳ Ｐゴシック" charset="0"/>
                <a:cs typeface="ＭＳ Ｐゴシック" charset="0"/>
              </a:rPr>
              <a:t>and f(y)</a:t>
            </a:r>
            <a:r>
              <a:rPr lang="en-US" sz="1800" b="1" dirty="0">
                <a:solidFill>
                  <a:srgbClr val="CC3300"/>
                </a:solidFill>
                <a:sym typeface="Symbol" charset="0"/>
              </a:rPr>
              <a:t>,</a:t>
            </a:r>
            <a:r>
              <a:rPr lang="en-US" sz="1800" b="1" dirty="0">
                <a:solidFill>
                  <a:srgbClr val="FF0000"/>
                </a:solidFill>
                <a:ea typeface="ＭＳ Ｐゴシック" charset="0"/>
                <a:cs typeface="ＭＳ Ｐゴシック" charset="0"/>
              </a:rPr>
              <a:t> </a:t>
            </a:r>
            <a:r>
              <a:rPr lang="en-US" sz="1800" b="1" dirty="0">
                <a:solidFill>
                  <a:srgbClr val="CC3300"/>
                </a:solidFill>
                <a:ea typeface="ＭＳ Ｐゴシック" charset="0"/>
                <a:cs typeface="ＭＳ Ｐゴシック" charset="0"/>
              </a:rPr>
              <a:t>and x ≠ y ⇒ f(x) ≠ f(y) }</a:t>
            </a:r>
            <a:endParaRPr lang="en-US" sz="1800" dirty="0"/>
          </a:p>
          <a:p>
            <a:pPr marL="919163" lvl="1" indent="-454025">
              <a:buFontTx/>
              <a:buAutoNum type="alphaLcParenR"/>
              <a:defRPr/>
            </a:pPr>
            <a:r>
              <a:rPr lang="en-US" sz="1800" b="1" dirty="0">
                <a:solidFill>
                  <a:srgbClr val="CC3300"/>
                </a:solidFill>
                <a:ea typeface="ＭＳ Ｐゴシック" charset="0"/>
              </a:rPr>
              <a:t>FIN = { f | domain(f) is finite }</a:t>
            </a:r>
          </a:p>
          <a:p>
            <a:pPr marL="465138" indent="-400050">
              <a:buFontTx/>
              <a:buAutoNum type="arabicPeriod"/>
              <a:defRPr/>
            </a:pPr>
            <a:r>
              <a:rPr lang="en-US" sz="2000" dirty="0"/>
              <a:t>Let set </a:t>
            </a:r>
            <a:r>
              <a:rPr lang="en-US" sz="2000" b="1" dirty="0"/>
              <a:t>A</a:t>
            </a:r>
            <a:r>
              <a:rPr lang="en-US" sz="2000" dirty="0"/>
              <a:t> be non-empty recursive, and let </a:t>
            </a:r>
            <a:r>
              <a:rPr lang="en-US" sz="2000" b="1" dirty="0"/>
              <a:t>B</a:t>
            </a:r>
            <a:r>
              <a:rPr lang="en-US" sz="2000" dirty="0"/>
              <a:t> be re non-recursive.</a:t>
            </a:r>
            <a:br>
              <a:rPr lang="en-US" sz="2000" dirty="0"/>
            </a:br>
            <a:r>
              <a:rPr lang="en-US" sz="2000" dirty="0"/>
              <a:t>Consider </a:t>
            </a:r>
            <a:r>
              <a:rPr lang="en-US" sz="2000" b="1" dirty="0"/>
              <a:t>C = { z | z = x * y, </a:t>
            </a:r>
            <a:r>
              <a:rPr lang="en-US" sz="2000" dirty="0"/>
              <a:t>where</a:t>
            </a:r>
            <a:r>
              <a:rPr lang="en-US" sz="2000" b="1" dirty="0"/>
              <a:t> x </a:t>
            </a:r>
            <a:r>
              <a:rPr lang="en-US" sz="2000" b="1" dirty="0">
                <a:sym typeface="Symbol" pitchFamily="2" charset="2"/>
              </a:rPr>
              <a:t></a:t>
            </a:r>
            <a:r>
              <a:rPr lang="en-US" sz="2000" b="1" dirty="0"/>
              <a:t> A </a:t>
            </a:r>
            <a:r>
              <a:rPr lang="en-US" sz="2000" dirty="0"/>
              <a:t>and</a:t>
            </a:r>
            <a:r>
              <a:rPr lang="en-US" sz="2000" b="1" dirty="0"/>
              <a:t> y </a:t>
            </a:r>
            <a:r>
              <a:rPr lang="en-US" sz="2000" b="1" dirty="0">
                <a:sym typeface="Symbol" pitchFamily="2" charset="2"/>
              </a:rPr>
              <a:t></a:t>
            </a:r>
            <a:r>
              <a:rPr lang="en-US" sz="2000" b="1" dirty="0"/>
              <a:t> B }</a:t>
            </a:r>
            <a:r>
              <a:rPr lang="en-US" sz="2000" dirty="0"/>
              <a:t>. </a:t>
            </a:r>
            <a:r>
              <a:rPr lang="en-US" sz="2000" b="1" dirty="0">
                <a:solidFill>
                  <a:srgbClr val="FF0000"/>
                </a:solidFill>
              </a:rPr>
              <a:t>. </a:t>
            </a:r>
            <a:r>
              <a:rPr lang="en-US" sz="2000" dirty="0"/>
              <a:t>For (a)-(c), either show sets </a:t>
            </a:r>
            <a:r>
              <a:rPr lang="en-US" sz="2000" b="1" dirty="0"/>
              <a:t>A</a:t>
            </a:r>
            <a:r>
              <a:rPr lang="en-US" sz="2000" dirty="0"/>
              <a:t> and </a:t>
            </a:r>
            <a:r>
              <a:rPr lang="en-US" sz="2000" b="1" dirty="0"/>
              <a:t>B</a:t>
            </a:r>
            <a:r>
              <a:rPr lang="en-US" sz="2000" dirty="0"/>
              <a:t> with the specified property or demonstrate that this property cannot hold. </a:t>
            </a:r>
          </a:p>
          <a:p>
            <a:pPr marL="914400" lvl="1" indent="-457200">
              <a:buFont typeface="+mj-lt"/>
              <a:buAutoNum type="alphaLcParenR"/>
            </a:pPr>
            <a:r>
              <a:rPr lang="en-US" sz="1800" b="1" dirty="0"/>
              <a:t>Can C be recursive? </a:t>
            </a:r>
          </a:p>
          <a:p>
            <a:pPr marL="914400" lvl="1" indent="-457200">
              <a:buFont typeface="+mj-lt"/>
              <a:buAutoNum type="alphaLcParenR"/>
            </a:pPr>
            <a:r>
              <a:rPr lang="en-US" sz="1800" b="1" dirty="0"/>
              <a:t>Can C be re non-recursive (undecidable)? </a:t>
            </a:r>
          </a:p>
          <a:p>
            <a:pPr marL="914400" lvl="1" indent="-457200">
              <a:buFont typeface="+mj-lt"/>
              <a:buAutoNum type="alphaLcParenR"/>
            </a:pPr>
            <a:r>
              <a:rPr lang="en-US" sz="1800" b="1" dirty="0"/>
              <a:t>Can C be non-re? </a:t>
            </a:r>
          </a:p>
          <a:p>
            <a:pPr marL="57150" indent="0">
              <a:buNone/>
            </a:pPr>
            <a:endParaRPr lang="en-US" sz="2000" b="1" dirty="0">
              <a:solidFill>
                <a:srgbClr val="CC3300"/>
              </a:solidFill>
              <a:ea typeface="ＭＳ Ｐゴシック" charset="0"/>
              <a:cs typeface="ＭＳ Ｐゴシック" charset="0"/>
            </a:endParaRPr>
          </a:p>
        </p:txBody>
      </p:sp>
      <p:sp>
        <p:nvSpPr>
          <p:cNvPr id="7" name="Footer Placeholder 4">
            <a:extLst>
              <a:ext uri="{FF2B5EF4-FFF2-40B4-BE49-F238E27FC236}">
                <a16:creationId xmlns:a16="http://schemas.microsoft.com/office/drawing/2014/main" id="{58D2C488-F623-5D4C-947F-13A718C1D22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7946568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224</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1.	Given that the predicate </a:t>
            </a:r>
            <a:r>
              <a:rPr lang="en-US" b="1">
                <a:ea typeface="ＭＳ Ｐゴシック" pitchFamily="-111" charset="-128"/>
                <a:cs typeface="ＭＳ Ｐゴシック" pitchFamily="-111" charset="-128"/>
              </a:rPr>
              <a:t>STP</a:t>
            </a:r>
            <a:r>
              <a:rPr lang="en-US">
                <a:ea typeface="ＭＳ Ｐゴシック" pitchFamily="-111" charset="-128"/>
                <a:cs typeface="ＭＳ Ｐゴシック" pitchFamily="-111" charset="-128"/>
              </a:rPr>
              <a:t> and the function </a:t>
            </a:r>
            <a:r>
              <a:rPr lang="en-US" b="1">
                <a:ea typeface="ＭＳ Ｐゴシック" pitchFamily="-111" charset="-128"/>
                <a:cs typeface="ＭＳ Ｐゴシック" pitchFamily="-111" charset="-128"/>
              </a:rPr>
              <a:t>VALUE</a:t>
            </a:r>
            <a:r>
              <a:rPr lang="en-US">
                <a:ea typeface="ＭＳ Ｐゴシック" pitchFamily="-111" charset="-128"/>
                <a:cs typeface="ＭＳ Ｐゴシック" pitchFamily="-111" charset="-128"/>
              </a:rPr>
              <a:t> are algorithms, show that we can semi-decide </a:t>
            </a:r>
            <a:br>
              <a:rPr lang="en-US">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br>
              <a:rPr lang="en-US" sz="2800" b="1">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a:ea typeface="ＭＳ Ｐゴシック" pitchFamily="-111" charset="-128"/>
                <a:cs typeface="ＭＳ Ｐゴシック" pitchFamily="-111" charset="-128"/>
              </a:rPr>
              <a:t>Note: </a:t>
            </a:r>
            <a:r>
              <a:rPr lang="en-US" b="1">
                <a:ea typeface="ＭＳ Ｐゴシック" pitchFamily="-111" charset="-128"/>
                <a:cs typeface="ＭＳ Ｐゴシック" pitchFamily="-111" charset="-128"/>
              </a:rPr>
              <a:t>STP( f, x, s</a:t>
            </a:r>
            <a:r>
              <a:rPr lang="en-US" b="1" i="1">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rPr>
              <a:t>) </a:t>
            </a:r>
            <a:r>
              <a:rPr lang="en-US">
                <a:ea typeface="ＭＳ Ｐゴシック" pitchFamily="-111" charset="-128"/>
                <a:cs typeface="ＭＳ Ｐゴシック" pitchFamily="-111" charset="-128"/>
              </a:rPr>
              <a:t>is true </a:t>
            </a:r>
            <a:r>
              <a:rPr lang="en-US" err="1">
                <a:ea typeface="ＭＳ Ｐゴシック" pitchFamily="-111" charset="-128"/>
                <a:cs typeface="ＭＳ Ｐゴシック" pitchFamily="-111" charset="-128"/>
              </a:rPr>
              <a:t>iff</a:t>
            </a:r>
            <a:r>
              <a:rPr lang="en-US">
                <a:ea typeface="ＭＳ Ｐゴシック" pitchFamily="-111" charset="-128"/>
                <a:cs typeface="ＭＳ Ｐゴシック" pitchFamily="-111" charset="-128"/>
              </a:rPr>
              <a:t>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 </a:t>
            </a:r>
            <a:r>
              <a:rPr lang="en-US">
                <a:ea typeface="ＭＳ Ｐゴシック" pitchFamily="-111" charset="-128"/>
                <a:cs typeface="ＭＳ Ｐゴシック" pitchFamily="-111" charset="-128"/>
              </a:rPr>
              <a:t>converges in </a:t>
            </a:r>
            <a:r>
              <a:rPr lang="en-US" b="1">
                <a:ea typeface="ＭＳ Ｐゴシック" pitchFamily="-111" charset="-128"/>
                <a:cs typeface="ＭＳ Ｐゴシック" pitchFamily="-111" charset="-128"/>
              </a:rPr>
              <a:t>s</a:t>
            </a:r>
            <a:r>
              <a:rPr lang="en-US">
                <a:ea typeface="ＭＳ Ｐゴシック" pitchFamily="-111" charset="-128"/>
                <a:cs typeface="ＭＳ Ｐゴシック" pitchFamily="-111" charset="-128"/>
              </a:rPr>
              <a:t> or fewer steps and, if so, </a:t>
            </a:r>
            <a:r>
              <a:rPr lang="en-US" b="1">
                <a:ea typeface="ＭＳ Ｐゴシック" pitchFamily="-111" charset="-128"/>
                <a:cs typeface="ＭＳ Ｐゴシック" pitchFamily="-111" charset="-128"/>
              </a:rPr>
              <a:t>VALUE(f, x, s) = </a:t>
            </a:r>
            <a:r>
              <a:rPr lang="en-US" b="1">
                <a:ea typeface="ＭＳ Ｐゴシック" pitchFamily="-111" charset="-128"/>
                <a:cs typeface="ＭＳ Ｐゴシック" pitchFamily="-111" charset="-128"/>
                <a:sym typeface="Symbol" pitchFamily="-111" charset="2"/>
              </a:rPr>
              <a:t></a:t>
            </a:r>
            <a:r>
              <a:rPr lang="en-US" b="1" baseline="-25000">
                <a:ea typeface="ＭＳ Ｐゴシック" pitchFamily="-111" charset="-128"/>
                <a:cs typeface="ＭＳ Ｐゴシック" pitchFamily="-111" charset="-128"/>
              </a:rPr>
              <a:t>f</a:t>
            </a:r>
            <a:r>
              <a:rPr lang="en-US" b="1">
                <a:ea typeface="ＭＳ Ｐゴシック" pitchFamily="-111" charset="-128"/>
                <a:cs typeface="ＭＳ Ｐゴシック" pitchFamily="-111" charset="-128"/>
              </a:rPr>
              <a:t>(x)</a:t>
            </a:r>
            <a:r>
              <a:rPr lang="en-US">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EC5C49C6-9B64-5E48-B455-08AA89009F61}" type="datetime1">
              <a:rPr lang="en-US" smtClean="0">
                <a:latin typeface="Arial" pitchFamily="-111" charset="0"/>
                <a:ea typeface="ＭＳ Ｐゴシック" pitchFamily="-111" charset="-128"/>
                <a:cs typeface="ＭＳ Ｐゴシック" pitchFamily="-111" charset="-128"/>
              </a:rPr>
              <a:t>3/2/22</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FB0E69EF-9181-B945-84DA-009F45592A5C}"/>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4275963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225</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Questions#2,3</a:t>
            </a:r>
          </a:p>
        </p:txBody>
      </p:sp>
      <p:sp>
        <p:nvSpPr>
          <p:cNvPr id="484356" name="Rectangle 3"/>
          <p:cNvSpPr>
            <a:spLocks noGrp="1" noChangeArrowheads="1"/>
          </p:cNvSpPr>
          <p:nvPr>
            <p:ph type="body" idx="1"/>
          </p:nvPr>
        </p:nvSpPr>
        <p:spPr/>
        <p:txBody>
          <a:bodyPr/>
          <a:lstStyle/>
          <a:p>
            <a:pPr marL="609600" indent="-609600" eaLnBrk="1" hangingPunct="1">
              <a:buFontTx/>
              <a:buAutoNum type="arabicPeriod" startAt="2"/>
            </a:pPr>
            <a:r>
              <a:rPr lang="en-US">
                <a:ea typeface="ＭＳ Ｐゴシック" pitchFamily="-111" charset="-128"/>
                <a:cs typeface="ＭＳ Ｐゴシック" pitchFamily="-111" charset="-128"/>
              </a:rPr>
              <a:t>Use Rice’s Theorem to show that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 undecidable, where </a:t>
            </a:r>
            <a:r>
              <a:rPr lang="en-US" b="1">
                <a:ea typeface="ＭＳ Ｐゴシック" pitchFamily="-111" charset="-128"/>
                <a:cs typeface="ＭＳ Ｐゴシック" pitchFamily="-111" charset="-128"/>
              </a:rPr>
              <a:t>HZ</a:t>
            </a:r>
            <a:r>
              <a:rPr lang="en-US">
                <a:ea typeface="ＭＳ Ｐゴシック" pitchFamily="-111" charset="-128"/>
                <a:cs typeface="ＭＳ Ｐゴシック" pitchFamily="-111" charset="-128"/>
              </a:rPr>
              <a:t> is</a:t>
            </a:r>
            <a:br>
              <a:rPr lang="en-US">
                <a:ea typeface="ＭＳ Ｐゴシック" pitchFamily="-111" charset="-128"/>
                <a:cs typeface="ＭＳ Ｐゴシック" pitchFamily="-111" charset="-128"/>
              </a:rPr>
            </a:br>
            <a:br>
              <a:rPr lang="en-US">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HZ = { f | </a:t>
            </a:r>
            <a:r>
              <a:rPr lang="en-US" sz="2800" b="1">
                <a:ea typeface="ＭＳ Ｐゴシック" pitchFamily="-111" charset="-128"/>
                <a:cs typeface="ＭＳ Ｐゴシック" pitchFamily="-111" charset="-128"/>
                <a:sym typeface="Symbol" pitchFamily="-111" charset="2"/>
              </a:rPr>
              <a:t></a:t>
            </a:r>
            <a:r>
              <a:rPr lang="en-US" sz="2800" b="1" baseline="-25000">
                <a:ea typeface="ＭＳ Ｐゴシック" pitchFamily="-111" charset="-128"/>
                <a:cs typeface="ＭＳ Ｐゴシック" pitchFamily="-111" charset="-128"/>
              </a:rPr>
              <a:t>f</a:t>
            </a:r>
            <a:r>
              <a:rPr lang="en-US" sz="2800" b="1">
                <a:ea typeface="ＭＳ Ｐゴシック" pitchFamily="-111" charset="-128"/>
                <a:cs typeface="ＭＳ Ｐゴシック" pitchFamily="-111" charset="-128"/>
              </a:rPr>
              <a:t> evaluates to 0 for some input}</a:t>
            </a:r>
            <a:r>
              <a:rPr lang="en-US">
                <a:ea typeface="ＭＳ Ｐゴシック" pitchFamily="-111" charset="-128"/>
                <a:cs typeface="ＭＳ Ｐゴシック" pitchFamily="-111" charset="-128"/>
              </a:rPr>
              <a:t> </a:t>
            </a:r>
          </a:p>
          <a:p>
            <a:pPr marL="609600" indent="-609600" eaLnBrk="1" hangingPunct="1">
              <a:buFontTx/>
              <a:buAutoNum type="arabicPeriod" startAt="2"/>
            </a:pPr>
            <a:endParaRPr lang="en-US">
              <a:ea typeface="ＭＳ Ｐゴシック" pitchFamily="-111" charset="-128"/>
              <a:cs typeface="ＭＳ Ｐゴシック" pitchFamily="-111" charset="-128"/>
            </a:endParaRPr>
          </a:p>
          <a:p>
            <a:pPr marL="609600" indent="-609600" eaLnBrk="1" hangingPunct="1">
              <a:buFontTx/>
              <a:buAutoNum type="arabicPeriod" startAt="2"/>
            </a:pPr>
            <a:r>
              <a:rPr lang="en-US">
                <a:ea typeface="ＭＳ Ｐゴシック" pitchFamily="-111" charset="-128"/>
                <a:cs typeface="ＭＳ Ｐゴシック" pitchFamily="-111" charset="-128"/>
              </a:rPr>
              <a:t>Redo using Reduction from </a:t>
            </a:r>
            <a:r>
              <a:rPr lang="en-US" b="1">
                <a:ea typeface="ＭＳ Ｐゴシック" pitchFamily="-111" charset="-128"/>
                <a:cs typeface="ＭＳ Ｐゴシック" pitchFamily="-111" charset="-128"/>
              </a:rPr>
              <a:t>HALT</a:t>
            </a:r>
            <a:r>
              <a:rPr lang="en-US">
                <a:ea typeface="ＭＳ Ｐゴシック" pitchFamily="-111" charset="-128"/>
                <a:cs typeface="ＭＳ Ｐゴシック" pitchFamily="-111" charset="-128"/>
              </a:rPr>
              <a:t>.</a:t>
            </a:r>
          </a:p>
        </p:txBody>
      </p:sp>
      <p:sp>
        <p:nvSpPr>
          <p:cNvPr id="484357" name="Date Placeholder 3"/>
          <p:cNvSpPr>
            <a:spLocks noGrp="1"/>
          </p:cNvSpPr>
          <p:nvPr>
            <p:ph type="dt" sz="quarter" idx="10"/>
          </p:nvPr>
        </p:nvSpPr>
        <p:spPr>
          <a:noFill/>
        </p:spPr>
        <p:txBody>
          <a:bodyPr/>
          <a:lstStyle/>
          <a:p>
            <a:fld id="{974E9448-4829-7144-9557-50A551EDFF75}" type="datetime1">
              <a:rPr lang="en-US" smtClean="0">
                <a:latin typeface="Arial" pitchFamily="-111" charset="0"/>
                <a:ea typeface="ＭＳ Ｐゴシック" pitchFamily="-111" charset="-128"/>
                <a:cs typeface="ＭＳ Ｐゴシック" pitchFamily="-111" charset="-128"/>
              </a:rPr>
              <a:t>3/2/22</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3B4142BC-5FDA-4E44-BE23-86FC82F17F8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67196438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226</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4.	Let </a:t>
            </a:r>
            <a:r>
              <a:rPr lang="en-US" b="1">
                <a:ea typeface="ＭＳ Ｐゴシック" pitchFamily="-111" charset="-128"/>
                <a:cs typeface="ＭＳ Ｐゴシック" pitchFamily="-111" charset="-128"/>
              </a:rPr>
              <a:t>P = { f | </a:t>
            </a:r>
            <a:r>
              <a:rPr lang="en-US" b="1">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x [ STP(f, x, x) ] }</a:t>
            </a:r>
            <a:r>
              <a:rPr lang="en-US">
                <a:ea typeface="ＭＳ Ｐゴシック" pitchFamily="-111" charset="-128"/>
                <a:cs typeface="ＭＳ Ｐゴシック" pitchFamily="-111" charset="-128"/>
                <a:sym typeface="Symbol" pitchFamily="-111" charset="2"/>
              </a:rPr>
              <a:t>. Why does Rice’s theorem not tell us anything about the </a:t>
            </a:r>
            <a:r>
              <a:rPr lang="en-US" err="1">
                <a:ea typeface="ＭＳ Ｐゴシック" pitchFamily="-111" charset="-128"/>
                <a:cs typeface="ＭＳ Ｐゴシック" pitchFamily="-111" charset="-128"/>
                <a:sym typeface="Symbol" pitchFamily="-111" charset="2"/>
              </a:rPr>
              <a:t>undecidability</a:t>
            </a:r>
            <a:r>
              <a:rPr lang="en-US">
                <a:ea typeface="ＭＳ Ｐゴシック" pitchFamily="-111" charset="-128"/>
                <a:cs typeface="ＭＳ Ｐゴシック" pitchFamily="-111" charset="-128"/>
                <a:sym typeface="Symbol" pitchFamily="-111" charset="2"/>
              </a:rPr>
              <a:t> of </a:t>
            </a:r>
            <a:r>
              <a:rPr lang="en-US" b="1">
                <a:ea typeface="ＭＳ Ｐゴシック" pitchFamily="-111" charset="-128"/>
                <a:cs typeface="ＭＳ Ｐゴシック" pitchFamily="-111" charset="-128"/>
                <a:sym typeface="Symbol" pitchFamily="-111" charset="2"/>
              </a:rPr>
              <a:t>P</a:t>
            </a:r>
            <a:r>
              <a:rPr lang="en-US">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F35E697C-EA8E-A942-A485-F405BCA9ABE0}" type="datetime1">
              <a:rPr lang="en-US" smtClean="0">
                <a:latin typeface="Arial" pitchFamily="-111" charset="0"/>
                <a:ea typeface="ＭＳ Ｐゴシック" pitchFamily="-111" charset="-128"/>
                <a:cs typeface="ＭＳ Ｐゴシック" pitchFamily="-111" charset="-128"/>
              </a:rPr>
              <a:t>3/2/22</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6FD35C20-899C-4040-859B-F72825BADB72}"/>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93251307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227</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a:t>
            </a:r>
            <a:r>
              <a:rPr lang="en-US" sz="2800">
                <a:ea typeface="ＭＳ Ｐゴシック" pitchFamily="-111" charset="-128"/>
                <a:cs typeface="ＭＳ Ｐゴシック" pitchFamily="-111" charset="-128"/>
              </a:rPr>
              <a:t>recursive non-empty set</a:t>
            </a:r>
            <a:r>
              <a:rPr lang="en-US" sz="2800" dirty="0">
                <a:ea typeface="ＭＳ Ｐゴシック" pitchFamily="-111" charset="-128"/>
                <a:cs typeface="ＭＳ Ｐゴシック" pitchFamily="-111" charset="-128"/>
              </a:rPr>
              <a: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BBE68B5E-4EE0-E94C-BE39-561420D3A463}" type="datetime1">
              <a:rPr lang="en-US" smtClean="0">
                <a:latin typeface="Arial" pitchFamily="-111" charset="0"/>
                <a:ea typeface="ＭＳ Ｐゴシック" pitchFamily="-111" charset="-128"/>
                <a:cs typeface="ＭＳ Ｐゴシック" pitchFamily="-111" charset="-128"/>
              </a:rPr>
              <a:t>3/2/22</a:t>
            </a:fld>
            <a:endParaRPr lang="en-US">
              <a:latin typeface="Arial" pitchFamily="-111" charset="0"/>
              <a:ea typeface="ＭＳ Ｐゴシック" pitchFamily="-111" charset="-128"/>
              <a:cs typeface="ＭＳ Ｐゴシック" pitchFamily="-111" charset="-128"/>
            </a:endParaRPr>
          </a:p>
        </p:txBody>
      </p:sp>
      <p:sp>
        <p:nvSpPr>
          <p:cNvPr id="7" name="Footer Placeholder 4">
            <a:extLst>
              <a:ext uri="{FF2B5EF4-FFF2-40B4-BE49-F238E27FC236}">
                <a16:creationId xmlns:a16="http://schemas.microsoft.com/office/drawing/2014/main" id="{0EC7A538-90A7-B84A-B44D-01EC8DDDA52A}"/>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89500866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itle 3"/>
          <p:cNvSpPr>
            <a:spLocks noGrp="1"/>
          </p:cNvSpPr>
          <p:nvPr>
            <p:ph type="ctrTitle"/>
          </p:nvPr>
        </p:nvSpPr>
        <p:spPr/>
        <p:txBody>
          <a:bodyPr/>
          <a:lstStyle/>
          <a:p>
            <a:r>
              <a:rPr lang="en-US" dirty="0">
                <a:ea typeface="ＭＳ Ｐゴシック" pitchFamily="-111" charset="-128"/>
                <a:cs typeface="ＭＳ Ｐゴシック" pitchFamily="-111" charset="-128"/>
              </a:rPr>
              <a:t>Constant time: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 amenable to Rice’s</a:t>
            </a:r>
          </a:p>
        </p:txBody>
      </p:sp>
      <p:sp>
        <p:nvSpPr>
          <p:cNvPr id="471043"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4404360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itle 1"/>
          <p:cNvSpPr>
            <a:spLocks noGrp="1"/>
          </p:cNvSpPr>
          <p:nvPr>
            <p:ph type="title"/>
          </p:nvPr>
        </p:nvSpPr>
        <p:spPr/>
        <p:txBody>
          <a:bodyPr/>
          <a:lstStyle/>
          <a:p>
            <a:r>
              <a:rPr lang="en-US" dirty="0">
                <a:ea typeface="ＭＳ Ｐゴシック" pitchFamily="-111" charset="-128"/>
                <a:cs typeface="ＭＳ Ｐゴシック" pitchFamily="-111" charset="-128"/>
              </a:rPr>
              <a:t>Constant Time</a:t>
            </a:r>
          </a:p>
        </p:txBody>
      </p:sp>
      <p:sp>
        <p:nvSpPr>
          <p:cNvPr id="473091" name="Content Placeholder 2"/>
          <p:cNvSpPr>
            <a:spLocks noGrp="1"/>
          </p:cNvSpPr>
          <p:nvPr>
            <p:ph idx="1"/>
          </p:nvPr>
        </p:nvSpPr>
        <p:spPr/>
        <p:txBody>
          <a:bodyPr/>
          <a:lstStyle/>
          <a:p>
            <a:pPr eaLnBrk="1" hangingPunct="1"/>
            <a:r>
              <a:rPr lang="en-US" sz="2400" b="1" dirty="0" err="1">
                <a:ea typeface="ＭＳ Ｐゴシック" pitchFamily="-111" charset="-128"/>
                <a:cs typeface="ＭＳ Ｐゴシック" pitchFamily="-111" charset="-128"/>
              </a:rPr>
              <a:t>CTime</a:t>
            </a:r>
            <a:r>
              <a:rPr lang="en-US" sz="2400" b="1" dirty="0">
                <a:ea typeface="ＭＳ Ｐゴシック" pitchFamily="-111" charset="-128"/>
                <a:cs typeface="ＭＳ Ｐゴシック" pitchFamily="-111" charset="-128"/>
              </a:rPr>
              <a:t> = { M | </a:t>
            </a:r>
            <a:r>
              <a:rPr lang="en-US" sz="2400" b="1" dirty="0">
                <a:ea typeface="ＭＳ Ｐゴシック" pitchFamily="-111" charset="-128"/>
                <a:cs typeface="ＭＳ Ｐゴシック" pitchFamily="-111" charset="-128"/>
                <a:sym typeface="Symbol" pitchFamily="-111" charset="2"/>
              </a:rPr>
              <a:t>K [ M </a:t>
            </a:r>
            <a:r>
              <a:rPr lang="en-US" sz="2400" dirty="0">
                <a:ea typeface="ＭＳ Ｐゴシック" pitchFamily="-111" charset="-128"/>
                <a:cs typeface="ＭＳ Ｐゴシック" pitchFamily="-111" charset="-128"/>
                <a:sym typeface="Symbol" pitchFamily="-111" charset="2"/>
              </a:rPr>
              <a:t>halts in at most </a:t>
            </a:r>
            <a:r>
              <a:rPr lang="en-US" sz="2400" b="1" dirty="0">
                <a:ea typeface="ＭＳ Ｐゴシック" pitchFamily="-111" charset="-128"/>
                <a:cs typeface="ＭＳ Ｐゴシック" pitchFamily="-111" charset="-128"/>
                <a:sym typeface="Symbol" pitchFamily="-111" charset="2"/>
              </a:rPr>
              <a:t>K</a:t>
            </a:r>
            <a:r>
              <a:rPr lang="en-US" sz="2400" dirty="0">
                <a:ea typeface="ＭＳ Ｐゴシック" pitchFamily="-111" charset="-128"/>
                <a:cs typeface="ＭＳ Ｐゴシック" pitchFamily="-111" charset="-128"/>
                <a:sym typeface="Symbol" pitchFamily="-111" charset="2"/>
              </a:rPr>
              <a:t> steps independent of its starting configuration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a:t>
            </a:r>
          </a:p>
          <a:p>
            <a:pPr eaLnBrk="1" hangingPunct="1"/>
            <a:r>
              <a:rPr lang="en-US" sz="2400" b="1" dirty="0" err="1">
                <a:ea typeface="ＭＳ Ｐゴシック" pitchFamily="-111" charset="-128"/>
                <a:cs typeface="ＭＳ Ｐゴシック" pitchFamily="-111" charset="-128"/>
              </a:rPr>
              <a:t>CTime</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cannot be shown undecidable by Rice’s Theorem as it breaks property 2 (it is implementation dependent)</a:t>
            </a:r>
          </a:p>
          <a:p>
            <a:pPr lvl="1" eaLnBrk="1" hangingPunct="1"/>
            <a:r>
              <a:rPr lang="en-US" sz="2000" dirty="0"/>
              <a:t>Choose</a:t>
            </a:r>
            <a:r>
              <a:rPr lang="en-US" sz="2000" b="1" dirty="0"/>
              <a:t> M1 </a:t>
            </a:r>
            <a:r>
              <a:rPr lang="en-US" sz="2000" dirty="0"/>
              <a:t>and</a:t>
            </a:r>
            <a:r>
              <a:rPr lang="en-US" sz="2000" b="1" dirty="0"/>
              <a:t> M2 </a:t>
            </a:r>
            <a:r>
              <a:rPr lang="en-US" sz="2000" dirty="0"/>
              <a:t>to each Standard Turing Compute (STC) </a:t>
            </a:r>
            <a:r>
              <a:rPr lang="en-US" sz="2000" b="1" dirty="0"/>
              <a:t>ZERO</a:t>
            </a:r>
          </a:p>
          <a:p>
            <a:pPr lvl="1" eaLnBrk="1" hangingPunct="1"/>
            <a:r>
              <a:rPr lang="en-US" sz="2000" b="1" dirty="0"/>
              <a:t>M1 </a:t>
            </a:r>
            <a:r>
              <a:rPr lang="en-US" sz="2000" dirty="0"/>
              <a:t>is</a:t>
            </a:r>
            <a:r>
              <a:rPr lang="en-US" sz="2000" b="1" dirty="0"/>
              <a:t> R </a:t>
            </a:r>
            <a:r>
              <a:rPr lang="en-US" sz="2000" dirty="0"/>
              <a:t>(move right to end on a zero)</a:t>
            </a:r>
          </a:p>
          <a:p>
            <a:pPr lvl="1" eaLnBrk="1" hangingPunct="1"/>
            <a:r>
              <a:rPr lang="en-US" sz="2000" b="1" dirty="0"/>
              <a:t>M2 </a:t>
            </a:r>
            <a:r>
              <a:rPr lang="en-US" sz="2000" dirty="0"/>
              <a:t>is</a:t>
            </a:r>
            <a:r>
              <a:rPr lang="en-US" sz="2000" b="1" dirty="0"/>
              <a:t> </a:t>
            </a:r>
            <a:r>
              <a:rPr lang="en-US" sz="2400" b="1" dirty="0">
                <a:latin typeface="Monotype Corsiva" pitchFamily="-111" charset="0"/>
              </a:rPr>
              <a:t>L</a:t>
            </a:r>
            <a:r>
              <a:rPr lang="en-US" sz="2400" b="1" dirty="0"/>
              <a:t> </a:t>
            </a:r>
            <a:r>
              <a:rPr lang="en-US" sz="2400" b="1" dirty="0">
                <a:latin typeface="Monotype Corsiva" pitchFamily="-111" charset="0"/>
              </a:rPr>
              <a:t>R</a:t>
            </a:r>
            <a:r>
              <a:rPr lang="en-US" sz="2000" b="1" dirty="0"/>
              <a:t>  R </a:t>
            </a:r>
            <a:r>
              <a:rPr lang="en-US" sz="2000" dirty="0"/>
              <a:t>(time is dependent on argument length)</a:t>
            </a:r>
          </a:p>
          <a:p>
            <a:pPr lvl="1" eaLnBrk="1" hangingPunct="1"/>
            <a:r>
              <a:rPr lang="en-US" sz="2000" b="1" dirty="0"/>
              <a:t>M1 </a:t>
            </a:r>
            <a:r>
              <a:rPr lang="en-US" sz="2000" dirty="0"/>
              <a:t>is in </a:t>
            </a:r>
            <a:r>
              <a:rPr lang="en-US" sz="2000" b="1" dirty="0" err="1"/>
              <a:t>CTime</a:t>
            </a:r>
            <a:r>
              <a:rPr lang="en-US" sz="2000" b="1" dirty="0"/>
              <a:t>; M2 </a:t>
            </a:r>
            <a:r>
              <a:rPr lang="en-US" sz="2000" dirty="0"/>
              <a:t>is not , but they have same I/O behavior, so </a:t>
            </a:r>
            <a:r>
              <a:rPr lang="en-US" sz="2000" b="1" dirty="0" err="1"/>
              <a:t>CTime</a:t>
            </a:r>
            <a:r>
              <a:rPr lang="en-US" sz="2000" b="1" dirty="0"/>
              <a:t> </a:t>
            </a:r>
            <a:r>
              <a:rPr lang="en-US" sz="2000" dirty="0"/>
              <a:t>does not adhere to property 2</a:t>
            </a:r>
            <a:endParaRPr lang="en-US" dirty="0"/>
          </a:p>
        </p:txBody>
      </p:sp>
      <p:sp>
        <p:nvSpPr>
          <p:cNvPr id="473092" name="Date Placeholder 3"/>
          <p:cNvSpPr>
            <a:spLocks noGrp="1"/>
          </p:cNvSpPr>
          <p:nvPr>
            <p:ph type="dt" sz="quarter" idx="10"/>
          </p:nvPr>
        </p:nvSpPr>
        <p:spPr>
          <a:noFill/>
        </p:spPr>
        <p:txBody>
          <a:bodyPr/>
          <a:lstStyle/>
          <a:p>
            <a:fld id="{8368DBC6-1DD4-4041-93E9-5658481A687C}"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7309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3094" name="Slide Number Placeholder 5"/>
          <p:cNvSpPr>
            <a:spLocks noGrp="1"/>
          </p:cNvSpPr>
          <p:nvPr>
            <p:ph type="sldNum" sz="quarter" idx="12"/>
          </p:nvPr>
        </p:nvSpPr>
        <p:spPr>
          <a:noFill/>
        </p:spPr>
        <p:txBody>
          <a:bodyPr/>
          <a:lstStyle/>
          <a:p>
            <a:fld id="{3653CF1A-F83F-284A-A0A9-CDE1BAB376B9}" type="slidenum">
              <a:rPr lang="en-US">
                <a:latin typeface="Arial" pitchFamily="-111" charset="0"/>
                <a:ea typeface="ＭＳ Ｐゴシック" pitchFamily="-111" charset="-128"/>
                <a:cs typeface="ＭＳ Ｐゴシック" pitchFamily="-111" charset="-128"/>
              </a:rPr>
              <a:pPr/>
              <a:t>229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8329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0F495AE-6222-DD4E-90CA-F9CF86D16AC3}" type="datetime1">
              <a:rPr lang="en-US" smtClean="0"/>
              <a:t>3/2/22</a:t>
            </a:fld>
            <a:endParaRPr lang="en-US"/>
          </a:p>
        </p:txBody>
      </p:sp>
      <p:sp>
        <p:nvSpPr>
          <p:cNvPr id="1536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BD05244-3EB6-744B-A75D-C5D3F0BE7951}" type="slidenum">
              <a:rPr lang="en-US"/>
              <a:pPr/>
              <a:t>23</a:t>
            </a:fld>
            <a:endParaRPr lang="en-US"/>
          </a:p>
        </p:txBody>
      </p:sp>
      <p:sp>
        <p:nvSpPr>
          <p:cNvPr id="153605" name="Rectangle 2"/>
          <p:cNvSpPr>
            <a:spLocks noGrp="1" noChangeArrowheads="1"/>
          </p:cNvSpPr>
          <p:nvPr>
            <p:ph type="title" idx="4294967295"/>
          </p:nvPr>
        </p:nvSpPr>
        <p:spPr/>
        <p:txBody>
          <a:bodyPr/>
          <a:lstStyle/>
          <a:p>
            <a:pPr eaLnBrk="1" hangingPunct="1"/>
            <a:r>
              <a:rPr lang="en-US" i="1" dirty="0">
                <a:solidFill>
                  <a:srgbClr val="FF0000"/>
                </a:solidFill>
                <a:latin typeface="Arial" charset="0"/>
                <a:ea typeface="MS PGothic" charset="0"/>
              </a:rPr>
              <a:t>P(x) = 0 is Decidable</a:t>
            </a:r>
          </a:p>
        </p:txBody>
      </p:sp>
      <p:sp>
        <p:nvSpPr>
          <p:cNvPr id="153606" name="Rectangle 3"/>
          <p:cNvSpPr>
            <a:spLocks noGrp="1" noChangeArrowheads="1"/>
          </p:cNvSpPr>
          <p:nvPr>
            <p:ph type="body" idx="4294967295"/>
          </p:nvPr>
        </p:nvSpPr>
        <p:spPr/>
        <p:txBody>
          <a:bodyPr/>
          <a:lstStyle/>
          <a:p>
            <a:pPr eaLnBrk="1" hangingPunct="1">
              <a:lnSpc>
                <a:spcPct val="90000"/>
              </a:lnSpc>
            </a:pPr>
            <a:r>
              <a:rPr lang="en-US" sz="2800" dirty="0">
                <a:latin typeface="Arial" charset="0"/>
                <a:ea typeface="MS PGothic" charset="0"/>
              </a:rPr>
              <a:t>Can bound the search to values of x in range [</a:t>
            </a:r>
            <a:r>
              <a:rPr lang="en-US" sz="2800" dirty="0">
                <a:latin typeface="Arial" charset="0"/>
                <a:ea typeface="MS PGothic" charset="0"/>
                <a:cs typeface="Arial" charset="0"/>
              </a:rPr>
              <a:t>± </a:t>
            </a:r>
            <a:r>
              <a:rPr lang="en-US" sz="2800" dirty="0">
                <a:latin typeface="Arial" charset="0"/>
                <a:ea typeface="MS PGothic" charset="0"/>
              </a:rPr>
              <a:t>n * ( </a:t>
            </a:r>
            <a:r>
              <a:rPr lang="en-US" sz="2800" dirty="0" err="1">
                <a:latin typeface="Arial" charset="0"/>
                <a:ea typeface="MS PGothic" charset="0"/>
              </a:rPr>
              <a:t>c</a:t>
            </a:r>
            <a:r>
              <a:rPr lang="en-US" sz="2800" baseline="-25000" dirty="0" err="1">
                <a:latin typeface="Arial" charset="0"/>
                <a:ea typeface="MS PGothic" charset="0"/>
              </a:rPr>
              <a:t>max</a:t>
            </a:r>
            <a:r>
              <a:rPr lang="en-US" sz="2800" baseline="-25000" dirty="0">
                <a:latin typeface="Arial" charset="0"/>
                <a:ea typeface="MS PGothic" charset="0"/>
              </a:rPr>
              <a:t> </a:t>
            </a:r>
            <a:r>
              <a:rPr lang="en-US" sz="2800" dirty="0">
                <a:latin typeface="Arial" charset="0"/>
                <a:ea typeface="MS PGothic" charset="0"/>
              </a:rPr>
              <a:t>/ </a:t>
            </a:r>
            <a:r>
              <a:rPr lang="en-US" sz="2800" dirty="0" err="1">
                <a:latin typeface="Arial" charset="0"/>
                <a:ea typeface="MS PGothic" charset="0"/>
              </a:rPr>
              <a:t>c</a:t>
            </a:r>
            <a:r>
              <a:rPr lang="en-US" sz="2800" baseline="-25000" dirty="0" err="1">
                <a:latin typeface="Arial" charset="0"/>
                <a:ea typeface="MS PGothic" charset="0"/>
              </a:rPr>
              <a:t>n</a:t>
            </a:r>
            <a:r>
              <a:rPr lang="en-US" sz="2800" baseline="-25000" dirty="0">
                <a:latin typeface="Arial" charset="0"/>
                <a:ea typeface="MS PGothic" charset="0"/>
              </a:rPr>
              <a:t> </a:t>
            </a:r>
            <a:r>
              <a:rPr lang="en-US" sz="2800" dirty="0">
                <a:latin typeface="Arial" charset="0"/>
                <a:ea typeface="MS PGothic" charset="0"/>
              </a:rPr>
              <a:t>)], where</a:t>
            </a:r>
            <a:br>
              <a:rPr lang="en-US" sz="2800" dirty="0">
                <a:latin typeface="Arial" charset="0"/>
                <a:ea typeface="MS PGothic" charset="0"/>
              </a:rPr>
            </a:br>
            <a:r>
              <a:rPr lang="en-US" sz="2800" dirty="0">
                <a:latin typeface="Arial" charset="0"/>
                <a:ea typeface="MS PGothic" charset="0"/>
              </a:rPr>
              <a:t>n = highest order exponent in polynomial</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max</a:t>
            </a:r>
            <a:r>
              <a:rPr lang="en-US" sz="2800" dirty="0">
                <a:latin typeface="Arial" charset="0"/>
                <a:ea typeface="MS PGothic" charset="0"/>
              </a:rPr>
              <a:t> = largest absolute value coefficient</a:t>
            </a:r>
            <a:br>
              <a:rPr lang="en-US" sz="2800" dirty="0">
                <a:latin typeface="Arial" charset="0"/>
                <a:ea typeface="MS PGothic" charset="0"/>
              </a:rPr>
            </a:br>
            <a:r>
              <a:rPr lang="en-US" sz="2800" dirty="0" err="1">
                <a:latin typeface="Arial" charset="0"/>
                <a:ea typeface="MS PGothic" charset="0"/>
              </a:rPr>
              <a:t>c</a:t>
            </a:r>
            <a:r>
              <a:rPr lang="en-US" sz="2800" baseline="-25000" dirty="0" err="1">
                <a:latin typeface="Arial" charset="0"/>
                <a:ea typeface="MS PGothic" charset="0"/>
              </a:rPr>
              <a:t>n</a:t>
            </a:r>
            <a:r>
              <a:rPr lang="en-US" sz="2800" dirty="0">
                <a:latin typeface="Arial" charset="0"/>
                <a:ea typeface="MS PGothic" charset="0"/>
              </a:rPr>
              <a:t> = coefficient of highest order term </a:t>
            </a:r>
          </a:p>
          <a:p>
            <a:pPr eaLnBrk="1" hangingPunct="1">
              <a:lnSpc>
                <a:spcPct val="90000"/>
              </a:lnSpc>
            </a:pPr>
            <a:r>
              <a:rPr lang="en-US" sz="2800" dirty="0">
                <a:latin typeface="Arial" charset="0"/>
                <a:ea typeface="MS PGothic" charset="0"/>
              </a:rPr>
              <a:t>Once we have a search bound and we are dealing with a countable set, we have an algorithm to decide if there is an x.</a:t>
            </a:r>
          </a:p>
          <a:p>
            <a:pPr eaLnBrk="1" hangingPunct="1">
              <a:lnSpc>
                <a:spcPct val="90000"/>
              </a:lnSpc>
            </a:pPr>
            <a:r>
              <a:rPr lang="en-US" sz="2800" dirty="0">
                <a:latin typeface="Arial" charset="0"/>
                <a:ea typeface="MS PGothic" charset="0"/>
              </a:rPr>
              <a:t>Cannot find bound when more than one variable, so cannot extend to P(x</a:t>
            </a:r>
            <a:r>
              <a:rPr lang="en-US" sz="2800" baseline="-25000" dirty="0">
                <a:latin typeface="Arial" charset="0"/>
                <a:ea typeface="MS PGothic" charset="0"/>
              </a:rPr>
              <a:t>1</a:t>
            </a:r>
            <a:r>
              <a:rPr lang="en-US" sz="2800" dirty="0">
                <a:latin typeface="Arial" charset="0"/>
                <a:ea typeface="MS PGothic" charset="0"/>
              </a:rPr>
              <a:t>,x</a:t>
            </a:r>
            <a:r>
              <a:rPr lang="en-US" sz="2800" baseline="-25000" dirty="0">
                <a:latin typeface="Arial" charset="0"/>
                <a:ea typeface="MS PGothic" charset="0"/>
              </a:rPr>
              <a:t>2</a:t>
            </a:r>
            <a:r>
              <a:rPr lang="en-US" sz="2800" dirty="0">
                <a:latin typeface="Arial" charset="0"/>
                <a:ea typeface="MS PGothic" charset="0"/>
              </a:rPr>
              <a:t>,..,x</a:t>
            </a:r>
            <a:r>
              <a:rPr lang="en-US" sz="2800" baseline="-25000" dirty="0">
                <a:latin typeface="Arial" charset="0"/>
                <a:ea typeface="MS PGothic" charset="0"/>
              </a:rPr>
              <a:t>k</a:t>
            </a:r>
            <a:r>
              <a:rPr lang="en-US" sz="2800" dirty="0">
                <a:latin typeface="Arial" charset="0"/>
                <a:ea typeface="MS PGothic" charset="0"/>
              </a:rPr>
              <a:t>) = 0.</a:t>
            </a:r>
          </a:p>
        </p:txBody>
      </p:sp>
      <p:sp>
        <p:nvSpPr>
          <p:cNvPr id="15360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BECC9586-DC32-8846-AB0D-A765CD2F29DD}" type="slidenum">
              <a:rPr lang="en-US" sz="1400"/>
              <a:pPr algn="r" eaLnBrk="1" hangingPunct="1"/>
              <a:t>23</a:t>
            </a:fld>
            <a:endParaRPr lang="en-US" sz="1400"/>
          </a:p>
        </p:txBody>
      </p:sp>
      <p:sp>
        <p:nvSpPr>
          <p:cNvPr id="8" name="Footer Placeholder 4">
            <a:extLst>
              <a:ext uri="{FF2B5EF4-FFF2-40B4-BE49-F238E27FC236}">
                <a16:creationId xmlns:a16="http://schemas.microsoft.com/office/drawing/2014/main" id="{E0BC183D-5C01-3B47-894F-3377FA26CDD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46164235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itle 1"/>
          <p:cNvSpPr>
            <a:spLocks noGrp="1"/>
          </p:cNvSpPr>
          <p:nvPr>
            <p:ph type="title"/>
          </p:nvPr>
        </p:nvSpPr>
        <p:spPr/>
        <p:txBody>
          <a:bodyPr/>
          <a:lstStyle/>
          <a:p>
            <a:r>
              <a:rPr lang="en-US">
                <a:ea typeface="ＭＳ Ｐゴシック" pitchFamily="-111" charset="-128"/>
                <a:cs typeface="ＭＳ Ｐゴシック" pitchFamily="-111" charset="-128"/>
              </a:rPr>
              <a:t>Quantifier Analysis</a:t>
            </a:r>
          </a:p>
        </p:txBody>
      </p:sp>
      <p:sp>
        <p:nvSpPr>
          <p:cNvPr id="474115" name="Content Placeholder 2"/>
          <p:cNvSpPr>
            <a:spLocks noGrp="1"/>
          </p:cNvSpPr>
          <p:nvPr>
            <p:ph idx="1"/>
          </p:nvPr>
        </p:nvSpPr>
        <p:spPr/>
        <p:txBody>
          <a:bodyPr/>
          <a:lstStyle/>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 [ STP(M, C, K) ] }</a:t>
            </a:r>
          </a:p>
          <a:p>
            <a:pPr eaLnBrk="1" hangingPunct="1"/>
            <a:r>
              <a:rPr lang="en-US" sz="2800" dirty="0">
                <a:ea typeface="ＭＳ Ｐゴシック" pitchFamily="-111" charset="-128"/>
                <a:cs typeface="ＭＳ Ｐゴシック" pitchFamily="-111" charset="-128"/>
                <a:sym typeface="Symbol" pitchFamily="-111" charset="2"/>
              </a:rPr>
              <a:t>This would appear to imply that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is not even re. However, a TM that only runs for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steps can scan at most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distinct tape symbols. Thus, if we use unary notation,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can be expressed</a:t>
            </a:r>
          </a:p>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a:t>
            </a:r>
            <a:r>
              <a:rPr lang="en-US" sz="2800" b="1" baseline="-25000" dirty="0">
                <a:ea typeface="ＭＳ Ｐゴシック" pitchFamily="-111" charset="-128"/>
                <a:cs typeface="ＭＳ Ｐゴシック" pitchFamily="-111" charset="-128"/>
                <a:sym typeface="Symbol" pitchFamily="-111" charset="2"/>
              </a:rPr>
              <a:t>|C|</a:t>
            </a:r>
            <a:r>
              <a:rPr lang="en-US" sz="2800" b="1" baseline="-25000" dirty="0">
                <a:ea typeface="Arial" pitchFamily="-111" charset="0"/>
                <a:cs typeface="Arial" pitchFamily="-111" charset="0"/>
                <a:sym typeface="Symbol" pitchFamily="-111" charset="2"/>
              </a:rPr>
              <a:t>≤K</a:t>
            </a:r>
            <a:r>
              <a:rPr lang="en-US" sz="2800" b="1" dirty="0">
                <a:ea typeface="ＭＳ Ｐゴシック" pitchFamily="-111" charset="-128"/>
                <a:cs typeface="ＭＳ Ｐゴシック" pitchFamily="-111" charset="-128"/>
                <a:sym typeface="Symbol" pitchFamily="-111" charset="2"/>
              </a:rPr>
              <a:t> [ STP(M, C, K) ] }</a:t>
            </a:r>
          </a:p>
          <a:p>
            <a:pPr eaLnBrk="1" hangingPunct="1"/>
            <a:r>
              <a:rPr lang="en-US" sz="2800" dirty="0">
                <a:ea typeface="ＭＳ Ｐゴシック" pitchFamily="-111" charset="-128"/>
                <a:cs typeface="ＭＳ Ｐゴシック" pitchFamily="-111" charset="-128"/>
                <a:sym typeface="Symbol" pitchFamily="-111" charset="2"/>
              </a:rPr>
              <a:t>We can dovetail over the set of all TMs, </a:t>
            </a:r>
            <a:r>
              <a:rPr lang="en-US" sz="2800" b="1"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and all </a:t>
            </a:r>
            <a:r>
              <a:rPr lang="en-US" sz="2800" b="1" dirty="0">
                <a:ea typeface="ＭＳ Ｐゴシック" pitchFamily="-111" charset="-128"/>
                <a:cs typeface="ＭＳ Ｐゴシック" pitchFamily="-111" charset="-128"/>
                <a:sym typeface="Symbol" pitchFamily="-111" charset="2"/>
              </a:rPr>
              <a:t>K</a:t>
            </a:r>
            <a:r>
              <a:rPr lang="en-US" sz="2800" dirty="0">
                <a:ea typeface="ＭＳ Ｐゴシック" pitchFamily="-111" charset="-128"/>
                <a:cs typeface="ＭＳ Ｐゴシック" pitchFamily="-111" charset="-128"/>
                <a:sym typeface="Symbol" pitchFamily="-111" charset="2"/>
              </a:rPr>
              <a:t>, listing those </a:t>
            </a:r>
            <a:r>
              <a:rPr lang="en-US" sz="2800" b="1" dirty="0">
                <a:ea typeface="ＭＳ Ｐゴシック" pitchFamily="-111" charset="-128"/>
                <a:cs typeface="ＭＳ Ｐゴシック" pitchFamily="-111" charset="-128"/>
                <a:sym typeface="Symbol" pitchFamily="-111" charset="2"/>
              </a:rPr>
              <a:t>M </a:t>
            </a:r>
            <a:r>
              <a:rPr lang="en-US" sz="2800" dirty="0">
                <a:ea typeface="ＭＳ Ｐゴシック" pitchFamily="-111" charset="-128"/>
                <a:cs typeface="ＭＳ Ｐゴシック" pitchFamily="-111" charset="-128"/>
                <a:sym typeface="Symbol" pitchFamily="-111" charset="2"/>
              </a:rPr>
              <a:t>that halt in constant time.</a:t>
            </a:r>
            <a:endParaRPr lang="en-US" sz="2400" dirty="0">
              <a:ea typeface="ＭＳ Ｐゴシック" pitchFamily="-111" charset="-128"/>
              <a:cs typeface="ＭＳ Ｐゴシック" pitchFamily="-111" charset="-128"/>
            </a:endParaRPr>
          </a:p>
        </p:txBody>
      </p:sp>
      <p:sp>
        <p:nvSpPr>
          <p:cNvPr id="474116" name="Date Placeholder 3"/>
          <p:cNvSpPr>
            <a:spLocks noGrp="1"/>
          </p:cNvSpPr>
          <p:nvPr>
            <p:ph type="dt" sz="quarter" idx="10"/>
          </p:nvPr>
        </p:nvSpPr>
        <p:spPr>
          <a:noFill/>
        </p:spPr>
        <p:txBody>
          <a:bodyPr/>
          <a:lstStyle/>
          <a:p>
            <a:fld id="{1B154DD7-07B3-A945-80A9-9F6D21A7180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74117"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4118" name="Slide Number Placeholder 5"/>
          <p:cNvSpPr>
            <a:spLocks noGrp="1"/>
          </p:cNvSpPr>
          <p:nvPr>
            <p:ph type="sldNum" sz="quarter" idx="12"/>
          </p:nvPr>
        </p:nvSpPr>
        <p:spPr>
          <a:noFill/>
        </p:spPr>
        <p:txBody>
          <a:bodyPr/>
          <a:lstStyle/>
          <a:p>
            <a:fld id="{E064CE40-B459-3244-9680-57614E8C9E95}" type="slidenum">
              <a:rPr lang="en-US">
                <a:latin typeface="Arial" pitchFamily="-111" charset="0"/>
                <a:ea typeface="ＭＳ Ｐゴシック" pitchFamily="-111" charset="-128"/>
                <a:cs typeface="ＭＳ Ｐゴシック" pitchFamily="-111" charset="-128"/>
              </a:rPr>
              <a:pPr/>
              <a:t>230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6633337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itle 1"/>
          <p:cNvSpPr>
            <a:spLocks noGrp="1"/>
          </p:cNvSpPr>
          <p:nvPr>
            <p:ph type="title"/>
          </p:nvPr>
        </p:nvSpPr>
        <p:spPr/>
        <p:txBody>
          <a:bodyPr/>
          <a:lstStyle/>
          <a:p>
            <a:r>
              <a:rPr lang="en-US" i="1" dirty="0">
                <a:solidFill>
                  <a:srgbClr val="FF0000"/>
                </a:solidFill>
                <a:ea typeface="ＭＳ Ｐゴシック" pitchFamily="-111" charset="-128"/>
                <a:cs typeface="ＭＳ Ｐゴシック" pitchFamily="-111" charset="-128"/>
              </a:rPr>
              <a:t>Complexity of </a:t>
            </a:r>
            <a:r>
              <a:rPr lang="en-US" i="1" dirty="0" err="1">
                <a:solidFill>
                  <a:srgbClr val="FF0000"/>
                </a:solidFill>
                <a:ea typeface="ＭＳ Ｐゴシック" pitchFamily="-111" charset="-128"/>
                <a:cs typeface="ＭＳ Ｐゴシック" pitchFamily="-111" charset="-128"/>
              </a:rPr>
              <a:t>CTime</a:t>
            </a:r>
            <a:endParaRPr lang="en-US" i="1" dirty="0">
              <a:solidFill>
                <a:srgbClr val="FF0000"/>
              </a:solidFill>
              <a:ea typeface="ＭＳ Ｐゴシック" pitchFamily="-111" charset="-128"/>
              <a:cs typeface="ＭＳ Ｐゴシック" pitchFamily="-111" charset="-128"/>
            </a:endParaRPr>
          </a:p>
        </p:txBody>
      </p:sp>
      <p:sp>
        <p:nvSpPr>
          <p:cNvPr id="475139" name="Content Placeholder 2"/>
          <p:cNvSpPr>
            <a:spLocks noGrp="1"/>
          </p:cNvSpPr>
          <p:nvPr>
            <p:ph idx="1"/>
          </p:nvPr>
        </p:nvSpPr>
        <p:spPr/>
        <p:txBody>
          <a:bodyPr/>
          <a:lstStyle/>
          <a:p>
            <a:r>
              <a:rPr lang="en-US" dirty="0">
                <a:ea typeface="ＭＳ Ｐゴシック" pitchFamily="-111" charset="-128"/>
                <a:cs typeface="ＭＳ Ｐゴシック" pitchFamily="-111" charset="-128"/>
              </a:rPr>
              <a:t>Can show it is equivalent to the </a:t>
            </a:r>
            <a:r>
              <a:rPr lang="en-US" b="1" dirty="0">
                <a:ea typeface="ＭＳ Ｐゴシック" pitchFamily="-111" charset="-128"/>
                <a:cs typeface="ＭＳ Ｐゴシック" pitchFamily="-111" charset="-128"/>
              </a:rPr>
              <a:t>Halting Problem</a:t>
            </a:r>
            <a:r>
              <a:rPr lang="en-US" dirty="0">
                <a:ea typeface="ＭＳ Ｐゴシック" pitchFamily="-111" charset="-128"/>
                <a:cs typeface="ＭＳ Ｐゴシック" pitchFamily="-111" charset="-128"/>
              </a:rPr>
              <a:t> for TM’s with </a:t>
            </a:r>
            <a:r>
              <a:rPr lang="en-US" b="1" dirty="0">
                <a:ea typeface="ＭＳ Ｐゴシック" pitchFamily="-111" charset="-128"/>
                <a:cs typeface="ＭＳ Ｐゴシック" pitchFamily="-111" charset="-128"/>
              </a:rPr>
              <a:t>Infinite Tapes </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 unbounded but truly infinite)</a:t>
            </a:r>
          </a:p>
          <a:p>
            <a:r>
              <a:rPr lang="en-US" dirty="0">
                <a:ea typeface="ＭＳ Ｐゴシック" pitchFamily="-111" charset="-128"/>
                <a:cs typeface="ＭＳ Ｐゴシック" pitchFamily="-111" charset="-128"/>
              </a:rPr>
              <a:t>This was shown in 1966 to be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It was also shown to be re, just as we have done so for </a:t>
            </a:r>
            <a:r>
              <a:rPr lang="en-US" b="1" dirty="0" err="1">
                <a:ea typeface="ＭＳ Ｐゴシック" pitchFamily="-111" charset="-128"/>
                <a:cs typeface="ＭＳ Ｐゴシック" pitchFamily="-111" charset="-128"/>
              </a:rPr>
              <a:t>CTime</a:t>
            </a:r>
            <a:r>
              <a:rPr lang="en-US" dirty="0">
                <a:ea typeface="ＭＳ Ｐゴシック" pitchFamily="-111" charset="-128"/>
                <a:cs typeface="ＭＳ Ｐゴシック" pitchFamily="-111" charset="-128"/>
              </a:rPr>
              <a:t>.</a:t>
            </a:r>
          </a:p>
          <a:p>
            <a:r>
              <a:rPr lang="en-US" dirty="0">
                <a:ea typeface="ＭＳ Ｐゴシック" pitchFamily="-111" charset="-128"/>
                <a:cs typeface="ＭＳ Ｐゴシック" pitchFamily="-111" charset="-128"/>
              </a:rPr>
              <a:t>Details Later (maybe)</a:t>
            </a:r>
          </a:p>
        </p:txBody>
      </p:sp>
      <p:sp>
        <p:nvSpPr>
          <p:cNvPr id="475140" name="Date Placeholder 3"/>
          <p:cNvSpPr>
            <a:spLocks noGrp="1"/>
          </p:cNvSpPr>
          <p:nvPr>
            <p:ph type="dt" sz="quarter" idx="10"/>
          </p:nvPr>
        </p:nvSpPr>
        <p:spPr>
          <a:noFill/>
        </p:spPr>
        <p:txBody>
          <a:bodyPr/>
          <a:lstStyle/>
          <a:p>
            <a:fld id="{B1E15B44-ABB2-C146-8E2D-42C9145232E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7514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475142" name="Slide Number Placeholder 5"/>
          <p:cNvSpPr>
            <a:spLocks noGrp="1"/>
          </p:cNvSpPr>
          <p:nvPr>
            <p:ph type="sldNum" sz="quarter" idx="12"/>
          </p:nvPr>
        </p:nvSpPr>
        <p:spPr>
          <a:noFill/>
        </p:spPr>
        <p:txBody>
          <a:bodyPr/>
          <a:lstStyle/>
          <a:p>
            <a:fld id="{CF9DADF6-2EC2-6C4C-877B-B58E3B0B2693}" type="slidenum">
              <a:rPr lang="en-US">
                <a:latin typeface="Arial" pitchFamily="-111" charset="0"/>
                <a:ea typeface="ＭＳ Ｐゴシック" pitchFamily="-111" charset="-128"/>
                <a:cs typeface="ＭＳ Ｐゴシック" pitchFamily="-111" charset="-128"/>
              </a:rPr>
              <a:pPr/>
              <a:t>231</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5638455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What We’ve Done in Computability</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68374647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Date Placeholder 3"/>
          <p:cNvSpPr>
            <a:spLocks noGrp="1"/>
          </p:cNvSpPr>
          <p:nvPr>
            <p:ph type="dt" sz="quarter" idx="10"/>
          </p:nvPr>
        </p:nvSpPr>
        <p:spPr>
          <a:noFill/>
        </p:spPr>
        <p:txBody>
          <a:bodyPr/>
          <a:lstStyle/>
          <a:p>
            <a:r>
              <a:rPr lang="en-US">
                <a:latin typeface="Arial" pitchFamily="-106" charset="0"/>
              </a:rPr>
              <a:t>Dec 2, 2007/COT5310</a:t>
            </a:r>
          </a:p>
        </p:txBody>
      </p:sp>
      <p:sp>
        <p:nvSpPr>
          <p:cNvPr id="791555" name="Footer Placeholder 4"/>
          <p:cNvSpPr>
            <a:spLocks noGrp="1"/>
          </p:cNvSpPr>
          <p:nvPr>
            <p:ph type="ftr" sz="quarter" idx="11"/>
          </p:nvPr>
        </p:nvSpPr>
        <p:spPr>
          <a:noFill/>
        </p:spPr>
        <p:txBody>
          <a:bodyPr/>
          <a:lstStyle/>
          <a:p>
            <a:r>
              <a:rPr lang="en-US">
                <a:latin typeface="Arial" pitchFamily="-106" charset="0"/>
              </a:rPr>
              <a:t>© UCF (Charles E. Hughes) </a:t>
            </a:r>
          </a:p>
        </p:txBody>
      </p:sp>
      <p:sp>
        <p:nvSpPr>
          <p:cNvPr id="791556" name="Slide Number Placeholder 5"/>
          <p:cNvSpPr>
            <a:spLocks noGrp="1"/>
          </p:cNvSpPr>
          <p:nvPr>
            <p:ph type="sldNum" sz="quarter" idx="12"/>
          </p:nvPr>
        </p:nvSpPr>
        <p:spPr>
          <a:noFill/>
        </p:spPr>
        <p:txBody>
          <a:bodyPr/>
          <a:lstStyle/>
          <a:p>
            <a:fld id="{3D9CA93F-F2F1-FB4F-99A1-40AAA486837B}" type="slidenum">
              <a:rPr lang="en-US">
                <a:latin typeface="Arial" pitchFamily="-106" charset="0"/>
              </a:rPr>
              <a:pPr/>
              <a:t>233</a:t>
            </a:fld>
            <a:endParaRPr lang="en-US">
              <a:latin typeface="Arial" pitchFamily="-106" charset="0"/>
            </a:endParaRPr>
          </a:p>
        </p:txBody>
      </p:sp>
      <p:sp>
        <p:nvSpPr>
          <p:cNvPr id="791557" name="Rectangle 2"/>
          <p:cNvSpPr>
            <a:spLocks noGrp="1" noChangeArrowheads="1"/>
          </p:cNvSpPr>
          <p:nvPr>
            <p:ph type="title"/>
          </p:nvPr>
        </p:nvSpPr>
        <p:spPr>
          <a:xfrm>
            <a:off x="304800" y="274638"/>
            <a:ext cx="8534400" cy="1143000"/>
          </a:xfrm>
        </p:spPr>
        <p:txBody>
          <a:bodyPr/>
          <a:lstStyle/>
          <a:p>
            <a:pPr eaLnBrk="1" hangingPunct="1"/>
            <a:r>
              <a:rPr lang="en-US" dirty="0"/>
              <a:t>List Minus Some Tedious Stuff</a:t>
            </a:r>
          </a:p>
        </p:txBody>
      </p:sp>
      <p:sp>
        <p:nvSpPr>
          <p:cNvPr id="791558" name="Rectangle 3"/>
          <p:cNvSpPr>
            <a:spLocks noGrp="1" noChangeArrowheads="1"/>
          </p:cNvSpPr>
          <p:nvPr>
            <p:ph type="body" idx="1"/>
          </p:nvPr>
        </p:nvSpPr>
        <p:spPr/>
        <p:txBody>
          <a:bodyPr/>
          <a:lstStyle/>
          <a:p>
            <a:pPr eaLnBrk="1" hangingPunct="1">
              <a:lnSpc>
                <a:spcPct val="80000"/>
              </a:lnSpc>
            </a:pPr>
            <a:r>
              <a:rPr lang="en-US" sz="2000" dirty="0"/>
              <a:t>A question with multiple parts that uses quantification (STP/VALUE)</a:t>
            </a:r>
          </a:p>
          <a:p>
            <a:pPr eaLnBrk="1" hangingPunct="1">
              <a:lnSpc>
                <a:spcPct val="80000"/>
              </a:lnSpc>
            </a:pPr>
            <a:r>
              <a:rPr lang="en-US" sz="2000" dirty="0"/>
              <a:t>Various re and recursive equivalent definitions </a:t>
            </a:r>
          </a:p>
          <a:p>
            <a:pPr eaLnBrk="1" hangingPunct="1">
              <a:lnSpc>
                <a:spcPct val="80000"/>
              </a:lnSpc>
            </a:pPr>
            <a:r>
              <a:rPr lang="en-US" sz="2000" dirty="0"/>
              <a:t>Proofs of equivalence of definitions</a:t>
            </a:r>
          </a:p>
          <a:p>
            <a:pPr eaLnBrk="1" hangingPunct="1">
              <a:lnSpc>
                <a:spcPct val="80000"/>
              </a:lnSpc>
            </a:pPr>
            <a:r>
              <a:rPr lang="en-US" sz="2000" dirty="0"/>
              <a:t>Consequences of </a:t>
            </a:r>
            <a:r>
              <a:rPr lang="en-US" sz="2000" dirty="0" err="1"/>
              <a:t>recursiveness</a:t>
            </a:r>
            <a:r>
              <a:rPr lang="en-US" sz="2000" dirty="0"/>
              <a:t> or re-</a:t>
            </a:r>
            <a:r>
              <a:rPr lang="en-US" sz="2000" dirty="0" err="1"/>
              <a:t>ness</a:t>
            </a:r>
            <a:r>
              <a:rPr lang="en-US" sz="2000" dirty="0"/>
              <a:t> of a problem</a:t>
            </a:r>
          </a:p>
          <a:p>
            <a:pPr eaLnBrk="1" hangingPunct="1">
              <a:lnSpc>
                <a:spcPct val="80000"/>
              </a:lnSpc>
            </a:pPr>
            <a:r>
              <a:rPr lang="en-US" sz="2000" dirty="0"/>
              <a:t>Closure of recursive/re sets</a:t>
            </a:r>
          </a:p>
          <a:p>
            <a:pPr eaLnBrk="1" hangingPunct="1">
              <a:lnSpc>
                <a:spcPct val="80000"/>
              </a:lnSpc>
            </a:pPr>
            <a:r>
              <a:rPr lang="en-US" sz="2000" dirty="0"/>
              <a:t>Gödel numbering (pairing functions and inverses)</a:t>
            </a:r>
          </a:p>
          <a:p>
            <a:pPr eaLnBrk="1" hangingPunct="1">
              <a:lnSpc>
                <a:spcPct val="80000"/>
              </a:lnSpc>
            </a:pPr>
            <a:r>
              <a:rPr lang="en-US" sz="2000" dirty="0"/>
              <a:t>Models of computation/equivalences (not details but understanding)</a:t>
            </a:r>
          </a:p>
          <a:p>
            <a:pPr eaLnBrk="1" hangingPunct="1">
              <a:lnSpc>
                <a:spcPct val="80000"/>
              </a:lnSpc>
            </a:pPr>
            <a:r>
              <a:rPr lang="en-US" sz="2000" dirty="0"/>
              <a:t>Primitive recursion and its limitation; bounded versus unbounded </a:t>
            </a:r>
            <a:r>
              <a:rPr lang="en-US" sz="2000" dirty="0" err="1"/>
              <a:t>μ</a:t>
            </a:r>
            <a:endParaRPr lang="en-US" sz="2000" dirty="0"/>
          </a:p>
          <a:p>
            <a:pPr eaLnBrk="1" hangingPunct="1">
              <a:lnSpc>
                <a:spcPct val="80000"/>
              </a:lnSpc>
            </a:pPr>
            <a:r>
              <a:rPr lang="en-US" sz="2000" dirty="0"/>
              <a:t>Notion of universal machine</a:t>
            </a:r>
          </a:p>
          <a:p>
            <a:pPr eaLnBrk="1" hangingPunct="1">
              <a:lnSpc>
                <a:spcPct val="80000"/>
              </a:lnSpc>
            </a:pPr>
            <a:r>
              <a:rPr lang="en-US" sz="2000" dirty="0"/>
              <a:t>A proof by </a:t>
            </a:r>
            <a:r>
              <a:rPr lang="en-US" sz="2000" dirty="0" err="1"/>
              <a:t>diagonalization</a:t>
            </a:r>
            <a:r>
              <a:rPr lang="en-US" sz="2000" dirty="0"/>
              <a:t> (there are just two possibilities)</a:t>
            </a:r>
          </a:p>
          <a:p>
            <a:pPr eaLnBrk="1" hangingPunct="1">
              <a:lnSpc>
                <a:spcPct val="80000"/>
              </a:lnSpc>
            </a:pPr>
            <a:r>
              <a:rPr lang="en-US" sz="2000" dirty="0"/>
              <a:t>A question about K and/or K</a:t>
            </a:r>
            <a:r>
              <a:rPr lang="en-US" sz="2000" baseline="-25000" dirty="0"/>
              <a:t>0</a:t>
            </a:r>
          </a:p>
          <a:p>
            <a:pPr eaLnBrk="1" hangingPunct="1">
              <a:lnSpc>
                <a:spcPct val="80000"/>
              </a:lnSpc>
            </a:pPr>
            <a:r>
              <a:rPr lang="en-US" sz="2000" dirty="0"/>
              <a:t>Many-one </a:t>
            </a:r>
            <a:r>
              <a:rPr lang="en-US" sz="2000" dirty="0" err="1"/>
              <a:t>reduction(s</a:t>
            </a:r>
            <a:r>
              <a:rPr lang="en-US" sz="2000" dirty="0"/>
              <a:t>)</a:t>
            </a:r>
          </a:p>
          <a:p>
            <a:pPr eaLnBrk="1" hangingPunct="1">
              <a:lnSpc>
                <a:spcPct val="80000"/>
              </a:lnSpc>
            </a:pPr>
            <a:r>
              <a:rPr lang="en-US" sz="2000" dirty="0"/>
              <a:t>Rice’s Theorem (its proof and its variants)</a:t>
            </a:r>
          </a:p>
          <a:p>
            <a:pPr eaLnBrk="1" hangingPunct="1">
              <a:lnSpc>
                <a:spcPct val="80000"/>
              </a:lnSpc>
            </a:pPr>
            <a:r>
              <a:rPr lang="en-US" sz="2000" dirty="0"/>
              <a:t>Applications of Rice’s Theorem and when it cannot be applied</a:t>
            </a:r>
          </a:p>
          <a:p>
            <a:pPr eaLnBrk="1" hangingPunct="1">
              <a:lnSpc>
                <a:spcPct val="80000"/>
              </a:lnSpc>
              <a:buNone/>
            </a:pPr>
            <a:endParaRPr lang="en-US" sz="2000" dirty="0"/>
          </a:p>
          <a:p>
            <a:pPr eaLnBrk="1" hangingPunct="1">
              <a:lnSpc>
                <a:spcPct val="80000"/>
              </a:lnSpc>
            </a:pPr>
            <a:endParaRPr lang="en-US" sz="2000" dirty="0"/>
          </a:p>
        </p:txBody>
      </p:sp>
    </p:spTree>
    <p:extLst>
      <p:ext uri="{BB962C8B-B14F-4D97-AF65-F5344CB8AC3E}">
        <p14:creationId xmlns:p14="http://schemas.microsoft.com/office/powerpoint/2010/main" val="58231207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More Practice Problems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5655618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Number Placeholder 5"/>
          <p:cNvSpPr>
            <a:spLocks noGrp="1"/>
          </p:cNvSpPr>
          <p:nvPr>
            <p:ph type="sldNum" sz="quarter" idx="12"/>
          </p:nvPr>
        </p:nvSpPr>
        <p:spPr>
          <a:noFill/>
        </p:spPr>
        <p:txBody>
          <a:bodyPr/>
          <a:lstStyle/>
          <a:p>
            <a:pPr eaLnBrk="1" hangingPunct="1"/>
            <a:fld id="{4C433E07-E78A-484E-BB98-97891E7DD68A}" type="slidenum">
              <a:rPr lang="en-US">
                <a:latin typeface="Arial" pitchFamily="-111" charset="0"/>
                <a:ea typeface="ＭＳ Ｐゴシック" pitchFamily="-111" charset="-128"/>
                <a:cs typeface="ＭＳ Ｐゴシック" pitchFamily="-111" charset="-128"/>
              </a:rPr>
              <a:pPr eaLnBrk="1" hangingPunct="1"/>
              <a:t>235</a:t>
            </a:fld>
            <a:endParaRPr lang="en-US">
              <a:latin typeface="Arial" pitchFamily="-111" charset="0"/>
              <a:ea typeface="ＭＳ Ｐゴシック" pitchFamily="-111" charset="-128"/>
              <a:cs typeface="ＭＳ Ｐゴシック" pitchFamily="-111" charset="-128"/>
            </a:endParaRPr>
          </a:p>
        </p:txBody>
      </p:sp>
      <p:sp>
        <p:nvSpPr>
          <p:cNvPr id="47821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a:t>
            </a:r>
          </a:p>
        </p:txBody>
      </p:sp>
      <p:sp>
        <p:nvSpPr>
          <p:cNvPr id="47821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1.	Prove that the following are equivalent</a:t>
            </a:r>
          </a:p>
          <a:p>
            <a:pPr marL="990600" lvl="1" indent="-533400" eaLnBrk="1" hangingPunct="1">
              <a:buFont typeface="Times" pitchFamily="-111" charset="0"/>
              <a:buAutoNum type="alphaLcParenR"/>
            </a:pPr>
            <a:r>
              <a:rPr lang="en-US" b="1" dirty="0"/>
              <a:t>S is an infinite recursive (decidable) set.</a:t>
            </a:r>
          </a:p>
          <a:p>
            <a:pPr marL="990600" lvl="1" indent="-533400" eaLnBrk="1" hangingPunct="1">
              <a:buFont typeface="Times" pitchFamily="-111" charset="0"/>
              <a:buAutoNum type="alphaLcParenR"/>
            </a:pPr>
            <a:r>
              <a:rPr lang="en-US" b="1" dirty="0"/>
              <a:t>S is the range of a monotonically increasing total recursive function. </a:t>
            </a:r>
            <a:br>
              <a:rPr lang="en-US" b="1" dirty="0"/>
            </a:br>
            <a:r>
              <a:rPr lang="en-US" b="1" dirty="0"/>
              <a:t>Note: f is monotonically increasing means that </a:t>
            </a:r>
            <a:r>
              <a:rPr lang="en-US" b="1" dirty="0">
                <a:sym typeface="Symbol" pitchFamily="-111" charset="2"/>
              </a:rPr>
              <a:t></a:t>
            </a:r>
            <a:r>
              <a:rPr lang="en-US" b="1" dirty="0"/>
              <a:t>x f(x+1) &gt; f(x).</a:t>
            </a:r>
          </a:p>
        </p:txBody>
      </p:sp>
      <p:sp>
        <p:nvSpPr>
          <p:cNvPr id="478213" name="Date Placeholder 3"/>
          <p:cNvSpPr>
            <a:spLocks noGrp="1"/>
          </p:cNvSpPr>
          <p:nvPr>
            <p:ph type="dt" sz="quarter" idx="10"/>
          </p:nvPr>
        </p:nvSpPr>
        <p:spPr>
          <a:noFill/>
        </p:spPr>
        <p:txBody>
          <a:bodyPr/>
          <a:lstStyle/>
          <a:p>
            <a:fld id="{ACEA68B3-154E-6244-B04F-D6297B89104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782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8164355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Number Placeholder 5"/>
          <p:cNvSpPr>
            <a:spLocks noGrp="1"/>
          </p:cNvSpPr>
          <p:nvPr>
            <p:ph type="sldNum" sz="quarter" idx="12"/>
          </p:nvPr>
        </p:nvSpPr>
        <p:spPr>
          <a:noFill/>
        </p:spPr>
        <p:txBody>
          <a:bodyPr/>
          <a:lstStyle/>
          <a:p>
            <a:pPr eaLnBrk="1" hangingPunct="1"/>
            <a:fld id="{1A163F25-B28E-CD42-98E7-4924C35354EC}" type="slidenum">
              <a:rPr lang="en-US">
                <a:latin typeface="Arial" pitchFamily="-111" charset="0"/>
                <a:ea typeface="ＭＳ Ｐゴシック" pitchFamily="-111" charset="-128"/>
                <a:cs typeface="ＭＳ Ｐゴシック" pitchFamily="-111" charset="-128"/>
              </a:rPr>
              <a:pPr eaLnBrk="1" hangingPunct="1"/>
              <a:t>236</a:t>
            </a:fld>
            <a:endParaRPr lang="en-US">
              <a:latin typeface="Arial" pitchFamily="-111" charset="0"/>
              <a:ea typeface="ＭＳ Ｐゴシック" pitchFamily="-111" charset="-128"/>
              <a:cs typeface="ＭＳ Ｐゴシック" pitchFamily="-111" charset="-128"/>
            </a:endParaRPr>
          </a:p>
        </p:txBody>
      </p:sp>
      <p:sp>
        <p:nvSpPr>
          <p:cNvPr id="48025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Question#2</a:t>
            </a:r>
          </a:p>
        </p:txBody>
      </p:sp>
      <p:sp>
        <p:nvSpPr>
          <p:cNvPr id="480260" name="Rectangle 3"/>
          <p:cNvSpPr>
            <a:spLocks noGrp="1" noChangeArrowheads="1"/>
          </p:cNvSpPr>
          <p:nvPr>
            <p:ph type="body" idx="1"/>
          </p:nvPr>
        </p:nvSpPr>
        <p:spPr/>
        <p:txBody>
          <a:bodyPr/>
          <a:lstStyle/>
          <a:p>
            <a:pPr marL="609600" indent="-609600" eaLnBrk="1" hangingPunct="1">
              <a:buFontTx/>
              <a:buNone/>
            </a:pPr>
            <a:r>
              <a:rPr lang="en-US">
                <a:ea typeface="ＭＳ Ｐゴシック" pitchFamily="-111" charset="-128"/>
                <a:cs typeface="ＭＳ Ｐゴシック" pitchFamily="-111" charset="-128"/>
              </a:rPr>
              <a:t>2.	Let A and B be re sets. For each of the following, either prove that the set is re, or give a counterexample that results in some known non-re set.</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 </a:t>
            </a:r>
            <a:r>
              <a:rPr lang="en-US" b="1">
                <a:sym typeface="Symbol" pitchFamily="-111" charset="2"/>
              </a:rPr>
              <a:t></a:t>
            </a:r>
            <a:r>
              <a:rPr lang="en-US" b="1"/>
              <a:t> B</a:t>
            </a:r>
          </a:p>
          <a:p>
            <a:pPr marL="990600" lvl="1" indent="-533400" eaLnBrk="1" hangingPunct="1">
              <a:buFont typeface="Times" pitchFamily="-111" charset="0"/>
              <a:buAutoNum type="alphaLcParenR"/>
            </a:pPr>
            <a:r>
              <a:rPr lang="en-US" b="1"/>
              <a:t>~A</a:t>
            </a:r>
          </a:p>
        </p:txBody>
      </p:sp>
      <p:sp>
        <p:nvSpPr>
          <p:cNvPr id="480261" name="Date Placeholder 3"/>
          <p:cNvSpPr>
            <a:spLocks noGrp="1"/>
          </p:cNvSpPr>
          <p:nvPr>
            <p:ph type="dt" sz="quarter" idx="10"/>
          </p:nvPr>
        </p:nvSpPr>
        <p:spPr>
          <a:noFill/>
        </p:spPr>
        <p:txBody>
          <a:bodyPr/>
          <a:lstStyle/>
          <a:p>
            <a:fld id="{0C425DBC-4D5E-3345-8521-F717BCA87400}"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802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7461553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Number Placeholder 5"/>
          <p:cNvSpPr>
            <a:spLocks noGrp="1"/>
          </p:cNvSpPr>
          <p:nvPr>
            <p:ph type="sldNum" sz="quarter" idx="12"/>
          </p:nvPr>
        </p:nvSpPr>
        <p:spPr>
          <a:noFill/>
        </p:spPr>
        <p:txBody>
          <a:bodyPr/>
          <a:lstStyle/>
          <a:p>
            <a:pPr eaLnBrk="1" hangingPunct="1"/>
            <a:fld id="{65F63443-2735-4547-8156-5F958F6433AC}" type="slidenum">
              <a:rPr lang="en-US">
                <a:latin typeface="Arial" pitchFamily="-111" charset="0"/>
                <a:ea typeface="ＭＳ Ｐゴシック" pitchFamily="-111" charset="-128"/>
                <a:cs typeface="ＭＳ Ｐゴシック" pitchFamily="-111" charset="-128"/>
              </a:rPr>
              <a:pPr eaLnBrk="1" hangingPunct="1"/>
              <a:t>237</a:t>
            </a:fld>
            <a:endParaRPr lang="en-US">
              <a:latin typeface="Arial" pitchFamily="-111" charset="0"/>
              <a:ea typeface="ＭＳ Ｐゴシック" pitchFamily="-111" charset="-128"/>
              <a:cs typeface="ＭＳ Ｐゴシック" pitchFamily="-111" charset="-128"/>
            </a:endParaRPr>
          </a:p>
        </p:txBody>
      </p:sp>
      <p:sp>
        <p:nvSpPr>
          <p:cNvPr id="48230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Question#3</a:t>
            </a:r>
          </a:p>
        </p:txBody>
      </p:sp>
      <p:sp>
        <p:nvSpPr>
          <p:cNvPr id="482308"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3.	Present a demonstration that the </a:t>
            </a:r>
            <a:r>
              <a:rPr lang="en-US" i="1" dirty="0">
                <a:ea typeface="ＭＳ Ｐゴシック" pitchFamily="-111" charset="-128"/>
                <a:cs typeface="ＭＳ Ｐゴシック" pitchFamily="-111" charset="-128"/>
              </a:rPr>
              <a:t>even</a:t>
            </a:r>
            <a:r>
              <a:rPr lang="en-US" dirty="0">
                <a:ea typeface="ＭＳ Ｐゴシック" pitchFamily="-111" charset="-128"/>
                <a:cs typeface="ＭＳ Ｐゴシック" pitchFamily="-111" charset="-128"/>
              </a:rPr>
              <a:t> function is primitive recursive.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1 if x is even</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even(x) = 0 if x is odd</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You may assume only that the base functions are </a:t>
            </a:r>
            <a:r>
              <a:rPr lang="en-US" dirty="0" err="1">
                <a:ea typeface="ＭＳ Ｐゴシック" pitchFamily="-111" charset="-128"/>
                <a:cs typeface="ＭＳ Ｐゴシック" pitchFamily="-111" charset="-128"/>
              </a:rPr>
              <a:t>prf</a:t>
            </a:r>
            <a:r>
              <a:rPr lang="en-US" dirty="0">
                <a:ea typeface="ＭＳ Ｐゴシック" pitchFamily="-111" charset="-128"/>
                <a:cs typeface="ＭＳ Ｐゴシック" pitchFamily="-111" charset="-128"/>
              </a:rPr>
              <a:t> and that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are closed under a finite number of applications of composition and primitive recursion.</a:t>
            </a:r>
          </a:p>
        </p:txBody>
      </p:sp>
      <p:sp>
        <p:nvSpPr>
          <p:cNvPr id="482309" name="Date Placeholder 3"/>
          <p:cNvSpPr>
            <a:spLocks noGrp="1"/>
          </p:cNvSpPr>
          <p:nvPr>
            <p:ph type="dt" sz="quarter" idx="10"/>
          </p:nvPr>
        </p:nvSpPr>
        <p:spPr>
          <a:noFill/>
        </p:spPr>
        <p:txBody>
          <a:bodyPr/>
          <a:lstStyle/>
          <a:p>
            <a:fld id="{ECAF1824-6E7B-FF44-8CFB-7287B0B6F88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823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58307364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238</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Question#4</a:t>
            </a:r>
          </a:p>
        </p:txBody>
      </p:sp>
      <p:sp>
        <p:nvSpPr>
          <p:cNvPr id="484356"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4.	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show that we can semi-decide </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evaluates to 0 for some input}</a:t>
            </a:r>
            <a:br>
              <a:rPr lang="en-US" b="1"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Note: </a:t>
            </a:r>
            <a:r>
              <a:rPr lang="en-US" b="1" dirty="0">
                <a:ea typeface="ＭＳ Ｐゴシック" pitchFamily="-111" charset="-128"/>
                <a:cs typeface="ＭＳ Ｐゴシック" pitchFamily="-111" charset="-128"/>
              </a:rPr>
              <a:t>STP( f, x, s</a:t>
            </a:r>
            <a:r>
              <a:rPr lang="en-US" b="1" i="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is true </a:t>
            </a:r>
            <a:r>
              <a:rPr lang="en-US" dirty="0" err="1">
                <a:ea typeface="ＭＳ Ｐゴシック" pitchFamily="-111" charset="-128"/>
                <a:cs typeface="ＭＳ Ｐゴシック" pitchFamily="-111" charset="-128"/>
              </a:rPr>
              <a:t>iff</a:t>
            </a: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 </a:t>
            </a:r>
            <a:r>
              <a:rPr lang="en-US" dirty="0">
                <a:ea typeface="ＭＳ Ｐゴシック" pitchFamily="-111" charset="-128"/>
                <a:cs typeface="ＭＳ Ｐゴシック" pitchFamily="-111" charset="-128"/>
              </a:rPr>
              <a:t>converges in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or fewer steps and, if so, </a:t>
            </a:r>
            <a:r>
              <a:rPr lang="en-US" b="1" dirty="0">
                <a:ea typeface="ＭＳ Ｐゴシック" pitchFamily="-111" charset="-128"/>
                <a:cs typeface="ＭＳ Ｐゴシック" pitchFamily="-111" charset="-128"/>
              </a:rPr>
              <a:t>VALUE(f, x, s)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(x)</a:t>
            </a:r>
            <a:r>
              <a:rPr lang="en-US" dirty="0">
                <a:ea typeface="ＭＳ Ｐゴシック" pitchFamily="-111" charset="-128"/>
                <a:cs typeface="ＭＳ Ｐゴシック" pitchFamily="-111" charset="-128"/>
              </a:rPr>
              <a:t>.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1871629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239</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Question#5</a:t>
            </a:r>
          </a:p>
        </p:txBody>
      </p:sp>
      <p:sp>
        <p:nvSpPr>
          <p:cNvPr id="486404" name="Rectangle 3"/>
          <p:cNvSpPr>
            <a:spLocks noGrp="1" noChangeArrowheads="1"/>
          </p:cNvSpPr>
          <p:nvPr>
            <p:ph type="body" idx="1"/>
          </p:nvPr>
        </p:nvSpPr>
        <p:spPr/>
        <p:txBody>
          <a:bodyPr/>
          <a:lstStyle/>
          <a:p>
            <a:pPr marL="609600" indent="-609600" eaLnBrk="1" hangingPunct="1">
              <a:lnSpc>
                <a:spcPct val="80000"/>
              </a:lnSpc>
              <a:buFontTx/>
              <a:buNone/>
            </a:pPr>
            <a:r>
              <a:rPr lang="en-US" sz="2800" dirty="0">
                <a:ea typeface="ＭＳ Ｐゴシック" pitchFamily="-111" charset="-128"/>
                <a:cs typeface="ＭＳ Ｐゴシック" pitchFamily="-111" charset="-128"/>
              </a:rPr>
              <a:t>5.	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an re, possibly recursive set. Let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Answer with proofs, algorithms or counterexamples, as appropriate, each of the following questions:</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a:t>
            </a:r>
          </a:p>
          <a:p>
            <a:pPr marL="609600" indent="-609600" eaLnBrk="1" hangingPunct="1">
              <a:lnSpc>
                <a:spcPct val="80000"/>
              </a:lnSpc>
              <a:buFontTx/>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23732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ctrTitle"/>
          </p:nvPr>
        </p:nvSpPr>
        <p:spPr/>
        <p:txBody>
          <a:bodyPr/>
          <a:lstStyle/>
          <a:p>
            <a:pPr eaLnBrk="1" hangingPunct="1"/>
            <a:r>
              <a:rPr lang="en-US" dirty="0" err="1">
                <a:ea typeface="ＭＳ Ｐゴシック" pitchFamily="-111" charset="-128"/>
                <a:cs typeface="ＭＳ Ｐゴシック" pitchFamily="-111" charset="-128"/>
              </a:rPr>
              <a:t>Undecidability</a:t>
            </a:r>
            <a:endParaRPr lang="en-US" dirty="0">
              <a:ea typeface="ＭＳ Ｐゴシック" pitchFamily="-111" charset="-128"/>
              <a:cs typeface="ＭＳ Ｐゴシック" pitchFamily="-111" charset="-128"/>
            </a:endParaRPr>
          </a:p>
        </p:txBody>
      </p:sp>
      <p:sp>
        <p:nvSpPr>
          <p:cNvPr id="155651" name="Rectangle 5"/>
          <p:cNvSpPr>
            <a:spLocks noGrp="1" noChangeArrowheads="1"/>
          </p:cNvSpPr>
          <p:nvPr>
            <p:ph type="subTitle" idx="1"/>
          </p:nvPr>
        </p:nvSpPr>
        <p:spPr/>
        <p:txBody>
          <a:bodyPr/>
          <a:lstStyle/>
          <a:p>
            <a:pPr eaLnBrk="1" hangingPunct="1"/>
            <a:r>
              <a:rPr lang="en-US" dirty="0">
                <a:solidFill>
                  <a:srgbClr val="CC3300"/>
                </a:solidFill>
                <a:ea typeface="ＭＳ Ｐゴシック" pitchFamily="-111" charset="-128"/>
                <a:cs typeface="ＭＳ Ｐゴシック" pitchFamily="-111" charset="-128"/>
              </a:rPr>
              <a:t>We Can’t Do It All</a:t>
            </a:r>
          </a:p>
        </p:txBody>
      </p:sp>
    </p:spTree>
    <p:extLst>
      <p:ext uri="{BB962C8B-B14F-4D97-AF65-F5344CB8AC3E}">
        <p14:creationId xmlns:p14="http://schemas.microsoft.com/office/powerpoint/2010/main" val="201136335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5"/>
          <p:cNvSpPr>
            <a:spLocks noGrp="1"/>
          </p:cNvSpPr>
          <p:nvPr>
            <p:ph type="sldNum" sz="quarter" idx="12"/>
          </p:nvPr>
        </p:nvSpPr>
        <p:spPr>
          <a:noFill/>
        </p:spPr>
        <p:txBody>
          <a:bodyPr/>
          <a:lstStyle/>
          <a:p>
            <a:pPr eaLnBrk="1" hangingPunct="1"/>
            <a:fld id="{0FC50D1B-2EBB-7542-9CD0-BCC0F054FB5B}" type="slidenum">
              <a:rPr lang="en-US">
                <a:latin typeface="Arial" pitchFamily="-111" charset="0"/>
                <a:ea typeface="ＭＳ Ｐゴシック" pitchFamily="-111" charset="-128"/>
                <a:cs typeface="ＭＳ Ｐゴシック" pitchFamily="-111" charset="-128"/>
              </a:rPr>
              <a:pPr eaLnBrk="1" hangingPunct="1"/>
              <a:t>240</a:t>
            </a:fld>
            <a:endParaRPr lang="en-US">
              <a:latin typeface="Arial" pitchFamily="-111" charset="0"/>
              <a:ea typeface="ＭＳ Ｐゴシック" pitchFamily="-111" charset="-128"/>
              <a:cs typeface="ＭＳ Ｐゴシック" pitchFamily="-111" charset="-128"/>
            </a:endParaRPr>
          </a:p>
        </p:txBody>
      </p:sp>
      <p:sp>
        <p:nvSpPr>
          <p:cNvPr id="48845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Question#6</a:t>
            </a:r>
          </a:p>
        </p:txBody>
      </p:sp>
      <p:sp>
        <p:nvSpPr>
          <p:cNvPr id="488452"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6.	Assuming that the Uniform Halting Problem (</a:t>
            </a:r>
            <a:r>
              <a:rPr lang="en-US" b="1" dirty="0">
                <a:ea typeface="ＭＳ Ｐゴシック" pitchFamily="-111" charset="-128"/>
                <a:cs typeface="ＭＳ Ｐゴシック" pitchFamily="-111" charset="-128"/>
              </a:rPr>
              <a:t>TOTAL</a:t>
            </a:r>
            <a:r>
              <a:rPr lang="en-US" dirty="0">
                <a:ea typeface="ＭＳ Ｐゴシック" pitchFamily="-111" charset="-128"/>
                <a:cs typeface="ＭＳ Ｐゴシック" pitchFamily="-111" charset="-128"/>
              </a:rPr>
              <a:t>) is </a:t>
            </a:r>
            <a:r>
              <a:rPr lang="en-US" dirty="0" err="1">
                <a:ea typeface="ＭＳ Ｐゴシック" pitchFamily="-111" charset="-128"/>
                <a:cs typeface="ＭＳ Ｐゴシック" pitchFamily="-111" charset="-128"/>
              </a:rPr>
              <a:t>undecidable</a:t>
            </a:r>
            <a:r>
              <a:rPr lang="en-US" dirty="0">
                <a:ea typeface="ＭＳ Ｐゴシック" pitchFamily="-111" charset="-128"/>
                <a:cs typeface="ＭＳ Ｐゴシック" pitchFamily="-111" charset="-128"/>
              </a:rPr>
              <a:t> (it’s actually not even re), use reduction to show the </a:t>
            </a:r>
            <a:r>
              <a:rPr lang="en-US" dirty="0" err="1">
                <a:ea typeface="ＭＳ Ｐゴシック" pitchFamily="-111" charset="-128"/>
                <a:cs typeface="ＭＳ Ｐゴシック" pitchFamily="-111" charset="-128"/>
              </a:rPr>
              <a:t>undecidability</a:t>
            </a:r>
            <a:r>
              <a:rPr lang="en-US" dirty="0">
                <a:ea typeface="ＭＳ Ｐゴシック" pitchFamily="-111" charset="-128"/>
                <a:cs typeface="ＭＳ Ｐゴシック" pitchFamily="-111" charset="-128"/>
              </a:rPr>
              <a:t> of</a:t>
            </a:r>
            <a:br>
              <a:rPr lang="en-US" dirty="0">
                <a:ea typeface="ＭＳ Ｐゴシック" pitchFamily="-111" charset="-128"/>
                <a:cs typeface="ＭＳ Ｐゴシック" pitchFamily="-111" charset="-128"/>
              </a:rPr>
            </a:b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x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(x+1) &gt;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 </a:t>
            </a:r>
            <a:r>
              <a:rPr lang="en-US" b="1" dirty="0">
                <a:ea typeface="ＭＳ Ｐゴシック" pitchFamily="-111" charset="-128"/>
                <a:cs typeface="ＭＳ Ｐゴシック" pitchFamily="-111" charset="-128"/>
              </a:rPr>
              <a:t>(x) }</a:t>
            </a:r>
          </a:p>
        </p:txBody>
      </p:sp>
      <p:sp>
        <p:nvSpPr>
          <p:cNvPr id="488453" name="Date Placeholder 3"/>
          <p:cNvSpPr>
            <a:spLocks noGrp="1"/>
          </p:cNvSpPr>
          <p:nvPr>
            <p:ph type="dt" sz="quarter" idx="10"/>
          </p:nvPr>
        </p:nvSpPr>
        <p:spPr>
          <a:noFill/>
        </p:spPr>
        <p:txBody>
          <a:bodyPr/>
          <a:lstStyle/>
          <a:p>
            <a:fld id="{B8283023-808D-C84C-BC3F-2BDB14D50C0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884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9523466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5"/>
          <p:cNvSpPr>
            <a:spLocks noGrp="1"/>
          </p:cNvSpPr>
          <p:nvPr>
            <p:ph type="sldNum" sz="quarter" idx="12"/>
          </p:nvPr>
        </p:nvSpPr>
        <p:spPr>
          <a:noFill/>
        </p:spPr>
        <p:txBody>
          <a:bodyPr/>
          <a:lstStyle/>
          <a:p>
            <a:pPr eaLnBrk="1" hangingPunct="1"/>
            <a:fld id="{A43D3EF6-9EFB-EE42-9358-6E870DF5BE2A}" type="slidenum">
              <a:rPr lang="en-US">
                <a:latin typeface="Arial" pitchFamily="-111" charset="0"/>
                <a:ea typeface="ＭＳ Ｐゴシック" pitchFamily="-111" charset="-128"/>
                <a:cs typeface="ＭＳ Ｐゴシック" pitchFamily="-111" charset="-128"/>
              </a:rPr>
              <a:pPr eaLnBrk="1" hangingPunct="1"/>
              <a:t>241</a:t>
            </a:fld>
            <a:endParaRPr lang="en-US">
              <a:latin typeface="Arial" pitchFamily="-111" charset="0"/>
              <a:ea typeface="ＭＳ Ｐゴシック" pitchFamily="-111" charset="-128"/>
              <a:cs typeface="ＭＳ Ｐゴシック" pitchFamily="-111" charset="-128"/>
            </a:endParaRPr>
          </a:p>
        </p:txBody>
      </p:sp>
      <p:sp>
        <p:nvSpPr>
          <p:cNvPr id="49664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Question#7</a:t>
            </a:r>
          </a:p>
        </p:txBody>
      </p:sp>
      <p:sp>
        <p:nvSpPr>
          <p:cNvPr id="496644"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7.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Let </a:t>
            </a:r>
            <a:r>
              <a:rPr lang="en-US" b="1" dirty="0">
                <a:ea typeface="ＭＳ Ｐゴシック" pitchFamily="-111" charset="-128"/>
                <a:cs typeface="ＭＳ Ｐゴシック" pitchFamily="-111" charset="-128"/>
                <a:sym typeface="Symbol" pitchFamily="-111" charset="2"/>
              </a:rPr>
              <a:t>TOT = { f |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rPr>
              <a:t>Prove that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TOT</a:t>
            </a:r>
            <a:r>
              <a:rPr lang="en-US" dirty="0">
                <a:ea typeface="ＭＳ Ｐゴシック" pitchFamily="-111" charset="-128"/>
                <a:cs typeface="ＭＳ Ｐゴシック" pitchFamily="-111" charset="-128"/>
              </a:rPr>
              <a:t>. Note Q#6 starts this one.</a:t>
            </a:r>
          </a:p>
        </p:txBody>
      </p:sp>
      <p:sp>
        <p:nvSpPr>
          <p:cNvPr id="496645" name="Date Placeholder 3"/>
          <p:cNvSpPr>
            <a:spLocks noGrp="1"/>
          </p:cNvSpPr>
          <p:nvPr>
            <p:ph type="dt" sz="quarter" idx="10"/>
          </p:nvPr>
        </p:nvSpPr>
        <p:spPr>
          <a:noFill/>
        </p:spPr>
        <p:txBody>
          <a:bodyPr/>
          <a:lstStyle/>
          <a:p>
            <a:fld id="{B92B65B2-B3A4-F846-9B41-ADF4941CAA0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966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150254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5"/>
          <p:cNvSpPr>
            <a:spLocks noGrp="1"/>
          </p:cNvSpPr>
          <p:nvPr>
            <p:ph type="sldNum" sz="quarter" idx="12"/>
          </p:nvPr>
        </p:nvSpPr>
        <p:spPr>
          <a:noFill/>
        </p:spPr>
        <p:txBody>
          <a:bodyPr/>
          <a:lstStyle/>
          <a:p>
            <a:pPr eaLnBrk="1" hangingPunct="1"/>
            <a:fld id="{2ECB959B-3241-7846-95EE-2CB2ABF51E17}" type="slidenum">
              <a:rPr lang="en-US">
                <a:latin typeface="Arial" pitchFamily="-111" charset="0"/>
                <a:ea typeface="ＭＳ Ｐゴシック" pitchFamily="-111" charset="-128"/>
                <a:cs typeface="ＭＳ Ｐゴシック" pitchFamily="-111" charset="-128"/>
              </a:rPr>
              <a:pPr eaLnBrk="1" hangingPunct="1"/>
              <a:t>242</a:t>
            </a:fld>
            <a:endParaRPr lang="en-US">
              <a:latin typeface="Arial" pitchFamily="-111" charset="0"/>
              <a:ea typeface="ＭＳ Ｐゴシック" pitchFamily="-111" charset="-128"/>
              <a:cs typeface="ＭＳ Ｐゴシック" pitchFamily="-111" charset="-128"/>
            </a:endParaRPr>
          </a:p>
        </p:txBody>
      </p:sp>
      <p:sp>
        <p:nvSpPr>
          <p:cNvPr id="4986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Question#8</a:t>
            </a:r>
          </a:p>
        </p:txBody>
      </p:sp>
      <p:sp>
        <p:nvSpPr>
          <p:cNvPr id="498692"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8.	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Use Rice’s theorem to show </a:t>
            </a:r>
            <a:r>
              <a:rPr lang="en-US" b="1" dirty="0" err="1">
                <a:ea typeface="ＭＳ Ｐゴシック" pitchFamily="-111" charset="-128"/>
                <a:cs typeface="ＭＳ Ｐゴシック" pitchFamily="-111" charset="-128"/>
                <a:sym typeface="Symbol" pitchFamily="-111" charset="2"/>
              </a:rPr>
              <a:t>Incr</a:t>
            </a:r>
            <a:r>
              <a:rPr lang="en-US" dirty="0">
                <a:ea typeface="ＭＳ Ｐゴシック" pitchFamily="-111" charset="-128"/>
                <a:cs typeface="ＭＳ Ｐゴシック" pitchFamily="-111" charset="-128"/>
                <a:sym typeface="Symbol" pitchFamily="-111" charset="2"/>
              </a:rPr>
              <a:t> is not recursive.</a:t>
            </a:r>
          </a:p>
        </p:txBody>
      </p:sp>
      <p:sp>
        <p:nvSpPr>
          <p:cNvPr id="498693" name="Date Placeholder 3"/>
          <p:cNvSpPr>
            <a:spLocks noGrp="1"/>
          </p:cNvSpPr>
          <p:nvPr>
            <p:ph type="dt" sz="quarter" idx="10"/>
          </p:nvPr>
        </p:nvSpPr>
        <p:spPr>
          <a:noFill/>
        </p:spPr>
        <p:txBody>
          <a:bodyPr/>
          <a:lstStyle/>
          <a:p>
            <a:fld id="{AD58D2DF-1C02-FD42-ABE2-6115D70329D8}"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9869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43108222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5"/>
          <p:cNvSpPr>
            <a:spLocks noGrp="1"/>
          </p:cNvSpPr>
          <p:nvPr>
            <p:ph type="sldNum" sz="quarter" idx="12"/>
          </p:nvPr>
        </p:nvSpPr>
        <p:spPr>
          <a:noFill/>
        </p:spPr>
        <p:txBody>
          <a:bodyPr/>
          <a:lstStyle/>
          <a:p>
            <a:pPr eaLnBrk="1" hangingPunct="1"/>
            <a:fld id="{C3CA9182-8F09-DC40-A570-A1B3A2611DF6}" type="slidenum">
              <a:rPr lang="en-US">
                <a:latin typeface="Arial" pitchFamily="-111" charset="0"/>
                <a:ea typeface="ＭＳ Ｐゴシック" pitchFamily="-111" charset="-128"/>
                <a:cs typeface="ＭＳ Ｐゴシック" pitchFamily="-111" charset="-128"/>
              </a:rPr>
              <a:pPr eaLnBrk="1" hangingPunct="1"/>
              <a:t>243</a:t>
            </a:fld>
            <a:endParaRPr lang="en-US">
              <a:latin typeface="Arial" pitchFamily="-111" charset="0"/>
              <a:ea typeface="ＭＳ Ｐゴシック" pitchFamily="-111" charset="-128"/>
              <a:cs typeface="ＭＳ Ｐゴシック" pitchFamily="-111" charset="-128"/>
            </a:endParaRPr>
          </a:p>
        </p:txBody>
      </p:sp>
      <p:sp>
        <p:nvSpPr>
          <p:cNvPr id="49049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Question#9</a:t>
            </a:r>
          </a:p>
        </p:txBody>
      </p:sp>
      <p:sp>
        <p:nvSpPr>
          <p:cNvPr id="490500"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9.	Let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be a recursive (decidable set), what can we say about the complexity (recursive, re non-recursive, non-re) of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S</a:t>
            </a:r>
            <a:r>
              <a:rPr lang="en-US" dirty="0">
                <a:ea typeface="ＭＳ Ｐゴシック" pitchFamily="-111" charset="-128"/>
                <a:cs typeface="ＭＳ Ｐゴシック" pitchFamily="-111" charset="-128"/>
              </a:rPr>
              <a:t>?</a:t>
            </a:r>
          </a:p>
        </p:txBody>
      </p:sp>
      <p:sp>
        <p:nvSpPr>
          <p:cNvPr id="490501" name="Date Placeholder 3"/>
          <p:cNvSpPr>
            <a:spLocks noGrp="1"/>
          </p:cNvSpPr>
          <p:nvPr>
            <p:ph type="dt" sz="quarter" idx="10"/>
          </p:nvPr>
        </p:nvSpPr>
        <p:spPr>
          <a:noFill/>
        </p:spPr>
        <p:txBody>
          <a:bodyPr/>
          <a:lstStyle/>
          <a:p>
            <a:fld id="{153CD2BD-4838-EB49-AD26-B8445E5E716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905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2769859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Slide Number Placeholder 5"/>
          <p:cNvSpPr>
            <a:spLocks noGrp="1"/>
          </p:cNvSpPr>
          <p:nvPr>
            <p:ph type="sldNum" sz="quarter" idx="12"/>
          </p:nvPr>
        </p:nvSpPr>
        <p:spPr>
          <a:noFill/>
        </p:spPr>
        <p:txBody>
          <a:bodyPr/>
          <a:lstStyle/>
          <a:p>
            <a:pPr eaLnBrk="1" hangingPunct="1"/>
            <a:fld id="{FDFD33AF-EB6A-7E4C-8084-4FF4C6A49A9D}" type="slidenum">
              <a:rPr lang="en-US">
                <a:latin typeface="Arial" pitchFamily="-111" charset="0"/>
                <a:ea typeface="ＭＳ Ｐゴシック" pitchFamily="-111" charset="-128"/>
                <a:cs typeface="ＭＳ Ｐゴシック" pitchFamily="-111" charset="-128"/>
              </a:rPr>
              <a:pPr eaLnBrk="1" hangingPunct="1"/>
              <a:t>244</a:t>
            </a:fld>
            <a:endParaRPr lang="en-US">
              <a:latin typeface="Arial" pitchFamily="-111" charset="0"/>
              <a:ea typeface="ＭＳ Ｐゴシック" pitchFamily="-111" charset="-128"/>
              <a:cs typeface="ＭＳ Ｐゴシック" pitchFamily="-111" charset="-128"/>
            </a:endParaRPr>
          </a:p>
        </p:txBody>
      </p:sp>
      <p:sp>
        <p:nvSpPr>
          <p:cNvPr id="49254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Question#10</a:t>
            </a:r>
          </a:p>
        </p:txBody>
      </p:sp>
      <p:sp>
        <p:nvSpPr>
          <p:cNvPr id="492548"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10.	Define the pairing function </a:t>
            </a:r>
            <a:r>
              <a:rPr lang="en-US" b="1" dirty="0">
                <a:ea typeface="ＭＳ Ｐゴシック" pitchFamily="-111" charset="-128"/>
                <a:cs typeface="ＭＳ Ｐゴシック" pitchFamily="-111" charset="-128"/>
              </a:rPr>
              <a:t>&lt;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 </a:t>
            </a:r>
            <a:r>
              <a:rPr lang="en-US" dirty="0">
                <a:ea typeface="ＭＳ Ｐゴシック" pitchFamily="-111" charset="-128"/>
                <a:cs typeface="ＭＳ Ｐゴシック" pitchFamily="-111" charset="-128"/>
              </a:rPr>
              <a:t>and its two inverses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where if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z = &lt;</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&gt;</a:t>
            </a:r>
            <a:r>
              <a:rPr lang="en-US" dirty="0">
                <a:ea typeface="ＭＳ Ｐゴシック" pitchFamily="-111" charset="-128"/>
                <a:cs typeface="ＭＳ Ｐゴシック" pitchFamily="-111" charset="-128"/>
              </a:rPr>
              <a:t>, then </a:t>
            </a:r>
            <a:r>
              <a:rPr lang="en-US" b="1" dirty="0">
                <a:ea typeface="ＭＳ Ｐゴシック" pitchFamily="-111" charset="-128"/>
                <a:cs typeface="ＭＳ Ｐゴシック" pitchFamily="-111" charset="-128"/>
              </a:rPr>
              <a:t>x = &lt;z&gt;</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and </a:t>
            </a:r>
            <a:r>
              <a:rPr lang="en-US" b="1" dirty="0">
                <a:ea typeface="ＭＳ Ｐゴシック" pitchFamily="-111" charset="-128"/>
                <a:cs typeface="ＭＳ Ｐゴシック" pitchFamily="-111" charset="-128"/>
              </a:rPr>
              <a:t>y = &lt;z&gt;</a:t>
            </a:r>
            <a:r>
              <a:rPr lang="en-US" b="1"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endParaRPr lang="en-US" baseline="-25000" dirty="0">
              <a:ea typeface="ＭＳ Ｐゴシック" pitchFamily="-111" charset="-128"/>
              <a:cs typeface="ＭＳ Ｐゴシック" pitchFamily="-111" charset="-128"/>
            </a:endParaRPr>
          </a:p>
        </p:txBody>
      </p:sp>
      <p:sp>
        <p:nvSpPr>
          <p:cNvPr id="492549" name="Date Placeholder 3"/>
          <p:cNvSpPr>
            <a:spLocks noGrp="1"/>
          </p:cNvSpPr>
          <p:nvPr>
            <p:ph type="dt" sz="quarter" idx="10"/>
          </p:nvPr>
        </p:nvSpPr>
        <p:spPr>
          <a:noFill/>
        </p:spPr>
        <p:txBody>
          <a:bodyPr/>
          <a:lstStyle/>
          <a:p>
            <a:fld id="{E0786FC8-DCD7-FB41-965F-A2CA0103DFA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925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39285672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Slide Number Placeholder 5"/>
          <p:cNvSpPr>
            <a:spLocks noGrp="1"/>
          </p:cNvSpPr>
          <p:nvPr>
            <p:ph type="sldNum" sz="quarter" idx="12"/>
          </p:nvPr>
        </p:nvSpPr>
        <p:spPr>
          <a:noFill/>
        </p:spPr>
        <p:txBody>
          <a:bodyPr/>
          <a:lstStyle/>
          <a:p>
            <a:pPr eaLnBrk="1" hangingPunct="1"/>
            <a:fld id="{804FD14D-FC1D-E44A-9F36-0C0B17675BCA}" type="slidenum">
              <a:rPr lang="en-US">
                <a:latin typeface="Arial" pitchFamily="-111" charset="0"/>
                <a:ea typeface="ＭＳ Ｐゴシック" pitchFamily="-111" charset="-128"/>
                <a:cs typeface="ＭＳ Ｐゴシック" pitchFamily="-111" charset="-128"/>
              </a:rPr>
              <a:pPr eaLnBrk="1" hangingPunct="1"/>
              <a:t>245</a:t>
            </a:fld>
            <a:endParaRPr lang="en-US">
              <a:latin typeface="Arial" pitchFamily="-111" charset="0"/>
              <a:ea typeface="ＭＳ Ｐゴシック" pitchFamily="-111" charset="-128"/>
              <a:cs typeface="ＭＳ Ｐゴシック" pitchFamily="-111" charset="-128"/>
            </a:endParaRPr>
          </a:p>
        </p:txBody>
      </p:sp>
      <p:sp>
        <p:nvSpPr>
          <p:cNvPr id="4945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Question#11</a:t>
            </a:r>
          </a:p>
        </p:txBody>
      </p:sp>
      <p:sp>
        <p:nvSpPr>
          <p:cNvPr id="494596" name="Rectangle 3"/>
          <p:cNvSpPr>
            <a:spLocks noGrp="1" noChangeArrowheads="1"/>
          </p:cNvSpPr>
          <p:nvPr>
            <p:ph type="body" idx="1"/>
          </p:nvPr>
        </p:nvSpPr>
        <p:spPr/>
        <p:txBody>
          <a:bodyPr/>
          <a:lstStyle/>
          <a:p>
            <a:pPr marL="609600" indent="-609600" eaLnBrk="1" hangingPunct="1">
              <a:buFont typeface="Times" pitchFamily="-111" charset="0"/>
              <a:buNone/>
            </a:pPr>
            <a:r>
              <a:rPr lang="en-US" dirty="0">
                <a:ea typeface="ＭＳ Ｐゴシック" pitchFamily="-111" charset="-128"/>
                <a:cs typeface="ＭＳ Ｐゴシック" pitchFamily="-111" charset="-128"/>
              </a:rPr>
              <a:t>11.	Assume </a:t>
            </a:r>
            <a:r>
              <a:rPr lang="en-US" b="1" dirty="0">
                <a:ea typeface="ＭＳ Ｐゴシック" pitchFamily="-111" charset="-128"/>
                <a:cs typeface="ＭＳ Ｐゴシック" pitchFamily="-111" charset="-128"/>
              </a:rPr>
              <a:t>A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B </a:t>
            </a:r>
            <a:r>
              <a:rPr lang="en-US" dirty="0">
                <a:ea typeface="ＭＳ Ｐゴシック" pitchFamily="-111" charset="-128"/>
                <a:cs typeface="ＭＳ Ｐゴシック" pitchFamily="-111" charset="-128"/>
                <a:sym typeface="Symbol" pitchFamily="-111" charset="2"/>
              </a:rPr>
              <a:t>and </a:t>
            </a:r>
            <a:r>
              <a:rPr lang="en-US" b="1" dirty="0">
                <a:ea typeface="ＭＳ Ｐゴシック" pitchFamily="-111" charset="-128"/>
                <a:cs typeface="ＭＳ Ｐゴシック" pitchFamily="-111" charset="-128"/>
                <a:sym typeface="Symbol" pitchFamily="-111" charset="2"/>
              </a:rPr>
              <a:t>B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rPr>
              <a:t>.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Prove </a:t>
            </a:r>
            <a:r>
              <a:rPr lang="en-US" b="1" dirty="0">
                <a:ea typeface="ＭＳ Ｐゴシック" pitchFamily="-111" charset="-128"/>
                <a:cs typeface="ＭＳ Ｐゴシック" pitchFamily="-111" charset="-128"/>
                <a:sym typeface="Symbol" pitchFamily="-111" charset="2"/>
              </a:rPr>
              <a:t>A </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C</a:t>
            </a:r>
            <a:r>
              <a:rPr lang="en-US" dirty="0">
                <a:ea typeface="ＭＳ Ｐゴシック" pitchFamily="-111" charset="-128"/>
                <a:cs typeface="ＭＳ Ｐゴシック" pitchFamily="-111" charset="-128"/>
                <a:sym typeface="Symbol" pitchFamily="-111" charset="2"/>
              </a:rPr>
              <a:t>.</a:t>
            </a:r>
          </a:p>
        </p:txBody>
      </p:sp>
      <p:sp>
        <p:nvSpPr>
          <p:cNvPr id="494597" name="Date Placeholder 3"/>
          <p:cNvSpPr>
            <a:spLocks noGrp="1"/>
          </p:cNvSpPr>
          <p:nvPr>
            <p:ph type="dt" sz="quarter" idx="10"/>
          </p:nvPr>
        </p:nvSpPr>
        <p:spPr>
          <a:noFill/>
        </p:spPr>
        <p:txBody>
          <a:bodyPr/>
          <a:lstStyle/>
          <a:p>
            <a:fld id="{CECCAD0D-291B-A141-A15B-9603AA1C47E4}"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945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99192875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246</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Sample Question#12</a:t>
            </a:r>
          </a:p>
        </p:txBody>
      </p:sp>
      <p:sp>
        <p:nvSpPr>
          <p:cNvPr id="500740" name="Rectangle 3"/>
          <p:cNvSpPr>
            <a:spLocks noGrp="1" noChangeArrowheads="1"/>
          </p:cNvSpPr>
          <p:nvPr>
            <p:ph type="body" idx="1"/>
          </p:nvPr>
        </p:nvSpPr>
        <p:spPr/>
        <p:txBody>
          <a:bodyPr/>
          <a:lstStyle/>
          <a:p>
            <a:pPr marL="609600" indent="-609600" eaLnBrk="1" hangingPunct="1">
              <a:buFontTx/>
              <a:buNone/>
            </a:pPr>
            <a:r>
              <a:rPr lang="en-US" dirty="0">
                <a:ea typeface="ＭＳ Ｐゴシック" pitchFamily="-111" charset="-128"/>
                <a:cs typeface="ＭＳ Ｐゴシック" pitchFamily="-111" charset="-128"/>
              </a:rPr>
              <a:t>12.	Let </a:t>
            </a:r>
            <a:r>
              <a:rPr lang="en-US" b="1" dirty="0">
                <a:ea typeface="ＭＳ Ｐゴシック" pitchFamily="-111" charset="-128"/>
                <a:cs typeface="ＭＳ Ｐゴシック" pitchFamily="-111" charset="-128"/>
              </a:rPr>
              <a:t>P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 [ STP(f, x, x) ] }</a:t>
            </a:r>
            <a:r>
              <a:rPr lang="en-US" dirty="0">
                <a:ea typeface="ＭＳ Ｐゴシック" pitchFamily="-111" charset="-128"/>
                <a:cs typeface="ＭＳ Ｐゴシック" pitchFamily="-111" charset="-128"/>
                <a:sym typeface="Symbol" pitchFamily="-111" charset="2"/>
              </a:rPr>
              <a:t>. Why does Rice’s theorem not tell us anything about the </a:t>
            </a:r>
            <a:r>
              <a:rPr lang="en-US" dirty="0" err="1">
                <a:ea typeface="ＭＳ Ｐゴシック" pitchFamily="-111" charset="-128"/>
                <a:cs typeface="ＭＳ Ｐゴシック" pitchFamily="-111" charset="-128"/>
                <a:sym typeface="Symbol" pitchFamily="-111" charset="2"/>
              </a:rPr>
              <a:t>undecidability</a:t>
            </a:r>
            <a:r>
              <a:rPr lang="en-US" dirty="0">
                <a:ea typeface="ＭＳ Ｐゴシック" pitchFamily="-111" charset="-128"/>
                <a:cs typeface="ＭＳ Ｐゴシック" pitchFamily="-111" charset="-128"/>
                <a:sym typeface="Symbol" pitchFamily="-111" charset="2"/>
              </a:rPr>
              <a:t> of </a:t>
            </a:r>
            <a:r>
              <a:rPr lang="en-US" b="1" dirty="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a:t>
            </a: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38156422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Worked Out Samples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363249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600" dirty="0">
                <a:latin typeface="Lato"/>
              </a:rPr>
              <a:t>D2= { f | | Domain(f) | &gt; 1 } </a:t>
            </a:r>
            <a:endParaRPr lang="en-US" sz="36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304800" y="1600200"/>
            <a:ext cx="8534400" cy="4525963"/>
          </a:xfrm>
        </p:spPr>
        <p:txBody>
          <a:bodyPr>
            <a:normAutofit/>
          </a:bodyPr>
          <a:lstStyle/>
          <a:p>
            <a:pPr marL="0" indent="0">
              <a:buNone/>
            </a:pPr>
            <a:r>
              <a:rPr lang="en-US" sz="2200" dirty="0"/>
              <a:t>Use Rice’s Theorem to prove that </a:t>
            </a:r>
            <a:r>
              <a:rPr lang="en-US" sz="2200" b="1" dirty="0"/>
              <a:t>D2</a:t>
            </a:r>
            <a:r>
              <a:rPr lang="en-US" sz="2200" dirty="0"/>
              <a:t> is undecidable. Be Complete. </a:t>
            </a:r>
            <a:br>
              <a:rPr lang="en-US" sz="2200" dirty="0"/>
            </a:br>
            <a:r>
              <a:rPr lang="en-US" sz="2200" dirty="0"/>
              <a:t>Note </a:t>
            </a:r>
            <a:r>
              <a:rPr lang="en-US" sz="2200" b="1" dirty="0"/>
              <a:t>f∈D2</a:t>
            </a:r>
            <a:r>
              <a:rPr lang="en-US" sz="2200" b="1" dirty="0">
                <a:sym typeface="Symbol" panose="05050102010706020507" pitchFamily="18" charset="2"/>
              </a:rPr>
              <a:t>  </a:t>
            </a:r>
            <a:r>
              <a:rPr lang="en-US" sz="2200" b="1" dirty="0">
                <a:sym typeface="Symbol" pitchFamily="2" charset="2"/>
              </a:rPr>
              <a:t></a:t>
            </a:r>
            <a:r>
              <a:rPr lang="en-US" sz="2200" b="1" dirty="0"/>
              <a:t>&lt;</a:t>
            </a:r>
            <a:r>
              <a:rPr lang="en-US" sz="2200" b="1" dirty="0" err="1"/>
              <a:t>x,y,t</a:t>
            </a:r>
            <a:r>
              <a:rPr lang="en-US" sz="2200" b="1" dirty="0"/>
              <a:t>&gt;</a:t>
            </a:r>
            <a:r>
              <a:rPr lang="en-US" sz="2200" b="1" dirty="0">
                <a:sym typeface="Symbol" pitchFamily="2" charset="2"/>
              </a:rPr>
              <a:t> </a:t>
            </a:r>
            <a:r>
              <a:rPr lang="en-US" sz="2200" b="1" dirty="0"/>
              <a:t>[ STP(</a:t>
            </a:r>
            <a:r>
              <a:rPr lang="en-US" sz="2200" b="1" dirty="0" err="1"/>
              <a:t>f,x,t</a:t>
            </a:r>
            <a:r>
              <a:rPr lang="en-US" sz="2200" b="1" dirty="0"/>
              <a:t>) &amp; STP(</a:t>
            </a:r>
            <a:r>
              <a:rPr lang="en-US" sz="2200" b="1" dirty="0" err="1"/>
              <a:t>f,y,t</a:t>
            </a:r>
            <a:r>
              <a:rPr lang="en-US" sz="2200" b="1" dirty="0"/>
              <a:t>) &amp; </a:t>
            </a:r>
            <a:r>
              <a:rPr lang="en-US" sz="2200" b="1" dirty="0" err="1"/>
              <a:t>x≠y</a:t>
            </a:r>
            <a:r>
              <a:rPr lang="en-US" sz="2200" b="1" dirty="0"/>
              <a:t> ]</a:t>
            </a:r>
          </a:p>
          <a:p>
            <a:pPr marL="0" indent="0">
              <a:buNone/>
            </a:pPr>
            <a:r>
              <a:rPr lang="en-US" sz="2200" b="1" dirty="0"/>
              <a:t>D2</a:t>
            </a:r>
            <a:r>
              <a:rPr lang="en-US" sz="2200" dirty="0"/>
              <a:t> is non-trivial as </a:t>
            </a:r>
            <a:r>
              <a:rPr lang="en-US" sz="2200" b="1" dirty="0"/>
              <a:t>C0(x) = 0 </a:t>
            </a:r>
            <a:r>
              <a:rPr lang="en-US" sz="2200" dirty="0"/>
              <a:t>∈ </a:t>
            </a:r>
            <a:r>
              <a:rPr lang="en-US" sz="2200" b="1" dirty="0"/>
              <a:t>D2</a:t>
            </a:r>
            <a:r>
              <a:rPr lang="en-US" sz="2200" dirty="0"/>
              <a:t> and </a:t>
            </a:r>
            <a:r>
              <a:rPr lang="en-US" sz="2200" b="1" dirty="0"/>
              <a:t>↑ </a:t>
            </a:r>
            <a:r>
              <a:rPr lang="en-US" sz="2200" dirty="0"/>
              <a:t>∉ </a:t>
            </a:r>
            <a:r>
              <a:rPr lang="en-US" sz="2200" b="1" dirty="0"/>
              <a:t>D2</a:t>
            </a:r>
          </a:p>
          <a:p>
            <a:pPr marL="0" indent="0">
              <a:buNone/>
            </a:pPr>
            <a:r>
              <a:rPr lang="en-US" sz="2200" b="1" dirty="0"/>
              <a:t>Let </a:t>
            </a:r>
            <a:r>
              <a:rPr lang="en-US" sz="2200" b="1" dirty="0" err="1"/>
              <a:t>f,g</a:t>
            </a:r>
            <a:r>
              <a:rPr lang="en-US" sz="2200" b="1" dirty="0"/>
              <a:t> be two arbitrary indices of procedures such that </a:t>
            </a:r>
            <a:br>
              <a:rPr lang="en-US" sz="2200" b="1" dirty="0"/>
            </a:br>
            <a:r>
              <a:rPr lang="en-US" sz="2200" b="1" dirty="0"/>
              <a:t>    </a:t>
            </a:r>
            <a:r>
              <a:rPr lang="en-US" sz="2200" b="1" dirty="0">
                <a:sym typeface="Symbol" pitchFamily="2" charset="2"/>
              </a:rPr>
              <a:t>Domain(f) = Domain(g)</a:t>
            </a:r>
            <a:endParaRPr lang="en-US" sz="2200" b="1" dirty="0"/>
          </a:p>
          <a:p>
            <a:pPr marL="0" indent="0">
              <a:buNone/>
            </a:pPr>
            <a:r>
              <a:rPr lang="en-US" sz="2200" b="1" dirty="0"/>
              <a:t>f</a:t>
            </a:r>
            <a:r>
              <a:rPr lang="en-US" sz="2200" dirty="0"/>
              <a:t> ∈ </a:t>
            </a:r>
            <a:r>
              <a:rPr lang="en-US" sz="2200" b="1" dirty="0"/>
              <a:t>D2	</a:t>
            </a:r>
            <a:r>
              <a:rPr lang="en-US" sz="2200" b="1" dirty="0">
                <a:sym typeface="Symbol" panose="05050102010706020507" pitchFamily="18" charset="2"/>
              </a:rPr>
              <a:t></a:t>
            </a:r>
            <a:r>
              <a:rPr lang="en-US" sz="2200" dirty="0"/>
              <a:t> | </a:t>
            </a:r>
            <a:r>
              <a:rPr lang="en-US" sz="2200" b="1" dirty="0">
                <a:sym typeface="Symbol" pitchFamily="2" charset="2"/>
              </a:rPr>
              <a:t>Domain(f) | &gt; 1</a:t>
            </a:r>
            <a:r>
              <a:rPr lang="en-US" sz="2200" b="1" dirty="0">
                <a:solidFill>
                  <a:srgbClr val="2D3B45"/>
                </a:solidFill>
                <a:latin typeface="Lato"/>
              </a:rPr>
              <a:t> </a:t>
            </a:r>
          </a:p>
          <a:p>
            <a:pPr marL="0" indent="0">
              <a:buNone/>
            </a:pPr>
            <a:r>
              <a:rPr lang="en-US" sz="2200" b="1" dirty="0"/>
              <a:t>	</a:t>
            </a:r>
            <a:r>
              <a:rPr lang="en-US" sz="2200" b="1" dirty="0">
                <a:sym typeface="Symbol" panose="05050102010706020507" pitchFamily="18" charset="2"/>
              </a:rPr>
              <a:t></a:t>
            </a:r>
            <a:r>
              <a:rPr lang="en-US" sz="2200" b="1" dirty="0"/>
              <a:t> </a:t>
            </a:r>
            <a:r>
              <a:rPr lang="en-US" sz="2200" dirty="0"/>
              <a:t>| </a:t>
            </a:r>
            <a:r>
              <a:rPr lang="en-US" sz="2200" b="1" dirty="0">
                <a:sym typeface="Symbol" pitchFamily="2" charset="2"/>
              </a:rPr>
              <a:t>Domain(g) | &gt; 1</a:t>
            </a:r>
            <a:r>
              <a:rPr lang="en-US" sz="2200" b="1" dirty="0">
                <a:solidFill>
                  <a:srgbClr val="2D3B45"/>
                </a:solidFill>
                <a:latin typeface="Lato"/>
              </a:rPr>
              <a:t> </a:t>
            </a:r>
            <a:br>
              <a:rPr lang="en-US" sz="2200" b="1" dirty="0"/>
            </a:br>
            <a:r>
              <a:rPr lang="en-US" sz="2200" b="1" dirty="0"/>
              <a:t>	      </a:t>
            </a:r>
            <a:r>
              <a:rPr lang="en-US" sz="2200" dirty="0">
                <a:solidFill>
                  <a:srgbClr val="2D3B45"/>
                </a:solidFill>
                <a:latin typeface="Lato"/>
              </a:rPr>
              <a:t>as</a:t>
            </a:r>
            <a:r>
              <a:rPr lang="en-US" sz="2200" b="1" dirty="0">
                <a:solidFill>
                  <a:srgbClr val="2D3B45"/>
                </a:solidFill>
                <a:latin typeface="Lato"/>
              </a:rPr>
              <a:t> </a:t>
            </a:r>
            <a:r>
              <a:rPr lang="en-US" sz="2200" b="1" dirty="0">
                <a:sym typeface="Symbol" pitchFamily="2" charset="2"/>
              </a:rPr>
              <a:t>Domain(f) = Domain(g) </a:t>
            </a:r>
            <a:br>
              <a:rPr lang="en-US" sz="2200" b="1" dirty="0">
                <a:sym typeface="Symbol" pitchFamily="2" charset="2"/>
              </a:rPr>
            </a:br>
            <a:r>
              <a:rPr lang="en-US" sz="2200" b="1" dirty="0">
                <a:sym typeface="Symbol" pitchFamily="2" charset="2"/>
              </a:rPr>
              <a:t>                 </a:t>
            </a:r>
            <a:r>
              <a:rPr lang="en-US" sz="2200" dirty="0">
                <a:sym typeface="Symbol" pitchFamily="2" charset="2"/>
              </a:rPr>
              <a:t>and so cardinalities are the same</a:t>
            </a:r>
            <a:br>
              <a:rPr lang="en-US" sz="2200" dirty="0">
                <a:sym typeface="Symbol" panose="05050102010706020507" pitchFamily="18" charset="2"/>
              </a:rPr>
            </a:br>
            <a:r>
              <a:rPr lang="en-US" sz="2200" b="1" dirty="0">
                <a:sym typeface="Symbol" panose="05050102010706020507" pitchFamily="18" charset="2"/>
              </a:rPr>
              <a:t>	</a:t>
            </a:r>
            <a:r>
              <a:rPr lang="en-US" sz="2200" b="1" dirty="0"/>
              <a:t> g</a:t>
            </a:r>
            <a:r>
              <a:rPr lang="en-US" sz="2200" dirty="0"/>
              <a:t> ∈ </a:t>
            </a:r>
            <a:r>
              <a:rPr lang="en-US" sz="2200" b="1" dirty="0"/>
              <a:t>D2</a:t>
            </a:r>
            <a:r>
              <a:rPr lang="en-US" sz="2200" dirty="0"/>
              <a:t> </a:t>
            </a:r>
          </a:p>
          <a:p>
            <a:pPr marL="0" indent="0">
              <a:buNone/>
            </a:pPr>
            <a:r>
              <a:rPr lang="en-US" sz="2200" dirty="0"/>
              <a:t>Thus, </a:t>
            </a:r>
            <a:r>
              <a:rPr lang="en-US" sz="2200" b="1" dirty="0"/>
              <a:t>D2 </a:t>
            </a:r>
            <a:r>
              <a:rPr lang="en-US" sz="2200" dirty="0"/>
              <a:t>is undecidable by Rice’s Weak Form#1</a:t>
            </a:r>
          </a:p>
        </p:txBody>
      </p:sp>
      <p:sp>
        <p:nvSpPr>
          <p:cNvPr id="4" name="Slide Number Placeholder 5">
            <a:extLst>
              <a:ext uri="{FF2B5EF4-FFF2-40B4-BE49-F238E27FC236}">
                <a16:creationId xmlns:a16="http://schemas.microsoft.com/office/drawing/2014/main" id="{7C956E0E-2905-7E48-B452-EBA08A716CF8}"/>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248</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05300BA2-624C-2B4A-BCF5-8985D9C78C6D}"/>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CD959760-9293-A84C-A348-DDB8F204AD74}"/>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59219306"/>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600" dirty="0">
                <a:latin typeface="Lato"/>
              </a:rPr>
              <a:t>R2= { f | | Range(f) | &gt; 1 } </a:t>
            </a:r>
            <a:endParaRPr lang="en-US" sz="36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304800" y="1600200"/>
            <a:ext cx="8534400" cy="4525963"/>
          </a:xfrm>
        </p:spPr>
        <p:txBody>
          <a:bodyPr>
            <a:noAutofit/>
          </a:bodyPr>
          <a:lstStyle/>
          <a:p>
            <a:pPr marL="0" indent="0">
              <a:buNone/>
            </a:pPr>
            <a:r>
              <a:rPr lang="en-US" sz="2200" dirty="0"/>
              <a:t>Use Rice’s Theorem to prove that </a:t>
            </a:r>
            <a:r>
              <a:rPr lang="en-US" sz="2200" b="1" dirty="0"/>
              <a:t>R2</a:t>
            </a:r>
            <a:r>
              <a:rPr lang="en-US" sz="2200" dirty="0"/>
              <a:t> is undecidable. Be Complete.</a:t>
            </a:r>
            <a:br>
              <a:rPr lang="en-US" sz="2200" dirty="0"/>
            </a:br>
            <a:r>
              <a:rPr lang="en-US" sz="2200" dirty="0"/>
              <a:t>Note </a:t>
            </a:r>
            <a:r>
              <a:rPr lang="en-US" sz="2200" b="1" dirty="0"/>
              <a:t>f∈R2</a:t>
            </a:r>
            <a:r>
              <a:rPr lang="en-US" sz="2200" b="1" dirty="0">
                <a:sym typeface="Symbol" panose="05050102010706020507" pitchFamily="18" charset="2"/>
              </a:rPr>
              <a:t>  </a:t>
            </a:r>
            <a:r>
              <a:rPr lang="en-US" sz="2200" b="1" dirty="0">
                <a:sym typeface="Symbol" pitchFamily="2" charset="2"/>
              </a:rPr>
              <a:t></a:t>
            </a:r>
            <a:r>
              <a:rPr lang="en-US" sz="2200" b="1" dirty="0"/>
              <a:t>&lt;</a:t>
            </a:r>
            <a:r>
              <a:rPr lang="en-US" sz="2200" b="1" dirty="0" err="1"/>
              <a:t>x,y,t</a:t>
            </a:r>
            <a:r>
              <a:rPr lang="en-US" sz="2200" b="1" dirty="0"/>
              <a:t>&gt;</a:t>
            </a:r>
            <a:r>
              <a:rPr lang="en-US" sz="2200" b="1" dirty="0">
                <a:sym typeface="Symbol" pitchFamily="2" charset="2"/>
              </a:rPr>
              <a:t> </a:t>
            </a:r>
            <a:r>
              <a:rPr lang="en-US" sz="2200" b="1" dirty="0"/>
              <a:t>[ STP(</a:t>
            </a:r>
            <a:r>
              <a:rPr lang="en-US" sz="2200" b="1" dirty="0" err="1"/>
              <a:t>f,x,t</a:t>
            </a:r>
            <a:r>
              <a:rPr lang="en-US" sz="2200" b="1" dirty="0"/>
              <a:t>) &amp; STP(</a:t>
            </a:r>
            <a:r>
              <a:rPr lang="en-US" sz="2200" b="1" dirty="0" err="1"/>
              <a:t>f,y,t</a:t>
            </a:r>
            <a:r>
              <a:rPr lang="en-US" sz="2200" b="1" dirty="0"/>
              <a:t>) &amp; // skipped </a:t>
            </a:r>
            <a:r>
              <a:rPr lang="en-US" sz="2200" b="1" dirty="0" err="1"/>
              <a:t>x≠y</a:t>
            </a:r>
            <a:r>
              <a:rPr lang="en-US" sz="2200" b="1" dirty="0"/>
              <a:t>?</a:t>
            </a:r>
            <a:br>
              <a:rPr lang="en-US" sz="2200" b="1" dirty="0"/>
            </a:br>
            <a:r>
              <a:rPr lang="en-US" sz="2200" b="1" dirty="0"/>
              <a:t>			   (VALUE(</a:t>
            </a:r>
            <a:r>
              <a:rPr lang="en-US" sz="2200" b="1" dirty="0" err="1"/>
              <a:t>f,x,t</a:t>
            </a:r>
            <a:r>
              <a:rPr lang="en-US" sz="2200" b="1"/>
              <a:t>) ≠ </a:t>
            </a:r>
            <a:r>
              <a:rPr lang="en-US" sz="2200" b="1" dirty="0"/>
              <a:t>VALUE(</a:t>
            </a:r>
            <a:r>
              <a:rPr lang="en-US" sz="2200" b="1" dirty="0" err="1"/>
              <a:t>f,y,t</a:t>
            </a:r>
            <a:r>
              <a:rPr lang="en-US" sz="2200" b="1" dirty="0"/>
              <a:t>)) ]</a:t>
            </a:r>
            <a:endParaRPr lang="en-US" sz="2200" dirty="0"/>
          </a:p>
          <a:p>
            <a:pPr marL="0" indent="0">
              <a:buNone/>
            </a:pPr>
            <a:r>
              <a:rPr lang="en-US" sz="2200" b="1" dirty="0"/>
              <a:t>R2</a:t>
            </a:r>
            <a:r>
              <a:rPr lang="en-US" sz="2200" dirty="0"/>
              <a:t> is non-trivial as </a:t>
            </a:r>
            <a:r>
              <a:rPr lang="en-US" sz="2200" b="1" dirty="0"/>
              <a:t>S(x) = x+1 </a:t>
            </a:r>
            <a:r>
              <a:rPr lang="en-US" sz="2200" dirty="0"/>
              <a:t>∈ </a:t>
            </a:r>
            <a:r>
              <a:rPr lang="en-US" sz="2200" b="1" dirty="0"/>
              <a:t>R2</a:t>
            </a:r>
            <a:r>
              <a:rPr lang="en-US" sz="2200" dirty="0"/>
              <a:t> and </a:t>
            </a:r>
            <a:r>
              <a:rPr lang="en-US" sz="2200" b="1" dirty="0"/>
              <a:t>C0(x) = 0 </a:t>
            </a:r>
            <a:r>
              <a:rPr lang="en-US" sz="2200" dirty="0"/>
              <a:t>∉ </a:t>
            </a:r>
            <a:r>
              <a:rPr lang="en-US" sz="2200" b="1" dirty="0"/>
              <a:t>R2</a:t>
            </a:r>
          </a:p>
          <a:p>
            <a:pPr marL="0" indent="0">
              <a:buNone/>
            </a:pPr>
            <a:r>
              <a:rPr lang="en-US" sz="2200" b="1" dirty="0"/>
              <a:t>Let </a:t>
            </a:r>
            <a:r>
              <a:rPr lang="en-US" sz="2200" b="1" dirty="0" err="1"/>
              <a:t>f,g</a:t>
            </a:r>
            <a:r>
              <a:rPr lang="en-US" sz="2200" b="1" dirty="0"/>
              <a:t> be two arbitrary indices of procedures such that </a:t>
            </a:r>
            <a:br>
              <a:rPr lang="en-US" sz="2200" b="1" dirty="0"/>
            </a:br>
            <a:r>
              <a:rPr lang="en-US" sz="2200" b="1" dirty="0"/>
              <a:t>    </a:t>
            </a:r>
            <a:r>
              <a:rPr lang="en-US" sz="2200" b="1" dirty="0">
                <a:sym typeface="Symbol" pitchFamily="2" charset="2"/>
              </a:rPr>
              <a:t>Range(f) = Range(g)</a:t>
            </a:r>
            <a:endParaRPr lang="en-US" sz="2200" b="1" dirty="0"/>
          </a:p>
          <a:p>
            <a:pPr marL="0" indent="0">
              <a:buNone/>
            </a:pPr>
            <a:r>
              <a:rPr lang="en-US" sz="2200" b="1" dirty="0"/>
              <a:t>f</a:t>
            </a:r>
            <a:r>
              <a:rPr lang="en-US" sz="2200" dirty="0"/>
              <a:t> ∈ </a:t>
            </a:r>
            <a:r>
              <a:rPr lang="en-US" sz="2200" b="1" dirty="0"/>
              <a:t>R2	</a:t>
            </a:r>
            <a:r>
              <a:rPr lang="en-US" sz="2200" b="1" dirty="0">
                <a:sym typeface="Symbol" panose="05050102010706020507" pitchFamily="18" charset="2"/>
              </a:rPr>
              <a:t></a:t>
            </a:r>
            <a:r>
              <a:rPr lang="en-US" sz="2200" dirty="0"/>
              <a:t> | </a:t>
            </a:r>
            <a:r>
              <a:rPr lang="en-US" sz="2200" b="1" dirty="0">
                <a:sym typeface="Symbol" pitchFamily="2" charset="2"/>
              </a:rPr>
              <a:t>Range(f) | &gt; 1</a:t>
            </a:r>
            <a:r>
              <a:rPr lang="en-US" sz="2200" b="1" dirty="0">
                <a:solidFill>
                  <a:srgbClr val="2D3B45"/>
                </a:solidFill>
                <a:latin typeface="Lato"/>
              </a:rPr>
              <a:t> </a:t>
            </a:r>
          </a:p>
          <a:p>
            <a:pPr marL="0" indent="0">
              <a:buNone/>
            </a:pPr>
            <a:r>
              <a:rPr lang="en-US" sz="2200" b="1" dirty="0"/>
              <a:t>	</a:t>
            </a:r>
            <a:r>
              <a:rPr lang="en-US" sz="2200" b="1" dirty="0">
                <a:sym typeface="Symbol" panose="05050102010706020507" pitchFamily="18" charset="2"/>
              </a:rPr>
              <a:t></a:t>
            </a:r>
            <a:r>
              <a:rPr lang="en-US" sz="2200" b="1" dirty="0"/>
              <a:t> </a:t>
            </a:r>
            <a:r>
              <a:rPr lang="en-US" sz="2200" dirty="0"/>
              <a:t>| </a:t>
            </a:r>
            <a:r>
              <a:rPr lang="en-US" sz="2200" b="1" dirty="0">
                <a:sym typeface="Symbol" pitchFamily="2" charset="2"/>
              </a:rPr>
              <a:t>Range(g) | &gt; 1</a:t>
            </a:r>
            <a:r>
              <a:rPr lang="en-US" sz="2200" b="1" dirty="0">
                <a:solidFill>
                  <a:srgbClr val="2D3B45"/>
                </a:solidFill>
                <a:latin typeface="Lato"/>
              </a:rPr>
              <a:t> </a:t>
            </a:r>
            <a:br>
              <a:rPr lang="en-US" sz="2200" b="1" dirty="0"/>
            </a:br>
            <a:r>
              <a:rPr lang="en-US" sz="2200" b="1" dirty="0"/>
              <a:t>	      </a:t>
            </a:r>
            <a:r>
              <a:rPr lang="en-US" sz="2200" dirty="0">
                <a:solidFill>
                  <a:srgbClr val="2D3B45"/>
                </a:solidFill>
                <a:latin typeface="Lato"/>
              </a:rPr>
              <a:t>as</a:t>
            </a:r>
            <a:r>
              <a:rPr lang="en-US" sz="2200" b="1" dirty="0">
                <a:solidFill>
                  <a:srgbClr val="2D3B45"/>
                </a:solidFill>
                <a:latin typeface="Lato"/>
              </a:rPr>
              <a:t> </a:t>
            </a:r>
            <a:r>
              <a:rPr lang="en-US" sz="2200" b="1" dirty="0">
                <a:sym typeface="Symbol" pitchFamily="2" charset="2"/>
              </a:rPr>
              <a:t>Range(f) = Range(g) </a:t>
            </a:r>
            <a:br>
              <a:rPr lang="en-US" sz="2200" b="1" dirty="0">
                <a:sym typeface="Symbol" pitchFamily="2" charset="2"/>
              </a:rPr>
            </a:br>
            <a:r>
              <a:rPr lang="en-US" sz="2200" b="1" dirty="0">
                <a:sym typeface="Symbol" pitchFamily="2" charset="2"/>
              </a:rPr>
              <a:t>                 </a:t>
            </a:r>
            <a:r>
              <a:rPr lang="en-US" sz="2200" dirty="0">
                <a:sym typeface="Symbol" pitchFamily="2" charset="2"/>
              </a:rPr>
              <a:t>and so cardinalities are the same</a:t>
            </a:r>
            <a:br>
              <a:rPr lang="en-US" sz="2200" dirty="0">
                <a:sym typeface="Symbol" panose="05050102010706020507" pitchFamily="18" charset="2"/>
              </a:rPr>
            </a:br>
            <a:r>
              <a:rPr lang="en-US" sz="2200" b="1" dirty="0">
                <a:sym typeface="Symbol" panose="05050102010706020507" pitchFamily="18" charset="2"/>
              </a:rPr>
              <a:t>	</a:t>
            </a:r>
            <a:r>
              <a:rPr lang="en-US" sz="2200" b="1" dirty="0"/>
              <a:t> g</a:t>
            </a:r>
            <a:r>
              <a:rPr lang="en-US" sz="2200" dirty="0"/>
              <a:t> ∈ </a:t>
            </a:r>
            <a:r>
              <a:rPr lang="en-US" sz="2200" b="1" dirty="0"/>
              <a:t>R2</a:t>
            </a:r>
            <a:r>
              <a:rPr lang="en-US" sz="2200" dirty="0"/>
              <a:t> </a:t>
            </a:r>
          </a:p>
          <a:p>
            <a:pPr marL="0" indent="0">
              <a:buNone/>
            </a:pPr>
            <a:r>
              <a:rPr lang="en-US" sz="2200" dirty="0"/>
              <a:t>Thus, </a:t>
            </a:r>
            <a:r>
              <a:rPr lang="en-US" sz="2200" b="1" dirty="0"/>
              <a:t>R2 </a:t>
            </a:r>
            <a:r>
              <a:rPr lang="en-US" sz="2200" dirty="0"/>
              <a:t>is undecidable by Rice’s Weak Form#2</a:t>
            </a:r>
          </a:p>
        </p:txBody>
      </p:sp>
      <p:sp>
        <p:nvSpPr>
          <p:cNvPr id="4" name="Slide Number Placeholder 5">
            <a:extLst>
              <a:ext uri="{FF2B5EF4-FFF2-40B4-BE49-F238E27FC236}">
                <a16:creationId xmlns:a16="http://schemas.microsoft.com/office/drawing/2014/main" id="{C8262AAF-6E0C-1346-9DCA-B2889381A0AD}"/>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249</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642EEC2B-1F6C-5B44-B286-7A8EB715BE0F}"/>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C8E6F9B9-3CBC-3F43-8DEE-C827FC5A284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39243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Classic Unsolvable Problem</a:t>
            </a:r>
          </a:p>
        </p:txBody>
      </p:sp>
      <p:sp>
        <p:nvSpPr>
          <p:cNvPr id="157699" name="Content Placeholder 2"/>
          <p:cNvSpPr>
            <a:spLocks noGrp="1"/>
          </p:cNvSpPr>
          <p:nvPr>
            <p:ph idx="1"/>
          </p:nvPr>
        </p:nvSpPr>
        <p:spPr/>
        <p:txBody>
          <a:bodyPr/>
          <a:lstStyle/>
          <a:p>
            <a:pPr>
              <a:buFont typeface="Times" pitchFamily="-111" charset="0"/>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Given an arbitrary program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in some language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and an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will </a:t>
            </a:r>
            <a:r>
              <a:rPr lang="en-US" sz="2400" b="1" i="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eventually stop when run with input </a:t>
            </a:r>
            <a:r>
              <a:rPr lang="en-US" sz="2400" b="1" i="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buFontTx/>
              <a:buNone/>
            </a:pPr>
            <a:r>
              <a:rPr lang="en-US" sz="2400" dirty="0">
                <a:ea typeface="ＭＳ Ｐゴシック" pitchFamily="-111" charset="-128"/>
                <a:cs typeface="ＭＳ Ｐゴシック" pitchFamily="-111" charset="-128"/>
              </a:rPr>
              <a:t>	The above problem is called the “</a:t>
            </a:r>
            <a:r>
              <a:rPr lang="en-US" sz="2400" b="1" dirty="0">
                <a:ea typeface="ＭＳ Ｐゴシック" pitchFamily="-111" charset="-128"/>
                <a:cs typeface="ＭＳ Ｐゴシック" pitchFamily="-111" charset="-128"/>
              </a:rPr>
              <a:t>Halting Problem</a:t>
            </a:r>
            <a:r>
              <a:rPr lang="en-US" sz="2400" dirty="0">
                <a:ea typeface="ＭＳ Ｐゴシック" pitchFamily="-111" charset="-128"/>
                <a:cs typeface="ＭＳ Ｐゴシック" pitchFamily="-111" charset="-128"/>
              </a:rPr>
              <a:t>.” It is clearly an important and practical one – wouldn't it be nice to not be embarrassed by having your program run “forever” when you try to do a demo? </a:t>
            </a:r>
          </a:p>
          <a:p>
            <a:pPr>
              <a:buFontTx/>
              <a:buNone/>
            </a:pPr>
            <a:r>
              <a:rPr lang="en-US" sz="2400" dirty="0">
                <a:ea typeface="ＭＳ Ｐゴシック" pitchFamily="-111" charset="-128"/>
                <a:cs typeface="ＭＳ Ｐゴシック" pitchFamily="-111" charset="-128"/>
              </a:rPr>
              <a:t>	Unfortunately, there’s a fly in the ointment as one can prove that no algorithm can be written in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 that solves the halting problem for </a:t>
            </a:r>
            <a:r>
              <a:rPr lang="en-US" sz="2400" b="1" i="1" dirty="0">
                <a:ea typeface="ＭＳ Ｐゴシック" pitchFamily="-111" charset="-128"/>
                <a:cs typeface="ＭＳ Ｐゴシック" pitchFamily="-111" charset="-128"/>
              </a:rPr>
              <a:t>L</a:t>
            </a:r>
            <a:r>
              <a:rPr lang="en-US" sz="2400" dirty="0">
                <a:ea typeface="ＭＳ Ｐゴシック" pitchFamily="-111" charset="-128"/>
                <a:cs typeface="ＭＳ Ｐゴシック" pitchFamily="-111" charset="-128"/>
              </a:rPr>
              <a:t>.</a:t>
            </a:r>
          </a:p>
        </p:txBody>
      </p:sp>
      <p:sp>
        <p:nvSpPr>
          <p:cNvPr id="157700" name="Date Placeholder 3"/>
          <p:cNvSpPr>
            <a:spLocks noGrp="1"/>
          </p:cNvSpPr>
          <p:nvPr>
            <p:ph type="dt" sz="quarter" idx="10"/>
          </p:nvPr>
        </p:nvSpPr>
        <p:spPr>
          <a:noFill/>
        </p:spPr>
        <p:txBody>
          <a:bodyPr/>
          <a:lstStyle/>
          <a:p>
            <a:fld id="{E49E9F63-11CB-AD46-AB20-940E3E51222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57701" name="Slide Number Placeholder 4"/>
          <p:cNvSpPr>
            <a:spLocks noGrp="1"/>
          </p:cNvSpPr>
          <p:nvPr>
            <p:ph type="sldNum" sz="quarter" idx="12"/>
          </p:nvPr>
        </p:nvSpPr>
        <p:spPr>
          <a:noFill/>
        </p:spPr>
        <p:txBody>
          <a:bodyPr/>
          <a:lstStyle/>
          <a:p>
            <a:fld id="{178C3D2C-17E5-2B43-9A9A-56484DEA29EC}" type="slidenum">
              <a:rPr lang="en-US">
                <a:latin typeface="Arial" pitchFamily="-111" charset="0"/>
                <a:ea typeface="ＭＳ Ｐゴシック" pitchFamily="-111" charset="-128"/>
                <a:cs typeface="ＭＳ Ｐゴシック" pitchFamily="-111" charset="-128"/>
              </a:rPr>
              <a:pPr/>
              <a:t>25</a:t>
            </a:fld>
            <a:endParaRPr lang="en-US">
              <a:latin typeface="Arial" pitchFamily="-111" charset="0"/>
              <a:ea typeface="ＭＳ Ｐゴシック" pitchFamily="-111" charset="-128"/>
              <a:cs typeface="ＭＳ Ｐゴシック" pitchFamily="-111" charset="-128"/>
            </a:endParaRPr>
          </a:p>
        </p:txBody>
      </p:sp>
      <p:sp>
        <p:nvSpPr>
          <p:cNvPr id="157702"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4598025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t>HasDup</a:t>
            </a:r>
            <a:r>
              <a:rPr lang="en-US" sz="3000" dirty="0"/>
              <a:t>(HD)={ f | ∃</a:t>
            </a:r>
            <a:r>
              <a:rPr lang="en-US" sz="3000" dirty="0" err="1"/>
              <a:t>x,y</a:t>
            </a:r>
            <a:r>
              <a:rPr lang="en-US" sz="3000" dirty="0"/>
              <a:t>, </a:t>
            </a:r>
            <a:r>
              <a:rPr lang="en-US" sz="3000" dirty="0" err="1"/>
              <a:t>x≠y</a:t>
            </a:r>
            <a:r>
              <a:rPr lang="en-US" sz="3000" dirty="0"/>
              <a:t>, f(x)↓, f(y)↓, </a:t>
            </a:r>
            <a:br>
              <a:rPr lang="en-US" sz="3000" dirty="0"/>
            </a:br>
            <a:r>
              <a:rPr lang="en-US" sz="3000" dirty="0"/>
              <a:t>               &amp; f(x)=f(y) }</a:t>
            </a:r>
            <a:endParaRPr lang="en-US" b="1"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628650" y="1417638"/>
            <a:ext cx="7886700" cy="4072335"/>
          </a:xfrm>
        </p:spPr>
        <p:txBody>
          <a:bodyPr>
            <a:noAutofit/>
          </a:bodyPr>
          <a:lstStyle/>
          <a:p>
            <a:pPr marL="0" indent="0">
              <a:buNone/>
            </a:pPr>
            <a:r>
              <a:rPr lang="en-US" sz="2800" dirty="0"/>
              <a:t>Show a minimal quantification of some known primitive recursive predicate that provides an upper bound for the complexity of </a:t>
            </a:r>
            <a:r>
              <a:rPr lang="en-US" sz="2800" b="1" dirty="0"/>
              <a:t>HD</a:t>
            </a:r>
            <a:r>
              <a:rPr lang="en-US" sz="2800" dirty="0"/>
              <a:t>.</a:t>
            </a:r>
          </a:p>
          <a:p>
            <a:pPr marL="0" indent="0">
              <a:buNone/>
            </a:pPr>
            <a:r>
              <a:rPr lang="en-US" sz="2800" b="1" dirty="0">
                <a:sym typeface="Symbol" pitchFamily="2" charset="2"/>
              </a:rPr>
              <a:t></a:t>
            </a:r>
            <a:r>
              <a:rPr lang="en-US" sz="2800" b="1" dirty="0"/>
              <a:t>&lt;</a:t>
            </a:r>
            <a:r>
              <a:rPr lang="en-US" sz="2800" b="1" dirty="0" err="1"/>
              <a:t>x,y,t</a:t>
            </a:r>
            <a:r>
              <a:rPr lang="en-US" sz="2800" b="1" dirty="0"/>
              <a:t>&gt;</a:t>
            </a:r>
            <a:r>
              <a:rPr lang="en-US" sz="2800" b="1" dirty="0">
                <a:sym typeface="Symbol" pitchFamily="2" charset="2"/>
              </a:rPr>
              <a:t> </a:t>
            </a:r>
            <a:r>
              <a:rPr lang="en-US" sz="2800" b="1" dirty="0"/>
              <a:t>[ STP(</a:t>
            </a:r>
            <a:r>
              <a:rPr lang="en-US" sz="2800" b="1" dirty="0" err="1"/>
              <a:t>f,x,t</a:t>
            </a:r>
            <a:r>
              <a:rPr lang="en-US" sz="2800" b="1" dirty="0"/>
              <a:t>) &amp; STP(</a:t>
            </a:r>
            <a:r>
              <a:rPr lang="en-US" sz="2800" b="1" dirty="0" err="1"/>
              <a:t>f,y,t</a:t>
            </a:r>
            <a:r>
              <a:rPr lang="en-US" sz="2800" b="1" dirty="0"/>
              <a:t>) &amp; </a:t>
            </a:r>
            <a:r>
              <a:rPr lang="en-US" sz="2800" b="1" dirty="0" err="1"/>
              <a:t>x≠y</a:t>
            </a:r>
            <a:r>
              <a:rPr lang="en-US" sz="2800" b="1" dirty="0"/>
              <a:t> </a:t>
            </a:r>
            <a:br>
              <a:rPr lang="en-US" sz="2800" b="1" dirty="0"/>
            </a:br>
            <a:r>
              <a:rPr lang="en-US" sz="2800" b="1" dirty="0"/>
              <a:t>                 &amp; (VALUE(</a:t>
            </a:r>
            <a:r>
              <a:rPr lang="en-US" sz="2800" b="1" dirty="0" err="1"/>
              <a:t>f,x,t</a:t>
            </a:r>
            <a:r>
              <a:rPr lang="en-US" sz="2800" b="1" dirty="0"/>
              <a:t>) = VALUE(</a:t>
            </a:r>
            <a:r>
              <a:rPr lang="en-US" sz="2800" b="1" dirty="0" err="1"/>
              <a:t>f,y,t</a:t>
            </a:r>
            <a:r>
              <a:rPr lang="en-US" sz="2800" b="1" dirty="0"/>
              <a:t>))]</a:t>
            </a:r>
            <a:endParaRPr lang="en-US" sz="2800" dirty="0"/>
          </a:p>
          <a:p>
            <a:pPr marL="0" indent="0">
              <a:buNone/>
            </a:pPr>
            <a:r>
              <a:rPr lang="en-US" sz="2800" dirty="0"/>
              <a:t>Thus, </a:t>
            </a:r>
            <a:r>
              <a:rPr lang="en-US" sz="2800" b="1" dirty="0"/>
              <a:t>HD</a:t>
            </a:r>
            <a:r>
              <a:rPr lang="en-US" sz="2800" dirty="0"/>
              <a:t> </a:t>
            </a:r>
            <a:r>
              <a:rPr lang="en-US" sz="2800" b="1" dirty="0"/>
              <a:t>≤</a:t>
            </a:r>
            <a:r>
              <a:rPr lang="en-US" sz="2800" b="1" baseline="-25000" dirty="0"/>
              <a:t>m</a:t>
            </a:r>
            <a:r>
              <a:rPr lang="en-US" sz="2800" dirty="0"/>
              <a:t> </a:t>
            </a:r>
            <a:r>
              <a:rPr lang="en-US" sz="2800" b="1" dirty="0"/>
              <a:t>K</a:t>
            </a:r>
            <a:r>
              <a:rPr lang="en-US" sz="2800" b="1" baseline="-25000" dirty="0"/>
              <a:t>0</a:t>
            </a:r>
          </a:p>
        </p:txBody>
      </p:sp>
      <p:sp>
        <p:nvSpPr>
          <p:cNvPr id="4" name="Slide Number Placeholder 5">
            <a:extLst>
              <a:ext uri="{FF2B5EF4-FFF2-40B4-BE49-F238E27FC236}">
                <a16:creationId xmlns:a16="http://schemas.microsoft.com/office/drawing/2014/main" id="{EF56EF90-C575-4840-B3D1-351831AA93EC}"/>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250</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BA9B78EA-51FE-2F48-8187-11EAD7BA44F0}"/>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67169A32-CAB9-5646-A077-0A8ACF7B7BA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78365799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t>HasDup</a:t>
            </a:r>
            <a:r>
              <a:rPr lang="en-US" sz="3000" dirty="0"/>
              <a:t>(HD)={ f | ∃</a:t>
            </a:r>
            <a:r>
              <a:rPr lang="en-US" sz="3000" dirty="0" err="1"/>
              <a:t>x,y</a:t>
            </a:r>
            <a:r>
              <a:rPr lang="en-US" sz="3000" dirty="0"/>
              <a:t>, </a:t>
            </a:r>
            <a:r>
              <a:rPr lang="en-US" sz="3000" dirty="0" err="1"/>
              <a:t>x≠y</a:t>
            </a:r>
            <a:r>
              <a:rPr lang="en-US" sz="3000" dirty="0"/>
              <a:t>, f(x)↓, f(y)↓, </a:t>
            </a:r>
            <a:br>
              <a:rPr lang="en-US" sz="3000" dirty="0"/>
            </a:br>
            <a:r>
              <a:rPr lang="en-US" sz="3000" dirty="0"/>
              <a:t>               &amp; f(x)=f(y) }</a:t>
            </a:r>
            <a:endParaRPr lang="en-US" b="1"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628650" y="1417638"/>
            <a:ext cx="7886700" cy="4449762"/>
          </a:xfrm>
        </p:spPr>
        <p:txBody>
          <a:bodyPr>
            <a:noAutofit/>
          </a:bodyPr>
          <a:lstStyle/>
          <a:p>
            <a:pPr marL="0" indent="0">
              <a:buNone/>
            </a:pPr>
            <a:r>
              <a:rPr lang="en-US" sz="2000" dirty="0"/>
              <a:t>Use Rice’s Theorem to prove that </a:t>
            </a:r>
            <a:r>
              <a:rPr lang="en-US" sz="2000" b="1" dirty="0"/>
              <a:t>HD</a:t>
            </a:r>
            <a:r>
              <a:rPr lang="en-US" sz="2000" dirty="0"/>
              <a:t> is undecidable. Be Complete.</a:t>
            </a:r>
          </a:p>
          <a:p>
            <a:pPr marL="0" indent="0">
              <a:buNone/>
            </a:pPr>
            <a:r>
              <a:rPr lang="en-US" sz="2000" b="1" dirty="0"/>
              <a:t>HD</a:t>
            </a:r>
            <a:r>
              <a:rPr lang="en-US" sz="2000" dirty="0"/>
              <a:t> is non-trivial as </a:t>
            </a:r>
            <a:r>
              <a:rPr lang="en-US" sz="2000" b="1" dirty="0"/>
              <a:t>C0(x) = 0 </a:t>
            </a:r>
            <a:r>
              <a:rPr lang="en-US" sz="2000" dirty="0"/>
              <a:t>∈ </a:t>
            </a:r>
            <a:r>
              <a:rPr lang="en-US" sz="2000" b="1" dirty="0"/>
              <a:t>HD</a:t>
            </a:r>
            <a:r>
              <a:rPr lang="en-US" sz="2000" dirty="0"/>
              <a:t> and </a:t>
            </a:r>
            <a:r>
              <a:rPr lang="en-US" sz="2000" b="1" dirty="0"/>
              <a:t>S(x) = x+1 </a:t>
            </a:r>
            <a:r>
              <a:rPr lang="en-US" sz="2000" dirty="0"/>
              <a:t>∉ </a:t>
            </a:r>
            <a:r>
              <a:rPr lang="en-US" sz="2000" b="1" dirty="0"/>
              <a:t>HD</a:t>
            </a:r>
          </a:p>
          <a:p>
            <a:pPr marL="0" indent="0">
              <a:buNone/>
            </a:pPr>
            <a:r>
              <a:rPr lang="en-US" sz="2000" dirty="0"/>
              <a:t>Let</a:t>
            </a:r>
            <a:r>
              <a:rPr lang="en-US" sz="2000" b="1" dirty="0"/>
              <a:t> </a:t>
            </a:r>
            <a:r>
              <a:rPr lang="en-US" sz="2000" b="1" dirty="0" err="1"/>
              <a:t>f,g</a:t>
            </a:r>
            <a:r>
              <a:rPr lang="en-US" sz="2000" b="1" dirty="0"/>
              <a:t> </a:t>
            </a:r>
            <a:r>
              <a:rPr lang="en-US" sz="2000" dirty="0"/>
              <a:t>be two arbitrary indices of procedures such that </a:t>
            </a:r>
            <a:br>
              <a:rPr lang="en-US" sz="2000" dirty="0"/>
            </a:br>
            <a:r>
              <a:rPr lang="en-US" sz="2000" dirty="0"/>
              <a:t>      </a:t>
            </a:r>
            <a:r>
              <a:rPr lang="en-US" sz="2000" b="1" dirty="0">
                <a:sym typeface="Symbol" pitchFamily="2" charset="2"/>
              </a:rPr>
              <a:t>x f(x) = g(x)</a:t>
            </a:r>
            <a:endParaRPr lang="en-US" sz="2000" b="1" dirty="0"/>
          </a:p>
          <a:p>
            <a:pPr marL="0" indent="0">
              <a:buNone/>
            </a:pPr>
            <a:r>
              <a:rPr lang="en-US" sz="2000" b="1" dirty="0"/>
              <a:t>f</a:t>
            </a:r>
            <a:r>
              <a:rPr lang="en-US" sz="2000" dirty="0"/>
              <a:t> ∈ </a:t>
            </a:r>
            <a:r>
              <a:rPr lang="en-US" sz="2000" b="1" dirty="0"/>
              <a:t>HD	</a:t>
            </a:r>
            <a:r>
              <a:rPr lang="en-US" sz="2000" b="1" dirty="0">
                <a:sym typeface="Symbol" panose="05050102010706020507" pitchFamily="18" charset="2"/>
              </a:rPr>
              <a:t></a:t>
            </a:r>
            <a:r>
              <a:rPr lang="en-US" sz="2000" dirty="0"/>
              <a:t> </a:t>
            </a:r>
            <a:r>
              <a:rPr lang="en-US" sz="2000" b="1" dirty="0">
                <a:sym typeface="Symbol" pitchFamily="2" charset="2"/>
              </a:rPr>
              <a:t></a:t>
            </a:r>
            <a:r>
              <a:rPr lang="en-US" sz="2000" b="1" dirty="0" err="1"/>
              <a:t>x,y</a:t>
            </a:r>
            <a:r>
              <a:rPr lang="en-US" sz="2000" b="1" dirty="0"/>
              <a:t> [(</a:t>
            </a:r>
            <a:r>
              <a:rPr lang="en-US" sz="2000" b="1" dirty="0" err="1"/>
              <a:t>x≠y</a:t>
            </a:r>
            <a:r>
              <a:rPr lang="en-US" sz="2000" b="1" dirty="0"/>
              <a:t>), f(x)↓, f(y)↓ &amp; f(x) = f(y)) </a:t>
            </a:r>
            <a:br>
              <a:rPr lang="en-US" sz="2000" b="1" dirty="0"/>
            </a:br>
            <a:r>
              <a:rPr lang="en-US" sz="2000" b="1" dirty="0"/>
              <a:t>            	</a:t>
            </a:r>
            <a:r>
              <a:rPr lang="en-US" sz="2000" b="1" dirty="0">
                <a:sym typeface="Symbol" panose="05050102010706020507" pitchFamily="18" charset="2"/>
              </a:rPr>
              <a:t></a:t>
            </a:r>
            <a:r>
              <a:rPr lang="en-US" sz="2000" b="1" dirty="0"/>
              <a:t> </a:t>
            </a:r>
            <a:r>
              <a:rPr lang="en-US" sz="2000" b="1" dirty="0">
                <a:sym typeface="Symbol" pitchFamily="2" charset="2"/>
              </a:rPr>
              <a:t></a:t>
            </a:r>
            <a:r>
              <a:rPr lang="en-US" sz="2000" b="1" dirty="0" err="1"/>
              <a:t>x,y</a:t>
            </a:r>
            <a:r>
              <a:rPr lang="en-US" sz="2000" b="1" dirty="0"/>
              <a:t> [(</a:t>
            </a:r>
            <a:r>
              <a:rPr lang="en-US" sz="2000" b="1" dirty="0" err="1"/>
              <a:t>x≠y</a:t>
            </a:r>
            <a:r>
              <a:rPr lang="en-US" sz="2000" b="1" dirty="0"/>
              <a:t>), g(x)↓, g(y)↓ &amp; g(x) = g(y)) </a:t>
            </a:r>
            <a:br>
              <a:rPr lang="en-US" sz="2000" b="1" dirty="0"/>
            </a:br>
            <a:r>
              <a:rPr lang="en-US" sz="2000" b="1" dirty="0"/>
              <a:t>	     </a:t>
            </a:r>
            <a:r>
              <a:rPr lang="en-US" sz="2000" dirty="0"/>
              <a:t>as</a:t>
            </a:r>
            <a:r>
              <a:rPr lang="en-US" sz="2000" b="1" dirty="0"/>
              <a:t> </a:t>
            </a:r>
            <a:r>
              <a:rPr lang="en-US" sz="2000" b="1" dirty="0">
                <a:sym typeface="Symbol" pitchFamily="2" charset="2"/>
              </a:rPr>
              <a:t>x f(x) = g(x) </a:t>
            </a:r>
            <a:r>
              <a:rPr lang="en-US" sz="2000" dirty="0">
                <a:sym typeface="Symbol" pitchFamily="2" charset="2"/>
              </a:rPr>
              <a:t>and so </a:t>
            </a:r>
            <a:r>
              <a:rPr lang="en-US" sz="2000" b="1" dirty="0">
                <a:sym typeface="Symbol" pitchFamily="2" charset="2"/>
              </a:rPr>
              <a:t>g</a:t>
            </a:r>
            <a:r>
              <a:rPr lang="en-US" sz="2000" dirty="0">
                <a:sym typeface="Symbol" pitchFamily="2" charset="2"/>
              </a:rPr>
              <a:t> has same I/O properties</a:t>
            </a:r>
            <a:br>
              <a:rPr lang="en-US" sz="2000" b="1" dirty="0"/>
            </a:br>
            <a:r>
              <a:rPr lang="en-US" sz="2000" b="1" dirty="0"/>
              <a:t>	</a:t>
            </a:r>
            <a:r>
              <a:rPr lang="en-US" sz="2000" b="1" dirty="0">
                <a:sym typeface="Symbol" panose="05050102010706020507" pitchFamily="18" charset="2"/>
              </a:rPr>
              <a:t></a:t>
            </a:r>
            <a:r>
              <a:rPr lang="en-US" sz="2000" b="1" dirty="0"/>
              <a:t> g</a:t>
            </a:r>
            <a:r>
              <a:rPr lang="en-US" sz="2000" dirty="0"/>
              <a:t> ∈ </a:t>
            </a:r>
            <a:r>
              <a:rPr lang="en-US" sz="2000" b="1" dirty="0"/>
              <a:t>HD</a:t>
            </a:r>
            <a:r>
              <a:rPr lang="en-US" sz="2000" dirty="0"/>
              <a:t> </a:t>
            </a:r>
            <a:endParaRPr lang="en-US" sz="2000" b="1" dirty="0"/>
          </a:p>
          <a:p>
            <a:pPr marL="0" indent="0">
              <a:buNone/>
            </a:pPr>
            <a:r>
              <a:rPr lang="en-US" sz="2000" b="1" dirty="0">
                <a:solidFill>
                  <a:srgbClr val="009900"/>
                </a:solidFill>
              </a:rPr>
              <a:t>f</a:t>
            </a:r>
            <a:r>
              <a:rPr lang="en-US" sz="2000" dirty="0">
                <a:solidFill>
                  <a:srgbClr val="009900"/>
                </a:solidFill>
              </a:rPr>
              <a:t> ∉ </a:t>
            </a:r>
            <a:r>
              <a:rPr lang="en-US" sz="2000" b="1" dirty="0">
                <a:solidFill>
                  <a:srgbClr val="009900"/>
                </a:solidFill>
              </a:rPr>
              <a:t>HD</a:t>
            </a:r>
            <a:r>
              <a:rPr lang="en-US" sz="2000" dirty="0">
                <a:solidFill>
                  <a:srgbClr val="009900"/>
                </a:solidFill>
              </a:rPr>
              <a:t> 	</a:t>
            </a:r>
            <a:r>
              <a:rPr lang="en-US" sz="2000" b="1" dirty="0">
                <a:solidFill>
                  <a:srgbClr val="009900"/>
                </a:solidFill>
                <a:sym typeface="Symbol" panose="05050102010706020507" pitchFamily="18" charset="2"/>
              </a:rPr>
              <a:t></a:t>
            </a:r>
            <a:r>
              <a:rPr lang="en-US" sz="2000" dirty="0">
                <a:solidFill>
                  <a:srgbClr val="009900"/>
                </a:solidFill>
              </a:rPr>
              <a:t> </a:t>
            </a:r>
            <a:r>
              <a:rPr lang="en-US" sz="2000" b="1" dirty="0">
                <a:solidFill>
                  <a:srgbClr val="009900"/>
                </a:solidFill>
                <a:sym typeface="Symbol" pitchFamily="2" charset="2"/>
              </a:rPr>
              <a:t>∀</a:t>
            </a:r>
            <a:r>
              <a:rPr lang="en-US" sz="2000" b="1" dirty="0" err="1">
                <a:solidFill>
                  <a:srgbClr val="009900"/>
                </a:solidFill>
              </a:rPr>
              <a:t>x,y</a:t>
            </a:r>
            <a:r>
              <a:rPr lang="en-US" sz="2000" b="1" dirty="0">
                <a:solidFill>
                  <a:srgbClr val="009900"/>
                </a:solidFill>
              </a:rPr>
              <a:t> [(</a:t>
            </a:r>
            <a:r>
              <a:rPr lang="en-US" sz="2000" b="1" dirty="0" err="1">
                <a:solidFill>
                  <a:srgbClr val="009900"/>
                </a:solidFill>
              </a:rPr>
              <a:t>x≠y</a:t>
            </a:r>
            <a:r>
              <a:rPr lang="en-US" sz="2000" b="1" dirty="0">
                <a:solidFill>
                  <a:srgbClr val="009900"/>
                </a:solidFill>
              </a:rPr>
              <a:t>) ⇒</a:t>
            </a:r>
            <a:r>
              <a:rPr lang="en-US" sz="2000" dirty="0">
                <a:solidFill>
                  <a:srgbClr val="009900"/>
                </a:solidFill>
              </a:rPr>
              <a:t> either </a:t>
            </a:r>
            <a:r>
              <a:rPr lang="en-US" sz="2000" b="1" dirty="0">
                <a:solidFill>
                  <a:srgbClr val="009900"/>
                </a:solidFill>
              </a:rPr>
              <a:t>f(x)↑</a:t>
            </a:r>
            <a:r>
              <a:rPr lang="en-US" sz="2000" dirty="0">
                <a:solidFill>
                  <a:srgbClr val="009900"/>
                </a:solidFill>
              </a:rPr>
              <a:t> or </a:t>
            </a:r>
            <a:r>
              <a:rPr lang="en-US" sz="2000" b="1" dirty="0">
                <a:solidFill>
                  <a:srgbClr val="009900"/>
                </a:solidFill>
              </a:rPr>
              <a:t>f(y)↑</a:t>
            </a:r>
            <a:r>
              <a:rPr lang="en-US" sz="2000" dirty="0">
                <a:solidFill>
                  <a:srgbClr val="009900"/>
                </a:solidFill>
              </a:rPr>
              <a:t> or</a:t>
            </a:r>
            <a:r>
              <a:rPr lang="en-US" sz="2000" b="1" dirty="0">
                <a:solidFill>
                  <a:srgbClr val="009900"/>
                </a:solidFill>
              </a:rPr>
              <a:t> f(x) ≠ f(y)) </a:t>
            </a:r>
            <a:br>
              <a:rPr lang="en-US" sz="2000" b="1" dirty="0">
                <a:solidFill>
                  <a:srgbClr val="009900"/>
                </a:solidFill>
              </a:rPr>
            </a:br>
            <a:r>
              <a:rPr lang="en-US" sz="2000" b="1" dirty="0">
                <a:solidFill>
                  <a:srgbClr val="009900"/>
                </a:solidFill>
              </a:rPr>
              <a:t>	</a:t>
            </a:r>
            <a:r>
              <a:rPr lang="en-US" sz="2000" b="1" dirty="0">
                <a:solidFill>
                  <a:srgbClr val="009900"/>
                </a:solidFill>
                <a:sym typeface="Symbol" panose="05050102010706020507" pitchFamily="18" charset="2"/>
              </a:rPr>
              <a:t></a:t>
            </a:r>
            <a:r>
              <a:rPr lang="en-US" sz="2000" b="1" dirty="0">
                <a:solidFill>
                  <a:srgbClr val="009900"/>
                </a:solidFill>
              </a:rPr>
              <a:t> </a:t>
            </a:r>
            <a:r>
              <a:rPr lang="en-US" sz="2000" b="1" dirty="0">
                <a:solidFill>
                  <a:srgbClr val="009900"/>
                </a:solidFill>
                <a:sym typeface="Symbol" pitchFamily="2" charset="2"/>
              </a:rPr>
              <a:t>∀</a:t>
            </a:r>
            <a:r>
              <a:rPr lang="en-US" sz="2000" b="1" dirty="0" err="1">
                <a:solidFill>
                  <a:srgbClr val="009900"/>
                </a:solidFill>
              </a:rPr>
              <a:t>x,y</a:t>
            </a:r>
            <a:r>
              <a:rPr lang="en-US" sz="2000" b="1" dirty="0">
                <a:solidFill>
                  <a:srgbClr val="009900"/>
                </a:solidFill>
              </a:rPr>
              <a:t> [(</a:t>
            </a:r>
            <a:r>
              <a:rPr lang="en-US" sz="2000" b="1" dirty="0" err="1">
                <a:solidFill>
                  <a:srgbClr val="009900"/>
                </a:solidFill>
              </a:rPr>
              <a:t>x≠y</a:t>
            </a:r>
            <a:r>
              <a:rPr lang="en-US" sz="2000" b="1" dirty="0">
                <a:solidFill>
                  <a:srgbClr val="009900"/>
                </a:solidFill>
              </a:rPr>
              <a:t>) ⇒ </a:t>
            </a:r>
            <a:r>
              <a:rPr lang="en-US" sz="2000" dirty="0">
                <a:solidFill>
                  <a:srgbClr val="009900"/>
                </a:solidFill>
              </a:rPr>
              <a:t>either </a:t>
            </a:r>
            <a:r>
              <a:rPr lang="en-US" sz="2000" b="1" dirty="0">
                <a:solidFill>
                  <a:srgbClr val="009900"/>
                </a:solidFill>
              </a:rPr>
              <a:t>g(x)↑</a:t>
            </a:r>
            <a:r>
              <a:rPr lang="en-US" sz="2000" dirty="0">
                <a:solidFill>
                  <a:srgbClr val="009900"/>
                </a:solidFill>
              </a:rPr>
              <a:t> or </a:t>
            </a:r>
            <a:r>
              <a:rPr lang="en-US" sz="2000" b="1" dirty="0">
                <a:solidFill>
                  <a:srgbClr val="009900"/>
                </a:solidFill>
              </a:rPr>
              <a:t>g(y)↑</a:t>
            </a:r>
            <a:r>
              <a:rPr lang="en-US" sz="2000" dirty="0">
                <a:solidFill>
                  <a:srgbClr val="009900"/>
                </a:solidFill>
              </a:rPr>
              <a:t> or </a:t>
            </a:r>
            <a:r>
              <a:rPr lang="en-US" sz="2000" b="1" dirty="0">
                <a:solidFill>
                  <a:srgbClr val="009900"/>
                </a:solidFill>
              </a:rPr>
              <a:t>g(x) ≠ g(y)) </a:t>
            </a:r>
            <a:br>
              <a:rPr lang="en-US" sz="2000" b="1" dirty="0">
                <a:solidFill>
                  <a:srgbClr val="009900"/>
                </a:solidFill>
              </a:rPr>
            </a:br>
            <a:r>
              <a:rPr lang="en-US" sz="2000" b="1" dirty="0">
                <a:solidFill>
                  <a:srgbClr val="009900"/>
                </a:solidFill>
              </a:rPr>
              <a:t>	     </a:t>
            </a:r>
            <a:r>
              <a:rPr lang="en-US" sz="2000" dirty="0">
                <a:solidFill>
                  <a:srgbClr val="009900"/>
                </a:solidFill>
              </a:rPr>
              <a:t>as</a:t>
            </a:r>
            <a:r>
              <a:rPr lang="en-US" sz="2000" b="1" dirty="0">
                <a:solidFill>
                  <a:srgbClr val="009900"/>
                </a:solidFill>
              </a:rPr>
              <a:t> </a:t>
            </a:r>
            <a:r>
              <a:rPr lang="en-US" sz="2000" b="1" dirty="0">
                <a:solidFill>
                  <a:srgbClr val="009900"/>
                </a:solidFill>
                <a:sym typeface="Symbol" pitchFamily="2" charset="2"/>
              </a:rPr>
              <a:t>x f(x) = g(x) </a:t>
            </a:r>
            <a:r>
              <a:rPr lang="en-US" sz="2000" dirty="0">
                <a:solidFill>
                  <a:srgbClr val="009900"/>
                </a:solidFill>
                <a:sym typeface="Symbol" pitchFamily="2" charset="2"/>
              </a:rPr>
              <a:t>and so </a:t>
            </a:r>
            <a:r>
              <a:rPr lang="en-US" sz="2000" b="1" dirty="0">
                <a:solidFill>
                  <a:srgbClr val="009900"/>
                </a:solidFill>
                <a:sym typeface="Symbol" pitchFamily="2" charset="2"/>
              </a:rPr>
              <a:t>g</a:t>
            </a:r>
            <a:r>
              <a:rPr lang="en-US" sz="2000" dirty="0">
                <a:solidFill>
                  <a:srgbClr val="009900"/>
                </a:solidFill>
                <a:sym typeface="Symbol" pitchFamily="2" charset="2"/>
              </a:rPr>
              <a:t> has same I/O properties</a:t>
            </a:r>
            <a:br>
              <a:rPr lang="en-US" sz="2000" b="1" dirty="0">
                <a:solidFill>
                  <a:srgbClr val="009900"/>
                </a:solidFill>
                <a:sym typeface="Symbol" pitchFamily="2" charset="2"/>
              </a:rPr>
            </a:br>
            <a:r>
              <a:rPr lang="en-US" sz="2000" b="1" dirty="0">
                <a:solidFill>
                  <a:srgbClr val="009900"/>
                </a:solidFill>
                <a:sym typeface="Symbol" pitchFamily="2" charset="2"/>
              </a:rPr>
              <a:t>	</a:t>
            </a:r>
            <a:r>
              <a:rPr lang="en-US" sz="2000" b="1" dirty="0">
                <a:solidFill>
                  <a:srgbClr val="009900"/>
                </a:solidFill>
                <a:sym typeface="Symbol" panose="05050102010706020507" pitchFamily="18" charset="2"/>
              </a:rPr>
              <a:t></a:t>
            </a:r>
            <a:r>
              <a:rPr lang="en-US" sz="2000" b="1" dirty="0">
                <a:solidFill>
                  <a:srgbClr val="009900"/>
                </a:solidFill>
                <a:sym typeface="Symbol" pitchFamily="2" charset="2"/>
              </a:rPr>
              <a:t> </a:t>
            </a:r>
            <a:r>
              <a:rPr lang="en-US" sz="2000" b="1" dirty="0">
                <a:solidFill>
                  <a:srgbClr val="009900"/>
                </a:solidFill>
              </a:rPr>
              <a:t>g</a:t>
            </a:r>
            <a:r>
              <a:rPr lang="en-US" sz="2000" dirty="0">
                <a:solidFill>
                  <a:srgbClr val="009900"/>
                </a:solidFill>
              </a:rPr>
              <a:t> ∉ </a:t>
            </a:r>
            <a:r>
              <a:rPr lang="en-US" sz="2000" b="1" dirty="0">
                <a:solidFill>
                  <a:srgbClr val="009900"/>
                </a:solidFill>
              </a:rPr>
              <a:t>HD</a:t>
            </a:r>
            <a:r>
              <a:rPr lang="en-US" sz="2000" dirty="0">
                <a:solidFill>
                  <a:srgbClr val="009900"/>
                </a:solidFill>
              </a:rPr>
              <a:t> </a:t>
            </a:r>
          </a:p>
          <a:p>
            <a:pPr marL="0" indent="0">
              <a:buNone/>
            </a:pPr>
            <a:r>
              <a:rPr lang="en-US" sz="2000" dirty="0"/>
              <a:t>Thus, </a:t>
            </a:r>
            <a:r>
              <a:rPr lang="en-US" sz="2000" b="1" dirty="0"/>
              <a:t>HD </a:t>
            </a:r>
            <a:r>
              <a:rPr lang="en-US" sz="2000" dirty="0"/>
              <a:t>is undecidable by Rice’s Strong Form</a:t>
            </a:r>
          </a:p>
        </p:txBody>
      </p:sp>
      <p:sp>
        <p:nvSpPr>
          <p:cNvPr id="4" name="Slide Number Placeholder 5">
            <a:extLst>
              <a:ext uri="{FF2B5EF4-FFF2-40B4-BE49-F238E27FC236}">
                <a16:creationId xmlns:a16="http://schemas.microsoft.com/office/drawing/2014/main" id="{36485C53-F01F-1F4D-865B-D052AB55EE2F}"/>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251</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4BA27EA5-3965-8845-8CD9-8004D68EB727}"/>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43ADA1B4-84CD-6E4C-893F-0286BB23024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73213238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t>HasDup</a:t>
            </a:r>
            <a:r>
              <a:rPr lang="en-US" sz="3000" dirty="0"/>
              <a:t>(HD)={ f | ∃</a:t>
            </a:r>
            <a:r>
              <a:rPr lang="en-US" sz="3000" dirty="0" err="1"/>
              <a:t>x,y</a:t>
            </a:r>
            <a:r>
              <a:rPr lang="en-US" sz="3000" dirty="0"/>
              <a:t>, </a:t>
            </a:r>
            <a:r>
              <a:rPr lang="en-US" sz="3000" dirty="0" err="1"/>
              <a:t>x≠y</a:t>
            </a:r>
            <a:r>
              <a:rPr lang="en-US" sz="3000" dirty="0"/>
              <a:t>, f(x)↓, f(y)↓, </a:t>
            </a:r>
            <a:br>
              <a:rPr lang="en-US" sz="3000" dirty="0"/>
            </a:br>
            <a:r>
              <a:rPr lang="en-US" sz="3000" dirty="0"/>
              <a:t>               &amp; f(x)=f(y) }</a:t>
            </a:r>
            <a:endParaRPr lang="en-US" b="1"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304800" y="1295400"/>
            <a:ext cx="7886700" cy="3263504"/>
          </a:xfrm>
        </p:spPr>
        <p:txBody>
          <a:bodyPr>
            <a:noAutofit/>
          </a:bodyPr>
          <a:lstStyle/>
          <a:p>
            <a:pPr marL="0" indent="0">
              <a:buNone/>
            </a:pPr>
            <a:r>
              <a:rPr lang="en-US" sz="2800" dirty="0"/>
              <a:t>Show that </a:t>
            </a:r>
            <a:r>
              <a:rPr lang="en-US" sz="2800" b="1" dirty="0"/>
              <a:t>K = { f |  f(f) </a:t>
            </a:r>
            <a:r>
              <a:rPr lang="en-US" sz="2800" dirty="0"/>
              <a:t>converges</a:t>
            </a:r>
            <a:r>
              <a:rPr lang="en-US" sz="2800" b="1" dirty="0"/>
              <a:t>  }</a:t>
            </a:r>
            <a:r>
              <a:rPr lang="en-US" sz="2800" dirty="0"/>
              <a:t> is many-one reducible to </a:t>
            </a:r>
            <a:r>
              <a:rPr lang="en-US" sz="2800" b="1" dirty="0"/>
              <a:t>HD</a:t>
            </a:r>
            <a:r>
              <a:rPr lang="en-US" sz="2800" dirty="0"/>
              <a:t>.</a:t>
            </a:r>
          </a:p>
          <a:p>
            <a:pPr marL="0" indent="0">
              <a:buNone/>
            </a:pPr>
            <a:r>
              <a:rPr lang="en-US" sz="2800" dirty="0"/>
              <a:t>Let </a:t>
            </a:r>
            <a:r>
              <a:rPr lang="en-US" sz="2800" b="1" dirty="0"/>
              <a:t>f</a:t>
            </a:r>
            <a:r>
              <a:rPr lang="en-US" sz="2800" dirty="0"/>
              <a:t> be an arbitrary index. </a:t>
            </a:r>
            <a:br>
              <a:rPr lang="en-US" sz="2800" dirty="0"/>
            </a:br>
            <a:r>
              <a:rPr lang="en-US" sz="2800" dirty="0"/>
              <a:t>From </a:t>
            </a:r>
            <a:r>
              <a:rPr lang="en-US" sz="2800" b="1" dirty="0"/>
              <a:t>f</a:t>
            </a:r>
            <a:r>
              <a:rPr lang="en-US" sz="2800" dirty="0"/>
              <a:t>, define </a:t>
            </a:r>
            <a:r>
              <a:rPr lang="en-US" sz="2800" b="1" dirty="0">
                <a:sym typeface="Symbol" pitchFamily="2" charset="2"/>
              </a:rPr>
              <a:t>x </a:t>
            </a:r>
            <a:r>
              <a:rPr lang="en-US" sz="2800" b="1" dirty="0"/>
              <a:t>F</a:t>
            </a:r>
            <a:r>
              <a:rPr lang="en-US" sz="2800" b="1" baseline="-25000" dirty="0"/>
              <a:t>f</a:t>
            </a:r>
            <a:r>
              <a:rPr lang="en-US" sz="2800" b="1" dirty="0"/>
              <a:t>(x) = f(f)-f(f)</a:t>
            </a:r>
            <a:r>
              <a:rPr lang="en-US" sz="2800" dirty="0"/>
              <a:t>.</a:t>
            </a:r>
            <a:br>
              <a:rPr lang="en-US" sz="2800" dirty="0"/>
            </a:br>
            <a:r>
              <a:rPr lang="en-US" sz="2800" dirty="0"/>
              <a:t>f ∈ </a:t>
            </a:r>
            <a:r>
              <a:rPr lang="en-US" sz="2800" b="1" dirty="0"/>
              <a:t>K</a:t>
            </a:r>
            <a:r>
              <a:rPr lang="en-US" sz="2800" dirty="0"/>
              <a:t> implies </a:t>
            </a:r>
            <a:r>
              <a:rPr lang="en-US" sz="2800" b="1" dirty="0">
                <a:sym typeface="Symbol" pitchFamily="2" charset="2"/>
              </a:rPr>
              <a:t>x </a:t>
            </a:r>
            <a:r>
              <a:rPr lang="en-US" sz="2800" b="1" dirty="0"/>
              <a:t>F</a:t>
            </a:r>
            <a:r>
              <a:rPr lang="en-US" sz="2800" b="1" baseline="-25000" dirty="0"/>
              <a:t>f</a:t>
            </a:r>
            <a:r>
              <a:rPr lang="en-US" sz="2800" b="1" dirty="0"/>
              <a:t>(x) = 0 </a:t>
            </a:r>
            <a:r>
              <a:rPr lang="en-US" sz="2800" dirty="0"/>
              <a:t>implies </a:t>
            </a:r>
            <a:r>
              <a:rPr lang="en-US" sz="2800" b="1" dirty="0"/>
              <a:t>F</a:t>
            </a:r>
            <a:r>
              <a:rPr lang="en-US" sz="2800" b="1" baseline="-25000" dirty="0"/>
              <a:t>f</a:t>
            </a:r>
            <a:r>
              <a:rPr lang="en-US" sz="2800" dirty="0"/>
              <a:t> ∈ </a:t>
            </a:r>
            <a:r>
              <a:rPr lang="en-US" sz="2800" b="1" dirty="0"/>
              <a:t>HD</a:t>
            </a:r>
            <a:r>
              <a:rPr lang="en-US" sz="2800" dirty="0"/>
              <a:t>.</a:t>
            </a:r>
            <a:br>
              <a:rPr lang="en-US" sz="2800" dirty="0"/>
            </a:br>
            <a:r>
              <a:rPr lang="en-US" sz="2800" dirty="0"/>
              <a:t>f ∉ </a:t>
            </a:r>
            <a:r>
              <a:rPr lang="en-US" sz="2800" b="1" dirty="0"/>
              <a:t>K</a:t>
            </a:r>
            <a:r>
              <a:rPr lang="en-US" sz="2800" dirty="0"/>
              <a:t> implies </a:t>
            </a:r>
            <a:r>
              <a:rPr lang="en-US" sz="2800" b="1" dirty="0">
                <a:sym typeface="Symbol" pitchFamily="2" charset="2"/>
              </a:rPr>
              <a:t>x </a:t>
            </a:r>
            <a:r>
              <a:rPr lang="en-US" sz="2800" b="1" dirty="0"/>
              <a:t>F</a:t>
            </a:r>
            <a:r>
              <a:rPr lang="en-US" sz="2800" b="1" baseline="-25000" dirty="0"/>
              <a:t>f</a:t>
            </a:r>
            <a:r>
              <a:rPr lang="en-US" sz="2800" b="1" dirty="0"/>
              <a:t>(x)</a:t>
            </a:r>
            <a:r>
              <a:rPr lang="en-US" sz="2800" b="1" dirty="0">
                <a:sym typeface="Symbol" pitchFamily="2" charset="2"/>
              </a:rPr>
              <a:t> </a:t>
            </a:r>
            <a:r>
              <a:rPr lang="en-US" sz="2800" dirty="0"/>
              <a:t>implies </a:t>
            </a:r>
            <a:r>
              <a:rPr lang="en-US" sz="2800" b="1" dirty="0"/>
              <a:t>F</a:t>
            </a:r>
            <a:r>
              <a:rPr lang="en-US" sz="2800" b="1" baseline="-25000" dirty="0"/>
              <a:t>f</a:t>
            </a:r>
            <a:r>
              <a:rPr lang="en-US" sz="2800" dirty="0"/>
              <a:t> ∉ </a:t>
            </a:r>
            <a:r>
              <a:rPr lang="en-US" sz="2800" b="1" dirty="0"/>
              <a:t>HD</a:t>
            </a:r>
            <a:r>
              <a:rPr lang="en-US" sz="2800" dirty="0"/>
              <a:t>.</a:t>
            </a:r>
          </a:p>
          <a:p>
            <a:pPr marL="0" indent="0">
              <a:buNone/>
            </a:pPr>
            <a:r>
              <a:rPr lang="en-US" sz="2800" dirty="0"/>
              <a:t>Thus, </a:t>
            </a:r>
            <a:r>
              <a:rPr lang="en-US" sz="2800" b="1" dirty="0"/>
              <a:t>K</a:t>
            </a:r>
            <a:r>
              <a:rPr lang="en-US" sz="2800" dirty="0"/>
              <a:t> </a:t>
            </a:r>
            <a:r>
              <a:rPr lang="en-US" sz="2800" b="1" dirty="0"/>
              <a:t>≤</a:t>
            </a:r>
            <a:r>
              <a:rPr lang="en-US" sz="2800" b="1" baseline="-25000" dirty="0"/>
              <a:t>m</a:t>
            </a:r>
            <a:r>
              <a:rPr lang="en-US" sz="2800" dirty="0"/>
              <a:t> </a:t>
            </a:r>
            <a:r>
              <a:rPr lang="en-US" sz="2800" b="1" dirty="0"/>
              <a:t>HD</a:t>
            </a:r>
          </a:p>
        </p:txBody>
      </p:sp>
      <p:sp>
        <p:nvSpPr>
          <p:cNvPr id="4" name="Slide Number Placeholder 5">
            <a:extLst>
              <a:ext uri="{FF2B5EF4-FFF2-40B4-BE49-F238E27FC236}">
                <a16:creationId xmlns:a16="http://schemas.microsoft.com/office/drawing/2014/main" id="{20641862-1CCA-9144-997E-DDEEDE49C10F}"/>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252</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F0B443EB-ABCA-F644-9E08-91EE53796EBE}"/>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402AEBDF-13B4-B742-9760-0CA742316D77}"/>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1905513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t>HasDup</a:t>
            </a:r>
            <a:r>
              <a:rPr lang="en-US" sz="3000" dirty="0"/>
              <a:t>(HD)={ f | ∃</a:t>
            </a:r>
            <a:r>
              <a:rPr lang="en-US" sz="3000" dirty="0" err="1"/>
              <a:t>x,y</a:t>
            </a:r>
            <a:r>
              <a:rPr lang="en-US" sz="3000" dirty="0"/>
              <a:t>, </a:t>
            </a:r>
            <a:r>
              <a:rPr lang="en-US" sz="3000" dirty="0" err="1"/>
              <a:t>x≠y</a:t>
            </a:r>
            <a:r>
              <a:rPr lang="en-US" sz="3000" dirty="0"/>
              <a:t>, f(x)↓, f(y)↓, </a:t>
            </a:r>
            <a:br>
              <a:rPr lang="en-US" sz="3000" dirty="0"/>
            </a:br>
            <a:r>
              <a:rPr lang="en-US" sz="3000" dirty="0"/>
              <a:t>               &amp; f(x)=f(y) }</a:t>
            </a:r>
            <a:endParaRPr lang="en-US" b="1"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a:xfrm>
            <a:off x="628650" y="1447800"/>
            <a:ext cx="7886700" cy="3810000"/>
          </a:xfrm>
        </p:spPr>
        <p:txBody>
          <a:bodyPr>
            <a:noAutofit/>
          </a:bodyPr>
          <a:lstStyle/>
          <a:p>
            <a:pPr marL="0" indent="0">
              <a:buNone/>
            </a:pPr>
            <a:r>
              <a:rPr lang="en-US" sz="2600" dirty="0"/>
              <a:t>Show that </a:t>
            </a:r>
            <a:r>
              <a:rPr lang="en-US" sz="2600" b="1" dirty="0"/>
              <a:t>HD </a:t>
            </a:r>
            <a:r>
              <a:rPr lang="en-US" sz="2600" dirty="0"/>
              <a:t>is many-one reducible to </a:t>
            </a:r>
            <a:br>
              <a:rPr lang="en-US" sz="2600" dirty="0"/>
            </a:br>
            <a:r>
              <a:rPr lang="en-US" sz="2600" b="1" dirty="0"/>
              <a:t>K = { f |  f(f) </a:t>
            </a:r>
            <a:r>
              <a:rPr lang="en-US" sz="2600" dirty="0"/>
              <a:t>converges</a:t>
            </a:r>
            <a:r>
              <a:rPr lang="en-US" sz="2600" b="1" dirty="0"/>
              <a:t>  }</a:t>
            </a:r>
          </a:p>
          <a:p>
            <a:pPr marL="0" indent="0">
              <a:buNone/>
            </a:pPr>
            <a:r>
              <a:rPr lang="en-US" sz="2600" dirty="0"/>
              <a:t>Let </a:t>
            </a:r>
            <a:r>
              <a:rPr lang="en-US" sz="2600" b="1" dirty="0"/>
              <a:t>f</a:t>
            </a:r>
            <a:r>
              <a:rPr lang="en-US" sz="2600" dirty="0"/>
              <a:t> be an arbitrary index. From </a:t>
            </a:r>
            <a:r>
              <a:rPr lang="en-US" sz="2600" b="1" dirty="0"/>
              <a:t>f</a:t>
            </a:r>
            <a:r>
              <a:rPr lang="en-US" sz="2600" dirty="0"/>
              <a:t>, define </a:t>
            </a:r>
            <a:br>
              <a:rPr lang="en-US" sz="2600" dirty="0"/>
            </a:br>
            <a:r>
              <a:rPr lang="en-US" sz="2600" b="1" dirty="0">
                <a:sym typeface="Symbol" pitchFamily="2" charset="2"/>
              </a:rPr>
              <a:t>z </a:t>
            </a:r>
            <a:r>
              <a:rPr lang="en-US" sz="2600" b="1" dirty="0"/>
              <a:t>F</a:t>
            </a:r>
            <a:r>
              <a:rPr lang="en-US" sz="2600" b="1" baseline="-25000" dirty="0"/>
              <a:t>f</a:t>
            </a:r>
            <a:r>
              <a:rPr lang="en-US" sz="2600" b="1" dirty="0"/>
              <a:t>(z) = </a:t>
            </a:r>
            <a:r>
              <a:rPr lang="en-US" sz="2600" b="1" dirty="0">
                <a:sym typeface="Symbol" pitchFamily="2" charset="2"/>
              </a:rPr>
              <a:t></a:t>
            </a:r>
            <a:r>
              <a:rPr lang="en-US" sz="2600" b="1" dirty="0"/>
              <a:t>&lt;</a:t>
            </a:r>
            <a:r>
              <a:rPr lang="en-US" sz="2600" b="1" dirty="0" err="1"/>
              <a:t>x,y,t</a:t>
            </a:r>
            <a:r>
              <a:rPr lang="en-US" sz="2600" b="1" dirty="0"/>
              <a:t>&gt;</a:t>
            </a:r>
            <a:r>
              <a:rPr lang="en-US" sz="2600" b="1" dirty="0">
                <a:sym typeface="Symbol" pitchFamily="2" charset="2"/>
              </a:rPr>
              <a:t> </a:t>
            </a:r>
            <a:r>
              <a:rPr lang="en-US" sz="2600" b="1" dirty="0"/>
              <a:t>[STP(</a:t>
            </a:r>
            <a:r>
              <a:rPr lang="en-US" sz="2600" b="1" dirty="0" err="1"/>
              <a:t>f,x,t</a:t>
            </a:r>
            <a:r>
              <a:rPr lang="en-US" sz="2600" b="1" dirty="0"/>
              <a:t>) &amp; STP(</a:t>
            </a:r>
            <a:r>
              <a:rPr lang="en-US" sz="2600" b="1" dirty="0" err="1"/>
              <a:t>f,y,t</a:t>
            </a:r>
            <a:r>
              <a:rPr lang="en-US" sz="2600" b="1" dirty="0"/>
              <a:t>) &amp; </a:t>
            </a:r>
            <a:r>
              <a:rPr lang="en-US" sz="2600" b="1" dirty="0" err="1"/>
              <a:t>x≠y</a:t>
            </a:r>
            <a:br>
              <a:rPr lang="en-US" sz="2600" b="1" dirty="0"/>
            </a:br>
            <a:r>
              <a:rPr lang="en-US" sz="2600" b="1" dirty="0"/>
              <a:t>                            &amp; (VALUE(</a:t>
            </a:r>
            <a:r>
              <a:rPr lang="en-US" sz="2600" b="1" dirty="0" err="1"/>
              <a:t>f,x,t</a:t>
            </a:r>
            <a:r>
              <a:rPr lang="en-US" sz="2600" b="1" dirty="0"/>
              <a:t>) = VALUE(</a:t>
            </a:r>
            <a:r>
              <a:rPr lang="en-US" sz="2600" b="1" dirty="0" err="1"/>
              <a:t>f,xyt</a:t>
            </a:r>
            <a:r>
              <a:rPr lang="en-US" sz="2600" b="1" dirty="0"/>
              <a:t>))]</a:t>
            </a:r>
            <a:br>
              <a:rPr lang="en-US" sz="2600" dirty="0"/>
            </a:br>
            <a:r>
              <a:rPr lang="en-US" sz="2600" b="1" dirty="0"/>
              <a:t>f</a:t>
            </a:r>
            <a:r>
              <a:rPr lang="en-US" sz="2600" dirty="0"/>
              <a:t> ∈ </a:t>
            </a:r>
            <a:r>
              <a:rPr lang="en-US" sz="2600" b="1" dirty="0"/>
              <a:t>HD</a:t>
            </a:r>
            <a:r>
              <a:rPr lang="en-US" sz="2600" dirty="0"/>
              <a:t> ⇒ </a:t>
            </a:r>
            <a:r>
              <a:rPr lang="en-US" sz="2600" b="1" dirty="0">
                <a:sym typeface="Symbol" pitchFamily="2" charset="2"/>
              </a:rPr>
              <a:t>z </a:t>
            </a:r>
            <a:r>
              <a:rPr lang="en-US" sz="2600" b="1" dirty="0"/>
              <a:t>F</a:t>
            </a:r>
            <a:r>
              <a:rPr lang="en-US" sz="2600" b="1" baseline="-25000" dirty="0"/>
              <a:t>f</a:t>
            </a:r>
            <a:r>
              <a:rPr lang="en-US" sz="2600" b="1" dirty="0"/>
              <a:t>(z)</a:t>
            </a:r>
            <a:r>
              <a:rPr lang="en-US" sz="2600" b="1" dirty="0">
                <a:sym typeface="Symbol" panose="05050102010706020507" pitchFamily="18" charset="2"/>
              </a:rPr>
              <a:t></a:t>
            </a:r>
            <a:r>
              <a:rPr lang="en-US" sz="2600" dirty="0"/>
              <a:t> ⇒ </a:t>
            </a:r>
            <a:r>
              <a:rPr lang="en-US" sz="2600" b="1" dirty="0"/>
              <a:t>F</a:t>
            </a:r>
            <a:r>
              <a:rPr lang="en-US" sz="2600" b="1" baseline="-25000" dirty="0"/>
              <a:t>f</a:t>
            </a:r>
            <a:r>
              <a:rPr lang="en-US" sz="2600" b="1" dirty="0"/>
              <a:t>(F</a:t>
            </a:r>
            <a:r>
              <a:rPr lang="en-US" sz="2600" b="1" baseline="-25000" dirty="0"/>
              <a:t>f</a:t>
            </a:r>
            <a:r>
              <a:rPr lang="en-US" sz="2600" b="1" dirty="0"/>
              <a:t>) </a:t>
            </a:r>
            <a:r>
              <a:rPr lang="en-US" sz="2600" dirty="0"/>
              <a:t>converges ⇒ </a:t>
            </a:r>
            <a:r>
              <a:rPr lang="en-US" sz="2600" b="1" dirty="0"/>
              <a:t>F</a:t>
            </a:r>
            <a:r>
              <a:rPr lang="en-US" sz="2600" b="1" baseline="-25000" dirty="0"/>
              <a:t>f</a:t>
            </a:r>
            <a:r>
              <a:rPr lang="en-US" sz="2600" dirty="0"/>
              <a:t> ∈ </a:t>
            </a:r>
            <a:r>
              <a:rPr lang="en-US" sz="2600" b="1" dirty="0"/>
              <a:t>K</a:t>
            </a:r>
            <a:br>
              <a:rPr lang="en-US" sz="2600" dirty="0"/>
            </a:br>
            <a:r>
              <a:rPr lang="en-US" sz="2600" b="1" dirty="0"/>
              <a:t>f</a:t>
            </a:r>
            <a:r>
              <a:rPr lang="en-US" sz="2600" dirty="0"/>
              <a:t> ∉ </a:t>
            </a:r>
            <a:r>
              <a:rPr lang="en-US" sz="2600" b="1" dirty="0"/>
              <a:t>HD</a:t>
            </a:r>
            <a:r>
              <a:rPr lang="en-US" sz="2600" dirty="0"/>
              <a:t> ⇒ </a:t>
            </a:r>
            <a:r>
              <a:rPr lang="en-US" sz="2600" b="1" dirty="0">
                <a:sym typeface="Symbol" pitchFamily="2" charset="2"/>
              </a:rPr>
              <a:t>z </a:t>
            </a:r>
            <a:r>
              <a:rPr lang="en-US" sz="2600" b="1" dirty="0"/>
              <a:t>F</a:t>
            </a:r>
            <a:r>
              <a:rPr lang="en-US" sz="2600" b="1" baseline="-25000" dirty="0"/>
              <a:t>f</a:t>
            </a:r>
            <a:r>
              <a:rPr lang="en-US" sz="2600" b="1" dirty="0"/>
              <a:t>(z)</a:t>
            </a:r>
            <a:r>
              <a:rPr lang="en-US" sz="2600" b="1" dirty="0">
                <a:sym typeface="Symbol" pitchFamily="2" charset="2"/>
              </a:rPr>
              <a:t></a:t>
            </a:r>
            <a:r>
              <a:rPr lang="en-US" sz="2600" dirty="0"/>
              <a:t> ⇒ </a:t>
            </a:r>
            <a:r>
              <a:rPr lang="en-US" sz="2600" b="1" dirty="0"/>
              <a:t>F</a:t>
            </a:r>
            <a:r>
              <a:rPr lang="en-US" sz="2600" b="1" baseline="-25000" dirty="0"/>
              <a:t>f</a:t>
            </a:r>
            <a:r>
              <a:rPr lang="en-US" sz="2600" dirty="0"/>
              <a:t> ∉ </a:t>
            </a:r>
            <a:r>
              <a:rPr lang="en-US" sz="2600" b="1" dirty="0"/>
              <a:t>K</a:t>
            </a:r>
            <a:r>
              <a:rPr lang="en-US" sz="2600" dirty="0"/>
              <a:t>.</a:t>
            </a:r>
          </a:p>
          <a:p>
            <a:pPr marL="0" indent="0">
              <a:buNone/>
            </a:pPr>
            <a:r>
              <a:rPr lang="en-US" sz="2600" dirty="0"/>
              <a:t>Thus, </a:t>
            </a:r>
            <a:r>
              <a:rPr lang="en-US" sz="2600" b="1" dirty="0"/>
              <a:t>HD</a:t>
            </a:r>
            <a:r>
              <a:rPr lang="en-US" sz="2600" dirty="0"/>
              <a:t> </a:t>
            </a:r>
            <a:r>
              <a:rPr lang="en-US" sz="2600" b="1" dirty="0"/>
              <a:t>≤</a:t>
            </a:r>
            <a:r>
              <a:rPr lang="en-US" sz="2600" b="1" baseline="-25000" dirty="0"/>
              <a:t>m</a:t>
            </a:r>
            <a:r>
              <a:rPr lang="en-US" sz="2600" dirty="0"/>
              <a:t> </a:t>
            </a:r>
            <a:r>
              <a:rPr lang="en-US" sz="2600" b="1" dirty="0"/>
              <a:t>K</a:t>
            </a:r>
          </a:p>
        </p:txBody>
      </p:sp>
      <p:sp>
        <p:nvSpPr>
          <p:cNvPr id="4" name="Slide Number Placeholder 5">
            <a:extLst>
              <a:ext uri="{FF2B5EF4-FFF2-40B4-BE49-F238E27FC236}">
                <a16:creationId xmlns:a16="http://schemas.microsoft.com/office/drawing/2014/main" id="{1C36D41A-65CE-1D4F-B3B2-4A804666D643}"/>
              </a:ext>
            </a:extLst>
          </p:cNvPr>
          <p:cNvSpPr>
            <a:spLocks noGrp="1"/>
          </p:cNvSpPr>
          <p:nvPr>
            <p:ph type="sldNum" sz="quarter" idx="12"/>
          </p:nvPr>
        </p:nvSpPr>
        <p:spPr>
          <a:xfrm>
            <a:off x="6553200" y="6245225"/>
            <a:ext cx="2133600" cy="476250"/>
          </a:xfrm>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253</a:t>
            </a:fld>
            <a:endParaRPr lang="en-US">
              <a:latin typeface="Arial" pitchFamily="-111" charset="0"/>
              <a:ea typeface="ＭＳ Ｐゴシック" pitchFamily="-111" charset="-128"/>
              <a:cs typeface="ＭＳ Ｐゴシック" pitchFamily="-111" charset="-128"/>
            </a:endParaRPr>
          </a:p>
        </p:txBody>
      </p:sp>
      <p:sp>
        <p:nvSpPr>
          <p:cNvPr id="5" name="Date Placeholder 3">
            <a:extLst>
              <a:ext uri="{FF2B5EF4-FFF2-40B4-BE49-F238E27FC236}">
                <a16:creationId xmlns:a16="http://schemas.microsoft.com/office/drawing/2014/main" id="{B7927CE7-CBDC-7841-92F3-9A4B10729F79}"/>
              </a:ext>
            </a:extLst>
          </p:cNvPr>
          <p:cNvSpPr>
            <a:spLocks noGrp="1"/>
          </p:cNvSpPr>
          <p:nvPr>
            <p:ph type="dt" sz="quarter" idx="10"/>
          </p:nvPr>
        </p:nvSpPr>
        <p:spPr>
          <a:xfrm>
            <a:off x="457200" y="6245225"/>
            <a:ext cx="2133600" cy="476250"/>
          </a:xfrm>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
        <p:nvSpPr>
          <p:cNvPr id="6" name="Footer Placeholder 4">
            <a:extLst>
              <a:ext uri="{FF2B5EF4-FFF2-40B4-BE49-F238E27FC236}">
                <a16:creationId xmlns:a16="http://schemas.microsoft.com/office/drawing/2014/main" id="{A5528A23-5231-1C4E-9069-167CF20A43FF}"/>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6659642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latin typeface="Lato"/>
              </a:rPr>
              <a:t>AllDup</a:t>
            </a:r>
            <a:r>
              <a:rPr lang="en-US" sz="3000" dirty="0">
                <a:latin typeface="Lato"/>
              </a:rPr>
              <a:t>(AD) = { f | ∀x f(x)↓ &amp; ∃y, x ≠ y, </a:t>
            </a:r>
            <a:br>
              <a:rPr lang="en-US" sz="3000" dirty="0">
                <a:latin typeface="Lato"/>
              </a:rPr>
            </a:br>
            <a:r>
              <a:rPr lang="en-US" sz="3000" dirty="0">
                <a:latin typeface="Lato"/>
              </a:rPr>
              <a:t>where f(y)↓ &amp; f(x) = f(y) }</a:t>
            </a:r>
            <a:endParaRPr lang="en-US" sz="30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p:txBody>
          <a:bodyPr>
            <a:normAutofit/>
          </a:bodyPr>
          <a:lstStyle/>
          <a:p>
            <a:pPr marL="0" indent="0">
              <a:buNone/>
            </a:pPr>
            <a:r>
              <a:rPr lang="en-US" dirty="0"/>
              <a:t>Show a minimal quantification of some known primitive recursive predicate that provides an upper bound for the complexity of </a:t>
            </a:r>
            <a:r>
              <a:rPr lang="en-US" b="1" dirty="0"/>
              <a:t>AD</a:t>
            </a:r>
            <a:r>
              <a:rPr lang="en-US" dirty="0"/>
              <a:t>.</a:t>
            </a:r>
          </a:p>
          <a:p>
            <a:pPr marL="0" indent="0">
              <a:buNone/>
            </a:pPr>
            <a:r>
              <a:rPr lang="en-US" b="1" dirty="0">
                <a:sym typeface="Symbol" pitchFamily="2" charset="2"/>
              </a:rPr>
              <a:t>x</a:t>
            </a:r>
            <a:r>
              <a:rPr lang="en-US" dirty="0"/>
              <a:t> </a:t>
            </a:r>
            <a:r>
              <a:rPr lang="en-US" b="1" dirty="0">
                <a:sym typeface="Symbol" pitchFamily="2" charset="2"/>
              </a:rPr>
              <a:t>&lt;</a:t>
            </a:r>
            <a:r>
              <a:rPr lang="en-US" b="1" dirty="0" err="1">
                <a:sym typeface="Symbol" pitchFamily="2" charset="2"/>
              </a:rPr>
              <a:t>y,</a:t>
            </a:r>
            <a:r>
              <a:rPr lang="en-US" b="1" dirty="0" err="1"/>
              <a:t>t</a:t>
            </a:r>
            <a:r>
              <a:rPr lang="en-US" b="1" dirty="0"/>
              <a:t>&gt;</a:t>
            </a:r>
            <a:r>
              <a:rPr lang="en-US" b="1" dirty="0">
                <a:sym typeface="Symbol" pitchFamily="2" charset="2"/>
              </a:rPr>
              <a:t> </a:t>
            </a:r>
            <a:r>
              <a:rPr lang="en-US" b="1" dirty="0"/>
              <a:t>[STP(</a:t>
            </a:r>
            <a:r>
              <a:rPr lang="en-US" b="1" dirty="0" err="1"/>
              <a:t>f,x,t</a:t>
            </a:r>
            <a:r>
              <a:rPr lang="en-US" b="1" dirty="0"/>
              <a:t>) &amp; STP(</a:t>
            </a:r>
            <a:r>
              <a:rPr lang="en-US" b="1" dirty="0" err="1"/>
              <a:t>f,y,t</a:t>
            </a:r>
            <a:r>
              <a:rPr lang="en-US" b="1" dirty="0"/>
              <a:t>) &amp; </a:t>
            </a:r>
            <a:r>
              <a:rPr lang="en-US" b="1" dirty="0" err="1">
                <a:solidFill>
                  <a:srgbClr val="2D3B45"/>
                </a:solidFill>
                <a:latin typeface="Lato"/>
              </a:rPr>
              <a:t>x≠y</a:t>
            </a:r>
            <a:r>
              <a:rPr lang="en-US" b="1" dirty="0">
                <a:solidFill>
                  <a:srgbClr val="2D3B45"/>
                </a:solidFill>
                <a:latin typeface="Lato"/>
              </a:rPr>
              <a:t> </a:t>
            </a:r>
            <a:br>
              <a:rPr lang="en-US" b="1" dirty="0">
                <a:solidFill>
                  <a:srgbClr val="2D3B45"/>
                </a:solidFill>
                <a:latin typeface="Lato"/>
              </a:rPr>
            </a:br>
            <a:r>
              <a:rPr lang="en-US" b="1" dirty="0">
                <a:solidFill>
                  <a:srgbClr val="2D3B45"/>
                </a:solidFill>
                <a:latin typeface="Lato"/>
              </a:rPr>
              <a:t>              &amp;</a:t>
            </a:r>
            <a:r>
              <a:rPr lang="en-US" b="1" dirty="0"/>
              <a:t> (VALUE(</a:t>
            </a:r>
            <a:r>
              <a:rPr lang="en-US" b="1" dirty="0" err="1"/>
              <a:t>f,x,t</a:t>
            </a:r>
            <a:r>
              <a:rPr lang="en-US" b="1" dirty="0"/>
              <a:t>) = VALUE(</a:t>
            </a:r>
            <a:r>
              <a:rPr lang="en-US" b="1" dirty="0" err="1"/>
              <a:t>f,y,t</a:t>
            </a:r>
            <a:r>
              <a:rPr lang="en-US" b="1" dirty="0"/>
              <a:t>))]}</a:t>
            </a:r>
            <a:endParaRPr lang="en-US" dirty="0"/>
          </a:p>
          <a:p>
            <a:pPr marL="0" indent="0">
              <a:buNone/>
            </a:pPr>
            <a:r>
              <a:rPr lang="en-US" b="1" dirty="0"/>
              <a:t>AD </a:t>
            </a:r>
            <a:r>
              <a:rPr lang="en-US" dirty="0"/>
              <a:t>looks to be up there with </a:t>
            </a:r>
            <a:r>
              <a:rPr lang="en-US" b="1" dirty="0"/>
              <a:t>TOT</a:t>
            </a:r>
          </a:p>
        </p:txBody>
      </p:sp>
    </p:spTree>
    <p:extLst>
      <p:ext uri="{BB962C8B-B14F-4D97-AF65-F5344CB8AC3E}">
        <p14:creationId xmlns:p14="http://schemas.microsoft.com/office/powerpoint/2010/main" val="195694807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latin typeface="Lato"/>
              </a:rPr>
              <a:t>AllDup</a:t>
            </a:r>
            <a:r>
              <a:rPr lang="en-US" sz="3000" dirty="0">
                <a:latin typeface="Lato"/>
              </a:rPr>
              <a:t>(AD) = { f | ∀x f(x)↓ &amp; ∃y, x ≠ y, </a:t>
            </a:r>
            <a:br>
              <a:rPr lang="en-US" sz="3000" dirty="0">
                <a:latin typeface="Lato"/>
              </a:rPr>
            </a:br>
            <a:r>
              <a:rPr lang="en-US" sz="3000" dirty="0">
                <a:latin typeface="Lato"/>
              </a:rPr>
              <a:t>where f(y)↓ &amp; f(x) = f(y) }</a:t>
            </a:r>
            <a:endParaRPr lang="en-US" sz="30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p:txBody>
          <a:bodyPr>
            <a:normAutofit fontScale="92500"/>
          </a:bodyPr>
          <a:lstStyle/>
          <a:p>
            <a:pPr marL="0" indent="0">
              <a:buNone/>
            </a:pPr>
            <a:r>
              <a:rPr lang="en-US" sz="2400" dirty="0"/>
              <a:t>Use Rice’s Theorem to prove that </a:t>
            </a:r>
            <a:r>
              <a:rPr lang="en-US" sz="2400" b="1" dirty="0"/>
              <a:t>AD</a:t>
            </a:r>
            <a:r>
              <a:rPr lang="en-US" sz="2400" dirty="0"/>
              <a:t> is undecidable. Be Complete.</a:t>
            </a:r>
          </a:p>
          <a:p>
            <a:pPr marL="0" indent="0">
              <a:buNone/>
            </a:pPr>
            <a:r>
              <a:rPr lang="en-US" sz="2400" b="1" dirty="0"/>
              <a:t>AD</a:t>
            </a:r>
            <a:r>
              <a:rPr lang="en-US" sz="2400" dirty="0"/>
              <a:t> is non-trivial as </a:t>
            </a:r>
            <a:r>
              <a:rPr lang="en-US" sz="2400" b="1" dirty="0"/>
              <a:t>C0(x) = 0 </a:t>
            </a:r>
            <a:r>
              <a:rPr lang="en-US" sz="2400" dirty="0"/>
              <a:t>∈ </a:t>
            </a:r>
            <a:r>
              <a:rPr lang="en-US" sz="2400" b="1" dirty="0"/>
              <a:t>AD</a:t>
            </a:r>
            <a:r>
              <a:rPr lang="en-US" sz="2400" dirty="0"/>
              <a:t> and </a:t>
            </a:r>
            <a:r>
              <a:rPr lang="en-US" sz="2400" b="1" dirty="0"/>
              <a:t>S(x) = x+1 </a:t>
            </a:r>
            <a:r>
              <a:rPr lang="en-US" sz="2400" dirty="0"/>
              <a:t>∉ </a:t>
            </a:r>
            <a:r>
              <a:rPr lang="en-US" sz="2400" b="1" dirty="0"/>
              <a:t>AD</a:t>
            </a:r>
          </a:p>
          <a:p>
            <a:pPr marL="0" indent="0">
              <a:buNone/>
            </a:pPr>
            <a:r>
              <a:rPr lang="en-US" sz="2400" b="1" dirty="0"/>
              <a:t>Let </a:t>
            </a:r>
            <a:r>
              <a:rPr lang="en-US" sz="2400" b="1" dirty="0" err="1"/>
              <a:t>f,g</a:t>
            </a:r>
            <a:r>
              <a:rPr lang="en-US" sz="2400" b="1" dirty="0"/>
              <a:t> be two arbitrary indices of procedures such that </a:t>
            </a:r>
            <a:br>
              <a:rPr lang="en-US" sz="2400" b="1" dirty="0"/>
            </a:br>
            <a:r>
              <a:rPr lang="en-US" sz="2400" b="1" dirty="0"/>
              <a:t>    </a:t>
            </a:r>
            <a:r>
              <a:rPr lang="en-US" sz="2400" b="1" dirty="0">
                <a:sym typeface="Symbol" pitchFamily="2" charset="2"/>
              </a:rPr>
              <a:t>x f(x) = g(x)</a:t>
            </a:r>
          </a:p>
          <a:p>
            <a:pPr marL="0" indent="0">
              <a:buNone/>
            </a:pPr>
            <a:endParaRPr lang="en-US" sz="2400" b="1" dirty="0"/>
          </a:p>
          <a:p>
            <a:pPr marL="0" indent="0">
              <a:buNone/>
            </a:pPr>
            <a:r>
              <a:rPr lang="en-US" sz="2400" b="1" dirty="0"/>
              <a:t>f</a:t>
            </a:r>
            <a:r>
              <a:rPr lang="en-US" sz="2400" dirty="0"/>
              <a:t> ∈ </a:t>
            </a:r>
            <a:r>
              <a:rPr lang="en-US" sz="2400" b="1" dirty="0"/>
              <a:t>AD</a:t>
            </a:r>
            <a:r>
              <a:rPr lang="en-US" sz="2400" dirty="0"/>
              <a:t> 	 </a:t>
            </a:r>
            <a:r>
              <a:rPr lang="en-US" sz="2400" b="1" dirty="0">
                <a:sym typeface="Symbol" panose="05050102010706020507" pitchFamily="18" charset="2"/>
              </a:rPr>
              <a:t></a:t>
            </a:r>
            <a:r>
              <a:rPr lang="en-US" sz="2400" dirty="0"/>
              <a:t> </a:t>
            </a:r>
            <a:r>
              <a:rPr lang="en-US" sz="2400" b="1" dirty="0">
                <a:sym typeface="Symbol" pitchFamily="2" charset="2"/>
              </a:rPr>
              <a:t>x </a:t>
            </a:r>
            <a:r>
              <a:rPr lang="en-US" sz="2400" b="1" dirty="0">
                <a:solidFill>
                  <a:srgbClr val="2D3B45"/>
                </a:solidFill>
                <a:latin typeface="Lato"/>
              </a:rPr>
              <a:t>f(x)↓ &amp; </a:t>
            </a:r>
            <a:r>
              <a:rPr lang="en-US" sz="2400" b="1" dirty="0">
                <a:sym typeface="Symbol" pitchFamily="2" charset="2"/>
              </a:rPr>
              <a:t>y, </a:t>
            </a:r>
            <a:r>
              <a:rPr lang="en-US" sz="2400" b="1" dirty="0" err="1">
                <a:solidFill>
                  <a:srgbClr val="2D3B45"/>
                </a:solidFill>
                <a:latin typeface="Lato"/>
              </a:rPr>
              <a:t>x≠y</a:t>
            </a:r>
            <a:r>
              <a:rPr lang="en-US" sz="2400" b="1" dirty="0">
                <a:solidFill>
                  <a:srgbClr val="2D3B45"/>
                </a:solidFill>
                <a:latin typeface="Lato"/>
              </a:rPr>
              <a:t>, </a:t>
            </a:r>
            <a:r>
              <a:rPr lang="en-US" sz="2400" dirty="0">
                <a:solidFill>
                  <a:srgbClr val="2D3B45"/>
                </a:solidFill>
                <a:latin typeface="Lato"/>
              </a:rPr>
              <a:t>where</a:t>
            </a:r>
            <a:r>
              <a:rPr lang="en-US" sz="2400" b="1" dirty="0">
                <a:solidFill>
                  <a:srgbClr val="2D3B45"/>
                </a:solidFill>
                <a:latin typeface="Lato"/>
              </a:rPr>
              <a:t> </a:t>
            </a:r>
            <a:r>
              <a:rPr lang="en-US" sz="2400" b="1" dirty="0">
                <a:latin typeface="Lato"/>
              </a:rPr>
              <a:t>f(y)↓ &amp; </a:t>
            </a:r>
            <a:r>
              <a:rPr lang="en-US" sz="2400" b="1" dirty="0"/>
              <a:t>f(x) = f(y)</a:t>
            </a:r>
            <a:br>
              <a:rPr lang="en-US" sz="2400" b="1" dirty="0"/>
            </a:br>
            <a:r>
              <a:rPr lang="en-US" sz="2400" b="1" dirty="0"/>
              <a:t>	 </a:t>
            </a:r>
            <a:r>
              <a:rPr lang="en-US" sz="2400" b="1" dirty="0">
                <a:sym typeface="Symbol" panose="05050102010706020507" pitchFamily="18" charset="2"/>
              </a:rPr>
              <a:t></a:t>
            </a:r>
            <a:r>
              <a:rPr lang="en-US" sz="2400" b="1" dirty="0"/>
              <a:t> </a:t>
            </a:r>
            <a:r>
              <a:rPr lang="en-US" sz="2400" dirty="0">
                <a:sym typeface="Symbol" pitchFamily="2" charset="2"/>
              </a:rPr>
              <a:t>given any </a:t>
            </a:r>
            <a:r>
              <a:rPr lang="en-US" sz="2400" b="1" dirty="0">
                <a:sym typeface="Symbol" pitchFamily="2" charset="2"/>
              </a:rPr>
              <a:t>x, </a:t>
            </a:r>
            <a:r>
              <a:rPr lang="en-US" sz="2400" b="1" dirty="0">
                <a:solidFill>
                  <a:srgbClr val="2D3B45"/>
                </a:solidFill>
                <a:latin typeface="Lato"/>
              </a:rPr>
              <a:t>f(x)↓ &amp;</a:t>
            </a:r>
            <a:r>
              <a:rPr lang="en-US" sz="2400" b="1" dirty="0">
                <a:sym typeface="Symbol" pitchFamily="2" charset="2"/>
              </a:rPr>
              <a:t> </a:t>
            </a:r>
            <a:r>
              <a:rPr lang="en-US" sz="2400" b="1" dirty="0" err="1"/>
              <a:t>y</a:t>
            </a:r>
            <a:r>
              <a:rPr lang="en-US" sz="2400" b="1" dirty="0" err="1">
                <a:solidFill>
                  <a:srgbClr val="2D3B45"/>
                </a:solidFill>
                <a:latin typeface="Lato"/>
              </a:rPr>
              <a:t>≠x</a:t>
            </a:r>
            <a:r>
              <a:rPr lang="en-US" sz="2400" dirty="0"/>
              <a:t>,</a:t>
            </a:r>
            <a:r>
              <a:rPr lang="en-US" sz="2400" b="1" dirty="0"/>
              <a:t> </a:t>
            </a:r>
            <a:r>
              <a:rPr lang="en-US" sz="2400" b="1" dirty="0">
                <a:latin typeface="Lato"/>
              </a:rPr>
              <a:t>f(y)↓ &amp; </a:t>
            </a:r>
            <a:r>
              <a:rPr lang="en-US" sz="2400" b="1" dirty="0"/>
              <a:t>f(x) = f(y)</a:t>
            </a:r>
            <a:br>
              <a:rPr lang="en-US" sz="2400" b="1" dirty="0"/>
            </a:br>
            <a:r>
              <a:rPr lang="en-US" sz="2400" b="1" dirty="0"/>
              <a:t>	 </a:t>
            </a:r>
            <a:r>
              <a:rPr lang="en-US" sz="2400" b="1" dirty="0">
                <a:sym typeface="Symbol" panose="05050102010706020507" pitchFamily="18" charset="2"/>
              </a:rPr>
              <a:t> </a:t>
            </a:r>
            <a:r>
              <a:rPr lang="en-US" sz="2400" dirty="0">
                <a:sym typeface="Symbol" pitchFamily="2" charset="2"/>
              </a:rPr>
              <a:t>given any </a:t>
            </a:r>
            <a:r>
              <a:rPr lang="en-US" sz="2400" b="1" dirty="0">
                <a:sym typeface="Symbol" pitchFamily="2" charset="2"/>
              </a:rPr>
              <a:t>x</a:t>
            </a:r>
            <a:r>
              <a:rPr lang="en-US" sz="2400" dirty="0">
                <a:sym typeface="Symbol" pitchFamily="2" charset="2"/>
              </a:rPr>
              <a:t>, </a:t>
            </a:r>
            <a:r>
              <a:rPr lang="en-US" sz="2400" b="1" dirty="0">
                <a:solidFill>
                  <a:srgbClr val="2D3B45"/>
                </a:solidFill>
                <a:latin typeface="Lato"/>
                <a:sym typeface="Symbol" pitchFamily="2" charset="2"/>
              </a:rPr>
              <a:t>g</a:t>
            </a:r>
            <a:r>
              <a:rPr lang="en-US" sz="2400" b="1" dirty="0">
                <a:solidFill>
                  <a:srgbClr val="2D3B45"/>
                </a:solidFill>
                <a:latin typeface="Lato"/>
              </a:rPr>
              <a:t>(x)↓ &amp; </a:t>
            </a:r>
            <a:r>
              <a:rPr lang="en-US" sz="2400" b="1" dirty="0">
                <a:sym typeface="Symbol" pitchFamily="2" charset="2"/>
              </a:rPr>
              <a:t></a:t>
            </a:r>
            <a:r>
              <a:rPr lang="en-US" sz="2400" b="1" dirty="0" err="1"/>
              <a:t>y</a:t>
            </a:r>
            <a:r>
              <a:rPr lang="en-US" sz="2400" b="1" dirty="0" err="1">
                <a:solidFill>
                  <a:srgbClr val="2D3B45"/>
                </a:solidFill>
                <a:latin typeface="Lato"/>
              </a:rPr>
              <a:t>≠x</a:t>
            </a:r>
            <a:r>
              <a:rPr lang="en-US" sz="2400" dirty="0"/>
              <a:t>,</a:t>
            </a:r>
            <a:r>
              <a:rPr lang="en-US" sz="2400" b="1" dirty="0"/>
              <a:t> </a:t>
            </a:r>
            <a:r>
              <a:rPr lang="en-US" sz="2400" b="1" dirty="0">
                <a:latin typeface="Lato"/>
              </a:rPr>
              <a:t>g(y)↓ &amp; </a:t>
            </a:r>
            <a:r>
              <a:rPr lang="en-US" sz="2400" b="1" dirty="0"/>
              <a:t>g(x) = g(y) </a:t>
            </a:r>
            <a:br>
              <a:rPr lang="en-US" sz="2400" b="1" dirty="0"/>
            </a:br>
            <a:r>
              <a:rPr lang="en-US" sz="2400" b="1" dirty="0"/>
              <a:t>	      </a:t>
            </a:r>
            <a:r>
              <a:rPr lang="en-US" sz="2400" dirty="0">
                <a:solidFill>
                  <a:srgbClr val="2D3B45"/>
                </a:solidFill>
                <a:latin typeface="Lato"/>
              </a:rPr>
              <a:t>as</a:t>
            </a:r>
            <a:r>
              <a:rPr lang="en-US" sz="2400" b="1" dirty="0">
                <a:solidFill>
                  <a:srgbClr val="2D3B45"/>
                </a:solidFill>
                <a:latin typeface="Lato"/>
              </a:rPr>
              <a:t> </a:t>
            </a:r>
            <a:r>
              <a:rPr lang="en-US" sz="2400" b="1" dirty="0">
                <a:sym typeface="Symbol" pitchFamily="2" charset="2"/>
              </a:rPr>
              <a:t>x f(x) = g(x)</a:t>
            </a:r>
            <a:r>
              <a:rPr lang="en-US" sz="2400" b="1" dirty="0">
                <a:sym typeface="Symbol" panose="05050102010706020507" pitchFamily="18" charset="2"/>
              </a:rPr>
              <a:t> </a:t>
            </a:r>
            <a:r>
              <a:rPr lang="en-US" sz="2400" dirty="0">
                <a:sym typeface="Symbol" pitchFamily="2" charset="2"/>
              </a:rPr>
              <a:t>and so </a:t>
            </a:r>
            <a:r>
              <a:rPr lang="en-US" sz="2400" b="1" dirty="0">
                <a:sym typeface="Symbol" pitchFamily="2" charset="2"/>
              </a:rPr>
              <a:t>g</a:t>
            </a:r>
            <a:r>
              <a:rPr lang="en-US" sz="2400" dirty="0">
                <a:sym typeface="Symbol" pitchFamily="2" charset="2"/>
              </a:rPr>
              <a:t> has same I/O properties</a:t>
            </a:r>
            <a:br>
              <a:rPr lang="en-US" sz="2400" b="1" dirty="0">
                <a:sym typeface="Symbol" panose="05050102010706020507" pitchFamily="18" charset="2"/>
              </a:rPr>
            </a:br>
            <a:r>
              <a:rPr lang="en-US" sz="2400" b="1" dirty="0">
                <a:sym typeface="Symbol" panose="05050102010706020507" pitchFamily="18" charset="2"/>
              </a:rPr>
              <a:t>	 </a:t>
            </a:r>
            <a:r>
              <a:rPr lang="en-US" sz="2400" b="1" dirty="0"/>
              <a:t> g</a:t>
            </a:r>
            <a:r>
              <a:rPr lang="en-US" sz="2400" dirty="0"/>
              <a:t> ∈ </a:t>
            </a:r>
            <a:r>
              <a:rPr lang="en-US" sz="2400" b="1" dirty="0"/>
              <a:t>AD</a:t>
            </a:r>
            <a:r>
              <a:rPr lang="en-US" sz="2400" dirty="0"/>
              <a:t> </a:t>
            </a:r>
          </a:p>
          <a:p>
            <a:pPr marL="0" indent="0">
              <a:buNone/>
            </a:pPr>
            <a:r>
              <a:rPr lang="en-US" sz="2400" dirty="0"/>
              <a:t>Thus, </a:t>
            </a:r>
            <a:r>
              <a:rPr lang="en-US" sz="2400" b="1" dirty="0"/>
              <a:t>HD </a:t>
            </a:r>
            <a:r>
              <a:rPr lang="en-US" sz="2400" dirty="0"/>
              <a:t>is undecidable by Rice’s Strong Form</a:t>
            </a:r>
          </a:p>
        </p:txBody>
      </p:sp>
    </p:spTree>
    <p:extLst>
      <p:ext uri="{BB962C8B-B14F-4D97-AF65-F5344CB8AC3E}">
        <p14:creationId xmlns:p14="http://schemas.microsoft.com/office/powerpoint/2010/main" val="90083148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latin typeface="Lato"/>
              </a:rPr>
              <a:t>AllDup</a:t>
            </a:r>
            <a:r>
              <a:rPr lang="en-US" sz="3000" dirty="0">
                <a:latin typeface="Lato"/>
              </a:rPr>
              <a:t>(AD) = { f | ∀x f(x)↓ &amp; ∃y, x ≠ y, </a:t>
            </a:r>
            <a:br>
              <a:rPr lang="en-US" sz="3000" dirty="0">
                <a:latin typeface="Lato"/>
              </a:rPr>
            </a:br>
            <a:r>
              <a:rPr lang="en-US" sz="3000" dirty="0">
                <a:latin typeface="Lato"/>
              </a:rPr>
              <a:t>where f(y)↓ &amp; f(x) = f(y) }</a:t>
            </a:r>
            <a:endParaRPr lang="en-US" sz="30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p:txBody>
          <a:bodyPr>
            <a:normAutofit/>
          </a:bodyPr>
          <a:lstStyle/>
          <a:p>
            <a:pPr marL="0" indent="0">
              <a:buNone/>
            </a:pPr>
            <a:r>
              <a:rPr lang="en-US" sz="2800" dirty="0"/>
              <a:t>Show that </a:t>
            </a:r>
            <a:r>
              <a:rPr lang="en-US" sz="2800" b="1" dirty="0"/>
              <a:t> TOT = { f | </a:t>
            </a:r>
            <a:r>
              <a:rPr lang="en-US" sz="2800" dirty="0"/>
              <a:t> for all </a:t>
            </a:r>
            <a:r>
              <a:rPr lang="en-US" sz="2800" b="1" dirty="0"/>
              <a:t>x</a:t>
            </a:r>
            <a:r>
              <a:rPr lang="en-US" sz="2800" dirty="0"/>
              <a:t>, f</a:t>
            </a:r>
            <a:r>
              <a:rPr lang="en-US" sz="2800" b="1" dirty="0"/>
              <a:t>(x)</a:t>
            </a:r>
            <a:r>
              <a:rPr lang="en-US" sz="2800" dirty="0"/>
              <a:t> converges</a:t>
            </a:r>
            <a:r>
              <a:rPr lang="en-US" sz="2800" b="1" dirty="0"/>
              <a:t> }</a:t>
            </a:r>
            <a:r>
              <a:rPr lang="en-US" sz="2800" dirty="0"/>
              <a:t> is many-one reducible to </a:t>
            </a:r>
            <a:r>
              <a:rPr lang="en-US" sz="2800" b="1" dirty="0"/>
              <a:t>AD</a:t>
            </a:r>
            <a:r>
              <a:rPr lang="en-US" sz="2800" dirty="0"/>
              <a:t>.</a:t>
            </a:r>
          </a:p>
          <a:p>
            <a:pPr marL="0" indent="0">
              <a:buNone/>
            </a:pPr>
            <a:r>
              <a:rPr lang="en-US" sz="2800" dirty="0"/>
              <a:t>Let </a:t>
            </a:r>
            <a:r>
              <a:rPr lang="en-US" sz="2800" b="1" dirty="0"/>
              <a:t>f</a:t>
            </a:r>
            <a:r>
              <a:rPr lang="en-US" sz="2800" dirty="0"/>
              <a:t> be an arbitrary index. </a:t>
            </a:r>
            <a:br>
              <a:rPr lang="en-US" sz="2800" dirty="0"/>
            </a:br>
            <a:r>
              <a:rPr lang="en-US" sz="2800" dirty="0"/>
              <a:t>From </a:t>
            </a:r>
            <a:r>
              <a:rPr lang="en-US" sz="2800" b="1" dirty="0"/>
              <a:t>f</a:t>
            </a:r>
            <a:r>
              <a:rPr lang="en-US" sz="2800" dirty="0"/>
              <a:t>, define </a:t>
            </a:r>
            <a:r>
              <a:rPr lang="en-US" sz="2800" b="1" dirty="0">
                <a:sym typeface="Symbol" pitchFamily="2" charset="2"/>
              </a:rPr>
              <a:t>x </a:t>
            </a:r>
            <a:r>
              <a:rPr lang="en-US" sz="2800" b="1" dirty="0"/>
              <a:t>F</a:t>
            </a:r>
            <a:r>
              <a:rPr lang="en-US" sz="2800" b="1" baseline="-25000" dirty="0"/>
              <a:t>f</a:t>
            </a:r>
            <a:r>
              <a:rPr lang="en-US" sz="2800" b="1" dirty="0"/>
              <a:t>(x) = f(x)-f(x)</a:t>
            </a:r>
            <a:r>
              <a:rPr lang="en-US" sz="2800" dirty="0"/>
              <a:t>.</a:t>
            </a:r>
            <a:br>
              <a:rPr lang="en-US" sz="2800" dirty="0"/>
            </a:br>
            <a:r>
              <a:rPr lang="en-US" sz="2800" b="1" dirty="0"/>
              <a:t>f</a:t>
            </a:r>
            <a:r>
              <a:rPr lang="en-US" sz="2800" dirty="0"/>
              <a:t> ∈ </a:t>
            </a:r>
            <a:r>
              <a:rPr lang="en-US" sz="2800" b="1" dirty="0"/>
              <a:t>TOT</a:t>
            </a:r>
            <a:r>
              <a:rPr lang="en-US" sz="2800" dirty="0"/>
              <a:t> ⇒ </a:t>
            </a:r>
            <a:r>
              <a:rPr lang="en-US" sz="2800" b="1" dirty="0">
                <a:sym typeface="Symbol" pitchFamily="2" charset="2"/>
              </a:rPr>
              <a:t>x </a:t>
            </a:r>
            <a:r>
              <a:rPr lang="en-US" sz="2800" b="1" dirty="0"/>
              <a:t>F</a:t>
            </a:r>
            <a:r>
              <a:rPr lang="en-US" sz="2800" b="1" baseline="-25000" dirty="0"/>
              <a:t>f</a:t>
            </a:r>
            <a:r>
              <a:rPr lang="en-US" sz="2800" b="1" dirty="0"/>
              <a:t>(x) = 0 </a:t>
            </a:r>
            <a:r>
              <a:rPr lang="en-US" sz="2800" dirty="0"/>
              <a:t>⇒ </a:t>
            </a:r>
            <a:r>
              <a:rPr lang="en-US" sz="2800" b="1" dirty="0"/>
              <a:t>F</a:t>
            </a:r>
            <a:r>
              <a:rPr lang="en-US" sz="2800" b="1" baseline="-25000" dirty="0"/>
              <a:t>f</a:t>
            </a:r>
            <a:r>
              <a:rPr lang="en-US" sz="2800" dirty="0"/>
              <a:t> ∈ </a:t>
            </a:r>
            <a:r>
              <a:rPr lang="en-US" sz="2800" b="1" dirty="0"/>
              <a:t>AD</a:t>
            </a:r>
            <a:r>
              <a:rPr lang="en-US" sz="2800" dirty="0"/>
              <a:t>.</a:t>
            </a:r>
            <a:br>
              <a:rPr lang="en-US" sz="2800" dirty="0"/>
            </a:br>
            <a:r>
              <a:rPr lang="en-US" sz="2800" b="1" dirty="0"/>
              <a:t>f</a:t>
            </a:r>
            <a:r>
              <a:rPr lang="en-US" sz="2800" dirty="0"/>
              <a:t> ∉ </a:t>
            </a:r>
            <a:r>
              <a:rPr lang="en-US" sz="2800" b="1" dirty="0"/>
              <a:t>TOT</a:t>
            </a:r>
            <a:r>
              <a:rPr lang="en-US" sz="2800" dirty="0"/>
              <a:t> ⇒ </a:t>
            </a:r>
            <a:r>
              <a:rPr lang="en-US" sz="2800" b="1" dirty="0">
                <a:sym typeface="Symbol" pitchFamily="2" charset="2"/>
              </a:rPr>
              <a:t>x </a:t>
            </a:r>
            <a:r>
              <a:rPr lang="en-US" sz="2800" b="1" dirty="0"/>
              <a:t>F</a:t>
            </a:r>
            <a:r>
              <a:rPr lang="en-US" sz="2800" b="1" baseline="-25000" dirty="0"/>
              <a:t>f</a:t>
            </a:r>
            <a:r>
              <a:rPr lang="en-US" sz="2800" b="1" dirty="0"/>
              <a:t>(x)</a:t>
            </a:r>
            <a:r>
              <a:rPr lang="en-US" sz="2800" b="1" dirty="0">
                <a:sym typeface="Symbol" panose="05050102010706020507" pitchFamily="18" charset="2"/>
              </a:rPr>
              <a:t>↑</a:t>
            </a:r>
            <a:r>
              <a:rPr lang="en-US" sz="2800" b="1" dirty="0"/>
              <a:t> </a:t>
            </a:r>
            <a:r>
              <a:rPr lang="en-US" sz="2800" dirty="0"/>
              <a:t>⇒ </a:t>
            </a:r>
            <a:r>
              <a:rPr lang="en-US" sz="2800" b="1" dirty="0"/>
              <a:t>F</a:t>
            </a:r>
            <a:r>
              <a:rPr lang="en-US" sz="2800" b="1" baseline="-25000" dirty="0"/>
              <a:t>f</a:t>
            </a:r>
            <a:r>
              <a:rPr lang="en-US" sz="2800" dirty="0"/>
              <a:t> ∉ </a:t>
            </a:r>
            <a:r>
              <a:rPr lang="en-US" sz="2800" b="1" dirty="0"/>
              <a:t>AD</a:t>
            </a:r>
            <a:r>
              <a:rPr lang="en-US" sz="2800" dirty="0"/>
              <a:t>.</a:t>
            </a:r>
          </a:p>
          <a:p>
            <a:pPr marL="0" indent="0">
              <a:buNone/>
            </a:pPr>
            <a:r>
              <a:rPr lang="en-US" sz="2800" dirty="0"/>
              <a:t>Thus, </a:t>
            </a:r>
            <a:r>
              <a:rPr lang="en-US" sz="2800" b="1" dirty="0"/>
              <a:t>TOT</a:t>
            </a:r>
            <a:r>
              <a:rPr lang="en-US" sz="2800" dirty="0"/>
              <a:t> </a:t>
            </a:r>
            <a:r>
              <a:rPr lang="en-US" sz="2800" b="1" dirty="0"/>
              <a:t>≤</a:t>
            </a:r>
            <a:r>
              <a:rPr lang="en-US" sz="2800" b="1" baseline="-25000" dirty="0"/>
              <a:t>m</a:t>
            </a:r>
            <a:r>
              <a:rPr lang="en-US" sz="2800" dirty="0"/>
              <a:t> </a:t>
            </a:r>
            <a:r>
              <a:rPr lang="en-US" sz="2800" b="1" dirty="0"/>
              <a:t>AD</a:t>
            </a:r>
          </a:p>
          <a:p>
            <a:endParaRPr lang="en-US" b="1" dirty="0"/>
          </a:p>
        </p:txBody>
      </p:sp>
    </p:spTree>
    <p:extLst>
      <p:ext uri="{BB962C8B-B14F-4D97-AF65-F5344CB8AC3E}">
        <p14:creationId xmlns:p14="http://schemas.microsoft.com/office/powerpoint/2010/main" val="197720488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46917-331B-CA4C-9EEF-2AB8E29A90E1}"/>
              </a:ext>
            </a:extLst>
          </p:cNvPr>
          <p:cNvSpPr>
            <a:spLocks noGrp="1"/>
          </p:cNvSpPr>
          <p:nvPr>
            <p:ph type="title"/>
          </p:nvPr>
        </p:nvSpPr>
        <p:spPr/>
        <p:txBody>
          <a:bodyPr>
            <a:normAutofit/>
          </a:bodyPr>
          <a:lstStyle/>
          <a:p>
            <a:r>
              <a:rPr lang="en-US" sz="3000" dirty="0" err="1">
                <a:latin typeface="Lato"/>
              </a:rPr>
              <a:t>AllDup</a:t>
            </a:r>
            <a:r>
              <a:rPr lang="en-US" sz="3000" dirty="0">
                <a:latin typeface="Lato"/>
              </a:rPr>
              <a:t>(AD) = { f | ∀x f(x)↓ &amp; ∃y, x ≠ y, </a:t>
            </a:r>
            <a:br>
              <a:rPr lang="en-US" sz="3000" dirty="0">
                <a:latin typeface="Lato"/>
              </a:rPr>
            </a:br>
            <a:r>
              <a:rPr lang="en-US" sz="3000" dirty="0">
                <a:latin typeface="Lato"/>
              </a:rPr>
              <a:t>where f(y)↓ &amp; f(x) = f(y) }</a:t>
            </a:r>
            <a:endParaRPr lang="en-US" sz="3000" dirty="0"/>
          </a:p>
        </p:txBody>
      </p:sp>
      <p:sp>
        <p:nvSpPr>
          <p:cNvPr id="3" name="Content Placeholder 2">
            <a:extLst>
              <a:ext uri="{FF2B5EF4-FFF2-40B4-BE49-F238E27FC236}">
                <a16:creationId xmlns:a16="http://schemas.microsoft.com/office/drawing/2014/main" id="{74D8B8D0-27CB-C64D-91A9-A29D69F382B2}"/>
              </a:ext>
            </a:extLst>
          </p:cNvPr>
          <p:cNvSpPr>
            <a:spLocks noGrp="1"/>
          </p:cNvSpPr>
          <p:nvPr>
            <p:ph idx="1"/>
          </p:nvPr>
        </p:nvSpPr>
        <p:spPr/>
        <p:txBody>
          <a:bodyPr>
            <a:normAutofit/>
          </a:bodyPr>
          <a:lstStyle/>
          <a:p>
            <a:pPr marL="0" indent="0">
              <a:buNone/>
            </a:pPr>
            <a:r>
              <a:rPr lang="en-US" sz="2400" dirty="0"/>
              <a:t>Show that </a:t>
            </a:r>
            <a:r>
              <a:rPr lang="en-US" sz="2400" b="1" dirty="0"/>
              <a:t>AD </a:t>
            </a:r>
            <a:r>
              <a:rPr lang="en-US" sz="2400" dirty="0"/>
              <a:t>is many-one reducible to </a:t>
            </a:r>
            <a:br>
              <a:rPr lang="en-US" sz="2400" b="1" dirty="0"/>
            </a:br>
            <a:r>
              <a:rPr lang="en-US" sz="2400" b="1" dirty="0"/>
              <a:t>     TOT = { f | </a:t>
            </a:r>
            <a:r>
              <a:rPr lang="en-US" sz="2400" dirty="0"/>
              <a:t> for all </a:t>
            </a:r>
            <a:r>
              <a:rPr lang="en-US" sz="2400" b="1" dirty="0"/>
              <a:t>x</a:t>
            </a:r>
            <a:r>
              <a:rPr lang="en-US" sz="2400" dirty="0"/>
              <a:t>, f</a:t>
            </a:r>
            <a:r>
              <a:rPr lang="en-US" sz="2400" b="1" dirty="0"/>
              <a:t>(x)</a:t>
            </a:r>
            <a:r>
              <a:rPr lang="en-US" sz="2400" dirty="0"/>
              <a:t> converges</a:t>
            </a:r>
            <a:r>
              <a:rPr lang="en-US" sz="2400" b="1" dirty="0"/>
              <a:t>  }</a:t>
            </a:r>
            <a:r>
              <a:rPr lang="en-US" sz="2400" dirty="0"/>
              <a:t>  </a:t>
            </a:r>
          </a:p>
          <a:p>
            <a:pPr marL="0" indent="0">
              <a:buNone/>
            </a:pPr>
            <a:r>
              <a:rPr lang="en-US" sz="2400" dirty="0"/>
              <a:t>Let </a:t>
            </a:r>
            <a:r>
              <a:rPr lang="en-US" sz="2400" b="1" dirty="0"/>
              <a:t>f</a:t>
            </a:r>
            <a:r>
              <a:rPr lang="en-US" sz="2400" dirty="0"/>
              <a:t> be an arbitrary index. </a:t>
            </a:r>
            <a:br>
              <a:rPr lang="en-US" sz="2400" dirty="0"/>
            </a:br>
            <a:r>
              <a:rPr lang="en-US" sz="2400" dirty="0"/>
              <a:t>From </a:t>
            </a:r>
            <a:r>
              <a:rPr lang="en-US" sz="2400" b="1" dirty="0"/>
              <a:t>f</a:t>
            </a:r>
            <a:r>
              <a:rPr lang="en-US" sz="2400" dirty="0"/>
              <a:t>, define </a:t>
            </a:r>
            <a:r>
              <a:rPr lang="en-US" sz="2400" b="1" dirty="0">
                <a:sym typeface="Symbol" pitchFamily="2" charset="2"/>
              </a:rPr>
              <a:t>x </a:t>
            </a:r>
            <a:r>
              <a:rPr lang="en-US" sz="2400" b="1" dirty="0"/>
              <a:t>F</a:t>
            </a:r>
            <a:r>
              <a:rPr lang="en-US" sz="2400" b="1" baseline="-25000" dirty="0"/>
              <a:t>f</a:t>
            </a:r>
            <a:r>
              <a:rPr lang="en-US" sz="2400" b="1" dirty="0"/>
              <a:t>(x) = </a:t>
            </a:r>
            <a:r>
              <a:rPr lang="en-US" sz="2400" b="1" dirty="0">
                <a:sym typeface="Symbol" panose="05050102010706020507" pitchFamily="18" charset="2"/>
              </a:rPr>
              <a:t></a:t>
            </a:r>
            <a:r>
              <a:rPr lang="en-US" sz="2400" b="1" dirty="0">
                <a:sym typeface="Symbol" pitchFamily="2" charset="2"/>
              </a:rPr>
              <a:t>y [</a:t>
            </a:r>
            <a:r>
              <a:rPr lang="en-US" sz="2400" b="1" dirty="0" err="1">
                <a:solidFill>
                  <a:srgbClr val="2D3B45"/>
                </a:solidFill>
                <a:latin typeface="Lato"/>
              </a:rPr>
              <a:t>x≠y</a:t>
            </a:r>
            <a:r>
              <a:rPr lang="en-US" sz="2400" b="1" dirty="0">
                <a:solidFill>
                  <a:srgbClr val="2D3B45"/>
                </a:solidFill>
                <a:latin typeface="Lato"/>
              </a:rPr>
              <a:t> &amp; </a:t>
            </a:r>
            <a:r>
              <a:rPr lang="en-US" sz="2400" b="1" dirty="0"/>
              <a:t>f(x) = f(y) ] </a:t>
            </a:r>
          </a:p>
          <a:p>
            <a:pPr marL="0" indent="0">
              <a:buNone/>
            </a:pPr>
            <a:r>
              <a:rPr lang="en-US" sz="2400" b="1" dirty="0"/>
              <a:t>f </a:t>
            </a:r>
            <a:r>
              <a:rPr lang="en-US" sz="2400" dirty="0"/>
              <a:t>∈ </a:t>
            </a:r>
            <a:r>
              <a:rPr lang="en-US" sz="2400" b="1" dirty="0"/>
              <a:t>AD</a:t>
            </a:r>
            <a:r>
              <a:rPr lang="en-US" sz="2400" dirty="0"/>
              <a:t> ⇒ </a:t>
            </a:r>
            <a:r>
              <a:rPr lang="en-US" sz="2400" b="1" dirty="0">
                <a:sym typeface="Symbol" pitchFamily="2" charset="2"/>
              </a:rPr>
              <a:t>x </a:t>
            </a:r>
            <a:r>
              <a:rPr lang="en-US" sz="2400" b="1" dirty="0"/>
              <a:t>F</a:t>
            </a:r>
            <a:r>
              <a:rPr lang="en-US" sz="2400" b="1" baseline="-25000" dirty="0"/>
              <a:t>f</a:t>
            </a:r>
            <a:r>
              <a:rPr lang="en-US" sz="2400" b="1" dirty="0"/>
              <a:t>(x)</a:t>
            </a:r>
            <a:r>
              <a:rPr lang="en-US" sz="2400" b="1" dirty="0">
                <a:sym typeface="Symbol" panose="05050102010706020507" pitchFamily="18" charset="2"/>
              </a:rPr>
              <a:t> </a:t>
            </a:r>
            <a:r>
              <a:rPr lang="en-US" sz="2400" dirty="0"/>
              <a:t>⇒ </a:t>
            </a:r>
            <a:r>
              <a:rPr lang="en-US" sz="2400" b="1" dirty="0"/>
              <a:t>F</a:t>
            </a:r>
            <a:r>
              <a:rPr lang="en-US" sz="2400" b="1" baseline="-25000" dirty="0"/>
              <a:t>f</a:t>
            </a:r>
            <a:r>
              <a:rPr lang="en-US" sz="2400" dirty="0"/>
              <a:t> ∈ </a:t>
            </a:r>
            <a:r>
              <a:rPr lang="en-US" sz="2400" b="1" dirty="0"/>
              <a:t>TOT</a:t>
            </a:r>
            <a:br>
              <a:rPr lang="en-US" sz="2400" dirty="0"/>
            </a:br>
            <a:r>
              <a:rPr lang="en-US" sz="2400" b="1" dirty="0"/>
              <a:t>f</a:t>
            </a:r>
            <a:r>
              <a:rPr lang="en-US" sz="2400" dirty="0"/>
              <a:t> ∉ </a:t>
            </a:r>
            <a:r>
              <a:rPr lang="en-US" sz="2400" b="1" dirty="0"/>
              <a:t>AD</a:t>
            </a:r>
            <a:r>
              <a:rPr lang="en-US" sz="2400" dirty="0"/>
              <a:t> ⇒ </a:t>
            </a:r>
            <a:r>
              <a:rPr lang="en-US" sz="2400" b="1" dirty="0">
                <a:sym typeface="Symbol" pitchFamily="2" charset="2"/>
              </a:rPr>
              <a:t>x </a:t>
            </a:r>
            <a:r>
              <a:rPr lang="en-US" sz="2400" b="1" dirty="0"/>
              <a:t>F</a:t>
            </a:r>
            <a:r>
              <a:rPr lang="en-US" sz="2400" b="1" baseline="-25000" dirty="0"/>
              <a:t>f</a:t>
            </a:r>
            <a:r>
              <a:rPr lang="en-US" sz="2400" b="1" dirty="0"/>
              <a:t>(x)</a:t>
            </a:r>
            <a:r>
              <a:rPr lang="en-US" sz="2400" b="1" dirty="0">
                <a:sym typeface="Symbol" panose="05050102010706020507" pitchFamily="18" charset="2"/>
              </a:rPr>
              <a:t> </a:t>
            </a:r>
            <a:r>
              <a:rPr lang="en-US" sz="2400" dirty="0"/>
              <a:t>⇒ </a:t>
            </a:r>
            <a:r>
              <a:rPr lang="en-US" sz="2400" b="1" dirty="0"/>
              <a:t>F</a:t>
            </a:r>
            <a:r>
              <a:rPr lang="en-US" sz="2400" b="1" baseline="-25000" dirty="0"/>
              <a:t>f</a:t>
            </a:r>
            <a:r>
              <a:rPr lang="en-US" sz="2400" dirty="0"/>
              <a:t> ∉ </a:t>
            </a:r>
            <a:r>
              <a:rPr lang="en-US" sz="2400" b="1" dirty="0"/>
              <a:t>TOT</a:t>
            </a:r>
            <a:r>
              <a:rPr lang="en-US" sz="2400" dirty="0"/>
              <a:t>.</a:t>
            </a:r>
          </a:p>
          <a:p>
            <a:pPr marL="0" indent="0">
              <a:buNone/>
            </a:pPr>
            <a:r>
              <a:rPr lang="en-US" sz="2400" dirty="0"/>
              <a:t>Thus, </a:t>
            </a:r>
            <a:r>
              <a:rPr lang="en-US" sz="2400" b="1" dirty="0"/>
              <a:t>AD</a:t>
            </a:r>
            <a:r>
              <a:rPr lang="en-US" sz="2400" dirty="0"/>
              <a:t> </a:t>
            </a:r>
            <a:r>
              <a:rPr lang="en-US" sz="2400" b="1" dirty="0"/>
              <a:t>≤</a:t>
            </a:r>
            <a:r>
              <a:rPr lang="en-US" sz="2400" b="1" baseline="-25000" dirty="0"/>
              <a:t>m</a:t>
            </a:r>
            <a:r>
              <a:rPr lang="en-US" sz="2400" dirty="0"/>
              <a:t> </a:t>
            </a:r>
            <a:r>
              <a:rPr lang="en-US" sz="2400" b="1" dirty="0"/>
              <a:t>TOT</a:t>
            </a:r>
          </a:p>
          <a:p>
            <a:pPr marL="0" indent="0">
              <a:buNone/>
            </a:pPr>
            <a:endParaRPr lang="en-US" sz="2400" b="1" dirty="0"/>
          </a:p>
          <a:p>
            <a:pPr marL="0" indent="0">
              <a:buNone/>
            </a:pPr>
            <a:r>
              <a:rPr lang="en-US" sz="2400" dirty="0"/>
              <a:t>Note it is rare to us</a:t>
            </a:r>
            <a:r>
              <a:rPr lang="en-US" sz="2400" b="1" dirty="0"/>
              <a:t>e </a:t>
            </a:r>
            <a:r>
              <a:rPr lang="en-US" sz="2400" b="1" dirty="0">
                <a:sym typeface="Symbol" panose="05050102010706020507" pitchFamily="18" charset="2"/>
              </a:rPr>
              <a:t> </a:t>
            </a:r>
            <a:r>
              <a:rPr lang="en-US" sz="2400" dirty="0">
                <a:sym typeface="Symbol" panose="05050102010706020507" pitchFamily="18" charset="2"/>
              </a:rPr>
              <a:t>without using </a:t>
            </a:r>
            <a:r>
              <a:rPr lang="en-US" sz="2400" b="1" dirty="0">
                <a:sym typeface="Symbol" panose="05050102010706020507" pitchFamily="18" charset="2"/>
              </a:rPr>
              <a:t>STP </a:t>
            </a:r>
            <a:r>
              <a:rPr lang="en-US" sz="2400" dirty="0">
                <a:sym typeface="Symbol" panose="05050102010706020507" pitchFamily="18" charset="2"/>
              </a:rPr>
              <a:t>but I am fine with the search failing as a result of </a:t>
            </a:r>
            <a:r>
              <a:rPr lang="en-US" sz="2400" b="1" dirty="0">
                <a:sym typeface="Symbol" panose="05050102010706020507" pitchFamily="18" charset="2"/>
              </a:rPr>
              <a:t>f</a:t>
            </a:r>
            <a:r>
              <a:rPr lang="en-US" sz="2400" dirty="0">
                <a:sym typeface="Symbol" panose="05050102010706020507" pitchFamily="18" charset="2"/>
              </a:rPr>
              <a:t> diverging on either </a:t>
            </a:r>
            <a:r>
              <a:rPr lang="en-US" sz="2400" b="1" dirty="0">
                <a:sym typeface="Symbol" panose="05050102010706020507" pitchFamily="18" charset="2"/>
              </a:rPr>
              <a:t>x</a:t>
            </a:r>
            <a:r>
              <a:rPr lang="en-US" sz="2400" dirty="0">
                <a:sym typeface="Symbol" panose="05050102010706020507" pitchFamily="18" charset="2"/>
              </a:rPr>
              <a:t> or some </a:t>
            </a:r>
            <a:r>
              <a:rPr lang="en-US" sz="2400" b="1" dirty="0">
                <a:sym typeface="Symbol" panose="05050102010706020507" pitchFamily="18" charset="2"/>
              </a:rPr>
              <a:t>y</a:t>
            </a:r>
            <a:r>
              <a:rPr lang="en-US" sz="2400" dirty="0">
                <a:sym typeface="Symbol" panose="05050102010706020507" pitchFamily="18" charset="2"/>
              </a:rPr>
              <a:t> or failing in a never-ending search.</a:t>
            </a:r>
            <a:endParaRPr lang="en-US" sz="2800" dirty="0"/>
          </a:p>
          <a:p>
            <a:endParaRPr lang="en-US" b="1" dirty="0"/>
          </a:p>
        </p:txBody>
      </p:sp>
    </p:spTree>
    <p:extLst>
      <p:ext uri="{BB962C8B-B14F-4D97-AF65-F5344CB8AC3E}">
        <p14:creationId xmlns:p14="http://schemas.microsoft.com/office/powerpoint/2010/main" val="72330072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B75A-8ECE-0240-9362-4BAC932B752E}"/>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3589CBAF-D3EA-6F45-AFE4-AA7502261547}"/>
              </a:ext>
            </a:extLst>
          </p:cNvPr>
          <p:cNvSpPr>
            <a:spLocks noGrp="1"/>
          </p:cNvSpPr>
          <p:nvPr>
            <p:ph idx="1"/>
          </p:nvPr>
        </p:nvSpPr>
        <p:spPr/>
        <p:txBody>
          <a:bodyPr/>
          <a:lstStyle/>
          <a:p>
            <a:pPr marL="0" indent="0">
              <a:buNone/>
            </a:pPr>
            <a:r>
              <a:rPr lang="en-US" sz="2200" b="1" dirty="0"/>
              <a:t>Semi-Constant(SC) = { f | ∃C, ∀x f(x)↓ ⇒ f(x) = C }</a:t>
            </a:r>
          </a:p>
          <a:p>
            <a:pPr marL="0" indent="0">
              <a:buNone/>
            </a:pPr>
            <a:r>
              <a:rPr lang="en-US" sz="2200" dirty="0"/>
              <a:t>Note: </a:t>
            </a:r>
            <a:r>
              <a:rPr lang="en-US" sz="2200" b="1" dirty="0"/>
              <a:t>↑ ∈ SC </a:t>
            </a:r>
            <a:r>
              <a:rPr lang="en-US" sz="2200" dirty="0"/>
              <a:t>and </a:t>
            </a:r>
            <a:r>
              <a:rPr lang="en-US" sz="2200" b="1" dirty="0"/>
              <a:t>C</a:t>
            </a:r>
            <a:r>
              <a:rPr lang="en-US" sz="2200" b="1" baseline="-25000" dirty="0"/>
              <a:t>0</a:t>
            </a:r>
            <a:r>
              <a:rPr lang="en-US" sz="2200" b="1" dirty="0"/>
              <a:t>(x)=0 ∈ SC </a:t>
            </a:r>
          </a:p>
          <a:p>
            <a:pPr marL="0" indent="0">
              <a:buNone/>
            </a:pPr>
            <a:r>
              <a:rPr lang="en-US" sz="2200" dirty="0"/>
              <a:t>Can describe as </a:t>
            </a:r>
            <a:r>
              <a:rPr lang="en-US" sz="2200" b="1" dirty="0"/>
              <a:t>f ∈ SC </a:t>
            </a:r>
            <a:r>
              <a:rPr lang="en-US" sz="2200" dirty="0"/>
              <a:t>⇔</a:t>
            </a:r>
            <a:br>
              <a:rPr lang="en-US" sz="2200" dirty="0"/>
            </a:br>
            <a:r>
              <a:rPr lang="en-US" sz="2200" dirty="0"/>
              <a:t>	</a:t>
            </a:r>
            <a:r>
              <a:rPr lang="en-US" sz="2200" b="1" dirty="0"/>
              <a:t>∃C ∀&lt;</a:t>
            </a:r>
            <a:r>
              <a:rPr lang="en-US" sz="2200" b="1" dirty="0" err="1"/>
              <a:t>x,t</a:t>
            </a:r>
            <a:r>
              <a:rPr lang="en-US" sz="2200" b="1" dirty="0"/>
              <a:t>&gt; [ STP(</a:t>
            </a:r>
            <a:r>
              <a:rPr lang="en-US" sz="2200" b="1" dirty="0" err="1"/>
              <a:t>f,x,t</a:t>
            </a:r>
            <a:r>
              <a:rPr lang="en-US" sz="2200" b="1" dirty="0"/>
              <a:t>) ⇒ VALUE(</a:t>
            </a:r>
            <a:r>
              <a:rPr lang="en-US" sz="2200" b="1" dirty="0" err="1"/>
              <a:t>f,x,t</a:t>
            </a:r>
            <a:r>
              <a:rPr lang="en-US" sz="2200" b="1"/>
              <a:t>) = C </a:t>
            </a:r>
            <a:r>
              <a:rPr lang="en-US" sz="2200" b="1" dirty="0"/>
              <a:t>]</a:t>
            </a:r>
          </a:p>
          <a:p>
            <a:pPr marL="0" indent="0">
              <a:buNone/>
            </a:pPr>
            <a:r>
              <a:rPr lang="en-US" sz="2200" dirty="0"/>
              <a:t>This implies </a:t>
            </a:r>
            <a:r>
              <a:rPr lang="en-US" sz="2200" b="1" dirty="0"/>
              <a:t>SC</a:t>
            </a:r>
            <a:r>
              <a:rPr lang="en-US" sz="2200" dirty="0"/>
              <a:t> is as hard as </a:t>
            </a:r>
            <a:r>
              <a:rPr lang="en-US" sz="2200" b="1" dirty="0"/>
              <a:t>Non-TOT={ f |∃x f(x)↑ }</a:t>
            </a:r>
            <a:r>
              <a:rPr lang="en-US" sz="2200" dirty="0"/>
              <a:t> as</a:t>
            </a:r>
          </a:p>
          <a:p>
            <a:pPr marL="0" indent="0">
              <a:buNone/>
            </a:pPr>
            <a:r>
              <a:rPr lang="en-US" sz="2200" b="1" dirty="0"/>
              <a:t>	f ∈ Non-TOT ⇔ ∃x ∀t [ ~STP(</a:t>
            </a:r>
            <a:r>
              <a:rPr lang="en-US" sz="2200" b="1" dirty="0" err="1"/>
              <a:t>f,x,t</a:t>
            </a:r>
            <a:r>
              <a:rPr lang="en-US" sz="2200" b="1" dirty="0"/>
              <a:t>) ]</a:t>
            </a:r>
          </a:p>
          <a:p>
            <a:pPr marL="0" indent="0">
              <a:buNone/>
            </a:pPr>
            <a:r>
              <a:rPr lang="en-US" sz="2200" dirty="0"/>
              <a:t>However, </a:t>
            </a:r>
            <a:r>
              <a:rPr lang="en-US" sz="2200" b="1" dirty="0"/>
              <a:t>SC</a:t>
            </a:r>
            <a:r>
              <a:rPr lang="en-US" sz="2200" dirty="0"/>
              <a:t> only takes one quantifier and is undecidable (one of the weaker versions of Rice shows its undecidability).</a:t>
            </a:r>
          </a:p>
          <a:p>
            <a:pPr marL="0" indent="0">
              <a:buNone/>
            </a:pPr>
            <a:r>
              <a:rPr lang="en-US" sz="2200" dirty="0"/>
              <a:t>I can tell you that either </a:t>
            </a:r>
            <a:r>
              <a:rPr lang="en-US" sz="2200" b="1" dirty="0"/>
              <a:t>SC </a:t>
            </a:r>
            <a:r>
              <a:rPr lang="en-US" sz="2200" b="1" dirty="0">
                <a:ea typeface="ＭＳ Ｐゴシック" pitchFamily="-111" charset="-128"/>
                <a:cs typeface="ＭＳ Ｐゴシック" pitchFamily="-111" charset="-128"/>
                <a:sym typeface="Symbol" pitchFamily="-111" charset="2"/>
              </a:rPr>
              <a:t></a:t>
            </a:r>
            <a:r>
              <a:rPr lang="en-US" sz="2200" b="1" baseline="-25000" dirty="0">
                <a:ea typeface="ＭＳ Ｐゴシック" pitchFamily="-111" charset="-128"/>
                <a:cs typeface="ＭＳ Ｐゴシック" pitchFamily="-111" charset="-128"/>
                <a:sym typeface="Symbol" pitchFamily="-111" charset="2"/>
              </a:rPr>
              <a:t>m</a:t>
            </a:r>
            <a:r>
              <a:rPr lang="en-US" sz="2200" b="1" dirty="0">
                <a:ea typeface="ＭＳ Ｐゴシック" pitchFamily="-111" charset="-128"/>
                <a:cs typeface="ＭＳ Ｐゴシック" pitchFamily="-111" charset="-128"/>
                <a:sym typeface="Symbol" pitchFamily="-111" charset="2"/>
              </a:rPr>
              <a:t> HALT </a:t>
            </a:r>
            <a:r>
              <a:rPr lang="en-US" sz="2200" dirty="0">
                <a:ea typeface="ＭＳ Ｐゴシック" pitchFamily="-111" charset="-128"/>
                <a:cs typeface="ＭＳ Ｐゴシック" pitchFamily="-111" charset="-128"/>
                <a:sym typeface="Symbol" pitchFamily="-111" charset="2"/>
              </a:rPr>
              <a:t>or</a:t>
            </a:r>
            <a:r>
              <a:rPr lang="en-US" sz="2200" b="1" dirty="0">
                <a:ea typeface="ＭＳ Ｐゴシック" pitchFamily="-111" charset="-128"/>
                <a:cs typeface="ＭＳ Ｐゴシック" pitchFamily="-111" charset="-128"/>
                <a:sym typeface="Symbol" pitchFamily="-111" charset="2"/>
              </a:rPr>
              <a:t> SC </a:t>
            </a:r>
            <a:r>
              <a:rPr lang="en-US" sz="2200" b="1" baseline="-25000" dirty="0">
                <a:ea typeface="ＭＳ Ｐゴシック" pitchFamily="-111" charset="-128"/>
                <a:cs typeface="ＭＳ Ｐゴシック" pitchFamily="-111" charset="-128"/>
                <a:sym typeface="Symbol" pitchFamily="-111" charset="2"/>
              </a:rPr>
              <a:t>m</a:t>
            </a:r>
            <a:r>
              <a:rPr lang="en-US" sz="2200" b="1" dirty="0">
                <a:ea typeface="ＭＳ Ｐゴシック" pitchFamily="-111" charset="-128"/>
                <a:cs typeface="ＭＳ Ｐゴシック" pitchFamily="-111" charset="-128"/>
                <a:sym typeface="Symbol" pitchFamily="-111" charset="2"/>
              </a:rPr>
              <a:t> Non-HALT </a:t>
            </a:r>
            <a:r>
              <a:rPr lang="en-US" sz="2200" dirty="0">
                <a:ea typeface="ＭＳ Ｐゴシック" pitchFamily="-111" charset="-128"/>
                <a:cs typeface="ＭＳ Ｐゴシック" pitchFamily="-111" charset="-128"/>
                <a:sym typeface="Symbol" pitchFamily="-111" charset="2"/>
              </a:rPr>
              <a:t>where</a:t>
            </a:r>
            <a:r>
              <a:rPr lang="en-US" sz="2200" b="1" dirty="0">
                <a:ea typeface="ＭＳ Ｐゴシック" pitchFamily="-111" charset="-128"/>
                <a:cs typeface="ＭＳ Ｐゴシック" pitchFamily="-111" charset="-128"/>
                <a:sym typeface="Symbol" pitchFamily="-111" charset="2"/>
              </a:rPr>
              <a:t> Non-HALT = { &lt;</a:t>
            </a:r>
            <a:r>
              <a:rPr lang="en-US" sz="2200" b="1" dirty="0" err="1">
                <a:ea typeface="ＭＳ Ｐゴシック" pitchFamily="-111" charset="-128"/>
                <a:cs typeface="ＭＳ Ｐゴシック" pitchFamily="-111" charset="-128"/>
                <a:sym typeface="Symbol" pitchFamily="-111" charset="2"/>
              </a:rPr>
              <a:t>f,x</a:t>
            </a:r>
            <a:r>
              <a:rPr lang="en-US" sz="2200" b="1" dirty="0">
                <a:ea typeface="ＭＳ Ｐゴシック" pitchFamily="-111" charset="-128"/>
                <a:cs typeface="ＭＳ Ｐゴシック" pitchFamily="-111" charset="-128"/>
                <a:sym typeface="Symbol" pitchFamily="-111" charset="2"/>
              </a:rPr>
              <a:t>&gt; | f(x)↑ }</a:t>
            </a:r>
            <a:r>
              <a:rPr lang="en-US" sz="2200" dirty="0">
                <a:ea typeface="ＭＳ Ｐゴシック" pitchFamily="-111" charset="-128"/>
                <a:cs typeface="ＭＳ Ｐゴシック" pitchFamily="-111" charset="-128"/>
                <a:sym typeface="Symbol" pitchFamily="-111" charset="2"/>
              </a:rPr>
              <a:t>.</a:t>
            </a:r>
          </a:p>
          <a:p>
            <a:pPr marL="0" indent="0">
              <a:buNone/>
            </a:pPr>
            <a:r>
              <a:rPr lang="en-US" sz="2200" dirty="0">
                <a:ea typeface="ＭＳ Ｐゴシック" pitchFamily="-111" charset="-128"/>
                <a:sym typeface="Symbol" pitchFamily="-111" charset="2"/>
              </a:rPr>
              <a:t>Your job is to figure out which and rewrite the quantifier expression. You should also apply Rice’s to verify undecidability.</a:t>
            </a:r>
            <a:endParaRPr lang="en-US" sz="2200" dirty="0"/>
          </a:p>
        </p:txBody>
      </p:sp>
      <p:sp>
        <p:nvSpPr>
          <p:cNvPr id="4" name="Date Placeholder 3">
            <a:extLst>
              <a:ext uri="{FF2B5EF4-FFF2-40B4-BE49-F238E27FC236}">
                <a16:creationId xmlns:a16="http://schemas.microsoft.com/office/drawing/2014/main" id="{CA454850-F449-A847-99E6-CBD739635559}"/>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CFFDD84C-B53D-2946-AA8B-AB74D6FA329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5A3C4D4D-A72A-664A-B2FA-F2A9F099F6C8}"/>
              </a:ext>
            </a:extLst>
          </p:cNvPr>
          <p:cNvSpPr>
            <a:spLocks noGrp="1"/>
          </p:cNvSpPr>
          <p:nvPr>
            <p:ph type="sldNum" sz="quarter" idx="12"/>
          </p:nvPr>
        </p:nvSpPr>
        <p:spPr/>
        <p:txBody>
          <a:bodyPr/>
          <a:lstStyle/>
          <a:p>
            <a:fld id="{F7F6C048-724C-A44D-A3A9-573A2C2F7973}" type="slidenum">
              <a:rPr lang="en-US" smtClean="0"/>
              <a:pPr/>
              <a:t>258</a:t>
            </a:fld>
            <a:endParaRPr lang="en-US"/>
          </a:p>
        </p:txBody>
      </p:sp>
    </p:spTree>
    <p:extLst>
      <p:ext uri="{BB962C8B-B14F-4D97-AF65-F5344CB8AC3E}">
        <p14:creationId xmlns:p14="http://schemas.microsoft.com/office/powerpoint/2010/main" val="10904959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Rewriting Systems</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896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dirty="0">
                <a:ea typeface="ＭＳ Ｐゴシック" pitchFamily="-111" charset="-128"/>
                <a:cs typeface="ＭＳ Ｐゴシック" pitchFamily="-111" charset="-128"/>
              </a:rPr>
              <a:t>Some terminology</a:t>
            </a:r>
          </a:p>
        </p:txBody>
      </p:sp>
      <p:sp>
        <p:nvSpPr>
          <p:cNvPr id="159747" name="Content Placeholder 2"/>
          <p:cNvSpPr>
            <a:spLocks noGrp="1"/>
          </p:cNvSpPr>
          <p:nvPr>
            <p:ph idx="1"/>
          </p:nvPr>
        </p:nvSpPr>
        <p:spPr/>
        <p:txBody>
          <a:bodyPr/>
          <a:lstStyle/>
          <a:p>
            <a:pPr>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converges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eventually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rPr>
              <a:t>We will say that a procedure, </a:t>
            </a:r>
            <a:r>
              <a:rPr lang="en-US" sz="2000" b="1" i="1" dirty="0">
                <a:ea typeface="ＭＳ Ｐゴシック" pitchFamily="-111" charset="-128"/>
                <a:cs typeface="ＭＳ Ｐゴシック" pitchFamily="-111" charset="-128"/>
              </a:rPr>
              <a:t>f</a:t>
            </a:r>
            <a:r>
              <a:rPr lang="en-US" sz="2000" dirty="0">
                <a:ea typeface="ＭＳ Ｐゴシック" pitchFamily="-111" charset="-128"/>
                <a:cs typeface="ＭＳ Ｐゴシック" pitchFamily="-111" charset="-128"/>
              </a:rPr>
              <a:t>, diverges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if it never halts when it receives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as input. We denote this as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Of course,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then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defines a value for </a:t>
            </a:r>
            <a:r>
              <a:rPr lang="en-US" sz="2000" b="1" i="1" dirty="0">
                <a:ea typeface="ＭＳ Ｐゴシック" pitchFamily="-111" charset="-128"/>
                <a:cs typeface="ＭＳ Ｐゴシック" pitchFamily="-111" charset="-128"/>
                <a:sym typeface="Symbol" pitchFamily="-111" charset="2"/>
              </a:rPr>
              <a:t>x</a:t>
            </a:r>
            <a:r>
              <a:rPr lang="en-US" sz="2000" dirty="0">
                <a:ea typeface="ＭＳ Ｐゴシック" pitchFamily="-111" charset="-128"/>
                <a:cs typeface="ＭＳ Ｐゴシック" pitchFamily="-111" charset="-128"/>
                <a:sym typeface="Symbol" pitchFamily="-111" charset="2"/>
              </a:rPr>
              <a:t>. In fact we also say that </a:t>
            </a:r>
            <a:r>
              <a:rPr lang="en-US" sz="2000" b="1" i="1" dirty="0">
                <a:ea typeface="ＭＳ Ｐゴシック" pitchFamily="-111" charset="-128"/>
                <a:cs typeface="ＭＳ Ｐゴシック" pitchFamily="-111" charset="-128"/>
                <a:sym typeface="Symbol" pitchFamily="-111" charset="2"/>
              </a:rPr>
              <a:t>f(x)</a:t>
            </a:r>
            <a:r>
              <a:rPr lang="en-US" sz="2000" dirty="0">
                <a:ea typeface="ＭＳ Ｐゴシック" pitchFamily="-111" charset="-128"/>
                <a:cs typeface="ＭＳ Ｐゴシック" pitchFamily="-111" charset="-128"/>
                <a:sym typeface="Symbol" pitchFamily="-111" charset="2"/>
              </a:rPr>
              <a:t> is 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undefined if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a:t>
            </a:r>
          </a:p>
          <a:p>
            <a:pPr>
              <a:buFontTx/>
              <a:buNone/>
            </a:pPr>
            <a:endParaRPr lang="en-US" sz="2000" dirty="0">
              <a:ea typeface="ＭＳ Ｐゴシック" pitchFamily="-111" charset="-128"/>
              <a:cs typeface="ＭＳ Ｐゴシック" pitchFamily="-111" charset="-128"/>
              <a:sym typeface="Symbol" pitchFamily="-111" charset="2"/>
            </a:endParaRPr>
          </a:p>
          <a:p>
            <a:pPr>
              <a:buFontTx/>
              <a:buNone/>
            </a:pPr>
            <a:r>
              <a:rPr lang="en-US" sz="2000" dirty="0">
                <a:ea typeface="ＭＳ Ｐゴシック" pitchFamily="-111" charset="-128"/>
                <a:cs typeface="ＭＳ Ｐゴシック" pitchFamily="-111" charset="-128"/>
                <a:sym typeface="Symbol" pitchFamily="-111" charset="2"/>
              </a:rPr>
              <a:t>	Finally, we define the domain of </a:t>
            </a:r>
            <a:r>
              <a:rPr lang="en-US" sz="2000" b="1" i="1" dirty="0">
                <a:ea typeface="ＭＳ Ｐゴシック" pitchFamily="-111" charset="-128"/>
                <a:cs typeface="ＭＳ Ｐゴシック" pitchFamily="-111" charset="-128"/>
                <a:sym typeface="Symbol" pitchFamily="-111" charset="2"/>
              </a:rPr>
              <a:t>f</a:t>
            </a:r>
            <a:r>
              <a:rPr lang="en-US" sz="2000" i="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as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t>
            </a:r>
            <a:br>
              <a:rPr lang="en-US" sz="2000" dirty="0">
                <a:ea typeface="ＭＳ Ｐゴシック" pitchFamily="-111" charset="-128"/>
                <a:cs typeface="ＭＳ Ｐゴシック" pitchFamily="-111" charset="-128"/>
                <a:sym typeface="Symbol" pitchFamily="-111" charset="2"/>
              </a:rPr>
            </a:br>
            <a:r>
              <a:rPr lang="en-US" sz="2000" dirty="0">
                <a:ea typeface="ＭＳ Ｐゴシック" pitchFamily="-111" charset="-128"/>
                <a:cs typeface="ＭＳ Ｐゴシック" pitchFamily="-111" charset="-128"/>
                <a:sym typeface="Symbol" pitchFamily="-111" charset="2"/>
              </a:rPr>
              <a:t>The range of </a:t>
            </a:r>
            <a:r>
              <a:rPr lang="en-US" sz="2000" b="1" i="1" dirty="0">
                <a:ea typeface="ＭＳ Ｐゴシック" pitchFamily="-111" charset="-128"/>
                <a:cs typeface="ＭＳ Ｐゴシック" pitchFamily="-111" charset="-128"/>
                <a:sym typeface="Symbol" pitchFamily="-111" charset="2"/>
              </a:rPr>
              <a:t>f</a:t>
            </a:r>
            <a:r>
              <a:rPr lang="en-US" sz="2000" dirty="0">
                <a:ea typeface="ＭＳ Ｐゴシック" pitchFamily="-111" charset="-128"/>
                <a:cs typeface="ＭＳ Ｐゴシック" pitchFamily="-111" charset="-128"/>
                <a:sym typeface="Symbol" pitchFamily="-111" charset="2"/>
              </a:rPr>
              <a:t> is </a:t>
            </a:r>
            <a:r>
              <a:rPr lang="en-US" sz="2000" b="1" dirty="0">
                <a:ea typeface="ＭＳ Ｐゴシック" pitchFamily="-111" charset="-128"/>
                <a:cs typeface="ＭＳ Ｐゴシック" pitchFamily="-111" charset="-128"/>
                <a:sym typeface="Symbol" pitchFamily="-111" charset="2"/>
              </a:rPr>
              <a:t>{</a:t>
            </a:r>
            <a:r>
              <a:rPr lang="en-US" sz="2000" b="1" i="1" dirty="0">
                <a:ea typeface="ＭＳ Ｐゴシック" pitchFamily="-111" charset="-128"/>
                <a:cs typeface="ＭＳ Ｐゴシック" pitchFamily="-111" charset="-128"/>
                <a:sym typeface="Symbol" pitchFamily="-111" charset="2"/>
              </a:rPr>
              <a:t>y</a:t>
            </a:r>
            <a:r>
              <a:rPr lang="en-US" sz="2000" b="1" dirty="0">
                <a:ea typeface="ＭＳ Ｐゴシック" pitchFamily="-111" charset="-128"/>
                <a:cs typeface="ＭＳ Ｐゴシック" pitchFamily="-111" charset="-128"/>
                <a:sym typeface="Symbol" pitchFamily="-111" charset="2"/>
              </a:rPr>
              <a:t> | </a:t>
            </a:r>
            <a:r>
              <a:rPr lang="en-US" sz="2000" b="1" i="1" dirty="0">
                <a:ea typeface="ＭＳ Ｐゴシック" pitchFamily="-111" charset="-128"/>
                <a:cs typeface="ＭＳ Ｐゴシック" pitchFamily="-111" charset="-128"/>
              </a:rPr>
              <a:t>f(x)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 and </a:t>
            </a:r>
            <a:r>
              <a:rPr lang="en-US" sz="2000" b="1" i="1" dirty="0">
                <a:ea typeface="ＭＳ Ｐゴシック" pitchFamily="-111" charset="-128"/>
                <a:cs typeface="ＭＳ Ｐゴシック" pitchFamily="-111" charset="-128"/>
                <a:sym typeface="Symbol" pitchFamily="-111" charset="2"/>
              </a:rPr>
              <a:t>f(x) = y </a:t>
            </a:r>
            <a:r>
              <a:rPr lang="en-US" sz="2000"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p:txBody>
      </p:sp>
      <p:sp>
        <p:nvSpPr>
          <p:cNvPr id="159748" name="Date Placeholder 3"/>
          <p:cNvSpPr>
            <a:spLocks noGrp="1"/>
          </p:cNvSpPr>
          <p:nvPr>
            <p:ph type="dt" sz="quarter" idx="10"/>
          </p:nvPr>
        </p:nvSpPr>
        <p:spPr>
          <a:noFill/>
        </p:spPr>
        <p:txBody>
          <a:bodyPr/>
          <a:lstStyle/>
          <a:p>
            <a:fld id="{59447A34-5D4C-754B-9656-9DBCBB8C073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59749" name="Slide Number Placeholder 4"/>
          <p:cNvSpPr>
            <a:spLocks noGrp="1"/>
          </p:cNvSpPr>
          <p:nvPr>
            <p:ph type="sldNum" sz="quarter" idx="12"/>
          </p:nvPr>
        </p:nvSpPr>
        <p:spPr>
          <a:noFill/>
        </p:spPr>
        <p:txBody>
          <a:bodyPr/>
          <a:lstStyle/>
          <a:p>
            <a:fld id="{5B2D15C5-21B3-5B49-90F9-97CAAFF2ED5B}" type="slidenum">
              <a:rPr lang="en-US">
                <a:latin typeface="Arial" pitchFamily="-111" charset="0"/>
                <a:ea typeface="ＭＳ Ｐゴシック" pitchFamily="-111" charset="-128"/>
                <a:cs typeface="ＭＳ Ｐゴシック" pitchFamily="-111" charset="-128"/>
              </a:rPr>
              <a:pPr/>
              <a:t>26</a:t>
            </a:fld>
            <a:endParaRPr lang="en-US">
              <a:latin typeface="Arial" pitchFamily="-111" charset="0"/>
              <a:ea typeface="ＭＳ Ｐゴシック" pitchFamily="-111" charset="-128"/>
              <a:cs typeface="ＭＳ Ｐゴシック" pitchFamily="-111" charset="-128"/>
            </a:endParaRPr>
          </a:p>
        </p:txBody>
      </p:sp>
      <p:sp>
        <p:nvSpPr>
          <p:cNvPr id="159750"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15628533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Title 3"/>
          <p:cNvSpPr>
            <a:spLocks noGrp="1"/>
          </p:cNvSpPr>
          <p:nvPr>
            <p:ph type="ctrTitle"/>
          </p:nvPr>
        </p:nvSpPr>
        <p:spPr/>
        <p:txBody>
          <a:bodyPr/>
          <a:lstStyle/>
          <a:p>
            <a:r>
              <a:rPr lang="en-US">
                <a:ea typeface="ＭＳ Ｐゴシック" pitchFamily="-111" charset="-128"/>
                <a:cs typeface="ＭＳ Ｐゴシック" pitchFamily="-111" charset="-128"/>
              </a:rPr>
              <a:t>Post Systems</a:t>
            </a:r>
          </a:p>
        </p:txBody>
      </p:sp>
      <p:sp>
        <p:nvSpPr>
          <p:cNvPr id="502787" name="Subtitle 2"/>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07881291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Slide Number Placeholder 5"/>
          <p:cNvSpPr>
            <a:spLocks noGrp="1"/>
          </p:cNvSpPr>
          <p:nvPr>
            <p:ph type="sldNum" sz="quarter" idx="12"/>
          </p:nvPr>
        </p:nvSpPr>
        <p:spPr>
          <a:noFill/>
        </p:spPr>
        <p:txBody>
          <a:bodyPr/>
          <a:lstStyle/>
          <a:p>
            <a:pPr eaLnBrk="1" hangingPunct="1"/>
            <a:fld id="{EFDE2EED-C17F-8945-88E6-C99A602AE093}" type="slidenum">
              <a:rPr lang="en-US">
                <a:latin typeface="Arial" pitchFamily="-111" charset="0"/>
                <a:ea typeface="ＭＳ Ｐゴシック" pitchFamily="-111" charset="-128"/>
                <a:cs typeface="ＭＳ Ｐゴシック" pitchFamily="-111" charset="-128"/>
              </a:rPr>
              <a:pPr eaLnBrk="1" hangingPunct="1"/>
              <a:t>261</a:t>
            </a:fld>
            <a:endParaRPr lang="en-US">
              <a:latin typeface="Arial" pitchFamily="-111" charset="0"/>
              <a:ea typeface="ＭＳ Ｐゴシック" pitchFamily="-111" charset="-128"/>
              <a:cs typeface="ＭＳ Ｐゴシック" pitchFamily="-111" charset="-128"/>
            </a:endParaRPr>
          </a:p>
        </p:txBody>
      </p:sp>
      <p:sp>
        <p:nvSpPr>
          <p:cNvPr id="50483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Thue Systems</a:t>
            </a:r>
          </a:p>
        </p:txBody>
      </p:sp>
      <p:sp>
        <p:nvSpPr>
          <p:cNvPr id="50483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Axel </a:t>
            </a:r>
            <a:r>
              <a:rPr lang="en-US" dirty="0" err="1">
                <a:ea typeface="ＭＳ Ｐゴシック" pitchFamily="-111" charset="-128"/>
                <a:cs typeface="ＭＳ Ｐゴシック" pitchFamily="-111" charset="-128"/>
              </a:rPr>
              <a:t>Thue</a:t>
            </a:r>
            <a:endParaRPr lang="en-US" dirty="0">
              <a:ea typeface="ＭＳ Ｐゴシック" pitchFamily="-111" charset="-128"/>
              <a:cs typeface="ＭＳ Ｐゴシック" pitchFamily="-111" charset="-128"/>
            </a:endParaRPr>
          </a:p>
          <a:p>
            <a:pPr eaLnBrk="1" hangingPunct="1">
              <a:lnSpc>
                <a:spcPct val="90000"/>
              </a:lnSpc>
            </a:pPr>
            <a:r>
              <a:rPr lang="en-US" dirty="0">
                <a:ea typeface="ＭＳ Ｐゴシック" pitchFamily="-111" charset="-128"/>
                <a:cs typeface="ＭＳ Ｐゴシック" pitchFamily="-111" charset="-128"/>
              </a:rPr>
              <a:t>Just a string rewriting view of finitely presented monoids (assoc. + identity)</a:t>
            </a:r>
          </a:p>
          <a:p>
            <a:pPr eaLnBrk="1" hangingPunct="1">
              <a:lnSpc>
                <a:spcPct val="90000"/>
              </a:lnSpc>
            </a:pPr>
            <a:r>
              <a:rPr lang="en-US" b="1" dirty="0">
                <a:ea typeface="ＭＳ Ｐゴシック" pitchFamily="-111" charset="-128"/>
                <a:cs typeface="ＭＳ Ｐゴシック" pitchFamily="-111" charset="-128"/>
              </a:rPr>
              <a:t>T = (</a:t>
            </a:r>
            <a:r>
              <a:rPr lang="en-US" b="1" dirty="0">
                <a:latin typeface="Symbol" pitchFamily="-111" charset="2"/>
                <a:ea typeface="ＭＳ Ｐゴシック" pitchFamily="-111" charset="-128"/>
                <a:cs typeface="ＭＳ Ｐゴシック" pitchFamily="-111" charset="-128"/>
              </a:rPr>
              <a:t>S</a:t>
            </a:r>
            <a:r>
              <a:rPr lang="en-US" b="1" dirty="0">
                <a:ea typeface="ＭＳ Ｐゴシック" pitchFamily="-111" charset="-128"/>
                <a:cs typeface="ＭＳ Ｐゴシック" pitchFamily="-111" charset="-128"/>
              </a:rPr>
              <a:t>, R)</a:t>
            </a:r>
            <a:r>
              <a:rPr lang="en-US" dirty="0">
                <a:ea typeface="ＭＳ Ｐゴシック" pitchFamily="-111" charset="-128"/>
                <a:cs typeface="ＭＳ Ｐゴシック" pitchFamily="-111" charset="-128"/>
              </a:rPr>
              <a:t>, where </a:t>
            </a:r>
            <a:r>
              <a:rPr lang="en-US" b="1"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a finite set of bi-directional rules of the form </a:t>
            </a:r>
            <a:r>
              <a:rPr lang="en-US" b="1" dirty="0">
                <a:latin typeface="Symbol" pitchFamily="-111" charset="2"/>
                <a:ea typeface="ＭＳ Ｐゴシック" pitchFamily="-111" charset="-128"/>
                <a:cs typeface="ＭＳ Ｐゴシック" pitchFamily="-111" charset="-128"/>
                <a:sym typeface="Symbol" pitchFamily="-111" charset="2"/>
              </a:rPr>
              <a:t>a</a:t>
            </a:r>
            <a:r>
              <a:rPr lang="en-US" b="1" baseline="-25000" dirty="0">
                <a:ea typeface="ＭＳ Ｐゴシック" pitchFamily="-111" charset="-128"/>
                <a:cs typeface="ＭＳ Ｐゴシック" pitchFamily="-111" charset="-128"/>
                <a:sym typeface="Symbol" pitchFamily="-111" charset="2"/>
              </a:rPr>
              <a:t>i</a:t>
            </a:r>
            <a:r>
              <a:rPr lang="en-US" b="1" dirty="0">
                <a:latin typeface="Symbol" pitchFamily="-111" charset="2"/>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r>
              <a:rPr lang="en-US" b="1" baseline="-25000" dirty="0">
                <a:ea typeface="ＭＳ Ｐゴシック" pitchFamily="-111" charset="-128"/>
                <a:cs typeface="ＭＳ Ｐゴシック" pitchFamily="-111" charset="-128"/>
                <a:sym typeface="Symbol" pitchFamily="-111" charset="2"/>
              </a:rPr>
              <a:t>i </a:t>
            </a:r>
            <a:r>
              <a:rPr lang="en-US" b="1" dirty="0">
                <a:ea typeface="ＭＳ Ｐゴシック" pitchFamily="-111" charset="-128"/>
                <a:cs typeface="ＭＳ Ｐゴシック" pitchFamily="-111" charset="-128"/>
              </a:rPr>
              <a:t>, </a:t>
            </a:r>
            <a:r>
              <a:rPr lang="en-US" b="1" dirty="0">
                <a:latin typeface="Symbol" pitchFamily="-111" charset="2"/>
                <a:ea typeface="ＭＳ Ｐゴシック" pitchFamily="-111" charset="-128"/>
                <a:cs typeface="ＭＳ Ｐゴシック" pitchFamily="-111" charset="-128"/>
                <a:sym typeface="Symbol" pitchFamily="-111" charset="2"/>
              </a:rPr>
              <a:t>a</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sym typeface="Symbol" pitchFamily="-111" charset="2"/>
              </a:rPr>
              <a:t></a:t>
            </a:r>
            <a:r>
              <a:rPr lang="en-US" b="1"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a:t>
            </a:r>
            <a:r>
              <a:rPr lang="en-US" b="1" dirty="0">
                <a:ea typeface="Arial" pitchFamily="-111" charset="0"/>
                <a:cs typeface="Arial" pitchFamily="-111" charset="0"/>
                <a:sym typeface="Symbol" pitchFamily="-111" charset="2"/>
              </a:rPr>
              <a:t>*</a:t>
            </a:r>
            <a:r>
              <a:rPr lang="en-US" dirty="0">
                <a:ea typeface="Arial" pitchFamily="-111" charset="0"/>
                <a:cs typeface="Arial" pitchFamily="-111" charset="0"/>
                <a:sym typeface="Symbol" pitchFamily="-111" charset="2"/>
              </a:rPr>
              <a:t> as the reflexive, transitive closure of </a:t>
            </a:r>
            <a:r>
              <a:rPr lang="en-US" b="1" dirty="0">
                <a:ea typeface="Arial" pitchFamily="-111" charset="0"/>
                <a:cs typeface="Arial" pitchFamily="-111" charset="0"/>
                <a:sym typeface="Symbol" pitchFamily="-111" charset="2"/>
              </a:rPr>
              <a:t></a:t>
            </a:r>
            <a:r>
              <a:rPr lang="en-US" dirty="0">
                <a:ea typeface="Arial" pitchFamily="-111" charset="0"/>
                <a:cs typeface="Arial" pitchFamily="-111" charset="0"/>
                <a:sym typeface="Symbol" pitchFamily="-111" charset="2"/>
              </a:rPr>
              <a:t>, where </a:t>
            </a:r>
            <a:r>
              <a:rPr lang="en-US" b="1" dirty="0">
                <a:ea typeface="Arial" pitchFamily="-111" charset="0"/>
                <a:cs typeface="Arial" pitchFamily="-111" charset="0"/>
                <a:sym typeface="Symbol" pitchFamily="-111" charset="2"/>
              </a:rPr>
              <a:t>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a:t>
            </a:r>
            <a:r>
              <a:rPr lang="en-US" b="1" dirty="0">
                <a:ea typeface="Arial" pitchFamily="-111" charset="0"/>
                <a:cs typeface="Arial" pitchFamily="-111" charset="0"/>
                <a:sym typeface="Symbol" pitchFamily="-111" charset="2"/>
              </a:rPr>
              <a:t>w=</a:t>
            </a:r>
            <a:r>
              <a:rPr lang="en-US" b="1" dirty="0" err="1">
                <a:ea typeface="Arial" pitchFamily="-111" charset="0"/>
                <a:cs typeface="Arial" pitchFamily="-111" charset="0"/>
                <a:sym typeface="Symbol" pitchFamily="-111" charset="2"/>
              </a:rPr>
              <a:t>y</a:t>
            </a:r>
            <a:r>
              <a:rPr lang="en-US" b="1" dirty="0" err="1">
                <a:latin typeface="Symbol" pitchFamily="-111" charset="2"/>
                <a:ea typeface="ＭＳ Ｐゴシック" pitchFamily="-111" charset="-128"/>
                <a:cs typeface="ＭＳ Ｐゴシック" pitchFamily="-111" charset="-128"/>
                <a:sym typeface="Symbol" pitchFamily="-111" charset="2"/>
              </a:rPr>
              <a:t>a</a:t>
            </a:r>
            <a:r>
              <a:rPr lang="en-US"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a:t>
            </a:r>
            <a:r>
              <a:rPr lang="en-US" b="1" dirty="0">
                <a:ea typeface="Arial" pitchFamily="-111" charset="0"/>
                <a:cs typeface="Arial" pitchFamily="-111" charset="0"/>
                <a:sym typeface="Symbol" pitchFamily="-111" charset="2"/>
              </a:rPr>
              <a:t>x=</a:t>
            </a:r>
            <a:r>
              <a:rPr lang="en-US" b="1" dirty="0" err="1">
                <a:ea typeface="Arial" pitchFamily="-111" charset="0"/>
                <a:cs typeface="Arial" pitchFamily="-111" charset="0"/>
                <a:sym typeface="Symbol" pitchFamily="-111" charset="2"/>
              </a:rPr>
              <a:t>y</a:t>
            </a:r>
            <a:r>
              <a:rPr lang="en-US" b="1" dirty="0" err="1">
                <a:latin typeface="Symbol" pitchFamily="-111" charset="2"/>
                <a:ea typeface="ＭＳ Ｐゴシック" pitchFamily="-111" charset="-128"/>
                <a:cs typeface="ＭＳ Ｐゴシック" pitchFamily="-111" charset="-128"/>
                <a:sym typeface="Symbol" pitchFamily="-111" charset="2"/>
              </a:rPr>
              <a:t>b</a:t>
            </a:r>
            <a:r>
              <a:rPr lang="en-US" b="1"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b="1" dirty="0">
                <a:latin typeface="Symbol" pitchFamily="-111" charset="2"/>
                <a:ea typeface="ＭＳ Ｐゴシック" pitchFamily="-111" charset="-128"/>
                <a:cs typeface="ＭＳ Ｐゴシック" pitchFamily="-111" charset="-128"/>
                <a:sym typeface="Symbol" pitchFamily="-111" charset="2"/>
              </a:rPr>
              <a:t>a </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p>
        </p:txBody>
      </p:sp>
      <p:sp>
        <p:nvSpPr>
          <p:cNvPr id="504837" name="Date Placeholder 3"/>
          <p:cNvSpPr>
            <a:spLocks noGrp="1"/>
          </p:cNvSpPr>
          <p:nvPr>
            <p:ph type="dt" sz="quarter" idx="10"/>
          </p:nvPr>
        </p:nvSpPr>
        <p:spPr>
          <a:noFill/>
        </p:spPr>
        <p:txBody>
          <a:bodyPr/>
          <a:lstStyle/>
          <a:p>
            <a:fld id="{C00605B5-7630-384D-A24C-EAAC454AFD2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0483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1198155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Number Placeholder 5"/>
          <p:cNvSpPr>
            <a:spLocks noGrp="1"/>
          </p:cNvSpPr>
          <p:nvPr>
            <p:ph type="sldNum" sz="quarter" idx="12"/>
          </p:nvPr>
        </p:nvSpPr>
        <p:spPr>
          <a:noFill/>
        </p:spPr>
        <p:txBody>
          <a:bodyPr/>
          <a:lstStyle/>
          <a:p>
            <a:pPr eaLnBrk="1" hangingPunct="1"/>
            <a:fld id="{EB260A46-75A9-054B-B1B7-4D5886CAD7C5}" type="slidenum">
              <a:rPr lang="en-US">
                <a:latin typeface="Arial" pitchFamily="-111" charset="0"/>
                <a:ea typeface="ＭＳ Ｐゴシック" pitchFamily="-111" charset="-128"/>
                <a:cs typeface="ＭＳ Ｐゴシック" pitchFamily="-111" charset="-128"/>
              </a:rPr>
              <a:pPr eaLnBrk="1" hangingPunct="1"/>
              <a:t>262</a:t>
            </a:fld>
            <a:endParaRPr lang="en-US">
              <a:latin typeface="Arial" pitchFamily="-111" charset="0"/>
              <a:ea typeface="ＭＳ Ｐゴシック" pitchFamily="-111" charset="-128"/>
              <a:cs typeface="ＭＳ Ｐゴシック" pitchFamily="-111" charset="-128"/>
            </a:endParaRPr>
          </a:p>
        </p:txBody>
      </p:sp>
      <p:sp>
        <p:nvSpPr>
          <p:cNvPr id="50688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a:t>
            </a:r>
          </a:p>
        </p:txBody>
      </p:sp>
      <p:sp>
        <p:nvSpPr>
          <p:cNvPr id="50688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Devised by Emil Post</a:t>
            </a:r>
          </a:p>
          <a:p>
            <a:pPr eaLnBrk="1" hangingPunct="1">
              <a:lnSpc>
                <a:spcPct val="90000"/>
              </a:lnSpc>
            </a:pPr>
            <a:r>
              <a:rPr lang="en-US" dirty="0">
                <a:ea typeface="ＭＳ Ｐゴシック" pitchFamily="-111" charset="-128"/>
                <a:cs typeface="ＭＳ Ｐゴシック" pitchFamily="-111" charset="-128"/>
              </a:rPr>
              <a:t>A one-directional version of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 one-way versus two ways</a:t>
            </a:r>
          </a:p>
          <a:p>
            <a:pPr eaLnBrk="1" hangingPunct="1">
              <a:lnSpc>
                <a:spcPct val="90000"/>
              </a:lnSpc>
            </a:pPr>
            <a:r>
              <a:rPr lang="en-US" b="1" dirty="0">
                <a:ea typeface="ＭＳ Ｐゴシック" pitchFamily="-111" charset="-128"/>
                <a:cs typeface="ＭＳ Ｐゴシック" pitchFamily="-111" charset="-128"/>
              </a:rPr>
              <a:t>S = (</a:t>
            </a:r>
            <a:r>
              <a:rPr lang="en-US" b="1" dirty="0">
                <a:latin typeface="Symbol" pitchFamily="-111" charset="2"/>
                <a:ea typeface="ＭＳ Ｐゴシック" pitchFamily="-111" charset="-128"/>
                <a:cs typeface="ＭＳ Ｐゴシック" pitchFamily="-111" charset="-128"/>
              </a:rPr>
              <a:t>S</a:t>
            </a:r>
            <a:r>
              <a:rPr lang="en-US" b="1" dirty="0">
                <a:ea typeface="ＭＳ Ｐゴシック" pitchFamily="-111" charset="-128"/>
                <a:cs typeface="ＭＳ Ｐゴシック" pitchFamily="-111" charset="-128"/>
              </a:rPr>
              <a:t>, R)</a:t>
            </a:r>
            <a:r>
              <a:rPr lang="en-US" dirty="0">
                <a:ea typeface="ＭＳ Ｐゴシック" pitchFamily="-111" charset="-128"/>
                <a:cs typeface="ＭＳ Ｐゴシック" pitchFamily="-111" charset="-128"/>
              </a:rPr>
              <a:t>, where </a:t>
            </a:r>
            <a:r>
              <a:rPr lang="en-US" b="1" dirty="0">
                <a:latin typeface="Symbol" pitchFamily="-111" charset="2"/>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is a finite alphabet and </a:t>
            </a:r>
            <a:r>
              <a:rPr lang="en-US" b="1" dirty="0">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is a finite set of rules of form </a:t>
            </a:r>
            <a:br>
              <a:rPr lang="en-US" dirty="0">
                <a:ea typeface="ＭＳ Ｐゴシック" pitchFamily="-111" charset="-128"/>
                <a:cs typeface="ＭＳ Ｐゴシック" pitchFamily="-111" charset="-128"/>
              </a:rPr>
            </a:br>
            <a:r>
              <a:rPr lang="en-US" b="1" dirty="0" err="1">
                <a:latin typeface="Symbol" pitchFamily="-111" charset="2"/>
                <a:ea typeface="ＭＳ Ｐゴシック" pitchFamily="-111" charset="-128"/>
                <a:cs typeface="ＭＳ Ｐゴシック" pitchFamily="-111" charset="-128"/>
                <a:sym typeface="Symbol" pitchFamily="-111" charset="2"/>
              </a:rPr>
              <a:t>a</a:t>
            </a:r>
            <a:r>
              <a:rPr lang="en-US" b="1" baseline="-25000" dirty="0" err="1">
                <a:ea typeface="ＭＳ Ｐゴシック" pitchFamily="-111" charset="-128"/>
                <a:cs typeface="ＭＳ Ｐゴシック" pitchFamily="-111" charset="-128"/>
                <a:sym typeface="Symbol" pitchFamily="-111" charset="2"/>
              </a:rPr>
              <a:t>i</a:t>
            </a:r>
            <a:r>
              <a:rPr lang="en-US" b="1" dirty="0">
                <a:latin typeface="Symbol" pitchFamily="-111" charset="2"/>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r>
              <a:rPr lang="en-US" b="1" baseline="-25000" dirty="0">
                <a:ea typeface="ＭＳ Ｐゴシック" pitchFamily="-111" charset="-128"/>
                <a:cs typeface="ＭＳ Ｐゴシック" pitchFamily="-111" charset="-128"/>
                <a:sym typeface="Symbol" pitchFamily="-111" charset="2"/>
              </a:rPr>
              <a:t>i </a:t>
            </a:r>
            <a:r>
              <a:rPr lang="en-US" b="1" dirty="0">
                <a:ea typeface="ＭＳ Ｐゴシック" pitchFamily="-111" charset="-128"/>
                <a:cs typeface="ＭＳ Ｐゴシック" pitchFamily="-111" charset="-128"/>
              </a:rPr>
              <a:t>, </a:t>
            </a:r>
            <a:r>
              <a:rPr lang="en-US" b="1" dirty="0" err="1">
                <a:latin typeface="Symbol" pitchFamily="-111" charset="2"/>
                <a:ea typeface="ＭＳ Ｐゴシック" pitchFamily="-111" charset="-128"/>
                <a:cs typeface="ＭＳ Ｐゴシック" pitchFamily="-111" charset="-128"/>
                <a:sym typeface="Symbol" pitchFamily="-111" charset="2"/>
              </a:rPr>
              <a:t>a</a:t>
            </a:r>
            <a:r>
              <a:rPr lang="en-US" b="1" baseline="-25000" dirty="0" err="1">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r>
              <a:rPr lang="en-US" b="1" baseline="-25000" dirty="0">
                <a:ea typeface="ＭＳ Ｐゴシック" pitchFamily="-111" charset="-128"/>
                <a:cs typeface="ＭＳ Ｐゴシック" pitchFamily="-111" charset="-128"/>
                <a:sym typeface="Symbol" pitchFamily="-111" charset="2"/>
              </a:rPr>
              <a:t>i</a:t>
            </a:r>
            <a:r>
              <a:rPr lang="en-US" b="1" dirty="0">
                <a:ea typeface="ＭＳ Ｐゴシック" pitchFamily="-111" charset="-128"/>
                <a:cs typeface="ＭＳ Ｐゴシック" pitchFamily="-111" charset="-128"/>
                <a:sym typeface="Symbol" pitchFamily="-111" charset="2"/>
              </a:rPr>
              <a:t></a:t>
            </a:r>
            <a:r>
              <a:rPr lang="en-US" b="1" dirty="0">
                <a:ea typeface="Arial" pitchFamily="-111" charset="0"/>
                <a:cs typeface="Arial" pitchFamily="-111" charset="0"/>
                <a:sym typeface="Symbol" pitchFamily="-111" charset="2"/>
              </a:rPr>
              <a:t>*</a:t>
            </a:r>
          </a:p>
          <a:p>
            <a:pPr eaLnBrk="1" hangingPunct="1">
              <a:lnSpc>
                <a:spcPct val="90000"/>
              </a:lnSpc>
            </a:pPr>
            <a:r>
              <a:rPr lang="en-US" dirty="0">
                <a:ea typeface="Arial" pitchFamily="-111" charset="0"/>
                <a:cs typeface="Arial" pitchFamily="-111" charset="0"/>
                <a:sym typeface="Symbol" pitchFamily="-111" charset="2"/>
              </a:rPr>
              <a:t>We define </a:t>
            </a:r>
            <a:r>
              <a:rPr lang="en-US" b="1" dirty="0">
                <a:ea typeface="Arial" pitchFamily="-111" charset="0"/>
                <a:cs typeface="Arial" pitchFamily="-111" charset="0"/>
                <a:sym typeface="Symbol" pitchFamily="-111" charset="2"/>
              </a:rPr>
              <a:t>*</a:t>
            </a:r>
            <a:r>
              <a:rPr lang="en-US" dirty="0">
                <a:ea typeface="Arial" pitchFamily="-111" charset="0"/>
                <a:cs typeface="Arial" pitchFamily="-111" charset="0"/>
                <a:sym typeface="Symbol" pitchFamily="-111" charset="2"/>
              </a:rPr>
              <a:t> as the reflexive, transitive closure of </a:t>
            </a:r>
            <a:r>
              <a:rPr lang="en-US" b="1" dirty="0">
                <a:ea typeface="Arial" pitchFamily="-111" charset="0"/>
                <a:cs typeface="Arial" pitchFamily="-111" charset="0"/>
                <a:sym typeface="Symbol" pitchFamily="-111" charset="2"/>
              </a:rPr>
              <a:t></a:t>
            </a:r>
            <a:r>
              <a:rPr lang="en-US" dirty="0">
                <a:ea typeface="Arial" pitchFamily="-111" charset="0"/>
                <a:cs typeface="Arial" pitchFamily="-111" charset="0"/>
                <a:sym typeface="Symbol" pitchFamily="-111" charset="2"/>
              </a:rPr>
              <a:t>, where </a:t>
            </a:r>
            <a:r>
              <a:rPr lang="en-US" b="1" dirty="0">
                <a:ea typeface="Arial" pitchFamily="-111" charset="0"/>
                <a:cs typeface="Arial" pitchFamily="-111" charset="0"/>
                <a:sym typeface="Symbol" pitchFamily="-111" charset="2"/>
              </a:rPr>
              <a:t>w  x </a:t>
            </a:r>
            <a:r>
              <a:rPr lang="en-US" dirty="0" err="1">
                <a:ea typeface="Arial" pitchFamily="-111" charset="0"/>
                <a:cs typeface="Arial" pitchFamily="-111" charset="0"/>
                <a:sym typeface="Symbol" pitchFamily="-111" charset="2"/>
              </a:rPr>
              <a:t>iff</a:t>
            </a:r>
            <a:r>
              <a:rPr lang="en-US" dirty="0">
                <a:ea typeface="Arial" pitchFamily="-111" charset="0"/>
                <a:cs typeface="Arial" pitchFamily="-111" charset="0"/>
                <a:sym typeface="Symbol" pitchFamily="-111" charset="2"/>
              </a:rPr>
              <a:t> </a:t>
            </a:r>
            <a:r>
              <a:rPr lang="en-US" b="1" dirty="0">
                <a:ea typeface="Arial" pitchFamily="-111" charset="0"/>
                <a:cs typeface="Arial" pitchFamily="-111" charset="0"/>
                <a:sym typeface="Symbol" pitchFamily="-111" charset="2"/>
              </a:rPr>
              <a:t>w=</a:t>
            </a:r>
            <a:r>
              <a:rPr lang="en-US" b="1" dirty="0" err="1">
                <a:ea typeface="Arial" pitchFamily="-111" charset="0"/>
                <a:cs typeface="Arial" pitchFamily="-111" charset="0"/>
                <a:sym typeface="Symbol" pitchFamily="-111" charset="2"/>
              </a:rPr>
              <a:t>y</a:t>
            </a:r>
            <a:r>
              <a:rPr lang="en-US" b="1" dirty="0" err="1">
                <a:latin typeface="Symbol" pitchFamily="-111" charset="2"/>
                <a:ea typeface="ＭＳ Ｐゴシック" pitchFamily="-111" charset="-128"/>
                <a:cs typeface="ＭＳ Ｐゴシック" pitchFamily="-111" charset="-128"/>
                <a:sym typeface="Symbol" pitchFamily="-111" charset="2"/>
              </a:rPr>
              <a:t>a</a:t>
            </a:r>
            <a:r>
              <a:rPr lang="en-US" b="1"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and </a:t>
            </a:r>
            <a:r>
              <a:rPr lang="en-US" b="1" dirty="0">
                <a:ea typeface="Arial" pitchFamily="-111" charset="0"/>
                <a:cs typeface="Arial" pitchFamily="-111" charset="0"/>
                <a:sym typeface="Symbol" pitchFamily="-111" charset="2"/>
              </a:rPr>
              <a:t>x=</a:t>
            </a:r>
            <a:r>
              <a:rPr lang="en-US" b="1" dirty="0" err="1">
                <a:ea typeface="Arial" pitchFamily="-111" charset="0"/>
                <a:cs typeface="Arial" pitchFamily="-111" charset="0"/>
                <a:sym typeface="Symbol" pitchFamily="-111" charset="2"/>
              </a:rPr>
              <a:t>y</a:t>
            </a:r>
            <a:r>
              <a:rPr lang="en-US" b="1" dirty="0" err="1">
                <a:latin typeface="Symbol" pitchFamily="-111" charset="2"/>
                <a:ea typeface="ＭＳ Ｐゴシック" pitchFamily="-111" charset="-128"/>
                <a:cs typeface="ＭＳ Ｐゴシック" pitchFamily="-111" charset="-128"/>
                <a:sym typeface="Symbol" pitchFamily="-111" charset="2"/>
              </a:rPr>
              <a:t>b</a:t>
            </a:r>
            <a:r>
              <a:rPr lang="en-US" b="1" dirty="0" err="1">
                <a:ea typeface="Arial" pitchFamily="-111" charset="0"/>
                <a:cs typeface="Arial" pitchFamily="-111" charset="0"/>
                <a:sym typeface="Symbol" pitchFamily="-111" charset="2"/>
              </a:rPr>
              <a:t>z</a:t>
            </a:r>
            <a:r>
              <a:rPr lang="en-US" dirty="0">
                <a:ea typeface="Arial" pitchFamily="-111" charset="0"/>
                <a:cs typeface="Arial" pitchFamily="-111" charset="0"/>
                <a:sym typeface="Symbol" pitchFamily="-111" charset="2"/>
              </a:rPr>
              <a:t>, where </a:t>
            </a:r>
            <a:r>
              <a:rPr lang="en-US" b="1" dirty="0">
                <a:latin typeface="Symbol" pitchFamily="-111" charset="2"/>
                <a:ea typeface="ＭＳ Ｐゴシック" pitchFamily="-111" charset="-128"/>
                <a:cs typeface="ＭＳ Ｐゴシック" pitchFamily="-111" charset="-128"/>
                <a:sym typeface="Symbol" pitchFamily="-111" charset="2"/>
              </a:rPr>
              <a:t>a </a:t>
            </a:r>
            <a:r>
              <a:rPr lang="en-US" b="1" dirty="0">
                <a:ea typeface="ＭＳ Ｐゴシック" pitchFamily="-111" charset="-128"/>
                <a:cs typeface="ＭＳ Ｐゴシック" pitchFamily="-111" charset="-128"/>
                <a:sym typeface="Symbol" pitchFamily="-111" charset="2"/>
              </a:rPr>
              <a:t> </a:t>
            </a:r>
            <a:r>
              <a:rPr lang="en-US" b="1" dirty="0">
                <a:latin typeface="Symbol" pitchFamily="-111" charset="2"/>
                <a:ea typeface="ＭＳ Ｐゴシック" pitchFamily="-111" charset="-128"/>
                <a:cs typeface="ＭＳ Ｐゴシック" pitchFamily="-111" charset="-128"/>
                <a:sym typeface="Symbol" pitchFamily="-111" charset="2"/>
              </a:rPr>
              <a:t>b</a:t>
            </a:r>
          </a:p>
        </p:txBody>
      </p:sp>
      <p:sp>
        <p:nvSpPr>
          <p:cNvPr id="506885" name="Date Placeholder 3"/>
          <p:cNvSpPr>
            <a:spLocks noGrp="1"/>
          </p:cNvSpPr>
          <p:nvPr>
            <p:ph type="dt" sz="quarter" idx="10"/>
          </p:nvPr>
        </p:nvSpPr>
        <p:spPr>
          <a:noFill/>
        </p:spPr>
        <p:txBody>
          <a:bodyPr/>
          <a:lstStyle/>
          <a:p>
            <a:fld id="{4E7AD61C-F6BA-8744-86B5-3E024B34AFD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068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8129794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Number Placeholder 5"/>
          <p:cNvSpPr>
            <a:spLocks noGrp="1"/>
          </p:cNvSpPr>
          <p:nvPr>
            <p:ph type="sldNum" sz="quarter" idx="12"/>
          </p:nvPr>
        </p:nvSpPr>
        <p:spPr>
          <a:noFill/>
        </p:spPr>
        <p:txBody>
          <a:bodyPr/>
          <a:lstStyle/>
          <a:p>
            <a:pPr eaLnBrk="1" hangingPunct="1"/>
            <a:fld id="{9AD1D42B-6C10-184C-8E7D-7C50EAA4F61B}" type="slidenum">
              <a:rPr lang="en-US">
                <a:latin typeface="Arial" pitchFamily="-111" charset="0"/>
                <a:ea typeface="ＭＳ Ｐゴシック" pitchFamily="-111" charset="-128"/>
                <a:cs typeface="ＭＳ Ｐゴシック" pitchFamily="-111" charset="-128"/>
              </a:rPr>
              <a:pPr eaLnBrk="1" hangingPunct="1"/>
              <a:t>263</a:t>
            </a:fld>
            <a:endParaRPr lang="en-US">
              <a:latin typeface="Arial" pitchFamily="-111" charset="0"/>
              <a:ea typeface="ＭＳ Ｐゴシック" pitchFamily="-111" charset="-128"/>
              <a:cs typeface="ＭＳ Ｐゴシック" pitchFamily="-111" charset="-128"/>
            </a:endParaRPr>
          </a:p>
        </p:txBody>
      </p:sp>
      <p:sp>
        <p:nvSpPr>
          <p:cNvPr id="50893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Problems</a:t>
            </a:r>
          </a:p>
        </p:txBody>
      </p:sp>
      <p:sp>
        <p:nvSpPr>
          <p:cNvPr id="50893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S = (</a:t>
            </a:r>
            <a:r>
              <a:rPr lang="en-US" sz="2800" b="1" dirty="0">
                <a:latin typeface="Symbol" pitchFamily="-111" charset="2"/>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R) </a:t>
            </a:r>
            <a:r>
              <a:rPr lang="en-US" sz="2800" dirty="0">
                <a:ea typeface="ＭＳ Ｐゴシック" pitchFamily="-111" charset="-128"/>
                <a:cs typeface="ＭＳ Ｐゴシック" pitchFamily="-111" charset="-128"/>
              </a:rPr>
              <a:t>be some </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(Semi-</a:t>
            </a:r>
            <a:r>
              <a:rPr lang="en-US" sz="2800" dirty="0" err="1">
                <a:ea typeface="ＭＳ Ｐゴシック" pitchFamily="-111" charset="-128"/>
                <a:cs typeface="ＭＳ Ｐゴシック" pitchFamily="-111" charset="-128"/>
              </a:rPr>
              <a:t>Thue</a:t>
            </a:r>
            <a:r>
              <a:rPr lang="en-US" sz="2800" dirty="0">
                <a:ea typeface="ＭＳ Ｐゴシック" pitchFamily="-111" charset="-128"/>
                <a:cs typeface="ＭＳ Ｐゴシック" pitchFamily="-111" charset="-128"/>
              </a:rPr>
              <a:t>) system, then the word problem for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the problem to determine of arbitrary words w and x over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whether or not </a:t>
            </a:r>
            <a:r>
              <a:rPr lang="en-US" sz="2800" b="1" dirty="0">
                <a:ea typeface="Arial" pitchFamily="-111" charset="0"/>
                <a:cs typeface="Arial" pitchFamily="-111" charset="0"/>
                <a:sym typeface="Symbol" pitchFamily="-111" charset="2"/>
              </a:rPr>
              <a:t>w * x </a:t>
            </a:r>
            <a:r>
              <a:rPr lang="en-US" sz="2800" dirty="0">
                <a:ea typeface="Arial" pitchFamily="-111" charset="0"/>
                <a:cs typeface="Arial" pitchFamily="-111" charset="0"/>
                <a:sym typeface="Symbol" pitchFamily="-111" charset="2"/>
              </a:rPr>
              <a:t>( </a:t>
            </a:r>
            <a:r>
              <a:rPr lang="en-US" sz="2800" b="1" dirty="0">
                <a:ea typeface="Arial" pitchFamily="-111" charset="0"/>
                <a:cs typeface="Arial" pitchFamily="-111" charset="0"/>
                <a:sym typeface="Symbol" pitchFamily="-111" charset="2"/>
              </a:rPr>
              <a:t>w * x </a:t>
            </a:r>
            <a:r>
              <a:rPr lang="en-US" sz="2800" dirty="0">
                <a:ea typeface="Arial" pitchFamily="-111" charset="0"/>
                <a:cs typeface="Arial" pitchFamily="-111" charset="0"/>
                <a:sym typeface="Symbol" pitchFamily="-111" charset="2"/>
              </a:rPr>
              <a:t>)</a:t>
            </a:r>
          </a:p>
          <a:p>
            <a:pPr eaLnBrk="1" hangingPunct="1">
              <a:lnSpc>
                <a:spcPct val="80000"/>
              </a:lnSpc>
            </a:pPr>
            <a:r>
              <a:rPr lang="en-US" sz="2800" dirty="0">
                <a:ea typeface="Arial" pitchFamily="-111" charset="0"/>
                <a:cs typeface="Arial" pitchFamily="-111" charset="0"/>
                <a:sym typeface="Symbol" pitchFamily="-111" charset="2"/>
              </a:rPr>
              <a:t>The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 word problem is the problem of determining membership in equivalence classes. This is not true for Semi-</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a:p>
            <a:pPr eaLnBrk="1" hangingPunct="1">
              <a:lnSpc>
                <a:spcPct val="80000"/>
              </a:lnSpc>
            </a:pPr>
            <a:r>
              <a:rPr lang="en-US" sz="2800" dirty="0">
                <a:ea typeface="Arial" pitchFamily="-111" charset="0"/>
                <a:cs typeface="Arial" pitchFamily="-111" charset="0"/>
                <a:sym typeface="Symbol" pitchFamily="-111" charset="2"/>
              </a:rPr>
              <a:t>We can always consider just the relation </a:t>
            </a:r>
            <a:r>
              <a:rPr lang="en-US" sz="2800" b="1" dirty="0">
                <a:ea typeface="Arial" pitchFamily="-111" charset="0"/>
                <a:cs typeface="Arial" pitchFamily="-111" charset="0"/>
                <a:sym typeface="Symbol" pitchFamily="-111" charset="2"/>
              </a:rPr>
              <a:t>* </a:t>
            </a:r>
            <a:r>
              <a:rPr lang="en-US" sz="2800" dirty="0">
                <a:ea typeface="Arial" pitchFamily="-111" charset="0"/>
                <a:cs typeface="Arial" pitchFamily="-111" charset="0"/>
                <a:sym typeface="Symbol" pitchFamily="-111" charset="2"/>
              </a:rPr>
              <a:t>since the symmetric property of </a:t>
            </a:r>
            <a:r>
              <a:rPr lang="en-US" sz="2800" b="1" dirty="0">
                <a:ea typeface="Arial" pitchFamily="-111" charset="0"/>
                <a:cs typeface="Arial" pitchFamily="-111" charset="0"/>
                <a:sym typeface="Symbol" pitchFamily="-111" charset="2"/>
              </a:rPr>
              <a:t>*</a:t>
            </a:r>
            <a:r>
              <a:rPr lang="en-US" sz="2800" dirty="0">
                <a:ea typeface="Arial" pitchFamily="-111" charset="0"/>
                <a:cs typeface="Arial" pitchFamily="-111" charset="0"/>
                <a:sym typeface="Symbol" pitchFamily="-111" charset="2"/>
              </a:rPr>
              <a:t> comes directly from the rules of </a:t>
            </a:r>
            <a:r>
              <a:rPr lang="en-US" sz="2800" dirty="0" err="1">
                <a:ea typeface="Arial" pitchFamily="-111" charset="0"/>
                <a:cs typeface="Arial" pitchFamily="-111" charset="0"/>
                <a:sym typeface="Symbol" pitchFamily="-111" charset="2"/>
              </a:rPr>
              <a:t>Thue</a:t>
            </a:r>
            <a:r>
              <a:rPr lang="en-US" sz="2800" dirty="0">
                <a:ea typeface="Arial" pitchFamily="-111" charset="0"/>
                <a:cs typeface="Arial" pitchFamily="-111" charset="0"/>
                <a:sym typeface="Symbol" pitchFamily="-111" charset="2"/>
              </a:rPr>
              <a:t> systems.</a:t>
            </a:r>
          </a:p>
        </p:txBody>
      </p:sp>
      <p:sp>
        <p:nvSpPr>
          <p:cNvPr id="508933" name="Date Placeholder 3"/>
          <p:cNvSpPr>
            <a:spLocks noGrp="1"/>
          </p:cNvSpPr>
          <p:nvPr>
            <p:ph type="dt" sz="quarter" idx="10"/>
          </p:nvPr>
        </p:nvSpPr>
        <p:spPr>
          <a:noFill/>
        </p:spPr>
        <p:txBody>
          <a:bodyPr/>
          <a:lstStyle/>
          <a:p>
            <a:fld id="{8297AEE8-74FE-F448-9AA6-D5D9B6528C5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089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0085004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Number Placeholder 5"/>
          <p:cNvSpPr>
            <a:spLocks noGrp="1"/>
          </p:cNvSpPr>
          <p:nvPr>
            <p:ph type="sldNum" sz="quarter" idx="12"/>
          </p:nvPr>
        </p:nvSpPr>
        <p:spPr>
          <a:noFill/>
        </p:spPr>
        <p:txBody>
          <a:bodyPr/>
          <a:lstStyle/>
          <a:p>
            <a:pPr eaLnBrk="1" hangingPunct="1"/>
            <a:fld id="{CA86C0C7-AE20-8044-BD45-1D4FB8052FB7}" type="slidenum">
              <a:rPr lang="en-US">
                <a:latin typeface="Arial" pitchFamily="-111" charset="0"/>
                <a:ea typeface="ＭＳ Ｐゴシック" pitchFamily="-111" charset="-128"/>
                <a:cs typeface="ＭＳ Ｐゴシック" pitchFamily="-111" charset="-128"/>
              </a:rPr>
              <a:pPr eaLnBrk="1" hangingPunct="1"/>
              <a:t>264</a:t>
            </a:fld>
            <a:endParaRPr lang="en-US">
              <a:latin typeface="Arial" pitchFamily="-111" charset="0"/>
              <a:ea typeface="ＭＳ Ｐゴシック" pitchFamily="-111" charset="-128"/>
              <a:cs typeface="ＭＳ Ｐゴシック" pitchFamily="-111" charset="-128"/>
            </a:endParaRPr>
          </a:p>
        </p:txBody>
      </p:sp>
      <p:sp>
        <p:nvSpPr>
          <p:cNvPr id="519171"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Simulating Turing Machines</a:t>
            </a:r>
          </a:p>
        </p:txBody>
      </p:sp>
      <p:sp>
        <p:nvSpPr>
          <p:cNvPr id="519172"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Basically, we need at least one rule for each 4-tuple in the Turing machine’s description.</a:t>
            </a:r>
          </a:p>
          <a:p>
            <a:pPr eaLnBrk="1" hangingPunct="1">
              <a:lnSpc>
                <a:spcPct val="80000"/>
              </a:lnSpc>
            </a:pPr>
            <a:r>
              <a:rPr lang="en-US" sz="2800" dirty="0">
                <a:ea typeface="ＭＳ Ｐゴシック" pitchFamily="-111" charset="-128"/>
                <a:cs typeface="ＭＳ Ｐゴシック" pitchFamily="-111" charset="-128"/>
              </a:rPr>
              <a:t>The rules lead from one instantaneous description to another.</a:t>
            </a:r>
          </a:p>
          <a:p>
            <a:pPr eaLnBrk="1" hangingPunct="1">
              <a:lnSpc>
                <a:spcPct val="80000"/>
              </a:lnSpc>
            </a:pPr>
            <a:r>
              <a:rPr lang="en-US" sz="2800" dirty="0">
                <a:ea typeface="ＭＳ Ｐゴシック" pitchFamily="-111" charset="-128"/>
                <a:cs typeface="ＭＳ Ｐゴシック" pitchFamily="-111" charset="-128"/>
              </a:rPr>
              <a:t>The Turing ID </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b="1" dirty="0">
                <a:latin typeface="Symbol" pitchFamily="-111" charset="2"/>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is represented by the string </a:t>
            </a:r>
            <a:r>
              <a:rPr lang="en-US" sz="2800" dirty="0" err="1">
                <a:ea typeface="ＭＳ Ｐゴシック" pitchFamily="-111" charset="-128"/>
                <a:cs typeface="ＭＳ Ｐゴシック" pitchFamily="-111" charset="-128"/>
              </a:rPr>
              <a:t>h</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qa</a:t>
            </a:r>
            <a:r>
              <a:rPr lang="en-US" sz="2800" dirty="0" err="1">
                <a:latin typeface="Symbol" pitchFamily="-111" charset="2"/>
                <a:ea typeface="ＭＳ Ｐゴシック" pitchFamily="-111" charset="-128"/>
                <a:cs typeface="ＭＳ Ｐゴシック" pitchFamily="-111" charset="-128"/>
                <a:sym typeface="Symbol" pitchFamily="-111" charset="2"/>
              </a:rPr>
              <a:t></a:t>
            </a:r>
            <a:r>
              <a:rPr lang="en-US" sz="2800" dirty="0" err="1">
                <a:ea typeface="ＭＳ Ｐゴシック" pitchFamily="-111" charset="-128"/>
                <a:cs typeface="ＭＳ Ｐゴシック" pitchFamily="-111" charset="-128"/>
              </a:rPr>
              <a:t>h</a:t>
            </a: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being the scanned symbol.</a:t>
            </a:r>
          </a:p>
          <a:p>
            <a:pPr eaLnBrk="1" hangingPunct="1">
              <a:lnSpc>
                <a:spcPct val="80000"/>
              </a:lnSpc>
            </a:pPr>
            <a:r>
              <a:rPr lang="en-US" sz="2800" dirty="0">
                <a:ea typeface="ＭＳ Ｐゴシック" pitchFamily="-111" charset="-128"/>
                <a:cs typeface="ＭＳ Ｐゴシック" pitchFamily="-111" charset="-128"/>
              </a:rPr>
              <a:t>The tuple </a:t>
            </a:r>
            <a:r>
              <a:rPr lang="en-US" sz="2800" b="1" dirty="0">
                <a:ea typeface="ＭＳ Ｐゴシック" pitchFamily="-111" charset="-128"/>
                <a:cs typeface="ＭＳ Ｐゴシック" pitchFamily="-111" charset="-128"/>
              </a:rPr>
              <a:t>q a b s </a:t>
            </a:r>
            <a:r>
              <a:rPr lang="en-US" sz="2800" dirty="0">
                <a:ea typeface="ＭＳ Ｐゴシック" pitchFamily="-111" charset="-128"/>
                <a:cs typeface="ＭＳ Ｐゴシック" pitchFamily="-111" charset="-128"/>
              </a:rPr>
              <a:t>leads to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qa</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rPr>
              <a:t>sb</a:t>
            </a:r>
            <a:endParaRPr lang="en-US" sz="2800" b="1" dirty="0">
              <a:ea typeface="ＭＳ Ｐゴシック" pitchFamily="-111" charset="-128"/>
              <a:cs typeface="ＭＳ Ｐゴシック" pitchFamily="-111" charset="-128"/>
            </a:endParaRPr>
          </a:p>
          <a:p>
            <a:pPr eaLnBrk="1" hangingPunct="1">
              <a:lnSpc>
                <a:spcPct val="80000"/>
              </a:lnSpc>
            </a:pPr>
            <a:r>
              <a:rPr lang="en-US" sz="2800" dirty="0">
                <a:ea typeface="ＭＳ Ｐゴシック" pitchFamily="-111" charset="-128"/>
                <a:cs typeface="ＭＳ Ｐゴシック" pitchFamily="-111" charset="-128"/>
              </a:rPr>
              <a:t>Moving right and left can be harder due to blanks. </a:t>
            </a:r>
          </a:p>
        </p:txBody>
      </p:sp>
      <p:sp>
        <p:nvSpPr>
          <p:cNvPr id="519173" name="Date Placeholder 3"/>
          <p:cNvSpPr>
            <a:spLocks noGrp="1"/>
          </p:cNvSpPr>
          <p:nvPr>
            <p:ph type="dt" sz="quarter" idx="10"/>
          </p:nvPr>
        </p:nvSpPr>
        <p:spPr>
          <a:noFill/>
        </p:spPr>
        <p:txBody>
          <a:bodyPr/>
          <a:lstStyle/>
          <a:p>
            <a:fld id="{343A3634-CDBE-3B45-9C3B-C3B230A707E4}"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191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603524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265</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Details of Halt(TM) </a:t>
            </a:r>
            <a:r>
              <a:rPr lang="en-US" i="1" dirty="0">
                <a:solidFill>
                  <a:srgbClr val="FF0000"/>
                </a:solidFill>
                <a:ea typeface="ＭＳ Ｐゴシック" pitchFamily="-111" charset="-128"/>
                <a:cs typeface="ＭＳ Ｐゴシック" pitchFamily="-111" charset="-128"/>
                <a:sym typeface="Symbol" pitchFamily="-111" charset="2"/>
              </a:rPr>
              <a:t> Word(ST)</a:t>
            </a:r>
            <a:endParaRPr lang="en-US" i="1" dirty="0">
              <a:solidFill>
                <a:srgbClr val="FF0000"/>
              </a:solidFill>
              <a:ea typeface="ＭＳ Ｐゴシック" pitchFamily="-111" charset="-128"/>
              <a:cs typeface="ＭＳ Ｐゴシック" pitchFamily="-111" charset="-128"/>
            </a:endParaRPr>
          </a:p>
        </p:txBody>
      </p:sp>
      <p:sp>
        <p:nvSpPr>
          <p:cNvPr id="521220" name="Rectangle 3"/>
          <p:cNvSpPr>
            <a:spLocks noGrp="1" noChangeArrowheads="1"/>
          </p:cNvSpPr>
          <p:nvPr>
            <p:ph type="body" idx="1"/>
          </p:nvPr>
        </p:nvSpPr>
        <p:spPr>
          <a:xfrm>
            <a:off x="152400" y="1600200"/>
            <a:ext cx="8839200" cy="4525963"/>
          </a:xfrm>
        </p:spPr>
        <p:txBody>
          <a:bodyPr/>
          <a:lstStyle/>
          <a:p>
            <a:pPr eaLnBrk="1" hangingPunct="1">
              <a:lnSpc>
                <a:spcPct val="90000"/>
              </a:lnSpc>
            </a:pPr>
            <a:r>
              <a:rPr lang="en-US" sz="2000" dirty="0">
                <a:ea typeface="ＭＳ Ｐゴシック" pitchFamily="-111" charset="-128"/>
                <a:cs typeface="ＭＳ Ｐゴシック" pitchFamily="-111" charset="-128"/>
              </a:rPr>
              <a:t>Let </a:t>
            </a:r>
            <a:r>
              <a:rPr lang="en-US" sz="2000" b="1" dirty="0">
                <a:ea typeface="ＭＳ Ｐゴシック" pitchFamily="-111" charset="-128"/>
                <a:cs typeface="ＭＳ Ｐゴシック" pitchFamily="-111" charset="-128"/>
              </a:rPr>
              <a:t>M = (Q, {0,1}, 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T</a:t>
            </a:r>
            <a:r>
              <a:rPr lang="en-US" sz="2000" dirty="0">
                <a:ea typeface="ＭＳ Ｐゴシック" pitchFamily="-111" charset="-128"/>
                <a:cs typeface="ＭＳ Ｐゴシック" pitchFamily="-111" charset="-128"/>
              </a:rPr>
              <a:t> is Turing table.</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qabs</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 </a:t>
            </a:r>
            <a:r>
              <a:rPr lang="en-US" sz="2000" dirty="0" err="1">
                <a:ea typeface="ＭＳ Ｐゴシック" pitchFamily="-111" charset="-128"/>
                <a:cs typeface="ＭＳ Ｐゴシック" pitchFamily="-111" charset="-128"/>
                <a:sym typeface="Symbol" pitchFamily="-111" charset="2"/>
              </a:rPr>
              <a:t>qa</a:t>
            </a:r>
            <a:r>
              <a:rPr lang="en-US" sz="2000" dirty="0">
                <a:ea typeface="ＭＳ Ｐゴシック" pitchFamily="-111" charset="-128"/>
                <a:cs typeface="ＭＳ Ｐゴシック" pitchFamily="-111" charset="-128"/>
                <a:sym typeface="Symbol" pitchFamily="-111" charset="2"/>
              </a:rPr>
              <a:t>  sb	// simple rewrite of scan</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qaRs</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rules </a:t>
            </a:r>
          </a:p>
          <a:p>
            <a:pPr lvl="1" eaLnBrk="1" hangingPunct="1">
              <a:lnSpc>
                <a:spcPct val="90000"/>
              </a:lnSpc>
            </a:pPr>
            <a:r>
              <a:rPr lang="en-US" sz="1600" dirty="0">
                <a:sym typeface="Symbol" pitchFamily="-111" charset="2"/>
              </a:rPr>
              <a:t>q1b  1sb 		a=1, b{0,1}	// left non-blank; scan not blank</a:t>
            </a:r>
          </a:p>
          <a:p>
            <a:pPr lvl="1" eaLnBrk="1" hangingPunct="1">
              <a:lnSpc>
                <a:spcPct val="90000"/>
              </a:lnSpc>
            </a:pPr>
            <a:r>
              <a:rPr lang="en-US" sz="1600" dirty="0">
                <a:sym typeface="Symbol" pitchFamily="-111" charset="2"/>
              </a:rPr>
              <a:t>q1h  1s0h	a=1		// right blank; scan not blank</a:t>
            </a:r>
          </a:p>
          <a:p>
            <a:pPr lvl="1" eaLnBrk="1" hangingPunct="1">
              <a:lnSpc>
                <a:spcPct val="90000"/>
              </a:lnSpc>
            </a:pPr>
            <a:r>
              <a:rPr lang="en-US" sz="1600" dirty="0">
                <a:sym typeface="Symbol" pitchFamily="-111" charset="2"/>
              </a:rPr>
              <a:t>cq0b  c0sb 	a=0, b,c{0,1}	// left and right non-blank; scan blank</a:t>
            </a:r>
          </a:p>
          <a:p>
            <a:pPr lvl="1" eaLnBrk="1" hangingPunct="1">
              <a:lnSpc>
                <a:spcPct val="90000"/>
              </a:lnSpc>
            </a:pPr>
            <a:r>
              <a:rPr lang="en-US" sz="1600" dirty="0">
                <a:sym typeface="Symbol" pitchFamily="-111" charset="2"/>
              </a:rPr>
              <a:t>hq0b  </a:t>
            </a:r>
            <a:r>
              <a:rPr lang="en-US" sz="1600" dirty="0" err="1">
                <a:sym typeface="Symbol" pitchFamily="-111" charset="2"/>
              </a:rPr>
              <a:t>hsb</a:t>
            </a:r>
            <a:r>
              <a:rPr lang="en-US" sz="1600" dirty="0">
                <a:sym typeface="Symbol" pitchFamily="-111" charset="2"/>
              </a:rPr>
              <a:t> 	a=0, b{0,1}	// left blank; right not blank; scan blank</a:t>
            </a:r>
          </a:p>
          <a:p>
            <a:pPr lvl="1" eaLnBrk="1" hangingPunct="1">
              <a:lnSpc>
                <a:spcPct val="90000"/>
              </a:lnSpc>
            </a:pPr>
            <a:r>
              <a:rPr lang="en-US" sz="1600" dirty="0">
                <a:sym typeface="Symbol" pitchFamily="-111" charset="2"/>
              </a:rPr>
              <a:t>cq0h  c0s0h 	a=0, c{0,1}	// left not blank; right blank; scan blank</a:t>
            </a:r>
          </a:p>
          <a:p>
            <a:pPr lvl="1" eaLnBrk="1" hangingPunct="1">
              <a:lnSpc>
                <a:spcPct val="90000"/>
              </a:lnSpc>
            </a:pPr>
            <a:r>
              <a:rPr lang="en-US" sz="1600" dirty="0">
                <a:sym typeface="Symbol" pitchFamily="-111" charset="2"/>
              </a:rPr>
              <a:t>hq0h  hs0h	a=0		// blank tape to blank tape</a:t>
            </a:r>
          </a:p>
          <a:p>
            <a:pPr eaLnBrk="1" hangingPunct="1">
              <a:lnSpc>
                <a:spcPct val="90000"/>
              </a:lnSpc>
            </a:pP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qaLs</a:t>
            </a: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sym typeface="Symbol" pitchFamily="-111" charset="2"/>
              </a:rPr>
              <a:t> T</a:t>
            </a:r>
            <a:r>
              <a:rPr lang="en-US" sz="2000" dirty="0">
                <a:ea typeface="ＭＳ Ｐゴシック" pitchFamily="-111" charset="-128"/>
                <a:cs typeface="ＭＳ Ｐゴシック" pitchFamily="-111" charset="-128"/>
                <a:sym typeface="Symbol" pitchFamily="-111" charset="2"/>
              </a:rPr>
              <a:t>, add rules </a:t>
            </a:r>
          </a:p>
          <a:p>
            <a:pPr lvl="1" eaLnBrk="1" hangingPunct="1">
              <a:lnSpc>
                <a:spcPct val="90000"/>
              </a:lnSpc>
            </a:pPr>
            <a:r>
              <a:rPr lang="en-US" sz="1600" dirty="0" err="1">
                <a:sym typeface="Symbol" pitchFamily="-111" charset="2"/>
              </a:rPr>
              <a:t>bqac</a:t>
            </a:r>
            <a:r>
              <a:rPr lang="en-US" sz="1600" dirty="0">
                <a:sym typeface="Symbol" pitchFamily="-111" charset="2"/>
              </a:rPr>
              <a:t>  </a:t>
            </a:r>
            <a:r>
              <a:rPr lang="en-US" sz="1600" dirty="0" err="1">
                <a:sym typeface="Symbol" pitchFamily="-111" charset="2"/>
              </a:rPr>
              <a:t>sbac</a:t>
            </a:r>
            <a:r>
              <a:rPr lang="en-US" sz="1600" dirty="0">
                <a:sym typeface="Symbol" pitchFamily="-111" charset="2"/>
              </a:rPr>
              <a:t> 	a,b,c{0,1}	// left and right had non-blanks</a:t>
            </a:r>
          </a:p>
          <a:p>
            <a:pPr lvl="1" eaLnBrk="1" hangingPunct="1">
              <a:lnSpc>
                <a:spcPct val="90000"/>
              </a:lnSpc>
            </a:pPr>
            <a:r>
              <a:rPr lang="en-US" sz="1600" dirty="0" err="1">
                <a:sym typeface="Symbol" pitchFamily="-111" charset="2"/>
              </a:rPr>
              <a:t>hqac</a:t>
            </a:r>
            <a:r>
              <a:rPr lang="en-US" sz="1600" dirty="0">
                <a:sym typeface="Symbol" pitchFamily="-111" charset="2"/>
              </a:rPr>
              <a:t>  hs0ac	a,c{0,1}	// left blank; right not blank</a:t>
            </a:r>
          </a:p>
          <a:p>
            <a:pPr lvl="1" eaLnBrk="1" hangingPunct="1">
              <a:lnSpc>
                <a:spcPct val="90000"/>
              </a:lnSpc>
            </a:pPr>
            <a:r>
              <a:rPr lang="en-US" sz="1600" dirty="0">
                <a:sym typeface="Symbol" pitchFamily="-111" charset="2"/>
              </a:rPr>
              <a:t>bq1h  sb1h 	a=1, b{0,1}	// left not blank; right blank; scan not blank</a:t>
            </a:r>
          </a:p>
          <a:p>
            <a:pPr lvl="1" eaLnBrk="1" hangingPunct="1">
              <a:lnSpc>
                <a:spcPct val="90000"/>
              </a:lnSpc>
            </a:pPr>
            <a:r>
              <a:rPr lang="en-US" sz="1600" dirty="0">
                <a:sym typeface="Symbol" pitchFamily="-111" charset="2"/>
              </a:rPr>
              <a:t>hq1h  hs01h 	a=1		// left blank; right blank; scan not blank</a:t>
            </a:r>
          </a:p>
          <a:p>
            <a:pPr lvl="1" eaLnBrk="1" hangingPunct="1">
              <a:lnSpc>
                <a:spcPct val="90000"/>
              </a:lnSpc>
            </a:pPr>
            <a:r>
              <a:rPr lang="en-US" sz="1600" dirty="0">
                <a:sym typeface="Symbol" pitchFamily="-111" charset="2"/>
              </a:rPr>
              <a:t>bq0h  </a:t>
            </a:r>
            <a:r>
              <a:rPr lang="en-US" sz="1600" dirty="0" err="1">
                <a:sym typeface="Symbol" pitchFamily="-111" charset="2"/>
              </a:rPr>
              <a:t>sbh</a:t>
            </a:r>
            <a:r>
              <a:rPr lang="en-US" sz="1600" dirty="0">
                <a:sym typeface="Symbol" pitchFamily="-111" charset="2"/>
              </a:rPr>
              <a:t> 	a=0, b{0,1}	// left not blank; right blank; scan blank</a:t>
            </a:r>
          </a:p>
          <a:p>
            <a:pPr lvl="1" eaLnBrk="1" hangingPunct="1">
              <a:lnSpc>
                <a:spcPct val="90000"/>
              </a:lnSpc>
            </a:pPr>
            <a:r>
              <a:rPr lang="en-US" sz="1600" dirty="0">
                <a:sym typeface="Symbol" pitchFamily="-111" charset="2"/>
              </a:rPr>
              <a:t>hq0h  hs0h 	a=0		// blank tape to blank tape</a:t>
            </a: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67006366"/>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Number Placeholder 5"/>
          <p:cNvSpPr>
            <a:spLocks noGrp="1"/>
          </p:cNvSpPr>
          <p:nvPr>
            <p:ph type="sldNum" sz="quarter" idx="12"/>
          </p:nvPr>
        </p:nvSpPr>
        <p:spPr>
          <a:noFill/>
        </p:spPr>
        <p:txBody>
          <a:bodyPr/>
          <a:lstStyle/>
          <a:p>
            <a:pPr eaLnBrk="1" hangingPunct="1"/>
            <a:fld id="{0CD0FB90-BE3A-2440-A3E2-A26B2964F15D}" type="slidenum">
              <a:rPr lang="en-US">
                <a:latin typeface="Arial" pitchFamily="-111" charset="0"/>
                <a:ea typeface="ＭＳ Ｐゴシック" pitchFamily="-111" charset="-128"/>
                <a:cs typeface="ＭＳ Ｐゴシック" pitchFamily="-111" charset="-128"/>
              </a:rPr>
              <a:pPr eaLnBrk="1" hangingPunct="1"/>
              <a:t>266</a:t>
            </a:fld>
            <a:endParaRPr lang="en-US">
              <a:latin typeface="Arial" pitchFamily="-111" charset="0"/>
              <a:ea typeface="ＭＳ Ｐゴシック" pitchFamily="-111" charset="-128"/>
              <a:cs typeface="ＭＳ Ｐゴシック" pitchFamily="-111" charset="-128"/>
            </a:endParaRPr>
          </a:p>
        </p:txBody>
      </p:sp>
      <p:sp>
        <p:nvSpPr>
          <p:cNvPr id="52121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Clean-Up</a:t>
            </a:r>
          </a:p>
        </p:txBody>
      </p:sp>
      <p:sp>
        <p:nvSpPr>
          <p:cNvPr id="521220" name="Rectangle 3"/>
          <p:cNvSpPr>
            <a:spLocks noGrp="1" noChangeArrowheads="1"/>
          </p:cNvSpPr>
          <p:nvPr>
            <p:ph type="body" idx="1"/>
          </p:nvPr>
        </p:nvSpPr>
        <p:spPr/>
        <p:txBody>
          <a:bodyPr/>
          <a:lstStyle/>
          <a:p>
            <a:pPr eaLnBrk="1" hangingPunct="1">
              <a:lnSpc>
                <a:spcPct val="90000"/>
              </a:lnSpc>
            </a:pPr>
            <a:r>
              <a:rPr lang="en-US" sz="2000" dirty="0">
                <a:ea typeface="ＭＳ Ｐゴシック" pitchFamily="-111" charset="-128"/>
                <a:cs typeface="ＭＳ Ｐゴシック" pitchFamily="-111" charset="-128"/>
              </a:rPr>
              <a:t>Assume q</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is start state and only one accepting state exists q</a:t>
            </a:r>
            <a:r>
              <a:rPr lang="en-US" sz="2000" baseline="-25000" dirty="0">
                <a:ea typeface="ＭＳ Ｐゴシック" pitchFamily="-111" charset="-128"/>
                <a:cs typeface="ＭＳ Ｐゴシック" pitchFamily="-111" charset="-128"/>
              </a:rPr>
              <a:t>0</a:t>
            </a:r>
          </a:p>
          <a:p>
            <a:pPr eaLnBrk="1" hangingPunct="1">
              <a:lnSpc>
                <a:spcPct val="90000"/>
              </a:lnSpc>
            </a:pPr>
            <a:r>
              <a:rPr lang="en-US" sz="2000" dirty="0">
                <a:ea typeface="ＭＳ Ｐゴシック" pitchFamily="-111" charset="-128"/>
                <a:cs typeface="ＭＳ Ｐゴシック" pitchFamily="-111" charset="-128"/>
              </a:rPr>
              <a:t>We will start in </a:t>
            </a:r>
            <a:r>
              <a:rPr lang="en-US" sz="2000" b="1" dirty="0">
                <a:ea typeface="ＭＳ Ｐゴシック" pitchFamily="-111" charset="-128"/>
                <a:cs typeface="ＭＳ Ｐゴシック" pitchFamily="-111" charset="-128"/>
              </a:rPr>
              <a:t>h1</a:t>
            </a:r>
            <a:r>
              <a:rPr lang="en-US" sz="2000" b="1" baseline="30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0h</a:t>
            </a:r>
            <a:r>
              <a:rPr lang="en-US" sz="2000" dirty="0">
                <a:ea typeface="ＭＳ Ｐゴシック" pitchFamily="-111" charset="-128"/>
                <a:cs typeface="ＭＳ Ｐゴシック" pitchFamily="-111" charset="-128"/>
              </a:rPr>
              <a:t>, seeking to accept </a:t>
            </a:r>
            <a:r>
              <a:rPr lang="en-US" sz="2000" b="1" dirty="0" err="1">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(enter </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or reject (run forever).</a:t>
            </a:r>
          </a:p>
          <a:p>
            <a:pPr eaLnBrk="1" hangingPunct="1">
              <a:lnSpc>
                <a:spcPct val="90000"/>
              </a:lnSpc>
            </a:pPr>
            <a:r>
              <a:rPr lang="en-US" sz="2000" dirty="0">
                <a:ea typeface="ＭＳ Ｐゴシック" pitchFamily="-111" charset="-128"/>
                <a:cs typeface="ＭＳ Ｐゴシック" pitchFamily="-111" charset="-128"/>
                <a:sym typeface="Symbol" pitchFamily="-111" charset="2"/>
              </a:rPr>
              <a:t>Add rules </a:t>
            </a:r>
          </a:p>
          <a:p>
            <a:pPr lvl="1" eaLnBrk="1" hangingPunct="1">
              <a:lnSpc>
                <a:spcPct val="90000"/>
              </a:lnSpc>
            </a:pPr>
            <a:r>
              <a:rPr lang="en-US" sz="2000" b="1" dirty="0">
                <a:sym typeface="Symbol" pitchFamily="-111" charset="2"/>
              </a:rPr>
              <a:t>q</a:t>
            </a:r>
            <a:r>
              <a:rPr lang="en-US" sz="2000" b="1" baseline="-25000" dirty="0">
                <a:sym typeface="Symbol" pitchFamily="-111" charset="2"/>
              </a:rPr>
              <a:t>0</a:t>
            </a:r>
            <a:r>
              <a:rPr lang="en-US" sz="2000" b="1" dirty="0">
                <a:sym typeface="Symbol" pitchFamily="-111" charset="2"/>
              </a:rPr>
              <a:t>a </a:t>
            </a:r>
            <a:r>
              <a:rPr lang="en-US" sz="2000" b="1" dirty="0" err="1">
                <a:sym typeface="Symbol" pitchFamily="-111" charset="2"/>
              </a:rPr>
              <a:t></a:t>
            </a:r>
            <a:r>
              <a:rPr lang="en-US" sz="2000" b="1" dirty="0">
                <a:sym typeface="Symbol" pitchFamily="-111" charset="2"/>
              </a:rPr>
              <a:t> q</a:t>
            </a:r>
            <a:r>
              <a:rPr lang="en-US" sz="2000" b="1" baseline="-25000" dirty="0">
                <a:sym typeface="Symbol" pitchFamily="-111" charset="2"/>
              </a:rPr>
              <a:t>0</a:t>
            </a:r>
            <a:r>
              <a:rPr lang="en-US" sz="2000" b="1" dirty="0">
                <a:sym typeface="Symbol" pitchFamily="-111" charset="2"/>
              </a:rPr>
              <a:t> 		a{0,1}</a:t>
            </a:r>
          </a:p>
          <a:p>
            <a:pPr lvl="1" eaLnBrk="1" hangingPunct="1">
              <a:lnSpc>
                <a:spcPct val="90000"/>
              </a:lnSpc>
            </a:pPr>
            <a:r>
              <a:rPr lang="en-US" sz="2000" b="1" dirty="0">
                <a:sym typeface="Symbol" pitchFamily="-111" charset="2"/>
              </a:rPr>
              <a:t>bq</a:t>
            </a:r>
            <a:r>
              <a:rPr lang="en-US" sz="2000" b="1" baseline="-25000" dirty="0">
                <a:sym typeface="Symbol" pitchFamily="-111" charset="2"/>
              </a:rPr>
              <a:t>0</a:t>
            </a:r>
            <a:r>
              <a:rPr lang="en-US" sz="2000" b="1" dirty="0">
                <a:sym typeface="Symbol" pitchFamily="-111" charset="2"/>
              </a:rPr>
              <a:t> </a:t>
            </a:r>
            <a:r>
              <a:rPr lang="en-US" sz="2000" b="1" dirty="0" err="1">
                <a:sym typeface="Symbol" pitchFamily="-111" charset="2"/>
              </a:rPr>
              <a:t></a:t>
            </a:r>
            <a:r>
              <a:rPr lang="en-US" sz="2000" b="1" dirty="0">
                <a:sym typeface="Symbol" pitchFamily="-111" charset="2"/>
              </a:rPr>
              <a:t> q</a:t>
            </a:r>
            <a:r>
              <a:rPr lang="en-US" sz="2000" b="1" baseline="-25000" dirty="0">
                <a:sym typeface="Symbol" pitchFamily="-111" charset="2"/>
              </a:rPr>
              <a:t>0</a:t>
            </a:r>
            <a:r>
              <a:rPr lang="en-US" sz="2000" b="1" dirty="0">
                <a:sym typeface="Symbol" pitchFamily="-111" charset="2"/>
              </a:rPr>
              <a:t> 		b{0,1}</a:t>
            </a:r>
          </a:p>
          <a:p>
            <a:pPr eaLnBrk="1" hangingPunct="1">
              <a:lnSpc>
                <a:spcPct val="90000"/>
              </a:lnSpc>
            </a:pPr>
            <a:endParaRPr lang="en-US" sz="2400" dirty="0">
              <a:sym typeface="Symbol" pitchFamily="-111" charset="2"/>
            </a:endParaRPr>
          </a:p>
          <a:p>
            <a:pPr eaLnBrk="1" hangingPunct="1">
              <a:lnSpc>
                <a:spcPct val="90000"/>
              </a:lnSpc>
            </a:pPr>
            <a:r>
              <a:rPr lang="en-US" sz="2000" dirty="0">
                <a:sym typeface="Symbol" pitchFamily="-111" charset="2"/>
              </a:rPr>
              <a:t>The added rule allows us to “erase” the tape if we accept </a:t>
            </a:r>
            <a:r>
              <a:rPr lang="en-US" sz="2000" b="1" dirty="0" err="1">
                <a:sym typeface="Symbol" pitchFamily="-111" charset="2"/>
              </a:rPr>
              <a:t>x</a:t>
            </a:r>
            <a:r>
              <a:rPr lang="en-US" sz="2000" dirty="0">
                <a:sym typeface="Symbol" pitchFamily="-111" charset="2"/>
              </a:rPr>
              <a:t>.</a:t>
            </a:r>
          </a:p>
          <a:p>
            <a:pPr eaLnBrk="1" hangingPunct="1">
              <a:lnSpc>
                <a:spcPct val="90000"/>
              </a:lnSpc>
            </a:pPr>
            <a:r>
              <a:rPr lang="en-US" sz="2000" dirty="0">
                <a:sym typeface="Symbol" pitchFamily="-111" charset="2"/>
              </a:rPr>
              <a:t>This means that acceptance can be changed to generating </a:t>
            </a:r>
            <a:r>
              <a:rPr lang="en-US" sz="2000" b="1" dirty="0">
                <a:ea typeface="ＭＳ Ｐゴシック" pitchFamily="-111" charset="-128"/>
                <a:cs typeface="ＭＳ Ｐゴシック" pitchFamily="-111" charset="-128"/>
                <a:sym typeface="Symbol" pitchFamily="-111" charset="2"/>
              </a:rPr>
              <a:t>h</a:t>
            </a:r>
            <a:r>
              <a:rPr lang="en-US" sz="2000" b="1" dirty="0">
                <a:ea typeface="ＭＳ Ｐゴシック" pitchFamily="-111" charset="-128"/>
                <a:cs typeface="ＭＳ Ｐゴシック" pitchFamily="-111" charset="-128"/>
              </a:rPr>
              <a:t>q</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h</a:t>
            </a:r>
            <a:r>
              <a:rPr lang="en-US" sz="2000" dirty="0">
                <a:ea typeface="ＭＳ Ｐゴシック" pitchFamily="-111" charset="-128"/>
                <a:cs typeface="ＭＳ Ｐゴシック" pitchFamily="-111" charset="-128"/>
              </a:rPr>
              <a:t>.</a:t>
            </a:r>
          </a:p>
          <a:p>
            <a:pPr eaLnBrk="1" hangingPunct="1">
              <a:lnSpc>
                <a:spcPct val="90000"/>
              </a:lnSpc>
            </a:pPr>
            <a:endParaRPr lang="en-US" sz="2000" dirty="0">
              <a:ea typeface="ＭＳ Ｐゴシック" pitchFamily="-111" charset="-128"/>
              <a:cs typeface="ＭＳ Ｐゴシック" pitchFamily="-111" charset="-128"/>
              <a:sym typeface="Symbol" pitchFamily="-111" charset="2"/>
            </a:endParaRPr>
          </a:p>
          <a:p>
            <a:pPr eaLnBrk="1" hangingPunct="1">
              <a:lnSpc>
                <a:spcPct val="90000"/>
              </a:lnSpc>
            </a:pPr>
            <a:r>
              <a:rPr lang="en-US" sz="2000" dirty="0">
                <a:ea typeface="ＭＳ Ｐゴシック" pitchFamily="-111" charset="-128"/>
                <a:cs typeface="ＭＳ Ｐゴシック" pitchFamily="-111" charset="-128"/>
                <a:sym typeface="Symbol" pitchFamily="-111" charset="2"/>
              </a:rPr>
              <a:t>The next slide shows the consequences.</a:t>
            </a:r>
            <a:endParaRPr lang="en-US" sz="2000" dirty="0">
              <a:sym typeface="Symbol" pitchFamily="-111" charset="2"/>
            </a:endParaRPr>
          </a:p>
        </p:txBody>
      </p:sp>
      <p:sp>
        <p:nvSpPr>
          <p:cNvPr id="521221" name="Date Placeholder 3"/>
          <p:cNvSpPr>
            <a:spLocks noGrp="1"/>
          </p:cNvSpPr>
          <p:nvPr>
            <p:ph type="dt" sz="quarter" idx="10"/>
          </p:nvPr>
        </p:nvSpPr>
        <p:spPr>
          <a:noFill/>
        </p:spPr>
        <p:txBody>
          <a:bodyPr/>
          <a:lstStyle/>
          <a:p>
            <a:fld id="{F3ED5FDA-2A2F-3749-BE8F-6CD0AF12D65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212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880495921"/>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Number Placeholder 5"/>
          <p:cNvSpPr>
            <a:spLocks noGrp="1"/>
          </p:cNvSpPr>
          <p:nvPr>
            <p:ph type="sldNum" sz="quarter" idx="12"/>
          </p:nvPr>
        </p:nvSpPr>
        <p:spPr>
          <a:noFill/>
        </p:spPr>
        <p:txBody>
          <a:bodyPr/>
          <a:lstStyle/>
          <a:p>
            <a:pPr eaLnBrk="1" hangingPunct="1"/>
            <a:fld id="{FC0B09BE-0065-7040-9D43-CC5288FE8285}" type="slidenum">
              <a:rPr lang="en-US">
                <a:latin typeface="Arial" pitchFamily="-111" charset="0"/>
                <a:ea typeface="ＭＳ Ｐゴシック" pitchFamily="-111" charset="-128"/>
                <a:cs typeface="ＭＳ Ｐゴシック" pitchFamily="-111" charset="-128"/>
              </a:rPr>
              <a:pPr eaLnBrk="1" hangingPunct="1"/>
              <a:t>267</a:t>
            </a:fld>
            <a:endParaRPr lang="en-US">
              <a:latin typeface="Arial" pitchFamily="-111" charset="0"/>
              <a:ea typeface="ＭＳ Ｐゴシック" pitchFamily="-111" charset="-128"/>
              <a:cs typeface="ＭＳ Ｐゴシック" pitchFamily="-111" charset="-128"/>
            </a:endParaRPr>
          </a:p>
        </p:txBody>
      </p:sp>
      <p:sp>
        <p:nvSpPr>
          <p:cNvPr id="523267"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Semi-</a:t>
            </a:r>
            <a:r>
              <a:rPr lang="en-US" i="1" dirty="0" err="1">
                <a:solidFill>
                  <a:srgbClr val="FF0000"/>
                </a:solidFill>
                <a:ea typeface="ＭＳ Ｐゴシック" pitchFamily="-111" charset="-128"/>
                <a:cs typeface="ＭＳ Ｐゴシック" pitchFamily="-111" charset="-128"/>
              </a:rPr>
              <a:t>Thue</a:t>
            </a:r>
            <a:r>
              <a:rPr lang="en-US" i="1" dirty="0">
                <a:solidFill>
                  <a:srgbClr val="FF0000"/>
                </a:solidFill>
                <a:ea typeface="ＭＳ Ｐゴシック" pitchFamily="-111" charset="-128"/>
                <a:cs typeface="ＭＳ Ｐゴシック" pitchFamily="-111" charset="-128"/>
              </a:rPr>
              <a:t> Word Problem</a:t>
            </a:r>
          </a:p>
        </p:txBody>
      </p:sp>
      <p:sp>
        <p:nvSpPr>
          <p:cNvPr id="5232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Construction from TM,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gets:</a:t>
            </a:r>
          </a:p>
          <a:p>
            <a:pPr eaLnBrk="1" hangingPunct="1"/>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err="1">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a:t>
            </a:r>
          </a:p>
          <a:p>
            <a:pPr eaLnBrk="1" hangingPunct="1"/>
            <a:r>
              <a:rPr lang="en-US" b="1" dirty="0">
                <a:ea typeface="ＭＳ Ｐゴシック" pitchFamily="-111" charset="-128"/>
                <a:cs typeface="ＭＳ Ｐゴシック" pitchFamily="-111" charset="-128"/>
                <a:sym typeface="Symbol" pitchFamily="-111" charset="2"/>
              </a:rPr>
              <a:t>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err="1">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a:t>
            </a:r>
          </a:p>
          <a:p>
            <a:pPr eaLnBrk="1" hangingPunct="1"/>
            <a:r>
              <a:rPr lang="en-US" b="1" dirty="0">
                <a:ea typeface="ＭＳ Ｐゴシック" pitchFamily="-111" charset="-128"/>
                <a:cs typeface="ＭＳ Ｐゴシック" pitchFamily="-111" charset="-128"/>
                <a:sym typeface="Symbol" pitchFamily="-111" charset="2"/>
              </a:rPr>
              <a:t>h</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0</a:t>
            </a:r>
            <a:r>
              <a:rPr lang="en-US" b="1" dirty="0">
                <a:ea typeface="ＭＳ Ｐゴシック" pitchFamily="-111" charset="-128"/>
                <a:cs typeface="ＭＳ Ｐゴシック" pitchFamily="-111" charset="-128"/>
              </a:rPr>
              <a:t>h </a:t>
            </a:r>
            <a:r>
              <a:rPr lang="en-US" b="1" dirty="0" err="1">
                <a:ea typeface="ＭＳ Ｐゴシック" pitchFamily="-111" charset="-128"/>
                <a:cs typeface="ＭＳ Ｐゴシック" pitchFamily="-111" charset="-128"/>
                <a:sym typeface="Symbol" pitchFamily="-111" charset="2"/>
              </a:rPr>
              <a:t></a:t>
            </a:r>
            <a:r>
              <a:rPr lang="en-US" b="1" baseline="-25000" dirty="0" err="1">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 (M)</a:t>
            </a:r>
            <a:r>
              <a:rPr lang="en-US" b="1" dirty="0">
                <a:ea typeface="ＭＳ Ｐゴシック" pitchFamily="-111" charset="-128"/>
                <a:cs typeface="ＭＳ Ｐゴシック" pitchFamily="-111" charset="-128"/>
                <a:sym typeface="Symbol" pitchFamily="-111" charset="2"/>
              </a:rPr>
              <a:t>* </a:t>
            </a:r>
            <a:r>
              <a:rPr lang="en-US" b="1" dirty="0">
                <a:ea typeface="ＭＳ Ｐゴシック" pitchFamily="-111" charset="-128"/>
                <a:cs typeface="ＭＳ Ｐゴシック" pitchFamily="-111" charset="-128"/>
              </a:rPr>
              <a:t>h1</a:t>
            </a:r>
            <a:r>
              <a:rPr lang="en-US" b="1" baseline="30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q</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0h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a:t>
            </a:r>
            <a:r>
              <a:rPr lang="en-US" b="1" dirty="0" err="1">
                <a:ea typeface="ＭＳ Ｐゴシック" pitchFamily="-111" charset="-128"/>
                <a:cs typeface="ＭＳ Ｐゴシック" pitchFamily="-111" charset="-128"/>
                <a:sym typeface="Symbol" pitchFamily="-111" charset="2"/>
              </a:rPr>
              <a:t></a:t>
            </a:r>
            <a:r>
              <a:rPr lang="en-US" b="1" dirty="0" err="1">
                <a:latin typeface="Lucida Calligraphy" pitchFamily="-111" charset="0"/>
                <a:ea typeface="ＭＳ Ｐゴシック" pitchFamily="-111" charset="-128"/>
                <a:cs typeface="ＭＳ Ｐゴシック" pitchFamily="-111" charset="-128"/>
                <a:sym typeface="Symbol" pitchFamily="-111" charset="2"/>
              </a:rPr>
              <a:t>L</a:t>
            </a:r>
            <a:r>
              <a:rPr lang="en-US" b="1" dirty="0" err="1">
                <a:ea typeface="ＭＳ Ｐゴシック" pitchFamily="-111" charset="-128"/>
                <a:cs typeface="ＭＳ Ｐゴシック" pitchFamily="-111" charset="-128"/>
                <a:sym typeface="Symbol" pitchFamily="-111" charset="2"/>
              </a:rPr>
              <a:t>(M</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Can recast both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and </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Systems to ones over alphabet </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a,b</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or </a:t>
            </a:r>
            <a:r>
              <a:rPr lang="en-US" b="1" dirty="0">
                <a:ea typeface="ＭＳ Ｐゴシック" pitchFamily="-111" charset="-128"/>
                <a:cs typeface="ＭＳ Ｐゴシック" pitchFamily="-111" charset="-128"/>
              </a:rPr>
              <a:t>{0,1}</a:t>
            </a:r>
            <a:r>
              <a:rPr lang="en-US" dirty="0">
                <a:ea typeface="ＭＳ Ｐゴシック" pitchFamily="-111" charset="-128"/>
                <a:cs typeface="ＭＳ Ｐゴシック" pitchFamily="-111" charset="-128"/>
              </a:rPr>
              <a:t>. That is, a binary alphabet is sufficient for undecidability.</a:t>
            </a:r>
          </a:p>
        </p:txBody>
      </p:sp>
      <p:sp>
        <p:nvSpPr>
          <p:cNvPr id="523269" name="Date Placeholder 3"/>
          <p:cNvSpPr>
            <a:spLocks noGrp="1"/>
          </p:cNvSpPr>
          <p:nvPr>
            <p:ph type="dt" sz="quarter" idx="10"/>
          </p:nvPr>
        </p:nvSpPr>
        <p:spPr>
          <a:noFill/>
        </p:spPr>
        <p:txBody>
          <a:bodyPr/>
          <a:lstStyle/>
          <a:p>
            <a:fld id="{E3C8DDDF-15C8-364A-B44F-084655733378}"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232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5435106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itle 3"/>
          <p:cNvSpPr>
            <a:spLocks noGrp="1"/>
          </p:cNvSpPr>
          <p:nvPr>
            <p:ph type="ctrTitle"/>
          </p:nvPr>
        </p:nvSpPr>
        <p:spPr/>
        <p:txBody>
          <a:bodyPr/>
          <a:lstStyle/>
          <a:p>
            <a:r>
              <a:rPr lang="en-US" dirty="0">
                <a:latin typeface="Arial" charset="0"/>
                <a:ea typeface="MS PGothic" charset="0"/>
              </a:rPr>
              <a:t>More on Grammars</a:t>
            </a:r>
          </a:p>
        </p:txBody>
      </p:sp>
      <p:sp>
        <p:nvSpPr>
          <p:cNvPr id="237571" name="Subtitle 2"/>
          <p:cNvSpPr>
            <a:spLocks noGrp="1"/>
          </p:cNvSpPr>
          <p:nvPr>
            <p:ph type="subTitle" idx="1"/>
          </p:nvPr>
        </p:nvSpPr>
        <p:spPr/>
        <p:txBody>
          <a:bodyPr/>
          <a:lstStyle/>
          <a:p>
            <a:endParaRPr lang="en-US">
              <a:latin typeface="Arial" charset="0"/>
              <a:ea typeface="MS PGothic" charset="0"/>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C7B6A87-0043-394E-ABD9-F882F05B28AA}" type="datetime1">
              <a:rPr lang="en-US" smtClean="0"/>
              <a:t>3/2/22</a:t>
            </a:fld>
            <a:endParaRPr lang="en-US"/>
          </a:p>
        </p:txBody>
      </p:sp>
      <p:sp>
        <p:nvSpPr>
          <p:cNvPr id="2385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2385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C533D21C-D9C3-B745-AE89-EB4B9FD27E7B}" type="slidenum">
              <a:rPr lang="en-US"/>
              <a:pPr/>
              <a:t>269</a:t>
            </a:fld>
            <a:endParaRPr lang="en-US"/>
          </a:p>
        </p:txBody>
      </p:sp>
      <p:sp>
        <p:nvSpPr>
          <p:cNvPr id="238597" name="Rectangle 2"/>
          <p:cNvSpPr>
            <a:spLocks noGrp="1" noChangeArrowheads="1"/>
          </p:cNvSpPr>
          <p:nvPr>
            <p:ph type="title"/>
          </p:nvPr>
        </p:nvSpPr>
        <p:spPr/>
        <p:txBody>
          <a:bodyPr/>
          <a:lstStyle/>
          <a:p>
            <a:pPr eaLnBrk="1" hangingPunct="1"/>
            <a:r>
              <a:rPr lang="en-US" dirty="0">
                <a:latin typeface="Arial" charset="0"/>
                <a:ea typeface="MS PGothic" charset="0"/>
              </a:rPr>
              <a:t>Grammars and re Sets</a:t>
            </a:r>
          </a:p>
        </p:txBody>
      </p:sp>
      <p:sp>
        <p:nvSpPr>
          <p:cNvPr id="238598" name="Rectangle 3"/>
          <p:cNvSpPr>
            <a:spLocks noGrp="1" noChangeArrowheads="1"/>
          </p:cNvSpPr>
          <p:nvPr>
            <p:ph type="body" idx="1"/>
          </p:nvPr>
        </p:nvSpPr>
        <p:spPr/>
        <p:txBody>
          <a:bodyPr/>
          <a:lstStyle/>
          <a:p>
            <a:pPr eaLnBrk="1" hangingPunct="1"/>
            <a:r>
              <a:rPr lang="en-US" dirty="0">
                <a:latin typeface="Arial" charset="0"/>
                <a:ea typeface="MS PGothic" charset="0"/>
              </a:rPr>
              <a:t>Every grammar lists an re set.</a:t>
            </a:r>
          </a:p>
          <a:p>
            <a:pPr eaLnBrk="1" hangingPunct="1"/>
            <a:r>
              <a:rPr lang="en-US" dirty="0">
                <a:latin typeface="Arial" charset="0"/>
                <a:ea typeface="MS PGothic" charset="0"/>
              </a:rPr>
              <a:t>Some grammars (regular, CFG and CSG) produce recursive sets.</a:t>
            </a:r>
          </a:p>
          <a:p>
            <a:pPr eaLnBrk="1" hangingPunct="1"/>
            <a:r>
              <a:rPr lang="en-US" dirty="0">
                <a:latin typeface="Arial" charset="0"/>
                <a:ea typeface="MS PGothic" charset="0"/>
              </a:rPr>
              <a:t>Type 0 grammars are as powerful at generating (producing) re sets as Turing machines are at enumerating them </a:t>
            </a:r>
            <a:br>
              <a:rPr lang="en-US" dirty="0">
                <a:latin typeface="Arial" charset="0"/>
                <a:ea typeface="MS PGothic" charset="0"/>
              </a:rPr>
            </a:br>
            <a:r>
              <a:rPr lang="en-US" dirty="0">
                <a:latin typeface="Arial" charset="0"/>
                <a:ea typeface="MS PGothic" charset="0"/>
              </a:rPr>
              <a:t>(Constructive Proof later).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n-US" dirty="0">
                <a:ea typeface="ＭＳ Ｐゴシック" pitchFamily="-111" charset="-128"/>
                <a:cs typeface="ＭＳ Ｐゴシック" pitchFamily="-111" charset="-128"/>
              </a:rPr>
              <a:t>More terminology</a:t>
            </a:r>
          </a:p>
        </p:txBody>
      </p:sp>
      <p:sp>
        <p:nvSpPr>
          <p:cNvPr id="159747" name="Content Placeholder 2"/>
          <p:cNvSpPr>
            <a:spLocks noGrp="1"/>
          </p:cNvSpPr>
          <p:nvPr>
            <p:ph idx="1"/>
          </p:nvPr>
        </p:nvSpPr>
        <p:spPr/>
        <p:txBody>
          <a:bodyPr/>
          <a:lstStyle/>
          <a:p>
            <a:pPr>
              <a:buFontTx/>
              <a:buNone/>
            </a:pPr>
            <a:r>
              <a:rPr lang="en-US" sz="2000" b="1" dirty="0">
                <a:ea typeface="ＭＳ Ｐゴシック" pitchFamily="-111" charset="-128"/>
                <a:cs typeface="ＭＳ Ｐゴシック" pitchFamily="-111" charset="-128"/>
              </a:rPr>
              <a:t>	</a:t>
            </a:r>
          </a:p>
          <a:p>
            <a:pPr>
              <a:buFontTx/>
              <a:buNone/>
            </a:pPr>
            <a:r>
              <a:rPr lang="en-US" sz="2000" dirty="0">
                <a:ea typeface="ＭＳ Ｐゴシック" pitchFamily="-111" charset="-128"/>
                <a:cs typeface="ＭＳ Ｐゴシック" pitchFamily="-111" charset="-128"/>
              </a:rPr>
              <a:t>We typically discuss procedures over the Natural Numbers.</a:t>
            </a:r>
          </a:p>
          <a:p>
            <a:pPr>
              <a:buFontTx/>
              <a:buNone/>
            </a:pPr>
            <a:r>
              <a:rPr lang="en-US" sz="2000" dirty="0">
                <a:ea typeface="ＭＳ Ｐゴシック" pitchFamily="-111" charset="-128"/>
                <a:cs typeface="ＭＳ Ｐゴシック" pitchFamily="-111" charset="-128"/>
              </a:rPr>
              <a:t>The Greek symbol mu, </a:t>
            </a:r>
            <a:r>
              <a:rPr lang="en-US" sz="2000" b="1" dirty="0" err="1">
                <a:ea typeface="ＭＳ Ｐゴシック" pitchFamily="-111" charset="-128"/>
                <a:cs typeface="ＭＳ Ｐゴシック" pitchFamily="-111" charset="-128"/>
              </a:rPr>
              <a:t>μ</a:t>
            </a:r>
            <a:r>
              <a:rPr lang="en-US" sz="2000" dirty="0">
                <a:ea typeface="ＭＳ Ｐゴシック" pitchFamily="-111" charset="-128"/>
                <a:cs typeface="ＭＳ Ｐゴシック" pitchFamily="-111" charset="-128"/>
              </a:rPr>
              <a:t>, is read “the least value.”</a:t>
            </a:r>
          </a:p>
          <a:p>
            <a:pPr>
              <a:buFontTx/>
              <a:buNone/>
            </a:pPr>
            <a:r>
              <a:rPr lang="en-US" sz="2000" dirty="0">
                <a:ea typeface="ＭＳ Ｐゴシック" pitchFamily="-111" charset="-128"/>
                <a:cs typeface="ＭＳ Ｐゴシック" pitchFamily="-111" charset="-128"/>
              </a:rPr>
              <a:t>Specifically, </a:t>
            </a:r>
            <a:r>
              <a:rPr lang="en-US" sz="2000" b="1" dirty="0" err="1">
                <a:ea typeface="ＭＳ Ｐゴシック" pitchFamily="-111" charset="-128"/>
                <a:cs typeface="ＭＳ Ｐゴシック" pitchFamily="-111" charset="-128"/>
              </a:rPr>
              <a:t>μ</a:t>
            </a:r>
            <a:r>
              <a:rPr lang="en-US" sz="2000" b="1" dirty="0">
                <a:ea typeface="ＭＳ Ｐゴシック" pitchFamily="-111" charset="-128"/>
                <a:cs typeface="ＭＳ Ｐゴシック" pitchFamily="-111" charset="-128"/>
              </a:rPr>
              <a:t> y [ P(y) ]</a:t>
            </a:r>
            <a:r>
              <a:rPr lang="en-US" sz="2000" dirty="0">
                <a:ea typeface="ＭＳ Ｐゴシック" pitchFamily="-111" charset="-128"/>
                <a:cs typeface="ＭＳ Ｐゴシック" pitchFamily="-111" charset="-128"/>
              </a:rPr>
              <a:t>, is read “the least of </a:t>
            </a:r>
            <a:r>
              <a:rPr lang="en-US" sz="2000" b="1" dirty="0">
                <a:ea typeface="ＭＳ Ｐゴシック" pitchFamily="-111" charset="-128"/>
                <a:cs typeface="ＭＳ Ｐゴシック" pitchFamily="-111" charset="-128"/>
              </a:rPr>
              <a:t>y</a:t>
            </a:r>
            <a:r>
              <a:rPr lang="en-US" sz="2000" dirty="0">
                <a:ea typeface="ＭＳ Ｐゴシック" pitchFamily="-111" charset="-128"/>
                <a:cs typeface="ＭＳ Ｐゴシック" pitchFamily="-111" charset="-128"/>
              </a:rPr>
              <a:t> such that </a:t>
            </a:r>
            <a:r>
              <a:rPr lang="en-US" sz="2000" b="1" dirty="0">
                <a:ea typeface="ＭＳ Ｐゴシック" pitchFamily="-111" charset="-128"/>
                <a:cs typeface="ＭＳ Ｐゴシック" pitchFamily="-111" charset="-128"/>
              </a:rPr>
              <a:t>P(y)</a:t>
            </a:r>
            <a:r>
              <a:rPr lang="en-US" sz="2000" dirty="0">
                <a:ea typeface="ＭＳ Ｐゴシック" pitchFamily="-111" charset="-128"/>
                <a:cs typeface="ＭＳ Ｐゴシック" pitchFamily="-111" charset="-128"/>
              </a:rPr>
              <a:t> is true.</a:t>
            </a:r>
          </a:p>
          <a:p>
            <a:pPr>
              <a:buFontTx/>
              <a:buNone/>
            </a:pP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P(y)</a:t>
            </a:r>
            <a:r>
              <a:rPr lang="en-US" sz="2000" dirty="0">
                <a:ea typeface="ＭＳ Ｐゴシック" pitchFamily="-111" charset="-128"/>
                <a:cs typeface="ＭＳ Ｐゴシック" pitchFamily="-111" charset="-128"/>
              </a:rPr>
              <a:t> is never true, then </a:t>
            </a:r>
            <a:r>
              <a:rPr lang="en-US" sz="2000" b="1" dirty="0">
                <a:ea typeface="ＭＳ Ｐゴシック" pitchFamily="-111" charset="-128"/>
                <a:cs typeface="ＭＳ Ｐゴシック" pitchFamily="-111" charset="-128"/>
              </a:rPr>
              <a:t>f(x) = </a:t>
            </a:r>
            <a:r>
              <a:rPr lang="en-US" sz="2000" b="1" dirty="0" err="1">
                <a:ea typeface="ＭＳ Ｐゴシック" pitchFamily="-111" charset="-128"/>
                <a:cs typeface="ＭＳ Ｐゴシック" pitchFamily="-111" charset="-128"/>
              </a:rPr>
              <a:t>μ</a:t>
            </a:r>
            <a:r>
              <a:rPr lang="en-US" sz="2000" b="1" dirty="0">
                <a:ea typeface="ＭＳ Ｐゴシック" pitchFamily="-111" charset="-128"/>
                <a:cs typeface="ＭＳ Ｐゴシック" pitchFamily="-111" charset="-128"/>
              </a:rPr>
              <a:t> y [ P(y) ]</a:t>
            </a:r>
            <a:r>
              <a:rPr lang="en-US" sz="2000" dirty="0">
                <a:ea typeface="ＭＳ Ｐゴシック" pitchFamily="-111" charset="-128"/>
                <a:cs typeface="ＭＳ Ｐゴシック" pitchFamily="-111" charset="-128"/>
              </a:rPr>
              <a:t> always diverges.</a:t>
            </a:r>
          </a:p>
          <a:p>
            <a:pPr>
              <a:buFontTx/>
              <a:buNone/>
            </a:pPr>
            <a:r>
              <a:rPr lang="en-US" sz="2000" dirty="0">
                <a:ea typeface="ＭＳ Ｐゴシック" pitchFamily="-111" charset="-128"/>
                <a:cs typeface="ＭＳ Ｐゴシック" pitchFamily="-111" charset="-128"/>
              </a:rPr>
              <a:t>A simple example is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(x) = </a:t>
            </a:r>
            <a:r>
              <a:rPr lang="en-US" sz="2000" b="1" dirty="0" err="1">
                <a:ea typeface="ＭＳ Ｐゴシック" pitchFamily="-111" charset="-128"/>
                <a:cs typeface="ＭＳ Ｐゴシック" pitchFamily="-111" charset="-128"/>
              </a:rPr>
              <a:t>μ</a:t>
            </a:r>
            <a:r>
              <a:rPr lang="en-US" sz="2000" b="1" dirty="0">
                <a:ea typeface="ＭＳ Ｐゴシック" pitchFamily="-111" charset="-128"/>
                <a:cs typeface="ＭＳ Ｐゴシック" pitchFamily="-111" charset="-128"/>
              </a:rPr>
              <a:t> y [ y = y+1 ]</a:t>
            </a:r>
            <a:r>
              <a:rPr lang="en-US" sz="2000" dirty="0">
                <a:ea typeface="ＭＳ Ｐゴシック" pitchFamily="-111" charset="-128"/>
                <a:cs typeface="ＭＳ Ｐゴシック" pitchFamily="-111" charset="-128"/>
              </a:rPr>
              <a:t>. Note </a:t>
            </a:r>
            <a:r>
              <a:rPr lang="en-US" sz="2000" b="1" dirty="0">
                <a:ea typeface="ＭＳ Ｐゴシック" pitchFamily="-111" charset="-128"/>
                <a:cs typeface="ＭＳ Ｐゴシック" pitchFamily="-111" charset="-128"/>
                <a:sym typeface="Symbol" pitchFamily="-111" charset="2"/>
              </a:rPr>
              <a:t> </a:t>
            </a:r>
            <a:r>
              <a:rPr lang="en-US" sz="2000" dirty="0">
                <a:ea typeface="ＭＳ Ｐゴシック" pitchFamily="-111" charset="-128"/>
                <a:cs typeface="ＭＳ Ｐゴシック" pitchFamily="-111" charset="-128"/>
                <a:sym typeface="Symbol" pitchFamily="-111" charset="2"/>
              </a:rPr>
              <a:t>as procedure name</a:t>
            </a: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P(y)</a:t>
            </a:r>
            <a:r>
              <a:rPr lang="en-US" sz="2000" dirty="0">
                <a:ea typeface="ＭＳ Ｐゴシック" pitchFamily="-111" charset="-128"/>
                <a:cs typeface="ＭＳ Ｐゴシック" pitchFamily="-111" charset="-128"/>
              </a:rPr>
              <a:t> is true somewhere then we have an algorithm.</a:t>
            </a:r>
          </a:p>
          <a:p>
            <a:pPr>
              <a:buFontTx/>
              <a:buNone/>
            </a:pPr>
            <a:r>
              <a:rPr lang="en-US" sz="2000" dirty="0">
                <a:ea typeface="ＭＳ Ｐゴシック" pitchFamily="-111" charset="-128"/>
                <a:cs typeface="ＭＳ Ｐゴシック" pitchFamily="-111" charset="-128"/>
              </a:rPr>
              <a:t>We often have a second argument here as in </a:t>
            </a:r>
            <a:r>
              <a:rPr lang="en-US" sz="2000" b="1" dirty="0">
                <a:ea typeface="ＭＳ Ｐゴシック" pitchFamily="-111" charset="-128"/>
                <a:cs typeface="ＭＳ Ｐゴシック" pitchFamily="-111" charset="-128"/>
              </a:rPr>
              <a:t>g(x) = </a:t>
            </a:r>
            <a:r>
              <a:rPr lang="en-US" sz="2000" b="1" dirty="0" err="1">
                <a:ea typeface="ＭＳ Ｐゴシック" pitchFamily="-111" charset="-128"/>
                <a:cs typeface="ＭＳ Ｐゴシック" pitchFamily="-111" charset="-128"/>
              </a:rPr>
              <a:t>μ</a:t>
            </a:r>
            <a:r>
              <a:rPr lang="en-US" sz="2000" b="1" dirty="0">
                <a:ea typeface="ＭＳ Ｐゴシック" pitchFamily="-111" charset="-128"/>
                <a:cs typeface="ＭＳ Ｐゴシック" pitchFamily="-111" charset="-128"/>
              </a:rPr>
              <a:t> y [ P(</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a:t>
            </a:r>
          </a:p>
          <a:p>
            <a:pPr>
              <a:buFontTx/>
              <a:buNone/>
            </a:pPr>
            <a:r>
              <a:rPr lang="en-US" sz="2000" dirty="0">
                <a:ea typeface="ＭＳ Ｐゴシック" pitchFamily="-111" charset="-128"/>
                <a:cs typeface="ＭＳ Ｐゴシック" pitchFamily="-111" charset="-128"/>
              </a:rPr>
              <a:t>The </a:t>
            </a:r>
            <a:r>
              <a:rPr lang="en-US" sz="2000" b="1" dirty="0">
                <a:ea typeface="ＭＳ Ｐゴシック" pitchFamily="-111" charset="-128"/>
                <a:cs typeface="ＭＳ Ｐゴシック" pitchFamily="-111" charset="-128"/>
              </a:rPr>
              <a:t>domain</a:t>
            </a:r>
            <a:r>
              <a:rPr lang="en-US" sz="2000" dirty="0">
                <a:ea typeface="ＭＳ Ｐゴシック" pitchFamily="-111" charset="-128"/>
                <a:cs typeface="ＭＳ Ｐゴシック" pitchFamily="-111" charset="-128"/>
              </a:rPr>
              <a:t> of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the set of values, </a:t>
            </a:r>
            <a:r>
              <a:rPr lang="en-US" sz="2000" b="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for which </a:t>
            </a:r>
            <a:r>
              <a:rPr lang="en-US" sz="2000" b="1" dirty="0">
                <a:ea typeface="ＭＳ Ｐゴシック" pitchFamily="-111" charset="-128"/>
                <a:cs typeface="ＭＳ Ｐゴシック" pitchFamily="-111" charset="-128"/>
              </a:rPr>
              <a:t>g(x)</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sym typeface="Symbol" pitchFamily="-111" charset="2"/>
              </a:rPr>
              <a:t>.</a:t>
            </a:r>
          </a:p>
          <a:p>
            <a:pPr>
              <a:buFontTx/>
              <a:buNone/>
            </a:pPr>
            <a:r>
              <a:rPr lang="en-US" sz="2000" dirty="0">
                <a:ea typeface="ＭＳ Ｐゴシック" pitchFamily="-111" charset="-128"/>
                <a:cs typeface="ＭＳ Ｐゴシック" pitchFamily="-111" charset="-128"/>
                <a:sym typeface="Symbol" pitchFamily="-111" charset="2"/>
              </a:rPr>
              <a:t>The </a:t>
            </a:r>
            <a:r>
              <a:rPr lang="en-US" sz="2000" b="1" dirty="0">
                <a:ea typeface="ＭＳ Ｐゴシック" pitchFamily="-111" charset="-128"/>
                <a:cs typeface="ＭＳ Ｐゴシック" pitchFamily="-111" charset="-128"/>
                <a:sym typeface="Symbol" pitchFamily="-111" charset="2"/>
              </a:rPr>
              <a:t>range</a:t>
            </a:r>
            <a:r>
              <a:rPr lang="en-US" sz="2000" dirty="0">
                <a:ea typeface="ＭＳ Ｐゴシック" pitchFamily="-111" charset="-128"/>
                <a:cs typeface="ＭＳ Ｐゴシック" pitchFamily="-111" charset="-128"/>
                <a:sym typeface="Symbol" pitchFamily="-111" charset="2"/>
              </a:rPr>
              <a:t> of </a:t>
            </a:r>
            <a:r>
              <a:rPr lang="en-US" sz="2000" b="1" dirty="0">
                <a:ea typeface="ＭＳ Ｐゴシック" pitchFamily="-111" charset="-128"/>
                <a:cs typeface="ＭＳ Ｐゴシック" pitchFamily="-111" charset="-128"/>
                <a:sym typeface="Symbol" pitchFamily="-111" charset="2"/>
              </a:rPr>
              <a:t>g</a:t>
            </a:r>
            <a:r>
              <a:rPr lang="en-US" sz="2000" dirty="0">
                <a:ea typeface="ＭＳ Ｐゴシック" pitchFamily="-111" charset="-128"/>
                <a:cs typeface="ＭＳ Ｐゴシック" pitchFamily="-111" charset="-128"/>
                <a:sym typeface="Symbol" pitchFamily="-111" charset="2"/>
              </a:rPr>
              <a:t> is the union of the set of values it produces for all input.</a:t>
            </a:r>
          </a:p>
          <a:p>
            <a:pPr>
              <a:buFontTx/>
              <a:buNone/>
            </a:pPr>
            <a:endParaRPr lang="en-US" sz="2000" dirty="0">
              <a:ea typeface="ＭＳ Ｐゴシック" pitchFamily="-111" charset="-128"/>
              <a:cs typeface="ＭＳ Ｐゴシック" pitchFamily="-111" charset="-128"/>
            </a:endParaRPr>
          </a:p>
        </p:txBody>
      </p:sp>
      <p:sp>
        <p:nvSpPr>
          <p:cNvPr id="159748" name="Date Placeholder 3"/>
          <p:cNvSpPr>
            <a:spLocks noGrp="1"/>
          </p:cNvSpPr>
          <p:nvPr>
            <p:ph type="dt" sz="quarter" idx="10"/>
          </p:nvPr>
        </p:nvSpPr>
        <p:spPr>
          <a:noFill/>
        </p:spPr>
        <p:txBody>
          <a:bodyPr/>
          <a:lstStyle/>
          <a:p>
            <a:fld id="{59447A34-5D4C-754B-9656-9DBCBB8C073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59749" name="Slide Number Placeholder 4"/>
          <p:cNvSpPr>
            <a:spLocks noGrp="1"/>
          </p:cNvSpPr>
          <p:nvPr>
            <p:ph type="sldNum" sz="quarter" idx="12"/>
          </p:nvPr>
        </p:nvSpPr>
        <p:spPr>
          <a:noFill/>
        </p:spPr>
        <p:txBody>
          <a:bodyPr/>
          <a:lstStyle/>
          <a:p>
            <a:fld id="{5B2D15C5-21B3-5B49-90F9-97CAAFF2ED5B}" type="slidenum">
              <a:rPr lang="en-US">
                <a:latin typeface="Arial" pitchFamily="-111" charset="0"/>
                <a:ea typeface="ＭＳ Ｐゴシック" pitchFamily="-111" charset="-128"/>
                <a:cs typeface="ＭＳ Ｐゴシック" pitchFamily="-111" charset="-128"/>
              </a:rPr>
              <a:pPr/>
              <a:t>27</a:t>
            </a:fld>
            <a:endParaRPr lang="en-US">
              <a:latin typeface="Arial" pitchFamily="-111" charset="0"/>
              <a:ea typeface="ＭＳ Ｐゴシック" pitchFamily="-111" charset="-128"/>
              <a:cs typeface="ＭＳ Ｐゴシック" pitchFamily="-111" charset="-128"/>
            </a:endParaRPr>
          </a:p>
        </p:txBody>
      </p:sp>
      <p:sp>
        <p:nvSpPr>
          <p:cNvPr id="159750"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700116391"/>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ctrTitle"/>
          </p:nvPr>
        </p:nvSpPr>
        <p:spPr>
          <a:xfrm>
            <a:off x="685800" y="2286000"/>
            <a:ext cx="7772400" cy="1143000"/>
          </a:xfrm>
        </p:spPr>
        <p:txBody>
          <a:bodyPr/>
          <a:lstStyle/>
          <a:p>
            <a:pPr eaLnBrk="1" hangingPunct="1"/>
            <a:r>
              <a:rPr lang="en-US" dirty="0">
                <a:ea typeface="ＭＳ Ｐゴシック" pitchFamily="-111" charset="-128"/>
                <a:cs typeface="ＭＳ Ｐゴシック" pitchFamily="-111" charset="-128"/>
              </a:rPr>
              <a:t>Formal Language</a:t>
            </a:r>
          </a:p>
        </p:txBody>
      </p:sp>
      <p:sp>
        <p:nvSpPr>
          <p:cNvPr id="533507" name="Rectangle 3"/>
          <p:cNvSpPr>
            <a:spLocks noGrp="1" noChangeArrowheads="1"/>
          </p:cNvSpPr>
          <p:nvPr>
            <p:ph type="subTitle" idx="1"/>
          </p:nvPr>
        </p:nvSpPr>
        <p:spPr/>
        <p:txBody>
          <a:bodyPr/>
          <a:lstStyle/>
          <a:p>
            <a:pPr eaLnBrk="1" hangingPunct="1"/>
            <a:r>
              <a:rPr lang="en-US" dirty="0">
                <a:ea typeface="ＭＳ Ｐゴシック" pitchFamily="-111" charset="-128"/>
                <a:cs typeface="ＭＳ Ｐゴシック" pitchFamily="-111" charset="-128"/>
              </a:rPr>
              <a:t>Undecidability Continued</a:t>
            </a:r>
          </a:p>
          <a:p>
            <a:pPr eaLnBrk="1" hangingPunct="1"/>
            <a:r>
              <a:rPr lang="en-US" dirty="0">
                <a:ea typeface="ＭＳ Ｐゴシック" pitchFamily="-111" charset="-128"/>
                <a:cs typeface="ＭＳ Ｐゴシック" pitchFamily="-111" charset="-128"/>
              </a:rPr>
              <a:t>PCP and Traces</a:t>
            </a:r>
          </a:p>
        </p:txBody>
      </p:sp>
    </p:spTree>
    <p:extLst>
      <p:ext uri="{BB962C8B-B14F-4D97-AF65-F5344CB8AC3E}">
        <p14:creationId xmlns:p14="http://schemas.microsoft.com/office/powerpoint/2010/main" val="323589617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6AEEB-7826-904F-9DA9-8A6839B624F8}"/>
              </a:ext>
            </a:extLst>
          </p:cNvPr>
          <p:cNvSpPr>
            <a:spLocks noGrp="1"/>
          </p:cNvSpPr>
          <p:nvPr>
            <p:ph type="title"/>
          </p:nvPr>
        </p:nvSpPr>
        <p:spPr>
          <a:xfrm>
            <a:off x="304800" y="274638"/>
            <a:ext cx="8686800" cy="1143000"/>
          </a:xfrm>
        </p:spPr>
        <p:txBody>
          <a:bodyPr/>
          <a:lstStyle/>
          <a:p>
            <a:r>
              <a:rPr lang="en-US" dirty="0"/>
              <a:t>Post Correspondence Problem</a:t>
            </a:r>
          </a:p>
        </p:txBody>
      </p:sp>
      <p:sp>
        <p:nvSpPr>
          <p:cNvPr id="3" name="Content Placeholder 2">
            <a:extLst>
              <a:ext uri="{FF2B5EF4-FFF2-40B4-BE49-F238E27FC236}">
                <a16:creationId xmlns:a16="http://schemas.microsoft.com/office/drawing/2014/main" id="{FFEE8E1F-F65F-C443-BF97-5F23B41FCFF4}"/>
              </a:ext>
            </a:extLst>
          </p:cNvPr>
          <p:cNvSpPr>
            <a:spLocks noGrp="1"/>
          </p:cNvSpPr>
          <p:nvPr>
            <p:ph idx="1"/>
          </p:nvPr>
        </p:nvSpPr>
        <p:spPr/>
        <p:txBody>
          <a:bodyPr/>
          <a:lstStyle/>
          <a:p>
            <a:r>
              <a:rPr lang="en-US" sz="2800" dirty="0"/>
              <a:t>Many problems related to grammars can be shown no harder than PCP</a:t>
            </a:r>
          </a:p>
          <a:p>
            <a:r>
              <a:rPr lang="en-US" sz="2800" dirty="0"/>
              <a:t>Each instance of PCP is denoted by an integer n&gt;0, a finite alphabet </a:t>
            </a:r>
            <a:r>
              <a:rPr lang="en-US" sz="2800" dirty="0" err="1"/>
              <a:t>Σ</a:t>
            </a:r>
            <a:r>
              <a:rPr lang="en-US" sz="2800" dirty="0"/>
              <a:t> and two n-tuples of non-</a:t>
            </a:r>
            <a:r>
              <a:rPr lang="en-US" sz="2800" dirty="0" err="1"/>
              <a:t>λ</a:t>
            </a:r>
            <a:r>
              <a:rPr lang="en-US" sz="2800" dirty="0"/>
              <a:t> words over </a:t>
            </a:r>
            <a:r>
              <a:rPr lang="en-US" sz="2800" dirty="0" err="1"/>
              <a:t>Σ</a:t>
            </a:r>
            <a:br>
              <a:rPr lang="en-US" sz="2800" dirty="0"/>
            </a:br>
            <a:r>
              <a:rPr lang="en-US" sz="2800" dirty="0"/>
              <a:t>x = (x</a:t>
            </a:r>
            <a:r>
              <a:rPr lang="en-US" sz="2800" baseline="-25000" dirty="0"/>
              <a:t>1</a:t>
            </a:r>
            <a:r>
              <a:rPr lang="en-US" sz="2800" dirty="0"/>
              <a:t>, …, </a:t>
            </a:r>
            <a:r>
              <a:rPr lang="en-US" sz="2800" dirty="0" err="1"/>
              <a:t>xn</a:t>
            </a:r>
            <a:r>
              <a:rPr lang="en-US" sz="2800" dirty="0"/>
              <a:t>), y = (y</a:t>
            </a:r>
            <a:r>
              <a:rPr lang="en-US" sz="2800" baseline="-25000" dirty="0"/>
              <a:t>1</a:t>
            </a:r>
            <a:r>
              <a:rPr lang="en-US" sz="2800" dirty="0"/>
              <a:t>, …, </a:t>
            </a:r>
            <a:r>
              <a:rPr lang="en-US" sz="2800" dirty="0" err="1"/>
              <a:t>y</a:t>
            </a:r>
            <a:r>
              <a:rPr lang="en-US" sz="2800" baseline="-25000" dirty="0" err="1"/>
              <a:t>n</a:t>
            </a:r>
            <a:r>
              <a:rPr lang="en-US" sz="2800" dirty="0"/>
              <a:t>)</a:t>
            </a:r>
          </a:p>
          <a:p>
            <a:r>
              <a:rPr lang="en-US" sz="2800" dirty="0"/>
              <a:t>The decision problem is to determine if there is a sequence of indices i</a:t>
            </a:r>
            <a:r>
              <a:rPr lang="en-US" sz="2800" baseline="-25000" dirty="0"/>
              <a:t>1</a:t>
            </a:r>
            <a:r>
              <a:rPr lang="en-US" sz="2800" dirty="0"/>
              <a:t>, …, </a:t>
            </a:r>
            <a:r>
              <a:rPr lang="en-US" sz="2800" dirty="0" err="1"/>
              <a:t>i</a:t>
            </a:r>
            <a:r>
              <a:rPr lang="en-US" sz="2800" baseline="-25000" dirty="0" err="1"/>
              <a:t>k</a:t>
            </a:r>
            <a:r>
              <a:rPr lang="en-US" sz="2800" dirty="0"/>
              <a:t>, 1≤i</a:t>
            </a:r>
            <a:r>
              <a:rPr lang="en-US" sz="2800" baseline="-25000" dirty="0"/>
              <a:t>j</a:t>
            </a:r>
            <a:r>
              <a:rPr lang="en-US" sz="2800" dirty="0"/>
              <a:t>≤n, for 1≤j≤k, where indices can be repeated, such that</a:t>
            </a:r>
            <a:br>
              <a:rPr lang="en-US" sz="2800" dirty="0"/>
            </a:br>
            <a:r>
              <a:rPr lang="en-US" sz="2800" dirty="0"/>
              <a:t>x</a:t>
            </a:r>
            <a:r>
              <a:rPr lang="en-US" sz="2800" baseline="-25000" dirty="0"/>
              <a:t>i1</a:t>
            </a:r>
            <a:r>
              <a:rPr lang="en-US" sz="2800" dirty="0"/>
              <a:t> … </a:t>
            </a:r>
            <a:r>
              <a:rPr lang="en-US" sz="2800" dirty="0" err="1"/>
              <a:t>x</a:t>
            </a:r>
            <a:r>
              <a:rPr lang="en-US" sz="2800" baseline="-25000" dirty="0" err="1"/>
              <a:t>ik</a:t>
            </a:r>
            <a:r>
              <a:rPr lang="en-US" sz="2800" dirty="0"/>
              <a:t> = y</a:t>
            </a:r>
            <a:r>
              <a:rPr lang="en-US" sz="2800" baseline="-25000" dirty="0"/>
              <a:t>i1</a:t>
            </a:r>
            <a:r>
              <a:rPr lang="en-US" sz="2800" dirty="0"/>
              <a:t> … </a:t>
            </a:r>
            <a:r>
              <a:rPr lang="en-US" sz="2800" dirty="0" err="1"/>
              <a:t>y</a:t>
            </a:r>
            <a:r>
              <a:rPr lang="en-US" sz="2800" baseline="-25000" dirty="0" err="1"/>
              <a:t>ik</a:t>
            </a:r>
            <a:endParaRPr lang="en-US" sz="2800" baseline="-25000" dirty="0"/>
          </a:p>
        </p:txBody>
      </p:sp>
      <p:sp>
        <p:nvSpPr>
          <p:cNvPr id="4" name="Date Placeholder 3">
            <a:extLst>
              <a:ext uri="{FF2B5EF4-FFF2-40B4-BE49-F238E27FC236}">
                <a16:creationId xmlns:a16="http://schemas.microsoft.com/office/drawing/2014/main" id="{674ED89A-4F50-7840-87C9-A164C61D4166}"/>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7388AE25-6012-F94F-AE54-D14D51D6294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06C35F28-267A-7943-9D22-08E78CF05692}"/>
              </a:ext>
            </a:extLst>
          </p:cNvPr>
          <p:cNvSpPr>
            <a:spLocks noGrp="1"/>
          </p:cNvSpPr>
          <p:nvPr>
            <p:ph type="sldNum" sz="quarter" idx="12"/>
          </p:nvPr>
        </p:nvSpPr>
        <p:spPr/>
        <p:txBody>
          <a:bodyPr/>
          <a:lstStyle/>
          <a:p>
            <a:fld id="{F7F6C048-724C-A44D-A3A9-573A2C2F7973}" type="slidenum">
              <a:rPr lang="en-US" smtClean="0"/>
              <a:pPr/>
              <a:t>271</a:t>
            </a:fld>
            <a:endParaRPr lang="en-US"/>
          </a:p>
        </p:txBody>
      </p:sp>
    </p:spTree>
    <p:extLst>
      <p:ext uri="{BB962C8B-B14F-4D97-AF65-F5344CB8AC3E}">
        <p14:creationId xmlns:p14="http://schemas.microsoft.com/office/powerpoint/2010/main" val="125629340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272</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PCP Example#1</a:t>
            </a:r>
          </a:p>
        </p:txBody>
      </p:sp>
      <p:sp>
        <p:nvSpPr>
          <p:cNvPr id="537604" name="Rectangle 3"/>
          <p:cNvSpPr>
            <a:spLocks noGrp="1" noChangeArrowheads="1"/>
          </p:cNvSpPr>
          <p:nvPr>
            <p:ph type="body" idx="1"/>
          </p:nvPr>
        </p:nvSpPr>
        <p:spPr/>
        <p:txBody>
          <a:bodyPr/>
          <a:lstStyle/>
          <a:p>
            <a:pPr eaLnBrk="1" hangingPunct="1"/>
            <a:r>
              <a:rPr lang="en-US" dirty="0">
                <a:sym typeface="Symbol" pitchFamily="-111" charset="2"/>
              </a:rPr>
              <a:t>Let n=3, </a:t>
            </a:r>
            <a:r>
              <a:rPr lang="en-US" dirty="0" err="1">
                <a:sym typeface="Symbol" pitchFamily="-111" charset="2"/>
              </a:rPr>
              <a:t>Σ</a:t>
            </a:r>
            <a:r>
              <a:rPr lang="en-US" dirty="0">
                <a:sym typeface="Symbol" pitchFamily="-111" charset="2"/>
              </a:rPr>
              <a:t> = {</a:t>
            </a:r>
            <a:r>
              <a:rPr lang="en-US" dirty="0" err="1">
                <a:sym typeface="Symbol" pitchFamily="-111" charset="2"/>
              </a:rPr>
              <a:t>a,b</a:t>
            </a:r>
            <a:r>
              <a:rPr lang="en-US" dirty="0">
                <a:sym typeface="Symbol" pitchFamily="-111" charset="2"/>
              </a:rPr>
              <a:t>}</a:t>
            </a:r>
            <a:br>
              <a:rPr lang="en-US" dirty="0">
                <a:sym typeface="Symbol" pitchFamily="-111" charset="2"/>
              </a:rPr>
            </a:br>
            <a:r>
              <a:rPr lang="en-US" dirty="0">
                <a:sym typeface="Symbol" pitchFamily="-111" charset="2"/>
              </a:rPr>
              <a:t>x = (a b a, b b, a); y = (b a b, b, b a a)</a:t>
            </a:r>
          </a:p>
          <a:p>
            <a:pPr eaLnBrk="1" hangingPunct="1"/>
            <a:r>
              <a:rPr lang="en-US" dirty="0">
                <a:sym typeface="Symbol" pitchFamily="-111" charset="2"/>
              </a:rPr>
              <a:t>Must start with the second elements as they both start with b and all others misalign.</a:t>
            </a:r>
          </a:p>
          <a:p>
            <a:pPr eaLnBrk="1" hangingPunct="1"/>
            <a:r>
              <a:rPr lang="en-US" dirty="0">
                <a:sym typeface="Symbol" pitchFamily="-111" charset="2"/>
              </a:rPr>
              <a:t>A solution is 2, 3, 1, 2</a:t>
            </a:r>
            <a:br>
              <a:rPr lang="en-US" dirty="0">
                <a:sym typeface="Symbol" pitchFamily="-111" charset="2"/>
              </a:rPr>
            </a:br>
            <a:r>
              <a:rPr lang="en-US" dirty="0">
                <a:sym typeface="Symbol" pitchFamily="-111" charset="2"/>
              </a:rPr>
              <a:t>b b  a  a b a  b b = b  b a a  b a b  b</a:t>
            </a:r>
          </a:p>
          <a:p>
            <a:pPr eaLnBrk="1" hangingPunct="1"/>
            <a:r>
              <a:rPr lang="en-US" dirty="0">
                <a:sym typeface="Symbol" pitchFamily="-111" charset="2"/>
              </a:rPr>
              <a:t>Note 2,3,1,2,2,3,1,2 is also a solution</a:t>
            </a: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0922798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Number Placeholder 5"/>
          <p:cNvSpPr>
            <a:spLocks noGrp="1"/>
          </p:cNvSpPr>
          <p:nvPr>
            <p:ph type="sldNum" sz="quarter" idx="12"/>
          </p:nvPr>
        </p:nvSpPr>
        <p:spPr>
          <a:noFill/>
        </p:spPr>
        <p:txBody>
          <a:bodyPr/>
          <a:lstStyle/>
          <a:p>
            <a:pPr eaLnBrk="1" hangingPunct="1"/>
            <a:fld id="{8B9DBD55-3430-5C49-A499-C10EA26DCE7F}" type="slidenum">
              <a:rPr lang="en-US">
                <a:latin typeface="Arial" pitchFamily="-111" charset="0"/>
                <a:ea typeface="ＭＳ Ｐゴシック" pitchFamily="-111" charset="-128"/>
                <a:cs typeface="ＭＳ Ｐゴシック" pitchFamily="-111" charset="-128"/>
              </a:rPr>
              <a:pPr eaLnBrk="1" hangingPunct="1"/>
              <a:t>273</a:t>
            </a:fld>
            <a:endParaRPr lang="en-US">
              <a:latin typeface="Arial" pitchFamily="-111" charset="0"/>
              <a:ea typeface="ＭＳ Ｐゴシック" pitchFamily="-111" charset="-128"/>
              <a:cs typeface="ＭＳ Ｐゴシック" pitchFamily="-111" charset="-128"/>
            </a:endParaRPr>
          </a:p>
        </p:txBody>
      </p:sp>
      <p:sp>
        <p:nvSpPr>
          <p:cNvPr id="537603"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PCP Example#2</a:t>
            </a:r>
          </a:p>
        </p:txBody>
      </p:sp>
      <p:sp>
        <p:nvSpPr>
          <p:cNvPr id="5376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Start with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a:t>
            </a:r>
          </a:p>
          <a:p>
            <a:pPr lvl="1" eaLnBrk="1" hangingPunct="1"/>
            <a:r>
              <a:rPr lang="en-US" dirty="0"/>
              <a:t>aba </a:t>
            </a:r>
            <a:r>
              <a:rPr lang="en-US" dirty="0">
                <a:sym typeface="Symbol" pitchFamily="-111" charset="2"/>
              </a:rPr>
              <a:t> </a:t>
            </a:r>
            <a:r>
              <a:rPr lang="en-US" dirty="0" err="1">
                <a:sym typeface="Symbol" pitchFamily="-111" charset="2"/>
              </a:rPr>
              <a:t>ab</a:t>
            </a:r>
            <a:r>
              <a:rPr lang="en-US" dirty="0">
                <a:sym typeface="Symbol" pitchFamily="-111" charset="2"/>
              </a:rPr>
              <a:t>; a  </a:t>
            </a:r>
            <a:r>
              <a:rPr lang="en-US" dirty="0" err="1">
                <a:sym typeface="Symbol" pitchFamily="-111" charset="2"/>
              </a:rPr>
              <a:t>aa</a:t>
            </a:r>
            <a:r>
              <a:rPr lang="en-US" dirty="0">
                <a:sym typeface="Symbol" pitchFamily="-111" charset="2"/>
              </a:rPr>
              <a:t>; b  a</a:t>
            </a:r>
          </a:p>
          <a:p>
            <a:pPr lvl="1" eaLnBrk="1" hangingPunct="1"/>
            <a:r>
              <a:rPr lang="en-US" dirty="0">
                <a:sym typeface="Symbol" pitchFamily="-111" charset="2"/>
              </a:rPr>
              <a:t>Instance of word problem: </a:t>
            </a:r>
            <a:r>
              <a:rPr lang="en-US" dirty="0" err="1">
                <a:sym typeface="Symbol" pitchFamily="-111" charset="2"/>
              </a:rPr>
              <a:t>bbbb</a:t>
            </a:r>
            <a:r>
              <a:rPr lang="en-US" dirty="0">
                <a:sym typeface="Symbol" pitchFamily="-111" charset="2"/>
              </a:rPr>
              <a:t> *? </a:t>
            </a:r>
            <a:r>
              <a:rPr lang="en-US" dirty="0" err="1">
                <a:sym typeface="Symbol" pitchFamily="-111" charset="2"/>
              </a:rPr>
              <a:t>aa</a:t>
            </a:r>
            <a:endParaRPr lang="en-US" dirty="0">
              <a:sym typeface="Symbol" pitchFamily="-111" charset="2"/>
            </a:endParaRPr>
          </a:p>
          <a:p>
            <a:pPr eaLnBrk="1" hangingPunct="1"/>
            <a:r>
              <a:rPr lang="en-US" dirty="0">
                <a:ea typeface="ＭＳ Ｐゴシック" pitchFamily="-111" charset="-128"/>
                <a:cs typeface="ＭＳ Ｐゴシック" pitchFamily="-111" charset="-128"/>
                <a:sym typeface="Symbol" pitchFamily="-111" charset="2"/>
              </a:rPr>
              <a:t>Convert to PCP</a:t>
            </a:r>
          </a:p>
          <a:p>
            <a:pPr lvl="1" eaLnBrk="1" hangingPunct="1"/>
            <a:r>
              <a:rPr lang="en-US" dirty="0">
                <a:sym typeface="Symbol" pitchFamily="-111" charset="2"/>
              </a:rPr>
              <a:t>[</a:t>
            </a:r>
            <a:r>
              <a:rPr lang="en-US" dirty="0" err="1">
                <a:sym typeface="Symbol" pitchFamily="-111" charset="2"/>
              </a:rPr>
              <a:t>bbbb</a:t>
            </a:r>
            <a:r>
              <a:rPr lang="en-US" dirty="0">
                <a:sym typeface="Symbol" pitchFamily="-111" charset="2"/>
              </a:rPr>
              <a:t>*	</a:t>
            </a:r>
            <a:r>
              <a:rPr lang="en-US" dirty="0" err="1">
                <a:sym typeface="Symbol" pitchFamily="-111" charset="2"/>
              </a:rPr>
              <a:t>ab</a:t>
            </a:r>
            <a:r>
              <a:rPr lang="en-US" dirty="0">
                <a:sym typeface="Symbol" pitchFamily="-111" charset="2"/>
              </a:rPr>
              <a:t>	</a:t>
            </a:r>
            <a:r>
              <a:rPr lang="en-US" u="sng" dirty="0" err="1">
                <a:sym typeface="Symbol" pitchFamily="-111" charset="2"/>
              </a:rPr>
              <a:t>ab</a:t>
            </a:r>
            <a:r>
              <a:rPr lang="en-US" dirty="0">
                <a:sym typeface="Symbol" pitchFamily="-111" charset="2"/>
              </a:rPr>
              <a:t>	</a:t>
            </a:r>
            <a:r>
              <a:rPr lang="en-US" dirty="0" err="1">
                <a:sym typeface="Symbol" pitchFamily="-111" charset="2"/>
              </a:rPr>
              <a:t>aa</a:t>
            </a:r>
            <a:r>
              <a:rPr lang="en-US" dirty="0">
                <a:sym typeface="Symbol" pitchFamily="-111" charset="2"/>
              </a:rPr>
              <a:t>	</a:t>
            </a:r>
            <a:r>
              <a:rPr lang="en-US" u="sng" dirty="0" err="1">
                <a:sym typeface="Symbol" pitchFamily="-111" charset="2"/>
              </a:rPr>
              <a:t>aa</a:t>
            </a:r>
            <a:r>
              <a:rPr lang="en-US" dirty="0">
                <a:sym typeface="Symbol" pitchFamily="-111" charset="2"/>
              </a:rPr>
              <a:t>	a	</a:t>
            </a:r>
            <a:r>
              <a:rPr lang="en-US" u="sng" dirty="0">
                <a:sym typeface="Symbol" pitchFamily="-111" charset="2"/>
              </a:rPr>
              <a:t>a</a:t>
            </a:r>
            <a:r>
              <a:rPr lang="en-US" dirty="0">
                <a:sym typeface="Symbol" pitchFamily="-111" charset="2"/>
              </a:rPr>
              <a:t>	]</a:t>
            </a:r>
          </a:p>
          <a:p>
            <a:pPr lvl="1" eaLnBrk="1" hangingPunct="1">
              <a:buFontTx/>
              <a:buNone/>
            </a:pPr>
            <a:r>
              <a:rPr lang="en-US" dirty="0">
                <a:sym typeface="Symbol" pitchFamily="-111" charset="2"/>
              </a:rPr>
              <a:t>	[		</a:t>
            </a:r>
            <a:r>
              <a:rPr lang="en-US" u="sng" dirty="0">
                <a:sym typeface="Symbol" pitchFamily="-111" charset="2"/>
              </a:rPr>
              <a:t>aba</a:t>
            </a:r>
            <a:r>
              <a:rPr lang="en-US" dirty="0">
                <a:sym typeface="Symbol" pitchFamily="-111" charset="2"/>
              </a:rPr>
              <a:t>	aba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	</a:t>
            </a:r>
            <a:r>
              <a:rPr lang="en-US" u="sng" dirty="0">
                <a:sym typeface="Symbol" pitchFamily="-111" charset="2"/>
              </a:rPr>
              <a:t>*</a:t>
            </a:r>
            <a:r>
              <a:rPr lang="en-US" dirty="0" err="1">
                <a:sym typeface="Symbol" pitchFamily="-111" charset="2"/>
              </a:rPr>
              <a:t>aa</a:t>
            </a:r>
            <a:r>
              <a:rPr lang="en-US" dirty="0">
                <a:sym typeface="Symbol" pitchFamily="-111" charset="2"/>
              </a:rPr>
              <a:t>]</a:t>
            </a:r>
          </a:p>
          <a:p>
            <a:pPr lvl="1" eaLnBrk="1" hangingPunct="1"/>
            <a:r>
              <a:rPr lang="en-US" dirty="0">
                <a:sym typeface="Symbol" pitchFamily="-111" charset="2"/>
              </a:rPr>
              <a:t>And 	*	</a:t>
            </a:r>
            <a:r>
              <a:rPr lang="en-US" u="sng" dirty="0">
                <a:sym typeface="Symbol" pitchFamily="-111" charset="2"/>
              </a:rPr>
              <a:t>*</a:t>
            </a:r>
            <a:r>
              <a:rPr lang="en-US" dirty="0">
                <a:sym typeface="Symbol" pitchFamily="-111" charset="2"/>
              </a:rPr>
              <a:t>	a	</a:t>
            </a:r>
            <a:r>
              <a:rPr lang="en-US" u="sng" dirty="0">
                <a:sym typeface="Symbol" pitchFamily="-111" charset="2"/>
              </a:rPr>
              <a:t>a</a:t>
            </a:r>
            <a:r>
              <a:rPr lang="en-US" dirty="0">
                <a:sym typeface="Symbol" pitchFamily="-111" charset="2"/>
              </a:rPr>
              <a:t>	b	</a:t>
            </a:r>
            <a:r>
              <a:rPr lang="en-US" u="sng" dirty="0">
                <a:sym typeface="Symbol" pitchFamily="-111" charset="2"/>
              </a:rPr>
              <a:t>b</a:t>
            </a:r>
          </a:p>
          <a:p>
            <a:pPr lvl="1" eaLnBrk="1" hangingPunct="1">
              <a:buFontTx/>
              <a:buNone/>
            </a:pPr>
            <a:r>
              <a:rPr lang="en-US" dirty="0">
                <a:sym typeface="Symbol" pitchFamily="-111" charset="2"/>
              </a:rPr>
              <a:t>		 	</a:t>
            </a:r>
            <a:r>
              <a:rPr lang="en-US" u="sng" dirty="0">
                <a:sym typeface="Symbol" pitchFamily="-111" charset="2"/>
              </a:rPr>
              <a:t>*</a:t>
            </a:r>
            <a:r>
              <a:rPr lang="en-US" dirty="0">
                <a:sym typeface="Symbol" pitchFamily="-111" charset="2"/>
              </a:rPr>
              <a:t>	*	</a:t>
            </a:r>
            <a:r>
              <a:rPr lang="en-US" u="sng" dirty="0">
                <a:sym typeface="Symbol" pitchFamily="-111" charset="2"/>
              </a:rPr>
              <a:t>a</a:t>
            </a:r>
            <a:r>
              <a:rPr lang="en-US" dirty="0">
                <a:sym typeface="Symbol" pitchFamily="-111" charset="2"/>
              </a:rPr>
              <a:t>	a	</a:t>
            </a:r>
            <a:r>
              <a:rPr lang="en-US" u="sng" dirty="0">
                <a:sym typeface="Symbol" pitchFamily="-111" charset="2"/>
              </a:rPr>
              <a:t>b</a:t>
            </a:r>
            <a:r>
              <a:rPr lang="en-US" dirty="0">
                <a:sym typeface="Symbol" pitchFamily="-111" charset="2"/>
              </a:rPr>
              <a:t>	b</a:t>
            </a:r>
            <a:endParaRPr lang="en-US" u="sng" dirty="0">
              <a:sym typeface="Symbol" pitchFamily="-111" charset="2"/>
            </a:endParaRPr>
          </a:p>
        </p:txBody>
      </p:sp>
      <p:sp>
        <p:nvSpPr>
          <p:cNvPr id="537605" name="Date Placeholder 3"/>
          <p:cNvSpPr>
            <a:spLocks noGrp="1"/>
          </p:cNvSpPr>
          <p:nvPr>
            <p:ph type="dt" sz="quarter" idx="10"/>
          </p:nvPr>
        </p:nvSpPr>
        <p:spPr>
          <a:noFill/>
        </p:spPr>
        <p:txBody>
          <a:bodyPr/>
          <a:lstStyle/>
          <a:p>
            <a:fld id="{5B518E2B-4993-604C-AFB6-B464DD912DE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376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48752485"/>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Number Placeholder 5"/>
          <p:cNvSpPr>
            <a:spLocks noGrp="1"/>
          </p:cNvSpPr>
          <p:nvPr>
            <p:ph type="sldNum" sz="quarter" idx="12"/>
          </p:nvPr>
        </p:nvSpPr>
        <p:spPr>
          <a:noFill/>
        </p:spPr>
        <p:txBody>
          <a:bodyPr/>
          <a:lstStyle/>
          <a:p>
            <a:pPr eaLnBrk="1" hangingPunct="1"/>
            <a:fld id="{AA02BC13-BA0D-1D40-8A4A-721D93F79F07}" type="slidenum">
              <a:rPr lang="en-US">
                <a:latin typeface="Arial" pitchFamily="-111" charset="0"/>
                <a:ea typeface="ＭＳ Ｐゴシック" pitchFamily="-111" charset="-128"/>
                <a:cs typeface="ＭＳ Ｐゴシック" pitchFamily="-111" charset="-128"/>
              </a:rPr>
              <a:pPr eaLnBrk="1" hangingPunct="1"/>
              <a:t>274</a:t>
            </a:fld>
            <a:endParaRPr lang="en-US">
              <a:latin typeface="Arial" pitchFamily="-111" charset="0"/>
              <a:ea typeface="ＭＳ Ｐゴシック" pitchFamily="-111" charset="-128"/>
              <a:cs typeface="ＭＳ Ｐゴシック" pitchFamily="-111" charset="-128"/>
            </a:endParaRPr>
          </a:p>
        </p:txBody>
      </p:sp>
      <p:sp>
        <p:nvSpPr>
          <p:cNvPr id="539651" name="Rectangle 2"/>
          <p:cNvSpPr>
            <a:spLocks noGrp="1" noChangeArrowheads="1"/>
          </p:cNvSpPr>
          <p:nvPr>
            <p:ph type="title"/>
          </p:nvPr>
        </p:nvSpPr>
        <p:spPr/>
        <p:txBody>
          <a:bodyPr/>
          <a:lstStyle/>
          <a:p>
            <a:pPr eaLnBrk="1" hangingPunct="1"/>
            <a:r>
              <a:rPr lang="en-US" sz="4000" i="1" dirty="0">
                <a:solidFill>
                  <a:srgbClr val="FF0000"/>
                </a:solidFill>
                <a:ea typeface="ＭＳ Ｐゴシック" pitchFamily="-111" charset="-128"/>
                <a:cs typeface="ＭＳ Ｐゴシック" pitchFamily="-111" charset="-128"/>
              </a:rPr>
              <a:t>How PCP Construction Works?</a:t>
            </a:r>
          </a:p>
        </p:txBody>
      </p:sp>
      <p:sp>
        <p:nvSpPr>
          <p:cNvPr id="539652"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Using underscored letters avoids solutions that don’t relate to word problem instance. E.g.,</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ab	aa</a:t>
            </a:r>
          </a:p>
          <a:p>
            <a:pPr marL="0" indent="0" eaLnBrk="1" hangingPunct="1">
              <a:lnSpc>
                <a:spcPct val="90000"/>
              </a:lnSpc>
              <a:buNone/>
            </a:pPr>
            <a:r>
              <a:rPr lang="en-US" sz="2800" dirty="0">
                <a:ea typeface="ＭＳ Ｐゴシック" pitchFamily="-111" charset="-128"/>
                <a:cs typeface="ＭＳ Ｐゴシック" pitchFamily="-111" charset="-128"/>
              </a:rPr>
              <a:t>	aba	a</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leads to solution no matter the question </a:t>
            </a:r>
          </a:p>
          <a:p>
            <a:pPr eaLnBrk="1" hangingPunct="1">
              <a:lnSpc>
                <a:spcPct val="90000"/>
              </a:lnSpc>
            </a:pPr>
            <a:r>
              <a:rPr lang="en-US" sz="2800" dirty="0">
                <a:ea typeface="ＭＳ Ｐゴシック" pitchFamily="-111" charset="-128"/>
                <a:cs typeface="ＭＳ Ｐゴシック" pitchFamily="-111" charset="-128"/>
              </a:rPr>
              <a:t>Top row insures start with [W</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Bottom row insures end with </a:t>
            </a:r>
            <a:r>
              <a:rPr lang="en-US" sz="2800" u="sng"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W</a:t>
            </a:r>
            <a:r>
              <a:rPr lang="en-US" sz="2800" baseline="-25000" dirty="0" err="1">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a:t>
            </a:r>
          </a:p>
          <a:p>
            <a:pPr eaLnBrk="1" hangingPunct="1">
              <a:lnSpc>
                <a:spcPct val="90000"/>
              </a:lnSpc>
            </a:pPr>
            <a:r>
              <a:rPr lang="en-US" sz="2800" dirty="0">
                <a:ea typeface="ＭＳ Ｐゴシック" pitchFamily="-111" charset="-128"/>
                <a:cs typeface="ＭＳ Ｐゴシック" pitchFamily="-111" charset="-128"/>
              </a:rPr>
              <a:t>Bottom row matches W</a:t>
            </a:r>
            <a:r>
              <a:rPr lang="en-US" sz="2800" baseline="-25000" dirty="0">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 while top matches W</a:t>
            </a:r>
            <a:r>
              <a:rPr lang="en-US" sz="2800" baseline="-25000" dirty="0">
                <a:ea typeface="ＭＳ Ｐゴシック" pitchFamily="-111" charset="-128"/>
                <a:cs typeface="ＭＳ Ｐゴシック" pitchFamily="-111" charset="-128"/>
              </a:rPr>
              <a:t>i+1</a:t>
            </a:r>
            <a:r>
              <a:rPr lang="en-US" sz="2800" dirty="0">
                <a:ea typeface="ＭＳ Ｐゴシック" pitchFamily="-111" charset="-128"/>
                <a:cs typeface="ＭＳ Ｐゴシック" pitchFamily="-111" charset="-128"/>
              </a:rPr>
              <a:t> (one is underscored)</a:t>
            </a:r>
          </a:p>
          <a:p>
            <a:pPr eaLnBrk="1" hangingPunct="1">
              <a:lnSpc>
                <a:spcPct val="90000"/>
              </a:lnSpc>
            </a:pPr>
            <a:r>
              <a:rPr lang="en-US" sz="2800" dirty="0">
                <a:ea typeface="ＭＳ Ｐゴシック" pitchFamily="-111" charset="-128"/>
                <a:cs typeface="ＭＳ Ｐゴシック" pitchFamily="-111" charset="-128"/>
              </a:rPr>
              <a:t>Get Solution for PCP </a:t>
            </a:r>
            <a:r>
              <a:rPr lang="en-US" sz="2800" dirty="0" err="1">
                <a:ea typeface="ＭＳ Ｐゴシック" pitchFamily="-111" charset="-128"/>
                <a:cs typeface="ＭＳ Ｐゴシック" pitchFamily="-111" charset="-128"/>
              </a:rPr>
              <a:t>iff</a:t>
            </a:r>
            <a:r>
              <a:rPr lang="en-US" sz="2800" dirty="0">
                <a:ea typeface="ＭＳ Ｐゴシック" pitchFamily="-111" charset="-128"/>
                <a:cs typeface="ＭＳ Ｐゴシック" pitchFamily="-111" charset="-128"/>
              </a:rPr>
              <a:t> W</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a:t>
            </a:r>
            <a:r>
              <a:rPr lang="en-US" sz="2800" dirty="0">
                <a:sym typeface="Symbol" pitchFamily="-111" charset="2"/>
              </a:rPr>
              <a:t>* </a:t>
            </a:r>
            <a:r>
              <a:rPr lang="en-US" sz="2800" dirty="0" err="1">
                <a:ea typeface="ＭＳ Ｐゴシック" pitchFamily="-111" charset="-128"/>
                <a:cs typeface="ＭＳ Ｐゴシック" pitchFamily="-111" charset="-128"/>
              </a:rPr>
              <a:t>W</a:t>
            </a:r>
            <a:r>
              <a:rPr lang="en-US" sz="2800" baseline="-25000" dirty="0" err="1">
                <a:ea typeface="ＭＳ Ｐゴシック" pitchFamily="-111" charset="-128"/>
                <a:cs typeface="ＭＳ Ｐゴシック" pitchFamily="-111" charset="-128"/>
              </a:rPr>
              <a:t>f</a:t>
            </a:r>
            <a:endParaRPr lang="en-US" sz="2800" dirty="0">
              <a:ea typeface="ＭＳ Ｐゴシック" pitchFamily="-111" charset="-128"/>
              <a:cs typeface="ＭＳ Ｐゴシック" pitchFamily="-111" charset="-128"/>
            </a:endParaRPr>
          </a:p>
        </p:txBody>
      </p:sp>
      <p:sp>
        <p:nvSpPr>
          <p:cNvPr id="539653" name="Date Placeholder 3"/>
          <p:cNvSpPr>
            <a:spLocks noGrp="1"/>
          </p:cNvSpPr>
          <p:nvPr>
            <p:ph type="dt" sz="quarter" idx="10"/>
          </p:nvPr>
        </p:nvSpPr>
        <p:spPr>
          <a:noFill/>
        </p:spPr>
        <p:txBody>
          <a:bodyPr/>
          <a:lstStyle/>
          <a:p>
            <a:fld id="{5222F660-D271-9348-A087-47C2522C04B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396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48200196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Number Placeholder 5"/>
          <p:cNvSpPr>
            <a:spLocks noGrp="1"/>
          </p:cNvSpPr>
          <p:nvPr>
            <p:ph type="sldNum" sz="quarter" idx="12"/>
          </p:nvPr>
        </p:nvSpPr>
        <p:spPr>
          <a:noFill/>
        </p:spPr>
        <p:txBody>
          <a:bodyPr/>
          <a:lstStyle/>
          <a:p>
            <a:pPr eaLnBrk="1" hangingPunct="1"/>
            <a:fld id="{73A1EAC3-ABE9-744F-B84D-D7F88A20E6B6}" type="slidenum">
              <a:rPr lang="en-US">
                <a:latin typeface="Arial" pitchFamily="-111" charset="0"/>
                <a:ea typeface="ＭＳ Ｐゴシック" pitchFamily="-111" charset="-128"/>
                <a:cs typeface="ＭＳ Ｐゴシック" pitchFamily="-111" charset="-128"/>
              </a:rPr>
              <a:pPr eaLnBrk="1" hangingPunct="1"/>
              <a:t>275</a:t>
            </a:fld>
            <a:endParaRPr lang="en-US">
              <a:latin typeface="Arial" pitchFamily="-111" charset="0"/>
              <a:ea typeface="ＭＳ Ｐゴシック" pitchFamily="-111" charset="-128"/>
              <a:cs typeface="ＭＳ Ｐゴシック" pitchFamily="-111" charset="-128"/>
            </a:endParaRPr>
          </a:p>
        </p:txBody>
      </p:sp>
      <p:sp>
        <p:nvSpPr>
          <p:cNvPr id="54169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Ambiguity of CFG</a:t>
            </a:r>
          </a:p>
        </p:txBody>
      </p:sp>
      <p:sp>
        <p:nvSpPr>
          <p:cNvPr id="541700"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Problem to determine if an arbitrary CFG is ambiguous </a:t>
            </a:r>
          </a:p>
          <a:p>
            <a:pPr lvl="1" eaLnBrk="1" hangingPunct="1">
              <a:lnSpc>
                <a:spcPct val="90000"/>
              </a:lnSpc>
              <a:buFontTx/>
              <a:buNone/>
            </a:pPr>
            <a:r>
              <a:rPr lang="en-US" b="1"/>
              <a:t>S	</a:t>
            </a:r>
            <a:r>
              <a:rPr lang="en-US" b="1">
                <a:sym typeface="Symbol" pitchFamily="-111" charset="2"/>
              </a:rPr>
              <a:t> </a:t>
            </a:r>
            <a:r>
              <a:rPr lang="en-US" b="1"/>
              <a:t>A  |  B</a:t>
            </a:r>
          </a:p>
          <a:p>
            <a:pPr lvl="1" eaLnBrk="1" hangingPunct="1">
              <a:lnSpc>
                <a:spcPct val="90000"/>
              </a:lnSpc>
              <a:buFontTx/>
              <a:buNone/>
            </a:pPr>
            <a:r>
              <a:rPr lang="en-US" b="1"/>
              <a:t>A	</a:t>
            </a:r>
            <a:r>
              <a:rPr lang="en-US" b="1">
                <a:sym typeface="Symbol" pitchFamily="-111" charset="2"/>
              </a:rPr>
              <a:t> </a:t>
            </a:r>
            <a:r>
              <a:rPr lang="en-US" b="1"/>
              <a:t>x</a:t>
            </a:r>
            <a:r>
              <a:rPr lang="en-US" b="1" baseline="-25000"/>
              <a:t>i</a:t>
            </a:r>
            <a:r>
              <a:rPr lang="en-US" b="1"/>
              <a:t> A [i]  |   x</a:t>
            </a:r>
            <a:r>
              <a:rPr lang="en-US" b="1" baseline="-25000"/>
              <a:t>i</a:t>
            </a:r>
            <a:r>
              <a:rPr lang="en-US" b="1"/>
              <a:t> [i]		1 ≤ i ≤ n</a:t>
            </a:r>
          </a:p>
          <a:p>
            <a:pPr lvl="1" eaLnBrk="1" hangingPunct="1">
              <a:lnSpc>
                <a:spcPct val="90000"/>
              </a:lnSpc>
              <a:buFontTx/>
              <a:buNone/>
            </a:pPr>
            <a:r>
              <a:rPr lang="en-US" b="1"/>
              <a:t>B	</a:t>
            </a:r>
            <a:r>
              <a:rPr lang="en-US" b="1">
                <a:sym typeface="Symbol" pitchFamily="-111" charset="2"/>
              </a:rPr>
              <a:t> </a:t>
            </a:r>
            <a:r>
              <a:rPr lang="en-US" b="1"/>
              <a:t>y</a:t>
            </a:r>
            <a:r>
              <a:rPr lang="en-US" b="1" baseline="-25000"/>
              <a:t>i</a:t>
            </a:r>
            <a:r>
              <a:rPr lang="en-US" b="1"/>
              <a:t> B [i]  |   y</a:t>
            </a:r>
            <a:r>
              <a:rPr lang="en-US" b="1" baseline="-25000"/>
              <a:t>i</a:t>
            </a:r>
            <a:r>
              <a:rPr lang="en-US" b="1"/>
              <a:t> [i]		1 ≤ i ≤ n</a:t>
            </a:r>
          </a:p>
          <a:p>
            <a:pPr lvl="1" eaLnBrk="1" hangingPunct="1">
              <a:lnSpc>
                <a:spcPct val="90000"/>
              </a:lnSpc>
              <a:buFontTx/>
              <a:buNone/>
            </a:pPr>
            <a:r>
              <a:rPr lang="en-US" b="1"/>
              <a:t>A</a:t>
            </a:r>
            <a:r>
              <a:rPr lang="en-US" b="1" i="1"/>
              <a:t> </a:t>
            </a:r>
            <a:r>
              <a:rPr lang="en-US" b="1">
                <a:sym typeface="Symbol" pitchFamily="-111" charset="2"/>
              </a:rPr>
              <a:t></a:t>
            </a:r>
            <a:r>
              <a:rPr lang="en-US" b="1">
                <a:ea typeface="Arial" pitchFamily="-111" charset="0"/>
                <a:cs typeface="Arial" pitchFamily="-111" charset="0"/>
                <a:sym typeface="Symbol" pitchFamily="-111" charset="2"/>
              </a:rPr>
              <a:t>*</a:t>
            </a:r>
            <a:r>
              <a:rPr lang="en-US" b="1"/>
              <a:t>  x</a:t>
            </a:r>
            <a:r>
              <a:rPr lang="en-US" b="1" baseline="-25000"/>
              <a:t>i</a:t>
            </a:r>
            <a:r>
              <a:rPr lang="en-US" b="1" baseline="-40000"/>
              <a:t>1</a:t>
            </a:r>
            <a:r>
              <a:rPr lang="en-US" b="1"/>
              <a:t> … x</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lvl="1" eaLnBrk="1" hangingPunct="1">
              <a:lnSpc>
                <a:spcPct val="90000"/>
              </a:lnSpc>
              <a:buFontTx/>
              <a:buNone/>
            </a:pPr>
            <a:r>
              <a:rPr lang="en-US" b="1"/>
              <a:t>B </a:t>
            </a:r>
            <a:r>
              <a:rPr lang="en-US" b="1">
                <a:sym typeface="Symbol" pitchFamily="-111" charset="2"/>
              </a:rPr>
              <a:t></a:t>
            </a:r>
            <a:r>
              <a:rPr lang="en-US" b="1">
                <a:ea typeface="Arial" pitchFamily="-111" charset="0"/>
                <a:cs typeface="Arial" pitchFamily="-111" charset="0"/>
                <a:sym typeface="Symbol" pitchFamily="-111" charset="2"/>
              </a:rPr>
              <a:t>*</a:t>
            </a:r>
            <a:r>
              <a:rPr lang="en-US" b="1"/>
              <a:t> y</a:t>
            </a:r>
            <a:r>
              <a:rPr lang="en-US" b="1" baseline="-25000"/>
              <a:t>i</a:t>
            </a:r>
            <a:r>
              <a:rPr lang="en-US" b="1" baseline="-40000"/>
              <a:t>1</a:t>
            </a:r>
            <a:r>
              <a:rPr lang="en-US" b="1"/>
              <a:t> … y</a:t>
            </a:r>
            <a:r>
              <a:rPr lang="en-US" b="1" baseline="-25000"/>
              <a:t>i</a:t>
            </a:r>
            <a:r>
              <a:rPr lang="en-US" b="1" baseline="-40000"/>
              <a:t>k</a:t>
            </a:r>
            <a:r>
              <a:rPr lang="en-US" b="1"/>
              <a:t> [i</a:t>
            </a:r>
            <a:r>
              <a:rPr lang="en-US" b="1" baseline="-25000"/>
              <a:t>k</a:t>
            </a:r>
            <a:r>
              <a:rPr lang="en-US" b="1"/>
              <a:t>] … [i</a:t>
            </a:r>
            <a:r>
              <a:rPr lang="en-US" b="1" baseline="-25000"/>
              <a:t>1</a:t>
            </a:r>
            <a:r>
              <a:rPr lang="en-US" b="1"/>
              <a:t>]		k &gt; 0</a:t>
            </a:r>
          </a:p>
          <a:p>
            <a:pPr eaLnBrk="1" hangingPunct="1">
              <a:lnSpc>
                <a:spcPct val="90000"/>
              </a:lnSpc>
            </a:pPr>
            <a:r>
              <a:rPr lang="en-US">
                <a:ea typeface="ＭＳ Ｐゴシック" pitchFamily="-111" charset="-128"/>
                <a:cs typeface="ＭＳ Ｐゴシック" pitchFamily="-111" charset="-128"/>
              </a:rPr>
              <a:t>Ambiguous if and only if there is a solution to this PCP instance. </a:t>
            </a:r>
          </a:p>
        </p:txBody>
      </p:sp>
      <p:sp>
        <p:nvSpPr>
          <p:cNvPr id="541701" name="Date Placeholder 3"/>
          <p:cNvSpPr>
            <a:spLocks noGrp="1"/>
          </p:cNvSpPr>
          <p:nvPr>
            <p:ph type="dt" sz="quarter" idx="10"/>
          </p:nvPr>
        </p:nvSpPr>
        <p:spPr>
          <a:noFill/>
        </p:spPr>
        <p:txBody>
          <a:bodyPr/>
          <a:lstStyle/>
          <a:p>
            <a:fld id="{3ACFFABD-3D3A-134A-B303-1341B7B63FB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417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6015920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Number Placeholder 5"/>
          <p:cNvSpPr>
            <a:spLocks noGrp="1"/>
          </p:cNvSpPr>
          <p:nvPr>
            <p:ph type="sldNum" sz="quarter" idx="12"/>
          </p:nvPr>
        </p:nvSpPr>
        <p:spPr>
          <a:noFill/>
        </p:spPr>
        <p:txBody>
          <a:bodyPr/>
          <a:lstStyle/>
          <a:p>
            <a:pPr eaLnBrk="1" hangingPunct="1"/>
            <a:fld id="{2AD8FD46-B7D3-FE4C-B4DA-A7683DFCDB0E}" type="slidenum">
              <a:rPr lang="en-US">
                <a:latin typeface="Arial" pitchFamily="-111" charset="0"/>
                <a:ea typeface="ＭＳ Ｐゴシック" pitchFamily="-111" charset="-128"/>
                <a:cs typeface="ＭＳ Ｐゴシック" pitchFamily="-111" charset="-128"/>
              </a:rPr>
              <a:pPr eaLnBrk="1" hangingPunct="1"/>
              <a:t>276</a:t>
            </a:fld>
            <a:endParaRPr lang="en-US">
              <a:latin typeface="Arial" pitchFamily="-111" charset="0"/>
              <a:ea typeface="ＭＳ Ｐゴシック" pitchFamily="-111" charset="-128"/>
              <a:cs typeface="ＭＳ Ｐゴシック" pitchFamily="-111" charset="-128"/>
            </a:endParaRPr>
          </a:p>
        </p:txBody>
      </p:sp>
      <p:sp>
        <p:nvSpPr>
          <p:cNvPr id="54374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Intersection of CFLs</a:t>
            </a:r>
          </a:p>
        </p:txBody>
      </p:sp>
      <p:sp>
        <p:nvSpPr>
          <p:cNvPr id="543748"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Problem to determine if arbitrary CFG’s define overlapping languages</a:t>
            </a:r>
          </a:p>
          <a:p>
            <a:pPr eaLnBrk="1" hangingPunct="1">
              <a:lnSpc>
                <a:spcPct val="90000"/>
              </a:lnSpc>
            </a:pPr>
            <a:r>
              <a:rPr lang="en-US" sz="2800" dirty="0">
                <a:ea typeface="ＭＳ Ｐゴシック" pitchFamily="-111" charset="-128"/>
                <a:cs typeface="ＭＳ Ｐゴシック" pitchFamily="-111" charset="-128"/>
              </a:rPr>
              <a:t>Just take the grammar consisting of all the A-rules from previous, and a second grammar consisting of all the B-rules.  Call the languages generated by these grammars, L</a:t>
            </a:r>
            <a:r>
              <a:rPr lang="en-US" sz="2800" baseline="-25000"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and L</a:t>
            </a:r>
            <a:r>
              <a:rPr lang="en-US" sz="2800" baseline="-25000"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L</a:t>
            </a:r>
            <a:r>
              <a:rPr lang="en-US" sz="2800" baseline="-25000" dirty="0">
                <a:ea typeface="ＭＳ Ｐゴシック" pitchFamily="-111" charset="-128"/>
                <a:cs typeface="ＭＳ Ｐゴシック" pitchFamily="-111" charset="-128"/>
              </a:rPr>
              <a:t>A</a:t>
            </a:r>
            <a:r>
              <a:rPr lang="en-US" sz="2800"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a:t>
            </a:r>
            <a:r>
              <a:rPr lang="en-US" sz="2800" dirty="0">
                <a:ea typeface="ＭＳ Ｐゴシック" pitchFamily="-111" charset="-128"/>
                <a:cs typeface="ＭＳ Ｐゴシック" pitchFamily="-111" charset="-128"/>
              </a:rPr>
              <a:t> L</a:t>
            </a:r>
            <a:r>
              <a:rPr lang="en-US" sz="2800" baseline="-25000" dirty="0">
                <a:ea typeface="ＭＳ Ｐゴシック" pitchFamily="-111" charset="-128"/>
                <a:cs typeface="ＭＳ Ｐゴシック" pitchFamily="-111" charset="-128"/>
              </a:rPr>
              <a:t>B</a:t>
            </a:r>
            <a:r>
              <a:rPr lang="en-US" sz="2800" dirty="0">
                <a:ea typeface="ＭＳ Ｐゴシック" pitchFamily="-111" charset="-128"/>
                <a:cs typeface="ＭＳ Ｐゴシック" pitchFamily="-111" charset="-128"/>
              </a:rPr>
              <a:t> ≠  </a:t>
            </a:r>
            <a:r>
              <a:rPr lang="en-US" sz="2800" dirty="0" err="1">
                <a:ea typeface="ＭＳ Ｐゴシック" pitchFamily="-111" charset="-128"/>
                <a:cs typeface="ＭＳ Ｐゴシック" pitchFamily="-111" charset="-128"/>
              </a:rPr>
              <a:t>Ø</a:t>
            </a:r>
            <a:r>
              <a:rPr lang="en-US" sz="2800" dirty="0">
                <a:ea typeface="ＭＳ Ｐゴシック" pitchFamily="-111" charset="-128"/>
                <a:cs typeface="ＭＳ Ｐゴシック" pitchFamily="-111" charset="-128"/>
              </a:rPr>
              <a:t>, if and only there is a solution to this PCP instance.</a:t>
            </a:r>
          </a:p>
          <a:p>
            <a:pPr eaLnBrk="1" hangingPunct="1">
              <a:lnSpc>
                <a:spcPct val="90000"/>
              </a:lnSpc>
            </a:pPr>
            <a:r>
              <a:rPr lang="en-US" sz="2800" dirty="0">
                <a:ea typeface="ＭＳ Ｐゴシック" pitchFamily="-111" charset="-128"/>
                <a:cs typeface="ＭＳ Ｐゴシック" pitchFamily="-111" charset="-128"/>
              </a:rPr>
              <a:t>As intersection of two CFLs is a CSL, this is one proof we can determine is a CSG produces no (or any or finite or infinite) strings.</a:t>
            </a:r>
          </a:p>
        </p:txBody>
      </p:sp>
      <p:sp>
        <p:nvSpPr>
          <p:cNvPr id="543749" name="Date Placeholder 3"/>
          <p:cNvSpPr>
            <a:spLocks noGrp="1"/>
          </p:cNvSpPr>
          <p:nvPr>
            <p:ph type="dt" sz="quarter" idx="10"/>
          </p:nvPr>
        </p:nvSpPr>
        <p:spPr>
          <a:noFill/>
        </p:spPr>
        <p:txBody>
          <a:bodyPr/>
          <a:lstStyle/>
          <a:p>
            <a:fld id="{01F8F4F8-2D1B-F045-8156-59DBE5274631}"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437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476141847"/>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277</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buFontTx/>
              <a:buNone/>
            </a:pPr>
            <a:r>
              <a:rPr lang="en-US" dirty="0">
                <a:ea typeface="ＭＳ Ｐゴシック" pitchFamily="-111" charset="-128"/>
                <a:cs typeface="ＭＳ Ｐゴシック" pitchFamily="-111" charset="-128"/>
              </a:rPr>
              <a:t>	S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x</a:t>
            </a:r>
            <a:r>
              <a:rPr lang="en-US" baseline="-25000" dirty="0">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S </a:t>
            </a:r>
            <a:r>
              <a:rPr lang="en-US" dirty="0" err="1">
                <a:ea typeface="ＭＳ Ｐゴシック" pitchFamily="-111" charset="-128"/>
                <a:cs typeface="ＭＳ Ｐゴシック" pitchFamily="-111" charset="-128"/>
              </a:rPr>
              <a:t>y</a:t>
            </a:r>
            <a:r>
              <a:rPr lang="en-US" baseline="-25000" dirty="0" err="1">
                <a:ea typeface="ＭＳ Ｐゴシック" pitchFamily="-111" charset="-128"/>
                <a:cs typeface="ＭＳ Ｐゴシック" pitchFamily="-111" charset="-128"/>
              </a:rPr>
              <a:t>i</a:t>
            </a:r>
            <a:r>
              <a:rPr lang="en-US" baseline="30000" dirty="0" err="1">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 x</a:t>
            </a:r>
            <a:r>
              <a:rPr lang="en-US" baseline="-25000" dirty="0">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T </a:t>
            </a:r>
            <a:r>
              <a:rPr lang="en-US" dirty="0" err="1">
                <a:ea typeface="ＭＳ Ｐゴシック" pitchFamily="-111" charset="-128"/>
                <a:cs typeface="ＭＳ Ｐゴシック" pitchFamily="-111" charset="-128"/>
              </a:rPr>
              <a:t>y</a:t>
            </a:r>
            <a:r>
              <a:rPr lang="en-US" baseline="-25000" dirty="0" err="1">
                <a:ea typeface="ＭＳ Ｐゴシック" pitchFamily="-111" charset="-128"/>
                <a:cs typeface="ＭＳ Ｐゴシック" pitchFamily="-111" charset="-128"/>
              </a:rPr>
              <a:t>i</a:t>
            </a:r>
            <a:r>
              <a:rPr lang="en-US" baseline="30000" dirty="0" err="1">
                <a:ea typeface="ＭＳ Ｐゴシック" pitchFamily="-111" charset="-128"/>
                <a:cs typeface="ＭＳ Ｐゴシック" pitchFamily="-111" charset="-128"/>
              </a:rPr>
              <a:t>R</a:t>
            </a:r>
            <a:r>
              <a:rPr lang="en-US" dirty="0">
                <a:ea typeface="ＭＳ Ｐゴシック" pitchFamily="-111" charset="-128"/>
                <a:cs typeface="ＭＳ Ｐゴシック" pitchFamily="-111" charset="-128"/>
              </a:rPr>
              <a:t> 	1 ≤ </a:t>
            </a:r>
            <a:r>
              <a:rPr lang="en-US" dirty="0" err="1">
                <a:ea typeface="ＭＳ Ｐゴシック" pitchFamily="-111" charset="-128"/>
                <a:cs typeface="ＭＳ Ｐゴシック" pitchFamily="-111" charset="-128"/>
              </a:rPr>
              <a:t>i</a:t>
            </a:r>
            <a:r>
              <a:rPr lang="en-US" dirty="0">
                <a:ea typeface="ＭＳ Ｐゴシック" pitchFamily="-111" charset="-128"/>
                <a:cs typeface="ＭＳ Ｐゴシック" pitchFamily="-111" charset="-128"/>
              </a:rPr>
              <a:t> ≤ n</a:t>
            </a:r>
          </a:p>
          <a:p>
            <a:pPr eaLnBrk="1" hangingPunct="1">
              <a:lnSpc>
                <a:spcPct val="90000"/>
              </a:lnSpc>
              <a:buFontTx/>
              <a:buNone/>
            </a:pPr>
            <a:r>
              <a:rPr lang="en-US" dirty="0">
                <a:ea typeface="ＭＳ Ｐゴシック" pitchFamily="-111" charset="-128"/>
                <a:cs typeface="ＭＳ Ｐゴシック" pitchFamily="-111" charset="-128"/>
              </a:rPr>
              <a:t>	a T a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 T *</a:t>
            </a:r>
          </a:p>
          <a:p>
            <a:pPr eaLnBrk="1" hangingPunct="1">
              <a:lnSpc>
                <a:spcPct val="90000"/>
              </a:lnSpc>
              <a:buFontTx/>
              <a:buNone/>
            </a:pPr>
            <a:r>
              <a:rPr lang="en-US" dirty="0">
                <a:ea typeface="ＭＳ Ｐゴシック" pitchFamily="-111" charset="-128"/>
                <a:cs typeface="ＭＳ Ｐゴシック" pitchFamily="-111" charset="-128"/>
              </a:rPr>
              <a:t>	* a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a *</a:t>
            </a:r>
          </a:p>
          <a:p>
            <a:pPr eaLnBrk="1" hangingPunct="1">
              <a:lnSpc>
                <a:spcPct val="90000"/>
              </a:lnSpc>
              <a:buFontTx/>
              <a:buNone/>
            </a:pPr>
            <a:r>
              <a:rPr lang="en-US" dirty="0">
                <a:ea typeface="ＭＳ Ｐゴシック" pitchFamily="-111" charset="-128"/>
                <a:cs typeface="ＭＳ Ｐゴシック" pitchFamily="-111" charset="-128"/>
              </a:rPr>
              <a:t>	a *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 a</a:t>
            </a:r>
          </a:p>
          <a:p>
            <a:pPr eaLnBrk="1" hangingPunct="1">
              <a:lnSpc>
                <a:spcPct val="90000"/>
              </a:lnSpc>
              <a:buFontTx/>
              <a:buNone/>
            </a:pPr>
            <a:r>
              <a:rPr lang="en-US" dirty="0">
                <a:ea typeface="ＭＳ Ｐゴシック" pitchFamily="-111" charset="-128"/>
                <a:cs typeface="ＭＳ Ｐゴシック" pitchFamily="-111" charset="-128"/>
              </a:rPr>
              <a:t>	T 	 	</a:t>
            </a:r>
            <a:r>
              <a:rPr lang="en-US"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rPr>
              <a:t>*</a:t>
            </a:r>
          </a:p>
          <a:p>
            <a:pPr eaLnBrk="1" hangingPunct="1">
              <a:lnSpc>
                <a:spcPct val="90000"/>
              </a:lnSpc>
            </a:pPr>
            <a:r>
              <a:rPr lang="en-US" dirty="0">
                <a:ea typeface="ＭＳ Ｐゴシック" pitchFamily="-111" charset="-128"/>
                <a:cs typeface="ＭＳ Ｐゴシック" pitchFamily="-111" charset="-128"/>
              </a:rPr>
              <a:t>Our only terminal is *.  We get strings of form </a:t>
            </a:r>
            <a:r>
              <a:rPr lang="en-US" sz="4400" baseline="-25000" dirty="0">
                <a:ea typeface="ＭＳ Ｐゴシック" pitchFamily="-111" charset="-128"/>
                <a:cs typeface="ＭＳ Ｐゴシック" pitchFamily="-111" charset="-128"/>
              </a:rPr>
              <a:t>*</a:t>
            </a:r>
            <a:r>
              <a:rPr lang="en-US" baseline="30000" dirty="0">
                <a:ea typeface="ＭＳ Ｐゴシック" pitchFamily="-111" charset="-128"/>
                <a:cs typeface="ＭＳ Ｐゴシック" pitchFamily="-111" charset="-128"/>
              </a:rPr>
              <a:t>2j+1</a:t>
            </a:r>
            <a:r>
              <a:rPr lang="en-US" dirty="0">
                <a:ea typeface="ＭＳ Ｐゴシック" pitchFamily="-111" charset="-128"/>
                <a:cs typeface="ＭＳ Ｐゴシック" pitchFamily="-111" charset="-128"/>
              </a:rPr>
              <a:t>, for some j’s if and only if there is a solution to this PCP instance.</a:t>
            </a:r>
          </a:p>
        </p:txBody>
      </p:sp>
      <p:sp>
        <p:nvSpPr>
          <p:cNvPr id="545797" name="Date Placeholder 3"/>
          <p:cNvSpPr>
            <a:spLocks noGrp="1"/>
          </p:cNvSpPr>
          <p:nvPr>
            <p:ph type="dt" sz="quarter" idx="10"/>
          </p:nvPr>
        </p:nvSpPr>
        <p:spPr>
          <a:noFill/>
        </p:spPr>
        <p:txBody>
          <a:bodyPr/>
          <a:lstStyle/>
          <a:p>
            <a:fld id="{4A800D98-DE91-2B4C-84F3-2DC9723051B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0890068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Number Placeholder 5"/>
          <p:cNvSpPr>
            <a:spLocks noGrp="1"/>
          </p:cNvSpPr>
          <p:nvPr>
            <p:ph type="sldNum" sz="quarter" idx="12"/>
          </p:nvPr>
        </p:nvSpPr>
        <p:spPr>
          <a:noFill/>
        </p:spPr>
        <p:txBody>
          <a:bodyPr/>
          <a:lstStyle/>
          <a:p>
            <a:pPr eaLnBrk="1" hangingPunct="1"/>
            <a:fld id="{62CB5E6A-2281-2049-8D25-8671D24667A3}" type="slidenum">
              <a:rPr lang="en-US">
                <a:latin typeface="Arial" pitchFamily="-111" charset="0"/>
                <a:ea typeface="ＭＳ Ｐゴシック" pitchFamily="-111" charset="-128"/>
                <a:cs typeface="ＭＳ Ｐゴシック" pitchFamily="-111" charset="-128"/>
              </a:rPr>
              <a:pPr eaLnBrk="1" hangingPunct="1"/>
              <a:t>278</a:t>
            </a:fld>
            <a:endParaRPr lang="en-US">
              <a:latin typeface="Arial" pitchFamily="-111" charset="0"/>
              <a:ea typeface="ＭＳ Ｐゴシック" pitchFamily="-111" charset="-128"/>
              <a:cs typeface="ＭＳ Ｐゴシック" pitchFamily="-111" charset="-128"/>
            </a:endParaRPr>
          </a:p>
        </p:txBody>
      </p:sp>
      <p:sp>
        <p:nvSpPr>
          <p:cNvPr id="54579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CSG Produces Something</a:t>
            </a:r>
          </a:p>
        </p:txBody>
      </p:sp>
      <p:sp>
        <p:nvSpPr>
          <p:cNvPr id="54579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Our only terminal in previous grammar is </a:t>
            </a:r>
            <a:r>
              <a:rPr lang="en-US" b="1" dirty="0">
                <a:ea typeface="ＭＳ Ｐゴシック" pitchFamily="-111" charset="-128"/>
                <a:cs typeface="ＭＳ Ｐゴシック" pitchFamily="-111" charset="-128"/>
              </a:rPr>
              <a:t>*</a:t>
            </a:r>
            <a:r>
              <a:rPr lang="en-US" dirty="0">
                <a:ea typeface="ＭＳ Ｐゴシック" pitchFamily="-111" charset="-128"/>
                <a:cs typeface="ＭＳ Ｐゴシック" pitchFamily="-111" charset="-128"/>
              </a:rPr>
              <a:t>.  We get strings of form </a:t>
            </a:r>
            <a:r>
              <a:rPr lang="en-US" sz="4400" b="1" baseline="-25000" dirty="0">
                <a:ea typeface="ＭＳ Ｐゴシック" pitchFamily="-111" charset="-128"/>
                <a:cs typeface="ＭＳ Ｐゴシック" pitchFamily="-111" charset="-128"/>
              </a:rPr>
              <a:t>*</a:t>
            </a:r>
            <a:r>
              <a:rPr lang="en-US" b="1" baseline="30000" dirty="0">
                <a:ea typeface="ＭＳ Ｐゴシック" pitchFamily="-111" charset="-128"/>
                <a:cs typeface="ＭＳ Ｐゴシック" pitchFamily="-111" charset="-128"/>
              </a:rPr>
              <a:t>2j+1</a:t>
            </a:r>
            <a:r>
              <a:rPr lang="en-US" dirty="0">
                <a:ea typeface="ＭＳ Ｐゴシック" pitchFamily="-111" charset="-128"/>
                <a:cs typeface="ＭＳ Ｐゴシック" pitchFamily="-111" charset="-128"/>
              </a:rPr>
              <a:t>, for some </a:t>
            </a:r>
            <a:r>
              <a:rPr lang="en-US" b="1" dirty="0">
                <a:ea typeface="ＭＳ Ｐゴシック" pitchFamily="-111" charset="-128"/>
                <a:cs typeface="ＭＳ Ｐゴシック" pitchFamily="-111" charset="-128"/>
              </a:rPr>
              <a:t>j</a:t>
            </a:r>
            <a:r>
              <a:rPr lang="en-US" dirty="0">
                <a:ea typeface="ＭＳ Ｐゴシック" pitchFamily="-111" charset="-128"/>
                <a:cs typeface="ＭＳ Ｐゴシック" pitchFamily="-111" charset="-128"/>
              </a:rPr>
              <a:t>’s if and only if there is a solution to this PCP instance. Get </a:t>
            </a:r>
            <a:r>
              <a:rPr lang="en-US" b="1" dirty="0" err="1">
                <a:ea typeface="Arial" pitchFamily="-111" charset="0"/>
                <a:cs typeface="Arial" pitchFamily="-111" charset="0"/>
              </a:rPr>
              <a:t>Ø</a:t>
            </a:r>
            <a:r>
              <a:rPr lang="en-US" dirty="0">
                <a:ea typeface="Arial" pitchFamily="-111" charset="0"/>
                <a:cs typeface="Arial" pitchFamily="-111" charset="0"/>
              </a:rPr>
              <a:t> otherwise.</a:t>
            </a:r>
          </a:p>
          <a:p>
            <a:pPr eaLnBrk="1" hangingPunct="1">
              <a:lnSpc>
                <a:spcPct val="90000"/>
              </a:lnSpc>
            </a:pPr>
            <a:r>
              <a:rPr lang="en-US" dirty="0">
                <a:ea typeface="Arial" pitchFamily="-111" charset="0"/>
                <a:cs typeface="Arial" pitchFamily="-111" charset="0"/>
              </a:rPr>
              <a:t>Thus, </a:t>
            </a:r>
            <a:r>
              <a:rPr lang="en-US" b="1" dirty="0">
                <a:ea typeface="Arial" pitchFamily="-111" charset="0"/>
                <a:cs typeface="Arial" pitchFamily="-111" charset="0"/>
              </a:rPr>
              <a:t>P</a:t>
            </a:r>
            <a:r>
              <a:rPr lang="en-US" dirty="0">
                <a:ea typeface="Arial" pitchFamily="-111" charset="0"/>
                <a:cs typeface="Arial" pitchFamily="-111" charset="0"/>
              </a:rPr>
              <a:t> has a solution </a:t>
            </a:r>
            <a:r>
              <a:rPr lang="en-US" dirty="0" err="1">
                <a:ea typeface="Arial" pitchFamily="-111" charset="0"/>
                <a:cs typeface="Arial" pitchFamily="-111" charset="0"/>
              </a:rPr>
              <a:t>iff</a:t>
            </a:r>
            <a:r>
              <a:rPr lang="en-US" dirty="0">
                <a:ea typeface="Arial" pitchFamily="-111" charset="0"/>
                <a:cs typeface="Arial" pitchFamily="-111" charset="0"/>
              </a:rPr>
              <a:t> </a:t>
            </a:r>
          </a:p>
          <a:p>
            <a:pPr lvl="1" eaLnBrk="1" hangingPunct="1">
              <a:lnSpc>
                <a:spcPct val="90000"/>
              </a:lnSpc>
            </a:pPr>
            <a:r>
              <a:rPr lang="en-US" b="1" dirty="0">
                <a:ea typeface="Arial" pitchFamily="-111" charset="0"/>
                <a:cs typeface="Arial" pitchFamily="-111" charset="0"/>
              </a:rPr>
              <a:t>L(G) ≠ </a:t>
            </a:r>
            <a:r>
              <a:rPr lang="en-US" b="1" dirty="0" err="1">
                <a:ea typeface="Arial" pitchFamily="-111" charset="0"/>
                <a:cs typeface="Arial" pitchFamily="-111" charset="0"/>
              </a:rPr>
              <a:t>Ø</a:t>
            </a:r>
            <a:endParaRPr lang="en-US" b="1" dirty="0">
              <a:ea typeface="Arial" pitchFamily="-111" charset="0"/>
              <a:cs typeface="Arial" pitchFamily="-111" charset="0"/>
            </a:endParaRPr>
          </a:p>
          <a:p>
            <a:pPr lvl="1" eaLnBrk="1" hangingPunct="1">
              <a:lnSpc>
                <a:spcPct val="90000"/>
              </a:lnSpc>
            </a:pPr>
            <a:r>
              <a:rPr lang="en-US" b="1" dirty="0">
                <a:ea typeface="Arial" pitchFamily="-111" charset="0"/>
                <a:cs typeface="Arial" pitchFamily="-111" charset="0"/>
              </a:rPr>
              <a:t>L(G) is infinite</a:t>
            </a:r>
          </a:p>
          <a:p>
            <a:pPr eaLnBrk="1" hangingPunct="1">
              <a:lnSpc>
                <a:spcPct val="90000"/>
              </a:lnSpc>
            </a:pPr>
            <a:r>
              <a:rPr lang="en-US" dirty="0">
                <a:ea typeface="ＭＳ Ｐゴシック" pitchFamily="-111" charset="-128"/>
                <a:cs typeface="Arial" pitchFamily="-111" charset="0"/>
              </a:rPr>
              <a:t>Alternate proof to one on intersections of CFLs (there are many alternate approaches to this one)</a:t>
            </a:r>
            <a:endParaRPr lang="en-US" dirty="0">
              <a:ea typeface="ＭＳ Ｐゴシック" pitchFamily="-111" charset="-128"/>
              <a:cs typeface="ＭＳ Ｐゴシック" pitchFamily="-111" charset="-128"/>
            </a:endParaRPr>
          </a:p>
        </p:txBody>
      </p:sp>
      <p:sp>
        <p:nvSpPr>
          <p:cNvPr id="545797" name="Date Placeholder 3"/>
          <p:cNvSpPr>
            <a:spLocks noGrp="1"/>
          </p:cNvSpPr>
          <p:nvPr>
            <p:ph type="dt" sz="quarter" idx="10"/>
          </p:nvPr>
        </p:nvSpPr>
        <p:spPr>
          <a:noFill/>
        </p:spPr>
        <p:txBody>
          <a:bodyPr/>
          <a:lstStyle/>
          <a:p>
            <a:fld id="{2CD0BC53-7DD1-4F46-B6AD-28EA61785FF3}" type="datetime1">
              <a:rPr lang="en-US" smtClean="0">
                <a:latin typeface="Arial" pitchFamily="-111" charset="0"/>
                <a:ea typeface="ＭＳ Ｐゴシック" pitchFamily="-111" charset="-128"/>
                <a:cs typeface="ＭＳ Ｐゴシック" pitchFamily="-111" charset="-128"/>
              </a:rPr>
              <a:t>3/2/22</a:t>
            </a:fld>
            <a:endParaRPr lang="en-US">
              <a:latin typeface="Arial" pitchFamily="-111" charset="0"/>
              <a:ea typeface="ＭＳ Ｐゴシック" pitchFamily="-111" charset="-128"/>
              <a:cs typeface="ＭＳ Ｐゴシック" pitchFamily="-111" charset="-128"/>
            </a:endParaRPr>
          </a:p>
        </p:txBody>
      </p:sp>
      <p:sp>
        <p:nvSpPr>
          <p:cNvPr id="545798"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9329587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Traces and Grammars</a:t>
            </a:r>
          </a:p>
        </p:txBody>
      </p:sp>
      <p:sp>
        <p:nvSpPr>
          <p:cNvPr id="47616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60189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The universal machine</a:t>
            </a:r>
          </a:p>
        </p:txBody>
      </p:sp>
      <p:sp>
        <p:nvSpPr>
          <p:cNvPr id="169987" name="Content Placeholder 2"/>
          <p:cNvSpPr>
            <a:spLocks noGrp="1"/>
          </p:cNvSpPr>
          <p:nvPr>
            <p:ph idx="1"/>
          </p:nvPr>
        </p:nvSpPr>
        <p:spPr/>
        <p:txBody>
          <a:bodyPr/>
          <a:lstStyle/>
          <a:p>
            <a:pPr marL="11113" indent="-11113" eaLnBrk="1" hangingPunct="1">
              <a:lnSpc>
                <a:spcPct val="80000"/>
              </a:lnSpc>
              <a:buFontTx/>
              <a:buNone/>
            </a:pPr>
            <a:r>
              <a:rPr lang="en-US" sz="20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First, we can all agree that any complete model of computation must be able to simulate programs in its own language. We refer to such a simulator (interpreter) as the Universal machine, denoted </a:t>
            </a:r>
            <a:r>
              <a:rPr lang="en-US" sz="2400" b="1" dirty="0">
                <a:ea typeface="ＭＳ Ｐゴシック" pitchFamily="-111" charset="-128"/>
                <a:cs typeface="ＭＳ Ｐゴシック" pitchFamily="-111" charset="-128"/>
              </a:rPr>
              <a:t>Univ</a:t>
            </a:r>
            <a:r>
              <a:rPr lang="en-US" sz="2400" dirty="0">
                <a:ea typeface="ＭＳ Ｐゴシック" pitchFamily="-111" charset="-128"/>
                <a:cs typeface="ＭＳ Ｐゴシック" pitchFamily="-111" charset="-128"/>
              </a:rPr>
              <a:t> or sometimes </a:t>
            </a:r>
            <a:r>
              <a:rPr lang="en-US" sz="28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This program gets two inputs. The first is a description of the program to be simulated and the second is the input to that program. Since the set of programs in a model is re, we will assume both arguments are natural numbers; the first being the index of the program. The list of programs is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1</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2</a:t>
            </a:r>
            <a:r>
              <a:rPr lang="en-US" sz="2400" dirty="0">
                <a:ea typeface="ＭＳ Ｐゴシック" pitchFamily="-111" charset="-128"/>
                <a:cs typeface="ＭＳ Ｐゴシック" pitchFamily="-111" charset="-128"/>
              </a:rPr>
              <a:t>, …</a:t>
            </a:r>
          </a:p>
          <a:p>
            <a:pPr eaLnBrk="1" hangingPunct="1">
              <a:lnSpc>
                <a:spcPct val="80000"/>
              </a:lnSpc>
              <a:buFontTx/>
              <a:buNone/>
            </a:pPr>
            <a:endParaRPr lang="en-US" sz="2400" dirty="0">
              <a:ea typeface="ＭＳ Ｐゴシック" pitchFamily="-111" charset="-128"/>
              <a:cs typeface="ＭＳ Ｐゴシック" pitchFamily="-111" charset="-128"/>
            </a:endParaRPr>
          </a:p>
          <a:p>
            <a:pPr eaLnBrk="1" hangingPunct="1">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Univ(</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err="1">
                <a:ea typeface="ＭＳ Ｐゴシック" pitchFamily="-111" charset="-128"/>
                <a:cs typeface="ＭＳ Ｐゴシック" pitchFamily="-111" charset="-128"/>
                <a:sym typeface="Symbol" pitchFamily="-111" charset="2"/>
              </a:rPr>
              <a:t>x,y</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sym typeface="Symbol" pitchFamily="-111" charset="2"/>
              </a:rPr>
              <a:t>x</a:t>
            </a:r>
            <a:r>
              <a:rPr lang="en-US" sz="2400" b="1" dirty="0">
                <a:ea typeface="ＭＳ Ｐゴシック" pitchFamily="-111" charset="-128"/>
                <a:cs typeface="ＭＳ Ｐゴシック" pitchFamily="-111" charset="-128"/>
                <a:sym typeface="Symbol" pitchFamily="-111" charset="2"/>
              </a:rPr>
              <a:t>(y)</a:t>
            </a:r>
          </a:p>
          <a:p>
            <a:pPr marL="11113" indent="-11113" eaLnBrk="1" hangingPunct="1">
              <a:lnSpc>
                <a:spcPct val="80000"/>
              </a:lnSpc>
              <a:buFontTx/>
              <a:buNone/>
            </a:pPr>
            <a:r>
              <a:rPr lang="en-US" sz="2400" dirty="0">
                <a:ea typeface="ＭＳ Ｐゴシック" pitchFamily="-111" charset="-128"/>
                <a:cs typeface="ＭＳ Ｐゴシック" pitchFamily="-111" charset="-128"/>
              </a:rPr>
              <a:t>	</a:t>
            </a:r>
          </a:p>
          <a:p>
            <a:pPr marL="11113" indent="-11113" eaLnBrk="1" hangingPunct="1">
              <a:lnSpc>
                <a:spcPct val="80000"/>
              </a:lnSpc>
              <a:buFontTx/>
              <a:buNone/>
            </a:pPr>
            <a:r>
              <a:rPr lang="en-US" sz="2400" dirty="0">
                <a:ea typeface="ＭＳ Ｐゴシック" pitchFamily="-111" charset="-128"/>
                <a:cs typeface="ＭＳ Ｐゴシック" pitchFamily="-111" charset="-128"/>
              </a:rPr>
              <a:t>We might use any of these notations</a:t>
            </a:r>
          </a:p>
        </p:txBody>
      </p:sp>
      <p:sp>
        <p:nvSpPr>
          <p:cNvPr id="169988" name="Date Placeholder 3"/>
          <p:cNvSpPr>
            <a:spLocks noGrp="1"/>
          </p:cNvSpPr>
          <p:nvPr>
            <p:ph type="dt" sz="quarter" idx="10"/>
          </p:nvPr>
        </p:nvSpPr>
        <p:spPr>
          <a:noFill/>
        </p:spPr>
        <p:txBody>
          <a:bodyPr/>
          <a:lstStyle/>
          <a:p>
            <a:fld id="{DE8772B1-28DE-6D44-96AE-C5D1C954B0C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69989" name="Slide Number Placeholder 4"/>
          <p:cNvSpPr>
            <a:spLocks noGrp="1"/>
          </p:cNvSpPr>
          <p:nvPr>
            <p:ph type="sldNum" sz="quarter" idx="12"/>
          </p:nvPr>
        </p:nvSpPr>
        <p:spPr>
          <a:noFill/>
        </p:spPr>
        <p:txBody>
          <a:bodyPr/>
          <a:lstStyle/>
          <a:p>
            <a:fld id="{BC7C0241-B962-3C47-9B22-D29CF720EEAE}" type="slidenum">
              <a:rPr lang="en-US">
                <a:latin typeface="Arial" pitchFamily="-111" charset="0"/>
                <a:ea typeface="ＭＳ Ｐゴシック" pitchFamily="-111" charset="-128"/>
                <a:cs typeface="ＭＳ Ｐゴシック" pitchFamily="-111" charset="-128"/>
              </a:rPr>
              <a:pPr/>
              <a:t>28</a:t>
            </a:fld>
            <a:endParaRPr lang="en-US">
              <a:latin typeface="Arial" pitchFamily="-111" charset="0"/>
              <a:ea typeface="ＭＳ Ｐゴシック" pitchFamily="-111" charset="-128"/>
              <a:cs typeface="ＭＳ Ｐゴシック" pitchFamily="-111" charset="-128"/>
            </a:endParaRPr>
          </a:p>
        </p:txBody>
      </p:sp>
      <p:sp>
        <p:nvSpPr>
          <p:cNvPr id="169990"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70054236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Date Placeholder 3"/>
          <p:cNvSpPr>
            <a:spLocks noGrp="1"/>
          </p:cNvSpPr>
          <p:nvPr>
            <p:ph type="dt" sz="quarter" idx="10"/>
          </p:nvPr>
        </p:nvSpPr>
        <p:spPr>
          <a:noFill/>
        </p:spPr>
        <p:txBody>
          <a:bodyPr/>
          <a:lstStyle/>
          <a:p>
            <a:fld id="{4AE795D5-5516-894B-A8F4-A39DB417B10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8061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80612" name="Slide Number Placeholder 5"/>
          <p:cNvSpPr>
            <a:spLocks noGrp="1"/>
          </p:cNvSpPr>
          <p:nvPr>
            <p:ph type="sldNum" sz="quarter" idx="12"/>
          </p:nvPr>
        </p:nvSpPr>
        <p:spPr>
          <a:noFill/>
        </p:spPr>
        <p:txBody>
          <a:bodyPr/>
          <a:lstStyle/>
          <a:p>
            <a:fld id="{AA9768D8-B57F-6F4C-922B-A929E897013C}" type="slidenum">
              <a:rPr lang="en-US">
                <a:latin typeface="Arial" pitchFamily="-111" charset="0"/>
                <a:ea typeface="ＭＳ Ｐゴシック" pitchFamily="-111" charset="-128"/>
                <a:cs typeface="ＭＳ Ｐゴシック" pitchFamily="-111" charset="-128"/>
              </a:rPr>
              <a:pPr/>
              <a:t>280</a:t>
            </a:fld>
            <a:endParaRPr lang="en-US">
              <a:latin typeface="Arial" pitchFamily="-111" charset="0"/>
              <a:ea typeface="ＭＳ Ｐゴシック" pitchFamily="-111" charset="-128"/>
              <a:cs typeface="ＭＳ Ｐゴシック" pitchFamily="-111" charset="-128"/>
            </a:endParaRPr>
          </a:p>
        </p:txBody>
      </p:sp>
      <p:sp>
        <p:nvSpPr>
          <p:cNvPr id="580613" name="Rectangle 2"/>
          <p:cNvSpPr>
            <a:spLocks noGrp="1" noChangeArrowheads="1"/>
          </p:cNvSpPr>
          <p:nvPr>
            <p:ph type="title"/>
          </p:nvPr>
        </p:nvSpPr>
        <p:spPr/>
        <p:txBody>
          <a:bodyPr/>
          <a:lstStyle/>
          <a:p>
            <a:pPr eaLnBrk="1" hangingPunct="1"/>
            <a:r>
              <a:rPr lang="en-US" sz="4000" dirty="0">
                <a:ea typeface="ＭＳ Ｐゴシック" pitchFamily="-111" charset="-128"/>
                <a:cs typeface="ＭＳ Ｐゴシック" pitchFamily="-111" charset="-128"/>
              </a:rPr>
              <a:t>Traces</a:t>
            </a:r>
          </a:p>
        </p:txBody>
      </p:sp>
      <p:sp>
        <p:nvSpPr>
          <p:cNvPr id="580614"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A valid trace</a:t>
            </a:r>
          </a:p>
          <a:p>
            <a:pPr lvl="1" eaLnBrk="1" hangingPunct="1">
              <a:lnSpc>
                <a:spcPct val="90000"/>
              </a:lnSpc>
            </a:pPr>
            <a:r>
              <a:rPr lang="en-US" dirty="0"/>
              <a:t># C</a:t>
            </a:r>
            <a:r>
              <a:rPr lang="en-US" baseline="-25000" dirty="0"/>
              <a:t>1</a:t>
            </a:r>
            <a:r>
              <a:rPr lang="en-US" dirty="0"/>
              <a:t> # C</a:t>
            </a:r>
            <a:r>
              <a:rPr lang="en-US" baseline="-25000" dirty="0"/>
              <a:t>2</a:t>
            </a:r>
            <a:r>
              <a:rPr lang="en-US" dirty="0"/>
              <a:t> # C</a:t>
            </a:r>
            <a:r>
              <a:rPr lang="en-US" baseline="-25000" dirty="0"/>
              <a:t>3</a:t>
            </a:r>
            <a:r>
              <a:rPr lang="en-US" dirty="0"/>
              <a:t> # C</a:t>
            </a:r>
            <a:r>
              <a:rPr lang="en-US" baseline="-25000" dirty="0"/>
              <a:t>4</a:t>
            </a:r>
            <a:r>
              <a:rPr lang="en-US" dirty="0"/>
              <a:t>  … # C</a:t>
            </a:r>
            <a:r>
              <a:rPr lang="en-US" baseline="-25000" dirty="0"/>
              <a:t>k-1</a:t>
            </a:r>
            <a:r>
              <a:rPr lang="en-US" dirty="0"/>
              <a:t> # </a:t>
            </a:r>
            <a:r>
              <a:rPr lang="en-US" dirty="0" err="1"/>
              <a:t>C</a:t>
            </a:r>
            <a:r>
              <a:rPr lang="en-US" baseline="-25000" dirty="0" err="1"/>
              <a:t>k</a:t>
            </a:r>
            <a:r>
              <a:rPr lang="en-US" dirty="0"/>
              <a:t> #, </a:t>
            </a:r>
            <a:br>
              <a:rPr lang="en-US" dirty="0"/>
            </a:br>
            <a:r>
              <a:rPr lang="en-US" dirty="0"/>
              <a:t>where k </a:t>
            </a:r>
            <a:r>
              <a:rPr lang="en-US" dirty="0">
                <a:sym typeface="Symbol" pitchFamily="-111" charset="2"/>
              </a:rPr>
              <a:t></a:t>
            </a:r>
            <a:r>
              <a:rPr lang="en-US" dirty="0"/>
              <a:t> 1 and C</a:t>
            </a:r>
            <a:r>
              <a:rPr lang="en-US" baseline="-25000" dirty="0"/>
              <a:t>i</a:t>
            </a:r>
            <a:r>
              <a:rPr lang="en-US" dirty="0"/>
              <a:t>  </a:t>
            </a:r>
            <a:r>
              <a:rPr lang="en-US" dirty="0">
                <a:sym typeface="Symbol" pitchFamily="-111" charset="2"/>
              </a:rPr>
              <a:t></a:t>
            </a:r>
            <a:r>
              <a:rPr lang="en-US" baseline="-25000" dirty="0"/>
              <a:t>M</a:t>
            </a:r>
            <a:r>
              <a:rPr lang="en-US" dirty="0"/>
              <a:t>  C</a:t>
            </a:r>
            <a:r>
              <a:rPr lang="en-US" baseline="-25000" dirty="0"/>
              <a:t>i+1</a:t>
            </a:r>
            <a:r>
              <a:rPr lang="en-US" dirty="0"/>
              <a:t>, for 1 </a:t>
            </a:r>
            <a:r>
              <a:rPr lang="en-US" dirty="0">
                <a:sym typeface="Symbol" pitchFamily="-111" charset="2"/>
              </a:rPr>
              <a:t></a:t>
            </a:r>
            <a:r>
              <a:rPr lang="en-US" dirty="0"/>
              <a:t> </a:t>
            </a:r>
            <a:r>
              <a:rPr lang="en-US" dirty="0" err="1"/>
              <a:t>i</a:t>
            </a:r>
            <a:r>
              <a:rPr lang="en-US" dirty="0"/>
              <a:t> &lt; k. Here, </a:t>
            </a:r>
            <a:r>
              <a:rPr lang="en-US" dirty="0">
                <a:sym typeface="Symbol" pitchFamily="-111" charset="2"/>
              </a:rPr>
              <a:t></a:t>
            </a:r>
            <a:r>
              <a:rPr lang="en-US" baseline="-25000" dirty="0"/>
              <a:t>M</a:t>
            </a:r>
            <a:r>
              <a:rPr lang="en-US" dirty="0"/>
              <a:t> means derive in </a:t>
            </a:r>
            <a:r>
              <a:rPr lang="en-US" b="1" dirty="0"/>
              <a:t>M</a:t>
            </a:r>
            <a:r>
              <a:rPr lang="en-US" dirty="0"/>
              <a:t>, and C is a valid ID (Instantaneous Description)</a:t>
            </a:r>
          </a:p>
          <a:p>
            <a:pPr eaLnBrk="1" hangingPunct="1">
              <a:lnSpc>
                <a:spcPct val="90000"/>
              </a:lnSpc>
            </a:pPr>
            <a:r>
              <a:rPr lang="en-US" dirty="0">
                <a:ea typeface="ＭＳ Ｐゴシック" pitchFamily="-111" charset="-128"/>
                <a:cs typeface="ＭＳ Ｐゴシック" pitchFamily="-111" charset="-128"/>
              </a:rPr>
              <a:t>An invalid trace</a:t>
            </a:r>
          </a:p>
          <a:p>
            <a:pPr lvl="1" eaLnBrk="1" hangingPunct="1">
              <a:lnSpc>
                <a:spcPct val="90000"/>
              </a:lnSpc>
            </a:pPr>
            <a:r>
              <a:rPr lang="en-US" dirty="0"/>
              <a:t># C</a:t>
            </a:r>
            <a:r>
              <a:rPr lang="en-US" baseline="-25000" dirty="0"/>
              <a:t>1</a:t>
            </a:r>
            <a:r>
              <a:rPr lang="en-US" dirty="0"/>
              <a:t> # C</a:t>
            </a:r>
            <a:r>
              <a:rPr lang="en-US" baseline="-25000" dirty="0"/>
              <a:t>2</a:t>
            </a:r>
            <a:r>
              <a:rPr lang="en-US" dirty="0"/>
              <a:t> # C</a:t>
            </a:r>
            <a:r>
              <a:rPr lang="en-US" baseline="-25000" dirty="0"/>
              <a:t>3</a:t>
            </a:r>
            <a:r>
              <a:rPr lang="en-US" dirty="0"/>
              <a:t> # C</a:t>
            </a:r>
            <a:r>
              <a:rPr lang="en-US" baseline="-25000" dirty="0"/>
              <a:t>4</a:t>
            </a:r>
            <a:r>
              <a:rPr lang="en-US" dirty="0"/>
              <a:t>  … # C</a:t>
            </a:r>
            <a:r>
              <a:rPr lang="en-US" baseline="-25000" dirty="0"/>
              <a:t>k-1</a:t>
            </a:r>
            <a:r>
              <a:rPr lang="en-US" dirty="0"/>
              <a:t> # C</a:t>
            </a:r>
            <a:r>
              <a:rPr lang="en-US" baseline="-25000" dirty="0"/>
              <a:t>k</a:t>
            </a:r>
            <a:r>
              <a:rPr lang="en-US" dirty="0"/>
              <a:t> #, </a:t>
            </a:r>
            <a:br>
              <a:rPr lang="en-US" dirty="0"/>
            </a:br>
            <a:r>
              <a:rPr lang="en-US" dirty="0"/>
              <a:t>where k </a:t>
            </a:r>
            <a:r>
              <a:rPr lang="en-US" dirty="0">
                <a:sym typeface="Symbol" pitchFamily="-111" charset="2"/>
              </a:rPr>
              <a:t></a:t>
            </a:r>
            <a:r>
              <a:rPr lang="en-US" dirty="0"/>
              <a:t> 1 and, for some </a:t>
            </a:r>
            <a:r>
              <a:rPr lang="en-US" dirty="0" err="1"/>
              <a:t>i</a:t>
            </a:r>
            <a:r>
              <a:rPr lang="en-US" dirty="0"/>
              <a:t>, it is false that </a:t>
            </a:r>
            <a:br>
              <a:rPr lang="en-US" dirty="0"/>
            </a:br>
            <a:r>
              <a:rPr lang="en-US" dirty="0"/>
              <a:t>C</a:t>
            </a:r>
            <a:r>
              <a:rPr lang="en-US" baseline="-25000" dirty="0"/>
              <a:t>i</a:t>
            </a:r>
            <a:r>
              <a:rPr lang="en-US" dirty="0"/>
              <a:t>  </a:t>
            </a:r>
            <a:r>
              <a:rPr lang="en-US" dirty="0">
                <a:sym typeface="Symbol" pitchFamily="-111" charset="2"/>
              </a:rPr>
              <a:t></a:t>
            </a:r>
            <a:r>
              <a:rPr lang="en-US" baseline="-25000" dirty="0"/>
              <a:t>M</a:t>
            </a:r>
            <a:r>
              <a:rPr lang="en-US" dirty="0"/>
              <a:t>  C</a:t>
            </a:r>
            <a:r>
              <a:rPr lang="en-US" baseline="-25000" dirty="0"/>
              <a:t>i+1</a:t>
            </a:r>
            <a:r>
              <a:rPr lang="en-US" dirty="0"/>
              <a:t>. </a:t>
            </a:r>
          </a:p>
        </p:txBody>
      </p:sp>
    </p:spTree>
    <p:extLst>
      <p:ext uri="{BB962C8B-B14F-4D97-AF65-F5344CB8AC3E}">
        <p14:creationId xmlns:p14="http://schemas.microsoft.com/office/powerpoint/2010/main" val="2122234199"/>
      </p:ext>
    </p:extLst>
  </p:cSld>
  <p:clrMapOvr>
    <a:masterClrMapping/>
  </p:clrMapOvr>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Number Placeholder 5"/>
          <p:cNvSpPr>
            <a:spLocks noGrp="1"/>
          </p:cNvSpPr>
          <p:nvPr>
            <p:ph type="sldNum" sz="quarter" idx="12"/>
          </p:nvPr>
        </p:nvSpPr>
        <p:spPr>
          <a:noFill/>
        </p:spPr>
        <p:txBody>
          <a:bodyPr/>
          <a:lstStyle/>
          <a:p>
            <a:pPr eaLnBrk="1" hangingPunct="1"/>
            <a:fld id="{85C3AC07-0FDA-8947-B6CC-2DF62D221B2B}" type="slidenum">
              <a:rPr lang="en-US">
                <a:latin typeface="Arial" pitchFamily="-111" charset="0"/>
                <a:ea typeface="ＭＳ Ｐゴシック" pitchFamily="-111" charset="-128"/>
                <a:cs typeface="ＭＳ Ｐゴシック" pitchFamily="-111" charset="-128"/>
              </a:rPr>
              <a:pPr eaLnBrk="1" hangingPunct="1"/>
              <a:t>281</a:t>
            </a:fld>
            <a:endParaRPr lang="en-US">
              <a:latin typeface="Arial" pitchFamily="-111" charset="0"/>
              <a:ea typeface="ＭＳ Ｐゴシック" pitchFamily="-111" charset="-128"/>
              <a:cs typeface="ＭＳ Ｐゴシック" pitchFamily="-111" charset="-128"/>
            </a:endParaRPr>
          </a:p>
        </p:txBody>
      </p:sp>
      <p:sp>
        <p:nvSpPr>
          <p:cNvPr id="54784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Traces (Valid Computations)</a:t>
            </a:r>
          </a:p>
        </p:txBody>
      </p:sp>
      <p:sp>
        <p:nvSpPr>
          <p:cNvPr id="547844" name="Rectangle 3"/>
          <p:cNvSpPr>
            <a:spLocks noGrp="1" noChangeArrowheads="1"/>
          </p:cNvSpPr>
          <p:nvPr>
            <p:ph type="body" idx="1"/>
          </p:nvPr>
        </p:nvSpPr>
        <p:spPr/>
        <p:txBody>
          <a:bodyPr/>
          <a:lstStyle/>
          <a:p>
            <a:pPr eaLnBrk="1" hangingPunct="1">
              <a:lnSpc>
                <a:spcPct val="80000"/>
              </a:lnSpc>
            </a:pPr>
            <a:r>
              <a:rPr lang="en-US" sz="2800" dirty="0">
                <a:ea typeface="ＭＳ Ｐゴシック" pitchFamily="-111" charset="-128"/>
                <a:cs typeface="ＭＳ Ｐゴシック" pitchFamily="-111" charset="-128"/>
              </a:rPr>
              <a:t>A </a:t>
            </a:r>
            <a:r>
              <a:rPr lang="en-US" sz="2800" b="1" dirty="0">
                <a:ea typeface="ＭＳ Ｐゴシック" pitchFamily="-111" charset="-128"/>
                <a:cs typeface="ＭＳ Ｐゴシック" pitchFamily="-111" charset="-128"/>
              </a:rPr>
              <a:t>terminating</a:t>
            </a:r>
            <a:r>
              <a:rPr lang="en-US" sz="2800" dirty="0">
                <a:ea typeface="ＭＳ Ｐゴシック" pitchFamily="-111" charset="-128"/>
                <a:cs typeface="ＭＳ Ｐゴシック" pitchFamily="-111" charset="-128"/>
              </a:rPr>
              <a:t> trace of a machine </a:t>
            </a:r>
            <a:r>
              <a:rPr lang="en-US" sz="2800" b="1" dirty="0">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is a word of the form</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 C</a:t>
            </a:r>
            <a:r>
              <a:rPr lang="en-US" sz="2800" baseline="-25000" dirty="0">
                <a:ea typeface="ＭＳ Ｐゴシック" pitchFamily="-111" charset="-128"/>
                <a:cs typeface="ＭＳ Ｐゴシック" pitchFamily="-111" charset="-128"/>
              </a:rPr>
              <a:t>0</a:t>
            </a:r>
            <a:r>
              <a:rPr lang="en-US" sz="2800" dirty="0">
                <a:ea typeface="ＭＳ Ｐゴシック" pitchFamily="-111" charset="-128"/>
                <a:cs typeface="ＭＳ Ｐゴシック" pitchFamily="-111" charset="-128"/>
              </a:rPr>
              <a:t> # C</a:t>
            </a:r>
            <a:r>
              <a:rPr lang="en-US" sz="2800" baseline="-25000" dirty="0">
                <a:ea typeface="ＭＳ Ｐゴシック" pitchFamily="-111" charset="-128"/>
                <a:cs typeface="ＭＳ Ｐゴシック" pitchFamily="-111" charset="-128"/>
              </a:rPr>
              <a:t>1</a:t>
            </a:r>
            <a:r>
              <a:rPr lang="en-US" sz="2800" dirty="0">
                <a:ea typeface="ＭＳ Ｐゴシック" pitchFamily="-111" charset="-128"/>
                <a:cs typeface="ＭＳ Ｐゴシック" pitchFamily="-111" charset="-128"/>
              </a:rPr>
              <a:t> # C</a:t>
            </a:r>
            <a:r>
              <a:rPr lang="en-US" sz="2800" baseline="-25000" dirty="0">
                <a:ea typeface="ＭＳ Ｐゴシック" pitchFamily="-111" charset="-128"/>
                <a:cs typeface="ＭＳ Ｐゴシック" pitchFamily="-111" charset="-128"/>
              </a:rPr>
              <a:t>2</a:t>
            </a:r>
            <a:r>
              <a:rPr lang="en-US" sz="2800" dirty="0">
                <a:ea typeface="ＭＳ Ｐゴシック" pitchFamily="-111" charset="-128"/>
                <a:cs typeface="ＭＳ Ｐゴシック" pitchFamily="-111" charset="-128"/>
              </a:rPr>
              <a:t> # C</a:t>
            </a:r>
            <a:r>
              <a:rPr lang="en-US" sz="2800" baseline="-25000" dirty="0">
                <a:ea typeface="ＭＳ Ｐゴシック" pitchFamily="-111" charset="-128"/>
                <a:cs typeface="ＭＳ Ｐゴシック" pitchFamily="-111" charset="-128"/>
              </a:rPr>
              <a:t>3</a:t>
            </a:r>
            <a:r>
              <a:rPr lang="en-US" sz="2800" dirty="0">
                <a:ea typeface="ＭＳ Ｐゴシック" pitchFamily="-111" charset="-128"/>
                <a:cs typeface="ＭＳ Ｐゴシック" pitchFamily="-111" charset="-128"/>
              </a:rPr>
              <a:t> # … # C</a:t>
            </a:r>
            <a:r>
              <a:rPr lang="en-US" sz="2800" baseline="-25000" dirty="0">
                <a:ea typeface="ＭＳ Ｐゴシック" pitchFamily="-111" charset="-128"/>
                <a:cs typeface="ＭＳ Ｐゴシック" pitchFamily="-111" charset="-128"/>
              </a:rPr>
              <a:t>k-1</a:t>
            </a:r>
            <a:r>
              <a:rPr lang="en-US" sz="2800" dirty="0">
                <a:ea typeface="ＭＳ Ｐゴシック" pitchFamily="-111" charset="-128"/>
                <a:cs typeface="ＭＳ Ｐゴシック" pitchFamily="-111" charset="-128"/>
              </a:rPr>
              <a:t> # C</a:t>
            </a:r>
            <a:r>
              <a:rPr lang="en-US" sz="2800" baseline="-25000"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 #</a:t>
            </a:r>
            <a:br>
              <a:rPr lang="en-US" sz="2800" dirty="0">
                <a:ea typeface="ＭＳ Ｐゴシック" pitchFamily="-111" charset="-128"/>
                <a:cs typeface="ＭＳ Ｐゴシック" pitchFamily="-111" charset="-128"/>
              </a:rPr>
            </a:b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i+1</a:t>
            </a:r>
            <a:r>
              <a:rPr lang="en-US" sz="2800" b="1" dirty="0">
                <a:ea typeface="ＭＳ Ｐゴシック" pitchFamily="-111" charset="-128"/>
                <a:cs typeface="ＭＳ Ｐゴシック" pitchFamily="-111" charset="-128"/>
              </a:rPr>
              <a:t> 0 ≤ </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&lt; k, C</a:t>
            </a:r>
            <a:r>
              <a:rPr lang="en-US" sz="2800" b="1" baseline="-25000" dirty="0">
                <a:ea typeface="ＭＳ Ｐゴシック" pitchFamily="-111" charset="-128"/>
                <a:cs typeface="ＭＳ Ｐゴシック" pitchFamily="-111" charset="-128"/>
              </a:rPr>
              <a:t>0</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rPr>
              <a:t>is a starting configuration and </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 is a terminating configuration.  </a:t>
            </a:r>
          </a:p>
          <a:p>
            <a:pPr eaLnBrk="1" hangingPunct="1">
              <a:lnSpc>
                <a:spcPct val="80000"/>
              </a:lnSpc>
            </a:pPr>
            <a:r>
              <a:rPr lang="en-US" sz="2800" dirty="0">
                <a:ea typeface="ＭＳ Ｐゴシック" pitchFamily="-111" charset="-128"/>
                <a:cs typeface="ＭＳ Ｐゴシック" pitchFamily="-111" charset="-128"/>
              </a:rPr>
              <a:t>We allow some laxness, where the configurations might be encoded in a manner appropriate to the machine model.  </a:t>
            </a:r>
          </a:p>
        </p:txBody>
      </p:sp>
      <p:sp>
        <p:nvSpPr>
          <p:cNvPr id="547845" name="Date Placeholder 3"/>
          <p:cNvSpPr>
            <a:spLocks noGrp="1"/>
          </p:cNvSpPr>
          <p:nvPr>
            <p:ph type="dt" sz="quarter" idx="10"/>
          </p:nvPr>
        </p:nvSpPr>
        <p:spPr>
          <a:noFill/>
        </p:spPr>
        <p:txBody>
          <a:bodyPr/>
          <a:lstStyle/>
          <a:p>
            <a:fld id="{B82CBE3D-6EC7-EC49-BBE8-A482AD626508}"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478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1895029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282</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Traces are NOT CFLs</a:t>
            </a:r>
          </a:p>
        </p:txBody>
      </p:sp>
      <p:sp>
        <p:nvSpPr>
          <p:cNvPr id="588804" name="Rectangle 3"/>
          <p:cNvSpPr>
            <a:spLocks noGrp="1" noChangeArrowheads="1"/>
          </p:cNvSpPr>
          <p:nvPr>
            <p:ph type="body" idx="1"/>
          </p:nvPr>
        </p:nvSpPr>
        <p:spPr/>
        <p:txBody>
          <a:bodyPr/>
          <a:lstStyle/>
          <a:p>
            <a:pPr eaLnBrk="1" hangingPunct="1"/>
            <a:r>
              <a:rPr lang="en-US" sz="2400" dirty="0">
                <a:ea typeface="ＭＳ Ｐゴシック" pitchFamily="-111" charset="-128"/>
                <a:cs typeface="ＭＳ Ｐゴシック" pitchFamily="-111" charset="-128"/>
              </a:rPr>
              <a:t>In the previous, we assumed that a trace is NOT a CFL, but we never proved that.</a:t>
            </a:r>
          </a:p>
          <a:p>
            <a:pPr eaLnBrk="1" hangingPunct="1"/>
            <a:r>
              <a:rPr lang="en-US" sz="2400" dirty="0">
                <a:ea typeface="ＭＳ Ｐゴシック" pitchFamily="-111" charset="-128"/>
              </a:rPr>
              <a:t>To show  the trace language for a TM, M, </a:t>
            </a:r>
            <a:br>
              <a:rPr lang="en-US" sz="2400" dirty="0">
                <a:ea typeface="ＭＳ Ｐゴシック" pitchFamily="-111" charset="-128"/>
              </a:rPr>
            </a:br>
            <a:r>
              <a:rPr lang="en-US" sz="2400" dirty="0">
                <a:ea typeface="ＭＳ Ｐゴシック" pitchFamily="-111" charset="-128"/>
              </a:rPr>
              <a:t>{ </a:t>
            </a:r>
            <a:r>
              <a:rPr lang="en-US" sz="2400" dirty="0"/>
              <a:t># C</a:t>
            </a:r>
            <a:r>
              <a:rPr lang="en-US" sz="2400" baseline="-25000" dirty="0"/>
              <a:t>1</a:t>
            </a:r>
            <a:r>
              <a:rPr lang="en-US" sz="2400" dirty="0"/>
              <a:t> # C</a:t>
            </a:r>
            <a:r>
              <a:rPr lang="en-US" sz="2400" baseline="-25000" dirty="0"/>
              <a:t>2</a:t>
            </a:r>
            <a:r>
              <a:rPr lang="en-US" sz="2400" dirty="0"/>
              <a:t> # C</a:t>
            </a:r>
            <a:r>
              <a:rPr lang="en-US" sz="2400" baseline="-25000" dirty="0"/>
              <a:t>3</a:t>
            </a:r>
            <a:r>
              <a:rPr lang="en-US" sz="2400" dirty="0"/>
              <a:t> # C</a:t>
            </a:r>
            <a:r>
              <a:rPr lang="en-US" sz="2400" baseline="-25000" dirty="0"/>
              <a:t>4</a:t>
            </a:r>
            <a:r>
              <a:rPr lang="en-US" sz="2400" dirty="0"/>
              <a:t>  … # C</a:t>
            </a:r>
            <a:r>
              <a:rPr lang="en-US" sz="2400" baseline="-25000" dirty="0"/>
              <a:t>k-1</a:t>
            </a:r>
            <a:r>
              <a:rPr lang="en-US" sz="2400" dirty="0"/>
              <a:t> # </a:t>
            </a:r>
            <a:r>
              <a:rPr lang="en-US" sz="2400" dirty="0" err="1"/>
              <a:t>C</a:t>
            </a:r>
            <a:r>
              <a:rPr lang="en-US" sz="2400" baseline="-25000" dirty="0" err="1"/>
              <a:t>k</a:t>
            </a:r>
            <a:r>
              <a:rPr lang="en-US" sz="2400" dirty="0"/>
              <a:t> # | </a:t>
            </a:r>
            <a:br>
              <a:rPr lang="en-US" sz="2400" dirty="0"/>
            </a:br>
            <a:r>
              <a:rPr lang="en-US" sz="2400" dirty="0"/>
              <a:t>k </a:t>
            </a:r>
            <a:r>
              <a:rPr lang="en-US" sz="2400" dirty="0">
                <a:sym typeface="Symbol" pitchFamily="-111" charset="2"/>
              </a:rPr>
              <a:t></a:t>
            </a:r>
            <a:r>
              <a:rPr lang="en-US" sz="2400" dirty="0"/>
              <a:t> 1 and C</a:t>
            </a:r>
            <a:r>
              <a:rPr lang="en-US" sz="2400" baseline="-25000" dirty="0"/>
              <a:t>i</a:t>
            </a:r>
            <a:r>
              <a:rPr lang="en-US" sz="2400" dirty="0"/>
              <a:t>  </a:t>
            </a:r>
            <a:r>
              <a:rPr lang="en-US" sz="2400" dirty="0">
                <a:sym typeface="Symbol" pitchFamily="-111" charset="2"/>
              </a:rPr>
              <a:t></a:t>
            </a:r>
            <a:r>
              <a:rPr lang="en-US" sz="2400" baseline="-25000" dirty="0"/>
              <a:t>M</a:t>
            </a:r>
            <a:r>
              <a:rPr lang="en-US" sz="2400" dirty="0"/>
              <a:t>  C</a:t>
            </a:r>
            <a:r>
              <a:rPr lang="en-US" sz="2400" baseline="-25000" dirty="0"/>
              <a:t>i+1</a:t>
            </a:r>
            <a:r>
              <a:rPr lang="en-US" sz="2400" dirty="0"/>
              <a:t>, for 1 </a:t>
            </a:r>
            <a:r>
              <a:rPr lang="en-US" sz="2400" dirty="0">
                <a:sym typeface="Symbol" pitchFamily="-111" charset="2"/>
              </a:rPr>
              <a:t></a:t>
            </a:r>
            <a:r>
              <a:rPr lang="en-US" sz="2400" dirty="0"/>
              <a:t> </a:t>
            </a:r>
            <a:r>
              <a:rPr lang="en-US" sz="2400" dirty="0" err="1"/>
              <a:t>i</a:t>
            </a:r>
            <a:r>
              <a:rPr lang="en-US" sz="2400" dirty="0"/>
              <a:t> &lt; k } is not a CFL, we can focus on a simple machine that has just one non-blank {1} and one state {q} and the rules</a:t>
            </a:r>
            <a:br>
              <a:rPr lang="en-US" sz="2400" dirty="0"/>
            </a:br>
            <a:r>
              <a:rPr lang="en-US" sz="2400" dirty="0"/>
              <a:t>q 0 0 q</a:t>
            </a:r>
            <a:br>
              <a:rPr lang="en-US" sz="2400" dirty="0"/>
            </a:br>
            <a:r>
              <a:rPr lang="en-US" sz="2400" dirty="0"/>
              <a:t>q 1 1 q</a:t>
            </a:r>
          </a:p>
          <a:p>
            <a:pPr eaLnBrk="1" hangingPunct="1"/>
            <a:r>
              <a:rPr lang="en-US" sz="2400" dirty="0"/>
              <a:t>This machine has traces of the form</a:t>
            </a:r>
            <a:br>
              <a:rPr lang="en-US" sz="2400" dirty="0"/>
            </a:br>
            <a:r>
              <a:rPr lang="en-US" sz="2400" dirty="0"/>
              <a:t>{ # C # C # C # C  … # C # C # } as it never changes the tape contents or its state. It’s as hard as {</a:t>
            </a:r>
            <a:r>
              <a:rPr lang="en-US" sz="2400" dirty="0" err="1"/>
              <a:t>ww|w</a:t>
            </a:r>
            <a:r>
              <a:rPr lang="en-US" sz="2400" dirty="0"/>
              <a:t>∈{</a:t>
            </a:r>
            <a:r>
              <a:rPr lang="en-US" sz="2400" dirty="0" err="1"/>
              <a:t>a,b</a:t>
            </a:r>
            <a:r>
              <a:rPr lang="en-US" sz="2400" dirty="0"/>
              <a:t>}*}</a:t>
            </a:r>
            <a:endParaRPr lang="en-US" sz="2800"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873786118"/>
      </p:ext>
    </p:extLst>
  </p:cSld>
  <p:clrMapOvr>
    <a:masterClrMapping/>
  </p:clrMapOv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283</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Using Pumping Lemma</a:t>
            </a:r>
          </a:p>
        </p:txBody>
      </p:sp>
      <p:sp>
        <p:nvSpPr>
          <p:cNvPr id="588804" name="Rectangle 3"/>
          <p:cNvSpPr>
            <a:spLocks noGrp="1" noChangeArrowheads="1"/>
          </p:cNvSpPr>
          <p:nvPr>
            <p:ph type="body" idx="1"/>
          </p:nvPr>
        </p:nvSpPr>
        <p:spPr/>
        <p:txBody>
          <a:bodyPr/>
          <a:lstStyle/>
          <a:p>
            <a:pPr eaLnBrk="1" hangingPunct="1"/>
            <a:r>
              <a:rPr lang="en-US" sz="1800" dirty="0">
                <a:ea typeface="ＭＳ Ｐゴシック" pitchFamily="-111" charset="-128"/>
                <a:cs typeface="ＭＳ Ｐゴシック" pitchFamily="-111" charset="-128"/>
              </a:rPr>
              <a:t>From previous slide, assume that the language of traces,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L = </a:t>
            </a:r>
            <a:r>
              <a:rPr lang="en-US" sz="1800" dirty="0"/>
              <a:t>{ # C # C # C # C  … # C # C # }</a:t>
            </a:r>
            <a:r>
              <a:rPr lang="en-US" sz="1800" dirty="0">
                <a:ea typeface="ＭＳ Ｐゴシック" pitchFamily="-111" charset="-128"/>
                <a:cs typeface="ＭＳ Ｐゴシック" pitchFamily="-111" charset="-128"/>
              </a:rPr>
              <a:t>,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involving no changes in the ID </a:t>
            </a:r>
            <a:r>
              <a:rPr lang="en-US" sz="1800" dirty="0"/>
              <a:t>is Context Free</a:t>
            </a:r>
          </a:p>
          <a:p>
            <a:pPr eaLnBrk="1" hangingPunct="1"/>
            <a:r>
              <a:rPr lang="en-US" sz="1800" dirty="0"/>
              <a:t>Pumping Lemma gives me an N&gt;0</a:t>
            </a:r>
          </a:p>
          <a:p>
            <a:pPr eaLnBrk="1" hangingPunct="1"/>
            <a:r>
              <a:rPr lang="en-US" sz="1800" dirty="0"/>
              <a:t>I choose the valid trace in L that is # q 1</a:t>
            </a:r>
            <a:r>
              <a:rPr lang="en-US" sz="1800" baseline="30000" dirty="0"/>
              <a:t>N</a:t>
            </a:r>
            <a:r>
              <a:rPr lang="en-US" sz="1800" dirty="0"/>
              <a:t> #  q 1</a:t>
            </a:r>
            <a:r>
              <a:rPr lang="en-US" sz="1800" baseline="30000" dirty="0"/>
              <a:t>N</a:t>
            </a:r>
            <a:r>
              <a:rPr lang="en-US" sz="1800" dirty="0"/>
              <a:t> # q 1</a:t>
            </a:r>
            <a:r>
              <a:rPr lang="en-US" sz="1800" baseline="30000" dirty="0"/>
              <a:t>N</a:t>
            </a:r>
            <a:r>
              <a:rPr lang="en-US" sz="1800" dirty="0"/>
              <a:t> #</a:t>
            </a:r>
          </a:p>
          <a:p>
            <a:pPr eaLnBrk="1" hangingPunct="1"/>
            <a:r>
              <a:rPr lang="en-US" sz="1800" dirty="0"/>
              <a:t>PL breaks this up into </a:t>
            </a:r>
            <a:r>
              <a:rPr lang="en-US" sz="1800" dirty="0" err="1"/>
              <a:t>uvwxy</a:t>
            </a:r>
            <a:r>
              <a:rPr lang="en-US" sz="1800" dirty="0"/>
              <a:t>, |</a:t>
            </a:r>
            <a:r>
              <a:rPr lang="en-US" sz="1800" dirty="0" err="1"/>
              <a:t>vwx</a:t>
            </a:r>
            <a:r>
              <a:rPr lang="en-US" sz="1800" dirty="0"/>
              <a:t>| ≤ N, |</a:t>
            </a:r>
            <a:r>
              <a:rPr lang="en-US" sz="1800" dirty="0" err="1"/>
              <a:t>vx</a:t>
            </a:r>
            <a:r>
              <a:rPr lang="en-US" sz="1800" dirty="0"/>
              <a:t>|&gt;0 and</a:t>
            </a:r>
            <a:br>
              <a:rPr lang="en-US" sz="1800" dirty="0"/>
            </a:br>
            <a:r>
              <a:rPr lang="en-US" sz="1800" dirty="0"/>
              <a:t>∀i≥0 </a:t>
            </a:r>
            <a:r>
              <a:rPr lang="en-US" sz="1800" dirty="0" err="1"/>
              <a:t>uv</a:t>
            </a:r>
            <a:r>
              <a:rPr lang="en-US" sz="1800" baseline="30000" dirty="0" err="1"/>
              <a:t>i</a:t>
            </a:r>
            <a:r>
              <a:rPr lang="en-US" sz="1800" dirty="0" err="1"/>
              <a:t>wx</a:t>
            </a:r>
            <a:r>
              <a:rPr lang="en-US" sz="1800" baseline="30000" dirty="0" err="1"/>
              <a:t>i</a:t>
            </a:r>
            <a:r>
              <a:rPr lang="en-US" sz="1800" dirty="0" err="1"/>
              <a:t>y</a:t>
            </a:r>
            <a:r>
              <a:rPr lang="en-US" sz="1800" dirty="0"/>
              <a:t> ∈ L</a:t>
            </a:r>
          </a:p>
          <a:p>
            <a:pPr eaLnBrk="1" hangingPunct="1"/>
            <a:r>
              <a:rPr lang="en-US" sz="1800" dirty="0"/>
              <a:t>Case 1: </a:t>
            </a:r>
            <a:r>
              <a:rPr lang="en-US" sz="1800" dirty="0" err="1"/>
              <a:t>vx</a:t>
            </a:r>
            <a:r>
              <a:rPr lang="en-US" sz="1800" dirty="0"/>
              <a:t> contains some 1’s. Due to fact that |</a:t>
            </a:r>
            <a:r>
              <a:rPr lang="en-US" sz="1800" dirty="0" err="1"/>
              <a:t>vwx</a:t>
            </a:r>
            <a:r>
              <a:rPr lang="en-US" sz="1800" dirty="0"/>
              <a:t>| ≤ N, the 1’s can come from at most two consecutive sequences of 1’s. If </a:t>
            </a:r>
            <a:r>
              <a:rPr lang="en-US" sz="1800" dirty="0" err="1"/>
              <a:t>i</a:t>
            </a:r>
            <a:r>
              <a:rPr lang="en-US" sz="1800" dirty="0"/>
              <a:t>=0, then we reduce 1’s in at most two subsequences, but not in the third, leading to an imbalance, and so the result is not in L.</a:t>
            </a:r>
          </a:p>
          <a:p>
            <a:pPr eaLnBrk="1" hangingPunct="1"/>
            <a:r>
              <a:rPr lang="en-US" sz="1800" dirty="0"/>
              <a:t>Case 2:  </a:t>
            </a:r>
            <a:r>
              <a:rPr lang="en-US" sz="1800" dirty="0" err="1"/>
              <a:t>vx</a:t>
            </a:r>
            <a:r>
              <a:rPr lang="en-US" sz="1800" dirty="0"/>
              <a:t> contains no 1’s, then it must be either ‘q’, ‘#’, or ‘#q’. In any case, if </a:t>
            </a:r>
            <a:r>
              <a:rPr lang="en-US" sz="1800" dirty="0" err="1"/>
              <a:t>i</a:t>
            </a:r>
            <a:r>
              <a:rPr lang="en-US" sz="1800" dirty="0"/>
              <a:t>=0 then we remove a state or a divider or both and the result is not a sequence of fixed configurations, so is not in L.</a:t>
            </a:r>
          </a:p>
          <a:p>
            <a:pPr eaLnBrk="1" hangingPunct="1"/>
            <a:r>
              <a:rPr lang="en-US" sz="1800" dirty="0"/>
              <a:t>By PL, L is not a CFL.</a:t>
            </a:r>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27071338"/>
      </p:ext>
    </p:extLst>
  </p:cSld>
  <p:clrMapOvr>
    <a:masterClrMapping/>
  </p:clrMapOvr>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284</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Language of Traces is a CSL </a:t>
            </a:r>
          </a:p>
        </p:txBody>
      </p:sp>
      <p:sp>
        <p:nvSpPr>
          <p:cNvPr id="588804" name="Rectangle 3"/>
          <p:cNvSpPr>
            <a:spLocks noGrp="1" noChangeArrowheads="1"/>
          </p:cNvSpPr>
          <p:nvPr>
            <p:ph type="body" idx="1"/>
          </p:nvPr>
        </p:nvSpPr>
        <p:spPr/>
        <p:txBody>
          <a:bodyPr/>
          <a:lstStyle/>
          <a:p>
            <a:pPr eaLnBrk="1" hangingPunct="1"/>
            <a:r>
              <a:rPr lang="en-US" sz="1800" dirty="0">
                <a:ea typeface="ＭＳ Ｐゴシック" pitchFamily="-111" charset="-128"/>
                <a:cs typeface="ＭＳ Ｐゴシック" pitchFamily="-111" charset="-128"/>
              </a:rPr>
              <a:t>The easiest way to show this for Turing machine traces is to describe an LBA that is given a string and wants to check if it is a valid trace.</a:t>
            </a:r>
          </a:p>
          <a:p>
            <a:pPr eaLnBrk="1" hangingPunct="1"/>
            <a:r>
              <a:rPr lang="en-US" sz="1800" dirty="0">
                <a:ea typeface="ＭＳ Ｐゴシック" pitchFamily="-111" charset="-128"/>
              </a:rPr>
              <a:t>The LBA could make a pass over to be sure the string starts with a #, ends with a #, has no 0’s immediately following a #, has a leading 0 immediately prior to a # only if the character preceding that 0 is a state, and has exactly one state between each pair of #’s.</a:t>
            </a:r>
          </a:p>
          <a:p>
            <a:pPr eaLnBrk="1" hangingPunct="1"/>
            <a:r>
              <a:rPr lang="en-US" sz="1800" dirty="0">
                <a:ea typeface="ＭＳ Ｐゴシック" pitchFamily="-111" charset="-128"/>
              </a:rPr>
              <a:t>The LBA could then check each pair by copying the second member of a pair under the first (2 tracks) and then marching over the two one character at a time until a state is found in one or the other. </a:t>
            </a:r>
          </a:p>
          <a:p>
            <a:pPr eaLnBrk="1" hangingPunct="1"/>
            <a:r>
              <a:rPr lang="en-US" sz="1800" dirty="0">
                <a:ea typeface="ＭＳ Ｐゴシック" pitchFamily="-111" charset="-128"/>
              </a:rPr>
              <a:t>It can then do checks that are based on the Turing machine rules with there being a need to look for differences in only </a:t>
            </a:r>
            <a:r>
              <a:rPr lang="en-US" sz="1800" b="1" dirty="0">
                <a:ea typeface="ＭＳ Ｐゴシック" pitchFamily="-111" charset="-128"/>
              </a:rPr>
              <a:t>three</a:t>
            </a:r>
            <a:r>
              <a:rPr lang="en-US" sz="1800" dirty="0">
                <a:ea typeface="ＭＳ Ｐゴシック" pitchFamily="-111" charset="-128"/>
              </a:rPr>
              <a:t> characters in each track (think about it). </a:t>
            </a:r>
          </a:p>
          <a:p>
            <a:pPr eaLnBrk="1" hangingPunct="1"/>
            <a:r>
              <a:rPr lang="en-US" sz="1800" dirty="0">
                <a:ea typeface="ＭＳ Ｐゴシック" pitchFamily="-111" charset="-128"/>
              </a:rPr>
              <a:t>Of course, all parts of configuration that are not altered must be checked to be sure they match on both tracks.</a:t>
            </a:r>
            <a:endParaRPr lang="en-US" sz="1800"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303288489"/>
      </p:ext>
    </p:extLst>
  </p:cSld>
  <p:clrMapOvr>
    <a:masterClrMapping/>
  </p:clrMapOvr>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D401-AEA9-F54D-A562-37156F58557C}"/>
              </a:ext>
            </a:extLst>
          </p:cNvPr>
          <p:cNvSpPr>
            <a:spLocks noGrp="1"/>
          </p:cNvSpPr>
          <p:nvPr>
            <p:ph type="title"/>
          </p:nvPr>
        </p:nvSpPr>
        <p:spPr/>
        <p:txBody>
          <a:bodyPr/>
          <a:lstStyle/>
          <a:p>
            <a:r>
              <a:rPr lang="en-US" dirty="0"/>
              <a:t>Details of Traces as CSL</a:t>
            </a:r>
          </a:p>
        </p:txBody>
      </p:sp>
      <p:sp>
        <p:nvSpPr>
          <p:cNvPr id="3" name="Content Placeholder 2">
            <a:extLst>
              <a:ext uri="{FF2B5EF4-FFF2-40B4-BE49-F238E27FC236}">
                <a16:creationId xmlns:a16="http://schemas.microsoft.com/office/drawing/2014/main" id="{C0A3082E-5042-F841-BF7E-48776459ED52}"/>
              </a:ext>
            </a:extLst>
          </p:cNvPr>
          <p:cNvSpPr>
            <a:spLocks noGrp="1"/>
          </p:cNvSpPr>
          <p:nvPr>
            <p:ph idx="1"/>
          </p:nvPr>
        </p:nvSpPr>
        <p:spPr/>
        <p:txBody>
          <a:bodyPr/>
          <a:lstStyle/>
          <a:p>
            <a:r>
              <a:rPr lang="en-US" dirty="0"/>
              <a:t>Easiest starting point </a:t>
            </a:r>
            <a:r>
              <a:rPr lang="en-US"/>
              <a:t>is not </a:t>
            </a:r>
            <a:r>
              <a:rPr lang="en-US" dirty="0"/>
              <a:t>Turing Machines but rather FRS’s with Residue</a:t>
            </a:r>
          </a:p>
          <a:p>
            <a:r>
              <a:rPr lang="en-US" dirty="0"/>
              <a:t>Rules are of form </a:t>
            </a:r>
            <a:br>
              <a:rPr lang="en-US" dirty="0"/>
            </a:br>
            <a:r>
              <a:rPr lang="en-US" dirty="0"/>
              <a:t>ax + b  ➝ cx + d</a:t>
            </a:r>
            <a:br>
              <a:rPr lang="en-US" dirty="0"/>
            </a:br>
            <a:r>
              <a:rPr lang="en-US" dirty="0"/>
              <a:t>a, b, c, d are natural numbers, </a:t>
            </a:r>
            <a:br>
              <a:rPr lang="en-US" dirty="0"/>
            </a:br>
            <a:r>
              <a:rPr lang="en-US" dirty="0"/>
              <a:t>1≤b&lt;a; 1≤d&lt;c</a:t>
            </a:r>
          </a:p>
          <a:p>
            <a:r>
              <a:rPr lang="en-US" dirty="0"/>
              <a:t>Can show that these systems do not require order as do FRS’s</a:t>
            </a:r>
          </a:p>
          <a:p>
            <a:r>
              <a:rPr lang="en-US" dirty="0"/>
              <a:t>Residues can check for non-divisibility</a:t>
            </a:r>
          </a:p>
        </p:txBody>
      </p:sp>
      <p:sp>
        <p:nvSpPr>
          <p:cNvPr id="4" name="Date Placeholder 3">
            <a:extLst>
              <a:ext uri="{FF2B5EF4-FFF2-40B4-BE49-F238E27FC236}">
                <a16:creationId xmlns:a16="http://schemas.microsoft.com/office/drawing/2014/main" id="{C4AE0D28-2951-984A-825F-E8C9A21AF3CF}"/>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0548F108-D123-EA47-9265-2833B902CF74}"/>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CF1DB9E-39CF-114E-9DE3-F8A6829B7BA5}"/>
              </a:ext>
            </a:extLst>
          </p:cNvPr>
          <p:cNvSpPr>
            <a:spLocks noGrp="1"/>
          </p:cNvSpPr>
          <p:nvPr>
            <p:ph type="sldNum" sz="quarter" idx="12"/>
          </p:nvPr>
        </p:nvSpPr>
        <p:spPr/>
        <p:txBody>
          <a:bodyPr/>
          <a:lstStyle/>
          <a:p>
            <a:fld id="{F7F6C048-724C-A44D-A3A9-573A2C2F7973}" type="slidenum">
              <a:rPr lang="en-US" smtClean="0"/>
              <a:pPr/>
              <a:t>285</a:t>
            </a:fld>
            <a:endParaRPr lang="en-US"/>
          </a:p>
        </p:txBody>
      </p:sp>
    </p:spTree>
    <p:extLst>
      <p:ext uri="{BB962C8B-B14F-4D97-AF65-F5344CB8AC3E}">
        <p14:creationId xmlns:p14="http://schemas.microsoft.com/office/powerpoint/2010/main" val="144235512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Number Placeholder 5"/>
          <p:cNvSpPr>
            <a:spLocks noGrp="1"/>
          </p:cNvSpPr>
          <p:nvPr>
            <p:ph type="sldNum" sz="quarter" idx="12"/>
          </p:nvPr>
        </p:nvSpPr>
        <p:spPr>
          <a:noFill/>
        </p:spPr>
        <p:txBody>
          <a:bodyPr/>
          <a:lstStyle/>
          <a:p>
            <a:pPr eaLnBrk="1" hangingPunct="1"/>
            <a:fld id="{F7E76001-A1E2-754A-AE11-B6EEEE580582}" type="slidenum">
              <a:rPr lang="en-US">
                <a:latin typeface="Arial" pitchFamily="-111" charset="0"/>
                <a:ea typeface="ＭＳ Ｐゴシック" pitchFamily="-111" charset="-128"/>
                <a:cs typeface="ＭＳ Ｐゴシック" pitchFamily="-111" charset="-128"/>
              </a:rPr>
              <a:pPr eaLnBrk="1" hangingPunct="1"/>
              <a:t>286</a:t>
            </a:fld>
            <a:endParaRPr lang="en-US">
              <a:latin typeface="Arial" pitchFamily="-111" charset="0"/>
              <a:ea typeface="ＭＳ Ｐゴシック" pitchFamily="-111" charset="-128"/>
              <a:cs typeface="ＭＳ Ｐゴシック" pitchFamily="-111" charset="-128"/>
            </a:endParaRPr>
          </a:p>
        </p:txBody>
      </p:sp>
      <p:sp>
        <p:nvSpPr>
          <p:cNvPr id="549891"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Traces of FRS with Residues</a:t>
            </a:r>
          </a:p>
        </p:txBody>
      </p:sp>
      <p:sp>
        <p:nvSpPr>
          <p:cNvPr id="549892"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I have chosen, once again to use the Factor Replacement Systems, but this time, Factor Systems with Residues.  </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 rules are unordered and each is of the form</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a x + b  </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c x + d</a:t>
            </a:r>
          </a:p>
          <a:p>
            <a:pPr eaLnBrk="1" hangingPunct="1">
              <a:lnSpc>
                <a:spcPct val="80000"/>
              </a:lnSpc>
            </a:pPr>
            <a:r>
              <a:rPr lang="en-US" sz="2000" dirty="0">
                <a:ea typeface="ＭＳ Ｐゴシック" pitchFamily="-111" charset="-128"/>
                <a:cs typeface="ＭＳ Ｐゴシック" pitchFamily="-111" charset="-128"/>
              </a:rPr>
              <a:t>These systems need to overcome the lack of ordering when simulating Register Machines.  This is done by</a:t>
            </a:r>
            <a:br>
              <a:rPr lang="en-US" sz="20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j.	</a:t>
            </a:r>
            <a:r>
              <a:rPr lang="en-US" sz="1800" dirty="0" err="1">
                <a:ea typeface="ＭＳ Ｐゴシック" pitchFamily="-111" charset="-128"/>
                <a:cs typeface="ＭＳ Ｐゴシック" pitchFamily="-111" charset="-128"/>
              </a:rPr>
              <a:t>INC</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a:t>
            </a:r>
            <a:r>
              <a:rPr lang="en-US" sz="1800" dirty="0" err="1">
                <a:ea typeface="ＭＳ Ｐゴシック" pitchFamily="-111" charset="-128"/>
                <a:cs typeface="ＭＳ Ｐゴシック" pitchFamily="-111" charset="-128"/>
              </a:rPr>
              <a:t>i</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n+i</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j.	</a:t>
            </a:r>
            <a:r>
              <a:rPr lang="en-US" sz="1800" dirty="0" err="1">
                <a:ea typeface="ＭＳ Ｐゴシック" pitchFamily="-111" charset="-128"/>
                <a:cs typeface="ＭＳ Ｐゴシック" pitchFamily="-111" charset="-128"/>
              </a:rPr>
              <a:t>DEC</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[s, f]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n+s</a:t>
            </a:r>
            <a:r>
              <a:rPr lang="en-US" sz="1800" dirty="0">
                <a:ea typeface="ＭＳ Ｐゴシック" pitchFamily="-111" charset="-128"/>
                <a:cs typeface="ＭＳ Ｐゴシック" pitchFamily="-111" charset="-128"/>
              </a:rPr>
              <a:t>   x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 k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n+j</a:t>
            </a:r>
            <a:r>
              <a:rPr lang="en-US" sz="1800" baseline="-25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n+f</a:t>
            </a:r>
            <a:r>
              <a:rPr lang="en-US" sz="1800" dirty="0">
                <a:ea typeface="ＭＳ Ｐゴシック" pitchFamily="-111" charset="-128"/>
                <a:cs typeface="ＭＳ Ｐゴシック" pitchFamily="-111" charset="-128"/>
              </a:rPr>
              <a: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r>
              <a:rPr lang="en-US" sz="1800" dirty="0">
                <a:ea typeface="ＭＳ Ｐゴシック" pitchFamily="-111" charset="-128"/>
                <a:cs typeface="ＭＳ Ｐゴシック" pitchFamily="-111" charset="-128"/>
              </a:rPr>
              <a:t> x + k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n+f</a:t>
            </a:r>
            <a:r>
              <a:rPr lang="en-US" sz="1800" dirty="0">
                <a:ea typeface="ＭＳ Ｐゴシック" pitchFamily="-111" charset="-128"/>
                <a:cs typeface="ＭＳ Ｐゴシック" pitchFamily="-111" charset="-128"/>
              </a:rPr>
              <a:t> , 1 ≤ k &lt;  </a:t>
            </a:r>
            <a:r>
              <a:rPr lang="en-US" sz="1800" dirty="0" err="1">
                <a:ea typeface="ＭＳ Ｐゴシック" pitchFamily="-111" charset="-128"/>
                <a:cs typeface="ＭＳ Ｐゴシック" pitchFamily="-111" charset="-128"/>
              </a:rPr>
              <a:t>p</a:t>
            </a:r>
            <a:r>
              <a:rPr lang="en-US" sz="1800" baseline="-25000" dirty="0" err="1">
                <a:ea typeface="ＭＳ Ｐゴシック" pitchFamily="-111" charset="-128"/>
                <a:cs typeface="ＭＳ Ｐゴシック" pitchFamily="-111" charset="-128"/>
              </a:rPr>
              <a:t>r</a:t>
            </a:r>
            <a:endParaRPr lang="en-US" sz="1800" baseline="-25000" dirty="0">
              <a:ea typeface="ＭＳ Ｐゴシック" pitchFamily="-111" charset="-128"/>
              <a:cs typeface="ＭＳ Ｐゴシック" pitchFamily="-111" charset="-128"/>
            </a:endParaRPr>
          </a:p>
          <a:p>
            <a:pPr eaLnBrk="1" hangingPunct="1">
              <a:lnSpc>
                <a:spcPct val="80000"/>
              </a:lnSpc>
              <a:buFontTx/>
              <a:buNone/>
            </a:pPr>
            <a:r>
              <a:rPr lang="en-US" sz="2000" dirty="0">
                <a:ea typeface="ＭＳ Ｐゴシック" pitchFamily="-111" charset="-128"/>
                <a:cs typeface="ＭＳ Ｐゴシック" pitchFamily="-111" charset="-128"/>
              </a:rPr>
              <a:t>	We also add the halting rule associated with m+1 of</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p</a:t>
            </a:r>
            <a:r>
              <a:rPr lang="en-US" sz="1800" baseline="-25000" dirty="0">
                <a:ea typeface="ＭＳ Ｐゴシック" pitchFamily="-111" charset="-128"/>
                <a:cs typeface="ＭＳ Ｐゴシック" pitchFamily="-111" charset="-128"/>
              </a:rPr>
              <a:t>n+m+1</a:t>
            </a:r>
            <a:r>
              <a:rPr lang="en-US" sz="1800" dirty="0">
                <a:ea typeface="ＭＳ Ｐゴシック" pitchFamily="-111" charset="-128"/>
                <a:cs typeface="ＭＳ Ｐゴシック" pitchFamily="-111" charset="-128"/>
              </a:rPr>
              <a:t>  x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0 </a:t>
            </a:r>
          </a:p>
          <a:p>
            <a:pPr eaLnBrk="1" hangingPunct="1">
              <a:lnSpc>
                <a:spcPct val="80000"/>
              </a:lnSpc>
            </a:pPr>
            <a:r>
              <a:rPr lang="en-US" sz="2000" dirty="0">
                <a:ea typeface="ＭＳ Ｐゴシック" pitchFamily="-111" charset="-128"/>
                <a:cs typeface="ＭＳ Ｐゴシック" pitchFamily="-111" charset="-128"/>
              </a:rPr>
              <a:t>Thus, halting is equivalent to producing 0.  We can also add one more rule that guarantees we can reach 0 on both odd and even numbers of moves</a:t>
            </a:r>
          </a:p>
          <a:p>
            <a:pPr eaLnBrk="1" hangingPunct="1">
              <a:lnSpc>
                <a:spcPct val="80000"/>
              </a:lnSpc>
              <a:buFontTx/>
              <a:buNone/>
            </a:pPr>
            <a:r>
              <a:rPr lang="en-US" sz="20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0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0</a:t>
            </a:r>
            <a:r>
              <a:rPr lang="en-US" sz="2000" dirty="0">
                <a:ea typeface="ＭＳ Ｐゴシック" pitchFamily="-111" charset="-128"/>
                <a:cs typeface="ＭＳ Ｐゴシック" pitchFamily="-111" charset="-128"/>
              </a:rPr>
              <a:t> </a:t>
            </a:r>
          </a:p>
        </p:txBody>
      </p:sp>
      <p:sp>
        <p:nvSpPr>
          <p:cNvPr id="549893" name="Date Placeholder 3"/>
          <p:cNvSpPr>
            <a:spLocks noGrp="1"/>
          </p:cNvSpPr>
          <p:nvPr>
            <p:ph type="dt" sz="quarter" idx="10"/>
          </p:nvPr>
        </p:nvSpPr>
        <p:spPr>
          <a:noFill/>
        </p:spPr>
        <p:txBody>
          <a:bodyPr/>
          <a:lstStyle/>
          <a:p>
            <a:fld id="{5222F36E-5C34-F340-B745-7914E7BABD9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4989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79596244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287</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Non-Traces as Existential</a:t>
            </a:r>
          </a:p>
        </p:txBody>
      </p:sp>
      <p:sp>
        <p:nvSpPr>
          <p:cNvPr id="588804" name="Rectangle 3"/>
          <p:cNvSpPr>
            <a:spLocks noGrp="1" noChangeArrowheads="1"/>
          </p:cNvSpPr>
          <p:nvPr>
            <p:ph type="body" idx="1"/>
          </p:nvPr>
        </p:nvSpPr>
        <p:spPr/>
        <p:txBody>
          <a:bodyPr/>
          <a:lstStyle/>
          <a:p>
            <a:pPr eaLnBrk="1" hangingPunct="1"/>
            <a:r>
              <a:rPr lang="en-US" sz="2200" dirty="0">
                <a:ea typeface="ＭＳ Ｐゴシック" pitchFamily="-111" charset="-128"/>
                <a:cs typeface="ＭＳ Ｐゴシック" pitchFamily="-111" charset="-128"/>
              </a:rPr>
              <a:t>There are two ways that a string might not be a valid trace. </a:t>
            </a:r>
          </a:p>
          <a:p>
            <a:pPr eaLnBrk="1" hangingPunct="1"/>
            <a:r>
              <a:rPr lang="en-US" sz="2200" dirty="0">
                <a:ea typeface="ＭＳ Ｐゴシック" pitchFamily="-111" charset="-128"/>
              </a:rPr>
              <a:t>First, it might be ill-formed, but we can easily check if a word looks like a trace. If not, it is in the complement of valid traces</a:t>
            </a:r>
          </a:p>
          <a:p>
            <a:pPr eaLnBrk="1" hangingPunct="1"/>
            <a:r>
              <a:rPr lang="en-US" sz="2200" dirty="0">
                <a:ea typeface="ＭＳ Ｐゴシック" pitchFamily="-111" charset="-128"/>
              </a:rPr>
              <a:t>Second, we can check pairs of configurations, </a:t>
            </a:r>
            <a:r>
              <a:rPr lang="en-US" sz="2200" dirty="0"/>
              <a:t># C</a:t>
            </a:r>
            <a:r>
              <a:rPr lang="en-US" sz="2200" baseline="-25000" dirty="0"/>
              <a:t>i</a:t>
            </a:r>
            <a:r>
              <a:rPr lang="en-US" sz="2200" dirty="0"/>
              <a:t> # C</a:t>
            </a:r>
            <a:r>
              <a:rPr lang="en-US" sz="2200" baseline="-25000" dirty="0"/>
              <a:t>i+1</a:t>
            </a:r>
            <a:r>
              <a:rPr lang="en-US" sz="2200" dirty="0">
                <a:ea typeface="ＭＳ Ｐゴシック" pitchFamily="-111" charset="-128"/>
              </a:rPr>
              <a:t> to  see if there is a transcription error; that is, we can check to see if it is the case that </a:t>
            </a:r>
            <a:r>
              <a:rPr lang="en-US" sz="2200" dirty="0"/>
              <a:t>C</a:t>
            </a:r>
            <a:r>
              <a:rPr lang="en-US" sz="2200" baseline="-25000" dirty="0"/>
              <a:t>i+1</a:t>
            </a:r>
            <a:r>
              <a:rPr lang="en-US" sz="2200" dirty="0"/>
              <a:t> does not follow from C</a:t>
            </a:r>
            <a:r>
              <a:rPr lang="en-US" sz="2200" baseline="-25000" dirty="0"/>
              <a:t>i</a:t>
            </a:r>
            <a:r>
              <a:rPr lang="en-US" sz="2200" dirty="0">
                <a:ea typeface="ＭＳ Ｐゴシック" pitchFamily="-111" charset="-128"/>
              </a:rPr>
              <a:t> in a valid trace. </a:t>
            </a:r>
          </a:p>
          <a:p>
            <a:pPr eaLnBrk="1" hangingPunct="1"/>
            <a:r>
              <a:rPr lang="en-US" sz="2200" dirty="0">
                <a:ea typeface="ＭＳ Ｐゴシック" pitchFamily="-111" charset="-128"/>
              </a:rPr>
              <a:t>This is a non-deterministic process where we “guess” which pair might be in error and then, if the guess is correct, we accept the string as a bad one that just looks like a trace.</a:t>
            </a:r>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3/2/22</a:t>
            </a:fld>
            <a:endParaRPr lang="en-US" dirty="0">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56996889"/>
      </p:ext>
    </p:extLst>
  </p:cSld>
  <p:clrMapOvr>
    <a:masterClrMapping/>
  </p:clrMapOvr>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3D4F-5DC6-FB4C-ACBC-FDFFB7D42C15}"/>
              </a:ext>
            </a:extLst>
          </p:cNvPr>
          <p:cNvSpPr>
            <a:spLocks noGrp="1"/>
          </p:cNvSpPr>
          <p:nvPr>
            <p:ph type="title"/>
          </p:nvPr>
        </p:nvSpPr>
        <p:spPr/>
        <p:txBody>
          <a:bodyPr/>
          <a:lstStyle/>
          <a:p>
            <a:r>
              <a:rPr lang="en-US" dirty="0"/>
              <a:t>Non-Traces as Just One Error</a:t>
            </a:r>
          </a:p>
        </p:txBody>
      </p:sp>
      <p:sp>
        <p:nvSpPr>
          <p:cNvPr id="3" name="Content Placeholder 2">
            <a:extLst>
              <a:ext uri="{FF2B5EF4-FFF2-40B4-BE49-F238E27FC236}">
                <a16:creationId xmlns:a16="http://schemas.microsoft.com/office/drawing/2014/main" id="{CED89F45-CF54-F746-AF7D-BCCE05AF1A70}"/>
              </a:ext>
            </a:extLst>
          </p:cNvPr>
          <p:cNvSpPr>
            <a:spLocks noGrp="1"/>
          </p:cNvSpPr>
          <p:nvPr>
            <p:ph idx="1"/>
          </p:nvPr>
        </p:nvSpPr>
        <p:spPr/>
        <p:txBody>
          <a:bodyPr/>
          <a:lstStyle/>
          <a:p>
            <a:r>
              <a:rPr lang="en-US" sz="2800" dirty="0">
                <a:ea typeface="ＭＳ Ｐゴシック" pitchFamily="-111" charset="-128"/>
              </a:rPr>
              <a:t>How hard is it to check for one bad transcription? Well, as noted above it starts with a guess, but then we must check. If it’s a TM trace, we use alternating ID reversals, so such a pair is either </a:t>
            </a:r>
            <a:r>
              <a:rPr lang="en-US" sz="2800" dirty="0"/>
              <a:t># C</a:t>
            </a:r>
            <a:r>
              <a:rPr lang="en-US" sz="2800" baseline="-25000" dirty="0"/>
              <a:t>i</a:t>
            </a:r>
            <a:r>
              <a:rPr lang="en-US" sz="2800" dirty="0"/>
              <a:t> # C</a:t>
            </a:r>
            <a:r>
              <a:rPr lang="en-US" sz="2800" baseline="-25000" dirty="0"/>
              <a:t>i+1</a:t>
            </a:r>
            <a:r>
              <a:rPr lang="en-US" sz="2800" baseline="30000" dirty="0"/>
              <a:t>R</a:t>
            </a:r>
            <a:r>
              <a:rPr lang="en-US" sz="2800" dirty="0">
                <a:ea typeface="ＭＳ Ｐゴシック" pitchFamily="-111" charset="-128"/>
              </a:rPr>
              <a:t> or </a:t>
            </a:r>
            <a:r>
              <a:rPr lang="en-US" sz="2800" dirty="0"/>
              <a:t># </a:t>
            </a:r>
            <a:r>
              <a:rPr lang="en-US" sz="2800" dirty="0" err="1"/>
              <a:t>C</a:t>
            </a:r>
            <a:r>
              <a:rPr lang="en-US" sz="2800" baseline="-25000" dirty="0" err="1"/>
              <a:t>i</a:t>
            </a:r>
            <a:r>
              <a:rPr lang="en-US" sz="2800" baseline="30000" dirty="0" err="1"/>
              <a:t>R</a:t>
            </a:r>
            <a:r>
              <a:rPr lang="en-US" sz="2800" dirty="0"/>
              <a:t> # C</a:t>
            </a:r>
            <a:r>
              <a:rPr lang="en-US" sz="2800" baseline="-25000" dirty="0"/>
              <a:t>i+1</a:t>
            </a:r>
            <a:r>
              <a:rPr lang="en-US" sz="2800" dirty="0"/>
              <a:t>.</a:t>
            </a:r>
          </a:p>
          <a:p>
            <a:r>
              <a:rPr lang="en-US" sz="2800" dirty="0"/>
              <a:t>Checking for an error here is is similar to what was described with the LBA and a single step check and can be done with a stack. </a:t>
            </a:r>
          </a:p>
          <a:p>
            <a:r>
              <a:rPr lang="en-US" sz="2800" dirty="0"/>
              <a:t>What the stack cannot do is look at sequences longer than single pairs.</a:t>
            </a:r>
          </a:p>
        </p:txBody>
      </p:sp>
      <p:sp>
        <p:nvSpPr>
          <p:cNvPr id="4" name="Date Placeholder 3">
            <a:extLst>
              <a:ext uri="{FF2B5EF4-FFF2-40B4-BE49-F238E27FC236}">
                <a16:creationId xmlns:a16="http://schemas.microsoft.com/office/drawing/2014/main" id="{D6F8E316-D1BB-D14F-ACF7-7C851F03C9B3}"/>
              </a:ext>
            </a:extLst>
          </p:cNvPr>
          <p:cNvSpPr>
            <a:spLocks noGrp="1"/>
          </p:cNvSpPr>
          <p:nvPr>
            <p:ph type="dt" sz="half" idx="10"/>
          </p:nvPr>
        </p:nvSpPr>
        <p:spPr/>
        <p:txBody>
          <a:bodyPr/>
          <a:lstStyle/>
          <a:p>
            <a:fld id="{2534C2F4-DACC-7046-9C17-8BE104BD396C}" type="datetime1">
              <a:rPr lang="en-US" smtClean="0"/>
              <a:t>3/2/22</a:t>
            </a:fld>
            <a:endParaRPr lang="en-US" dirty="0"/>
          </a:p>
        </p:txBody>
      </p:sp>
      <p:sp>
        <p:nvSpPr>
          <p:cNvPr id="5" name="Footer Placeholder 4">
            <a:extLst>
              <a:ext uri="{FF2B5EF4-FFF2-40B4-BE49-F238E27FC236}">
                <a16:creationId xmlns:a16="http://schemas.microsoft.com/office/drawing/2014/main" id="{98E592A1-8FFE-004E-AE5F-E92CF669ED35}"/>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7E847961-CD3F-E349-912E-77FCE4AB5006}"/>
              </a:ext>
            </a:extLst>
          </p:cNvPr>
          <p:cNvSpPr>
            <a:spLocks noGrp="1"/>
          </p:cNvSpPr>
          <p:nvPr>
            <p:ph type="sldNum" sz="quarter" idx="12"/>
          </p:nvPr>
        </p:nvSpPr>
        <p:spPr/>
        <p:txBody>
          <a:bodyPr/>
          <a:lstStyle/>
          <a:p>
            <a:fld id="{F7F6C048-724C-A44D-A3A9-573A2C2F7973}" type="slidenum">
              <a:rPr lang="en-US" smtClean="0"/>
              <a:pPr/>
              <a:t>288</a:t>
            </a:fld>
            <a:endParaRPr lang="en-US"/>
          </a:p>
        </p:txBody>
      </p:sp>
    </p:spTree>
    <p:extLst>
      <p:ext uri="{BB962C8B-B14F-4D97-AF65-F5344CB8AC3E}">
        <p14:creationId xmlns:p14="http://schemas.microsoft.com/office/powerpoint/2010/main" val="72516234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Number Placeholder 5"/>
          <p:cNvSpPr>
            <a:spLocks noGrp="1"/>
          </p:cNvSpPr>
          <p:nvPr>
            <p:ph type="sldNum" sz="quarter" idx="12"/>
          </p:nvPr>
        </p:nvSpPr>
        <p:spPr>
          <a:noFill/>
        </p:spPr>
        <p:txBody>
          <a:bodyPr/>
          <a:lstStyle/>
          <a:p>
            <a:pPr eaLnBrk="1" hangingPunct="1"/>
            <a:fld id="{B606C4E2-345B-FA47-98AE-8B350A29DB79}" type="slidenum">
              <a:rPr lang="en-US">
                <a:latin typeface="Arial" pitchFamily="-111" charset="0"/>
                <a:ea typeface="ＭＳ Ｐゴシック" pitchFamily="-111" charset="-128"/>
                <a:cs typeface="ＭＳ Ｐゴシック" pitchFamily="-111" charset="-128"/>
              </a:rPr>
              <a:pPr eaLnBrk="1" hangingPunct="1"/>
              <a:t>289</a:t>
            </a:fld>
            <a:endParaRPr lang="en-US">
              <a:latin typeface="Arial" pitchFamily="-111" charset="0"/>
              <a:ea typeface="ＭＳ Ｐゴシック" pitchFamily="-111" charset="-128"/>
              <a:cs typeface="ＭＳ Ｐゴシック" pitchFamily="-111" charset="-128"/>
            </a:endParaRPr>
          </a:p>
        </p:txBody>
      </p:sp>
      <p:sp>
        <p:nvSpPr>
          <p:cNvPr id="55193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Intersection of CFLs</a:t>
            </a:r>
          </a:p>
        </p:txBody>
      </p:sp>
      <p:sp>
        <p:nvSpPr>
          <p:cNvPr id="551940" name="Rectangle 3"/>
          <p:cNvSpPr>
            <a:spLocks noGrp="1" noChangeArrowheads="1"/>
          </p:cNvSpPr>
          <p:nvPr>
            <p:ph type="body" idx="1"/>
          </p:nvPr>
        </p:nvSpPr>
        <p:spPr/>
        <p:txBody>
          <a:bodyPr/>
          <a:lstStyle/>
          <a:p>
            <a:pPr eaLnBrk="1" hangingPunct="1">
              <a:lnSpc>
                <a:spcPct val="80000"/>
              </a:lnSpc>
            </a:pPr>
            <a:r>
              <a:rPr lang="en-US" sz="2200" dirty="0">
                <a:ea typeface="ＭＳ Ｐゴシック" pitchFamily="-111" charset="-128"/>
                <a:cs typeface="ＭＳ Ｐゴシック" pitchFamily="-111" charset="-128"/>
              </a:rPr>
              <a:t>Assume computations starts on ID </a:t>
            </a:r>
            <a:r>
              <a:rPr lang="en-US" sz="2200" b="1" dirty="0">
                <a:ea typeface="ＭＳ Ｐゴシック" pitchFamily="-111" charset="-128"/>
                <a:cs typeface="ＭＳ Ｐゴシック" pitchFamily="-111" charset="-128"/>
              </a:rPr>
              <a:t>X</a:t>
            </a:r>
            <a:r>
              <a:rPr lang="en-US" sz="2200" b="1" baseline="-25000" dirty="0">
                <a:ea typeface="ＭＳ Ｐゴシック" pitchFamily="-111" charset="-128"/>
                <a:cs typeface="ＭＳ Ｐゴシック" pitchFamily="-111" charset="-128"/>
              </a:rPr>
              <a:t>0</a:t>
            </a:r>
            <a:r>
              <a:rPr lang="en-US" sz="2200" dirty="0">
                <a:ea typeface="ＭＳ Ｐゴシック" pitchFamily="-111" charset="-128"/>
                <a:cs typeface="ＭＳ Ｐゴシック" pitchFamily="-111" charset="-128"/>
              </a:rPr>
              <a:t> and ends on a unique ID </a:t>
            </a:r>
            <a:r>
              <a:rPr lang="en-US" sz="2200" b="1" dirty="0">
                <a:ea typeface="ＭＳ Ｐゴシック" pitchFamily="-111" charset="-128"/>
                <a:cs typeface="ＭＳ Ｐゴシック" pitchFamily="-111" charset="-128"/>
              </a:rPr>
              <a:t>Z</a:t>
            </a:r>
            <a:r>
              <a:rPr lang="en-US" sz="2200" b="1" baseline="-25000" dirty="0">
                <a:ea typeface="ＭＳ Ｐゴシック" pitchFamily="-111" charset="-128"/>
                <a:cs typeface="ＭＳ Ｐゴシック" pitchFamily="-111" charset="-128"/>
              </a:rPr>
              <a:t>0</a:t>
            </a:r>
            <a:r>
              <a:rPr lang="en-US" sz="2200" dirty="0">
                <a:ea typeface="ＭＳ Ｐゴシック" pitchFamily="-111" charset="-128"/>
                <a:cs typeface="ＭＳ Ｐゴシック" pitchFamily="-111" charset="-128"/>
              </a:rPr>
              <a:t>.</a:t>
            </a:r>
          </a:p>
          <a:p>
            <a:pPr eaLnBrk="1" hangingPunct="1">
              <a:lnSpc>
                <a:spcPct val="80000"/>
              </a:lnSpc>
            </a:pPr>
            <a:r>
              <a:rPr lang="en-US" sz="2200" dirty="0">
                <a:ea typeface="ＭＳ Ｐゴシック" pitchFamily="-111" charset="-128"/>
                <a:cs typeface="ＭＳ Ｐゴシック" pitchFamily="-111" charset="-128"/>
              </a:rPr>
              <a:t>Language of even odd pairs is </a:t>
            </a:r>
            <a:r>
              <a:rPr lang="en-US" sz="2200" b="1" dirty="0">
                <a:ea typeface="ＭＳ Ｐゴシック" pitchFamily="-111" charset="-128"/>
                <a:cs typeface="ＭＳ Ｐゴシック" pitchFamily="-111" charset="-128"/>
              </a:rPr>
              <a:t>L1</a:t>
            </a:r>
            <a:r>
              <a:rPr lang="en-US" sz="2200" dirty="0">
                <a:ea typeface="ＭＳ Ｐゴシック" pitchFamily="-111" charset="-128"/>
                <a:cs typeface="ＭＳ Ｐゴシック" pitchFamily="-111" charset="-128"/>
              </a:rPr>
              <a:t>, </a:t>
            </a:r>
          </a:p>
          <a:p>
            <a:pPr lvl="1" eaLnBrk="1" hangingPunct="1">
              <a:lnSpc>
                <a:spcPct val="80000"/>
              </a:lnSpc>
              <a:buFontTx/>
              <a:buNone/>
            </a:pPr>
            <a:r>
              <a:rPr lang="en-US" sz="2200" b="1" dirty="0"/>
              <a:t>L1 = { #Y</a:t>
            </a:r>
            <a:r>
              <a:rPr lang="en-US" sz="2200" b="1" baseline="-25000" dirty="0"/>
              <a:t>0</a:t>
            </a:r>
            <a:r>
              <a:rPr lang="en-US" sz="2200" b="1" dirty="0"/>
              <a:t> # Y</a:t>
            </a:r>
            <a:r>
              <a:rPr lang="en-US" sz="2200" b="1" baseline="-25000" dirty="0"/>
              <a:t>1</a:t>
            </a:r>
            <a:r>
              <a:rPr lang="en-US" sz="2200" b="1" dirty="0"/>
              <a:t> # Y</a:t>
            </a:r>
            <a:r>
              <a:rPr lang="en-US" sz="2200" b="1" baseline="-25000" dirty="0"/>
              <a:t>2</a:t>
            </a:r>
            <a:r>
              <a:rPr lang="en-US" sz="2200" b="1" dirty="0"/>
              <a:t> # Y</a:t>
            </a:r>
            <a:r>
              <a:rPr lang="en-US" sz="2200" b="1" baseline="-25000" dirty="0"/>
              <a:t>3</a:t>
            </a:r>
            <a:r>
              <a:rPr lang="en-US" sz="2200" b="1" dirty="0"/>
              <a:t> # … # Y</a:t>
            </a:r>
            <a:r>
              <a:rPr lang="en-US" sz="2200" b="1" baseline="-25000" dirty="0"/>
              <a:t>2j</a:t>
            </a:r>
            <a:r>
              <a:rPr lang="en-US" sz="2200" b="1" dirty="0"/>
              <a:t> # Y</a:t>
            </a:r>
            <a:r>
              <a:rPr lang="en-US" sz="2200" b="1" baseline="-25000" dirty="0"/>
              <a:t>2j+1</a:t>
            </a:r>
            <a:r>
              <a:rPr lang="en-US" sz="2200" b="1" dirty="0"/>
              <a:t> # }</a:t>
            </a:r>
          </a:p>
          <a:p>
            <a:pPr lvl="1" eaLnBrk="1" hangingPunct="1">
              <a:lnSpc>
                <a:spcPct val="80000"/>
              </a:lnSpc>
              <a:buFontTx/>
              <a:buNone/>
            </a:pPr>
            <a:r>
              <a:rPr lang="en-US" sz="2200" dirty="0"/>
              <a:t>where</a:t>
            </a:r>
            <a:r>
              <a:rPr lang="en-US" sz="2200" b="1" dirty="0"/>
              <a:t> Y</a:t>
            </a:r>
            <a:r>
              <a:rPr lang="en-US" sz="2200" b="1" baseline="-25000" dirty="0"/>
              <a:t>2i</a:t>
            </a:r>
            <a:r>
              <a:rPr lang="en-US" sz="2200" b="1" dirty="0"/>
              <a:t> </a:t>
            </a:r>
            <a:r>
              <a:rPr lang="en-US" sz="2200" b="1" dirty="0">
                <a:sym typeface="Symbol" pitchFamily="-111" charset="2"/>
              </a:rPr>
              <a:t></a:t>
            </a:r>
            <a:r>
              <a:rPr lang="en-US" sz="2200" b="1" dirty="0"/>
              <a:t> Y</a:t>
            </a:r>
            <a:r>
              <a:rPr lang="en-US" sz="2200" b="1" baseline="-25000" dirty="0"/>
              <a:t>2i+1</a:t>
            </a:r>
            <a:r>
              <a:rPr lang="en-US" sz="2200" b="1" dirty="0"/>
              <a:t> , 0 ≤ </a:t>
            </a:r>
            <a:r>
              <a:rPr lang="en-US" sz="2200" b="1" dirty="0" err="1"/>
              <a:t>i</a:t>
            </a:r>
            <a:r>
              <a:rPr lang="en-US" sz="2200" b="1" dirty="0"/>
              <a:t> ≤ j.  </a:t>
            </a:r>
          </a:p>
          <a:p>
            <a:pPr lvl="1" eaLnBrk="1" hangingPunct="1">
              <a:lnSpc>
                <a:spcPct val="80000"/>
              </a:lnSpc>
              <a:buFontTx/>
              <a:buNone/>
            </a:pPr>
            <a:r>
              <a:rPr lang="en-US" sz="2200" dirty="0"/>
              <a:t>This checks the even/odd steps of an even length computation.</a:t>
            </a:r>
          </a:p>
          <a:p>
            <a:pPr eaLnBrk="1" hangingPunct="1">
              <a:lnSpc>
                <a:spcPct val="80000"/>
              </a:lnSpc>
            </a:pPr>
            <a:r>
              <a:rPr lang="en-US" sz="2200" dirty="0">
                <a:ea typeface="ＭＳ Ｐゴシック" pitchFamily="-111" charset="-128"/>
                <a:cs typeface="ＭＳ Ｐゴシック" pitchFamily="-111" charset="-128"/>
              </a:rPr>
              <a:t>Language of of even pairs is </a:t>
            </a:r>
            <a:r>
              <a:rPr lang="en-US" sz="2200" b="1" dirty="0">
                <a:ea typeface="ＭＳ Ｐゴシック" pitchFamily="-111" charset="-128"/>
                <a:cs typeface="ＭＳ Ｐゴシック" pitchFamily="-111" charset="-128"/>
              </a:rPr>
              <a:t>L2</a:t>
            </a:r>
            <a:r>
              <a:rPr lang="en-US" sz="2200" dirty="0">
                <a:ea typeface="ＭＳ Ｐゴシック" pitchFamily="-111" charset="-128"/>
                <a:cs typeface="ＭＳ Ｐゴシック" pitchFamily="-111" charset="-128"/>
              </a:rPr>
              <a:t>, </a:t>
            </a:r>
          </a:p>
          <a:p>
            <a:pPr lvl="1" eaLnBrk="1" hangingPunct="1">
              <a:lnSpc>
                <a:spcPct val="80000"/>
              </a:lnSpc>
              <a:buFontTx/>
              <a:buNone/>
            </a:pPr>
            <a:r>
              <a:rPr lang="en-US" sz="2200" b="1" dirty="0"/>
              <a:t>L2 = { #X</a:t>
            </a:r>
            <a:r>
              <a:rPr lang="en-US" sz="2200" b="1" baseline="-25000" dirty="0"/>
              <a:t>0</a:t>
            </a:r>
            <a:r>
              <a:rPr lang="en-US" sz="2200" b="1" dirty="0"/>
              <a:t> # X</a:t>
            </a:r>
            <a:r>
              <a:rPr lang="en-US" sz="2200" b="1" baseline="-25000" dirty="0"/>
              <a:t>1</a:t>
            </a:r>
            <a:r>
              <a:rPr lang="en-US" sz="2200" b="1" dirty="0"/>
              <a:t> # X</a:t>
            </a:r>
            <a:r>
              <a:rPr lang="en-US" sz="2200" b="1" baseline="-25000" dirty="0"/>
              <a:t>2</a:t>
            </a:r>
            <a:r>
              <a:rPr lang="en-US" sz="2200" b="1" dirty="0"/>
              <a:t> # X</a:t>
            </a:r>
            <a:r>
              <a:rPr lang="en-US" sz="2200" b="1" baseline="-25000" dirty="0"/>
              <a:t>3</a:t>
            </a:r>
            <a:r>
              <a:rPr lang="en-US" sz="2200" b="1" dirty="0"/>
              <a:t> # X</a:t>
            </a:r>
            <a:r>
              <a:rPr lang="en-US" sz="2200" b="1" baseline="-25000" dirty="0"/>
              <a:t>4</a:t>
            </a:r>
            <a:r>
              <a:rPr lang="en-US" sz="2200" b="1" dirty="0"/>
              <a:t> # … # X</a:t>
            </a:r>
            <a:r>
              <a:rPr lang="en-US" sz="2200" b="1" baseline="-25000" dirty="0"/>
              <a:t>2k-1</a:t>
            </a:r>
            <a:r>
              <a:rPr lang="en-US" sz="2200" b="1" dirty="0"/>
              <a:t> # X</a:t>
            </a:r>
            <a:r>
              <a:rPr lang="en-US" sz="2200" b="1" baseline="-25000" dirty="0"/>
              <a:t>2k</a:t>
            </a:r>
            <a:r>
              <a:rPr lang="en-US" sz="2200" b="1" dirty="0"/>
              <a:t># Z</a:t>
            </a:r>
            <a:r>
              <a:rPr lang="en-US" sz="2200" b="1" baseline="-25000" dirty="0"/>
              <a:t>0</a:t>
            </a:r>
            <a:r>
              <a:rPr lang="en-US" sz="2200" b="1" dirty="0"/>
              <a:t> # }</a:t>
            </a:r>
          </a:p>
          <a:p>
            <a:pPr lvl="1" eaLnBrk="1" hangingPunct="1">
              <a:lnSpc>
                <a:spcPct val="80000"/>
              </a:lnSpc>
              <a:buFontTx/>
              <a:buNone/>
            </a:pPr>
            <a:r>
              <a:rPr lang="en-US" sz="2200" dirty="0"/>
              <a:t>where</a:t>
            </a:r>
            <a:r>
              <a:rPr lang="en-US" sz="2200" b="1" dirty="0"/>
              <a:t> X</a:t>
            </a:r>
            <a:r>
              <a:rPr lang="en-US" sz="2200" b="1" baseline="-25000" dirty="0"/>
              <a:t>2i-1</a:t>
            </a:r>
            <a:r>
              <a:rPr lang="en-US" sz="2200" b="1" dirty="0"/>
              <a:t> </a:t>
            </a:r>
            <a:r>
              <a:rPr lang="en-US" sz="2200" b="1" dirty="0">
                <a:sym typeface="Symbol" pitchFamily="-111" charset="2"/>
              </a:rPr>
              <a:t></a:t>
            </a:r>
            <a:r>
              <a:rPr lang="en-US" sz="2200" b="1" dirty="0"/>
              <a:t> X</a:t>
            </a:r>
            <a:r>
              <a:rPr lang="en-US" sz="2200" b="1" baseline="-25000" dirty="0"/>
              <a:t>2i</a:t>
            </a:r>
            <a:r>
              <a:rPr lang="en-US" sz="2200" b="1" dirty="0"/>
              <a:t> , 1 ≤ </a:t>
            </a:r>
            <a:r>
              <a:rPr lang="en-US" sz="2200" b="1" dirty="0" err="1"/>
              <a:t>i</a:t>
            </a:r>
            <a:r>
              <a:rPr lang="en-US" sz="2200" b="1" dirty="0"/>
              <a:t> ≤ k.  </a:t>
            </a:r>
          </a:p>
          <a:p>
            <a:pPr lvl="1" eaLnBrk="1" hangingPunct="1">
              <a:lnSpc>
                <a:spcPct val="80000"/>
              </a:lnSpc>
              <a:buFontTx/>
              <a:buNone/>
            </a:pPr>
            <a:r>
              <a:rPr lang="en-US" sz="2200" dirty="0"/>
              <a:t>This checks the odd/even steps of an even length computation.</a:t>
            </a:r>
          </a:p>
          <a:p>
            <a:pPr eaLnBrk="1" hangingPunct="1">
              <a:lnSpc>
                <a:spcPct val="80000"/>
              </a:lnSpc>
            </a:pPr>
            <a:r>
              <a:rPr lang="en-US" sz="2200" dirty="0"/>
              <a:t>Both </a:t>
            </a:r>
            <a:r>
              <a:rPr lang="en-US" sz="2200" b="1" dirty="0"/>
              <a:t>L1</a:t>
            </a:r>
            <a:r>
              <a:rPr lang="en-US" sz="2200" dirty="0"/>
              <a:t> and </a:t>
            </a:r>
            <a:r>
              <a:rPr lang="en-US" sz="2200" b="1" dirty="0"/>
              <a:t>L2</a:t>
            </a:r>
            <a:r>
              <a:rPr lang="en-US" sz="2200" dirty="0"/>
              <a:t> can be shown to be CFLs</a:t>
            </a:r>
          </a:p>
        </p:txBody>
      </p:sp>
      <p:sp>
        <p:nvSpPr>
          <p:cNvPr id="551941" name="Date Placeholder 3"/>
          <p:cNvSpPr>
            <a:spLocks noGrp="1"/>
          </p:cNvSpPr>
          <p:nvPr>
            <p:ph type="dt" sz="quarter" idx="10"/>
          </p:nvPr>
        </p:nvSpPr>
        <p:spPr>
          <a:noFill/>
        </p:spPr>
        <p:txBody>
          <a:bodyPr/>
          <a:lstStyle/>
          <a:p>
            <a:fld id="{7BBFC99C-0B8A-AB48-9C41-F9037FC9CA6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519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224097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ate Placeholder 3"/>
          <p:cNvSpPr>
            <a:spLocks noGrp="1"/>
          </p:cNvSpPr>
          <p:nvPr>
            <p:ph type="dt" sz="quarter" idx="10"/>
          </p:nvPr>
        </p:nvSpPr>
        <p:spPr>
          <a:noFill/>
        </p:spPr>
        <p:txBody>
          <a:bodyPr/>
          <a:lstStyle/>
          <a:p>
            <a:fld id="{D08EA336-285E-6841-B786-0E4147588CB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6179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1796" name="Slide Number Placeholder 5"/>
          <p:cNvSpPr>
            <a:spLocks noGrp="1"/>
          </p:cNvSpPr>
          <p:nvPr>
            <p:ph type="sldNum" sz="quarter" idx="12"/>
          </p:nvPr>
        </p:nvSpPr>
        <p:spPr>
          <a:noFill/>
        </p:spPr>
        <p:txBody>
          <a:bodyPr/>
          <a:lstStyle/>
          <a:p>
            <a:fld id="{FA87C7CA-D4E3-EF46-ABED-D603F950921D}" type="slidenum">
              <a:rPr lang="en-US">
                <a:latin typeface="Arial" pitchFamily="-111" charset="0"/>
                <a:ea typeface="ＭＳ Ｐゴシック" pitchFamily="-111" charset="-128"/>
                <a:cs typeface="ＭＳ Ｐゴシック" pitchFamily="-111" charset="-128"/>
              </a:rPr>
              <a:pPr/>
              <a:t>29</a:t>
            </a:fld>
            <a:endParaRPr lang="en-US">
              <a:latin typeface="Arial" pitchFamily="-111" charset="0"/>
              <a:ea typeface="ＭＳ Ｐゴシック" pitchFamily="-111" charset="-128"/>
              <a:cs typeface="ＭＳ Ｐゴシック" pitchFamily="-111" charset="-128"/>
            </a:endParaRPr>
          </a:p>
        </p:txBody>
      </p:sp>
      <p:sp>
        <p:nvSpPr>
          <p:cNvPr id="16179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Halting Problem</a:t>
            </a:r>
          </a:p>
        </p:txBody>
      </p:sp>
      <p:sp>
        <p:nvSpPr>
          <p:cNvPr id="161798" name="Rectangle 3"/>
          <p:cNvSpPr>
            <a:spLocks noGrp="1" noChangeArrowheads="1"/>
          </p:cNvSpPr>
          <p:nvPr>
            <p:ph type="body" idx="1"/>
          </p:nvPr>
        </p:nvSpPr>
        <p:spPr/>
        <p:txBody>
          <a:bodyPr/>
          <a:lstStyle/>
          <a:p>
            <a:pPr marL="11113" indent="-11113" eaLnBrk="1" hangingPunct="1">
              <a:lnSpc>
                <a:spcPct val="80000"/>
              </a:lnSpc>
              <a:buNone/>
            </a:pPr>
            <a:r>
              <a:rPr lang="en-US" sz="1800" dirty="0">
                <a:ea typeface="ＭＳ Ｐゴシック" pitchFamily="-111" charset="-128"/>
                <a:cs typeface="ＭＳ Ｐゴシック" pitchFamily="-111" charset="-128"/>
              </a:rPr>
              <a:t>	Given procedure index </a:t>
            </a:r>
            <a:r>
              <a:rPr lang="en-US" sz="1800" b="1" dirty="0">
                <a:ea typeface="ＭＳ Ｐゴシック" pitchFamily="-111" charset="-128"/>
                <a:cs typeface="ＭＳ Ｐゴシック" pitchFamily="-111" charset="-128"/>
              </a:rPr>
              <a:t>x</a:t>
            </a:r>
            <a:r>
              <a:rPr lang="en-US" sz="1800" dirty="0">
                <a:ea typeface="ＭＳ Ｐゴシック" pitchFamily="-111" charset="-128"/>
                <a:cs typeface="ＭＳ Ｐゴシック" pitchFamily="-111" charset="-128"/>
              </a:rPr>
              <a:t> and input </a:t>
            </a:r>
            <a:r>
              <a:rPr lang="en-US" sz="1800" b="1" dirty="0">
                <a:ea typeface="ＭＳ Ｐゴシック" pitchFamily="-111" charset="-128"/>
                <a:cs typeface="ＭＳ Ｐゴシック" pitchFamily="-111" charset="-128"/>
              </a:rPr>
              <a:t>y</a:t>
            </a:r>
            <a:r>
              <a:rPr lang="en-US" sz="1800" dirty="0">
                <a:ea typeface="ＭＳ Ｐゴシック" pitchFamily="-111" charset="-128"/>
                <a:cs typeface="ＭＳ Ｐゴシック" pitchFamily="-111" charset="-128"/>
              </a:rPr>
              <a:t>, does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a:ea typeface="ＭＳ Ｐゴシック" pitchFamily="-111" charset="-128"/>
                <a:cs typeface="ＭＳ Ｐゴシック" pitchFamily="-111" charset="-128"/>
              </a:rPr>
              <a:t> (y)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marL="11113" indent="-11113" eaLnBrk="1" hangingPunct="1">
              <a:lnSpc>
                <a:spcPct val="80000"/>
              </a:lnSpc>
              <a:buFontTx/>
              <a:buNone/>
            </a:pPr>
            <a:endParaRPr lang="en-US" sz="1800" dirty="0">
              <a:ea typeface="ＭＳ Ｐゴシック" pitchFamily="-111" charset="-128"/>
              <a:cs typeface="ＭＳ Ｐゴシック" pitchFamily="-111" charset="-128"/>
            </a:endParaRPr>
          </a:p>
          <a:p>
            <a:pPr marL="11113" indent="-11113" eaLnBrk="1" hangingPunct="1">
              <a:lnSpc>
                <a:spcPct val="80000"/>
              </a:lnSpc>
              <a:buFontTx/>
              <a:buNone/>
            </a:pPr>
            <a:r>
              <a:rPr lang="en-US" sz="1800" dirty="0">
                <a:ea typeface="ＭＳ Ｐゴシック" pitchFamily="-111" charset="-128"/>
                <a:cs typeface="ＭＳ Ｐゴシック" pitchFamily="-111" charset="-128"/>
              </a:rPr>
              <a:t>Assume we can decide the halting problem.  Then there exists some total function </a:t>
            </a:r>
            <a:r>
              <a:rPr lang="en-US" sz="1800" b="1" dirty="0">
                <a:ea typeface="ＭＳ Ｐゴシック" pitchFamily="-111" charset="-128"/>
                <a:cs typeface="ＭＳ Ｐゴシック" pitchFamily="-111" charset="-128"/>
              </a:rPr>
              <a:t>Halt</a:t>
            </a:r>
            <a:r>
              <a:rPr lang="en-US" sz="1800" dirty="0">
                <a:ea typeface="ＭＳ Ｐゴシック" pitchFamily="-111" charset="-128"/>
                <a:cs typeface="ＭＳ Ｐゴシック" pitchFamily="-111" charset="-128"/>
              </a:rPr>
              <a:t> such that</a:t>
            </a:r>
          </a:p>
          <a:p>
            <a:pPr marL="11113" indent="-11113"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 (TRUE)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a:ea typeface="ＭＳ Ｐゴシック" pitchFamily="-111" charset="-128"/>
                <a:cs typeface="ＭＳ Ｐゴシック" pitchFamily="-111" charset="-128"/>
              </a:rPr>
              <a:t> (y)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marL="11113" indent="-11113"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Halt(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a:t>
            </a: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a:t>
            </a:r>
          </a:p>
          <a:p>
            <a:pPr marL="11113" indent="-11113"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0 (FALSE) 	if </a:t>
            </a:r>
            <a:r>
              <a:rPr lang="en-US" sz="1800" b="1" dirty="0">
                <a:ea typeface="ＭＳ Ｐゴシック" pitchFamily="-111" charset="-128"/>
                <a:cs typeface="ＭＳ Ｐゴシック" pitchFamily="-111" charset="-128"/>
                <a:sym typeface="Symbol" pitchFamily="-111" charset="2"/>
              </a:rPr>
              <a:t></a:t>
            </a:r>
            <a:r>
              <a:rPr lang="en-US" sz="1800" b="1" baseline="-25000" dirty="0">
                <a:ea typeface="ＭＳ Ｐゴシック" pitchFamily="-111" charset="-128"/>
                <a:cs typeface="ＭＳ Ｐゴシック" pitchFamily="-111" charset="-128"/>
                <a:sym typeface="Symbol" pitchFamily="-111" charset="2"/>
              </a:rPr>
              <a:t>x</a:t>
            </a:r>
            <a:r>
              <a:rPr lang="en-US" sz="1800" b="1" dirty="0">
                <a:ea typeface="ＭＳ Ｐゴシック" pitchFamily="-111" charset="-128"/>
                <a:cs typeface="ＭＳ Ｐゴシック" pitchFamily="-111" charset="-128"/>
              </a:rPr>
              <a:t> (y) </a:t>
            </a:r>
            <a:r>
              <a:rPr lang="en-US" sz="1800" b="1" dirty="0">
                <a:ea typeface="ＭＳ Ｐゴシック" pitchFamily="-111" charset="-128"/>
                <a:cs typeface="ＭＳ Ｐゴシック" pitchFamily="-111" charset="-128"/>
                <a:sym typeface="Symbol" pitchFamily="-111" charset="2"/>
              </a:rPr>
              <a:t></a:t>
            </a:r>
            <a:endParaRPr lang="en-US" sz="1800" dirty="0">
              <a:ea typeface="ＭＳ Ｐゴシック" pitchFamily="-111" charset="-128"/>
              <a:cs typeface="ＭＳ Ｐゴシック" pitchFamily="-111" charset="-128"/>
            </a:endParaRPr>
          </a:p>
          <a:p>
            <a:pPr marL="11113" indent="-11113" eaLnBrk="1" hangingPunct="1">
              <a:lnSpc>
                <a:spcPct val="80000"/>
              </a:lnSpc>
              <a:buFontTx/>
              <a:buNone/>
            </a:pPr>
            <a:r>
              <a:rPr lang="en-US" sz="1800" dirty="0">
                <a:ea typeface="ＭＳ Ｐゴシック" pitchFamily="-111" charset="-128"/>
                <a:cs typeface="ＭＳ Ｐゴシック" pitchFamily="-111" charset="-128"/>
              </a:rPr>
              <a:t>	</a:t>
            </a:r>
          </a:p>
          <a:p>
            <a:pPr marL="11113" indent="-11113" eaLnBrk="1" hangingPunct="1">
              <a:lnSpc>
                <a:spcPct val="80000"/>
              </a:lnSpc>
              <a:buFontTx/>
              <a:buNone/>
            </a:pPr>
            <a:r>
              <a:rPr lang="en-US" sz="1800" dirty="0">
                <a:ea typeface="ＭＳ Ｐゴシック" pitchFamily="-111" charset="-128"/>
                <a:cs typeface="ＭＳ Ｐゴシック" pitchFamily="-111" charset="-128"/>
              </a:rPr>
              <a:t>Now we can view Halt as a mapping from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into </a:t>
            </a:r>
            <a:r>
              <a:rPr lang="en-US" sz="1800" b="1"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by treating its input as a single number representing the pairing of two numbers via the one-one onto function</a:t>
            </a:r>
            <a:br>
              <a:rPr lang="en-US" sz="1800" dirty="0">
                <a:ea typeface="ＭＳ Ｐゴシック" pitchFamily="-111" charset="-128"/>
                <a:cs typeface="ＭＳ Ｐゴシック" pitchFamily="-111" charset="-128"/>
              </a:rPr>
            </a:br>
            <a:endParaRPr lang="en-US" sz="1800" dirty="0">
              <a:ea typeface="ＭＳ Ｐゴシック" pitchFamily="-111" charset="-128"/>
              <a:cs typeface="ＭＳ Ｐゴシック" pitchFamily="-111" charset="-128"/>
            </a:endParaRPr>
          </a:p>
          <a:p>
            <a:pPr marL="11113" indent="-11113"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pair(</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 = &lt;</a:t>
            </a:r>
            <a:r>
              <a:rPr lang="en-US" sz="1800" b="1" dirty="0" err="1">
                <a:ea typeface="ＭＳ Ｐゴシック" pitchFamily="-111" charset="-128"/>
                <a:cs typeface="ＭＳ Ｐゴシック" pitchFamily="-111" charset="-128"/>
              </a:rPr>
              <a:t>x,y</a:t>
            </a:r>
            <a:r>
              <a:rPr lang="en-US" sz="1800" b="1" dirty="0">
                <a:ea typeface="ＭＳ Ｐゴシック" pitchFamily="-111" charset="-128"/>
                <a:cs typeface="ＭＳ Ｐゴシック" pitchFamily="-111" charset="-128"/>
              </a:rPr>
              <a:t>&gt; = 2</a:t>
            </a:r>
            <a:r>
              <a:rPr lang="en-US" sz="1800" b="1" baseline="30000" dirty="0">
                <a:ea typeface="ＭＳ Ｐゴシック" pitchFamily="-111" charset="-128"/>
                <a:cs typeface="ＭＳ Ｐゴシック" pitchFamily="-111" charset="-128"/>
              </a:rPr>
              <a:t>x</a:t>
            </a:r>
            <a:r>
              <a:rPr lang="en-US" sz="1800" b="1" dirty="0">
                <a:ea typeface="ＭＳ Ｐゴシック" pitchFamily="-111" charset="-128"/>
                <a:cs typeface="ＭＳ Ｐゴシック" pitchFamily="-111" charset="-128"/>
              </a:rPr>
              <a:t>  (2y + 1) – 1</a:t>
            </a:r>
            <a:br>
              <a:rPr lang="en-US" sz="1800" b="1" dirty="0">
                <a:ea typeface="ＭＳ Ｐゴシック" pitchFamily="-111" charset="-128"/>
                <a:cs typeface="ＭＳ Ｐゴシック" pitchFamily="-111" charset="-128"/>
              </a:rPr>
            </a:br>
            <a:endParaRPr lang="en-US" sz="1800" b="1" dirty="0">
              <a:ea typeface="ＭＳ Ｐゴシック" pitchFamily="-111" charset="-128"/>
              <a:cs typeface="ＭＳ Ｐゴシック" pitchFamily="-111" charset="-128"/>
            </a:endParaRPr>
          </a:p>
          <a:p>
            <a:pPr marL="11113" indent="-11113" eaLnBrk="1" hangingPunct="1">
              <a:lnSpc>
                <a:spcPct val="80000"/>
              </a:lnSpc>
              <a:buFontTx/>
              <a:buNone/>
            </a:pPr>
            <a:r>
              <a:rPr lang="en-US" sz="1800" dirty="0">
                <a:ea typeface="ＭＳ Ｐゴシック" pitchFamily="-111" charset="-128"/>
                <a:cs typeface="ＭＳ Ｐゴシック" pitchFamily="-111" charset="-128"/>
              </a:rPr>
              <a:t>	with inverses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log</a:t>
            </a:r>
            <a:r>
              <a:rPr lang="en-US" sz="1800" b="1" baseline="-25000" dirty="0">
                <a:ea typeface="ＭＳ Ｐゴシック" pitchFamily="-111" charset="-128"/>
                <a:cs typeface="ＭＳ Ｐゴシック" pitchFamily="-111" charset="-128"/>
              </a:rPr>
              <a:t>2</a:t>
            </a:r>
            <a:r>
              <a:rPr lang="en-US" sz="1800" b="1" dirty="0">
                <a:ea typeface="ＭＳ Ｐゴシック" pitchFamily="-111" charset="-128"/>
                <a:cs typeface="ＭＳ Ｐゴシック" pitchFamily="-111" charset="-128"/>
              </a:rPr>
              <a:t>(z+1)</a:t>
            </a:r>
            <a:br>
              <a:rPr lang="en-US" sz="1800" b="1"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&lt;z&gt;</a:t>
            </a:r>
            <a:r>
              <a:rPr lang="en-US" sz="1800" b="1" baseline="-25000" dirty="0">
                <a:ea typeface="ＭＳ Ｐゴシック" pitchFamily="-111" charset="-128"/>
                <a:cs typeface="ＭＳ Ｐゴシック" pitchFamily="-111" charset="-128"/>
              </a:rPr>
              <a:t>2</a:t>
            </a:r>
            <a:r>
              <a:rPr lang="en-US" sz="1800" b="1" dirty="0">
                <a:ea typeface="ＭＳ Ｐゴシック" pitchFamily="-111" charset="-128"/>
                <a:cs typeface="ＭＳ Ｐゴシック" pitchFamily="-111" charset="-128"/>
              </a:rPr>
              <a:t> = ((( z + 1 ) // 2 </a:t>
            </a:r>
            <a:r>
              <a:rPr lang="en-US" sz="1800" b="1" baseline="30000" dirty="0">
                <a:ea typeface="ＭＳ Ｐゴシック" pitchFamily="-111" charset="-128"/>
                <a:cs typeface="ＭＳ Ｐゴシック" pitchFamily="-111" charset="-128"/>
              </a:rPr>
              <a:t>&lt;z&gt;</a:t>
            </a:r>
            <a:r>
              <a:rPr lang="en-US" sz="1800" b="1" baseline="10000" dirty="0">
                <a:ea typeface="ＭＳ Ｐゴシック" pitchFamily="-111" charset="-128"/>
                <a:cs typeface="ＭＳ Ｐゴシック" pitchFamily="-111" charset="-128"/>
              </a:rPr>
              <a:t>1</a:t>
            </a:r>
            <a:r>
              <a:rPr lang="en-US" sz="1800" b="1" dirty="0">
                <a:ea typeface="ＭＳ Ｐゴシック" pitchFamily="-111" charset="-128"/>
                <a:cs typeface="ＭＳ Ｐゴシック" pitchFamily="-111" charset="-128"/>
              </a:rPr>
              <a:t>  ) – 1 ) // 2</a:t>
            </a:r>
          </a:p>
        </p:txBody>
      </p:sp>
    </p:spTree>
    <p:extLst>
      <p:ext uri="{BB962C8B-B14F-4D97-AF65-F5344CB8AC3E}">
        <p14:creationId xmlns:p14="http://schemas.microsoft.com/office/powerpoint/2010/main" val="265820671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Number Placeholder 5"/>
          <p:cNvSpPr>
            <a:spLocks noGrp="1"/>
          </p:cNvSpPr>
          <p:nvPr>
            <p:ph type="sldNum" sz="quarter" idx="12"/>
          </p:nvPr>
        </p:nvSpPr>
        <p:spPr>
          <a:noFill/>
        </p:spPr>
        <p:txBody>
          <a:bodyPr/>
          <a:lstStyle/>
          <a:p>
            <a:pPr eaLnBrk="1" hangingPunct="1"/>
            <a:fld id="{EBA4ED55-A552-484C-95F6-FF21076522DD}" type="slidenum">
              <a:rPr lang="en-US">
                <a:latin typeface="Arial" pitchFamily="-111" charset="0"/>
                <a:ea typeface="ＭＳ Ｐゴシック" pitchFamily="-111" charset="-128"/>
                <a:cs typeface="ＭＳ Ｐゴシック" pitchFamily="-111" charset="-128"/>
              </a:rPr>
              <a:pPr eaLnBrk="1" hangingPunct="1"/>
              <a:t>290</a:t>
            </a:fld>
            <a:endParaRPr lang="en-US">
              <a:latin typeface="Arial" pitchFamily="-111" charset="0"/>
              <a:ea typeface="ＭＳ Ｐゴシック" pitchFamily="-111" charset="-128"/>
              <a:cs typeface="ＭＳ Ｐゴシック" pitchFamily="-111" charset="-128"/>
            </a:endParaRPr>
          </a:p>
        </p:txBody>
      </p:sp>
      <p:sp>
        <p:nvSpPr>
          <p:cNvPr id="55398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Intersection Continued</a:t>
            </a:r>
          </a:p>
        </p:txBody>
      </p:sp>
      <p:sp>
        <p:nvSpPr>
          <p:cNvPr id="553988" name="Rectangle 3"/>
          <p:cNvSpPr>
            <a:spLocks noGrp="1" noChangeArrowheads="1"/>
          </p:cNvSpPr>
          <p:nvPr>
            <p:ph type="body" idx="1"/>
          </p:nvPr>
        </p:nvSpPr>
        <p:spPr/>
        <p:txBody>
          <a:bodyPr/>
          <a:lstStyle/>
          <a:p>
            <a:pPr eaLnBrk="1" hangingPunct="1">
              <a:lnSpc>
                <a:spcPct val="80000"/>
              </a:lnSpc>
            </a:pPr>
            <a:r>
              <a:rPr lang="en-US" sz="2400" dirty="0">
                <a:ea typeface="ＭＳ Ｐゴシック" pitchFamily="-111" charset="-128"/>
                <a:cs typeface="ＭＳ Ｐゴシック" pitchFamily="-111" charset="-128"/>
              </a:rPr>
              <a:t>Now, </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chosen as some selected input ID to a machine, and </a:t>
            </a:r>
            <a:r>
              <a:rPr lang="en-US" sz="2400" b="1" dirty="0">
                <a:ea typeface="ＭＳ Ｐゴシック" pitchFamily="-111" charset="-128"/>
                <a:cs typeface="ＭＳ Ｐゴシック" pitchFamily="-111" charset="-128"/>
              </a:rPr>
              <a:t>Z</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the unique ID on which the machine halts.  But,</a:t>
            </a:r>
          </a:p>
          <a:p>
            <a:pPr eaLnBrk="1" hangingPunct="1">
              <a:lnSpc>
                <a:spcPct val="80000"/>
              </a:lnSpc>
              <a:buFontTx/>
              <a:buNone/>
            </a:pPr>
            <a:r>
              <a:rPr lang="en-US" sz="24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L1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L2  = {#X</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3</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4</a:t>
            </a:r>
            <a:r>
              <a:rPr lang="en-US" sz="2000" b="1" dirty="0">
                <a:ea typeface="ＭＳ Ｐゴシック" pitchFamily="-111" charset="-128"/>
                <a:cs typeface="ＭＳ Ｐゴシック" pitchFamily="-111" charset="-128"/>
              </a:rPr>
              <a:t> # … # X</a:t>
            </a:r>
            <a:r>
              <a:rPr lang="en-US" sz="2000" b="1" baseline="-25000" dirty="0">
                <a:ea typeface="ＭＳ Ｐゴシック" pitchFamily="-111" charset="-128"/>
                <a:cs typeface="ＭＳ Ｐゴシック" pitchFamily="-111" charset="-128"/>
              </a:rPr>
              <a:t>2k-1</a:t>
            </a:r>
            <a:r>
              <a:rPr lang="en-US" sz="2000" b="1" dirty="0">
                <a:ea typeface="ＭＳ Ｐゴシック" pitchFamily="-111" charset="-128"/>
                <a:cs typeface="ＭＳ Ｐゴシック" pitchFamily="-111" charset="-128"/>
              </a:rPr>
              <a:t> # X</a:t>
            </a:r>
            <a:r>
              <a:rPr lang="en-US" sz="2000" b="1" baseline="-25000" dirty="0">
                <a:ea typeface="ＭＳ Ｐゴシック" pitchFamily="-111" charset="-128"/>
                <a:cs typeface="ＭＳ Ｐゴシック" pitchFamily="-111" charset="-128"/>
              </a:rPr>
              <a:t>2k</a:t>
            </a:r>
            <a:r>
              <a:rPr lang="en-US" sz="2000" b="1" dirty="0">
                <a:ea typeface="ＭＳ Ｐゴシック" pitchFamily="-111" charset="-128"/>
                <a:cs typeface="ＭＳ Ｐゴシック" pitchFamily="-111" charset="-128"/>
              </a:rPr>
              <a:t># Z</a:t>
            </a:r>
            <a:r>
              <a:rPr lang="en-US" sz="2000" b="1" baseline="-25000" dirty="0">
                <a:ea typeface="ＭＳ Ｐゴシック" pitchFamily="-111" charset="-128"/>
                <a:cs typeface="ＭＳ Ｐゴシック" pitchFamily="-111" charset="-128"/>
              </a:rPr>
              <a:t>0</a:t>
            </a:r>
            <a:r>
              <a:rPr lang="en-US" sz="2000" b="1" dirty="0">
                <a:ea typeface="ＭＳ Ｐゴシック" pitchFamily="-111" charset="-128"/>
                <a:cs typeface="ＭＳ Ｐゴシック" pitchFamily="-111" charset="-128"/>
              </a:rPr>
              <a:t> # }</a:t>
            </a:r>
          </a:p>
          <a:p>
            <a:pPr eaLnBrk="1" hangingPunct="1">
              <a:lnSpc>
                <a:spcPct val="80000"/>
              </a:lnSpc>
              <a:buFontTx/>
              <a:buNone/>
            </a:pPr>
            <a:r>
              <a:rPr lang="en-US" sz="2400" dirty="0">
                <a:ea typeface="ＭＳ Ｐゴシック" pitchFamily="-111" charset="-128"/>
                <a:cs typeface="ＭＳ Ｐゴシック" pitchFamily="-111" charset="-128"/>
              </a:rPr>
              <a:t>	where </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r>
              <a:rPr lang="en-US" sz="2400" b="1" baseline="-25000" dirty="0">
                <a:ea typeface="ＭＳ Ｐゴシック" pitchFamily="-111" charset="-128"/>
                <a:cs typeface="ＭＳ Ｐゴシック" pitchFamily="-111" charset="-128"/>
              </a:rPr>
              <a:t>i+1</a:t>
            </a:r>
            <a:r>
              <a:rPr lang="en-US" sz="2400" b="1" dirty="0">
                <a:ea typeface="ＭＳ Ｐゴシック" pitchFamily="-111" charset="-128"/>
                <a:cs typeface="ＭＳ Ｐゴシック" pitchFamily="-111" charset="-128"/>
              </a:rPr>
              <a:t> , 0 ≤ </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&lt; 2k</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2k</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Z</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p>
          <a:p>
            <a:pPr eaLnBrk="1" hangingPunct="1">
              <a:lnSpc>
                <a:spcPct val="80000"/>
              </a:lnSpc>
            </a:pPr>
            <a:r>
              <a:rPr lang="en-US" sz="2400" dirty="0">
                <a:ea typeface="ＭＳ Ｐゴシック" pitchFamily="-111" charset="-128"/>
                <a:cs typeface="ＭＳ Ｐゴシック" pitchFamily="-111" charset="-128"/>
              </a:rPr>
              <a:t>This checks </a:t>
            </a:r>
            <a:r>
              <a:rPr lang="en-US" sz="2400" u="sng" dirty="0">
                <a:ea typeface="ＭＳ Ｐゴシック" pitchFamily="-111" charset="-128"/>
                <a:cs typeface="ＭＳ Ｐゴシック" pitchFamily="-111" charset="-128"/>
              </a:rPr>
              <a:t>all</a:t>
            </a:r>
            <a:r>
              <a:rPr lang="en-US" sz="2400" dirty="0">
                <a:ea typeface="ＭＳ Ｐゴシック" pitchFamily="-111" charset="-128"/>
                <a:cs typeface="ＭＳ Ｐゴシック" pitchFamily="-111" charset="-128"/>
              </a:rPr>
              <a:t> steps of an even length computation.  But our original system halts if and only if it produces </a:t>
            </a:r>
            <a:r>
              <a:rPr lang="en-US" sz="2400" b="1" dirty="0">
                <a:ea typeface="ＭＳ Ｐゴシック" pitchFamily="-111" charset="-128"/>
                <a:cs typeface="ＭＳ Ｐゴシック" pitchFamily="-111" charset="-128"/>
              </a:rPr>
              <a:t>Z</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in an even (also odd) number of steps.  </a:t>
            </a:r>
          </a:p>
          <a:p>
            <a:pPr eaLnBrk="1" hangingPunct="1">
              <a:lnSpc>
                <a:spcPct val="80000"/>
              </a:lnSpc>
            </a:pPr>
            <a:r>
              <a:rPr lang="en-US" sz="2400" dirty="0">
                <a:ea typeface="ＭＳ Ｐゴシック" pitchFamily="-111" charset="-128"/>
                <a:cs typeface="ＭＳ Ｐゴシック" pitchFamily="-111" charset="-128"/>
              </a:rPr>
              <a:t>Thus, the intersection is non-empty just in case the machine eventually halts when started on </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p>
          <a:p>
            <a:pPr eaLnBrk="1" hangingPunct="1">
              <a:lnSpc>
                <a:spcPct val="80000"/>
              </a:lnSpc>
            </a:pPr>
            <a:r>
              <a:rPr lang="en-US" sz="2400" dirty="0"/>
              <a:t>This is an independent proof of the undecidability of the non-empty intersection problem for CFGs and the non-emptiness problem for CSGs.</a:t>
            </a:r>
            <a:endParaRPr lang="en-US" sz="1800" dirty="0">
              <a:ea typeface="ＭＳ Ｐゴシック" pitchFamily="-111" charset="-128"/>
              <a:cs typeface="ＭＳ Ｐゴシック" pitchFamily="-111" charset="-128"/>
            </a:endParaRPr>
          </a:p>
        </p:txBody>
      </p:sp>
      <p:sp>
        <p:nvSpPr>
          <p:cNvPr id="553989" name="Date Placeholder 3"/>
          <p:cNvSpPr>
            <a:spLocks noGrp="1"/>
          </p:cNvSpPr>
          <p:nvPr>
            <p:ph type="dt" sz="quarter" idx="10"/>
          </p:nvPr>
        </p:nvSpPr>
        <p:spPr>
          <a:noFill/>
        </p:spPr>
        <p:txBody>
          <a:bodyPr/>
          <a:lstStyle/>
          <a:p>
            <a:fld id="{C86B05CA-C0B8-C44C-A1CA-7E3766823331}"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539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26046035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95EE-0AB3-6146-9655-AAF2CF868072}"/>
              </a:ext>
            </a:extLst>
          </p:cNvPr>
          <p:cNvSpPr>
            <a:spLocks noGrp="1"/>
          </p:cNvSpPr>
          <p:nvPr>
            <p:ph type="title"/>
          </p:nvPr>
        </p:nvSpPr>
        <p:spPr/>
        <p:txBody>
          <a:bodyPr/>
          <a:lstStyle/>
          <a:p>
            <a:r>
              <a:rPr lang="en-US" dirty="0"/>
              <a:t>Consequence of Partial Traces Being CFLs</a:t>
            </a:r>
          </a:p>
        </p:txBody>
      </p:sp>
      <p:sp>
        <p:nvSpPr>
          <p:cNvPr id="3" name="Content Placeholder 2">
            <a:extLst>
              <a:ext uri="{FF2B5EF4-FFF2-40B4-BE49-F238E27FC236}">
                <a16:creationId xmlns:a16="http://schemas.microsoft.com/office/drawing/2014/main" id="{9C7C533F-F42E-484B-9DEA-4BD4A4FB1C89}"/>
              </a:ext>
            </a:extLst>
          </p:cNvPr>
          <p:cNvSpPr>
            <a:spLocks noGrp="1"/>
          </p:cNvSpPr>
          <p:nvPr>
            <p:ph idx="1"/>
          </p:nvPr>
        </p:nvSpPr>
        <p:spPr/>
        <p:txBody>
          <a:bodyPr/>
          <a:lstStyle/>
          <a:p>
            <a:r>
              <a:rPr lang="en-US" sz="2400" dirty="0">
                <a:ea typeface="ＭＳ Ｐゴシック" pitchFamily="-111" charset="-128"/>
                <a:cs typeface="ＭＳ Ｐゴシック" pitchFamily="-111" charset="-128"/>
              </a:rPr>
              <a:t>Now, a context free grammar can be devised which approximates traces by either getting the even-odd pairs right, or the odd-even pairs right.  </a:t>
            </a:r>
          </a:p>
          <a:p>
            <a:r>
              <a:rPr lang="en-US" sz="2400" dirty="0">
                <a:ea typeface="ＭＳ Ｐゴシック" pitchFamily="-111" charset="-128"/>
                <a:cs typeface="ＭＳ Ｐゴシック" pitchFamily="-111" charset="-128"/>
              </a:rPr>
              <a:t>The goal is to then intersect the two languages, so the result is a trace.  </a:t>
            </a:r>
          </a:p>
          <a:p>
            <a:r>
              <a:rPr lang="en-US" sz="2400" dirty="0">
                <a:ea typeface="ＭＳ Ｐゴシック" pitchFamily="-111" charset="-128"/>
                <a:cs typeface="ＭＳ Ｐゴシック" pitchFamily="-111" charset="-128"/>
              </a:rPr>
              <a:t>This then allows us to create CFLs </a:t>
            </a:r>
            <a:r>
              <a:rPr lang="en-US" sz="2400" b="1" dirty="0">
                <a:ea typeface="ＭＳ Ｐゴシック" pitchFamily="-111" charset="-128"/>
                <a:cs typeface="ＭＳ Ｐゴシック" pitchFamily="-111" charset="-128"/>
              </a:rPr>
              <a:t>L1</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L2</a:t>
            </a:r>
            <a:r>
              <a:rPr lang="en-US" sz="2400" dirty="0">
                <a:ea typeface="ＭＳ Ｐゴシック" pitchFamily="-111" charset="-128"/>
                <a:cs typeface="ＭＳ Ｐゴシック" pitchFamily="-111" charset="-128"/>
              </a:rPr>
              <a:t>, where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L1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L2 ≠ </a:t>
            </a:r>
            <a:r>
              <a:rPr lang="en-US" sz="2400" b="1" dirty="0" err="1">
                <a:ea typeface="ＭＳ Ｐゴシック" pitchFamily="-111" charset="-128"/>
                <a:cs typeface="ＭＳ Ｐゴシック" pitchFamily="-111" charset="-128"/>
              </a:rPr>
              <a:t>Ø</a:t>
            </a:r>
            <a:r>
              <a:rPr lang="en-US" sz="2400" dirty="0">
                <a:ea typeface="ＭＳ Ｐゴシック" pitchFamily="-111" charset="-128"/>
                <a:cs typeface="ＭＳ Ｐゴシック" pitchFamily="-111" charset="-128"/>
              </a:rPr>
              <a:t> , just in case the machine has an element in its domain.  </a:t>
            </a:r>
          </a:p>
          <a:p>
            <a:r>
              <a:rPr lang="en-US" sz="2400" dirty="0">
                <a:ea typeface="ＭＳ Ｐゴシック" pitchFamily="-111" charset="-128"/>
                <a:cs typeface="ＭＳ Ｐゴシック" pitchFamily="-111" charset="-128"/>
              </a:rPr>
              <a:t>Since this is undecidable, the non-emptiness of the intersection problem is also undecidable. This is an alternate proof to one we already showed based on PCP.</a:t>
            </a:r>
          </a:p>
          <a:p>
            <a:pPr marL="0" indent="0">
              <a:buNone/>
            </a:pPr>
            <a:endParaRPr lang="en-US" sz="2400" dirty="0"/>
          </a:p>
        </p:txBody>
      </p:sp>
      <p:sp>
        <p:nvSpPr>
          <p:cNvPr id="4" name="Date Placeholder 3">
            <a:extLst>
              <a:ext uri="{FF2B5EF4-FFF2-40B4-BE49-F238E27FC236}">
                <a16:creationId xmlns:a16="http://schemas.microsoft.com/office/drawing/2014/main" id="{719A31E9-5464-884B-9F69-73C8FE1C51A1}"/>
              </a:ext>
            </a:extLst>
          </p:cNvPr>
          <p:cNvSpPr>
            <a:spLocks noGrp="1"/>
          </p:cNvSpPr>
          <p:nvPr>
            <p:ph type="dt" sz="half" idx="10"/>
          </p:nvPr>
        </p:nvSpPr>
        <p:spPr/>
        <p:txBody>
          <a:bodyPr/>
          <a:lstStyle/>
          <a:p>
            <a:fld id="{2534C2F4-DACC-7046-9C17-8BE104BD396C}" type="datetime1">
              <a:rPr lang="en-US" smtClean="0"/>
              <a:t>3/2/22</a:t>
            </a:fld>
            <a:endParaRPr lang="en-US" dirty="0"/>
          </a:p>
        </p:txBody>
      </p:sp>
      <p:sp>
        <p:nvSpPr>
          <p:cNvPr id="5" name="Footer Placeholder 4">
            <a:extLst>
              <a:ext uri="{FF2B5EF4-FFF2-40B4-BE49-F238E27FC236}">
                <a16:creationId xmlns:a16="http://schemas.microsoft.com/office/drawing/2014/main" id="{D0E8A344-60B7-4C45-AFBE-C0119D1851A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FF2A393-F067-3144-BAD1-90C349A75AAE}"/>
              </a:ext>
            </a:extLst>
          </p:cNvPr>
          <p:cNvSpPr>
            <a:spLocks noGrp="1"/>
          </p:cNvSpPr>
          <p:nvPr>
            <p:ph type="sldNum" sz="quarter" idx="12"/>
          </p:nvPr>
        </p:nvSpPr>
        <p:spPr/>
        <p:txBody>
          <a:bodyPr/>
          <a:lstStyle/>
          <a:p>
            <a:fld id="{F7F6C048-724C-A44D-A3A9-573A2C2F7973}" type="slidenum">
              <a:rPr lang="en-US" smtClean="0"/>
              <a:pPr/>
              <a:t>291</a:t>
            </a:fld>
            <a:endParaRPr lang="en-US"/>
          </a:p>
        </p:txBody>
      </p:sp>
    </p:spTree>
    <p:extLst>
      <p:ext uri="{BB962C8B-B14F-4D97-AF65-F5344CB8AC3E}">
        <p14:creationId xmlns:p14="http://schemas.microsoft.com/office/powerpoint/2010/main" val="3611320992"/>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Number Placeholder 5"/>
          <p:cNvSpPr>
            <a:spLocks noGrp="1"/>
          </p:cNvSpPr>
          <p:nvPr>
            <p:ph type="sldNum" sz="quarter" idx="12"/>
          </p:nvPr>
        </p:nvSpPr>
        <p:spPr>
          <a:noFill/>
        </p:spPr>
        <p:txBody>
          <a:bodyPr/>
          <a:lstStyle/>
          <a:p>
            <a:pPr eaLnBrk="1" hangingPunct="1"/>
            <a:fld id="{B606C4E2-345B-FA47-98AE-8B350A29DB79}" type="slidenum">
              <a:rPr lang="en-US">
                <a:latin typeface="Arial" pitchFamily="-111" charset="0"/>
                <a:ea typeface="ＭＳ Ｐゴシック" pitchFamily="-111" charset="-128"/>
                <a:cs typeface="ＭＳ Ｐゴシック" pitchFamily="-111" charset="-128"/>
              </a:rPr>
              <a:pPr eaLnBrk="1" hangingPunct="1"/>
              <a:t>292</a:t>
            </a:fld>
            <a:endParaRPr lang="en-US">
              <a:latin typeface="Arial" pitchFamily="-111" charset="0"/>
              <a:ea typeface="ＭＳ Ｐゴシック" pitchFamily="-111" charset="-128"/>
              <a:cs typeface="ＭＳ Ｐゴシック" pitchFamily="-111" charset="-128"/>
            </a:endParaRPr>
          </a:p>
        </p:txBody>
      </p:sp>
      <p:sp>
        <p:nvSpPr>
          <p:cNvPr id="55193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Intersection of CFLs (precise)</a:t>
            </a:r>
          </a:p>
        </p:txBody>
      </p:sp>
      <p:sp>
        <p:nvSpPr>
          <p:cNvPr id="551940"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Let (n, ((a1,b1,c1,d1) , … ,(</a:t>
            </a:r>
            <a:r>
              <a:rPr lang="en-US" sz="1800" dirty="0" err="1">
                <a:ea typeface="ＭＳ Ｐゴシック" pitchFamily="-111" charset="-128"/>
                <a:cs typeface="ＭＳ Ｐゴシック" pitchFamily="-111" charset="-128"/>
              </a:rPr>
              <a:t>ak,bk,ck,dk</a:t>
            </a:r>
            <a:r>
              <a:rPr lang="en-US" sz="1800" dirty="0">
                <a:ea typeface="ＭＳ Ｐゴシック" pitchFamily="-111" charset="-128"/>
                <a:cs typeface="ＭＳ Ｐゴシック" pitchFamily="-111" charset="-128"/>
              </a:rPr>
              <a:t>) ) be some factor replacement system with residues.  Define</a:t>
            </a:r>
            <a:r>
              <a:rPr lang="en-US" sz="16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rPr>
              <a:t>grammars G1 and G2 by using the 4k+2 rules</a:t>
            </a:r>
          </a:p>
          <a:p>
            <a:pPr lvl="1" eaLnBrk="1" hangingPunct="1">
              <a:lnSpc>
                <a:spcPct val="80000"/>
              </a:lnSpc>
              <a:buFontTx/>
              <a:buNone/>
            </a:pPr>
            <a:r>
              <a:rPr lang="en-US" sz="1800" b="1" dirty="0"/>
              <a:t>G : F</a:t>
            </a:r>
            <a:r>
              <a:rPr lang="en-US" sz="1800" b="1" baseline="-25000" dirty="0"/>
              <a:t>i</a:t>
            </a:r>
            <a:r>
              <a:rPr lang="en-US" sz="1800" b="1" dirty="0"/>
              <a:t> 	</a:t>
            </a:r>
            <a:r>
              <a:rPr lang="en-US" sz="1800" b="1" dirty="0">
                <a:sym typeface="Symbol" pitchFamily="-111" charset="2"/>
              </a:rPr>
              <a:t></a:t>
            </a:r>
            <a:r>
              <a:rPr lang="en-US" sz="1800" b="1" dirty="0"/>
              <a:t>  	1</a:t>
            </a:r>
            <a:r>
              <a:rPr lang="en-US" sz="1800" b="1" baseline="30000" dirty="0"/>
              <a:t>ai</a:t>
            </a:r>
            <a:r>
              <a:rPr lang="en-US" sz="1800" b="1" dirty="0"/>
              <a:t>F</a:t>
            </a:r>
            <a:r>
              <a:rPr lang="en-US" sz="1800" b="1" baseline="-25000" dirty="0"/>
              <a:t>i</a:t>
            </a:r>
            <a:r>
              <a:rPr lang="en-US" sz="1800" b="1" dirty="0"/>
              <a:t>1</a:t>
            </a:r>
            <a:r>
              <a:rPr lang="en-US" sz="1800" b="1" baseline="30000" dirty="0"/>
              <a:t>ci</a:t>
            </a:r>
            <a:r>
              <a:rPr lang="en-US" sz="1800" b="1" dirty="0"/>
              <a:t>  |  1</a:t>
            </a:r>
            <a:r>
              <a:rPr lang="en-US" sz="1800" b="1" baseline="30000" dirty="0"/>
              <a:t>ai+bi</a:t>
            </a:r>
            <a:r>
              <a:rPr lang="en-US" sz="1800" b="1" dirty="0"/>
              <a:t>#1</a:t>
            </a:r>
            <a:r>
              <a:rPr lang="en-US" sz="1800" b="1" baseline="30000" dirty="0"/>
              <a:t>ci+di</a:t>
            </a:r>
            <a:r>
              <a:rPr lang="en-US" sz="1800" b="1" dirty="0"/>
              <a:t>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1</a:t>
            </a:r>
            <a:r>
              <a:rPr lang="en-US" sz="1800" b="1" dirty="0"/>
              <a:t>	</a:t>
            </a:r>
            <a:r>
              <a:rPr lang="en-US" sz="1800" b="1" dirty="0">
                <a:sym typeface="Symbol" pitchFamily="-111" charset="2"/>
              </a:rPr>
              <a:t></a:t>
            </a:r>
            <a:r>
              <a:rPr lang="en-US" sz="1800" b="1" dirty="0"/>
              <a:t> 	# F</a:t>
            </a:r>
            <a:r>
              <a:rPr lang="en-US" sz="1800" b="1" baseline="-25000" dirty="0"/>
              <a:t>i</a:t>
            </a:r>
            <a:r>
              <a:rPr lang="en-US" sz="1800" b="1" dirty="0"/>
              <a:t> S</a:t>
            </a:r>
            <a:r>
              <a:rPr lang="en-US" sz="1800" b="1" baseline="-25000" dirty="0"/>
              <a:t>1</a:t>
            </a:r>
            <a:r>
              <a:rPr lang="en-US" sz="1800" b="1" dirty="0"/>
              <a:t>  |  # F</a:t>
            </a:r>
            <a:r>
              <a:rPr lang="en-US" sz="1800" b="1" baseline="-25000" dirty="0"/>
              <a:t>i</a:t>
            </a:r>
            <a:r>
              <a:rPr lang="en-US" sz="1800" b="1" dirty="0"/>
              <a:t> #	1 ≤ </a:t>
            </a:r>
            <a:r>
              <a:rPr lang="en-US" sz="1800" b="1" dirty="0" err="1"/>
              <a:t>i</a:t>
            </a:r>
            <a:r>
              <a:rPr lang="en-US" sz="1800" b="1" dirty="0"/>
              <a:t> ≤ k</a:t>
            </a:r>
          </a:p>
          <a:p>
            <a:pPr lvl="1" eaLnBrk="1" hangingPunct="1">
              <a:lnSpc>
                <a:spcPct val="80000"/>
              </a:lnSpc>
              <a:buFontTx/>
              <a:buNone/>
            </a:pPr>
            <a:r>
              <a:rPr lang="en-US" sz="1800" b="1" dirty="0"/>
              <a:t>	 S</a:t>
            </a:r>
            <a:r>
              <a:rPr lang="en-US" sz="1800" b="1" baseline="-25000" dirty="0"/>
              <a:t>2</a:t>
            </a:r>
            <a:r>
              <a:rPr lang="en-US" sz="1800" b="1" dirty="0"/>
              <a:t> 	</a:t>
            </a:r>
            <a:r>
              <a:rPr lang="en-US" sz="1800" b="1" dirty="0">
                <a:sym typeface="Symbol" pitchFamily="-111" charset="2"/>
              </a:rPr>
              <a:t></a:t>
            </a:r>
            <a:r>
              <a:rPr lang="en-US" sz="1800" b="1" dirty="0"/>
              <a:t>  	# 1</a:t>
            </a:r>
            <a:r>
              <a:rPr lang="en-US" sz="1800" b="1" baseline="30000" dirty="0"/>
              <a:t>x</a:t>
            </a:r>
            <a:r>
              <a:rPr lang="en-US" sz="1800" b="1" baseline="16000" dirty="0"/>
              <a:t>0</a:t>
            </a:r>
            <a:r>
              <a:rPr lang="en-US" sz="1800" b="1" dirty="0"/>
              <a:t>S</a:t>
            </a:r>
            <a:r>
              <a:rPr lang="en-US" sz="1800" b="1" baseline="-25000" dirty="0"/>
              <a:t>1</a:t>
            </a:r>
            <a:r>
              <a:rPr lang="en-US" sz="1800" b="1" dirty="0"/>
              <a:t>1</a:t>
            </a:r>
            <a:r>
              <a:rPr lang="en-US" sz="1800" b="1" baseline="30000" dirty="0"/>
              <a:t>z</a:t>
            </a:r>
            <a:r>
              <a:rPr lang="en-US" sz="1800" b="1" baseline="16000" dirty="0"/>
              <a:t>0</a:t>
            </a:r>
            <a:r>
              <a:rPr lang="en-US" sz="1800" b="1" dirty="0"/>
              <a:t># 	Z</a:t>
            </a:r>
            <a:r>
              <a:rPr lang="en-US" sz="1800" b="1" baseline="-25000" dirty="0"/>
              <a:t>0</a:t>
            </a:r>
            <a:r>
              <a:rPr lang="en-US" sz="1800" b="1" dirty="0"/>
              <a:t> is 0 for us</a:t>
            </a:r>
          </a:p>
          <a:p>
            <a:pPr lvl="1" eaLnBrk="1" hangingPunct="1">
              <a:lnSpc>
                <a:spcPct val="80000"/>
              </a:lnSpc>
              <a:buFontTx/>
              <a:buNone/>
            </a:pPr>
            <a:r>
              <a:rPr lang="en-US" sz="1800" b="1" dirty="0"/>
              <a:t>G1 starts with S</a:t>
            </a:r>
            <a:r>
              <a:rPr lang="en-US" sz="1800" b="1" baseline="-25000" dirty="0"/>
              <a:t>1</a:t>
            </a:r>
            <a:r>
              <a:rPr lang="en-US" sz="1800" b="1" dirty="0"/>
              <a:t> and G2 with S</a:t>
            </a:r>
            <a:r>
              <a:rPr lang="en-US" sz="1800" b="1" baseline="-25000" dirty="0"/>
              <a:t>2</a:t>
            </a:r>
          </a:p>
          <a:p>
            <a:pPr eaLnBrk="1" hangingPunct="1">
              <a:lnSpc>
                <a:spcPct val="80000"/>
              </a:lnSpc>
            </a:pPr>
            <a:r>
              <a:rPr lang="en-US" sz="1800" dirty="0">
                <a:ea typeface="ＭＳ Ｐゴシック" pitchFamily="-111" charset="-128"/>
                <a:cs typeface="ＭＳ Ｐゴシック" pitchFamily="-111" charset="-128"/>
              </a:rPr>
              <a:t>Thus, using the notation of writing Y in place of 1</a:t>
            </a:r>
            <a:r>
              <a:rPr lang="en-US" sz="1800" baseline="30000" dirty="0">
                <a:ea typeface="ＭＳ Ｐゴシック" pitchFamily="-111" charset="-128"/>
                <a:cs typeface="ＭＳ Ｐゴシック" pitchFamily="-111" charset="-128"/>
              </a:rPr>
              <a:t>Y</a:t>
            </a:r>
            <a:r>
              <a:rPr lang="en-US" sz="1800" dirty="0">
                <a:ea typeface="ＭＳ Ｐゴシック" pitchFamily="-111" charset="-128"/>
                <a:cs typeface="ＭＳ Ｐゴシック" pitchFamily="-111" charset="-128"/>
              </a:rPr>
              <a:t>, </a:t>
            </a:r>
          </a:p>
          <a:p>
            <a:pPr lvl="1" eaLnBrk="1" hangingPunct="1">
              <a:lnSpc>
                <a:spcPct val="80000"/>
              </a:lnSpc>
              <a:buFontTx/>
              <a:buNone/>
            </a:pPr>
            <a:r>
              <a:rPr lang="en-US" sz="1800" b="1" dirty="0"/>
              <a:t>L1 =  L( G1 )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lvl="1"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lvl="1" eaLnBrk="1" hangingPunct="1">
              <a:lnSpc>
                <a:spcPct val="80000"/>
              </a:lnSpc>
              <a:buFontTx/>
              <a:buNone/>
            </a:pPr>
            <a:r>
              <a:rPr lang="en-US" sz="1800" b="1" dirty="0"/>
              <a:t>This checks the even/odd steps of an even length computation.</a:t>
            </a:r>
          </a:p>
          <a:p>
            <a:pPr lvl="1" eaLnBrk="1" hangingPunct="1">
              <a:lnSpc>
                <a:spcPct val="80000"/>
              </a:lnSpc>
              <a:buFontTx/>
              <a:buNone/>
            </a:pPr>
            <a:r>
              <a:rPr lang="en-US" sz="1800" b="1" dirty="0"/>
              <a:t>But, L2 =  L( G2 ) =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 }</a:t>
            </a:r>
          </a:p>
          <a:p>
            <a:pPr lvl="1"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t>
            </a:r>
          </a:p>
          <a:p>
            <a:pPr lvl="1" eaLnBrk="1" hangingPunct="1">
              <a:lnSpc>
                <a:spcPct val="80000"/>
              </a:lnSpc>
              <a:buFontTx/>
              <a:buNone/>
            </a:pPr>
            <a:r>
              <a:rPr lang="en-US" sz="1800" b="1" dirty="0"/>
              <a:t>This checks the odd/even steps of an even length computation.</a:t>
            </a:r>
          </a:p>
          <a:p>
            <a:pPr eaLnBrk="1" hangingPunct="1">
              <a:lnSpc>
                <a:spcPct val="80000"/>
              </a:lnSpc>
            </a:pPr>
            <a:r>
              <a:rPr lang="en-US" sz="1800" dirty="0"/>
              <a:t>Given that the intersection of two CFLs is at worst a CSL, we now have an indirect way of showing that the valid terminating traces are a CSL.</a:t>
            </a:r>
          </a:p>
        </p:txBody>
      </p:sp>
      <p:sp>
        <p:nvSpPr>
          <p:cNvPr id="551941" name="Date Placeholder 3"/>
          <p:cNvSpPr>
            <a:spLocks noGrp="1"/>
          </p:cNvSpPr>
          <p:nvPr>
            <p:ph type="dt" sz="quarter" idx="10"/>
          </p:nvPr>
        </p:nvSpPr>
        <p:spPr>
          <a:noFill/>
        </p:spPr>
        <p:txBody>
          <a:bodyPr/>
          <a:lstStyle/>
          <a:p>
            <a:fld id="{7BBFC99C-0B8A-AB48-9C41-F9037FC9CA6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519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13257308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Number Placeholder 5"/>
          <p:cNvSpPr>
            <a:spLocks noGrp="1"/>
          </p:cNvSpPr>
          <p:nvPr>
            <p:ph type="sldNum" sz="quarter" idx="12"/>
          </p:nvPr>
        </p:nvSpPr>
        <p:spPr>
          <a:noFill/>
        </p:spPr>
        <p:txBody>
          <a:bodyPr/>
          <a:lstStyle/>
          <a:p>
            <a:pPr eaLnBrk="1" hangingPunct="1"/>
            <a:fld id="{EBA4ED55-A552-484C-95F6-FF21076522DD}" type="slidenum">
              <a:rPr lang="en-US">
                <a:latin typeface="Arial" pitchFamily="-111" charset="0"/>
                <a:ea typeface="ＭＳ Ｐゴシック" pitchFamily="-111" charset="-128"/>
                <a:cs typeface="ＭＳ Ｐゴシック" pitchFamily="-111" charset="-128"/>
              </a:rPr>
              <a:pPr eaLnBrk="1" hangingPunct="1"/>
              <a:t>293</a:t>
            </a:fld>
            <a:endParaRPr lang="en-US">
              <a:latin typeface="Arial" pitchFamily="-111" charset="0"/>
              <a:ea typeface="ＭＳ Ｐゴシック" pitchFamily="-111" charset="-128"/>
              <a:cs typeface="ＭＳ Ｐゴシック" pitchFamily="-111" charset="-128"/>
            </a:endParaRPr>
          </a:p>
        </p:txBody>
      </p:sp>
      <p:sp>
        <p:nvSpPr>
          <p:cNvPr id="553987"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Intersection Continued</a:t>
            </a:r>
          </a:p>
        </p:txBody>
      </p:sp>
      <p:sp>
        <p:nvSpPr>
          <p:cNvPr id="553988" name="Rectangle 3"/>
          <p:cNvSpPr>
            <a:spLocks noGrp="1" noChangeArrowheads="1"/>
          </p:cNvSpPr>
          <p:nvPr>
            <p:ph type="body" idx="1"/>
          </p:nvPr>
        </p:nvSpPr>
        <p:spPr/>
        <p:txBody>
          <a:bodyPr/>
          <a:lstStyle/>
          <a:p>
            <a:pPr eaLnBrk="1" hangingPunct="1">
              <a:lnSpc>
                <a:spcPct val="80000"/>
              </a:lnSpc>
              <a:buFontTx/>
              <a:buNone/>
            </a:pPr>
            <a:r>
              <a:rPr lang="en-US" sz="2400" dirty="0">
                <a:ea typeface="ＭＳ Ｐゴシック" pitchFamily="-111" charset="-128"/>
                <a:cs typeface="ＭＳ Ｐゴシック" pitchFamily="-111" charset="-128"/>
              </a:rPr>
              <a:t>	Now,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chosen as some selected input value to the Factor System with Residues, and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is the unique value (0 in our case) on which the machine halts.  But,</a:t>
            </a:r>
          </a:p>
          <a:p>
            <a:pPr eaLnBrk="1" hangingPunct="1">
              <a:lnSpc>
                <a:spcPct val="80000"/>
              </a:lnSpc>
              <a:buFontTx/>
              <a:buNone/>
            </a:pPr>
            <a:r>
              <a:rPr lang="en-US" sz="24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L1 </a:t>
            </a:r>
            <a:r>
              <a:rPr lang="en-US" sz="2000"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L2  = {#X</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2</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3</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4</a:t>
            </a:r>
            <a:r>
              <a:rPr lang="en-US" sz="2000" dirty="0">
                <a:ea typeface="ＭＳ Ｐゴシック" pitchFamily="-111" charset="-128"/>
                <a:cs typeface="ＭＳ Ｐゴシック" pitchFamily="-111" charset="-128"/>
              </a:rPr>
              <a:t> # … # X</a:t>
            </a:r>
            <a:r>
              <a:rPr lang="en-US" sz="2000" baseline="-25000" dirty="0">
                <a:ea typeface="ＭＳ Ｐゴシック" pitchFamily="-111" charset="-128"/>
                <a:cs typeface="ＭＳ Ｐゴシック" pitchFamily="-111" charset="-128"/>
              </a:rPr>
              <a:t>2k-1</a:t>
            </a:r>
            <a:r>
              <a:rPr lang="en-US" sz="2000" dirty="0">
                <a:ea typeface="ＭＳ Ｐゴシック" pitchFamily="-111" charset="-128"/>
                <a:cs typeface="ＭＳ Ｐゴシック" pitchFamily="-111" charset="-128"/>
              </a:rPr>
              <a:t> # X</a:t>
            </a:r>
            <a:r>
              <a:rPr lang="en-US" sz="2000" baseline="-25000" dirty="0">
                <a:ea typeface="ＭＳ Ｐゴシック" pitchFamily="-111" charset="-128"/>
                <a:cs typeface="ＭＳ Ｐゴシック" pitchFamily="-111" charset="-128"/>
              </a:rPr>
              <a:t>2k</a:t>
            </a:r>
            <a:r>
              <a:rPr lang="en-US" sz="2000" dirty="0">
                <a:ea typeface="ＭＳ Ｐゴシック" pitchFamily="-111" charset="-128"/>
                <a:cs typeface="ＭＳ Ｐゴシック" pitchFamily="-111" charset="-128"/>
              </a:rPr>
              <a:t># Z</a:t>
            </a:r>
            <a:r>
              <a:rPr lang="en-US" sz="2000" baseline="-25000" dirty="0">
                <a:ea typeface="ＭＳ Ｐゴシック" pitchFamily="-111" charset="-128"/>
                <a:cs typeface="ＭＳ Ｐゴシック" pitchFamily="-111" charset="-128"/>
              </a:rPr>
              <a:t>0</a:t>
            </a:r>
            <a:r>
              <a:rPr lang="en-US" sz="2000" dirty="0">
                <a:ea typeface="ＭＳ Ｐゴシック" pitchFamily="-111" charset="-128"/>
                <a:cs typeface="ＭＳ Ｐゴシック" pitchFamily="-111" charset="-128"/>
              </a:rPr>
              <a:t> # }</a:t>
            </a:r>
          </a:p>
          <a:p>
            <a:pPr eaLnBrk="1" hangingPunct="1">
              <a:lnSpc>
                <a:spcPct val="80000"/>
              </a:lnSpc>
              <a:buFontTx/>
              <a:buNone/>
            </a:pPr>
            <a:r>
              <a:rPr lang="en-US" sz="2400" dirty="0">
                <a:ea typeface="ＭＳ Ｐゴシック" pitchFamily="-111" charset="-128"/>
                <a:cs typeface="ＭＳ Ｐゴシック" pitchFamily="-111" charset="-128"/>
              </a:rPr>
              <a:t>	where X</a:t>
            </a:r>
            <a:r>
              <a:rPr lang="en-US" sz="2400" baseline="-25000" dirty="0">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X</a:t>
            </a:r>
            <a:r>
              <a:rPr lang="en-US" sz="2400" baseline="-25000" dirty="0">
                <a:ea typeface="ＭＳ Ｐゴシック" pitchFamily="-111" charset="-128"/>
                <a:cs typeface="ＭＳ Ｐゴシック" pitchFamily="-111" charset="-128"/>
              </a:rPr>
              <a:t>i+1</a:t>
            </a:r>
            <a:r>
              <a:rPr lang="en-US" sz="2400" dirty="0">
                <a:ea typeface="ＭＳ Ｐゴシック" pitchFamily="-111" charset="-128"/>
                <a:cs typeface="ＭＳ Ｐゴシック" pitchFamily="-111" charset="-128"/>
              </a:rPr>
              <a:t> , 0 ≤ </a:t>
            </a:r>
            <a:r>
              <a:rPr lang="en-US" sz="2400" dirty="0" err="1">
                <a:ea typeface="ＭＳ Ｐゴシック" pitchFamily="-111" charset="-128"/>
                <a:cs typeface="ＭＳ Ｐゴシック" pitchFamily="-111" charset="-128"/>
              </a:rPr>
              <a:t>i</a:t>
            </a:r>
            <a:r>
              <a:rPr lang="en-US" sz="2400" dirty="0">
                <a:ea typeface="ＭＳ Ｐゴシック" pitchFamily="-111" charset="-128"/>
                <a:cs typeface="ＭＳ Ｐゴシック" pitchFamily="-111" charset="-128"/>
              </a:rPr>
              <a:t> &lt; 2k, and X</a:t>
            </a:r>
            <a:r>
              <a:rPr lang="en-US" sz="2400" baseline="-25000" dirty="0">
                <a:ea typeface="ＭＳ Ｐゴシック" pitchFamily="-111" charset="-128"/>
                <a:cs typeface="ＭＳ Ｐゴシック" pitchFamily="-111" charset="-128"/>
              </a:rPr>
              <a:t>2k</a:t>
            </a:r>
            <a:r>
              <a:rPr lang="en-US" sz="24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  This checks </a:t>
            </a:r>
            <a:r>
              <a:rPr lang="en-US" sz="2400" u="sng" dirty="0">
                <a:ea typeface="ＭＳ Ｐゴシック" pitchFamily="-111" charset="-128"/>
                <a:cs typeface="ＭＳ Ｐゴシック" pitchFamily="-111" charset="-128"/>
              </a:rPr>
              <a:t>all</a:t>
            </a:r>
            <a:r>
              <a:rPr lang="en-US" sz="2400" dirty="0">
                <a:ea typeface="ＭＳ Ｐゴシック" pitchFamily="-111" charset="-128"/>
                <a:cs typeface="ＭＳ Ｐゴシック" pitchFamily="-111" charset="-128"/>
              </a:rPr>
              <a:t> steps of an even length computation.  But our original system halts if and only if it produces 0 (Z</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in an even (also odd) number of steps. Thus, the intersection is non-empty just in case the Factor System with residue eventually produces 0 when started on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just in case the Register Machine halts when started on the register contents encoded by X</a:t>
            </a:r>
            <a:r>
              <a:rPr lang="en-US" sz="2400"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dirty="0"/>
              <a:t>This is an independent proof of the undecidability of the non-empty intersection problem for CFGs and the non-emptiness problem for CSGs.</a:t>
            </a:r>
            <a:endParaRPr lang="en-US" sz="1800" dirty="0">
              <a:ea typeface="ＭＳ Ｐゴシック" pitchFamily="-111" charset="-128"/>
              <a:cs typeface="ＭＳ Ｐゴシック" pitchFamily="-111" charset="-128"/>
            </a:endParaRPr>
          </a:p>
        </p:txBody>
      </p:sp>
      <p:sp>
        <p:nvSpPr>
          <p:cNvPr id="553989" name="Date Placeholder 3"/>
          <p:cNvSpPr>
            <a:spLocks noGrp="1"/>
          </p:cNvSpPr>
          <p:nvPr>
            <p:ph type="dt" sz="quarter" idx="10"/>
          </p:nvPr>
        </p:nvSpPr>
        <p:spPr>
          <a:noFill/>
        </p:spPr>
        <p:txBody>
          <a:bodyPr/>
          <a:lstStyle/>
          <a:p>
            <a:fld id="{C86B05CA-C0B8-C44C-A1CA-7E3766823331}"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539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1197725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Date Placeholder 3"/>
          <p:cNvSpPr>
            <a:spLocks noGrp="1"/>
          </p:cNvSpPr>
          <p:nvPr>
            <p:ph type="dt" sz="quarter" idx="10"/>
          </p:nvPr>
        </p:nvSpPr>
        <p:spPr>
          <a:noFill/>
        </p:spPr>
        <p:txBody>
          <a:bodyPr/>
          <a:lstStyle/>
          <a:p>
            <a:fld id="{F991CB70-D35F-4748-A69B-3842CE113293}"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82659"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82660" name="Slide Number Placeholder 5"/>
          <p:cNvSpPr>
            <a:spLocks noGrp="1"/>
          </p:cNvSpPr>
          <p:nvPr>
            <p:ph type="sldNum" sz="quarter" idx="12"/>
          </p:nvPr>
        </p:nvSpPr>
        <p:spPr>
          <a:noFill/>
        </p:spPr>
        <p:txBody>
          <a:bodyPr/>
          <a:lstStyle/>
          <a:p>
            <a:fld id="{9ECBB881-D91D-4D41-A1F0-81ECB19D14A4}" type="slidenum">
              <a:rPr lang="en-US">
                <a:latin typeface="Arial" pitchFamily="-111" charset="0"/>
                <a:ea typeface="ＭＳ Ｐゴシック" pitchFamily="-111" charset="-128"/>
                <a:cs typeface="ＭＳ Ｐゴシック" pitchFamily="-111" charset="-128"/>
              </a:rPr>
              <a:pPr/>
              <a:t>294</a:t>
            </a:fld>
            <a:endParaRPr lang="en-US">
              <a:latin typeface="Arial" pitchFamily="-111" charset="0"/>
              <a:ea typeface="ＭＳ Ｐゴシック" pitchFamily="-111" charset="-128"/>
              <a:cs typeface="ＭＳ Ｐゴシック" pitchFamily="-111" charset="-128"/>
            </a:endParaRPr>
          </a:p>
        </p:txBody>
      </p:sp>
      <p:sp>
        <p:nvSpPr>
          <p:cNvPr id="58266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What’s a CSL or CFL?</a:t>
            </a:r>
          </a:p>
        </p:txBody>
      </p:sp>
      <p:sp>
        <p:nvSpPr>
          <p:cNvPr id="582662" name="Rectangle 3"/>
          <p:cNvSpPr>
            <a:spLocks noGrp="1" noChangeArrowheads="1"/>
          </p:cNvSpPr>
          <p:nvPr>
            <p:ph type="body" idx="1"/>
          </p:nvPr>
        </p:nvSpPr>
        <p:spPr/>
        <p:txBody>
          <a:bodyPr/>
          <a:lstStyle/>
          <a:p>
            <a:pPr eaLnBrk="1" hangingPunct="1">
              <a:lnSpc>
                <a:spcPct val="90000"/>
              </a:lnSpc>
            </a:pPr>
            <a:r>
              <a:rPr lang="en-US" sz="2800" dirty="0">
                <a:ea typeface="ＭＳ Ｐゴシック" pitchFamily="-111" charset="-128"/>
                <a:cs typeface="ＭＳ Ｐゴシック" pitchFamily="-111" charset="-128"/>
              </a:rPr>
              <a:t>Given some machine </a:t>
            </a:r>
            <a:r>
              <a:rPr lang="en-US" sz="2800" b="1" dirty="0">
                <a:ea typeface="ＭＳ Ｐゴシック" pitchFamily="-111" charset="-128"/>
                <a:cs typeface="ＭＳ Ｐゴシック" pitchFamily="-111" charset="-128"/>
              </a:rPr>
              <a:t>M</a:t>
            </a:r>
            <a:r>
              <a:rPr lang="en-US" sz="2800" dirty="0">
                <a:ea typeface="ＭＳ Ｐゴシック" pitchFamily="-111" charset="-128"/>
                <a:cs typeface="ＭＳ Ｐゴシック" pitchFamily="-111" charset="-128"/>
              </a:rPr>
              <a:t> (details are model dependent)</a:t>
            </a:r>
          </a:p>
          <a:p>
            <a:pPr lvl="1" eaLnBrk="1" hangingPunct="1">
              <a:lnSpc>
                <a:spcPct val="90000"/>
              </a:lnSpc>
            </a:pPr>
            <a:r>
              <a:rPr lang="en-US" sz="2400" dirty="0"/>
              <a:t>The set of valid traces of </a:t>
            </a:r>
            <a:r>
              <a:rPr lang="en-US" sz="2400" b="1" dirty="0"/>
              <a:t>M</a:t>
            </a:r>
            <a:r>
              <a:rPr lang="en-US" sz="2400" dirty="0"/>
              <a:t> is Context Sensitive</a:t>
            </a:r>
            <a:br>
              <a:rPr lang="en-US" sz="2400" dirty="0"/>
            </a:br>
            <a:r>
              <a:rPr lang="en-US" sz="2400" dirty="0"/>
              <a:t>(can prove by fact that intersection of two CFLs is a CSG or by direct construction)</a:t>
            </a:r>
          </a:p>
          <a:p>
            <a:pPr lvl="1" eaLnBrk="1" hangingPunct="1">
              <a:lnSpc>
                <a:spcPct val="90000"/>
              </a:lnSpc>
            </a:pPr>
            <a:r>
              <a:rPr lang="en-US" sz="2400" dirty="0"/>
              <a:t>The complement of the valid traces of </a:t>
            </a:r>
            <a:r>
              <a:rPr lang="en-US" sz="2400" b="1" dirty="0"/>
              <a:t>M</a:t>
            </a:r>
            <a:r>
              <a:rPr lang="en-US" sz="2400" dirty="0"/>
              <a:t> is Context Free; that is, the set of invalid traces of </a:t>
            </a:r>
            <a:r>
              <a:rPr lang="en-US" sz="2400" b="1" dirty="0"/>
              <a:t>M</a:t>
            </a:r>
            <a:r>
              <a:rPr lang="en-US" sz="2400" dirty="0"/>
              <a:t> is Context Free (just one mistake required)</a:t>
            </a:r>
          </a:p>
          <a:p>
            <a:pPr lvl="1" eaLnBrk="1" hangingPunct="1">
              <a:lnSpc>
                <a:spcPct val="90000"/>
              </a:lnSpc>
            </a:pPr>
            <a:r>
              <a:rPr lang="en-US" sz="2400" dirty="0"/>
              <a:t>The set of valid terminating traces of </a:t>
            </a:r>
            <a:r>
              <a:rPr lang="en-US" sz="2400" b="1" dirty="0"/>
              <a:t>M </a:t>
            </a:r>
            <a:r>
              <a:rPr lang="en-US" sz="2400" dirty="0"/>
              <a:t>is Context Sensitive (same as above)</a:t>
            </a:r>
          </a:p>
          <a:p>
            <a:pPr lvl="1" eaLnBrk="1" hangingPunct="1">
              <a:lnSpc>
                <a:spcPct val="90000"/>
              </a:lnSpc>
            </a:pPr>
            <a:r>
              <a:rPr lang="en-US" sz="2400" dirty="0"/>
              <a:t>The complement of the valid terminating traces of </a:t>
            </a:r>
            <a:r>
              <a:rPr lang="en-US" sz="2400" b="1" dirty="0"/>
              <a:t>M </a:t>
            </a:r>
            <a:r>
              <a:rPr lang="en-US" sz="2400" dirty="0"/>
              <a:t>is Context Free; again, this requires just one mistake</a:t>
            </a:r>
          </a:p>
        </p:txBody>
      </p:sp>
    </p:spTree>
    <p:extLst>
      <p:ext uri="{BB962C8B-B14F-4D97-AF65-F5344CB8AC3E}">
        <p14:creationId xmlns:p14="http://schemas.microsoft.com/office/powerpoint/2010/main" val="25969929"/>
      </p:ext>
    </p:extLst>
  </p:cSld>
  <p:clrMapOvr>
    <a:masterClrMapping/>
  </p:clrMapOvr>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Date Placeholder 3"/>
          <p:cNvSpPr>
            <a:spLocks noGrp="1"/>
          </p:cNvSpPr>
          <p:nvPr>
            <p:ph type="dt" sz="quarter" idx="10"/>
          </p:nvPr>
        </p:nvSpPr>
        <p:spPr>
          <a:noFill/>
        </p:spPr>
        <p:txBody>
          <a:bodyPr/>
          <a:lstStyle/>
          <a:p>
            <a:fld id="{CF67A329-1306-1B44-BC3A-DDCB682E1FD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8675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86756" name="Slide Number Placeholder 5"/>
          <p:cNvSpPr>
            <a:spLocks noGrp="1"/>
          </p:cNvSpPr>
          <p:nvPr>
            <p:ph type="sldNum" sz="quarter" idx="12"/>
          </p:nvPr>
        </p:nvSpPr>
        <p:spPr>
          <a:noFill/>
        </p:spPr>
        <p:txBody>
          <a:bodyPr/>
          <a:lstStyle/>
          <a:p>
            <a:fld id="{F09C1E89-627B-4245-AE72-305514FDAA0C}" type="slidenum">
              <a:rPr lang="en-US">
                <a:latin typeface="Arial" pitchFamily="-111" charset="0"/>
                <a:ea typeface="ＭＳ Ｐゴシック" pitchFamily="-111" charset="-128"/>
                <a:cs typeface="ＭＳ Ｐゴシック" pitchFamily="-111" charset="-128"/>
              </a:rPr>
              <a:pPr/>
              <a:t>295</a:t>
            </a:fld>
            <a:endParaRPr lang="en-US">
              <a:latin typeface="Arial" pitchFamily="-111" charset="0"/>
              <a:ea typeface="ＭＳ Ｐゴシック" pitchFamily="-111" charset="-128"/>
              <a:cs typeface="ＭＳ Ｐゴシック" pitchFamily="-111" charset="-128"/>
            </a:endParaRPr>
          </a:p>
        </p:txBody>
      </p:sp>
      <p:sp>
        <p:nvSpPr>
          <p:cNvPr id="58675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What’s Undecidable?</a:t>
            </a:r>
          </a:p>
        </p:txBody>
      </p:sp>
      <p:sp>
        <p:nvSpPr>
          <p:cNvPr id="58675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We cannot decide if the set of valid terminating traces of an arbitrary machine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is non-empty (machine accepts something) – </a:t>
            </a:r>
            <a:r>
              <a:rPr lang="en-US" b="1" i="1" dirty="0">
                <a:ea typeface="ＭＳ Ｐゴシック" pitchFamily="-111" charset="-128"/>
                <a:cs typeface="ＭＳ Ｐゴシック" pitchFamily="-111" charset="-128"/>
              </a:rPr>
              <a:t>L</a:t>
            </a:r>
            <a:r>
              <a:rPr lang="en-US" b="1" dirty="0">
                <a:ea typeface="ＭＳ Ｐゴシック" pitchFamily="-111" charset="-128"/>
                <a:cs typeface="ＭＳ Ｐゴシック" pitchFamily="-111" charset="-128"/>
              </a:rPr>
              <a:t>(M) ≠ ∅</a:t>
            </a:r>
          </a:p>
          <a:p>
            <a:pPr eaLnBrk="1" hangingPunct="1"/>
            <a:r>
              <a:rPr lang="en-US" dirty="0">
                <a:ea typeface="ＭＳ Ｐゴシック" pitchFamily="-111" charset="-128"/>
                <a:cs typeface="ＭＳ Ｐゴシック" pitchFamily="-111" charset="-128"/>
              </a:rPr>
              <a:t>We cannot decide if the complement of the set of valid terminating traces of an arbitrary machine </a:t>
            </a:r>
            <a:r>
              <a:rPr lang="en-US" b="1" dirty="0">
                <a:ea typeface="ＭＳ Ｐゴシック" pitchFamily="-111" charset="-128"/>
                <a:cs typeface="ＭＳ Ｐゴシック" pitchFamily="-111" charset="-128"/>
              </a:rPr>
              <a:t>M</a:t>
            </a:r>
            <a:r>
              <a:rPr lang="en-US" dirty="0">
                <a:ea typeface="ＭＳ Ｐゴシック" pitchFamily="-111" charset="-128"/>
                <a:cs typeface="ＭＳ Ｐゴシック" pitchFamily="-111" charset="-128"/>
              </a:rPr>
              <a:t> is everything. In fact, this is not even semi-decidable.</a:t>
            </a:r>
          </a:p>
          <a:p>
            <a:pPr eaLnBrk="1" hangingPunct="1">
              <a:buFontTx/>
              <a:buNone/>
            </a:pPr>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515032532"/>
      </p:ext>
    </p:extLst>
  </p:cSld>
  <p:clrMapOvr>
    <a:masterClrMapping/>
  </p:clrMapOvr>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Number Placeholder 5"/>
          <p:cNvSpPr>
            <a:spLocks noGrp="1"/>
          </p:cNvSpPr>
          <p:nvPr>
            <p:ph type="sldNum" sz="quarter" idx="12"/>
          </p:nvPr>
        </p:nvSpPr>
        <p:spPr>
          <a:noFill/>
        </p:spPr>
        <p:txBody>
          <a:bodyPr/>
          <a:lstStyle/>
          <a:p>
            <a:pPr eaLnBrk="1" hangingPunct="1"/>
            <a:fld id="{3DCAE6AC-511D-C441-B392-291843E5436E}" type="slidenum">
              <a:rPr lang="en-US">
                <a:latin typeface="Arial" pitchFamily="-111" charset="0"/>
                <a:ea typeface="ＭＳ Ｐゴシック" pitchFamily="-111" charset="-128"/>
                <a:cs typeface="ＭＳ Ｐゴシック" pitchFamily="-111" charset="-128"/>
              </a:rPr>
              <a:pPr eaLnBrk="1" hangingPunct="1"/>
              <a:t>296</a:t>
            </a:fld>
            <a:endParaRPr lang="en-US">
              <a:latin typeface="Arial" pitchFamily="-111" charset="0"/>
              <a:ea typeface="ＭＳ Ｐゴシック" pitchFamily="-111" charset="-128"/>
              <a:cs typeface="ＭＳ Ｐゴシック" pitchFamily="-111" charset="-128"/>
            </a:endParaRPr>
          </a:p>
        </p:txBody>
      </p:sp>
      <p:sp>
        <p:nvSpPr>
          <p:cNvPr id="588803"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L = </a:t>
            </a:r>
            <a:r>
              <a:rPr lang="en-US">
                <a:ea typeface="ＭＳ Ｐゴシック" pitchFamily="-111" charset="-128"/>
                <a:cs typeface="ＭＳ Ｐゴシック" pitchFamily="-111" charset="-128"/>
                <a:sym typeface="Symbol" pitchFamily="-111" charset="2"/>
              </a:rPr>
              <a:t>*?</a:t>
            </a:r>
            <a:r>
              <a:rPr lang="en-US">
                <a:ea typeface="ＭＳ Ｐゴシック" pitchFamily="-111" charset="-128"/>
                <a:cs typeface="ＭＳ Ｐゴシック" pitchFamily="-111" charset="-128"/>
              </a:rPr>
              <a:t> </a:t>
            </a:r>
          </a:p>
        </p:txBody>
      </p:sp>
      <p:sp>
        <p:nvSpPr>
          <p:cNvPr id="588804"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If L is regular, then L =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is decidable</a:t>
            </a:r>
          </a:p>
          <a:p>
            <a:pPr lvl="1" eaLnBrk="1" hangingPunct="1"/>
            <a:r>
              <a:rPr lang="en-US" dirty="0"/>
              <a:t>Easy – Reduce to minimal deterministic FSA, </a:t>
            </a:r>
            <a:r>
              <a:rPr lang="en-US" b="1" dirty="0">
                <a:latin typeface="Script MT Bold" charset="0"/>
              </a:rPr>
              <a:t>A</a:t>
            </a:r>
            <a:r>
              <a:rPr lang="en-US" baseline="-25000" dirty="0"/>
              <a:t>L</a:t>
            </a:r>
            <a:r>
              <a:rPr lang="en-US" dirty="0"/>
              <a:t> accepting L. L = </a:t>
            </a:r>
            <a:r>
              <a:rPr lang="en-US" dirty="0">
                <a:sym typeface="Symbol" pitchFamily="-111" charset="2"/>
              </a:rPr>
              <a:t>* </a:t>
            </a:r>
            <a:r>
              <a:rPr lang="en-US" dirty="0" err="1">
                <a:sym typeface="Symbol" pitchFamily="-111" charset="2"/>
              </a:rPr>
              <a:t>iff</a:t>
            </a:r>
            <a:r>
              <a:rPr lang="en-US" dirty="0">
                <a:sym typeface="Symbol" pitchFamily="-111" charset="2"/>
              </a:rPr>
              <a:t> </a:t>
            </a:r>
            <a:r>
              <a:rPr lang="en-US" b="1" dirty="0">
                <a:latin typeface="Script MT Bold" charset="0"/>
              </a:rPr>
              <a:t>A</a:t>
            </a:r>
            <a:r>
              <a:rPr lang="en-US" baseline="-25000" dirty="0"/>
              <a:t>L</a:t>
            </a:r>
            <a:r>
              <a:rPr lang="en-US" dirty="0"/>
              <a:t> is a one-state machine, whose only state is accepting</a:t>
            </a:r>
          </a:p>
          <a:p>
            <a:pPr eaLnBrk="1" hangingPunct="1"/>
            <a:r>
              <a:rPr lang="en-US" dirty="0">
                <a:ea typeface="ＭＳ Ｐゴシック" pitchFamily="-111" charset="-128"/>
                <a:cs typeface="ＭＳ Ｐゴシック" pitchFamily="-111" charset="-128"/>
              </a:rPr>
              <a:t>If L is context free, then L =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  is undecidable</a:t>
            </a:r>
          </a:p>
          <a:p>
            <a:pPr lvl="1" eaLnBrk="1" hangingPunct="1"/>
            <a:r>
              <a:rPr lang="en-US" dirty="0"/>
              <a:t>Just produce the complement of a machine’s valid terminating traces; if it’s </a:t>
            </a:r>
            <a:r>
              <a:rPr lang="en-US" dirty="0">
                <a:ea typeface="ＭＳ Ｐゴシック" pitchFamily="-111" charset="-128"/>
                <a:cs typeface="ＭＳ Ｐゴシック" pitchFamily="-111" charset="-128"/>
                <a:sym typeface="Symbol" pitchFamily="-111" charset="2"/>
              </a:rPr>
              <a:t>* then the original machine accepted nothing</a:t>
            </a:r>
            <a:endParaRPr lang="en-US" dirty="0"/>
          </a:p>
        </p:txBody>
      </p:sp>
      <p:sp>
        <p:nvSpPr>
          <p:cNvPr id="588805" name="Date Placeholder 3"/>
          <p:cNvSpPr>
            <a:spLocks noGrp="1"/>
          </p:cNvSpPr>
          <p:nvPr>
            <p:ph type="dt" sz="quarter" idx="10"/>
          </p:nvPr>
        </p:nvSpPr>
        <p:spPr>
          <a:noFill/>
        </p:spPr>
        <p:txBody>
          <a:bodyPr/>
          <a:lstStyle/>
          <a:p>
            <a:fld id="{37FBB54A-1655-1846-A549-67BDF2DD077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888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99094552"/>
      </p:ext>
    </p:extLst>
  </p:cSld>
  <p:clrMapOvr>
    <a:masterClrMapping/>
  </p:clrMapOvr>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Quotients of CFLs (concept)</a:t>
            </a:r>
          </a:p>
        </p:txBody>
      </p:sp>
      <p:sp>
        <p:nvSpPr>
          <p:cNvPr id="556035" name="Content Placeholder 2"/>
          <p:cNvSpPr>
            <a:spLocks noGrp="1"/>
          </p:cNvSpPr>
          <p:nvPr>
            <p:ph idx="1"/>
          </p:nvPr>
        </p:nvSpPr>
        <p:spPr/>
        <p:txBody>
          <a:bodyPr/>
          <a:lstStyle/>
          <a:p>
            <a:pPr marL="339725" lvl="1" indent="-4763" eaLnBrk="1" hangingPunct="1">
              <a:lnSpc>
                <a:spcPct val="80000"/>
              </a:lnSpc>
              <a:buFontTx/>
              <a:buNone/>
            </a:pPr>
            <a:r>
              <a:rPr lang="en-US" sz="1800" b="1" dirty="0"/>
              <a:t>Let L1 =  L( G1 ) = { $ # Y</a:t>
            </a:r>
            <a:r>
              <a:rPr lang="en-US" sz="1800" b="1" baseline="-25000" dirty="0"/>
              <a:t>0</a:t>
            </a:r>
            <a:r>
              <a:rPr lang="en-US" sz="1800" b="1" dirty="0"/>
              <a:t> # Y</a:t>
            </a:r>
            <a:r>
              <a:rPr lang="en-US" sz="1800" b="1" baseline="-25000" dirty="0"/>
              <a:t>1</a:t>
            </a:r>
            <a:r>
              <a:rPr lang="en-US" sz="1800" b="1" dirty="0"/>
              <a:t> # Y</a:t>
            </a:r>
            <a:r>
              <a:rPr lang="en-US" sz="1800" b="1" baseline="-25000" dirty="0"/>
              <a:t>2</a:t>
            </a:r>
            <a:r>
              <a:rPr lang="en-US" sz="1800" b="1" dirty="0"/>
              <a:t> # Y</a:t>
            </a:r>
            <a:r>
              <a:rPr lang="en-US" sz="1800" b="1" baseline="-25000" dirty="0"/>
              <a:t>3</a:t>
            </a:r>
            <a:r>
              <a:rPr lang="en-US" sz="1800" b="1" dirty="0"/>
              <a:t> # … # Y</a:t>
            </a:r>
            <a:r>
              <a:rPr lang="en-US" sz="1800" b="1" baseline="-25000" dirty="0"/>
              <a:t>2j</a:t>
            </a:r>
            <a:r>
              <a:rPr lang="en-US" sz="1800" b="1" dirty="0"/>
              <a:t> # Y</a:t>
            </a:r>
            <a:r>
              <a:rPr lang="en-US" sz="1800" b="1" baseline="-25000" dirty="0"/>
              <a:t>2j+1</a:t>
            </a:r>
            <a:r>
              <a:rPr lang="en-US" sz="1800" b="1" dirty="0"/>
              <a:t> # }</a:t>
            </a:r>
          </a:p>
          <a:p>
            <a:pPr marL="339725" lvl="1" indent="-4763" eaLnBrk="1" hangingPunct="1">
              <a:lnSpc>
                <a:spcPct val="80000"/>
              </a:lnSpc>
              <a:buFontTx/>
              <a:buNone/>
            </a:pPr>
            <a:r>
              <a:rPr lang="en-US" sz="1800" b="1" dirty="0"/>
              <a:t>where Y</a:t>
            </a:r>
            <a:r>
              <a:rPr lang="en-US" sz="1800" b="1" baseline="-25000" dirty="0"/>
              <a:t>2i</a:t>
            </a:r>
            <a:r>
              <a:rPr lang="en-US" sz="1800" b="1" dirty="0"/>
              <a:t> </a:t>
            </a:r>
            <a:r>
              <a:rPr lang="en-US" sz="1800" b="1" dirty="0">
                <a:sym typeface="Symbol" pitchFamily="-111" charset="2"/>
              </a:rPr>
              <a:t></a:t>
            </a:r>
            <a:r>
              <a:rPr lang="en-US" sz="1800" b="1" dirty="0"/>
              <a:t> Y</a:t>
            </a:r>
            <a:r>
              <a:rPr lang="en-US" sz="1800" b="1" baseline="-25000" dirty="0"/>
              <a:t>2i+1</a:t>
            </a:r>
            <a:r>
              <a:rPr lang="en-US" sz="1800" b="1" dirty="0"/>
              <a:t> , 0 ≤ </a:t>
            </a:r>
            <a:r>
              <a:rPr lang="en-US" sz="1800" b="1" dirty="0" err="1"/>
              <a:t>i</a:t>
            </a:r>
            <a:r>
              <a:rPr lang="en-US" sz="1800" b="1" dirty="0"/>
              <a:t> ≤ j.  </a:t>
            </a:r>
          </a:p>
          <a:p>
            <a:pPr marL="339725" lvl="1" indent="-4763" eaLnBrk="1" hangingPunct="1">
              <a:lnSpc>
                <a:spcPct val="80000"/>
              </a:lnSpc>
              <a:buFontTx/>
              <a:buNone/>
            </a:pPr>
            <a:r>
              <a:rPr lang="en-US" sz="1800" b="1" dirty="0"/>
              <a:t>This checks the even/odd steps of an even length computation.</a:t>
            </a:r>
          </a:p>
          <a:p>
            <a:pPr marL="339725" lvl="1" indent="-4763" eaLnBrk="1" hangingPunct="1">
              <a:lnSpc>
                <a:spcPct val="80000"/>
              </a:lnSpc>
              <a:buFontTx/>
              <a:buNone/>
            </a:pPr>
            <a:r>
              <a:rPr lang="en-US" sz="1800" b="1" dirty="0"/>
              <a:t>Now, let L2=L( G2 )={X</a:t>
            </a:r>
            <a:r>
              <a:rPr lang="en-US" sz="1800" b="1" baseline="-25000" dirty="0"/>
              <a:t>0 </a:t>
            </a:r>
            <a:r>
              <a:rPr lang="en-US" sz="1800" b="1" dirty="0"/>
              <a:t>$ # X</a:t>
            </a:r>
            <a:r>
              <a:rPr lang="en-US" sz="1800" b="1" baseline="-25000" dirty="0"/>
              <a:t>0</a:t>
            </a:r>
            <a:r>
              <a:rPr lang="en-US" sz="1800" b="1" dirty="0"/>
              <a:t> # X</a:t>
            </a:r>
            <a:r>
              <a:rPr lang="en-US" sz="1800" b="1" baseline="-25000" dirty="0"/>
              <a:t>1</a:t>
            </a:r>
            <a:r>
              <a:rPr lang="en-US" sz="1800" b="1" dirty="0"/>
              <a:t> # X</a:t>
            </a:r>
            <a:r>
              <a:rPr lang="en-US" sz="1800" b="1" baseline="-25000" dirty="0"/>
              <a:t>2</a:t>
            </a:r>
            <a:r>
              <a:rPr lang="en-US" sz="1800" b="1" dirty="0"/>
              <a:t> # X</a:t>
            </a:r>
            <a:r>
              <a:rPr lang="en-US" sz="1800" b="1" baseline="-25000" dirty="0"/>
              <a:t>3</a:t>
            </a:r>
            <a:r>
              <a:rPr lang="en-US" sz="1800" b="1" dirty="0"/>
              <a:t> # X</a:t>
            </a:r>
            <a:r>
              <a:rPr lang="en-US" sz="1800" b="1" baseline="-25000" dirty="0"/>
              <a:t>4</a:t>
            </a:r>
            <a:r>
              <a:rPr lang="en-US" sz="1800" b="1" dirty="0"/>
              <a:t> # … # X</a:t>
            </a:r>
            <a:r>
              <a:rPr lang="en-US" sz="1800" b="1" baseline="-25000" dirty="0"/>
              <a:t>2k-1</a:t>
            </a:r>
            <a:r>
              <a:rPr lang="en-US" sz="1800" b="1" dirty="0"/>
              <a:t> # X</a:t>
            </a:r>
            <a:r>
              <a:rPr lang="en-US" sz="1800" b="1" baseline="-25000" dirty="0"/>
              <a:t>2k</a:t>
            </a:r>
            <a:r>
              <a:rPr lang="en-US" sz="1800" b="1" dirty="0"/>
              <a:t># Z</a:t>
            </a:r>
            <a:r>
              <a:rPr lang="en-US" sz="1800" b="1" baseline="-25000" dirty="0"/>
              <a:t>0</a:t>
            </a:r>
            <a:r>
              <a:rPr lang="en-US" sz="1800" b="1" dirty="0"/>
              <a:t> #}</a:t>
            </a:r>
          </a:p>
          <a:p>
            <a:pPr marL="339725" lvl="1" indent="-4763" eaLnBrk="1" hangingPunct="1">
              <a:lnSpc>
                <a:spcPct val="80000"/>
              </a:lnSpc>
              <a:buFontTx/>
              <a:buNone/>
            </a:pPr>
            <a:r>
              <a:rPr lang="en-US" sz="1800" b="1" dirty="0"/>
              <a:t>where X</a:t>
            </a:r>
            <a:r>
              <a:rPr lang="en-US" sz="1800" b="1" baseline="-25000" dirty="0"/>
              <a:t>2i-1</a:t>
            </a:r>
            <a:r>
              <a:rPr lang="en-US" sz="1800" b="1" dirty="0"/>
              <a:t> </a:t>
            </a:r>
            <a:r>
              <a:rPr lang="en-US" sz="1800" b="1" dirty="0">
                <a:sym typeface="Symbol" pitchFamily="-111" charset="2"/>
              </a:rPr>
              <a:t></a:t>
            </a:r>
            <a:r>
              <a:rPr lang="en-US" sz="1800" b="1" dirty="0"/>
              <a:t> X</a:t>
            </a:r>
            <a:r>
              <a:rPr lang="en-US" sz="1800" b="1" baseline="-25000" dirty="0"/>
              <a:t>2i</a:t>
            </a:r>
            <a:r>
              <a:rPr lang="en-US" sz="1800" b="1" dirty="0"/>
              <a:t> , 1 ≤ </a:t>
            </a:r>
            <a:r>
              <a:rPr lang="en-US" sz="1800" b="1" dirty="0" err="1"/>
              <a:t>i</a:t>
            </a:r>
            <a:r>
              <a:rPr lang="en-US" sz="1800" b="1" dirty="0"/>
              <a:t> ≤ k and Z</a:t>
            </a:r>
            <a:r>
              <a:rPr lang="en-US" sz="1800" b="1" baseline="-25000" dirty="0"/>
              <a:t>0</a:t>
            </a:r>
            <a:r>
              <a:rPr lang="en-US" sz="1800" b="1" dirty="0"/>
              <a:t> is a unique halting configuration.</a:t>
            </a:r>
          </a:p>
          <a:p>
            <a:pPr marL="339725" lvl="1" indent="-4763" eaLnBrk="1" hangingPunct="1">
              <a:lnSpc>
                <a:spcPct val="80000"/>
              </a:lnSpc>
              <a:buFontTx/>
              <a:buNone/>
            </a:pPr>
            <a:r>
              <a:rPr lang="en-US" sz="1800" b="1" dirty="0"/>
              <a:t>This checks the odd/steps of an even length computation and includes an extra copy of the starting number prior to its $.</a:t>
            </a:r>
          </a:p>
          <a:p>
            <a:pPr eaLnBrk="1" hangingPunct="1">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Now, consider the quotient of L2 / L1 .  The only way a member of L1 can match a final substring in L2 is to line up the $ signs.  But then they serve to check out the validity and termination of the computation.  Moreover, the quotient leaves only the starting point (the one on which the machine halts.)  Thus,</a:t>
            </a:r>
          </a:p>
          <a:p>
            <a:pPr eaLnBrk="1" hangingPunct="1">
              <a:lnSpc>
                <a:spcPct val="80000"/>
              </a:lnSpc>
              <a:buFontTx/>
              <a:buNone/>
            </a:pPr>
            <a:r>
              <a:rPr lang="en-US" sz="1800" b="1" dirty="0">
                <a:ea typeface="ＭＳ Ｐゴシック" pitchFamily="-111" charset="-128"/>
                <a:cs typeface="ＭＳ Ｐゴシック" pitchFamily="-111" charset="-128"/>
              </a:rPr>
              <a:t>	L2 / L1  = { X</a:t>
            </a:r>
            <a:r>
              <a:rPr lang="en-US" sz="1800" b="1" baseline="-25000" dirty="0">
                <a:ea typeface="ＭＳ Ｐゴシック" pitchFamily="-111" charset="-128"/>
                <a:cs typeface="ＭＳ Ｐゴシック" pitchFamily="-111" charset="-128"/>
              </a:rPr>
              <a:t>0</a:t>
            </a:r>
            <a:r>
              <a:rPr lang="en-US" sz="1800" b="1" dirty="0">
                <a:ea typeface="ＭＳ Ｐゴシック" pitchFamily="-111" charset="-128"/>
                <a:cs typeface="ＭＳ Ｐゴシック" pitchFamily="-111" charset="-128"/>
              </a:rPr>
              <a:t> | the system being traced halts}. </a:t>
            </a:r>
          </a:p>
          <a:p>
            <a:pPr eaLnBrk="1" hangingPunct="1">
              <a:lnSpc>
                <a:spcPct val="80000"/>
              </a:lnSpc>
              <a:buFontTx/>
              <a:buNone/>
            </a:pPr>
            <a:r>
              <a:rPr lang="en-US" sz="1800" b="1"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 </a:t>
            </a:r>
            <a:br>
              <a:rPr lang="en-US" sz="1800" b="1" dirty="0">
                <a:ea typeface="ＭＳ Ｐゴシック" pitchFamily="-111" charset="-128"/>
                <a:cs typeface="ＭＳ Ｐゴシック" pitchFamily="-111" charset="-128"/>
              </a:rPr>
            </a:br>
            <a:r>
              <a:rPr lang="en-US" sz="1800" b="1" dirty="0">
                <a:ea typeface="ＭＳ Ｐゴシック" pitchFamily="-111" charset="-128"/>
                <a:cs typeface="ＭＳ Ｐゴシック" pitchFamily="-111" charset="-128"/>
              </a:rPr>
              <a:t>Note: Intersection of two CFLs is a CSL but quotient of two CFLs is an re set and, in fact, all re sets can be specified by such quotients.</a:t>
            </a:r>
          </a:p>
          <a:p>
            <a:pPr marL="339725" lvl="1" indent="-4763" eaLnBrk="1" hangingPunct="1">
              <a:lnSpc>
                <a:spcPct val="80000"/>
              </a:lnSpc>
              <a:buFontTx/>
              <a:buNone/>
            </a:pPr>
            <a:endParaRPr lang="en-US" sz="2400" dirty="0"/>
          </a:p>
        </p:txBody>
      </p:sp>
      <p:sp>
        <p:nvSpPr>
          <p:cNvPr id="556036" name="Date Placeholder 3"/>
          <p:cNvSpPr>
            <a:spLocks noGrp="1"/>
          </p:cNvSpPr>
          <p:nvPr>
            <p:ph type="dt" sz="quarter" idx="10"/>
          </p:nvPr>
        </p:nvSpPr>
        <p:spPr>
          <a:noFill/>
        </p:spPr>
        <p:txBody>
          <a:bodyPr/>
          <a:lstStyle/>
          <a:p>
            <a:fld id="{496A6470-CF1D-CC43-B163-D3644CB0210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56037" name="Slide Number Placeholder 4"/>
          <p:cNvSpPr>
            <a:spLocks noGrp="1"/>
          </p:cNvSpPr>
          <p:nvPr>
            <p:ph type="sldNum" sz="quarter" idx="12"/>
          </p:nvPr>
        </p:nvSpPr>
        <p:spPr>
          <a:noFill/>
        </p:spPr>
        <p:txBody>
          <a:bodyPr/>
          <a:lstStyle/>
          <a:p>
            <a:fld id="{1DFAEBFE-B9D3-624B-9400-893AC32EB9E1}" type="slidenum">
              <a:rPr lang="en-US">
                <a:latin typeface="Arial" pitchFamily="-111" charset="0"/>
                <a:ea typeface="ＭＳ Ｐゴシック" pitchFamily="-111" charset="-128"/>
                <a:cs typeface="ＭＳ Ｐゴシック" pitchFamily="-111" charset="-128"/>
              </a:rPr>
              <a:pPr/>
              <a:t>297</a:t>
            </a:fld>
            <a:endParaRPr lang="en-US">
              <a:latin typeface="Arial" pitchFamily="-111" charset="0"/>
              <a:ea typeface="ＭＳ Ｐゴシック" pitchFamily="-111" charset="-128"/>
              <a:cs typeface="ＭＳ Ｐゴシック" pitchFamily="-111" charset="-128"/>
            </a:endParaRPr>
          </a:p>
        </p:txBody>
      </p:sp>
      <p:sp>
        <p:nvSpPr>
          <p:cNvPr id="55603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75980361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Number Placeholder 5"/>
          <p:cNvSpPr>
            <a:spLocks noGrp="1"/>
          </p:cNvSpPr>
          <p:nvPr>
            <p:ph type="sldNum" sz="quarter" idx="12"/>
          </p:nvPr>
        </p:nvSpPr>
        <p:spPr>
          <a:noFill/>
        </p:spPr>
        <p:txBody>
          <a:bodyPr/>
          <a:lstStyle/>
          <a:p>
            <a:pPr eaLnBrk="1" hangingPunct="1"/>
            <a:fld id="{A5F965C0-55BD-C145-A01C-6BC6A5FA9038}" type="slidenum">
              <a:rPr lang="en-US">
                <a:latin typeface="Arial" pitchFamily="-111" charset="0"/>
                <a:ea typeface="ＭＳ Ｐゴシック" pitchFamily="-111" charset="-128"/>
                <a:cs typeface="ＭＳ Ｐゴシック" pitchFamily="-111" charset="-128"/>
              </a:rPr>
              <a:pPr eaLnBrk="1" hangingPunct="1"/>
              <a:t>298</a:t>
            </a:fld>
            <a:endParaRPr lang="en-US">
              <a:latin typeface="Arial" pitchFamily="-111" charset="0"/>
              <a:ea typeface="ＭＳ Ｐゴシック" pitchFamily="-111" charset="-128"/>
              <a:cs typeface="ＭＳ Ｐゴシック" pitchFamily="-111" charset="-128"/>
            </a:endParaRPr>
          </a:p>
        </p:txBody>
      </p:sp>
      <p:sp>
        <p:nvSpPr>
          <p:cNvPr id="558083"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Quotients of CFLs (precise)</a:t>
            </a:r>
          </a:p>
        </p:txBody>
      </p:sp>
      <p:sp>
        <p:nvSpPr>
          <p:cNvPr id="558084" name="Rectangle 3"/>
          <p:cNvSpPr>
            <a:spLocks noGrp="1" noChangeArrowheads="1"/>
          </p:cNvSpPr>
          <p:nvPr>
            <p:ph type="body" idx="1"/>
          </p:nvPr>
        </p:nvSpPr>
        <p:spPr/>
        <p:txBody>
          <a:bodyPr/>
          <a:lstStyle/>
          <a:p>
            <a:pPr eaLnBrk="1" hangingPunct="1">
              <a:lnSpc>
                <a:spcPct val="80000"/>
              </a:lnSpc>
            </a:pPr>
            <a:r>
              <a:rPr lang="en-US" sz="1600" dirty="0">
                <a:ea typeface="ＭＳ Ｐゴシック" pitchFamily="-111" charset="-128"/>
                <a:cs typeface="ＭＳ Ｐゴシック" pitchFamily="-111" charset="-128"/>
              </a:rPr>
              <a:t>Let (n, ((a1,b1,c1,d1) , … ,(</a:t>
            </a:r>
            <a:r>
              <a:rPr lang="en-US" sz="1600" dirty="0" err="1">
                <a:ea typeface="ＭＳ Ｐゴシック" pitchFamily="-111" charset="-128"/>
                <a:cs typeface="ＭＳ Ｐゴシック" pitchFamily="-111" charset="-128"/>
              </a:rPr>
              <a:t>ak,bk,ck,dk</a:t>
            </a:r>
            <a:r>
              <a:rPr lang="en-US" sz="1600" dirty="0">
                <a:ea typeface="ＭＳ Ｐゴシック" pitchFamily="-111" charset="-128"/>
                <a:cs typeface="ＭＳ Ｐゴシック" pitchFamily="-111" charset="-128"/>
              </a:rPr>
              <a:t>) ) be some factor replacement system with residues.  Define grammars G1 and G2 by using the 4k+4 rules</a:t>
            </a:r>
          </a:p>
          <a:p>
            <a:pPr lvl="1" eaLnBrk="1" hangingPunct="1">
              <a:lnSpc>
                <a:spcPct val="80000"/>
              </a:lnSpc>
              <a:buFontTx/>
              <a:buNone/>
            </a:pPr>
            <a:r>
              <a:rPr lang="en-US" sz="1600" b="1" dirty="0"/>
              <a:t>G : F</a:t>
            </a:r>
            <a:r>
              <a:rPr lang="en-US" sz="1600" b="1" baseline="-25000" dirty="0"/>
              <a:t>i</a:t>
            </a:r>
            <a:r>
              <a:rPr lang="en-US" sz="1600" b="1" dirty="0"/>
              <a:t> 	</a:t>
            </a:r>
            <a:r>
              <a:rPr lang="en-US" sz="1600" b="1" dirty="0">
                <a:sym typeface="Symbol" pitchFamily="-111" charset="2"/>
              </a:rPr>
              <a:t></a:t>
            </a:r>
            <a:r>
              <a:rPr lang="en-US" sz="1600" b="1" dirty="0"/>
              <a:t>  	1</a:t>
            </a:r>
            <a:r>
              <a:rPr lang="en-US" sz="1600" b="1" baseline="30000" dirty="0"/>
              <a:t>ai</a:t>
            </a:r>
            <a:r>
              <a:rPr lang="en-US" sz="1600" b="1" dirty="0"/>
              <a:t>F</a:t>
            </a:r>
            <a:r>
              <a:rPr lang="en-US" sz="1600" b="1" baseline="-25000" dirty="0"/>
              <a:t>i</a:t>
            </a:r>
            <a:r>
              <a:rPr lang="en-US" sz="1600" b="1" dirty="0"/>
              <a:t>1</a:t>
            </a:r>
            <a:r>
              <a:rPr lang="en-US" sz="1600" b="1" baseline="30000" dirty="0"/>
              <a:t>ci</a:t>
            </a:r>
            <a:r>
              <a:rPr lang="en-US" sz="1600" b="1" dirty="0"/>
              <a:t>  |  1</a:t>
            </a:r>
            <a:r>
              <a:rPr lang="en-US" sz="1600" b="1" baseline="30000" dirty="0"/>
              <a:t>ai+bi</a:t>
            </a:r>
            <a:r>
              <a:rPr lang="en-US" sz="1600" b="1" dirty="0"/>
              <a:t>#1</a:t>
            </a:r>
            <a:r>
              <a:rPr lang="en-US" sz="1600" b="1" baseline="30000" dirty="0"/>
              <a:t>ci+di</a:t>
            </a:r>
            <a:r>
              <a:rPr lang="en-US" sz="1600" b="1" dirty="0"/>
              <a:t>	1 ≤ </a:t>
            </a:r>
            <a:r>
              <a:rPr lang="en-US" sz="1600" b="1" dirty="0" err="1"/>
              <a:t>i</a:t>
            </a:r>
            <a:r>
              <a:rPr lang="en-US" sz="1600" b="1" dirty="0"/>
              <a:t> ≤ k</a:t>
            </a:r>
          </a:p>
          <a:p>
            <a:pPr lvl="1" eaLnBrk="1" hangingPunct="1">
              <a:lnSpc>
                <a:spcPct val="80000"/>
              </a:lnSpc>
              <a:buFontTx/>
              <a:buNone/>
            </a:pPr>
            <a:r>
              <a:rPr lang="en-US" sz="1600" b="1" dirty="0"/>
              <a:t>	 T</a:t>
            </a:r>
            <a:r>
              <a:rPr lang="en-US" sz="1600" b="1" baseline="-25000" dirty="0"/>
              <a:t>1</a:t>
            </a:r>
            <a:r>
              <a:rPr lang="en-US" sz="1600" b="1" dirty="0"/>
              <a:t>	</a:t>
            </a:r>
            <a:r>
              <a:rPr lang="en-US" sz="1600" b="1" dirty="0">
                <a:sym typeface="Symbol" pitchFamily="-111" charset="2"/>
              </a:rPr>
              <a:t></a:t>
            </a:r>
            <a:r>
              <a:rPr lang="en-US" sz="1600" b="1" dirty="0"/>
              <a:t> 	# F</a:t>
            </a:r>
            <a:r>
              <a:rPr lang="en-US" sz="1600" b="1" baseline="-25000" dirty="0"/>
              <a:t>i</a:t>
            </a:r>
            <a:r>
              <a:rPr lang="en-US" sz="1600" b="1" dirty="0"/>
              <a:t> T</a:t>
            </a:r>
            <a:r>
              <a:rPr lang="en-US" sz="1600" b="1" baseline="-25000" dirty="0"/>
              <a:t>1</a:t>
            </a:r>
            <a:r>
              <a:rPr lang="en-US" sz="1600" b="1" dirty="0"/>
              <a:t>  |  # F</a:t>
            </a:r>
            <a:r>
              <a:rPr lang="en-US" sz="1600" b="1" baseline="-25000" dirty="0"/>
              <a:t>i</a:t>
            </a:r>
            <a:r>
              <a:rPr lang="en-US" sz="1600" b="1" dirty="0"/>
              <a:t> #		1 ≤ </a:t>
            </a:r>
            <a:r>
              <a:rPr lang="en-US" sz="1600" b="1" dirty="0" err="1"/>
              <a:t>i</a:t>
            </a:r>
            <a:r>
              <a:rPr lang="en-US" sz="1600" b="1" dirty="0"/>
              <a:t> ≤ k</a:t>
            </a:r>
          </a:p>
          <a:p>
            <a:pPr lvl="1" eaLnBrk="1" hangingPunct="1">
              <a:lnSpc>
                <a:spcPct val="80000"/>
              </a:lnSpc>
              <a:buFontTx/>
              <a:buNone/>
            </a:pPr>
            <a:r>
              <a:rPr lang="en-US" sz="1600" b="1" dirty="0"/>
              <a:t>	 A 	</a:t>
            </a:r>
            <a:r>
              <a:rPr lang="en-US" sz="1600" b="1" dirty="0">
                <a:sym typeface="Symbol" pitchFamily="-111" charset="2"/>
              </a:rPr>
              <a:t></a:t>
            </a:r>
            <a:r>
              <a:rPr lang="en-US" sz="1600" b="1" dirty="0"/>
              <a:t>  	1 A</a:t>
            </a:r>
            <a:r>
              <a:rPr lang="en-US" sz="1600" b="1" baseline="-25000" dirty="0"/>
              <a:t> </a:t>
            </a:r>
            <a:r>
              <a:rPr lang="en-US" sz="1600" b="1" dirty="0"/>
              <a:t>1 | $ #</a:t>
            </a:r>
          </a:p>
          <a:p>
            <a:pPr lvl="1" eaLnBrk="1" hangingPunct="1">
              <a:lnSpc>
                <a:spcPct val="80000"/>
              </a:lnSpc>
              <a:buFontTx/>
              <a:buNone/>
            </a:pPr>
            <a:r>
              <a:rPr lang="en-US" sz="1600" b="1" dirty="0"/>
              <a:t>	 S</a:t>
            </a:r>
            <a:r>
              <a:rPr lang="en-US" sz="1600" b="1" baseline="-25000" dirty="0"/>
              <a:t>1</a:t>
            </a:r>
            <a:r>
              <a:rPr lang="en-US" sz="1600" b="1" dirty="0"/>
              <a:t>	</a:t>
            </a:r>
            <a:r>
              <a:rPr lang="en-US" sz="1600" b="1" dirty="0">
                <a:sym typeface="Symbol" pitchFamily="-111" charset="2"/>
              </a:rPr>
              <a:t></a:t>
            </a:r>
            <a:r>
              <a:rPr lang="en-US" sz="1600" b="1" dirty="0"/>
              <a:t> 	$T</a:t>
            </a:r>
            <a:r>
              <a:rPr lang="en-US" sz="1600" b="1" baseline="-25000" dirty="0"/>
              <a:t>1</a:t>
            </a:r>
          </a:p>
          <a:p>
            <a:pPr lvl="1" eaLnBrk="1" hangingPunct="1">
              <a:lnSpc>
                <a:spcPct val="80000"/>
              </a:lnSpc>
              <a:buFontTx/>
              <a:buNone/>
            </a:pPr>
            <a:r>
              <a:rPr lang="en-US" sz="1600" b="1" dirty="0"/>
              <a:t>	 S</a:t>
            </a:r>
            <a:r>
              <a:rPr lang="en-US" sz="1600" b="1" baseline="-25000" dirty="0"/>
              <a:t>2</a:t>
            </a:r>
            <a:r>
              <a:rPr lang="en-US" sz="1600" b="1" dirty="0"/>
              <a:t> 	</a:t>
            </a:r>
            <a:r>
              <a:rPr lang="en-US" sz="1600" b="1" dirty="0">
                <a:sym typeface="Symbol" pitchFamily="-111" charset="2"/>
              </a:rPr>
              <a:t></a:t>
            </a:r>
            <a:r>
              <a:rPr lang="en-US" sz="1600" b="1" dirty="0"/>
              <a:t>  	 A T</a:t>
            </a:r>
            <a:r>
              <a:rPr lang="en-US" sz="1600" b="1" baseline="-25000" dirty="0"/>
              <a:t>1 </a:t>
            </a:r>
            <a:r>
              <a:rPr lang="en-US" sz="1600" b="1" dirty="0"/>
              <a:t># 1</a:t>
            </a:r>
            <a:r>
              <a:rPr lang="en-US" sz="1600" b="1" baseline="30000" dirty="0"/>
              <a:t>z</a:t>
            </a:r>
            <a:r>
              <a:rPr lang="en-US" sz="1600" b="1" baseline="16000" dirty="0"/>
              <a:t>0</a:t>
            </a:r>
            <a:r>
              <a:rPr lang="en-US" sz="1600" b="1" dirty="0"/>
              <a:t> #	Z</a:t>
            </a:r>
            <a:r>
              <a:rPr lang="en-US" sz="1600" b="1" baseline="-25000" dirty="0"/>
              <a:t>0</a:t>
            </a:r>
            <a:r>
              <a:rPr lang="en-US" sz="1600" b="1" dirty="0"/>
              <a:t> is 0 for us</a:t>
            </a:r>
          </a:p>
          <a:p>
            <a:pPr lvl="1" eaLnBrk="1" hangingPunct="1">
              <a:lnSpc>
                <a:spcPct val="80000"/>
              </a:lnSpc>
              <a:buFontTx/>
              <a:buNone/>
            </a:pPr>
            <a:r>
              <a:rPr lang="en-US" sz="1600" b="1" dirty="0"/>
              <a:t>G1 starts with S</a:t>
            </a:r>
            <a:r>
              <a:rPr lang="en-US" sz="1600" b="1" baseline="-25000" dirty="0"/>
              <a:t>1</a:t>
            </a:r>
            <a:r>
              <a:rPr lang="en-US" sz="1600" b="1" dirty="0"/>
              <a:t> and G2 with S</a:t>
            </a:r>
            <a:r>
              <a:rPr lang="en-US" sz="1600" b="1" baseline="-25000" dirty="0"/>
              <a:t>2</a:t>
            </a:r>
          </a:p>
          <a:p>
            <a:pPr eaLnBrk="1" hangingPunct="1">
              <a:lnSpc>
                <a:spcPct val="80000"/>
              </a:lnSpc>
            </a:pPr>
            <a:r>
              <a:rPr lang="en-US" sz="1600" dirty="0">
                <a:ea typeface="ＭＳ Ｐゴシック" pitchFamily="-111" charset="-128"/>
                <a:cs typeface="ＭＳ Ｐゴシック" pitchFamily="-111" charset="-128"/>
              </a:rPr>
              <a:t>Thus, using the notation of writing Y in place of 1</a:t>
            </a:r>
            <a:r>
              <a:rPr lang="en-US" sz="1600" baseline="30000" dirty="0">
                <a:ea typeface="ＭＳ Ｐゴシック" pitchFamily="-111" charset="-128"/>
                <a:cs typeface="ＭＳ Ｐゴシック" pitchFamily="-111" charset="-128"/>
              </a:rPr>
              <a:t>Y</a:t>
            </a:r>
            <a:r>
              <a:rPr lang="en-US" sz="1600" dirty="0">
                <a:ea typeface="ＭＳ Ｐゴシック" pitchFamily="-111" charset="-128"/>
                <a:cs typeface="ＭＳ Ｐゴシック" pitchFamily="-111" charset="-128"/>
              </a:rPr>
              <a:t>, </a:t>
            </a:r>
          </a:p>
          <a:p>
            <a:pPr lvl="1" eaLnBrk="1" hangingPunct="1">
              <a:lnSpc>
                <a:spcPct val="80000"/>
              </a:lnSpc>
              <a:buFontTx/>
              <a:buNone/>
            </a:pPr>
            <a:r>
              <a:rPr lang="en-US" sz="1600" b="1" dirty="0"/>
              <a:t>L1 =  L( G1 ) = { $ #Y</a:t>
            </a:r>
            <a:r>
              <a:rPr lang="en-US" sz="1600" b="1" baseline="-25000" dirty="0"/>
              <a:t>0</a:t>
            </a:r>
            <a:r>
              <a:rPr lang="en-US" sz="1600" b="1" dirty="0"/>
              <a:t> # Y</a:t>
            </a:r>
            <a:r>
              <a:rPr lang="en-US" sz="1600" b="1" baseline="-25000" dirty="0"/>
              <a:t>1</a:t>
            </a:r>
            <a:r>
              <a:rPr lang="en-US" sz="1600" b="1" dirty="0"/>
              <a:t> # Y</a:t>
            </a:r>
            <a:r>
              <a:rPr lang="en-US" sz="1600" b="1" baseline="-25000" dirty="0"/>
              <a:t>2</a:t>
            </a:r>
            <a:r>
              <a:rPr lang="en-US" sz="1600" b="1" dirty="0"/>
              <a:t> # Y</a:t>
            </a:r>
            <a:r>
              <a:rPr lang="en-US" sz="1600" b="1" baseline="-25000" dirty="0"/>
              <a:t>3</a:t>
            </a:r>
            <a:r>
              <a:rPr lang="en-US" sz="1600" b="1" dirty="0"/>
              <a:t> # … # Y</a:t>
            </a:r>
            <a:r>
              <a:rPr lang="en-US" sz="1600" b="1" baseline="-25000" dirty="0"/>
              <a:t>2j</a:t>
            </a:r>
            <a:r>
              <a:rPr lang="en-US" sz="1600" b="1" dirty="0"/>
              <a:t> # Y</a:t>
            </a:r>
            <a:r>
              <a:rPr lang="en-US" sz="1600" b="1" baseline="-25000" dirty="0"/>
              <a:t>2j+1</a:t>
            </a:r>
            <a:r>
              <a:rPr lang="en-US" sz="1600" b="1" dirty="0"/>
              <a:t> # }</a:t>
            </a:r>
          </a:p>
          <a:p>
            <a:pPr lvl="1" eaLnBrk="1" hangingPunct="1">
              <a:lnSpc>
                <a:spcPct val="80000"/>
              </a:lnSpc>
              <a:buFontTx/>
              <a:buNone/>
            </a:pPr>
            <a:r>
              <a:rPr lang="en-US" sz="1600" b="1" dirty="0"/>
              <a:t>where Y</a:t>
            </a:r>
            <a:r>
              <a:rPr lang="en-US" sz="1600" b="1" baseline="-25000" dirty="0"/>
              <a:t>2i</a:t>
            </a:r>
            <a:r>
              <a:rPr lang="en-US" sz="1600" b="1" dirty="0"/>
              <a:t> </a:t>
            </a:r>
            <a:r>
              <a:rPr lang="en-US" sz="1600" b="1" dirty="0">
                <a:sym typeface="Symbol" pitchFamily="-111" charset="2"/>
              </a:rPr>
              <a:t></a:t>
            </a:r>
            <a:r>
              <a:rPr lang="en-US" sz="1600" b="1" dirty="0"/>
              <a:t> Y</a:t>
            </a:r>
            <a:r>
              <a:rPr lang="en-US" sz="1600" b="1" baseline="-25000" dirty="0"/>
              <a:t>2i+1</a:t>
            </a:r>
            <a:r>
              <a:rPr lang="en-US" sz="1600" b="1" dirty="0"/>
              <a:t> , 0 ≤ </a:t>
            </a:r>
            <a:r>
              <a:rPr lang="en-US" sz="1600" b="1" dirty="0" err="1"/>
              <a:t>i</a:t>
            </a:r>
            <a:r>
              <a:rPr lang="en-US" sz="1600" b="1" dirty="0"/>
              <a:t> ≤ j.  </a:t>
            </a:r>
          </a:p>
          <a:p>
            <a:pPr lvl="1" eaLnBrk="1" hangingPunct="1">
              <a:lnSpc>
                <a:spcPct val="80000"/>
              </a:lnSpc>
              <a:buFontTx/>
              <a:buNone/>
            </a:pPr>
            <a:r>
              <a:rPr lang="en-US" sz="1600" b="1" dirty="0"/>
              <a:t>This checks the even/odd steps of an even length computation.</a:t>
            </a:r>
          </a:p>
          <a:p>
            <a:pPr lvl="1" eaLnBrk="1" hangingPunct="1">
              <a:lnSpc>
                <a:spcPct val="80000"/>
              </a:lnSpc>
              <a:buFontTx/>
              <a:buNone/>
            </a:pPr>
            <a:r>
              <a:rPr lang="en-US" sz="1600" b="1" dirty="0"/>
              <a:t>But, L2 =  L( G2 ) = { X $</a:t>
            </a:r>
            <a:r>
              <a:rPr lang="en-US" sz="1600" dirty="0"/>
              <a:t> </a:t>
            </a:r>
            <a:r>
              <a:rPr lang="en-US" sz="1600" b="1" dirty="0"/>
              <a:t> #X</a:t>
            </a:r>
            <a:r>
              <a:rPr lang="en-US" sz="1600" b="1" baseline="-25000" dirty="0"/>
              <a:t>0</a:t>
            </a:r>
            <a:r>
              <a:rPr lang="en-US" sz="1600" b="1" dirty="0"/>
              <a:t> # X</a:t>
            </a:r>
            <a:r>
              <a:rPr lang="en-US" sz="1600" b="1" baseline="-25000" dirty="0"/>
              <a:t>1</a:t>
            </a:r>
            <a:r>
              <a:rPr lang="en-US" sz="1600" b="1" dirty="0"/>
              <a:t> # X</a:t>
            </a:r>
            <a:r>
              <a:rPr lang="en-US" sz="1600" b="1" baseline="-25000" dirty="0"/>
              <a:t>2</a:t>
            </a:r>
            <a:r>
              <a:rPr lang="en-US" sz="1600" b="1" dirty="0"/>
              <a:t> # X</a:t>
            </a:r>
            <a:r>
              <a:rPr lang="en-US" sz="1600" b="1" baseline="-25000" dirty="0"/>
              <a:t>3</a:t>
            </a:r>
            <a:r>
              <a:rPr lang="en-US" sz="1600" b="1" dirty="0"/>
              <a:t> # X</a:t>
            </a:r>
            <a:r>
              <a:rPr lang="en-US" sz="1600" b="1" baseline="-25000" dirty="0"/>
              <a:t>4</a:t>
            </a:r>
            <a:r>
              <a:rPr lang="en-US" sz="1600" b="1" dirty="0"/>
              <a:t> # … # X</a:t>
            </a:r>
            <a:r>
              <a:rPr lang="en-US" sz="1600" b="1" baseline="-25000" dirty="0"/>
              <a:t>2k-1</a:t>
            </a:r>
            <a:r>
              <a:rPr lang="en-US" sz="1600" b="1" dirty="0"/>
              <a:t> # X</a:t>
            </a:r>
            <a:r>
              <a:rPr lang="en-US" sz="1600" b="1" baseline="-25000" dirty="0"/>
              <a:t>2k</a:t>
            </a:r>
            <a:r>
              <a:rPr lang="en-US" sz="1600" b="1" dirty="0"/>
              <a:t># Z</a:t>
            </a:r>
            <a:r>
              <a:rPr lang="en-US" sz="1600" b="1" baseline="-25000" dirty="0"/>
              <a:t>0</a:t>
            </a:r>
            <a:r>
              <a:rPr lang="en-US" sz="1600" b="1" dirty="0"/>
              <a:t> # }</a:t>
            </a:r>
          </a:p>
          <a:p>
            <a:pPr lvl="1" eaLnBrk="1" hangingPunct="1">
              <a:lnSpc>
                <a:spcPct val="80000"/>
              </a:lnSpc>
              <a:buFontTx/>
              <a:buNone/>
            </a:pPr>
            <a:r>
              <a:rPr lang="en-US" sz="1600" b="1" dirty="0"/>
              <a:t>where X</a:t>
            </a:r>
            <a:r>
              <a:rPr lang="en-US" sz="1600" b="1" baseline="-25000" dirty="0"/>
              <a:t>2i-1</a:t>
            </a:r>
            <a:r>
              <a:rPr lang="en-US" sz="1600" b="1" dirty="0"/>
              <a:t> </a:t>
            </a:r>
            <a:r>
              <a:rPr lang="en-US" sz="1600" b="1" dirty="0">
                <a:sym typeface="Symbol" pitchFamily="-111" charset="2"/>
              </a:rPr>
              <a:t></a:t>
            </a:r>
            <a:r>
              <a:rPr lang="en-US" sz="1600" b="1" dirty="0"/>
              <a:t> X</a:t>
            </a:r>
            <a:r>
              <a:rPr lang="en-US" sz="1600" b="1" baseline="-25000" dirty="0"/>
              <a:t>2i</a:t>
            </a:r>
            <a:r>
              <a:rPr lang="en-US" sz="1600" b="1" dirty="0"/>
              <a:t> , 1 ≤ </a:t>
            </a:r>
            <a:r>
              <a:rPr lang="en-US" sz="1600" b="1" dirty="0" err="1"/>
              <a:t>i</a:t>
            </a:r>
            <a:r>
              <a:rPr lang="en-US" sz="1600" b="1" dirty="0"/>
              <a:t> ≤ k and X = X</a:t>
            </a:r>
            <a:r>
              <a:rPr lang="en-US" sz="1600" b="1" baseline="-25000" dirty="0"/>
              <a:t>0</a:t>
            </a:r>
            <a:r>
              <a:rPr lang="en-US" sz="1600" b="1" dirty="0"/>
              <a:t> </a:t>
            </a:r>
          </a:p>
          <a:p>
            <a:pPr lvl="1" eaLnBrk="1" hangingPunct="1">
              <a:lnSpc>
                <a:spcPct val="80000"/>
              </a:lnSpc>
              <a:buFontTx/>
              <a:buNone/>
            </a:pPr>
            <a:r>
              <a:rPr lang="en-US" sz="1600" b="1" dirty="0"/>
              <a:t>This checks the odd/steps of an even length computation, and includes </a:t>
            </a:r>
          </a:p>
          <a:p>
            <a:pPr lvl="1" eaLnBrk="1" hangingPunct="1">
              <a:lnSpc>
                <a:spcPct val="80000"/>
              </a:lnSpc>
              <a:buFontTx/>
              <a:buNone/>
            </a:pPr>
            <a:r>
              <a:rPr lang="en-US" sz="1600" b="1" dirty="0"/>
              <a:t>an extra copy of the starting number prior to its $.  </a:t>
            </a:r>
          </a:p>
        </p:txBody>
      </p:sp>
      <p:sp>
        <p:nvSpPr>
          <p:cNvPr id="558085" name="Date Placeholder 3"/>
          <p:cNvSpPr>
            <a:spLocks noGrp="1"/>
          </p:cNvSpPr>
          <p:nvPr>
            <p:ph type="dt" sz="quarter" idx="10"/>
          </p:nvPr>
        </p:nvSpPr>
        <p:spPr>
          <a:noFill/>
        </p:spPr>
        <p:txBody>
          <a:bodyPr/>
          <a:lstStyle/>
          <a:p>
            <a:fld id="{E8DBC07F-A632-414E-A284-E081A2AD04D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580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6974320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Number Placeholder 5"/>
          <p:cNvSpPr>
            <a:spLocks noGrp="1"/>
          </p:cNvSpPr>
          <p:nvPr>
            <p:ph type="sldNum" sz="quarter" idx="12"/>
          </p:nvPr>
        </p:nvSpPr>
        <p:spPr>
          <a:noFill/>
        </p:spPr>
        <p:txBody>
          <a:bodyPr/>
          <a:lstStyle/>
          <a:p>
            <a:pPr eaLnBrk="1" hangingPunct="1"/>
            <a:fld id="{B42BDA4F-1F4E-5445-A0C8-539C83B7B60C}" type="slidenum">
              <a:rPr lang="en-US">
                <a:latin typeface="Arial" pitchFamily="-111" charset="0"/>
                <a:ea typeface="ＭＳ Ｐゴシック" pitchFamily="-111" charset="-128"/>
                <a:cs typeface="ＭＳ Ｐゴシック" pitchFamily="-111" charset="-128"/>
              </a:rPr>
              <a:pPr eaLnBrk="1" hangingPunct="1"/>
              <a:t>299</a:t>
            </a:fld>
            <a:endParaRPr lang="en-US">
              <a:latin typeface="Arial" pitchFamily="-111" charset="0"/>
              <a:ea typeface="ＭＳ Ｐゴシック" pitchFamily="-111" charset="-128"/>
              <a:cs typeface="ＭＳ Ｐゴシック" pitchFamily="-111" charset="-128"/>
            </a:endParaRPr>
          </a:p>
        </p:txBody>
      </p:sp>
      <p:sp>
        <p:nvSpPr>
          <p:cNvPr id="56013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Summarizing Quotient</a:t>
            </a:r>
          </a:p>
        </p:txBody>
      </p:sp>
      <p:sp>
        <p:nvSpPr>
          <p:cNvPr id="560132" name="Rectangle 3"/>
          <p:cNvSpPr>
            <a:spLocks noGrp="1" noChangeArrowheads="1"/>
          </p:cNvSpPr>
          <p:nvPr>
            <p:ph type="body" idx="1"/>
          </p:nvPr>
        </p:nvSpPr>
        <p:spPr/>
        <p:txBody>
          <a:bodyPr/>
          <a:lstStyle/>
          <a:p>
            <a:pPr eaLnBrk="1" hangingPunct="1">
              <a:lnSpc>
                <a:spcPct val="80000"/>
              </a:lnSpc>
              <a:buFontTx/>
              <a:buNone/>
            </a:pPr>
            <a:r>
              <a:rPr lang="en-US" sz="2800" dirty="0">
                <a:ea typeface="ＭＳ Ｐゴシック" pitchFamily="-111" charset="-128"/>
                <a:cs typeface="ＭＳ Ｐゴシック" pitchFamily="-111" charset="-128"/>
              </a:rPr>
              <a:t>	Now, consider the quotient </a:t>
            </a:r>
            <a:r>
              <a:rPr lang="en-US" sz="2800" b="1" dirty="0">
                <a:ea typeface="ＭＳ Ｐゴシック" pitchFamily="-111" charset="-128"/>
                <a:cs typeface="ＭＳ Ｐゴシック" pitchFamily="-111" charset="-128"/>
              </a:rPr>
              <a:t>L2 / L1 </a:t>
            </a:r>
            <a:r>
              <a:rPr lang="en-US" sz="2800" dirty="0">
                <a:ea typeface="ＭＳ Ｐゴシック" pitchFamily="-111" charset="-128"/>
                <a:cs typeface="ＭＳ Ｐゴシック" pitchFamily="-111" charset="-128"/>
              </a:rPr>
              <a:t>where </a:t>
            </a:r>
            <a:r>
              <a:rPr lang="en-US" sz="2800" b="1" dirty="0">
                <a:ea typeface="ＭＳ Ｐゴシック" pitchFamily="-111" charset="-128"/>
                <a:cs typeface="ＭＳ Ｐゴシック" pitchFamily="-111" charset="-128"/>
              </a:rPr>
              <a:t>L1</a:t>
            </a:r>
            <a:r>
              <a:rPr lang="en-US" sz="2800" dirty="0">
                <a:ea typeface="ＭＳ Ｐゴシック" pitchFamily="-111" charset="-128"/>
                <a:cs typeface="ＭＳ Ｐゴシック" pitchFamily="-111" charset="-128"/>
              </a:rPr>
              <a:t> and </a:t>
            </a:r>
            <a:r>
              <a:rPr lang="en-US" sz="2800" b="1" dirty="0">
                <a:ea typeface="ＭＳ Ｐゴシック" pitchFamily="-111" charset="-128"/>
                <a:cs typeface="ＭＳ Ｐゴシック" pitchFamily="-111" charset="-128"/>
              </a:rPr>
              <a:t>L2</a:t>
            </a:r>
            <a:r>
              <a:rPr lang="en-US" sz="2800" dirty="0">
                <a:ea typeface="ＭＳ Ｐゴシック" pitchFamily="-111" charset="-128"/>
                <a:cs typeface="ＭＳ Ｐゴシック" pitchFamily="-111" charset="-128"/>
              </a:rPr>
              <a:t> are the CFLs on prior slide.  The only way a member of </a:t>
            </a:r>
            <a:r>
              <a:rPr lang="en-US" sz="2800" b="1" dirty="0">
                <a:ea typeface="ＭＳ Ｐゴシック" pitchFamily="-111" charset="-128"/>
                <a:cs typeface="ＭＳ Ｐゴシック" pitchFamily="-111" charset="-128"/>
              </a:rPr>
              <a:t>L1</a:t>
            </a:r>
            <a:r>
              <a:rPr lang="en-US" sz="2800" dirty="0">
                <a:ea typeface="ＭＳ Ｐゴシック" pitchFamily="-111" charset="-128"/>
                <a:cs typeface="ＭＳ Ｐゴシック" pitchFamily="-111" charset="-128"/>
              </a:rPr>
              <a:t> can match a final substring in </a:t>
            </a:r>
            <a:r>
              <a:rPr lang="en-US" sz="2800" b="1" dirty="0">
                <a:ea typeface="ＭＳ Ｐゴシック" pitchFamily="-111" charset="-128"/>
                <a:cs typeface="ＭＳ Ｐゴシック" pitchFamily="-111" charset="-128"/>
              </a:rPr>
              <a:t>L2</a:t>
            </a:r>
            <a:r>
              <a:rPr lang="en-US" sz="2800" dirty="0">
                <a:ea typeface="ＭＳ Ｐゴシック" pitchFamily="-111" charset="-128"/>
                <a:cs typeface="ＭＳ Ｐゴシック" pitchFamily="-111" charset="-128"/>
              </a:rPr>
              <a:t> is to line up the </a:t>
            </a:r>
            <a:r>
              <a:rPr lang="en-US" sz="2800" b="1" dirty="0">
                <a:ea typeface="ＭＳ Ｐゴシック" pitchFamily="-111" charset="-128"/>
                <a:cs typeface="ＭＳ Ｐゴシック" pitchFamily="-111" charset="-128"/>
              </a:rPr>
              <a:t>$</a:t>
            </a:r>
            <a:r>
              <a:rPr lang="en-US" sz="2800" dirty="0">
                <a:ea typeface="ＭＳ Ｐゴシック" pitchFamily="-111" charset="-128"/>
                <a:cs typeface="ＭＳ Ｐゴシック" pitchFamily="-111" charset="-128"/>
              </a:rPr>
              <a:t> signs.  But then they serve to check out the validity and termination of the computation.  Moreover, the quotient leaves only the starting number (the one on which the machine halts.)  Thus,</a:t>
            </a:r>
          </a:p>
          <a:p>
            <a:pPr eaLnBrk="1" hangingPunct="1">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L2 / L1  = { X | the system F halts on zero }. </a:t>
            </a:r>
          </a:p>
          <a:p>
            <a:pPr eaLnBrk="1" hangingPunct="1">
              <a:lnSpc>
                <a:spcPct val="80000"/>
              </a:lnSpc>
              <a:buFontTx/>
              <a:buNone/>
            </a:pPr>
            <a:r>
              <a:rPr lang="en-US" sz="2800" dirty="0">
                <a:ea typeface="ＭＳ Ｐゴシック" pitchFamily="-111" charset="-128"/>
                <a:cs typeface="ＭＳ Ｐゴシック" pitchFamily="-111" charset="-128"/>
              </a:rPr>
              <a:t>	Since deciding the members of an re set is in general undecidable, we have shown that membership in the quotient of two CFLs is also undecidable.</a:t>
            </a:r>
          </a:p>
          <a:p>
            <a:pPr eaLnBrk="1" hangingPunct="1">
              <a:lnSpc>
                <a:spcPct val="80000"/>
              </a:lnSpc>
            </a:pPr>
            <a:endParaRPr lang="en-US" sz="2400" dirty="0">
              <a:ea typeface="ＭＳ Ｐゴシック" pitchFamily="-111" charset="-128"/>
              <a:cs typeface="ＭＳ Ｐゴシック" pitchFamily="-111" charset="-128"/>
            </a:endParaRPr>
          </a:p>
        </p:txBody>
      </p:sp>
      <p:sp>
        <p:nvSpPr>
          <p:cNvPr id="560133" name="Date Placeholder 3"/>
          <p:cNvSpPr>
            <a:spLocks noGrp="1"/>
          </p:cNvSpPr>
          <p:nvPr>
            <p:ph type="dt" sz="quarter" idx="10"/>
          </p:nvPr>
        </p:nvSpPr>
        <p:spPr>
          <a:noFill/>
        </p:spPr>
        <p:txBody>
          <a:bodyPr/>
          <a:lstStyle/>
          <a:p>
            <a:fld id="{07A54A32-3F17-F941-BBD6-1B994E7906C4}"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601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173530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4FF859-3250-1C4A-95CF-37A29C207A7D}" type="datetime1">
              <a:rPr lang="en-US" smtClean="0"/>
              <a:t>3/2/22</a:t>
            </a:fld>
            <a:endParaRPr lang="en-US"/>
          </a:p>
        </p:txBody>
      </p:sp>
      <p:sp>
        <p:nvSpPr>
          <p:cNvPr id="593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en-US" dirty="0"/>
              <a:t>UCF @ CS</a:t>
            </a:r>
          </a:p>
        </p:txBody>
      </p:sp>
      <p:sp>
        <p:nvSpPr>
          <p:cNvPr id="593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6283FED-ED95-F24F-B9B3-671F5C298DA0}" type="slidenum">
              <a:rPr lang="en-US"/>
              <a:pPr/>
              <a:t>3</a:t>
            </a:fld>
            <a:endParaRPr lang="en-US"/>
          </a:p>
        </p:txBody>
      </p:sp>
      <p:sp>
        <p:nvSpPr>
          <p:cNvPr id="59397" name="Rectangle 2"/>
          <p:cNvSpPr>
            <a:spLocks noGrp="1" noChangeArrowheads="1"/>
          </p:cNvSpPr>
          <p:nvPr>
            <p:ph type="title" idx="4294967295"/>
          </p:nvPr>
        </p:nvSpPr>
        <p:spPr/>
        <p:txBody>
          <a:bodyPr/>
          <a:lstStyle/>
          <a:p>
            <a:pPr eaLnBrk="1" hangingPunct="1"/>
            <a:r>
              <a:rPr lang="en-US">
                <a:latin typeface="Arial" charset="0"/>
                <a:ea typeface="MS PGothic" charset="0"/>
              </a:rPr>
              <a:t>Goals of Computability</a:t>
            </a:r>
          </a:p>
        </p:txBody>
      </p:sp>
      <p:sp>
        <p:nvSpPr>
          <p:cNvPr id="59398" name="Rectangle 3"/>
          <p:cNvSpPr>
            <a:spLocks noGrp="1" noChangeArrowheads="1"/>
          </p:cNvSpPr>
          <p:nvPr>
            <p:ph type="body" idx="4294967295"/>
          </p:nvPr>
        </p:nvSpPr>
        <p:spPr/>
        <p:txBody>
          <a:bodyPr/>
          <a:lstStyle/>
          <a:p>
            <a:pPr eaLnBrk="1" hangingPunct="1">
              <a:lnSpc>
                <a:spcPct val="90000"/>
              </a:lnSpc>
            </a:pPr>
            <a:r>
              <a:rPr lang="en-US" sz="2400">
                <a:latin typeface="Arial" charset="0"/>
                <a:ea typeface="MS PGothic" charset="0"/>
              </a:rPr>
              <a:t>Provide precise characterizations (computational models) of the class of effective procedures / algorithms.</a:t>
            </a:r>
          </a:p>
          <a:p>
            <a:pPr eaLnBrk="1" hangingPunct="1">
              <a:lnSpc>
                <a:spcPct val="90000"/>
              </a:lnSpc>
            </a:pPr>
            <a:r>
              <a:rPr lang="en-US" sz="2400">
                <a:latin typeface="Arial" charset="0"/>
                <a:ea typeface="MS PGothic" charset="0"/>
              </a:rPr>
              <a:t>Study the boundaries between complete and incomplete models of computation.</a:t>
            </a:r>
          </a:p>
          <a:p>
            <a:pPr eaLnBrk="1" hangingPunct="1">
              <a:lnSpc>
                <a:spcPct val="90000"/>
              </a:lnSpc>
            </a:pPr>
            <a:r>
              <a:rPr lang="en-US" sz="2400">
                <a:latin typeface="Arial" charset="0"/>
                <a:ea typeface="MS PGothic" charset="0"/>
              </a:rPr>
              <a:t>Study the properties of classes of solvable and unsolvable problems.</a:t>
            </a:r>
          </a:p>
          <a:p>
            <a:pPr eaLnBrk="1" hangingPunct="1">
              <a:lnSpc>
                <a:spcPct val="90000"/>
              </a:lnSpc>
            </a:pPr>
            <a:r>
              <a:rPr lang="en-US" sz="2400">
                <a:latin typeface="Arial" charset="0"/>
                <a:ea typeface="MS PGothic" charset="0"/>
              </a:rPr>
              <a:t>Solve or prove unsolvable open problems.</a:t>
            </a:r>
          </a:p>
          <a:p>
            <a:pPr eaLnBrk="1" hangingPunct="1">
              <a:lnSpc>
                <a:spcPct val="90000"/>
              </a:lnSpc>
            </a:pPr>
            <a:r>
              <a:rPr lang="en-US" sz="2400">
                <a:latin typeface="Arial" charset="0"/>
                <a:ea typeface="MS PGothic" charset="0"/>
              </a:rPr>
              <a:t>Determine reducibility and equivalence relations among unsolvable problems.</a:t>
            </a:r>
          </a:p>
          <a:p>
            <a:pPr eaLnBrk="1" hangingPunct="1">
              <a:lnSpc>
                <a:spcPct val="90000"/>
              </a:lnSpc>
            </a:pPr>
            <a:r>
              <a:rPr lang="en-US" sz="2400">
                <a:latin typeface="Arial" charset="0"/>
                <a:ea typeface="MS PGothic" charset="0"/>
              </a:rPr>
              <a:t>Our added goal is to apply these techniques and results across multiple areas of Computer Science.</a:t>
            </a:r>
          </a:p>
        </p:txBody>
      </p:sp>
      <p:sp>
        <p:nvSpPr>
          <p:cNvPr id="59399"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fld id="{DD28B78B-0199-FB49-A86A-5CEED8EFF288}" type="slidenum">
              <a:rPr lang="en-US" sz="1400"/>
              <a:pPr algn="r" eaLnBrk="1" hangingPunct="1"/>
              <a:t>3</a:t>
            </a:fld>
            <a:endParaRPr lang="en-US" sz="1400"/>
          </a:p>
        </p:txBody>
      </p:sp>
    </p:spTree>
    <p:extLst>
      <p:ext uri="{BB962C8B-B14F-4D97-AF65-F5344CB8AC3E}">
        <p14:creationId xmlns:p14="http://schemas.microsoft.com/office/powerpoint/2010/main" val="3084210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ate Placeholder 3"/>
          <p:cNvSpPr>
            <a:spLocks noGrp="1"/>
          </p:cNvSpPr>
          <p:nvPr>
            <p:ph type="dt" sz="quarter" idx="10"/>
          </p:nvPr>
        </p:nvSpPr>
        <p:spPr>
          <a:noFill/>
        </p:spPr>
        <p:txBody>
          <a:bodyPr/>
          <a:lstStyle/>
          <a:p>
            <a:fld id="{293BB1BC-6276-4D43-A0D6-75FCED901CF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638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3844" name="Slide Number Placeholder 5"/>
          <p:cNvSpPr>
            <a:spLocks noGrp="1"/>
          </p:cNvSpPr>
          <p:nvPr>
            <p:ph type="sldNum" sz="quarter" idx="12"/>
          </p:nvPr>
        </p:nvSpPr>
        <p:spPr>
          <a:noFill/>
        </p:spPr>
        <p:txBody>
          <a:bodyPr/>
          <a:lstStyle/>
          <a:p>
            <a:fld id="{088097C0-EE0B-BA44-B4C8-74819E82BE30}" type="slidenum">
              <a:rPr lang="en-US">
                <a:latin typeface="Arial" pitchFamily="-111" charset="0"/>
                <a:ea typeface="ＭＳ Ｐゴシック" pitchFamily="-111" charset="-128"/>
                <a:cs typeface="ＭＳ Ｐゴシック" pitchFamily="-111" charset="-128"/>
              </a:rPr>
              <a:pPr/>
              <a:t>30</a:t>
            </a:fld>
            <a:endParaRPr lang="en-US">
              <a:latin typeface="Arial" pitchFamily="-111" charset="0"/>
              <a:ea typeface="ＭＳ Ｐゴシック" pitchFamily="-111" charset="-128"/>
              <a:cs typeface="ＭＳ Ｐゴシック" pitchFamily="-111" charset="-128"/>
            </a:endParaRPr>
          </a:p>
        </p:txBody>
      </p:sp>
      <p:sp>
        <p:nvSpPr>
          <p:cNvPr id="16384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Picture Proof</a:t>
            </a:r>
          </a:p>
        </p:txBody>
      </p:sp>
      <p:sp>
        <p:nvSpPr>
          <p:cNvPr id="163846" name="Rectangle 3"/>
          <p:cNvSpPr>
            <a:spLocks noGrp="1" noChangeArrowheads="1"/>
          </p:cNvSpPr>
          <p:nvPr>
            <p:ph type="body" idx="1"/>
          </p:nvPr>
        </p:nvSpPr>
        <p:spPr/>
        <p:txBody>
          <a:bodyPr/>
          <a:lstStyle/>
          <a:p>
            <a:pPr marL="60325" indent="-60325" eaLnBrk="1" hangingPunct="1">
              <a:lnSpc>
                <a:spcPct val="80000"/>
              </a:lnSpc>
              <a:buFontTx/>
              <a:buNone/>
            </a:pPr>
            <a:r>
              <a:rPr lang="en-US" sz="2000" dirty="0">
                <a:ea typeface="ＭＳ Ｐゴシック" pitchFamily="-111" charset="-128"/>
                <a:cs typeface="ＭＳ Ｐゴシック" pitchFamily="-111" charset="-128"/>
              </a:rPr>
              <a:t>	</a:t>
            </a:r>
          </a:p>
        </p:txBody>
      </p:sp>
      <p:graphicFrame>
        <p:nvGraphicFramePr>
          <p:cNvPr id="2" name="Table 2">
            <a:extLst>
              <a:ext uri="{FF2B5EF4-FFF2-40B4-BE49-F238E27FC236}">
                <a16:creationId xmlns:a16="http://schemas.microsoft.com/office/drawing/2014/main" id="{CF2E85CD-55B3-EC4A-BA03-30E4D2B02D2B}"/>
              </a:ext>
            </a:extLst>
          </p:cNvPr>
          <p:cNvGraphicFramePr>
            <a:graphicFrameLocks noGrp="1"/>
          </p:cNvGraphicFramePr>
          <p:nvPr>
            <p:extLst>
              <p:ext uri="{D42A27DB-BD31-4B8C-83A1-F6EECF244321}">
                <p14:modId xmlns:p14="http://schemas.microsoft.com/office/powerpoint/2010/main" val="2209348753"/>
              </p:ext>
            </p:extLst>
          </p:nvPr>
        </p:nvGraphicFramePr>
        <p:xfrm>
          <a:off x="990599" y="1260861"/>
          <a:ext cx="6781801" cy="3337560"/>
        </p:xfrm>
        <a:graphic>
          <a:graphicData uri="http://schemas.openxmlformats.org/drawingml/2006/table">
            <a:tbl>
              <a:tblPr firstRow="1" bandRow="1">
                <a:tableStyleId>{00A15C55-8517-42AA-B614-E9B94910E393}</a:tableStyleId>
              </a:tblPr>
              <a:tblGrid>
                <a:gridCol w="557408">
                  <a:extLst>
                    <a:ext uri="{9D8B030D-6E8A-4147-A177-3AD203B41FA5}">
                      <a16:colId xmlns:a16="http://schemas.microsoft.com/office/drawing/2014/main" val="3839491397"/>
                    </a:ext>
                  </a:extLst>
                </a:gridCol>
                <a:gridCol w="1207718">
                  <a:extLst>
                    <a:ext uri="{9D8B030D-6E8A-4147-A177-3AD203B41FA5}">
                      <a16:colId xmlns:a16="http://schemas.microsoft.com/office/drawing/2014/main" val="1636812517"/>
                    </a:ext>
                  </a:extLst>
                </a:gridCol>
                <a:gridCol w="1207718">
                  <a:extLst>
                    <a:ext uri="{9D8B030D-6E8A-4147-A177-3AD203B41FA5}">
                      <a16:colId xmlns:a16="http://schemas.microsoft.com/office/drawing/2014/main" val="3073207348"/>
                    </a:ext>
                  </a:extLst>
                </a:gridCol>
                <a:gridCol w="557408">
                  <a:extLst>
                    <a:ext uri="{9D8B030D-6E8A-4147-A177-3AD203B41FA5}">
                      <a16:colId xmlns:a16="http://schemas.microsoft.com/office/drawing/2014/main" val="1389885250"/>
                    </a:ext>
                  </a:extLst>
                </a:gridCol>
                <a:gridCol w="598696">
                  <a:extLst>
                    <a:ext uri="{9D8B030D-6E8A-4147-A177-3AD203B41FA5}">
                      <a16:colId xmlns:a16="http://schemas.microsoft.com/office/drawing/2014/main" val="3178369399"/>
                    </a:ext>
                  </a:extLst>
                </a:gridCol>
                <a:gridCol w="516121">
                  <a:extLst>
                    <a:ext uri="{9D8B030D-6E8A-4147-A177-3AD203B41FA5}">
                      <a16:colId xmlns:a16="http://schemas.microsoft.com/office/drawing/2014/main" val="1501902735"/>
                    </a:ext>
                  </a:extLst>
                </a:gridCol>
                <a:gridCol w="1135459">
                  <a:extLst>
                    <a:ext uri="{9D8B030D-6E8A-4147-A177-3AD203B41FA5}">
                      <a16:colId xmlns:a16="http://schemas.microsoft.com/office/drawing/2014/main" val="2347757445"/>
                    </a:ext>
                  </a:extLst>
                </a:gridCol>
                <a:gridCol w="536766">
                  <a:extLst>
                    <a:ext uri="{9D8B030D-6E8A-4147-A177-3AD203B41FA5}">
                      <a16:colId xmlns:a16="http://schemas.microsoft.com/office/drawing/2014/main" val="2704593616"/>
                    </a:ext>
                  </a:extLst>
                </a:gridCol>
                <a:gridCol w="464507">
                  <a:extLst>
                    <a:ext uri="{9D8B030D-6E8A-4147-A177-3AD203B41FA5}">
                      <a16:colId xmlns:a16="http://schemas.microsoft.com/office/drawing/2014/main" val="1200288633"/>
                    </a:ext>
                  </a:extLst>
                </a:gridCol>
              </a:tblGrid>
              <a:tr h="370840">
                <a:tc>
                  <a:txBody>
                    <a:bodyPr/>
                    <a:lstStyle/>
                    <a:p>
                      <a:r>
                        <a:rPr lang="en-US" sz="1800" b="1" dirty="0">
                          <a:ea typeface="ＭＳ Ｐゴシック" pitchFamily="-111" charset="-128"/>
                          <a:cs typeface="ＭＳ Ｐゴシック" pitchFamily="-111" charset="-128"/>
                          <a:sym typeface="Symbol" pitchFamily="-111" charset="2"/>
                        </a:rPr>
                        <a:t></a:t>
                      </a:r>
                      <a:r>
                        <a:rPr lang="en-US" dirty="0"/>
                        <a:t>/x</a:t>
                      </a:r>
                    </a:p>
                  </a:txBody>
                  <a:tcPr/>
                </a:tc>
                <a:tc>
                  <a:txBody>
                    <a:bodyPr/>
                    <a:lstStyle/>
                    <a:p>
                      <a:r>
                        <a:rPr lang="en-US" dirty="0"/>
                        <a:t>0</a:t>
                      </a:r>
                    </a:p>
                  </a:txBody>
                  <a:tcPr/>
                </a:tc>
                <a:tc>
                  <a:txBody>
                    <a:bodyPr/>
                    <a:lstStyle/>
                    <a:p>
                      <a:r>
                        <a:rPr lang="en-US" dirty="0"/>
                        <a:t>1</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x</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17274953"/>
                  </a:ext>
                </a:extLst>
              </a:tr>
              <a:tr h="370840">
                <a:tc>
                  <a:txBody>
                    <a:bodyPr/>
                    <a:lstStyle/>
                    <a:p>
                      <a:r>
                        <a:rPr lang="en-US" sz="1800" b="1" dirty="0">
                          <a:ea typeface="ＭＳ Ｐゴシック" pitchFamily="-111" charset="-128"/>
                          <a:cs typeface="ＭＳ Ｐゴシック" pitchFamily="-111" charset="-128"/>
                          <a:sym typeface="Symbol" pitchFamily="-111" charset="2"/>
                        </a:rPr>
                        <a:t></a:t>
                      </a:r>
                      <a:r>
                        <a:rPr lang="en-US" baseline="-25000" dirty="0"/>
                        <a:t>0</a:t>
                      </a:r>
                    </a:p>
                  </a:txBody>
                  <a:tcPr/>
                </a:tc>
                <a:tc>
                  <a:txBody>
                    <a:bodyPr/>
                    <a:lstStyle/>
                    <a:p>
                      <a:r>
                        <a:rPr lang="en-US" sz="1800" b="1" dirty="0">
                          <a:ea typeface="ＭＳ Ｐゴシック" pitchFamily="-111" charset="-128"/>
                          <a:cs typeface="ＭＳ Ｐゴシック" pitchFamily="-111" charset="-128"/>
                          <a:sym typeface="Symbol" pitchFamily="-111" charset="2"/>
                        </a:rPr>
                        <a:t></a:t>
                      </a:r>
                      <a:r>
                        <a:rPr lang="en-US" baseline="-25000" dirty="0"/>
                        <a:t>0</a:t>
                      </a:r>
                      <a:r>
                        <a:rPr lang="en-US" dirty="0"/>
                        <a:t>(0)</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0</a:t>
                      </a:r>
                      <a:r>
                        <a:rPr lang="en-US" dirty="0"/>
                        <a:t>(1)</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0</a:t>
                      </a:r>
                      <a:r>
                        <a:rPr lang="en-US" dirty="0"/>
                        <a:t>(x)</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39344221"/>
                  </a:ext>
                </a:extLst>
              </a:tr>
              <a:tr h="370840">
                <a:tc>
                  <a:txBody>
                    <a:bodyPr/>
                    <a:lstStyle/>
                    <a:p>
                      <a:r>
                        <a:rPr lang="en-US" sz="1800" b="1" dirty="0">
                          <a:ea typeface="ＭＳ Ｐゴシック" pitchFamily="-111" charset="-128"/>
                          <a:cs typeface="ＭＳ Ｐゴシック" pitchFamily="-111" charset="-128"/>
                          <a:sym typeface="Symbol" pitchFamily="-111" charset="2"/>
                        </a:rPr>
                        <a:t></a:t>
                      </a:r>
                      <a:r>
                        <a:rPr lang="en-US" baseline="-25000" dirty="0"/>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1</a:t>
                      </a:r>
                      <a:r>
                        <a:rPr lang="en-US" dirty="0"/>
                        <a:t>(0)</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1</a:t>
                      </a:r>
                      <a:r>
                        <a:rPr lang="en-US" dirty="0"/>
                        <a:t>(1)</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1</a:t>
                      </a:r>
                      <a:r>
                        <a:rPr lang="en-US" dirty="0"/>
                        <a:t>(x)</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28885547"/>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70509575"/>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1560315"/>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805596"/>
                  </a:ext>
                </a:extLst>
              </a:tr>
              <a:tr h="370840">
                <a:tc>
                  <a:txBody>
                    <a:bodyPr/>
                    <a:lstStyle/>
                    <a:p>
                      <a:r>
                        <a:rPr lang="en-US" sz="1800" b="1" dirty="0">
                          <a:ea typeface="ＭＳ Ｐゴシック" pitchFamily="-111" charset="-128"/>
                          <a:cs typeface="ＭＳ Ｐゴシック" pitchFamily="-111" charset="-128"/>
                          <a:sym typeface="Symbol" pitchFamily="-111" charset="2"/>
                        </a:rPr>
                        <a:t></a:t>
                      </a:r>
                      <a:r>
                        <a:rPr lang="en-US" baseline="-25000" dirty="0"/>
                        <a:t>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x</a:t>
                      </a:r>
                      <a:r>
                        <a:rPr lang="en-US" dirty="0"/>
                        <a:t>(0)</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x</a:t>
                      </a:r>
                      <a:r>
                        <a:rPr lang="en-US" dirty="0"/>
                        <a:t>(1)</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t>
                      </a:r>
                      <a:r>
                        <a:rPr lang="en-US" baseline="-25000" dirty="0"/>
                        <a:t>x</a:t>
                      </a:r>
                      <a:r>
                        <a:rPr lang="en-US" dirty="0"/>
                        <a:t>(x)</a:t>
                      </a:r>
                      <a:r>
                        <a:rPr lang="en-US" sz="1800" b="1" dirty="0">
                          <a:ea typeface="ＭＳ Ｐゴシック" pitchFamily="-111" charset="-128"/>
                          <a:cs typeface="ＭＳ Ｐゴシック" pitchFamily="-111" charset="-128"/>
                          <a:sym typeface="Symbol" pitchFamily="-111" charset="2"/>
                        </a:rPr>
                        <a:t>?</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87520007"/>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70647134"/>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11967607"/>
                  </a:ext>
                </a:extLst>
              </a:tr>
            </a:tbl>
          </a:graphicData>
        </a:graphic>
      </p:graphicFrame>
      <p:sp>
        <p:nvSpPr>
          <p:cNvPr id="3" name="TextBox 2">
            <a:extLst>
              <a:ext uri="{FF2B5EF4-FFF2-40B4-BE49-F238E27FC236}">
                <a16:creationId xmlns:a16="http://schemas.microsoft.com/office/drawing/2014/main" id="{A83A9DBA-3133-7145-8711-298334D67DD4}"/>
              </a:ext>
            </a:extLst>
          </p:cNvPr>
          <p:cNvSpPr txBox="1"/>
          <p:nvPr/>
        </p:nvSpPr>
        <p:spPr>
          <a:xfrm>
            <a:off x="838198" y="4620336"/>
            <a:ext cx="7239001" cy="1754326"/>
          </a:xfrm>
          <a:prstGeom prst="rect">
            <a:avLst/>
          </a:prstGeom>
          <a:noFill/>
        </p:spPr>
        <p:txBody>
          <a:bodyPr wrap="square" rtlCol="0">
            <a:spAutoFit/>
          </a:bodyPr>
          <a:lstStyle/>
          <a:p>
            <a:r>
              <a:rPr lang="en-US" dirty="0"/>
              <a:t>If </a:t>
            </a:r>
            <a:r>
              <a:rPr lang="en-US" b="1" dirty="0"/>
              <a:t>Halt</a:t>
            </a:r>
            <a:r>
              <a:rPr lang="en-US" dirty="0"/>
              <a:t> exist we can create this “lazy” evaluation.</a:t>
            </a:r>
          </a:p>
          <a:p>
            <a:r>
              <a:rPr lang="en-US" dirty="0"/>
              <a:t>Consider diagonal and a procedure defined by</a:t>
            </a:r>
            <a:br>
              <a:rPr lang="en-US" dirty="0"/>
            </a:br>
            <a:r>
              <a:rPr lang="en-US" b="1" dirty="0"/>
              <a:t>Disagree(x)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y [ not Halt(</a:t>
            </a:r>
            <a:r>
              <a:rPr lang="en-US" b="1" dirty="0" err="1">
                <a:ea typeface="ＭＳ Ｐゴシック" pitchFamily="-111" charset="-128"/>
                <a:cs typeface="ＭＳ Ｐゴシック" pitchFamily="-111" charset="-128"/>
              </a:rPr>
              <a:t>x,x</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 </a:t>
            </a:r>
          </a:p>
          <a:p>
            <a:r>
              <a:rPr lang="en-US" dirty="0">
                <a:ea typeface="ＭＳ Ｐゴシック" pitchFamily="-111" charset="-128"/>
                <a:cs typeface="ＭＳ Ｐゴシック" pitchFamily="-111" charset="-128"/>
              </a:rPr>
              <a:t>So </a:t>
            </a:r>
            <a:r>
              <a:rPr lang="en-US" b="1" dirty="0"/>
              <a:t>Disagree(x)=0 </a:t>
            </a:r>
            <a:r>
              <a:rPr lang="en-US" b="1" dirty="0" err="1"/>
              <a:t>iff</a:t>
            </a:r>
            <a:r>
              <a:rPr lang="en-US" b="1" dirty="0"/>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and </a:t>
            </a:r>
            <a:r>
              <a:rPr lang="en-US" b="1" dirty="0"/>
              <a:t>Disagree(x)</a:t>
            </a:r>
            <a:r>
              <a:rPr lang="en-US" b="1" dirty="0">
                <a:ea typeface="ＭＳ Ｐゴシック" pitchFamily="-111" charset="-128"/>
                <a:cs typeface="ＭＳ Ｐゴシック" pitchFamily="-111" charset="-128"/>
                <a:sym typeface="Symbol" pitchFamily="-111" charset="2"/>
              </a:rPr>
              <a:t></a:t>
            </a:r>
            <a:r>
              <a:rPr lang="en-US" b="1" dirty="0"/>
              <a:t> </a:t>
            </a:r>
            <a:r>
              <a:rPr lang="en-US" b="1" dirty="0" err="1"/>
              <a:t>iff</a:t>
            </a:r>
            <a:r>
              <a:rPr lang="en-US" b="1" dirty="0"/>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x</a:t>
            </a:r>
            <a:r>
              <a:rPr lang="en-US" b="1" dirty="0">
                <a:ea typeface="ＭＳ Ｐゴシック" pitchFamily="-111" charset="-128"/>
                <a:cs typeface="ＭＳ Ｐゴシック" pitchFamily="-111" charset="-128"/>
                <a:sym typeface="Symbol" pitchFamily="-111" charset="2"/>
              </a:rPr>
              <a:t>(x) </a:t>
            </a:r>
            <a:endParaRPr lang="en-US" dirty="0"/>
          </a:p>
          <a:p>
            <a:r>
              <a:rPr lang="en-US" dirty="0"/>
              <a:t>If </a:t>
            </a:r>
            <a:r>
              <a:rPr lang="en-US" b="1" dirty="0"/>
              <a:t>Halt</a:t>
            </a:r>
            <a:r>
              <a:rPr lang="en-US" dirty="0"/>
              <a:t> exists then so does </a:t>
            </a:r>
            <a:r>
              <a:rPr lang="en-US" b="1" dirty="0"/>
              <a:t>Disagree</a:t>
            </a:r>
            <a:r>
              <a:rPr lang="en-US" dirty="0"/>
              <a:t> and it is the </a:t>
            </a:r>
            <a:r>
              <a:rPr lang="en-US" b="1" dirty="0"/>
              <a:t>d</a:t>
            </a:r>
            <a:r>
              <a:rPr lang="en-US" dirty="0"/>
              <a:t>-</a:t>
            </a:r>
            <a:r>
              <a:rPr lang="en-US" dirty="0" err="1"/>
              <a:t>th</a:t>
            </a:r>
            <a:r>
              <a:rPr lang="en-US" dirty="0"/>
              <a:t> row for some </a:t>
            </a:r>
            <a:r>
              <a:rPr lang="en-US" b="1" dirty="0"/>
              <a:t>d</a:t>
            </a:r>
            <a:r>
              <a:rPr lang="en-US" dirty="0"/>
              <a:t>. But then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d</a:t>
            </a:r>
            <a:r>
              <a:rPr lang="en-US" b="1" dirty="0">
                <a:ea typeface="ＭＳ Ｐゴシック" pitchFamily="-111" charset="-128"/>
                <a:cs typeface="ＭＳ Ｐゴシック" pitchFamily="-111" charset="-128"/>
                <a:sym typeface="Symbol" pitchFamily="-111" charset="2"/>
              </a:rPr>
              <a:t>(d)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not </a:t>
            </a:r>
            <a:r>
              <a:rPr lang="en-US" b="1" dirty="0">
                <a:ea typeface="ＭＳ Ｐゴシック" pitchFamily="-111" charset="-128"/>
                <a:cs typeface="ＭＳ Ｐゴシック" pitchFamily="-111" charset="-128"/>
              </a:rPr>
              <a:t>Halt(</a:t>
            </a:r>
            <a:r>
              <a:rPr lang="en-US" b="1" dirty="0" err="1">
                <a:ea typeface="ＭＳ Ｐゴシック" pitchFamily="-111" charset="-128"/>
                <a:cs typeface="ＭＳ Ｐゴシック" pitchFamily="-111" charset="-128"/>
              </a:rPr>
              <a:t>d,d</a:t>
            </a: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iff</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d</a:t>
            </a:r>
            <a:r>
              <a:rPr lang="en-US" b="1" dirty="0">
                <a:ea typeface="ＭＳ Ｐゴシック" pitchFamily="-111" charset="-128"/>
                <a:cs typeface="ＭＳ Ｐゴシック" pitchFamily="-111" charset="-128"/>
                <a:sym typeface="Symbol" pitchFamily="-111" charset="2"/>
              </a:rPr>
              <a:t>(d)</a:t>
            </a:r>
            <a:endParaRPr lang="en-US" dirty="0"/>
          </a:p>
        </p:txBody>
      </p:sp>
    </p:spTree>
    <p:extLst>
      <p:ext uri="{BB962C8B-B14F-4D97-AF65-F5344CB8AC3E}">
        <p14:creationId xmlns:p14="http://schemas.microsoft.com/office/powerpoint/2010/main" val="262683768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Number Placeholder 5"/>
          <p:cNvSpPr>
            <a:spLocks noGrp="1"/>
          </p:cNvSpPr>
          <p:nvPr>
            <p:ph type="sldNum" sz="quarter" idx="12"/>
          </p:nvPr>
        </p:nvSpPr>
        <p:spPr>
          <a:noFill/>
        </p:spPr>
        <p:txBody>
          <a:bodyPr/>
          <a:lstStyle/>
          <a:p>
            <a:pPr eaLnBrk="1" hangingPunct="1"/>
            <a:fld id="{78BDCED2-3414-E540-8BCF-B0A71D207DE1}" type="slidenum">
              <a:rPr lang="en-US">
                <a:latin typeface="Arial" pitchFamily="-111" charset="0"/>
                <a:ea typeface="ＭＳ Ｐゴシック" pitchFamily="-111" charset="-128"/>
                <a:cs typeface="ＭＳ Ｐゴシック" pitchFamily="-111" charset="-128"/>
              </a:rPr>
              <a:pPr eaLnBrk="1" hangingPunct="1"/>
              <a:t>300</a:t>
            </a:fld>
            <a:endParaRPr lang="en-US">
              <a:latin typeface="Arial" pitchFamily="-111" charset="0"/>
              <a:ea typeface="ＭＳ Ｐゴシック" pitchFamily="-111" charset="-128"/>
              <a:cs typeface="ＭＳ Ｐゴシック" pitchFamily="-111" charset="-128"/>
            </a:endParaRPr>
          </a:p>
        </p:txBody>
      </p:sp>
      <p:sp>
        <p:nvSpPr>
          <p:cNvPr id="562179" name="Rectangle 2"/>
          <p:cNvSpPr>
            <a:spLocks noGrp="1" noChangeArrowheads="1"/>
          </p:cNvSpPr>
          <p:nvPr>
            <p:ph type="title"/>
          </p:nvPr>
        </p:nvSpPr>
        <p:spPr/>
        <p:txBody>
          <a:bodyPr/>
          <a:lstStyle/>
          <a:p>
            <a:pPr eaLnBrk="1" hangingPunct="1"/>
            <a:r>
              <a:rPr lang="en-US" i="1" dirty="0">
                <a:solidFill>
                  <a:srgbClr val="FF0000"/>
                </a:solidFill>
                <a:ea typeface="ＭＳ Ｐゴシック" pitchFamily="-111" charset="-128"/>
                <a:cs typeface="ＭＳ Ｐゴシック" pitchFamily="-111" charset="-128"/>
              </a:rPr>
              <a:t>Traces and Type 0 </a:t>
            </a:r>
          </a:p>
        </p:txBody>
      </p:sp>
      <p:sp>
        <p:nvSpPr>
          <p:cNvPr id="562180" name="Rectangle 3"/>
          <p:cNvSpPr>
            <a:spLocks noGrp="1" noChangeArrowheads="1"/>
          </p:cNvSpPr>
          <p:nvPr>
            <p:ph type="body" idx="1"/>
          </p:nvPr>
        </p:nvSpPr>
        <p:spPr/>
        <p:txBody>
          <a:bodyPr/>
          <a:lstStyle/>
          <a:p>
            <a:pPr eaLnBrk="1" hangingPunct="1">
              <a:lnSpc>
                <a:spcPct val="80000"/>
              </a:lnSpc>
            </a:pPr>
            <a:r>
              <a:rPr lang="en-US" sz="1600" dirty="0">
                <a:ea typeface="ＭＳ Ｐゴシック" pitchFamily="-111" charset="-128"/>
                <a:cs typeface="ＭＳ Ｐゴシック" pitchFamily="-111" charset="-128"/>
              </a:rPr>
              <a:t>Here, it is easier to show a simulation of a Turing machine than of an FRS.  </a:t>
            </a:r>
          </a:p>
          <a:p>
            <a:pPr eaLnBrk="1" hangingPunct="1">
              <a:lnSpc>
                <a:spcPct val="80000"/>
              </a:lnSpc>
            </a:pPr>
            <a:r>
              <a:rPr lang="en-US" sz="1600" dirty="0">
                <a:ea typeface="ＭＳ Ｐゴシック" pitchFamily="-111" charset="-128"/>
                <a:cs typeface="ＭＳ Ｐゴシック" pitchFamily="-111" charset="-128"/>
              </a:rPr>
              <a:t>Assume we are given some machine M, with Turing table T (using Post notation). We assume a tape alphabet of </a:t>
            </a:r>
            <a:r>
              <a:rPr lang="en-US" sz="1600" dirty="0">
                <a:ea typeface="ＭＳ Ｐゴシック" pitchFamily="-111" charset="-128"/>
                <a:cs typeface="ＭＳ Ｐゴシック" pitchFamily="-111" charset="-128"/>
                <a:sym typeface="Symbol" pitchFamily="-111" charset="2"/>
              </a:rPr>
              <a:t></a:t>
            </a:r>
            <a:r>
              <a:rPr lang="en-US" sz="1600" dirty="0">
                <a:ea typeface="ＭＳ Ｐゴシック" pitchFamily="-111" charset="-128"/>
                <a:cs typeface="ＭＳ Ｐゴシック" pitchFamily="-111" charset="-128"/>
              </a:rPr>
              <a:t> that includes a blank symbol B.</a:t>
            </a:r>
          </a:p>
          <a:p>
            <a:pPr eaLnBrk="1" hangingPunct="1">
              <a:lnSpc>
                <a:spcPct val="80000"/>
              </a:lnSpc>
            </a:pPr>
            <a:r>
              <a:rPr lang="en-US" sz="1600" dirty="0">
                <a:ea typeface="ＭＳ Ｐゴシック" pitchFamily="-111" charset="-128"/>
                <a:cs typeface="ＭＳ Ｐゴシック" pitchFamily="-111" charset="-128"/>
              </a:rPr>
              <a:t>Consider a starting configuration C0. Our rules will be</a:t>
            </a:r>
          </a:p>
          <a:p>
            <a:pPr lvl="1" eaLnBrk="1" hangingPunct="1">
              <a:lnSpc>
                <a:spcPct val="80000"/>
              </a:lnSpc>
              <a:buFontTx/>
              <a:buNone/>
            </a:pPr>
            <a:r>
              <a:rPr lang="en-US" sz="1400" b="1" dirty="0"/>
              <a:t>S			</a:t>
            </a:r>
            <a:r>
              <a:rPr lang="en-US" sz="1400" b="1" dirty="0">
                <a:sym typeface="Symbol" pitchFamily="-111" charset="2"/>
              </a:rPr>
              <a:t></a:t>
            </a:r>
            <a:r>
              <a:rPr lang="en-US" sz="1400" b="1" dirty="0"/>
              <a:t> 	# C0 #	where C0 = αq0aβ is initial ID</a:t>
            </a:r>
          </a:p>
          <a:p>
            <a:pPr lvl="1" eaLnBrk="1" hangingPunct="1">
              <a:lnSpc>
                <a:spcPct val="80000"/>
              </a:lnSpc>
              <a:buFontTx/>
              <a:buNone/>
            </a:pPr>
            <a:r>
              <a:rPr lang="en-US" sz="1400" b="1" dirty="0"/>
              <a:t>q a			</a:t>
            </a:r>
            <a:r>
              <a:rPr lang="en-US" sz="1400" b="1" dirty="0">
                <a:sym typeface="Symbol" pitchFamily="-111" charset="2"/>
              </a:rPr>
              <a:t></a:t>
            </a:r>
            <a:r>
              <a:rPr lang="en-US" sz="1400" b="1" dirty="0"/>
              <a:t> 	s b	if q a b s </a:t>
            </a:r>
            <a:r>
              <a:rPr lang="en-US" sz="1400" b="1" dirty="0">
                <a:sym typeface="Symbol" pitchFamily="-111" charset="2"/>
              </a:rPr>
              <a:t></a:t>
            </a:r>
            <a:r>
              <a:rPr lang="en-US" sz="1400" b="1" dirty="0"/>
              <a:t> T</a:t>
            </a:r>
          </a:p>
          <a:p>
            <a:pPr lvl="1" eaLnBrk="1" hangingPunct="1">
              <a:lnSpc>
                <a:spcPct val="80000"/>
              </a:lnSpc>
              <a:buFontTx/>
              <a:buNone/>
            </a:pPr>
            <a:r>
              <a:rPr lang="en-US" sz="1400" b="1" dirty="0"/>
              <a:t>b q a x 	</a:t>
            </a:r>
            <a:r>
              <a:rPr lang="en-US" sz="1400" b="1" dirty="0">
                <a:sym typeface="Symbol" pitchFamily="-111" charset="2"/>
              </a:rPr>
              <a:t></a:t>
            </a:r>
            <a:r>
              <a:rPr lang="en-US" sz="1400" b="1" dirty="0"/>
              <a:t>  	b a s x	if q a R s </a:t>
            </a:r>
            <a:r>
              <a:rPr lang="en-US" sz="1400" b="1" dirty="0">
                <a:sym typeface="Symbol" pitchFamily="-111" charset="2"/>
              </a:rPr>
              <a:t></a:t>
            </a:r>
            <a:r>
              <a:rPr lang="en-US" sz="1400" b="1" dirty="0"/>
              <a:t> T, </a:t>
            </a:r>
            <a:r>
              <a:rPr lang="en-US" sz="1400" b="1" dirty="0" err="1"/>
              <a:t>a,b,x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b a s B #	if q a R s </a:t>
            </a:r>
            <a:r>
              <a:rPr lang="en-US" sz="1400" b="1" dirty="0">
                <a:sym typeface="Symbol" pitchFamily="-111" charset="2"/>
              </a:rPr>
              <a:t></a:t>
            </a:r>
            <a:r>
              <a:rPr lang="en-US" sz="1400" b="1" dirty="0"/>
              <a:t> T, </a:t>
            </a:r>
            <a:r>
              <a:rPr lang="en-US" sz="1400" b="1" dirty="0" err="1"/>
              <a:t>a,b</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a s x	if q a R s </a:t>
            </a:r>
            <a:r>
              <a:rPr lang="en-US" sz="1400" b="1" dirty="0">
                <a:sym typeface="Symbol" pitchFamily="-111" charset="2"/>
              </a:rPr>
              <a:t></a:t>
            </a:r>
            <a:r>
              <a:rPr lang="en-US" sz="1400" b="1" dirty="0"/>
              <a:t> T, </a:t>
            </a:r>
            <a:r>
              <a:rPr lang="en-US" sz="1400" b="1" dirty="0" err="1"/>
              <a:t>a,x</a:t>
            </a:r>
            <a:r>
              <a:rPr lang="en-US" sz="1400" b="1" dirty="0"/>
              <a:t>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 	</a:t>
            </a:r>
            <a:r>
              <a:rPr lang="en-US" sz="1400" b="1" dirty="0">
                <a:sym typeface="Symbol" pitchFamily="-111" charset="2"/>
              </a:rPr>
              <a:t></a:t>
            </a:r>
            <a:r>
              <a:rPr lang="en-US" sz="1400" b="1" dirty="0"/>
              <a:t>  	# a s B #	if q a R s </a:t>
            </a:r>
            <a:r>
              <a:rPr lang="en-US" sz="1400" b="1" dirty="0">
                <a:sym typeface="Symbol" pitchFamily="-111" charset="2"/>
              </a:rPr>
              <a:t></a:t>
            </a:r>
            <a:r>
              <a:rPr lang="en-US" sz="1400" b="1" dirty="0"/>
              <a:t> T, a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s x #	if q a R s </a:t>
            </a:r>
            <a:r>
              <a:rPr lang="en-US" sz="1400" b="1" dirty="0">
                <a:sym typeface="Symbol" pitchFamily="-111" charset="2"/>
              </a:rPr>
              <a:t></a:t>
            </a:r>
            <a:r>
              <a:rPr lang="en-US" sz="1400" b="1" dirty="0"/>
              <a:t> T, x </a:t>
            </a:r>
            <a:r>
              <a:rPr lang="en-US" sz="1400" b="1" dirty="0">
                <a:sym typeface="Symbol" pitchFamily="-111" charset="2"/>
              </a:rPr>
              <a:t></a:t>
            </a:r>
            <a:r>
              <a:rPr lang="en-US" sz="1400" b="1" dirty="0"/>
              <a:t> </a:t>
            </a:r>
            <a:r>
              <a:rPr lang="en-US" sz="1400" dirty="0">
                <a:sym typeface="Symbol" pitchFamily="-111" charset="2"/>
              </a:rPr>
              <a:t></a:t>
            </a:r>
            <a:r>
              <a:rPr lang="en-US" sz="1400" b="1" dirty="0"/>
              <a:t>, a=B</a:t>
            </a:r>
          </a:p>
          <a:p>
            <a:pPr lvl="1" eaLnBrk="1" hangingPunct="1">
              <a:lnSpc>
                <a:spcPct val="80000"/>
              </a:lnSpc>
              <a:buFontTx/>
              <a:buNone/>
            </a:pPr>
            <a:r>
              <a:rPr lang="en-US" sz="1400" b="1" dirty="0"/>
              <a:t># q a # 	</a:t>
            </a:r>
            <a:r>
              <a:rPr lang="en-US" sz="1400" b="1" dirty="0">
                <a:sym typeface="Symbol" pitchFamily="-111" charset="2"/>
              </a:rPr>
              <a:t></a:t>
            </a:r>
            <a:r>
              <a:rPr lang="en-US" sz="1400" b="1" dirty="0"/>
              <a:t>  	# s B #	if q a R s </a:t>
            </a:r>
            <a:r>
              <a:rPr lang="en-US" sz="1400" b="1" dirty="0">
                <a:sym typeface="Symbol" pitchFamily="-111" charset="2"/>
              </a:rPr>
              <a:t></a:t>
            </a:r>
            <a:r>
              <a:rPr lang="en-US" sz="1400" b="1" dirty="0"/>
              <a:t> T, a=B</a:t>
            </a:r>
          </a:p>
          <a:p>
            <a:pPr lvl="1" eaLnBrk="1" hangingPunct="1">
              <a:lnSpc>
                <a:spcPct val="80000"/>
              </a:lnSpc>
              <a:buFontTx/>
              <a:buNone/>
            </a:pPr>
            <a:r>
              <a:rPr lang="en-US" sz="1400" b="1" dirty="0"/>
              <a:t>b q a x 	</a:t>
            </a:r>
            <a:r>
              <a:rPr lang="en-US" sz="1400" b="1" dirty="0">
                <a:sym typeface="Symbol" pitchFamily="-111" charset="2"/>
              </a:rPr>
              <a:t></a:t>
            </a:r>
            <a:r>
              <a:rPr lang="en-US" sz="1400" b="1" dirty="0"/>
              <a:t>  	s b a x	if q a L s </a:t>
            </a:r>
            <a:r>
              <a:rPr lang="en-US" sz="1400" b="1" dirty="0">
                <a:sym typeface="Symbol" pitchFamily="-111" charset="2"/>
              </a:rPr>
              <a:t></a:t>
            </a:r>
            <a:r>
              <a:rPr lang="en-US" sz="1400" b="1" dirty="0"/>
              <a:t> T, </a:t>
            </a:r>
            <a:r>
              <a:rPr lang="en-US" sz="1400" b="1" dirty="0" err="1"/>
              <a:t>a,b,x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 q a x 	</a:t>
            </a:r>
            <a:r>
              <a:rPr lang="en-US" sz="1400" b="1" dirty="0">
                <a:sym typeface="Symbol" pitchFamily="-111" charset="2"/>
              </a:rPr>
              <a:t></a:t>
            </a:r>
            <a:r>
              <a:rPr lang="en-US" sz="1400" b="1" dirty="0"/>
              <a:t>  	# s B a x	if q a L s </a:t>
            </a:r>
            <a:r>
              <a:rPr lang="en-US" sz="1400" b="1" dirty="0">
                <a:sym typeface="Symbol" pitchFamily="-111" charset="2"/>
              </a:rPr>
              <a:t></a:t>
            </a:r>
            <a:r>
              <a:rPr lang="en-US" sz="1400" b="1" dirty="0"/>
              <a:t> T, </a:t>
            </a:r>
            <a:r>
              <a:rPr lang="en-US" sz="1400" b="1" dirty="0" err="1"/>
              <a:t>a,x</a:t>
            </a:r>
            <a:r>
              <a:rPr lang="en-US" sz="1400" b="1" dirty="0"/>
              <a:t> </a:t>
            </a:r>
            <a:r>
              <a:rPr lang="en-US" sz="1400" b="1" dirty="0">
                <a:sym typeface="Symbol" pitchFamily="-111" charset="2"/>
              </a:rPr>
              <a:t></a:t>
            </a:r>
            <a:r>
              <a:rPr lang="en-US" sz="1400" b="1" dirty="0"/>
              <a:t> </a:t>
            </a:r>
            <a:r>
              <a:rPr lang="en-US" sz="1400" dirty="0">
                <a:sym typeface="Symbol" pitchFamily="-111" charset="2"/>
              </a:rPr>
              <a:t></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s b a #	if q a L s </a:t>
            </a:r>
            <a:r>
              <a:rPr lang="en-US" sz="1400" b="1" dirty="0">
                <a:sym typeface="Symbol" pitchFamily="-111" charset="2"/>
              </a:rPr>
              <a:t></a:t>
            </a:r>
            <a:r>
              <a:rPr lang="en-US" sz="1400" b="1" dirty="0"/>
              <a:t> T, </a:t>
            </a:r>
            <a:r>
              <a:rPr lang="en-US" sz="1400" b="1" dirty="0" err="1"/>
              <a:t>a,b</a:t>
            </a:r>
            <a:r>
              <a:rPr lang="en-US" sz="1400" b="1" dirty="0"/>
              <a:t>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 q a # 	</a:t>
            </a:r>
            <a:r>
              <a:rPr lang="en-US" sz="1400" b="1" dirty="0">
                <a:sym typeface="Symbol" pitchFamily="-111" charset="2"/>
              </a:rPr>
              <a:t></a:t>
            </a:r>
            <a:r>
              <a:rPr lang="en-US" sz="1400" b="1" dirty="0"/>
              <a:t>  	# s B a #	if q a L s </a:t>
            </a:r>
            <a:r>
              <a:rPr lang="en-US" sz="1400" b="1" dirty="0">
                <a:sym typeface="Symbol" pitchFamily="-111" charset="2"/>
              </a:rPr>
              <a:t></a:t>
            </a:r>
            <a:r>
              <a:rPr lang="en-US" sz="1400" b="1" dirty="0"/>
              <a:t> T, a </a:t>
            </a:r>
            <a:r>
              <a:rPr lang="en-US" sz="1400" b="1" dirty="0">
                <a:sym typeface="Symbol" pitchFamily="-111" charset="2"/>
              </a:rPr>
              <a:t></a:t>
            </a:r>
            <a:r>
              <a:rPr lang="en-US" sz="1400" b="1" dirty="0"/>
              <a:t> </a:t>
            </a:r>
            <a:r>
              <a:rPr lang="en-US" sz="1400" dirty="0">
                <a:sym typeface="Symbol" pitchFamily="-111" charset="2"/>
              </a:rPr>
              <a:t></a:t>
            </a:r>
            <a:r>
              <a:rPr lang="en-US" sz="1400" b="1" dirty="0"/>
              <a:t>, </a:t>
            </a:r>
            <a:r>
              <a:rPr lang="en-US" sz="1400" b="1" dirty="0" err="1"/>
              <a:t>a≠B</a:t>
            </a:r>
            <a:endParaRPr lang="en-US" sz="1400" b="1" dirty="0"/>
          </a:p>
          <a:p>
            <a:pPr lvl="1" eaLnBrk="1" hangingPunct="1">
              <a:lnSpc>
                <a:spcPct val="80000"/>
              </a:lnSpc>
              <a:buFontTx/>
              <a:buNone/>
            </a:pPr>
            <a:r>
              <a:rPr lang="en-US" sz="1400" b="1" dirty="0"/>
              <a:t>b q a # 	</a:t>
            </a:r>
            <a:r>
              <a:rPr lang="en-US" sz="1400" b="1" dirty="0">
                <a:sym typeface="Symbol" pitchFamily="-111" charset="2"/>
              </a:rPr>
              <a:t></a:t>
            </a:r>
            <a:r>
              <a:rPr lang="en-US" sz="1400" b="1" dirty="0"/>
              <a:t>  	s b #	if q a L s </a:t>
            </a:r>
            <a:r>
              <a:rPr lang="en-US" sz="1400" b="1" dirty="0">
                <a:sym typeface="Symbol" pitchFamily="-111" charset="2"/>
              </a:rPr>
              <a:t></a:t>
            </a:r>
            <a:r>
              <a:rPr lang="en-US" sz="1400" b="1" dirty="0"/>
              <a:t> T, b </a:t>
            </a:r>
            <a:r>
              <a:rPr lang="en-US" sz="1400" b="1" dirty="0">
                <a:sym typeface="Symbol" pitchFamily="-111" charset="2"/>
              </a:rPr>
              <a:t></a:t>
            </a:r>
            <a:r>
              <a:rPr lang="en-US" sz="1400" b="1" dirty="0"/>
              <a:t> </a:t>
            </a:r>
            <a:r>
              <a:rPr lang="en-US" sz="1400" dirty="0">
                <a:sym typeface="Symbol" pitchFamily="-111" charset="2"/>
              </a:rPr>
              <a:t></a:t>
            </a:r>
            <a:r>
              <a:rPr lang="en-US" sz="1400" b="1" dirty="0"/>
              <a:t>, a=B</a:t>
            </a:r>
          </a:p>
          <a:p>
            <a:pPr lvl="1" eaLnBrk="1" hangingPunct="1">
              <a:lnSpc>
                <a:spcPct val="80000"/>
              </a:lnSpc>
              <a:buFontTx/>
              <a:buNone/>
            </a:pPr>
            <a:r>
              <a:rPr lang="en-US" sz="1400" b="1" dirty="0"/>
              <a:t># q a # 	</a:t>
            </a:r>
            <a:r>
              <a:rPr lang="en-US" sz="1400" b="1" dirty="0">
                <a:sym typeface="Symbol" pitchFamily="-111" charset="2"/>
              </a:rPr>
              <a:t></a:t>
            </a:r>
            <a:r>
              <a:rPr lang="en-US" sz="1400" b="1" dirty="0"/>
              <a:t>  	# s B #	if q a L s </a:t>
            </a:r>
            <a:r>
              <a:rPr lang="en-US" sz="1400" b="1" dirty="0">
                <a:sym typeface="Symbol" pitchFamily="-111" charset="2"/>
              </a:rPr>
              <a:t></a:t>
            </a:r>
            <a:r>
              <a:rPr lang="en-US" sz="1400" b="1" dirty="0"/>
              <a:t> T, a=B</a:t>
            </a:r>
          </a:p>
          <a:p>
            <a:pPr lvl="1" eaLnBrk="1" hangingPunct="1">
              <a:lnSpc>
                <a:spcPct val="80000"/>
              </a:lnSpc>
              <a:buFontTx/>
              <a:buNone/>
            </a:pPr>
            <a:r>
              <a:rPr lang="en-US" sz="1400" b="1" dirty="0"/>
              <a:t>f 			</a:t>
            </a:r>
            <a:r>
              <a:rPr lang="en-US" sz="1400" b="1" dirty="0">
                <a:sym typeface="Symbol" pitchFamily="-111" charset="2"/>
              </a:rPr>
              <a:t></a:t>
            </a:r>
            <a:r>
              <a:rPr lang="en-US" sz="1400" b="1" dirty="0"/>
              <a:t>  	</a:t>
            </a:r>
            <a:r>
              <a:rPr lang="en-US" sz="1400" b="1" dirty="0">
                <a:latin typeface="Symbol" pitchFamily="-111" charset="2"/>
                <a:sym typeface="Symbol" pitchFamily="-111" charset="2"/>
              </a:rPr>
              <a:t></a:t>
            </a:r>
            <a:r>
              <a:rPr lang="en-US" sz="1400" b="1" dirty="0"/>
              <a:t>	if f is a final state</a:t>
            </a:r>
          </a:p>
          <a:p>
            <a:pPr lvl="1" eaLnBrk="1" hangingPunct="1">
              <a:lnSpc>
                <a:spcPct val="80000"/>
              </a:lnSpc>
              <a:buFontTx/>
              <a:buNone/>
            </a:pPr>
            <a:r>
              <a:rPr lang="en-US" sz="1400" b="1" dirty="0"/>
              <a:t>#			</a:t>
            </a:r>
            <a:r>
              <a:rPr lang="en-US" sz="1400" b="1" dirty="0">
                <a:sym typeface="Symbol" pitchFamily="-111" charset="2"/>
              </a:rPr>
              <a:t></a:t>
            </a:r>
            <a:r>
              <a:rPr lang="en-US" sz="1400" b="1" dirty="0"/>
              <a:t>  	</a:t>
            </a:r>
            <a:r>
              <a:rPr lang="en-US" sz="1400" b="1" dirty="0">
                <a:latin typeface="Symbol" pitchFamily="-111" charset="2"/>
                <a:sym typeface="Symbol" pitchFamily="-111" charset="2"/>
              </a:rPr>
              <a:t></a:t>
            </a:r>
            <a:r>
              <a:rPr lang="en-US" sz="1400" b="1" dirty="0"/>
              <a:t>	just cleaning up the dirty linen </a:t>
            </a:r>
          </a:p>
        </p:txBody>
      </p:sp>
      <p:sp>
        <p:nvSpPr>
          <p:cNvPr id="562181" name="Date Placeholder 3"/>
          <p:cNvSpPr>
            <a:spLocks noGrp="1"/>
          </p:cNvSpPr>
          <p:nvPr>
            <p:ph type="dt" sz="quarter" idx="10"/>
          </p:nvPr>
        </p:nvSpPr>
        <p:spPr>
          <a:noFill/>
        </p:spPr>
        <p:txBody>
          <a:bodyPr/>
          <a:lstStyle/>
          <a:p>
            <a:fld id="{AB36CE3D-F08B-2E45-A85C-AD51AAE0441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621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978444997"/>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Number Placeholder 5"/>
          <p:cNvSpPr>
            <a:spLocks noGrp="1"/>
          </p:cNvSpPr>
          <p:nvPr>
            <p:ph type="sldNum" sz="quarter" idx="12"/>
          </p:nvPr>
        </p:nvSpPr>
        <p:spPr>
          <a:noFill/>
        </p:spPr>
        <p:txBody>
          <a:bodyPr/>
          <a:lstStyle/>
          <a:p>
            <a:pPr eaLnBrk="1" hangingPunct="1"/>
            <a:fld id="{6B606B92-4959-354D-8297-56B01A5979AF}" type="slidenum">
              <a:rPr lang="en-US">
                <a:latin typeface="Arial" pitchFamily="-111" charset="0"/>
                <a:ea typeface="ＭＳ Ｐゴシック" pitchFamily="-111" charset="-128"/>
                <a:cs typeface="ＭＳ Ｐゴシック" pitchFamily="-111" charset="-128"/>
              </a:rPr>
              <a:pPr eaLnBrk="1" hangingPunct="1"/>
              <a:t>301</a:t>
            </a:fld>
            <a:endParaRPr lang="en-US">
              <a:latin typeface="Arial" pitchFamily="-111" charset="0"/>
              <a:ea typeface="ＭＳ Ｐゴシック" pitchFamily="-111" charset="-128"/>
              <a:cs typeface="ＭＳ Ｐゴシック" pitchFamily="-111" charset="-128"/>
            </a:endParaRPr>
          </a:p>
        </p:txBody>
      </p:sp>
      <p:sp>
        <p:nvSpPr>
          <p:cNvPr id="56422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CSG and Undecidability</a:t>
            </a:r>
          </a:p>
        </p:txBody>
      </p:sp>
      <p:sp>
        <p:nvSpPr>
          <p:cNvPr id="564228" name="Rectangle 3"/>
          <p:cNvSpPr>
            <a:spLocks noGrp="1" noChangeArrowheads="1"/>
          </p:cNvSpPr>
          <p:nvPr>
            <p:ph type="body" idx="1"/>
          </p:nvPr>
        </p:nvSpPr>
        <p:spPr/>
        <p:txBody>
          <a:bodyPr/>
          <a:lstStyle/>
          <a:p>
            <a:pPr eaLnBrk="1" hangingPunct="1">
              <a:lnSpc>
                <a:spcPct val="80000"/>
              </a:lnSpc>
            </a:pPr>
            <a:r>
              <a:rPr lang="en-US" sz="1800" dirty="0">
                <a:ea typeface="ＭＳ Ｐゴシック" pitchFamily="-111" charset="-128"/>
                <a:cs typeface="ＭＳ Ｐゴシック" pitchFamily="-111" charset="-128"/>
              </a:rPr>
              <a:t>We can almost do anything with a CSG that can be done with a Type 0 grammar.  The only thing lacking is the ability to reduce lengths, but we can throw in a character that we think of as meaning “deleted”.  Let’s use the letter d as a deleted character and use the letter e to mark both ends of a word.</a:t>
            </a:r>
          </a:p>
          <a:p>
            <a:pPr eaLnBrk="1" hangingPunct="1">
              <a:lnSpc>
                <a:spcPct val="80000"/>
              </a:lnSpc>
            </a:pPr>
            <a:r>
              <a:rPr lang="en-US" sz="1800" dirty="0">
                <a:ea typeface="ＭＳ Ｐゴシック" pitchFamily="-111" charset="-128"/>
                <a:cs typeface="ＭＳ Ｐゴシック" pitchFamily="-111" charset="-128"/>
              </a:rPr>
              <a:t>Let G = ( V, T, P , S) be an arbitrary Type 0 grammar.</a:t>
            </a:r>
          </a:p>
          <a:p>
            <a:pPr eaLnBrk="1" hangingPunct="1">
              <a:lnSpc>
                <a:spcPct val="80000"/>
              </a:lnSpc>
            </a:pPr>
            <a:r>
              <a:rPr lang="en-US" sz="1800" dirty="0">
                <a:ea typeface="ＭＳ Ｐゴシック" pitchFamily="-111" charset="-128"/>
                <a:cs typeface="ＭＳ Ｐゴシック" pitchFamily="-111" charset="-128"/>
              </a:rPr>
              <a:t>Define the CSG G’ = (V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{S’, D}, 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{d, e}, S’, P’), where P’ is</a:t>
            </a:r>
          </a:p>
          <a:p>
            <a:pPr lvl="1" eaLnBrk="1" hangingPunct="1">
              <a:lnSpc>
                <a:spcPct val="80000"/>
              </a:lnSpc>
              <a:buFontTx/>
              <a:buNone/>
            </a:pPr>
            <a:r>
              <a:rPr lang="en-US" sz="1600" b="1" dirty="0"/>
              <a:t>S’ 		</a:t>
            </a:r>
            <a:r>
              <a:rPr lang="en-US" sz="1600" b="1" dirty="0">
                <a:sym typeface="Symbol" pitchFamily="-111" charset="2"/>
              </a:rPr>
              <a:t></a:t>
            </a:r>
            <a:r>
              <a:rPr lang="en-US" sz="1600" b="1" dirty="0"/>
              <a:t>	e S e</a:t>
            </a:r>
          </a:p>
          <a:p>
            <a:pPr lvl="1" eaLnBrk="1" hangingPunct="1">
              <a:lnSpc>
                <a:spcPct val="80000"/>
              </a:lnSpc>
              <a:buFontTx/>
              <a:buNone/>
            </a:pPr>
            <a:r>
              <a:rPr lang="en-US" sz="1600" b="1" dirty="0"/>
              <a:t>D x	</a:t>
            </a:r>
            <a:r>
              <a:rPr lang="en-US" sz="1600" b="1" dirty="0">
                <a:sym typeface="Symbol" pitchFamily="-111" charset="2"/>
              </a:rPr>
              <a:t></a:t>
            </a:r>
            <a:r>
              <a:rPr lang="en-US" sz="1600" b="1" dirty="0"/>
              <a:t>	x D	when x </a:t>
            </a:r>
            <a:r>
              <a:rPr lang="en-US" sz="1600" b="1" dirty="0">
                <a:sym typeface="Symbol" pitchFamily="-111" charset="2"/>
              </a:rPr>
              <a:t></a:t>
            </a:r>
            <a:r>
              <a:rPr lang="en-US" sz="1600" b="1" dirty="0"/>
              <a:t> V </a:t>
            </a:r>
            <a:r>
              <a:rPr lang="en-US" sz="1600" b="1" dirty="0">
                <a:sym typeface="Symbol" pitchFamily="-111" charset="2"/>
              </a:rPr>
              <a:t></a:t>
            </a:r>
            <a:r>
              <a:rPr lang="en-US" sz="1600" b="1" dirty="0"/>
              <a:t> T</a:t>
            </a:r>
          </a:p>
          <a:p>
            <a:pPr lvl="1" eaLnBrk="1" hangingPunct="1">
              <a:lnSpc>
                <a:spcPct val="80000"/>
              </a:lnSpc>
              <a:buFontTx/>
              <a:buNone/>
            </a:pPr>
            <a:r>
              <a:rPr lang="en-US" sz="1600" b="1" dirty="0"/>
              <a:t>D e	</a:t>
            </a:r>
            <a:r>
              <a:rPr lang="en-US" sz="1600" b="1" dirty="0">
                <a:sym typeface="Symbol" pitchFamily="-111" charset="2"/>
              </a:rPr>
              <a:t></a:t>
            </a:r>
            <a:r>
              <a:rPr lang="en-US" sz="1600" b="1" dirty="0"/>
              <a:t>	e d	push the delete characters to far right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a:t>
            </a:r>
          </a:p>
          <a:p>
            <a:pPr lvl="1" eaLnBrk="1" hangingPunct="1">
              <a:lnSpc>
                <a:spcPct val="80000"/>
              </a:lnSpc>
              <a:buFontTx/>
              <a:buNone/>
            </a:pP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err="1">
                <a:latin typeface="Symbol" pitchFamily="-111" charset="2"/>
              </a:rPr>
              <a:t>b</a:t>
            </a:r>
            <a:r>
              <a:rPr lang="en-US" sz="1600" b="1" dirty="0" err="1"/>
              <a:t>D</a:t>
            </a:r>
            <a:r>
              <a:rPr lang="en-US" sz="1600" b="1" baseline="30000" dirty="0" err="1"/>
              <a:t>k</a:t>
            </a:r>
            <a:r>
              <a:rPr lang="en-US" sz="1600" b="1" dirty="0"/>
              <a:t>	where </a:t>
            </a:r>
            <a:r>
              <a:rPr lang="en-US" sz="1600" b="1" dirty="0">
                <a:latin typeface="Symbol" pitchFamily="-111" charset="2"/>
              </a:rPr>
              <a:t>a</a:t>
            </a:r>
            <a:r>
              <a:rPr lang="en-US" sz="1600" b="1" dirty="0"/>
              <a:t> </a:t>
            </a:r>
            <a:r>
              <a:rPr lang="en-US" sz="1600" b="1" dirty="0">
                <a:sym typeface="Symbol" pitchFamily="-111" charset="2"/>
              </a:rPr>
              <a:t></a:t>
            </a:r>
            <a:r>
              <a:rPr lang="en-US" sz="1600" b="1" dirty="0"/>
              <a:t> </a:t>
            </a:r>
            <a:r>
              <a:rPr lang="en-US" sz="1600" b="1" dirty="0">
                <a:latin typeface="Symbol" pitchFamily="-111" charset="2"/>
              </a:rPr>
              <a:t>b</a:t>
            </a:r>
            <a:r>
              <a:rPr lang="en-US" sz="1600" b="1" dirty="0"/>
              <a:t> </a:t>
            </a:r>
            <a:r>
              <a:rPr lang="en-US" sz="1600" b="1" dirty="0">
                <a:sym typeface="Symbol" pitchFamily="-111" charset="2"/>
              </a:rPr>
              <a:t></a:t>
            </a:r>
            <a:r>
              <a:rPr lang="en-US" sz="1600" b="1" dirty="0"/>
              <a:t> P and |</a:t>
            </a:r>
            <a:r>
              <a:rPr lang="en-US" sz="1600" b="1" dirty="0">
                <a:latin typeface="Symbol" pitchFamily="-111" charset="2"/>
              </a:rPr>
              <a:t>a</a:t>
            </a:r>
            <a:r>
              <a:rPr lang="en-US" sz="1600" b="1" dirty="0"/>
              <a:t>| - |</a:t>
            </a:r>
            <a:r>
              <a:rPr lang="en-US" sz="1600" b="1" dirty="0">
                <a:latin typeface="Symbol" pitchFamily="-111" charset="2"/>
              </a:rPr>
              <a:t>b</a:t>
            </a:r>
            <a:r>
              <a:rPr lang="en-US" sz="1600" b="1" dirty="0"/>
              <a:t>| = k &gt; 0</a:t>
            </a:r>
          </a:p>
          <a:p>
            <a:pPr eaLnBrk="1" hangingPunct="1">
              <a:lnSpc>
                <a:spcPct val="80000"/>
              </a:lnSpc>
            </a:pPr>
            <a:r>
              <a:rPr lang="en-US" sz="1800" dirty="0">
                <a:ea typeface="ＭＳ Ｐゴシック" pitchFamily="-111" charset="-128"/>
                <a:cs typeface="ＭＳ Ｐゴシック" pitchFamily="-111" charset="-128"/>
              </a:rPr>
              <a:t>Clearly, L(G’) = {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and m≥0 is some integer }</a:t>
            </a:r>
          </a:p>
          <a:p>
            <a:pPr eaLnBrk="1" hangingPunct="1">
              <a:lnSpc>
                <a:spcPct val="80000"/>
              </a:lnSpc>
            </a:pPr>
            <a:r>
              <a:rPr lang="en-US" sz="1800" dirty="0">
                <a:ea typeface="ＭＳ Ｐゴシック" pitchFamily="-111" charset="-128"/>
                <a:cs typeface="ＭＳ Ｐゴシック" pitchFamily="-111" charset="-128"/>
              </a:rPr>
              <a:t>For each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cannot, in general, determine for which values of m,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We would need to ask a potentially infinite number of questions of the form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“does e w e </a:t>
            </a:r>
            <a:r>
              <a:rPr lang="en-US" sz="1800" dirty="0" err="1">
                <a:ea typeface="ＭＳ Ｐゴシック" pitchFamily="-111" charset="-128"/>
                <a:cs typeface="ＭＳ Ｐゴシック" pitchFamily="-111" charset="-128"/>
              </a:rPr>
              <a:t>d</a:t>
            </a:r>
            <a:r>
              <a:rPr lang="en-US" sz="1800" baseline="30000" dirty="0" err="1">
                <a:ea typeface="ＭＳ Ｐゴシック" pitchFamily="-111" charset="-128"/>
                <a:cs typeface="ＭＳ Ｐゴシック" pitchFamily="-111" charset="-128"/>
              </a:rPr>
              <a:t>m</a:t>
            </a:r>
            <a:r>
              <a:rPr lang="en-US" sz="1800" dirty="0">
                <a:ea typeface="ＭＳ Ｐゴシック" pitchFamily="-111" charset="-128"/>
                <a:cs typeface="ＭＳ Ｐゴシック" pitchFamily="-111" charset="-128"/>
              </a:rPr>
              <a:t>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for some m≥0 to determine if w </a:t>
            </a:r>
            <a:r>
              <a:rPr lang="en-US" sz="1800" dirty="0">
                <a:ea typeface="ＭＳ Ｐゴシック" pitchFamily="-111" charset="-128"/>
                <a:cs typeface="ＭＳ Ｐゴシック" pitchFamily="-111" charset="-128"/>
                <a:sym typeface="Symbol" pitchFamily="-111" charset="2"/>
              </a:rPr>
              <a:t></a:t>
            </a:r>
            <a:r>
              <a:rPr lang="en-US" sz="1800" dirty="0">
                <a:ea typeface="ＭＳ Ｐゴシック" pitchFamily="-111" charset="-128"/>
                <a:cs typeface="ＭＳ Ｐゴシック" pitchFamily="-111" charset="-128"/>
              </a:rPr>
              <a:t> L(G).  </a:t>
            </a:r>
            <a:br>
              <a:rPr lang="en-US" sz="1800" dirty="0">
                <a:ea typeface="ＭＳ Ｐゴシック" pitchFamily="-111" charset="-128"/>
                <a:cs typeface="ＭＳ Ｐゴシック" pitchFamily="-111" charset="-128"/>
              </a:rPr>
            </a:br>
            <a:r>
              <a:rPr lang="en-US" sz="1800" dirty="0">
                <a:ea typeface="ＭＳ Ｐゴシック" pitchFamily="-111" charset="-128"/>
                <a:cs typeface="ＭＳ Ｐゴシック" pitchFamily="-111" charset="-128"/>
              </a:rPr>
              <a:t>That’s a semi-decision procedure because m can be unbounded above.</a:t>
            </a:r>
          </a:p>
        </p:txBody>
      </p:sp>
      <p:sp>
        <p:nvSpPr>
          <p:cNvPr id="564229" name="Date Placeholder 3"/>
          <p:cNvSpPr>
            <a:spLocks noGrp="1"/>
          </p:cNvSpPr>
          <p:nvPr>
            <p:ph type="dt" sz="quarter" idx="10"/>
          </p:nvPr>
        </p:nvSpPr>
        <p:spPr>
          <a:noFill/>
        </p:spPr>
        <p:txBody>
          <a:bodyPr/>
          <a:lstStyle/>
          <a:p>
            <a:fld id="{4FB012FC-1469-9F4C-A20A-23FCDC77E18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642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530690148"/>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Number Placeholder 5"/>
          <p:cNvSpPr>
            <a:spLocks noGrp="1"/>
          </p:cNvSpPr>
          <p:nvPr>
            <p:ph type="sldNum" sz="quarter" idx="12"/>
          </p:nvPr>
        </p:nvSpPr>
        <p:spPr>
          <a:noFill/>
        </p:spPr>
        <p:txBody>
          <a:bodyPr/>
          <a:lstStyle/>
          <a:p>
            <a:pPr eaLnBrk="1" hangingPunct="1"/>
            <a:fld id="{63B69FAB-3790-0744-8FF3-7C9732343C4B}" type="slidenum">
              <a:rPr lang="en-US">
                <a:latin typeface="Arial" pitchFamily="-111" charset="0"/>
                <a:ea typeface="ＭＳ Ｐゴシック" pitchFamily="-111" charset="-128"/>
                <a:cs typeface="ＭＳ Ｐゴシック" pitchFamily="-111" charset="-128"/>
              </a:rPr>
              <a:pPr eaLnBrk="1" hangingPunct="1"/>
              <a:t>302</a:t>
            </a:fld>
            <a:endParaRPr lang="en-US">
              <a:latin typeface="Arial" pitchFamily="-111" charset="0"/>
              <a:ea typeface="ＭＳ Ｐゴシック" pitchFamily="-111" charset="-128"/>
              <a:cs typeface="ＭＳ Ｐゴシック" pitchFamily="-111" charset="-128"/>
            </a:endParaRPr>
          </a:p>
        </p:txBody>
      </p:sp>
      <p:sp>
        <p:nvSpPr>
          <p:cNvPr id="56627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Some Consequences</a:t>
            </a:r>
          </a:p>
        </p:txBody>
      </p:sp>
      <p:sp>
        <p:nvSpPr>
          <p:cNvPr id="566276" name="Rectangle 3"/>
          <p:cNvSpPr>
            <a:spLocks noGrp="1" noChangeArrowheads="1"/>
          </p:cNvSpPr>
          <p:nvPr>
            <p:ph type="body" idx="1"/>
          </p:nvPr>
        </p:nvSpPr>
        <p:spPr/>
        <p:txBody>
          <a:bodyPr/>
          <a:lstStyle/>
          <a:p>
            <a:pPr eaLnBrk="1" hangingPunct="1"/>
            <a:r>
              <a:rPr lang="en-US" sz="2400" dirty="0">
                <a:ea typeface="ＭＳ Ｐゴシック" pitchFamily="-111" charset="-128"/>
                <a:cs typeface="ＭＳ Ｐゴシック" pitchFamily="-111" charset="-128"/>
              </a:rPr>
              <a:t>CSGs are not closed under </a:t>
            </a:r>
            <a:r>
              <a:rPr lang="en-US" sz="2400" dirty="0" err="1">
                <a:ea typeface="ＭＳ Ｐゴシック" pitchFamily="-111" charset="-128"/>
                <a:cs typeface="ＭＳ Ｐゴシック" pitchFamily="-111" charset="-128"/>
              </a:rPr>
              <a:t>Init</a:t>
            </a:r>
            <a:r>
              <a:rPr lang="en-US" sz="2400" dirty="0">
                <a:ea typeface="ＭＳ Ｐゴシック" pitchFamily="-111" charset="-128"/>
                <a:cs typeface="ＭＳ Ｐゴシック" pitchFamily="-111" charset="-128"/>
              </a:rPr>
              <a:t>, Final, Mid, quotient with regular sets, substitution and homomorphism (okay for </a:t>
            </a:r>
            <a:r>
              <a:rPr lang="en-US" sz="2400" dirty="0">
                <a:latin typeface="Symbol" pitchFamily="-111" charset="2"/>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-free homomorphism and non-length reducing substitutions)</a:t>
            </a:r>
          </a:p>
          <a:p>
            <a:pPr eaLnBrk="1" hangingPunct="1"/>
            <a:r>
              <a:rPr lang="en-US" sz="2400" dirty="0">
                <a:ea typeface="ＭＳ Ｐゴシック" pitchFamily="-111" charset="-128"/>
                <a:cs typeface="ＭＳ Ｐゴシック" pitchFamily="-111" charset="-128"/>
              </a:rPr>
              <a:t>We also have that the emptiness problem is undecidable from this result.  That gives us another proof of this one result.</a:t>
            </a:r>
          </a:p>
          <a:p>
            <a:pPr eaLnBrk="1" hangingPunct="1"/>
            <a:r>
              <a:rPr lang="en-US" sz="2400" dirty="0">
                <a:ea typeface="ＭＳ Ｐゴシック" pitchFamily="-111" charset="-128"/>
                <a:cs typeface="ＭＳ Ｐゴシック" pitchFamily="-111" charset="-128"/>
              </a:rPr>
              <a:t>For Type 0, emptiness and even the membership problems are undecidable.</a:t>
            </a:r>
          </a:p>
        </p:txBody>
      </p:sp>
      <p:sp>
        <p:nvSpPr>
          <p:cNvPr id="566277" name="Date Placeholder 3"/>
          <p:cNvSpPr>
            <a:spLocks noGrp="1"/>
          </p:cNvSpPr>
          <p:nvPr>
            <p:ph type="dt" sz="quarter" idx="10"/>
          </p:nvPr>
        </p:nvSpPr>
        <p:spPr>
          <a:noFill/>
        </p:spPr>
        <p:txBody>
          <a:bodyPr/>
          <a:lstStyle/>
          <a:p>
            <a:fld id="{994FBE0D-7468-C142-99FB-2E4D8ABC614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662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5365361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303</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a:xfrm>
            <a:off x="457200" y="1600200"/>
            <a:ext cx="8534400" cy="4525963"/>
          </a:xfrm>
        </p:spPr>
        <p:txBody>
          <a:bodyPr/>
          <a:lstStyle/>
          <a:p>
            <a:pPr eaLnBrk="1" hangingPunct="1">
              <a:lnSpc>
                <a:spcPct val="90000"/>
              </a:lnSpc>
            </a:pPr>
            <a:r>
              <a:rPr lang="en-US" sz="2400" b="1" dirty="0">
                <a:ea typeface="ＭＳ Ｐゴシック" pitchFamily="-111" charset="-128"/>
                <a:cs typeface="ＭＳ Ｐゴシック" pitchFamily="-111" charset="-128"/>
              </a:rPr>
              <a:t>Is L =</a:t>
            </a:r>
            <a:r>
              <a:rPr lang="en-US" sz="2400" b="1" dirty="0">
                <a:ea typeface="ＭＳ Ｐゴシック" pitchFamily="-111" charset="-128"/>
                <a:cs typeface="ＭＳ Ｐゴシック" pitchFamily="-111" charset="-128"/>
                <a:sym typeface="Symbol" pitchFamily="-111" charset="2"/>
              </a:rPr>
              <a:t>, for </a:t>
            </a:r>
            <a:r>
              <a:rPr lang="en-US" sz="2400" b="1" dirty="0">
                <a:ea typeface="ＭＳ Ｐゴシック" pitchFamily="-111" charset="-128"/>
                <a:cs typeface="ＭＳ Ｐゴシック" pitchFamily="-111" charset="-128"/>
              </a:rPr>
              <a:t>CSL,</a:t>
            </a:r>
            <a:r>
              <a:rPr lang="en-US" sz="2400" b="1" dirty="0">
                <a:ea typeface="ＭＳ Ｐゴシック" pitchFamily="-111" charset="-128"/>
                <a:cs typeface="ＭＳ Ｐゴシック" pitchFamily="-111" charset="-128"/>
                <a:sym typeface="Symbol" pitchFamily="-111" charset="2"/>
              </a:rPr>
              <a:t> L</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PCP reduction</a:t>
            </a:r>
          </a:p>
          <a:p>
            <a:pPr eaLnBrk="1" hangingPunct="1">
              <a:lnSpc>
                <a:spcPct val="90000"/>
              </a:lnSpc>
            </a:pPr>
            <a:r>
              <a:rPr lang="en-US" sz="2400" b="1" dirty="0">
                <a:ea typeface="ＭＳ Ｐゴシック" pitchFamily="-111" charset="-128"/>
                <a:cs typeface="ＭＳ Ｐゴシック" pitchFamily="-111" charset="-128"/>
              </a:rPr>
              <a:t>Is L=</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for CFL (CSL), L?		</a:t>
            </a:r>
            <a:r>
              <a:rPr lang="en-US" sz="2400" b="1" dirty="0">
                <a:solidFill>
                  <a:srgbClr val="FF0000"/>
                </a:solidFill>
                <a:ea typeface="ＭＳ Ｐゴシック" pitchFamily="-111" charset="-128"/>
                <a:cs typeface="ＭＳ Ｐゴシック" pitchFamily="-111" charset="-128"/>
              </a:rPr>
              <a:t>Trace Complement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L</a:t>
            </a:r>
            <a:r>
              <a:rPr lang="en-US" sz="2400" b="1" baseline="-25000" dirty="0">
                <a:solidFill>
                  <a:srgbClr val="FF0000"/>
                </a:solidFill>
                <a:ea typeface="ＭＳ Ｐゴシック" pitchFamily="-111" charset="-128"/>
                <a:cs typeface="ＭＳ Ｐゴシック" pitchFamily="-111" charset="-128"/>
              </a:rPr>
              <a:t>1</a:t>
            </a:r>
            <a:r>
              <a:rPr lang="en-US" sz="2400" b="1" dirty="0">
                <a:solidFill>
                  <a:srgbClr val="FF0000"/>
                </a:solidFill>
                <a:ea typeface="ＭＳ Ｐゴシック" pitchFamily="-111" charset="-128"/>
                <a:cs typeface="ＭＳ Ｐゴシック" pitchFamily="-111" charset="-128"/>
              </a:rPr>
              <a:t> = </a:t>
            </a:r>
            <a:r>
              <a:rPr lang="en-US" sz="2400" b="1" dirty="0">
                <a:solidFill>
                  <a:srgbClr val="FF0000"/>
                </a:solidFill>
                <a:latin typeface="Symbol" pitchFamily="-111" charset="2"/>
                <a:ea typeface="ＭＳ Ｐゴシック" pitchFamily="-111" charset="-128"/>
                <a:cs typeface="ＭＳ Ｐゴシック" pitchFamily="-111" charset="-128"/>
                <a:sym typeface="Symbol" pitchFamily="-111" charset="2"/>
              </a:rPr>
              <a:t></a:t>
            </a:r>
            <a:r>
              <a:rPr lang="en-US" sz="2400" b="1" dirty="0">
                <a:solidFill>
                  <a:srgbClr val="FF0000"/>
                </a:solidFill>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latin typeface="Symbol" pitchFamily="-111" charset="2"/>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L</a:t>
            </a:r>
            <a:r>
              <a:rPr lang="en-US" sz="2400" b="1" baseline="-25000" dirty="0">
                <a:solidFill>
                  <a:srgbClr val="FF0000"/>
                </a:solidFill>
                <a:ea typeface="ＭＳ Ｐゴシック" pitchFamily="-111" charset="-128"/>
                <a:cs typeface="ＭＳ Ｐゴシック" pitchFamily="-111" charset="-128"/>
              </a:rPr>
              <a:t>1</a:t>
            </a:r>
            <a:r>
              <a:rPr lang="en-US" sz="2400" b="1" dirty="0">
                <a:solidFill>
                  <a:srgbClr val="FF0000"/>
                </a:solidFill>
                <a:ea typeface="ＭＳ Ｐゴシック" pitchFamily="-111" charset="-128"/>
                <a:cs typeface="ＭＳ Ｐゴシック" pitchFamily="-111" charset="-128"/>
              </a:rPr>
              <a:t> = </a:t>
            </a:r>
            <a:r>
              <a:rPr lang="en-US" sz="2400" b="1" dirty="0">
                <a:solidFill>
                  <a:srgbClr val="FF0000"/>
                </a:solidFill>
                <a:latin typeface="Symbol" pitchFamily="-111" charset="2"/>
                <a:ea typeface="ＭＳ Ｐゴシック" pitchFamily="-111" charset="-128"/>
                <a:cs typeface="ＭＳ Ｐゴシック" pitchFamily="-111" charset="-128"/>
                <a:sym typeface="Symbol" pitchFamily="-111" charset="2"/>
              </a:rPr>
              <a:t></a:t>
            </a:r>
            <a:r>
              <a:rPr lang="en-US" sz="2400" b="1" dirty="0">
                <a:solidFill>
                  <a:srgbClr val="FF0000"/>
                </a:solidFill>
                <a:ea typeface="ＭＳ Ｐゴシック" pitchFamily="-111" charset="-128"/>
                <a:cs typeface="ＭＳ Ｐゴシック" pitchFamily="-111" charset="-128"/>
              </a:rPr>
              <a: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for CFLs (CSLs ),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PCP reduction</a:t>
            </a:r>
          </a:p>
          <a:p>
            <a:pPr eaLnBrk="1" hangingPunct="1">
              <a:lnSpc>
                <a:spcPct val="90000"/>
              </a:lnSpc>
            </a:pPr>
            <a:r>
              <a:rPr lang="en-US" sz="2400" b="1" dirty="0">
                <a:ea typeface="ＭＳ Ｐゴシック" pitchFamily="-111" charset="-128"/>
                <a:cs typeface="ＭＳ Ｐゴシック" pitchFamily="-111" charset="-128"/>
              </a:rPr>
              <a:t>Is L regular, for CFL (CSL), L?	</a:t>
            </a:r>
            <a:r>
              <a:rPr lang="en-US" sz="2400" b="1" dirty="0">
                <a:solidFill>
                  <a:srgbClr val="FF0000"/>
                </a:solidFill>
                <a:ea typeface="ＭＳ Ｐゴシック" pitchFamily="-111" charset="-128"/>
                <a:cs typeface="ＭＳ Ｐゴシック" pitchFamily="-111" charset="-128"/>
              </a:rPr>
              <a:t>Think about it</a:t>
            </a:r>
          </a:p>
          <a:p>
            <a:pPr eaLnBrk="1" hangingPunct="1">
              <a:lnSpc>
                <a:spcPct val="90000"/>
              </a:lnSpc>
            </a:pPr>
            <a:r>
              <a:rPr lang="en-US" sz="2400" b="1" dirty="0">
                <a:ea typeface="ＭＳ Ｐゴシック" pitchFamily="-111" charset="-128"/>
                <a:cs typeface="ＭＳ Ｐゴシック" pitchFamily="-111" charset="-128"/>
              </a:rPr>
              <a:t>Is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 CFL for CFLs,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solidFill>
                  <a:srgbClr val="FF0000"/>
                </a:solidFill>
                <a:ea typeface="ＭＳ Ｐゴシック" pitchFamily="-111" charset="-128"/>
                <a:cs typeface="ＭＳ Ｐゴシック" pitchFamily="-111" charset="-128"/>
              </a:rPr>
              <a:t>Think about it</a:t>
            </a:r>
          </a:p>
          <a:p>
            <a:pPr eaLnBrk="1" hangingPunct="1">
              <a:lnSpc>
                <a:spcPct val="90000"/>
              </a:lnSpc>
            </a:pPr>
            <a:r>
              <a:rPr lang="en-US" sz="2400" b="1" dirty="0">
                <a:ea typeface="ＭＳ Ｐゴシック" pitchFamily="-111" charset="-128"/>
                <a:cs typeface="ＭＳ Ｐゴシック" pitchFamily="-111" charset="-128"/>
              </a:rPr>
              <a:t>Is ~L CFL, for CFL, L?			</a:t>
            </a:r>
            <a:r>
              <a:rPr lang="en-US" sz="2400" b="1" dirty="0">
                <a:solidFill>
                  <a:srgbClr val="FF0000"/>
                </a:solidFill>
                <a:ea typeface="ＭＳ Ｐゴシック" pitchFamily="-111" charset="-128"/>
                <a:cs typeface="ＭＳ Ｐゴシック" pitchFamily="-111" charset="-128"/>
              </a:rPr>
              <a:t>Think about it</a:t>
            </a:r>
          </a:p>
        </p:txBody>
      </p:sp>
      <p:sp>
        <p:nvSpPr>
          <p:cNvPr id="572421" name="Date Placeholder 3"/>
          <p:cNvSpPr>
            <a:spLocks noGrp="1"/>
          </p:cNvSpPr>
          <p:nvPr>
            <p:ph type="dt" sz="quarter" idx="10"/>
          </p:nvPr>
        </p:nvSpPr>
        <p:spPr>
          <a:noFill/>
        </p:spPr>
        <p:txBody>
          <a:bodyPr/>
          <a:lstStyle/>
          <a:p>
            <a:fld id="{5DAA4F5D-3770-C349-9B61-FAC4045CA825}" type="datetime1">
              <a:rPr lang="en-US" smtClean="0">
                <a:latin typeface="Arial" pitchFamily="-111" charset="0"/>
                <a:ea typeface="ＭＳ Ｐゴシック" pitchFamily="-111" charset="-128"/>
                <a:cs typeface="ＭＳ Ｐゴシック" pitchFamily="-111" charset="-128"/>
              </a:rPr>
              <a:t>3/2/22</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677494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304</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More Undecidability</a:t>
            </a:r>
          </a:p>
        </p:txBody>
      </p:sp>
      <p:sp>
        <p:nvSpPr>
          <p:cNvPr id="574468" name="Rectangle 3"/>
          <p:cNvSpPr>
            <a:spLocks noGrp="1" noChangeArrowheads="1"/>
          </p:cNvSpPr>
          <p:nvPr>
            <p:ph type="body" idx="1"/>
          </p:nvPr>
        </p:nvSpPr>
        <p:spPr/>
        <p:txBody>
          <a:bodyPr/>
          <a:lstStyle/>
          <a:p>
            <a:pPr eaLnBrk="1" hangingPunct="1"/>
            <a:r>
              <a:rPr lang="en-US" b="1" dirty="0">
                <a:ea typeface="ＭＳ Ｐゴシック" pitchFamily="-111" charset="-128"/>
                <a:cs typeface="ＭＳ Ｐゴシック" pitchFamily="-111" charset="-128"/>
              </a:rPr>
              <a:t>Is CFL, L, ambiguous?	</a:t>
            </a:r>
            <a:r>
              <a:rPr lang="en-US" b="1" dirty="0">
                <a:solidFill>
                  <a:srgbClr val="FF0000"/>
                </a:solidFill>
                <a:ea typeface="ＭＳ Ｐゴシック" pitchFamily="-111" charset="-128"/>
                <a:cs typeface="ＭＳ Ｐゴシック" pitchFamily="-111" charset="-128"/>
              </a:rPr>
              <a:t>PCP</a:t>
            </a:r>
          </a:p>
          <a:p>
            <a:pPr eaLnBrk="1" hangingPunct="1"/>
            <a:r>
              <a:rPr lang="en-US" b="1" dirty="0">
                <a:ea typeface="ＭＳ Ｐゴシック" pitchFamily="-111" charset="-128"/>
                <a:cs typeface="ＭＳ Ｐゴシック" pitchFamily="-111" charset="-128"/>
              </a:rPr>
              <a:t>Is L=L</a:t>
            </a:r>
            <a:r>
              <a:rPr lang="en-US" b="1" baseline="30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 a CFL?			</a:t>
            </a:r>
            <a:r>
              <a:rPr lang="en-US" b="1" dirty="0">
                <a:solidFill>
                  <a:srgbClr val="FF0000"/>
                </a:solidFill>
                <a:ea typeface="ＭＳ Ｐゴシック" pitchFamily="-111" charset="-128"/>
                <a:cs typeface="ＭＳ Ｐゴシック" pitchFamily="-111" charset="-128"/>
              </a:rPr>
              <a:t>Will Do</a:t>
            </a:r>
          </a:p>
          <a:p>
            <a:pPr eaLnBrk="1" hangingPunct="1"/>
            <a:r>
              <a:rPr lang="en-US" b="1" dirty="0">
                <a:ea typeface="ＭＳ Ｐゴシック" pitchFamily="-111" charset="-128"/>
                <a:cs typeface="ＭＳ Ｐゴシック" pitchFamily="-111" charset="-128"/>
              </a:rPr>
              <a:t>Is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finite,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br>
              <a:rPr lang="en-US" b="1" dirty="0">
                <a:ea typeface="ＭＳ Ｐゴシック" pitchFamily="-111" charset="-128"/>
                <a:cs typeface="ＭＳ Ｐゴシック" pitchFamily="-111" charset="-128"/>
              </a:rPr>
            </a:br>
            <a:r>
              <a:rPr lang="en-US" b="1" dirty="0">
                <a:solidFill>
                  <a:srgbClr val="FF0000"/>
                </a:solidFill>
                <a:ea typeface="ＭＳ Ｐゴシック" pitchFamily="-111" charset="-128"/>
                <a:cs typeface="ＭＳ Ｐゴシック" pitchFamily="-111" charset="-128"/>
              </a:rPr>
              <a:t>Language is any RE set</a:t>
            </a:r>
          </a:p>
          <a:p>
            <a:pPr eaLnBrk="1" hangingPunct="1"/>
            <a:r>
              <a:rPr lang="en-US" b="1" dirty="0">
                <a:ea typeface="ＭＳ Ｐゴシック" pitchFamily="-111" charset="-128"/>
                <a:cs typeface="ＭＳ Ｐゴシック" pitchFamily="-111" charset="-128"/>
              </a:rPr>
              <a:t>Membership in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L</a:t>
            </a:r>
            <a:r>
              <a:rPr lang="en-US" b="1" baseline="-25000" dirty="0">
                <a:ea typeface="ＭＳ Ｐゴシック" pitchFamily="-111" charset="-128"/>
                <a:cs typeface="ＭＳ Ｐゴシック" pitchFamily="-111" charset="-128"/>
              </a:rPr>
              <a:t>1</a:t>
            </a:r>
            <a:r>
              <a:rPr lang="en-US" b="1" dirty="0">
                <a:ea typeface="ＭＳ Ｐゴシック" pitchFamily="-111" charset="-128"/>
                <a:cs typeface="ＭＳ Ｐゴシック" pitchFamily="-111" charset="-128"/>
              </a:rPr>
              <a:t> and L</a:t>
            </a:r>
            <a:r>
              <a:rPr lang="en-US" b="1" baseline="-25000" dirty="0">
                <a:ea typeface="ＭＳ Ｐゴシック" pitchFamily="-111" charset="-128"/>
                <a:cs typeface="ＭＳ Ｐゴシック" pitchFamily="-111" charset="-128"/>
              </a:rPr>
              <a:t>2</a:t>
            </a:r>
            <a:r>
              <a:rPr lang="en-US" b="1" dirty="0">
                <a:ea typeface="ＭＳ Ｐゴシック" pitchFamily="-111" charset="-128"/>
                <a:cs typeface="ＭＳ Ｐゴシック" pitchFamily="-111" charset="-128"/>
              </a:rPr>
              <a:t> CFLs?</a:t>
            </a:r>
            <a:br>
              <a:rPr lang="en-US" b="1" dirty="0">
                <a:ea typeface="ＭＳ Ｐゴシック" pitchFamily="-111" charset="-128"/>
                <a:cs typeface="ＭＳ Ｐゴシック" pitchFamily="-111" charset="-128"/>
              </a:rPr>
            </a:br>
            <a:r>
              <a:rPr lang="en-US" b="1" dirty="0">
                <a:solidFill>
                  <a:srgbClr val="FF0000"/>
                </a:solidFill>
                <a:ea typeface="ＭＳ Ｐゴシック" pitchFamily="-111" charset="-128"/>
                <a:cs typeface="ＭＳ Ｐゴシック" pitchFamily="-111" charset="-128"/>
              </a:rPr>
              <a:t>Language is any RE set</a:t>
            </a:r>
          </a:p>
        </p:txBody>
      </p:sp>
      <p:sp>
        <p:nvSpPr>
          <p:cNvPr id="574469" name="Date Placeholder 3"/>
          <p:cNvSpPr>
            <a:spLocks noGrp="1"/>
          </p:cNvSpPr>
          <p:nvPr>
            <p:ph type="dt" sz="quarter" idx="10"/>
          </p:nvPr>
        </p:nvSpPr>
        <p:spPr>
          <a:noFill/>
        </p:spPr>
        <p:txBody>
          <a:bodyPr/>
          <a:lstStyle/>
          <a:p>
            <a:fld id="{C35F2E93-0CB3-BD4B-A6A5-9EA7078D8344}" type="datetime1">
              <a:rPr lang="en-US" smtClean="0">
                <a:latin typeface="Arial" pitchFamily="-111" charset="0"/>
                <a:ea typeface="ＭＳ Ｐゴシック" pitchFamily="-111" charset="-128"/>
                <a:cs typeface="ＭＳ Ｐゴシック" pitchFamily="-111" charset="-128"/>
              </a:rPr>
              <a:t>3/2/22</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16218279"/>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685800" y="2286000"/>
            <a:ext cx="7772400" cy="1143000"/>
          </a:xfrm>
        </p:spPr>
        <p:txBody>
          <a:bodyPr/>
          <a:lstStyle/>
          <a:p>
            <a:pPr eaLnBrk="1" hangingPunct="1"/>
            <a:r>
              <a:rPr lang="en-US">
                <a:ea typeface="ＭＳ Ｐゴシック" pitchFamily="-111" charset="-128"/>
                <a:cs typeface="ＭＳ Ｐゴシック" pitchFamily="-111" charset="-128"/>
              </a:rPr>
              <a:t>Summary of Grammar Results</a:t>
            </a:r>
          </a:p>
        </p:txBody>
      </p:sp>
      <p:sp>
        <p:nvSpPr>
          <p:cNvPr id="568323" name="Rectangle 3"/>
          <p:cNvSpPr>
            <a:spLocks noGrp="1" noChangeArrowheads="1"/>
          </p:cNvSpPr>
          <p:nvPr>
            <p:ph type="subTitle" idx="1"/>
          </p:nvPr>
        </p:nvSpPr>
        <p:spPr/>
        <p:txBody>
          <a:bodyPr/>
          <a:lstStyle/>
          <a:p>
            <a:pPr eaLnBrk="1" hangingPunct="1"/>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7159869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Slide Number Placeholder 5"/>
          <p:cNvSpPr>
            <a:spLocks noGrp="1"/>
          </p:cNvSpPr>
          <p:nvPr>
            <p:ph type="sldNum" sz="quarter" idx="12"/>
          </p:nvPr>
        </p:nvSpPr>
        <p:spPr>
          <a:noFill/>
        </p:spPr>
        <p:txBody>
          <a:bodyPr/>
          <a:lstStyle/>
          <a:p>
            <a:pPr eaLnBrk="1" hangingPunct="1"/>
            <a:fld id="{D00FA5BE-B8FF-7A48-82C4-B2B924BBFC3C}" type="slidenum">
              <a:rPr lang="en-US">
                <a:latin typeface="Arial" pitchFamily="-111" charset="0"/>
                <a:ea typeface="ＭＳ Ｐゴシック" pitchFamily="-111" charset="-128"/>
                <a:cs typeface="ＭＳ Ｐゴシック" pitchFamily="-111" charset="-128"/>
              </a:rPr>
              <a:pPr eaLnBrk="1" hangingPunct="1"/>
              <a:t>306</a:t>
            </a:fld>
            <a:endParaRPr lang="en-US">
              <a:latin typeface="Arial" pitchFamily="-111" charset="0"/>
              <a:ea typeface="ＭＳ Ｐゴシック" pitchFamily="-111" charset="-128"/>
              <a:cs typeface="ＭＳ Ｐゴシック" pitchFamily="-111" charset="-128"/>
            </a:endParaRPr>
          </a:p>
        </p:txBody>
      </p:sp>
      <p:sp>
        <p:nvSpPr>
          <p:cNvPr id="570371"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Decidability</a:t>
            </a:r>
          </a:p>
        </p:txBody>
      </p:sp>
      <p:sp>
        <p:nvSpPr>
          <p:cNvPr id="570372"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Everything about regular</a:t>
            </a:r>
          </a:p>
          <a:p>
            <a:pPr eaLnBrk="1" hangingPunct="1"/>
            <a:r>
              <a:rPr lang="en-US" dirty="0">
                <a:ea typeface="ＭＳ Ｐゴシック" pitchFamily="-111" charset="-128"/>
                <a:cs typeface="ＭＳ Ｐゴシック" pitchFamily="-111" charset="-128"/>
              </a:rPr>
              <a:t>Membership in CFLs and CSLs</a:t>
            </a:r>
          </a:p>
          <a:p>
            <a:pPr lvl="1" eaLnBrk="1" hangingPunct="1"/>
            <a:r>
              <a:rPr lang="en-US" dirty="0"/>
              <a:t>CKY for CFLs</a:t>
            </a:r>
          </a:p>
          <a:p>
            <a:pPr eaLnBrk="1" hangingPunct="1"/>
            <a:r>
              <a:rPr lang="en-US" dirty="0">
                <a:ea typeface="ＭＳ Ｐゴシック" pitchFamily="-111" charset="-128"/>
                <a:cs typeface="ＭＳ Ｐゴシック" pitchFamily="-111" charset="-128"/>
              </a:rPr>
              <a:t>Emptiness for CFLs</a:t>
            </a:r>
          </a:p>
          <a:p>
            <a:pPr eaLnBrk="1" hangingPunct="1"/>
            <a:r>
              <a:rPr lang="en-US" dirty="0">
                <a:ea typeface="ＭＳ Ｐゴシック" pitchFamily="-111" charset="-128"/>
                <a:cs typeface="ＭＳ Ｐゴシック" pitchFamily="-111" charset="-128"/>
              </a:rPr>
              <a:t>Finiteness of CFLs</a:t>
            </a:r>
          </a:p>
        </p:txBody>
      </p:sp>
      <p:sp>
        <p:nvSpPr>
          <p:cNvPr id="570373" name="Date Placeholder 3"/>
          <p:cNvSpPr>
            <a:spLocks noGrp="1"/>
          </p:cNvSpPr>
          <p:nvPr>
            <p:ph type="dt" sz="quarter" idx="10"/>
          </p:nvPr>
        </p:nvSpPr>
        <p:spPr>
          <a:noFill/>
        </p:spPr>
        <p:txBody>
          <a:bodyPr/>
          <a:lstStyle/>
          <a:p>
            <a:fld id="{AE4170D9-68D8-074C-A443-A36682B20B3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703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07327328"/>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Slide Number Placeholder 5"/>
          <p:cNvSpPr>
            <a:spLocks noGrp="1"/>
          </p:cNvSpPr>
          <p:nvPr>
            <p:ph type="sldNum" sz="quarter" idx="12"/>
          </p:nvPr>
        </p:nvSpPr>
        <p:spPr>
          <a:noFill/>
        </p:spPr>
        <p:txBody>
          <a:bodyPr/>
          <a:lstStyle/>
          <a:p>
            <a:pPr eaLnBrk="1" hangingPunct="1"/>
            <a:fld id="{554407E6-BEFA-7846-92E5-7585D2A036DF}" type="slidenum">
              <a:rPr lang="en-US">
                <a:latin typeface="Arial" pitchFamily="-111" charset="0"/>
                <a:ea typeface="ＭＳ Ｐゴシック" pitchFamily="-111" charset="-128"/>
                <a:cs typeface="ＭＳ Ｐゴシック" pitchFamily="-111" charset="-128"/>
              </a:rPr>
              <a:pPr eaLnBrk="1" hangingPunct="1"/>
              <a:t>307</a:t>
            </a:fld>
            <a:endParaRPr lang="en-US">
              <a:latin typeface="Arial" pitchFamily="-111" charset="0"/>
              <a:ea typeface="ＭＳ Ｐゴシック" pitchFamily="-111" charset="-128"/>
              <a:cs typeface="ＭＳ Ｐゴシック" pitchFamily="-111" charset="-128"/>
            </a:endParaRPr>
          </a:p>
        </p:txBody>
      </p:sp>
      <p:sp>
        <p:nvSpPr>
          <p:cNvPr id="572419"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Undecidability</a:t>
            </a:r>
          </a:p>
        </p:txBody>
      </p:sp>
      <p:sp>
        <p:nvSpPr>
          <p:cNvPr id="572420" name="Rectangle 3"/>
          <p:cNvSpPr>
            <a:spLocks noGrp="1" noChangeArrowheads="1"/>
          </p:cNvSpPr>
          <p:nvPr>
            <p:ph type="body" idx="1"/>
          </p:nvPr>
        </p:nvSpPr>
        <p:spPr/>
        <p:txBody>
          <a:bodyPr/>
          <a:lstStyle/>
          <a:p>
            <a:pPr eaLnBrk="1" hangingPunct="1">
              <a:lnSpc>
                <a:spcPct val="90000"/>
              </a:lnSpc>
            </a:pPr>
            <a:r>
              <a:rPr lang="en-US" sz="3600" dirty="0">
                <a:ea typeface="ＭＳ Ｐゴシック" pitchFamily="-111" charset="-128"/>
                <a:cs typeface="ＭＳ Ｐゴシック" pitchFamily="-111" charset="-128"/>
              </a:rPr>
              <a:t>Is L =</a:t>
            </a:r>
            <a:r>
              <a:rPr lang="en-US" sz="3600" dirty="0">
                <a:ea typeface="ＭＳ Ｐゴシック" pitchFamily="-111" charset="-128"/>
                <a:cs typeface="ＭＳ Ｐゴシック" pitchFamily="-111" charset="-128"/>
                <a:sym typeface="Symbol" pitchFamily="-111" charset="2"/>
              </a:rPr>
              <a:t>, for </a:t>
            </a:r>
            <a:r>
              <a:rPr lang="en-US" sz="3600" dirty="0">
                <a:ea typeface="ＭＳ Ｐゴシック" pitchFamily="-111" charset="-128"/>
                <a:cs typeface="ＭＳ Ｐゴシック" pitchFamily="-111" charset="-128"/>
              </a:rPr>
              <a:t>CSL,</a:t>
            </a:r>
            <a:r>
              <a:rPr lang="en-US" sz="3600" dirty="0">
                <a:ea typeface="ＭＳ Ｐゴシック" pitchFamily="-111" charset="-128"/>
                <a:cs typeface="ＭＳ Ｐゴシック" pitchFamily="-111" charset="-128"/>
                <a:sym typeface="Symbol" pitchFamily="-111" charset="2"/>
              </a:rPr>
              <a:t> L</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dirty="0">
                <a:latin typeface="Symbol" pitchFamily="-111" charset="2"/>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 for CFL (CSL), L?</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 for CFLs (CSLs),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latin typeface="Symbol" pitchFamily="-111" charset="2"/>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 for CFLs (CSLs ),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p>
          <a:p>
            <a:pPr eaLnBrk="1" hangingPunct="1">
              <a:lnSpc>
                <a:spcPct val="90000"/>
              </a:lnSpc>
            </a:pPr>
            <a:r>
              <a:rPr lang="en-US" sz="3600" dirty="0">
                <a:ea typeface="ＭＳ Ｐゴシック" pitchFamily="-111" charset="-128"/>
                <a:cs typeface="ＭＳ Ｐゴシック" pitchFamily="-111" charset="-128"/>
              </a:rPr>
              <a:t>Is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sym typeface="Symbol" pitchFamily="-111" charset="2"/>
              </a:rPr>
              <a:t></a:t>
            </a:r>
            <a:r>
              <a:rPr lang="en-US" sz="3600" dirty="0">
                <a:ea typeface="ＭＳ Ｐゴシック" pitchFamily="-111" charset="-128"/>
                <a:cs typeface="ＭＳ Ｐゴシック" pitchFamily="-111" charset="-128"/>
              </a:rPr>
              <a:t>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r>
              <a:rPr lang="en-US" sz="3600" dirty="0">
                <a:ea typeface="ＭＳ Ｐゴシック" pitchFamily="-111" charset="-128"/>
                <a:cs typeface="ＭＳ Ｐゴシック" pitchFamily="-111" charset="-128"/>
                <a:sym typeface="Symbol" pitchFamily="-111" charset="2"/>
              </a:rPr>
              <a:t> </a:t>
            </a:r>
            <a:r>
              <a:rPr lang="en-US" sz="3600" dirty="0">
                <a:ea typeface="ＭＳ Ｐゴシック" pitchFamily="-111" charset="-128"/>
                <a:cs typeface="ＭＳ Ｐゴシック" pitchFamily="-111" charset="-128"/>
              </a:rPr>
              <a:t>for CFLs (CSLs ), L</a:t>
            </a:r>
            <a:r>
              <a:rPr lang="en-US" sz="3600" baseline="-25000" dirty="0">
                <a:ea typeface="ＭＳ Ｐゴシック" pitchFamily="-111" charset="-128"/>
                <a:cs typeface="ＭＳ Ｐゴシック" pitchFamily="-111" charset="-128"/>
              </a:rPr>
              <a:t>1</a:t>
            </a:r>
            <a:r>
              <a:rPr lang="en-US" sz="3600" dirty="0">
                <a:ea typeface="ＭＳ Ｐゴシック" pitchFamily="-111" charset="-128"/>
                <a:cs typeface="ＭＳ Ｐゴシック" pitchFamily="-111" charset="-128"/>
              </a:rPr>
              <a:t>, L</a:t>
            </a:r>
            <a:r>
              <a:rPr lang="en-US" sz="3600" baseline="-25000" dirty="0">
                <a:ea typeface="ＭＳ Ｐゴシック" pitchFamily="-111" charset="-128"/>
                <a:cs typeface="ＭＳ Ｐゴシック" pitchFamily="-111" charset="-128"/>
              </a:rPr>
              <a:t>2</a:t>
            </a:r>
            <a:r>
              <a:rPr lang="en-US" sz="3600" dirty="0">
                <a:ea typeface="ＭＳ Ｐゴシック" pitchFamily="-111" charset="-128"/>
                <a:cs typeface="ＭＳ Ｐゴシック" pitchFamily="-111" charset="-128"/>
              </a:rPr>
              <a:t>?</a:t>
            </a:r>
            <a:endParaRPr lang="en-US" sz="2400" dirty="0">
              <a:ea typeface="ＭＳ Ｐゴシック" pitchFamily="-111" charset="-128"/>
              <a:cs typeface="ＭＳ Ｐゴシック" pitchFamily="-111" charset="-128"/>
            </a:endParaRPr>
          </a:p>
        </p:txBody>
      </p:sp>
      <p:sp>
        <p:nvSpPr>
          <p:cNvPr id="572421" name="Date Placeholder 3"/>
          <p:cNvSpPr>
            <a:spLocks noGrp="1"/>
          </p:cNvSpPr>
          <p:nvPr>
            <p:ph type="dt" sz="quarter" idx="10"/>
          </p:nvPr>
        </p:nvSpPr>
        <p:spPr>
          <a:noFill/>
        </p:spPr>
        <p:txBody>
          <a:bodyPr/>
          <a:lstStyle/>
          <a:p>
            <a:fld id="{F4000E31-9C0C-B14A-8020-82437F458C04}"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724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87075361"/>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Number Placeholder 5"/>
          <p:cNvSpPr>
            <a:spLocks noGrp="1"/>
          </p:cNvSpPr>
          <p:nvPr>
            <p:ph type="sldNum" sz="quarter" idx="12"/>
          </p:nvPr>
        </p:nvSpPr>
        <p:spPr>
          <a:noFill/>
        </p:spPr>
        <p:txBody>
          <a:bodyPr/>
          <a:lstStyle/>
          <a:p>
            <a:pPr eaLnBrk="1" hangingPunct="1"/>
            <a:fld id="{375ACFB9-16A2-9146-AAC5-A21316212377}" type="slidenum">
              <a:rPr lang="en-US">
                <a:latin typeface="Arial" pitchFamily="-111" charset="0"/>
                <a:ea typeface="ＭＳ Ｐゴシック" pitchFamily="-111" charset="-128"/>
                <a:cs typeface="ＭＳ Ｐゴシック" pitchFamily="-111" charset="-128"/>
              </a:rPr>
              <a:pPr eaLnBrk="1" hangingPunct="1"/>
              <a:t>308</a:t>
            </a:fld>
            <a:endParaRPr lang="en-US">
              <a:latin typeface="Arial" pitchFamily="-111" charset="0"/>
              <a:ea typeface="ＭＳ Ｐゴシック" pitchFamily="-111" charset="-128"/>
              <a:cs typeface="ＭＳ Ｐゴシック" pitchFamily="-111" charset="-128"/>
            </a:endParaRPr>
          </a:p>
        </p:txBody>
      </p:sp>
      <p:sp>
        <p:nvSpPr>
          <p:cNvPr id="574467"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More Undecidability</a:t>
            </a:r>
          </a:p>
        </p:txBody>
      </p:sp>
      <p:sp>
        <p:nvSpPr>
          <p:cNvPr id="574468" name="Rectangle 3"/>
          <p:cNvSpPr>
            <a:spLocks noGrp="1" noChangeArrowheads="1"/>
          </p:cNvSpPr>
          <p:nvPr>
            <p:ph type="body" idx="1"/>
          </p:nvPr>
        </p:nvSpPr>
        <p:spPr/>
        <p:txBody>
          <a:bodyPr/>
          <a:lstStyle/>
          <a:p>
            <a:pPr eaLnBrk="1" hangingPunct="1"/>
            <a:r>
              <a:rPr lang="en-US" dirty="0">
                <a:ea typeface="ＭＳ Ｐゴシック" pitchFamily="-111" charset="-128"/>
                <a:cs typeface="ＭＳ Ｐゴシック" pitchFamily="-111" charset="-128"/>
              </a:rPr>
              <a:t>Is CFL, L, ambiguous?</a:t>
            </a:r>
          </a:p>
          <a:p>
            <a:pPr eaLnBrk="1" hangingPunct="1"/>
            <a:r>
              <a:rPr lang="en-US" dirty="0">
                <a:ea typeface="ＭＳ Ｐゴシック" pitchFamily="-111" charset="-128"/>
                <a:cs typeface="ＭＳ Ｐゴシック" pitchFamily="-111" charset="-128"/>
              </a:rPr>
              <a:t>Is L=L</a:t>
            </a:r>
            <a:r>
              <a:rPr lang="en-US" baseline="30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L a CFL?</a:t>
            </a:r>
          </a:p>
          <a:p>
            <a:pPr eaLnBrk="1" hangingPunct="1"/>
            <a:r>
              <a:rPr lang="en-US" dirty="0">
                <a:ea typeface="ＭＳ Ｐゴシック" pitchFamily="-111" charset="-128"/>
                <a:cs typeface="ＭＳ Ｐゴシック" pitchFamily="-111" charset="-128"/>
              </a:rPr>
              <a:t>Does there exist a finite n, L</a:t>
            </a:r>
            <a:r>
              <a:rPr lang="en-US" baseline="30000"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=L</a:t>
            </a:r>
            <a:r>
              <a:rPr lang="en-US" baseline="30000" dirty="0">
                <a:ea typeface="ＭＳ Ｐゴシック" pitchFamily="-111" charset="-128"/>
                <a:cs typeface="ＭＳ Ｐゴシック" pitchFamily="-111" charset="-128"/>
              </a:rPr>
              <a:t>n+1</a:t>
            </a:r>
            <a:r>
              <a:rPr lang="en-US" dirty="0">
                <a:ea typeface="ＭＳ Ｐゴシック" pitchFamily="-111" charset="-128"/>
                <a:cs typeface="ＭＳ Ｐゴシック" pitchFamily="-111" charset="-128"/>
              </a:rPr>
              <a:t>?</a:t>
            </a:r>
          </a:p>
          <a:p>
            <a:pPr eaLnBrk="1" hangingPunct="1"/>
            <a:r>
              <a:rPr lang="en-US" dirty="0">
                <a:ea typeface="ＭＳ Ｐゴシック" pitchFamily="-111" charset="-128"/>
                <a:cs typeface="ＭＳ Ｐゴシック" pitchFamily="-111" charset="-128"/>
              </a:rPr>
              <a:t>Is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finite,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 and 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CFLs?</a:t>
            </a:r>
          </a:p>
          <a:p>
            <a:pPr eaLnBrk="1" hangingPunct="1"/>
            <a:r>
              <a:rPr lang="en-US" dirty="0">
                <a:ea typeface="ＭＳ Ｐゴシック" pitchFamily="-111" charset="-128"/>
                <a:cs typeface="ＭＳ Ｐゴシック" pitchFamily="-111" charset="-128"/>
              </a:rPr>
              <a:t>Membership in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where L</a:t>
            </a:r>
            <a:r>
              <a:rPr lang="en-US" baseline="-25000" dirty="0">
                <a:ea typeface="ＭＳ Ｐゴシック" pitchFamily="-111" charset="-128"/>
                <a:cs typeface="ＭＳ Ｐゴシック" pitchFamily="-111" charset="-128"/>
              </a:rPr>
              <a:t>1</a:t>
            </a:r>
            <a:r>
              <a:rPr lang="en-US" dirty="0">
                <a:ea typeface="ＭＳ Ｐゴシック" pitchFamily="-111" charset="-128"/>
                <a:cs typeface="ＭＳ Ｐゴシック" pitchFamily="-111" charset="-128"/>
              </a:rPr>
              <a:t> and L</a:t>
            </a:r>
            <a:r>
              <a:rPr lang="en-US" baseline="-25000"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 are  CFLs?</a:t>
            </a:r>
          </a:p>
        </p:txBody>
      </p:sp>
      <p:sp>
        <p:nvSpPr>
          <p:cNvPr id="574469" name="Date Placeholder 3"/>
          <p:cNvSpPr>
            <a:spLocks noGrp="1"/>
          </p:cNvSpPr>
          <p:nvPr>
            <p:ph type="dt" sz="quarter" idx="10"/>
          </p:nvPr>
        </p:nvSpPr>
        <p:spPr>
          <a:noFill/>
        </p:spPr>
        <p:txBody>
          <a:bodyPr/>
          <a:lstStyle/>
          <a:p>
            <a:fld id="{E4DA3947-107D-6F4F-9813-E5A4A196317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744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4330304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Number Placeholder 5"/>
          <p:cNvSpPr>
            <a:spLocks noGrp="1"/>
          </p:cNvSpPr>
          <p:nvPr>
            <p:ph type="sldNum" sz="quarter" idx="12"/>
          </p:nvPr>
        </p:nvSpPr>
        <p:spPr>
          <a:noFill/>
        </p:spPr>
        <p:txBody>
          <a:bodyPr/>
          <a:lstStyle/>
          <a:p>
            <a:pPr eaLnBrk="1" hangingPunct="1"/>
            <a:fld id="{31CDF9E6-7688-7442-B874-4EC61B8B319A}" type="slidenum">
              <a:rPr lang="en-US">
                <a:latin typeface="Arial" pitchFamily="-111" charset="0"/>
                <a:ea typeface="ＭＳ Ｐゴシック" pitchFamily="-111" charset="-128"/>
                <a:cs typeface="ＭＳ Ｐゴシック" pitchFamily="-111" charset="-128"/>
              </a:rPr>
              <a:pPr eaLnBrk="1" hangingPunct="1"/>
              <a:t>309</a:t>
            </a:fld>
            <a:endParaRPr lang="en-US">
              <a:latin typeface="Arial" pitchFamily="-111" charset="0"/>
              <a:ea typeface="ＭＳ Ｐゴシック" pitchFamily="-111" charset="-128"/>
              <a:cs typeface="ＭＳ Ｐゴシック" pitchFamily="-111" charset="-128"/>
            </a:endParaRPr>
          </a:p>
        </p:txBody>
      </p:sp>
      <p:sp>
        <p:nvSpPr>
          <p:cNvPr id="576515" name="Rectangle 2"/>
          <p:cNvSpPr>
            <a:spLocks noGrp="1" noChangeArrowheads="1"/>
          </p:cNvSpPr>
          <p:nvPr>
            <p:ph type="title"/>
          </p:nvPr>
        </p:nvSpPr>
        <p:spPr/>
        <p:txBody>
          <a:bodyPr/>
          <a:lstStyle/>
          <a:p>
            <a:pPr eaLnBrk="1" hangingPunct="1"/>
            <a:r>
              <a:rPr lang="en-US">
                <a:ea typeface="ＭＳ Ｐゴシック" pitchFamily="-111" charset="-128"/>
                <a:cs typeface="ＭＳ Ｐゴシック" pitchFamily="-111" charset="-128"/>
              </a:rPr>
              <a:t>Word to Grammar Problem</a:t>
            </a:r>
          </a:p>
        </p:txBody>
      </p:sp>
      <p:sp>
        <p:nvSpPr>
          <p:cNvPr id="576516" name="Rectangle 3"/>
          <p:cNvSpPr>
            <a:spLocks noGrp="1" noChangeArrowheads="1"/>
          </p:cNvSpPr>
          <p:nvPr>
            <p:ph type="body" idx="1"/>
          </p:nvPr>
        </p:nvSpPr>
        <p:spPr/>
        <p:txBody>
          <a:bodyPr/>
          <a:lstStyle/>
          <a:p>
            <a:pPr eaLnBrk="1" hangingPunct="1">
              <a:lnSpc>
                <a:spcPct val="90000"/>
              </a:lnSpc>
            </a:pPr>
            <a:r>
              <a:rPr lang="en-US" dirty="0">
                <a:ea typeface="ＭＳ Ｐゴシック" pitchFamily="-111" charset="-128"/>
                <a:cs typeface="ＭＳ Ｐゴシック" pitchFamily="-111" charset="-128"/>
              </a:rPr>
              <a:t>Recast semi-</a:t>
            </a:r>
            <a:r>
              <a:rPr lang="en-US" dirty="0" err="1">
                <a:ea typeface="ＭＳ Ｐゴシック" pitchFamily="-111" charset="-128"/>
                <a:cs typeface="ＭＳ Ｐゴシック" pitchFamily="-111" charset="-128"/>
              </a:rPr>
              <a:t>Thue</a:t>
            </a:r>
            <a:r>
              <a:rPr lang="en-US" dirty="0">
                <a:ea typeface="ＭＳ Ｐゴシック" pitchFamily="-111" charset="-128"/>
                <a:cs typeface="ＭＳ Ｐゴシック" pitchFamily="-111" charset="-128"/>
              </a:rPr>
              <a:t> system making all symbols non-terminal, adding S and V to non-terminals and terminal set </a:t>
            </a:r>
            <a:r>
              <a:rPr lang="en-US" dirty="0">
                <a:ea typeface="ＭＳ Ｐゴシック" pitchFamily="-111" charset="-128"/>
                <a:cs typeface="ＭＳ Ｐゴシック" pitchFamily="-111" charset="-128"/>
                <a:sym typeface="Symbol" pitchFamily="-111" charset="2"/>
              </a:rPr>
              <a:t>=</a:t>
            </a:r>
            <a:r>
              <a:rPr lang="en-US" dirty="0">
                <a:ea typeface="ＭＳ Ｐゴシック" pitchFamily="-111" charset="-128"/>
                <a:cs typeface="ＭＳ Ｐゴシック" pitchFamily="-111" charset="-128"/>
              </a:rPr>
              <a:t>{a}</a:t>
            </a:r>
          </a:p>
          <a:p>
            <a:pPr lvl="1" eaLnBrk="1" hangingPunct="1">
              <a:lnSpc>
                <a:spcPct val="90000"/>
              </a:lnSpc>
              <a:buFontTx/>
              <a:buNone/>
            </a:pPr>
            <a:r>
              <a:rPr lang="en-US" dirty="0"/>
              <a:t>G:	S </a:t>
            </a:r>
            <a:r>
              <a:rPr lang="en-US" dirty="0">
                <a:sym typeface="Symbol" pitchFamily="-111" charset="2"/>
              </a:rPr>
              <a:t> </a:t>
            </a:r>
            <a:r>
              <a:rPr lang="en-US" dirty="0"/>
              <a:t>h1</a:t>
            </a:r>
            <a:r>
              <a:rPr lang="en-US" baseline="30000" dirty="0"/>
              <a:t>x</a:t>
            </a:r>
            <a:r>
              <a:rPr lang="en-US" dirty="0"/>
              <a:t>q</a:t>
            </a:r>
            <a:r>
              <a:rPr lang="en-US" baseline="-25000" dirty="0"/>
              <a:t>1</a:t>
            </a:r>
            <a:r>
              <a:rPr lang="en-US" dirty="0"/>
              <a:t>0h</a:t>
            </a:r>
          </a:p>
          <a:p>
            <a:pPr lvl="1" eaLnBrk="1" hangingPunct="1">
              <a:lnSpc>
                <a:spcPct val="90000"/>
              </a:lnSpc>
              <a:buFontTx/>
              <a:buNone/>
            </a:pPr>
            <a:r>
              <a:rPr lang="en-US" dirty="0"/>
              <a:t>		</a:t>
            </a:r>
            <a:r>
              <a:rPr lang="en-US" dirty="0">
                <a:sym typeface="Symbol" pitchFamily="-111" charset="2"/>
              </a:rPr>
              <a:t>h</a:t>
            </a:r>
            <a:r>
              <a:rPr lang="en-US" dirty="0"/>
              <a:t>q</a:t>
            </a:r>
            <a:r>
              <a:rPr lang="en-US" baseline="-25000" dirty="0"/>
              <a:t>0</a:t>
            </a:r>
            <a:r>
              <a:rPr lang="en-US" dirty="0"/>
              <a:t>h </a:t>
            </a:r>
            <a:r>
              <a:rPr lang="en-US" dirty="0">
                <a:sym typeface="Symbol" pitchFamily="-111" charset="2"/>
              </a:rPr>
              <a:t> V</a:t>
            </a:r>
          </a:p>
          <a:p>
            <a:pPr lvl="1" eaLnBrk="1" hangingPunct="1">
              <a:lnSpc>
                <a:spcPct val="90000"/>
              </a:lnSpc>
              <a:buFontTx/>
              <a:buNone/>
            </a:pPr>
            <a:r>
              <a:rPr lang="en-US" dirty="0">
                <a:sym typeface="Symbol" pitchFamily="-111" charset="2"/>
              </a:rPr>
              <a:t>		V  </a:t>
            </a:r>
            <a:r>
              <a:rPr lang="en-US" dirty="0" err="1">
                <a:sym typeface="Symbol" pitchFamily="-111" charset="2"/>
              </a:rPr>
              <a:t>aV</a:t>
            </a:r>
            <a:endParaRPr lang="en-US" dirty="0">
              <a:sym typeface="Symbol" pitchFamily="-111" charset="2"/>
            </a:endParaRPr>
          </a:p>
          <a:p>
            <a:pPr lvl="1" eaLnBrk="1" hangingPunct="1">
              <a:lnSpc>
                <a:spcPct val="90000"/>
              </a:lnSpc>
              <a:buFontTx/>
              <a:buNone/>
            </a:pPr>
            <a:r>
              <a:rPr lang="en-US" dirty="0">
                <a:sym typeface="Symbol" pitchFamily="-111" charset="2"/>
              </a:rPr>
              <a:t>		V   </a:t>
            </a:r>
          </a:p>
          <a:p>
            <a:pPr eaLnBrk="1" hangingPunct="1">
              <a:lnSpc>
                <a:spcPct val="90000"/>
              </a:lnSpc>
            </a:pPr>
            <a:r>
              <a:rPr lang="en-US" dirty="0" err="1">
                <a:ea typeface="ＭＳ Ｐゴシック" pitchFamily="-111" charset="-128"/>
                <a:cs typeface="ＭＳ Ｐゴシック" pitchFamily="-111" charset="-128"/>
              </a:rPr>
              <a:t>x</a:t>
            </a:r>
            <a:r>
              <a:rPr lang="en-US" dirty="0" err="1">
                <a:ea typeface="ＭＳ Ｐゴシック" pitchFamily="-111" charset="-128"/>
                <a:cs typeface="ＭＳ Ｐゴシック" pitchFamily="-111" charset="-128"/>
                <a:sym typeface="Symbol" pitchFamily="-111" charset="2"/>
              </a:rPr>
              <a:t></a:t>
            </a:r>
            <a:r>
              <a:rPr lang="en-US" dirty="0" err="1">
                <a:latin typeface="Lucida Calligraphy" pitchFamily="-111" charset="0"/>
                <a:ea typeface="ＭＳ Ｐゴシック" pitchFamily="-111" charset="-128"/>
                <a:cs typeface="ＭＳ Ｐゴシック" pitchFamily="-111" charset="-128"/>
                <a:sym typeface="Symbol" pitchFamily="-111" charset="2"/>
              </a:rPr>
              <a:t>L</a:t>
            </a:r>
            <a:r>
              <a:rPr lang="en-US" dirty="0">
                <a:ea typeface="ＭＳ Ｐゴシック" pitchFamily="-111" charset="-128"/>
                <a:cs typeface="ＭＳ Ｐゴシック" pitchFamily="-111" charset="-128"/>
                <a:sym typeface="Symbol" pitchFamily="-111" charset="2"/>
              </a:rPr>
              <a:t>(M) </a:t>
            </a:r>
            <a:r>
              <a:rPr lang="en-US" dirty="0" err="1">
                <a:ea typeface="ＭＳ Ｐゴシック" pitchFamily="-111" charset="-128"/>
                <a:cs typeface="ＭＳ Ｐゴシック" pitchFamily="-111" charset="-128"/>
                <a:sym typeface="Symbol" pitchFamily="-111" charset="2"/>
              </a:rPr>
              <a:t>iff</a:t>
            </a:r>
            <a:r>
              <a:rPr lang="en-US" dirty="0">
                <a:latin typeface="Monotype Corsiva" pitchFamily="-111" charset="0"/>
                <a:ea typeface="ＭＳ Ｐゴシック" pitchFamily="-111" charset="-128"/>
                <a:cs typeface="ＭＳ Ｐゴシック" pitchFamily="-111" charset="-128"/>
              </a:rPr>
              <a:t> L</a:t>
            </a:r>
            <a:r>
              <a:rPr lang="en-US" dirty="0">
                <a:ea typeface="ＭＳ Ｐゴシック" pitchFamily="-111" charset="-128"/>
                <a:cs typeface="ＭＳ Ｐゴシック" pitchFamily="-111" charset="-128"/>
              </a:rPr>
              <a:t>(G) </a:t>
            </a:r>
            <a:r>
              <a:rPr lang="en-US" dirty="0">
                <a:ea typeface="Arial" pitchFamily="-111" charset="0"/>
                <a:cs typeface="Arial" pitchFamily="-111" charset="0"/>
              </a:rPr>
              <a:t>≠</a:t>
            </a:r>
            <a:r>
              <a:rPr lang="en-US" dirty="0">
                <a:ea typeface="ＭＳ Ｐゴシック" pitchFamily="-111" charset="-128"/>
                <a:cs typeface="ＭＳ Ｐゴシック" pitchFamily="-111" charset="-128"/>
              </a:rPr>
              <a:t> </a:t>
            </a:r>
            <a:r>
              <a:rPr lang="en-US" dirty="0">
                <a:ea typeface="Arial" pitchFamily="-111" charset="0"/>
                <a:cs typeface="Arial" pitchFamily="-111" charset="0"/>
              </a:rPr>
              <a:t>Ø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infinite </a:t>
            </a:r>
            <a:br>
              <a:rPr lang="en-US" dirty="0">
                <a:ea typeface="Arial" pitchFamily="-111" charset="0"/>
                <a:cs typeface="Arial" pitchFamily="-111" charset="0"/>
              </a:rPr>
            </a:br>
            <a:r>
              <a:rPr lang="en-US" dirty="0" err="1">
                <a:ea typeface="Arial" pitchFamily="-111" charset="0"/>
                <a:cs typeface="Arial" pitchFamily="-111" charset="0"/>
              </a:rPr>
              <a:t>iff</a:t>
            </a:r>
            <a:r>
              <a:rPr lang="en-US" dirty="0">
                <a:ea typeface="Arial" pitchFamily="-111" charset="0"/>
                <a:cs typeface="Arial" pitchFamily="-111" charset="0"/>
              </a:rPr>
              <a:t> </a:t>
            </a:r>
            <a:r>
              <a:rPr lang="en-US" dirty="0">
                <a:ea typeface="Arial" pitchFamily="-111" charset="0"/>
                <a:cs typeface="Arial" pitchFamily="-111" charset="0"/>
                <a:sym typeface="Symbol"/>
              </a:rPr>
              <a:t></a:t>
            </a:r>
            <a:r>
              <a:rPr lang="en-US" dirty="0">
                <a:ea typeface="Arial" pitchFamily="-111" charset="0"/>
                <a:cs typeface="Arial" pitchFamily="-111" charset="0"/>
              </a:rPr>
              <a:t>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 </a:t>
            </a:r>
            <a:r>
              <a:rPr lang="en-US" dirty="0">
                <a:ea typeface="Arial" pitchFamily="-111" charset="0"/>
                <a:cs typeface="Arial" pitchFamily="-111" charset="0"/>
                <a:sym typeface="Symbol" pitchFamily="-111" charset="2"/>
              </a:rPr>
              <a:t></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a:t>
            </a:r>
            <a:r>
              <a:rPr lang="en-US" dirty="0" err="1">
                <a:ea typeface="Arial" pitchFamily="-111" charset="0"/>
                <a:cs typeface="Arial" pitchFamily="-111" charset="0"/>
              </a:rPr>
              <a:t>iff</a:t>
            </a:r>
            <a:r>
              <a:rPr lang="en-US" dirty="0">
                <a:ea typeface="Arial" pitchFamily="-111" charset="0"/>
                <a:cs typeface="Arial" pitchFamily="-111" charset="0"/>
              </a:rPr>
              <a:t> </a:t>
            </a:r>
            <a:r>
              <a:rPr lang="en-US" dirty="0">
                <a:latin typeface="Monotype Corsiva" pitchFamily="-111" charset="0"/>
                <a:ea typeface="Arial" pitchFamily="-111" charset="0"/>
                <a:cs typeface="Arial" pitchFamily="-111" charset="0"/>
              </a:rPr>
              <a:t>L</a:t>
            </a:r>
            <a:r>
              <a:rPr lang="en-US" dirty="0">
                <a:ea typeface="Arial" pitchFamily="-111" charset="0"/>
                <a:cs typeface="Arial" pitchFamily="-111" charset="0"/>
              </a:rPr>
              <a:t>(G) = </a:t>
            </a:r>
            <a:r>
              <a:rPr lang="en-US" dirty="0">
                <a:ea typeface="ＭＳ Ｐゴシック" pitchFamily="-111" charset="-128"/>
                <a:cs typeface="ＭＳ Ｐゴシック" pitchFamily="-111" charset="-128"/>
                <a:sym typeface="Symbol" pitchFamily="-111" charset="2"/>
              </a:rPr>
              <a:t>*</a:t>
            </a:r>
          </a:p>
        </p:txBody>
      </p:sp>
      <p:sp>
        <p:nvSpPr>
          <p:cNvPr id="576517" name="Date Placeholder 3"/>
          <p:cNvSpPr>
            <a:spLocks noGrp="1"/>
          </p:cNvSpPr>
          <p:nvPr>
            <p:ph type="dt" sz="quarter" idx="10"/>
          </p:nvPr>
        </p:nvSpPr>
        <p:spPr>
          <a:noFill/>
        </p:spPr>
        <p:txBody>
          <a:bodyPr/>
          <a:lstStyle/>
          <a:p>
            <a:fld id="{212EBF9C-E292-5F48-8AD2-DAFA7DC89BE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765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3163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ate Placeholder 3"/>
          <p:cNvSpPr>
            <a:spLocks noGrp="1"/>
          </p:cNvSpPr>
          <p:nvPr>
            <p:ph type="dt" sz="quarter" idx="10"/>
          </p:nvPr>
        </p:nvSpPr>
        <p:spPr>
          <a:noFill/>
        </p:spPr>
        <p:txBody>
          <a:bodyPr/>
          <a:lstStyle/>
          <a:p>
            <a:fld id="{293BB1BC-6276-4D43-A0D6-75FCED901CF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638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3844" name="Slide Number Placeholder 5"/>
          <p:cNvSpPr>
            <a:spLocks noGrp="1"/>
          </p:cNvSpPr>
          <p:nvPr>
            <p:ph type="sldNum" sz="quarter" idx="12"/>
          </p:nvPr>
        </p:nvSpPr>
        <p:spPr>
          <a:noFill/>
        </p:spPr>
        <p:txBody>
          <a:bodyPr/>
          <a:lstStyle/>
          <a:p>
            <a:fld id="{088097C0-EE0B-BA44-B4C8-74819E82BE30}" type="slidenum">
              <a:rPr lang="en-US">
                <a:latin typeface="Arial" pitchFamily="-111" charset="0"/>
                <a:ea typeface="ＭＳ Ｐゴシック" pitchFamily="-111" charset="-128"/>
                <a:cs typeface="ＭＳ Ｐゴシック" pitchFamily="-111" charset="-128"/>
              </a:rPr>
              <a:pPr/>
              <a:t>31</a:t>
            </a:fld>
            <a:endParaRPr lang="en-US">
              <a:latin typeface="Arial" pitchFamily="-111" charset="0"/>
              <a:ea typeface="ＭＳ Ｐゴシック" pitchFamily="-111" charset="-128"/>
              <a:cs typeface="ＭＳ Ｐゴシック" pitchFamily="-111" charset="-128"/>
            </a:endParaRPr>
          </a:p>
        </p:txBody>
      </p:sp>
      <p:sp>
        <p:nvSpPr>
          <p:cNvPr id="16384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The Contradiction in Text</a:t>
            </a:r>
          </a:p>
        </p:txBody>
      </p:sp>
      <p:sp>
        <p:nvSpPr>
          <p:cNvPr id="163846" name="Rectangle 3"/>
          <p:cNvSpPr>
            <a:spLocks noGrp="1" noChangeArrowheads="1"/>
          </p:cNvSpPr>
          <p:nvPr>
            <p:ph type="body" idx="1"/>
          </p:nvPr>
        </p:nvSpPr>
        <p:spPr/>
        <p:txBody>
          <a:bodyPr/>
          <a:lstStyle/>
          <a:p>
            <a:pPr marL="11113" indent="-11113" eaLnBrk="1" hangingPunct="1">
              <a:lnSpc>
                <a:spcPct val="80000"/>
              </a:lnSpc>
              <a:buFontTx/>
              <a:buNone/>
            </a:pPr>
            <a:r>
              <a:rPr lang="en-US" sz="2000" dirty="0">
                <a:ea typeface="ＭＳ Ｐゴシック" pitchFamily="-111" charset="-128"/>
                <a:cs typeface="ＭＳ Ｐゴシック" pitchFamily="-111" charset="-128"/>
              </a:rPr>
              <a:t>	Now if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exist, then so does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where</a:t>
            </a:r>
          </a:p>
          <a:p>
            <a:pPr marL="11113" indent="-11113" eaLnBrk="1" hangingPunct="1">
              <a:lnSpc>
                <a:spcPct val="80000"/>
              </a:lnSpc>
              <a:buFontTx/>
              <a:buNone/>
            </a:pPr>
            <a:r>
              <a:rPr lang="en-US" sz="1600"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0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not</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Halt(</a:t>
            </a:r>
            <a:r>
              <a:rPr lang="en-US" sz="2000" b="1" dirty="0" err="1">
                <a:ea typeface="ＭＳ Ｐゴシック" pitchFamily="-111" charset="-128"/>
                <a:cs typeface="ＭＳ Ｐゴシック" pitchFamily="-111" charset="-128"/>
              </a:rPr>
              <a:t>x,x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rPr>
              <a:t>i.e</a:t>
            </a: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rPr>
              <a:t> (x) </a:t>
            </a:r>
            <a:r>
              <a:rPr lang="en-US" sz="2000" b="1" dirty="0">
                <a:ea typeface="ＭＳ Ｐゴシック" pitchFamily="-111" charset="-128"/>
                <a:cs typeface="ＭＳ Ｐゴシック" pitchFamily="-111" charset="-128"/>
                <a:sym typeface="Symbol" pitchFamily="-111" charset="2"/>
              </a:rPr>
              <a:t> </a:t>
            </a:r>
            <a:endParaRPr lang="en-US" sz="2000" dirty="0">
              <a:ea typeface="ＭＳ Ｐゴシック" pitchFamily="-111" charset="-128"/>
              <a:cs typeface="ＭＳ Ｐゴシック" pitchFamily="-111" charset="-128"/>
            </a:endParaRPr>
          </a:p>
          <a:p>
            <a:pPr marL="11113" indent="-11113" eaLnBrk="1" hangingPunct="1">
              <a:lnSpc>
                <a:spcPct val="80000"/>
              </a:lnSpc>
              <a:buFontTx/>
              <a:buNone/>
            </a:pPr>
            <a:r>
              <a:rPr lang="en-US" sz="2000" b="1" dirty="0">
                <a:ea typeface="ＭＳ Ｐゴシック" pitchFamily="-111" charset="-128"/>
                <a:cs typeface="ＭＳ Ｐゴシック" pitchFamily="-111" charset="-128"/>
              </a:rPr>
              <a:t>	Disagree(x) =</a:t>
            </a:r>
            <a:r>
              <a:rPr lang="en-US" sz="2000" b="1" dirty="0"/>
              <a:t> </a:t>
            </a:r>
            <a:r>
              <a:rPr lang="en-US" sz="2000" b="1" dirty="0">
                <a:latin typeface="Symbol" pitchFamily="-111" charset="2"/>
                <a:ea typeface="ＭＳ Ｐゴシック" pitchFamily="-111" charset="-128"/>
                <a:cs typeface="ＭＳ Ｐゴシック" pitchFamily="-111" charset="-128"/>
              </a:rPr>
              <a:t>m</a:t>
            </a:r>
            <a:r>
              <a:rPr lang="en-US" sz="2000" b="1" dirty="0">
                <a:ea typeface="ＭＳ Ｐゴシック" pitchFamily="-111" charset="-128"/>
                <a:cs typeface="ＭＳ Ｐゴシック" pitchFamily="-111" charset="-128"/>
              </a:rPr>
              <a:t>y [ not Halt(</a:t>
            </a:r>
            <a:r>
              <a:rPr lang="en-US" sz="2000" b="1" dirty="0" err="1">
                <a:ea typeface="ＭＳ Ｐゴシック" pitchFamily="-111" charset="-128"/>
                <a:cs typeface="ＭＳ Ｐゴシック" pitchFamily="-111" charset="-128"/>
              </a:rPr>
              <a:t>x,x</a:t>
            </a:r>
            <a:r>
              <a:rPr lang="en-US" sz="2000" b="1" dirty="0">
                <a:ea typeface="ＭＳ Ｐゴシック" pitchFamily="-111" charset="-128"/>
                <a:cs typeface="ＭＳ Ｐゴシック" pitchFamily="-111" charset="-128"/>
              </a:rPr>
              <a:t>) ]</a:t>
            </a:r>
          </a:p>
          <a:p>
            <a:pPr marL="11113" indent="-11113" eaLnBrk="1" hangingPunct="1">
              <a:lnSpc>
                <a:spcPct val="80000"/>
              </a:lnSpc>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  </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Halt(</a:t>
            </a:r>
            <a:r>
              <a:rPr lang="en-US" sz="2000" b="1" dirty="0" err="1">
                <a:ea typeface="ＭＳ Ｐゴシック" pitchFamily="-111" charset="-128"/>
                <a:cs typeface="ＭＳ Ｐゴシック" pitchFamily="-111" charset="-128"/>
              </a:rPr>
              <a:t>x,x</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a:t>
            </a:r>
            <a:r>
              <a:rPr lang="en-US" sz="2000" dirty="0" err="1">
                <a:ea typeface="ＭＳ Ｐゴシック" pitchFamily="-111" charset="-128"/>
                <a:cs typeface="ＭＳ Ｐゴシック" pitchFamily="-111" charset="-128"/>
              </a:rPr>
              <a:t>i.e</a:t>
            </a:r>
            <a:r>
              <a:rPr lang="en-US" sz="2000" dirty="0">
                <a:ea typeface="ＭＳ Ｐゴシック" pitchFamily="-111" charset="-128"/>
                <a:cs typeface="ＭＳ Ｐゴシック" pitchFamily="-111" charset="-128"/>
              </a:rPr>
              <a:t>, if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x</a:t>
            </a:r>
            <a:r>
              <a:rPr lang="en-US" sz="2000" b="1" dirty="0">
                <a:ea typeface="ＭＳ Ｐゴシック" pitchFamily="-111" charset="-128"/>
                <a:cs typeface="ＭＳ Ｐゴシック" pitchFamily="-111" charset="-128"/>
              </a:rPr>
              <a:t> (x) </a:t>
            </a:r>
            <a:r>
              <a:rPr lang="en-US" sz="2000" b="1"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a:p>
            <a:pPr marL="11113" indent="-11113" eaLnBrk="1" hangingPunct="1">
              <a:lnSpc>
                <a:spcPct val="80000"/>
              </a:lnSpc>
              <a:buFontTx/>
              <a:buNone/>
            </a:pPr>
            <a:r>
              <a:rPr lang="en-US" sz="2000" dirty="0">
                <a:ea typeface="ＭＳ Ｐゴシック" pitchFamily="-111" charset="-128"/>
                <a:cs typeface="ＭＳ Ｐゴシック" pitchFamily="-111" charset="-128"/>
              </a:rPr>
              <a:t>	</a:t>
            </a:r>
          </a:p>
          <a:p>
            <a:pPr marL="11113" indent="-11113" eaLnBrk="1" hangingPunct="1">
              <a:lnSpc>
                <a:spcPct val="80000"/>
              </a:lnSpc>
              <a:buFontTx/>
              <a:buNone/>
            </a:pPr>
            <a:r>
              <a:rPr lang="en-US" sz="2000" dirty="0">
                <a:ea typeface="ＭＳ Ｐゴシック" pitchFamily="-111" charset="-128"/>
                <a:cs typeface="ＭＳ Ｐゴシック" pitchFamily="-111" charset="-128"/>
              </a:rPr>
              <a:t>	Since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is a program from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into </a:t>
            </a:r>
            <a:r>
              <a:rPr lang="en-US" sz="2000" b="1" dirty="0">
                <a:ea typeface="ＭＳ Ｐゴシック" pitchFamily="-111" charset="-128"/>
                <a:cs typeface="ＭＳ Ｐゴシック" pitchFamily="-111" charset="-128"/>
                <a:sym typeface="Symbol" pitchFamily="-111" charset="2"/>
              </a:rPr>
              <a:t></a:t>
            </a:r>
            <a:r>
              <a:rPr lang="en-US" sz="2000" dirty="0">
                <a:ea typeface="ＭＳ Ｐゴシック" pitchFamily="-111" charset="-128"/>
                <a:cs typeface="ＭＳ Ｐゴシック" pitchFamily="-111" charset="-128"/>
              </a:rPr>
              <a:t>  ,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can be reasoned about by </a:t>
            </a:r>
            <a:r>
              <a:rPr lang="en-US" sz="2000" b="1" dirty="0">
                <a:ea typeface="ＭＳ Ｐゴシック" pitchFamily="-111" charset="-128"/>
                <a:cs typeface="ＭＳ Ｐゴシック" pitchFamily="-111" charset="-128"/>
              </a:rPr>
              <a:t>Halt</a:t>
            </a:r>
            <a:r>
              <a:rPr lang="en-US" sz="2000" dirty="0">
                <a:ea typeface="ＭＳ Ｐゴシック" pitchFamily="-111" charset="-128"/>
                <a:cs typeface="ＭＳ Ｐゴシック" pitchFamily="-111" charset="-128"/>
              </a:rPr>
              <a:t>.  Let </a:t>
            </a:r>
            <a:r>
              <a:rPr lang="en-US" sz="2000" b="1" dirty="0">
                <a:ea typeface="ＭＳ Ｐゴシック" pitchFamily="-111" charset="-128"/>
                <a:cs typeface="ＭＳ Ｐゴシック" pitchFamily="-111" charset="-128"/>
              </a:rPr>
              <a:t>d</a:t>
            </a:r>
            <a:r>
              <a:rPr lang="en-US" sz="2000" dirty="0">
                <a:ea typeface="ＭＳ Ｐゴシック" pitchFamily="-111" charset="-128"/>
                <a:cs typeface="ＭＳ Ｐゴシック" pitchFamily="-111" charset="-128"/>
              </a:rPr>
              <a:t> be such that </a:t>
            </a:r>
            <a:r>
              <a:rPr lang="en-US" sz="2000" b="1" dirty="0">
                <a:ea typeface="ＭＳ Ｐゴシック" pitchFamily="-111" charset="-128"/>
                <a:cs typeface="ＭＳ Ｐゴシック" pitchFamily="-111" charset="-128"/>
              </a:rPr>
              <a:t>Disagree =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d</a:t>
            </a:r>
            <a:r>
              <a:rPr lang="en-US" sz="2000" dirty="0">
                <a:ea typeface="ＭＳ Ｐゴシック" pitchFamily="-111" charset="-128"/>
                <a:cs typeface="ＭＳ Ｐゴシック" pitchFamily="-111" charset="-128"/>
              </a:rPr>
              <a:t>, then</a:t>
            </a:r>
          </a:p>
          <a:p>
            <a:pPr marL="11113" indent="-11113" eaLnBrk="1" hangingPunct="1">
              <a:lnSpc>
                <a:spcPct val="80000"/>
              </a:lnSpc>
              <a:buFontTx/>
              <a:buNone/>
            </a:pP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Disagree(d)</a:t>
            </a:r>
            <a:r>
              <a:rPr lang="en-US" sz="2000" dirty="0">
                <a:ea typeface="ＭＳ Ｐゴシック" pitchFamily="-111" charset="-128"/>
                <a:cs typeface="ＭＳ Ｐゴシック" pitchFamily="-111" charset="-128"/>
              </a:rPr>
              <a:t> is defined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not Halt(</a:t>
            </a:r>
            <a:r>
              <a:rPr lang="en-US" sz="2000" b="1" dirty="0" err="1">
                <a:ea typeface="ＭＳ Ｐゴシック" pitchFamily="-111" charset="-128"/>
                <a:cs typeface="ＭＳ Ｐゴシック" pitchFamily="-111" charset="-128"/>
              </a:rPr>
              <a:t>d,d</a:t>
            </a:r>
            <a:r>
              <a:rPr lang="en-US" sz="2000" b="1" dirty="0">
                <a:ea typeface="ＭＳ Ｐゴシック" pitchFamily="-111" charset="-128"/>
                <a:cs typeface="ＭＳ Ｐゴシック" pitchFamily="-111" charset="-128"/>
              </a:rPr>
              <a:t>)</a:t>
            </a: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d </a:t>
            </a:r>
            <a:r>
              <a:rPr lang="en-US" sz="2000" b="1" dirty="0">
                <a:ea typeface="ＭＳ Ｐゴシック" pitchFamily="-111" charset="-128"/>
                <a:cs typeface="ＭＳ Ｐゴシック" pitchFamily="-111" charset="-128"/>
              </a:rPr>
              <a:t>(d) </a:t>
            </a:r>
            <a:r>
              <a:rPr lang="en-US" sz="2000" b="1" dirty="0">
                <a:ea typeface="ＭＳ Ｐゴシック" pitchFamily="-111" charset="-128"/>
                <a:cs typeface="ＭＳ Ｐゴシック" pitchFamily="-111" charset="-128"/>
                <a:sym typeface="Symbol" pitchFamily="-111" charset="2"/>
              </a:rPr>
              <a:t></a:t>
            </a:r>
            <a:endParaRPr lang="en-US" sz="2000" dirty="0">
              <a:ea typeface="ＭＳ Ｐゴシック" pitchFamily="-111" charset="-128"/>
              <a:cs typeface="ＭＳ Ｐゴシック" pitchFamily="-111" charset="-128"/>
            </a:endParaRPr>
          </a:p>
          <a:p>
            <a:pPr marL="11113" indent="-11113" eaLnBrk="1" hangingPunct="1">
              <a:lnSpc>
                <a:spcPct val="80000"/>
              </a:lnSpc>
              <a:buFontTx/>
              <a:buNone/>
            </a:pPr>
            <a:r>
              <a:rPr lang="en-US" sz="2000" dirty="0">
                <a:ea typeface="ＭＳ Ｐゴシック" pitchFamily="-111" charset="-128"/>
                <a:cs typeface="ＭＳ Ｐゴシック" pitchFamily="-111" charset="-128"/>
                <a:sym typeface="Symbol" pitchFamily="-111" charset="2"/>
              </a:rPr>
              <a:t>	</a:t>
            </a:r>
            <a:r>
              <a:rPr lang="en-US" sz="2000" b="1" dirty="0">
                <a:ea typeface="ＭＳ Ｐゴシック" pitchFamily="-111" charset="-128"/>
                <a:cs typeface="ＭＳ Ｐゴシック" pitchFamily="-111" charset="-128"/>
                <a:sym typeface="Symbol" pitchFamily="-111" charset="2"/>
              </a:rPr>
              <a:t></a:t>
            </a:r>
            <a:r>
              <a:rPr lang="en-US" sz="2000" b="1" dirty="0">
                <a:ea typeface="ＭＳ Ｐゴシック" pitchFamily="-111" charset="-128"/>
                <a:cs typeface="ＭＳ Ｐゴシック" pitchFamily="-111" charset="-128"/>
              </a:rPr>
              <a:t> Disagree(d) </a:t>
            </a:r>
            <a:r>
              <a:rPr lang="en-US" sz="2000" dirty="0">
                <a:ea typeface="ＭＳ Ｐゴシック" pitchFamily="-111" charset="-128"/>
                <a:cs typeface="ＭＳ Ｐゴシック" pitchFamily="-111" charset="-128"/>
              </a:rPr>
              <a:t>is undefined</a:t>
            </a:r>
          </a:p>
          <a:p>
            <a:pPr marL="11113" indent="-11113" eaLnBrk="1" hangingPunct="1">
              <a:lnSpc>
                <a:spcPct val="80000"/>
              </a:lnSpc>
              <a:buFontTx/>
              <a:buNone/>
            </a:pPr>
            <a:r>
              <a:rPr lang="en-US" sz="2000" dirty="0">
                <a:ea typeface="ＭＳ Ｐゴシック" pitchFamily="-111" charset="-128"/>
                <a:cs typeface="ＭＳ Ｐゴシック" pitchFamily="-111" charset="-128"/>
              </a:rPr>
              <a:t>	But this means that </a:t>
            </a:r>
            <a:r>
              <a:rPr lang="en-US" sz="2000" b="1" dirty="0">
                <a:ea typeface="ＭＳ Ｐゴシック" pitchFamily="-111" charset="-128"/>
                <a:cs typeface="ＭＳ Ｐゴシック" pitchFamily="-111" charset="-128"/>
              </a:rPr>
              <a:t>Disagree</a:t>
            </a:r>
            <a:r>
              <a:rPr lang="en-US" sz="2000" dirty="0">
                <a:ea typeface="ＭＳ Ｐゴシック" pitchFamily="-111" charset="-128"/>
                <a:cs typeface="ＭＳ Ｐゴシック" pitchFamily="-111" charset="-128"/>
              </a:rPr>
              <a:t> contradicts its own existence. Since every step we took was constructive, except for the original assumption, we must presume that the original assumption was wrong.</a:t>
            </a:r>
          </a:p>
          <a:p>
            <a:pPr marL="11113" indent="-11113" eaLnBrk="1" hangingPunct="1">
              <a:lnSpc>
                <a:spcPct val="80000"/>
              </a:lnSpc>
              <a:buFontTx/>
              <a:buNone/>
            </a:pPr>
            <a:endParaRPr lang="en-US" sz="2000" dirty="0">
              <a:ea typeface="ＭＳ Ｐゴシック" pitchFamily="-111" charset="-128"/>
              <a:cs typeface="ＭＳ Ｐゴシック" pitchFamily="-111" charset="-128"/>
            </a:endParaRPr>
          </a:p>
          <a:p>
            <a:pPr marL="11113" indent="-11113" eaLnBrk="1" hangingPunct="1">
              <a:lnSpc>
                <a:spcPct val="80000"/>
              </a:lnSpc>
              <a:buFontTx/>
              <a:buNone/>
            </a:pPr>
            <a:r>
              <a:rPr lang="en-US" sz="2000" dirty="0">
                <a:ea typeface="ＭＳ Ｐゴシック" pitchFamily="-111" charset="-128"/>
                <a:cs typeface="ＭＳ Ｐゴシック" pitchFamily="-111" charset="-128"/>
              </a:rPr>
              <a:t>Thus, </a:t>
            </a:r>
            <a:r>
              <a:rPr lang="en-US" sz="2000" b="1" dirty="0">
                <a:ea typeface="ＭＳ Ｐゴシック" pitchFamily="-111" charset="-128"/>
                <a:cs typeface="ＭＳ Ｐゴシック" pitchFamily="-111" charset="-128"/>
              </a:rPr>
              <a:t>Halt </a:t>
            </a:r>
            <a:r>
              <a:rPr lang="en-US" sz="2000" dirty="0">
                <a:ea typeface="ＭＳ Ｐゴシック" pitchFamily="-111" charset="-128"/>
                <a:cs typeface="ＭＳ Ｐゴシック" pitchFamily="-111" charset="-128"/>
              </a:rPr>
              <a:t>does not exist and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a:t>
            </a:r>
          </a:p>
        </p:txBody>
      </p:sp>
    </p:spTree>
    <p:extLst>
      <p:ext uri="{BB962C8B-B14F-4D97-AF65-F5344CB8AC3E}">
        <p14:creationId xmlns:p14="http://schemas.microsoft.com/office/powerpoint/2010/main" val="99461374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Number Placeholder 5"/>
          <p:cNvSpPr>
            <a:spLocks noGrp="1"/>
          </p:cNvSpPr>
          <p:nvPr>
            <p:ph type="sldNum" sz="quarter" idx="12"/>
          </p:nvPr>
        </p:nvSpPr>
        <p:spPr>
          <a:noFill/>
        </p:spPr>
        <p:txBody>
          <a:bodyPr/>
          <a:lstStyle/>
          <a:p>
            <a:pPr eaLnBrk="1" hangingPunct="1"/>
            <a:fld id="{3B1A62EE-A650-CA48-A443-00172446081E}" type="slidenum">
              <a:rPr lang="en-US">
                <a:latin typeface="Arial" pitchFamily="-111" charset="0"/>
                <a:ea typeface="ＭＳ Ｐゴシック" pitchFamily="-111" charset="-128"/>
                <a:cs typeface="ＭＳ Ｐゴシック" pitchFamily="-111" charset="-128"/>
              </a:rPr>
              <a:pPr eaLnBrk="1" hangingPunct="1"/>
              <a:t>310</a:t>
            </a:fld>
            <a:endParaRPr lang="en-US">
              <a:latin typeface="Arial" pitchFamily="-111" charset="0"/>
              <a:ea typeface="ＭＳ Ｐゴシック" pitchFamily="-111" charset="-128"/>
              <a:cs typeface="ＭＳ Ｐゴシック" pitchFamily="-111" charset="-128"/>
            </a:endParaRPr>
          </a:p>
        </p:txBody>
      </p:sp>
      <p:sp>
        <p:nvSpPr>
          <p:cNvPr id="57856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Consequences for PSG</a:t>
            </a:r>
          </a:p>
        </p:txBody>
      </p:sp>
      <p:sp>
        <p:nvSpPr>
          <p:cNvPr id="578564" name="Rectangle 3"/>
          <p:cNvSpPr>
            <a:spLocks noGrp="1" noChangeArrowheads="1"/>
          </p:cNvSpPr>
          <p:nvPr>
            <p:ph type="body" idx="1"/>
          </p:nvPr>
        </p:nvSpPr>
        <p:spPr/>
        <p:txBody>
          <a:bodyPr/>
          <a:lstStyle/>
          <a:p>
            <a:pPr eaLnBrk="1" hangingPunct="1">
              <a:lnSpc>
                <a:spcPct val="90000"/>
              </a:lnSpc>
            </a:pPr>
            <a:r>
              <a:rPr lang="en-US">
                <a:ea typeface="ＭＳ Ｐゴシック" pitchFamily="-111" charset="-128"/>
                <a:cs typeface="ＭＳ Ｐゴシック" pitchFamily="-111" charset="-128"/>
              </a:rPr>
              <a:t>Unsolvables</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rPr>
              <a:t>Ø</a:t>
            </a:r>
          </a:p>
          <a:p>
            <a:pPr lvl="1" eaLnBrk="1" hangingPunct="1">
              <a:lnSpc>
                <a:spcPct val="90000"/>
              </a:lnSpc>
            </a:pPr>
            <a:r>
              <a:rPr lang="en-US">
                <a:latin typeface="Monotype Corsiva" pitchFamily="-111" charset="0"/>
              </a:rPr>
              <a:t>L</a:t>
            </a:r>
            <a:r>
              <a:rPr lang="en-US"/>
              <a:t>(G) = </a:t>
            </a:r>
            <a:r>
              <a:rPr lang="en-US">
                <a:ea typeface="Arial" pitchFamily="-111" charset="0"/>
                <a:cs typeface="Arial" pitchFamily="-111" charset="0"/>
                <a:sym typeface="Symbol" pitchFamily="-111" charset="2"/>
              </a:rPr>
              <a:t>*</a:t>
            </a:r>
            <a:endParaRPr lang="en-US">
              <a:ea typeface="Arial" pitchFamily="-111" charset="0"/>
              <a:cs typeface="Arial" pitchFamily="-111" charset="0"/>
            </a:endParaRPr>
          </a:p>
          <a:p>
            <a:pPr lvl="1" eaLnBrk="1" hangingPunct="1">
              <a:lnSpc>
                <a:spcPct val="90000"/>
              </a:lnSpc>
            </a:pPr>
            <a:r>
              <a:rPr lang="en-US">
                <a:latin typeface="Monotype Corsiva" pitchFamily="-111" charset="0"/>
                <a:ea typeface="Arial" pitchFamily="-111" charset="0"/>
                <a:cs typeface="Arial" pitchFamily="-111" charset="0"/>
              </a:rPr>
              <a:t>L</a:t>
            </a:r>
            <a:r>
              <a:rPr lang="en-US">
                <a:ea typeface="Arial" pitchFamily="-111" charset="0"/>
                <a:cs typeface="Arial" pitchFamily="-111" charset="0"/>
              </a:rPr>
              <a:t>(G) infinite</a:t>
            </a:r>
          </a:p>
          <a:p>
            <a:pPr lvl="1" eaLnBrk="1" hangingPunct="1">
              <a:lnSpc>
                <a:spcPct val="90000"/>
              </a:lnSpc>
            </a:pPr>
            <a:r>
              <a:rPr lang="en-US">
                <a:ea typeface="Arial" pitchFamily="-111" charset="0"/>
                <a:cs typeface="Arial" pitchFamily="-111" charset="0"/>
              </a:rPr>
              <a:t>w </a:t>
            </a:r>
            <a:r>
              <a:rPr lang="en-US">
                <a:ea typeface="Arial" pitchFamily="-111" charset="0"/>
                <a:cs typeface="Arial" pitchFamily="-111" charset="0"/>
                <a:sym typeface="Symbol" pitchFamily="-111" charset="2"/>
              </a:rPr>
              <a:t>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for arbitrary w</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lvl="1" eaLnBrk="1" hangingPunct="1">
              <a:lnSpc>
                <a:spcPct val="90000"/>
              </a:lnSpc>
            </a:pP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 = </a:t>
            </a:r>
            <a:r>
              <a:rPr lang="en-US">
                <a:latin typeface="Monotype Corsiva" pitchFamily="-111" charset="0"/>
                <a:ea typeface="Arial" pitchFamily="-111" charset="0"/>
                <a:cs typeface="Arial" pitchFamily="-111" charset="0"/>
                <a:sym typeface="Symbol" pitchFamily="-111" charset="2"/>
              </a:rPr>
              <a:t>L</a:t>
            </a:r>
            <a:r>
              <a:rPr lang="en-US">
                <a:ea typeface="Arial" pitchFamily="-111" charset="0"/>
                <a:cs typeface="Arial" pitchFamily="-111" charset="0"/>
                <a:sym typeface="Symbol" pitchFamily="-111" charset="2"/>
              </a:rPr>
              <a:t>(G2)</a:t>
            </a:r>
          </a:p>
          <a:p>
            <a:pPr eaLnBrk="1" hangingPunct="1">
              <a:lnSpc>
                <a:spcPct val="90000"/>
              </a:lnSpc>
            </a:pPr>
            <a:r>
              <a:rPr lang="en-US">
                <a:ea typeface="Arial" pitchFamily="-111" charset="0"/>
                <a:cs typeface="Arial" pitchFamily="-111" charset="0"/>
                <a:sym typeface="Symbol" pitchFamily="-111" charset="2"/>
              </a:rPr>
              <a:t>Latter two results follow when have</a:t>
            </a:r>
          </a:p>
          <a:p>
            <a:pPr lvl="1" eaLnBrk="1" hangingPunct="1">
              <a:lnSpc>
                <a:spcPct val="90000"/>
              </a:lnSpc>
            </a:pPr>
            <a:r>
              <a:rPr lang="en-US">
                <a:ea typeface="Arial" pitchFamily="-111" charset="0"/>
                <a:cs typeface="Arial" pitchFamily="-111" charset="0"/>
                <a:sym typeface="Symbol" pitchFamily="-111" charset="2"/>
              </a:rPr>
              <a:t>G2: S  aS |    a</a:t>
            </a:r>
          </a:p>
        </p:txBody>
      </p:sp>
      <p:sp>
        <p:nvSpPr>
          <p:cNvPr id="578565" name="Date Placeholder 3"/>
          <p:cNvSpPr>
            <a:spLocks noGrp="1"/>
          </p:cNvSpPr>
          <p:nvPr>
            <p:ph type="dt" sz="quarter" idx="10"/>
          </p:nvPr>
        </p:nvSpPr>
        <p:spPr>
          <a:noFill/>
        </p:spPr>
        <p:txBody>
          <a:bodyPr/>
          <a:lstStyle/>
          <a:p>
            <a:fld id="{3394332A-F89A-9B4F-BFA9-3D3BD2E837F4}"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785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86392999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dirty="0">
                <a:ea typeface="ＭＳ Ｐゴシック" pitchFamily="-111" charset="-128"/>
                <a:cs typeface="ＭＳ Ｐゴシック" pitchFamily="-111" charset="-128"/>
              </a:rPr>
              <a:t>Finite Convergence for Concatenation of Context-Free Languages</a:t>
            </a:r>
          </a:p>
        </p:txBody>
      </p:sp>
      <p:sp>
        <p:nvSpPr>
          <p:cNvPr id="590851" name="Rectangle 5"/>
          <p:cNvSpPr>
            <a:spLocks noGrp="1" noChangeArrowheads="1"/>
          </p:cNvSpPr>
          <p:nvPr>
            <p:ph type="subTitle" idx="1"/>
          </p:nvPr>
        </p:nvSpPr>
        <p:spPr/>
        <p:txBody>
          <a:bodyPr/>
          <a:lstStyle/>
          <a:p>
            <a:pPr eaLnBrk="1" hangingPunct="1"/>
            <a:r>
              <a:rPr lang="en-US" dirty="0">
                <a:ea typeface="ＭＳ Ｐゴシック" pitchFamily="-111" charset="-128"/>
                <a:cs typeface="ＭＳ Ｐゴシック" pitchFamily="-111" charset="-128"/>
              </a:rPr>
              <a:t>Relation to Real-Time </a:t>
            </a:r>
            <a:br>
              <a:rPr lang="en-US"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(Constant Time) Execution</a:t>
            </a:r>
          </a:p>
        </p:txBody>
      </p:sp>
    </p:spTree>
    <p:extLst>
      <p:ext uri="{BB962C8B-B14F-4D97-AF65-F5344CB8AC3E}">
        <p14:creationId xmlns:p14="http://schemas.microsoft.com/office/powerpoint/2010/main" val="292850633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0884-7D6E-874A-B1D7-48D3E3BDF930}"/>
              </a:ext>
            </a:extLst>
          </p:cNvPr>
          <p:cNvSpPr>
            <a:spLocks noGrp="1"/>
          </p:cNvSpPr>
          <p:nvPr>
            <p:ph type="title"/>
          </p:nvPr>
        </p:nvSpPr>
        <p:spPr/>
        <p:txBody>
          <a:bodyPr/>
          <a:lstStyle/>
          <a:p>
            <a:r>
              <a:rPr lang="en-US" dirty="0"/>
              <a:t>Traces: Representing IDs</a:t>
            </a:r>
          </a:p>
        </p:txBody>
      </p:sp>
      <p:sp>
        <p:nvSpPr>
          <p:cNvPr id="3" name="Content Placeholder 2">
            <a:extLst>
              <a:ext uri="{FF2B5EF4-FFF2-40B4-BE49-F238E27FC236}">
                <a16:creationId xmlns:a16="http://schemas.microsoft.com/office/drawing/2014/main" id="{0592035E-E26D-904E-980C-9957C0B52B31}"/>
              </a:ext>
            </a:extLst>
          </p:cNvPr>
          <p:cNvSpPr>
            <a:spLocks noGrp="1"/>
          </p:cNvSpPr>
          <p:nvPr>
            <p:ph idx="1"/>
          </p:nvPr>
        </p:nvSpPr>
        <p:spPr/>
        <p:txBody>
          <a:bodyPr/>
          <a:lstStyle/>
          <a:p>
            <a:r>
              <a:rPr lang="en-US" sz="2200" dirty="0"/>
              <a:t>We create a trace of a Turing Machine model, each ID is of the form </a:t>
            </a:r>
            <a:r>
              <a:rPr lang="en-US" sz="2200" b="1" dirty="0">
                <a:latin typeface="Symbol" pitchFamily="-111" charset="2"/>
                <a:ea typeface="ＭＳ Ｐゴシック" pitchFamily="-111" charset="-128"/>
                <a:cs typeface="ＭＳ Ｐゴシック" pitchFamily="-111" charset="-128"/>
                <a:sym typeface="Symbol" pitchFamily="-111" charset="2"/>
              </a:rPr>
              <a:t></a:t>
            </a:r>
            <a:r>
              <a:rPr lang="en-US" sz="2200" b="1" dirty="0" err="1">
                <a:ea typeface="ＭＳ Ｐゴシック" pitchFamily="-111" charset="-128"/>
                <a:cs typeface="ＭＳ Ｐゴシック" pitchFamily="-111" charset="-128"/>
              </a:rPr>
              <a:t>qa</a:t>
            </a:r>
            <a:r>
              <a:rPr lang="en-US" sz="2200" b="1" dirty="0">
                <a:latin typeface="Symbol" pitchFamily="-111" charset="2"/>
                <a:ea typeface="ＭＳ Ｐゴシック" pitchFamily="-111" charset="-128"/>
                <a:cs typeface="ＭＳ Ｐゴシック" pitchFamily="-111" charset="-128"/>
                <a:sym typeface="Symbol" pitchFamily="-111" charset="2"/>
              </a:rPr>
              <a:t></a:t>
            </a:r>
            <a:r>
              <a:rPr lang="en-US" sz="2200" dirty="0">
                <a:latin typeface="Symbol" pitchFamily="-111" charset="2"/>
                <a:ea typeface="ＭＳ Ｐゴシック" pitchFamily="-111" charset="-128"/>
                <a:cs typeface="ＭＳ Ｐゴシック" pitchFamily="-111" charset="-128"/>
                <a:sym typeface="Symbol" pitchFamily="-111" charset="2"/>
              </a:rPr>
              <a:t> </a:t>
            </a:r>
            <a:r>
              <a:rPr lang="en-US" sz="2200" dirty="0">
                <a:ea typeface="ＭＳ Ｐゴシック" pitchFamily="-111" charset="-128"/>
                <a:cs typeface="ＭＳ Ｐゴシック" pitchFamily="-111" charset="-128"/>
                <a:sym typeface="Symbol" pitchFamily="-111" charset="2"/>
              </a:rPr>
              <a:t>where</a:t>
            </a:r>
            <a:r>
              <a:rPr lang="en-US" sz="2200" dirty="0">
                <a:latin typeface="Symbol" pitchFamily="-111" charset="2"/>
                <a:ea typeface="ＭＳ Ｐゴシック" pitchFamily="-111" charset="-128"/>
                <a:cs typeface="ＭＳ Ｐゴシック" pitchFamily="-111" charset="-128"/>
                <a:sym typeface="Symbol" pitchFamily="-111" charset="2"/>
              </a:rPr>
              <a:t> </a:t>
            </a:r>
            <a:r>
              <a:rPr lang="en-US" sz="2200" b="1" dirty="0">
                <a:latin typeface="Symbol" pitchFamily="-111" charset="2"/>
                <a:ea typeface="ＭＳ Ｐゴシック" pitchFamily="-111" charset="-128"/>
                <a:cs typeface="ＭＳ Ｐゴシック" pitchFamily="-111" charset="-128"/>
                <a:sym typeface="Symbol" pitchFamily="-111" charset="2"/>
              </a:rPr>
              <a:t> </a:t>
            </a:r>
            <a:r>
              <a:rPr lang="en-US" sz="2200" dirty="0">
                <a:ea typeface="ＭＳ Ｐゴシック" pitchFamily="-111" charset="-128"/>
                <a:cs typeface="ＭＳ Ｐゴシック" pitchFamily="-111" charset="-128"/>
                <a:sym typeface="Symbol" pitchFamily="-111" charset="2"/>
              </a:rPr>
              <a:t>is the shortest string representing all non-blanks to the left of the scanned square and </a:t>
            </a:r>
            <a:r>
              <a:rPr lang="en-US" sz="2200" b="1" dirty="0">
                <a:latin typeface="Symbol" pitchFamily="-111" charset="2"/>
                <a:ea typeface="ＭＳ Ｐゴシック" pitchFamily="-111" charset="-128"/>
                <a:cs typeface="ＭＳ Ｐゴシック" pitchFamily="-111" charset="-128"/>
                <a:sym typeface="Symbol" pitchFamily="-111" charset="2"/>
              </a:rPr>
              <a:t></a:t>
            </a:r>
            <a:r>
              <a:rPr lang="en-US" sz="2200" dirty="0">
                <a:ea typeface="ＭＳ Ｐゴシック" pitchFamily="-111" charset="-128"/>
                <a:cs typeface="ＭＳ Ｐゴシック" pitchFamily="-111" charset="-128"/>
                <a:sym typeface="Symbol" pitchFamily="-111" charset="2"/>
              </a:rPr>
              <a:t> is the shortest string representing all non-blanks to the left of the scanned square. </a:t>
            </a:r>
            <a:r>
              <a:rPr lang="en-US" sz="2200" b="1" dirty="0">
                <a:ea typeface="ＭＳ Ｐゴシック" pitchFamily="-111" charset="-128"/>
                <a:cs typeface="ＭＳ Ｐゴシック" pitchFamily="-111" charset="-128"/>
                <a:sym typeface="Symbol" pitchFamily="-111" charset="2"/>
              </a:rPr>
              <a:t>q</a:t>
            </a:r>
            <a:r>
              <a:rPr lang="en-US" sz="2200" dirty="0">
                <a:ea typeface="ＭＳ Ｐゴシック" pitchFamily="-111" charset="-128"/>
                <a:cs typeface="ＭＳ Ｐゴシック" pitchFamily="-111" charset="-128"/>
                <a:sym typeface="Symbol" pitchFamily="-111" charset="2"/>
              </a:rPr>
              <a:t> is the state and </a:t>
            </a:r>
            <a:r>
              <a:rPr lang="en-US" sz="2200" b="1" dirty="0">
                <a:ea typeface="ＭＳ Ｐゴシック" pitchFamily="-111" charset="-128"/>
                <a:cs typeface="ＭＳ Ｐゴシック" pitchFamily="-111" charset="-128"/>
                <a:sym typeface="Symbol" pitchFamily="-111" charset="2"/>
              </a:rPr>
              <a:t>a</a:t>
            </a:r>
            <a:r>
              <a:rPr lang="en-US" sz="2200" dirty="0">
                <a:ea typeface="ＭＳ Ｐゴシック" pitchFamily="-111" charset="-128"/>
                <a:cs typeface="ＭＳ Ｐゴシック" pitchFamily="-111" charset="-128"/>
                <a:sym typeface="Symbol" pitchFamily="-111" charset="2"/>
              </a:rPr>
              <a:t> is the character at the scanned square.</a:t>
            </a:r>
          </a:p>
          <a:p>
            <a:r>
              <a:rPr lang="en-US" sz="2200" dirty="0"/>
              <a:t>For a Turing Machine model using binary tapes</a:t>
            </a:r>
            <a:br>
              <a:rPr lang="en-US" sz="2200" dirty="0"/>
            </a:br>
            <a:r>
              <a:rPr lang="en-US" sz="2200" b="1" dirty="0"/>
              <a:t>r = (1(0+1)* + </a:t>
            </a:r>
            <a:r>
              <a:rPr lang="en-US" sz="2200" b="1" dirty="0" err="1"/>
              <a:t>λ</a:t>
            </a:r>
            <a:r>
              <a:rPr lang="en-US" sz="2200" b="1" dirty="0"/>
              <a:t>) q (0+1) (</a:t>
            </a:r>
            <a:r>
              <a:rPr lang="en-US" sz="2200" b="1" dirty="0" err="1"/>
              <a:t>λ</a:t>
            </a:r>
            <a:r>
              <a:rPr lang="en-US" sz="2200" b="1" dirty="0"/>
              <a:t> + (0+1)*1)</a:t>
            </a:r>
            <a:br>
              <a:rPr lang="en-US" sz="2200" b="1" dirty="0"/>
            </a:br>
            <a:r>
              <a:rPr lang="en-US" sz="2200" dirty="0"/>
              <a:t>where </a:t>
            </a:r>
            <a:r>
              <a:rPr lang="en-US" sz="2200" b="1" dirty="0"/>
              <a:t>q = (q1 + q2 + …</a:t>
            </a:r>
            <a:r>
              <a:rPr lang="en-US" sz="2200" b="1" dirty="0" err="1"/>
              <a:t>qn</a:t>
            </a:r>
            <a:r>
              <a:rPr lang="en-US" sz="2200" b="1" dirty="0"/>
              <a:t>) </a:t>
            </a:r>
            <a:r>
              <a:rPr lang="en-US" sz="2200" dirty="0"/>
              <a:t>if </a:t>
            </a:r>
            <a:r>
              <a:rPr lang="en-US" sz="2200" b="1" dirty="0"/>
              <a:t>Q= {q1,q2, … , </a:t>
            </a:r>
            <a:r>
              <a:rPr lang="en-US" sz="2200" b="1" dirty="0" err="1"/>
              <a:t>qn</a:t>
            </a:r>
            <a:r>
              <a:rPr lang="en-US" sz="2200" b="1" dirty="0"/>
              <a:t>}</a:t>
            </a:r>
            <a:endParaRPr lang="en-US" sz="2200" dirty="0"/>
          </a:p>
          <a:p>
            <a:r>
              <a:rPr lang="en-US" sz="2200" dirty="0"/>
              <a:t>A trace-like string is then either</a:t>
            </a:r>
            <a:br>
              <a:rPr lang="en-US" sz="2200" dirty="0"/>
            </a:br>
            <a:r>
              <a:rPr lang="en-US" sz="2200" b="1" dirty="0"/>
              <a:t>t = (#r)</a:t>
            </a:r>
            <a:r>
              <a:rPr lang="en-US" sz="2200" b="1" baseline="30000" dirty="0"/>
              <a:t>+</a:t>
            </a:r>
            <a:r>
              <a:rPr lang="en-US" sz="2200" b="1" dirty="0"/>
              <a:t>#</a:t>
            </a:r>
          </a:p>
          <a:p>
            <a:r>
              <a:rPr lang="en-US" sz="2200" dirty="0"/>
              <a:t>As trace-like is Regular so are strings that don’t look like traces since Regular are closed un complement</a:t>
            </a:r>
          </a:p>
        </p:txBody>
      </p:sp>
      <p:sp>
        <p:nvSpPr>
          <p:cNvPr id="4" name="Date Placeholder 3">
            <a:extLst>
              <a:ext uri="{FF2B5EF4-FFF2-40B4-BE49-F238E27FC236}">
                <a16:creationId xmlns:a16="http://schemas.microsoft.com/office/drawing/2014/main" id="{FCF3D45B-823B-5A41-8F46-0FEACD696D0C}"/>
              </a:ext>
            </a:extLst>
          </p:cNvPr>
          <p:cNvSpPr>
            <a:spLocks noGrp="1"/>
          </p:cNvSpPr>
          <p:nvPr>
            <p:ph type="dt" sz="half" idx="10"/>
          </p:nvPr>
        </p:nvSpPr>
        <p:spPr/>
        <p:txBody>
          <a:bodyPr/>
          <a:lstStyle/>
          <a:p>
            <a:fld id="{2534C2F4-DACC-7046-9C17-8BE104BD396C}" type="datetime1">
              <a:rPr lang="en-US" smtClean="0"/>
              <a:t>3/2/22</a:t>
            </a:fld>
            <a:endParaRPr lang="en-US" dirty="0"/>
          </a:p>
        </p:txBody>
      </p:sp>
      <p:sp>
        <p:nvSpPr>
          <p:cNvPr id="5" name="Footer Placeholder 4">
            <a:extLst>
              <a:ext uri="{FF2B5EF4-FFF2-40B4-BE49-F238E27FC236}">
                <a16:creationId xmlns:a16="http://schemas.microsoft.com/office/drawing/2014/main" id="{A09E68DD-2A96-1040-8FDC-C119BEE09FE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4D6ACCA-E937-9145-96B1-BF6FC5215315}"/>
              </a:ext>
            </a:extLst>
          </p:cNvPr>
          <p:cNvSpPr>
            <a:spLocks noGrp="1"/>
          </p:cNvSpPr>
          <p:nvPr>
            <p:ph type="sldNum" sz="quarter" idx="12"/>
          </p:nvPr>
        </p:nvSpPr>
        <p:spPr/>
        <p:txBody>
          <a:bodyPr/>
          <a:lstStyle/>
          <a:p>
            <a:fld id="{F7F6C048-724C-A44D-A3A9-573A2C2F7973}" type="slidenum">
              <a:rPr lang="en-US" smtClean="0"/>
              <a:pPr/>
              <a:t>312</a:t>
            </a:fld>
            <a:endParaRPr lang="en-US"/>
          </a:p>
        </p:txBody>
      </p:sp>
    </p:spTree>
    <p:extLst>
      <p:ext uri="{BB962C8B-B14F-4D97-AF65-F5344CB8AC3E}">
        <p14:creationId xmlns:p14="http://schemas.microsoft.com/office/powerpoint/2010/main" val="83227177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0884-7D6E-874A-B1D7-48D3E3BDF930}"/>
              </a:ext>
            </a:extLst>
          </p:cNvPr>
          <p:cNvSpPr>
            <a:spLocks noGrp="1"/>
          </p:cNvSpPr>
          <p:nvPr>
            <p:ph type="title"/>
          </p:nvPr>
        </p:nvSpPr>
        <p:spPr/>
        <p:txBody>
          <a:bodyPr/>
          <a:lstStyle/>
          <a:p>
            <a:r>
              <a:rPr lang="en-US" dirty="0"/>
              <a:t>Traces: Single Steps</a:t>
            </a:r>
          </a:p>
        </p:txBody>
      </p:sp>
      <p:sp>
        <p:nvSpPr>
          <p:cNvPr id="3" name="Content Placeholder 2">
            <a:extLst>
              <a:ext uri="{FF2B5EF4-FFF2-40B4-BE49-F238E27FC236}">
                <a16:creationId xmlns:a16="http://schemas.microsoft.com/office/drawing/2014/main" id="{0592035E-E26D-904E-980C-9957C0B52B31}"/>
              </a:ext>
            </a:extLst>
          </p:cNvPr>
          <p:cNvSpPr>
            <a:spLocks noGrp="1"/>
          </p:cNvSpPr>
          <p:nvPr>
            <p:ph idx="1"/>
          </p:nvPr>
        </p:nvSpPr>
        <p:spPr/>
        <p:txBody>
          <a:bodyPr/>
          <a:lstStyle/>
          <a:p>
            <a:r>
              <a:rPr lang="en-US" sz="2400" dirty="0"/>
              <a:t>A single step of any derivation in </a:t>
            </a:r>
            <a:r>
              <a:rPr lang="en-US" sz="2400" b="1" dirty="0"/>
              <a:t>M</a:t>
            </a:r>
            <a:r>
              <a:rPr lang="en-US" sz="2400" dirty="0"/>
              <a:t> is a pair of configurations </a:t>
            </a:r>
            <a:r>
              <a:rPr lang="en-US" sz="2400" b="1" dirty="0"/>
              <a:t>C</a:t>
            </a:r>
            <a:r>
              <a:rPr lang="en-US" sz="2400" b="1" baseline="-25000" dirty="0"/>
              <a:t>1</a:t>
            </a:r>
            <a:r>
              <a:rPr lang="en-US" sz="2400" b="1" dirty="0"/>
              <a:t>#C</a:t>
            </a:r>
            <a:r>
              <a:rPr lang="en-US" sz="2400" b="1" baseline="-25000" dirty="0"/>
              <a:t>2</a:t>
            </a:r>
            <a:r>
              <a:rPr lang="en-US" sz="2400" b="1" dirty="0"/>
              <a:t># </a:t>
            </a:r>
            <a:r>
              <a:rPr lang="en-US" sz="2400" dirty="0"/>
              <a:t>where </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C</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p>
          <a:p>
            <a:r>
              <a:rPr lang="en-US" sz="2400" dirty="0">
                <a:ea typeface="ＭＳ Ｐゴシック" pitchFamily="-111" charset="-128"/>
              </a:rPr>
              <a:t>For Turing machines, because the strings are over multiple letters, a pair like</a:t>
            </a:r>
            <a:r>
              <a:rPr lang="en-US" sz="2400" b="1" dirty="0"/>
              <a:t> C</a:t>
            </a:r>
            <a:r>
              <a:rPr lang="en-US" sz="2400" b="1" baseline="-25000" dirty="0"/>
              <a:t>1</a:t>
            </a:r>
            <a:r>
              <a:rPr lang="en-US" sz="2400" b="1" dirty="0"/>
              <a:t>#C</a:t>
            </a:r>
            <a:r>
              <a:rPr lang="en-US" sz="2400" b="1" baseline="-25000" dirty="0"/>
              <a:t>2</a:t>
            </a:r>
            <a:r>
              <a:rPr lang="en-US" sz="2400" b="1" dirty="0">
                <a:ea typeface="ＭＳ Ｐゴシック" pitchFamily="-111" charset="-128"/>
              </a:rPr>
              <a:t>#</a:t>
            </a:r>
            <a:r>
              <a:rPr lang="en-US" sz="2400" dirty="0">
                <a:ea typeface="ＭＳ Ｐゴシック" pitchFamily="-111" charset="-128"/>
              </a:rPr>
              <a:t> is as hard to generate as words of the form </a:t>
            </a:r>
            <a:br>
              <a:rPr lang="en-US" sz="2400" dirty="0">
                <a:ea typeface="ＭＳ Ｐゴシック" pitchFamily="-111" charset="-128"/>
              </a:rPr>
            </a:br>
            <a:r>
              <a:rPr lang="en-US" sz="2400" dirty="0">
                <a:ea typeface="ＭＳ Ｐゴシック" pitchFamily="-111" charset="-128"/>
              </a:rPr>
              <a:t>{ </a:t>
            </a:r>
            <a:r>
              <a:rPr lang="en-US" sz="2400" b="1" dirty="0" err="1">
                <a:ea typeface="ＭＳ Ｐゴシック" pitchFamily="-111" charset="-128"/>
              </a:rPr>
              <a:t>ww</a:t>
            </a:r>
            <a:r>
              <a:rPr lang="en-US" sz="2400" dirty="0">
                <a:ea typeface="ＭＳ Ｐゴシック" pitchFamily="-111" charset="-128"/>
              </a:rPr>
              <a:t> | </a:t>
            </a:r>
            <a:r>
              <a:rPr lang="en-US" sz="2400" b="1" dirty="0">
                <a:ea typeface="ＭＳ Ｐゴシック" pitchFamily="-111" charset="-128"/>
              </a:rPr>
              <a:t>w</a:t>
            </a:r>
            <a:r>
              <a:rPr lang="en-US" sz="2400" dirty="0">
                <a:ea typeface="ＭＳ Ｐゴシック" pitchFamily="-111" charset="-128"/>
              </a:rPr>
              <a:t> is over a multi-letter alphabet }.</a:t>
            </a:r>
          </a:p>
          <a:p>
            <a:r>
              <a:rPr lang="en-US" sz="2400" dirty="0">
                <a:ea typeface="ＭＳ Ｐゴシック" pitchFamily="-111" charset="-128"/>
              </a:rPr>
              <a:t>To circumvent this, we represent TM pairs by reversing one of the two IDs, e.g., </a:t>
            </a:r>
            <a:r>
              <a:rPr lang="en-US" sz="2400" b="1" dirty="0"/>
              <a:t>C</a:t>
            </a:r>
            <a:r>
              <a:rPr lang="en-US" sz="2400" b="1" baseline="-25000" dirty="0"/>
              <a:t>1</a:t>
            </a:r>
            <a:r>
              <a:rPr lang="en-US" sz="2400" b="1" dirty="0"/>
              <a:t>#C</a:t>
            </a:r>
            <a:r>
              <a:rPr lang="en-US" sz="2400" b="1" baseline="-25000" dirty="0"/>
              <a:t>2</a:t>
            </a:r>
            <a:r>
              <a:rPr lang="en-US" sz="2400" b="1" baseline="30000" dirty="0"/>
              <a:t>R</a:t>
            </a:r>
            <a:r>
              <a:rPr lang="en-US" sz="2400" b="1" dirty="0"/>
              <a:t># </a:t>
            </a:r>
            <a:r>
              <a:rPr lang="en-US" sz="2400" dirty="0"/>
              <a:t>or</a:t>
            </a:r>
            <a:r>
              <a:rPr lang="en-US" sz="2400" b="1" dirty="0"/>
              <a:t> C</a:t>
            </a:r>
            <a:r>
              <a:rPr lang="en-US" sz="2400" b="1" baseline="-25000" dirty="0"/>
              <a:t>1</a:t>
            </a:r>
            <a:r>
              <a:rPr lang="en-US" sz="2400" b="1" baseline="30000" dirty="0"/>
              <a:t>R</a:t>
            </a:r>
            <a:r>
              <a:rPr lang="en-US" sz="2400" b="1" dirty="0"/>
              <a:t>#C</a:t>
            </a:r>
            <a:r>
              <a:rPr lang="en-US" sz="2400" b="1" baseline="-25000" dirty="0"/>
              <a:t>2</a:t>
            </a:r>
            <a:r>
              <a:rPr lang="en-US" sz="2400" b="1" dirty="0"/>
              <a:t># </a:t>
            </a:r>
            <a:endParaRPr lang="en-US" sz="2400" dirty="0"/>
          </a:p>
        </p:txBody>
      </p:sp>
      <p:sp>
        <p:nvSpPr>
          <p:cNvPr id="4" name="Date Placeholder 3">
            <a:extLst>
              <a:ext uri="{FF2B5EF4-FFF2-40B4-BE49-F238E27FC236}">
                <a16:creationId xmlns:a16="http://schemas.microsoft.com/office/drawing/2014/main" id="{FCF3D45B-823B-5A41-8F46-0FEACD696D0C}"/>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A09E68DD-2A96-1040-8FDC-C119BEE09FE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4D6ACCA-E937-9145-96B1-BF6FC5215315}"/>
              </a:ext>
            </a:extLst>
          </p:cNvPr>
          <p:cNvSpPr>
            <a:spLocks noGrp="1"/>
          </p:cNvSpPr>
          <p:nvPr>
            <p:ph type="sldNum" sz="quarter" idx="12"/>
          </p:nvPr>
        </p:nvSpPr>
        <p:spPr/>
        <p:txBody>
          <a:bodyPr/>
          <a:lstStyle/>
          <a:p>
            <a:fld id="{F7F6C048-724C-A44D-A3A9-573A2C2F7973}" type="slidenum">
              <a:rPr lang="en-US" smtClean="0"/>
              <a:pPr/>
              <a:t>313</a:t>
            </a:fld>
            <a:endParaRPr lang="en-US"/>
          </a:p>
        </p:txBody>
      </p:sp>
    </p:spTree>
    <p:extLst>
      <p:ext uri="{BB962C8B-B14F-4D97-AF65-F5344CB8AC3E}">
        <p14:creationId xmlns:p14="http://schemas.microsoft.com/office/powerpoint/2010/main" val="77561531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0884-7D6E-874A-B1D7-48D3E3BDF930}"/>
              </a:ext>
            </a:extLst>
          </p:cNvPr>
          <p:cNvSpPr>
            <a:spLocks noGrp="1"/>
          </p:cNvSpPr>
          <p:nvPr>
            <p:ph type="title"/>
          </p:nvPr>
        </p:nvSpPr>
        <p:spPr/>
        <p:txBody>
          <a:bodyPr/>
          <a:lstStyle/>
          <a:p>
            <a:r>
              <a:rPr lang="en-US" dirty="0"/>
              <a:t>Why CFLs?</a:t>
            </a:r>
          </a:p>
        </p:txBody>
      </p:sp>
      <p:sp>
        <p:nvSpPr>
          <p:cNvPr id="3" name="Content Placeholder 2">
            <a:extLst>
              <a:ext uri="{FF2B5EF4-FFF2-40B4-BE49-F238E27FC236}">
                <a16:creationId xmlns:a16="http://schemas.microsoft.com/office/drawing/2014/main" id="{0592035E-E26D-904E-980C-9957C0B52B31}"/>
              </a:ext>
            </a:extLst>
          </p:cNvPr>
          <p:cNvSpPr>
            <a:spLocks noGrp="1"/>
          </p:cNvSpPr>
          <p:nvPr>
            <p:ph idx="1"/>
          </p:nvPr>
        </p:nvSpPr>
        <p:spPr/>
        <p:txBody>
          <a:bodyPr/>
          <a:lstStyle/>
          <a:p>
            <a:r>
              <a:rPr lang="en-US" sz="2400" dirty="0"/>
              <a:t>I have glossed over some complexity</a:t>
            </a:r>
            <a:endParaRPr lang="en-US" sz="2400" b="1" dirty="0"/>
          </a:p>
          <a:p>
            <a:r>
              <a:rPr lang="en-US" sz="2400" dirty="0"/>
              <a:t>A single step of a TM can be checked by a Deterministic PDA. As DCFLS are closed under complement, we have that incorrect single steps are also DCFLs</a:t>
            </a:r>
          </a:p>
          <a:p>
            <a:r>
              <a:rPr lang="en-US" sz="2400" dirty="0"/>
              <a:t>Showing the single step checker is not hard but </a:t>
            </a:r>
            <a:r>
              <a:rPr lang="en-US" sz="2400" dirty="0" err="1"/>
              <a:t>ahgain</a:t>
            </a:r>
            <a:r>
              <a:rPr lang="en-US" sz="2400" dirty="0"/>
              <a:t> requires that we are looking at either </a:t>
            </a:r>
            <a:br>
              <a:rPr lang="en-US" sz="2400" dirty="0"/>
            </a:br>
            <a:r>
              <a:rPr lang="en-US" sz="2400" b="1" dirty="0"/>
              <a:t>C</a:t>
            </a:r>
            <a:r>
              <a:rPr lang="en-US" sz="2400" b="1" baseline="-25000" dirty="0"/>
              <a:t>1</a:t>
            </a:r>
            <a:r>
              <a:rPr lang="en-US" sz="2400" b="1" dirty="0"/>
              <a:t>#C</a:t>
            </a:r>
            <a:r>
              <a:rPr lang="en-US" sz="2400" b="1" baseline="-25000" dirty="0"/>
              <a:t>2</a:t>
            </a:r>
            <a:r>
              <a:rPr lang="en-US" sz="2400" b="1" baseline="30000" dirty="0"/>
              <a:t>R</a:t>
            </a:r>
            <a:r>
              <a:rPr lang="en-US" sz="2400" b="1" dirty="0"/>
              <a:t># </a:t>
            </a:r>
            <a:r>
              <a:rPr lang="en-US" sz="2400" dirty="0"/>
              <a:t>or</a:t>
            </a:r>
            <a:r>
              <a:rPr lang="en-US" sz="2400" b="1" dirty="0"/>
              <a:t> C</a:t>
            </a:r>
            <a:r>
              <a:rPr lang="en-US" sz="2400" b="1" baseline="-25000" dirty="0"/>
              <a:t>1</a:t>
            </a:r>
            <a:r>
              <a:rPr lang="en-US" sz="2400" b="1" baseline="30000" dirty="0"/>
              <a:t>R</a:t>
            </a:r>
            <a:r>
              <a:rPr lang="en-US" sz="2400" b="1" dirty="0"/>
              <a:t>#C</a:t>
            </a:r>
            <a:r>
              <a:rPr lang="en-US" sz="2400" b="1" baseline="-25000" dirty="0"/>
              <a:t>2</a:t>
            </a:r>
            <a:r>
              <a:rPr lang="en-US" sz="2400" b="1" dirty="0"/>
              <a:t># </a:t>
            </a:r>
            <a:endParaRPr lang="en-US" sz="2400" dirty="0"/>
          </a:p>
        </p:txBody>
      </p:sp>
      <p:sp>
        <p:nvSpPr>
          <p:cNvPr id="4" name="Date Placeholder 3">
            <a:extLst>
              <a:ext uri="{FF2B5EF4-FFF2-40B4-BE49-F238E27FC236}">
                <a16:creationId xmlns:a16="http://schemas.microsoft.com/office/drawing/2014/main" id="{FCF3D45B-823B-5A41-8F46-0FEACD696D0C}"/>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A09E68DD-2A96-1040-8FDC-C119BEE09FE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4D6ACCA-E937-9145-96B1-BF6FC5215315}"/>
              </a:ext>
            </a:extLst>
          </p:cNvPr>
          <p:cNvSpPr>
            <a:spLocks noGrp="1"/>
          </p:cNvSpPr>
          <p:nvPr>
            <p:ph type="sldNum" sz="quarter" idx="12"/>
          </p:nvPr>
        </p:nvSpPr>
        <p:spPr/>
        <p:txBody>
          <a:bodyPr/>
          <a:lstStyle/>
          <a:p>
            <a:fld id="{F7F6C048-724C-A44D-A3A9-573A2C2F7973}" type="slidenum">
              <a:rPr lang="en-US" smtClean="0"/>
              <a:pPr/>
              <a:t>314</a:t>
            </a:fld>
            <a:endParaRPr lang="en-US"/>
          </a:p>
        </p:txBody>
      </p:sp>
    </p:spTree>
    <p:extLst>
      <p:ext uri="{BB962C8B-B14F-4D97-AF65-F5344CB8AC3E}">
        <p14:creationId xmlns:p14="http://schemas.microsoft.com/office/powerpoint/2010/main" val="2388982559"/>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90884-7D6E-874A-B1D7-48D3E3BDF930}"/>
              </a:ext>
            </a:extLst>
          </p:cNvPr>
          <p:cNvSpPr>
            <a:spLocks noGrp="1"/>
          </p:cNvSpPr>
          <p:nvPr>
            <p:ph type="title"/>
          </p:nvPr>
        </p:nvSpPr>
        <p:spPr/>
        <p:txBody>
          <a:bodyPr/>
          <a:lstStyle/>
          <a:p>
            <a:r>
              <a:rPr lang="en-US" dirty="0"/>
              <a:t>Traces: Multiple Steps</a:t>
            </a:r>
          </a:p>
        </p:txBody>
      </p:sp>
      <p:sp>
        <p:nvSpPr>
          <p:cNvPr id="3" name="Content Placeholder 2">
            <a:extLst>
              <a:ext uri="{FF2B5EF4-FFF2-40B4-BE49-F238E27FC236}">
                <a16:creationId xmlns:a16="http://schemas.microsoft.com/office/drawing/2014/main" id="{0592035E-E26D-904E-980C-9957C0B52B31}"/>
              </a:ext>
            </a:extLst>
          </p:cNvPr>
          <p:cNvSpPr>
            <a:spLocks noGrp="1"/>
          </p:cNvSpPr>
          <p:nvPr>
            <p:ph idx="1"/>
          </p:nvPr>
        </p:nvSpPr>
        <p:spPr/>
        <p:txBody>
          <a:bodyPr/>
          <a:lstStyle/>
          <a:p>
            <a:r>
              <a:rPr lang="en-US" sz="2400" dirty="0"/>
              <a:t>A multistep derivation in </a:t>
            </a:r>
            <a:r>
              <a:rPr lang="en-US" sz="2400" b="1" dirty="0"/>
              <a:t>M</a:t>
            </a:r>
            <a:r>
              <a:rPr lang="en-US" sz="2400" dirty="0"/>
              <a:t> is a sequence of configurations </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 </a:t>
            </a:r>
            <a:r>
              <a:rPr lang="en-US" sz="2400" dirty="0"/>
              <a:t>where </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baseline="-25000" dirty="0">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C</a:t>
            </a:r>
            <a:r>
              <a:rPr lang="en-US" sz="2400" b="1" baseline="-25000" dirty="0">
                <a:ea typeface="ＭＳ Ｐゴシック" pitchFamily="-111" charset="-128"/>
                <a:cs typeface="ＭＳ Ｐゴシック" pitchFamily="-111" charset="-128"/>
              </a:rPr>
              <a:t>i+1</a:t>
            </a:r>
            <a:r>
              <a:rPr lang="en-US" sz="2400" b="1" dirty="0">
                <a:ea typeface="ＭＳ Ｐゴシック" pitchFamily="-111" charset="-128"/>
                <a:cs typeface="ＭＳ Ｐゴシック" pitchFamily="-111" charset="-128"/>
              </a:rPr>
              <a:t> . </a:t>
            </a:r>
          </a:p>
          <a:p>
            <a:r>
              <a:rPr lang="en-US" sz="2400" dirty="0">
                <a:ea typeface="ＭＳ Ｐゴシック" pitchFamily="-111" charset="-128"/>
                <a:cs typeface="ＭＳ Ｐゴシック" pitchFamily="-111" charset="-128"/>
              </a:rPr>
              <a:t>Multistep (&gt;1) traces are Context Sensitive.</a:t>
            </a:r>
          </a:p>
          <a:p>
            <a:r>
              <a:rPr lang="en-US" sz="2400" dirty="0">
                <a:ea typeface="ＭＳ Ｐゴシック" pitchFamily="-111" charset="-128"/>
              </a:rPr>
              <a:t>For Turing machines, we often alternate between unreversed and reversed as in </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4</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a:t>
            </a:r>
          </a:p>
          <a:p>
            <a:r>
              <a:rPr lang="en-US" sz="2400" dirty="0">
                <a:ea typeface="ＭＳ Ｐゴシック" pitchFamily="-111" charset="-128"/>
              </a:rPr>
              <a:t>This reversing is not needed by the CSG but is convenient when we want to consider that a CFL can get every other pair right or can get a bad trace by just messing up once.</a:t>
            </a:r>
            <a:endParaRPr lang="en-US" sz="2400" dirty="0"/>
          </a:p>
        </p:txBody>
      </p:sp>
      <p:sp>
        <p:nvSpPr>
          <p:cNvPr id="4" name="Date Placeholder 3">
            <a:extLst>
              <a:ext uri="{FF2B5EF4-FFF2-40B4-BE49-F238E27FC236}">
                <a16:creationId xmlns:a16="http://schemas.microsoft.com/office/drawing/2014/main" id="{FCF3D45B-823B-5A41-8F46-0FEACD696D0C}"/>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A09E68DD-2A96-1040-8FDC-C119BEE09FE9}"/>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C4D6ACCA-E937-9145-96B1-BF6FC5215315}"/>
              </a:ext>
            </a:extLst>
          </p:cNvPr>
          <p:cNvSpPr>
            <a:spLocks noGrp="1"/>
          </p:cNvSpPr>
          <p:nvPr>
            <p:ph type="sldNum" sz="quarter" idx="12"/>
          </p:nvPr>
        </p:nvSpPr>
        <p:spPr/>
        <p:txBody>
          <a:bodyPr/>
          <a:lstStyle/>
          <a:p>
            <a:fld id="{F7F6C048-724C-A44D-A3A9-573A2C2F7973}" type="slidenum">
              <a:rPr lang="en-US" smtClean="0"/>
              <a:pPr/>
              <a:t>315</a:t>
            </a:fld>
            <a:endParaRPr lang="en-US"/>
          </a:p>
        </p:txBody>
      </p:sp>
    </p:spTree>
    <p:extLst>
      <p:ext uri="{BB962C8B-B14F-4D97-AF65-F5344CB8AC3E}">
        <p14:creationId xmlns:p14="http://schemas.microsoft.com/office/powerpoint/2010/main" val="233222424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7649-BD37-5043-A1AB-88E961D2306D}"/>
              </a:ext>
            </a:extLst>
          </p:cNvPr>
          <p:cNvSpPr>
            <a:spLocks noGrp="1"/>
          </p:cNvSpPr>
          <p:nvPr>
            <p:ph type="title"/>
          </p:nvPr>
        </p:nvSpPr>
        <p:spPr/>
        <p:txBody>
          <a:bodyPr/>
          <a:lstStyle/>
          <a:p>
            <a:r>
              <a:rPr lang="en-US" dirty="0"/>
              <a:t>Constant Time Again</a:t>
            </a:r>
          </a:p>
        </p:txBody>
      </p:sp>
      <p:sp>
        <p:nvSpPr>
          <p:cNvPr id="3" name="Content Placeholder 2">
            <a:extLst>
              <a:ext uri="{FF2B5EF4-FFF2-40B4-BE49-F238E27FC236}">
                <a16:creationId xmlns:a16="http://schemas.microsoft.com/office/drawing/2014/main" id="{5C348D7A-F933-2944-A4D3-B4E84B2A2192}"/>
              </a:ext>
            </a:extLst>
          </p:cNvPr>
          <p:cNvSpPr>
            <a:spLocks noGrp="1"/>
          </p:cNvSpPr>
          <p:nvPr>
            <p:ph idx="1"/>
          </p:nvPr>
        </p:nvSpPr>
        <p:spPr/>
        <p:txBody>
          <a:bodyPr/>
          <a:lstStyle/>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 [ STP(M, C, K) ] }</a:t>
            </a:r>
          </a:p>
          <a:p>
            <a:pPr eaLnBrk="1" hangingPunct="1"/>
            <a:r>
              <a:rPr lang="en-US" sz="2800" dirty="0">
                <a:ea typeface="ＭＳ Ｐゴシック" pitchFamily="-111" charset="-128"/>
                <a:cs typeface="ＭＳ Ｐゴシック" pitchFamily="-111" charset="-128"/>
                <a:sym typeface="Symbol" pitchFamily="-111" charset="2"/>
              </a:rPr>
              <a:t>This would appear to imply that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is not even re. However, a TM that only runs for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steps can scan at most </a:t>
            </a:r>
            <a:r>
              <a:rPr lang="en-US" sz="2800" b="1" dirty="0">
                <a:ea typeface="ＭＳ Ｐゴシック" pitchFamily="-111" charset="-128"/>
                <a:cs typeface="ＭＳ Ｐゴシック" pitchFamily="-111" charset="-128"/>
                <a:sym typeface="Symbol" pitchFamily="-111" charset="2"/>
              </a:rPr>
              <a:t>K </a:t>
            </a:r>
            <a:r>
              <a:rPr lang="en-US" sz="2800" dirty="0">
                <a:ea typeface="ＭＳ Ｐゴシック" pitchFamily="-111" charset="-128"/>
                <a:cs typeface="ＭＳ Ｐゴシック" pitchFamily="-111" charset="-128"/>
                <a:sym typeface="Symbol" pitchFamily="-111" charset="2"/>
              </a:rPr>
              <a:t>distinct tape symbols. Thus, if we use unary notation, </a:t>
            </a:r>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a:t>
            </a:r>
            <a:r>
              <a:rPr lang="en-US" sz="2800" dirty="0">
                <a:ea typeface="ＭＳ Ｐゴシック" pitchFamily="-111" charset="-128"/>
                <a:cs typeface="ＭＳ Ｐゴシック" pitchFamily="-111" charset="-128"/>
                <a:sym typeface="Symbol" pitchFamily="-111" charset="2"/>
              </a:rPr>
              <a:t>can be expressed</a:t>
            </a:r>
          </a:p>
          <a:p>
            <a:pPr eaLnBrk="1" hangingPunct="1"/>
            <a:r>
              <a:rPr lang="en-US" sz="2800" b="1" dirty="0" err="1">
                <a:ea typeface="ＭＳ Ｐゴシック" pitchFamily="-111" charset="-128"/>
                <a:cs typeface="ＭＳ Ｐゴシック" pitchFamily="-111" charset="-128"/>
              </a:rPr>
              <a:t>CTime</a:t>
            </a:r>
            <a:r>
              <a:rPr lang="en-US" sz="2800" b="1" dirty="0">
                <a:ea typeface="ＭＳ Ｐゴシック" pitchFamily="-111" charset="-128"/>
                <a:cs typeface="ＭＳ Ｐゴシック" pitchFamily="-111" charset="-128"/>
              </a:rPr>
              <a:t> = { M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K </a:t>
            </a:r>
            <a:r>
              <a:rPr lang="en-US" sz="2800" b="1" dirty="0">
                <a:ea typeface="ＭＳ Ｐゴシック" pitchFamily="-111" charset="-128"/>
                <a:cs typeface="ＭＳ Ｐゴシック" pitchFamily="-111" charset="-128"/>
                <a:sym typeface="Symbol" pitchFamily="-111" charset="2"/>
              </a:rPr>
              <a:t>C</a:t>
            </a:r>
            <a:r>
              <a:rPr lang="en-US" sz="2800" b="1" baseline="-25000" dirty="0">
                <a:ea typeface="ＭＳ Ｐゴシック" pitchFamily="-111" charset="-128"/>
                <a:cs typeface="ＭＳ Ｐゴシック" pitchFamily="-111" charset="-128"/>
                <a:sym typeface="Symbol" pitchFamily="-111" charset="2"/>
              </a:rPr>
              <a:t>|C|</a:t>
            </a:r>
            <a:r>
              <a:rPr lang="en-US" sz="2800" b="1" baseline="-25000" dirty="0">
                <a:ea typeface="Arial" pitchFamily="-111" charset="0"/>
                <a:cs typeface="Arial" pitchFamily="-111" charset="0"/>
                <a:sym typeface="Symbol" pitchFamily="-111" charset="2"/>
              </a:rPr>
              <a:t>≤K</a:t>
            </a:r>
            <a:r>
              <a:rPr lang="en-US" sz="2800" b="1" dirty="0">
                <a:ea typeface="ＭＳ Ｐゴシック" pitchFamily="-111" charset="-128"/>
                <a:cs typeface="ＭＳ Ｐゴシック" pitchFamily="-111" charset="-128"/>
                <a:sym typeface="Symbol" pitchFamily="-111" charset="2"/>
              </a:rPr>
              <a:t> [ STP(M, C, K) ] }</a:t>
            </a:r>
          </a:p>
          <a:p>
            <a:pPr eaLnBrk="1" hangingPunct="1"/>
            <a:r>
              <a:rPr lang="en-US" sz="2800" dirty="0">
                <a:ea typeface="ＭＳ Ｐゴシック" pitchFamily="-111" charset="-128"/>
                <a:cs typeface="ＭＳ Ｐゴシック" pitchFamily="-111" charset="-128"/>
                <a:sym typeface="Symbol" pitchFamily="-111" charset="2"/>
              </a:rPr>
              <a:t>We can dovetail over the set of all TMs, </a:t>
            </a:r>
            <a:r>
              <a:rPr lang="en-US" sz="2800" b="1" dirty="0">
                <a:ea typeface="ＭＳ Ｐゴシック" pitchFamily="-111" charset="-128"/>
                <a:cs typeface="ＭＳ Ｐゴシック" pitchFamily="-111" charset="-128"/>
                <a:sym typeface="Symbol" pitchFamily="-111" charset="2"/>
              </a:rPr>
              <a:t>M</a:t>
            </a:r>
            <a:r>
              <a:rPr lang="en-US" sz="2800" dirty="0">
                <a:ea typeface="ＭＳ Ｐゴシック" pitchFamily="-111" charset="-128"/>
                <a:cs typeface="ＭＳ Ｐゴシック" pitchFamily="-111" charset="-128"/>
                <a:sym typeface="Symbol" pitchFamily="-111" charset="2"/>
              </a:rPr>
              <a:t>, and all </a:t>
            </a:r>
            <a:r>
              <a:rPr lang="en-US" sz="2800" b="1" dirty="0">
                <a:ea typeface="ＭＳ Ｐゴシック" pitchFamily="-111" charset="-128"/>
                <a:cs typeface="ＭＳ Ｐゴシック" pitchFamily="-111" charset="-128"/>
                <a:sym typeface="Symbol" pitchFamily="-111" charset="2"/>
              </a:rPr>
              <a:t>K</a:t>
            </a:r>
            <a:r>
              <a:rPr lang="en-US" sz="2800" dirty="0">
                <a:ea typeface="ＭＳ Ｐゴシック" pitchFamily="-111" charset="-128"/>
                <a:cs typeface="ＭＳ Ｐゴシック" pitchFamily="-111" charset="-128"/>
                <a:sym typeface="Symbol" pitchFamily="-111" charset="2"/>
              </a:rPr>
              <a:t>, listing those </a:t>
            </a:r>
            <a:r>
              <a:rPr lang="en-US" sz="2800" b="1" dirty="0">
                <a:ea typeface="ＭＳ Ｐゴシック" pitchFamily="-111" charset="-128"/>
                <a:cs typeface="ＭＳ Ｐゴシック" pitchFamily="-111" charset="-128"/>
                <a:sym typeface="Symbol" pitchFamily="-111" charset="2"/>
              </a:rPr>
              <a:t>M </a:t>
            </a:r>
            <a:r>
              <a:rPr lang="en-US" sz="2800" dirty="0">
                <a:ea typeface="ＭＳ Ｐゴシック" pitchFamily="-111" charset="-128"/>
                <a:cs typeface="ＭＳ Ｐゴシック" pitchFamily="-111" charset="-128"/>
                <a:sym typeface="Symbol" pitchFamily="-111" charset="2"/>
              </a:rPr>
              <a:t>that halt in constant time.</a:t>
            </a:r>
            <a:endParaRPr lang="en-US" sz="2400" dirty="0">
              <a:ea typeface="ＭＳ Ｐゴシック" pitchFamily="-111" charset="-128"/>
              <a:cs typeface="ＭＳ Ｐゴシック" pitchFamily="-111" charset="-128"/>
            </a:endParaRPr>
          </a:p>
          <a:p>
            <a:pPr marL="0" indent="0">
              <a:buNone/>
            </a:pPr>
            <a:endParaRPr lang="en-US" dirty="0"/>
          </a:p>
        </p:txBody>
      </p:sp>
      <p:sp>
        <p:nvSpPr>
          <p:cNvPr id="4" name="Date Placeholder 3">
            <a:extLst>
              <a:ext uri="{FF2B5EF4-FFF2-40B4-BE49-F238E27FC236}">
                <a16:creationId xmlns:a16="http://schemas.microsoft.com/office/drawing/2014/main" id="{395A8071-B98B-6242-9110-146E5EADA583}"/>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591A1676-4ACA-2948-BE9A-E860FC10CDC6}"/>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8A3B62BA-866E-2547-BE75-9827B02A2EAA}"/>
              </a:ext>
            </a:extLst>
          </p:cNvPr>
          <p:cNvSpPr>
            <a:spLocks noGrp="1"/>
          </p:cNvSpPr>
          <p:nvPr>
            <p:ph type="sldNum" sz="quarter" idx="12"/>
          </p:nvPr>
        </p:nvSpPr>
        <p:spPr/>
        <p:txBody>
          <a:bodyPr/>
          <a:lstStyle/>
          <a:p>
            <a:fld id="{F7F6C048-724C-A44D-A3A9-573A2C2F7973}" type="slidenum">
              <a:rPr lang="en-US" smtClean="0"/>
              <a:pPr/>
              <a:t>316</a:t>
            </a:fld>
            <a:endParaRPr lang="en-US"/>
          </a:p>
        </p:txBody>
      </p:sp>
    </p:spTree>
    <p:extLst>
      <p:ext uri="{BB962C8B-B14F-4D97-AF65-F5344CB8AC3E}">
        <p14:creationId xmlns:p14="http://schemas.microsoft.com/office/powerpoint/2010/main" val="1054233555"/>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itle 1"/>
          <p:cNvSpPr>
            <a:spLocks noGrp="1"/>
          </p:cNvSpPr>
          <p:nvPr>
            <p:ph type="title"/>
          </p:nvPr>
        </p:nvSpPr>
        <p:spPr/>
        <p:txBody>
          <a:bodyPr/>
          <a:lstStyle/>
          <a:p>
            <a:r>
              <a:rPr lang="en-US">
                <a:ea typeface="ＭＳ Ｐゴシック" pitchFamily="-111" charset="-128"/>
                <a:cs typeface="ＭＳ Ｐゴシック" pitchFamily="-111" charset="-128"/>
              </a:rPr>
              <a:t>Powers of CFLs</a:t>
            </a:r>
          </a:p>
        </p:txBody>
      </p:sp>
      <p:sp>
        <p:nvSpPr>
          <p:cNvPr id="592899" name="Content Placeholder 2"/>
          <p:cNvSpPr>
            <a:spLocks noGrp="1"/>
          </p:cNvSpPr>
          <p:nvPr>
            <p:ph idx="1"/>
          </p:nvPr>
        </p:nvSpPr>
        <p:spPr/>
        <p:txBody>
          <a:bodyPr/>
          <a:lstStyle/>
          <a:p>
            <a:pPr eaLnBrk="1" hangingPunct="1">
              <a:lnSpc>
                <a:spcPct val="90000"/>
              </a:lnSpc>
              <a:buFont typeface="Times" pitchFamily="-111" charset="0"/>
              <a:buNone/>
            </a:pPr>
            <a:r>
              <a:rPr lang="en-US" b="1">
                <a:ea typeface="ＭＳ Ｐゴシック" pitchFamily="-111" charset="-128"/>
                <a:cs typeface="ＭＳ Ｐゴシック" pitchFamily="-111" charset="-128"/>
              </a:rPr>
              <a:t>Let G be a context free grammar.</a:t>
            </a:r>
          </a:p>
          <a:p>
            <a:pPr eaLnBrk="1" hangingPunct="1">
              <a:lnSpc>
                <a:spcPct val="90000"/>
              </a:lnSpc>
              <a:buFont typeface="Times" pitchFamily="-111" charset="0"/>
              <a:buNone/>
            </a:pPr>
            <a:r>
              <a:rPr lang="en-US" b="1">
                <a:ea typeface="ＭＳ Ｐゴシック" pitchFamily="-111" charset="-128"/>
                <a:cs typeface="ＭＳ Ｐゴシック" pitchFamily="-111" charset="-128"/>
              </a:rPr>
              <a:t>Consider L(G)</a:t>
            </a:r>
            <a:r>
              <a:rPr lang="en-US" b="1" baseline="30000">
                <a:ea typeface="ＭＳ Ｐゴシック" pitchFamily="-111" charset="-128"/>
                <a:cs typeface="ＭＳ Ｐゴシック" pitchFamily="-111" charset="-128"/>
              </a:rPr>
              <a:t>n</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Question1: Is L(G) = L(G)</a:t>
            </a:r>
            <a:r>
              <a:rPr lang="en-US" b="1" baseline="30000">
                <a:ea typeface="ＭＳ Ｐゴシック" pitchFamily="-111" charset="-128"/>
                <a:cs typeface="ＭＳ Ｐゴシック" pitchFamily="-111" charset="-128"/>
              </a:rPr>
              <a:t>2</a:t>
            </a:r>
            <a:r>
              <a:rPr lang="en-US" b="1">
                <a:ea typeface="ＭＳ Ｐゴシック" pitchFamily="-111" charset="-128"/>
                <a:cs typeface="ＭＳ Ｐゴシック" pitchFamily="-111" charset="-128"/>
              </a:rPr>
              <a:t>?</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Is L(G)</a:t>
            </a:r>
            <a:r>
              <a:rPr lang="en-US" b="1" baseline="30000">
                <a:ea typeface="ＭＳ Ｐゴシック" pitchFamily="-111" charset="-128"/>
                <a:cs typeface="ＭＳ Ｐゴシック" pitchFamily="-111" charset="-128"/>
              </a:rPr>
              <a:t>n</a:t>
            </a:r>
            <a:r>
              <a:rPr lang="en-US" b="1">
                <a:ea typeface="ＭＳ Ｐゴシック" pitchFamily="-111" charset="-128"/>
                <a:cs typeface="ＭＳ Ｐゴシック" pitchFamily="-111" charset="-128"/>
              </a:rPr>
              <a:t> = L(G)</a:t>
            </a:r>
            <a:r>
              <a:rPr lang="en-US" b="1" baseline="30000">
                <a:ea typeface="ＭＳ Ｐゴシック" pitchFamily="-111" charset="-128"/>
                <a:cs typeface="ＭＳ Ｐゴシック" pitchFamily="-111" charset="-128"/>
              </a:rPr>
              <a:t>n+1</a:t>
            </a:r>
            <a:r>
              <a:rPr lang="en-US" b="1">
                <a:ea typeface="ＭＳ Ｐゴシック" pitchFamily="-111" charset="-128"/>
                <a:cs typeface="ＭＳ Ｐゴシック" pitchFamily="-111" charset="-128"/>
              </a:rPr>
              <a:t>, for some finite n&gt;0?</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These questions are both undecidable.</a:t>
            </a:r>
          </a:p>
          <a:p>
            <a:pPr eaLnBrk="1" hangingPunct="1">
              <a:lnSpc>
                <a:spcPct val="90000"/>
              </a:lnSpc>
              <a:buFont typeface="Times" pitchFamily="-111" charset="0"/>
              <a:buNone/>
            </a:pPr>
            <a:r>
              <a:rPr lang="en-US" b="1">
                <a:ea typeface="ＭＳ Ｐゴシック" pitchFamily="-111" charset="-128"/>
                <a:cs typeface="ＭＳ Ｐゴシック" pitchFamily="-111" charset="-128"/>
              </a:rPr>
              <a:t>Think about why question1 is as hard as whether or not L(G) is </a:t>
            </a:r>
            <a:r>
              <a:rPr lang="en-US" b="1">
                <a:latin typeface="Symbol" pitchFamily="-111" charset="2"/>
                <a:ea typeface="ＭＳ Ｐゴシック" pitchFamily="-111" charset="-128"/>
                <a:cs typeface="ＭＳ Ｐゴシック" pitchFamily="-111" charset="-128"/>
                <a:sym typeface="Symbol" pitchFamily="-111" charset="2"/>
              </a:rPr>
              <a:t></a:t>
            </a:r>
            <a:r>
              <a:rPr lang="en-US" b="1">
                <a:ea typeface="ＭＳ Ｐゴシック" pitchFamily="-111" charset="-128"/>
                <a:cs typeface="ＭＳ Ｐゴシック" pitchFamily="-111" charset="-128"/>
              </a:rPr>
              <a:t>*. </a:t>
            </a:r>
          </a:p>
          <a:p>
            <a:pPr eaLnBrk="1" hangingPunct="1">
              <a:lnSpc>
                <a:spcPct val="90000"/>
              </a:lnSpc>
              <a:buFont typeface="Times" pitchFamily="-111" charset="0"/>
              <a:buNone/>
            </a:pPr>
            <a:r>
              <a:rPr lang="en-US" b="1">
                <a:ea typeface="ＭＳ Ｐゴシック" pitchFamily="-111" charset="-128"/>
                <a:cs typeface="ＭＳ Ｐゴシック" pitchFamily="-111" charset="-128"/>
              </a:rPr>
              <a:t>Question2 requires much more thought.</a:t>
            </a:r>
          </a:p>
        </p:txBody>
      </p:sp>
      <p:sp>
        <p:nvSpPr>
          <p:cNvPr id="592900" name="Date Placeholder 3"/>
          <p:cNvSpPr>
            <a:spLocks noGrp="1"/>
          </p:cNvSpPr>
          <p:nvPr>
            <p:ph type="dt" sz="quarter" idx="10"/>
          </p:nvPr>
        </p:nvSpPr>
        <p:spPr>
          <a:noFill/>
        </p:spPr>
        <p:txBody>
          <a:bodyPr/>
          <a:lstStyle/>
          <a:p>
            <a:fld id="{3AEC963A-B06F-0D49-A31B-D49274597EC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9290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2902" name="Slide Number Placeholder 5"/>
          <p:cNvSpPr>
            <a:spLocks noGrp="1"/>
          </p:cNvSpPr>
          <p:nvPr>
            <p:ph type="sldNum" sz="quarter" idx="12"/>
          </p:nvPr>
        </p:nvSpPr>
        <p:spPr>
          <a:noFill/>
        </p:spPr>
        <p:txBody>
          <a:bodyPr/>
          <a:lstStyle/>
          <a:p>
            <a:fld id="{5BFF4633-C84A-A641-A0AC-D1853617B8D0}" type="slidenum">
              <a:rPr lang="en-US">
                <a:latin typeface="Arial" pitchFamily="-111" charset="0"/>
                <a:ea typeface="ＭＳ Ｐゴシック" pitchFamily="-111" charset="-128"/>
                <a:cs typeface="ＭＳ Ｐゴシック" pitchFamily="-111" charset="-128"/>
              </a:rPr>
              <a:pPr/>
              <a:t>317</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4681366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a:t>
            </a:r>
          </a:p>
        </p:txBody>
      </p:sp>
      <p:sp>
        <p:nvSpPr>
          <p:cNvPr id="593923" name="Content Placeholder 2"/>
          <p:cNvSpPr>
            <a:spLocks noGrp="1"/>
          </p:cNvSpPr>
          <p:nvPr>
            <p:ph idx="1"/>
          </p:nvPr>
        </p:nvSpPr>
        <p:spPr/>
        <p:txBody>
          <a:bodyPr/>
          <a:lstStyle/>
          <a:p>
            <a:pPr eaLnBrk="1" hangingPunct="1"/>
            <a:r>
              <a:rPr lang="en-US" sz="2800" b="1">
                <a:ea typeface="ＭＳ Ｐゴシック" pitchFamily="-111" charset="-128"/>
                <a:cs typeface="ＭＳ Ｐゴシック" pitchFamily="-111" charset="-128"/>
              </a:rPr>
              <a:t>The problem to determine if L =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is Turing reducible to the problem to decide if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so long as L is selected from a class of languages C over the alphabet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for which we can decide if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a:t>
            </a:r>
          </a:p>
          <a:p>
            <a:pPr eaLnBrk="1" hangingPunct="1"/>
            <a:r>
              <a:rPr lang="en-US" sz="2800" b="1">
                <a:ea typeface="ＭＳ Ｐゴシック" pitchFamily="-111" charset="-128"/>
                <a:cs typeface="ＭＳ Ｐゴシック" pitchFamily="-111" charset="-128"/>
              </a:rPr>
              <a:t>Corollary 1: </a:t>
            </a:r>
            <a:br>
              <a:rPr lang="en-US" sz="2800" b="1">
                <a:ea typeface="ＭＳ Ｐゴシック" pitchFamily="-111" charset="-128"/>
                <a:cs typeface="ＭＳ Ｐゴシック" pitchFamily="-111" charset="-128"/>
              </a:rPr>
            </a:br>
            <a:r>
              <a:rPr lang="en-US" sz="2800" b="1">
                <a:ea typeface="ＭＳ Ｐゴシック" pitchFamily="-111" charset="-128"/>
                <a:cs typeface="ＭＳ Ｐゴシック" pitchFamily="-111" charset="-128"/>
              </a:rPr>
              <a:t>The problem “is L </a:t>
            </a:r>
            <a:r>
              <a:rPr lang="en-US" sz="2800" b="1">
                <a:ea typeface="ＭＳ Ｐゴシック" pitchFamily="-111" charset="-128"/>
                <a:cs typeface="ＭＳ Ｐゴシック" pitchFamily="-111" charset="-128"/>
                <a:sym typeface="Symbol" pitchFamily="-111" charset="2"/>
              </a:rPr>
              <a:t></a:t>
            </a:r>
            <a:r>
              <a:rPr lang="en-US" sz="2800" b="1">
                <a:ea typeface="ＭＳ Ｐゴシック" pitchFamily="-111" charset="-128"/>
                <a:cs typeface="ＭＳ Ｐゴシック" pitchFamily="-111" charset="-128"/>
              </a:rPr>
              <a:t> L = L, for L context free or context sensitive?” is undecidable </a:t>
            </a:r>
          </a:p>
        </p:txBody>
      </p:sp>
      <p:sp>
        <p:nvSpPr>
          <p:cNvPr id="593924" name="Date Placeholder 1"/>
          <p:cNvSpPr>
            <a:spLocks noGrp="1"/>
          </p:cNvSpPr>
          <p:nvPr>
            <p:ph type="dt" sz="quarter" idx="10"/>
          </p:nvPr>
        </p:nvSpPr>
        <p:spPr>
          <a:noFill/>
        </p:spPr>
        <p:txBody>
          <a:bodyPr/>
          <a:lstStyle/>
          <a:p>
            <a:fld id="{761E363E-F0A2-794B-A42E-932A7A53F01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9392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3926" name="Slide Number Placeholder 3"/>
          <p:cNvSpPr>
            <a:spLocks noGrp="1"/>
          </p:cNvSpPr>
          <p:nvPr>
            <p:ph type="sldNum" sz="quarter" idx="12"/>
          </p:nvPr>
        </p:nvSpPr>
        <p:spPr>
          <a:noFill/>
        </p:spPr>
        <p:txBody>
          <a:bodyPr/>
          <a:lstStyle/>
          <a:p>
            <a:fld id="{A12D24BD-F924-A14A-95F5-ED2977624471}" type="slidenum">
              <a:rPr lang="en-US">
                <a:latin typeface="Arial" pitchFamily="-111" charset="0"/>
                <a:ea typeface="ＭＳ Ｐゴシック" pitchFamily="-111" charset="-128"/>
                <a:cs typeface="ＭＳ Ｐゴシック" pitchFamily="-111" charset="-128"/>
              </a:rPr>
              <a:pPr/>
              <a:t>318</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167171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Title 1"/>
          <p:cNvSpPr>
            <a:spLocks noGrp="1"/>
          </p:cNvSpPr>
          <p:nvPr>
            <p:ph type="title"/>
          </p:nvPr>
        </p:nvSpPr>
        <p:spPr/>
        <p:txBody>
          <a:bodyPr/>
          <a:lstStyle/>
          <a:p>
            <a:r>
              <a:rPr lang="en-US" sz="4000">
                <a:ea typeface="ＭＳ Ｐゴシック" pitchFamily="-111" charset="-128"/>
                <a:cs typeface="ＭＳ Ｐゴシック" pitchFamily="-111" charset="-128"/>
              </a:rPr>
              <a:t>L(G) = L(G)</a:t>
            </a:r>
            <a:r>
              <a:rPr lang="en-US" sz="4000" baseline="30000">
                <a:ea typeface="ＭＳ Ｐゴシック" pitchFamily="-111" charset="-128"/>
                <a:cs typeface="ＭＳ Ｐゴシック" pitchFamily="-111" charset="-128"/>
              </a:rPr>
              <a:t>2</a:t>
            </a:r>
            <a:r>
              <a:rPr lang="en-US" sz="4000">
                <a:ea typeface="ＭＳ Ｐゴシック" pitchFamily="-111" charset="-128"/>
                <a:cs typeface="ＭＳ Ｐゴシック" pitchFamily="-111" charset="-128"/>
              </a:rPr>
              <a:t>? is undecidable</a:t>
            </a:r>
          </a:p>
        </p:txBody>
      </p:sp>
      <p:sp>
        <p:nvSpPr>
          <p:cNvPr id="595971" name="Content Placeholder 2"/>
          <p:cNvSpPr>
            <a:spLocks noGrp="1"/>
          </p:cNvSpPr>
          <p:nvPr>
            <p:ph idx="1"/>
          </p:nvPr>
        </p:nvSpPr>
        <p:spPr/>
        <p:txBody>
          <a:bodyPr/>
          <a:lstStyle/>
          <a:p>
            <a:pPr eaLnBrk="1" hangingPunct="1">
              <a:lnSpc>
                <a:spcPct val="90000"/>
              </a:lnSpc>
            </a:pPr>
            <a:r>
              <a:rPr lang="en-US" sz="2800" b="1" dirty="0">
                <a:ea typeface="ＭＳ Ｐゴシック" pitchFamily="-111" charset="-128"/>
                <a:cs typeface="ＭＳ Ｐゴシック" pitchFamily="-111" charset="-128"/>
              </a:rPr>
              <a:t>Question: Does L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L get us anything new?</a:t>
            </a:r>
          </a:p>
          <a:p>
            <a:pPr lvl="1" eaLnBrk="1" hangingPunct="1">
              <a:lnSpc>
                <a:spcPct val="90000"/>
              </a:lnSpc>
            </a:pPr>
            <a:r>
              <a:rPr lang="en-US" b="1" dirty="0"/>
              <a:t>i.e., Is L </a:t>
            </a:r>
            <a:r>
              <a:rPr lang="en-US" b="1" dirty="0">
                <a:sym typeface="Symbol" pitchFamily="-111" charset="2"/>
              </a:rPr>
              <a:t></a:t>
            </a:r>
            <a:r>
              <a:rPr lang="en-US" b="1" dirty="0"/>
              <a:t> L = L?</a:t>
            </a:r>
          </a:p>
          <a:p>
            <a:pPr eaLnBrk="1" hangingPunct="1">
              <a:lnSpc>
                <a:spcPct val="90000"/>
              </a:lnSpc>
            </a:pPr>
            <a:r>
              <a:rPr lang="en-US" sz="2800" b="1" dirty="0">
                <a:ea typeface="ＭＳ Ｐゴシック" pitchFamily="-111" charset="-128"/>
                <a:cs typeface="ＭＳ Ｐゴシック" pitchFamily="-111" charset="-128"/>
              </a:rPr>
              <a:t>Membership in a CFL is decidable.</a:t>
            </a:r>
          </a:p>
          <a:p>
            <a:pPr eaLnBrk="1" hangingPunct="1">
              <a:lnSpc>
                <a:spcPct val="90000"/>
              </a:lnSpc>
            </a:pPr>
            <a:r>
              <a:rPr lang="en-US" sz="2800" b="1" dirty="0">
                <a:ea typeface="ＭＳ Ｐゴシック" pitchFamily="-111" charset="-128"/>
                <a:cs typeface="ＭＳ Ｐゴシック" pitchFamily="-111" charset="-128"/>
              </a:rPr>
              <a:t>Claim is that L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endParaRPr lang="en-US" sz="2800" b="1" dirty="0">
              <a:ea typeface="ＭＳ Ｐゴシック" pitchFamily="-111" charset="-128"/>
              <a:cs typeface="ＭＳ Ｐゴシック" pitchFamily="-111" charset="-128"/>
              <a:sym typeface="Symbol" pitchFamily="-111" charset="2"/>
            </a:endParaRPr>
          </a:p>
          <a:p>
            <a:pPr lvl="1" eaLnBrk="1" hangingPunct="1">
              <a:lnSpc>
                <a:spcPct val="90000"/>
              </a:lnSpc>
              <a:buFontTx/>
              <a:buNone/>
            </a:pPr>
            <a:r>
              <a:rPr lang="en-US" b="1" dirty="0">
                <a:sym typeface="Symbol" pitchFamily="-111" charset="2"/>
              </a:rPr>
              <a:t>(1)   {}  L ; and</a:t>
            </a:r>
          </a:p>
          <a:p>
            <a:pPr lvl="1" eaLnBrk="1" hangingPunct="1">
              <a:lnSpc>
                <a:spcPct val="90000"/>
              </a:lnSpc>
              <a:buFontTx/>
              <a:buNone/>
            </a:pPr>
            <a:r>
              <a:rPr lang="en-US" b="1" dirty="0">
                <a:sym typeface="Symbol" pitchFamily="-111" charset="2"/>
              </a:rPr>
              <a:t>(2) L  L = L </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Clearly, if L = * then (1) and (2) trivially hold.</a:t>
            </a:r>
          </a:p>
          <a:p>
            <a:pPr eaLnBrk="1" hangingPunct="1">
              <a:lnSpc>
                <a:spcPct val="90000"/>
              </a:lnSpc>
            </a:pPr>
            <a:r>
              <a:rPr lang="en-US" sz="2800" b="1" dirty="0">
                <a:ea typeface="ＭＳ Ｐゴシック" pitchFamily="-111" charset="-128"/>
                <a:cs typeface="ＭＳ Ｐゴシック" pitchFamily="-111" charset="-128"/>
                <a:sym typeface="Symbol" pitchFamily="-111" charset="2"/>
              </a:rPr>
              <a:t>Conversely, we have *  L*=  </a:t>
            </a:r>
            <a:r>
              <a:rPr lang="en-US" sz="2800" b="1" baseline="-25000" dirty="0">
                <a:ea typeface="ＭＳ Ｐゴシック" pitchFamily="-111" charset="-128"/>
                <a:cs typeface="ＭＳ Ｐゴシック" pitchFamily="-111" charset="-128"/>
                <a:sym typeface="Symbol" pitchFamily="-111" charset="2"/>
              </a:rPr>
              <a:t>n0</a:t>
            </a:r>
            <a:r>
              <a:rPr lang="en-US" sz="2800" b="1" dirty="0">
                <a:ea typeface="ＭＳ Ｐゴシック" pitchFamily="-111" charset="-128"/>
                <a:cs typeface="ＭＳ Ｐゴシック" pitchFamily="-111" charset="-128"/>
                <a:sym typeface="Symbol" pitchFamily="-111" charset="2"/>
              </a:rPr>
              <a:t> L</a:t>
            </a:r>
            <a:r>
              <a:rPr lang="en-US" sz="2800" b="1" baseline="30000" dirty="0">
                <a:ea typeface="ＭＳ Ｐゴシック" pitchFamily="-111" charset="-128"/>
                <a:cs typeface="ＭＳ Ｐゴシック" pitchFamily="-111" charset="-128"/>
                <a:sym typeface="Symbol" pitchFamily="-111" charset="2"/>
              </a:rPr>
              <a:t>n</a:t>
            </a:r>
            <a:r>
              <a:rPr lang="en-US" sz="2800" b="1" dirty="0">
                <a:ea typeface="ＭＳ Ｐゴシック" pitchFamily="-111" charset="-128"/>
                <a:cs typeface="ＭＳ Ｐゴシック" pitchFamily="-111" charset="-128"/>
                <a:sym typeface="Symbol" pitchFamily="-111" charset="2"/>
              </a:rPr>
              <a:t>  L</a:t>
            </a:r>
          </a:p>
          <a:p>
            <a:pPr lvl="1" eaLnBrk="1" hangingPunct="1">
              <a:lnSpc>
                <a:spcPct val="90000"/>
              </a:lnSpc>
            </a:pPr>
            <a:r>
              <a:rPr lang="en-US" b="1" dirty="0">
                <a:sym typeface="Symbol" pitchFamily="-111" charset="2"/>
              </a:rPr>
              <a:t>first inclusion follows from (1); second from (2)</a:t>
            </a:r>
            <a:endParaRPr lang="en-US" b="1" dirty="0"/>
          </a:p>
        </p:txBody>
      </p:sp>
      <p:sp>
        <p:nvSpPr>
          <p:cNvPr id="595972" name="Date Placeholder 1"/>
          <p:cNvSpPr>
            <a:spLocks noGrp="1"/>
          </p:cNvSpPr>
          <p:nvPr>
            <p:ph type="dt" sz="quarter" idx="10"/>
          </p:nvPr>
        </p:nvSpPr>
        <p:spPr>
          <a:noFill/>
        </p:spPr>
        <p:txBody>
          <a:bodyPr/>
          <a:lstStyle/>
          <a:p>
            <a:fld id="{9240AF4A-F33D-8B4A-A2ED-406B3216E2E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95973"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5974" name="Slide Number Placeholder 3"/>
          <p:cNvSpPr>
            <a:spLocks noGrp="1"/>
          </p:cNvSpPr>
          <p:nvPr>
            <p:ph type="sldNum" sz="quarter" idx="12"/>
          </p:nvPr>
        </p:nvSpPr>
        <p:spPr>
          <a:noFill/>
        </p:spPr>
        <p:txBody>
          <a:bodyPr/>
          <a:lstStyle/>
          <a:p>
            <a:fld id="{9DF5C35A-E3AD-1541-A6E5-B7B5A368EC67}" type="slidenum">
              <a:rPr lang="en-US">
                <a:latin typeface="Arial" pitchFamily="-111" charset="0"/>
                <a:ea typeface="ＭＳ Ｐゴシック" pitchFamily="-111" charset="-128"/>
                <a:cs typeface="ＭＳ Ｐゴシック" pitchFamily="-111" charset="-128"/>
              </a:rPr>
              <a:pPr/>
              <a:t>319</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14437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Halting is recognizable</a:t>
            </a:r>
          </a:p>
        </p:txBody>
      </p:sp>
      <p:sp>
        <p:nvSpPr>
          <p:cNvPr id="165891" name="Content Placeholder 2"/>
          <p:cNvSpPr>
            <a:spLocks noGrp="1"/>
          </p:cNvSpPr>
          <p:nvPr>
            <p:ph idx="1"/>
          </p:nvPr>
        </p:nvSpPr>
        <p:spPr/>
        <p:txBody>
          <a:bodyPr/>
          <a:lstStyle/>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While the </a:t>
            </a:r>
            <a:r>
              <a:rPr lang="en-US" sz="2000" b="1" dirty="0">
                <a:ea typeface="ＭＳ Ｐゴシック" pitchFamily="-111" charset="-128"/>
                <a:cs typeface="ＭＳ Ｐゴシック" pitchFamily="-111" charset="-128"/>
              </a:rPr>
              <a:t>Halting Problem </a:t>
            </a:r>
            <a:r>
              <a:rPr lang="en-US" sz="2000" dirty="0">
                <a:ea typeface="ＭＳ Ｐゴシック" pitchFamily="-111" charset="-128"/>
                <a:cs typeface="ＭＳ Ｐゴシック" pitchFamily="-111" charset="-128"/>
              </a:rPr>
              <a:t>is not solvable, it is re, recognizable or semi-decidable. </a:t>
            </a:r>
          </a:p>
          <a:p>
            <a:pPr eaLnBrk="1" hangingPunct="1">
              <a:lnSpc>
                <a:spcPct val="80000"/>
              </a:lnSpc>
              <a:buFontTx/>
              <a:buNone/>
            </a:pPr>
            <a:r>
              <a:rPr lang="en-US" sz="2000" i="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To see this, consider the following semi-decision procedure. Let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be an arbitrary procedure and let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be an arbitrary natural number.  Run the procedure </a:t>
            </a:r>
            <a:r>
              <a:rPr lang="en-US" sz="2000" b="1" i="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on input </a:t>
            </a:r>
            <a:r>
              <a:rPr lang="en-US" sz="2000" b="1" i="1" dirty="0">
                <a:ea typeface="ＭＳ Ｐゴシック" pitchFamily="-111" charset="-128"/>
                <a:cs typeface="ＭＳ Ｐゴシック" pitchFamily="-111" charset="-128"/>
              </a:rPr>
              <a:t>x</a:t>
            </a:r>
            <a:r>
              <a:rPr lang="en-US" sz="2000" dirty="0">
                <a:ea typeface="ＭＳ Ｐゴシック" pitchFamily="-111" charset="-128"/>
                <a:cs typeface="ＭＳ Ｐゴシック" pitchFamily="-111" charset="-128"/>
              </a:rPr>
              <a:t> until it stops. If it stops, say “yes.” If </a:t>
            </a:r>
            <a:r>
              <a:rPr lang="en-US" sz="2000" b="1" dirty="0">
                <a:ea typeface="ＭＳ Ｐゴシック" pitchFamily="-111" charset="-128"/>
                <a:cs typeface="ＭＳ Ｐゴシック" pitchFamily="-111" charset="-128"/>
              </a:rPr>
              <a:t>P</a:t>
            </a:r>
            <a:r>
              <a:rPr lang="en-US" sz="2000" dirty="0">
                <a:ea typeface="ＭＳ Ｐゴシック" pitchFamily="-111" charset="-128"/>
                <a:cs typeface="ＭＳ Ｐゴシック" pitchFamily="-111" charset="-128"/>
              </a:rPr>
              <a:t> does not stop, we will provide no answer. This semi-decides the </a:t>
            </a:r>
            <a:r>
              <a:rPr lang="en-US" sz="2000" b="1" dirty="0">
                <a:ea typeface="ＭＳ Ｐゴシック" pitchFamily="-111" charset="-128"/>
                <a:cs typeface="ＭＳ Ｐゴシック" pitchFamily="-111" charset="-128"/>
              </a:rPr>
              <a:t>Halting Problem</a:t>
            </a:r>
            <a:r>
              <a:rPr lang="en-US" sz="2000" dirty="0">
                <a:ea typeface="ＭＳ Ｐゴシック" pitchFamily="-111" charset="-128"/>
                <a:cs typeface="ＭＳ Ｐゴシック" pitchFamily="-111" charset="-128"/>
              </a:rPr>
              <a:t>. Here is a procedural description.</a:t>
            </a:r>
          </a:p>
          <a:p>
            <a:pPr eaLnBrk="1" hangingPunct="1">
              <a:lnSpc>
                <a:spcPct val="80000"/>
              </a:lnSpc>
              <a:buFontTx/>
              <a:buNone/>
            </a:pPr>
            <a:endParaRPr lang="en-US" sz="2000" dirty="0">
              <a:ea typeface="ＭＳ Ｐゴシック" pitchFamily="-111" charset="-128"/>
              <a:cs typeface="ＭＳ Ｐゴシック" pitchFamily="-111" charset="-128"/>
            </a:endParaRPr>
          </a:p>
          <a:p>
            <a:pPr eaLnBrk="1" hangingPunct="1">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Semi_Decide_Halting</a:t>
            </a:r>
            <a:r>
              <a:rPr lang="en-US" sz="2000" b="1" dirty="0">
                <a:ea typeface="ＭＳ Ｐゴシック" pitchFamily="-111" charset="-128"/>
                <a:cs typeface="ＭＳ Ｐゴシック" pitchFamily="-111" charset="-128"/>
              </a:rPr>
              <a:t>() {</a:t>
            </a:r>
          </a:p>
          <a:p>
            <a:pPr eaLnBrk="1" hangingPunct="1">
              <a:lnSpc>
                <a:spcPct val="80000"/>
              </a:lnSpc>
              <a:buFontTx/>
              <a:buNone/>
            </a:pPr>
            <a:r>
              <a:rPr lang="en-US" sz="2000" b="1" dirty="0">
                <a:ea typeface="ＭＳ Ｐゴシック" pitchFamily="-111" charset="-128"/>
                <a:cs typeface="ＭＳ Ｐゴシック" pitchFamily="-111" charset="-128"/>
              </a:rPr>
              <a:t>		Read P, x;</a:t>
            </a:r>
          </a:p>
          <a:p>
            <a:pPr eaLnBrk="1" hangingPunct="1">
              <a:lnSpc>
                <a:spcPct val="80000"/>
              </a:lnSpc>
              <a:buFontTx/>
              <a:buNone/>
            </a:pPr>
            <a:r>
              <a:rPr lang="en-US" sz="2000" b="1" dirty="0">
                <a:ea typeface="ＭＳ Ｐゴシック" pitchFamily="-111" charset="-128"/>
                <a:cs typeface="ＭＳ Ｐゴシック" pitchFamily="-111" charset="-128"/>
              </a:rPr>
              <a:t>		P(x);</a:t>
            </a:r>
          </a:p>
          <a:p>
            <a:pPr eaLnBrk="1" hangingPunct="1">
              <a:lnSpc>
                <a:spcPct val="80000"/>
              </a:lnSpc>
              <a:buFontTx/>
              <a:buNone/>
            </a:pPr>
            <a:r>
              <a:rPr lang="en-US" sz="2000" b="1" dirty="0">
                <a:ea typeface="ＭＳ Ｐゴシック" pitchFamily="-111" charset="-128"/>
                <a:cs typeface="ＭＳ Ｐゴシック" pitchFamily="-111" charset="-128"/>
              </a:rPr>
              <a:t>		Print “yes”;</a:t>
            </a:r>
          </a:p>
          <a:p>
            <a:pPr eaLnBrk="1" hangingPunct="1">
              <a:lnSpc>
                <a:spcPct val="80000"/>
              </a:lnSpc>
              <a:buFontTx/>
              <a:buNone/>
            </a:pPr>
            <a:r>
              <a:rPr lang="en-US" sz="2000" b="1" dirty="0">
                <a:ea typeface="ＭＳ Ｐゴシック" pitchFamily="-111" charset="-128"/>
                <a:cs typeface="ＭＳ Ｐゴシック" pitchFamily="-111" charset="-128"/>
              </a:rPr>
              <a:t>	}</a:t>
            </a:r>
          </a:p>
        </p:txBody>
      </p:sp>
      <p:sp>
        <p:nvSpPr>
          <p:cNvPr id="165892" name="Date Placeholder 3"/>
          <p:cNvSpPr>
            <a:spLocks noGrp="1"/>
          </p:cNvSpPr>
          <p:nvPr>
            <p:ph type="dt" sz="quarter" idx="10"/>
          </p:nvPr>
        </p:nvSpPr>
        <p:spPr>
          <a:noFill/>
        </p:spPr>
        <p:txBody>
          <a:bodyPr/>
          <a:lstStyle/>
          <a:p>
            <a:fld id="{FA408E5A-408B-124E-846E-F29F68E6237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65893" name="Slide Number Placeholder 4"/>
          <p:cNvSpPr>
            <a:spLocks noGrp="1"/>
          </p:cNvSpPr>
          <p:nvPr>
            <p:ph type="sldNum" sz="quarter" idx="12"/>
          </p:nvPr>
        </p:nvSpPr>
        <p:spPr>
          <a:noFill/>
        </p:spPr>
        <p:txBody>
          <a:bodyPr/>
          <a:lstStyle/>
          <a:p>
            <a:fld id="{C0C97AEE-A4C9-7340-9759-40F1B1F2DEA0}" type="slidenum">
              <a:rPr lang="en-US">
                <a:latin typeface="Arial" pitchFamily="-111" charset="0"/>
                <a:ea typeface="ＭＳ Ｐゴシック" pitchFamily="-111" charset="-128"/>
                <a:cs typeface="ＭＳ Ｐゴシック" pitchFamily="-111" charset="-128"/>
              </a:rPr>
              <a:pPr/>
              <a:t>32</a:t>
            </a:fld>
            <a:endParaRPr lang="en-US">
              <a:latin typeface="Arial" pitchFamily="-111" charset="0"/>
              <a:ea typeface="ＭＳ Ｐゴシック" pitchFamily="-111" charset="-128"/>
              <a:cs typeface="ＭＳ Ｐゴシック" pitchFamily="-111" charset="-128"/>
            </a:endParaRPr>
          </a:p>
        </p:txBody>
      </p:sp>
      <p:sp>
        <p:nvSpPr>
          <p:cNvPr id="165894"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496357729"/>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Title 1"/>
          <p:cNvSpPr>
            <a:spLocks noGrp="1"/>
          </p:cNvSpPr>
          <p:nvPr>
            <p:ph type="title"/>
          </p:nvPr>
        </p:nvSpPr>
        <p:spPr/>
        <p:txBody>
          <a:bodyPr/>
          <a:lstStyle/>
          <a:p>
            <a:r>
              <a:rPr lang="en-US" dirty="0">
                <a:ea typeface="ＭＳ Ｐゴシック" pitchFamily="-111" charset="-128"/>
                <a:cs typeface="ＭＳ Ｐゴシック" pitchFamily="-111" charset="-128"/>
              </a:rPr>
              <a:t>Finite Power Problem for Turing Machine Model</a:t>
            </a:r>
          </a:p>
        </p:txBody>
      </p:sp>
      <p:sp>
        <p:nvSpPr>
          <p:cNvPr id="598019" name="Content Placeholder 2"/>
          <p:cNvSpPr>
            <a:spLocks noGrp="1"/>
          </p:cNvSpPr>
          <p:nvPr>
            <p:ph idx="1"/>
          </p:nvPr>
        </p:nvSpPr>
        <p:spPr/>
        <p:txBody>
          <a:bodyPr/>
          <a:lstStyle/>
          <a:p>
            <a:pPr eaLnBrk="1" hangingPunct="1">
              <a:lnSpc>
                <a:spcPct val="90000"/>
              </a:lnSpc>
            </a:pPr>
            <a:r>
              <a:rPr lang="en-US" sz="2800" b="1" dirty="0">
                <a:ea typeface="ＭＳ Ｐゴシック" pitchFamily="-111" charset="-128"/>
                <a:cs typeface="ＭＳ Ｐゴシック" pitchFamily="-111" charset="-128"/>
              </a:rPr>
              <a:t>The problem to determine, for an arbitrary context free language L, if there exist a finite n such that L</a:t>
            </a:r>
            <a:r>
              <a:rPr lang="en-US" sz="2800" b="1" baseline="30000" dirty="0">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L</a:t>
            </a:r>
            <a:r>
              <a:rPr lang="en-US" sz="2800" b="1" baseline="30000" dirty="0">
                <a:ea typeface="ＭＳ Ｐゴシック" pitchFamily="-111" charset="-128"/>
                <a:cs typeface="ＭＳ Ｐゴシック" pitchFamily="-111" charset="-128"/>
              </a:rPr>
              <a:t>n+1</a:t>
            </a:r>
            <a:r>
              <a:rPr lang="en-US" sz="2800" b="1" dirty="0">
                <a:ea typeface="ＭＳ Ｐゴシック" pitchFamily="-111" charset="-128"/>
                <a:cs typeface="ＭＳ Ｐゴシック" pitchFamily="-111" charset="-128"/>
              </a:rPr>
              <a:t> is undecidable.</a:t>
            </a:r>
          </a:p>
          <a:p>
            <a:pPr eaLnBrk="1" hangingPunct="1"/>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C</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 $ |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are configurations }</a:t>
            </a:r>
          </a:p>
          <a:p>
            <a:pPr eaLnBrk="1" hangingPunct="1"/>
            <a:r>
              <a:rPr lang="en-US" sz="2800" b="1" dirty="0">
                <a:ea typeface="ＭＳ Ｐゴシック" pitchFamily="-111" charset="-128"/>
                <a:cs typeface="ＭＳ Ｐゴシック" pitchFamily="-111" charset="-128"/>
              </a:rPr>
              <a:t>L</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C</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2</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3</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4</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  … $C</a:t>
            </a:r>
            <a:r>
              <a:rPr lang="en-US" sz="2800" b="1" baseline="-25000" dirty="0">
                <a:ea typeface="ＭＳ Ｐゴシック" pitchFamily="-111" charset="-128"/>
                <a:cs typeface="ＭＳ Ｐゴシック" pitchFamily="-111" charset="-128"/>
              </a:rPr>
              <a:t>2k-1</a:t>
            </a:r>
            <a:r>
              <a:rPr lang="en-US" sz="2800" b="1" dirty="0">
                <a:ea typeface="ＭＳ Ｐゴシック" pitchFamily="-111" charset="-128"/>
                <a:cs typeface="ＭＳ Ｐゴシック" pitchFamily="-111" charset="-128"/>
              </a:rPr>
              <a:t>#C</a:t>
            </a:r>
            <a:r>
              <a:rPr lang="en-US" sz="2800" b="1" baseline="-25000" dirty="0">
                <a:ea typeface="ＭＳ Ｐゴシック" pitchFamily="-111" charset="-128"/>
                <a:cs typeface="ＭＳ Ｐゴシック" pitchFamily="-111" charset="-128"/>
              </a:rPr>
              <a:t>2k</a:t>
            </a:r>
            <a:r>
              <a:rPr lang="en-US" sz="2800" b="1" baseline="30000" dirty="0">
                <a:ea typeface="ＭＳ Ｐゴシック" pitchFamily="-111" charset="-128"/>
                <a:cs typeface="ＭＳ Ｐゴシック" pitchFamily="-111" charset="-128"/>
              </a:rPr>
              <a:t>R</a:t>
            </a:r>
            <a:r>
              <a:rPr lang="en-US" sz="2800" b="1" dirty="0">
                <a:ea typeface="ＭＳ Ｐゴシック" pitchFamily="-111" charset="-128"/>
                <a:cs typeface="ＭＳ Ｐゴシック" pitchFamily="-111" charset="-128"/>
              </a:rPr>
              <a:t>$ | where k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1 and, for some </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1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&lt; 2k, C</a:t>
            </a:r>
            <a:r>
              <a:rPr lang="en-US" sz="2800" b="1" baseline="-25000" dirty="0">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rPr>
              <a:t>M</a:t>
            </a:r>
            <a:r>
              <a:rPr lang="en-US" sz="2800" b="1" dirty="0">
                <a:ea typeface="ＭＳ Ｐゴシック" pitchFamily="-111" charset="-128"/>
                <a:cs typeface="ＭＳ Ｐゴシック" pitchFamily="-111" charset="-128"/>
              </a:rPr>
              <a:t>  C</a:t>
            </a:r>
            <a:r>
              <a:rPr lang="en-US" sz="2800" b="1" baseline="-25000" dirty="0">
                <a:ea typeface="ＭＳ Ｐゴシック" pitchFamily="-111" charset="-128"/>
                <a:cs typeface="ＭＳ Ｐゴシック" pitchFamily="-111" charset="-128"/>
              </a:rPr>
              <a:t>i+1</a:t>
            </a:r>
            <a:r>
              <a:rPr lang="en-US" sz="2800" b="1" dirty="0">
                <a:ea typeface="ＭＳ Ｐゴシック" pitchFamily="-111" charset="-128"/>
                <a:cs typeface="ＭＳ Ｐゴシック" pitchFamily="-111" charset="-128"/>
              </a:rPr>
              <a:t> is false }</a:t>
            </a:r>
          </a:p>
          <a:p>
            <a:pPr eaLnBrk="1" hangingPunct="1"/>
            <a:r>
              <a:rPr lang="en-US" sz="2800" b="1" dirty="0">
                <a:ea typeface="ＭＳ Ｐゴシック" pitchFamily="-111" charset="-128"/>
                <a:cs typeface="ＭＳ Ｐゴシック" pitchFamily="-111" charset="-128"/>
              </a:rPr>
              <a:t>L = L</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L</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a:t>
            </a:r>
          </a:p>
          <a:p>
            <a:pPr eaLnBrk="1" hangingPunct="1"/>
            <a:r>
              <a:rPr lang="en-US" sz="2800" b="1" dirty="0">
                <a:ea typeface="ＭＳ Ｐゴシック" pitchFamily="-111" charset="-128"/>
                <a:cs typeface="ＭＳ Ｐゴシック" pitchFamily="-111" charset="-128"/>
              </a:rPr>
              <a:t>L is context free. </a:t>
            </a:r>
          </a:p>
        </p:txBody>
      </p:sp>
      <p:sp>
        <p:nvSpPr>
          <p:cNvPr id="598020" name="Date Placeholder 3"/>
          <p:cNvSpPr>
            <a:spLocks noGrp="1"/>
          </p:cNvSpPr>
          <p:nvPr>
            <p:ph type="dt" sz="quarter" idx="10"/>
          </p:nvPr>
        </p:nvSpPr>
        <p:spPr>
          <a:noFill/>
        </p:spPr>
        <p:txBody>
          <a:bodyPr/>
          <a:lstStyle/>
          <a:p>
            <a:fld id="{42118E59-FBA7-1C46-AA21-944E1B7F6E8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98021"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8022" name="Slide Number Placeholder 5"/>
          <p:cNvSpPr>
            <a:spLocks noGrp="1"/>
          </p:cNvSpPr>
          <p:nvPr>
            <p:ph type="sldNum" sz="quarter" idx="12"/>
          </p:nvPr>
        </p:nvSpPr>
        <p:spPr>
          <a:noFill/>
        </p:spPr>
        <p:txBody>
          <a:bodyPr/>
          <a:lstStyle/>
          <a:p>
            <a:fld id="{E6241535-EF0D-E541-BF66-42795BD6170F}" type="slidenum">
              <a:rPr lang="en-US">
                <a:latin typeface="Arial" pitchFamily="-111" charset="0"/>
                <a:ea typeface="ＭＳ Ｐゴシック" pitchFamily="-111" charset="-128"/>
                <a:cs typeface="ＭＳ Ｐゴシック" pitchFamily="-111" charset="-128"/>
              </a:rPr>
              <a:pPr/>
              <a:t>320</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9475626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Title 1"/>
          <p:cNvSpPr>
            <a:spLocks noGrp="1"/>
          </p:cNvSpPr>
          <p:nvPr>
            <p:ph type="title"/>
          </p:nvPr>
        </p:nvSpPr>
        <p:spPr/>
        <p:txBody>
          <a:bodyPr/>
          <a:lstStyle/>
          <a:p>
            <a:r>
              <a:rPr lang="en-US" sz="4000" dirty="0">
                <a:ea typeface="ＭＳ Ｐゴシック" pitchFamily="-111" charset="-128"/>
                <a:cs typeface="ＭＳ Ｐゴシック" pitchFamily="-111" charset="-128"/>
              </a:rPr>
              <a:t>Undecidability of </a:t>
            </a:r>
            <a:r>
              <a:rPr lang="en-US" sz="4000" dirty="0">
                <a:ea typeface="ＭＳ Ｐゴシック" pitchFamily="-111" charset="-128"/>
                <a:cs typeface="ＭＳ Ｐゴシック" pitchFamily="-111" charset="-128"/>
                <a:sym typeface="Symbol" pitchFamily="-111" charset="2"/>
              </a:rPr>
              <a:t>n L</a:t>
            </a:r>
            <a:r>
              <a:rPr lang="en-US" sz="4000" baseline="30000" dirty="0">
                <a:ea typeface="ＭＳ Ｐゴシック" pitchFamily="-111" charset="-128"/>
                <a:cs typeface="ＭＳ Ｐゴシック" pitchFamily="-111" charset="-128"/>
                <a:sym typeface="Symbol" pitchFamily="-111" charset="2"/>
              </a:rPr>
              <a:t>n</a:t>
            </a:r>
            <a:r>
              <a:rPr lang="en-US" sz="4000" dirty="0">
                <a:ea typeface="ＭＳ Ｐゴシック" pitchFamily="-111" charset="-128"/>
                <a:cs typeface="ＭＳ Ｐゴシック" pitchFamily="-111" charset="-128"/>
                <a:sym typeface="Symbol" pitchFamily="-111" charset="2"/>
              </a:rPr>
              <a:t> = L</a:t>
            </a:r>
            <a:r>
              <a:rPr lang="en-US" sz="4000" baseline="30000" dirty="0">
                <a:ea typeface="ＭＳ Ｐゴシック" pitchFamily="-111" charset="-128"/>
                <a:cs typeface="ＭＳ Ｐゴシック" pitchFamily="-111" charset="-128"/>
                <a:sym typeface="Symbol" pitchFamily="-111" charset="2"/>
              </a:rPr>
              <a:t>n+1</a:t>
            </a:r>
            <a:endParaRPr lang="en-US" sz="4000" baseline="30000" dirty="0">
              <a:ea typeface="ＭＳ Ｐゴシック" pitchFamily="-111" charset="-128"/>
              <a:cs typeface="ＭＳ Ｐゴシック" pitchFamily="-111" charset="-128"/>
            </a:endParaRPr>
          </a:p>
        </p:txBody>
      </p:sp>
      <p:sp>
        <p:nvSpPr>
          <p:cNvPr id="599043" name="Content Placeholder 2"/>
          <p:cNvSpPr>
            <a:spLocks noGrp="1"/>
          </p:cNvSpPr>
          <p:nvPr>
            <p:ph idx="1"/>
          </p:nvPr>
        </p:nvSpPr>
        <p:spPr/>
        <p:txBody>
          <a:bodyPr/>
          <a:lstStyle/>
          <a:p>
            <a:pPr eaLnBrk="1" hangingPunct="1">
              <a:lnSpc>
                <a:spcPct val="90000"/>
              </a:lnSpc>
            </a:pPr>
            <a:r>
              <a:rPr lang="en-US" sz="2400" b="1" dirty="0">
                <a:ea typeface="ＭＳ Ｐゴシック" pitchFamily="-111" charset="-128"/>
                <a:cs typeface="ＭＳ Ｐゴシック" pitchFamily="-111" charset="-128"/>
              </a:rPr>
              <a:t>Any product of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which contains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least once, is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For instance,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rPr>
              <a:t>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This shows that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Thus, L</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Analyzing L</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and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we see that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just in case there is a word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C</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4</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 C</a:t>
            </a:r>
            <a:r>
              <a:rPr lang="en-US" sz="2400" b="1" baseline="-25000" dirty="0">
                <a:ea typeface="ＭＳ Ｐゴシック" pitchFamily="-111" charset="-128"/>
                <a:cs typeface="ＭＳ Ｐゴシック" pitchFamily="-111" charset="-128"/>
              </a:rPr>
              <a:t>2n-1</a:t>
            </a:r>
            <a:r>
              <a:rPr lang="en-US" sz="2400" b="1" dirty="0">
                <a:ea typeface="ＭＳ Ｐゴシック" pitchFamily="-111" charset="-128"/>
                <a:cs typeface="ＭＳ Ｐゴシック" pitchFamily="-111" charset="-128"/>
              </a:rPr>
              <a:t> # C</a:t>
            </a:r>
            <a:r>
              <a:rPr lang="en-US" sz="2400" b="1" baseline="-25000" dirty="0">
                <a:ea typeface="ＭＳ Ｐゴシック" pitchFamily="-111" charset="-128"/>
                <a:cs typeface="ＭＳ Ｐゴシック" pitchFamily="-111" charset="-128"/>
              </a:rPr>
              <a:t>2n</a:t>
            </a:r>
            <a:r>
              <a:rPr lang="en-US" sz="2400" b="1" baseline="30000" dirty="0">
                <a:ea typeface="ＭＳ Ｐゴシック" pitchFamily="-111" charset="-128"/>
                <a:cs typeface="ＭＳ Ｐゴシック" pitchFamily="-111" charset="-128"/>
              </a:rPr>
              <a:t>R</a:t>
            </a:r>
            <a:r>
              <a:rPr lang="en-US" sz="2400" b="1" dirty="0">
                <a:ea typeface="ＭＳ Ｐゴシック" pitchFamily="-111" charset="-128"/>
                <a:cs typeface="ＭＳ Ｐゴシック" pitchFamily="-111" charset="-128"/>
              </a:rPr>
              <a:t> $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in L</a:t>
            </a:r>
            <a:r>
              <a:rPr lang="en-US" sz="2400" b="1" baseline="-25000" dirty="0">
                <a:ea typeface="ＭＳ Ｐゴシック" pitchFamily="-111" charset="-128"/>
                <a:cs typeface="ＭＳ Ｐゴシック" pitchFamily="-111" charset="-128"/>
              </a:rPr>
              <a:t>1</a:t>
            </a:r>
            <a:r>
              <a:rPr lang="en-US" sz="2400" b="1" baseline="30000" dirty="0">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that is not also in L</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 </a:t>
            </a:r>
          </a:p>
          <a:p>
            <a:pPr eaLnBrk="1" hangingPunct="1">
              <a:lnSpc>
                <a:spcPct val="90000"/>
              </a:lnSpc>
            </a:pPr>
            <a:r>
              <a:rPr lang="en-US" sz="2400" b="1" dirty="0">
                <a:ea typeface="ＭＳ Ｐゴシック" pitchFamily="-111" charset="-128"/>
                <a:cs typeface="ＭＳ Ｐゴシック" pitchFamily="-111" charset="-128"/>
              </a:rPr>
              <a:t>But then there is some valid trace of length 2n. </a:t>
            </a:r>
          </a:p>
          <a:p>
            <a:pPr eaLnBrk="1" hangingPunct="1">
              <a:lnSpc>
                <a:spcPct val="90000"/>
              </a:lnSpc>
            </a:pPr>
            <a:r>
              <a:rPr lang="en-US" sz="2400" b="1" dirty="0">
                <a:ea typeface="ＭＳ Ｐゴシック" pitchFamily="-111" charset="-128"/>
                <a:cs typeface="ＭＳ Ｐゴシック" pitchFamily="-111" charset="-128"/>
              </a:rPr>
              <a:t>L has the finite power property </a:t>
            </a:r>
            <a:r>
              <a:rPr lang="en-US" sz="2400" b="1" dirty="0" err="1">
                <a:ea typeface="ＭＳ Ｐゴシック" pitchFamily="-111" charset="-128"/>
                <a:cs typeface="ＭＳ Ｐゴシック" pitchFamily="-111" charset="-128"/>
              </a:rPr>
              <a:t>iff</a:t>
            </a:r>
            <a:r>
              <a:rPr lang="en-US" sz="2400" b="1" dirty="0">
                <a:ea typeface="ＭＳ Ｐゴシック" pitchFamily="-111" charset="-128"/>
                <a:cs typeface="ＭＳ Ｐゴシック" pitchFamily="-111" charset="-128"/>
              </a:rPr>
              <a:t> M executes in constant time.</a:t>
            </a:r>
          </a:p>
        </p:txBody>
      </p:sp>
      <p:sp>
        <p:nvSpPr>
          <p:cNvPr id="599044" name="Date Placeholder 1"/>
          <p:cNvSpPr>
            <a:spLocks noGrp="1"/>
          </p:cNvSpPr>
          <p:nvPr>
            <p:ph type="dt" sz="quarter" idx="10"/>
          </p:nvPr>
        </p:nvSpPr>
        <p:spPr>
          <a:noFill/>
        </p:spPr>
        <p:txBody>
          <a:bodyPr/>
          <a:lstStyle/>
          <a:p>
            <a:fld id="{FCD26E64-F972-3F4D-BD14-C71DF20F767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9904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599046" name="Slide Number Placeholder 3"/>
          <p:cNvSpPr>
            <a:spLocks noGrp="1"/>
          </p:cNvSpPr>
          <p:nvPr>
            <p:ph type="sldNum" sz="quarter" idx="12"/>
          </p:nvPr>
        </p:nvSpPr>
        <p:spPr>
          <a:noFill/>
        </p:spPr>
        <p:txBody>
          <a:bodyPr/>
          <a:lstStyle/>
          <a:p>
            <a:fld id="{40E3F836-A867-E04D-9FFF-E3B8F8468713}" type="slidenum">
              <a:rPr lang="en-US">
                <a:latin typeface="Arial" pitchFamily="-111" charset="0"/>
                <a:ea typeface="ＭＳ Ｐゴシック" pitchFamily="-111" charset="-128"/>
                <a:cs typeface="ＭＳ Ｐゴシック" pitchFamily="-111" charset="-128"/>
              </a:rPr>
              <a:pPr/>
              <a:t>321</a:t>
            </a:fld>
            <a:endParaRPr lang="en-US" dirty="0">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2911686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DB5E-AD98-5848-AB73-A6AC8A02E168}"/>
              </a:ext>
            </a:extLst>
          </p:cNvPr>
          <p:cNvSpPr>
            <a:spLocks noGrp="1"/>
          </p:cNvSpPr>
          <p:nvPr>
            <p:ph type="title"/>
          </p:nvPr>
        </p:nvSpPr>
        <p:spPr/>
        <p:txBody>
          <a:bodyPr/>
          <a:lstStyle/>
          <a:p>
            <a:r>
              <a:rPr lang="en-US" dirty="0"/>
              <a:t>Missing Step</a:t>
            </a:r>
          </a:p>
        </p:txBody>
      </p:sp>
      <p:sp>
        <p:nvSpPr>
          <p:cNvPr id="3" name="Content Placeholder 2">
            <a:extLst>
              <a:ext uri="{FF2B5EF4-FFF2-40B4-BE49-F238E27FC236}">
                <a16:creationId xmlns:a16="http://schemas.microsoft.com/office/drawing/2014/main" id="{BC581095-8BBA-5940-B1F8-816F440C8297}"/>
              </a:ext>
            </a:extLst>
          </p:cNvPr>
          <p:cNvSpPr>
            <a:spLocks noGrp="1"/>
          </p:cNvSpPr>
          <p:nvPr>
            <p:ph idx="1"/>
          </p:nvPr>
        </p:nvSpPr>
        <p:spPr/>
        <p:txBody>
          <a:bodyPr/>
          <a:lstStyle/>
          <a:p>
            <a:r>
              <a:rPr lang="en-US" sz="2800" dirty="0"/>
              <a:t>We have that </a:t>
            </a:r>
            <a:r>
              <a:rPr lang="en-US" sz="2800" b="1" dirty="0"/>
              <a:t>CT</a:t>
            </a:r>
            <a:r>
              <a:rPr lang="en-US" sz="2800" dirty="0"/>
              <a:t> (Constant-Time) is many-one reducible to Finite Power Problem (</a:t>
            </a:r>
            <a:r>
              <a:rPr lang="en-US" sz="2800" b="1" dirty="0"/>
              <a:t>FPC</a:t>
            </a:r>
            <a:r>
              <a:rPr lang="en-US" sz="2800" dirty="0"/>
              <a:t>) for CFLs</a:t>
            </a:r>
          </a:p>
          <a:p>
            <a:r>
              <a:rPr lang="en-US" sz="2800" dirty="0"/>
              <a:t>This means that if </a:t>
            </a:r>
            <a:r>
              <a:rPr lang="en-US" sz="2800" b="1" dirty="0"/>
              <a:t>CT</a:t>
            </a:r>
            <a:r>
              <a:rPr lang="en-US" sz="2800" dirty="0"/>
              <a:t> is unsolvable, so is </a:t>
            </a:r>
            <a:r>
              <a:rPr lang="en-US" sz="2800" b="1" dirty="0"/>
              <a:t>FPC</a:t>
            </a:r>
            <a:r>
              <a:rPr lang="en-US" sz="2800" dirty="0"/>
              <a:t> for CFLs.</a:t>
            </a:r>
          </a:p>
          <a:p>
            <a:r>
              <a:rPr lang="en-US" sz="2800" dirty="0"/>
              <a:t>However, we still lack a proof that </a:t>
            </a:r>
            <a:r>
              <a:rPr lang="en-US" sz="2800" b="1" dirty="0"/>
              <a:t>CT</a:t>
            </a:r>
            <a:r>
              <a:rPr lang="en-US" sz="2800" dirty="0"/>
              <a:t> is unsolvable. I am keeping that open as one of the problems that you folks can attack in your presentation. It takes two papers to get here. I’ll document that.</a:t>
            </a:r>
          </a:p>
        </p:txBody>
      </p:sp>
      <p:sp>
        <p:nvSpPr>
          <p:cNvPr id="4" name="Date Placeholder 3">
            <a:extLst>
              <a:ext uri="{FF2B5EF4-FFF2-40B4-BE49-F238E27FC236}">
                <a16:creationId xmlns:a16="http://schemas.microsoft.com/office/drawing/2014/main" id="{CE880F52-802B-7947-A19C-7EA287151520}"/>
              </a:ext>
            </a:extLst>
          </p:cNvPr>
          <p:cNvSpPr>
            <a:spLocks noGrp="1"/>
          </p:cNvSpPr>
          <p:nvPr>
            <p:ph type="dt" sz="half" idx="10"/>
          </p:nvPr>
        </p:nvSpPr>
        <p:spPr/>
        <p:txBody>
          <a:bodyPr/>
          <a:lstStyle/>
          <a:p>
            <a:pPr>
              <a:defRPr/>
            </a:pPr>
            <a:fld id="{42E49081-5805-2747-8C6A-5FA478CC53C3}" type="datetime1">
              <a:rPr lang="en-US" smtClean="0"/>
              <a:pPr>
                <a:defRPr/>
              </a:pPr>
              <a:t>3/2/22</a:t>
            </a:fld>
            <a:endParaRPr lang="en-US"/>
          </a:p>
        </p:txBody>
      </p:sp>
      <p:sp>
        <p:nvSpPr>
          <p:cNvPr id="5" name="Footer Placeholder 4">
            <a:extLst>
              <a:ext uri="{FF2B5EF4-FFF2-40B4-BE49-F238E27FC236}">
                <a16:creationId xmlns:a16="http://schemas.microsoft.com/office/drawing/2014/main" id="{68F042FC-5BD1-0C43-AE8C-919EDBEF51A1}"/>
              </a:ext>
            </a:extLst>
          </p:cNvPr>
          <p:cNvSpPr>
            <a:spLocks noGrp="1"/>
          </p:cNvSpPr>
          <p:nvPr>
            <p:ph type="ftr" sz="quarter" idx="11"/>
          </p:nvPr>
        </p:nvSpPr>
        <p:spPr/>
        <p:txBody>
          <a:bodyPr/>
          <a:lstStyle/>
          <a:p>
            <a:pPr>
              <a:defRPr/>
            </a:pPr>
            <a:r>
              <a:rPr lang="en-US"/>
              <a:t>© UCF CS</a:t>
            </a:r>
            <a:endParaRPr lang="en-US" dirty="0"/>
          </a:p>
        </p:txBody>
      </p:sp>
      <p:sp>
        <p:nvSpPr>
          <p:cNvPr id="6" name="Slide Number Placeholder 5">
            <a:extLst>
              <a:ext uri="{FF2B5EF4-FFF2-40B4-BE49-F238E27FC236}">
                <a16:creationId xmlns:a16="http://schemas.microsoft.com/office/drawing/2014/main" id="{B96C62E8-282E-BC45-8F21-5C48A26780BD}"/>
              </a:ext>
            </a:extLst>
          </p:cNvPr>
          <p:cNvSpPr>
            <a:spLocks noGrp="1"/>
          </p:cNvSpPr>
          <p:nvPr>
            <p:ph type="sldNum" sz="quarter" idx="12"/>
          </p:nvPr>
        </p:nvSpPr>
        <p:spPr/>
        <p:txBody>
          <a:bodyPr/>
          <a:lstStyle/>
          <a:p>
            <a:pPr>
              <a:defRPr/>
            </a:pPr>
            <a:fld id="{33E9163E-B168-F542-BBC6-C62085C73ADC}" type="slidenum">
              <a:rPr lang="en-US" smtClean="0"/>
              <a:pPr>
                <a:defRPr/>
              </a:pPr>
              <a:t>322</a:t>
            </a:fld>
            <a:endParaRPr lang="en-US"/>
          </a:p>
        </p:txBody>
      </p:sp>
    </p:spTree>
    <p:extLst>
      <p:ext uri="{BB962C8B-B14F-4D97-AF65-F5344CB8AC3E}">
        <p14:creationId xmlns:p14="http://schemas.microsoft.com/office/powerpoint/2010/main" val="146883061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7686-BC0D-FB4F-8F14-4F452557D3E1}"/>
              </a:ext>
            </a:extLst>
          </p:cNvPr>
          <p:cNvSpPr>
            <a:spLocks noGrp="1"/>
          </p:cNvSpPr>
          <p:nvPr>
            <p:ph type="title"/>
          </p:nvPr>
        </p:nvSpPr>
        <p:spPr/>
        <p:txBody>
          <a:bodyPr/>
          <a:lstStyle/>
          <a:p>
            <a:r>
              <a:rPr lang="en-US" dirty="0"/>
              <a:t>Sketch that CT ≡ Uniform Halting for Infinite Markings</a:t>
            </a:r>
          </a:p>
        </p:txBody>
      </p:sp>
      <p:sp>
        <p:nvSpPr>
          <p:cNvPr id="3" name="Content Placeholder 2">
            <a:extLst>
              <a:ext uri="{FF2B5EF4-FFF2-40B4-BE49-F238E27FC236}">
                <a16:creationId xmlns:a16="http://schemas.microsoft.com/office/drawing/2014/main" id="{3DAD8F28-C039-5446-B2BC-A001AEEB629A}"/>
              </a:ext>
            </a:extLst>
          </p:cNvPr>
          <p:cNvSpPr>
            <a:spLocks noGrp="1"/>
          </p:cNvSpPr>
          <p:nvPr>
            <p:ph idx="1"/>
          </p:nvPr>
        </p:nvSpPr>
        <p:spPr/>
        <p:txBody>
          <a:bodyPr/>
          <a:lstStyle/>
          <a:p>
            <a:r>
              <a:rPr lang="en-US" sz="3000" dirty="0"/>
              <a:t>If </a:t>
            </a:r>
            <a:r>
              <a:rPr lang="en-US" sz="3000" b="1" dirty="0"/>
              <a:t>M</a:t>
            </a:r>
            <a:r>
              <a:rPr lang="en-US" sz="3000" dirty="0"/>
              <a:t> is in </a:t>
            </a:r>
            <a:r>
              <a:rPr lang="en-US" sz="3000" b="1" dirty="0"/>
              <a:t>CT</a:t>
            </a:r>
            <a:r>
              <a:rPr lang="en-US" sz="3000" dirty="0"/>
              <a:t> then it halts in a fixed time, then input read is independent of tape markings</a:t>
            </a:r>
          </a:p>
          <a:p>
            <a:r>
              <a:rPr lang="en-US" sz="3000" dirty="0"/>
              <a:t>This implies </a:t>
            </a:r>
            <a:r>
              <a:rPr lang="en-US" sz="3000" b="1" dirty="0"/>
              <a:t>M</a:t>
            </a:r>
            <a:r>
              <a:rPr lang="en-US" sz="3000" dirty="0"/>
              <a:t> halts even if infinitely marked.</a:t>
            </a:r>
          </a:p>
          <a:p>
            <a:r>
              <a:rPr lang="en-US" sz="3000" dirty="0"/>
              <a:t>If </a:t>
            </a:r>
            <a:r>
              <a:rPr lang="en-US" sz="3000" b="1" dirty="0"/>
              <a:t>M </a:t>
            </a:r>
            <a:r>
              <a:rPr lang="en-US" sz="3000" dirty="0"/>
              <a:t>halts under all markings, even infinite ones, then there must be some bound on its running time that is independent of its input. </a:t>
            </a:r>
          </a:p>
          <a:p>
            <a:r>
              <a:rPr lang="en-US" sz="3000" dirty="0"/>
              <a:t>This implies </a:t>
            </a:r>
            <a:r>
              <a:rPr lang="en-US" sz="3000" b="1" dirty="0"/>
              <a:t>M</a:t>
            </a:r>
            <a:r>
              <a:rPr lang="en-US" sz="3000" dirty="0"/>
              <a:t> is in </a:t>
            </a:r>
            <a:r>
              <a:rPr lang="en-US" sz="3000" b="1" dirty="0"/>
              <a:t>CT</a:t>
            </a:r>
            <a:r>
              <a:rPr lang="en-US" sz="3000" dirty="0"/>
              <a:t>.</a:t>
            </a:r>
            <a:endParaRPr lang="en-US" sz="3000" b="1" dirty="0"/>
          </a:p>
        </p:txBody>
      </p:sp>
      <p:sp>
        <p:nvSpPr>
          <p:cNvPr id="4" name="Date Placeholder 3">
            <a:extLst>
              <a:ext uri="{FF2B5EF4-FFF2-40B4-BE49-F238E27FC236}">
                <a16:creationId xmlns:a16="http://schemas.microsoft.com/office/drawing/2014/main" id="{01363196-AF33-FF45-9133-6C104BD4ADE6}"/>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D423DAE1-9232-DD48-8B4C-AE7B434189B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296FDAF-B5AF-8D4F-A0DC-26D00FDADB18}"/>
              </a:ext>
            </a:extLst>
          </p:cNvPr>
          <p:cNvSpPr>
            <a:spLocks noGrp="1"/>
          </p:cNvSpPr>
          <p:nvPr>
            <p:ph type="sldNum" sz="quarter" idx="12"/>
          </p:nvPr>
        </p:nvSpPr>
        <p:spPr/>
        <p:txBody>
          <a:bodyPr/>
          <a:lstStyle/>
          <a:p>
            <a:fld id="{F7F6C048-724C-A44D-A3A9-573A2C2F7973}" type="slidenum">
              <a:rPr lang="en-US" smtClean="0"/>
              <a:pPr/>
              <a:t>323</a:t>
            </a:fld>
            <a:endParaRPr lang="en-US"/>
          </a:p>
        </p:txBody>
      </p:sp>
    </p:spTree>
    <p:extLst>
      <p:ext uri="{BB962C8B-B14F-4D97-AF65-F5344CB8AC3E}">
        <p14:creationId xmlns:p14="http://schemas.microsoft.com/office/powerpoint/2010/main" val="399243396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4"/>
          <p:cNvSpPr>
            <a:spLocks noGrp="1" noChangeArrowheads="1"/>
          </p:cNvSpPr>
          <p:nvPr>
            <p:ph type="ctrTitle"/>
          </p:nvPr>
        </p:nvSpPr>
        <p:spPr/>
        <p:txBody>
          <a:bodyPr/>
          <a:lstStyle/>
          <a:p>
            <a:pPr eaLnBrk="1" hangingPunct="1"/>
            <a:r>
              <a:rPr lang="en-US" sz="4000" dirty="0">
                <a:ea typeface="ＭＳ Ｐゴシック" pitchFamily="-111" charset="-128"/>
                <a:cs typeface="ＭＳ Ｐゴシック" pitchFamily="-111" charset="-128"/>
              </a:rPr>
              <a:t>Revisiting PCP</a:t>
            </a:r>
          </a:p>
        </p:txBody>
      </p:sp>
      <p:sp>
        <p:nvSpPr>
          <p:cNvPr id="590851" name="Rectangle 5"/>
          <p:cNvSpPr>
            <a:spLocks noGrp="1" noChangeArrowheads="1"/>
          </p:cNvSpPr>
          <p:nvPr>
            <p:ph type="subTitle" idx="1"/>
          </p:nvPr>
        </p:nvSpPr>
        <p:spPr/>
        <p:txBody>
          <a:bodyPr/>
          <a:lstStyle/>
          <a:p>
            <a:pPr eaLnBrk="1" hangingPunct="1"/>
            <a:r>
              <a:rPr lang="en-US" dirty="0">
                <a:ea typeface="ＭＳ Ｐゴシック" pitchFamily="-111" charset="-128"/>
                <a:cs typeface="ＭＳ Ｐゴシック" pitchFamily="-111" charset="-128"/>
              </a:rPr>
              <a:t>Constrained to a single letter</a:t>
            </a:r>
          </a:p>
        </p:txBody>
      </p:sp>
    </p:spTree>
    <p:extLst>
      <p:ext uri="{BB962C8B-B14F-4D97-AF65-F5344CB8AC3E}">
        <p14:creationId xmlns:p14="http://schemas.microsoft.com/office/powerpoint/2010/main" val="1905470027"/>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0517B-C7CE-6749-85DD-B9E6DFC3FEF7}"/>
              </a:ext>
            </a:extLst>
          </p:cNvPr>
          <p:cNvSpPr>
            <a:spLocks noGrp="1"/>
          </p:cNvSpPr>
          <p:nvPr>
            <p:ph type="title"/>
          </p:nvPr>
        </p:nvSpPr>
        <p:spPr/>
        <p:txBody>
          <a:bodyPr/>
          <a:lstStyle/>
          <a:p>
            <a:r>
              <a:rPr lang="en-US" dirty="0"/>
              <a:t>Single Letter Alphabet PCP</a:t>
            </a:r>
          </a:p>
        </p:txBody>
      </p:sp>
      <p:sp>
        <p:nvSpPr>
          <p:cNvPr id="3" name="Content Placeholder 2">
            <a:extLst>
              <a:ext uri="{FF2B5EF4-FFF2-40B4-BE49-F238E27FC236}">
                <a16:creationId xmlns:a16="http://schemas.microsoft.com/office/drawing/2014/main" id="{F5C6B7F6-0474-B147-B29E-66DCF6094453}"/>
              </a:ext>
            </a:extLst>
          </p:cNvPr>
          <p:cNvSpPr>
            <a:spLocks noGrp="1"/>
          </p:cNvSpPr>
          <p:nvPr>
            <p:ph idx="1"/>
          </p:nvPr>
        </p:nvSpPr>
        <p:spPr/>
        <p:txBody>
          <a:bodyPr/>
          <a:lstStyle/>
          <a:p>
            <a:r>
              <a:rPr lang="en-US" sz="2200" dirty="0"/>
              <a:t>x = (x</a:t>
            </a:r>
            <a:r>
              <a:rPr lang="en-US" sz="2200" baseline="-25000" dirty="0"/>
              <a:t>1</a:t>
            </a:r>
            <a:r>
              <a:rPr lang="en-US" sz="2200" dirty="0"/>
              <a:t>, …, </a:t>
            </a:r>
            <a:r>
              <a:rPr lang="en-US" sz="2200" dirty="0" err="1"/>
              <a:t>x</a:t>
            </a:r>
            <a:r>
              <a:rPr lang="en-US" sz="2200" baseline="-25000" dirty="0" err="1"/>
              <a:t>n</a:t>
            </a:r>
            <a:r>
              <a:rPr lang="en-US" sz="2200" dirty="0"/>
              <a:t>), y = (y</a:t>
            </a:r>
            <a:r>
              <a:rPr lang="en-US" sz="2200" baseline="-25000" dirty="0"/>
              <a:t>1</a:t>
            </a:r>
            <a:r>
              <a:rPr lang="en-US" sz="2200" dirty="0"/>
              <a:t>, …, </a:t>
            </a:r>
            <a:r>
              <a:rPr lang="en-US" sz="2200" dirty="0" err="1"/>
              <a:t>y</a:t>
            </a:r>
            <a:r>
              <a:rPr lang="en-US" sz="2200" baseline="-25000" dirty="0" err="1"/>
              <a:t>n</a:t>
            </a:r>
            <a:r>
              <a:rPr lang="en-US" sz="2200" dirty="0"/>
              <a:t>), </a:t>
            </a:r>
            <a:r>
              <a:rPr lang="en-US" sz="2200" dirty="0" err="1"/>
              <a:t>Σ</a:t>
            </a:r>
            <a:r>
              <a:rPr lang="en-US" sz="2200" dirty="0"/>
              <a:t> = {a}</a:t>
            </a:r>
          </a:p>
          <a:p>
            <a:r>
              <a:rPr lang="en-US" sz="2200" dirty="0"/>
              <a:t>Can recast as just lengths</a:t>
            </a:r>
          </a:p>
          <a:p>
            <a:r>
              <a:rPr lang="en-US" sz="2200" dirty="0"/>
              <a:t>If ∃</a:t>
            </a:r>
            <a:r>
              <a:rPr lang="en-US" sz="2200" dirty="0" err="1"/>
              <a:t>i</a:t>
            </a:r>
            <a:r>
              <a:rPr lang="en-US" sz="2200" dirty="0"/>
              <a:t>, 1≤i≤n, |x</a:t>
            </a:r>
            <a:r>
              <a:rPr lang="en-US" sz="2200" baseline="-25000" dirty="0"/>
              <a:t>i</a:t>
            </a:r>
            <a:r>
              <a:rPr lang="en-US" sz="2200" dirty="0"/>
              <a:t>| = |</a:t>
            </a:r>
            <a:r>
              <a:rPr lang="en-US" sz="2200" dirty="0" err="1"/>
              <a:t>y</a:t>
            </a:r>
            <a:r>
              <a:rPr lang="en-US" sz="2200" baseline="-25000" dirty="0" err="1"/>
              <a:t>i</a:t>
            </a:r>
            <a:r>
              <a:rPr lang="en-US" sz="2200" dirty="0"/>
              <a:t>|, then say YES</a:t>
            </a:r>
          </a:p>
          <a:p>
            <a:r>
              <a:rPr lang="en-US" sz="2200" dirty="0"/>
              <a:t>If ∀</a:t>
            </a:r>
            <a:r>
              <a:rPr lang="en-US" sz="2200" dirty="0" err="1"/>
              <a:t>i</a:t>
            </a:r>
            <a:r>
              <a:rPr lang="en-US" sz="2200" dirty="0"/>
              <a:t>, 1≤i≤n, |x</a:t>
            </a:r>
            <a:r>
              <a:rPr lang="en-US" sz="2200" baseline="-25000" dirty="0"/>
              <a:t>i</a:t>
            </a:r>
            <a:r>
              <a:rPr lang="en-US" sz="2200" dirty="0"/>
              <a:t>| &gt; |</a:t>
            </a:r>
            <a:r>
              <a:rPr lang="en-US" sz="2200" dirty="0" err="1"/>
              <a:t>y</a:t>
            </a:r>
            <a:r>
              <a:rPr lang="en-US" sz="2200" baseline="-25000" dirty="0" err="1"/>
              <a:t>i</a:t>
            </a:r>
            <a:r>
              <a:rPr lang="en-US" sz="2200" dirty="0"/>
              <a:t>|, then say NO</a:t>
            </a:r>
          </a:p>
          <a:p>
            <a:r>
              <a:rPr lang="en-US" sz="2200" dirty="0"/>
              <a:t>If ∀</a:t>
            </a:r>
            <a:r>
              <a:rPr lang="en-US" sz="2200" dirty="0" err="1"/>
              <a:t>i</a:t>
            </a:r>
            <a:r>
              <a:rPr lang="en-US" sz="2200" dirty="0"/>
              <a:t>, 1≤i≤n, |x</a:t>
            </a:r>
            <a:r>
              <a:rPr lang="en-US" sz="2200" baseline="-25000" dirty="0"/>
              <a:t>i</a:t>
            </a:r>
            <a:r>
              <a:rPr lang="en-US" sz="2200" dirty="0"/>
              <a:t>| &lt; |</a:t>
            </a:r>
            <a:r>
              <a:rPr lang="en-US" sz="2200" dirty="0" err="1"/>
              <a:t>y</a:t>
            </a:r>
            <a:r>
              <a:rPr lang="en-US" sz="2200" baseline="-25000" dirty="0" err="1"/>
              <a:t>i</a:t>
            </a:r>
            <a:r>
              <a:rPr lang="en-US" sz="2200" dirty="0"/>
              <a:t>|, then say NO</a:t>
            </a:r>
          </a:p>
          <a:p>
            <a:r>
              <a:rPr lang="en-US" sz="2200" dirty="0"/>
              <a:t>Else ∃</a:t>
            </a:r>
            <a:r>
              <a:rPr lang="en-US" sz="2200" dirty="0" err="1"/>
              <a:t>i,j</a:t>
            </a:r>
            <a:r>
              <a:rPr lang="en-US" sz="2200" dirty="0"/>
              <a:t>, </a:t>
            </a:r>
            <a:r>
              <a:rPr lang="en-US" sz="2200" dirty="0" err="1"/>
              <a:t>i≠j</a:t>
            </a:r>
            <a:r>
              <a:rPr lang="en-US" sz="2200" dirty="0"/>
              <a:t>, 1≤i,j≤n, |x</a:t>
            </a:r>
            <a:r>
              <a:rPr lang="en-US" sz="2200" baseline="-25000" dirty="0"/>
              <a:t>i</a:t>
            </a:r>
            <a:r>
              <a:rPr lang="en-US" sz="2200" dirty="0"/>
              <a:t>| &gt; |</a:t>
            </a:r>
            <a:r>
              <a:rPr lang="en-US" sz="2200" dirty="0" err="1"/>
              <a:t>y</a:t>
            </a:r>
            <a:r>
              <a:rPr lang="en-US" sz="2200" baseline="-25000" dirty="0" err="1"/>
              <a:t>i</a:t>
            </a:r>
            <a:r>
              <a:rPr lang="en-US" sz="2200" dirty="0"/>
              <a:t>| and |</a:t>
            </a:r>
            <a:r>
              <a:rPr lang="en-US" sz="2200" dirty="0" err="1"/>
              <a:t>x</a:t>
            </a:r>
            <a:r>
              <a:rPr lang="en-US" sz="2200" baseline="-25000" dirty="0" err="1"/>
              <a:t>j</a:t>
            </a:r>
            <a:r>
              <a:rPr lang="en-US" sz="2200" dirty="0"/>
              <a:t>| &lt; |</a:t>
            </a:r>
            <a:r>
              <a:rPr lang="en-US" sz="2200" dirty="0" err="1"/>
              <a:t>y</a:t>
            </a:r>
            <a:r>
              <a:rPr lang="en-US" sz="2200" baseline="-25000" dirty="0" err="1"/>
              <a:t>j</a:t>
            </a:r>
            <a:r>
              <a:rPr lang="en-US" sz="2200" dirty="0"/>
              <a:t>|</a:t>
            </a:r>
            <a:br>
              <a:rPr lang="en-US" sz="2200" dirty="0"/>
            </a:br>
            <a:r>
              <a:rPr lang="en-US" sz="2200" dirty="0"/>
              <a:t>Let s = |x</a:t>
            </a:r>
            <a:r>
              <a:rPr lang="en-US" sz="2200" baseline="-25000" dirty="0"/>
              <a:t>i</a:t>
            </a:r>
            <a:r>
              <a:rPr lang="en-US" sz="2200" dirty="0"/>
              <a:t>| - |</a:t>
            </a:r>
            <a:r>
              <a:rPr lang="en-US" sz="2200" dirty="0" err="1"/>
              <a:t>y</a:t>
            </a:r>
            <a:r>
              <a:rPr lang="en-US" sz="2200" baseline="-25000" dirty="0" err="1"/>
              <a:t>i</a:t>
            </a:r>
            <a:r>
              <a:rPr lang="en-US" sz="2200" dirty="0"/>
              <a:t>| and t = |</a:t>
            </a:r>
            <a:r>
              <a:rPr lang="en-US" sz="2200" dirty="0" err="1"/>
              <a:t>y</a:t>
            </a:r>
            <a:r>
              <a:rPr lang="en-US" sz="2200" baseline="-25000" dirty="0" err="1"/>
              <a:t>j</a:t>
            </a:r>
            <a:r>
              <a:rPr lang="en-US" sz="2200" dirty="0"/>
              <a:t>| - |</a:t>
            </a:r>
            <a:r>
              <a:rPr lang="en-US" sz="2200" dirty="0" err="1"/>
              <a:t>x</a:t>
            </a:r>
            <a:r>
              <a:rPr lang="en-US" sz="2200" baseline="-25000" dirty="0" err="1"/>
              <a:t>j</a:t>
            </a:r>
            <a:r>
              <a:rPr lang="en-US" sz="2200" dirty="0"/>
              <a:t>|</a:t>
            </a:r>
            <a:br>
              <a:rPr lang="en-US" sz="2200" dirty="0"/>
            </a:br>
            <a:r>
              <a:rPr lang="en-US" sz="2200" dirty="0"/>
              <a:t>Solution </a:t>
            </a:r>
            <a:r>
              <a:rPr lang="en-US" sz="2200" dirty="0" err="1"/>
              <a:t>i</a:t>
            </a:r>
            <a:r>
              <a:rPr lang="en-US" sz="2200" dirty="0"/>
              <a:t> repeated t times, j repeated s times</a:t>
            </a:r>
            <a:br>
              <a:rPr lang="en-US" sz="2200" dirty="0"/>
            </a:br>
            <a:r>
              <a:rPr lang="en-US" sz="2200" dirty="0"/>
              <a:t>x part is |x</a:t>
            </a:r>
            <a:r>
              <a:rPr lang="en-US" sz="2200" baseline="-25000" dirty="0"/>
              <a:t>i</a:t>
            </a:r>
            <a:r>
              <a:rPr lang="en-US" sz="2200" dirty="0"/>
              <a:t>| * (|</a:t>
            </a:r>
            <a:r>
              <a:rPr lang="en-US" sz="2200" dirty="0" err="1"/>
              <a:t>y</a:t>
            </a:r>
            <a:r>
              <a:rPr lang="en-US" sz="2200" baseline="-25000" dirty="0" err="1"/>
              <a:t>j</a:t>
            </a:r>
            <a:r>
              <a:rPr lang="en-US" sz="2200" dirty="0"/>
              <a:t>| - |</a:t>
            </a:r>
            <a:r>
              <a:rPr lang="en-US" sz="2200" dirty="0" err="1"/>
              <a:t>x</a:t>
            </a:r>
            <a:r>
              <a:rPr lang="en-US" sz="2200" baseline="-25000" dirty="0" err="1"/>
              <a:t>j</a:t>
            </a:r>
            <a:r>
              <a:rPr lang="en-US" sz="2200" dirty="0"/>
              <a:t>|) + |</a:t>
            </a:r>
            <a:r>
              <a:rPr lang="en-US" sz="2200" dirty="0" err="1"/>
              <a:t>x</a:t>
            </a:r>
            <a:r>
              <a:rPr lang="en-US" sz="2200" baseline="-25000" dirty="0" err="1"/>
              <a:t>j</a:t>
            </a:r>
            <a:r>
              <a:rPr lang="en-US" sz="2200" dirty="0"/>
              <a:t>| * (|x</a:t>
            </a:r>
            <a:r>
              <a:rPr lang="en-US" sz="2200" baseline="-25000" dirty="0"/>
              <a:t>i</a:t>
            </a:r>
            <a:r>
              <a:rPr lang="en-US" sz="2200" dirty="0"/>
              <a:t>| - |</a:t>
            </a:r>
            <a:r>
              <a:rPr lang="en-US" sz="2200" dirty="0" err="1"/>
              <a:t>y</a:t>
            </a:r>
            <a:r>
              <a:rPr lang="en-US" sz="2200" baseline="-25000" dirty="0" err="1"/>
              <a:t>i</a:t>
            </a:r>
            <a:r>
              <a:rPr lang="en-US" sz="2200" dirty="0"/>
              <a:t>|)  </a:t>
            </a:r>
            <a:br>
              <a:rPr lang="en-US" sz="2200" dirty="0"/>
            </a:br>
            <a:r>
              <a:rPr lang="en-US" sz="2200" dirty="0"/>
              <a:t>y part is |</a:t>
            </a:r>
            <a:r>
              <a:rPr lang="en-US" sz="2200" dirty="0" err="1"/>
              <a:t>y</a:t>
            </a:r>
            <a:r>
              <a:rPr lang="en-US" sz="2200" baseline="-25000" dirty="0" err="1"/>
              <a:t>i</a:t>
            </a:r>
            <a:r>
              <a:rPr lang="en-US" sz="2200" dirty="0"/>
              <a:t>| * (|</a:t>
            </a:r>
            <a:r>
              <a:rPr lang="en-US" sz="2200" dirty="0" err="1"/>
              <a:t>y</a:t>
            </a:r>
            <a:r>
              <a:rPr lang="en-US" sz="2200" baseline="-25000" dirty="0" err="1"/>
              <a:t>j</a:t>
            </a:r>
            <a:r>
              <a:rPr lang="en-US" sz="2200" dirty="0"/>
              <a:t>| - |</a:t>
            </a:r>
            <a:r>
              <a:rPr lang="en-US" sz="2200" dirty="0" err="1"/>
              <a:t>x</a:t>
            </a:r>
            <a:r>
              <a:rPr lang="en-US" sz="2200" baseline="-25000" dirty="0" err="1"/>
              <a:t>j</a:t>
            </a:r>
            <a:r>
              <a:rPr lang="en-US" sz="2200" dirty="0"/>
              <a:t>|) + |</a:t>
            </a:r>
            <a:r>
              <a:rPr lang="en-US" sz="2200" dirty="0" err="1"/>
              <a:t>y</a:t>
            </a:r>
            <a:r>
              <a:rPr lang="en-US" sz="2200" baseline="-25000" dirty="0" err="1"/>
              <a:t>j</a:t>
            </a:r>
            <a:r>
              <a:rPr lang="en-US" sz="2200" dirty="0"/>
              <a:t>| * (|x</a:t>
            </a:r>
            <a:r>
              <a:rPr lang="en-US" sz="2200" baseline="-25000" dirty="0"/>
              <a:t>i</a:t>
            </a:r>
            <a:r>
              <a:rPr lang="en-US" sz="2200" dirty="0"/>
              <a:t>| - |</a:t>
            </a:r>
            <a:r>
              <a:rPr lang="en-US" sz="2200" dirty="0" err="1"/>
              <a:t>y</a:t>
            </a:r>
            <a:r>
              <a:rPr lang="en-US" sz="2200" baseline="-25000" dirty="0" err="1"/>
              <a:t>i</a:t>
            </a:r>
            <a:r>
              <a:rPr lang="en-US" sz="2200" dirty="0"/>
              <a:t>|)</a:t>
            </a:r>
            <a:br>
              <a:rPr lang="en-US" sz="2200" dirty="0"/>
            </a:br>
            <a:r>
              <a:rPr lang="en-US" sz="2200" dirty="0"/>
              <a:t>|x</a:t>
            </a:r>
            <a:r>
              <a:rPr lang="en-US" sz="2200" baseline="-25000" dirty="0"/>
              <a:t>i</a:t>
            </a:r>
            <a:r>
              <a:rPr lang="en-US" sz="2200" dirty="0"/>
              <a:t>|*|</a:t>
            </a:r>
            <a:r>
              <a:rPr lang="en-US" sz="2200" dirty="0" err="1"/>
              <a:t>y</a:t>
            </a:r>
            <a:r>
              <a:rPr lang="en-US" sz="2200" baseline="-25000" dirty="0" err="1"/>
              <a:t>j</a:t>
            </a:r>
            <a:r>
              <a:rPr lang="en-US" sz="2200" dirty="0"/>
              <a:t>| - |x</a:t>
            </a:r>
            <a:r>
              <a:rPr lang="en-US" sz="2200" baseline="-25000" dirty="0"/>
              <a:t>i</a:t>
            </a:r>
            <a:r>
              <a:rPr lang="en-US" sz="2200" dirty="0"/>
              <a:t>|*|</a:t>
            </a:r>
            <a:r>
              <a:rPr lang="en-US" sz="2200" dirty="0" err="1"/>
              <a:t>x</a:t>
            </a:r>
            <a:r>
              <a:rPr lang="en-US" sz="2200" baseline="-25000" dirty="0" err="1"/>
              <a:t>j</a:t>
            </a:r>
            <a:r>
              <a:rPr lang="en-US" sz="2200" dirty="0"/>
              <a:t>| + |</a:t>
            </a:r>
            <a:r>
              <a:rPr lang="en-US" sz="2200" dirty="0" err="1"/>
              <a:t>x</a:t>
            </a:r>
            <a:r>
              <a:rPr lang="en-US" sz="2200" baseline="-25000" dirty="0" err="1"/>
              <a:t>j</a:t>
            </a:r>
            <a:r>
              <a:rPr lang="en-US" sz="2200" dirty="0"/>
              <a:t>|*|x</a:t>
            </a:r>
            <a:r>
              <a:rPr lang="en-US" sz="2200" baseline="-25000" dirty="0"/>
              <a:t>i</a:t>
            </a:r>
            <a:r>
              <a:rPr lang="en-US" sz="2200" dirty="0"/>
              <a:t>| - |</a:t>
            </a:r>
            <a:r>
              <a:rPr lang="en-US" sz="2200" dirty="0" err="1"/>
              <a:t>x</a:t>
            </a:r>
            <a:r>
              <a:rPr lang="en-US" sz="2200" baseline="-25000" dirty="0" err="1"/>
              <a:t>j</a:t>
            </a:r>
            <a:r>
              <a:rPr lang="en-US" sz="2200" dirty="0"/>
              <a:t>|*|</a:t>
            </a:r>
            <a:r>
              <a:rPr lang="en-US" sz="2200" dirty="0" err="1"/>
              <a:t>y</a:t>
            </a:r>
            <a:r>
              <a:rPr lang="en-US" sz="2200" baseline="-25000" dirty="0" err="1"/>
              <a:t>i</a:t>
            </a:r>
            <a:r>
              <a:rPr lang="en-US" sz="2200" dirty="0"/>
              <a:t>| = |x</a:t>
            </a:r>
            <a:r>
              <a:rPr lang="en-US" sz="2200" baseline="-25000" dirty="0"/>
              <a:t>i</a:t>
            </a:r>
            <a:r>
              <a:rPr lang="en-US" sz="2200" dirty="0"/>
              <a:t>|*|</a:t>
            </a:r>
            <a:r>
              <a:rPr lang="en-US" sz="2200" dirty="0" err="1"/>
              <a:t>y</a:t>
            </a:r>
            <a:r>
              <a:rPr lang="en-US" sz="2200" baseline="-25000" dirty="0" err="1"/>
              <a:t>j</a:t>
            </a:r>
            <a:r>
              <a:rPr lang="en-US" sz="2200" dirty="0"/>
              <a:t>|  - |</a:t>
            </a:r>
            <a:r>
              <a:rPr lang="en-US" sz="2200" dirty="0" err="1"/>
              <a:t>x</a:t>
            </a:r>
            <a:r>
              <a:rPr lang="en-US" sz="2200" baseline="-25000" dirty="0" err="1"/>
              <a:t>j</a:t>
            </a:r>
            <a:r>
              <a:rPr lang="en-US" sz="2200" dirty="0"/>
              <a:t>|*|</a:t>
            </a:r>
            <a:r>
              <a:rPr lang="en-US" sz="2200" dirty="0" err="1"/>
              <a:t>y</a:t>
            </a:r>
            <a:r>
              <a:rPr lang="en-US" sz="2200" baseline="-25000" dirty="0" err="1"/>
              <a:t>i</a:t>
            </a:r>
            <a:r>
              <a:rPr lang="en-US" sz="2200" dirty="0"/>
              <a:t>| </a:t>
            </a:r>
            <a:br>
              <a:rPr lang="en-US" sz="2200" dirty="0"/>
            </a:br>
            <a:r>
              <a:rPr lang="en-US" sz="2200" dirty="0"/>
              <a:t>|</a:t>
            </a:r>
            <a:r>
              <a:rPr lang="en-US" sz="2200" dirty="0" err="1"/>
              <a:t>y</a:t>
            </a:r>
            <a:r>
              <a:rPr lang="en-US" sz="2200" baseline="-25000" dirty="0" err="1"/>
              <a:t>i</a:t>
            </a:r>
            <a:r>
              <a:rPr lang="en-US" sz="2200" dirty="0"/>
              <a:t>|*|</a:t>
            </a:r>
            <a:r>
              <a:rPr lang="en-US" sz="2200" dirty="0" err="1"/>
              <a:t>y</a:t>
            </a:r>
            <a:r>
              <a:rPr lang="en-US" sz="2200" baseline="-25000" dirty="0" err="1"/>
              <a:t>j</a:t>
            </a:r>
            <a:r>
              <a:rPr lang="en-US" sz="2200" dirty="0"/>
              <a:t>| - |</a:t>
            </a:r>
            <a:r>
              <a:rPr lang="en-US" sz="2200" dirty="0" err="1"/>
              <a:t>y</a:t>
            </a:r>
            <a:r>
              <a:rPr lang="en-US" sz="2200" baseline="-25000" dirty="0" err="1"/>
              <a:t>i</a:t>
            </a:r>
            <a:r>
              <a:rPr lang="en-US" sz="2200" dirty="0"/>
              <a:t>|*|</a:t>
            </a:r>
            <a:r>
              <a:rPr lang="en-US" sz="2200" dirty="0" err="1"/>
              <a:t>x</a:t>
            </a:r>
            <a:r>
              <a:rPr lang="en-US" sz="2200" baseline="-25000" dirty="0" err="1"/>
              <a:t>j</a:t>
            </a:r>
            <a:r>
              <a:rPr lang="en-US" sz="2200" dirty="0"/>
              <a:t>| + |</a:t>
            </a:r>
            <a:r>
              <a:rPr lang="en-US" sz="2200" dirty="0" err="1"/>
              <a:t>y</a:t>
            </a:r>
            <a:r>
              <a:rPr lang="en-US" sz="2200" baseline="-25000" dirty="0" err="1"/>
              <a:t>j</a:t>
            </a:r>
            <a:r>
              <a:rPr lang="en-US" sz="2200" dirty="0"/>
              <a:t>|*|x</a:t>
            </a:r>
            <a:r>
              <a:rPr lang="en-US" sz="2200" baseline="-25000" dirty="0"/>
              <a:t>i</a:t>
            </a:r>
            <a:r>
              <a:rPr lang="en-US" sz="2200" dirty="0"/>
              <a:t>| - |</a:t>
            </a:r>
            <a:r>
              <a:rPr lang="en-US" sz="2200" dirty="0" err="1"/>
              <a:t>y</a:t>
            </a:r>
            <a:r>
              <a:rPr lang="en-US" sz="2200" baseline="-25000" dirty="0" err="1"/>
              <a:t>j</a:t>
            </a:r>
            <a:r>
              <a:rPr lang="en-US" sz="2200" dirty="0"/>
              <a:t>|*|</a:t>
            </a:r>
            <a:r>
              <a:rPr lang="en-US" sz="2200" dirty="0" err="1"/>
              <a:t>y</a:t>
            </a:r>
            <a:r>
              <a:rPr lang="en-US" sz="2200" baseline="-25000" dirty="0" err="1"/>
              <a:t>i</a:t>
            </a:r>
            <a:r>
              <a:rPr lang="en-US" sz="2200" dirty="0"/>
              <a:t>| = |x</a:t>
            </a:r>
            <a:r>
              <a:rPr lang="en-US" sz="2200" baseline="-25000" dirty="0"/>
              <a:t>i</a:t>
            </a:r>
            <a:r>
              <a:rPr lang="en-US" sz="2200" dirty="0"/>
              <a:t>|*|</a:t>
            </a:r>
            <a:r>
              <a:rPr lang="en-US" sz="2200" dirty="0" err="1"/>
              <a:t>y</a:t>
            </a:r>
            <a:r>
              <a:rPr lang="en-US" sz="2200" baseline="-25000" dirty="0" err="1"/>
              <a:t>j</a:t>
            </a:r>
            <a:r>
              <a:rPr lang="en-US" sz="2200" dirty="0"/>
              <a:t>|  - |</a:t>
            </a:r>
            <a:r>
              <a:rPr lang="en-US" sz="2200" dirty="0" err="1"/>
              <a:t>x</a:t>
            </a:r>
            <a:r>
              <a:rPr lang="en-US" sz="2200" baseline="-25000" dirty="0" err="1"/>
              <a:t>j</a:t>
            </a:r>
            <a:r>
              <a:rPr lang="en-US" sz="2200" dirty="0"/>
              <a:t>|*|</a:t>
            </a:r>
            <a:r>
              <a:rPr lang="en-US" sz="2200" dirty="0" err="1"/>
              <a:t>y</a:t>
            </a:r>
            <a:r>
              <a:rPr lang="en-US" sz="2200" baseline="-25000" dirty="0" err="1"/>
              <a:t>i</a:t>
            </a:r>
            <a:r>
              <a:rPr lang="en-US" sz="2200" dirty="0"/>
              <a:t>|</a:t>
            </a:r>
          </a:p>
        </p:txBody>
      </p:sp>
      <p:sp>
        <p:nvSpPr>
          <p:cNvPr id="4" name="Date Placeholder 3">
            <a:extLst>
              <a:ext uri="{FF2B5EF4-FFF2-40B4-BE49-F238E27FC236}">
                <a16:creationId xmlns:a16="http://schemas.microsoft.com/office/drawing/2014/main" id="{1B621C65-A3B0-CD49-9DB2-29407FCFB10D}"/>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9ECBAC3F-395E-8A4C-B0F3-4F952AC1D84D}"/>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C528B40-ACA9-F647-BDA4-5633FFBD80FA}"/>
              </a:ext>
            </a:extLst>
          </p:cNvPr>
          <p:cNvSpPr>
            <a:spLocks noGrp="1"/>
          </p:cNvSpPr>
          <p:nvPr>
            <p:ph type="sldNum" sz="quarter" idx="12"/>
          </p:nvPr>
        </p:nvSpPr>
        <p:spPr/>
        <p:txBody>
          <a:bodyPr/>
          <a:lstStyle/>
          <a:p>
            <a:fld id="{F7F6C048-724C-A44D-A3A9-573A2C2F7973}" type="slidenum">
              <a:rPr lang="en-US" smtClean="0"/>
              <a:pPr/>
              <a:t>325</a:t>
            </a:fld>
            <a:endParaRPr lang="en-US"/>
          </a:p>
        </p:txBody>
      </p:sp>
    </p:spTree>
    <p:extLst>
      <p:ext uri="{BB962C8B-B14F-4D97-AF65-F5344CB8AC3E}">
        <p14:creationId xmlns:p14="http://schemas.microsoft.com/office/powerpoint/2010/main" val="2563226094"/>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More Exam Prep</a:t>
            </a:r>
          </a:p>
        </p:txBody>
      </p:sp>
      <p:sp>
        <p:nvSpPr>
          <p:cNvPr id="644099" name="Rectangle 3"/>
          <p:cNvSpPr>
            <a:spLocks noGrp="1" noChangeArrowheads="1"/>
          </p:cNvSpPr>
          <p:nvPr>
            <p:ph type="subTitle" idx="1"/>
          </p:nvPr>
        </p:nvSpPr>
        <p:spPr/>
        <p:txBody>
          <a:bodyPr/>
          <a:lstStyle/>
          <a:p>
            <a:pPr eaLnBrk="1" hangingPunct="1"/>
            <a:endParaRPr lang="en-US" dirty="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56110239"/>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Number Placeholder 5"/>
          <p:cNvSpPr>
            <a:spLocks noGrp="1"/>
          </p:cNvSpPr>
          <p:nvPr>
            <p:ph type="sldNum" sz="quarter" idx="12"/>
          </p:nvPr>
        </p:nvSpPr>
        <p:spPr>
          <a:noFill/>
        </p:spPr>
        <p:txBody>
          <a:bodyPr/>
          <a:lstStyle/>
          <a:p>
            <a:pPr eaLnBrk="1" hangingPunct="1"/>
            <a:fld id="{1A163F25-B28E-CD42-98E7-4924C35354EC}" type="slidenum">
              <a:rPr lang="en-US">
                <a:latin typeface="Arial" pitchFamily="-111" charset="0"/>
                <a:ea typeface="ＭＳ Ｐゴシック" pitchFamily="-111" charset="-128"/>
                <a:cs typeface="ＭＳ Ｐゴシック" pitchFamily="-111" charset="-128"/>
              </a:rPr>
              <a:pPr eaLnBrk="1" hangingPunct="1"/>
              <a:t>327</a:t>
            </a:fld>
            <a:endParaRPr lang="en-US">
              <a:latin typeface="Arial" pitchFamily="-111" charset="0"/>
              <a:ea typeface="ＭＳ Ｐゴシック" pitchFamily="-111" charset="-128"/>
              <a:cs typeface="ＭＳ Ｐゴシック" pitchFamily="-111" charset="-128"/>
            </a:endParaRPr>
          </a:p>
        </p:txBody>
      </p:sp>
      <p:sp>
        <p:nvSpPr>
          <p:cNvPr id="48025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0260" name="Rectangle 3"/>
          <p:cNvSpPr>
            <a:spLocks noGrp="1" noChangeArrowheads="1"/>
          </p:cNvSpPr>
          <p:nvPr>
            <p:ph type="body" idx="1"/>
          </p:nvPr>
        </p:nvSpPr>
        <p:spPr/>
        <p:txBody>
          <a:bodyPr>
            <a:normAutofit lnSpcReduction="10000"/>
          </a:bodyPr>
          <a:lstStyle/>
          <a:p>
            <a:pPr marL="0" indent="0" eaLnBrk="1" hangingPunct="1">
              <a:buNone/>
            </a:pPr>
            <a:r>
              <a:rPr lang="en-US" sz="2400" dirty="0">
                <a:ea typeface="ＭＳ Ｐゴシック" pitchFamily="-111" charset="-128"/>
                <a:cs typeface="ＭＳ Ｐゴシック" pitchFamily="-111" charset="-128"/>
              </a:rPr>
              <a:t>Let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be re sets. For each of the following, either prove that the set is re, or give a counterexample that results in some known non-re set.</a:t>
            </a:r>
          </a:p>
          <a:p>
            <a:pPr marL="0" indent="0" eaLnBrk="1" hangingPunct="1">
              <a:buNone/>
            </a:pPr>
            <a:r>
              <a:rPr lang="en-US" sz="2400" b="1" dirty="0">
                <a:ea typeface="ＭＳ Ｐゴシック" pitchFamily="-111" charset="-128"/>
                <a:cs typeface="ＭＳ Ｐゴシック" pitchFamily="-111" charset="-128"/>
              </a:rPr>
              <a:t>Let A be semi decided by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and B by </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endParaRPr lang="en-US" sz="2400" b="1" baseline="-25000" dirty="0">
              <a:ea typeface="ＭＳ Ｐゴシック" pitchFamily="-111" charset="-128"/>
              <a:cs typeface="ＭＳ Ｐゴシック" pitchFamily="-111" charset="-128"/>
            </a:endParaRPr>
          </a:p>
          <a:p>
            <a:pPr marL="990600" lvl="1" indent="-533400" eaLnBrk="1" hangingPunct="1">
              <a:buFont typeface="Times" pitchFamily="-111" charset="0"/>
              <a:buAutoNum type="alphaLcParenR"/>
            </a:pPr>
            <a:r>
              <a:rPr lang="en-US" sz="2400" b="1" dirty="0"/>
              <a:t>A </a:t>
            </a:r>
            <a:r>
              <a:rPr lang="en-US" sz="2400" b="1" dirty="0">
                <a:sym typeface="Symbol" pitchFamily="-111" charset="2"/>
              </a:rPr>
              <a:t></a:t>
            </a:r>
            <a:r>
              <a:rPr lang="en-US" sz="2400" b="1" dirty="0"/>
              <a:t> B: must be re as it is semi-decided by</a:t>
            </a:r>
          </a:p>
          <a:p>
            <a:pPr marL="457200" lvl="1" indent="0">
              <a:buNone/>
            </a:pPr>
            <a:r>
              <a:rPr lang="en-US" sz="2400" b="1" dirty="0"/>
              <a:t>	</a:t>
            </a:r>
            <a:r>
              <a:rPr lang="en-US" sz="2400" b="1" dirty="0" err="1"/>
              <a:t>f</a:t>
            </a:r>
            <a:r>
              <a:rPr lang="en-US" sz="2400" b="1" baseline="-25000" dirty="0" err="1"/>
              <a:t>A</a:t>
            </a:r>
            <a:r>
              <a:rPr lang="en-US" sz="2400" b="1" baseline="-25000" dirty="0"/>
              <a:t> </a:t>
            </a:r>
            <a:r>
              <a:rPr lang="en-US" sz="2400" b="1" baseline="-25000" dirty="0">
                <a:sym typeface="Symbol" pitchFamily="-111" charset="2"/>
              </a:rPr>
              <a:t></a:t>
            </a:r>
            <a:r>
              <a:rPr lang="en-US" sz="2400" b="1" baseline="-25000" dirty="0"/>
              <a:t> B</a:t>
            </a:r>
            <a:r>
              <a:rPr lang="en-US" sz="2400" b="1" dirty="0"/>
              <a:t>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x, t) ||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 x, t) ]</a:t>
            </a:r>
            <a:endParaRPr lang="en-US" sz="2400" b="1" dirty="0"/>
          </a:p>
          <a:p>
            <a:pPr marL="990600" lvl="1" indent="-533400">
              <a:buFont typeface="+mj-lt"/>
              <a:buAutoNum type="alphaLcParenR" startAt="2"/>
            </a:pPr>
            <a:r>
              <a:rPr lang="en-US" sz="2400" b="1" dirty="0"/>
              <a:t>A </a:t>
            </a:r>
            <a:r>
              <a:rPr lang="en-US" sz="2400" b="1" dirty="0">
                <a:sym typeface="Symbol" pitchFamily="-111" charset="2"/>
              </a:rPr>
              <a:t></a:t>
            </a:r>
            <a:r>
              <a:rPr lang="en-US" sz="2400" b="1" dirty="0"/>
              <a:t> B: must be re as it is semi-decided by</a:t>
            </a:r>
          </a:p>
          <a:p>
            <a:pPr marL="457200" lvl="1" indent="0">
              <a:buNone/>
            </a:pPr>
            <a:r>
              <a:rPr lang="en-US" sz="2400" b="1" dirty="0"/>
              <a:t>	</a:t>
            </a:r>
            <a:r>
              <a:rPr lang="en-US" sz="2400" b="1" dirty="0" err="1"/>
              <a:t>f</a:t>
            </a:r>
            <a:r>
              <a:rPr lang="en-US" sz="2400" b="1" baseline="-25000" dirty="0" err="1"/>
              <a:t>A</a:t>
            </a:r>
            <a:r>
              <a:rPr lang="en-US" sz="2400" b="1" baseline="-25000" dirty="0"/>
              <a:t> </a:t>
            </a:r>
            <a:r>
              <a:rPr lang="en-US" sz="2400" b="1" baseline="-25000" dirty="0">
                <a:sym typeface="Symbol" pitchFamily="-111" charset="2"/>
              </a:rPr>
              <a:t></a:t>
            </a:r>
            <a:r>
              <a:rPr lang="en-US" sz="2400" b="1" baseline="-25000" dirty="0"/>
              <a:t> B</a:t>
            </a:r>
            <a:r>
              <a:rPr lang="en-US" sz="2400" b="1" dirty="0"/>
              <a:t> (x) =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A</a:t>
            </a:r>
            <a:r>
              <a:rPr lang="en-US" sz="2400" b="1" dirty="0">
                <a:ea typeface="ＭＳ Ｐゴシック" pitchFamily="-111" charset="-128"/>
                <a:cs typeface="ＭＳ Ｐゴシック" pitchFamily="-111" charset="-128"/>
              </a:rPr>
              <a:t>, x, t) &amp;&amp;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B</a:t>
            </a:r>
            <a:r>
              <a:rPr lang="en-US" sz="2400" b="1" dirty="0">
                <a:ea typeface="ＭＳ Ｐゴシック" pitchFamily="-111" charset="-128"/>
                <a:cs typeface="ＭＳ Ｐゴシック" pitchFamily="-111" charset="-128"/>
              </a:rPr>
              <a:t>, x, t) ]</a:t>
            </a:r>
            <a:endParaRPr lang="en-US" sz="2400" b="1" dirty="0"/>
          </a:p>
          <a:p>
            <a:pPr marL="990600" lvl="1" indent="-533400" eaLnBrk="1" hangingPunct="1">
              <a:buFont typeface="+mj-lt"/>
              <a:buAutoNum type="alphaLcParenR" startAt="3"/>
            </a:pPr>
            <a:r>
              <a:rPr lang="en-US" sz="2400" b="1" dirty="0"/>
              <a:t>~A: can be non-re. If ~A is always re, then all re are recursive as any set that is re and whose complement is re is decidable. However, A = K is a non-rec, re set and so ~A is not re.</a:t>
            </a:r>
          </a:p>
        </p:txBody>
      </p:sp>
      <p:sp>
        <p:nvSpPr>
          <p:cNvPr id="480261" name="Date Placeholder 3"/>
          <p:cNvSpPr>
            <a:spLocks noGrp="1"/>
          </p:cNvSpPr>
          <p:nvPr>
            <p:ph type="dt" sz="quarter" idx="10"/>
          </p:nvPr>
        </p:nvSpPr>
        <p:spPr>
          <a:noFill/>
        </p:spPr>
        <p:txBody>
          <a:bodyPr/>
          <a:lstStyle/>
          <a:p>
            <a:fld id="{0C425DBC-4D5E-3345-8521-F717BCA87400}"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802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5059723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Number Placeholder 5"/>
          <p:cNvSpPr>
            <a:spLocks noGrp="1"/>
          </p:cNvSpPr>
          <p:nvPr>
            <p:ph type="sldNum" sz="quarter" idx="12"/>
          </p:nvPr>
        </p:nvSpPr>
        <p:spPr>
          <a:noFill/>
        </p:spPr>
        <p:txBody>
          <a:bodyPr/>
          <a:lstStyle/>
          <a:p>
            <a:pPr eaLnBrk="1" hangingPunct="1"/>
            <a:fld id="{D442E32B-9358-A442-968B-516F626B0D89}" type="slidenum">
              <a:rPr lang="en-US">
                <a:latin typeface="Arial" pitchFamily="-111" charset="0"/>
                <a:ea typeface="ＭＳ Ｐゴシック" pitchFamily="-111" charset="-128"/>
                <a:cs typeface="ＭＳ Ｐゴシック" pitchFamily="-111" charset="-128"/>
              </a:rPr>
              <a:pPr eaLnBrk="1" hangingPunct="1"/>
              <a:t>328</a:t>
            </a:fld>
            <a:endParaRPr lang="en-US">
              <a:latin typeface="Arial" pitchFamily="-111" charset="0"/>
              <a:ea typeface="ＭＳ Ｐゴシック" pitchFamily="-111" charset="-128"/>
              <a:cs typeface="ＭＳ Ｐゴシック" pitchFamily="-111" charset="-128"/>
            </a:endParaRPr>
          </a:p>
        </p:txBody>
      </p:sp>
      <p:sp>
        <p:nvSpPr>
          <p:cNvPr id="48435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4356" name="Rectangle 3"/>
          <p:cNvSpPr>
            <a:spLocks noGrp="1" noChangeArrowheads="1"/>
          </p:cNvSpPr>
          <p:nvPr>
            <p:ph type="body" idx="1"/>
          </p:nvPr>
        </p:nvSpPr>
        <p:spPr>
          <a:xfrm>
            <a:off x="457200" y="1600200"/>
            <a:ext cx="8229600" cy="4525963"/>
          </a:xfrm>
        </p:spPr>
        <p:txBody>
          <a:bodyPr/>
          <a:lstStyle/>
          <a:p>
            <a:pPr marL="0" indent="0">
              <a:buNone/>
            </a:pPr>
            <a:r>
              <a:rPr lang="en-US" dirty="0">
                <a:ea typeface="ＭＳ Ｐゴシック" pitchFamily="-111" charset="-128"/>
                <a:cs typeface="ＭＳ Ｐゴシック" pitchFamily="-111" charset="-128"/>
              </a:rPr>
              <a:t>Given that the predicate </a:t>
            </a:r>
            <a:r>
              <a:rPr lang="en-US" b="1" dirty="0">
                <a:ea typeface="ＭＳ Ｐゴシック" pitchFamily="-111" charset="-128"/>
                <a:cs typeface="ＭＳ Ｐゴシック" pitchFamily="-111" charset="-128"/>
              </a:rPr>
              <a:t>STP</a:t>
            </a:r>
            <a:r>
              <a:rPr lang="en-US" dirty="0">
                <a:ea typeface="ＭＳ Ｐゴシック" pitchFamily="-111" charset="-128"/>
                <a:cs typeface="ＭＳ Ｐゴシック" pitchFamily="-111" charset="-128"/>
              </a:rPr>
              <a:t> and the function </a:t>
            </a:r>
            <a:r>
              <a:rPr lang="en-US" b="1" dirty="0">
                <a:ea typeface="ＭＳ Ｐゴシック" pitchFamily="-111" charset="-128"/>
                <a:cs typeface="ＭＳ Ｐゴシック" pitchFamily="-111" charset="-128"/>
              </a:rPr>
              <a:t>VALUE</a:t>
            </a:r>
            <a:r>
              <a:rPr lang="en-US" dirty="0">
                <a:ea typeface="ＭＳ Ｐゴシック" pitchFamily="-111" charset="-128"/>
                <a:cs typeface="ＭＳ Ｐゴシック" pitchFamily="-111" charset="-128"/>
              </a:rPr>
              <a:t> are </a:t>
            </a:r>
            <a:r>
              <a:rPr lang="en-US" dirty="0" err="1">
                <a:ea typeface="ＭＳ Ｐゴシック" pitchFamily="-111" charset="-128"/>
                <a:cs typeface="ＭＳ Ｐゴシック" pitchFamily="-111" charset="-128"/>
              </a:rPr>
              <a:t>prf’s</a:t>
            </a:r>
            <a:r>
              <a:rPr lang="en-US" dirty="0">
                <a:ea typeface="ＭＳ Ｐゴシック" pitchFamily="-111" charset="-128"/>
                <a:cs typeface="ＭＳ Ｐゴシック" pitchFamily="-111" charset="-128"/>
              </a:rPr>
              <a:t>, show that we can semi-decide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 f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evaluates to 0 for some input}</a:t>
            </a:r>
          </a:p>
          <a:p>
            <a:pPr marL="242888" indent="0">
              <a:buNone/>
            </a:pPr>
            <a:r>
              <a:rPr lang="en-US" dirty="0">
                <a:ea typeface="ＭＳ Ｐゴシック" pitchFamily="-111" charset="-128"/>
                <a:cs typeface="ＭＳ Ｐゴシック" pitchFamily="-111" charset="-128"/>
              </a:rPr>
              <a:t>This can be shown re by the predicate</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 | </a:t>
            </a:r>
            <a:r>
              <a:rPr lang="en-US" b="1" dirty="0">
                <a:ea typeface="ＭＳ Ｐゴシック" pitchFamily="-111" charset="-128"/>
                <a:cs typeface="ＭＳ Ｐゴシック" pitchFamily="-111" charset="-128"/>
                <a:sym typeface="Symbol" pitchFamily="-111" charset="2"/>
              </a:rPr>
              <a:t>&lt;</a:t>
            </a:r>
            <a:r>
              <a:rPr lang="en-US" b="1" dirty="0" err="1">
                <a:ea typeface="ＭＳ Ｐゴシック" pitchFamily="-111" charset="-128"/>
                <a:cs typeface="ＭＳ Ｐゴシック" pitchFamily="-111" charset="-128"/>
                <a:sym typeface="Symbol" pitchFamily="-111" charset="2"/>
              </a:rPr>
              <a:t>x,</a:t>
            </a:r>
            <a:r>
              <a:rPr lang="en-US" b="1" dirty="0" err="1">
                <a:ea typeface="ＭＳ Ｐゴシック" pitchFamily="-111" charset="-128"/>
                <a:cs typeface="ＭＳ Ｐゴシック" pitchFamily="-111" charset="-128"/>
              </a:rPr>
              <a:t>t</a:t>
            </a:r>
            <a:r>
              <a:rPr lang="en-US" b="1" dirty="0">
                <a:ea typeface="ＭＳ Ｐゴシック" pitchFamily="-111" charset="-128"/>
                <a:cs typeface="ＭＳ Ｐゴシック" pitchFamily="-111" charset="-128"/>
              </a:rPr>
              <a:t>&gt; [</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&amp;&amp; value(</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 0] } </a:t>
            </a:r>
          </a:p>
        </p:txBody>
      </p:sp>
      <p:sp>
        <p:nvSpPr>
          <p:cNvPr id="484357" name="Date Placeholder 3"/>
          <p:cNvSpPr>
            <a:spLocks noGrp="1"/>
          </p:cNvSpPr>
          <p:nvPr>
            <p:ph type="dt" sz="quarter" idx="10"/>
          </p:nvPr>
        </p:nvSpPr>
        <p:spPr>
          <a:noFill/>
        </p:spPr>
        <p:txBody>
          <a:bodyPr/>
          <a:lstStyle/>
          <a:p>
            <a:fld id="{59E40F41-16F5-E74D-BFBF-260F21EDB02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843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3880744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Slide Number Placeholder 5"/>
          <p:cNvSpPr>
            <a:spLocks noGrp="1"/>
          </p:cNvSpPr>
          <p:nvPr>
            <p:ph type="sldNum" sz="quarter" idx="12"/>
          </p:nvPr>
        </p:nvSpPr>
        <p:spPr>
          <a:noFill/>
        </p:spPr>
        <p:txBody>
          <a:bodyPr/>
          <a:lstStyle/>
          <a:p>
            <a:pPr eaLnBrk="1" hangingPunct="1"/>
            <a:fld id="{A2E656CF-A014-764C-87C2-1DED4D8AE25E}" type="slidenum">
              <a:rPr lang="en-US">
                <a:latin typeface="Arial" pitchFamily="-111" charset="0"/>
                <a:ea typeface="ＭＳ Ｐゴシック" pitchFamily="-111" charset="-128"/>
                <a:cs typeface="ＭＳ Ｐゴシック" pitchFamily="-111" charset="-128"/>
              </a:rPr>
              <a:pPr eaLnBrk="1" hangingPunct="1"/>
              <a:t>329</a:t>
            </a:fld>
            <a:endParaRPr lang="en-US">
              <a:latin typeface="Arial" pitchFamily="-111" charset="0"/>
              <a:ea typeface="ＭＳ Ｐゴシック" pitchFamily="-111" charset="-128"/>
              <a:cs typeface="ＭＳ Ｐゴシック" pitchFamily="-111" charset="-128"/>
            </a:endParaRPr>
          </a:p>
        </p:txBody>
      </p:sp>
      <p:sp>
        <p:nvSpPr>
          <p:cNvPr id="48640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6404" name="Rectangle 3"/>
          <p:cNvSpPr>
            <a:spLocks noGrp="1" noChangeArrowheads="1"/>
          </p:cNvSpPr>
          <p:nvPr>
            <p:ph type="body" idx="1"/>
          </p:nvPr>
        </p:nvSpPr>
        <p:spPr/>
        <p:txBody>
          <a:bodyPr>
            <a:normAutofit fontScale="92500" lnSpcReduction="10000"/>
          </a:bodyPr>
          <a:lstStyle/>
          <a:p>
            <a:pPr marL="15875" indent="-15875" eaLnBrk="1" hangingPunct="1">
              <a:lnSpc>
                <a:spcPct val="80000"/>
              </a:lnSpc>
              <a:buFontTx/>
              <a:buNone/>
            </a:pPr>
            <a:r>
              <a:rPr lang="en-US" sz="2800" dirty="0">
                <a:ea typeface="ＭＳ Ｐゴシック" pitchFamily="-111" charset="-128"/>
                <a:cs typeface="ＭＳ Ｐゴシック" pitchFamily="-111" charset="-128"/>
              </a:rPr>
              <a:t>Let </a:t>
            </a: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be an re (recursively enumerable), non-recursive set, and </a:t>
            </a:r>
            <a:r>
              <a:rPr lang="en-US" sz="2800" b="1" dirty="0">
                <a:ea typeface="ＭＳ Ｐゴシック" pitchFamily="-111" charset="-128"/>
                <a:cs typeface="ＭＳ Ｐゴシック" pitchFamily="-111" charset="-128"/>
              </a:rPr>
              <a:t>T</a:t>
            </a:r>
            <a:r>
              <a:rPr lang="en-US" sz="2800" dirty="0">
                <a:ea typeface="ＭＳ Ｐゴシック" pitchFamily="-111" charset="-128"/>
                <a:cs typeface="ＭＳ Ｐゴシック" pitchFamily="-111" charset="-128"/>
              </a:rPr>
              <a:t> be re, non-empty, possibly recursive set. Let </a:t>
            </a:r>
            <a:r>
              <a:rPr lang="en-US" sz="2800" b="1" dirty="0">
                <a:ea typeface="ＭＳ Ｐゴシック" pitchFamily="-111" charset="-128"/>
                <a:cs typeface="ＭＳ Ｐゴシック" pitchFamily="-111" charset="-128"/>
              </a:rPr>
              <a:t>E = { z | z = x + y, where x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S and y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 }. </a:t>
            </a:r>
          </a:p>
          <a:p>
            <a:pPr marL="609600" indent="-609600" eaLnBrk="1" hangingPunct="1">
              <a:lnSpc>
                <a:spcPct val="80000"/>
              </a:lnSpc>
              <a:buFontTx/>
              <a:buNone/>
            </a:pPr>
            <a:r>
              <a:rPr lang="en-US" sz="2800" dirty="0">
                <a:ea typeface="ＭＳ Ｐゴシック" pitchFamily="-111" charset="-128"/>
                <a:cs typeface="ＭＳ Ｐゴシック" pitchFamily="-111" charset="-128"/>
              </a:rPr>
              <a:t>	(a)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non re? </a:t>
            </a:r>
            <a:r>
              <a:rPr lang="en-US" sz="2800" b="1" dirty="0">
                <a:ea typeface="ＭＳ Ｐゴシック" pitchFamily="-111" charset="-128"/>
                <a:cs typeface="ＭＳ Ｐゴシック" pitchFamily="-111" charset="-128"/>
              </a:rPr>
              <a:t>No as we can let S and T be semi-decided by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S</a:t>
            </a:r>
            <a:r>
              <a:rPr lang="en-US" sz="2800" b="1" dirty="0">
                <a:ea typeface="ＭＳ Ｐゴシック" pitchFamily="-111" charset="-128"/>
                <a:cs typeface="ＭＳ Ｐゴシック" pitchFamily="-111" charset="-128"/>
              </a:rPr>
              <a:t> and </a:t>
            </a:r>
            <a:r>
              <a:rPr lang="en-US" sz="2800" b="1" dirty="0" err="1">
                <a:ea typeface="ＭＳ Ｐゴシック" pitchFamily="-111" charset="-128"/>
                <a:cs typeface="ＭＳ Ｐゴシック" pitchFamily="-111" charset="-128"/>
              </a:rPr>
              <a:t>f</a:t>
            </a:r>
            <a:r>
              <a:rPr lang="en-US" sz="2800" b="1" baseline="-25000" dirty="0" err="1">
                <a:ea typeface="ＭＳ Ｐゴシック" pitchFamily="-111" charset="-128"/>
                <a:cs typeface="ＭＳ Ｐゴシック" pitchFamily="-111" charset="-128"/>
              </a:rPr>
              <a:t>T</a:t>
            </a:r>
            <a:r>
              <a:rPr lang="en-US" sz="2800" b="1" dirty="0">
                <a:ea typeface="ＭＳ Ｐゴシック" pitchFamily="-111" charset="-128"/>
                <a:cs typeface="ＭＳ Ｐゴシック" pitchFamily="-111" charset="-128"/>
              </a:rPr>
              <a:t>, resp., E is then semi-</a:t>
            </a:r>
            <a:r>
              <a:rPr lang="en-US" sz="2800" b="1" dirty="0" err="1">
                <a:ea typeface="ＭＳ Ｐゴシック" pitchFamily="-111" charset="-128"/>
                <a:cs typeface="ＭＳ Ｐゴシック" pitchFamily="-111" charset="-128"/>
              </a:rPr>
              <a:t>dec.</a:t>
            </a:r>
            <a:r>
              <a:rPr lang="en-US" sz="2800" b="1" dirty="0">
                <a:ea typeface="ＭＳ Ｐゴシック" pitchFamily="-111" charset="-128"/>
                <a:cs typeface="ＭＳ Ｐゴシック" pitchFamily="-111" charset="-128"/>
              </a:rPr>
              <a:t> by</a:t>
            </a:r>
            <a:br>
              <a:rPr lang="en-US" sz="2800" b="1" dirty="0">
                <a:ea typeface="ＭＳ Ｐゴシック" pitchFamily="-111" charset="-128"/>
                <a:cs typeface="ＭＳ Ｐゴシック" pitchFamily="-111" charset="-128"/>
              </a:rPr>
            </a:br>
            <a:r>
              <a:rPr lang="en-US" sz="2400" b="1" dirty="0" err="1"/>
              <a:t>f</a:t>
            </a:r>
            <a:r>
              <a:rPr lang="en-US" sz="2400" b="1" baseline="-25000" dirty="0" err="1"/>
              <a:t>E</a:t>
            </a:r>
            <a:r>
              <a:rPr lang="en-US" sz="2400" b="1" dirty="0"/>
              <a:t> (z) = </a:t>
            </a:r>
            <a:r>
              <a:rPr lang="en-US" sz="2400" b="1" dirty="0">
                <a:ea typeface="ＭＳ Ｐゴシック" pitchFamily="-111" charset="-128"/>
                <a:cs typeface="ＭＳ Ｐゴシック" pitchFamily="-111" charset="-128"/>
                <a:sym typeface="Symbol" pitchFamily="-111" charset="2"/>
              </a:rPr>
              <a:t>&lt;</a:t>
            </a:r>
            <a:r>
              <a:rPr lang="en-US" sz="2400" b="1" dirty="0" err="1">
                <a:ea typeface="ＭＳ Ｐゴシック" pitchFamily="-111" charset="-128"/>
                <a:cs typeface="ＭＳ Ｐゴシック" pitchFamily="-111" charset="-128"/>
                <a:sym typeface="Symbol" pitchFamily="-111" charset="2"/>
              </a:rPr>
              <a:t>x,y,</a:t>
            </a:r>
            <a:r>
              <a:rPr lang="en-US" sz="2400" b="1"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&gt;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&amp;&amp; </a:t>
            </a:r>
            <a:r>
              <a:rPr lang="en-US" sz="2400" b="1" dirty="0" err="1">
                <a:ea typeface="ＭＳ Ｐゴシック" pitchFamily="-111" charset="-128"/>
                <a:cs typeface="ＭＳ Ｐゴシック" pitchFamily="-111" charset="-128"/>
              </a:rPr>
              <a:t>stp</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y, t) &amp;&amp; </a:t>
            </a:r>
            <a:br>
              <a:rPr lang="en-US" sz="2400" b="1"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(z = value(</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S</a:t>
            </a:r>
            <a:r>
              <a:rPr lang="en-US" sz="2400" b="1" dirty="0">
                <a:ea typeface="ＭＳ Ｐゴシック" pitchFamily="-111" charset="-128"/>
                <a:cs typeface="ＭＳ Ｐゴシック" pitchFamily="-111" charset="-128"/>
              </a:rPr>
              <a:t>, x, t) + value(</a:t>
            </a:r>
            <a:r>
              <a:rPr lang="en-US" sz="2400" b="1" dirty="0" err="1">
                <a:ea typeface="ＭＳ Ｐゴシック" pitchFamily="-111" charset="-128"/>
                <a:cs typeface="ＭＳ Ｐゴシック" pitchFamily="-111" charset="-128"/>
              </a:rPr>
              <a:t>f</a:t>
            </a:r>
            <a:r>
              <a:rPr lang="en-US" sz="2400" b="1" baseline="-25000" dirty="0" err="1">
                <a:ea typeface="ＭＳ Ｐゴシック" pitchFamily="-111" charset="-128"/>
                <a:cs typeface="ＭＳ Ｐゴシック" pitchFamily="-111" charset="-128"/>
              </a:rPr>
              <a:t>T</a:t>
            </a:r>
            <a:r>
              <a:rPr lang="en-US" sz="2400" b="1" dirty="0">
                <a:ea typeface="ＭＳ Ｐゴシック" pitchFamily="-111" charset="-128"/>
                <a:cs typeface="ＭＳ Ｐゴシック" pitchFamily="-111" charset="-128"/>
              </a:rPr>
              <a:t>, y, t)) ]</a:t>
            </a:r>
            <a:endParaRPr lang="en-US" sz="2800" b="1" dirty="0">
              <a:ea typeface="ＭＳ Ｐゴシック" pitchFamily="-111" charset="-128"/>
              <a:cs typeface="ＭＳ Ｐゴシック" pitchFamily="-111" charset="-128"/>
            </a:endParaRPr>
          </a:p>
          <a:p>
            <a:pPr marL="609600" indent="-609600">
              <a:lnSpc>
                <a:spcPct val="80000"/>
              </a:lnSpc>
              <a:buNone/>
            </a:pPr>
            <a:r>
              <a:rPr lang="en-US" sz="2800" dirty="0">
                <a:ea typeface="ＭＳ Ｐゴシック" pitchFamily="-111" charset="-128"/>
                <a:cs typeface="ＭＳ Ｐゴシック" pitchFamily="-111" charset="-128"/>
              </a:rPr>
              <a:t>	(b)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 non-recursive? </a:t>
            </a:r>
            <a:r>
              <a:rPr lang="en-US" sz="2800" b="1" dirty="0">
                <a:ea typeface="ＭＳ Ｐゴシック" pitchFamily="-111" charset="-128"/>
                <a:cs typeface="ＭＳ Ｐゴシック" pitchFamily="-111" charset="-128"/>
              </a:rPr>
              <a:t>Yes, just let T = {0}, then E = S which is known to be re, non-rec.</a:t>
            </a:r>
          </a:p>
          <a:p>
            <a:pPr marL="609600" indent="-609600">
              <a:lnSpc>
                <a:spcPct val="80000"/>
              </a:lnSpc>
              <a:buNone/>
            </a:pPr>
            <a:r>
              <a:rPr lang="en-US" sz="2800" dirty="0">
                <a:ea typeface="ＭＳ Ｐゴシック" pitchFamily="-111" charset="-128"/>
                <a:cs typeface="ＭＳ Ｐゴシック" pitchFamily="-111" charset="-128"/>
              </a:rPr>
              <a:t>	(c) Can </a:t>
            </a:r>
            <a:r>
              <a:rPr lang="en-US" sz="2800" b="1" dirty="0">
                <a:ea typeface="ＭＳ Ｐゴシック" pitchFamily="-111" charset="-128"/>
                <a:cs typeface="ＭＳ Ｐゴシック" pitchFamily="-111" charset="-128"/>
              </a:rPr>
              <a:t>E</a:t>
            </a:r>
            <a:r>
              <a:rPr lang="en-US" sz="2800" dirty="0">
                <a:ea typeface="ＭＳ Ｐゴシック" pitchFamily="-111" charset="-128"/>
                <a:cs typeface="ＭＳ Ｐゴシック" pitchFamily="-111" charset="-128"/>
              </a:rPr>
              <a:t> be recursive? </a:t>
            </a:r>
            <a:r>
              <a:rPr lang="en-US" sz="2800" b="1" dirty="0">
                <a:ea typeface="ＭＳ Ｐゴシック" pitchFamily="-111" charset="-128"/>
                <a:cs typeface="ＭＳ Ｐゴシック" pitchFamily="-111" charset="-128"/>
              </a:rPr>
              <a:t>Yes, let T = </a:t>
            </a:r>
            <a:r>
              <a:rPr lang="en-US" sz="2800" b="1" dirty="0">
                <a:ea typeface="ＭＳ Ｐゴシック" pitchFamily="-111" charset="-128"/>
                <a:cs typeface="ＭＳ Ｐゴシック" pitchFamily="-111" charset="-128"/>
                <a:sym typeface="Symbol" pitchFamily="-111" charset="2"/>
              </a:rPr>
              <a:t>, then </a:t>
            </a:r>
            <a:br>
              <a:rPr lang="en-US" sz="2800" b="1" dirty="0">
                <a:ea typeface="ＭＳ Ｐゴシック" pitchFamily="-111" charset="-128"/>
                <a:cs typeface="ＭＳ Ｐゴシック" pitchFamily="-111" charset="-128"/>
                <a:sym typeface="Symbol" pitchFamily="-111" charset="2"/>
              </a:rPr>
            </a:br>
            <a:r>
              <a:rPr lang="en-US" sz="2800" b="1" dirty="0">
                <a:ea typeface="ＭＳ Ｐゴシック" pitchFamily="-111" charset="-128"/>
                <a:cs typeface="ＭＳ Ｐゴシック" pitchFamily="-111" charset="-128"/>
                <a:sym typeface="Symbol" pitchFamily="-111" charset="2"/>
              </a:rPr>
              <a:t>E = { x | x ≥ min (S) } which is a co-finite set and hence rec.</a:t>
            </a:r>
            <a:endParaRPr lang="en-US" sz="2800" dirty="0">
              <a:ea typeface="ＭＳ Ｐゴシック" pitchFamily="-111" charset="-128"/>
              <a:cs typeface="ＭＳ Ｐゴシック" pitchFamily="-111" charset="-128"/>
            </a:endParaRPr>
          </a:p>
        </p:txBody>
      </p:sp>
      <p:sp>
        <p:nvSpPr>
          <p:cNvPr id="486405" name="Date Placeholder 3"/>
          <p:cNvSpPr>
            <a:spLocks noGrp="1"/>
          </p:cNvSpPr>
          <p:nvPr>
            <p:ph type="dt" sz="quarter" idx="10"/>
          </p:nvPr>
        </p:nvSpPr>
        <p:spPr>
          <a:noFill/>
        </p:spPr>
        <p:txBody>
          <a:bodyPr/>
          <a:lstStyle/>
          <a:p>
            <a:fld id="{81A81535-BAB7-7D4E-8ADF-6E46453278A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864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656274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Date Placeholder 3"/>
          <p:cNvSpPr>
            <a:spLocks noGrp="1"/>
          </p:cNvSpPr>
          <p:nvPr>
            <p:ph type="dt" sz="quarter" idx="10"/>
          </p:nvPr>
        </p:nvSpPr>
        <p:spPr>
          <a:noFill/>
        </p:spPr>
        <p:txBody>
          <a:bodyPr/>
          <a:lstStyle/>
          <a:p>
            <a:fld id="{74444435-DB73-3248-AE30-CA71C94D606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72035"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72036" name="Slide Number Placeholder 5"/>
          <p:cNvSpPr>
            <a:spLocks noGrp="1"/>
          </p:cNvSpPr>
          <p:nvPr>
            <p:ph type="sldNum" sz="quarter" idx="12"/>
          </p:nvPr>
        </p:nvSpPr>
        <p:spPr>
          <a:noFill/>
        </p:spPr>
        <p:txBody>
          <a:bodyPr/>
          <a:lstStyle/>
          <a:p>
            <a:fld id="{C9466B52-6578-9444-872C-0BE4E45999E3}"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
        <p:nvSpPr>
          <p:cNvPr id="172037"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Non-re Problems</a:t>
            </a:r>
          </a:p>
        </p:txBody>
      </p:sp>
      <p:sp>
        <p:nvSpPr>
          <p:cNvPr id="172038" name="Rectangle 3"/>
          <p:cNvSpPr>
            <a:spLocks noGrp="1" noChangeArrowheads="1"/>
          </p:cNvSpPr>
          <p:nvPr>
            <p:ph type="body" idx="1"/>
          </p:nvPr>
        </p:nvSpPr>
        <p:spPr/>
        <p:txBody>
          <a:bodyPr/>
          <a:lstStyle/>
          <a:p>
            <a:pPr eaLnBrk="1" hangingPunct="1">
              <a:lnSpc>
                <a:spcPct val="90000"/>
              </a:lnSpc>
            </a:pPr>
            <a:r>
              <a:rPr lang="en-US" sz="2400" dirty="0">
                <a:ea typeface="ＭＳ Ｐゴシック" pitchFamily="-111" charset="-128"/>
                <a:cs typeface="ＭＳ Ｐゴシック" pitchFamily="-111" charset="-128"/>
              </a:rPr>
              <a:t>There are even “practical” problems that are worse than unsolvable -- they’re not even semi-decidable.  </a:t>
            </a:r>
          </a:p>
          <a:p>
            <a:pPr eaLnBrk="1" hangingPunct="1">
              <a:lnSpc>
                <a:spcPct val="90000"/>
              </a:lnSpc>
            </a:pPr>
            <a:r>
              <a:rPr lang="en-US" sz="2400" dirty="0">
                <a:ea typeface="ＭＳ Ｐゴシック" pitchFamily="-111" charset="-128"/>
                <a:cs typeface="ＭＳ Ｐゴシック" pitchFamily="-111" charset="-128"/>
              </a:rPr>
              <a:t>The classic non-re problem is the </a:t>
            </a:r>
            <a:r>
              <a:rPr lang="en-US" sz="2400" b="1" dirty="0">
                <a:ea typeface="ＭＳ Ｐゴシック" pitchFamily="-111" charset="-128"/>
                <a:cs typeface="ＭＳ Ｐゴシック" pitchFamily="-111" charset="-128"/>
              </a:rPr>
              <a:t>Uniform Halting Problem</a:t>
            </a:r>
            <a:r>
              <a:rPr lang="en-US" sz="2400" dirty="0">
                <a:ea typeface="ＭＳ Ｐゴシック" pitchFamily="-111" charset="-128"/>
                <a:cs typeface="ＭＳ Ｐゴシック" pitchFamily="-111" charset="-128"/>
              </a:rPr>
              <a:t>, that is, the problem to decide of an arbitrary effective procedure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whether or not </a:t>
            </a:r>
            <a:r>
              <a:rPr lang="en-US" sz="2400" b="1" dirty="0">
                <a:ea typeface="ＭＳ Ｐゴシック" pitchFamily="-111" charset="-128"/>
                <a:cs typeface="ＭＳ Ｐゴシック" pitchFamily="-111" charset="-128"/>
              </a:rPr>
              <a:t>P</a:t>
            </a:r>
            <a:r>
              <a:rPr lang="en-US" sz="2400" dirty="0">
                <a:ea typeface="ＭＳ Ｐゴシック" pitchFamily="-111" charset="-128"/>
                <a:cs typeface="ＭＳ Ｐゴシック" pitchFamily="-111" charset="-128"/>
              </a:rPr>
              <a:t> is an algorithm.  </a:t>
            </a:r>
          </a:p>
          <a:p>
            <a:pPr eaLnBrk="1" hangingPunct="1">
              <a:lnSpc>
                <a:spcPct val="90000"/>
              </a:lnSpc>
            </a:pPr>
            <a:r>
              <a:rPr lang="en-US" sz="2400" dirty="0">
                <a:ea typeface="ＭＳ Ｐゴシック" pitchFamily="-111" charset="-128"/>
                <a:cs typeface="ＭＳ Ｐゴシック" pitchFamily="-111" charset="-128"/>
              </a:rPr>
              <a:t>Assume that the algorithms can be enumerated, and that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accomplishes this.  Then</a:t>
            </a:r>
            <a:br>
              <a:rPr lang="en-US" sz="2400"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F(x) = A</a:t>
            </a:r>
            <a:r>
              <a:rPr lang="en-US" sz="2400" b="1" baseline="-25000" dirty="0">
                <a:ea typeface="ＭＳ Ｐゴシック" pitchFamily="-111" charset="-128"/>
                <a:cs typeface="ＭＳ Ｐゴシック" pitchFamily="-111" charset="-128"/>
              </a:rPr>
              <a:t>x</a:t>
            </a:r>
            <a:r>
              <a:rPr lang="en-US" sz="2400" b="1" dirty="0">
                <a:ea typeface="ＭＳ Ｐゴシック" pitchFamily="-111" charset="-128"/>
                <a:cs typeface="ＭＳ Ｐゴシック" pitchFamily="-111" charset="-128"/>
              </a:rPr>
              <a:t> </a:t>
            </a:r>
            <a:br>
              <a:rPr lang="en-US" sz="2400" b="1" dirty="0">
                <a:ea typeface="ＭＳ Ｐゴシック" pitchFamily="-111" charset="-128"/>
                <a:cs typeface="ＭＳ Ｐゴシック" pitchFamily="-111" charset="-128"/>
              </a:rPr>
            </a:b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where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A</a:t>
            </a:r>
            <a:r>
              <a:rPr lang="en-US" sz="2400" b="1" baseline="-25000"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 … is a list of indexes of all and only the algorithms</a:t>
            </a:r>
          </a:p>
        </p:txBody>
      </p:sp>
    </p:spTree>
    <p:extLst>
      <p:ext uri="{BB962C8B-B14F-4D97-AF65-F5344CB8AC3E}">
        <p14:creationId xmlns:p14="http://schemas.microsoft.com/office/powerpoint/2010/main" val="2728227717"/>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Number Placeholder 5"/>
          <p:cNvSpPr>
            <a:spLocks noGrp="1"/>
          </p:cNvSpPr>
          <p:nvPr>
            <p:ph type="sldNum" sz="quarter" idx="12"/>
          </p:nvPr>
        </p:nvSpPr>
        <p:spPr>
          <a:noFill/>
        </p:spPr>
        <p:txBody>
          <a:bodyPr/>
          <a:lstStyle/>
          <a:p>
            <a:pPr eaLnBrk="1" hangingPunct="1"/>
            <a:fld id="{0FC50D1B-2EBB-7542-9CD0-BCC0F054FB5B}" type="slidenum">
              <a:rPr lang="en-US">
                <a:latin typeface="Arial" pitchFamily="-111" charset="0"/>
                <a:ea typeface="ＭＳ Ｐゴシック" pitchFamily="-111" charset="-128"/>
                <a:cs typeface="ＭＳ Ｐゴシック" pitchFamily="-111" charset="-128"/>
              </a:rPr>
              <a:pPr eaLnBrk="1" hangingPunct="1"/>
              <a:t>330</a:t>
            </a:fld>
            <a:endParaRPr lang="en-US">
              <a:latin typeface="Arial" pitchFamily="-111" charset="0"/>
              <a:ea typeface="ＭＳ Ｐゴシック" pitchFamily="-111" charset="-128"/>
              <a:cs typeface="ＭＳ Ｐゴシック" pitchFamily="-111" charset="-128"/>
            </a:endParaRPr>
          </a:p>
        </p:txBody>
      </p:sp>
      <p:sp>
        <p:nvSpPr>
          <p:cNvPr id="48845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88452" name="Rectangle 3"/>
          <p:cNvSpPr>
            <a:spLocks noGrp="1" noChangeArrowheads="1"/>
          </p:cNvSpPr>
          <p:nvPr>
            <p:ph type="body" idx="1"/>
          </p:nvPr>
        </p:nvSpPr>
        <p:spPr/>
        <p:txBody>
          <a:bodyPr/>
          <a:lstStyle/>
          <a:p>
            <a:pPr marL="0" indent="0">
              <a:buNone/>
            </a:pPr>
            <a:r>
              <a:rPr lang="en-US" sz="2800" dirty="0">
                <a:ea typeface="ＭＳ Ｐゴシック" pitchFamily="-111" charset="-128"/>
                <a:cs typeface="ＭＳ Ｐゴシック" pitchFamily="-111" charset="-128"/>
              </a:rPr>
              <a:t>Assuming </a:t>
            </a:r>
            <a:r>
              <a:rPr lang="en-US" sz="2800" b="1" dirty="0">
                <a:ea typeface="ＭＳ Ｐゴシック" pitchFamily="-111" charset="-128"/>
                <a:cs typeface="ＭＳ Ｐゴシック" pitchFamily="-111" charset="-128"/>
              </a:rPr>
              <a:t>TOTAL</a:t>
            </a:r>
            <a:r>
              <a:rPr lang="en-US" sz="2800" dirty="0">
                <a:ea typeface="ＭＳ Ｐゴシック" pitchFamily="-111" charset="-128"/>
                <a:cs typeface="ＭＳ Ｐゴシック" pitchFamily="-111" charset="-128"/>
              </a:rPr>
              <a:t> is undecidable, use reduction to show the undecidability of </a:t>
            </a:r>
            <a:br>
              <a:rPr lang="en-US" sz="2800" dirty="0">
                <a:ea typeface="ＭＳ Ｐゴシック" pitchFamily="-111" charset="-128"/>
                <a:cs typeface="ＭＳ Ｐゴシック" pitchFamily="-111" charset="-128"/>
              </a:rPr>
            </a:br>
            <a:r>
              <a:rPr lang="en-US" sz="2800" b="1" dirty="0" err="1">
                <a:ea typeface="ＭＳ Ｐゴシック" pitchFamily="-111" charset="-128"/>
                <a:cs typeface="ＭＳ Ｐゴシック" pitchFamily="-111" charset="-128"/>
              </a:rPr>
              <a:t>Incr</a:t>
            </a:r>
            <a:r>
              <a:rPr lang="en-US" sz="2800" b="1" dirty="0">
                <a:ea typeface="ＭＳ Ｐゴシック" pitchFamily="-111" charset="-128"/>
                <a:cs typeface="ＭＳ Ｐゴシック" pitchFamily="-111" charset="-128"/>
              </a:rPr>
              <a:t> = { f |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(x+1) &gt;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a:t>
            </a:r>
          </a:p>
          <a:p>
            <a:pPr marL="468313" indent="0">
              <a:buNone/>
            </a:pPr>
            <a:r>
              <a:rPr lang="en-US" sz="2800" b="1" dirty="0">
                <a:ea typeface="ＭＳ Ｐゴシック" pitchFamily="-111" charset="-128"/>
                <a:cs typeface="ＭＳ Ｐゴシック" pitchFamily="-111" charset="-128"/>
              </a:rPr>
              <a:t>Let f be arb.</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Define G</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 (x)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x</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f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TOTAL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x</a:t>
            </a:r>
            <a:r>
              <a:rPr lang="en-US" sz="2800" b="1" dirty="0" err="1">
                <a:ea typeface="ＭＳ Ｐゴシック" pitchFamily="-111" charset="-128"/>
                <a:cs typeface="ＭＳ Ｐゴシック" pitchFamily="-111" charset="-128"/>
                <a:sym typeface="Symbol" pitchFamily="-111" charset="2"/>
              </a:rPr>
              <a:t></a:t>
            </a:r>
            <a:r>
              <a:rPr lang="en-US" sz="2800" b="1" baseline="-25000" dirty="0" err="1">
                <a:ea typeface="ＭＳ Ｐゴシック" pitchFamily="-111" charset="-128"/>
                <a:cs typeface="ＭＳ Ｐゴシック" pitchFamily="-111" charset="-128"/>
                <a:sym typeface="Symbol" pitchFamily="-111" charset="2"/>
              </a:rPr>
              <a:t>f</a:t>
            </a:r>
            <a:r>
              <a:rPr lang="en-US" sz="2800" b="1" baseline="-25000"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sym typeface="Symbol" pitchFamily="-111" charset="2"/>
              </a:rPr>
              <a:t>iff</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x G</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sym typeface="Symbol" pitchFamily="-111" charset="2"/>
              </a:rPr>
              <a:t>iff</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x = x implies G</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Incr</a:t>
            </a:r>
            <a:endParaRPr lang="en-US" sz="2800" b="1" dirty="0">
              <a:ea typeface="ＭＳ Ｐゴシック" pitchFamily="-111" charset="-128"/>
              <a:cs typeface="ＭＳ Ｐゴシック" pitchFamily="-111" charset="-128"/>
            </a:endParaRPr>
          </a:p>
          <a:p>
            <a:pPr marL="468313" indent="0">
              <a:buNone/>
            </a:pPr>
            <a:r>
              <a:rPr lang="en-US" sz="2800" b="1" dirty="0">
                <a:ea typeface="ＭＳ Ｐゴシック" pitchFamily="-111" charset="-128"/>
                <a:cs typeface="ＭＳ Ｐゴシック" pitchFamily="-111" charset="-128"/>
              </a:rPr>
              <a:t>f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TOTAL </a:t>
            </a:r>
            <a:r>
              <a:rPr lang="en-US" sz="2800" b="1" dirty="0" err="1">
                <a:ea typeface="ＭＳ Ｐゴシック" pitchFamily="-111" charset="-128"/>
                <a:cs typeface="ＭＳ Ｐゴシック" pitchFamily="-111" charset="-128"/>
              </a:rPr>
              <a:t>iff</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err="1">
                <a:ea typeface="ＭＳ Ｐゴシック" pitchFamily="-111" charset="-128"/>
                <a:cs typeface="ＭＳ Ｐゴシック" pitchFamily="-111" charset="-128"/>
              </a:rPr>
              <a:t>x</a:t>
            </a:r>
            <a:r>
              <a:rPr lang="en-US" sz="2800" b="1" dirty="0" err="1">
                <a:ea typeface="ＭＳ Ｐゴシック" pitchFamily="-111" charset="-128"/>
                <a:cs typeface="ＭＳ Ｐゴシック" pitchFamily="-111" charset="-128"/>
                <a:sym typeface="Symbol" pitchFamily="-111" charset="2"/>
              </a:rPr>
              <a:t></a:t>
            </a:r>
            <a:r>
              <a:rPr lang="en-US" sz="2800" b="1" baseline="-25000" dirty="0" err="1">
                <a:ea typeface="ＭＳ Ｐゴシック" pitchFamily="-111" charset="-128"/>
                <a:cs typeface="ＭＳ Ｐゴシック" pitchFamily="-111" charset="-128"/>
                <a:sym typeface="Symbol" pitchFamily="-111" charset="2"/>
              </a:rPr>
              <a:t>f</a:t>
            </a:r>
            <a:r>
              <a:rPr lang="en-US" sz="2800" b="1" baseline="-25000"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sym typeface="Symbol" pitchFamily="-111" charset="2"/>
              </a:rPr>
              <a:t>iff</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x G</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sym typeface="Symbol" pitchFamily="-111" charset="2"/>
              </a:rPr>
              <a:t> </a:t>
            </a:r>
            <a:r>
              <a:rPr lang="en-US" sz="2800" b="1" dirty="0" err="1">
                <a:ea typeface="ＭＳ Ｐゴシック" pitchFamily="-111" charset="-128"/>
                <a:cs typeface="ＭＳ Ｐゴシック" pitchFamily="-111" charset="-128"/>
                <a:sym typeface="Symbol" pitchFamily="-111" charset="2"/>
              </a:rPr>
              <a:t>iff</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x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a:t>
            </a:r>
            <a:r>
              <a:rPr lang="en-US" sz="2800" b="1" dirty="0">
                <a:ea typeface="ＭＳ Ｐゴシック" pitchFamily="-111" charset="-128"/>
                <a:cs typeface="ＭＳ Ｐゴシック" pitchFamily="-111" charset="-128"/>
                <a:sym typeface="Symbol" pitchFamily="-111" charset="2"/>
              </a:rPr>
              <a:t></a:t>
            </a:r>
            <a:r>
              <a:rPr lang="en-US" sz="2800" b="1" baseline="-25000" dirty="0">
                <a:ea typeface="ＭＳ Ｐゴシック" pitchFamily="-111" charset="-128"/>
                <a:cs typeface="ＭＳ Ｐゴシック" pitchFamily="-111" charset="-128"/>
                <a:sym typeface="Symbol" pitchFamily="-111" charset="2"/>
              </a:rPr>
              <a:t>f </a:t>
            </a:r>
            <a:r>
              <a:rPr lang="en-US" sz="2800" b="1" dirty="0">
                <a:ea typeface="ＭＳ Ｐゴシック" pitchFamily="-111" charset="-128"/>
                <a:cs typeface="ＭＳ Ｐゴシック" pitchFamily="-111" charset="-128"/>
              </a:rPr>
              <a:t>(x) + x)</a:t>
            </a:r>
            <a:r>
              <a:rPr lang="en-US" sz="2800" b="1" dirty="0">
                <a:ea typeface="ＭＳ Ｐゴシック" pitchFamily="-111" charset="-128"/>
                <a:cs typeface="ＭＳ Ｐゴシック" pitchFamily="-111" charset="-128"/>
                <a:sym typeface="Symbol" pitchFamily="-111" charset="2"/>
              </a:rPr>
              <a:t> </a:t>
            </a:r>
            <a:r>
              <a:rPr lang="en-US" sz="2800" b="1" dirty="0">
                <a:ea typeface="ＭＳ Ｐゴシック" pitchFamily="-111" charset="-128"/>
                <a:cs typeface="ＭＳ Ｐゴシック" pitchFamily="-111" charset="-128"/>
              </a:rPr>
              <a:t>implies G</a:t>
            </a:r>
            <a:r>
              <a:rPr lang="en-US" sz="2800" b="1" baseline="-25000" dirty="0">
                <a:ea typeface="ＭＳ Ｐゴシック" pitchFamily="-111" charset="-128"/>
                <a:cs typeface="ＭＳ Ｐゴシック" pitchFamily="-111" charset="-128"/>
              </a:rPr>
              <a:t>f</a:t>
            </a:r>
            <a:r>
              <a:rPr lang="en-US" sz="2800" b="1"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sym typeface="Symbol" pitchFamily="-111" charset="2"/>
              </a:rPr>
              <a:t>∉</a:t>
            </a: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Incr</a:t>
            </a:r>
            <a:endParaRPr lang="en-US" sz="2800" b="1" dirty="0">
              <a:ea typeface="ＭＳ Ｐゴシック" pitchFamily="-111" charset="-128"/>
              <a:cs typeface="ＭＳ Ｐゴシック" pitchFamily="-111" charset="-128"/>
            </a:endParaRPr>
          </a:p>
          <a:p>
            <a:pPr marL="11113" indent="0">
              <a:buNone/>
            </a:pPr>
            <a:r>
              <a:rPr lang="en-US" sz="2200" dirty="0">
                <a:ea typeface="ＭＳ Ｐゴシック" pitchFamily="-111" charset="-128"/>
                <a:cs typeface="ＭＳ Ｐゴシック" pitchFamily="-111" charset="-128"/>
              </a:rPr>
              <a:t>You can overload </a:t>
            </a:r>
            <a:r>
              <a:rPr lang="en-US" sz="2200" b="1" dirty="0">
                <a:ea typeface="ＭＳ Ｐゴシック" pitchFamily="-111" charset="-128"/>
                <a:cs typeface="ＭＳ Ｐゴシック" pitchFamily="-111" charset="-128"/>
              </a:rPr>
              <a:t>f</a:t>
            </a:r>
            <a:r>
              <a:rPr lang="en-US" sz="2200" dirty="0">
                <a:ea typeface="ＭＳ Ｐゴシック" pitchFamily="-111" charset="-128"/>
                <a:cs typeface="ＭＳ Ｐゴシック" pitchFamily="-111" charset="-128"/>
              </a:rPr>
              <a:t> to be index and function, i.e., </a:t>
            </a:r>
            <a:r>
              <a:rPr lang="en-US" sz="2200" b="1" dirty="0">
                <a:ea typeface="ＭＳ Ｐゴシック" pitchFamily="-111" charset="-128"/>
                <a:cs typeface="ＭＳ Ｐゴシック" pitchFamily="-111" charset="-128"/>
              </a:rPr>
              <a:t>f(x) </a:t>
            </a:r>
            <a:r>
              <a:rPr lang="en-US" sz="2200" dirty="0">
                <a:ea typeface="ＭＳ Ｐゴシック" pitchFamily="-111" charset="-128"/>
                <a:cs typeface="ＭＳ Ｐゴシック" pitchFamily="-111" charset="-128"/>
              </a:rPr>
              <a:t>as</a:t>
            </a:r>
            <a:r>
              <a:rPr lang="en-US" sz="2200" b="1" dirty="0">
                <a:ea typeface="ＭＳ Ｐゴシック" pitchFamily="-111" charset="-128"/>
                <a:cs typeface="ＭＳ Ｐゴシック" pitchFamily="-111" charset="-128"/>
              </a:rPr>
              <a:t> </a:t>
            </a:r>
            <a:r>
              <a:rPr lang="en-US" sz="2200" b="1" dirty="0">
                <a:ea typeface="ＭＳ Ｐゴシック" pitchFamily="-111" charset="-128"/>
                <a:cs typeface="ＭＳ Ｐゴシック" pitchFamily="-111" charset="-128"/>
                <a:sym typeface="Symbol" pitchFamily="-111" charset="2"/>
              </a:rPr>
              <a:t></a:t>
            </a:r>
            <a:r>
              <a:rPr lang="en-US" sz="2200" b="1" baseline="-25000" dirty="0">
                <a:ea typeface="ＭＳ Ｐゴシック" pitchFamily="-111" charset="-128"/>
                <a:cs typeface="ＭＳ Ｐゴシック" pitchFamily="-111" charset="-128"/>
                <a:sym typeface="Symbol" pitchFamily="-111" charset="2"/>
              </a:rPr>
              <a:t>f </a:t>
            </a:r>
            <a:r>
              <a:rPr lang="en-US" sz="2200" b="1" dirty="0">
                <a:ea typeface="ＭＳ Ｐゴシック" pitchFamily="-111" charset="-128"/>
                <a:cs typeface="ＭＳ Ｐゴシック" pitchFamily="-111" charset="-128"/>
              </a:rPr>
              <a:t>(x) </a:t>
            </a:r>
          </a:p>
        </p:txBody>
      </p:sp>
      <p:sp>
        <p:nvSpPr>
          <p:cNvPr id="488453" name="Date Placeholder 3"/>
          <p:cNvSpPr>
            <a:spLocks noGrp="1"/>
          </p:cNvSpPr>
          <p:nvPr>
            <p:ph type="dt" sz="quarter" idx="10"/>
          </p:nvPr>
        </p:nvSpPr>
        <p:spPr>
          <a:noFill/>
        </p:spPr>
        <p:txBody>
          <a:bodyPr/>
          <a:lstStyle/>
          <a:p>
            <a:fld id="{B8283023-808D-C84C-BC3F-2BDB14D50C0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884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2783135"/>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Slide Number Placeholder 5"/>
          <p:cNvSpPr>
            <a:spLocks noGrp="1"/>
          </p:cNvSpPr>
          <p:nvPr>
            <p:ph type="sldNum" sz="quarter" idx="12"/>
          </p:nvPr>
        </p:nvSpPr>
        <p:spPr>
          <a:noFill/>
        </p:spPr>
        <p:txBody>
          <a:bodyPr/>
          <a:lstStyle/>
          <a:p>
            <a:pPr eaLnBrk="1" hangingPunct="1"/>
            <a:fld id="{A43D3EF6-9EFB-EE42-9358-6E870DF5BE2A}" type="slidenum">
              <a:rPr lang="en-US">
                <a:latin typeface="Arial" pitchFamily="-111" charset="0"/>
                <a:ea typeface="ＭＳ Ｐゴシック" pitchFamily="-111" charset="-128"/>
                <a:cs typeface="ＭＳ Ｐゴシック" pitchFamily="-111" charset="-128"/>
              </a:rPr>
              <a:pPr eaLnBrk="1" hangingPunct="1"/>
              <a:t>331</a:t>
            </a:fld>
            <a:endParaRPr lang="en-US">
              <a:latin typeface="Arial" pitchFamily="-111" charset="0"/>
              <a:ea typeface="ＭＳ Ｐゴシック" pitchFamily="-111" charset="-128"/>
              <a:cs typeface="ＭＳ Ｐゴシック" pitchFamily="-111" charset="-128"/>
            </a:endParaRPr>
          </a:p>
        </p:txBody>
      </p:sp>
      <p:sp>
        <p:nvSpPr>
          <p:cNvPr id="496643"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6644" name="Rectangle 3"/>
          <p:cNvSpPr>
            <a:spLocks noGrp="1" noChangeArrowheads="1"/>
          </p:cNvSpPr>
          <p:nvPr>
            <p:ph type="body" idx="1"/>
          </p:nvPr>
        </p:nvSpPr>
        <p:spPr>
          <a:xfrm>
            <a:off x="457200" y="1600200"/>
            <a:ext cx="8229600" cy="4525963"/>
          </a:xfrm>
        </p:spPr>
        <p:txBody>
          <a:bodyPr/>
          <a:lstStyle/>
          <a:p>
            <a:pPr marL="15875" indent="-15875">
              <a:buNone/>
            </a:pPr>
            <a:r>
              <a:rPr lang="en-US" dirty="0">
                <a:ea typeface="ＭＳ Ｐゴシック" pitchFamily="-111" charset="-128"/>
                <a:cs typeface="ＭＳ Ｐゴシック" pitchFamily="-111" charset="-128"/>
              </a:rPr>
              <a:t>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Let </a:t>
            </a:r>
            <a:r>
              <a:rPr lang="en-US" b="1" dirty="0">
                <a:ea typeface="ＭＳ Ｐゴシック" pitchFamily="-111" charset="-128"/>
                <a:cs typeface="ＭＳ Ｐゴシック" pitchFamily="-111" charset="-128"/>
                <a:sym typeface="Symbol" pitchFamily="-111" charset="2"/>
              </a:rPr>
              <a:t>TOTAL = { f |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rPr>
              <a:t>Prove that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TOTAL</a:t>
            </a:r>
            <a:r>
              <a:rPr lang="en-US" dirty="0">
                <a:ea typeface="ＭＳ Ｐゴシック" pitchFamily="-111" charset="-128"/>
                <a:cs typeface="ＭＳ Ｐゴシック" pitchFamily="-111" charset="-128"/>
              </a:rPr>
              <a:t>. </a:t>
            </a:r>
          </a:p>
          <a:p>
            <a:pPr marL="468313" indent="-68263">
              <a:buNone/>
            </a:pPr>
            <a:r>
              <a:rPr lang="en-US" b="1" dirty="0">
                <a:ea typeface="ＭＳ Ｐゴシック" pitchFamily="-111" charset="-128"/>
                <a:cs typeface="ＭＳ Ｐゴシック" pitchFamily="-111" charset="-128"/>
              </a:rPr>
              <a:t>Let f be arb.</a:t>
            </a:r>
            <a:br>
              <a:rPr lang="en-US" b="1"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Define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(x) = </a:t>
            </a:r>
            <a:r>
              <a:rPr lang="en-US" b="1" dirty="0">
                <a:ea typeface="ＭＳ Ｐゴシック" pitchFamily="-111" charset="-128"/>
                <a:cs typeface="ＭＳ Ｐゴシック" pitchFamily="-111" charset="-128"/>
                <a:sym typeface="Symbol" pitchFamily="-111" charset="2"/>
              </a:rPr>
              <a:t>t</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f,x,t</a:t>
            </a:r>
            <a:r>
              <a:rPr lang="en-US" b="1" dirty="0">
                <a:ea typeface="ＭＳ Ｐゴシック" pitchFamily="-111" charset="-128"/>
                <a:cs typeface="ＭＳ Ｐゴシック" pitchFamily="-111" charset="-128"/>
              </a:rPr>
              <a:t>) &amp;&amp; </a:t>
            </a:r>
            <a:r>
              <a:rPr lang="en-US" b="1" dirty="0" err="1">
                <a:ea typeface="ＭＳ Ｐゴシック" pitchFamily="-111" charset="-128"/>
                <a:cs typeface="ＭＳ Ｐゴシック" pitchFamily="-111" charset="-128"/>
              </a:rPr>
              <a:t>stp</a:t>
            </a:r>
            <a:r>
              <a:rPr lang="en-US" b="1" dirty="0">
                <a:ea typeface="ＭＳ Ｐゴシック" pitchFamily="-111" charset="-128"/>
                <a:cs typeface="ＭＳ Ｐゴシック" pitchFamily="-111" charset="-128"/>
              </a:rPr>
              <a:t>(f,x+1,t) &amp;&amp; (value(f,x+1,t) &gt; </a:t>
            </a:r>
            <a:r>
              <a:rPr lang="en-US" b="1" dirty="0">
                <a:ea typeface="ＭＳ Ｐゴシック" pitchFamily="-111" charset="-128"/>
                <a:cs typeface="ＭＳ Ｐゴシック" pitchFamily="-111" charset="-128"/>
                <a:sym typeface="Symbol" pitchFamily="-111" charset="2"/>
              </a:rPr>
              <a:t>value(</a:t>
            </a:r>
            <a:r>
              <a:rPr lang="en-US" b="1" dirty="0" err="1">
                <a:ea typeface="ＭＳ Ｐゴシック" pitchFamily="-111" charset="-128"/>
                <a:cs typeface="ＭＳ Ｐゴシック" pitchFamily="-111" charset="-128"/>
                <a:sym typeface="Symbol" pitchFamily="-111" charset="2"/>
              </a:rPr>
              <a:t>f,x,t</a:t>
            </a:r>
            <a:r>
              <a:rPr lang="en-US" b="1" dirty="0">
                <a:ea typeface="ＭＳ Ｐゴシック" pitchFamily="-111" charset="-128"/>
                <a:cs typeface="ＭＳ Ｐゴシック" pitchFamily="-111" charset="-128"/>
                <a:sym typeface="Symbol" pitchFamily="-111" charset="2"/>
              </a:rPr>
              <a:t>))]</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f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(x)</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rPr>
              <a:t>G</a:t>
            </a:r>
            <a:r>
              <a:rPr lang="en-US" b="1" baseline="-25000" dirty="0" err="1">
                <a:ea typeface="ＭＳ Ｐゴシック" pitchFamily="-111" charset="-128"/>
                <a:cs typeface="ＭＳ Ｐゴシック" pitchFamily="-111" charset="-128"/>
              </a:rPr>
              <a:t>f</a:t>
            </a:r>
            <a:r>
              <a:rPr lang="en-US" b="1"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TOT</a:t>
            </a:r>
            <a:endParaRPr lang="en-US" dirty="0">
              <a:ea typeface="ＭＳ Ｐゴシック" pitchFamily="-111" charset="-128"/>
              <a:cs typeface="ＭＳ Ｐゴシック" pitchFamily="-111" charset="-128"/>
            </a:endParaRPr>
          </a:p>
        </p:txBody>
      </p:sp>
      <p:sp>
        <p:nvSpPr>
          <p:cNvPr id="496645" name="Date Placeholder 3"/>
          <p:cNvSpPr>
            <a:spLocks noGrp="1"/>
          </p:cNvSpPr>
          <p:nvPr>
            <p:ph type="dt" sz="quarter" idx="10"/>
          </p:nvPr>
        </p:nvSpPr>
        <p:spPr>
          <a:noFill/>
        </p:spPr>
        <p:txBody>
          <a:bodyPr/>
          <a:lstStyle/>
          <a:p>
            <a:fld id="{B92B65B2-B3A4-F846-9B41-ADF4941CAA0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9664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1947627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Number Placeholder 5"/>
          <p:cNvSpPr>
            <a:spLocks noGrp="1"/>
          </p:cNvSpPr>
          <p:nvPr>
            <p:ph type="sldNum" sz="quarter" idx="12"/>
          </p:nvPr>
        </p:nvSpPr>
        <p:spPr>
          <a:noFill/>
        </p:spPr>
        <p:txBody>
          <a:bodyPr/>
          <a:lstStyle/>
          <a:p>
            <a:pPr eaLnBrk="1" hangingPunct="1"/>
            <a:fld id="{2ECB959B-3241-7846-95EE-2CB2ABF51E17}" type="slidenum">
              <a:rPr lang="en-US">
                <a:latin typeface="Arial" pitchFamily="-111" charset="0"/>
                <a:ea typeface="ＭＳ Ｐゴシック" pitchFamily="-111" charset="-128"/>
                <a:cs typeface="ＭＳ Ｐゴシック" pitchFamily="-111" charset="-128"/>
              </a:rPr>
              <a:pPr eaLnBrk="1" hangingPunct="1"/>
              <a:t>332</a:t>
            </a:fld>
            <a:endParaRPr lang="en-US">
              <a:latin typeface="Arial" pitchFamily="-111" charset="0"/>
              <a:ea typeface="ＭＳ Ｐゴシック" pitchFamily="-111" charset="-128"/>
              <a:cs typeface="ＭＳ Ｐゴシック" pitchFamily="-111" charset="-128"/>
            </a:endParaRPr>
          </a:p>
        </p:txBody>
      </p:sp>
      <p:sp>
        <p:nvSpPr>
          <p:cNvPr id="498691"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8692" name="Rectangle 3"/>
          <p:cNvSpPr>
            <a:spLocks noGrp="1" noChangeArrowheads="1"/>
          </p:cNvSpPr>
          <p:nvPr>
            <p:ph type="body" idx="1"/>
          </p:nvPr>
        </p:nvSpPr>
        <p:spPr/>
        <p:txBody>
          <a:bodyPr/>
          <a:lstStyle/>
          <a:p>
            <a:pPr marL="15875" indent="0">
              <a:buNone/>
            </a:pPr>
            <a:r>
              <a:rPr lang="en-US" dirty="0">
                <a:ea typeface="ＭＳ Ｐゴシック" pitchFamily="-111" charset="-128"/>
                <a:cs typeface="ＭＳ Ｐゴシック" pitchFamily="-111" charset="-128"/>
              </a:rPr>
              <a:t>Let </a:t>
            </a:r>
            <a:r>
              <a:rPr lang="en-US" b="1" dirty="0" err="1">
                <a:ea typeface="ＭＳ Ｐゴシック" pitchFamily="-111" charset="-128"/>
                <a:cs typeface="ＭＳ Ｐゴシック" pitchFamily="-111" charset="-128"/>
              </a:rPr>
              <a:t>Incr</a:t>
            </a:r>
            <a:r>
              <a:rPr lang="en-US" b="1" dirty="0">
                <a:ea typeface="ＭＳ Ｐゴシック" pitchFamily="-111" charset="-128"/>
                <a:cs typeface="ＭＳ Ｐゴシック" pitchFamily="-111" charset="-128"/>
              </a:rPr>
              <a:t> = { f | </a:t>
            </a: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dirty="0">
                <a:ea typeface="ＭＳ Ｐゴシック" pitchFamily="-111" charset="-128"/>
                <a:cs typeface="ＭＳ Ｐゴシック" pitchFamily="-111" charset="-128"/>
                <a:sym typeface="Symbol" pitchFamily="-111" charset="2"/>
              </a:rPr>
              <a:t>. </a:t>
            </a:r>
            <a:br>
              <a:rPr lang="en-US" dirty="0">
                <a:ea typeface="ＭＳ Ｐゴシック" pitchFamily="-111" charset="-128"/>
                <a:cs typeface="ＭＳ Ｐゴシック" pitchFamily="-111" charset="-128"/>
                <a:sym typeface="Symbol" pitchFamily="-111" charset="2"/>
              </a:rPr>
            </a:br>
            <a:r>
              <a:rPr lang="en-US" dirty="0">
                <a:ea typeface="ＭＳ Ｐゴシック" pitchFamily="-111" charset="-128"/>
                <a:cs typeface="ＭＳ Ｐゴシック" pitchFamily="-111" charset="-128"/>
                <a:sym typeface="Symbol" pitchFamily="-111" charset="2"/>
              </a:rPr>
              <a:t>Use Rice’s theorem to show </a:t>
            </a:r>
            <a:r>
              <a:rPr lang="en-US" b="1" dirty="0" err="1">
                <a:ea typeface="ＭＳ Ｐゴシック" pitchFamily="-111" charset="-128"/>
                <a:cs typeface="ＭＳ Ｐゴシック" pitchFamily="-111" charset="-128"/>
                <a:sym typeface="Symbol" pitchFamily="-111" charset="2"/>
              </a:rPr>
              <a:t>Incr</a:t>
            </a:r>
            <a:r>
              <a:rPr lang="en-US" dirty="0">
                <a:ea typeface="ＭＳ Ｐゴシック" pitchFamily="-111" charset="-128"/>
                <a:cs typeface="ＭＳ Ｐゴシック" pitchFamily="-111" charset="-128"/>
                <a:sym typeface="Symbol" pitchFamily="-111" charset="2"/>
              </a:rPr>
              <a:t> is not recursive.</a:t>
            </a:r>
          </a:p>
          <a:p>
            <a:pPr marL="173038" indent="0">
              <a:buNone/>
            </a:pPr>
            <a:r>
              <a:rPr lang="en-US" b="1" dirty="0">
                <a:ea typeface="ＭＳ Ｐゴシック" pitchFamily="-111" charset="-128"/>
                <a:cs typeface="ＭＳ Ｐゴシック" pitchFamily="-111" charset="-128"/>
                <a:sym typeface="Symbol" pitchFamily="-111" charset="2"/>
              </a:rPr>
              <a:t>Non-Trivial as</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C</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(x)=0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S(x)=x+1  </a:t>
            </a:r>
            <a:r>
              <a:rPr lang="en-US" b="1" dirty="0" err="1">
                <a:ea typeface="ＭＳ Ｐゴシック" pitchFamily="-111" charset="-128"/>
                <a:cs typeface="ＭＳ Ｐゴシック" pitchFamily="-111" charset="-128"/>
                <a:sym typeface="Symbol" pitchFamily="-111" charset="2"/>
              </a:rPr>
              <a:t>Incr</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Let </a:t>
            </a:r>
            <a:r>
              <a:rPr lang="en-US" b="1" dirty="0" err="1">
                <a:ea typeface="ＭＳ Ｐゴシック" pitchFamily="-111" charset="-128"/>
                <a:cs typeface="ＭＳ Ｐゴシック" pitchFamily="-111" charset="-128"/>
                <a:sym typeface="Symbol" pitchFamily="-111" charset="2"/>
              </a:rPr>
              <a:t>f,g</a:t>
            </a:r>
            <a:r>
              <a:rPr lang="en-US" b="1" dirty="0">
                <a:ea typeface="ＭＳ Ｐゴシック" pitchFamily="-111" charset="-128"/>
                <a:cs typeface="ＭＳ Ｐゴシック" pitchFamily="-111" charset="-128"/>
                <a:sym typeface="Symbol" pitchFamily="-111" charset="2"/>
              </a:rPr>
              <a:t> be arb. Such that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f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x </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f</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a:t>
            </a:r>
            <a:br>
              <a:rPr lang="en-US" b="1" dirty="0">
                <a:ea typeface="ＭＳ Ｐゴシック" pitchFamily="-111" charset="-128"/>
                <a:cs typeface="ＭＳ Ｐゴシック" pitchFamily="-111" charset="-128"/>
                <a:sym typeface="Symbol" pitchFamily="-111" charset="2"/>
              </a:rPr>
            </a:br>
            <a:r>
              <a:rPr lang="en-US" b="1" dirty="0">
                <a:ea typeface="ＭＳ Ｐゴシック" pitchFamily="-111" charset="-128"/>
                <a:cs typeface="ＭＳ Ｐゴシック" pitchFamily="-111" charset="-128"/>
                <a:sym typeface="Symbol" pitchFamily="-111" charset="2"/>
              </a:rPr>
              <a:t>x </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(x+1)&gt;</a:t>
            </a:r>
            <a:r>
              <a:rPr lang="en-US" b="1" baseline="-25000" dirty="0">
                <a:ea typeface="ＭＳ Ｐゴシック" pitchFamily="-111" charset="-128"/>
                <a:cs typeface="ＭＳ Ｐゴシック" pitchFamily="-111" charset="-128"/>
                <a:sym typeface="Symbol" pitchFamily="-111" charset="2"/>
              </a:rPr>
              <a:t>g</a:t>
            </a:r>
            <a:r>
              <a:rPr lang="en-US" b="1" dirty="0">
                <a:ea typeface="ＭＳ Ｐゴシック" pitchFamily="-111" charset="-128"/>
                <a:cs typeface="ＭＳ Ｐゴシック" pitchFamily="-111" charset="-128"/>
                <a:sym typeface="Symbol" pitchFamily="-111" charset="2"/>
              </a:rPr>
              <a:t>(x)  </a:t>
            </a:r>
            <a:r>
              <a:rPr lang="en-US" b="1" dirty="0" err="1">
                <a:ea typeface="ＭＳ Ｐゴシック" pitchFamily="-111" charset="-128"/>
                <a:cs typeface="ＭＳ Ｐゴシック" pitchFamily="-111" charset="-128"/>
                <a:sym typeface="Symbol" pitchFamily="-111" charset="2"/>
              </a:rPr>
              <a:t>iff</a:t>
            </a:r>
            <a:r>
              <a:rPr lang="en-US" b="1" dirty="0">
                <a:ea typeface="ＭＳ Ｐゴシック" pitchFamily="-111" charset="-128"/>
                <a:cs typeface="ＭＳ Ｐゴシック" pitchFamily="-111" charset="-128"/>
                <a:sym typeface="Symbol" pitchFamily="-111" charset="2"/>
              </a:rPr>
              <a:t> g  </a:t>
            </a:r>
            <a:r>
              <a:rPr lang="en-US" b="1" dirty="0" err="1">
                <a:ea typeface="ＭＳ Ｐゴシック" pitchFamily="-111" charset="-128"/>
                <a:cs typeface="ＭＳ Ｐゴシック" pitchFamily="-111" charset="-128"/>
                <a:sym typeface="Symbol" pitchFamily="-111" charset="2"/>
              </a:rPr>
              <a:t>Incr</a:t>
            </a:r>
            <a:r>
              <a:rPr lang="en-US" b="1" dirty="0">
                <a:ea typeface="ＭＳ Ｐゴシック" pitchFamily="-111" charset="-128"/>
                <a:cs typeface="ＭＳ Ｐゴシック" pitchFamily="-111" charset="-128"/>
                <a:sym typeface="Symbol" pitchFamily="-111" charset="2"/>
              </a:rPr>
              <a:t> </a:t>
            </a:r>
          </a:p>
        </p:txBody>
      </p:sp>
      <p:sp>
        <p:nvSpPr>
          <p:cNvPr id="498693" name="Date Placeholder 3"/>
          <p:cNvSpPr>
            <a:spLocks noGrp="1"/>
          </p:cNvSpPr>
          <p:nvPr>
            <p:ph type="dt" sz="quarter" idx="10"/>
          </p:nvPr>
        </p:nvSpPr>
        <p:spPr>
          <a:noFill/>
        </p:spPr>
        <p:txBody>
          <a:bodyPr/>
          <a:lstStyle/>
          <a:p>
            <a:fld id="{AD58D2DF-1C02-FD42-ABE2-6115D70329D8}"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9869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45790470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Slide Number Placeholder 5"/>
          <p:cNvSpPr>
            <a:spLocks noGrp="1"/>
          </p:cNvSpPr>
          <p:nvPr>
            <p:ph type="sldNum" sz="quarter" idx="12"/>
          </p:nvPr>
        </p:nvSpPr>
        <p:spPr>
          <a:noFill/>
        </p:spPr>
        <p:txBody>
          <a:bodyPr/>
          <a:lstStyle/>
          <a:p>
            <a:pPr eaLnBrk="1" hangingPunct="1"/>
            <a:fld id="{C3CA9182-8F09-DC40-A570-A1B3A2611DF6}" type="slidenum">
              <a:rPr lang="en-US">
                <a:latin typeface="Arial" pitchFamily="-111" charset="0"/>
                <a:ea typeface="ＭＳ Ｐゴシック" pitchFamily="-111" charset="-128"/>
                <a:cs typeface="ＭＳ Ｐゴシック" pitchFamily="-111" charset="-128"/>
              </a:rPr>
              <a:pPr eaLnBrk="1" hangingPunct="1"/>
              <a:t>333</a:t>
            </a:fld>
            <a:endParaRPr lang="en-US">
              <a:latin typeface="Arial" pitchFamily="-111" charset="0"/>
              <a:ea typeface="ＭＳ Ｐゴシック" pitchFamily="-111" charset="-128"/>
              <a:cs typeface="ＭＳ Ｐゴシック" pitchFamily="-111" charset="-128"/>
            </a:endParaRPr>
          </a:p>
        </p:txBody>
      </p:sp>
      <p:sp>
        <p:nvSpPr>
          <p:cNvPr id="49049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490500" name="Rectangle 3"/>
          <p:cNvSpPr>
            <a:spLocks noGrp="1" noChangeArrowheads="1"/>
          </p:cNvSpPr>
          <p:nvPr>
            <p:ph type="body" idx="1"/>
          </p:nvPr>
        </p:nvSpPr>
        <p:spPr/>
        <p:txBody>
          <a:bodyPr/>
          <a:lstStyle/>
          <a:p>
            <a:pPr marL="15875" indent="-15875">
              <a:buNone/>
            </a:pPr>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S</a:t>
            </a:r>
            <a:r>
              <a:rPr lang="en-US" dirty="0">
                <a:ea typeface="ＭＳ Ｐゴシック" pitchFamily="-111" charset="-128"/>
                <a:cs typeface="ＭＳ Ｐゴシック" pitchFamily="-111" charset="-128"/>
              </a:rPr>
              <a:t> be a recursive (decidable set), what can we say about the complexity (recursive, re non-recursive, non-re) of </a:t>
            </a:r>
            <a:r>
              <a:rPr lang="en-US" b="1" dirty="0">
                <a:ea typeface="ＭＳ Ｐゴシック" pitchFamily="-111" charset="-128"/>
                <a:cs typeface="ＭＳ Ｐゴシック" pitchFamily="-111" charset="-128"/>
              </a:rPr>
              <a:t>T</a:t>
            </a: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T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S</a:t>
            </a:r>
            <a:r>
              <a:rPr lang="en-US" dirty="0">
                <a:ea typeface="ＭＳ Ｐゴシック" pitchFamily="-111" charset="-128"/>
                <a:cs typeface="ＭＳ Ｐゴシック" pitchFamily="-111" charset="-128"/>
              </a:rPr>
              <a:t>?</a:t>
            </a:r>
          </a:p>
          <a:p>
            <a:pPr marL="400050" indent="0">
              <a:buNone/>
            </a:pPr>
            <a:r>
              <a:rPr lang="en-US" b="1" dirty="0">
                <a:ea typeface="ＭＳ Ｐゴシック" pitchFamily="-111" charset="-128"/>
                <a:cs typeface="ＭＳ Ｐゴシック" pitchFamily="-111" charset="-128"/>
              </a:rPr>
              <a:t>Nothing. Just let S = </a:t>
            </a:r>
            <a:r>
              <a:rPr lang="en-US" b="1" dirty="0">
                <a:ea typeface="ＭＳ Ｐゴシック" pitchFamily="-111" charset="-128"/>
                <a:cs typeface="ＭＳ Ｐゴシック" pitchFamily="-111" charset="-128"/>
                <a:sym typeface="Symbol" pitchFamily="-111" charset="2"/>
              </a:rPr>
              <a:t>, then T could be any subset of . There are an uncountable number of such subsets and some are clearly in each of the categories above.</a:t>
            </a:r>
            <a:endParaRPr lang="en-US" dirty="0">
              <a:ea typeface="ＭＳ Ｐゴシック" pitchFamily="-111" charset="-128"/>
              <a:cs typeface="ＭＳ Ｐゴシック" pitchFamily="-111" charset="-128"/>
            </a:endParaRPr>
          </a:p>
        </p:txBody>
      </p:sp>
      <p:sp>
        <p:nvSpPr>
          <p:cNvPr id="490501" name="Date Placeholder 3"/>
          <p:cNvSpPr>
            <a:spLocks noGrp="1"/>
          </p:cNvSpPr>
          <p:nvPr>
            <p:ph type="dt" sz="quarter" idx="10"/>
          </p:nvPr>
        </p:nvSpPr>
        <p:spPr>
          <a:noFill/>
        </p:spPr>
        <p:txBody>
          <a:bodyPr/>
          <a:lstStyle/>
          <a:p>
            <a:fld id="{153CD2BD-4838-EB49-AD26-B8445E5E716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4905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087206466"/>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Number Placeholder 5"/>
          <p:cNvSpPr>
            <a:spLocks noGrp="1"/>
          </p:cNvSpPr>
          <p:nvPr>
            <p:ph type="sldNum" sz="quarter" idx="12"/>
          </p:nvPr>
        </p:nvSpPr>
        <p:spPr>
          <a:noFill/>
        </p:spPr>
        <p:txBody>
          <a:bodyPr/>
          <a:lstStyle/>
          <a:p>
            <a:pPr eaLnBrk="1" hangingPunct="1"/>
            <a:fld id="{454F110D-AD1C-6E45-817E-5F9BF4AFB024}" type="slidenum">
              <a:rPr lang="en-US">
                <a:latin typeface="Arial" pitchFamily="-111" charset="0"/>
                <a:ea typeface="ＭＳ Ｐゴシック" pitchFamily="-111" charset="-128"/>
                <a:cs typeface="ＭＳ Ｐゴシック" pitchFamily="-111" charset="-128"/>
              </a:rPr>
              <a:pPr eaLnBrk="1" hangingPunct="1"/>
              <a:t>334</a:t>
            </a:fld>
            <a:endParaRPr lang="en-US">
              <a:latin typeface="Arial" pitchFamily="-111" charset="0"/>
              <a:ea typeface="ＭＳ Ｐゴシック" pitchFamily="-111" charset="-128"/>
              <a:cs typeface="ＭＳ Ｐゴシック" pitchFamily="-111" charset="-128"/>
            </a:endParaRPr>
          </a:p>
        </p:txBody>
      </p:sp>
      <p:sp>
        <p:nvSpPr>
          <p:cNvPr id="500739"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Sample Question</a:t>
            </a:r>
          </a:p>
        </p:txBody>
      </p:sp>
      <p:sp>
        <p:nvSpPr>
          <p:cNvPr id="500740" name="Rectangle 3"/>
          <p:cNvSpPr>
            <a:spLocks noGrp="1" noChangeArrowheads="1"/>
          </p:cNvSpPr>
          <p:nvPr>
            <p:ph type="body" idx="1"/>
          </p:nvPr>
        </p:nvSpPr>
        <p:spPr/>
        <p:txBody>
          <a:bodyPr/>
          <a:lstStyle/>
          <a:p>
            <a:pPr marL="0" indent="0" eaLnBrk="1" hangingPunct="1">
              <a:buNone/>
            </a:pPr>
            <a:r>
              <a:rPr lang="en-US" dirty="0">
                <a:ea typeface="ＭＳ Ｐゴシック" pitchFamily="-111" charset="-128"/>
                <a:cs typeface="ＭＳ Ｐゴシック" pitchFamily="-111" charset="-128"/>
              </a:rPr>
              <a:t>Let </a:t>
            </a:r>
            <a:r>
              <a:rPr lang="en-US" b="1" dirty="0">
                <a:ea typeface="ＭＳ Ｐゴシック" pitchFamily="-111" charset="-128"/>
                <a:cs typeface="ＭＳ Ｐゴシック" pitchFamily="-111" charset="-128"/>
              </a:rPr>
              <a:t>P = { f |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 [ STP(f, x, x) ] }</a:t>
            </a:r>
            <a:r>
              <a:rPr lang="en-US" dirty="0">
                <a:ea typeface="ＭＳ Ｐゴシック" pitchFamily="-111" charset="-128"/>
                <a:cs typeface="ＭＳ Ｐゴシック" pitchFamily="-111" charset="-128"/>
                <a:sym typeface="Symbol" pitchFamily="-111" charset="2"/>
              </a:rPr>
              <a:t>. Why does Rice’s theorem not tell us anything about the undecidability of </a:t>
            </a:r>
            <a:r>
              <a:rPr lang="en-US" b="1" dirty="0">
                <a:ea typeface="ＭＳ Ｐゴシック" pitchFamily="-111" charset="-128"/>
                <a:cs typeface="ＭＳ Ｐゴシック" pitchFamily="-111" charset="-128"/>
                <a:sym typeface="Symbol" pitchFamily="-111" charset="2"/>
              </a:rPr>
              <a:t>P</a:t>
            </a:r>
            <a:r>
              <a:rPr lang="en-US" dirty="0">
                <a:ea typeface="ＭＳ Ｐゴシック" pitchFamily="-111" charset="-128"/>
                <a:cs typeface="ＭＳ Ｐゴシック" pitchFamily="-111" charset="-128"/>
                <a:sym typeface="Symbol" pitchFamily="-111" charset="2"/>
              </a:rPr>
              <a:t>?</a:t>
            </a:r>
          </a:p>
          <a:p>
            <a:pPr marL="468313" indent="0" eaLnBrk="1" hangingPunct="1">
              <a:buNone/>
            </a:pPr>
            <a:r>
              <a:rPr lang="en-US" b="1" dirty="0">
                <a:ea typeface="ＭＳ Ｐゴシック" pitchFamily="-111" charset="-128"/>
                <a:cs typeface="ＭＳ Ｐゴシック" pitchFamily="-111" charset="-128"/>
                <a:sym typeface="Symbol" pitchFamily="-111" charset="2"/>
              </a:rPr>
              <a:t>This is not an I/O property as we can have implementations of C</a:t>
            </a:r>
            <a:r>
              <a:rPr lang="en-US" b="1" baseline="-25000" dirty="0">
                <a:ea typeface="ＭＳ Ｐゴシック" pitchFamily="-111" charset="-128"/>
                <a:cs typeface="ＭＳ Ｐゴシック" pitchFamily="-111" charset="-128"/>
                <a:sym typeface="Symbol" pitchFamily="-111" charset="2"/>
              </a:rPr>
              <a:t>0</a:t>
            </a:r>
            <a:r>
              <a:rPr lang="en-US" b="1" dirty="0">
                <a:ea typeface="ＭＳ Ｐゴシック" pitchFamily="-111" charset="-128"/>
                <a:cs typeface="ＭＳ Ｐゴシック" pitchFamily="-111" charset="-128"/>
                <a:sym typeface="Symbol" pitchFamily="-111" charset="2"/>
              </a:rPr>
              <a:t> that are efficient and satisfy P and others that do not. </a:t>
            </a:r>
            <a:endParaRPr lang="en-US" dirty="0">
              <a:ea typeface="ＭＳ Ｐゴシック" pitchFamily="-111" charset="-128"/>
              <a:cs typeface="ＭＳ Ｐゴシック" pitchFamily="-111" charset="-128"/>
              <a:sym typeface="Symbol" pitchFamily="-111" charset="2"/>
            </a:endParaRPr>
          </a:p>
        </p:txBody>
      </p:sp>
      <p:sp>
        <p:nvSpPr>
          <p:cNvPr id="500741" name="Date Placeholder 3"/>
          <p:cNvSpPr>
            <a:spLocks noGrp="1"/>
          </p:cNvSpPr>
          <p:nvPr>
            <p:ph type="dt" sz="quarter" idx="10"/>
          </p:nvPr>
        </p:nvSpPr>
        <p:spPr>
          <a:noFill/>
        </p:spPr>
        <p:txBody>
          <a:bodyPr/>
          <a:lstStyle/>
          <a:p>
            <a:fld id="{EACAF0F4-03B1-F54B-A5FB-81DA4FB85D6C}"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50074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780368224"/>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3268-122F-B544-84E4-619798C32C51}"/>
              </a:ext>
            </a:extLst>
          </p:cNvPr>
          <p:cNvSpPr>
            <a:spLocks noGrp="1"/>
          </p:cNvSpPr>
          <p:nvPr>
            <p:ph type="title"/>
          </p:nvPr>
        </p:nvSpPr>
        <p:spPr/>
        <p:txBody>
          <a:bodyPr/>
          <a:lstStyle/>
          <a:p>
            <a:r>
              <a:rPr lang="en-US" dirty="0"/>
              <a:t>True/False</a:t>
            </a:r>
          </a:p>
        </p:txBody>
      </p:sp>
      <p:sp>
        <p:nvSpPr>
          <p:cNvPr id="3" name="Content Placeholder 2">
            <a:extLst>
              <a:ext uri="{FF2B5EF4-FFF2-40B4-BE49-F238E27FC236}">
                <a16:creationId xmlns:a16="http://schemas.microsoft.com/office/drawing/2014/main" id="{90AFDE93-02CC-2142-AB01-75A4EA43333B}"/>
              </a:ext>
            </a:extLst>
          </p:cNvPr>
          <p:cNvSpPr>
            <a:spLocks noGrp="1"/>
          </p:cNvSpPr>
          <p:nvPr>
            <p:ph idx="1"/>
          </p:nvPr>
        </p:nvSpPr>
        <p:spPr/>
        <p:txBody>
          <a:bodyPr/>
          <a:lstStyle/>
          <a:p>
            <a:r>
              <a:rPr lang="en-US" sz="2800" dirty="0"/>
              <a:t>Membership in Context-Sensitive Languages is unsolvable</a:t>
            </a:r>
          </a:p>
          <a:p>
            <a:r>
              <a:rPr lang="en-US" sz="2800" dirty="0"/>
              <a:t>Membership in Regular Languages can be solved in linear time</a:t>
            </a:r>
          </a:p>
          <a:p>
            <a:r>
              <a:rPr lang="en-US" sz="2800" dirty="0"/>
              <a:t>We cannot decide if the intersection of two CFLs is a CFL</a:t>
            </a:r>
          </a:p>
          <a:p>
            <a:r>
              <a:rPr lang="en-US" sz="2800" dirty="0"/>
              <a:t>The Post Correspondence Problem over a one-letter alphabet is undecidable</a:t>
            </a:r>
          </a:p>
        </p:txBody>
      </p:sp>
      <p:sp>
        <p:nvSpPr>
          <p:cNvPr id="4" name="Date Placeholder 3">
            <a:extLst>
              <a:ext uri="{FF2B5EF4-FFF2-40B4-BE49-F238E27FC236}">
                <a16:creationId xmlns:a16="http://schemas.microsoft.com/office/drawing/2014/main" id="{DD2D8A5A-C757-324E-A14A-8D3E5F4E502D}"/>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3DBDAFAD-994D-0F4C-87A4-48BDB3ECB3C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FC7C26AA-43E1-274E-A4BA-1D92E0686500}"/>
              </a:ext>
            </a:extLst>
          </p:cNvPr>
          <p:cNvSpPr>
            <a:spLocks noGrp="1"/>
          </p:cNvSpPr>
          <p:nvPr>
            <p:ph type="sldNum" sz="quarter" idx="12"/>
          </p:nvPr>
        </p:nvSpPr>
        <p:spPr/>
        <p:txBody>
          <a:bodyPr/>
          <a:lstStyle/>
          <a:p>
            <a:fld id="{F7F6C048-724C-A44D-A3A9-573A2C2F7973}" type="slidenum">
              <a:rPr lang="en-US" smtClean="0"/>
              <a:pPr/>
              <a:t>335</a:t>
            </a:fld>
            <a:endParaRPr lang="en-US"/>
          </a:p>
        </p:txBody>
      </p:sp>
    </p:spTree>
    <p:extLst>
      <p:ext uri="{BB962C8B-B14F-4D97-AF65-F5344CB8AC3E}">
        <p14:creationId xmlns:p14="http://schemas.microsoft.com/office/powerpoint/2010/main" val="1902090385"/>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8A4AE-3DC8-5B44-9A24-45296D0721D6}"/>
              </a:ext>
            </a:extLst>
          </p:cNvPr>
          <p:cNvSpPr>
            <a:spLocks noGrp="1"/>
          </p:cNvSpPr>
          <p:nvPr>
            <p:ph type="title"/>
          </p:nvPr>
        </p:nvSpPr>
        <p:spPr/>
        <p:txBody>
          <a:bodyPr/>
          <a:lstStyle/>
          <a:p>
            <a:r>
              <a:rPr lang="en-US" dirty="0"/>
              <a:t>Multiple Choice</a:t>
            </a:r>
          </a:p>
        </p:txBody>
      </p:sp>
      <p:sp>
        <p:nvSpPr>
          <p:cNvPr id="3" name="Content Placeholder 2">
            <a:extLst>
              <a:ext uri="{FF2B5EF4-FFF2-40B4-BE49-F238E27FC236}">
                <a16:creationId xmlns:a16="http://schemas.microsoft.com/office/drawing/2014/main" id="{847C832F-6AAE-6B4B-AA18-336E40997EF4}"/>
              </a:ext>
            </a:extLst>
          </p:cNvPr>
          <p:cNvSpPr>
            <a:spLocks noGrp="1"/>
          </p:cNvSpPr>
          <p:nvPr>
            <p:ph idx="1"/>
          </p:nvPr>
        </p:nvSpPr>
        <p:spPr/>
        <p:txBody>
          <a:bodyPr/>
          <a:lstStyle/>
          <a:p>
            <a:r>
              <a:rPr lang="en-US" sz="2000" dirty="0"/>
              <a:t>We learned that quantification can be used to determine the upper bound of the complexity of some problem. The general form of such expressions is </a:t>
            </a:r>
            <a:r>
              <a:rPr lang="en-US" sz="2000" b="1" dirty="0"/>
              <a:t>Q [ Algorithmic Predicate }</a:t>
            </a:r>
            <a:r>
              <a:rPr lang="en-US" sz="2000" dirty="0"/>
              <a:t>. Here </a:t>
            </a:r>
            <a:r>
              <a:rPr lang="en-US" sz="2000" b="1" dirty="0"/>
              <a:t>Q</a:t>
            </a:r>
            <a:r>
              <a:rPr lang="en-US" sz="2000" dirty="0"/>
              <a:t> is a sequence of alternating quantifiers. Usually, the predicate is Primitive Recursive involving the functions </a:t>
            </a:r>
            <a:r>
              <a:rPr lang="en-US" sz="2000" b="1" dirty="0"/>
              <a:t>STP</a:t>
            </a:r>
            <a:r>
              <a:rPr lang="en-US" sz="2000" dirty="0"/>
              <a:t> and </a:t>
            </a:r>
            <a:r>
              <a:rPr lang="en-US" sz="2000" b="1" dirty="0"/>
              <a:t>VALUE</a:t>
            </a:r>
            <a:r>
              <a:rPr lang="en-US" sz="2000" dirty="0"/>
              <a:t>. I will give you a set (membership in it is the problem) and an associated predicate. The Quantifier part won't be specified, and you will need to choose from a set of options what that quantifier is.</a:t>
            </a:r>
          </a:p>
          <a:p>
            <a:r>
              <a:rPr lang="en-US" dirty="0"/>
              <a:t>S = { f | Domain(f) is infinite }</a:t>
            </a:r>
          </a:p>
          <a:p>
            <a:r>
              <a:rPr lang="en-US" dirty="0"/>
              <a:t>f ∈ S ⇔ Q [ STP(</a:t>
            </a:r>
            <a:r>
              <a:rPr lang="en-US" dirty="0" err="1"/>
              <a:t>f,x,t</a:t>
            </a:r>
            <a:r>
              <a:rPr lang="en-US" dirty="0"/>
              <a:t>) &amp; x&gt;y }</a:t>
            </a:r>
          </a:p>
          <a:p>
            <a:r>
              <a:rPr lang="en-US" dirty="0"/>
              <a:t>Q is the part you must pick from a list</a:t>
            </a:r>
          </a:p>
        </p:txBody>
      </p:sp>
      <p:sp>
        <p:nvSpPr>
          <p:cNvPr id="4" name="Date Placeholder 3">
            <a:extLst>
              <a:ext uri="{FF2B5EF4-FFF2-40B4-BE49-F238E27FC236}">
                <a16:creationId xmlns:a16="http://schemas.microsoft.com/office/drawing/2014/main" id="{D284F5A7-7AC8-F143-9CEE-2C8FEB2CA352}"/>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60C5A0E7-42CE-F046-9DBD-131045435067}"/>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325D809D-3A4C-9542-8F01-8D71CA3C7A08}"/>
              </a:ext>
            </a:extLst>
          </p:cNvPr>
          <p:cNvSpPr>
            <a:spLocks noGrp="1"/>
          </p:cNvSpPr>
          <p:nvPr>
            <p:ph type="sldNum" sz="quarter" idx="12"/>
          </p:nvPr>
        </p:nvSpPr>
        <p:spPr/>
        <p:txBody>
          <a:bodyPr/>
          <a:lstStyle/>
          <a:p>
            <a:fld id="{F7F6C048-724C-A44D-A3A9-573A2C2F7973}" type="slidenum">
              <a:rPr lang="en-US" smtClean="0"/>
              <a:pPr/>
              <a:t>336</a:t>
            </a:fld>
            <a:endParaRPr lang="en-US"/>
          </a:p>
        </p:txBody>
      </p:sp>
    </p:spTree>
    <p:extLst>
      <p:ext uri="{BB962C8B-B14F-4D97-AF65-F5344CB8AC3E}">
        <p14:creationId xmlns:p14="http://schemas.microsoft.com/office/powerpoint/2010/main" val="216115386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9DC7-BBC5-2047-A64C-446D3FE0551C}"/>
              </a:ext>
            </a:extLst>
          </p:cNvPr>
          <p:cNvSpPr>
            <a:spLocks noGrp="1"/>
          </p:cNvSpPr>
          <p:nvPr>
            <p:ph type="title"/>
          </p:nvPr>
        </p:nvSpPr>
        <p:spPr/>
        <p:txBody>
          <a:bodyPr/>
          <a:lstStyle/>
          <a:p>
            <a:r>
              <a:rPr lang="en-US" dirty="0"/>
              <a:t>Matching</a:t>
            </a:r>
          </a:p>
        </p:txBody>
      </p:sp>
      <p:sp>
        <p:nvSpPr>
          <p:cNvPr id="3" name="Content Placeholder 2">
            <a:extLst>
              <a:ext uri="{FF2B5EF4-FFF2-40B4-BE49-F238E27FC236}">
                <a16:creationId xmlns:a16="http://schemas.microsoft.com/office/drawing/2014/main" id="{994C07AA-E79F-954F-9124-897ABC025DBB}"/>
              </a:ext>
            </a:extLst>
          </p:cNvPr>
          <p:cNvSpPr>
            <a:spLocks noGrp="1"/>
          </p:cNvSpPr>
          <p:nvPr>
            <p:ph idx="1"/>
          </p:nvPr>
        </p:nvSpPr>
        <p:spPr/>
        <p:txBody>
          <a:bodyPr/>
          <a:lstStyle/>
          <a:p>
            <a:r>
              <a:rPr lang="en-US" dirty="0"/>
              <a:t>When do variants of Rice’s apply. For example, which version would you use for S = { f | Range(f) is infinite }?</a:t>
            </a:r>
          </a:p>
          <a:p>
            <a:r>
              <a:rPr lang="en-US" dirty="0"/>
              <a:t>What is an inherent property of some problem, e.g., HALT is re-complete, TOTAL is non-re</a:t>
            </a:r>
          </a:p>
          <a:p>
            <a:pPr marL="0" indent="0">
              <a:buNone/>
            </a:pPr>
            <a:endParaRPr lang="en-US" dirty="0"/>
          </a:p>
        </p:txBody>
      </p:sp>
      <p:sp>
        <p:nvSpPr>
          <p:cNvPr id="4" name="Date Placeholder 3">
            <a:extLst>
              <a:ext uri="{FF2B5EF4-FFF2-40B4-BE49-F238E27FC236}">
                <a16:creationId xmlns:a16="http://schemas.microsoft.com/office/drawing/2014/main" id="{1171029A-AF1D-1048-A2E2-6B2F96BE5E77}"/>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7BA2E63C-65C9-704D-B841-8A1D3D530DBE}"/>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1EFFAE14-88CE-EC4B-832D-82D4C84D9F7F}"/>
              </a:ext>
            </a:extLst>
          </p:cNvPr>
          <p:cNvSpPr>
            <a:spLocks noGrp="1"/>
          </p:cNvSpPr>
          <p:nvPr>
            <p:ph type="sldNum" sz="quarter" idx="12"/>
          </p:nvPr>
        </p:nvSpPr>
        <p:spPr/>
        <p:txBody>
          <a:bodyPr/>
          <a:lstStyle/>
          <a:p>
            <a:fld id="{F7F6C048-724C-A44D-A3A9-573A2C2F7973}" type="slidenum">
              <a:rPr lang="en-US" smtClean="0"/>
              <a:pPr/>
              <a:t>337</a:t>
            </a:fld>
            <a:endParaRPr lang="en-US"/>
          </a:p>
        </p:txBody>
      </p:sp>
    </p:spTree>
    <p:extLst>
      <p:ext uri="{BB962C8B-B14F-4D97-AF65-F5344CB8AC3E}">
        <p14:creationId xmlns:p14="http://schemas.microsoft.com/office/powerpoint/2010/main" val="3918190172"/>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A955-6366-9C44-A09C-B5FF9879C709}"/>
              </a:ext>
            </a:extLst>
          </p:cNvPr>
          <p:cNvSpPr>
            <a:spLocks noGrp="1"/>
          </p:cNvSpPr>
          <p:nvPr>
            <p:ph type="title"/>
          </p:nvPr>
        </p:nvSpPr>
        <p:spPr/>
        <p:txBody>
          <a:bodyPr/>
          <a:lstStyle/>
          <a:p>
            <a:r>
              <a:rPr lang="en-US" dirty="0"/>
              <a:t>Closures of Languages</a:t>
            </a:r>
          </a:p>
        </p:txBody>
      </p:sp>
      <p:sp>
        <p:nvSpPr>
          <p:cNvPr id="3" name="Content Placeholder 2">
            <a:extLst>
              <a:ext uri="{FF2B5EF4-FFF2-40B4-BE49-F238E27FC236}">
                <a16:creationId xmlns:a16="http://schemas.microsoft.com/office/drawing/2014/main" id="{5587BD9A-CDB6-AE44-8E0A-699482AD5718}"/>
              </a:ext>
            </a:extLst>
          </p:cNvPr>
          <p:cNvSpPr>
            <a:spLocks noGrp="1"/>
          </p:cNvSpPr>
          <p:nvPr>
            <p:ph idx="1"/>
          </p:nvPr>
        </p:nvSpPr>
        <p:spPr/>
        <p:txBody>
          <a:bodyPr/>
          <a:lstStyle/>
          <a:p>
            <a:r>
              <a:rPr lang="en-US" dirty="0"/>
              <a:t>A Regular and B CFL. What about A∩B?</a:t>
            </a:r>
          </a:p>
          <a:p>
            <a:pPr lvl="1"/>
            <a:r>
              <a:rPr lang="en-US" dirty="0"/>
              <a:t>Can it be Regular</a:t>
            </a:r>
          </a:p>
          <a:p>
            <a:pPr lvl="1"/>
            <a:r>
              <a:rPr lang="en-US" dirty="0"/>
              <a:t>Can it be a CFL, non-Regular</a:t>
            </a:r>
          </a:p>
          <a:p>
            <a:pPr lvl="1"/>
            <a:r>
              <a:rPr lang="en-US" dirty="0"/>
              <a:t>Can it be a CSL, non-CFL</a:t>
            </a:r>
          </a:p>
          <a:p>
            <a:r>
              <a:rPr lang="en-US" dirty="0"/>
              <a:t>A Recursive non-empty, B non-re. </a:t>
            </a:r>
            <a:br>
              <a:rPr lang="en-US" dirty="0"/>
            </a:br>
            <a:r>
              <a:rPr lang="en-US" dirty="0"/>
              <a:t>What about A∩B?</a:t>
            </a:r>
          </a:p>
          <a:p>
            <a:pPr lvl="1"/>
            <a:r>
              <a:rPr lang="en-US" dirty="0"/>
              <a:t>Can it be Recursive</a:t>
            </a:r>
          </a:p>
          <a:p>
            <a:pPr lvl="1"/>
            <a:r>
              <a:rPr lang="en-US" dirty="0"/>
              <a:t>Can it be RE non-Recursive</a:t>
            </a:r>
          </a:p>
          <a:p>
            <a:pPr lvl="1"/>
            <a:r>
              <a:rPr lang="en-US" dirty="0"/>
              <a:t>Can it be non-RE</a:t>
            </a:r>
          </a:p>
        </p:txBody>
      </p:sp>
      <p:sp>
        <p:nvSpPr>
          <p:cNvPr id="4" name="Date Placeholder 3">
            <a:extLst>
              <a:ext uri="{FF2B5EF4-FFF2-40B4-BE49-F238E27FC236}">
                <a16:creationId xmlns:a16="http://schemas.microsoft.com/office/drawing/2014/main" id="{91A8E44B-1F5D-7E4B-B587-99DA570AC27F}"/>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C1D99027-20E3-2040-81FD-065C3A4EA27A}"/>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9BEB44D0-DB2C-FF41-90ED-80303455F146}"/>
              </a:ext>
            </a:extLst>
          </p:cNvPr>
          <p:cNvSpPr>
            <a:spLocks noGrp="1"/>
          </p:cNvSpPr>
          <p:nvPr>
            <p:ph type="sldNum" sz="quarter" idx="12"/>
          </p:nvPr>
        </p:nvSpPr>
        <p:spPr/>
        <p:txBody>
          <a:bodyPr/>
          <a:lstStyle/>
          <a:p>
            <a:fld id="{F7F6C048-724C-A44D-A3A9-573A2C2F7973}" type="slidenum">
              <a:rPr lang="en-US" smtClean="0"/>
              <a:pPr/>
              <a:t>338</a:t>
            </a:fld>
            <a:endParaRPr lang="en-US"/>
          </a:p>
        </p:txBody>
      </p:sp>
    </p:spTree>
    <p:extLst>
      <p:ext uri="{BB962C8B-B14F-4D97-AF65-F5344CB8AC3E}">
        <p14:creationId xmlns:p14="http://schemas.microsoft.com/office/powerpoint/2010/main" val="256594551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26B9-8BA2-0245-B1E3-739DFE5F2D76}"/>
              </a:ext>
            </a:extLst>
          </p:cNvPr>
          <p:cNvSpPr>
            <a:spLocks noGrp="1"/>
          </p:cNvSpPr>
          <p:nvPr>
            <p:ph type="title"/>
          </p:nvPr>
        </p:nvSpPr>
        <p:spPr/>
        <p:txBody>
          <a:bodyPr/>
          <a:lstStyle/>
          <a:p>
            <a:r>
              <a:rPr lang="en-US" dirty="0"/>
              <a:t>Others</a:t>
            </a:r>
          </a:p>
        </p:txBody>
      </p:sp>
      <p:sp>
        <p:nvSpPr>
          <p:cNvPr id="3" name="Content Placeholder 2">
            <a:extLst>
              <a:ext uri="{FF2B5EF4-FFF2-40B4-BE49-F238E27FC236}">
                <a16:creationId xmlns:a16="http://schemas.microsoft.com/office/drawing/2014/main" id="{0060BCEC-E21A-B143-882D-E2D841980242}"/>
              </a:ext>
            </a:extLst>
          </p:cNvPr>
          <p:cNvSpPr>
            <a:spLocks noGrp="1"/>
          </p:cNvSpPr>
          <p:nvPr>
            <p:ph idx="1"/>
          </p:nvPr>
        </p:nvSpPr>
        <p:spPr/>
        <p:txBody>
          <a:bodyPr/>
          <a:lstStyle/>
          <a:p>
            <a:r>
              <a:rPr lang="en-US" dirty="0"/>
              <a:t>Properties of various language classes and procedures for analyzing language classes.</a:t>
            </a:r>
          </a:p>
        </p:txBody>
      </p:sp>
      <p:sp>
        <p:nvSpPr>
          <p:cNvPr id="4" name="Date Placeholder 3">
            <a:extLst>
              <a:ext uri="{FF2B5EF4-FFF2-40B4-BE49-F238E27FC236}">
                <a16:creationId xmlns:a16="http://schemas.microsoft.com/office/drawing/2014/main" id="{9E368C34-2427-5A4E-B593-B9834C4B8657}"/>
              </a:ext>
            </a:extLst>
          </p:cNvPr>
          <p:cNvSpPr>
            <a:spLocks noGrp="1"/>
          </p:cNvSpPr>
          <p:nvPr>
            <p:ph type="dt" sz="half" idx="10"/>
          </p:nvPr>
        </p:nvSpPr>
        <p:spPr/>
        <p:txBody>
          <a:bodyPr/>
          <a:lstStyle/>
          <a:p>
            <a:fld id="{2534C2F4-DACC-7046-9C17-8BE104BD396C}" type="datetime1">
              <a:rPr lang="en-US" smtClean="0"/>
              <a:t>3/2/22</a:t>
            </a:fld>
            <a:endParaRPr lang="en-US"/>
          </a:p>
        </p:txBody>
      </p:sp>
      <p:sp>
        <p:nvSpPr>
          <p:cNvPr id="5" name="Footer Placeholder 4">
            <a:extLst>
              <a:ext uri="{FF2B5EF4-FFF2-40B4-BE49-F238E27FC236}">
                <a16:creationId xmlns:a16="http://schemas.microsoft.com/office/drawing/2014/main" id="{9AB8A2BD-6FE3-874C-911A-487A3919F3E3}"/>
              </a:ext>
            </a:extLst>
          </p:cNvPr>
          <p:cNvSpPr>
            <a:spLocks noGrp="1"/>
          </p:cNvSpPr>
          <p:nvPr>
            <p:ph type="ftr" sz="quarter" idx="11"/>
          </p:nvPr>
        </p:nvSpPr>
        <p:spPr/>
        <p:txBody>
          <a:bodyPr/>
          <a:lstStyle/>
          <a:p>
            <a:r>
              <a:rPr lang="en-US"/>
              <a:t>© UCF CS</a:t>
            </a:r>
            <a:endParaRPr lang="en-US" dirty="0"/>
          </a:p>
        </p:txBody>
      </p:sp>
      <p:sp>
        <p:nvSpPr>
          <p:cNvPr id="6" name="Slide Number Placeholder 5">
            <a:extLst>
              <a:ext uri="{FF2B5EF4-FFF2-40B4-BE49-F238E27FC236}">
                <a16:creationId xmlns:a16="http://schemas.microsoft.com/office/drawing/2014/main" id="{A0E5599B-61EB-004C-921C-85B0C802A59D}"/>
              </a:ext>
            </a:extLst>
          </p:cNvPr>
          <p:cNvSpPr>
            <a:spLocks noGrp="1"/>
          </p:cNvSpPr>
          <p:nvPr>
            <p:ph type="sldNum" sz="quarter" idx="12"/>
          </p:nvPr>
        </p:nvSpPr>
        <p:spPr/>
        <p:txBody>
          <a:bodyPr/>
          <a:lstStyle/>
          <a:p>
            <a:fld id="{F7F6C048-724C-A44D-A3A9-573A2C2F7973}" type="slidenum">
              <a:rPr lang="en-US" smtClean="0"/>
              <a:pPr/>
              <a:t>339</a:t>
            </a:fld>
            <a:endParaRPr lang="en-US"/>
          </a:p>
        </p:txBody>
      </p:sp>
    </p:spTree>
    <p:extLst>
      <p:ext uri="{BB962C8B-B14F-4D97-AF65-F5344CB8AC3E}">
        <p14:creationId xmlns:p14="http://schemas.microsoft.com/office/powerpoint/2010/main" val="1849806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Date Placeholder 3"/>
          <p:cNvSpPr>
            <a:spLocks noGrp="1"/>
          </p:cNvSpPr>
          <p:nvPr>
            <p:ph type="dt" sz="quarter" idx="10"/>
          </p:nvPr>
        </p:nvSpPr>
        <p:spPr>
          <a:noFill/>
        </p:spPr>
        <p:txBody>
          <a:bodyPr/>
          <a:lstStyle/>
          <a:p>
            <a:fld id="{293BB1BC-6276-4D43-A0D6-75FCED901CF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638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63844" name="Slide Number Placeholder 5"/>
          <p:cNvSpPr>
            <a:spLocks noGrp="1"/>
          </p:cNvSpPr>
          <p:nvPr>
            <p:ph type="sldNum" sz="quarter" idx="12"/>
          </p:nvPr>
        </p:nvSpPr>
        <p:spPr>
          <a:noFill/>
        </p:spPr>
        <p:txBody>
          <a:bodyPr/>
          <a:lstStyle/>
          <a:p>
            <a:fld id="{088097C0-EE0B-BA44-B4C8-74819E82BE30}" type="slidenum">
              <a:rPr lang="en-US">
                <a:latin typeface="Arial" pitchFamily="-111" charset="0"/>
                <a:ea typeface="ＭＳ Ｐゴシック" pitchFamily="-111" charset="-128"/>
                <a:cs typeface="ＭＳ Ｐゴシック" pitchFamily="-111" charset="-128"/>
              </a:rPr>
              <a:pPr/>
              <a:t>34</a:t>
            </a:fld>
            <a:endParaRPr lang="en-US">
              <a:latin typeface="Arial" pitchFamily="-111" charset="0"/>
              <a:ea typeface="ＭＳ Ｐゴシック" pitchFamily="-111" charset="-128"/>
              <a:cs typeface="ＭＳ Ｐゴシック" pitchFamily="-111" charset="-128"/>
            </a:endParaRPr>
          </a:p>
        </p:txBody>
      </p:sp>
      <p:sp>
        <p:nvSpPr>
          <p:cNvPr id="16384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Picture Proof</a:t>
            </a:r>
          </a:p>
        </p:txBody>
      </p:sp>
      <p:sp>
        <p:nvSpPr>
          <p:cNvPr id="163846" name="Rectangle 3"/>
          <p:cNvSpPr>
            <a:spLocks noGrp="1" noChangeArrowheads="1"/>
          </p:cNvSpPr>
          <p:nvPr>
            <p:ph type="body" idx="1"/>
          </p:nvPr>
        </p:nvSpPr>
        <p:spPr/>
        <p:txBody>
          <a:bodyPr/>
          <a:lstStyle/>
          <a:p>
            <a:pPr marL="60325" indent="-60325" eaLnBrk="1" hangingPunct="1">
              <a:lnSpc>
                <a:spcPct val="80000"/>
              </a:lnSpc>
              <a:buFontTx/>
              <a:buNone/>
            </a:pPr>
            <a:r>
              <a:rPr lang="en-US" sz="2000" dirty="0">
                <a:ea typeface="ＭＳ Ｐゴシック" pitchFamily="-111" charset="-128"/>
                <a:cs typeface="ＭＳ Ｐゴシック" pitchFamily="-111" charset="-128"/>
              </a:rPr>
              <a:t>	</a:t>
            </a:r>
          </a:p>
        </p:txBody>
      </p:sp>
      <p:graphicFrame>
        <p:nvGraphicFramePr>
          <p:cNvPr id="2" name="Table 2">
            <a:extLst>
              <a:ext uri="{FF2B5EF4-FFF2-40B4-BE49-F238E27FC236}">
                <a16:creationId xmlns:a16="http://schemas.microsoft.com/office/drawing/2014/main" id="{CF2E85CD-55B3-EC4A-BA03-30E4D2B02D2B}"/>
              </a:ext>
            </a:extLst>
          </p:cNvPr>
          <p:cNvGraphicFramePr>
            <a:graphicFrameLocks noGrp="1"/>
          </p:cNvGraphicFramePr>
          <p:nvPr>
            <p:extLst>
              <p:ext uri="{D42A27DB-BD31-4B8C-83A1-F6EECF244321}">
                <p14:modId xmlns:p14="http://schemas.microsoft.com/office/powerpoint/2010/main" val="3253931060"/>
              </p:ext>
            </p:extLst>
          </p:nvPr>
        </p:nvGraphicFramePr>
        <p:xfrm>
          <a:off x="990599" y="1260861"/>
          <a:ext cx="6781801" cy="3337560"/>
        </p:xfrm>
        <a:graphic>
          <a:graphicData uri="http://schemas.openxmlformats.org/drawingml/2006/table">
            <a:tbl>
              <a:tblPr firstRow="1" bandRow="1">
                <a:tableStyleId>{00A15C55-8517-42AA-B614-E9B94910E393}</a:tableStyleId>
              </a:tblPr>
              <a:tblGrid>
                <a:gridCol w="557408">
                  <a:extLst>
                    <a:ext uri="{9D8B030D-6E8A-4147-A177-3AD203B41FA5}">
                      <a16:colId xmlns:a16="http://schemas.microsoft.com/office/drawing/2014/main" val="3839491397"/>
                    </a:ext>
                  </a:extLst>
                </a:gridCol>
                <a:gridCol w="1207718">
                  <a:extLst>
                    <a:ext uri="{9D8B030D-6E8A-4147-A177-3AD203B41FA5}">
                      <a16:colId xmlns:a16="http://schemas.microsoft.com/office/drawing/2014/main" val="1636812517"/>
                    </a:ext>
                  </a:extLst>
                </a:gridCol>
                <a:gridCol w="1207718">
                  <a:extLst>
                    <a:ext uri="{9D8B030D-6E8A-4147-A177-3AD203B41FA5}">
                      <a16:colId xmlns:a16="http://schemas.microsoft.com/office/drawing/2014/main" val="3073207348"/>
                    </a:ext>
                  </a:extLst>
                </a:gridCol>
                <a:gridCol w="557408">
                  <a:extLst>
                    <a:ext uri="{9D8B030D-6E8A-4147-A177-3AD203B41FA5}">
                      <a16:colId xmlns:a16="http://schemas.microsoft.com/office/drawing/2014/main" val="1389885250"/>
                    </a:ext>
                  </a:extLst>
                </a:gridCol>
                <a:gridCol w="598696">
                  <a:extLst>
                    <a:ext uri="{9D8B030D-6E8A-4147-A177-3AD203B41FA5}">
                      <a16:colId xmlns:a16="http://schemas.microsoft.com/office/drawing/2014/main" val="3178369399"/>
                    </a:ext>
                  </a:extLst>
                </a:gridCol>
                <a:gridCol w="516121">
                  <a:extLst>
                    <a:ext uri="{9D8B030D-6E8A-4147-A177-3AD203B41FA5}">
                      <a16:colId xmlns:a16="http://schemas.microsoft.com/office/drawing/2014/main" val="1501902735"/>
                    </a:ext>
                  </a:extLst>
                </a:gridCol>
                <a:gridCol w="1135459">
                  <a:extLst>
                    <a:ext uri="{9D8B030D-6E8A-4147-A177-3AD203B41FA5}">
                      <a16:colId xmlns:a16="http://schemas.microsoft.com/office/drawing/2014/main" val="2347757445"/>
                    </a:ext>
                  </a:extLst>
                </a:gridCol>
                <a:gridCol w="536766">
                  <a:extLst>
                    <a:ext uri="{9D8B030D-6E8A-4147-A177-3AD203B41FA5}">
                      <a16:colId xmlns:a16="http://schemas.microsoft.com/office/drawing/2014/main" val="2704593616"/>
                    </a:ext>
                  </a:extLst>
                </a:gridCol>
                <a:gridCol w="464507">
                  <a:extLst>
                    <a:ext uri="{9D8B030D-6E8A-4147-A177-3AD203B41FA5}">
                      <a16:colId xmlns:a16="http://schemas.microsoft.com/office/drawing/2014/main" val="1200288633"/>
                    </a:ext>
                  </a:extLst>
                </a:gridCol>
              </a:tblGrid>
              <a:tr h="370840">
                <a:tc>
                  <a:txBody>
                    <a:bodyPr/>
                    <a:lstStyle/>
                    <a:p>
                      <a:r>
                        <a:rPr lang="en-US" sz="1800" b="1" dirty="0">
                          <a:ea typeface="ＭＳ Ｐゴシック" pitchFamily="-111" charset="-128"/>
                          <a:cs typeface="ＭＳ Ｐゴシック" pitchFamily="-111" charset="-128"/>
                          <a:sym typeface="Symbol" pitchFamily="-111" charset="2"/>
                        </a:rPr>
                        <a:t>F</a:t>
                      </a:r>
                      <a:r>
                        <a:rPr lang="en-US" dirty="0"/>
                        <a:t>/x</a:t>
                      </a:r>
                    </a:p>
                  </a:txBody>
                  <a:tcPr/>
                </a:tc>
                <a:tc>
                  <a:txBody>
                    <a:bodyPr/>
                    <a:lstStyle/>
                    <a:p>
                      <a:r>
                        <a:rPr lang="en-US" dirty="0"/>
                        <a:t>0</a:t>
                      </a:r>
                    </a:p>
                  </a:txBody>
                  <a:tcPr/>
                </a:tc>
                <a:tc>
                  <a:txBody>
                    <a:bodyPr/>
                    <a:lstStyle/>
                    <a:p>
                      <a:r>
                        <a:rPr lang="en-US" dirty="0"/>
                        <a:t>1</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x</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17274953"/>
                  </a:ext>
                </a:extLst>
              </a:tr>
              <a:tr h="370840">
                <a:tc>
                  <a:txBody>
                    <a:bodyPr/>
                    <a:lstStyle/>
                    <a:p>
                      <a:r>
                        <a:rPr lang="en-US" sz="1800" b="1" dirty="0">
                          <a:ea typeface="ＭＳ Ｐゴシック" pitchFamily="-111" charset="-128"/>
                          <a:cs typeface="ＭＳ Ｐゴシック" pitchFamily="-111" charset="-128"/>
                          <a:sym typeface="Symbol" pitchFamily="-111" charset="2"/>
                        </a:rPr>
                        <a:t>A</a:t>
                      </a:r>
                      <a:r>
                        <a:rPr lang="en-US" baseline="-25000" dirty="0"/>
                        <a:t>0</a:t>
                      </a:r>
                    </a:p>
                  </a:txBody>
                  <a:tcPr/>
                </a:tc>
                <a:tc>
                  <a:txBody>
                    <a:bodyPr/>
                    <a:lstStyle/>
                    <a:p>
                      <a:r>
                        <a:rPr lang="en-US" sz="1800" b="1" dirty="0">
                          <a:ea typeface="ＭＳ Ｐゴシック" pitchFamily="-111" charset="-128"/>
                          <a:cs typeface="ＭＳ Ｐゴシック" pitchFamily="-111" charset="-128"/>
                          <a:sym typeface="Symbol" pitchFamily="-111" charset="2"/>
                        </a:rPr>
                        <a:t>A</a:t>
                      </a:r>
                      <a:r>
                        <a:rPr lang="en-US" baseline="-25000" dirty="0"/>
                        <a:t>0</a:t>
                      </a:r>
                      <a:r>
                        <a:rPr lang="en-US" dirty="0"/>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0</a:t>
                      </a:r>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0</a:t>
                      </a:r>
                      <a:r>
                        <a:rPr lang="en-US" dirty="0"/>
                        <a:t>(x)</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39344221"/>
                  </a:ext>
                </a:extLst>
              </a:tr>
              <a:tr h="370840">
                <a:tc>
                  <a:txBody>
                    <a:bodyPr/>
                    <a:lstStyle/>
                    <a:p>
                      <a:r>
                        <a:rPr lang="en-US" sz="1800" b="1" dirty="0">
                          <a:ea typeface="ＭＳ Ｐゴシック" pitchFamily="-111" charset="-128"/>
                          <a:cs typeface="ＭＳ Ｐゴシック" pitchFamily="-111" charset="-128"/>
                          <a:sym typeface="Symbol" pitchFamily="-111" charset="2"/>
                        </a:rPr>
                        <a:t>A</a:t>
                      </a:r>
                      <a:r>
                        <a:rPr lang="en-US" baseline="-25000" dirty="0"/>
                        <a:t>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1</a:t>
                      </a:r>
                      <a:r>
                        <a:rPr lang="en-US" dirty="0"/>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1</a:t>
                      </a:r>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1</a:t>
                      </a:r>
                      <a:r>
                        <a:rPr lang="en-US" dirty="0"/>
                        <a:t>(x)</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28885547"/>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70509575"/>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631560315"/>
                  </a:ext>
                </a:extLst>
              </a:tr>
              <a:tr h="370840">
                <a:tc>
                  <a:txBody>
                    <a:bodyPr/>
                    <a:lstStyle/>
                    <a:p>
                      <a:r>
                        <a:rPr lang="en-US" dirty="0"/>
                        <a: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96805596"/>
                  </a:ext>
                </a:extLst>
              </a:tr>
              <a:tr h="370840">
                <a:tc>
                  <a:txBody>
                    <a:bodyPr/>
                    <a:lstStyle/>
                    <a:p>
                      <a:r>
                        <a:rPr lang="en-US" sz="1800" b="1" dirty="0">
                          <a:ea typeface="ＭＳ Ｐゴシック" pitchFamily="-111" charset="-128"/>
                          <a:cs typeface="ＭＳ Ｐゴシック" pitchFamily="-111" charset="-128"/>
                          <a:sym typeface="Symbol" pitchFamily="-111" charset="2"/>
                        </a:rPr>
                        <a:t>A</a:t>
                      </a:r>
                      <a:r>
                        <a:rPr lang="en-US" baseline="-25000" dirty="0"/>
                        <a:t>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x</a:t>
                      </a:r>
                      <a:r>
                        <a:rPr lang="en-US" dirty="0"/>
                        <a:t>(0)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x</a:t>
                      </a:r>
                      <a:r>
                        <a:rPr lang="en-US" dirty="0"/>
                        <a:t>(1)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a typeface="ＭＳ Ｐゴシック" pitchFamily="-111" charset="-128"/>
                          <a:cs typeface="ＭＳ Ｐゴシック" pitchFamily="-111" charset="-128"/>
                          <a:sym typeface="Symbol" pitchFamily="-111" charset="2"/>
                        </a:rPr>
                        <a:t>A</a:t>
                      </a:r>
                      <a:r>
                        <a:rPr lang="en-US" baseline="-25000" dirty="0"/>
                        <a:t>x</a:t>
                      </a:r>
                      <a:r>
                        <a:rPr lang="en-US" dirty="0"/>
                        <a:t>(x)</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87520007"/>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70647134"/>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11967607"/>
                  </a:ext>
                </a:extLst>
              </a:tr>
            </a:tbl>
          </a:graphicData>
        </a:graphic>
      </p:graphicFrame>
      <p:sp>
        <p:nvSpPr>
          <p:cNvPr id="3" name="TextBox 2">
            <a:extLst>
              <a:ext uri="{FF2B5EF4-FFF2-40B4-BE49-F238E27FC236}">
                <a16:creationId xmlns:a16="http://schemas.microsoft.com/office/drawing/2014/main" id="{A83A9DBA-3133-7145-8711-298334D67DD4}"/>
              </a:ext>
            </a:extLst>
          </p:cNvPr>
          <p:cNvSpPr txBox="1"/>
          <p:nvPr/>
        </p:nvSpPr>
        <p:spPr>
          <a:xfrm>
            <a:off x="838198" y="4620336"/>
            <a:ext cx="7239001" cy="1754326"/>
          </a:xfrm>
          <a:prstGeom prst="rect">
            <a:avLst/>
          </a:prstGeom>
          <a:noFill/>
        </p:spPr>
        <p:txBody>
          <a:bodyPr wrap="square" rtlCol="0">
            <a:spAutoFit/>
          </a:bodyPr>
          <a:lstStyle/>
          <a:p>
            <a:r>
              <a:rPr lang="en-US" dirty="0"/>
              <a:t>If </a:t>
            </a:r>
            <a:r>
              <a:rPr lang="en-US" b="1" dirty="0"/>
              <a:t>F</a:t>
            </a:r>
            <a:r>
              <a:rPr lang="en-US" dirty="0"/>
              <a:t> exist we can create this “lazy” evaluation.</a:t>
            </a:r>
          </a:p>
          <a:p>
            <a:r>
              <a:rPr lang="en-US" dirty="0"/>
              <a:t>Consider diagonal and an algorithm </a:t>
            </a:r>
            <a:r>
              <a:rPr lang="en-US" b="1" dirty="0"/>
              <a:t>G</a:t>
            </a:r>
            <a:r>
              <a:rPr lang="en-US" dirty="0"/>
              <a:t> defined by</a:t>
            </a:r>
            <a:br>
              <a:rPr lang="en-US" dirty="0"/>
            </a:br>
            <a:r>
              <a:rPr lang="en-US" b="1" dirty="0">
                <a:ea typeface="ＭＳ Ｐゴシック" pitchFamily="-111" charset="-128"/>
                <a:cs typeface="ＭＳ Ｐゴシック" pitchFamily="-111" charset="-128"/>
              </a:rPr>
              <a:t>G( x ) = Univ( F(x) , x ) + 1 = </a:t>
            </a:r>
            <a:r>
              <a:rPr lang="en-US" b="1" dirty="0">
                <a:ea typeface="ＭＳ Ｐゴシック" pitchFamily="-111" charset="-128"/>
                <a:cs typeface="ＭＳ Ｐゴシック" pitchFamily="-111" charset="-128"/>
                <a:sym typeface="Symbol" pitchFamily="-111" charset="2"/>
              </a:rPr>
              <a:t></a:t>
            </a:r>
            <a:r>
              <a:rPr lang="en-US" b="1" baseline="-25000" dirty="0">
                <a:ea typeface="ＭＳ Ｐゴシック" pitchFamily="-111" charset="-128"/>
                <a:cs typeface="ＭＳ Ｐゴシック" pitchFamily="-111" charset="-128"/>
                <a:sym typeface="Symbol" pitchFamily="-111" charset="2"/>
              </a:rPr>
              <a:t>F(x)</a:t>
            </a:r>
            <a:r>
              <a:rPr lang="en-US" b="1" dirty="0">
                <a:ea typeface="ＭＳ Ｐゴシック" pitchFamily="-111" charset="-128"/>
                <a:cs typeface="ＭＳ Ｐゴシック" pitchFamily="-111" charset="-128"/>
                <a:sym typeface="Symbol" pitchFamily="-111" charset="2"/>
              </a:rPr>
              <a:t>( x )</a:t>
            </a:r>
            <a:r>
              <a:rPr lang="en-US" b="1" dirty="0">
                <a:ea typeface="ＭＳ Ｐゴシック" pitchFamily="-111" charset="-128"/>
                <a:cs typeface="ＭＳ Ｐゴシック" pitchFamily="-111" charset="-128"/>
              </a:rPr>
              <a:t> = A</a:t>
            </a:r>
            <a:r>
              <a:rPr lang="en-US" b="1" baseline="-25000" dirty="0">
                <a:ea typeface="ＭＳ Ｐゴシック" pitchFamily="-111" charset="-128"/>
                <a:cs typeface="ＭＳ Ｐゴシック" pitchFamily="-111" charset="-128"/>
              </a:rPr>
              <a:t>x</a:t>
            </a:r>
            <a:r>
              <a:rPr lang="en-US" b="1" dirty="0">
                <a:ea typeface="ＭＳ Ｐゴシック" pitchFamily="-111" charset="-128"/>
                <a:cs typeface="ＭＳ Ｐゴシック" pitchFamily="-111" charset="-128"/>
              </a:rPr>
              <a:t>(x) + 1</a:t>
            </a:r>
            <a:r>
              <a:rPr lang="en-US" dirty="0">
                <a:ea typeface="ＭＳ Ｐゴシック" pitchFamily="-111" charset="-128"/>
                <a:cs typeface="ＭＳ Ｐゴシック" pitchFamily="-111" charset="-128"/>
              </a:rPr>
              <a:t> </a:t>
            </a:r>
          </a:p>
          <a:p>
            <a:r>
              <a:rPr lang="en-US" dirty="0"/>
              <a:t>If </a:t>
            </a:r>
            <a:r>
              <a:rPr lang="en-US" b="1" dirty="0"/>
              <a:t>F</a:t>
            </a:r>
            <a:r>
              <a:rPr lang="en-US" dirty="0"/>
              <a:t> exists then so does </a:t>
            </a:r>
            <a:r>
              <a:rPr lang="en-US" b="1" dirty="0"/>
              <a:t>G</a:t>
            </a:r>
            <a:r>
              <a:rPr lang="en-US" dirty="0"/>
              <a:t> and it is the </a:t>
            </a:r>
            <a:r>
              <a:rPr lang="en-US" b="1" dirty="0"/>
              <a:t>g</a:t>
            </a:r>
            <a:r>
              <a:rPr lang="en-US" dirty="0"/>
              <a:t>-</a:t>
            </a:r>
            <a:r>
              <a:rPr lang="en-US" dirty="0" err="1"/>
              <a:t>th</a:t>
            </a:r>
            <a:r>
              <a:rPr lang="en-US" dirty="0"/>
              <a:t> row for some </a:t>
            </a:r>
            <a:r>
              <a:rPr lang="en-US" b="1" dirty="0"/>
              <a:t>g</a:t>
            </a:r>
            <a:r>
              <a:rPr lang="en-US" dirty="0"/>
              <a:t>. </a:t>
            </a:r>
            <a:br>
              <a:rPr lang="en-US" dirty="0"/>
            </a:br>
            <a:r>
              <a:rPr lang="en-US" dirty="0"/>
              <a:t>But then </a:t>
            </a:r>
            <a:r>
              <a:rPr lang="en-US" b="1" dirty="0">
                <a:ea typeface="ＭＳ Ｐゴシック" pitchFamily="-111" charset="-128"/>
                <a:cs typeface="ＭＳ Ｐゴシック" pitchFamily="-111" charset="-128"/>
              </a:rPr>
              <a:t>G(g) = A</a:t>
            </a:r>
            <a:r>
              <a:rPr lang="en-US" b="1" baseline="-25000" dirty="0">
                <a:ea typeface="ＭＳ Ｐゴシック" pitchFamily="-111" charset="-128"/>
                <a:cs typeface="ＭＳ Ｐゴシック" pitchFamily="-111" charset="-128"/>
              </a:rPr>
              <a:t>g</a:t>
            </a:r>
            <a:r>
              <a:rPr lang="en-US" b="1" dirty="0">
                <a:ea typeface="ＭＳ Ｐゴシック" pitchFamily="-111" charset="-128"/>
                <a:cs typeface="ＭＳ Ｐゴシック" pitchFamily="-111" charset="-128"/>
              </a:rPr>
              <a:t>(g) + 1 = G(g) + 1</a:t>
            </a:r>
            <a:br>
              <a:rPr lang="en-US" b="1" dirty="0">
                <a:ea typeface="ＭＳ Ｐゴシック" pitchFamily="-111" charset="-128"/>
                <a:cs typeface="ＭＳ Ｐゴシック" pitchFamily="-111" charset="-128"/>
              </a:rPr>
            </a:br>
            <a:r>
              <a:rPr lang="en-US" dirty="0">
                <a:ea typeface="ＭＳ Ｐゴシック" pitchFamily="-111" charset="-128"/>
                <a:cs typeface="ＭＳ Ｐゴシック" pitchFamily="-111" charset="-128"/>
              </a:rPr>
              <a:t>As</a:t>
            </a:r>
            <a:r>
              <a:rPr lang="en-US" b="1" dirty="0">
                <a:ea typeface="ＭＳ Ｐゴシック" pitchFamily="-111" charset="-128"/>
                <a:cs typeface="ＭＳ Ｐゴシック" pitchFamily="-111" charset="-128"/>
              </a:rPr>
              <a:t> G </a:t>
            </a:r>
            <a:r>
              <a:rPr lang="en-US" dirty="0">
                <a:ea typeface="ＭＳ Ｐゴシック" pitchFamily="-111" charset="-128"/>
                <a:cs typeface="ＭＳ Ｐゴシック" pitchFamily="-111" charset="-128"/>
              </a:rPr>
              <a:t>is an algorithm, this is a contradiction, So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does not exist.</a:t>
            </a:r>
            <a:endParaRPr lang="en-US" dirty="0"/>
          </a:p>
        </p:txBody>
      </p:sp>
    </p:spTree>
    <p:extLst>
      <p:ext uri="{BB962C8B-B14F-4D97-AF65-F5344CB8AC3E}">
        <p14:creationId xmlns:p14="http://schemas.microsoft.com/office/powerpoint/2010/main" val="4178117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Date Placeholder 3"/>
          <p:cNvSpPr>
            <a:spLocks noGrp="1"/>
          </p:cNvSpPr>
          <p:nvPr>
            <p:ph type="dt" sz="quarter" idx="10"/>
          </p:nvPr>
        </p:nvSpPr>
        <p:spPr>
          <a:noFill/>
        </p:spPr>
        <p:txBody>
          <a:bodyPr/>
          <a:lstStyle/>
          <a:p>
            <a:fld id="{3BD393FE-0D9F-854D-A708-7EA68DF4BAB1}"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7408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174084" name="Slide Number Placeholder 5"/>
          <p:cNvSpPr>
            <a:spLocks noGrp="1"/>
          </p:cNvSpPr>
          <p:nvPr>
            <p:ph type="sldNum" sz="quarter" idx="12"/>
          </p:nvPr>
        </p:nvSpPr>
        <p:spPr>
          <a:noFill/>
        </p:spPr>
        <p:txBody>
          <a:bodyPr/>
          <a:lstStyle/>
          <a:p>
            <a:fld id="{46A4512A-293E-F243-B5B3-30A85B34422C}"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
        <p:nvSpPr>
          <p:cNvPr id="174085" name="Rectangle 2"/>
          <p:cNvSpPr>
            <a:spLocks noGrp="1" noChangeArrowheads="1"/>
          </p:cNvSpPr>
          <p:nvPr>
            <p:ph type="title"/>
          </p:nvPr>
        </p:nvSpPr>
        <p:spPr/>
        <p:txBody>
          <a:bodyPr/>
          <a:lstStyle/>
          <a:p>
            <a:pPr eaLnBrk="1" hangingPunct="1"/>
            <a:r>
              <a:rPr lang="en-US" dirty="0">
                <a:ea typeface="ＭＳ Ｐゴシック" pitchFamily="-111" charset="-128"/>
                <a:cs typeface="ＭＳ Ｐゴシック" pitchFamily="-111" charset="-128"/>
              </a:rPr>
              <a:t>The Contradiction in Text</a:t>
            </a:r>
          </a:p>
        </p:txBody>
      </p:sp>
      <p:sp>
        <p:nvSpPr>
          <p:cNvPr id="174086" name="Rectangle 3"/>
          <p:cNvSpPr>
            <a:spLocks noGrp="1" noChangeArrowheads="1"/>
          </p:cNvSpPr>
          <p:nvPr>
            <p:ph type="body" idx="1"/>
          </p:nvPr>
        </p:nvSpPr>
        <p:spPr/>
        <p:txBody>
          <a:bodyPr/>
          <a:lstStyle/>
          <a:p>
            <a:pPr eaLnBrk="1" hangingPunct="1">
              <a:lnSpc>
                <a:spcPct val="80000"/>
              </a:lnSpc>
            </a:pPr>
            <a:r>
              <a:rPr lang="en-US" sz="2000" dirty="0">
                <a:ea typeface="ＭＳ Ｐゴシック" pitchFamily="-111" charset="-128"/>
                <a:cs typeface="ＭＳ Ｐゴシック" pitchFamily="-111" charset="-128"/>
              </a:rPr>
              <a:t>Define 	</a:t>
            </a:r>
            <a:r>
              <a:rPr lang="en-US" sz="2000" b="1" dirty="0">
                <a:ea typeface="ＭＳ Ｐゴシック" pitchFamily="-111" charset="-128"/>
                <a:cs typeface="ＭＳ Ｐゴシック" pitchFamily="-111" charset="-128"/>
              </a:rPr>
              <a:t>G( x ) = Univ( F(x) , x ) + 1 = </a:t>
            </a:r>
            <a:r>
              <a:rPr lang="en-US" sz="2000" b="1" dirty="0">
                <a:ea typeface="ＭＳ Ｐゴシック" pitchFamily="-111" charset="-128"/>
                <a:cs typeface="ＭＳ Ｐゴシック" pitchFamily="-111" charset="-128"/>
                <a:sym typeface="Symbol" pitchFamily="-111" charset="2"/>
              </a:rPr>
              <a:t></a:t>
            </a:r>
            <a:r>
              <a:rPr lang="en-US" sz="2000" b="1" baseline="-25000" dirty="0">
                <a:ea typeface="ＭＳ Ｐゴシック" pitchFamily="-111" charset="-128"/>
                <a:cs typeface="ＭＳ Ｐゴシック" pitchFamily="-111" charset="-128"/>
                <a:sym typeface="Symbol" pitchFamily="-111" charset="2"/>
              </a:rPr>
              <a:t>F(x)</a:t>
            </a:r>
            <a:r>
              <a:rPr lang="en-US" sz="2000" b="1" dirty="0">
                <a:ea typeface="ＭＳ Ｐゴシック" pitchFamily="-111" charset="-128"/>
                <a:cs typeface="ＭＳ Ｐゴシック" pitchFamily="-111" charset="-128"/>
                <a:sym typeface="Symbol" pitchFamily="-111" charset="2"/>
              </a:rPr>
              <a:t>( x )</a:t>
            </a:r>
            <a:r>
              <a:rPr lang="en-US" sz="2000" b="1" dirty="0">
                <a:ea typeface="ＭＳ Ｐゴシック" pitchFamily="-111" charset="-128"/>
                <a:cs typeface="ＭＳ Ｐゴシック" pitchFamily="-111" charset="-128"/>
              </a:rPr>
              <a:t> = A</a:t>
            </a:r>
            <a:r>
              <a:rPr lang="en-US" sz="2000" b="1" baseline="-25000" dirty="0">
                <a:ea typeface="ＭＳ Ｐゴシック" pitchFamily="-111" charset="-128"/>
                <a:cs typeface="ＭＳ Ｐゴシック" pitchFamily="-111" charset="-128"/>
              </a:rPr>
              <a:t>x</a:t>
            </a:r>
            <a:r>
              <a:rPr lang="en-US" sz="2000" b="1" dirty="0">
                <a:ea typeface="ＭＳ Ｐゴシック" pitchFamily="-111" charset="-128"/>
                <a:cs typeface="ＭＳ Ｐゴシック" pitchFamily="-111" charset="-128"/>
              </a:rPr>
              <a:t>(x) + 1</a:t>
            </a:r>
          </a:p>
          <a:p>
            <a:pPr eaLnBrk="1" hangingPunct="1">
              <a:lnSpc>
                <a:spcPct val="80000"/>
              </a:lnSpc>
            </a:pPr>
            <a:endParaRPr lang="en-US" sz="2000"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is itself an algorithm.  Assume it is the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one</a:t>
            </a:r>
            <a:br>
              <a:rPr lang="en-US" sz="2000"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F(g) = A</a:t>
            </a:r>
            <a:r>
              <a:rPr lang="en-US" sz="2000" b="1" baseline="-25000" dirty="0">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 = G</a:t>
            </a:r>
            <a:br>
              <a:rPr lang="en-US" sz="2000" b="1" dirty="0">
                <a:ea typeface="ＭＳ Ｐゴシック" pitchFamily="-111" charset="-128"/>
                <a:cs typeface="ＭＳ Ｐゴシック" pitchFamily="-111" charset="-128"/>
              </a:rPr>
            </a:br>
            <a:br>
              <a:rPr lang="en-US" sz="2000" dirty="0">
                <a:ea typeface="ＭＳ Ｐゴシック" pitchFamily="-111" charset="-128"/>
                <a:cs typeface="ＭＳ Ｐゴシック" pitchFamily="-111" charset="-128"/>
              </a:rPr>
            </a:br>
            <a:r>
              <a:rPr lang="en-US" sz="2000" dirty="0">
                <a:ea typeface="ＭＳ Ｐゴシック" pitchFamily="-111" charset="-128"/>
                <a:cs typeface="ＭＳ Ｐゴシック" pitchFamily="-111" charset="-128"/>
              </a:rPr>
              <a:t>Then, 	</a:t>
            </a:r>
            <a:r>
              <a:rPr lang="en-US" sz="2000" b="1" dirty="0">
                <a:ea typeface="ＭＳ Ｐゴシック" pitchFamily="-111" charset="-128"/>
                <a:cs typeface="ＭＳ Ｐゴシック" pitchFamily="-111" charset="-128"/>
              </a:rPr>
              <a:t>G(g) = A</a:t>
            </a:r>
            <a:r>
              <a:rPr lang="en-US" sz="2000" b="1" baseline="-25000" dirty="0">
                <a:ea typeface="ＭＳ Ｐゴシック" pitchFamily="-111" charset="-128"/>
                <a:cs typeface="ＭＳ Ｐゴシック" pitchFamily="-111" charset="-128"/>
              </a:rPr>
              <a:t>g</a:t>
            </a:r>
            <a:r>
              <a:rPr lang="en-US" sz="2000" b="1" dirty="0">
                <a:ea typeface="ＭＳ Ｐゴシック" pitchFamily="-111" charset="-128"/>
                <a:cs typeface="ＭＳ Ｐゴシック" pitchFamily="-111" charset="-128"/>
              </a:rPr>
              <a:t>(g) + 1 = G(g) + 1</a:t>
            </a:r>
            <a:br>
              <a:rPr lang="en-US" sz="2000" b="1" dirty="0">
                <a:ea typeface="ＭＳ Ｐゴシック" pitchFamily="-111" charset="-128"/>
                <a:cs typeface="ＭＳ Ｐゴシック" pitchFamily="-111" charset="-128"/>
              </a:rPr>
            </a:br>
            <a:endParaRPr lang="en-US" sz="2000" b="1" dirty="0">
              <a:ea typeface="ＭＳ Ｐゴシック" pitchFamily="-111" charset="-128"/>
              <a:cs typeface="ＭＳ Ｐゴシック" pitchFamily="-111" charset="-128"/>
            </a:endParaRPr>
          </a:p>
          <a:p>
            <a:pPr eaLnBrk="1" hangingPunct="1">
              <a:lnSpc>
                <a:spcPct val="80000"/>
              </a:lnSpc>
            </a:pPr>
            <a:r>
              <a:rPr lang="en-US" sz="2000" dirty="0">
                <a:ea typeface="ＭＳ Ｐゴシック" pitchFamily="-111" charset="-128"/>
                <a:cs typeface="ＭＳ Ｐゴシック" pitchFamily="-111" charset="-128"/>
              </a:rPr>
              <a:t>But then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contradicts its own existence since </a:t>
            </a:r>
            <a:r>
              <a:rPr lang="en-US" sz="2000" b="1" dirty="0">
                <a:ea typeface="ＭＳ Ｐゴシック" pitchFamily="-111" charset="-128"/>
                <a:cs typeface="ＭＳ Ｐゴシック" pitchFamily="-111" charset="-128"/>
              </a:rPr>
              <a:t>G</a:t>
            </a:r>
            <a:r>
              <a:rPr lang="en-US" sz="2000" dirty="0">
                <a:ea typeface="ＭＳ Ｐゴシック" pitchFamily="-111" charset="-128"/>
                <a:cs typeface="ＭＳ Ｐゴシック" pitchFamily="-111" charset="-128"/>
              </a:rPr>
              <a:t> would need to be an algorithm.</a:t>
            </a:r>
          </a:p>
          <a:p>
            <a:pPr eaLnBrk="1" hangingPunct="1">
              <a:lnSpc>
                <a:spcPct val="80000"/>
              </a:lnSpc>
            </a:pPr>
            <a:r>
              <a:rPr lang="en-US" sz="2000" dirty="0">
                <a:ea typeface="ＭＳ Ｐゴシック" pitchFamily="-111" charset="-128"/>
                <a:cs typeface="ＭＳ Ｐゴシック" pitchFamily="-111" charset="-128"/>
              </a:rPr>
              <a:t>This cannot be used to show that the effective procedures are non-enumerable, since the above is not a contradiction when </a:t>
            </a:r>
            <a:r>
              <a:rPr lang="en-US" sz="2000" b="1" dirty="0">
                <a:ea typeface="ＭＳ Ｐゴシック" pitchFamily="-111" charset="-128"/>
                <a:cs typeface="ＭＳ Ｐゴシック" pitchFamily="-111" charset="-128"/>
              </a:rPr>
              <a:t>G(g)</a:t>
            </a:r>
            <a:r>
              <a:rPr lang="en-US" sz="2000" dirty="0">
                <a:ea typeface="ＭＳ Ｐゴシック" pitchFamily="-111" charset="-128"/>
                <a:cs typeface="ＭＳ Ｐゴシック" pitchFamily="-111" charset="-128"/>
              </a:rPr>
              <a:t> is undefined.  In fact, we already have shown how to enumerate the procedures, also known as the (partial) recursive functions.</a:t>
            </a:r>
          </a:p>
        </p:txBody>
      </p:sp>
    </p:spTree>
    <p:extLst>
      <p:ext uri="{BB962C8B-B14F-4D97-AF65-F5344CB8AC3E}">
        <p14:creationId xmlns:p14="http://schemas.microsoft.com/office/powerpoint/2010/main" val="2925470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p:cNvSpPr>
            <a:spLocks noGrp="1"/>
          </p:cNvSpPr>
          <p:nvPr>
            <p:ph type="title"/>
          </p:nvPr>
        </p:nvSpPr>
        <p:spPr/>
        <p:txBody>
          <a:bodyPr/>
          <a:lstStyle/>
          <a:p>
            <a:pPr eaLnBrk="1" hangingPunct="1"/>
            <a:r>
              <a:rPr lang="en-US">
                <a:ea typeface="ＭＳ Ｐゴシック" pitchFamily="-111" charset="-128"/>
                <a:cs typeface="ＭＳ Ｐゴシック" pitchFamily="-111" charset="-128"/>
              </a:rPr>
              <a:t>Consequences</a:t>
            </a:r>
          </a:p>
        </p:txBody>
      </p:sp>
      <p:sp>
        <p:nvSpPr>
          <p:cNvPr id="178179" name="Content Placeholder 2"/>
          <p:cNvSpPr>
            <a:spLocks noGrp="1"/>
          </p:cNvSpPr>
          <p:nvPr>
            <p:ph idx="1"/>
          </p:nvPr>
        </p:nvSpPr>
        <p:spPr/>
        <p:txBody>
          <a:bodyPr/>
          <a:lstStyle/>
          <a:p>
            <a:pPr eaLnBrk="1" hangingPunct="1">
              <a:lnSpc>
                <a:spcPct val="80000"/>
              </a:lnSpc>
            </a:pPr>
            <a:r>
              <a:rPr lang="en-US" sz="2400" dirty="0">
                <a:ea typeface="ＭＳ Ｐゴシック" pitchFamily="-111" charset="-128"/>
                <a:cs typeface="ＭＳ Ｐゴシック" pitchFamily="-111" charset="-128"/>
              </a:rPr>
              <a:t>To capture all the algorithms, any model of computation must include some procedures that are not algorithms.</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Since the potential for non-termination is required, every complete model must have some for form of iteration that is potentially unbounded.</a:t>
            </a:r>
          </a:p>
          <a:p>
            <a:pPr eaLnBrk="1" hangingPunct="1">
              <a:lnSpc>
                <a:spcPct val="80000"/>
              </a:lnSpc>
            </a:pPr>
            <a:endParaRPr lang="en-US" sz="2400" dirty="0">
              <a:ea typeface="ＭＳ Ｐゴシック" pitchFamily="-111" charset="-128"/>
              <a:cs typeface="ＭＳ Ｐゴシック" pitchFamily="-111" charset="-128"/>
            </a:endParaRPr>
          </a:p>
          <a:p>
            <a:pPr eaLnBrk="1" hangingPunct="1">
              <a:lnSpc>
                <a:spcPct val="80000"/>
              </a:lnSpc>
            </a:pPr>
            <a:r>
              <a:rPr lang="en-US" sz="2400" dirty="0">
                <a:ea typeface="ＭＳ Ｐゴシック" pitchFamily="-111" charset="-128"/>
                <a:cs typeface="ＭＳ Ｐゴシック" pitchFamily="-111" charset="-128"/>
              </a:rPr>
              <a:t>This means that simple, well-behaved for-loops (the kind where you can predict the number of iterations on entry to the loop) are not sufficient. While or repeat loops are needed, even if implicit (recursion) rather than explicit.</a:t>
            </a:r>
          </a:p>
        </p:txBody>
      </p:sp>
      <p:sp>
        <p:nvSpPr>
          <p:cNvPr id="178180" name="Date Placeholder 3"/>
          <p:cNvSpPr>
            <a:spLocks noGrp="1"/>
          </p:cNvSpPr>
          <p:nvPr>
            <p:ph type="dt" sz="quarter" idx="10"/>
          </p:nvPr>
        </p:nvSpPr>
        <p:spPr>
          <a:noFill/>
        </p:spPr>
        <p:txBody>
          <a:bodyPr/>
          <a:lstStyle/>
          <a:p>
            <a:fld id="{3D2D5C07-0DAE-3047-AF0E-2DA30EADFC30}"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78181" name="Slide Number Placeholder 4"/>
          <p:cNvSpPr>
            <a:spLocks noGrp="1"/>
          </p:cNvSpPr>
          <p:nvPr>
            <p:ph type="sldNum" sz="quarter" idx="12"/>
          </p:nvPr>
        </p:nvSpPr>
        <p:spPr>
          <a:noFill/>
        </p:spPr>
        <p:txBody>
          <a:bodyPr/>
          <a:lstStyle/>
          <a:p>
            <a:fld id="{A1DBAAD1-D94C-CB46-B48E-F41C04B675B4}"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
        <p:nvSpPr>
          <p:cNvPr id="178182"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770764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3"/>
          <p:cNvSpPr>
            <a:spLocks noGrp="1"/>
          </p:cNvSpPr>
          <p:nvPr>
            <p:ph type="ctrTitle"/>
          </p:nvPr>
        </p:nvSpPr>
        <p:spPr/>
        <p:txBody>
          <a:bodyPr/>
          <a:lstStyle/>
          <a:p>
            <a:r>
              <a:rPr lang="en-US">
                <a:ea typeface="ＭＳ Ｐゴシック" pitchFamily="-111" charset="-128"/>
                <a:cs typeface="ＭＳ Ｐゴシック" pitchFamily="-111" charset="-128"/>
              </a:rPr>
              <a:t>Insights</a:t>
            </a:r>
          </a:p>
        </p:txBody>
      </p:sp>
      <p:sp>
        <p:nvSpPr>
          <p:cNvPr id="180227" name="Subtitle 4"/>
          <p:cNvSpPr>
            <a:spLocks noGrp="1"/>
          </p:cNvSpPr>
          <p:nvPr>
            <p:ph type="subTitle" idx="1"/>
          </p:nvPr>
        </p:nvSpPr>
        <p:spPr/>
        <p:txBody>
          <a:bodyPr/>
          <a:lstStyle/>
          <a:p>
            <a:endParaRPr lang="en-US">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627186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p:txBody>
          <a:bodyPr/>
          <a:lstStyle/>
          <a:p>
            <a:r>
              <a:rPr lang="en-US">
                <a:ea typeface="ＭＳ Ｐゴシック" pitchFamily="-111" charset="-128"/>
                <a:cs typeface="ＭＳ Ｐゴシック" pitchFamily="-111" charset="-128"/>
              </a:rPr>
              <a:t>Non-re nature of algorithms</a:t>
            </a:r>
          </a:p>
        </p:txBody>
      </p:sp>
      <p:sp>
        <p:nvSpPr>
          <p:cNvPr id="182275"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No generative system (e.g., grammar) can produce descriptions of all and only algorithms</a:t>
            </a:r>
          </a:p>
          <a:p>
            <a:pPr marL="457200" indent="-457200" eaLnBrk="1" hangingPunct="1"/>
            <a:r>
              <a:rPr lang="en-US" sz="2400">
                <a:ea typeface="ＭＳ Ｐゴシック" pitchFamily="-111" charset="-128"/>
                <a:cs typeface="ＭＳ Ｐゴシック" pitchFamily="-111" charset="-128"/>
                <a:sym typeface="Symbol" pitchFamily="-111" charset="2"/>
              </a:rPr>
              <a:t>No parsing system (even one that rejects by divergence) can accept all and only algorithms</a:t>
            </a:r>
          </a:p>
          <a:p>
            <a:pPr marL="457200" indent="-457200" eaLnBrk="1" hangingPunct="1"/>
            <a:endParaRPr lang="en-US" sz="2400">
              <a:ea typeface="ＭＳ Ｐゴシック" pitchFamily="-111" charset="-128"/>
              <a:cs typeface="ＭＳ Ｐゴシック" pitchFamily="-111" charset="-128"/>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Of course, if you buy Church’s Theorem, the set of all procedures can be generated. In fact, we can build an algorithmic acceptor of such programs. </a:t>
            </a:r>
          </a:p>
        </p:txBody>
      </p:sp>
      <p:sp>
        <p:nvSpPr>
          <p:cNvPr id="182276" name="Date Placeholder 3"/>
          <p:cNvSpPr>
            <a:spLocks noGrp="1"/>
          </p:cNvSpPr>
          <p:nvPr>
            <p:ph type="dt" sz="quarter" idx="10"/>
          </p:nvPr>
        </p:nvSpPr>
        <p:spPr>
          <a:noFill/>
        </p:spPr>
        <p:txBody>
          <a:bodyPr/>
          <a:lstStyle/>
          <a:p>
            <a:fld id="{789BC5D6-2D7F-A248-A7DB-8A658BFA4CE5}"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82277" name="Slide Number Placeholder 4"/>
          <p:cNvSpPr>
            <a:spLocks noGrp="1"/>
          </p:cNvSpPr>
          <p:nvPr>
            <p:ph type="sldNum" sz="quarter" idx="12"/>
          </p:nvPr>
        </p:nvSpPr>
        <p:spPr>
          <a:noFill/>
        </p:spPr>
        <p:txBody>
          <a:bodyPr/>
          <a:lstStyle/>
          <a:p>
            <a:fld id="{F5A63476-5A3C-ED42-9381-A9F66CB3502B}"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
        <p:nvSpPr>
          <p:cNvPr id="182278"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008688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p:txBody>
          <a:bodyPr/>
          <a:lstStyle/>
          <a:p>
            <a:r>
              <a:rPr lang="en-US">
                <a:ea typeface="ＭＳ Ｐゴシック" pitchFamily="-111" charset="-128"/>
                <a:cs typeface="ＭＳ Ｐゴシック" pitchFamily="-111" charset="-128"/>
              </a:rPr>
              <a:t>Many unbounded ways</a:t>
            </a:r>
          </a:p>
        </p:txBody>
      </p:sp>
      <p:sp>
        <p:nvSpPr>
          <p:cNvPr id="184323" name="Content Placeholder 2"/>
          <p:cNvSpPr>
            <a:spLocks noGrp="1"/>
          </p:cNvSpPr>
          <p:nvPr>
            <p:ph idx="1"/>
          </p:nvPr>
        </p:nvSpPr>
        <p:spPr/>
        <p:txBody>
          <a:bodyPr/>
          <a:lstStyle/>
          <a:p>
            <a:pPr marL="457200" indent="-457200" eaLnBrk="1" hangingPunct="1"/>
            <a:r>
              <a:rPr lang="en-US" sz="2400" dirty="0">
                <a:ea typeface="ＭＳ Ｐゴシック" pitchFamily="-111" charset="-128"/>
                <a:cs typeface="ＭＳ Ｐゴシック" pitchFamily="-111" charset="-128"/>
                <a:sym typeface="Symbol" pitchFamily="-111" charset="2"/>
              </a:rPr>
              <a:t>How do you achieve divergence, i.e., what are the various means of unbounded computation in each of our models?</a:t>
            </a:r>
          </a:p>
          <a:p>
            <a:pPr marL="457200" indent="-457200" eaLnBrk="1" hangingPunct="1"/>
            <a:r>
              <a:rPr lang="en-US" sz="2400" dirty="0">
                <a:ea typeface="ＭＳ Ｐゴシック" pitchFamily="-111" charset="-128"/>
                <a:cs typeface="ＭＳ Ｐゴシック" pitchFamily="-111" charset="-128"/>
                <a:sym typeface="Symbol" pitchFamily="-111" charset="2"/>
              </a:rPr>
              <a:t>GOTO: Turing Machines and Register Machines</a:t>
            </a:r>
          </a:p>
          <a:p>
            <a:pPr marL="457200" indent="-457200" eaLnBrk="1" hangingPunct="1"/>
            <a:r>
              <a:rPr lang="en-US" sz="2400" dirty="0">
                <a:ea typeface="ＭＳ Ｐゴシック" pitchFamily="-111" charset="-128"/>
                <a:cs typeface="ＭＳ Ｐゴシック" pitchFamily="-111" charset="-128"/>
                <a:sym typeface="Symbol" pitchFamily="-111" charset="2"/>
              </a:rPr>
              <a:t>Minimization: Recursive Functions</a:t>
            </a:r>
          </a:p>
          <a:p>
            <a:pPr marL="857250" lvl="1" indent="-457200" eaLnBrk="1" hangingPunct="1"/>
            <a:r>
              <a:rPr lang="en-US" sz="2000" dirty="0">
                <a:solidFill>
                  <a:srgbClr val="002060"/>
                </a:solidFill>
                <a:sym typeface="Symbol" pitchFamily="-111" charset="2"/>
              </a:rPr>
              <a:t>Why not just simple finite iteration or well-behaved recursion?</a:t>
            </a:r>
          </a:p>
          <a:p>
            <a:pPr marL="457200" indent="-457200" eaLnBrk="1" hangingPunct="1"/>
            <a:r>
              <a:rPr lang="en-US" sz="2400" dirty="0">
                <a:ea typeface="ＭＳ Ｐゴシック" pitchFamily="-111" charset="-128"/>
                <a:cs typeface="ＭＳ Ｐゴシック" pitchFamily="-111" charset="-128"/>
                <a:sym typeface="Symbol" pitchFamily="-111" charset="2"/>
              </a:rPr>
              <a:t>Fixed Point: Ordered Petri Nets,  </a:t>
            </a:r>
            <a:br>
              <a:rPr lang="en-US" sz="2400" dirty="0">
                <a:ea typeface="ＭＳ Ｐゴシック" pitchFamily="-111" charset="-128"/>
                <a:cs typeface="ＭＳ Ｐゴシック" pitchFamily="-111" charset="-128"/>
                <a:sym typeface="Symbol" pitchFamily="-111" charset="2"/>
              </a:rPr>
            </a:br>
            <a:r>
              <a:rPr lang="en-US" sz="2400" dirty="0">
                <a:ea typeface="ＭＳ Ｐゴシック" pitchFamily="-111" charset="-128"/>
                <a:cs typeface="ＭＳ Ｐゴシック" pitchFamily="-111" charset="-128"/>
                <a:sym typeface="Symbol" pitchFamily="-111" charset="2"/>
              </a:rPr>
              <a:t>(Ordered) Factor Replacement Systems</a:t>
            </a:r>
          </a:p>
          <a:p>
            <a:pPr marL="457200" indent="-457200" eaLnBrk="1" hangingPunct="1"/>
            <a:endParaRPr lang="en-US" sz="2400" b="1" dirty="0">
              <a:ea typeface="ＭＳ Ｐゴシック" pitchFamily="-111" charset="-128"/>
              <a:cs typeface="ＭＳ Ｐゴシック" pitchFamily="-111" charset="-128"/>
              <a:sym typeface="Symbol" pitchFamily="-111" charset="2"/>
            </a:endParaRPr>
          </a:p>
        </p:txBody>
      </p:sp>
      <p:sp>
        <p:nvSpPr>
          <p:cNvPr id="184324" name="Date Placeholder 3"/>
          <p:cNvSpPr>
            <a:spLocks noGrp="1"/>
          </p:cNvSpPr>
          <p:nvPr>
            <p:ph type="dt" sz="quarter" idx="10"/>
          </p:nvPr>
        </p:nvSpPr>
        <p:spPr>
          <a:noFill/>
        </p:spPr>
        <p:txBody>
          <a:bodyPr/>
          <a:lstStyle/>
          <a:p>
            <a:fld id="{31688760-38BD-CA49-BC5B-D75049F4F380}"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84325" name="Slide Number Placeholder 4"/>
          <p:cNvSpPr>
            <a:spLocks noGrp="1"/>
          </p:cNvSpPr>
          <p:nvPr>
            <p:ph type="sldNum" sz="quarter" idx="12"/>
          </p:nvPr>
        </p:nvSpPr>
        <p:spPr>
          <a:noFill/>
        </p:spPr>
        <p:txBody>
          <a:bodyPr/>
          <a:lstStyle/>
          <a:p>
            <a:fld id="{A2221DB2-C4B7-E748-AE0A-45D64F547C3D}" type="slidenum">
              <a:rPr lang="en-US">
                <a:latin typeface="Arial" pitchFamily="-111" charset="0"/>
                <a:ea typeface="ＭＳ Ｐゴシック" pitchFamily="-111" charset="-128"/>
                <a:cs typeface="ＭＳ Ｐゴシック" pitchFamily="-111" charset="-128"/>
              </a:rPr>
              <a:pPr/>
              <a:t>39</a:t>
            </a:fld>
            <a:endParaRPr lang="en-US">
              <a:latin typeface="Arial" pitchFamily="-111" charset="0"/>
              <a:ea typeface="ＭＳ Ｐゴシック" pitchFamily="-111" charset="-128"/>
              <a:cs typeface="ＭＳ Ｐゴシック" pitchFamily="-111" charset="-128"/>
            </a:endParaRPr>
          </a:p>
        </p:txBody>
      </p:sp>
      <p:sp>
        <p:nvSpPr>
          <p:cNvPr id="184326"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69894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eaLnBrk="1" hangingPunct="1"/>
            <a:r>
              <a:rPr lang="en-US" dirty="0">
                <a:ea typeface="ＭＳ Ｐゴシック" pitchFamily="-111" charset="-128"/>
                <a:cs typeface="ＭＳ Ｐゴシック" pitchFamily="-111" charset="-128"/>
              </a:rPr>
              <a:t>HISTORY</a:t>
            </a:r>
          </a:p>
        </p:txBody>
      </p:sp>
      <p:sp>
        <p:nvSpPr>
          <p:cNvPr id="62467" name="Rectangle 5"/>
          <p:cNvSpPr>
            <a:spLocks noGrp="1" noChangeArrowheads="1"/>
          </p:cNvSpPr>
          <p:nvPr>
            <p:ph type="subTitle" idx="1"/>
          </p:nvPr>
        </p:nvSpPr>
        <p:spPr/>
        <p:txBody>
          <a:bodyPr/>
          <a:lstStyle/>
          <a:p>
            <a:pPr eaLnBrk="1" hangingPunct="1"/>
            <a:r>
              <a:rPr lang="en-US">
                <a:solidFill>
                  <a:srgbClr val="CC3300"/>
                </a:solidFill>
                <a:ea typeface="ＭＳ Ｐゴシック" pitchFamily="-111" charset="-128"/>
                <a:cs typeface="ＭＳ Ｐゴシック" pitchFamily="-111" charset="-128"/>
              </a:rPr>
              <a:t>The Quest for Mechanizing Mathematics</a:t>
            </a:r>
          </a:p>
        </p:txBody>
      </p:sp>
    </p:spTree>
    <p:extLst>
      <p:ext uri="{BB962C8B-B14F-4D97-AF65-F5344CB8AC3E}">
        <p14:creationId xmlns:p14="http://schemas.microsoft.com/office/powerpoint/2010/main" val="2132456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p:txBody>
          <a:bodyPr/>
          <a:lstStyle/>
          <a:p>
            <a:r>
              <a:rPr lang="en-US">
                <a:ea typeface="ＭＳ Ｐゴシック" pitchFamily="-111" charset="-128"/>
                <a:cs typeface="ＭＳ Ｐゴシック" pitchFamily="-111" charset="-128"/>
              </a:rPr>
              <a:t>Non-determinism</a:t>
            </a:r>
          </a:p>
        </p:txBody>
      </p:sp>
      <p:sp>
        <p:nvSpPr>
          <p:cNvPr id="186371" name="Content Placeholder 2"/>
          <p:cNvSpPr>
            <a:spLocks noGrp="1"/>
          </p:cNvSpPr>
          <p:nvPr>
            <p:ph idx="1"/>
          </p:nvPr>
        </p:nvSpPr>
        <p:spPr/>
        <p:txBody>
          <a:bodyPr/>
          <a:lstStyle/>
          <a:p>
            <a:pPr marL="457200" indent="-457200" eaLnBrk="1" hangingPunct="1"/>
            <a:r>
              <a:rPr lang="en-US" sz="2400">
                <a:ea typeface="ＭＳ Ｐゴシック" pitchFamily="-111" charset="-128"/>
                <a:cs typeface="ＭＳ Ｐゴシック" pitchFamily="-111" charset="-128"/>
                <a:sym typeface="Symbol" pitchFamily="-111" charset="2"/>
              </a:rPr>
              <a:t>It sometimes doesn’t matter</a:t>
            </a:r>
          </a:p>
          <a:p>
            <a:pPr marL="857250" lvl="1" indent="-457200" eaLnBrk="1" hangingPunct="1"/>
            <a:r>
              <a:rPr lang="en-US" sz="2000">
                <a:sym typeface="Symbol" pitchFamily="-111" charset="2"/>
              </a:rPr>
              <a:t>Turing Machines, Finite State Automata, </a:t>
            </a:r>
            <a:br>
              <a:rPr lang="en-US" sz="2000">
                <a:sym typeface="Symbol" pitchFamily="-111" charset="2"/>
              </a:rPr>
            </a:br>
            <a:r>
              <a:rPr lang="en-US" sz="2000">
                <a:sym typeface="Symbol" pitchFamily="-111" charset="2"/>
              </a:rPr>
              <a:t>Linear Bounded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helps</a:t>
            </a:r>
          </a:p>
          <a:p>
            <a:pPr marL="857250" lvl="1" indent="-457200" eaLnBrk="1" hangingPunct="1"/>
            <a:r>
              <a:rPr lang="en-US" sz="2000">
                <a:sym typeface="Symbol" pitchFamily="-111" charset="2"/>
              </a:rPr>
              <a:t>Push Down Automata</a:t>
            </a:r>
          </a:p>
          <a:p>
            <a:pPr marL="857250" lvl="1" indent="-457200" eaLnBrk="1" hangingPunct="1"/>
            <a:endParaRPr lang="en-US" sz="2000">
              <a:sym typeface="Symbol" pitchFamily="-111" charset="2"/>
            </a:endParaRPr>
          </a:p>
          <a:p>
            <a:pPr marL="457200" indent="-457200" eaLnBrk="1" hangingPunct="1"/>
            <a:r>
              <a:rPr lang="en-US" sz="2400">
                <a:ea typeface="ＭＳ Ｐゴシック" pitchFamily="-111" charset="-128"/>
                <a:cs typeface="ＭＳ Ｐゴシック" pitchFamily="-111" charset="-128"/>
                <a:sym typeface="Symbol" pitchFamily="-111" charset="2"/>
              </a:rPr>
              <a:t>It sometimes hinders</a:t>
            </a:r>
          </a:p>
          <a:p>
            <a:pPr marL="857250" lvl="1" indent="-457200" eaLnBrk="1" hangingPunct="1"/>
            <a:r>
              <a:rPr lang="en-US" sz="2000">
                <a:sym typeface="Symbol" pitchFamily="-111" charset="2"/>
              </a:rPr>
              <a:t>Factor Replacement Systems, Petri Nets</a:t>
            </a:r>
          </a:p>
        </p:txBody>
      </p:sp>
      <p:sp>
        <p:nvSpPr>
          <p:cNvPr id="186372" name="Date Placeholder 3"/>
          <p:cNvSpPr>
            <a:spLocks noGrp="1"/>
          </p:cNvSpPr>
          <p:nvPr>
            <p:ph type="dt" sz="quarter" idx="10"/>
          </p:nvPr>
        </p:nvSpPr>
        <p:spPr>
          <a:noFill/>
        </p:spPr>
        <p:txBody>
          <a:bodyPr/>
          <a:lstStyle/>
          <a:p>
            <a:fld id="{8A78F3AD-7F0E-564D-B799-D1129E24BEF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186373" name="Slide Number Placeholder 4"/>
          <p:cNvSpPr>
            <a:spLocks noGrp="1"/>
          </p:cNvSpPr>
          <p:nvPr>
            <p:ph type="sldNum" sz="quarter" idx="12"/>
          </p:nvPr>
        </p:nvSpPr>
        <p:spPr>
          <a:noFill/>
        </p:spPr>
        <p:txBody>
          <a:bodyPr/>
          <a:lstStyle/>
          <a:p>
            <a:fld id="{901EFD8A-BC60-A847-84E6-75DA9A23B62C}" type="slidenum">
              <a:rPr lang="en-US">
                <a:latin typeface="Arial" pitchFamily="-111" charset="0"/>
                <a:ea typeface="ＭＳ Ｐゴシック" pitchFamily="-111" charset="-128"/>
                <a:cs typeface="ＭＳ Ｐゴシック" pitchFamily="-111" charset="-128"/>
              </a:rPr>
              <a:pPr/>
              <a:t>40</a:t>
            </a:fld>
            <a:endParaRPr lang="en-US">
              <a:latin typeface="Arial" pitchFamily="-111" charset="0"/>
              <a:ea typeface="ＭＳ Ｐゴシック" pitchFamily="-111" charset="-128"/>
              <a:cs typeface="ＭＳ Ｐゴシック" pitchFamily="-111" charset="-128"/>
            </a:endParaRPr>
          </a:p>
        </p:txBody>
      </p:sp>
      <p:sp>
        <p:nvSpPr>
          <p:cNvPr id="186374"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649039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Models of Computation</a:t>
            </a:r>
          </a:p>
        </p:txBody>
      </p:sp>
      <p:sp>
        <p:nvSpPr>
          <p:cNvPr id="188419" name="Rectangle 5"/>
          <p:cNvSpPr>
            <a:spLocks noGrp="1" noChangeArrowheads="1"/>
          </p:cNvSpPr>
          <p:nvPr>
            <p:ph type="subTitle" idx="1"/>
          </p:nvPr>
        </p:nvSpPr>
        <p:spPr/>
        <p:txBody>
          <a:bodyPr/>
          <a:lstStyle/>
          <a:p>
            <a:pPr>
              <a:lnSpc>
                <a:spcPct val="90000"/>
              </a:lnSpc>
            </a:pPr>
            <a:r>
              <a:rPr lang="en-US" sz="2800" dirty="0">
                <a:solidFill>
                  <a:srgbClr val="CC3300"/>
                </a:solidFill>
                <a:ea typeface="ＭＳ Ｐゴシック" pitchFamily="-111" charset="-128"/>
                <a:cs typeface="ＭＳ Ｐゴシック" pitchFamily="-111" charset="-128"/>
              </a:rPr>
              <a:t>Turing Machines</a:t>
            </a:r>
          </a:p>
          <a:p>
            <a:pPr>
              <a:lnSpc>
                <a:spcPct val="90000"/>
              </a:lnSpc>
            </a:pPr>
            <a:r>
              <a:rPr lang="en-US" sz="2800" dirty="0">
                <a:solidFill>
                  <a:srgbClr val="CC3300"/>
                </a:solidFill>
                <a:ea typeface="ＭＳ Ｐゴシック" pitchFamily="-111" charset="-128"/>
                <a:cs typeface="ＭＳ Ｐゴシック" pitchFamily="-111" charset="-128"/>
              </a:rPr>
              <a:t>Register Machines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Factor Replacement Systems</a:t>
            </a:r>
            <a:br>
              <a:rPr lang="en-US" sz="2800" dirty="0">
                <a:solidFill>
                  <a:srgbClr val="CC3300"/>
                </a:solidFill>
                <a:ea typeface="ＭＳ Ｐゴシック" pitchFamily="-111" charset="-128"/>
                <a:cs typeface="ＭＳ Ｐゴシック" pitchFamily="-111" charset="-128"/>
              </a:rPr>
            </a:br>
            <a:r>
              <a:rPr lang="en-US" sz="2800" dirty="0">
                <a:solidFill>
                  <a:srgbClr val="CC3300"/>
                </a:solidFill>
                <a:ea typeface="ＭＳ Ｐゴシック" pitchFamily="-111" charset="-128"/>
                <a:cs typeface="ＭＳ Ｐゴシック" pitchFamily="-111" charset="-128"/>
              </a:rPr>
              <a:t>Recursive Functions</a:t>
            </a:r>
            <a:br>
              <a:rPr lang="en-US" sz="2800" dirty="0">
                <a:solidFill>
                  <a:srgbClr val="CC3300"/>
                </a:solidFill>
                <a:ea typeface="ＭＳ Ｐゴシック" pitchFamily="-111" charset="-128"/>
                <a:cs typeface="ＭＳ Ｐゴシック" pitchFamily="-111" charset="-128"/>
              </a:rPr>
            </a:br>
            <a:endParaRPr lang="en-US" sz="2800" dirty="0">
              <a:solidFill>
                <a:srgbClr val="CC3300"/>
              </a:solidFill>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68044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p:txBody>
          <a:bodyPr/>
          <a:lstStyle/>
          <a:p>
            <a:pPr eaLnBrk="1" hangingPunct="1"/>
            <a:r>
              <a:rPr lang="en-US">
                <a:latin typeface="Arial" charset="0"/>
                <a:ea typeface="MS PGothic" charset="0"/>
              </a:rPr>
              <a:t>Turing Machines</a:t>
            </a:r>
          </a:p>
        </p:txBody>
      </p:sp>
      <p:sp>
        <p:nvSpPr>
          <p:cNvPr id="154627" name="Rectangle 3"/>
          <p:cNvSpPr>
            <a:spLocks noGrp="1" noChangeArrowheads="1"/>
          </p:cNvSpPr>
          <p:nvPr>
            <p:ph type="subTitle" idx="1"/>
          </p:nvPr>
        </p:nvSpPr>
        <p:spPr/>
        <p:txBody>
          <a:bodyPr/>
          <a:lstStyle/>
          <a:p>
            <a:pPr eaLnBrk="1" hangingPunct="1"/>
            <a:r>
              <a:rPr lang="en-US">
                <a:solidFill>
                  <a:srgbClr val="CC3300"/>
                </a:solidFill>
                <a:latin typeface="Arial" charset="0"/>
                <a:ea typeface="MS PGothic" charset="0"/>
              </a:rPr>
              <a:t>1</a:t>
            </a:r>
            <a:r>
              <a:rPr lang="en-US" baseline="30000">
                <a:solidFill>
                  <a:srgbClr val="CC3300"/>
                </a:solidFill>
                <a:latin typeface="Arial" charset="0"/>
                <a:ea typeface="MS PGothic" charset="0"/>
              </a:rPr>
              <a:t>st</a:t>
            </a:r>
            <a:r>
              <a:rPr lang="en-US">
                <a:solidFill>
                  <a:srgbClr val="CC3300"/>
                </a:solidFill>
                <a:latin typeface="Arial" charset="0"/>
                <a:ea typeface="MS PGothic" charset="0"/>
              </a:rPr>
              <a:t> Model</a:t>
            </a:r>
          </a:p>
          <a:p>
            <a:pPr eaLnBrk="1" hangingPunct="1"/>
            <a:r>
              <a:rPr lang="en-US">
                <a:solidFill>
                  <a:srgbClr val="CC3300"/>
                </a:solidFill>
                <a:latin typeface="Arial" charset="0"/>
                <a:ea typeface="MS PGothic" charset="0"/>
              </a:rPr>
              <a:t>A Linear Memory Machine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Textbook Description</a:t>
            </a:r>
          </a:p>
        </p:txBody>
      </p:sp>
      <p:sp>
        <p:nvSpPr>
          <p:cNvPr id="3" name="Content Placeholder 2"/>
          <p:cNvSpPr>
            <a:spLocks noGrp="1"/>
          </p:cNvSpPr>
          <p:nvPr>
            <p:ph idx="1"/>
          </p:nvPr>
        </p:nvSpPr>
        <p:spPr/>
        <p:txBody>
          <a:bodyPr/>
          <a:lstStyle/>
          <a:p>
            <a:r>
              <a:rPr lang="en-US" sz="2800"/>
              <a:t>A Turing machine is a 7-tuple</a:t>
            </a:r>
            <a:br>
              <a:rPr lang="en-US" sz="2800"/>
            </a:br>
            <a:r>
              <a:rPr lang="en-US" sz="2800">
                <a:latin typeface="Arial" charset="0"/>
                <a:ea typeface="MS PGothic" charset="0"/>
              </a:rPr>
              <a:t>(Q, </a:t>
            </a:r>
            <a:r>
              <a:rPr lang="en-US" sz="2800" err="1">
                <a:latin typeface="Arial" charset="0"/>
                <a:ea typeface="MS PGothic" charset="0"/>
              </a:rPr>
              <a:t>Σ</a:t>
            </a:r>
            <a:r>
              <a:rPr lang="en-US" sz="2800">
                <a:latin typeface="Arial" charset="0"/>
                <a:ea typeface="MS PGothic" charset="0"/>
              </a:rPr>
              <a:t>, </a:t>
            </a:r>
            <a:r>
              <a:rPr lang="en-US" sz="2800" err="1">
                <a:latin typeface="Arial" charset="0"/>
                <a:ea typeface="MS PGothic" charset="0"/>
              </a:rPr>
              <a:t>Γ</a:t>
            </a:r>
            <a:r>
              <a:rPr lang="en-US" sz="2800">
                <a:latin typeface="Arial" charset="0"/>
                <a:ea typeface="MS PGothic" charset="0"/>
              </a:rPr>
              <a:t>, </a:t>
            </a:r>
            <a:r>
              <a:rPr lang="en-US" sz="2800" err="1">
                <a:latin typeface="Arial" charset="0"/>
                <a:ea typeface="MS PGothic" charset="0"/>
              </a:rPr>
              <a:t>δ</a:t>
            </a:r>
            <a:r>
              <a:rPr lang="en-US" sz="2800">
                <a:latin typeface="Arial" charset="0"/>
                <a:ea typeface="MS PGothic" charset="0"/>
              </a:rPr>
              <a:t>, q</a:t>
            </a:r>
            <a:r>
              <a:rPr lang="en-US" sz="2800" baseline="-25000">
                <a:latin typeface="Arial" charset="0"/>
                <a:ea typeface="MS PGothic" charset="0"/>
              </a:rPr>
              <a:t>0</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a:t>
            </a:r>
          </a:p>
          <a:p>
            <a:r>
              <a:rPr lang="en-US" sz="2800">
                <a:latin typeface="Arial" charset="0"/>
                <a:ea typeface="MS PGothic" charset="0"/>
              </a:rPr>
              <a:t>Q is finite set of states</a:t>
            </a:r>
          </a:p>
          <a:p>
            <a:r>
              <a:rPr lang="en-US" sz="2800" err="1">
                <a:latin typeface="Arial" charset="0"/>
                <a:ea typeface="MS PGothic" charset="0"/>
              </a:rPr>
              <a:t>Σ</a:t>
            </a:r>
            <a:r>
              <a:rPr lang="en-US" sz="2800">
                <a:latin typeface="Arial" charset="0"/>
                <a:ea typeface="MS PGothic" charset="0"/>
              </a:rPr>
              <a:t>, is a finite input alphabet not containing the blank symbol ⊔</a:t>
            </a:r>
          </a:p>
          <a:p>
            <a:r>
              <a:rPr lang="en-US" sz="2800" err="1">
                <a:latin typeface="Arial" charset="0"/>
                <a:ea typeface="MS PGothic" charset="0"/>
              </a:rPr>
              <a:t>Γ</a:t>
            </a:r>
            <a:r>
              <a:rPr lang="en-US" sz="2800">
                <a:latin typeface="Arial" charset="0"/>
                <a:ea typeface="MS PGothic" charset="0"/>
              </a:rPr>
              <a:t> is finite set of tape symbols that includes </a:t>
            </a:r>
            <a:r>
              <a:rPr lang="en-US" sz="2800" err="1">
                <a:latin typeface="Arial" charset="0"/>
                <a:ea typeface="MS PGothic" charset="0"/>
              </a:rPr>
              <a:t>Σ</a:t>
            </a:r>
            <a:r>
              <a:rPr lang="en-US" sz="2800">
                <a:latin typeface="Arial" charset="0"/>
                <a:ea typeface="MS PGothic" charset="0"/>
              </a:rPr>
              <a:t> and ⊔ commonly </a:t>
            </a:r>
            <a:r>
              <a:rPr lang="en-US" sz="2800" err="1">
                <a:latin typeface="Arial" charset="0"/>
                <a:ea typeface="MS PGothic" charset="0"/>
              </a:rPr>
              <a:t>Γ</a:t>
            </a:r>
            <a:r>
              <a:rPr lang="en-US" sz="2800">
                <a:latin typeface="Arial" charset="0"/>
                <a:ea typeface="MS PGothic" charset="0"/>
              </a:rPr>
              <a:t> = </a:t>
            </a:r>
            <a:r>
              <a:rPr lang="en-US" sz="2800" err="1">
                <a:latin typeface="Arial" charset="0"/>
                <a:ea typeface="MS PGothic" charset="0"/>
              </a:rPr>
              <a:t>Σ</a:t>
            </a:r>
            <a:r>
              <a:rPr lang="en-US" sz="2800">
                <a:latin typeface="Arial" charset="0"/>
                <a:ea typeface="MS PGothic" charset="0"/>
              </a:rPr>
              <a:t> ∪ {⊔}</a:t>
            </a:r>
          </a:p>
          <a:p>
            <a:r>
              <a:rPr lang="en-US" sz="2800" err="1">
                <a:latin typeface="Arial" charset="0"/>
                <a:ea typeface="MS PGothic" charset="0"/>
              </a:rPr>
              <a:t>δ</a:t>
            </a:r>
            <a:r>
              <a:rPr lang="en-US" sz="2800">
                <a:latin typeface="Arial" charset="0"/>
                <a:ea typeface="MS PGothic" charset="0"/>
              </a:rPr>
              <a:t>: Q×Γ➝ Q×Γ×{R,L}</a:t>
            </a:r>
          </a:p>
          <a:p>
            <a:r>
              <a:rPr lang="en-US" sz="2800">
                <a:latin typeface="Arial" charset="0"/>
                <a:ea typeface="MS PGothic" charset="0"/>
              </a:rPr>
              <a:t>q</a:t>
            </a:r>
            <a:r>
              <a:rPr lang="en-US" sz="2800" baseline="-25000">
                <a:latin typeface="Arial" charset="0"/>
                <a:ea typeface="MS PGothic" charset="0"/>
              </a:rPr>
              <a:t>0 </a:t>
            </a:r>
            <a:r>
              <a:rPr lang="en-US" sz="2800">
                <a:latin typeface="Arial" charset="0"/>
                <a:ea typeface="MS PGothic" charset="0"/>
              </a:rPr>
              <a:t>starts, </a:t>
            </a:r>
            <a:r>
              <a:rPr lang="en-US" sz="2800" err="1">
                <a:latin typeface="Arial" charset="0"/>
                <a:ea typeface="MS PGothic" charset="0"/>
              </a:rPr>
              <a:t>q</a:t>
            </a:r>
            <a:r>
              <a:rPr lang="en-US" sz="2800" baseline="-25000" err="1">
                <a:latin typeface="Arial" charset="0"/>
                <a:ea typeface="MS PGothic" charset="0"/>
              </a:rPr>
              <a:t>accept</a:t>
            </a:r>
            <a:r>
              <a:rPr lang="en-US" sz="2800">
                <a:latin typeface="Arial" charset="0"/>
                <a:ea typeface="MS PGothic" charset="0"/>
              </a:rPr>
              <a:t> accepts, </a:t>
            </a:r>
            <a:r>
              <a:rPr lang="en-US" sz="2800" err="1">
                <a:latin typeface="Arial" charset="0"/>
                <a:ea typeface="MS PGothic" charset="0"/>
              </a:rPr>
              <a:t>q</a:t>
            </a:r>
            <a:r>
              <a:rPr lang="en-US" sz="2800" baseline="-25000" err="1">
                <a:latin typeface="Arial" charset="0"/>
                <a:ea typeface="MS PGothic" charset="0"/>
              </a:rPr>
              <a:t>reject</a:t>
            </a:r>
            <a:r>
              <a:rPr lang="en-US" sz="2800">
                <a:latin typeface="Arial" charset="0"/>
                <a:ea typeface="MS PGothic" charset="0"/>
              </a:rPr>
              <a:t> rejects</a:t>
            </a:r>
            <a:endParaRPr lang="en-US" sz="2800"/>
          </a:p>
        </p:txBody>
      </p:sp>
      <p:sp>
        <p:nvSpPr>
          <p:cNvPr id="4" name="Date Placeholder 3"/>
          <p:cNvSpPr>
            <a:spLocks noGrp="1"/>
          </p:cNvSpPr>
          <p:nvPr>
            <p:ph type="dt" sz="half" idx="10"/>
          </p:nvPr>
        </p:nvSpPr>
        <p:spPr/>
        <p:txBody>
          <a:bodyPr/>
          <a:lstStyle/>
          <a:p>
            <a:fld id="{2C7C2E3F-5765-9648-BD72-297A380DB0B1}" type="datetime1">
              <a:rPr lang="en-US" smtClean="0"/>
              <a:t>3/2/22</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43</a:t>
            </a:fld>
            <a:endParaRPr lang="en-US"/>
          </a:p>
        </p:txBody>
      </p:sp>
      <p:sp>
        <p:nvSpPr>
          <p:cNvPr id="7" name="Footer Placeholder 4">
            <a:extLst>
              <a:ext uri="{FF2B5EF4-FFF2-40B4-BE49-F238E27FC236}">
                <a16:creationId xmlns:a16="http://schemas.microsoft.com/office/drawing/2014/main" id="{153101F6-EC28-7C48-AFF1-8E9B47C4BBD3}"/>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958827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Turing versus Post</a:t>
            </a:r>
          </a:p>
        </p:txBody>
      </p:sp>
      <p:sp>
        <p:nvSpPr>
          <p:cNvPr id="3" name="Content Placeholder 2"/>
          <p:cNvSpPr>
            <a:spLocks noGrp="1"/>
          </p:cNvSpPr>
          <p:nvPr>
            <p:ph idx="1"/>
          </p:nvPr>
        </p:nvSpPr>
        <p:spPr/>
        <p:txBody>
          <a:bodyPr/>
          <a:lstStyle/>
          <a:p>
            <a:r>
              <a:rPr lang="en-US" sz="2000" dirty="0"/>
              <a:t>The Turing description just given requires you to write a new symbol and move off the current tape square</a:t>
            </a:r>
          </a:p>
          <a:p>
            <a:r>
              <a:rPr lang="en-US" sz="2000" dirty="0"/>
              <a:t>Post had a variant where</a:t>
            </a:r>
            <a:br>
              <a:rPr lang="en-US" sz="2000" dirty="0"/>
            </a:br>
            <a:r>
              <a:rPr lang="en-US" sz="2000" dirty="0" err="1">
                <a:latin typeface="Arial" charset="0"/>
                <a:ea typeface="MS PGothic" charset="0"/>
              </a:rPr>
              <a:t>δ</a:t>
            </a:r>
            <a:r>
              <a:rPr lang="en-US" sz="2000" dirty="0">
                <a:latin typeface="Arial" charset="0"/>
                <a:ea typeface="MS PGothic" charset="0"/>
              </a:rPr>
              <a:t>: Q×Γ➝ Q×(</a:t>
            </a:r>
            <a:r>
              <a:rPr lang="en-US" sz="2000" dirty="0" err="1">
                <a:latin typeface="Arial" charset="0"/>
                <a:ea typeface="MS PGothic" charset="0"/>
              </a:rPr>
              <a:t>Γ</a:t>
            </a:r>
            <a:r>
              <a:rPr lang="en-US" sz="2000" dirty="0">
                <a:latin typeface="Arial" charset="0"/>
                <a:ea typeface="MS PGothic" charset="0"/>
              </a:rPr>
              <a:t>∪{R,L})</a:t>
            </a:r>
          </a:p>
          <a:p>
            <a:r>
              <a:rPr lang="en-US" sz="2000" dirty="0">
                <a:latin typeface="Arial" charset="0"/>
                <a:ea typeface="MS PGothic" charset="0"/>
              </a:rPr>
              <a:t>Here, you either write or move, not both</a:t>
            </a:r>
          </a:p>
          <a:p>
            <a:r>
              <a:rPr lang="en-US" sz="2000" dirty="0">
                <a:latin typeface="Arial" charset="0"/>
                <a:ea typeface="MS PGothic" charset="0"/>
              </a:rPr>
              <a:t>Also, Post did not have an accept or reject state – acceptance is giving an answer of 1; rejection is 0; this treats decision procedures as predicates (functions that map input into {0,1})</a:t>
            </a:r>
          </a:p>
          <a:p>
            <a:r>
              <a:rPr lang="en-US" sz="2000" dirty="0">
                <a:latin typeface="Arial" charset="0"/>
                <a:ea typeface="MS PGothic" charset="0"/>
              </a:rPr>
              <a:t>The way we stop our machines from running is to omit actions for some discriminants making the transition function partial</a:t>
            </a:r>
          </a:p>
          <a:p>
            <a:r>
              <a:rPr lang="en-US" sz="2000" dirty="0">
                <a:latin typeface="Arial" charset="0"/>
                <a:ea typeface="MS PGothic" charset="0"/>
              </a:rPr>
              <a:t>I tend to use Post’s notation and to create macros so machines are easy to present</a:t>
            </a:r>
          </a:p>
          <a:p>
            <a:r>
              <a:rPr lang="en-US" sz="2000" dirty="0">
                <a:latin typeface="Arial" charset="0"/>
                <a:ea typeface="MS PGothic" charset="0"/>
              </a:rPr>
              <a:t>I am not a fan of having you build Turing tables</a:t>
            </a:r>
          </a:p>
          <a:p>
            <a:endParaRPr lang="en-US" dirty="0"/>
          </a:p>
        </p:txBody>
      </p:sp>
      <p:sp>
        <p:nvSpPr>
          <p:cNvPr id="4" name="Date Placeholder 3"/>
          <p:cNvSpPr>
            <a:spLocks noGrp="1"/>
          </p:cNvSpPr>
          <p:nvPr>
            <p:ph type="dt" sz="half" idx="10"/>
          </p:nvPr>
        </p:nvSpPr>
        <p:spPr/>
        <p:txBody>
          <a:bodyPr/>
          <a:lstStyle/>
          <a:p>
            <a:fld id="{67B4E428-1241-4F4D-9FBF-744DBDBB1E54}" type="datetime1">
              <a:rPr lang="en-US" smtClean="0"/>
              <a:t>3/2/22</a:t>
            </a:fld>
            <a:endParaRPr lang="en-US"/>
          </a:p>
        </p:txBody>
      </p:sp>
      <p:sp>
        <p:nvSpPr>
          <p:cNvPr id="6" name="Slide Number Placeholder 5"/>
          <p:cNvSpPr>
            <a:spLocks noGrp="1"/>
          </p:cNvSpPr>
          <p:nvPr>
            <p:ph type="sldNum" sz="quarter" idx="12"/>
          </p:nvPr>
        </p:nvSpPr>
        <p:spPr/>
        <p:txBody>
          <a:bodyPr/>
          <a:lstStyle/>
          <a:p>
            <a:fld id="{F7F6C048-724C-A44D-A3A9-573A2C2F7973}" type="slidenum">
              <a:rPr lang="en-US" smtClean="0"/>
              <a:pPr/>
              <a:t>44</a:t>
            </a:fld>
            <a:endParaRPr lang="en-US"/>
          </a:p>
        </p:txBody>
      </p:sp>
      <p:sp>
        <p:nvSpPr>
          <p:cNvPr id="7" name="Footer Placeholder 4">
            <a:extLst>
              <a:ext uri="{FF2B5EF4-FFF2-40B4-BE49-F238E27FC236}">
                <a16:creationId xmlns:a16="http://schemas.microsoft.com/office/drawing/2014/main" id="{E7A765F2-63D1-8B48-B708-BB2EBB263E4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002271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a:latin typeface="Arial" charset="0"/>
                <a:ea typeface="MS PGothic" charset="0"/>
              </a:rPr>
              <a:t>Basic Description</a:t>
            </a:r>
          </a:p>
        </p:txBody>
      </p:sp>
      <p:sp>
        <p:nvSpPr>
          <p:cNvPr id="155651" name="Rectangle 3"/>
          <p:cNvSpPr>
            <a:spLocks noGrp="1" noChangeArrowheads="1"/>
          </p:cNvSpPr>
          <p:nvPr>
            <p:ph idx="1"/>
          </p:nvPr>
        </p:nvSpPr>
        <p:spPr/>
        <p:txBody>
          <a:bodyPr/>
          <a:lstStyle/>
          <a:p>
            <a:pPr eaLnBrk="1" hangingPunct="1">
              <a:lnSpc>
                <a:spcPct val="80000"/>
              </a:lnSpc>
            </a:pPr>
            <a:r>
              <a:rPr lang="en-US" sz="2200">
                <a:latin typeface="Arial" charset="0"/>
                <a:ea typeface="MS PGothic" charset="0"/>
              </a:rPr>
              <a:t>We will use a simplified form that is a variant of Post’</a:t>
            </a:r>
            <a:r>
              <a:rPr lang="en-US" altLang="ja-JP" sz="2200">
                <a:latin typeface="Arial" charset="0"/>
                <a:ea typeface="MS PGothic" charset="0"/>
              </a:rPr>
              <a:t>s models.   </a:t>
            </a:r>
          </a:p>
          <a:p>
            <a:pPr eaLnBrk="1" hangingPunct="1">
              <a:lnSpc>
                <a:spcPct val="80000"/>
              </a:lnSpc>
            </a:pPr>
            <a:r>
              <a:rPr lang="en-US" sz="2200">
                <a:latin typeface="Arial" charset="0"/>
                <a:ea typeface="MS PGothic" charset="0"/>
              </a:rPr>
              <a:t>Here, each machine is represented by a finite set of states Q, the simple alphabet {0,1}, where 0 is the blank symbol, and each state transition is defined by a 4-tuple of form </a:t>
            </a:r>
          </a:p>
          <a:p>
            <a:pPr eaLnBrk="1" hangingPunct="1">
              <a:lnSpc>
                <a:spcPct val="80000"/>
              </a:lnSpc>
              <a:buFontTx/>
              <a:buNone/>
            </a:pPr>
            <a:r>
              <a:rPr lang="en-US" sz="2200">
                <a:latin typeface="Arial" charset="0"/>
                <a:ea typeface="MS PGothic" charset="0"/>
              </a:rPr>
              <a:t>		q a X s</a:t>
            </a:r>
          </a:p>
          <a:p>
            <a:pPr eaLnBrk="1" hangingPunct="1">
              <a:lnSpc>
                <a:spcPct val="80000"/>
              </a:lnSpc>
              <a:buFontTx/>
              <a:buNone/>
            </a:pPr>
            <a:r>
              <a:rPr lang="en-US" sz="2200">
                <a:latin typeface="Arial" charset="0"/>
                <a:ea typeface="MS PGothic" charset="0"/>
              </a:rPr>
              <a:t>	where q a is the discriminant based on current state q, scanned symbol a; X can be one of {R, L, 0, 1}, signifying move right, move left, print 0, or 1; and s is the new state.  </a:t>
            </a:r>
          </a:p>
          <a:p>
            <a:pPr eaLnBrk="1" hangingPunct="1">
              <a:lnSpc>
                <a:spcPct val="80000"/>
              </a:lnSpc>
            </a:pPr>
            <a:r>
              <a:rPr lang="en-US" sz="2200">
                <a:latin typeface="Arial" charset="0"/>
                <a:ea typeface="MS PGothic" charset="0"/>
              </a:rPr>
              <a:t>Limiting the alphabet to {0,1} is not really a limitation.  We can represent a k-letter alphabet by encoding the j-</a:t>
            </a:r>
            <a:r>
              <a:rPr lang="en-US" sz="2200" err="1">
                <a:latin typeface="Arial" charset="0"/>
                <a:ea typeface="MS PGothic" charset="0"/>
              </a:rPr>
              <a:t>th</a:t>
            </a:r>
            <a:r>
              <a:rPr lang="en-US" sz="2200">
                <a:latin typeface="Arial" charset="0"/>
                <a:ea typeface="MS PGothic" charset="0"/>
              </a:rPr>
              <a:t> letter via j 1</a:t>
            </a:r>
            <a:r>
              <a:rPr lang="ja-JP" altLang="en-US" sz="2200">
                <a:latin typeface="Arial" charset="0"/>
                <a:ea typeface="MS PGothic" charset="0"/>
              </a:rPr>
              <a:t>’</a:t>
            </a:r>
            <a:r>
              <a:rPr lang="en-US" altLang="ja-JP" sz="2200">
                <a:latin typeface="Arial" charset="0"/>
                <a:ea typeface="MS PGothic" charset="0"/>
              </a:rPr>
              <a:t>s in succession.  A 0 ends each letter, and two 0</a:t>
            </a:r>
            <a:r>
              <a:rPr lang="ja-JP" altLang="en-US" sz="2200">
                <a:latin typeface="Arial" charset="0"/>
                <a:ea typeface="MS PGothic" charset="0"/>
              </a:rPr>
              <a:t>’</a:t>
            </a:r>
            <a:r>
              <a:rPr lang="en-US" altLang="ja-JP" sz="2200">
                <a:latin typeface="Arial" charset="0"/>
                <a:ea typeface="MS PGothic" charset="0"/>
              </a:rPr>
              <a:t>s ends a word. </a:t>
            </a:r>
          </a:p>
          <a:p>
            <a:pPr eaLnBrk="1" hangingPunct="1">
              <a:lnSpc>
                <a:spcPct val="80000"/>
              </a:lnSpc>
            </a:pPr>
            <a:r>
              <a:rPr lang="en-US" sz="2200">
                <a:latin typeface="Arial" charset="0"/>
                <a:ea typeface="MS PGothic" charset="0"/>
              </a:rPr>
              <a:t>We rarely write quads.  Rather, we typically will build machines from simple forms. </a:t>
            </a:r>
          </a:p>
        </p:txBody>
      </p:sp>
      <p:sp>
        <p:nvSpPr>
          <p:cNvPr id="1556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877B3B-6046-4C4B-9435-C2118A06B618}" type="datetime1">
              <a:rPr lang="en-US" smtClean="0"/>
              <a:t>3/2/22</a:t>
            </a:fld>
            <a:endParaRPr lang="en-US"/>
          </a:p>
        </p:txBody>
      </p:sp>
      <p:sp>
        <p:nvSpPr>
          <p:cNvPr id="1556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1941765-2C14-8D46-A17C-07C369A9CD82}" type="slidenum">
              <a:rPr lang="en-US"/>
              <a:pPr/>
              <a:t>45</a:t>
            </a:fld>
            <a:endParaRPr lang="en-US"/>
          </a:p>
        </p:txBody>
      </p:sp>
      <p:sp>
        <p:nvSpPr>
          <p:cNvPr id="7" name="Footer Placeholder 4">
            <a:extLst>
              <a:ext uri="{FF2B5EF4-FFF2-40B4-BE49-F238E27FC236}">
                <a16:creationId xmlns:a16="http://schemas.microsoft.com/office/drawing/2014/main" id="{5DB0568D-032A-0743-92D5-D84E2E3C940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939934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a:latin typeface="Arial" charset="0"/>
                <a:ea typeface="MS PGothic" charset="0"/>
              </a:rPr>
              <a:t>Base Machines</a:t>
            </a:r>
          </a:p>
        </p:txBody>
      </p:sp>
      <p:sp>
        <p:nvSpPr>
          <p:cNvPr id="156675" name="Rectangle 3"/>
          <p:cNvSpPr>
            <a:spLocks noGrp="1" noChangeArrowheads="1"/>
          </p:cNvSpPr>
          <p:nvPr>
            <p:ph idx="1"/>
          </p:nvPr>
        </p:nvSpPr>
        <p:spPr/>
        <p:txBody>
          <a:bodyPr/>
          <a:lstStyle/>
          <a:p>
            <a:pPr eaLnBrk="1" hangingPunct="1">
              <a:lnSpc>
                <a:spcPct val="90000"/>
              </a:lnSpc>
            </a:pPr>
            <a:r>
              <a:rPr lang="en-US" sz="2400">
                <a:latin typeface="Arial" charset="0"/>
                <a:ea typeface="MS PGothic" charset="0"/>
              </a:rPr>
              <a:t>R -- move right over any scanned symbol</a:t>
            </a:r>
          </a:p>
          <a:p>
            <a:pPr eaLnBrk="1" hangingPunct="1">
              <a:lnSpc>
                <a:spcPct val="90000"/>
              </a:lnSpc>
            </a:pPr>
            <a:r>
              <a:rPr lang="en-US" sz="2400">
                <a:latin typeface="Arial" charset="0"/>
                <a:ea typeface="MS PGothic" charset="0"/>
              </a:rPr>
              <a:t>L -- move left over any scanned symbol</a:t>
            </a:r>
          </a:p>
          <a:p>
            <a:pPr eaLnBrk="1" hangingPunct="1">
              <a:lnSpc>
                <a:spcPct val="90000"/>
              </a:lnSpc>
            </a:pPr>
            <a:r>
              <a:rPr lang="en-US" sz="2400">
                <a:latin typeface="Arial" charset="0"/>
                <a:ea typeface="MS PGothic" charset="0"/>
              </a:rPr>
              <a:t>0 -- write a 0 in current scanned square</a:t>
            </a:r>
          </a:p>
          <a:p>
            <a:pPr eaLnBrk="1" hangingPunct="1">
              <a:lnSpc>
                <a:spcPct val="90000"/>
              </a:lnSpc>
            </a:pPr>
            <a:r>
              <a:rPr lang="en-US" sz="2400">
                <a:latin typeface="Arial" charset="0"/>
                <a:ea typeface="MS PGothic" charset="0"/>
              </a:rPr>
              <a:t>1 -- write a 1 in current scanned square</a:t>
            </a:r>
          </a:p>
          <a:p>
            <a:pPr eaLnBrk="1" hangingPunct="1">
              <a:lnSpc>
                <a:spcPct val="90000"/>
              </a:lnSpc>
            </a:pPr>
            <a:r>
              <a:rPr lang="en-US" sz="2400">
                <a:latin typeface="Arial" charset="0"/>
                <a:ea typeface="MS PGothic" charset="0"/>
              </a:rPr>
              <a:t>We can then string these machines together with optionally labeled arc.</a:t>
            </a:r>
          </a:p>
          <a:p>
            <a:pPr eaLnBrk="1" hangingPunct="1">
              <a:lnSpc>
                <a:spcPct val="90000"/>
              </a:lnSpc>
            </a:pPr>
            <a:r>
              <a:rPr lang="en-US" sz="2400">
                <a:latin typeface="Arial" charset="0"/>
                <a:ea typeface="MS PGothic" charset="0"/>
              </a:rPr>
              <a:t>A labeled arc signifies a transition from one part of the composite machine to another, if the scanned square</a:t>
            </a:r>
            <a:r>
              <a:rPr lang="ja-JP" altLang="en-US" sz="2400">
                <a:latin typeface="Arial" charset="0"/>
                <a:ea typeface="MS PGothic" charset="0"/>
              </a:rPr>
              <a:t>’</a:t>
            </a:r>
            <a:r>
              <a:rPr lang="en-US" altLang="ja-JP" sz="2400">
                <a:latin typeface="Arial" charset="0"/>
                <a:ea typeface="MS PGothic" charset="0"/>
              </a:rPr>
              <a:t>s content matches the label.  Unlabeled arcs are unconditional.  We will put machines together without arcs, when the arcs are unlabeled. </a:t>
            </a:r>
            <a:endParaRPr lang="en-US" sz="2400">
              <a:latin typeface="Arial" charset="0"/>
              <a:ea typeface="MS PGothic" charset="0"/>
            </a:endParaRPr>
          </a:p>
        </p:txBody>
      </p:sp>
      <p:sp>
        <p:nvSpPr>
          <p:cNvPr id="15667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075315E-2DF2-084E-8989-EADBFB5DD72A}" type="datetime1">
              <a:rPr lang="en-US" smtClean="0"/>
              <a:t>3/2/22</a:t>
            </a:fld>
            <a:endParaRPr lang="en-US"/>
          </a:p>
        </p:txBody>
      </p:sp>
      <p:sp>
        <p:nvSpPr>
          <p:cNvPr id="1566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64D74DDD-D89B-974B-A0A1-BD974A895FF8}" type="slidenum">
              <a:rPr lang="en-US"/>
              <a:pPr/>
              <a:t>46</a:t>
            </a:fld>
            <a:endParaRPr lang="en-US"/>
          </a:p>
        </p:txBody>
      </p:sp>
      <p:sp>
        <p:nvSpPr>
          <p:cNvPr id="7" name="Footer Placeholder 4">
            <a:extLst>
              <a:ext uri="{FF2B5EF4-FFF2-40B4-BE49-F238E27FC236}">
                <a16:creationId xmlns:a16="http://schemas.microsoft.com/office/drawing/2014/main" id="{B7DD1950-6344-6045-94FE-D930869943A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058226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a:latin typeface="Arial" charset="0"/>
                <a:ea typeface="MS PGothic" charset="0"/>
              </a:rPr>
              <a:t>Useful Composite Machines</a:t>
            </a:r>
          </a:p>
        </p:txBody>
      </p:sp>
      <p:pic>
        <p:nvPicPr>
          <p:cNvPr id="15769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638800" y="2133600"/>
            <a:ext cx="1846263" cy="533400"/>
          </a:xfrm>
          <a:noFill/>
        </p:spPr>
      </p:pic>
      <p:sp>
        <p:nvSpPr>
          <p:cNvPr id="15770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EB39F5-42F6-214F-98ED-63C84D289CB9}" type="datetime1">
              <a:rPr lang="en-US" smtClean="0"/>
              <a:t>3/2/22</a:t>
            </a:fld>
            <a:endParaRPr lang="en-US"/>
          </a:p>
        </p:txBody>
      </p:sp>
      <p:sp>
        <p:nvSpPr>
          <p:cNvPr id="15770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591C3AD-0936-BE4F-9333-82EEC22A62F2}" type="slidenum">
              <a:rPr lang="en-US"/>
              <a:pPr/>
              <a:t>47</a:t>
            </a:fld>
            <a:endParaRPr lang="en-US"/>
          </a:p>
        </p:txBody>
      </p:sp>
      <p:sp>
        <p:nvSpPr>
          <p:cNvPr id="157703" name="Rectangle 3"/>
          <p:cNvSpPr>
            <a:spLocks noGrp="1" noChangeArrowheads="1"/>
          </p:cNvSpPr>
          <p:nvPr>
            <p:ph type="body" sz="half" idx="4294967295"/>
          </p:nvPr>
        </p:nvSpPr>
        <p:spPr>
          <a:xfrm>
            <a:off x="533400" y="1722438"/>
            <a:ext cx="8153400" cy="4525962"/>
          </a:xfrm>
        </p:spPr>
        <p:txBody>
          <a:bodyPr/>
          <a:lstStyle/>
          <a:p>
            <a:pPr eaLnBrk="1" hangingPunct="1">
              <a:lnSpc>
                <a:spcPct val="90000"/>
              </a:lnSpc>
              <a:buFontTx/>
              <a:buNone/>
            </a:pPr>
            <a:r>
              <a:rPr lang="en-US" sz="2400" dirty="0">
                <a:latin typeface="Monotype Corsiva" charset="0"/>
                <a:ea typeface="MS PGothic" charset="0"/>
              </a:rPr>
              <a:t>R</a:t>
            </a:r>
            <a:r>
              <a:rPr lang="en-US" sz="2400" dirty="0">
                <a:latin typeface="Arial" charset="0"/>
                <a:ea typeface="MS PGothic" charset="0"/>
              </a:rPr>
              <a:t> -- move right to next 0 (not including current square)  </a:t>
            </a:r>
          </a:p>
          <a:p>
            <a:pPr eaLnBrk="1" hangingPunct="1">
              <a:lnSpc>
                <a:spcPct val="90000"/>
              </a:lnSpc>
              <a:buFontTx/>
              <a:buNone/>
            </a:pPr>
            <a:r>
              <a:rPr lang="en-US" sz="2400" dirty="0">
                <a:latin typeface="Arial" charset="0"/>
                <a:ea typeface="MS PGothic" charset="0"/>
              </a:rPr>
              <a:t>	…</a:t>
            </a:r>
            <a:r>
              <a:rPr lang="en-US" sz="2400" u="sng" dirty="0">
                <a:latin typeface="Arial" charset="0"/>
                <a:ea typeface="MS PGothic" charset="0"/>
              </a:rPr>
              <a:t>?</a:t>
            </a:r>
            <a:r>
              <a:rPr lang="en-US" sz="2400" dirty="0">
                <a:latin typeface="Arial" charset="0"/>
                <a:ea typeface="MS PGothic" charset="0"/>
              </a:rPr>
              <a:t>11…10… </a:t>
            </a:r>
            <a:r>
              <a:rPr lang="en-US" sz="2400" dirty="0">
                <a:latin typeface="Arial" charset="0"/>
                <a:ea typeface="MS PGothic" charset="0"/>
                <a:sym typeface="Symbol" charset="0"/>
              </a:rPr>
              <a:t></a:t>
            </a:r>
            <a:r>
              <a:rPr lang="en-US" sz="2400" dirty="0">
                <a:latin typeface="Arial" charset="0"/>
                <a:ea typeface="MS PGothic" charset="0"/>
              </a:rPr>
              <a:t> …?11…1</a:t>
            </a:r>
            <a:r>
              <a:rPr lang="en-US" sz="2400" u="sng" dirty="0">
                <a:latin typeface="Arial" charset="0"/>
                <a:ea typeface="MS PGothic" charset="0"/>
              </a:rPr>
              <a:t>0</a:t>
            </a:r>
            <a:r>
              <a:rPr lang="en-US" sz="2400" dirty="0">
                <a:latin typeface="Arial" charset="0"/>
                <a:ea typeface="MS PGothic" charset="0"/>
              </a:rPr>
              <a:t>… 	</a:t>
            </a:r>
          </a:p>
          <a:p>
            <a:pPr eaLnBrk="1" hangingPunct="1">
              <a:lnSpc>
                <a:spcPct val="90000"/>
              </a:lnSpc>
              <a:buFontTx/>
              <a:buNone/>
            </a:pPr>
            <a:r>
              <a:rPr lang="en-US" sz="2400" dirty="0">
                <a:latin typeface="Monotype Corsiva" charset="0"/>
                <a:ea typeface="MS PGothic" charset="0"/>
              </a:rPr>
              <a:t>L</a:t>
            </a:r>
            <a:r>
              <a:rPr lang="en-US" sz="2400" dirty="0">
                <a:latin typeface="Arial" charset="0"/>
                <a:ea typeface="MS PGothic" charset="0"/>
              </a:rPr>
              <a:t> -- move left to next 0 (not including current square)  </a:t>
            </a:r>
          </a:p>
          <a:p>
            <a:pPr eaLnBrk="1" hangingPunct="1">
              <a:lnSpc>
                <a:spcPct val="90000"/>
              </a:lnSpc>
              <a:buFontTx/>
              <a:buNone/>
            </a:pPr>
            <a:r>
              <a:rPr lang="en-US" sz="2400" dirty="0">
                <a:latin typeface="Arial" charset="0"/>
                <a:ea typeface="MS PGothic" charset="0"/>
              </a:rPr>
              <a:t>	…011…1</a:t>
            </a:r>
            <a:r>
              <a:rPr lang="en-US" sz="2400" u="sng" dirty="0">
                <a:latin typeface="Arial" charset="0"/>
                <a:ea typeface="MS PGothic" charset="0"/>
              </a:rPr>
              <a:t>?</a:t>
            </a:r>
            <a:r>
              <a:rPr lang="en-US" sz="2400" dirty="0">
                <a:latin typeface="Arial" charset="0"/>
                <a:ea typeface="MS PGothic" charset="0"/>
              </a:rPr>
              <a:t>… </a:t>
            </a:r>
            <a:r>
              <a:rPr lang="en-US" sz="2400" dirty="0">
                <a:latin typeface="Arial" charset="0"/>
                <a:ea typeface="MS PGothic" charset="0"/>
                <a:sym typeface="Symbol" charset="0"/>
              </a:rPr>
              <a:t></a:t>
            </a:r>
            <a:r>
              <a:rPr lang="en-US" sz="2400" dirty="0">
                <a:latin typeface="Arial" charset="0"/>
                <a:ea typeface="MS PGothic" charset="0"/>
              </a:rPr>
              <a:t> …</a:t>
            </a:r>
            <a:r>
              <a:rPr lang="en-US" sz="2400" u="sng" dirty="0">
                <a:latin typeface="Arial" charset="0"/>
                <a:ea typeface="MS PGothic" charset="0"/>
              </a:rPr>
              <a:t>0</a:t>
            </a:r>
            <a:r>
              <a:rPr lang="en-US" sz="2400" dirty="0">
                <a:latin typeface="Arial" charset="0"/>
                <a:ea typeface="MS PGothic" charset="0"/>
              </a:rPr>
              <a:t>11…1?… 		</a:t>
            </a:r>
          </a:p>
        </p:txBody>
      </p:sp>
      <p:pic>
        <p:nvPicPr>
          <p:cNvPr id="157704" name="Picture 5"/>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38800" y="3124200"/>
            <a:ext cx="1905000" cy="550863"/>
          </a:xfrm>
          <a:noFill/>
        </p:spPr>
      </p:pic>
      <p:sp>
        <p:nvSpPr>
          <p:cNvPr id="157705" name="Rectangle 6"/>
          <p:cNvSpPr>
            <a:spLocks noChangeArrowheads="1"/>
          </p:cNvSpPr>
          <p:nvPr/>
        </p:nvSpPr>
        <p:spPr bwMode="auto">
          <a:xfrm>
            <a:off x="0" y="327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5770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1" name="Footer Placeholder 4">
            <a:extLst>
              <a:ext uri="{FF2B5EF4-FFF2-40B4-BE49-F238E27FC236}">
                <a16:creationId xmlns:a16="http://schemas.microsoft.com/office/drawing/2014/main" id="{835BEB7B-D834-AD4D-A4C1-A84E94DFF905}"/>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pic>
        <p:nvPicPr>
          <p:cNvPr id="2" name="Picture 1">
            <a:extLst>
              <a:ext uri="{FF2B5EF4-FFF2-40B4-BE49-F238E27FC236}">
                <a16:creationId xmlns:a16="http://schemas.microsoft.com/office/drawing/2014/main" id="{99A14B1A-0A02-E14A-A08A-1FB8B929515F}"/>
              </a:ext>
            </a:extLst>
          </p:cNvPr>
          <p:cNvPicPr>
            <a:picLocks noChangeAspect="1"/>
          </p:cNvPicPr>
          <p:nvPr/>
        </p:nvPicPr>
        <p:blipFill>
          <a:blip r:embed="rId5"/>
          <a:stretch>
            <a:fillRect/>
          </a:stretch>
        </p:blipFill>
        <p:spPr>
          <a:xfrm>
            <a:off x="5460619" y="2024063"/>
            <a:ext cx="2083182" cy="592277"/>
          </a:xfrm>
          <a:prstGeom prst="rect">
            <a:avLst/>
          </a:prstGeom>
        </p:spPr>
      </p:pic>
      <p:pic>
        <p:nvPicPr>
          <p:cNvPr id="13" name="Picture 12">
            <a:extLst>
              <a:ext uri="{FF2B5EF4-FFF2-40B4-BE49-F238E27FC236}">
                <a16:creationId xmlns:a16="http://schemas.microsoft.com/office/drawing/2014/main" id="{83A7F0F4-D3D4-C44A-BE47-97231DFD1EA9}"/>
              </a:ext>
            </a:extLst>
          </p:cNvPr>
          <p:cNvPicPr>
            <a:picLocks noChangeAspect="1"/>
          </p:cNvPicPr>
          <p:nvPr/>
        </p:nvPicPr>
        <p:blipFill>
          <a:blip r:embed="rId6"/>
          <a:stretch>
            <a:fillRect/>
          </a:stretch>
        </p:blipFill>
        <p:spPr>
          <a:xfrm>
            <a:off x="5562599" y="3048000"/>
            <a:ext cx="1981201" cy="563283"/>
          </a:xfrm>
          <a:prstGeom prst="rect">
            <a:avLst/>
          </a:prstGeom>
        </p:spPr>
      </p:pic>
    </p:spTree>
    <p:extLst>
      <p:ext uri="{BB962C8B-B14F-4D97-AF65-F5344CB8AC3E}">
        <p14:creationId xmlns:p14="http://schemas.microsoft.com/office/powerpoint/2010/main" val="41694863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atin typeface="Arial" charset="0"/>
                <a:ea typeface="MS PGothic" charset="0"/>
              </a:rPr>
              <a:t>Commentary on Machines</a:t>
            </a:r>
          </a:p>
        </p:txBody>
      </p:sp>
      <p:sp>
        <p:nvSpPr>
          <p:cNvPr id="158723" name="Rectangle 3"/>
          <p:cNvSpPr>
            <a:spLocks noGrp="1" noChangeArrowheads="1"/>
          </p:cNvSpPr>
          <p:nvPr>
            <p:ph idx="1"/>
          </p:nvPr>
        </p:nvSpPr>
        <p:spPr/>
        <p:txBody>
          <a:bodyPr/>
          <a:lstStyle/>
          <a:p>
            <a:pPr eaLnBrk="1" hangingPunct="1">
              <a:lnSpc>
                <a:spcPct val="90000"/>
              </a:lnSpc>
            </a:pPr>
            <a:r>
              <a:rPr lang="en-US">
                <a:latin typeface="Arial" charset="0"/>
                <a:ea typeface="MS PGothic" charset="0"/>
              </a:rPr>
              <a:t>These machines can be used to move over encodings of letters or encodings of unary based natural numbers.  </a:t>
            </a:r>
          </a:p>
          <a:p>
            <a:pPr eaLnBrk="1" hangingPunct="1">
              <a:lnSpc>
                <a:spcPct val="90000"/>
              </a:lnSpc>
            </a:pPr>
            <a:r>
              <a:rPr lang="en-US">
                <a:latin typeface="Arial" charset="0"/>
                <a:ea typeface="MS PGothic" charset="0"/>
              </a:rPr>
              <a:t>In fact, any effective computation can easily be viewed as being over natural numbers.  We can get the negative integers by pairing two natural numbers.  The first is the sign (0 for +, 1 for -). The second is the magnitude.</a:t>
            </a:r>
          </a:p>
        </p:txBody>
      </p:sp>
      <p:sp>
        <p:nvSpPr>
          <p:cNvPr id="15872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0EBCBA3-179B-A643-8790-7DD7C7B0829C}" type="datetime1">
              <a:rPr lang="en-US" smtClean="0"/>
              <a:t>3/2/22</a:t>
            </a:fld>
            <a:endParaRPr lang="en-US"/>
          </a:p>
        </p:txBody>
      </p:sp>
      <p:sp>
        <p:nvSpPr>
          <p:cNvPr id="158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85AC4DA-A0EF-6F4E-83F5-C0EDEA82D7BA}" type="slidenum">
              <a:rPr lang="en-US"/>
              <a:pPr/>
              <a:t>48</a:t>
            </a:fld>
            <a:endParaRPr lang="en-US"/>
          </a:p>
        </p:txBody>
      </p:sp>
      <p:sp>
        <p:nvSpPr>
          <p:cNvPr id="7" name="Footer Placeholder 4">
            <a:extLst>
              <a:ext uri="{FF2B5EF4-FFF2-40B4-BE49-F238E27FC236}">
                <a16:creationId xmlns:a16="http://schemas.microsoft.com/office/drawing/2014/main" id="{326D3678-7BE5-EE45-B6E8-508C23286C9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743877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a:latin typeface="Arial" charset="0"/>
                <a:ea typeface="MS PGothic" charset="0"/>
              </a:rPr>
              <a:t>Computing with TMs</a:t>
            </a:r>
          </a:p>
        </p:txBody>
      </p:sp>
      <p:sp>
        <p:nvSpPr>
          <p:cNvPr id="159747" name="Rectangle 3"/>
          <p:cNvSpPr>
            <a:spLocks noGrp="1" noChangeArrowheads="1"/>
          </p:cNvSpPr>
          <p:nvPr>
            <p:ph idx="1"/>
          </p:nvPr>
        </p:nvSpPr>
        <p:spPr/>
        <p:txBody>
          <a:bodyPr/>
          <a:lstStyle/>
          <a:p>
            <a:pPr marL="11113" indent="-11113" eaLnBrk="1" hangingPunct="1">
              <a:buFontTx/>
              <a:buNone/>
            </a:pPr>
            <a:r>
              <a:rPr lang="en-US" sz="2800" dirty="0">
                <a:latin typeface="Arial" charset="0"/>
                <a:ea typeface="MS PGothic" charset="0"/>
              </a:rPr>
              <a:t>	</a:t>
            </a:r>
            <a:r>
              <a:rPr lang="en-US" sz="2400" dirty="0">
                <a:latin typeface="Arial" charset="0"/>
                <a:ea typeface="MS PGothic" charset="0"/>
              </a:rPr>
              <a:t>A reasonably standard definition of a Turing computation of some </a:t>
            </a:r>
            <a:r>
              <a:rPr lang="en-US" sz="2400" b="1" dirty="0">
                <a:latin typeface="Arial" charset="0"/>
                <a:ea typeface="MS PGothic" charset="0"/>
              </a:rPr>
              <a:t>n</a:t>
            </a:r>
            <a:r>
              <a:rPr lang="en-US" sz="2400" dirty="0">
                <a:latin typeface="Arial" charset="0"/>
                <a:ea typeface="MS PGothic" charset="0"/>
              </a:rPr>
              <a:t>-</a:t>
            </a:r>
            <a:r>
              <a:rPr lang="en-US" sz="2400" dirty="0" err="1">
                <a:latin typeface="Arial" charset="0"/>
                <a:ea typeface="MS PGothic" charset="0"/>
              </a:rPr>
              <a:t>ary</a:t>
            </a:r>
            <a:r>
              <a:rPr lang="en-US" sz="2400" dirty="0">
                <a:latin typeface="Arial" charset="0"/>
                <a:ea typeface="MS PGothic" charset="0"/>
              </a:rPr>
              <a:t> function F is to assume that the machine starts with a tape containing the </a:t>
            </a:r>
            <a:r>
              <a:rPr lang="en-US" sz="2400" b="1" dirty="0">
                <a:latin typeface="Arial" charset="0"/>
                <a:ea typeface="MS PGothic" charset="0"/>
              </a:rPr>
              <a:t>n</a:t>
            </a:r>
            <a:r>
              <a:rPr lang="en-US" sz="2400" dirty="0">
                <a:latin typeface="Arial" charset="0"/>
                <a:ea typeface="MS PGothic" charset="0"/>
              </a:rPr>
              <a:t> inputs, x1, … , </a:t>
            </a:r>
            <a:r>
              <a:rPr lang="en-US" sz="2400" dirty="0" err="1">
                <a:latin typeface="Arial" charset="0"/>
                <a:ea typeface="MS PGothic" charset="0"/>
              </a:rPr>
              <a:t>xn</a:t>
            </a:r>
            <a:r>
              <a:rPr lang="en-US" sz="2400" dirty="0">
                <a:latin typeface="Arial" charset="0"/>
                <a:ea typeface="MS PGothic" charset="0"/>
              </a:rPr>
              <a:t> in the form</a:t>
            </a:r>
          </a:p>
          <a:p>
            <a:pPr marL="11113" indent="-11113" eaLnBrk="1" hangingPunct="1">
              <a:buFontTx/>
              <a:buNone/>
            </a:pPr>
            <a:r>
              <a:rPr lang="en-US" sz="2400" dirty="0">
                <a:latin typeface="Arial" charset="0"/>
                <a:ea typeface="MS PGothic" charset="0"/>
              </a:rPr>
              <a:t>		</a:t>
            </a:r>
            <a:r>
              <a:rPr lang="en-US" sz="2400" b="1" dirty="0">
                <a:latin typeface="Arial" charset="0"/>
                <a:ea typeface="MS PGothic" charset="0"/>
              </a:rPr>
              <a:t>…01</a:t>
            </a:r>
            <a:r>
              <a:rPr lang="en-US" sz="2400" b="1" baseline="30000" dirty="0">
                <a:latin typeface="Arial" charset="0"/>
                <a:ea typeface="MS PGothic" charset="0"/>
              </a:rPr>
              <a:t>x1</a:t>
            </a:r>
            <a:r>
              <a:rPr lang="en-US" sz="2400" b="1" dirty="0">
                <a:latin typeface="Arial" charset="0"/>
                <a:ea typeface="MS PGothic" charset="0"/>
              </a:rPr>
              <a:t>01</a:t>
            </a:r>
            <a:r>
              <a:rPr lang="en-US" sz="2400" b="1" baseline="30000" dirty="0">
                <a:latin typeface="Arial" charset="0"/>
                <a:ea typeface="MS PGothic" charset="0"/>
              </a:rPr>
              <a:t>x2</a:t>
            </a:r>
            <a:r>
              <a:rPr lang="en-US" sz="2400" b="1" dirty="0">
                <a:latin typeface="Arial" charset="0"/>
                <a:ea typeface="MS PGothic" charset="0"/>
              </a:rPr>
              <a:t>0…01</a:t>
            </a:r>
            <a:r>
              <a:rPr lang="en-US" sz="2400" b="1" baseline="30000" dirty="0">
                <a:latin typeface="Arial" charset="0"/>
                <a:ea typeface="MS PGothic" charset="0"/>
              </a:rPr>
              <a:t>xn</a:t>
            </a:r>
            <a:r>
              <a:rPr lang="en-US" sz="2400" b="1" u="sng" dirty="0">
                <a:latin typeface="Arial" charset="0"/>
                <a:ea typeface="MS PGothic" charset="0"/>
              </a:rPr>
              <a:t>0</a:t>
            </a:r>
            <a:r>
              <a:rPr lang="en-US" sz="2400" b="1" dirty="0">
                <a:latin typeface="Arial" charset="0"/>
                <a:ea typeface="MS PGothic" charset="0"/>
              </a:rPr>
              <a:t>…</a:t>
            </a:r>
          </a:p>
          <a:p>
            <a:pPr marL="11113" indent="-11113" eaLnBrk="1" hangingPunct="1">
              <a:buFontTx/>
              <a:buNone/>
            </a:pPr>
            <a:r>
              <a:rPr lang="en-US" sz="2400" dirty="0">
                <a:latin typeface="Arial" charset="0"/>
                <a:ea typeface="MS PGothic" charset="0"/>
              </a:rPr>
              <a:t>	and ends with</a:t>
            </a:r>
          </a:p>
          <a:p>
            <a:pPr marL="11113" indent="-11113" eaLnBrk="1" hangingPunct="1">
              <a:buFontTx/>
              <a:buNone/>
            </a:pPr>
            <a:r>
              <a:rPr lang="en-US" sz="2400" dirty="0">
                <a:latin typeface="Arial" charset="0"/>
                <a:ea typeface="MS PGothic" charset="0"/>
              </a:rPr>
              <a:t>		</a:t>
            </a:r>
            <a:r>
              <a:rPr lang="en-US" sz="2400" b="1" dirty="0">
                <a:latin typeface="Arial" charset="0"/>
                <a:ea typeface="MS PGothic" charset="0"/>
              </a:rPr>
              <a:t>…01</a:t>
            </a:r>
            <a:r>
              <a:rPr lang="en-US" sz="2400" b="1" baseline="30000" dirty="0">
                <a:latin typeface="Arial" charset="0"/>
                <a:ea typeface="MS PGothic" charset="0"/>
              </a:rPr>
              <a:t>x1</a:t>
            </a:r>
            <a:r>
              <a:rPr lang="en-US" sz="2400" b="1" dirty="0">
                <a:latin typeface="Arial" charset="0"/>
                <a:ea typeface="MS PGothic" charset="0"/>
              </a:rPr>
              <a:t>01</a:t>
            </a:r>
            <a:r>
              <a:rPr lang="en-US" sz="2400" b="1" baseline="30000" dirty="0">
                <a:latin typeface="Arial" charset="0"/>
                <a:ea typeface="MS PGothic" charset="0"/>
              </a:rPr>
              <a:t>x2</a:t>
            </a:r>
            <a:r>
              <a:rPr lang="en-US" sz="2400" b="1" dirty="0">
                <a:latin typeface="Arial" charset="0"/>
                <a:ea typeface="MS PGothic" charset="0"/>
              </a:rPr>
              <a:t>0…01</a:t>
            </a:r>
            <a:r>
              <a:rPr lang="en-US" sz="2400" b="1" baseline="30000" dirty="0">
                <a:latin typeface="Arial" charset="0"/>
                <a:ea typeface="MS PGothic" charset="0"/>
              </a:rPr>
              <a:t>xn</a:t>
            </a:r>
            <a:r>
              <a:rPr lang="en-US" sz="2400" b="1" dirty="0">
                <a:latin typeface="Arial" charset="0"/>
                <a:ea typeface="MS PGothic" charset="0"/>
              </a:rPr>
              <a:t>01</a:t>
            </a:r>
            <a:r>
              <a:rPr lang="en-US" sz="2400" b="1" baseline="30000" dirty="0">
                <a:latin typeface="Arial" charset="0"/>
                <a:ea typeface="MS PGothic" charset="0"/>
              </a:rPr>
              <a:t>y</a:t>
            </a:r>
            <a:r>
              <a:rPr lang="en-US" sz="2400" b="1" u="sng" dirty="0">
                <a:latin typeface="Arial" charset="0"/>
                <a:ea typeface="MS PGothic" charset="0"/>
              </a:rPr>
              <a:t>0</a:t>
            </a:r>
            <a:r>
              <a:rPr lang="en-US" sz="2400" b="1" dirty="0">
                <a:latin typeface="Arial" charset="0"/>
                <a:ea typeface="MS PGothic" charset="0"/>
              </a:rPr>
              <a:t>…</a:t>
            </a:r>
          </a:p>
          <a:p>
            <a:pPr marL="11113" indent="-11113" eaLnBrk="1" hangingPunct="1">
              <a:buFontTx/>
              <a:buNone/>
            </a:pPr>
            <a:r>
              <a:rPr lang="en-US" sz="2400" dirty="0">
                <a:latin typeface="Arial" charset="0"/>
                <a:ea typeface="MS PGothic" charset="0"/>
              </a:rPr>
              <a:t>	where </a:t>
            </a:r>
            <a:r>
              <a:rPr lang="en-US" sz="2400" b="1" dirty="0">
                <a:latin typeface="Arial" charset="0"/>
                <a:ea typeface="MS PGothic" charset="0"/>
              </a:rPr>
              <a:t>y = F(x1, … , </a:t>
            </a:r>
            <a:r>
              <a:rPr lang="en-US" sz="2400" b="1" dirty="0" err="1">
                <a:latin typeface="Arial" charset="0"/>
                <a:ea typeface="MS PGothic" charset="0"/>
              </a:rPr>
              <a:t>xn</a:t>
            </a:r>
            <a:r>
              <a:rPr lang="en-US" sz="2400" b="1" dirty="0">
                <a:latin typeface="Arial" charset="0"/>
                <a:ea typeface="MS PGothic" charset="0"/>
              </a:rPr>
              <a:t>)</a:t>
            </a:r>
          </a:p>
          <a:p>
            <a:pPr eaLnBrk="1" hangingPunct="1">
              <a:buFontTx/>
              <a:buNone/>
            </a:pPr>
            <a:r>
              <a:rPr lang="en-US" sz="2400" dirty="0">
                <a:latin typeface="Arial" charset="0"/>
                <a:ea typeface="MS PGothic" charset="0"/>
              </a:rPr>
              <a:t>Why matters – Composition, e.g., </a:t>
            </a:r>
            <a:br>
              <a:rPr lang="en-US" sz="2400" dirty="0">
                <a:latin typeface="Arial" charset="0"/>
                <a:ea typeface="MS PGothic" charset="0"/>
              </a:rPr>
            </a:br>
            <a:r>
              <a:rPr lang="en-US" sz="2400" b="1" dirty="0">
                <a:latin typeface="Arial" charset="0"/>
                <a:ea typeface="MS PGothic" charset="0"/>
              </a:rPr>
              <a:t>y = G(x1, … , </a:t>
            </a:r>
            <a:r>
              <a:rPr lang="en-US" sz="2400" b="1" dirty="0" err="1">
                <a:latin typeface="Arial" charset="0"/>
                <a:ea typeface="MS PGothic" charset="0"/>
              </a:rPr>
              <a:t>xn</a:t>
            </a:r>
            <a:r>
              <a:rPr lang="en-US" sz="2400" b="1" dirty="0">
                <a:latin typeface="Arial" charset="0"/>
                <a:ea typeface="MS PGothic" charset="0"/>
              </a:rPr>
              <a:t>, F(x1, … , </a:t>
            </a:r>
            <a:r>
              <a:rPr lang="en-US" sz="2400" b="1" dirty="0" err="1">
                <a:latin typeface="Arial" charset="0"/>
                <a:ea typeface="MS PGothic" charset="0"/>
              </a:rPr>
              <a:t>xn</a:t>
            </a:r>
            <a:r>
              <a:rPr lang="en-US" sz="2400" b="1" dirty="0">
                <a:latin typeface="Arial" charset="0"/>
                <a:ea typeface="MS PGothic" charset="0"/>
              </a:rPr>
              <a:t>))</a:t>
            </a:r>
          </a:p>
        </p:txBody>
      </p:sp>
      <p:sp>
        <p:nvSpPr>
          <p:cNvPr id="15974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273420A-2796-E649-B850-F1A1B5F21870}" type="datetime1">
              <a:rPr lang="en-US" smtClean="0"/>
              <a:t>3/2/22</a:t>
            </a:fld>
            <a:endParaRPr lang="en-US"/>
          </a:p>
        </p:txBody>
      </p:sp>
      <p:sp>
        <p:nvSpPr>
          <p:cNvPr id="1597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18D8098-7665-054F-B020-FAA66698103B}" type="slidenum">
              <a:rPr lang="en-US"/>
              <a:pPr/>
              <a:t>49</a:t>
            </a:fld>
            <a:endParaRPr lang="en-US"/>
          </a:p>
        </p:txBody>
      </p:sp>
      <p:sp>
        <p:nvSpPr>
          <p:cNvPr id="7" name="Footer Placeholder 4">
            <a:extLst>
              <a:ext uri="{FF2B5EF4-FFF2-40B4-BE49-F238E27FC236}">
                <a16:creationId xmlns:a16="http://schemas.microsoft.com/office/drawing/2014/main" id="{29C96443-2873-7247-BE0E-0665B196F39B}"/>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1159796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dt" sz="quarter" idx="10"/>
          </p:nvPr>
        </p:nvSpPr>
        <p:spPr>
          <a:noFill/>
        </p:spPr>
        <p:txBody>
          <a:bodyPr/>
          <a:lstStyle/>
          <a:p>
            <a:fld id="{578966D4-BB44-A944-AC38-A94B15D6AE3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64515"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4516" name="Slide Number Placeholder 3"/>
          <p:cNvSpPr>
            <a:spLocks noGrp="1"/>
          </p:cNvSpPr>
          <p:nvPr>
            <p:ph type="sldNum" sz="quarter" idx="12"/>
          </p:nvPr>
        </p:nvSpPr>
        <p:spPr>
          <a:noFill/>
        </p:spPr>
        <p:txBody>
          <a:bodyPr/>
          <a:lstStyle/>
          <a:p>
            <a:fld id="{0B13A12F-FDDE-824E-82A0-D431F57DB962}" type="slidenum">
              <a:rPr lang="en-US">
                <a:latin typeface="Arial" pitchFamily="-111" charset="0"/>
                <a:ea typeface="ＭＳ Ｐゴシック" pitchFamily="-111" charset="-128"/>
                <a:cs typeface="ＭＳ Ｐゴシック" pitchFamily="-111" charset="-128"/>
              </a:rPr>
              <a:pPr/>
              <a:t>5</a:t>
            </a:fld>
            <a:endParaRPr lang="en-US">
              <a:latin typeface="Arial" pitchFamily="-111" charset="0"/>
              <a:ea typeface="ＭＳ Ｐゴシック" pitchFamily="-111" charset="-128"/>
              <a:cs typeface="ＭＳ Ｐゴシック" pitchFamily="-111" charset="-128"/>
            </a:endParaRPr>
          </a:p>
        </p:txBody>
      </p:sp>
      <p:sp>
        <p:nvSpPr>
          <p:cNvPr id="64517" name="Rectangle 2"/>
          <p:cNvSpPr>
            <a:spLocks noGrp="1" noChangeArrowheads="1"/>
          </p:cNvSpPr>
          <p:nvPr>
            <p:ph type="title" idx="4294967295"/>
          </p:nvPr>
        </p:nvSpPr>
        <p:spPr/>
        <p:txBody>
          <a:bodyPr/>
          <a:lstStyle/>
          <a:p>
            <a:pPr eaLnBrk="1" hangingPunct="1"/>
            <a:r>
              <a:rPr lang="en-US" sz="4000" i="1" dirty="0">
                <a:solidFill>
                  <a:srgbClr val="FF0000"/>
                </a:solidFill>
                <a:ea typeface="ＭＳ Ｐゴシック" pitchFamily="-111" charset="-128"/>
                <a:cs typeface="ＭＳ Ｐゴシック" pitchFamily="-111" charset="-128"/>
              </a:rPr>
              <a:t>Hilbert, Russell and Whitehead</a:t>
            </a:r>
          </a:p>
        </p:txBody>
      </p:sp>
      <p:sp>
        <p:nvSpPr>
          <p:cNvPr id="64518" name="Rectangle 3"/>
          <p:cNvSpPr>
            <a:spLocks noGrp="1" noChangeArrowheads="1"/>
          </p:cNvSpPr>
          <p:nvPr>
            <p:ph type="body" idx="4294967295"/>
          </p:nvPr>
        </p:nvSpPr>
        <p:spPr/>
        <p:txBody>
          <a:bodyPr/>
          <a:lstStyle/>
          <a:p>
            <a:pPr eaLnBrk="1" hangingPunct="1">
              <a:lnSpc>
                <a:spcPct val="90000"/>
              </a:lnSpc>
            </a:pPr>
            <a:r>
              <a:rPr lang="en-US" sz="2800" dirty="0">
                <a:ea typeface="ＭＳ Ｐゴシック" pitchFamily="-111" charset="-128"/>
                <a:cs typeface="ＭＳ Ｐゴシック" pitchFamily="-111" charset="-128"/>
              </a:rPr>
              <a:t>Until 1800’s there were no formal systems to reason about mathematical properties</a:t>
            </a:r>
          </a:p>
          <a:p>
            <a:pPr eaLnBrk="1" hangingPunct="1">
              <a:lnSpc>
                <a:spcPct val="90000"/>
              </a:lnSpc>
            </a:pPr>
            <a:r>
              <a:rPr lang="en-US" sz="2800" dirty="0">
                <a:ea typeface="ＭＳ Ｐゴシック" pitchFamily="-111" charset="-128"/>
                <a:cs typeface="ＭＳ Ｐゴシック" pitchFamily="-111" charset="-128"/>
              </a:rPr>
              <a:t>Major advances in late 1800’s/early 1900’s</a:t>
            </a:r>
          </a:p>
          <a:p>
            <a:pPr eaLnBrk="1" hangingPunct="1">
              <a:lnSpc>
                <a:spcPct val="90000"/>
              </a:lnSpc>
            </a:pPr>
            <a:r>
              <a:rPr lang="en-US" sz="2800" dirty="0">
                <a:ea typeface="ＭＳ Ｐゴシック" pitchFamily="-111" charset="-128"/>
                <a:cs typeface="ＭＳ Ｐゴシック" pitchFamily="-111" charset="-128"/>
              </a:rPr>
              <a:t>Axiomatic schemes</a:t>
            </a:r>
          </a:p>
          <a:p>
            <a:pPr lvl="1" eaLnBrk="1" hangingPunct="1">
              <a:lnSpc>
                <a:spcPct val="90000"/>
              </a:lnSpc>
            </a:pPr>
            <a:r>
              <a:rPr lang="en-US" sz="2400" dirty="0"/>
              <a:t>Axioms plus sound rules of inference</a:t>
            </a:r>
          </a:p>
          <a:p>
            <a:pPr lvl="1" eaLnBrk="1" hangingPunct="1">
              <a:lnSpc>
                <a:spcPct val="90000"/>
              </a:lnSpc>
            </a:pPr>
            <a:r>
              <a:rPr lang="en-US" sz="2400" dirty="0"/>
              <a:t>Much of focus on number theory</a:t>
            </a:r>
          </a:p>
          <a:p>
            <a:pPr eaLnBrk="1" hangingPunct="1">
              <a:lnSpc>
                <a:spcPct val="90000"/>
              </a:lnSpc>
            </a:pPr>
            <a:r>
              <a:rPr lang="en-US" sz="2800" dirty="0">
                <a:ea typeface="ＭＳ Ｐゴシック" pitchFamily="-111" charset="-128"/>
                <a:cs typeface="ＭＳ Ｐゴシック" pitchFamily="-111" charset="-128"/>
              </a:rPr>
              <a:t>First Order Predicate Calculus</a:t>
            </a:r>
          </a:p>
          <a:p>
            <a:pPr lvl="1" eaLnBrk="1" hangingPunct="1">
              <a:lnSpc>
                <a:spcPct val="90000"/>
              </a:lnSpc>
            </a:pPr>
            <a:r>
              <a:rPr lang="en-US" sz="2400" b="1" dirty="0">
                <a:sym typeface="Symbol" pitchFamily="-111" charset="2"/>
              </a:rPr>
              <a:t></a:t>
            </a:r>
            <a:r>
              <a:rPr lang="en-US" sz="2400" b="1" dirty="0" err="1">
                <a:sym typeface="Symbol" pitchFamily="-111" charset="2"/>
              </a:rPr>
              <a:t>xy</a:t>
            </a:r>
            <a:r>
              <a:rPr lang="en-US" sz="2400" b="1" dirty="0">
                <a:sym typeface="Symbol" pitchFamily="-111" charset="2"/>
              </a:rPr>
              <a:t> [y &gt; x]</a:t>
            </a:r>
            <a:endParaRPr lang="en-US" sz="2400" b="1" dirty="0"/>
          </a:p>
          <a:p>
            <a:pPr eaLnBrk="1" hangingPunct="1">
              <a:lnSpc>
                <a:spcPct val="90000"/>
              </a:lnSpc>
            </a:pPr>
            <a:r>
              <a:rPr lang="en-US" sz="2800" dirty="0">
                <a:ea typeface="ＭＳ Ｐゴシック" pitchFamily="-111" charset="-128"/>
                <a:cs typeface="ＭＳ Ｐゴシック" pitchFamily="-111" charset="-128"/>
              </a:rPr>
              <a:t>Second Order (</a:t>
            </a:r>
            <a:r>
              <a:rPr lang="en-US" sz="2800" dirty="0" err="1">
                <a:ea typeface="ＭＳ Ｐゴシック" pitchFamily="-111" charset="-128"/>
                <a:cs typeface="ＭＳ Ｐゴシック" pitchFamily="-111" charset="-128"/>
              </a:rPr>
              <a:t>Peano’s</a:t>
            </a:r>
            <a:r>
              <a:rPr lang="en-US" sz="2800" dirty="0">
                <a:ea typeface="ＭＳ Ｐゴシック" pitchFamily="-111" charset="-128"/>
                <a:cs typeface="ＭＳ Ｐゴシック" pitchFamily="-111" charset="-128"/>
              </a:rPr>
              <a:t> Axiom)</a:t>
            </a:r>
          </a:p>
          <a:p>
            <a:pPr lvl="1" eaLnBrk="1" hangingPunct="1">
              <a:lnSpc>
                <a:spcPct val="90000"/>
              </a:lnSpc>
            </a:pPr>
            <a:r>
              <a:rPr lang="en-US" sz="2400" b="1" dirty="0">
                <a:sym typeface="Symbol" pitchFamily="-111" charset="2"/>
              </a:rPr>
              <a:t>P [[P(0) &amp;&amp; x[P(x) P(x+1)]]  </a:t>
            </a:r>
            <a:r>
              <a:rPr lang="en-US" sz="2400" b="1" dirty="0" err="1">
                <a:sym typeface="Symbol" pitchFamily="-111" charset="2"/>
              </a:rPr>
              <a:t>xP</a:t>
            </a:r>
            <a:r>
              <a:rPr lang="en-US" sz="2400" b="1" dirty="0">
                <a:sym typeface="Symbol" pitchFamily="-111" charset="2"/>
              </a:rPr>
              <a:t>(</a:t>
            </a:r>
            <a:r>
              <a:rPr lang="en-US" b="1" dirty="0">
                <a:sym typeface="Symbol" pitchFamily="-111" charset="2"/>
              </a:rPr>
              <a:t>x)]</a:t>
            </a:r>
          </a:p>
        </p:txBody>
      </p:sp>
      <p:sp>
        <p:nvSpPr>
          <p:cNvPr id="64519"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216CB60B-C01C-D345-A458-ADA883F79691}" type="slidenum">
              <a:rPr lang="en-US" sz="1400"/>
              <a:pPr algn="r"/>
              <a:t>5</a:t>
            </a:fld>
            <a:endParaRPr lang="en-US" sz="1400"/>
          </a:p>
        </p:txBody>
      </p:sp>
    </p:spTree>
    <p:extLst>
      <p:ext uri="{BB962C8B-B14F-4D97-AF65-F5344CB8AC3E}">
        <p14:creationId xmlns:p14="http://schemas.microsoft.com/office/powerpoint/2010/main" val="1082253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dirty="0">
                <a:latin typeface="Arial" charset="0"/>
                <a:ea typeface="MS PGothic" charset="0"/>
              </a:rPr>
              <a:t>Addition by TM</a:t>
            </a:r>
          </a:p>
        </p:txBody>
      </p:sp>
      <p:sp>
        <p:nvSpPr>
          <p:cNvPr id="160771" name="Rectangle 3"/>
          <p:cNvSpPr>
            <a:spLocks noGrp="1" noChangeArrowheads="1"/>
          </p:cNvSpPr>
          <p:nvPr>
            <p:ph idx="1"/>
          </p:nvPr>
        </p:nvSpPr>
        <p:spPr/>
        <p:txBody>
          <a:bodyPr/>
          <a:lstStyle/>
          <a:p>
            <a:pPr marL="11113" indent="-11113" eaLnBrk="1" hangingPunct="1">
              <a:buFontTx/>
              <a:buNone/>
            </a:pPr>
            <a:r>
              <a:rPr lang="en-US" dirty="0">
                <a:latin typeface="Arial" charset="0"/>
                <a:ea typeface="MS PGothic" charset="0"/>
              </a:rPr>
              <a:t>	Need the copy family of useful submachines, where </a:t>
            </a:r>
            <a:r>
              <a:rPr lang="en-US" b="1" dirty="0">
                <a:latin typeface="Arial" charset="0"/>
                <a:ea typeface="MS PGothic" charset="0"/>
              </a:rPr>
              <a:t>C</a:t>
            </a:r>
            <a:r>
              <a:rPr lang="en-US" b="1" baseline="-25000" dirty="0">
                <a:latin typeface="Arial" charset="0"/>
                <a:ea typeface="MS PGothic" charset="0"/>
              </a:rPr>
              <a:t>k</a:t>
            </a:r>
            <a:r>
              <a:rPr lang="en-US" dirty="0">
                <a:latin typeface="Arial" charset="0"/>
                <a:ea typeface="MS PGothic" charset="0"/>
              </a:rPr>
              <a:t> copies </a:t>
            </a:r>
            <a:r>
              <a:rPr lang="en-US" b="1" dirty="0">
                <a:latin typeface="Arial" charset="0"/>
                <a:ea typeface="MS PGothic" charset="0"/>
              </a:rPr>
              <a:t>k</a:t>
            </a:r>
            <a:r>
              <a:rPr lang="en-US" dirty="0">
                <a:latin typeface="Arial" charset="0"/>
                <a:ea typeface="MS PGothic" charset="0"/>
              </a:rPr>
              <a:t>-</a:t>
            </a:r>
            <a:r>
              <a:rPr lang="en-US" dirty="0" err="1">
                <a:latin typeface="Arial" charset="0"/>
                <a:ea typeface="MS PGothic" charset="0"/>
              </a:rPr>
              <a:t>th</a:t>
            </a:r>
            <a:r>
              <a:rPr lang="en-US" dirty="0">
                <a:latin typeface="Arial" charset="0"/>
                <a:ea typeface="MS PGothic" charset="0"/>
              </a:rPr>
              <a:t> preceding value.</a:t>
            </a:r>
          </a:p>
          <a:p>
            <a:pPr marL="11113" indent="-11113" eaLnBrk="1" hangingPunct="1">
              <a:buFontTx/>
              <a:buNone/>
            </a:pPr>
            <a:endParaRPr lang="en-US" dirty="0">
              <a:latin typeface="Arial" charset="0"/>
              <a:ea typeface="MS PGothic" charset="0"/>
            </a:endParaRPr>
          </a:p>
          <a:p>
            <a:pPr marL="11113" indent="-11113" eaLnBrk="1" hangingPunct="1">
              <a:buFontTx/>
              <a:buNone/>
            </a:pPr>
            <a:endParaRPr lang="en-US" dirty="0">
              <a:latin typeface="Arial" charset="0"/>
              <a:ea typeface="MS PGothic" charset="0"/>
            </a:endParaRPr>
          </a:p>
          <a:p>
            <a:pPr marL="11113" indent="-11113" eaLnBrk="1" hangingPunct="1">
              <a:buFontTx/>
              <a:buNone/>
            </a:pPr>
            <a:r>
              <a:rPr lang="en-US" dirty="0">
                <a:latin typeface="Arial" charset="0"/>
                <a:ea typeface="MS PGothic" charset="0"/>
              </a:rPr>
              <a:t>	</a:t>
            </a:r>
          </a:p>
          <a:p>
            <a:pPr eaLnBrk="1" hangingPunct="1">
              <a:buFontTx/>
              <a:buNone/>
            </a:pPr>
            <a:r>
              <a:rPr lang="en-US" dirty="0">
                <a:latin typeface="Arial" charset="0"/>
                <a:ea typeface="MS PGothic" charset="0"/>
              </a:rPr>
              <a:t>The add machine is then</a:t>
            </a:r>
          </a:p>
          <a:p>
            <a:pPr eaLnBrk="1" hangingPunct="1">
              <a:buFontTx/>
              <a:buNone/>
            </a:pPr>
            <a:r>
              <a:rPr lang="en-US" dirty="0">
                <a:latin typeface="Arial" charset="0"/>
                <a:ea typeface="MS PGothic" charset="0"/>
              </a:rPr>
              <a:t>			</a:t>
            </a:r>
            <a:r>
              <a:rPr lang="en-US" b="1" dirty="0">
                <a:latin typeface="Arial" charset="0"/>
                <a:ea typeface="MS PGothic" charset="0"/>
              </a:rPr>
              <a:t>C</a:t>
            </a:r>
            <a:r>
              <a:rPr lang="en-US" b="1" baseline="-25000" dirty="0">
                <a:latin typeface="Arial" charset="0"/>
                <a:ea typeface="MS PGothic" charset="0"/>
              </a:rPr>
              <a:t>2</a:t>
            </a:r>
            <a:r>
              <a:rPr lang="en-US" b="1" dirty="0">
                <a:latin typeface="Arial" charset="0"/>
                <a:ea typeface="MS PGothic" charset="0"/>
              </a:rPr>
              <a:t> C</a:t>
            </a:r>
            <a:r>
              <a:rPr lang="en-US" b="1" baseline="-25000" dirty="0">
                <a:latin typeface="Arial" charset="0"/>
                <a:ea typeface="MS PGothic" charset="0"/>
              </a:rPr>
              <a:t>2</a:t>
            </a:r>
            <a:r>
              <a:rPr lang="en-US" b="1" dirty="0">
                <a:latin typeface="Arial" charset="0"/>
                <a:ea typeface="MS PGothic" charset="0"/>
              </a:rPr>
              <a:t> </a:t>
            </a:r>
            <a:r>
              <a:rPr lang="en-US" b="1" dirty="0">
                <a:latin typeface="Monotype Corsiva" charset="0"/>
                <a:ea typeface="MS PGothic" charset="0"/>
              </a:rPr>
              <a:t>L</a:t>
            </a:r>
            <a:r>
              <a:rPr lang="en-US" b="1" dirty="0">
                <a:latin typeface="Arial" charset="0"/>
                <a:ea typeface="MS PGothic" charset="0"/>
              </a:rPr>
              <a:t> 1 </a:t>
            </a:r>
            <a:r>
              <a:rPr lang="en-US" b="1" dirty="0">
                <a:latin typeface="Monotype Corsiva" charset="0"/>
                <a:ea typeface="MS PGothic" charset="0"/>
              </a:rPr>
              <a:t>R</a:t>
            </a:r>
            <a:r>
              <a:rPr lang="en-US" b="1" dirty="0">
                <a:latin typeface="Arial" charset="0"/>
                <a:ea typeface="MS PGothic" charset="0"/>
              </a:rPr>
              <a:t> L 0</a:t>
            </a:r>
          </a:p>
        </p:txBody>
      </p:sp>
      <p:sp>
        <p:nvSpPr>
          <p:cNvPr id="1607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AC88EE07-C5AB-B041-9A7A-818D4B144A49}" type="datetime1">
              <a:rPr lang="en-US" smtClean="0"/>
              <a:t>3/2/22</a:t>
            </a:fld>
            <a:endParaRPr lang="en-US"/>
          </a:p>
        </p:txBody>
      </p:sp>
      <p:sp>
        <p:nvSpPr>
          <p:cNvPr id="1607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A700870-8024-A843-B42F-18767B93F687}" type="slidenum">
              <a:rPr lang="en-US"/>
              <a:pPr/>
              <a:t>50</a:t>
            </a:fld>
            <a:endParaRPr lang="en-US"/>
          </a:p>
        </p:txBody>
      </p:sp>
      <p:sp>
        <p:nvSpPr>
          <p:cNvPr id="16077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60776" name="Object 5"/>
          <p:cNvGraphicFramePr>
            <a:graphicFrameLocks noChangeAspect="1"/>
          </p:cNvGraphicFramePr>
          <p:nvPr/>
        </p:nvGraphicFramePr>
        <p:xfrm>
          <a:off x="914400" y="3200400"/>
          <a:ext cx="6781800" cy="1327150"/>
        </p:xfrm>
        <a:graphic>
          <a:graphicData uri="http://schemas.openxmlformats.org/presentationml/2006/ole">
            <mc:AlternateContent xmlns:mc="http://schemas.openxmlformats.org/markup-compatibility/2006">
              <mc:Choice xmlns:v="urn:schemas-microsoft-com:vml" Requires="v">
                <p:oleObj spid="_x0000_s239727" name="Picture" r:id="rId4" imgW="5143500" imgH="1003300" progId="Word.Picture.8">
                  <p:embed/>
                </p:oleObj>
              </mc:Choice>
              <mc:Fallback>
                <p:oleObj name="Picture" r:id="rId4" imgW="5143500" imgH="1003300" progId="Word.Picture.8">
                  <p:embed/>
                  <p:pic>
                    <p:nvPicPr>
                      <p:cNvPr id="16077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67818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Footer Placeholder 4">
            <a:extLst>
              <a:ext uri="{FF2B5EF4-FFF2-40B4-BE49-F238E27FC236}">
                <a16:creationId xmlns:a16="http://schemas.microsoft.com/office/drawing/2014/main" id="{9C88D6D1-E3C3-CC4F-816A-362B8B201F6E}"/>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831955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a:latin typeface="Arial" charset="0"/>
                <a:ea typeface="MS PGothic" charset="0"/>
              </a:rPr>
              <a:t>Turing Machine Variations</a:t>
            </a:r>
          </a:p>
        </p:txBody>
      </p:sp>
      <p:sp>
        <p:nvSpPr>
          <p:cNvPr id="161795" name="Rectangle 3"/>
          <p:cNvSpPr>
            <a:spLocks noGrp="1" noChangeArrowheads="1"/>
          </p:cNvSpPr>
          <p:nvPr>
            <p:ph idx="1"/>
          </p:nvPr>
        </p:nvSpPr>
        <p:spPr/>
        <p:txBody>
          <a:bodyPr/>
          <a:lstStyle/>
          <a:p>
            <a:pPr eaLnBrk="1" hangingPunct="1"/>
            <a:r>
              <a:rPr lang="en-US" dirty="0">
                <a:latin typeface="Arial" charset="0"/>
                <a:ea typeface="MS PGothic" charset="0"/>
              </a:rPr>
              <a:t>Two tracks</a:t>
            </a:r>
          </a:p>
          <a:p>
            <a:pPr eaLnBrk="1" hangingPunct="1"/>
            <a:r>
              <a:rPr lang="en-US" dirty="0">
                <a:latin typeface="Arial" charset="0"/>
                <a:ea typeface="MS PGothic" charset="0"/>
              </a:rPr>
              <a:t>N tracks</a:t>
            </a:r>
          </a:p>
          <a:p>
            <a:pPr eaLnBrk="1" hangingPunct="1"/>
            <a:r>
              <a:rPr lang="en-US" dirty="0">
                <a:solidFill>
                  <a:srgbClr val="FF0000"/>
                </a:solidFill>
                <a:latin typeface="Arial" charset="0"/>
                <a:ea typeface="MS PGothic" charset="0"/>
              </a:rPr>
              <a:t>Non-deterministic *********</a:t>
            </a:r>
          </a:p>
          <a:p>
            <a:pPr eaLnBrk="1" hangingPunct="1"/>
            <a:r>
              <a:rPr lang="en-US" dirty="0">
                <a:latin typeface="Arial" charset="0"/>
                <a:ea typeface="MS PGothic" charset="0"/>
              </a:rPr>
              <a:t>Two-dimensional</a:t>
            </a:r>
          </a:p>
          <a:p>
            <a:pPr eaLnBrk="1" hangingPunct="1"/>
            <a:r>
              <a:rPr lang="en-US" dirty="0">
                <a:latin typeface="Arial" charset="0"/>
                <a:ea typeface="MS PGothic" charset="0"/>
              </a:rPr>
              <a:t>K dimensional</a:t>
            </a:r>
          </a:p>
          <a:p>
            <a:pPr eaLnBrk="1" hangingPunct="1"/>
            <a:r>
              <a:rPr lang="en-US" dirty="0">
                <a:solidFill>
                  <a:srgbClr val="FF0000"/>
                </a:solidFill>
                <a:latin typeface="Arial" charset="0"/>
                <a:ea typeface="MS PGothic" charset="0"/>
              </a:rPr>
              <a:t>Two stack machines</a:t>
            </a:r>
          </a:p>
          <a:p>
            <a:pPr eaLnBrk="1" hangingPunct="1"/>
            <a:r>
              <a:rPr lang="en-US" dirty="0">
                <a:latin typeface="Arial" charset="0"/>
                <a:ea typeface="MS PGothic" charset="0"/>
              </a:rPr>
              <a:t>Two counter machines</a:t>
            </a:r>
          </a:p>
        </p:txBody>
      </p:sp>
      <p:sp>
        <p:nvSpPr>
          <p:cNvPr id="1617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5462B3B-C819-3F43-A8BD-666D90ADF54D}" type="datetime1">
              <a:rPr lang="en-US" smtClean="0"/>
              <a:t>3/2/22</a:t>
            </a:fld>
            <a:endParaRPr lang="en-US"/>
          </a:p>
        </p:txBody>
      </p:sp>
      <p:sp>
        <p:nvSpPr>
          <p:cNvPr id="1617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F80EBBED-6CF1-934C-9987-354ABA7ADE73}" type="slidenum">
              <a:rPr lang="en-US"/>
              <a:pPr/>
              <a:t>51</a:t>
            </a:fld>
            <a:endParaRPr lang="en-US"/>
          </a:p>
        </p:txBody>
      </p:sp>
      <p:sp>
        <p:nvSpPr>
          <p:cNvPr id="7" name="Footer Placeholder 4">
            <a:extLst>
              <a:ext uri="{FF2B5EF4-FFF2-40B4-BE49-F238E27FC236}">
                <a16:creationId xmlns:a16="http://schemas.microsoft.com/office/drawing/2014/main" id="{07CBB760-9F73-704F-BA66-7A3CCA18C63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687659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ctrTitle"/>
          </p:nvPr>
        </p:nvSpPr>
        <p:spPr/>
        <p:txBody>
          <a:bodyPr/>
          <a:lstStyle/>
          <a:p>
            <a:r>
              <a:rPr lang="en-US" dirty="0">
                <a:latin typeface="Arial" charset="0"/>
                <a:ea typeface="MS PGothic" charset="0"/>
              </a:rPr>
              <a:t>Register Machines</a:t>
            </a:r>
          </a:p>
        </p:txBody>
      </p:sp>
      <p:sp>
        <p:nvSpPr>
          <p:cNvPr id="162819" name="Rectangle 5"/>
          <p:cNvSpPr>
            <a:spLocks noGrp="1" noChangeArrowheads="1"/>
          </p:cNvSpPr>
          <p:nvPr>
            <p:ph type="subTitle" idx="1"/>
          </p:nvPr>
        </p:nvSpPr>
        <p:spPr/>
        <p:txBody>
          <a:bodyPr/>
          <a:lstStyle/>
          <a:p>
            <a:r>
              <a:rPr lang="en-US">
                <a:solidFill>
                  <a:srgbClr val="CC3300"/>
                </a:solidFill>
                <a:latin typeface="Arial" charset="0"/>
                <a:ea typeface="MS PGothic" charset="0"/>
              </a:rPr>
              <a:t>2</a:t>
            </a:r>
            <a:r>
              <a:rPr lang="en-US" baseline="30000">
                <a:solidFill>
                  <a:srgbClr val="CC3300"/>
                </a:solidFill>
                <a:latin typeface="Arial" charset="0"/>
                <a:ea typeface="MS PGothic" charset="0"/>
              </a:rPr>
              <a:t>nd</a:t>
            </a:r>
            <a:r>
              <a:rPr lang="en-US">
                <a:solidFill>
                  <a:srgbClr val="CC3300"/>
                </a:solidFill>
                <a:latin typeface="Arial" charset="0"/>
                <a:ea typeface="MS PGothic" charset="0"/>
              </a:rPr>
              <a:t> Model</a:t>
            </a:r>
          </a:p>
          <a:p>
            <a:r>
              <a:rPr lang="en-US">
                <a:solidFill>
                  <a:srgbClr val="CC3300"/>
                </a:solidFill>
                <a:latin typeface="Arial" charset="0"/>
                <a:ea typeface="MS PGothic" charset="0"/>
              </a:rPr>
              <a:t>Feels Like Assembly Language</a:t>
            </a:r>
          </a:p>
        </p:txBody>
      </p:sp>
    </p:spTree>
    <p:extLst>
      <p:ext uri="{BB962C8B-B14F-4D97-AF65-F5344CB8AC3E}">
        <p14:creationId xmlns:p14="http://schemas.microsoft.com/office/powerpoint/2010/main" val="3645314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r>
              <a:rPr lang="en-US" dirty="0">
                <a:latin typeface="Arial" charset="0"/>
                <a:ea typeface="MS PGothic" charset="0"/>
              </a:rPr>
              <a:t>Register Machine Concepts</a:t>
            </a:r>
          </a:p>
        </p:txBody>
      </p:sp>
      <p:sp>
        <p:nvSpPr>
          <p:cNvPr id="163843" name="Content Placeholder 2"/>
          <p:cNvSpPr>
            <a:spLocks noGrp="1"/>
          </p:cNvSpPr>
          <p:nvPr>
            <p:ph idx="1"/>
          </p:nvPr>
        </p:nvSpPr>
        <p:spPr/>
        <p:txBody>
          <a:bodyPr/>
          <a:lstStyle/>
          <a:p>
            <a:pPr>
              <a:lnSpc>
                <a:spcPct val="90000"/>
              </a:lnSpc>
            </a:pPr>
            <a:r>
              <a:rPr lang="en-US" sz="2400">
                <a:latin typeface="Arial" charset="0"/>
                <a:ea typeface="MS PGothic" charset="0"/>
              </a:rPr>
              <a:t>A register machine consists of a finite length program, each of whose instructions is chosen from a small repertoire of simple commands.</a:t>
            </a:r>
          </a:p>
          <a:p>
            <a:pPr>
              <a:lnSpc>
                <a:spcPct val="90000"/>
              </a:lnSpc>
            </a:pPr>
            <a:r>
              <a:rPr lang="en-US" sz="2400">
                <a:latin typeface="Arial" charset="0"/>
                <a:ea typeface="MS PGothic" charset="0"/>
              </a:rPr>
              <a:t>The instructions are labeled from </a:t>
            </a:r>
            <a:r>
              <a:rPr lang="en-US" sz="2400" b="1">
                <a:latin typeface="Arial" charset="0"/>
                <a:ea typeface="MS PGothic" charset="0"/>
              </a:rPr>
              <a:t>1</a:t>
            </a:r>
            <a:r>
              <a:rPr lang="en-US" sz="2400">
                <a:latin typeface="Arial" charset="0"/>
                <a:ea typeface="MS PGothic" charset="0"/>
              </a:rPr>
              <a:t> to </a:t>
            </a:r>
            <a:r>
              <a:rPr lang="en-US" sz="2400" b="1">
                <a:latin typeface="Arial" charset="0"/>
                <a:ea typeface="MS PGothic" charset="0"/>
              </a:rPr>
              <a:t>m</a:t>
            </a:r>
            <a:r>
              <a:rPr lang="en-US" sz="2400">
                <a:latin typeface="Arial" charset="0"/>
                <a:ea typeface="MS PGothic" charset="0"/>
              </a:rPr>
              <a:t>, where there are m instructions.  Termination occurs as a result of an attempt to execute the </a:t>
            </a:r>
            <a:r>
              <a:rPr lang="en-US" sz="2400" b="1">
                <a:latin typeface="Arial" charset="0"/>
                <a:ea typeface="MS PGothic" charset="0"/>
              </a:rPr>
              <a:t>m+1</a:t>
            </a:r>
            <a:r>
              <a:rPr lang="en-US" sz="2400">
                <a:latin typeface="Arial" charset="0"/>
                <a:ea typeface="MS PGothic" charset="0"/>
              </a:rPr>
              <a:t>-st instruction.</a:t>
            </a:r>
          </a:p>
          <a:p>
            <a:pPr>
              <a:lnSpc>
                <a:spcPct val="90000"/>
              </a:lnSpc>
            </a:pPr>
            <a:r>
              <a:rPr lang="en-US" sz="2400">
                <a:latin typeface="Arial" charset="0"/>
                <a:ea typeface="MS PGothic" charset="0"/>
              </a:rPr>
              <a:t>The storage medium of a register machine is a finite set of registers, each capable of storing an arbitrary natural number.</a:t>
            </a:r>
          </a:p>
          <a:p>
            <a:pPr>
              <a:lnSpc>
                <a:spcPct val="90000"/>
              </a:lnSpc>
            </a:pPr>
            <a:r>
              <a:rPr lang="en-US" sz="2400">
                <a:latin typeface="Arial" charset="0"/>
                <a:ea typeface="MS PGothic" charset="0"/>
              </a:rPr>
              <a:t>Any given register machine has a finite, predetermined number of registers, independent of its input.</a:t>
            </a:r>
          </a:p>
        </p:txBody>
      </p:sp>
      <p:sp>
        <p:nvSpPr>
          <p:cNvPr id="163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A7A6CD1-C910-1043-B10C-F8480B4049F7}" type="datetime1">
              <a:rPr lang="en-US" smtClean="0"/>
              <a:t>3/2/22</a:t>
            </a:fld>
            <a:endParaRPr lang="en-US"/>
          </a:p>
        </p:txBody>
      </p:sp>
      <p:sp>
        <p:nvSpPr>
          <p:cNvPr id="1638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C96400B-17F7-BC4F-856D-B81492363BCF}" type="slidenum">
              <a:rPr lang="en-US"/>
              <a:pPr/>
              <a:t>53</a:t>
            </a:fld>
            <a:endParaRPr lang="en-US"/>
          </a:p>
        </p:txBody>
      </p:sp>
      <p:sp>
        <p:nvSpPr>
          <p:cNvPr id="7" name="Footer Placeholder 4">
            <a:extLst>
              <a:ext uri="{FF2B5EF4-FFF2-40B4-BE49-F238E27FC236}">
                <a16:creationId xmlns:a16="http://schemas.microsoft.com/office/drawing/2014/main" id="{EDB8D995-8221-B842-8650-C33B5E0D897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50890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81786615-07C3-424B-A081-B4DF04091E2C}" type="slidenum">
              <a:rPr lang="en-US"/>
              <a:pPr/>
              <a:t>54</a:t>
            </a:fld>
            <a:endParaRPr lang="en-US"/>
          </a:p>
        </p:txBody>
      </p:sp>
      <p:sp>
        <p:nvSpPr>
          <p:cNvPr id="164868" name="Rectangle 2"/>
          <p:cNvSpPr>
            <a:spLocks noGrp="1" noChangeArrowheads="1"/>
          </p:cNvSpPr>
          <p:nvPr>
            <p:ph type="title"/>
          </p:nvPr>
        </p:nvSpPr>
        <p:spPr/>
        <p:txBody>
          <a:bodyPr/>
          <a:lstStyle/>
          <a:p>
            <a:r>
              <a:rPr lang="en-US" sz="4000" dirty="0">
                <a:latin typeface="Arial" charset="0"/>
                <a:ea typeface="MS PGothic" charset="0"/>
              </a:rPr>
              <a:t>Computing by Register Machines</a:t>
            </a:r>
          </a:p>
        </p:txBody>
      </p:sp>
      <p:sp>
        <p:nvSpPr>
          <p:cNvPr id="164869"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A register machine partially computing some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ary</a:t>
            </a:r>
            <a:r>
              <a:rPr lang="en-US" sz="2800" dirty="0">
                <a:ea typeface="ＭＳ Ｐゴシック" pitchFamily="-111" charset="-128"/>
                <a:cs typeface="ＭＳ Ｐゴシック" pitchFamily="-111" charset="-128"/>
              </a:rPr>
              <a:t> function </a:t>
            </a:r>
            <a:r>
              <a:rPr lang="en-US" sz="2800" b="1" dirty="0">
                <a:ea typeface="ＭＳ Ｐゴシック" pitchFamily="-111" charset="-128"/>
                <a:cs typeface="ＭＳ Ｐゴシック" pitchFamily="-111" charset="-128"/>
              </a:rPr>
              <a:t>F</a:t>
            </a:r>
            <a:r>
              <a:rPr lang="en-US" sz="2800" dirty="0">
                <a:ea typeface="ＭＳ Ｐゴシック" pitchFamily="-111" charset="-128"/>
                <a:cs typeface="ＭＳ Ｐゴシック" pitchFamily="-111" charset="-128"/>
              </a:rPr>
              <a:t> typically starts with its argument values in registers </a:t>
            </a:r>
            <a:r>
              <a:rPr lang="en-US" sz="2800" b="1" dirty="0">
                <a:ea typeface="ＭＳ Ｐゴシック" pitchFamily="-111" charset="-128"/>
                <a:cs typeface="ＭＳ Ｐゴシック" pitchFamily="-111" charset="-128"/>
              </a:rPr>
              <a:t>1</a:t>
            </a:r>
            <a:r>
              <a:rPr lang="en-US" sz="2800" dirty="0">
                <a:ea typeface="ＭＳ Ｐゴシック" pitchFamily="-111" charset="-128"/>
                <a:cs typeface="ＭＳ Ｐゴシック" pitchFamily="-111" charset="-128"/>
              </a:rPr>
              <a:t> to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 and ends with the result in the </a:t>
            </a:r>
            <a:r>
              <a:rPr lang="en-US" sz="2800" b="1" dirty="0">
                <a:ea typeface="ＭＳ Ｐゴシック" pitchFamily="-111" charset="-128"/>
                <a:cs typeface="ＭＳ Ｐゴシック" pitchFamily="-111" charset="-128"/>
              </a:rPr>
              <a:t>0-th </a:t>
            </a:r>
            <a:r>
              <a:rPr lang="en-US" sz="2800" dirty="0">
                <a:ea typeface="ＭＳ Ｐゴシック" pitchFamily="-111" charset="-128"/>
                <a:cs typeface="ＭＳ Ｐゴシック" pitchFamily="-111" charset="-128"/>
              </a:rPr>
              <a:t>register.</a:t>
            </a:r>
          </a:p>
          <a:p>
            <a:pPr>
              <a:lnSpc>
                <a:spcPct val="80000"/>
              </a:lnSpc>
            </a:pPr>
            <a:endParaRPr lang="en-US" sz="2800"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We extend this slightly to allow the computation to start with values in its </a:t>
            </a:r>
            <a:r>
              <a:rPr lang="en-US" sz="2800" b="1" dirty="0">
                <a:ea typeface="ＭＳ Ｐゴシック" pitchFamily="-111" charset="-128"/>
                <a:cs typeface="ＭＳ Ｐゴシック" pitchFamily="-111" charset="-128"/>
              </a:rPr>
              <a:t>k+1</a:t>
            </a:r>
            <a:r>
              <a:rPr lang="en-US" sz="2800" dirty="0">
                <a:ea typeface="ＭＳ Ｐゴシック" pitchFamily="-111" charset="-128"/>
                <a:cs typeface="ＭＳ Ｐゴシック" pitchFamily="-111" charset="-128"/>
              </a:rPr>
              <a:t>-st through </a:t>
            </a:r>
            <a:r>
              <a:rPr lang="en-US" sz="2800" b="1" dirty="0" err="1">
                <a:ea typeface="ＭＳ Ｐゴシック" pitchFamily="-111" charset="-128"/>
                <a:cs typeface="ＭＳ Ｐゴシック" pitchFamily="-111" charset="-128"/>
              </a:rPr>
              <a:t>k+n</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register, with the result appearing in the </a:t>
            </a:r>
            <a:r>
              <a:rPr lang="en-US" sz="2800" b="1"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a:t>
            </a:r>
            <a:r>
              <a:rPr lang="en-US" sz="2800" dirty="0" err="1">
                <a:ea typeface="ＭＳ Ｐゴシック" pitchFamily="-111" charset="-128"/>
                <a:cs typeface="ＭＳ Ｐゴシック" pitchFamily="-111" charset="-128"/>
              </a:rPr>
              <a:t>th</a:t>
            </a:r>
            <a:r>
              <a:rPr lang="en-US" sz="2800" dirty="0">
                <a:ea typeface="ＭＳ Ｐゴシック" pitchFamily="-111" charset="-128"/>
                <a:cs typeface="ＭＳ Ｐゴシック" pitchFamily="-111" charset="-128"/>
              </a:rPr>
              <a:t> register, for any </a:t>
            </a:r>
            <a:r>
              <a:rPr lang="en-US" sz="2800" b="1" dirty="0">
                <a:ea typeface="ＭＳ Ｐゴシック" pitchFamily="-111" charset="-128"/>
                <a:cs typeface="ＭＳ Ｐゴシック" pitchFamily="-111" charset="-128"/>
              </a:rPr>
              <a:t>k</a:t>
            </a:r>
            <a:r>
              <a:rPr lang="en-US" sz="2800" dirty="0">
                <a:ea typeface="ＭＳ Ｐゴシック" pitchFamily="-111" charset="-128"/>
                <a:cs typeface="ＭＳ Ｐゴシック" pitchFamily="-111" charset="-128"/>
              </a:rPr>
              <a:t>, such that there are at least </a:t>
            </a:r>
            <a:br>
              <a:rPr lang="en-US" sz="2800" dirty="0">
                <a:ea typeface="ＭＳ Ｐゴシック" pitchFamily="-111" charset="-128"/>
                <a:cs typeface="ＭＳ Ｐゴシック" pitchFamily="-111" charset="-128"/>
              </a:rPr>
            </a:br>
            <a:r>
              <a:rPr lang="en-US" sz="2800" dirty="0">
                <a:ea typeface="ＭＳ Ｐゴシック" pitchFamily="-111" charset="-128"/>
                <a:cs typeface="ＭＳ Ｐゴシック" pitchFamily="-111" charset="-128"/>
              </a:rPr>
              <a:t>k</a:t>
            </a:r>
            <a:r>
              <a:rPr lang="en-US" sz="2800" b="1" dirty="0">
                <a:ea typeface="ＭＳ Ｐゴシック" pitchFamily="-111" charset="-128"/>
                <a:cs typeface="ＭＳ Ｐゴシック" pitchFamily="-111" charset="-128"/>
              </a:rPr>
              <a:t>+n+1</a:t>
            </a:r>
            <a:r>
              <a:rPr lang="en-US" sz="2800" dirty="0">
                <a:ea typeface="ＭＳ Ｐゴシック" pitchFamily="-111" charset="-128"/>
                <a:cs typeface="ＭＳ Ｐゴシック" pitchFamily="-111" charset="-128"/>
              </a:rPr>
              <a:t> registers.</a:t>
            </a:r>
          </a:p>
        </p:txBody>
      </p:sp>
      <p:sp>
        <p:nvSpPr>
          <p:cNvPr id="1648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6517C87-EB8F-E94E-9D26-182E45E8E645}" type="datetime1">
              <a:rPr lang="en-US" smtClean="0"/>
              <a:t>3/2/22</a:t>
            </a:fld>
            <a:endParaRPr lang="en-US"/>
          </a:p>
        </p:txBody>
      </p:sp>
      <p:sp>
        <p:nvSpPr>
          <p:cNvPr id="7" name="Footer Placeholder 4">
            <a:extLst>
              <a:ext uri="{FF2B5EF4-FFF2-40B4-BE49-F238E27FC236}">
                <a16:creationId xmlns:a16="http://schemas.microsoft.com/office/drawing/2014/main" id="{40D27055-7310-3B44-88F9-840D891E9E61}"/>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2275181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A135C83-4F71-CA46-A6A5-CEA2E66B1C95}" type="slidenum">
              <a:rPr lang="en-US"/>
              <a:pPr/>
              <a:t>55</a:t>
            </a:fld>
            <a:endParaRPr lang="en-US"/>
          </a:p>
        </p:txBody>
      </p:sp>
      <p:sp>
        <p:nvSpPr>
          <p:cNvPr id="165892" name="Rectangle 2"/>
          <p:cNvSpPr>
            <a:spLocks noGrp="1" noChangeArrowheads="1"/>
          </p:cNvSpPr>
          <p:nvPr>
            <p:ph type="title"/>
          </p:nvPr>
        </p:nvSpPr>
        <p:spPr/>
        <p:txBody>
          <a:bodyPr/>
          <a:lstStyle/>
          <a:p>
            <a:r>
              <a:rPr lang="en-US" dirty="0">
                <a:latin typeface="Arial" charset="0"/>
                <a:ea typeface="MS PGothic" charset="0"/>
              </a:rPr>
              <a:t>Register Instructions</a:t>
            </a:r>
          </a:p>
        </p:txBody>
      </p:sp>
      <p:sp>
        <p:nvSpPr>
          <p:cNvPr id="165893" name="Rectangle 3"/>
          <p:cNvSpPr>
            <a:spLocks noGrp="1" noChangeArrowheads="1"/>
          </p:cNvSpPr>
          <p:nvPr>
            <p:ph type="body" idx="1"/>
          </p:nvPr>
        </p:nvSpPr>
        <p:spPr/>
        <p:txBody>
          <a:bodyPr/>
          <a:lstStyle/>
          <a:p>
            <a:pPr>
              <a:lnSpc>
                <a:spcPct val="80000"/>
              </a:lnSpc>
            </a:pPr>
            <a:r>
              <a:rPr lang="en-US">
                <a:latin typeface="Arial" charset="0"/>
                <a:ea typeface="MS PGothic" charset="0"/>
              </a:rPr>
              <a:t>Each instruction of a register machine is of one of two forms:</a:t>
            </a:r>
          </a:p>
          <a:p>
            <a:pPr>
              <a:lnSpc>
                <a:spcPct val="80000"/>
              </a:lnSpc>
              <a:buFontTx/>
              <a:buNone/>
            </a:pPr>
            <a:r>
              <a:rPr lang="en-US">
                <a:latin typeface="Arial" charset="0"/>
                <a:ea typeface="MS PGothic" charset="0"/>
              </a:rPr>
              <a:t>	</a:t>
            </a:r>
            <a:r>
              <a:rPr lang="en-US" b="1">
                <a:latin typeface="Arial" charset="0"/>
                <a:ea typeface="MS PGothic" charset="0"/>
              </a:rPr>
              <a:t>INC</a:t>
            </a:r>
            <a:r>
              <a:rPr lang="en-US" sz="5400" b="1" baseline="-25000">
                <a:latin typeface="Arial" charset="0"/>
                <a:ea typeface="MS PGothic" charset="0"/>
              </a:rPr>
              <a:t>r</a:t>
            </a:r>
            <a:r>
              <a:rPr lang="en-US" b="1">
                <a:latin typeface="Arial" charset="0"/>
                <a:ea typeface="MS PGothic" charset="0"/>
              </a:rPr>
              <a:t>[i]</a:t>
            </a:r>
            <a:r>
              <a:rPr lang="en-US">
                <a:latin typeface="Arial" charset="0"/>
                <a:ea typeface="MS PGothic" charset="0"/>
              </a:rPr>
              <a:t> – </a:t>
            </a:r>
          </a:p>
          <a:p>
            <a:pPr>
              <a:lnSpc>
                <a:spcPct val="80000"/>
              </a:lnSpc>
              <a:buFontTx/>
              <a:buNone/>
            </a:pPr>
            <a:r>
              <a:rPr lang="en-US" sz="2800">
                <a:latin typeface="Arial" charset="0"/>
                <a:ea typeface="MS PGothic" charset="0"/>
              </a:rPr>
              <a:t>		increment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i</a:t>
            </a:r>
            <a:r>
              <a:rPr lang="en-US" sz="2800">
                <a:latin typeface="Arial" charset="0"/>
                <a:ea typeface="MS PGothic" charset="0"/>
              </a:rPr>
              <a:t>.</a:t>
            </a:r>
          </a:p>
          <a:p>
            <a:pPr>
              <a:lnSpc>
                <a:spcPct val="80000"/>
              </a:lnSpc>
              <a:buFontTx/>
              <a:buNone/>
            </a:pPr>
            <a:r>
              <a:rPr lang="en-US">
                <a:latin typeface="Arial" charset="0"/>
                <a:ea typeface="MS PGothic" charset="0"/>
              </a:rPr>
              <a:t>	</a:t>
            </a:r>
            <a:r>
              <a:rPr lang="en-US" b="1">
                <a:latin typeface="Arial" charset="0"/>
                <a:ea typeface="MS PGothic" charset="0"/>
              </a:rPr>
              <a:t>DEC</a:t>
            </a:r>
            <a:r>
              <a:rPr lang="en-US" sz="6000" b="1" baseline="-25000">
                <a:latin typeface="Arial" charset="0"/>
                <a:ea typeface="MS PGothic" charset="0"/>
              </a:rPr>
              <a:t>r</a:t>
            </a:r>
            <a:r>
              <a:rPr lang="en-US" b="1">
                <a:latin typeface="Arial" charset="0"/>
                <a:ea typeface="MS PGothic" charset="0"/>
              </a:rPr>
              <a:t>[p, z] </a:t>
            </a:r>
            <a:r>
              <a:rPr lang="en-US">
                <a:latin typeface="Arial" charset="0"/>
                <a:ea typeface="MS PGothic" charset="0"/>
              </a:rPr>
              <a:t>–</a:t>
            </a:r>
          </a:p>
          <a:p>
            <a:pPr>
              <a:lnSpc>
                <a:spcPct val="80000"/>
              </a:lnSpc>
              <a:buFontTx/>
              <a:buNone/>
            </a:pPr>
            <a:r>
              <a:rPr lang="en-US">
                <a:latin typeface="Arial" charset="0"/>
                <a:ea typeface="MS PGothic" charset="0"/>
              </a:rPr>
              <a:t>		</a:t>
            </a:r>
            <a:r>
              <a:rPr lang="en-US" sz="2800">
                <a:latin typeface="Arial" charset="0"/>
                <a:ea typeface="MS PGothic" charset="0"/>
              </a:rPr>
              <a:t>if register </a:t>
            </a:r>
            <a:r>
              <a:rPr lang="en-US" sz="2800" b="1">
                <a:latin typeface="Arial" charset="0"/>
                <a:ea typeface="MS PGothic" charset="0"/>
              </a:rPr>
              <a:t>r &gt; 0</a:t>
            </a:r>
            <a:r>
              <a:rPr lang="en-US" sz="2800">
                <a:latin typeface="Arial" charset="0"/>
                <a:ea typeface="MS PGothic" charset="0"/>
              </a:rPr>
              <a:t>, decrement </a:t>
            </a:r>
            <a:r>
              <a:rPr lang="en-US" sz="2800" b="1">
                <a:latin typeface="Arial" charset="0"/>
                <a:ea typeface="MS PGothic" charset="0"/>
              </a:rPr>
              <a:t>r</a:t>
            </a:r>
            <a:r>
              <a:rPr lang="en-US" sz="2800">
                <a:latin typeface="Arial" charset="0"/>
                <a:ea typeface="MS PGothic" charset="0"/>
              </a:rPr>
              <a:t> and jump to </a:t>
            </a:r>
            <a:r>
              <a:rPr lang="en-US" sz="2800" b="1">
                <a:latin typeface="Arial" charset="0"/>
                <a:ea typeface="MS PGothic" charset="0"/>
              </a:rPr>
              <a:t>p</a:t>
            </a:r>
          </a:p>
          <a:p>
            <a:pPr>
              <a:lnSpc>
                <a:spcPct val="80000"/>
              </a:lnSpc>
              <a:buFontTx/>
              <a:buNone/>
            </a:pPr>
            <a:r>
              <a:rPr lang="en-US" sz="2800">
                <a:latin typeface="Arial" charset="0"/>
                <a:ea typeface="MS PGothic" charset="0"/>
              </a:rPr>
              <a:t>		else jump</a:t>
            </a:r>
            <a:r>
              <a:rPr lang="en-US" sz="3600">
                <a:latin typeface="Arial" charset="0"/>
                <a:ea typeface="MS PGothic" charset="0"/>
              </a:rPr>
              <a:t> </a:t>
            </a:r>
            <a:r>
              <a:rPr lang="en-US" sz="2800">
                <a:latin typeface="Arial" charset="0"/>
                <a:ea typeface="MS PGothic" charset="0"/>
              </a:rPr>
              <a:t>to </a:t>
            </a:r>
            <a:r>
              <a:rPr lang="en-US" sz="2800" b="1">
                <a:latin typeface="Arial" charset="0"/>
                <a:ea typeface="MS PGothic" charset="0"/>
              </a:rPr>
              <a:t>z</a:t>
            </a:r>
          </a:p>
          <a:p>
            <a:pPr>
              <a:lnSpc>
                <a:spcPct val="80000"/>
              </a:lnSpc>
            </a:pPr>
            <a:r>
              <a:rPr lang="en-US">
                <a:latin typeface="Arial" charset="0"/>
                <a:ea typeface="MS PGothic" charset="0"/>
              </a:rPr>
              <a:t>Note, we do not use subscripts if obvious.</a:t>
            </a:r>
          </a:p>
        </p:txBody>
      </p:sp>
      <p:sp>
        <p:nvSpPr>
          <p:cNvPr id="1658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BEA911B8-8D88-5B43-A89D-B62581599FFD}" type="datetime1">
              <a:rPr lang="en-US" smtClean="0"/>
              <a:t>3/2/22</a:t>
            </a:fld>
            <a:endParaRPr lang="en-US"/>
          </a:p>
        </p:txBody>
      </p:sp>
      <p:sp>
        <p:nvSpPr>
          <p:cNvPr id="7" name="Footer Placeholder 4">
            <a:extLst>
              <a:ext uri="{FF2B5EF4-FFF2-40B4-BE49-F238E27FC236}">
                <a16:creationId xmlns:a16="http://schemas.microsoft.com/office/drawing/2014/main" id="{ACD8C96A-70D1-5442-A12B-8BBC05632986}"/>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727346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712D6A26-604A-044B-B2DE-B8E65A84AA2B}" type="slidenum">
              <a:rPr lang="en-US"/>
              <a:pPr/>
              <a:t>56</a:t>
            </a:fld>
            <a:endParaRPr lang="en-US"/>
          </a:p>
        </p:txBody>
      </p:sp>
      <p:sp>
        <p:nvSpPr>
          <p:cNvPr id="166916" name="Rectangle 2"/>
          <p:cNvSpPr>
            <a:spLocks noGrp="1" noChangeArrowheads="1"/>
          </p:cNvSpPr>
          <p:nvPr>
            <p:ph type="title"/>
          </p:nvPr>
        </p:nvSpPr>
        <p:spPr/>
        <p:txBody>
          <a:bodyPr/>
          <a:lstStyle/>
          <a:p>
            <a:r>
              <a:rPr lang="en-US" dirty="0">
                <a:latin typeface="Arial" charset="0"/>
                <a:ea typeface="MS PGothic" charset="0"/>
              </a:rPr>
              <a:t>Addition by RM</a:t>
            </a:r>
            <a:endParaRPr lang="en-US" dirty="0">
              <a:solidFill>
                <a:srgbClr val="FFC000"/>
              </a:solidFill>
              <a:latin typeface="Arial" charset="0"/>
              <a:ea typeface="MS PGothic" charset="0"/>
            </a:endParaRPr>
          </a:p>
        </p:txBody>
      </p:sp>
      <p:sp>
        <p:nvSpPr>
          <p:cNvPr id="166917"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Addition (r0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a:t>
            </a:r>
          </a:p>
          <a:p>
            <a:pPr>
              <a:lnSpc>
                <a:spcPct val="80000"/>
              </a:lnSpc>
              <a:buFontTx/>
              <a:buNone/>
            </a:pPr>
            <a:r>
              <a:rPr lang="en-US" sz="1800" b="1" dirty="0">
                <a:ea typeface="ＭＳ Ｐゴシック" pitchFamily="-111" charset="-128"/>
                <a:cs typeface="ＭＳ Ｐゴシック" pitchFamily="-111" charset="-128"/>
              </a:rPr>
              <a:t>1.	DEC0[1,2]	: Zero result (r0) and work (r3) registers </a:t>
            </a:r>
          </a:p>
          <a:p>
            <a:pPr>
              <a:lnSpc>
                <a:spcPct val="80000"/>
              </a:lnSpc>
              <a:buFontTx/>
              <a:buNone/>
            </a:pPr>
            <a:r>
              <a:rPr lang="en-US" sz="1800" b="1" dirty="0">
                <a:ea typeface="ＭＳ Ｐゴシック" pitchFamily="-111" charset="-128"/>
                <a:cs typeface="ＭＳ Ｐゴシック" pitchFamily="-111" charset="-128"/>
              </a:rPr>
              <a:t>2.	DEC3[2,3]</a:t>
            </a:r>
          </a:p>
          <a:p>
            <a:pPr>
              <a:lnSpc>
                <a:spcPct val="80000"/>
              </a:lnSpc>
              <a:buFontTx/>
              <a:buNone/>
            </a:pPr>
            <a:r>
              <a:rPr lang="en-US" sz="1800" b="1" dirty="0">
                <a:ea typeface="ＭＳ Ｐゴシック" pitchFamily="-111" charset="-128"/>
                <a:cs typeface="ＭＳ Ｐゴシック" pitchFamily="-111" charset="-128"/>
              </a:rPr>
              <a:t>3.	DEC1[4,6]	: Add r1 to r0, saving original r1 in r3</a:t>
            </a:r>
          </a:p>
          <a:p>
            <a:pPr>
              <a:lnSpc>
                <a:spcPct val="80000"/>
              </a:lnSpc>
              <a:buFontTx/>
              <a:buNone/>
            </a:pPr>
            <a:r>
              <a:rPr lang="en-US" sz="1800" b="1" dirty="0">
                <a:ea typeface="ＭＳ Ｐゴシック" pitchFamily="-111" charset="-128"/>
                <a:cs typeface="ＭＳ Ｐゴシック" pitchFamily="-111" charset="-128"/>
              </a:rPr>
              <a:t>4.	INC0[5]</a:t>
            </a:r>
          </a:p>
          <a:p>
            <a:pPr>
              <a:lnSpc>
                <a:spcPct val="80000"/>
              </a:lnSpc>
              <a:buFontTx/>
              <a:buNone/>
            </a:pPr>
            <a:r>
              <a:rPr lang="en-US" sz="1800" b="1" dirty="0">
                <a:ea typeface="ＭＳ Ｐゴシック" pitchFamily="-111" charset="-128"/>
                <a:cs typeface="ＭＳ Ｐゴシック" pitchFamily="-111" charset="-128"/>
              </a:rPr>
              <a:t>5.	INC3[3]</a:t>
            </a:r>
          </a:p>
          <a:p>
            <a:pPr>
              <a:lnSpc>
                <a:spcPct val="80000"/>
              </a:lnSpc>
              <a:buFontTx/>
              <a:buNone/>
            </a:pPr>
            <a:r>
              <a:rPr lang="en-US" sz="1800" b="1" dirty="0">
                <a:ea typeface="ＭＳ Ｐゴシック" pitchFamily="-111" charset="-128"/>
                <a:cs typeface="ＭＳ Ｐゴシック" pitchFamily="-111" charset="-128"/>
              </a:rPr>
              <a:t>6.	DEC3[7,8]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Add r2 to r0, saving original r2 in r3</a:t>
            </a:r>
          </a:p>
          <a:p>
            <a:pPr>
              <a:lnSpc>
                <a:spcPct val="80000"/>
              </a:lnSpc>
              <a:buFontTx/>
              <a:buNone/>
            </a:pPr>
            <a:r>
              <a:rPr lang="en-US" sz="1800" b="1" dirty="0">
                <a:ea typeface="ＭＳ Ｐゴシック" pitchFamily="-111" charset="-128"/>
                <a:cs typeface="ＭＳ Ｐゴシック" pitchFamily="-111" charset="-128"/>
              </a:rPr>
              <a:t>9.	INC0[10]</a:t>
            </a:r>
          </a:p>
          <a:p>
            <a:pPr>
              <a:lnSpc>
                <a:spcPct val="80000"/>
              </a:lnSpc>
              <a:buFontTx/>
              <a:buNone/>
            </a:pPr>
            <a:r>
              <a:rPr lang="en-US" sz="1800" b="1" dirty="0">
                <a:ea typeface="ＭＳ Ｐゴシック" pitchFamily="-111" charset="-128"/>
                <a:cs typeface="ＭＳ Ｐゴシック" pitchFamily="-111" charset="-128"/>
              </a:rPr>
              <a:t>10.	INC3[8]</a:t>
            </a:r>
          </a:p>
          <a:p>
            <a:pPr>
              <a:lnSpc>
                <a:spcPct val="80000"/>
              </a:lnSpc>
              <a:buFontTx/>
              <a:buNone/>
            </a:pPr>
            <a:r>
              <a:rPr lang="en-US" sz="1800" b="1" dirty="0">
                <a:ea typeface="ＭＳ Ｐゴシック" pitchFamily="-111" charset="-128"/>
                <a:cs typeface="ＭＳ Ｐゴシック" pitchFamily="-111" charset="-128"/>
              </a:rPr>
              <a:t>11.	DEC3[12,13]	: Restore r2</a:t>
            </a:r>
          </a:p>
          <a:p>
            <a:pPr>
              <a:lnSpc>
                <a:spcPct val="80000"/>
              </a:lnSpc>
              <a:buFontTx/>
              <a:buAutoNum type="arabicPeriod" startAt="12"/>
            </a:pPr>
            <a:r>
              <a:rPr lang="en-US" sz="1800" b="1" dirty="0">
                <a:ea typeface="ＭＳ Ｐゴシック" pitchFamily="-111" charset="-128"/>
                <a:cs typeface="ＭＳ Ｐゴシック" pitchFamily="-111" charset="-128"/>
              </a:rPr>
              <a:t>INC2[11]</a:t>
            </a:r>
          </a:p>
          <a:p>
            <a:pPr>
              <a:lnSpc>
                <a:spcPct val="80000"/>
              </a:lnSpc>
              <a:buFontTx/>
              <a:buAutoNum type="arabicPeriod" startAt="13"/>
            </a:pPr>
            <a:r>
              <a:rPr lang="en-US" sz="1800" b="1" dirty="0">
                <a:ea typeface="ＭＳ Ｐゴシック" pitchFamily="-111" charset="-128"/>
                <a:cs typeface="ＭＳ Ｐゴシック" pitchFamily="-111" charset="-128"/>
              </a:rPr>
              <a:t> 		: Halt by branching here</a:t>
            </a:r>
          </a:p>
          <a:p>
            <a:pPr marL="0" indent="0">
              <a:lnSpc>
                <a:spcPct val="80000"/>
              </a:lnSpc>
              <a:buNone/>
            </a:pPr>
            <a:r>
              <a:rPr lang="en-US" sz="1800" b="1" dirty="0">
                <a:ea typeface="ＭＳ Ｐゴシック" pitchFamily="-111" charset="-128"/>
                <a:cs typeface="ＭＳ Ｐゴシック" pitchFamily="-111" charset="-128"/>
              </a:rPr>
              <a:t>In many cases we just assume registers, other those with input, are zero at start. That would remove the need for instructions 1 and 2.</a:t>
            </a:r>
          </a:p>
        </p:txBody>
      </p:sp>
      <p:sp>
        <p:nvSpPr>
          <p:cNvPr id="1669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AFF9E2E-559E-A542-9466-AD228CDBD4DE}" type="datetime1">
              <a:rPr lang="en-US" smtClean="0"/>
              <a:t>3/2/22</a:t>
            </a:fld>
            <a:endParaRPr lang="en-US"/>
          </a:p>
        </p:txBody>
      </p:sp>
      <p:sp>
        <p:nvSpPr>
          <p:cNvPr id="7" name="Footer Placeholder 4">
            <a:extLst>
              <a:ext uri="{FF2B5EF4-FFF2-40B4-BE49-F238E27FC236}">
                <a16:creationId xmlns:a16="http://schemas.microsoft.com/office/drawing/2014/main" id="{1AD6AF9C-671F-5440-ACC7-F2AADB19559D}"/>
              </a:ext>
            </a:extLst>
          </p:cNvPr>
          <p:cNvSpPr>
            <a:spLocks noGrp="1"/>
          </p:cNvSpPr>
          <p:nvPr>
            <p:ph type="ftr" sz="quarter" idx="11"/>
          </p:nvPr>
        </p:nvSpPr>
        <p:spPr>
          <a:xfrm>
            <a:off x="3124200" y="6245225"/>
            <a:ext cx="2895600" cy="476250"/>
          </a:xfrm>
          <a:noFill/>
        </p:spPr>
        <p:txBody>
          <a:bodyPr/>
          <a:lstStyle/>
          <a:p>
            <a:r>
              <a:rPr lang="en-US" dirty="0">
                <a:latin typeface="Arial" pitchFamily="-111" charset="0"/>
                <a:ea typeface="ＭＳ Ｐゴシック" pitchFamily="-111" charset="-128"/>
                <a:cs typeface="ＭＳ Ｐゴシック" pitchFamily="-111" charset="-128"/>
              </a:rPr>
              <a:t>© UCF CS</a:t>
            </a:r>
          </a:p>
        </p:txBody>
      </p:sp>
    </p:spTree>
    <p:extLst>
      <p:ext uri="{BB962C8B-B14F-4D97-AF65-F5344CB8AC3E}">
        <p14:creationId xmlns:p14="http://schemas.microsoft.com/office/powerpoint/2010/main" val="35556104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r>
              <a:rPr lang="de-DE" dirty="0"/>
              <a:t>UCF @ CS</a:t>
            </a:r>
            <a:endParaRPr lang="en-US" dirty="0"/>
          </a:p>
        </p:txBody>
      </p:sp>
      <p:sp>
        <p:nvSpPr>
          <p:cNvPr id="167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1FC3832E-FEE7-214F-8DBF-118F434B90EA}" type="slidenum">
              <a:rPr lang="en-US"/>
              <a:pPr/>
              <a:t>57</a:t>
            </a:fld>
            <a:endParaRPr lang="en-US"/>
          </a:p>
        </p:txBody>
      </p:sp>
      <p:sp>
        <p:nvSpPr>
          <p:cNvPr id="167940" name="Rectangle 2"/>
          <p:cNvSpPr>
            <a:spLocks noGrp="1" noChangeArrowheads="1"/>
          </p:cNvSpPr>
          <p:nvPr>
            <p:ph type="title"/>
          </p:nvPr>
        </p:nvSpPr>
        <p:spPr/>
        <p:txBody>
          <a:bodyPr/>
          <a:lstStyle/>
          <a:p>
            <a:r>
              <a:rPr lang="en-US" i="1" dirty="0">
                <a:solidFill>
                  <a:srgbClr val="FF0000"/>
                </a:solidFill>
                <a:latin typeface="Arial" charset="0"/>
                <a:ea typeface="MS PGothic" charset="0"/>
              </a:rPr>
              <a:t>Limited Subtraction by RM</a:t>
            </a:r>
          </a:p>
        </p:txBody>
      </p:sp>
      <p:sp>
        <p:nvSpPr>
          <p:cNvPr id="167941" name="Rectangle 3"/>
          <p:cNvSpPr>
            <a:spLocks noGrp="1" noChangeArrowheads="1"/>
          </p:cNvSpPr>
          <p:nvPr>
            <p:ph type="body" idx="1"/>
          </p:nvPr>
        </p:nvSpPr>
        <p:spPr/>
        <p:txBody>
          <a:bodyPr/>
          <a:lstStyle/>
          <a:p>
            <a:pPr>
              <a:lnSpc>
                <a:spcPct val="80000"/>
              </a:lnSpc>
              <a:buFontTx/>
              <a:buNone/>
            </a:pPr>
            <a:r>
              <a:rPr lang="en-US" sz="1800" b="1" dirty="0">
                <a:ea typeface="ＭＳ Ｐゴシック" pitchFamily="-111" charset="-128"/>
                <a:cs typeface="ＭＳ Ｐゴシック" pitchFamily="-111" charset="-128"/>
              </a:rPr>
              <a:t>Subtraction (r0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r1 - r2, if r1≥r2; 0, otherwise)</a:t>
            </a:r>
          </a:p>
          <a:p>
            <a:pPr>
              <a:lnSpc>
                <a:spcPct val="80000"/>
              </a:lnSpc>
              <a:buFontTx/>
              <a:buNone/>
            </a:pPr>
            <a:r>
              <a:rPr lang="en-US" sz="1800" b="1" dirty="0">
                <a:ea typeface="ＭＳ Ｐゴシック" pitchFamily="-111" charset="-128"/>
                <a:cs typeface="ＭＳ Ｐゴシック" pitchFamily="-111" charset="-128"/>
              </a:rPr>
              <a:t>1.	DEC0[1,2]	: Zero result (r0) and work (r3) registers </a:t>
            </a:r>
          </a:p>
          <a:p>
            <a:pPr>
              <a:lnSpc>
                <a:spcPct val="80000"/>
              </a:lnSpc>
              <a:buFontTx/>
              <a:buNone/>
            </a:pPr>
            <a:r>
              <a:rPr lang="en-US" sz="1800" b="1" dirty="0">
                <a:ea typeface="ＭＳ Ｐゴシック" pitchFamily="-111" charset="-128"/>
                <a:cs typeface="ＭＳ Ｐゴシック" pitchFamily="-111" charset="-128"/>
              </a:rPr>
              <a:t>2.	DEC3[2,3]</a:t>
            </a:r>
          </a:p>
          <a:p>
            <a:pPr>
              <a:lnSpc>
                <a:spcPct val="80000"/>
              </a:lnSpc>
              <a:buFontTx/>
              <a:buNone/>
            </a:pPr>
            <a:r>
              <a:rPr lang="en-US" sz="1800" b="1" dirty="0">
                <a:ea typeface="ＭＳ Ｐゴシック" pitchFamily="-111" charset="-128"/>
                <a:cs typeface="ＭＳ Ｐゴシック" pitchFamily="-111" charset="-128"/>
              </a:rPr>
              <a:t>3.	DEC1[4,6]	: Add r1 to r0, saving original r1 in r3</a:t>
            </a:r>
          </a:p>
          <a:p>
            <a:pPr>
              <a:lnSpc>
                <a:spcPct val="80000"/>
              </a:lnSpc>
              <a:buFontTx/>
              <a:buNone/>
            </a:pPr>
            <a:r>
              <a:rPr lang="en-US" sz="1800" b="1" dirty="0">
                <a:ea typeface="ＭＳ Ｐゴシック" pitchFamily="-111" charset="-128"/>
                <a:cs typeface="ＭＳ Ｐゴシック" pitchFamily="-111" charset="-128"/>
              </a:rPr>
              <a:t>4.	INC0[5]</a:t>
            </a:r>
          </a:p>
          <a:p>
            <a:pPr>
              <a:lnSpc>
                <a:spcPct val="80000"/>
              </a:lnSpc>
              <a:buFontTx/>
              <a:buNone/>
            </a:pPr>
            <a:r>
              <a:rPr lang="en-US" sz="1800" b="1" dirty="0">
                <a:ea typeface="ＭＳ Ｐゴシック" pitchFamily="-111" charset="-128"/>
                <a:cs typeface="ＭＳ Ｐゴシック" pitchFamily="-111" charset="-128"/>
              </a:rPr>
              <a:t>5.	INC3[3]</a:t>
            </a:r>
          </a:p>
          <a:p>
            <a:pPr>
              <a:lnSpc>
                <a:spcPct val="80000"/>
              </a:lnSpc>
              <a:buFontTx/>
              <a:buNone/>
            </a:pPr>
            <a:r>
              <a:rPr lang="en-US" sz="1800" b="1" dirty="0">
                <a:ea typeface="ＭＳ Ｐゴシック" pitchFamily="-111" charset="-128"/>
                <a:cs typeface="ＭＳ Ｐゴシック" pitchFamily="-111" charset="-128"/>
              </a:rPr>
              <a:t>6.	DEC3[7,8]	: Restore r1</a:t>
            </a:r>
          </a:p>
          <a:p>
            <a:pPr>
              <a:lnSpc>
                <a:spcPct val="80000"/>
              </a:lnSpc>
              <a:buFontTx/>
              <a:buNone/>
            </a:pPr>
            <a:r>
              <a:rPr lang="en-US" sz="1800" b="1" dirty="0">
                <a:ea typeface="ＭＳ Ｐゴシック" pitchFamily="-111" charset="-128"/>
                <a:cs typeface="ＭＳ Ｐゴシック" pitchFamily="-111" charset="-128"/>
              </a:rPr>
              <a:t>7.	INC1[6]</a:t>
            </a:r>
          </a:p>
          <a:p>
            <a:pPr>
              <a:lnSpc>
                <a:spcPct val="80000"/>
              </a:lnSpc>
              <a:buFontTx/>
              <a:buNone/>
            </a:pPr>
            <a:r>
              <a:rPr lang="en-US" sz="1800" b="1" dirty="0">
                <a:ea typeface="ＭＳ Ｐゴシック" pitchFamily="-111" charset="-128"/>
                <a:cs typeface="ＭＳ Ｐゴシック" pitchFamily="-111" charset="-128"/>
              </a:rPr>
              <a:t>8.	DEC2[9,11]	: Subtract r2 from r0, saving original r2 in r3</a:t>
            </a:r>
          </a:p>
          <a:p>
            <a:pPr>
              <a:lnSpc>
                <a:spcPct val="80000"/>
              </a:lnSpc>
              <a:buFontTx/>
              <a:buNone/>
            </a:pPr>
            <a:r>
              <a:rPr lang="en-US" sz="1800" b="1" dirty="0">
                <a:ea typeface="ＭＳ Ｐゴシック" pitchFamily="-111" charset="-128"/>
                <a:cs typeface="ＭＳ Ｐゴシック" pitchFamily="-111" charset="-128"/>
              </a:rPr>
              <a:t>9.	DEC0[10,10]   : Note that decrementing 0 does nothing</a:t>
            </a:r>
          </a:p>
          <a:p>
            <a:pPr>
              <a:lnSpc>
                <a:spcPct val="80000"/>
              </a:lnSpc>
              <a:buFontTx/>
              <a:buNone/>
            </a:pPr>
            <a:r>
              <a:rPr lang="en-US" sz="1800" b="1" dirty="0">
                <a:ea typeface="ＭＳ Ｐゴシック" pitchFamily="-111" charset="-128"/>
                <a:cs typeface="ＭＳ Ｐゴシック" pitchFamily="-111" charset="-128"/>
              </a:rPr>
              <a:t>10.	INC3[8]</a:t>
            </a:r>
          </a:p>
          <a:p>
            <a:pPr>
              <a:lnSpc>
                <a:spcPct val="80000"/>
              </a:lnSpc>
              <a:buFontTx/>
              <a:buNone/>
            </a:pPr>
            <a:r>
              <a:rPr lang="en-US" sz="1800" b="1" dirty="0">
                <a:ea typeface="ＭＳ Ｐゴシック" pitchFamily="-111" charset="-128"/>
                <a:cs typeface="ＭＳ Ｐゴシック" pitchFamily="-111" charset="-128"/>
              </a:rPr>
              <a:t>11.	DEC3[12,13]	: Restore r2</a:t>
            </a:r>
          </a:p>
          <a:p>
            <a:pPr>
              <a:lnSpc>
                <a:spcPct val="80000"/>
              </a:lnSpc>
              <a:buFontTx/>
              <a:buNone/>
            </a:pPr>
            <a:r>
              <a:rPr lang="en-US" sz="1800" b="1" dirty="0">
                <a:ea typeface="ＭＳ Ｐゴシック" pitchFamily="-111" charset="-128"/>
                <a:cs typeface="ＭＳ Ｐゴシック" pitchFamily="-111" charset="-128"/>
              </a:rPr>
              <a:t>12.	INC2[11]</a:t>
            </a:r>
          </a:p>
          <a:p>
            <a:pPr>
              <a:lnSpc>
                <a:spcPct val="80000"/>
              </a:lnSpc>
              <a:buFontTx/>
              <a:buNone/>
            </a:pPr>
            <a:r>
              <a:rPr lang="en-US" sz="1800" b="1" dirty="0">
                <a:ea typeface="ＭＳ Ｐゴシック" pitchFamily="-111" charset="-128"/>
                <a:cs typeface="ＭＳ Ｐゴシック" pitchFamily="-111" charset="-128"/>
              </a:rPr>
              <a:t>13.			: Halt by branching here</a:t>
            </a:r>
            <a:endParaRPr lang="en-US" sz="1800" b="1" dirty="0">
              <a:latin typeface="Arial" charset="0"/>
              <a:ea typeface="MS PGothic" charset="0"/>
            </a:endParaRPr>
          </a:p>
        </p:txBody>
      </p:sp>
      <p:sp>
        <p:nvSpPr>
          <p:cNvPr id="1679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51235BFE-42E3-FF41-A985-6D96461E8DE2}" type="datetime1">
              <a:rPr lang="en-US" smtClean="0"/>
              <a:t>3/2/22</a:t>
            </a:fld>
            <a:endParaRPr lang="en-US"/>
          </a:p>
        </p:txBody>
      </p:sp>
    </p:spTree>
    <p:extLst>
      <p:ext uri="{BB962C8B-B14F-4D97-AF65-F5344CB8AC3E}">
        <p14:creationId xmlns:p14="http://schemas.microsoft.com/office/powerpoint/2010/main" val="1475575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Factor Replacement Systems</a:t>
            </a:r>
          </a:p>
        </p:txBody>
      </p:sp>
      <p:sp>
        <p:nvSpPr>
          <p:cNvPr id="201731"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3</a:t>
            </a:r>
            <a:r>
              <a:rPr lang="en-US" baseline="30000">
                <a:solidFill>
                  <a:srgbClr val="CC3300"/>
                </a:solidFill>
                <a:ea typeface="ＭＳ Ｐゴシック" pitchFamily="-111" charset="-128"/>
                <a:cs typeface="ＭＳ Ｐゴシック" pitchFamily="-111" charset="-128"/>
              </a:rPr>
              <a:t>rd</a:t>
            </a:r>
            <a:r>
              <a:rPr lang="en-US">
                <a:solidFill>
                  <a:srgbClr val="CC3300"/>
                </a:solidFill>
                <a:ea typeface="ＭＳ Ｐゴシック" pitchFamily="-111" charset="-128"/>
                <a:cs typeface="ＭＳ Ｐゴシック" pitchFamily="-111" charset="-128"/>
              </a:rPr>
              <a:t> Model</a:t>
            </a:r>
          </a:p>
          <a:p>
            <a:r>
              <a:rPr lang="en-US">
                <a:solidFill>
                  <a:srgbClr val="CC3300"/>
                </a:solidFill>
                <a:ea typeface="ＭＳ Ｐゴシック" pitchFamily="-111" charset="-128"/>
                <a:cs typeface="ＭＳ Ｐゴシック" pitchFamily="-111" charset="-128"/>
              </a:rPr>
              <a:t>Deceptively Simple</a:t>
            </a:r>
          </a:p>
        </p:txBody>
      </p:sp>
    </p:spTree>
    <p:extLst>
      <p:ext uri="{BB962C8B-B14F-4D97-AF65-F5344CB8AC3E}">
        <p14:creationId xmlns:p14="http://schemas.microsoft.com/office/powerpoint/2010/main" val="3001107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3779" name="Slide Number Placeholder 5"/>
          <p:cNvSpPr>
            <a:spLocks noGrp="1"/>
          </p:cNvSpPr>
          <p:nvPr>
            <p:ph type="sldNum" sz="quarter" idx="12"/>
          </p:nvPr>
        </p:nvSpPr>
        <p:spPr>
          <a:noFill/>
        </p:spPr>
        <p:txBody>
          <a:bodyPr/>
          <a:lstStyle/>
          <a:p>
            <a:fld id="{EB4F0EE8-0B22-AB4C-865D-EB488B10B4CA}" type="slidenum">
              <a:rPr lang="en-US">
                <a:latin typeface="Arial" pitchFamily="-111" charset="0"/>
                <a:ea typeface="ＭＳ Ｐゴシック" pitchFamily="-111" charset="-128"/>
                <a:cs typeface="ＭＳ Ｐゴシック" pitchFamily="-111" charset="-128"/>
              </a:rPr>
              <a:pPr/>
              <a:t>59</a:t>
            </a:fld>
            <a:endParaRPr lang="en-US">
              <a:latin typeface="Arial" pitchFamily="-111" charset="0"/>
              <a:ea typeface="ＭＳ Ｐゴシック" pitchFamily="-111" charset="-128"/>
              <a:cs typeface="ＭＳ Ｐゴシック" pitchFamily="-111" charset="-128"/>
            </a:endParaRPr>
          </a:p>
        </p:txBody>
      </p:sp>
      <p:sp>
        <p:nvSpPr>
          <p:cNvPr id="2037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Factor Replacement Concepts</a:t>
            </a:r>
          </a:p>
        </p:txBody>
      </p:sp>
      <p:sp>
        <p:nvSpPr>
          <p:cNvPr id="203781" name="Rectangle 3"/>
          <p:cNvSpPr>
            <a:spLocks noGrp="1" noChangeArrowheads="1"/>
          </p:cNvSpPr>
          <p:nvPr>
            <p:ph type="body" idx="1"/>
          </p:nvPr>
        </p:nvSpPr>
        <p:spPr/>
        <p:txBody>
          <a:bodyPr/>
          <a:lstStyle/>
          <a:p>
            <a:pPr>
              <a:lnSpc>
                <a:spcPct val="80000"/>
              </a:lnSpc>
            </a:pPr>
            <a:r>
              <a:rPr lang="en-US" sz="2400" dirty="0">
                <a:ea typeface="ＭＳ Ｐゴシック" pitchFamily="-111" charset="-128"/>
                <a:cs typeface="ＭＳ Ｐゴシック" pitchFamily="-111" charset="-128"/>
              </a:rPr>
              <a:t>A factor replacement system (FRS) consists of a finite (ordered) sequence of fractions, and some starting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a:t>
            </a:r>
          </a:p>
          <a:p>
            <a:pPr>
              <a:lnSpc>
                <a:spcPct val="80000"/>
              </a:lnSpc>
            </a:pPr>
            <a:r>
              <a:rPr lang="en-US" sz="2400" dirty="0">
                <a:ea typeface="ＭＳ Ｐゴシック" pitchFamily="-111" charset="-128"/>
                <a:cs typeface="ＭＳ Ｐゴシック" pitchFamily="-111" charset="-128"/>
              </a:rPr>
              <a:t>A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is applicable to some natural number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just in case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is divisible by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We always chose the first applicable fraction (</a:t>
            </a:r>
            <a:r>
              <a:rPr lang="en-US" sz="2400" b="1" dirty="0">
                <a:ea typeface="ＭＳ Ｐゴシック" pitchFamily="-111" charset="-128"/>
                <a:cs typeface="ＭＳ Ｐゴシック" pitchFamily="-111" charset="-128"/>
              </a:rPr>
              <a:t>a/b</a:t>
            </a:r>
            <a:r>
              <a:rPr lang="en-US" sz="2400" dirty="0">
                <a:ea typeface="ＭＳ Ｐゴシック" pitchFamily="-111" charset="-128"/>
                <a:cs typeface="ＭＳ Ｐゴシック" pitchFamily="-111" charset="-128"/>
              </a:rPr>
              <a:t>), multiplying it times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 to produce a new natural number </a:t>
            </a:r>
            <a:r>
              <a:rPr lang="en-US" sz="2400" b="1" dirty="0">
                <a:ea typeface="ＭＳ Ｐゴシック" pitchFamily="-111" charset="-128"/>
                <a:cs typeface="ＭＳ Ｐゴシック" pitchFamily="-111" charset="-128"/>
              </a:rPr>
              <a:t>x*a/b</a:t>
            </a:r>
            <a:r>
              <a:rPr lang="en-US" sz="2400" dirty="0">
                <a:ea typeface="ＭＳ Ｐゴシック" pitchFamily="-111" charset="-128"/>
                <a:cs typeface="ＭＳ Ｐゴシック" pitchFamily="-111" charset="-128"/>
              </a:rPr>
              <a:t>.  The process is then applied to this new number.  </a:t>
            </a:r>
          </a:p>
          <a:p>
            <a:pPr>
              <a:lnSpc>
                <a:spcPct val="80000"/>
              </a:lnSpc>
            </a:pPr>
            <a:r>
              <a:rPr lang="en-US" sz="2400" dirty="0">
                <a:ea typeface="ＭＳ Ｐゴシック" pitchFamily="-111" charset="-128"/>
                <a:cs typeface="ＭＳ Ｐゴシック" pitchFamily="-111" charset="-128"/>
              </a:rPr>
              <a:t>Termination occurs when no fraction is applicable.  </a:t>
            </a:r>
          </a:p>
          <a:p>
            <a:pPr>
              <a:lnSpc>
                <a:spcPct val="80000"/>
              </a:lnSpc>
            </a:pPr>
            <a:r>
              <a:rPr lang="en-US" sz="2400" dirty="0">
                <a:ea typeface="ＭＳ Ｐゴシック" pitchFamily="-111" charset="-128"/>
                <a:cs typeface="ＭＳ Ｐゴシック" pitchFamily="-111" charset="-128"/>
              </a:rPr>
              <a:t>A factor replacement system partially computing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a:t>
            </a:r>
            <a:r>
              <a:rPr lang="en-US" sz="2400" dirty="0" err="1">
                <a:ea typeface="ＭＳ Ｐゴシック" pitchFamily="-111" charset="-128"/>
                <a:cs typeface="ＭＳ Ｐゴシック" pitchFamily="-111" charset="-128"/>
              </a:rPr>
              <a:t>ary</a:t>
            </a:r>
            <a:r>
              <a:rPr lang="en-US" sz="2400" dirty="0">
                <a:ea typeface="ＭＳ Ｐゴシック" pitchFamily="-111" charset="-128"/>
                <a:cs typeface="ＭＳ Ｐゴシック" pitchFamily="-111" charset="-128"/>
              </a:rPr>
              <a:t>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typically starts with its argument encoded as powers of the first </a:t>
            </a:r>
            <a:r>
              <a:rPr lang="en-US" sz="2400" b="1" dirty="0">
                <a:ea typeface="ＭＳ Ｐゴシック" pitchFamily="-111" charset="-128"/>
                <a:cs typeface="ＭＳ Ｐゴシック" pitchFamily="-111" charset="-128"/>
              </a:rPr>
              <a:t>n</a:t>
            </a:r>
            <a:r>
              <a:rPr lang="en-US" sz="2400" dirty="0">
                <a:ea typeface="ＭＳ Ｐゴシック" pitchFamily="-111" charset="-128"/>
                <a:cs typeface="ＭＳ Ｐゴシック" pitchFamily="-111" charset="-128"/>
              </a:rPr>
              <a:t> odd primes.  Thus, arguments </a:t>
            </a:r>
            <a:r>
              <a:rPr lang="en-US" sz="2400" b="1" dirty="0">
                <a:ea typeface="ＭＳ Ｐゴシック" pitchFamily="-111" charset="-128"/>
                <a:cs typeface="ＭＳ Ｐゴシック" pitchFamily="-111" charset="-128"/>
              </a:rPr>
              <a:t>x1</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are encoded as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p</a:t>
            </a:r>
            <a:r>
              <a:rPr lang="en-US" sz="2400" b="1" baseline="-25000" dirty="0" err="1">
                <a:ea typeface="ＭＳ Ｐゴシック" pitchFamily="-111" charset="-128"/>
                <a:cs typeface="ＭＳ Ｐゴシック" pitchFamily="-111" charset="-128"/>
              </a:rPr>
              <a:t>n</a:t>
            </a:r>
            <a:r>
              <a:rPr lang="en-US" sz="2400" b="1" baseline="30000" dirty="0" err="1">
                <a:ea typeface="ＭＳ Ｐゴシック" pitchFamily="-111" charset="-128"/>
                <a:cs typeface="ＭＳ Ｐゴシック" pitchFamily="-111" charset="-128"/>
              </a:rPr>
              <a:t>xn</a:t>
            </a:r>
            <a:r>
              <a:rPr lang="en-US" sz="2400" dirty="0">
                <a:ea typeface="ＭＳ Ｐゴシック" pitchFamily="-111" charset="-128"/>
                <a:cs typeface="ＭＳ Ｐゴシック" pitchFamily="-111" charset="-128"/>
              </a:rPr>
              <a:t>.  The result then appears as the power of the prime </a:t>
            </a:r>
            <a:r>
              <a:rPr lang="en-US" sz="2400" b="1" dirty="0">
                <a:ea typeface="ＭＳ Ｐゴシック" pitchFamily="-111" charset="-128"/>
                <a:cs typeface="ＭＳ Ｐゴシック" pitchFamily="-111" charset="-128"/>
              </a:rPr>
              <a:t>2</a:t>
            </a:r>
            <a:r>
              <a:rPr lang="en-US" sz="2400" dirty="0">
                <a:ea typeface="ＭＳ Ｐゴシック" pitchFamily="-111" charset="-128"/>
                <a:cs typeface="ＭＳ Ｐゴシック" pitchFamily="-111" charset="-128"/>
              </a:rPr>
              <a:t>.</a:t>
            </a:r>
          </a:p>
        </p:txBody>
      </p:sp>
      <p:sp>
        <p:nvSpPr>
          <p:cNvPr id="203782" name="Date Placeholder 3"/>
          <p:cNvSpPr>
            <a:spLocks noGrp="1"/>
          </p:cNvSpPr>
          <p:nvPr>
            <p:ph type="dt" sz="quarter" idx="10"/>
          </p:nvPr>
        </p:nvSpPr>
        <p:spPr>
          <a:noFill/>
        </p:spPr>
        <p:txBody>
          <a:bodyPr/>
          <a:lstStyle/>
          <a:p>
            <a:fld id="{69BABBB7-656E-924C-8A1D-D1488A634BB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2003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dt" sz="quarter" idx="10"/>
          </p:nvPr>
        </p:nvSpPr>
        <p:spPr>
          <a:noFill/>
        </p:spPr>
        <p:txBody>
          <a:bodyPr/>
          <a:lstStyle/>
          <a:p>
            <a:fld id="{98912EBE-34B2-6F4D-A1AB-A66BE53DA62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66563"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6564" name="Slide Number Placeholder 3"/>
          <p:cNvSpPr>
            <a:spLocks noGrp="1"/>
          </p:cNvSpPr>
          <p:nvPr>
            <p:ph type="sldNum" sz="quarter" idx="12"/>
          </p:nvPr>
        </p:nvSpPr>
        <p:spPr>
          <a:noFill/>
        </p:spPr>
        <p:txBody>
          <a:bodyPr/>
          <a:lstStyle/>
          <a:p>
            <a:fld id="{5261C7A4-3763-F54C-831C-1EA922426584}" type="slidenum">
              <a:rPr lang="en-US">
                <a:latin typeface="Arial" pitchFamily="-111" charset="0"/>
                <a:ea typeface="ＭＳ Ｐゴシック" pitchFamily="-111" charset="-128"/>
                <a:cs typeface="ＭＳ Ｐゴシック" pitchFamily="-111" charset="-128"/>
              </a:rPr>
              <a:pPr/>
              <a:t>6</a:t>
            </a:fld>
            <a:endParaRPr lang="en-US">
              <a:latin typeface="Arial" pitchFamily="-111" charset="0"/>
              <a:ea typeface="ＭＳ Ｐゴシック" pitchFamily="-111" charset="-128"/>
              <a:cs typeface="ＭＳ Ｐゴシック" pitchFamily="-111" charset="-128"/>
            </a:endParaRPr>
          </a:p>
        </p:txBody>
      </p:sp>
      <p:sp>
        <p:nvSpPr>
          <p:cNvPr id="66565" name="Rectangle 2"/>
          <p:cNvSpPr>
            <a:spLocks noGrp="1" noChangeArrowheads="1"/>
          </p:cNvSpPr>
          <p:nvPr>
            <p:ph type="title" idx="4294967295"/>
          </p:nvPr>
        </p:nvSpPr>
        <p:spPr>
          <a:xfrm>
            <a:off x="381000" y="274638"/>
            <a:ext cx="8229600" cy="1143000"/>
          </a:xfrm>
        </p:spPr>
        <p:txBody>
          <a:bodyPr/>
          <a:lstStyle/>
          <a:p>
            <a:pPr eaLnBrk="1" hangingPunct="1"/>
            <a:r>
              <a:rPr lang="en-US" i="1" dirty="0">
                <a:solidFill>
                  <a:srgbClr val="FF0000"/>
                </a:solidFill>
                <a:ea typeface="ＭＳ Ｐゴシック" pitchFamily="-111" charset="-128"/>
                <a:cs typeface="ＭＳ Ｐゴシック" pitchFamily="-111" charset="-128"/>
              </a:rPr>
              <a:t>Hilbert</a:t>
            </a:r>
          </a:p>
        </p:txBody>
      </p:sp>
      <p:sp>
        <p:nvSpPr>
          <p:cNvPr id="66566" name="Rectangle 3"/>
          <p:cNvSpPr>
            <a:spLocks noGrp="1" noChangeArrowheads="1"/>
          </p:cNvSpPr>
          <p:nvPr>
            <p:ph type="body" idx="4294967295"/>
          </p:nvPr>
        </p:nvSpPr>
        <p:spPr/>
        <p:txBody>
          <a:bodyPr/>
          <a:lstStyle/>
          <a:p>
            <a:pPr eaLnBrk="1" hangingPunct="1">
              <a:lnSpc>
                <a:spcPct val="90000"/>
              </a:lnSpc>
            </a:pPr>
            <a:r>
              <a:rPr lang="en-US" sz="2600" dirty="0">
                <a:ea typeface="ＭＳ Ｐゴシック" pitchFamily="-111" charset="-128"/>
                <a:cs typeface="ＭＳ Ｐゴシック" pitchFamily="-111" charset="-128"/>
              </a:rPr>
              <a:t>In 1900 declared there were 23 really important problems in mathematics.</a:t>
            </a:r>
          </a:p>
          <a:p>
            <a:pPr eaLnBrk="1" hangingPunct="1">
              <a:lnSpc>
                <a:spcPct val="90000"/>
              </a:lnSpc>
            </a:pPr>
            <a:r>
              <a:rPr lang="en-US" sz="2600" dirty="0">
                <a:ea typeface="ＭＳ Ｐゴシック" pitchFamily="-111" charset="-128"/>
                <a:cs typeface="ＭＳ Ｐゴシック" pitchFamily="-111" charset="-128"/>
              </a:rPr>
              <a:t>Belief was that the solutions to these would help address math’s complexity.</a:t>
            </a:r>
          </a:p>
          <a:p>
            <a:pPr eaLnBrk="1" hangingPunct="1">
              <a:lnSpc>
                <a:spcPct val="90000"/>
              </a:lnSpc>
            </a:pPr>
            <a:r>
              <a:rPr lang="en-US" sz="2600" dirty="0">
                <a:ea typeface="ＭＳ Ｐゴシック" pitchFamily="-111" charset="-128"/>
                <a:cs typeface="ＭＳ Ｐゴシック" pitchFamily="-111" charset="-128"/>
              </a:rPr>
              <a:t>Hilbert’s Tenth asks for an algorithm to find the integral zeros of polynomial equations with integral coefficients. This is now known to be impossible (In 1970, </a:t>
            </a:r>
            <a:r>
              <a:rPr lang="en-US" sz="2600" dirty="0" err="1">
                <a:ea typeface="ＭＳ Ｐゴシック" pitchFamily="-111" charset="-128"/>
                <a:cs typeface="ＭＳ Ｐゴシック" pitchFamily="-111" charset="-128"/>
              </a:rPr>
              <a:t>Matiyacevi</a:t>
            </a:r>
            <a:r>
              <a:rPr lang="en-US" sz="2600" dirty="0" err="1">
                <a:ea typeface="Arial" pitchFamily="-111" charset="0"/>
                <a:cs typeface="Arial" pitchFamily="-111" charset="0"/>
              </a:rPr>
              <a:t>č</a:t>
            </a:r>
            <a:r>
              <a:rPr lang="en-US" sz="2600" dirty="0">
                <a:ea typeface="ＭＳ Ｐゴシック" pitchFamily="-111" charset="-128"/>
                <a:cs typeface="ＭＳ Ｐゴシック" pitchFamily="-111" charset="-128"/>
              </a:rPr>
              <a:t> showed this undecidable).</a:t>
            </a:r>
          </a:p>
          <a:p>
            <a:pPr eaLnBrk="1" hangingPunct="1">
              <a:lnSpc>
                <a:spcPct val="90000"/>
              </a:lnSpc>
            </a:pPr>
            <a:r>
              <a:rPr lang="en-US" sz="2600" dirty="0">
                <a:ea typeface="ＭＳ Ｐゴシック" pitchFamily="-111" charset="-128"/>
                <a:cs typeface="ＭＳ Ｐゴシック" pitchFamily="-111" charset="-128"/>
              </a:rPr>
              <a:t>Davis based on prior work by Julia Robinson, him and Hilary Putnam provided more readable proof in 1972.</a:t>
            </a:r>
          </a:p>
        </p:txBody>
      </p:sp>
      <p:sp>
        <p:nvSpPr>
          <p:cNvPr id="6656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EC224E4E-FD1D-204A-AC6C-40901DACAFC0}" type="slidenum">
              <a:rPr lang="en-US" sz="1400"/>
              <a:pPr algn="r"/>
              <a:t>6</a:t>
            </a:fld>
            <a:endParaRPr lang="en-US" sz="1400"/>
          </a:p>
        </p:txBody>
      </p:sp>
    </p:spTree>
    <p:extLst>
      <p:ext uri="{BB962C8B-B14F-4D97-AF65-F5344CB8AC3E}">
        <p14:creationId xmlns:p14="http://schemas.microsoft.com/office/powerpoint/2010/main" val="40694937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5827" name="Slide Number Placeholder 5"/>
          <p:cNvSpPr>
            <a:spLocks noGrp="1"/>
          </p:cNvSpPr>
          <p:nvPr>
            <p:ph type="sldNum" sz="quarter" idx="12"/>
          </p:nvPr>
        </p:nvSpPr>
        <p:spPr>
          <a:noFill/>
        </p:spPr>
        <p:txBody>
          <a:bodyPr/>
          <a:lstStyle/>
          <a:p>
            <a:fld id="{B6A65E08-FA74-4A49-A492-985BBB1041BA}" type="slidenum">
              <a:rPr lang="en-US">
                <a:latin typeface="Arial" pitchFamily="-111" charset="0"/>
                <a:ea typeface="ＭＳ Ｐゴシック" pitchFamily="-111" charset="-128"/>
                <a:cs typeface="ＭＳ Ｐゴシック" pitchFamily="-111" charset="-128"/>
              </a:rPr>
              <a:pPr/>
              <a:t>60</a:t>
            </a:fld>
            <a:endParaRPr lang="en-US">
              <a:latin typeface="Arial" pitchFamily="-111" charset="0"/>
              <a:ea typeface="ＭＳ Ｐゴシック" pitchFamily="-111" charset="-128"/>
              <a:cs typeface="ＭＳ Ｐゴシック" pitchFamily="-111" charset="-128"/>
            </a:endParaRPr>
          </a:p>
        </p:txBody>
      </p:sp>
      <p:sp>
        <p:nvSpPr>
          <p:cNvPr id="2058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by FRS</a:t>
            </a:r>
          </a:p>
        </p:txBody>
      </p:sp>
      <p:sp>
        <p:nvSpPr>
          <p:cNvPr id="205829"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Addition is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a:t>
            </a:r>
            <a:r>
              <a:rPr lang="en-US" sz="2400" baseline="30000" dirty="0">
                <a:ea typeface="ＭＳ Ｐゴシック" pitchFamily="-111" charset="-128"/>
                <a:cs typeface="ＭＳ Ｐゴシック" pitchFamily="-111" charset="-128"/>
              </a:rPr>
              <a:t> </a:t>
            </a:r>
            <a:endParaRPr lang="en-US" sz="2400"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or, in more details,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x1+x2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0</a:t>
            </a:r>
            <a:endParaRPr lang="en-US" sz="2400" b="1" dirty="0">
              <a:ea typeface="ＭＳ Ｐゴシック" pitchFamily="-111" charset="-128"/>
              <a:cs typeface="ＭＳ Ｐゴシック" pitchFamily="-111" charset="-128"/>
            </a:endParaRP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3</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2 / 5</a:t>
            </a:r>
          </a:p>
          <a:p>
            <a:pPr>
              <a:lnSpc>
                <a:spcPct val="80000"/>
              </a:lnSpc>
              <a:buFontTx/>
              <a:buNone/>
            </a:pPr>
            <a:r>
              <a:rPr lang="en-US" sz="2400" dirty="0">
                <a:ea typeface="ＭＳ Ｐゴシック" pitchFamily="-111" charset="-128"/>
                <a:cs typeface="ＭＳ Ｐゴシック" pitchFamily="-111" charset="-128"/>
              </a:rPr>
              <a:t>	Note that these systems are sometimes presented as rewriting rules of the form</a:t>
            </a:r>
          </a:p>
          <a:p>
            <a:pPr>
              <a:lnSpc>
                <a:spcPct val="80000"/>
              </a:lnSpc>
              <a:buFontTx/>
              <a:buNone/>
            </a:pPr>
            <a:r>
              <a:rPr lang="en-US" sz="2400"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bx</a:t>
            </a:r>
            <a:r>
              <a:rPr lang="en-US" sz="2400" b="1"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ax</a:t>
            </a:r>
          </a:p>
          <a:p>
            <a:pPr>
              <a:lnSpc>
                <a:spcPct val="80000"/>
              </a:lnSpc>
              <a:buFontTx/>
              <a:buNone/>
            </a:pPr>
            <a:r>
              <a:rPr lang="en-US" sz="2400" dirty="0">
                <a:ea typeface="ＭＳ Ｐゴシック" pitchFamily="-111" charset="-128"/>
                <a:cs typeface="ＭＳ Ｐゴシック" pitchFamily="-111" charset="-128"/>
              </a:rPr>
              <a:t>	meaning that a number that has can be factored as </a:t>
            </a:r>
            <a:r>
              <a:rPr lang="en-US" sz="2400" b="1" dirty="0" err="1">
                <a:ea typeface="ＭＳ Ｐゴシック" pitchFamily="-111" charset="-128"/>
                <a:cs typeface="ＭＳ Ｐゴシック" pitchFamily="-111" charset="-128"/>
              </a:rPr>
              <a:t>bx</a:t>
            </a:r>
            <a:r>
              <a:rPr lang="en-US" sz="2400" dirty="0">
                <a:ea typeface="ＭＳ Ｐゴシック" pitchFamily="-111" charset="-128"/>
                <a:cs typeface="ＭＳ Ｐゴシック" pitchFamily="-111" charset="-128"/>
              </a:rPr>
              <a:t> can have the factor </a:t>
            </a:r>
            <a:r>
              <a:rPr lang="en-US" sz="2400" b="1" dirty="0">
                <a:ea typeface="ＭＳ Ｐゴシック" pitchFamily="-111" charset="-128"/>
                <a:cs typeface="ＭＳ Ｐゴシック" pitchFamily="-111" charset="-128"/>
              </a:rPr>
              <a:t>b</a:t>
            </a:r>
            <a:r>
              <a:rPr lang="en-US" sz="2400" dirty="0">
                <a:ea typeface="ＭＳ Ｐゴシック" pitchFamily="-111" charset="-128"/>
                <a:cs typeface="ＭＳ Ｐゴシック" pitchFamily="-111" charset="-128"/>
              </a:rPr>
              <a:t> replaced by an </a:t>
            </a:r>
            <a:r>
              <a:rPr lang="en-US" sz="2400" b="1" dirty="0">
                <a:ea typeface="ＭＳ Ｐゴシック" pitchFamily="-111" charset="-128"/>
                <a:cs typeface="ＭＳ Ｐゴシック" pitchFamily="-111" charset="-128"/>
              </a:rPr>
              <a:t>a</a:t>
            </a:r>
            <a:r>
              <a:rPr lang="en-US" sz="2400" dirty="0">
                <a:ea typeface="ＭＳ Ｐゴシック" pitchFamily="-111" charset="-128"/>
                <a:cs typeface="ＭＳ Ｐゴシック" pitchFamily="-111" charset="-128"/>
              </a:rPr>
              <a:t>.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previous rules would then be written</a:t>
            </a:r>
          </a:p>
          <a:p>
            <a:pPr>
              <a:lnSpc>
                <a:spcPct val="8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p:txBody>
      </p:sp>
      <p:sp>
        <p:nvSpPr>
          <p:cNvPr id="205830" name="Date Placeholder 3"/>
          <p:cNvSpPr>
            <a:spLocks noGrp="1"/>
          </p:cNvSpPr>
          <p:nvPr>
            <p:ph type="dt" sz="quarter" idx="10"/>
          </p:nvPr>
        </p:nvSpPr>
        <p:spPr>
          <a:noFill/>
        </p:spPr>
        <p:txBody>
          <a:bodyPr/>
          <a:lstStyle/>
          <a:p>
            <a:fld id="{2EFBA4ED-9ECE-944E-8A70-5953CA398DE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475113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7875" name="Slide Number Placeholder 5"/>
          <p:cNvSpPr>
            <a:spLocks noGrp="1"/>
          </p:cNvSpPr>
          <p:nvPr>
            <p:ph type="sldNum" sz="quarter" idx="12"/>
          </p:nvPr>
        </p:nvSpPr>
        <p:spPr>
          <a:noFill/>
        </p:spPr>
        <p:txBody>
          <a:bodyPr/>
          <a:lstStyle/>
          <a:p>
            <a:fld id="{A94115BC-1002-7249-99DA-07EFB61B651F}" type="slidenum">
              <a:rPr lang="en-US">
                <a:latin typeface="Arial" pitchFamily="-111" charset="0"/>
                <a:ea typeface="ＭＳ Ｐゴシック" pitchFamily="-111" charset="-128"/>
                <a:cs typeface="ＭＳ Ｐゴシック" pitchFamily="-111" charset="-128"/>
              </a:rPr>
              <a:pPr/>
              <a:t>61</a:t>
            </a:fld>
            <a:endParaRPr lang="en-US">
              <a:latin typeface="Arial" pitchFamily="-111" charset="0"/>
              <a:ea typeface="ＭＳ Ｐゴシック" pitchFamily="-111" charset="-128"/>
              <a:cs typeface="ＭＳ Ｐゴシック" pitchFamily="-111" charset="-128"/>
            </a:endParaRPr>
          </a:p>
        </p:txBody>
      </p:sp>
      <p:sp>
        <p:nvSpPr>
          <p:cNvPr id="207876"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Limited Subtraction by FRS</a:t>
            </a:r>
          </a:p>
        </p:txBody>
      </p:sp>
      <p:sp>
        <p:nvSpPr>
          <p:cNvPr id="207877"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Subtraction is </a:t>
            </a:r>
            <a:r>
              <a:rPr lang="en-US" sz="2400" b="1" dirty="0">
                <a:ea typeface="ＭＳ Ｐゴシック" pitchFamily="-111" charset="-128"/>
                <a:cs typeface="ＭＳ Ｐゴシック" pitchFamily="-111" charset="-128"/>
              </a:rPr>
              <a:t>3</a:t>
            </a:r>
            <a:r>
              <a:rPr lang="en-US" sz="2400" b="1" baseline="30000" dirty="0">
                <a:ea typeface="ＭＳ Ｐゴシック" pitchFamily="-111" charset="-128"/>
                <a:cs typeface="ＭＳ Ｐゴシック" pitchFamily="-111" charset="-128"/>
              </a:rPr>
              <a:t>x1</a:t>
            </a:r>
            <a:r>
              <a:rPr lang="en-US" sz="2400" b="1" dirty="0">
                <a:ea typeface="ＭＳ Ｐゴシック" pitchFamily="-111" charset="-128"/>
                <a:cs typeface="ＭＳ Ｐゴシック" pitchFamily="-111" charset="-128"/>
              </a:rPr>
              <a:t>5</a:t>
            </a:r>
            <a:r>
              <a:rPr lang="en-US" sz="2400" b="1" baseline="30000" dirty="0">
                <a:ea typeface="ＭＳ Ｐゴシック" pitchFamily="-111" charset="-128"/>
                <a:cs typeface="ＭＳ Ｐゴシック" pitchFamily="-111" charset="-128"/>
              </a:rPr>
              <a:t>x2</a:t>
            </a:r>
            <a:r>
              <a:rPr lang="en-US" sz="2400" dirty="0">
                <a:ea typeface="ＭＳ Ｐゴシック" pitchFamily="-111" charset="-128"/>
                <a:cs typeface="ＭＳ Ｐゴシック" pitchFamily="-111" charset="-128"/>
              </a:rPr>
              <a:t> becomes </a:t>
            </a:r>
            <a:r>
              <a:rPr lang="en-US" sz="2400" b="1" dirty="0">
                <a:ea typeface="ＭＳ Ｐゴシック" pitchFamily="-111" charset="-128"/>
                <a:cs typeface="ＭＳ Ｐゴシック" pitchFamily="-111" charset="-128"/>
              </a:rPr>
              <a:t>2</a:t>
            </a:r>
            <a:r>
              <a:rPr lang="en-US" sz="2400" b="1" baseline="30000" dirty="0">
                <a:ea typeface="ＭＳ Ｐゴシック" pitchFamily="-111" charset="-128"/>
                <a:cs typeface="ＭＳ Ｐゴシック" pitchFamily="-111" charset="-128"/>
              </a:rPr>
              <a:t>max(0,x1-x2)</a:t>
            </a:r>
            <a:r>
              <a:rPr lang="en-US" sz="2400" baseline="30000"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	</a:t>
            </a:r>
          </a:p>
          <a:p>
            <a:pPr>
              <a:lnSpc>
                <a:spcPct val="80000"/>
              </a:lnSpc>
              <a:buFontTx/>
              <a:buNone/>
            </a:pPr>
            <a:endParaRPr lang="en-US" sz="2400"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		3</a:t>
            </a:r>
            <a:r>
              <a:rPr lang="en-US" sz="2400" b="1" dirty="0">
                <a:ea typeface="ＭＳ Ｐゴシック" pitchFamily="-111" charset="-128"/>
                <a:cs typeface="ＭＳ Ｐゴシック" pitchFamily="-111" charset="-128"/>
                <a:sym typeface="Symbol" pitchFamily="-111" charset="2"/>
              </a:rPr>
              <a:t>5</a:t>
            </a:r>
            <a:r>
              <a:rPr lang="en-US" sz="2400" b="1" dirty="0">
                <a:ea typeface="ＭＳ Ｐゴシック" pitchFamily="-111" charset="-128"/>
                <a:cs typeface="ＭＳ Ｐゴシック" pitchFamily="-111" charset="-128"/>
              </a:rPr>
              <a:t>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r>
              <a:rPr lang="en-US" sz="2400" b="1" dirty="0">
                <a:ea typeface="ＭＳ Ｐゴシック" pitchFamily="-111" charset="-128"/>
                <a:cs typeface="ＭＳ Ｐゴシック" pitchFamily="-111" charset="-128"/>
              </a:rPr>
              <a:t>		3x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2x</a:t>
            </a:r>
          </a:p>
          <a:p>
            <a:pPr>
              <a:lnSpc>
                <a:spcPct val="80000"/>
              </a:lnSpc>
              <a:buFontTx/>
              <a:buNone/>
            </a:pPr>
            <a:r>
              <a:rPr lang="en-US" sz="2400" b="1" dirty="0">
                <a:ea typeface="ＭＳ Ｐゴシック" pitchFamily="-111" charset="-128"/>
                <a:cs typeface="ＭＳ Ｐゴシック" pitchFamily="-111" charset="-128"/>
              </a:rPr>
              <a:t>		5x     </a:t>
            </a:r>
            <a:r>
              <a:rPr lang="en-US" sz="2400" b="1" dirty="0">
                <a:ea typeface="ＭＳ Ｐゴシック" pitchFamily="-111" charset="-128"/>
                <a:cs typeface="ＭＳ Ｐゴシック" pitchFamily="-111" charset="-128"/>
                <a:sym typeface="Symbol" pitchFamily="-111" charset="2"/>
              </a:rPr>
              <a:t></a:t>
            </a:r>
            <a:r>
              <a:rPr lang="en-US" sz="2400" b="1" dirty="0">
                <a:ea typeface="ＭＳ Ｐゴシック" pitchFamily="-111" charset="-128"/>
                <a:cs typeface="ＭＳ Ｐゴシック" pitchFamily="-111" charset="-128"/>
              </a:rPr>
              <a:t>  x</a:t>
            </a:r>
          </a:p>
          <a:p>
            <a:pPr>
              <a:lnSpc>
                <a:spcPct val="80000"/>
              </a:lnSpc>
              <a:buFontTx/>
              <a:buNone/>
            </a:pPr>
            <a:endParaRPr lang="en-US" sz="2400" b="1" dirty="0">
              <a:ea typeface="ＭＳ Ｐゴシック" pitchFamily="-111" charset="-128"/>
              <a:cs typeface="ＭＳ Ｐゴシック" pitchFamily="-111" charset="-128"/>
            </a:endParaRPr>
          </a:p>
        </p:txBody>
      </p:sp>
      <p:sp>
        <p:nvSpPr>
          <p:cNvPr id="207878" name="Date Placeholder 3"/>
          <p:cNvSpPr>
            <a:spLocks noGrp="1"/>
          </p:cNvSpPr>
          <p:nvPr>
            <p:ph type="dt" sz="quarter" idx="10"/>
          </p:nvPr>
        </p:nvSpPr>
        <p:spPr>
          <a:noFill/>
        </p:spPr>
        <p:txBody>
          <a:bodyPr/>
          <a:lstStyle/>
          <a:p>
            <a:fld id="{B1F734FB-95B2-EE43-AD65-7823ACC0216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45806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09923" name="Slide Number Placeholder 5"/>
          <p:cNvSpPr>
            <a:spLocks noGrp="1"/>
          </p:cNvSpPr>
          <p:nvPr>
            <p:ph type="sldNum" sz="quarter" idx="12"/>
          </p:nvPr>
        </p:nvSpPr>
        <p:spPr>
          <a:noFill/>
        </p:spPr>
        <p:txBody>
          <a:bodyPr/>
          <a:lstStyle/>
          <a:p>
            <a:fld id="{5BD8E86E-4A39-394D-9F84-BDB12F60BB39}" type="slidenum">
              <a:rPr lang="en-US">
                <a:latin typeface="Arial" pitchFamily="-111" charset="0"/>
                <a:ea typeface="ＭＳ Ｐゴシック" pitchFamily="-111" charset="-128"/>
                <a:cs typeface="ＭＳ Ｐゴシック" pitchFamily="-111" charset="-128"/>
              </a:rPr>
              <a:pPr/>
              <a:t>62</a:t>
            </a:fld>
            <a:endParaRPr lang="en-US">
              <a:latin typeface="Arial" pitchFamily="-111" charset="0"/>
              <a:ea typeface="ＭＳ Ｐゴシック" pitchFamily="-111" charset="-128"/>
              <a:cs typeface="ＭＳ Ｐゴシック" pitchFamily="-111" charset="-128"/>
            </a:endParaRPr>
          </a:p>
        </p:txBody>
      </p:sp>
      <p:sp>
        <p:nvSpPr>
          <p:cNvPr id="209924"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Ordering of Rules</a:t>
            </a:r>
          </a:p>
        </p:txBody>
      </p:sp>
      <p:sp>
        <p:nvSpPr>
          <p:cNvPr id="209925" name="Rectangle 3"/>
          <p:cNvSpPr>
            <a:spLocks noGrp="1" noChangeArrowheads="1"/>
          </p:cNvSpPr>
          <p:nvPr>
            <p:ph type="body" idx="1"/>
          </p:nvPr>
        </p:nvSpPr>
        <p:spPr/>
        <p:txBody>
          <a:bodyPr/>
          <a:lstStyle/>
          <a:p>
            <a:pPr>
              <a:lnSpc>
                <a:spcPct val="90000"/>
              </a:lnSpc>
            </a:pPr>
            <a:r>
              <a:rPr lang="en-US" sz="2800" dirty="0">
                <a:ea typeface="ＭＳ Ｐゴシック" pitchFamily="-111" charset="-128"/>
                <a:cs typeface="ＭＳ Ｐゴシック" pitchFamily="-111" charset="-128"/>
              </a:rPr>
              <a:t>The ordering of rules are immaterial for the addition example but are critical to the workings of limited subtraction.</a:t>
            </a:r>
          </a:p>
          <a:p>
            <a:pPr>
              <a:lnSpc>
                <a:spcPct val="90000"/>
              </a:lnSpc>
            </a:pPr>
            <a:r>
              <a:rPr lang="en-US" sz="2800" dirty="0">
                <a:ea typeface="ＭＳ Ｐゴシック" pitchFamily="-111" charset="-128"/>
                <a:cs typeface="ＭＳ Ｐゴシック" pitchFamily="-111" charset="-128"/>
              </a:rPr>
              <a:t>In fact, if we ignore the order and just allow any applicable rule to be used, we get a form of non-determinism that makes these systems equivalent to Petri nets.  </a:t>
            </a:r>
          </a:p>
          <a:p>
            <a:pPr>
              <a:lnSpc>
                <a:spcPct val="90000"/>
              </a:lnSpc>
            </a:pPr>
            <a:r>
              <a:rPr lang="en-US" sz="2800" dirty="0">
                <a:ea typeface="ＭＳ Ｐゴシック" pitchFamily="-111" charset="-128"/>
                <a:cs typeface="ＭＳ Ｐゴシック" pitchFamily="-111" charset="-128"/>
              </a:rPr>
              <a:t>The ordered kind are deterministic and are equivalent to a Petri net in which the transitions are prioritized.</a:t>
            </a:r>
          </a:p>
        </p:txBody>
      </p:sp>
      <p:sp>
        <p:nvSpPr>
          <p:cNvPr id="209926" name="Date Placeholder 3"/>
          <p:cNvSpPr>
            <a:spLocks noGrp="1"/>
          </p:cNvSpPr>
          <p:nvPr>
            <p:ph type="dt" sz="quarter" idx="10"/>
          </p:nvPr>
        </p:nvSpPr>
        <p:spPr>
          <a:noFill/>
        </p:spPr>
        <p:txBody>
          <a:bodyPr/>
          <a:lstStyle/>
          <a:p>
            <a:fld id="{2D7DC24E-AF5F-9A4F-A47B-4D5B6A5144B6}"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9580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1971" name="Slide Number Placeholder 5"/>
          <p:cNvSpPr>
            <a:spLocks noGrp="1"/>
          </p:cNvSpPr>
          <p:nvPr>
            <p:ph type="sldNum" sz="quarter" idx="12"/>
          </p:nvPr>
        </p:nvSpPr>
        <p:spPr>
          <a:noFill/>
        </p:spPr>
        <p:txBody>
          <a:bodyPr/>
          <a:lstStyle/>
          <a:p>
            <a:fld id="{2425886C-C578-6E49-86CC-B9A96FE78475}" type="slidenum">
              <a:rPr lang="en-US">
                <a:latin typeface="Arial" pitchFamily="-111" charset="0"/>
                <a:ea typeface="ＭＳ Ｐゴシック" pitchFamily="-111" charset="-128"/>
                <a:cs typeface="ＭＳ Ｐゴシック" pitchFamily="-111" charset="-128"/>
              </a:rPr>
              <a:pPr/>
              <a:t>63</a:t>
            </a:fld>
            <a:endParaRPr lang="en-US">
              <a:latin typeface="Arial" pitchFamily="-111" charset="0"/>
              <a:ea typeface="ＭＳ Ｐゴシック" pitchFamily="-111" charset="-128"/>
              <a:cs typeface="ＭＳ Ｐゴシック" pitchFamily="-111" charset="-128"/>
            </a:endParaRPr>
          </a:p>
        </p:txBody>
      </p:sp>
      <p:sp>
        <p:nvSpPr>
          <p:cNvPr id="21197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Why Deterministic?</a:t>
            </a:r>
          </a:p>
        </p:txBody>
      </p:sp>
      <p:sp>
        <p:nvSpPr>
          <p:cNvPr id="211973" name="Rectangle 3"/>
          <p:cNvSpPr>
            <a:spLocks noGrp="1" noChangeArrowheads="1"/>
          </p:cNvSpPr>
          <p:nvPr>
            <p:ph type="body" idx="1"/>
          </p:nvPr>
        </p:nvSpPr>
        <p:spPr/>
        <p:txBody>
          <a:bodyPr/>
          <a:lstStyle/>
          <a:p>
            <a:pPr>
              <a:lnSpc>
                <a:spcPct val="80000"/>
              </a:lnSpc>
              <a:buFontTx/>
              <a:buNone/>
            </a:pPr>
            <a:r>
              <a:rPr lang="en-US" sz="1800" dirty="0">
                <a:ea typeface="ＭＳ Ｐゴシック" pitchFamily="-111" charset="-128"/>
                <a:cs typeface="ＭＳ Ｐゴシック" pitchFamily="-111" charset="-128"/>
              </a:rPr>
              <a:t>To see why determinism makes a difference, consider</a:t>
            </a:r>
          </a:p>
          <a:p>
            <a:pPr>
              <a:lnSpc>
                <a:spcPct val="80000"/>
              </a:lnSpc>
              <a:buFontTx/>
              <a:buNone/>
            </a:pPr>
            <a:r>
              <a:rPr lang="en-US" sz="1800" b="1" dirty="0">
                <a:ea typeface="ＭＳ Ｐゴシック" pitchFamily="-111" charset="-128"/>
                <a:cs typeface="ＭＳ Ｐゴシック" pitchFamily="-111" charset="-128"/>
              </a:rPr>
              <a:t>		3</a:t>
            </a:r>
            <a:r>
              <a:rPr lang="en-US" sz="1800" b="1" dirty="0">
                <a:ea typeface="ＭＳ Ｐゴシック" pitchFamily="-111" charset="-128"/>
                <a:cs typeface="ＭＳ Ｐゴシック" pitchFamily="-111" charset="-128"/>
                <a:sym typeface="Symbol" pitchFamily="-111" charset="2"/>
              </a:rPr>
              <a:t>5</a:t>
            </a:r>
            <a:r>
              <a:rPr lang="en-US" sz="1800" b="1" dirty="0">
                <a:ea typeface="ＭＳ Ｐゴシック" pitchFamily="-111" charset="-128"/>
                <a:cs typeface="ＭＳ Ｐゴシック" pitchFamily="-111" charset="-128"/>
              </a:rPr>
              <a:t>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b="1" dirty="0">
                <a:ea typeface="ＭＳ Ｐゴシック" pitchFamily="-111" charset="-128"/>
                <a:cs typeface="ＭＳ Ｐゴシック" pitchFamily="-111" charset="-128"/>
              </a:rPr>
              <a:t>		3x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2x</a:t>
            </a:r>
          </a:p>
          <a:p>
            <a:pPr>
              <a:lnSpc>
                <a:spcPct val="80000"/>
              </a:lnSpc>
              <a:buFontTx/>
              <a:buNone/>
            </a:pPr>
            <a:r>
              <a:rPr lang="en-US" sz="1800" b="1" dirty="0">
                <a:ea typeface="ＭＳ Ｐゴシック" pitchFamily="-111" charset="-128"/>
                <a:cs typeface="ＭＳ Ｐゴシック" pitchFamily="-111" charset="-128"/>
              </a:rPr>
              <a:t>		5x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x</a:t>
            </a:r>
          </a:p>
          <a:p>
            <a:pPr>
              <a:lnSpc>
                <a:spcPct val="80000"/>
              </a:lnSpc>
              <a:buFontTx/>
              <a:buNone/>
            </a:pPr>
            <a:r>
              <a:rPr lang="en-US" sz="1800" dirty="0">
                <a:ea typeface="ＭＳ Ｐゴシック" pitchFamily="-111" charset="-128"/>
                <a:cs typeface="ＭＳ Ｐゴシック" pitchFamily="-111" charset="-128"/>
              </a:rPr>
              <a:t>Starting with </a:t>
            </a:r>
            <a:r>
              <a:rPr lang="en-US" sz="1800" b="1" dirty="0">
                <a:ea typeface="ＭＳ Ｐゴシック" pitchFamily="-111" charset="-128"/>
                <a:cs typeface="ＭＳ Ｐゴシック" pitchFamily="-111" charset="-128"/>
              </a:rPr>
              <a:t>135 = 3</a:t>
            </a:r>
            <a:r>
              <a:rPr lang="en-US" sz="1800" b="1" baseline="30000" dirty="0">
                <a:ea typeface="ＭＳ Ｐゴシック" pitchFamily="-111" charset="-128"/>
                <a:cs typeface="ＭＳ Ｐゴシック" pitchFamily="-111" charset="-128"/>
              </a:rPr>
              <a:t>3</a:t>
            </a:r>
            <a:r>
              <a:rPr lang="en-US" sz="1800" b="1" dirty="0">
                <a:ea typeface="ＭＳ Ｐゴシック" pitchFamily="-111" charset="-128"/>
                <a:cs typeface="ＭＳ Ｐゴシック" pitchFamily="-111" charset="-128"/>
              </a:rPr>
              <a:t>5</a:t>
            </a:r>
            <a:r>
              <a:rPr lang="en-US" sz="1800" b="1" baseline="30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deterministically we get</a:t>
            </a:r>
          </a:p>
          <a:p>
            <a:pPr>
              <a:lnSpc>
                <a:spcPct val="80000"/>
              </a:lnSpc>
              <a:buFontTx/>
              <a:buNone/>
            </a:pPr>
            <a:r>
              <a:rPr lang="en-US" sz="1800" dirty="0">
                <a:ea typeface="ＭＳ Ｐゴシック" pitchFamily="-111" charset="-128"/>
                <a:cs typeface="ＭＳ Ｐゴシック" pitchFamily="-111" charset="-128"/>
              </a:rPr>
              <a:t>		</a:t>
            </a:r>
            <a:r>
              <a:rPr lang="en-US" sz="1800" b="1" dirty="0">
                <a:ea typeface="ＭＳ Ｐゴシック" pitchFamily="-111" charset="-128"/>
                <a:cs typeface="ＭＳ Ｐゴシック" pitchFamily="-111" charset="-128"/>
              </a:rPr>
              <a:t>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dirty="0">
                <a:ea typeface="ＭＳ Ｐゴシック" pitchFamily="-111" charset="-128"/>
                <a:cs typeface="ＭＳ Ｐゴシック" pitchFamily="-111" charset="-128"/>
              </a:rPr>
              <a:t>Non-deterministically we get a larger, less selective set.</a:t>
            </a: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 = 2</a:t>
            </a:r>
            <a:r>
              <a:rPr lang="en-US" sz="1800" b="1" baseline="30000" dirty="0">
                <a:ea typeface="ＭＳ Ｐゴシック" pitchFamily="-111" charset="-128"/>
                <a:cs typeface="ＭＳ Ｐゴシック" pitchFamily="-111" charset="-128"/>
              </a:rPr>
              <a:t>0</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15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3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2 = 2</a:t>
            </a:r>
            <a:r>
              <a:rPr lang="en-US" sz="1800" b="1" baseline="30000" dirty="0">
                <a:ea typeface="ＭＳ Ｐゴシック" pitchFamily="-111" charset="-128"/>
                <a:cs typeface="ＭＳ Ｐゴシック" pitchFamily="-111" charset="-128"/>
              </a:rPr>
              <a:t>1</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 = 2</a:t>
            </a:r>
            <a:r>
              <a:rPr lang="en-US" sz="1800" b="1" baseline="30000" dirty="0">
                <a:ea typeface="ＭＳ Ｐゴシック" pitchFamily="-111" charset="-128"/>
                <a:cs typeface="ＭＳ Ｐゴシック" pitchFamily="-111" charset="-128"/>
              </a:rPr>
              <a:t>2</a:t>
            </a:r>
            <a:endParaRPr lang="en-US" sz="1800" b="1" dirty="0">
              <a:ea typeface="ＭＳ Ｐゴシック" pitchFamily="-111" charset="-128"/>
              <a:cs typeface="ＭＳ Ｐゴシック" pitchFamily="-111" charset="-128"/>
            </a:endParaRPr>
          </a:p>
          <a:p>
            <a:pPr>
              <a:lnSpc>
                <a:spcPct val="80000"/>
              </a:lnSpc>
              <a:buFontTx/>
              <a:buNone/>
            </a:pPr>
            <a:r>
              <a:rPr lang="en-US" sz="1800" b="1" dirty="0">
                <a:ea typeface="ＭＳ Ｐゴシック" pitchFamily="-111" charset="-128"/>
                <a:cs typeface="ＭＳ Ｐゴシック" pitchFamily="-111" charset="-128"/>
              </a:rPr>
              <a:t>		135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90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60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40 </a:t>
            </a:r>
            <a:r>
              <a:rPr lang="en-US" sz="1800" b="1" dirty="0">
                <a:ea typeface="ＭＳ Ｐゴシック" pitchFamily="-111" charset="-128"/>
                <a:cs typeface="ＭＳ Ｐゴシック" pitchFamily="-111" charset="-128"/>
                <a:sym typeface="Symbol" pitchFamily="-111" charset="2"/>
              </a:rPr>
              <a:t></a:t>
            </a:r>
            <a:r>
              <a:rPr lang="en-US" sz="1800" b="1" dirty="0">
                <a:ea typeface="ＭＳ Ｐゴシック" pitchFamily="-111" charset="-128"/>
                <a:cs typeface="ＭＳ Ｐゴシック" pitchFamily="-111" charset="-128"/>
              </a:rPr>
              <a:t> 8 = 2</a:t>
            </a:r>
            <a:r>
              <a:rPr lang="en-US" sz="1800" b="1" baseline="30000" dirty="0">
                <a:ea typeface="ＭＳ Ｐゴシック" pitchFamily="-111" charset="-128"/>
                <a:cs typeface="ＭＳ Ｐゴシック" pitchFamily="-111" charset="-128"/>
              </a:rPr>
              <a:t>3</a:t>
            </a:r>
          </a:p>
          <a:p>
            <a:pPr>
              <a:lnSpc>
                <a:spcPct val="80000"/>
              </a:lnSpc>
              <a:buFontTx/>
              <a:buNone/>
            </a:pPr>
            <a:r>
              <a:rPr lang="en-US" sz="1800" dirty="0">
                <a:ea typeface="ＭＳ Ｐゴシック" pitchFamily="-111" charset="-128"/>
                <a:cs typeface="ＭＳ Ｐゴシック" pitchFamily="-111" charset="-128"/>
              </a:rPr>
              <a:t>		… </a:t>
            </a:r>
          </a:p>
          <a:p>
            <a:pPr>
              <a:lnSpc>
                <a:spcPct val="80000"/>
              </a:lnSpc>
              <a:buFontTx/>
              <a:buNone/>
            </a:pPr>
            <a:r>
              <a:rPr lang="en-US" sz="1800" dirty="0">
                <a:ea typeface="ＭＳ Ｐゴシック" pitchFamily="-111" charset="-128"/>
                <a:cs typeface="ＭＳ Ｐゴシック" pitchFamily="-111" charset="-128"/>
              </a:rPr>
              <a:t>This computes </a:t>
            </a:r>
            <a:r>
              <a:rPr lang="en-US" sz="1800" b="1" dirty="0">
                <a:ea typeface="ＭＳ Ｐゴシック" pitchFamily="-111" charset="-128"/>
                <a:cs typeface="ＭＳ Ｐゴシック" pitchFamily="-111" charset="-128"/>
              </a:rPr>
              <a:t>2</a:t>
            </a:r>
            <a:r>
              <a:rPr lang="en-US" sz="1800" b="1" baseline="30000" dirty="0">
                <a:ea typeface="ＭＳ Ｐゴシック" pitchFamily="-111" charset="-128"/>
                <a:cs typeface="ＭＳ Ｐゴシック" pitchFamily="-111" charset="-128"/>
              </a:rPr>
              <a:t>z</a:t>
            </a:r>
            <a:r>
              <a:rPr lang="en-US" sz="1800" dirty="0">
                <a:ea typeface="ＭＳ Ｐゴシック" pitchFamily="-111" charset="-128"/>
                <a:cs typeface="ＭＳ Ｐゴシック" pitchFamily="-111" charset="-128"/>
              </a:rPr>
              <a:t> where </a:t>
            </a:r>
            <a:r>
              <a:rPr lang="en-US" sz="1800" b="1" dirty="0">
                <a:ea typeface="ＭＳ Ｐゴシック" pitchFamily="-111" charset="-128"/>
                <a:cs typeface="ＭＳ Ｐゴシック" pitchFamily="-111" charset="-128"/>
              </a:rPr>
              <a:t>0 ≤ z≤x</a:t>
            </a:r>
            <a:r>
              <a:rPr lang="en-US" sz="1800" b="1" baseline="-25000" dirty="0">
                <a:ea typeface="ＭＳ Ｐゴシック" pitchFamily="-111" charset="-128"/>
                <a:cs typeface="ＭＳ Ｐゴシック" pitchFamily="-111" charset="-128"/>
              </a:rPr>
              <a:t>1</a:t>
            </a:r>
            <a:r>
              <a:rPr lang="en-US" sz="1800" dirty="0">
                <a:ea typeface="ＭＳ Ｐゴシック" pitchFamily="-111" charset="-128"/>
                <a:cs typeface="ＭＳ Ｐゴシック" pitchFamily="-111" charset="-128"/>
              </a:rPr>
              <a:t>. Think about it.</a:t>
            </a:r>
          </a:p>
        </p:txBody>
      </p:sp>
      <p:sp>
        <p:nvSpPr>
          <p:cNvPr id="211974" name="Date Placeholder 3"/>
          <p:cNvSpPr>
            <a:spLocks noGrp="1"/>
          </p:cNvSpPr>
          <p:nvPr>
            <p:ph type="dt" sz="quarter" idx="10"/>
          </p:nvPr>
        </p:nvSpPr>
        <p:spPr>
          <a:noFill/>
        </p:spPr>
        <p:txBody>
          <a:bodyPr/>
          <a:lstStyle/>
          <a:p>
            <a:fld id="{782D9773-59EE-CD4B-99F2-BD3473B2FBC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8100254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4019" name="Slide Number Placeholder 5"/>
          <p:cNvSpPr>
            <a:spLocks noGrp="1"/>
          </p:cNvSpPr>
          <p:nvPr>
            <p:ph type="sldNum" sz="quarter" idx="12"/>
          </p:nvPr>
        </p:nvSpPr>
        <p:spPr>
          <a:noFill/>
        </p:spPr>
        <p:txBody>
          <a:bodyPr/>
          <a:lstStyle/>
          <a:p>
            <a:fld id="{51AEB8FE-5AC2-4F40-B3FA-4CF163097032}" type="slidenum">
              <a:rPr lang="en-US">
                <a:latin typeface="Arial" pitchFamily="-111" charset="0"/>
                <a:ea typeface="ＭＳ Ｐゴシック" pitchFamily="-111" charset="-128"/>
                <a:cs typeface="ＭＳ Ｐゴシック" pitchFamily="-111" charset="-128"/>
              </a:rPr>
              <a:pPr/>
              <a:t>64</a:t>
            </a:fld>
            <a:endParaRPr lang="en-US">
              <a:latin typeface="Arial" pitchFamily="-111" charset="0"/>
              <a:ea typeface="ＭＳ Ｐゴシック" pitchFamily="-111" charset="-128"/>
              <a:cs typeface="ＭＳ Ｐゴシック" pitchFamily="-111" charset="-128"/>
            </a:endParaRPr>
          </a:p>
        </p:txBody>
      </p:sp>
      <p:sp>
        <p:nvSpPr>
          <p:cNvPr id="21402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More on Determinism</a:t>
            </a:r>
          </a:p>
        </p:txBody>
      </p:sp>
      <p:sp>
        <p:nvSpPr>
          <p:cNvPr id="214021" name="Rectangle 3"/>
          <p:cNvSpPr>
            <a:spLocks noGrp="1" noChangeArrowheads="1"/>
          </p:cNvSpPr>
          <p:nvPr>
            <p:ph type="body" idx="1"/>
          </p:nvPr>
        </p:nvSpPr>
        <p:spPr/>
        <p:txBody>
          <a:bodyPr/>
          <a:lstStyle/>
          <a:p>
            <a:pPr>
              <a:buFontTx/>
              <a:buNone/>
            </a:pPr>
            <a:r>
              <a:rPr lang="en-US" dirty="0">
                <a:ea typeface="ＭＳ Ｐゴシック" pitchFamily="-111" charset="-128"/>
                <a:cs typeface="ＭＳ Ｐゴシック" pitchFamily="-111" charset="-128"/>
              </a:rPr>
              <a:t>	In general, we might get an infinite set using non-determinism, whereas determinism might produce a finite set.  To see this, consider a system</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x</a:t>
            </a:r>
          </a:p>
          <a:p>
            <a:pPr>
              <a:buFontTx/>
              <a:buNone/>
            </a:pPr>
            <a:r>
              <a:rPr lang="en-US" b="1" dirty="0">
                <a:ea typeface="ＭＳ Ｐゴシック" pitchFamily="-111" charset="-128"/>
                <a:cs typeface="ＭＳ Ｐゴシック" pitchFamily="-111" charset="-128"/>
              </a:rPr>
              <a:t>		2x  </a:t>
            </a:r>
            <a:r>
              <a:rPr lang="en-US" b="1" dirty="0">
                <a:ea typeface="ＭＳ Ｐゴシック" pitchFamily="-111" charset="-128"/>
                <a:cs typeface="ＭＳ Ｐゴシック" pitchFamily="-111" charset="-128"/>
                <a:sym typeface="Symbol" pitchFamily="-111" charset="2"/>
              </a:rPr>
              <a:t></a:t>
            </a:r>
            <a:r>
              <a:rPr lang="en-US" b="1" dirty="0">
                <a:ea typeface="ＭＳ Ｐゴシック" pitchFamily="-111" charset="-128"/>
                <a:cs typeface="ＭＳ Ｐゴシック" pitchFamily="-111" charset="-128"/>
              </a:rPr>
              <a:t>  4x</a:t>
            </a:r>
          </a:p>
          <a:p>
            <a:pPr>
              <a:buFontTx/>
              <a:buNone/>
            </a:pPr>
            <a:r>
              <a:rPr lang="en-US" dirty="0">
                <a:ea typeface="ＭＳ Ｐゴシック" pitchFamily="-111" charset="-128"/>
                <a:cs typeface="ＭＳ Ｐゴシック" pitchFamily="-111" charset="-128"/>
              </a:rPr>
              <a:t>	starting with the number </a:t>
            </a:r>
            <a:r>
              <a:rPr lang="en-US" b="1" dirty="0">
                <a:ea typeface="ＭＳ Ｐゴシック" pitchFamily="-111" charset="-128"/>
                <a:cs typeface="ＭＳ Ｐゴシック" pitchFamily="-111" charset="-128"/>
              </a:rPr>
              <a:t>2</a:t>
            </a:r>
            <a:r>
              <a:rPr lang="en-US" dirty="0">
                <a:ea typeface="ＭＳ Ｐゴシック" pitchFamily="-111" charset="-128"/>
                <a:cs typeface="ＭＳ Ｐゴシック" pitchFamily="-111" charset="-128"/>
              </a:rPr>
              <a:t>.</a:t>
            </a:r>
          </a:p>
        </p:txBody>
      </p:sp>
      <p:sp>
        <p:nvSpPr>
          <p:cNvPr id="214022" name="Date Placeholder 3"/>
          <p:cNvSpPr>
            <a:spLocks noGrp="1"/>
          </p:cNvSpPr>
          <p:nvPr>
            <p:ph type="dt" sz="quarter" idx="10"/>
          </p:nvPr>
        </p:nvSpPr>
        <p:spPr>
          <a:noFill/>
        </p:spPr>
        <p:txBody>
          <a:bodyPr/>
          <a:lstStyle/>
          <a:p>
            <a:fld id="{0420376F-5DE1-744B-8259-2405E551BC08}"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91630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Sample RM and FRS</a:t>
            </a:r>
          </a:p>
        </p:txBody>
      </p:sp>
      <p:sp>
        <p:nvSpPr>
          <p:cNvPr id="3" name="Content Placeholder 2"/>
          <p:cNvSpPr>
            <a:spLocks noGrp="1"/>
          </p:cNvSpPr>
          <p:nvPr>
            <p:ph idx="1"/>
          </p:nvPr>
        </p:nvSpPr>
        <p:spPr/>
        <p:txBody>
          <a:bodyPr/>
          <a:lstStyle/>
          <a:p>
            <a:pPr marL="0" lvl="0" indent="0">
              <a:buNone/>
            </a:pPr>
            <a:r>
              <a:rPr lang="en-US" sz="2000" dirty="0"/>
              <a:t>Present a Register Machine that computes </a:t>
            </a:r>
            <a:r>
              <a:rPr lang="en-US" sz="2000" b="1" dirty="0" err="1"/>
              <a:t>IsOdd</a:t>
            </a:r>
            <a:r>
              <a:rPr lang="en-US" sz="2000" dirty="0"/>
              <a:t>. Assume </a:t>
            </a:r>
            <a:r>
              <a:rPr lang="en-US" sz="2000" b="1" dirty="0"/>
              <a:t>R1=x </a:t>
            </a:r>
            <a:r>
              <a:rPr lang="en-US" sz="2000" dirty="0"/>
              <a:t>at starts; at termination, set </a:t>
            </a:r>
            <a:r>
              <a:rPr lang="en-US" sz="2000" b="1" dirty="0"/>
              <a:t>R0=1</a:t>
            </a:r>
            <a:r>
              <a:rPr lang="en-US" sz="2000" dirty="0"/>
              <a:t> if </a:t>
            </a:r>
            <a:r>
              <a:rPr lang="en-US" sz="2000" b="1" dirty="0"/>
              <a:t>x</a:t>
            </a:r>
            <a:r>
              <a:rPr lang="en-US" sz="2000" dirty="0"/>
              <a:t> is odd; </a:t>
            </a:r>
            <a:r>
              <a:rPr lang="en-US" sz="2000" b="1" dirty="0"/>
              <a:t>0</a:t>
            </a:r>
            <a:r>
              <a:rPr lang="en-US" sz="2000" dirty="0"/>
              <a:t> otherwise.  We assume </a:t>
            </a:r>
            <a:r>
              <a:rPr lang="en-US" sz="2000" b="1" dirty="0"/>
              <a:t>R0=0</a:t>
            </a:r>
            <a:r>
              <a:rPr lang="en-US" sz="2000" dirty="0"/>
              <a:t> at start. We also are not concerned about destroying input.</a:t>
            </a:r>
          </a:p>
          <a:p>
            <a:pPr marL="0" lvl="0" indent="0">
              <a:buNone/>
            </a:pPr>
            <a:r>
              <a:rPr lang="en-US" sz="2000" b="1" dirty="0"/>
              <a:t>1. DEC1[2, 4]</a:t>
            </a:r>
            <a:endParaRPr lang="en-US" b="1" dirty="0"/>
          </a:p>
          <a:p>
            <a:pPr marL="0" lvl="0" indent="0">
              <a:buNone/>
            </a:pPr>
            <a:r>
              <a:rPr lang="en-US" sz="2000" b="1" dirty="0"/>
              <a:t>2. DEC1[1, 3]</a:t>
            </a:r>
            <a:endParaRPr lang="en-US" b="1" dirty="0"/>
          </a:p>
          <a:p>
            <a:pPr marL="0" lvl="0" indent="0">
              <a:buNone/>
            </a:pPr>
            <a:r>
              <a:rPr lang="en-US" sz="2000" b="1" dirty="0"/>
              <a:t>3. INC0[4]</a:t>
            </a:r>
          </a:p>
          <a:p>
            <a:pPr marL="0" lvl="0" indent="0">
              <a:buNone/>
            </a:pPr>
            <a:r>
              <a:rPr lang="en-US" sz="2000" dirty="0"/>
              <a:t>4. </a:t>
            </a:r>
          </a:p>
          <a:p>
            <a:pPr marL="0" lvl="0" indent="0">
              <a:buNone/>
            </a:pPr>
            <a:r>
              <a:rPr lang="en-US" sz="2000" dirty="0"/>
              <a:t>Present a Factor Replacement System that computes </a:t>
            </a:r>
            <a:r>
              <a:rPr lang="en-US" sz="2000" b="1" dirty="0" err="1"/>
              <a:t>IsOdd</a:t>
            </a:r>
            <a:r>
              <a:rPr lang="en-US" sz="2000" dirty="0"/>
              <a:t>. Assume starting number is </a:t>
            </a:r>
            <a:r>
              <a:rPr lang="en-US" sz="2000" b="1" dirty="0"/>
              <a:t>3^x</a:t>
            </a:r>
            <a:r>
              <a:rPr lang="en-US" sz="2000" dirty="0"/>
              <a:t>; at termination, result is </a:t>
            </a:r>
            <a:br>
              <a:rPr lang="en-US" sz="2000" dirty="0"/>
            </a:br>
            <a:r>
              <a:rPr lang="en-US" sz="2000" b="1" dirty="0"/>
              <a:t>2=2^1,</a:t>
            </a:r>
            <a:r>
              <a:rPr lang="en-US" sz="2000" dirty="0"/>
              <a:t> if x is odd; </a:t>
            </a:r>
            <a:r>
              <a:rPr lang="en-US" sz="2000" b="1" dirty="0"/>
              <a:t>1= 2^0,</a:t>
            </a:r>
            <a:r>
              <a:rPr lang="en-US" sz="2000" dirty="0"/>
              <a:t>otherwise. </a:t>
            </a:r>
          </a:p>
          <a:p>
            <a:pPr marL="0" lvl="0" indent="0">
              <a:buNone/>
            </a:pPr>
            <a:r>
              <a:rPr lang="en-US" sz="2000" b="1" dirty="0"/>
              <a:t>3*3 x </a:t>
            </a:r>
            <a:r>
              <a:rPr lang="en-US" sz="2000" b="1" dirty="0">
                <a:sym typeface="Symbol"/>
              </a:rPr>
              <a:t></a:t>
            </a:r>
            <a:r>
              <a:rPr lang="en-US" sz="2000" b="1" dirty="0"/>
              <a:t> x</a:t>
            </a:r>
          </a:p>
          <a:p>
            <a:pPr marL="0" lvl="0" indent="0">
              <a:buNone/>
            </a:pPr>
            <a:r>
              <a:rPr lang="en-US" sz="2000" b="1" dirty="0"/>
              <a:t>3 x </a:t>
            </a:r>
            <a:r>
              <a:rPr lang="en-US" sz="2000" b="1" dirty="0">
                <a:sym typeface="Symbol"/>
              </a:rPr>
              <a:t></a:t>
            </a:r>
            <a:r>
              <a:rPr lang="en-US" sz="2000" b="1" dirty="0"/>
              <a:t> 2 x</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3/2/22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65</a:t>
            </a:fld>
            <a:endParaRPr lang="en-US"/>
          </a:p>
        </p:txBody>
      </p:sp>
    </p:spTree>
    <p:extLst>
      <p:ext uri="{BB962C8B-B14F-4D97-AF65-F5344CB8AC3E}">
        <p14:creationId xmlns:p14="http://schemas.microsoft.com/office/powerpoint/2010/main" val="1292471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Sample FRS</a:t>
            </a:r>
          </a:p>
        </p:txBody>
      </p:sp>
      <p:sp>
        <p:nvSpPr>
          <p:cNvPr id="3" name="Content Placeholder 2"/>
          <p:cNvSpPr>
            <a:spLocks noGrp="1"/>
          </p:cNvSpPr>
          <p:nvPr>
            <p:ph idx="1"/>
          </p:nvPr>
        </p:nvSpPr>
        <p:spPr/>
        <p:txBody>
          <a:bodyPr/>
          <a:lstStyle/>
          <a:p>
            <a:pPr marL="0" lvl="0" indent="0">
              <a:buNone/>
            </a:pPr>
            <a:r>
              <a:rPr lang="en-US" sz="2000" dirty="0"/>
              <a:t>Present a Factor Replacement System that computes </a:t>
            </a:r>
            <a:r>
              <a:rPr lang="en-US" sz="2000" b="1" dirty="0"/>
              <a:t>IsPowerOf2</a:t>
            </a:r>
            <a:r>
              <a:rPr lang="en-US" sz="2000" dirty="0"/>
              <a:t>. Assume starting number is </a:t>
            </a:r>
            <a:r>
              <a:rPr lang="en-US" sz="2000" b="1" dirty="0"/>
              <a:t>3</a:t>
            </a:r>
            <a:r>
              <a:rPr lang="en-US" sz="2000" b="1" baseline="30000" dirty="0"/>
              <a:t>x</a:t>
            </a:r>
            <a:r>
              <a:rPr lang="en-US" sz="2000" b="1" dirty="0"/>
              <a:t> 5</a:t>
            </a:r>
            <a:r>
              <a:rPr lang="en-US" sz="2000" dirty="0"/>
              <a:t>; at termination, </a:t>
            </a:r>
            <a:br>
              <a:rPr lang="en-US" sz="2000" dirty="0"/>
            </a:br>
            <a:r>
              <a:rPr lang="en-US" sz="2000" dirty="0"/>
              <a:t>result is </a:t>
            </a:r>
            <a:r>
              <a:rPr lang="en-US" sz="2000" b="1" dirty="0"/>
              <a:t>2=2</a:t>
            </a:r>
            <a:r>
              <a:rPr lang="en-US" sz="2000" b="1" baseline="30000" dirty="0"/>
              <a:t>1</a:t>
            </a:r>
            <a:r>
              <a:rPr lang="en-US" sz="2000" dirty="0"/>
              <a:t>, if </a:t>
            </a:r>
            <a:r>
              <a:rPr lang="en-US" sz="2000" b="1" dirty="0"/>
              <a:t>x</a:t>
            </a:r>
            <a:r>
              <a:rPr lang="en-US" sz="2000" dirty="0"/>
              <a:t> is a power of </a:t>
            </a:r>
            <a:r>
              <a:rPr lang="en-US" sz="2000" b="1" dirty="0"/>
              <a:t>2</a:t>
            </a:r>
            <a:r>
              <a:rPr lang="en-US" sz="2000" dirty="0"/>
              <a:t>; </a:t>
            </a:r>
            <a:r>
              <a:rPr lang="en-US" sz="2000" b="1" dirty="0"/>
              <a:t>1= 2</a:t>
            </a:r>
            <a:r>
              <a:rPr lang="en-US" sz="2000" b="1" baseline="30000" dirty="0"/>
              <a:t>0</a:t>
            </a:r>
            <a:r>
              <a:rPr lang="en-US" sz="2000" b="1" dirty="0"/>
              <a:t>, </a:t>
            </a:r>
            <a:r>
              <a:rPr lang="en-US" sz="2000" dirty="0"/>
              <a:t>otherwise</a:t>
            </a:r>
          </a:p>
          <a:p>
            <a:pPr marL="0" indent="0">
              <a:buNone/>
            </a:pPr>
            <a:r>
              <a:rPr lang="en-US" sz="1800" b="1" dirty="0"/>
              <a:t>3</a:t>
            </a:r>
            <a:r>
              <a:rPr lang="en-US" sz="1800" b="1" baseline="30000" dirty="0"/>
              <a:t>2</a:t>
            </a:r>
            <a:r>
              <a:rPr lang="en-US" sz="1800" b="1" dirty="0"/>
              <a:t>*5 x </a:t>
            </a:r>
            <a:r>
              <a:rPr lang="en-US" sz="1800" b="1" dirty="0">
                <a:sym typeface="Symbol"/>
              </a:rPr>
              <a:t></a:t>
            </a:r>
            <a:r>
              <a:rPr lang="en-US" sz="1800" b="1" dirty="0"/>
              <a:t> 5*7 x</a:t>
            </a:r>
            <a:endParaRPr lang="en-US" b="1" dirty="0"/>
          </a:p>
          <a:p>
            <a:pPr marL="0" indent="0">
              <a:buNone/>
            </a:pPr>
            <a:r>
              <a:rPr lang="en-US" sz="1800" b="1" dirty="0"/>
              <a:t>3*5*7 x </a:t>
            </a:r>
            <a:r>
              <a:rPr lang="en-US" sz="1800" b="1" dirty="0">
                <a:sym typeface="Symbol"/>
              </a:rPr>
              <a:t></a:t>
            </a:r>
            <a:r>
              <a:rPr lang="en-US" sz="1800" b="1" dirty="0"/>
              <a:t> x</a:t>
            </a:r>
            <a:endParaRPr lang="en-US" b="1" dirty="0"/>
          </a:p>
          <a:p>
            <a:pPr marL="0" indent="0">
              <a:buNone/>
            </a:pPr>
            <a:r>
              <a:rPr lang="en-US" sz="1800" b="1" dirty="0"/>
              <a:t>3*5 x </a:t>
            </a:r>
            <a:r>
              <a:rPr lang="en-US" sz="1800" b="1" dirty="0">
                <a:sym typeface="Symbol"/>
              </a:rPr>
              <a:t></a:t>
            </a:r>
            <a:r>
              <a:rPr lang="en-US" sz="1800" b="1" dirty="0"/>
              <a:t> 2 x</a:t>
            </a:r>
            <a:endParaRPr lang="en-US" b="1" dirty="0"/>
          </a:p>
          <a:p>
            <a:pPr marL="0" indent="0">
              <a:buNone/>
            </a:pPr>
            <a:r>
              <a:rPr lang="en-US" sz="1800" b="1" dirty="0"/>
              <a:t>5*7 x </a:t>
            </a:r>
            <a:r>
              <a:rPr lang="en-US" sz="1800" b="1" dirty="0">
                <a:sym typeface="Symbol"/>
              </a:rPr>
              <a:t></a:t>
            </a:r>
            <a:r>
              <a:rPr lang="en-US" sz="1800" b="1" dirty="0"/>
              <a:t> 7*11 x</a:t>
            </a:r>
            <a:endParaRPr lang="en-US" b="1" dirty="0"/>
          </a:p>
          <a:p>
            <a:pPr marL="0" indent="0">
              <a:buNone/>
            </a:pPr>
            <a:r>
              <a:rPr lang="en-US" sz="1800" b="1" dirty="0"/>
              <a:t>7*11 x </a:t>
            </a:r>
            <a:r>
              <a:rPr lang="en-US" sz="1800" b="1" dirty="0">
                <a:sym typeface="Symbol"/>
              </a:rPr>
              <a:t></a:t>
            </a:r>
            <a:r>
              <a:rPr lang="en-US" sz="1800" b="1" dirty="0"/>
              <a:t> 3*11 x</a:t>
            </a:r>
            <a:endParaRPr lang="en-US" b="1" dirty="0"/>
          </a:p>
          <a:p>
            <a:pPr marL="0" indent="0">
              <a:buNone/>
            </a:pPr>
            <a:r>
              <a:rPr lang="en-US" sz="1800" b="1" dirty="0"/>
              <a:t>11 x </a:t>
            </a:r>
            <a:r>
              <a:rPr lang="en-US" sz="1800" b="1" dirty="0">
                <a:sym typeface="Symbol"/>
              </a:rPr>
              <a:t></a:t>
            </a:r>
            <a:r>
              <a:rPr lang="en-US" sz="1800" b="1" dirty="0"/>
              <a:t> 5 x</a:t>
            </a:r>
            <a:endParaRPr lang="en-US" b="1" dirty="0"/>
          </a:p>
          <a:p>
            <a:pPr marL="0" indent="0">
              <a:buNone/>
            </a:pPr>
            <a:r>
              <a:rPr lang="en-US" sz="1800" b="1" dirty="0"/>
              <a:t>5 x </a:t>
            </a:r>
            <a:r>
              <a:rPr lang="en-US" sz="1800" b="1" dirty="0">
                <a:sym typeface="Symbol"/>
              </a:rPr>
              <a:t></a:t>
            </a:r>
            <a:r>
              <a:rPr lang="en-US" sz="1800" b="1" dirty="0"/>
              <a:t> x</a:t>
            </a:r>
            <a:endParaRPr lang="en-US" b="1" dirty="0"/>
          </a:p>
          <a:p>
            <a:pPr marL="0" indent="0">
              <a:buNone/>
            </a:pPr>
            <a:r>
              <a:rPr lang="en-US" sz="1800" b="1" dirty="0"/>
              <a:t>7 x </a:t>
            </a:r>
            <a:r>
              <a:rPr lang="en-US" sz="1800" b="1" dirty="0">
                <a:sym typeface="Symbol"/>
              </a:rPr>
              <a:t></a:t>
            </a:r>
            <a:r>
              <a:rPr lang="en-US" sz="1800" b="1" dirty="0"/>
              <a:t> x</a:t>
            </a:r>
            <a:endParaRPr lang="en-US" b="1" dirty="0"/>
          </a:p>
          <a:p>
            <a:endParaRPr lang="en-US" dirty="0"/>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3/2/22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66</a:t>
            </a:fld>
            <a:endParaRPr lang="en-US"/>
          </a:p>
        </p:txBody>
      </p:sp>
    </p:spTree>
    <p:extLst>
      <p:ext uri="{BB962C8B-B14F-4D97-AF65-F5344CB8AC3E}">
        <p14:creationId xmlns:p14="http://schemas.microsoft.com/office/powerpoint/2010/main" val="788374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6067" name="Slide Number Placeholder 5"/>
          <p:cNvSpPr>
            <a:spLocks noGrp="1"/>
          </p:cNvSpPr>
          <p:nvPr>
            <p:ph type="sldNum" sz="quarter" idx="12"/>
          </p:nvPr>
        </p:nvSpPr>
        <p:spPr>
          <a:noFill/>
        </p:spPr>
        <p:txBody>
          <a:bodyPr/>
          <a:lstStyle/>
          <a:p>
            <a:fld id="{E24A8EB8-0D20-774C-ACA9-34E41773AF8C}" type="slidenum">
              <a:rPr lang="en-US">
                <a:latin typeface="Arial" pitchFamily="-111" charset="0"/>
                <a:ea typeface="ＭＳ Ｐゴシック" pitchFamily="-111" charset="-128"/>
                <a:cs typeface="ＭＳ Ｐゴシック" pitchFamily="-111" charset="-128"/>
              </a:rPr>
              <a:pPr/>
              <a:t>67</a:t>
            </a:fld>
            <a:endParaRPr lang="en-US">
              <a:latin typeface="Arial" pitchFamily="-111" charset="0"/>
              <a:ea typeface="ＭＳ Ｐゴシック" pitchFamily="-111" charset="-128"/>
              <a:cs typeface="ＭＳ Ｐゴシック" pitchFamily="-111" charset="-128"/>
            </a:endParaRPr>
          </a:p>
        </p:txBody>
      </p:sp>
      <p:sp>
        <p:nvSpPr>
          <p:cNvPr id="216068"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Systems Related to FRS</a:t>
            </a:r>
          </a:p>
        </p:txBody>
      </p:sp>
      <p:sp>
        <p:nvSpPr>
          <p:cNvPr id="216069" name="Rectangle 3"/>
          <p:cNvSpPr>
            <a:spLocks noGrp="1" noChangeArrowheads="1"/>
          </p:cNvSpPr>
          <p:nvPr>
            <p:ph type="body" idx="1"/>
          </p:nvPr>
        </p:nvSpPr>
        <p:spPr/>
        <p:txBody>
          <a:bodyPr/>
          <a:lstStyle/>
          <a:p>
            <a:pPr>
              <a:lnSpc>
                <a:spcPct val="90000"/>
              </a:lnSpc>
            </a:pPr>
            <a:r>
              <a:rPr lang="en-US" sz="2800" u="sng" dirty="0">
                <a:solidFill>
                  <a:srgbClr val="CC3300"/>
                </a:solidFill>
                <a:ea typeface="ＭＳ Ｐゴシック" pitchFamily="-111" charset="-128"/>
                <a:cs typeface="ＭＳ Ｐゴシック" pitchFamily="-111" charset="-128"/>
              </a:rPr>
              <a:t>Petri Nets:</a:t>
            </a:r>
            <a:endParaRPr lang="en-US" sz="2800" dirty="0">
              <a:solidFill>
                <a:srgbClr val="CC3300"/>
              </a:solidFill>
              <a:ea typeface="ＭＳ Ｐゴシック" pitchFamily="-111" charset="-128"/>
              <a:cs typeface="ＭＳ Ｐゴシック" pitchFamily="-111" charset="-128"/>
            </a:endParaRPr>
          </a:p>
          <a:p>
            <a:pPr lvl="1">
              <a:lnSpc>
                <a:spcPct val="90000"/>
              </a:lnSpc>
            </a:pPr>
            <a:r>
              <a:rPr lang="en-US" sz="2400" dirty="0"/>
              <a:t>Unordered</a:t>
            </a:r>
          </a:p>
          <a:p>
            <a:pPr lvl="1">
              <a:lnSpc>
                <a:spcPct val="90000"/>
              </a:lnSpc>
            </a:pPr>
            <a:r>
              <a:rPr lang="en-US" sz="2400" dirty="0"/>
              <a:t>Ordered</a:t>
            </a:r>
          </a:p>
          <a:p>
            <a:pPr lvl="1">
              <a:lnSpc>
                <a:spcPct val="90000"/>
              </a:lnSpc>
            </a:pPr>
            <a:r>
              <a:rPr lang="en-US" sz="2400" dirty="0"/>
              <a:t>Negated Arcs</a:t>
            </a:r>
            <a:endParaRPr lang="en-US" sz="2400" u="sng" dirty="0"/>
          </a:p>
          <a:p>
            <a:pPr>
              <a:lnSpc>
                <a:spcPct val="90000"/>
              </a:lnSpc>
            </a:pPr>
            <a:r>
              <a:rPr lang="en-US" sz="2800" u="sng" dirty="0">
                <a:solidFill>
                  <a:srgbClr val="CC3300"/>
                </a:solidFill>
                <a:ea typeface="ＭＳ Ｐゴシック" pitchFamily="-111" charset="-128"/>
                <a:cs typeface="ＭＳ Ｐゴシック" pitchFamily="-111" charset="-128"/>
              </a:rPr>
              <a:t>Vector Addition Systems:</a:t>
            </a:r>
            <a:endParaRPr lang="en-US" sz="2800" dirty="0">
              <a:solidFill>
                <a:srgbClr val="CC3300"/>
              </a:solidFill>
              <a:ea typeface="ＭＳ Ｐゴシック" pitchFamily="-111" charset="-128"/>
              <a:cs typeface="ＭＳ Ｐゴシック" pitchFamily="-111" charset="-128"/>
            </a:endParaRPr>
          </a:p>
          <a:p>
            <a:pPr lvl="1">
              <a:lnSpc>
                <a:spcPct val="90000"/>
              </a:lnSpc>
            </a:pPr>
            <a:r>
              <a:rPr lang="en-US" sz="2400" dirty="0"/>
              <a:t>Unordered</a:t>
            </a:r>
          </a:p>
          <a:p>
            <a:pPr lvl="1">
              <a:lnSpc>
                <a:spcPct val="90000"/>
              </a:lnSpc>
            </a:pPr>
            <a:r>
              <a:rPr lang="en-US" sz="2400" dirty="0"/>
              <a:t>Ordered</a:t>
            </a:r>
            <a:endParaRPr lang="en-US" sz="2400" u="sng" dirty="0"/>
          </a:p>
          <a:p>
            <a:pPr>
              <a:lnSpc>
                <a:spcPct val="90000"/>
              </a:lnSpc>
            </a:pPr>
            <a:r>
              <a:rPr lang="en-US" sz="2800" u="sng" dirty="0">
                <a:solidFill>
                  <a:srgbClr val="CC3300"/>
                </a:solidFill>
                <a:ea typeface="ＭＳ Ｐゴシック" pitchFamily="-111" charset="-128"/>
                <a:cs typeface="ＭＳ Ｐゴシック" pitchFamily="-111" charset="-128"/>
              </a:rPr>
              <a:t>Factors with Residues:</a:t>
            </a:r>
            <a:endParaRPr lang="en-US" sz="2800" dirty="0">
              <a:solidFill>
                <a:srgbClr val="CC3300"/>
              </a:solidFill>
              <a:ea typeface="ＭＳ Ｐゴシック" pitchFamily="-111" charset="-128"/>
              <a:cs typeface="ＭＳ Ｐゴシック" pitchFamily="-111" charset="-128"/>
            </a:endParaRPr>
          </a:p>
          <a:p>
            <a:pPr lvl="1">
              <a:lnSpc>
                <a:spcPct val="90000"/>
              </a:lnSpc>
            </a:pPr>
            <a:r>
              <a:rPr lang="en-US" sz="2400" b="1" dirty="0"/>
              <a:t>a x + c   </a:t>
            </a:r>
            <a:r>
              <a:rPr lang="en-US" sz="2400" b="1" dirty="0">
                <a:sym typeface="Symbol" pitchFamily="-111" charset="2"/>
              </a:rPr>
              <a:t></a:t>
            </a:r>
            <a:r>
              <a:rPr lang="en-US" sz="2400" b="1" dirty="0"/>
              <a:t>   b x + d</a:t>
            </a:r>
            <a:endParaRPr lang="en-US" sz="2400" b="1" u="sng" dirty="0"/>
          </a:p>
          <a:p>
            <a:pPr>
              <a:lnSpc>
                <a:spcPct val="90000"/>
              </a:lnSpc>
            </a:pPr>
            <a:r>
              <a:rPr lang="en-US" sz="2800" u="sng" dirty="0">
                <a:solidFill>
                  <a:srgbClr val="CC3300"/>
                </a:solidFill>
                <a:ea typeface="ＭＳ Ｐゴシック" pitchFamily="-111" charset="-128"/>
                <a:cs typeface="ＭＳ Ｐゴシック" pitchFamily="-111" charset="-128"/>
              </a:rPr>
              <a:t>Finitely Presented Abelian Semi-Groups</a:t>
            </a:r>
          </a:p>
        </p:txBody>
      </p:sp>
      <p:sp>
        <p:nvSpPr>
          <p:cNvPr id="216070" name="Date Placeholder 3"/>
          <p:cNvSpPr>
            <a:spLocks noGrp="1"/>
          </p:cNvSpPr>
          <p:nvPr>
            <p:ph type="dt" sz="quarter" idx="10"/>
          </p:nvPr>
        </p:nvSpPr>
        <p:spPr>
          <a:noFill/>
        </p:spPr>
        <p:txBody>
          <a:bodyPr/>
          <a:lstStyle/>
          <a:p>
            <a:fld id="{9C8834F6-A028-1E43-B571-7EE30F0220F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2459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18115" name="Slide Number Placeholder 5"/>
          <p:cNvSpPr>
            <a:spLocks noGrp="1"/>
          </p:cNvSpPr>
          <p:nvPr>
            <p:ph type="sldNum" sz="quarter" idx="12"/>
          </p:nvPr>
        </p:nvSpPr>
        <p:spPr>
          <a:noFill/>
        </p:spPr>
        <p:txBody>
          <a:bodyPr/>
          <a:lstStyle/>
          <a:p>
            <a:fld id="{F38D5C31-BD08-3A4C-931E-CFB3EA75DB42}" type="slidenum">
              <a:rPr lang="en-US">
                <a:latin typeface="Arial" pitchFamily="-111" charset="0"/>
                <a:ea typeface="ＭＳ Ｐゴシック" pitchFamily="-111" charset="-128"/>
                <a:cs typeface="ＭＳ Ｐゴシック" pitchFamily="-111" charset="-128"/>
              </a:rPr>
              <a:pPr/>
              <a:t>68</a:t>
            </a:fld>
            <a:endParaRPr lang="en-US">
              <a:latin typeface="Arial" pitchFamily="-111" charset="0"/>
              <a:ea typeface="ＭＳ Ｐゴシック" pitchFamily="-111" charset="-128"/>
              <a:cs typeface="ＭＳ Ｐゴシック" pitchFamily="-111" charset="-128"/>
            </a:endParaRPr>
          </a:p>
        </p:txBody>
      </p:sp>
      <p:sp>
        <p:nvSpPr>
          <p:cNvPr id="21811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Petri Net Operation</a:t>
            </a:r>
          </a:p>
        </p:txBody>
      </p:sp>
      <p:sp>
        <p:nvSpPr>
          <p:cNvPr id="218117" name="Rectangle 3"/>
          <p:cNvSpPr>
            <a:spLocks noGrp="1" noChangeArrowheads="1"/>
          </p:cNvSpPr>
          <p:nvPr>
            <p:ph type="body" idx="1"/>
          </p:nvPr>
        </p:nvSpPr>
        <p:spPr/>
        <p:txBody>
          <a:bodyPr/>
          <a:lstStyle/>
          <a:p>
            <a:r>
              <a:rPr lang="en-US" sz="2000">
                <a:ea typeface="ＭＳ Ｐゴシック" pitchFamily="-111" charset="-128"/>
                <a:cs typeface="ＭＳ Ｐゴシック" pitchFamily="-111" charset="-128"/>
              </a:rPr>
              <a:t>Finite number of places, each of which can hold zero of more markers.</a:t>
            </a:r>
          </a:p>
          <a:p>
            <a:r>
              <a:rPr lang="en-US" sz="2000">
                <a:ea typeface="ＭＳ Ｐゴシック" pitchFamily="-111" charset="-128"/>
                <a:cs typeface="ＭＳ Ｐゴシック" pitchFamily="-111" charset="-128"/>
              </a:rPr>
              <a:t>Finite number of transitions, each of which has a finite number of input and output arcs, starting and ending, respectively, at places.</a:t>
            </a:r>
          </a:p>
          <a:p>
            <a:r>
              <a:rPr lang="en-US" sz="2000">
                <a:ea typeface="ＭＳ Ｐゴシック" pitchFamily="-111" charset="-128"/>
                <a:cs typeface="ＭＳ Ｐゴシック" pitchFamily="-111" charset="-128"/>
              </a:rPr>
              <a:t>A transition is enabled if all the nodes on its input arcs have at least as many markers as arcs leading from them to this transition.</a:t>
            </a:r>
          </a:p>
          <a:p>
            <a:r>
              <a:rPr lang="en-US" sz="2000">
                <a:ea typeface="ＭＳ Ｐゴシック" pitchFamily="-111" charset="-128"/>
                <a:cs typeface="ＭＳ Ｐゴシック" pitchFamily="-111" charset="-128"/>
              </a:rPr>
              <a:t>Progress is made whenever at least one transition is enabled. Among all enabled, one is chosen randomly to fire.</a:t>
            </a:r>
          </a:p>
          <a:p>
            <a:r>
              <a:rPr lang="en-US" sz="2000">
                <a:ea typeface="ＭＳ Ｐゴシック" pitchFamily="-111" charset="-128"/>
                <a:cs typeface="ＭＳ Ｐゴシック" pitchFamily="-111" charset="-128"/>
              </a:rPr>
              <a:t>Firing a transition removes one marker per arc from the incoming nodes and adds one marker per arc to the outgoing nodes.</a:t>
            </a:r>
          </a:p>
        </p:txBody>
      </p:sp>
      <p:sp>
        <p:nvSpPr>
          <p:cNvPr id="218118" name="Date Placeholder 3"/>
          <p:cNvSpPr>
            <a:spLocks noGrp="1"/>
          </p:cNvSpPr>
          <p:nvPr>
            <p:ph type="dt" sz="quarter" idx="10"/>
          </p:nvPr>
        </p:nvSpPr>
        <p:spPr>
          <a:noFill/>
        </p:spPr>
        <p:txBody>
          <a:bodyPr/>
          <a:lstStyle/>
          <a:p>
            <a:fld id="{48A36CC8-0939-5840-8706-0426FC2F3094}"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194210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0163" name="Slide Number Placeholder 5"/>
          <p:cNvSpPr>
            <a:spLocks noGrp="1"/>
          </p:cNvSpPr>
          <p:nvPr>
            <p:ph type="sldNum" sz="quarter" idx="12"/>
          </p:nvPr>
        </p:nvSpPr>
        <p:spPr>
          <a:noFill/>
        </p:spPr>
        <p:txBody>
          <a:bodyPr/>
          <a:lstStyle/>
          <a:p>
            <a:fld id="{FAD97486-B923-B24B-B442-A60B95749E85}" type="slidenum">
              <a:rPr lang="en-US">
                <a:latin typeface="Arial" pitchFamily="-111" charset="0"/>
                <a:ea typeface="ＭＳ Ｐゴシック" pitchFamily="-111" charset="-128"/>
                <a:cs typeface="ＭＳ Ｐゴシック" pitchFamily="-111" charset="-128"/>
              </a:rPr>
              <a:pPr/>
              <a:t>69</a:t>
            </a:fld>
            <a:endParaRPr lang="en-US">
              <a:latin typeface="Arial" pitchFamily="-111" charset="0"/>
              <a:ea typeface="ＭＳ Ｐゴシック" pitchFamily="-111" charset="-128"/>
              <a:cs typeface="ＭＳ Ｐゴシック" pitchFamily="-111" charset="-128"/>
            </a:endParaRPr>
          </a:p>
        </p:txBody>
      </p:sp>
      <p:sp>
        <p:nvSpPr>
          <p:cNvPr id="220164"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Petri Net Computation</a:t>
            </a:r>
          </a:p>
        </p:txBody>
      </p:sp>
      <p:sp>
        <p:nvSpPr>
          <p:cNvPr id="220165" name="Rectangle 3"/>
          <p:cNvSpPr>
            <a:spLocks noGrp="1" noChangeArrowheads="1"/>
          </p:cNvSpPr>
          <p:nvPr>
            <p:ph type="body" idx="1"/>
          </p:nvPr>
        </p:nvSpPr>
        <p:spPr/>
        <p:txBody>
          <a:bodyPr/>
          <a:lstStyle/>
          <a:p>
            <a:r>
              <a:rPr lang="en-US" sz="2000" dirty="0">
                <a:ea typeface="ＭＳ Ｐゴシック" pitchFamily="-111" charset="-128"/>
                <a:cs typeface="ＭＳ Ｐゴシック" pitchFamily="-111" charset="-128"/>
              </a:rPr>
              <a:t>A Petri Net starts with some finite number of markers distributed throughout its </a:t>
            </a:r>
            <a:r>
              <a:rPr lang="en-US" sz="2000" b="1" dirty="0">
                <a:ea typeface="ＭＳ Ｐゴシック" pitchFamily="-111" charset="-128"/>
                <a:cs typeface="ＭＳ Ｐゴシック" pitchFamily="-111" charset="-128"/>
              </a:rPr>
              <a:t>n</a:t>
            </a:r>
            <a:r>
              <a:rPr lang="en-US" sz="2000" dirty="0">
                <a:ea typeface="ＭＳ Ｐゴシック" pitchFamily="-111" charset="-128"/>
                <a:cs typeface="ＭＳ Ｐゴシック" pitchFamily="-111" charset="-128"/>
              </a:rPr>
              <a:t> nodes. </a:t>
            </a:r>
          </a:p>
          <a:p>
            <a:r>
              <a:rPr lang="en-US" sz="2000" dirty="0">
                <a:ea typeface="ＭＳ Ｐゴシック" pitchFamily="-111" charset="-128"/>
                <a:cs typeface="ＭＳ Ｐゴシック" pitchFamily="-111" charset="-128"/>
              </a:rPr>
              <a:t>The state of the net is a vector of n natural numbers, with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component’s number indicating the contents of the </a:t>
            </a:r>
            <a:r>
              <a:rPr lang="en-US" sz="2000" b="1" dirty="0" err="1">
                <a:ea typeface="ＭＳ Ｐゴシック" pitchFamily="-111" charset="-128"/>
                <a:cs typeface="ＭＳ Ｐゴシック" pitchFamily="-111" charset="-128"/>
              </a:rPr>
              <a:t>i</a:t>
            </a:r>
            <a:r>
              <a:rPr lang="en-US" sz="2000" dirty="0" err="1">
                <a:ea typeface="ＭＳ Ｐゴシック" pitchFamily="-111" charset="-128"/>
                <a:cs typeface="ＭＳ Ｐゴシック" pitchFamily="-111" charset="-128"/>
              </a:rPr>
              <a:t>-th</a:t>
            </a:r>
            <a:r>
              <a:rPr lang="en-US" sz="2000" dirty="0">
                <a:ea typeface="ＭＳ Ｐゴシック" pitchFamily="-111" charset="-128"/>
                <a:cs typeface="ＭＳ Ｐゴシック" pitchFamily="-111" charset="-128"/>
              </a:rPr>
              <a:t> node. E.g., </a:t>
            </a:r>
            <a:r>
              <a:rPr lang="en-US" sz="2000" b="1" dirty="0">
                <a:ea typeface="ＭＳ Ｐゴシック" pitchFamily="-111" charset="-128"/>
                <a:cs typeface="ＭＳ Ｐゴシック" pitchFamily="-111" charset="-128"/>
              </a:rPr>
              <a:t>&lt;0,1,4,0,6&gt; </a:t>
            </a:r>
            <a:r>
              <a:rPr lang="en-US" sz="2000" dirty="0">
                <a:ea typeface="ＭＳ Ｐゴシック" pitchFamily="-111" charset="-128"/>
                <a:cs typeface="ＭＳ Ｐゴシック" pitchFamily="-111" charset="-128"/>
              </a:rPr>
              <a:t>could be the state of a Petri Net with </a:t>
            </a:r>
            <a:r>
              <a:rPr lang="en-US" sz="2000" b="1" dirty="0">
                <a:ea typeface="ＭＳ Ｐゴシック" pitchFamily="-111" charset="-128"/>
                <a:cs typeface="ＭＳ Ｐゴシック" pitchFamily="-111" charset="-128"/>
              </a:rPr>
              <a:t>5</a:t>
            </a:r>
            <a:r>
              <a:rPr lang="en-US" sz="2000" dirty="0">
                <a:ea typeface="ＭＳ Ｐゴシック" pitchFamily="-111" charset="-128"/>
                <a:cs typeface="ＭＳ Ｐゴシック" pitchFamily="-111" charset="-128"/>
              </a:rPr>
              <a:t> places, the 2nd, 3rd and 5th, having </a:t>
            </a:r>
            <a:r>
              <a:rPr lang="en-US" sz="2000" b="1" dirty="0">
                <a:ea typeface="ＭＳ Ｐゴシック" pitchFamily="-111" charset="-128"/>
                <a:cs typeface="ＭＳ Ｐゴシック" pitchFamily="-111" charset="-128"/>
              </a:rPr>
              <a:t>1</a:t>
            </a:r>
            <a:r>
              <a:rPr lang="en-US" sz="2000" dirty="0">
                <a:ea typeface="ＭＳ Ｐゴシック" pitchFamily="-111" charset="-128"/>
                <a:cs typeface="ＭＳ Ｐゴシック" pitchFamily="-111" charset="-128"/>
              </a:rPr>
              <a:t>, </a:t>
            </a:r>
            <a:r>
              <a:rPr lang="en-US" sz="2000" b="1" dirty="0">
                <a:ea typeface="ＭＳ Ｐゴシック" pitchFamily="-111" charset="-128"/>
                <a:cs typeface="ＭＳ Ｐゴシック" pitchFamily="-111" charset="-128"/>
              </a:rPr>
              <a:t>4</a:t>
            </a:r>
            <a:r>
              <a:rPr lang="en-US" sz="2000" dirty="0">
                <a:ea typeface="ＭＳ Ｐゴシック" pitchFamily="-111" charset="-128"/>
                <a:cs typeface="ＭＳ Ｐゴシック" pitchFamily="-111" charset="-128"/>
              </a:rPr>
              <a:t>, and </a:t>
            </a:r>
            <a:r>
              <a:rPr lang="en-US" sz="2000" b="1" dirty="0">
                <a:ea typeface="ＭＳ Ｐゴシック" pitchFamily="-111" charset="-128"/>
                <a:cs typeface="ＭＳ Ｐゴシック" pitchFamily="-111" charset="-128"/>
              </a:rPr>
              <a:t>6</a:t>
            </a:r>
            <a:r>
              <a:rPr lang="en-US" sz="2000" dirty="0">
                <a:ea typeface="ＭＳ Ｐゴシック" pitchFamily="-111" charset="-128"/>
                <a:cs typeface="ＭＳ Ｐゴシック" pitchFamily="-111" charset="-128"/>
              </a:rPr>
              <a:t> markers, resp., and the 1st and 4th being empty.</a:t>
            </a:r>
          </a:p>
          <a:p>
            <a:r>
              <a:rPr lang="en-US" sz="2000" dirty="0">
                <a:ea typeface="ＭＳ Ｐゴシック" pitchFamily="-111" charset="-128"/>
                <a:cs typeface="ＭＳ Ｐゴシック" pitchFamily="-111" charset="-128"/>
              </a:rPr>
              <a:t>Computation progresses by selecting and firing enabled transitions. Non-determinism is typical as many transitions can be simultaneously enabled.</a:t>
            </a:r>
          </a:p>
          <a:p>
            <a:r>
              <a:rPr lang="en-US" sz="2000" dirty="0">
                <a:ea typeface="ＭＳ Ｐゴシック" pitchFamily="-111" charset="-128"/>
                <a:cs typeface="ＭＳ Ｐゴシック" pitchFamily="-111" charset="-128"/>
              </a:rPr>
              <a:t>Petri nets are often used to model coordination algorithms, especially for computer networks.</a:t>
            </a:r>
          </a:p>
        </p:txBody>
      </p:sp>
      <p:sp>
        <p:nvSpPr>
          <p:cNvPr id="220166" name="Date Placeholder 3"/>
          <p:cNvSpPr>
            <a:spLocks noGrp="1"/>
          </p:cNvSpPr>
          <p:nvPr>
            <p:ph type="dt" sz="quarter" idx="10"/>
          </p:nvPr>
        </p:nvSpPr>
        <p:spPr>
          <a:noFill/>
        </p:spPr>
        <p:txBody>
          <a:bodyPr/>
          <a:lstStyle/>
          <a:p>
            <a:fld id="{A3F7FC55-275F-2342-970C-CB300F66993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35038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dt" sz="quarter" idx="10"/>
          </p:nvPr>
        </p:nvSpPr>
        <p:spPr>
          <a:noFill/>
        </p:spPr>
        <p:txBody>
          <a:bodyPr/>
          <a:lstStyle/>
          <a:p>
            <a:fld id="{338F9A7A-1C4B-564E-9FA1-866D1B1D22A4}"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68611"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68612" name="Slide Number Placeholder 3"/>
          <p:cNvSpPr>
            <a:spLocks noGrp="1"/>
          </p:cNvSpPr>
          <p:nvPr>
            <p:ph type="sldNum" sz="quarter" idx="12"/>
          </p:nvPr>
        </p:nvSpPr>
        <p:spPr>
          <a:noFill/>
        </p:spPr>
        <p:txBody>
          <a:bodyPr/>
          <a:lstStyle/>
          <a:p>
            <a:fld id="{C29CAB04-8C6F-B34E-B550-58354533944D}" type="slidenum">
              <a:rPr lang="en-US">
                <a:latin typeface="Arial" pitchFamily="-111" charset="0"/>
                <a:ea typeface="ＭＳ Ｐゴシック" pitchFamily="-111" charset="-128"/>
                <a:cs typeface="ＭＳ Ｐゴシック" pitchFamily="-111" charset="-128"/>
              </a:rPr>
              <a:pPr/>
              <a:t>7</a:t>
            </a:fld>
            <a:endParaRPr lang="en-US">
              <a:latin typeface="Arial" pitchFamily="-111" charset="0"/>
              <a:ea typeface="ＭＳ Ｐゴシック" pitchFamily="-111" charset="-128"/>
              <a:cs typeface="ＭＳ Ｐゴシック" pitchFamily="-111" charset="-128"/>
            </a:endParaRPr>
          </a:p>
        </p:txBody>
      </p:sp>
      <p:sp>
        <p:nvSpPr>
          <p:cNvPr id="68613"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Hilbert’s Belief</a:t>
            </a:r>
          </a:p>
        </p:txBody>
      </p:sp>
      <p:sp>
        <p:nvSpPr>
          <p:cNvPr id="68614" name="Rectangle 3"/>
          <p:cNvSpPr>
            <a:spLocks noGrp="1" noChangeArrowheads="1"/>
          </p:cNvSpPr>
          <p:nvPr>
            <p:ph type="body" idx="4294967295"/>
          </p:nvPr>
        </p:nvSpPr>
        <p:spPr/>
        <p:txBody>
          <a:bodyPr/>
          <a:lstStyle/>
          <a:p>
            <a:pPr eaLnBrk="1" hangingPunct="1"/>
            <a:r>
              <a:rPr lang="en-US">
                <a:ea typeface="ＭＳ Ｐゴシック" pitchFamily="-111" charset="-128"/>
                <a:cs typeface="ＭＳ Ｐゴシック" pitchFamily="-111" charset="-128"/>
              </a:rPr>
              <a:t>All mathematics could be developed within a formal system that allowed the mechanical creation and checking of proofs. </a:t>
            </a:r>
          </a:p>
        </p:txBody>
      </p:sp>
      <p:sp>
        <p:nvSpPr>
          <p:cNvPr id="68615"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F27D9DD2-5B1C-8643-B7B1-78AA2BD41497}" type="slidenum">
              <a:rPr lang="en-US" sz="1400"/>
              <a:pPr algn="r"/>
              <a:t>7</a:t>
            </a:fld>
            <a:endParaRPr lang="en-US" sz="1400"/>
          </a:p>
        </p:txBody>
      </p:sp>
    </p:spTree>
    <p:extLst>
      <p:ext uri="{BB962C8B-B14F-4D97-AF65-F5344CB8AC3E}">
        <p14:creationId xmlns:p14="http://schemas.microsoft.com/office/powerpoint/2010/main" val="26471357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2211" name="Slide Number Placeholder 5"/>
          <p:cNvSpPr>
            <a:spLocks noGrp="1"/>
          </p:cNvSpPr>
          <p:nvPr>
            <p:ph type="sldNum" sz="quarter" idx="12"/>
          </p:nvPr>
        </p:nvSpPr>
        <p:spPr>
          <a:noFill/>
        </p:spPr>
        <p:txBody>
          <a:bodyPr/>
          <a:lstStyle/>
          <a:p>
            <a:fld id="{2BEA1563-7617-364D-954C-B76BD564D8AA}" type="slidenum">
              <a:rPr lang="en-US">
                <a:latin typeface="Arial" pitchFamily="-111" charset="0"/>
                <a:ea typeface="ＭＳ Ｐゴシック" pitchFamily="-111" charset="-128"/>
                <a:cs typeface="ＭＳ Ｐゴシック" pitchFamily="-111" charset="-128"/>
              </a:rPr>
              <a:pPr/>
              <a:t>70</a:t>
            </a:fld>
            <a:endParaRPr lang="en-US">
              <a:latin typeface="Arial" pitchFamily="-111" charset="0"/>
              <a:ea typeface="ＭＳ Ｐゴシック" pitchFamily="-111" charset="-128"/>
              <a:cs typeface="ＭＳ Ｐゴシック" pitchFamily="-111" charset="-128"/>
            </a:endParaRPr>
          </a:p>
        </p:txBody>
      </p:sp>
      <p:sp>
        <p:nvSpPr>
          <p:cNvPr id="22221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Variants of Petri Nets</a:t>
            </a:r>
          </a:p>
        </p:txBody>
      </p:sp>
      <p:sp>
        <p:nvSpPr>
          <p:cNvPr id="222213" name="Rectangle 3"/>
          <p:cNvSpPr>
            <a:spLocks noGrp="1" noChangeArrowheads="1"/>
          </p:cNvSpPr>
          <p:nvPr>
            <p:ph type="body" idx="1"/>
          </p:nvPr>
        </p:nvSpPr>
        <p:spPr/>
        <p:txBody>
          <a:bodyPr/>
          <a:lstStyle/>
          <a:p>
            <a:pPr>
              <a:lnSpc>
                <a:spcPct val="90000"/>
              </a:lnSpc>
            </a:pPr>
            <a:r>
              <a:rPr lang="en-US" sz="2000">
                <a:ea typeface="ＭＳ Ｐゴシック" pitchFamily="-111" charset="-128"/>
                <a:cs typeface="ＭＳ Ｐゴシック" pitchFamily="-111" charset="-128"/>
              </a:rPr>
              <a:t>A Petri Net is not computationally complete. In fact, its halting and word problems are decidable. However, its containment problem (are the markings of one net contained in those of another?) is not decidable.</a:t>
            </a:r>
          </a:p>
          <a:p>
            <a:pPr>
              <a:lnSpc>
                <a:spcPct val="90000"/>
              </a:lnSpc>
            </a:pPr>
            <a:r>
              <a:rPr lang="en-US" sz="2000">
                <a:ea typeface="ＭＳ Ｐゴシック" pitchFamily="-111" charset="-128"/>
                <a:cs typeface="ＭＳ Ｐゴシック" pitchFamily="-111" charset="-128"/>
              </a:rPr>
              <a:t>A Petri net with prioritized transitions, such that the highest priority transitions is fired when multiple are enabled is equivalent to an FRS. (Think about it).</a:t>
            </a:r>
          </a:p>
          <a:p>
            <a:pPr>
              <a:lnSpc>
                <a:spcPct val="90000"/>
              </a:lnSpc>
            </a:pPr>
            <a:r>
              <a:rPr lang="en-US" sz="2000">
                <a:ea typeface="ＭＳ Ｐゴシック" pitchFamily="-111" charset="-128"/>
                <a:cs typeface="ＭＳ Ｐゴシック" pitchFamily="-111" charset="-128"/>
              </a:rPr>
              <a:t>A Petri Net with negated input arcs is one where any arc with a slash through it contributes to enabling its associated transition only if the node is empty. These are computationally complete. They can simulate register machines. (Think about this also).</a:t>
            </a:r>
          </a:p>
        </p:txBody>
      </p:sp>
      <p:sp>
        <p:nvSpPr>
          <p:cNvPr id="222214" name="Date Placeholder 3"/>
          <p:cNvSpPr>
            <a:spLocks noGrp="1"/>
          </p:cNvSpPr>
          <p:nvPr>
            <p:ph type="dt" sz="quarter" idx="10"/>
          </p:nvPr>
        </p:nvSpPr>
        <p:spPr>
          <a:noFill/>
        </p:spPr>
        <p:txBody>
          <a:bodyPr/>
          <a:lstStyle/>
          <a:p>
            <a:fld id="{42E63BAD-8640-0746-AA10-9A2F617E74E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643827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4259" name="Slide Number Placeholder 5"/>
          <p:cNvSpPr>
            <a:spLocks noGrp="1"/>
          </p:cNvSpPr>
          <p:nvPr>
            <p:ph type="sldNum" sz="quarter" idx="12"/>
          </p:nvPr>
        </p:nvSpPr>
        <p:spPr>
          <a:noFill/>
        </p:spPr>
        <p:txBody>
          <a:bodyPr/>
          <a:lstStyle/>
          <a:p>
            <a:fld id="{6547C772-EA67-1D48-AF10-FE85A804B414}" type="slidenum">
              <a:rPr lang="en-US">
                <a:latin typeface="Arial" pitchFamily="-111" charset="0"/>
                <a:ea typeface="ＭＳ Ｐゴシック" pitchFamily="-111" charset="-128"/>
                <a:cs typeface="ＭＳ Ｐゴシック" pitchFamily="-111" charset="-128"/>
              </a:rPr>
              <a:pPr/>
              <a:t>71</a:t>
            </a:fld>
            <a:endParaRPr lang="en-US">
              <a:latin typeface="Arial" pitchFamily="-111" charset="0"/>
              <a:ea typeface="ＭＳ Ｐゴシック" pitchFamily="-111" charset="-128"/>
              <a:cs typeface="ＭＳ Ｐゴシック" pitchFamily="-111" charset="-128"/>
            </a:endParaRPr>
          </a:p>
        </p:txBody>
      </p:sp>
      <p:sp>
        <p:nvSpPr>
          <p:cNvPr id="22426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Petri Net Example</a:t>
            </a:r>
          </a:p>
        </p:txBody>
      </p:sp>
      <p:sp>
        <p:nvSpPr>
          <p:cNvPr id="224261" name="Line 5"/>
          <p:cNvSpPr>
            <a:spLocks noChangeShapeType="1"/>
          </p:cNvSpPr>
          <p:nvPr/>
        </p:nvSpPr>
        <p:spPr bwMode="auto">
          <a:xfrm>
            <a:off x="1219200" y="2819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2" name="Oval 7"/>
          <p:cNvSpPr>
            <a:spLocks noChangeArrowheads="1"/>
          </p:cNvSpPr>
          <p:nvPr/>
        </p:nvSpPr>
        <p:spPr bwMode="auto">
          <a:xfrm>
            <a:off x="13716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3" name="AutoShape 8"/>
          <p:cNvSpPr>
            <a:spLocks noChangeArrowheads="1"/>
          </p:cNvSpPr>
          <p:nvPr/>
        </p:nvSpPr>
        <p:spPr bwMode="auto">
          <a:xfrm>
            <a:off x="17526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4" name="AutoShape 9"/>
          <p:cNvSpPr>
            <a:spLocks noChangeArrowheads="1"/>
          </p:cNvSpPr>
          <p:nvPr/>
        </p:nvSpPr>
        <p:spPr bwMode="auto">
          <a:xfrm>
            <a:off x="4343400" y="4724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65" name="Text Box 10"/>
          <p:cNvSpPr txBox="1">
            <a:spLocks noChangeArrowheads="1"/>
          </p:cNvSpPr>
          <p:nvPr/>
        </p:nvSpPr>
        <p:spPr bwMode="auto">
          <a:xfrm>
            <a:off x="4572000" y="4648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Marker</a:t>
            </a:r>
          </a:p>
        </p:txBody>
      </p:sp>
      <p:sp>
        <p:nvSpPr>
          <p:cNvPr id="224266" name="Oval 11"/>
          <p:cNvSpPr>
            <a:spLocks noChangeArrowheads="1"/>
          </p:cNvSpPr>
          <p:nvPr/>
        </p:nvSpPr>
        <p:spPr bwMode="auto">
          <a:xfrm>
            <a:off x="3581400" y="4953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67" name="Text Box 12"/>
          <p:cNvSpPr txBox="1">
            <a:spLocks noChangeArrowheads="1"/>
          </p:cNvSpPr>
          <p:nvPr/>
        </p:nvSpPr>
        <p:spPr bwMode="auto">
          <a:xfrm>
            <a:off x="4572000" y="5029200"/>
            <a:ext cx="914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Place</a:t>
            </a:r>
          </a:p>
        </p:txBody>
      </p:sp>
      <p:sp>
        <p:nvSpPr>
          <p:cNvPr id="224268" name="Line 13"/>
          <p:cNvSpPr>
            <a:spLocks noChangeShapeType="1"/>
          </p:cNvSpPr>
          <p:nvPr/>
        </p:nvSpPr>
        <p:spPr bwMode="auto">
          <a:xfrm>
            <a:off x="3124200" y="55626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69" name="Text Box 14"/>
          <p:cNvSpPr txBox="1">
            <a:spLocks noChangeArrowheads="1"/>
          </p:cNvSpPr>
          <p:nvPr/>
        </p:nvSpPr>
        <p:spPr bwMode="auto">
          <a:xfrm>
            <a:off x="4572000" y="5410200"/>
            <a:ext cx="12954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Transition</a:t>
            </a:r>
          </a:p>
        </p:txBody>
      </p:sp>
      <p:sp>
        <p:nvSpPr>
          <p:cNvPr id="224270" name="Line 15"/>
          <p:cNvSpPr>
            <a:spLocks noChangeShapeType="1"/>
          </p:cNvSpPr>
          <p:nvPr/>
        </p:nvSpPr>
        <p:spPr bwMode="auto">
          <a:xfrm>
            <a:off x="1828800" y="2362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1" name="Line 16"/>
          <p:cNvSpPr>
            <a:spLocks noChangeShapeType="1"/>
          </p:cNvSpPr>
          <p:nvPr/>
        </p:nvSpPr>
        <p:spPr bwMode="auto">
          <a:xfrm>
            <a:off x="4343400" y="57150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2" name="Text Box 17"/>
          <p:cNvSpPr txBox="1">
            <a:spLocks noChangeArrowheads="1"/>
          </p:cNvSpPr>
          <p:nvPr/>
        </p:nvSpPr>
        <p:spPr bwMode="auto">
          <a:xfrm>
            <a:off x="4572000" y="5791200"/>
            <a:ext cx="990600" cy="36671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800"/>
              <a:t>Arc</a:t>
            </a:r>
          </a:p>
        </p:txBody>
      </p:sp>
      <p:sp>
        <p:nvSpPr>
          <p:cNvPr id="224273" name="Line 19"/>
          <p:cNvSpPr>
            <a:spLocks noChangeShapeType="1"/>
          </p:cNvSpPr>
          <p:nvPr/>
        </p:nvSpPr>
        <p:spPr bwMode="auto">
          <a:xfrm>
            <a:off x="6477000" y="28194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4" name="Oval 20"/>
          <p:cNvSpPr>
            <a:spLocks noChangeArrowheads="1"/>
          </p:cNvSpPr>
          <p:nvPr/>
        </p:nvSpPr>
        <p:spPr bwMode="auto">
          <a:xfrm>
            <a:off x="66294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5" name="AutoShape 21"/>
          <p:cNvSpPr>
            <a:spLocks noChangeArrowheads="1"/>
          </p:cNvSpPr>
          <p:nvPr/>
        </p:nvSpPr>
        <p:spPr bwMode="auto">
          <a:xfrm>
            <a:off x="70104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76" name="Line 22"/>
          <p:cNvSpPr>
            <a:spLocks noChangeShapeType="1"/>
          </p:cNvSpPr>
          <p:nvPr/>
        </p:nvSpPr>
        <p:spPr bwMode="auto">
          <a:xfrm>
            <a:off x="7086600" y="23622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77" name="Line 24"/>
          <p:cNvSpPr>
            <a:spLocks noChangeShapeType="1"/>
          </p:cNvSpPr>
          <p:nvPr/>
        </p:nvSpPr>
        <p:spPr bwMode="auto">
          <a:xfrm>
            <a:off x="6477000" y="4191000"/>
            <a:ext cx="1371600" cy="1588"/>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78" name="Oval 25"/>
          <p:cNvSpPr>
            <a:spLocks noChangeArrowheads="1"/>
          </p:cNvSpPr>
          <p:nvPr/>
        </p:nvSpPr>
        <p:spPr bwMode="auto">
          <a:xfrm>
            <a:off x="66294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79" name="Line 27"/>
          <p:cNvSpPr>
            <a:spLocks noChangeShapeType="1"/>
          </p:cNvSpPr>
          <p:nvPr/>
        </p:nvSpPr>
        <p:spPr bwMode="auto">
          <a:xfrm>
            <a:off x="7086600" y="37338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0" name="WordArt 28"/>
          <p:cNvSpPr>
            <a:spLocks noChangeArrowheads="1" noChangeShapeType="1" noTextEdit="1"/>
          </p:cNvSpPr>
          <p:nvPr/>
        </p:nvSpPr>
        <p:spPr bwMode="auto">
          <a:xfrm>
            <a:off x="7543800" y="2895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1" name="Line 29"/>
          <p:cNvSpPr>
            <a:spLocks noChangeShapeType="1"/>
          </p:cNvSpPr>
          <p:nvPr/>
        </p:nvSpPr>
        <p:spPr bwMode="auto">
          <a:xfrm>
            <a:off x="7086600" y="2819400"/>
            <a:ext cx="1588"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82" name="WordArt 30"/>
          <p:cNvSpPr>
            <a:spLocks noChangeArrowheads="1" noChangeShapeType="1" noTextEdit="1"/>
          </p:cNvSpPr>
          <p:nvPr/>
        </p:nvSpPr>
        <p:spPr bwMode="auto">
          <a:xfrm>
            <a:off x="304800" y="1905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R</a:t>
            </a:r>
          </a:p>
        </p:txBody>
      </p:sp>
      <p:sp>
        <p:nvSpPr>
          <p:cNvPr id="224283" name="WordArt 31"/>
          <p:cNvSpPr>
            <a:spLocks noChangeArrowheads="1" noChangeShapeType="1" noTextEdit="1"/>
          </p:cNvSpPr>
          <p:nvPr/>
        </p:nvSpPr>
        <p:spPr bwMode="auto">
          <a:xfrm>
            <a:off x="7543800" y="15240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284" name="Oval 33"/>
          <p:cNvSpPr>
            <a:spLocks noChangeArrowheads="1"/>
          </p:cNvSpPr>
          <p:nvPr/>
        </p:nvSpPr>
        <p:spPr bwMode="auto">
          <a:xfrm>
            <a:off x="31242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5" name="AutoShape 34"/>
          <p:cNvSpPr>
            <a:spLocks noChangeArrowheads="1"/>
          </p:cNvSpPr>
          <p:nvPr/>
        </p:nvSpPr>
        <p:spPr bwMode="auto">
          <a:xfrm>
            <a:off x="35052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6" name="WordArt 35"/>
          <p:cNvSpPr>
            <a:spLocks noChangeArrowheads="1" noChangeShapeType="1" noTextEdit="1"/>
          </p:cNvSpPr>
          <p:nvPr/>
        </p:nvSpPr>
        <p:spPr bwMode="auto">
          <a:xfrm>
            <a:off x="29718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a:t>
            </a:r>
          </a:p>
        </p:txBody>
      </p:sp>
      <p:sp>
        <p:nvSpPr>
          <p:cNvPr id="224287" name="Oval 36"/>
          <p:cNvSpPr>
            <a:spLocks noChangeArrowheads="1"/>
          </p:cNvSpPr>
          <p:nvPr/>
        </p:nvSpPr>
        <p:spPr bwMode="auto">
          <a:xfrm>
            <a:off x="4876800" y="1905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88" name="AutoShape 37"/>
          <p:cNvSpPr>
            <a:spLocks noChangeArrowheads="1"/>
          </p:cNvSpPr>
          <p:nvPr/>
        </p:nvSpPr>
        <p:spPr bwMode="auto">
          <a:xfrm>
            <a:off x="5257800" y="2057400"/>
            <a:ext cx="152400" cy="152400"/>
          </a:xfrm>
          <a:custGeom>
            <a:avLst/>
            <a:gdLst>
              <a:gd name="T0" fmla="*/ 0 w 152400"/>
              <a:gd name="T1" fmla="*/ 58211 h 152400"/>
              <a:gd name="T2" fmla="*/ 58212 w 152400"/>
              <a:gd name="T3" fmla="*/ 58212 h 152400"/>
              <a:gd name="T4" fmla="*/ 76200 w 152400"/>
              <a:gd name="T5" fmla="*/ 0 h 152400"/>
              <a:gd name="T6" fmla="*/ 94188 w 152400"/>
              <a:gd name="T7" fmla="*/ 58212 h 152400"/>
              <a:gd name="T8" fmla="*/ 152400 w 152400"/>
              <a:gd name="T9" fmla="*/ 58211 h 152400"/>
              <a:gd name="T10" fmla="*/ 105305 w 152400"/>
              <a:gd name="T11" fmla="*/ 94188 h 152400"/>
              <a:gd name="T12" fmla="*/ 123294 w 152400"/>
              <a:gd name="T13" fmla="*/ 152400 h 152400"/>
              <a:gd name="T14" fmla="*/ 76200 w 152400"/>
              <a:gd name="T15" fmla="*/ 116422 h 152400"/>
              <a:gd name="T16" fmla="*/ 29106 w 152400"/>
              <a:gd name="T17" fmla="*/ 152400 h 152400"/>
              <a:gd name="T18" fmla="*/ 47095 w 152400"/>
              <a:gd name="T19" fmla="*/ 94188 h 152400"/>
              <a:gd name="T20" fmla="*/ 0 w 152400"/>
              <a:gd name="T21" fmla="*/ 58211 h 152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2400"/>
              <a:gd name="T34" fmla="*/ 0 h 152400"/>
              <a:gd name="T35" fmla="*/ 152400 w 152400"/>
              <a:gd name="T36" fmla="*/ 152400 h 152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2400" h="152400">
                <a:moveTo>
                  <a:pt x="0" y="58211"/>
                </a:moveTo>
                <a:lnTo>
                  <a:pt x="58212" y="58212"/>
                </a:lnTo>
                <a:lnTo>
                  <a:pt x="76200" y="0"/>
                </a:lnTo>
                <a:lnTo>
                  <a:pt x="94188" y="58212"/>
                </a:lnTo>
                <a:lnTo>
                  <a:pt x="152400" y="58211"/>
                </a:lnTo>
                <a:lnTo>
                  <a:pt x="105305" y="94188"/>
                </a:lnTo>
                <a:lnTo>
                  <a:pt x="123294" y="152400"/>
                </a:lnTo>
                <a:lnTo>
                  <a:pt x="76200" y="116422"/>
                </a:lnTo>
                <a:lnTo>
                  <a:pt x="29106" y="152400"/>
                </a:lnTo>
                <a:lnTo>
                  <a:pt x="47095" y="94188"/>
                </a:lnTo>
                <a:lnTo>
                  <a:pt x="0" y="58211"/>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a:p>
        </p:txBody>
      </p:sp>
      <p:sp>
        <p:nvSpPr>
          <p:cNvPr id="224289" name="WordArt 38"/>
          <p:cNvSpPr>
            <a:spLocks noChangeArrowheads="1" noChangeShapeType="1" noTextEdit="1"/>
          </p:cNvSpPr>
          <p:nvPr/>
        </p:nvSpPr>
        <p:spPr bwMode="auto">
          <a:xfrm>
            <a:off x="4724400" y="1600200"/>
            <a:ext cx="381000" cy="5334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S</a:t>
            </a:r>
          </a:p>
        </p:txBody>
      </p:sp>
      <p:sp>
        <p:nvSpPr>
          <p:cNvPr id="224290" name="Line 39"/>
          <p:cNvSpPr>
            <a:spLocks noChangeShapeType="1"/>
          </p:cNvSpPr>
          <p:nvPr/>
        </p:nvSpPr>
        <p:spPr bwMode="auto">
          <a:xfrm flipH="1">
            <a:off x="2362200" y="2514600"/>
            <a:ext cx="0"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1" name="Line 43"/>
          <p:cNvSpPr>
            <a:spLocks noChangeShapeType="1"/>
          </p:cNvSpPr>
          <p:nvPr/>
        </p:nvSpPr>
        <p:spPr bwMode="auto">
          <a:xfrm flipH="1">
            <a:off x="23622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2" name="Line 44"/>
          <p:cNvSpPr>
            <a:spLocks noChangeShapeType="1"/>
          </p:cNvSpPr>
          <p:nvPr/>
        </p:nvSpPr>
        <p:spPr bwMode="auto">
          <a:xfrm>
            <a:off x="33528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3" name="Line 45"/>
          <p:cNvSpPr>
            <a:spLocks noChangeShapeType="1"/>
          </p:cNvSpPr>
          <p:nvPr/>
        </p:nvSpPr>
        <p:spPr bwMode="auto">
          <a:xfrm flipH="1">
            <a:off x="2362200" y="3810000"/>
            <a:ext cx="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4" name="Line 46"/>
          <p:cNvSpPr>
            <a:spLocks noChangeShapeType="1"/>
          </p:cNvSpPr>
          <p:nvPr/>
        </p:nvSpPr>
        <p:spPr bwMode="auto">
          <a:xfrm flipH="1">
            <a:off x="2362200" y="3810000"/>
            <a:ext cx="27432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5" name="Line 47"/>
          <p:cNvSpPr>
            <a:spLocks noChangeShapeType="1"/>
          </p:cNvSpPr>
          <p:nvPr/>
        </p:nvSpPr>
        <p:spPr bwMode="auto">
          <a:xfrm>
            <a:off x="5105400" y="2362200"/>
            <a:ext cx="0" cy="14478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296" name="Line 54"/>
          <p:cNvSpPr>
            <a:spLocks noChangeShapeType="1"/>
          </p:cNvSpPr>
          <p:nvPr/>
        </p:nvSpPr>
        <p:spPr bwMode="auto">
          <a:xfrm>
            <a:off x="1219200" y="41910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297" name="Oval 55"/>
          <p:cNvSpPr>
            <a:spLocks noChangeArrowheads="1"/>
          </p:cNvSpPr>
          <p:nvPr/>
        </p:nvSpPr>
        <p:spPr bwMode="auto">
          <a:xfrm>
            <a:off x="1371600" y="32766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298" name="Line 57"/>
          <p:cNvSpPr>
            <a:spLocks noChangeShapeType="1"/>
          </p:cNvSpPr>
          <p:nvPr/>
        </p:nvSpPr>
        <p:spPr bwMode="auto">
          <a:xfrm>
            <a:off x="1828800" y="37338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299" name="WordArt 58"/>
          <p:cNvSpPr>
            <a:spLocks noChangeArrowheads="1" noChangeShapeType="1" noTextEdit="1"/>
          </p:cNvSpPr>
          <p:nvPr/>
        </p:nvSpPr>
        <p:spPr bwMode="auto">
          <a:xfrm>
            <a:off x="304800" y="32004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Want S</a:t>
            </a:r>
          </a:p>
        </p:txBody>
      </p:sp>
      <p:sp>
        <p:nvSpPr>
          <p:cNvPr id="224300" name="Line 59"/>
          <p:cNvSpPr>
            <a:spLocks noChangeShapeType="1"/>
          </p:cNvSpPr>
          <p:nvPr/>
        </p:nvSpPr>
        <p:spPr bwMode="auto">
          <a:xfrm>
            <a:off x="1828800" y="28194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1" name="Text Box 61"/>
          <p:cNvSpPr txBox="1">
            <a:spLocks noChangeArrowheads="1"/>
          </p:cNvSpPr>
          <p:nvPr/>
        </p:nvSpPr>
        <p:spPr bwMode="auto">
          <a:xfrm>
            <a:off x="1524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2" name="Line 63"/>
          <p:cNvSpPr>
            <a:spLocks noChangeShapeType="1"/>
          </p:cNvSpPr>
          <p:nvPr/>
        </p:nvSpPr>
        <p:spPr bwMode="auto">
          <a:xfrm flipH="1">
            <a:off x="6553200" y="2514600"/>
            <a:ext cx="1588" cy="3048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3" name="Line 64"/>
          <p:cNvSpPr>
            <a:spLocks noChangeShapeType="1"/>
          </p:cNvSpPr>
          <p:nvPr/>
        </p:nvSpPr>
        <p:spPr bwMode="auto">
          <a:xfrm flipH="1">
            <a:off x="5562600" y="2514600"/>
            <a:ext cx="99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4" name="Line 65"/>
          <p:cNvSpPr>
            <a:spLocks noChangeShapeType="1"/>
          </p:cNvSpPr>
          <p:nvPr/>
        </p:nvSpPr>
        <p:spPr bwMode="auto">
          <a:xfrm>
            <a:off x="5562600" y="2362200"/>
            <a:ext cx="0" cy="152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5" name="Line 66"/>
          <p:cNvSpPr>
            <a:spLocks noChangeShapeType="1"/>
          </p:cNvSpPr>
          <p:nvPr/>
        </p:nvSpPr>
        <p:spPr bwMode="auto">
          <a:xfrm>
            <a:off x="3733800" y="2362200"/>
            <a:ext cx="0" cy="1295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6" name="Line 67"/>
          <p:cNvSpPr>
            <a:spLocks noChangeShapeType="1"/>
          </p:cNvSpPr>
          <p:nvPr/>
        </p:nvSpPr>
        <p:spPr bwMode="auto">
          <a:xfrm flipH="1">
            <a:off x="3733800" y="3657600"/>
            <a:ext cx="2895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07" name="Line 68"/>
          <p:cNvSpPr>
            <a:spLocks noChangeShapeType="1"/>
          </p:cNvSpPr>
          <p:nvPr/>
        </p:nvSpPr>
        <p:spPr bwMode="auto">
          <a:xfrm flipH="1">
            <a:off x="6629400" y="3657600"/>
            <a:ext cx="1588"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08" name="Text Box 69"/>
          <p:cNvSpPr txBox="1">
            <a:spLocks noChangeArrowheads="1"/>
          </p:cNvSpPr>
          <p:nvPr/>
        </p:nvSpPr>
        <p:spPr bwMode="auto">
          <a:xfrm>
            <a:off x="6858000" y="4038600"/>
            <a:ext cx="533400" cy="579438"/>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t>…</a:t>
            </a:r>
          </a:p>
        </p:txBody>
      </p:sp>
      <p:sp>
        <p:nvSpPr>
          <p:cNvPr id="224309" name="Line 70"/>
          <p:cNvSpPr>
            <a:spLocks noChangeShapeType="1"/>
          </p:cNvSpPr>
          <p:nvPr/>
        </p:nvSpPr>
        <p:spPr bwMode="auto">
          <a:xfrm>
            <a:off x="1219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10" name="Line 71"/>
          <p:cNvSpPr>
            <a:spLocks noChangeShapeType="1"/>
          </p:cNvSpPr>
          <p:nvPr/>
        </p:nvSpPr>
        <p:spPr bwMode="auto">
          <a:xfrm>
            <a:off x="1828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1" name="Oval 72"/>
          <p:cNvSpPr>
            <a:spLocks noChangeArrowheads="1"/>
          </p:cNvSpPr>
          <p:nvPr/>
        </p:nvSpPr>
        <p:spPr bwMode="auto">
          <a:xfrm>
            <a:off x="1371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12" name="WordArt 73"/>
          <p:cNvSpPr>
            <a:spLocks noChangeArrowheads="1" noChangeShapeType="1" noTextEdit="1"/>
          </p:cNvSpPr>
          <p:nvPr/>
        </p:nvSpPr>
        <p:spPr bwMode="auto">
          <a:xfrm>
            <a:off x="381000" y="48006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13" name="Line 74"/>
          <p:cNvSpPr>
            <a:spLocks noChangeShapeType="1"/>
          </p:cNvSpPr>
          <p:nvPr/>
        </p:nvSpPr>
        <p:spPr bwMode="auto">
          <a:xfrm>
            <a:off x="16002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4" name="Line 75"/>
          <p:cNvSpPr>
            <a:spLocks noChangeShapeType="1"/>
          </p:cNvSpPr>
          <p:nvPr/>
        </p:nvSpPr>
        <p:spPr bwMode="auto">
          <a:xfrm flipH="1">
            <a:off x="304800" y="5943600"/>
            <a:ext cx="12954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5" name="Line 76"/>
          <p:cNvSpPr>
            <a:spLocks noChangeShapeType="1"/>
          </p:cNvSpPr>
          <p:nvPr/>
        </p:nvSpPr>
        <p:spPr bwMode="auto">
          <a:xfrm flipV="1">
            <a:off x="3048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6" name="Line 77"/>
          <p:cNvSpPr>
            <a:spLocks noChangeShapeType="1"/>
          </p:cNvSpPr>
          <p:nvPr/>
        </p:nvSpPr>
        <p:spPr bwMode="auto">
          <a:xfrm>
            <a:off x="3048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7" name="Line 80"/>
          <p:cNvSpPr>
            <a:spLocks noChangeShapeType="1"/>
          </p:cNvSpPr>
          <p:nvPr/>
        </p:nvSpPr>
        <p:spPr bwMode="auto">
          <a:xfrm>
            <a:off x="3276600" y="1524000"/>
            <a:ext cx="1524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18" name="Line 81"/>
          <p:cNvSpPr>
            <a:spLocks noChangeShapeType="1"/>
          </p:cNvSpPr>
          <p:nvPr/>
        </p:nvSpPr>
        <p:spPr bwMode="auto">
          <a:xfrm>
            <a:off x="1981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19" name="Line 82"/>
          <p:cNvSpPr>
            <a:spLocks noChangeShapeType="1"/>
          </p:cNvSpPr>
          <p:nvPr/>
        </p:nvSpPr>
        <p:spPr bwMode="auto">
          <a:xfrm flipH="1">
            <a:off x="228600" y="6019800"/>
            <a:ext cx="1752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0" name="Line 83"/>
          <p:cNvSpPr>
            <a:spLocks noChangeShapeType="1"/>
          </p:cNvSpPr>
          <p:nvPr/>
        </p:nvSpPr>
        <p:spPr bwMode="auto">
          <a:xfrm flipV="1">
            <a:off x="228600" y="1447800"/>
            <a:ext cx="0" cy="45720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1" name="Line 84"/>
          <p:cNvSpPr>
            <a:spLocks noChangeShapeType="1"/>
          </p:cNvSpPr>
          <p:nvPr/>
        </p:nvSpPr>
        <p:spPr bwMode="auto">
          <a:xfrm>
            <a:off x="228600" y="14478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2" name="Line 85"/>
          <p:cNvSpPr>
            <a:spLocks noChangeShapeType="1"/>
          </p:cNvSpPr>
          <p:nvPr/>
        </p:nvSpPr>
        <p:spPr bwMode="auto">
          <a:xfrm>
            <a:off x="5029200" y="1447800"/>
            <a:ext cx="22860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3" name="Line 86"/>
          <p:cNvSpPr>
            <a:spLocks noChangeShapeType="1"/>
          </p:cNvSpPr>
          <p:nvPr/>
        </p:nvSpPr>
        <p:spPr bwMode="auto">
          <a:xfrm>
            <a:off x="6553200" y="5486400"/>
            <a:ext cx="1371600" cy="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24324" name="Line 87"/>
          <p:cNvSpPr>
            <a:spLocks noChangeShapeType="1"/>
          </p:cNvSpPr>
          <p:nvPr/>
        </p:nvSpPr>
        <p:spPr bwMode="auto">
          <a:xfrm>
            <a:off x="7162800" y="5029200"/>
            <a:ext cx="0" cy="4572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25" name="Oval 88"/>
          <p:cNvSpPr>
            <a:spLocks noChangeArrowheads="1"/>
          </p:cNvSpPr>
          <p:nvPr/>
        </p:nvSpPr>
        <p:spPr bwMode="auto">
          <a:xfrm>
            <a:off x="6705600" y="4572000"/>
            <a:ext cx="914400"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224326" name="Line 89"/>
          <p:cNvSpPr>
            <a:spLocks noChangeShapeType="1"/>
          </p:cNvSpPr>
          <p:nvPr/>
        </p:nvSpPr>
        <p:spPr bwMode="auto">
          <a:xfrm>
            <a:off x="7391400" y="5486400"/>
            <a:ext cx="0" cy="457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7" name="Line 90"/>
          <p:cNvSpPr>
            <a:spLocks noChangeShapeType="1"/>
          </p:cNvSpPr>
          <p:nvPr/>
        </p:nvSpPr>
        <p:spPr bwMode="auto">
          <a:xfrm>
            <a:off x="6934200" y="5486400"/>
            <a:ext cx="0" cy="5334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8" name="Line 91"/>
          <p:cNvSpPr>
            <a:spLocks noChangeShapeType="1"/>
          </p:cNvSpPr>
          <p:nvPr/>
        </p:nvSpPr>
        <p:spPr bwMode="auto">
          <a:xfrm flipH="1">
            <a:off x="7391400" y="5943600"/>
            <a:ext cx="1371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29" name="Line 92"/>
          <p:cNvSpPr>
            <a:spLocks noChangeShapeType="1"/>
          </p:cNvSpPr>
          <p:nvPr/>
        </p:nvSpPr>
        <p:spPr bwMode="auto">
          <a:xfrm flipV="1">
            <a:off x="8763000" y="1524000"/>
            <a:ext cx="0" cy="44196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0" name="Line 93"/>
          <p:cNvSpPr>
            <a:spLocks noChangeShapeType="1"/>
          </p:cNvSpPr>
          <p:nvPr/>
        </p:nvSpPr>
        <p:spPr bwMode="auto">
          <a:xfrm>
            <a:off x="5791200" y="1524000"/>
            <a:ext cx="29718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1" name="Line 94"/>
          <p:cNvSpPr>
            <a:spLocks noChangeShapeType="1"/>
          </p:cNvSpPr>
          <p:nvPr/>
        </p:nvSpPr>
        <p:spPr bwMode="auto">
          <a:xfrm flipH="1">
            <a:off x="5562600" y="1524000"/>
            <a:ext cx="228600" cy="3810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2" name="Line 95"/>
          <p:cNvSpPr>
            <a:spLocks noChangeShapeType="1"/>
          </p:cNvSpPr>
          <p:nvPr/>
        </p:nvSpPr>
        <p:spPr bwMode="auto">
          <a:xfrm flipH="1">
            <a:off x="6934200" y="6019800"/>
            <a:ext cx="19050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3" name="Line 96"/>
          <p:cNvSpPr>
            <a:spLocks noChangeShapeType="1"/>
          </p:cNvSpPr>
          <p:nvPr/>
        </p:nvSpPr>
        <p:spPr bwMode="auto">
          <a:xfrm flipV="1">
            <a:off x="8839200" y="1371600"/>
            <a:ext cx="0" cy="464820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4" name="Line 98"/>
          <p:cNvSpPr>
            <a:spLocks noChangeShapeType="1"/>
          </p:cNvSpPr>
          <p:nvPr/>
        </p:nvSpPr>
        <p:spPr bwMode="auto">
          <a:xfrm>
            <a:off x="4038600" y="1371600"/>
            <a:ext cx="4800600" cy="0"/>
          </a:xfrm>
          <a:prstGeom prst="line">
            <a:avLst/>
          </a:prstGeom>
          <a:noFill/>
          <a:ln w="19050">
            <a:solidFill>
              <a:schemeClr val="tx1"/>
            </a:solidFill>
            <a:round/>
            <a:headEnd/>
            <a:tailEnd/>
          </a:ln>
        </p:spPr>
        <p:txBody>
          <a:bodyPr wrap="none" anchor="ctr">
            <a:prstTxWarp prst="textNoShape">
              <a:avLst/>
            </a:prstTxWarp>
          </a:bodyPr>
          <a:lstStyle/>
          <a:p>
            <a:endParaRPr lang="en-US"/>
          </a:p>
        </p:txBody>
      </p:sp>
      <p:sp>
        <p:nvSpPr>
          <p:cNvPr id="224335" name="Line 99"/>
          <p:cNvSpPr>
            <a:spLocks noChangeShapeType="1"/>
          </p:cNvSpPr>
          <p:nvPr/>
        </p:nvSpPr>
        <p:spPr bwMode="auto">
          <a:xfrm flipH="1">
            <a:off x="3733800" y="1371600"/>
            <a:ext cx="304800" cy="533400"/>
          </a:xfrm>
          <a:prstGeom prst="line">
            <a:avLst/>
          </a:prstGeom>
          <a:noFill/>
          <a:ln w="19050">
            <a:solidFill>
              <a:schemeClr val="tx1"/>
            </a:solidFill>
            <a:round/>
            <a:headEnd/>
            <a:tailEnd type="triangle" w="med" len="med"/>
          </a:ln>
        </p:spPr>
        <p:txBody>
          <a:bodyPr wrap="none" anchor="ctr">
            <a:prstTxWarp prst="textNoShape">
              <a:avLst/>
            </a:prstTxWarp>
          </a:bodyPr>
          <a:lstStyle/>
          <a:p>
            <a:endParaRPr lang="en-US"/>
          </a:p>
        </p:txBody>
      </p:sp>
      <p:sp>
        <p:nvSpPr>
          <p:cNvPr id="224336" name="WordArt 100"/>
          <p:cNvSpPr>
            <a:spLocks noChangeArrowheads="1" noChangeShapeType="1" noTextEdit="1"/>
          </p:cNvSpPr>
          <p:nvPr/>
        </p:nvSpPr>
        <p:spPr bwMode="auto">
          <a:xfrm>
            <a:off x="7543800" y="4495800"/>
            <a:ext cx="1092200" cy="685800"/>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ea typeface="Arial Black"/>
                <a:cs typeface="Arial Black"/>
              </a:rPr>
              <a:t>Release</a:t>
            </a:r>
          </a:p>
        </p:txBody>
      </p:sp>
      <p:sp>
        <p:nvSpPr>
          <p:cNvPr id="224337" name="Date Placeholder 3"/>
          <p:cNvSpPr>
            <a:spLocks noGrp="1"/>
          </p:cNvSpPr>
          <p:nvPr>
            <p:ph type="dt" sz="quarter" idx="10"/>
          </p:nvPr>
        </p:nvSpPr>
        <p:spPr>
          <a:noFill/>
        </p:spPr>
        <p:txBody>
          <a:bodyPr/>
          <a:lstStyle/>
          <a:p>
            <a:fld id="{13AA3DC4-D217-3944-8A3D-555689992B0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132882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6307" name="Slide Number Placeholder 5"/>
          <p:cNvSpPr>
            <a:spLocks noGrp="1"/>
          </p:cNvSpPr>
          <p:nvPr>
            <p:ph type="sldNum" sz="quarter" idx="12"/>
          </p:nvPr>
        </p:nvSpPr>
        <p:spPr>
          <a:noFill/>
        </p:spPr>
        <p:txBody>
          <a:bodyPr/>
          <a:lstStyle/>
          <a:p>
            <a:fld id="{90E4C30B-BB52-CC46-A71D-3E395C0765BC}" type="slidenum">
              <a:rPr lang="en-US">
                <a:latin typeface="Arial" pitchFamily="-111" charset="0"/>
                <a:ea typeface="ＭＳ Ｐゴシック" pitchFamily="-111" charset="-128"/>
                <a:cs typeface="ＭＳ Ｐゴシック" pitchFamily="-111" charset="-128"/>
              </a:rPr>
              <a:pPr/>
              <a:t>72</a:t>
            </a:fld>
            <a:endParaRPr lang="en-US">
              <a:latin typeface="Arial" pitchFamily="-111" charset="0"/>
              <a:ea typeface="ＭＳ Ｐゴシック" pitchFamily="-111" charset="-128"/>
              <a:cs typeface="ＭＳ Ｐゴシック" pitchFamily="-111" charset="-128"/>
            </a:endParaRPr>
          </a:p>
        </p:txBody>
      </p:sp>
      <p:sp>
        <p:nvSpPr>
          <p:cNvPr id="226308"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Vector Addition</a:t>
            </a:r>
          </a:p>
        </p:txBody>
      </p:sp>
      <p:sp>
        <p:nvSpPr>
          <p:cNvPr id="226309" name="Rectangle 3"/>
          <p:cNvSpPr>
            <a:spLocks noGrp="1" noChangeArrowheads="1"/>
          </p:cNvSpPr>
          <p:nvPr>
            <p:ph type="body" idx="1"/>
          </p:nvPr>
        </p:nvSpPr>
        <p:spPr/>
        <p:txBody>
          <a:bodyPr/>
          <a:lstStyle/>
          <a:p>
            <a:r>
              <a:rPr lang="en-US" sz="2400">
                <a:ea typeface="ＭＳ Ｐゴシック" pitchFamily="-111" charset="-128"/>
                <a:cs typeface="ＭＳ Ｐゴシック" pitchFamily="-111" charset="-128"/>
              </a:rPr>
              <a:t>Start with a finite set of vectors in integer n-space.</a:t>
            </a:r>
          </a:p>
          <a:p>
            <a:r>
              <a:rPr lang="en-US" sz="2400">
                <a:ea typeface="ＭＳ Ｐゴシック" pitchFamily="-111" charset="-128"/>
                <a:cs typeface="ＭＳ Ｐゴシック" pitchFamily="-111" charset="-128"/>
              </a:rPr>
              <a:t>Start with a single point with non-negative integral coefficients.</a:t>
            </a:r>
          </a:p>
          <a:p>
            <a:r>
              <a:rPr lang="en-US" sz="2400">
                <a:ea typeface="ＭＳ Ｐゴシック" pitchFamily="-111" charset="-128"/>
                <a:cs typeface="ＭＳ Ｐゴシック" pitchFamily="-111" charset="-128"/>
              </a:rPr>
              <a:t>Can apply a vector only if the resultant point has non-negative coefficients.</a:t>
            </a:r>
          </a:p>
          <a:p>
            <a:r>
              <a:rPr lang="en-US" sz="2400">
                <a:ea typeface="ＭＳ Ｐゴシック" pitchFamily="-111" charset="-128"/>
                <a:cs typeface="ＭＳ Ｐゴシック" pitchFamily="-111" charset="-128"/>
              </a:rPr>
              <a:t>Choose randomly among acceptable vectors.</a:t>
            </a:r>
          </a:p>
          <a:p>
            <a:r>
              <a:rPr lang="en-US" sz="2400">
                <a:ea typeface="ＭＳ Ｐゴシック" pitchFamily="-111" charset="-128"/>
                <a:cs typeface="ＭＳ Ｐゴシック" pitchFamily="-111" charset="-128"/>
              </a:rPr>
              <a:t>This generates the set of reachable points.</a:t>
            </a:r>
          </a:p>
          <a:p>
            <a:r>
              <a:rPr lang="en-US" sz="2400">
                <a:ea typeface="ＭＳ Ｐゴシック" pitchFamily="-111" charset="-128"/>
                <a:cs typeface="ＭＳ Ｐゴシック" pitchFamily="-111" charset="-128"/>
              </a:rPr>
              <a:t>Vector addition systems are equivalent to Petri Nets.</a:t>
            </a:r>
          </a:p>
          <a:p>
            <a:r>
              <a:rPr lang="en-US" sz="2400">
                <a:ea typeface="ＭＳ Ｐゴシック" pitchFamily="-111" charset="-128"/>
                <a:cs typeface="ＭＳ Ｐゴシック" pitchFamily="-111" charset="-128"/>
              </a:rPr>
              <a:t>If order vectors, these are equivalent to FRS. </a:t>
            </a:r>
          </a:p>
        </p:txBody>
      </p:sp>
      <p:sp>
        <p:nvSpPr>
          <p:cNvPr id="226310" name="Date Placeholder 3"/>
          <p:cNvSpPr>
            <a:spLocks noGrp="1"/>
          </p:cNvSpPr>
          <p:nvPr>
            <p:ph type="dt" sz="quarter" idx="10"/>
          </p:nvPr>
        </p:nvSpPr>
        <p:spPr>
          <a:noFill/>
        </p:spPr>
        <p:txBody>
          <a:bodyPr/>
          <a:lstStyle/>
          <a:p>
            <a:fld id="{7898ED32-014F-FA49-AB68-8883F31C03B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0997294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28355" name="Slide Number Placeholder 5"/>
          <p:cNvSpPr>
            <a:spLocks noGrp="1"/>
          </p:cNvSpPr>
          <p:nvPr>
            <p:ph type="sldNum" sz="quarter" idx="12"/>
          </p:nvPr>
        </p:nvSpPr>
        <p:spPr>
          <a:noFill/>
        </p:spPr>
        <p:txBody>
          <a:bodyPr/>
          <a:lstStyle/>
          <a:p>
            <a:fld id="{FB854AA7-A232-614E-B1F4-E13F4380AA3C}" type="slidenum">
              <a:rPr lang="en-US">
                <a:latin typeface="Arial" pitchFamily="-111" charset="0"/>
                <a:ea typeface="ＭＳ Ｐゴシック" pitchFamily="-111" charset="-128"/>
                <a:cs typeface="ＭＳ Ｐゴシック" pitchFamily="-111" charset="-128"/>
              </a:rPr>
              <a:pPr/>
              <a:t>73</a:t>
            </a:fld>
            <a:endParaRPr lang="en-US">
              <a:latin typeface="Arial" pitchFamily="-111" charset="0"/>
              <a:ea typeface="ＭＳ Ｐゴシック" pitchFamily="-111" charset="-128"/>
              <a:cs typeface="ＭＳ Ｐゴシック" pitchFamily="-111" charset="-128"/>
            </a:endParaRPr>
          </a:p>
        </p:txBody>
      </p:sp>
      <p:sp>
        <p:nvSpPr>
          <p:cNvPr id="22835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Vectors as Resource Models</a:t>
            </a:r>
          </a:p>
        </p:txBody>
      </p:sp>
      <p:sp>
        <p:nvSpPr>
          <p:cNvPr id="228357" name="Rectangle 3"/>
          <p:cNvSpPr>
            <a:spLocks noGrp="1" noChangeArrowheads="1"/>
          </p:cNvSpPr>
          <p:nvPr>
            <p:ph type="body" idx="1"/>
          </p:nvPr>
        </p:nvSpPr>
        <p:spPr/>
        <p:txBody>
          <a:bodyPr/>
          <a:lstStyle/>
          <a:p>
            <a:pPr>
              <a:lnSpc>
                <a:spcPct val="90000"/>
              </a:lnSpc>
            </a:pPr>
            <a:r>
              <a:rPr lang="en-US" dirty="0">
                <a:ea typeface="ＭＳ Ｐゴシック" pitchFamily="-111" charset="-128"/>
                <a:cs typeface="ＭＳ Ｐゴシック" pitchFamily="-111" charset="-128"/>
              </a:rPr>
              <a:t>Each component of a point in </a:t>
            </a:r>
            <a:r>
              <a:rPr lang="en-US" b="1" dirty="0">
                <a:ea typeface="ＭＳ Ｐゴシック" pitchFamily="-111" charset="-128"/>
                <a:cs typeface="ＭＳ Ｐゴシック" pitchFamily="-111" charset="-128"/>
              </a:rPr>
              <a:t>n</a:t>
            </a:r>
            <a:r>
              <a:rPr lang="en-US" dirty="0">
                <a:ea typeface="ＭＳ Ｐゴシック" pitchFamily="-111" charset="-128"/>
                <a:cs typeface="ＭＳ Ｐゴシック" pitchFamily="-111" charset="-128"/>
              </a:rPr>
              <a:t>-space represents the quantity of a particular resource.</a:t>
            </a:r>
          </a:p>
          <a:p>
            <a:pPr>
              <a:lnSpc>
                <a:spcPct val="90000"/>
              </a:lnSpc>
            </a:pPr>
            <a:r>
              <a:rPr lang="en-US" dirty="0">
                <a:ea typeface="ＭＳ Ｐゴシック" pitchFamily="-111" charset="-128"/>
                <a:cs typeface="ＭＳ Ｐゴシック" pitchFamily="-111" charset="-128"/>
              </a:rPr>
              <a:t>The vectors represent processes that consume and produce resources.</a:t>
            </a:r>
          </a:p>
          <a:p>
            <a:pPr>
              <a:lnSpc>
                <a:spcPct val="90000"/>
              </a:lnSpc>
            </a:pPr>
            <a:r>
              <a:rPr lang="en-US" dirty="0">
                <a:ea typeface="ＭＳ Ｐゴシック" pitchFamily="-111" charset="-128"/>
                <a:cs typeface="ＭＳ Ｐゴシック" pitchFamily="-111" charset="-128"/>
              </a:rPr>
              <a:t>The issues are safety (do we avoid bad states) and </a:t>
            </a:r>
            <a:r>
              <a:rPr lang="en-US" dirty="0" err="1">
                <a:ea typeface="ＭＳ Ｐゴシック" pitchFamily="-111" charset="-128"/>
                <a:cs typeface="ＭＳ Ｐゴシック" pitchFamily="-111" charset="-128"/>
              </a:rPr>
              <a:t>liveness</a:t>
            </a:r>
            <a:r>
              <a:rPr lang="en-US" dirty="0">
                <a:ea typeface="ＭＳ Ｐゴシック" pitchFamily="-111" charset="-128"/>
                <a:cs typeface="ＭＳ Ｐゴシック" pitchFamily="-111" charset="-128"/>
              </a:rPr>
              <a:t> (do we attain a desired state).</a:t>
            </a:r>
          </a:p>
          <a:p>
            <a:pPr>
              <a:lnSpc>
                <a:spcPct val="90000"/>
              </a:lnSpc>
            </a:pPr>
            <a:r>
              <a:rPr lang="en-US" dirty="0">
                <a:ea typeface="ＭＳ Ｐゴシック" pitchFamily="-111" charset="-128"/>
                <a:cs typeface="ＭＳ Ｐゴシック" pitchFamily="-111" charset="-128"/>
              </a:rPr>
              <a:t>Issues are deadlock, starvation, etc.</a:t>
            </a:r>
          </a:p>
        </p:txBody>
      </p:sp>
      <p:sp>
        <p:nvSpPr>
          <p:cNvPr id="228358" name="Date Placeholder 3"/>
          <p:cNvSpPr>
            <a:spLocks noGrp="1"/>
          </p:cNvSpPr>
          <p:nvPr>
            <p:ph type="dt" sz="quarter" idx="10"/>
          </p:nvPr>
        </p:nvSpPr>
        <p:spPr>
          <a:noFill/>
        </p:spPr>
        <p:txBody>
          <a:bodyPr/>
          <a:lstStyle/>
          <a:p>
            <a:fld id="{87EF0641-B74B-3941-A9A3-0F444464BE9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7840714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30403" name="Slide Number Placeholder 5"/>
          <p:cNvSpPr>
            <a:spLocks noGrp="1"/>
          </p:cNvSpPr>
          <p:nvPr>
            <p:ph type="sldNum" sz="quarter" idx="12"/>
          </p:nvPr>
        </p:nvSpPr>
        <p:spPr>
          <a:noFill/>
        </p:spPr>
        <p:txBody>
          <a:bodyPr/>
          <a:lstStyle/>
          <a:p>
            <a:fld id="{5D70E1C2-5803-534E-B4FD-38FF568B77F5}" type="slidenum">
              <a:rPr lang="en-US">
                <a:latin typeface="Arial" pitchFamily="-111" charset="0"/>
                <a:ea typeface="ＭＳ Ｐゴシック" pitchFamily="-111" charset="-128"/>
                <a:cs typeface="ＭＳ Ｐゴシック" pitchFamily="-111" charset="-128"/>
              </a:rPr>
              <a:pPr/>
              <a:t>74</a:t>
            </a:fld>
            <a:endParaRPr lang="en-US">
              <a:latin typeface="Arial" pitchFamily="-111" charset="0"/>
              <a:ea typeface="ＭＳ Ｐゴシック" pitchFamily="-111" charset="-128"/>
              <a:cs typeface="ＭＳ Ｐゴシック" pitchFamily="-111" charset="-128"/>
            </a:endParaRPr>
          </a:p>
        </p:txBody>
      </p:sp>
      <p:sp>
        <p:nvSpPr>
          <p:cNvPr id="230404"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Factors with Residues</a:t>
            </a:r>
          </a:p>
        </p:txBody>
      </p:sp>
      <p:sp>
        <p:nvSpPr>
          <p:cNvPr id="230405" name="Rectangle 3"/>
          <p:cNvSpPr>
            <a:spLocks noGrp="1" noChangeArrowheads="1"/>
          </p:cNvSpPr>
          <p:nvPr>
            <p:ph type="body" idx="1"/>
          </p:nvPr>
        </p:nvSpPr>
        <p:spPr/>
        <p:txBody>
          <a:bodyPr/>
          <a:lstStyle/>
          <a:p>
            <a:r>
              <a:rPr lang="en-US" sz="2800" dirty="0">
                <a:ea typeface="ＭＳ Ｐゴシック" pitchFamily="-111" charset="-128"/>
                <a:cs typeface="ＭＳ Ｐゴシック" pitchFamily="-111" charset="-128"/>
              </a:rPr>
              <a:t>Rules are of form</a:t>
            </a:r>
          </a:p>
          <a:p>
            <a:pPr lvl="1"/>
            <a:r>
              <a:rPr lang="en-US" sz="2400" b="1" dirty="0" err="1"/>
              <a:t>a</a:t>
            </a:r>
            <a:r>
              <a:rPr lang="en-US" sz="2400" b="1" baseline="-25000" dirty="0" err="1"/>
              <a:t>i</a:t>
            </a:r>
            <a:r>
              <a:rPr lang="en-US" sz="2400" b="1" dirty="0"/>
              <a:t> x + c</a:t>
            </a:r>
            <a:r>
              <a:rPr lang="en-US" sz="2400" b="1" baseline="-25000" dirty="0"/>
              <a:t>i</a:t>
            </a:r>
            <a:r>
              <a:rPr lang="en-US" sz="2400" b="1" dirty="0"/>
              <a:t>   </a:t>
            </a:r>
            <a:r>
              <a:rPr lang="en-US" sz="2400" b="1" dirty="0">
                <a:sym typeface="Symbol" pitchFamily="-111" charset="2"/>
              </a:rPr>
              <a:t></a:t>
            </a:r>
            <a:r>
              <a:rPr lang="en-US" sz="2400" b="1" dirty="0"/>
              <a:t>   b</a:t>
            </a:r>
            <a:r>
              <a:rPr lang="en-US" sz="2400" b="1" baseline="-25000" dirty="0"/>
              <a:t>i</a:t>
            </a:r>
            <a:r>
              <a:rPr lang="en-US" sz="2400" b="1" dirty="0"/>
              <a:t> x + d</a:t>
            </a:r>
            <a:r>
              <a:rPr lang="en-US" sz="2400" b="1" baseline="-25000" dirty="0"/>
              <a:t>i</a:t>
            </a:r>
          </a:p>
          <a:p>
            <a:pPr lvl="1"/>
            <a:r>
              <a:rPr lang="en-US" sz="2400" dirty="0"/>
              <a:t>There are </a:t>
            </a:r>
            <a:r>
              <a:rPr lang="en-US" sz="2400" b="1" dirty="0"/>
              <a:t>n</a:t>
            </a:r>
            <a:r>
              <a:rPr lang="en-US" sz="2400" dirty="0"/>
              <a:t> such rules</a:t>
            </a:r>
          </a:p>
          <a:p>
            <a:pPr lvl="1"/>
            <a:r>
              <a:rPr lang="en-US" sz="2400" dirty="0"/>
              <a:t>Can apply if number is such that you get a residue (remainder) </a:t>
            </a:r>
            <a:r>
              <a:rPr lang="en-US" sz="2400" b="1" dirty="0"/>
              <a:t>c</a:t>
            </a:r>
            <a:r>
              <a:rPr lang="en-US" sz="2400" b="1" baseline="-25000" dirty="0"/>
              <a:t>i</a:t>
            </a:r>
            <a:r>
              <a:rPr lang="en-US" sz="2400" dirty="0"/>
              <a:t> when you divide by </a:t>
            </a:r>
            <a:r>
              <a:rPr lang="en-US" sz="2400" b="1" dirty="0" err="1"/>
              <a:t>a</a:t>
            </a:r>
            <a:r>
              <a:rPr lang="en-US" sz="2400" b="1" baseline="-25000" dirty="0" err="1"/>
              <a:t>i</a:t>
            </a:r>
            <a:endParaRPr lang="en-US" sz="2400" b="1" dirty="0"/>
          </a:p>
          <a:p>
            <a:pPr lvl="1"/>
            <a:r>
              <a:rPr lang="en-US" sz="2400" dirty="0"/>
              <a:t>Take quotient </a:t>
            </a:r>
            <a:r>
              <a:rPr lang="en-US" sz="2400" b="1" dirty="0"/>
              <a:t>x</a:t>
            </a:r>
            <a:r>
              <a:rPr lang="en-US" sz="2400" dirty="0"/>
              <a:t> and produce a new number </a:t>
            </a:r>
            <a:br>
              <a:rPr lang="en-US" sz="2400" dirty="0"/>
            </a:br>
            <a:r>
              <a:rPr lang="en-US" sz="2400" b="1" dirty="0"/>
              <a:t>b</a:t>
            </a:r>
            <a:r>
              <a:rPr lang="en-US" sz="2400" b="1" baseline="-25000" dirty="0"/>
              <a:t>i</a:t>
            </a:r>
            <a:r>
              <a:rPr lang="en-US" sz="2400" b="1" dirty="0"/>
              <a:t> x + d</a:t>
            </a:r>
            <a:r>
              <a:rPr lang="en-US" sz="2400" b="1" baseline="-25000" dirty="0"/>
              <a:t>i</a:t>
            </a:r>
            <a:endParaRPr lang="en-US" sz="2400" b="1" dirty="0"/>
          </a:p>
          <a:p>
            <a:pPr lvl="1"/>
            <a:r>
              <a:rPr lang="en-US" sz="2400" dirty="0"/>
              <a:t>Can apply any applicable one (no order)</a:t>
            </a:r>
          </a:p>
          <a:p>
            <a:r>
              <a:rPr lang="en-US" sz="2800" dirty="0">
                <a:ea typeface="ＭＳ Ｐゴシック" pitchFamily="-111" charset="-128"/>
                <a:cs typeface="ＭＳ Ｐゴシック" pitchFamily="-111" charset="-128"/>
              </a:rPr>
              <a:t>These systems are equivalent to Register Machines.</a:t>
            </a:r>
          </a:p>
        </p:txBody>
      </p:sp>
      <p:sp>
        <p:nvSpPr>
          <p:cNvPr id="230406" name="Date Placeholder 3"/>
          <p:cNvSpPr>
            <a:spLocks noGrp="1"/>
          </p:cNvSpPr>
          <p:nvPr>
            <p:ph type="dt" sz="quarter" idx="10"/>
          </p:nvPr>
        </p:nvSpPr>
        <p:spPr>
          <a:noFill/>
        </p:spPr>
        <p:txBody>
          <a:bodyPr/>
          <a:lstStyle/>
          <a:p>
            <a:fld id="{ADDFF207-2B3D-5943-BD49-AF0085EE719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38662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32451" name="Slide Number Placeholder 5"/>
          <p:cNvSpPr>
            <a:spLocks noGrp="1"/>
          </p:cNvSpPr>
          <p:nvPr>
            <p:ph type="sldNum" sz="quarter" idx="12"/>
          </p:nvPr>
        </p:nvSpPr>
        <p:spPr>
          <a:noFill/>
        </p:spPr>
        <p:txBody>
          <a:bodyPr/>
          <a:lstStyle/>
          <a:p>
            <a:fld id="{2F37618B-4692-8948-B133-15C115AE924F}" type="slidenum">
              <a:rPr lang="en-US">
                <a:latin typeface="Arial" pitchFamily="-111" charset="0"/>
                <a:ea typeface="ＭＳ Ｐゴシック" pitchFamily="-111" charset="-128"/>
                <a:cs typeface="ＭＳ Ｐゴシック" pitchFamily="-111" charset="-128"/>
              </a:rPr>
              <a:pPr/>
              <a:t>75</a:t>
            </a:fld>
            <a:endParaRPr lang="en-US">
              <a:latin typeface="Arial" pitchFamily="-111" charset="0"/>
              <a:ea typeface="ＭＳ Ｐゴシック" pitchFamily="-111" charset="-128"/>
              <a:cs typeface="ＭＳ Ｐゴシック" pitchFamily="-111" charset="-128"/>
            </a:endParaRPr>
          </a:p>
        </p:txBody>
      </p:sp>
      <p:sp>
        <p:nvSpPr>
          <p:cNvPr id="23245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Abelian Semi-Group</a:t>
            </a:r>
          </a:p>
        </p:txBody>
      </p:sp>
      <p:sp>
        <p:nvSpPr>
          <p:cNvPr id="232453" name="Rectangle 3"/>
          <p:cNvSpPr>
            <a:spLocks noGrp="1" noChangeArrowheads="1"/>
          </p:cNvSpPr>
          <p:nvPr>
            <p:ph type="body" idx="1"/>
          </p:nvPr>
        </p:nvSpPr>
        <p:spPr/>
        <p:txBody>
          <a:bodyPr/>
          <a:lstStyle/>
          <a:p>
            <a:pPr marL="609600" indent="-609600">
              <a:buFontTx/>
              <a:buNone/>
            </a:pPr>
            <a:r>
              <a:rPr lang="en-US" sz="2800" b="1" dirty="0">
                <a:solidFill>
                  <a:srgbClr val="333333"/>
                </a:solidFill>
                <a:ea typeface="ＭＳ Ｐゴシック" pitchFamily="-111" charset="-128"/>
                <a:cs typeface="ＭＳ Ｐゴシック" pitchFamily="-111" charset="-128"/>
              </a:rPr>
              <a:t>S = (G, •) </a:t>
            </a:r>
            <a:r>
              <a:rPr lang="en-US" sz="2800" dirty="0">
                <a:solidFill>
                  <a:srgbClr val="333333"/>
                </a:solidFill>
                <a:ea typeface="ＭＳ Ｐゴシック" pitchFamily="-111" charset="-128"/>
                <a:cs typeface="ＭＳ Ｐゴシック" pitchFamily="-111" charset="-128"/>
              </a:rPr>
              <a:t>is a semi-group if</a:t>
            </a:r>
          </a:p>
          <a:p>
            <a:pPr marL="990600" lvl="1" indent="-533400">
              <a:buFontTx/>
              <a:buNone/>
            </a:pPr>
            <a:r>
              <a:rPr lang="en-US" sz="2400" b="1" dirty="0">
                <a:solidFill>
                  <a:srgbClr val="333333"/>
                </a:solidFill>
              </a:rPr>
              <a:t>G</a:t>
            </a:r>
            <a:r>
              <a:rPr lang="en-US" sz="2400" dirty="0">
                <a:solidFill>
                  <a:srgbClr val="333333"/>
                </a:solidFill>
              </a:rPr>
              <a:t> is a set, </a:t>
            </a:r>
            <a:r>
              <a:rPr lang="en-US" sz="2400" b="1" dirty="0">
                <a:solidFill>
                  <a:srgbClr val="333333"/>
                </a:solidFill>
              </a:rPr>
              <a:t>•</a:t>
            </a:r>
            <a:r>
              <a:rPr lang="en-US" sz="2400" dirty="0">
                <a:solidFill>
                  <a:srgbClr val="333333"/>
                </a:solidFill>
              </a:rPr>
              <a:t> is a binary operator, and</a:t>
            </a:r>
          </a:p>
          <a:p>
            <a:pPr marL="990600" lvl="1" indent="-533400">
              <a:buFont typeface="Times" pitchFamily="-111" charset="0"/>
              <a:buAutoNum type="arabicPeriod"/>
            </a:pPr>
            <a:r>
              <a:rPr lang="en-US" sz="2400" dirty="0">
                <a:solidFill>
                  <a:srgbClr val="333333"/>
                </a:solidFill>
              </a:rPr>
              <a:t>Closure: If </a:t>
            </a:r>
            <a:r>
              <a:rPr lang="en-US" sz="2400" b="1" dirty="0" err="1">
                <a:solidFill>
                  <a:srgbClr val="333333"/>
                </a:solidFill>
              </a:rPr>
              <a:t>x,y</a:t>
            </a:r>
            <a:r>
              <a:rPr lang="en-US" sz="2400" b="1" dirty="0">
                <a:solidFill>
                  <a:srgbClr val="333333"/>
                </a:solidFill>
              </a:rPr>
              <a:t> </a:t>
            </a:r>
            <a:r>
              <a:rPr lang="en-US" sz="2400" b="1" dirty="0">
                <a:solidFill>
                  <a:srgbClr val="333333"/>
                </a:solidFill>
                <a:sym typeface="Symbol" pitchFamily="-111" charset="2"/>
              </a:rPr>
              <a:t> G </a:t>
            </a:r>
            <a:r>
              <a:rPr lang="en-US" sz="2400" dirty="0">
                <a:solidFill>
                  <a:srgbClr val="333333"/>
                </a:solidFill>
                <a:sym typeface="Symbol" pitchFamily="-111" charset="2"/>
              </a:rPr>
              <a:t>then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 G </a:t>
            </a:r>
          </a:p>
          <a:p>
            <a:pPr marL="990600" lvl="1" indent="-533400">
              <a:buFont typeface="Times" pitchFamily="-111" charset="0"/>
              <a:buAutoNum type="arabicPeriod"/>
            </a:pPr>
            <a:r>
              <a:rPr lang="en-US" sz="2400" dirty="0">
                <a:solidFill>
                  <a:srgbClr val="333333"/>
                </a:solidFill>
              </a:rPr>
              <a:t>Associativity: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 = (</a:t>
            </a:r>
            <a:r>
              <a:rPr lang="en-US" sz="2400" b="1" dirty="0">
                <a:solidFill>
                  <a:srgbClr val="333333"/>
                </a:solidFill>
                <a:sym typeface="Symbol" pitchFamily="-111" charset="2"/>
              </a:rPr>
              <a:t>x </a:t>
            </a:r>
            <a:r>
              <a:rPr lang="en-US" sz="2400" b="1" dirty="0">
                <a:solidFill>
                  <a:srgbClr val="333333"/>
                </a:solidFill>
              </a:rPr>
              <a:t>• </a:t>
            </a:r>
            <a:r>
              <a:rPr lang="en-US" sz="2400" b="1" dirty="0">
                <a:solidFill>
                  <a:srgbClr val="333333"/>
                </a:solidFill>
                <a:sym typeface="Symbol" pitchFamily="-111" charset="2"/>
              </a:rPr>
              <a:t>y) </a:t>
            </a:r>
            <a:r>
              <a:rPr lang="en-US" sz="2400" b="1" dirty="0">
                <a:solidFill>
                  <a:srgbClr val="333333"/>
                </a:solidFill>
              </a:rPr>
              <a:t>• z</a:t>
            </a:r>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a:t>
            </a:r>
            <a:r>
              <a:rPr lang="en-US" sz="2800" dirty="0" err="1">
                <a:ea typeface="ＭＳ Ｐゴシック" pitchFamily="-111" charset="-128"/>
                <a:cs typeface="ＭＳ Ｐゴシック" pitchFamily="-111" charset="-128"/>
              </a:rPr>
              <a:t>monoid</a:t>
            </a:r>
            <a:r>
              <a:rPr lang="en-US" sz="2800" dirty="0">
                <a:ea typeface="ＭＳ Ｐゴシック" pitchFamily="-111" charset="-128"/>
                <a:cs typeface="ＭＳ Ｐゴシック" pitchFamily="-111" charset="-128"/>
              </a:rPr>
              <a:t> if</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3"/>
            </a:pPr>
            <a:r>
              <a:rPr lang="en-US" sz="2400" dirty="0">
                <a:solidFill>
                  <a:srgbClr val="333333"/>
                </a:solidFill>
                <a:sym typeface="Symbol" pitchFamily="-111" charset="2"/>
              </a:rPr>
              <a:t>Identity: </a:t>
            </a:r>
            <a:r>
              <a:rPr lang="en-US" sz="2400" b="1" dirty="0">
                <a:solidFill>
                  <a:srgbClr val="333333"/>
                </a:solidFill>
                <a:sym typeface="Symbol" pitchFamily="-111" charset="2"/>
              </a:rPr>
              <a:t>e  G x  G [e </a:t>
            </a:r>
            <a:r>
              <a:rPr lang="en-US" sz="2400" b="1" dirty="0">
                <a:solidFill>
                  <a:srgbClr val="333333"/>
                </a:solidFill>
              </a:rPr>
              <a:t>• x = x • e = x</a:t>
            </a:r>
            <a:r>
              <a:rPr lang="en-US" sz="2400" b="1" dirty="0">
                <a:solidFill>
                  <a:srgbClr val="333333"/>
                </a:solidFill>
                <a:sym typeface="Symbol" pitchFamily="-111" charset="2"/>
              </a:rPr>
              <a:t>]</a:t>
            </a:r>
            <a:endParaRPr lang="en-US" sz="2400" b="1" dirty="0"/>
          </a:p>
          <a:p>
            <a:pPr marL="609600" indent="-609600">
              <a:buFont typeface="Times" pitchFamily="-111" charset="0"/>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 group if </a:t>
            </a:r>
            <a:endParaRPr lang="en-US" sz="2800" dirty="0">
              <a:solidFill>
                <a:srgbClr val="333333"/>
              </a:solidFill>
              <a:ea typeface="ＭＳ Ｐゴシック" pitchFamily="-111" charset="-128"/>
              <a:cs typeface="ＭＳ Ｐゴシック" pitchFamily="-111" charset="-128"/>
              <a:sym typeface="Symbol" pitchFamily="-111" charset="2"/>
            </a:endParaRPr>
          </a:p>
          <a:p>
            <a:pPr marL="990600" lvl="1" indent="-533400">
              <a:buFont typeface="Times" pitchFamily="-111" charset="0"/>
              <a:buAutoNum type="arabicPeriod" startAt="4"/>
            </a:pPr>
            <a:r>
              <a:rPr lang="en-US" sz="2400" dirty="0">
                <a:solidFill>
                  <a:srgbClr val="333333"/>
                </a:solidFill>
                <a:sym typeface="Symbol" pitchFamily="-111" charset="2"/>
              </a:rPr>
              <a:t>Inverse: </a:t>
            </a:r>
            <a:r>
              <a:rPr lang="en-US" sz="2400" b="1" dirty="0">
                <a:solidFill>
                  <a:srgbClr val="333333"/>
                </a:solidFill>
                <a:sym typeface="Symbol" pitchFamily="-111" charset="2"/>
              </a:rPr>
              <a:t>x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 G [x</a:t>
            </a:r>
            <a:r>
              <a:rPr lang="en-US" sz="2400" b="1" baseline="30000" dirty="0">
                <a:solidFill>
                  <a:srgbClr val="333333"/>
                </a:solidFill>
                <a:sym typeface="Symbol" pitchFamily="-111" charset="2"/>
              </a:rPr>
              <a:t>-1</a:t>
            </a:r>
            <a:r>
              <a:rPr lang="en-US" sz="2400" b="1" dirty="0">
                <a:solidFill>
                  <a:srgbClr val="333333"/>
                </a:solidFill>
                <a:sym typeface="Symbol" pitchFamily="-111" charset="2"/>
              </a:rPr>
              <a:t> </a:t>
            </a:r>
            <a:r>
              <a:rPr lang="en-US" sz="2400" b="1" dirty="0">
                <a:solidFill>
                  <a:srgbClr val="333333"/>
                </a:solidFill>
              </a:rPr>
              <a:t>• x = x • </a:t>
            </a:r>
            <a:r>
              <a:rPr lang="en-US" sz="2400" b="1" dirty="0">
                <a:solidFill>
                  <a:srgbClr val="333333"/>
                </a:solidFill>
                <a:sym typeface="Symbol" pitchFamily="-111" charset="2"/>
              </a:rPr>
              <a:t>x</a:t>
            </a:r>
            <a:r>
              <a:rPr lang="en-US" sz="2400" b="1" baseline="30000" dirty="0">
                <a:solidFill>
                  <a:srgbClr val="333333"/>
                </a:solidFill>
                <a:sym typeface="Symbol" pitchFamily="-111" charset="2"/>
              </a:rPr>
              <a:t>-1</a:t>
            </a:r>
            <a:r>
              <a:rPr lang="en-US" sz="2400" b="1" dirty="0">
                <a:solidFill>
                  <a:srgbClr val="333333"/>
                </a:solidFill>
              </a:rPr>
              <a:t> = e</a:t>
            </a:r>
            <a:r>
              <a:rPr lang="en-US" sz="2400" b="1" dirty="0">
                <a:solidFill>
                  <a:srgbClr val="333333"/>
                </a:solidFill>
                <a:sym typeface="Symbol" pitchFamily="-111" charset="2"/>
              </a:rPr>
              <a:t>]</a:t>
            </a:r>
            <a:endParaRPr lang="en-US" sz="2400" b="1" dirty="0"/>
          </a:p>
          <a:p>
            <a:pPr marL="609600" indent="-609600">
              <a:buFontTx/>
              <a:buNone/>
            </a:pPr>
            <a:r>
              <a:rPr lang="en-US" sz="2800" b="1" dirty="0">
                <a:ea typeface="ＭＳ Ｐゴシック" pitchFamily="-111" charset="-128"/>
                <a:cs typeface="ＭＳ Ｐゴシック" pitchFamily="-111" charset="-128"/>
              </a:rPr>
              <a:t>S</a:t>
            </a:r>
            <a:r>
              <a:rPr lang="en-US" sz="2800" dirty="0">
                <a:ea typeface="ＭＳ Ｐゴシック" pitchFamily="-111" charset="-128"/>
                <a:cs typeface="ＭＳ Ｐゴシック" pitchFamily="-111" charset="-128"/>
              </a:rPr>
              <a:t> is </a:t>
            </a:r>
            <a:r>
              <a:rPr lang="en-US" sz="2800" dirty="0" err="1">
                <a:ea typeface="ＭＳ Ｐゴシック" pitchFamily="-111" charset="-128"/>
                <a:cs typeface="ＭＳ Ｐゴシック" pitchFamily="-111" charset="-128"/>
              </a:rPr>
              <a:t>Abelian</a:t>
            </a:r>
            <a:r>
              <a:rPr lang="en-US" sz="2800" dirty="0">
                <a:ea typeface="ＭＳ Ｐゴシック" pitchFamily="-111" charset="-128"/>
                <a:cs typeface="ＭＳ Ｐゴシック" pitchFamily="-111" charset="-128"/>
              </a:rPr>
              <a:t> if </a:t>
            </a:r>
            <a:r>
              <a:rPr lang="en-US" sz="2800" dirty="0">
                <a:solidFill>
                  <a:srgbClr val="333333"/>
                </a:solidFill>
                <a:ea typeface="ＭＳ Ｐゴシック" pitchFamily="-111" charset="-128"/>
                <a:cs typeface="ＭＳ Ｐゴシック" pitchFamily="-111" charset="-128"/>
              </a:rPr>
              <a:t>• is</a:t>
            </a:r>
            <a:r>
              <a:rPr lang="en-US" sz="2800" dirty="0">
                <a:ea typeface="ＭＳ Ｐゴシック" pitchFamily="-111" charset="-128"/>
                <a:cs typeface="ＭＳ Ｐゴシック" pitchFamily="-111" charset="-128"/>
              </a:rPr>
              <a:t> commutative</a:t>
            </a:r>
          </a:p>
        </p:txBody>
      </p:sp>
      <p:sp>
        <p:nvSpPr>
          <p:cNvPr id="232454" name="Date Placeholder 3"/>
          <p:cNvSpPr>
            <a:spLocks noGrp="1"/>
          </p:cNvSpPr>
          <p:nvPr>
            <p:ph type="dt" sz="quarter" idx="10"/>
          </p:nvPr>
        </p:nvSpPr>
        <p:spPr>
          <a:noFill/>
        </p:spPr>
        <p:txBody>
          <a:bodyPr/>
          <a:lstStyle/>
          <a:p>
            <a:fld id="{A72B4AEA-32BC-C649-9B96-7F333E6EEF28}"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603538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34499" name="Slide Number Placeholder 5"/>
          <p:cNvSpPr>
            <a:spLocks noGrp="1"/>
          </p:cNvSpPr>
          <p:nvPr>
            <p:ph type="sldNum" sz="quarter" idx="12"/>
          </p:nvPr>
        </p:nvSpPr>
        <p:spPr>
          <a:noFill/>
        </p:spPr>
        <p:txBody>
          <a:bodyPr/>
          <a:lstStyle/>
          <a:p>
            <a:fld id="{1BFEFD50-A753-E843-A7B8-DFC6A2421E6D}" type="slidenum">
              <a:rPr lang="en-US">
                <a:latin typeface="Arial" pitchFamily="-111" charset="0"/>
                <a:ea typeface="ＭＳ Ｐゴシック" pitchFamily="-111" charset="-128"/>
                <a:cs typeface="ＭＳ Ｐゴシック" pitchFamily="-111" charset="-128"/>
              </a:rPr>
              <a:pPr/>
              <a:t>76</a:t>
            </a:fld>
            <a:endParaRPr lang="en-US">
              <a:latin typeface="Arial" pitchFamily="-111" charset="0"/>
              <a:ea typeface="ＭＳ Ｐゴシック" pitchFamily="-111" charset="-128"/>
              <a:cs typeface="ＭＳ Ｐゴシック" pitchFamily="-111" charset="-128"/>
            </a:endParaRPr>
          </a:p>
        </p:txBody>
      </p:sp>
      <p:sp>
        <p:nvSpPr>
          <p:cNvPr id="234500"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Finitely Presented</a:t>
            </a:r>
          </a:p>
        </p:txBody>
      </p:sp>
      <p:sp>
        <p:nvSpPr>
          <p:cNvPr id="234501" name="Rectangle 3"/>
          <p:cNvSpPr>
            <a:spLocks noGrp="1" noChangeArrowheads="1"/>
          </p:cNvSpPr>
          <p:nvPr>
            <p:ph type="body" idx="1"/>
          </p:nvPr>
        </p:nvSpPr>
        <p:spPr/>
        <p:txBody>
          <a:bodyPr/>
          <a:lstStyle/>
          <a:p>
            <a:r>
              <a:rPr lang="en-US" sz="2400" b="1" dirty="0">
                <a:solidFill>
                  <a:srgbClr val="333333"/>
                </a:solidFill>
                <a:ea typeface="ＭＳ Ｐゴシック" pitchFamily="-111" charset="-128"/>
                <a:cs typeface="ＭＳ Ｐゴシック" pitchFamily="-111" charset="-128"/>
              </a:rPr>
              <a:t>S = (G, •)</a:t>
            </a:r>
            <a:r>
              <a:rPr lang="en-US" sz="2400" dirty="0">
                <a:solidFill>
                  <a:srgbClr val="333333"/>
                </a:solidFill>
                <a:ea typeface="ＭＳ Ｐゴシック" pitchFamily="-111" charset="-128"/>
                <a:cs typeface="ＭＳ Ｐゴシック" pitchFamily="-111" charset="-128"/>
              </a:rPr>
              <a:t>, a </a:t>
            </a:r>
            <a:r>
              <a:rPr lang="en-US" sz="2400" dirty="0">
                <a:ea typeface="ＭＳ Ｐゴシック" pitchFamily="-111" charset="-128"/>
                <a:cs typeface="ＭＳ Ｐゴシック" pitchFamily="-111" charset="-128"/>
              </a:rPr>
              <a:t>semi-group (</a:t>
            </a:r>
            <a:r>
              <a:rPr lang="en-US" sz="2400" dirty="0" err="1">
                <a:ea typeface="ＭＳ Ｐゴシック" pitchFamily="-111" charset="-128"/>
                <a:cs typeface="ＭＳ Ｐゴシック" pitchFamily="-111" charset="-128"/>
              </a:rPr>
              <a:t>monoid</a:t>
            </a:r>
            <a:r>
              <a:rPr lang="en-US" sz="2400" dirty="0">
                <a:ea typeface="ＭＳ Ｐゴシック" pitchFamily="-111" charset="-128"/>
                <a:cs typeface="ＭＳ Ｐゴシック" pitchFamily="-111" charset="-128"/>
              </a:rPr>
              <a:t>, group), is finitely presented if there is  a finite set of symbols, </a:t>
            </a:r>
            <a:r>
              <a:rPr lang="en-US" sz="2400" b="1"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called the alphabet or generators, and a finite set of equalities </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a:t>
            </a:r>
            <a:r>
              <a:rPr lang="en-US" sz="2400" b="1" dirty="0" err="1">
                <a:latin typeface="Symbol" pitchFamily="-111" charset="2"/>
                <a:ea typeface="ＭＳ Ｐゴシック" pitchFamily="-111" charset="-128"/>
                <a:cs typeface="ＭＳ Ｐゴシック" pitchFamily="-111" charset="-128"/>
                <a:sym typeface="Symbol" pitchFamily="-111" charset="2"/>
              </a:rPr>
              <a:t>a</a:t>
            </a:r>
            <a:r>
              <a:rPr lang="en-US" sz="2400" b="1" baseline="-25000" dirty="0" err="1">
                <a:ea typeface="ＭＳ Ｐゴシック" pitchFamily="-111" charset="-128"/>
                <a:cs typeface="ＭＳ Ｐゴシック" pitchFamily="-111" charset="-128"/>
                <a:sym typeface="Symbol" pitchFamily="-111" charset="2"/>
              </a:rPr>
              <a:t>i</a:t>
            </a:r>
            <a:r>
              <a:rPr lang="en-US" sz="2400" b="1" dirty="0">
                <a:latin typeface="Symbol" pitchFamily="-111" charset="2"/>
                <a:ea typeface="ＭＳ Ｐゴシック" pitchFamily="-111" charset="-128"/>
                <a:cs typeface="ＭＳ Ｐゴシック" pitchFamily="-111" charset="-128"/>
                <a:sym typeface="Symbol" pitchFamily="-111" charset="2"/>
              </a:rPr>
              <a:t> </a:t>
            </a:r>
            <a:r>
              <a:rPr lang="en-US" sz="2400" b="1" dirty="0">
                <a:ea typeface="ＭＳ Ｐゴシック" pitchFamily="-111" charset="-128"/>
                <a:cs typeface="ＭＳ Ｐゴシック" pitchFamily="-111" charset="-128"/>
                <a:sym typeface="Symbol" pitchFamily="-111" charset="2"/>
              </a:rPr>
              <a:t>= </a:t>
            </a:r>
            <a:r>
              <a:rPr lang="en-US" sz="2400" b="1" dirty="0">
                <a:latin typeface="Symbol" pitchFamily="-111" charset="2"/>
                <a:ea typeface="ＭＳ Ｐゴシック" pitchFamily="-111" charset="-128"/>
                <a:cs typeface="ＭＳ Ｐゴシック" pitchFamily="-111" charset="-128"/>
                <a:sym typeface="Symbol" pitchFamily="-111" charset="2"/>
              </a:rPr>
              <a:t>b</a:t>
            </a:r>
            <a:r>
              <a:rPr lang="en-US" sz="2400" b="1" baseline="-25000" dirty="0">
                <a:ea typeface="ＭＳ Ｐゴシック" pitchFamily="-111" charset="-128"/>
                <a:cs typeface="ＭＳ Ｐゴシック" pitchFamily="-111" charset="-128"/>
                <a:sym typeface="Symbol" pitchFamily="-111" charset="2"/>
              </a:rPr>
              <a:t>i</a:t>
            </a:r>
            <a:r>
              <a:rPr lang="en-US" sz="2400" dirty="0">
                <a:ea typeface="ＭＳ Ｐゴシック" pitchFamily="-111" charset="-128"/>
                <a:cs typeface="ＭＳ Ｐゴシック" pitchFamily="-111" charset="-128"/>
                <a:sym typeface="Symbol" pitchFamily="-111" charset="2"/>
              </a:rPr>
              <a:t>), the reflexive transitive closure of which determines equivalence classes over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a:t>
            </a:r>
          </a:p>
          <a:p>
            <a:r>
              <a:rPr lang="en-US" sz="2400" dirty="0">
                <a:ea typeface="ＭＳ Ｐゴシック" pitchFamily="-111" charset="-128"/>
                <a:cs typeface="ＭＳ Ｐゴシック" pitchFamily="-111" charset="-128"/>
                <a:sym typeface="Symbol" pitchFamily="-111" charset="2"/>
              </a:rPr>
              <a:t>Note, the set </a:t>
            </a:r>
            <a:r>
              <a:rPr lang="en-US" sz="2400" b="1" dirty="0">
                <a:ea typeface="ＭＳ Ｐゴシック" pitchFamily="-111" charset="-128"/>
                <a:cs typeface="ＭＳ Ｐゴシック" pitchFamily="-111" charset="-128"/>
                <a:sym typeface="Symbol" pitchFamily="-111" charset="2"/>
              </a:rPr>
              <a:t>G</a:t>
            </a:r>
            <a:r>
              <a:rPr lang="en-US" sz="2400" dirty="0">
                <a:ea typeface="ＭＳ Ｐゴシック" pitchFamily="-111" charset="-128"/>
                <a:cs typeface="ＭＳ Ｐゴシック" pitchFamily="-111" charset="-128"/>
                <a:sym typeface="Symbol" pitchFamily="-111" charset="2"/>
              </a:rPr>
              <a:t> is the closure of the generators under the semi-group’s operator </a:t>
            </a:r>
            <a:r>
              <a:rPr lang="en-US" sz="2400" b="1" dirty="0">
                <a:solidFill>
                  <a:srgbClr val="333333"/>
                </a:solidFill>
                <a:ea typeface="ＭＳ Ｐゴシック" pitchFamily="-111" charset="-128"/>
                <a:cs typeface="ＭＳ Ｐゴシック" pitchFamily="-111" charset="-128"/>
              </a:rPr>
              <a:t>•</a:t>
            </a:r>
            <a:r>
              <a:rPr lang="en-US" sz="2400" dirty="0">
                <a:ea typeface="ＭＳ Ｐゴシック" pitchFamily="-111" charset="-128"/>
                <a:cs typeface="ＭＳ Ｐゴシック" pitchFamily="-111" charset="-128"/>
                <a:sym typeface="Symbol" pitchFamily="-111" charset="2"/>
              </a:rPr>
              <a:t>.</a:t>
            </a:r>
            <a:r>
              <a:rPr lang="en-US" sz="2400" dirty="0">
                <a:ea typeface="ＭＳ Ｐゴシック" pitchFamily="-111" charset="-128"/>
                <a:cs typeface="ＭＳ Ｐゴシック" pitchFamily="-111" charset="-128"/>
              </a:rPr>
              <a:t> </a:t>
            </a:r>
          </a:p>
          <a:p>
            <a:r>
              <a:rPr lang="en-US" sz="2400" dirty="0">
                <a:ea typeface="ＭＳ Ｐゴシック" pitchFamily="-111" charset="-128"/>
                <a:cs typeface="ＭＳ Ｐゴシック" pitchFamily="-111" charset="-128"/>
              </a:rPr>
              <a:t>The problem of determining membership in equivalence classes for finitely presented </a:t>
            </a:r>
            <a:r>
              <a:rPr lang="en-US" sz="2400" dirty="0" err="1">
                <a:ea typeface="ＭＳ Ｐゴシック" pitchFamily="-111" charset="-128"/>
                <a:cs typeface="ＭＳ Ｐゴシック" pitchFamily="-111" charset="-128"/>
              </a:rPr>
              <a:t>Abelian</a:t>
            </a:r>
            <a:r>
              <a:rPr lang="en-US" sz="2400" dirty="0">
                <a:ea typeface="ＭＳ Ｐゴシック" pitchFamily="-111" charset="-128"/>
                <a:cs typeface="ＭＳ Ｐゴシック" pitchFamily="-111" charset="-128"/>
              </a:rPr>
              <a:t> semi-groups is equivalent to that of determining mutual derivability in an unordered FRS or Vector Addition System with inverses for each rule.</a:t>
            </a:r>
          </a:p>
          <a:p>
            <a:endParaRPr lang="en-US" sz="2000" dirty="0">
              <a:ea typeface="ＭＳ Ｐゴシック" pitchFamily="-111" charset="-128"/>
              <a:cs typeface="ＭＳ Ｐゴシック" pitchFamily="-111" charset="-128"/>
            </a:endParaRPr>
          </a:p>
        </p:txBody>
      </p:sp>
      <p:sp>
        <p:nvSpPr>
          <p:cNvPr id="234502" name="Date Placeholder 3"/>
          <p:cNvSpPr>
            <a:spLocks noGrp="1"/>
          </p:cNvSpPr>
          <p:nvPr>
            <p:ph type="dt" sz="quarter" idx="10"/>
          </p:nvPr>
        </p:nvSpPr>
        <p:spPr>
          <a:noFill/>
        </p:spPr>
        <p:txBody>
          <a:bodyPr/>
          <a:lstStyle/>
          <a:p>
            <a:fld id="{FE28A1F6-219A-BB41-AAB1-74AC543994C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980381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Recursive Functions</a:t>
            </a:r>
          </a:p>
        </p:txBody>
      </p:sp>
      <p:sp>
        <p:nvSpPr>
          <p:cNvPr id="236547"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Primitive and </a:t>
            </a:r>
            <a:r>
              <a:rPr lang="en-US">
                <a:solidFill>
                  <a:srgbClr val="CC3300"/>
                </a:solidFill>
                <a:ea typeface="ＭＳ Ｐゴシック" pitchFamily="-111" charset="-128"/>
                <a:cs typeface="ＭＳ Ｐゴシック" pitchFamily="-111" charset="-128"/>
                <a:sym typeface="Symbol" pitchFamily="-111" charset="2"/>
              </a:rPr>
              <a:t>-</a:t>
            </a:r>
            <a:r>
              <a:rPr lang="en-US">
                <a:solidFill>
                  <a:srgbClr val="CC3300"/>
                </a:solidFill>
                <a:ea typeface="ＭＳ Ｐゴシック" pitchFamily="-111" charset="-128"/>
                <a:cs typeface="ＭＳ Ｐゴシック" pitchFamily="-111" charset="-128"/>
              </a:rPr>
              <a:t>Recursive</a:t>
            </a:r>
          </a:p>
        </p:txBody>
      </p:sp>
    </p:spTree>
    <p:extLst>
      <p:ext uri="{BB962C8B-B14F-4D97-AF65-F5344CB8AC3E}">
        <p14:creationId xmlns:p14="http://schemas.microsoft.com/office/powerpoint/2010/main" val="27520170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4"/>
          <p:cNvSpPr>
            <a:spLocks noGrp="1" noChangeArrowheads="1"/>
          </p:cNvSpPr>
          <p:nvPr>
            <p:ph type="ctrTitle"/>
          </p:nvPr>
        </p:nvSpPr>
        <p:spPr/>
        <p:txBody>
          <a:bodyPr/>
          <a:lstStyle/>
          <a:p>
            <a:r>
              <a:rPr lang="en-US">
                <a:ea typeface="ＭＳ Ｐゴシック" pitchFamily="-111" charset="-128"/>
                <a:cs typeface="ＭＳ Ｐゴシック" pitchFamily="-111" charset="-128"/>
              </a:rPr>
              <a:t>Primitive Recursive</a:t>
            </a:r>
          </a:p>
        </p:txBody>
      </p:sp>
      <p:sp>
        <p:nvSpPr>
          <p:cNvPr id="238595" name="Rectangle 5"/>
          <p:cNvSpPr>
            <a:spLocks noGrp="1" noChangeArrowheads="1"/>
          </p:cNvSpPr>
          <p:nvPr>
            <p:ph type="subTitle" idx="1"/>
          </p:nvPr>
        </p:nvSpPr>
        <p:spPr/>
        <p:txBody>
          <a:bodyPr/>
          <a:lstStyle/>
          <a:p>
            <a:r>
              <a:rPr lang="en-US">
                <a:solidFill>
                  <a:srgbClr val="CC3300"/>
                </a:solidFill>
                <a:ea typeface="ＭＳ Ｐゴシック" pitchFamily="-111" charset="-128"/>
                <a:cs typeface="ＭＳ Ｐゴシック" pitchFamily="-111" charset="-128"/>
              </a:rPr>
              <a:t>An Incomplete Model</a:t>
            </a:r>
          </a:p>
        </p:txBody>
      </p:sp>
    </p:spTree>
    <p:extLst>
      <p:ext uri="{BB962C8B-B14F-4D97-AF65-F5344CB8AC3E}">
        <p14:creationId xmlns:p14="http://schemas.microsoft.com/office/powerpoint/2010/main" val="29765307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0644" name="Slide Number Placeholder 5"/>
          <p:cNvSpPr>
            <a:spLocks noGrp="1"/>
          </p:cNvSpPr>
          <p:nvPr>
            <p:ph type="sldNum" sz="quarter" idx="12"/>
          </p:nvPr>
        </p:nvSpPr>
        <p:spPr>
          <a:noFill/>
        </p:spPr>
        <p:txBody>
          <a:bodyPr/>
          <a:lstStyle/>
          <a:p>
            <a:fld id="{21B7FD13-4007-184F-91FF-6587DCD20C58}" type="slidenum">
              <a:rPr lang="en-US">
                <a:latin typeface="Arial" pitchFamily="-111" charset="0"/>
                <a:ea typeface="ＭＳ Ｐゴシック" pitchFamily="-111" charset="-128"/>
                <a:cs typeface="ＭＳ Ｐゴシック" pitchFamily="-111" charset="-128"/>
              </a:rPr>
              <a:pPr/>
              <a:t>79</a:t>
            </a:fld>
            <a:endParaRPr lang="en-US">
              <a:latin typeface="Arial" pitchFamily="-111" charset="0"/>
              <a:ea typeface="ＭＳ Ｐゴシック" pitchFamily="-111" charset="-128"/>
              <a:cs typeface="ＭＳ Ｐゴシック" pitchFamily="-111" charset="-128"/>
            </a:endParaRPr>
          </a:p>
        </p:txBody>
      </p:sp>
      <p:sp>
        <p:nvSpPr>
          <p:cNvPr id="240645"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Basis of PRFs</a:t>
            </a:r>
          </a:p>
        </p:txBody>
      </p:sp>
      <p:sp>
        <p:nvSpPr>
          <p:cNvPr id="240646" name="Rectangle 3"/>
          <p:cNvSpPr>
            <a:spLocks noGrp="1" noChangeArrowheads="1"/>
          </p:cNvSpPr>
          <p:nvPr>
            <p:ph type="body" idx="1"/>
          </p:nvPr>
        </p:nvSpPr>
        <p:spPr/>
        <p:txBody>
          <a:bodyPr/>
          <a:lstStyle/>
          <a:p>
            <a:pPr>
              <a:lnSpc>
                <a:spcPct val="80000"/>
              </a:lnSpc>
            </a:pPr>
            <a:r>
              <a:rPr lang="en-US" sz="2800" dirty="0">
                <a:ea typeface="ＭＳ Ｐゴシック" pitchFamily="-111" charset="-128"/>
                <a:cs typeface="ＭＳ Ｐゴシック" pitchFamily="-111" charset="-128"/>
              </a:rPr>
              <a:t>The primitive recursive functions are defined by starting with some base set of functions and then expanding this set via rules that create new primitive recursive functions from old ones.</a:t>
            </a:r>
          </a:p>
          <a:p>
            <a:pPr>
              <a:lnSpc>
                <a:spcPct val="80000"/>
              </a:lnSpc>
            </a:pPr>
            <a:r>
              <a:rPr lang="en-US" sz="2800" dirty="0">
                <a:ea typeface="ＭＳ Ｐゴシック" pitchFamily="-111" charset="-128"/>
                <a:cs typeface="ＭＳ Ｐゴシック" pitchFamily="-111" charset="-128"/>
              </a:rPr>
              <a:t>The </a:t>
            </a:r>
            <a:r>
              <a:rPr lang="en-US" sz="2800" b="1" dirty="0">
                <a:solidFill>
                  <a:srgbClr val="FF0000"/>
                </a:solidFill>
                <a:ea typeface="ＭＳ Ｐゴシック" pitchFamily="-111" charset="-128"/>
                <a:cs typeface="ＭＳ Ｐゴシック" pitchFamily="-111" charset="-128"/>
              </a:rPr>
              <a:t>base functions </a:t>
            </a:r>
            <a:r>
              <a:rPr lang="en-US" sz="2800" dirty="0">
                <a:ea typeface="ＭＳ Ｐゴシック" pitchFamily="-111" charset="-128"/>
                <a:cs typeface="ＭＳ Ｐゴシック" pitchFamily="-111" charset="-128"/>
              </a:rPr>
              <a:t>are:</a:t>
            </a:r>
          </a:p>
          <a:p>
            <a:pPr>
              <a:lnSpc>
                <a:spcPct val="80000"/>
              </a:lnSpc>
              <a:buFontTx/>
              <a:buNone/>
            </a:pPr>
            <a:r>
              <a:rPr lang="en-US" sz="2800"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C</a:t>
            </a:r>
            <a:r>
              <a:rPr lang="en-US" sz="2800" b="1" baseline="-25000" dirty="0" err="1">
                <a:ea typeface="ＭＳ Ｐゴシック" pitchFamily="-111" charset="-128"/>
                <a:cs typeface="ＭＳ Ｐゴシック" pitchFamily="-111" charset="-128"/>
              </a:rPr>
              <a:t>a</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a	</a:t>
            </a:r>
            <a:r>
              <a:rPr lang="en-US" sz="2800" dirty="0">
                <a:ea typeface="ＭＳ Ｐゴシック" pitchFamily="-111" charset="-128"/>
                <a:cs typeface="ＭＳ Ｐゴシック" pitchFamily="-111" charset="-128"/>
              </a:rPr>
              <a:t>: constant functions</a:t>
            </a:r>
          </a:p>
          <a:p>
            <a:pPr>
              <a:lnSpc>
                <a:spcPct val="80000"/>
              </a:lnSpc>
              <a:buFontTx/>
              <a:buNone/>
            </a:pPr>
            <a:r>
              <a:rPr lang="en-US" sz="2800" b="1" dirty="0">
                <a:ea typeface="ＭＳ Ｐゴシック" pitchFamily="-111" charset="-128"/>
                <a:cs typeface="ＭＳ Ｐゴシック" pitchFamily="-111" charset="-128"/>
              </a:rPr>
              <a:t>	 </a:t>
            </a:r>
            <a:r>
              <a:rPr lang="en-US" sz="2800" b="1" dirty="0" err="1">
                <a:ea typeface="ＭＳ Ｐゴシック" pitchFamily="-111" charset="-128"/>
                <a:cs typeface="ＭＳ Ｐゴシック" pitchFamily="-111" charset="-128"/>
              </a:rPr>
              <a:t>I</a:t>
            </a:r>
            <a:r>
              <a:rPr lang="en-US" sz="2800" b="1" baseline="30000" dirty="0" err="1">
                <a:ea typeface="ＭＳ Ｐゴシック" pitchFamily="-111" charset="-128"/>
                <a:cs typeface="ＭＳ Ｐゴシック" pitchFamily="-111" charset="-128"/>
              </a:rPr>
              <a:t>n</a:t>
            </a:r>
            <a:r>
              <a:rPr lang="en-US" sz="2800" b="1" baseline="-25000" dirty="0" err="1">
                <a:ea typeface="ＭＳ Ｐゴシック" pitchFamily="-111" charset="-128"/>
                <a:cs typeface="ＭＳ Ｐゴシック" pitchFamily="-111" charset="-128"/>
              </a:rPr>
              <a:t>i</a:t>
            </a:r>
            <a:r>
              <a:rPr lang="en-US" sz="2800" b="1" dirty="0">
                <a:ea typeface="ＭＳ Ｐゴシック" pitchFamily="-111" charset="-128"/>
                <a:cs typeface="ＭＳ Ｐゴシック" pitchFamily="-111" charset="-128"/>
              </a:rPr>
              <a:t>(x</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a:t>
            </a:r>
            <a:r>
              <a:rPr lang="en-US" sz="2800" b="1" dirty="0" err="1">
                <a:ea typeface="ＭＳ Ｐゴシック" pitchFamily="-111" charset="-128"/>
                <a:cs typeface="ＭＳ Ｐゴシック" pitchFamily="-111" charset="-128"/>
              </a:rPr>
              <a:t>x</a:t>
            </a:r>
            <a:r>
              <a:rPr lang="en-US" sz="2800" b="1" baseline="-25000" dirty="0" err="1">
                <a:ea typeface="ＭＳ Ｐゴシック" pitchFamily="-111" charset="-128"/>
                <a:cs typeface="ＭＳ Ｐゴシック" pitchFamily="-111" charset="-128"/>
              </a:rPr>
              <a:t>n</a:t>
            </a:r>
            <a:r>
              <a:rPr lang="en-US" sz="2800" b="1" dirty="0">
                <a:ea typeface="ＭＳ Ｐゴシック" pitchFamily="-111" charset="-128"/>
                <a:cs typeface="ＭＳ Ｐゴシック" pitchFamily="-111" charset="-128"/>
              </a:rPr>
              <a:t>) = x</a:t>
            </a:r>
            <a:r>
              <a:rPr lang="en-US" sz="2800" b="1" baseline="-25000" dirty="0">
                <a:ea typeface="ＭＳ Ｐゴシック" pitchFamily="-111" charset="-128"/>
                <a:cs typeface="ＭＳ Ｐゴシック" pitchFamily="-111" charset="-128"/>
              </a:rPr>
              <a:t>i</a:t>
            </a:r>
            <a:r>
              <a:rPr lang="en-US" sz="2800" dirty="0">
                <a:ea typeface="ＭＳ Ｐゴシック" pitchFamily="-111" charset="-128"/>
                <a:cs typeface="ＭＳ Ｐゴシック" pitchFamily="-111" charset="-128"/>
              </a:rPr>
              <a:t>	: identity functions</a:t>
            </a:r>
          </a:p>
          <a:p>
            <a:pPr>
              <a:lnSpc>
                <a:spcPct val="80000"/>
              </a:lnSpc>
              <a:buFontTx/>
              <a:buNone/>
            </a:pPr>
            <a:r>
              <a:rPr lang="en-US" sz="2800" dirty="0">
                <a:ea typeface="ＭＳ Ｐゴシック" pitchFamily="-111" charset="-128"/>
                <a:cs typeface="ＭＳ Ｐゴシック" pitchFamily="-111" charset="-128"/>
              </a:rPr>
              <a:t>					: aka projection </a:t>
            </a:r>
          </a:p>
          <a:p>
            <a:pPr>
              <a:lnSpc>
                <a:spcPct val="80000"/>
              </a:lnSpc>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S(x) = x+1</a:t>
            </a:r>
            <a:r>
              <a:rPr lang="en-US" sz="2800" dirty="0">
                <a:ea typeface="ＭＳ Ｐゴシック" pitchFamily="-111" charset="-128"/>
                <a:cs typeface="ＭＳ Ｐゴシック" pitchFamily="-111" charset="-128"/>
              </a:rPr>
              <a:t>		: an increment function</a:t>
            </a:r>
          </a:p>
        </p:txBody>
      </p:sp>
      <p:sp>
        <p:nvSpPr>
          <p:cNvPr id="24064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0648" name="Date Placeholder 3"/>
          <p:cNvSpPr>
            <a:spLocks noGrp="1"/>
          </p:cNvSpPr>
          <p:nvPr>
            <p:ph type="dt" sz="quarter" idx="10"/>
          </p:nvPr>
        </p:nvSpPr>
        <p:spPr>
          <a:noFill/>
        </p:spPr>
        <p:txBody>
          <a:bodyPr/>
          <a:lstStyle/>
          <a:p>
            <a:fld id="{FBCFD5CA-DCED-9942-A5FC-AEC880574DC2}"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98516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dt" sz="quarter" idx="10"/>
          </p:nvPr>
        </p:nvSpPr>
        <p:spPr>
          <a:noFill/>
        </p:spPr>
        <p:txBody>
          <a:bodyPr/>
          <a:lstStyle/>
          <a:p>
            <a:fld id="{3A4B2E58-ADE7-C142-8655-E37901C90A3D}"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70659"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0660" name="Slide Number Placeholder 3"/>
          <p:cNvSpPr>
            <a:spLocks noGrp="1"/>
          </p:cNvSpPr>
          <p:nvPr>
            <p:ph type="sldNum" sz="quarter" idx="12"/>
          </p:nvPr>
        </p:nvSpPr>
        <p:spPr>
          <a:noFill/>
        </p:spPr>
        <p:txBody>
          <a:bodyPr/>
          <a:lstStyle/>
          <a:p>
            <a:fld id="{E4BAF761-CB22-A349-9E0D-CFA0CA98A962}" type="slidenum">
              <a:rPr lang="en-US">
                <a:latin typeface="Arial" pitchFamily="-111" charset="0"/>
                <a:ea typeface="ＭＳ Ｐゴシック" pitchFamily="-111" charset="-128"/>
                <a:cs typeface="ＭＳ Ｐゴシック" pitchFamily="-111" charset="-128"/>
              </a:rPr>
              <a:pPr/>
              <a:t>8</a:t>
            </a:fld>
            <a:endParaRPr lang="en-US">
              <a:latin typeface="Arial" pitchFamily="-111" charset="0"/>
              <a:ea typeface="ＭＳ Ｐゴシック" pitchFamily="-111" charset="-128"/>
              <a:cs typeface="ＭＳ Ｐゴシック" pitchFamily="-111" charset="-128"/>
            </a:endParaRPr>
          </a:p>
        </p:txBody>
      </p:sp>
      <p:sp>
        <p:nvSpPr>
          <p:cNvPr id="70661" name="Rectangle 2"/>
          <p:cNvSpPr>
            <a:spLocks noGrp="1" noChangeArrowheads="1"/>
          </p:cNvSpPr>
          <p:nvPr>
            <p:ph type="title" idx="4294967295"/>
          </p:nvPr>
        </p:nvSpPr>
        <p:spPr/>
        <p:txBody>
          <a:bodyPr/>
          <a:lstStyle/>
          <a:p>
            <a:pPr eaLnBrk="1" hangingPunct="1"/>
            <a:r>
              <a:rPr lang="en-US" i="1" dirty="0">
                <a:solidFill>
                  <a:srgbClr val="FF0000"/>
                </a:solidFill>
                <a:ea typeface="ＭＳ Ｐゴシック" pitchFamily="-111" charset="-128"/>
                <a:cs typeface="ＭＳ Ｐゴシック" pitchFamily="-111" charset="-128"/>
              </a:rPr>
              <a:t>G</a:t>
            </a:r>
            <a:r>
              <a:rPr lang="en-US" i="1" dirty="0">
                <a:solidFill>
                  <a:srgbClr val="FF0000"/>
                </a:solidFill>
                <a:ea typeface="Arial" pitchFamily="-111" charset="0"/>
                <a:cs typeface="Arial" pitchFamily="-111" charset="0"/>
              </a:rPr>
              <a:t>ö</a:t>
            </a:r>
            <a:r>
              <a:rPr lang="en-US" i="1" dirty="0">
                <a:solidFill>
                  <a:srgbClr val="FF0000"/>
                </a:solidFill>
                <a:ea typeface="ＭＳ Ｐゴシック" pitchFamily="-111" charset="-128"/>
                <a:cs typeface="ＭＳ Ｐゴシック" pitchFamily="-111" charset="-128"/>
              </a:rPr>
              <a:t>del</a:t>
            </a:r>
          </a:p>
        </p:txBody>
      </p:sp>
      <p:sp>
        <p:nvSpPr>
          <p:cNvPr id="70662" name="Rectangle 3"/>
          <p:cNvSpPr>
            <a:spLocks noGrp="1" noChangeArrowheads="1"/>
          </p:cNvSpPr>
          <p:nvPr>
            <p:ph type="body" idx="4294967295"/>
          </p:nvPr>
        </p:nvSpPr>
        <p:spPr/>
        <p:txBody>
          <a:bodyPr/>
          <a:lstStyle/>
          <a:p>
            <a:pPr eaLnBrk="1" hangingPunct="1">
              <a:lnSpc>
                <a:spcPct val="80000"/>
              </a:lnSpc>
            </a:pPr>
            <a:r>
              <a:rPr lang="en-US" sz="2800">
                <a:ea typeface="ＭＳ Ｐゴシック" pitchFamily="-111" charset="-128"/>
                <a:cs typeface="ＭＳ Ｐゴシック" pitchFamily="-111" charset="-128"/>
              </a:rPr>
              <a:t>In 1931 he showed that any first order theory that embeds elementary arithmetic is either incomplete or inconsistent.</a:t>
            </a:r>
          </a:p>
          <a:p>
            <a:pPr eaLnBrk="1" hangingPunct="1">
              <a:lnSpc>
                <a:spcPct val="80000"/>
              </a:lnSpc>
            </a:pPr>
            <a:r>
              <a:rPr lang="en-US" sz="2800">
                <a:ea typeface="ＭＳ Ｐゴシック" pitchFamily="-111" charset="-128"/>
                <a:cs typeface="ＭＳ Ｐゴシック" pitchFamily="-111" charset="-128"/>
              </a:rPr>
              <a:t>He did this by showing that such a first order theory cannot reason about itself. That is, there is a first order expressible proposition that cannot be either proved or disproved, or the theory is inconsistent (some proposition and its complement are both provable).</a:t>
            </a:r>
          </a:p>
          <a:p>
            <a:pPr eaLnBrk="1" hangingPunct="1">
              <a:lnSpc>
                <a:spcPct val="80000"/>
              </a:lnSpc>
            </a:pPr>
            <a:r>
              <a:rPr lang="en-US" sz="2800">
                <a:ea typeface="ＭＳ Ｐゴシック" pitchFamily="-111" charset="-128"/>
                <a:cs typeface="ＭＳ Ｐゴシック" pitchFamily="-111" charset="-128"/>
              </a:rPr>
              <a:t>G</a:t>
            </a:r>
            <a:r>
              <a:rPr lang="en-US" sz="2800">
                <a:ea typeface="Arial" pitchFamily="-111" charset="0"/>
                <a:cs typeface="Arial" pitchFamily="-111" charset="0"/>
              </a:rPr>
              <a:t>ö</a:t>
            </a:r>
            <a:r>
              <a:rPr lang="en-US" sz="2800">
                <a:ea typeface="ＭＳ Ｐゴシック" pitchFamily="-111" charset="-128"/>
                <a:cs typeface="ＭＳ Ｐゴシック" pitchFamily="-111" charset="-128"/>
              </a:rPr>
              <a:t>del also developed the general notion of recursive functions but made no claims about their strength.</a:t>
            </a:r>
          </a:p>
        </p:txBody>
      </p:sp>
      <p:sp>
        <p:nvSpPr>
          <p:cNvPr id="7066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88D0D7-3EDC-8C46-9A76-87DD8A7686E0}" type="slidenum">
              <a:rPr lang="en-US" sz="1400"/>
              <a:pPr algn="r"/>
              <a:t>8</a:t>
            </a:fld>
            <a:endParaRPr lang="en-US" sz="1400"/>
          </a:p>
        </p:txBody>
      </p:sp>
    </p:spTree>
    <p:extLst>
      <p:ext uri="{BB962C8B-B14F-4D97-AF65-F5344CB8AC3E}">
        <p14:creationId xmlns:p14="http://schemas.microsoft.com/office/powerpoint/2010/main" val="35641033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80</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Building New Functions</a:t>
            </a:r>
          </a:p>
        </p:txBody>
      </p:sp>
      <p:sp>
        <p:nvSpPr>
          <p:cNvPr id="242693" name="Rectangle 3"/>
          <p:cNvSpPr>
            <a:spLocks noGrp="1" noChangeArrowheads="1"/>
          </p:cNvSpPr>
          <p:nvPr>
            <p:ph type="body" idx="1"/>
          </p:nvPr>
        </p:nvSpPr>
        <p:spPr/>
        <p:txBody>
          <a:bodyPr/>
          <a:lstStyle/>
          <a:p>
            <a:pPr>
              <a:lnSpc>
                <a:spcPct val="90000"/>
              </a:lnSpc>
            </a:pPr>
            <a:r>
              <a:rPr lang="en-US" sz="2400" b="1" dirty="0">
                <a:solidFill>
                  <a:srgbClr val="CC3300"/>
                </a:solidFill>
                <a:ea typeface="ＭＳ Ｐゴシック" pitchFamily="-111" charset="-128"/>
                <a:cs typeface="ＭＳ Ｐゴシック" pitchFamily="-111" charset="-128"/>
              </a:rPr>
              <a:t>Composition:</a:t>
            </a:r>
            <a:r>
              <a:rPr lang="en-US" sz="2400" dirty="0">
                <a:solidFill>
                  <a:srgbClr val="CC3300"/>
                </a:solidFill>
                <a:ea typeface="ＭＳ Ｐゴシック" pitchFamily="-111" charset="-128"/>
                <a:cs typeface="ＭＳ Ｐゴシック" pitchFamily="-111" charset="-128"/>
              </a:rPr>
              <a:t>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b="1" baseline="-25000" dirty="0">
                <a:ea typeface="ＭＳ Ｐゴシック" pitchFamily="-111" charset="-128"/>
                <a:cs typeface="ＭＳ Ｐゴシック" pitchFamily="-111" charset="-128"/>
              </a:rPr>
              <a:t>1</a:t>
            </a:r>
            <a:r>
              <a:rPr lang="en-US" sz="2400"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F(x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G(H</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 </a:t>
            </a:r>
            <a:r>
              <a:rPr lang="en-US" sz="2400" b="1" dirty="0" err="1">
                <a:ea typeface="ＭＳ Ｐゴシック" pitchFamily="-111" charset="-128"/>
                <a:cs typeface="ＭＳ Ｐゴシック" pitchFamily="-111" charset="-128"/>
              </a:rPr>
              <a:t>H</a:t>
            </a:r>
            <a:r>
              <a:rPr lang="en-US" sz="2400" b="1" baseline="-25000" dirty="0" err="1">
                <a:ea typeface="ＭＳ Ｐゴシック" pitchFamily="-111" charset="-128"/>
                <a:cs typeface="ＭＳ Ｐゴシック" pitchFamily="-111" charset="-128"/>
              </a:rPr>
              <a:t>k</a:t>
            </a:r>
            <a:r>
              <a:rPr lang="en-US" sz="2400" b="1" dirty="0">
                <a:ea typeface="ＭＳ Ｐゴシック" pitchFamily="-111" charset="-128"/>
                <a:cs typeface="ＭＳ Ｐゴシック" pitchFamily="-111" charset="-128"/>
              </a:rPr>
              <a:t>(x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pPr>
            <a:r>
              <a:rPr lang="en-US" sz="2400" b="1" dirty="0">
                <a:solidFill>
                  <a:srgbClr val="CC3300"/>
                </a:solidFill>
                <a:ea typeface="ＭＳ Ｐゴシック" pitchFamily="-111" charset="-128"/>
                <a:cs typeface="ＭＳ Ｐゴシック" pitchFamily="-111" charset="-128"/>
              </a:rPr>
              <a:t>Iteration (aka primitive recursion): </a:t>
            </a:r>
          </a:p>
          <a:p>
            <a:pPr>
              <a:lnSpc>
                <a:spcPct val="90000"/>
              </a:lnSpc>
              <a:buFontTx/>
              <a:buNone/>
            </a:pPr>
            <a:r>
              <a:rPr lang="en-US" sz="2400" dirty="0">
                <a:ea typeface="ＭＳ Ｐゴシック" pitchFamily="-111" charset="-128"/>
                <a:cs typeface="ＭＳ Ｐゴシック" pitchFamily="-111" charset="-128"/>
              </a:rPr>
              <a:t>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dirty="0">
                <a:ea typeface="ＭＳ Ｐゴシック" pitchFamily="-111" charset="-128"/>
                <a:cs typeface="ＭＳ Ｐゴシック" pitchFamily="-111" charset="-128"/>
              </a:rPr>
              <a:t> are already known to be primitive recursive, then so is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where</a:t>
            </a:r>
          </a:p>
          <a:p>
            <a:pPr>
              <a:lnSpc>
                <a:spcPct val="90000"/>
              </a:lnSpc>
              <a:buFontTx/>
              <a:buNone/>
            </a:pPr>
            <a:r>
              <a:rPr lang="en-US" sz="2400" b="1" dirty="0">
                <a:ea typeface="ＭＳ Ｐゴシック" pitchFamily="-111" charset="-128"/>
                <a:cs typeface="ＭＳ Ｐゴシック" pitchFamily="-111" charset="-128"/>
              </a:rPr>
              <a:t>		F(0,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G(x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b="1" dirty="0">
                <a:ea typeface="ＭＳ Ｐゴシック" pitchFamily="-111" charset="-128"/>
                <a:cs typeface="ＭＳ Ｐゴシック" pitchFamily="-111" charset="-128"/>
              </a:rPr>
              <a:t>		F(y+1,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 H(y,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 F(y, x</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a:t>
            </a:r>
            <a:r>
              <a:rPr lang="en-US" sz="2400" b="1" baseline="-25000" dirty="0" err="1">
                <a:ea typeface="ＭＳ Ｐゴシック" pitchFamily="-111" charset="-128"/>
                <a:cs typeface="ＭＳ Ｐゴシック" pitchFamily="-111" charset="-128"/>
              </a:rPr>
              <a:t>n</a:t>
            </a:r>
            <a:r>
              <a:rPr lang="en-US" sz="2400" b="1" dirty="0">
                <a:ea typeface="ＭＳ Ｐゴシック" pitchFamily="-111" charset="-128"/>
                <a:cs typeface="ＭＳ Ｐゴシック" pitchFamily="-111" charset="-128"/>
              </a:rPr>
              <a:t>))</a:t>
            </a:r>
          </a:p>
          <a:p>
            <a:pPr>
              <a:lnSpc>
                <a:spcPct val="90000"/>
              </a:lnSpc>
              <a:buFontTx/>
              <a:buNone/>
            </a:pPr>
            <a:r>
              <a:rPr lang="en-US" sz="2400" dirty="0">
                <a:ea typeface="ＭＳ Ｐゴシック" pitchFamily="-111" charset="-128"/>
                <a:cs typeface="ＭＳ Ｐゴシック" pitchFamily="-111" charset="-128"/>
              </a:rPr>
              <a:t>	We also allow definitions like the above, except iterating on y as the last, rather than first argument.</a:t>
            </a:r>
          </a:p>
        </p:txBody>
      </p:sp>
      <p:sp>
        <p:nvSpPr>
          <p:cNvPr id="242694" name="Date Placeholder 3"/>
          <p:cNvSpPr>
            <a:spLocks noGrp="1"/>
          </p:cNvSpPr>
          <p:nvPr>
            <p:ph type="dt" sz="quarter" idx="10"/>
          </p:nvPr>
        </p:nvSpPr>
        <p:spPr>
          <a:noFill/>
        </p:spPr>
        <p:txBody>
          <a:bodyPr/>
          <a:lstStyle/>
          <a:p>
            <a:fld id="{EEC8B00B-CC5F-414E-8B92-7266D600A9C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363855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2" name="Footer Placeholder 5"/>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4743" name="Slide Number Placeholder 6"/>
          <p:cNvSpPr>
            <a:spLocks noGrp="1"/>
          </p:cNvSpPr>
          <p:nvPr>
            <p:ph type="sldNum" sz="quarter" idx="12"/>
          </p:nvPr>
        </p:nvSpPr>
        <p:spPr>
          <a:noFill/>
        </p:spPr>
        <p:txBody>
          <a:bodyPr/>
          <a:lstStyle/>
          <a:p>
            <a:fld id="{D937DECD-A56F-4443-B375-E7F6D8F86423}" type="slidenum">
              <a:rPr lang="en-US">
                <a:latin typeface="Arial" pitchFamily="-111" charset="0"/>
                <a:ea typeface="ＭＳ Ｐゴシック" pitchFamily="-111" charset="-128"/>
                <a:cs typeface="ＭＳ Ｐゴシック" pitchFamily="-111" charset="-128"/>
              </a:rPr>
              <a:pPr/>
              <a:t>81</a:t>
            </a:fld>
            <a:endParaRPr lang="en-US">
              <a:latin typeface="Arial" pitchFamily="-111" charset="0"/>
              <a:ea typeface="ＭＳ Ｐゴシック" pitchFamily="-111" charset="-128"/>
              <a:cs typeface="ＭＳ Ｐゴシック" pitchFamily="-111" charset="-128"/>
            </a:endParaRPr>
          </a:p>
        </p:txBody>
      </p:sp>
      <p:sp>
        <p:nvSpPr>
          <p:cNvPr id="24474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Addition &amp; Multiplication</a:t>
            </a:r>
          </a:p>
        </p:txBody>
      </p:sp>
      <p:sp>
        <p:nvSpPr>
          <p:cNvPr id="244745" name="Rectangle 3"/>
          <p:cNvSpPr>
            <a:spLocks noGrp="1" noChangeArrowheads="1"/>
          </p:cNvSpPr>
          <p:nvPr>
            <p:ph type="body" sz="half" idx="1"/>
          </p:nvPr>
        </p:nvSpPr>
        <p:spPr>
          <a:xfrm>
            <a:off x="457200" y="1600200"/>
            <a:ext cx="8077200" cy="4648200"/>
          </a:xfrm>
        </p:spPr>
        <p:txBody>
          <a:bodyPr/>
          <a:lstStyle/>
          <a:p>
            <a:pPr>
              <a:buFontTx/>
              <a:buNone/>
            </a:pPr>
            <a:r>
              <a:rPr lang="en-US" sz="2400" b="1" dirty="0">
                <a:solidFill>
                  <a:srgbClr val="CC3300"/>
                </a:solidFill>
                <a:ea typeface="ＭＳ Ｐゴシック" pitchFamily="-111" charset="-128"/>
                <a:cs typeface="ＭＳ Ｐゴシック" pitchFamily="-111" charset="-128"/>
              </a:rPr>
              <a:t>Example: Addition</a:t>
            </a:r>
          </a:p>
          <a:p>
            <a:pPr>
              <a:buFontTx/>
              <a:buNone/>
            </a:pPr>
            <a:r>
              <a:rPr lang="en-US" sz="2400" b="1" dirty="0">
                <a:ea typeface="ＭＳ Ｐゴシック" pitchFamily="-111" charset="-128"/>
                <a:cs typeface="ＭＳ Ｐゴシック" pitchFamily="-111" charset="-128"/>
              </a:rPr>
              <a:t>		+(0,y) =  I</a:t>
            </a:r>
            <a:r>
              <a:rPr lang="en-US" sz="2400" b="1" baseline="30000" dirty="0">
                <a:ea typeface="ＭＳ Ｐゴシック" pitchFamily="-111" charset="-128"/>
                <a:cs typeface="ＭＳ Ｐゴシック" pitchFamily="-111" charset="-128"/>
              </a:rPr>
              <a:t>1</a:t>
            </a:r>
            <a:r>
              <a:rPr lang="en-US" sz="2400" b="1" baseline="-25000" dirty="0">
                <a:ea typeface="ＭＳ Ｐゴシック" pitchFamily="-111" charset="-128"/>
                <a:cs typeface="ＭＳ Ｐゴシック" pitchFamily="-111" charset="-128"/>
              </a:rPr>
              <a:t>1</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S(I</a:t>
            </a:r>
            <a:r>
              <a:rPr lang="en-US" sz="2400" b="1" baseline="30000" dirty="0">
                <a:ea typeface="ＭＳ Ｐゴシック" pitchFamily="-111" charset="-128"/>
                <a:cs typeface="ＭＳ Ｐゴシック" pitchFamily="-111" charset="-128"/>
              </a:rPr>
              <a:t>3</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a:t>
            </a:r>
          </a:p>
          <a:p>
            <a:pPr>
              <a:buFontTx/>
              <a:buNone/>
            </a:pPr>
            <a:r>
              <a:rPr lang="en-US" sz="2400" b="1" dirty="0">
                <a:solidFill>
                  <a:srgbClr val="CC3300"/>
                </a:solidFill>
                <a:ea typeface="ＭＳ Ｐゴシック" pitchFamily="-111" charset="-128"/>
                <a:cs typeface="ＭＳ Ｐゴシック" pitchFamily="-111" charset="-128"/>
              </a:rPr>
              <a:t>Example: Multiplication</a:t>
            </a:r>
          </a:p>
          <a:p>
            <a:pPr>
              <a:buFontTx/>
              <a:buNone/>
            </a:pPr>
            <a:r>
              <a:rPr lang="en-US" sz="2400" b="1" dirty="0">
                <a:ea typeface="ＭＳ Ｐゴシック" pitchFamily="-111" charset="-128"/>
                <a:cs typeface="ＭＳ Ｐゴシック" pitchFamily="-111" charset="-128"/>
              </a:rPr>
              <a:t>		*(0,y) = C</a:t>
            </a:r>
            <a:r>
              <a:rPr lang="en-US" sz="2400" b="1" baseline="-25000" dirty="0">
                <a:ea typeface="ＭＳ Ｐゴシック" pitchFamily="-111" charset="-128"/>
                <a:cs typeface="ＭＳ Ｐゴシック" pitchFamily="-111" charset="-128"/>
              </a:rPr>
              <a:t>0</a:t>
            </a:r>
            <a:r>
              <a:rPr lang="en-US" sz="2400" b="1" dirty="0">
                <a:ea typeface="ＭＳ Ｐゴシック" pitchFamily="-111" charset="-128"/>
                <a:cs typeface="ＭＳ Ｐゴシック" pitchFamily="-111" charset="-128"/>
              </a:rPr>
              <a:t>(y)</a:t>
            </a:r>
          </a:p>
          <a:p>
            <a:pPr>
              <a:buFontTx/>
              <a:buNone/>
            </a:pPr>
            <a:r>
              <a:rPr lang="en-US" sz="2400" b="1" dirty="0">
                <a:ea typeface="ＭＳ Ｐゴシック" pitchFamily="-111" charset="-128"/>
                <a:cs typeface="ＭＳ Ｐゴシック" pitchFamily="-111" charset="-128"/>
              </a:rPr>
              <a:t>		*(x+1,y) = H(</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where H(</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 +(I</a:t>
            </a:r>
            <a:r>
              <a:rPr lang="en-US" sz="2400" b="1" baseline="30000" dirty="0">
                <a:ea typeface="ＭＳ Ｐゴシック" pitchFamily="-111" charset="-128"/>
                <a:cs typeface="ＭＳ Ｐゴシック" pitchFamily="-111" charset="-128"/>
              </a:rPr>
              <a:t>3</a:t>
            </a:r>
            <a:r>
              <a:rPr lang="en-US" sz="2400" b="1" baseline="-25000" dirty="0">
                <a:ea typeface="ＭＳ Ｐゴシック" pitchFamily="-111" charset="-128"/>
                <a:cs typeface="ＭＳ Ｐゴシック" pitchFamily="-111" charset="-128"/>
              </a:rPr>
              <a:t>2</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I</a:t>
            </a:r>
            <a:r>
              <a:rPr lang="en-US" sz="2400" b="1" baseline="30000" dirty="0">
                <a:ea typeface="ＭＳ Ｐゴシック" pitchFamily="-111" charset="-128"/>
                <a:cs typeface="ＭＳ Ｐゴシック" pitchFamily="-111" charset="-128"/>
              </a:rPr>
              <a:t>3</a:t>
            </a:r>
            <a:r>
              <a:rPr lang="en-US" sz="2400" b="1" baseline="-25000" dirty="0">
                <a:ea typeface="ＭＳ Ｐゴシック" pitchFamily="-111" charset="-128"/>
                <a:cs typeface="ＭＳ Ｐゴシック" pitchFamily="-111" charset="-128"/>
              </a:rPr>
              <a:t>3</a:t>
            </a:r>
            <a:r>
              <a:rPr lang="en-US" sz="2400" b="1" dirty="0">
                <a:ea typeface="ＭＳ Ｐゴシック" pitchFamily="-111" charset="-128"/>
                <a:cs typeface="ＭＳ Ｐゴシック" pitchFamily="-111" charset="-128"/>
              </a:rPr>
              <a:t>(</a:t>
            </a:r>
            <a:r>
              <a:rPr lang="en-US" sz="2400" b="1" dirty="0" err="1">
                <a:ea typeface="ＭＳ Ｐゴシック" pitchFamily="-111" charset="-128"/>
                <a:cs typeface="ＭＳ Ｐゴシック" pitchFamily="-111" charset="-128"/>
              </a:rPr>
              <a:t>a,b,c</a:t>
            </a:r>
            <a:r>
              <a:rPr lang="en-US" sz="2400" b="1" dirty="0">
                <a:ea typeface="ＭＳ Ｐゴシック" pitchFamily="-111" charset="-128"/>
                <a:cs typeface="ＭＳ Ｐゴシック" pitchFamily="-111" charset="-128"/>
              </a:rPr>
              <a:t>)) </a:t>
            </a:r>
          </a:p>
          <a:p>
            <a:pPr>
              <a:buFontTx/>
              <a:buNone/>
            </a:pP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b+c</a:t>
            </a:r>
            <a:r>
              <a:rPr lang="en-US" sz="2400" b="1" dirty="0">
                <a:ea typeface="ＭＳ Ｐゴシック" pitchFamily="-111" charset="-128"/>
                <a:cs typeface="ＭＳ Ｐゴシック" pitchFamily="-111" charset="-128"/>
              </a:rPr>
              <a:t> = y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(x+1)*y</a:t>
            </a:r>
          </a:p>
        </p:txBody>
      </p:sp>
      <p:sp>
        <p:nvSpPr>
          <p:cNvPr id="2447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7" name="Rectangle 6"/>
          <p:cNvSpPr>
            <a:spLocks noChangeArrowheads="1"/>
          </p:cNvSpPr>
          <p:nvPr/>
        </p:nvSpPr>
        <p:spPr bwMode="auto">
          <a:xfrm>
            <a:off x="0" y="28257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8" name="Rectangle 8"/>
          <p:cNvSpPr>
            <a:spLocks noChangeArrowheads="1"/>
          </p:cNvSpPr>
          <p:nvPr/>
        </p:nvSpPr>
        <p:spPr bwMode="auto">
          <a:xfrm>
            <a:off x="0" y="3298825"/>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49" name="Rectangle 9"/>
          <p:cNvSpPr>
            <a:spLocks noChangeArrowheads="1"/>
          </p:cNvSpPr>
          <p:nvPr/>
        </p:nvSpPr>
        <p:spPr bwMode="auto">
          <a:xfrm>
            <a:off x="0" y="3557588"/>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1" name="Rectangle 12"/>
          <p:cNvSpPr>
            <a:spLocks noChangeArrowheads="1"/>
          </p:cNvSpPr>
          <p:nvPr/>
        </p:nvSpPr>
        <p:spPr bwMode="auto">
          <a:xfrm>
            <a:off x="0" y="296863"/>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sz="1800"/>
          </a:p>
        </p:txBody>
      </p:sp>
      <p:sp>
        <p:nvSpPr>
          <p:cNvPr id="244752" name="Date Placeholder 3"/>
          <p:cNvSpPr>
            <a:spLocks noGrp="1"/>
          </p:cNvSpPr>
          <p:nvPr>
            <p:ph type="dt" sz="quarter" idx="10"/>
          </p:nvPr>
        </p:nvSpPr>
        <p:spPr>
          <a:noFill/>
        </p:spPr>
        <p:txBody>
          <a:bodyPr/>
          <a:lstStyle/>
          <a:p>
            <a:fld id="{90858BD3-C217-BA47-B93B-E31B0C40D08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242069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82</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Intuitive Composition</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Any time you have already shown some functions to be primitive recursive, you can show others are by building them up through composition</a:t>
            </a:r>
          </a:p>
          <a:p>
            <a:pPr>
              <a:lnSpc>
                <a:spcPct val="90000"/>
              </a:lnSpc>
            </a:pPr>
            <a:r>
              <a:rPr lang="en-US" sz="2400" dirty="0">
                <a:ea typeface="ＭＳ Ｐゴシック" pitchFamily="-111" charset="-128"/>
                <a:cs typeface="ＭＳ Ｐゴシック" pitchFamily="-111" charset="-128"/>
              </a:rPr>
              <a:t>Example#1: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h</a:t>
            </a:r>
            <a:r>
              <a:rPr lang="en-US" sz="2400" dirty="0">
                <a:ea typeface="ＭＳ Ｐゴシック" pitchFamily="-111" charset="-128"/>
                <a:cs typeface="ＭＳ Ｐゴシック" pitchFamily="-111" charset="-128"/>
              </a:rPr>
              <a:t> are primitive recursive functions (</a:t>
            </a:r>
            <a:r>
              <a:rPr lang="en-US" sz="2400" dirty="0" err="1">
                <a:ea typeface="ＭＳ Ｐゴシック" pitchFamily="-111" charset="-128"/>
                <a:cs typeface="ＭＳ Ｐゴシック" pitchFamily="-111" charset="-128"/>
              </a:rPr>
              <a:t>prf</a:t>
            </a:r>
            <a:r>
              <a:rPr lang="en-US" sz="2400" dirty="0">
                <a:ea typeface="ＭＳ Ｐゴシック" pitchFamily="-111" charset="-128"/>
                <a:cs typeface="ＭＳ Ｐゴシック" pitchFamily="-111" charset="-128"/>
              </a:rPr>
              <a:t>) then so is </a:t>
            </a:r>
            <a:r>
              <a:rPr lang="en-US" sz="2400" b="1" dirty="0">
                <a:ea typeface="ＭＳ Ｐゴシック" pitchFamily="-111" charset="-128"/>
                <a:cs typeface="ＭＳ Ｐゴシック" pitchFamily="-111" charset="-128"/>
              </a:rPr>
              <a:t>f(x) = g(h(x))</a:t>
            </a:r>
            <a:r>
              <a:rPr lang="en-US" sz="2400" dirty="0">
                <a:ea typeface="ＭＳ Ｐゴシック" pitchFamily="-111" charset="-128"/>
                <a:cs typeface="ＭＳ Ｐゴシック" pitchFamily="-111" charset="-128"/>
              </a:rPr>
              <a:t>. As an explicit example</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Add2(x) = S(S(x))  = x+2 </a:t>
            </a:r>
            <a:r>
              <a:rPr lang="en-US" sz="2400" dirty="0">
                <a:ea typeface="ＭＳ Ｐゴシック" pitchFamily="-111" charset="-128"/>
                <a:cs typeface="ＭＳ Ｐゴシック" pitchFamily="-111" charset="-128"/>
              </a:rPr>
              <a:t>is a </a:t>
            </a:r>
            <a:r>
              <a:rPr lang="en-US" sz="2400" dirty="0" err="1">
                <a:ea typeface="ＭＳ Ｐゴシック" pitchFamily="-111" charset="-128"/>
                <a:cs typeface="ＭＳ Ｐゴシック" pitchFamily="-111" charset="-128"/>
              </a:rPr>
              <a:t>prf</a:t>
            </a:r>
            <a:endParaRPr lang="en-US" sz="2400" dirty="0">
              <a:ea typeface="ＭＳ Ｐゴシック" pitchFamily="-111" charset="-128"/>
              <a:cs typeface="ＭＳ Ｐゴシック" pitchFamily="-111" charset="-128"/>
            </a:endParaRPr>
          </a:p>
          <a:p>
            <a:pPr>
              <a:lnSpc>
                <a:spcPct val="90000"/>
              </a:lnSpc>
            </a:pPr>
            <a:r>
              <a:rPr lang="en-US" sz="2400" dirty="0">
                <a:ea typeface="ＭＳ Ｐゴシック" pitchFamily="-111" charset="-128"/>
                <a:cs typeface="ＭＳ Ｐゴシック" pitchFamily="-111" charset="-128"/>
              </a:rPr>
              <a:t>Example#2: This can also involve multiple functions and multiple arguments like, if </a:t>
            </a:r>
            <a:r>
              <a:rPr lang="en-US" sz="2400" b="1" dirty="0">
                <a:ea typeface="ＭＳ Ｐゴシック" pitchFamily="-111" charset="-128"/>
                <a:cs typeface="ＭＳ Ｐゴシック" pitchFamily="-111" charset="-128"/>
              </a:rPr>
              <a:t>g</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h</a:t>
            </a:r>
            <a:r>
              <a:rPr lang="en-US" sz="2400" dirty="0">
                <a:ea typeface="ＭＳ Ｐゴシック" pitchFamily="-111" charset="-128"/>
                <a:cs typeface="ＭＳ Ｐゴシック" pitchFamily="-111" charset="-128"/>
              </a:rPr>
              <a:t> and </a:t>
            </a:r>
            <a:r>
              <a:rPr lang="en-US" sz="2400" b="1" dirty="0">
                <a:ea typeface="ＭＳ Ｐゴシック" pitchFamily="-111" charset="-128"/>
                <a:cs typeface="ＭＳ Ｐゴシック" pitchFamily="-111" charset="-128"/>
              </a:rPr>
              <a:t>j</a:t>
            </a:r>
            <a:r>
              <a:rPr lang="en-US" sz="2400" dirty="0">
                <a:ea typeface="ＭＳ Ｐゴシック" pitchFamily="-111" charset="-128"/>
                <a:cs typeface="ＭＳ Ｐゴシック" pitchFamily="-111" charset="-128"/>
              </a:rPr>
              <a:t> are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then so is </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f(</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g(h(x), j(y))</a:t>
            </a:r>
            <a:br>
              <a:rPr lang="en-US" sz="2400" dirty="0">
                <a:ea typeface="ＭＳ Ｐゴシック" pitchFamily="-111" charset="-128"/>
                <a:cs typeface="ＭＳ Ｐゴシック" pitchFamily="-111" charset="-128"/>
              </a:rPr>
            </a:br>
            <a:r>
              <a:rPr lang="en-US" sz="2400" dirty="0">
                <a:ea typeface="ＭＳ Ｐゴシック" pitchFamily="-111" charset="-128"/>
                <a:cs typeface="ＭＳ Ｐゴシック" pitchFamily="-111" charset="-128"/>
              </a:rPr>
              <a:t>The problem with giving an explicit example here is that interesting compositions tend to also involve induction.</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0462856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oter Placeholder 4"/>
          <p:cNvSpPr>
            <a:spLocks noGrp="1"/>
          </p:cNvSpPr>
          <p:nvPr>
            <p:ph type="ftr" sz="quarter" idx="11"/>
          </p:nvPr>
        </p:nvSpPr>
        <p:spPr>
          <a:noFill/>
        </p:spPr>
        <p:txBody>
          <a:bodyPr/>
          <a:lstStyle/>
          <a:p>
            <a:r>
              <a:rPr lang="de-DE" dirty="0">
                <a:latin typeface="Arial" pitchFamily="-111" charset="0"/>
                <a:ea typeface="ＭＳ Ｐゴシック" pitchFamily="-111" charset="-128"/>
                <a:cs typeface="ＭＳ Ｐゴシック" pitchFamily="-111" charset="-128"/>
              </a:rPr>
              <a:t>UCF @ CS</a:t>
            </a:r>
            <a:endParaRPr lang="en-US" dirty="0">
              <a:latin typeface="Arial" pitchFamily="-111" charset="0"/>
              <a:ea typeface="ＭＳ Ｐゴシック" pitchFamily="-111" charset="-128"/>
              <a:cs typeface="ＭＳ Ｐゴシック" pitchFamily="-111" charset="-128"/>
            </a:endParaRPr>
          </a:p>
        </p:txBody>
      </p:sp>
      <p:sp>
        <p:nvSpPr>
          <p:cNvPr id="242691" name="Slide Number Placeholder 5"/>
          <p:cNvSpPr>
            <a:spLocks noGrp="1"/>
          </p:cNvSpPr>
          <p:nvPr>
            <p:ph type="sldNum" sz="quarter" idx="12"/>
          </p:nvPr>
        </p:nvSpPr>
        <p:spPr>
          <a:noFill/>
        </p:spPr>
        <p:txBody>
          <a:bodyPr/>
          <a:lstStyle/>
          <a:p>
            <a:fld id="{6258900A-6AE8-7C4B-8F16-E5AC051DBD3B}" type="slidenum">
              <a:rPr lang="en-US">
                <a:latin typeface="Arial" pitchFamily="-111" charset="0"/>
                <a:ea typeface="ＭＳ Ｐゴシック" pitchFamily="-111" charset="-128"/>
                <a:cs typeface="ＭＳ Ｐゴシック" pitchFamily="-111" charset="-128"/>
              </a:rPr>
              <a:pPr/>
              <a:t>83</a:t>
            </a:fld>
            <a:endParaRPr lang="en-US">
              <a:latin typeface="Arial" pitchFamily="-111" charset="0"/>
              <a:ea typeface="ＭＳ Ｐゴシック" pitchFamily="-111" charset="-128"/>
              <a:cs typeface="ＭＳ Ｐゴシック" pitchFamily="-111" charset="-128"/>
            </a:endParaRPr>
          </a:p>
        </p:txBody>
      </p:sp>
      <p:sp>
        <p:nvSpPr>
          <p:cNvPr id="242692" name="Rectangle 2"/>
          <p:cNvSpPr>
            <a:spLocks noGrp="1" noChangeArrowheads="1"/>
          </p:cNvSpPr>
          <p:nvPr>
            <p:ph type="title"/>
          </p:nvPr>
        </p:nvSpPr>
        <p:spPr/>
        <p:txBody>
          <a:bodyPr/>
          <a:lstStyle/>
          <a:p>
            <a:r>
              <a:rPr lang="en-US" dirty="0">
                <a:ea typeface="ＭＳ Ｐゴシック" pitchFamily="-111" charset="-128"/>
                <a:cs typeface="ＭＳ Ｐゴシック" pitchFamily="-111" charset="-128"/>
              </a:rPr>
              <a:t>Intuitive Inductions</a:t>
            </a:r>
          </a:p>
        </p:txBody>
      </p:sp>
      <p:sp>
        <p:nvSpPr>
          <p:cNvPr id="242693" name="Rectangle 3"/>
          <p:cNvSpPr>
            <a:spLocks noGrp="1" noChangeArrowheads="1"/>
          </p:cNvSpPr>
          <p:nvPr>
            <p:ph type="body" idx="1"/>
          </p:nvPr>
        </p:nvSpPr>
        <p:spPr/>
        <p:txBody>
          <a:bodyPr/>
          <a:lstStyle/>
          <a:p>
            <a:pPr>
              <a:lnSpc>
                <a:spcPct val="90000"/>
              </a:lnSpc>
            </a:pPr>
            <a:r>
              <a:rPr lang="en-US" sz="2400" dirty="0">
                <a:ea typeface="ＭＳ Ｐゴシック" pitchFamily="-111" charset="-128"/>
                <a:cs typeface="ＭＳ Ｐゴシック" pitchFamily="-111" charset="-128"/>
              </a:rPr>
              <a:t>A function </a:t>
            </a:r>
            <a:r>
              <a:rPr lang="en-US" sz="2400" b="1" dirty="0">
                <a:ea typeface="ＭＳ Ｐゴシック" pitchFamily="-111" charset="-128"/>
                <a:cs typeface="ＭＳ Ｐゴシック" pitchFamily="-111" charset="-128"/>
              </a:rPr>
              <a:t>F</a:t>
            </a:r>
            <a:r>
              <a:rPr lang="en-US" sz="2400" dirty="0">
                <a:ea typeface="ＭＳ Ｐゴシック" pitchFamily="-111" charset="-128"/>
                <a:cs typeface="ＭＳ Ｐゴシック" pitchFamily="-111" charset="-128"/>
              </a:rPr>
              <a:t> can be defined inductively using existing </a:t>
            </a:r>
            <a:r>
              <a:rPr lang="en-US" sz="2400" dirty="0" err="1">
                <a:ea typeface="ＭＳ Ｐゴシック" pitchFamily="-111" charset="-128"/>
                <a:cs typeface="ＭＳ Ｐゴシック" pitchFamily="-111" charset="-128"/>
              </a:rPr>
              <a:t>prf’s</a:t>
            </a:r>
            <a:r>
              <a:rPr lang="en-US" sz="2400" dirty="0">
                <a:ea typeface="ＭＳ Ｐゴシック" pitchFamily="-111" charset="-128"/>
                <a:cs typeface="ＭＳ Ｐゴシック" pitchFamily="-111" charset="-128"/>
              </a:rPr>
              <a:t>. Typically, we have one used for the basis and another for building inductively.</a:t>
            </a:r>
          </a:p>
          <a:p>
            <a:pPr>
              <a:lnSpc>
                <a:spcPct val="90000"/>
              </a:lnSpc>
            </a:pPr>
            <a:r>
              <a:rPr lang="en-US" sz="2400" dirty="0">
                <a:ea typeface="ＭＳ Ｐゴシック" pitchFamily="-111" charset="-128"/>
                <a:cs typeface="ＭＳ Ｐゴシック" pitchFamily="-111" charset="-128"/>
              </a:rPr>
              <a:t>Example#1: We can build addition from successor (</a:t>
            </a:r>
            <a:r>
              <a:rPr lang="en-US" sz="2400" b="1" dirty="0">
                <a:ea typeface="ＭＳ Ｐゴシック" pitchFamily="-111" charset="-128"/>
                <a:cs typeface="ＭＳ Ｐゴシック" pitchFamily="-111" charset="-128"/>
              </a:rPr>
              <a:t>S</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x+0 = x  </a:t>
            </a:r>
            <a:r>
              <a:rPr lang="en-US" sz="2400" dirty="0">
                <a:ea typeface="ＭＳ Ｐゴシック" pitchFamily="-111" charset="-128"/>
                <a:cs typeface="ＭＳ Ｐゴシック" pitchFamily="-111" charset="-128"/>
              </a:rPr>
              <a:t>(formally </a:t>
            </a:r>
            <a:r>
              <a:rPr lang="en-US" sz="2400" b="1" dirty="0">
                <a:ea typeface="ＭＳ Ｐゴシック" pitchFamily="-111" charset="-128"/>
                <a:cs typeface="ＭＳ Ｐゴシック" pitchFamily="-111" charset="-128"/>
              </a:rPr>
              <a:t>+(x,0) = I(x) </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x+y+1 = S(</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(more formally </a:t>
            </a:r>
            <a:r>
              <a:rPr lang="en-US" sz="2400" b="1" dirty="0">
                <a:ea typeface="ＭＳ Ｐゴシック" pitchFamily="-111" charset="-128"/>
                <a:cs typeface="ＭＳ Ｐゴシック" pitchFamily="-111" charset="-128"/>
              </a:rPr>
              <a:t>+(x,y+1) = S(+(</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a:t>
            </a:r>
          </a:p>
          <a:p>
            <a:pPr>
              <a:lnSpc>
                <a:spcPct val="90000"/>
              </a:lnSpc>
            </a:pPr>
            <a:r>
              <a:rPr lang="en-US" sz="2400" dirty="0">
                <a:ea typeface="ＭＳ Ｐゴシック" pitchFamily="-111" charset="-128"/>
                <a:cs typeface="ＭＳ Ｐゴシック" pitchFamily="-111" charset="-128"/>
              </a:rPr>
              <a:t>Example#2: We can build multiplication from addition</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x*0 = 0  </a:t>
            </a:r>
            <a:r>
              <a:rPr lang="en-US" sz="2400" dirty="0">
                <a:ea typeface="ＭＳ Ｐゴシック" pitchFamily="-111" charset="-128"/>
                <a:cs typeface="ＭＳ Ｐゴシック" pitchFamily="-111" charset="-128"/>
              </a:rPr>
              <a:t>(formally </a:t>
            </a:r>
            <a:r>
              <a:rPr lang="en-US" sz="2400" b="1" dirty="0">
                <a:ea typeface="ＭＳ Ｐゴシック" pitchFamily="-111" charset="-128"/>
                <a:cs typeface="ＭＳ Ｐゴシック" pitchFamily="-111" charset="-128"/>
              </a:rPr>
              <a:t>*(x,0) = C</a:t>
            </a:r>
            <a:r>
              <a:rPr lang="en-US" sz="2400" b="1" baseline="-25000" dirty="0">
                <a:ea typeface="ＭＳ Ｐゴシック" pitchFamily="-111" charset="-128"/>
                <a:cs typeface="ＭＳ Ｐゴシック" pitchFamily="-111" charset="-128"/>
              </a:rPr>
              <a:t>0</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r>
              <a:rPr lang="en-US" sz="2400" b="1" dirty="0">
                <a:ea typeface="ＭＳ Ｐゴシック" pitchFamily="-111" charset="-128"/>
                <a:cs typeface="ＭＳ Ｐゴシック" pitchFamily="-111" charset="-128"/>
              </a:rPr>
              <a:t>x*(y+1) = +(</a:t>
            </a:r>
            <a:r>
              <a:rPr lang="en-US" sz="2400" b="1" dirty="0" err="1">
                <a:ea typeface="ＭＳ Ｐゴシック" pitchFamily="-111" charset="-128"/>
                <a:cs typeface="ＭＳ Ｐゴシック" pitchFamily="-111" charset="-128"/>
              </a:rPr>
              <a:t>x,x</a:t>
            </a:r>
            <a:r>
              <a:rPr lang="en-US" sz="2400" b="1" dirty="0">
                <a:ea typeface="ＭＳ Ｐゴシック" pitchFamily="-111" charset="-128"/>
                <a:cs typeface="ＭＳ Ｐゴシック" pitchFamily="-111" charset="-128"/>
              </a:rPr>
              <a:t>*y)  </a:t>
            </a:r>
            <a:r>
              <a:rPr lang="en-US" sz="2400" dirty="0">
                <a:ea typeface="ＭＳ Ｐゴシック" pitchFamily="-111" charset="-128"/>
                <a:cs typeface="ＭＳ Ｐゴシック" pitchFamily="-111" charset="-128"/>
              </a:rPr>
              <a:t>(more formally </a:t>
            </a:r>
            <a:r>
              <a:rPr lang="en-US" sz="2400" b="1" dirty="0">
                <a:ea typeface="ＭＳ Ｐゴシック" pitchFamily="-111" charset="-128"/>
                <a:cs typeface="ＭＳ Ｐゴシック" pitchFamily="-111" charset="-128"/>
              </a:rPr>
              <a:t>*(x,y+1) = +(x,*(</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a:t>
            </a:r>
            <a:br>
              <a:rPr lang="en-US" sz="2400" dirty="0">
                <a:ea typeface="ＭＳ Ｐゴシック" pitchFamily="-111" charset="-128"/>
                <a:cs typeface="ＭＳ Ｐゴシック" pitchFamily="-111" charset="-128"/>
              </a:rPr>
            </a:br>
            <a:endParaRPr lang="en-US" sz="2400" dirty="0">
              <a:ea typeface="ＭＳ Ｐゴシック" pitchFamily="-111" charset="-128"/>
              <a:cs typeface="ＭＳ Ｐゴシック" pitchFamily="-111" charset="-128"/>
            </a:endParaRPr>
          </a:p>
        </p:txBody>
      </p:sp>
      <p:sp>
        <p:nvSpPr>
          <p:cNvPr id="242694" name="Date Placeholder 3"/>
          <p:cNvSpPr>
            <a:spLocks noGrp="1"/>
          </p:cNvSpPr>
          <p:nvPr>
            <p:ph type="dt" sz="quarter" idx="10"/>
          </p:nvPr>
        </p:nvSpPr>
        <p:spPr>
          <a:noFill/>
        </p:spPr>
        <p:txBody>
          <a:bodyPr/>
          <a:lstStyle/>
          <a:p>
            <a:fld id="{A458EF64-6A99-8944-A26A-A6307729645E}" type="datetime1">
              <a:rPr lang="en-US" smtClean="0">
                <a:latin typeface="Arial" pitchFamily="-111" charset="0"/>
                <a:ea typeface="ＭＳ Ｐゴシック" pitchFamily="-111" charset="-128"/>
                <a:cs typeface="ＭＳ Ｐゴシック" pitchFamily="-111" charset="-128"/>
              </a:r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00637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6787" name="Slide Number Placeholder 5"/>
          <p:cNvSpPr>
            <a:spLocks noGrp="1"/>
          </p:cNvSpPr>
          <p:nvPr>
            <p:ph type="sldNum" sz="quarter" idx="12"/>
          </p:nvPr>
        </p:nvSpPr>
        <p:spPr>
          <a:noFill/>
        </p:spPr>
        <p:txBody>
          <a:bodyPr/>
          <a:lstStyle/>
          <a:p>
            <a:fld id="{DB74D87C-7204-B34E-9CCB-3E8E47202BC2}" type="slidenum">
              <a:rPr lang="en-US">
                <a:latin typeface="Arial" pitchFamily="-111" charset="0"/>
                <a:ea typeface="ＭＳ Ｐゴシック" pitchFamily="-111" charset="-128"/>
                <a:cs typeface="ＭＳ Ｐゴシック" pitchFamily="-111" charset="-128"/>
              </a:rPr>
              <a:pPr/>
              <a:t>84</a:t>
            </a:fld>
            <a:endParaRPr lang="en-US">
              <a:latin typeface="Arial" pitchFamily="-111" charset="0"/>
              <a:ea typeface="ＭＳ Ｐゴシック" pitchFamily="-111" charset="-128"/>
              <a:cs typeface="ＭＳ Ｐゴシック" pitchFamily="-111" charset="-128"/>
            </a:endParaRPr>
          </a:p>
        </p:txBody>
      </p:sp>
      <p:sp>
        <p:nvSpPr>
          <p:cNvPr id="246788"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Basic Arithmetic</a:t>
            </a:r>
          </a:p>
        </p:txBody>
      </p:sp>
      <p:sp>
        <p:nvSpPr>
          <p:cNvPr id="246789"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 + 1:	// aka S(x) – successor</a:t>
            </a:r>
          </a:p>
          <a:p>
            <a:pPr>
              <a:lnSpc>
                <a:spcPct val="80000"/>
              </a:lnSpc>
              <a:buFontTx/>
              <a:buNone/>
            </a:pPr>
            <a:r>
              <a:rPr lang="en-US" sz="2400" b="1" dirty="0">
                <a:ea typeface="ＭＳ Ｐゴシック" pitchFamily="-111" charset="-128"/>
                <a:cs typeface="ＭＳ Ｐゴシック" pitchFamily="-111" charset="-128"/>
              </a:rPr>
              <a:t>	x + 1 = S(x)</a:t>
            </a:r>
          </a:p>
          <a:p>
            <a:pPr>
              <a:lnSpc>
                <a:spcPct val="80000"/>
              </a:lnSpc>
              <a:buFontTx/>
              <a:buNone/>
            </a:pPr>
            <a:r>
              <a:rPr lang="en-US" sz="2400" b="1" dirty="0">
                <a:ea typeface="ＭＳ Ｐゴシック" pitchFamily="-111" charset="-128"/>
                <a:cs typeface="ＭＳ Ｐゴシック" pitchFamily="-111" charset="-128"/>
              </a:rPr>
              <a:t>x – 1:	// aka P(x) – predecessor</a:t>
            </a:r>
          </a:p>
          <a:p>
            <a:pPr>
              <a:lnSpc>
                <a:spcPct val="80000"/>
              </a:lnSpc>
              <a:buFontTx/>
              <a:buNone/>
            </a:pPr>
            <a:r>
              <a:rPr lang="en-US" sz="2400" b="1" dirty="0">
                <a:ea typeface="ＭＳ Ｐゴシック" pitchFamily="-111" charset="-128"/>
                <a:cs typeface="ＭＳ Ｐゴシック" pitchFamily="-111" charset="-128"/>
              </a:rPr>
              <a:t>	0 - 1 = 0		</a:t>
            </a:r>
          </a:p>
          <a:p>
            <a:pPr>
              <a:lnSpc>
                <a:spcPct val="80000"/>
              </a:lnSpc>
              <a:buFontTx/>
              <a:buNone/>
            </a:pPr>
            <a:r>
              <a:rPr lang="en-US" sz="2400" b="1" dirty="0">
                <a:ea typeface="ＭＳ Ｐゴシック" pitchFamily="-111" charset="-128"/>
                <a:cs typeface="ＭＳ Ｐゴシック" pitchFamily="-111" charset="-128"/>
              </a:rPr>
              <a:t>	(x+1) - 1 = x</a:t>
            </a:r>
          </a:p>
          <a:p>
            <a:pPr>
              <a:lnSpc>
                <a:spcPct val="80000"/>
              </a:lnSpc>
              <a:buFontTx/>
              <a:buNone/>
            </a:pPr>
            <a:r>
              <a:rPr lang="en-US" sz="2400" b="1" dirty="0">
                <a:ea typeface="ＭＳ Ｐゴシック" pitchFamily="-111" charset="-128"/>
                <a:cs typeface="ＭＳ Ｐゴシック" pitchFamily="-111" charset="-128"/>
              </a:rPr>
              <a:t>x + y:	</a:t>
            </a:r>
          </a:p>
          <a:p>
            <a:pPr>
              <a:lnSpc>
                <a:spcPct val="80000"/>
              </a:lnSpc>
              <a:buFontTx/>
              <a:buNone/>
            </a:pPr>
            <a:r>
              <a:rPr lang="en-US" sz="2400" b="1" dirty="0">
                <a:ea typeface="ＭＳ Ｐゴシック" pitchFamily="-111" charset="-128"/>
                <a:cs typeface="ＭＳ Ｐゴシック" pitchFamily="-111" charset="-128"/>
              </a:rPr>
              <a:t>	x + 0 = x</a:t>
            </a:r>
          </a:p>
          <a:p>
            <a:pPr>
              <a:lnSpc>
                <a:spcPct val="80000"/>
              </a:lnSpc>
              <a:buFontTx/>
              <a:buNone/>
            </a:pPr>
            <a:r>
              <a:rPr lang="en-US" sz="2400" b="1" dirty="0">
                <a:ea typeface="ＭＳ Ｐゴシック" pitchFamily="-111" charset="-128"/>
                <a:cs typeface="ＭＳ Ｐゴシック" pitchFamily="-111" charset="-128"/>
              </a:rPr>
              <a:t>	x+ (y+1) = (</a:t>
            </a:r>
            <a:r>
              <a:rPr lang="en-US" sz="2400" b="1" dirty="0" err="1">
                <a:ea typeface="ＭＳ Ｐゴシック" pitchFamily="-111" charset="-128"/>
                <a:cs typeface="ＭＳ Ｐゴシック" pitchFamily="-111" charset="-128"/>
              </a:rPr>
              <a:t>x+y</a:t>
            </a:r>
            <a:r>
              <a:rPr lang="en-US" sz="2400" b="1" dirty="0">
                <a:ea typeface="ＭＳ Ｐゴシック" pitchFamily="-111" charset="-128"/>
                <a:cs typeface="ＭＳ Ｐゴシック" pitchFamily="-111" charset="-128"/>
              </a:rPr>
              <a:t>) + 1</a:t>
            </a:r>
          </a:p>
          <a:p>
            <a:pPr>
              <a:lnSpc>
                <a:spcPct val="80000"/>
              </a:lnSpc>
              <a:buFontTx/>
              <a:buNone/>
            </a:pPr>
            <a:r>
              <a:rPr lang="en-US" sz="2400" b="1" dirty="0">
                <a:ea typeface="ＭＳ Ｐゴシック" pitchFamily="-111" charset="-128"/>
                <a:cs typeface="ＭＳ Ｐゴシック" pitchFamily="-111" charset="-128"/>
              </a:rPr>
              <a:t>x – y:	</a:t>
            </a:r>
            <a:r>
              <a:rPr lang="en-US" sz="2400" dirty="0">
                <a:ea typeface="ＭＳ Ｐゴシック" pitchFamily="-111" charset="-128"/>
                <a:cs typeface="ＭＳ Ｐゴシック" pitchFamily="-111" charset="-128"/>
              </a:rPr>
              <a:t>// limited subtraction</a:t>
            </a:r>
          </a:p>
          <a:p>
            <a:pPr>
              <a:lnSpc>
                <a:spcPct val="80000"/>
              </a:lnSpc>
              <a:buFontTx/>
              <a:buNone/>
            </a:pPr>
            <a:r>
              <a:rPr lang="en-US" sz="2400" b="1" dirty="0">
                <a:ea typeface="ＭＳ Ｐゴシック" pitchFamily="-111" charset="-128"/>
                <a:cs typeface="ＭＳ Ｐゴシック" pitchFamily="-111" charset="-128"/>
              </a:rPr>
              <a:t>	x – 0 = x </a:t>
            </a:r>
          </a:p>
          <a:p>
            <a:pPr>
              <a:lnSpc>
                <a:spcPct val="80000"/>
              </a:lnSpc>
              <a:buFontTx/>
              <a:buNone/>
            </a:pPr>
            <a:r>
              <a:rPr lang="en-US" sz="2400" b="1" dirty="0">
                <a:ea typeface="ＭＳ Ｐゴシック" pitchFamily="-111" charset="-128"/>
                <a:cs typeface="ＭＳ Ｐゴシック" pitchFamily="-111" charset="-128"/>
              </a:rPr>
              <a:t>	x – (y+1) = (x–y) – 1</a:t>
            </a:r>
          </a:p>
        </p:txBody>
      </p:sp>
      <p:sp>
        <p:nvSpPr>
          <p:cNvPr id="246790" name="Date Placeholder 3"/>
          <p:cNvSpPr>
            <a:spLocks noGrp="1"/>
          </p:cNvSpPr>
          <p:nvPr>
            <p:ph type="dt" sz="quarter" idx="10"/>
          </p:nvPr>
        </p:nvSpPr>
        <p:spPr>
          <a:noFill/>
        </p:spPr>
        <p:txBody>
          <a:bodyPr/>
          <a:lstStyle/>
          <a:p>
            <a:fld id="{8F36AB18-E846-BD45-9C65-E5C81BF2B40A}"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1668653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48835" name="Slide Number Placeholder 5"/>
          <p:cNvSpPr>
            <a:spLocks noGrp="1"/>
          </p:cNvSpPr>
          <p:nvPr>
            <p:ph type="sldNum" sz="quarter" idx="12"/>
          </p:nvPr>
        </p:nvSpPr>
        <p:spPr>
          <a:noFill/>
        </p:spPr>
        <p:txBody>
          <a:bodyPr/>
          <a:lstStyle/>
          <a:p>
            <a:fld id="{7FEF7348-360B-7043-B6F8-7EF8FC41521C}" type="slidenum">
              <a:rPr lang="en-US">
                <a:latin typeface="Arial" pitchFamily="-111" charset="0"/>
                <a:ea typeface="ＭＳ Ｐゴシック" pitchFamily="-111" charset="-128"/>
                <a:cs typeface="ＭＳ Ｐゴシック" pitchFamily="-111" charset="-128"/>
              </a:rPr>
              <a:pPr/>
              <a:t>85</a:t>
            </a:fld>
            <a:endParaRPr lang="en-US">
              <a:latin typeface="Arial" pitchFamily="-111" charset="0"/>
              <a:ea typeface="ＭＳ Ｐゴシック" pitchFamily="-111" charset="-128"/>
              <a:cs typeface="ＭＳ Ｐゴシック" pitchFamily="-111" charset="-128"/>
            </a:endParaRPr>
          </a:p>
        </p:txBody>
      </p:sp>
      <p:sp>
        <p:nvSpPr>
          <p:cNvPr id="24883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2nd Grade Arithmetic</a:t>
            </a:r>
          </a:p>
        </p:txBody>
      </p:sp>
      <p:sp>
        <p:nvSpPr>
          <p:cNvPr id="24883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	</a:t>
            </a:r>
          </a:p>
          <a:p>
            <a:pPr>
              <a:lnSpc>
                <a:spcPct val="80000"/>
              </a:lnSpc>
              <a:buFontTx/>
              <a:buNone/>
            </a:pPr>
            <a:r>
              <a:rPr lang="en-US" b="1" dirty="0">
                <a:ea typeface="ＭＳ Ｐゴシック" pitchFamily="-111" charset="-128"/>
                <a:cs typeface="ＭＳ Ｐゴシック" pitchFamily="-111" charset="-128"/>
              </a:rPr>
              <a:t>	x * 0 = 0</a:t>
            </a:r>
          </a:p>
          <a:p>
            <a:pPr>
              <a:lnSpc>
                <a:spcPct val="80000"/>
              </a:lnSpc>
              <a:buFontTx/>
              <a:buNone/>
            </a:pPr>
            <a:r>
              <a:rPr lang="en-US" b="1" dirty="0">
                <a:ea typeface="ＭＳ Ｐゴシック" pitchFamily="-111" charset="-128"/>
                <a:cs typeface="ＭＳ Ｐゴシック" pitchFamily="-111" charset="-128"/>
              </a:rPr>
              <a:t>	x * (y+1) = x*y + x</a:t>
            </a:r>
          </a:p>
          <a:p>
            <a:pPr>
              <a:lnSpc>
                <a:spcPct val="90000"/>
              </a:lnSpc>
              <a:buFontTx/>
              <a:buNone/>
            </a:pPr>
            <a:endParaRPr lang="en-US" b="1" dirty="0">
              <a:ea typeface="ＭＳ Ｐゴシック" pitchFamily="-111" charset="-128"/>
              <a:cs typeface="ＭＳ Ｐゴシック" pitchFamily="-111" charset="-128"/>
            </a:endParaRPr>
          </a:p>
          <a:p>
            <a:pPr>
              <a:lnSpc>
                <a:spcPct val="90000"/>
              </a:lnSpc>
              <a:buFontTx/>
              <a:buNone/>
            </a:pPr>
            <a:r>
              <a:rPr lang="en-US" b="1" dirty="0">
                <a:ea typeface="ＭＳ Ｐゴシック" pitchFamily="-111" charset="-128"/>
                <a:cs typeface="ＭＳ Ｐゴシック" pitchFamily="-111" charset="-128"/>
              </a:rPr>
              <a:t>x!:</a:t>
            </a:r>
          </a:p>
          <a:p>
            <a:pPr>
              <a:lnSpc>
                <a:spcPct val="90000"/>
              </a:lnSpc>
              <a:buFontTx/>
              <a:buNone/>
            </a:pPr>
            <a:r>
              <a:rPr lang="en-US" b="1" dirty="0">
                <a:ea typeface="ＭＳ Ｐゴシック" pitchFamily="-111" charset="-128"/>
                <a:cs typeface="ＭＳ Ｐゴシック" pitchFamily="-111" charset="-128"/>
              </a:rPr>
              <a:t>	0! = 1	</a:t>
            </a:r>
          </a:p>
          <a:p>
            <a:pPr>
              <a:lnSpc>
                <a:spcPct val="90000"/>
              </a:lnSpc>
              <a:buFontTx/>
              <a:buNone/>
            </a:pPr>
            <a:r>
              <a:rPr lang="en-US" b="1" dirty="0">
                <a:ea typeface="ＭＳ Ｐゴシック" pitchFamily="-111" charset="-128"/>
                <a:cs typeface="ＭＳ Ｐゴシック" pitchFamily="-111" charset="-128"/>
              </a:rPr>
              <a:t>	(x+1)! = (x+1) * x!</a:t>
            </a:r>
          </a:p>
          <a:p>
            <a:pPr>
              <a:lnSpc>
                <a:spcPct val="90000"/>
              </a:lnSpc>
            </a:pPr>
            <a:endParaRPr lang="en-US" dirty="0">
              <a:ea typeface="ＭＳ Ｐゴシック" pitchFamily="-111" charset="-128"/>
              <a:cs typeface="ＭＳ Ｐゴシック" pitchFamily="-111" charset="-128"/>
            </a:endParaRPr>
          </a:p>
        </p:txBody>
      </p:sp>
      <p:sp>
        <p:nvSpPr>
          <p:cNvPr id="248838" name="Date Placeholder 3"/>
          <p:cNvSpPr>
            <a:spLocks noGrp="1"/>
          </p:cNvSpPr>
          <p:nvPr>
            <p:ph type="dt" sz="quarter" idx="10"/>
          </p:nvPr>
        </p:nvSpPr>
        <p:spPr>
          <a:noFill/>
        </p:spPr>
        <p:txBody>
          <a:bodyPr/>
          <a:lstStyle/>
          <a:p>
            <a:fld id="{C33E769F-DE4C-694B-9B33-0A26CAF9AD38}"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441324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0883" name="Slide Number Placeholder 5"/>
          <p:cNvSpPr>
            <a:spLocks noGrp="1"/>
          </p:cNvSpPr>
          <p:nvPr>
            <p:ph type="sldNum" sz="quarter" idx="12"/>
          </p:nvPr>
        </p:nvSpPr>
        <p:spPr>
          <a:noFill/>
        </p:spPr>
        <p:txBody>
          <a:bodyPr/>
          <a:lstStyle/>
          <a:p>
            <a:fld id="{2001A167-4A25-624D-A847-FEC8536101B3}" type="slidenum">
              <a:rPr lang="en-US">
                <a:latin typeface="Arial" pitchFamily="-111" charset="0"/>
                <a:ea typeface="ＭＳ Ｐゴシック" pitchFamily="-111" charset="-128"/>
                <a:cs typeface="ＭＳ Ｐゴシック" pitchFamily="-111" charset="-128"/>
              </a:rPr>
              <a:pPr/>
              <a:t>86</a:t>
            </a:fld>
            <a:endParaRPr lang="en-US">
              <a:latin typeface="Arial" pitchFamily="-111" charset="0"/>
              <a:ea typeface="ＭＳ Ｐゴシック" pitchFamily="-111" charset="-128"/>
              <a:cs typeface="ＭＳ Ｐゴシック" pitchFamily="-111" charset="-128"/>
            </a:endParaRPr>
          </a:p>
        </p:txBody>
      </p:sp>
      <p:sp>
        <p:nvSpPr>
          <p:cNvPr id="250884"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Basic Relations</a:t>
            </a:r>
          </a:p>
        </p:txBody>
      </p:sp>
      <p:sp>
        <p:nvSpPr>
          <p:cNvPr id="250885" name="Rectangle 3"/>
          <p:cNvSpPr>
            <a:spLocks noGrp="1" noChangeArrowheads="1"/>
          </p:cNvSpPr>
          <p:nvPr>
            <p:ph type="body" idx="1"/>
          </p:nvPr>
        </p:nvSpPr>
        <p:spPr/>
        <p:txBody>
          <a:bodyPr/>
          <a:lstStyle/>
          <a:p>
            <a:pPr>
              <a:lnSpc>
                <a:spcPct val="80000"/>
              </a:lnSpc>
              <a:buFontTx/>
              <a:buNone/>
            </a:pPr>
            <a:r>
              <a:rPr lang="en-US" sz="2000" b="1" dirty="0">
                <a:ea typeface="ＭＳ Ｐゴシック" pitchFamily="-111" charset="-128"/>
                <a:cs typeface="ＭＳ Ｐゴシック" pitchFamily="-111" charset="-128"/>
              </a:rPr>
              <a:t>x == 0:</a:t>
            </a:r>
          </a:p>
          <a:p>
            <a:pPr>
              <a:lnSpc>
                <a:spcPct val="80000"/>
              </a:lnSpc>
              <a:buFontTx/>
              <a:buNone/>
            </a:pPr>
            <a:r>
              <a:rPr lang="en-US" sz="2000" b="1" dirty="0">
                <a:ea typeface="ＭＳ Ｐゴシック" pitchFamily="-111" charset="-128"/>
                <a:cs typeface="ＭＳ Ｐゴシック" pitchFamily="-111" charset="-128"/>
              </a:rPr>
              <a:t>	0 == 0 = 1</a:t>
            </a:r>
          </a:p>
          <a:p>
            <a:pPr>
              <a:lnSpc>
                <a:spcPct val="80000"/>
              </a:lnSpc>
              <a:buFontTx/>
              <a:buNone/>
            </a:pPr>
            <a:r>
              <a:rPr lang="en-US" sz="2000" b="1" dirty="0">
                <a:ea typeface="ＭＳ Ｐゴシック" pitchFamily="-111" charset="-128"/>
                <a:cs typeface="ＭＳ Ｐゴシック" pitchFamily="-111" charset="-128"/>
              </a:rPr>
              <a:t>	(y+1) == 0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x==y = ((x – y) + (y – x )) == 0</a:t>
            </a:r>
          </a:p>
          <a:p>
            <a:pPr>
              <a:lnSpc>
                <a:spcPct val="80000"/>
              </a:lnSpc>
              <a:buFontTx/>
              <a:buNone/>
            </a:pPr>
            <a:r>
              <a:rPr lang="en-US" sz="2000" b="1" dirty="0">
                <a:ea typeface="ＭＳ Ｐゴシック" pitchFamily="-111" charset="-128"/>
                <a:cs typeface="ＭＳ Ｐゴシック" pitchFamily="-111" charset="-128"/>
              </a:rPr>
              <a:t>x ≤y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(x – y) == 0</a:t>
            </a:r>
          </a:p>
          <a:p>
            <a:pPr>
              <a:lnSpc>
                <a:spcPct val="80000"/>
              </a:lnSpc>
              <a:buFontTx/>
              <a:buNone/>
            </a:pPr>
            <a:r>
              <a:rPr lang="en-US" sz="2000" b="1" dirty="0">
                <a:ea typeface="ＭＳ Ｐゴシック" pitchFamily="-111" charset="-128"/>
                <a:cs typeface="ＭＳ Ｐゴシック" pitchFamily="-111" charset="-128"/>
              </a:rPr>
              <a:t>x ≥ y: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 </a:t>
            </a:r>
            <a:r>
              <a:rPr lang="en-US" sz="2000" b="1" dirty="0" err="1">
                <a:ea typeface="ＭＳ Ｐゴシック" pitchFamily="-111" charset="-128"/>
                <a:cs typeface="ＭＳ Ｐゴシック" pitchFamily="-111" charset="-128"/>
              </a:rPr>
              <a:t>y≤x</a:t>
            </a:r>
            <a:endParaRPr lang="en-US" sz="2000" b="1" dirty="0">
              <a:ea typeface="ＭＳ Ｐゴシック" pitchFamily="-111" charset="-128"/>
              <a:cs typeface="ＭＳ Ｐゴシック" pitchFamily="-111" charset="-128"/>
            </a:endParaRPr>
          </a:p>
          <a:p>
            <a:pPr>
              <a:lnSpc>
                <a:spcPct val="80000"/>
              </a:lnSpc>
              <a:buFontTx/>
              <a:buNone/>
            </a:pPr>
            <a:r>
              <a:rPr lang="en-US" sz="2000" b="1" dirty="0">
                <a:ea typeface="ＭＳ Ｐゴシック" pitchFamily="-111" charset="-128"/>
                <a:cs typeface="ＭＳ Ｐゴシック" pitchFamily="-111" charset="-128"/>
              </a:rPr>
              <a:t>x &gt; y :	</a:t>
            </a:r>
          </a:p>
          <a:p>
            <a:pPr>
              <a:lnSpc>
                <a:spcPct val="80000"/>
              </a:lnSpc>
              <a:buFontTx/>
              <a:buNone/>
            </a:pPr>
            <a:r>
              <a:rPr lang="en-US" sz="2000" b="1" dirty="0">
                <a:ea typeface="ＭＳ Ｐゴシック" pitchFamily="-111" charset="-128"/>
                <a:cs typeface="ＭＳ Ｐゴシック" pitchFamily="-111" charset="-128"/>
              </a:rPr>
              <a:t>	x&gt;y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  </a:t>
            </a:r>
            <a:r>
              <a:rPr lang="en-US" sz="2000" dirty="0">
                <a:ea typeface="ＭＳ Ｐゴシック" pitchFamily="-111" charset="-128"/>
                <a:cs typeface="ＭＳ Ｐゴシック" pitchFamily="-111" charset="-128"/>
              </a:rPr>
              <a:t>/* See </a:t>
            </a:r>
            <a:r>
              <a:rPr lang="en-US" sz="2000" b="1" dirty="0">
                <a:ea typeface="ＭＳ Ｐゴシック" pitchFamily="-111" charset="-128"/>
                <a:cs typeface="ＭＳ Ｐゴシック" pitchFamily="-111" charset="-128"/>
              </a:rPr>
              <a:t>~</a:t>
            </a:r>
            <a:r>
              <a:rPr lang="en-US" sz="2000" dirty="0">
                <a:ea typeface="ＭＳ Ｐゴシック" pitchFamily="-111" charset="-128"/>
                <a:cs typeface="ＭＳ Ｐゴシック" pitchFamily="-111" charset="-128"/>
              </a:rPr>
              <a:t> on next page */</a:t>
            </a:r>
            <a:r>
              <a:rPr lang="en-US" sz="2000" b="1" dirty="0">
                <a:ea typeface="ＭＳ Ｐゴシック" pitchFamily="-111" charset="-128"/>
                <a:cs typeface="ＭＳ Ｐゴシック" pitchFamily="-111" charset="-128"/>
              </a:rPr>
              <a:t>	</a:t>
            </a:r>
          </a:p>
          <a:p>
            <a:pPr>
              <a:lnSpc>
                <a:spcPct val="80000"/>
              </a:lnSpc>
              <a:buFontTx/>
              <a:buNone/>
            </a:pPr>
            <a:r>
              <a:rPr lang="en-US" sz="2000" b="1" dirty="0">
                <a:ea typeface="ＭＳ Ｐゴシック" pitchFamily="-111" charset="-128"/>
                <a:cs typeface="ＭＳ Ｐゴシック" pitchFamily="-111" charset="-128"/>
              </a:rPr>
              <a:t>x &lt; y :	</a:t>
            </a:r>
          </a:p>
          <a:p>
            <a:pPr>
              <a:lnSpc>
                <a:spcPct val="80000"/>
              </a:lnSpc>
              <a:buFontTx/>
              <a:buNone/>
            </a:pPr>
            <a:r>
              <a:rPr lang="en-US" sz="2000" b="1" dirty="0">
                <a:ea typeface="ＭＳ Ｐゴシック" pitchFamily="-111" charset="-128"/>
                <a:cs typeface="ＭＳ Ｐゴシック" pitchFamily="-111" charset="-128"/>
              </a:rPr>
              <a:t>	x&lt;y = ~(</a:t>
            </a:r>
            <a:r>
              <a:rPr lang="en-US" sz="2000" b="1" dirty="0" err="1">
                <a:ea typeface="ＭＳ Ｐゴシック" pitchFamily="-111" charset="-128"/>
                <a:cs typeface="ＭＳ Ｐゴシック" pitchFamily="-111" charset="-128"/>
              </a:rPr>
              <a:t>x≥y</a:t>
            </a:r>
            <a:r>
              <a:rPr lang="en-US" sz="2000" b="1" dirty="0">
                <a:ea typeface="ＭＳ Ｐゴシック" pitchFamily="-111" charset="-128"/>
                <a:cs typeface="ＭＳ Ｐゴシック" pitchFamily="-111" charset="-128"/>
              </a:rPr>
              <a:t>)</a:t>
            </a:r>
          </a:p>
        </p:txBody>
      </p:sp>
      <p:sp>
        <p:nvSpPr>
          <p:cNvPr id="250886" name="Date Placeholder 3"/>
          <p:cNvSpPr>
            <a:spLocks noGrp="1"/>
          </p:cNvSpPr>
          <p:nvPr>
            <p:ph type="dt" sz="quarter" idx="10"/>
          </p:nvPr>
        </p:nvSpPr>
        <p:spPr>
          <a:noFill/>
        </p:spPr>
        <p:txBody>
          <a:bodyPr/>
          <a:lstStyle/>
          <a:p>
            <a:fld id="{66F2E109-E6F6-6041-A20B-C8DB9277571F}"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7727971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2931" name="Slide Number Placeholder 5"/>
          <p:cNvSpPr>
            <a:spLocks noGrp="1"/>
          </p:cNvSpPr>
          <p:nvPr>
            <p:ph type="sldNum" sz="quarter" idx="12"/>
          </p:nvPr>
        </p:nvSpPr>
        <p:spPr>
          <a:noFill/>
        </p:spPr>
        <p:txBody>
          <a:bodyPr/>
          <a:lstStyle/>
          <a:p>
            <a:fld id="{E4C64A37-5E68-F145-8B28-ECAE33C3983E}" type="slidenum">
              <a:rPr lang="en-US">
                <a:latin typeface="Arial" pitchFamily="-111" charset="0"/>
                <a:ea typeface="ＭＳ Ｐゴシック" pitchFamily="-111" charset="-128"/>
                <a:cs typeface="ＭＳ Ｐゴシック" pitchFamily="-111" charset="-128"/>
              </a:rPr>
              <a:pPr/>
              <a:t>87</a:t>
            </a:fld>
            <a:endParaRPr lang="en-US">
              <a:latin typeface="Arial" pitchFamily="-111" charset="0"/>
              <a:ea typeface="ＭＳ Ｐゴシック" pitchFamily="-111" charset="-128"/>
              <a:cs typeface="ＭＳ Ｐゴシック" pitchFamily="-111" charset="-128"/>
            </a:endParaRPr>
          </a:p>
        </p:txBody>
      </p:sp>
      <p:sp>
        <p:nvSpPr>
          <p:cNvPr id="252932"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Basic Boolean Operations</a:t>
            </a:r>
          </a:p>
        </p:txBody>
      </p:sp>
      <p:sp>
        <p:nvSpPr>
          <p:cNvPr id="252933" name="Rectangle 3"/>
          <p:cNvSpPr>
            <a:spLocks noGrp="1" noChangeArrowheads="1"/>
          </p:cNvSpPr>
          <p:nvPr>
            <p:ph type="body" idx="1"/>
          </p:nvPr>
        </p:nvSpPr>
        <p:spPr/>
        <p:txBody>
          <a:bodyPr/>
          <a:lstStyle/>
          <a:p>
            <a:pPr>
              <a:lnSpc>
                <a:spcPct val="80000"/>
              </a:lnSpc>
              <a:buFontTx/>
              <a:buNone/>
            </a:pP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~x = 1 – x  or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	</a:t>
            </a:r>
            <a:r>
              <a:rPr lang="en-US" sz="2400" b="1" dirty="0">
                <a:ea typeface="ＭＳ Ｐゴシック" pitchFamily="-111" charset="-128"/>
                <a:cs typeface="ＭＳ Ｐゴシック" pitchFamily="-111" charset="-128"/>
              </a:rPr>
              <a:t>1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x&gt;0</a:t>
            </a:r>
            <a:r>
              <a:rPr lang="en-US" sz="2400" dirty="0">
                <a:ea typeface="ＭＳ Ｐゴシック" pitchFamily="-111" charset="-128"/>
                <a:cs typeface="ＭＳ Ｐゴシック" pitchFamily="-111" charset="-128"/>
              </a:rPr>
              <a:t>;</a:t>
            </a: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a:t>
            </a:r>
            <a:r>
              <a:rPr lang="en-US" sz="2400" b="1" dirty="0">
                <a:ea typeface="ＭＳ Ｐゴシック" pitchFamily="-111" charset="-128"/>
                <a:cs typeface="ＭＳ Ｐゴシック" pitchFamily="-111" charset="-128"/>
              </a:rPr>
              <a:t> x==0</a:t>
            </a:r>
          </a:p>
          <a:p>
            <a:pPr>
              <a:lnSpc>
                <a:spcPct val="80000"/>
              </a:lnSpc>
              <a:buFontTx/>
              <a:buNone/>
            </a:pPr>
            <a:r>
              <a:rPr lang="en-US" sz="2400" b="1" dirty="0">
                <a:ea typeface="ＭＳ Ｐゴシック" pitchFamily="-111" charset="-128"/>
                <a:cs typeface="ＭＳ Ｐゴシック" pitchFamily="-111" charset="-128"/>
              </a:rPr>
              <a:t>	~(x==0)</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&amp;&amp; y:</a:t>
            </a:r>
          </a:p>
          <a:p>
            <a:pPr>
              <a:lnSpc>
                <a:spcPct val="80000"/>
              </a:lnSpc>
              <a:buFontTx/>
              <a:buNone/>
            </a:pPr>
            <a:r>
              <a:rPr lang="en-US" sz="2400" b="1" dirty="0">
                <a:ea typeface="ＭＳ Ｐゴシック" pitchFamily="-111" charset="-128"/>
                <a:cs typeface="ＭＳ Ｐゴシック" pitchFamily="-111" charset="-128"/>
              </a:rPr>
              <a:t>	x&amp;&amp;y = </a:t>
            </a:r>
            <a:r>
              <a:rPr lang="en-US" sz="2400" b="1" dirty="0" err="1">
                <a:ea typeface="ＭＳ Ｐゴシック" pitchFamily="-111" charset="-128"/>
                <a:cs typeface="ＭＳ Ｐゴシック" pitchFamily="-111" charset="-128"/>
              </a:rPr>
              <a:t>signum</a:t>
            </a:r>
            <a:r>
              <a:rPr lang="en-US" sz="2400" b="1" dirty="0">
                <a:ea typeface="ＭＳ Ｐゴシック" pitchFamily="-111" charset="-128"/>
                <a:cs typeface="ＭＳ Ｐゴシック" pitchFamily="-111" charset="-128"/>
              </a:rPr>
              <a:t>(x*y)</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x || y:</a:t>
            </a:r>
          </a:p>
          <a:p>
            <a:pPr>
              <a:lnSpc>
                <a:spcPct val="80000"/>
              </a:lnSpc>
              <a:buFontTx/>
              <a:buNone/>
            </a:pPr>
            <a:r>
              <a:rPr lang="en-US" sz="2400" b="1" dirty="0">
                <a:ea typeface="ＭＳ Ｐゴシック" pitchFamily="-111" charset="-128"/>
                <a:cs typeface="ＭＳ Ｐゴシック" pitchFamily="-111" charset="-128"/>
              </a:rPr>
              <a:t>	x||y = ~((x==0) &amp;&amp; (y==0))</a:t>
            </a:r>
          </a:p>
        </p:txBody>
      </p:sp>
      <p:sp>
        <p:nvSpPr>
          <p:cNvPr id="252934" name="Date Placeholder 3"/>
          <p:cNvSpPr>
            <a:spLocks noGrp="1"/>
          </p:cNvSpPr>
          <p:nvPr>
            <p:ph type="dt" sz="quarter" idx="10"/>
          </p:nvPr>
        </p:nvSpPr>
        <p:spPr>
          <a:noFill/>
        </p:spPr>
        <p:txBody>
          <a:bodyPr/>
          <a:lstStyle/>
          <a:p>
            <a:fld id="{76F62CA1-03FD-B243-9074-A85E16446711}"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59044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4979" name="Slide Number Placeholder 5"/>
          <p:cNvSpPr>
            <a:spLocks noGrp="1"/>
          </p:cNvSpPr>
          <p:nvPr>
            <p:ph type="sldNum" sz="quarter" idx="12"/>
          </p:nvPr>
        </p:nvSpPr>
        <p:spPr>
          <a:noFill/>
        </p:spPr>
        <p:txBody>
          <a:bodyPr/>
          <a:lstStyle/>
          <a:p>
            <a:fld id="{203AFE24-0A25-4E4F-AF77-A8664B5A94B1}" type="slidenum">
              <a:rPr lang="en-US">
                <a:latin typeface="Arial" pitchFamily="-111" charset="0"/>
                <a:ea typeface="ＭＳ Ｐゴシック" pitchFamily="-111" charset="-128"/>
                <a:cs typeface="ＭＳ Ｐゴシック" pitchFamily="-111" charset="-128"/>
              </a:rPr>
              <a:pPr/>
              <a:t>88</a:t>
            </a:fld>
            <a:endParaRPr lang="en-US">
              <a:latin typeface="Arial" pitchFamily="-111" charset="0"/>
              <a:ea typeface="ＭＳ Ｐゴシック" pitchFamily="-111" charset="-128"/>
              <a:cs typeface="ＭＳ Ｐゴシック" pitchFamily="-111" charset="-128"/>
            </a:endParaRPr>
          </a:p>
        </p:txBody>
      </p:sp>
      <p:sp>
        <p:nvSpPr>
          <p:cNvPr id="25498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Definition by Cases </a:t>
            </a:r>
          </a:p>
        </p:txBody>
      </p:sp>
      <p:sp>
        <p:nvSpPr>
          <p:cNvPr id="254981" name="Rectangle 3"/>
          <p:cNvSpPr>
            <a:spLocks noGrp="1" noChangeArrowheads="1"/>
          </p:cNvSpPr>
          <p:nvPr>
            <p:ph type="body" idx="1"/>
          </p:nvPr>
        </p:nvSpPr>
        <p:spPr/>
        <p:txBody>
          <a:bodyPr/>
          <a:lstStyle/>
          <a:p>
            <a:pPr>
              <a:lnSpc>
                <a:spcPct val="80000"/>
              </a:lnSpc>
              <a:buFontTx/>
              <a:buNone/>
            </a:pPr>
            <a:r>
              <a:rPr lang="en-US" sz="2000" dirty="0">
                <a:ea typeface="ＭＳ Ｐゴシック" pitchFamily="-111" charset="-128"/>
                <a:cs typeface="ＭＳ Ｐゴシック" pitchFamily="-111" charset="-128"/>
              </a:rPr>
              <a:t>One case	</a:t>
            </a:r>
          </a:p>
          <a:p>
            <a:pPr>
              <a:lnSpc>
                <a:spcPct val="80000"/>
              </a:lnSpc>
              <a:buFontTx/>
              <a:buNone/>
            </a:pPr>
            <a:r>
              <a:rPr lang="en-US" sz="2000" b="1" dirty="0">
                <a:ea typeface="ＭＳ Ｐゴシック" pitchFamily="-111" charset="-128"/>
                <a:cs typeface="ＭＳ Ｐゴシック" pitchFamily="-111" charset="-128"/>
              </a:rPr>
              <a:t>			g(x)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P(x) </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a:p>
            <a:pPr>
              <a:buFontTx/>
              <a:buNone/>
            </a:pPr>
            <a:r>
              <a:rPr lang="en-US" sz="2000" b="1" dirty="0">
                <a:ea typeface="ＭＳ Ｐゴシック" pitchFamily="-111" charset="-128"/>
                <a:cs typeface="ＭＳ Ｐゴシック" pitchFamily="-111" charset="-128"/>
              </a:rPr>
              <a:t>	f(x) = P(x) * g(x) + (1-P(x)) * h(x)</a:t>
            </a:r>
          </a:p>
          <a:p>
            <a:pPr>
              <a:buFontTx/>
              <a:buNone/>
            </a:pPr>
            <a:endParaRPr lang="en-US" sz="2000" dirty="0">
              <a:ea typeface="ＭＳ Ｐゴシック" pitchFamily="-111" charset="-128"/>
              <a:cs typeface="ＭＳ Ｐゴシック" pitchFamily="-111" charset="-128"/>
            </a:endParaRPr>
          </a:p>
          <a:p>
            <a:pPr>
              <a:buFontTx/>
              <a:buNone/>
            </a:pPr>
            <a:r>
              <a:rPr lang="en-US" sz="2000" dirty="0">
                <a:ea typeface="ＭＳ Ｐゴシック" pitchFamily="-111" charset="-128"/>
                <a:cs typeface="ＭＳ Ｐゴシック" pitchFamily="-111" charset="-128"/>
              </a:rPr>
              <a:t>Can use induction to prove this is true for all </a:t>
            </a:r>
            <a:r>
              <a:rPr lang="en-US" sz="2000" b="1" dirty="0">
                <a:ea typeface="ＭＳ Ｐゴシック" pitchFamily="-111" charset="-128"/>
                <a:cs typeface="ＭＳ Ｐゴシック" pitchFamily="-111" charset="-128"/>
              </a:rPr>
              <a:t>k&gt;0</a:t>
            </a:r>
            <a:r>
              <a:rPr lang="en-US" sz="2000" dirty="0">
                <a:ea typeface="ＭＳ Ｐゴシック" pitchFamily="-111" charset="-128"/>
                <a:cs typeface="ＭＳ Ｐゴシック" pitchFamily="-111" charset="-128"/>
              </a:rPr>
              <a:t>, where</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a:t>
            </a:r>
          </a:p>
          <a:p>
            <a:pPr>
              <a:lnSpc>
                <a:spcPct val="80000"/>
              </a:lnSpc>
              <a:buFontTx/>
              <a:buNone/>
            </a:pPr>
            <a:r>
              <a:rPr lang="en-US" sz="2000" b="1" dirty="0">
                <a:ea typeface="ＭＳ Ｐゴシック" pitchFamily="-111" charset="-128"/>
                <a:cs typeface="ＭＳ Ｐゴシック" pitchFamily="-111" charset="-128"/>
              </a:rPr>
              <a:t>			g</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a:ea typeface="ＭＳ Ｐゴシック" pitchFamily="-111" charset="-128"/>
                <a:cs typeface="ＭＳ Ｐゴシック" pitchFamily="-111" charset="-128"/>
              </a:rPr>
              <a:t>P</a:t>
            </a:r>
            <a:r>
              <a:rPr lang="en-US" sz="2000" b="1" baseline="-25000" dirty="0">
                <a:ea typeface="ＭＳ Ｐゴシック" pitchFamily="-111" charset="-128"/>
                <a:cs typeface="ＭＳ Ｐゴシック" pitchFamily="-111" charset="-128"/>
              </a:rPr>
              <a:t>2</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f(x) = 	…</a:t>
            </a:r>
          </a:p>
          <a:p>
            <a:pPr>
              <a:lnSpc>
                <a:spcPct val="80000"/>
              </a:lnSpc>
              <a:buFontTx/>
              <a:buNone/>
            </a:pPr>
            <a:r>
              <a:rPr lang="en-US" sz="2000" b="1" dirty="0">
                <a:ea typeface="ＭＳ Ｐゴシック" pitchFamily="-111" charset="-128"/>
                <a:cs typeface="ＭＳ Ｐゴシック" pitchFamily="-111" charset="-128"/>
              </a:rPr>
              <a:t>			</a:t>
            </a:r>
            <a:r>
              <a:rPr lang="en-US" sz="2000" b="1" dirty="0" err="1">
                <a:ea typeface="ＭＳ Ｐゴシック" pitchFamily="-111" charset="-128"/>
                <a:cs typeface="ＭＳ Ｐゴシック" pitchFamily="-111" charset="-128"/>
              </a:rPr>
              <a:t>g</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t>
            </a:r>
            <a:r>
              <a:rPr lang="en-US" sz="2000" dirty="0">
                <a:ea typeface="ＭＳ Ｐゴシック" pitchFamily="-111" charset="-128"/>
                <a:cs typeface="ＭＳ Ｐゴシック" pitchFamily="-111" charset="-128"/>
              </a:rPr>
              <a:t>if </a:t>
            </a:r>
            <a:r>
              <a:rPr lang="en-US" sz="2000" b="1" dirty="0" err="1">
                <a:ea typeface="ＭＳ Ｐゴシック" pitchFamily="-111" charset="-128"/>
                <a:cs typeface="ＭＳ Ｐゴシック" pitchFamily="-111" charset="-128"/>
              </a:rPr>
              <a:t>P</a:t>
            </a:r>
            <a:r>
              <a:rPr lang="en-US" sz="2000" b="1" baseline="-25000" dirty="0" err="1">
                <a:ea typeface="ＭＳ Ｐゴシック" pitchFamily="-111" charset="-128"/>
                <a:cs typeface="ＭＳ Ｐゴシック" pitchFamily="-111" charset="-128"/>
              </a:rPr>
              <a:t>k</a:t>
            </a:r>
            <a:r>
              <a:rPr lang="en-US" sz="2000" b="1" dirty="0">
                <a:ea typeface="ＭＳ Ｐゴシック" pitchFamily="-111" charset="-128"/>
                <a:cs typeface="ＭＳ Ｐゴシック" pitchFamily="-111" charset="-128"/>
              </a:rPr>
              <a:t>(x) &amp;&amp; ~(P</a:t>
            </a:r>
            <a:r>
              <a:rPr lang="en-US" sz="2000" b="1" baseline="-25000" dirty="0">
                <a:ea typeface="ＭＳ Ｐゴシック" pitchFamily="-111" charset="-128"/>
                <a:cs typeface="ＭＳ Ｐゴシック" pitchFamily="-111" charset="-128"/>
              </a:rPr>
              <a:t>1</a:t>
            </a:r>
            <a:r>
              <a:rPr lang="en-US" sz="2000" b="1" dirty="0">
                <a:ea typeface="ＭＳ Ｐゴシック" pitchFamily="-111" charset="-128"/>
                <a:cs typeface="ＭＳ Ｐゴシック" pitchFamily="-111" charset="-128"/>
              </a:rPr>
              <a:t>(x) || … || ~P</a:t>
            </a:r>
            <a:r>
              <a:rPr lang="en-US" sz="2000" b="1" baseline="-25000" dirty="0">
                <a:ea typeface="ＭＳ Ｐゴシック" pitchFamily="-111" charset="-128"/>
                <a:cs typeface="ＭＳ Ｐゴシック" pitchFamily="-111" charset="-128"/>
              </a:rPr>
              <a:t>k-1</a:t>
            </a:r>
            <a:r>
              <a:rPr lang="en-US" sz="2000" b="1" dirty="0">
                <a:ea typeface="ＭＳ Ｐゴシック" pitchFamily="-111" charset="-128"/>
                <a:cs typeface="ＭＳ Ｐゴシック" pitchFamily="-111" charset="-128"/>
              </a:rPr>
              <a:t>(x))</a:t>
            </a:r>
          </a:p>
          <a:p>
            <a:pPr>
              <a:lnSpc>
                <a:spcPct val="80000"/>
              </a:lnSpc>
              <a:buFontTx/>
              <a:buNone/>
            </a:pPr>
            <a:r>
              <a:rPr lang="en-US" sz="2000" b="1" dirty="0">
                <a:ea typeface="ＭＳ Ｐゴシック" pitchFamily="-111" charset="-128"/>
                <a:cs typeface="ＭＳ Ｐゴシック" pitchFamily="-111" charset="-128"/>
              </a:rPr>
              <a:t>		  	h(x)		</a:t>
            </a:r>
            <a:r>
              <a:rPr lang="en-US" sz="2000" dirty="0">
                <a:ea typeface="ＭＳ Ｐゴシック" pitchFamily="-111" charset="-128"/>
                <a:cs typeface="ＭＳ Ｐゴシック" pitchFamily="-111" charset="-128"/>
              </a:rPr>
              <a:t>otherwise</a:t>
            </a:r>
          </a:p>
        </p:txBody>
      </p:sp>
      <p:sp>
        <p:nvSpPr>
          <p:cNvPr id="254982" name="Date Placeholder 3"/>
          <p:cNvSpPr>
            <a:spLocks noGrp="1"/>
          </p:cNvSpPr>
          <p:nvPr>
            <p:ph type="dt" sz="quarter" idx="10"/>
          </p:nvPr>
        </p:nvSpPr>
        <p:spPr>
          <a:noFill/>
        </p:spPr>
        <p:txBody>
          <a:bodyPr/>
          <a:lstStyle/>
          <a:p>
            <a:fld id="{EBABE32B-6F17-4C40-BEB6-72734865547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2337961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7027" name="Slide Number Placeholder 5"/>
          <p:cNvSpPr>
            <a:spLocks noGrp="1"/>
          </p:cNvSpPr>
          <p:nvPr>
            <p:ph type="sldNum" sz="quarter" idx="12"/>
          </p:nvPr>
        </p:nvSpPr>
        <p:spPr>
          <a:noFill/>
        </p:spPr>
        <p:txBody>
          <a:bodyPr/>
          <a:lstStyle/>
          <a:p>
            <a:fld id="{9DAC2DF7-D117-174C-974C-5E0FB9F128C1}" type="slidenum">
              <a:rPr lang="en-US">
                <a:latin typeface="Arial" pitchFamily="-111" charset="0"/>
                <a:ea typeface="ＭＳ Ｐゴシック" pitchFamily="-111" charset="-128"/>
                <a:cs typeface="ＭＳ Ｐゴシック" pitchFamily="-111" charset="-128"/>
              </a:rPr>
              <a:pPr/>
              <a:t>89</a:t>
            </a:fld>
            <a:endParaRPr lang="en-US">
              <a:latin typeface="Arial" pitchFamily="-111" charset="0"/>
              <a:ea typeface="ＭＳ Ｐゴシック" pitchFamily="-111" charset="-128"/>
              <a:cs typeface="ＭＳ Ｐゴシック" pitchFamily="-111" charset="-128"/>
            </a:endParaRPr>
          </a:p>
        </p:txBody>
      </p:sp>
      <p:sp>
        <p:nvSpPr>
          <p:cNvPr id="25702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Bounded Minimization 1</a:t>
            </a:r>
          </a:p>
        </p:txBody>
      </p:sp>
      <p:sp>
        <p:nvSpPr>
          <p:cNvPr id="257029" name="Rectangle 3"/>
          <p:cNvSpPr>
            <a:spLocks noGrp="1" noChangeArrowheads="1"/>
          </p:cNvSpPr>
          <p:nvPr>
            <p:ph type="body" idx="1"/>
          </p:nvPr>
        </p:nvSpPr>
        <p:spPr/>
        <p:txBody>
          <a:bodyPr/>
          <a:lstStyle/>
          <a:p>
            <a:pPr>
              <a:lnSpc>
                <a:spcPct val="80000"/>
              </a:lnSpc>
              <a:buFontTx/>
              <a:buNone/>
            </a:pPr>
            <a:r>
              <a:rPr lang="en-US" dirty="0">
                <a:ea typeface="ＭＳ Ｐゴシック" pitchFamily="-111" charset="-128"/>
                <a:cs typeface="ＭＳ Ｐゴシック" pitchFamily="-111" charset="-128"/>
              </a:rPr>
              <a:t>	</a:t>
            </a:r>
            <a:r>
              <a:rPr lang="en-US" b="1" dirty="0">
                <a:ea typeface="ＭＳ Ｐゴシック" pitchFamily="-111" charset="-128"/>
                <a:cs typeface="ＭＳ Ｐゴシック" pitchFamily="-111" charset="-128"/>
              </a:rPr>
              <a:t>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x+1</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1-P(0)</a:t>
            </a:r>
          </a:p>
          <a:p>
            <a:pPr>
              <a:lnSpc>
                <a:spcPct val="80000"/>
              </a:lnSpc>
              <a:buFontTx/>
              <a:buNone/>
            </a:pPr>
            <a:r>
              <a:rPr lang="en-US" b="1" dirty="0">
                <a:ea typeface="ＭＳ Ｐゴシック" pitchFamily="-111" charset="-128"/>
                <a:cs typeface="ＭＳ Ｐゴシック" pitchFamily="-111" charset="-128"/>
              </a:rPr>
              <a:t>	f(x+1) 	= 	f(x)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rPr>
              <a:t>f(x)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a:t>
            </a:r>
          </a:p>
          <a:p>
            <a:pPr>
              <a:lnSpc>
                <a:spcPct val="80000"/>
              </a:lnSpc>
              <a:buFontTx/>
              <a:buNone/>
            </a:pPr>
            <a:r>
              <a:rPr lang="en-US" b="1" dirty="0">
                <a:ea typeface="ＭＳ Ｐゴシック" pitchFamily="-111" charset="-128"/>
                <a:cs typeface="ＭＳ Ｐゴシック" pitchFamily="-111" charset="-128"/>
              </a:rPr>
              <a:t>			=	x+2-P(x+1)	</a:t>
            </a:r>
            <a:r>
              <a:rPr lang="en-US" dirty="0">
                <a:ea typeface="ＭＳ Ｐゴシック" pitchFamily="-111" charset="-128"/>
                <a:cs typeface="ＭＳ Ｐゴシック" pitchFamily="-111" charset="-128"/>
              </a:rPr>
              <a:t>otherwise</a:t>
            </a:r>
          </a:p>
        </p:txBody>
      </p:sp>
      <p:sp>
        <p:nvSpPr>
          <p:cNvPr id="257030" name="Date Placeholder 3"/>
          <p:cNvSpPr>
            <a:spLocks noGrp="1"/>
          </p:cNvSpPr>
          <p:nvPr>
            <p:ph type="dt" sz="quarter" idx="10"/>
          </p:nvPr>
        </p:nvSpPr>
        <p:spPr>
          <a:noFill/>
        </p:spPr>
        <p:txBody>
          <a:bodyPr/>
          <a:lstStyle/>
          <a:p>
            <a:fld id="{7DED0616-C028-CF4F-8E4C-F41E02E20D30}"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15847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dt" sz="quarter" idx="10"/>
          </p:nvPr>
        </p:nvSpPr>
        <p:spPr>
          <a:noFill/>
        </p:spPr>
        <p:txBody>
          <a:bodyPr/>
          <a:lstStyle/>
          <a:p>
            <a:fld id="{CDF5E448-E99F-E942-8836-B57F6D59E208}"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
        <p:nvSpPr>
          <p:cNvPr id="72707" name="Footer Placeholder 2"/>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72708" name="Slide Number Placeholder 3"/>
          <p:cNvSpPr>
            <a:spLocks noGrp="1"/>
          </p:cNvSpPr>
          <p:nvPr>
            <p:ph type="sldNum" sz="quarter" idx="12"/>
          </p:nvPr>
        </p:nvSpPr>
        <p:spPr>
          <a:noFill/>
        </p:spPr>
        <p:txBody>
          <a:bodyPr/>
          <a:lstStyle/>
          <a:p>
            <a:fld id="{99E1D4C1-C06F-CA4D-B0EF-8D6288B661C7}" type="slidenum">
              <a:rPr lang="en-US">
                <a:latin typeface="Arial" pitchFamily="-111" charset="0"/>
                <a:ea typeface="ＭＳ Ｐゴシック" pitchFamily="-111" charset="-128"/>
                <a:cs typeface="ＭＳ Ｐゴシック" pitchFamily="-111" charset="-128"/>
              </a:rPr>
              <a:pPr/>
              <a:t>9</a:t>
            </a:fld>
            <a:endParaRPr lang="en-US">
              <a:latin typeface="Arial" pitchFamily="-111" charset="0"/>
              <a:ea typeface="ＭＳ Ｐゴシック" pitchFamily="-111" charset="-128"/>
              <a:cs typeface="ＭＳ Ｐゴシック" pitchFamily="-111" charset="-128"/>
            </a:endParaRPr>
          </a:p>
        </p:txBody>
      </p:sp>
      <p:sp>
        <p:nvSpPr>
          <p:cNvPr id="72709" name="Rectangle 2"/>
          <p:cNvSpPr>
            <a:spLocks noGrp="1" noChangeArrowheads="1"/>
          </p:cNvSpPr>
          <p:nvPr>
            <p:ph type="title" idx="4294967295"/>
          </p:nvPr>
        </p:nvSpPr>
        <p:spPr/>
        <p:txBody>
          <a:bodyPr/>
          <a:lstStyle/>
          <a:p>
            <a:pPr eaLnBrk="1" hangingPunct="1"/>
            <a:r>
              <a:rPr lang="en-US">
                <a:ea typeface="ＭＳ Ｐゴシック" pitchFamily="-111" charset="-128"/>
                <a:cs typeface="ＭＳ Ｐゴシック" pitchFamily="-111" charset="-128"/>
              </a:rPr>
              <a:t>Turing (Post, Church, Kleene)</a:t>
            </a:r>
          </a:p>
        </p:txBody>
      </p:sp>
      <p:sp>
        <p:nvSpPr>
          <p:cNvPr id="72710" name="Rectangle 3"/>
          <p:cNvSpPr>
            <a:spLocks noGrp="1" noChangeArrowheads="1"/>
          </p:cNvSpPr>
          <p:nvPr>
            <p:ph type="body" idx="4294967295"/>
          </p:nvPr>
        </p:nvSpPr>
        <p:spPr/>
        <p:txBody>
          <a:bodyPr/>
          <a:lstStyle/>
          <a:p>
            <a:pPr eaLnBrk="1" hangingPunct="1">
              <a:lnSpc>
                <a:spcPct val="90000"/>
              </a:lnSpc>
            </a:pPr>
            <a:r>
              <a:rPr lang="en-US" sz="2400" dirty="0">
                <a:ea typeface="ＭＳ Ｐゴシック" pitchFamily="-111" charset="-128"/>
                <a:cs typeface="ＭＳ Ｐゴシック" pitchFamily="-111" charset="-128"/>
              </a:rPr>
              <a:t>In 1936, each presented a formalism for computability.</a:t>
            </a:r>
          </a:p>
          <a:p>
            <a:pPr lvl="1" eaLnBrk="1" hangingPunct="1">
              <a:lnSpc>
                <a:spcPct val="90000"/>
              </a:lnSpc>
            </a:pPr>
            <a:r>
              <a:rPr lang="en-US" sz="2400" dirty="0"/>
              <a:t>Turing and Post devised abstract machines and claimed these represented all mechanically computable functions.</a:t>
            </a:r>
          </a:p>
          <a:p>
            <a:pPr lvl="1" eaLnBrk="1" hangingPunct="1">
              <a:lnSpc>
                <a:spcPct val="90000"/>
              </a:lnSpc>
            </a:pPr>
            <a:r>
              <a:rPr lang="en-US" sz="2400" dirty="0"/>
              <a:t>Church developed the notion of lambda-computability from recursive functions (as previously defined by G</a:t>
            </a:r>
            <a:r>
              <a:rPr lang="en-US" sz="2400" dirty="0">
                <a:ea typeface="Arial" pitchFamily="-111" charset="0"/>
                <a:cs typeface="Arial" pitchFamily="-111" charset="0"/>
              </a:rPr>
              <a:t>ö</a:t>
            </a:r>
            <a:r>
              <a:rPr lang="en-US" sz="2400" dirty="0"/>
              <a:t>del and </a:t>
            </a:r>
            <a:r>
              <a:rPr lang="en-US" sz="2400" dirty="0" err="1"/>
              <a:t>Kleene</a:t>
            </a:r>
            <a:r>
              <a:rPr lang="en-US" sz="2400" dirty="0"/>
              <a:t>) and claimed completeness for this model.</a:t>
            </a:r>
          </a:p>
          <a:p>
            <a:pPr eaLnBrk="1" hangingPunct="1">
              <a:lnSpc>
                <a:spcPct val="90000"/>
              </a:lnSpc>
            </a:pPr>
            <a:r>
              <a:rPr lang="en-US" sz="2400" dirty="0" err="1">
                <a:ea typeface="ＭＳ Ｐゴシック" pitchFamily="-111" charset="-128"/>
                <a:cs typeface="ＭＳ Ｐゴシック" pitchFamily="-111" charset="-128"/>
              </a:rPr>
              <a:t>Kleene</a:t>
            </a:r>
            <a:r>
              <a:rPr lang="en-US" sz="2400" dirty="0">
                <a:ea typeface="ＭＳ Ｐゴシック" pitchFamily="-111" charset="-128"/>
                <a:cs typeface="ＭＳ Ｐゴシック" pitchFamily="-111" charset="-128"/>
              </a:rPr>
              <a:t> demonstrated the computational equivalence of recursively defined functions to Post-Turing machines. </a:t>
            </a:r>
          </a:p>
          <a:p>
            <a:pPr eaLnBrk="1" hangingPunct="1">
              <a:lnSpc>
                <a:spcPct val="90000"/>
              </a:lnSpc>
            </a:pPr>
            <a:r>
              <a:rPr lang="en-US" sz="2400" dirty="0">
                <a:ea typeface="ＭＳ Ｐゴシック" pitchFamily="-111" charset="-128"/>
                <a:cs typeface="ＭＳ Ｐゴシック" pitchFamily="-111" charset="-128"/>
              </a:rPr>
              <a:t>Church’s notation was the lambda calculus, which later gave birth to Lisp.</a:t>
            </a:r>
          </a:p>
        </p:txBody>
      </p:sp>
      <p:sp>
        <p:nvSpPr>
          <p:cNvPr id="72711"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prstTxWarp prst="textNoShape">
              <a:avLst/>
            </a:prstTxWarp>
          </a:bodyPr>
          <a:lstStyle/>
          <a:p>
            <a:pPr algn="r"/>
            <a:fld id="{36E406E7-D135-154E-9E24-DF5D50236FDD}" type="slidenum">
              <a:rPr lang="en-US" sz="1400"/>
              <a:pPr algn="r"/>
              <a:t>9</a:t>
            </a:fld>
            <a:endParaRPr lang="en-US" sz="1400"/>
          </a:p>
        </p:txBody>
      </p:sp>
    </p:spTree>
    <p:extLst>
      <p:ext uri="{BB962C8B-B14F-4D97-AF65-F5344CB8AC3E}">
        <p14:creationId xmlns:p14="http://schemas.microsoft.com/office/powerpoint/2010/main" val="42259248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59075" name="Slide Number Placeholder 5"/>
          <p:cNvSpPr>
            <a:spLocks noGrp="1"/>
          </p:cNvSpPr>
          <p:nvPr>
            <p:ph type="sldNum" sz="quarter" idx="12"/>
          </p:nvPr>
        </p:nvSpPr>
        <p:spPr>
          <a:noFill/>
        </p:spPr>
        <p:txBody>
          <a:bodyPr/>
          <a:lstStyle/>
          <a:p>
            <a:fld id="{D7C547AB-CBD1-9248-9BE7-6F123E7648A5}" type="slidenum">
              <a:rPr lang="en-US">
                <a:latin typeface="Arial" pitchFamily="-111" charset="0"/>
                <a:ea typeface="ＭＳ Ｐゴシック" pitchFamily="-111" charset="-128"/>
                <a:cs typeface="ＭＳ Ｐゴシック" pitchFamily="-111" charset="-128"/>
              </a:rPr>
              <a:pPr/>
              <a:t>90</a:t>
            </a:fld>
            <a:endParaRPr lang="en-US">
              <a:latin typeface="Arial" pitchFamily="-111" charset="0"/>
              <a:ea typeface="ＭＳ Ｐゴシック" pitchFamily="-111" charset="-128"/>
              <a:cs typeface="ＭＳ Ｐゴシック" pitchFamily="-111" charset="-128"/>
            </a:endParaRPr>
          </a:p>
        </p:txBody>
      </p:sp>
      <p:sp>
        <p:nvSpPr>
          <p:cNvPr id="259076" name="Rectangle 2"/>
          <p:cNvSpPr>
            <a:spLocks noGrp="1" noChangeArrowheads="1"/>
          </p:cNvSpPr>
          <p:nvPr>
            <p:ph type="title"/>
          </p:nvPr>
        </p:nvSpPr>
        <p:spPr/>
        <p:txBody>
          <a:bodyPr/>
          <a:lstStyle/>
          <a:p>
            <a:r>
              <a:rPr lang="en-US" i="1" dirty="0">
                <a:solidFill>
                  <a:srgbClr val="FF0000"/>
                </a:solidFill>
                <a:ea typeface="ＭＳ Ｐゴシック" pitchFamily="-111" charset="-128"/>
                <a:cs typeface="ＭＳ Ｐゴシック" pitchFamily="-111" charset="-128"/>
              </a:rPr>
              <a:t>Bounded Minimization 2</a:t>
            </a:r>
          </a:p>
        </p:txBody>
      </p:sp>
      <p:sp>
        <p:nvSpPr>
          <p:cNvPr id="259077"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	f(x)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&lt; x) [ P(z) ] </a:t>
            </a:r>
            <a:r>
              <a:rPr lang="en-US" dirty="0">
                <a:ea typeface="ＭＳ Ｐゴシック" pitchFamily="-111" charset="-128"/>
                <a:cs typeface="ＭＳ Ｐゴシック" pitchFamily="-111" charset="-128"/>
              </a:rPr>
              <a:t>if </a:t>
            </a:r>
            <a:r>
              <a:rPr lang="en-US" b="1" dirty="0">
                <a:ea typeface="ＭＳ Ｐゴシック" pitchFamily="-111" charset="-128"/>
                <a:cs typeface="ＭＳ Ｐゴシック" pitchFamily="-111" charset="-128"/>
                <a:sym typeface="Symbol" pitchFamily="-111" charset="2"/>
              </a:rPr>
              <a:t> </a:t>
            </a:r>
            <a:r>
              <a:rPr lang="en-US" dirty="0">
                <a:ea typeface="ＭＳ Ｐゴシック" pitchFamily="-111" charset="-128"/>
                <a:cs typeface="ＭＳ Ｐゴシック" pitchFamily="-111" charset="-128"/>
                <a:sym typeface="Symbol" pitchFamily="-111" charset="2"/>
              </a:rPr>
              <a:t>such a </a:t>
            </a:r>
            <a:r>
              <a:rPr lang="en-US" b="1" dirty="0">
                <a:ea typeface="ＭＳ Ｐゴシック" pitchFamily="-111" charset="-128"/>
                <a:cs typeface="ＭＳ Ｐゴシック" pitchFamily="-111" charset="-128"/>
                <a:sym typeface="Symbol" pitchFamily="-111" charset="2"/>
              </a:rPr>
              <a:t>z</a:t>
            </a:r>
            <a:r>
              <a:rPr lang="en-US" b="1" dirty="0">
                <a:ea typeface="ＭＳ Ｐゴシック" pitchFamily="-111" charset="-128"/>
                <a:cs typeface="ＭＳ Ｐゴシック" pitchFamily="-111" charset="-128"/>
              </a:rPr>
              <a:t>,</a:t>
            </a:r>
          </a:p>
          <a:p>
            <a:pPr>
              <a:lnSpc>
                <a:spcPct val="80000"/>
              </a:lnSpc>
              <a:buFontTx/>
              <a:buNone/>
            </a:pPr>
            <a:r>
              <a:rPr lang="en-US" b="1" dirty="0">
                <a:ea typeface="ＭＳ Ｐゴシック" pitchFamily="-111" charset="-128"/>
                <a:cs typeface="ＭＳ Ｐゴシック" pitchFamily="-111" charset="-128"/>
              </a:rPr>
              <a:t>		  = x</a:t>
            </a:r>
            <a:r>
              <a:rPr lang="en-US" dirty="0">
                <a:ea typeface="ＭＳ Ｐゴシック" pitchFamily="-111" charset="-128"/>
                <a:cs typeface="ＭＳ Ｐゴシック" pitchFamily="-111" charset="-128"/>
              </a:rPr>
              <a:t>, otherwise</a:t>
            </a:r>
          </a:p>
          <a:p>
            <a:pPr>
              <a:lnSpc>
                <a:spcPct val="80000"/>
              </a:lnSpc>
              <a:buFontTx/>
              <a:buNone/>
            </a:pPr>
            <a:r>
              <a:rPr lang="en-US" dirty="0">
                <a:ea typeface="ＭＳ Ｐゴシック" pitchFamily="-111" charset="-128"/>
                <a:cs typeface="ＭＳ Ｐゴシック" pitchFamily="-111" charset="-128"/>
              </a:rPr>
              <a:t>	where </a:t>
            </a:r>
            <a:r>
              <a:rPr lang="en-US" b="1" dirty="0">
                <a:ea typeface="ＭＳ Ｐゴシック" pitchFamily="-111" charset="-128"/>
                <a:cs typeface="ＭＳ Ｐゴシック" pitchFamily="-111" charset="-128"/>
              </a:rPr>
              <a:t>P(z)</a:t>
            </a:r>
            <a:r>
              <a:rPr lang="en-US" dirty="0">
                <a:ea typeface="ＭＳ Ｐゴシック" pitchFamily="-111" charset="-128"/>
                <a:cs typeface="ＭＳ Ｐゴシック" pitchFamily="-111" charset="-128"/>
              </a:rPr>
              <a:t> is primitive recursive. </a:t>
            </a:r>
          </a:p>
          <a:p>
            <a:pPr>
              <a:lnSpc>
                <a:spcPct val="80000"/>
              </a:lnSpc>
              <a:buFontTx/>
              <a:buNone/>
            </a:pPr>
            <a:endParaRPr lang="en-US" dirty="0">
              <a:ea typeface="ＭＳ Ｐゴシック" pitchFamily="-111" charset="-128"/>
              <a:cs typeface="ＭＳ Ｐゴシック" pitchFamily="-111" charset="-128"/>
            </a:endParaRPr>
          </a:p>
          <a:p>
            <a:pPr>
              <a:lnSpc>
                <a:spcPct val="80000"/>
              </a:lnSpc>
              <a:buFontTx/>
              <a:buNone/>
            </a:pPr>
            <a:r>
              <a:rPr lang="en-US" dirty="0">
                <a:ea typeface="ＭＳ Ｐゴシック" pitchFamily="-111" charset="-128"/>
                <a:cs typeface="ＭＳ Ｐゴシック" pitchFamily="-111" charset="-128"/>
              </a:rPr>
              <a:t>	Can show </a:t>
            </a:r>
            <a:r>
              <a:rPr lang="en-US" b="1" dirty="0">
                <a:ea typeface="ＭＳ Ｐゴシック" pitchFamily="-111" charset="-128"/>
                <a:cs typeface="ＭＳ Ｐゴシック" pitchFamily="-111" charset="-128"/>
              </a:rPr>
              <a:t>f</a:t>
            </a:r>
            <a:r>
              <a:rPr lang="en-US" dirty="0">
                <a:ea typeface="ＭＳ Ｐゴシック" pitchFamily="-111" charset="-128"/>
                <a:cs typeface="ＭＳ Ｐゴシック" pitchFamily="-111" charset="-128"/>
              </a:rPr>
              <a:t> is primitive recursive by </a:t>
            </a:r>
            <a:br>
              <a:rPr lang="en-US" dirty="0">
                <a:ea typeface="ＭＳ Ｐゴシック" pitchFamily="-111" charset="-128"/>
                <a:cs typeface="ＭＳ Ｐゴシック" pitchFamily="-111" charset="-128"/>
              </a:rPr>
            </a:br>
            <a:r>
              <a:rPr lang="en-US" b="1" dirty="0">
                <a:ea typeface="ＭＳ Ｐゴシック" pitchFamily="-111" charset="-128"/>
                <a:cs typeface="ＭＳ Ｐゴシック" pitchFamily="-111" charset="-128"/>
              </a:rPr>
              <a:t>f(0) = 0</a:t>
            </a:r>
          </a:p>
          <a:p>
            <a:pPr>
              <a:lnSpc>
                <a:spcPct val="80000"/>
              </a:lnSpc>
              <a:buFontTx/>
              <a:buNone/>
            </a:pPr>
            <a:r>
              <a:rPr lang="en-US" b="1" dirty="0">
                <a:ea typeface="ＭＳ Ｐゴシック" pitchFamily="-111" charset="-128"/>
                <a:cs typeface="ＭＳ Ｐゴシック" pitchFamily="-111" charset="-128"/>
              </a:rPr>
              <a:t>	f(x+1)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 </a:t>
            </a:r>
            <a:r>
              <a:rPr lang="en-US" b="1" dirty="0">
                <a:ea typeface="Arial" pitchFamily="-111" charset="0"/>
                <a:cs typeface="Arial" pitchFamily="-111" charset="0"/>
              </a:rPr>
              <a:t>≤</a:t>
            </a:r>
            <a:r>
              <a:rPr lang="en-US" b="1" dirty="0">
                <a:ea typeface="ＭＳ Ｐゴシック" pitchFamily="-111" charset="-128"/>
                <a:cs typeface="ＭＳ Ｐゴシック" pitchFamily="-111" charset="-128"/>
              </a:rPr>
              <a:t> x) [ P(z) ]  </a:t>
            </a:r>
          </a:p>
          <a:p>
            <a:pPr>
              <a:buFontTx/>
              <a:buNone/>
            </a:pPr>
            <a:endParaRPr lang="en-US" dirty="0">
              <a:ea typeface="ＭＳ Ｐゴシック" pitchFamily="-111" charset="-128"/>
              <a:cs typeface="ＭＳ Ｐゴシック" pitchFamily="-111" charset="-128"/>
            </a:endParaRPr>
          </a:p>
        </p:txBody>
      </p:sp>
      <p:sp>
        <p:nvSpPr>
          <p:cNvPr id="259078" name="Date Placeholder 3"/>
          <p:cNvSpPr>
            <a:spLocks noGrp="1"/>
          </p:cNvSpPr>
          <p:nvPr>
            <p:ph type="dt" sz="quarter" idx="10"/>
          </p:nvPr>
        </p:nvSpPr>
        <p:spPr>
          <a:noFill/>
        </p:spPr>
        <p:txBody>
          <a:bodyPr/>
          <a:lstStyle/>
          <a:p>
            <a:fld id="{D5CB2FC4-1BD4-6C47-A919-59C5AE0935A7}"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543487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1123" name="Slide Number Placeholder 5"/>
          <p:cNvSpPr>
            <a:spLocks noGrp="1"/>
          </p:cNvSpPr>
          <p:nvPr>
            <p:ph type="sldNum" sz="quarter" idx="12"/>
          </p:nvPr>
        </p:nvSpPr>
        <p:spPr>
          <a:noFill/>
        </p:spPr>
        <p:txBody>
          <a:bodyPr/>
          <a:lstStyle/>
          <a:p>
            <a:fld id="{5C65EE80-3D1E-1142-A086-6AF9149ECD3F}" type="slidenum">
              <a:rPr lang="en-US">
                <a:latin typeface="Arial" pitchFamily="-111" charset="0"/>
                <a:ea typeface="ＭＳ Ｐゴシック" pitchFamily="-111" charset="-128"/>
                <a:cs typeface="ＭＳ Ｐゴシック" pitchFamily="-111" charset="-128"/>
              </a:rPr>
              <a:pPr/>
              <a:t>91</a:t>
            </a:fld>
            <a:endParaRPr lang="en-US">
              <a:latin typeface="Arial" pitchFamily="-111" charset="0"/>
              <a:ea typeface="ＭＳ Ｐゴシック" pitchFamily="-111" charset="-128"/>
              <a:cs typeface="ＭＳ Ｐゴシック" pitchFamily="-111" charset="-128"/>
            </a:endParaRPr>
          </a:p>
        </p:txBody>
      </p:sp>
      <p:sp>
        <p:nvSpPr>
          <p:cNvPr id="261124"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Intermediate Arithmetic</a:t>
            </a:r>
          </a:p>
        </p:txBody>
      </p:sp>
      <p:sp>
        <p:nvSpPr>
          <p:cNvPr id="261125" name="Rectangle 3"/>
          <p:cNvSpPr>
            <a:spLocks noGrp="1" noChangeArrowheads="1"/>
          </p:cNvSpPr>
          <p:nvPr>
            <p:ph type="body" idx="1"/>
          </p:nvPr>
        </p:nvSpPr>
        <p:spPr/>
        <p:txBody>
          <a:bodyPr/>
          <a:lstStyle/>
          <a:p>
            <a:pPr>
              <a:lnSpc>
                <a:spcPct val="80000"/>
              </a:lnSpc>
              <a:buFontTx/>
              <a:buNone/>
            </a:pPr>
            <a:r>
              <a:rPr lang="en-US" b="1" dirty="0">
                <a:ea typeface="ＭＳ Ｐゴシック" pitchFamily="-111" charset="-128"/>
                <a:cs typeface="ＭＳ Ｐゴシック" pitchFamily="-111" charset="-128"/>
              </a:rPr>
              <a:t>x // y:</a:t>
            </a:r>
          </a:p>
          <a:p>
            <a:pPr>
              <a:lnSpc>
                <a:spcPct val="80000"/>
              </a:lnSpc>
              <a:buFontTx/>
              <a:buNone/>
            </a:pPr>
            <a:r>
              <a:rPr lang="en-US" b="1" dirty="0">
                <a:ea typeface="ＭＳ Ｐゴシック" pitchFamily="-111" charset="-128"/>
                <a:cs typeface="ＭＳ Ｐゴシック" pitchFamily="-111" charset="-128"/>
              </a:rPr>
              <a:t>	x//0 = 0		</a:t>
            </a:r>
            <a:r>
              <a:rPr lang="en-US" dirty="0">
                <a:ea typeface="ＭＳ Ｐゴシック" pitchFamily="-111" charset="-128"/>
                <a:cs typeface="ＭＳ Ｐゴシック" pitchFamily="-111" charset="-128"/>
              </a:rPr>
              <a:t>: silly, but want a value</a:t>
            </a:r>
          </a:p>
          <a:p>
            <a:pPr>
              <a:lnSpc>
                <a:spcPct val="80000"/>
              </a:lnSpc>
              <a:buFontTx/>
              <a:buNone/>
            </a:pPr>
            <a:r>
              <a:rPr lang="en-US" b="1" dirty="0">
                <a:ea typeface="ＭＳ Ｐゴシック" pitchFamily="-111" charset="-128"/>
                <a:cs typeface="ＭＳ Ｐゴシック" pitchFamily="-111" charset="-128"/>
              </a:rPr>
              <a:t>	x//(y+1)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(z+1)*(y+1) &gt; x ]</a:t>
            </a:r>
          </a:p>
          <a:p>
            <a:pPr>
              <a:lnSpc>
                <a:spcPct val="80000"/>
              </a:lnSpc>
              <a:buFontTx/>
              <a:buNone/>
            </a:pPr>
            <a:endParaRPr lang="en-US" b="1" dirty="0">
              <a:ea typeface="ＭＳ Ｐゴシック" pitchFamily="-111" charset="-128"/>
              <a:cs typeface="ＭＳ Ｐゴシック" pitchFamily="-111" charset="-128"/>
            </a:endParaRPr>
          </a:p>
          <a:p>
            <a:pPr>
              <a:lnSpc>
                <a:spcPct val="80000"/>
              </a:lnSpc>
              <a:buFontTx/>
              <a:buNone/>
            </a:pPr>
            <a:r>
              <a:rPr lang="en-US" b="1" dirty="0">
                <a:ea typeface="ＭＳ Ｐゴシック" pitchFamily="-111" charset="-128"/>
                <a:cs typeface="ＭＳ Ｐゴシック" pitchFamily="-111" charset="-128"/>
              </a:rPr>
              <a:t>x | y: x </a:t>
            </a:r>
            <a:r>
              <a:rPr lang="en-US" dirty="0">
                <a:ea typeface="ＭＳ Ｐゴシック" pitchFamily="-111" charset="-128"/>
                <a:cs typeface="ＭＳ Ｐゴシック" pitchFamily="-111" charset="-128"/>
              </a:rPr>
              <a:t>is a divisor of </a:t>
            </a:r>
            <a:r>
              <a:rPr lang="en-US" b="1" dirty="0">
                <a:ea typeface="ＭＳ Ｐゴシック" pitchFamily="-111" charset="-128"/>
                <a:cs typeface="ＭＳ Ｐゴシック" pitchFamily="-111" charset="-128"/>
              </a:rPr>
              <a:t>y</a:t>
            </a:r>
          </a:p>
          <a:p>
            <a:pPr>
              <a:lnSpc>
                <a:spcPct val="80000"/>
              </a:lnSpc>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 = ((y//x) * x) == y</a:t>
            </a:r>
          </a:p>
        </p:txBody>
      </p:sp>
      <p:sp>
        <p:nvSpPr>
          <p:cNvPr id="261126" name="Date Placeholder 3"/>
          <p:cNvSpPr>
            <a:spLocks noGrp="1"/>
          </p:cNvSpPr>
          <p:nvPr>
            <p:ph type="dt" sz="quarter" idx="10"/>
          </p:nvPr>
        </p:nvSpPr>
        <p:spPr>
          <a:noFill/>
        </p:spPr>
        <p:txBody>
          <a:bodyPr/>
          <a:lstStyle/>
          <a:p>
            <a:fld id="{5D94500C-193D-4E45-A7F1-F8C28AA31819}"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6519825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3171" name="Slide Number Placeholder 5"/>
          <p:cNvSpPr>
            <a:spLocks noGrp="1"/>
          </p:cNvSpPr>
          <p:nvPr>
            <p:ph type="sldNum" sz="quarter" idx="12"/>
          </p:nvPr>
        </p:nvSpPr>
        <p:spPr>
          <a:noFill/>
        </p:spPr>
        <p:txBody>
          <a:bodyPr/>
          <a:lstStyle/>
          <a:p>
            <a:fld id="{62F5DB4C-84E0-744D-809F-C22DD6715786}" type="slidenum">
              <a:rPr lang="en-US">
                <a:latin typeface="Arial" pitchFamily="-111" charset="0"/>
                <a:ea typeface="ＭＳ Ｐゴシック" pitchFamily="-111" charset="-128"/>
                <a:cs typeface="ＭＳ Ｐゴシック" pitchFamily="-111" charset="-128"/>
              </a:rPr>
              <a:pPr/>
              <a:t>92</a:t>
            </a:fld>
            <a:endParaRPr lang="en-US">
              <a:latin typeface="Arial" pitchFamily="-111" charset="0"/>
              <a:ea typeface="ＭＳ Ｐゴシック" pitchFamily="-111" charset="-128"/>
              <a:cs typeface="ＭＳ Ｐゴシック" pitchFamily="-111" charset="-128"/>
            </a:endParaRPr>
          </a:p>
        </p:txBody>
      </p:sp>
      <p:sp>
        <p:nvSpPr>
          <p:cNvPr id="263172"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Primality</a:t>
            </a:r>
          </a:p>
        </p:txBody>
      </p:sp>
      <p:sp>
        <p:nvSpPr>
          <p:cNvPr id="263173" name="Rectangle 3"/>
          <p:cNvSpPr>
            <a:spLocks noGrp="1" noChangeArrowheads="1"/>
          </p:cNvSpPr>
          <p:nvPr>
            <p:ph type="body" idx="1"/>
          </p:nvPr>
        </p:nvSpPr>
        <p:spPr/>
        <p:txBody>
          <a:bodyPr/>
          <a:lstStyle/>
          <a:p>
            <a:pPr>
              <a:lnSpc>
                <a:spcPct val="80000"/>
              </a:lnSpc>
              <a:buFontTx/>
              <a:buNone/>
            </a:pP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a:t>
            </a:r>
            <a:r>
              <a:rPr lang="en-US" sz="2400" dirty="0">
                <a:ea typeface="ＭＳ Ｐゴシック" pitchFamily="-111" charset="-128"/>
                <a:cs typeface="ＭＳ Ｐゴシック" pitchFamily="-111" charset="-128"/>
              </a:rPr>
              <a:t>first non-zero, non-one factor of </a:t>
            </a:r>
            <a:r>
              <a:rPr lang="en-US" sz="2400" b="1" dirty="0">
                <a:ea typeface="ＭＳ Ｐゴシック" pitchFamily="-111" charset="-128"/>
                <a:cs typeface="ＭＳ Ｐゴシック" pitchFamily="-111" charset="-128"/>
              </a:rPr>
              <a:t>x</a:t>
            </a:r>
            <a:r>
              <a:rPr lang="en-US" sz="2400" dirty="0">
                <a:ea typeface="ＭＳ Ｐゴシック" pitchFamily="-111" charset="-128"/>
                <a:cs typeface="ＭＳ Ｐゴシック" pitchFamily="-111" charset="-128"/>
              </a:rPr>
              <a:t>.</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a:t>
            </a:r>
            <a:r>
              <a:rPr lang="en-US" sz="2400" b="1" dirty="0">
                <a:latin typeface="Symbol" pitchFamily="-111" charset="2"/>
                <a:ea typeface="ＭＳ Ｐゴシック" pitchFamily="-111" charset="-128"/>
                <a:cs typeface="ＭＳ Ｐゴシック" pitchFamily="-111" charset="-128"/>
              </a:rPr>
              <a:t>m</a:t>
            </a:r>
            <a:r>
              <a:rPr lang="en-US" sz="2400" b="1" dirty="0">
                <a:ea typeface="ＭＳ Ｐゴシック" pitchFamily="-111" charset="-128"/>
                <a:cs typeface="ＭＳ Ｐゴシック" pitchFamily="-111" charset="-128"/>
              </a:rPr>
              <a:t> z  (2 ≤ z ≤ x) [ </a:t>
            </a:r>
            <a:r>
              <a:rPr lang="en-US" sz="2400" b="1" dirty="0" err="1">
                <a:ea typeface="ＭＳ Ｐゴシック" pitchFamily="-111" charset="-128"/>
                <a:cs typeface="ＭＳ Ｐゴシック" pitchFamily="-111" charset="-128"/>
              </a:rPr>
              <a:t>z|x</a:t>
            </a:r>
            <a:r>
              <a:rPr lang="en-US" sz="2400" b="1" dirty="0">
                <a:ea typeface="ＭＳ Ｐゴシック" pitchFamily="-111" charset="-128"/>
                <a:cs typeface="ＭＳ Ｐゴシック" pitchFamily="-111" charset="-128"/>
              </a:rPr>
              <a:t> ] , </a:t>
            </a:r>
          </a:p>
          <a:p>
            <a:pPr>
              <a:lnSpc>
                <a:spcPct val="80000"/>
              </a:lnSpc>
              <a:buFontTx/>
              <a:buNone/>
            </a:pPr>
            <a:r>
              <a:rPr lang="en-US" sz="2400" b="1" dirty="0">
                <a:ea typeface="ＭＳ Ｐゴシック" pitchFamily="-111" charset="-128"/>
                <a:cs typeface="ＭＳ Ｐゴシック" pitchFamily="-111" charset="-128"/>
              </a:rPr>
              <a:t>				0 </a:t>
            </a:r>
            <a:r>
              <a:rPr lang="en-US" sz="2400" dirty="0">
                <a:ea typeface="ＭＳ Ｐゴシック" pitchFamily="-111" charset="-128"/>
                <a:cs typeface="ＭＳ Ｐゴシック" pitchFamily="-111" charset="-128"/>
              </a:rPr>
              <a:t>if none</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a:t>
            </a:r>
          </a:p>
          <a:p>
            <a:pPr>
              <a:lnSpc>
                <a:spcPct val="80000"/>
              </a:lnSpc>
              <a:buFontTx/>
              <a:buNone/>
            </a:pPr>
            <a:r>
              <a:rPr lang="en-US" sz="2400" b="1" dirty="0">
                <a:ea typeface="ＭＳ Ｐゴシック" pitchFamily="-111" charset="-128"/>
                <a:cs typeface="ＭＳ Ｐゴシック" pitchFamily="-111" charset="-128"/>
              </a:rPr>
              <a:t>	</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(x) = </a:t>
            </a:r>
            <a:r>
              <a:rPr lang="en-US" sz="2400" b="1" dirty="0" err="1">
                <a:ea typeface="ＭＳ Ｐゴシック" pitchFamily="-111" charset="-128"/>
                <a:cs typeface="ＭＳ Ｐゴシック" pitchFamily="-111" charset="-128"/>
              </a:rPr>
              <a:t>firstFactor</a:t>
            </a:r>
            <a:r>
              <a:rPr lang="en-US" sz="2400" b="1" dirty="0">
                <a:ea typeface="ＭＳ Ｐゴシック" pitchFamily="-111" charset="-128"/>
                <a:cs typeface="ＭＳ Ｐゴシック" pitchFamily="-111" charset="-128"/>
              </a:rPr>
              <a:t>(x) == x &amp;&amp; (x&gt;1)</a:t>
            </a:r>
          </a:p>
          <a:p>
            <a:pPr>
              <a:lnSpc>
                <a:spcPct val="80000"/>
              </a:lnSpc>
              <a:buFontTx/>
              <a:buNone/>
            </a:pPr>
            <a:endParaRPr lang="en-US" sz="2400" b="1" dirty="0">
              <a:ea typeface="ＭＳ Ｐゴシック" pitchFamily="-111" charset="-128"/>
              <a:cs typeface="ＭＳ Ｐゴシック" pitchFamily="-111" charset="-128"/>
            </a:endParaRPr>
          </a:p>
          <a:p>
            <a:pPr>
              <a:lnSpc>
                <a:spcPct val="80000"/>
              </a:lnSpc>
              <a:buFontTx/>
              <a:buNone/>
            </a:pPr>
            <a:r>
              <a:rPr lang="en-US" sz="2400" b="1" dirty="0">
                <a:ea typeface="ＭＳ Ｐゴシック" pitchFamily="-111" charset="-128"/>
                <a:cs typeface="ＭＳ Ｐゴシック" pitchFamily="-111" charset="-128"/>
              </a:rPr>
              <a:t>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 </a:t>
            </a:r>
            <a:r>
              <a:rPr lang="en-US" sz="2400" b="1" dirty="0" err="1">
                <a:ea typeface="ＭＳ Ｐゴシック" pitchFamily="-111" charset="-128"/>
                <a:cs typeface="ＭＳ Ｐゴシック" pitchFamily="-111" charset="-128"/>
              </a:rPr>
              <a:t>i-th</a:t>
            </a:r>
            <a:r>
              <a:rPr lang="en-US" sz="2400" b="1" dirty="0">
                <a:ea typeface="ＭＳ Ｐゴシック" pitchFamily="-111" charset="-128"/>
                <a:cs typeface="ＭＳ Ｐゴシック" pitchFamily="-111" charset="-128"/>
              </a:rPr>
              <a:t> prime:</a:t>
            </a:r>
          </a:p>
          <a:p>
            <a:pPr>
              <a:lnSpc>
                <a:spcPct val="80000"/>
              </a:lnSpc>
              <a:buFontTx/>
              <a:buNone/>
            </a:pPr>
            <a:r>
              <a:rPr lang="en-US" sz="2400" b="1" dirty="0">
                <a:ea typeface="ＭＳ Ｐゴシック" pitchFamily="-111" charset="-128"/>
                <a:cs typeface="ＭＳ Ｐゴシック" pitchFamily="-111" charset="-128"/>
              </a:rPr>
              <a:t>	prime(0) = 2</a:t>
            </a:r>
          </a:p>
          <a:p>
            <a:pPr>
              <a:lnSpc>
                <a:spcPct val="80000"/>
              </a:lnSpc>
              <a:buFontTx/>
              <a:buNone/>
            </a:pPr>
            <a:r>
              <a:rPr lang="en-US" sz="2400" b="1" dirty="0">
                <a:ea typeface="ＭＳ Ｐゴシック" pitchFamily="-111" charset="-128"/>
                <a:cs typeface="ＭＳ Ｐゴシック" pitchFamily="-111" charset="-128"/>
              </a:rPr>
              <a:t>	prime(x+1) = </a:t>
            </a:r>
            <a:r>
              <a:rPr lang="en-US" sz="2400" b="1" dirty="0">
                <a:latin typeface="Symbol" pitchFamily="-111" charset="2"/>
                <a:ea typeface="ＭＳ Ｐゴシック" pitchFamily="-111" charset="-128"/>
                <a:cs typeface="ＭＳ Ｐゴシック" pitchFamily="-111" charset="-128"/>
              </a:rPr>
              <a:t>m </a:t>
            </a:r>
            <a:r>
              <a:rPr lang="en-US" sz="2400" b="1" dirty="0">
                <a:ea typeface="ＭＳ Ｐゴシック" pitchFamily="-111" charset="-128"/>
                <a:cs typeface="ＭＳ Ｐゴシック" pitchFamily="-111" charset="-128"/>
              </a:rPr>
              <a:t>z(prime(x)&lt; z ≤prime(x)!+1)[</a:t>
            </a:r>
            <a:r>
              <a:rPr lang="en-US" sz="2400" b="1" dirty="0" err="1">
                <a:ea typeface="ＭＳ Ｐゴシック" pitchFamily="-111" charset="-128"/>
                <a:cs typeface="ＭＳ Ｐゴシック" pitchFamily="-111" charset="-128"/>
              </a:rPr>
              <a:t>isPrime</a:t>
            </a:r>
            <a:r>
              <a:rPr lang="en-US" sz="2400" b="1" dirty="0">
                <a:ea typeface="ＭＳ Ｐゴシック" pitchFamily="-111" charset="-128"/>
                <a:cs typeface="ＭＳ Ｐゴシック" pitchFamily="-111" charset="-128"/>
              </a:rPr>
              <a:t>(z)]</a:t>
            </a:r>
          </a:p>
          <a:p>
            <a:pPr>
              <a:lnSpc>
                <a:spcPct val="80000"/>
              </a:lnSpc>
              <a:buFontTx/>
              <a:buNone/>
            </a:pPr>
            <a:r>
              <a:rPr lang="en-US" sz="2400" dirty="0">
                <a:ea typeface="ＭＳ Ｐゴシック" pitchFamily="-111" charset="-128"/>
                <a:cs typeface="ＭＳ Ｐゴシック" pitchFamily="-111" charset="-128"/>
              </a:rPr>
              <a:t>We will abbreviate this as </a:t>
            </a:r>
            <a:r>
              <a:rPr lang="en-US" sz="2400" b="1" dirty="0">
                <a:ea typeface="ＭＳ Ｐゴシック" pitchFamily="-111" charset="-128"/>
                <a:cs typeface="ＭＳ Ｐゴシック" pitchFamily="-111" charset="-128"/>
              </a:rPr>
              <a:t>p</a:t>
            </a:r>
            <a:r>
              <a:rPr lang="en-US" sz="2400" b="1" baseline="-25000" dirty="0">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 </a:t>
            </a:r>
            <a:r>
              <a:rPr lang="en-US" sz="2400" dirty="0">
                <a:ea typeface="ＭＳ Ｐゴシック" pitchFamily="-111" charset="-128"/>
                <a:cs typeface="ＭＳ Ｐゴシック" pitchFamily="-111" charset="-128"/>
              </a:rPr>
              <a:t>for</a:t>
            </a:r>
            <a:r>
              <a:rPr lang="en-US" sz="2400" b="1" dirty="0">
                <a:ea typeface="ＭＳ Ｐゴシック" pitchFamily="-111" charset="-128"/>
                <a:cs typeface="ＭＳ Ｐゴシック" pitchFamily="-111" charset="-128"/>
              </a:rPr>
              <a:t> prime(</a:t>
            </a:r>
            <a:r>
              <a:rPr lang="en-US" sz="2400" b="1" dirty="0" err="1">
                <a:ea typeface="ＭＳ Ｐゴシック" pitchFamily="-111" charset="-128"/>
                <a:cs typeface="ＭＳ Ｐゴシック" pitchFamily="-111" charset="-128"/>
              </a:rPr>
              <a:t>i</a:t>
            </a:r>
            <a:r>
              <a:rPr lang="en-US" sz="2400" b="1" dirty="0">
                <a:ea typeface="ＭＳ Ｐゴシック" pitchFamily="-111" charset="-128"/>
                <a:cs typeface="ＭＳ Ｐゴシック" pitchFamily="-111" charset="-128"/>
              </a:rPr>
              <a:t>)</a:t>
            </a:r>
            <a:endParaRPr lang="en-US" sz="2000" b="1" dirty="0">
              <a:ea typeface="ＭＳ Ｐゴシック" pitchFamily="-111" charset="-128"/>
              <a:cs typeface="ＭＳ Ｐゴシック" pitchFamily="-111" charset="-128"/>
            </a:endParaRPr>
          </a:p>
        </p:txBody>
      </p:sp>
      <p:sp>
        <p:nvSpPr>
          <p:cNvPr id="263174" name="Date Placeholder 3"/>
          <p:cNvSpPr>
            <a:spLocks noGrp="1"/>
          </p:cNvSpPr>
          <p:nvPr>
            <p:ph type="dt" sz="quarter" idx="10"/>
          </p:nvPr>
        </p:nvSpPr>
        <p:spPr>
          <a:noFill/>
        </p:spPr>
        <p:txBody>
          <a:bodyPr/>
          <a:lstStyle/>
          <a:p>
            <a:fld id="{51F6F470-B50A-ED40-883D-D1F1A0C1E8D1}"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4203330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5219" name="Slide Number Placeholder 5"/>
          <p:cNvSpPr>
            <a:spLocks noGrp="1"/>
          </p:cNvSpPr>
          <p:nvPr>
            <p:ph type="sldNum" sz="quarter" idx="12"/>
          </p:nvPr>
        </p:nvSpPr>
        <p:spPr>
          <a:noFill/>
        </p:spPr>
        <p:txBody>
          <a:bodyPr/>
          <a:lstStyle/>
          <a:p>
            <a:fld id="{C6A7AEE8-6DBC-B140-9A0A-222CFF0F2CAA}" type="slidenum">
              <a:rPr lang="en-US">
                <a:latin typeface="Arial" pitchFamily="-111" charset="0"/>
                <a:ea typeface="ＭＳ Ｐゴシック" pitchFamily="-111" charset="-128"/>
                <a:cs typeface="ＭＳ Ｐゴシック" pitchFamily="-111" charset="-128"/>
              </a:rPr>
              <a:pPr/>
              <a:t>93</a:t>
            </a:fld>
            <a:endParaRPr lang="en-US">
              <a:latin typeface="Arial" pitchFamily="-111" charset="0"/>
              <a:ea typeface="ＭＳ Ｐゴシック" pitchFamily="-111" charset="-128"/>
              <a:cs typeface="ＭＳ Ｐゴシック" pitchFamily="-111" charset="-128"/>
            </a:endParaRPr>
          </a:p>
        </p:txBody>
      </p:sp>
      <p:sp>
        <p:nvSpPr>
          <p:cNvPr id="265220"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Exponents</a:t>
            </a:r>
          </a:p>
        </p:txBody>
      </p:sp>
      <p:sp>
        <p:nvSpPr>
          <p:cNvPr id="265221" name="Rectangle 3"/>
          <p:cNvSpPr>
            <a:spLocks noGrp="1" noChangeArrowheads="1"/>
          </p:cNvSpPr>
          <p:nvPr>
            <p:ph type="body" idx="1"/>
          </p:nvPr>
        </p:nvSpPr>
        <p:spPr/>
        <p:txBody>
          <a:bodyPr/>
          <a:lstStyle/>
          <a:p>
            <a:pPr>
              <a:buFontTx/>
              <a:buNone/>
            </a:pPr>
            <a:r>
              <a:rPr lang="en-US" b="1" dirty="0" err="1">
                <a:ea typeface="ＭＳ Ｐゴシック" pitchFamily="-111" charset="-128"/>
                <a:cs typeface="ＭＳ Ｐゴシック" pitchFamily="-111" charset="-128"/>
              </a:rPr>
              <a:t>x^y</a:t>
            </a:r>
            <a:r>
              <a:rPr lang="en-US" b="1" dirty="0">
                <a:ea typeface="ＭＳ Ｐゴシック" pitchFamily="-111" charset="-128"/>
                <a:cs typeface="ＭＳ Ｐゴシック" pitchFamily="-111" charset="-128"/>
              </a:rPr>
              <a:t>:</a:t>
            </a:r>
          </a:p>
          <a:p>
            <a:pPr>
              <a:buFontTx/>
              <a:buNone/>
            </a:pPr>
            <a:r>
              <a:rPr lang="en-US" b="1" dirty="0">
                <a:ea typeface="ＭＳ Ｐゴシック" pitchFamily="-111" charset="-128"/>
                <a:cs typeface="ＭＳ Ｐゴシック" pitchFamily="-111" charset="-128"/>
              </a:rPr>
              <a:t>	x^0 = 1</a:t>
            </a:r>
          </a:p>
          <a:p>
            <a:pPr>
              <a:buFontTx/>
              <a:buNone/>
            </a:pPr>
            <a:r>
              <a:rPr lang="en-US" b="1" dirty="0">
                <a:ea typeface="ＭＳ Ｐゴシック" pitchFamily="-111" charset="-128"/>
                <a:cs typeface="ＭＳ Ｐゴシック" pitchFamily="-111" charset="-128"/>
              </a:rPr>
              <a:t>	x^(y+1) = x * </a:t>
            </a:r>
            <a:r>
              <a:rPr lang="en-US" b="1" dirty="0" err="1">
                <a:ea typeface="ＭＳ Ｐゴシック" pitchFamily="-111" charset="-128"/>
                <a:cs typeface="ＭＳ Ｐゴシック" pitchFamily="-111" charset="-128"/>
              </a:rPr>
              <a:t>x^y</a:t>
            </a:r>
            <a:endParaRPr lang="en-US" b="1" dirty="0">
              <a:ea typeface="ＭＳ Ｐゴシック" pitchFamily="-111" charset="-128"/>
              <a:cs typeface="ＭＳ Ｐゴシック" pitchFamily="-111" charset="-128"/>
            </a:endParaRPr>
          </a:p>
          <a:p>
            <a:pPr>
              <a:buFontTx/>
              <a:buNone/>
            </a:pPr>
            <a:endParaRPr lang="en-US" b="1" dirty="0">
              <a:ea typeface="ＭＳ Ｐゴシック" pitchFamily="-111" charset="-128"/>
              <a:cs typeface="ＭＳ Ｐゴシック" pitchFamily="-111" charset="-128"/>
            </a:endParaRPr>
          </a:p>
          <a:p>
            <a:pPr>
              <a:buFontTx/>
              <a:buNone/>
            </a:pP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the exponent of </a:t>
            </a:r>
            <a:r>
              <a:rPr lang="en-US" b="1" dirty="0">
                <a:ea typeface="ＭＳ Ｐゴシック" pitchFamily="-111" charset="-128"/>
                <a:cs typeface="ＭＳ Ｐゴシック" pitchFamily="-111" charset="-128"/>
              </a:rPr>
              <a:t>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 </a:t>
            </a:r>
            <a:r>
              <a:rPr lang="en-US" dirty="0">
                <a:ea typeface="ＭＳ Ｐゴシック" pitchFamily="-111" charset="-128"/>
                <a:cs typeface="ＭＳ Ｐゴシック" pitchFamily="-111" charset="-128"/>
              </a:rPr>
              <a:t>in number </a:t>
            </a:r>
            <a:r>
              <a:rPr lang="en-US" b="1" dirty="0">
                <a:ea typeface="ＭＳ Ｐゴシック" pitchFamily="-111" charset="-128"/>
                <a:cs typeface="ＭＳ Ｐゴシック" pitchFamily="-111" charset="-128"/>
              </a:rPr>
              <a:t>x.</a:t>
            </a:r>
          </a:p>
          <a:p>
            <a:pPr>
              <a:buFontTx/>
              <a:buNone/>
            </a:pPr>
            <a:r>
              <a:rPr lang="en-US" b="1" dirty="0">
                <a:ea typeface="ＭＳ Ｐゴシック" pitchFamily="-111" charset="-128"/>
                <a:cs typeface="ＭＳ Ｐゴシック" pitchFamily="-111" charset="-128"/>
              </a:rPr>
              <a:t>	</a:t>
            </a:r>
            <a:r>
              <a:rPr lang="en-US" b="1" dirty="0" err="1">
                <a:ea typeface="ＭＳ Ｐゴシック" pitchFamily="-111" charset="-128"/>
                <a:cs typeface="ＭＳ Ｐゴシック" pitchFamily="-111" charset="-128"/>
              </a:rPr>
              <a:t>exp</a:t>
            </a:r>
            <a:r>
              <a:rPr lang="en-US" b="1" dirty="0">
                <a:ea typeface="ＭＳ Ｐゴシック" pitchFamily="-111" charset="-128"/>
                <a:cs typeface="ＭＳ Ｐゴシック" pitchFamily="-111" charset="-128"/>
              </a:rPr>
              <a:t>(</a:t>
            </a:r>
            <a:r>
              <a:rPr lang="en-US" b="1" dirty="0" err="1">
                <a:ea typeface="ＭＳ Ｐゴシック" pitchFamily="-111" charset="-128"/>
                <a:cs typeface="ＭＳ Ｐゴシック" pitchFamily="-111" charset="-128"/>
              </a:rPr>
              <a:t>x,i</a:t>
            </a:r>
            <a:r>
              <a:rPr lang="en-US" b="1" dirty="0">
                <a:ea typeface="ＭＳ Ｐゴシック" pitchFamily="-111" charset="-128"/>
                <a:cs typeface="ＭＳ Ｐゴシック" pitchFamily="-111" charset="-128"/>
              </a:rPr>
              <a:t>) = </a:t>
            </a:r>
            <a:r>
              <a:rPr lang="en-US" b="1" dirty="0">
                <a:latin typeface="Symbol" pitchFamily="-111" charset="2"/>
                <a:ea typeface="ＭＳ Ｐゴシック" pitchFamily="-111" charset="-128"/>
                <a:cs typeface="ＭＳ Ｐゴシック" pitchFamily="-111" charset="-128"/>
              </a:rPr>
              <a:t>m</a:t>
            </a:r>
            <a:r>
              <a:rPr lang="en-US" b="1" dirty="0">
                <a:ea typeface="ＭＳ Ｐゴシック" pitchFamily="-111" charset="-128"/>
                <a:cs typeface="ＭＳ Ｐゴシック" pitchFamily="-111" charset="-128"/>
              </a:rPr>
              <a:t> z  (z&lt;x) [ ~(p</a:t>
            </a:r>
            <a:r>
              <a:rPr lang="en-US" b="1" baseline="-25000" dirty="0">
                <a:ea typeface="ＭＳ Ｐゴシック" pitchFamily="-111" charset="-128"/>
                <a:cs typeface="ＭＳ Ｐゴシック" pitchFamily="-111" charset="-128"/>
              </a:rPr>
              <a:t>i</a:t>
            </a:r>
            <a:r>
              <a:rPr lang="en-US" b="1" dirty="0">
                <a:ea typeface="ＭＳ Ｐゴシック" pitchFamily="-111" charset="-128"/>
                <a:cs typeface="ＭＳ Ｐゴシック" pitchFamily="-111" charset="-128"/>
              </a:rPr>
              <a:t>^(z+1) | x) ]</a:t>
            </a:r>
          </a:p>
        </p:txBody>
      </p:sp>
      <p:sp>
        <p:nvSpPr>
          <p:cNvPr id="265222" name="Date Placeholder 3"/>
          <p:cNvSpPr>
            <a:spLocks noGrp="1"/>
          </p:cNvSpPr>
          <p:nvPr>
            <p:ph type="dt" sz="quarter" idx="10"/>
          </p:nvPr>
        </p:nvSpPr>
        <p:spPr>
          <a:noFill/>
        </p:spPr>
        <p:txBody>
          <a:bodyPr/>
          <a:lstStyle/>
          <a:p>
            <a:fld id="{5CF8B337-AF6A-4E47-9BFD-26EAFE6FF66E}"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21716417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oter Placeholder 4"/>
          <p:cNvSpPr>
            <a:spLocks noGrp="1"/>
          </p:cNvSpPr>
          <p:nvPr>
            <p:ph type="ftr" sz="quarter" idx="11"/>
          </p:nvPr>
        </p:nvSpPr>
        <p:spPr>
          <a:noFill/>
        </p:spPr>
        <p:txBody>
          <a:bodyPr/>
          <a:lstStyle/>
          <a:p>
            <a:r>
              <a:rPr lang="en-US" dirty="0">
                <a:latin typeface="Arial" pitchFamily="-111" charset="0"/>
                <a:ea typeface="ＭＳ Ｐゴシック" pitchFamily="-111" charset="-128"/>
                <a:cs typeface="ＭＳ Ｐゴシック" pitchFamily="-111" charset="-128"/>
              </a:rPr>
              <a:t>© UCF CS</a:t>
            </a:r>
          </a:p>
        </p:txBody>
      </p:sp>
      <p:sp>
        <p:nvSpPr>
          <p:cNvPr id="267267" name="Slide Number Placeholder 5"/>
          <p:cNvSpPr>
            <a:spLocks noGrp="1"/>
          </p:cNvSpPr>
          <p:nvPr>
            <p:ph type="sldNum" sz="quarter" idx="12"/>
          </p:nvPr>
        </p:nvSpPr>
        <p:spPr>
          <a:noFill/>
        </p:spPr>
        <p:txBody>
          <a:bodyPr/>
          <a:lstStyle/>
          <a:p>
            <a:fld id="{050A33F0-82FC-1647-A81F-B3C1BDA2E149}" type="slidenum">
              <a:rPr lang="en-US">
                <a:latin typeface="Arial" pitchFamily="-111" charset="0"/>
                <a:ea typeface="ＭＳ Ｐゴシック" pitchFamily="-111" charset="-128"/>
                <a:cs typeface="ＭＳ Ｐゴシック" pitchFamily="-111" charset="-128"/>
              </a:rPr>
              <a:pPr/>
              <a:t>94</a:t>
            </a:fld>
            <a:endParaRPr lang="en-US">
              <a:latin typeface="Arial" pitchFamily="-111" charset="0"/>
              <a:ea typeface="ＭＳ Ｐゴシック" pitchFamily="-111" charset="-128"/>
              <a:cs typeface="ＭＳ Ｐゴシック" pitchFamily="-111" charset="-128"/>
            </a:endParaRPr>
          </a:p>
        </p:txBody>
      </p:sp>
      <p:sp>
        <p:nvSpPr>
          <p:cNvPr id="267268" name="Rectangle 2"/>
          <p:cNvSpPr>
            <a:spLocks noGrp="1" noChangeArrowheads="1"/>
          </p:cNvSpPr>
          <p:nvPr>
            <p:ph type="title"/>
          </p:nvPr>
        </p:nvSpPr>
        <p:spPr/>
        <p:txBody>
          <a:bodyPr/>
          <a:lstStyle/>
          <a:p>
            <a:r>
              <a:rPr lang="en-US">
                <a:ea typeface="ＭＳ Ｐゴシック" pitchFamily="-111" charset="-128"/>
                <a:cs typeface="ＭＳ Ｐゴシック" pitchFamily="-111" charset="-128"/>
              </a:rPr>
              <a:t>Pairing Functions</a:t>
            </a:r>
          </a:p>
        </p:txBody>
      </p:sp>
      <p:sp>
        <p:nvSpPr>
          <p:cNvPr id="267269" name="Rectangle 3"/>
          <p:cNvSpPr>
            <a:spLocks noGrp="1" noChangeArrowheads="1"/>
          </p:cNvSpPr>
          <p:nvPr>
            <p:ph type="body" idx="1"/>
          </p:nvPr>
        </p:nvSpPr>
        <p:spPr/>
        <p:txBody>
          <a:bodyPr/>
          <a:lstStyle/>
          <a:p>
            <a:pPr>
              <a:lnSpc>
                <a:spcPct val="80000"/>
              </a:lnSpc>
            </a:pPr>
            <a:r>
              <a:rPr lang="en-US" sz="2800" b="1" dirty="0">
                <a:ea typeface="ＭＳ Ｐゴシック" pitchFamily="-111" charset="-128"/>
                <a:cs typeface="ＭＳ Ｐゴシック" pitchFamily="-111" charset="-128"/>
              </a:rPr>
              <a:t>pair(</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 = &lt;</a:t>
            </a:r>
            <a:r>
              <a:rPr lang="en-US" sz="2800" b="1" dirty="0" err="1">
                <a:ea typeface="ＭＳ Ｐゴシック" pitchFamily="-111" charset="-128"/>
                <a:cs typeface="ＭＳ Ｐゴシック" pitchFamily="-111" charset="-128"/>
              </a:rPr>
              <a:t>x,y</a:t>
            </a:r>
            <a:r>
              <a:rPr lang="en-US" sz="2800" b="1" dirty="0">
                <a:ea typeface="ＭＳ Ｐゴシック" pitchFamily="-111" charset="-128"/>
                <a:cs typeface="ＭＳ Ｐゴシック" pitchFamily="-111" charset="-128"/>
              </a:rPr>
              <a:t>&gt; = 2</a:t>
            </a:r>
            <a:r>
              <a:rPr lang="en-US" sz="2800" b="1" baseline="30000" dirty="0">
                <a:ea typeface="ＭＳ Ｐゴシック" pitchFamily="-111" charset="-128"/>
                <a:cs typeface="ＭＳ Ｐゴシック" pitchFamily="-111" charset="-128"/>
              </a:rPr>
              <a:t>x</a:t>
            </a:r>
            <a:r>
              <a:rPr lang="en-US" sz="2800" b="1" dirty="0">
                <a:ea typeface="ＭＳ Ｐゴシック" pitchFamily="-111" charset="-128"/>
                <a:cs typeface="ＭＳ Ｐゴシック" pitchFamily="-111" charset="-128"/>
              </a:rPr>
              <a:t>  (2y + 1) – 1</a:t>
            </a:r>
            <a:br>
              <a:rPr lang="en-US" sz="2800" b="1" dirty="0">
                <a:ea typeface="ＭＳ Ｐゴシック" pitchFamily="-111" charset="-128"/>
                <a:cs typeface="ＭＳ Ｐゴシック" pitchFamily="-111" charset="-128"/>
              </a:rPr>
            </a:br>
            <a:endParaRPr lang="en-US" sz="2800" b="1" dirty="0">
              <a:ea typeface="ＭＳ Ｐゴシック" pitchFamily="-111" charset="-128"/>
              <a:cs typeface="ＭＳ Ｐゴシック" pitchFamily="-111" charset="-128"/>
            </a:endParaRPr>
          </a:p>
          <a:p>
            <a:pPr>
              <a:lnSpc>
                <a:spcPct val="80000"/>
              </a:lnSpc>
            </a:pPr>
            <a:r>
              <a:rPr lang="en-US" sz="2800" dirty="0">
                <a:ea typeface="ＭＳ Ｐゴシック" pitchFamily="-111" charset="-128"/>
                <a:cs typeface="ＭＳ Ｐゴシック" pitchFamily="-111" charset="-128"/>
              </a:rPr>
              <a:t>with inverses</a:t>
            </a:r>
            <a:r>
              <a:rPr lang="en-US" sz="2800" b="1" dirty="0">
                <a:ea typeface="ＭＳ Ｐゴシック" pitchFamily="-111" charset="-128"/>
                <a:cs typeface="ＭＳ Ｐゴシック" pitchFamily="-111" charset="-128"/>
              </a:rPr>
              <a:t>	</a:t>
            </a:r>
          </a:p>
          <a:p>
            <a:pPr>
              <a:lnSpc>
                <a:spcPct val="80000"/>
              </a:lnSpc>
              <a:buFontTx/>
              <a:buNone/>
            </a:pP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a:t>
            </a:r>
            <a:r>
              <a:rPr lang="en-US" sz="2800" b="1" dirty="0" err="1">
                <a:ea typeface="ＭＳ Ｐゴシック" pitchFamily="-111" charset="-128"/>
                <a:cs typeface="ＭＳ Ｐゴシック" pitchFamily="-111" charset="-128"/>
              </a:rPr>
              <a:t>exp</a:t>
            </a:r>
            <a:r>
              <a:rPr lang="en-US" sz="2800" b="1" dirty="0">
                <a:ea typeface="ＭＳ Ｐゴシック" pitchFamily="-111" charset="-128"/>
                <a:cs typeface="ＭＳ Ｐゴシック" pitchFamily="-111" charset="-128"/>
              </a:rPr>
              <a:t>(z+1,0)</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a:t>
            </a:r>
            <a:br>
              <a:rPr lang="en-US" sz="2800" b="1" dirty="0">
                <a:ea typeface="ＭＳ Ｐゴシック" pitchFamily="-111" charset="-128"/>
                <a:cs typeface="ＭＳ Ｐゴシック" pitchFamily="-111" charset="-128"/>
              </a:rPr>
            </a:br>
            <a:r>
              <a:rPr lang="en-US" sz="2800" b="1" dirty="0">
                <a:ea typeface="ＭＳ Ｐゴシック" pitchFamily="-111" charset="-128"/>
                <a:cs typeface="ＭＳ Ｐゴシック" pitchFamily="-111" charset="-128"/>
              </a:rPr>
              <a:t>	&lt;z&gt;</a:t>
            </a:r>
            <a:r>
              <a:rPr lang="en-US" sz="2800" b="1" baseline="-25000" dirty="0">
                <a:ea typeface="ＭＳ Ｐゴシック" pitchFamily="-111" charset="-128"/>
                <a:cs typeface="ＭＳ Ｐゴシック" pitchFamily="-111" charset="-128"/>
              </a:rPr>
              <a:t>2</a:t>
            </a:r>
            <a:r>
              <a:rPr lang="en-US" sz="2800" b="1" dirty="0">
                <a:ea typeface="ＭＳ Ｐゴシック" pitchFamily="-111" charset="-128"/>
                <a:cs typeface="ＭＳ Ｐゴシック" pitchFamily="-111" charset="-128"/>
              </a:rPr>
              <a:t> = ((( z + 1 ) // 2 </a:t>
            </a:r>
            <a:r>
              <a:rPr lang="en-US" sz="2800" b="1" baseline="30000" dirty="0">
                <a:ea typeface="ＭＳ Ｐゴシック" pitchFamily="-111" charset="-128"/>
                <a:cs typeface="ＭＳ Ｐゴシック" pitchFamily="-111" charset="-128"/>
              </a:rPr>
              <a:t>&lt;z&gt;</a:t>
            </a:r>
            <a:r>
              <a:rPr lang="en-US" sz="2800" b="1" baseline="10000" dirty="0">
                <a:ea typeface="ＭＳ Ｐゴシック" pitchFamily="-111" charset="-128"/>
                <a:cs typeface="ＭＳ Ｐゴシック" pitchFamily="-111" charset="-128"/>
              </a:rPr>
              <a:t>1</a:t>
            </a:r>
            <a:r>
              <a:rPr lang="en-US" sz="2800" b="1" dirty="0">
                <a:ea typeface="ＭＳ Ｐゴシック" pitchFamily="-111" charset="-128"/>
                <a:cs typeface="ＭＳ Ｐゴシック" pitchFamily="-111" charset="-128"/>
              </a:rPr>
              <a:t>  ) – 1 ) // 2</a:t>
            </a:r>
          </a:p>
          <a:p>
            <a:r>
              <a:rPr lang="en-US" sz="2800" dirty="0">
                <a:ea typeface="ＭＳ Ｐゴシック" pitchFamily="-111" charset="-128"/>
                <a:cs typeface="ＭＳ Ｐゴシック" pitchFamily="-111" charset="-128"/>
              </a:rPr>
              <a:t>These are very useful and can be extended to encode </a:t>
            </a:r>
            <a:r>
              <a:rPr lang="en-US" sz="2800" b="1" dirty="0">
                <a:ea typeface="ＭＳ Ｐゴシック" pitchFamily="-111" charset="-128"/>
                <a:cs typeface="ＭＳ Ｐゴシック" pitchFamily="-111" charset="-128"/>
              </a:rPr>
              <a:t>n</a:t>
            </a:r>
            <a:r>
              <a:rPr lang="en-US" sz="2800" dirty="0">
                <a:ea typeface="ＭＳ Ｐゴシック" pitchFamily="-111" charset="-128"/>
                <a:cs typeface="ＭＳ Ｐゴシック" pitchFamily="-111" charset="-128"/>
              </a:rPr>
              <a:t>-tuples</a:t>
            </a:r>
          </a:p>
          <a:p>
            <a:pPr>
              <a:buFontTx/>
              <a:buNone/>
            </a:pPr>
            <a:r>
              <a:rPr lang="en-US" sz="2800" dirty="0">
                <a:ea typeface="ＭＳ Ｐゴシック" pitchFamily="-111" charset="-128"/>
                <a:cs typeface="ＭＳ Ｐゴシック" pitchFamily="-111" charset="-128"/>
              </a:rPr>
              <a:t>		</a:t>
            </a:r>
            <a:r>
              <a:rPr lang="en-US" sz="2800" b="1" dirty="0">
                <a:ea typeface="ＭＳ Ｐゴシック" pitchFamily="-111" charset="-128"/>
                <a:cs typeface="ＭＳ Ｐゴシック" pitchFamily="-111" charset="-128"/>
              </a:rPr>
              <a:t>&lt;</a:t>
            </a:r>
            <a:r>
              <a:rPr lang="en-US" sz="2800" b="1" dirty="0" err="1">
                <a:ea typeface="ＭＳ Ｐゴシック" pitchFamily="-111" charset="-128"/>
                <a:cs typeface="ＭＳ Ｐゴシック" pitchFamily="-111" charset="-128"/>
              </a:rPr>
              <a:t>x,y,z</a:t>
            </a:r>
            <a:r>
              <a:rPr lang="en-US" sz="2800" b="1" dirty="0">
                <a:ea typeface="ＭＳ Ｐゴシック" pitchFamily="-111" charset="-128"/>
                <a:cs typeface="ＭＳ Ｐゴシック" pitchFamily="-111" charset="-128"/>
              </a:rPr>
              <a:t>&gt; = &lt;x, &lt;</a:t>
            </a:r>
            <a:r>
              <a:rPr lang="en-US" sz="2800" b="1" dirty="0" err="1">
                <a:ea typeface="ＭＳ Ｐゴシック" pitchFamily="-111" charset="-128"/>
                <a:cs typeface="ＭＳ Ｐゴシック" pitchFamily="-111" charset="-128"/>
              </a:rPr>
              <a:t>y,z</a:t>
            </a:r>
            <a:r>
              <a:rPr lang="en-US" sz="2800" b="1" dirty="0">
                <a:ea typeface="ＭＳ Ｐゴシック" pitchFamily="-111" charset="-128"/>
                <a:cs typeface="ＭＳ Ｐゴシック" pitchFamily="-111" charset="-128"/>
              </a:rPr>
              <a:t>&gt; &gt; </a:t>
            </a:r>
            <a:r>
              <a:rPr lang="en-US" sz="2800" dirty="0">
                <a:ea typeface="ＭＳ Ｐゴシック" pitchFamily="-111" charset="-128"/>
                <a:cs typeface="ＭＳ Ｐゴシック" pitchFamily="-111" charset="-128"/>
              </a:rPr>
              <a:t>(note: stack analogy)</a:t>
            </a:r>
          </a:p>
        </p:txBody>
      </p:sp>
      <p:sp>
        <p:nvSpPr>
          <p:cNvPr id="267270" name="Date Placeholder 3"/>
          <p:cNvSpPr>
            <a:spLocks noGrp="1"/>
          </p:cNvSpPr>
          <p:nvPr>
            <p:ph type="dt" sz="quarter" idx="10"/>
          </p:nvPr>
        </p:nvSpPr>
        <p:spPr>
          <a:noFill/>
        </p:spPr>
        <p:txBody>
          <a:bodyPr/>
          <a:lstStyle/>
          <a:p>
            <a:fld id="{78A55EAF-0E69-A845-8D88-7781EC78681B}" type="datetime1">
              <a:rPr lang="en-US">
                <a:latin typeface="Arial" pitchFamily="-111" charset="0"/>
                <a:ea typeface="ＭＳ Ｐゴシック" pitchFamily="-111" charset="-128"/>
                <a:cs typeface="ＭＳ Ｐゴシック" pitchFamily="-111" charset="-128"/>
              </a:rPr>
              <a:pPr/>
              <a:t>3/2/22</a:t>
            </a:fld>
            <a:endParaRPr lang="en-US">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33774852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Pairing Function is 1-1 Onto</a:t>
            </a:r>
          </a:p>
        </p:txBody>
      </p:sp>
      <p:sp>
        <p:nvSpPr>
          <p:cNvPr id="3" name="Content Placeholder 2"/>
          <p:cNvSpPr>
            <a:spLocks noGrp="1"/>
          </p:cNvSpPr>
          <p:nvPr>
            <p:ph idx="1"/>
          </p:nvPr>
        </p:nvSpPr>
        <p:spPr/>
        <p:txBody>
          <a:bodyPr/>
          <a:lstStyle/>
          <a:p>
            <a:pPr marL="0" lvl="0" indent="0">
              <a:buNone/>
            </a:pPr>
            <a:r>
              <a:rPr lang="en-US" sz="2400" dirty="0"/>
              <a:t>Prove that the pairing function </a:t>
            </a:r>
            <a:r>
              <a:rPr lang="en-US" sz="2400" b="1" dirty="0"/>
              <a:t>&lt;</a:t>
            </a:r>
            <a:r>
              <a:rPr lang="en-US" sz="2400" b="1" dirty="0" err="1"/>
              <a:t>x,y</a:t>
            </a:r>
            <a:r>
              <a:rPr lang="en-US" sz="2400" b="1" dirty="0"/>
              <a:t>&gt; = 2^x (2y + 1) - 1 </a:t>
            </a:r>
            <a:r>
              <a:rPr lang="en-US" sz="2400" dirty="0"/>
              <a:t>is </a:t>
            </a:r>
            <a:br>
              <a:rPr lang="en-US" sz="2400" dirty="0"/>
            </a:br>
            <a:r>
              <a:rPr lang="en-US" sz="2400" b="1" dirty="0"/>
              <a:t>1-1</a:t>
            </a:r>
            <a:r>
              <a:rPr lang="en-US" sz="2400" dirty="0"/>
              <a:t> onto the natural numbers.</a:t>
            </a:r>
          </a:p>
          <a:p>
            <a:pPr marL="0" indent="0">
              <a:buNone/>
            </a:pPr>
            <a:r>
              <a:rPr lang="en-US" sz="2400" b="1" dirty="0"/>
              <a:t>Approach 1:</a:t>
            </a:r>
            <a:endParaRPr lang="en-US" sz="2400" dirty="0"/>
          </a:p>
          <a:p>
            <a:pPr marL="0" indent="0">
              <a:buNone/>
            </a:pPr>
            <a:r>
              <a:rPr lang="en-US" sz="2400" dirty="0"/>
              <a:t>We will look at two cases, where we use the following modification of the pairing function, </a:t>
            </a:r>
            <a:r>
              <a:rPr lang="en-US" sz="2400" b="1" dirty="0"/>
              <a:t>&lt;</a:t>
            </a:r>
            <a:r>
              <a:rPr lang="en-US" sz="2400" b="1" dirty="0" err="1"/>
              <a:t>x,y</a:t>
            </a:r>
            <a:r>
              <a:rPr lang="en-US" sz="2400" b="1" dirty="0"/>
              <a:t>&gt;+1</a:t>
            </a:r>
            <a:r>
              <a:rPr lang="en-US" sz="2400" dirty="0"/>
              <a:t>, which implies the problem of mapping the pairing function to </a:t>
            </a:r>
            <a:r>
              <a:rPr lang="en-US" sz="2400" b="1" dirty="0"/>
              <a:t>Z</a:t>
            </a:r>
            <a:r>
              <a:rPr lang="en-US" sz="2400" b="1" baseline="30000" dirty="0"/>
              <a:t>+</a:t>
            </a:r>
            <a:r>
              <a:rPr lang="en-US" sz="2400" dirty="0"/>
              <a:t>.</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3/2/22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95</a:t>
            </a:fld>
            <a:endParaRPr lang="en-US"/>
          </a:p>
        </p:txBody>
      </p:sp>
    </p:spTree>
    <p:extLst>
      <p:ext uri="{BB962C8B-B14F-4D97-AF65-F5344CB8AC3E}">
        <p14:creationId xmlns:p14="http://schemas.microsoft.com/office/powerpoint/2010/main" val="33673457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Case 1 (x=0)</a:t>
            </a:r>
          </a:p>
        </p:txBody>
      </p:sp>
      <p:sp>
        <p:nvSpPr>
          <p:cNvPr id="3" name="Content Placeholder 2"/>
          <p:cNvSpPr>
            <a:spLocks noGrp="1"/>
          </p:cNvSpPr>
          <p:nvPr>
            <p:ph idx="1"/>
          </p:nvPr>
        </p:nvSpPr>
        <p:spPr/>
        <p:txBody>
          <a:bodyPr/>
          <a:lstStyle/>
          <a:p>
            <a:pPr marL="0" indent="0">
              <a:buNone/>
            </a:pPr>
            <a:r>
              <a:rPr lang="en-US" sz="2400" b="1" dirty="0"/>
              <a:t>Case 1:</a:t>
            </a:r>
            <a:endParaRPr lang="en-US" sz="2400" dirty="0"/>
          </a:p>
          <a:p>
            <a:pPr marL="0" indent="0">
              <a:buNone/>
            </a:pPr>
            <a:r>
              <a:rPr lang="en-US" sz="2400" dirty="0"/>
              <a:t>For </a:t>
            </a:r>
            <a:r>
              <a:rPr lang="en-US" sz="2400" b="1" dirty="0"/>
              <a:t>x = 0</a:t>
            </a:r>
            <a:r>
              <a:rPr lang="en-US" sz="2400" dirty="0"/>
              <a:t>, </a:t>
            </a:r>
            <a:r>
              <a:rPr lang="en-US" sz="2400" b="1" dirty="0"/>
              <a:t>&lt;0,y&gt;+1 = 2</a:t>
            </a:r>
            <a:r>
              <a:rPr lang="en-US" sz="2400" b="1" baseline="30000" dirty="0"/>
              <a:t>0</a:t>
            </a:r>
            <a:r>
              <a:rPr lang="en-US" sz="2400" b="1" dirty="0"/>
              <a:t>(2y+1) = 2y+1</a:t>
            </a:r>
            <a:r>
              <a:rPr lang="en-US" sz="2400" dirty="0"/>
              <a:t>. But every odd number is by definition of the form </a:t>
            </a:r>
            <a:r>
              <a:rPr lang="en-US" sz="2400" b="1" dirty="0"/>
              <a:t>2y+1</a:t>
            </a:r>
            <a:r>
              <a:rPr lang="en-US" sz="2400" dirty="0"/>
              <a:t>, where </a:t>
            </a:r>
            <a:r>
              <a:rPr lang="en-US" sz="2400" b="1" dirty="0"/>
              <a:t>y≥0</a:t>
            </a:r>
            <a:r>
              <a:rPr lang="en-US" sz="2400" dirty="0"/>
              <a:t>; moreover, a particular value of </a:t>
            </a:r>
            <a:r>
              <a:rPr lang="en-US" sz="2400" b="1" dirty="0"/>
              <a:t>y</a:t>
            </a:r>
            <a:r>
              <a:rPr lang="en-US" sz="2400" dirty="0"/>
              <a:t> is uniquely associated with each such odd number and no odd number is produced when </a:t>
            </a:r>
            <a:r>
              <a:rPr lang="en-US" sz="2400" b="1" dirty="0"/>
              <a:t>x=0</a:t>
            </a:r>
            <a:r>
              <a:rPr lang="en-US" sz="2400" dirty="0"/>
              <a:t>. Thus, </a:t>
            </a:r>
            <a:r>
              <a:rPr lang="en-US" sz="2400" b="1" dirty="0"/>
              <a:t>&lt;0,y&gt;+1 </a:t>
            </a:r>
            <a:r>
              <a:rPr lang="en-US" sz="2400" dirty="0"/>
              <a:t>is </a:t>
            </a:r>
            <a:r>
              <a:rPr lang="en-US" sz="2400" b="1" dirty="0"/>
              <a:t>1-1</a:t>
            </a:r>
            <a:r>
              <a:rPr lang="en-US" sz="2400" dirty="0"/>
              <a:t> onto the odd natural numbers.</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3/2/22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96</a:t>
            </a:fld>
            <a:endParaRPr lang="en-US"/>
          </a:p>
        </p:txBody>
      </p:sp>
    </p:spTree>
    <p:extLst>
      <p:ext uri="{BB962C8B-B14F-4D97-AF65-F5344CB8AC3E}">
        <p14:creationId xmlns:p14="http://schemas.microsoft.com/office/powerpoint/2010/main" val="347308747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Case 2 (x &gt; 0)</a:t>
            </a:r>
          </a:p>
        </p:txBody>
      </p:sp>
      <p:sp>
        <p:nvSpPr>
          <p:cNvPr id="3" name="Content Placeholder 2"/>
          <p:cNvSpPr>
            <a:spLocks noGrp="1"/>
          </p:cNvSpPr>
          <p:nvPr>
            <p:ph idx="1"/>
          </p:nvPr>
        </p:nvSpPr>
        <p:spPr/>
        <p:txBody>
          <a:bodyPr/>
          <a:lstStyle/>
          <a:p>
            <a:pPr marL="0" indent="0">
              <a:buNone/>
            </a:pPr>
            <a:r>
              <a:rPr lang="en-US" sz="2000" b="1" dirty="0"/>
              <a:t>Case 2:</a:t>
            </a:r>
            <a:endParaRPr lang="en-US" sz="2000" dirty="0"/>
          </a:p>
          <a:p>
            <a:pPr marL="0" indent="0">
              <a:buNone/>
            </a:pPr>
            <a:r>
              <a:rPr lang="en-US" sz="2000" dirty="0"/>
              <a:t>For </a:t>
            </a:r>
            <a:r>
              <a:rPr lang="en-US" sz="2000" b="1" dirty="0"/>
              <a:t>x &gt; 0</a:t>
            </a:r>
            <a:r>
              <a:rPr lang="en-US" sz="2000" dirty="0"/>
              <a:t>, </a:t>
            </a:r>
            <a:r>
              <a:rPr lang="en-US" sz="2000" b="1" dirty="0"/>
              <a:t>&lt;</a:t>
            </a:r>
            <a:r>
              <a:rPr lang="en-US" sz="2000" b="1" dirty="0" err="1"/>
              <a:t>x,y</a:t>
            </a:r>
            <a:r>
              <a:rPr lang="en-US" sz="2000" b="1" dirty="0"/>
              <a:t>&gt;+1 = 2</a:t>
            </a:r>
            <a:r>
              <a:rPr lang="en-US" sz="2000" b="1" baseline="30000" dirty="0"/>
              <a:t>x</a:t>
            </a:r>
            <a:r>
              <a:rPr lang="en-US" sz="2000" b="1" dirty="0"/>
              <a:t>(2y+1)</a:t>
            </a:r>
            <a:r>
              <a:rPr lang="en-US" sz="2000" dirty="0"/>
              <a:t>, where </a:t>
            </a:r>
            <a:r>
              <a:rPr lang="en-US" sz="2000" b="1" dirty="0"/>
              <a:t>2y+1</a:t>
            </a:r>
            <a:r>
              <a:rPr lang="en-US" sz="2000" dirty="0"/>
              <a:t> ranges over all odd number and is uniquely associated with one based on the value of </a:t>
            </a:r>
            <a:r>
              <a:rPr lang="en-US" sz="2000" b="1" dirty="0"/>
              <a:t>y</a:t>
            </a:r>
            <a:r>
              <a:rPr lang="en-US" sz="2000" dirty="0"/>
              <a:t> (we saw that in case 1). </a:t>
            </a:r>
            <a:r>
              <a:rPr lang="en-US" sz="2000" b="1" dirty="0"/>
              <a:t>2</a:t>
            </a:r>
            <a:r>
              <a:rPr lang="en-US" sz="2000" b="1" baseline="30000" dirty="0"/>
              <a:t>x</a:t>
            </a:r>
            <a:r>
              <a:rPr lang="en-US" sz="2000" dirty="0"/>
              <a:t> must be even, since it has a factor of </a:t>
            </a:r>
            <a:r>
              <a:rPr lang="en-US" sz="2000" b="1" dirty="0"/>
              <a:t>2</a:t>
            </a:r>
            <a:r>
              <a:rPr lang="en-US" sz="2000" dirty="0"/>
              <a:t> and hence </a:t>
            </a:r>
            <a:r>
              <a:rPr lang="en-US" sz="2000" b="1" dirty="0"/>
              <a:t>2</a:t>
            </a:r>
            <a:r>
              <a:rPr lang="en-US" sz="2000" b="1" baseline="30000" dirty="0"/>
              <a:t>x</a:t>
            </a:r>
            <a:r>
              <a:rPr lang="en-US" sz="2000" b="1" dirty="0"/>
              <a:t>(2y+1) </a:t>
            </a:r>
            <a:r>
              <a:rPr lang="en-US" sz="2000" dirty="0"/>
              <a:t>is also even. Moreover, from elementary number theory, we know that every even number except zero is of the form </a:t>
            </a:r>
            <a:r>
              <a:rPr lang="en-US" sz="2000" b="1" dirty="0"/>
              <a:t>2</a:t>
            </a:r>
            <a:r>
              <a:rPr lang="en-US" sz="2000" b="1" baseline="30000" dirty="0"/>
              <a:t>x</a:t>
            </a:r>
            <a:r>
              <a:rPr lang="en-US" sz="2000" b="1" dirty="0"/>
              <a:t>z</a:t>
            </a:r>
            <a:r>
              <a:rPr lang="en-US" sz="2000" dirty="0"/>
              <a:t>, where </a:t>
            </a:r>
            <a:r>
              <a:rPr lang="en-US" sz="2000" b="1" dirty="0"/>
              <a:t>x&gt;0</a:t>
            </a:r>
            <a:r>
              <a:rPr lang="en-US" sz="2000" dirty="0"/>
              <a:t>, </a:t>
            </a:r>
            <a:r>
              <a:rPr lang="en-US" sz="2000" b="1" dirty="0"/>
              <a:t>z</a:t>
            </a:r>
            <a:r>
              <a:rPr lang="en-US" sz="2000" dirty="0"/>
              <a:t> is an odd number and this pair </a:t>
            </a:r>
            <a:r>
              <a:rPr lang="en-US" sz="2000" b="1" dirty="0" err="1"/>
              <a:t>x,y</a:t>
            </a:r>
            <a:r>
              <a:rPr lang="en-US" sz="2000" dirty="0"/>
              <a:t> is unique. Thus, </a:t>
            </a:r>
            <a:r>
              <a:rPr lang="en-US" sz="2000" b="1" dirty="0"/>
              <a:t>&lt;</a:t>
            </a:r>
            <a:r>
              <a:rPr lang="en-US" sz="2000" b="1" dirty="0" err="1"/>
              <a:t>x,y</a:t>
            </a:r>
            <a:r>
              <a:rPr lang="en-US" sz="2000" b="1" dirty="0"/>
              <a:t>&gt;+1</a:t>
            </a:r>
            <a:r>
              <a:rPr lang="en-US" sz="2000" dirty="0"/>
              <a:t> is </a:t>
            </a:r>
            <a:br>
              <a:rPr lang="en-US" sz="2000" dirty="0"/>
            </a:br>
            <a:r>
              <a:rPr lang="en-US" sz="2000" b="1" dirty="0"/>
              <a:t>1-1</a:t>
            </a:r>
            <a:r>
              <a:rPr lang="en-US" sz="2000" dirty="0"/>
              <a:t> onto the even natural numbers, when x&gt;0.</a:t>
            </a:r>
          </a:p>
          <a:p>
            <a:pPr marL="0" indent="0">
              <a:buNone/>
            </a:pPr>
            <a:endParaRPr lang="en-US" sz="2000" dirty="0"/>
          </a:p>
          <a:p>
            <a:pPr marL="0" indent="0">
              <a:buNone/>
            </a:pPr>
            <a:r>
              <a:rPr lang="en-US" sz="2000" dirty="0"/>
              <a:t>The above shows that </a:t>
            </a:r>
            <a:r>
              <a:rPr lang="en-US" sz="2000" b="1" dirty="0"/>
              <a:t>&lt;</a:t>
            </a:r>
            <a:r>
              <a:rPr lang="en-US" sz="2000" b="1" dirty="0" err="1"/>
              <a:t>x,y</a:t>
            </a:r>
            <a:r>
              <a:rPr lang="en-US" sz="2000" b="1" dirty="0"/>
              <a:t>&gt;+1 </a:t>
            </a:r>
            <a:r>
              <a:rPr lang="en-US" sz="2000" dirty="0"/>
              <a:t>is </a:t>
            </a:r>
            <a:r>
              <a:rPr lang="en-US" sz="2000" b="1" dirty="0"/>
              <a:t>1-1</a:t>
            </a:r>
            <a:r>
              <a:rPr lang="en-US" sz="2000" dirty="0"/>
              <a:t> onto </a:t>
            </a:r>
            <a:r>
              <a:rPr lang="en-US" sz="2000" b="1" dirty="0"/>
              <a:t>Z</a:t>
            </a:r>
            <a:r>
              <a:rPr lang="en-US" sz="2000" b="1" baseline="30000" dirty="0"/>
              <a:t>+</a:t>
            </a:r>
            <a:r>
              <a:rPr lang="en-US" sz="2000" dirty="0"/>
              <a:t>, but then </a:t>
            </a:r>
            <a:r>
              <a:rPr lang="en-US" sz="2000" b="1" dirty="0"/>
              <a:t>&lt;</a:t>
            </a:r>
            <a:r>
              <a:rPr lang="en-US" sz="2000" b="1" dirty="0" err="1"/>
              <a:t>x,y</a:t>
            </a:r>
            <a:r>
              <a:rPr lang="en-US" sz="2000" b="1" dirty="0"/>
              <a:t>&gt;</a:t>
            </a:r>
            <a:r>
              <a:rPr lang="en-US" sz="2000" dirty="0"/>
              <a:t> is </a:t>
            </a:r>
            <a:r>
              <a:rPr lang="en-US" sz="2000" b="1" dirty="0"/>
              <a:t>1-1</a:t>
            </a:r>
            <a:r>
              <a:rPr lang="en-US" sz="2000" dirty="0"/>
              <a:t> onto </a:t>
            </a:r>
            <a:r>
              <a:rPr lang="en-US" sz="2000" b="1" dirty="0">
                <a:sym typeface="Symbol"/>
              </a:rPr>
              <a:t></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3/2/22</a:t>
            </a:fld>
            <a:endParaRPr lang="en-US"/>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97</a:t>
            </a:fld>
            <a:endParaRPr lang="en-US"/>
          </a:p>
        </p:txBody>
      </p:sp>
    </p:spTree>
    <p:extLst>
      <p:ext uri="{BB962C8B-B14F-4D97-AF65-F5344CB8AC3E}">
        <p14:creationId xmlns:p14="http://schemas.microsoft.com/office/powerpoint/2010/main" val="402481259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Pairing Function is 1-1 Onto</a:t>
            </a:r>
          </a:p>
        </p:txBody>
      </p:sp>
      <p:sp>
        <p:nvSpPr>
          <p:cNvPr id="3" name="Content Placeholder 2"/>
          <p:cNvSpPr>
            <a:spLocks noGrp="1"/>
          </p:cNvSpPr>
          <p:nvPr>
            <p:ph idx="1"/>
          </p:nvPr>
        </p:nvSpPr>
        <p:spPr/>
        <p:txBody>
          <a:bodyPr/>
          <a:lstStyle/>
          <a:p>
            <a:pPr marL="0" indent="0">
              <a:buNone/>
            </a:pPr>
            <a:r>
              <a:rPr lang="en-US" sz="2800" b="1" dirty="0"/>
              <a:t>Approach 2:</a:t>
            </a:r>
            <a:endParaRPr lang="en-US" sz="2800" dirty="0"/>
          </a:p>
          <a:p>
            <a:pPr marL="0" indent="0">
              <a:buNone/>
            </a:pPr>
            <a:r>
              <a:rPr lang="en-US" sz="2800" dirty="0"/>
              <a:t>Another approach to show a function </a:t>
            </a:r>
            <a:r>
              <a:rPr lang="en-US" sz="2800" b="1" dirty="0"/>
              <a:t>f</a:t>
            </a:r>
            <a:r>
              <a:rPr lang="en-US" sz="2800" dirty="0"/>
              <a:t> over </a:t>
            </a:r>
            <a:r>
              <a:rPr lang="en-US" sz="2800" b="1" dirty="0"/>
              <a:t>S</a:t>
            </a:r>
            <a:r>
              <a:rPr lang="en-US" sz="2800" dirty="0"/>
              <a:t> is </a:t>
            </a:r>
            <a:br>
              <a:rPr lang="en-US" sz="2800" dirty="0"/>
            </a:br>
            <a:r>
              <a:rPr lang="en-US" sz="2800" b="1" dirty="0"/>
              <a:t>1-1</a:t>
            </a:r>
            <a:r>
              <a:rPr lang="en-US" sz="2800" dirty="0"/>
              <a:t> onto </a:t>
            </a:r>
            <a:r>
              <a:rPr lang="en-US" sz="2800" b="1" dirty="0"/>
              <a:t>T</a:t>
            </a:r>
            <a:r>
              <a:rPr lang="en-US" sz="2800" dirty="0"/>
              <a:t> is to show that </a:t>
            </a:r>
            <a:br>
              <a:rPr lang="en-US" sz="2800" dirty="0"/>
            </a:br>
            <a:r>
              <a:rPr lang="en-US" sz="2800" b="1" dirty="0"/>
              <a:t>f </a:t>
            </a:r>
            <a:r>
              <a:rPr lang="en-US" sz="2800" b="1" baseline="30000" dirty="0"/>
              <a:t>-1</a:t>
            </a:r>
            <a:r>
              <a:rPr lang="en-US" sz="2800" b="1" dirty="0"/>
              <a:t>(f(x)) = x</a:t>
            </a:r>
            <a:r>
              <a:rPr lang="en-US" sz="2800" dirty="0"/>
              <a:t>, for arbitrary </a:t>
            </a:r>
            <a:r>
              <a:rPr lang="en-US" sz="2800" b="1" dirty="0" err="1"/>
              <a:t>x</a:t>
            </a:r>
            <a:r>
              <a:rPr lang="en-US" sz="2800" b="1" dirty="0" err="1">
                <a:sym typeface="Symbol"/>
              </a:rPr>
              <a:t></a:t>
            </a:r>
            <a:r>
              <a:rPr lang="en-US" sz="2800" b="1" dirty="0" err="1"/>
              <a:t>S</a:t>
            </a:r>
            <a:r>
              <a:rPr lang="en-US" sz="2800" dirty="0"/>
              <a:t> and that </a:t>
            </a:r>
            <a:br>
              <a:rPr lang="en-US" sz="2800" dirty="0"/>
            </a:br>
            <a:r>
              <a:rPr lang="en-US" sz="2800" b="1" dirty="0"/>
              <a:t>f (f</a:t>
            </a:r>
            <a:r>
              <a:rPr lang="en-US" sz="2800" b="1" baseline="30000" dirty="0"/>
              <a:t>-1</a:t>
            </a:r>
            <a:r>
              <a:rPr lang="en-US" sz="2800" b="1" dirty="0"/>
              <a:t> (z)) = z</a:t>
            </a:r>
            <a:r>
              <a:rPr lang="en-US" sz="2800" dirty="0"/>
              <a:t>, for arbitrary </a:t>
            </a:r>
            <a:r>
              <a:rPr lang="en-US" sz="2800" b="1" dirty="0" err="1"/>
              <a:t>z</a:t>
            </a:r>
            <a:r>
              <a:rPr lang="en-US" sz="2800" b="1" dirty="0" err="1">
                <a:sym typeface="Symbol"/>
              </a:rPr>
              <a:t></a:t>
            </a:r>
            <a:r>
              <a:rPr lang="en-US" sz="2800" b="1" dirty="0" err="1"/>
              <a:t>T</a:t>
            </a:r>
            <a:r>
              <a:rPr lang="en-US" sz="2800" dirty="0"/>
              <a:t>. </a:t>
            </a:r>
          </a:p>
          <a:p>
            <a:pPr marL="0" indent="0">
              <a:buNone/>
            </a:pPr>
            <a:br>
              <a:rPr lang="en-US" sz="2800" dirty="0"/>
            </a:br>
            <a:r>
              <a:rPr lang="en-US" sz="2800" dirty="0"/>
              <a:t>Thus, we need to show that </a:t>
            </a:r>
            <a:br>
              <a:rPr lang="en-US" sz="2800" dirty="0"/>
            </a:br>
            <a:r>
              <a:rPr lang="en-US" sz="2800" b="1" dirty="0"/>
              <a:t>(&lt;</a:t>
            </a:r>
            <a:r>
              <a:rPr lang="en-US" sz="2800" b="1" dirty="0" err="1"/>
              <a:t>x,y</a:t>
            </a:r>
            <a:r>
              <a:rPr lang="en-US" sz="2800" b="1" dirty="0"/>
              <a:t>&gt;</a:t>
            </a:r>
            <a:r>
              <a:rPr lang="en-US" sz="2800" b="1" baseline="-25000" dirty="0"/>
              <a:t>1</a:t>
            </a:r>
            <a:r>
              <a:rPr lang="en-US" sz="2800" b="1" dirty="0"/>
              <a:t>,&lt;</a:t>
            </a:r>
            <a:r>
              <a:rPr lang="en-US" sz="2800" b="1" dirty="0" err="1"/>
              <a:t>x,y</a:t>
            </a:r>
            <a:r>
              <a:rPr lang="en-US" sz="2800" b="1" dirty="0"/>
              <a:t>&gt;</a:t>
            </a:r>
            <a:r>
              <a:rPr lang="en-US" sz="2800" b="1" baseline="-25000" dirty="0"/>
              <a:t>2</a:t>
            </a:r>
            <a:r>
              <a:rPr lang="en-US" sz="2800" b="1" dirty="0"/>
              <a:t>) = (</a:t>
            </a:r>
            <a:r>
              <a:rPr lang="en-US" sz="2800" b="1" dirty="0" err="1"/>
              <a:t>x,y</a:t>
            </a:r>
            <a:r>
              <a:rPr lang="en-US" sz="2800" b="1" dirty="0"/>
              <a:t>) </a:t>
            </a:r>
            <a:r>
              <a:rPr lang="en-US" sz="2800" dirty="0"/>
              <a:t>for arbitrary </a:t>
            </a:r>
            <a:r>
              <a:rPr lang="en-US" sz="2800" b="1" dirty="0"/>
              <a:t>(</a:t>
            </a:r>
            <a:r>
              <a:rPr lang="en-US" sz="2800" b="1" dirty="0" err="1"/>
              <a:t>x,y</a:t>
            </a:r>
            <a:r>
              <a:rPr lang="en-US" sz="2800" b="1" dirty="0"/>
              <a:t>)</a:t>
            </a:r>
            <a:r>
              <a:rPr lang="en-US" sz="2800" b="1" dirty="0">
                <a:sym typeface="Symbol"/>
              </a:rPr>
              <a:t></a:t>
            </a:r>
            <a:r>
              <a:rPr lang="en-US" sz="2800" b="1" dirty="0"/>
              <a:t> </a:t>
            </a:r>
            <a:r>
              <a:rPr lang="en-US" sz="2800" dirty="0"/>
              <a:t>and </a:t>
            </a:r>
            <a:br>
              <a:rPr lang="en-US" sz="2800" dirty="0"/>
            </a:br>
            <a:r>
              <a:rPr lang="en-US" sz="2800" b="1" dirty="0"/>
              <a:t>&lt;&lt;z&gt;</a:t>
            </a:r>
            <a:r>
              <a:rPr lang="en-US" sz="2800" b="1" baseline="-25000" dirty="0"/>
              <a:t>1</a:t>
            </a:r>
            <a:r>
              <a:rPr lang="en-US" sz="2800" b="1" dirty="0"/>
              <a:t>,&lt;z&gt;</a:t>
            </a:r>
            <a:r>
              <a:rPr lang="en-US" sz="2800" b="1" baseline="-25000" dirty="0"/>
              <a:t>2</a:t>
            </a:r>
            <a:r>
              <a:rPr lang="en-US" sz="2800" b="1" dirty="0"/>
              <a:t>&gt; = z </a:t>
            </a:r>
            <a:r>
              <a:rPr lang="en-US" sz="2800" dirty="0"/>
              <a:t>for arbitrary </a:t>
            </a:r>
            <a:r>
              <a:rPr lang="en-US" sz="2800" b="1" dirty="0"/>
              <a:t>z</a:t>
            </a:r>
            <a:r>
              <a:rPr lang="en-US" sz="2800" b="1" dirty="0">
                <a:sym typeface="Symbol"/>
              </a:rPr>
              <a:t></a:t>
            </a:r>
            <a:r>
              <a:rPr lang="en-US" sz="2800" dirty="0"/>
              <a:t>. </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3/2/22</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98</a:t>
            </a:fld>
            <a:endParaRPr lang="en-US"/>
          </a:p>
        </p:txBody>
      </p:sp>
    </p:spTree>
    <p:extLst>
      <p:ext uri="{BB962C8B-B14F-4D97-AF65-F5344CB8AC3E}">
        <p14:creationId xmlns:p14="http://schemas.microsoft.com/office/powerpoint/2010/main" val="343177987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FF0000"/>
                </a:solidFill>
              </a:rPr>
              <a:t>Alternate Proof</a:t>
            </a:r>
          </a:p>
        </p:txBody>
      </p:sp>
      <p:sp>
        <p:nvSpPr>
          <p:cNvPr id="3" name="Content Placeholder 2"/>
          <p:cNvSpPr>
            <a:spLocks noGrp="1"/>
          </p:cNvSpPr>
          <p:nvPr>
            <p:ph idx="1"/>
          </p:nvPr>
        </p:nvSpPr>
        <p:spPr/>
        <p:txBody>
          <a:bodyPr/>
          <a:lstStyle/>
          <a:p>
            <a:pPr marL="0" indent="0">
              <a:buNone/>
            </a:pPr>
            <a:r>
              <a:rPr lang="en-US" sz="2000" dirty="0"/>
              <a:t>Let </a:t>
            </a:r>
            <a:r>
              <a:rPr lang="en-US" sz="2000" b="1" dirty="0" err="1"/>
              <a:t>x,y</a:t>
            </a:r>
            <a:r>
              <a:rPr lang="en-US" sz="2000" dirty="0"/>
              <a:t> be arbitrary natural number, then </a:t>
            </a:r>
            <a:r>
              <a:rPr lang="en-US" sz="2000" b="1" dirty="0"/>
              <a:t>&lt;</a:t>
            </a:r>
            <a:r>
              <a:rPr lang="en-US" sz="2000" b="1" dirty="0" err="1"/>
              <a:t>x,y</a:t>
            </a:r>
            <a:r>
              <a:rPr lang="en-US" sz="2000" b="1" dirty="0"/>
              <a:t>&gt; = 2</a:t>
            </a:r>
            <a:r>
              <a:rPr lang="en-US" sz="2000" b="1" baseline="30000" dirty="0"/>
              <a:t>x</a:t>
            </a:r>
            <a:r>
              <a:rPr lang="en-US" sz="2000" b="1" dirty="0"/>
              <a:t>(2y+1)-1</a:t>
            </a:r>
            <a:r>
              <a:rPr lang="en-US" sz="2000" dirty="0"/>
              <a:t>. </a:t>
            </a:r>
          </a:p>
          <a:p>
            <a:pPr marL="0" indent="0">
              <a:buNone/>
            </a:pPr>
            <a:r>
              <a:rPr lang="en-US" sz="2000" dirty="0"/>
              <a:t>Moreover, </a:t>
            </a:r>
            <a:r>
              <a:rPr lang="en-US" sz="2000" b="1" dirty="0"/>
              <a:t>&lt;2</a:t>
            </a:r>
            <a:r>
              <a:rPr lang="en-US" sz="2000" b="1" baseline="30000" dirty="0"/>
              <a:t>x</a:t>
            </a:r>
            <a:r>
              <a:rPr lang="en-US" sz="2000" b="1" dirty="0"/>
              <a:t>(2y+1)-1&gt;</a:t>
            </a:r>
            <a:r>
              <a:rPr lang="en-US" sz="2000" b="1" baseline="-25000" dirty="0"/>
              <a:t>1</a:t>
            </a:r>
            <a:r>
              <a:rPr lang="en-US" sz="2000" b="1" dirty="0"/>
              <a:t> = Factor(2</a:t>
            </a:r>
            <a:r>
              <a:rPr lang="en-US" sz="2000" b="1" baseline="30000" dirty="0"/>
              <a:t>x</a:t>
            </a:r>
            <a:r>
              <a:rPr lang="en-US" sz="2000" b="1" dirty="0"/>
              <a:t>(2y+1),0) = x</a:t>
            </a:r>
            <a:r>
              <a:rPr lang="en-US" sz="2000" dirty="0"/>
              <a:t>, since </a:t>
            </a:r>
            <a:r>
              <a:rPr lang="en-US" sz="2000" b="1" dirty="0"/>
              <a:t>2y+1</a:t>
            </a:r>
            <a:r>
              <a:rPr lang="en-US" sz="2000" dirty="0"/>
              <a:t> must be odd, and </a:t>
            </a:r>
          </a:p>
          <a:p>
            <a:pPr marL="0" indent="0">
              <a:buNone/>
            </a:pPr>
            <a:r>
              <a:rPr lang="en-US" sz="2000" b="1" dirty="0"/>
              <a:t>&lt;2</a:t>
            </a:r>
            <a:r>
              <a:rPr lang="en-US" sz="2000" b="1" baseline="30000" dirty="0"/>
              <a:t>x</a:t>
            </a:r>
            <a:r>
              <a:rPr lang="en-US" sz="2000" b="1" dirty="0"/>
              <a:t>(2y+1)-1&gt;</a:t>
            </a:r>
            <a:r>
              <a:rPr lang="en-US" sz="2000" b="1" baseline="-25000" dirty="0"/>
              <a:t>2</a:t>
            </a:r>
            <a:r>
              <a:rPr lang="en-US" sz="2000" b="1" dirty="0"/>
              <a:t> = ((2</a:t>
            </a:r>
            <a:r>
              <a:rPr lang="en-US" sz="2000" b="1" baseline="30000" dirty="0"/>
              <a:t>x</a:t>
            </a:r>
            <a:r>
              <a:rPr lang="en-US" sz="2000" b="1" dirty="0"/>
              <a:t>(2y+1)/2^Factor(2</a:t>
            </a:r>
            <a:r>
              <a:rPr lang="en-US" sz="2000" b="1" baseline="30000" dirty="0"/>
              <a:t>x</a:t>
            </a:r>
            <a:r>
              <a:rPr lang="en-US" sz="2000" b="1" dirty="0"/>
              <a:t>(2y+1),0))-1)/2 = 2y/2 = y</a:t>
            </a:r>
            <a:r>
              <a:rPr lang="en-US" sz="2000" dirty="0"/>
              <a:t>.</a:t>
            </a:r>
          </a:p>
          <a:p>
            <a:pPr marL="0" indent="0">
              <a:buNone/>
            </a:pPr>
            <a:r>
              <a:rPr lang="en-US" sz="2000" dirty="0"/>
              <a:t>Thus, </a:t>
            </a:r>
            <a:r>
              <a:rPr lang="en-US" sz="2000" b="1" dirty="0"/>
              <a:t>(&lt;</a:t>
            </a:r>
            <a:r>
              <a:rPr lang="en-US" sz="2000" b="1" dirty="0" err="1"/>
              <a:t>x,y</a:t>
            </a:r>
            <a:r>
              <a:rPr lang="en-US" sz="2000" b="1" dirty="0"/>
              <a:t>&gt;</a:t>
            </a:r>
            <a:r>
              <a:rPr lang="en-US" sz="2000" b="1" baseline="-25000" dirty="0"/>
              <a:t>1</a:t>
            </a:r>
            <a:r>
              <a:rPr lang="en-US" sz="2000" b="1" dirty="0"/>
              <a:t>,&lt;</a:t>
            </a:r>
            <a:r>
              <a:rPr lang="en-US" sz="2000" b="1" dirty="0" err="1"/>
              <a:t>x,y</a:t>
            </a:r>
            <a:r>
              <a:rPr lang="en-US" sz="2000" b="1" dirty="0"/>
              <a:t>&gt;</a:t>
            </a:r>
            <a:r>
              <a:rPr lang="en-US" sz="2000" b="1" baseline="-25000" dirty="0"/>
              <a:t>2</a:t>
            </a:r>
            <a:r>
              <a:rPr lang="en-US" sz="2000" b="1" dirty="0"/>
              <a:t>) = (</a:t>
            </a:r>
            <a:r>
              <a:rPr lang="en-US" sz="2000" b="1" dirty="0" err="1"/>
              <a:t>x,y</a:t>
            </a:r>
            <a:r>
              <a:rPr lang="en-US" sz="2000" b="1" dirty="0"/>
              <a:t>)</a:t>
            </a:r>
            <a:r>
              <a:rPr lang="en-US" sz="2000" dirty="0"/>
              <a:t>, as was desired. </a:t>
            </a:r>
          </a:p>
          <a:p>
            <a:pPr marL="0" indent="0">
              <a:buNone/>
            </a:pPr>
            <a:r>
              <a:rPr lang="en-US" sz="2000" dirty="0"/>
              <a:t>Let </a:t>
            </a:r>
            <a:r>
              <a:rPr lang="en-US" sz="2000" b="1" dirty="0"/>
              <a:t>z</a:t>
            </a:r>
            <a:r>
              <a:rPr lang="en-US" sz="2000" dirty="0"/>
              <a:t> be an arbitrary natural number, then the inverse of the pairing is </a:t>
            </a:r>
            <a:r>
              <a:rPr lang="en-US" sz="2000" b="1" dirty="0"/>
              <a:t>(&lt;z&gt;</a:t>
            </a:r>
            <a:r>
              <a:rPr lang="en-US" sz="2000" b="1" baseline="-25000" dirty="0"/>
              <a:t>1</a:t>
            </a:r>
            <a:r>
              <a:rPr lang="en-US" sz="2000" b="1" dirty="0"/>
              <a:t>,&lt;z&gt;</a:t>
            </a:r>
            <a:r>
              <a:rPr lang="en-US" sz="2000" b="1" baseline="-25000" dirty="0"/>
              <a:t>2</a:t>
            </a:r>
            <a:r>
              <a:rPr lang="en-US" sz="2000" b="1" dirty="0"/>
              <a:t>)</a:t>
            </a:r>
          </a:p>
          <a:p>
            <a:pPr marL="0" indent="0">
              <a:buNone/>
            </a:pPr>
            <a:r>
              <a:rPr lang="es-ES" sz="2000" dirty="0" err="1"/>
              <a:t>Moreover</a:t>
            </a:r>
            <a:r>
              <a:rPr lang="es-ES" sz="2000" dirty="0"/>
              <a:t>, </a:t>
            </a:r>
            <a:r>
              <a:rPr lang="es-ES" sz="2000" b="1" dirty="0"/>
              <a:t>&lt;&lt;z&gt;</a:t>
            </a:r>
            <a:r>
              <a:rPr lang="es-ES" sz="2000" b="1" baseline="-25000" dirty="0"/>
              <a:t>1</a:t>
            </a:r>
            <a:r>
              <a:rPr lang="es-ES" sz="2000" b="1" dirty="0"/>
              <a:t>,&lt;z&gt;</a:t>
            </a:r>
            <a:r>
              <a:rPr lang="es-ES" sz="2000" b="1" baseline="-25000" dirty="0"/>
              <a:t>2</a:t>
            </a:r>
            <a:r>
              <a:rPr lang="es-ES" sz="2000" b="1" dirty="0"/>
              <a:t>&gt; = 2^&lt;z&gt;</a:t>
            </a:r>
            <a:r>
              <a:rPr lang="es-ES" sz="2000" b="1" baseline="-25000" dirty="0"/>
              <a:t>1</a:t>
            </a:r>
            <a:r>
              <a:rPr lang="es-ES" sz="2000" b="1" dirty="0"/>
              <a:t> *(2&lt;z&gt;</a:t>
            </a:r>
            <a:r>
              <a:rPr lang="es-ES" sz="2000" b="1" baseline="-25000" dirty="0"/>
              <a:t>2</a:t>
            </a:r>
            <a:r>
              <a:rPr lang="es-ES" sz="2000" b="1" dirty="0"/>
              <a:t>+1)-1</a:t>
            </a:r>
            <a:br>
              <a:rPr lang="es-ES" sz="2000" b="1" dirty="0"/>
            </a:br>
            <a:r>
              <a:rPr lang="es-ES" sz="2000" b="1" dirty="0"/>
              <a:t>= 2^Factor(z+1,0)*(2*((z+1)/ 2^Factor(z+1,0))/2-1+1)-1</a:t>
            </a:r>
            <a:endParaRPr lang="en-US" sz="2000" b="1" dirty="0"/>
          </a:p>
          <a:p>
            <a:pPr marL="0" indent="0">
              <a:buNone/>
            </a:pPr>
            <a:r>
              <a:rPr lang="es-ES" sz="2000" b="1" dirty="0"/>
              <a:t>= 2^Factor(z+1,0)*( (z+1)/ 2^Factor(z+1,0))-1</a:t>
            </a:r>
            <a:endParaRPr lang="en-US" sz="2000" b="1" dirty="0"/>
          </a:p>
          <a:p>
            <a:pPr marL="0" indent="0">
              <a:buNone/>
            </a:pPr>
            <a:r>
              <a:rPr lang="es-ES" sz="2000" b="1" dirty="0"/>
              <a:t>= (z+1) – 1</a:t>
            </a:r>
            <a:endParaRPr lang="en-US" sz="2000" b="1" dirty="0"/>
          </a:p>
          <a:p>
            <a:pPr marL="0" indent="0">
              <a:buNone/>
            </a:pPr>
            <a:r>
              <a:rPr lang="es-ES" sz="2000" b="1" dirty="0"/>
              <a:t>= z</a:t>
            </a:r>
            <a:r>
              <a:rPr lang="en-US" sz="2000" dirty="0"/>
              <a:t>, as was desired.</a:t>
            </a:r>
          </a:p>
        </p:txBody>
      </p:sp>
      <p:sp>
        <p:nvSpPr>
          <p:cNvPr id="4" name="Date Placeholder 3"/>
          <p:cNvSpPr>
            <a:spLocks noGrp="1"/>
          </p:cNvSpPr>
          <p:nvPr>
            <p:ph type="dt" sz="half" idx="10"/>
          </p:nvPr>
        </p:nvSpPr>
        <p:spPr/>
        <p:txBody>
          <a:bodyPr/>
          <a:lstStyle/>
          <a:p>
            <a:pPr>
              <a:defRPr/>
            </a:pPr>
            <a:fld id="{42E49081-5805-2747-8C6A-5FA478CC53C3}" type="datetime1">
              <a:rPr lang="en-US" smtClean="0"/>
              <a:pPr>
                <a:defRPr/>
              </a:pPr>
              <a:t>3/2/22</a:t>
            </a:fld>
            <a:endParaRPr lang="en-US" dirty="0"/>
          </a:p>
        </p:txBody>
      </p:sp>
      <p:sp>
        <p:nvSpPr>
          <p:cNvPr id="5" name="Footer Placeholder 4"/>
          <p:cNvSpPr>
            <a:spLocks noGrp="1"/>
          </p:cNvSpPr>
          <p:nvPr>
            <p:ph type="ftr" sz="quarter" idx="11"/>
          </p:nvPr>
        </p:nvSpPr>
        <p:spPr/>
        <p:txBody>
          <a:bodyPr/>
          <a:lstStyle/>
          <a:p>
            <a:pPr>
              <a:defRPr/>
            </a:pPr>
            <a:r>
              <a:rPr lang="en-US" dirty="0"/>
              <a:t>© UCF CS</a:t>
            </a:r>
          </a:p>
        </p:txBody>
      </p:sp>
      <p:sp>
        <p:nvSpPr>
          <p:cNvPr id="6" name="Slide Number Placeholder 5"/>
          <p:cNvSpPr>
            <a:spLocks noGrp="1"/>
          </p:cNvSpPr>
          <p:nvPr>
            <p:ph type="sldNum" sz="quarter" idx="12"/>
          </p:nvPr>
        </p:nvSpPr>
        <p:spPr/>
        <p:txBody>
          <a:bodyPr/>
          <a:lstStyle/>
          <a:p>
            <a:pPr>
              <a:defRPr/>
            </a:pPr>
            <a:fld id="{33E9163E-B168-F542-BBC6-C62085C73ADC}" type="slidenum">
              <a:rPr lang="en-US" smtClean="0"/>
              <a:pPr>
                <a:defRPr/>
              </a:pPr>
              <a:t>99</a:t>
            </a:fld>
            <a:endParaRPr lang="en-US"/>
          </a:p>
        </p:txBody>
      </p:sp>
    </p:spTree>
    <p:extLst>
      <p:ext uri="{BB962C8B-B14F-4D97-AF65-F5344CB8AC3E}">
        <p14:creationId xmlns:p14="http://schemas.microsoft.com/office/powerpoint/2010/main" val="2199800513"/>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256601</TotalTime>
  <Words>35666</Words>
  <Application>Microsoft Macintosh PowerPoint</Application>
  <PresentationFormat>On-screen Show (4:3)</PresentationFormat>
  <Paragraphs>3124</Paragraphs>
  <Slides>339</Slides>
  <Notes>276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339</vt:i4>
      </vt:variant>
    </vt:vector>
  </HeadingPairs>
  <TitlesOfParts>
    <vt:vector size="355" baseType="lpstr">
      <vt:lpstr>ＭＳ Ｐゴシック</vt:lpstr>
      <vt:lpstr>Arial</vt:lpstr>
      <vt:lpstr>Arial Black</vt:lpstr>
      <vt:lpstr>Cambria Math</vt:lpstr>
      <vt:lpstr>Lato</vt:lpstr>
      <vt:lpstr>Lucida Calligraphy</vt:lpstr>
      <vt:lpstr>Lucida Handwriting</vt:lpstr>
      <vt:lpstr>Monotype Corsiva</vt:lpstr>
      <vt:lpstr>Script MT Bold</vt:lpstr>
      <vt:lpstr>Symbol</vt:lpstr>
      <vt:lpstr>Times</vt:lpstr>
      <vt:lpstr>Times New Roman</vt:lpstr>
      <vt:lpstr>Trebuchet MS</vt:lpstr>
      <vt:lpstr>Custom Design</vt:lpstr>
      <vt:lpstr>Picture</vt:lpstr>
      <vt:lpstr>Equation</vt:lpstr>
      <vt:lpstr>Complexity Theory Computability</vt:lpstr>
      <vt:lpstr>Computability</vt:lpstr>
      <vt:lpstr>Goals of Computability</vt:lpstr>
      <vt:lpstr>HISTORY</vt:lpstr>
      <vt:lpstr>Hilbert, Russell and Whitehead</vt:lpstr>
      <vt:lpstr>Hilbert</vt:lpstr>
      <vt:lpstr>Hilbert’s Belief</vt:lpstr>
      <vt:lpstr>Gödel</vt:lpstr>
      <vt:lpstr>Turing (Post, Church, Kleene)</vt:lpstr>
      <vt:lpstr>More on Emil Post</vt:lpstr>
      <vt:lpstr>Terminology and Context</vt:lpstr>
      <vt:lpstr>Procedures vs Algorithms</vt:lpstr>
      <vt:lpstr>Sets and Decision Problems</vt:lpstr>
      <vt:lpstr>Categorizing Problems (Sets)</vt:lpstr>
      <vt:lpstr>Categorizing Problems (Sets) # 2</vt:lpstr>
      <vt:lpstr>Immediate Implications</vt:lpstr>
      <vt:lpstr>Slightly Harder Implications</vt:lpstr>
      <vt:lpstr>Existence of Undecidables</vt:lpstr>
      <vt:lpstr>Hilbert’s Tenth</vt:lpstr>
      <vt:lpstr>Hilbert’s 10th</vt:lpstr>
      <vt:lpstr>Hilbert’s 10th is Semi-Decidable</vt:lpstr>
      <vt:lpstr>P(x) = 0 is Decidable</vt:lpstr>
      <vt:lpstr>P(x) = 0 is Decidable</vt:lpstr>
      <vt:lpstr>Undecidability</vt:lpstr>
      <vt:lpstr>Classic Unsolvable Problem</vt:lpstr>
      <vt:lpstr>Some terminology</vt:lpstr>
      <vt:lpstr>More terminology</vt:lpstr>
      <vt:lpstr>The universal machine</vt:lpstr>
      <vt:lpstr>Halting Problem</vt:lpstr>
      <vt:lpstr>Picture Proof</vt:lpstr>
      <vt:lpstr>The Contradiction in Text</vt:lpstr>
      <vt:lpstr>Halting is recognizable</vt:lpstr>
      <vt:lpstr>Non-re Problems</vt:lpstr>
      <vt:lpstr>Picture Proof</vt:lpstr>
      <vt:lpstr>The Contradiction in Text</vt:lpstr>
      <vt:lpstr>Consequences</vt:lpstr>
      <vt:lpstr>Insights</vt:lpstr>
      <vt:lpstr>Non-re nature of algorithms</vt:lpstr>
      <vt:lpstr>Many unbounded ways</vt:lpstr>
      <vt:lpstr>Non-determinism</vt:lpstr>
      <vt:lpstr>Models of Computation</vt:lpstr>
      <vt:lpstr>Turing Machines</vt:lpstr>
      <vt:lpstr>Typical Textbook Description</vt:lpstr>
      <vt:lpstr>Turing versus Post</vt:lpstr>
      <vt:lpstr>Basic Description</vt:lpstr>
      <vt:lpstr>Base Machines</vt:lpstr>
      <vt:lpstr>Useful Composite Machines</vt:lpstr>
      <vt:lpstr>Commentary on Machines</vt:lpstr>
      <vt:lpstr>Computing with TMs</vt:lpstr>
      <vt:lpstr>Addition by TM</vt:lpstr>
      <vt:lpstr>Turing Machine Variations</vt:lpstr>
      <vt:lpstr>Register Machines</vt:lpstr>
      <vt:lpstr>Register Machine Concepts</vt:lpstr>
      <vt:lpstr>Computing by Register Machines</vt:lpstr>
      <vt:lpstr>Register Instructions</vt:lpstr>
      <vt:lpstr>Addition by RM</vt:lpstr>
      <vt:lpstr>Limited Subtraction by RM</vt:lpstr>
      <vt:lpstr>Factor Replacement Systems</vt:lpstr>
      <vt:lpstr>Factor Replacement Concepts</vt:lpstr>
      <vt:lpstr>Addition by FRS</vt:lpstr>
      <vt:lpstr>Limited Subtraction by FRS</vt:lpstr>
      <vt:lpstr>Ordering of Rules</vt:lpstr>
      <vt:lpstr>Why Deterministic?</vt:lpstr>
      <vt:lpstr>More on Determinism</vt:lpstr>
      <vt:lpstr>Sample RM and FRS</vt:lpstr>
      <vt:lpstr>Sample FRS</vt:lpstr>
      <vt:lpstr>Systems Related to FRS</vt:lpstr>
      <vt:lpstr>Petri Net Operation</vt:lpstr>
      <vt:lpstr>Petri Net Computation</vt:lpstr>
      <vt:lpstr>Variants of Petri Nets</vt:lpstr>
      <vt:lpstr>Petri Net Example</vt:lpstr>
      <vt:lpstr>Vector Addition</vt:lpstr>
      <vt:lpstr>Vectors as Resource Models</vt:lpstr>
      <vt:lpstr>Factors with Residues</vt:lpstr>
      <vt:lpstr>Abelian Semi-Group</vt:lpstr>
      <vt:lpstr>Finitely Presented</vt:lpstr>
      <vt:lpstr>Recursive Functions</vt:lpstr>
      <vt:lpstr>Primitive Recursive</vt:lpstr>
      <vt:lpstr>Basis of PRFs</vt:lpstr>
      <vt:lpstr>Building New Functions</vt:lpstr>
      <vt:lpstr>Addition &amp; Multiplication</vt:lpstr>
      <vt:lpstr>Intuitive Composition</vt:lpstr>
      <vt:lpstr>Intuitive Inductions</vt:lpstr>
      <vt:lpstr>Basic Arithmetic</vt:lpstr>
      <vt:lpstr>2nd Grade Arithmetic</vt:lpstr>
      <vt:lpstr>Basic Relations</vt:lpstr>
      <vt:lpstr>Basic Boolean Operations</vt:lpstr>
      <vt:lpstr>Definition by Cases </vt:lpstr>
      <vt:lpstr>Bounded Minimization 1</vt:lpstr>
      <vt:lpstr>Bounded Minimization 2</vt:lpstr>
      <vt:lpstr>Intermediate Arithmetic</vt:lpstr>
      <vt:lpstr>Primality</vt:lpstr>
      <vt:lpstr>Exponents</vt:lpstr>
      <vt:lpstr>Pairing Functions</vt:lpstr>
      <vt:lpstr>Pairing Function is 1-1 Onto</vt:lpstr>
      <vt:lpstr>Case 1 (x=0)</vt:lpstr>
      <vt:lpstr>Case 2 (x &gt; 0)</vt:lpstr>
      <vt:lpstr>Pairing Function is 1-1 Onto</vt:lpstr>
      <vt:lpstr>Alternate Proof</vt:lpstr>
      <vt:lpstr>Application of Pairing</vt:lpstr>
      <vt:lpstr>Fibonacci Recursion</vt:lpstr>
      <vt:lpstr>m Recursive</vt:lpstr>
      <vt:lpstr>m Recursive Concepts</vt:lpstr>
      <vt:lpstr>Ackermann’s Function</vt:lpstr>
      <vt:lpstr>Union/Find</vt:lpstr>
      <vt:lpstr>The  Operator</vt:lpstr>
      <vt:lpstr>Equivalence of Models</vt:lpstr>
      <vt:lpstr>Proving Equivalence</vt:lpstr>
      <vt:lpstr>Instantaneous Descriptions</vt:lpstr>
      <vt:lpstr>id Definitions</vt:lpstr>
      <vt:lpstr>Equivalence Steps</vt:lpstr>
      <vt:lpstr>All Models are Equivalent</vt:lpstr>
      <vt:lpstr>Our Plan of Attack</vt:lpstr>
      <vt:lpstr>TURING ≤ REGISTER</vt:lpstr>
      <vt:lpstr>Encoding a TM’s State</vt:lpstr>
      <vt:lpstr>More on Encoding of TM</vt:lpstr>
      <vt:lpstr>Simulation by RM</vt:lpstr>
      <vt:lpstr>Fixups</vt:lpstr>
      <vt:lpstr>Prolog</vt:lpstr>
      <vt:lpstr>Epilog</vt:lpstr>
      <vt:lpstr>REGISTER  FACTOR</vt:lpstr>
      <vt:lpstr>Encoding a RM’s State</vt:lpstr>
      <vt:lpstr>Simulation by FRS</vt:lpstr>
      <vt:lpstr>Importance of Order</vt:lpstr>
      <vt:lpstr>Sample RM and FRS (repeat)</vt:lpstr>
      <vt:lpstr>Example of Order</vt:lpstr>
      <vt:lpstr>Subtraction Encoding</vt:lpstr>
      <vt:lpstr>Analysis of Problem</vt:lpstr>
      <vt:lpstr>FACTOR  RECURSIVE</vt:lpstr>
      <vt:lpstr>Universal Machine</vt:lpstr>
      <vt:lpstr>Encoding FRS</vt:lpstr>
      <vt:lpstr>Simulation by Recursive # 1</vt:lpstr>
      <vt:lpstr>Simulation by Recursive # 2</vt:lpstr>
      <vt:lpstr>Simulation by Recursive # 3</vt:lpstr>
      <vt:lpstr>FRS Subtraction</vt:lpstr>
      <vt:lpstr>Rest of simulation</vt:lpstr>
      <vt:lpstr>Simplicity of Universal</vt:lpstr>
      <vt:lpstr>RECURSIVE  TURING</vt:lpstr>
      <vt:lpstr>Standard Turing Computation</vt:lpstr>
      <vt:lpstr>More Helpers</vt:lpstr>
      <vt:lpstr>Basic Functions</vt:lpstr>
      <vt:lpstr>Closure Under Composition</vt:lpstr>
      <vt:lpstr>Closure Under Induction</vt:lpstr>
      <vt:lpstr>Closure Under Minimization</vt:lpstr>
      <vt:lpstr>Consequences of Equivalence</vt:lpstr>
      <vt:lpstr>Undecidability</vt:lpstr>
      <vt:lpstr>Computable Languages 1</vt:lpstr>
      <vt:lpstr>Computable Languages 2</vt:lpstr>
      <vt:lpstr>Programming Languages</vt:lpstr>
      <vt:lpstr>Additional Notations</vt:lpstr>
      <vt:lpstr>Universal Machine</vt:lpstr>
      <vt:lpstr>Universal Machine Mapping</vt:lpstr>
      <vt:lpstr>SNAP and TERM</vt:lpstr>
      <vt:lpstr>STP Predicate</vt:lpstr>
      <vt:lpstr>VALUE PRF</vt:lpstr>
      <vt:lpstr>Recursively Enumerable</vt:lpstr>
      <vt:lpstr>Definition of re</vt:lpstr>
      <vt:lpstr>Semi-Decidable Implies re</vt:lpstr>
      <vt:lpstr>re Implies Semi-Decidable</vt:lpstr>
      <vt:lpstr>Domain of a Procedure</vt:lpstr>
      <vt:lpstr>Recursive Implies re </vt:lpstr>
      <vt:lpstr>Related Results</vt:lpstr>
      <vt:lpstr>Enumeration Theorem</vt:lpstr>
      <vt:lpstr>The Set K</vt:lpstr>
      <vt:lpstr>K is not Recursive</vt:lpstr>
      <vt:lpstr>re Characterizations</vt:lpstr>
      <vt:lpstr>S-m-n Theorem</vt:lpstr>
      <vt:lpstr>Parameter (S-m-n) Theorem</vt:lpstr>
      <vt:lpstr>S-m-n for FRS</vt:lpstr>
      <vt:lpstr>Details of S-m-n for FRS</vt:lpstr>
      <vt:lpstr>Quantification</vt:lpstr>
      <vt:lpstr>Quantification#1</vt:lpstr>
      <vt:lpstr>Quantification#2</vt:lpstr>
      <vt:lpstr>Quantification#3</vt:lpstr>
      <vt:lpstr>Comments About  Set of Algorithms </vt:lpstr>
      <vt:lpstr>The Set TOT</vt:lpstr>
      <vt:lpstr>Consequences</vt:lpstr>
      <vt:lpstr>Reducibility</vt:lpstr>
      <vt:lpstr>Reduction Concepts</vt:lpstr>
      <vt:lpstr>Diagonalization is a Bummer</vt:lpstr>
      <vt:lpstr>Some Precise Upper Bounds</vt:lpstr>
      <vt:lpstr>Reduction Example#1</vt:lpstr>
      <vt:lpstr>Reduction Examples #2 &amp; #3</vt:lpstr>
      <vt:lpstr>Classic Undecidable Sets</vt:lpstr>
      <vt:lpstr>Lne is re</vt:lpstr>
      <vt:lpstr>Lne is Non-Recursive</vt:lpstr>
      <vt:lpstr>Lne is re by Quantification</vt:lpstr>
      <vt:lpstr>Le is not re</vt:lpstr>
      <vt:lpstr>Reduction and Equivalence</vt:lpstr>
      <vt:lpstr>Many-One Reduction</vt:lpstr>
      <vt:lpstr>Many-One Degrees</vt:lpstr>
      <vt:lpstr>One-One Reduction</vt:lpstr>
      <vt:lpstr>One-One Degrees</vt:lpstr>
      <vt:lpstr>Turing (Oracle) Reduction</vt:lpstr>
      <vt:lpstr>Turing Degrees</vt:lpstr>
      <vt:lpstr>Complete re Sets</vt:lpstr>
      <vt:lpstr>The Set Halt = K0 = Lu</vt:lpstr>
      <vt:lpstr>The Set K</vt:lpstr>
      <vt:lpstr>More re Complete Sets</vt:lpstr>
      <vt:lpstr>Id Equivalent to TOT </vt:lpstr>
      <vt:lpstr>MI Equivalent to TOT </vt:lpstr>
      <vt:lpstr>The Overall Picture</vt:lpstr>
      <vt:lpstr>PowerPoint Presentation</vt:lpstr>
      <vt:lpstr>Reduction and Rice’s</vt:lpstr>
      <vt:lpstr>What Rice’s is All About</vt:lpstr>
      <vt:lpstr>Rice Focused on Procedures</vt:lpstr>
      <vt:lpstr>Operational Aspects of Rice</vt:lpstr>
      <vt:lpstr>Weaker Versions of Rice</vt:lpstr>
      <vt:lpstr>Non-Trivial versus Trivial</vt:lpstr>
      <vt:lpstr>Comment about Ø </vt:lpstr>
      <vt:lpstr>Rice’s Original Theorem</vt:lpstr>
      <vt:lpstr>Rice’s Proof-1</vt:lpstr>
      <vt:lpstr>Rice’s Proof-2</vt:lpstr>
      <vt:lpstr>Rice’s Proof-3</vt:lpstr>
      <vt:lpstr>I/O Property</vt:lpstr>
      <vt:lpstr>Example of Non-I/O Property</vt:lpstr>
      <vt:lpstr>Strong Rice’s Theorem</vt:lpstr>
      <vt:lpstr>Strong Rice’s Proof</vt:lpstr>
      <vt:lpstr>Picture Proof</vt:lpstr>
      <vt:lpstr>Weak Rice’s Theorems</vt:lpstr>
      <vt:lpstr>Corollaries to Rice’s</vt:lpstr>
      <vt:lpstr>Practice</vt:lpstr>
      <vt:lpstr>Practice Classifications</vt:lpstr>
      <vt:lpstr>Sample Question#1</vt:lpstr>
      <vt:lpstr>Sample Questions#2,3</vt:lpstr>
      <vt:lpstr>Sample Question#4</vt:lpstr>
      <vt:lpstr>Sample Question#5</vt:lpstr>
      <vt:lpstr>Constant time:  Not amenable to Rice’s</vt:lpstr>
      <vt:lpstr>Constant Time</vt:lpstr>
      <vt:lpstr>Quantifier Analysis</vt:lpstr>
      <vt:lpstr>Complexity of CTime</vt:lpstr>
      <vt:lpstr>What We’ve Done in Computability</vt:lpstr>
      <vt:lpstr>List Minus Some Tedious Stuff</vt:lpstr>
      <vt:lpstr>More Practice Problems</vt:lpstr>
      <vt:lpstr>Sample Question#1</vt:lpstr>
      <vt:lpstr>Sample Question#2</vt:lpstr>
      <vt:lpstr>Sample Question#3</vt:lpstr>
      <vt:lpstr>Sample Question#4</vt:lpstr>
      <vt:lpstr>Sample Question#5</vt:lpstr>
      <vt:lpstr>Sample Question#6</vt:lpstr>
      <vt:lpstr>Sample Question#7</vt:lpstr>
      <vt:lpstr>Sample Question#8</vt:lpstr>
      <vt:lpstr>Sample Question#9</vt:lpstr>
      <vt:lpstr>Sample Question#10</vt:lpstr>
      <vt:lpstr>Sample Question#11</vt:lpstr>
      <vt:lpstr>Sample Question#12</vt:lpstr>
      <vt:lpstr>Worked Out Samples</vt:lpstr>
      <vt:lpstr>D2= { f | | Domain(f) | &gt; 1 } </vt:lpstr>
      <vt:lpstr>R2= { f | | Range(f) | &gt; 1 } </vt:lpstr>
      <vt:lpstr>HasDup(HD)={ f | ∃x,y, x≠y, f(x)↓, f(y)↓,                 &amp; f(x)=f(y) }</vt:lpstr>
      <vt:lpstr>HasDup(HD)={ f | ∃x,y, x≠y, f(x)↓, f(y)↓,                 &amp; f(x)=f(y) }</vt:lpstr>
      <vt:lpstr>HasDup(HD)={ f | ∃x,y, x≠y, f(x)↓, f(y)↓,                 &amp; f(x)=f(y) }</vt:lpstr>
      <vt:lpstr>HasDup(HD)={ f | ∃x,y, x≠y, f(x)↓, f(y)↓,                 &amp; f(x)=f(y) }</vt:lpstr>
      <vt:lpstr>AllDup(AD) = { f | ∀x f(x)↓ &amp; ∃y, x ≠ y,  where f(y)↓ &amp; f(x) = f(y) }</vt:lpstr>
      <vt:lpstr>AllDup(AD) = { f | ∀x f(x)↓ &amp; ∃y, x ≠ y,  where f(y)↓ &amp; f(x) = f(y) }</vt:lpstr>
      <vt:lpstr>AllDup(AD) = { f | ∀x f(x)↓ &amp; ∃y, x ≠ y,  where f(y)↓ &amp; f(x) = f(y) }</vt:lpstr>
      <vt:lpstr>AllDup(AD) = { f | ∀x f(x)↓ &amp; ∃y, x ≠ y,  where f(y)↓ &amp; f(x) = f(y) }</vt:lpstr>
      <vt:lpstr>Challenge</vt:lpstr>
      <vt:lpstr>Rewriting Systems</vt:lpstr>
      <vt:lpstr>Post Systems</vt:lpstr>
      <vt:lpstr>Thue Systems</vt:lpstr>
      <vt:lpstr>Semi-Thue Systems</vt:lpstr>
      <vt:lpstr>Word Problems</vt:lpstr>
      <vt:lpstr>Simulating Turing Machines</vt:lpstr>
      <vt:lpstr>Details of Halt(TM)  Word(ST)</vt:lpstr>
      <vt:lpstr>Clean-Up</vt:lpstr>
      <vt:lpstr>Semi-Thue Word Problem</vt:lpstr>
      <vt:lpstr>More on Grammars</vt:lpstr>
      <vt:lpstr>Grammars and re Sets</vt:lpstr>
      <vt:lpstr>Formal Language</vt:lpstr>
      <vt:lpstr>Post Correspondence Problem</vt:lpstr>
      <vt:lpstr>PCP Example#1</vt:lpstr>
      <vt:lpstr>PCP Example#2</vt:lpstr>
      <vt:lpstr>How PCP Construction Works?</vt:lpstr>
      <vt:lpstr>Ambiguity of CFG</vt:lpstr>
      <vt:lpstr>Intersection of CFLs</vt:lpstr>
      <vt:lpstr>CSG Produces Something</vt:lpstr>
      <vt:lpstr>CSG Produces Something</vt:lpstr>
      <vt:lpstr>Traces and Grammars</vt:lpstr>
      <vt:lpstr>Traces</vt:lpstr>
      <vt:lpstr>Traces (Valid Computations)</vt:lpstr>
      <vt:lpstr>Traces are NOT CFLs</vt:lpstr>
      <vt:lpstr>Using Pumping Lemma</vt:lpstr>
      <vt:lpstr>Language of Traces is a CSL </vt:lpstr>
      <vt:lpstr>Details of Traces as CSL</vt:lpstr>
      <vt:lpstr>Traces of FRS with Residues</vt:lpstr>
      <vt:lpstr>Non-Traces as Existential</vt:lpstr>
      <vt:lpstr>Non-Traces as Just One Error</vt:lpstr>
      <vt:lpstr>Intersection of CFLs</vt:lpstr>
      <vt:lpstr>Intersection Continued</vt:lpstr>
      <vt:lpstr>Consequence of Partial Traces Being CFLs</vt:lpstr>
      <vt:lpstr>Intersection of CFLs (precise)</vt:lpstr>
      <vt:lpstr>Intersection Continued</vt:lpstr>
      <vt:lpstr>What’s a CSL or CFL?</vt:lpstr>
      <vt:lpstr>What’s Undecidable?</vt:lpstr>
      <vt:lpstr>L = *? </vt:lpstr>
      <vt:lpstr>Quotients of CFLs (concept)</vt:lpstr>
      <vt:lpstr>Quotients of CFLs (precise)</vt:lpstr>
      <vt:lpstr>Summarizing Quotient</vt:lpstr>
      <vt:lpstr>Traces and Type 0 </vt:lpstr>
      <vt:lpstr>CSG and Undecidability</vt:lpstr>
      <vt:lpstr>Some Consequences</vt:lpstr>
      <vt:lpstr>Undecidability</vt:lpstr>
      <vt:lpstr>More Undecidability</vt:lpstr>
      <vt:lpstr>Summary of Grammar Results</vt:lpstr>
      <vt:lpstr>Decidability</vt:lpstr>
      <vt:lpstr>Undecidability</vt:lpstr>
      <vt:lpstr>More Undecidability</vt:lpstr>
      <vt:lpstr>Word to Grammar Problem</vt:lpstr>
      <vt:lpstr>Consequences for PSG</vt:lpstr>
      <vt:lpstr>Finite Convergence for Concatenation of Context-Free Languages</vt:lpstr>
      <vt:lpstr>Traces: Representing IDs</vt:lpstr>
      <vt:lpstr>Traces: Single Steps</vt:lpstr>
      <vt:lpstr>Why CFLs?</vt:lpstr>
      <vt:lpstr>Traces: Multiple Steps</vt:lpstr>
      <vt:lpstr>Constant Time Again</vt:lpstr>
      <vt:lpstr>Powers of CFLs</vt:lpstr>
      <vt:lpstr>L(G) = L(G)2?</vt:lpstr>
      <vt:lpstr>L(G) = L(G)2? is undecidable</vt:lpstr>
      <vt:lpstr>Finite Power Problem for Turing Machine Model</vt:lpstr>
      <vt:lpstr>Undecidability of n Ln = Ln+1</vt:lpstr>
      <vt:lpstr>Missing Step</vt:lpstr>
      <vt:lpstr>Sketch that CT ≡ Uniform Halting for Infinite Markings</vt:lpstr>
      <vt:lpstr>Revisiting PCP</vt:lpstr>
      <vt:lpstr>Single Letter Alphabet PCP</vt:lpstr>
      <vt:lpstr>More Exam Prep</vt:lpstr>
      <vt:lpstr>Sample Question</vt:lpstr>
      <vt:lpstr>Sample Question</vt:lpstr>
      <vt:lpstr>Sample Question</vt:lpstr>
      <vt:lpstr>Sample Question</vt:lpstr>
      <vt:lpstr>Sample Question</vt:lpstr>
      <vt:lpstr>Sample Question</vt:lpstr>
      <vt:lpstr>Sample Question</vt:lpstr>
      <vt:lpstr>Sample Question</vt:lpstr>
      <vt:lpstr>True/False</vt:lpstr>
      <vt:lpstr>Multiple Choice</vt:lpstr>
      <vt:lpstr>Matching</vt:lpstr>
      <vt:lpstr>Closures of Languages</vt:lpstr>
      <vt:lpstr>Others</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Languages and Automata Theory</dc:title>
  <dc:creator>ceh</dc:creator>
  <cp:lastModifiedBy>Charles.E. Hughes</cp:lastModifiedBy>
  <cp:revision>1754</cp:revision>
  <cp:lastPrinted>2019-09-24T19:41:02Z</cp:lastPrinted>
  <dcterms:created xsi:type="dcterms:W3CDTF">2010-04-22T13:58:28Z</dcterms:created>
  <dcterms:modified xsi:type="dcterms:W3CDTF">2022-03-03T03:04:26Z</dcterms:modified>
</cp:coreProperties>
</file>