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slides/slide1410.xml" ContentType="application/vnd.openxmlformats-officedocument.presentationml.slide+xml"/>
  <Override PartName="/ppt/slideLayouts/slideLayout20.xml" ContentType="application/vnd.openxmlformats-officedocument.presentationml.slideLayout+xml"/>
  <Override PartName="/ppt/slideMasters/slideMaster10.xml" ContentType="application/vnd.openxmlformats-officedocument.presentationml.slideMaster+xml"/>
  <Override PartName="/ppt/slideLayouts/slideLayout80.xml" ContentType="application/vnd.openxmlformats-officedocument.presentationml.slideLayout+xml"/>
  <Override PartName="/ppt/slideLayouts/slideLayout130.xml" ContentType="application/vnd.openxmlformats-officedocument.presentationml.slideLayout+xml"/>
  <Override PartName="/ppt/slideLayouts/slideLayout30.xml" ContentType="application/vnd.openxmlformats-officedocument.presentationml.slideLayout+xml"/>
  <Override PartName="/ppt/slideLayouts/slideLayout70.xml" ContentType="application/vnd.openxmlformats-officedocument.presentationml.slideLayout+xml"/>
  <Override PartName="/ppt/slideLayouts/slideLayout120.xml" ContentType="application/vnd.openxmlformats-officedocument.presentationml.slideLayout+xml"/>
  <Override PartName="/ppt/slideLayouts/slideLayout15.xml" ContentType="application/vnd.openxmlformats-officedocument.presentationml.slideLayout+xml"/>
  <Override PartName="/ppt/slideLayouts/slideLayout60.xml" ContentType="application/vnd.openxmlformats-officedocument.presentationml.slideLayout+xml"/>
  <Override PartName="/ppt/slideLayouts/slideLayout110.xml" ContentType="application/vnd.openxmlformats-officedocument.presentationml.slideLayout+xml"/>
  <Override PartName="/ppt/slideLayouts/slideLayout50.xml" ContentType="application/vnd.openxmlformats-officedocument.presentationml.slideLayout+xml"/>
  <Override PartName="/ppt/slideLayouts/slideLayout100.xml" ContentType="application/vnd.openxmlformats-officedocument.presentationml.slideLayout+xml"/>
  <Override PartName="/ppt/slideLayouts/slideLayout40.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367"/>
  </p:notesMasterIdLst>
  <p:handoutMasterIdLst>
    <p:handoutMasterId r:id="rId368"/>
  </p:handoutMasterIdLst>
  <p:sldIdLst>
    <p:sldId id="256" r:id="rId2"/>
    <p:sldId id="1787" r:id="rId3"/>
    <p:sldId id="1788" r:id="rId4"/>
    <p:sldId id="1789" r:id="rId5"/>
    <p:sldId id="1790" r:id="rId6"/>
    <p:sldId id="1791" r:id="rId7"/>
    <p:sldId id="3263" r:id="rId8"/>
    <p:sldId id="1799" r:id="rId9"/>
    <p:sldId id="2887" r:id="rId10"/>
    <p:sldId id="2888" r:id="rId11"/>
    <p:sldId id="2889" r:id="rId12"/>
    <p:sldId id="2890" r:id="rId13"/>
    <p:sldId id="2893" r:id="rId14"/>
    <p:sldId id="2899" r:id="rId15"/>
    <p:sldId id="2900" r:id="rId16"/>
    <p:sldId id="2904" r:id="rId17"/>
    <p:sldId id="2906" r:id="rId18"/>
    <p:sldId id="2681" r:id="rId19"/>
    <p:sldId id="2538" r:id="rId20"/>
    <p:sldId id="2541" r:id="rId21"/>
    <p:sldId id="2544" r:id="rId22"/>
    <p:sldId id="2549" r:id="rId23"/>
    <p:sldId id="2550" r:id="rId24"/>
    <p:sldId id="2552" r:id="rId25"/>
    <p:sldId id="2553" r:id="rId26"/>
    <p:sldId id="2554" r:id="rId27"/>
    <p:sldId id="2556" r:id="rId28"/>
    <p:sldId id="2557" r:id="rId29"/>
    <p:sldId id="2558" r:id="rId30"/>
    <p:sldId id="2565" r:id="rId31"/>
    <p:sldId id="2567" r:id="rId32"/>
    <p:sldId id="2568" r:id="rId33"/>
    <p:sldId id="2570" r:id="rId34"/>
    <p:sldId id="2571" r:id="rId35"/>
    <p:sldId id="2574" r:id="rId36"/>
    <p:sldId id="2575" r:id="rId37"/>
    <p:sldId id="2577" r:id="rId38"/>
    <p:sldId id="2578" r:id="rId39"/>
    <p:sldId id="2579" r:id="rId40"/>
    <p:sldId id="2580" r:id="rId41"/>
    <p:sldId id="2581" r:id="rId42"/>
    <p:sldId id="2583" r:id="rId43"/>
    <p:sldId id="2584" r:id="rId44"/>
    <p:sldId id="2585" r:id="rId45"/>
    <p:sldId id="2587" r:id="rId46"/>
    <p:sldId id="2591" r:id="rId47"/>
    <p:sldId id="2592" r:id="rId48"/>
    <p:sldId id="2593" r:id="rId49"/>
    <p:sldId id="2595" r:id="rId50"/>
    <p:sldId id="2597" r:id="rId51"/>
    <p:sldId id="2599" r:id="rId52"/>
    <p:sldId id="2600" r:id="rId53"/>
    <p:sldId id="2717" r:id="rId54"/>
    <p:sldId id="3409" r:id="rId55"/>
    <p:sldId id="3411" r:id="rId56"/>
    <p:sldId id="3410" r:id="rId57"/>
    <p:sldId id="2682" r:id="rId58"/>
    <p:sldId id="2683" r:id="rId59"/>
    <p:sldId id="2684" r:id="rId60"/>
    <p:sldId id="2685" r:id="rId61"/>
    <p:sldId id="2686" r:id="rId62"/>
    <p:sldId id="2687" r:id="rId63"/>
    <p:sldId id="2688" r:id="rId64"/>
    <p:sldId id="2689" r:id="rId65"/>
    <p:sldId id="2690" r:id="rId66"/>
    <p:sldId id="2691" r:id="rId67"/>
    <p:sldId id="2692" r:id="rId68"/>
    <p:sldId id="2693" r:id="rId69"/>
    <p:sldId id="3442" r:id="rId70"/>
    <p:sldId id="3443" r:id="rId71"/>
    <p:sldId id="3444" r:id="rId72"/>
    <p:sldId id="3445" r:id="rId73"/>
    <p:sldId id="3446" r:id="rId74"/>
    <p:sldId id="3447" r:id="rId75"/>
    <p:sldId id="3448" r:id="rId76"/>
    <p:sldId id="3449" r:id="rId77"/>
    <p:sldId id="3450" r:id="rId78"/>
    <p:sldId id="3451" r:id="rId79"/>
    <p:sldId id="3452" r:id="rId80"/>
    <p:sldId id="3453" r:id="rId81"/>
    <p:sldId id="3408" r:id="rId82"/>
    <p:sldId id="2720" r:id="rId83"/>
    <p:sldId id="2721" r:id="rId84"/>
    <p:sldId id="2722" r:id="rId85"/>
    <p:sldId id="2723" r:id="rId86"/>
    <p:sldId id="2728" r:id="rId87"/>
    <p:sldId id="2729" r:id="rId88"/>
    <p:sldId id="2730" r:id="rId89"/>
    <p:sldId id="2731" r:id="rId90"/>
    <p:sldId id="2733" r:id="rId91"/>
    <p:sldId id="2736" r:id="rId92"/>
    <p:sldId id="3346" r:id="rId93"/>
    <p:sldId id="3184" r:id="rId94"/>
    <p:sldId id="3185" r:id="rId95"/>
    <p:sldId id="3186" r:id="rId96"/>
    <p:sldId id="3187" r:id="rId97"/>
    <p:sldId id="3188" r:id="rId98"/>
    <p:sldId id="3189" r:id="rId99"/>
    <p:sldId id="3190" r:id="rId100"/>
    <p:sldId id="3191" r:id="rId101"/>
    <p:sldId id="3347" r:id="rId102"/>
    <p:sldId id="3192" r:id="rId103"/>
    <p:sldId id="3193" r:id="rId104"/>
    <p:sldId id="3194" r:id="rId105"/>
    <p:sldId id="3195" r:id="rId106"/>
    <p:sldId id="3196" r:id="rId107"/>
    <p:sldId id="2738" r:id="rId108"/>
    <p:sldId id="3348" r:id="rId109"/>
    <p:sldId id="3349" r:id="rId110"/>
    <p:sldId id="3350" r:id="rId111"/>
    <p:sldId id="3412" r:id="rId112"/>
    <p:sldId id="3387" r:id="rId113"/>
    <p:sldId id="3388" r:id="rId114"/>
    <p:sldId id="3351" r:id="rId115"/>
    <p:sldId id="3376" r:id="rId116"/>
    <p:sldId id="3374" r:id="rId117"/>
    <p:sldId id="3377" r:id="rId118"/>
    <p:sldId id="3378" r:id="rId119"/>
    <p:sldId id="3379" r:id="rId120"/>
    <p:sldId id="3380" r:id="rId121"/>
    <p:sldId id="3352" r:id="rId122"/>
    <p:sldId id="3406" r:id="rId123"/>
    <p:sldId id="3375" r:id="rId124"/>
    <p:sldId id="3353" r:id="rId125"/>
    <p:sldId id="3354" r:id="rId126"/>
    <p:sldId id="3381" r:id="rId127"/>
    <p:sldId id="3382" r:id="rId128"/>
    <p:sldId id="3383" r:id="rId129"/>
    <p:sldId id="3355" r:id="rId130"/>
    <p:sldId id="3356" r:id="rId131"/>
    <p:sldId id="3357" r:id="rId132"/>
    <p:sldId id="3358" r:id="rId133"/>
    <p:sldId id="3359" r:id="rId134"/>
    <p:sldId id="3360" r:id="rId135"/>
    <p:sldId id="3361" r:id="rId136"/>
    <p:sldId id="3384" r:id="rId137"/>
    <p:sldId id="3385" r:id="rId138"/>
    <p:sldId id="3430" r:id="rId139"/>
    <p:sldId id="3415" r:id="rId140"/>
    <p:sldId id="3413" r:id="rId141"/>
    <p:sldId id="3416" r:id="rId142"/>
    <p:sldId id="3429" r:id="rId143"/>
    <p:sldId id="3362" r:id="rId144"/>
    <p:sldId id="3363" r:id="rId145"/>
    <p:sldId id="3364" r:id="rId146"/>
    <p:sldId id="3386" r:id="rId147"/>
    <p:sldId id="3365" r:id="rId148"/>
    <p:sldId id="3366" r:id="rId149"/>
    <p:sldId id="3367" r:id="rId150"/>
    <p:sldId id="3368" r:id="rId151"/>
    <p:sldId id="3389" r:id="rId152"/>
    <p:sldId id="3394" r:id="rId153"/>
    <p:sldId id="3417" r:id="rId154"/>
    <p:sldId id="3418" r:id="rId155"/>
    <p:sldId id="3425" r:id="rId156"/>
    <p:sldId id="3420" r:id="rId157"/>
    <p:sldId id="3421" r:id="rId158"/>
    <p:sldId id="3390" r:id="rId159"/>
    <p:sldId id="3426" r:id="rId160"/>
    <p:sldId id="3392" r:id="rId161"/>
    <p:sldId id="3422" r:id="rId162"/>
    <p:sldId id="3423" r:id="rId163"/>
    <p:sldId id="3424" r:id="rId164"/>
    <p:sldId id="3391" r:id="rId165"/>
    <p:sldId id="3369" r:id="rId166"/>
    <p:sldId id="3201" r:id="rId167"/>
    <p:sldId id="3198" r:id="rId168"/>
    <p:sldId id="3199" r:id="rId169"/>
    <p:sldId id="3428" r:id="rId170"/>
    <p:sldId id="3427" r:id="rId171"/>
    <p:sldId id="3370" r:id="rId172"/>
    <p:sldId id="3371" r:id="rId173"/>
    <p:sldId id="3372" r:id="rId174"/>
    <p:sldId id="3395" r:id="rId175"/>
    <p:sldId id="3202" r:id="rId176"/>
    <p:sldId id="3203" r:id="rId177"/>
    <p:sldId id="3204" r:id="rId178"/>
    <p:sldId id="3205" r:id="rId179"/>
    <p:sldId id="3206" r:id="rId180"/>
    <p:sldId id="3208" r:id="rId181"/>
    <p:sldId id="2818" r:id="rId182"/>
    <p:sldId id="2819" r:id="rId183"/>
    <p:sldId id="2820" r:id="rId184"/>
    <p:sldId id="2822" r:id="rId185"/>
    <p:sldId id="2823" r:id="rId186"/>
    <p:sldId id="2824" r:id="rId187"/>
    <p:sldId id="2826" r:id="rId188"/>
    <p:sldId id="3373" r:id="rId189"/>
    <p:sldId id="3022" r:id="rId190"/>
    <p:sldId id="3396" r:id="rId191"/>
    <p:sldId id="3023" r:id="rId192"/>
    <p:sldId id="3024" r:id="rId193"/>
    <p:sldId id="3025" r:id="rId194"/>
    <p:sldId id="3397" r:id="rId195"/>
    <p:sldId id="3026" r:id="rId196"/>
    <p:sldId id="3133" r:id="rId197"/>
    <p:sldId id="3138" r:id="rId198"/>
    <p:sldId id="3134" r:id="rId199"/>
    <p:sldId id="3135" r:id="rId200"/>
    <p:sldId id="3136" r:id="rId201"/>
    <p:sldId id="3137" r:id="rId202"/>
    <p:sldId id="3139" r:id="rId203"/>
    <p:sldId id="3140" r:id="rId204"/>
    <p:sldId id="3141" r:id="rId205"/>
    <p:sldId id="3142" r:id="rId206"/>
    <p:sldId id="3143" r:id="rId207"/>
    <p:sldId id="3144" r:id="rId208"/>
    <p:sldId id="3145" r:id="rId209"/>
    <p:sldId id="3146" r:id="rId210"/>
    <p:sldId id="3147" r:id="rId211"/>
    <p:sldId id="3148" r:id="rId212"/>
    <p:sldId id="3149" r:id="rId213"/>
    <p:sldId id="3150" r:id="rId214"/>
    <p:sldId id="3151" r:id="rId215"/>
    <p:sldId id="3152" r:id="rId216"/>
    <p:sldId id="3153" r:id="rId217"/>
    <p:sldId id="3154" r:id="rId218"/>
    <p:sldId id="3155" r:id="rId219"/>
    <p:sldId id="3156" r:id="rId220"/>
    <p:sldId id="3157" r:id="rId221"/>
    <p:sldId id="3158" r:id="rId222"/>
    <p:sldId id="3159" r:id="rId223"/>
    <p:sldId id="3160" r:id="rId224"/>
    <p:sldId id="3161" r:id="rId225"/>
    <p:sldId id="3162" r:id="rId226"/>
    <p:sldId id="3163" r:id="rId227"/>
    <p:sldId id="3164" r:id="rId228"/>
    <p:sldId id="3165" r:id="rId229"/>
    <p:sldId id="3166" r:id="rId230"/>
    <p:sldId id="3167" r:id="rId231"/>
    <p:sldId id="3168" r:id="rId232"/>
    <p:sldId id="3169" r:id="rId233"/>
    <p:sldId id="3170" r:id="rId234"/>
    <p:sldId id="3399" r:id="rId235"/>
    <p:sldId id="3171" r:id="rId236"/>
    <p:sldId id="3172" r:id="rId237"/>
    <p:sldId id="3173" r:id="rId238"/>
    <p:sldId id="3174" r:id="rId239"/>
    <p:sldId id="3175" r:id="rId240"/>
    <p:sldId id="3176" r:id="rId241"/>
    <p:sldId id="3177" r:id="rId242"/>
    <p:sldId id="3178" r:id="rId243"/>
    <p:sldId id="3179" r:id="rId244"/>
    <p:sldId id="3074" r:id="rId245"/>
    <p:sldId id="3075" r:id="rId246"/>
    <p:sldId id="3080" r:id="rId247"/>
    <p:sldId id="3076" r:id="rId248"/>
    <p:sldId id="3077" r:id="rId249"/>
    <p:sldId id="3078" r:id="rId250"/>
    <p:sldId id="3079" r:id="rId251"/>
    <p:sldId id="3211" r:id="rId252"/>
    <p:sldId id="3209" r:id="rId253"/>
    <p:sldId id="3210" r:id="rId254"/>
    <p:sldId id="3212" r:id="rId255"/>
    <p:sldId id="3213" r:id="rId256"/>
    <p:sldId id="3214" r:id="rId257"/>
    <p:sldId id="3215" r:id="rId258"/>
    <p:sldId id="3216" r:id="rId259"/>
    <p:sldId id="3217" r:id="rId260"/>
    <p:sldId id="3081" r:id="rId261"/>
    <p:sldId id="3082" r:id="rId262"/>
    <p:sldId id="2437" r:id="rId263"/>
    <p:sldId id="2442" r:id="rId264"/>
    <p:sldId id="3032" r:id="rId265"/>
    <p:sldId id="3033" r:id="rId266"/>
    <p:sldId id="3034" r:id="rId267"/>
    <p:sldId id="3037" r:id="rId268"/>
    <p:sldId id="3038" r:id="rId269"/>
    <p:sldId id="3083" r:id="rId270"/>
    <p:sldId id="3084" r:id="rId271"/>
    <p:sldId id="2627" r:id="rId272"/>
    <p:sldId id="2628" r:id="rId273"/>
    <p:sldId id="2629" r:id="rId274"/>
    <p:sldId id="2631" r:id="rId275"/>
    <p:sldId id="2632" r:id="rId276"/>
    <p:sldId id="2633" r:id="rId277"/>
    <p:sldId id="2634" r:id="rId278"/>
    <p:sldId id="2635" r:id="rId279"/>
    <p:sldId id="2636" r:id="rId280"/>
    <p:sldId id="2638" r:id="rId281"/>
    <p:sldId id="2639" r:id="rId282"/>
    <p:sldId id="2640" r:id="rId283"/>
    <p:sldId id="2771" r:id="rId284"/>
    <p:sldId id="2642" r:id="rId285"/>
    <p:sldId id="3218" r:id="rId286"/>
    <p:sldId id="2645" r:id="rId287"/>
    <p:sldId id="2644" r:id="rId288"/>
    <p:sldId id="2998" r:id="rId289"/>
    <p:sldId id="3001" r:id="rId290"/>
    <p:sldId id="3400" r:id="rId291"/>
    <p:sldId id="3219" r:id="rId292"/>
    <p:sldId id="3401" r:id="rId293"/>
    <p:sldId id="3402" r:id="rId294"/>
    <p:sldId id="3403" r:id="rId295"/>
    <p:sldId id="3220" r:id="rId296"/>
    <p:sldId id="3221" r:id="rId297"/>
    <p:sldId id="3223" r:id="rId298"/>
    <p:sldId id="3222" r:id="rId299"/>
    <p:sldId id="3226" r:id="rId300"/>
    <p:sldId id="3405" r:id="rId301"/>
    <p:sldId id="3431" r:id="rId302"/>
    <p:sldId id="3432" r:id="rId303"/>
    <p:sldId id="3433" r:id="rId304"/>
    <p:sldId id="3414" r:id="rId305"/>
    <p:sldId id="3434" r:id="rId306"/>
    <p:sldId id="3435" r:id="rId307"/>
    <p:sldId id="3436" r:id="rId308"/>
    <p:sldId id="3437" r:id="rId309"/>
    <p:sldId id="3404" r:id="rId310"/>
    <p:sldId id="3438" r:id="rId311"/>
    <p:sldId id="3439" r:id="rId312"/>
    <p:sldId id="3480" r:id="rId313"/>
    <p:sldId id="3440" r:id="rId314"/>
    <p:sldId id="3419" r:id="rId315"/>
    <p:sldId id="3441" r:id="rId316"/>
    <p:sldId id="3454" r:id="rId317"/>
    <p:sldId id="3455" r:id="rId318"/>
    <p:sldId id="3456" r:id="rId319"/>
    <p:sldId id="3457" r:id="rId320"/>
    <p:sldId id="3461" r:id="rId321"/>
    <p:sldId id="3458" r:id="rId322"/>
    <p:sldId id="3459" r:id="rId323"/>
    <p:sldId id="3460" r:id="rId324"/>
    <p:sldId id="3462" r:id="rId325"/>
    <p:sldId id="3463" r:id="rId326"/>
    <p:sldId id="3464" r:id="rId327"/>
    <p:sldId id="3465" r:id="rId328"/>
    <p:sldId id="3466" r:id="rId329"/>
    <p:sldId id="3467" r:id="rId330"/>
    <p:sldId id="3468" r:id="rId331"/>
    <p:sldId id="3407" r:id="rId332"/>
    <p:sldId id="3469" r:id="rId333"/>
    <p:sldId id="3470" r:id="rId334"/>
    <p:sldId id="3055" r:id="rId335"/>
    <p:sldId id="3224" r:id="rId336"/>
    <p:sldId id="3398" r:id="rId337"/>
    <p:sldId id="3180" r:id="rId338"/>
    <p:sldId id="3181" r:id="rId339"/>
    <p:sldId id="3471" r:id="rId340"/>
    <p:sldId id="3472" r:id="rId341"/>
    <p:sldId id="3479" r:id="rId342"/>
    <p:sldId id="3490" r:id="rId343"/>
    <p:sldId id="3473" r:id="rId344"/>
    <p:sldId id="3477" r:id="rId345"/>
    <p:sldId id="3491" r:id="rId346"/>
    <p:sldId id="3478" r:id="rId347"/>
    <p:sldId id="3225" r:id="rId348"/>
    <p:sldId id="2995" r:id="rId349"/>
    <p:sldId id="2996" r:id="rId350"/>
    <p:sldId id="3000" r:id="rId351"/>
    <p:sldId id="3002" r:id="rId352"/>
    <p:sldId id="2999" r:id="rId353"/>
    <p:sldId id="2997" r:id="rId354"/>
    <p:sldId id="3481" r:id="rId355"/>
    <p:sldId id="3482" r:id="rId356"/>
    <p:sldId id="3484" r:id="rId357"/>
    <p:sldId id="3485" r:id="rId358"/>
    <p:sldId id="3483" r:id="rId359"/>
    <p:sldId id="3486" r:id="rId360"/>
    <p:sldId id="3487" r:id="rId361"/>
    <p:sldId id="3488" r:id="rId362"/>
    <p:sldId id="3489" r:id="rId363"/>
    <p:sldId id="3474" r:id="rId364"/>
    <p:sldId id="3475" r:id="rId365"/>
    <p:sldId id="3476" r:id="rId366"/>
  </p:sldIdLst>
  <p:sldSz cx="9144000" cy="6858000" type="screen4x3"/>
  <p:notesSz cx="9296400" cy="7010400"/>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Arial" charset="0"/>
        <a:ea typeface="MS PGothic" charset="0"/>
        <a:cs typeface="MS PGothic" charset="0"/>
      </a:defRPr>
    </a:lvl5pPr>
    <a:lvl6pPr marL="2286000" algn="l" defTabSz="457200" rtl="0" eaLnBrk="1" latinLnBrk="0" hangingPunct="1">
      <a:defRPr kern="1200">
        <a:solidFill>
          <a:schemeClr val="tx1"/>
        </a:solidFill>
        <a:latin typeface="Arial" charset="0"/>
        <a:ea typeface="MS PGothic" charset="0"/>
        <a:cs typeface="MS PGothic" charset="0"/>
      </a:defRPr>
    </a:lvl6pPr>
    <a:lvl7pPr marL="2743200" algn="l" defTabSz="457200" rtl="0" eaLnBrk="1" latinLnBrk="0" hangingPunct="1">
      <a:defRPr kern="1200">
        <a:solidFill>
          <a:schemeClr val="tx1"/>
        </a:solidFill>
        <a:latin typeface="Arial" charset="0"/>
        <a:ea typeface="MS PGothic" charset="0"/>
        <a:cs typeface="MS PGothic" charset="0"/>
      </a:defRPr>
    </a:lvl7pPr>
    <a:lvl8pPr marL="3200400" algn="l" defTabSz="457200" rtl="0" eaLnBrk="1" latinLnBrk="0" hangingPunct="1">
      <a:defRPr kern="1200">
        <a:solidFill>
          <a:schemeClr val="tx1"/>
        </a:solidFill>
        <a:latin typeface="Arial" charset="0"/>
        <a:ea typeface="MS PGothic" charset="0"/>
        <a:cs typeface="MS PGothic" charset="0"/>
      </a:defRPr>
    </a:lvl8pPr>
    <a:lvl9pPr marL="3657600" algn="l" defTabSz="457200" rtl="0" eaLnBrk="1" latinLnBrk="0" hangingPunct="1">
      <a:defRPr kern="1200">
        <a:solidFill>
          <a:schemeClr val="tx1"/>
        </a:solidFill>
        <a:latin typeface="Arial"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es.e.hughes" initials="c" lastIdx="1" clrIdx="0"/>
  <p:cmAuthor id="2" name="Charlie Hughes" initials="CH" lastIdx="1" clrIdx="1">
    <p:extLst>
      <p:ext uri="{19B8F6BF-5375-455C-9EA6-DF929625EA0E}">
        <p15:presenceInfo xmlns:p15="http://schemas.microsoft.com/office/powerpoint/2012/main" userId="fa09ad5e1b741a35" providerId="Windows Live"/>
      </p:ext>
    </p:extLst>
  </p:cmAuthor>
  <p:cmAuthor id="3" name="Charles.E. Hughes" initials="ceh" lastIdx="1" clrIdx="2">
    <p:extLst>
      <p:ext uri="{19B8F6BF-5375-455C-9EA6-DF929625EA0E}">
        <p15:presenceInfo xmlns:p15="http://schemas.microsoft.com/office/powerpoint/2012/main" userId="Charles.E. Hugh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09900"/>
    <a:srgbClr val="0000FF"/>
    <a:srgbClr val="CC9900"/>
    <a:srgbClr val="993366"/>
    <a:srgbClr val="CC3300"/>
    <a:srgbClr val="000000"/>
    <a:srgbClr val="004E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425" autoAdjust="0"/>
    <p:restoredTop sz="94419"/>
  </p:normalViewPr>
  <p:slideViewPr>
    <p:cSldViewPr>
      <p:cViewPr varScale="1">
        <p:scale>
          <a:sx n="104" d="100"/>
          <a:sy n="104" d="100"/>
        </p:scale>
        <p:origin x="704" y="192"/>
      </p:cViewPr>
      <p:guideLst>
        <p:guide orient="horz" pos="2160"/>
        <p:guide pos="2880"/>
      </p:guideLst>
    </p:cSldViewPr>
  </p:slideViewPr>
  <p:outlineViewPr>
    <p:cViewPr>
      <p:scale>
        <a:sx n="33" d="100"/>
        <a:sy n="33" d="100"/>
      </p:scale>
      <p:origin x="0" y="1540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1296"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handoutMaster" Target="handoutMasters/handoutMaster1.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presProps" Target="presProps.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241" Type="http://schemas.openxmlformats.org/officeDocument/2006/relationships/slide" Target="slides/slide24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viewProps" Target="viewProps.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theme" Target="theme/theme1.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tableStyles" Target="tableStyles.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notesMaster" Target="notesMasters/notesMaster1.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commentAuthors" Target="commentAuthors.xml"/><Relationship Id="rId173" Type="http://schemas.openxmlformats.org/officeDocument/2006/relationships/slide" Target="slides/slide172.xml"/><Relationship Id="rId229" Type="http://schemas.openxmlformats.org/officeDocument/2006/relationships/slide" Target="slides/slide228.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8434" name="Rectangle 2"/>
          <p:cNvSpPr>
            <a:spLocks noGrp="1" noChangeArrowheads="1"/>
          </p:cNvSpPr>
          <p:nvPr>
            <p:ph type="hdr" sz="quarter"/>
          </p:nvPr>
        </p:nvSpPr>
        <p:spPr bwMode="auto">
          <a:xfrm>
            <a:off x="0"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658435" name="Rectangle 3"/>
          <p:cNvSpPr>
            <a:spLocks noGrp="1" noChangeArrowheads="1"/>
          </p:cNvSpPr>
          <p:nvPr>
            <p:ph type="dt" sz="quarter" idx="1"/>
          </p:nvPr>
        </p:nvSpPr>
        <p:spPr bwMode="auto">
          <a:xfrm>
            <a:off x="5266115"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eaLnBrk="1" hangingPunct="1">
              <a:defRPr sz="1300">
                <a:latin typeface="Arial" charset="0"/>
                <a:ea typeface="+mn-ea"/>
                <a:cs typeface="+mn-cs"/>
              </a:defRPr>
            </a:lvl1pPr>
          </a:lstStyle>
          <a:p>
            <a:pPr>
              <a:defRPr/>
            </a:pPr>
            <a:endParaRPr lang="en-US"/>
          </a:p>
        </p:txBody>
      </p:sp>
      <p:sp>
        <p:nvSpPr>
          <p:cNvPr id="658436" name="Rectangle 4"/>
          <p:cNvSpPr>
            <a:spLocks noGrp="1" noChangeArrowheads="1"/>
          </p:cNvSpPr>
          <p:nvPr>
            <p:ph type="ftr" sz="quarter" idx="2"/>
          </p:nvPr>
        </p:nvSpPr>
        <p:spPr bwMode="auto">
          <a:xfrm>
            <a:off x="0"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658437" name="Rectangle 5"/>
          <p:cNvSpPr>
            <a:spLocks noGrp="1" noChangeArrowheads="1"/>
          </p:cNvSpPr>
          <p:nvPr>
            <p:ph type="sldNum" sz="quarter" idx="3"/>
          </p:nvPr>
        </p:nvSpPr>
        <p:spPr bwMode="auto">
          <a:xfrm>
            <a:off x="5266115"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eaLnBrk="1" hangingPunct="1">
              <a:defRPr sz="1300"/>
            </a:lvl1pPr>
          </a:lstStyle>
          <a:p>
            <a:fld id="{6126DCCC-DB91-4F4F-BA9C-1B1719E78811}" type="slidenum">
              <a:rPr lang="en-US"/>
              <a:pPr/>
              <a:t>‹#›</a:t>
            </a:fld>
            <a:endParaRPr lang="en-US"/>
          </a:p>
        </p:txBody>
      </p:sp>
    </p:spTree>
    <p:extLst>
      <p:ext uri="{BB962C8B-B14F-4D97-AF65-F5344CB8AC3E}">
        <p14:creationId xmlns:p14="http://schemas.microsoft.com/office/powerpoint/2010/main" val="3065909156"/>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1T16:06:29.568"/>
    </inkml:context>
    <inkml:brush xml:id="br0">
      <inkml:brushProperty name="width" value="0.1" units="cm"/>
      <inkml:brushProperty name="height" value="0.1" units="cm"/>
      <inkml:brushProperty name="color" value="#CC0066"/>
      <inkml:brushProperty name="ignorePressure" value="1"/>
    </inkml:brush>
  </inkml:definitions>
  <inkml:trace contextRef="#ctx0" brushRef="#br0">0 0,'56'3,"0"2,54 13,-42-7,-50-7,0 0,0 1,-1 1,1 1,10 6,23 14,6 7,4 1,36 13,-52-26,34 20,-65-33,0 0,-1 1,-1 1,1 0,-2 1,1 0,3 6,17 21,1-1,3-2,22 17,-45-43,0-1,0 0,1-1,0-1,7 3,4 2,-15-6,0 1,0 0,-1 0,0 1,0 0,4 6,26 23,-35-34,94 81,-78-64,0 0,-1 2,8 12,-13-15,0-1,0 2,-1 0,-1 1,-1 0,-1 0,1 7,-4-4,-2 0,0 0,-2 1,0 10,-1-18,17 95,-10-69,-6-27,0 0,0 0,-1 12,-2 7,-1-24,1 1,0 0,1 0,0 0,1-1,2 9,1-9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1T16:10:42.047"/>
    </inkml:context>
    <inkml:brush xml:id="br0">
      <inkml:brushProperty name="width" value="0.1" units="cm"/>
      <inkml:brushProperty name="height" value="0.1" units="cm"/>
      <inkml:brushProperty name="color" value="#CC0066"/>
      <inkml:brushProperty name="ignorePressure" value="1"/>
    </inkml:brush>
  </inkml:definitions>
  <inkml:trace contextRef="#ctx0" brushRef="#br0">0 0,'1'5,"0"0,0 0,0 0,0-1,1 1,0 0,0-1,0 1,2 3,10 22,27 96,16 24,-52-134,0-1,-1 1,-1-1,1 15,1 5,-1-17,1 0,1 0,0-1,2 0,-1 0,3 0,0 6,-1 1,3 10,6 18,-6-12,-11-33,1 0,0-1,0 1,0 0,1-1,0 0,1 1,-1-1,1 0,3 4,0 1,-1 0,-1 0,5 11,-7-14,0 0,0 0,1-1,0 1,1-1,-1 0,1 0,1-1,-1 0,1 1,3 1,78 51,-65-45,1-1,0-1,0 0,16 3,28 15,-61-27,13 5,-2 1,1 1,-1 0,-1 2,0 0,11 10,29 34,-3 3,28 41,-72-89,0-1,0 0,1 0,1-1,-1 0,2-1,-1 0,1-1,0-1,1 1,1-1,-2 0,-1 0,0-1,1 0,-1-1,1 0,0-1,0 0,4 0,4 0,0 1,-1 1,1 0,1 2,8 2,-13-5,0-1,0 0,8-1,20 3,43 14,6 5,-73-19,-10-2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5T01:07:35.670"/>
    </inkml:context>
    <inkml:brush xml:id="br0">
      <inkml:brushProperty name="width" value="0.05" units="cm"/>
      <inkml:brushProperty name="height" value="0.05" units="cm"/>
      <inkml:brushProperty name="color" value="#E71224"/>
    </inkml:brush>
  </inkml:definitions>
  <inkml:trace contextRef="#ctx0" brushRef="#br0">1610 1659 24575,'-81'-23'0,"1"0"0,-1-1 0,14 3-3277,-16-1 0,-16-5 0,39 5 1787,56 14 4308,-4 7-2818,4-6 1719,-5 6-1719,-5-8 0,4 4 0,-8-4 6784,8-1-6784,-4 5 0,0-3 0,-1 2 0,0-3 0,1-1 0,5 5 0,0-3 0,1 3 0,-1 0 0,0-3 0,0 3 0,4-4 0,-3 4 0,3-3 0,-4 3 0,0-3 0,0-1 0,0 4 0,0-3 0,0 3 0,0 0 0,0-3 0,-4 7 0,2-7 0,-2 7 0,-1-7 0,4 7 0,-4-8 0,5 8 0,4-7 0,-3 7 0,3-7 0,-4 3 0,4-3 0,2-1 0,-1 4 0,3-3 0,-3 3 0,0 0 0,3-3 0,-3 3 0,0-4 0,3 0 0,-7 0 0,3 1 0,0-1 0,-3 0 0,2-5 0,1 4 0,-4-9 0,4 4 0,-5-5 0,4 1 0,-2-1 0,2-5 0,-4 4 0,-1-5 0,2 11 0,3-3 0,-2 8 0,3-4 0,-4 5 0,5-5 0,-4 8 0,3-7 0,0 8 0,-3-4 0,7-4 0,-7 2 0,7-2 0,-8-1 0,4 4 0,0-4 0,-3 5 0,3 0 0,0 0 0,-3 0 0,3 0 0,-4 0 0,0 1 0,1-1 0,-1 0 0,4 0 0,-3 0 0,3 0 0,-4-4 0,4 3 0,-4-4 0,4 0 0,-4 4 0,-1-4 0,1 1 0,0 2 0,0-2 0,0 4 0,0 0 0,-5-1 0,4 1 0,-4 0 0,0-1 0,4 1 0,-8 0 0,7-1 0,-2 1 0,4 0 0,4 0 0,-3 0 0,7 0 0,-3 0 0,0 0 0,3 0 0,-3 0 0,0 1 0,3-1 0,-3 0 0,0 0 0,0 0 0,-5 0 0,0 1 0,0-1 0,4-5 0,-3 4 0,3-4 0,-4 0 0,-1-1 0,5 0 0,-4-3 0,3 3 0,1-4 0,0 4 0,5 2 0,0 4 0,0 1 0,0 0 0,0-1 0,0-8 0,0 6 0,0-12 0,0 13 0,0-9 0,0 9 0,0-4 0,0 6 0,0 6 0,9 4 0,-7 2 0,7 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5T01:07:40.129"/>
    </inkml:context>
    <inkml:brush xml:id="br0">
      <inkml:brushProperty name="width" value="0.05" units="cm"/>
      <inkml:brushProperty name="height" value="0.05" units="cm"/>
      <inkml:brushProperty name="color" value="#E71224"/>
    </inkml:brush>
  </inkml:definitions>
  <inkml:trace contextRef="#ctx0" brushRef="#br0">0 0 24575,'18'0'0,"9"0"0,0 0 0,3 0 0,-5 0 0,-6 5 0,1 0 0,0 5 0,-1 0 0,-4 4 0,4-3 0,-4 3 0,5-5 0,-1 1 0,1 0 0,-1 0 0,1 0 0,-1-1 0,1 1 0,0 0 0,-1 0 0,-4-1 0,3 1 0,-3-1 0,0 1 0,-1-1 0,-1 0 0,-3 0 0,4 0 0,-5-4 0,0 3 0,4-3 0,-3 0 0,9 4 0,-9-8 0,8 8 0,-8-8 0,4 7 0,-1-7 0,-3 7 0,4-7 0,-5 7 0,0-3 0,0 0 0,-1 3 0,1-7 0,0 7 0,0-7 0,0 6 0,0-6 0,0 7 0,-1-3 0,1 0 0,0 3 0,0-7 0,0 7 0,4-3 0,-4 0 0,4-1 0,-8-1 0,3-2 0,-3 3 0,0 0 0,3-3 0,-4 7 0,5-7 0,-4 7 0,3-8 0,-3 8 0,3-7 0,1 7 0,-1-3 0,1 0 0,0 2 0,0-6 0,-1 7 0,1-7 0,-1 6 0,1-6 0,0 7 0,-1-7 0,-3 7 0,3-7 0,-3 7 0,3-7 0,1 7 0,0-7 0,0 7 0,0-3 0,-1 3 0,1 1 0,0-4 0,0 3 0,0-3 0,0 4 0,-1 0 0,1-1 0,0-3 0,0 3 0,0-3 0,0 4 0,-4 0 0,2-4 0,-2 3 0,4-4 0,0 5 0,0 0 0,0 0 0,0 0 0,-1 0 0,1 0 0,0-1 0,0 1 0,-4 0 0,3 0 0,-7 0 0,7 0 0,-3 0 0,3-1 0,-3 1 0,3 0 0,-3-1 0,3 1 0,-3 0 0,3-4 0,-3 3 0,4-3 0,-4 4 0,3-1 0,-3-3 0,0 3 0,2-3 0,-2 4 0,0-1 0,3-3 0,-7 3 0,3-3 0,-1 4 0,-2-1 0,7 1 0,-7 0 0,7 0 0,-3 0 0,0 0 0,3 0 0,-3-1 0,0 6 0,3-4 0,-7 4 0,6-5 0,-6-1 0,7 1 0,-7 0 0,7 0 0,-7 0 0,7-1 0,-7 1 0,6 0 0,-6 0 0,7-1 0,-7 1 0,7 0 0,-3-1 0,-1 1 0,0-1 0,0-3 0,-3 3 0,3-3 0,0 4 0,1 0 0,-1-1 0,4 1 0,-7-1 0,6-3 0,-6 3 0,3-3 0,0 4 0,-3 0 0,7-1 0,-7 1 0,7 0 0,-7 0 0,3 0 0,0 0 0,-3 0 0,7-1 0,-7 1 0,2 0 0,-3 0 0,0 0 0,0-1 0,4 1 0,-3-1 0,3 0 0,-4 1 0,3 0 0,-2-1 0,3 1 0,0-5 0,-3 4 0,3-4 0,-4 4 0,3-3 0,-2-2 0,3-3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27651" name="Rectangle 3"/>
          <p:cNvSpPr>
            <a:spLocks noGrp="1" noChangeArrowheads="1"/>
          </p:cNvSpPr>
          <p:nvPr>
            <p:ph type="dt" idx="1"/>
          </p:nvPr>
        </p:nvSpPr>
        <p:spPr bwMode="auto">
          <a:xfrm>
            <a:off x="5266115"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eaLnBrk="1" hangingPunct="1">
              <a:defRPr sz="1300">
                <a:latin typeface="Arial" charset="0"/>
                <a:ea typeface="+mn-ea"/>
                <a:cs typeface="+mn-cs"/>
              </a:defRPr>
            </a:lvl1pPr>
          </a:lstStyle>
          <a:p>
            <a:pPr>
              <a:defRPr/>
            </a:pPr>
            <a:endParaRPr lang="en-US"/>
          </a:p>
        </p:txBody>
      </p:sp>
      <p:sp>
        <p:nvSpPr>
          <p:cNvPr id="289796" name="Rectangle 4"/>
          <p:cNvSpPr>
            <a:spLocks noGrp="1" noRot="1" noChangeAspect="1" noChangeArrowheads="1" noTextEdit="1"/>
          </p:cNvSpPr>
          <p:nvPr>
            <p:ph type="sldImg" idx="2"/>
          </p:nvPr>
        </p:nvSpPr>
        <p:spPr bwMode="auto">
          <a:xfrm>
            <a:off x="2895600" y="527050"/>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7653" name="Rectangle 5"/>
          <p:cNvSpPr>
            <a:spLocks noGrp="1" noChangeArrowheads="1"/>
          </p:cNvSpPr>
          <p:nvPr>
            <p:ph type="body" sz="quarter" idx="3"/>
          </p:nvPr>
        </p:nvSpPr>
        <p:spPr bwMode="auto">
          <a:xfrm>
            <a:off x="929948" y="3330245"/>
            <a:ext cx="7436505" cy="3153767"/>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0"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27655" name="Rectangle 7"/>
          <p:cNvSpPr>
            <a:spLocks noGrp="1" noChangeArrowheads="1"/>
          </p:cNvSpPr>
          <p:nvPr>
            <p:ph type="sldNum" sz="quarter" idx="5"/>
          </p:nvPr>
        </p:nvSpPr>
        <p:spPr bwMode="auto">
          <a:xfrm>
            <a:off x="5266115"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eaLnBrk="1" hangingPunct="1">
              <a:defRPr sz="1300"/>
            </a:lvl1pPr>
          </a:lstStyle>
          <a:p>
            <a:fld id="{FE6EC7D4-0570-5F4A-BD04-1972EAA44642}" type="slidenum">
              <a:rPr lang="en-US"/>
              <a:pPr/>
              <a:t>‹#›</a:t>
            </a:fld>
            <a:endParaRPr lang="en-US"/>
          </a:p>
        </p:txBody>
      </p:sp>
    </p:spTree>
    <p:extLst>
      <p:ext uri="{BB962C8B-B14F-4D97-AF65-F5344CB8AC3E}">
        <p14:creationId xmlns:p14="http://schemas.microsoft.com/office/powerpoint/2010/main" val="10429500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1A1C9DA-D573-9F41-9442-43D253AA875F}" type="slidenum">
              <a:rPr lang="en-US"/>
              <a:pPr/>
              <a:t>1</a:t>
            </a:fld>
            <a:endParaRPr lang="en-US" dirty="0"/>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MS PGothic" charset="0"/>
            </a:endParaRPr>
          </a:p>
        </p:txBody>
      </p:sp>
    </p:spTree>
    <p:extLst>
      <p:ext uri="{BB962C8B-B14F-4D97-AF65-F5344CB8AC3E}">
        <p14:creationId xmlns:p14="http://schemas.microsoft.com/office/powerpoint/2010/main" val="3566378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Slide Image Placeholder 1"/>
          <p:cNvSpPr>
            <a:spLocks noGrp="1" noRot="1" noChangeAspect="1" noTextEdit="1"/>
          </p:cNvSpPr>
          <p:nvPr>
            <p:ph type="sldImg"/>
          </p:nvPr>
        </p:nvSpPr>
        <p:spPr>
          <a:ln/>
        </p:spPr>
      </p:sp>
      <p:sp>
        <p:nvSpPr>
          <p:cNvPr id="71782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17828" name="Slide Number Placeholder 3"/>
          <p:cNvSpPr>
            <a:spLocks noGrp="1"/>
          </p:cNvSpPr>
          <p:nvPr>
            <p:ph type="sldNum" sz="quarter" idx="5"/>
          </p:nvPr>
        </p:nvSpPr>
        <p:spPr>
          <a:noFill/>
        </p:spPr>
        <p:txBody>
          <a:bodyPr/>
          <a:lstStyle/>
          <a:p>
            <a:fld id="{685D1A1C-76D6-4C4B-B28E-61452131D98D}" type="slidenum">
              <a:rPr lang="en-US">
                <a:solidFill>
                  <a:srgbClr val="000000"/>
                </a:solidFill>
                <a:latin typeface="Arial" pitchFamily="-111" charset="0"/>
                <a:ea typeface="ＭＳ Ｐゴシック" pitchFamily="-111" charset="-128"/>
                <a:cs typeface="ＭＳ Ｐゴシック" pitchFamily="-111" charset="-128"/>
              </a:rPr>
              <a:pPr/>
              <a:t>27</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64056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Slide Image Placeholder 1"/>
          <p:cNvSpPr>
            <a:spLocks noGrp="1" noRot="1" noChangeAspect="1" noTextEdit="1"/>
          </p:cNvSpPr>
          <p:nvPr>
            <p:ph type="sldImg"/>
          </p:nvPr>
        </p:nvSpPr>
        <p:spPr>
          <a:ln/>
        </p:spPr>
      </p:sp>
      <p:sp>
        <p:nvSpPr>
          <p:cNvPr id="71987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19876" name="Slide Number Placeholder 3"/>
          <p:cNvSpPr>
            <a:spLocks noGrp="1"/>
          </p:cNvSpPr>
          <p:nvPr>
            <p:ph type="sldNum" sz="quarter" idx="5"/>
          </p:nvPr>
        </p:nvSpPr>
        <p:spPr>
          <a:noFill/>
        </p:spPr>
        <p:txBody>
          <a:bodyPr/>
          <a:lstStyle/>
          <a:p>
            <a:fld id="{262429B3-2800-3143-BEBA-195F82F4DA64}" type="slidenum">
              <a:rPr lang="en-US">
                <a:solidFill>
                  <a:srgbClr val="000000"/>
                </a:solidFill>
                <a:latin typeface="Arial" pitchFamily="-111" charset="0"/>
                <a:ea typeface="ＭＳ Ｐゴシック" pitchFamily="-111" charset="-128"/>
                <a:cs typeface="ＭＳ Ｐゴシック" pitchFamily="-111" charset="-128"/>
              </a:rPr>
              <a:pPr/>
              <a:t>28</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52578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Slide Image Placeholder 1"/>
          <p:cNvSpPr>
            <a:spLocks noGrp="1" noRot="1" noChangeAspect="1" noTextEdit="1"/>
          </p:cNvSpPr>
          <p:nvPr>
            <p:ph type="sldImg"/>
          </p:nvPr>
        </p:nvSpPr>
        <p:spPr>
          <a:ln/>
        </p:spPr>
      </p:sp>
      <p:sp>
        <p:nvSpPr>
          <p:cNvPr id="72192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21924" name="Slide Number Placeholder 3"/>
          <p:cNvSpPr>
            <a:spLocks noGrp="1"/>
          </p:cNvSpPr>
          <p:nvPr>
            <p:ph type="sldNum" sz="quarter" idx="5"/>
          </p:nvPr>
        </p:nvSpPr>
        <p:spPr>
          <a:noFill/>
        </p:spPr>
        <p:txBody>
          <a:bodyPr/>
          <a:lstStyle/>
          <a:p>
            <a:fld id="{25AFF09C-EB87-C141-A854-7AFADD5AF441}" type="slidenum">
              <a:rPr lang="en-US">
                <a:solidFill>
                  <a:srgbClr val="000000"/>
                </a:solidFill>
                <a:latin typeface="Arial" pitchFamily="-111" charset="0"/>
                <a:ea typeface="ＭＳ Ｐゴシック" pitchFamily="-111" charset="-128"/>
                <a:cs typeface="ＭＳ Ｐゴシック" pitchFamily="-111" charset="-128"/>
              </a:rPr>
              <a:pPr/>
              <a:t>29</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05344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Slide Image Placeholder 1"/>
          <p:cNvSpPr>
            <a:spLocks noGrp="1" noRot="1" noChangeAspect="1" noTextEdit="1"/>
          </p:cNvSpPr>
          <p:nvPr>
            <p:ph type="sldImg"/>
          </p:nvPr>
        </p:nvSpPr>
        <p:spPr>
          <a:ln/>
        </p:spPr>
      </p:sp>
      <p:sp>
        <p:nvSpPr>
          <p:cNvPr id="73625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36260" name="Slide Number Placeholder 3"/>
          <p:cNvSpPr>
            <a:spLocks noGrp="1"/>
          </p:cNvSpPr>
          <p:nvPr>
            <p:ph type="sldNum" sz="quarter" idx="5"/>
          </p:nvPr>
        </p:nvSpPr>
        <p:spPr>
          <a:noFill/>
        </p:spPr>
        <p:txBody>
          <a:bodyPr/>
          <a:lstStyle/>
          <a:p>
            <a:fld id="{AB1AC255-41DE-3340-8B8B-1A7541FFDEEE}" type="slidenum">
              <a:rPr lang="en-US">
                <a:solidFill>
                  <a:srgbClr val="000000"/>
                </a:solidFill>
                <a:latin typeface="Arial" pitchFamily="-111" charset="0"/>
                <a:ea typeface="ＭＳ Ｐゴシック" pitchFamily="-111" charset="-128"/>
                <a:cs typeface="ＭＳ Ｐゴシック" pitchFamily="-111" charset="-128"/>
              </a:rPr>
              <a:pPr/>
              <a:t>30</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68898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Slide Image Placeholder 1"/>
          <p:cNvSpPr>
            <a:spLocks noGrp="1" noRot="1" noChangeAspect="1" noTextEdit="1"/>
          </p:cNvSpPr>
          <p:nvPr>
            <p:ph type="sldImg"/>
          </p:nvPr>
        </p:nvSpPr>
        <p:spPr>
          <a:ln/>
        </p:spPr>
      </p:sp>
      <p:sp>
        <p:nvSpPr>
          <p:cNvPr id="74035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40356" name="Slide Number Placeholder 3"/>
          <p:cNvSpPr>
            <a:spLocks noGrp="1"/>
          </p:cNvSpPr>
          <p:nvPr>
            <p:ph type="sldNum" sz="quarter" idx="5"/>
          </p:nvPr>
        </p:nvSpPr>
        <p:spPr>
          <a:noFill/>
        </p:spPr>
        <p:txBody>
          <a:bodyPr/>
          <a:lstStyle/>
          <a:p>
            <a:fld id="{9C3B6E18-7AF4-654A-920C-56760528E1E2}" type="slidenum">
              <a:rPr lang="en-US">
                <a:solidFill>
                  <a:srgbClr val="000000"/>
                </a:solidFill>
                <a:latin typeface="Arial" pitchFamily="-111" charset="0"/>
                <a:ea typeface="ＭＳ Ｐゴシック" pitchFamily="-111" charset="-128"/>
                <a:cs typeface="ＭＳ Ｐゴシック" pitchFamily="-111" charset="-128"/>
              </a:rPr>
              <a:pPr/>
              <a:t>31</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91796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Slide Image Placeholder 1"/>
          <p:cNvSpPr>
            <a:spLocks noGrp="1" noRot="1" noChangeAspect="1" noTextEdit="1"/>
          </p:cNvSpPr>
          <p:nvPr>
            <p:ph type="sldImg"/>
          </p:nvPr>
        </p:nvSpPr>
        <p:spPr>
          <a:ln/>
        </p:spPr>
      </p:sp>
      <p:sp>
        <p:nvSpPr>
          <p:cNvPr id="74240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42404" name="Slide Number Placeholder 3"/>
          <p:cNvSpPr>
            <a:spLocks noGrp="1"/>
          </p:cNvSpPr>
          <p:nvPr>
            <p:ph type="sldNum" sz="quarter" idx="5"/>
          </p:nvPr>
        </p:nvSpPr>
        <p:spPr>
          <a:noFill/>
        </p:spPr>
        <p:txBody>
          <a:bodyPr/>
          <a:lstStyle/>
          <a:p>
            <a:fld id="{EDE3B767-E4A3-2942-AE33-C7FEDDF22935}" type="slidenum">
              <a:rPr lang="en-US">
                <a:solidFill>
                  <a:srgbClr val="000000"/>
                </a:solidFill>
                <a:latin typeface="Arial" pitchFamily="-111" charset="0"/>
                <a:ea typeface="ＭＳ Ｐゴシック" pitchFamily="-111" charset="-128"/>
                <a:cs typeface="ＭＳ Ｐゴシック" pitchFamily="-111" charset="-128"/>
              </a:rPr>
              <a:pPr/>
              <a:t>32</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102002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Slide Image Placeholder 1"/>
          <p:cNvSpPr>
            <a:spLocks noGrp="1" noRot="1" noChangeAspect="1" noTextEdit="1"/>
          </p:cNvSpPr>
          <p:nvPr>
            <p:ph type="sldImg"/>
          </p:nvPr>
        </p:nvSpPr>
        <p:spPr>
          <a:ln/>
        </p:spPr>
      </p:sp>
      <p:sp>
        <p:nvSpPr>
          <p:cNvPr id="74649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46500" name="Slide Number Placeholder 3"/>
          <p:cNvSpPr>
            <a:spLocks noGrp="1"/>
          </p:cNvSpPr>
          <p:nvPr>
            <p:ph type="sldNum" sz="quarter" idx="5"/>
          </p:nvPr>
        </p:nvSpPr>
        <p:spPr>
          <a:noFill/>
        </p:spPr>
        <p:txBody>
          <a:bodyPr/>
          <a:lstStyle/>
          <a:p>
            <a:fld id="{9A450265-FB25-3A45-97DD-87214AC368D0}" type="slidenum">
              <a:rPr lang="en-US">
                <a:solidFill>
                  <a:srgbClr val="000000"/>
                </a:solidFill>
                <a:latin typeface="Arial" pitchFamily="-111" charset="0"/>
                <a:ea typeface="ＭＳ Ｐゴシック" pitchFamily="-111" charset="-128"/>
                <a:cs typeface="ＭＳ Ｐゴシック" pitchFamily="-111" charset="-128"/>
              </a:rPr>
              <a:pPr/>
              <a:t>33</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91083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Slide Image Placeholder 1"/>
          <p:cNvSpPr>
            <a:spLocks noGrp="1" noRot="1" noChangeAspect="1" noTextEdit="1"/>
          </p:cNvSpPr>
          <p:nvPr>
            <p:ph type="sldImg"/>
          </p:nvPr>
        </p:nvSpPr>
        <p:spPr>
          <a:ln/>
        </p:spPr>
      </p:sp>
      <p:sp>
        <p:nvSpPr>
          <p:cNvPr id="74854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48548" name="Slide Number Placeholder 3"/>
          <p:cNvSpPr>
            <a:spLocks noGrp="1"/>
          </p:cNvSpPr>
          <p:nvPr>
            <p:ph type="sldNum" sz="quarter" idx="5"/>
          </p:nvPr>
        </p:nvSpPr>
        <p:spPr>
          <a:noFill/>
        </p:spPr>
        <p:txBody>
          <a:bodyPr/>
          <a:lstStyle/>
          <a:p>
            <a:fld id="{27C0E8C8-72E4-CC48-8921-240CF8EB7DBF}" type="slidenum">
              <a:rPr lang="en-US">
                <a:solidFill>
                  <a:srgbClr val="000000"/>
                </a:solidFill>
                <a:latin typeface="Arial" pitchFamily="-111" charset="0"/>
                <a:ea typeface="ＭＳ Ｐゴシック" pitchFamily="-111" charset="-128"/>
                <a:cs typeface="ＭＳ Ｐゴシック" pitchFamily="-111" charset="-128"/>
              </a:rPr>
              <a:pPr/>
              <a:t>34</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52472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Slide Image Placeholder 1"/>
          <p:cNvSpPr>
            <a:spLocks noGrp="1" noRot="1" noChangeAspect="1" noTextEdit="1"/>
          </p:cNvSpPr>
          <p:nvPr>
            <p:ph type="sldImg"/>
          </p:nvPr>
        </p:nvSpPr>
        <p:spPr>
          <a:ln/>
        </p:spPr>
      </p:sp>
      <p:sp>
        <p:nvSpPr>
          <p:cNvPr id="75469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54692" name="Slide Number Placeholder 3"/>
          <p:cNvSpPr>
            <a:spLocks noGrp="1"/>
          </p:cNvSpPr>
          <p:nvPr>
            <p:ph type="sldNum" sz="quarter" idx="5"/>
          </p:nvPr>
        </p:nvSpPr>
        <p:spPr>
          <a:noFill/>
        </p:spPr>
        <p:txBody>
          <a:bodyPr/>
          <a:lstStyle/>
          <a:p>
            <a:fld id="{A62A80F8-5282-CF47-A384-91714D6BF891}" type="slidenum">
              <a:rPr lang="en-US">
                <a:solidFill>
                  <a:srgbClr val="000000"/>
                </a:solidFill>
                <a:latin typeface="Arial" pitchFamily="-111" charset="0"/>
                <a:ea typeface="ＭＳ Ｐゴシック" pitchFamily="-111" charset="-128"/>
                <a:cs typeface="ＭＳ Ｐゴシック" pitchFamily="-111" charset="-128"/>
              </a:rPr>
              <a:pPr/>
              <a:t>35</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31698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Slide Image Placeholder 1"/>
          <p:cNvSpPr>
            <a:spLocks noGrp="1" noRot="1" noChangeAspect="1" noTextEdit="1"/>
          </p:cNvSpPr>
          <p:nvPr>
            <p:ph type="sldImg"/>
          </p:nvPr>
        </p:nvSpPr>
        <p:spPr>
          <a:ln/>
        </p:spPr>
      </p:sp>
      <p:sp>
        <p:nvSpPr>
          <p:cNvPr id="75673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56740" name="Slide Number Placeholder 3"/>
          <p:cNvSpPr>
            <a:spLocks noGrp="1"/>
          </p:cNvSpPr>
          <p:nvPr>
            <p:ph type="sldNum" sz="quarter" idx="5"/>
          </p:nvPr>
        </p:nvSpPr>
        <p:spPr>
          <a:noFill/>
        </p:spPr>
        <p:txBody>
          <a:bodyPr/>
          <a:lstStyle/>
          <a:p>
            <a:fld id="{68971919-EBFB-FD45-904F-CD101A3222D2}" type="slidenum">
              <a:rPr lang="en-US">
                <a:solidFill>
                  <a:srgbClr val="000000"/>
                </a:solidFill>
                <a:latin typeface="Arial" pitchFamily="-111" charset="0"/>
                <a:ea typeface="ＭＳ Ｐゴシック" pitchFamily="-111" charset="-128"/>
                <a:cs typeface="ＭＳ Ｐゴシック" pitchFamily="-111" charset="-128"/>
              </a:rPr>
              <a:pPr/>
              <a:t>36</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41165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Slide Image Placeholder 1"/>
          <p:cNvSpPr>
            <a:spLocks noGrp="1" noRot="1" noChangeAspect="1" noTextEdit="1"/>
          </p:cNvSpPr>
          <p:nvPr>
            <p:ph type="sldImg"/>
          </p:nvPr>
        </p:nvSpPr>
        <p:spPr>
          <a:ln/>
        </p:spPr>
      </p:sp>
      <p:sp>
        <p:nvSpPr>
          <p:cNvPr id="68096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80964" name="Slide Number Placeholder 3"/>
          <p:cNvSpPr>
            <a:spLocks noGrp="1"/>
          </p:cNvSpPr>
          <p:nvPr>
            <p:ph type="sldNum" sz="quarter" idx="5"/>
          </p:nvPr>
        </p:nvSpPr>
        <p:spPr>
          <a:noFill/>
        </p:spPr>
        <p:txBody>
          <a:bodyPr/>
          <a:lstStyle/>
          <a:p>
            <a:fld id="{BE6E4419-943D-D845-939C-0C757455CE44}" type="slidenum">
              <a:rPr lang="en-US">
                <a:solidFill>
                  <a:srgbClr val="000000"/>
                </a:solidFill>
                <a:latin typeface="Arial" pitchFamily="-111" charset="0"/>
                <a:ea typeface="ＭＳ Ｐゴシック" pitchFamily="-111" charset="-128"/>
                <a:cs typeface="ＭＳ Ｐゴシック" pitchFamily="-111" charset="-128"/>
              </a:rPr>
              <a:pPr/>
              <a:t>19</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92840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Image Placeholder 1"/>
          <p:cNvSpPr>
            <a:spLocks noGrp="1" noRot="1" noChangeAspect="1" noTextEdit="1"/>
          </p:cNvSpPr>
          <p:nvPr>
            <p:ph type="sldImg"/>
          </p:nvPr>
        </p:nvSpPr>
        <p:spPr>
          <a:ln/>
        </p:spPr>
      </p:sp>
      <p:sp>
        <p:nvSpPr>
          <p:cNvPr id="76083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60836" name="Slide Number Placeholder 3"/>
          <p:cNvSpPr>
            <a:spLocks noGrp="1"/>
          </p:cNvSpPr>
          <p:nvPr>
            <p:ph type="sldNum" sz="quarter" idx="5"/>
          </p:nvPr>
        </p:nvSpPr>
        <p:spPr>
          <a:noFill/>
        </p:spPr>
        <p:txBody>
          <a:bodyPr/>
          <a:lstStyle/>
          <a:p>
            <a:fld id="{806475CD-E07A-4C44-96BC-249754FF001B}" type="slidenum">
              <a:rPr lang="en-US">
                <a:solidFill>
                  <a:srgbClr val="000000"/>
                </a:solidFill>
                <a:latin typeface="Arial" pitchFamily="-111" charset="0"/>
                <a:ea typeface="ＭＳ Ｐゴシック" pitchFamily="-111" charset="-128"/>
                <a:cs typeface="ＭＳ Ｐゴシック" pitchFamily="-111" charset="-128"/>
              </a:rPr>
              <a:pPr/>
              <a:t>37</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00596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Slide Image Placeholder 1"/>
          <p:cNvSpPr>
            <a:spLocks noGrp="1" noRot="1" noChangeAspect="1" noTextEdit="1"/>
          </p:cNvSpPr>
          <p:nvPr>
            <p:ph type="sldImg"/>
          </p:nvPr>
        </p:nvSpPr>
        <p:spPr>
          <a:ln/>
        </p:spPr>
      </p:sp>
      <p:sp>
        <p:nvSpPr>
          <p:cNvPr id="76288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62884" name="Slide Number Placeholder 3"/>
          <p:cNvSpPr>
            <a:spLocks noGrp="1"/>
          </p:cNvSpPr>
          <p:nvPr>
            <p:ph type="sldNum" sz="quarter" idx="5"/>
          </p:nvPr>
        </p:nvSpPr>
        <p:spPr>
          <a:noFill/>
        </p:spPr>
        <p:txBody>
          <a:bodyPr/>
          <a:lstStyle/>
          <a:p>
            <a:fld id="{A1206419-8B41-A34E-A1E2-72FF76E55B7C}" type="slidenum">
              <a:rPr lang="en-US">
                <a:solidFill>
                  <a:srgbClr val="000000"/>
                </a:solidFill>
                <a:latin typeface="Arial" pitchFamily="-111" charset="0"/>
                <a:ea typeface="ＭＳ Ｐゴシック" pitchFamily="-111" charset="-128"/>
                <a:cs typeface="ＭＳ Ｐゴシック" pitchFamily="-111" charset="-128"/>
              </a:rPr>
              <a:pPr/>
              <a:t>38</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03183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Slide Image Placeholder 1"/>
          <p:cNvSpPr>
            <a:spLocks noGrp="1" noRot="1" noChangeAspect="1" noTextEdit="1"/>
          </p:cNvSpPr>
          <p:nvPr>
            <p:ph type="sldImg"/>
          </p:nvPr>
        </p:nvSpPr>
        <p:spPr>
          <a:ln/>
        </p:spPr>
      </p:sp>
      <p:sp>
        <p:nvSpPr>
          <p:cNvPr id="76493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64932" name="Slide Number Placeholder 3"/>
          <p:cNvSpPr>
            <a:spLocks noGrp="1"/>
          </p:cNvSpPr>
          <p:nvPr>
            <p:ph type="sldNum" sz="quarter" idx="5"/>
          </p:nvPr>
        </p:nvSpPr>
        <p:spPr>
          <a:noFill/>
        </p:spPr>
        <p:txBody>
          <a:bodyPr/>
          <a:lstStyle/>
          <a:p>
            <a:fld id="{F8C927C2-BE4F-C541-A456-E6ED08D05F19}" type="slidenum">
              <a:rPr lang="en-US">
                <a:solidFill>
                  <a:srgbClr val="000000"/>
                </a:solidFill>
                <a:latin typeface="Arial" pitchFamily="-111" charset="0"/>
                <a:ea typeface="ＭＳ Ｐゴシック" pitchFamily="-111" charset="-128"/>
                <a:cs typeface="ＭＳ Ｐゴシック" pitchFamily="-111" charset="-128"/>
              </a:rPr>
              <a:pPr/>
              <a:t>39</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980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Slide Image Placeholder 1"/>
          <p:cNvSpPr>
            <a:spLocks noGrp="1" noRot="1" noChangeAspect="1" noTextEdit="1"/>
          </p:cNvSpPr>
          <p:nvPr>
            <p:ph type="sldImg"/>
          </p:nvPr>
        </p:nvSpPr>
        <p:spPr>
          <a:ln/>
        </p:spPr>
      </p:sp>
      <p:sp>
        <p:nvSpPr>
          <p:cNvPr id="76697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66980" name="Slide Number Placeholder 3"/>
          <p:cNvSpPr>
            <a:spLocks noGrp="1"/>
          </p:cNvSpPr>
          <p:nvPr>
            <p:ph type="sldNum" sz="quarter" idx="5"/>
          </p:nvPr>
        </p:nvSpPr>
        <p:spPr>
          <a:noFill/>
        </p:spPr>
        <p:txBody>
          <a:bodyPr/>
          <a:lstStyle/>
          <a:p>
            <a:fld id="{3DD4F52B-E842-DD40-BB78-D1E19F97EE80}" type="slidenum">
              <a:rPr lang="en-US">
                <a:solidFill>
                  <a:srgbClr val="000000"/>
                </a:solidFill>
                <a:latin typeface="Arial" pitchFamily="-111" charset="0"/>
                <a:ea typeface="ＭＳ Ｐゴシック" pitchFamily="-111" charset="-128"/>
                <a:cs typeface="ＭＳ Ｐゴシック" pitchFamily="-111" charset="-128"/>
              </a:rPr>
              <a:pPr/>
              <a:t>40</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04514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Slide Image Placeholder 1"/>
          <p:cNvSpPr>
            <a:spLocks noGrp="1" noRot="1" noChangeAspect="1" noTextEdit="1"/>
          </p:cNvSpPr>
          <p:nvPr>
            <p:ph type="sldImg"/>
          </p:nvPr>
        </p:nvSpPr>
        <p:spPr>
          <a:ln/>
        </p:spPr>
      </p:sp>
      <p:sp>
        <p:nvSpPr>
          <p:cNvPr id="76902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69028" name="Slide Number Placeholder 3"/>
          <p:cNvSpPr>
            <a:spLocks noGrp="1"/>
          </p:cNvSpPr>
          <p:nvPr>
            <p:ph type="sldNum" sz="quarter" idx="5"/>
          </p:nvPr>
        </p:nvSpPr>
        <p:spPr>
          <a:noFill/>
        </p:spPr>
        <p:txBody>
          <a:bodyPr/>
          <a:lstStyle/>
          <a:p>
            <a:fld id="{572CBBF1-5C3E-6A4F-A2E4-8CE80A99F13B}" type="slidenum">
              <a:rPr lang="en-US">
                <a:solidFill>
                  <a:srgbClr val="000000"/>
                </a:solidFill>
                <a:latin typeface="Arial" pitchFamily="-111" charset="0"/>
                <a:ea typeface="ＭＳ Ｐゴシック" pitchFamily="-111" charset="-128"/>
                <a:cs typeface="ＭＳ Ｐゴシック" pitchFamily="-111" charset="-128"/>
              </a:rPr>
              <a:pPr/>
              <a:t>41</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19164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Slide Image Placeholder 1"/>
          <p:cNvSpPr>
            <a:spLocks noGrp="1" noRot="1" noChangeAspect="1" noTextEdit="1"/>
          </p:cNvSpPr>
          <p:nvPr>
            <p:ph type="sldImg"/>
          </p:nvPr>
        </p:nvSpPr>
        <p:spPr>
          <a:ln/>
        </p:spPr>
      </p:sp>
      <p:sp>
        <p:nvSpPr>
          <p:cNvPr id="77312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73124" name="Slide Number Placeholder 3"/>
          <p:cNvSpPr>
            <a:spLocks noGrp="1"/>
          </p:cNvSpPr>
          <p:nvPr>
            <p:ph type="sldNum" sz="quarter" idx="5"/>
          </p:nvPr>
        </p:nvSpPr>
        <p:spPr>
          <a:noFill/>
        </p:spPr>
        <p:txBody>
          <a:bodyPr/>
          <a:lstStyle/>
          <a:p>
            <a:fld id="{E270FBC4-074B-D647-8118-C2C6A73A1FFC}" type="slidenum">
              <a:rPr lang="en-US">
                <a:solidFill>
                  <a:srgbClr val="000000"/>
                </a:solidFill>
                <a:latin typeface="Arial" pitchFamily="-111" charset="0"/>
                <a:ea typeface="ＭＳ Ｐゴシック" pitchFamily="-111" charset="-128"/>
                <a:cs typeface="ＭＳ Ｐゴシック" pitchFamily="-111" charset="-128"/>
              </a:rPr>
              <a:pPr/>
              <a:t>42</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77974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Slide Image Placeholder 1"/>
          <p:cNvSpPr>
            <a:spLocks noGrp="1" noRot="1" noChangeAspect="1" noTextEdit="1"/>
          </p:cNvSpPr>
          <p:nvPr>
            <p:ph type="sldImg"/>
          </p:nvPr>
        </p:nvSpPr>
        <p:spPr>
          <a:ln/>
        </p:spPr>
      </p:sp>
      <p:sp>
        <p:nvSpPr>
          <p:cNvPr id="77517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75172" name="Slide Number Placeholder 3"/>
          <p:cNvSpPr>
            <a:spLocks noGrp="1"/>
          </p:cNvSpPr>
          <p:nvPr>
            <p:ph type="sldNum" sz="quarter" idx="5"/>
          </p:nvPr>
        </p:nvSpPr>
        <p:spPr>
          <a:noFill/>
        </p:spPr>
        <p:txBody>
          <a:bodyPr/>
          <a:lstStyle/>
          <a:p>
            <a:fld id="{CCDC49C2-8260-FA49-B2DF-F527C0682B92}" type="slidenum">
              <a:rPr lang="en-US">
                <a:solidFill>
                  <a:srgbClr val="000000"/>
                </a:solidFill>
                <a:latin typeface="Arial" pitchFamily="-111" charset="0"/>
                <a:ea typeface="ＭＳ Ｐゴシック" pitchFamily="-111" charset="-128"/>
                <a:cs typeface="ＭＳ Ｐゴシック" pitchFamily="-111" charset="-128"/>
              </a:rPr>
              <a:pPr/>
              <a:t>43</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02028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Slide Image Placeholder 1"/>
          <p:cNvSpPr>
            <a:spLocks noGrp="1" noRot="1" noChangeAspect="1" noTextEdit="1"/>
          </p:cNvSpPr>
          <p:nvPr>
            <p:ph type="sldImg"/>
          </p:nvPr>
        </p:nvSpPr>
        <p:spPr>
          <a:ln/>
        </p:spPr>
      </p:sp>
      <p:sp>
        <p:nvSpPr>
          <p:cNvPr id="77721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77220" name="Slide Number Placeholder 3"/>
          <p:cNvSpPr>
            <a:spLocks noGrp="1"/>
          </p:cNvSpPr>
          <p:nvPr>
            <p:ph type="sldNum" sz="quarter" idx="5"/>
          </p:nvPr>
        </p:nvSpPr>
        <p:spPr>
          <a:noFill/>
        </p:spPr>
        <p:txBody>
          <a:bodyPr/>
          <a:lstStyle/>
          <a:p>
            <a:fld id="{7A380213-F271-A04B-A5C0-55B8F78DCE97}" type="slidenum">
              <a:rPr lang="en-US">
                <a:solidFill>
                  <a:srgbClr val="000000"/>
                </a:solidFill>
                <a:latin typeface="Arial" pitchFamily="-111" charset="0"/>
                <a:ea typeface="ＭＳ Ｐゴシック" pitchFamily="-111" charset="-128"/>
                <a:cs typeface="ＭＳ Ｐゴシック" pitchFamily="-111" charset="-128"/>
              </a:rPr>
              <a:pPr/>
              <a:t>44</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207239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Slide Image Placeholder 1"/>
          <p:cNvSpPr>
            <a:spLocks noGrp="1" noRot="1" noChangeAspect="1" noTextEdit="1"/>
          </p:cNvSpPr>
          <p:nvPr>
            <p:ph type="sldImg"/>
          </p:nvPr>
        </p:nvSpPr>
        <p:spPr>
          <a:ln/>
        </p:spPr>
      </p:sp>
      <p:sp>
        <p:nvSpPr>
          <p:cNvPr id="78131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81316" name="Slide Number Placeholder 3"/>
          <p:cNvSpPr>
            <a:spLocks noGrp="1"/>
          </p:cNvSpPr>
          <p:nvPr>
            <p:ph type="sldNum" sz="quarter" idx="5"/>
          </p:nvPr>
        </p:nvSpPr>
        <p:spPr>
          <a:noFill/>
        </p:spPr>
        <p:txBody>
          <a:bodyPr/>
          <a:lstStyle/>
          <a:p>
            <a:fld id="{2EEEB29F-79CC-4649-871E-A83F49367E95}" type="slidenum">
              <a:rPr lang="en-US">
                <a:solidFill>
                  <a:srgbClr val="000000"/>
                </a:solidFill>
                <a:latin typeface="Arial" pitchFamily="-111" charset="0"/>
                <a:ea typeface="ＭＳ Ｐゴシック" pitchFamily="-111" charset="-128"/>
                <a:cs typeface="ＭＳ Ｐゴシック" pitchFamily="-111" charset="-128"/>
              </a:rPr>
              <a:pPr/>
              <a:t>45</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396191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Slide Image Placeholder 1"/>
          <p:cNvSpPr>
            <a:spLocks noGrp="1" noRot="1" noChangeAspect="1" noTextEdit="1"/>
          </p:cNvSpPr>
          <p:nvPr>
            <p:ph type="sldImg"/>
          </p:nvPr>
        </p:nvSpPr>
        <p:spPr>
          <a:ln/>
        </p:spPr>
      </p:sp>
      <p:sp>
        <p:nvSpPr>
          <p:cNvPr id="78950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89508" name="Slide Number Placeholder 3"/>
          <p:cNvSpPr>
            <a:spLocks noGrp="1"/>
          </p:cNvSpPr>
          <p:nvPr>
            <p:ph type="sldNum" sz="quarter" idx="5"/>
          </p:nvPr>
        </p:nvSpPr>
        <p:spPr>
          <a:noFill/>
        </p:spPr>
        <p:txBody>
          <a:bodyPr/>
          <a:lstStyle/>
          <a:p>
            <a:fld id="{F5865F5C-3AF3-2344-BDF6-9CAD57D77222}" type="slidenum">
              <a:rPr lang="en-US">
                <a:solidFill>
                  <a:srgbClr val="000000"/>
                </a:solidFill>
                <a:latin typeface="Arial" pitchFamily="-111" charset="0"/>
                <a:ea typeface="ＭＳ Ｐゴシック" pitchFamily="-111" charset="-128"/>
                <a:cs typeface="ＭＳ Ｐゴシック" pitchFamily="-111" charset="-128"/>
              </a:rPr>
              <a:pPr/>
              <a:t>46</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66605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Slide Image Placeholder 1"/>
          <p:cNvSpPr>
            <a:spLocks noGrp="1" noRot="1" noChangeAspect="1" noTextEdit="1"/>
          </p:cNvSpPr>
          <p:nvPr>
            <p:ph type="sldImg"/>
          </p:nvPr>
        </p:nvSpPr>
        <p:spPr>
          <a:ln/>
        </p:spPr>
      </p:sp>
      <p:sp>
        <p:nvSpPr>
          <p:cNvPr id="68710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87108" name="Slide Number Placeholder 3"/>
          <p:cNvSpPr>
            <a:spLocks noGrp="1"/>
          </p:cNvSpPr>
          <p:nvPr>
            <p:ph type="sldNum" sz="quarter" idx="5"/>
          </p:nvPr>
        </p:nvSpPr>
        <p:spPr>
          <a:noFill/>
        </p:spPr>
        <p:txBody>
          <a:bodyPr/>
          <a:lstStyle/>
          <a:p>
            <a:fld id="{CAFA40F9-5E27-1B4D-B8A8-F0771132BBFF}" type="slidenum">
              <a:rPr lang="en-US">
                <a:solidFill>
                  <a:srgbClr val="000000"/>
                </a:solidFill>
                <a:latin typeface="Arial" pitchFamily="-111" charset="0"/>
                <a:ea typeface="ＭＳ Ｐゴシック" pitchFamily="-111" charset="-128"/>
                <a:cs typeface="ＭＳ Ｐゴシック" pitchFamily="-111" charset="-128"/>
              </a:rPr>
              <a:pPr/>
              <a:t>20</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34429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Slide Image Placeholder 1"/>
          <p:cNvSpPr>
            <a:spLocks noGrp="1" noRot="1" noChangeAspect="1" noTextEdit="1"/>
          </p:cNvSpPr>
          <p:nvPr>
            <p:ph type="sldImg"/>
          </p:nvPr>
        </p:nvSpPr>
        <p:spPr>
          <a:ln/>
        </p:spPr>
      </p:sp>
      <p:sp>
        <p:nvSpPr>
          <p:cNvPr id="79155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91556" name="Slide Number Placeholder 3"/>
          <p:cNvSpPr>
            <a:spLocks noGrp="1"/>
          </p:cNvSpPr>
          <p:nvPr>
            <p:ph type="sldNum" sz="quarter" idx="5"/>
          </p:nvPr>
        </p:nvSpPr>
        <p:spPr>
          <a:noFill/>
        </p:spPr>
        <p:txBody>
          <a:bodyPr/>
          <a:lstStyle/>
          <a:p>
            <a:fld id="{D296D737-69C9-EF49-833E-AC85B4A0097E}" type="slidenum">
              <a:rPr lang="en-US">
                <a:solidFill>
                  <a:srgbClr val="000000"/>
                </a:solidFill>
                <a:latin typeface="Arial" pitchFamily="-111" charset="0"/>
                <a:ea typeface="ＭＳ Ｐゴシック" pitchFamily="-111" charset="-128"/>
                <a:cs typeface="ＭＳ Ｐゴシック" pitchFamily="-111" charset="-128"/>
              </a:rPr>
              <a:pPr/>
              <a:t>47</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05381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Slide Image Placeholder 1"/>
          <p:cNvSpPr>
            <a:spLocks noGrp="1" noRot="1" noChangeAspect="1" noTextEdit="1"/>
          </p:cNvSpPr>
          <p:nvPr>
            <p:ph type="sldImg"/>
          </p:nvPr>
        </p:nvSpPr>
        <p:spPr>
          <a:ln/>
        </p:spPr>
      </p:sp>
      <p:sp>
        <p:nvSpPr>
          <p:cNvPr id="79360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93604" name="Slide Number Placeholder 3"/>
          <p:cNvSpPr>
            <a:spLocks noGrp="1"/>
          </p:cNvSpPr>
          <p:nvPr>
            <p:ph type="sldNum" sz="quarter" idx="5"/>
          </p:nvPr>
        </p:nvSpPr>
        <p:spPr>
          <a:noFill/>
        </p:spPr>
        <p:txBody>
          <a:bodyPr/>
          <a:lstStyle/>
          <a:p>
            <a:fld id="{B24779BA-74B3-2641-8EB6-CED71CF25BC6}" type="slidenum">
              <a:rPr lang="en-US">
                <a:solidFill>
                  <a:srgbClr val="000000"/>
                </a:solidFill>
                <a:latin typeface="Arial" pitchFamily="-111" charset="0"/>
                <a:ea typeface="ＭＳ Ｐゴシック" pitchFamily="-111" charset="-128"/>
                <a:cs typeface="ＭＳ Ｐゴシック" pitchFamily="-111" charset="-128"/>
              </a:rPr>
              <a:pPr/>
              <a:t>48</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903260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Slide Image Placeholder 1"/>
          <p:cNvSpPr>
            <a:spLocks noGrp="1" noRot="1" noChangeAspect="1" noTextEdit="1"/>
          </p:cNvSpPr>
          <p:nvPr>
            <p:ph type="sldImg"/>
          </p:nvPr>
        </p:nvSpPr>
        <p:spPr>
          <a:ln/>
        </p:spPr>
      </p:sp>
      <p:sp>
        <p:nvSpPr>
          <p:cNvPr id="79769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97700" name="Slide Number Placeholder 3"/>
          <p:cNvSpPr>
            <a:spLocks noGrp="1"/>
          </p:cNvSpPr>
          <p:nvPr>
            <p:ph type="sldNum" sz="quarter" idx="5"/>
          </p:nvPr>
        </p:nvSpPr>
        <p:spPr>
          <a:noFill/>
        </p:spPr>
        <p:txBody>
          <a:bodyPr/>
          <a:lstStyle/>
          <a:p>
            <a:fld id="{C052E9E5-D252-304B-A2B0-A1B43EDCB944}" type="slidenum">
              <a:rPr lang="en-US">
                <a:solidFill>
                  <a:srgbClr val="000000"/>
                </a:solidFill>
                <a:latin typeface="Arial" pitchFamily="-111" charset="0"/>
                <a:ea typeface="ＭＳ Ｐゴシック" pitchFamily="-111" charset="-128"/>
                <a:cs typeface="ＭＳ Ｐゴシック" pitchFamily="-111" charset="-128"/>
              </a:rPr>
              <a:pPr/>
              <a:t>49</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639845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Slide Image Placeholder 1"/>
          <p:cNvSpPr>
            <a:spLocks noGrp="1" noRot="1" noChangeAspect="1" noTextEdit="1"/>
          </p:cNvSpPr>
          <p:nvPr>
            <p:ph type="sldImg"/>
          </p:nvPr>
        </p:nvSpPr>
        <p:spPr>
          <a:ln/>
        </p:spPr>
      </p:sp>
      <p:sp>
        <p:nvSpPr>
          <p:cNvPr id="80179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01796" name="Slide Number Placeholder 3"/>
          <p:cNvSpPr>
            <a:spLocks noGrp="1"/>
          </p:cNvSpPr>
          <p:nvPr>
            <p:ph type="sldNum" sz="quarter" idx="5"/>
          </p:nvPr>
        </p:nvSpPr>
        <p:spPr>
          <a:noFill/>
        </p:spPr>
        <p:txBody>
          <a:bodyPr/>
          <a:lstStyle/>
          <a:p>
            <a:fld id="{D1E315BC-4513-904D-81FB-77F7E618D603}" type="slidenum">
              <a:rPr lang="en-US">
                <a:solidFill>
                  <a:srgbClr val="000000"/>
                </a:solidFill>
                <a:latin typeface="Arial" pitchFamily="-111" charset="0"/>
                <a:ea typeface="ＭＳ Ｐゴシック" pitchFamily="-111" charset="-128"/>
                <a:cs typeface="ＭＳ Ｐゴシック" pitchFamily="-111" charset="-128"/>
              </a:rPr>
              <a:pPr/>
              <a:t>50</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106898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Slide Image Placeholder 1"/>
          <p:cNvSpPr>
            <a:spLocks noGrp="1" noRot="1" noChangeAspect="1" noTextEdit="1"/>
          </p:cNvSpPr>
          <p:nvPr>
            <p:ph type="sldImg"/>
          </p:nvPr>
        </p:nvSpPr>
        <p:spPr>
          <a:ln/>
        </p:spPr>
      </p:sp>
      <p:sp>
        <p:nvSpPr>
          <p:cNvPr id="80589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05892" name="Slide Number Placeholder 3"/>
          <p:cNvSpPr>
            <a:spLocks noGrp="1"/>
          </p:cNvSpPr>
          <p:nvPr>
            <p:ph type="sldNum" sz="quarter" idx="5"/>
          </p:nvPr>
        </p:nvSpPr>
        <p:spPr>
          <a:noFill/>
        </p:spPr>
        <p:txBody>
          <a:bodyPr/>
          <a:lstStyle/>
          <a:p>
            <a:fld id="{584F7036-40C6-3D49-8188-BF47A977144A}" type="slidenum">
              <a:rPr lang="en-US">
                <a:solidFill>
                  <a:srgbClr val="000000"/>
                </a:solidFill>
                <a:latin typeface="Arial" pitchFamily="-111" charset="0"/>
                <a:ea typeface="ＭＳ Ｐゴシック" pitchFamily="-111" charset="-128"/>
                <a:cs typeface="ＭＳ Ｐゴシック" pitchFamily="-111" charset="-128"/>
              </a:rPr>
              <a:pPr/>
              <a:t>51</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538218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Slide Image Placeholder 1"/>
          <p:cNvSpPr>
            <a:spLocks noGrp="1" noRot="1" noChangeAspect="1" noTextEdit="1"/>
          </p:cNvSpPr>
          <p:nvPr>
            <p:ph type="sldImg"/>
          </p:nvPr>
        </p:nvSpPr>
        <p:spPr>
          <a:ln/>
        </p:spPr>
      </p:sp>
      <p:sp>
        <p:nvSpPr>
          <p:cNvPr id="80793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07940" name="Slide Number Placeholder 3"/>
          <p:cNvSpPr>
            <a:spLocks noGrp="1"/>
          </p:cNvSpPr>
          <p:nvPr>
            <p:ph type="sldNum" sz="quarter" idx="5"/>
          </p:nvPr>
        </p:nvSpPr>
        <p:spPr>
          <a:noFill/>
        </p:spPr>
        <p:txBody>
          <a:bodyPr/>
          <a:lstStyle/>
          <a:p>
            <a:fld id="{4C68AA5A-5516-0F47-93F6-C3C869C20CAD}" type="slidenum">
              <a:rPr lang="en-US">
                <a:solidFill>
                  <a:srgbClr val="000000"/>
                </a:solidFill>
                <a:latin typeface="Arial" pitchFamily="-111" charset="0"/>
                <a:ea typeface="ＭＳ Ｐゴシック" pitchFamily="-111" charset="-128"/>
                <a:cs typeface="ＭＳ Ｐゴシック" pitchFamily="-111" charset="-128"/>
              </a:rPr>
              <a:pPr/>
              <a:t>52</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003478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7"/>
          <p:cNvSpPr>
            <a:spLocks noGrp="1" noChangeArrowheads="1"/>
          </p:cNvSpPr>
          <p:nvPr>
            <p:ph type="sldNum" sz="quarter" idx="5"/>
          </p:nvPr>
        </p:nvSpPr>
        <p:spPr>
          <a:noFill/>
        </p:spPr>
        <p:txBody>
          <a:bodyPr/>
          <a:lstStyle/>
          <a:p>
            <a:fld id="{8998B76B-9CFD-1343-B8D5-E03652EC5CFC}" type="slidenum">
              <a:rPr lang="en-US">
                <a:latin typeface="Arial" pitchFamily="-111" charset="0"/>
                <a:ea typeface="ＭＳ Ｐゴシック" pitchFamily="-111" charset="-128"/>
                <a:cs typeface="ＭＳ Ｐゴシック" pitchFamily="-111" charset="-128"/>
              </a:rPr>
              <a:pPr/>
              <a:t>57</a:t>
            </a:fld>
            <a:endParaRPr lang="en-US">
              <a:latin typeface="Arial" pitchFamily="-111" charset="0"/>
              <a:ea typeface="ＭＳ Ｐゴシック" pitchFamily="-111" charset="-128"/>
              <a:cs typeface="ＭＳ Ｐゴシック" pitchFamily="-111" charset="-128"/>
            </a:endParaRPr>
          </a:p>
        </p:txBody>
      </p:sp>
      <p:sp>
        <p:nvSpPr>
          <p:cNvPr id="647171" name="Rectangle 2"/>
          <p:cNvSpPr>
            <a:spLocks noGrp="1" noRot="1" noChangeAspect="1" noChangeArrowheads="1" noTextEdit="1"/>
          </p:cNvSpPr>
          <p:nvPr>
            <p:ph type="sldImg"/>
          </p:nvPr>
        </p:nvSpPr>
        <p:spPr>
          <a:ln/>
        </p:spPr>
      </p:sp>
      <p:sp>
        <p:nvSpPr>
          <p:cNvPr id="64717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00154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7"/>
          <p:cNvSpPr>
            <a:spLocks noGrp="1" noChangeArrowheads="1"/>
          </p:cNvSpPr>
          <p:nvPr>
            <p:ph type="sldNum" sz="quarter" idx="5"/>
          </p:nvPr>
        </p:nvSpPr>
        <p:spPr>
          <a:noFill/>
        </p:spPr>
        <p:txBody>
          <a:bodyPr/>
          <a:lstStyle/>
          <a:p>
            <a:fld id="{3AD31602-BC4B-4044-A6AB-16FDFD1E393C}" type="slidenum">
              <a:rPr lang="en-US">
                <a:latin typeface="Arial" pitchFamily="-111" charset="0"/>
                <a:ea typeface="ＭＳ Ｐゴシック" pitchFamily="-111" charset="-128"/>
                <a:cs typeface="ＭＳ Ｐゴシック" pitchFamily="-111" charset="-128"/>
              </a:rPr>
              <a:pPr/>
              <a:t>58</a:t>
            </a:fld>
            <a:endParaRPr lang="en-US">
              <a:latin typeface="Arial" pitchFamily="-111" charset="0"/>
              <a:ea typeface="ＭＳ Ｐゴシック" pitchFamily="-111" charset="-128"/>
              <a:cs typeface="ＭＳ Ｐゴシック" pitchFamily="-111" charset="-128"/>
            </a:endParaRPr>
          </a:p>
        </p:txBody>
      </p:sp>
      <p:sp>
        <p:nvSpPr>
          <p:cNvPr id="649219" name="Rectangle 2"/>
          <p:cNvSpPr>
            <a:spLocks noGrp="1" noRot="1" noChangeAspect="1" noChangeArrowheads="1" noTextEdit="1"/>
          </p:cNvSpPr>
          <p:nvPr>
            <p:ph type="sldImg"/>
          </p:nvPr>
        </p:nvSpPr>
        <p:spPr>
          <a:ln/>
        </p:spPr>
      </p:sp>
      <p:sp>
        <p:nvSpPr>
          <p:cNvPr id="6492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584059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7"/>
          <p:cNvSpPr>
            <a:spLocks noGrp="1" noChangeArrowheads="1"/>
          </p:cNvSpPr>
          <p:nvPr>
            <p:ph type="sldNum" sz="quarter" idx="5"/>
          </p:nvPr>
        </p:nvSpPr>
        <p:spPr>
          <a:noFill/>
        </p:spPr>
        <p:txBody>
          <a:bodyPr/>
          <a:lstStyle/>
          <a:p>
            <a:fld id="{88A84BC5-A7F1-4D44-BD00-FB0FDE0A57BB}" type="slidenum">
              <a:rPr lang="en-US">
                <a:latin typeface="Arial" pitchFamily="-111" charset="0"/>
                <a:ea typeface="ＭＳ Ｐゴシック" pitchFamily="-111" charset="-128"/>
                <a:cs typeface="ＭＳ Ｐゴシック" pitchFamily="-111" charset="-128"/>
              </a:rPr>
              <a:pPr/>
              <a:t>59</a:t>
            </a:fld>
            <a:endParaRPr lang="en-US">
              <a:latin typeface="Arial" pitchFamily="-111" charset="0"/>
              <a:ea typeface="ＭＳ Ｐゴシック" pitchFamily="-111" charset="-128"/>
              <a:cs typeface="ＭＳ Ｐゴシック" pitchFamily="-111" charset="-128"/>
            </a:endParaRPr>
          </a:p>
        </p:txBody>
      </p:sp>
      <p:sp>
        <p:nvSpPr>
          <p:cNvPr id="651267" name="Rectangle 2"/>
          <p:cNvSpPr>
            <a:spLocks noGrp="1" noRot="1" noChangeAspect="1" noChangeArrowheads="1" noTextEdit="1"/>
          </p:cNvSpPr>
          <p:nvPr>
            <p:ph type="sldImg"/>
          </p:nvPr>
        </p:nvSpPr>
        <p:spPr>
          <a:ln/>
        </p:spPr>
      </p:sp>
      <p:sp>
        <p:nvSpPr>
          <p:cNvPr id="65126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251237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7"/>
          <p:cNvSpPr>
            <a:spLocks noGrp="1" noChangeArrowheads="1"/>
          </p:cNvSpPr>
          <p:nvPr>
            <p:ph type="sldNum" sz="quarter" idx="5"/>
          </p:nvPr>
        </p:nvSpPr>
        <p:spPr>
          <a:noFill/>
        </p:spPr>
        <p:txBody>
          <a:bodyPr/>
          <a:lstStyle/>
          <a:p>
            <a:fld id="{7DF23B3B-5ECA-884E-B732-FB945A49DBDC}" type="slidenum">
              <a:rPr lang="en-US">
                <a:latin typeface="Arial" pitchFamily="-111" charset="0"/>
                <a:ea typeface="ＭＳ Ｐゴシック" pitchFamily="-111" charset="-128"/>
                <a:cs typeface="ＭＳ Ｐゴシック" pitchFamily="-111" charset="-128"/>
              </a:rPr>
              <a:pPr/>
              <a:t>60</a:t>
            </a:fld>
            <a:endParaRPr lang="en-US">
              <a:latin typeface="Arial" pitchFamily="-111" charset="0"/>
              <a:ea typeface="ＭＳ Ｐゴシック" pitchFamily="-111" charset="-128"/>
              <a:cs typeface="ＭＳ Ｐゴシック" pitchFamily="-111" charset="-128"/>
            </a:endParaRPr>
          </a:p>
        </p:txBody>
      </p:sp>
      <p:sp>
        <p:nvSpPr>
          <p:cNvPr id="653315" name="Rectangle 2"/>
          <p:cNvSpPr>
            <a:spLocks noGrp="1" noRot="1" noChangeAspect="1" noChangeArrowheads="1" noTextEdit="1"/>
          </p:cNvSpPr>
          <p:nvPr>
            <p:ph type="sldImg"/>
          </p:nvPr>
        </p:nvSpPr>
        <p:spPr>
          <a:ln/>
        </p:spPr>
      </p:sp>
      <p:sp>
        <p:nvSpPr>
          <p:cNvPr id="65331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00556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Slide Image Placeholder 1"/>
          <p:cNvSpPr>
            <a:spLocks noGrp="1" noRot="1" noChangeAspect="1" noTextEdit="1"/>
          </p:cNvSpPr>
          <p:nvPr>
            <p:ph type="sldImg"/>
          </p:nvPr>
        </p:nvSpPr>
        <p:spPr>
          <a:ln/>
        </p:spPr>
      </p:sp>
      <p:sp>
        <p:nvSpPr>
          <p:cNvPr id="69325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93252" name="Slide Number Placeholder 3"/>
          <p:cNvSpPr>
            <a:spLocks noGrp="1"/>
          </p:cNvSpPr>
          <p:nvPr>
            <p:ph type="sldNum" sz="quarter" idx="5"/>
          </p:nvPr>
        </p:nvSpPr>
        <p:spPr>
          <a:noFill/>
        </p:spPr>
        <p:txBody>
          <a:bodyPr/>
          <a:lstStyle/>
          <a:p>
            <a:fld id="{E38E01EF-E466-6A45-B7EA-43EAC03936BE}" type="slidenum">
              <a:rPr lang="en-US">
                <a:solidFill>
                  <a:srgbClr val="000000"/>
                </a:solidFill>
                <a:latin typeface="Arial" pitchFamily="-111" charset="0"/>
                <a:ea typeface="ＭＳ Ｐゴシック" pitchFamily="-111" charset="-128"/>
                <a:cs typeface="ＭＳ Ｐゴシック" pitchFamily="-111" charset="-128"/>
              </a:rPr>
              <a:pPr/>
              <a:t>21</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228234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7"/>
          <p:cNvSpPr>
            <a:spLocks noGrp="1" noChangeArrowheads="1"/>
          </p:cNvSpPr>
          <p:nvPr>
            <p:ph type="sldNum" sz="quarter" idx="5"/>
          </p:nvPr>
        </p:nvSpPr>
        <p:spPr>
          <a:noFill/>
        </p:spPr>
        <p:txBody>
          <a:bodyPr/>
          <a:lstStyle/>
          <a:p>
            <a:fld id="{387D5DA6-CDA3-874F-8E21-15FDF0B41576}" type="slidenum">
              <a:rPr lang="en-US">
                <a:latin typeface="Arial" pitchFamily="-111" charset="0"/>
                <a:ea typeface="ＭＳ Ｐゴシック" pitchFamily="-111" charset="-128"/>
                <a:cs typeface="ＭＳ Ｐゴシック" pitchFamily="-111" charset="-128"/>
              </a:rPr>
              <a:pPr/>
              <a:t>61</a:t>
            </a:fld>
            <a:endParaRPr lang="en-US">
              <a:latin typeface="Arial" pitchFamily="-111" charset="0"/>
              <a:ea typeface="ＭＳ Ｐゴシック" pitchFamily="-111" charset="-128"/>
              <a:cs typeface="ＭＳ Ｐゴシック" pitchFamily="-111" charset="-128"/>
            </a:endParaRPr>
          </a:p>
        </p:txBody>
      </p:sp>
      <p:sp>
        <p:nvSpPr>
          <p:cNvPr id="655363" name="Rectangle 2"/>
          <p:cNvSpPr>
            <a:spLocks noGrp="1" noRot="1" noChangeAspect="1" noChangeArrowheads="1" noTextEdit="1"/>
          </p:cNvSpPr>
          <p:nvPr>
            <p:ph type="sldImg"/>
          </p:nvPr>
        </p:nvSpPr>
        <p:spPr>
          <a:ln/>
        </p:spPr>
      </p:sp>
      <p:sp>
        <p:nvSpPr>
          <p:cNvPr id="65536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309962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7"/>
          <p:cNvSpPr>
            <a:spLocks noGrp="1" noChangeArrowheads="1"/>
          </p:cNvSpPr>
          <p:nvPr>
            <p:ph type="sldNum" sz="quarter" idx="5"/>
          </p:nvPr>
        </p:nvSpPr>
        <p:spPr>
          <a:noFill/>
        </p:spPr>
        <p:txBody>
          <a:bodyPr/>
          <a:lstStyle/>
          <a:p>
            <a:fld id="{66EE6031-F4B8-8A49-92C9-B69CF18220E9}" type="slidenum">
              <a:rPr lang="en-US">
                <a:latin typeface="Arial" pitchFamily="-111" charset="0"/>
                <a:ea typeface="ＭＳ Ｐゴシック" pitchFamily="-111" charset="-128"/>
                <a:cs typeface="ＭＳ Ｐゴシック" pitchFamily="-111" charset="-128"/>
              </a:rPr>
              <a:pPr/>
              <a:t>62</a:t>
            </a:fld>
            <a:endParaRPr lang="en-US">
              <a:latin typeface="Arial" pitchFamily="-111" charset="0"/>
              <a:ea typeface="ＭＳ Ｐゴシック" pitchFamily="-111" charset="-128"/>
              <a:cs typeface="ＭＳ Ｐゴシック" pitchFamily="-111" charset="-128"/>
            </a:endParaRPr>
          </a:p>
        </p:txBody>
      </p:sp>
      <p:sp>
        <p:nvSpPr>
          <p:cNvPr id="657411" name="Rectangle 2"/>
          <p:cNvSpPr>
            <a:spLocks noGrp="1" noRot="1" noChangeAspect="1" noChangeArrowheads="1" noTextEdit="1"/>
          </p:cNvSpPr>
          <p:nvPr>
            <p:ph type="sldImg"/>
          </p:nvPr>
        </p:nvSpPr>
        <p:spPr>
          <a:ln/>
        </p:spPr>
      </p:sp>
      <p:sp>
        <p:nvSpPr>
          <p:cNvPr id="65741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870283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7"/>
          <p:cNvSpPr>
            <a:spLocks noGrp="1" noChangeArrowheads="1"/>
          </p:cNvSpPr>
          <p:nvPr>
            <p:ph type="sldNum" sz="quarter" idx="5"/>
          </p:nvPr>
        </p:nvSpPr>
        <p:spPr>
          <a:noFill/>
        </p:spPr>
        <p:txBody>
          <a:bodyPr/>
          <a:lstStyle/>
          <a:p>
            <a:fld id="{4375AD44-FA4C-2645-A4CA-3AA95759CF66}" type="slidenum">
              <a:rPr lang="en-US">
                <a:latin typeface="Arial" pitchFamily="-111" charset="0"/>
                <a:ea typeface="ＭＳ Ｐゴシック" pitchFamily="-111" charset="-128"/>
                <a:cs typeface="ＭＳ Ｐゴシック" pitchFamily="-111" charset="-128"/>
              </a:rPr>
              <a:pPr/>
              <a:t>63</a:t>
            </a:fld>
            <a:endParaRPr lang="en-US">
              <a:latin typeface="Arial" pitchFamily="-111" charset="0"/>
              <a:ea typeface="ＭＳ Ｐゴシック" pitchFamily="-111" charset="-128"/>
              <a:cs typeface="ＭＳ Ｐゴシック" pitchFamily="-111" charset="-128"/>
            </a:endParaRPr>
          </a:p>
        </p:txBody>
      </p:sp>
      <p:sp>
        <p:nvSpPr>
          <p:cNvPr id="659459" name="Rectangle 2"/>
          <p:cNvSpPr>
            <a:spLocks noGrp="1" noRot="1" noChangeAspect="1" noChangeArrowheads="1" noTextEdit="1"/>
          </p:cNvSpPr>
          <p:nvPr>
            <p:ph type="sldImg"/>
          </p:nvPr>
        </p:nvSpPr>
        <p:spPr>
          <a:ln/>
        </p:spPr>
      </p:sp>
      <p:sp>
        <p:nvSpPr>
          <p:cNvPr id="65946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21888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7"/>
          <p:cNvSpPr>
            <a:spLocks noGrp="1" noChangeArrowheads="1"/>
          </p:cNvSpPr>
          <p:nvPr>
            <p:ph type="sldNum" sz="quarter" idx="5"/>
          </p:nvPr>
        </p:nvSpPr>
        <p:spPr>
          <a:noFill/>
        </p:spPr>
        <p:txBody>
          <a:bodyPr/>
          <a:lstStyle/>
          <a:p>
            <a:fld id="{9B5D5EC0-E9C3-F442-9D0F-307B6CB2EBA3}" type="slidenum">
              <a:rPr lang="en-US">
                <a:latin typeface="Arial" pitchFamily="-111" charset="0"/>
                <a:ea typeface="ＭＳ Ｐゴシック" pitchFamily="-111" charset="-128"/>
                <a:cs typeface="ＭＳ Ｐゴシック" pitchFamily="-111" charset="-128"/>
              </a:rPr>
              <a:pPr/>
              <a:t>64</a:t>
            </a:fld>
            <a:endParaRPr lang="en-US">
              <a:latin typeface="Arial" pitchFamily="-111" charset="0"/>
              <a:ea typeface="ＭＳ Ｐゴシック" pitchFamily="-111" charset="-128"/>
              <a:cs typeface="ＭＳ Ｐゴシック" pitchFamily="-111" charset="-128"/>
            </a:endParaRPr>
          </a:p>
        </p:txBody>
      </p:sp>
      <p:sp>
        <p:nvSpPr>
          <p:cNvPr id="661507" name="Rectangle 2"/>
          <p:cNvSpPr>
            <a:spLocks noGrp="1" noRot="1" noChangeAspect="1" noChangeArrowheads="1" noTextEdit="1"/>
          </p:cNvSpPr>
          <p:nvPr>
            <p:ph type="sldImg"/>
          </p:nvPr>
        </p:nvSpPr>
        <p:spPr>
          <a:ln/>
        </p:spPr>
      </p:sp>
      <p:sp>
        <p:nvSpPr>
          <p:cNvPr id="66150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540150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7"/>
          <p:cNvSpPr>
            <a:spLocks noGrp="1" noChangeArrowheads="1"/>
          </p:cNvSpPr>
          <p:nvPr>
            <p:ph type="sldNum" sz="quarter" idx="5"/>
          </p:nvPr>
        </p:nvSpPr>
        <p:spPr>
          <a:noFill/>
        </p:spPr>
        <p:txBody>
          <a:bodyPr/>
          <a:lstStyle/>
          <a:p>
            <a:fld id="{77E63D92-6429-6D49-A327-342917A46443}" type="slidenum">
              <a:rPr lang="en-US">
                <a:latin typeface="Arial" pitchFamily="-111" charset="0"/>
                <a:ea typeface="ＭＳ Ｐゴシック" pitchFamily="-111" charset="-128"/>
                <a:cs typeface="ＭＳ Ｐゴシック" pitchFamily="-111" charset="-128"/>
              </a:rPr>
              <a:pPr/>
              <a:t>65</a:t>
            </a:fld>
            <a:endParaRPr lang="en-US">
              <a:latin typeface="Arial" pitchFamily="-111" charset="0"/>
              <a:ea typeface="ＭＳ Ｐゴシック" pitchFamily="-111" charset="-128"/>
              <a:cs typeface="ＭＳ Ｐゴシック" pitchFamily="-111" charset="-128"/>
            </a:endParaRPr>
          </a:p>
        </p:txBody>
      </p:sp>
      <p:sp>
        <p:nvSpPr>
          <p:cNvPr id="663555" name="Rectangle 2"/>
          <p:cNvSpPr>
            <a:spLocks noGrp="1" noRot="1" noChangeAspect="1" noChangeArrowheads="1" noTextEdit="1"/>
          </p:cNvSpPr>
          <p:nvPr>
            <p:ph type="sldImg"/>
          </p:nvPr>
        </p:nvSpPr>
        <p:spPr>
          <a:ln/>
        </p:spPr>
      </p:sp>
      <p:sp>
        <p:nvSpPr>
          <p:cNvPr id="66355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606302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7"/>
          <p:cNvSpPr>
            <a:spLocks noGrp="1" noChangeArrowheads="1"/>
          </p:cNvSpPr>
          <p:nvPr>
            <p:ph type="sldNum" sz="quarter" idx="5"/>
          </p:nvPr>
        </p:nvSpPr>
        <p:spPr>
          <a:noFill/>
        </p:spPr>
        <p:txBody>
          <a:bodyPr/>
          <a:lstStyle/>
          <a:p>
            <a:fld id="{A1820D76-007F-B040-B6A1-4D72D5C76B00}" type="slidenum">
              <a:rPr lang="en-US">
                <a:latin typeface="Arial" pitchFamily="-111" charset="0"/>
                <a:ea typeface="ＭＳ Ｐゴシック" pitchFamily="-111" charset="-128"/>
                <a:cs typeface="ＭＳ Ｐゴシック" pitchFamily="-111" charset="-128"/>
              </a:rPr>
              <a:pPr/>
              <a:t>66</a:t>
            </a:fld>
            <a:endParaRPr lang="en-US">
              <a:latin typeface="Arial" pitchFamily="-111" charset="0"/>
              <a:ea typeface="ＭＳ Ｐゴシック" pitchFamily="-111" charset="-128"/>
              <a:cs typeface="ＭＳ Ｐゴシック" pitchFamily="-111" charset="-128"/>
            </a:endParaRPr>
          </a:p>
        </p:txBody>
      </p:sp>
      <p:sp>
        <p:nvSpPr>
          <p:cNvPr id="665603" name="Rectangle 2"/>
          <p:cNvSpPr>
            <a:spLocks noGrp="1" noRot="1" noChangeAspect="1" noChangeArrowheads="1" noTextEdit="1"/>
          </p:cNvSpPr>
          <p:nvPr>
            <p:ph type="sldImg"/>
          </p:nvPr>
        </p:nvSpPr>
        <p:spPr>
          <a:ln/>
        </p:spPr>
      </p:sp>
      <p:sp>
        <p:nvSpPr>
          <p:cNvPr id="66560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149842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7"/>
          <p:cNvSpPr>
            <a:spLocks noGrp="1" noChangeArrowheads="1"/>
          </p:cNvSpPr>
          <p:nvPr>
            <p:ph type="sldNum" sz="quarter" idx="5"/>
          </p:nvPr>
        </p:nvSpPr>
        <p:spPr>
          <a:noFill/>
        </p:spPr>
        <p:txBody>
          <a:bodyPr/>
          <a:lstStyle/>
          <a:p>
            <a:fld id="{C988DC35-878C-1F48-884E-F6E2DD3A3F1A}" type="slidenum">
              <a:rPr lang="en-US">
                <a:latin typeface="Arial" pitchFamily="-111" charset="0"/>
                <a:ea typeface="ＭＳ Ｐゴシック" pitchFamily="-111" charset="-128"/>
                <a:cs typeface="ＭＳ Ｐゴシック" pitchFamily="-111" charset="-128"/>
              </a:rPr>
              <a:pPr/>
              <a:t>67</a:t>
            </a:fld>
            <a:endParaRPr lang="en-US">
              <a:latin typeface="Arial" pitchFamily="-111" charset="0"/>
              <a:ea typeface="ＭＳ Ｐゴシック" pitchFamily="-111" charset="-128"/>
              <a:cs typeface="ＭＳ Ｐゴシック" pitchFamily="-111" charset="-128"/>
            </a:endParaRPr>
          </a:p>
        </p:txBody>
      </p:sp>
      <p:sp>
        <p:nvSpPr>
          <p:cNvPr id="667651" name="Rectangle 2"/>
          <p:cNvSpPr>
            <a:spLocks noGrp="1" noRot="1" noChangeAspect="1" noChangeArrowheads="1" noTextEdit="1"/>
          </p:cNvSpPr>
          <p:nvPr>
            <p:ph type="sldImg"/>
          </p:nvPr>
        </p:nvSpPr>
        <p:spPr>
          <a:ln/>
        </p:spPr>
      </p:sp>
      <p:sp>
        <p:nvSpPr>
          <p:cNvPr id="66765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39543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7"/>
          <p:cNvSpPr>
            <a:spLocks noGrp="1" noChangeArrowheads="1"/>
          </p:cNvSpPr>
          <p:nvPr>
            <p:ph type="sldNum" sz="quarter" idx="5"/>
          </p:nvPr>
        </p:nvSpPr>
        <p:spPr>
          <a:noFill/>
        </p:spPr>
        <p:txBody>
          <a:bodyPr/>
          <a:lstStyle/>
          <a:p>
            <a:fld id="{E6548C54-7A0A-F94C-BC06-D454F3E61D49}" type="slidenum">
              <a:rPr lang="en-US">
                <a:latin typeface="Arial" pitchFamily="-111" charset="0"/>
                <a:ea typeface="ＭＳ Ｐゴシック" pitchFamily="-111" charset="-128"/>
                <a:cs typeface="ＭＳ Ｐゴシック" pitchFamily="-111" charset="-128"/>
              </a:rPr>
              <a:pPr/>
              <a:t>68</a:t>
            </a:fld>
            <a:endParaRPr lang="en-US">
              <a:latin typeface="Arial" pitchFamily="-111" charset="0"/>
              <a:ea typeface="ＭＳ Ｐゴシック" pitchFamily="-111" charset="-128"/>
              <a:cs typeface="ＭＳ Ｐゴシック" pitchFamily="-111" charset="-128"/>
            </a:endParaRPr>
          </a:p>
        </p:txBody>
      </p:sp>
      <p:sp>
        <p:nvSpPr>
          <p:cNvPr id="669699" name="Rectangle 2"/>
          <p:cNvSpPr>
            <a:spLocks noGrp="1" noRot="1" noChangeAspect="1" noChangeArrowheads="1" noTextEdit="1"/>
          </p:cNvSpPr>
          <p:nvPr>
            <p:ph type="sldImg"/>
          </p:nvPr>
        </p:nvSpPr>
        <p:spPr>
          <a:ln/>
        </p:spPr>
      </p:sp>
      <p:sp>
        <p:nvSpPr>
          <p:cNvPr id="66970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250766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7"/>
          <p:cNvSpPr>
            <a:spLocks noGrp="1" noChangeArrowheads="1"/>
          </p:cNvSpPr>
          <p:nvPr>
            <p:ph type="sldNum" sz="quarter" idx="5"/>
          </p:nvPr>
        </p:nvSpPr>
        <p:spPr>
          <a:noFill/>
        </p:spPr>
        <p:txBody>
          <a:bodyPr/>
          <a:lstStyle/>
          <a:p>
            <a:fld id="{B9AAEE95-56C0-9644-83C7-4CAB2A556CE2}" type="slidenum">
              <a:rPr lang="en-US">
                <a:latin typeface="Arial" pitchFamily="-111" charset="0"/>
                <a:ea typeface="ＭＳ Ｐゴシック" pitchFamily="-111" charset="-128"/>
                <a:cs typeface="ＭＳ Ｐゴシック" pitchFamily="-111" charset="-128"/>
              </a:rPr>
              <a:pPr/>
              <a:t>70</a:t>
            </a:fld>
            <a:endParaRPr lang="en-US">
              <a:latin typeface="Arial" pitchFamily="-111" charset="0"/>
              <a:ea typeface="ＭＳ Ｐゴシック" pitchFamily="-111" charset="-128"/>
              <a:cs typeface="ＭＳ Ｐゴシック" pitchFamily="-111" charset="-128"/>
            </a:endParaRPr>
          </a:p>
        </p:txBody>
      </p:sp>
      <p:sp>
        <p:nvSpPr>
          <p:cNvPr id="671747" name="Rectangle 2"/>
          <p:cNvSpPr>
            <a:spLocks noGrp="1" noRot="1" noChangeAspect="1" noChangeArrowheads="1" noTextEdit="1"/>
          </p:cNvSpPr>
          <p:nvPr>
            <p:ph type="sldImg"/>
          </p:nvPr>
        </p:nvSpPr>
        <p:spPr>
          <a:ln/>
        </p:spPr>
      </p:sp>
      <p:sp>
        <p:nvSpPr>
          <p:cNvPr id="67174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700980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7"/>
          <p:cNvSpPr>
            <a:spLocks noGrp="1" noChangeArrowheads="1"/>
          </p:cNvSpPr>
          <p:nvPr>
            <p:ph type="sldNum" sz="quarter" idx="5"/>
          </p:nvPr>
        </p:nvSpPr>
        <p:spPr>
          <a:noFill/>
        </p:spPr>
        <p:txBody>
          <a:bodyPr/>
          <a:lstStyle/>
          <a:p>
            <a:fld id="{0D7EBE88-D02E-5846-9EE7-A3888B4F5048}" type="slidenum">
              <a:rPr lang="en-US">
                <a:latin typeface="Arial" pitchFamily="-111" charset="0"/>
                <a:ea typeface="ＭＳ Ｐゴシック" pitchFamily="-111" charset="-128"/>
                <a:cs typeface="ＭＳ Ｐゴシック" pitchFamily="-111" charset="-128"/>
              </a:rPr>
              <a:pPr/>
              <a:t>78</a:t>
            </a:fld>
            <a:endParaRPr lang="en-US">
              <a:latin typeface="Arial" pitchFamily="-111" charset="0"/>
              <a:ea typeface="ＭＳ Ｐゴシック" pitchFamily="-111" charset="-128"/>
              <a:cs typeface="ＭＳ Ｐゴシック" pitchFamily="-111" charset="-128"/>
            </a:endParaRPr>
          </a:p>
        </p:txBody>
      </p:sp>
      <p:sp>
        <p:nvSpPr>
          <p:cNvPr id="673795" name="Rectangle 2"/>
          <p:cNvSpPr>
            <a:spLocks noGrp="1" noRot="1" noChangeAspect="1" noChangeArrowheads="1" noTextEdit="1"/>
          </p:cNvSpPr>
          <p:nvPr>
            <p:ph type="sldImg"/>
          </p:nvPr>
        </p:nvSpPr>
        <p:spPr>
          <a:ln/>
        </p:spPr>
      </p:sp>
      <p:sp>
        <p:nvSpPr>
          <p:cNvPr id="67379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28736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Slide Image Placeholder 1"/>
          <p:cNvSpPr>
            <a:spLocks noGrp="1" noRot="1" noChangeAspect="1" noTextEdit="1"/>
          </p:cNvSpPr>
          <p:nvPr>
            <p:ph type="sldImg"/>
          </p:nvPr>
        </p:nvSpPr>
        <p:spPr>
          <a:ln/>
        </p:spPr>
      </p:sp>
      <p:sp>
        <p:nvSpPr>
          <p:cNvPr id="70349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03492" name="Slide Number Placeholder 3"/>
          <p:cNvSpPr>
            <a:spLocks noGrp="1"/>
          </p:cNvSpPr>
          <p:nvPr>
            <p:ph type="sldNum" sz="quarter" idx="5"/>
          </p:nvPr>
        </p:nvSpPr>
        <p:spPr>
          <a:noFill/>
        </p:spPr>
        <p:txBody>
          <a:bodyPr/>
          <a:lstStyle/>
          <a:p>
            <a:fld id="{08BEDBA1-50B1-2C43-A8B3-98D6B5589E50}" type="slidenum">
              <a:rPr lang="en-US">
                <a:solidFill>
                  <a:srgbClr val="000000"/>
                </a:solidFill>
                <a:latin typeface="Arial" pitchFamily="-111" charset="0"/>
                <a:ea typeface="ＭＳ Ｐゴシック" pitchFamily="-111" charset="-128"/>
                <a:cs typeface="ＭＳ Ｐゴシック" pitchFamily="-111" charset="-128"/>
              </a:rPr>
              <a:pPr/>
              <a:t>22</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325027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7"/>
          <p:cNvSpPr>
            <a:spLocks noGrp="1" noChangeArrowheads="1"/>
          </p:cNvSpPr>
          <p:nvPr>
            <p:ph type="sldNum" sz="quarter" idx="5"/>
          </p:nvPr>
        </p:nvSpPr>
        <p:spPr>
          <a:noFill/>
        </p:spPr>
        <p:txBody>
          <a:bodyPr/>
          <a:lstStyle/>
          <a:p>
            <a:fld id="{CB069141-BD1E-344D-92C9-AED0A05D3AE3}" type="slidenum">
              <a:rPr lang="en-US">
                <a:latin typeface="Arial" pitchFamily="-111" charset="0"/>
                <a:ea typeface="ＭＳ Ｐゴシック" pitchFamily="-111" charset="-128"/>
                <a:cs typeface="ＭＳ Ｐゴシック" pitchFamily="-111" charset="-128"/>
              </a:rPr>
              <a:pPr/>
              <a:t>79</a:t>
            </a:fld>
            <a:endParaRPr lang="en-US">
              <a:latin typeface="Arial" pitchFamily="-111" charset="0"/>
              <a:ea typeface="ＭＳ Ｐゴシック" pitchFamily="-111" charset="-128"/>
              <a:cs typeface="ＭＳ Ｐゴシック" pitchFamily="-111" charset="-128"/>
            </a:endParaRPr>
          </a:p>
        </p:txBody>
      </p:sp>
      <p:sp>
        <p:nvSpPr>
          <p:cNvPr id="675843" name="Rectangle 2"/>
          <p:cNvSpPr>
            <a:spLocks noGrp="1" noRot="1" noChangeAspect="1" noChangeArrowheads="1" noTextEdit="1"/>
          </p:cNvSpPr>
          <p:nvPr>
            <p:ph type="sldImg"/>
          </p:nvPr>
        </p:nvSpPr>
        <p:spPr>
          <a:ln/>
        </p:spPr>
      </p:sp>
      <p:sp>
        <p:nvSpPr>
          <p:cNvPr id="6758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045553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7"/>
          <p:cNvSpPr>
            <a:spLocks noGrp="1" noChangeArrowheads="1"/>
          </p:cNvSpPr>
          <p:nvPr>
            <p:ph type="sldNum" sz="quarter" idx="5"/>
          </p:nvPr>
        </p:nvSpPr>
        <p:spPr>
          <a:noFill/>
        </p:spPr>
        <p:txBody>
          <a:bodyPr/>
          <a:lstStyle/>
          <a:p>
            <a:fld id="{524A461A-5CCA-D84E-99A8-43F45EBAAA44}" type="slidenum">
              <a:rPr lang="en-US">
                <a:latin typeface="Arial" pitchFamily="-111" charset="0"/>
                <a:ea typeface="ＭＳ Ｐゴシック" pitchFamily="-111" charset="-128"/>
                <a:cs typeface="ＭＳ Ｐゴシック" pitchFamily="-111" charset="-128"/>
              </a:rPr>
              <a:pPr/>
              <a:t>80</a:t>
            </a:fld>
            <a:endParaRPr lang="en-US">
              <a:latin typeface="Arial" pitchFamily="-111" charset="0"/>
              <a:ea typeface="ＭＳ Ｐゴシック" pitchFamily="-111" charset="-128"/>
              <a:cs typeface="ＭＳ Ｐゴシック" pitchFamily="-111" charset="-128"/>
            </a:endParaRPr>
          </a:p>
        </p:txBody>
      </p:sp>
      <p:sp>
        <p:nvSpPr>
          <p:cNvPr id="677891" name="Rectangle 2"/>
          <p:cNvSpPr>
            <a:spLocks noGrp="1" noRot="1" noChangeAspect="1" noChangeArrowheads="1" noTextEdit="1"/>
          </p:cNvSpPr>
          <p:nvPr>
            <p:ph type="sldImg"/>
          </p:nvPr>
        </p:nvSpPr>
        <p:spPr>
          <a:ln/>
        </p:spPr>
      </p:sp>
      <p:sp>
        <p:nvSpPr>
          <p:cNvPr id="6778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667800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Slide Image Placeholder 1"/>
          <p:cNvSpPr>
            <a:spLocks noGrp="1" noRot="1" noChangeAspect="1" noTextEdit="1"/>
          </p:cNvSpPr>
          <p:nvPr>
            <p:ph type="sldImg"/>
          </p:nvPr>
        </p:nvSpPr>
        <p:spPr>
          <a:ln/>
        </p:spPr>
      </p:sp>
      <p:sp>
        <p:nvSpPr>
          <p:cNvPr id="82432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24324" name="Slide Number Placeholder 3"/>
          <p:cNvSpPr>
            <a:spLocks noGrp="1"/>
          </p:cNvSpPr>
          <p:nvPr>
            <p:ph type="sldNum" sz="quarter" idx="5"/>
          </p:nvPr>
        </p:nvSpPr>
        <p:spPr>
          <a:noFill/>
        </p:spPr>
        <p:txBody>
          <a:bodyPr/>
          <a:lstStyle/>
          <a:p>
            <a:fld id="{EFAED4D2-B02E-3446-98BF-57F79E7FD320}" type="slidenum">
              <a:rPr lang="en-US">
                <a:latin typeface="Arial" pitchFamily="-111" charset="0"/>
                <a:ea typeface="ＭＳ Ｐゴシック" pitchFamily="-111" charset="-128"/>
                <a:cs typeface="ＭＳ Ｐゴシック" pitchFamily="-111" charset="-128"/>
              </a:rPr>
              <a:pPr/>
              <a:t>87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067785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Rectangle 7"/>
          <p:cNvSpPr>
            <a:spLocks noGrp="1" noChangeArrowheads="1"/>
          </p:cNvSpPr>
          <p:nvPr>
            <p:ph type="sldNum" sz="quarter" idx="5"/>
          </p:nvPr>
        </p:nvSpPr>
        <p:spPr>
          <a:noFill/>
        </p:spPr>
        <p:txBody>
          <a:bodyPr/>
          <a:lstStyle/>
          <a:p>
            <a:fld id="{2B6B2C0B-8CD7-4044-8507-8AB8064EF738}" type="slidenum">
              <a:rPr lang="en-US">
                <a:solidFill>
                  <a:srgbClr val="000000"/>
                </a:solidFill>
                <a:latin typeface="Arial" pitchFamily="-111" charset="0"/>
                <a:ea typeface="ＭＳ Ｐゴシック" pitchFamily="-111" charset="-128"/>
                <a:cs typeface="ＭＳ Ｐゴシック" pitchFamily="-111" charset="-128"/>
              </a:rPr>
              <a:pPr/>
              <a:t>90</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28419" name="Rectangle 2"/>
          <p:cNvSpPr>
            <a:spLocks noGrp="1" noRot="1" noChangeAspect="1" noChangeArrowheads="1" noTextEdit="1"/>
          </p:cNvSpPr>
          <p:nvPr>
            <p:ph type="sldImg"/>
          </p:nvPr>
        </p:nvSpPr>
        <p:spPr>
          <a:ln/>
        </p:spPr>
      </p:sp>
      <p:sp>
        <p:nvSpPr>
          <p:cNvPr id="8284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856287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7"/>
          <p:cNvSpPr>
            <a:spLocks noGrp="1" noChangeArrowheads="1"/>
          </p:cNvSpPr>
          <p:nvPr>
            <p:ph type="sldNum" sz="quarter" idx="5"/>
          </p:nvPr>
        </p:nvSpPr>
        <p:spPr>
          <a:noFill/>
        </p:spPr>
        <p:txBody>
          <a:bodyPr/>
          <a:lstStyle/>
          <a:p>
            <a:fld id="{5784F785-D4D7-6341-87D2-B54F639594B8}" type="slidenum">
              <a:rPr lang="en-US">
                <a:solidFill>
                  <a:srgbClr val="000000"/>
                </a:solidFill>
                <a:latin typeface="Arial" pitchFamily="-111" charset="0"/>
                <a:ea typeface="ＭＳ Ｐゴシック" pitchFamily="-111" charset="-128"/>
                <a:cs typeface="ＭＳ Ｐゴシック" pitchFamily="-111" charset="-128"/>
              </a:rPr>
              <a:pPr/>
              <a:t>91</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2515" name="Rectangle 2"/>
          <p:cNvSpPr>
            <a:spLocks noGrp="1" noRot="1" noChangeAspect="1" noChangeArrowheads="1" noTextEdit="1"/>
          </p:cNvSpPr>
          <p:nvPr>
            <p:ph type="sldImg"/>
          </p:nvPr>
        </p:nvSpPr>
        <p:spPr>
          <a:ln/>
        </p:spPr>
      </p:sp>
      <p:sp>
        <p:nvSpPr>
          <p:cNvPr id="83251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065020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BD458056-B0D1-AD4D-8508-BE1EB47E5C49}" type="slidenum">
              <a:rPr lang="en-US"/>
              <a:pPr/>
              <a:t>92</a:t>
            </a:fld>
            <a:endParaRPr lang="en-US"/>
          </a:p>
        </p:txBody>
      </p:sp>
      <p:sp>
        <p:nvSpPr>
          <p:cNvPr id="487427" name="Rectangle 2"/>
          <p:cNvSpPr>
            <a:spLocks noGrp="1" noRot="1" noChangeAspect="1" noChangeArrowheads="1" noTextEdit="1"/>
          </p:cNvSpPr>
          <p:nvPr>
            <p:ph type="sldImg"/>
          </p:nvPr>
        </p:nvSpPr>
        <p:spPr>
          <a:ln/>
        </p:spPr>
      </p:sp>
      <p:sp>
        <p:nvSpPr>
          <p:cNvPr id="487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1190483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6EC7D4-0570-5F4A-BD04-1972EAA44642}" type="slidenum">
              <a:rPr lang="en-US" smtClean="0"/>
              <a:pPr/>
              <a:t>93</a:t>
            </a:fld>
            <a:endParaRPr lang="en-US"/>
          </a:p>
        </p:txBody>
      </p:sp>
    </p:spTree>
    <p:extLst>
      <p:ext uri="{BB962C8B-B14F-4D97-AF65-F5344CB8AC3E}">
        <p14:creationId xmlns:p14="http://schemas.microsoft.com/office/powerpoint/2010/main" val="8455892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7"/>
          <p:cNvSpPr>
            <a:spLocks noGrp="1" noChangeArrowheads="1"/>
          </p:cNvSpPr>
          <p:nvPr>
            <p:ph type="sldNum" sz="quarter" idx="5"/>
          </p:nvPr>
        </p:nvSpPr>
        <p:spPr>
          <a:noFill/>
        </p:spPr>
        <p:txBody>
          <a:bodyPr/>
          <a:lstStyle/>
          <a:p>
            <a:fld id="{D109708C-B93E-204B-9232-E872C0481E4D}" type="slidenum">
              <a:rPr lang="en-US">
                <a:solidFill>
                  <a:srgbClr val="000000"/>
                </a:solidFill>
                <a:latin typeface="Arial" pitchFamily="-111" charset="0"/>
                <a:ea typeface="ＭＳ Ｐゴシック" pitchFamily="-111" charset="-128"/>
                <a:cs typeface="ＭＳ Ｐゴシック" pitchFamily="-111" charset="-128"/>
              </a:rPr>
              <a:pPr/>
              <a:t>107</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6611" name="Rectangle 2"/>
          <p:cNvSpPr>
            <a:spLocks noGrp="1" noRot="1" noChangeAspect="1" noChangeArrowheads="1" noTextEdit="1"/>
          </p:cNvSpPr>
          <p:nvPr>
            <p:ph type="sldImg"/>
          </p:nvPr>
        </p:nvSpPr>
        <p:spPr>
          <a:ln/>
        </p:spPr>
      </p:sp>
      <p:sp>
        <p:nvSpPr>
          <p:cNvPr id="83661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699715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6EC7D4-0570-5F4A-BD04-1972EAA44642}" type="slidenum">
              <a:rPr lang="en-US" smtClean="0"/>
              <a:pPr/>
              <a:t>257</a:t>
            </a:fld>
            <a:endParaRPr lang="en-US"/>
          </a:p>
        </p:txBody>
      </p:sp>
    </p:spTree>
    <p:extLst>
      <p:ext uri="{BB962C8B-B14F-4D97-AF65-F5344CB8AC3E}">
        <p14:creationId xmlns:p14="http://schemas.microsoft.com/office/powerpoint/2010/main" val="34231991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6EC7D4-0570-5F4A-BD04-1972EAA44642}" type="slidenum">
              <a:rPr lang="en-US" smtClean="0"/>
              <a:pPr/>
              <a:t>260</a:t>
            </a:fld>
            <a:endParaRPr lang="en-US"/>
          </a:p>
        </p:txBody>
      </p:sp>
    </p:spTree>
    <p:extLst>
      <p:ext uri="{BB962C8B-B14F-4D97-AF65-F5344CB8AC3E}">
        <p14:creationId xmlns:p14="http://schemas.microsoft.com/office/powerpoint/2010/main" val="876560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Slide Image Placeholder 1"/>
          <p:cNvSpPr>
            <a:spLocks noGrp="1" noRot="1" noChangeAspect="1" noTextEdit="1"/>
          </p:cNvSpPr>
          <p:nvPr>
            <p:ph type="sldImg"/>
          </p:nvPr>
        </p:nvSpPr>
        <p:spPr>
          <a:ln/>
        </p:spPr>
      </p:sp>
      <p:sp>
        <p:nvSpPr>
          <p:cNvPr id="70553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05540" name="Slide Number Placeholder 3"/>
          <p:cNvSpPr>
            <a:spLocks noGrp="1"/>
          </p:cNvSpPr>
          <p:nvPr>
            <p:ph type="sldNum" sz="quarter" idx="5"/>
          </p:nvPr>
        </p:nvSpPr>
        <p:spPr>
          <a:noFill/>
        </p:spPr>
        <p:txBody>
          <a:bodyPr/>
          <a:lstStyle/>
          <a:p>
            <a:fld id="{9E03D3DA-7B69-0F4C-9FFD-0AB99F84B0BB}" type="slidenum">
              <a:rPr lang="en-US">
                <a:solidFill>
                  <a:srgbClr val="000000"/>
                </a:solidFill>
                <a:latin typeface="Arial" pitchFamily="-111" charset="0"/>
                <a:ea typeface="ＭＳ Ｐゴシック" pitchFamily="-111" charset="-128"/>
                <a:cs typeface="ＭＳ Ｐゴシック" pitchFamily="-111" charset="-128"/>
              </a:rPr>
              <a:pPr/>
              <a:t>23</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209981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7"/>
          <p:cNvSpPr>
            <a:spLocks noGrp="1" noChangeArrowheads="1"/>
          </p:cNvSpPr>
          <p:nvPr>
            <p:ph type="sldNum" sz="quarter" idx="5"/>
          </p:nvPr>
        </p:nvSpPr>
        <p:spPr>
          <a:noFill/>
        </p:spPr>
        <p:txBody>
          <a:bodyPr/>
          <a:lstStyle/>
          <a:p>
            <a:fld id="{3CF601E0-660F-654D-9E9F-6F6E8AB9ADBC}" type="slidenum">
              <a:rPr lang="en-US">
                <a:latin typeface="Arial" pitchFamily="-111" charset="0"/>
                <a:ea typeface="ＭＳ Ｐゴシック" pitchFamily="-111" charset="-128"/>
                <a:cs typeface="ＭＳ Ｐゴシック" pitchFamily="-111" charset="-128"/>
              </a:rPr>
              <a:pPr/>
              <a:t>262</a:t>
            </a:fld>
            <a:endParaRPr lang="en-US">
              <a:latin typeface="Arial" pitchFamily="-111" charset="0"/>
              <a:ea typeface="ＭＳ Ｐゴシック" pitchFamily="-111" charset="-128"/>
              <a:cs typeface="ＭＳ Ｐゴシック" pitchFamily="-111" charset="-128"/>
            </a:endParaRPr>
          </a:p>
        </p:txBody>
      </p:sp>
      <p:sp>
        <p:nvSpPr>
          <p:cNvPr id="509955" name="Rectangle 2"/>
          <p:cNvSpPr>
            <a:spLocks noGrp="1" noRot="1" noChangeAspect="1" noChangeArrowheads="1" noTextEdit="1"/>
          </p:cNvSpPr>
          <p:nvPr>
            <p:ph type="sldImg"/>
          </p:nvPr>
        </p:nvSpPr>
        <p:spPr>
          <a:ln/>
        </p:spPr>
      </p:sp>
      <p:sp>
        <p:nvSpPr>
          <p:cNvPr id="50995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542895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7"/>
          <p:cNvSpPr>
            <a:spLocks noGrp="1" noChangeArrowheads="1"/>
          </p:cNvSpPr>
          <p:nvPr>
            <p:ph type="sldNum" sz="quarter" idx="5"/>
          </p:nvPr>
        </p:nvSpPr>
        <p:spPr>
          <a:noFill/>
        </p:spPr>
        <p:txBody>
          <a:bodyPr/>
          <a:lstStyle/>
          <a:p>
            <a:fld id="{58704F5A-C645-5D49-AA4A-0DCE2018E38C}" type="slidenum">
              <a:rPr lang="en-US">
                <a:latin typeface="Arial" pitchFamily="-111" charset="0"/>
                <a:ea typeface="ＭＳ Ｐゴシック" pitchFamily="-111" charset="-128"/>
                <a:cs typeface="ＭＳ Ｐゴシック" pitchFamily="-111" charset="-128"/>
              </a:rPr>
              <a:pPr/>
              <a:t>263</a:t>
            </a:fld>
            <a:endParaRPr lang="en-US">
              <a:latin typeface="Arial" pitchFamily="-111" charset="0"/>
              <a:ea typeface="ＭＳ Ｐゴシック" pitchFamily="-111" charset="-128"/>
              <a:cs typeface="ＭＳ Ｐゴシック" pitchFamily="-111" charset="-128"/>
            </a:endParaRPr>
          </a:p>
        </p:txBody>
      </p:sp>
      <p:sp>
        <p:nvSpPr>
          <p:cNvPr id="520195" name="Rectangle 2"/>
          <p:cNvSpPr>
            <a:spLocks noGrp="1" noRot="1" noChangeAspect="1" noChangeArrowheads="1" noTextEdit="1"/>
          </p:cNvSpPr>
          <p:nvPr>
            <p:ph type="sldImg"/>
          </p:nvPr>
        </p:nvSpPr>
        <p:spPr>
          <a:ln/>
        </p:spPr>
      </p:sp>
      <p:sp>
        <p:nvSpPr>
          <p:cNvPr id="52019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735032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a:noFill/>
        </p:spPr>
        <p:txBody>
          <a:bodyPr/>
          <a:lstStyle/>
          <a:p>
            <a:fld id="{E054C36D-7F27-6C40-8437-69B08E0C049D}" type="slidenum">
              <a:rPr lang="en-US">
                <a:latin typeface="Arial" pitchFamily="-111" charset="0"/>
                <a:ea typeface="ＭＳ Ｐゴシック" pitchFamily="-111" charset="-128"/>
                <a:cs typeface="ＭＳ Ｐゴシック" pitchFamily="-111" charset="-128"/>
              </a:rPr>
              <a:pPr/>
              <a:t>264</a:t>
            </a:fld>
            <a:endParaRPr lang="en-US">
              <a:latin typeface="Arial" pitchFamily="-111" charset="0"/>
              <a:ea typeface="ＭＳ Ｐゴシック" pitchFamily="-111" charset="-128"/>
              <a:cs typeface="ＭＳ Ｐゴシック" pitchFamily="-111" charset="-128"/>
            </a:endParaRPr>
          </a:p>
        </p:txBody>
      </p:sp>
      <p:sp>
        <p:nvSpPr>
          <p:cNvPr id="522243" name="Rectangle 2"/>
          <p:cNvSpPr>
            <a:spLocks noGrp="1" noRot="1" noChangeAspect="1" noChangeArrowheads="1" noTextEdit="1"/>
          </p:cNvSpPr>
          <p:nvPr>
            <p:ph type="sldImg"/>
          </p:nvPr>
        </p:nvSpPr>
        <p:spPr>
          <a:ln/>
        </p:spPr>
      </p:sp>
      <p:sp>
        <p:nvSpPr>
          <p:cNvPr id="5222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224802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a:noFill/>
        </p:spPr>
        <p:txBody>
          <a:bodyPr/>
          <a:lstStyle/>
          <a:p>
            <a:fld id="{E054C36D-7F27-6C40-8437-69B08E0C049D}" type="slidenum">
              <a:rPr lang="en-US">
                <a:latin typeface="Arial" pitchFamily="-111" charset="0"/>
                <a:ea typeface="ＭＳ Ｐゴシック" pitchFamily="-111" charset="-128"/>
                <a:cs typeface="ＭＳ Ｐゴシック" pitchFamily="-111" charset="-128"/>
              </a:rPr>
              <a:pPr/>
              <a:t>265</a:t>
            </a:fld>
            <a:endParaRPr lang="en-US">
              <a:latin typeface="Arial" pitchFamily="-111" charset="0"/>
              <a:ea typeface="ＭＳ Ｐゴシック" pitchFamily="-111" charset="-128"/>
              <a:cs typeface="ＭＳ Ｐゴシック" pitchFamily="-111" charset="-128"/>
            </a:endParaRPr>
          </a:p>
        </p:txBody>
      </p:sp>
      <p:sp>
        <p:nvSpPr>
          <p:cNvPr id="522243" name="Rectangle 2"/>
          <p:cNvSpPr>
            <a:spLocks noGrp="1" noRot="1" noChangeAspect="1" noChangeArrowheads="1" noTextEdit="1"/>
          </p:cNvSpPr>
          <p:nvPr>
            <p:ph type="sldImg"/>
          </p:nvPr>
        </p:nvSpPr>
        <p:spPr>
          <a:ln/>
        </p:spPr>
      </p:sp>
      <p:sp>
        <p:nvSpPr>
          <p:cNvPr id="5222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613055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7"/>
          <p:cNvSpPr>
            <a:spLocks noGrp="1" noChangeArrowheads="1"/>
          </p:cNvSpPr>
          <p:nvPr>
            <p:ph type="sldNum" sz="quarter" idx="5"/>
          </p:nvPr>
        </p:nvSpPr>
        <p:spPr>
          <a:noFill/>
        </p:spPr>
        <p:txBody>
          <a:bodyPr/>
          <a:lstStyle/>
          <a:p>
            <a:fld id="{E268BAB6-7707-0442-915E-C6AF60C715A1}" type="slidenum">
              <a:rPr lang="en-US">
                <a:latin typeface="Arial" pitchFamily="-111" charset="0"/>
                <a:ea typeface="ＭＳ Ｐゴシック" pitchFamily="-111" charset="-128"/>
                <a:cs typeface="ＭＳ Ｐゴシック" pitchFamily="-111" charset="-128"/>
              </a:rPr>
              <a:pPr/>
              <a:t>266</a:t>
            </a:fld>
            <a:endParaRPr lang="en-US">
              <a:latin typeface="Arial" pitchFamily="-111" charset="0"/>
              <a:ea typeface="ＭＳ Ｐゴシック" pitchFamily="-111" charset="-128"/>
              <a:cs typeface="ＭＳ Ｐゴシック" pitchFamily="-111" charset="-128"/>
            </a:endParaRPr>
          </a:p>
        </p:txBody>
      </p:sp>
      <p:sp>
        <p:nvSpPr>
          <p:cNvPr id="524291" name="Rectangle 2"/>
          <p:cNvSpPr>
            <a:spLocks noGrp="1" noRot="1" noChangeAspect="1" noChangeArrowheads="1" noTextEdit="1"/>
          </p:cNvSpPr>
          <p:nvPr>
            <p:ph type="sldImg"/>
          </p:nvPr>
        </p:nvSpPr>
        <p:spPr>
          <a:ln/>
        </p:spPr>
      </p:sp>
      <p:sp>
        <p:nvSpPr>
          <p:cNvPr id="5242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673977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7"/>
          <p:cNvSpPr>
            <a:spLocks noGrp="1" noChangeArrowheads="1"/>
          </p:cNvSpPr>
          <p:nvPr>
            <p:ph type="sldNum" sz="quarter" idx="5"/>
          </p:nvPr>
        </p:nvSpPr>
        <p:spPr>
          <a:noFill/>
        </p:spPr>
        <p:txBody>
          <a:bodyPr/>
          <a:lstStyle/>
          <a:p>
            <a:fld id="{0604F69A-796E-C542-BA1D-BBAC12B85713}" type="slidenum">
              <a:rPr lang="en-US">
                <a:latin typeface="Arial" pitchFamily="-111" charset="0"/>
                <a:ea typeface="ＭＳ Ｐゴシック" pitchFamily="-111" charset="-128"/>
                <a:cs typeface="ＭＳ Ｐゴシック" pitchFamily="-111" charset="-128"/>
              </a:rPr>
              <a:pPr/>
              <a:t>267</a:t>
            </a:fld>
            <a:endParaRPr lang="en-US">
              <a:latin typeface="Arial" pitchFamily="-111" charset="0"/>
              <a:ea typeface="ＭＳ Ｐゴシック" pitchFamily="-111" charset="-128"/>
              <a:cs typeface="ＭＳ Ｐゴシック" pitchFamily="-111" charset="-128"/>
            </a:endParaRPr>
          </a:p>
        </p:txBody>
      </p:sp>
      <p:sp>
        <p:nvSpPr>
          <p:cNvPr id="538627" name="Rectangle 2"/>
          <p:cNvSpPr>
            <a:spLocks noGrp="1" noRot="1" noChangeAspect="1" noChangeArrowheads="1" noTextEdit="1"/>
          </p:cNvSpPr>
          <p:nvPr>
            <p:ph type="sldImg"/>
          </p:nvPr>
        </p:nvSpPr>
        <p:spPr>
          <a:ln/>
        </p:spPr>
      </p:sp>
      <p:sp>
        <p:nvSpPr>
          <p:cNvPr id="5386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649658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7"/>
          <p:cNvSpPr>
            <a:spLocks noGrp="1" noChangeArrowheads="1"/>
          </p:cNvSpPr>
          <p:nvPr>
            <p:ph type="sldNum" sz="quarter" idx="5"/>
          </p:nvPr>
        </p:nvSpPr>
        <p:spPr>
          <a:noFill/>
        </p:spPr>
        <p:txBody>
          <a:bodyPr/>
          <a:lstStyle/>
          <a:p>
            <a:fld id="{6EC30627-4800-BA47-AAF9-8F2DE4C9692D}" type="slidenum">
              <a:rPr lang="en-US">
                <a:latin typeface="Arial" pitchFamily="-111" charset="0"/>
                <a:ea typeface="ＭＳ Ｐゴシック" pitchFamily="-111" charset="-128"/>
                <a:cs typeface="ＭＳ Ｐゴシック" pitchFamily="-111" charset="-128"/>
              </a:rPr>
              <a:pPr/>
              <a:t>268</a:t>
            </a:fld>
            <a:endParaRPr lang="en-US">
              <a:latin typeface="Arial" pitchFamily="-111" charset="0"/>
              <a:ea typeface="ＭＳ Ｐゴシック" pitchFamily="-111" charset="-128"/>
              <a:cs typeface="ＭＳ Ｐゴシック" pitchFamily="-111" charset="-128"/>
            </a:endParaRPr>
          </a:p>
        </p:txBody>
      </p:sp>
      <p:sp>
        <p:nvSpPr>
          <p:cNvPr id="540675" name="Rectangle 2"/>
          <p:cNvSpPr>
            <a:spLocks noGrp="1" noRot="1" noChangeAspect="1" noChangeArrowheads="1" noTextEdit="1"/>
          </p:cNvSpPr>
          <p:nvPr>
            <p:ph type="sldImg"/>
          </p:nvPr>
        </p:nvSpPr>
        <p:spPr>
          <a:ln/>
        </p:spPr>
      </p:sp>
      <p:sp>
        <p:nvSpPr>
          <p:cNvPr id="5406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2441818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84B178-C3F7-6A4F-81DB-AF667CBE1856}" type="slidenum">
              <a:rPr lang="en-US" smtClean="0"/>
              <a:pPr>
                <a:defRPr/>
              </a:pPr>
              <a:t>270</a:t>
            </a:fld>
            <a:endParaRPr lang="en-US"/>
          </a:p>
        </p:txBody>
      </p:sp>
    </p:spTree>
    <p:extLst>
      <p:ext uri="{BB962C8B-B14F-4D97-AF65-F5344CB8AC3E}">
        <p14:creationId xmlns:p14="http://schemas.microsoft.com/office/powerpoint/2010/main" val="40220236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84B178-C3F7-6A4F-81DB-AF667CBE1856}" type="slidenum">
              <a:rPr lang="en-US" smtClean="0"/>
              <a:pPr>
                <a:defRPr/>
              </a:pPr>
              <a:t>295</a:t>
            </a:fld>
            <a:endParaRPr lang="en-US"/>
          </a:p>
        </p:txBody>
      </p:sp>
    </p:spTree>
    <p:extLst>
      <p:ext uri="{BB962C8B-B14F-4D97-AF65-F5344CB8AC3E}">
        <p14:creationId xmlns:p14="http://schemas.microsoft.com/office/powerpoint/2010/main" val="15178769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6EC7D4-0570-5F4A-BD04-1972EAA44642}" type="slidenum">
              <a:rPr lang="en-US" smtClean="0"/>
              <a:pPr/>
              <a:t>297</a:t>
            </a:fld>
            <a:endParaRPr lang="en-US"/>
          </a:p>
        </p:txBody>
      </p:sp>
    </p:spTree>
    <p:extLst>
      <p:ext uri="{BB962C8B-B14F-4D97-AF65-F5344CB8AC3E}">
        <p14:creationId xmlns:p14="http://schemas.microsoft.com/office/powerpoint/2010/main" val="449836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Slide Image Placeholder 1"/>
          <p:cNvSpPr>
            <a:spLocks noGrp="1" noRot="1" noChangeAspect="1" noTextEdit="1"/>
          </p:cNvSpPr>
          <p:nvPr>
            <p:ph type="sldImg"/>
          </p:nvPr>
        </p:nvSpPr>
        <p:spPr>
          <a:ln/>
        </p:spPr>
      </p:sp>
      <p:sp>
        <p:nvSpPr>
          <p:cNvPr id="70963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09636" name="Slide Number Placeholder 3"/>
          <p:cNvSpPr>
            <a:spLocks noGrp="1"/>
          </p:cNvSpPr>
          <p:nvPr>
            <p:ph type="sldNum" sz="quarter" idx="5"/>
          </p:nvPr>
        </p:nvSpPr>
        <p:spPr>
          <a:noFill/>
        </p:spPr>
        <p:txBody>
          <a:bodyPr/>
          <a:lstStyle/>
          <a:p>
            <a:fld id="{06B2CFC7-2555-B846-A5AF-33B82BE11BA3}" type="slidenum">
              <a:rPr lang="en-US">
                <a:solidFill>
                  <a:srgbClr val="000000"/>
                </a:solidFill>
                <a:latin typeface="Arial" pitchFamily="-111" charset="0"/>
                <a:ea typeface="ＭＳ Ｐゴシック" pitchFamily="-111" charset="-128"/>
                <a:cs typeface="ＭＳ Ｐゴシック" pitchFamily="-111" charset="-128"/>
              </a:rPr>
              <a:pPr/>
              <a:t>24</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6270908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6F71FD60-909E-B347-8321-3E12F1F8A446}" type="slidenum">
              <a:rPr lang="en-US"/>
              <a:pPr/>
              <a:t>316</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234821443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53BB6957-C598-9949-B839-2C036C96274F}" type="slidenum">
              <a:rPr lang="en-US"/>
              <a:pPr/>
              <a:t>317</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20758702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29BEE931-B146-3141-AE6C-0C20A2FD7F0F}" type="slidenum">
              <a:rPr lang="en-US"/>
              <a:pPr/>
              <a:t>318</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349699678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8E0229DB-C7C7-8C48-A48A-328EAF79CE3A}" type="slidenum">
              <a:rPr lang="en-US"/>
              <a:pPr/>
              <a:t>319</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40740748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EAD10EF-4902-D740-BC07-1BD21D7AF924}" type="slidenum">
              <a:rPr lang="en-US"/>
              <a:pPr/>
              <a:t>320</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31408305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DEB36B01-74E9-334A-BE67-1F0EB8591D91}" type="slidenum">
              <a:rPr lang="en-US"/>
              <a:pPr/>
              <a:t>321</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16350530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6484204-DA96-2042-ABB2-E9C03E5D94E6}" type="slidenum">
              <a:rPr lang="en-US"/>
              <a:pPr/>
              <a:t>324</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419568432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C33C7CE-F7F7-C544-823F-AEF2E26613A0}" type="slidenum">
              <a:rPr lang="en-US"/>
              <a:pPr/>
              <a:t>325</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92990992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15758C6-0A72-954A-B625-A1CCC9195995}" type="slidenum">
              <a:rPr lang="en-US"/>
              <a:pPr/>
              <a:t>326</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362969998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ADA7507-1FB9-B44D-A7F7-7C62085CEE58}" type="slidenum">
              <a:rPr lang="en-US"/>
              <a:pPr/>
              <a:t>327</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4192302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Slide Image Placeholder 1"/>
          <p:cNvSpPr>
            <a:spLocks noGrp="1" noRot="1" noChangeAspect="1" noTextEdit="1"/>
          </p:cNvSpPr>
          <p:nvPr>
            <p:ph type="sldImg"/>
          </p:nvPr>
        </p:nvSpPr>
        <p:spPr>
          <a:ln/>
        </p:spPr>
      </p:sp>
      <p:sp>
        <p:nvSpPr>
          <p:cNvPr id="71168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11684" name="Slide Number Placeholder 3"/>
          <p:cNvSpPr>
            <a:spLocks noGrp="1"/>
          </p:cNvSpPr>
          <p:nvPr>
            <p:ph type="sldNum" sz="quarter" idx="5"/>
          </p:nvPr>
        </p:nvSpPr>
        <p:spPr>
          <a:noFill/>
        </p:spPr>
        <p:txBody>
          <a:bodyPr/>
          <a:lstStyle/>
          <a:p>
            <a:fld id="{59097515-2CEF-7A4D-94D2-13C1D6F76F3C}" type="slidenum">
              <a:rPr lang="en-US">
                <a:solidFill>
                  <a:srgbClr val="000000"/>
                </a:solidFill>
                <a:latin typeface="Arial" pitchFamily="-111" charset="0"/>
                <a:ea typeface="ＭＳ Ｐゴシック" pitchFamily="-111" charset="-128"/>
                <a:cs typeface="ＭＳ Ｐゴシック" pitchFamily="-111" charset="-128"/>
              </a:rPr>
              <a:pPr/>
              <a:t>25</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7633811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C3BF1E8-2CBA-634E-B73E-E074AA623FE9}" type="slidenum">
              <a:rPr lang="en-US"/>
              <a:pPr/>
              <a:t>328</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203171119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6FD708C-A926-B745-9302-19DD1AECF063}" type="slidenum">
              <a:rPr lang="en-US"/>
              <a:pPr/>
              <a:t>329</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380521814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B991DDA-9F0A-8A46-B6F6-307338C33F3C}" type="slidenum">
              <a:rPr lang="en-US"/>
              <a:pPr/>
              <a:t>330</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4263032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Slide Image Placeholder 1"/>
          <p:cNvSpPr>
            <a:spLocks noGrp="1" noRot="1" noChangeAspect="1" noTextEdit="1"/>
          </p:cNvSpPr>
          <p:nvPr>
            <p:ph type="sldImg"/>
          </p:nvPr>
        </p:nvSpPr>
        <p:spPr>
          <a:ln/>
        </p:spPr>
      </p:sp>
      <p:sp>
        <p:nvSpPr>
          <p:cNvPr id="71373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13732" name="Slide Number Placeholder 3"/>
          <p:cNvSpPr>
            <a:spLocks noGrp="1"/>
          </p:cNvSpPr>
          <p:nvPr>
            <p:ph type="sldNum" sz="quarter" idx="5"/>
          </p:nvPr>
        </p:nvSpPr>
        <p:spPr>
          <a:noFill/>
        </p:spPr>
        <p:txBody>
          <a:bodyPr/>
          <a:lstStyle/>
          <a:p>
            <a:fld id="{DE1405C0-D620-514A-B5C7-C5036CFD8BA0}" type="slidenum">
              <a:rPr lang="en-US">
                <a:solidFill>
                  <a:srgbClr val="000000"/>
                </a:solidFill>
                <a:latin typeface="Arial" pitchFamily="-111" charset="0"/>
                <a:ea typeface="ＭＳ Ｐゴシック" pitchFamily="-111" charset="-128"/>
                <a:cs typeface="ＭＳ Ｐゴシック" pitchFamily="-111" charset="-128"/>
              </a:rPr>
              <a:pPr/>
              <a:t>26</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45274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80A318F6-16BB-1E43-B8A5-D23395CCF467}" type="datetime1">
              <a:rPr lang="en-US" smtClean="0"/>
              <a:t>4/6/22</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1C2AC5EC-DFAD-014F-A0CB-986543EA4EBB}" type="slidenum">
              <a:rPr lang="en-US"/>
              <a:pPr/>
              <a:t>‹#›</a:t>
            </a:fld>
            <a:endParaRPr lang="en-US"/>
          </a:p>
        </p:txBody>
      </p:sp>
    </p:spTree>
    <p:extLst>
      <p:ext uri="{BB962C8B-B14F-4D97-AF65-F5344CB8AC3E}">
        <p14:creationId xmlns:p14="http://schemas.microsoft.com/office/powerpoint/2010/main" val="1591368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DCCED98-4317-2C48-A391-962B633133FF}" type="datetime1">
              <a:rPr lang="en-US" smtClean="0"/>
              <a:t>4/6/22</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dirty="0"/>
              <a:t>© UCF CS</a:t>
            </a:r>
          </a:p>
        </p:txBody>
      </p:sp>
      <p:sp>
        <p:nvSpPr>
          <p:cNvPr id="7" name="Rectangle 6"/>
          <p:cNvSpPr>
            <a:spLocks noGrp="1" noChangeArrowheads="1"/>
          </p:cNvSpPr>
          <p:nvPr>
            <p:ph type="sldNum" sz="quarter" idx="12"/>
          </p:nvPr>
        </p:nvSpPr>
        <p:spPr>
          <a:ln/>
        </p:spPr>
        <p:txBody>
          <a:bodyPr/>
          <a:lstStyle>
            <a:lvl1pPr>
              <a:defRPr/>
            </a:lvl1pPr>
          </a:lstStyle>
          <a:p>
            <a:fld id="{9E7AAC0A-1956-8340-8224-D7C28667D24B}" type="slidenum">
              <a:rPr lang="en-US"/>
              <a:pPr/>
              <a:t>‹#›</a:t>
            </a:fld>
            <a:endParaRPr lang="en-US"/>
          </a:p>
        </p:txBody>
      </p:sp>
    </p:spTree>
    <p:extLst>
      <p:ext uri="{BB962C8B-B14F-4D97-AF65-F5344CB8AC3E}">
        <p14:creationId xmlns:p14="http://schemas.microsoft.com/office/powerpoint/2010/main" val="327981989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DCCED98-4317-2C48-A391-962B633133FF}" type="datetime1">
              <a:rPr lang="en-US" smtClean="0"/>
              <a:t>12/28/20</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dirty="0"/>
              <a:t>© UCF CS</a:t>
            </a:r>
          </a:p>
        </p:txBody>
      </p:sp>
      <p:sp>
        <p:nvSpPr>
          <p:cNvPr id="7" name="Rectangle 6"/>
          <p:cNvSpPr>
            <a:spLocks noGrp="1" noChangeArrowheads="1"/>
          </p:cNvSpPr>
          <p:nvPr>
            <p:ph type="sldNum" sz="quarter" idx="12"/>
          </p:nvPr>
        </p:nvSpPr>
        <p:spPr>
          <a:ln/>
        </p:spPr>
        <p:txBody>
          <a:bodyPr/>
          <a:lstStyle>
            <a:lvl1pPr>
              <a:defRPr/>
            </a:lvl1pPr>
          </a:lstStyle>
          <a:p>
            <a:fld id="{9E7AAC0A-1956-8340-8224-D7C28667D24B}" type="slidenum">
              <a:rPr lang="en-US"/>
              <a:pPr/>
              <a:t>‹#›</a:t>
            </a:fld>
            <a:endParaRPr lang="en-US"/>
          </a:p>
        </p:txBody>
      </p:sp>
    </p:spTree>
    <p:extLst>
      <p:ext uri="{BB962C8B-B14F-4D97-AF65-F5344CB8AC3E}">
        <p14:creationId xmlns:p14="http://schemas.microsoft.com/office/powerpoint/2010/main" val="3279819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BF61EE21-9D78-EC4A-B9E0-463D2D212950}" type="datetime1">
              <a:rPr lang="en-US" smtClean="0"/>
              <a:t>4/6/22</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617D03BB-11CB-F949-BDB2-77C119DBBE08}" type="slidenum">
              <a:rPr lang="en-US"/>
              <a:pPr/>
              <a:t>‹#›</a:t>
            </a:fld>
            <a:endParaRPr lang="en-US"/>
          </a:p>
        </p:txBody>
      </p:sp>
    </p:spTree>
    <p:extLst>
      <p:ext uri="{BB962C8B-B14F-4D97-AF65-F5344CB8AC3E}">
        <p14:creationId xmlns:p14="http://schemas.microsoft.com/office/powerpoint/2010/main" val="196519788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BF61EE21-9D78-EC4A-B9E0-463D2D212950}" type="datetime1">
              <a:rPr lang="en-US" smtClean="0"/>
              <a:t>12/28/20</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617D03BB-11CB-F949-BDB2-77C119DBBE08}" type="slidenum">
              <a:rPr lang="en-US"/>
              <a:pPr/>
              <a:t>‹#›</a:t>
            </a:fld>
            <a:endParaRPr lang="en-US"/>
          </a:p>
        </p:txBody>
      </p:sp>
    </p:spTree>
    <p:extLst>
      <p:ext uri="{BB962C8B-B14F-4D97-AF65-F5344CB8AC3E}">
        <p14:creationId xmlns:p14="http://schemas.microsoft.com/office/powerpoint/2010/main" val="1965197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4B3783F6-D231-A54E-91F7-CE431D89A591}" type="datetime1">
              <a:rPr lang="en-US" smtClean="0"/>
              <a:t>4/6/22</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B93D14BA-355C-6F4D-8CB5-1E4E236E5191}" type="slidenum">
              <a:rPr lang="en-US"/>
              <a:pPr/>
              <a:t>‹#›</a:t>
            </a:fld>
            <a:endParaRPr lang="en-US"/>
          </a:p>
        </p:txBody>
      </p:sp>
    </p:spTree>
    <p:extLst>
      <p:ext uri="{BB962C8B-B14F-4D97-AF65-F5344CB8AC3E}">
        <p14:creationId xmlns:p14="http://schemas.microsoft.com/office/powerpoint/2010/main" val="276721768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4B3783F6-D231-A54E-91F7-CE431D89A591}" type="datetime1">
              <a:rPr lang="en-US" smtClean="0"/>
              <a:t>12/28/20</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B93D14BA-355C-6F4D-8CB5-1E4E236E5191}" type="slidenum">
              <a:rPr lang="en-US"/>
              <a:pPr/>
              <a:t>‹#›</a:t>
            </a:fld>
            <a:endParaRPr lang="en-US"/>
          </a:p>
        </p:txBody>
      </p:sp>
    </p:spTree>
    <p:extLst>
      <p:ext uri="{BB962C8B-B14F-4D97-AF65-F5344CB8AC3E}">
        <p14:creationId xmlns:p14="http://schemas.microsoft.com/office/powerpoint/2010/main" val="2767217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1EFE8E0D-F0A4-664A-B4CB-1572CC9A019E}" type="datetime1">
              <a:rPr lang="en-US" smtClean="0"/>
              <a:t>4/6/22</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dirty="0"/>
              <a:t>© UCF CS</a:t>
            </a:r>
          </a:p>
        </p:txBody>
      </p:sp>
      <p:sp>
        <p:nvSpPr>
          <p:cNvPr id="7" name="Rectangle 6"/>
          <p:cNvSpPr>
            <a:spLocks noGrp="1" noChangeArrowheads="1"/>
          </p:cNvSpPr>
          <p:nvPr>
            <p:ph type="sldNum" sz="quarter" idx="12"/>
          </p:nvPr>
        </p:nvSpPr>
        <p:spPr>
          <a:ln/>
        </p:spPr>
        <p:txBody>
          <a:bodyPr/>
          <a:lstStyle>
            <a:lvl1pPr>
              <a:defRPr/>
            </a:lvl1pPr>
          </a:lstStyle>
          <a:p>
            <a:fld id="{445EE83F-0561-3C44-98AA-8FFF6D2C2E04}" type="slidenum">
              <a:rPr lang="en-US"/>
              <a:pPr/>
              <a:t>‹#›</a:t>
            </a:fld>
            <a:endParaRPr lang="en-US"/>
          </a:p>
        </p:txBody>
      </p:sp>
    </p:spTree>
    <p:extLst>
      <p:ext uri="{BB962C8B-B14F-4D97-AF65-F5344CB8AC3E}">
        <p14:creationId xmlns:p14="http://schemas.microsoft.com/office/powerpoint/2010/main" val="243390657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1EFE8E0D-F0A4-664A-B4CB-1572CC9A019E}" type="datetime1">
              <a:rPr lang="en-US" smtClean="0"/>
              <a:t>12/28/20</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dirty="0"/>
              <a:t>© UCF CS</a:t>
            </a:r>
          </a:p>
        </p:txBody>
      </p:sp>
      <p:sp>
        <p:nvSpPr>
          <p:cNvPr id="7" name="Rectangle 6"/>
          <p:cNvSpPr>
            <a:spLocks noGrp="1" noChangeArrowheads="1"/>
          </p:cNvSpPr>
          <p:nvPr>
            <p:ph type="sldNum" sz="quarter" idx="12"/>
          </p:nvPr>
        </p:nvSpPr>
        <p:spPr>
          <a:ln/>
        </p:spPr>
        <p:txBody>
          <a:bodyPr/>
          <a:lstStyle>
            <a:lvl1pPr>
              <a:defRPr/>
            </a:lvl1pPr>
          </a:lstStyle>
          <a:p>
            <a:fld id="{445EE83F-0561-3C44-98AA-8FFF6D2C2E04}" type="slidenum">
              <a:rPr lang="en-US"/>
              <a:pPr/>
              <a:t>‹#›</a:t>
            </a:fld>
            <a:endParaRPr lang="en-US"/>
          </a:p>
        </p:txBody>
      </p:sp>
    </p:spTree>
    <p:extLst>
      <p:ext uri="{BB962C8B-B14F-4D97-AF65-F5344CB8AC3E}">
        <p14:creationId xmlns:p14="http://schemas.microsoft.com/office/powerpoint/2010/main" val="2433906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p>
        </p:txBody>
      </p:sp>
      <p:sp>
        <p:nvSpPr>
          <p:cNvPr id="3" name="Text Placeholder 2"/>
          <p:cNvSpPr>
            <a:spLocks noGrp="1"/>
          </p:cNvSpPr>
          <p:nvPr>
            <p:ph type="body" sz="half" idx="1"/>
          </p:nvPr>
        </p:nvSpPr>
        <p:spPr>
          <a:xfrm>
            <a:off x="1182688" y="2017713"/>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82688" y="4151313"/>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F4B294EA-1D72-5049-BEE6-B7D98566A75C}" type="slidenum">
              <a:rPr lang="en-US"/>
              <a:pPr/>
              <a:t>‹#›</a:t>
            </a:fld>
            <a:endParaRPr lang="en-US"/>
          </a:p>
        </p:txBody>
      </p:sp>
    </p:spTree>
    <p:extLst>
      <p:ext uri="{BB962C8B-B14F-4D97-AF65-F5344CB8AC3E}">
        <p14:creationId xmlns:p14="http://schemas.microsoft.com/office/powerpoint/2010/main" val="934575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80A318F6-16BB-1E43-B8A5-D23395CCF467}" type="datetime1">
              <a:rPr lang="en-US" smtClean="0"/>
              <a:t>12/28/20</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1C2AC5EC-DFAD-014F-A0CB-986543EA4EBB}" type="slidenum">
              <a:rPr lang="en-US"/>
              <a:pPr/>
              <a:t>‹#›</a:t>
            </a:fld>
            <a:endParaRPr lang="en-US"/>
          </a:p>
        </p:txBody>
      </p:sp>
    </p:spTree>
    <p:extLst>
      <p:ext uri="{BB962C8B-B14F-4D97-AF65-F5344CB8AC3E}">
        <p14:creationId xmlns:p14="http://schemas.microsoft.com/office/powerpoint/2010/main" val="1591368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2534C2F4-DACC-7046-9C17-8BE104BD396C}" type="datetime1">
              <a:rPr lang="en-US" smtClean="0"/>
              <a:t>4/6/22</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F7F6C048-724C-A44D-A3A9-573A2C2F7973}" type="slidenum">
              <a:rPr lang="en-US"/>
              <a:pPr/>
              <a:t>‹#›</a:t>
            </a:fld>
            <a:endParaRPr lang="en-US"/>
          </a:p>
        </p:txBody>
      </p:sp>
    </p:spTree>
    <p:extLst>
      <p:ext uri="{BB962C8B-B14F-4D97-AF65-F5344CB8AC3E}">
        <p14:creationId xmlns:p14="http://schemas.microsoft.com/office/powerpoint/2010/main" val="521552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2534C2F4-DACC-7046-9C17-8BE104BD396C}" type="datetime1">
              <a:rPr lang="en-US" smtClean="0"/>
              <a:t>12/28/20</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F7F6C048-724C-A44D-A3A9-573A2C2F7973}" type="slidenum">
              <a:rPr lang="en-US"/>
              <a:pPr/>
              <a:t>‹#›</a:t>
            </a:fld>
            <a:endParaRPr lang="en-US"/>
          </a:p>
        </p:txBody>
      </p:sp>
    </p:spTree>
    <p:extLst>
      <p:ext uri="{BB962C8B-B14F-4D97-AF65-F5344CB8AC3E}">
        <p14:creationId xmlns:p14="http://schemas.microsoft.com/office/powerpoint/2010/main" val="521552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2219DD89-BAD8-364A-BD2D-467099994EAF}" type="datetime1">
              <a:rPr lang="en-US" smtClean="0"/>
              <a:t>4/6/22</a:t>
            </a:fld>
            <a:endParaRPr lang="en-US"/>
          </a:p>
        </p:txBody>
      </p:sp>
      <p:sp>
        <p:nvSpPr>
          <p:cNvPr id="4" name="Rectangle 5"/>
          <p:cNvSpPr>
            <a:spLocks noGrp="1" noChangeArrowheads="1"/>
          </p:cNvSpPr>
          <p:nvPr>
            <p:ph type="ftr" sz="quarter" idx="11"/>
          </p:nvPr>
        </p:nvSpPr>
        <p:spPr>
          <a:ln/>
        </p:spPr>
        <p:txBody>
          <a:bodyPr/>
          <a:lstStyle>
            <a:lvl1pPr>
              <a:defRPr/>
            </a:lvl1pPr>
          </a:lstStyle>
          <a:p>
            <a:r>
              <a:rPr lang="en-US" dirty="0"/>
              <a:t>© UCF CS</a:t>
            </a:r>
          </a:p>
        </p:txBody>
      </p:sp>
      <p:sp>
        <p:nvSpPr>
          <p:cNvPr id="5" name="Rectangle 6"/>
          <p:cNvSpPr>
            <a:spLocks noGrp="1" noChangeArrowheads="1"/>
          </p:cNvSpPr>
          <p:nvPr>
            <p:ph type="sldNum" sz="quarter" idx="12"/>
          </p:nvPr>
        </p:nvSpPr>
        <p:spPr>
          <a:ln/>
        </p:spPr>
        <p:txBody>
          <a:bodyPr/>
          <a:lstStyle>
            <a:lvl1pPr>
              <a:defRPr/>
            </a:lvl1pPr>
          </a:lstStyle>
          <a:p>
            <a:fld id="{5F8E28D9-431E-8740-9B48-008ADE63E310}" type="slidenum">
              <a:rPr lang="en-US"/>
              <a:pPr/>
              <a:t>‹#›</a:t>
            </a:fld>
            <a:endParaRPr lang="en-US"/>
          </a:p>
        </p:txBody>
      </p:sp>
    </p:spTree>
    <p:extLst>
      <p:ext uri="{BB962C8B-B14F-4D97-AF65-F5344CB8AC3E}">
        <p14:creationId xmlns:p14="http://schemas.microsoft.com/office/powerpoint/2010/main" val="39211498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2219DD89-BAD8-364A-BD2D-467099994EAF}" type="datetime1">
              <a:rPr lang="en-US" smtClean="0"/>
              <a:t>12/28/20</a:t>
            </a:fld>
            <a:endParaRPr lang="en-US"/>
          </a:p>
        </p:txBody>
      </p:sp>
      <p:sp>
        <p:nvSpPr>
          <p:cNvPr id="4" name="Rectangle 5"/>
          <p:cNvSpPr>
            <a:spLocks noGrp="1" noChangeArrowheads="1"/>
          </p:cNvSpPr>
          <p:nvPr>
            <p:ph type="ftr" sz="quarter" idx="11"/>
          </p:nvPr>
        </p:nvSpPr>
        <p:spPr>
          <a:ln/>
        </p:spPr>
        <p:txBody>
          <a:bodyPr/>
          <a:lstStyle>
            <a:lvl1pPr>
              <a:defRPr/>
            </a:lvl1pPr>
          </a:lstStyle>
          <a:p>
            <a:r>
              <a:rPr lang="en-US" dirty="0"/>
              <a:t>© UCF CS</a:t>
            </a:r>
          </a:p>
        </p:txBody>
      </p:sp>
      <p:sp>
        <p:nvSpPr>
          <p:cNvPr id="5" name="Rectangle 6"/>
          <p:cNvSpPr>
            <a:spLocks noGrp="1" noChangeArrowheads="1"/>
          </p:cNvSpPr>
          <p:nvPr>
            <p:ph type="sldNum" sz="quarter" idx="12"/>
          </p:nvPr>
        </p:nvSpPr>
        <p:spPr>
          <a:ln/>
        </p:spPr>
        <p:txBody>
          <a:bodyPr/>
          <a:lstStyle>
            <a:lvl1pPr>
              <a:defRPr/>
            </a:lvl1pPr>
          </a:lstStyle>
          <a:p>
            <a:fld id="{5F8E28D9-431E-8740-9B48-008ADE63E310}" type="slidenum">
              <a:rPr lang="en-US"/>
              <a:pPr/>
              <a:t>‹#›</a:t>
            </a:fld>
            <a:endParaRPr lang="en-US"/>
          </a:p>
        </p:txBody>
      </p:sp>
    </p:spTree>
    <p:extLst>
      <p:ext uri="{BB962C8B-B14F-4D97-AF65-F5344CB8AC3E}">
        <p14:creationId xmlns:p14="http://schemas.microsoft.com/office/powerpoint/2010/main" val="3921149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0CAFAFA-42D4-614C-B8B0-6D1EBAE9D211}" type="datetime1">
              <a:rPr lang="en-US" smtClean="0"/>
              <a:t>4/6/22</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61C0DFDA-2135-D64E-918D-40C809DE5D01}" type="slidenum">
              <a:rPr lang="en-US"/>
              <a:pPr/>
              <a:t>‹#›</a:t>
            </a:fld>
            <a:endParaRPr lang="en-US"/>
          </a:p>
        </p:txBody>
      </p:sp>
    </p:spTree>
    <p:extLst>
      <p:ext uri="{BB962C8B-B14F-4D97-AF65-F5344CB8AC3E}">
        <p14:creationId xmlns:p14="http://schemas.microsoft.com/office/powerpoint/2010/main" val="18716124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0CAFAFA-42D4-614C-B8B0-6D1EBAE9D211}" type="datetime1">
              <a:rPr lang="en-US" smtClean="0"/>
              <a:t>12/28/20</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61C0DFDA-2135-D64E-918D-40C809DE5D01}" type="slidenum">
              <a:rPr lang="en-US"/>
              <a:pPr/>
              <a:t>‹#›</a:t>
            </a:fld>
            <a:endParaRPr lang="en-US"/>
          </a:p>
        </p:txBody>
      </p:sp>
    </p:spTree>
    <p:extLst>
      <p:ext uri="{BB962C8B-B14F-4D97-AF65-F5344CB8AC3E}">
        <p14:creationId xmlns:p14="http://schemas.microsoft.com/office/powerpoint/2010/main" val="1871612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9CB80E08-E47F-E54B-A080-4A582F0A0BAB}" type="datetime1">
              <a:rPr lang="en-US" smtClean="0"/>
              <a:t>4/6/22</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dirty="0"/>
              <a:t>© UCF CS</a:t>
            </a:r>
          </a:p>
        </p:txBody>
      </p:sp>
      <p:sp>
        <p:nvSpPr>
          <p:cNvPr id="7" name="Rectangle 6"/>
          <p:cNvSpPr>
            <a:spLocks noGrp="1" noChangeArrowheads="1"/>
          </p:cNvSpPr>
          <p:nvPr>
            <p:ph type="sldNum" sz="quarter" idx="12"/>
          </p:nvPr>
        </p:nvSpPr>
        <p:spPr>
          <a:ln/>
        </p:spPr>
        <p:txBody>
          <a:bodyPr/>
          <a:lstStyle>
            <a:lvl1pPr>
              <a:defRPr/>
            </a:lvl1pPr>
          </a:lstStyle>
          <a:p>
            <a:fld id="{D90E1FD5-8788-F846-A31B-26E5EF73593D}" type="slidenum">
              <a:rPr lang="en-US"/>
              <a:pPr/>
              <a:t>‹#›</a:t>
            </a:fld>
            <a:endParaRPr lang="en-US"/>
          </a:p>
        </p:txBody>
      </p:sp>
    </p:spTree>
    <p:extLst>
      <p:ext uri="{BB962C8B-B14F-4D97-AF65-F5344CB8AC3E}">
        <p14:creationId xmlns:p14="http://schemas.microsoft.com/office/powerpoint/2010/main" val="26750326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9CB80E08-E47F-E54B-A080-4A582F0A0BAB}" type="datetime1">
              <a:rPr lang="en-US" smtClean="0"/>
              <a:t>12/28/20</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dirty="0"/>
              <a:t>© UCF CS</a:t>
            </a:r>
          </a:p>
        </p:txBody>
      </p:sp>
      <p:sp>
        <p:nvSpPr>
          <p:cNvPr id="7" name="Rectangle 6"/>
          <p:cNvSpPr>
            <a:spLocks noGrp="1" noChangeArrowheads="1"/>
          </p:cNvSpPr>
          <p:nvPr>
            <p:ph type="sldNum" sz="quarter" idx="12"/>
          </p:nvPr>
        </p:nvSpPr>
        <p:spPr>
          <a:ln/>
        </p:spPr>
        <p:txBody>
          <a:bodyPr/>
          <a:lstStyle>
            <a:lvl1pPr>
              <a:defRPr/>
            </a:lvl1pPr>
          </a:lstStyle>
          <a:p>
            <a:fld id="{D90E1FD5-8788-F846-A31B-26E5EF73593D}" type="slidenum">
              <a:rPr lang="en-US"/>
              <a:pPr/>
              <a:t>‹#›</a:t>
            </a:fld>
            <a:endParaRPr lang="en-US"/>
          </a:p>
        </p:txBody>
      </p:sp>
    </p:spTree>
    <p:extLst>
      <p:ext uri="{BB962C8B-B14F-4D97-AF65-F5344CB8AC3E}">
        <p14:creationId xmlns:p14="http://schemas.microsoft.com/office/powerpoint/2010/main" val="2675032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045D80B8-F1C1-AD40-80F2-554E916B305A}" type="datetime1">
              <a:rPr lang="en-US" smtClean="0"/>
              <a:t>4/6/22</a:t>
            </a:fld>
            <a:endParaRPr lang="en-US"/>
          </a:p>
        </p:txBody>
      </p:sp>
      <p:sp>
        <p:nvSpPr>
          <p:cNvPr id="8" name="Rectangle 5"/>
          <p:cNvSpPr>
            <a:spLocks noGrp="1" noChangeArrowheads="1"/>
          </p:cNvSpPr>
          <p:nvPr>
            <p:ph type="ftr" sz="quarter" idx="11"/>
          </p:nvPr>
        </p:nvSpPr>
        <p:spPr>
          <a:ln/>
        </p:spPr>
        <p:txBody>
          <a:bodyPr/>
          <a:lstStyle>
            <a:lvl1pPr>
              <a:defRPr/>
            </a:lvl1pPr>
          </a:lstStyle>
          <a:p>
            <a:r>
              <a:rPr lang="en-US" dirty="0"/>
              <a:t>© UCF CS</a:t>
            </a:r>
          </a:p>
        </p:txBody>
      </p:sp>
      <p:sp>
        <p:nvSpPr>
          <p:cNvPr id="9" name="Rectangle 6"/>
          <p:cNvSpPr>
            <a:spLocks noGrp="1" noChangeArrowheads="1"/>
          </p:cNvSpPr>
          <p:nvPr>
            <p:ph type="sldNum" sz="quarter" idx="12"/>
          </p:nvPr>
        </p:nvSpPr>
        <p:spPr>
          <a:ln/>
        </p:spPr>
        <p:txBody>
          <a:bodyPr/>
          <a:lstStyle>
            <a:lvl1pPr>
              <a:defRPr/>
            </a:lvl1pPr>
          </a:lstStyle>
          <a:p>
            <a:fld id="{5C3A5692-28FF-E048-A23B-BD64E45D7FD0}" type="slidenum">
              <a:rPr lang="en-US"/>
              <a:pPr/>
              <a:t>‹#›</a:t>
            </a:fld>
            <a:endParaRPr lang="en-US"/>
          </a:p>
        </p:txBody>
      </p:sp>
    </p:spTree>
    <p:extLst>
      <p:ext uri="{BB962C8B-B14F-4D97-AF65-F5344CB8AC3E}">
        <p14:creationId xmlns:p14="http://schemas.microsoft.com/office/powerpoint/2010/main" val="6065315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045D80B8-F1C1-AD40-80F2-554E916B305A}" type="datetime1">
              <a:rPr lang="en-US" smtClean="0"/>
              <a:t>12/28/20</a:t>
            </a:fld>
            <a:endParaRPr lang="en-US"/>
          </a:p>
        </p:txBody>
      </p:sp>
      <p:sp>
        <p:nvSpPr>
          <p:cNvPr id="8" name="Rectangle 5"/>
          <p:cNvSpPr>
            <a:spLocks noGrp="1" noChangeArrowheads="1"/>
          </p:cNvSpPr>
          <p:nvPr>
            <p:ph type="ftr" sz="quarter" idx="11"/>
          </p:nvPr>
        </p:nvSpPr>
        <p:spPr>
          <a:ln/>
        </p:spPr>
        <p:txBody>
          <a:bodyPr/>
          <a:lstStyle>
            <a:lvl1pPr>
              <a:defRPr/>
            </a:lvl1pPr>
          </a:lstStyle>
          <a:p>
            <a:r>
              <a:rPr lang="en-US" dirty="0"/>
              <a:t>© UCF CS</a:t>
            </a:r>
          </a:p>
        </p:txBody>
      </p:sp>
      <p:sp>
        <p:nvSpPr>
          <p:cNvPr id="9" name="Rectangle 6"/>
          <p:cNvSpPr>
            <a:spLocks noGrp="1" noChangeArrowheads="1"/>
          </p:cNvSpPr>
          <p:nvPr>
            <p:ph type="sldNum" sz="quarter" idx="12"/>
          </p:nvPr>
        </p:nvSpPr>
        <p:spPr>
          <a:ln/>
        </p:spPr>
        <p:txBody>
          <a:bodyPr/>
          <a:lstStyle>
            <a:lvl1pPr>
              <a:defRPr/>
            </a:lvl1pPr>
          </a:lstStyle>
          <a:p>
            <a:fld id="{5C3A5692-28FF-E048-A23B-BD64E45D7FD0}" type="slidenum">
              <a:rPr lang="en-US"/>
              <a:pPr/>
              <a:t>‹#›</a:t>
            </a:fld>
            <a:endParaRPr lang="en-US"/>
          </a:p>
        </p:txBody>
      </p:sp>
    </p:spTree>
    <p:extLst>
      <p:ext uri="{BB962C8B-B14F-4D97-AF65-F5344CB8AC3E}">
        <p14:creationId xmlns:p14="http://schemas.microsoft.com/office/powerpoint/2010/main" val="606531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34B5390C-BEA9-E14D-AA81-FE8F6AFFBD2A}" type="datetime1">
              <a:rPr lang="en-US" smtClean="0"/>
              <a:t>4/6/22</a:t>
            </a:fld>
            <a:endParaRPr lang="en-US"/>
          </a:p>
        </p:txBody>
      </p:sp>
      <p:sp>
        <p:nvSpPr>
          <p:cNvPr id="4" name="Rectangle 5"/>
          <p:cNvSpPr>
            <a:spLocks noGrp="1" noChangeArrowheads="1"/>
          </p:cNvSpPr>
          <p:nvPr>
            <p:ph type="ftr" sz="quarter" idx="11"/>
          </p:nvPr>
        </p:nvSpPr>
        <p:spPr>
          <a:ln/>
        </p:spPr>
        <p:txBody>
          <a:bodyPr/>
          <a:lstStyle>
            <a:lvl1pPr>
              <a:defRPr/>
            </a:lvl1pPr>
          </a:lstStyle>
          <a:p>
            <a:r>
              <a:rPr lang="en-US" dirty="0"/>
              <a:t>© UCF CS</a:t>
            </a:r>
          </a:p>
        </p:txBody>
      </p:sp>
      <p:sp>
        <p:nvSpPr>
          <p:cNvPr id="5" name="Rectangle 6"/>
          <p:cNvSpPr>
            <a:spLocks noGrp="1" noChangeArrowheads="1"/>
          </p:cNvSpPr>
          <p:nvPr>
            <p:ph type="sldNum" sz="quarter" idx="12"/>
          </p:nvPr>
        </p:nvSpPr>
        <p:spPr>
          <a:ln/>
        </p:spPr>
        <p:txBody>
          <a:bodyPr/>
          <a:lstStyle>
            <a:lvl1pPr>
              <a:defRPr/>
            </a:lvl1pPr>
          </a:lstStyle>
          <a:p>
            <a:fld id="{15237D89-D11D-954C-BFCD-675BFC02310A}" type="slidenum">
              <a:rPr lang="en-US"/>
              <a:pPr/>
              <a:t>‹#›</a:t>
            </a:fld>
            <a:endParaRPr lang="en-US"/>
          </a:p>
        </p:txBody>
      </p:sp>
    </p:spTree>
    <p:extLst>
      <p:ext uri="{BB962C8B-B14F-4D97-AF65-F5344CB8AC3E}">
        <p14:creationId xmlns:p14="http://schemas.microsoft.com/office/powerpoint/2010/main" val="9514517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34B5390C-BEA9-E14D-AA81-FE8F6AFFBD2A}" type="datetime1">
              <a:rPr lang="en-US" smtClean="0"/>
              <a:t>12/28/20</a:t>
            </a:fld>
            <a:endParaRPr lang="en-US"/>
          </a:p>
        </p:txBody>
      </p:sp>
      <p:sp>
        <p:nvSpPr>
          <p:cNvPr id="4" name="Rectangle 5"/>
          <p:cNvSpPr>
            <a:spLocks noGrp="1" noChangeArrowheads="1"/>
          </p:cNvSpPr>
          <p:nvPr>
            <p:ph type="ftr" sz="quarter" idx="11"/>
          </p:nvPr>
        </p:nvSpPr>
        <p:spPr>
          <a:ln/>
        </p:spPr>
        <p:txBody>
          <a:bodyPr/>
          <a:lstStyle>
            <a:lvl1pPr>
              <a:defRPr/>
            </a:lvl1pPr>
          </a:lstStyle>
          <a:p>
            <a:r>
              <a:rPr lang="en-US" dirty="0"/>
              <a:t>© UCF CS</a:t>
            </a:r>
          </a:p>
        </p:txBody>
      </p:sp>
      <p:sp>
        <p:nvSpPr>
          <p:cNvPr id="5" name="Rectangle 6"/>
          <p:cNvSpPr>
            <a:spLocks noGrp="1" noChangeArrowheads="1"/>
          </p:cNvSpPr>
          <p:nvPr>
            <p:ph type="sldNum" sz="quarter" idx="12"/>
          </p:nvPr>
        </p:nvSpPr>
        <p:spPr>
          <a:ln/>
        </p:spPr>
        <p:txBody>
          <a:bodyPr/>
          <a:lstStyle>
            <a:lvl1pPr>
              <a:defRPr/>
            </a:lvl1pPr>
          </a:lstStyle>
          <a:p>
            <a:fld id="{15237D89-D11D-954C-BFCD-675BFC02310A}" type="slidenum">
              <a:rPr lang="en-US"/>
              <a:pPr/>
              <a:t>‹#›</a:t>
            </a:fld>
            <a:endParaRPr lang="en-US"/>
          </a:p>
        </p:txBody>
      </p:sp>
    </p:spTree>
    <p:extLst>
      <p:ext uri="{BB962C8B-B14F-4D97-AF65-F5344CB8AC3E}">
        <p14:creationId xmlns:p14="http://schemas.microsoft.com/office/powerpoint/2010/main" val="95145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EAF8B5D-97DC-6D4C-BB10-0C704C0F2AC3}" type="datetime1">
              <a:rPr lang="en-US" smtClean="0"/>
              <a:t>4/6/22</a:t>
            </a:fld>
            <a:endParaRPr lang="en-US"/>
          </a:p>
        </p:txBody>
      </p:sp>
      <p:sp>
        <p:nvSpPr>
          <p:cNvPr id="3" name="Rectangle 5"/>
          <p:cNvSpPr>
            <a:spLocks noGrp="1" noChangeArrowheads="1"/>
          </p:cNvSpPr>
          <p:nvPr>
            <p:ph type="ftr" sz="quarter" idx="11"/>
          </p:nvPr>
        </p:nvSpPr>
        <p:spPr>
          <a:ln/>
        </p:spPr>
        <p:txBody>
          <a:bodyPr/>
          <a:lstStyle>
            <a:lvl1pPr>
              <a:defRPr/>
            </a:lvl1pPr>
          </a:lstStyle>
          <a:p>
            <a:r>
              <a:rPr lang="en-US" dirty="0"/>
              <a:t>© UCF CS</a:t>
            </a:r>
          </a:p>
        </p:txBody>
      </p:sp>
      <p:sp>
        <p:nvSpPr>
          <p:cNvPr id="4" name="Rectangle 6"/>
          <p:cNvSpPr>
            <a:spLocks noGrp="1" noChangeArrowheads="1"/>
          </p:cNvSpPr>
          <p:nvPr>
            <p:ph type="sldNum" sz="quarter" idx="12"/>
          </p:nvPr>
        </p:nvSpPr>
        <p:spPr>
          <a:ln/>
        </p:spPr>
        <p:txBody>
          <a:bodyPr/>
          <a:lstStyle>
            <a:lvl1pPr>
              <a:defRPr/>
            </a:lvl1pPr>
          </a:lstStyle>
          <a:p>
            <a:fld id="{256636F4-E812-014D-94A9-0B9FCB771131}" type="slidenum">
              <a:rPr lang="en-US"/>
              <a:pPr/>
              <a:t>‹#›</a:t>
            </a:fld>
            <a:endParaRPr lang="en-US"/>
          </a:p>
        </p:txBody>
      </p:sp>
    </p:spTree>
    <p:extLst>
      <p:ext uri="{BB962C8B-B14F-4D97-AF65-F5344CB8AC3E}">
        <p14:creationId xmlns:p14="http://schemas.microsoft.com/office/powerpoint/2010/main" val="16200143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EAF8B5D-97DC-6D4C-BB10-0C704C0F2AC3}" type="datetime1">
              <a:rPr lang="en-US" smtClean="0"/>
              <a:t>12/28/20</a:t>
            </a:fld>
            <a:endParaRPr lang="en-US"/>
          </a:p>
        </p:txBody>
      </p:sp>
      <p:sp>
        <p:nvSpPr>
          <p:cNvPr id="3" name="Rectangle 5"/>
          <p:cNvSpPr>
            <a:spLocks noGrp="1" noChangeArrowheads="1"/>
          </p:cNvSpPr>
          <p:nvPr>
            <p:ph type="ftr" sz="quarter" idx="11"/>
          </p:nvPr>
        </p:nvSpPr>
        <p:spPr>
          <a:ln/>
        </p:spPr>
        <p:txBody>
          <a:bodyPr/>
          <a:lstStyle>
            <a:lvl1pPr>
              <a:defRPr/>
            </a:lvl1pPr>
          </a:lstStyle>
          <a:p>
            <a:r>
              <a:rPr lang="en-US" dirty="0"/>
              <a:t>© UCF CS</a:t>
            </a:r>
          </a:p>
        </p:txBody>
      </p:sp>
      <p:sp>
        <p:nvSpPr>
          <p:cNvPr id="4" name="Rectangle 6"/>
          <p:cNvSpPr>
            <a:spLocks noGrp="1" noChangeArrowheads="1"/>
          </p:cNvSpPr>
          <p:nvPr>
            <p:ph type="sldNum" sz="quarter" idx="12"/>
          </p:nvPr>
        </p:nvSpPr>
        <p:spPr>
          <a:ln/>
        </p:spPr>
        <p:txBody>
          <a:bodyPr/>
          <a:lstStyle>
            <a:lvl1pPr>
              <a:defRPr/>
            </a:lvl1pPr>
          </a:lstStyle>
          <a:p>
            <a:fld id="{256636F4-E812-014D-94A9-0B9FCB771131}" type="slidenum">
              <a:rPr lang="en-US"/>
              <a:pPr/>
              <a:t>‹#›</a:t>
            </a:fld>
            <a:endParaRPr lang="en-US"/>
          </a:p>
        </p:txBody>
      </p:sp>
    </p:spTree>
    <p:extLst>
      <p:ext uri="{BB962C8B-B14F-4D97-AF65-F5344CB8AC3E}">
        <p14:creationId xmlns:p14="http://schemas.microsoft.com/office/powerpoint/2010/main" val="1620014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9BB8A01-B326-A740-BCFA-11C0007E1862}" type="datetime1">
              <a:rPr lang="en-US" smtClean="0"/>
              <a:t>4/6/22</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dirty="0"/>
              <a:t>© UCF CS</a:t>
            </a:r>
          </a:p>
        </p:txBody>
      </p:sp>
      <p:sp>
        <p:nvSpPr>
          <p:cNvPr id="7" name="Rectangle 6"/>
          <p:cNvSpPr>
            <a:spLocks noGrp="1" noChangeArrowheads="1"/>
          </p:cNvSpPr>
          <p:nvPr>
            <p:ph type="sldNum" sz="quarter" idx="12"/>
          </p:nvPr>
        </p:nvSpPr>
        <p:spPr>
          <a:ln/>
        </p:spPr>
        <p:txBody>
          <a:bodyPr/>
          <a:lstStyle>
            <a:lvl1pPr>
              <a:defRPr/>
            </a:lvl1pPr>
          </a:lstStyle>
          <a:p>
            <a:fld id="{958D702E-752D-C34F-808E-32757EA6100B}" type="slidenum">
              <a:rPr lang="en-US"/>
              <a:pPr/>
              <a:t>‹#›</a:t>
            </a:fld>
            <a:endParaRPr lang="en-US"/>
          </a:p>
        </p:txBody>
      </p:sp>
    </p:spTree>
    <p:extLst>
      <p:ext uri="{BB962C8B-B14F-4D97-AF65-F5344CB8AC3E}">
        <p14:creationId xmlns:p14="http://schemas.microsoft.com/office/powerpoint/2010/main" val="31340686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9BB8A01-B326-A740-BCFA-11C0007E1862}" type="datetime1">
              <a:rPr lang="en-US" smtClean="0"/>
              <a:t>12/28/20</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dirty="0"/>
              <a:t>© UCF CS</a:t>
            </a:r>
          </a:p>
        </p:txBody>
      </p:sp>
      <p:sp>
        <p:nvSpPr>
          <p:cNvPr id="7" name="Rectangle 6"/>
          <p:cNvSpPr>
            <a:spLocks noGrp="1" noChangeArrowheads="1"/>
          </p:cNvSpPr>
          <p:nvPr>
            <p:ph type="sldNum" sz="quarter" idx="12"/>
          </p:nvPr>
        </p:nvSpPr>
        <p:spPr>
          <a:ln/>
        </p:spPr>
        <p:txBody>
          <a:bodyPr/>
          <a:lstStyle>
            <a:lvl1pPr>
              <a:defRPr/>
            </a:lvl1pPr>
          </a:lstStyle>
          <a:p>
            <a:fld id="{958D702E-752D-C34F-808E-32757EA6100B}" type="slidenum">
              <a:rPr lang="en-US"/>
              <a:pPr/>
              <a:t>‹#›</a:t>
            </a:fld>
            <a:endParaRPr lang="en-US"/>
          </a:p>
        </p:txBody>
      </p:sp>
    </p:spTree>
    <p:extLst>
      <p:ext uri="{BB962C8B-B14F-4D97-AF65-F5344CB8AC3E}">
        <p14:creationId xmlns:p14="http://schemas.microsoft.com/office/powerpoint/2010/main" val="3134068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130.xml"/><Relationship Id="rId3" Type="http://schemas.openxmlformats.org/officeDocument/2006/relationships/slideLayout" Target="../slideLayouts/slideLayout30.xml"/><Relationship Id="rId7" Type="http://schemas.openxmlformats.org/officeDocument/2006/relationships/slideLayout" Target="../slideLayouts/slideLayout70.xml"/><Relationship Id="rId12" Type="http://schemas.openxmlformats.org/officeDocument/2006/relationships/slideLayout" Target="../slideLayouts/slideLayout120.xml"/><Relationship Id="rId2" Type="http://schemas.openxmlformats.org/officeDocument/2006/relationships/slideLayout" Target="../slideLayouts/slideLayout20.xml"/><Relationship Id="rId1" Type="http://schemas.openxmlformats.org/officeDocument/2006/relationships/slideLayout" Target="../slideLayouts/slideLayout15.xml"/><Relationship Id="rId6" Type="http://schemas.openxmlformats.org/officeDocument/2006/relationships/slideLayout" Target="../slideLayouts/slideLayout60.xml"/><Relationship Id="rId11" Type="http://schemas.openxmlformats.org/officeDocument/2006/relationships/slideLayout" Target="../slideLayouts/slideLayout110.xml"/><Relationship Id="rId5" Type="http://schemas.openxmlformats.org/officeDocument/2006/relationships/slideLayout" Target="../slideLayouts/slideLayout50.xml"/><Relationship Id="rId10" Type="http://schemas.openxmlformats.org/officeDocument/2006/relationships/slideLayout" Target="../slideLayouts/slideLayout100.xml"/><Relationship Id="rId4" Type="http://schemas.openxmlformats.org/officeDocument/2006/relationships/slideLayout" Target="../slideLayouts/slideLayout40.xml"/><Relationship Id="rId9" Type="http://schemas.openxmlformats.org/officeDocument/2006/relationships/slideLayout" Target="../slideLayouts/slideLayout90.xml"/><Relationship Id="rId14" Type="http://schemas.openxmlformats.org/officeDocument/2006/relationships/theme" Target="../theme/theme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9AB77696-D8D6-6445-9960-1AA2BFE04212}" type="datetime1">
              <a:rPr lang="en-US" smtClean="0"/>
              <a:t>4/6/22</a:t>
            </a:fld>
            <a:endParaRPr lang="en-US"/>
          </a:p>
        </p:txBody>
      </p:sp>
      <p:sp>
        <p:nvSpPr>
          <p:cNvPr id="1034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dirty="0"/>
              <a:t>© UCF CS</a:t>
            </a:r>
          </a:p>
        </p:txBody>
      </p:sp>
      <p:sp>
        <p:nvSpPr>
          <p:cNvPr id="1034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FFD581D-B075-8B4F-ACFF-EAD446A3EB9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Lst>
  <p:hf hdr="0"/>
  <p:txStyles>
    <p:titleStyle>
      <a:lvl1pPr algn="ctr" rtl="0" eaLnBrk="0" fontAlgn="base" hangingPunct="0">
        <a:spcBef>
          <a:spcPct val="0"/>
        </a:spcBef>
        <a:spcAft>
          <a:spcPct val="0"/>
        </a:spcAft>
        <a:defRPr sz="4400" b="1">
          <a:solidFill>
            <a:srgbClr val="CC9900"/>
          </a:solidFill>
          <a:latin typeface="+mj-lt"/>
          <a:ea typeface="MS PGothic" pitchFamily="34" charset="-128"/>
          <a:cs typeface="MS PGothic" charset="0"/>
        </a:defRPr>
      </a:lvl1pPr>
      <a:lvl2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2pPr>
      <a:lvl3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3pPr>
      <a:lvl4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4pPr>
      <a:lvl5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5pPr>
      <a:lvl6pPr marL="457200" algn="ctr" rtl="0" fontAlgn="base">
        <a:spcBef>
          <a:spcPct val="0"/>
        </a:spcBef>
        <a:spcAft>
          <a:spcPct val="0"/>
        </a:spcAft>
        <a:defRPr sz="4400" b="1">
          <a:solidFill>
            <a:srgbClr val="CC9900"/>
          </a:solidFill>
          <a:latin typeface="Arial" pitchFamily="-107" charset="0"/>
        </a:defRPr>
      </a:lvl6pPr>
      <a:lvl7pPr marL="914400" algn="ctr" rtl="0" fontAlgn="base">
        <a:spcBef>
          <a:spcPct val="0"/>
        </a:spcBef>
        <a:spcAft>
          <a:spcPct val="0"/>
        </a:spcAft>
        <a:defRPr sz="4400" b="1">
          <a:solidFill>
            <a:srgbClr val="CC9900"/>
          </a:solidFill>
          <a:latin typeface="Arial" pitchFamily="-107" charset="0"/>
        </a:defRPr>
      </a:lvl7pPr>
      <a:lvl8pPr marL="1371600" algn="ctr" rtl="0" fontAlgn="base">
        <a:spcBef>
          <a:spcPct val="0"/>
        </a:spcBef>
        <a:spcAft>
          <a:spcPct val="0"/>
        </a:spcAft>
        <a:defRPr sz="4400" b="1">
          <a:solidFill>
            <a:srgbClr val="CC9900"/>
          </a:solidFill>
          <a:latin typeface="Arial" pitchFamily="-107" charset="0"/>
        </a:defRPr>
      </a:lvl8pPr>
      <a:lvl9pPr marL="1828800" algn="ctr" rtl="0" fontAlgn="base">
        <a:spcBef>
          <a:spcPct val="0"/>
        </a:spcBef>
        <a:spcAft>
          <a:spcPct val="0"/>
        </a:spcAft>
        <a:defRPr sz="4400" b="1">
          <a:solidFill>
            <a:srgbClr val="CC9900"/>
          </a:solidFill>
          <a:latin typeface="Arial"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9AB77696-D8D6-6445-9960-1AA2BFE04212}" type="datetime1">
              <a:rPr lang="en-US" smtClean="0"/>
              <a:t>12/28/20</a:t>
            </a:fld>
            <a:endParaRPr lang="en-US"/>
          </a:p>
        </p:txBody>
      </p:sp>
      <p:sp>
        <p:nvSpPr>
          <p:cNvPr id="1034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dirty="0"/>
              <a:t>© UCF CS</a:t>
            </a:r>
          </a:p>
        </p:txBody>
      </p:sp>
      <p:sp>
        <p:nvSpPr>
          <p:cNvPr id="1034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FFD581D-B075-8B4F-ACFF-EAD446A3EB9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hf hdr="0"/>
  <p:txStyles>
    <p:titleStyle>
      <a:lvl1pPr algn="ctr" rtl="0" eaLnBrk="0" fontAlgn="base" hangingPunct="0">
        <a:spcBef>
          <a:spcPct val="0"/>
        </a:spcBef>
        <a:spcAft>
          <a:spcPct val="0"/>
        </a:spcAft>
        <a:defRPr sz="4400" b="1">
          <a:solidFill>
            <a:srgbClr val="CC9900"/>
          </a:solidFill>
          <a:latin typeface="+mj-lt"/>
          <a:ea typeface="MS PGothic" pitchFamily="34" charset="-128"/>
          <a:cs typeface="MS PGothic" charset="0"/>
        </a:defRPr>
      </a:lvl1pPr>
      <a:lvl2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2pPr>
      <a:lvl3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3pPr>
      <a:lvl4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4pPr>
      <a:lvl5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5pPr>
      <a:lvl6pPr marL="457200" algn="ctr" rtl="0" fontAlgn="base">
        <a:spcBef>
          <a:spcPct val="0"/>
        </a:spcBef>
        <a:spcAft>
          <a:spcPct val="0"/>
        </a:spcAft>
        <a:defRPr sz="4400" b="1">
          <a:solidFill>
            <a:srgbClr val="CC9900"/>
          </a:solidFill>
          <a:latin typeface="Arial" pitchFamily="-107" charset="0"/>
        </a:defRPr>
      </a:lvl6pPr>
      <a:lvl7pPr marL="914400" algn="ctr" rtl="0" fontAlgn="base">
        <a:spcBef>
          <a:spcPct val="0"/>
        </a:spcBef>
        <a:spcAft>
          <a:spcPct val="0"/>
        </a:spcAft>
        <a:defRPr sz="4400" b="1">
          <a:solidFill>
            <a:srgbClr val="CC9900"/>
          </a:solidFill>
          <a:latin typeface="Arial" pitchFamily="-107" charset="0"/>
        </a:defRPr>
      </a:lvl7pPr>
      <a:lvl8pPr marL="1371600" algn="ctr" rtl="0" fontAlgn="base">
        <a:spcBef>
          <a:spcPct val="0"/>
        </a:spcBef>
        <a:spcAft>
          <a:spcPct val="0"/>
        </a:spcAft>
        <a:defRPr sz="4400" b="1">
          <a:solidFill>
            <a:srgbClr val="CC9900"/>
          </a:solidFill>
          <a:latin typeface="Arial" pitchFamily="-107" charset="0"/>
        </a:defRPr>
      </a:lvl8pPr>
      <a:lvl9pPr marL="1828800" algn="ctr" rtl="0" fontAlgn="base">
        <a:spcBef>
          <a:spcPct val="0"/>
        </a:spcBef>
        <a:spcAft>
          <a:spcPct val="0"/>
        </a:spcAft>
        <a:defRPr sz="4400" b="1">
          <a:solidFill>
            <a:srgbClr val="CC9900"/>
          </a:solidFill>
          <a:latin typeface="Arial"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0.xml.rels><?xml version="1.0" encoding="UTF-8" standalone="yes"?>
<Relationships xmlns="http://schemas.openxmlformats.org/package/2006/relationships"><Relationship Id="rId3" Type="http://schemas.openxmlformats.org/officeDocument/2006/relationships/slide" Target="slide1410.xml"/><Relationship Id="rId2" Type="http://schemas.openxmlformats.org/officeDocument/2006/relationships/image" Target="../media/image61.png"/><Relationship Id="rId1" Type="http://schemas.openxmlformats.org/officeDocument/2006/relationships/slideLayout" Target="../slideLayouts/slideLayout20.xml"/><Relationship Id="rId4" Type="http://schemas.openxmlformats.org/officeDocument/2006/relationships/image" Target="../media/image60.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png"/></Relationships>
</file>

<file path=ppt/slides/_rels/slide181.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3.png"/></Relationships>
</file>

<file path=ppt/slides/_rels/slide182.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4.png"/></Relationships>
</file>

<file path=ppt/slides/_rels/slide183.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5.png"/></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6.png"/></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customXml" Target="../ink/ink2.xml"/><Relationship Id="rId10" Type="http://schemas.openxmlformats.org/officeDocument/2006/relationships/image" Target="../media/image24.png"/><Relationship Id="rId4" Type="http://schemas.openxmlformats.org/officeDocument/2006/relationships/image" Target="../media/image310.png"/><Relationship Id="rId9" Type="http://schemas.openxmlformats.org/officeDocument/2006/relationships/customXml" Target="../ink/ink4.xml"/></Relationships>
</file>

<file path=ppt/slides/_rels/slide30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3" Type="http://schemas.openxmlformats.org/officeDocument/2006/relationships/slide" Target="slide1410.xm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2.xml"/><Relationship Id="rId1" Type="http://schemas.openxmlformats.org/officeDocument/2006/relationships/slideLayout" Target="../slideLayouts/slideLayout14.xml"/><Relationship Id="rId4" Type="http://schemas.openxmlformats.org/officeDocument/2006/relationships/image" Target="../media/image38.jpeg"/></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3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3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1.xml"/><Relationship Id="rId1" Type="http://schemas.openxmlformats.org/officeDocument/2006/relationships/slideLayout" Target="../slideLayouts/slideLayout13.xml"/><Relationship Id="rId4" Type="http://schemas.openxmlformats.org/officeDocument/2006/relationships/image" Target="../media/image43.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2" Type="http://schemas.openxmlformats.org/officeDocument/2006/relationships/image" Target="../media/image44.tiff"/><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slide" Target="slide89.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30.png"/><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50.png"/><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339975"/>
            <a:ext cx="7772400" cy="1470025"/>
          </a:xfrm>
        </p:spPr>
        <p:txBody>
          <a:bodyPr/>
          <a:lstStyle/>
          <a:p>
            <a:pPr eaLnBrk="1" hangingPunct="1"/>
            <a:r>
              <a:rPr lang="en-US" sz="5400" dirty="0">
                <a:latin typeface="Arial" charset="0"/>
                <a:ea typeface="MS PGothic" charset="0"/>
              </a:rPr>
              <a:t>Complexity Theory</a:t>
            </a:r>
            <a:br>
              <a:rPr lang="en-US" sz="5400" dirty="0">
                <a:latin typeface="Arial" charset="0"/>
                <a:ea typeface="MS PGothic" charset="0"/>
              </a:rPr>
            </a:br>
            <a:r>
              <a:rPr lang="en-US" sz="5400" dirty="0">
                <a:latin typeface="Arial" charset="0"/>
                <a:ea typeface="MS PGothic" charset="0"/>
              </a:rPr>
              <a:t>Complexity</a:t>
            </a:r>
            <a:endParaRPr lang="en-US" sz="4000" dirty="0">
              <a:latin typeface="Arial" charset="0"/>
              <a:ea typeface="MS PGothic" charset="0"/>
            </a:endParaRPr>
          </a:p>
        </p:txBody>
      </p:sp>
      <p:sp>
        <p:nvSpPr>
          <p:cNvPr id="2051" name="Rectangle 3"/>
          <p:cNvSpPr>
            <a:spLocks noGrp="1" noChangeArrowheads="1"/>
          </p:cNvSpPr>
          <p:nvPr>
            <p:ph type="subTitle" idx="1"/>
          </p:nvPr>
        </p:nvSpPr>
        <p:spPr>
          <a:xfrm>
            <a:off x="1447800" y="3886200"/>
            <a:ext cx="6400800" cy="1752600"/>
          </a:xfrm>
        </p:spPr>
        <p:txBody>
          <a:bodyPr/>
          <a:lstStyle/>
          <a:p>
            <a:pPr eaLnBrk="1" hangingPunct="1"/>
            <a:r>
              <a:rPr lang="en-US" dirty="0">
                <a:solidFill>
                  <a:srgbClr val="009900"/>
                </a:solidFill>
                <a:latin typeface="Arial" charset="0"/>
                <a:ea typeface="MS PGothic" charset="0"/>
              </a:rPr>
              <a:t>Charles E. Hughes</a:t>
            </a:r>
          </a:p>
          <a:p>
            <a:pPr eaLnBrk="1" hangingPunct="1"/>
            <a:r>
              <a:rPr lang="en-US" dirty="0">
                <a:solidFill>
                  <a:srgbClr val="CC3300"/>
                </a:solidFill>
                <a:latin typeface="Arial" charset="0"/>
                <a:ea typeface="MS PGothic" charset="0"/>
              </a:rPr>
              <a:t>COT6410 – Spring 2022 Notes</a:t>
            </a:r>
          </a:p>
        </p:txBody>
      </p:sp>
      <p:sp>
        <p:nvSpPr>
          <p:cNvPr id="2052" name="Rectangle 5"/>
          <p:cNvSpPr>
            <a:spLocks noChangeArrowheads="1"/>
          </p:cNvSpPr>
          <p:nvPr/>
        </p:nvSpPr>
        <p:spPr bwMode="auto">
          <a:xfrm>
            <a:off x="1471613" y="3136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dirty="0"/>
          </a:p>
        </p:txBody>
      </p:sp>
      <p:pic>
        <p:nvPicPr>
          <p:cNvPr id="2053" name="Picture 4" descr="http://www.ucf.edu/ucflogos/cfwm3bg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28600"/>
            <a:ext cx="28575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Vertex Cover (VC)</a:t>
            </a:r>
          </a:p>
        </p:txBody>
      </p:sp>
      <p:sp>
        <p:nvSpPr>
          <p:cNvPr id="119811" name="Content Placeholder 2"/>
          <p:cNvSpPr>
            <a:spLocks noGrp="1"/>
          </p:cNvSpPr>
          <p:nvPr>
            <p:ph idx="1"/>
          </p:nvPr>
        </p:nvSpPr>
        <p:spPr/>
        <p:txBody>
          <a:bodyPr/>
          <a:lstStyle/>
          <a:p>
            <a:r>
              <a:rPr lang="en-US" sz="2000" dirty="0">
                <a:ea typeface="ＭＳ Ｐゴシック" pitchFamily="-111" charset="-128"/>
                <a:cs typeface="ＭＳ Ｐゴシック" pitchFamily="-111" charset="-128"/>
              </a:rPr>
              <a:t>Suppose we are in charge of a large network (a graph where edges are links between pairs of cities (vertices). Periodically, a line fails. To mend the line, we must call in a repair crew that goes over the  line to fix it. To minimize down time, we station a repair crew at one end of every line. How many crews must you have and where should they be stationed?</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This is called the Vertex Cover Problem. (Yes, it sounds like it  should be called the Edge Cover problem – something else already had that name.)</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An interesting problem – it seems to a hard problems but may not be.</a:t>
            </a:r>
          </a:p>
        </p:txBody>
      </p:sp>
      <p:sp>
        <p:nvSpPr>
          <p:cNvPr id="119812" name="Date Placeholder 3"/>
          <p:cNvSpPr>
            <a:spLocks noGrp="1"/>
          </p:cNvSpPr>
          <p:nvPr>
            <p:ph type="dt" sz="quarter" idx="10"/>
          </p:nvPr>
        </p:nvSpPr>
        <p:spPr>
          <a:noFill/>
        </p:spPr>
        <p:txBody>
          <a:bodyPr/>
          <a:lstStyle/>
          <a:p>
            <a:fld id="{3B02A8AD-0AB2-5B47-9E13-5562F6BAE2EE}"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11981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19814" name="Slide Number Placeholder 5"/>
          <p:cNvSpPr>
            <a:spLocks noGrp="1"/>
          </p:cNvSpPr>
          <p:nvPr>
            <p:ph type="sldNum" sz="quarter" idx="12"/>
          </p:nvPr>
        </p:nvSpPr>
        <p:spPr>
          <a:noFill/>
        </p:spPr>
        <p:txBody>
          <a:bodyPr/>
          <a:lstStyle/>
          <a:p>
            <a:fld id="{3A9C8D43-D6F5-3F43-B72B-39A70137E763}" type="slidenum">
              <a:rPr lang="en-US">
                <a:latin typeface="Arial" pitchFamily="-111" charset="0"/>
                <a:ea typeface="ＭＳ Ｐゴシック" pitchFamily="-111" charset="-128"/>
                <a:cs typeface="ＭＳ Ｐゴシック" pitchFamily="-111" charset="-128"/>
              </a:rPr>
              <a:pPr/>
              <a:t>10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4067788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Transitions</a:t>
            </a:r>
          </a:p>
        </p:txBody>
      </p:sp>
      <p:sp>
        <p:nvSpPr>
          <p:cNvPr id="3" name="Content Placeholder 2"/>
          <p:cNvSpPr>
            <a:spLocks noGrp="1"/>
          </p:cNvSpPr>
          <p:nvPr>
            <p:ph sz="half" idx="1"/>
          </p:nvPr>
        </p:nvSpPr>
        <p:spPr>
          <a:xfrm>
            <a:off x="226423" y="2222671"/>
            <a:ext cx="4312920" cy="3359150"/>
          </a:xfrm>
        </p:spPr>
        <p:txBody>
          <a:bodyPr>
            <a:noAutofit/>
          </a:bodyPr>
          <a:lstStyle/>
          <a:p>
            <a:pPr marL="0" indent="0">
              <a:buNone/>
            </a:pPr>
            <a:r>
              <a:rPr lang="en-US" sz="1600" dirty="0"/>
              <a:t>Now, for transitions.  </a:t>
            </a:r>
            <a:r>
              <a:rPr lang="en-US" sz="1600" dirty="0">
                <a:sym typeface="Symbol" panose="05050102010706020507" pitchFamily="18" charset="2"/>
              </a:rPr>
              <a:t>Recall the discussions we had about ID changes being limited to three characters or six, when looking at transitions..</a:t>
            </a:r>
          </a:p>
          <a:p>
            <a:pPr marL="457200" lvl="1" indent="0">
              <a:buNone/>
            </a:pPr>
            <a:r>
              <a:rPr lang="en-US" sz="1400" dirty="0">
                <a:sym typeface="Symbol" panose="05050102010706020507" pitchFamily="18" charset="2"/>
              </a:rPr>
              <a:t>A given 2x3 </a:t>
            </a:r>
            <a:r>
              <a:rPr lang="en-US" sz="1400" b="1" dirty="0">
                <a:sym typeface="Symbol" panose="05050102010706020507" pitchFamily="18" charset="2"/>
              </a:rPr>
              <a:t>window</a:t>
            </a:r>
            <a:r>
              <a:rPr lang="en-US" sz="1400" dirty="0">
                <a:sym typeface="Symbol" panose="05050102010706020507" pitchFamily="18" charset="2"/>
              </a:rPr>
              <a:t> is </a:t>
            </a:r>
            <a:r>
              <a:rPr lang="en-US" sz="1400" b="1" dirty="0">
                <a:sym typeface="Symbol" panose="05050102010706020507" pitchFamily="18" charset="2"/>
              </a:rPr>
              <a:t>legal</a:t>
            </a:r>
            <a:r>
              <a:rPr lang="en-US" sz="1400" dirty="0">
                <a:sym typeface="Symbol" panose="05050102010706020507" pitchFamily="18" charset="2"/>
              </a:rPr>
              <a:t> if it does not violate our machine’s transition function.</a:t>
            </a:r>
          </a:p>
          <a:p>
            <a:pPr marL="457200" lvl="1" indent="0">
              <a:buNone/>
            </a:pPr>
            <a:r>
              <a:rPr lang="en-US" sz="1400" dirty="0">
                <a:sym typeface="Symbol" panose="05050102010706020507" pitchFamily="18" charset="2"/>
              </a:rPr>
              <a:t>Given the linear sets of states and tape symbols, and the finite size of 2x3 windows, we can make a </a:t>
            </a:r>
            <a:r>
              <a:rPr lang="en-US" sz="1400" b="1" dirty="0">
                <a:sym typeface="Symbol" panose="05050102010706020507" pitchFamily="18" charset="2"/>
              </a:rPr>
              <a:t>polynomial-sized set of all legal windows</a:t>
            </a:r>
            <a:r>
              <a:rPr lang="en-US" sz="1400" dirty="0">
                <a:sym typeface="Symbol" panose="05050102010706020507" pitchFamily="18" charset="2"/>
              </a:rPr>
              <a:t>.</a:t>
            </a:r>
            <a:endParaRPr lang="en-US" sz="1400" b="1" dirty="0">
              <a:sym typeface="Symbol" panose="05050102010706020507" pitchFamily="18" charset="2"/>
            </a:endParaRPr>
          </a:p>
          <a:p>
            <a:pPr marL="0" indent="0">
              <a:buNone/>
            </a:pPr>
            <a:r>
              <a:rPr lang="en-US" sz="1600" dirty="0">
                <a:sym typeface="Symbol" panose="05050102010706020507" pitchFamily="18" charset="2"/>
              </a:rPr>
              <a:t>Let a sequence </a:t>
            </a:r>
            <a:r>
              <a:rPr lang="en-US" sz="1600" i="1" dirty="0">
                <a:sym typeface="Symbol" panose="05050102010706020507" pitchFamily="18" charset="2"/>
              </a:rPr>
              <a:t>A </a:t>
            </a:r>
            <a:r>
              <a:rPr lang="en-US" sz="1600" dirty="0">
                <a:sym typeface="Symbol" panose="05050102010706020507" pitchFamily="18" charset="2"/>
              </a:rPr>
              <a:t>= (</a:t>
            </a:r>
            <a:r>
              <a:rPr lang="en-US" sz="1600" i="1" dirty="0">
                <a:sym typeface="Symbol" panose="05050102010706020507" pitchFamily="18" charset="2"/>
              </a:rPr>
              <a:t>a</a:t>
            </a:r>
            <a:r>
              <a:rPr lang="en-US" sz="1600" baseline="-25000" dirty="0">
                <a:sym typeface="Symbol" panose="05050102010706020507" pitchFamily="18" charset="2"/>
              </a:rPr>
              <a:t>1</a:t>
            </a:r>
            <a:r>
              <a:rPr lang="en-US" sz="1600" dirty="0">
                <a:sym typeface="Symbol" panose="05050102010706020507" pitchFamily="18" charset="2"/>
              </a:rPr>
              <a:t>, …, </a:t>
            </a:r>
            <a:r>
              <a:rPr lang="en-US" sz="1600" i="1" dirty="0">
                <a:sym typeface="Symbol" panose="05050102010706020507" pitchFamily="18" charset="2"/>
              </a:rPr>
              <a:t>a</a:t>
            </a:r>
            <a:r>
              <a:rPr lang="en-US" sz="1600" baseline="-25000" dirty="0">
                <a:sym typeface="Symbol" panose="05050102010706020507" pitchFamily="18" charset="2"/>
              </a:rPr>
              <a:t>6</a:t>
            </a:r>
            <a:r>
              <a:rPr lang="en-US" sz="1600" dirty="0">
                <a:sym typeface="Symbol" panose="05050102010706020507" pitchFamily="18" charset="2"/>
              </a:rPr>
              <a:t>) be a 2x3 window, with </a:t>
            </a:r>
            <a:r>
              <a:rPr lang="en-US" sz="1600" i="1" dirty="0">
                <a:sym typeface="Symbol" panose="05050102010706020507" pitchFamily="18" charset="2"/>
              </a:rPr>
              <a:t>a</a:t>
            </a:r>
            <a:r>
              <a:rPr lang="en-US" sz="1600" baseline="-25000" dirty="0">
                <a:sym typeface="Symbol" panose="05050102010706020507" pitchFamily="18" charset="2"/>
              </a:rPr>
              <a:t>1</a:t>
            </a:r>
            <a:r>
              <a:rPr lang="en-US" sz="1600" dirty="0">
                <a:sym typeface="Symbol" panose="05050102010706020507" pitchFamily="18" charset="2"/>
              </a:rPr>
              <a:t> the top left cell, </a:t>
            </a:r>
            <a:r>
              <a:rPr lang="en-US" sz="1600" i="1" dirty="0">
                <a:sym typeface="Symbol" panose="05050102010706020507" pitchFamily="18" charset="2"/>
              </a:rPr>
              <a:t>a</a:t>
            </a:r>
            <a:r>
              <a:rPr lang="en-US" sz="1600" baseline="-25000" dirty="0">
                <a:sym typeface="Symbol" panose="05050102010706020507" pitchFamily="18" charset="2"/>
              </a:rPr>
              <a:t>2</a:t>
            </a:r>
            <a:r>
              <a:rPr lang="en-US" sz="1600" dirty="0">
                <a:sym typeface="Symbol" panose="05050102010706020507" pitchFamily="18" charset="2"/>
              </a:rPr>
              <a:t> the top middle, etc.</a:t>
            </a:r>
          </a:p>
          <a:p>
            <a:pPr marL="457200" lvl="1" indent="0">
              <a:buNone/>
            </a:pPr>
            <a:r>
              <a:rPr lang="en-US" sz="1400" dirty="0">
                <a:sym typeface="Symbol" panose="05050102010706020507" pitchFamily="18" charset="2"/>
              </a:rPr>
              <a:t>We say that </a:t>
            </a:r>
            <a:r>
              <a:rPr lang="en-US" sz="1400" b="1" i="1" dirty="0">
                <a:sym typeface="Symbol" panose="05050102010706020507" pitchFamily="18" charset="2"/>
              </a:rPr>
              <a:t>A</a:t>
            </a:r>
            <a:r>
              <a:rPr lang="en-US" sz="1400" b="1" dirty="0">
                <a:sym typeface="Symbol" panose="05050102010706020507" pitchFamily="18" charset="2"/>
              </a:rPr>
              <a:t> is </a:t>
            </a:r>
            <a:r>
              <a:rPr lang="en-US" sz="1400" b="1" i="1" dirty="0">
                <a:sym typeface="Symbol" panose="05050102010706020507" pitchFamily="18" charset="2"/>
              </a:rPr>
              <a:t>legal </a:t>
            </a:r>
            <a:r>
              <a:rPr lang="en-US" sz="1400" dirty="0">
                <a:sym typeface="Symbol" panose="05050102010706020507" pitchFamily="18" charset="2"/>
              </a:rPr>
              <a:t>if it </a:t>
            </a:r>
            <a:r>
              <a:rPr lang="en-US" sz="1400" b="1" dirty="0">
                <a:sym typeface="Symbol" panose="05050102010706020507" pitchFamily="18" charset="2"/>
              </a:rPr>
              <a:t>represents a legal window</a:t>
            </a:r>
            <a:r>
              <a:rPr lang="en-US" sz="1400" dirty="0">
                <a:sym typeface="Symbol" panose="05050102010706020507" pitchFamily="18" charset="2"/>
              </a:rPr>
              <a:t>. Here we have </a:t>
            </a:r>
            <a:r>
              <a:rPr lang="en-US" sz="1400" b="1" dirty="0">
                <a:sym typeface="Symbol" panose="05050102010706020507" pitchFamily="18" charset="2"/>
              </a:rPr>
              <a:t>q</a:t>
            </a:r>
            <a:r>
              <a:rPr lang="en-US" sz="1400" b="1" baseline="-25000" dirty="0">
                <a:sym typeface="Symbol" panose="05050102010706020507" pitchFamily="18" charset="2"/>
              </a:rPr>
              <a:t>0</a:t>
            </a:r>
            <a:r>
              <a:rPr lang="en-US" sz="1400" b="1" dirty="0">
                <a:sym typeface="Symbol" panose="05050102010706020507" pitchFamily="18" charset="2"/>
              </a:rPr>
              <a:t> a R q</a:t>
            </a:r>
            <a:r>
              <a:rPr lang="en-US" sz="1400" b="1" baseline="-25000" dirty="0">
                <a:sym typeface="Symbol" panose="05050102010706020507" pitchFamily="18" charset="2"/>
              </a:rPr>
              <a:t>1</a:t>
            </a:r>
          </a:p>
          <a:p>
            <a:endParaRPr lang="en-US" sz="1600" dirty="0"/>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92D050"/>
                    </a:solidFill>
                  </a:tcPr>
                </a:tc>
                <a:tc>
                  <a:txBody>
                    <a:bodyPr/>
                    <a:lstStyle/>
                    <a:p>
                      <a:pPr algn="ctr"/>
                      <a:r>
                        <a:rPr lang="en-US" sz="1400" i="1"/>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no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dirty="0"/>
                        <a:t>#</a:t>
                      </a:r>
                    </a:p>
                  </a:txBody>
                  <a:tcPr marL="68580" marR="68580" marT="34290" marB="34290"/>
                </a:tc>
                <a:extLst>
                  <a:ext uri="{0D108BD9-81ED-4DB2-BD59-A6C34878D82A}">
                    <a16:rowId xmlns:a16="http://schemas.microsoft.com/office/drawing/2014/main" val="1832183308"/>
                  </a:ext>
                </a:extLst>
              </a:tr>
            </a:tbl>
          </a:graphicData>
        </a:graphic>
      </p:graphicFrame>
      <p:sp>
        <p:nvSpPr>
          <p:cNvPr id="8" name="Date Placeholder 3">
            <a:extLst>
              <a:ext uri="{FF2B5EF4-FFF2-40B4-BE49-F238E27FC236}">
                <a16:creationId xmlns:a16="http://schemas.microsoft.com/office/drawing/2014/main" id="{4C1DAF68-7487-8640-950C-CC16B3E51F2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9" name="Footer Placeholder 4">
            <a:extLst>
              <a:ext uri="{FF2B5EF4-FFF2-40B4-BE49-F238E27FC236}">
                <a16:creationId xmlns:a16="http://schemas.microsoft.com/office/drawing/2014/main" id="{6D422CF1-03F7-4848-A495-B0944E14C17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0" name="Slide Number Placeholder 5">
            <a:extLst>
              <a:ext uri="{FF2B5EF4-FFF2-40B4-BE49-F238E27FC236}">
                <a16:creationId xmlns:a16="http://schemas.microsoft.com/office/drawing/2014/main" id="{199DC832-67DF-4B46-8F73-348ED0AC4EB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100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2752031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Transitions</a:t>
            </a:r>
          </a:p>
        </p:txBody>
      </p:sp>
      <p:sp>
        <p:nvSpPr>
          <p:cNvPr id="3" name="Content Placeholder 2"/>
          <p:cNvSpPr>
            <a:spLocks noGrp="1"/>
          </p:cNvSpPr>
          <p:nvPr>
            <p:ph sz="half" idx="1"/>
          </p:nvPr>
        </p:nvSpPr>
        <p:spPr>
          <a:xfrm>
            <a:off x="121921" y="1600200"/>
            <a:ext cx="4450079" cy="3359150"/>
          </a:xfrm>
        </p:spPr>
        <p:txBody>
          <a:bodyPr>
            <a:noAutofit/>
          </a:bodyPr>
          <a:lstStyle/>
          <a:p>
            <a:pPr marL="457200" lvl="1" indent="0">
              <a:buNone/>
            </a:pPr>
            <a:r>
              <a:rPr lang="en-US" sz="1400">
                <a:sym typeface="Symbol" panose="05050102010706020507" pitchFamily="18" charset="2"/>
              </a:rPr>
              <a:t>A given 2x3 </a:t>
            </a:r>
            <a:r>
              <a:rPr lang="en-US" sz="1400" b="1">
                <a:sym typeface="Symbol" panose="05050102010706020507" pitchFamily="18" charset="2"/>
              </a:rPr>
              <a:t>window</a:t>
            </a:r>
            <a:r>
              <a:rPr lang="en-US" sz="1400">
                <a:sym typeface="Symbol" panose="05050102010706020507" pitchFamily="18" charset="2"/>
              </a:rPr>
              <a:t> is </a:t>
            </a:r>
            <a:r>
              <a:rPr lang="en-US" sz="1400" b="1">
                <a:sym typeface="Symbol" panose="05050102010706020507" pitchFamily="18" charset="2"/>
              </a:rPr>
              <a:t>legal</a:t>
            </a:r>
            <a:r>
              <a:rPr lang="en-US" sz="1400">
                <a:sym typeface="Symbol" panose="05050102010706020507" pitchFamily="18" charset="2"/>
              </a:rPr>
              <a:t> if it does not violate our machine’s transition function.  We have a </a:t>
            </a:r>
            <a:r>
              <a:rPr lang="en-US" sz="1400" b="1">
                <a:sym typeface="Symbol" panose="05050102010706020507" pitchFamily="18" charset="2"/>
              </a:rPr>
              <a:t>polynomial-sized set of all legal windows</a:t>
            </a:r>
            <a:r>
              <a:rPr lang="en-US" sz="1400">
                <a:sym typeface="Symbol" panose="05050102010706020507" pitchFamily="18" charset="2"/>
              </a:rPr>
              <a:t>.</a:t>
            </a:r>
            <a:endParaRPr lang="en-US" sz="1400" b="1">
              <a:sym typeface="Symbol" panose="05050102010706020507" pitchFamily="18" charset="2"/>
            </a:endParaRPr>
          </a:p>
          <a:p>
            <a:pPr marL="457200" lvl="1" indent="0">
              <a:buNone/>
            </a:pPr>
            <a:r>
              <a:rPr lang="en-US" sz="1400">
                <a:sym typeface="Symbol" panose="05050102010706020507" pitchFamily="18" charset="2"/>
              </a:rPr>
              <a:t>Let a sequence </a:t>
            </a:r>
            <a:r>
              <a:rPr lang="en-US" sz="1400" i="1">
                <a:sym typeface="Symbol" panose="05050102010706020507" pitchFamily="18" charset="2"/>
              </a:rPr>
              <a:t>A </a:t>
            </a:r>
            <a:r>
              <a:rPr lang="en-US" sz="1400">
                <a:sym typeface="Symbol" panose="05050102010706020507" pitchFamily="18" charset="2"/>
              </a:rPr>
              <a:t>= (</a:t>
            </a:r>
            <a:r>
              <a:rPr lang="en-US" sz="1400" i="1">
                <a:sym typeface="Symbol" panose="05050102010706020507" pitchFamily="18" charset="2"/>
              </a:rPr>
              <a:t>a</a:t>
            </a:r>
            <a:r>
              <a:rPr lang="en-US" sz="1400" baseline="-25000">
                <a:sym typeface="Symbol" panose="05050102010706020507" pitchFamily="18" charset="2"/>
              </a:rPr>
              <a:t>1</a:t>
            </a:r>
            <a:r>
              <a:rPr lang="en-US" sz="1400">
                <a:sym typeface="Symbol" panose="05050102010706020507" pitchFamily="18" charset="2"/>
              </a:rPr>
              <a:t>, …, </a:t>
            </a:r>
            <a:r>
              <a:rPr lang="en-US" sz="1400" i="1">
                <a:sym typeface="Symbol" panose="05050102010706020507" pitchFamily="18" charset="2"/>
              </a:rPr>
              <a:t>a</a:t>
            </a:r>
            <a:r>
              <a:rPr lang="en-US" sz="1400" baseline="-25000">
                <a:sym typeface="Symbol" panose="05050102010706020507" pitchFamily="18" charset="2"/>
              </a:rPr>
              <a:t>6</a:t>
            </a:r>
            <a:r>
              <a:rPr lang="en-US" sz="1400">
                <a:sym typeface="Symbol" panose="05050102010706020507" pitchFamily="18" charset="2"/>
              </a:rPr>
              <a:t>) be a 2x3 window. </a:t>
            </a:r>
            <a:r>
              <a:rPr lang="en-US" sz="1400" b="1" i="1">
                <a:sym typeface="Symbol" panose="05050102010706020507" pitchFamily="18" charset="2"/>
              </a:rPr>
              <a:t>A</a:t>
            </a:r>
            <a:r>
              <a:rPr lang="en-US" sz="1400" b="1">
                <a:sym typeface="Symbol" panose="05050102010706020507" pitchFamily="18" charset="2"/>
              </a:rPr>
              <a:t> is </a:t>
            </a:r>
            <a:r>
              <a:rPr lang="en-US" sz="1400" b="1" i="1">
                <a:sym typeface="Symbol" panose="05050102010706020507" pitchFamily="18" charset="2"/>
              </a:rPr>
              <a:t>legal </a:t>
            </a:r>
            <a:r>
              <a:rPr lang="en-US" sz="1400">
                <a:sym typeface="Symbol" panose="05050102010706020507" pitchFamily="18" charset="2"/>
              </a:rPr>
              <a:t>if it </a:t>
            </a:r>
            <a:r>
              <a:rPr lang="en-US" sz="1400" b="1">
                <a:sym typeface="Symbol" panose="05050102010706020507" pitchFamily="18" charset="2"/>
              </a:rPr>
              <a:t>represents a legal window</a:t>
            </a:r>
            <a:r>
              <a:rPr lang="en-US" sz="1400">
                <a:sym typeface="Symbol" panose="05050102010706020507" pitchFamily="18" charset="2"/>
              </a:rPr>
              <a:t>.</a:t>
            </a:r>
          </a:p>
          <a:p>
            <a:pPr marL="457200" lvl="1" indent="0">
              <a:buNone/>
            </a:pPr>
            <a:r>
              <a:rPr lang="en-US" sz="1400">
                <a:sym typeface="Symbol" panose="05050102010706020507" pitchFamily="18" charset="2"/>
              </a:rPr>
              <a:t>Now we can come up with a formula to say that the window top-centered at cell (</a:t>
            </a:r>
            <a:r>
              <a:rPr lang="en-US" sz="1400" i="1" err="1">
                <a:sym typeface="Symbol" panose="05050102010706020507" pitchFamily="18" charset="2"/>
              </a:rPr>
              <a:t>i</a:t>
            </a:r>
            <a:r>
              <a:rPr lang="en-US" sz="1400">
                <a:sym typeface="Symbol" panose="05050102010706020507" pitchFamily="18" charset="2"/>
              </a:rPr>
              <a:t>, </a:t>
            </a:r>
            <a:r>
              <a:rPr lang="en-US" sz="1400" i="1">
                <a:sym typeface="Symbol" panose="05050102010706020507" pitchFamily="18" charset="2"/>
              </a:rPr>
              <a:t>j</a:t>
            </a:r>
            <a:r>
              <a:rPr lang="en-US" sz="1400">
                <a:sym typeface="Symbol" panose="05050102010706020507" pitchFamily="18" charset="2"/>
              </a:rPr>
              <a:t>) is legal.</a:t>
            </a:r>
          </a:p>
          <a:p>
            <a:pPr marL="457200" lvl="1" indent="0">
              <a:buNone/>
            </a:pPr>
            <a:endParaRPr lang="en-US" sz="1400">
              <a:sym typeface="Symbol" panose="05050102010706020507" pitchFamily="18" charset="2"/>
            </a:endParaRPr>
          </a:p>
          <a:p>
            <a:pPr marL="457200" lvl="1" indent="0">
              <a:buNone/>
            </a:pPr>
            <a:endParaRPr lang="en-US" sz="1400">
              <a:sym typeface="Symbol" panose="05050102010706020507" pitchFamily="18" charset="2"/>
            </a:endParaRPr>
          </a:p>
          <a:p>
            <a:pPr marL="0" indent="0">
              <a:buNone/>
            </a:pPr>
            <a:endParaRPr lang="en-US" sz="1600"/>
          </a:p>
          <a:p>
            <a:pPr marL="0" indent="0">
              <a:buNone/>
            </a:pPr>
            <a:endParaRPr lang="en-US" sz="1600"/>
          </a:p>
          <a:p>
            <a:pPr marL="0" indent="0">
              <a:buNone/>
            </a:pPr>
            <a:endParaRPr lang="en-US" sz="100"/>
          </a:p>
          <a:p>
            <a:pPr marL="0" indent="0">
              <a:buNone/>
            </a:pPr>
            <a:r>
              <a:rPr lang="en-US" sz="1600" b="1"/>
              <a:t>Don’t be intimidated by this formula!</a:t>
            </a:r>
            <a:endParaRPr lang="en-US" sz="1600"/>
          </a:p>
          <a:p>
            <a:pPr marL="457200" lvl="1" indent="0">
              <a:buNone/>
            </a:pPr>
            <a:r>
              <a:rPr lang="en-US" sz="1400"/>
              <a:t>It’s just </a:t>
            </a:r>
            <a:r>
              <a:rPr lang="en-US" sz="1400" b="1"/>
              <a:t>counting off the six cells of the window </a:t>
            </a:r>
            <a:r>
              <a:rPr lang="en-US" sz="1400"/>
              <a:t>and demanding that each be </a:t>
            </a:r>
            <a:r>
              <a:rPr lang="en-US" sz="1400" b="1"/>
              <a:t>equal to the corresponding cell </a:t>
            </a:r>
            <a:r>
              <a:rPr lang="en-US" sz="1400"/>
              <a:t>in </a:t>
            </a:r>
            <a:r>
              <a:rPr lang="en-US" sz="1400" b="1"/>
              <a:t>some legal window</a:t>
            </a:r>
            <a:r>
              <a:rPr lang="en-US" sz="1400"/>
              <a:t>.</a:t>
            </a:r>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92D050"/>
                    </a:solidFill>
                  </a:tcPr>
                </a:tc>
                <a:tc>
                  <a:txBody>
                    <a:bodyPr/>
                    <a:lstStyle/>
                    <a:p>
                      <a:pPr algn="ctr"/>
                      <a:r>
                        <a:rPr lang="en-US" sz="1400" i="1"/>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no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dirty="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10" name="Rectangle 9"/>
              <p:cNvSpPr/>
              <p:nvPr/>
            </p:nvSpPr>
            <p:spPr>
              <a:xfrm>
                <a:off x="22253" y="3814388"/>
                <a:ext cx="4649414" cy="80624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legal</m:t>
                          </m:r>
                        </m:sub>
                      </m:sSub>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panose="02040503050406030204" pitchFamily="18" charset="0"/>
                              <a:ea typeface="Cambria Math" panose="02040503050406030204" pitchFamily="18" charset="0"/>
                            </a:rPr>
                          </m:ctrlPr>
                        </m:naryPr>
                        <m:sub>
                          <m:eqArr>
                            <m:eqArrPr>
                              <m:ctrlPr>
                                <a:rPr lang="en-US" sz="1400" i="1" smtClean="0">
                                  <a:latin typeface="Cambria Math" panose="02040503050406030204" pitchFamily="18" charset="0"/>
                                  <a:ea typeface="Cambria Math" panose="02040503050406030204" pitchFamily="18" charset="0"/>
                                </a:rPr>
                              </m:ctrlPr>
                            </m:eqArrPr>
                            <m:e>
                              <m:r>
                                <a:rPr lang="en-US" sz="1400" i="1" smtClean="0">
                                  <a:latin typeface="Cambria Math" panose="02040503050406030204" pitchFamily="18" charset="0"/>
                                  <a:ea typeface="Cambria Math" panose="02040503050406030204" pitchFamily="18" charset="0"/>
                                </a:rPr>
                                <m:t>𝐴</m:t>
                              </m:r>
                              <m:r>
                                <a:rPr lang="en-US" sz="1400" b="0" i="1" smtClean="0">
                                  <a:latin typeface="Cambria Math" panose="02040503050406030204" pitchFamily="18" charset="0"/>
                                  <a:ea typeface="Cambria Math" panose="02040503050406030204" pitchFamily="18" charset="0"/>
                                </a:rPr>
                                <m:t>=</m:t>
                              </m:r>
                              <m:d>
                                <m:dPr>
                                  <m:ctrlPr>
                                    <a:rPr lang="en-US" sz="1400" b="0" i="1" smtClean="0">
                                      <a:latin typeface="Cambria Math" panose="02040503050406030204" pitchFamily="18" charset="0"/>
                                      <a:ea typeface="Cambria Math" panose="02040503050406030204" pitchFamily="18" charset="0"/>
                                    </a:rPr>
                                  </m:ctrlPr>
                                </m:dPr>
                                <m:e>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e>
                              </m:d>
                            </m:e>
                            <m:e>
                              <m:r>
                                <m:rPr>
                                  <m:sty m:val="p"/>
                                </m:rPr>
                                <a:rPr lang="en-US" sz="1400" b="0" i="0" smtClean="0">
                                  <a:latin typeface="Cambria Math" panose="02040503050406030204" pitchFamily="18" charset="0"/>
                                  <a:ea typeface="Cambria Math" panose="02040503050406030204" pitchFamily="18" charset="0"/>
                                </a:rPr>
                                <m:t>is</m:t>
                              </m:r>
                              <m:r>
                                <a:rPr lang="en-US" sz="1400" b="0" i="0" smtClean="0">
                                  <a:latin typeface="Cambria Math" panose="02040503050406030204" pitchFamily="18" charset="0"/>
                                  <a:ea typeface="Cambria Math" panose="02040503050406030204" pitchFamily="18" charset="0"/>
                                </a:rPr>
                                <m:t> </m:t>
                              </m:r>
                              <m:r>
                                <m:rPr>
                                  <m:sty m:val="p"/>
                                </m:rPr>
                                <a:rPr lang="en-US" sz="1400" b="0" i="0" smtClean="0">
                                  <a:latin typeface="Cambria Math" panose="02040503050406030204" pitchFamily="18" charset="0"/>
                                  <a:ea typeface="Cambria Math" panose="02040503050406030204" pitchFamily="18" charset="0"/>
                                </a:rPr>
                                <m:t>legal</m:t>
                              </m:r>
                            </m:e>
                          </m:eqArr>
                        </m:sub>
                        <m:sup/>
                        <m:e>
                          <m:d>
                            <m:dPr>
                              <m:begChr m:val="["/>
                              <m:endChr m:val="]"/>
                              <m:ctrlPr>
                                <a:rPr lang="en-US" sz="1400" i="1">
                                  <a:latin typeface="Cambria Math" panose="02040503050406030204" pitchFamily="18" charset="0"/>
                                  <a:ea typeface="Cambria Math" panose="02040503050406030204" pitchFamily="18" charset="0"/>
                                </a:rPr>
                              </m:ctrlPr>
                            </m:dPr>
                            <m:e>
                              <m:eqArr>
                                <m:eqArrPr>
                                  <m:ctrlPr>
                                    <a:rPr lang="en-US" sz="1400" i="1">
                                      <a:latin typeface="Cambria Math" panose="02040503050406030204" pitchFamily="18" charset="0"/>
                                      <a:ea typeface="Cambria Math" panose="02040503050406030204" pitchFamily="18" charset="0"/>
                                    </a:rPr>
                                  </m:ctrlPr>
                                </m:eqArrPr>
                                <m:e>
                                  <m:sSub>
                                    <m:sSubPr>
                                      <m:ctrlPr>
                                        <a:rPr lang="en-US" sz="140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sub>
                                  </m:sSub>
                                  <m:r>
                                    <a:rPr lang="en-US" sz="1400" i="1" smtClean="0">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2</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3</m:t>
                                          </m:r>
                                        </m:sub>
                                      </m:sSub>
                                    </m:sub>
                                  </m:sSub>
                                  <m:r>
                                    <a:rPr lang="en-US" sz="1400" i="1">
                                      <a:latin typeface="Cambria Math" panose="02040503050406030204" pitchFamily="18" charset="0"/>
                                      <a:ea typeface="Cambria Math" panose="02040503050406030204" pitchFamily="18" charset="0"/>
                                    </a:rPr>
                                    <m:t>∧</m:t>
                                  </m:r>
                                </m:e>
                                <m:e>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4</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5</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sub>
                                  </m:sSub>
                                </m:e>
                              </m:eqArr>
                            </m:e>
                          </m:d>
                        </m:e>
                      </m:nary>
                    </m:oMath>
                  </m:oMathPara>
                </a14:m>
                <a:endParaRPr lang="en-US" sz="1400"/>
              </a:p>
            </p:txBody>
          </p:sp>
        </mc:Choice>
        <mc:Fallback xmlns="">
          <p:sp>
            <p:nvSpPr>
              <p:cNvPr id="10" name="Rectangle 9"/>
              <p:cNvSpPr>
                <a:spLocks noRot="1" noChangeAspect="1" noMove="1" noResize="1" noEditPoints="1" noAdjustHandles="1" noChangeArrowheads="1" noChangeShapeType="1" noTextEdit="1"/>
              </p:cNvSpPr>
              <p:nvPr/>
            </p:nvSpPr>
            <p:spPr>
              <a:xfrm>
                <a:off x="22253" y="3814388"/>
                <a:ext cx="4649414" cy="806246"/>
              </a:xfrm>
              <a:prstGeom prst="rect">
                <a:avLst/>
              </a:prstGeom>
              <a:blipFill rotWithShape="0">
                <a:blip r:embed="rId2"/>
                <a:stretch>
                  <a:fillRect/>
                </a:stretch>
              </a:blipFill>
            </p:spPr>
            <p:txBody>
              <a:bodyPr/>
              <a:lstStyle/>
              <a:p>
                <a:r>
                  <a:rPr lang="en-US">
                    <a:noFill/>
                  </a:rPr>
                  <a:t> </a:t>
                </a:r>
              </a:p>
            </p:txBody>
          </p:sp>
        </mc:Fallback>
      </mc:AlternateContent>
      <p:sp>
        <p:nvSpPr>
          <p:cNvPr id="9" name="Date Placeholder 3">
            <a:extLst>
              <a:ext uri="{FF2B5EF4-FFF2-40B4-BE49-F238E27FC236}">
                <a16:creationId xmlns:a16="http://schemas.microsoft.com/office/drawing/2014/main" id="{9E10AE9F-A4C7-0B46-9232-322D58894600}"/>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A57B5760-97F9-CC40-8AA0-E446CBF51FA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 name="Slide Number Placeholder 5">
            <a:extLst>
              <a:ext uri="{FF2B5EF4-FFF2-40B4-BE49-F238E27FC236}">
                <a16:creationId xmlns:a16="http://schemas.microsoft.com/office/drawing/2014/main" id="{ACB23E88-AC72-5A4A-B2C8-11C115E12BE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101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3517921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Transitions</a:t>
            </a:r>
          </a:p>
        </p:txBody>
      </p:sp>
      <p:sp>
        <p:nvSpPr>
          <p:cNvPr id="3" name="Content Placeholder 2"/>
          <p:cNvSpPr>
            <a:spLocks noGrp="1"/>
          </p:cNvSpPr>
          <p:nvPr>
            <p:ph sz="half" idx="1"/>
          </p:nvPr>
        </p:nvSpPr>
        <p:spPr>
          <a:xfrm>
            <a:off x="30262" y="1417638"/>
            <a:ext cx="4496017" cy="5211762"/>
          </a:xfrm>
        </p:spPr>
        <p:txBody>
          <a:bodyPr>
            <a:normAutofit fontScale="62500" lnSpcReduction="20000"/>
          </a:bodyPr>
          <a:lstStyle/>
          <a:p>
            <a:pPr marL="57150" indent="0">
              <a:buNone/>
            </a:pPr>
            <a:r>
              <a:rPr lang="en-US" sz="3000">
                <a:sym typeface="Symbol" panose="05050102010706020507" pitchFamily="18" charset="2"/>
              </a:rPr>
              <a:t>A given 2x3 </a:t>
            </a:r>
            <a:r>
              <a:rPr lang="en-US" sz="3000" b="1">
                <a:sym typeface="Symbol" panose="05050102010706020507" pitchFamily="18" charset="2"/>
              </a:rPr>
              <a:t>window</a:t>
            </a:r>
            <a:r>
              <a:rPr lang="en-US" sz="3000">
                <a:sym typeface="Symbol" panose="05050102010706020507" pitchFamily="18" charset="2"/>
              </a:rPr>
              <a:t> is </a:t>
            </a:r>
            <a:r>
              <a:rPr lang="en-US" sz="3000" b="1">
                <a:sym typeface="Symbol" panose="05050102010706020507" pitchFamily="18" charset="2"/>
              </a:rPr>
              <a:t>legal</a:t>
            </a:r>
            <a:r>
              <a:rPr lang="en-US" sz="3000">
                <a:sym typeface="Symbol" panose="05050102010706020507" pitchFamily="18" charset="2"/>
              </a:rPr>
              <a:t> if it does not violate our machine’s transition function.</a:t>
            </a:r>
          </a:p>
          <a:p>
            <a:pPr marL="57150" indent="0">
              <a:buNone/>
            </a:pPr>
            <a:r>
              <a:rPr lang="en-US" sz="3000">
                <a:sym typeface="Symbol" panose="05050102010706020507" pitchFamily="18" charset="2"/>
              </a:rPr>
              <a:t>We have a </a:t>
            </a:r>
            <a:r>
              <a:rPr lang="en-US" sz="3000" b="1">
                <a:sym typeface="Symbol" panose="05050102010706020507" pitchFamily="18" charset="2"/>
              </a:rPr>
              <a:t>polynomial-sized set of all legal windows</a:t>
            </a:r>
            <a:r>
              <a:rPr lang="en-US" sz="3000">
                <a:sym typeface="Symbol" panose="05050102010706020507" pitchFamily="18" charset="2"/>
              </a:rPr>
              <a:t>.</a:t>
            </a:r>
            <a:endParaRPr lang="en-US" sz="3000" b="1">
              <a:sym typeface="Symbol" panose="05050102010706020507" pitchFamily="18" charset="2"/>
            </a:endParaRPr>
          </a:p>
          <a:p>
            <a:pPr marL="57150" indent="0">
              <a:buNone/>
            </a:pPr>
            <a:r>
              <a:rPr lang="en-US" sz="3000">
                <a:sym typeface="Symbol" panose="05050102010706020507" pitchFamily="18" charset="2"/>
              </a:rPr>
              <a:t>Let a sequence </a:t>
            </a:r>
            <a:r>
              <a:rPr lang="en-US" sz="3000" i="1">
                <a:sym typeface="Symbol" panose="05050102010706020507" pitchFamily="18" charset="2"/>
              </a:rPr>
              <a:t>A </a:t>
            </a:r>
            <a:r>
              <a:rPr lang="en-US" sz="3000">
                <a:sym typeface="Symbol" panose="05050102010706020507" pitchFamily="18" charset="2"/>
              </a:rPr>
              <a:t>= (</a:t>
            </a:r>
            <a:r>
              <a:rPr lang="en-US" sz="3000" i="1">
                <a:sym typeface="Symbol" panose="05050102010706020507" pitchFamily="18" charset="2"/>
              </a:rPr>
              <a:t>a</a:t>
            </a:r>
            <a:r>
              <a:rPr lang="en-US" sz="3000" baseline="-25000">
                <a:sym typeface="Symbol" panose="05050102010706020507" pitchFamily="18" charset="2"/>
              </a:rPr>
              <a:t>1</a:t>
            </a:r>
            <a:r>
              <a:rPr lang="en-US" sz="3000">
                <a:sym typeface="Symbol" panose="05050102010706020507" pitchFamily="18" charset="2"/>
              </a:rPr>
              <a:t>, …, </a:t>
            </a:r>
            <a:r>
              <a:rPr lang="en-US" sz="3000" i="1">
                <a:sym typeface="Symbol" panose="05050102010706020507" pitchFamily="18" charset="2"/>
              </a:rPr>
              <a:t>a</a:t>
            </a:r>
            <a:r>
              <a:rPr lang="en-US" sz="3000" baseline="-25000">
                <a:sym typeface="Symbol" panose="05050102010706020507" pitchFamily="18" charset="2"/>
              </a:rPr>
              <a:t>6</a:t>
            </a:r>
            <a:r>
              <a:rPr lang="en-US" sz="3000">
                <a:sym typeface="Symbol" panose="05050102010706020507" pitchFamily="18" charset="2"/>
              </a:rPr>
              <a:t>) be a 2x3 window. </a:t>
            </a:r>
            <a:r>
              <a:rPr lang="en-US" sz="3000" b="1" i="1">
                <a:sym typeface="Symbol" panose="05050102010706020507" pitchFamily="18" charset="2"/>
              </a:rPr>
              <a:t>A</a:t>
            </a:r>
            <a:r>
              <a:rPr lang="en-US" sz="3000" b="1">
                <a:sym typeface="Symbol" panose="05050102010706020507" pitchFamily="18" charset="2"/>
              </a:rPr>
              <a:t> is </a:t>
            </a:r>
            <a:r>
              <a:rPr lang="en-US" sz="3000" b="1" i="1">
                <a:sym typeface="Symbol" panose="05050102010706020507" pitchFamily="18" charset="2"/>
              </a:rPr>
              <a:t>legal </a:t>
            </a:r>
            <a:r>
              <a:rPr lang="en-US" sz="3000">
                <a:sym typeface="Symbol" panose="05050102010706020507" pitchFamily="18" charset="2"/>
              </a:rPr>
              <a:t>if it </a:t>
            </a:r>
            <a:r>
              <a:rPr lang="en-US" sz="3000" b="1">
                <a:sym typeface="Symbol" panose="05050102010706020507" pitchFamily="18" charset="2"/>
              </a:rPr>
              <a:t>represents a legal window</a:t>
            </a:r>
            <a:r>
              <a:rPr lang="en-US" sz="3000">
                <a:sym typeface="Symbol" panose="05050102010706020507" pitchFamily="18" charset="2"/>
              </a:rPr>
              <a:t>.</a:t>
            </a:r>
          </a:p>
          <a:p>
            <a:pPr marL="57150" indent="0">
              <a:buNone/>
            </a:pPr>
            <a:endParaRPr lang="en-US" sz="3000">
              <a:sym typeface="Symbol" panose="05050102010706020507" pitchFamily="18" charset="2"/>
            </a:endParaRPr>
          </a:p>
          <a:p>
            <a:pPr marL="57150" indent="0">
              <a:buNone/>
            </a:pPr>
            <a:endParaRPr lang="en-US" sz="3000">
              <a:sym typeface="Symbol" panose="05050102010706020507" pitchFamily="18" charset="2"/>
            </a:endParaRPr>
          </a:p>
          <a:p>
            <a:pPr marL="57150" indent="0">
              <a:buNone/>
            </a:pPr>
            <a:endParaRPr lang="en-US" sz="3000">
              <a:sym typeface="Symbol" panose="05050102010706020507" pitchFamily="18" charset="2"/>
            </a:endParaRPr>
          </a:p>
          <a:p>
            <a:pPr marL="57150" indent="0">
              <a:buNone/>
            </a:pPr>
            <a:endParaRPr lang="en-US" sz="3000">
              <a:sym typeface="Symbol" panose="05050102010706020507" pitchFamily="18" charset="2"/>
            </a:endParaRPr>
          </a:p>
          <a:p>
            <a:pPr marL="57150" indent="0">
              <a:buNone/>
            </a:pPr>
            <a:r>
              <a:rPr lang="en-US" sz="3000"/>
              <a:t>Since we have a polynomial number of legal windows, this formula is also polynomial.  So we can say:</a:t>
            </a:r>
          </a:p>
          <a:p>
            <a:pPr marL="0" indent="0">
              <a:buNone/>
            </a:pPr>
            <a:r>
              <a:rPr lang="en-US" sz="2900" b="1" i="1">
                <a:sym typeface="Symbol" panose="05050102010706020507" pitchFamily="18" charset="2"/>
              </a:rPr>
              <a:t></a:t>
            </a:r>
            <a:r>
              <a:rPr lang="en-US" sz="2900" b="1" baseline="-25000">
                <a:sym typeface="Symbol" panose="05050102010706020507" pitchFamily="18" charset="2"/>
              </a:rPr>
              <a:t>legal</a:t>
            </a:r>
            <a:r>
              <a:rPr lang="en-US" sz="2900" b="1">
                <a:sym typeface="Symbol" panose="05050102010706020507" pitchFamily="18" charset="2"/>
              </a:rPr>
              <a:t> (</a:t>
            </a:r>
            <a:r>
              <a:rPr lang="en-US" sz="2900" b="1" i="1" err="1">
                <a:sym typeface="Symbol" panose="05050102010706020507" pitchFamily="18" charset="2"/>
              </a:rPr>
              <a:t>i</a:t>
            </a:r>
            <a:r>
              <a:rPr lang="en-US" sz="2900" b="1">
                <a:sym typeface="Symbol" panose="05050102010706020507" pitchFamily="18" charset="2"/>
              </a:rPr>
              <a:t>, </a:t>
            </a:r>
            <a:r>
              <a:rPr lang="en-US" sz="2900" b="1" i="1">
                <a:sym typeface="Symbol" panose="05050102010706020507" pitchFamily="18" charset="2"/>
              </a:rPr>
              <a:t>j</a:t>
            </a:r>
            <a:r>
              <a:rPr lang="en-US" sz="2900" b="1">
                <a:sym typeface="Symbol" panose="05050102010706020507" pitchFamily="18" charset="2"/>
              </a:rPr>
              <a:t>) is satisfied by, and only by, a tableau whose window top-centered at (</a:t>
            </a:r>
            <a:r>
              <a:rPr lang="en-US" sz="2900" b="1" i="1" err="1">
                <a:sym typeface="Symbol" panose="05050102010706020507" pitchFamily="18" charset="2"/>
              </a:rPr>
              <a:t>i</a:t>
            </a:r>
            <a:r>
              <a:rPr lang="en-US" sz="2900" b="1">
                <a:sym typeface="Symbol" panose="05050102010706020507" pitchFamily="18" charset="2"/>
              </a:rPr>
              <a:t>, </a:t>
            </a:r>
            <a:r>
              <a:rPr lang="en-US" sz="2900" b="1" i="1">
                <a:sym typeface="Symbol" panose="05050102010706020507" pitchFamily="18" charset="2"/>
              </a:rPr>
              <a:t>j</a:t>
            </a:r>
            <a:r>
              <a:rPr lang="en-US" sz="2900" b="1">
                <a:sym typeface="Symbol" panose="05050102010706020507" pitchFamily="18" charset="2"/>
              </a:rPr>
              <a:t>) is legal; and is created in polynomial time. </a:t>
            </a:r>
            <a:endParaRPr lang="en-US" sz="2900" b="1"/>
          </a:p>
          <a:p>
            <a:pPr marL="457200" lvl="1" indent="0">
              <a:buNone/>
            </a:pPr>
            <a:endParaRPr lang="en-US" sz="1400">
              <a:sym typeface="Symbol" panose="05050102010706020507" pitchFamily="18" charset="2"/>
            </a:endParaRPr>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92D050"/>
                    </a:solidFill>
                  </a:tcPr>
                </a:tc>
                <a:tc>
                  <a:txBody>
                    <a:bodyPr/>
                    <a:lstStyle/>
                    <a:p>
                      <a:pPr algn="ctr"/>
                      <a:r>
                        <a:rPr lang="en-US" sz="1400" i="1"/>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no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dirty="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10" name="Rectangle 9"/>
              <p:cNvSpPr/>
              <p:nvPr/>
            </p:nvSpPr>
            <p:spPr>
              <a:xfrm>
                <a:off x="30262" y="3505200"/>
                <a:ext cx="4649414" cy="80624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legal</m:t>
                          </m:r>
                        </m:sub>
                      </m:sSub>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panose="02040503050406030204" pitchFamily="18" charset="0"/>
                              <a:ea typeface="Cambria Math" panose="02040503050406030204" pitchFamily="18" charset="0"/>
                            </a:rPr>
                          </m:ctrlPr>
                        </m:naryPr>
                        <m:sub>
                          <m:eqArr>
                            <m:eqArrPr>
                              <m:ctrlPr>
                                <a:rPr lang="en-US" sz="1400" i="1" smtClean="0">
                                  <a:latin typeface="Cambria Math" panose="02040503050406030204" pitchFamily="18" charset="0"/>
                                  <a:ea typeface="Cambria Math" panose="02040503050406030204" pitchFamily="18" charset="0"/>
                                </a:rPr>
                              </m:ctrlPr>
                            </m:eqArrPr>
                            <m:e>
                              <m:r>
                                <a:rPr lang="en-US" sz="1400" i="1" smtClean="0">
                                  <a:latin typeface="Cambria Math" panose="02040503050406030204" pitchFamily="18" charset="0"/>
                                  <a:ea typeface="Cambria Math" panose="02040503050406030204" pitchFamily="18" charset="0"/>
                                </a:rPr>
                                <m:t>𝐴</m:t>
                              </m:r>
                              <m:r>
                                <a:rPr lang="en-US" sz="1400" b="0" i="1" smtClean="0">
                                  <a:latin typeface="Cambria Math" panose="02040503050406030204" pitchFamily="18" charset="0"/>
                                  <a:ea typeface="Cambria Math" panose="02040503050406030204" pitchFamily="18" charset="0"/>
                                </a:rPr>
                                <m:t>=</m:t>
                              </m:r>
                              <m:d>
                                <m:dPr>
                                  <m:ctrlPr>
                                    <a:rPr lang="en-US" sz="1400" b="0" i="1" smtClean="0">
                                      <a:latin typeface="Cambria Math" panose="02040503050406030204" pitchFamily="18" charset="0"/>
                                      <a:ea typeface="Cambria Math" panose="02040503050406030204" pitchFamily="18" charset="0"/>
                                    </a:rPr>
                                  </m:ctrlPr>
                                </m:dPr>
                                <m:e>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e>
                              </m:d>
                            </m:e>
                            <m:e>
                              <m:r>
                                <m:rPr>
                                  <m:sty m:val="p"/>
                                </m:rPr>
                                <a:rPr lang="en-US" sz="1400" b="0" i="0" smtClean="0">
                                  <a:latin typeface="Cambria Math" panose="02040503050406030204" pitchFamily="18" charset="0"/>
                                  <a:ea typeface="Cambria Math" panose="02040503050406030204" pitchFamily="18" charset="0"/>
                                </a:rPr>
                                <m:t>is</m:t>
                              </m:r>
                              <m:r>
                                <a:rPr lang="en-US" sz="1400" b="0" i="0" smtClean="0">
                                  <a:latin typeface="Cambria Math" panose="02040503050406030204" pitchFamily="18" charset="0"/>
                                  <a:ea typeface="Cambria Math" panose="02040503050406030204" pitchFamily="18" charset="0"/>
                                </a:rPr>
                                <m:t> </m:t>
                              </m:r>
                              <m:r>
                                <m:rPr>
                                  <m:sty m:val="p"/>
                                </m:rPr>
                                <a:rPr lang="en-US" sz="1400" b="0" i="0" smtClean="0">
                                  <a:latin typeface="Cambria Math" panose="02040503050406030204" pitchFamily="18" charset="0"/>
                                  <a:ea typeface="Cambria Math" panose="02040503050406030204" pitchFamily="18" charset="0"/>
                                </a:rPr>
                                <m:t>legal</m:t>
                              </m:r>
                            </m:e>
                          </m:eqArr>
                        </m:sub>
                        <m:sup/>
                        <m:e>
                          <m:d>
                            <m:dPr>
                              <m:begChr m:val="["/>
                              <m:endChr m:val="]"/>
                              <m:ctrlPr>
                                <a:rPr lang="en-US" sz="1400" i="1">
                                  <a:latin typeface="Cambria Math" panose="02040503050406030204" pitchFamily="18" charset="0"/>
                                  <a:ea typeface="Cambria Math" panose="02040503050406030204" pitchFamily="18" charset="0"/>
                                </a:rPr>
                              </m:ctrlPr>
                            </m:dPr>
                            <m:e>
                              <m:eqArr>
                                <m:eqArrPr>
                                  <m:ctrlPr>
                                    <a:rPr lang="en-US" sz="1400" i="1">
                                      <a:latin typeface="Cambria Math" panose="02040503050406030204" pitchFamily="18" charset="0"/>
                                      <a:ea typeface="Cambria Math" panose="02040503050406030204" pitchFamily="18" charset="0"/>
                                    </a:rPr>
                                  </m:ctrlPr>
                                </m:eqArrPr>
                                <m:e>
                                  <m:sSub>
                                    <m:sSubPr>
                                      <m:ctrlPr>
                                        <a:rPr lang="en-US" sz="140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sub>
                                  </m:sSub>
                                  <m:r>
                                    <a:rPr lang="en-US" sz="1400" i="1" smtClean="0">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2</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3</m:t>
                                          </m:r>
                                        </m:sub>
                                      </m:sSub>
                                    </m:sub>
                                  </m:sSub>
                                  <m:r>
                                    <a:rPr lang="en-US" sz="1400" i="1">
                                      <a:latin typeface="Cambria Math" panose="02040503050406030204" pitchFamily="18" charset="0"/>
                                      <a:ea typeface="Cambria Math" panose="02040503050406030204" pitchFamily="18" charset="0"/>
                                    </a:rPr>
                                    <m:t>∧</m:t>
                                  </m:r>
                                </m:e>
                                <m:e>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4</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5</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sub>
                                  </m:sSub>
                                </m:e>
                              </m:eqArr>
                            </m:e>
                          </m:d>
                        </m:e>
                      </m:nary>
                    </m:oMath>
                  </m:oMathPara>
                </a14:m>
                <a:endParaRPr lang="en-US" sz="1400"/>
              </a:p>
            </p:txBody>
          </p:sp>
        </mc:Choice>
        <mc:Fallback xmlns="">
          <p:sp>
            <p:nvSpPr>
              <p:cNvPr id="10" name="Rectangle 9"/>
              <p:cNvSpPr>
                <a:spLocks noRot="1" noChangeAspect="1" noMove="1" noResize="1" noEditPoints="1" noAdjustHandles="1" noChangeArrowheads="1" noChangeShapeType="1" noTextEdit="1"/>
              </p:cNvSpPr>
              <p:nvPr/>
            </p:nvSpPr>
            <p:spPr>
              <a:xfrm>
                <a:off x="30262" y="3505200"/>
                <a:ext cx="4649414" cy="806246"/>
              </a:xfrm>
              <a:prstGeom prst="rect">
                <a:avLst/>
              </a:prstGeom>
              <a:blipFill rotWithShape="0">
                <a:blip r:embed="rId2"/>
                <a:stretch>
                  <a:fillRect/>
                </a:stretch>
              </a:blipFill>
            </p:spPr>
            <p:txBody>
              <a:bodyPr/>
              <a:lstStyle/>
              <a:p>
                <a:r>
                  <a:rPr lang="en-US">
                    <a:noFill/>
                  </a:rPr>
                  <a:t> </a:t>
                </a:r>
              </a:p>
            </p:txBody>
          </p:sp>
        </mc:Fallback>
      </mc:AlternateContent>
      <p:sp>
        <p:nvSpPr>
          <p:cNvPr id="9" name="Date Placeholder 3">
            <a:extLst>
              <a:ext uri="{FF2B5EF4-FFF2-40B4-BE49-F238E27FC236}">
                <a16:creationId xmlns:a16="http://schemas.microsoft.com/office/drawing/2014/main" id="{1D6F4CC6-2D5D-1045-A780-B41407F843D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8B60CF6E-B394-A548-9356-8ED9C48B7D6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 name="Slide Number Placeholder 5">
            <a:extLst>
              <a:ext uri="{FF2B5EF4-FFF2-40B4-BE49-F238E27FC236}">
                <a16:creationId xmlns:a16="http://schemas.microsoft.com/office/drawing/2014/main" id="{953E804A-2C2E-F540-B4FD-B98D8DC2A6D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102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2603265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Windows and Configurations</a:t>
            </a:r>
          </a:p>
        </p:txBody>
      </p:sp>
      <p:sp>
        <p:nvSpPr>
          <p:cNvPr id="3" name="Content Placeholder 2"/>
          <p:cNvSpPr>
            <a:spLocks noGrp="1"/>
          </p:cNvSpPr>
          <p:nvPr>
            <p:ph sz="half" idx="1"/>
          </p:nvPr>
        </p:nvSpPr>
        <p:spPr>
          <a:xfrm>
            <a:off x="187235" y="2133600"/>
            <a:ext cx="4373879" cy="4267200"/>
          </a:xfrm>
        </p:spPr>
        <p:txBody>
          <a:bodyPr>
            <a:noAutofit/>
          </a:bodyPr>
          <a:lstStyle/>
          <a:p>
            <a:pPr marL="0" indent="0">
              <a:buNone/>
            </a:pPr>
            <a:r>
              <a:rPr lang="en-US" sz="1400" dirty="0"/>
              <a:t>Consider any </a:t>
            </a:r>
            <a:r>
              <a:rPr lang="en-US" sz="1400" b="1" dirty="0"/>
              <a:t>upper </a:t>
            </a:r>
            <a:r>
              <a:rPr lang="en-US" sz="1400" dirty="0"/>
              <a:t>and </a:t>
            </a:r>
            <a:r>
              <a:rPr lang="en-US" sz="1400" b="1" dirty="0"/>
              <a:t>lower</a:t>
            </a:r>
            <a:r>
              <a:rPr lang="en-US" sz="1400" dirty="0"/>
              <a:t> configuration in the tableau, so that the lower configuration is the one immediately below – that is, following – the upper.</a:t>
            </a:r>
          </a:p>
          <a:p>
            <a:pPr marL="0" indent="0">
              <a:buNone/>
            </a:pPr>
            <a:r>
              <a:rPr lang="en-US" sz="1400" dirty="0"/>
              <a:t>If all the windows top-centered on cells in the upper configuration are legal, then:</a:t>
            </a:r>
          </a:p>
          <a:p>
            <a:pPr marL="457200" lvl="1" indent="0">
              <a:buNone/>
            </a:pPr>
            <a:r>
              <a:rPr lang="en-US" sz="1200" dirty="0"/>
              <a:t>The legality of the windows that don’t involve the state symbol easily ensures the legality of the configuration below them.</a:t>
            </a:r>
          </a:p>
          <a:p>
            <a:pPr marL="457200" lvl="1" indent="0">
              <a:buNone/>
            </a:pPr>
            <a:r>
              <a:rPr lang="en-US" sz="1200" dirty="0"/>
              <a:t>The window top-centered on the state symbol in the upper configuration is sufficient to ensure that the state symbol in the lower configuration makes a legal move.</a:t>
            </a:r>
          </a:p>
          <a:p>
            <a:pPr marL="0" indent="0">
              <a:buNone/>
            </a:pPr>
            <a:r>
              <a:rPr lang="en-US" sz="1400" b="1" dirty="0"/>
              <a:t>The upper configuration yields the lower one if and only if all the windows top-centered on cells in the upper configuration are legal</a:t>
            </a:r>
            <a:r>
              <a:rPr lang="en-US" sz="1400" dirty="0"/>
              <a:t> – and that holds all the way down the tableau.</a:t>
            </a:r>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FFFF00"/>
                    </a:solidFill>
                  </a:tcPr>
                </a:tc>
                <a:tc>
                  <a:txBody>
                    <a:bodyPr/>
                    <a:lstStyle/>
                    <a:p>
                      <a:pPr algn="ctr"/>
                      <a:r>
                        <a:rPr lang="en-US" sz="1400" i="1"/>
                        <a:t>a</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00B0F0"/>
                    </a:solidFill>
                  </a:tcPr>
                </a:tc>
                <a:tc>
                  <a:txBody>
                    <a:bodyPr/>
                    <a:lstStyle/>
                    <a:p>
                      <a:pPr algn="ctr"/>
                      <a:r>
                        <a:rPr lang="en-US" sz="1400"/>
                        <a:t>c</a:t>
                      </a:r>
                    </a:p>
                  </a:txBody>
                  <a:tcPr marL="68580" marR="68580" marT="34290" marB="34290">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solidFill>
                      <a:srgbClr val="00B0F0"/>
                    </a:solid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t>a</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00B0F0"/>
                    </a:solidFill>
                  </a:tcPr>
                </a:tc>
                <a:tc>
                  <a:txBody>
                    <a:bodyPr/>
                    <a:lstStyle/>
                    <a:p>
                      <a:pPr algn="ctr"/>
                      <a:r>
                        <a:rPr lang="en-US" sz="1400"/>
                        <a:t>c</a:t>
                      </a:r>
                    </a:p>
                  </a:txBody>
                  <a:tcPr marL="68580" marR="68580" marT="34290" marB="34290">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solidFill>
                      <a:srgbClr val="00B0F0"/>
                    </a:solidFill>
                  </a:tcPr>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dirty="0"/>
                        <a:t>#</a:t>
                      </a:r>
                    </a:p>
                  </a:txBody>
                  <a:tcPr marL="68580" marR="68580" marT="34290" marB="34290"/>
                </a:tc>
                <a:extLst>
                  <a:ext uri="{0D108BD9-81ED-4DB2-BD59-A6C34878D82A}">
                    <a16:rowId xmlns:a16="http://schemas.microsoft.com/office/drawing/2014/main" val="1832183308"/>
                  </a:ext>
                </a:extLst>
              </a:tr>
            </a:tbl>
          </a:graphicData>
        </a:graphic>
      </p:graphicFrame>
      <p:sp>
        <p:nvSpPr>
          <p:cNvPr id="8" name="Date Placeholder 3">
            <a:extLst>
              <a:ext uri="{FF2B5EF4-FFF2-40B4-BE49-F238E27FC236}">
                <a16:creationId xmlns:a16="http://schemas.microsoft.com/office/drawing/2014/main" id="{7DB73454-FE5F-A64E-B3E3-BFDEAF3EB45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9" name="Footer Placeholder 4">
            <a:extLst>
              <a:ext uri="{FF2B5EF4-FFF2-40B4-BE49-F238E27FC236}">
                <a16:creationId xmlns:a16="http://schemas.microsoft.com/office/drawing/2014/main" id="{B3ADAC8D-F2D8-2C40-AB4B-BFB42500A60A}"/>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0" name="Slide Number Placeholder 5">
            <a:extLst>
              <a:ext uri="{FF2B5EF4-FFF2-40B4-BE49-F238E27FC236}">
                <a16:creationId xmlns:a16="http://schemas.microsoft.com/office/drawing/2014/main" id="{F57EC5A6-6D8E-8841-BA5D-CE233370F504}"/>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103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6734551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Windows and Configurations</a:t>
            </a:r>
          </a:p>
        </p:txBody>
      </p:sp>
      <p:sp>
        <p:nvSpPr>
          <p:cNvPr id="3" name="Content Placeholder 2"/>
          <p:cNvSpPr>
            <a:spLocks noGrp="1"/>
          </p:cNvSpPr>
          <p:nvPr>
            <p:ph sz="half" idx="1"/>
          </p:nvPr>
        </p:nvSpPr>
        <p:spPr>
          <a:xfrm>
            <a:off x="0" y="1417638"/>
            <a:ext cx="4526279" cy="5287962"/>
          </a:xfrm>
        </p:spPr>
        <p:txBody>
          <a:bodyPr>
            <a:normAutofit/>
          </a:bodyPr>
          <a:lstStyle/>
          <a:p>
            <a:pPr marL="0" indent="0">
              <a:buNone/>
            </a:pPr>
            <a:endParaRPr lang="en-US" sz="1350" i="1">
              <a:sym typeface="Symbol" panose="05050102010706020507" pitchFamily="18" charset="2"/>
            </a:endParaRPr>
          </a:p>
          <a:p>
            <a:pPr marL="0" indent="0">
              <a:buNone/>
            </a:pPr>
            <a:endParaRPr lang="en-US" sz="1350" i="1">
              <a:sym typeface="Symbol" panose="05050102010706020507" pitchFamily="18" charset="2"/>
            </a:endParaRPr>
          </a:p>
          <a:p>
            <a:pPr marL="0" indent="0">
              <a:buNone/>
            </a:pPr>
            <a:br>
              <a:rPr lang="en-US" sz="1350" i="1">
                <a:sym typeface="Symbol" panose="05050102010706020507" pitchFamily="18" charset="2"/>
              </a:rPr>
            </a:br>
            <a:br>
              <a:rPr lang="en-US" sz="1350" i="1">
                <a:sym typeface="Symbol" panose="05050102010706020507" pitchFamily="18" charset="2"/>
              </a:rPr>
            </a:br>
            <a:r>
              <a:rPr lang="en-US" sz="1600" i="1">
                <a:sym typeface="Symbol" panose="05050102010706020507" pitchFamily="18" charset="2"/>
              </a:rPr>
              <a:t></a:t>
            </a:r>
            <a:r>
              <a:rPr lang="en-US" sz="1600" baseline="-25000">
                <a:sym typeface="Symbol" panose="05050102010706020507" pitchFamily="18" charset="2"/>
              </a:rPr>
              <a:t>legal</a:t>
            </a:r>
            <a:r>
              <a:rPr lang="en-US" sz="1600">
                <a:sym typeface="Symbol" panose="05050102010706020507" pitchFamily="18" charset="2"/>
              </a:rPr>
              <a:t> (</a:t>
            </a:r>
            <a:r>
              <a:rPr lang="en-US" sz="1600" i="1" err="1">
                <a:sym typeface="Symbol" panose="05050102010706020507" pitchFamily="18" charset="2"/>
              </a:rPr>
              <a:t>i</a:t>
            </a:r>
            <a:r>
              <a:rPr lang="en-US" sz="1600">
                <a:sym typeface="Symbol" panose="05050102010706020507" pitchFamily="18" charset="2"/>
              </a:rPr>
              <a:t>, </a:t>
            </a:r>
            <a:r>
              <a:rPr lang="en-US" sz="1600" i="1">
                <a:sym typeface="Symbol" panose="05050102010706020507" pitchFamily="18" charset="2"/>
              </a:rPr>
              <a:t>j</a:t>
            </a:r>
            <a:r>
              <a:rPr lang="en-US" sz="1600">
                <a:sym typeface="Symbol" panose="05050102010706020507" pitchFamily="18" charset="2"/>
              </a:rPr>
              <a:t>) is satisfied by, and only by, a tableau whose window top-centered at (</a:t>
            </a:r>
            <a:r>
              <a:rPr lang="en-US" sz="1600" i="1" err="1">
                <a:sym typeface="Symbol" panose="05050102010706020507" pitchFamily="18" charset="2"/>
              </a:rPr>
              <a:t>i</a:t>
            </a:r>
            <a:r>
              <a:rPr lang="en-US" sz="1600">
                <a:sym typeface="Symbol" panose="05050102010706020507" pitchFamily="18" charset="2"/>
              </a:rPr>
              <a:t>, </a:t>
            </a:r>
            <a:r>
              <a:rPr lang="en-US" sz="1600" i="1">
                <a:sym typeface="Symbol" panose="05050102010706020507" pitchFamily="18" charset="2"/>
              </a:rPr>
              <a:t>j</a:t>
            </a:r>
            <a:r>
              <a:rPr lang="en-US" sz="1600">
                <a:sym typeface="Symbol" panose="05050102010706020507" pitchFamily="18" charset="2"/>
              </a:rPr>
              <a:t>) is legal; and is created in polynomial time. </a:t>
            </a:r>
            <a:endParaRPr lang="en-US" sz="1600"/>
          </a:p>
          <a:p>
            <a:pPr marL="0" indent="0">
              <a:buNone/>
            </a:pPr>
            <a:r>
              <a:rPr lang="en-US" sz="1600"/>
              <a:t>An upper configuration yields a lower one </a:t>
            </a:r>
            <a:r>
              <a:rPr lang="en-US" sz="1600" err="1"/>
              <a:t>iff</a:t>
            </a:r>
            <a:r>
              <a:rPr lang="en-US" sz="1600"/>
              <a:t> all the windows top-centered within the upper are legal.</a:t>
            </a:r>
          </a:p>
          <a:p>
            <a:pPr marL="457200" lvl="1" indent="0">
              <a:buNone/>
            </a:pPr>
            <a:r>
              <a:rPr lang="en-US" sz="1600"/>
              <a:t>This holds all the way down the tableau.</a:t>
            </a:r>
          </a:p>
          <a:p>
            <a:pPr marL="0" indent="0">
              <a:buNone/>
            </a:pPr>
            <a:r>
              <a:rPr lang="en-US" sz="1600"/>
              <a:t>Then we have:</a:t>
            </a:r>
          </a:p>
          <a:p>
            <a:pPr marL="0" indent="0">
              <a:buNone/>
            </a:pPr>
            <a:endParaRPr lang="en-US" sz="1600"/>
          </a:p>
          <a:p>
            <a:pPr marL="0" indent="0">
              <a:buNone/>
            </a:pPr>
            <a:br>
              <a:rPr lang="en-US" sz="1600"/>
            </a:br>
            <a:r>
              <a:rPr lang="en-US" sz="1600"/>
              <a:t>And can say </a:t>
            </a:r>
            <a:r>
              <a:rPr lang="en-US" sz="1600" b="1" i="1">
                <a:sym typeface="Symbol" panose="05050102010706020507" pitchFamily="18" charset="2"/>
              </a:rPr>
              <a:t></a:t>
            </a:r>
            <a:r>
              <a:rPr lang="en-US" sz="1600" b="1" baseline="-25000">
                <a:sym typeface="Symbol" panose="05050102010706020507" pitchFamily="18" charset="2"/>
              </a:rPr>
              <a:t>move</a:t>
            </a:r>
            <a:r>
              <a:rPr lang="en-US" sz="1600" b="1">
                <a:sym typeface="Symbol" panose="05050102010706020507" pitchFamily="18" charset="2"/>
              </a:rPr>
              <a:t> is satisfied by, and only by, a tableau that does not violate the machine’s transition function; and is created in polynomial time.</a:t>
            </a:r>
            <a:endParaRPr lang="en-US" sz="1600" b="1"/>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FFFF00"/>
                    </a:solidFill>
                  </a:tcPr>
                </a:tc>
                <a:tc>
                  <a:txBody>
                    <a:bodyPr/>
                    <a:lstStyle/>
                    <a:p>
                      <a:pPr algn="ctr"/>
                      <a:r>
                        <a:rPr lang="en-US" sz="1400" i="1"/>
                        <a:t>a</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00B0F0"/>
                    </a:solidFill>
                  </a:tcPr>
                </a:tc>
                <a:tc>
                  <a:txBody>
                    <a:bodyPr/>
                    <a:lstStyle/>
                    <a:p>
                      <a:pPr algn="ctr"/>
                      <a:r>
                        <a:rPr lang="en-US" sz="1400"/>
                        <a:t>c</a:t>
                      </a:r>
                    </a:p>
                  </a:txBody>
                  <a:tcPr marL="68580" marR="68580" marT="34290" marB="34290">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solidFill>
                      <a:srgbClr val="00B0F0"/>
                    </a:solid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t>a</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00B0F0"/>
                    </a:solidFill>
                  </a:tcPr>
                </a:tc>
                <a:tc>
                  <a:txBody>
                    <a:bodyPr/>
                    <a:lstStyle/>
                    <a:p>
                      <a:pPr algn="ctr"/>
                      <a:r>
                        <a:rPr lang="en-US" sz="1400"/>
                        <a:t>c</a:t>
                      </a:r>
                    </a:p>
                  </a:txBody>
                  <a:tcPr marL="68580" marR="68580" marT="34290" marB="34290">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solidFill>
                      <a:srgbClr val="00B0F0"/>
                    </a:solidFill>
                  </a:tcPr>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dirty="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33205" y="1371600"/>
                <a:ext cx="4649414" cy="80624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legal</m:t>
                          </m:r>
                        </m:sub>
                      </m:sSub>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panose="02040503050406030204" pitchFamily="18" charset="0"/>
                              <a:ea typeface="Cambria Math" panose="02040503050406030204" pitchFamily="18" charset="0"/>
                            </a:rPr>
                          </m:ctrlPr>
                        </m:naryPr>
                        <m:sub>
                          <m:eqArr>
                            <m:eqArrPr>
                              <m:ctrlPr>
                                <a:rPr lang="en-US" sz="1400" i="1" smtClean="0">
                                  <a:latin typeface="Cambria Math" panose="02040503050406030204" pitchFamily="18" charset="0"/>
                                  <a:ea typeface="Cambria Math" panose="02040503050406030204" pitchFamily="18" charset="0"/>
                                </a:rPr>
                              </m:ctrlPr>
                            </m:eqArrPr>
                            <m:e>
                              <m:r>
                                <a:rPr lang="en-US" sz="1400" i="1" smtClean="0">
                                  <a:latin typeface="Cambria Math" panose="02040503050406030204" pitchFamily="18" charset="0"/>
                                  <a:ea typeface="Cambria Math" panose="02040503050406030204" pitchFamily="18" charset="0"/>
                                </a:rPr>
                                <m:t>𝐴</m:t>
                              </m:r>
                              <m:r>
                                <a:rPr lang="en-US" sz="1400" b="0" i="1" smtClean="0">
                                  <a:latin typeface="Cambria Math" panose="02040503050406030204" pitchFamily="18" charset="0"/>
                                  <a:ea typeface="Cambria Math" panose="02040503050406030204" pitchFamily="18" charset="0"/>
                                </a:rPr>
                                <m:t>=</m:t>
                              </m:r>
                              <m:d>
                                <m:dPr>
                                  <m:ctrlPr>
                                    <a:rPr lang="en-US" sz="1400" b="0" i="1" smtClean="0">
                                      <a:latin typeface="Cambria Math" panose="02040503050406030204" pitchFamily="18" charset="0"/>
                                      <a:ea typeface="Cambria Math" panose="02040503050406030204" pitchFamily="18" charset="0"/>
                                    </a:rPr>
                                  </m:ctrlPr>
                                </m:dPr>
                                <m:e>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e>
                              </m:d>
                            </m:e>
                            <m:e>
                              <m:r>
                                <m:rPr>
                                  <m:sty m:val="p"/>
                                </m:rPr>
                                <a:rPr lang="en-US" sz="1400" b="0" i="0" smtClean="0">
                                  <a:latin typeface="Cambria Math" panose="02040503050406030204" pitchFamily="18" charset="0"/>
                                  <a:ea typeface="Cambria Math" panose="02040503050406030204" pitchFamily="18" charset="0"/>
                                </a:rPr>
                                <m:t>is</m:t>
                              </m:r>
                              <m:r>
                                <a:rPr lang="en-US" sz="1400" b="0" i="0" smtClean="0">
                                  <a:latin typeface="Cambria Math" panose="02040503050406030204" pitchFamily="18" charset="0"/>
                                  <a:ea typeface="Cambria Math" panose="02040503050406030204" pitchFamily="18" charset="0"/>
                                </a:rPr>
                                <m:t> </m:t>
                              </m:r>
                              <m:r>
                                <m:rPr>
                                  <m:sty m:val="p"/>
                                </m:rPr>
                                <a:rPr lang="en-US" sz="1400" b="0" i="0" smtClean="0">
                                  <a:latin typeface="Cambria Math" panose="02040503050406030204" pitchFamily="18" charset="0"/>
                                  <a:ea typeface="Cambria Math" panose="02040503050406030204" pitchFamily="18" charset="0"/>
                                </a:rPr>
                                <m:t>legal</m:t>
                              </m:r>
                            </m:e>
                          </m:eqArr>
                        </m:sub>
                        <m:sup/>
                        <m:e>
                          <m:d>
                            <m:dPr>
                              <m:begChr m:val="["/>
                              <m:endChr m:val="]"/>
                              <m:ctrlPr>
                                <a:rPr lang="en-US" sz="1400" i="1">
                                  <a:latin typeface="Cambria Math" panose="02040503050406030204" pitchFamily="18" charset="0"/>
                                  <a:ea typeface="Cambria Math" panose="02040503050406030204" pitchFamily="18" charset="0"/>
                                </a:rPr>
                              </m:ctrlPr>
                            </m:dPr>
                            <m:e>
                              <m:eqArr>
                                <m:eqArrPr>
                                  <m:ctrlPr>
                                    <a:rPr lang="en-US" sz="1400" i="1">
                                      <a:latin typeface="Cambria Math" panose="02040503050406030204" pitchFamily="18" charset="0"/>
                                      <a:ea typeface="Cambria Math" panose="02040503050406030204" pitchFamily="18" charset="0"/>
                                    </a:rPr>
                                  </m:ctrlPr>
                                </m:eqArrPr>
                                <m:e>
                                  <m:sSub>
                                    <m:sSubPr>
                                      <m:ctrlPr>
                                        <a:rPr lang="en-US" sz="140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sub>
                                  </m:sSub>
                                  <m:r>
                                    <a:rPr lang="en-US" sz="1400" i="1" smtClean="0">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2</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3</m:t>
                                          </m:r>
                                        </m:sub>
                                      </m:sSub>
                                    </m:sub>
                                  </m:sSub>
                                  <m:r>
                                    <a:rPr lang="en-US" sz="1400" i="1">
                                      <a:latin typeface="Cambria Math" panose="02040503050406030204" pitchFamily="18" charset="0"/>
                                      <a:ea typeface="Cambria Math" panose="02040503050406030204" pitchFamily="18" charset="0"/>
                                    </a:rPr>
                                    <m:t>∧</m:t>
                                  </m:r>
                                </m:e>
                                <m:e>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4</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5</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sub>
                                  </m:sSub>
                                </m:e>
                              </m:eqArr>
                            </m:e>
                          </m:d>
                        </m:e>
                      </m:nary>
                    </m:oMath>
                  </m:oMathPara>
                </a14:m>
                <a:endParaRPr lang="en-US"/>
              </a:p>
            </p:txBody>
          </p:sp>
        </mc:Choice>
        <mc:Fallback xmlns="">
          <p:sp>
            <p:nvSpPr>
              <p:cNvPr id="6" name="Rectangle 5"/>
              <p:cNvSpPr>
                <a:spLocks noRot="1" noChangeAspect="1" noMove="1" noResize="1" noEditPoints="1" noAdjustHandles="1" noChangeArrowheads="1" noChangeShapeType="1" noTextEdit="1"/>
              </p:cNvSpPr>
              <p:nvPr/>
            </p:nvSpPr>
            <p:spPr>
              <a:xfrm>
                <a:off x="33205" y="1371600"/>
                <a:ext cx="4649414" cy="806246"/>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828800" y="4191000"/>
                <a:ext cx="2240677" cy="83221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move</m:t>
                          </m:r>
                        </m:sub>
                      </m:sSub>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panose="02040503050406030204" pitchFamily="18" charset="0"/>
                              <a:ea typeface="Cambria Math" panose="02040503050406030204" pitchFamily="18" charset="0"/>
                            </a:rPr>
                          </m:ctrlPr>
                        </m:naryPr>
                        <m:sub>
                          <m:eqArr>
                            <m:eqArrPr>
                              <m:ctrlPr>
                                <a:rPr lang="en-US" sz="1400" b="0" i="1" smtClean="0">
                                  <a:latin typeface="Cambria Math" panose="02040503050406030204" pitchFamily="18" charset="0"/>
                                  <a:ea typeface="Cambria Math" panose="02040503050406030204" pitchFamily="18" charset="0"/>
                                </a:rPr>
                              </m:ctrlPr>
                            </m:eqArrPr>
                            <m:e>
                              <m:r>
                                <m:rPr>
                                  <m:brk m:alnAt="7"/>
                                </m:rPr>
                                <a:rPr lang="en-US" sz="1400" b="0" i="1" smtClean="0">
                                  <a:latin typeface="Cambria Math" panose="02040503050406030204" pitchFamily="18" charset="0"/>
                                  <a:ea typeface="Cambria Math" panose="02040503050406030204" pitchFamily="18" charset="0"/>
                                </a:rPr>
                                <m:t>1</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&lt;</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𝑛</m:t>
                                  </m:r>
                                </m:e>
                                <m:sup>
                                  <m:r>
                                    <a:rPr lang="en-US" sz="1400" b="0" i="1" smtClean="0">
                                      <a:latin typeface="Cambria Math" panose="02040503050406030204" pitchFamily="18" charset="0"/>
                                      <a:ea typeface="Cambria Math" panose="02040503050406030204" pitchFamily="18" charset="0"/>
                                    </a:rPr>
                                    <m:t>𝑘</m:t>
                                  </m:r>
                                </m:sup>
                              </m:sSup>
                              <m:r>
                                <m:rPr>
                                  <m:brk m:alnAt="7"/>
                                </m:rPr>
                                <a:rPr lang="en-US" sz="1400" b="0" i="1" smtClean="0">
                                  <a:latin typeface="Cambria Math" panose="02040503050406030204" pitchFamily="18" charset="0"/>
                                  <a:ea typeface="Cambria Math" panose="02040503050406030204" pitchFamily="18" charset="0"/>
                                </a:rPr>
                                <m:t>,</m:t>
                              </m:r>
                            </m:e>
                            <m:e>
                              <m:r>
                                <a:rPr lang="en-US" sz="1400" b="0" i="1" smtClean="0">
                                  <a:latin typeface="Cambria Math" panose="02040503050406030204" pitchFamily="18" charset="0"/>
                                  <a:ea typeface="Cambria Math" panose="02040503050406030204" pitchFamily="18" charset="0"/>
                                </a:rPr>
                                <m:t>1&lt;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&lt;</m:t>
                              </m:r>
                              <m:sSup>
                                <m:sSupPr>
                                  <m:ctrlPr>
                                    <a:rPr lang="en-US" sz="1400" i="1">
                                      <a:latin typeface="Cambria Math" panose="02040503050406030204" pitchFamily="18" charset="0"/>
                                      <a:ea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𝑛</m:t>
                                  </m:r>
                                </m:e>
                                <m:sup>
                                  <m:r>
                                    <a:rPr lang="en-US" sz="1400" i="1">
                                      <a:latin typeface="Cambria Math" panose="02040503050406030204" pitchFamily="18" charset="0"/>
                                      <a:ea typeface="Cambria Math" panose="02040503050406030204" pitchFamily="18" charset="0"/>
                                    </a:rPr>
                                    <m:t>𝑘</m:t>
                                  </m:r>
                                </m:sup>
                              </m:sSup>
                            </m:e>
                          </m:eqArr>
                        </m:sub>
                        <m:sup/>
                        <m:e>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legal</m:t>
                              </m:r>
                            </m:sub>
                          </m:sSub>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m:t>
                          </m:r>
                        </m:e>
                      </m:nary>
                    </m:oMath>
                  </m:oMathPara>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1828800" y="4191000"/>
                <a:ext cx="2240677" cy="832216"/>
              </a:xfrm>
              <a:prstGeom prst="rect">
                <a:avLst/>
              </a:prstGeom>
              <a:blipFill rotWithShape="0">
                <a:blip r:embed="rId3"/>
                <a:stretch>
                  <a:fillRect/>
                </a:stretch>
              </a:blipFill>
            </p:spPr>
            <p:txBody>
              <a:bodyPr/>
              <a:lstStyle/>
              <a:p>
                <a:r>
                  <a:rPr lang="en-US">
                    <a:noFill/>
                  </a:rPr>
                  <a:t> </a:t>
                </a:r>
              </a:p>
            </p:txBody>
          </p:sp>
        </mc:Fallback>
      </mc:AlternateContent>
      <p:sp>
        <p:nvSpPr>
          <p:cNvPr id="10" name="Date Placeholder 3">
            <a:extLst>
              <a:ext uri="{FF2B5EF4-FFF2-40B4-BE49-F238E27FC236}">
                <a16:creationId xmlns:a16="http://schemas.microsoft.com/office/drawing/2014/main" id="{07486AE5-C8C6-A241-9C09-7D23D718705E}"/>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99660C8A-712E-904A-89F6-08CEE7BD959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 name="Slide Number Placeholder 5">
            <a:extLst>
              <a:ext uri="{FF2B5EF4-FFF2-40B4-BE49-F238E27FC236}">
                <a16:creationId xmlns:a16="http://schemas.microsoft.com/office/drawing/2014/main" id="{F1DBDCC6-FAD4-B545-99AF-15A2015AB45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104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91712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Pulling It Together</a:t>
            </a:r>
          </a:p>
        </p:txBody>
      </p:sp>
      <p:sp>
        <p:nvSpPr>
          <p:cNvPr id="4" name="Content Placeholder 3"/>
          <p:cNvSpPr>
            <a:spLocks noGrp="1"/>
          </p:cNvSpPr>
          <p:nvPr>
            <p:ph sz="half" idx="2"/>
          </p:nvPr>
        </p:nvSpPr>
        <p:spPr>
          <a:xfrm>
            <a:off x="5029200" y="1676400"/>
            <a:ext cx="4061460" cy="3359149"/>
          </a:xfrm>
        </p:spPr>
        <p:txBody>
          <a:bodyPr>
            <a:noAutofit/>
          </a:bodyPr>
          <a:lstStyle/>
          <a:p>
            <a:pPr marL="0" indent="0">
              <a:buNone/>
            </a:pPr>
            <a:r>
              <a:rPr lang="en-US" sz="1600" dirty="0"/>
              <a:t>We have:</a:t>
            </a:r>
          </a:p>
          <a:p>
            <a:pPr marL="173038" lvl="1" indent="0">
              <a:buNone/>
            </a:pPr>
            <a:r>
              <a:rPr lang="en-US" sz="1600" i="1" dirty="0">
                <a:sym typeface="Symbol" panose="05050102010706020507" pitchFamily="18" charset="2"/>
              </a:rPr>
              <a:t></a:t>
            </a:r>
            <a:r>
              <a:rPr lang="en-US" sz="1600" baseline="-25000" dirty="0">
                <a:sym typeface="Symbol" panose="05050102010706020507" pitchFamily="18" charset="2"/>
              </a:rPr>
              <a:t>cells</a:t>
            </a:r>
            <a:r>
              <a:rPr lang="en-US" sz="1600" dirty="0">
                <a:sym typeface="Symbol" panose="05050102010706020507" pitchFamily="18" charset="2"/>
              </a:rPr>
              <a:t> is satisfied by, and only by, a properly encoded tableau.</a:t>
            </a:r>
          </a:p>
          <a:p>
            <a:pPr marL="173038" lvl="1" indent="0">
              <a:buNone/>
            </a:pPr>
            <a:r>
              <a:rPr lang="en-US" sz="1600" i="1" dirty="0">
                <a:sym typeface="Symbol" panose="05050102010706020507" pitchFamily="18" charset="2"/>
              </a:rPr>
              <a:t></a:t>
            </a:r>
            <a:r>
              <a:rPr lang="en-US" sz="1600" baseline="-25000" dirty="0">
                <a:sym typeface="Symbol" panose="05050102010706020507" pitchFamily="18" charset="2"/>
              </a:rPr>
              <a:t>start</a:t>
            </a:r>
            <a:r>
              <a:rPr lang="en-US" sz="1600" dirty="0">
                <a:sym typeface="Symbol" panose="05050102010706020507" pitchFamily="18" charset="2"/>
              </a:rPr>
              <a:t> is satisfied by, and only by, a tableau with the starting configuration of </a:t>
            </a:r>
            <a:r>
              <a:rPr lang="en-US" sz="1600" i="1" dirty="0">
                <a:sym typeface="Symbol" panose="05050102010706020507" pitchFamily="18" charset="2"/>
              </a:rPr>
              <a:t>M</a:t>
            </a:r>
            <a:r>
              <a:rPr lang="en-US" sz="1600" dirty="0">
                <a:sym typeface="Symbol" panose="05050102010706020507" pitchFamily="18" charset="2"/>
              </a:rPr>
              <a:t> on </a:t>
            </a:r>
            <a:r>
              <a:rPr lang="en-US" sz="1600" i="1" dirty="0">
                <a:sym typeface="Symbol" panose="05050102010706020507" pitchFamily="18" charset="2"/>
              </a:rPr>
              <a:t>w</a:t>
            </a:r>
            <a:r>
              <a:rPr lang="en-US" sz="1600" dirty="0">
                <a:sym typeface="Symbol" panose="05050102010706020507" pitchFamily="18" charset="2"/>
              </a:rPr>
              <a:t> encoded as its first row.</a:t>
            </a:r>
          </a:p>
          <a:p>
            <a:pPr marL="173038" lvl="1" indent="0">
              <a:buNone/>
            </a:pPr>
            <a:r>
              <a:rPr lang="en-US" sz="1600" i="1" dirty="0">
                <a:sym typeface="Symbol" panose="05050102010706020507" pitchFamily="18" charset="2"/>
              </a:rPr>
              <a:t></a:t>
            </a:r>
            <a:r>
              <a:rPr lang="en-US" sz="1600" baseline="-25000" dirty="0">
                <a:sym typeface="Symbol" panose="05050102010706020507" pitchFamily="18" charset="2"/>
              </a:rPr>
              <a:t>accept</a:t>
            </a:r>
            <a:r>
              <a:rPr lang="en-US" sz="1600" dirty="0">
                <a:sym typeface="Symbol" panose="05050102010706020507" pitchFamily="18" charset="2"/>
              </a:rPr>
              <a:t> is satisfied by, and only by, a tableau encoding an accepting configuration as one of its rows.</a:t>
            </a:r>
          </a:p>
          <a:p>
            <a:pPr marL="173038" lvl="1" indent="0">
              <a:buNone/>
            </a:pPr>
            <a:r>
              <a:rPr lang="en-US" sz="1600" i="1" dirty="0">
                <a:sym typeface="Symbol" panose="05050102010706020507" pitchFamily="18" charset="2"/>
              </a:rPr>
              <a:t></a:t>
            </a:r>
            <a:r>
              <a:rPr lang="en-US" sz="1600" baseline="-25000" dirty="0">
                <a:sym typeface="Symbol" panose="05050102010706020507" pitchFamily="18" charset="2"/>
              </a:rPr>
              <a:t>move</a:t>
            </a:r>
            <a:r>
              <a:rPr lang="en-US" sz="1600" dirty="0">
                <a:sym typeface="Symbol" panose="05050102010706020507" pitchFamily="18" charset="2"/>
              </a:rPr>
              <a:t> is satisfied by, and only by, a tableau that does not violate the machine’s transition function.</a:t>
            </a:r>
          </a:p>
          <a:p>
            <a:pPr marL="173038" lvl="1" indent="0">
              <a:buNone/>
            </a:pPr>
            <a:r>
              <a:rPr lang="en-US" sz="1600" dirty="0">
                <a:sym typeface="Symbol" panose="05050102010706020507" pitchFamily="18" charset="2"/>
              </a:rPr>
              <a:t>All are created in polynomial time.</a:t>
            </a:r>
          </a:p>
          <a:p>
            <a:pPr marL="0" indent="0">
              <a:buNone/>
            </a:pPr>
            <a:r>
              <a:rPr lang="en-US" sz="1600" dirty="0">
                <a:sym typeface="Symbol" panose="05050102010706020507" pitchFamily="18" charset="2"/>
              </a:rPr>
              <a:t>Then </a:t>
            </a:r>
            <a:r>
              <a:rPr lang="en-US" sz="1600" b="1" i="1" dirty="0">
                <a:sym typeface="Symbol" panose="05050102010706020507" pitchFamily="18" charset="2"/>
              </a:rPr>
              <a:t></a:t>
            </a:r>
            <a:r>
              <a:rPr lang="en-US" sz="1600" b="1" baseline="-25000" dirty="0">
                <a:sym typeface="Symbol" panose="05050102010706020507" pitchFamily="18" charset="2"/>
              </a:rPr>
              <a:t>NDTM</a:t>
            </a:r>
            <a:r>
              <a:rPr lang="en-US" sz="1600" b="1" dirty="0">
                <a:sym typeface="Symbol" panose="05050102010706020507" pitchFamily="18" charset="2"/>
              </a:rPr>
              <a:t> is satisfied by, and only by, a tableau encoding an accepting computation history of </a:t>
            </a:r>
            <a:r>
              <a:rPr lang="en-US" sz="1600" b="1" i="1" dirty="0">
                <a:sym typeface="Symbol" panose="05050102010706020507" pitchFamily="18" charset="2"/>
              </a:rPr>
              <a:t>M</a:t>
            </a:r>
            <a:r>
              <a:rPr lang="en-US" sz="1600" b="1" dirty="0">
                <a:sym typeface="Symbol" panose="05050102010706020507" pitchFamily="18" charset="2"/>
              </a:rPr>
              <a:t> on </a:t>
            </a:r>
            <a:r>
              <a:rPr lang="en-US" sz="1600" b="1" i="1" dirty="0">
                <a:sym typeface="Symbol" panose="05050102010706020507" pitchFamily="18" charset="2"/>
              </a:rPr>
              <a:t>w</a:t>
            </a:r>
            <a:r>
              <a:rPr lang="en-US" sz="1600" b="1" dirty="0">
                <a:sym typeface="Symbol" panose="05050102010706020507" pitchFamily="18" charset="2"/>
              </a:rPr>
              <a:t>, and is created in polynomial time.</a:t>
            </a:r>
            <a:endParaRPr lang="en-US" sz="1600" b="1" dirty="0"/>
          </a:p>
        </p:txBody>
      </p:sp>
      <mc:AlternateContent xmlns:mc="http://schemas.openxmlformats.org/markup-compatibility/2006" xmlns:a14="http://schemas.microsoft.com/office/drawing/2010/main">
        <mc:Choice Requires="a14">
          <p:sp>
            <p:nvSpPr>
              <p:cNvPr id="7" name="Rectangle 6"/>
              <p:cNvSpPr/>
              <p:nvPr/>
            </p:nvSpPr>
            <p:spPr>
              <a:xfrm>
                <a:off x="152400" y="1574570"/>
                <a:ext cx="4876800" cy="490878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ea typeface="Cambria Math" panose="02040503050406030204" pitchFamily="18" charset="0"/>
                            </a:rPr>
                          </m:ctrlPr>
                        </m:mPr>
                        <m:m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cells</m:t>
                                </m:r>
                              </m:sub>
                            </m:sSub>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encode</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e>
                                </m:d>
                              </m:e>
                            </m:nary>
                          </m:e>
                        </m:mr>
                        <m:m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start</m:t>
                                </m:r>
                              </m:sub>
                            </m:sSub>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d>
                                  <m:dPr>
                                    <m:begChr m:val="["/>
                                    <m:endChr m:val="]"/>
                                    <m:ctrlPr>
                                      <a:rPr lang="en-US" i="1">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𝑠</m:t>
                                            </m:r>
                                          </m:e>
                                          <m:sub>
                                            <m:r>
                                              <a:rPr lang="en-US" b="0" i="1" smtClean="0">
                                                <a:latin typeface="Cambria Math" charset="0"/>
                                                <a:ea typeface="Cambria Math" panose="02040503050406030204" pitchFamily="18" charset="0"/>
                                              </a:rPr>
                                              <m:t>𝑗</m:t>
                                            </m:r>
                                          </m:sub>
                                        </m:sSub>
                                      </m:sub>
                                    </m:sSub>
                                  </m:e>
                                </m:d>
                              </m:e>
                            </m:nary>
                          </m:e>
                        </m:mr>
                        <m:m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accept</m:t>
                                </m:r>
                              </m:sub>
                            </m:sSub>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𝑞</m:t>
                                            </m:r>
                                          </m:e>
                                          <m:sub>
                                            <m:r>
                                              <m:rPr>
                                                <m:sty m:val="p"/>
                                              </m:rPr>
                                              <a:rPr lang="en-US">
                                                <a:latin typeface="Cambria Math" panose="02040503050406030204" pitchFamily="18" charset="0"/>
                                                <a:ea typeface="Cambria Math" panose="02040503050406030204" pitchFamily="18" charset="0"/>
                                              </a:rPr>
                                              <m:t>A</m:t>
                                            </m:r>
                                          </m:sub>
                                        </m:sSub>
                                      </m:sub>
                                    </m:sSub>
                                  </m:e>
                                </m:d>
                              </m:e>
                            </m:nary>
                          </m:e>
                        </m:mr>
                        <m:m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move</m:t>
                                </m:r>
                              </m:sub>
                            </m:sSub>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ea typeface="Cambria Math" panose="02040503050406030204" pitchFamily="18" charset="0"/>
                                  </a:rPr>
                                </m:ctrlPr>
                              </m:naryPr>
                              <m:sub>
                                <m:eqArr>
                                  <m:eqArrPr>
                                    <m:ctrlPr>
                                      <a:rPr lang="en-US" i="1">
                                        <a:latin typeface="Cambria Math" panose="02040503050406030204" pitchFamily="18" charset="0"/>
                                        <a:ea typeface="Cambria Math" panose="02040503050406030204" pitchFamily="18" charset="0"/>
                                      </a:rPr>
                                    </m:ctrlPr>
                                  </m:eqArrPr>
                                  <m:e>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&lt;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r>
                                      <m:rPr>
                                        <m:brk m:alnAt="7"/>
                                      </m:rPr>
                                      <a:rPr lang="en-US" i="1">
                                        <a:latin typeface="Cambria Math" panose="02040503050406030204" pitchFamily="18" charset="0"/>
                                        <a:ea typeface="Cambria Math" panose="02040503050406030204" pitchFamily="18" charset="0"/>
                                      </a:rPr>
                                      <m:t>,</m:t>
                                    </m:r>
                                  </m:e>
                                  <m:e>
                                    <m:r>
                                      <a:rPr lang="en-US" i="1">
                                        <a:latin typeface="Cambria Math" panose="02040503050406030204" pitchFamily="18" charset="0"/>
                                        <a:ea typeface="Cambria Math" panose="02040503050406030204" pitchFamily="18" charset="0"/>
                                      </a:rPr>
                                      <m:t>1&lt;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&lt;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e>
                                </m:eqArr>
                              </m:sub>
                              <m:sup/>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legal</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e>
                            </m:nary>
                          </m:e>
                        </m:mr>
                        <m:mr>
                          <m:e>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NDTM</m:t>
                                </m:r>
                              </m:sub>
                            </m:sSub>
                            <m:r>
                              <a:rPr lang="en-US" b="0"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cells</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start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accept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move</m:t>
                                    </m:r>
                                  </m:sub>
                                </m:sSub>
                              </m:e>
                            </m:d>
                          </m:e>
                        </m:mr>
                      </m:m>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152400" y="1574570"/>
                <a:ext cx="4876800" cy="4908780"/>
              </a:xfrm>
              <a:prstGeom prst="rect">
                <a:avLst/>
              </a:prstGeom>
              <a:blipFill>
                <a:blip r:embed="rId2"/>
                <a:stretch>
                  <a:fillRect/>
                </a:stretch>
              </a:blipFill>
            </p:spPr>
            <p:txBody>
              <a:bodyPr/>
              <a:lstStyle/>
              <a:p>
                <a:r>
                  <a:rPr lang="en-US">
                    <a:noFill/>
                  </a:rPr>
                  <a:t> </a:t>
                </a:r>
              </a:p>
            </p:txBody>
          </p:sp>
        </mc:Fallback>
      </mc:AlternateContent>
      <p:sp>
        <p:nvSpPr>
          <p:cNvPr id="8" name="Date Placeholder 3">
            <a:extLst>
              <a:ext uri="{FF2B5EF4-FFF2-40B4-BE49-F238E27FC236}">
                <a16:creationId xmlns:a16="http://schemas.microsoft.com/office/drawing/2014/main" id="{55CB005D-6C86-684D-A039-7862521D06C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9" name="Footer Placeholder 4">
            <a:extLst>
              <a:ext uri="{FF2B5EF4-FFF2-40B4-BE49-F238E27FC236}">
                <a16:creationId xmlns:a16="http://schemas.microsoft.com/office/drawing/2014/main" id="{F32C49D9-C0C0-AC48-A7F5-46B53457B788}"/>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0" name="Slide Number Placeholder 5">
            <a:extLst>
              <a:ext uri="{FF2B5EF4-FFF2-40B4-BE49-F238E27FC236}">
                <a16:creationId xmlns:a16="http://schemas.microsoft.com/office/drawing/2014/main" id="{F0F0F2D1-D2C6-E847-B7FA-8AFB79FE486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105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3644505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1"/>
              <a:t>SAT</a:t>
            </a:r>
            <a:r>
              <a:rPr lang="en-US"/>
              <a:t> is NP-Complete</a:t>
            </a:r>
            <a:endParaRPr lang="en-US" i="1"/>
          </a:p>
        </p:txBody>
      </p:sp>
      <p:sp>
        <p:nvSpPr>
          <p:cNvPr id="6" name="Content Placeholder 5"/>
          <p:cNvSpPr>
            <a:spLocks noGrp="1"/>
          </p:cNvSpPr>
          <p:nvPr>
            <p:ph sz="half" idx="1"/>
          </p:nvPr>
        </p:nvSpPr>
        <p:spPr>
          <a:xfrm>
            <a:off x="739140" y="2371386"/>
            <a:ext cx="3703320" cy="2914650"/>
          </a:xfrm>
        </p:spPr>
        <p:txBody>
          <a:bodyPr>
            <a:noAutofit/>
          </a:bodyPr>
          <a:lstStyle/>
          <a:p>
            <a:pPr marL="0" indent="0">
              <a:buNone/>
            </a:pPr>
            <a:r>
              <a:rPr lang="en-US" sz="1800" i="1">
                <a:sym typeface="Symbol" panose="05050102010706020507" pitchFamily="18" charset="2"/>
              </a:rPr>
              <a:t></a:t>
            </a:r>
            <a:r>
              <a:rPr lang="en-US" sz="1800" baseline="-25000">
                <a:sym typeface="Symbol" panose="05050102010706020507" pitchFamily="18" charset="2"/>
              </a:rPr>
              <a:t>NDTM</a:t>
            </a:r>
            <a:r>
              <a:rPr lang="en-US" sz="1800">
                <a:sym typeface="Symbol" panose="05050102010706020507" pitchFamily="18" charset="2"/>
              </a:rPr>
              <a:t> created from NDTM </a:t>
            </a:r>
            <a:r>
              <a:rPr lang="en-US" sz="1800" i="1">
                <a:sym typeface="Symbol" panose="05050102010706020507" pitchFamily="18" charset="2"/>
              </a:rPr>
              <a:t>M </a:t>
            </a:r>
            <a:r>
              <a:rPr lang="en-US" sz="1800">
                <a:sym typeface="Symbol" panose="05050102010706020507" pitchFamily="18" charset="2"/>
              </a:rPr>
              <a:t>and input </a:t>
            </a:r>
            <a:r>
              <a:rPr lang="en-US" sz="1800" i="1">
                <a:sym typeface="Symbol" panose="05050102010706020507" pitchFamily="18" charset="2"/>
              </a:rPr>
              <a:t>w </a:t>
            </a:r>
            <a:r>
              <a:rPr lang="en-US" sz="1800">
                <a:sym typeface="Symbol" panose="05050102010706020507" pitchFamily="18" charset="2"/>
              </a:rPr>
              <a:t>is satisfied by, and only by, a tableau encoding an accepting computation history of </a:t>
            </a:r>
            <a:r>
              <a:rPr lang="en-US" sz="1800" i="1">
                <a:sym typeface="Symbol" panose="05050102010706020507" pitchFamily="18" charset="2"/>
              </a:rPr>
              <a:t>M</a:t>
            </a:r>
            <a:r>
              <a:rPr lang="en-US" sz="1800">
                <a:sym typeface="Symbol" panose="05050102010706020507" pitchFamily="18" charset="2"/>
              </a:rPr>
              <a:t> on </a:t>
            </a:r>
            <a:r>
              <a:rPr lang="en-US" sz="1800" i="1">
                <a:sym typeface="Symbol" panose="05050102010706020507" pitchFamily="18" charset="2"/>
              </a:rPr>
              <a:t>w</a:t>
            </a:r>
            <a:r>
              <a:rPr lang="en-US" sz="1800">
                <a:sym typeface="Symbol" panose="05050102010706020507" pitchFamily="18" charset="2"/>
              </a:rPr>
              <a:t>, and is created in polynomial time.</a:t>
            </a:r>
          </a:p>
          <a:p>
            <a:pPr marL="0" indent="0">
              <a:buNone/>
            </a:pPr>
            <a:r>
              <a:rPr lang="en-US" sz="1800">
                <a:sym typeface="Symbol" panose="05050102010706020507" pitchFamily="18" charset="2"/>
              </a:rPr>
              <a:t>This means that:</a:t>
            </a:r>
          </a:p>
          <a:p>
            <a:pPr marL="457200" lvl="1" indent="0">
              <a:buNone/>
            </a:pPr>
            <a:r>
              <a:rPr lang="en-US" sz="1600" i="1">
                <a:sym typeface="Symbol" panose="05050102010706020507" pitchFamily="18" charset="2"/>
              </a:rPr>
              <a:t>SAT</a:t>
            </a:r>
            <a:r>
              <a:rPr lang="en-US" sz="1600">
                <a:sym typeface="Symbol" panose="05050102010706020507" pitchFamily="18" charset="2"/>
              </a:rPr>
              <a:t> accepts </a:t>
            </a:r>
            <a:r>
              <a:rPr lang="en-US" sz="1600" i="1">
                <a:sym typeface="Symbol" panose="05050102010706020507" pitchFamily="18" charset="2"/>
              </a:rPr>
              <a:t></a:t>
            </a:r>
            <a:r>
              <a:rPr lang="en-US" sz="1600" baseline="-25000">
                <a:sym typeface="Symbol" panose="05050102010706020507" pitchFamily="18" charset="2"/>
              </a:rPr>
              <a:t>NDTM</a:t>
            </a:r>
            <a:r>
              <a:rPr lang="en-US" sz="1600">
                <a:sym typeface="Symbol" panose="05050102010706020507" pitchFamily="18" charset="2"/>
              </a:rPr>
              <a:t> if and only if such a tableau exists…</a:t>
            </a:r>
          </a:p>
          <a:p>
            <a:pPr marL="457200" lvl="1" indent="0">
              <a:buNone/>
            </a:pPr>
            <a:r>
              <a:rPr lang="en-US" sz="1600">
                <a:sym typeface="Symbol" panose="05050102010706020507" pitchFamily="18" charset="2"/>
              </a:rPr>
              <a:t>…if and only if the NDTM we are encoding into </a:t>
            </a:r>
            <a:r>
              <a:rPr lang="en-US" sz="1600" i="1">
                <a:sym typeface="Symbol" panose="05050102010706020507" pitchFamily="18" charset="2"/>
              </a:rPr>
              <a:t></a:t>
            </a:r>
            <a:r>
              <a:rPr lang="en-US" sz="1600" baseline="-25000">
                <a:sym typeface="Symbol" panose="05050102010706020507" pitchFamily="18" charset="2"/>
              </a:rPr>
              <a:t>NDTM</a:t>
            </a:r>
            <a:r>
              <a:rPr lang="en-US" sz="1600">
                <a:sym typeface="Symbol" panose="05050102010706020507" pitchFamily="18" charset="2"/>
              </a:rPr>
              <a:t> accepts </a:t>
            </a:r>
            <a:r>
              <a:rPr lang="en-US" sz="1600" i="1">
                <a:sym typeface="Symbol" panose="05050102010706020507" pitchFamily="18" charset="2"/>
              </a:rPr>
              <a:t>w</a:t>
            </a:r>
            <a:r>
              <a:rPr lang="en-US" sz="1600">
                <a:sym typeface="Symbol" panose="05050102010706020507" pitchFamily="18" charset="2"/>
              </a:rPr>
              <a:t>.</a:t>
            </a:r>
          </a:p>
          <a:p>
            <a:pPr marL="0" indent="0">
              <a:buNone/>
            </a:pPr>
            <a:r>
              <a:rPr lang="en-US" sz="1800">
                <a:sym typeface="Symbol" panose="05050102010706020507" pitchFamily="18" charset="2"/>
              </a:rPr>
              <a:t>We’ve just </a:t>
            </a:r>
            <a:r>
              <a:rPr lang="en-US" sz="1800" err="1">
                <a:sym typeface="Symbol" panose="05050102010706020507" pitchFamily="18" charset="2"/>
              </a:rPr>
              <a:t>polynomially</a:t>
            </a:r>
            <a:r>
              <a:rPr lang="en-US" sz="1800">
                <a:sym typeface="Symbol" panose="05050102010706020507" pitchFamily="18" charset="2"/>
              </a:rPr>
              <a:t> reduced every possible NP language to </a:t>
            </a:r>
            <a:r>
              <a:rPr lang="en-US" sz="1800" i="1">
                <a:sym typeface="Symbol" panose="05050102010706020507" pitchFamily="18" charset="2"/>
              </a:rPr>
              <a:t>SAT</a:t>
            </a:r>
            <a:r>
              <a:rPr lang="en-US" sz="1600">
                <a:sym typeface="Symbol" panose="05050102010706020507" pitchFamily="18" charset="2"/>
              </a:rPr>
              <a:t>.</a:t>
            </a:r>
          </a:p>
        </p:txBody>
      </p:sp>
      <p:sp>
        <p:nvSpPr>
          <p:cNvPr id="9" name="Content Placeholder 8"/>
          <p:cNvSpPr>
            <a:spLocks noGrp="1"/>
          </p:cNvSpPr>
          <p:nvPr>
            <p:ph sz="half" idx="2"/>
          </p:nvPr>
        </p:nvSpPr>
        <p:spPr>
          <a:xfrm>
            <a:off x="4572000" y="2371386"/>
            <a:ext cx="3703320" cy="3559174"/>
          </a:xfrm>
        </p:spPr>
        <p:txBody>
          <a:bodyPr>
            <a:noAutofit/>
          </a:bodyPr>
          <a:lstStyle/>
          <a:p>
            <a:pPr marL="0" indent="0">
              <a:buNone/>
            </a:pPr>
            <a:r>
              <a:rPr lang="en-US" sz="1600">
                <a:sym typeface="Symbol" panose="05050102010706020507" pitchFamily="18" charset="2"/>
              </a:rPr>
              <a:t>Let’s convince ourselves of that a bit more.</a:t>
            </a:r>
          </a:p>
          <a:p>
            <a:pPr marL="457200" lvl="1" indent="0">
              <a:buNone/>
            </a:pPr>
            <a:r>
              <a:rPr lang="en-US" sz="1400">
                <a:sym typeface="Symbol" panose="05050102010706020507" pitchFamily="18" charset="2"/>
              </a:rPr>
              <a:t>By definition, any NP language has an NDTM </a:t>
            </a:r>
            <a:r>
              <a:rPr lang="en-US" sz="1400" i="1">
                <a:sym typeface="Symbol" panose="05050102010706020507" pitchFamily="18" charset="2"/>
              </a:rPr>
              <a:t>M </a:t>
            </a:r>
            <a:r>
              <a:rPr lang="en-US" sz="1400">
                <a:sym typeface="Symbol" panose="05050102010706020507" pitchFamily="18" charset="2"/>
              </a:rPr>
              <a:t>that decides it in polynomial time.</a:t>
            </a:r>
          </a:p>
          <a:p>
            <a:pPr marL="0" indent="0">
              <a:buNone/>
            </a:pPr>
            <a:r>
              <a:rPr lang="en-US" sz="1600" b="1">
                <a:sym typeface="Symbol" panose="05050102010706020507" pitchFamily="18" charset="2"/>
              </a:rPr>
              <a:t>We can decide any NP language with a result from </a:t>
            </a:r>
            <a:r>
              <a:rPr lang="en-US" sz="1600" b="1" i="1">
                <a:sym typeface="Symbol" panose="05050102010706020507" pitchFamily="18" charset="2"/>
              </a:rPr>
              <a:t>SAT</a:t>
            </a:r>
            <a:r>
              <a:rPr lang="en-US" sz="1600" b="1">
                <a:sym typeface="Symbol" panose="05050102010706020507" pitchFamily="18" charset="2"/>
              </a:rPr>
              <a:t> using the following algorithm:</a:t>
            </a:r>
            <a:endParaRPr lang="en-US" sz="1600">
              <a:sym typeface="Symbol" panose="05050102010706020507" pitchFamily="18" charset="2"/>
            </a:endParaRPr>
          </a:p>
          <a:p>
            <a:pPr marL="0" indent="0">
              <a:buNone/>
            </a:pPr>
            <a:r>
              <a:rPr lang="en-US" sz="1600" b="1">
                <a:sym typeface="Symbol" panose="05050102010706020507" pitchFamily="18" charset="2"/>
              </a:rPr>
              <a:t>On input &lt;</a:t>
            </a:r>
            <a:r>
              <a:rPr lang="en-US" sz="1600" b="1" i="1">
                <a:sym typeface="Symbol" panose="05050102010706020507" pitchFamily="18" charset="2"/>
              </a:rPr>
              <a:t>M</a:t>
            </a:r>
            <a:r>
              <a:rPr lang="en-US" sz="1600" b="1">
                <a:sym typeface="Symbol" panose="05050102010706020507" pitchFamily="18" charset="2"/>
              </a:rPr>
              <a:t>, </a:t>
            </a:r>
            <a:r>
              <a:rPr lang="en-US" sz="1600" b="1" i="1">
                <a:sym typeface="Symbol" panose="05050102010706020507" pitchFamily="18" charset="2"/>
              </a:rPr>
              <a:t>w</a:t>
            </a:r>
            <a:r>
              <a:rPr lang="en-US" sz="1600" b="1">
                <a:sym typeface="Symbol" panose="05050102010706020507" pitchFamily="18" charset="2"/>
              </a:rPr>
              <a:t>&gt;:</a:t>
            </a:r>
          </a:p>
          <a:p>
            <a:pPr marL="457200" lvl="1" indent="0">
              <a:buNone/>
            </a:pPr>
            <a:r>
              <a:rPr lang="en-US" sz="1400">
                <a:sym typeface="Symbol" panose="05050102010706020507" pitchFamily="18" charset="2"/>
              </a:rPr>
              <a:t>Create </a:t>
            </a:r>
            <a:r>
              <a:rPr lang="en-US" sz="1400" i="1">
                <a:sym typeface="Symbol" panose="05050102010706020507" pitchFamily="18" charset="2"/>
              </a:rPr>
              <a:t></a:t>
            </a:r>
            <a:r>
              <a:rPr lang="en-US" sz="1400" baseline="-25000">
                <a:sym typeface="Symbol" panose="05050102010706020507" pitchFamily="18" charset="2"/>
              </a:rPr>
              <a:t>NDTM</a:t>
            </a:r>
            <a:r>
              <a:rPr lang="en-US" sz="1400">
                <a:sym typeface="Symbol" panose="05050102010706020507" pitchFamily="18" charset="2"/>
              </a:rPr>
              <a:t> from </a:t>
            </a:r>
            <a:r>
              <a:rPr lang="en-US" sz="1400" i="1">
                <a:sym typeface="Symbol" panose="05050102010706020507" pitchFamily="18" charset="2"/>
              </a:rPr>
              <a:t>M</a:t>
            </a:r>
            <a:r>
              <a:rPr lang="en-US" sz="1400">
                <a:sym typeface="Symbol" panose="05050102010706020507" pitchFamily="18" charset="2"/>
              </a:rPr>
              <a:t> and </a:t>
            </a:r>
            <a:r>
              <a:rPr lang="en-US" sz="1400" i="1">
                <a:sym typeface="Symbol" panose="05050102010706020507" pitchFamily="18" charset="2"/>
              </a:rPr>
              <a:t>w</a:t>
            </a:r>
            <a:r>
              <a:rPr lang="en-US" sz="1400">
                <a:sym typeface="Symbol" panose="05050102010706020507" pitchFamily="18" charset="2"/>
              </a:rPr>
              <a:t>.</a:t>
            </a:r>
          </a:p>
          <a:p>
            <a:pPr marL="457200" lvl="1" indent="0">
              <a:buNone/>
            </a:pPr>
            <a:r>
              <a:rPr lang="en-US" sz="1400">
                <a:sym typeface="Symbol" panose="05050102010706020507" pitchFamily="18" charset="2"/>
              </a:rPr>
              <a:t>Run the decider for </a:t>
            </a:r>
            <a:r>
              <a:rPr lang="en-US" sz="1400" i="1">
                <a:sym typeface="Symbol" panose="05050102010706020507" pitchFamily="18" charset="2"/>
              </a:rPr>
              <a:t>SAT</a:t>
            </a:r>
            <a:r>
              <a:rPr lang="en-US" sz="1400">
                <a:sym typeface="Symbol" panose="05050102010706020507" pitchFamily="18" charset="2"/>
              </a:rPr>
              <a:t> on </a:t>
            </a:r>
            <a:r>
              <a:rPr lang="en-US" sz="1400" i="1">
                <a:sym typeface="Symbol" panose="05050102010706020507" pitchFamily="18" charset="2"/>
              </a:rPr>
              <a:t></a:t>
            </a:r>
            <a:r>
              <a:rPr lang="en-US" sz="1400" baseline="-25000">
                <a:sym typeface="Symbol" panose="05050102010706020507" pitchFamily="18" charset="2"/>
              </a:rPr>
              <a:t>NDTM</a:t>
            </a:r>
            <a:r>
              <a:rPr lang="en-US" sz="1400">
                <a:sym typeface="Symbol" panose="05050102010706020507" pitchFamily="18" charset="2"/>
              </a:rPr>
              <a:t>.</a:t>
            </a:r>
          </a:p>
          <a:p>
            <a:pPr marL="457200" lvl="1" indent="0">
              <a:buNone/>
            </a:pPr>
            <a:r>
              <a:rPr lang="en-US" sz="1400">
                <a:sym typeface="Symbol" panose="05050102010706020507" pitchFamily="18" charset="2"/>
              </a:rPr>
              <a:t>Accept if </a:t>
            </a:r>
            <a:r>
              <a:rPr lang="en-US" sz="1400" i="1">
                <a:sym typeface="Symbol" panose="05050102010706020507" pitchFamily="18" charset="2"/>
              </a:rPr>
              <a:t>SAT</a:t>
            </a:r>
            <a:r>
              <a:rPr lang="en-US" sz="1400">
                <a:sym typeface="Symbol" panose="05050102010706020507" pitchFamily="18" charset="2"/>
              </a:rPr>
              <a:t> accepts, reject if it rejects.</a:t>
            </a:r>
          </a:p>
          <a:p>
            <a:pPr marL="0" indent="0" algn="ctr">
              <a:buNone/>
            </a:pPr>
            <a:r>
              <a:rPr lang="en-US" sz="1600" b="1" i="1">
                <a:sym typeface="Symbol" panose="05050102010706020507" pitchFamily="18" charset="2"/>
              </a:rPr>
              <a:t>SAT </a:t>
            </a:r>
            <a:r>
              <a:rPr lang="en-US" sz="1600" b="1">
                <a:sym typeface="Symbol" panose="05050102010706020507" pitchFamily="18" charset="2"/>
              </a:rPr>
              <a:t>is NP-complete.</a:t>
            </a:r>
            <a:endParaRPr lang="en-US" sz="1600" b="1"/>
          </a:p>
        </p:txBody>
      </p:sp>
      <mc:AlternateContent xmlns:mc="http://schemas.openxmlformats.org/markup-compatibility/2006" xmlns:a14="http://schemas.microsoft.com/office/drawing/2010/main">
        <mc:Choice Requires="a14">
          <p:sp>
            <p:nvSpPr>
              <p:cNvPr id="8" name="Rectangle 7"/>
              <p:cNvSpPr/>
              <p:nvPr/>
            </p:nvSpPr>
            <p:spPr>
              <a:xfrm>
                <a:off x="739140" y="1648395"/>
                <a:ext cx="6100083" cy="52097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NDTM</m:t>
                          </m:r>
                        </m:sub>
                      </m:sSub>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cells</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start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accept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move</m:t>
                              </m:r>
                            </m:sub>
                          </m:sSub>
                        </m:e>
                      </m:d>
                    </m:oMath>
                  </m:oMathPara>
                </a14:m>
                <a:endParaRPr lang="en-US"/>
              </a:p>
            </p:txBody>
          </p:sp>
        </mc:Choice>
        <mc:Fallback xmlns="">
          <p:sp>
            <p:nvSpPr>
              <p:cNvPr id="8" name="Rectangle 7"/>
              <p:cNvSpPr>
                <a:spLocks noRot="1" noChangeAspect="1" noMove="1" noResize="1" noEditPoints="1" noAdjustHandles="1" noChangeArrowheads="1" noChangeShapeType="1" noTextEdit="1"/>
              </p:cNvSpPr>
              <p:nvPr/>
            </p:nvSpPr>
            <p:spPr>
              <a:xfrm>
                <a:off x="739140" y="1648395"/>
                <a:ext cx="6100083" cy="520976"/>
              </a:xfrm>
              <a:prstGeom prst="rect">
                <a:avLst/>
              </a:prstGeom>
              <a:blipFill>
                <a:blip r:embed="rId2"/>
                <a:stretch>
                  <a:fillRect/>
                </a:stretch>
              </a:blipFill>
            </p:spPr>
            <p:txBody>
              <a:bodyPr/>
              <a:lstStyle/>
              <a:p>
                <a:r>
                  <a:rPr lang="en-US">
                    <a:noFill/>
                  </a:rPr>
                  <a:t> </a:t>
                </a:r>
              </a:p>
            </p:txBody>
          </p:sp>
        </mc:Fallback>
      </mc:AlternateContent>
      <p:sp>
        <p:nvSpPr>
          <p:cNvPr id="10" name="Date Placeholder 3">
            <a:extLst>
              <a:ext uri="{FF2B5EF4-FFF2-40B4-BE49-F238E27FC236}">
                <a16:creationId xmlns:a16="http://schemas.microsoft.com/office/drawing/2014/main" id="{B7D2B701-0A12-D64B-B6B3-25B8F9781137}"/>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19532866-F9AD-C648-B3A9-AB6B6844610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 name="Slide Number Placeholder 5">
            <a:extLst>
              <a:ext uri="{FF2B5EF4-FFF2-40B4-BE49-F238E27FC236}">
                <a16:creationId xmlns:a16="http://schemas.microsoft.com/office/drawing/2014/main" id="{1B368BAB-7430-F943-BCD5-6531126BD901}"/>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106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1596063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Date Placeholder 3"/>
          <p:cNvSpPr>
            <a:spLocks noGrp="1"/>
          </p:cNvSpPr>
          <p:nvPr>
            <p:ph type="dt" sz="quarter" idx="10"/>
          </p:nvPr>
        </p:nvSpPr>
        <p:spPr>
          <a:noFill/>
        </p:spPr>
        <p:txBody>
          <a:bodyPr/>
          <a:lstStyle/>
          <a:p>
            <a:fld id="{0642FF67-025E-D440-88BA-66CD6C039CE1}" type="datetime1">
              <a:rPr lang="en-US">
                <a:solidFill>
                  <a:srgbClr val="000000"/>
                </a:solidFill>
                <a:latin typeface="Arial" pitchFamily="-111" charset="0"/>
                <a:ea typeface="ＭＳ Ｐゴシック" pitchFamily="-111" charset="-128"/>
                <a:cs typeface="ＭＳ Ｐゴシック" pitchFamily="-111" charset="-128"/>
              </a:rPr>
              <a:pPr/>
              <a:t>4/6/22</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5587" name="Footer Placeholder 4"/>
          <p:cNvSpPr>
            <a:spLocks noGrp="1"/>
          </p:cNvSpPr>
          <p:nvPr>
            <p:ph type="ftr" sz="quarter" idx="11"/>
          </p:nvPr>
        </p:nvSpPr>
        <p:spPr>
          <a:noFill/>
        </p:spPr>
        <p:txBody>
          <a:bodyPr/>
          <a:lstStyle/>
          <a:p>
            <a:r>
              <a:rPr lang="en-US">
                <a:solidFill>
                  <a:srgbClr val="000000"/>
                </a:solidFill>
                <a:latin typeface="Arial" pitchFamily="-111" charset="0"/>
                <a:ea typeface="ＭＳ Ｐゴシック" pitchFamily="-111" charset="-128"/>
                <a:cs typeface="ＭＳ Ｐゴシック" pitchFamily="-111" charset="-128"/>
              </a:rPr>
              <a:t>COT 6410 © UCF</a:t>
            </a:r>
          </a:p>
        </p:txBody>
      </p:sp>
      <p:sp>
        <p:nvSpPr>
          <p:cNvPr id="835588" name="Slide Number Placeholder 5"/>
          <p:cNvSpPr>
            <a:spLocks noGrp="1"/>
          </p:cNvSpPr>
          <p:nvPr>
            <p:ph type="sldNum" sz="quarter" idx="12"/>
          </p:nvPr>
        </p:nvSpPr>
        <p:spPr>
          <a:noFill/>
        </p:spPr>
        <p:txBody>
          <a:bodyPr/>
          <a:lstStyle/>
          <a:p>
            <a:fld id="{776FBD29-D034-B14E-B0BA-44B0DA4CC02D}" type="slidenum">
              <a:rPr lang="en-US">
                <a:solidFill>
                  <a:srgbClr val="000000"/>
                </a:solidFill>
                <a:latin typeface="Arial" pitchFamily="-111" charset="0"/>
                <a:ea typeface="ＭＳ Ｐゴシック" pitchFamily="-111" charset="-128"/>
                <a:cs typeface="ＭＳ Ｐゴシック" pitchFamily="-111" charset="-128"/>
              </a:rPr>
              <a:pPr/>
              <a:t>107</a:t>
            </a:fld>
            <a:endParaRPr lang="en-US" dirty="0">
              <a:solidFill>
                <a:srgbClr val="000000"/>
              </a:solidFill>
              <a:latin typeface="Arial" pitchFamily="-111" charset="0"/>
              <a:ea typeface="ＭＳ Ｐゴシック" pitchFamily="-111" charset="-128"/>
              <a:cs typeface="ＭＳ Ｐゴシック" pitchFamily="-111" charset="-128"/>
            </a:endParaRPr>
          </a:p>
        </p:txBody>
      </p:sp>
      <p:sp>
        <p:nvSpPr>
          <p:cNvPr id="83558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Cook’s Theorem</a:t>
            </a:r>
          </a:p>
        </p:txBody>
      </p:sp>
      <p:sp>
        <p:nvSpPr>
          <p:cNvPr id="835590" name="Rectangle 3"/>
          <p:cNvSpPr>
            <a:spLocks noGrp="1" noChangeArrowheads="1"/>
          </p:cNvSpPr>
          <p:nvPr>
            <p:ph type="body" idx="1"/>
          </p:nvPr>
        </p:nvSpPr>
        <p:spPr/>
        <p:txBody>
          <a:bodyPr/>
          <a:lstStyle/>
          <a:p>
            <a:pPr eaLnBrk="1" hangingPunct="1"/>
            <a:r>
              <a:rPr lang="en-US" b="1" dirty="0">
                <a:ea typeface="ＭＳ Ｐゴシック" pitchFamily="-111" charset="-128"/>
                <a:cs typeface="ＭＳ Ｐゴシック" pitchFamily="-111" charset="-128"/>
                <a:sym typeface="Symbol" pitchFamily="-111" charset="2"/>
              </a:rPr>
              <a:t></a:t>
            </a:r>
            <a:r>
              <a:rPr lang="en-US" b="1" baseline="-25000" dirty="0" err="1">
                <a:ea typeface="ＭＳ Ｐゴシック" pitchFamily="-111" charset="-128"/>
                <a:cs typeface="ＭＳ Ｐゴシック" pitchFamily="-111" charset="-128"/>
                <a:sym typeface="Symbol" pitchFamily="-111" charset="2"/>
              </a:rPr>
              <a:t>M,w</a:t>
            </a:r>
            <a:r>
              <a:rPr lang="en-US" b="1" dirty="0">
                <a:ea typeface="ＭＳ Ｐゴシック" pitchFamily="-111" charset="-128"/>
                <a:cs typeface="ＭＳ Ｐゴシック" pitchFamily="-111" charset="-128"/>
                <a:sym typeface="Symbol" pitchFamily="-111" charset="2"/>
              </a:rPr>
              <a:t> = </a:t>
            </a:r>
            <a:r>
              <a:rPr lang="en-US" b="1" baseline="-25000" dirty="0">
                <a:ea typeface="ＭＳ Ｐゴシック" pitchFamily="-111" charset="-128"/>
                <a:cs typeface="ＭＳ Ｐゴシック" pitchFamily="-111" charset="-128"/>
                <a:sym typeface="Symbol" pitchFamily="-111" charset="2"/>
              </a:rPr>
              <a:t>cells</a:t>
            </a:r>
            <a:r>
              <a:rPr lang="en-US" b="1" dirty="0">
                <a:ea typeface="ＭＳ Ｐゴシック" pitchFamily="-111" charset="-128"/>
                <a:cs typeface="ＭＳ Ｐゴシック" pitchFamily="-111" charset="-128"/>
                <a:sym typeface="Symbol" pitchFamily="-111" charset="2"/>
              </a:rPr>
              <a:t>  </a:t>
            </a:r>
            <a:r>
              <a:rPr lang="en-US" b="1" baseline="-25000" dirty="0">
                <a:ea typeface="ＭＳ Ｐゴシック" pitchFamily="-111" charset="-128"/>
                <a:cs typeface="ＭＳ Ｐゴシック" pitchFamily="-111" charset="-128"/>
                <a:sym typeface="Symbol" pitchFamily="-111" charset="2"/>
              </a:rPr>
              <a:t>start</a:t>
            </a:r>
            <a:r>
              <a:rPr lang="en-US" b="1" dirty="0">
                <a:ea typeface="ＭＳ Ｐゴシック" pitchFamily="-111" charset="-128"/>
                <a:cs typeface="ＭＳ Ｐゴシック" pitchFamily="-111" charset="-128"/>
                <a:sym typeface="Symbol" pitchFamily="-111" charset="2"/>
              </a:rPr>
              <a:t>  </a:t>
            </a:r>
            <a:r>
              <a:rPr lang="en-US" b="1" baseline="-25000" dirty="0">
                <a:ea typeface="ＭＳ Ｐゴシック" pitchFamily="-111" charset="-128"/>
                <a:cs typeface="ＭＳ Ｐゴシック" pitchFamily="-111" charset="-128"/>
                <a:sym typeface="Symbol" pitchFamily="-111" charset="2"/>
              </a:rPr>
              <a:t>accept</a:t>
            </a:r>
            <a:r>
              <a:rPr lang="en-US" b="1" dirty="0">
                <a:ea typeface="ＭＳ Ｐゴシック" pitchFamily="-111" charset="-128"/>
                <a:cs typeface="ＭＳ Ｐゴシック" pitchFamily="-111" charset="-128"/>
                <a:sym typeface="Symbol" pitchFamily="-111" charset="2"/>
              </a:rPr>
              <a:t>  </a:t>
            </a:r>
            <a:r>
              <a:rPr lang="en-US" b="1" baseline="-25000" dirty="0">
                <a:ea typeface="ＭＳ Ｐゴシック" pitchFamily="-111" charset="-128"/>
                <a:cs typeface="ＭＳ Ｐゴシック" pitchFamily="-111" charset="-128"/>
                <a:sym typeface="Symbol" pitchFamily="-111" charset="2"/>
              </a:rPr>
              <a:t>move</a:t>
            </a:r>
          </a:p>
          <a:p>
            <a:pPr eaLnBrk="1" hangingPunct="1"/>
            <a:r>
              <a:rPr lang="en-US" b="1" dirty="0">
                <a:ea typeface="ＭＳ Ｐゴシック" pitchFamily="-111" charset="-128"/>
                <a:cs typeface="ＭＳ Ｐゴシック" pitchFamily="-111" charset="-128"/>
                <a:sym typeface="Symbol" pitchFamily="-111" charset="2"/>
              </a:rPr>
              <a:t>See the following for another detailed description  and discussion of the four terms that make up this formula.</a:t>
            </a:r>
          </a:p>
          <a:p>
            <a:pPr eaLnBrk="1" hangingPunct="1"/>
            <a:r>
              <a:rPr lang="en-US" sz="2400" b="1" dirty="0">
                <a:ea typeface="ＭＳ Ｐゴシック" pitchFamily="-111" charset="-128"/>
                <a:cs typeface="ＭＳ Ｐゴシック" pitchFamily="-111" charset="-128"/>
                <a:hlinkClick r:id="" action="ppaction://noaction"/>
              </a:rPr>
              <a:t>http://www.cs.tau.ac.il/~safra/Complexity/Cook.ppt</a:t>
            </a:r>
            <a:endParaRPr lang="en-US" b="1" dirty="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6404696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pPr eaLnBrk="1" hangingPunct="1"/>
            <a:r>
              <a:rPr lang="en-US">
                <a:latin typeface="Arial" charset="0"/>
                <a:ea typeface="MS PGothic" charset="0"/>
              </a:rPr>
              <a:t>NP–Complete</a:t>
            </a:r>
          </a:p>
        </p:txBody>
      </p:sp>
      <p:sp>
        <p:nvSpPr>
          <p:cNvPr id="270339" name="Rectangle 3"/>
          <p:cNvSpPr>
            <a:spLocks noGrp="1" noChangeArrowheads="1"/>
          </p:cNvSpPr>
          <p:nvPr>
            <p:ph type="body" idx="1"/>
          </p:nvPr>
        </p:nvSpPr>
        <p:spPr>
          <a:xfrm>
            <a:off x="446314" y="1524000"/>
            <a:ext cx="8011886" cy="4572000"/>
          </a:xfrm>
        </p:spPr>
        <p:txBody>
          <a:bodyPr/>
          <a:lstStyle/>
          <a:p>
            <a:pPr eaLnBrk="1" hangingPunct="1">
              <a:lnSpc>
                <a:spcPct val="90000"/>
              </a:lnSpc>
              <a:buFont typeface="Times" charset="0"/>
              <a:buNone/>
            </a:pPr>
            <a:r>
              <a:rPr lang="en-US" sz="2000" b="1" dirty="0">
                <a:latin typeface="Times New Roman" charset="0"/>
                <a:ea typeface="MS PGothic" charset="0"/>
              </a:rPr>
              <a:t>	</a:t>
            </a:r>
            <a:r>
              <a:rPr lang="en-US" sz="2400" dirty="0">
                <a:ea typeface="MS PGothic" charset="0"/>
              </a:rPr>
              <a:t>Within a year, Richard Karp added 22 problems to this special class.</a:t>
            </a:r>
          </a:p>
          <a:p>
            <a:pPr eaLnBrk="1" hangingPunct="1">
              <a:lnSpc>
                <a:spcPct val="90000"/>
              </a:lnSpc>
              <a:buFont typeface="Times" charset="0"/>
              <a:buNone/>
            </a:pPr>
            <a:r>
              <a:rPr lang="en-US" sz="2400" dirty="0">
                <a:ea typeface="MS PGothic" charset="0"/>
              </a:rPr>
              <a:t>	</a:t>
            </a:r>
          </a:p>
          <a:p>
            <a:pPr eaLnBrk="1" hangingPunct="1">
              <a:lnSpc>
                <a:spcPct val="90000"/>
              </a:lnSpc>
              <a:buFont typeface="Times" charset="0"/>
              <a:buNone/>
            </a:pPr>
            <a:r>
              <a:rPr lang="en-US" sz="2400" dirty="0">
                <a:ea typeface="MS PGothic" charset="0"/>
              </a:rPr>
              <a:t>	We will focus on: </a:t>
            </a:r>
          </a:p>
          <a:p>
            <a:pPr eaLnBrk="1" hangingPunct="1">
              <a:lnSpc>
                <a:spcPct val="90000"/>
              </a:lnSpc>
              <a:buFont typeface="Times" charset="0"/>
              <a:buNone/>
            </a:pPr>
            <a:r>
              <a:rPr lang="en-US" sz="2400" dirty="0">
                <a:ea typeface="MS PGothic" charset="0"/>
              </a:rPr>
              <a:t>		3-SAT</a:t>
            </a:r>
          </a:p>
          <a:p>
            <a:pPr eaLnBrk="1" hangingPunct="1">
              <a:lnSpc>
                <a:spcPct val="90000"/>
              </a:lnSpc>
              <a:buNone/>
            </a:pPr>
            <a:r>
              <a:rPr lang="en-US" sz="2400" dirty="0">
                <a:ea typeface="MS PGothic" charset="0"/>
              </a:rPr>
              <a:t>		Integer Linear Programming</a:t>
            </a:r>
          </a:p>
          <a:p>
            <a:pPr eaLnBrk="1" hangingPunct="1">
              <a:lnSpc>
                <a:spcPct val="90000"/>
              </a:lnSpc>
              <a:buNone/>
            </a:pPr>
            <a:r>
              <a:rPr lang="en-US" sz="2400" dirty="0">
                <a:ea typeface="MS PGothic" charset="0"/>
              </a:rPr>
              <a:t>		</a:t>
            </a:r>
            <a:r>
              <a:rPr lang="en-US" sz="2400" dirty="0" err="1">
                <a:ea typeface="MS PGothic" charset="0"/>
              </a:rPr>
              <a:t>SubsetSum</a:t>
            </a:r>
            <a:endParaRPr lang="en-US" sz="2400" dirty="0">
              <a:ea typeface="MS PGothic" charset="0"/>
            </a:endParaRPr>
          </a:p>
          <a:p>
            <a:pPr eaLnBrk="1" hangingPunct="1">
              <a:lnSpc>
                <a:spcPct val="90000"/>
              </a:lnSpc>
              <a:buNone/>
            </a:pPr>
            <a:r>
              <a:rPr lang="en-US" sz="2400" dirty="0">
                <a:ea typeface="MS PGothic" charset="0"/>
              </a:rPr>
              <a:t>		Partition</a:t>
            </a:r>
          </a:p>
          <a:p>
            <a:pPr eaLnBrk="1" hangingPunct="1">
              <a:lnSpc>
                <a:spcPct val="90000"/>
              </a:lnSpc>
              <a:buNone/>
            </a:pPr>
            <a:r>
              <a:rPr lang="en-US" sz="2400" dirty="0">
                <a:ea typeface="MS PGothic" charset="0"/>
              </a:rPr>
              <a:t>		Vertex Cover</a:t>
            </a:r>
          </a:p>
          <a:p>
            <a:pPr eaLnBrk="1" hangingPunct="1">
              <a:lnSpc>
                <a:spcPct val="90000"/>
              </a:lnSpc>
              <a:buFont typeface="Times" charset="0"/>
              <a:buNone/>
            </a:pPr>
            <a:r>
              <a:rPr lang="en-US" sz="2400" dirty="0">
                <a:ea typeface="MS PGothic" charset="0"/>
              </a:rPr>
              <a:t>		Independent Set</a:t>
            </a:r>
          </a:p>
          <a:p>
            <a:pPr eaLnBrk="1" hangingPunct="1">
              <a:lnSpc>
                <a:spcPct val="90000"/>
              </a:lnSpc>
              <a:buFont typeface="Times" charset="0"/>
              <a:buNone/>
            </a:pPr>
            <a:r>
              <a:rPr lang="en-US" sz="2400" dirty="0">
                <a:ea typeface="MS PGothic" charset="0"/>
              </a:rPr>
              <a:t>		K-Color</a:t>
            </a:r>
          </a:p>
          <a:p>
            <a:pPr eaLnBrk="1" hangingPunct="1">
              <a:lnSpc>
                <a:spcPct val="90000"/>
              </a:lnSpc>
              <a:buFont typeface="Times" charset="0"/>
              <a:buNone/>
            </a:pPr>
            <a:r>
              <a:rPr lang="en-US" sz="2400" dirty="0">
                <a:ea typeface="MS PGothic" charset="0"/>
              </a:rPr>
              <a:t>		Multiprocessor Scheduling </a:t>
            </a:r>
          </a:p>
          <a:p>
            <a:pPr eaLnBrk="1" hangingPunct="1">
              <a:lnSpc>
                <a:spcPct val="90000"/>
              </a:lnSpc>
              <a:buFont typeface="Times" charset="0"/>
              <a:buNone/>
            </a:pPr>
            <a:r>
              <a:rPr lang="en-US" sz="2400" dirty="0">
                <a:ea typeface="MS PGothic" charset="0"/>
              </a:rPr>
              <a:t>		</a:t>
            </a:r>
          </a:p>
        </p:txBody>
      </p:sp>
      <p:sp>
        <p:nvSpPr>
          <p:cNvPr id="7" name="Date Placeholder 3">
            <a:extLst>
              <a:ext uri="{FF2B5EF4-FFF2-40B4-BE49-F238E27FC236}">
                <a16:creationId xmlns:a16="http://schemas.microsoft.com/office/drawing/2014/main" id="{493011B3-1CFE-0C4F-AAD8-FFEF355DE086}"/>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F8F0BB8A-ED53-A544-B426-C0A0640336E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EC70FAA2-C599-5A4A-A5ED-458321424B9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108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2443556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pPr eaLnBrk="1" hangingPunct="1"/>
            <a:r>
              <a:rPr lang="en-US" sz="4800">
                <a:latin typeface="Arial" charset="0"/>
                <a:ea typeface="MS PGothic" charset="0"/>
              </a:rPr>
              <a:t>Co-NP</a:t>
            </a:r>
          </a:p>
        </p:txBody>
      </p:sp>
      <p:sp>
        <p:nvSpPr>
          <p:cNvPr id="282627" name="Rectangle 3"/>
          <p:cNvSpPr>
            <a:spLocks noGrp="1" noChangeArrowheads="1"/>
          </p:cNvSpPr>
          <p:nvPr>
            <p:ph idx="1"/>
          </p:nvPr>
        </p:nvSpPr>
        <p:spPr/>
        <p:txBody>
          <a:bodyPr/>
          <a:lstStyle/>
          <a:p>
            <a:pPr eaLnBrk="1" hangingPunct="1">
              <a:lnSpc>
                <a:spcPct val="90000"/>
              </a:lnSpc>
            </a:pPr>
            <a:r>
              <a:rPr lang="en-US" sz="2800" dirty="0">
                <a:latin typeface="Arial" charset="0"/>
                <a:ea typeface="MS PGothic" charset="0"/>
              </a:rPr>
              <a:t>A problem is in co-NP if its complement is in NP </a:t>
            </a:r>
          </a:p>
          <a:p>
            <a:pPr lvl="1" eaLnBrk="1" hangingPunct="1">
              <a:lnSpc>
                <a:spcPct val="90000"/>
              </a:lnSpc>
            </a:pPr>
            <a:r>
              <a:rPr lang="en-US" sz="2000" dirty="0">
                <a:latin typeface="Arial" charset="0"/>
                <a:ea typeface="MS PGothic" charset="0"/>
              </a:rPr>
              <a:t>This is like co-RE, with respect to RE problems.</a:t>
            </a:r>
          </a:p>
          <a:p>
            <a:pPr eaLnBrk="1" hangingPunct="1">
              <a:lnSpc>
                <a:spcPct val="90000"/>
              </a:lnSpc>
            </a:pPr>
            <a:r>
              <a:rPr lang="en-US" sz="2800" dirty="0">
                <a:latin typeface="Arial" charset="0"/>
                <a:ea typeface="MS PGothic" charset="0"/>
              </a:rPr>
              <a:t>An example is the problem to determine if a Boolean expression is a tautology.</a:t>
            </a:r>
          </a:p>
          <a:p>
            <a:pPr lvl="1" eaLnBrk="1" hangingPunct="1">
              <a:lnSpc>
                <a:spcPct val="90000"/>
              </a:lnSpc>
            </a:pPr>
            <a:r>
              <a:rPr lang="en-US" sz="2000" dirty="0">
                <a:latin typeface="Arial" charset="0"/>
                <a:ea typeface="MS PGothic" charset="0"/>
              </a:rPr>
              <a:t>If the answer to the problem "is B in TAUT ?" is NO, then B is in the complement of SAT. </a:t>
            </a:r>
          </a:p>
          <a:p>
            <a:pPr eaLnBrk="1" hangingPunct="1">
              <a:lnSpc>
                <a:spcPct val="90000"/>
              </a:lnSpc>
            </a:pPr>
            <a:r>
              <a:rPr lang="en-US" sz="2800" dirty="0">
                <a:latin typeface="Arial" charset="0"/>
                <a:ea typeface="MS PGothic" charset="0"/>
              </a:rPr>
              <a:t>A more direct example of a co-NP problem is to determine if a Boolean expression is self-contradictory.</a:t>
            </a:r>
          </a:p>
          <a:p>
            <a:pPr lvl="1" eaLnBrk="1" hangingPunct="1">
              <a:lnSpc>
                <a:spcPct val="90000"/>
              </a:lnSpc>
            </a:pPr>
            <a:r>
              <a:rPr lang="en-US" sz="2000" dirty="0">
                <a:latin typeface="Arial" charset="0"/>
                <a:ea typeface="MS PGothic" charset="0"/>
              </a:rPr>
              <a:t>This is the complement of the notion of satisfiability but not of an instance of satisfiability as the complement of an expression in SAT can also be in SAT.</a:t>
            </a:r>
          </a:p>
        </p:txBody>
      </p:sp>
      <p:sp>
        <p:nvSpPr>
          <p:cNvPr id="7" name="Date Placeholder 3">
            <a:extLst>
              <a:ext uri="{FF2B5EF4-FFF2-40B4-BE49-F238E27FC236}">
                <a16:creationId xmlns:a16="http://schemas.microsoft.com/office/drawing/2014/main" id="{E9C187BB-618A-F246-99F1-AAA20E83646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C727F890-034D-CE43-910C-4495B637BB3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CB4FCDFB-498E-A54E-9599-9CB18486313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109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24092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a:ea typeface="ＭＳ Ｐゴシック" pitchFamily="-111" charset="-128"/>
                <a:cs typeface="ＭＳ Ｐゴシック" pitchFamily="-111" charset="-128"/>
              </a:rPr>
              <a:t>VC Decision vs Optimization</a:t>
            </a:r>
          </a:p>
        </p:txBody>
      </p:sp>
      <p:sp>
        <p:nvSpPr>
          <p:cNvPr id="120835" name="Content Placeholder 2"/>
          <p:cNvSpPr>
            <a:spLocks noGrp="1"/>
          </p:cNvSpPr>
          <p:nvPr>
            <p:ph idx="1"/>
          </p:nvPr>
        </p:nvSpPr>
        <p:spPr/>
        <p:txBody>
          <a:bodyPr/>
          <a:lstStyle/>
          <a:p>
            <a:r>
              <a:rPr lang="en-US" sz="2000" dirty="0">
                <a:ea typeface="ＭＳ Ｐゴシック" pitchFamily="-111" charset="-128"/>
                <a:cs typeface="ＭＳ Ｐゴシック" pitchFamily="-111" charset="-128"/>
              </a:rPr>
              <a:t>As a Decision Problem:</a:t>
            </a:r>
          </a:p>
          <a:p>
            <a:endParaRPr lang="en-US" sz="2000" dirty="0">
              <a:ea typeface="ＭＳ Ｐゴシック" pitchFamily="-111" charset="-128"/>
              <a:cs typeface="ＭＳ Ｐゴシック" pitchFamily="-111" charset="-128"/>
            </a:endParaRPr>
          </a:p>
          <a:p>
            <a:pPr lvl="1"/>
            <a:r>
              <a:rPr lang="en-US" sz="1800" dirty="0">
                <a:ea typeface="ＭＳ Ｐゴシック" pitchFamily="-111" charset="-128"/>
                <a:cs typeface="ＭＳ Ｐゴシック" pitchFamily="-111" charset="-128"/>
              </a:rPr>
              <a:t>Instances: A graph </a:t>
            </a:r>
            <a:r>
              <a:rPr lang="en-US" sz="1800" b="1" dirty="0">
                <a:ea typeface="ＭＳ Ｐゴシック" pitchFamily="-111" charset="-128"/>
                <a:cs typeface="ＭＳ Ｐゴシック" pitchFamily="-111" charset="-128"/>
              </a:rPr>
              <a:t>G</a:t>
            </a:r>
            <a:r>
              <a:rPr lang="en-US" sz="1800" dirty="0">
                <a:ea typeface="ＭＳ Ｐゴシック" pitchFamily="-111" charset="-128"/>
                <a:cs typeface="ＭＳ Ｐゴシック" pitchFamily="-111" charset="-128"/>
              </a:rPr>
              <a:t> and an integer </a:t>
            </a:r>
            <a:r>
              <a:rPr lang="en-US" sz="1800" b="1" dirty="0">
                <a:ea typeface="ＭＳ Ｐゴシック" pitchFamily="-111" charset="-128"/>
                <a:cs typeface="ＭＳ Ｐゴシック" pitchFamily="-111" charset="-128"/>
              </a:rPr>
              <a:t>k</a:t>
            </a:r>
            <a:r>
              <a:rPr lang="en-US" sz="1800" dirty="0">
                <a:ea typeface="ＭＳ Ｐゴシック" pitchFamily="-111" charset="-128"/>
                <a:cs typeface="ＭＳ Ｐゴシック" pitchFamily="-111" charset="-128"/>
              </a:rPr>
              <a:t>.</a:t>
            </a:r>
          </a:p>
          <a:p>
            <a:pPr lvl="1"/>
            <a:r>
              <a:rPr lang="en-US" sz="1800" dirty="0">
                <a:ea typeface="ＭＳ Ｐゴシック" pitchFamily="-111" charset="-128"/>
                <a:cs typeface="ＭＳ Ｐゴシック" pitchFamily="-111" charset="-128"/>
              </a:rPr>
              <a:t>Question: Does </a:t>
            </a:r>
            <a:r>
              <a:rPr lang="en-US" sz="1800" b="1" dirty="0">
                <a:ea typeface="ＭＳ Ｐゴシック" pitchFamily="-111" charset="-128"/>
                <a:cs typeface="ＭＳ Ｐゴシック" pitchFamily="-111" charset="-128"/>
              </a:rPr>
              <a:t>G</a:t>
            </a:r>
            <a:r>
              <a:rPr lang="en-US" sz="1800" dirty="0">
                <a:ea typeface="ＭＳ Ｐゴシック" pitchFamily="-111" charset="-128"/>
                <a:cs typeface="ＭＳ Ｐゴシック" pitchFamily="-111" charset="-128"/>
              </a:rPr>
              <a:t> possess a vertex Cover with at most </a:t>
            </a:r>
            <a:r>
              <a:rPr lang="en-US" sz="1800" b="1" dirty="0">
                <a:ea typeface="ＭＳ Ｐゴシック" pitchFamily="-111" charset="-128"/>
                <a:cs typeface="ＭＳ Ｐゴシック" pitchFamily="-111" charset="-128"/>
              </a:rPr>
              <a:t>k</a:t>
            </a:r>
            <a:r>
              <a:rPr lang="en-US" sz="1800" dirty="0">
                <a:ea typeface="ＭＳ Ｐゴシック" pitchFamily="-111" charset="-128"/>
                <a:cs typeface="ＭＳ Ｐゴシック" pitchFamily="-111" charset="-128"/>
              </a:rPr>
              <a:t> vertices?</a:t>
            </a:r>
          </a:p>
          <a:p>
            <a:pPr lvl="1"/>
            <a:endParaRPr lang="en-US" sz="16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As an Optimization Problem:</a:t>
            </a:r>
          </a:p>
          <a:p>
            <a:endParaRPr lang="en-US" sz="2000" dirty="0">
              <a:ea typeface="ＭＳ Ｐゴシック" pitchFamily="-111" charset="-128"/>
              <a:cs typeface="ＭＳ Ｐゴシック" pitchFamily="-111" charset="-128"/>
            </a:endParaRPr>
          </a:p>
          <a:p>
            <a:pPr lvl="1"/>
            <a:r>
              <a:rPr lang="en-US" sz="1800" dirty="0">
                <a:ea typeface="ＭＳ Ｐゴシック" pitchFamily="-111" charset="-128"/>
                <a:cs typeface="ＭＳ Ｐゴシック" pitchFamily="-111" charset="-128"/>
              </a:rPr>
              <a:t>Instances: A graph </a:t>
            </a:r>
            <a:r>
              <a:rPr lang="en-US" sz="1800" b="1" dirty="0">
                <a:ea typeface="ＭＳ Ｐゴシック" pitchFamily="-111" charset="-128"/>
                <a:cs typeface="ＭＳ Ｐゴシック" pitchFamily="-111" charset="-128"/>
              </a:rPr>
              <a:t>G</a:t>
            </a:r>
            <a:r>
              <a:rPr lang="en-US" sz="1800" dirty="0">
                <a:ea typeface="ＭＳ Ｐゴシック" pitchFamily="-111" charset="-128"/>
                <a:cs typeface="ＭＳ Ｐゴシック" pitchFamily="-111" charset="-128"/>
              </a:rPr>
              <a:t>.</a:t>
            </a:r>
          </a:p>
          <a:p>
            <a:pPr lvl="1"/>
            <a:r>
              <a:rPr lang="en-US" sz="1800" dirty="0">
                <a:ea typeface="ＭＳ Ｐゴシック" pitchFamily="-111" charset="-128"/>
                <a:cs typeface="ＭＳ Ｐゴシック" pitchFamily="-111" charset="-128"/>
              </a:rPr>
              <a:t>Question: What is the smallest </a:t>
            </a:r>
            <a:r>
              <a:rPr lang="en-US" sz="1800" b="1" dirty="0">
                <a:ea typeface="ＭＳ Ｐゴシック" pitchFamily="-111" charset="-128"/>
                <a:cs typeface="ＭＳ Ｐゴシック" pitchFamily="-111" charset="-128"/>
              </a:rPr>
              <a:t>k</a:t>
            </a:r>
            <a:r>
              <a:rPr lang="en-US" sz="1800" dirty="0">
                <a:ea typeface="ＭＳ Ｐゴシック" pitchFamily="-111" charset="-128"/>
                <a:cs typeface="ＭＳ Ｐゴシック" pitchFamily="-111" charset="-128"/>
              </a:rPr>
              <a:t> for which </a:t>
            </a:r>
            <a:r>
              <a:rPr lang="en-US" sz="1800" b="1" dirty="0">
                <a:ea typeface="ＭＳ Ｐゴシック" pitchFamily="-111" charset="-128"/>
                <a:cs typeface="ＭＳ Ｐゴシック" pitchFamily="-111" charset="-128"/>
              </a:rPr>
              <a:t>G</a:t>
            </a:r>
            <a:r>
              <a:rPr lang="en-US" sz="1800" dirty="0">
                <a:ea typeface="ＭＳ Ｐゴシック" pitchFamily="-111" charset="-128"/>
                <a:cs typeface="ＭＳ Ｐゴシック" pitchFamily="-111" charset="-128"/>
              </a:rPr>
              <a:t> possesses a vertex cover?</a:t>
            </a:r>
          </a:p>
        </p:txBody>
      </p:sp>
      <p:sp>
        <p:nvSpPr>
          <p:cNvPr id="120836" name="Date Placeholder 3"/>
          <p:cNvSpPr>
            <a:spLocks noGrp="1"/>
          </p:cNvSpPr>
          <p:nvPr>
            <p:ph type="dt" sz="quarter" idx="10"/>
          </p:nvPr>
        </p:nvSpPr>
        <p:spPr>
          <a:noFill/>
        </p:spPr>
        <p:txBody>
          <a:bodyPr/>
          <a:lstStyle/>
          <a:p>
            <a:fld id="{BA5A84F0-280D-9D46-BE01-0C974CA86CE0}"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120837"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0838" name="Slide Number Placeholder 5"/>
          <p:cNvSpPr>
            <a:spLocks noGrp="1"/>
          </p:cNvSpPr>
          <p:nvPr>
            <p:ph type="sldNum" sz="quarter" idx="12"/>
          </p:nvPr>
        </p:nvSpPr>
        <p:spPr>
          <a:noFill/>
        </p:spPr>
        <p:txBody>
          <a:bodyPr/>
          <a:lstStyle/>
          <a:p>
            <a:fld id="{2F72646C-0DA1-6447-941E-567098ABE801}" type="slidenum">
              <a:rPr lang="en-US">
                <a:latin typeface="Arial" pitchFamily="-111" charset="0"/>
                <a:ea typeface="ＭＳ Ｐゴシック" pitchFamily="-111" charset="-128"/>
                <a:cs typeface="ＭＳ Ｐゴシック" pitchFamily="-111" charset="-128"/>
              </a:rPr>
              <a:pPr/>
              <a:t>11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284839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SAT to 3SAT</a:t>
            </a:r>
          </a:p>
        </p:txBody>
      </p:sp>
      <p:sp>
        <p:nvSpPr>
          <p:cNvPr id="3" name="Content Placeholder 2"/>
          <p:cNvSpPr>
            <a:spLocks noGrp="1"/>
          </p:cNvSpPr>
          <p:nvPr>
            <p:ph idx="1"/>
          </p:nvPr>
        </p:nvSpPr>
        <p:spPr/>
        <p:txBody>
          <a:bodyPr>
            <a:normAutofit fontScale="85000" lnSpcReduction="10000"/>
          </a:bodyPr>
          <a:lstStyle/>
          <a:p>
            <a:r>
              <a:rPr lang="en-US" dirty="0"/>
              <a:t>3-SAT means that each clause has exactly three terms</a:t>
            </a:r>
          </a:p>
          <a:p>
            <a:r>
              <a:rPr lang="en-US" dirty="0"/>
              <a:t>If one term, e.g., (p), expand to (</a:t>
            </a:r>
            <a:r>
              <a:rPr lang="en-US" dirty="0" err="1"/>
              <a:t>p</a:t>
            </a:r>
            <a:r>
              <a:rPr lang="en-US" b="1" dirty="0" err="1">
                <a:latin typeface="Arial" charset="0"/>
                <a:ea typeface="MS PGothic" charset="0"/>
                <a:sym typeface="Symbol" charset="0"/>
              </a:rPr>
              <a:t></a:t>
            </a:r>
            <a:r>
              <a:rPr lang="en-US" dirty="0" err="1"/>
              <a:t>p</a:t>
            </a:r>
            <a:r>
              <a:rPr lang="en-US" b="1" dirty="0" err="1">
                <a:latin typeface="Arial" charset="0"/>
                <a:ea typeface="MS PGothic" charset="0"/>
                <a:sym typeface="Symbol" charset="0"/>
              </a:rPr>
              <a:t></a:t>
            </a:r>
            <a:r>
              <a:rPr lang="en-US" dirty="0" err="1"/>
              <a:t>p</a:t>
            </a:r>
            <a:r>
              <a:rPr lang="en-US" dirty="0"/>
              <a:t>)</a:t>
            </a:r>
          </a:p>
          <a:p>
            <a:r>
              <a:rPr lang="en-US" dirty="0"/>
              <a:t>If two terms, e.g., (</a:t>
            </a:r>
            <a:r>
              <a:rPr lang="en-US" dirty="0" err="1"/>
              <a:t>p</a:t>
            </a:r>
            <a:r>
              <a:rPr lang="en-US" b="1" dirty="0" err="1">
                <a:latin typeface="Arial" charset="0"/>
                <a:ea typeface="MS PGothic" charset="0"/>
                <a:sym typeface="Symbol" charset="0"/>
              </a:rPr>
              <a:t></a:t>
            </a:r>
            <a:r>
              <a:rPr lang="en-US" dirty="0" err="1">
                <a:sym typeface="Symbol" charset="0"/>
              </a:rPr>
              <a:t>q</a:t>
            </a:r>
            <a:r>
              <a:rPr lang="en-US" dirty="0"/>
              <a:t>), expand to (</a:t>
            </a:r>
            <a:r>
              <a:rPr lang="en-US" dirty="0" err="1"/>
              <a:t>p</a:t>
            </a:r>
            <a:r>
              <a:rPr lang="en-US" b="1" dirty="0" err="1">
                <a:latin typeface="Arial" charset="0"/>
                <a:ea typeface="MS PGothic" charset="0"/>
                <a:sym typeface="Symbol" charset="0"/>
              </a:rPr>
              <a:t></a:t>
            </a:r>
            <a:r>
              <a:rPr lang="en-US" dirty="0" err="1"/>
              <a:t>q</a:t>
            </a:r>
            <a:r>
              <a:rPr lang="en-US" b="1" dirty="0" err="1">
                <a:latin typeface="Arial" charset="0"/>
                <a:ea typeface="MS PGothic" charset="0"/>
                <a:sym typeface="Symbol" charset="0"/>
              </a:rPr>
              <a:t></a:t>
            </a:r>
            <a:r>
              <a:rPr lang="en-US" dirty="0" err="1"/>
              <a:t>p</a:t>
            </a:r>
            <a:r>
              <a:rPr lang="en-US" dirty="0"/>
              <a:t>)</a:t>
            </a:r>
          </a:p>
          <a:p>
            <a:r>
              <a:rPr lang="en-US" dirty="0"/>
              <a:t>Any clause with three terms is fine</a:t>
            </a:r>
          </a:p>
          <a:p>
            <a:r>
              <a:rPr lang="en-US" dirty="0"/>
              <a:t>If n &gt; three terms, can reduce to two clauses, one with three terms and one with n-1 terms, e.g., (p1</a:t>
            </a:r>
            <a:r>
              <a:rPr lang="en-US" b="1" dirty="0">
                <a:latin typeface="Arial" charset="0"/>
                <a:ea typeface="MS PGothic" charset="0"/>
                <a:sym typeface="Symbol" charset="0"/>
              </a:rPr>
              <a:t></a:t>
            </a:r>
            <a:r>
              <a:rPr lang="en-US" dirty="0">
                <a:sym typeface="Symbol" charset="0"/>
              </a:rPr>
              <a:t>p2</a:t>
            </a:r>
            <a:r>
              <a:rPr lang="en-US" b="1" dirty="0">
                <a:latin typeface="Arial" charset="0"/>
                <a:ea typeface="MS PGothic" charset="0"/>
                <a:sym typeface="Symbol" charset="0"/>
              </a:rPr>
              <a:t>…</a:t>
            </a:r>
            <a:r>
              <a:rPr lang="en-US" dirty="0" err="1"/>
              <a:t>pn</a:t>
            </a:r>
            <a:r>
              <a:rPr lang="en-US" dirty="0"/>
              <a:t>) to </a:t>
            </a:r>
            <a:br>
              <a:rPr lang="en-US" dirty="0"/>
            </a:br>
            <a:r>
              <a:rPr lang="en-US" dirty="0"/>
              <a:t>(p1</a:t>
            </a:r>
            <a:r>
              <a:rPr lang="en-US" dirty="0">
                <a:latin typeface="Arial" charset="0"/>
                <a:ea typeface="MS PGothic" charset="0"/>
                <a:sym typeface="Symbol" charset="0"/>
              </a:rPr>
              <a:t></a:t>
            </a:r>
            <a:r>
              <a:rPr lang="en-US" dirty="0">
                <a:sym typeface="Symbol" charset="0"/>
              </a:rPr>
              <a:t>p2</a:t>
            </a:r>
            <a:r>
              <a:rPr lang="en-US" dirty="0">
                <a:latin typeface="Arial" charset="0"/>
                <a:ea typeface="MS PGothic" charset="0"/>
                <a:sym typeface="Symbol" charset="0"/>
              </a:rPr>
              <a:t>z) &amp; </a:t>
            </a:r>
            <a:r>
              <a:rPr lang="en-US" dirty="0"/>
              <a:t>(p3</a:t>
            </a:r>
            <a:r>
              <a:rPr lang="en-US" dirty="0">
                <a:latin typeface="Arial" charset="0"/>
                <a:ea typeface="MS PGothic" charset="0"/>
                <a:sym typeface="Symbol" charset="0"/>
              </a:rPr>
              <a:t>…</a:t>
            </a:r>
            <a:r>
              <a:rPr lang="en-US" dirty="0" err="1"/>
              <a:t>pn</a:t>
            </a:r>
            <a:r>
              <a:rPr lang="en-US" dirty="0">
                <a:latin typeface="Arial" charset="0"/>
                <a:ea typeface="MS PGothic" charset="0"/>
                <a:sym typeface="Symbol" charset="0"/>
              </a:rPr>
              <a:t>~z</a:t>
            </a:r>
            <a:r>
              <a:rPr lang="en-US" dirty="0"/>
              <a:t>), where z is a new variable. If n=4, we are done, else apply this approach again with the clause having n-1 terms</a:t>
            </a:r>
          </a:p>
          <a:p>
            <a:endParaRPr lang="en-US" dirty="0"/>
          </a:p>
        </p:txBody>
      </p:sp>
      <p:sp>
        <p:nvSpPr>
          <p:cNvPr id="7" name="Date Placeholder 3">
            <a:extLst>
              <a:ext uri="{FF2B5EF4-FFF2-40B4-BE49-F238E27FC236}">
                <a16:creationId xmlns:a16="http://schemas.microsoft.com/office/drawing/2014/main" id="{E31D5693-C244-3844-B9F6-8D5E877F8EA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D6B7F0DA-A913-9C49-8D96-0C6681B1FAE9}"/>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3C29B7C3-0E3F-9B48-A347-97EB9E7CE2E1}"/>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110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4896614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3SAT Growth is Linear</a:t>
            </a:r>
          </a:p>
        </p:txBody>
      </p:sp>
      <p:sp>
        <p:nvSpPr>
          <p:cNvPr id="3" name="Content Placeholder 2"/>
          <p:cNvSpPr>
            <a:spLocks noGrp="1"/>
          </p:cNvSpPr>
          <p:nvPr>
            <p:ph idx="1"/>
          </p:nvPr>
        </p:nvSpPr>
        <p:spPr/>
        <p:txBody>
          <a:bodyPr>
            <a:normAutofit fontScale="92500" lnSpcReduction="20000"/>
          </a:bodyPr>
          <a:lstStyle/>
          <a:p>
            <a:r>
              <a:rPr lang="en-US" sz="2800" dirty="0"/>
              <a:t>Let’s make sure we have not grown the length of the expression going from an instance E of SAT to 3SAT by more than a polynomial amount. </a:t>
            </a:r>
          </a:p>
          <a:p>
            <a:r>
              <a:rPr lang="en-US" sz="2800" dirty="0"/>
              <a:t>Let N be the number of clauses in E and let n be number of variables in E. Worst case length of E is then </a:t>
            </a:r>
            <a:r>
              <a:rPr lang="en-US" sz="2800" dirty="0" err="1"/>
              <a:t>nN</a:t>
            </a:r>
            <a:r>
              <a:rPr lang="en-US" sz="2800" dirty="0"/>
              <a:t> literals.</a:t>
            </a:r>
          </a:p>
          <a:p>
            <a:r>
              <a:rPr lang="en-US" sz="2800" dirty="0"/>
              <a:t>If a clause in E has k≥3 literals, we want to define G(k)=number of literals in the 3SAT version, E’.</a:t>
            </a:r>
          </a:p>
          <a:p>
            <a:r>
              <a:rPr lang="en-US" sz="2800" dirty="0"/>
              <a:t>G(3)=3; G(4)=G(3)+G(3)=6; G(5)=G(4)+G(3)=9; G(6)=G(5)+G(3)=12;…; G(k)=3(k-2), k≥3.</a:t>
            </a:r>
          </a:p>
          <a:p>
            <a:r>
              <a:rPr lang="en-US" sz="2800" dirty="0"/>
              <a:t>The worst case is bounded above by 3nN literals in E’ which is polynomial (linear) growth.</a:t>
            </a:r>
          </a:p>
          <a:p>
            <a:endParaRPr lang="en-US" dirty="0"/>
          </a:p>
        </p:txBody>
      </p:sp>
      <p:sp>
        <p:nvSpPr>
          <p:cNvPr id="7" name="Date Placeholder 3">
            <a:extLst>
              <a:ext uri="{FF2B5EF4-FFF2-40B4-BE49-F238E27FC236}">
                <a16:creationId xmlns:a16="http://schemas.microsoft.com/office/drawing/2014/main" id="{E31D5693-C244-3844-B9F6-8D5E877F8EA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D6B7F0DA-A913-9C49-8D96-0C6681B1FAE9}"/>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3C29B7C3-0E3F-9B48-A347-97EB9E7CE2E1}"/>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111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5622802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Programming (LP)</a:t>
            </a:r>
          </a:p>
        </p:txBody>
      </p:sp>
      <p:sp>
        <p:nvSpPr>
          <p:cNvPr id="3" name="Content Placeholder 2"/>
          <p:cNvSpPr>
            <a:spLocks noGrp="1"/>
          </p:cNvSpPr>
          <p:nvPr>
            <p:ph idx="1"/>
          </p:nvPr>
        </p:nvSpPr>
        <p:spPr/>
        <p:txBody>
          <a:bodyPr/>
          <a:lstStyle/>
          <a:p>
            <a:r>
              <a:rPr lang="en-US" sz="2400" dirty="0"/>
              <a:t>Linear Programming (LP) is like solving a set of linear equations but allows not just equality (=) but also inequality (&gt;, &lt;, ≥, ≤)</a:t>
            </a:r>
          </a:p>
          <a:p>
            <a:r>
              <a:rPr lang="en-US" sz="2400" dirty="0"/>
              <a:t>In fact, LP usually also includes an optimization function, but we are limiting ourselves to decision problems</a:t>
            </a:r>
          </a:p>
          <a:p>
            <a:r>
              <a:rPr lang="en-US" sz="2400" dirty="0"/>
              <a:t>Example:</a:t>
            </a:r>
            <a:br>
              <a:rPr lang="en-US" sz="2400" dirty="0"/>
            </a:br>
            <a:r>
              <a:rPr lang="en-US" sz="2400" dirty="0"/>
              <a:t>x + y &gt; 7</a:t>
            </a:r>
            <a:br>
              <a:rPr lang="en-US" sz="2400" dirty="0"/>
            </a:br>
            <a:r>
              <a:rPr lang="en-US" sz="2400" dirty="0"/>
              <a:t>x - y ≥ 4</a:t>
            </a:r>
            <a:br>
              <a:rPr lang="en-US" sz="2400" dirty="0"/>
            </a:br>
            <a:r>
              <a:rPr lang="en-US" sz="2400" dirty="0"/>
              <a:t>Has many solutions, some of which are integral, e.g.,</a:t>
            </a:r>
            <a:br>
              <a:rPr lang="en-US" sz="2400" dirty="0"/>
            </a:br>
            <a:r>
              <a:rPr lang="en-US" sz="2400" dirty="0"/>
              <a:t>x=7, y=1</a:t>
            </a:r>
          </a:p>
        </p:txBody>
      </p:sp>
      <p:sp>
        <p:nvSpPr>
          <p:cNvPr id="7" name="Date Placeholder 3">
            <a:extLst>
              <a:ext uri="{FF2B5EF4-FFF2-40B4-BE49-F238E27FC236}">
                <a16:creationId xmlns:a16="http://schemas.microsoft.com/office/drawing/2014/main" id="{FE8C1CF0-DC53-FE4B-BF2E-BD2B484BE34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2B121B9F-0DAA-D741-82FB-53D6E5998D9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476987E0-B8E4-B64D-95C0-0562B427528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112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6107867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Integer LP (ILP)</a:t>
            </a:r>
          </a:p>
        </p:txBody>
      </p:sp>
      <p:sp>
        <p:nvSpPr>
          <p:cNvPr id="3" name="Content Placeholder 2"/>
          <p:cNvSpPr>
            <a:spLocks noGrp="1"/>
          </p:cNvSpPr>
          <p:nvPr>
            <p:ph idx="1"/>
          </p:nvPr>
        </p:nvSpPr>
        <p:spPr/>
        <p:txBody>
          <a:bodyPr/>
          <a:lstStyle/>
          <a:p>
            <a:r>
              <a:rPr lang="en-US" sz="2400" dirty="0"/>
              <a:t>Integer Linear Programming (ILP) just constrains the solutions to an LP problem to be integral values</a:t>
            </a:r>
          </a:p>
          <a:p>
            <a:r>
              <a:rPr lang="en-US" sz="2400" dirty="0"/>
              <a:t>This constraint, on the surface, may seem to make the problem easier but, in fact, makes it harder</a:t>
            </a:r>
          </a:p>
          <a:p>
            <a:r>
              <a:rPr lang="en-US" sz="2400" dirty="0"/>
              <a:t>This is even true when we view this as a decision problem where we just ask </a:t>
            </a:r>
            <a:br>
              <a:rPr lang="en-US" sz="2400" dirty="0"/>
            </a:br>
            <a:r>
              <a:rPr lang="en-US" sz="2400" dirty="0"/>
              <a:t>“Is there a solution to this instance of ILP”</a:t>
            </a:r>
          </a:p>
          <a:p>
            <a:r>
              <a:rPr lang="en-US" sz="2400" dirty="0"/>
              <a:t>We will see this complexity play out in the next few slides</a:t>
            </a:r>
            <a:br>
              <a:rPr lang="en-US" sz="2400" dirty="0"/>
            </a:br>
            <a:endParaRPr lang="en-US" sz="2400" dirty="0"/>
          </a:p>
        </p:txBody>
      </p:sp>
      <p:sp>
        <p:nvSpPr>
          <p:cNvPr id="7" name="Date Placeholder 3">
            <a:extLst>
              <a:ext uri="{FF2B5EF4-FFF2-40B4-BE49-F238E27FC236}">
                <a16:creationId xmlns:a16="http://schemas.microsoft.com/office/drawing/2014/main" id="{FE8C1CF0-DC53-FE4B-BF2E-BD2B484BE34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2B121B9F-0DAA-D741-82FB-53D6E5998D9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476987E0-B8E4-B64D-95C0-0562B427528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113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7670966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0-1 ILP</a:t>
            </a:r>
          </a:p>
        </p:txBody>
      </p:sp>
      <p:sp>
        <p:nvSpPr>
          <p:cNvPr id="3" name="Content Placeholder 2"/>
          <p:cNvSpPr>
            <a:spLocks noGrp="1"/>
          </p:cNvSpPr>
          <p:nvPr>
            <p:ph idx="1"/>
          </p:nvPr>
        </p:nvSpPr>
        <p:spPr/>
        <p:txBody>
          <a:bodyPr/>
          <a:lstStyle/>
          <a:p>
            <a:r>
              <a:rPr lang="en-US" sz="2000" dirty="0"/>
              <a:t>0-1 ILP constrains the solution space to variable values of 0 or 1</a:t>
            </a:r>
          </a:p>
          <a:p>
            <a:r>
              <a:rPr lang="en-US" sz="2000" dirty="0"/>
              <a:t>Start with an instance of SAT (or 3SAT), assuming </a:t>
            </a:r>
            <a:br>
              <a:rPr lang="en-US" sz="2000" dirty="0"/>
            </a:br>
            <a:r>
              <a:rPr lang="en-US" sz="2000" dirty="0"/>
              <a:t>variables v1,…, </a:t>
            </a:r>
            <a:r>
              <a:rPr lang="en-US" sz="2000" dirty="0" err="1"/>
              <a:t>vn</a:t>
            </a:r>
            <a:r>
              <a:rPr lang="en-US" sz="2000" dirty="0"/>
              <a:t> and clauses c1,…, cm</a:t>
            </a:r>
          </a:p>
          <a:p>
            <a:r>
              <a:rPr lang="en-US" sz="2000" dirty="0"/>
              <a:t>For each variable vi, have the constraint that 0 ≤ vi ≤ 1</a:t>
            </a:r>
          </a:p>
          <a:p>
            <a:r>
              <a:rPr lang="en-US" sz="2000" dirty="0"/>
              <a:t>For each clause we provide a constraint that it must be satisfied (evaluate to at least 1). For example, if clause </a:t>
            </a:r>
            <a:r>
              <a:rPr lang="en-US" sz="2000" dirty="0" err="1"/>
              <a:t>cj</a:t>
            </a:r>
            <a:r>
              <a:rPr lang="en-US" sz="2000" dirty="0"/>
              <a:t> is </a:t>
            </a:r>
            <a:br>
              <a:rPr lang="en-US" sz="2000" dirty="0"/>
            </a:br>
            <a:r>
              <a:rPr lang="en-US" sz="2000" dirty="0"/>
              <a:t>v2 </a:t>
            </a:r>
            <a:r>
              <a:rPr lang="en-US" sz="2000" dirty="0">
                <a:ea typeface="ＭＳ ゴシック"/>
                <a:cs typeface="ＭＳ ゴシック"/>
              </a:rPr>
              <a:t>∨</a:t>
            </a:r>
            <a:r>
              <a:rPr lang="en-US" sz="2000" dirty="0"/>
              <a:t> ~v3 </a:t>
            </a:r>
            <a:r>
              <a:rPr lang="en-US" sz="2000" dirty="0">
                <a:ea typeface="ＭＳ ゴシック"/>
                <a:cs typeface="ＭＳ ゴシック"/>
              </a:rPr>
              <a:t>∨</a:t>
            </a:r>
            <a:r>
              <a:rPr lang="en-US" sz="2000" dirty="0"/>
              <a:t> v5 </a:t>
            </a:r>
            <a:r>
              <a:rPr lang="en-US" sz="2000" dirty="0">
                <a:ea typeface="ＭＳ ゴシック"/>
                <a:cs typeface="ＭＳ ゴシック"/>
              </a:rPr>
              <a:t>∨</a:t>
            </a:r>
            <a:r>
              <a:rPr lang="en-US" sz="2000" dirty="0"/>
              <a:t> v6            then add the constraint </a:t>
            </a:r>
            <a:br>
              <a:rPr lang="en-US" sz="2000" dirty="0"/>
            </a:br>
            <a:r>
              <a:rPr lang="en-US" sz="2000" dirty="0"/>
              <a:t>v2 </a:t>
            </a:r>
            <a:r>
              <a:rPr lang="en-US" sz="2000" dirty="0">
                <a:ea typeface="ＭＳ ゴシック"/>
                <a:cs typeface="ＭＳ ゴシック"/>
              </a:rPr>
              <a:t>+</a:t>
            </a:r>
            <a:r>
              <a:rPr lang="en-US" sz="2000" dirty="0"/>
              <a:t> (1-v3) </a:t>
            </a:r>
            <a:r>
              <a:rPr lang="en-US" sz="2000" dirty="0">
                <a:ea typeface="ＭＳ ゴシック"/>
                <a:cs typeface="ＭＳ ゴシック"/>
              </a:rPr>
              <a:t>+</a:t>
            </a:r>
            <a:r>
              <a:rPr lang="en-US" sz="2000" dirty="0"/>
              <a:t> v5 + v6 ≥ 1</a:t>
            </a:r>
          </a:p>
          <a:p>
            <a:r>
              <a:rPr lang="en-US" sz="2000" dirty="0"/>
              <a:t>A solution to this set of integer linear constraints implies a solution to the instance of SAT and vice versa</a:t>
            </a:r>
          </a:p>
          <a:p>
            <a:r>
              <a:rPr lang="en-US" sz="2000" dirty="0"/>
              <a:t>Note this works for any SAT instance not just 3SAT</a:t>
            </a:r>
          </a:p>
        </p:txBody>
      </p:sp>
      <p:sp>
        <p:nvSpPr>
          <p:cNvPr id="7" name="Date Placeholder 3">
            <a:extLst>
              <a:ext uri="{FF2B5EF4-FFF2-40B4-BE49-F238E27FC236}">
                <a16:creationId xmlns:a16="http://schemas.microsoft.com/office/drawing/2014/main" id="{FE8C1CF0-DC53-FE4B-BF2E-BD2B484BE34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2B121B9F-0DAA-D741-82FB-53D6E5998D9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476987E0-B8E4-B64D-95C0-0562B427528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114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6316828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51BE8-8D22-D447-B327-F61266B996D6}"/>
              </a:ext>
            </a:extLst>
          </p:cNvPr>
          <p:cNvSpPr>
            <a:spLocks noGrp="1"/>
          </p:cNvSpPr>
          <p:nvPr>
            <p:ph type="title"/>
          </p:nvPr>
        </p:nvSpPr>
        <p:spPr/>
        <p:txBody>
          <a:bodyPr/>
          <a:lstStyle/>
          <a:p>
            <a:r>
              <a:rPr lang="en-US" dirty="0"/>
              <a:t>0-1 ILP is NP-Complete</a:t>
            </a:r>
          </a:p>
        </p:txBody>
      </p:sp>
      <p:sp>
        <p:nvSpPr>
          <p:cNvPr id="3" name="Content Placeholder 2">
            <a:extLst>
              <a:ext uri="{FF2B5EF4-FFF2-40B4-BE49-F238E27FC236}">
                <a16:creationId xmlns:a16="http://schemas.microsoft.com/office/drawing/2014/main" id="{8F68501A-1762-6F4A-8E90-1FFEC11F3311}"/>
              </a:ext>
            </a:extLst>
          </p:cNvPr>
          <p:cNvSpPr>
            <a:spLocks noGrp="1"/>
          </p:cNvSpPr>
          <p:nvPr>
            <p:ph idx="1"/>
          </p:nvPr>
        </p:nvSpPr>
        <p:spPr/>
        <p:txBody>
          <a:bodyPr/>
          <a:lstStyle/>
          <a:p>
            <a:r>
              <a:rPr lang="en-US" dirty="0"/>
              <a:t>Previous page just show 0-1 ILP is NP-Hard</a:t>
            </a:r>
          </a:p>
          <a:p>
            <a:r>
              <a:rPr lang="en-US" dirty="0"/>
              <a:t>Must show it is in NP</a:t>
            </a:r>
          </a:p>
          <a:p>
            <a:r>
              <a:rPr lang="en-US" dirty="0"/>
              <a:t>Can do by trying all 2</a:t>
            </a:r>
            <a:r>
              <a:rPr lang="en-US" baseline="30000" dirty="0"/>
              <a:t>k</a:t>
            </a:r>
            <a:r>
              <a:rPr lang="en-US" dirty="0"/>
              <a:t> 0-1 assignments to k variables</a:t>
            </a:r>
          </a:p>
          <a:p>
            <a:r>
              <a:rPr lang="en-US" dirty="0"/>
              <a:t>Or can show that verifying a solution is in P – it’s really just linear</a:t>
            </a:r>
          </a:p>
        </p:txBody>
      </p:sp>
      <p:sp>
        <p:nvSpPr>
          <p:cNvPr id="4" name="Date Placeholder 3">
            <a:extLst>
              <a:ext uri="{FF2B5EF4-FFF2-40B4-BE49-F238E27FC236}">
                <a16:creationId xmlns:a16="http://schemas.microsoft.com/office/drawing/2014/main" id="{631EEEFB-9125-0C48-81E2-D248C5CDFE81}"/>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0272C465-F176-164E-9D5D-2237FF5108FD}"/>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7A39C409-D8D5-DA46-B2F0-6361EBD85C33}"/>
              </a:ext>
            </a:extLst>
          </p:cNvPr>
          <p:cNvSpPr>
            <a:spLocks noGrp="1"/>
          </p:cNvSpPr>
          <p:nvPr>
            <p:ph type="sldNum" sz="quarter" idx="12"/>
          </p:nvPr>
        </p:nvSpPr>
        <p:spPr/>
        <p:txBody>
          <a:bodyPr/>
          <a:lstStyle/>
          <a:p>
            <a:fld id="{F7F6C048-724C-A44D-A3A9-573A2C2F7973}" type="slidenum">
              <a:rPr lang="en-US" smtClean="0"/>
              <a:pPr/>
              <a:t>115</a:t>
            </a:fld>
            <a:endParaRPr lang="en-US"/>
          </a:p>
        </p:txBody>
      </p:sp>
    </p:spTree>
    <p:extLst>
      <p:ext uri="{BB962C8B-B14F-4D97-AF65-F5344CB8AC3E}">
        <p14:creationId xmlns:p14="http://schemas.microsoft.com/office/powerpoint/2010/main" val="424340552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8EC03-5C1F-D345-88A2-6670A3BCC4D4}"/>
              </a:ext>
            </a:extLst>
          </p:cNvPr>
          <p:cNvSpPr>
            <a:spLocks noGrp="1"/>
          </p:cNvSpPr>
          <p:nvPr>
            <p:ph type="title"/>
          </p:nvPr>
        </p:nvSpPr>
        <p:spPr/>
        <p:txBody>
          <a:bodyPr/>
          <a:lstStyle/>
          <a:p>
            <a:r>
              <a:rPr lang="en-US" dirty="0"/>
              <a:t>0-1 ILP Example</a:t>
            </a:r>
          </a:p>
        </p:txBody>
      </p:sp>
      <p:sp>
        <p:nvSpPr>
          <p:cNvPr id="3" name="Content Placeholder 2">
            <a:extLst>
              <a:ext uri="{FF2B5EF4-FFF2-40B4-BE49-F238E27FC236}">
                <a16:creationId xmlns:a16="http://schemas.microsoft.com/office/drawing/2014/main" id="{158C9AE1-29C6-D748-9122-48A028F8A776}"/>
              </a:ext>
            </a:extLst>
          </p:cNvPr>
          <p:cNvSpPr>
            <a:spLocks noGrp="1"/>
          </p:cNvSpPr>
          <p:nvPr>
            <p:ph idx="1"/>
          </p:nvPr>
        </p:nvSpPr>
        <p:spPr/>
        <p:txBody>
          <a:bodyPr/>
          <a:lstStyle/>
          <a:p>
            <a:pPr lvl="0"/>
            <a:r>
              <a:rPr lang="en-US" sz="2400" b="1" dirty="0"/>
              <a:t>Original SAT: E = (</a:t>
            </a:r>
            <a:r>
              <a:rPr lang="en-US" sz="2400" b="1" dirty="0" err="1"/>
              <a:t>a+b</a:t>
            </a:r>
            <a:r>
              <a:rPr lang="en-US" sz="2400" b="1" dirty="0"/>
              <a:t>+~</a:t>
            </a:r>
            <a:r>
              <a:rPr lang="en-US" sz="2400" b="1" dirty="0" err="1"/>
              <a:t>c+d+e</a:t>
            </a:r>
            <a:r>
              <a:rPr lang="en-US" sz="2400" b="1" dirty="0"/>
              <a:t>)(~b)(~a+~d)(</a:t>
            </a:r>
            <a:r>
              <a:rPr lang="en-US" sz="2400" b="1" dirty="0" err="1"/>
              <a:t>b+c</a:t>
            </a:r>
            <a:r>
              <a:rPr lang="en-US" sz="2400" b="1" dirty="0"/>
              <a:t>+~e)</a:t>
            </a:r>
            <a:endParaRPr lang="en-US" sz="2400" dirty="0"/>
          </a:p>
          <a:p>
            <a:r>
              <a:rPr lang="en-US" sz="2400" b="1" dirty="0"/>
              <a:t>0 </a:t>
            </a:r>
            <a:r>
              <a:rPr lang="en-US" sz="2400" b="1" dirty="0">
                <a:sym typeface="Symbol" pitchFamily="2" charset="2"/>
              </a:rPr>
              <a:t></a:t>
            </a:r>
            <a:r>
              <a:rPr lang="en-US" sz="2400" b="1" dirty="0"/>
              <a:t> a </a:t>
            </a:r>
            <a:r>
              <a:rPr lang="en-US" sz="2400" b="1" dirty="0">
                <a:sym typeface="Symbol" pitchFamily="2" charset="2"/>
              </a:rPr>
              <a:t></a:t>
            </a:r>
            <a:r>
              <a:rPr lang="en-US" sz="2400" b="1" dirty="0"/>
              <a:t> 1; 0 </a:t>
            </a:r>
            <a:r>
              <a:rPr lang="en-US" sz="2400" b="1" dirty="0">
                <a:sym typeface="Symbol" pitchFamily="2" charset="2"/>
              </a:rPr>
              <a:t></a:t>
            </a:r>
            <a:r>
              <a:rPr lang="en-US" sz="2400" b="1" dirty="0"/>
              <a:t> b </a:t>
            </a:r>
            <a:r>
              <a:rPr lang="en-US" sz="2400" b="1" dirty="0">
                <a:sym typeface="Symbol" pitchFamily="2" charset="2"/>
              </a:rPr>
              <a:t></a:t>
            </a:r>
            <a:r>
              <a:rPr lang="en-US" sz="2400" b="1" dirty="0"/>
              <a:t> 1; 0 </a:t>
            </a:r>
            <a:r>
              <a:rPr lang="en-US" sz="2400" b="1" dirty="0">
                <a:sym typeface="Symbol" pitchFamily="2" charset="2"/>
              </a:rPr>
              <a:t></a:t>
            </a:r>
            <a:r>
              <a:rPr lang="en-US" sz="2400" b="1" dirty="0"/>
              <a:t> c </a:t>
            </a:r>
            <a:r>
              <a:rPr lang="en-US" sz="2400" b="1" dirty="0">
                <a:sym typeface="Symbol" pitchFamily="2" charset="2"/>
              </a:rPr>
              <a:t></a:t>
            </a:r>
            <a:r>
              <a:rPr lang="en-US" sz="2400" b="1" dirty="0"/>
              <a:t> 1; </a:t>
            </a:r>
            <a:br>
              <a:rPr lang="en-US" sz="2400" b="1" dirty="0"/>
            </a:br>
            <a:r>
              <a:rPr lang="en-US" sz="2400" b="1" dirty="0"/>
              <a:t>0 </a:t>
            </a:r>
            <a:r>
              <a:rPr lang="en-US" sz="2400" b="1" dirty="0">
                <a:sym typeface="Symbol" pitchFamily="2" charset="2"/>
              </a:rPr>
              <a:t></a:t>
            </a:r>
            <a:r>
              <a:rPr lang="en-US" sz="2400" b="1" dirty="0"/>
              <a:t> d </a:t>
            </a:r>
            <a:r>
              <a:rPr lang="en-US" sz="2400" b="1" dirty="0">
                <a:sym typeface="Symbol" pitchFamily="2" charset="2"/>
              </a:rPr>
              <a:t></a:t>
            </a:r>
            <a:r>
              <a:rPr lang="en-US" sz="2400" b="1" dirty="0"/>
              <a:t> 1; 0 </a:t>
            </a:r>
            <a:r>
              <a:rPr lang="en-US" sz="2400" b="1" dirty="0">
                <a:sym typeface="Symbol" pitchFamily="2" charset="2"/>
              </a:rPr>
              <a:t></a:t>
            </a:r>
            <a:r>
              <a:rPr lang="en-US" sz="2400" b="1" dirty="0"/>
              <a:t> e </a:t>
            </a:r>
            <a:r>
              <a:rPr lang="en-US" sz="2400" b="1" dirty="0">
                <a:sym typeface="Symbol" pitchFamily="2" charset="2"/>
              </a:rPr>
              <a:t></a:t>
            </a:r>
            <a:r>
              <a:rPr lang="en-US" sz="2400" b="1" dirty="0"/>
              <a:t> 1</a:t>
            </a:r>
            <a:endParaRPr lang="en-US" sz="2400" dirty="0"/>
          </a:p>
          <a:p>
            <a:r>
              <a:rPr lang="en-US" sz="2400" b="1" dirty="0" err="1"/>
              <a:t>a+b</a:t>
            </a:r>
            <a:r>
              <a:rPr lang="en-US" sz="2400" b="1" dirty="0"/>
              <a:t>+(1-c)+</a:t>
            </a:r>
            <a:r>
              <a:rPr lang="en-US" sz="2400" b="1" dirty="0" err="1"/>
              <a:t>d+e</a:t>
            </a:r>
            <a:r>
              <a:rPr lang="en-US" sz="2400" b="1" dirty="0"/>
              <a:t> ≥ 1; </a:t>
            </a:r>
            <a:br>
              <a:rPr lang="en-US" sz="2400" b="1" dirty="0"/>
            </a:br>
            <a:r>
              <a:rPr lang="en-US" sz="2400" b="1" dirty="0"/>
              <a:t>alternatively, </a:t>
            </a:r>
            <a:r>
              <a:rPr lang="en-US" sz="2400" b="1" dirty="0" err="1"/>
              <a:t>a+b-c+d+e</a:t>
            </a:r>
            <a:r>
              <a:rPr lang="en-US" sz="2400" b="1" dirty="0"/>
              <a:t> ≥ 0</a:t>
            </a:r>
            <a:endParaRPr lang="en-US" sz="2400" dirty="0"/>
          </a:p>
          <a:p>
            <a:r>
              <a:rPr lang="en-US" sz="2400" b="1" dirty="0"/>
              <a:t>1-b ≥ 1; </a:t>
            </a:r>
            <a:br>
              <a:rPr lang="en-US" sz="2400" b="1" dirty="0"/>
            </a:br>
            <a:r>
              <a:rPr lang="en-US" sz="2400" b="1" dirty="0"/>
              <a:t>alternatively, b = 0</a:t>
            </a:r>
            <a:endParaRPr lang="en-US" sz="2400" dirty="0"/>
          </a:p>
          <a:p>
            <a:r>
              <a:rPr lang="en-US" sz="2400" b="1" dirty="0"/>
              <a:t>(1-a)+(1-d) ≥ 1; </a:t>
            </a:r>
            <a:br>
              <a:rPr lang="en-US" sz="2400" b="1" dirty="0"/>
            </a:br>
            <a:r>
              <a:rPr lang="en-US" sz="2400" b="1" dirty="0"/>
              <a:t>alternatively, </a:t>
            </a:r>
            <a:r>
              <a:rPr lang="en-US" sz="2400" b="1" dirty="0" err="1"/>
              <a:t>a+d</a:t>
            </a:r>
            <a:r>
              <a:rPr lang="en-US" sz="2400" b="1" dirty="0"/>
              <a:t> </a:t>
            </a:r>
            <a:r>
              <a:rPr lang="en-US" sz="2400" b="1" dirty="0">
                <a:sym typeface="Symbol" pitchFamily="2" charset="2"/>
              </a:rPr>
              <a:t></a:t>
            </a:r>
            <a:r>
              <a:rPr lang="en-US" sz="2400" b="1" dirty="0"/>
              <a:t> 1</a:t>
            </a:r>
            <a:endParaRPr lang="en-US" sz="2400" dirty="0"/>
          </a:p>
          <a:p>
            <a:r>
              <a:rPr lang="en-US" sz="2400" b="1" dirty="0" err="1"/>
              <a:t>b+c</a:t>
            </a:r>
            <a:r>
              <a:rPr lang="en-US" sz="2400" b="1" dirty="0"/>
              <a:t>+(1-e) ≥ 1; </a:t>
            </a:r>
            <a:br>
              <a:rPr lang="en-US" sz="2400" b="1" dirty="0"/>
            </a:br>
            <a:r>
              <a:rPr lang="en-US" sz="2400" b="1" dirty="0"/>
              <a:t>alternatively, </a:t>
            </a:r>
            <a:r>
              <a:rPr lang="en-US" sz="2400" b="1" dirty="0" err="1"/>
              <a:t>b+c-e</a:t>
            </a:r>
            <a:r>
              <a:rPr lang="en-US" sz="2400" b="1" dirty="0"/>
              <a:t> ≥ 0</a:t>
            </a:r>
            <a:endParaRPr lang="en-US" sz="2400" dirty="0"/>
          </a:p>
          <a:p>
            <a:endParaRPr lang="en-US" dirty="0"/>
          </a:p>
        </p:txBody>
      </p:sp>
      <p:sp>
        <p:nvSpPr>
          <p:cNvPr id="4" name="Date Placeholder 3">
            <a:extLst>
              <a:ext uri="{FF2B5EF4-FFF2-40B4-BE49-F238E27FC236}">
                <a16:creationId xmlns:a16="http://schemas.microsoft.com/office/drawing/2014/main" id="{07482815-A4FB-034D-860B-D6E495C4E0C2}"/>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D225B5CD-1A1B-AA44-9355-4230E71A7434}"/>
              </a:ext>
            </a:extLst>
          </p:cNvPr>
          <p:cNvSpPr>
            <a:spLocks noGrp="1"/>
          </p:cNvSpPr>
          <p:nvPr>
            <p:ph type="ftr" sz="quarter" idx="11"/>
          </p:nvPr>
        </p:nvSpPr>
        <p:spPr/>
        <p:txBody>
          <a:bodyPr/>
          <a:lstStyle/>
          <a:p>
            <a:r>
              <a:rPr lang="en-US" dirty="0"/>
              <a:t>© UCF CS</a:t>
            </a:r>
          </a:p>
        </p:txBody>
      </p:sp>
      <p:sp>
        <p:nvSpPr>
          <p:cNvPr id="6" name="Slide Number Placeholder 5">
            <a:extLst>
              <a:ext uri="{FF2B5EF4-FFF2-40B4-BE49-F238E27FC236}">
                <a16:creationId xmlns:a16="http://schemas.microsoft.com/office/drawing/2014/main" id="{CC66CD0C-52FA-9340-B108-26097EB21D7B}"/>
              </a:ext>
            </a:extLst>
          </p:cNvPr>
          <p:cNvSpPr>
            <a:spLocks noGrp="1"/>
          </p:cNvSpPr>
          <p:nvPr>
            <p:ph type="sldNum" sz="quarter" idx="12"/>
          </p:nvPr>
        </p:nvSpPr>
        <p:spPr/>
        <p:txBody>
          <a:bodyPr/>
          <a:lstStyle/>
          <a:p>
            <a:fld id="{F7F6C048-724C-A44D-A3A9-573A2C2F7973}" type="slidenum">
              <a:rPr lang="en-US" smtClean="0"/>
              <a:pPr/>
              <a:t>116</a:t>
            </a:fld>
            <a:endParaRPr lang="en-US"/>
          </a:p>
        </p:txBody>
      </p:sp>
    </p:spTree>
    <p:extLst>
      <p:ext uri="{BB962C8B-B14F-4D97-AF65-F5344CB8AC3E}">
        <p14:creationId xmlns:p14="http://schemas.microsoft.com/office/powerpoint/2010/main" val="43229457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B0E1E-27D9-6C49-B972-320D94C0B89C}"/>
              </a:ext>
            </a:extLst>
          </p:cNvPr>
          <p:cNvSpPr>
            <a:spLocks noGrp="1"/>
          </p:cNvSpPr>
          <p:nvPr>
            <p:ph type="title"/>
          </p:nvPr>
        </p:nvSpPr>
        <p:spPr/>
        <p:txBody>
          <a:bodyPr/>
          <a:lstStyle/>
          <a:p>
            <a:r>
              <a:rPr lang="en-US" dirty="0"/>
              <a:t>What about ILP?</a:t>
            </a:r>
          </a:p>
        </p:txBody>
      </p:sp>
      <p:sp>
        <p:nvSpPr>
          <p:cNvPr id="3" name="Content Placeholder 2">
            <a:extLst>
              <a:ext uri="{FF2B5EF4-FFF2-40B4-BE49-F238E27FC236}">
                <a16:creationId xmlns:a16="http://schemas.microsoft.com/office/drawing/2014/main" id="{013D00A5-8FD3-3F4A-9CF9-65CC516082FB}"/>
              </a:ext>
            </a:extLst>
          </p:cNvPr>
          <p:cNvSpPr>
            <a:spLocks noGrp="1"/>
          </p:cNvSpPr>
          <p:nvPr>
            <p:ph idx="1"/>
          </p:nvPr>
        </p:nvSpPr>
        <p:spPr/>
        <p:txBody>
          <a:bodyPr/>
          <a:lstStyle/>
          <a:p>
            <a:r>
              <a:rPr lang="en-US" dirty="0"/>
              <a:t>As we said, ILP just constrains the solution to integers not to binary values</a:t>
            </a:r>
          </a:p>
          <a:p>
            <a:r>
              <a:rPr lang="en-US" dirty="0"/>
              <a:t>Clearly ILP is NP-Hard as the constrained version of 0-1 ILP is NP-Hard</a:t>
            </a:r>
          </a:p>
          <a:p>
            <a:r>
              <a:rPr lang="en-US" dirty="0"/>
              <a:t>Showing ILP is in NP is easy using a verifier; you give me a proposed solution and I can check it in linear time</a:t>
            </a:r>
          </a:p>
        </p:txBody>
      </p:sp>
      <p:sp>
        <p:nvSpPr>
          <p:cNvPr id="4" name="Date Placeholder 3">
            <a:extLst>
              <a:ext uri="{FF2B5EF4-FFF2-40B4-BE49-F238E27FC236}">
                <a16:creationId xmlns:a16="http://schemas.microsoft.com/office/drawing/2014/main" id="{A9CED754-4F04-CA40-9230-A74CE54DB713}"/>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A9FB88F2-BB20-8D4D-8A2E-1C0417D23F2C}"/>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E3939425-E2A9-AE47-8A41-CC008684E755}"/>
              </a:ext>
            </a:extLst>
          </p:cNvPr>
          <p:cNvSpPr>
            <a:spLocks noGrp="1"/>
          </p:cNvSpPr>
          <p:nvPr>
            <p:ph type="sldNum" sz="quarter" idx="12"/>
          </p:nvPr>
        </p:nvSpPr>
        <p:spPr/>
        <p:txBody>
          <a:bodyPr/>
          <a:lstStyle/>
          <a:p>
            <a:fld id="{F7F6C048-724C-A44D-A3A9-573A2C2F7973}" type="slidenum">
              <a:rPr lang="en-US" smtClean="0"/>
              <a:pPr/>
              <a:t>117</a:t>
            </a:fld>
            <a:endParaRPr lang="en-US"/>
          </a:p>
        </p:txBody>
      </p:sp>
    </p:spTree>
    <p:extLst>
      <p:ext uri="{BB962C8B-B14F-4D97-AF65-F5344CB8AC3E}">
        <p14:creationId xmlns:p14="http://schemas.microsoft.com/office/powerpoint/2010/main" val="145900432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98F0E-9EBC-2745-950D-2180BE7CB698}"/>
              </a:ext>
            </a:extLst>
          </p:cNvPr>
          <p:cNvSpPr>
            <a:spLocks noGrp="1"/>
          </p:cNvSpPr>
          <p:nvPr>
            <p:ph type="title"/>
          </p:nvPr>
        </p:nvSpPr>
        <p:spPr/>
        <p:txBody>
          <a:bodyPr/>
          <a:lstStyle/>
          <a:p>
            <a:r>
              <a:rPr lang="en-US" dirty="0"/>
              <a:t>What about Linear Programming (LP) #1?</a:t>
            </a:r>
          </a:p>
        </p:txBody>
      </p:sp>
      <p:sp>
        <p:nvSpPr>
          <p:cNvPr id="3" name="Content Placeholder 2">
            <a:extLst>
              <a:ext uri="{FF2B5EF4-FFF2-40B4-BE49-F238E27FC236}">
                <a16:creationId xmlns:a16="http://schemas.microsoft.com/office/drawing/2014/main" id="{07AAD999-7618-3447-9980-587FB8FEF490}"/>
              </a:ext>
            </a:extLst>
          </p:cNvPr>
          <p:cNvSpPr>
            <a:spLocks noGrp="1"/>
          </p:cNvSpPr>
          <p:nvPr>
            <p:ph idx="1"/>
          </p:nvPr>
        </p:nvSpPr>
        <p:spPr/>
        <p:txBody>
          <a:bodyPr/>
          <a:lstStyle/>
          <a:p>
            <a:r>
              <a:rPr lang="en-US" dirty="0"/>
              <a:t>Linear programming just requires that solution be real number values</a:t>
            </a:r>
          </a:p>
          <a:p>
            <a:r>
              <a:rPr lang="en-US" dirty="0"/>
              <a:t>The only constraints are in the simultaneous inequalities (and equalities)</a:t>
            </a:r>
          </a:p>
          <a:p>
            <a:r>
              <a:rPr lang="en-US" dirty="0"/>
              <a:t>If you limit LP to equalities, then it has a well-known complexity of O(N</a:t>
            </a:r>
            <a:r>
              <a:rPr lang="en-US" baseline="30000" dirty="0"/>
              <a:t>3</a:t>
            </a:r>
            <a:r>
              <a:rPr lang="en-US" dirty="0"/>
              <a:t>) using Gaussian Elimination or one of its variants</a:t>
            </a:r>
          </a:p>
        </p:txBody>
      </p:sp>
      <p:sp>
        <p:nvSpPr>
          <p:cNvPr id="4" name="Date Placeholder 3">
            <a:extLst>
              <a:ext uri="{FF2B5EF4-FFF2-40B4-BE49-F238E27FC236}">
                <a16:creationId xmlns:a16="http://schemas.microsoft.com/office/drawing/2014/main" id="{1C01D701-44C0-5046-A490-50114E2F6F7F}"/>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582A3AFA-88AF-B34E-B240-C2AE1997AC2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66B7F8B9-8558-C045-A94B-413FBB5EAEBC}"/>
              </a:ext>
            </a:extLst>
          </p:cNvPr>
          <p:cNvSpPr>
            <a:spLocks noGrp="1"/>
          </p:cNvSpPr>
          <p:nvPr>
            <p:ph type="sldNum" sz="quarter" idx="12"/>
          </p:nvPr>
        </p:nvSpPr>
        <p:spPr/>
        <p:txBody>
          <a:bodyPr/>
          <a:lstStyle/>
          <a:p>
            <a:fld id="{F7F6C048-724C-A44D-A3A9-573A2C2F7973}" type="slidenum">
              <a:rPr lang="en-US" smtClean="0"/>
              <a:pPr/>
              <a:t>118</a:t>
            </a:fld>
            <a:endParaRPr lang="en-US"/>
          </a:p>
        </p:txBody>
      </p:sp>
    </p:spTree>
    <p:extLst>
      <p:ext uri="{BB962C8B-B14F-4D97-AF65-F5344CB8AC3E}">
        <p14:creationId xmlns:p14="http://schemas.microsoft.com/office/powerpoint/2010/main" val="376993166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98F0E-9EBC-2745-950D-2180BE7CB698}"/>
              </a:ext>
            </a:extLst>
          </p:cNvPr>
          <p:cNvSpPr>
            <a:spLocks noGrp="1"/>
          </p:cNvSpPr>
          <p:nvPr>
            <p:ph type="title"/>
          </p:nvPr>
        </p:nvSpPr>
        <p:spPr/>
        <p:txBody>
          <a:bodyPr/>
          <a:lstStyle/>
          <a:p>
            <a:r>
              <a:rPr lang="en-US" dirty="0"/>
              <a:t>What about Linear Programming (LP) #2?</a:t>
            </a:r>
          </a:p>
        </p:txBody>
      </p:sp>
      <p:sp>
        <p:nvSpPr>
          <p:cNvPr id="3" name="Content Placeholder 2">
            <a:extLst>
              <a:ext uri="{FF2B5EF4-FFF2-40B4-BE49-F238E27FC236}">
                <a16:creationId xmlns:a16="http://schemas.microsoft.com/office/drawing/2014/main" id="{07AAD999-7618-3447-9980-587FB8FEF490}"/>
              </a:ext>
            </a:extLst>
          </p:cNvPr>
          <p:cNvSpPr>
            <a:spLocks noGrp="1"/>
          </p:cNvSpPr>
          <p:nvPr>
            <p:ph idx="1"/>
          </p:nvPr>
        </p:nvSpPr>
        <p:spPr/>
        <p:txBody>
          <a:bodyPr/>
          <a:lstStyle/>
          <a:p>
            <a:r>
              <a:rPr lang="en-US" sz="2400" dirty="0"/>
              <a:t>The problem of solving LP appeared to be exponential for a long time and was, and still is, generally attacked using the Simplex Method which involves adding slack variables, e.g., </a:t>
            </a:r>
            <a:br>
              <a:rPr lang="en-US" sz="2400" dirty="0"/>
            </a:br>
            <a:r>
              <a:rPr lang="en-US" sz="2400" dirty="0"/>
              <a:t>x + y &lt; 7 </a:t>
            </a:r>
            <a:r>
              <a:rPr lang="en-US" sz="2400" dirty="0" err="1"/>
              <a:t>iff</a:t>
            </a:r>
            <a:r>
              <a:rPr lang="en-US" sz="2400" dirty="0"/>
              <a:t> x + y + e = 7 for some e &gt; 0 and </a:t>
            </a:r>
            <a:br>
              <a:rPr lang="en-US" sz="2400" dirty="0"/>
            </a:br>
            <a:r>
              <a:rPr lang="en-US" sz="2400" dirty="0"/>
              <a:t>x + y ≤ 7 </a:t>
            </a:r>
            <a:r>
              <a:rPr lang="en-US" sz="2400" dirty="0" err="1"/>
              <a:t>iff</a:t>
            </a:r>
            <a:r>
              <a:rPr lang="en-US" sz="2400" dirty="0"/>
              <a:t> x + y + f = 7 for some f ≥ 0</a:t>
            </a:r>
          </a:p>
          <a:p>
            <a:r>
              <a:rPr lang="en-US" sz="2400" dirty="0"/>
              <a:t>One can show cases where the Simplex Method takes exponential time, but its average case is O(</a:t>
            </a:r>
            <a:r>
              <a:rPr lang="en-US" sz="2400" dirty="0" err="1"/>
              <a:t>N</a:t>
            </a:r>
            <a:r>
              <a:rPr lang="en-US" sz="2400" baseline="30000" dirty="0" err="1"/>
              <a:t>√d</a:t>
            </a:r>
            <a:r>
              <a:rPr lang="en-US" sz="2400" dirty="0"/>
              <a:t>) time where N is the number of variables and d is bounded above by the size of the input in bits</a:t>
            </a:r>
          </a:p>
        </p:txBody>
      </p:sp>
      <p:sp>
        <p:nvSpPr>
          <p:cNvPr id="4" name="Date Placeholder 3">
            <a:extLst>
              <a:ext uri="{FF2B5EF4-FFF2-40B4-BE49-F238E27FC236}">
                <a16:creationId xmlns:a16="http://schemas.microsoft.com/office/drawing/2014/main" id="{1C01D701-44C0-5046-A490-50114E2F6F7F}"/>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582A3AFA-88AF-B34E-B240-C2AE1997AC27}"/>
              </a:ext>
            </a:extLst>
          </p:cNvPr>
          <p:cNvSpPr>
            <a:spLocks noGrp="1"/>
          </p:cNvSpPr>
          <p:nvPr>
            <p:ph type="ftr" sz="quarter" idx="11"/>
          </p:nvPr>
        </p:nvSpPr>
        <p:spPr/>
        <p:txBody>
          <a:bodyPr/>
          <a:lstStyle/>
          <a:p>
            <a:r>
              <a:rPr lang="en-US" dirty="0"/>
              <a:t>© UCF CS</a:t>
            </a:r>
          </a:p>
        </p:txBody>
      </p:sp>
      <p:sp>
        <p:nvSpPr>
          <p:cNvPr id="6" name="Slide Number Placeholder 5">
            <a:extLst>
              <a:ext uri="{FF2B5EF4-FFF2-40B4-BE49-F238E27FC236}">
                <a16:creationId xmlns:a16="http://schemas.microsoft.com/office/drawing/2014/main" id="{66B7F8B9-8558-C045-A94B-413FBB5EAEBC}"/>
              </a:ext>
            </a:extLst>
          </p:cNvPr>
          <p:cNvSpPr>
            <a:spLocks noGrp="1"/>
          </p:cNvSpPr>
          <p:nvPr>
            <p:ph type="sldNum" sz="quarter" idx="12"/>
          </p:nvPr>
        </p:nvSpPr>
        <p:spPr/>
        <p:txBody>
          <a:bodyPr/>
          <a:lstStyle/>
          <a:p>
            <a:fld id="{F7F6C048-724C-A44D-A3A9-573A2C2F7973}" type="slidenum">
              <a:rPr lang="en-US" smtClean="0"/>
              <a:pPr/>
              <a:t>119</a:t>
            </a:fld>
            <a:endParaRPr lang="en-US"/>
          </a:p>
        </p:txBody>
      </p:sp>
    </p:spTree>
    <p:extLst>
      <p:ext uri="{BB962C8B-B14F-4D97-AF65-F5344CB8AC3E}">
        <p14:creationId xmlns:p14="http://schemas.microsoft.com/office/powerpoint/2010/main" val="115902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a:ea typeface="ＭＳ Ｐゴシック" pitchFamily="-111" charset="-128"/>
                <a:cs typeface="ＭＳ Ｐゴシック" pitchFamily="-111" charset="-128"/>
              </a:rPr>
              <a:t>Relation of VC Problems</a:t>
            </a:r>
          </a:p>
        </p:txBody>
      </p:sp>
      <p:sp>
        <p:nvSpPr>
          <p:cNvPr id="121859" name="Content Placeholder 2"/>
          <p:cNvSpPr>
            <a:spLocks noGrp="1"/>
          </p:cNvSpPr>
          <p:nvPr>
            <p:ph idx="1"/>
          </p:nvPr>
        </p:nvSpPr>
        <p:spPr/>
        <p:txBody>
          <a:bodyPr/>
          <a:lstStyle/>
          <a:p>
            <a:r>
              <a:rPr lang="en-US" sz="2000" dirty="0">
                <a:ea typeface="ＭＳ Ｐゴシック" pitchFamily="-111" charset="-128"/>
                <a:cs typeface="ＭＳ Ｐゴシック" pitchFamily="-111" charset="-128"/>
              </a:rPr>
              <a:t>If we can (easily) solve either one of these problems, we can (easily) solve the other. To solve the optimization version, just solve the  decision version with several different values of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Use a binary search on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between </a:t>
            </a:r>
            <a:r>
              <a:rPr lang="en-US" sz="2000" b="1"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and  </a:t>
            </a:r>
            <a:r>
              <a:rPr lang="en-US" sz="2000" b="1" dirty="0">
                <a:ea typeface="ＭＳ Ｐゴシック" pitchFamily="-111" charset="-128"/>
                <a:cs typeface="ＭＳ Ｐゴシック" pitchFamily="-111" charset="-128"/>
              </a:rPr>
              <a:t>n</a:t>
            </a:r>
            <a:r>
              <a:rPr lang="en-US" sz="2000" dirty="0">
                <a:ea typeface="ＭＳ Ｐゴシック" pitchFamily="-111" charset="-128"/>
                <a:cs typeface="ＭＳ Ｐゴシック" pitchFamily="-111" charset="-128"/>
              </a:rPr>
              <a:t>.  That is </a:t>
            </a:r>
            <a:r>
              <a:rPr lang="en-US" sz="2000" b="1" dirty="0">
                <a:ea typeface="ＭＳ Ｐゴシック" pitchFamily="-111" charset="-128"/>
                <a:cs typeface="ＭＳ Ｐゴシック" pitchFamily="-111" charset="-128"/>
              </a:rPr>
              <a:t>log(n)</a:t>
            </a:r>
            <a:r>
              <a:rPr lang="en-US" sz="2000" dirty="0">
                <a:ea typeface="ＭＳ Ｐゴシック" pitchFamily="-111" charset="-128"/>
                <a:cs typeface="ＭＳ Ｐゴシック" pitchFamily="-111" charset="-128"/>
              </a:rPr>
              <a:t> solutions  of the  decision problem solves the  optimization problem. It's simple to solve the  decision version if we can  solve the  optimization version.</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We say their time complexity differs by no more than a multiple of </a:t>
            </a:r>
            <a:r>
              <a:rPr lang="en-US" sz="2000" b="1" dirty="0">
                <a:ea typeface="ＭＳ Ｐゴシック" pitchFamily="-111" charset="-128"/>
                <a:cs typeface="ＭＳ Ｐゴシック" pitchFamily="-111" charset="-128"/>
              </a:rPr>
              <a:t>log(n)</a:t>
            </a:r>
            <a:r>
              <a:rPr lang="en-US" sz="2000" dirty="0">
                <a:ea typeface="ＭＳ Ｐゴシック" pitchFamily="-111" charset="-128"/>
                <a:cs typeface="ＭＳ Ｐゴシック" pitchFamily="-111" charset="-128"/>
              </a:rPr>
              <a:t>.</a:t>
            </a:r>
          </a:p>
          <a:p>
            <a:r>
              <a:rPr lang="en-US" sz="2000" dirty="0">
                <a:ea typeface="ＭＳ Ｐゴシック" pitchFamily="-111" charset="-128"/>
                <a:cs typeface="ＭＳ Ｐゴシック" pitchFamily="-111" charset="-128"/>
              </a:rPr>
              <a:t>If one is polynomial, then so is the other.</a:t>
            </a:r>
          </a:p>
          <a:p>
            <a:r>
              <a:rPr lang="en-US" sz="2000" dirty="0">
                <a:ea typeface="ＭＳ Ｐゴシック" pitchFamily="-111" charset="-128"/>
                <a:cs typeface="ＭＳ Ｐゴシック" pitchFamily="-111" charset="-128"/>
              </a:rPr>
              <a:t>If one is exponential, then so is the other.</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We say they are equally difficult (both poly. or both exponential).</a:t>
            </a:r>
          </a:p>
        </p:txBody>
      </p:sp>
      <p:sp>
        <p:nvSpPr>
          <p:cNvPr id="121860" name="Date Placeholder 3"/>
          <p:cNvSpPr>
            <a:spLocks noGrp="1"/>
          </p:cNvSpPr>
          <p:nvPr>
            <p:ph type="dt" sz="quarter" idx="10"/>
          </p:nvPr>
        </p:nvSpPr>
        <p:spPr>
          <a:noFill/>
        </p:spPr>
        <p:txBody>
          <a:bodyPr/>
          <a:lstStyle/>
          <a:p>
            <a:fld id="{92BC05B9-026F-2544-BAE9-DDAD8E3CB4B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12186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1862" name="Slide Number Placeholder 5"/>
          <p:cNvSpPr>
            <a:spLocks noGrp="1"/>
          </p:cNvSpPr>
          <p:nvPr>
            <p:ph type="sldNum" sz="quarter" idx="12"/>
          </p:nvPr>
        </p:nvSpPr>
        <p:spPr>
          <a:noFill/>
        </p:spPr>
        <p:txBody>
          <a:bodyPr/>
          <a:lstStyle/>
          <a:p>
            <a:fld id="{42A8123E-33E7-B84A-93AF-D2CA509A13EC}" type="slidenum">
              <a:rPr lang="en-US">
                <a:latin typeface="Arial" pitchFamily="-111" charset="0"/>
                <a:ea typeface="ＭＳ Ｐゴシック" pitchFamily="-111" charset="-128"/>
                <a:cs typeface="ＭＳ Ｐゴシック" pitchFamily="-111" charset="-128"/>
              </a:rPr>
              <a:pPr/>
              <a:t>12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443333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98F0E-9EBC-2745-950D-2180BE7CB698}"/>
              </a:ext>
            </a:extLst>
          </p:cNvPr>
          <p:cNvSpPr>
            <a:spLocks noGrp="1"/>
          </p:cNvSpPr>
          <p:nvPr>
            <p:ph type="title"/>
          </p:nvPr>
        </p:nvSpPr>
        <p:spPr/>
        <p:txBody>
          <a:bodyPr/>
          <a:lstStyle/>
          <a:p>
            <a:r>
              <a:rPr lang="en-US" dirty="0"/>
              <a:t>What about Linear Programming (LP) #3?</a:t>
            </a:r>
          </a:p>
        </p:txBody>
      </p:sp>
      <p:sp>
        <p:nvSpPr>
          <p:cNvPr id="3" name="Content Placeholder 2">
            <a:extLst>
              <a:ext uri="{FF2B5EF4-FFF2-40B4-BE49-F238E27FC236}">
                <a16:creationId xmlns:a16="http://schemas.microsoft.com/office/drawing/2014/main" id="{07AAD999-7618-3447-9980-587FB8FEF490}"/>
              </a:ext>
            </a:extLst>
          </p:cNvPr>
          <p:cNvSpPr>
            <a:spLocks noGrp="1"/>
          </p:cNvSpPr>
          <p:nvPr>
            <p:ph idx="1"/>
          </p:nvPr>
        </p:nvSpPr>
        <p:spPr/>
        <p:txBody>
          <a:bodyPr/>
          <a:lstStyle/>
          <a:p>
            <a:r>
              <a:rPr lang="en-US" sz="2400" dirty="0"/>
              <a:t>In 1984, LP was shown to be of polynomial complexity</a:t>
            </a:r>
          </a:p>
          <a:p>
            <a:r>
              <a:rPr lang="en-US" sz="2400" dirty="0"/>
              <a:t>Complexity is O(N</a:t>
            </a:r>
            <a:r>
              <a:rPr lang="en-US" sz="2400" baseline="30000" dirty="0"/>
              <a:t>3.5</a:t>
            </a:r>
            <a:r>
              <a:rPr lang="en-US" sz="2400" dirty="0"/>
              <a:t> L lg L </a:t>
            </a:r>
            <a:r>
              <a:rPr lang="en-US" sz="2400" dirty="0" err="1"/>
              <a:t>lglg</a:t>
            </a:r>
            <a:r>
              <a:rPr lang="en-US" sz="2400" dirty="0"/>
              <a:t> L) where N is number of variables and L is the size of the input in bits</a:t>
            </a:r>
          </a:p>
          <a:p>
            <a:r>
              <a:rPr lang="en-US" sz="2400" dirty="0"/>
              <a:t>Simplex is still used much as </a:t>
            </a:r>
            <a:r>
              <a:rPr lang="en-US" sz="2400" dirty="0" err="1"/>
              <a:t>QuickSort</a:t>
            </a:r>
            <a:r>
              <a:rPr lang="en-US" sz="2400" dirty="0"/>
              <a:t> is used for sorting even though its worst case is O(N</a:t>
            </a:r>
            <a:r>
              <a:rPr lang="en-US" sz="2400" baseline="30000" dirty="0"/>
              <a:t>2</a:t>
            </a:r>
            <a:r>
              <a:rPr lang="en-US" sz="2400" dirty="0"/>
              <a:t>) as its expected performance is O(N lg N) and it often converges in O(N)</a:t>
            </a:r>
          </a:p>
          <a:p>
            <a:r>
              <a:rPr lang="en-US" sz="2400" dirty="0"/>
              <a:t>Note neither Simplex nor </a:t>
            </a:r>
            <a:r>
              <a:rPr lang="en-US" sz="2400" dirty="0" err="1"/>
              <a:t>QuickSort</a:t>
            </a:r>
            <a:r>
              <a:rPr lang="en-US" sz="2400" dirty="0"/>
              <a:t> are heuristics as each gives the correct result. I bring that up as later we will talk about heuristics for NP-Hard problems. There are some nice cases and some strange ones.</a:t>
            </a:r>
          </a:p>
        </p:txBody>
      </p:sp>
      <p:sp>
        <p:nvSpPr>
          <p:cNvPr id="4" name="Date Placeholder 3">
            <a:extLst>
              <a:ext uri="{FF2B5EF4-FFF2-40B4-BE49-F238E27FC236}">
                <a16:creationId xmlns:a16="http://schemas.microsoft.com/office/drawing/2014/main" id="{1C01D701-44C0-5046-A490-50114E2F6F7F}"/>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582A3AFA-88AF-B34E-B240-C2AE1997AC2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66B7F8B9-8558-C045-A94B-413FBB5EAEBC}"/>
              </a:ext>
            </a:extLst>
          </p:cNvPr>
          <p:cNvSpPr>
            <a:spLocks noGrp="1"/>
          </p:cNvSpPr>
          <p:nvPr>
            <p:ph type="sldNum" sz="quarter" idx="12"/>
          </p:nvPr>
        </p:nvSpPr>
        <p:spPr/>
        <p:txBody>
          <a:bodyPr/>
          <a:lstStyle/>
          <a:p>
            <a:fld id="{F7F6C048-724C-A44D-A3A9-573A2C2F7973}" type="slidenum">
              <a:rPr lang="en-US" smtClean="0"/>
              <a:pPr/>
              <a:t>120</a:t>
            </a:fld>
            <a:endParaRPr lang="en-US"/>
          </a:p>
        </p:txBody>
      </p:sp>
    </p:spTree>
    <p:extLst>
      <p:ext uri="{BB962C8B-B14F-4D97-AF65-F5344CB8AC3E}">
        <p14:creationId xmlns:p14="http://schemas.microsoft.com/office/powerpoint/2010/main" val="332807889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pPr eaLnBrk="1" hangingPunct="1"/>
            <a:r>
              <a:rPr lang="en-US" dirty="0" err="1">
                <a:latin typeface="Arial" charset="0"/>
                <a:ea typeface="MS PGothic" charset="0"/>
              </a:rPr>
              <a:t>SubsetSum</a:t>
            </a:r>
            <a:endParaRPr lang="en-US" dirty="0">
              <a:latin typeface="Arial" charset="0"/>
              <a:ea typeface="MS PGothic" charset="0"/>
            </a:endParaRPr>
          </a:p>
        </p:txBody>
      </p:sp>
      <p:sp>
        <p:nvSpPr>
          <p:cNvPr id="271363" name="Rectangle 3"/>
          <p:cNvSpPr>
            <a:spLocks noGrp="1" noChangeArrowheads="1"/>
          </p:cNvSpPr>
          <p:nvPr>
            <p:ph type="body" idx="1"/>
          </p:nvPr>
        </p:nvSpPr>
        <p:spPr/>
        <p:txBody>
          <a:bodyPr/>
          <a:lstStyle/>
          <a:p>
            <a:pPr eaLnBrk="1" hangingPunct="1">
              <a:lnSpc>
                <a:spcPct val="90000"/>
              </a:lnSpc>
              <a:buFont typeface="Times" charset="0"/>
              <a:buNone/>
            </a:pPr>
            <a:r>
              <a:rPr lang="en-US" sz="2800" dirty="0">
                <a:latin typeface="Arial" charset="0"/>
                <a:ea typeface="MS PGothic" charset="0"/>
              </a:rPr>
              <a:t>   </a:t>
            </a:r>
            <a:r>
              <a:rPr lang="en-US" sz="2800" b="1" dirty="0">
                <a:latin typeface="Arial" charset="0"/>
                <a:ea typeface="MS PGothic" charset="0"/>
              </a:rPr>
              <a:t>S = {s</a:t>
            </a:r>
            <a:r>
              <a:rPr lang="en-US" sz="2800" b="1" baseline="-25000" dirty="0">
                <a:latin typeface="Arial" charset="0"/>
                <a:ea typeface="MS PGothic" charset="0"/>
              </a:rPr>
              <a:t>1</a:t>
            </a:r>
            <a:r>
              <a:rPr lang="en-US" sz="2800" b="1" dirty="0">
                <a:latin typeface="Arial" charset="0"/>
                <a:ea typeface="MS PGothic" charset="0"/>
              </a:rPr>
              <a:t>, s</a:t>
            </a:r>
            <a:r>
              <a:rPr lang="en-US" sz="2800" b="1" baseline="-25000" dirty="0">
                <a:latin typeface="Arial" charset="0"/>
                <a:ea typeface="MS PGothic" charset="0"/>
              </a:rPr>
              <a:t>2</a:t>
            </a:r>
            <a:r>
              <a:rPr lang="en-US" sz="2800" b="1" dirty="0">
                <a:latin typeface="Arial" charset="0"/>
                <a:ea typeface="MS PGothic" charset="0"/>
              </a:rPr>
              <a:t>, …, </a:t>
            </a:r>
            <a:r>
              <a:rPr lang="en-US" sz="2800" b="1" dirty="0" err="1">
                <a:latin typeface="Arial" charset="0"/>
                <a:ea typeface="MS PGothic" charset="0"/>
              </a:rPr>
              <a:t>s</a:t>
            </a:r>
            <a:r>
              <a:rPr lang="en-US" sz="2800" b="1" baseline="-25000" dirty="0" err="1">
                <a:latin typeface="Arial" charset="0"/>
                <a:ea typeface="MS PGothic" charset="0"/>
              </a:rPr>
              <a:t>n</a:t>
            </a:r>
            <a:r>
              <a:rPr lang="en-US" sz="2800" b="1" dirty="0">
                <a:latin typeface="Arial" charset="0"/>
                <a:ea typeface="MS PGothic" charset="0"/>
              </a:rPr>
              <a:t>} </a:t>
            </a:r>
          </a:p>
          <a:p>
            <a:pPr lvl="2" eaLnBrk="1" hangingPunct="1">
              <a:lnSpc>
                <a:spcPct val="90000"/>
              </a:lnSpc>
              <a:buFont typeface="Times" charset="0"/>
              <a:buNone/>
            </a:pPr>
            <a:r>
              <a:rPr lang="en-US" sz="2800" b="1" dirty="0">
                <a:latin typeface="Arial" charset="0"/>
                <a:ea typeface="MS PGothic" charset="0"/>
              </a:rPr>
              <a:t>		</a:t>
            </a:r>
            <a:r>
              <a:rPr lang="en-US" sz="2800" dirty="0">
                <a:latin typeface="Arial" charset="0"/>
                <a:ea typeface="MS PGothic" charset="0"/>
              </a:rPr>
              <a:t>set of positive integers</a:t>
            </a:r>
          </a:p>
          <a:p>
            <a:pPr lvl="2" eaLnBrk="1" hangingPunct="1">
              <a:lnSpc>
                <a:spcPct val="90000"/>
              </a:lnSpc>
              <a:buFont typeface="Times" charset="0"/>
              <a:buNone/>
            </a:pPr>
            <a:r>
              <a:rPr lang="en-US" sz="2800" dirty="0">
                <a:latin typeface="Arial" charset="0"/>
                <a:ea typeface="MS PGothic" charset="0"/>
              </a:rPr>
              <a:t>			and an integer </a:t>
            </a:r>
            <a:r>
              <a:rPr lang="en-US" sz="2800" b="1" dirty="0">
                <a:latin typeface="Arial" charset="0"/>
                <a:ea typeface="MS PGothic" charset="0"/>
              </a:rPr>
              <a:t>G.</a:t>
            </a:r>
          </a:p>
          <a:p>
            <a:pPr lvl="2" eaLnBrk="1" hangingPunct="1">
              <a:lnSpc>
                <a:spcPct val="90000"/>
              </a:lnSpc>
              <a:buFont typeface="Times" charset="0"/>
              <a:buNone/>
            </a:pPr>
            <a:endParaRPr lang="en-US" sz="2800" b="1" dirty="0">
              <a:latin typeface="Arial" charset="0"/>
              <a:ea typeface="MS PGothic" charset="0"/>
            </a:endParaRPr>
          </a:p>
          <a:p>
            <a:pPr lvl="2" eaLnBrk="1" hangingPunct="1">
              <a:lnSpc>
                <a:spcPct val="90000"/>
              </a:lnSpc>
              <a:buFont typeface="Times" charset="0"/>
              <a:buNone/>
            </a:pPr>
            <a:r>
              <a:rPr lang="en-US" sz="2800" b="1" dirty="0">
                <a:latin typeface="Arial" charset="0"/>
                <a:ea typeface="MS PGothic" charset="0"/>
              </a:rPr>
              <a:t>Question: </a:t>
            </a:r>
            <a:r>
              <a:rPr lang="en-US" sz="2800" dirty="0">
                <a:latin typeface="Arial" charset="0"/>
                <a:ea typeface="MS PGothic" charset="0"/>
              </a:rPr>
              <a:t>Does </a:t>
            </a:r>
            <a:r>
              <a:rPr lang="en-US" sz="2800" b="1" dirty="0">
                <a:latin typeface="Arial" charset="0"/>
                <a:ea typeface="MS PGothic" charset="0"/>
              </a:rPr>
              <a:t>S </a:t>
            </a:r>
            <a:r>
              <a:rPr lang="en-US" sz="2800" dirty="0">
                <a:latin typeface="Arial" charset="0"/>
                <a:ea typeface="MS PGothic" charset="0"/>
              </a:rPr>
              <a:t>have a subset whose 		     values sum to the goal </a:t>
            </a:r>
            <a:r>
              <a:rPr lang="en-US" sz="2800" b="1" dirty="0">
                <a:latin typeface="Arial" charset="0"/>
                <a:ea typeface="MS PGothic" charset="0"/>
              </a:rPr>
              <a:t>G?</a:t>
            </a:r>
          </a:p>
          <a:p>
            <a:pPr eaLnBrk="1" hangingPunct="1">
              <a:lnSpc>
                <a:spcPct val="90000"/>
              </a:lnSpc>
              <a:buFont typeface="Times" charset="0"/>
              <a:buNone/>
            </a:pPr>
            <a:r>
              <a:rPr lang="en-US" sz="3600" b="1" dirty="0">
                <a:latin typeface="Arial" charset="0"/>
                <a:ea typeface="MS PGothic" charset="0"/>
              </a:rPr>
              <a:t>	</a:t>
            </a:r>
            <a:r>
              <a:rPr lang="en-US" sz="2800" b="1" dirty="0">
                <a:latin typeface="Arial" charset="0"/>
                <a:ea typeface="MS PGothic" charset="0"/>
              </a:rPr>
              <a:t>Note: </a:t>
            </a:r>
            <a:r>
              <a:rPr lang="en-US" sz="2800" dirty="0">
                <a:latin typeface="Arial" charset="0"/>
                <a:ea typeface="MS PGothic" charset="0"/>
              </a:rPr>
              <a:t>This is really a Bag (Multiset) not a Set</a:t>
            </a:r>
          </a:p>
          <a:p>
            <a:pPr eaLnBrk="1" hangingPunct="1">
              <a:lnSpc>
                <a:spcPct val="90000"/>
              </a:lnSpc>
              <a:buFont typeface="Times" charset="0"/>
              <a:buNone/>
            </a:pPr>
            <a:r>
              <a:rPr lang="en-US" sz="3600" dirty="0">
                <a:latin typeface="Arial" charset="0"/>
                <a:ea typeface="MS PGothic" charset="0"/>
              </a:rPr>
              <a:t>	</a:t>
            </a:r>
            <a:r>
              <a:rPr lang="en-US" sz="2800" dirty="0">
                <a:latin typeface="Arial" charset="0"/>
                <a:ea typeface="MS PGothic" charset="0"/>
              </a:rPr>
              <a:t>No one knows of a polynomial algorithm.</a:t>
            </a:r>
          </a:p>
          <a:p>
            <a:pPr eaLnBrk="1" hangingPunct="1">
              <a:lnSpc>
                <a:spcPct val="90000"/>
              </a:lnSpc>
              <a:buFont typeface="Times" charset="0"/>
              <a:buNone/>
            </a:pPr>
            <a:r>
              <a:rPr lang="en-US" sz="2800" dirty="0">
                <a:latin typeface="Arial" charset="0"/>
                <a:ea typeface="MS PGothic" charset="0"/>
              </a:rPr>
              <a:t>	{No one has proven there isn’</a:t>
            </a:r>
            <a:r>
              <a:rPr lang="en-US" altLang="ja-JP" sz="2800" dirty="0">
                <a:latin typeface="Arial" charset="0"/>
                <a:ea typeface="MS PGothic" charset="0"/>
              </a:rPr>
              <a:t>t one, either!!}</a:t>
            </a:r>
            <a:endParaRPr lang="en-US" sz="2800" dirty="0">
              <a:latin typeface="Arial" charset="0"/>
              <a:ea typeface="MS PGothic" charset="0"/>
            </a:endParaRPr>
          </a:p>
        </p:txBody>
      </p:sp>
      <p:sp>
        <p:nvSpPr>
          <p:cNvPr id="7" name="Date Placeholder 3">
            <a:extLst>
              <a:ext uri="{FF2B5EF4-FFF2-40B4-BE49-F238E27FC236}">
                <a16:creationId xmlns:a16="http://schemas.microsoft.com/office/drawing/2014/main" id="{E3956E55-2EF7-AB4F-BE5F-B841B0A9F5D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1180DC6D-E1F0-E54E-9DE0-1B38A245DDB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343E0C56-17DE-A245-87C9-14E10BC342C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3486280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F5F6A-BD91-CB45-A2D3-A3D908B85821}"/>
              </a:ext>
            </a:extLst>
          </p:cNvPr>
          <p:cNvSpPr>
            <a:spLocks noGrp="1"/>
          </p:cNvSpPr>
          <p:nvPr>
            <p:ph type="title"/>
          </p:nvPr>
        </p:nvSpPr>
        <p:spPr/>
        <p:txBody>
          <a:bodyPr/>
          <a:lstStyle/>
          <a:p>
            <a:r>
              <a:rPr lang="en-US" dirty="0" err="1">
                <a:ea typeface="MS PGothic" charset="0"/>
              </a:rPr>
              <a:t>SubsetSum</a:t>
            </a:r>
            <a:r>
              <a:rPr lang="en-US" dirty="0">
                <a:ea typeface="MS PGothic" charset="0"/>
              </a:rPr>
              <a:t> is in NP</a:t>
            </a:r>
            <a:endParaRPr lang="en-US" dirty="0"/>
          </a:p>
        </p:txBody>
      </p:sp>
      <p:sp>
        <p:nvSpPr>
          <p:cNvPr id="3" name="Content Placeholder 2">
            <a:extLst>
              <a:ext uri="{FF2B5EF4-FFF2-40B4-BE49-F238E27FC236}">
                <a16:creationId xmlns:a16="http://schemas.microsoft.com/office/drawing/2014/main" id="{C57CAA95-5EFA-4C42-BC39-F5B9E872C814}"/>
              </a:ext>
            </a:extLst>
          </p:cNvPr>
          <p:cNvSpPr>
            <a:spLocks noGrp="1"/>
          </p:cNvSpPr>
          <p:nvPr>
            <p:ph idx="1"/>
          </p:nvPr>
        </p:nvSpPr>
        <p:spPr/>
        <p:txBody>
          <a:bodyPr>
            <a:normAutofit fontScale="70000" lnSpcReduction="20000"/>
          </a:bodyPr>
          <a:lstStyle/>
          <a:p>
            <a:r>
              <a:rPr lang="en-US" dirty="0"/>
              <a:t>You give me a “solution” to [ </a:t>
            </a:r>
            <a:r>
              <a:rPr lang="en-US" b="1" dirty="0">
                <a:latin typeface="Arial" charset="0"/>
                <a:ea typeface="MS PGothic" charset="0"/>
              </a:rPr>
              <a:t>{s</a:t>
            </a:r>
            <a:r>
              <a:rPr lang="en-US" b="1" baseline="-25000" dirty="0">
                <a:latin typeface="Arial" charset="0"/>
                <a:ea typeface="MS PGothic" charset="0"/>
              </a:rPr>
              <a:t>1</a:t>
            </a:r>
            <a:r>
              <a:rPr lang="en-US" b="1" dirty="0">
                <a:latin typeface="Arial" charset="0"/>
                <a:ea typeface="MS PGothic" charset="0"/>
              </a:rPr>
              <a:t>, s</a:t>
            </a:r>
            <a:r>
              <a:rPr lang="en-US" b="1" baseline="-25000" dirty="0">
                <a:latin typeface="Arial" charset="0"/>
                <a:ea typeface="MS PGothic" charset="0"/>
              </a:rPr>
              <a:t>2</a:t>
            </a:r>
            <a:r>
              <a:rPr lang="en-US" b="1" dirty="0">
                <a:latin typeface="Arial" charset="0"/>
                <a:ea typeface="MS PGothic" charset="0"/>
              </a:rPr>
              <a:t>, …, </a:t>
            </a:r>
            <a:r>
              <a:rPr lang="en-US" b="1" dirty="0" err="1">
                <a:latin typeface="Arial" charset="0"/>
                <a:ea typeface="MS PGothic" charset="0"/>
              </a:rPr>
              <a:t>s</a:t>
            </a:r>
            <a:r>
              <a:rPr lang="en-US" b="1" baseline="-25000" dirty="0" err="1">
                <a:latin typeface="Arial" charset="0"/>
                <a:ea typeface="MS PGothic" charset="0"/>
              </a:rPr>
              <a:t>n</a:t>
            </a:r>
            <a:r>
              <a:rPr lang="en-US" b="1" dirty="0">
                <a:latin typeface="Arial" charset="0"/>
                <a:ea typeface="MS PGothic" charset="0"/>
              </a:rPr>
              <a:t>}, G </a:t>
            </a:r>
            <a:r>
              <a:rPr lang="en-US" dirty="0">
                <a:latin typeface="Arial" charset="0"/>
                <a:ea typeface="MS PGothic" charset="0"/>
              </a:rPr>
              <a:t>]</a:t>
            </a:r>
            <a:endParaRPr lang="en-US" dirty="0"/>
          </a:p>
          <a:p>
            <a:r>
              <a:rPr lang="en-US" dirty="0"/>
              <a:t>Your solution is just a subset of the set of integers </a:t>
            </a:r>
            <a:r>
              <a:rPr lang="en-US" b="1" dirty="0"/>
              <a:t>{1 .. n}</a:t>
            </a:r>
            <a:endParaRPr lang="en-US" b="1" dirty="0">
              <a:latin typeface="Arial" charset="0"/>
              <a:ea typeface="MS PGothic" charset="0"/>
            </a:endParaRPr>
          </a:p>
          <a:p>
            <a:r>
              <a:rPr lang="en-US" dirty="0">
                <a:latin typeface="Arial" charset="0"/>
                <a:ea typeface="MS PGothic" charset="0"/>
              </a:rPr>
              <a:t>I make sure that each number you give me is unique and in the correct range (that takes me n units of time). If not, I reject your “solution”</a:t>
            </a:r>
          </a:p>
          <a:p>
            <a:r>
              <a:rPr lang="en-US" dirty="0">
                <a:latin typeface="Arial" charset="0"/>
                <a:ea typeface="MS PGothic" charset="0"/>
              </a:rPr>
              <a:t>I then add the selected numbers together. That takes the sum of  the log based 2 of the numbers you selected. I then check that the sum equals </a:t>
            </a:r>
            <a:r>
              <a:rPr lang="en-US" b="1" dirty="0">
                <a:latin typeface="Arial" charset="0"/>
                <a:ea typeface="MS PGothic" charset="0"/>
              </a:rPr>
              <a:t>G</a:t>
            </a:r>
            <a:r>
              <a:rPr lang="en-US" dirty="0">
                <a:latin typeface="Arial" charset="0"/>
                <a:ea typeface="MS PGothic" charset="0"/>
              </a:rPr>
              <a:t>. If so, I verify; if not, I reject.</a:t>
            </a:r>
          </a:p>
          <a:p>
            <a:r>
              <a:rPr lang="en-US" dirty="0">
                <a:latin typeface="Arial" charset="0"/>
                <a:ea typeface="MS PGothic" charset="0"/>
              </a:rPr>
              <a:t>Note that the original representation is of length the sum of the log based 2 of the </a:t>
            </a:r>
            <a:r>
              <a:rPr lang="en-US" b="1" dirty="0" err="1">
                <a:latin typeface="Arial" charset="0"/>
                <a:ea typeface="MS PGothic" charset="0"/>
              </a:rPr>
              <a:t>s</a:t>
            </a:r>
            <a:r>
              <a:rPr lang="en-US" b="1" baseline="-25000" dirty="0" err="1">
                <a:latin typeface="Arial" charset="0"/>
                <a:ea typeface="MS PGothic" charset="0"/>
              </a:rPr>
              <a:t>i</a:t>
            </a:r>
            <a:r>
              <a:rPr lang="en-US" dirty="0" err="1">
                <a:latin typeface="Arial" charset="0"/>
                <a:ea typeface="MS PGothic" charset="0"/>
              </a:rPr>
              <a:t>’s</a:t>
            </a:r>
            <a:r>
              <a:rPr lang="en-US" dirty="0">
                <a:latin typeface="Arial" charset="0"/>
                <a:ea typeface="MS PGothic" charset="0"/>
              </a:rPr>
              <a:t> and </a:t>
            </a:r>
            <a:r>
              <a:rPr lang="en-US" b="1" dirty="0">
                <a:latin typeface="Arial" charset="0"/>
                <a:ea typeface="MS PGothic" charset="0"/>
              </a:rPr>
              <a:t>G</a:t>
            </a:r>
            <a:r>
              <a:rPr lang="en-US" dirty="0">
                <a:latin typeface="Arial" charset="0"/>
                <a:ea typeface="MS PGothic" charset="0"/>
              </a:rPr>
              <a:t> so my growth of time is linear</a:t>
            </a:r>
          </a:p>
          <a:p>
            <a:r>
              <a:rPr lang="en-US" dirty="0">
                <a:latin typeface="Arial" charset="0"/>
                <a:ea typeface="MS PGothic" charset="0"/>
              </a:rPr>
              <a:t>Thus, I can verify in polynomial time </a:t>
            </a:r>
            <a:endParaRPr lang="en-US" dirty="0"/>
          </a:p>
        </p:txBody>
      </p:sp>
    </p:spTree>
    <p:extLst>
      <p:ext uri="{BB962C8B-B14F-4D97-AF65-F5344CB8AC3E}">
        <p14:creationId xmlns:p14="http://schemas.microsoft.com/office/powerpoint/2010/main" val="200634263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D40FA-AD65-B743-AC8D-BC6AAB901925}"/>
              </a:ext>
            </a:extLst>
          </p:cNvPr>
          <p:cNvSpPr>
            <a:spLocks noGrp="1"/>
          </p:cNvSpPr>
          <p:nvPr>
            <p:ph type="title"/>
          </p:nvPr>
        </p:nvSpPr>
        <p:spPr/>
        <p:txBody>
          <a:bodyPr/>
          <a:lstStyle/>
          <a:p>
            <a:r>
              <a:rPr lang="en-US" dirty="0"/>
              <a:t>Example </a:t>
            </a:r>
            <a:r>
              <a:rPr lang="en-US" dirty="0" err="1"/>
              <a:t>SubsetSum</a:t>
            </a:r>
            <a:endParaRPr lang="en-US" dirty="0"/>
          </a:p>
        </p:txBody>
      </p:sp>
      <p:sp>
        <p:nvSpPr>
          <p:cNvPr id="3" name="Content Placeholder 2">
            <a:extLst>
              <a:ext uri="{FF2B5EF4-FFF2-40B4-BE49-F238E27FC236}">
                <a16:creationId xmlns:a16="http://schemas.microsoft.com/office/drawing/2014/main" id="{4461204E-236C-EB4B-B176-583F55331CFE}"/>
              </a:ext>
            </a:extLst>
          </p:cNvPr>
          <p:cNvSpPr>
            <a:spLocks noGrp="1"/>
          </p:cNvSpPr>
          <p:nvPr>
            <p:ph idx="1"/>
          </p:nvPr>
        </p:nvSpPr>
        <p:spPr/>
        <p:txBody>
          <a:bodyPr/>
          <a:lstStyle/>
          <a:p>
            <a:r>
              <a:rPr lang="en-US" sz="2000" dirty="0">
                <a:latin typeface="Arial" charset="0"/>
                <a:ea typeface="MS PGothic" charset="0"/>
              </a:rPr>
              <a:t>Instance</a:t>
            </a:r>
            <a:br>
              <a:rPr lang="en-US" sz="2000" dirty="0">
                <a:latin typeface="Arial" charset="0"/>
                <a:ea typeface="MS PGothic" charset="0"/>
              </a:rPr>
            </a:br>
            <a:r>
              <a:rPr lang="en-US" sz="2000" dirty="0">
                <a:latin typeface="Arial" charset="0"/>
                <a:ea typeface="MS PGothic" charset="0"/>
              </a:rPr>
              <a:t>[(15, 17, 27, 11, 4, 12, 33, 5, 6, 21, 2), 57]</a:t>
            </a:r>
          </a:p>
          <a:p>
            <a:r>
              <a:rPr lang="en-US" sz="2000" dirty="0">
                <a:latin typeface="Arial" charset="0"/>
                <a:ea typeface="MS PGothic" charset="0"/>
              </a:rPr>
              <a:t>A solution is 15, 17, 11, 12, 2 (or with indices just 1,2,4,6,11)</a:t>
            </a:r>
          </a:p>
          <a:p>
            <a:r>
              <a:rPr lang="en-US" sz="2000" dirty="0">
                <a:latin typeface="Arial" charset="0"/>
                <a:ea typeface="MS PGothic" charset="0"/>
              </a:rPr>
              <a:t>Note that an item can only be chosen once</a:t>
            </a:r>
          </a:p>
          <a:p>
            <a:r>
              <a:rPr lang="en-US" sz="2000" dirty="0">
                <a:latin typeface="Arial" charset="0"/>
                <a:ea typeface="MS PGothic" charset="0"/>
              </a:rPr>
              <a:t>Note that we can try a heuristic like sorting low to high</a:t>
            </a:r>
            <a:br>
              <a:rPr lang="en-US" sz="2000" dirty="0">
                <a:latin typeface="Arial" charset="0"/>
                <a:ea typeface="MS PGothic" charset="0"/>
              </a:rPr>
            </a:br>
            <a:r>
              <a:rPr lang="en-US" sz="2000" dirty="0">
                <a:latin typeface="Arial" charset="0"/>
                <a:ea typeface="MS PGothic" charset="0"/>
              </a:rPr>
              <a:t>[(2, 4, 5, 6, 11, 12, 15, 17, 21, 27, 33), 57]</a:t>
            </a:r>
          </a:p>
          <a:p>
            <a:r>
              <a:rPr lang="en-US" sz="2000" dirty="0"/>
              <a:t>But an attack with that might have us choose </a:t>
            </a:r>
            <a:br>
              <a:rPr lang="en-US" sz="2000" dirty="0"/>
            </a:br>
            <a:r>
              <a:rPr lang="en-US" sz="2000" dirty="0">
                <a:latin typeface="Arial" charset="0"/>
                <a:ea typeface="MS PGothic" charset="0"/>
              </a:rPr>
              <a:t>2, 4, 5, 6, 11, 12, 15 and we are stuck</a:t>
            </a:r>
          </a:p>
          <a:p>
            <a:r>
              <a:rPr lang="en-US" sz="2000" dirty="0">
                <a:latin typeface="Arial" charset="0"/>
                <a:ea typeface="MS PGothic" charset="0"/>
              </a:rPr>
              <a:t>In above, one can backtrack to remove 15 and replace by 17 works, but backtracking is in general exponential</a:t>
            </a:r>
          </a:p>
          <a:p>
            <a:r>
              <a:rPr lang="en-US" sz="2000" dirty="0">
                <a:latin typeface="Arial" charset="0"/>
                <a:ea typeface="MS PGothic" charset="0"/>
              </a:rPr>
              <a:t>Try high to low [(33, 27, 21, 17, 15, 12, 11, 6, 5, 4, 2), 57]</a:t>
            </a:r>
            <a:br>
              <a:rPr lang="en-US" sz="2000" dirty="0">
                <a:latin typeface="Arial" charset="0"/>
                <a:ea typeface="MS PGothic" charset="0"/>
              </a:rPr>
            </a:br>
            <a:r>
              <a:rPr lang="en-US" sz="2000" dirty="0">
                <a:latin typeface="Arial" charset="0"/>
                <a:ea typeface="MS PGothic" charset="0"/>
              </a:rPr>
              <a:t>33, 27 (Fail), 33, 21, 17 (Fail), 33, 21, 15 (Fail), etc.</a:t>
            </a:r>
          </a:p>
          <a:p>
            <a:r>
              <a:rPr lang="en-US" sz="2400" dirty="0">
                <a:latin typeface="Arial" charset="0"/>
                <a:ea typeface="MS PGothic" charset="0"/>
              </a:rPr>
              <a:t>Clearly all these are potentially exponential approaches</a:t>
            </a:r>
            <a:endParaRPr lang="en-US" sz="2000" dirty="0">
              <a:latin typeface="Arial" charset="0"/>
              <a:ea typeface="MS PGothic" charset="0"/>
            </a:endParaRPr>
          </a:p>
        </p:txBody>
      </p:sp>
      <p:sp>
        <p:nvSpPr>
          <p:cNvPr id="4" name="Date Placeholder 3">
            <a:extLst>
              <a:ext uri="{FF2B5EF4-FFF2-40B4-BE49-F238E27FC236}">
                <a16:creationId xmlns:a16="http://schemas.microsoft.com/office/drawing/2014/main" id="{BF7ECEAC-E761-9244-9AF8-81933691B7BD}"/>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E0C6A68D-F3B6-214C-ACDB-5977753E7A61}"/>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B37E117A-4071-7C45-9BF0-FFD8E1CD6C45}"/>
              </a:ext>
            </a:extLst>
          </p:cNvPr>
          <p:cNvSpPr>
            <a:spLocks noGrp="1"/>
          </p:cNvSpPr>
          <p:nvPr>
            <p:ph type="sldNum" sz="quarter" idx="12"/>
          </p:nvPr>
        </p:nvSpPr>
        <p:spPr/>
        <p:txBody>
          <a:bodyPr/>
          <a:lstStyle/>
          <a:p>
            <a:fld id="{F7F6C048-724C-A44D-A3A9-573A2C2F7973}" type="slidenum">
              <a:rPr lang="en-US" smtClean="0"/>
              <a:pPr/>
              <a:t>123</a:t>
            </a:fld>
            <a:endParaRPr lang="en-US"/>
          </a:p>
        </p:txBody>
      </p:sp>
    </p:spTree>
    <p:extLst>
      <p:ext uri="{BB962C8B-B14F-4D97-AF65-F5344CB8AC3E}">
        <p14:creationId xmlns:p14="http://schemas.microsoft.com/office/powerpoint/2010/main" val="221477657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pPr eaLnBrk="1" hangingPunct="1"/>
            <a:r>
              <a:rPr lang="en-US" dirty="0">
                <a:latin typeface="+mn-lt"/>
                <a:ea typeface="MS PGothic" charset="0"/>
              </a:rPr>
              <a:t>SAT </a:t>
            </a:r>
            <a:r>
              <a:rPr lang="en-US" dirty="0">
                <a:latin typeface="+mn-lt"/>
                <a:ea typeface="MS PGothic" charset="0"/>
                <a:cs typeface="Times New Roman"/>
                <a:sym typeface="Zapf Dingbats" charset="0"/>
              </a:rPr>
              <a:t>≤</a:t>
            </a:r>
            <a:r>
              <a:rPr lang="en-US" baseline="-25000" dirty="0">
                <a:latin typeface="+mn-lt"/>
                <a:ea typeface="MS PGothic" charset="0"/>
                <a:sym typeface="Zapf Dingbats" charset="0"/>
              </a:rPr>
              <a:t>P</a:t>
            </a:r>
            <a:r>
              <a:rPr lang="en-US" dirty="0">
                <a:latin typeface="+mn-lt"/>
                <a:ea typeface="MS PGothic" charset="0"/>
              </a:rPr>
              <a:t> 3SAT </a:t>
            </a:r>
            <a:r>
              <a:rPr lang="en-US" dirty="0">
                <a:latin typeface="+mn-lt"/>
                <a:ea typeface="MS PGothic" charset="0"/>
                <a:cs typeface="Times New Roman"/>
                <a:sym typeface="Zapf Dingbats" charset="0"/>
              </a:rPr>
              <a:t>≤</a:t>
            </a:r>
            <a:r>
              <a:rPr lang="en-US" baseline="-25000" dirty="0">
                <a:latin typeface="+mn-lt"/>
                <a:ea typeface="MS PGothic" charset="0"/>
                <a:sym typeface="Zapf Dingbats" charset="0"/>
              </a:rPr>
              <a:t>P </a:t>
            </a:r>
            <a:br>
              <a:rPr lang="en-US" baseline="-25000" dirty="0">
                <a:latin typeface="+mn-lt"/>
                <a:ea typeface="MS PGothic" charset="0"/>
                <a:sym typeface="Zapf Dingbats" charset="0"/>
              </a:rPr>
            </a:br>
            <a:r>
              <a:rPr lang="en-US" dirty="0" err="1">
                <a:latin typeface="+mn-lt"/>
                <a:ea typeface="MS PGothic" charset="0"/>
              </a:rPr>
              <a:t>SubsetSum</a:t>
            </a:r>
            <a:r>
              <a:rPr lang="en-US" dirty="0">
                <a:latin typeface="+mn-lt"/>
                <a:ea typeface="MS PGothic" charset="0"/>
              </a:rPr>
              <a:t> ≡</a:t>
            </a:r>
            <a:r>
              <a:rPr lang="en-US" baseline="-25000" dirty="0">
                <a:latin typeface="+mn-lt"/>
                <a:ea typeface="MS PGothic" charset="0"/>
              </a:rPr>
              <a:t>p</a:t>
            </a:r>
            <a:r>
              <a:rPr lang="en-US" dirty="0">
                <a:latin typeface="+mn-lt"/>
                <a:ea typeface="MS PGothic" charset="0"/>
              </a:rPr>
              <a:t> Partition</a:t>
            </a:r>
          </a:p>
        </p:txBody>
      </p:sp>
      <p:sp>
        <p:nvSpPr>
          <p:cNvPr id="272387" name="Rectangle 3"/>
          <p:cNvSpPr>
            <a:spLocks noGrp="1" noChangeArrowheads="1"/>
          </p:cNvSpPr>
          <p:nvPr>
            <p:ph type="body" idx="1"/>
          </p:nvPr>
        </p:nvSpPr>
        <p:spPr/>
        <p:txBody>
          <a:bodyPr/>
          <a:lstStyle/>
          <a:p>
            <a:pPr eaLnBrk="1" hangingPunct="1">
              <a:lnSpc>
                <a:spcPct val="90000"/>
              </a:lnSpc>
              <a:buFont typeface="Times" charset="0"/>
              <a:buNone/>
            </a:pPr>
            <a:endParaRPr lang="en-US" sz="2000" b="1" dirty="0">
              <a:latin typeface="Arial" charset="0"/>
              <a:ea typeface="MS PGothic" charset="0"/>
            </a:endParaRPr>
          </a:p>
          <a:p>
            <a:pPr eaLnBrk="1" hangingPunct="1">
              <a:lnSpc>
                <a:spcPct val="90000"/>
              </a:lnSpc>
              <a:buNone/>
            </a:pPr>
            <a:r>
              <a:rPr lang="en-US" sz="2000" b="1" dirty="0">
                <a:solidFill>
                  <a:srgbClr val="009900"/>
                </a:solidFill>
                <a:latin typeface="Arial" charset="0"/>
                <a:ea typeface="MS PGothic" charset="0"/>
              </a:rPr>
              <a:t>	</a:t>
            </a:r>
            <a:r>
              <a:rPr lang="en-US" sz="2800" b="1" dirty="0">
                <a:solidFill>
                  <a:srgbClr val="009900"/>
                </a:solidFill>
                <a:ea typeface="MS PGothic" charset="0"/>
              </a:rPr>
              <a:t>Theorem. SAT </a:t>
            </a:r>
            <a:r>
              <a:rPr lang="en-US" sz="2800" b="1" dirty="0">
                <a:solidFill>
                  <a:srgbClr val="009900"/>
                </a:solidFill>
                <a:ea typeface="MS PGothic" charset="0"/>
                <a:cs typeface="Times New Roman"/>
                <a:sym typeface="Zapf Dingbats" charset="0"/>
              </a:rPr>
              <a:t>≤</a:t>
            </a:r>
            <a:r>
              <a:rPr lang="en-US" sz="2800" b="1" baseline="-25000" dirty="0">
                <a:solidFill>
                  <a:srgbClr val="009900"/>
                </a:solidFill>
                <a:ea typeface="MS PGothic" charset="0"/>
                <a:sym typeface="Zapf Dingbats" charset="0"/>
              </a:rPr>
              <a:t>P</a:t>
            </a:r>
            <a:r>
              <a:rPr lang="en-US" sz="2800" b="1" dirty="0">
                <a:solidFill>
                  <a:srgbClr val="009900"/>
                </a:solidFill>
                <a:ea typeface="MS PGothic" charset="0"/>
              </a:rPr>
              <a:t> 0-1ILP</a:t>
            </a:r>
            <a:r>
              <a:rPr lang="en-US" sz="2800" b="1" dirty="0">
                <a:solidFill>
                  <a:srgbClr val="009900"/>
                </a:solidFill>
                <a:ea typeface="MS PGothic" charset="0"/>
                <a:cs typeface="Times New Roman"/>
                <a:sym typeface="Zapf Dingbats" charset="0"/>
              </a:rPr>
              <a:t> ≤</a:t>
            </a:r>
            <a:r>
              <a:rPr lang="en-US" sz="2800" b="1" baseline="-25000" dirty="0">
                <a:solidFill>
                  <a:srgbClr val="009900"/>
                </a:solidFill>
                <a:ea typeface="MS PGothic" charset="0"/>
                <a:sym typeface="Zapf Dingbats" charset="0"/>
              </a:rPr>
              <a:t>P</a:t>
            </a:r>
            <a:r>
              <a:rPr lang="en-US" sz="2800" b="1" dirty="0">
                <a:solidFill>
                  <a:srgbClr val="009900"/>
                </a:solidFill>
                <a:ea typeface="MS PGothic" charset="0"/>
              </a:rPr>
              <a:t> ILP</a:t>
            </a:r>
          </a:p>
          <a:p>
            <a:pPr eaLnBrk="1" hangingPunct="1">
              <a:lnSpc>
                <a:spcPct val="90000"/>
              </a:lnSpc>
              <a:buFont typeface="Times" charset="0"/>
              <a:buNone/>
            </a:pPr>
            <a:r>
              <a:rPr lang="en-US" sz="2800" b="1" dirty="0">
                <a:solidFill>
                  <a:srgbClr val="009900"/>
                </a:solidFill>
                <a:ea typeface="MS PGothic" charset="0"/>
              </a:rPr>
              <a:t>	Theorem. SAT </a:t>
            </a:r>
            <a:r>
              <a:rPr lang="en-US" sz="2800" b="1" dirty="0">
                <a:solidFill>
                  <a:srgbClr val="009900"/>
                </a:solidFill>
                <a:ea typeface="MS PGothic" charset="0"/>
                <a:cs typeface="Times New Roman"/>
                <a:sym typeface="Zapf Dingbats" charset="0"/>
              </a:rPr>
              <a:t>≤</a:t>
            </a:r>
            <a:r>
              <a:rPr lang="en-US" sz="2800" b="1" baseline="-25000" dirty="0">
                <a:solidFill>
                  <a:srgbClr val="009900"/>
                </a:solidFill>
                <a:ea typeface="MS PGothic" charset="0"/>
                <a:sym typeface="Zapf Dingbats" charset="0"/>
              </a:rPr>
              <a:t>P</a:t>
            </a:r>
            <a:r>
              <a:rPr lang="en-US" sz="2800" b="1" dirty="0">
                <a:solidFill>
                  <a:srgbClr val="009900"/>
                </a:solidFill>
                <a:ea typeface="MS PGothic" charset="0"/>
              </a:rPr>
              <a:t> 3SAT</a:t>
            </a:r>
          </a:p>
          <a:p>
            <a:pPr eaLnBrk="1" hangingPunct="1">
              <a:lnSpc>
                <a:spcPct val="90000"/>
              </a:lnSpc>
              <a:buFont typeface="Times" charset="0"/>
              <a:buNone/>
            </a:pPr>
            <a:r>
              <a:rPr lang="en-US" sz="2800" b="1" dirty="0">
                <a:solidFill>
                  <a:srgbClr val="FF0000"/>
                </a:solidFill>
                <a:ea typeface="MS PGothic" charset="0"/>
              </a:rPr>
              <a:t>	Theorem. 3SAT </a:t>
            </a:r>
            <a:r>
              <a:rPr lang="en-US" sz="2800" b="1" dirty="0">
                <a:solidFill>
                  <a:srgbClr val="FF0000"/>
                </a:solidFill>
                <a:ea typeface="MS PGothic" charset="0"/>
                <a:cs typeface="Times New Roman"/>
                <a:sym typeface="Zapf Dingbats" charset="0"/>
              </a:rPr>
              <a:t>≤</a:t>
            </a:r>
            <a:r>
              <a:rPr lang="en-US" sz="2800" b="1" baseline="-25000" dirty="0">
                <a:solidFill>
                  <a:srgbClr val="FF0000"/>
                </a:solidFill>
                <a:ea typeface="MS PGothic" charset="0"/>
                <a:sym typeface="Zapf Dingbats" charset="0"/>
              </a:rPr>
              <a:t>P</a:t>
            </a:r>
            <a:r>
              <a:rPr lang="en-US" sz="2800" b="1" dirty="0">
                <a:solidFill>
                  <a:srgbClr val="FF0000"/>
                </a:solidFill>
                <a:ea typeface="MS PGothic" charset="0"/>
                <a:sym typeface="Zapf Dingbats" charset="0"/>
              </a:rPr>
              <a:t> </a:t>
            </a:r>
            <a:r>
              <a:rPr lang="en-US" sz="2800" b="1" dirty="0" err="1">
                <a:solidFill>
                  <a:srgbClr val="FF0000"/>
                </a:solidFill>
                <a:ea typeface="MS PGothic" charset="0"/>
              </a:rPr>
              <a:t>SubsetSum</a:t>
            </a:r>
            <a:endParaRPr lang="en-US" sz="2800" b="1" dirty="0">
              <a:solidFill>
                <a:srgbClr val="FF0000"/>
              </a:solidFill>
              <a:ea typeface="MS PGothic" charset="0"/>
            </a:endParaRPr>
          </a:p>
          <a:p>
            <a:pPr eaLnBrk="1" hangingPunct="1">
              <a:lnSpc>
                <a:spcPct val="90000"/>
              </a:lnSpc>
              <a:buFontTx/>
              <a:buNone/>
            </a:pPr>
            <a:r>
              <a:rPr lang="en-US" sz="2800" b="1" dirty="0">
                <a:solidFill>
                  <a:srgbClr val="FF0000"/>
                </a:solidFill>
                <a:ea typeface="MS PGothic" charset="0"/>
              </a:rPr>
              <a:t>	Theorem. </a:t>
            </a:r>
            <a:r>
              <a:rPr lang="en-US" sz="2800" b="1" dirty="0" err="1">
                <a:solidFill>
                  <a:srgbClr val="FF0000"/>
                </a:solidFill>
                <a:ea typeface="MS PGothic" charset="0"/>
              </a:rPr>
              <a:t>SubsetSum</a:t>
            </a:r>
            <a:r>
              <a:rPr lang="en-US" sz="2800" b="1" dirty="0">
                <a:solidFill>
                  <a:srgbClr val="FF0000"/>
                </a:solidFill>
                <a:ea typeface="MS PGothic" charset="0"/>
              </a:rPr>
              <a:t> </a:t>
            </a:r>
            <a:r>
              <a:rPr lang="en-US" sz="2800" b="1" dirty="0">
                <a:solidFill>
                  <a:srgbClr val="FF0000"/>
                </a:solidFill>
                <a:ea typeface="MS PGothic" charset="0"/>
                <a:cs typeface="Times New Roman"/>
                <a:sym typeface="Zapf Dingbats" charset="0"/>
              </a:rPr>
              <a:t>≤</a:t>
            </a:r>
            <a:r>
              <a:rPr lang="en-US" sz="2800" b="1" baseline="-25000" dirty="0">
                <a:solidFill>
                  <a:srgbClr val="FF0000"/>
                </a:solidFill>
                <a:ea typeface="MS PGothic" charset="0"/>
                <a:sym typeface="Zapf Dingbats" charset="0"/>
              </a:rPr>
              <a:t>P </a:t>
            </a:r>
            <a:r>
              <a:rPr lang="en-US" sz="2800" b="1" dirty="0">
                <a:solidFill>
                  <a:srgbClr val="FF0000"/>
                </a:solidFill>
                <a:ea typeface="MS PGothic" charset="0"/>
                <a:sym typeface="Zapf Dingbats" charset="0"/>
              </a:rPr>
              <a:t>Partition</a:t>
            </a:r>
          </a:p>
          <a:p>
            <a:pPr eaLnBrk="1" hangingPunct="1">
              <a:lnSpc>
                <a:spcPct val="90000"/>
              </a:lnSpc>
              <a:buFontTx/>
              <a:buNone/>
            </a:pPr>
            <a:r>
              <a:rPr lang="en-US" sz="2800" b="1" dirty="0">
                <a:solidFill>
                  <a:srgbClr val="FF0000"/>
                </a:solidFill>
                <a:ea typeface="MS PGothic" charset="0"/>
              </a:rPr>
              <a:t>	Theorem. </a:t>
            </a:r>
            <a:r>
              <a:rPr lang="en-US" sz="2800" b="1" dirty="0">
                <a:solidFill>
                  <a:srgbClr val="FF0000"/>
                </a:solidFill>
                <a:ea typeface="MS PGothic" charset="0"/>
                <a:sym typeface="Zapf Dingbats" charset="0"/>
              </a:rPr>
              <a:t>Partition </a:t>
            </a:r>
            <a:r>
              <a:rPr lang="en-US" sz="2800" b="1" dirty="0">
                <a:solidFill>
                  <a:srgbClr val="FF0000"/>
                </a:solidFill>
                <a:ea typeface="MS PGothic" charset="0"/>
                <a:cs typeface="Times New Roman"/>
                <a:sym typeface="Zapf Dingbats" charset="0"/>
              </a:rPr>
              <a:t>≤</a:t>
            </a:r>
            <a:r>
              <a:rPr lang="en-US" sz="2800" b="1" baseline="-25000" dirty="0">
                <a:solidFill>
                  <a:srgbClr val="FF0000"/>
                </a:solidFill>
                <a:ea typeface="MS PGothic" charset="0"/>
                <a:sym typeface="Zapf Dingbats" charset="0"/>
              </a:rPr>
              <a:t>P </a:t>
            </a:r>
            <a:r>
              <a:rPr lang="en-US" sz="2800" b="1" dirty="0" err="1">
                <a:solidFill>
                  <a:srgbClr val="FF0000"/>
                </a:solidFill>
                <a:ea typeface="MS PGothic" charset="0"/>
              </a:rPr>
              <a:t>SubsetSum</a:t>
            </a:r>
            <a:r>
              <a:rPr lang="en-US" sz="2800" b="1" dirty="0">
                <a:solidFill>
                  <a:srgbClr val="FF0000"/>
                </a:solidFill>
                <a:ea typeface="MS PGothic" charset="0"/>
              </a:rPr>
              <a:t> (for fun)</a:t>
            </a:r>
          </a:p>
          <a:p>
            <a:pPr eaLnBrk="1" hangingPunct="1">
              <a:lnSpc>
                <a:spcPct val="90000"/>
              </a:lnSpc>
              <a:buFontTx/>
              <a:buNone/>
            </a:pPr>
            <a:endParaRPr lang="en-US" sz="2800" b="1" dirty="0">
              <a:ea typeface="MS PGothic" charset="0"/>
            </a:endParaRPr>
          </a:p>
          <a:p>
            <a:pPr eaLnBrk="1" hangingPunct="1">
              <a:buFont typeface="Times" charset="0"/>
              <a:buNone/>
            </a:pPr>
            <a:r>
              <a:rPr lang="en-US" sz="2800" b="1" dirty="0">
                <a:ea typeface="MS PGothic" charset="0"/>
              </a:rPr>
              <a:t>	Therefore, not only is SAT in NP–Complete, but so are 0-1ILP, ILP,  3SAT, Partition, and </a:t>
            </a:r>
            <a:r>
              <a:rPr lang="en-US" sz="2800" b="1" dirty="0" err="1">
                <a:ea typeface="MS PGothic" charset="0"/>
              </a:rPr>
              <a:t>SubsetSum</a:t>
            </a:r>
            <a:r>
              <a:rPr lang="en-US" sz="2800" b="1" dirty="0">
                <a:ea typeface="MS PGothic" charset="0"/>
              </a:rPr>
              <a:t>.</a:t>
            </a:r>
            <a:endParaRPr lang="en-US" sz="2800" b="1" dirty="0">
              <a:latin typeface="Arial" charset="0"/>
              <a:ea typeface="MS PGothic" charset="0"/>
            </a:endParaRPr>
          </a:p>
          <a:p>
            <a:pPr eaLnBrk="1" hangingPunct="1">
              <a:lnSpc>
                <a:spcPct val="90000"/>
              </a:lnSpc>
              <a:buFontTx/>
              <a:buNone/>
            </a:pPr>
            <a:endParaRPr lang="en-US" sz="2000" b="1" dirty="0">
              <a:latin typeface="Arial" charset="0"/>
              <a:ea typeface="MS PGothic" charset="0"/>
            </a:endParaRPr>
          </a:p>
        </p:txBody>
      </p:sp>
      <p:sp>
        <p:nvSpPr>
          <p:cNvPr id="7" name="Date Placeholder 3">
            <a:extLst>
              <a:ext uri="{FF2B5EF4-FFF2-40B4-BE49-F238E27FC236}">
                <a16:creationId xmlns:a16="http://schemas.microsoft.com/office/drawing/2014/main" id="{CBEEF160-5C89-B442-B8D3-26BEC2D5B23B}"/>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dirty="0">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8396E7EF-D288-C84D-BDF6-2592FA9DF70E}"/>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23A8B56A-87D9-2341-A9AC-80B815337BB4}"/>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124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9873825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itle 1"/>
          <p:cNvSpPr>
            <a:spLocks noGrp="1"/>
          </p:cNvSpPr>
          <p:nvPr>
            <p:ph type="title"/>
          </p:nvPr>
        </p:nvSpPr>
        <p:spPr/>
        <p:txBody>
          <a:bodyPr/>
          <a:lstStyle/>
          <a:p>
            <a:r>
              <a:rPr lang="en-US" dirty="0">
                <a:latin typeface="Arial" charset="0"/>
                <a:ea typeface="MS PGothic" charset="0"/>
              </a:rPr>
              <a:t>3SAT ≤</a:t>
            </a:r>
            <a:r>
              <a:rPr lang="en-US" baseline="-25000" dirty="0">
                <a:latin typeface="Arial" charset="0"/>
                <a:ea typeface="MS PGothic" charset="0"/>
              </a:rPr>
              <a:t>p</a:t>
            </a:r>
            <a:r>
              <a:rPr lang="en-US" dirty="0">
                <a:latin typeface="Arial" charset="0"/>
                <a:ea typeface="MS PGothic" charset="0"/>
              </a:rPr>
              <a:t> </a:t>
            </a:r>
            <a:r>
              <a:rPr lang="en-US" dirty="0" err="1">
                <a:latin typeface="Arial" charset="0"/>
                <a:ea typeface="MS PGothic" charset="0"/>
              </a:rPr>
              <a:t>SubsetSum</a:t>
            </a:r>
            <a:endParaRPr lang="en-US" dirty="0">
              <a:latin typeface="Arial" charset="0"/>
              <a:ea typeface="MS PGothic" charset="0"/>
            </a:endParaRPr>
          </a:p>
        </p:txBody>
      </p:sp>
      <p:sp>
        <p:nvSpPr>
          <p:cNvPr id="273414" name="Rectangle 6"/>
          <p:cNvSpPr>
            <a:spLocks noChangeArrowheads="1"/>
          </p:cNvSpPr>
          <p:nvPr/>
        </p:nvSpPr>
        <p:spPr bwMode="auto">
          <a:xfrm>
            <a:off x="457200" y="1371600"/>
            <a:ext cx="822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Assuming a </a:t>
            </a:r>
            <a:r>
              <a:rPr lang="en-US" b="1" dirty="0"/>
              <a:t>3SAT expression (a + ~b + c) (~a + b + ~c)</a:t>
            </a:r>
          </a:p>
        </p:txBody>
      </p:sp>
      <p:graphicFrame>
        <p:nvGraphicFramePr>
          <p:cNvPr id="8" name="Table 7"/>
          <p:cNvGraphicFramePr>
            <a:graphicFrameLocks noGrp="1"/>
          </p:cNvGraphicFramePr>
          <p:nvPr/>
        </p:nvGraphicFramePr>
        <p:xfrm>
          <a:off x="1219200" y="1838688"/>
          <a:ext cx="6096000" cy="4389120"/>
        </p:xfrm>
        <a:graphic>
          <a:graphicData uri="http://schemas.openxmlformats.org/drawingml/2006/table">
            <a:tbl>
              <a:tblPr firstRow="1" bandRow="1">
                <a:tableStyleId>{00A15C55-8517-42AA-B614-E9B94910E393}</a:tableStyleId>
              </a:tblPr>
              <a:tblGrid>
                <a:gridCol w="685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600200">
                  <a:extLst>
                    <a:ext uri="{9D8B030D-6E8A-4147-A177-3AD203B41FA5}">
                      <a16:colId xmlns:a16="http://schemas.microsoft.com/office/drawing/2014/main" val="20005"/>
                    </a:ext>
                  </a:extLst>
                </a:gridCol>
              </a:tblGrid>
              <a:tr h="333489">
                <a:tc>
                  <a:txBody>
                    <a:bodyPr/>
                    <a:lstStyle/>
                    <a:p>
                      <a:pPr algn="ctr"/>
                      <a:endParaRPr lang="en-US" dirty="0"/>
                    </a:p>
                  </a:txBody>
                  <a:tcPr anchor="ctr"/>
                </a:tc>
                <a:tc>
                  <a:txBody>
                    <a:bodyPr/>
                    <a:lstStyle/>
                    <a:p>
                      <a:pPr algn="ctr"/>
                      <a:r>
                        <a:rPr lang="en-US" dirty="0"/>
                        <a:t>a</a:t>
                      </a:r>
                    </a:p>
                  </a:txBody>
                  <a:tcPr anchor="ctr"/>
                </a:tc>
                <a:tc>
                  <a:txBody>
                    <a:bodyPr/>
                    <a:lstStyle/>
                    <a:p>
                      <a:pPr algn="ctr"/>
                      <a:r>
                        <a:rPr lang="en-US" dirty="0"/>
                        <a:t>b</a:t>
                      </a:r>
                    </a:p>
                  </a:txBody>
                  <a:tcPr anchor="ctr"/>
                </a:tc>
                <a:tc>
                  <a:txBody>
                    <a:bodyPr/>
                    <a:lstStyle/>
                    <a:p>
                      <a:pPr algn="ctr"/>
                      <a:r>
                        <a:rPr lang="en-US" dirty="0"/>
                        <a:t>c</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t>a+~</a:t>
                      </a:r>
                      <a:r>
                        <a:rPr lang="en-US" dirty="0" err="1"/>
                        <a:t>b+c</a:t>
                      </a:r>
                      <a:endParaRPr lang="en-US" dirty="0"/>
                    </a:p>
                  </a:txBody>
                  <a:tcPr anchor="ctr"/>
                </a:tc>
                <a:tc>
                  <a:txBody>
                    <a:bodyPr/>
                    <a:lstStyle/>
                    <a:p>
                      <a:pPr algn="ctr"/>
                      <a:r>
                        <a:rPr lang="en-US" dirty="0"/>
                        <a:t>~</a:t>
                      </a:r>
                      <a:r>
                        <a:rPr lang="en-US" dirty="0" err="1"/>
                        <a:t>a+b</a:t>
                      </a:r>
                      <a:r>
                        <a:rPr lang="en-US" dirty="0"/>
                        <a:t>+~c</a:t>
                      </a:r>
                    </a:p>
                  </a:txBody>
                  <a:tcPr anchor="ctr"/>
                </a:tc>
                <a:extLst>
                  <a:ext uri="{0D108BD9-81ED-4DB2-BD59-A6C34878D82A}">
                    <a16:rowId xmlns:a16="http://schemas.microsoft.com/office/drawing/2014/main" val="10000"/>
                  </a:ext>
                </a:extLst>
              </a:tr>
              <a:tr h="333489">
                <a:tc>
                  <a:txBody>
                    <a:bodyPr/>
                    <a:lstStyle/>
                    <a:p>
                      <a:pPr algn="ctr"/>
                      <a:r>
                        <a:rPr lang="en-US" dirty="0"/>
                        <a:t>a</a:t>
                      </a:r>
                    </a:p>
                  </a:txBody>
                  <a:tcPr anchor="ctr"/>
                </a:tc>
                <a:tc>
                  <a:txBody>
                    <a:bodyPr/>
                    <a:lstStyle/>
                    <a:p>
                      <a:pPr algn="ctr"/>
                      <a:r>
                        <a:rPr lang="en-US" dirty="0"/>
                        <a:t>1</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1</a:t>
                      </a:r>
                    </a:p>
                  </a:txBody>
                  <a:tcPr anchor="ctr"/>
                </a:tc>
                <a:tc>
                  <a:txBody>
                    <a:bodyPr/>
                    <a:lstStyle/>
                    <a:p>
                      <a:pPr algn="ctr"/>
                      <a:r>
                        <a:rPr lang="en-US" dirty="0"/>
                        <a:t>0</a:t>
                      </a:r>
                    </a:p>
                  </a:txBody>
                  <a:tcPr anchor="ctr"/>
                </a:tc>
                <a:extLst>
                  <a:ext uri="{0D108BD9-81ED-4DB2-BD59-A6C34878D82A}">
                    <a16:rowId xmlns:a16="http://schemas.microsoft.com/office/drawing/2014/main" val="10001"/>
                  </a:ext>
                </a:extLst>
              </a:tr>
              <a:tr h="333489">
                <a:tc>
                  <a:txBody>
                    <a:bodyPr/>
                    <a:lstStyle/>
                    <a:p>
                      <a:pPr algn="ctr"/>
                      <a:r>
                        <a:rPr lang="en-US" dirty="0"/>
                        <a:t>~a</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extLst>
                  <a:ext uri="{0D108BD9-81ED-4DB2-BD59-A6C34878D82A}">
                    <a16:rowId xmlns:a16="http://schemas.microsoft.com/office/drawing/2014/main" val="10002"/>
                  </a:ext>
                </a:extLst>
              </a:tr>
              <a:tr h="333489">
                <a:tc>
                  <a:txBody>
                    <a:bodyPr/>
                    <a:lstStyle/>
                    <a:p>
                      <a:pPr algn="ctr"/>
                      <a:r>
                        <a:rPr lang="en-US" dirty="0"/>
                        <a:t>b</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extLst>
                  <a:ext uri="{0D108BD9-81ED-4DB2-BD59-A6C34878D82A}">
                    <a16:rowId xmlns:a16="http://schemas.microsoft.com/office/drawing/2014/main" val="10003"/>
                  </a:ext>
                </a:extLst>
              </a:tr>
              <a:tr h="333489">
                <a:tc>
                  <a:txBody>
                    <a:bodyPr/>
                    <a:lstStyle/>
                    <a:p>
                      <a:pPr algn="ctr"/>
                      <a:r>
                        <a:rPr lang="en-US" dirty="0"/>
                        <a:t>~b</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extLst>
                  <a:ext uri="{0D108BD9-81ED-4DB2-BD59-A6C34878D82A}">
                    <a16:rowId xmlns:a16="http://schemas.microsoft.com/office/drawing/2014/main" val="10004"/>
                  </a:ext>
                </a:extLst>
              </a:tr>
              <a:tr h="333489">
                <a:tc>
                  <a:txBody>
                    <a:bodyPr/>
                    <a:lstStyle/>
                    <a:p>
                      <a:pPr algn="ctr"/>
                      <a:r>
                        <a:rPr lang="en-US" dirty="0"/>
                        <a:t>c</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extLst>
                  <a:ext uri="{0D108BD9-81ED-4DB2-BD59-A6C34878D82A}">
                    <a16:rowId xmlns:a16="http://schemas.microsoft.com/office/drawing/2014/main" val="10005"/>
                  </a:ext>
                </a:extLst>
              </a:tr>
              <a:tr h="333489">
                <a:tc>
                  <a:txBody>
                    <a:bodyPr/>
                    <a:lstStyle/>
                    <a:p>
                      <a:pPr algn="ctr"/>
                      <a:r>
                        <a:rPr lang="en-US" dirty="0"/>
                        <a:t>~c</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extLst>
                  <a:ext uri="{0D108BD9-81ED-4DB2-BD59-A6C34878D82A}">
                    <a16:rowId xmlns:a16="http://schemas.microsoft.com/office/drawing/2014/main" val="10006"/>
                  </a:ext>
                </a:extLst>
              </a:tr>
              <a:tr h="333489">
                <a:tc>
                  <a:txBody>
                    <a:bodyPr/>
                    <a:lstStyle/>
                    <a:p>
                      <a:pPr algn="ctr"/>
                      <a:r>
                        <a:rPr lang="en-US" dirty="0"/>
                        <a:t>C1</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extLst>
                  <a:ext uri="{0D108BD9-81ED-4DB2-BD59-A6C34878D82A}">
                    <a16:rowId xmlns:a16="http://schemas.microsoft.com/office/drawing/2014/main" val="10007"/>
                  </a:ext>
                </a:extLst>
              </a:tr>
              <a:tr h="333489">
                <a:tc>
                  <a:txBody>
                    <a:bodyPr/>
                    <a:lstStyle/>
                    <a:p>
                      <a:pPr algn="ctr"/>
                      <a:r>
                        <a:rPr lang="en-US" dirty="0"/>
                        <a:t>C1’</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extLst>
                  <a:ext uri="{0D108BD9-81ED-4DB2-BD59-A6C34878D82A}">
                    <a16:rowId xmlns:a16="http://schemas.microsoft.com/office/drawing/2014/main" val="10008"/>
                  </a:ext>
                </a:extLst>
              </a:tr>
              <a:tr h="333489">
                <a:tc>
                  <a:txBody>
                    <a:bodyPr/>
                    <a:lstStyle/>
                    <a:p>
                      <a:pPr algn="ctr"/>
                      <a:r>
                        <a:rPr lang="en-US" dirty="0"/>
                        <a:t>C2</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extLst>
                  <a:ext uri="{0D108BD9-81ED-4DB2-BD59-A6C34878D82A}">
                    <a16:rowId xmlns:a16="http://schemas.microsoft.com/office/drawing/2014/main" val="10009"/>
                  </a:ext>
                </a:extLst>
              </a:tr>
              <a:tr h="333489">
                <a:tc>
                  <a:txBody>
                    <a:bodyPr/>
                    <a:lstStyle/>
                    <a:p>
                      <a:pPr algn="ctr"/>
                      <a:r>
                        <a:rPr lang="en-US" dirty="0"/>
                        <a:t>C2’</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extLst>
                  <a:ext uri="{0D108BD9-81ED-4DB2-BD59-A6C34878D82A}">
                    <a16:rowId xmlns:a16="http://schemas.microsoft.com/office/drawing/2014/main" val="10010"/>
                  </a:ext>
                </a:extLst>
              </a:tr>
              <a:tr h="333489">
                <a:tc>
                  <a:txBody>
                    <a:bodyPr/>
                    <a:lstStyle/>
                    <a:p>
                      <a:pPr algn="ctr"/>
                      <a:endParaRPr lang="en-US" dirty="0"/>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3</a:t>
                      </a:r>
                    </a:p>
                  </a:txBody>
                  <a:tcPr anchor="ctr"/>
                </a:tc>
                <a:tc>
                  <a:txBody>
                    <a:bodyPr/>
                    <a:lstStyle/>
                    <a:p>
                      <a:pPr algn="ctr"/>
                      <a:r>
                        <a:rPr lang="en-US" dirty="0">
                          <a:solidFill>
                            <a:schemeClr val="tx1"/>
                          </a:solidFill>
                        </a:rPr>
                        <a:t>3</a:t>
                      </a:r>
                    </a:p>
                  </a:txBody>
                  <a:tcPr anchor="ctr"/>
                </a:tc>
                <a:extLst>
                  <a:ext uri="{0D108BD9-81ED-4DB2-BD59-A6C34878D82A}">
                    <a16:rowId xmlns:a16="http://schemas.microsoft.com/office/drawing/2014/main" val="10011"/>
                  </a:ext>
                </a:extLst>
              </a:tr>
            </a:tbl>
          </a:graphicData>
        </a:graphic>
      </p:graphicFrame>
      <p:sp>
        <p:nvSpPr>
          <p:cNvPr id="9" name="Date Placeholder 3">
            <a:extLst>
              <a:ext uri="{FF2B5EF4-FFF2-40B4-BE49-F238E27FC236}">
                <a16:creationId xmlns:a16="http://schemas.microsoft.com/office/drawing/2014/main" id="{DF92693D-BF76-3E42-9C2C-F86CDE97893D}"/>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10" name="Footer Placeholder 4">
            <a:extLst>
              <a:ext uri="{FF2B5EF4-FFF2-40B4-BE49-F238E27FC236}">
                <a16:creationId xmlns:a16="http://schemas.microsoft.com/office/drawing/2014/main" id="{27F1DCF2-991D-1247-96F9-9F56A57CFBA9}"/>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1" name="Slide Number Placeholder 5">
            <a:extLst>
              <a:ext uri="{FF2B5EF4-FFF2-40B4-BE49-F238E27FC236}">
                <a16:creationId xmlns:a16="http://schemas.microsoft.com/office/drawing/2014/main" id="{C67044A6-8E9C-CD48-8AEA-D1591FD13A3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125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8131554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01DAF-3EA9-2F46-AEED-AD64166F697A}"/>
              </a:ext>
            </a:extLst>
          </p:cNvPr>
          <p:cNvSpPr>
            <a:spLocks noGrp="1"/>
          </p:cNvSpPr>
          <p:nvPr>
            <p:ph type="title"/>
          </p:nvPr>
        </p:nvSpPr>
        <p:spPr/>
        <p:txBody>
          <a:bodyPr/>
          <a:lstStyle/>
          <a:p>
            <a:r>
              <a:rPr lang="en-US" dirty="0" err="1"/>
              <a:t>SubsetSum</a:t>
            </a:r>
            <a:r>
              <a:rPr lang="en-US" dirty="0"/>
              <a:t> Matrix</a:t>
            </a:r>
          </a:p>
        </p:txBody>
      </p:sp>
      <p:sp>
        <p:nvSpPr>
          <p:cNvPr id="3" name="Content Placeholder 2">
            <a:extLst>
              <a:ext uri="{FF2B5EF4-FFF2-40B4-BE49-F238E27FC236}">
                <a16:creationId xmlns:a16="http://schemas.microsoft.com/office/drawing/2014/main" id="{C80831BD-3D8F-DE41-8312-FF24447F96AF}"/>
              </a:ext>
            </a:extLst>
          </p:cNvPr>
          <p:cNvSpPr>
            <a:spLocks noGrp="1"/>
          </p:cNvSpPr>
          <p:nvPr>
            <p:ph idx="1"/>
          </p:nvPr>
        </p:nvSpPr>
        <p:spPr/>
        <p:txBody>
          <a:bodyPr/>
          <a:lstStyle/>
          <a:p>
            <a:r>
              <a:rPr lang="en-US" sz="2400" dirty="0"/>
              <a:t>One column per variable and one column per clause</a:t>
            </a:r>
          </a:p>
          <a:p>
            <a:r>
              <a:rPr lang="en-US" sz="2400" dirty="0"/>
              <a:t>Two rows per variable (true/false so only one can be chosen per variable) and two rows per clause (optional pads to get to 3’s in clause columns, provided we are already at least a 1).</a:t>
            </a:r>
          </a:p>
          <a:p>
            <a:r>
              <a:rPr lang="en-US" sz="2400" dirty="0"/>
              <a:t>Each row is a number and summing them never results in carry to next column, so each column is independent of other and only influenced by rows we select.</a:t>
            </a:r>
          </a:p>
          <a:p>
            <a:r>
              <a:rPr lang="en-US" sz="2400" dirty="0"/>
              <a:t>Goal of 1 … 1 3… 3 forces one choice (true or false per variable) and satisfiability for every clause (must have a 1 in at least one variable row of each clause column )</a:t>
            </a:r>
          </a:p>
        </p:txBody>
      </p:sp>
      <p:sp>
        <p:nvSpPr>
          <p:cNvPr id="4" name="Date Placeholder 3">
            <a:extLst>
              <a:ext uri="{FF2B5EF4-FFF2-40B4-BE49-F238E27FC236}">
                <a16:creationId xmlns:a16="http://schemas.microsoft.com/office/drawing/2014/main" id="{BC3AEDE1-F98D-964B-8C59-62B2832CCE82}"/>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E3E092F7-3B15-FA4C-92A9-96C11A622CD7}"/>
              </a:ext>
            </a:extLst>
          </p:cNvPr>
          <p:cNvSpPr>
            <a:spLocks noGrp="1"/>
          </p:cNvSpPr>
          <p:nvPr>
            <p:ph type="ftr" sz="quarter" idx="11"/>
          </p:nvPr>
        </p:nvSpPr>
        <p:spPr/>
        <p:txBody>
          <a:bodyPr/>
          <a:lstStyle/>
          <a:p>
            <a:r>
              <a:rPr lang="en-US" dirty="0"/>
              <a:t>© UCF CS</a:t>
            </a:r>
          </a:p>
        </p:txBody>
      </p:sp>
      <p:sp>
        <p:nvSpPr>
          <p:cNvPr id="6" name="Slide Number Placeholder 5">
            <a:extLst>
              <a:ext uri="{FF2B5EF4-FFF2-40B4-BE49-F238E27FC236}">
                <a16:creationId xmlns:a16="http://schemas.microsoft.com/office/drawing/2014/main" id="{69CD955D-F062-CE4D-B29B-8F69F2D3429D}"/>
              </a:ext>
            </a:extLst>
          </p:cNvPr>
          <p:cNvSpPr>
            <a:spLocks noGrp="1"/>
          </p:cNvSpPr>
          <p:nvPr>
            <p:ph type="sldNum" sz="quarter" idx="12"/>
          </p:nvPr>
        </p:nvSpPr>
        <p:spPr/>
        <p:txBody>
          <a:bodyPr/>
          <a:lstStyle/>
          <a:p>
            <a:fld id="{F7F6C048-724C-A44D-A3A9-573A2C2F7973}" type="slidenum">
              <a:rPr lang="en-US" smtClean="0"/>
              <a:pPr/>
              <a:t>126</a:t>
            </a:fld>
            <a:endParaRPr lang="en-US"/>
          </a:p>
        </p:txBody>
      </p:sp>
    </p:spTree>
    <p:extLst>
      <p:ext uri="{BB962C8B-B14F-4D97-AF65-F5344CB8AC3E}">
        <p14:creationId xmlns:p14="http://schemas.microsoft.com/office/powerpoint/2010/main" val="370476174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CB285-6F2B-6343-ABEB-E374A3E53629}"/>
              </a:ext>
            </a:extLst>
          </p:cNvPr>
          <p:cNvSpPr>
            <a:spLocks noGrp="1"/>
          </p:cNvSpPr>
          <p:nvPr>
            <p:ph type="title"/>
          </p:nvPr>
        </p:nvSpPr>
        <p:spPr/>
        <p:txBody>
          <a:bodyPr/>
          <a:lstStyle/>
          <a:p>
            <a:r>
              <a:rPr lang="en-US" dirty="0"/>
              <a:t>How it works</a:t>
            </a:r>
          </a:p>
        </p:txBody>
      </p:sp>
      <p:sp>
        <p:nvSpPr>
          <p:cNvPr id="3" name="Content Placeholder 2">
            <a:extLst>
              <a:ext uri="{FF2B5EF4-FFF2-40B4-BE49-F238E27FC236}">
                <a16:creationId xmlns:a16="http://schemas.microsoft.com/office/drawing/2014/main" id="{81C55BD4-377B-FE4C-B104-25ACFBCA99E5}"/>
              </a:ext>
            </a:extLst>
          </p:cNvPr>
          <p:cNvSpPr>
            <a:spLocks noGrp="1"/>
          </p:cNvSpPr>
          <p:nvPr>
            <p:ph idx="1"/>
          </p:nvPr>
        </p:nvSpPr>
        <p:spPr/>
        <p:txBody>
          <a:bodyPr/>
          <a:lstStyle/>
          <a:p>
            <a:r>
              <a:rPr lang="en-US" dirty="0"/>
              <a:t>Satisfying (a + ~b + c) (~a + b + ~c)</a:t>
            </a:r>
          </a:p>
          <a:p>
            <a:r>
              <a:rPr lang="en-US" dirty="0"/>
              <a:t>Make a, b and c true (satisfies)</a:t>
            </a:r>
            <a:br>
              <a:rPr lang="en-US" dirty="0"/>
            </a:br>
            <a:r>
              <a:rPr lang="en-US" dirty="0"/>
              <a:t>Rows a, b and c get us 11121</a:t>
            </a:r>
            <a:br>
              <a:rPr lang="en-US" dirty="0"/>
            </a:br>
            <a:r>
              <a:rPr lang="en-US" dirty="0"/>
              <a:t>Padding with C1, C2 and C2’ gets 11133</a:t>
            </a:r>
          </a:p>
          <a:p>
            <a:r>
              <a:rPr lang="en-US" dirty="0"/>
              <a:t>Make a, ~b and c true (does not satisfy)</a:t>
            </a:r>
            <a:br>
              <a:rPr lang="en-US" dirty="0"/>
            </a:br>
            <a:r>
              <a:rPr lang="en-US" dirty="0"/>
              <a:t>Rows a, ~b and c get us 11130</a:t>
            </a:r>
            <a:br>
              <a:rPr lang="en-US" dirty="0"/>
            </a:br>
            <a:r>
              <a:rPr lang="en-US" dirty="0"/>
              <a:t>No amount of padding can get the last column to be 3 (2 is max)</a:t>
            </a:r>
          </a:p>
          <a:p>
            <a:endParaRPr lang="en-US" dirty="0"/>
          </a:p>
        </p:txBody>
      </p:sp>
      <p:sp>
        <p:nvSpPr>
          <p:cNvPr id="4" name="Date Placeholder 3">
            <a:extLst>
              <a:ext uri="{FF2B5EF4-FFF2-40B4-BE49-F238E27FC236}">
                <a16:creationId xmlns:a16="http://schemas.microsoft.com/office/drawing/2014/main" id="{425AB474-3721-F148-8E1D-77D20CD6A0E5}"/>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1C090693-3258-6E47-B2FD-1F7BCDAF949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B5C08EB2-AABD-8843-B244-5C339F18CC2C}"/>
              </a:ext>
            </a:extLst>
          </p:cNvPr>
          <p:cNvSpPr>
            <a:spLocks noGrp="1"/>
          </p:cNvSpPr>
          <p:nvPr>
            <p:ph type="sldNum" sz="quarter" idx="12"/>
          </p:nvPr>
        </p:nvSpPr>
        <p:spPr/>
        <p:txBody>
          <a:bodyPr/>
          <a:lstStyle/>
          <a:p>
            <a:fld id="{F7F6C048-724C-A44D-A3A9-573A2C2F7973}" type="slidenum">
              <a:rPr lang="en-US" smtClean="0"/>
              <a:pPr/>
              <a:t>127</a:t>
            </a:fld>
            <a:endParaRPr lang="en-US"/>
          </a:p>
        </p:txBody>
      </p:sp>
    </p:spTree>
    <p:extLst>
      <p:ext uri="{BB962C8B-B14F-4D97-AF65-F5344CB8AC3E}">
        <p14:creationId xmlns:p14="http://schemas.microsoft.com/office/powerpoint/2010/main" val="193946378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EF284-145F-F143-A47D-A094BB8B600C}"/>
              </a:ext>
            </a:extLst>
          </p:cNvPr>
          <p:cNvSpPr>
            <a:spLocks noGrp="1"/>
          </p:cNvSpPr>
          <p:nvPr>
            <p:ph type="title"/>
          </p:nvPr>
        </p:nvSpPr>
        <p:spPr/>
        <p:txBody>
          <a:bodyPr/>
          <a:lstStyle/>
          <a:p>
            <a:r>
              <a:rPr lang="en-US" dirty="0"/>
              <a:t>Partition</a:t>
            </a:r>
          </a:p>
        </p:txBody>
      </p:sp>
      <p:sp>
        <p:nvSpPr>
          <p:cNvPr id="3" name="Content Placeholder 2">
            <a:extLst>
              <a:ext uri="{FF2B5EF4-FFF2-40B4-BE49-F238E27FC236}">
                <a16:creationId xmlns:a16="http://schemas.microsoft.com/office/drawing/2014/main" id="{C62A9309-DD1A-A64F-9F5F-538C60670D6F}"/>
              </a:ext>
            </a:extLst>
          </p:cNvPr>
          <p:cNvSpPr>
            <a:spLocks noGrp="1"/>
          </p:cNvSpPr>
          <p:nvPr>
            <p:ph idx="1"/>
          </p:nvPr>
        </p:nvSpPr>
        <p:spPr/>
        <p:txBody>
          <a:bodyPr/>
          <a:lstStyle/>
          <a:p>
            <a:r>
              <a:rPr lang="en-US" dirty="0"/>
              <a:t>Given a Multiset </a:t>
            </a:r>
            <a:r>
              <a:rPr lang="en-US" dirty="0">
                <a:latin typeface="Arial" charset="0"/>
                <a:ea typeface="MS PGothic" charset="0"/>
              </a:rPr>
              <a:t>S = {s</a:t>
            </a:r>
            <a:r>
              <a:rPr lang="en-US" baseline="-25000" dirty="0">
                <a:latin typeface="Arial" charset="0"/>
                <a:ea typeface="MS PGothic" charset="0"/>
              </a:rPr>
              <a:t>1</a:t>
            </a:r>
            <a:r>
              <a:rPr lang="en-US" dirty="0">
                <a:latin typeface="Arial" charset="0"/>
                <a:ea typeface="MS PGothic" charset="0"/>
              </a:rPr>
              <a:t>, s</a:t>
            </a:r>
            <a:r>
              <a:rPr lang="en-US" baseline="-25000" dirty="0">
                <a:latin typeface="Arial" charset="0"/>
                <a:ea typeface="MS PGothic" charset="0"/>
              </a:rPr>
              <a:t>2</a:t>
            </a:r>
            <a:r>
              <a:rPr lang="en-US" dirty="0">
                <a:latin typeface="Arial" charset="0"/>
                <a:ea typeface="MS PGothic" charset="0"/>
              </a:rPr>
              <a:t>, …, </a:t>
            </a:r>
            <a:r>
              <a:rPr lang="en-US" dirty="0" err="1">
                <a:latin typeface="Arial" charset="0"/>
                <a:ea typeface="MS PGothic" charset="0"/>
              </a:rPr>
              <a:t>s</a:t>
            </a:r>
            <a:r>
              <a:rPr lang="en-US" baseline="-25000" dirty="0" err="1">
                <a:latin typeface="Arial" charset="0"/>
                <a:ea typeface="MS PGothic" charset="0"/>
              </a:rPr>
              <a:t>n</a:t>
            </a:r>
            <a:r>
              <a:rPr lang="en-US" dirty="0">
                <a:latin typeface="Arial" charset="0"/>
                <a:ea typeface="MS PGothic" charset="0"/>
              </a:rPr>
              <a:t>}, where each </a:t>
            </a:r>
            <a:r>
              <a:rPr lang="en-US" dirty="0" err="1">
                <a:latin typeface="Arial" charset="0"/>
                <a:ea typeface="MS PGothic" charset="0"/>
              </a:rPr>
              <a:t>s</a:t>
            </a:r>
            <a:r>
              <a:rPr lang="en-US" baseline="-25000" dirty="0" err="1">
                <a:latin typeface="Arial" charset="0"/>
                <a:ea typeface="MS PGothic" charset="0"/>
              </a:rPr>
              <a:t>i</a:t>
            </a:r>
            <a:r>
              <a:rPr lang="en-US" dirty="0">
                <a:latin typeface="Arial" charset="0"/>
                <a:ea typeface="MS PGothic" charset="0"/>
              </a:rPr>
              <a:t> is a positive integer, can we partition it into two sub-bags P1, P2 such that P1 ∪ P2 = S and P1 ∩ P2 = ∅ ?</a:t>
            </a:r>
          </a:p>
          <a:p>
            <a:r>
              <a:rPr lang="en-US" dirty="0">
                <a:latin typeface="Arial" charset="0"/>
                <a:ea typeface="MS PGothic" charset="0"/>
              </a:rPr>
              <a:t>Note: If S contains multiple copies of some integer, each is considered distinct and thus does not unduly influence the intersection and union operators above</a:t>
            </a:r>
          </a:p>
        </p:txBody>
      </p:sp>
      <p:sp>
        <p:nvSpPr>
          <p:cNvPr id="4" name="Date Placeholder 3">
            <a:extLst>
              <a:ext uri="{FF2B5EF4-FFF2-40B4-BE49-F238E27FC236}">
                <a16:creationId xmlns:a16="http://schemas.microsoft.com/office/drawing/2014/main" id="{0CDA272A-F82D-1044-B57C-C08860D0C3E3}"/>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B5489214-372B-2A42-AAA2-8AF5379DB590}"/>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89458B05-4791-D245-8169-9BD6FC236284}"/>
              </a:ext>
            </a:extLst>
          </p:cNvPr>
          <p:cNvSpPr>
            <a:spLocks noGrp="1"/>
          </p:cNvSpPr>
          <p:nvPr>
            <p:ph type="sldNum" sz="quarter" idx="12"/>
          </p:nvPr>
        </p:nvSpPr>
        <p:spPr/>
        <p:txBody>
          <a:bodyPr/>
          <a:lstStyle/>
          <a:p>
            <a:fld id="{F7F6C048-724C-A44D-A3A9-573A2C2F7973}" type="slidenum">
              <a:rPr lang="en-US" smtClean="0"/>
              <a:pPr/>
              <a:t>128</a:t>
            </a:fld>
            <a:endParaRPr lang="en-US"/>
          </a:p>
        </p:txBody>
      </p:sp>
    </p:spTree>
    <p:extLst>
      <p:ext uri="{BB962C8B-B14F-4D97-AF65-F5344CB8AC3E}">
        <p14:creationId xmlns:p14="http://schemas.microsoft.com/office/powerpoint/2010/main" val="60506752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1"/>
          <p:cNvSpPr>
            <a:spLocks noGrp="1"/>
          </p:cNvSpPr>
          <p:nvPr>
            <p:ph type="title"/>
          </p:nvPr>
        </p:nvSpPr>
        <p:spPr/>
        <p:txBody>
          <a:bodyPr/>
          <a:lstStyle/>
          <a:p>
            <a:r>
              <a:rPr lang="en-US" dirty="0" err="1">
                <a:latin typeface="Arial" charset="0"/>
                <a:ea typeface="MS PGothic" charset="0"/>
              </a:rPr>
              <a:t>SubsetSum≡</a:t>
            </a:r>
            <a:r>
              <a:rPr lang="en-US" baseline="-25000" dirty="0" err="1">
                <a:latin typeface="Arial" charset="0"/>
                <a:ea typeface="MS PGothic" charset="0"/>
              </a:rPr>
              <a:t>p</a:t>
            </a:r>
            <a:r>
              <a:rPr lang="en-US" dirty="0" err="1">
                <a:latin typeface="Arial" charset="0"/>
                <a:ea typeface="MS PGothic" charset="0"/>
              </a:rPr>
              <a:t>Partition</a:t>
            </a:r>
            <a:r>
              <a:rPr lang="en-US" dirty="0">
                <a:latin typeface="Arial" charset="0"/>
                <a:ea typeface="MS PGothic" charset="0"/>
              </a:rPr>
              <a:t> Details</a:t>
            </a:r>
          </a:p>
        </p:txBody>
      </p:sp>
      <p:sp>
        <p:nvSpPr>
          <p:cNvPr id="274435" name="Content Placeholder 2"/>
          <p:cNvSpPr>
            <a:spLocks noGrp="1"/>
          </p:cNvSpPr>
          <p:nvPr>
            <p:ph idx="1"/>
          </p:nvPr>
        </p:nvSpPr>
        <p:spPr/>
        <p:txBody>
          <a:bodyPr/>
          <a:lstStyle/>
          <a:p>
            <a:r>
              <a:rPr lang="en-US" sz="2800" dirty="0">
                <a:latin typeface="Arial" charset="0"/>
                <a:ea typeface="MS PGothic" charset="0"/>
              </a:rPr>
              <a:t>Partition is polynomial equivalent to </a:t>
            </a:r>
            <a:r>
              <a:rPr lang="en-US" sz="2800" dirty="0" err="1">
                <a:latin typeface="Arial" charset="0"/>
                <a:ea typeface="MS PGothic" charset="0"/>
              </a:rPr>
              <a:t>SubsetSum</a:t>
            </a:r>
            <a:endParaRPr lang="en-US" sz="2800" dirty="0">
              <a:latin typeface="Arial" charset="0"/>
              <a:ea typeface="MS PGothic" charset="0"/>
            </a:endParaRPr>
          </a:p>
          <a:p>
            <a:pPr lvl="1"/>
            <a:r>
              <a:rPr lang="en-US" sz="2400" dirty="0">
                <a:latin typeface="Arial" charset="0"/>
                <a:ea typeface="MS PGothic" charset="0"/>
              </a:rPr>
              <a:t>Let i</a:t>
            </a:r>
            <a:r>
              <a:rPr lang="en-US" sz="2400" baseline="-25000" dirty="0">
                <a:latin typeface="Arial" charset="0"/>
                <a:ea typeface="MS PGothic" charset="0"/>
              </a:rPr>
              <a:t>1</a:t>
            </a:r>
            <a:r>
              <a:rPr lang="en-US" sz="2400" dirty="0">
                <a:latin typeface="Arial" charset="0"/>
                <a:ea typeface="MS PGothic" charset="0"/>
              </a:rPr>
              <a:t>, i</a:t>
            </a:r>
            <a:r>
              <a:rPr lang="en-US" sz="2400" baseline="-25000" dirty="0">
                <a:latin typeface="Arial" charset="0"/>
                <a:ea typeface="MS PGothic" charset="0"/>
              </a:rPr>
              <a:t>2</a:t>
            </a:r>
            <a:r>
              <a:rPr lang="en-US" sz="2400" dirty="0">
                <a:latin typeface="Arial" charset="0"/>
                <a:ea typeface="MS PGothic" charset="0"/>
              </a:rPr>
              <a:t>, .., i</a:t>
            </a:r>
            <a:r>
              <a:rPr lang="en-US" sz="2400" baseline="-25000" dirty="0">
                <a:latin typeface="Arial" charset="0"/>
                <a:ea typeface="MS PGothic" charset="0"/>
              </a:rPr>
              <a:t>n</a:t>
            </a:r>
            <a:r>
              <a:rPr lang="en-US" sz="2400" dirty="0">
                <a:latin typeface="Arial" charset="0"/>
                <a:ea typeface="MS PGothic" charset="0"/>
              </a:rPr>
              <a:t> , G be an instance of </a:t>
            </a:r>
            <a:r>
              <a:rPr lang="en-US" sz="2400" dirty="0" err="1">
                <a:latin typeface="Arial" charset="0"/>
                <a:ea typeface="MS PGothic" charset="0"/>
              </a:rPr>
              <a:t>SubsetSum</a:t>
            </a:r>
            <a:r>
              <a:rPr lang="en-US" sz="2400" dirty="0">
                <a:latin typeface="Arial" charset="0"/>
                <a:ea typeface="MS PGothic" charset="0"/>
              </a:rPr>
              <a:t>. This instance has answer </a:t>
            </a:r>
            <a:r>
              <a:rPr lang="ja-JP" altLang="en-US" sz="2400">
                <a:latin typeface="Arial" charset="0"/>
                <a:ea typeface="MS PGothic" charset="0"/>
              </a:rPr>
              <a:t>“</a:t>
            </a:r>
            <a:r>
              <a:rPr lang="en-US" altLang="ja-JP" sz="2400" dirty="0">
                <a:latin typeface="Arial" charset="0"/>
                <a:ea typeface="MS PGothic" charset="0"/>
              </a:rPr>
              <a:t>yes</a:t>
            </a:r>
            <a:r>
              <a:rPr lang="ja-JP" altLang="en-US" sz="2400">
                <a:latin typeface="Arial" charset="0"/>
                <a:ea typeface="MS PGothic" charset="0"/>
              </a:rPr>
              <a:t>”</a:t>
            </a:r>
            <a:r>
              <a:rPr lang="en-US" altLang="ja-JP" sz="2400" dirty="0">
                <a:latin typeface="Arial" charset="0"/>
                <a:ea typeface="MS PGothic" charset="0"/>
              </a:rPr>
              <a:t> </a:t>
            </a:r>
            <a:r>
              <a:rPr lang="en-US" altLang="ja-JP" sz="2400" dirty="0" err="1">
                <a:latin typeface="Arial" charset="0"/>
                <a:ea typeface="MS PGothic" charset="0"/>
              </a:rPr>
              <a:t>iff</a:t>
            </a:r>
            <a:r>
              <a:rPr lang="en-US" altLang="ja-JP" sz="2400" dirty="0">
                <a:latin typeface="Arial" charset="0"/>
                <a:ea typeface="MS PGothic" charset="0"/>
              </a:rPr>
              <a:t> </a:t>
            </a:r>
            <a:br>
              <a:rPr lang="en-US" altLang="ja-JP" sz="2400" dirty="0">
                <a:latin typeface="Arial" charset="0"/>
                <a:ea typeface="MS PGothic" charset="0"/>
              </a:rPr>
            </a:br>
            <a:r>
              <a:rPr lang="en-US" altLang="ja-JP" sz="2400" dirty="0">
                <a:latin typeface="Arial" charset="0"/>
                <a:ea typeface="MS PGothic" charset="0"/>
              </a:rPr>
              <a:t>i</a:t>
            </a:r>
            <a:r>
              <a:rPr lang="en-US" altLang="ja-JP" sz="2400" baseline="-25000" dirty="0">
                <a:latin typeface="Arial" charset="0"/>
                <a:ea typeface="MS PGothic" charset="0"/>
              </a:rPr>
              <a:t>1</a:t>
            </a:r>
            <a:r>
              <a:rPr lang="en-US" altLang="ja-JP" sz="2400" dirty="0">
                <a:latin typeface="Arial" charset="0"/>
                <a:ea typeface="MS PGothic" charset="0"/>
              </a:rPr>
              <a:t>, i</a:t>
            </a:r>
            <a:r>
              <a:rPr lang="en-US" altLang="ja-JP" sz="2400" baseline="-25000" dirty="0">
                <a:latin typeface="Arial" charset="0"/>
                <a:ea typeface="MS PGothic" charset="0"/>
              </a:rPr>
              <a:t>2</a:t>
            </a:r>
            <a:r>
              <a:rPr lang="en-US" altLang="ja-JP" sz="2400" dirty="0">
                <a:latin typeface="Arial" charset="0"/>
                <a:ea typeface="MS PGothic" charset="0"/>
              </a:rPr>
              <a:t>, .., i</a:t>
            </a:r>
            <a:r>
              <a:rPr lang="en-US" altLang="ja-JP" sz="2400" baseline="-25000" dirty="0">
                <a:latin typeface="Arial" charset="0"/>
                <a:ea typeface="MS PGothic" charset="0"/>
              </a:rPr>
              <a:t>n</a:t>
            </a:r>
            <a:r>
              <a:rPr lang="en-US" altLang="ja-JP" sz="2400" dirty="0">
                <a:latin typeface="Arial" charset="0"/>
                <a:ea typeface="MS PGothic" charset="0"/>
              </a:rPr>
              <a:t> , 2*Sum(i</a:t>
            </a:r>
            <a:r>
              <a:rPr lang="en-US" altLang="ja-JP" sz="2400" baseline="-25000" dirty="0">
                <a:latin typeface="Arial" charset="0"/>
                <a:ea typeface="MS PGothic" charset="0"/>
              </a:rPr>
              <a:t>1</a:t>
            </a:r>
            <a:r>
              <a:rPr lang="en-US" altLang="ja-JP" sz="2400" dirty="0">
                <a:latin typeface="Arial" charset="0"/>
                <a:ea typeface="MS PGothic" charset="0"/>
              </a:rPr>
              <a:t>, i</a:t>
            </a:r>
            <a:r>
              <a:rPr lang="en-US" altLang="ja-JP" sz="2400" baseline="-25000" dirty="0">
                <a:latin typeface="Arial" charset="0"/>
                <a:ea typeface="MS PGothic" charset="0"/>
              </a:rPr>
              <a:t>2</a:t>
            </a:r>
            <a:r>
              <a:rPr lang="en-US" altLang="ja-JP" sz="2400" dirty="0">
                <a:latin typeface="Arial" charset="0"/>
                <a:ea typeface="MS PGothic" charset="0"/>
              </a:rPr>
              <a:t>, .., i</a:t>
            </a:r>
            <a:r>
              <a:rPr lang="en-US" altLang="ja-JP" sz="2400" baseline="-25000" dirty="0">
                <a:latin typeface="Arial" charset="0"/>
                <a:ea typeface="MS PGothic" charset="0"/>
              </a:rPr>
              <a:t>n</a:t>
            </a:r>
            <a:r>
              <a:rPr lang="en-US" altLang="ja-JP" sz="2400" dirty="0">
                <a:latin typeface="Arial" charset="0"/>
                <a:ea typeface="MS PGothic" charset="0"/>
              </a:rPr>
              <a:t> ) – </a:t>
            </a:r>
            <a:r>
              <a:rPr lang="en-US" altLang="ja-JP" sz="2400" dirty="0" err="1">
                <a:latin typeface="Arial" charset="0"/>
                <a:ea typeface="MS PGothic" charset="0"/>
              </a:rPr>
              <a:t>G,Sum</a:t>
            </a:r>
            <a:r>
              <a:rPr lang="en-US" altLang="ja-JP" sz="2400" dirty="0">
                <a:latin typeface="Arial" charset="0"/>
                <a:ea typeface="MS PGothic" charset="0"/>
              </a:rPr>
              <a:t>(i</a:t>
            </a:r>
            <a:r>
              <a:rPr lang="en-US" altLang="ja-JP" sz="2400" baseline="-25000" dirty="0">
                <a:latin typeface="Arial" charset="0"/>
                <a:ea typeface="MS PGothic" charset="0"/>
              </a:rPr>
              <a:t>1</a:t>
            </a:r>
            <a:r>
              <a:rPr lang="en-US" altLang="ja-JP" sz="2400" dirty="0">
                <a:latin typeface="Arial" charset="0"/>
                <a:ea typeface="MS PGothic" charset="0"/>
              </a:rPr>
              <a:t>, i</a:t>
            </a:r>
            <a:r>
              <a:rPr lang="en-US" altLang="ja-JP" sz="2400" baseline="-25000" dirty="0">
                <a:latin typeface="Arial" charset="0"/>
                <a:ea typeface="MS PGothic" charset="0"/>
              </a:rPr>
              <a:t>2</a:t>
            </a:r>
            <a:r>
              <a:rPr lang="en-US" altLang="ja-JP" sz="2400" dirty="0">
                <a:latin typeface="Arial" charset="0"/>
                <a:ea typeface="MS PGothic" charset="0"/>
              </a:rPr>
              <a:t>, .., i</a:t>
            </a:r>
            <a:r>
              <a:rPr lang="en-US" altLang="ja-JP" sz="2400" baseline="-25000" dirty="0">
                <a:latin typeface="Arial" charset="0"/>
                <a:ea typeface="MS PGothic" charset="0"/>
              </a:rPr>
              <a:t>n</a:t>
            </a:r>
            <a:r>
              <a:rPr lang="en-US" altLang="ja-JP" sz="2400" dirty="0">
                <a:latin typeface="Arial" charset="0"/>
                <a:ea typeface="MS PGothic" charset="0"/>
              </a:rPr>
              <a:t> ) + G</a:t>
            </a:r>
            <a:br>
              <a:rPr lang="en-US" altLang="ja-JP" sz="2400" dirty="0">
                <a:latin typeface="Arial" charset="0"/>
                <a:ea typeface="MS PGothic" charset="0"/>
              </a:rPr>
            </a:br>
            <a:r>
              <a:rPr lang="en-US" altLang="ja-JP" sz="2400" dirty="0">
                <a:latin typeface="Arial" charset="0"/>
                <a:ea typeface="MS PGothic" charset="0"/>
              </a:rPr>
              <a:t>has answer </a:t>
            </a:r>
            <a:r>
              <a:rPr lang="ja-JP" altLang="en-US" sz="2400">
                <a:latin typeface="Arial" charset="0"/>
                <a:ea typeface="MS PGothic" charset="0"/>
              </a:rPr>
              <a:t>“</a:t>
            </a:r>
            <a:r>
              <a:rPr lang="en-US" altLang="ja-JP" sz="2400" dirty="0">
                <a:latin typeface="Arial" charset="0"/>
                <a:ea typeface="MS PGothic" charset="0"/>
              </a:rPr>
              <a:t>yes</a:t>
            </a:r>
            <a:r>
              <a:rPr lang="ja-JP" altLang="en-US" sz="2400">
                <a:latin typeface="Arial" charset="0"/>
                <a:ea typeface="MS PGothic" charset="0"/>
              </a:rPr>
              <a:t>”</a:t>
            </a:r>
            <a:r>
              <a:rPr lang="en-US" altLang="ja-JP" sz="2400" dirty="0">
                <a:latin typeface="Arial" charset="0"/>
                <a:ea typeface="MS PGothic" charset="0"/>
              </a:rPr>
              <a:t> in Partition. Here we assume that </a:t>
            </a:r>
            <a:br>
              <a:rPr lang="en-US" altLang="ja-JP" sz="2400" dirty="0">
                <a:latin typeface="Arial" charset="0"/>
                <a:ea typeface="MS PGothic" charset="0"/>
              </a:rPr>
            </a:br>
            <a:r>
              <a:rPr lang="en-US" altLang="ja-JP" sz="2400" dirty="0">
                <a:latin typeface="Arial" charset="0"/>
                <a:ea typeface="MS PGothic" charset="0"/>
              </a:rPr>
              <a:t>G ≤ Sum(i</a:t>
            </a:r>
            <a:r>
              <a:rPr lang="en-US" altLang="ja-JP" sz="2400" baseline="-25000" dirty="0">
                <a:latin typeface="Arial" charset="0"/>
                <a:ea typeface="MS PGothic" charset="0"/>
              </a:rPr>
              <a:t>1</a:t>
            </a:r>
            <a:r>
              <a:rPr lang="en-US" altLang="ja-JP" sz="2400" dirty="0">
                <a:latin typeface="Arial" charset="0"/>
                <a:ea typeface="MS PGothic" charset="0"/>
              </a:rPr>
              <a:t>, i</a:t>
            </a:r>
            <a:r>
              <a:rPr lang="en-US" altLang="ja-JP" sz="2400" baseline="-25000" dirty="0">
                <a:latin typeface="Arial" charset="0"/>
                <a:ea typeface="MS PGothic" charset="0"/>
              </a:rPr>
              <a:t>2</a:t>
            </a:r>
            <a:r>
              <a:rPr lang="en-US" altLang="ja-JP" sz="2400" dirty="0">
                <a:latin typeface="Arial" charset="0"/>
                <a:ea typeface="MS PGothic" charset="0"/>
              </a:rPr>
              <a:t>, .., i</a:t>
            </a:r>
            <a:r>
              <a:rPr lang="en-US" altLang="ja-JP" sz="2400" baseline="-25000" dirty="0">
                <a:latin typeface="Arial" charset="0"/>
                <a:ea typeface="MS PGothic" charset="0"/>
              </a:rPr>
              <a:t>n</a:t>
            </a:r>
            <a:r>
              <a:rPr lang="en-US" altLang="ja-JP" sz="2400" dirty="0">
                <a:latin typeface="Arial" charset="0"/>
                <a:ea typeface="MS PGothic" charset="0"/>
              </a:rPr>
              <a:t> ), for, if not, the answer is </a:t>
            </a:r>
            <a:r>
              <a:rPr lang="ja-JP" altLang="en-US" sz="2400">
                <a:latin typeface="Arial" charset="0"/>
                <a:ea typeface="MS PGothic" charset="0"/>
              </a:rPr>
              <a:t>“</a:t>
            </a:r>
            <a:r>
              <a:rPr lang="en-US" altLang="ja-JP" sz="2400" dirty="0">
                <a:latin typeface="Arial" charset="0"/>
                <a:ea typeface="MS PGothic" charset="0"/>
              </a:rPr>
              <a:t>no.</a:t>
            </a:r>
            <a:r>
              <a:rPr lang="ja-JP" altLang="en-US" sz="2400">
                <a:latin typeface="Arial" charset="0"/>
                <a:ea typeface="MS PGothic" charset="0"/>
              </a:rPr>
              <a:t>”</a:t>
            </a:r>
            <a:endParaRPr lang="en-US" altLang="ja-JP" sz="2400" dirty="0">
              <a:latin typeface="Arial" charset="0"/>
              <a:ea typeface="MS PGothic" charset="0"/>
            </a:endParaRPr>
          </a:p>
          <a:p>
            <a:pPr lvl="1"/>
            <a:r>
              <a:rPr lang="en-US" sz="2400" dirty="0">
                <a:latin typeface="Arial" charset="0"/>
                <a:ea typeface="MS PGothic" charset="0"/>
              </a:rPr>
              <a:t>Let i</a:t>
            </a:r>
            <a:r>
              <a:rPr lang="en-US" sz="2400" baseline="-25000" dirty="0">
                <a:latin typeface="Arial" charset="0"/>
                <a:ea typeface="MS PGothic" charset="0"/>
              </a:rPr>
              <a:t>1</a:t>
            </a:r>
            <a:r>
              <a:rPr lang="en-US" sz="2400" dirty="0">
                <a:latin typeface="Arial" charset="0"/>
                <a:ea typeface="MS PGothic" charset="0"/>
              </a:rPr>
              <a:t>, i</a:t>
            </a:r>
            <a:r>
              <a:rPr lang="en-US" sz="2400" baseline="-25000" dirty="0">
                <a:latin typeface="Arial" charset="0"/>
                <a:ea typeface="MS PGothic" charset="0"/>
              </a:rPr>
              <a:t>2</a:t>
            </a:r>
            <a:r>
              <a:rPr lang="en-US" sz="2400" dirty="0">
                <a:latin typeface="Arial" charset="0"/>
                <a:ea typeface="MS PGothic" charset="0"/>
              </a:rPr>
              <a:t>, .., i</a:t>
            </a:r>
            <a:r>
              <a:rPr lang="en-US" sz="2400" baseline="-25000" dirty="0">
                <a:latin typeface="Arial" charset="0"/>
                <a:ea typeface="MS PGothic" charset="0"/>
              </a:rPr>
              <a:t>n</a:t>
            </a:r>
            <a:r>
              <a:rPr lang="en-US" sz="2400" dirty="0">
                <a:latin typeface="Arial" charset="0"/>
                <a:ea typeface="MS PGothic" charset="0"/>
              </a:rPr>
              <a:t> be an instance of Partition. This instance has answer </a:t>
            </a:r>
            <a:r>
              <a:rPr lang="ja-JP" altLang="en-US" sz="2400">
                <a:latin typeface="Arial" charset="0"/>
                <a:ea typeface="MS PGothic" charset="0"/>
              </a:rPr>
              <a:t>“</a:t>
            </a:r>
            <a:r>
              <a:rPr lang="en-US" altLang="ja-JP" sz="2400" dirty="0">
                <a:latin typeface="Arial" charset="0"/>
                <a:ea typeface="MS PGothic" charset="0"/>
              </a:rPr>
              <a:t>yes</a:t>
            </a:r>
            <a:r>
              <a:rPr lang="ja-JP" altLang="en-US" sz="2400">
                <a:latin typeface="Arial" charset="0"/>
                <a:ea typeface="MS PGothic" charset="0"/>
              </a:rPr>
              <a:t>”</a:t>
            </a:r>
            <a:r>
              <a:rPr lang="en-US" altLang="ja-JP" sz="2400" dirty="0">
                <a:latin typeface="Arial" charset="0"/>
                <a:ea typeface="MS PGothic" charset="0"/>
              </a:rPr>
              <a:t> </a:t>
            </a:r>
            <a:r>
              <a:rPr lang="en-US" altLang="ja-JP" sz="2400" dirty="0" err="1">
                <a:latin typeface="Arial" charset="0"/>
                <a:ea typeface="MS PGothic" charset="0"/>
              </a:rPr>
              <a:t>iff</a:t>
            </a:r>
            <a:r>
              <a:rPr lang="en-US" altLang="ja-JP" sz="2400" dirty="0">
                <a:latin typeface="Arial" charset="0"/>
                <a:ea typeface="MS PGothic" charset="0"/>
              </a:rPr>
              <a:t> </a:t>
            </a:r>
            <a:br>
              <a:rPr lang="en-US" altLang="ja-JP" sz="2400" dirty="0">
                <a:latin typeface="Arial" charset="0"/>
                <a:ea typeface="MS PGothic" charset="0"/>
              </a:rPr>
            </a:br>
            <a:r>
              <a:rPr lang="en-US" altLang="ja-JP" sz="2400" dirty="0">
                <a:latin typeface="Arial" charset="0"/>
                <a:ea typeface="MS PGothic" charset="0"/>
              </a:rPr>
              <a:t>i</a:t>
            </a:r>
            <a:r>
              <a:rPr lang="en-US" altLang="ja-JP" sz="2400" baseline="-25000" dirty="0">
                <a:latin typeface="Arial" charset="0"/>
                <a:ea typeface="MS PGothic" charset="0"/>
              </a:rPr>
              <a:t>1</a:t>
            </a:r>
            <a:r>
              <a:rPr lang="en-US" altLang="ja-JP" sz="2400" dirty="0">
                <a:latin typeface="Arial" charset="0"/>
                <a:ea typeface="MS PGothic" charset="0"/>
              </a:rPr>
              <a:t>, i</a:t>
            </a:r>
            <a:r>
              <a:rPr lang="en-US" altLang="ja-JP" sz="2400" baseline="-25000" dirty="0">
                <a:latin typeface="Arial" charset="0"/>
                <a:ea typeface="MS PGothic" charset="0"/>
              </a:rPr>
              <a:t>2</a:t>
            </a:r>
            <a:r>
              <a:rPr lang="en-US" altLang="ja-JP" sz="2400" dirty="0">
                <a:latin typeface="Arial" charset="0"/>
                <a:ea typeface="MS PGothic" charset="0"/>
              </a:rPr>
              <a:t>, .., i</a:t>
            </a:r>
            <a:r>
              <a:rPr lang="en-US" altLang="ja-JP" sz="2400" baseline="-25000" dirty="0">
                <a:latin typeface="Arial" charset="0"/>
                <a:ea typeface="MS PGothic" charset="0"/>
              </a:rPr>
              <a:t>n</a:t>
            </a:r>
            <a:r>
              <a:rPr lang="en-US" altLang="ja-JP" sz="2400" dirty="0">
                <a:latin typeface="Arial" charset="0"/>
                <a:ea typeface="MS PGothic" charset="0"/>
              </a:rPr>
              <a:t> , Sum(i</a:t>
            </a:r>
            <a:r>
              <a:rPr lang="en-US" altLang="ja-JP" sz="2400" baseline="-25000" dirty="0">
                <a:latin typeface="Arial" charset="0"/>
                <a:ea typeface="MS PGothic" charset="0"/>
              </a:rPr>
              <a:t>1</a:t>
            </a:r>
            <a:r>
              <a:rPr lang="en-US" altLang="ja-JP" sz="2400" dirty="0">
                <a:latin typeface="Arial" charset="0"/>
                <a:ea typeface="MS PGothic" charset="0"/>
              </a:rPr>
              <a:t>, i</a:t>
            </a:r>
            <a:r>
              <a:rPr lang="en-US" altLang="ja-JP" sz="2400" baseline="-25000" dirty="0">
                <a:latin typeface="Arial" charset="0"/>
                <a:ea typeface="MS PGothic" charset="0"/>
              </a:rPr>
              <a:t>2</a:t>
            </a:r>
            <a:r>
              <a:rPr lang="en-US" altLang="ja-JP" sz="2400" dirty="0">
                <a:latin typeface="Arial" charset="0"/>
                <a:ea typeface="MS PGothic" charset="0"/>
              </a:rPr>
              <a:t>, .., i</a:t>
            </a:r>
            <a:r>
              <a:rPr lang="en-US" altLang="ja-JP" sz="2400" baseline="-25000" dirty="0">
                <a:latin typeface="Arial" charset="0"/>
                <a:ea typeface="MS PGothic" charset="0"/>
              </a:rPr>
              <a:t>n</a:t>
            </a:r>
            <a:r>
              <a:rPr lang="en-US" altLang="ja-JP" sz="2400" dirty="0">
                <a:latin typeface="Arial" charset="0"/>
                <a:ea typeface="MS PGothic" charset="0"/>
              </a:rPr>
              <a:t> )/2 </a:t>
            </a:r>
            <a:br>
              <a:rPr lang="en-US" altLang="ja-JP" sz="2400" dirty="0">
                <a:latin typeface="Arial" charset="0"/>
                <a:ea typeface="MS PGothic" charset="0"/>
              </a:rPr>
            </a:br>
            <a:r>
              <a:rPr lang="en-US" altLang="ja-JP" sz="2400" dirty="0">
                <a:latin typeface="Arial" charset="0"/>
                <a:ea typeface="MS PGothic" charset="0"/>
              </a:rPr>
              <a:t>has answer </a:t>
            </a:r>
            <a:r>
              <a:rPr lang="ja-JP" altLang="en-US" sz="2400">
                <a:latin typeface="Arial" charset="0"/>
                <a:ea typeface="MS PGothic" charset="0"/>
              </a:rPr>
              <a:t>“</a:t>
            </a:r>
            <a:r>
              <a:rPr lang="en-US" altLang="ja-JP" sz="2400" dirty="0">
                <a:latin typeface="Arial" charset="0"/>
                <a:ea typeface="MS PGothic" charset="0"/>
              </a:rPr>
              <a:t>yes</a:t>
            </a:r>
            <a:r>
              <a:rPr lang="ja-JP" altLang="en-US" sz="2400">
                <a:latin typeface="Arial" charset="0"/>
                <a:ea typeface="MS PGothic" charset="0"/>
              </a:rPr>
              <a:t>”</a:t>
            </a:r>
            <a:r>
              <a:rPr lang="en-US" altLang="ja-JP" sz="2400" dirty="0">
                <a:latin typeface="Arial" charset="0"/>
                <a:ea typeface="MS PGothic" charset="0"/>
              </a:rPr>
              <a:t> in </a:t>
            </a:r>
            <a:r>
              <a:rPr lang="en-US" altLang="ja-JP" sz="2400" dirty="0" err="1">
                <a:latin typeface="Arial" charset="0"/>
                <a:ea typeface="MS PGothic" charset="0"/>
              </a:rPr>
              <a:t>SubsetSum</a:t>
            </a:r>
            <a:endParaRPr lang="en-US" sz="2400" dirty="0">
              <a:latin typeface="Arial" charset="0"/>
              <a:ea typeface="MS PGothic" charset="0"/>
            </a:endParaRPr>
          </a:p>
        </p:txBody>
      </p:sp>
      <p:sp>
        <p:nvSpPr>
          <p:cNvPr id="7" name="Date Placeholder 3">
            <a:extLst>
              <a:ext uri="{FF2B5EF4-FFF2-40B4-BE49-F238E27FC236}">
                <a16:creationId xmlns:a16="http://schemas.microsoft.com/office/drawing/2014/main" id="{63F90B55-E032-C548-B646-93CF8F5F7430}"/>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514150D2-B97E-224D-89D5-D90559FDEFF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9752F182-D24F-134C-A125-A52E96B5965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129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68395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US">
                <a:ea typeface="ＭＳ Ｐゴシック" pitchFamily="-111" charset="-128"/>
                <a:cs typeface="ＭＳ Ｐゴシック" pitchFamily="-111" charset="-128"/>
              </a:rPr>
              <a:t>A Word about Time</a:t>
            </a:r>
          </a:p>
        </p:txBody>
      </p:sp>
      <p:sp>
        <p:nvSpPr>
          <p:cNvPr id="124931" name="Content Placeholder 2"/>
          <p:cNvSpPr>
            <a:spLocks noGrp="1"/>
          </p:cNvSpPr>
          <p:nvPr>
            <p:ph idx="1"/>
          </p:nvPr>
        </p:nvSpPr>
        <p:spPr/>
        <p:txBody>
          <a:bodyPr/>
          <a:lstStyle/>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An algorithm for a problem is said to be polynomial if there exists integers </a:t>
            </a:r>
            <a:r>
              <a:rPr lang="en-US" sz="2400" b="1" dirty="0">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such that </a:t>
            </a:r>
            <a:r>
              <a:rPr lang="en-US" sz="2400" b="1" dirty="0">
                <a:ea typeface="ＭＳ Ｐゴシック" pitchFamily="-111" charset="-128"/>
                <a:cs typeface="ＭＳ Ｐゴシック" pitchFamily="-111" charset="-128"/>
              </a:rPr>
              <a:t>t(n)</a:t>
            </a:r>
            <a:r>
              <a:rPr lang="en-US" sz="2400" dirty="0">
                <a:ea typeface="ＭＳ Ｐゴシック" pitchFamily="-111" charset="-128"/>
                <a:cs typeface="ＭＳ Ｐゴシック" pitchFamily="-111" charset="-128"/>
              </a:rPr>
              <a:t>, the maximum number of steps required on any instance of size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is at most </a:t>
            </a:r>
            <a:r>
              <a:rPr lang="en-US" sz="2400" b="1" dirty="0" err="1">
                <a:ea typeface="ＭＳ Ｐゴシック" pitchFamily="-111" charset="-128"/>
                <a:cs typeface="ＭＳ Ｐゴシック" pitchFamily="-111" charset="-128"/>
              </a:rPr>
              <a:t>n</a:t>
            </a:r>
            <a:r>
              <a:rPr lang="en-US" sz="2400" b="1" baseline="30000" dirty="0" err="1">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 for all </a:t>
            </a:r>
            <a:r>
              <a:rPr lang="en-US" sz="2400" b="1" dirty="0">
                <a:ea typeface="ＭＳ Ｐゴシック" pitchFamily="-111" charset="-128"/>
                <a:cs typeface="ＭＳ Ｐゴシック" pitchFamily="-111" charset="-128"/>
              </a:rPr>
              <a:t>n ≥ N</a:t>
            </a:r>
            <a:r>
              <a:rPr lang="en-US" sz="2400" dirty="0">
                <a:ea typeface="ＭＳ Ｐゴシック" pitchFamily="-111" charset="-128"/>
                <a:cs typeface="ＭＳ Ｐゴシック" pitchFamily="-111" charset="-128"/>
              </a:rPr>
              <a:t>.</a:t>
            </a:r>
          </a:p>
          <a:p>
            <a:pPr eaLnBrk="1" hangingPunct="1">
              <a:lnSpc>
                <a:spcPct val="90000"/>
              </a:lnSpc>
            </a:pP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Otherwise, we say the algorithm is exponential. Usually, this is interpreted to mean </a:t>
            </a:r>
            <a:r>
              <a:rPr lang="en-US" sz="2400" b="1" dirty="0">
                <a:ea typeface="ＭＳ Ｐゴシック" pitchFamily="-111" charset="-128"/>
                <a:cs typeface="ＭＳ Ｐゴシック" pitchFamily="-111" charset="-128"/>
              </a:rPr>
              <a:t>t(n) ≥ </a:t>
            </a:r>
            <a:r>
              <a:rPr lang="en-US" sz="2400" b="1" dirty="0" err="1">
                <a:ea typeface="ＭＳ Ｐゴシック" pitchFamily="-111" charset="-128"/>
                <a:cs typeface="ＭＳ Ｐゴシック" pitchFamily="-111" charset="-128"/>
              </a:rPr>
              <a:t>c</a:t>
            </a:r>
            <a:r>
              <a:rPr lang="en-US" sz="2400" b="1" baseline="30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for an infinite set of size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instances, and some constant </a:t>
            </a:r>
            <a:r>
              <a:rPr lang="en-US" sz="2400" b="1" dirty="0">
                <a:ea typeface="ＭＳ Ｐゴシック" pitchFamily="-111" charset="-128"/>
                <a:cs typeface="ＭＳ Ｐゴシック" pitchFamily="-111" charset="-128"/>
              </a:rPr>
              <a:t>c &gt; 1 </a:t>
            </a:r>
            <a:r>
              <a:rPr lang="en-US" sz="2400" dirty="0">
                <a:ea typeface="ＭＳ Ｐゴシック" pitchFamily="-111" charset="-128"/>
                <a:cs typeface="ＭＳ Ｐゴシック" pitchFamily="-111" charset="-128"/>
              </a:rPr>
              <a:t>(often, we simply use </a:t>
            </a:r>
            <a:r>
              <a:rPr lang="en-US" sz="2400" b="1" dirty="0">
                <a:ea typeface="ＭＳ Ｐゴシック" pitchFamily="-111" charset="-128"/>
                <a:cs typeface="ＭＳ Ｐゴシック" pitchFamily="-111" charset="-128"/>
              </a:rPr>
              <a:t>c = 2</a:t>
            </a:r>
            <a:r>
              <a:rPr lang="en-US" sz="2400" dirty="0">
                <a:ea typeface="ＭＳ Ｐゴシック" pitchFamily="-111" charset="-128"/>
                <a:cs typeface="ＭＳ Ｐゴシック" pitchFamily="-111" charset="-128"/>
              </a:rPr>
              <a:t>).</a:t>
            </a:r>
          </a:p>
        </p:txBody>
      </p:sp>
      <p:sp>
        <p:nvSpPr>
          <p:cNvPr id="124932" name="Date Placeholder 3"/>
          <p:cNvSpPr>
            <a:spLocks noGrp="1"/>
          </p:cNvSpPr>
          <p:nvPr>
            <p:ph type="dt" sz="quarter" idx="10"/>
          </p:nvPr>
        </p:nvSpPr>
        <p:spPr>
          <a:noFill/>
        </p:spPr>
        <p:txBody>
          <a:bodyPr/>
          <a:lstStyle/>
          <a:p>
            <a:fld id="{88AE62BE-F112-B145-A861-DCC733EA4BB1}"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12493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4934" name="Slide Number Placeholder 5"/>
          <p:cNvSpPr>
            <a:spLocks noGrp="1"/>
          </p:cNvSpPr>
          <p:nvPr>
            <p:ph type="sldNum" sz="quarter" idx="12"/>
          </p:nvPr>
        </p:nvSpPr>
        <p:spPr>
          <a:noFill/>
        </p:spPr>
        <p:txBody>
          <a:bodyPr/>
          <a:lstStyle/>
          <a:p>
            <a:fld id="{55E67394-AB50-E04C-A293-865D95A0E37A}" type="slidenum">
              <a:rPr lang="en-US">
                <a:latin typeface="Arial" pitchFamily="-111" charset="0"/>
                <a:ea typeface="ＭＳ Ｐゴシック" pitchFamily="-111" charset="-128"/>
                <a:cs typeface="ＭＳ Ｐゴシック" pitchFamily="-111" charset="-128"/>
              </a:rPr>
              <a:pPr/>
              <a:t>13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418593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1"/>
          <p:cNvSpPr>
            <a:spLocks noGrp="1"/>
          </p:cNvSpPr>
          <p:nvPr>
            <p:ph type="title"/>
          </p:nvPr>
        </p:nvSpPr>
        <p:spPr/>
        <p:txBody>
          <a:bodyPr/>
          <a:lstStyle/>
          <a:p>
            <a:r>
              <a:rPr lang="en-US" dirty="0" err="1">
                <a:latin typeface="Arial" charset="0"/>
                <a:ea typeface="MS PGothic" charset="0"/>
              </a:rPr>
              <a:t>SubsetSum</a:t>
            </a:r>
            <a:r>
              <a:rPr lang="en-US" dirty="0">
                <a:latin typeface="Arial" charset="0"/>
                <a:ea typeface="MS PGothic" charset="0"/>
              </a:rPr>
              <a:t> ≡</a:t>
            </a:r>
            <a:r>
              <a:rPr lang="en-US" baseline="-25000" dirty="0">
                <a:latin typeface="Arial" charset="0"/>
                <a:ea typeface="MS PGothic" charset="0"/>
              </a:rPr>
              <a:t>p</a:t>
            </a:r>
            <a:r>
              <a:rPr lang="en-US" dirty="0">
                <a:latin typeface="Arial" charset="0"/>
                <a:ea typeface="MS PGothic" charset="0"/>
              </a:rPr>
              <a:t> Partition</a:t>
            </a:r>
          </a:p>
        </p:txBody>
      </p:sp>
      <p:sp>
        <p:nvSpPr>
          <p:cNvPr id="274435" name="Content Placeholder 2"/>
          <p:cNvSpPr>
            <a:spLocks noGrp="1"/>
          </p:cNvSpPr>
          <p:nvPr>
            <p:ph idx="1"/>
          </p:nvPr>
        </p:nvSpPr>
        <p:spPr/>
        <p:txBody>
          <a:bodyPr/>
          <a:lstStyle/>
          <a:p>
            <a:r>
              <a:rPr lang="en-US" sz="2400" dirty="0">
                <a:latin typeface="Arial" charset="0"/>
                <a:ea typeface="MS PGothic" charset="0"/>
              </a:rPr>
              <a:t>[(15, 17, 27, 11, 4, 12, 33, 5, 6, 21, 2), 57]</a:t>
            </a:r>
          </a:p>
          <a:p>
            <a:r>
              <a:rPr lang="en-US" sz="2400" dirty="0">
                <a:latin typeface="Arial" charset="0"/>
                <a:ea typeface="MS PGothic" charset="0"/>
              </a:rPr>
              <a:t>A solution is 15, 17, 11, 12, 2 </a:t>
            </a:r>
          </a:p>
          <a:p>
            <a:r>
              <a:rPr lang="en-US" sz="2400" dirty="0">
                <a:latin typeface="Arial" charset="0"/>
                <a:ea typeface="MS PGothic" charset="0"/>
              </a:rPr>
              <a:t>Sum of all is 153</a:t>
            </a:r>
          </a:p>
          <a:p>
            <a:r>
              <a:rPr lang="en-US" sz="2400" dirty="0">
                <a:latin typeface="Arial" charset="0"/>
                <a:ea typeface="MS PGothic" charset="0"/>
              </a:rPr>
              <a:t>Mapping to Partition is</a:t>
            </a:r>
          </a:p>
          <a:p>
            <a:pPr lvl="1"/>
            <a:r>
              <a:rPr lang="en-US" sz="2000" dirty="0">
                <a:latin typeface="Arial" charset="0"/>
                <a:ea typeface="MS PGothic" charset="0"/>
              </a:rPr>
              <a:t>(15, 17, 27, 11, 4, 12, 33, 5, 6, 21, 2, 306-57, 153+57)</a:t>
            </a:r>
          </a:p>
          <a:p>
            <a:pPr lvl="1"/>
            <a:r>
              <a:rPr lang="en-US" sz="2000" dirty="0">
                <a:latin typeface="Arial" charset="0"/>
                <a:ea typeface="MS PGothic" charset="0"/>
              </a:rPr>
              <a:t>(15, 17, 27, 11, 4, 12, 33, 5, 6, 21, 2, 249, 210)</a:t>
            </a:r>
          </a:p>
          <a:p>
            <a:pPr lvl="1"/>
            <a:r>
              <a:rPr lang="en-US" sz="2000" dirty="0">
                <a:latin typeface="Arial" charset="0"/>
                <a:ea typeface="MS PGothic" charset="0"/>
              </a:rPr>
              <a:t>(15+17+11+12+2+249) = 306</a:t>
            </a:r>
          </a:p>
          <a:p>
            <a:pPr lvl="1"/>
            <a:r>
              <a:rPr lang="en-US" sz="2000" dirty="0">
                <a:latin typeface="Arial" charset="0"/>
                <a:ea typeface="MS PGothic" charset="0"/>
              </a:rPr>
              <a:t>(27+4+33+5+6+21+210) = 306</a:t>
            </a:r>
          </a:p>
          <a:p>
            <a:r>
              <a:rPr lang="en-US" sz="2800" dirty="0">
                <a:latin typeface="Arial" charset="0"/>
                <a:ea typeface="MS PGothic" charset="0"/>
              </a:rPr>
              <a:t>Going other direction map above to </a:t>
            </a:r>
          </a:p>
          <a:p>
            <a:pPr lvl="1"/>
            <a:r>
              <a:rPr lang="en-US" sz="2000" dirty="0">
                <a:latin typeface="Arial" charset="0"/>
                <a:ea typeface="MS PGothic" charset="0"/>
              </a:rPr>
              <a:t>[(15, 17, 27, 11, 4, 12, 33, 5, 6, 21, 2, 249, 210), 306]</a:t>
            </a:r>
          </a:p>
          <a:p>
            <a:pPr lvl="1"/>
            <a:endParaRPr lang="en-US" dirty="0">
              <a:latin typeface="Arial" charset="0"/>
              <a:ea typeface="MS PGothic" charset="0"/>
            </a:endParaRPr>
          </a:p>
        </p:txBody>
      </p:sp>
      <p:sp>
        <p:nvSpPr>
          <p:cNvPr id="7" name="Date Placeholder 3">
            <a:extLst>
              <a:ext uri="{FF2B5EF4-FFF2-40B4-BE49-F238E27FC236}">
                <a16:creationId xmlns:a16="http://schemas.microsoft.com/office/drawing/2014/main" id="{09F459C6-839A-A744-8D45-83FC21E4793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555908A2-68BE-ED43-ACF8-BFDA9B3D8D0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E47E26EC-1110-264D-9DDF-BFA94F75740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130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9716351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819400"/>
            <a:ext cx="8610600" cy="1362075"/>
          </a:xfrm>
        </p:spPr>
        <p:txBody>
          <a:bodyPr/>
          <a:lstStyle/>
          <a:p>
            <a:pPr algn="ctr"/>
            <a:r>
              <a:rPr lang="en-US"/>
              <a:t>VERTEX COVERING (VC) Decision Problem is NP-Hard</a:t>
            </a:r>
          </a:p>
        </p:txBody>
      </p:sp>
      <p:sp>
        <p:nvSpPr>
          <p:cNvPr id="8" name="Date Placeholder 3">
            <a:extLst>
              <a:ext uri="{FF2B5EF4-FFF2-40B4-BE49-F238E27FC236}">
                <a16:creationId xmlns:a16="http://schemas.microsoft.com/office/drawing/2014/main" id="{E5BAC080-DDD4-734A-B21E-07B49C6674AE}"/>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9" name="Footer Placeholder 4">
            <a:extLst>
              <a:ext uri="{FF2B5EF4-FFF2-40B4-BE49-F238E27FC236}">
                <a16:creationId xmlns:a16="http://schemas.microsoft.com/office/drawing/2014/main" id="{ABCD0B98-3050-6542-9FBD-D411E631CFE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0" name="Slide Number Placeholder 5">
            <a:extLst>
              <a:ext uri="{FF2B5EF4-FFF2-40B4-BE49-F238E27FC236}">
                <a16:creationId xmlns:a16="http://schemas.microsoft.com/office/drawing/2014/main" id="{2C208875-9B45-E145-97D7-11B058A14B76}"/>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131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3552634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Title 1"/>
          <p:cNvSpPr>
            <a:spLocks noGrp="1"/>
          </p:cNvSpPr>
          <p:nvPr>
            <p:ph type="title"/>
          </p:nvPr>
        </p:nvSpPr>
        <p:spPr/>
        <p:txBody>
          <a:bodyPr/>
          <a:lstStyle/>
          <a:p>
            <a:r>
              <a:rPr lang="en-US">
                <a:ea typeface="ＭＳ Ｐゴシック" pitchFamily="-111" charset="-128"/>
                <a:cs typeface="ＭＳ Ｐゴシック" pitchFamily="-111" charset="-128"/>
              </a:rPr>
              <a:t>3SAT to Vertex Cover</a:t>
            </a:r>
          </a:p>
        </p:txBody>
      </p:sp>
      <p:sp>
        <p:nvSpPr>
          <p:cNvPr id="885763" name="Content Placeholder 2"/>
          <p:cNvSpPr>
            <a:spLocks noGrp="1"/>
          </p:cNvSpPr>
          <p:nvPr>
            <p:ph idx="1"/>
          </p:nvPr>
        </p:nvSpPr>
        <p:spPr/>
        <p:txBody>
          <a:bodyPr/>
          <a:lstStyle/>
          <a:p>
            <a:r>
              <a:rPr lang="en-US" sz="1800" b="1">
                <a:ea typeface="ＭＳ Ｐゴシック" pitchFamily="-111" charset="-128"/>
                <a:cs typeface="ＭＳ Ｐゴシック" pitchFamily="-111" charset="-128"/>
              </a:rPr>
              <a:t>Vertex cover seeks a set of vertices that cover every edge in some graph</a:t>
            </a:r>
          </a:p>
          <a:p>
            <a:r>
              <a:rPr lang="en-US" sz="1800" b="1">
                <a:ea typeface="ＭＳ Ｐゴシック" pitchFamily="-111" charset="-128"/>
                <a:cs typeface="ＭＳ Ｐゴシック" pitchFamily="-111" charset="-128"/>
              </a:rPr>
              <a:t>Let I</a:t>
            </a:r>
            <a:r>
              <a:rPr lang="en-US" sz="1800" b="1" baseline="-25000">
                <a:ea typeface="ＭＳ Ｐゴシック" pitchFamily="-111" charset="-128"/>
                <a:cs typeface="ＭＳ Ｐゴシック" pitchFamily="-111" charset="-128"/>
              </a:rPr>
              <a:t>3-SAT</a:t>
            </a:r>
            <a:r>
              <a:rPr lang="en-US" sz="1800" b="1">
                <a:ea typeface="ＭＳ Ｐゴシック" pitchFamily="-111" charset="-128"/>
                <a:cs typeface="ＭＳ Ｐゴシック" pitchFamily="-111" charset="-128"/>
              </a:rPr>
              <a:t> be an arbitrary instance of 3-SAT. For integers n and m, </a:t>
            </a:r>
            <a:br>
              <a:rPr lang="en-US" sz="1800" b="1">
                <a:ea typeface="ＭＳ Ｐゴシック" pitchFamily="-111" charset="-128"/>
                <a:cs typeface="ＭＳ Ｐゴシック" pitchFamily="-111" charset="-128"/>
              </a:rPr>
            </a:br>
            <a:r>
              <a:rPr lang="en-US" sz="1800" b="1">
                <a:ea typeface="ＭＳ Ｐゴシック" pitchFamily="-111" charset="-128"/>
                <a:cs typeface="ＭＳ Ｐゴシック" pitchFamily="-111" charset="-128"/>
              </a:rPr>
              <a:t>U = {u</a:t>
            </a:r>
            <a:r>
              <a:rPr lang="en-US" sz="1800" b="1" baseline="-25000">
                <a:ea typeface="ＭＳ Ｐゴシック" pitchFamily="-111" charset="-128"/>
                <a:cs typeface="ＭＳ Ｐゴシック" pitchFamily="-111" charset="-128"/>
              </a:rPr>
              <a:t>1</a:t>
            </a:r>
            <a:r>
              <a:rPr lang="en-US" sz="1800" b="1">
                <a:ea typeface="ＭＳ Ｐゴシック" pitchFamily="-111" charset="-128"/>
                <a:cs typeface="ＭＳ Ｐゴシック" pitchFamily="-111" charset="-128"/>
              </a:rPr>
              <a:t>, u</a:t>
            </a:r>
            <a:r>
              <a:rPr lang="en-US" sz="1800" b="1" baseline="-25000">
                <a:ea typeface="ＭＳ Ｐゴシック" pitchFamily="-111" charset="-128"/>
                <a:cs typeface="ＭＳ Ｐゴシック" pitchFamily="-111" charset="-128"/>
              </a:rPr>
              <a:t>2</a:t>
            </a:r>
            <a:r>
              <a:rPr lang="en-US" sz="1800" b="1">
                <a:ea typeface="ＭＳ Ｐゴシック" pitchFamily="-111" charset="-128"/>
                <a:cs typeface="ＭＳ Ｐゴシック" pitchFamily="-111" charset="-128"/>
              </a:rPr>
              <a:t>, …, u</a:t>
            </a:r>
            <a:r>
              <a:rPr lang="en-US" sz="1800" b="1" baseline="-25000">
                <a:ea typeface="ＭＳ Ｐゴシック" pitchFamily="-111" charset="-128"/>
                <a:cs typeface="ＭＳ Ｐゴシック" pitchFamily="-111" charset="-128"/>
              </a:rPr>
              <a:t>n</a:t>
            </a:r>
            <a:r>
              <a:rPr lang="en-US" sz="1800" b="1">
                <a:ea typeface="ＭＳ Ｐゴシック" pitchFamily="-111" charset="-128"/>
                <a:cs typeface="ＭＳ Ｐゴシック" pitchFamily="-111" charset="-128"/>
              </a:rPr>
              <a:t>} and C</a:t>
            </a:r>
            <a:r>
              <a:rPr lang="en-US" sz="1800" b="1" baseline="-25000">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{z</a:t>
            </a:r>
            <a:r>
              <a:rPr lang="en-US" sz="1800" b="1" baseline="-25000">
                <a:ea typeface="ＭＳ Ｐゴシック" pitchFamily="-111" charset="-128"/>
                <a:cs typeface="ＭＳ Ｐゴシック" pitchFamily="-111" charset="-128"/>
              </a:rPr>
              <a:t>i1</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i2</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i3</a:t>
            </a:r>
            <a:r>
              <a:rPr lang="en-US" sz="1800" b="1">
                <a:ea typeface="ＭＳ Ｐゴシック" pitchFamily="-111" charset="-128"/>
                <a:cs typeface="ＭＳ Ｐゴシック" pitchFamily="-111" charset="-128"/>
              </a:rPr>
              <a:t>} for 1 ≤ </a:t>
            </a:r>
            <a:r>
              <a:rPr lang="en-US" sz="1800" b="1"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m, </a:t>
            </a:r>
            <a:br>
              <a:rPr lang="en-US" sz="1800" b="1">
                <a:ea typeface="ＭＳ Ｐゴシック" pitchFamily="-111" charset="-128"/>
                <a:cs typeface="ＭＳ Ｐゴシック" pitchFamily="-111" charset="-128"/>
              </a:rPr>
            </a:br>
            <a:r>
              <a:rPr lang="en-US" sz="1800" b="1">
                <a:ea typeface="ＭＳ Ｐゴシック" pitchFamily="-111" charset="-128"/>
                <a:cs typeface="ＭＳ Ｐゴシック" pitchFamily="-111" charset="-128"/>
              </a:rPr>
              <a:t>where each </a:t>
            </a:r>
            <a:r>
              <a:rPr lang="en-US" sz="1800" b="1" err="1">
                <a:ea typeface="ＭＳ Ｐゴシック" pitchFamily="-111" charset="-128"/>
                <a:cs typeface="ＭＳ Ｐゴシック" pitchFamily="-111" charset="-128"/>
              </a:rPr>
              <a:t>z</a:t>
            </a:r>
            <a:r>
              <a:rPr lang="en-US" sz="1800" b="1" baseline="-25000" err="1">
                <a:ea typeface="ＭＳ Ｐゴシック" pitchFamily="-111" charset="-128"/>
                <a:cs typeface="ＭＳ Ｐゴシック" pitchFamily="-111" charset="-128"/>
              </a:rPr>
              <a:t>ij</a:t>
            </a:r>
            <a:r>
              <a:rPr lang="en-US" sz="1800" b="1">
                <a:ea typeface="ＭＳ Ｐゴシック" pitchFamily="-111" charset="-128"/>
                <a:cs typeface="ＭＳ Ｐゴシック" pitchFamily="-111" charset="-128"/>
              </a:rPr>
              <a:t> is either a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k</a:t>
            </a:r>
            <a:r>
              <a:rPr lang="en-US" sz="1800" b="1">
                <a:ea typeface="ＭＳ Ｐゴシック" pitchFamily="-111" charset="-128"/>
                <a:cs typeface="ＭＳ Ｐゴシック" pitchFamily="-111" charset="-128"/>
              </a:rPr>
              <a:t> or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k</a:t>
            </a:r>
            <a:r>
              <a:rPr lang="en-US" sz="1800" b="1">
                <a:ea typeface="ＭＳ Ｐゴシック" pitchFamily="-111" charset="-128"/>
                <a:cs typeface="ＭＳ Ｐゴシック" pitchFamily="-111" charset="-128"/>
              </a:rPr>
              <a:t>' for some k.</a:t>
            </a:r>
          </a:p>
          <a:p>
            <a:r>
              <a:rPr lang="en-US" sz="1800" b="1">
                <a:ea typeface="ＭＳ Ｐゴシック" pitchFamily="-111" charset="-128"/>
                <a:cs typeface="ＭＳ Ｐゴシック" pitchFamily="-111" charset="-128"/>
              </a:rPr>
              <a:t>Construct an instance of VC as follows.</a:t>
            </a:r>
          </a:p>
          <a:p>
            <a:r>
              <a:rPr lang="en-US" sz="1800" b="1">
                <a:ea typeface="ＭＳ Ｐゴシック" pitchFamily="-111" charset="-128"/>
                <a:cs typeface="ＭＳ Ｐゴシック" pitchFamily="-111" charset="-128"/>
              </a:rPr>
              <a:t>For each </a:t>
            </a:r>
            <a:r>
              <a:rPr lang="en-US" sz="1800" b="1"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1 ≤ </a:t>
            </a:r>
            <a:r>
              <a:rPr lang="en-US" sz="1800" b="1"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n, construct two vertices,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and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with an edge between them.</a:t>
            </a:r>
          </a:p>
          <a:p>
            <a:r>
              <a:rPr lang="en-US" sz="1800" b="1">
                <a:ea typeface="ＭＳ Ｐゴシック" pitchFamily="-111" charset="-128"/>
                <a:cs typeface="ＭＳ Ｐゴシック" pitchFamily="-111" charset="-128"/>
              </a:rPr>
              <a:t>For each clause </a:t>
            </a:r>
            <a:r>
              <a:rPr lang="en-US" sz="1800" b="1" err="1">
                <a:ea typeface="ＭＳ Ｐゴシック" pitchFamily="-111" charset="-128"/>
                <a:cs typeface="ＭＳ Ｐゴシック" pitchFamily="-111" charset="-128"/>
              </a:rPr>
              <a:t>C</a:t>
            </a:r>
            <a:r>
              <a:rPr lang="en-US" sz="1800" b="1" baseline="-25000"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{z</a:t>
            </a:r>
            <a:r>
              <a:rPr lang="en-US" sz="1800" b="1" baseline="-25000">
                <a:ea typeface="ＭＳ Ｐゴシック" pitchFamily="-111" charset="-128"/>
                <a:cs typeface="ＭＳ Ｐゴシック" pitchFamily="-111" charset="-128"/>
              </a:rPr>
              <a:t>i1</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i2</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i3</a:t>
            </a:r>
            <a:r>
              <a:rPr lang="en-US" sz="1800" b="1">
                <a:ea typeface="ＭＳ Ｐゴシック" pitchFamily="-111" charset="-128"/>
                <a:cs typeface="ＭＳ Ｐゴシック" pitchFamily="-111" charset="-128"/>
              </a:rPr>
              <a:t>}, 1 ≤ </a:t>
            </a:r>
            <a:r>
              <a:rPr lang="en-US" sz="1800" b="1"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m, construct three vertices z</a:t>
            </a:r>
            <a:r>
              <a:rPr lang="en-US" sz="1800" b="1" baseline="-25000">
                <a:ea typeface="ＭＳ Ｐゴシック" pitchFamily="-111" charset="-128"/>
                <a:cs typeface="ＭＳ Ｐゴシック" pitchFamily="-111" charset="-128"/>
              </a:rPr>
              <a:t>i1</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i2</a:t>
            </a:r>
            <a:r>
              <a:rPr lang="en-US" sz="1800" b="1">
                <a:ea typeface="ＭＳ Ｐゴシック" pitchFamily="-111" charset="-128"/>
                <a:cs typeface="ＭＳ Ｐゴシック" pitchFamily="-111" charset="-128"/>
              </a:rPr>
              <a:t>, and z</a:t>
            </a:r>
            <a:r>
              <a:rPr lang="en-US" sz="1800" b="1" baseline="-25000">
                <a:ea typeface="ＭＳ Ｐゴシック" pitchFamily="-111" charset="-128"/>
                <a:cs typeface="ＭＳ Ｐゴシック" pitchFamily="-111" charset="-128"/>
              </a:rPr>
              <a:t>i3</a:t>
            </a:r>
            <a:r>
              <a:rPr lang="en-US" sz="1800" b="1">
                <a:ea typeface="ＭＳ Ｐゴシック" pitchFamily="-111" charset="-128"/>
                <a:cs typeface="ＭＳ Ｐゴシック" pitchFamily="-111" charset="-128"/>
              </a:rPr>
              <a:t> and form a "triangle on them. Each </a:t>
            </a:r>
            <a:r>
              <a:rPr lang="en-US" sz="1800" b="1" err="1">
                <a:ea typeface="ＭＳ Ｐゴシック" pitchFamily="-111" charset="-128"/>
                <a:cs typeface="ＭＳ Ｐゴシック" pitchFamily="-111" charset="-128"/>
              </a:rPr>
              <a:t>z</a:t>
            </a:r>
            <a:r>
              <a:rPr lang="en-US" sz="1800" b="1" baseline="-25000" err="1">
                <a:ea typeface="ＭＳ Ｐゴシック" pitchFamily="-111" charset="-128"/>
                <a:cs typeface="ＭＳ Ｐゴシック" pitchFamily="-111" charset="-128"/>
              </a:rPr>
              <a:t>ij</a:t>
            </a:r>
            <a:r>
              <a:rPr lang="en-US" sz="1800" b="1">
                <a:ea typeface="ＭＳ Ｐゴシック" pitchFamily="-111" charset="-128"/>
                <a:cs typeface="ＭＳ Ｐゴシック" pitchFamily="-111" charset="-128"/>
              </a:rPr>
              <a:t> is one of the Boolean variables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k</a:t>
            </a:r>
            <a:r>
              <a:rPr lang="en-US" sz="1800" b="1">
                <a:ea typeface="ＭＳ Ｐゴシック" pitchFamily="-111" charset="-128"/>
                <a:cs typeface="ＭＳ Ｐゴシック" pitchFamily="-111" charset="-128"/>
              </a:rPr>
              <a:t> or its complement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k</a:t>
            </a:r>
            <a:r>
              <a:rPr lang="en-US" sz="1800" b="1">
                <a:ea typeface="ＭＳ Ｐゴシック" pitchFamily="-111" charset="-128"/>
                <a:cs typeface="ＭＳ Ｐゴシック" pitchFamily="-111" charset="-128"/>
              </a:rPr>
              <a:t>'. Draw an edge between </a:t>
            </a:r>
            <a:r>
              <a:rPr lang="en-US" sz="1800" b="1" err="1">
                <a:ea typeface="ＭＳ Ｐゴシック" pitchFamily="-111" charset="-128"/>
                <a:cs typeface="ＭＳ Ｐゴシック" pitchFamily="-111" charset="-128"/>
              </a:rPr>
              <a:t>z</a:t>
            </a:r>
            <a:r>
              <a:rPr lang="en-US" sz="1800" b="1" baseline="-25000" err="1">
                <a:ea typeface="ＭＳ Ｐゴシック" pitchFamily="-111" charset="-128"/>
                <a:cs typeface="ＭＳ Ｐゴシック" pitchFamily="-111" charset="-128"/>
              </a:rPr>
              <a:t>ij</a:t>
            </a:r>
            <a:r>
              <a:rPr lang="en-US" sz="1800" b="1">
                <a:ea typeface="ＭＳ Ｐゴシック" pitchFamily="-111" charset="-128"/>
                <a:cs typeface="ＭＳ Ｐゴシック" pitchFamily="-111" charset="-128"/>
              </a:rPr>
              <a:t> and the Boolean variable (whichever it is). Each </a:t>
            </a:r>
            <a:r>
              <a:rPr lang="en-US" sz="1800" b="1" err="1">
                <a:ea typeface="ＭＳ Ｐゴシック" pitchFamily="-111" charset="-128"/>
                <a:cs typeface="ＭＳ Ｐゴシック" pitchFamily="-111" charset="-128"/>
              </a:rPr>
              <a:t>z</a:t>
            </a:r>
            <a:r>
              <a:rPr lang="en-US" sz="1800" b="1" baseline="-25000" err="1">
                <a:ea typeface="ＭＳ Ｐゴシック" pitchFamily="-111" charset="-128"/>
                <a:cs typeface="ＭＳ Ｐゴシック" pitchFamily="-111" charset="-128"/>
              </a:rPr>
              <a:t>ij</a:t>
            </a:r>
            <a:r>
              <a:rPr lang="en-US" sz="1800" b="1">
                <a:ea typeface="ＭＳ Ｐゴシック" pitchFamily="-111" charset="-128"/>
                <a:cs typeface="ＭＳ Ｐゴシック" pitchFamily="-111" charset="-128"/>
              </a:rPr>
              <a:t> has degree 3. Finally, set k = n+2m.</a:t>
            </a:r>
          </a:p>
          <a:p>
            <a:r>
              <a:rPr lang="en-US" sz="1800" b="1">
                <a:ea typeface="ＭＳ Ｐゴシック" pitchFamily="-111" charset="-128"/>
                <a:cs typeface="ＭＳ Ｐゴシック" pitchFamily="-111" charset="-128"/>
              </a:rPr>
              <a:t>Theorem. The given instance of 3-SAT is </a:t>
            </a:r>
            <a:r>
              <a:rPr lang="en-US" sz="1800" b="1" err="1">
                <a:ea typeface="ＭＳ Ｐゴシック" pitchFamily="-111" charset="-128"/>
                <a:cs typeface="ＭＳ Ｐゴシック" pitchFamily="-111" charset="-128"/>
              </a:rPr>
              <a:t>satisfiable</a:t>
            </a:r>
            <a:r>
              <a:rPr lang="en-US" sz="1800" b="1">
                <a:ea typeface="ＭＳ Ｐゴシック" pitchFamily="-111" charset="-128"/>
                <a:cs typeface="ＭＳ Ｐゴシック" pitchFamily="-111" charset="-128"/>
              </a:rPr>
              <a:t> if and only if the constructed instance of VC has a vertex cover with at most k vertices.</a:t>
            </a:r>
          </a:p>
          <a:p>
            <a:endParaRPr lang="en-US" sz="1600" b="1">
              <a:ea typeface="ＭＳ Ｐゴシック" pitchFamily="-111" charset="-128"/>
              <a:cs typeface="ＭＳ Ｐゴシック" pitchFamily="-111" charset="-128"/>
            </a:endParaRPr>
          </a:p>
        </p:txBody>
      </p:sp>
      <p:sp>
        <p:nvSpPr>
          <p:cNvPr id="7" name="Date Placeholder 3">
            <a:extLst>
              <a:ext uri="{FF2B5EF4-FFF2-40B4-BE49-F238E27FC236}">
                <a16:creationId xmlns:a16="http://schemas.microsoft.com/office/drawing/2014/main" id="{DF3CE305-E969-E64B-A659-0EA387C7AC2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8D003B03-68C1-5C40-BAB1-07D77280D51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A027EDBE-4131-8448-AC91-B0AB456AC50A}"/>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132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6828398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VC Variable Gadget</a:t>
            </a:r>
          </a:p>
        </p:txBody>
      </p:sp>
      <p:cxnSp>
        <p:nvCxnSpPr>
          <p:cNvPr id="9" name="Straight Connector 8"/>
          <p:cNvCxnSpPr/>
          <p:nvPr/>
        </p:nvCxnSpPr>
        <p:spPr bwMode="auto">
          <a:xfrm>
            <a:off x="3733800" y="3505200"/>
            <a:ext cx="20574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Oval 10"/>
          <p:cNvSpPr/>
          <p:nvPr/>
        </p:nvSpPr>
        <p:spPr bwMode="auto">
          <a:xfrm>
            <a:off x="5791200" y="3048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2" name="Oval 11"/>
          <p:cNvSpPr/>
          <p:nvPr/>
        </p:nvSpPr>
        <p:spPr bwMode="auto">
          <a:xfrm>
            <a:off x="2819400" y="3048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TextBox 12"/>
          <p:cNvSpPr txBox="1"/>
          <p:nvPr/>
        </p:nvSpPr>
        <p:spPr>
          <a:xfrm>
            <a:off x="3048000" y="3276600"/>
            <a:ext cx="415636" cy="461665"/>
          </a:xfrm>
          <a:prstGeom prst="rect">
            <a:avLst/>
          </a:prstGeom>
          <a:noFill/>
        </p:spPr>
        <p:txBody>
          <a:bodyPr wrap="square" rtlCol="0">
            <a:spAutoFit/>
          </a:bodyPr>
          <a:lstStyle/>
          <a:p>
            <a:r>
              <a:rPr lang="en-US" b="1"/>
              <a:t>X</a:t>
            </a:r>
          </a:p>
        </p:txBody>
      </p:sp>
      <p:sp>
        <p:nvSpPr>
          <p:cNvPr id="14" name="TextBox 13"/>
          <p:cNvSpPr txBox="1"/>
          <p:nvPr/>
        </p:nvSpPr>
        <p:spPr>
          <a:xfrm>
            <a:off x="5943600" y="3276600"/>
            <a:ext cx="685800" cy="461665"/>
          </a:xfrm>
          <a:prstGeom prst="rect">
            <a:avLst/>
          </a:prstGeom>
          <a:noFill/>
        </p:spPr>
        <p:txBody>
          <a:bodyPr wrap="square" rtlCol="0">
            <a:spAutoFit/>
          </a:bodyPr>
          <a:lstStyle/>
          <a:p>
            <a:r>
              <a:rPr lang="en-US" b="1"/>
              <a:t>~X</a:t>
            </a:r>
          </a:p>
        </p:txBody>
      </p:sp>
      <p:sp>
        <p:nvSpPr>
          <p:cNvPr id="15" name="Date Placeholder 3">
            <a:extLst>
              <a:ext uri="{FF2B5EF4-FFF2-40B4-BE49-F238E27FC236}">
                <a16:creationId xmlns:a16="http://schemas.microsoft.com/office/drawing/2014/main" id="{9DB73ACF-3001-A94E-89C8-268796D1F4F0}"/>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16" name="Footer Placeholder 4">
            <a:extLst>
              <a:ext uri="{FF2B5EF4-FFF2-40B4-BE49-F238E27FC236}">
                <a16:creationId xmlns:a16="http://schemas.microsoft.com/office/drawing/2014/main" id="{192B3BC7-51BF-F34F-975C-73BF100FC0B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7" name="Slide Number Placeholder 5">
            <a:extLst>
              <a:ext uri="{FF2B5EF4-FFF2-40B4-BE49-F238E27FC236}">
                <a16:creationId xmlns:a16="http://schemas.microsoft.com/office/drawing/2014/main" id="{AD95C227-1F53-FA4E-AA7B-770E1270933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133</a:t>
            </a:fld>
            <a:endParaRPr lang="en-US">
              <a:latin typeface="Arial" pitchFamily="-111" charset="0"/>
              <a:ea typeface="ＭＳ Ｐゴシック" pitchFamily="-111" charset="-128"/>
              <a:cs typeface="ＭＳ Ｐゴシック" pitchFamily="-111" charset="-128"/>
            </a:endParaRPr>
          </a:p>
        </p:txBody>
      </p:sp>
      <p:sp>
        <p:nvSpPr>
          <p:cNvPr id="3" name="TextBox 2">
            <a:extLst>
              <a:ext uri="{FF2B5EF4-FFF2-40B4-BE49-F238E27FC236}">
                <a16:creationId xmlns:a16="http://schemas.microsoft.com/office/drawing/2014/main" id="{CD3A7536-A787-424E-BB0E-99027F3027CD}"/>
              </a:ext>
            </a:extLst>
          </p:cNvPr>
          <p:cNvSpPr txBox="1"/>
          <p:nvPr/>
        </p:nvSpPr>
        <p:spPr>
          <a:xfrm>
            <a:off x="571500" y="4336456"/>
            <a:ext cx="8001000" cy="369332"/>
          </a:xfrm>
          <a:prstGeom prst="rect">
            <a:avLst/>
          </a:prstGeom>
          <a:noFill/>
        </p:spPr>
        <p:txBody>
          <a:bodyPr wrap="square" rtlCol="0">
            <a:spAutoFit/>
          </a:bodyPr>
          <a:lstStyle/>
          <a:p>
            <a:r>
              <a:rPr lang="en-US" dirty="0"/>
              <a:t>To cover the edge in between x and ~x, at least one of these must be chosen</a:t>
            </a:r>
          </a:p>
        </p:txBody>
      </p:sp>
    </p:spTree>
    <p:extLst>
      <p:ext uri="{BB962C8B-B14F-4D97-AF65-F5344CB8AC3E}">
        <p14:creationId xmlns:p14="http://schemas.microsoft.com/office/powerpoint/2010/main" val="194197334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VC Clause Gadget</a:t>
            </a:r>
          </a:p>
        </p:txBody>
      </p:sp>
      <p:cxnSp>
        <p:nvCxnSpPr>
          <p:cNvPr id="9" name="Straight Connector 8"/>
          <p:cNvCxnSpPr>
            <a:stCxn id="15" idx="6"/>
          </p:cNvCxnSpPr>
          <p:nvPr/>
        </p:nvCxnSpPr>
        <p:spPr bwMode="auto">
          <a:xfrm>
            <a:off x="3429000" y="4139624"/>
            <a:ext cx="2133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Oval 10"/>
          <p:cNvSpPr/>
          <p:nvPr/>
        </p:nvSpPr>
        <p:spPr bwMode="auto">
          <a:xfrm>
            <a:off x="5562600" y="36824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2" name="Oval 11"/>
          <p:cNvSpPr/>
          <p:nvPr/>
        </p:nvSpPr>
        <p:spPr bwMode="auto">
          <a:xfrm>
            <a:off x="3886200" y="20822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TextBox 12"/>
          <p:cNvSpPr txBox="1"/>
          <p:nvPr/>
        </p:nvSpPr>
        <p:spPr>
          <a:xfrm>
            <a:off x="2819400" y="3911024"/>
            <a:ext cx="415636" cy="461665"/>
          </a:xfrm>
          <a:prstGeom prst="rect">
            <a:avLst/>
          </a:prstGeom>
          <a:noFill/>
        </p:spPr>
        <p:txBody>
          <a:bodyPr wrap="square" rtlCol="0">
            <a:spAutoFit/>
          </a:bodyPr>
          <a:lstStyle/>
          <a:p>
            <a:r>
              <a:rPr lang="en-US" sz="2400" b="1" dirty="0"/>
              <a:t>a</a:t>
            </a:r>
          </a:p>
        </p:txBody>
      </p:sp>
      <p:sp>
        <p:nvSpPr>
          <p:cNvPr id="14" name="TextBox 13"/>
          <p:cNvSpPr txBox="1"/>
          <p:nvPr/>
        </p:nvSpPr>
        <p:spPr>
          <a:xfrm>
            <a:off x="5715000" y="3911024"/>
            <a:ext cx="685800" cy="461665"/>
          </a:xfrm>
          <a:prstGeom prst="rect">
            <a:avLst/>
          </a:prstGeom>
          <a:noFill/>
        </p:spPr>
        <p:txBody>
          <a:bodyPr wrap="square" rtlCol="0">
            <a:spAutoFit/>
          </a:bodyPr>
          <a:lstStyle/>
          <a:p>
            <a:r>
              <a:rPr lang="en-US" sz="2400" b="1"/>
              <a:t>~c</a:t>
            </a:r>
          </a:p>
        </p:txBody>
      </p:sp>
      <p:sp>
        <p:nvSpPr>
          <p:cNvPr id="15" name="Oval 14"/>
          <p:cNvSpPr/>
          <p:nvPr/>
        </p:nvSpPr>
        <p:spPr bwMode="auto">
          <a:xfrm>
            <a:off x="2514600" y="36824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8" name="Straight Connector 7"/>
          <p:cNvCxnSpPr/>
          <p:nvPr/>
        </p:nvCxnSpPr>
        <p:spPr bwMode="auto">
          <a:xfrm flipH="1">
            <a:off x="3124200" y="2768024"/>
            <a:ext cx="7620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bwMode="auto">
          <a:xfrm>
            <a:off x="4724400" y="2768024"/>
            <a:ext cx="1029822" cy="95362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4156364" y="2234624"/>
            <a:ext cx="415636" cy="461665"/>
          </a:xfrm>
          <a:prstGeom prst="rect">
            <a:avLst/>
          </a:prstGeom>
          <a:noFill/>
        </p:spPr>
        <p:txBody>
          <a:bodyPr wrap="square" rtlCol="0">
            <a:spAutoFit/>
          </a:bodyPr>
          <a:lstStyle/>
          <a:p>
            <a:r>
              <a:rPr lang="en-US" sz="2400" b="1"/>
              <a:t>b</a:t>
            </a:r>
          </a:p>
        </p:txBody>
      </p:sp>
      <p:sp>
        <p:nvSpPr>
          <p:cNvPr id="22" name="TextBox 21"/>
          <p:cNvSpPr txBox="1"/>
          <p:nvPr/>
        </p:nvSpPr>
        <p:spPr>
          <a:xfrm>
            <a:off x="3505200" y="4673024"/>
            <a:ext cx="2133600" cy="584776"/>
          </a:xfrm>
          <a:prstGeom prst="rect">
            <a:avLst/>
          </a:prstGeom>
          <a:noFill/>
        </p:spPr>
        <p:txBody>
          <a:bodyPr wrap="square" rtlCol="0">
            <a:spAutoFit/>
          </a:bodyPr>
          <a:lstStyle/>
          <a:p>
            <a:r>
              <a:rPr lang="en-US" sz="3200" b="1"/>
              <a:t>a + b + ~c</a:t>
            </a:r>
          </a:p>
        </p:txBody>
      </p:sp>
      <p:sp>
        <p:nvSpPr>
          <p:cNvPr id="16" name="Date Placeholder 3">
            <a:extLst>
              <a:ext uri="{FF2B5EF4-FFF2-40B4-BE49-F238E27FC236}">
                <a16:creationId xmlns:a16="http://schemas.microsoft.com/office/drawing/2014/main" id="{7EC41917-C784-E74E-A1BB-046837C9ED8D}"/>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17" name="Footer Placeholder 4">
            <a:extLst>
              <a:ext uri="{FF2B5EF4-FFF2-40B4-BE49-F238E27FC236}">
                <a16:creationId xmlns:a16="http://schemas.microsoft.com/office/drawing/2014/main" id="{1427B3BB-449C-BC41-BAA9-79B22B145AE0}"/>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8" name="Slide Number Placeholder 5">
            <a:extLst>
              <a:ext uri="{FF2B5EF4-FFF2-40B4-BE49-F238E27FC236}">
                <a16:creationId xmlns:a16="http://schemas.microsoft.com/office/drawing/2014/main" id="{0B3A9F13-72EE-9E4D-AA8D-D16191EA5E71}"/>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134</a:t>
            </a:fld>
            <a:endParaRPr lang="en-US">
              <a:latin typeface="Arial" pitchFamily="-111" charset="0"/>
              <a:ea typeface="ＭＳ Ｐゴシック" pitchFamily="-111" charset="-128"/>
              <a:cs typeface="ＭＳ Ｐゴシック" pitchFamily="-111" charset="-128"/>
            </a:endParaRPr>
          </a:p>
        </p:txBody>
      </p:sp>
      <p:sp>
        <p:nvSpPr>
          <p:cNvPr id="3" name="TextBox 2">
            <a:extLst>
              <a:ext uri="{FF2B5EF4-FFF2-40B4-BE49-F238E27FC236}">
                <a16:creationId xmlns:a16="http://schemas.microsoft.com/office/drawing/2014/main" id="{966E3165-A7EF-ED4E-96A3-AD5B15388318}"/>
              </a:ext>
            </a:extLst>
          </p:cNvPr>
          <p:cNvSpPr txBox="1"/>
          <p:nvPr/>
        </p:nvSpPr>
        <p:spPr>
          <a:xfrm>
            <a:off x="914400" y="5421757"/>
            <a:ext cx="7315200" cy="369332"/>
          </a:xfrm>
          <a:prstGeom prst="rect">
            <a:avLst/>
          </a:prstGeom>
          <a:noFill/>
        </p:spPr>
        <p:txBody>
          <a:bodyPr wrap="square" rtlCol="0">
            <a:spAutoFit/>
          </a:bodyPr>
          <a:lstStyle/>
          <a:p>
            <a:r>
              <a:rPr lang="en-US" dirty="0"/>
              <a:t>To cover the edges here, at least two of three vertices must be chosen</a:t>
            </a:r>
          </a:p>
        </p:txBody>
      </p:sp>
    </p:spTree>
    <p:extLst>
      <p:ext uri="{BB962C8B-B14F-4D97-AF65-F5344CB8AC3E}">
        <p14:creationId xmlns:p14="http://schemas.microsoft.com/office/powerpoint/2010/main" val="154914416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VC Gadgets Combined</a:t>
            </a:r>
          </a:p>
        </p:txBody>
      </p:sp>
      <p:sp>
        <p:nvSpPr>
          <p:cNvPr id="5" name="Footer Placeholder 4"/>
          <p:cNvSpPr>
            <a:spLocks noGrp="1"/>
          </p:cNvSpPr>
          <p:nvPr>
            <p:ph type="ftr" sz="quarter" idx="11"/>
          </p:nvPr>
        </p:nvSpPr>
        <p:spPr/>
        <p:txBody>
          <a:bodyPr/>
          <a:lstStyle/>
          <a:p>
            <a:pPr>
              <a:defRPr/>
            </a:pPr>
            <a:r>
              <a:rPr lang="de-DE" dirty="0">
                <a:solidFill>
                  <a:srgbClr val="000000"/>
                </a:solidFill>
              </a:rPr>
              <a:t>UCF @ CS</a:t>
            </a:r>
            <a:endParaRPr lang="en-US" dirty="0">
              <a:solidFill>
                <a:srgbClr val="000000"/>
              </a:solidFill>
            </a:endParaRPr>
          </a:p>
        </p:txBody>
      </p:sp>
      <p:pic>
        <p:nvPicPr>
          <p:cNvPr id="9" name="Picture 8"/>
          <p:cNvPicPr>
            <a:picLocks noChangeAspect="1"/>
          </p:cNvPicPr>
          <p:nvPr/>
        </p:nvPicPr>
        <p:blipFill>
          <a:blip r:embed="rId2"/>
          <a:stretch>
            <a:fillRect/>
          </a:stretch>
        </p:blipFill>
        <p:spPr>
          <a:xfrm>
            <a:off x="533400" y="1189177"/>
            <a:ext cx="7086600" cy="4331881"/>
          </a:xfrm>
          <a:prstGeom prst="rect">
            <a:avLst/>
          </a:prstGeom>
        </p:spPr>
      </p:pic>
      <p:sp>
        <p:nvSpPr>
          <p:cNvPr id="8" name="Date Placeholder 3">
            <a:extLst>
              <a:ext uri="{FF2B5EF4-FFF2-40B4-BE49-F238E27FC236}">
                <a16:creationId xmlns:a16="http://schemas.microsoft.com/office/drawing/2014/main" id="{77157EB6-AB03-6E47-AF91-4D62D5E9C807}"/>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11" name="Slide Number Placeholder 5">
            <a:extLst>
              <a:ext uri="{FF2B5EF4-FFF2-40B4-BE49-F238E27FC236}">
                <a16:creationId xmlns:a16="http://schemas.microsoft.com/office/drawing/2014/main" id="{B098A319-02EE-D14A-BC17-4093D2A34474}"/>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135</a:t>
            </a:fld>
            <a:endParaRPr lang="en-US">
              <a:latin typeface="Arial" pitchFamily="-111" charset="0"/>
              <a:ea typeface="ＭＳ Ｐゴシック" pitchFamily="-111" charset="-128"/>
              <a:cs typeface="ＭＳ Ｐゴシック" pitchFamily="-111" charset="-128"/>
            </a:endParaRPr>
          </a:p>
        </p:txBody>
      </p:sp>
      <p:sp>
        <p:nvSpPr>
          <p:cNvPr id="3" name="TextBox 2">
            <a:extLst>
              <a:ext uri="{FF2B5EF4-FFF2-40B4-BE49-F238E27FC236}">
                <a16:creationId xmlns:a16="http://schemas.microsoft.com/office/drawing/2014/main" id="{9AE55309-1164-8049-9C51-22B5748B652C}"/>
              </a:ext>
            </a:extLst>
          </p:cNvPr>
          <p:cNvSpPr txBox="1"/>
          <p:nvPr/>
        </p:nvSpPr>
        <p:spPr>
          <a:xfrm>
            <a:off x="381000" y="5521058"/>
            <a:ext cx="8458200" cy="646331"/>
          </a:xfrm>
          <a:prstGeom prst="rect">
            <a:avLst/>
          </a:prstGeom>
          <a:noFill/>
        </p:spPr>
        <p:txBody>
          <a:bodyPr wrap="square" rtlCol="0">
            <a:spAutoFit/>
          </a:bodyPr>
          <a:lstStyle/>
          <a:p>
            <a:r>
              <a:rPr lang="en-US" dirty="0"/>
              <a:t>Goal is to cover all variables (really edges) with </a:t>
            </a:r>
            <a:r>
              <a:rPr lang="en-US" b="1" dirty="0"/>
              <a:t>v + 2c </a:t>
            </a:r>
            <a:r>
              <a:rPr lang="en-US" dirty="0"/>
              <a:t>nodes (minimum needed); </a:t>
            </a:r>
            <a:r>
              <a:rPr lang="en-US" b="1" dirty="0"/>
              <a:t>v</a:t>
            </a:r>
            <a:r>
              <a:rPr lang="en-US" dirty="0"/>
              <a:t>=#variables; </a:t>
            </a:r>
            <a:r>
              <a:rPr lang="en-US" b="1" dirty="0"/>
              <a:t>c</a:t>
            </a:r>
            <a:r>
              <a:rPr lang="en-US" dirty="0"/>
              <a:t> = #clauses; for above that is 2 + 2*3 = 8: Light blue are choices</a:t>
            </a:r>
          </a:p>
        </p:txBody>
      </p:sp>
      <p:sp>
        <p:nvSpPr>
          <p:cNvPr id="4" name="Oval 3">
            <a:extLst>
              <a:ext uri="{FF2B5EF4-FFF2-40B4-BE49-F238E27FC236}">
                <a16:creationId xmlns:a16="http://schemas.microsoft.com/office/drawing/2014/main" id="{CEDB1AB8-1FFE-B346-A3F1-C5E732CF9AE7}"/>
              </a:ext>
            </a:extLst>
          </p:cNvPr>
          <p:cNvSpPr/>
          <p:nvPr/>
        </p:nvSpPr>
        <p:spPr bwMode="auto">
          <a:xfrm>
            <a:off x="2895600" y="21336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2" name="Oval 11">
            <a:extLst>
              <a:ext uri="{FF2B5EF4-FFF2-40B4-BE49-F238E27FC236}">
                <a16:creationId xmlns:a16="http://schemas.microsoft.com/office/drawing/2014/main" id="{5422064F-D00A-6447-985B-766E7B44280F}"/>
              </a:ext>
            </a:extLst>
          </p:cNvPr>
          <p:cNvSpPr/>
          <p:nvPr/>
        </p:nvSpPr>
        <p:spPr bwMode="auto">
          <a:xfrm>
            <a:off x="4648200" y="21336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3" name="Oval 12">
            <a:extLst>
              <a:ext uri="{FF2B5EF4-FFF2-40B4-BE49-F238E27FC236}">
                <a16:creationId xmlns:a16="http://schemas.microsoft.com/office/drawing/2014/main" id="{AC8FF7E6-0173-2B44-B97C-9028BD35D4DE}"/>
              </a:ext>
            </a:extLst>
          </p:cNvPr>
          <p:cNvSpPr/>
          <p:nvPr/>
        </p:nvSpPr>
        <p:spPr bwMode="auto">
          <a:xfrm>
            <a:off x="1447800" y="35814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4" name="Oval 13">
            <a:extLst>
              <a:ext uri="{FF2B5EF4-FFF2-40B4-BE49-F238E27FC236}">
                <a16:creationId xmlns:a16="http://schemas.microsoft.com/office/drawing/2014/main" id="{AA9D2DE5-28B2-9C4D-9CC0-0FAF41A17782}"/>
              </a:ext>
            </a:extLst>
          </p:cNvPr>
          <p:cNvSpPr/>
          <p:nvPr/>
        </p:nvSpPr>
        <p:spPr bwMode="auto">
          <a:xfrm>
            <a:off x="914400" y="44196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5" name="Oval 14">
            <a:extLst>
              <a:ext uri="{FF2B5EF4-FFF2-40B4-BE49-F238E27FC236}">
                <a16:creationId xmlns:a16="http://schemas.microsoft.com/office/drawing/2014/main" id="{A7BF5E8C-240D-8F49-B6FB-795EC8FFAD57}"/>
              </a:ext>
            </a:extLst>
          </p:cNvPr>
          <p:cNvSpPr/>
          <p:nvPr/>
        </p:nvSpPr>
        <p:spPr bwMode="auto">
          <a:xfrm>
            <a:off x="3276600" y="44196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6" name="Oval 15">
            <a:extLst>
              <a:ext uri="{FF2B5EF4-FFF2-40B4-BE49-F238E27FC236}">
                <a16:creationId xmlns:a16="http://schemas.microsoft.com/office/drawing/2014/main" id="{EB7CC287-9B15-8344-89FD-2AF2E1E4EA05}"/>
              </a:ext>
            </a:extLst>
          </p:cNvPr>
          <p:cNvSpPr/>
          <p:nvPr/>
        </p:nvSpPr>
        <p:spPr bwMode="auto">
          <a:xfrm>
            <a:off x="4343400" y="44196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7" name="Oval 16">
            <a:extLst>
              <a:ext uri="{FF2B5EF4-FFF2-40B4-BE49-F238E27FC236}">
                <a16:creationId xmlns:a16="http://schemas.microsoft.com/office/drawing/2014/main" id="{CAAAB09E-04B4-4D49-82C7-087C3CB210B3}"/>
              </a:ext>
            </a:extLst>
          </p:cNvPr>
          <p:cNvSpPr/>
          <p:nvPr/>
        </p:nvSpPr>
        <p:spPr bwMode="auto">
          <a:xfrm>
            <a:off x="6705600" y="44196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8" name="Oval 17">
            <a:extLst>
              <a:ext uri="{FF2B5EF4-FFF2-40B4-BE49-F238E27FC236}">
                <a16:creationId xmlns:a16="http://schemas.microsoft.com/office/drawing/2014/main" id="{412F80C7-D7B3-524B-990D-7110C8FF029A}"/>
              </a:ext>
            </a:extLst>
          </p:cNvPr>
          <p:cNvSpPr/>
          <p:nvPr/>
        </p:nvSpPr>
        <p:spPr bwMode="auto">
          <a:xfrm>
            <a:off x="6172200" y="35052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298976163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EE3FA-3946-9A4F-8230-FA3ED12C0E32}"/>
              </a:ext>
            </a:extLst>
          </p:cNvPr>
          <p:cNvSpPr>
            <a:spLocks noGrp="1"/>
          </p:cNvSpPr>
          <p:nvPr>
            <p:ph type="title"/>
          </p:nvPr>
        </p:nvSpPr>
        <p:spPr/>
        <p:txBody>
          <a:bodyPr/>
          <a:lstStyle/>
          <a:p>
            <a:r>
              <a:rPr lang="en-US" dirty="0"/>
              <a:t>Why VC Gadgets Work</a:t>
            </a:r>
          </a:p>
        </p:txBody>
      </p:sp>
      <p:sp>
        <p:nvSpPr>
          <p:cNvPr id="3" name="Content Placeholder 2">
            <a:extLst>
              <a:ext uri="{FF2B5EF4-FFF2-40B4-BE49-F238E27FC236}">
                <a16:creationId xmlns:a16="http://schemas.microsoft.com/office/drawing/2014/main" id="{3B2340DF-FBC9-3C4C-98E2-B278456C35E9}"/>
              </a:ext>
            </a:extLst>
          </p:cNvPr>
          <p:cNvSpPr>
            <a:spLocks noGrp="1"/>
          </p:cNvSpPr>
          <p:nvPr>
            <p:ph idx="1"/>
          </p:nvPr>
        </p:nvSpPr>
        <p:spPr/>
        <p:txBody>
          <a:bodyPr/>
          <a:lstStyle/>
          <a:p>
            <a:r>
              <a:rPr lang="en-US" sz="2000" dirty="0"/>
              <a:t>For each variable gadget, we must either choose the variable or its complement to cover the edge connecting them; Choosing both is wasteful</a:t>
            </a:r>
          </a:p>
          <a:p>
            <a:r>
              <a:rPr lang="en-US" sz="2000" dirty="0"/>
              <a:t>For each clause gadget, we must cover its internal edges. This requires 2 per clause, but also need to cover all edges entering from variable gadgets, if not already covered by the selection of the corresponding variable gadget</a:t>
            </a:r>
          </a:p>
          <a:p>
            <a:r>
              <a:rPr lang="en-US" sz="2000" dirty="0"/>
              <a:t>If we can cover all edges, with just v+2c nodes then we have attained the minimum possible and guaranteed that each clause has at least one of its literals true. This allows the corresponding variable selection (true/false) to cover the incoming edge allowing the three internal edges to be covered by the other two variable nodes in the clause. If more than one literal is covered, you have a choice of which covered internal node to not choose for the clause gadget</a:t>
            </a:r>
          </a:p>
        </p:txBody>
      </p:sp>
      <p:sp>
        <p:nvSpPr>
          <p:cNvPr id="4" name="Date Placeholder 3">
            <a:extLst>
              <a:ext uri="{FF2B5EF4-FFF2-40B4-BE49-F238E27FC236}">
                <a16:creationId xmlns:a16="http://schemas.microsoft.com/office/drawing/2014/main" id="{FABF031C-A3ED-B84E-A516-C307869F120E}"/>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ECFDC9FC-0050-E541-B1C6-F97C98F3C132}"/>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ABEBA0B5-B377-D448-8091-00E01D4F9BD1}"/>
              </a:ext>
            </a:extLst>
          </p:cNvPr>
          <p:cNvSpPr>
            <a:spLocks noGrp="1"/>
          </p:cNvSpPr>
          <p:nvPr>
            <p:ph type="sldNum" sz="quarter" idx="12"/>
          </p:nvPr>
        </p:nvSpPr>
        <p:spPr/>
        <p:txBody>
          <a:bodyPr/>
          <a:lstStyle/>
          <a:p>
            <a:fld id="{F7F6C048-724C-A44D-A3A9-573A2C2F7973}" type="slidenum">
              <a:rPr lang="en-US" smtClean="0"/>
              <a:pPr/>
              <a:t>136</a:t>
            </a:fld>
            <a:endParaRPr lang="en-US" dirty="0"/>
          </a:p>
        </p:txBody>
      </p:sp>
    </p:spTree>
    <p:extLst>
      <p:ext uri="{BB962C8B-B14F-4D97-AF65-F5344CB8AC3E}">
        <p14:creationId xmlns:p14="http://schemas.microsoft.com/office/powerpoint/2010/main" val="139574437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D259-B0F8-1A44-A4B0-A41B8915950E}"/>
              </a:ext>
            </a:extLst>
          </p:cNvPr>
          <p:cNvSpPr>
            <a:spLocks noGrp="1"/>
          </p:cNvSpPr>
          <p:nvPr>
            <p:ph type="title"/>
          </p:nvPr>
        </p:nvSpPr>
        <p:spPr/>
        <p:txBody>
          <a:bodyPr/>
          <a:lstStyle/>
          <a:p>
            <a:r>
              <a:rPr lang="en-US" dirty="0"/>
              <a:t>Explaining Example</a:t>
            </a:r>
          </a:p>
        </p:txBody>
      </p:sp>
      <p:sp>
        <p:nvSpPr>
          <p:cNvPr id="3" name="Content Placeholder 2">
            <a:extLst>
              <a:ext uri="{FF2B5EF4-FFF2-40B4-BE49-F238E27FC236}">
                <a16:creationId xmlns:a16="http://schemas.microsoft.com/office/drawing/2014/main" id="{A1C8F8F8-55AD-994A-BA7F-9E9BE4E40C9D}"/>
              </a:ext>
            </a:extLst>
          </p:cNvPr>
          <p:cNvSpPr>
            <a:spLocks noGrp="1"/>
          </p:cNvSpPr>
          <p:nvPr>
            <p:ph idx="1"/>
          </p:nvPr>
        </p:nvSpPr>
        <p:spPr>
          <a:xfrm>
            <a:off x="457200" y="1219200"/>
            <a:ext cx="8229600" cy="2743200"/>
          </a:xfrm>
        </p:spPr>
        <p:txBody>
          <a:bodyPr/>
          <a:lstStyle/>
          <a:p>
            <a:endParaRPr lang="en-US" dirty="0"/>
          </a:p>
        </p:txBody>
      </p:sp>
      <p:sp>
        <p:nvSpPr>
          <p:cNvPr id="4" name="Date Placeholder 3">
            <a:extLst>
              <a:ext uri="{FF2B5EF4-FFF2-40B4-BE49-F238E27FC236}">
                <a16:creationId xmlns:a16="http://schemas.microsoft.com/office/drawing/2014/main" id="{8419C665-1A73-CF4C-9614-0B2AD0F3BD33}"/>
              </a:ext>
            </a:extLst>
          </p:cNvPr>
          <p:cNvSpPr>
            <a:spLocks noGrp="1"/>
          </p:cNvSpPr>
          <p:nvPr>
            <p:ph type="dt" sz="half" idx="10"/>
          </p:nvPr>
        </p:nvSpPr>
        <p:spPr/>
        <p:txBody>
          <a:bodyPr/>
          <a:lstStyle/>
          <a:p>
            <a:fld id="{2534C2F4-DACC-7046-9C17-8BE104BD396C}" type="datetime1">
              <a:rPr lang="en-US" smtClean="0"/>
              <a:t>4/6/22</a:t>
            </a:fld>
            <a:endParaRPr lang="en-US" dirty="0"/>
          </a:p>
        </p:txBody>
      </p:sp>
      <p:sp>
        <p:nvSpPr>
          <p:cNvPr id="5" name="Footer Placeholder 4">
            <a:extLst>
              <a:ext uri="{FF2B5EF4-FFF2-40B4-BE49-F238E27FC236}">
                <a16:creationId xmlns:a16="http://schemas.microsoft.com/office/drawing/2014/main" id="{D7C53FD1-FEEC-2543-AECC-EAF3268E1814}"/>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842B9726-4085-7942-AD08-BAA5C47D5BFC}"/>
              </a:ext>
            </a:extLst>
          </p:cNvPr>
          <p:cNvSpPr>
            <a:spLocks noGrp="1"/>
          </p:cNvSpPr>
          <p:nvPr>
            <p:ph type="sldNum" sz="quarter" idx="12"/>
          </p:nvPr>
        </p:nvSpPr>
        <p:spPr/>
        <p:txBody>
          <a:bodyPr/>
          <a:lstStyle/>
          <a:p>
            <a:fld id="{F7F6C048-724C-A44D-A3A9-573A2C2F7973}" type="slidenum">
              <a:rPr lang="en-US" smtClean="0"/>
              <a:pPr/>
              <a:t>137</a:t>
            </a:fld>
            <a:endParaRPr lang="en-US"/>
          </a:p>
        </p:txBody>
      </p:sp>
      <p:grpSp>
        <p:nvGrpSpPr>
          <p:cNvPr id="17" name="Group 16">
            <a:extLst>
              <a:ext uri="{FF2B5EF4-FFF2-40B4-BE49-F238E27FC236}">
                <a16:creationId xmlns:a16="http://schemas.microsoft.com/office/drawing/2014/main" id="{F2271298-9209-0645-911D-DCA1E0FA4D56}"/>
              </a:ext>
            </a:extLst>
          </p:cNvPr>
          <p:cNvGrpSpPr/>
          <p:nvPr/>
        </p:nvGrpSpPr>
        <p:grpSpPr>
          <a:xfrm>
            <a:off x="532023" y="1089888"/>
            <a:ext cx="4876800" cy="3001823"/>
            <a:chOff x="533400" y="1189177"/>
            <a:chExt cx="7086600" cy="4331881"/>
          </a:xfrm>
        </p:grpSpPr>
        <p:pic>
          <p:nvPicPr>
            <p:cNvPr id="8" name="Picture 7">
              <a:extLst>
                <a:ext uri="{FF2B5EF4-FFF2-40B4-BE49-F238E27FC236}">
                  <a16:creationId xmlns:a16="http://schemas.microsoft.com/office/drawing/2014/main" id="{837B568E-0AFC-484D-BC40-6A043D2E4A20}"/>
                </a:ext>
              </a:extLst>
            </p:cNvPr>
            <p:cNvPicPr>
              <a:picLocks noChangeAspect="1"/>
            </p:cNvPicPr>
            <p:nvPr/>
          </p:nvPicPr>
          <p:blipFill>
            <a:blip r:embed="rId2"/>
            <a:stretch>
              <a:fillRect/>
            </a:stretch>
          </p:blipFill>
          <p:spPr>
            <a:xfrm>
              <a:off x="533400" y="1189177"/>
              <a:ext cx="7086600" cy="4331881"/>
            </a:xfrm>
            <a:prstGeom prst="rect">
              <a:avLst/>
            </a:prstGeom>
          </p:spPr>
        </p:pic>
        <p:sp>
          <p:nvSpPr>
            <p:cNvPr id="9" name="Oval 8">
              <a:extLst>
                <a:ext uri="{FF2B5EF4-FFF2-40B4-BE49-F238E27FC236}">
                  <a16:creationId xmlns:a16="http://schemas.microsoft.com/office/drawing/2014/main" id="{BDC08D16-1E70-1941-912D-CC905DB07B31}"/>
                </a:ext>
              </a:extLst>
            </p:cNvPr>
            <p:cNvSpPr/>
            <p:nvPr/>
          </p:nvSpPr>
          <p:spPr bwMode="auto">
            <a:xfrm>
              <a:off x="2895600" y="21336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0" name="Oval 9">
              <a:extLst>
                <a:ext uri="{FF2B5EF4-FFF2-40B4-BE49-F238E27FC236}">
                  <a16:creationId xmlns:a16="http://schemas.microsoft.com/office/drawing/2014/main" id="{2F765D6A-9CCF-F642-BB2D-74B3DB5F41BC}"/>
                </a:ext>
              </a:extLst>
            </p:cNvPr>
            <p:cNvSpPr/>
            <p:nvPr/>
          </p:nvSpPr>
          <p:spPr bwMode="auto">
            <a:xfrm>
              <a:off x="4648200" y="21336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1" name="Oval 10">
              <a:extLst>
                <a:ext uri="{FF2B5EF4-FFF2-40B4-BE49-F238E27FC236}">
                  <a16:creationId xmlns:a16="http://schemas.microsoft.com/office/drawing/2014/main" id="{5B735F54-C560-E14A-AFCF-9B54ED60564F}"/>
                </a:ext>
              </a:extLst>
            </p:cNvPr>
            <p:cNvSpPr/>
            <p:nvPr/>
          </p:nvSpPr>
          <p:spPr bwMode="auto">
            <a:xfrm>
              <a:off x="1447800" y="35814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2" name="Oval 11">
              <a:extLst>
                <a:ext uri="{FF2B5EF4-FFF2-40B4-BE49-F238E27FC236}">
                  <a16:creationId xmlns:a16="http://schemas.microsoft.com/office/drawing/2014/main" id="{1B838F83-B16B-4042-B978-A14AC15F6757}"/>
                </a:ext>
              </a:extLst>
            </p:cNvPr>
            <p:cNvSpPr/>
            <p:nvPr/>
          </p:nvSpPr>
          <p:spPr bwMode="auto">
            <a:xfrm>
              <a:off x="914400" y="43434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3" name="Oval 12">
              <a:extLst>
                <a:ext uri="{FF2B5EF4-FFF2-40B4-BE49-F238E27FC236}">
                  <a16:creationId xmlns:a16="http://schemas.microsoft.com/office/drawing/2014/main" id="{4437B818-5B8A-4349-83BC-22D4A2F20E6E}"/>
                </a:ext>
              </a:extLst>
            </p:cNvPr>
            <p:cNvSpPr/>
            <p:nvPr/>
          </p:nvSpPr>
          <p:spPr bwMode="auto">
            <a:xfrm>
              <a:off x="3276600" y="44196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4" name="Oval 13">
              <a:extLst>
                <a:ext uri="{FF2B5EF4-FFF2-40B4-BE49-F238E27FC236}">
                  <a16:creationId xmlns:a16="http://schemas.microsoft.com/office/drawing/2014/main" id="{77DF2557-57AC-FD45-AD42-DCF967BC6BA3}"/>
                </a:ext>
              </a:extLst>
            </p:cNvPr>
            <p:cNvSpPr/>
            <p:nvPr/>
          </p:nvSpPr>
          <p:spPr bwMode="auto">
            <a:xfrm>
              <a:off x="4343400" y="44196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5" name="Oval 14">
              <a:extLst>
                <a:ext uri="{FF2B5EF4-FFF2-40B4-BE49-F238E27FC236}">
                  <a16:creationId xmlns:a16="http://schemas.microsoft.com/office/drawing/2014/main" id="{F7824F0D-526E-6C4F-BFDA-A4D40366CD6B}"/>
                </a:ext>
              </a:extLst>
            </p:cNvPr>
            <p:cNvSpPr/>
            <p:nvPr/>
          </p:nvSpPr>
          <p:spPr bwMode="auto">
            <a:xfrm>
              <a:off x="6705600" y="44196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6" name="Oval 15">
              <a:extLst>
                <a:ext uri="{FF2B5EF4-FFF2-40B4-BE49-F238E27FC236}">
                  <a16:creationId xmlns:a16="http://schemas.microsoft.com/office/drawing/2014/main" id="{01AD886D-5DA8-7544-B827-0D14CB6B8CEF}"/>
                </a:ext>
              </a:extLst>
            </p:cNvPr>
            <p:cNvSpPr/>
            <p:nvPr/>
          </p:nvSpPr>
          <p:spPr bwMode="auto">
            <a:xfrm>
              <a:off x="6172200" y="35052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grpSp>
      <p:sp>
        <p:nvSpPr>
          <p:cNvPr id="18" name="TextBox 17">
            <a:extLst>
              <a:ext uri="{FF2B5EF4-FFF2-40B4-BE49-F238E27FC236}">
                <a16:creationId xmlns:a16="http://schemas.microsoft.com/office/drawing/2014/main" id="{8DD5F85A-D566-0947-B182-C58C6F6DE977}"/>
              </a:ext>
            </a:extLst>
          </p:cNvPr>
          <p:cNvSpPr txBox="1"/>
          <p:nvPr/>
        </p:nvSpPr>
        <p:spPr>
          <a:xfrm>
            <a:off x="457200" y="4016276"/>
            <a:ext cx="8229600" cy="2308324"/>
          </a:xfrm>
          <a:prstGeom prst="rect">
            <a:avLst/>
          </a:prstGeom>
          <a:noFill/>
        </p:spPr>
        <p:txBody>
          <a:bodyPr wrap="square" rtlCol="0">
            <a:spAutoFit/>
          </a:bodyPr>
          <a:lstStyle/>
          <a:p>
            <a:r>
              <a:rPr lang="en-US" sz="1600" dirty="0"/>
              <a:t>Solution choses ~x1, x2; By choosing those variable gadget nodes we cover both variable gadgets. We know we must cover all clause gadgets and the edges entering them from the variable gadgets. For the first clause, we do not need to cover the edge entering from variable gadget x2, but we must cover the other two external edges and the three internal edges. Choosing the two x1 nodes in clause 1 covers all external and internal edges. Had we chosen ~x1 in the x1 variable gadget and ~x2 in the x2 variable gadget we would have had to chose x2 in the first clause gadget thereby exceeding our quota of v + 2c. I leave it to you to see why the others work and to understand why we had no actual constraints in the third clause gadget (any two would have worked).</a:t>
            </a:r>
          </a:p>
        </p:txBody>
      </p:sp>
    </p:spTree>
    <p:extLst>
      <p:ext uri="{BB962C8B-B14F-4D97-AF65-F5344CB8AC3E}">
        <p14:creationId xmlns:p14="http://schemas.microsoft.com/office/powerpoint/2010/main" val="146661385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0E51F-E662-9B4C-882C-BE2E90059CE4}"/>
              </a:ext>
            </a:extLst>
          </p:cNvPr>
          <p:cNvSpPr>
            <a:spLocks noGrp="1"/>
          </p:cNvSpPr>
          <p:nvPr>
            <p:ph type="title"/>
          </p:nvPr>
        </p:nvSpPr>
        <p:spPr/>
        <p:txBody>
          <a:bodyPr/>
          <a:lstStyle/>
          <a:p>
            <a:r>
              <a:rPr lang="en-US" dirty="0"/>
              <a:t>VC Just the Gadgets</a:t>
            </a:r>
          </a:p>
        </p:txBody>
      </p:sp>
      <p:sp>
        <p:nvSpPr>
          <p:cNvPr id="4" name="Date Placeholder 3">
            <a:extLst>
              <a:ext uri="{FF2B5EF4-FFF2-40B4-BE49-F238E27FC236}">
                <a16:creationId xmlns:a16="http://schemas.microsoft.com/office/drawing/2014/main" id="{B5F523F0-6683-E94B-80FB-BCF6FF1E0568}"/>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B79AAEFE-C434-AE45-9AC7-FBFD341509EF}"/>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9769353-3AE0-4A47-9371-36DFF3708565}"/>
              </a:ext>
            </a:extLst>
          </p:cNvPr>
          <p:cNvSpPr>
            <a:spLocks noGrp="1"/>
          </p:cNvSpPr>
          <p:nvPr>
            <p:ph type="sldNum" sz="quarter" idx="12"/>
          </p:nvPr>
        </p:nvSpPr>
        <p:spPr/>
        <p:txBody>
          <a:bodyPr/>
          <a:lstStyle/>
          <a:p>
            <a:fld id="{F7F6C048-724C-A44D-A3A9-573A2C2F7973}" type="slidenum">
              <a:rPr lang="en-US" smtClean="0"/>
              <a:pPr/>
              <a:t>138</a:t>
            </a:fld>
            <a:endParaRPr lang="en-US"/>
          </a:p>
        </p:txBody>
      </p:sp>
      <p:grpSp>
        <p:nvGrpSpPr>
          <p:cNvPr id="105" name="Group 104">
            <a:extLst>
              <a:ext uri="{FF2B5EF4-FFF2-40B4-BE49-F238E27FC236}">
                <a16:creationId xmlns:a16="http://schemas.microsoft.com/office/drawing/2014/main" id="{D132CD38-FC15-1E44-A7E4-53FD16EBE9B1}"/>
              </a:ext>
            </a:extLst>
          </p:cNvPr>
          <p:cNvGrpSpPr/>
          <p:nvPr/>
        </p:nvGrpSpPr>
        <p:grpSpPr>
          <a:xfrm>
            <a:off x="352425" y="1828800"/>
            <a:ext cx="8334375" cy="2895600"/>
            <a:chOff x="352425" y="1828800"/>
            <a:chExt cx="8334375" cy="2895600"/>
          </a:xfrm>
        </p:grpSpPr>
        <p:sp>
          <p:nvSpPr>
            <p:cNvPr id="7" name="Oval 6">
              <a:extLst>
                <a:ext uri="{FF2B5EF4-FFF2-40B4-BE49-F238E27FC236}">
                  <a16:creationId xmlns:a16="http://schemas.microsoft.com/office/drawing/2014/main" id="{8F6DD878-C1AC-7A44-91C4-5EE16F72F4BA}"/>
                </a:ext>
              </a:extLst>
            </p:cNvPr>
            <p:cNvSpPr/>
            <p:nvPr/>
          </p:nvSpPr>
          <p:spPr bwMode="auto">
            <a:xfrm>
              <a:off x="533400" y="1905000"/>
              <a:ext cx="6096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a</a:t>
              </a:r>
            </a:p>
          </p:txBody>
        </p:sp>
        <p:sp>
          <p:nvSpPr>
            <p:cNvPr id="8" name="Oval 7">
              <a:extLst>
                <a:ext uri="{FF2B5EF4-FFF2-40B4-BE49-F238E27FC236}">
                  <a16:creationId xmlns:a16="http://schemas.microsoft.com/office/drawing/2014/main" id="{29AD2D26-A8ED-3348-8144-1DDD82CDDED3}"/>
                </a:ext>
              </a:extLst>
            </p:cNvPr>
            <p:cNvSpPr/>
            <p:nvPr/>
          </p:nvSpPr>
          <p:spPr bwMode="auto">
            <a:xfrm>
              <a:off x="1743074" y="1905000"/>
              <a:ext cx="695326"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~a</a:t>
              </a:r>
            </a:p>
          </p:txBody>
        </p:sp>
        <p:sp>
          <p:nvSpPr>
            <p:cNvPr id="9" name="Oval 8">
              <a:extLst>
                <a:ext uri="{FF2B5EF4-FFF2-40B4-BE49-F238E27FC236}">
                  <a16:creationId xmlns:a16="http://schemas.microsoft.com/office/drawing/2014/main" id="{B1CF1B0B-EA7E-C646-B7C8-B3EF4C859115}"/>
                </a:ext>
              </a:extLst>
            </p:cNvPr>
            <p:cNvSpPr/>
            <p:nvPr/>
          </p:nvSpPr>
          <p:spPr bwMode="auto">
            <a:xfrm>
              <a:off x="914399" y="3575049"/>
              <a:ext cx="761577"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~b</a:t>
              </a:r>
            </a:p>
          </p:txBody>
        </p:sp>
        <p:sp>
          <p:nvSpPr>
            <p:cNvPr id="10" name="Oval 9">
              <a:extLst>
                <a:ext uri="{FF2B5EF4-FFF2-40B4-BE49-F238E27FC236}">
                  <a16:creationId xmlns:a16="http://schemas.microsoft.com/office/drawing/2014/main" id="{0EC02259-31CB-9C43-8356-C65B823BC2E4}"/>
                </a:ext>
              </a:extLst>
            </p:cNvPr>
            <p:cNvSpPr/>
            <p:nvPr/>
          </p:nvSpPr>
          <p:spPr bwMode="auto">
            <a:xfrm>
              <a:off x="3326606" y="1828800"/>
              <a:ext cx="6096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b</a:t>
              </a:r>
            </a:p>
          </p:txBody>
        </p:sp>
        <p:sp>
          <p:nvSpPr>
            <p:cNvPr id="11" name="Oval 10">
              <a:extLst>
                <a:ext uri="{FF2B5EF4-FFF2-40B4-BE49-F238E27FC236}">
                  <a16:creationId xmlns:a16="http://schemas.microsoft.com/office/drawing/2014/main" id="{758FA887-393F-854F-AECC-97C1DAB2172C}"/>
                </a:ext>
              </a:extLst>
            </p:cNvPr>
            <p:cNvSpPr/>
            <p:nvPr/>
          </p:nvSpPr>
          <p:spPr bwMode="auto">
            <a:xfrm>
              <a:off x="4643436" y="1828800"/>
              <a:ext cx="690563"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~b</a:t>
              </a:r>
            </a:p>
          </p:txBody>
        </p:sp>
        <p:sp>
          <p:nvSpPr>
            <p:cNvPr id="12" name="Oval 11">
              <a:extLst>
                <a:ext uri="{FF2B5EF4-FFF2-40B4-BE49-F238E27FC236}">
                  <a16:creationId xmlns:a16="http://schemas.microsoft.com/office/drawing/2014/main" id="{0439480C-AA97-6A41-A4DE-AA229AC7A311}"/>
                </a:ext>
              </a:extLst>
            </p:cNvPr>
            <p:cNvSpPr/>
            <p:nvPr/>
          </p:nvSpPr>
          <p:spPr bwMode="auto">
            <a:xfrm>
              <a:off x="6777037" y="1828800"/>
              <a:ext cx="690563"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c</a:t>
              </a:r>
            </a:p>
          </p:txBody>
        </p:sp>
        <p:sp>
          <p:nvSpPr>
            <p:cNvPr id="13" name="Oval 12">
              <a:extLst>
                <a:ext uri="{FF2B5EF4-FFF2-40B4-BE49-F238E27FC236}">
                  <a16:creationId xmlns:a16="http://schemas.microsoft.com/office/drawing/2014/main" id="{168B7ADE-E167-AC4C-B1F7-1868105462C7}"/>
                </a:ext>
              </a:extLst>
            </p:cNvPr>
            <p:cNvSpPr/>
            <p:nvPr/>
          </p:nvSpPr>
          <p:spPr bwMode="auto">
            <a:xfrm>
              <a:off x="8001000" y="1828800"/>
              <a:ext cx="6858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~c</a:t>
              </a:r>
            </a:p>
          </p:txBody>
        </p:sp>
        <p:sp>
          <p:nvSpPr>
            <p:cNvPr id="14" name="Oval 13">
              <a:extLst>
                <a:ext uri="{FF2B5EF4-FFF2-40B4-BE49-F238E27FC236}">
                  <a16:creationId xmlns:a16="http://schemas.microsoft.com/office/drawing/2014/main" id="{C48A1C7C-4EEE-6B48-8957-9AB5C7672083}"/>
                </a:ext>
              </a:extLst>
            </p:cNvPr>
            <p:cNvSpPr/>
            <p:nvPr/>
          </p:nvSpPr>
          <p:spPr bwMode="auto">
            <a:xfrm>
              <a:off x="1552575" y="4343400"/>
              <a:ext cx="695326"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~c</a:t>
              </a:r>
            </a:p>
          </p:txBody>
        </p:sp>
        <p:sp>
          <p:nvSpPr>
            <p:cNvPr id="15" name="Oval 14">
              <a:extLst>
                <a:ext uri="{FF2B5EF4-FFF2-40B4-BE49-F238E27FC236}">
                  <a16:creationId xmlns:a16="http://schemas.microsoft.com/office/drawing/2014/main" id="{AEBA29CF-76E3-C149-BE27-89A4939EF8CE}"/>
                </a:ext>
              </a:extLst>
            </p:cNvPr>
            <p:cNvSpPr/>
            <p:nvPr/>
          </p:nvSpPr>
          <p:spPr bwMode="auto">
            <a:xfrm>
              <a:off x="352425" y="4343400"/>
              <a:ext cx="638175"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a</a:t>
              </a:r>
            </a:p>
          </p:txBody>
        </p:sp>
        <p:cxnSp>
          <p:nvCxnSpPr>
            <p:cNvPr id="17" name="Straight Connector 16">
              <a:extLst>
                <a:ext uri="{FF2B5EF4-FFF2-40B4-BE49-F238E27FC236}">
                  <a16:creationId xmlns:a16="http://schemas.microsoft.com/office/drawing/2014/main" id="{571A4BB0-5683-1E4B-A89C-7AEDA9735363}"/>
                </a:ext>
              </a:extLst>
            </p:cNvPr>
            <p:cNvCxnSpPr>
              <a:cxnSpLocks/>
              <a:stCxn id="7" idx="6"/>
              <a:endCxn id="8" idx="2"/>
            </p:cNvCxnSpPr>
            <p:nvPr/>
          </p:nvCxnSpPr>
          <p:spPr bwMode="auto">
            <a:xfrm>
              <a:off x="1143000" y="2095500"/>
              <a:ext cx="600074" cy="0"/>
            </a:xfrm>
            <a:prstGeom prst="line">
              <a:avLst/>
            </a:prstGeom>
            <a:solidFill>
              <a:schemeClr val="accent1"/>
            </a:solidFill>
            <a:ln w="25400" cap="flat" cmpd="sng" algn="ctr">
              <a:solidFill>
                <a:schemeClr val="tx1"/>
              </a:solidFill>
              <a:prstDash val="solid"/>
              <a:round/>
              <a:headEnd type="none" w="med" len="med"/>
              <a:tailEnd type="none" w="lg" len="med"/>
            </a:ln>
            <a:effectLst/>
          </p:spPr>
        </p:cxnSp>
        <p:cxnSp>
          <p:nvCxnSpPr>
            <p:cNvPr id="18" name="Straight Connector 17">
              <a:extLst>
                <a:ext uri="{FF2B5EF4-FFF2-40B4-BE49-F238E27FC236}">
                  <a16:creationId xmlns:a16="http://schemas.microsoft.com/office/drawing/2014/main" id="{DB2B776A-E913-024C-8A36-0A202DA188E2}"/>
                </a:ext>
              </a:extLst>
            </p:cNvPr>
            <p:cNvCxnSpPr>
              <a:cxnSpLocks/>
              <a:stCxn id="11" idx="2"/>
              <a:endCxn id="10" idx="6"/>
            </p:cNvCxnSpPr>
            <p:nvPr/>
          </p:nvCxnSpPr>
          <p:spPr bwMode="auto">
            <a:xfrm flipH="1">
              <a:off x="3936206" y="2019300"/>
              <a:ext cx="707230" cy="0"/>
            </a:xfrm>
            <a:prstGeom prst="line">
              <a:avLst/>
            </a:prstGeom>
            <a:solidFill>
              <a:schemeClr val="accent1"/>
            </a:solidFill>
            <a:ln w="25400" cap="flat" cmpd="sng" algn="ctr">
              <a:solidFill>
                <a:schemeClr val="tx1"/>
              </a:solidFill>
              <a:prstDash val="solid"/>
              <a:round/>
              <a:headEnd type="none" w="med" len="med"/>
              <a:tailEnd type="none" w="lg" len="med"/>
            </a:ln>
            <a:effectLst/>
          </p:spPr>
        </p:cxnSp>
        <p:cxnSp>
          <p:nvCxnSpPr>
            <p:cNvPr id="22" name="Straight Connector 21">
              <a:extLst>
                <a:ext uri="{FF2B5EF4-FFF2-40B4-BE49-F238E27FC236}">
                  <a16:creationId xmlns:a16="http://schemas.microsoft.com/office/drawing/2014/main" id="{38399897-03CE-CB49-BF07-996060D2ACD2}"/>
                </a:ext>
              </a:extLst>
            </p:cNvPr>
            <p:cNvCxnSpPr>
              <a:cxnSpLocks/>
              <a:endCxn id="13" idx="2"/>
            </p:cNvCxnSpPr>
            <p:nvPr/>
          </p:nvCxnSpPr>
          <p:spPr bwMode="auto">
            <a:xfrm>
              <a:off x="7467600" y="2019300"/>
              <a:ext cx="533400" cy="0"/>
            </a:xfrm>
            <a:prstGeom prst="line">
              <a:avLst/>
            </a:prstGeom>
            <a:solidFill>
              <a:schemeClr val="accent1"/>
            </a:solidFill>
            <a:ln w="25400" cap="flat" cmpd="sng" algn="ctr">
              <a:solidFill>
                <a:schemeClr val="tx1"/>
              </a:solidFill>
              <a:prstDash val="solid"/>
              <a:round/>
              <a:headEnd type="none" w="med" len="med"/>
              <a:tailEnd type="none" w="lg" len="med"/>
            </a:ln>
            <a:effectLst/>
          </p:spPr>
        </p:cxnSp>
        <p:cxnSp>
          <p:nvCxnSpPr>
            <p:cNvPr id="25" name="Straight Connector 24">
              <a:extLst>
                <a:ext uri="{FF2B5EF4-FFF2-40B4-BE49-F238E27FC236}">
                  <a16:creationId xmlns:a16="http://schemas.microsoft.com/office/drawing/2014/main" id="{96F40C05-1588-C54E-AD4D-8332416E5620}"/>
                </a:ext>
              </a:extLst>
            </p:cNvPr>
            <p:cNvCxnSpPr>
              <a:cxnSpLocks/>
              <a:stCxn id="15" idx="0"/>
              <a:endCxn id="9" idx="3"/>
            </p:cNvCxnSpPr>
            <p:nvPr/>
          </p:nvCxnSpPr>
          <p:spPr bwMode="auto">
            <a:xfrm flipV="1">
              <a:off x="671513" y="3900253"/>
              <a:ext cx="354416"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DB0A0401-C733-7C40-8460-674A2E106A0E}"/>
                </a:ext>
              </a:extLst>
            </p:cNvPr>
            <p:cNvCxnSpPr>
              <a:cxnSpLocks/>
              <a:stCxn id="14" idx="0"/>
              <a:endCxn id="9" idx="5"/>
            </p:cNvCxnSpPr>
            <p:nvPr/>
          </p:nvCxnSpPr>
          <p:spPr bwMode="auto">
            <a:xfrm flipH="1" flipV="1">
              <a:off x="1564446" y="3900253"/>
              <a:ext cx="335792"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A95FAF8C-CBDB-6848-AE3F-94B97A7E30E4}"/>
                </a:ext>
              </a:extLst>
            </p:cNvPr>
            <p:cNvCxnSpPr>
              <a:cxnSpLocks/>
              <a:stCxn id="15" idx="6"/>
              <a:endCxn id="14" idx="2"/>
            </p:cNvCxnSpPr>
            <p:nvPr/>
          </p:nvCxnSpPr>
          <p:spPr bwMode="auto">
            <a:xfrm>
              <a:off x="990600" y="4533900"/>
              <a:ext cx="561975"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32" name="Oval 31">
              <a:extLst>
                <a:ext uri="{FF2B5EF4-FFF2-40B4-BE49-F238E27FC236}">
                  <a16:creationId xmlns:a16="http://schemas.microsoft.com/office/drawing/2014/main" id="{59C59BC9-280A-D741-9D24-17CB52052428}"/>
                </a:ext>
              </a:extLst>
            </p:cNvPr>
            <p:cNvSpPr/>
            <p:nvPr/>
          </p:nvSpPr>
          <p:spPr bwMode="auto">
            <a:xfrm>
              <a:off x="4121945" y="3575049"/>
              <a:ext cx="707229"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b</a:t>
              </a:r>
            </a:p>
          </p:txBody>
        </p:sp>
        <p:sp>
          <p:nvSpPr>
            <p:cNvPr id="33" name="Oval 32">
              <a:extLst>
                <a:ext uri="{FF2B5EF4-FFF2-40B4-BE49-F238E27FC236}">
                  <a16:creationId xmlns:a16="http://schemas.microsoft.com/office/drawing/2014/main" id="{3C114760-D160-E14B-B05C-6DC10EB940A4}"/>
                </a:ext>
              </a:extLst>
            </p:cNvPr>
            <p:cNvSpPr/>
            <p:nvPr/>
          </p:nvSpPr>
          <p:spPr bwMode="auto">
            <a:xfrm>
              <a:off x="4752974" y="4343400"/>
              <a:ext cx="678067"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~c</a:t>
              </a:r>
            </a:p>
          </p:txBody>
        </p:sp>
        <p:sp>
          <p:nvSpPr>
            <p:cNvPr id="34" name="Oval 33">
              <a:extLst>
                <a:ext uri="{FF2B5EF4-FFF2-40B4-BE49-F238E27FC236}">
                  <a16:creationId xmlns:a16="http://schemas.microsoft.com/office/drawing/2014/main" id="{39541440-23A8-C145-B0C2-162A4A012448}"/>
                </a:ext>
              </a:extLst>
            </p:cNvPr>
            <p:cNvSpPr/>
            <p:nvPr/>
          </p:nvSpPr>
          <p:spPr bwMode="auto">
            <a:xfrm>
              <a:off x="3512932" y="4343400"/>
              <a:ext cx="678068"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~a</a:t>
              </a:r>
            </a:p>
          </p:txBody>
        </p:sp>
        <p:cxnSp>
          <p:nvCxnSpPr>
            <p:cNvPr id="35" name="Straight Connector 34">
              <a:extLst>
                <a:ext uri="{FF2B5EF4-FFF2-40B4-BE49-F238E27FC236}">
                  <a16:creationId xmlns:a16="http://schemas.microsoft.com/office/drawing/2014/main" id="{2FE74121-3158-DA44-9953-FAF7CE8A8EF1}"/>
                </a:ext>
              </a:extLst>
            </p:cNvPr>
            <p:cNvCxnSpPr>
              <a:cxnSpLocks/>
              <a:stCxn id="34" idx="0"/>
              <a:endCxn id="32" idx="3"/>
            </p:cNvCxnSpPr>
            <p:nvPr/>
          </p:nvCxnSpPr>
          <p:spPr bwMode="auto">
            <a:xfrm flipV="1">
              <a:off x="3851966" y="3900253"/>
              <a:ext cx="373550"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85202621-DFB3-1F40-BF8A-6F3A32BF19AF}"/>
                </a:ext>
              </a:extLst>
            </p:cNvPr>
            <p:cNvCxnSpPr>
              <a:cxnSpLocks/>
              <a:stCxn id="33" idx="0"/>
              <a:endCxn id="32" idx="5"/>
            </p:cNvCxnSpPr>
            <p:nvPr/>
          </p:nvCxnSpPr>
          <p:spPr bwMode="auto">
            <a:xfrm flipH="1" flipV="1">
              <a:off x="4725603" y="3900253"/>
              <a:ext cx="366405"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E98EF0AF-D461-7347-87A8-BDFD5DFB6B3C}"/>
                </a:ext>
              </a:extLst>
            </p:cNvPr>
            <p:cNvCxnSpPr>
              <a:cxnSpLocks/>
              <a:stCxn id="34" idx="6"/>
              <a:endCxn id="33" idx="2"/>
            </p:cNvCxnSpPr>
            <p:nvPr/>
          </p:nvCxnSpPr>
          <p:spPr bwMode="auto">
            <a:xfrm>
              <a:off x="4191000" y="4533900"/>
              <a:ext cx="561974"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38" name="Oval 37">
              <a:extLst>
                <a:ext uri="{FF2B5EF4-FFF2-40B4-BE49-F238E27FC236}">
                  <a16:creationId xmlns:a16="http://schemas.microsoft.com/office/drawing/2014/main" id="{1186B7A4-0F0B-3E48-AE05-004DC75534B0}"/>
                </a:ext>
              </a:extLst>
            </p:cNvPr>
            <p:cNvSpPr/>
            <p:nvPr/>
          </p:nvSpPr>
          <p:spPr bwMode="auto">
            <a:xfrm>
              <a:off x="7467600" y="3573463"/>
              <a:ext cx="707229"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~b</a:t>
              </a:r>
            </a:p>
          </p:txBody>
        </p:sp>
        <p:sp>
          <p:nvSpPr>
            <p:cNvPr id="39" name="Oval 38">
              <a:extLst>
                <a:ext uri="{FF2B5EF4-FFF2-40B4-BE49-F238E27FC236}">
                  <a16:creationId xmlns:a16="http://schemas.microsoft.com/office/drawing/2014/main" id="{4B4FF4BE-DB5E-D043-A3AA-0A551DF95E6B}"/>
                </a:ext>
              </a:extLst>
            </p:cNvPr>
            <p:cNvSpPr/>
            <p:nvPr/>
          </p:nvSpPr>
          <p:spPr bwMode="auto">
            <a:xfrm>
              <a:off x="8077200" y="4341814"/>
              <a:ext cx="6096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c</a:t>
              </a:r>
            </a:p>
          </p:txBody>
        </p:sp>
        <p:sp>
          <p:nvSpPr>
            <p:cNvPr id="40" name="Oval 39">
              <a:extLst>
                <a:ext uri="{FF2B5EF4-FFF2-40B4-BE49-F238E27FC236}">
                  <a16:creationId xmlns:a16="http://schemas.microsoft.com/office/drawing/2014/main" id="{214BD8F9-4B3C-2D49-974A-066B1F8C0F5A}"/>
                </a:ext>
              </a:extLst>
            </p:cNvPr>
            <p:cNvSpPr/>
            <p:nvPr/>
          </p:nvSpPr>
          <p:spPr bwMode="auto">
            <a:xfrm>
              <a:off x="6837157" y="4341814"/>
              <a:ext cx="678068"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~a</a:t>
              </a:r>
            </a:p>
          </p:txBody>
        </p:sp>
        <p:cxnSp>
          <p:nvCxnSpPr>
            <p:cNvPr id="41" name="Straight Connector 40">
              <a:extLst>
                <a:ext uri="{FF2B5EF4-FFF2-40B4-BE49-F238E27FC236}">
                  <a16:creationId xmlns:a16="http://schemas.microsoft.com/office/drawing/2014/main" id="{7A5869B9-B41C-E243-8BEC-6F4586EB9022}"/>
                </a:ext>
              </a:extLst>
            </p:cNvPr>
            <p:cNvCxnSpPr>
              <a:cxnSpLocks/>
              <a:stCxn id="40" idx="0"/>
              <a:endCxn id="38" idx="3"/>
            </p:cNvCxnSpPr>
            <p:nvPr/>
          </p:nvCxnSpPr>
          <p:spPr bwMode="auto">
            <a:xfrm flipV="1">
              <a:off x="7176191" y="3898667"/>
              <a:ext cx="394980"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F401F9C0-DD03-2541-ACA2-487F9C214257}"/>
                </a:ext>
              </a:extLst>
            </p:cNvPr>
            <p:cNvCxnSpPr>
              <a:cxnSpLocks/>
              <a:stCxn id="39" idx="0"/>
              <a:endCxn id="38" idx="5"/>
            </p:cNvCxnSpPr>
            <p:nvPr/>
          </p:nvCxnSpPr>
          <p:spPr bwMode="auto">
            <a:xfrm flipH="1" flipV="1">
              <a:off x="8071258" y="3898667"/>
              <a:ext cx="310742"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56AA8D57-EC49-CB49-9926-E971AFDCAFE3}"/>
                </a:ext>
              </a:extLst>
            </p:cNvPr>
            <p:cNvCxnSpPr>
              <a:cxnSpLocks/>
              <a:stCxn id="40" idx="6"/>
              <a:endCxn id="39" idx="2"/>
            </p:cNvCxnSpPr>
            <p:nvPr/>
          </p:nvCxnSpPr>
          <p:spPr bwMode="auto">
            <a:xfrm>
              <a:off x="7515225" y="4532314"/>
              <a:ext cx="561975"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sp>
        <p:nvSpPr>
          <p:cNvPr id="104" name="TextBox 103">
            <a:extLst>
              <a:ext uri="{FF2B5EF4-FFF2-40B4-BE49-F238E27FC236}">
                <a16:creationId xmlns:a16="http://schemas.microsoft.com/office/drawing/2014/main" id="{9559C0A5-D738-974A-A36A-4344F8DEAE6D}"/>
              </a:ext>
            </a:extLst>
          </p:cNvPr>
          <p:cNvSpPr txBox="1"/>
          <p:nvPr/>
        </p:nvSpPr>
        <p:spPr>
          <a:xfrm>
            <a:off x="1295400" y="5314948"/>
            <a:ext cx="6477000" cy="646331"/>
          </a:xfrm>
          <a:prstGeom prst="rect">
            <a:avLst/>
          </a:prstGeom>
          <a:noFill/>
        </p:spPr>
        <p:txBody>
          <a:bodyPr wrap="square" rtlCol="0">
            <a:spAutoFit/>
          </a:bodyPr>
          <a:lstStyle/>
          <a:p>
            <a:pPr algn="ctr"/>
            <a:r>
              <a:rPr lang="en-US" b="1" dirty="0"/>
              <a:t>Requires |V| + 2*|C|</a:t>
            </a:r>
          </a:p>
          <a:p>
            <a:pPr algn="ctr"/>
            <a:r>
              <a:rPr lang="en-US" b="1" dirty="0"/>
              <a:t>Trivial to reach goal if no other edges</a:t>
            </a:r>
          </a:p>
        </p:txBody>
      </p:sp>
      <p:sp>
        <p:nvSpPr>
          <p:cNvPr id="3" name="TextBox 2">
            <a:extLst>
              <a:ext uri="{FF2B5EF4-FFF2-40B4-BE49-F238E27FC236}">
                <a16:creationId xmlns:a16="http://schemas.microsoft.com/office/drawing/2014/main" id="{084FBCFC-5C40-094D-B1B6-3B27B247B95E}"/>
              </a:ext>
            </a:extLst>
          </p:cNvPr>
          <p:cNvSpPr txBox="1"/>
          <p:nvPr/>
        </p:nvSpPr>
        <p:spPr>
          <a:xfrm>
            <a:off x="2547550" y="1284706"/>
            <a:ext cx="4048900" cy="461665"/>
          </a:xfrm>
          <a:prstGeom prst="rect">
            <a:avLst/>
          </a:prstGeom>
          <a:noFill/>
        </p:spPr>
        <p:txBody>
          <a:bodyPr wrap="square" rtlCol="0">
            <a:spAutoFit/>
          </a:bodyPr>
          <a:lstStyle/>
          <a:p>
            <a:r>
              <a:rPr lang="en-US" sz="2400" b="1" dirty="0"/>
              <a:t>(</a:t>
            </a:r>
            <a:r>
              <a:rPr lang="en-US" sz="2400" b="1" dirty="0" err="1"/>
              <a:t>a,~b,~c</a:t>
            </a:r>
            <a:r>
              <a:rPr lang="en-US" sz="2400" b="1" dirty="0"/>
              <a:t>)(~</a:t>
            </a:r>
            <a:r>
              <a:rPr lang="en-US" sz="2400" b="1" dirty="0" err="1"/>
              <a:t>a,b,~c</a:t>
            </a:r>
            <a:r>
              <a:rPr lang="en-US" sz="2400" b="1" dirty="0"/>
              <a:t>)(~a,~</a:t>
            </a:r>
            <a:r>
              <a:rPr lang="en-US" sz="2400" b="1" dirty="0" err="1"/>
              <a:t>b,c</a:t>
            </a:r>
            <a:r>
              <a:rPr lang="en-US" sz="2400" b="1" dirty="0"/>
              <a:t>)</a:t>
            </a:r>
          </a:p>
        </p:txBody>
      </p:sp>
    </p:spTree>
    <p:extLst>
      <p:ext uri="{BB962C8B-B14F-4D97-AF65-F5344CB8AC3E}">
        <p14:creationId xmlns:p14="http://schemas.microsoft.com/office/powerpoint/2010/main" val="101364698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0E51F-E662-9B4C-882C-BE2E90059CE4}"/>
              </a:ext>
            </a:extLst>
          </p:cNvPr>
          <p:cNvSpPr>
            <a:spLocks noGrp="1"/>
          </p:cNvSpPr>
          <p:nvPr>
            <p:ph type="title"/>
          </p:nvPr>
        </p:nvSpPr>
        <p:spPr/>
        <p:txBody>
          <a:bodyPr/>
          <a:lstStyle/>
          <a:p>
            <a:r>
              <a:rPr lang="en-US" dirty="0"/>
              <a:t>VC + Variable/Clause Edges</a:t>
            </a:r>
          </a:p>
        </p:txBody>
      </p:sp>
      <p:sp>
        <p:nvSpPr>
          <p:cNvPr id="4" name="Date Placeholder 3">
            <a:extLst>
              <a:ext uri="{FF2B5EF4-FFF2-40B4-BE49-F238E27FC236}">
                <a16:creationId xmlns:a16="http://schemas.microsoft.com/office/drawing/2014/main" id="{B5F523F0-6683-E94B-80FB-BCF6FF1E0568}"/>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B79AAEFE-C434-AE45-9AC7-FBFD341509EF}"/>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9769353-3AE0-4A47-9371-36DFF3708565}"/>
              </a:ext>
            </a:extLst>
          </p:cNvPr>
          <p:cNvSpPr>
            <a:spLocks noGrp="1"/>
          </p:cNvSpPr>
          <p:nvPr>
            <p:ph type="sldNum" sz="quarter" idx="12"/>
          </p:nvPr>
        </p:nvSpPr>
        <p:spPr/>
        <p:txBody>
          <a:bodyPr/>
          <a:lstStyle/>
          <a:p>
            <a:fld id="{F7F6C048-724C-A44D-A3A9-573A2C2F7973}" type="slidenum">
              <a:rPr lang="en-US" smtClean="0"/>
              <a:pPr/>
              <a:t>139</a:t>
            </a:fld>
            <a:endParaRPr lang="en-US"/>
          </a:p>
        </p:txBody>
      </p:sp>
      <p:grpSp>
        <p:nvGrpSpPr>
          <p:cNvPr id="105" name="Group 104">
            <a:extLst>
              <a:ext uri="{FF2B5EF4-FFF2-40B4-BE49-F238E27FC236}">
                <a16:creationId xmlns:a16="http://schemas.microsoft.com/office/drawing/2014/main" id="{D132CD38-FC15-1E44-A7E4-53FD16EBE9B1}"/>
              </a:ext>
            </a:extLst>
          </p:cNvPr>
          <p:cNvGrpSpPr/>
          <p:nvPr/>
        </p:nvGrpSpPr>
        <p:grpSpPr>
          <a:xfrm>
            <a:off x="352425" y="1828800"/>
            <a:ext cx="8334375" cy="2895600"/>
            <a:chOff x="352425" y="1828800"/>
            <a:chExt cx="8334375" cy="2895600"/>
          </a:xfrm>
        </p:grpSpPr>
        <p:sp>
          <p:nvSpPr>
            <p:cNvPr id="7" name="Oval 6">
              <a:extLst>
                <a:ext uri="{FF2B5EF4-FFF2-40B4-BE49-F238E27FC236}">
                  <a16:creationId xmlns:a16="http://schemas.microsoft.com/office/drawing/2014/main" id="{8F6DD878-C1AC-7A44-91C4-5EE16F72F4BA}"/>
                </a:ext>
              </a:extLst>
            </p:cNvPr>
            <p:cNvSpPr/>
            <p:nvPr/>
          </p:nvSpPr>
          <p:spPr bwMode="auto">
            <a:xfrm>
              <a:off x="533400" y="1905000"/>
              <a:ext cx="6096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a</a:t>
              </a:r>
            </a:p>
          </p:txBody>
        </p:sp>
        <p:sp>
          <p:nvSpPr>
            <p:cNvPr id="8" name="Oval 7">
              <a:extLst>
                <a:ext uri="{FF2B5EF4-FFF2-40B4-BE49-F238E27FC236}">
                  <a16:creationId xmlns:a16="http://schemas.microsoft.com/office/drawing/2014/main" id="{29AD2D26-A8ED-3348-8144-1DDD82CDDED3}"/>
                </a:ext>
              </a:extLst>
            </p:cNvPr>
            <p:cNvSpPr/>
            <p:nvPr/>
          </p:nvSpPr>
          <p:spPr bwMode="auto">
            <a:xfrm>
              <a:off x="1743074" y="1905000"/>
              <a:ext cx="695326"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~a</a:t>
              </a:r>
            </a:p>
          </p:txBody>
        </p:sp>
        <p:sp>
          <p:nvSpPr>
            <p:cNvPr id="9" name="Oval 8">
              <a:extLst>
                <a:ext uri="{FF2B5EF4-FFF2-40B4-BE49-F238E27FC236}">
                  <a16:creationId xmlns:a16="http://schemas.microsoft.com/office/drawing/2014/main" id="{B1CF1B0B-EA7E-C646-B7C8-B3EF4C859115}"/>
                </a:ext>
              </a:extLst>
            </p:cNvPr>
            <p:cNvSpPr/>
            <p:nvPr/>
          </p:nvSpPr>
          <p:spPr bwMode="auto">
            <a:xfrm>
              <a:off x="914399" y="3575049"/>
              <a:ext cx="761577"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~b</a:t>
              </a:r>
            </a:p>
          </p:txBody>
        </p:sp>
        <p:sp>
          <p:nvSpPr>
            <p:cNvPr id="10" name="Oval 9">
              <a:extLst>
                <a:ext uri="{FF2B5EF4-FFF2-40B4-BE49-F238E27FC236}">
                  <a16:creationId xmlns:a16="http://schemas.microsoft.com/office/drawing/2014/main" id="{0EC02259-31CB-9C43-8356-C65B823BC2E4}"/>
                </a:ext>
              </a:extLst>
            </p:cNvPr>
            <p:cNvSpPr/>
            <p:nvPr/>
          </p:nvSpPr>
          <p:spPr bwMode="auto">
            <a:xfrm>
              <a:off x="3326606" y="1828800"/>
              <a:ext cx="6096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b</a:t>
              </a:r>
            </a:p>
          </p:txBody>
        </p:sp>
        <p:sp>
          <p:nvSpPr>
            <p:cNvPr id="11" name="Oval 10">
              <a:extLst>
                <a:ext uri="{FF2B5EF4-FFF2-40B4-BE49-F238E27FC236}">
                  <a16:creationId xmlns:a16="http://schemas.microsoft.com/office/drawing/2014/main" id="{758FA887-393F-854F-AECC-97C1DAB2172C}"/>
                </a:ext>
              </a:extLst>
            </p:cNvPr>
            <p:cNvSpPr/>
            <p:nvPr/>
          </p:nvSpPr>
          <p:spPr bwMode="auto">
            <a:xfrm>
              <a:off x="4643436" y="1828800"/>
              <a:ext cx="690563"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~b</a:t>
              </a:r>
            </a:p>
          </p:txBody>
        </p:sp>
        <p:sp>
          <p:nvSpPr>
            <p:cNvPr id="12" name="Oval 11">
              <a:extLst>
                <a:ext uri="{FF2B5EF4-FFF2-40B4-BE49-F238E27FC236}">
                  <a16:creationId xmlns:a16="http://schemas.microsoft.com/office/drawing/2014/main" id="{0439480C-AA97-6A41-A4DE-AA229AC7A311}"/>
                </a:ext>
              </a:extLst>
            </p:cNvPr>
            <p:cNvSpPr/>
            <p:nvPr/>
          </p:nvSpPr>
          <p:spPr bwMode="auto">
            <a:xfrm>
              <a:off x="6777037" y="1828800"/>
              <a:ext cx="690563"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c</a:t>
              </a:r>
            </a:p>
          </p:txBody>
        </p:sp>
        <p:sp>
          <p:nvSpPr>
            <p:cNvPr id="13" name="Oval 12">
              <a:extLst>
                <a:ext uri="{FF2B5EF4-FFF2-40B4-BE49-F238E27FC236}">
                  <a16:creationId xmlns:a16="http://schemas.microsoft.com/office/drawing/2014/main" id="{168B7ADE-E167-AC4C-B1F7-1868105462C7}"/>
                </a:ext>
              </a:extLst>
            </p:cNvPr>
            <p:cNvSpPr/>
            <p:nvPr/>
          </p:nvSpPr>
          <p:spPr bwMode="auto">
            <a:xfrm>
              <a:off x="8001000" y="1828800"/>
              <a:ext cx="6858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~c</a:t>
              </a:r>
            </a:p>
          </p:txBody>
        </p:sp>
        <p:sp>
          <p:nvSpPr>
            <p:cNvPr id="14" name="Oval 13">
              <a:extLst>
                <a:ext uri="{FF2B5EF4-FFF2-40B4-BE49-F238E27FC236}">
                  <a16:creationId xmlns:a16="http://schemas.microsoft.com/office/drawing/2014/main" id="{C48A1C7C-4EEE-6B48-8957-9AB5C7672083}"/>
                </a:ext>
              </a:extLst>
            </p:cNvPr>
            <p:cNvSpPr/>
            <p:nvPr/>
          </p:nvSpPr>
          <p:spPr bwMode="auto">
            <a:xfrm>
              <a:off x="1552575" y="4343400"/>
              <a:ext cx="695326"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~c</a:t>
              </a:r>
            </a:p>
          </p:txBody>
        </p:sp>
        <p:sp>
          <p:nvSpPr>
            <p:cNvPr id="15" name="Oval 14">
              <a:extLst>
                <a:ext uri="{FF2B5EF4-FFF2-40B4-BE49-F238E27FC236}">
                  <a16:creationId xmlns:a16="http://schemas.microsoft.com/office/drawing/2014/main" id="{AEBA29CF-76E3-C149-BE27-89A4939EF8CE}"/>
                </a:ext>
              </a:extLst>
            </p:cNvPr>
            <p:cNvSpPr/>
            <p:nvPr/>
          </p:nvSpPr>
          <p:spPr bwMode="auto">
            <a:xfrm>
              <a:off x="352425" y="4343400"/>
              <a:ext cx="638175"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a</a:t>
              </a:r>
            </a:p>
          </p:txBody>
        </p:sp>
        <p:cxnSp>
          <p:nvCxnSpPr>
            <p:cNvPr id="17" name="Straight Connector 16">
              <a:extLst>
                <a:ext uri="{FF2B5EF4-FFF2-40B4-BE49-F238E27FC236}">
                  <a16:creationId xmlns:a16="http://schemas.microsoft.com/office/drawing/2014/main" id="{571A4BB0-5683-1E4B-A89C-7AEDA9735363}"/>
                </a:ext>
              </a:extLst>
            </p:cNvPr>
            <p:cNvCxnSpPr>
              <a:cxnSpLocks/>
              <a:stCxn id="7" idx="6"/>
              <a:endCxn id="8" idx="2"/>
            </p:cNvCxnSpPr>
            <p:nvPr/>
          </p:nvCxnSpPr>
          <p:spPr bwMode="auto">
            <a:xfrm>
              <a:off x="1143000" y="2095500"/>
              <a:ext cx="600074" cy="0"/>
            </a:xfrm>
            <a:prstGeom prst="line">
              <a:avLst/>
            </a:prstGeom>
            <a:solidFill>
              <a:schemeClr val="accent1"/>
            </a:solidFill>
            <a:ln w="25400" cap="flat" cmpd="sng" algn="ctr">
              <a:solidFill>
                <a:schemeClr val="tx1"/>
              </a:solidFill>
              <a:prstDash val="solid"/>
              <a:round/>
              <a:headEnd type="none" w="med" len="med"/>
              <a:tailEnd type="none" w="lg" len="med"/>
            </a:ln>
            <a:effectLst/>
          </p:spPr>
        </p:cxnSp>
        <p:cxnSp>
          <p:nvCxnSpPr>
            <p:cNvPr id="18" name="Straight Connector 17">
              <a:extLst>
                <a:ext uri="{FF2B5EF4-FFF2-40B4-BE49-F238E27FC236}">
                  <a16:creationId xmlns:a16="http://schemas.microsoft.com/office/drawing/2014/main" id="{DB2B776A-E913-024C-8A36-0A202DA188E2}"/>
                </a:ext>
              </a:extLst>
            </p:cNvPr>
            <p:cNvCxnSpPr>
              <a:cxnSpLocks/>
              <a:stCxn id="11" idx="2"/>
              <a:endCxn id="10" idx="6"/>
            </p:cNvCxnSpPr>
            <p:nvPr/>
          </p:nvCxnSpPr>
          <p:spPr bwMode="auto">
            <a:xfrm flipH="1">
              <a:off x="3936206" y="2019300"/>
              <a:ext cx="707230" cy="0"/>
            </a:xfrm>
            <a:prstGeom prst="line">
              <a:avLst/>
            </a:prstGeom>
            <a:solidFill>
              <a:schemeClr val="accent1"/>
            </a:solidFill>
            <a:ln w="25400" cap="flat" cmpd="sng" algn="ctr">
              <a:solidFill>
                <a:schemeClr val="tx1"/>
              </a:solidFill>
              <a:prstDash val="solid"/>
              <a:round/>
              <a:headEnd type="none" w="med" len="med"/>
              <a:tailEnd type="none" w="lg" len="med"/>
            </a:ln>
            <a:effectLst/>
          </p:spPr>
        </p:cxnSp>
        <p:cxnSp>
          <p:nvCxnSpPr>
            <p:cNvPr id="22" name="Straight Connector 21">
              <a:extLst>
                <a:ext uri="{FF2B5EF4-FFF2-40B4-BE49-F238E27FC236}">
                  <a16:creationId xmlns:a16="http://schemas.microsoft.com/office/drawing/2014/main" id="{38399897-03CE-CB49-BF07-996060D2ACD2}"/>
                </a:ext>
              </a:extLst>
            </p:cNvPr>
            <p:cNvCxnSpPr>
              <a:cxnSpLocks/>
              <a:endCxn id="13" idx="2"/>
            </p:cNvCxnSpPr>
            <p:nvPr/>
          </p:nvCxnSpPr>
          <p:spPr bwMode="auto">
            <a:xfrm>
              <a:off x="7467600" y="2019300"/>
              <a:ext cx="533400" cy="0"/>
            </a:xfrm>
            <a:prstGeom prst="line">
              <a:avLst/>
            </a:prstGeom>
            <a:solidFill>
              <a:schemeClr val="accent1"/>
            </a:solidFill>
            <a:ln w="25400" cap="flat" cmpd="sng" algn="ctr">
              <a:solidFill>
                <a:schemeClr val="tx1"/>
              </a:solidFill>
              <a:prstDash val="solid"/>
              <a:round/>
              <a:headEnd type="none" w="med" len="med"/>
              <a:tailEnd type="none" w="lg" len="med"/>
            </a:ln>
            <a:effectLst/>
          </p:spPr>
        </p:cxnSp>
        <p:cxnSp>
          <p:nvCxnSpPr>
            <p:cNvPr id="25" name="Straight Connector 24">
              <a:extLst>
                <a:ext uri="{FF2B5EF4-FFF2-40B4-BE49-F238E27FC236}">
                  <a16:creationId xmlns:a16="http://schemas.microsoft.com/office/drawing/2014/main" id="{96F40C05-1588-C54E-AD4D-8332416E5620}"/>
                </a:ext>
              </a:extLst>
            </p:cNvPr>
            <p:cNvCxnSpPr>
              <a:cxnSpLocks/>
              <a:stCxn id="15" idx="0"/>
              <a:endCxn id="9" idx="3"/>
            </p:cNvCxnSpPr>
            <p:nvPr/>
          </p:nvCxnSpPr>
          <p:spPr bwMode="auto">
            <a:xfrm flipV="1">
              <a:off x="671513" y="3900253"/>
              <a:ext cx="354416"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DB0A0401-C733-7C40-8460-674A2E106A0E}"/>
                </a:ext>
              </a:extLst>
            </p:cNvPr>
            <p:cNvCxnSpPr>
              <a:cxnSpLocks/>
              <a:stCxn id="14" idx="0"/>
              <a:endCxn id="9" idx="5"/>
            </p:cNvCxnSpPr>
            <p:nvPr/>
          </p:nvCxnSpPr>
          <p:spPr bwMode="auto">
            <a:xfrm flipH="1" flipV="1">
              <a:off x="1564446" y="3900253"/>
              <a:ext cx="335792"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A95FAF8C-CBDB-6848-AE3F-94B97A7E30E4}"/>
                </a:ext>
              </a:extLst>
            </p:cNvPr>
            <p:cNvCxnSpPr>
              <a:cxnSpLocks/>
              <a:stCxn id="15" idx="6"/>
              <a:endCxn id="14" idx="2"/>
            </p:cNvCxnSpPr>
            <p:nvPr/>
          </p:nvCxnSpPr>
          <p:spPr bwMode="auto">
            <a:xfrm>
              <a:off x="990600" y="4533900"/>
              <a:ext cx="561975"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32" name="Oval 31">
              <a:extLst>
                <a:ext uri="{FF2B5EF4-FFF2-40B4-BE49-F238E27FC236}">
                  <a16:creationId xmlns:a16="http://schemas.microsoft.com/office/drawing/2014/main" id="{59C59BC9-280A-D741-9D24-17CB52052428}"/>
                </a:ext>
              </a:extLst>
            </p:cNvPr>
            <p:cNvSpPr/>
            <p:nvPr/>
          </p:nvSpPr>
          <p:spPr bwMode="auto">
            <a:xfrm>
              <a:off x="4121945" y="3575049"/>
              <a:ext cx="707229"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b</a:t>
              </a:r>
            </a:p>
          </p:txBody>
        </p:sp>
        <p:sp>
          <p:nvSpPr>
            <p:cNvPr id="33" name="Oval 32">
              <a:extLst>
                <a:ext uri="{FF2B5EF4-FFF2-40B4-BE49-F238E27FC236}">
                  <a16:creationId xmlns:a16="http://schemas.microsoft.com/office/drawing/2014/main" id="{3C114760-D160-E14B-B05C-6DC10EB940A4}"/>
                </a:ext>
              </a:extLst>
            </p:cNvPr>
            <p:cNvSpPr/>
            <p:nvPr/>
          </p:nvSpPr>
          <p:spPr bwMode="auto">
            <a:xfrm>
              <a:off x="4752974" y="4343400"/>
              <a:ext cx="678067"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~c</a:t>
              </a:r>
            </a:p>
          </p:txBody>
        </p:sp>
        <p:sp>
          <p:nvSpPr>
            <p:cNvPr id="34" name="Oval 33">
              <a:extLst>
                <a:ext uri="{FF2B5EF4-FFF2-40B4-BE49-F238E27FC236}">
                  <a16:creationId xmlns:a16="http://schemas.microsoft.com/office/drawing/2014/main" id="{39541440-23A8-C145-B0C2-162A4A012448}"/>
                </a:ext>
              </a:extLst>
            </p:cNvPr>
            <p:cNvSpPr/>
            <p:nvPr/>
          </p:nvSpPr>
          <p:spPr bwMode="auto">
            <a:xfrm>
              <a:off x="3512932" y="4343400"/>
              <a:ext cx="678068"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~a</a:t>
              </a:r>
            </a:p>
          </p:txBody>
        </p:sp>
        <p:cxnSp>
          <p:nvCxnSpPr>
            <p:cNvPr id="35" name="Straight Connector 34">
              <a:extLst>
                <a:ext uri="{FF2B5EF4-FFF2-40B4-BE49-F238E27FC236}">
                  <a16:creationId xmlns:a16="http://schemas.microsoft.com/office/drawing/2014/main" id="{2FE74121-3158-DA44-9953-FAF7CE8A8EF1}"/>
                </a:ext>
              </a:extLst>
            </p:cNvPr>
            <p:cNvCxnSpPr>
              <a:cxnSpLocks/>
              <a:stCxn id="34" idx="0"/>
              <a:endCxn id="32" idx="3"/>
            </p:cNvCxnSpPr>
            <p:nvPr/>
          </p:nvCxnSpPr>
          <p:spPr bwMode="auto">
            <a:xfrm flipV="1">
              <a:off x="3851966" y="3900253"/>
              <a:ext cx="373550"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85202621-DFB3-1F40-BF8A-6F3A32BF19AF}"/>
                </a:ext>
              </a:extLst>
            </p:cNvPr>
            <p:cNvCxnSpPr>
              <a:cxnSpLocks/>
              <a:stCxn id="33" idx="0"/>
              <a:endCxn id="32" idx="5"/>
            </p:cNvCxnSpPr>
            <p:nvPr/>
          </p:nvCxnSpPr>
          <p:spPr bwMode="auto">
            <a:xfrm flipH="1" flipV="1">
              <a:off x="4725603" y="3900253"/>
              <a:ext cx="366405"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E98EF0AF-D461-7347-87A8-BDFD5DFB6B3C}"/>
                </a:ext>
              </a:extLst>
            </p:cNvPr>
            <p:cNvCxnSpPr>
              <a:cxnSpLocks/>
              <a:stCxn id="34" idx="6"/>
              <a:endCxn id="33" idx="2"/>
            </p:cNvCxnSpPr>
            <p:nvPr/>
          </p:nvCxnSpPr>
          <p:spPr bwMode="auto">
            <a:xfrm>
              <a:off x="4191000" y="4533900"/>
              <a:ext cx="561974"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38" name="Oval 37">
              <a:extLst>
                <a:ext uri="{FF2B5EF4-FFF2-40B4-BE49-F238E27FC236}">
                  <a16:creationId xmlns:a16="http://schemas.microsoft.com/office/drawing/2014/main" id="{1186B7A4-0F0B-3E48-AE05-004DC75534B0}"/>
                </a:ext>
              </a:extLst>
            </p:cNvPr>
            <p:cNvSpPr/>
            <p:nvPr/>
          </p:nvSpPr>
          <p:spPr bwMode="auto">
            <a:xfrm>
              <a:off x="7467600" y="3573463"/>
              <a:ext cx="707229"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~b</a:t>
              </a:r>
            </a:p>
          </p:txBody>
        </p:sp>
        <p:sp>
          <p:nvSpPr>
            <p:cNvPr id="39" name="Oval 38">
              <a:extLst>
                <a:ext uri="{FF2B5EF4-FFF2-40B4-BE49-F238E27FC236}">
                  <a16:creationId xmlns:a16="http://schemas.microsoft.com/office/drawing/2014/main" id="{4B4FF4BE-DB5E-D043-A3AA-0A551DF95E6B}"/>
                </a:ext>
              </a:extLst>
            </p:cNvPr>
            <p:cNvSpPr/>
            <p:nvPr/>
          </p:nvSpPr>
          <p:spPr bwMode="auto">
            <a:xfrm>
              <a:off x="8077200" y="4341814"/>
              <a:ext cx="6096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c</a:t>
              </a:r>
            </a:p>
          </p:txBody>
        </p:sp>
        <p:sp>
          <p:nvSpPr>
            <p:cNvPr id="40" name="Oval 39">
              <a:extLst>
                <a:ext uri="{FF2B5EF4-FFF2-40B4-BE49-F238E27FC236}">
                  <a16:creationId xmlns:a16="http://schemas.microsoft.com/office/drawing/2014/main" id="{214BD8F9-4B3C-2D49-974A-066B1F8C0F5A}"/>
                </a:ext>
              </a:extLst>
            </p:cNvPr>
            <p:cNvSpPr/>
            <p:nvPr/>
          </p:nvSpPr>
          <p:spPr bwMode="auto">
            <a:xfrm>
              <a:off x="6837157" y="4341814"/>
              <a:ext cx="678068"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~a</a:t>
              </a:r>
            </a:p>
          </p:txBody>
        </p:sp>
        <p:cxnSp>
          <p:nvCxnSpPr>
            <p:cNvPr id="41" name="Straight Connector 40">
              <a:extLst>
                <a:ext uri="{FF2B5EF4-FFF2-40B4-BE49-F238E27FC236}">
                  <a16:creationId xmlns:a16="http://schemas.microsoft.com/office/drawing/2014/main" id="{7A5869B9-B41C-E243-8BEC-6F4586EB9022}"/>
                </a:ext>
              </a:extLst>
            </p:cNvPr>
            <p:cNvCxnSpPr>
              <a:cxnSpLocks/>
              <a:stCxn id="40" idx="0"/>
              <a:endCxn id="38" idx="3"/>
            </p:cNvCxnSpPr>
            <p:nvPr/>
          </p:nvCxnSpPr>
          <p:spPr bwMode="auto">
            <a:xfrm flipV="1">
              <a:off x="7176191" y="3898667"/>
              <a:ext cx="394980"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F401F9C0-DD03-2541-ACA2-487F9C214257}"/>
                </a:ext>
              </a:extLst>
            </p:cNvPr>
            <p:cNvCxnSpPr>
              <a:cxnSpLocks/>
              <a:stCxn id="39" idx="0"/>
              <a:endCxn id="38" idx="5"/>
            </p:cNvCxnSpPr>
            <p:nvPr/>
          </p:nvCxnSpPr>
          <p:spPr bwMode="auto">
            <a:xfrm flipH="1" flipV="1">
              <a:off x="8071258" y="3898667"/>
              <a:ext cx="310742"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56AA8D57-EC49-CB49-9926-E971AFDCAFE3}"/>
                </a:ext>
              </a:extLst>
            </p:cNvPr>
            <p:cNvCxnSpPr>
              <a:cxnSpLocks/>
              <a:stCxn id="40" idx="6"/>
              <a:endCxn id="39" idx="2"/>
            </p:cNvCxnSpPr>
            <p:nvPr/>
          </p:nvCxnSpPr>
          <p:spPr bwMode="auto">
            <a:xfrm>
              <a:off x="7515225" y="4532314"/>
              <a:ext cx="561975"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id="{6B40E445-DD30-6D42-BCBA-0E8BB4400F23}"/>
                </a:ext>
              </a:extLst>
            </p:cNvPr>
            <p:cNvCxnSpPr>
              <a:stCxn id="7" idx="4"/>
              <a:endCxn id="15" idx="1"/>
            </p:cNvCxnSpPr>
            <p:nvPr/>
          </p:nvCxnSpPr>
          <p:spPr bwMode="auto">
            <a:xfrm flipH="1">
              <a:off x="445884" y="2286000"/>
              <a:ext cx="392316" cy="2113196"/>
            </a:xfrm>
            <a:prstGeom prst="line">
              <a:avLst/>
            </a:prstGeom>
            <a:solidFill>
              <a:schemeClr val="accent1"/>
            </a:solidFill>
            <a:ln w="25400" cap="flat" cmpd="sng" algn="ctr">
              <a:solidFill>
                <a:srgbClr val="0000FF"/>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512947E2-944C-234A-8A57-04FDFDAAF25E}"/>
                </a:ext>
              </a:extLst>
            </p:cNvPr>
            <p:cNvCxnSpPr>
              <a:cxnSpLocks/>
              <a:stCxn id="8" idx="4"/>
              <a:endCxn id="34" idx="1"/>
            </p:cNvCxnSpPr>
            <p:nvPr/>
          </p:nvCxnSpPr>
          <p:spPr bwMode="auto">
            <a:xfrm>
              <a:off x="2090737" y="2286000"/>
              <a:ext cx="1521496" cy="2113196"/>
            </a:xfrm>
            <a:prstGeom prst="line">
              <a:avLst/>
            </a:prstGeom>
            <a:solidFill>
              <a:schemeClr val="accent1"/>
            </a:solidFill>
            <a:ln w="25400" cap="flat" cmpd="sng" algn="ctr">
              <a:solidFill>
                <a:srgbClr val="0000FF"/>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297311FA-9D38-E94B-A6B4-307D7A64CE18}"/>
                </a:ext>
              </a:extLst>
            </p:cNvPr>
            <p:cNvCxnSpPr>
              <a:cxnSpLocks/>
              <a:stCxn id="8" idx="6"/>
              <a:endCxn id="40" idx="1"/>
            </p:cNvCxnSpPr>
            <p:nvPr/>
          </p:nvCxnSpPr>
          <p:spPr bwMode="auto">
            <a:xfrm>
              <a:off x="2438400" y="2095500"/>
              <a:ext cx="4498058" cy="2302110"/>
            </a:xfrm>
            <a:prstGeom prst="line">
              <a:avLst/>
            </a:prstGeom>
            <a:solidFill>
              <a:schemeClr val="accent1"/>
            </a:solidFill>
            <a:ln w="25400" cap="flat" cmpd="sng" algn="ctr">
              <a:solidFill>
                <a:srgbClr val="0000FF"/>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0F2DD6C8-5E39-DD44-9F14-FAD7AC61ADB8}"/>
                </a:ext>
              </a:extLst>
            </p:cNvPr>
            <p:cNvCxnSpPr>
              <a:cxnSpLocks/>
              <a:stCxn id="10" idx="4"/>
              <a:endCxn id="32" idx="0"/>
            </p:cNvCxnSpPr>
            <p:nvPr/>
          </p:nvCxnSpPr>
          <p:spPr bwMode="auto">
            <a:xfrm>
              <a:off x="3631406" y="2209800"/>
              <a:ext cx="844154" cy="1365249"/>
            </a:xfrm>
            <a:prstGeom prst="line">
              <a:avLst/>
            </a:prstGeom>
            <a:solidFill>
              <a:schemeClr val="accent1"/>
            </a:solidFill>
            <a:ln w="25400" cap="flat" cmpd="sng" algn="ctr">
              <a:solidFill>
                <a:srgbClr val="0000FF"/>
              </a:soli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id="{377DDA79-14F2-C84D-9954-F69FD8127EB9}"/>
                </a:ext>
              </a:extLst>
            </p:cNvPr>
            <p:cNvCxnSpPr>
              <a:cxnSpLocks/>
              <a:stCxn id="12" idx="5"/>
              <a:endCxn id="39" idx="7"/>
            </p:cNvCxnSpPr>
            <p:nvPr/>
          </p:nvCxnSpPr>
          <p:spPr bwMode="auto">
            <a:xfrm>
              <a:off x="7366469" y="2154004"/>
              <a:ext cx="1231057" cy="2243606"/>
            </a:xfrm>
            <a:prstGeom prst="line">
              <a:avLst/>
            </a:prstGeom>
            <a:solidFill>
              <a:schemeClr val="accent1"/>
            </a:solidFill>
            <a:ln w="25400" cap="flat" cmpd="sng" algn="ctr">
              <a:solidFill>
                <a:srgbClr val="0000FF"/>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id="{EE9C3D2C-1C2C-9147-AB62-F73C9260338C}"/>
                </a:ext>
              </a:extLst>
            </p:cNvPr>
            <p:cNvCxnSpPr>
              <a:cxnSpLocks/>
              <a:stCxn id="11" idx="3"/>
              <a:endCxn id="9" idx="7"/>
            </p:cNvCxnSpPr>
            <p:nvPr/>
          </p:nvCxnSpPr>
          <p:spPr bwMode="auto">
            <a:xfrm flipH="1">
              <a:off x="1564446" y="2154004"/>
              <a:ext cx="3180121" cy="1476841"/>
            </a:xfrm>
            <a:prstGeom prst="line">
              <a:avLst/>
            </a:prstGeom>
            <a:solidFill>
              <a:schemeClr val="accent1"/>
            </a:solidFill>
            <a:ln w="25400" cap="flat" cmpd="sng" algn="ctr">
              <a:solidFill>
                <a:srgbClr val="0000FF"/>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C26DCCEC-EA46-B340-9D51-05E912E23CA7}"/>
                </a:ext>
              </a:extLst>
            </p:cNvPr>
            <p:cNvCxnSpPr>
              <a:cxnSpLocks/>
              <a:stCxn id="11" idx="5"/>
              <a:endCxn id="38" idx="1"/>
            </p:cNvCxnSpPr>
            <p:nvPr/>
          </p:nvCxnSpPr>
          <p:spPr bwMode="auto">
            <a:xfrm>
              <a:off x="5232868" y="2154004"/>
              <a:ext cx="2338303" cy="1475255"/>
            </a:xfrm>
            <a:prstGeom prst="line">
              <a:avLst/>
            </a:prstGeom>
            <a:solidFill>
              <a:schemeClr val="accent1"/>
            </a:solidFill>
            <a:ln w="25400" cap="flat" cmpd="sng" algn="ctr">
              <a:solidFill>
                <a:srgbClr val="0000FF"/>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03F790F0-7704-0B42-9793-7E98C672C6DE}"/>
                </a:ext>
              </a:extLst>
            </p:cNvPr>
            <p:cNvCxnSpPr>
              <a:cxnSpLocks/>
              <a:stCxn id="13" idx="4"/>
              <a:endCxn id="33" idx="7"/>
            </p:cNvCxnSpPr>
            <p:nvPr/>
          </p:nvCxnSpPr>
          <p:spPr bwMode="auto">
            <a:xfrm flipH="1">
              <a:off x="5331740" y="2209800"/>
              <a:ext cx="3012160" cy="2189396"/>
            </a:xfrm>
            <a:prstGeom prst="line">
              <a:avLst/>
            </a:prstGeom>
            <a:solidFill>
              <a:schemeClr val="accent1"/>
            </a:solidFill>
            <a:ln w="25400" cap="flat" cmpd="sng" algn="ctr">
              <a:solidFill>
                <a:srgbClr val="0000FF"/>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CF9D56C4-277D-DD4E-9C84-0B98D1016127}"/>
                </a:ext>
              </a:extLst>
            </p:cNvPr>
            <p:cNvCxnSpPr>
              <a:cxnSpLocks/>
              <a:stCxn id="13" idx="3"/>
            </p:cNvCxnSpPr>
            <p:nvPr/>
          </p:nvCxnSpPr>
          <p:spPr bwMode="auto">
            <a:xfrm flipH="1">
              <a:off x="2029590" y="2154004"/>
              <a:ext cx="6071843" cy="2197789"/>
            </a:xfrm>
            <a:prstGeom prst="line">
              <a:avLst/>
            </a:prstGeom>
            <a:solidFill>
              <a:schemeClr val="accent1"/>
            </a:solidFill>
            <a:ln w="25400" cap="flat" cmpd="sng" algn="ctr">
              <a:solidFill>
                <a:srgbClr val="0000FF"/>
              </a:solidFill>
              <a:prstDash val="solid"/>
              <a:round/>
              <a:headEnd type="none" w="med" len="med"/>
              <a:tailEnd type="none" w="med" len="med"/>
            </a:ln>
            <a:effectLst/>
          </p:spPr>
        </p:cxnSp>
      </p:grpSp>
      <p:sp>
        <p:nvSpPr>
          <p:cNvPr id="104" name="TextBox 103">
            <a:extLst>
              <a:ext uri="{FF2B5EF4-FFF2-40B4-BE49-F238E27FC236}">
                <a16:creationId xmlns:a16="http://schemas.microsoft.com/office/drawing/2014/main" id="{9559C0A5-D738-974A-A36A-4344F8DEAE6D}"/>
              </a:ext>
            </a:extLst>
          </p:cNvPr>
          <p:cNvSpPr txBox="1"/>
          <p:nvPr/>
        </p:nvSpPr>
        <p:spPr>
          <a:xfrm>
            <a:off x="1295400" y="5314948"/>
            <a:ext cx="6477000" cy="923330"/>
          </a:xfrm>
          <a:prstGeom prst="rect">
            <a:avLst/>
          </a:prstGeom>
          <a:noFill/>
        </p:spPr>
        <p:txBody>
          <a:bodyPr wrap="square" rtlCol="0">
            <a:spAutoFit/>
          </a:bodyPr>
          <a:lstStyle/>
          <a:p>
            <a:pPr algn="ctr"/>
            <a:r>
              <a:rPr lang="en-US" b="1" dirty="0"/>
              <a:t>GOAL = 3 + 3*2 = 9</a:t>
            </a:r>
          </a:p>
          <a:p>
            <a:pPr algn="ctr"/>
            <a:r>
              <a:rPr lang="en-US" b="1" dirty="0"/>
              <a:t>The choice of variable assignments influences which nodes in clauses must be chosen to cover external edges </a:t>
            </a:r>
          </a:p>
        </p:txBody>
      </p:sp>
      <p:sp>
        <p:nvSpPr>
          <p:cNvPr id="3" name="TextBox 2">
            <a:extLst>
              <a:ext uri="{FF2B5EF4-FFF2-40B4-BE49-F238E27FC236}">
                <a16:creationId xmlns:a16="http://schemas.microsoft.com/office/drawing/2014/main" id="{084FBCFC-5C40-094D-B1B6-3B27B247B95E}"/>
              </a:ext>
            </a:extLst>
          </p:cNvPr>
          <p:cNvSpPr txBox="1"/>
          <p:nvPr/>
        </p:nvSpPr>
        <p:spPr>
          <a:xfrm>
            <a:off x="2547550" y="1284706"/>
            <a:ext cx="4048900" cy="461665"/>
          </a:xfrm>
          <a:prstGeom prst="rect">
            <a:avLst/>
          </a:prstGeom>
          <a:noFill/>
        </p:spPr>
        <p:txBody>
          <a:bodyPr wrap="square" rtlCol="0">
            <a:spAutoFit/>
          </a:bodyPr>
          <a:lstStyle/>
          <a:p>
            <a:r>
              <a:rPr lang="en-US" sz="2400" b="1" dirty="0"/>
              <a:t>(</a:t>
            </a:r>
            <a:r>
              <a:rPr lang="en-US" sz="2400" b="1" dirty="0" err="1"/>
              <a:t>a,~b,~c</a:t>
            </a:r>
            <a:r>
              <a:rPr lang="en-US" sz="2400" b="1" dirty="0"/>
              <a:t>)(~</a:t>
            </a:r>
            <a:r>
              <a:rPr lang="en-US" sz="2400" b="1" dirty="0" err="1"/>
              <a:t>a,b,~c</a:t>
            </a:r>
            <a:r>
              <a:rPr lang="en-US" sz="2400" b="1" dirty="0"/>
              <a:t>)(~a,~</a:t>
            </a:r>
            <a:r>
              <a:rPr lang="en-US" sz="2400" b="1" dirty="0" err="1"/>
              <a:t>b,c</a:t>
            </a:r>
            <a:r>
              <a:rPr lang="en-US" sz="2400" b="1" dirty="0"/>
              <a:t>)</a:t>
            </a:r>
          </a:p>
        </p:txBody>
      </p:sp>
    </p:spTree>
    <p:extLst>
      <p:ext uri="{BB962C8B-B14F-4D97-AF65-F5344CB8AC3E}">
        <p14:creationId xmlns:p14="http://schemas.microsoft.com/office/powerpoint/2010/main" val="1964595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US">
                <a:ea typeface="ＭＳ Ｐゴシック" pitchFamily="-111" charset="-128"/>
                <a:cs typeface="ＭＳ Ｐゴシック" pitchFamily="-111" charset="-128"/>
              </a:rPr>
              <a:t>Three Classes of Problems</a:t>
            </a:r>
          </a:p>
        </p:txBody>
      </p:sp>
      <p:sp>
        <p:nvSpPr>
          <p:cNvPr id="131075" name="Content Placeholder 2"/>
          <p:cNvSpPr>
            <a:spLocks noGrp="1"/>
          </p:cNvSpPr>
          <p:nvPr>
            <p:ph idx="1"/>
          </p:nvPr>
        </p:nvSpPr>
        <p:spPr/>
        <p:txBody>
          <a:bodyPr/>
          <a:lstStyle/>
          <a:p>
            <a:pPr lvl="1" eaLnBrk="1" hangingPunct="1">
              <a:buFont typeface="Times" pitchFamily="-111" charset="0"/>
              <a:buNone/>
            </a:pPr>
            <a:r>
              <a:rPr lang="en-US" dirty="0"/>
              <a:t>	Problems proven to be in these three groups (classes) are, respectively,</a:t>
            </a:r>
          </a:p>
          <a:p>
            <a:pPr lvl="1" eaLnBrk="1" hangingPunct="1"/>
            <a:endParaRPr lang="en-US" dirty="0"/>
          </a:p>
          <a:p>
            <a:pPr lvl="1" eaLnBrk="1" hangingPunct="1">
              <a:buFont typeface="Times" pitchFamily="-111" charset="0"/>
              <a:buNone/>
            </a:pPr>
            <a:r>
              <a:rPr lang="en-US" dirty="0"/>
              <a:t>	</a:t>
            </a:r>
            <a:r>
              <a:rPr lang="en-US" dirty="0" err="1"/>
              <a:t>Undecidable</a:t>
            </a:r>
            <a:r>
              <a:rPr lang="en-US" dirty="0"/>
              <a:t>, Exponential, and Polynomial.</a:t>
            </a:r>
          </a:p>
          <a:p>
            <a:pPr lvl="1" eaLnBrk="1" hangingPunct="1"/>
            <a:endParaRPr lang="en-US" dirty="0"/>
          </a:p>
          <a:p>
            <a:pPr lvl="1" eaLnBrk="1" hangingPunct="1"/>
            <a:endParaRPr lang="en-US" dirty="0"/>
          </a:p>
          <a:p>
            <a:pPr lvl="1" eaLnBrk="1" hangingPunct="1">
              <a:buFont typeface="Times" pitchFamily="-111" charset="0"/>
              <a:buNone/>
            </a:pPr>
            <a:r>
              <a:rPr lang="en-US" dirty="0"/>
              <a:t>	Theoretically, all problems belong to exactly one of these three classes. </a:t>
            </a:r>
          </a:p>
        </p:txBody>
      </p:sp>
      <p:sp>
        <p:nvSpPr>
          <p:cNvPr id="131076" name="Date Placeholder 3"/>
          <p:cNvSpPr>
            <a:spLocks noGrp="1"/>
          </p:cNvSpPr>
          <p:nvPr>
            <p:ph type="dt" sz="quarter" idx="10"/>
          </p:nvPr>
        </p:nvSpPr>
        <p:spPr>
          <a:noFill/>
        </p:spPr>
        <p:txBody>
          <a:bodyPr/>
          <a:lstStyle/>
          <a:p>
            <a:fld id="{0CA5A3DE-515F-9B40-B828-245A35028B59}"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131077"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31078" name="Slide Number Placeholder 5"/>
          <p:cNvSpPr>
            <a:spLocks noGrp="1"/>
          </p:cNvSpPr>
          <p:nvPr>
            <p:ph type="sldNum" sz="quarter" idx="12"/>
          </p:nvPr>
        </p:nvSpPr>
        <p:spPr>
          <a:noFill/>
        </p:spPr>
        <p:txBody>
          <a:bodyPr/>
          <a:lstStyle/>
          <a:p>
            <a:fld id="{E2A9846F-C453-384A-8BD4-20D649C3637D}" type="slidenum">
              <a:rPr lang="en-US">
                <a:latin typeface="Arial" pitchFamily="-111" charset="0"/>
                <a:ea typeface="ＭＳ Ｐゴシック" pitchFamily="-111" charset="-128"/>
                <a:cs typeface="ＭＳ Ｐゴシック" pitchFamily="-111" charset="-128"/>
              </a:rPr>
              <a:pPr/>
              <a:t>14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4305002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0E51F-E662-9B4C-882C-BE2E90059CE4}"/>
              </a:ext>
            </a:extLst>
          </p:cNvPr>
          <p:cNvSpPr>
            <a:spLocks noGrp="1"/>
          </p:cNvSpPr>
          <p:nvPr>
            <p:ph type="title"/>
          </p:nvPr>
        </p:nvSpPr>
        <p:spPr/>
        <p:txBody>
          <a:bodyPr/>
          <a:lstStyle/>
          <a:p>
            <a:r>
              <a:rPr lang="en-US" dirty="0"/>
              <a:t>VC with Forced Solution</a:t>
            </a:r>
          </a:p>
        </p:txBody>
      </p:sp>
      <p:sp>
        <p:nvSpPr>
          <p:cNvPr id="4" name="Date Placeholder 3">
            <a:extLst>
              <a:ext uri="{FF2B5EF4-FFF2-40B4-BE49-F238E27FC236}">
                <a16:creationId xmlns:a16="http://schemas.microsoft.com/office/drawing/2014/main" id="{B5F523F0-6683-E94B-80FB-BCF6FF1E0568}"/>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B79AAEFE-C434-AE45-9AC7-FBFD341509EF}"/>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9769353-3AE0-4A47-9371-36DFF3708565}"/>
              </a:ext>
            </a:extLst>
          </p:cNvPr>
          <p:cNvSpPr>
            <a:spLocks noGrp="1"/>
          </p:cNvSpPr>
          <p:nvPr>
            <p:ph type="sldNum" sz="quarter" idx="12"/>
          </p:nvPr>
        </p:nvSpPr>
        <p:spPr/>
        <p:txBody>
          <a:bodyPr/>
          <a:lstStyle/>
          <a:p>
            <a:fld id="{F7F6C048-724C-A44D-A3A9-573A2C2F7973}" type="slidenum">
              <a:rPr lang="en-US" smtClean="0"/>
              <a:pPr/>
              <a:t>140</a:t>
            </a:fld>
            <a:endParaRPr lang="en-US"/>
          </a:p>
        </p:txBody>
      </p:sp>
      <p:grpSp>
        <p:nvGrpSpPr>
          <p:cNvPr id="105" name="Group 104">
            <a:extLst>
              <a:ext uri="{FF2B5EF4-FFF2-40B4-BE49-F238E27FC236}">
                <a16:creationId xmlns:a16="http://schemas.microsoft.com/office/drawing/2014/main" id="{D132CD38-FC15-1E44-A7E4-53FD16EBE9B1}"/>
              </a:ext>
            </a:extLst>
          </p:cNvPr>
          <p:cNvGrpSpPr/>
          <p:nvPr/>
        </p:nvGrpSpPr>
        <p:grpSpPr>
          <a:xfrm>
            <a:off x="352425" y="1828800"/>
            <a:ext cx="8334375" cy="2895600"/>
            <a:chOff x="352425" y="1828800"/>
            <a:chExt cx="8334375" cy="2895600"/>
          </a:xfrm>
        </p:grpSpPr>
        <p:sp>
          <p:nvSpPr>
            <p:cNvPr id="7" name="Oval 6">
              <a:extLst>
                <a:ext uri="{FF2B5EF4-FFF2-40B4-BE49-F238E27FC236}">
                  <a16:creationId xmlns:a16="http://schemas.microsoft.com/office/drawing/2014/main" id="{8F6DD878-C1AC-7A44-91C4-5EE16F72F4BA}"/>
                </a:ext>
              </a:extLst>
            </p:cNvPr>
            <p:cNvSpPr/>
            <p:nvPr/>
          </p:nvSpPr>
          <p:spPr bwMode="auto">
            <a:xfrm>
              <a:off x="533400" y="1905000"/>
              <a:ext cx="609600" cy="381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a</a:t>
              </a:r>
            </a:p>
          </p:txBody>
        </p:sp>
        <p:sp>
          <p:nvSpPr>
            <p:cNvPr id="8" name="Oval 7">
              <a:extLst>
                <a:ext uri="{FF2B5EF4-FFF2-40B4-BE49-F238E27FC236}">
                  <a16:creationId xmlns:a16="http://schemas.microsoft.com/office/drawing/2014/main" id="{29AD2D26-A8ED-3348-8144-1DDD82CDDED3}"/>
                </a:ext>
              </a:extLst>
            </p:cNvPr>
            <p:cNvSpPr/>
            <p:nvPr/>
          </p:nvSpPr>
          <p:spPr bwMode="auto">
            <a:xfrm>
              <a:off x="1743074" y="1905000"/>
              <a:ext cx="695326"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7" charset="0"/>
                </a:rPr>
                <a:t>~a</a:t>
              </a:r>
            </a:p>
          </p:txBody>
        </p:sp>
        <p:sp>
          <p:nvSpPr>
            <p:cNvPr id="9" name="Oval 8">
              <a:extLst>
                <a:ext uri="{FF2B5EF4-FFF2-40B4-BE49-F238E27FC236}">
                  <a16:creationId xmlns:a16="http://schemas.microsoft.com/office/drawing/2014/main" id="{B1CF1B0B-EA7E-C646-B7C8-B3EF4C859115}"/>
                </a:ext>
              </a:extLst>
            </p:cNvPr>
            <p:cNvSpPr/>
            <p:nvPr/>
          </p:nvSpPr>
          <p:spPr bwMode="auto">
            <a:xfrm>
              <a:off x="914399" y="3575049"/>
              <a:ext cx="761577"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~b</a:t>
              </a:r>
            </a:p>
          </p:txBody>
        </p:sp>
        <p:sp>
          <p:nvSpPr>
            <p:cNvPr id="10" name="Oval 9">
              <a:extLst>
                <a:ext uri="{FF2B5EF4-FFF2-40B4-BE49-F238E27FC236}">
                  <a16:creationId xmlns:a16="http://schemas.microsoft.com/office/drawing/2014/main" id="{0EC02259-31CB-9C43-8356-C65B823BC2E4}"/>
                </a:ext>
              </a:extLst>
            </p:cNvPr>
            <p:cNvSpPr/>
            <p:nvPr/>
          </p:nvSpPr>
          <p:spPr bwMode="auto">
            <a:xfrm>
              <a:off x="3326606" y="1828800"/>
              <a:ext cx="609600" cy="381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b</a:t>
              </a:r>
            </a:p>
          </p:txBody>
        </p:sp>
        <p:sp>
          <p:nvSpPr>
            <p:cNvPr id="11" name="Oval 10">
              <a:extLst>
                <a:ext uri="{FF2B5EF4-FFF2-40B4-BE49-F238E27FC236}">
                  <a16:creationId xmlns:a16="http://schemas.microsoft.com/office/drawing/2014/main" id="{758FA887-393F-854F-AECC-97C1DAB2172C}"/>
                </a:ext>
              </a:extLst>
            </p:cNvPr>
            <p:cNvSpPr/>
            <p:nvPr/>
          </p:nvSpPr>
          <p:spPr bwMode="auto">
            <a:xfrm>
              <a:off x="4643436" y="1828800"/>
              <a:ext cx="690563"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7" charset="0"/>
                </a:rPr>
                <a:t>~b</a:t>
              </a:r>
            </a:p>
          </p:txBody>
        </p:sp>
        <p:sp>
          <p:nvSpPr>
            <p:cNvPr id="12" name="Oval 11">
              <a:extLst>
                <a:ext uri="{FF2B5EF4-FFF2-40B4-BE49-F238E27FC236}">
                  <a16:creationId xmlns:a16="http://schemas.microsoft.com/office/drawing/2014/main" id="{0439480C-AA97-6A41-A4DE-AA229AC7A311}"/>
                </a:ext>
              </a:extLst>
            </p:cNvPr>
            <p:cNvSpPr/>
            <p:nvPr/>
          </p:nvSpPr>
          <p:spPr bwMode="auto">
            <a:xfrm>
              <a:off x="6777037" y="1828800"/>
              <a:ext cx="690563" cy="381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c</a:t>
              </a:r>
            </a:p>
          </p:txBody>
        </p:sp>
        <p:sp>
          <p:nvSpPr>
            <p:cNvPr id="13" name="Oval 12">
              <a:extLst>
                <a:ext uri="{FF2B5EF4-FFF2-40B4-BE49-F238E27FC236}">
                  <a16:creationId xmlns:a16="http://schemas.microsoft.com/office/drawing/2014/main" id="{168B7ADE-E167-AC4C-B1F7-1868105462C7}"/>
                </a:ext>
              </a:extLst>
            </p:cNvPr>
            <p:cNvSpPr/>
            <p:nvPr/>
          </p:nvSpPr>
          <p:spPr bwMode="auto">
            <a:xfrm>
              <a:off x="8001000" y="1828800"/>
              <a:ext cx="6858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7" charset="0"/>
                </a:rPr>
                <a:t>~c</a:t>
              </a:r>
            </a:p>
          </p:txBody>
        </p:sp>
        <p:sp>
          <p:nvSpPr>
            <p:cNvPr id="14" name="Oval 13">
              <a:extLst>
                <a:ext uri="{FF2B5EF4-FFF2-40B4-BE49-F238E27FC236}">
                  <a16:creationId xmlns:a16="http://schemas.microsoft.com/office/drawing/2014/main" id="{C48A1C7C-4EEE-6B48-8957-9AB5C7672083}"/>
                </a:ext>
              </a:extLst>
            </p:cNvPr>
            <p:cNvSpPr/>
            <p:nvPr/>
          </p:nvSpPr>
          <p:spPr bwMode="auto">
            <a:xfrm>
              <a:off x="1552575" y="4343400"/>
              <a:ext cx="695326"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~c</a:t>
              </a:r>
            </a:p>
          </p:txBody>
        </p:sp>
        <p:sp>
          <p:nvSpPr>
            <p:cNvPr id="15" name="Oval 14">
              <a:extLst>
                <a:ext uri="{FF2B5EF4-FFF2-40B4-BE49-F238E27FC236}">
                  <a16:creationId xmlns:a16="http://schemas.microsoft.com/office/drawing/2014/main" id="{AEBA29CF-76E3-C149-BE27-89A4939EF8CE}"/>
                </a:ext>
              </a:extLst>
            </p:cNvPr>
            <p:cNvSpPr/>
            <p:nvPr/>
          </p:nvSpPr>
          <p:spPr bwMode="auto">
            <a:xfrm>
              <a:off x="352425" y="4343400"/>
              <a:ext cx="638175"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7" charset="0"/>
                </a:rPr>
                <a:t>a</a:t>
              </a:r>
            </a:p>
          </p:txBody>
        </p:sp>
        <p:cxnSp>
          <p:nvCxnSpPr>
            <p:cNvPr id="17" name="Straight Connector 16">
              <a:extLst>
                <a:ext uri="{FF2B5EF4-FFF2-40B4-BE49-F238E27FC236}">
                  <a16:creationId xmlns:a16="http://schemas.microsoft.com/office/drawing/2014/main" id="{571A4BB0-5683-1E4B-A89C-7AEDA9735363}"/>
                </a:ext>
              </a:extLst>
            </p:cNvPr>
            <p:cNvCxnSpPr>
              <a:cxnSpLocks/>
              <a:stCxn id="7" idx="6"/>
              <a:endCxn id="8" idx="2"/>
            </p:cNvCxnSpPr>
            <p:nvPr/>
          </p:nvCxnSpPr>
          <p:spPr bwMode="auto">
            <a:xfrm>
              <a:off x="1143000" y="2095500"/>
              <a:ext cx="600074" cy="0"/>
            </a:xfrm>
            <a:prstGeom prst="line">
              <a:avLst/>
            </a:prstGeom>
            <a:solidFill>
              <a:schemeClr val="accent1"/>
            </a:solidFill>
            <a:ln w="25400" cap="flat" cmpd="sng" algn="ctr">
              <a:solidFill>
                <a:schemeClr val="tx1"/>
              </a:solidFill>
              <a:prstDash val="solid"/>
              <a:round/>
              <a:headEnd type="none" w="med" len="med"/>
              <a:tailEnd type="none" w="lg" len="med"/>
            </a:ln>
            <a:effectLst/>
          </p:spPr>
        </p:cxnSp>
        <p:cxnSp>
          <p:nvCxnSpPr>
            <p:cNvPr id="18" name="Straight Connector 17">
              <a:extLst>
                <a:ext uri="{FF2B5EF4-FFF2-40B4-BE49-F238E27FC236}">
                  <a16:creationId xmlns:a16="http://schemas.microsoft.com/office/drawing/2014/main" id="{DB2B776A-E913-024C-8A36-0A202DA188E2}"/>
                </a:ext>
              </a:extLst>
            </p:cNvPr>
            <p:cNvCxnSpPr>
              <a:cxnSpLocks/>
              <a:stCxn id="11" idx="2"/>
              <a:endCxn id="10" idx="6"/>
            </p:cNvCxnSpPr>
            <p:nvPr/>
          </p:nvCxnSpPr>
          <p:spPr bwMode="auto">
            <a:xfrm flipH="1">
              <a:off x="3936206" y="2019300"/>
              <a:ext cx="707230" cy="0"/>
            </a:xfrm>
            <a:prstGeom prst="line">
              <a:avLst/>
            </a:prstGeom>
            <a:solidFill>
              <a:schemeClr val="accent1"/>
            </a:solidFill>
            <a:ln w="25400" cap="flat" cmpd="sng" algn="ctr">
              <a:solidFill>
                <a:schemeClr val="tx1"/>
              </a:solidFill>
              <a:prstDash val="solid"/>
              <a:round/>
              <a:headEnd type="none" w="med" len="med"/>
              <a:tailEnd type="none" w="lg" len="med"/>
            </a:ln>
            <a:effectLst/>
          </p:spPr>
        </p:cxnSp>
        <p:cxnSp>
          <p:nvCxnSpPr>
            <p:cNvPr id="22" name="Straight Connector 21">
              <a:extLst>
                <a:ext uri="{FF2B5EF4-FFF2-40B4-BE49-F238E27FC236}">
                  <a16:creationId xmlns:a16="http://schemas.microsoft.com/office/drawing/2014/main" id="{38399897-03CE-CB49-BF07-996060D2ACD2}"/>
                </a:ext>
              </a:extLst>
            </p:cNvPr>
            <p:cNvCxnSpPr>
              <a:cxnSpLocks/>
              <a:endCxn id="13" idx="2"/>
            </p:cNvCxnSpPr>
            <p:nvPr/>
          </p:nvCxnSpPr>
          <p:spPr bwMode="auto">
            <a:xfrm>
              <a:off x="7467600" y="2019300"/>
              <a:ext cx="533400" cy="0"/>
            </a:xfrm>
            <a:prstGeom prst="line">
              <a:avLst/>
            </a:prstGeom>
            <a:solidFill>
              <a:schemeClr val="accent1"/>
            </a:solidFill>
            <a:ln w="25400" cap="flat" cmpd="sng" algn="ctr">
              <a:solidFill>
                <a:schemeClr val="tx1"/>
              </a:solidFill>
              <a:prstDash val="solid"/>
              <a:round/>
              <a:headEnd type="none" w="med" len="med"/>
              <a:tailEnd type="none" w="lg" len="med"/>
            </a:ln>
            <a:effectLst/>
          </p:spPr>
        </p:cxnSp>
        <p:cxnSp>
          <p:nvCxnSpPr>
            <p:cNvPr id="25" name="Straight Connector 24">
              <a:extLst>
                <a:ext uri="{FF2B5EF4-FFF2-40B4-BE49-F238E27FC236}">
                  <a16:creationId xmlns:a16="http://schemas.microsoft.com/office/drawing/2014/main" id="{96F40C05-1588-C54E-AD4D-8332416E5620}"/>
                </a:ext>
              </a:extLst>
            </p:cNvPr>
            <p:cNvCxnSpPr>
              <a:cxnSpLocks/>
              <a:stCxn id="15" idx="0"/>
              <a:endCxn id="9" idx="3"/>
            </p:cNvCxnSpPr>
            <p:nvPr/>
          </p:nvCxnSpPr>
          <p:spPr bwMode="auto">
            <a:xfrm flipV="1">
              <a:off x="671513" y="3900253"/>
              <a:ext cx="354416"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DB0A0401-C733-7C40-8460-674A2E106A0E}"/>
                </a:ext>
              </a:extLst>
            </p:cNvPr>
            <p:cNvCxnSpPr>
              <a:cxnSpLocks/>
              <a:stCxn id="14" idx="0"/>
              <a:endCxn id="9" idx="5"/>
            </p:cNvCxnSpPr>
            <p:nvPr/>
          </p:nvCxnSpPr>
          <p:spPr bwMode="auto">
            <a:xfrm flipH="1" flipV="1">
              <a:off x="1564446" y="3900253"/>
              <a:ext cx="335792"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A95FAF8C-CBDB-6848-AE3F-94B97A7E30E4}"/>
                </a:ext>
              </a:extLst>
            </p:cNvPr>
            <p:cNvCxnSpPr>
              <a:cxnSpLocks/>
              <a:stCxn id="15" idx="6"/>
              <a:endCxn id="14" idx="2"/>
            </p:cNvCxnSpPr>
            <p:nvPr/>
          </p:nvCxnSpPr>
          <p:spPr bwMode="auto">
            <a:xfrm>
              <a:off x="990600" y="4533900"/>
              <a:ext cx="561975"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32" name="Oval 31">
              <a:extLst>
                <a:ext uri="{FF2B5EF4-FFF2-40B4-BE49-F238E27FC236}">
                  <a16:creationId xmlns:a16="http://schemas.microsoft.com/office/drawing/2014/main" id="{59C59BC9-280A-D741-9D24-17CB52052428}"/>
                </a:ext>
              </a:extLst>
            </p:cNvPr>
            <p:cNvSpPr/>
            <p:nvPr/>
          </p:nvSpPr>
          <p:spPr bwMode="auto">
            <a:xfrm>
              <a:off x="4121945" y="3575049"/>
              <a:ext cx="707229"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7" charset="0"/>
                </a:rPr>
                <a:t>b</a:t>
              </a:r>
            </a:p>
          </p:txBody>
        </p:sp>
        <p:sp>
          <p:nvSpPr>
            <p:cNvPr id="33" name="Oval 32">
              <a:extLst>
                <a:ext uri="{FF2B5EF4-FFF2-40B4-BE49-F238E27FC236}">
                  <a16:creationId xmlns:a16="http://schemas.microsoft.com/office/drawing/2014/main" id="{3C114760-D160-E14B-B05C-6DC10EB940A4}"/>
                </a:ext>
              </a:extLst>
            </p:cNvPr>
            <p:cNvSpPr/>
            <p:nvPr/>
          </p:nvSpPr>
          <p:spPr bwMode="auto">
            <a:xfrm>
              <a:off x="4752974" y="4343400"/>
              <a:ext cx="678067"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~c</a:t>
              </a:r>
            </a:p>
          </p:txBody>
        </p:sp>
        <p:sp>
          <p:nvSpPr>
            <p:cNvPr id="34" name="Oval 33">
              <a:extLst>
                <a:ext uri="{FF2B5EF4-FFF2-40B4-BE49-F238E27FC236}">
                  <a16:creationId xmlns:a16="http://schemas.microsoft.com/office/drawing/2014/main" id="{39541440-23A8-C145-B0C2-162A4A012448}"/>
                </a:ext>
              </a:extLst>
            </p:cNvPr>
            <p:cNvSpPr/>
            <p:nvPr/>
          </p:nvSpPr>
          <p:spPr bwMode="auto">
            <a:xfrm>
              <a:off x="3512932" y="4343400"/>
              <a:ext cx="678068"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~a</a:t>
              </a:r>
            </a:p>
          </p:txBody>
        </p:sp>
        <p:cxnSp>
          <p:nvCxnSpPr>
            <p:cNvPr id="35" name="Straight Connector 34">
              <a:extLst>
                <a:ext uri="{FF2B5EF4-FFF2-40B4-BE49-F238E27FC236}">
                  <a16:creationId xmlns:a16="http://schemas.microsoft.com/office/drawing/2014/main" id="{2FE74121-3158-DA44-9953-FAF7CE8A8EF1}"/>
                </a:ext>
              </a:extLst>
            </p:cNvPr>
            <p:cNvCxnSpPr>
              <a:cxnSpLocks/>
              <a:stCxn id="34" idx="0"/>
              <a:endCxn id="32" idx="3"/>
            </p:cNvCxnSpPr>
            <p:nvPr/>
          </p:nvCxnSpPr>
          <p:spPr bwMode="auto">
            <a:xfrm flipV="1">
              <a:off x="3851966" y="3900253"/>
              <a:ext cx="373550"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85202621-DFB3-1F40-BF8A-6F3A32BF19AF}"/>
                </a:ext>
              </a:extLst>
            </p:cNvPr>
            <p:cNvCxnSpPr>
              <a:cxnSpLocks/>
              <a:stCxn id="33" idx="0"/>
              <a:endCxn id="32" idx="5"/>
            </p:cNvCxnSpPr>
            <p:nvPr/>
          </p:nvCxnSpPr>
          <p:spPr bwMode="auto">
            <a:xfrm flipH="1" flipV="1">
              <a:off x="4725603" y="3900253"/>
              <a:ext cx="366405"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E98EF0AF-D461-7347-87A8-BDFD5DFB6B3C}"/>
                </a:ext>
              </a:extLst>
            </p:cNvPr>
            <p:cNvCxnSpPr>
              <a:cxnSpLocks/>
              <a:stCxn id="34" idx="6"/>
              <a:endCxn id="33" idx="2"/>
            </p:cNvCxnSpPr>
            <p:nvPr/>
          </p:nvCxnSpPr>
          <p:spPr bwMode="auto">
            <a:xfrm>
              <a:off x="4191000" y="4533900"/>
              <a:ext cx="561974"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38" name="Oval 37">
              <a:extLst>
                <a:ext uri="{FF2B5EF4-FFF2-40B4-BE49-F238E27FC236}">
                  <a16:creationId xmlns:a16="http://schemas.microsoft.com/office/drawing/2014/main" id="{1186B7A4-0F0B-3E48-AE05-004DC75534B0}"/>
                </a:ext>
              </a:extLst>
            </p:cNvPr>
            <p:cNvSpPr/>
            <p:nvPr/>
          </p:nvSpPr>
          <p:spPr bwMode="auto">
            <a:xfrm>
              <a:off x="7467600" y="3573463"/>
              <a:ext cx="707229"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~b</a:t>
              </a:r>
            </a:p>
          </p:txBody>
        </p:sp>
        <p:sp>
          <p:nvSpPr>
            <p:cNvPr id="39" name="Oval 38">
              <a:extLst>
                <a:ext uri="{FF2B5EF4-FFF2-40B4-BE49-F238E27FC236}">
                  <a16:creationId xmlns:a16="http://schemas.microsoft.com/office/drawing/2014/main" id="{4B4FF4BE-DB5E-D043-A3AA-0A551DF95E6B}"/>
                </a:ext>
              </a:extLst>
            </p:cNvPr>
            <p:cNvSpPr/>
            <p:nvPr/>
          </p:nvSpPr>
          <p:spPr bwMode="auto">
            <a:xfrm>
              <a:off x="8077200" y="4341814"/>
              <a:ext cx="6096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7" charset="0"/>
                </a:rPr>
                <a:t>c</a:t>
              </a:r>
            </a:p>
          </p:txBody>
        </p:sp>
        <p:sp>
          <p:nvSpPr>
            <p:cNvPr id="40" name="Oval 39">
              <a:extLst>
                <a:ext uri="{FF2B5EF4-FFF2-40B4-BE49-F238E27FC236}">
                  <a16:creationId xmlns:a16="http://schemas.microsoft.com/office/drawing/2014/main" id="{214BD8F9-4B3C-2D49-974A-066B1F8C0F5A}"/>
                </a:ext>
              </a:extLst>
            </p:cNvPr>
            <p:cNvSpPr/>
            <p:nvPr/>
          </p:nvSpPr>
          <p:spPr bwMode="auto">
            <a:xfrm>
              <a:off x="6837157" y="4341814"/>
              <a:ext cx="678068"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~a</a:t>
              </a:r>
            </a:p>
          </p:txBody>
        </p:sp>
        <p:cxnSp>
          <p:nvCxnSpPr>
            <p:cNvPr id="41" name="Straight Connector 40">
              <a:extLst>
                <a:ext uri="{FF2B5EF4-FFF2-40B4-BE49-F238E27FC236}">
                  <a16:creationId xmlns:a16="http://schemas.microsoft.com/office/drawing/2014/main" id="{7A5869B9-B41C-E243-8BEC-6F4586EB9022}"/>
                </a:ext>
              </a:extLst>
            </p:cNvPr>
            <p:cNvCxnSpPr>
              <a:cxnSpLocks/>
              <a:stCxn id="40" idx="0"/>
              <a:endCxn id="38" idx="3"/>
            </p:cNvCxnSpPr>
            <p:nvPr/>
          </p:nvCxnSpPr>
          <p:spPr bwMode="auto">
            <a:xfrm flipV="1">
              <a:off x="7176191" y="3898667"/>
              <a:ext cx="394980"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F401F9C0-DD03-2541-ACA2-487F9C214257}"/>
                </a:ext>
              </a:extLst>
            </p:cNvPr>
            <p:cNvCxnSpPr>
              <a:cxnSpLocks/>
              <a:stCxn id="39" idx="0"/>
              <a:endCxn id="38" idx="5"/>
            </p:cNvCxnSpPr>
            <p:nvPr/>
          </p:nvCxnSpPr>
          <p:spPr bwMode="auto">
            <a:xfrm flipH="1" flipV="1">
              <a:off x="8071258" y="3898667"/>
              <a:ext cx="310742"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56AA8D57-EC49-CB49-9926-E971AFDCAFE3}"/>
                </a:ext>
              </a:extLst>
            </p:cNvPr>
            <p:cNvCxnSpPr>
              <a:cxnSpLocks/>
              <a:stCxn id="40" idx="6"/>
              <a:endCxn id="39" idx="2"/>
            </p:cNvCxnSpPr>
            <p:nvPr/>
          </p:nvCxnSpPr>
          <p:spPr bwMode="auto">
            <a:xfrm>
              <a:off x="7515225" y="4532314"/>
              <a:ext cx="561975"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id="{6B40E445-DD30-6D42-BCBA-0E8BB4400F23}"/>
                </a:ext>
              </a:extLst>
            </p:cNvPr>
            <p:cNvCxnSpPr>
              <a:stCxn id="7" idx="4"/>
              <a:endCxn id="15" idx="1"/>
            </p:cNvCxnSpPr>
            <p:nvPr/>
          </p:nvCxnSpPr>
          <p:spPr bwMode="auto">
            <a:xfrm flipH="1">
              <a:off x="445884" y="2286000"/>
              <a:ext cx="392316" cy="211319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512947E2-944C-234A-8A57-04FDFDAAF25E}"/>
                </a:ext>
              </a:extLst>
            </p:cNvPr>
            <p:cNvCxnSpPr>
              <a:cxnSpLocks/>
              <a:stCxn id="8" idx="4"/>
              <a:endCxn id="34" idx="1"/>
            </p:cNvCxnSpPr>
            <p:nvPr/>
          </p:nvCxnSpPr>
          <p:spPr bwMode="auto">
            <a:xfrm>
              <a:off x="2090737" y="2286000"/>
              <a:ext cx="1521496" cy="2113196"/>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297311FA-9D38-E94B-A6B4-307D7A64CE18}"/>
                </a:ext>
              </a:extLst>
            </p:cNvPr>
            <p:cNvCxnSpPr>
              <a:cxnSpLocks/>
              <a:stCxn id="8" idx="6"/>
              <a:endCxn id="40" idx="1"/>
            </p:cNvCxnSpPr>
            <p:nvPr/>
          </p:nvCxnSpPr>
          <p:spPr bwMode="auto">
            <a:xfrm>
              <a:off x="2438400" y="2095500"/>
              <a:ext cx="4498058" cy="230211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0F2DD6C8-5E39-DD44-9F14-FAD7AC61ADB8}"/>
                </a:ext>
              </a:extLst>
            </p:cNvPr>
            <p:cNvCxnSpPr>
              <a:cxnSpLocks/>
              <a:stCxn id="10" idx="4"/>
              <a:endCxn id="32" idx="0"/>
            </p:cNvCxnSpPr>
            <p:nvPr/>
          </p:nvCxnSpPr>
          <p:spPr bwMode="auto">
            <a:xfrm>
              <a:off x="3631406" y="2209800"/>
              <a:ext cx="844154" cy="1365249"/>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id="{377DDA79-14F2-C84D-9954-F69FD8127EB9}"/>
                </a:ext>
              </a:extLst>
            </p:cNvPr>
            <p:cNvCxnSpPr>
              <a:cxnSpLocks/>
              <a:stCxn id="12" idx="5"/>
              <a:endCxn id="39" idx="7"/>
            </p:cNvCxnSpPr>
            <p:nvPr/>
          </p:nvCxnSpPr>
          <p:spPr bwMode="auto">
            <a:xfrm>
              <a:off x="7366469" y="2154004"/>
              <a:ext cx="1231057" cy="224360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id="{EE9C3D2C-1C2C-9147-AB62-F73C9260338C}"/>
                </a:ext>
              </a:extLst>
            </p:cNvPr>
            <p:cNvCxnSpPr>
              <a:cxnSpLocks/>
              <a:stCxn id="11" idx="3"/>
              <a:endCxn id="9" idx="7"/>
            </p:cNvCxnSpPr>
            <p:nvPr/>
          </p:nvCxnSpPr>
          <p:spPr bwMode="auto">
            <a:xfrm flipH="1">
              <a:off x="1564446" y="2154004"/>
              <a:ext cx="3180121" cy="1476841"/>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C26DCCEC-EA46-B340-9D51-05E912E23CA7}"/>
                </a:ext>
              </a:extLst>
            </p:cNvPr>
            <p:cNvCxnSpPr>
              <a:cxnSpLocks/>
              <a:stCxn id="11" idx="5"/>
              <a:endCxn id="38" idx="1"/>
            </p:cNvCxnSpPr>
            <p:nvPr/>
          </p:nvCxnSpPr>
          <p:spPr bwMode="auto">
            <a:xfrm>
              <a:off x="5232868" y="2154004"/>
              <a:ext cx="2338303" cy="1475255"/>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03F790F0-7704-0B42-9793-7E98C672C6DE}"/>
                </a:ext>
              </a:extLst>
            </p:cNvPr>
            <p:cNvCxnSpPr>
              <a:cxnSpLocks/>
              <a:stCxn id="13" idx="4"/>
              <a:endCxn id="33" idx="7"/>
            </p:cNvCxnSpPr>
            <p:nvPr/>
          </p:nvCxnSpPr>
          <p:spPr bwMode="auto">
            <a:xfrm flipH="1">
              <a:off x="5331740" y="2209800"/>
              <a:ext cx="3012160" cy="2189396"/>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CF9D56C4-277D-DD4E-9C84-0B98D1016127}"/>
                </a:ext>
              </a:extLst>
            </p:cNvPr>
            <p:cNvCxnSpPr>
              <a:cxnSpLocks/>
              <a:stCxn id="13" idx="3"/>
            </p:cNvCxnSpPr>
            <p:nvPr/>
          </p:nvCxnSpPr>
          <p:spPr bwMode="auto">
            <a:xfrm flipH="1">
              <a:off x="2029590" y="2154004"/>
              <a:ext cx="6071843" cy="2197789"/>
            </a:xfrm>
            <a:prstGeom prst="line">
              <a:avLst/>
            </a:prstGeom>
            <a:solidFill>
              <a:schemeClr val="accent1"/>
            </a:solidFill>
            <a:ln w="25400" cap="flat" cmpd="sng" algn="ctr">
              <a:solidFill>
                <a:srgbClr val="FF0000"/>
              </a:solidFill>
              <a:prstDash val="solid"/>
              <a:round/>
              <a:headEnd type="none" w="med" len="med"/>
              <a:tailEnd type="none" w="med" len="med"/>
            </a:ln>
            <a:effectLst/>
          </p:spPr>
        </p:cxnSp>
      </p:grpSp>
      <p:sp>
        <p:nvSpPr>
          <p:cNvPr id="104" name="TextBox 103">
            <a:extLst>
              <a:ext uri="{FF2B5EF4-FFF2-40B4-BE49-F238E27FC236}">
                <a16:creationId xmlns:a16="http://schemas.microsoft.com/office/drawing/2014/main" id="{9559C0A5-D738-974A-A36A-4344F8DEAE6D}"/>
              </a:ext>
            </a:extLst>
          </p:cNvPr>
          <p:cNvSpPr txBox="1"/>
          <p:nvPr/>
        </p:nvSpPr>
        <p:spPr>
          <a:xfrm>
            <a:off x="1295400" y="5314948"/>
            <a:ext cx="6400800" cy="646331"/>
          </a:xfrm>
          <a:prstGeom prst="rect">
            <a:avLst/>
          </a:prstGeom>
          <a:noFill/>
        </p:spPr>
        <p:txBody>
          <a:bodyPr wrap="square" rtlCol="0">
            <a:spAutoFit/>
          </a:bodyPr>
          <a:lstStyle/>
          <a:p>
            <a:pPr algn="ctr"/>
            <a:r>
              <a:rPr lang="en-US" b="1" dirty="0"/>
              <a:t>GOAL = 3 + 3*2 = 9</a:t>
            </a:r>
          </a:p>
          <a:p>
            <a:pPr algn="ctr"/>
            <a:r>
              <a:rPr lang="en-US" b="1" dirty="0"/>
              <a:t>Assignment is a, b, c</a:t>
            </a:r>
          </a:p>
        </p:txBody>
      </p:sp>
      <p:sp>
        <p:nvSpPr>
          <p:cNvPr id="110" name="TextBox 109">
            <a:extLst>
              <a:ext uri="{FF2B5EF4-FFF2-40B4-BE49-F238E27FC236}">
                <a16:creationId xmlns:a16="http://schemas.microsoft.com/office/drawing/2014/main" id="{A513541E-B8CE-0C40-AFEB-0E01A6E5BFB5}"/>
              </a:ext>
            </a:extLst>
          </p:cNvPr>
          <p:cNvSpPr txBox="1"/>
          <p:nvPr/>
        </p:nvSpPr>
        <p:spPr>
          <a:xfrm>
            <a:off x="2547550" y="1284706"/>
            <a:ext cx="4048900" cy="461665"/>
          </a:xfrm>
          <a:prstGeom prst="rect">
            <a:avLst/>
          </a:prstGeom>
          <a:noFill/>
        </p:spPr>
        <p:txBody>
          <a:bodyPr wrap="square" rtlCol="0">
            <a:spAutoFit/>
          </a:bodyPr>
          <a:lstStyle/>
          <a:p>
            <a:r>
              <a:rPr lang="en-US" sz="2400" b="1" dirty="0"/>
              <a:t>(</a:t>
            </a:r>
            <a:r>
              <a:rPr lang="en-US" sz="2400" b="1" dirty="0" err="1"/>
              <a:t>a,~b,~c</a:t>
            </a:r>
            <a:r>
              <a:rPr lang="en-US" sz="2400" b="1" dirty="0"/>
              <a:t>)(~</a:t>
            </a:r>
            <a:r>
              <a:rPr lang="en-US" sz="2400" b="1" dirty="0" err="1"/>
              <a:t>a,b,~c</a:t>
            </a:r>
            <a:r>
              <a:rPr lang="en-US" sz="2400" b="1" dirty="0"/>
              <a:t>)(~a,~</a:t>
            </a:r>
            <a:r>
              <a:rPr lang="en-US" sz="2400" b="1" dirty="0" err="1"/>
              <a:t>b,c</a:t>
            </a:r>
            <a:r>
              <a:rPr lang="en-US" sz="2400" b="1" dirty="0"/>
              <a:t>)</a:t>
            </a:r>
          </a:p>
        </p:txBody>
      </p:sp>
    </p:spTree>
    <p:extLst>
      <p:ext uri="{BB962C8B-B14F-4D97-AF65-F5344CB8AC3E}">
        <p14:creationId xmlns:p14="http://schemas.microsoft.com/office/powerpoint/2010/main" val="352313279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0E51F-E662-9B4C-882C-BE2E90059CE4}"/>
              </a:ext>
            </a:extLst>
          </p:cNvPr>
          <p:cNvSpPr>
            <a:spLocks noGrp="1"/>
          </p:cNvSpPr>
          <p:nvPr>
            <p:ph type="title"/>
          </p:nvPr>
        </p:nvSpPr>
        <p:spPr/>
        <p:txBody>
          <a:bodyPr/>
          <a:lstStyle/>
          <a:p>
            <a:r>
              <a:rPr lang="en-US" dirty="0"/>
              <a:t>VC Partially Forced </a:t>
            </a:r>
            <a:r>
              <a:rPr lang="en-US" dirty="0" err="1"/>
              <a:t>Soln</a:t>
            </a:r>
            <a:endParaRPr lang="en-US" dirty="0"/>
          </a:p>
        </p:txBody>
      </p:sp>
      <p:sp>
        <p:nvSpPr>
          <p:cNvPr id="4" name="Date Placeholder 3">
            <a:extLst>
              <a:ext uri="{FF2B5EF4-FFF2-40B4-BE49-F238E27FC236}">
                <a16:creationId xmlns:a16="http://schemas.microsoft.com/office/drawing/2014/main" id="{B5F523F0-6683-E94B-80FB-BCF6FF1E0568}"/>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B79AAEFE-C434-AE45-9AC7-FBFD341509EF}"/>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9769353-3AE0-4A47-9371-36DFF3708565}"/>
              </a:ext>
            </a:extLst>
          </p:cNvPr>
          <p:cNvSpPr>
            <a:spLocks noGrp="1"/>
          </p:cNvSpPr>
          <p:nvPr>
            <p:ph type="sldNum" sz="quarter" idx="12"/>
          </p:nvPr>
        </p:nvSpPr>
        <p:spPr/>
        <p:txBody>
          <a:bodyPr/>
          <a:lstStyle/>
          <a:p>
            <a:fld id="{F7F6C048-724C-A44D-A3A9-573A2C2F7973}" type="slidenum">
              <a:rPr lang="en-US" smtClean="0"/>
              <a:pPr/>
              <a:t>141</a:t>
            </a:fld>
            <a:endParaRPr lang="en-US"/>
          </a:p>
        </p:txBody>
      </p:sp>
      <p:grpSp>
        <p:nvGrpSpPr>
          <p:cNvPr id="44" name="Group 43">
            <a:extLst>
              <a:ext uri="{FF2B5EF4-FFF2-40B4-BE49-F238E27FC236}">
                <a16:creationId xmlns:a16="http://schemas.microsoft.com/office/drawing/2014/main" id="{E7105387-858C-B345-8C8B-022ECB7F06DB}"/>
              </a:ext>
            </a:extLst>
          </p:cNvPr>
          <p:cNvGrpSpPr/>
          <p:nvPr/>
        </p:nvGrpSpPr>
        <p:grpSpPr>
          <a:xfrm>
            <a:off x="352425" y="1828800"/>
            <a:ext cx="8334375" cy="2895600"/>
            <a:chOff x="352425" y="1828800"/>
            <a:chExt cx="8334375" cy="2895600"/>
          </a:xfrm>
        </p:grpSpPr>
        <p:sp>
          <p:nvSpPr>
            <p:cNvPr id="45" name="Oval 44">
              <a:extLst>
                <a:ext uri="{FF2B5EF4-FFF2-40B4-BE49-F238E27FC236}">
                  <a16:creationId xmlns:a16="http://schemas.microsoft.com/office/drawing/2014/main" id="{95F950BD-2F25-D347-A770-C12E56EBECCF}"/>
                </a:ext>
              </a:extLst>
            </p:cNvPr>
            <p:cNvSpPr/>
            <p:nvPr/>
          </p:nvSpPr>
          <p:spPr bwMode="auto">
            <a:xfrm>
              <a:off x="533400" y="1905000"/>
              <a:ext cx="6096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a</a:t>
              </a:r>
            </a:p>
          </p:txBody>
        </p:sp>
        <p:sp>
          <p:nvSpPr>
            <p:cNvPr id="46" name="Oval 45">
              <a:extLst>
                <a:ext uri="{FF2B5EF4-FFF2-40B4-BE49-F238E27FC236}">
                  <a16:creationId xmlns:a16="http://schemas.microsoft.com/office/drawing/2014/main" id="{BDB21331-24DF-6E4A-BD51-29DECB00A89C}"/>
                </a:ext>
              </a:extLst>
            </p:cNvPr>
            <p:cNvSpPr/>
            <p:nvPr/>
          </p:nvSpPr>
          <p:spPr bwMode="auto">
            <a:xfrm>
              <a:off x="1743074" y="1905000"/>
              <a:ext cx="695326" cy="381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~a</a:t>
              </a:r>
            </a:p>
          </p:txBody>
        </p:sp>
        <p:sp>
          <p:nvSpPr>
            <p:cNvPr id="47" name="Oval 46">
              <a:extLst>
                <a:ext uri="{FF2B5EF4-FFF2-40B4-BE49-F238E27FC236}">
                  <a16:creationId xmlns:a16="http://schemas.microsoft.com/office/drawing/2014/main" id="{46033BAE-1B6C-114C-B6CF-F1083C23BEB8}"/>
                </a:ext>
              </a:extLst>
            </p:cNvPr>
            <p:cNvSpPr/>
            <p:nvPr/>
          </p:nvSpPr>
          <p:spPr bwMode="auto">
            <a:xfrm>
              <a:off x="914399" y="3575049"/>
              <a:ext cx="761577"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~b</a:t>
              </a:r>
            </a:p>
          </p:txBody>
        </p:sp>
        <p:sp>
          <p:nvSpPr>
            <p:cNvPr id="48" name="Oval 47">
              <a:extLst>
                <a:ext uri="{FF2B5EF4-FFF2-40B4-BE49-F238E27FC236}">
                  <a16:creationId xmlns:a16="http://schemas.microsoft.com/office/drawing/2014/main" id="{4188B47F-75C0-054F-B073-546F5831EF0E}"/>
                </a:ext>
              </a:extLst>
            </p:cNvPr>
            <p:cNvSpPr/>
            <p:nvPr/>
          </p:nvSpPr>
          <p:spPr bwMode="auto">
            <a:xfrm>
              <a:off x="3326606" y="1828800"/>
              <a:ext cx="6096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b</a:t>
              </a:r>
            </a:p>
          </p:txBody>
        </p:sp>
        <p:sp>
          <p:nvSpPr>
            <p:cNvPr id="49" name="Oval 48">
              <a:extLst>
                <a:ext uri="{FF2B5EF4-FFF2-40B4-BE49-F238E27FC236}">
                  <a16:creationId xmlns:a16="http://schemas.microsoft.com/office/drawing/2014/main" id="{72D9D35F-9AD3-5D44-B191-1F52BF911460}"/>
                </a:ext>
              </a:extLst>
            </p:cNvPr>
            <p:cNvSpPr/>
            <p:nvPr/>
          </p:nvSpPr>
          <p:spPr bwMode="auto">
            <a:xfrm>
              <a:off x="4643436" y="1828800"/>
              <a:ext cx="690563" cy="381000"/>
            </a:xfrm>
            <a:prstGeom prst="ellipse">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~b</a:t>
              </a:r>
            </a:p>
          </p:txBody>
        </p:sp>
        <p:sp>
          <p:nvSpPr>
            <p:cNvPr id="50" name="Oval 49">
              <a:extLst>
                <a:ext uri="{FF2B5EF4-FFF2-40B4-BE49-F238E27FC236}">
                  <a16:creationId xmlns:a16="http://schemas.microsoft.com/office/drawing/2014/main" id="{6CCE330E-6398-6B42-9D2C-7A30040477C1}"/>
                </a:ext>
              </a:extLst>
            </p:cNvPr>
            <p:cNvSpPr/>
            <p:nvPr/>
          </p:nvSpPr>
          <p:spPr bwMode="auto">
            <a:xfrm>
              <a:off x="6777037" y="1828800"/>
              <a:ext cx="690563"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c</a:t>
              </a:r>
            </a:p>
          </p:txBody>
        </p:sp>
        <p:sp>
          <p:nvSpPr>
            <p:cNvPr id="51" name="Oval 50">
              <a:extLst>
                <a:ext uri="{FF2B5EF4-FFF2-40B4-BE49-F238E27FC236}">
                  <a16:creationId xmlns:a16="http://schemas.microsoft.com/office/drawing/2014/main" id="{04FD954C-36D4-C04A-99AB-ED67806E370D}"/>
                </a:ext>
              </a:extLst>
            </p:cNvPr>
            <p:cNvSpPr/>
            <p:nvPr/>
          </p:nvSpPr>
          <p:spPr bwMode="auto">
            <a:xfrm>
              <a:off x="8001000" y="1828800"/>
              <a:ext cx="685800" cy="381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~c</a:t>
              </a:r>
            </a:p>
          </p:txBody>
        </p:sp>
        <p:sp>
          <p:nvSpPr>
            <p:cNvPr id="52" name="Oval 51">
              <a:extLst>
                <a:ext uri="{FF2B5EF4-FFF2-40B4-BE49-F238E27FC236}">
                  <a16:creationId xmlns:a16="http://schemas.microsoft.com/office/drawing/2014/main" id="{1367B3E5-56F8-3B43-8839-4DF28BDF17FB}"/>
                </a:ext>
              </a:extLst>
            </p:cNvPr>
            <p:cNvSpPr/>
            <p:nvPr/>
          </p:nvSpPr>
          <p:spPr bwMode="auto">
            <a:xfrm>
              <a:off x="1552575" y="4343400"/>
              <a:ext cx="695326"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~c</a:t>
              </a:r>
            </a:p>
          </p:txBody>
        </p:sp>
        <p:sp>
          <p:nvSpPr>
            <p:cNvPr id="53" name="Oval 52">
              <a:extLst>
                <a:ext uri="{FF2B5EF4-FFF2-40B4-BE49-F238E27FC236}">
                  <a16:creationId xmlns:a16="http://schemas.microsoft.com/office/drawing/2014/main" id="{9C179CF0-34CB-0A4C-9D28-A8894FD53B2C}"/>
                </a:ext>
              </a:extLst>
            </p:cNvPr>
            <p:cNvSpPr/>
            <p:nvPr/>
          </p:nvSpPr>
          <p:spPr bwMode="auto">
            <a:xfrm>
              <a:off x="352425" y="4343400"/>
              <a:ext cx="638175"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a</a:t>
              </a:r>
            </a:p>
          </p:txBody>
        </p:sp>
        <p:cxnSp>
          <p:nvCxnSpPr>
            <p:cNvPr id="54" name="Straight Connector 53">
              <a:extLst>
                <a:ext uri="{FF2B5EF4-FFF2-40B4-BE49-F238E27FC236}">
                  <a16:creationId xmlns:a16="http://schemas.microsoft.com/office/drawing/2014/main" id="{812F1B56-C4B4-1C43-A79D-8087ABC1262D}"/>
                </a:ext>
              </a:extLst>
            </p:cNvPr>
            <p:cNvCxnSpPr>
              <a:cxnSpLocks/>
              <a:stCxn id="45" idx="6"/>
              <a:endCxn id="46" idx="2"/>
            </p:cNvCxnSpPr>
            <p:nvPr/>
          </p:nvCxnSpPr>
          <p:spPr bwMode="auto">
            <a:xfrm>
              <a:off x="1143000" y="2095500"/>
              <a:ext cx="600074" cy="0"/>
            </a:xfrm>
            <a:prstGeom prst="line">
              <a:avLst/>
            </a:prstGeom>
            <a:solidFill>
              <a:schemeClr val="accent1"/>
            </a:solidFill>
            <a:ln w="25400" cap="flat" cmpd="sng" algn="ctr">
              <a:solidFill>
                <a:schemeClr val="tx1"/>
              </a:solidFill>
              <a:prstDash val="solid"/>
              <a:round/>
              <a:headEnd type="none" w="med" len="med"/>
              <a:tailEnd type="none" w="lg" len="med"/>
            </a:ln>
            <a:effectLst/>
          </p:spPr>
        </p:cxnSp>
        <p:cxnSp>
          <p:nvCxnSpPr>
            <p:cNvPr id="55" name="Straight Connector 54">
              <a:extLst>
                <a:ext uri="{FF2B5EF4-FFF2-40B4-BE49-F238E27FC236}">
                  <a16:creationId xmlns:a16="http://schemas.microsoft.com/office/drawing/2014/main" id="{385531B0-5EA2-9446-AA7D-6756009E9022}"/>
                </a:ext>
              </a:extLst>
            </p:cNvPr>
            <p:cNvCxnSpPr>
              <a:cxnSpLocks/>
              <a:stCxn id="49" idx="2"/>
              <a:endCxn id="48" idx="6"/>
            </p:cNvCxnSpPr>
            <p:nvPr/>
          </p:nvCxnSpPr>
          <p:spPr bwMode="auto">
            <a:xfrm flipH="1">
              <a:off x="3936206" y="2019300"/>
              <a:ext cx="707230" cy="0"/>
            </a:xfrm>
            <a:prstGeom prst="line">
              <a:avLst/>
            </a:prstGeom>
            <a:solidFill>
              <a:schemeClr val="accent1"/>
            </a:solidFill>
            <a:ln w="25400" cap="flat" cmpd="sng" algn="ctr">
              <a:solidFill>
                <a:schemeClr val="tx1"/>
              </a:solidFill>
              <a:prstDash val="solid"/>
              <a:round/>
              <a:headEnd type="none" w="med" len="med"/>
              <a:tailEnd type="none" w="lg" len="med"/>
            </a:ln>
            <a:effectLst/>
          </p:spPr>
        </p:cxnSp>
        <p:cxnSp>
          <p:nvCxnSpPr>
            <p:cNvPr id="56" name="Straight Connector 55">
              <a:extLst>
                <a:ext uri="{FF2B5EF4-FFF2-40B4-BE49-F238E27FC236}">
                  <a16:creationId xmlns:a16="http://schemas.microsoft.com/office/drawing/2014/main" id="{B5BDB084-3EBD-B44E-8EAE-482C307CEAC7}"/>
                </a:ext>
              </a:extLst>
            </p:cNvPr>
            <p:cNvCxnSpPr>
              <a:cxnSpLocks/>
              <a:endCxn id="51" idx="2"/>
            </p:cNvCxnSpPr>
            <p:nvPr/>
          </p:nvCxnSpPr>
          <p:spPr bwMode="auto">
            <a:xfrm>
              <a:off x="7467600" y="2019300"/>
              <a:ext cx="533400" cy="0"/>
            </a:xfrm>
            <a:prstGeom prst="line">
              <a:avLst/>
            </a:prstGeom>
            <a:solidFill>
              <a:schemeClr val="accent1"/>
            </a:solidFill>
            <a:ln w="25400" cap="flat" cmpd="sng" algn="ctr">
              <a:solidFill>
                <a:schemeClr val="tx1"/>
              </a:solidFill>
              <a:prstDash val="solid"/>
              <a:round/>
              <a:headEnd type="none" w="med" len="med"/>
              <a:tailEnd type="none" w="lg" len="med"/>
            </a:ln>
            <a:effectLst/>
          </p:spPr>
        </p:cxnSp>
        <p:cxnSp>
          <p:nvCxnSpPr>
            <p:cNvPr id="57" name="Straight Connector 56">
              <a:extLst>
                <a:ext uri="{FF2B5EF4-FFF2-40B4-BE49-F238E27FC236}">
                  <a16:creationId xmlns:a16="http://schemas.microsoft.com/office/drawing/2014/main" id="{E518835F-A4AB-B746-91B7-CD96105542E8}"/>
                </a:ext>
              </a:extLst>
            </p:cNvPr>
            <p:cNvCxnSpPr>
              <a:cxnSpLocks/>
              <a:stCxn id="53" idx="0"/>
              <a:endCxn id="47" idx="3"/>
            </p:cNvCxnSpPr>
            <p:nvPr/>
          </p:nvCxnSpPr>
          <p:spPr bwMode="auto">
            <a:xfrm flipV="1">
              <a:off x="671513" y="3900253"/>
              <a:ext cx="354416"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A126A131-10BD-F944-A36E-93CC3CD064FD}"/>
                </a:ext>
              </a:extLst>
            </p:cNvPr>
            <p:cNvCxnSpPr>
              <a:cxnSpLocks/>
              <a:stCxn id="52" idx="0"/>
              <a:endCxn id="47" idx="5"/>
            </p:cNvCxnSpPr>
            <p:nvPr/>
          </p:nvCxnSpPr>
          <p:spPr bwMode="auto">
            <a:xfrm flipH="1" flipV="1">
              <a:off x="1564446" y="3900253"/>
              <a:ext cx="335792"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8E110F3B-E45F-264D-8C9B-2BE20A069253}"/>
                </a:ext>
              </a:extLst>
            </p:cNvPr>
            <p:cNvCxnSpPr>
              <a:cxnSpLocks/>
              <a:stCxn id="53" idx="6"/>
              <a:endCxn id="52" idx="2"/>
            </p:cNvCxnSpPr>
            <p:nvPr/>
          </p:nvCxnSpPr>
          <p:spPr bwMode="auto">
            <a:xfrm>
              <a:off x="990600" y="4533900"/>
              <a:ext cx="561975"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60" name="Oval 59">
              <a:extLst>
                <a:ext uri="{FF2B5EF4-FFF2-40B4-BE49-F238E27FC236}">
                  <a16:creationId xmlns:a16="http://schemas.microsoft.com/office/drawing/2014/main" id="{87D9CF16-5395-E64B-85B3-D9DD157E10DE}"/>
                </a:ext>
              </a:extLst>
            </p:cNvPr>
            <p:cNvSpPr/>
            <p:nvPr/>
          </p:nvSpPr>
          <p:spPr bwMode="auto">
            <a:xfrm>
              <a:off x="4121945" y="3575049"/>
              <a:ext cx="707229"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b</a:t>
              </a:r>
            </a:p>
          </p:txBody>
        </p:sp>
        <p:sp>
          <p:nvSpPr>
            <p:cNvPr id="61" name="Oval 60">
              <a:extLst>
                <a:ext uri="{FF2B5EF4-FFF2-40B4-BE49-F238E27FC236}">
                  <a16:creationId xmlns:a16="http://schemas.microsoft.com/office/drawing/2014/main" id="{34B7BF39-84C0-4F48-877C-BD5DDC7108E1}"/>
                </a:ext>
              </a:extLst>
            </p:cNvPr>
            <p:cNvSpPr/>
            <p:nvPr/>
          </p:nvSpPr>
          <p:spPr bwMode="auto">
            <a:xfrm>
              <a:off x="4752974" y="4343400"/>
              <a:ext cx="678067"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~c</a:t>
              </a:r>
            </a:p>
          </p:txBody>
        </p:sp>
        <p:sp>
          <p:nvSpPr>
            <p:cNvPr id="62" name="Oval 61">
              <a:extLst>
                <a:ext uri="{FF2B5EF4-FFF2-40B4-BE49-F238E27FC236}">
                  <a16:creationId xmlns:a16="http://schemas.microsoft.com/office/drawing/2014/main" id="{1337CCEB-C99D-5240-B6F0-311FD3EB0B9A}"/>
                </a:ext>
              </a:extLst>
            </p:cNvPr>
            <p:cNvSpPr/>
            <p:nvPr/>
          </p:nvSpPr>
          <p:spPr bwMode="auto">
            <a:xfrm>
              <a:off x="3512932" y="4343400"/>
              <a:ext cx="678068"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~a</a:t>
              </a:r>
            </a:p>
          </p:txBody>
        </p:sp>
        <p:cxnSp>
          <p:nvCxnSpPr>
            <p:cNvPr id="63" name="Straight Connector 62">
              <a:extLst>
                <a:ext uri="{FF2B5EF4-FFF2-40B4-BE49-F238E27FC236}">
                  <a16:creationId xmlns:a16="http://schemas.microsoft.com/office/drawing/2014/main" id="{5659D2FF-4915-364F-B7F5-2D43909633FD}"/>
                </a:ext>
              </a:extLst>
            </p:cNvPr>
            <p:cNvCxnSpPr>
              <a:cxnSpLocks/>
              <a:stCxn id="62" idx="0"/>
              <a:endCxn id="60" idx="3"/>
            </p:cNvCxnSpPr>
            <p:nvPr/>
          </p:nvCxnSpPr>
          <p:spPr bwMode="auto">
            <a:xfrm flipV="1">
              <a:off x="3851966" y="3900253"/>
              <a:ext cx="373550"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id="{CCEC9D0C-D1B4-2347-9C26-C35D58D29AFE}"/>
                </a:ext>
              </a:extLst>
            </p:cNvPr>
            <p:cNvCxnSpPr>
              <a:cxnSpLocks/>
              <a:stCxn id="61" idx="0"/>
              <a:endCxn id="60" idx="5"/>
            </p:cNvCxnSpPr>
            <p:nvPr/>
          </p:nvCxnSpPr>
          <p:spPr bwMode="auto">
            <a:xfrm flipH="1" flipV="1">
              <a:off x="4725603" y="3900253"/>
              <a:ext cx="366405"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65" name="Straight Connector 64">
              <a:extLst>
                <a:ext uri="{FF2B5EF4-FFF2-40B4-BE49-F238E27FC236}">
                  <a16:creationId xmlns:a16="http://schemas.microsoft.com/office/drawing/2014/main" id="{7A6A9F64-4ACD-EC48-9528-175CF299DC5F}"/>
                </a:ext>
              </a:extLst>
            </p:cNvPr>
            <p:cNvCxnSpPr>
              <a:cxnSpLocks/>
              <a:stCxn id="62" idx="6"/>
              <a:endCxn id="61" idx="2"/>
            </p:cNvCxnSpPr>
            <p:nvPr/>
          </p:nvCxnSpPr>
          <p:spPr bwMode="auto">
            <a:xfrm>
              <a:off x="4191000" y="4533900"/>
              <a:ext cx="561974"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66" name="Oval 65">
              <a:extLst>
                <a:ext uri="{FF2B5EF4-FFF2-40B4-BE49-F238E27FC236}">
                  <a16:creationId xmlns:a16="http://schemas.microsoft.com/office/drawing/2014/main" id="{74057471-9E5A-BC4A-8C2B-279442EA8731}"/>
                </a:ext>
              </a:extLst>
            </p:cNvPr>
            <p:cNvSpPr/>
            <p:nvPr/>
          </p:nvSpPr>
          <p:spPr bwMode="auto">
            <a:xfrm>
              <a:off x="7467600" y="3573463"/>
              <a:ext cx="707229"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~b</a:t>
              </a:r>
            </a:p>
          </p:txBody>
        </p:sp>
        <p:sp>
          <p:nvSpPr>
            <p:cNvPr id="67" name="Oval 66">
              <a:extLst>
                <a:ext uri="{FF2B5EF4-FFF2-40B4-BE49-F238E27FC236}">
                  <a16:creationId xmlns:a16="http://schemas.microsoft.com/office/drawing/2014/main" id="{2D9C76EA-B067-FE4E-90A0-9C0D4B013913}"/>
                </a:ext>
              </a:extLst>
            </p:cNvPr>
            <p:cNvSpPr/>
            <p:nvPr/>
          </p:nvSpPr>
          <p:spPr bwMode="auto">
            <a:xfrm>
              <a:off x="8077200" y="4341814"/>
              <a:ext cx="609600"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c</a:t>
              </a:r>
            </a:p>
          </p:txBody>
        </p:sp>
        <p:sp>
          <p:nvSpPr>
            <p:cNvPr id="68" name="Oval 67">
              <a:extLst>
                <a:ext uri="{FF2B5EF4-FFF2-40B4-BE49-F238E27FC236}">
                  <a16:creationId xmlns:a16="http://schemas.microsoft.com/office/drawing/2014/main" id="{9A5C1BB0-0F0E-B744-8905-54E753AE2FC2}"/>
                </a:ext>
              </a:extLst>
            </p:cNvPr>
            <p:cNvSpPr/>
            <p:nvPr/>
          </p:nvSpPr>
          <p:spPr bwMode="auto">
            <a:xfrm>
              <a:off x="6837157" y="4341814"/>
              <a:ext cx="678068"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~a</a:t>
              </a:r>
            </a:p>
          </p:txBody>
        </p:sp>
        <p:cxnSp>
          <p:nvCxnSpPr>
            <p:cNvPr id="69" name="Straight Connector 68">
              <a:extLst>
                <a:ext uri="{FF2B5EF4-FFF2-40B4-BE49-F238E27FC236}">
                  <a16:creationId xmlns:a16="http://schemas.microsoft.com/office/drawing/2014/main" id="{6B12C6A5-43EC-0C47-876E-C4316A53ECA9}"/>
                </a:ext>
              </a:extLst>
            </p:cNvPr>
            <p:cNvCxnSpPr>
              <a:cxnSpLocks/>
              <a:stCxn id="68" idx="0"/>
              <a:endCxn id="66" idx="3"/>
            </p:cNvCxnSpPr>
            <p:nvPr/>
          </p:nvCxnSpPr>
          <p:spPr bwMode="auto">
            <a:xfrm flipV="1">
              <a:off x="7176191" y="3898667"/>
              <a:ext cx="394980"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A8061264-120A-0B43-914F-D652E1FC4B55}"/>
                </a:ext>
              </a:extLst>
            </p:cNvPr>
            <p:cNvCxnSpPr>
              <a:cxnSpLocks/>
              <a:stCxn id="67" idx="0"/>
              <a:endCxn id="66" idx="5"/>
            </p:cNvCxnSpPr>
            <p:nvPr/>
          </p:nvCxnSpPr>
          <p:spPr bwMode="auto">
            <a:xfrm flipH="1" flipV="1">
              <a:off x="8071258" y="3898667"/>
              <a:ext cx="310742"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id="{76BF1DF2-B747-6E42-A7A3-DF99EC1F555D}"/>
                </a:ext>
              </a:extLst>
            </p:cNvPr>
            <p:cNvCxnSpPr>
              <a:cxnSpLocks/>
              <a:stCxn id="68" idx="6"/>
              <a:endCxn id="67" idx="2"/>
            </p:cNvCxnSpPr>
            <p:nvPr/>
          </p:nvCxnSpPr>
          <p:spPr bwMode="auto">
            <a:xfrm>
              <a:off x="7515225" y="4532314"/>
              <a:ext cx="561975"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A69EA20E-4A79-0B40-857A-1A82758C0509}"/>
                </a:ext>
              </a:extLst>
            </p:cNvPr>
            <p:cNvCxnSpPr>
              <a:stCxn id="45" idx="4"/>
              <a:endCxn id="53" idx="1"/>
            </p:cNvCxnSpPr>
            <p:nvPr/>
          </p:nvCxnSpPr>
          <p:spPr bwMode="auto">
            <a:xfrm flipH="1">
              <a:off x="445884" y="2286000"/>
              <a:ext cx="392316" cy="2113196"/>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3CD27384-D0C9-BD43-93EC-E80196BBB914}"/>
                </a:ext>
              </a:extLst>
            </p:cNvPr>
            <p:cNvCxnSpPr>
              <a:cxnSpLocks/>
              <a:stCxn id="46" idx="4"/>
              <a:endCxn id="62" idx="1"/>
            </p:cNvCxnSpPr>
            <p:nvPr/>
          </p:nvCxnSpPr>
          <p:spPr bwMode="auto">
            <a:xfrm>
              <a:off x="2090737" y="2286000"/>
              <a:ext cx="1521496" cy="211319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6D63E502-A282-9646-86B5-7E5C756CCB84}"/>
                </a:ext>
              </a:extLst>
            </p:cNvPr>
            <p:cNvCxnSpPr>
              <a:cxnSpLocks/>
              <a:stCxn id="46" idx="6"/>
              <a:endCxn id="68" idx="1"/>
            </p:cNvCxnSpPr>
            <p:nvPr/>
          </p:nvCxnSpPr>
          <p:spPr bwMode="auto">
            <a:xfrm>
              <a:off x="2438400" y="2095500"/>
              <a:ext cx="4498058" cy="230211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E3B107EF-CB9D-DD45-BE92-14250F42558E}"/>
                </a:ext>
              </a:extLst>
            </p:cNvPr>
            <p:cNvCxnSpPr>
              <a:cxnSpLocks/>
              <a:stCxn id="48" idx="4"/>
              <a:endCxn id="60" idx="0"/>
            </p:cNvCxnSpPr>
            <p:nvPr/>
          </p:nvCxnSpPr>
          <p:spPr bwMode="auto">
            <a:xfrm>
              <a:off x="3631406" y="2209800"/>
              <a:ext cx="844154" cy="1365249"/>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A80A7C6D-A49A-9949-8BF7-711276E01BEA}"/>
                </a:ext>
              </a:extLst>
            </p:cNvPr>
            <p:cNvCxnSpPr>
              <a:cxnSpLocks/>
              <a:stCxn id="50" idx="5"/>
              <a:endCxn id="67" idx="7"/>
            </p:cNvCxnSpPr>
            <p:nvPr/>
          </p:nvCxnSpPr>
          <p:spPr bwMode="auto">
            <a:xfrm>
              <a:off x="7366469" y="2154004"/>
              <a:ext cx="1231057" cy="2243606"/>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id="{6C69CD05-33E3-FB47-AD6C-A80C07DDDE6A}"/>
                </a:ext>
              </a:extLst>
            </p:cNvPr>
            <p:cNvCxnSpPr>
              <a:cxnSpLocks/>
              <a:stCxn id="49" idx="3"/>
              <a:endCxn id="47" idx="7"/>
            </p:cNvCxnSpPr>
            <p:nvPr/>
          </p:nvCxnSpPr>
          <p:spPr bwMode="auto">
            <a:xfrm flipH="1">
              <a:off x="1564446" y="2154004"/>
              <a:ext cx="3180121" cy="1476841"/>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3576A1B6-6D82-D54E-A2FB-B3D84D61F3C7}"/>
                </a:ext>
              </a:extLst>
            </p:cNvPr>
            <p:cNvCxnSpPr>
              <a:cxnSpLocks/>
              <a:stCxn id="49" idx="5"/>
              <a:endCxn id="66" idx="1"/>
            </p:cNvCxnSpPr>
            <p:nvPr/>
          </p:nvCxnSpPr>
          <p:spPr bwMode="auto">
            <a:xfrm>
              <a:off x="5232868" y="2154004"/>
              <a:ext cx="2338303" cy="1475255"/>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AE3DB4D4-45C0-964D-A4E0-2C4BFF8A5904}"/>
                </a:ext>
              </a:extLst>
            </p:cNvPr>
            <p:cNvCxnSpPr>
              <a:cxnSpLocks/>
              <a:stCxn id="51" idx="4"/>
              <a:endCxn id="61" idx="7"/>
            </p:cNvCxnSpPr>
            <p:nvPr/>
          </p:nvCxnSpPr>
          <p:spPr bwMode="auto">
            <a:xfrm flipH="1">
              <a:off x="5331740" y="2209800"/>
              <a:ext cx="3012160" cy="218939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CE52DE41-C1C6-5243-89CE-0B793673DC5D}"/>
                </a:ext>
              </a:extLst>
            </p:cNvPr>
            <p:cNvCxnSpPr>
              <a:cxnSpLocks/>
              <a:stCxn id="51" idx="3"/>
            </p:cNvCxnSpPr>
            <p:nvPr/>
          </p:nvCxnSpPr>
          <p:spPr bwMode="auto">
            <a:xfrm flipH="1">
              <a:off x="2029590" y="2154004"/>
              <a:ext cx="6071843" cy="2197789"/>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sp>
        <p:nvSpPr>
          <p:cNvPr id="87" name="TextBox 86">
            <a:extLst>
              <a:ext uri="{FF2B5EF4-FFF2-40B4-BE49-F238E27FC236}">
                <a16:creationId xmlns:a16="http://schemas.microsoft.com/office/drawing/2014/main" id="{B08EB709-3C27-1340-BCFF-786812883B0B}"/>
              </a:ext>
            </a:extLst>
          </p:cNvPr>
          <p:cNvSpPr txBox="1"/>
          <p:nvPr/>
        </p:nvSpPr>
        <p:spPr>
          <a:xfrm>
            <a:off x="2547550" y="1284706"/>
            <a:ext cx="4048900" cy="461665"/>
          </a:xfrm>
          <a:prstGeom prst="rect">
            <a:avLst/>
          </a:prstGeom>
          <a:noFill/>
        </p:spPr>
        <p:txBody>
          <a:bodyPr wrap="square" rtlCol="0">
            <a:spAutoFit/>
          </a:bodyPr>
          <a:lstStyle/>
          <a:p>
            <a:r>
              <a:rPr lang="en-US" sz="2400" b="1" dirty="0"/>
              <a:t>(</a:t>
            </a:r>
            <a:r>
              <a:rPr lang="en-US" sz="2400" b="1" dirty="0" err="1"/>
              <a:t>a,~b,~c</a:t>
            </a:r>
            <a:r>
              <a:rPr lang="en-US" sz="2400" b="1" dirty="0"/>
              <a:t>)(~</a:t>
            </a:r>
            <a:r>
              <a:rPr lang="en-US" sz="2400" b="1" dirty="0" err="1"/>
              <a:t>a,b,~c</a:t>
            </a:r>
            <a:r>
              <a:rPr lang="en-US" sz="2400" b="1" dirty="0"/>
              <a:t>)(~a,~</a:t>
            </a:r>
            <a:r>
              <a:rPr lang="en-US" sz="2400" b="1" dirty="0" err="1"/>
              <a:t>b,c</a:t>
            </a:r>
            <a:r>
              <a:rPr lang="en-US" sz="2400" b="1" dirty="0"/>
              <a:t>)</a:t>
            </a:r>
          </a:p>
        </p:txBody>
      </p:sp>
      <p:sp>
        <p:nvSpPr>
          <p:cNvPr id="76" name="TextBox 75">
            <a:extLst>
              <a:ext uri="{FF2B5EF4-FFF2-40B4-BE49-F238E27FC236}">
                <a16:creationId xmlns:a16="http://schemas.microsoft.com/office/drawing/2014/main" id="{B379872A-607F-B44D-9EB1-6711CD0A0182}"/>
              </a:ext>
            </a:extLst>
          </p:cNvPr>
          <p:cNvSpPr txBox="1"/>
          <p:nvPr/>
        </p:nvSpPr>
        <p:spPr>
          <a:xfrm>
            <a:off x="1295400" y="5314948"/>
            <a:ext cx="6400800" cy="646331"/>
          </a:xfrm>
          <a:prstGeom prst="rect">
            <a:avLst/>
          </a:prstGeom>
          <a:noFill/>
        </p:spPr>
        <p:txBody>
          <a:bodyPr wrap="square" rtlCol="0">
            <a:spAutoFit/>
          </a:bodyPr>
          <a:lstStyle/>
          <a:p>
            <a:pPr algn="ctr"/>
            <a:r>
              <a:rPr lang="en-US" b="1" dirty="0"/>
              <a:t>GOAL = 3 + 3*2 = 9</a:t>
            </a:r>
          </a:p>
          <a:p>
            <a:pPr algn="ctr"/>
            <a:r>
              <a:rPr lang="en-US" b="1" dirty="0"/>
              <a:t>Assignment is ~a, ~b, ~c</a:t>
            </a:r>
          </a:p>
        </p:txBody>
      </p:sp>
    </p:spTree>
    <p:extLst>
      <p:ext uri="{BB962C8B-B14F-4D97-AF65-F5344CB8AC3E}">
        <p14:creationId xmlns:p14="http://schemas.microsoft.com/office/powerpoint/2010/main" val="3446346595"/>
      </p:ext>
    </p:extLst>
  </p:cSld>
  <p:clrMapOvr>
    <a:masterClrMapping/>
  </p:clrMapOvr>
</p:sld>
</file>

<file path=ppt/slides/slide1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3B328-2E63-439C-BEDA-C7608FF6F2E3}"/>
              </a:ext>
            </a:extLst>
          </p:cNvPr>
          <p:cNvSpPr>
            <a:spLocks noGrp="1"/>
          </p:cNvSpPr>
          <p:nvPr>
            <p:ph type="title"/>
          </p:nvPr>
        </p:nvSpPr>
        <p:spPr/>
        <p:txBody>
          <a:bodyPr/>
          <a:lstStyle/>
          <a:p>
            <a:r>
              <a:rPr lang="en-US" dirty="0"/>
              <a:t>Positive Min-Ones-2SAT</a:t>
            </a:r>
          </a:p>
        </p:txBody>
      </p:sp>
      <p:sp>
        <p:nvSpPr>
          <p:cNvPr id="3" name="Content Placeholder 2">
            <a:extLst>
              <a:ext uri="{FF2B5EF4-FFF2-40B4-BE49-F238E27FC236}">
                <a16:creationId xmlns:a16="http://schemas.microsoft.com/office/drawing/2014/main" id="{C4551BEF-E9ED-4F53-B170-3A997B83577E}"/>
              </a:ext>
            </a:extLst>
          </p:cNvPr>
          <p:cNvSpPr>
            <a:spLocks noGrp="1"/>
          </p:cNvSpPr>
          <p:nvPr>
            <p:ph idx="1"/>
          </p:nvPr>
        </p:nvSpPr>
        <p:spPr/>
        <p:txBody>
          <a:bodyPr/>
          <a:lstStyle/>
          <a:p>
            <a:r>
              <a:rPr lang="en-US" dirty="0"/>
              <a:t>Positive Min-Ones-2SAT is also equivalent to Min-Vertex-Cover and therefore NP-Equivalent as well</a:t>
            </a:r>
          </a:p>
          <a:p>
            <a:r>
              <a:rPr lang="en-US" dirty="0"/>
              <a:t>This is interesting as the problem of determining haplotype classifications and propensity for certain genetic diseases can be mapped onto Positive Min-Ones-2SAT </a:t>
            </a:r>
            <a:br>
              <a:rPr lang="en-US" dirty="0"/>
            </a:br>
            <a:endParaRPr lang="en-US" dirty="0"/>
          </a:p>
        </p:txBody>
      </p:sp>
      <p:sp>
        <p:nvSpPr>
          <p:cNvPr id="4" name="Date Placeholder 3">
            <a:extLst>
              <a:ext uri="{FF2B5EF4-FFF2-40B4-BE49-F238E27FC236}">
                <a16:creationId xmlns:a16="http://schemas.microsoft.com/office/drawing/2014/main" id="{A8643BFD-81F7-40D1-AADF-5AA59E9EB5F4}"/>
              </a:ext>
            </a:extLst>
          </p:cNvPr>
          <p:cNvSpPr>
            <a:spLocks noGrp="1"/>
          </p:cNvSpPr>
          <p:nvPr>
            <p:ph type="dt" sz="half" idx="10"/>
          </p:nvPr>
        </p:nvSpPr>
        <p:spPr/>
        <p:txBody>
          <a:bodyPr/>
          <a:lstStyle/>
          <a:p>
            <a:fld id="{2534C2F4-DACC-7046-9C17-8BE104BD396C}" type="datetime1">
              <a:rPr lang="en-US" smtClean="0"/>
              <a:t>12/28/20</a:t>
            </a:fld>
            <a:endParaRPr lang="en-US"/>
          </a:p>
        </p:txBody>
      </p:sp>
      <p:sp>
        <p:nvSpPr>
          <p:cNvPr id="5" name="Footer Placeholder 4">
            <a:extLst>
              <a:ext uri="{FF2B5EF4-FFF2-40B4-BE49-F238E27FC236}">
                <a16:creationId xmlns:a16="http://schemas.microsoft.com/office/drawing/2014/main" id="{33915AAC-EBB7-4E19-A68C-E200B4433386}"/>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C1D4632C-770F-4ADB-806F-B138300AAAF5}"/>
              </a:ext>
            </a:extLst>
          </p:cNvPr>
          <p:cNvSpPr>
            <a:spLocks noGrp="1"/>
          </p:cNvSpPr>
          <p:nvPr>
            <p:ph type="sldNum" sz="quarter" idx="12"/>
          </p:nvPr>
        </p:nvSpPr>
        <p:spPr/>
        <p:txBody>
          <a:bodyPr/>
          <a:lstStyle/>
          <a:p>
            <a:fld id="{F7F6C048-724C-A44D-A3A9-573A2C2F7973}" type="slidenum">
              <a:rPr lang="en-US" smtClean="0"/>
              <a:pPr/>
              <a:t>14</a:t>
            </a:fld>
            <a:endParaRPr lang="en-US"/>
          </a:p>
        </p:txBody>
      </p:sp>
      <mc:AlternateContent xmlns:mc="http://schemas.openxmlformats.org/markup-compatibility/2006" xmlns:pslz="http://schemas.microsoft.com/office/powerpoint/2016/slidezoom">
        <mc:Choice Requires="pslz">
          <p:graphicFrame>
            <p:nvGraphicFramePr>
              <p:cNvPr id="8" name="Slide Zoom 7">
                <a:extLst>
                  <a:ext uri="{FF2B5EF4-FFF2-40B4-BE49-F238E27FC236}">
                    <a16:creationId xmlns:a16="http://schemas.microsoft.com/office/drawing/2014/main" id="{F25E9742-2709-4DC5-BEAC-9E337AA7E605}"/>
                  </a:ext>
                </a:extLst>
              </p:cNvPr>
              <p:cNvGraphicFramePr>
                <a:graphicFrameLocks noChangeAspect="1"/>
              </p:cNvGraphicFramePr>
              <p:nvPr>
                <p:extLst>
                  <p:ext uri="{D42A27DB-BD31-4B8C-83A1-F6EECF244321}">
                    <p14:modId xmlns:p14="http://schemas.microsoft.com/office/powerpoint/2010/main" val="3133650873"/>
                  </p:ext>
                </p:extLst>
              </p:nvPr>
            </p:nvGraphicFramePr>
            <p:xfrm>
              <a:off x="-3414486" y="1530350"/>
              <a:ext cx="2286000" cy="1714500"/>
            </p:xfrm>
            <a:graphic>
              <a:graphicData uri="http://schemas.microsoft.com/office/powerpoint/2016/slidezoom">
                <pslz:sldZm>
                  <pslz:sldZmObj sldId="3420" cId="3873730495">
                    <pslz:zmPr id="{5B57C5B8-2B58-498C-BB7D-1B2740726DD9}"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8" name="Slide Zoom 7">
                <a:hlinkClick r:id="rId3" action="ppaction://hlinksldjump"/>
                <a:extLst>
                  <a:ext uri="{FF2B5EF4-FFF2-40B4-BE49-F238E27FC236}">
                    <a16:creationId xmlns:a16="http://schemas.microsoft.com/office/drawing/2014/main" id="{F25E9742-2709-4DC5-BEAC-9E337AA7E605}"/>
                  </a:ext>
                </a:extLst>
              </p:cNvPr>
              <p:cNvPicPr>
                <a:picLocks noGrp="1" noRot="1" noChangeAspect="1" noMove="1" noResize="1" noEditPoints="1" noAdjustHandles="1" noChangeArrowheads="1" noChangeShapeType="1"/>
              </p:cNvPicPr>
              <p:nvPr/>
            </p:nvPicPr>
            <p:blipFill>
              <a:blip r:embed="rId4"/>
              <a:stretch>
                <a:fillRect/>
              </a:stretch>
            </p:blipFill>
            <p:spPr>
              <a:xfrm>
                <a:off x="-3414486" y="1530350"/>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87373049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0E51F-E662-9B4C-882C-BE2E90059CE4}"/>
              </a:ext>
            </a:extLst>
          </p:cNvPr>
          <p:cNvSpPr>
            <a:spLocks noGrp="1"/>
          </p:cNvSpPr>
          <p:nvPr>
            <p:ph type="title"/>
          </p:nvPr>
        </p:nvSpPr>
        <p:spPr/>
        <p:txBody>
          <a:bodyPr/>
          <a:lstStyle/>
          <a:p>
            <a:r>
              <a:rPr lang="en-US" dirty="0"/>
              <a:t>VC Ex#2 Bad Assign</a:t>
            </a:r>
          </a:p>
        </p:txBody>
      </p:sp>
      <p:sp>
        <p:nvSpPr>
          <p:cNvPr id="4" name="Date Placeholder 3">
            <a:extLst>
              <a:ext uri="{FF2B5EF4-FFF2-40B4-BE49-F238E27FC236}">
                <a16:creationId xmlns:a16="http://schemas.microsoft.com/office/drawing/2014/main" id="{B5F523F0-6683-E94B-80FB-BCF6FF1E0568}"/>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B79AAEFE-C434-AE45-9AC7-FBFD341509EF}"/>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9769353-3AE0-4A47-9371-36DFF3708565}"/>
              </a:ext>
            </a:extLst>
          </p:cNvPr>
          <p:cNvSpPr>
            <a:spLocks noGrp="1"/>
          </p:cNvSpPr>
          <p:nvPr>
            <p:ph type="sldNum" sz="quarter" idx="12"/>
          </p:nvPr>
        </p:nvSpPr>
        <p:spPr/>
        <p:txBody>
          <a:bodyPr/>
          <a:lstStyle/>
          <a:p>
            <a:fld id="{F7F6C048-724C-A44D-A3A9-573A2C2F7973}" type="slidenum">
              <a:rPr lang="en-US" smtClean="0"/>
              <a:pPr/>
              <a:t>142</a:t>
            </a:fld>
            <a:endParaRPr lang="en-US"/>
          </a:p>
        </p:txBody>
      </p:sp>
      <p:sp>
        <p:nvSpPr>
          <p:cNvPr id="104" name="TextBox 103">
            <a:extLst>
              <a:ext uri="{FF2B5EF4-FFF2-40B4-BE49-F238E27FC236}">
                <a16:creationId xmlns:a16="http://schemas.microsoft.com/office/drawing/2014/main" id="{9559C0A5-D738-974A-A36A-4344F8DEAE6D}"/>
              </a:ext>
            </a:extLst>
          </p:cNvPr>
          <p:cNvSpPr txBox="1"/>
          <p:nvPr/>
        </p:nvSpPr>
        <p:spPr>
          <a:xfrm>
            <a:off x="1295400" y="5314948"/>
            <a:ext cx="6400800" cy="923330"/>
          </a:xfrm>
          <a:prstGeom prst="rect">
            <a:avLst/>
          </a:prstGeom>
          <a:noFill/>
        </p:spPr>
        <p:txBody>
          <a:bodyPr wrap="square" rtlCol="0">
            <a:spAutoFit/>
          </a:bodyPr>
          <a:lstStyle/>
          <a:p>
            <a:pPr algn="ctr"/>
            <a:r>
              <a:rPr lang="en-US" b="1" dirty="0"/>
              <a:t>GOAL = 3 + 3*2 = 9</a:t>
            </a:r>
          </a:p>
          <a:p>
            <a:pPr algn="ctr"/>
            <a:r>
              <a:rPr lang="en-US" b="1" dirty="0"/>
              <a:t>Assignment is ~a, b, c</a:t>
            </a:r>
          </a:p>
          <a:p>
            <a:pPr algn="ctr"/>
            <a:r>
              <a:rPr lang="en-US" b="1" dirty="0"/>
              <a:t>FAIL!!!</a:t>
            </a:r>
          </a:p>
        </p:txBody>
      </p:sp>
      <p:sp>
        <p:nvSpPr>
          <p:cNvPr id="87" name="TextBox 86">
            <a:extLst>
              <a:ext uri="{FF2B5EF4-FFF2-40B4-BE49-F238E27FC236}">
                <a16:creationId xmlns:a16="http://schemas.microsoft.com/office/drawing/2014/main" id="{B08EB709-3C27-1340-BCFF-786812883B0B}"/>
              </a:ext>
            </a:extLst>
          </p:cNvPr>
          <p:cNvSpPr txBox="1"/>
          <p:nvPr/>
        </p:nvSpPr>
        <p:spPr>
          <a:xfrm>
            <a:off x="2547550" y="1284706"/>
            <a:ext cx="4048900" cy="461665"/>
          </a:xfrm>
          <a:prstGeom prst="rect">
            <a:avLst/>
          </a:prstGeom>
          <a:noFill/>
        </p:spPr>
        <p:txBody>
          <a:bodyPr wrap="square" rtlCol="0">
            <a:spAutoFit/>
          </a:bodyPr>
          <a:lstStyle/>
          <a:p>
            <a:r>
              <a:rPr lang="en-US" sz="2400" b="1" dirty="0"/>
              <a:t>(</a:t>
            </a:r>
            <a:r>
              <a:rPr lang="en-US" sz="2400" b="1" dirty="0" err="1"/>
              <a:t>a,~b,~c</a:t>
            </a:r>
            <a:r>
              <a:rPr lang="en-US" sz="2400" b="1" dirty="0"/>
              <a:t>)(~</a:t>
            </a:r>
            <a:r>
              <a:rPr lang="en-US" sz="2400" b="1" dirty="0" err="1"/>
              <a:t>a,b,~c</a:t>
            </a:r>
            <a:r>
              <a:rPr lang="en-US" sz="2400" b="1" dirty="0"/>
              <a:t>)(~a,~</a:t>
            </a:r>
            <a:r>
              <a:rPr lang="en-US" sz="2400" b="1" dirty="0" err="1"/>
              <a:t>b,c</a:t>
            </a:r>
            <a:r>
              <a:rPr lang="en-US" sz="2400" b="1" dirty="0"/>
              <a:t>)</a:t>
            </a:r>
          </a:p>
        </p:txBody>
      </p:sp>
      <p:grpSp>
        <p:nvGrpSpPr>
          <p:cNvPr id="120" name="Group 119">
            <a:extLst>
              <a:ext uri="{FF2B5EF4-FFF2-40B4-BE49-F238E27FC236}">
                <a16:creationId xmlns:a16="http://schemas.microsoft.com/office/drawing/2014/main" id="{AE039592-69B1-7C4A-BE45-0A1BDF56813E}"/>
              </a:ext>
            </a:extLst>
          </p:cNvPr>
          <p:cNvGrpSpPr/>
          <p:nvPr/>
        </p:nvGrpSpPr>
        <p:grpSpPr>
          <a:xfrm>
            <a:off x="352425" y="1828800"/>
            <a:ext cx="8334375" cy="2895600"/>
            <a:chOff x="352425" y="1828800"/>
            <a:chExt cx="8334375" cy="2895600"/>
          </a:xfrm>
        </p:grpSpPr>
        <p:sp>
          <p:nvSpPr>
            <p:cNvPr id="121" name="Oval 120">
              <a:extLst>
                <a:ext uri="{FF2B5EF4-FFF2-40B4-BE49-F238E27FC236}">
                  <a16:creationId xmlns:a16="http://schemas.microsoft.com/office/drawing/2014/main" id="{E667A0D0-FA80-4048-B6DA-51481B48B300}"/>
                </a:ext>
              </a:extLst>
            </p:cNvPr>
            <p:cNvSpPr/>
            <p:nvPr/>
          </p:nvSpPr>
          <p:spPr bwMode="auto">
            <a:xfrm>
              <a:off x="533400" y="1905000"/>
              <a:ext cx="609600" cy="381000"/>
            </a:xfrm>
            <a:prstGeom prst="ellipse">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a</a:t>
              </a:r>
            </a:p>
          </p:txBody>
        </p:sp>
        <p:sp>
          <p:nvSpPr>
            <p:cNvPr id="122" name="Oval 121">
              <a:extLst>
                <a:ext uri="{FF2B5EF4-FFF2-40B4-BE49-F238E27FC236}">
                  <a16:creationId xmlns:a16="http://schemas.microsoft.com/office/drawing/2014/main" id="{8E9A8D8A-5E60-4941-9F19-E180DCBFB15F}"/>
                </a:ext>
              </a:extLst>
            </p:cNvPr>
            <p:cNvSpPr/>
            <p:nvPr/>
          </p:nvSpPr>
          <p:spPr bwMode="auto">
            <a:xfrm>
              <a:off x="1743074" y="1905000"/>
              <a:ext cx="695326" cy="381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~a</a:t>
              </a:r>
            </a:p>
          </p:txBody>
        </p:sp>
        <p:sp>
          <p:nvSpPr>
            <p:cNvPr id="123" name="Oval 122">
              <a:extLst>
                <a:ext uri="{FF2B5EF4-FFF2-40B4-BE49-F238E27FC236}">
                  <a16:creationId xmlns:a16="http://schemas.microsoft.com/office/drawing/2014/main" id="{ED1B44B6-494D-1144-9E4B-BB91E36679B2}"/>
                </a:ext>
              </a:extLst>
            </p:cNvPr>
            <p:cNvSpPr/>
            <p:nvPr/>
          </p:nvSpPr>
          <p:spPr bwMode="auto">
            <a:xfrm>
              <a:off x="914399" y="3575049"/>
              <a:ext cx="761577"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~b</a:t>
              </a:r>
            </a:p>
          </p:txBody>
        </p:sp>
        <p:sp>
          <p:nvSpPr>
            <p:cNvPr id="124" name="Oval 123">
              <a:extLst>
                <a:ext uri="{FF2B5EF4-FFF2-40B4-BE49-F238E27FC236}">
                  <a16:creationId xmlns:a16="http://schemas.microsoft.com/office/drawing/2014/main" id="{C815AB1C-5654-9D4C-95C7-2DDA92486221}"/>
                </a:ext>
              </a:extLst>
            </p:cNvPr>
            <p:cNvSpPr/>
            <p:nvPr/>
          </p:nvSpPr>
          <p:spPr bwMode="auto">
            <a:xfrm>
              <a:off x="3326606" y="1828800"/>
              <a:ext cx="609600" cy="381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b</a:t>
              </a:r>
            </a:p>
          </p:txBody>
        </p:sp>
        <p:sp>
          <p:nvSpPr>
            <p:cNvPr id="125" name="Oval 124">
              <a:extLst>
                <a:ext uri="{FF2B5EF4-FFF2-40B4-BE49-F238E27FC236}">
                  <a16:creationId xmlns:a16="http://schemas.microsoft.com/office/drawing/2014/main" id="{CA3A0CE7-E1B0-7E43-8B03-EE175E5FB6EA}"/>
                </a:ext>
              </a:extLst>
            </p:cNvPr>
            <p:cNvSpPr/>
            <p:nvPr/>
          </p:nvSpPr>
          <p:spPr bwMode="auto">
            <a:xfrm>
              <a:off x="4643436" y="1828800"/>
              <a:ext cx="690563"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7" charset="0"/>
                </a:rPr>
                <a:t>~b</a:t>
              </a:r>
            </a:p>
          </p:txBody>
        </p:sp>
        <p:sp>
          <p:nvSpPr>
            <p:cNvPr id="126" name="Oval 125">
              <a:extLst>
                <a:ext uri="{FF2B5EF4-FFF2-40B4-BE49-F238E27FC236}">
                  <a16:creationId xmlns:a16="http://schemas.microsoft.com/office/drawing/2014/main" id="{6A2A4218-82BD-ED40-9BC6-97B52EAB16B0}"/>
                </a:ext>
              </a:extLst>
            </p:cNvPr>
            <p:cNvSpPr/>
            <p:nvPr/>
          </p:nvSpPr>
          <p:spPr bwMode="auto">
            <a:xfrm>
              <a:off x="6777037" y="1828800"/>
              <a:ext cx="690563" cy="381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c</a:t>
              </a:r>
            </a:p>
          </p:txBody>
        </p:sp>
        <p:sp>
          <p:nvSpPr>
            <p:cNvPr id="127" name="Oval 126">
              <a:extLst>
                <a:ext uri="{FF2B5EF4-FFF2-40B4-BE49-F238E27FC236}">
                  <a16:creationId xmlns:a16="http://schemas.microsoft.com/office/drawing/2014/main" id="{96CF52BB-86B1-174C-99CC-5E137257D198}"/>
                </a:ext>
              </a:extLst>
            </p:cNvPr>
            <p:cNvSpPr/>
            <p:nvPr/>
          </p:nvSpPr>
          <p:spPr bwMode="auto">
            <a:xfrm>
              <a:off x="8001000" y="1828800"/>
              <a:ext cx="6858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7" charset="0"/>
                </a:rPr>
                <a:t>~c</a:t>
              </a:r>
            </a:p>
          </p:txBody>
        </p:sp>
        <p:sp>
          <p:nvSpPr>
            <p:cNvPr id="128" name="Oval 127">
              <a:extLst>
                <a:ext uri="{FF2B5EF4-FFF2-40B4-BE49-F238E27FC236}">
                  <a16:creationId xmlns:a16="http://schemas.microsoft.com/office/drawing/2014/main" id="{64577EF9-3C6A-2543-94F5-56A03D23FF6A}"/>
                </a:ext>
              </a:extLst>
            </p:cNvPr>
            <p:cNvSpPr/>
            <p:nvPr/>
          </p:nvSpPr>
          <p:spPr bwMode="auto">
            <a:xfrm>
              <a:off x="1552575" y="4343400"/>
              <a:ext cx="695326"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~c</a:t>
              </a:r>
            </a:p>
          </p:txBody>
        </p:sp>
        <p:sp>
          <p:nvSpPr>
            <p:cNvPr id="129" name="Oval 128">
              <a:extLst>
                <a:ext uri="{FF2B5EF4-FFF2-40B4-BE49-F238E27FC236}">
                  <a16:creationId xmlns:a16="http://schemas.microsoft.com/office/drawing/2014/main" id="{2D209370-1B2A-A84D-8DC5-6BA2BE8B7A47}"/>
                </a:ext>
              </a:extLst>
            </p:cNvPr>
            <p:cNvSpPr/>
            <p:nvPr/>
          </p:nvSpPr>
          <p:spPr bwMode="auto">
            <a:xfrm>
              <a:off x="352425" y="4343400"/>
              <a:ext cx="638175"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a</a:t>
              </a:r>
            </a:p>
          </p:txBody>
        </p:sp>
        <p:cxnSp>
          <p:nvCxnSpPr>
            <p:cNvPr id="130" name="Straight Connector 129">
              <a:extLst>
                <a:ext uri="{FF2B5EF4-FFF2-40B4-BE49-F238E27FC236}">
                  <a16:creationId xmlns:a16="http://schemas.microsoft.com/office/drawing/2014/main" id="{9376FF16-4FEE-4D42-B3DF-410BCD296D89}"/>
                </a:ext>
              </a:extLst>
            </p:cNvPr>
            <p:cNvCxnSpPr>
              <a:cxnSpLocks/>
              <a:stCxn id="121" idx="6"/>
              <a:endCxn id="122" idx="2"/>
            </p:cNvCxnSpPr>
            <p:nvPr/>
          </p:nvCxnSpPr>
          <p:spPr bwMode="auto">
            <a:xfrm>
              <a:off x="1143000" y="2095500"/>
              <a:ext cx="600074" cy="0"/>
            </a:xfrm>
            <a:prstGeom prst="line">
              <a:avLst/>
            </a:prstGeom>
            <a:solidFill>
              <a:schemeClr val="accent1"/>
            </a:solidFill>
            <a:ln w="25400" cap="flat" cmpd="sng" algn="ctr">
              <a:solidFill>
                <a:schemeClr val="tx1"/>
              </a:solidFill>
              <a:prstDash val="solid"/>
              <a:round/>
              <a:headEnd type="none" w="med" len="med"/>
              <a:tailEnd type="none" w="lg" len="med"/>
            </a:ln>
            <a:effectLst/>
          </p:spPr>
        </p:cxnSp>
        <p:cxnSp>
          <p:nvCxnSpPr>
            <p:cNvPr id="131" name="Straight Connector 130">
              <a:extLst>
                <a:ext uri="{FF2B5EF4-FFF2-40B4-BE49-F238E27FC236}">
                  <a16:creationId xmlns:a16="http://schemas.microsoft.com/office/drawing/2014/main" id="{436EDB1C-1F01-6649-A6B6-3F91EDFF8897}"/>
                </a:ext>
              </a:extLst>
            </p:cNvPr>
            <p:cNvCxnSpPr>
              <a:cxnSpLocks/>
              <a:stCxn id="125" idx="2"/>
              <a:endCxn id="124" idx="6"/>
            </p:cNvCxnSpPr>
            <p:nvPr/>
          </p:nvCxnSpPr>
          <p:spPr bwMode="auto">
            <a:xfrm flipH="1">
              <a:off x="3936206" y="2019300"/>
              <a:ext cx="707230" cy="0"/>
            </a:xfrm>
            <a:prstGeom prst="line">
              <a:avLst/>
            </a:prstGeom>
            <a:solidFill>
              <a:schemeClr val="accent1"/>
            </a:solidFill>
            <a:ln w="25400" cap="flat" cmpd="sng" algn="ctr">
              <a:solidFill>
                <a:schemeClr val="tx1"/>
              </a:solidFill>
              <a:prstDash val="solid"/>
              <a:round/>
              <a:headEnd type="none" w="med" len="med"/>
              <a:tailEnd type="none" w="lg" len="med"/>
            </a:ln>
            <a:effectLst/>
          </p:spPr>
        </p:cxnSp>
        <p:cxnSp>
          <p:nvCxnSpPr>
            <p:cNvPr id="132" name="Straight Connector 131">
              <a:extLst>
                <a:ext uri="{FF2B5EF4-FFF2-40B4-BE49-F238E27FC236}">
                  <a16:creationId xmlns:a16="http://schemas.microsoft.com/office/drawing/2014/main" id="{98541428-26FD-FC42-B21B-F6B0703CDA99}"/>
                </a:ext>
              </a:extLst>
            </p:cNvPr>
            <p:cNvCxnSpPr>
              <a:cxnSpLocks/>
              <a:endCxn id="127" idx="2"/>
            </p:cNvCxnSpPr>
            <p:nvPr/>
          </p:nvCxnSpPr>
          <p:spPr bwMode="auto">
            <a:xfrm>
              <a:off x="7467600" y="2019300"/>
              <a:ext cx="533400" cy="0"/>
            </a:xfrm>
            <a:prstGeom prst="line">
              <a:avLst/>
            </a:prstGeom>
            <a:solidFill>
              <a:schemeClr val="accent1"/>
            </a:solidFill>
            <a:ln w="25400" cap="flat" cmpd="sng" algn="ctr">
              <a:solidFill>
                <a:schemeClr val="tx1"/>
              </a:solidFill>
              <a:prstDash val="solid"/>
              <a:round/>
              <a:headEnd type="none" w="med" len="med"/>
              <a:tailEnd type="none" w="lg" len="med"/>
            </a:ln>
            <a:effectLst/>
          </p:spPr>
        </p:cxnSp>
        <p:cxnSp>
          <p:nvCxnSpPr>
            <p:cNvPr id="133" name="Straight Connector 132">
              <a:extLst>
                <a:ext uri="{FF2B5EF4-FFF2-40B4-BE49-F238E27FC236}">
                  <a16:creationId xmlns:a16="http://schemas.microsoft.com/office/drawing/2014/main" id="{98926091-BBD3-6144-80C5-8083AEA62006}"/>
                </a:ext>
              </a:extLst>
            </p:cNvPr>
            <p:cNvCxnSpPr>
              <a:cxnSpLocks/>
              <a:stCxn id="129" idx="0"/>
              <a:endCxn id="123" idx="3"/>
            </p:cNvCxnSpPr>
            <p:nvPr/>
          </p:nvCxnSpPr>
          <p:spPr bwMode="auto">
            <a:xfrm flipV="1">
              <a:off x="671513" y="3900253"/>
              <a:ext cx="354416"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id="{D12E3651-3C87-8B45-AF36-0E4CACCF4133}"/>
                </a:ext>
              </a:extLst>
            </p:cNvPr>
            <p:cNvCxnSpPr>
              <a:cxnSpLocks/>
              <a:stCxn id="128" idx="0"/>
              <a:endCxn id="123" idx="5"/>
            </p:cNvCxnSpPr>
            <p:nvPr/>
          </p:nvCxnSpPr>
          <p:spPr bwMode="auto">
            <a:xfrm flipH="1" flipV="1">
              <a:off x="1564446" y="3900253"/>
              <a:ext cx="335792"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35" name="Straight Connector 134">
              <a:extLst>
                <a:ext uri="{FF2B5EF4-FFF2-40B4-BE49-F238E27FC236}">
                  <a16:creationId xmlns:a16="http://schemas.microsoft.com/office/drawing/2014/main" id="{CDC3B49C-0E1F-2E4D-AC5A-8FC2D8E21BBF}"/>
                </a:ext>
              </a:extLst>
            </p:cNvPr>
            <p:cNvCxnSpPr>
              <a:cxnSpLocks/>
              <a:stCxn id="129" idx="6"/>
              <a:endCxn id="128" idx="2"/>
            </p:cNvCxnSpPr>
            <p:nvPr/>
          </p:nvCxnSpPr>
          <p:spPr bwMode="auto">
            <a:xfrm>
              <a:off x="990600" y="4533900"/>
              <a:ext cx="561975"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136" name="Oval 135">
              <a:extLst>
                <a:ext uri="{FF2B5EF4-FFF2-40B4-BE49-F238E27FC236}">
                  <a16:creationId xmlns:a16="http://schemas.microsoft.com/office/drawing/2014/main" id="{5BCEF368-866D-D94C-8CFE-6CB8DAFD9878}"/>
                </a:ext>
              </a:extLst>
            </p:cNvPr>
            <p:cNvSpPr/>
            <p:nvPr/>
          </p:nvSpPr>
          <p:spPr bwMode="auto">
            <a:xfrm>
              <a:off x="4121945" y="3575049"/>
              <a:ext cx="707229"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b</a:t>
              </a:r>
            </a:p>
          </p:txBody>
        </p:sp>
        <p:sp>
          <p:nvSpPr>
            <p:cNvPr id="137" name="Oval 136">
              <a:extLst>
                <a:ext uri="{FF2B5EF4-FFF2-40B4-BE49-F238E27FC236}">
                  <a16:creationId xmlns:a16="http://schemas.microsoft.com/office/drawing/2014/main" id="{29F483B2-EBAB-3B45-BD04-20EBEC5629E1}"/>
                </a:ext>
              </a:extLst>
            </p:cNvPr>
            <p:cNvSpPr/>
            <p:nvPr/>
          </p:nvSpPr>
          <p:spPr bwMode="auto">
            <a:xfrm>
              <a:off x="4752974" y="4343400"/>
              <a:ext cx="678067"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~c</a:t>
              </a:r>
            </a:p>
          </p:txBody>
        </p:sp>
        <p:sp>
          <p:nvSpPr>
            <p:cNvPr id="138" name="Oval 137">
              <a:extLst>
                <a:ext uri="{FF2B5EF4-FFF2-40B4-BE49-F238E27FC236}">
                  <a16:creationId xmlns:a16="http://schemas.microsoft.com/office/drawing/2014/main" id="{26E77E93-49C0-1D4D-AE4A-223EF76B008F}"/>
                </a:ext>
              </a:extLst>
            </p:cNvPr>
            <p:cNvSpPr/>
            <p:nvPr/>
          </p:nvSpPr>
          <p:spPr bwMode="auto">
            <a:xfrm>
              <a:off x="3512932" y="4343400"/>
              <a:ext cx="678068" cy="381000"/>
            </a:xfrm>
            <a:prstGeom prst="ellipse">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~a</a:t>
              </a:r>
            </a:p>
          </p:txBody>
        </p:sp>
        <p:cxnSp>
          <p:nvCxnSpPr>
            <p:cNvPr id="139" name="Straight Connector 138">
              <a:extLst>
                <a:ext uri="{FF2B5EF4-FFF2-40B4-BE49-F238E27FC236}">
                  <a16:creationId xmlns:a16="http://schemas.microsoft.com/office/drawing/2014/main" id="{2A974C39-A9E6-C243-9AE2-501E72E753A3}"/>
                </a:ext>
              </a:extLst>
            </p:cNvPr>
            <p:cNvCxnSpPr>
              <a:cxnSpLocks/>
              <a:stCxn id="138" idx="0"/>
              <a:endCxn id="136" idx="3"/>
            </p:cNvCxnSpPr>
            <p:nvPr/>
          </p:nvCxnSpPr>
          <p:spPr bwMode="auto">
            <a:xfrm flipV="1">
              <a:off x="3851966" y="3900253"/>
              <a:ext cx="373550"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CA26626D-8BB8-C949-B22D-21A3A16154DF}"/>
                </a:ext>
              </a:extLst>
            </p:cNvPr>
            <p:cNvCxnSpPr>
              <a:cxnSpLocks/>
              <a:stCxn id="137" idx="0"/>
              <a:endCxn id="136" idx="5"/>
            </p:cNvCxnSpPr>
            <p:nvPr/>
          </p:nvCxnSpPr>
          <p:spPr bwMode="auto">
            <a:xfrm flipH="1" flipV="1">
              <a:off x="4725603" y="3900253"/>
              <a:ext cx="366405"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41" name="Straight Connector 140">
              <a:extLst>
                <a:ext uri="{FF2B5EF4-FFF2-40B4-BE49-F238E27FC236}">
                  <a16:creationId xmlns:a16="http://schemas.microsoft.com/office/drawing/2014/main" id="{35EEA962-C159-AD4C-861D-F39F3F8AFB8B}"/>
                </a:ext>
              </a:extLst>
            </p:cNvPr>
            <p:cNvCxnSpPr>
              <a:cxnSpLocks/>
              <a:stCxn id="138" idx="6"/>
              <a:endCxn id="137" idx="2"/>
            </p:cNvCxnSpPr>
            <p:nvPr/>
          </p:nvCxnSpPr>
          <p:spPr bwMode="auto">
            <a:xfrm>
              <a:off x="4191000" y="4533900"/>
              <a:ext cx="561974"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142" name="Oval 141">
              <a:extLst>
                <a:ext uri="{FF2B5EF4-FFF2-40B4-BE49-F238E27FC236}">
                  <a16:creationId xmlns:a16="http://schemas.microsoft.com/office/drawing/2014/main" id="{4BCDE932-888E-3E43-94D6-96E3EC3B9149}"/>
                </a:ext>
              </a:extLst>
            </p:cNvPr>
            <p:cNvSpPr/>
            <p:nvPr/>
          </p:nvSpPr>
          <p:spPr bwMode="auto">
            <a:xfrm>
              <a:off x="7467600" y="3573463"/>
              <a:ext cx="707229"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~b</a:t>
              </a:r>
            </a:p>
          </p:txBody>
        </p:sp>
        <p:sp>
          <p:nvSpPr>
            <p:cNvPr id="143" name="Oval 142">
              <a:extLst>
                <a:ext uri="{FF2B5EF4-FFF2-40B4-BE49-F238E27FC236}">
                  <a16:creationId xmlns:a16="http://schemas.microsoft.com/office/drawing/2014/main" id="{21E56771-BEEB-D245-B80B-744F855A58C3}"/>
                </a:ext>
              </a:extLst>
            </p:cNvPr>
            <p:cNvSpPr/>
            <p:nvPr/>
          </p:nvSpPr>
          <p:spPr bwMode="auto">
            <a:xfrm>
              <a:off x="8077200" y="4341814"/>
              <a:ext cx="609600"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c</a:t>
              </a:r>
            </a:p>
          </p:txBody>
        </p:sp>
        <p:sp>
          <p:nvSpPr>
            <p:cNvPr id="144" name="Oval 143">
              <a:extLst>
                <a:ext uri="{FF2B5EF4-FFF2-40B4-BE49-F238E27FC236}">
                  <a16:creationId xmlns:a16="http://schemas.microsoft.com/office/drawing/2014/main" id="{4317D25A-6F92-2248-92AE-912947143BCB}"/>
                </a:ext>
              </a:extLst>
            </p:cNvPr>
            <p:cNvSpPr/>
            <p:nvPr/>
          </p:nvSpPr>
          <p:spPr bwMode="auto">
            <a:xfrm>
              <a:off x="6837157" y="4341814"/>
              <a:ext cx="678068" cy="381000"/>
            </a:xfrm>
            <a:prstGeom prst="ellipse">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~a</a:t>
              </a:r>
            </a:p>
          </p:txBody>
        </p:sp>
        <p:cxnSp>
          <p:nvCxnSpPr>
            <p:cNvPr id="145" name="Straight Connector 144">
              <a:extLst>
                <a:ext uri="{FF2B5EF4-FFF2-40B4-BE49-F238E27FC236}">
                  <a16:creationId xmlns:a16="http://schemas.microsoft.com/office/drawing/2014/main" id="{CE042243-C726-B94E-85B7-B916EE03ACD9}"/>
                </a:ext>
              </a:extLst>
            </p:cNvPr>
            <p:cNvCxnSpPr>
              <a:cxnSpLocks/>
              <a:stCxn id="144" idx="0"/>
              <a:endCxn id="142" idx="3"/>
            </p:cNvCxnSpPr>
            <p:nvPr/>
          </p:nvCxnSpPr>
          <p:spPr bwMode="auto">
            <a:xfrm flipV="1">
              <a:off x="7176191" y="3898667"/>
              <a:ext cx="394980"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2E112E97-E645-E544-BAD2-C85E7462089B}"/>
                </a:ext>
              </a:extLst>
            </p:cNvPr>
            <p:cNvCxnSpPr>
              <a:cxnSpLocks/>
              <a:stCxn id="143" idx="0"/>
              <a:endCxn id="142" idx="5"/>
            </p:cNvCxnSpPr>
            <p:nvPr/>
          </p:nvCxnSpPr>
          <p:spPr bwMode="auto">
            <a:xfrm flipH="1" flipV="1">
              <a:off x="8071258" y="3898667"/>
              <a:ext cx="310742"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47" name="Straight Connector 146">
              <a:extLst>
                <a:ext uri="{FF2B5EF4-FFF2-40B4-BE49-F238E27FC236}">
                  <a16:creationId xmlns:a16="http://schemas.microsoft.com/office/drawing/2014/main" id="{7008F03C-52A5-2E41-B4FD-824A0CA675BB}"/>
                </a:ext>
              </a:extLst>
            </p:cNvPr>
            <p:cNvCxnSpPr>
              <a:cxnSpLocks/>
              <a:stCxn id="144" idx="6"/>
              <a:endCxn id="143" idx="2"/>
            </p:cNvCxnSpPr>
            <p:nvPr/>
          </p:nvCxnSpPr>
          <p:spPr bwMode="auto">
            <a:xfrm>
              <a:off x="7515225" y="4532314"/>
              <a:ext cx="561975"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7A93F223-56B1-AF4A-BDBE-F6846ECA3FB9}"/>
                </a:ext>
              </a:extLst>
            </p:cNvPr>
            <p:cNvCxnSpPr>
              <a:cxnSpLocks/>
              <a:stCxn id="121" idx="4"/>
              <a:endCxn id="129" idx="1"/>
            </p:cNvCxnSpPr>
            <p:nvPr/>
          </p:nvCxnSpPr>
          <p:spPr bwMode="auto">
            <a:xfrm flipH="1">
              <a:off x="445884" y="2286000"/>
              <a:ext cx="392316" cy="2113196"/>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id="{4FD048C5-563C-1A40-92D4-C0981BCD4CBE}"/>
                </a:ext>
              </a:extLst>
            </p:cNvPr>
            <p:cNvCxnSpPr>
              <a:cxnSpLocks/>
              <a:stCxn id="122" idx="4"/>
              <a:endCxn id="138" idx="1"/>
            </p:cNvCxnSpPr>
            <p:nvPr/>
          </p:nvCxnSpPr>
          <p:spPr bwMode="auto">
            <a:xfrm>
              <a:off x="2090737" y="2286000"/>
              <a:ext cx="1521496" cy="211319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id="{D42FD6F4-0768-6E43-8091-16A185397A36}"/>
                </a:ext>
              </a:extLst>
            </p:cNvPr>
            <p:cNvCxnSpPr>
              <a:cxnSpLocks/>
              <a:stCxn id="122" idx="6"/>
              <a:endCxn id="144" idx="1"/>
            </p:cNvCxnSpPr>
            <p:nvPr/>
          </p:nvCxnSpPr>
          <p:spPr bwMode="auto">
            <a:xfrm>
              <a:off x="2438400" y="2095500"/>
              <a:ext cx="4498058" cy="230211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id="{0D4C2E88-F14B-A84C-8563-CB5068CC20F6}"/>
                </a:ext>
              </a:extLst>
            </p:cNvPr>
            <p:cNvCxnSpPr>
              <a:cxnSpLocks/>
              <a:stCxn id="124" idx="4"/>
              <a:endCxn id="136" idx="0"/>
            </p:cNvCxnSpPr>
            <p:nvPr/>
          </p:nvCxnSpPr>
          <p:spPr bwMode="auto">
            <a:xfrm>
              <a:off x="3631406" y="2209800"/>
              <a:ext cx="844154" cy="1365249"/>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C4295CA0-EF35-3D4D-B596-3619CE04A9D5}"/>
                </a:ext>
              </a:extLst>
            </p:cNvPr>
            <p:cNvCxnSpPr>
              <a:cxnSpLocks/>
              <a:stCxn id="126" idx="5"/>
              <a:endCxn id="143" idx="7"/>
            </p:cNvCxnSpPr>
            <p:nvPr/>
          </p:nvCxnSpPr>
          <p:spPr bwMode="auto">
            <a:xfrm>
              <a:off x="7366469" y="2154004"/>
              <a:ext cx="1231057" cy="224360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id="{82A8150E-6094-CE4B-80AC-45D97E0A44EB}"/>
                </a:ext>
              </a:extLst>
            </p:cNvPr>
            <p:cNvCxnSpPr>
              <a:cxnSpLocks/>
              <a:stCxn id="125" idx="3"/>
              <a:endCxn id="123" idx="7"/>
            </p:cNvCxnSpPr>
            <p:nvPr/>
          </p:nvCxnSpPr>
          <p:spPr bwMode="auto">
            <a:xfrm flipH="1">
              <a:off x="1564446" y="2154004"/>
              <a:ext cx="3180121" cy="1476841"/>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id="{0D8B8B0E-29FC-2843-9C69-B547225A1F2D}"/>
                </a:ext>
              </a:extLst>
            </p:cNvPr>
            <p:cNvCxnSpPr>
              <a:cxnSpLocks/>
              <a:stCxn id="125" idx="5"/>
              <a:endCxn id="142" idx="1"/>
            </p:cNvCxnSpPr>
            <p:nvPr/>
          </p:nvCxnSpPr>
          <p:spPr bwMode="auto">
            <a:xfrm>
              <a:off x="5232868" y="2154004"/>
              <a:ext cx="2338303" cy="1475255"/>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B5CEF6DD-8953-5F41-8BA9-9D9E96B62B4F}"/>
                </a:ext>
              </a:extLst>
            </p:cNvPr>
            <p:cNvCxnSpPr>
              <a:cxnSpLocks/>
              <a:stCxn id="127" idx="4"/>
              <a:endCxn id="137" idx="7"/>
            </p:cNvCxnSpPr>
            <p:nvPr/>
          </p:nvCxnSpPr>
          <p:spPr bwMode="auto">
            <a:xfrm flipH="1">
              <a:off x="5331740" y="2209800"/>
              <a:ext cx="3012160" cy="2189396"/>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514FC4B3-DF7B-C147-A075-2F242EFB3566}"/>
                </a:ext>
              </a:extLst>
            </p:cNvPr>
            <p:cNvCxnSpPr>
              <a:cxnSpLocks/>
              <a:stCxn id="127" idx="3"/>
            </p:cNvCxnSpPr>
            <p:nvPr/>
          </p:nvCxnSpPr>
          <p:spPr bwMode="auto">
            <a:xfrm flipH="1">
              <a:off x="2029590" y="2154004"/>
              <a:ext cx="6071843" cy="2197789"/>
            </a:xfrm>
            <a:prstGeom prst="line">
              <a:avLst/>
            </a:prstGeom>
            <a:solidFill>
              <a:schemeClr val="accent1"/>
            </a:solidFill>
            <a:ln w="25400" cap="flat" cmpd="sng" algn="ctr">
              <a:solidFill>
                <a:srgbClr val="FF0000"/>
              </a:solidFill>
              <a:prstDash val="solid"/>
              <a:round/>
              <a:headEnd type="none" w="med" len="med"/>
              <a:tailEnd type="none" w="med" len="med"/>
            </a:ln>
            <a:effectLst/>
          </p:spPr>
        </p:cxnSp>
      </p:grpSp>
    </p:spTree>
    <p:extLst>
      <p:ext uri="{BB962C8B-B14F-4D97-AF65-F5344CB8AC3E}">
        <p14:creationId xmlns:p14="http://schemas.microsoft.com/office/powerpoint/2010/main" val="397513011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custDataLst>
              <p:tags r:id="rId1"/>
            </p:custDataLst>
          </p:nvPr>
        </p:nvSpPr>
        <p:spPr/>
        <p:txBody>
          <a:bodyPr/>
          <a:lstStyle/>
          <a:p>
            <a:pPr eaLnBrk="1" hangingPunct="1"/>
            <a:r>
              <a:rPr lang="en-US" altLang="en-US">
                <a:solidFill>
                  <a:srgbClr val="009900"/>
                </a:solidFill>
              </a:rPr>
              <a:t>Independent Set</a:t>
            </a:r>
          </a:p>
        </p:txBody>
      </p:sp>
      <p:sp>
        <p:nvSpPr>
          <p:cNvPr id="6147" name="Rectangle 3"/>
          <p:cNvSpPr>
            <a:spLocks noGrp="1" noChangeArrowheads="1"/>
          </p:cNvSpPr>
          <p:nvPr>
            <p:ph type="body" idx="1"/>
            <p:custDataLst>
              <p:tags r:id="rId2"/>
            </p:custDataLst>
          </p:nvPr>
        </p:nvSpPr>
        <p:spPr>
          <a:xfrm>
            <a:off x="457200" y="1600200"/>
            <a:ext cx="8229600" cy="2055813"/>
          </a:xfrm>
        </p:spPr>
        <p:txBody>
          <a:bodyPr/>
          <a:lstStyle/>
          <a:p>
            <a:pPr eaLnBrk="1" hangingPunct="1"/>
            <a:r>
              <a:rPr lang="en-US" altLang="en-US" sz="2800" dirty="0"/>
              <a:t>Independent Set</a:t>
            </a:r>
          </a:p>
          <a:p>
            <a:pPr lvl="1" eaLnBrk="1" hangingPunct="1"/>
            <a:r>
              <a:rPr lang="en-US" altLang="en-US" sz="2400" dirty="0"/>
              <a:t>Given Graph G = (V, E), a subset S of the vertices is independent if there are no edges between vertices in S</a:t>
            </a:r>
          </a:p>
          <a:p>
            <a:pPr lvl="1" eaLnBrk="1" hangingPunct="1"/>
            <a:r>
              <a:rPr lang="en-US" altLang="en-US" sz="2400" dirty="0"/>
              <a:t>The k-IS problem is to determine for a k&gt;0 and a graph G, whether G has an independent set of k nodes</a:t>
            </a:r>
          </a:p>
          <a:p>
            <a:pPr eaLnBrk="1" hangingPunct="1"/>
            <a:r>
              <a:rPr lang="en-US" altLang="en-US" sz="2800" dirty="0"/>
              <a:t>Note there is a related NP-Hard optimization problem to find a Maximum Independent Set. It is even hard to approximate a solution to the Maximum Independent Set Problem.</a:t>
            </a:r>
          </a:p>
        </p:txBody>
      </p:sp>
      <p:sp>
        <p:nvSpPr>
          <p:cNvPr id="7" name="Date Placeholder 3">
            <a:extLst>
              <a:ext uri="{FF2B5EF4-FFF2-40B4-BE49-F238E27FC236}">
                <a16:creationId xmlns:a16="http://schemas.microsoft.com/office/drawing/2014/main" id="{C4DF4F1B-E110-C241-9E47-17B6B0BC71F0}"/>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54893829-1083-C047-8880-8A9B888E62DA}"/>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26010D0D-0D0F-0A44-A546-6C64FCA3FE4A}"/>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143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71550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IS (VC) Clause Gadget</a:t>
            </a:r>
          </a:p>
        </p:txBody>
      </p:sp>
      <p:sp>
        <p:nvSpPr>
          <p:cNvPr id="4" name="Date Placeholder 3"/>
          <p:cNvSpPr>
            <a:spLocks noGrp="1"/>
          </p:cNvSpPr>
          <p:nvPr>
            <p:ph type="dt" sz="half" idx="10"/>
          </p:nvPr>
        </p:nvSpPr>
        <p:spPr/>
        <p:txBody>
          <a:bodyPr/>
          <a:lstStyle/>
          <a:p>
            <a:pPr>
              <a:defRPr/>
            </a:pPr>
            <a:fld id="{9DAE9FA1-33F3-974D-899F-539DB11ABA94}" type="datetime1">
              <a:rPr lang="en-US" smtClean="0">
                <a:solidFill>
                  <a:srgbClr val="000000"/>
                </a:solidFill>
              </a:rPr>
              <a:t>4/6/22</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dirty="0">
                <a:solidFill>
                  <a:srgbClr val="000000"/>
                </a:solidFill>
              </a:rPr>
              <a:t>UCF @ CS</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144</a:t>
            </a:fld>
            <a:endParaRPr lang="en-US">
              <a:solidFill>
                <a:srgbClr val="000000"/>
              </a:solidFill>
            </a:endParaRPr>
          </a:p>
        </p:txBody>
      </p:sp>
      <p:cxnSp>
        <p:nvCxnSpPr>
          <p:cNvPr id="9" name="Straight Connector 8"/>
          <p:cNvCxnSpPr>
            <a:stCxn id="15" idx="6"/>
          </p:cNvCxnSpPr>
          <p:nvPr/>
        </p:nvCxnSpPr>
        <p:spPr bwMode="auto">
          <a:xfrm>
            <a:off x="3429000" y="4139624"/>
            <a:ext cx="2133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Oval 10"/>
          <p:cNvSpPr/>
          <p:nvPr/>
        </p:nvSpPr>
        <p:spPr bwMode="auto">
          <a:xfrm>
            <a:off x="5562600" y="36824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2" name="Oval 11"/>
          <p:cNvSpPr/>
          <p:nvPr/>
        </p:nvSpPr>
        <p:spPr bwMode="auto">
          <a:xfrm>
            <a:off x="4191000" y="2096873"/>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TextBox 12"/>
          <p:cNvSpPr txBox="1"/>
          <p:nvPr/>
        </p:nvSpPr>
        <p:spPr>
          <a:xfrm>
            <a:off x="2819400" y="3911024"/>
            <a:ext cx="415636" cy="461665"/>
          </a:xfrm>
          <a:prstGeom prst="rect">
            <a:avLst/>
          </a:prstGeom>
          <a:noFill/>
        </p:spPr>
        <p:txBody>
          <a:bodyPr wrap="square" rtlCol="0">
            <a:spAutoFit/>
          </a:bodyPr>
          <a:lstStyle/>
          <a:p>
            <a:r>
              <a:rPr lang="en-US" sz="2400" b="1"/>
              <a:t>a</a:t>
            </a:r>
          </a:p>
        </p:txBody>
      </p:sp>
      <p:sp>
        <p:nvSpPr>
          <p:cNvPr id="14" name="TextBox 13"/>
          <p:cNvSpPr txBox="1"/>
          <p:nvPr/>
        </p:nvSpPr>
        <p:spPr>
          <a:xfrm>
            <a:off x="5715000" y="3911024"/>
            <a:ext cx="685800" cy="461665"/>
          </a:xfrm>
          <a:prstGeom prst="rect">
            <a:avLst/>
          </a:prstGeom>
          <a:noFill/>
        </p:spPr>
        <p:txBody>
          <a:bodyPr wrap="square" rtlCol="0">
            <a:spAutoFit/>
          </a:bodyPr>
          <a:lstStyle/>
          <a:p>
            <a:r>
              <a:rPr lang="en-US" sz="2400" b="1"/>
              <a:t>~c</a:t>
            </a:r>
          </a:p>
        </p:txBody>
      </p:sp>
      <p:sp>
        <p:nvSpPr>
          <p:cNvPr id="15" name="Oval 14"/>
          <p:cNvSpPr/>
          <p:nvPr/>
        </p:nvSpPr>
        <p:spPr bwMode="auto">
          <a:xfrm>
            <a:off x="2514600" y="36824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8" name="Straight Connector 7"/>
          <p:cNvCxnSpPr>
            <a:cxnSpLocks/>
            <a:stCxn id="12" idx="2"/>
          </p:cNvCxnSpPr>
          <p:nvPr/>
        </p:nvCxnSpPr>
        <p:spPr bwMode="auto">
          <a:xfrm flipH="1">
            <a:off x="2995022" y="2554073"/>
            <a:ext cx="1195978" cy="1162301"/>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0" name="Straight Connector 19"/>
          <p:cNvCxnSpPr>
            <a:cxnSpLocks/>
            <a:stCxn id="12" idx="6"/>
            <a:endCxn id="11" idx="0"/>
          </p:cNvCxnSpPr>
          <p:nvPr/>
        </p:nvCxnSpPr>
        <p:spPr bwMode="auto">
          <a:xfrm>
            <a:off x="5105400" y="2554073"/>
            <a:ext cx="914400" cy="1128351"/>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2" name="TextBox 21"/>
          <p:cNvSpPr txBox="1"/>
          <p:nvPr/>
        </p:nvSpPr>
        <p:spPr>
          <a:xfrm>
            <a:off x="3505200" y="4673024"/>
            <a:ext cx="2133600" cy="584776"/>
          </a:xfrm>
          <a:prstGeom prst="rect">
            <a:avLst/>
          </a:prstGeom>
          <a:noFill/>
        </p:spPr>
        <p:txBody>
          <a:bodyPr wrap="square" rtlCol="0">
            <a:spAutoFit/>
          </a:bodyPr>
          <a:lstStyle/>
          <a:p>
            <a:r>
              <a:rPr lang="en-US" sz="3200" b="1"/>
              <a:t>a + b + ~c</a:t>
            </a:r>
          </a:p>
        </p:txBody>
      </p:sp>
      <p:sp>
        <p:nvSpPr>
          <p:cNvPr id="16" name="TextBox 15">
            <a:extLst>
              <a:ext uri="{FF2B5EF4-FFF2-40B4-BE49-F238E27FC236}">
                <a16:creationId xmlns:a16="http://schemas.microsoft.com/office/drawing/2014/main" id="{531931BC-B150-664F-9861-CFB26367FBBC}"/>
              </a:ext>
            </a:extLst>
          </p:cNvPr>
          <p:cNvSpPr txBox="1"/>
          <p:nvPr/>
        </p:nvSpPr>
        <p:spPr>
          <a:xfrm>
            <a:off x="4451993" y="2319198"/>
            <a:ext cx="415636" cy="461665"/>
          </a:xfrm>
          <a:prstGeom prst="rect">
            <a:avLst/>
          </a:prstGeom>
          <a:noFill/>
        </p:spPr>
        <p:txBody>
          <a:bodyPr wrap="square" rtlCol="0">
            <a:spAutoFit/>
          </a:bodyPr>
          <a:lstStyle/>
          <a:p>
            <a:r>
              <a:rPr lang="en-US" sz="2400" b="1" dirty="0"/>
              <a:t>b</a:t>
            </a:r>
          </a:p>
        </p:txBody>
      </p:sp>
    </p:spTree>
    <p:extLst>
      <p:ext uri="{BB962C8B-B14F-4D97-AF65-F5344CB8AC3E}">
        <p14:creationId xmlns:p14="http://schemas.microsoft.com/office/powerpoint/2010/main" val="2360741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3SAT to IS</a:t>
            </a:r>
          </a:p>
        </p:txBody>
      </p:sp>
      <p:sp>
        <p:nvSpPr>
          <p:cNvPr id="3" name="Content Placeholder 2"/>
          <p:cNvSpPr>
            <a:spLocks noGrp="1"/>
          </p:cNvSpPr>
          <p:nvPr>
            <p:ph idx="1"/>
          </p:nvPr>
        </p:nvSpPr>
        <p:spPr>
          <a:xfrm>
            <a:off x="457200" y="1600201"/>
            <a:ext cx="8229600" cy="838200"/>
          </a:xfrm>
        </p:spPr>
        <p:txBody>
          <a:bodyPr/>
          <a:lstStyle/>
          <a:p>
            <a:pPr marL="0" indent="0" algn="ctr">
              <a:buNone/>
            </a:pPr>
            <a:r>
              <a:rPr lang="en-US" sz="2800" b="1" dirty="0"/>
              <a:t>(a + ~b + c) (~a + b + ~c)(a + b + c), k=3 (k=number of clauses, not variables)</a:t>
            </a:r>
            <a:endParaRPr lang="en-US" dirty="0"/>
          </a:p>
        </p:txBody>
      </p:sp>
      <p:grpSp>
        <p:nvGrpSpPr>
          <p:cNvPr id="4" name="Group 3">
            <a:extLst>
              <a:ext uri="{FF2B5EF4-FFF2-40B4-BE49-F238E27FC236}">
                <a16:creationId xmlns:a16="http://schemas.microsoft.com/office/drawing/2014/main" id="{7F64C407-30F2-C643-9445-8EC8CFD67DE0}"/>
              </a:ext>
            </a:extLst>
          </p:cNvPr>
          <p:cNvGrpSpPr/>
          <p:nvPr/>
        </p:nvGrpSpPr>
        <p:grpSpPr>
          <a:xfrm>
            <a:off x="228600" y="2514600"/>
            <a:ext cx="8686800" cy="3733800"/>
            <a:chOff x="228600" y="2514600"/>
            <a:chExt cx="8686800" cy="3733800"/>
          </a:xfrm>
        </p:grpSpPr>
        <p:cxnSp>
          <p:nvCxnSpPr>
            <p:cNvPr id="8" name="Straight Connector 7"/>
            <p:cNvCxnSpPr/>
            <p:nvPr/>
          </p:nvCxnSpPr>
          <p:spPr bwMode="auto">
            <a:xfrm>
              <a:off x="1143000" y="5715000"/>
              <a:ext cx="1371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9" name="Oval 8"/>
            <p:cNvSpPr/>
            <p:nvPr/>
          </p:nvSpPr>
          <p:spPr bwMode="auto">
            <a:xfrm>
              <a:off x="2514600" y="5257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0" name="Oval 9"/>
            <p:cNvSpPr/>
            <p:nvPr/>
          </p:nvSpPr>
          <p:spPr bwMode="auto">
            <a:xfrm>
              <a:off x="1371600" y="36576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1" name="TextBox 10"/>
            <p:cNvSpPr txBox="1"/>
            <p:nvPr/>
          </p:nvSpPr>
          <p:spPr>
            <a:xfrm>
              <a:off x="533400" y="5486400"/>
              <a:ext cx="415636" cy="461665"/>
            </a:xfrm>
            <a:prstGeom prst="rect">
              <a:avLst/>
            </a:prstGeom>
            <a:noFill/>
          </p:spPr>
          <p:txBody>
            <a:bodyPr wrap="square" rtlCol="0">
              <a:spAutoFit/>
            </a:bodyPr>
            <a:lstStyle/>
            <a:p>
              <a:r>
                <a:rPr lang="en-US" sz="2400" b="1">
                  <a:solidFill>
                    <a:srgbClr val="CC3300"/>
                  </a:solidFill>
                </a:rPr>
                <a:t>a</a:t>
              </a:r>
            </a:p>
          </p:txBody>
        </p:sp>
        <p:sp>
          <p:nvSpPr>
            <p:cNvPr id="12" name="TextBox 11"/>
            <p:cNvSpPr txBox="1"/>
            <p:nvPr/>
          </p:nvSpPr>
          <p:spPr>
            <a:xfrm>
              <a:off x="2667000" y="5486400"/>
              <a:ext cx="457200" cy="461665"/>
            </a:xfrm>
            <a:prstGeom prst="rect">
              <a:avLst/>
            </a:prstGeom>
            <a:noFill/>
          </p:spPr>
          <p:txBody>
            <a:bodyPr wrap="square" rtlCol="0">
              <a:spAutoFit/>
            </a:bodyPr>
            <a:lstStyle/>
            <a:p>
              <a:r>
                <a:rPr lang="en-US" sz="2400" b="1"/>
                <a:t> c</a:t>
              </a:r>
            </a:p>
          </p:txBody>
        </p:sp>
        <p:sp>
          <p:nvSpPr>
            <p:cNvPr id="13" name="Oval 12"/>
            <p:cNvSpPr/>
            <p:nvPr/>
          </p:nvSpPr>
          <p:spPr bwMode="auto">
            <a:xfrm>
              <a:off x="228600" y="5257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14" name="Straight Connector 13"/>
            <p:cNvCxnSpPr/>
            <p:nvPr/>
          </p:nvCxnSpPr>
          <p:spPr bwMode="auto">
            <a:xfrm flipH="1">
              <a:off x="720437" y="4343400"/>
              <a:ext cx="677726"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bwMode="auto">
            <a:xfrm>
              <a:off x="2209800" y="4343400"/>
              <a:ext cx="5334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6" name="TextBox 15"/>
            <p:cNvSpPr txBox="1"/>
            <p:nvPr/>
          </p:nvSpPr>
          <p:spPr>
            <a:xfrm>
              <a:off x="1641764" y="3810000"/>
              <a:ext cx="568036" cy="461665"/>
            </a:xfrm>
            <a:prstGeom prst="rect">
              <a:avLst/>
            </a:prstGeom>
            <a:noFill/>
          </p:spPr>
          <p:txBody>
            <a:bodyPr wrap="square" rtlCol="0">
              <a:spAutoFit/>
            </a:bodyPr>
            <a:lstStyle/>
            <a:p>
              <a:r>
                <a:rPr lang="en-US" sz="2400" b="1"/>
                <a:t>~b</a:t>
              </a:r>
            </a:p>
          </p:txBody>
        </p:sp>
        <p:cxnSp>
          <p:nvCxnSpPr>
            <p:cNvPr id="24" name="Straight Connector 23"/>
            <p:cNvCxnSpPr/>
            <p:nvPr/>
          </p:nvCxnSpPr>
          <p:spPr bwMode="auto">
            <a:xfrm>
              <a:off x="4038600" y="4572000"/>
              <a:ext cx="1371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5" name="Oval 24"/>
            <p:cNvSpPr/>
            <p:nvPr/>
          </p:nvSpPr>
          <p:spPr bwMode="auto">
            <a:xfrm>
              <a:off x="5410200" y="4114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26" name="Oval 25"/>
            <p:cNvSpPr/>
            <p:nvPr/>
          </p:nvSpPr>
          <p:spPr bwMode="auto">
            <a:xfrm>
              <a:off x="4267200" y="25146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27" name="TextBox 26"/>
            <p:cNvSpPr txBox="1"/>
            <p:nvPr/>
          </p:nvSpPr>
          <p:spPr>
            <a:xfrm>
              <a:off x="3276600" y="4343400"/>
              <a:ext cx="568036" cy="461665"/>
            </a:xfrm>
            <a:prstGeom prst="rect">
              <a:avLst/>
            </a:prstGeom>
            <a:noFill/>
          </p:spPr>
          <p:txBody>
            <a:bodyPr wrap="square" rtlCol="0">
              <a:spAutoFit/>
            </a:bodyPr>
            <a:lstStyle/>
            <a:p>
              <a:r>
                <a:rPr lang="en-US" sz="2400" b="1"/>
                <a:t>~a</a:t>
              </a:r>
            </a:p>
          </p:txBody>
        </p:sp>
        <p:sp>
          <p:nvSpPr>
            <p:cNvPr id="28" name="TextBox 27"/>
            <p:cNvSpPr txBox="1"/>
            <p:nvPr/>
          </p:nvSpPr>
          <p:spPr>
            <a:xfrm>
              <a:off x="5562600" y="4343400"/>
              <a:ext cx="685800" cy="461665"/>
            </a:xfrm>
            <a:prstGeom prst="rect">
              <a:avLst/>
            </a:prstGeom>
            <a:noFill/>
          </p:spPr>
          <p:txBody>
            <a:bodyPr wrap="square" rtlCol="0">
              <a:spAutoFit/>
            </a:bodyPr>
            <a:lstStyle/>
            <a:p>
              <a:r>
                <a:rPr lang="en-US" sz="2400" b="1" dirty="0">
                  <a:solidFill>
                    <a:srgbClr val="FF0000"/>
                  </a:solidFill>
                </a:rPr>
                <a:t>~c</a:t>
              </a:r>
            </a:p>
          </p:txBody>
        </p:sp>
        <p:sp>
          <p:nvSpPr>
            <p:cNvPr id="29" name="Oval 28"/>
            <p:cNvSpPr/>
            <p:nvPr/>
          </p:nvSpPr>
          <p:spPr bwMode="auto">
            <a:xfrm>
              <a:off x="3124200" y="4114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30" name="Straight Connector 29"/>
            <p:cNvCxnSpPr/>
            <p:nvPr/>
          </p:nvCxnSpPr>
          <p:spPr bwMode="auto">
            <a:xfrm flipH="1">
              <a:off x="3616037" y="3200400"/>
              <a:ext cx="677726"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bwMode="auto">
            <a:xfrm>
              <a:off x="5105400" y="3200400"/>
              <a:ext cx="5334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2" name="TextBox 31"/>
            <p:cNvSpPr txBox="1"/>
            <p:nvPr/>
          </p:nvSpPr>
          <p:spPr>
            <a:xfrm>
              <a:off x="4537364" y="2667000"/>
              <a:ext cx="568036" cy="461665"/>
            </a:xfrm>
            <a:prstGeom prst="rect">
              <a:avLst/>
            </a:prstGeom>
            <a:noFill/>
          </p:spPr>
          <p:txBody>
            <a:bodyPr wrap="square" rtlCol="0">
              <a:spAutoFit/>
            </a:bodyPr>
            <a:lstStyle/>
            <a:p>
              <a:r>
                <a:rPr lang="en-US" sz="2400" b="1" dirty="0"/>
                <a:t>b</a:t>
              </a:r>
            </a:p>
          </p:txBody>
        </p:sp>
        <p:cxnSp>
          <p:nvCxnSpPr>
            <p:cNvPr id="33" name="Straight Connector 32"/>
            <p:cNvCxnSpPr/>
            <p:nvPr/>
          </p:nvCxnSpPr>
          <p:spPr bwMode="auto">
            <a:xfrm>
              <a:off x="6629400" y="5791200"/>
              <a:ext cx="1371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4" name="Oval 33"/>
            <p:cNvSpPr/>
            <p:nvPr/>
          </p:nvSpPr>
          <p:spPr bwMode="auto">
            <a:xfrm>
              <a:off x="8001000" y="5334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35" name="Oval 34"/>
            <p:cNvSpPr/>
            <p:nvPr/>
          </p:nvSpPr>
          <p:spPr bwMode="auto">
            <a:xfrm>
              <a:off x="6858000" y="3733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36" name="TextBox 35"/>
            <p:cNvSpPr txBox="1"/>
            <p:nvPr/>
          </p:nvSpPr>
          <p:spPr>
            <a:xfrm>
              <a:off x="6019800" y="5562600"/>
              <a:ext cx="415636" cy="461665"/>
            </a:xfrm>
            <a:prstGeom prst="rect">
              <a:avLst/>
            </a:prstGeom>
            <a:noFill/>
          </p:spPr>
          <p:txBody>
            <a:bodyPr wrap="square" rtlCol="0">
              <a:spAutoFit/>
            </a:bodyPr>
            <a:lstStyle/>
            <a:p>
              <a:r>
                <a:rPr lang="en-US" sz="2400" b="1"/>
                <a:t>a</a:t>
              </a:r>
            </a:p>
          </p:txBody>
        </p:sp>
        <p:sp>
          <p:nvSpPr>
            <p:cNvPr id="37" name="TextBox 36"/>
            <p:cNvSpPr txBox="1"/>
            <p:nvPr/>
          </p:nvSpPr>
          <p:spPr>
            <a:xfrm>
              <a:off x="8153400" y="5562600"/>
              <a:ext cx="685800" cy="461665"/>
            </a:xfrm>
            <a:prstGeom prst="rect">
              <a:avLst/>
            </a:prstGeom>
            <a:noFill/>
          </p:spPr>
          <p:txBody>
            <a:bodyPr wrap="square" rtlCol="0">
              <a:spAutoFit/>
            </a:bodyPr>
            <a:lstStyle/>
            <a:p>
              <a:r>
                <a:rPr lang="en-US" sz="2400" b="1" dirty="0"/>
                <a:t> c</a:t>
              </a:r>
            </a:p>
          </p:txBody>
        </p:sp>
        <p:sp>
          <p:nvSpPr>
            <p:cNvPr id="38" name="Oval 37"/>
            <p:cNvSpPr/>
            <p:nvPr/>
          </p:nvSpPr>
          <p:spPr bwMode="auto">
            <a:xfrm>
              <a:off x="5715000" y="5334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39" name="Straight Connector 38"/>
            <p:cNvCxnSpPr/>
            <p:nvPr/>
          </p:nvCxnSpPr>
          <p:spPr bwMode="auto">
            <a:xfrm flipH="1">
              <a:off x="6206837" y="4419600"/>
              <a:ext cx="677726"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bwMode="auto">
            <a:xfrm>
              <a:off x="7696200" y="4419600"/>
              <a:ext cx="5334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41" name="TextBox 40"/>
            <p:cNvSpPr txBox="1"/>
            <p:nvPr/>
          </p:nvSpPr>
          <p:spPr>
            <a:xfrm>
              <a:off x="7128164" y="3886200"/>
              <a:ext cx="568036" cy="461665"/>
            </a:xfrm>
            <a:prstGeom prst="rect">
              <a:avLst/>
            </a:prstGeom>
            <a:noFill/>
          </p:spPr>
          <p:txBody>
            <a:bodyPr wrap="square" rtlCol="0">
              <a:spAutoFit/>
            </a:bodyPr>
            <a:lstStyle/>
            <a:p>
              <a:r>
                <a:rPr lang="en-US" sz="2400" b="1" dirty="0">
                  <a:solidFill>
                    <a:srgbClr val="FF0000"/>
                  </a:solidFill>
                </a:rPr>
                <a:t>b</a:t>
              </a:r>
            </a:p>
          </p:txBody>
        </p:sp>
        <p:cxnSp>
          <p:nvCxnSpPr>
            <p:cNvPr id="45" name="Straight Connector 44"/>
            <p:cNvCxnSpPr>
              <a:stCxn id="13" idx="7"/>
            </p:cNvCxnSpPr>
            <p:nvPr/>
          </p:nvCxnSpPr>
          <p:spPr bwMode="auto">
            <a:xfrm flipV="1">
              <a:off x="1009089" y="4724400"/>
              <a:ext cx="2115111" cy="66731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6" name="Straight Connector 45"/>
            <p:cNvCxnSpPr>
              <a:endCxn id="26" idx="2"/>
            </p:cNvCxnSpPr>
            <p:nvPr/>
          </p:nvCxnSpPr>
          <p:spPr bwMode="auto">
            <a:xfrm flipV="1">
              <a:off x="2178652" y="2971800"/>
              <a:ext cx="2088548" cy="832167"/>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8" name="Straight Connector 47"/>
            <p:cNvCxnSpPr/>
            <p:nvPr/>
          </p:nvCxnSpPr>
          <p:spPr bwMode="auto">
            <a:xfrm>
              <a:off x="2232326" y="3956368"/>
              <a:ext cx="4625674" cy="2452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0" name="Straight Connector 49"/>
            <p:cNvCxnSpPr>
              <a:stCxn id="29" idx="5"/>
              <a:endCxn id="38" idx="2"/>
            </p:cNvCxnSpPr>
            <p:nvPr/>
          </p:nvCxnSpPr>
          <p:spPr bwMode="auto">
            <a:xfrm>
              <a:off x="3904689" y="4895289"/>
              <a:ext cx="1810311" cy="89591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3" name="Straight Connector 52"/>
            <p:cNvCxnSpPr>
              <a:stCxn id="9" idx="6"/>
            </p:cNvCxnSpPr>
            <p:nvPr/>
          </p:nvCxnSpPr>
          <p:spPr bwMode="auto">
            <a:xfrm flipV="1">
              <a:off x="3429000" y="4785769"/>
              <a:ext cx="2040081" cy="92923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5" name="Straight Connector 54"/>
            <p:cNvCxnSpPr>
              <a:endCxn id="34" idx="1"/>
            </p:cNvCxnSpPr>
            <p:nvPr/>
          </p:nvCxnSpPr>
          <p:spPr bwMode="auto">
            <a:xfrm>
              <a:off x="6270926" y="4785769"/>
              <a:ext cx="1863985" cy="682142"/>
            </a:xfrm>
            <a:prstGeom prst="line">
              <a:avLst/>
            </a:prstGeom>
            <a:ln w="50800">
              <a:solidFill>
                <a:srgbClr val="0000FF"/>
              </a:solidFill>
              <a:headEnd type="none" w="med" len="med"/>
              <a:tailEnd type="none" w="med" len="med"/>
            </a:ln>
          </p:spPr>
          <p:style>
            <a:lnRef idx="2">
              <a:schemeClr val="dk1"/>
            </a:lnRef>
            <a:fillRef idx="0">
              <a:schemeClr val="dk1"/>
            </a:fillRef>
            <a:effectRef idx="1">
              <a:schemeClr val="dk1"/>
            </a:effectRef>
            <a:fontRef idx="minor">
              <a:schemeClr val="tx1"/>
            </a:fontRef>
          </p:style>
        </p:cxnSp>
      </p:grpSp>
      <p:sp>
        <p:nvSpPr>
          <p:cNvPr id="42" name="Date Placeholder 3">
            <a:extLst>
              <a:ext uri="{FF2B5EF4-FFF2-40B4-BE49-F238E27FC236}">
                <a16:creationId xmlns:a16="http://schemas.microsoft.com/office/drawing/2014/main" id="{03345C68-2814-0846-9AED-261F6124C946}"/>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43" name="Footer Placeholder 4">
            <a:extLst>
              <a:ext uri="{FF2B5EF4-FFF2-40B4-BE49-F238E27FC236}">
                <a16:creationId xmlns:a16="http://schemas.microsoft.com/office/drawing/2014/main" id="{F9EE2444-7E88-FE44-9C4B-75C9071270E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4" name="Slide Number Placeholder 5">
            <a:extLst>
              <a:ext uri="{FF2B5EF4-FFF2-40B4-BE49-F238E27FC236}">
                <a16:creationId xmlns:a16="http://schemas.microsoft.com/office/drawing/2014/main" id="{893FBA91-0C71-C24A-8D9D-69E7A37FC49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145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0748617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13541-7DE1-014B-9517-CBA324FD9772}"/>
              </a:ext>
            </a:extLst>
          </p:cNvPr>
          <p:cNvSpPr>
            <a:spLocks noGrp="1"/>
          </p:cNvSpPr>
          <p:nvPr>
            <p:ph type="title"/>
          </p:nvPr>
        </p:nvSpPr>
        <p:spPr/>
        <p:txBody>
          <a:bodyPr/>
          <a:lstStyle/>
          <a:p>
            <a:r>
              <a:rPr lang="en-US" dirty="0"/>
              <a:t>Explaining the example</a:t>
            </a:r>
          </a:p>
        </p:txBody>
      </p:sp>
      <p:sp>
        <p:nvSpPr>
          <p:cNvPr id="3" name="Content Placeholder 2">
            <a:extLst>
              <a:ext uri="{FF2B5EF4-FFF2-40B4-BE49-F238E27FC236}">
                <a16:creationId xmlns:a16="http://schemas.microsoft.com/office/drawing/2014/main" id="{94C21A69-7A86-5F49-8B72-57C2BBAE7FF7}"/>
              </a:ext>
            </a:extLst>
          </p:cNvPr>
          <p:cNvSpPr>
            <a:spLocks noGrp="1"/>
          </p:cNvSpPr>
          <p:nvPr>
            <p:ph idx="1"/>
          </p:nvPr>
        </p:nvSpPr>
        <p:spPr>
          <a:xfrm>
            <a:off x="457200" y="3548283"/>
            <a:ext cx="8229600" cy="2577880"/>
          </a:xfrm>
        </p:spPr>
        <p:txBody>
          <a:bodyPr/>
          <a:lstStyle/>
          <a:p>
            <a:pPr marL="0" indent="0">
              <a:buNone/>
            </a:pPr>
            <a:r>
              <a:rPr lang="en-US" sz="2000" dirty="0"/>
              <a:t>In each clause gadget we can only chose one node, else we would be choosing two nodes with a shared edge. Assume we select </a:t>
            </a:r>
            <a:r>
              <a:rPr lang="en-US" sz="2000" dirty="0">
                <a:solidFill>
                  <a:srgbClr val="FF0000"/>
                </a:solidFill>
              </a:rPr>
              <a:t>a</a:t>
            </a:r>
            <a:r>
              <a:rPr lang="en-US" sz="2000" dirty="0"/>
              <a:t> in clause 1, we cannot choose </a:t>
            </a:r>
            <a:r>
              <a:rPr lang="en-US" sz="2000" dirty="0">
                <a:solidFill>
                  <a:srgbClr val="FF0000"/>
                </a:solidFill>
              </a:rPr>
              <a:t>~a</a:t>
            </a:r>
            <a:r>
              <a:rPr lang="en-US" sz="2000" dirty="0"/>
              <a:t> in any other clause as they have a shared edge. After choosing a in clause 1, we could choose either </a:t>
            </a:r>
            <a:r>
              <a:rPr lang="en-US" sz="2000" dirty="0">
                <a:solidFill>
                  <a:srgbClr val="FF0000"/>
                </a:solidFill>
              </a:rPr>
              <a:t>b</a:t>
            </a:r>
            <a:r>
              <a:rPr lang="en-US" sz="2000" dirty="0"/>
              <a:t> or </a:t>
            </a:r>
            <a:r>
              <a:rPr lang="en-US" sz="2000" dirty="0">
                <a:solidFill>
                  <a:srgbClr val="FF0000"/>
                </a:solidFill>
              </a:rPr>
              <a:t>~c</a:t>
            </a:r>
            <a:r>
              <a:rPr lang="en-US" sz="2000" dirty="0"/>
              <a:t> in clause 2. Assume we select </a:t>
            </a:r>
            <a:r>
              <a:rPr lang="en-US" sz="2000" dirty="0">
                <a:solidFill>
                  <a:srgbClr val="FF0000"/>
                </a:solidFill>
              </a:rPr>
              <a:t>~c</a:t>
            </a:r>
            <a:r>
              <a:rPr lang="en-US" sz="2000" dirty="0"/>
              <a:t> in clause 2, we cannot choose </a:t>
            </a:r>
            <a:r>
              <a:rPr lang="en-US" sz="2000" dirty="0">
                <a:solidFill>
                  <a:srgbClr val="FF0000"/>
                </a:solidFill>
              </a:rPr>
              <a:t>c</a:t>
            </a:r>
            <a:r>
              <a:rPr lang="en-US" sz="2000" dirty="0"/>
              <a:t> in any other clause as they have a shared edge. To reach three (the number of clauses, we need a choice left for clause 3. Fortunately, we have two choices, either </a:t>
            </a:r>
            <a:r>
              <a:rPr lang="en-US" sz="2000" dirty="0">
                <a:solidFill>
                  <a:srgbClr val="FF0000"/>
                </a:solidFill>
              </a:rPr>
              <a:t>a</a:t>
            </a:r>
            <a:r>
              <a:rPr lang="en-US" sz="2000" dirty="0"/>
              <a:t> or </a:t>
            </a:r>
            <a:r>
              <a:rPr lang="en-US" sz="2000" dirty="0">
                <a:solidFill>
                  <a:srgbClr val="FF0000"/>
                </a:solidFill>
              </a:rPr>
              <a:t>b </a:t>
            </a:r>
            <a:r>
              <a:rPr lang="en-US" sz="2000" dirty="0"/>
              <a:t>(I chose </a:t>
            </a:r>
            <a:r>
              <a:rPr lang="en-US" sz="2000" dirty="0">
                <a:solidFill>
                  <a:srgbClr val="FF0000"/>
                </a:solidFill>
              </a:rPr>
              <a:t>b</a:t>
            </a:r>
            <a:r>
              <a:rPr lang="en-US" sz="2000" dirty="0"/>
              <a:t> in this case).</a:t>
            </a:r>
          </a:p>
          <a:p>
            <a:pPr marL="0" indent="0">
              <a:buNone/>
            </a:pPr>
            <a:endParaRPr lang="en-US" sz="2400" dirty="0"/>
          </a:p>
        </p:txBody>
      </p:sp>
      <p:sp>
        <p:nvSpPr>
          <p:cNvPr id="4" name="Date Placeholder 3">
            <a:extLst>
              <a:ext uri="{FF2B5EF4-FFF2-40B4-BE49-F238E27FC236}">
                <a16:creationId xmlns:a16="http://schemas.microsoft.com/office/drawing/2014/main" id="{9A730735-F7A4-B440-B3AC-847A0A7B94A1}"/>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29AEF0F5-A6E2-5C4C-9868-80B1E1921249}"/>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F184C76C-2A0F-A44C-8D62-767104289860}"/>
              </a:ext>
            </a:extLst>
          </p:cNvPr>
          <p:cNvSpPr>
            <a:spLocks noGrp="1"/>
          </p:cNvSpPr>
          <p:nvPr>
            <p:ph type="sldNum" sz="quarter" idx="12"/>
          </p:nvPr>
        </p:nvSpPr>
        <p:spPr/>
        <p:txBody>
          <a:bodyPr/>
          <a:lstStyle/>
          <a:p>
            <a:fld id="{F7F6C048-724C-A44D-A3A9-573A2C2F7973}" type="slidenum">
              <a:rPr lang="en-US" smtClean="0"/>
              <a:pPr/>
              <a:t>146</a:t>
            </a:fld>
            <a:endParaRPr lang="en-US"/>
          </a:p>
        </p:txBody>
      </p:sp>
      <p:grpSp>
        <p:nvGrpSpPr>
          <p:cNvPr id="41" name="Group 40">
            <a:extLst>
              <a:ext uri="{FF2B5EF4-FFF2-40B4-BE49-F238E27FC236}">
                <a16:creationId xmlns:a16="http://schemas.microsoft.com/office/drawing/2014/main" id="{409F8BBD-93CD-E440-81F2-830B83E95B28}"/>
              </a:ext>
            </a:extLst>
          </p:cNvPr>
          <p:cNvGrpSpPr/>
          <p:nvPr/>
        </p:nvGrpSpPr>
        <p:grpSpPr>
          <a:xfrm>
            <a:off x="421640" y="1219200"/>
            <a:ext cx="6131560" cy="2209800"/>
            <a:chOff x="228600" y="2514600"/>
            <a:chExt cx="8686800" cy="3733800"/>
          </a:xfrm>
        </p:grpSpPr>
        <p:cxnSp>
          <p:nvCxnSpPr>
            <p:cNvPr id="42" name="Straight Connector 41">
              <a:extLst>
                <a:ext uri="{FF2B5EF4-FFF2-40B4-BE49-F238E27FC236}">
                  <a16:creationId xmlns:a16="http://schemas.microsoft.com/office/drawing/2014/main" id="{E5567309-DFE6-A246-A48F-5CC093BD820F}"/>
                </a:ext>
              </a:extLst>
            </p:cNvPr>
            <p:cNvCxnSpPr/>
            <p:nvPr/>
          </p:nvCxnSpPr>
          <p:spPr bwMode="auto">
            <a:xfrm>
              <a:off x="1143000" y="5715000"/>
              <a:ext cx="1371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43" name="Oval 42">
              <a:extLst>
                <a:ext uri="{FF2B5EF4-FFF2-40B4-BE49-F238E27FC236}">
                  <a16:creationId xmlns:a16="http://schemas.microsoft.com/office/drawing/2014/main" id="{E4DC429D-4936-C54E-9018-24CA9993962B}"/>
                </a:ext>
              </a:extLst>
            </p:cNvPr>
            <p:cNvSpPr/>
            <p:nvPr/>
          </p:nvSpPr>
          <p:spPr bwMode="auto">
            <a:xfrm>
              <a:off x="2514600" y="5257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pitchFamily="-107" charset="0"/>
              </a:endParaRPr>
            </a:p>
          </p:txBody>
        </p:sp>
        <p:sp>
          <p:nvSpPr>
            <p:cNvPr id="44" name="Oval 43">
              <a:extLst>
                <a:ext uri="{FF2B5EF4-FFF2-40B4-BE49-F238E27FC236}">
                  <a16:creationId xmlns:a16="http://schemas.microsoft.com/office/drawing/2014/main" id="{4C5C61FB-468C-F74E-A382-C1C27F152798}"/>
                </a:ext>
              </a:extLst>
            </p:cNvPr>
            <p:cNvSpPr/>
            <p:nvPr/>
          </p:nvSpPr>
          <p:spPr bwMode="auto">
            <a:xfrm>
              <a:off x="1371600" y="36576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pitchFamily="-107" charset="0"/>
              </a:endParaRPr>
            </a:p>
          </p:txBody>
        </p:sp>
        <p:sp>
          <p:nvSpPr>
            <p:cNvPr id="45" name="TextBox 44">
              <a:extLst>
                <a:ext uri="{FF2B5EF4-FFF2-40B4-BE49-F238E27FC236}">
                  <a16:creationId xmlns:a16="http://schemas.microsoft.com/office/drawing/2014/main" id="{70B61ACB-55F1-E54D-99CC-C261F33DCAB1}"/>
                </a:ext>
              </a:extLst>
            </p:cNvPr>
            <p:cNvSpPr txBox="1"/>
            <p:nvPr/>
          </p:nvSpPr>
          <p:spPr>
            <a:xfrm>
              <a:off x="533400" y="5486400"/>
              <a:ext cx="415636" cy="276999"/>
            </a:xfrm>
            <a:prstGeom prst="rect">
              <a:avLst/>
            </a:prstGeom>
            <a:noFill/>
          </p:spPr>
          <p:txBody>
            <a:bodyPr wrap="square" rtlCol="0">
              <a:spAutoFit/>
            </a:bodyPr>
            <a:lstStyle/>
            <a:p>
              <a:r>
                <a:rPr lang="en-US" sz="1200" b="1">
                  <a:solidFill>
                    <a:srgbClr val="CC3300"/>
                  </a:solidFill>
                </a:rPr>
                <a:t>a</a:t>
              </a:r>
            </a:p>
          </p:txBody>
        </p:sp>
        <p:sp>
          <p:nvSpPr>
            <p:cNvPr id="46" name="TextBox 45">
              <a:extLst>
                <a:ext uri="{FF2B5EF4-FFF2-40B4-BE49-F238E27FC236}">
                  <a16:creationId xmlns:a16="http://schemas.microsoft.com/office/drawing/2014/main" id="{19181975-4F2B-F74E-9BA3-0130A7E77056}"/>
                </a:ext>
              </a:extLst>
            </p:cNvPr>
            <p:cNvSpPr txBox="1"/>
            <p:nvPr/>
          </p:nvSpPr>
          <p:spPr>
            <a:xfrm>
              <a:off x="2667000" y="5486400"/>
              <a:ext cx="457200" cy="276999"/>
            </a:xfrm>
            <a:prstGeom prst="rect">
              <a:avLst/>
            </a:prstGeom>
            <a:noFill/>
          </p:spPr>
          <p:txBody>
            <a:bodyPr wrap="square" rtlCol="0">
              <a:spAutoFit/>
            </a:bodyPr>
            <a:lstStyle/>
            <a:p>
              <a:r>
                <a:rPr lang="en-US" sz="1200" b="1"/>
                <a:t> c</a:t>
              </a:r>
            </a:p>
          </p:txBody>
        </p:sp>
        <p:sp>
          <p:nvSpPr>
            <p:cNvPr id="47" name="Oval 46">
              <a:extLst>
                <a:ext uri="{FF2B5EF4-FFF2-40B4-BE49-F238E27FC236}">
                  <a16:creationId xmlns:a16="http://schemas.microsoft.com/office/drawing/2014/main" id="{10AB90E0-417A-C44F-8EAE-D53D96E71D50}"/>
                </a:ext>
              </a:extLst>
            </p:cNvPr>
            <p:cNvSpPr/>
            <p:nvPr/>
          </p:nvSpPr>
          <p:spPr bwMode="auto">
            <a:xfrm>
              <a:off x="228600" y="5257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pitchFamily="-107" charset="0"/>
              </a:endParaRPr>
            </a:p>
          </p:txBody>
        </p:sp>
        <p:cxnSp>
          <p:nvCxnSpPr>
            <p:cNvPr id="48" name="Straight Connector 47">
              <a:extLst>
                <a:ext uri="{FF2B5EF4-FFF2-40B4-BE49-F238E27FC236}">
                  <a16:creationId xmlns:a16="http://schemas.microsoft.com/office/drawing/2014/main" id="{E1EE15B3-61E3-E64E-BBF8-F3970AAD544F}"/>
                </a:ext>
              </a:extLst>
            </p:cNvPr>
            <p:cNvCxnSpPr/>
            <p:nvPr/>
          </p:nvCxnSpPr>
          <p:spPr bwMode="auto">
            <a:xfrm flipH="1">
              <a:off x="720437" y="4343400"/>
              <a:ext cx="677726"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9" name="Straight Connector 48">
              <a:extLst>
                <a:ext uri="{FF2B5EF4-FFF2-40B4-BE49-F238E27FC236}">
                  <a16:creationId xmlns:a16="http://schemas.microsoft.com/office/drawing/2014/main" id="{C333AB05-3847-824E-806A-74D1EB3F00DE}"/>
                </a:ext>
              </a:extLst>
            </p:cNvPr>
            <p:cNvCxnSpPr/>
            <p:nvPr/>
          </p:nvCxnSpPr>
          <p:spPr bwMode="auto">
            <a:xfrm>
              <a:off x="2209800" y="4343400"/>
              <a:ext cx="5334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50" name="TextBox 49">
              <a:extLst>
                <a:ext uri="{FF2B5EF4-FFF2-40B4-BE49-F238E27FC236}">
                  <a16:creationId xmlns:a16="http://schemas.microsoft.com/office/drawing/2014/main" id="{12BA6204-8E82-3D4E-8C1C-07C6B58A7E56}"/>
                </a:ext>
              </a:extLst>
            </p:cNvPr>
            <p:cNvSpPr txBox="1"/>
            <p:nvPr/>
          </p:nvSpPr>
          <p:spPr>
            <a:xfrm>
              <a:off x="1641764" y="3810000"/>
              <a:ext cx="568036" cy="276999"/>
            </a:xfrm>
            <a:prstGeom prst="rect">
              <a:avLst/>
            </a:prstGeom>
            <a:noFill/>
          </p:spPr>
          <p:txBody>
            <a:bodyPr wrap="square" rtlCol="0">
              <a:spAutoFit/>
            </a:bodyPr>
            <a:lstStyle/>
            <a:p>
              <a:r>
                <a:rPr lang="en-US" sz="1200" b="1"/>
                <a:t>~b</a:t>
              </a:r>
            </a:p>
          </p:txBody>
        </p:sp>
        <p:cxnSp>
          <p:nvCxnSpPr>
            <p:cNvPr id="51" name="Straight Connector 50">
              <a:extLst>
                <a:ext uri="{FF2B5EF4-FFF2-40B4-BE49-F238E27FC236}">
                  <a16:creationId xmlns:a16="http://schemas.microsoft.com/office/drawing/2014/main" id="{12EBCC5A-A658-894C-B329-20132861E57E}"/>
                </a:ext>
              </a:extLst>
            </p:cNvPr>
            <p:cNvCxnSpPr/>
            <p:nvPr/>
          </p:nvCxnSpPr>
          <p:spPr bwMode="auto">
            <a:xfrm>
              <a:off x="4038600" y="4572000"/>
              <a:ext cx="1371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52" name="Oval 51">
              <a:extLst>
                <a:ext uri="{FF2B5EF4-FFF2-40B4-BE49-F238E27FC236}">
                  <a16:creationId xmlns:a16="http://schemas.microsoft.com/office/drawing/2014/main" id="{E71DD763-2398-6549-BCA9-1137677FE561}"/>
                </a:ext>
              </a:extLst>
            </p:cNvPr>
            <p:cNvSpPr/>
            <p:nvPr/>
          </p:nvSpPr>
          <p:spPr bwMode="auto">
            <a:xfrm>
              <a:off x="5410200" y="4114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pitchFamily="-107" charset="0"/>
              </a:endParaRPr>
            </a:p>
          </p:txBody>
        </p:sp>
        <p:sp>
          <p:nvSpPr>
            <p:cNvPr id="53" name="Oval 52">
              <a:extLst>
                <a:ext uri="{FF2B5EF4-FFF2-40B4-BE49-F238E27FC236}">
                  <a16:creationId xmlns:a16="http://schemas.microsoft.com/office/drawing/2014/main" id="{A7880C55-0A9A-EF42-B318-5E9FCF7FFFBF}"/>
                </a:ext>
              </a:extLst>
            </p:cNvPr>
            <p:cNvSpPr/>
            <p:nvPr/>
          </p:nvSpPr>
          <p:spPr bwMode="auto">
            <a:xfrm>
              <a:off x="4267200" y="25146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pitchFamily="-107" charset="0"/>
              </a:endParaRPr>
            </a:p>
          </p:txBody>
        </p:sp>
        <p:sp>
          <p:nvSpPr>
            <p:cNvPr id="54" name="TextBox 53">
              <a:extLst>
                <a:ext uri="{FF2B5EF4-FFF2-40B4-BE49-F238E27FC236}">
                  <a16:creationId xmlns:a16="http://schemas.microsoft.com/office/drawing/2014/main" id="{029424E3-C0AC-624C-80C7-8BB8F3EE7EAE}"/>
                </a:ext>
              </a:extLst>
            </p:cNvPr>
            <p:cNvSpPr txBox="1"/>
            <p:nvPr/>
          </p:nvSpPr>
          <p:spPr>
            <a:xfrm>
              <a:off x="3276600" y="4343400"/>
              <a:ext cx="568036" cy="276999"/>
            </a:xfrm>
            <a:prstGeom prst="rect">
              <a:avLst/>
            </a:prstGeom>
            <a:noFill/>
          </p:spPr>
          <p:txBody>
            <a:bodyPr wrap="square" rtlCol="0">
              <a:spAutoFit/>
            </a:bodyPr>
            <a:lstStyle/>
            <a:p>
              <a:r>
                <a:rPr lang="en-US" sz="1200" b="1"/>
                <a:t>~a</a:t>
              </a:r>
            </a:p>
          </p:txBody>
        </p:sp>
        <p:sp>
          <p:nvSpPr>
            <p:cNvPr id="55" name="TextBox 54">
              <a:extLst>
                <a:ext uri="{FF2B5EF4-FFF2-40B4-BE49-F238E27FC236}">
                  <a16:creationId xmlns:a16="http://schemas.microsoft.com/office/drawing/2014/main" id="{63305F7A-4AB2-3840-A4A0-0C20D8AA3AA1}"/>
                </a:ext>
              </a:extLst>
            </p:cNvPr>
            <p:cNvSpPr txBox="1"/>
            <p:nvPr/>
          </p:nvSpPr>
          <p:spPr>
            <a:xfrm>
              <a:off x="5562600" y="4343400"/>
              <a:ext cx="685801" cy="468033"/>
            </a:xfrm>
            <a:prstGeom prst="rect">
              <a:avLst/>
            </a:prstGeom>
            <a:noFill/>
          </p:spPr>
          <p:txBody>
            <a:bodyPr wrap="square" rtlCol="0">
              <a:spAutoFit/>
            </a:bodyPr>
            <a:lstStyle/>
            <a:p>
              <a:r>
                <a:rPr lang="en-US" sz="1200" b="1" dirty="0">
                  <a:solidFill>
                    <a:srgbClr val="FF0000"/>
                  </a:solidFill>
                </a:rPr>
                <a:t>~c</a:t>
              </a:r>
            </a:p>
          </p:txBody>
        </p:sp>
        <p:sp>
          <p:nvSpPr>
            <p:cNvPr id="56" name="Oval 55">
              <a:extLst>
                <a:ext uri="{FF2B5EF4-FFF2-40B4-BE49-F238E27FC236}">
                  <a16:creationId xmlns:a16="http://schemas.microsoft.com/office/drawing/2014/main" id="{3089B894-8E59-CA47-BF30-667BADAF2C9D}"/>
                </a:ext>
              </a:extLst>
            </p:cNvPr>
            <p:cNvSpPr/>
            <p:nvPr/>
          </p:nvSpPr>
          <p:spPr bwMode="auto">
            <a:xfrm>
              <a:off x="3124200" y="4114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pitchFamily="-107" charset="0"/>
              </a:endParaRPr>
            </a:p>
          </p:txBody>
        </p:sp>
        <p:cxnSp>
          <p:nvCxnSpPr>
            <p:cNvPr id="57" name="Straight Connector 56">
              <a:extLst>
                <a:ext uri="{FF2B5EF4-FFF2-40B4-BE49-F238E27FC236}">
                  <a16:creationId xmlns:a16="http://schemas.microsoft.com/office/drawing/2014/main" id="{73305E5A-635B-2445-A6FE-9F65F221A032}"/>
                </a:ext>
              </a:extLst>
            </p:cNvPr>
            <p:cNvCxnSpPr/>
            <p:nvPr/>
          </p:nvCxnSpPr>
          <p:spPr bwMode="auto">
            <a:xfrm flipH="1">
              <a:off x="3616037" y="3200400"/>
              <a:ext cx="677726"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8" name="Straight Connector 57">
              <a:extLst>
                <a:ext uri="{FF2B5EF4-FFF2-40B4-BE49-F238E27FC236}">
                  <a16:creationId xmlns:a16="http://schemas.microsoft.com/office/drawing/2014/main" id="{6D39680A-2933-024A-A767-F8E8276A6E03}"/>
                </a:ext>
              </a:extLst>
            </p:cNvPr>
            <p:cNvCxnSpPr/>
            <p:nvPr/>
          </p:nvCxnSpPr>
          <p:spPr bwMode="auto">
            <a:xfrm>
              <a:off x="5105400" y="3200400"/>
              <a:ext cx="5334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59" name="TextBox 58">
              <a:extLst>
                <a:ext uri="{FF2B5EF4-FFF2-40B4-BE49-F238E27FC236}">
                  <a16:creationId xmlns:a16="http://schemas.microsoft.com/office/drawing/2014/main" id="{441A6024-F07A-784C-916B-61098BCC568C}"/>
                </a:ext>
              </a:extLst>
            </p:cNvPr>
            <p:cNvSpPr txBox="1"/>
            <p:nvPr/>
          </p:nvSpPr>
          <p:spPr>
            <a:xfrm>
              <a:off x="4537364" y="2667000"/>
              <a:ext cx="568036" cy="468033"/>
            </a:xfrm>
            <a:prstGeom prst="rect">
              <a:avLst/>
            </a:prstGeom>
            <a:noFill/>
          </p:spPr>
          <p:txBody>
            <a:bodyPr wrap="square" rtlCol="0">
              <a:spAutoFit/>
            </a:bodyPr>
            <a:lstStyle/>
            <a:p>
              <a:r>
                <a:rPr lang="en-US" sz="1200" b="1" dirty="0"/>
                <a:t>b</a:t>
              </a:r>
            </a:p>
          </p:txBody>
        </p:sp>
        <p:cxnSp>
          <p:nvCxnSpPr>
            <p:cNvPr id="60" name="Straight Connector 59">
              <a:extLst>
                <a:ext uri="{FF2B5EF4-FFF2-40B4-BE49-F238E27FC236}">
                  <a16:creationId xmlns:a16="http://schemas.microsoft.com/office/drawing/2014/main" id="{D3BC8B97-4384-E84D-A1A5-05323AE56A80}"/>
                </a:ext>
              </a:extLst>
            </p:cNvPr>
            <p:cNvCxnSpPr/>
            <p:nvPr/>
          </p:nvCxnSpPr>
          <p:spPr bwMode="auto">
            <a:xfrm>
              <a:off x="6629400" y="5791200"/>
              <a:ext cx="1371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1" name="Oval 60">
              <a:extLst>
                <a:ext uri="{FF2B5EF4-FFF2-40B4-BE49-F238E27FC236}">
                  <a16:creationId xmlns:a16="http://schemas.microsoft.com/office/drawing/2014/main" id="{4339FF0B-C809-294D-BB5B-9F01C7104114}"/>
                </a:ext>
              </a:extLst>
            </p:cNvPr>
            <p:cNvSpPr/>
            <p:nvPr/>
          </p:nvSpPr>
          <p:spPr bwMode="auto">
            <a:xfrm>
              <a:off x="8001000" y="5334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pitchFamily="-107" charset="0"/>
              </a:endParaRPr>
            </a:p>
          </p:txBody>
        </p:sp>
        <p:sp>
          <p:nvSpPr>
            <p:cNvPr id="62" name="Oval 61">
              <a:extLst>
                <a:ext uri="{FF2B5EF4-FFF2-40B4-BE49-F238E27FC236}">
                  <a16:creationId xmlns:a16="http://schemas.microsoft.com/office/drawing/2014/main" id="{77623F82-0874-9B42-945D-EF27D14FA540}"/>
                </a:ext>
              </a:extLst>
            </p:cNvPr>
            <p:cNvSpPr/>
            <p:nvPr/>
          </p:nvSpPr>
          <p:spPr bwMode="auto">
            <a:xfrm>
              <a:off x="6858000" y="3733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pitchFamily="-107" charset="0"/>
              </a:endParaRPr>
            </a:p>
          </p:txBody>
        </p:sp>
        <p:sp>
          <p:nvSpPr>
            <p:cNvPr id="63" name="TextBox 62">
              <a:extLst>
                <a:ext uri="{FF2B5EF4-FFF2-40B4-BE49-F238E27FC236}">
                  <a16:creationId xmlns:a16="http://schemas.microsoft.com/office/drawing/2014/main" id="{3ADBB476-7D67-354D-9B8C-E135251D47DC}"/>
                </a:ext>
              </a:extLst>
            </p:cNvPr>
            <p:cNvSpPr txBox="1"/>
            <p:nvPr/>
          </p:nvSpPr>
          <p:spPr>
            <a:xfrm>
              <a:off x="6019800" y="5562600"/>
              <a:ext cx="415636" cy="276999"/>
            </a:xfrm>
            <a:prstGeom prst="rect">
              <a:avLst/>
            </a:prstGeom>
            <a:noFill/>
          </p:spPr>
          <p:txBody>
            <a:bodyPr wrap="square" rtlCol="0">
              <a:spAutoFit/>
            </a:bodyPr>
            <a:lstStyle/>
            <a:p>
              <a:r>
                <a:rPr lang="en-US" sz="1200" b="1"/>
                <a:t>a</a:t>
              </a:r>
            </a:p>
          </p:txBody>
        </p:sp>
        <p:sp>
          <p:nvSpPr>
            <p:cNvPr id="64" name="TextBox 63">
              <a:extLst>
                <a:ext uri="{FF2B5EF4-FFF2-40B4-BE49-F238E27FC236}">
                  <a16:creationId xmlns:a16="http://schemas.microsoft.com/office/drawing/2014/main" id="{27568550-810D-6A41-9FE5-6401FBC3FB59}"/>
                </a:ext>
              </a:extLst>
            </p:cNvPr>
            <p:cNvSpPr txBox="1"/>
            <p:nvPr/>
          </p:nvSpPr>
          <p:spPr>
            <a:xfrm>
              <a:off x="8153400" y="5562599"/>
              <a:ext cx="685801" cy="468033"/>
            </a:xfrm>
            <a:prstGeom prst="rect">
              <a:avLst/>
            </a:prstGeom>
            <a:noFill/>
          </p:spPr>
          <p:txBody>
            <a:bodyPr wrap="square" rtlCol="0">
              <a:spAutoFit/>
            </a:bodyPr>
            <a:lstStyle/>
            <a:p>
              <a:r>
                <a:rPr lang="en-US" sz="1200" b="1" dirty="0"/>
                <a:t> c</a:t>
              </a:r>
            </a:p>
          </p:txBody>
        </p:sp>
        <p:sp>
          <p:nvSpPr>
            <p:cNvPr id="65" name="Oval 64">
              <a:extLst>
                <a:ext uri="{FF2B5EF4-FFF2-40B4-BE49-F238E27FC236}">
                  <a16:creationId xmlns:a16="http://schemas.microsoft.com/office/drawing/2014/main" id="{55A4364B-4F0E-7A44-8D95-5267FE9DA5BC}"/>
                </a:ext>
              </a:extLst>
            </p:cNvPr>
            <p:cNvSpPr/>
            <p:nvPr/>
          </p:nvSpPr>
          <p:spPr bwMode="auto">
            <a:xfrm>
              <a:off x="5715000" y="5334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pitchFamily="-107" charset="0"/>
              </a:endParaRPr>
            </a:p>
          </p:txBody>
        </p:sp>
        <p:cxnSp>
          <p:nvCxnSpPr>
            <p:cNvPr id="66" name="Straight Connector 65">
              <a:extLst>
                <a:ext uri="{FF2B5EF4-FFF2-40B4-BE49-F238E27FC236}">
                  <a16:creationId xmlns:a16="http://schemas.microsoft.com/office/drawing/2014/main" id="{6DE974FE-4B31-5D4E-AA51-4D9FDB138B8E}"/>
                </a:ext>
              </a:extLst>
            </p:cNvPr>
            <p:cNvCxnSpPr/>
            <p:nvPr/>
          </p:nvCxnSpPr>
          <p:spPr bwMode="auto">
            <a:xfrm flipH="1">
              <a:off x="6206837" y="4419600"/>
              <a:ext cx="677726"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7" name="Straight Connector 66">
              <a:extLst>
                <a:ext uri="{FF2B5EF4-FFF2-40B4-BE49-F238E27FC236}">
                  <a16:creationId xmlns:a16="http://schemas.microsoft.com/office/drawing/2014/main" id="{DCB9068A-7137-FD43-8C73-C084E4E2A750}"/>
                </a:ext>
              </a:extLst>
            </p:cNvPr>
            <p:cNvCxnSpPr/>
            <p:nvPr/>
          </p:nvCxnSpPr>
          <p:spPr bwMode="auto">
            <a:xfrm>
              <a:off x="7696200" y="4419600"/>
              <a:ext cx="5334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8" name="TextBox 67">
              <a:extLst>
                <a:ext uri="{FF2B5EF4-FFF2-40B4-BE49-F238E27FC236}">
                  <a16:creationId xmlns:a16="http://schemas.microsoft.com/office/drawing/2014/main" id="{E51B8094-3AC5-F943-9668-4DA5839E8A32}"/>
                </a:ext>
              </a:extLst>
            </p:cNvPr>
            <p:cNvSpPr txBox="1"/>
            <p:nvPr/>
          </p:nvSpPr>
          <p:spPr>
            <a:xfrm>
              <a:off x="7128164" y="3886200"/>
              <a:ext cx="568036" cy="468033"/>
            </a:xfrm>
            <a:prstGeom prst="rect">
              <a:avLst/>
            </a:prstGeom>
            <a:noFill/>
          </p:spPr>
          <p:txBody>
            <a:bodyPr wrap="square" rtlCol="0">
              <a:spAutoFit/>
            </a:bodyPr>
            <a:lstStyle/>
            <a:p>
              <a:r>
                <a:rPr lang="en-US" sz="1200" b="1" dirty="0">
                  <a:solidFill>
                    <a:srgbClr val="FF0000"/>
                  </a:solidFill>
                </a:rPr>
                <a:t>b</a:t>
              </a:r>
            </a:p>
          </p:txBody>
        </p:sp>
        <p:cxnSp>
          <p:nvCxnSpPr>
            <p:cNvPr id="69" name="Straight Connector 68">
              <a:extLst>
                <a:ext uri="{FF2B5EF4-FFF2-40B4-BE49-F238E27FC236}">
                  <a16:creationId xmlns:a16="http://schemas.microsoft.com/office/drawing/2014/main" id="{9B0B2C8C-3AA7-344F-9AC4-A2F723C1EAEE}"/>
                </a:ext>
              </a:extLst>
            </p:cNvPr>
            <p:cNvCxnSpPr>
              <a:stCxn id="47" idx="7"/>
            </p:cNvCxnSpPr>
            <p:nvPr/>
          </p:nvCxnSpPr>
          <p:spPr bwMode="auto">
            <a:xfrm flipV="1">
              <a:off x="1009089" y="4724400"/>
              <a:ext cx="2115111" cy="66731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70" name="Straight Connector 69">
              <a:extLst>
                <a:ext uri="{FF2B5EF4-FFF2-40B4-BE49-F238E27FC236}">
                  <a16:creationId xmlns:a16="http://schemas.microsoft.com/office/drawing/2014/main" id="{03BBE282-6AEF-3443-AE3E-B307887179A1}"/>
                </a:ext>
              </a:extLst>
            </p:cNvPr>
            <p:cNvCxnSpPr>
              <a:endCxn id="53" idx="2"/>
            </p:cNvCxnSpPr>
            <p:nvPr/>
          </p:nvCxnSpPr>
          <p:spPr bwMode="auto">
            <a:xfrm flipV="1">
              <a:off x="2178652" y="2971800"/>
              <a:ext cx="2088548" cy="832167"/>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71" name="Straight Connector 70">
              <a:extLst>
                <a:ext uri="{FF2B5EF4-FFF2-40B4-BE49-F238E27FC236}">
                  <a16:creationId xmlns:a16="http://schemas.microsoft.com/office/drawing/2014/main" id="{86B1A15D-1D8A-BE43-9C47-3246CDFB4F63}"/>
                </a:ext>
              </a:extLst>
            </p:cNvPr>
            <p:cNvCxnSpPr/>
            <p:nvPr/>
          </p:nvCxnSpPr>
          <p:spPr bwMode="auto">
            <a:xfrm>
              <a:off x="2232326" y="3956368"/>
              <a:ext cx="4625674" cy="2452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72" name="Straight Connector 71">
              <a:extLst>
                <a:ext uri="{FF2B5EF4-FFF2-40B4-BE49-F238E27FC236}">
                  <a16:creationId xmlns:a16="http://schemas.microsoft.com/office/drawing/2014/main" id="{23A487E7-4EA6-2440-9540-3CCA98D01F50}"/>
                </a:ext>
              </a:extLst>
            </p:cNvPr>
            <p:cNvCxnSpPr>
              <a:stCxn id="56" idx="5"/>
              <a:endCxn id="65" idx="2"/>
            </p:cNvCxnSpPr>
            <p:nvPr/>
          </p:nvCxnSpPr>
          <p:spPr bwMode="auto">
            <a:xfrm>
              <a:off x="3904689" y="4895289"/>
              <a:ext cx="1810311" cy="89591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73" name="Straight Connector 72">
              <a:extLst>
                <a:ext uri="{FF2B5EF4-FFF2-40B4-BE49-F238E27FC236}">
                  <a16:creationId xmlns:a16="http://schemas.microsoft.com/office/drawing/2014/main" id="{EB7AC436-DDE6-3A48-ABB6-A5C86BD0D9DE}"/>
                </a:ext>
              </a:extLst>
            </p:cNvPr>
            <p:cNvCxnSpPr>
              <a:stCxn id="43" idx="6"/>
            </p:cNvCxnSpPr>
            <p:nvPr/>
          </p:nvCxnSpPr>
          <p:spPr bwMode="auto">
            <a:xfrm flipV="1">
              <a:off x="3429000" y="4785769"/>
              <a:ext cx="2040081" cy="92923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74" name="Straight Connector 73">
              <a:extLst>
                <a:ext uri="{FF2B5EF4-FFF2-40B4-BE49-F238E27FC236}">
                  <a16:creationId xmlns:a16="http://schemas.microsoft.com/office/drawing/2014/main" id="{F7E9870B-80DF-0747-B0CF-5B2B07F6801E}"/>
                </a:ext>
              </a:extLst>
            </p:cNvPr>
            <p:cNvCxnSpPr>
              <a:endCxn id="61" idx="1"/>
            </p:cNvCxnSpPr>
            <p:nvPr/>
          </p:nvCxnSpPr>
          <p:spPr bwMode="auto">
            <a:xfrm>
              <a:off x="6270926" y="4785769"/>
              <a:ext cx="1863985" cy="682142"/>
            </a:xfrm>
            <a:prstGeom prst="line">
              <a:avLst/>
            </a:prstGeom>
            <a:ln w="50800">
              <a:solidFill>
                <a:srgbClr val="0000FF"/>
              </a:solidFill>
              <a:headEnd type="none" w="med" len="med"/>
              <a:tailEnd type="none" w="med" len="med"/>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18477905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819400"/>
            <a:ext cx="8610600" cy="1362075"/>
          </a:xfrm>
        </p:spPr>
        <p:txBody>
          <a:bodyPr/>
          <a:lstStyle/>
          <a:p>
            <a:pPr algn="ctr"/>
            <a:r>
              <a:rPr lang="en-US"/>
              <a:t>K-Color (KC) Decision Problem is NP-Hard</a:t>
            </a:r>
          </a:p>
        </p:txBody>
      </p:sp>
      <p:sp>
        <p:nvSpPr>
          <p:cNvPr id="4" name="Date Placeholder 3"/>
          <p:cNvSpPr>
            <a:spLocks noGrp="1"/>
          </p:cNvSpPr>
          <p:nvPr>
            <p:ph type="dt" sz="half" idx="10"/>
          </p:nvPr>
        </p:nvSpPr>
        <p:spPr/>
        <p:txBody>
          <a:bodyPr/>
          <a:lstStyle/>
          <a:p>
            <a:pPr>
              <a:defRPr/>
            </a:pPr>
            <a:fld id="{DD433FCA-1115-EE4F-9269-9BDA2F46F4F3}" type="datetime1">
              <a:rPr lang="en-US" smtClean="0">
                <a:solidFill>
                  <a:srgbClr val="000000"/>
                </a:solidFill>
              </a:rPr>
              <a:t>4/6/22</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dirty="0">
                <a:solidFill>
                  <a:srgbClr val="000000"/>
                </a:solidFill>
              </a:rPr>
              <a:t>UCF @ CS</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147</a:t>
            </a:fld>
            <a:endParaRPr lang="en-US">
              <a:solidFill>
                <a:srgbClr val="000000"/>
              </a:solidFill>
            </a:endParaRPr>
          </a:p>
        </p:txBody>
      </p:sp>
    </p:spTree>
    <p:extLst>
      <p:ext uri="{BB962C8B-B14F-4D97-AF65-F5344CB8AC3E}">
        <p14:creationId xmlns:p14="http://schemas.microsoft.com/office/powerpoint/2010/main" val="237986497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K-Coloring</a:t>
            </a:r>
          </a:p>
        </p:txBody>
      </p:sp>
      <p:sp>
        <p:nvSpPr>
          <p:cNvPr id="8" name="Content Placeholder 7"/>
          <p:cNvSpPr>
            <a:spLocks noGrp="1"/>
          </p:cNvSpPr>
          <p:nvPr>
            <p:ph idx="1"/>
          </p:nvPr>
        </p:nvSpPr>
        <p:spPr/>
        <p:txBody>
          <a:bodyPr/>
          <a:lstStyle/>
          <a:p>
            <a:pPr marL="0" indent="0" eaLnBrk="1" hangingPunct="1">
              <a:lnSpc>
                <a:spcPct val="90000"/>
              </a:lnSpc>
              <a:buFont typeface="Times" charset="0"/>
              <a:buNone/>
              <a:defRPr/>
            </a:pPr>
            <a:r>
              <a:rPr lang="en-US" dirty="0"/>
              <a:t>Given: </a:t>
            </a:r>
          </a:p>
          <a:p>
            <a:pPr marL="0" indent="0" eaLnBrk="1" hangingPunct="1">
              <a:lnSpc>
                <a:spcPct val="90000"/>
              </a:lnSpc>
              <a:buFont typeface="Times" charset="0"/>
              <a:buNone/>
              <a:defRPr/>
            </a:pPr>
            <a:r>
              <a:rPr lang="en-US" dirty="0"/>
              <a:t>A graph G = (V, E) and an integer k.</a:t>
            </a:r>
          </a:p>
          <a:p>
            <a:pPr marL="0" indent="0" eaLnBrk="1" hangingPunct="1">
              <a:lnSpc>
                <a:spcPct val="90000"/>
              </a:lnSpc>
              <a:buFont typeface="Times" charset="0"/>
              <a:buNone/>
              <a:defRPr/>
            </a:pPr>
            <a:r>
              <a:rPr lang="en-US" dirty="0"/>
              <a:t>Question: </a:t>
            </a:r>
          </a:p>
          <a:p>
            <a:pPr marL="0" indent="0" eaLnBrk="1" hangingPunct="1">
              <a:lnSpc>
                <a:spcPct val="90000"/>
              </a:lnSpc>
              <a:buFont typeface="Times" charset="0"/>
              <a:buNone/>
              <a:defRPr/>
            </a:pPr>
            <a:r>
              <a:rPr lang="en-US" dirty="0"/>
              <a:t>Can the vertices of G be assigned colors from a palette of size k, so that adjacent vertices have different colors and use at most k colors?</a:t>
            </a:r>
          </a:p>
          <a:p>
            <a:pPr marL="0" indent="0" eaLnBrk="1" hangingPunct="1">
              <a:lnSpc>
                <a:spcPct val="90000"/>
              </a:lnSpc>
              <a:buFont typeface="Times" charset="0"/>
              <a:buNone/>
              <a:defRPr/>
            </a:pPr>
            <a:endParaRPr lang="en-US" dirty="0"/>
          </a:p>
          <a:p>
            <a:pPr marL="0" indent="0" eaLnBrk="1" hangingPunct="1">
              <a:lnSpc>
                <a:spcPct val="90000"/>
              </a:lnSpc>
              <a:buFont typeface="Times" charset="0"/>
              <a:buNone/>
              <a:defRPr/>
            </a:pPr>
            <a:r>
              <a:rPr lang="en-US" dirty="0"/>
              <a:t>3Coloring (3C) uses k=3</a:t>
            </a:r>
          </a:p>
          <a:p>
            <a:endParaRPr lang="en-US" dirty="0"/>
          </a:p>
        </p:txBody>
      </p:sp>
      <p:sp>
        <p:nvSpPr>
          <p:cNvPr id="9" name="Date Placeholder 3">
            <a:extLst>
              <a:ext uri="{FF2B5EF4-FFF2-40B4-BE49-F238E27FC236}">
                <a16:creationId xmlns:a16="http://schemas.microsoft.com/office/drawing/2014/main" id="{CC2B0E61-FC41-E34D-9D36-DA1E98C3014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10" name="Footer Placeholder 4">
            <a:extLst>
              <a:ext uri="{FF2B5EF4-FFF2-40B4-BE49-F238E27FC236}">
                <a16:creationId xmlns:a16="http://schemas.microsoft.com/office/drawing/2014/main" id="{5DA8428A-FE73-A640-8986-7BD5097EC83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1" name="Slide Number Placeholder 5">
            <a:extLst>
              <a:ext uri="{FF2B5EF4-FFF2-40B4-BE49-F238E27FC236}">
                <a16:creationId xmlns:a16="http://schemas.microsoft.com/office/drawing/2014/main" id="{251158EA-BF01-9F48-B276-9AB0025F7266}"/>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148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4578375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3C Super Gadget</a:t>
            </a:r>
          </a:p>
        </p:txBody>
      </p:sp>
      <p:grpSp>
        <p:nvGrpSpPr>
          <p:cNvPr id="23" name="Group 22"/>
          <p:cNvGrpSpPr/>
          <p:nvPr/>
        </p:nvGrpSpPr>
        <p:grpSpPr>
          <a:xfrm>
            <a:off x="2514600" y="2096622"/>
            <a:ext cx="3962400" cy="2780178"/>
            <a:chOff x="2514600" y="2096622"/>
            <a:chExt cx="3962400" cy="2780178"/>
          </a:xfrm>
        </p:grpSpPr>
        <p:cxnSp>
          <p:nvCxnSpPr>
            <p:cNvPr id="9" name="Straight Connector 8"/>
            <p:cNvCxnSpPr>
              <a:stCxn id="15" idx="6"/>
            </p:cNvCxnSpPr>
            <p:nvPr/>
          </p:nvCxnSpPr>
          <p:spPr bwMode="auto">
            <a:xfrm>
              <a:off x="3429000" y="2553822"/>
              <a:ext cx="2133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Oval 10"/>
            <p:cNvSpPr/>
            <p:nvPr/>
          </p:nvSpPr>
          <p:spPr bwMode="auto">
            <a:xfrm>
              <a:off x="5562600" y="2096622"/>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pitchFamily="-107" charset="0"/>
              </a:endParaRPr>
            </a:p>
          </p:txBody>
        </p:sp>
        <p:sp>
          <p:nvSpPr>
            <p:cNvPr id="12" name="Oval 11"/>
            <p:cNvSpPr/>
            <p:nvPr/>
          </p:nvSpPr>
          <p:spPr bwMode="auto">
            <a:xfrm>
              <a:off x="3886200" y="39624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pitchFamily="-107" charset="0"/>
              </a:endParaRPr>
            </a:p>
          </p:txBody>
        </p:sp>
        <p:sp>
          <p:nvSpPr>
            <p:cNvPr id="13" name="TextBox 12"/>
            <p:cNvSpPr txBox="1"/>
            <p:nvPr/>
          </p:nvSpPr>
          <p:spPr>
            <a:xfrm>
              <a:off x="2819400" y="2325222"/>
              <a:ext cx="415636" cy="584775"/>
            </a:xfrm>
            <a:prstGeom prst="rect">
              <a:avLst/>
            </a:prstGeom>
            <a:noFill/>
          </p:spPr>
          <p:txBody>
            <a:bodyPr wrap="square" rtlCol="0">
              <a:spAutoFit/>
            </a:bodyPr>
            <a:lstStyle/>
            <a:p>
              <a:r>
                <a:rPr lang="en-US" sz="3200" b="1" dirty="0">
                  <a:solidFill>
                    <a:srgbClr val="009900"/>
                  </a:solidFill>
                </a:rPr>
                <a:t>T</a:t>
              </a:r>
            </a:p>
          </p:txBody>
        </p:sp>
        <p:sp>
          <p:nvSpPr>
            <p:cNvPr id="14" name="TextBox 13"/>
            <p:cNvSpPr txBox="1"/>
            <p:nvPr/>
          </p:nvSpPr>
          <p:spPr>
            <a:xfrm>
              <a:off x="5791200" y="2325222"/>
              <a:ext cx="685800" cy="584775"/>
            </a:xfrm>
            <a:prstGeom prst="rect">
              <a:avLst/>
            </a:prstGeom>
            <a:noFill/>
          </p:spPr>
          <p:txBody>
            <a:bodyPr wrap="square" rtlCol="0">
              <a:spAutoFit/>
            </a:bodyPr>
            <a:lstStyle/>
            <a:p>
              <a:r>
                <a:rPr lang="en-US" sz="3200" b="1" dirty="0">
                  <a:solidFill>
                    <a:srgbClr val="CC3300"/>
                  </a:solidFill>
                </a:rPr>
                <a:t>F</a:t>
              </a:r>
            </a:p>
          </p:txBody>
        </p:sp>
        <p:sp>
          <p:nvSpPr>
            <p:cNvPr id="15" name="Oval 14"/>
            <p:cNvSpPr/>
            <p:nvPr/>
          </p:nvSpPr>
          <p:spPr bwMode="auto">
            <a:xfrm>
              <a:off x="2514600" y="2096622"/>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pitchFamily="-107" charset="0"/>
              </a:endParaRPr>
            </a:p>
          </p:txBody>
        </p:sp>
        <p:cxnSp>
          <p:nvCxnSpPr>
            <p:cNvPr id="8" name="Straight Connector 7"/>
            <p:cNvCxnSpPr>
              <a:endCxn id="15" idx="4"/>
            </p:cNvCxnSpPr>
            <p:nvPr/>
          </p:nvCxnSpPr>
          <p:spPr bwMode="auto">
            <a:xfrm flipH="1" flipV="1">
              <a:off x="2971800" y="3011022"/>
              <a:ext cx="914400" cy="12192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0" name="Straight Connector 19"/>
            <p:cNvCxnSpPr>
              <a:endCxn id="11" idx="4"/>
            </p:cNvCxnSpPr>
            <p:nvPr/>
          </p:nvCxnSpPr>
          <p:spPr bwMode="auto">
            <a:xfrm flipV="1">
              <a:off x="4800600" y="3011022"/>
              <a:ext cx="1219200" cy="12192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4156364" y="4114800"/>
              <a:ext cx="415636" cy="584775"/>
            </a:xfrm>
            <a:prstGeom prst="rect">
              <a:avLst/>
            </a:prstGeom>
            <a:noFill/>
          </p:spPr>
          <p:txBody>
            <a:bodyPr wrap="square" rtlCol="0">
              <a:spAutoFit/>
            </a:bodyPr>
            <a:lstStyle/>
            <a:p>
              <a:r>
                <a:rPr lang="en-US" sz="3200" b="1" dirty="0">
                  <a:solidFill>
                    <a:srgbClr val="0000FF"/>
                  </a:solidFill>
                </a:rPr>
                <a:t>B</a:t>
              </a:r>
            </a:p>
          </p:txBody>
        </p:sp>
      </p:grpSp>
      <p:sp>
        <p:nvSpPr>
          <p:cNvPr id="16" name="Date Placeholder 3">
            <a:extLst>
              <a:ext uri="{FF2B5EF4-FFF2-40B4-BE49-F238E27FC236}">
                <a16:creationId xmlns:a16="http://schemas.microsoft.com/office/drawing/2014/main" id="{A657D556-88A9-2C4B-B272-89D555F1BD3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17" name="Footer Placeholder 4">
            <a:extLst>
              <a:ext uri="{FF2B5EF4-FFF2-40B4-BE49-F238E27FC236}">
                <a16:creationId xmlns:a16="http://schemas.microsoft.com/office/drawing/2014/main" id="{188C8FD7-CCA7-FE4B-9E6E-D1E63E898A0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8" name="Slide Number Placeholder 5">
            <a:extLst>
              <a:ext uri="{FF2B5EF4-FFF2-40B4-BE49-F238E27FC236}">
                <a16:creationId xmlns:a16="http://schemas.microsoft.com/office/drawing/2014/main" id="{9BB0EE87-4E47-2941-A878-141AE0317C4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149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57324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a:ea typeface="ＭＳ Ｐゴシック" pitchFamily="-111" charset="-128"/>
                <a:cs typeface="ＭＳ Ｐゴシック" pitchFamily="-111" charset="-128"/>
              </a:rPr>
              <a:t>Unknown Complexity</a:t>
            </a:r>
          </a:p>
        </p:txBody>
      </p:sp>
      <p:sp>
        <p:nvSpPr>
          <p:cNvPr id="132099" name="Content Placeholder 2"/>
          <p:cNvSpPr>
            <a:spLocks noGrp="1"/>
          </p:cNvSpPr>
          <p:nvPr>
            <p:ph idx="1"/>
          </p:nvPr>
        </p:nvSpPr>
        <p:spPr/>
        <p:txBody>
          <a:bodyPr/>
          <a:lstStyle/>
          <a:p>
            <a:pPr eaLnBrk="1" hangingPunct="1">
              <a:lnSpc>
                <a:spcPct val="90000"/>
              </a:lnSpc>
              <a:buFont typeface="Times" pitchFamily="-111" charset="0"/>
              <a:buNone/>
            </a:pPr>
            <a:r>
              <a:rPr lang="en-US" sz="2800" b="1" dirty="0">
                <a:latin typeface="Times New Roman" pitchFamily="-111" charset="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Practically, there are a lot of problems (maybe, most) that </a:t>
            </a:r>
            <a:r>
              <a:rPr lang="en-US" sz="2400" u="sng" dirty="0">
                <a:ea typeface="ＭＳ Ｐゴシック" pitchFamily="-111" charset="-128"/>
                <a:cs typeface="ＭＳ Ｐゴシック" pitchFamily="-111" charset="-128"/>
              </a:rPr>
              <a:t>have not</a:t>
            </a:r>
            <a:r>
              <a:rPr lang="en-US" sz="2400" dirty="0">
                <a:ea typeface="ＭＳ Ｐゴシック" pitchFamily="-111" charset="-128"/>
                <a:cs typeface="ＭＳ Ｐゴシック" pitchFamily="-111" charset="-128"/>
              </a:rPr>
              <a:t> been proven to be in any of the classes (Yet, maybe never will be). </a:t>
            </a:r>
          </a:p>
          <a:p>
            <a:pPr eaLnBrk="1" hangingPunct="1">
              <a:lnSpc>
                <a:spcPct val="90000"/>
              </a:lnSpc>
              <a:buFont typeface="Times" pitchFamily="-111" charset="0"/>
              <a:buNone/>
            </a:pP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Most currently "lie between" polynomial and exponential – we know of exponential algorithms but have been unable to prove that exponential algorithms are necessary. </a:t>
            </a:r>
          </a:p>
          <a:p>
            <a:pPr eaLnBrk="1" hangingPunct="1">
              <a:lnSpc>
                <a:spcPct val="90000"/>
              </a:lnSpc>
              <a:buFont typeface="Times" pitchFamily="-111" charset="0"/>
              <a:buNone/>
            </a:pP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Some may have polynomial algorithms, but we have not yet been clever enough to discover them.</a:t>
            </a:r>
          </a:p>
        </p:txBody>
      </p:sp>
      <p:sp>
        <p:nvSpPr>
          <p:cNvPr id="132100" name="Date Placeholder 3"/>
          <p:cNvSpPr>
            <a:spLocks noGrp="1"/>
          </p:cNvSpPr>
          <p:nvPr>
            <p:ph type="dt" sz="quarter" idx="10"/>
          </p:nvPr>
        </p:nvSpPr>
        <p:spPr>
          <a:noFill/>
        </p:spPr>
        <p:txBody>
          <a:bodyPr/>
          <a:lstStyle/>
          <a:p>
            <a:fld id="{76A16218-0862-D84D-B7E0-ADDFF5387874}"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13210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32102" name="Slide Number Placeholder 5"/>
          <p:cNvSpPr>
            <a:spLocks noGrp="1"/>
          </p:cNvSpPr>
          <p:nvPr>
            <p:ph type="sldNum" sz="quarter" idx="12"/>
          </p:nvPr>
        </p:nvSpPr>
        <p:spPr>
          <a:noFill/>
        </p:spPr>
        <p:txBody>
          <a:bodyPr/>
          <a:lstStyle/>
          <a:p>
            <a:fld id="{0D45B8D9-9527-4745-8B4C-518878F7DFF4}" type="slidenum">
              <a:rPr lang="en-US">
                <a:latin typeface="Arial" pitchFamily="-111" charset="0"/>
                <a:ea typeface="ＭＳ Ｐゴシック" pitchFamily="-111" charset="-128"/>
                <a:cs typeface="ＭＳ Ｐゴシック" pitchFamily="-111" charset="-128"/>
              </a:rPr>
              <a:pPr/>
              <a:t>15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3977591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3C Super + Variables Gadget</a:t>
            </a:r>
          </a:p>
        </p:txBody>
      </p:sp>
      <p:pic>
        <p:nvPicPr>
          <p:cNvPr id="8" name="Picture 7"/>
          <p:cNvPicPr>
            <a:picLocks noChangeAspect="1"/>
          </p:cNvPicPr>
          <p:nvPr/>
        </p:nvPicPr>
        <p:blipFill>
          <a:blip r:embed="rId2"/>
          <a:stretch>
            <a:fillRect/>
          </a:stretch>
        </p:blipFill>
        <p:spPr>
          <a:xfrm>
            <a:off x="1600200" y="1184031"/>
            <a:ext cx="5715000" cy="4835769"/>
          </a:xfrm>
          <a:prstGeom prst="rect">
            <a:avLst/>
          </a:prstGeom>
        </p:spPr>
      </p:pic>
      <p:sp>
        <p:nvSpPr>
          <p:cNvPr id="7" name="Date Placeholder 3">
            <a:extLst>
              <a:ext uri="{FF2B5EF4-FFF2-40B4-BE49-F238E27FC236}">
                <a16:creationId xmlns:a16="http://schemas.microsoft.com/office/drawing/2014/main" id="{75FE3048-A7FD-6C42-B2ED-D172168C82D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9" name="Footer Placeholder 4">
            <a:extLst>
              <a:ext uri="{FF2B5EF4-FFF2-40B4-BE49-F238E27FC236}">
                <a16:creationId xmlns:a16="http://schemas.microsoft.com/office/drawing/2014/main" id="{4A31FC16-AB4F-274E-93E2-491EDA5EC9A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0" name="Slide Number Placeholder 5">
            <a:extLst>
              <a:ext uri="{FF2B5EF4-FFF2-40B4-BE49-F238E27FC236}">
                <a16:creationId xmlns:a16="http://schemas.microsoft.com/office/drawing/2014/main" id="{196A29EA-5870-3C43-A9E7-2E502389D44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150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0362598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1535-2AA2-974C-840A-D98DBEF24799}"/>
              </a:ext>
            </a:extLst>
          </p:cNvPr>
          <p:cNvSpPr>
            <a:spLocks noGrp="1"/>
          </p:cNvSpPr>
          <p:nvPr>
            <p:ph type="title"/>
          </p:nvPr>
        </p:nvSpPr>
        <p:spPr/>
        <p:txBody>
          <a:bodyPr/>
          <a:lstStyle/>
          <a:p>
            <a:r>
              <a:rPr lang="en-US" dirty="0"/>
              <a:t>A Simple OR Gadget</a:t>
            </a:r>
          </a:p>
        </p:txBody>
      </p:sp>
      <p:sp>
        <p:nvSpPr>
          <p:cNvPr id="4" name="Date Placeholder 3">
            <a:extLst>
              <a:ext uri="{FF2B5EF4-FFF2-40B4-BE49-F238E27FC236}">
                <a16:creationId xmlns:a16="http://schemas.microsoft.com/office/drawing/2014/main" id="{B899F495-9BAA-9648-A0D6-4B86412455DC}"/>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DA088B9D-E7E1-9A42-BB4E-A6B47D43C95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78E0224-AB39-1C40-BFDF-BFE15C618625}"/>
              </a:ext>
            </a:extLst>
          </p:cNvPr>
          <p:cNvSpPr>
            <a:spLocks noGrp="1"/>
          </p:cNvSpPr>
          <p:nvPr>
            <p:ph type="sldNum" sz="quarter" idx="12"/>
          </p:nvPr>
        </p:nvSpPr>
        <p:spPr/>
        <p:txBody>
          <a:bodyPr/>
          <a:lstStyle/>
          <a:p>
            <a:fld id="{F7F6C048-724C-A44D-A3A9-573A2C2F7973}" type="slidenum">
              <a:rPr lang="en-US" smtClean="0"/>
              <a:pPr/>
              <a:t>151</a:t>
            </a:fld>
            <a:endParaRPr lang="en-US"/>
          </a:p>
        </p:txBody>
      </p:sp>
      <p:grpSp>
        <p:nvGrpSpPr>
          <p:cNvPr id="9" name="Group 8">
            <a:extLst>
              <a:ext uri="{FF2B5EF4-FFF2-40B4-BE49-F238E27FC236}">
                <a16:creationId xmlns:a16="http://schemas.microsoft.com/office/drawing/2014/main" id="{9EC7D913-815A-D542-819A-B89086BB720D}"/>
              </a:ext>
            </a:extLst>
          </p:cNvPr>
          <p:cNvGrpSpPr/>
          <p:nvPr/>
        </p:nvGrpSpPr>
        <p:grpSpPr>
          <a:xfrm>
            <a:off x="1408814" y="1389284"/>
            <a:ext cx="6211186" cy="4249515"/>
            <a:chOff x="838200" y="967511"/>
            <a:chExt cx="5181600" cy="3934178"/>
          </a:xfrm>
        </p:grpSpPr>
        <p:pic>
          <p:nvPicPr>
            <p:cNvPr id="7" name="Picture 6">
              <a:extLst>
                <a:ext uri="{FF2B5EF4-FFF2-40B4-BE49-F238E27FC236}">
                  <a16:creationId xmlns:a16="http://schemas.microsoft.com/office/drawing/2014/main" id="{000393CA-391F-A44C-A3DA-F949116F0E74}"/>
                </a:ext>
              </a:extLst>
            </p:cNvPr>
            <p:cNvPicPr>
              <a:picLocks noChangeAspect="1"/>
            </p:cNvPicPr>
            <p:nvPr/>
          </p:nvPicPr>
          <p:blipFill rotWithShape="1">
            <a:blip r:embed="rId2"/>
            <a:srcRect r="4255"/>
            <a:stretch/>
          </p:blipFill>
          <p:spPr>
            <a:xfrm>
              <a:off x="838200" y="967511"/>
              <a:ext cx="5181600" cy="3934178"/>
            </a:xfrm>
            <a:prstGeom prst="rect">
              <a:avLst/>
            </a:prstGeom>
          </p:spPr>
        </p:pic>
        <p:sp>
          <p:nvSpPr>
            <p:cNvPr id="8" name="Oval 7">
              <a:extLst>
                <a:ext uri="{FF2B5EF4-FFF2-40B4-BE49-F238E27FC236}">
                  <a16:creationId xmlns:a16="http://schemas.microsoft.com/office/drawing/2014/main" id="{5845719C-FA91-9C49-BFD8-D06C530717E9}"/>
                </a:ext>
              </a:extLst>
            </p:cNvPr>
            <p:cNvSpPr/>
            <p:nvPr/>
          </p:nvSpPr>
          <p:spPr bwMode="auto">
            <a:xfrm>
              <a:off x="5105400" y="2667000"/>
              <a:ext cx="685800" cy="762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a:t>
              </a:r>
              <a:endParaRPr kumimoji="0" lang="en-US" b="0" i="0" u="none" strike="noStrike" cap="none" normalizeH="0" baseline="0" dirty="0">
                <a:ln>
                  <a:noFill/>
                </a:ln>
                <a:solidFill>
                  <a:schemeClr val="tx1"/>
                </a:solidFill>
                <a:effectLst/>
                <a:latin typeface="Arial" pitchFamily="-107" charset="0"/>
              </a:endParaRPr>
            </a:p>
          </p:txBody>
        </p:sp>
      </p:grpSp>
    </p:spTree>
    <p:extLst>
      <p:ext uri="{BB962C8B-B14F-4D97-AF65-F5344CB8AC3E}">
        <p14:creationId xmlns:p14="http://schemas.microsoft.com/office/powerpoint/2010/main" val="202650567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1535-2AA2-974C-840A-D98DBEF24799}"/>
              </a:ext>
            </a:extLst>
          </p:cNvPr>
          <p:cNvSpPr>
            <a:spLocks noGrp="1"/>
          </p:cNvSpPr>
          <p:nvPr>
            <p:ph type="title"/>
          </p:nvPr>
        </p:nvSpPr>
        <p:spPr/>
        <p:txBody>
          <a:bodyPr/>
          <a:lstStyle/>
          <a:p>
            <a:r>
              <a:rPr lang="en-US" dirty="0"/>
              <a:t>What if a, b?</a:t>
            </a:r>
          </a:p>
        </p:txBody>
      </p:sp>
      <p:sp>
        <p:nvSpPr>
          <p:cNvPr id="4" name="Date Placeholder 3">
            <a:extLst>
              <a:ext uri="{FF2B5EF4-FFF2-40B4-BE49-F238E27FC236}">
                <a16:creationId xmlns:a16="http://schemas.microsoft.com/office/drawing/2014/main" id="{B899F495-9BAA-9648-A0D6-4B86412455DC}"/>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DA088B9D-E7E1-9A42-BB4E-A6B47D43C95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78E0224-AB39-1C40-BFDF-BFE15C618625}"/>
              </a:ext>
            </a:extLst>
          </p:cNvPr>
          <p:cNvSpPr>
            <a:spLocks noGrp="1"/>
          </p:cNvSpPr>
          <p:nvPr>
            <p:ph type="sldNum" sz="quarter" idx="12"/>
          </p:nvPr>
        </p:nvSpPr>
        <p:spPr/>
        <p:txBody>
          <a:bodyPr/>
          <a:lstStyle/>
          <a:p>
            <a:fld id="{F7F6C048-724C-A44D-A3A9-573A2C2F7973}" type="slidenum">
              <a:rPr lang="en-US" smtClean="0"/>
              <a:pPr/>
              <a:t>152</a:t>
            </a:fld>
            <a:endParaRPr lang="en-US"/>
          </a:p>
        </p:txBody>
      </p:sp>
      <p:grpSp>
        <p:nvGrpSpPr>
          <p:cNvPr id="9" name="Group 8">
            <a:extLst>
              <a:ext uri="{FF2B5EF4-FFF2-40B4-BE49-F238E27FC236}">
                <a16:creationId xmlns:a16="http://schemas.microsoft.com/office/drawing/2014/main" id="{9EC7D913-815A-D542-819A-B89086BB720D}"/>
              </a:ext>
            </a:extLst>
          </p:cNvPr>
          <p:cNvGrpSpPr/>
          <p:nvPr/>
        </p:nvGrpSpPr>
        <p:grpSpPr>
          <a:xfrm>
            <a:off x="1408814" y="1389284"/>
            <a:ext cx="6211186" cy="4249515"/>
            <a:chOff x="838200" y="967511"/>
            <a:chExt cx="5181600" cy="3934178"/>
          </a:xfrm>
        </p:grpSpPr>
        <p:pic>
          <p:nvPicPr>
            <p:cNvPr id="7" name="Picture 6">
              <a:extLst>
                <a:ext uri="{FF2B5EF4-FFF2-40B4-BE49-F238E27FC236}">
                  <a16:creationId xmlns:a16="http://schemas.microsoft.com/office/drawing/2014/main" id="{000393CA-391F-A44C-A3DA-F949116F0E74}"/>
                </a:ext>
              </a:extLst>
            </p:cNvPr>
            <p:cNvPicPr>
              <a:picLocks noChangeAspect="1"/>
            </p:cNvPicPr>
            <p:nvPr/>
          </p:nvPicPr>
          <p:blipFill rotWithShape="1">
            <a:blip r:embed="rId2"/>
            <a:srcRect r="4255"/>
            <a:stretch/>
          </p:blipFill>
          <p:spPr>
            <a:xfrm>
              <a:off x="838200" y="967511"/>
              <a:ext cx="5181600" cy="3934178"/>
            </a:xfrm>
            <a:prstGeom prst="rect">
              <a:avLst/>
            </a:prstGeom>
          </p:spPr>
        </p:pic>
        <p:sp>
          <p:nvSpPr>
            <p:cNvPr id="8" name="Oval 7">
              <a:extLst>
                <a:ext uri="{FF2B5EF4-FFF2-40B4-BE49-F238E27FC236}">
                  <a16:creationId xmlns:a16="http://schemas.microsoft.com/office/drawing/2014/main" id="{5845719C-FA91-9C49-BFD8-D06C530717E9}"/>
                </a:ext>
              </a:extLst>
            </p:cNvPr>
            <p:cNvSpPr/>
            <p:nvPr/>
          </p:nvSpPr>
          <p:spPr bwMode="auto">
            <a:xfrm>
              <a:off x="5105400" y="2667000"/>
              <a:ext cx="685800" cy="762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a:t>
              </a:r>
              <a:endParaRPr kumimoji="0" lang="en-US" sz="1800" b="0" i="0" u="none" strike="noStrike" cap="none" normalizeH="0" baseline="0" dirty="0">
                <a:ln>
                  <a:noFill/>
                </a:ln>
                <a:solidFill>
                  <a:schemeClr val="tx1"/>
                </a:solidFill>
                <a:effectLst/>
                <a:latin typeface="Arial" pitchFamily="-107" charset="0"/>
              </a:endParaRPr>
            </a:p>
          </p:txBody>
        </p:sp>
      </p:grpSp>
      <p:sp>
        <p:nvSpPr>
          <p:cNvPr id="10" name="Oval 9">
            <a:extLst>
              <a:ext uri="{FF2B5EF4-FFF2-40B4-BE49-F238E27FC236}">
                <a16:creationId xmlns:a16="http://schemas.microsoft.com/office/drawing/2014/main" id="{58B9F01C-D4FE-B644-92EE-D30EF9AEE263}"/>
              </a:ext>
            </a:extLst>
          </p:cNvPr>
          <p:cNvSpPr/>
          <p:nvPr/>
        </p:nvSpPr>
        <p:spPr bwMode="auto">
          <a:xfrm>
            <a:off x="1828800" y="2024064"/>
            <a:ext cx="990600" cy="947736"/>
          </a:xfrm>
          <a:prstGeom prst="ellipse">
            <a:avLst/>
          </a:prstGeom>
          <a:solidFill>
            <a:srgbClr val="0099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5" name="Oval 14">
            <a:extLst>
              <a:ext uri="{FF2B5EF4-FFF2-40B4-BE49-F238E27FC236}">
                <a16:creationId xmlns:a16="http://schemas.microsoft.com/office/drawing/2014/main" id="{397689F6-2FFE-FB4D-A02F-A470BB055813}"/>
              </a:ext>
            </a:extLst>
          </p:cNvPr>
          <p:cNvSpPr/>
          <p:nvPr/>
        </p:nvSpPr>
        <p:spPr bwMode="auto">
          <a:xfrm>
            <a:off x="1828800" y="3929064"/>
            <a:ext cx="990600" cy="947736"/>
          </a:xfrm>
          <a:prstGeom prst="ellipse">
            <a:avLst/>
          </a:prstGeom>
          <a:solidFill>
            <a:srgbClr val="0099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274166861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1535-2AA2-974C-840A-D98DBEF24799}"/>
              </a:ext>
            </a:extLst>
          </p:cNvPr>
          <p:cNvSpPr>
            <a:spLocks noGrp="1"/>
          </p:cNvSpPr>
          <p:nvPr>
            <p:ph type="title"/>
          </p:nvPr>
        </p:nvSpPr>
        <p:spPr/>
        <p:txBody>
          <a:bodyPr/>
          <a:lstStyle/>
          <a:p>
            <a:r>
              <a:rPr lang="en-US" dirty="0"/>
              <a:t>What if a, b, T?</a:t>
            </a:r>
          </a:p>
        </p:txBody>
      </p:sp>
      <p:sp>
        <p:nvSpPr>
          <p:cNvPr id="4" name="Date Placeholder 3">
            <a:extLst>
              <a:ext uri="{FF2B5EF4-FFF2-40B4-BE49-F238E27FC236}">
                <a16:creationId xmlns:a16="http://schemas.microsoft.com/office/drawing/2014/main" id="{B899F495-9BAA-9648-A0D6-4B86412455DC}"/>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DA088B9D-E7E1-9A42-BB4E-A6B47D43C95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78E0224-AB39-1C40-BFDF-BFE15C618625}"/>
              </a:ext>
            </a:extLst>
          </p:cNvPr>
          <p:cNvSpPr>
            <a:spLocks noGrp="1"/>
          </p:cNvSpPr>
          <p:nvPr>
            <p:ph type="sldNum" sz="quarter" idx="12"/>
          </p:nvPr>
        </p:nvSpPr>
        <p:spPr/>
        <p:txBody>
          <a:bodyPr/>
          <a:lstStyle/>
          <a:p>
            <a:fld id="{F7F6C048-724C-A44D-A3A9-573A2C2F7973}" type="slidenum">
              <a:rPr lang="en-US" smtClean="0"/>
              <a:pPr/>
              <a:t>153</a:t>
            </a:fld>
            <a:endParaRPr lang="en-US"/>
          </a:p>
        </p:txBody>
      </p:sp>
      <p:grpSp>
        <p:nvGrpSpPr>
          <p:cNvPr id="9" name="Group 8">
            <a:extLst>
              <a:ext uri="{FF2B5EF4-FFF2-40B4-BE49-F238E27FC236}">
                <a16:creationId xmlns:a16="http://schemas.microsoft.com/office/drawing/2014/main" id="{9EC7D913-815A-D542-819A-B89086BB720D}"/>
              </a:ext>
            </a:extLst>
          </p:cNvPr>
          <p:cNvGrpSpPr/>
          <p:nvPr/>
        </p:nvGrpSpPr>
        <p:grpSpPr>
          <a:xfrm>
            <a:off x="1408814" y="1389284"/>
            <a:ext cx="6211186" cy="4249515"/>
            <a:chOff x="838200" y="967511"/>
            <a:chExt cx="5181600" cy="3934178"/>
          </a:xfrm>
        </p:grpSpPr>
        <p:pic>
          <p:nvPicPr>
            <p:cNvPr id="7" name="Picture 6">
              <a:extLst>
                <a:ext uri="{FF2B5EF4-FFF2-40B4-BE49-F238E27FC236}">
                  <a16:creationId xmlns:a16="http://schemas.microsoft.com/office/drawing/2014/main" id="{000393CA-391F-A44C-A3DA-F949116F0E74}"/>
                </a:ext>
              </a:extLst>
            </p:cNvPr>
            <p:cNvPicPr>
              <a:picLocks noChangeAspect="1"/>
            </p:cNvPicPr>
            <p:nvPr/>
          </p:nvPicPr>
          <p:blipFill rotWithShape="1">
            <a:blip r:embed="rId2"/>
            <a:srcRect r="4255"/>
            <a:stretch/>
          </p:blipFill>
          <p:spPr>
            <a:xfrm>
              <a:off x="838200" y="967511"/>
              <a:ext cx="5181600" cy="3934178"/>
            </a:xfrm>
            <a:prstGeom prst="rect">
              <a:avLst/>
            </a:prstGeom>
          </p:spPr>
        </p:pic>
        <p:sp>
          <p:nvSpPr>
            <p:cNvPr id="8" name="Oval 7">
              <a:extLst>
                <a:ext uri="{FF2B5EF4-FFF2-40B4-BE49-F238E27FC236}">
                  <a16:creationId xmlns:a16="http://schemas.microsoft.com/office/drawing/2014/main" id="{5845719C-FA91-9C49-BFD8-D06C530717E9}"/>
                </a:ext>
              </a:extLst>
            </p:cNvPr>
            <p:cNvSpPr/>
            <p:nvPr/>
          </p:nvSpPr>
          <p:spPr bwMode="auto">
            <a:xfrm>
              <a:off x="5105400" y="2667000"/>
              <a:ext cx="685800" cy="762000"/>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T</a:t>
              </a:r>
              <a:endParaRPr kumimoji="0" lang="en-US" sz="1800" b="0" i="0" u="none" strike="noStrike" cap="none" normalizeH="0" baseline="0" dirty="0">
                <a:ln>
                  <a:noFill/>
                </a:ln>
                <a:solidFill>
                  <a:schemeClr val="tx1"/>
                </a:solidFill>
                <a:effectLst/>
                <a:latin typeface="Arial" pitchFamily="-107" charset="0"/>
              </a:endParaRPr>
            </a:p>
          </p:txBody>
        </p:sp>
      </p:grpSp>
      <p:sp>
        <p:nvSpPr>
          <p:cNvPr id="10" name="Oval 9">
            <a:extLst>
              <a:ext uri="{FF2B5EF4-FFF2-40B4-BE49-F238E27FC236}">
                <a16:creationId xmlns:a16="http://schemas.microsoft.com/office/drawing/2014/main" id="{58B9F01C-D4FE-B644-92EE-D30EF9AEE263}"/>
              </a:ext>
            </a:extLst>
          </p:cNvPr>
          <p:cNvSpPr/>
          <p:nvPr/>
        </p:nvSpPr>
        <p:spPr bwMode="auto">
          <a:xfrm>
            <a:off x="1828800" y="2024064"/>
            <a:ext cx="990600" cy="947736"/>
          </a:xfrm>
          <a:prstGeom prst="ellipse">
            <a:avLst/>
          </a:prstGeom>
          <a:solidFill>
            <a:srgbClr val="0099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5" name="Oval 14">
            <a:extLst>
              <a:ext uri="{FF2B5EF4-FFF2-40B4-BE49-F238E27FC236}">
                <a16:creationId xmlns:a16="http://schemas.microsoft.com/office/drawing/2014/main" id="{397689F6-2FFE-FB4D-A02F-A470BB055813}"/>
              </a:ext>
            </a:extLst>
          </p:cNvPr>
          <p:cNvSpPr/>
          <p:nvPr/>
        </p:nvSpPr>
        <p:spPr bwMode="auto">
          <a:xfrm>
            <a:off x="1828800" y="3929064"/>
            <a:ext cx="990600" cy="947736"/>
          </a:xfrm>
          <a:prstGeom prst="ellipse">
            <a:avLst/>
          </a:prstGeom>
          <a:solidFill>
            <a:srgbClr val="0099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1" name="Oval 10">
            <a:extLst>
              <a:ext uri="{FF2B5EF4-FFF2-40B4-BE49-F238E27FC236}">
                <a16:creationId xmlns:a16="http://schemas.microsoft.com/office/drawing/2014/main" id="{20F4B47F-FFB3-FF43-9EE8-A394FECA8E69}"/>
              </a:ext>
            </a:extLst>
          </p:cNvPr>
          <p:cNvSpPr/>
          <p:nvPr/>
        </p:nvSpPr>
        <p:spPr bwMode="auto">
          <a:xfrm>
            <a:off x="4191000" y="3977523"/>
            <a:ext cx="822069" cy="823077"/>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B</a:t>
            </a:r>
            <a:endParaRPr kumimoji="0" lang="en-US" sz="1800" b="0" i="0" u="none" strike="noStrike" cap="none" normalizeH="0" baseline="0" dirty="0">
              <a:ln>
                <a:noFill/>
              </a:ln>
              <a:solidFill>
                <a:schemeClr val="tx1"/>
              </a:solidFill>
              <a:effectLst/>
              <a:latin typeface="Arial" pitchFamily="-107" charset="0"/>
            </a:endParaRPr>
          </a:p>
        </p:txBody>
      </p:sp>
      <p:sp>
        <p:nvSpPr>
          <p:cNvPr id="12" name="Oval 11">
            <a:extLst>
              <a:ext uri="{FF2B5EF4-FFF2-40B4-BE49-F238E27FC236}">
                <a16:creationId xmlns:a16="http://schemas.microsoft.com/office/drawing/2014/main" id="{33D58C68-C6DA-A047-8599-310CDD583777}"/>
              </a:ext>
            </a:extLst>
          </p:cNvPr>
          <p:cNvSpPr/>
          <p:nvPr/>
        </p:nvSpPr>
        <p:spPr bwMode="auto">
          <a:xfrm>
            <a:off x="4207131" y="2072523"/>
            <a:ext cx="822069" cy="823077"/>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F</a:t>
            </a: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136433966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1535-2AA2-974C-840A-D98DBEF24799}"/>
              </a:ext>
            </a:extLst>
          </p:cNvPr>
          <p:cNvSpPr>
            <a:spLocks noGrp="1"/>
          </p:cNvSpPr>
          <p:nvPr>
            <p:ph type="title"/>
          </p:nvPr>
        </p:nvSpPr>
        <p:spPr/>
        <p:txBody>
          <a:bodyPr/>
          <a:lstStyle/>
          <a:p>
            <a:r>
              <a:rPr lang="en-US" dirty="0"/>
              <a:t>What if a, b, F?</a:t>
            </a:r>
          </a:p>
        </p:txBody>
      </p:sp>
      <p:sp>
        <p:nvSpPr>
          <p:cNvPr id="4" name="Date Placeholder 3">
            <a:extLst>
              <a:ext uri="{FF2B5EF4-FFF2-40B4-BE49-F238E27FC236}">
                <a16:creationId xmlns:a16="http://schemas.microsoft.com/office/drawing/2014/main" id="{B899F495-9BAA-9648-A0D6-4B86412455DC}"/>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DA088B9D-E7E1-9A42-BB4E-A6B47D43C95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78E0224-AB39-1C40-BFDF-BFE15C618625}"/>
              </a:ext>
            </a:extLst>
          </p:cNvPr>
          <p:cNvSpPr>
            <a:spLocks noGrp="1"/>
          </p:cNvSpPr>
          <p:nvPr>
            <p:ph type="sldNum" sz="quarter" idx="12"/>
          </p:nvPr>
        </p:nvSpPr>
        <p:spPr/>
        <p:txBody>
          <a:bodyPr/>
          <a:lstStyle/>
          <a:p>
            <a:fld id="{F7F6C048-724C-A44D-A3A9-573A2C2F7973}" type="slidenum">
              <a:rPr lang="en-US" smtClean="0"/>
              <a:pPr/>
              <a:t>154</a:t>
            </a:fld>
            <a:endParaRPr lang="en-US"/>
          </a:p>
        </p:txBody>
      </p:sp>
      <p:grpSp>
        <p:nvGrpSpPr>
          <p:cNvPr id="9" name="Group 8">
            <a:extLst>
              <a:ext uri="{FF2B5EF4-FFF2-40B4-BE49-F238E27FC236}">
                <a16:creationId xmlns:a16="http://schemas.microsoft.com/office/drawing/2014/main" id="{9EC7D913-815A-D542-819A-B89086BB720D}"/>
              </a:ext>
            </a:extLst>
          </p:cNvPr>
          <p:cNvGrpSpPr/>
          <p:nvPr/>
        </p:nvGrpSpPr>
        <p:grpSpPr>
          <a:xfrm>
            <a:off x="1408814" y="1389284"/>
            <a:ext cx="6211186" cy="4249515"/>
            <a:chOff x="838200" y="967511"/>
            <a:chExt cx="5181600" cy="3934178"/>
          </a:xfrm>
        </p:grpSpPr>
        <p:pic>
          <p:nvPicPr>
            <p:cNvPr id="7" name="Picture 6">
              <a:extLst>
                <a:ext uri="{FF2B5EF4-FFF2-40B4-BE49-F238E27FC236}">
                  <a16:creationId xmlns:a16="http://schemas.microsoft.com/office/drawing/2014/main" id="{000393CA-391F-A44C-A3DA-F949116F0E74}"/>
                </a:ext>
              </a:extLst>
            </p:cNvPr>
            <p:cNvPicPr>
              <a:picLocks noChangeAspect="1"/>
            </p:cNvPicPr>
            <p:nvPr/>
          </p:nvPicPr>
          <p:blipFill rotWithShape="1">
            <a:blip r:embed="rId2"/>
            <a:srcRect r="4255"/>
            <a:stretch/>
          </p:blipFill>
          <p:spPr>
            <a:xfrm>
              <a:off x="838200" y="967511"/>
              <a:ext cx="5181600" cy="3934178"/>
            </a:xfrm>
            <a:prstGeom prst="rect">
              <a:avLst/>
            </a:prstGeom>
          </p:spPr>
        </p:pic>
        <p:sp>
          <p:nvSpPr>
            <p:cNvPr id="8" name="Oval 7">
              <a:extLst>
                <a:ext uri="{FF2B5EF4-FFF2-40B4-BE49-F238E27FC236}">
                  <a16:creationId xmlns:a16="http://schemas.microsoft.com/office/drawing/2014/main" id="{5845719C-FA91-9C49-BFD8-D06C530717E9}"/>
                </a:ext>
              </a:extLst>
            </p:cNvPr>
            <p:cNvSpPr/>
            <p:nvPr/>
          </p:nvSpPr>
          <p:spPr bwMode="auto">
            <a:xfrm>
              <a:off x="5105400" y="2667000"/>
              <a:ext cx="685800" cy="762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F</a:t>
              </a:r>
              <a:endParaRPr kumimoji="0" lang="en-US" sz="1800" b="0" i="0" u="none" strike="noStrike" cap="none" normalizeH="0" baseline="0" dirty="0">
                <a:ln>
                  <a:noFill/>
                </a:ln>
                <a:solidFill>
                  <a:schemeClr val="tx1"/>
                </a:solidFill>
                <a:effectLst/>
                <a:latin typeface="Arial" pitchFamily="-107" charset="0"/>
              </a:endParaRPr>
            </a:p>
          </p:txBody>
        </p:sp>
      </p:grpSp>
      <p:sp>
        <p:nvSpPr>
          <p:cNvPr id="10" name="Oval 9">
            <a:extLst>
              <a:ext uri="{FF2B5EF4-FFF2-40B4-BE49-F238E27FC236}">
                <a16:creationId xmlns:a16="http://schemas.microsoft.com/office/drawing/2014/main" id="{58B9F01C-D4FE-B644-92EE-D30EF9AEE263}"/>
              </a:ext>
            </a:extLst>
          </p:cNvPr>
          <p:cNvSpPr/>
          <p:nvPr/>
        </p:nvSpPr>
        <p:spPr bwMode="auto">
          <a:xfrm>
            <a:off x="1828800" y="2024064"/>
            <a:ext cx="990600" cy="947736"/>
          </a:xfrm>
          <a:prstGeom prst="ellipse">
            <a:avLst/>
          </a:prstGeom>
          <a:solidFill>
            <a:srgbClr val="0099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5" name="Oval 14">
            <a:extLst>
              <a:ext uri="{FF2B5EF4-FFF2-40B4-BE49-F238E27FC236}">
                <a16:creationId xmlns:a16="http://schemas.microsoft.com/office/drawing/2014/main" id="{397689F6-2FFE-FB4D-A02F-A470BB055813}"/>
              </a:ext>
            </a:extLst>
          </p:cNvPr>
          <p:cNvSpPr/>
          <p:nvPr/>
        </p:nvSpPr>
        <p:spPr bwMode="auto">
          <a:xfrm>
            <a:off x="1828800" y="3929064"/>
            <a:ext cx="990600" cy="947736"/>
          </a:xfrm>
          <a:prstGeom prst="ellipse">
            <a:avLst/>
          </a:prstGeom>
          <a:solidFill>
            <a:srgbClr val="0099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1" name="Oval 10">
            <a:extLst>
              <a:ext uri="{FF2B5EF4-FFF2-40B4-BE49-F238E27FC236}">
                <a16:creationId xmlns:a16="http://schemas.microsoft.com/office/drawing/2014/main" id="{20F4B47F-FFB3-FF43-9EE8-A394FECA8E69}"/>
              </a:ext>
            </a:extLst>
          </p:cNvPr>
          <p:cNvSpPr/>
          <p:nvPr/>
        </p:nvSpPr>
        <p:spPr bwMode="auto">
          <a:xfrm>
            <a:off x="4191000" y="3977523"/>
            <a:ext cx="822069" cy="823077"/>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B</a:t>
            </a:r>
            <a:endParaRPr kumimoji="0" lang="en-US" sz="1800" b="0" i="0" u="none" strike="noStrike" cap="none" normalizeH="0" baseline="0" dirty="0">
              <a:ln>
                <a:noFill/>
              </a:ln>
              <a:solidFill>
                <a:schemeClr val="tx1"/>
              </a:solidFill>
              <a:effectLst/>
              <a:latin typeface="Arial" pitchFamily="-107" charset="0"/>
            </a:endParaRPr>
          </a:p>
        </p:txBody>
      </p:sp>
      <p:sp>
        <p:nvSpPr>
          <p:cNvPr id="12" name="Oval 11">
            <a:extLst>
              <a:ext uri="{FF2B5EF4-FFF2-40B4-BE49-F238E27FC236}">
                <a16:creationId xmlns:a16="http://schemas.microsoft.com/office/drawing/2014/main" id="{33D58C68-C6DA-A047-8599-310CDD583777}"/>
              </a:ext>
            </a:extLst>
          </p:cNvPr>
          <p:cNvSpPr/>
          <p:nvPr/>
        </p:nvSpPr>
        <p:spPr bwMode="auto">
          <a:xfrm>
            <a:off x="4207131" y="2072523"/>
            <a:ext cx="822069" cy="823077"/>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a:t>
            </a: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396537868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1535-2AA2-974C-840A-D98DBEF24799}"/>
              </a:ext>
            </a:extLst>
          </p:cNvPr>
          <p:cNvSpPr>
            <a:spLocks noGrp="1"/>
          </p:cNvSpPr>
          <p:nvPr>
            <p:ph type="title"/>
          </p:nvPr>
        </p:nvSpPr>
        <p:spPr/>
        <p:txBody>
          <a:bodyPr/>
          <a:lstStyle/>
          <a:p>
            <a:r>
              <a:rPr lang="en-US" dirty="0"/>
              <a:t>What if a, b, B?</a:t>
            </a:r>
          </a:p>
        </p:txBody>
      </p:sp>
      <p:sp>
        <p:nvSpPr>
          <p:cNvPr id="4" name="Date Placeholder 3">
            <a:extLst>
              <a:ext uri="{FF2B5EF4-FFF2-40B4-BE49-F238E27FC236}">
                <a16:creationId xmlns:a16="http://schemas.microsoft.com/office/drawing/2014/main" id="{B899F495-9BAA-9648-A0D6-4B86412455DC}"/>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DA088B9D-E7E1-9A42-BB4E-A6B47D43C95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78E0224-AB39-1C40-BFDF-BFE15C618625}"/>
              </a:ext>
            </a:extLst>
          </p:cNvPr>
          <p:cNvSpPr>
            <a:spLocks noGrp="1"/>
          </p:cNvSpPr>
          <p:nvPr>
            <p:ph type="sldNum" sz="quarter" idx="12"/>
          </p:nvPr>
        </p:nvSpPr>
        <p:spPr/>
        <p:txBody>
          <a:bodyPr/>
          <a:lstStyle/>
          <a:p>
            <a:fld id="{F7F6C048-724C-A44D-A3A9-573A2C2F7973}" type="slidenum">
              <a:rPr lang="en-US" smtClean="0"/>
              <a:pPr/>
              <a:t>155</a:t>
            </a:fld>
            <a:endParaRPr lang="en-US"/>
          </a:p>
        </p:txBody>
      </p:sp>
      <p:grpSp>
        <p:nvGrpSpPr>
          <p:cNvPr id="9" name="Group 8">
            <a:extLst>
              <a:ext uri="{FF2B5EF4-FFF2-40B4-BE49-F238E27FC236}">
                <a16:creationId xmlns:a16="http://schemas.microsoft.com/office/drawing/2014/main" id="{9EC7D913-815A-D542-819A-B89086BB720D}"/>
              </a:ext>
            </a:extLst>
          </p:cNvPr>
          <p:cNvGrpSpPr/>
          <p:nvPr/>
        </p:nvGrpSpPr>
        <p:grpSpPr>
          <a:xfrm>
            <a:off x="1408814" y="1389284"/>
            <a:ext cx="6211186" cy="4249515"/>
            <a:chOff x="838200" y="967511"/>
            <a:chExt cx="5181600" cy="3934178"/>
          </a:xfrm>
        </p:grpSpPr>
        <p:pic>
          <p:nvPicPr>
            <p:cNvPr id="7" name="Picture 6">
              <a:extLst>
                <a:ext uri="{FF2B5EF4-FFF2-40B4-BE49-F238E27FC236}">
                  <a16:creationId xmlns:a16="http://schemas.microsoft.com/office/drawing/2014/main" id="{000393CA-391F-A44C-A3DA-F949116F0E74}"/>
                </a:ext>
              </a:extLst>
            </p:cNvPr>
            <p:cNvPicPr>
              <a:picLocks noChangeAspect="1"/>
            </p:cNvPicPr>
            <p:nvPr/>
          </p:nvPicPr>
          <p:blipFill rotWithShape="1">
            <a:blip r:embed="rId2"/>
            <a:srcRect r="4255"/>
            <a:stretch/>
          </p:blipFill>
          <p:spPr>
            <a:xfrm>
              <a:off x="838200" y="967511"/>
              <a:ext cx="5181600" cy="3934178"/>
            </a:xfrm>
            <a:prstGeom prst="rect">
              <a:avLst/>
            </a:prstGeom>
          </p:spPr>
        </p:pic>
        <p:sp>
          <p:nvSpPr>
            <p:cNvPr id="8" name="Oval 7">
              <a:extLst>
                <a:ext uri="{FF2B5EF4-FFF2-40B4-BE49-F238E27FC236}">
                  <a16:creationId xmlns:a16="http://schemas.microsoft.com/office/drawing/2014/main" id="{5845719C-FA91-9C49-BFD8-D06C530717E9}"/>
                </a:ext>
              </a:extLst>
            </p:cNvPr>
            <p:cNvSpPr/>
            <p:nvPr/>
          </p:nvSpPr>
          <p:spPr bwMode="auto">
            <a:xfrm>
              <a:off x="5105400" y="2667000"/>
              <a:ext cx="685800" cy="76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B</a:t>
              </a:r>
              <a:endParaRPr kumimoji="0" lang="en-US" sz="1800" b="0" i="0" u="none" strike="noStrike" cap="none" normalizeH="0" baseline="0" dirty="0">
                <a:ln>
                  <a:noFill/>
                </a:ln>
                <a:solidFill>
                  <a:schemeClr val="tx1"/>
                </a:solidFill>
                <a:effectLst/>
                <a:latin typeface="Arial" pitchFamily="-107" charset="0"/>
              </a:endParaRPr>
            </a:p>
          </p:txBody>
        </p:sp>
      </p:grpSp>
      <p:sp>
        <p:nvSpPr>
          <p:cNvPr id="10" name="Oval 9">
            <a:extLst>
              <a:ext uri="{FF2B5EF4-FFF2-40B4-BE49-F238E27FC236}">
                <a16:creationId xmlns:a16="http://schemas.microsoft.com/office/drawing/2014/main" id="{58B9F01C-D4FE-B644-92EE-D30EF9AEE263}"/>
              </a:ext>
            </a:extLst>
          </p:cNvPr>
          <p:cNvSpPr/>
          <p:nvPr/>
        </p:nvSpPr>
        <p:spPr bwMode="auto">
          <a:xfrm>
            <a:off x="1828800" y="2024064"/>
            <a:ext cx="990600" cy="947736"/>
          </a:xfrm>
          <a:prstGeom prst="ellipse">
            <a:avLst/>
          </a:prstGeom>
          <a:solidFill>
            <a:srgbClr val="0099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5" name="Oval 14">
            <a:extLst>
              <a:ext uri="{FF2B5EF4-FFF2-40B4-BE49-F238E27FC236}">
                <a16:creationId xmlns:a16="http://schemas.microsoft.com/office/drawing/2014/main" id="{397689F6-2FFE-FB4D-A02F-A470BB055813}"/>
              </a:ext>
            </a:extLst>
          </p:cNvPr>
          <p:cNvSpPr/>
          <p:nvPr/>
        </p:nvSpPr>
        <p:spPr bwMode="auto">
          <a:xfrm>
            <a:off x="1828800" y="3929064"/>
            <a:ext cx="990600" cy="947736"/>
          </a:xfrm>
          <a:prstGeom prst="ellipse">
            <a:avLst/>
          </a:prstGeom>
          <a:solidFill>
            <a:srgbClr val="0099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1" name="Oval 10">
            <a:extLst>
              <a:ext uri="{FF2B5EF4-FFF2-40B4-BE49-F238E27FC236}">
                <a16:creationId xmlns:a16="http://schemas.microsoft.com/office/drawing/2014/main" id="{20F4B47F-FFB3-FF43-9EE8-A394FECA8E69}"/>
              </a:ext>
            </a:extLst>
          </p:cNvPr>
          <p:cNvSpPr/>
          <p:nvPr/>
        </p:nvSpPr>
        <p:spPr bwMode="auto">
          <a:xfrm>
            <a:off x="4191000" y="3977523"/>
            <a:ext cx="822069" cy="823077"/>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F</a:t>
            </a:r>
            <a:endParaRPr kumimoji="0" lang="en-US" sz="1800" b="0" i="0" u="none" strike="noStrike" cap="none" normalizeH="0" baseline="0" dirty="0">
              <a:ln>
                <a:noFill/>
              </a:ln>
              <a:solidFill>
                <a:schemeClr val="tx1"/>
              </a:solidFill>
              <a:effectLst/>
              <a:latin typeface="Arial" pitchFamily="-107" charset="0"/>
            </a:endParaRPr>
          </a:p>
        </p:txBody>
      </p:sp>
      <p:sp>
        <p:nvSpPr>
          <p:cNvPr id="12" name="Oval 11">
            <a:extLst>
              <a:ext uri="{FF2B5EF4-FFF2-40B4-BE49-F238E27FC236}">
                <a16:creationId xmlns:a16="http://schemas.microsoft.com/office/drawing/2014/main" id="{33D58C68-C6DA-A047-8599-310CDD583777}"/>
              </a:ext>
            </a:extLst>
          </p:cNvPr>
          <p:cNvSpPr/>
          <p:nvPr/>
        </p:nvSpPr>
        <p:spPr bwMode="auto">
          <a:xfrm>
            <a:off x="4207131" y="2072523"/>
            <a:ext cx="822069" cy="823077"/>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a:t>
            </a: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376403754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1535-2AA2-974C-840A-D98DBEF24799}"/>
              </a:ext>
            </a:extLst>
          </p:cNvPr>
          <p:cNvSpPr>
            <a:spLocks noGrp="1"/>
          </p:cNvSpPr>
          <p:nvPr>
            <p:ph type="title"/>
          </p:nvPr>
        </p:nvSpPr>
        <p:spPr/>
        <p:txBody>
          <a:bodyPr/>
          <a:lstStyle/>
          <a:p>
            <a:r>
              <a:rPr lang="en-US" dirty="0"/>
              <a:t>What if ~a, ~b?</a:t>
            </a:r>
          </a:p>
        </p:txBody>
      </p:sp>
      <p:sp>
        <p:nvSpPr>
          <p:cNvPr id="4" name="Date Placeholder 3">
            <a:extLst>
              <a:ext uri="{FF2B5EF4-FFF2-40B4-BE49-F238E27FC236}">
                <a16:creationId xmlns:a16="http://schemas.microsoft.com/office/drawing/2014/main" id="{B899F495-9BAA-9648-A0D6-4B86412455DC}"/>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DA088B9D-E7E1-9A42-BB4E-A6B47D43C95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78E0224-AB39-1C40-BFDF-BFE15C618625}"/>
              </a:ext>
            </a:extLst>
          </p:cNvPr>
          <p:cNvSpPr>
            <a:spLocks noGrp="1"/>
          </p:cNvSpPr>
          <p:nvPr>
            <p:ph type="sldNum" sz="quarter" idx="12"/>
          </p:nvPr>
        </p:nvSpPr>
        <p:spPr/>
        <p:txBody>
          <a:bodyPr/>
          <a:lstStyle/>
          <a:p>
            <a:fld id="{F7F6C048-724C-A44D-A3A9-573A2C2F7973}" type="slidenum">
              <a:rPr lang="en-US" smtClean="0"/>
              <a:pPr/>
              <a:t>156</a:t>
            </a:fld>
            <a:endParaRPr lang="en-US"/>
          </a:p>
        </p:txBody>
      </p:sp>
      <p:grpSp>
        <p:nvGrpSpPr>
          <p:cNvPr id="9" name="Group 8">
            <a:extLst>
              <a:ext uri="{FF2B5EF4-FFF2-40B4-BE49-F238E27FC236}">
                <a16:creationId xmlns:a16="http://schemas.microsoft.com/office/drawing/2014/main" id="{9EC7D913-815A-D542-819A-B89086BB720D}"/>
              </a:ext>
            </a:extLst>
          </p:cNvPr>
          <p:cNvGrpSpPr/>
          <p:nvPr/>
        </p:nvGrpSpPr>
        <p:grpSpPr>
          <a:xfrm>
            <a:off x="1408814" y="1389284"/>
            <a:ext cx="6211186" cy="4249515"/>
            <a:chOff x="838200" y="967511"/>
            <a:chExt cx="5181600" cy="3934178"/>
          </a:xfrm>
        </p:grpSpPr>
        <p:pic>
          <p:nvPicPr>
            <p:cNvPr id="7" name="Picture 6">
              <a:extLst>
                <a:ext uri="{FF2B5EF4-FFF2-40B4-BE49-F238E27FC236}">
                  <a16:creationId xmlns:a16="http://schemas.microsoft.com/office/drawing/2014/main" id="{000393CA-391F-A44C-A3DA-F949116F0E74}"/>
                </a:ext>
              </a:extLst>
            </p:cNvPr>
            <p:cNvPicPr>
              <a:picLocks noChangeAspect="1"/>
            </p:cNvPicPr>
            <p:nvPr/>
          </p:nvPicPr>
          <p:blipFill rotWithShape="1">
            <a:blip r:embed="rId2"/>
            <a:srcRect r="4255"/>
            <a:stretch/>
          </p:blipFill>
          <p:spPr>
            <a:xfrm>
              <a:off x="838200" y="967511"/>
              <a:ext cx="5181600" cy="3934178"/>
            </a:xfrm>
            <a:prstGeom prst="rect">
              <a:avLst/>
            </a:prstGeom>
          </p:spPr>
        </p:pic>
        <p:sp>
          <p:nvSpPr>
            <p:cNvPr id="8" name="Oval 7">
              <a:extLst>
                <a:ext uri="{FF2B5EF4-FFF2-40B4-BE49-F238E27FC236}">
                  <a16:creationId xmlns:a16="http://schemas.microsoft.com/office/drawing/2014/main" id="{5845719C-FA91-9C49-BFD8-D06C530717E9}"/>
                </a:ext>
              </a:extLst>
            </p:cNvPr>
            <p:cNvSpPr/>
            <p:nvPr/>
          </p:nvSpPr>
          <p:spPr bwMode="auto">
            <a:xfrm>
              <a:off x="5105400" y="2667000"/>
              <a:ext cx="685800" cy="762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a:t>
              </a:r>
              <a:endParaRPr kumimoji="0" lang="en-US" sz="1800" b="0" i="0" u="none" strike="noStrike" cap="none" normalizeH="0" baseline="0" dirty="0">
                <a:ln>
                  <a:noFill/>
                </a:ln>
                <a:solidFill>
                  <a:schemeClr val="tx1"/>
                </a:solidFill>
                <a:effectLst/>
                <a:latin typeface="Arial" pitchFamily="-107" charset="0"/>
              </a:endParaRPr>
            </a:p>
          </p:txBody>
        </p:sp>
      </p:grpSp>
      <p:sp>
        <p:nvSpPr>
          <p:cNvPr id="3" name="Oval 2">
            <a:extLst>
              <a:ext uri="{FF2B5EF4-FFF2-40B4-BE49-F238E27FC236}">
                <a16:creationId xmlns:a16="http://schemas.microsoft.com/office/drawing/2014/main" id="{B1E7C273-85F8-E549-B82C-0010859C4CDD}"/>
              </a:ext>
            </a:extLst>
          </p:cNvPr>
          <p:cNvSpPr/>
          <p:nvPr/>
        </p:nvSpPr>
        <p:spPr bwMode="auto">
          <a:xfrm>
            <a:off x="1828800" y="2024064"/>
            <a:ext cx="990600" cy="947736"/>
          </a:xfrm>
          <a:prstGeom prst="ellipse">
            <a:avLst/>
          </a:prstGeom>
          <a:solidFill>
            <a:srgbClr val="CC33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1" name="Oval 10">
            <a:extLst>
              <a:ext uri="{FF2B5EF4-FFF2-40B4-BE49-F238E27FC236}">
                <a16:creationId xmlns:a16="http://schemas.microsoft.com/office/drawing/2014/main" id="{0590CDF2-6304-A541-99CC-79BECDBDF7D5}"/>
              </a:ext>
            </a:extLst>
          </p:cNvPr>
          <p:cNvSpPr/>
          <p:nvPr/>
        </p:nvSpPr>
        <p:spPr bwMode="auto">
          <a:xfrm>
            <a:off x="1828800" y="3929064"/>
            <a:ext cx="990600" cy="947736"/>
          </a:xfrm>
          <a:prstGeom prst="ellipse">
            <a:avLst/>
          </a:prstGeom>
          <a:solidFill>
            <a:srgbClr val="CC33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Tree>
    <p:extLst>
      <p:ext uri="{BB962C8B-B14F-4D97-AF65-F5344CB8AC3E}">
        <p14:creationId xmlns:p14="http://schemas.microsoft.com/office/powerpoint/2010/main" val="126936787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1535-2AA2-974C-840A-D98DBEF24799}"/>
              </a:ext>
            </a:extLst>
          </p:cNvPr>
          <p:cNvSpPr>
            <a:spLocks noGrp="1"/>
          </p:cNvSpPr>
          <p:nvPr>
            <p:ph type="title"/>
          </p:nvPr>
        </p:nvSpPr>
        <p:spPr/>
        <p:txBody>
          <a:bodyPr/>
          <a:lstStyle/>
          <a:p>
            <a:r>
              <a:rPr lang="en-US" dirty="0"/>
              <a:t>What if ~a, ~b, F?</a:t>
            </a:r>
          </a:p>
        </p:txBody>
      </p:sp>
      <p:sp>
        <p:nvSpPr>
          <p:cNvPr id="4" name="Date Placeholder 3">
            <a:extLst>
              <a:ext uri="{FF2B5EF4-FFF2-40B4-BE49-F238E27FC236}">
                <a16:creationId xmlns:a16="http://schemas.microsoft.com/office/drawing/2014/main" id="{B899F495-9BAA-9648-A0D6-4B86412455DC}"/>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DA088B9D-E7E1-9A42-BB4E-A6B47D43C95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78E0224-AB39-1C40-BFDF-BFE15C618625}"/>
              </a:ext>
            </a:extLst>
          </p:cNvPr>
          <p:cNvSpPr>
            <a:spLocks noGrp="1"/>
          </p:cNvSpPr>
          <p:nvPr>
            <p:ph type="sldNum" sz="quarter" idx="12"/>
          </p:nvPr>
        </p:nvSpPr>
        <p:spPr/>
        <p:txBody>
          <a:bodyPr/>
          <a:lstStyle/>
          <a:p>
            <a:fld id="{F7F6C048-724C-A44D-A3A9-573A2C2F7973}" type="slidenum">
              <a:rPr lang="en-US" smtClean="0"/>
              <a:pPr/>
              <a:t>157</a:t>
            </a:fld>
            <a:endParaRPr lang="en-US"/>
          </a:p>
        </p:txBody>
      </p:sp>
      <p:grpSp>
        <p:nvGrpSpPr>
          <p:cNvPr id="9" name="Group 8">
            <a:extLst>
              <a:ext uri="{FF2B5EF4-FFF2-40B4-BE49-F238E27FC236}">
                <a16:creationId xmlns:a16="http://schemas.microsoft.com/office/drawing/2014/main" id="{9EC7D913-815A-D542-819A-B89086BB720D}"/>
              </a:ext>
            </a:extLst>
          </p:cNvPr>
          <p:cNvGrpSpPr/>
          <p:nvPr/>
        </p:nvGrpSpPr>
        <p:grpSpPr>
          <a:xfrm>
            <a:off x="1408814" y="1389284"/>
            <a:ext cx="6211186" cy="4249515"/>
            <a:chOff x="838200" y="967511"/>
            <a:chExt cx="5181600" cy="3934178"/>
          </a:xfrm>
        </p:grpSpPr>
        <p:pic>
          <p:nvPicPr>
            <p:cNvPr id="7" name="Picture 6">
              <a:extLst>
                <a:ext uri="{FF2B5EF4-FFF2-40B4-BE49-F238E27FC236}">
                  <a16:creationId xmlns:a16="http://schemas.microsoft.com/office/drawing/2014/main" id="{000393CA-391F-A44C-A3DA-F949116F0E74}"/>
                </a:ext>
              </a:extLst>
            </p:cNvPr>
            <p:cNvPicPr>
              <a:picLocks noChangeAspect="1"/>
            </p:cNvPicPr>
            <p:nvPr/>
          </p:nvPicPr>
          <p:blipFill rotWithShape="1">
            <a:blip r:embed="rId2"/>
            <a:srcRect r="4255"/>
            <a:stretch/>
          </p:blipFill>
          <p:spPr>
            <a:xfrm>
              <a:off x="838200" y="967511"/>
              <a:ext cx="5181600" cy="3934178"/>
            </a:xfrm>
            <a:prstGeom prst="rect">
              <a:avLst/>
            </a:prstGeom>
          </p:spPr>
        </p:pic>
        <p:sp>
          <p:nvSpPr>
            <p:cNvPr id="8" name="Oval 7">
              <a:extLst>
                <a:ext uri="{FF2B5EF4-FFF2-40B4-BE49-F238E27FC236}">
                  <a16:creationId xmlns:a16="http://schemas.microsoft.com/office/drawing/2014/main" id="{5845719C-FA91-9C49-BFD8-D06C530717E9}"/>
                </a:ext>
              </a:extLst>
            </p:cNvPr>
            <p:cNvSpPr/>
            <p:nvPr/>
          </p:nvSpPr>
          <p:spPr bwMode="auto">
            <a:xfrm>
              <a:off x="5105400" y="2667000"/>
              <a:ext cx="685800" cy="762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F</a:t>
              </a:r>
              <a:endParaRPr kumimoji="0" lang="en-US" sz="1800" b="0" i="0" u="none" strike="noStrike" cap="none" normalizeH="0" baseline="0" dirty="0">
                <a:ln>
                  <a:noFill/>
                </a:ln>
                <a:solidFill>
                  <a:schemeClr val="tx1"/>
                </a:solidFill>
                <a:effectLst/>
                <a:latin typeface="Arial" pitchFamily="-107" charset="0"/>
              </a:endParaRPr>
            </a:p>
          </p:txBody>
        </p:sp>
      </p:grpSp>
      <p:sp>
        <p:nvSpPr>
          <p:cNvPr id="10" name="Oval 9">
            <a:extLst>
              <a:ext uri="{FF2B5EF4-FFF2-40B4-BE49-F238E27FC236}">
                <a16:creationId xmlns:a16="http://schemas.microsoft.com/office/drawing/2014/main" id="{58B9F01C-D4FE-B644-92EE-D30EF9AEE263}"/>
              </a:ext>
            </a:extLst>
          </p:cNvPr>
          <p:cNvSpPr/>
          <p:nvPr/>
        </p:nvSpPr>
        <p:spPr bwMode="auto">
          <a:xfrm>
            <a:off x="1828800" y="2024064"/>
            <a:ext cx="990600" cy="947736"/>
          </a:xfrm>
          <a:prstGeom prst="ellipse">
            <a:avLst/>
          </a:prstGeom>
          <a:solidFill>
            <a:srgbClr val="FF00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5" name="Oval 14">
            <a:extLst>
              <a:ext uri="{FF2B5EF4-FFF2-40B4-BE49-F238E27FC236}">
                <a16:creationId xmlns:a16="http://schemas.microsoft.com/office/drawing/2014/main" id="{397689F6-2FFE-FB4D-A02F-A470BB055813}"/>
              </a:ext>
            </a:extLst>
          </p:cNvPr>
          <p:cNvSpPr/>
          <p:nvPr/>
        </p:nvSpPr>
        <p:spPr bwMode="auto">
          <a:xfrm>
            <a:off x="1828800" y="3929064"/>
            <a:ext cx="990600" cy="947736"/>
          </a:xfrm>
          <a:prstGeom prst="ellipse">
            <a:avLst/>
          </a:prstGeom>
          <a:solidFill>
            <a:srgbClr val="FF00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1" name="Oval 10">
            <a:extLst>
              <a:ext uri="{FF2B5EF4-FFF2-40B4-BE49-F238E27FC236}">
                <a16:creationId xmlns:a16="http://schemas.microsoft.com/office/drawing/2014/main" id="{20F4B47F-FFB3-FF43-9EE8-A394FECA8E69}"/>
              </a:ext>
            </a:extLst>
          </p:cNvPr>
          <p:cNvSpPr/>
          <p:nvPr/>
        </p:nvSpPr>
        <p:spPr bwMode="auto">
          <a:xfrm>
            <a:off x="4191000" y="3977523"/>
            <a:ext cx="822069" cy="823077"/>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B</a:t>
            </a:r>
            <a:endParaRPr kumimoji="0" lang="en-US" sz="1800" b="0" i="0" u="none" strike="noStrike" cap="none" normalizeH="0" baseline="0" dirty="0">
              <a:ln>
                <a:noFill/>
              </a:ln>
              <a:solidFill>
                <a:schemeClr val="tx1"/>
              </a:solidFill>
              <a:effectLst/>
              <a:latin typeface="Arial" pitchFamily="-107" charset="0"/>
            </a:endParaRPr>
          </a:p>
        </p:txBody>
      </p:sp>
      <p:sp>
        <p:nvSpPr>
          <p:cNvPr id="12" name="Oval 11">
            <a:extLst>
              <a:ext uri="{FF2B5EF4-FFF2-40B4-BE49-F238E27FC236}">
                <a16:creationId xmlns:a16="http://schemas.microsoft.com/office/drawing/2014/main" id="{33D58C68-C6DA-A047-8599-310CDD583777}"/>
              </a:ext>
            </a:extLst>
          </p:cNvPr>
          <p:cNvSpPr/>
          <p:nvPr/>
        </p:nvSpPr>
        <p:spPr bwMode="auto">
          <a:xfrm>
            <a:off x="4207131" y="2072523"/>
            <a:ext cx="822069" cy="823077"/>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T</a:t>
            </a: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185350869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1535-2AA2-974C-840A-D98DBEF24799}"/>
              </a:ext>
            </a:extLst>
          </p:cNvPr>
          <p:cNvSpPr>
            <a:spLocks noGrp="1"/>
          </p:cNvSpPr>
          <p:nvPr>
            <p:ph type="title"/>
          </p:nvPr>
        </p:nvSpPr>
        <p:spPr/>
        <p:txBody>
          <a:bodyPr/>
          <a:lstStyle/>
          <a:p>
            <a:r>
              <a:rPr lang="en-US" dirty="0"/>
              <a:t>What if ~a, ~b, T?</a:t>
            </a:r>
          </a:p>
        </p:txBody>
      </p:sp>
      <p:sp>
        <p:nvSpPr>
          <p:cNvPr id="4" name="Date Placeholder 3">
            <a:extLst>
              <a:ext uri="{FF2B5EF4-FFF2-40B4-BE49-F238E27FC236}">
                <a16:creationId xmlns:a16="http://schemas.microsoft.com/office/drawing/2014/main" id="{B899F495-9BAA-9648-A0D6-4B86412455DC}"/>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DA088B9D-E7E1-9A42-BB4E-A6B47D43C95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78E0224-AB39-1C40-BFDF-BFE15C618625}"/>
              </a:ext>
            </a:extLst>
          </p:cNvPr>
          <p:cNvSpPr>
            <a:spLocks noGrp="1"/>
          </p:cNvSpPr>
          <p:nvPr>
            <p:ph type="sldNum" sz="quarter" idx="12"/>
          </p:nvPr>
        </p:nvSpPr>
        <p:spPr/>
        <p:txBody>
          <a:bodyPr/>
          <a:lstStyle/>
          <a:p>
            <a:fld id="{F7F6C048-724C-A44D-A3A9-573A2C2F7973}" type="slidenum">
              <a:rPr lang="en-US" smtClean="0"/>
              <a:pPr/>
              <a:t>158</a:t>
            </a:fld>
            <a:endParaRPr lang="en-US"/>
          </a:p>
        </p:txBody>
      </p:sp>
      <p:grpSp>
        <p:nvGrpSpPr>
          <p:cNvPr id="9" name="Group 8">
            <a:extLst>
              <a:ext uri="{FF2B5EF4-FFF2-40B4-BE49-F238E27FC236}">
                <a16:creationId xmlns:a16="http://schemas.microsoft.com/office/drawing/2014/main" id="{9EC7D913-815A-D542-819A-B89086BB720D}"/>
              </a:ext>
            </a:extLst>
          </p:cNvPr>
          <p:cNvGrpSpPr/>
          <p:nvPr/>
        </p:nvGrpSpPr>
        <p:grpSpPr>
          <a:xfrm>
            <a:off x="1408814" y="1389284"/>
            <a:ext cx="6211186" cy="4249515"/>
            <a:chOff x="838200" y="967511"/>
            <a:chExt cx="5181600" cy="3934178"/>
          </a:xfrm>
        </p:grpSpPr>
        <p:pic>
          <p:nvPicPr>
            <p:cNvPr id="7" name="Picture 6">
              <a:extLst>
                <a:ext uri="{FF2B5EF4-FFF2-40B4-BE49-F238E27FC236}">
                  <a16:creationId xmlns:a16="http://schemas.microsoft.com/office/drawing/2014/main" id="{000393CA-391F-A44C-A3DA-F949116F0E74}"/>
                </a:ext>
              </a:extLst>
            </p:cNvPr>
            <p:cNvPicPr>
              <a:picLocks noChangeAspect="1"/>
            </p:cNvPicPr>
            <p:nvPr/>
          </p:nvPicPr>
          <p:blipFill rotWithShape="1">
            <a:blip r:embed="rId2"/>
            <a:srcRect r="4255"/>
            <a:stretch/>
          </p:blipFill>
          <p:spPr>
            <a:xfrm>
              <a:off x="838200" y="967511"/>
              <a:ext cx="5181600" cy="3934178"/>
            </a:xfrm>
            <a:prstGeom prst="rect">
              <a:avLst/>
            </a:prstGeom>
          </p:spPr>
        </p:pic>
        <p:sp>
          <p:nvSpPr>
            <p:cNvPr id="8" name="Oval 7">
              <a:extLst>
                <a:ext uri="{FF2B5EF4-FFF2-40B4-BE49-F238E27FC236}">
                  <a16:creationId xmlns:a16="http://schemas.microsoft.com/office/drawing/2014/main" id="{5845719C-FA91-9C49-BFD8-D06C530717E9}"/>
                </a:ext>
              </a:extLst>
            </p:cNvPr>
            <p:cNvSpPr/>
            <p:nvPr/>
          </p:nvSpPr>
          <p:spPr bwMode="auto">
            <a:xfrm>
              <a:off x="5105400" y="2667000"/>
              <a:ext cx="685800" cy="762000"/>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T</a:t>
              </a:r>
              <a:endParaRPr kumimoji="0" lang="en-US" sz="1800" b="0" i="0" u="none" strike="noStrike" cap="none" normalizeH="0" baseline="0" dirty="0">
                <a:ln>
                  <a:noFill/>
                </a:ln>
                <a:solidFill>
                  <a:schemeClr val="tx1"/>
                </a:solidFill>
                <a:effectLst/>
                <a:latin typeface="Arial" pitchFamily="-107" charset="0"/>
              </a:endParaRPr>
            </a:p>
          </p:txBody>
        </p:sp>
      </p:grpSp>
      <p:sp>
        <p:nvSpPr>
          <p:cNvPr id="3" name="Oval 2">
            <a:extLst>
              <a:ext uri="{FF2B5EF4-FFF2-40B4-BE49-F238E27FC236}">
                <a16:creationId xmlns:a16="http://schemas.microsoft.com/office/drawing/2014/main" id="{B1E7C273-85F8-E549-B82C-0010859C4CDD}"/>
              </a:ext>
            </a:extLst>
          </p:cNvPr>
          <p:cNvSpPr/>
          <p:nvPr/>
        </p:nvSpPr>
        <p:spPr bwMode="auto">
          <a:xfrm>
            <a:off x="1828800" y="2024064"/>
            <a:ext cx="990600" cy="947736"/>
          </a:xfrm>
          <a:prstGeom prst="ellipse">
            <a:avLst/>
          </a:prstGeom>
          <a:solidFill>
            <a:srgbClr val="CC33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1" name="Oval 10">
            <a:extLst>
              <a:ext uri="{FF2B5EF4-FFF2-40B4-BE49-F238E27FC236}">
                <a16:creationId xmlns:a16="http://schemas.microsoft.com/office/drawing/2014/main" id="{0590CDF2-6304-A541-99CC-79BECDBDF7D5}"/>
              </a:ext>
            </a:extLst>
          </p:cNvPr>
          <p:cNvSpPr/>
          <p:nvPr/>
        </p:nvSpPr>
        <p:spPr bwMode="auto">
          <a:xfrm>
            <a:off x="1828800" y="3929064"/>
            <a:ext cx="990600" cy="947736"/>
          </a:xfrm>
          <a:prstGeom prst="ellipse">
            <a:avLst/>
          </a:prstGeom>
          <a:solidFill>
            <a:srgbClr val="CC33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2" name="Oval 11">
            <a:extLst>
              <a:ext uri="{FF2B5EF4-FFF2-40B4-BE49-F238E27FC236}">
                <a16:creationId xmlns:a16="http://schemas.microsoft.com/office/drawing/2014/main" id="{29897FAE-D75C-C940-A7F9-734084DE4269}"/>
              </a:ext>
            </a:extLst>
          </p:cNvPr>
          <p:cNvSpPr/>
          <p:nvPr/>
        </p:nvSpPr>
        <p:spPr bwMode="auto">
          <a:xfrm>
            <a:off x="4191000" y="3977523"/>
            <a:ext cx="822069" cy="823077"/>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B</a:t>
            </a:r>
            <a:endParaRPr kumimoji="0" lang="en-US" sz="1800" b="0" i="0" u="none" strike="noStrike" cap="none" normalizeH="0" baseline="0" dirty="0">
              <a:ln>
                <a:noFill/>
              </a:ln>
              <a:solidFill>
                <a:schemeClr val="tx1"/>
              </a:solidFill>
              <a:effectLst/>
              <a:latin typeface="Arial" pitchFamily="-107" charset="0"/>
            </a:endParaRPr>
          </a:p>
        </p:txBody>
      </p:sp>
      <p:sp>
        <p:nvSpPr>
          <p:cNvPr id="13" name="Oval 12">
            <a:extLst>
              <a:ext uri="{FF2B5EF4-FFF2-40B4-BE49-F238E27FC236}">
                <a16:creationId xmlns:a16="http://schemas.microsoft.com/office/drawing/2014/main" id="{54CD39C5-4880-E34A-8C3E-BBB7270D735C}"/>
              </a:ext>
            </a:extLst>
          </p:cNvPr>
          <p:cNvSpPr/>
          <p:nvPr/>
        </p:nvSpPr>
        <p:spPr bwMode="auto">
          <a:xfrm>
            <a:off x="4207131" y="2072523"/>
            <a:ext cx="822069" cy="823077"/>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a:t>
            </a: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288328623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1535-2AA2-974C-840A-D98DBEF24799}"/>
              </a:ext>
            </a:extLst>
          </p:cNvPr>
          <p:cNvSpPr>
            <a:spLocks noGrp="1"/>
          </p:cNvSpPr>
          <p:nvPr>
            <p:ph type="title"/>
          </p:nvPr>
        </p:nvSpPr>
        <p:spPr/>
        <p:txBody>
          <a:bodyPr/>
          <a:lstStyle/>
          <a:p>
            <a:r>
              <a:rPr lang="en-US" dirty="0"/>
              <a:t>What if ~a, ~b, B?</a:t>
            </a:r>
          </a:p>
        </p:txBody>
      </p:sp>
      <p:sp>
        <p:nvSpPr>
          <p:cNvPr id="4" name="Date Placeholder 3">
            <a:extLst>
              <a:ext uri="{FF2B5EF4-FFF2-40B4-BE49-F238E27FC236}">
                <a16:creationId xmlns:a16="http://schemas.microsoft.com/office/drawing/2014/main" id="{B899F495-9BAA-9648-A0D6-4B86412455DC}"/>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DA088B9D-E7E1-9A42-BB4E-A6B47D43C95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78E0224-AB39-1C40-BFDF-BFE15C618625}"/>
              </a:ext>
            </a:extLst>
          </p:cNvPr>
          <p:cNvSpPr>
            <a:spLocks noGrp="1"/>
          </p:cNvSpPr>
          <p:nvPr>
            <p:ph type="sldNum" sz="quarter" idx="12"/>
          </p:nvPr>
        </p:nvSpPr>
        <p:spPr/>
        <p:txBody>
          <a:bodyPr/>
          <a:lstStyle/>
          <a:p>
            <a:fld id="{F7F6C048-724C-A44D-A3A9-573A2C2F7973}" type="slidenum">
              <a:rPr lang="en-US" smtClean="0"/>
              <a:pPr/>
              <a:t>159</a:t>
            </a:fld>
            <a:endParaRPr lang="en-US"/>
          </a:p>
        </p:txBody>
      </p:sp>
      <p:grpSp>
        <p:nvGrpSpPr>
          <p:cNvPr id="9" name="Group 8">
            <a:extLst>
              <a:ext uri="{FF2B5EF4-FFF2-40B4-BE49-F238E27FC236}">
                <a16:creationId xmlns:a16="http://schemas.microsoft.com/office/drawing/2014/main" id="{9EC7D913-815A-D542-819A-B89086BB720D}"/>
              </a:ext>
            </a:extLst>
          </p:cNvPr>
          <p:cNvGrpSpPr/>
          <p:nvPr/>
        </p:nvGrpSpPr>
        <p:grpSpPr>
          <a:xfrm>
            <a:off x="1408814" y="1389284"/>
            <a:ext cx="6211186" cy="4249515"/>
            <a:chOff x="838200" y="967511"/>
            <a:chExt cx="5181600" cy="3934178"/>
          </a:xfrm>
        </p:grpSpPr>
        <p:pic>
          <p:nvPicPr>
            <p:cNvPr id="7" name="Picture 6">
              <a:extLst>
                <a:ext uri="{FF2B5EF4-FFF2-40B4-BE49-F238E27FC236}">
                  <a16:creationId xmlns:a16="http://schemas.microsoft.com/office/drawing/2014/main" id="{000393CA-391F-A44C-A3DA-F949116F0E74}"/>
                </a:ext>
              </a:extLst>
            </p:cNvPr>
            <p:cNvPicPr>
              <a:picLocks noChangeAspect="1"/>
            </p:cNvPicPr>
            <p:nvPr/>
          </p:nvPicPr>
          <p:blipFill rotWithShape="1">
            <a:blip r:embed="rId2"/>
            <a:srcRect r="4255"/>
            <a:stretch/>
          </p:blipFill>
          <p:spPr>
            <a:xfrm>
              <a:off x="838200" y="967511"/>
              <a:ext cx="5181600" cy="3934178"/>
            </a:xfrm>
            <a:prstGeom prst="rect">
              <a:avLst/>
            </a:prstGeom>
          </p:spPr>
        </p:pic>
        <p:sp>
          <p:nvSpPr>
            <p:cNvPr id="8" name="Oval 7">
              <a:extLst>
                <a:ext uri="{FF2B5EF4-FFF2-40B4-BE49-F238E27FC236}">
                  <a16:creationId xmlns:a16="http://schemas.microsoft.com/office/drawing/2014/main" id="{5845719C-FA91-9C49-BFD8-D06C530717E9}"/>
                </a:ext>
              </a:extLst>
            </p:cNvPr>
            <p:cNvSpPr/>
            <p:nvPr/>
          </p:nvSpPr>
          <p:spPr bwMode="auto">
            <a:xfrm>
              <a:off x="5105400" y="2667000"/>
              <a:ext cx="685800" cy="76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B</a:t>
              </a:r>
              <a:endParaRPr kumimoji="0" lang="en-US" sz="1800" b="0" i="0" u="none" strike="noStrike" cap="none" normalizeH="0" baseline="0" dirty="0">
                <a:ln>
                  <a:noFill/>
                </a:ln>
                <a:solidFill>
                  <a:schemeClr val="tx1"/>
                </a:solidFill>
                <a:effectLst/>
                <a:latin typeface="Arial" pitchFamily="-107" charset="0"/>
              </a:endParaRPr>
            </a:p>
          </p:txBody>
        </p:sp>
      </p:grpSp>
      <p:sp>
        <p:nvSpPr>
          <p:cNvPr id="3" name="Oval 2">
            <a:extLst>
              <a:ext uri="{FF2B5EF4-FFF2-40B4-BE49-F238E27FC236}">
                <a16:creationId xmlns:a16="http://schemas.microsoft.com/office/drawing/2014/main" id="{B1E7C273-85F8-E549-B82C-0010859C4CDD}"/>
              </a:ext>
            </a:extLst>
          </p:cNvPr>
          <p:cNvSpPr/>
          <p:nvPr/>
        </p:nvSpPr>
        <p:spPr bwMode="auto">
          <a:xfrm>
            <a:off x="1828800" y="2024064"/>
            <a:ext cx="990600" cy="947736"/>
          </a:xfrm>
          <a:prstGeom prst="ellipse">
            <a:avLst/>
          </a:prstGeom>
          <a:solidFill>
            <a:srgbClr val="CC33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1" name="Oval 10">
            <a:extLst>
              <a:ext uri="{FF2B5EF4-FFF2-40B4-BE49-F238E27FC236}">
                <a16:creationId xmlns:a16="http://schemas.microsoft.com/office/drawing/2014/main" id="{0590CDF2-6304-A541-99CC-79BECDBDF7D5}"/>
              </a:ext>
            </a:extLst>
          </p:cNvPr>
          <p:cNvSpPr/>
          <p:nvPr/>
        </p:nvSpPr>
        <p:spPr bwMode="auto">
          <a:xfrm>
            <a:off x="1828800" y="3929064"/>
            <a:ext cx="990600" cy="947736"/>
          </a:xfrm>
          <a:prstGeom prst="ellipse">
            <a:avLst/>
          </a:prstGeom>
          <a:solidFill>
            <a:srgbClr val="CC33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2" name="Oval 11">
            <a:extLst>
              <a:ext uri="{FF2B5EF4-FFF2-40B4-BE49-F238E27FC236}">
                <a16:creationId xmlns:a16="http://schemas.microsoft.com/office/drawing/2014/main" id="{29897FAE-D75C-C940-A7F9-734084DE4269}"/>
              </a:ext>
            </a:extLst>
          </p:cNvPr>
          <p:cNvSpPr/>
          <p:nvPr/>
        </p:nvSpPr>
        <p:spPr bwMode="auto">
          <a:xfrm>
            <a:off x="4191000" y="3977523"/>
            <a:ext cx="822069" cy="82307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T</a:t>
            </a:r>
            <a:endParaRPr kumimoji="0" lang="en-US" sz="1800" b="0" i="0" u="none" strike="noStrike" cap="none" normalizeH="0" baseline="0" dirty="0">
              <a:ln>
                <a:noFill/>
              </a:ln>
              <a:solidFill>
                <a:schemeClr val="tx1"/>
              </a:solidFill>
              <a:effectLst/>
              <a:latin typeface="Arial" pitchFamily="-107" charset="0"/>
            </a:endParaRPr>
          </a:p>
        </p:txBody>
      </p:sp>
      <p:sp>
        <p:nvSpPr>
          <p:cNvPr id="13" name="Oval 12">
            <a:extLst>
              <a:ext uri="{FF2B5EF4-FFF2-40B4-BE49-F238E27FC236}">
                <a16:creationId xmlns:a16="http://schemas.microsoft.com/office/drawing/2014/main" id="{54CD39C5-4880-E34A-8C3E-BBB7270D735C}"/>
              </a:ext>
            </a:extLst>
          </p:cNvPr>
          <p:cNvSpPr/>
          <p:nvPr/>
        </p:nvSpPr>
        <p:spPr bwMode="auto">
          <a:xfrm>
            <a:off x="4207131" y="2072523"/>
            <a:ext cx="822069" cy="823077"/>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a:t>
            </a: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2995418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US" dirty="0">
                <a:ea typeface="ＭＳ Ｐゴシック" pitchFamily="-111" charset="-128"/>
                <a:cs typeface="ＭＳ Ｐゴシック" pitchFamily="-111" charset="-128"/>
              </a:rPr>
              <a:t>Subset Sum</a:t>
            </a:r>
          </a:p>
        </p:txBody>
      </p:sp>
      <p:sp>
        <p:nvSpPr>
          <p:cNvPr id="136195" name="Content Placeholder 2"/>
          <p:cNvSpPr>
            <a:spLocks noGrp="1"/>
          </p:cNvSpPr>
          <p:nvPr>
            <p:ph idx="1"/>
          </p:nvPr>
        </p:nvSpPr>
        <p:spPr/>
        <p:txBody>
          <a:bodyPr/>
          <a:lstStyle/>
          <a:p>
            <a:r>
              <a:rPr lang="en-US" sz="1800" dirty="0">
                <a:ea typeface="ＭＳ Ｐゴシック" pitchFamily="-111" charset="-128"/>
                <a:cs typeface="ＭＳ Ｐゴシック" pitchFamily="-111" charset="-128"/>
              </a:rPr>
              <a:t>Problem – Subset Sum</a:t>
            </a:r>
          </a:p>
          <a:p>
            <a:endParaRPr lang="en-US" sz="1800" dirty="0">
              <a:ea typeface="ＭＳ Ｐゴシック" pitchFamily="-111" charset="-128"/>
              <a:cs typeface="ＭＳ Ｐゴシック" pitchFamily="-111" charset="-128"/>
            </a:endParaRPr>
          </a:p>
          <a:p>
            <a:r>
              <a:rPr lang="en-US" sz="1800" dirty="0">
                <a:ea typeface="ＭＳ Ｐゴシック" pitchFamily="-111" charset="-128"/>
                <a:cs typeface="ＭＳ Ｐゴシック" pitchFamily="-111" charset="-128"/>
              </a:rPr>
              <a:t>Instances: A list </a:t>
            </a:r>
            <a:r>
              <a:rPr lang="en-US" sz="1800" b="1" dirty="0">
                <a:ea typeface="ＭＳ Ｐゴシック" pitchFamily="-111" charset="-128"/>
                <a:cs typeface="ＭＳ Ｐゴシック" pitchFamily="-111" charset="-128"/>
              </a:rPr>
              <a:t>L</a:t>
            </a:r>
            <a:r>
              <a:rPr lang="en-US" sz="1800" dirty="0">
                <a:ea typeface="ＭＳ Ｐゴシック" pitchFamily="-111" charset="-128"/>
                <a:cs typeface="ＭＳ Ｐゴシック" pitchFamily="-111" charset="-128"/>
              </a:rPr>
              <a:t> of </a:t>
            </a:r>
            <a:r>
              <a:rPr lang="en-US" sz="1800" b="1" dirty="0">
                <a:ea typeface="ＭＳ Ｐゴシック" pitchFamily="-111" charset="-128"/>
                <a:cs typeface="ＭＳ Ｐゴシック" pitchFamily="-111" charset="-128"/>
              </a:rPr>
              <a:t>n</a:t>
            </a:r>
            <a:r>
              <a:rPr lang="en-US" sz="1800" dirty="0">
                <a:ea typeface="ＭＳ Ｐゴシック" pitchFamily="-111" charset="-128"/>
                <a:cs typeface="ＭＳ Ｐゴシック" pitchFamily="-111" charset="-128"/>
              </a:rPr>
              <a:t> integer values and an integer </a:t>
            </a:r>
            <a:r>
              <a:rPr lang="en-US" sz="1800" b="1" dirty="0">
                <a:ea typeface="ＭＳ Ｐゴシック" pitchFamily="-111" charset="-128"/>
                <a:cs typeface="ＭＳ Ｐゴシック" pitchFamily="-111" charset="-128"/>
              </a:rPr>
              <a:t>B</a:t>
            </a:r>
            <a:r>
              <a:rPr lang="en-US" sz="1800" dirty="0">
                <a:ea typeface="ＭＳ Ｐゴシック" pitchFamily="-111" charset="-128"/>
                <a:cs typeface="ＭＳ Ｐゴシック" pitchFamily="-111" charset="-128"/>
              </a:rPr>
              <a:t>.</a:t>
            </a:r>
          </a:p>
          <a:p>
            <a:r>
              <a:rPr lang="en-US" sz="1800" dirty="0">
                <a:ea typeface="ＭＳ Ｐゴシック" pitchFamily="-111" charset="-128"/>
                <a:cs typeface="ＭＳ Ｐゴシック" pitchFamily="-111" charset="-128"/>
              </a:rPr>
              <a:t>Question: Does </a:t>
            </a:r>
            <a:r>
              <a:rPr lang="en-US" sz="1800" b="1" dirty="0">
                <a:ea typeface="ＭＳ Ｐゴシック" pitchFamily="-111" charset="-128"/>
                <a:cs typeface="ＭＳ Ｐゴシック" pitchFamily="-111" charset="-128"/>
              </a:rPr>
              <a:t>L</a:t>
            </a:r>
            <a:r>
              <a:rPr lang="en-US" sz="1800" dirty="0">
                <a:ea typeface="ＭＳ Ｐゴシック" pitchFamily="-111" charset="-128"/>
                <a:cs typeface="ＭＳ Ｐゴシック" pitchFamily="-111" charset="-128"/>
              </a:rPr>
              <a:t> have a subset which sums exactly to </a:t>
            </a:r>
            <a:r>
              <a:rPr lang="en-US" sz="1800" b="1" dirty="0">
                <a:ea typeface="ＭＳ Ｐゴシック" pitchFamily="-111" charset="-128"/>
                <a:cs typeface="ＭＳ Ｐゴシック" pitchFamily="-111" charset="-128"/>
              </a:rPr>
              <a:t>B</a:t>
            </a:r>
            <a:r>
              <a:rPr lang="en-US" sz="1800" dirty="0">
                <a:ea typeface="ＭＳ Ｐゴシック" pitchFamily="-111" charset="-128"/>
                <a:cs typeface="ＭＳ Ｐゴシック" pitchFamily="-111" charset="-128"/>
              </a:rPr>
              <a:t>?</a:t>
            </a:r>
          </a:p>
          <a:p>
            <a:endParaRPr lang="en-US" sz="1800" dirty="0">
              <a:ea typeface="ＭＳ Ｐゴシック" pitchFamily="-111" charset="-128"/>
              <a:cs typeface="ＭＳ Ｐゴシック" pitchFamily="-111" charset="-128"/>
            </a:endParaRPr>
          </a:p>
          <a:p>
            <a:r>
              <a:rPr lang="en-US" sz="1800" dirty="0">
                <a:ea typeface="ＭＳ Ｐゴシック" pitchFamily="-111" charset="-128"/>
                <a:cs typeface="ＭＳ Ｐゴシック" pitchFamily="-111" charset="-128"/>
              </a:rPr>
              <a:t>No one knows of a polynomial (deterministic) solution to this  problem.</a:t>
            </a:r>
          </a:p>
          <a:p>
            <a:endParaRPr lang="en-US" sz="1800" dirty="0">
              <a:ea typeface="ＭＳ Ｐゴシック" pitchFamily="-111" charset="-128"/>
              <a:cs typeface="ＭＳ Ｐゴシック" pitchFamily="-111" charset="-128"/>
            </a:endParaRPr>
          </a:p>
          <a:p>
            <a:r>
              <a:rPr lang="en-US" sz="1800" dirty="0">
                <a:ea typeface="ＭＳ Ｐゴシック" pitchFamily="-111" charset="-128"/>
                <a:cs typeface="ＭＳ Ｐゴシック" pitchFamily="-111" charset="-128"/>
              </a:rPr>
              <a:t>On the other hand, there is a very simple (dynamic programming) algorithm that runs in </a:t>
            </a:r>
            <a:r>
              <a:rPr lang="en-US" sz="1800" b="1" dirty="0">
                <a:ea typeface="ＭＳ Ｐゴシック" pitchFamily="-111" charset="-128"/>
                <a:cs typeface="ＭＳ Ｐゴシック" pitchFamily="-111" charset="-128"/>
              </a:rPr>
              <a:t>O(</a:t>
            </a:r>
            <a:r>
              <a:rPr lang="en-US" sz="1800" b="1" dirty="0" err="1">
                <a:ea typeface="ＭＳ Ｐゴシック" pitchFamily="-111" charset="-128"/>
                <a:cs typeface="ＭＳ Ｐゴシック" pitchFamily="-111" charset="-128"/>
              </a:rPr>
              <a:t>nB</a:t>
            </a:r>
            <a:r>
              <a:rPr lang="en-US" sz="1800" b="1" dirty="0">
                <a:ea typeface="ＭＳ Ｐゴシック" pitchFamily="-111" charset="-128"/>
                <a:cs typeface="ＭＳ Ｐゴシック" pitchFamily="-111" charset="-128"/>
              </a:rPr>
              <a:t>)</a:t>
            </a:r>
            <a:r>
              <a:rPr lang="en-US" sz="1800" dirty="0">
                <a:ea typeface="ＭＳ Ｐゴシック" pitchFamily="-111" charset="-128"/>
                <a:cs typeface="ＭＳ Ｐゴシック" pitchFamily="-111" charset="-128"/>
              </a:rPr>
              <a:t> time.</a:t>
            </a:r>
          </a:p>
          <a:p>
            <a:endParaRPr lang="en-US" sz="1800" dirty="0">
              <a:ea typeface="ＭＳ Ｐゴシック" pitchFamily="-111" charset="-128"/>
              <a:cs typeface="ＭＳ Ｐゴシック" pitchFamily="-111" charset="-128"/>
            </a:endParaRPr>
          </a:p>
          <a:p>
            <a:r>
              <a:rPr lang="en-US" sz="1800" dirty="0">
                <a:ea typeface="ＭＳ Ｐゴシック" pitchFamily="-111" charset="-128"/>
                <a:cs typeface="ＭＳ Ｐゴシック" pitchFamily="-111" charset="-128"/>
              </a:rPr>
              <a:t>Why isn't this "polynomial"? </a:t>
            </a:r>
          </a:p>
          <a:p>
            <a:pPr lvl="1"/>
            <a:r>
              <a:rPr lang="en-US" sz="1800" dirty="0">
                <a:ea typeface="ＭＳ Ｐゴシック" pitchFamily="-111" charset="-128"/>
                <a:cs typeface="ＭＳ Ｐゴシック" pitchFamily="-111" charset="-128"/>
              </a:rPr>
              <a:t>Because the "length" of an instance is </a:t>
            </a:r>
            <a:r>
              <a:rPr lang="en-US" sz="1800" b="1" dirty="0" err="1">
                <a:ea typeface="ＭＳ Ｐゴシック" pitchFamily="-111" charset="-128"/>
                <a:cs typeface="ＭＳ Ｐゴシック" pitchFamily="-111" charset="-128"/>
              </a:rPr>
              <a:t>nlog</a:t>
            </a:r>
            <a:r>
              <a:rPr lang="en-US" sz="1800" b="1" dirty="0">
                <a:ea typeface="ＭＳ Ｐゴシック" pitchFamily="-111" charset="-128"/>
                <a:cs typeface="ＭＳ Ｐゴシック" pitchFamily="-111" charset="-128"/>
              </a:rPr>
              <a:t>(B)</a:t>
            </a:r>
            <a:r>
              <a:rPr lang="en-US" sz="1800" dirty="0">
                <a:ea typeface="ＭＳ Ｐゴシック" pitchFamily="-111" charset="-128"/>
                <a:cs typeface="ＭＳ Ｐゴシック" pitchFamily="-111" charset="-128"/>
              </a:rPr>
              <a:t> and</a:t>
            </a:r>
          </a:p>
          <a:p>
            <a:pPr lvl="1"/>
            <a:r>
              <a:rPr lang="en-US" sz="1800" b="1" dirty="0" err="1">
                <a:ea typeface="ＭＳ Ｐゴシック" pitchFamily="-111" charset="-128"/>
                <a:cs typeface="ＭＳ Ｐゴシック" pitchFamily="-111" charset="-128"/>
              </a:rPr>
              <a:t>nB</a:t>
            </a:r>
            <a:r>
              <a:rPr lang="en-US" sz="1800" b="1" dirty="0">
                <a:ea typeface="ＭＳ Ｐゴシック" pitchFamily="-111" charset="-128"/>
                <a:cs typeface="ＭＳ Ｐゴシック" pitchFamily="-111" charset="-128"/>
              </a:rPr>
              <a:t> &gt; (</a:t>
            </a:r>
            <a:r>
              <a:rPr lang="en-US" sz="1800" b="1" dirty="0" err="1">
                <a:ea typeface="ＭＳ Ｐゴシック" pitchFamily="-111" charset="-128"/>
                <a:cs typeface="ＭＳ Ｐゴシック" pitchFamily="-111" charset="-128"/>
              </a:rPr>
              <a:t>nlog</a:t>
            </a:r>
            <a:r>
              <a:rPr lang="en-US" sz="1800" b="1" dirty="0">
                <a:ea typeface="ＭＳ Ｐゴシック" pitchFamily="-111" charset="-128"/>
                <a:cs typeface="ＭＳ Ｐゴシック" pitchFamily="-111" charset="-128"/>
              </a:rPr>
              <a:t>(B))^k </a:t>
            </a:r>
            <a:r>
              <a:rPr lang="en-US" sz="1800" dirty="0">
                <a:ea typeface="ＭＳ Ｐゴシック" pitchFamily="-111" charset="-128"/>
                <a:cs typeface="ＭＳ Ｐゴシック" pitchFamily="-111" charset="-128"/>
              </a:rPr>
              <a:t>for any fixed </a:t>
            </a:r>
            <a:r>
              <a:rPr lang="en-US" sz="1800" b="1" dirty="0">
                <a:ea typeface="ＭＳ Ｐゴシック" pitchFamily="-111" charset="-128"/>
                <a:cs typeface="ＭＳ Ｐゴシック" pitchFamily="-111" charset="-128"/>
              </a:rPr>
              <a:t>k</a:t>
            </a:r>
            <a:r>
              <a:rPr lang="en-US" sz="1800" dirty="0">
                <a:ea typeface="ＭＳ Ｐゴシック" pitchFamily="-111" charset="-128"/>
                <a:cs typeface="ＭＳ Ｐゴシック" pitchFamily="-111" charset="-128"/>
              </a:rPr>
              <a:t>.</a:t>
            </a:r>
          </a:p>
        </p:txBody>
      </p:sp>
      <p:sp>
        <p:nvSpPr>
          <p:cNvPr id="136196" name="Date Placeholder 3"/>
          <p:cNvSpPr>
            <a:spLocks noGrp="1"/>
          </p:cNvSpPr>
          <p:nvPr>
            <p:ph type="dt" sz="quarter" idx="10"/>
          </p:nvPr>
        </p:nvSpPr>
        <p:spPr>
          <a:noFill/>
        </p:spPr>
        <p:txBody>
          <a:bodyPr/>
          <a:lstStyle/>
          <a:p>
            <a:fld id="{9EC84BAA-8332-6D48-9B3C-10DBF05FF8B3}"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136197"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36198" name="Slide Number Placeholder 5"/>
          <p:cNvSpPr>
            <a:spLocks noGrp="1"/>
          </p:cNvSpPr>
          <p:nvPr>
            <p:ph type="sldNum" sz="quarter" idx="12"/>
          </p:nvPr>
        </p:nvSpPr>
        <p:spPr>
          <a:noFill/>
        </p:spPr>
        <p:txBody>
          <a:bodyPr/>
          <a:lstStyle/>
          <a:p>
            <a:fld id="{87967731-E9AA-D144-8B06-C183B66A9282}" type="slidenum">
              <a:rPr lang="en-US">
                <a:latin typeface="Arial" pitchFamily="-111" charset="0"/>
                <a:ea typeface="ＭＳ Ｐゴシック" pitchFamily="-111" charset="-128"/>
                <a:cs typeface="ＭＳ Ｐゴシック" pitchFamily="-111" charset="-128"/>
              </a:rPr>
              <a:pPr/>
              <a:t>16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2201300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1535-2AA2-974C-840A-D98DBEF24799}"/>
              </a:ext>
            </a:extLst>
          </p:cNvPr>
          <p:cNvSpPr>
            <a:spLocks noGrp="1"/>
          </p:cNvSpPr>
          <p:nvPr>
            <p:ph type="title"/>
          </p:nvPr>
        </p:nvSpPr>
        <p:spPr/>
        <p:txBody>
          <a:bodyPr/>
          <a:lstStyle/>
          <a:p>
            <a:r>
              <a:rPr lang="en-US" dirty="0"/>
              <a:t>What if a, ~b?</a:t>
            </a:r>
          </a:p>
        </p:txBody>
      </p:sp>
      <p:sp>
        <p:nvSpPr>
          <p:cNvPr id="4" name="Date Placeholder 3">
            <a:extLst>
              <a:ext uri="{FF2B5EF4-FFF2-40B4-BE49-F238E27FC236}">
                <a16:creationId xmlns:a16="http://schemas.microsoft.com/office/drawing/2014/main" id="{B899F495-9BAA-9648-A0D6-4B86412455DC}"/>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DA088B9D-E7E1-9A42-BB4E-A6B47D43C95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78E0224-AB39-1C40-BFDF-BFE15C618625}"/>
              </a:ext>
            </a:extLst>
          </p:cNvPr>
          <p:cNvSpPr>
            <a:spLocks noGrp="1"/>
          </p:cNvSpPr>
          <p:nvPr>
            <p:ph type="sldNum" sz="quarter" idx="12"/>
          </p:nvPr>
        </p:nvSpPr>
        <p:spPr/>
        <p:txBody>
          <a:bodyPr/>
          <a:lstStyle/>
          <a:p>
            <a:fld id="{F7F6C048-724C-A44D-A3A9-573A2C2F7973}" type="slidenum">
              <a:rPr lang="en-US" smtClean="0"/>
              <a:pPr/>
              <a:t>160</a:t>
            </a:fld>
            <a:endParaRPr lang="en-US"/>
          </a:p>
        </p:txBody>
      </p:sp>
      <p:grpSp>
        <p:nvGrpSpPr>
          <p:cNvPr id="9" name="Group 8">
            <a:extLst>
              <a:ext uri="{FF2B5EF4-FFF2-40B4-BE49-F238E27FC236}">
                <a16:creationId xmlns:a16="http://schemas.microsoft.com/office/drawing/2014/main" id="{9EC7D913-815A-D542-819A-B89086BB720D}"/>
              </a:ext>
            </a:extLst>
          </p:cNvPr>
          <p:cNvGrpSpPr/>
          <p:nvPr/>
        </p:nvGrpSpPr>
        <p:grpSpPr>
          <a:xfrm>
            <a:off x="1408814" y="1389284"/>
            <a:ext cx="6211186" cy="4249515"/>
            <a:chOff x="838200" y="967511"/>
            <a:chExt cx="5181600" cy="3934178"/>
          </a:xfrm>
        </p:grpSpPr>
        <p:pic>
          <p:nvPicPr>
            <p:cNvPr id="7" name="Picture 6">
              <a:extLst>
                <a:ext uri="{FF2B5EF4-FFF2-40B4-BE49-F238E27FC236}">
                  <a16:creationId xmlns:a16="http://schemas.microsoft.com/office/drawing/2014/main" id="{000393CA-391F-A44C-A3DA-F949116F0E74}"/>
                </a:ext>
              </a:extLst>
            </p:cNvPr>
            <p:cNvPicPr>
              <a:picLocks noChangeAspect="1"/>
            </p:cNvPicPr>
            <p:nvPr/>
          </p:nvPicPr>
          <p:blipFill rotWithShape="1">
            <a:blip r:embed="rId2"/>
            <a:srcRect r="4255"/>
            <a:stretch/>
          </p:blipFill>
          <p:spPr>
            <a:xfrm>
              <a:off x="838200" y="967511"/>
              <a:ext cx="5181600" cy="3934178"/>
            </a:xfrm>
            <a:prstGeom prst="rect">
              <a:avLst/>
            </a:prstGeom>
          </p:spPr>
        </p:pic>
        <p:sp>
          <p:nvSpPr>
            <p:cNvPr id="8" name="Oval 7">
              <a:extLst>
                <a:ext uri="{FF2B5EF4-FFF2-40B4-BE49-F238E27FC236}">
                  <a16:creationId xmlns:a16="http://schemas.microsoft.com/office/drawing/2014/main" id="{5845719C-FA91-9C49-BFD8-D06C530717E9}"/>
                </a:ext>
              </a:extLst>
            </p:cNvPr>
            <p:cNvSpPr/>
            <p:nvPr/>
          </p:nvSpPr>
          <p:spPr bwMode="auto">
            <a:xfrm>
              <a:off x="5105400" y="2667000"/>
              <a:ext cx="685800" cy="762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a:t>
              </a:r>
              <a:endParaRPr kumimoji="0" lang="en-US" sz="1800" b="0" i="0" u="none" strike="noStrike" cap="none" normalizeH="0" baseline="0" dirty="0">
                <a:ln>
                  <a:noFill/>
                </a:ln>
                <a:solidFill>
                  <a:schemeClr val="tx1"/>
                </a:solidFill>
                <a:effectLst/>
                <a:latin typeface="Arial" pitchFamily="-107" charset="0"/>
              </a:endParaRPr>
            </a:p>
          </p:txBody>
        </p:sp>
      </p:grpSp>
      <p:sp>
        <p:nvSpPr>
          <p:cNvPr id="11" name="Oval 10">
            <a:extLst>
              <a:ext uri="{FF2B5EF4-FFF2-40B4-BE49-F238E27FC236}">
                <a16:creationId xmlns:a16="http://schemas.microsoft.com/office/drawing/2014/main" id="{10A7206F-75C9-C84A-B64B-9CEDB2F206B0}"/>
              </a:ext>
            </a:extLst>
          </p:cNvPr>
          <p:cNvSpPr/>
          <p:nvPr/>
        </p:nvSpPr>
        <p:spPr bwMode="auto">
          <a:xfrm>
            <a:off x="1828800" y="2024064"/>
            <a:ext cx="990600" cy="947736"/>
          </a:xfrm>
          <a:prstGeom prst="ellipse">
            <a:avLst/>
          </a:prstGeom>
          <a:solidFill>
            <a:srgbClr val="0099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2" name="Oval 11">
            <a:extLst>
              <a:ext uri="{FF2B5EF4-FFF2-40B4-BE49-F238E27FC236}">
                <a16:creationId xmlns:a16="http://schemas.microsoft.com/office/drawing/2014/main" id="{6CA85978-0F72-D94D-82A7-194587EEDD0D}"/>
              </a:ext>
            </a:extLst>
          </p:cNvPr>
          <p:cNvSpPr/>
          <p:nvPr/>
        </p:nvSpPr>
        <p:spPr bwMode="auto">
          <a:xfrm>
            <a:off x="1828800" y="3929064"/>
            <a:ext cx="990600" cy="947736"/>
          </a:xfrm>
          <a:prstGeom prst="ellipse">
            <a:avLst/>
          </a:prstGeom>
          <a:solidFill>
            <a:srgbClr val="CC33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Tree>
    <p:extLst>
      <p:ext uri="{BB962C8B-B14F-4D97-AF65-F5344CB8AC3E}">
        <p14:creationId xmlns:p14="http://schemas.microsoft.com/office/powerpoint/2010/main" val="141689662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1535-2AA2-974C-840A-D98DBEF24799}"/>
              </a:ext>
            </a:extLst>
          </p:cNvPr>
          <p:cNvSpPr>
            <a:spLocks noGrp="1"/>
          </p:cNvSpPr>
          <p:nvPr>
            <p:ph type="title"/>
          </p:nvPr>
        </p:nvSpPr>
        <p:spPr/>
        <p:txBody>
          <a:bodyPr/>
          <a:lstStyle/>
          <a:p>
            <a:r>
              <a:rPr lang="en-US" dirty="0"/>
              <a:t>What if a, ~b, T?</a:t>
            </a:r>
          </a:p>
        </p:txBody>
      </p:sp>
      <p:sp>
        <p:nvSpPr>
          <p:cNvPr id="4" name="Date Placeholder 3">
            <a:extLst>
              <a:ext uri="{FF2B5EF4-FFF2-40B4-BE49-F238E27FC236}">
                <a16:creationId xmlns:a16="http://schemas.microsoft.com/office/drawing/2014/main" id="{B899F495-9BAA-9648-A0D6-4B86412455DC}"/>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DA088B9D-E7E1-9A42-BB4E-A6B47D43C95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78E0224-AB39-1C40-BFDF-BFE15C618625}"/>
              </a:ext>
            </a:extLst>
          </p:cNvPr>
          <p:cNvSpPr>
            <a:spLocks noGrp="1"/>
          </p:cNvSpPr>
          <p:nvPr>
            <p:ph type="sldNum" sz="quarter" idx="12"/>
          </p:nvPr>
        </p:nvSpPr>
        <p:spPr/>
        <p:txBody>
          <a:bodyPr/>
          <a:lstStyle/>
          <a:p>
            <a:fld id="{F7F6C048-724C-A44D-A3A9-573A2C2F7973}" type="slidenum">
              <a:rPr lang="en-US" smtClean="0"/>
              <a:pPr/>
              <a:t>161</a:t>
            </a:fld>
            <a:endParaRPr lang="en-US"/>
          </a:p>
        </p:txBody>
      </p:sp>
      <p:grpSp>
        <p:nvGrpSpPr>
          <p:cNvPr id="9" name="Group 8">
            <a:extLst>
              <a:ext uri="{FF2B5EF4-FFF2-40B4-BE49-F238E27FC236}">
                <a16:creationId xmlns:a16="http://schemas.microsoft.com/office/drawing/2014/main" id="{9EC7D913-815A-D542-819A-B89086BB720D}"/>
              </a:ext>
            </a:extLst>
          </p:cNvPr>
          <p:cNvGrpSpPr/>
          <p:nvPr/>
        </p:nvGrpSpPr>
        <p:grpSpPr>
          <a:xfrm>
            <a:off x="1408814" y="1389284"/>
            <a:ext cx="6211186" cy="4249515"/>
            <a:chOff x="838200" y="967511"/>
            <a:chExt cx="5181600" cy="3934178"/>
          </a:xfrm>
        </p:grpSpPr>
        <p:pic>
          <p:nvPicPr>
            <p:cNvPr id="7" name="Picture 6">
              <a:extLst>
                <a:ext uri="{FF2B5EF4-FFF2-40B4-BE49-F238E27FC236}">
                  <a16:creationId xmlns:a16="http://schemas.microsoft.com/office/drawing/2014/main" id="{000393CA-391F-A44C-A3DA-F949116F0E74}"/>
                </a:ext>
              </a:extLst>
            </p:cNvPr>
            <p:cNvPicPr>
              <a:picLocks noChangeAspect="1"/>
            </p:cNvPicPr>
            <p:nvPr/>
          </p:nvPicPr>
          <p:blipFill rotWithShape="1">
            <a:blip r:embed="rId2"/>
            <a:srcRect r="4255"/>
            <a:stretch/>
          </p:blipFill>
          <p:spPr>
            <a:xfrm>
              <a:off x="838200" y="967511"/>
              <a:ext cx="5181600" cy="3934178"/>
            </a:xfrm>
            <a:prstGeom prst="rect">
              <a:avLst/>
            </a:prstGeom>
          </p:spPr>
        </p:pic>
        <p:sp>
          <p:nvSpPr>
            <p:cNvPr id="8" name="Oval 7">
              <a:extLst>
                <a:ext uri="{FF2B5EF4-FFF2-40B4-BE49-F238E27FC236}">
                  <a16:creationId xmlns:a16="http://schemas.microsoft.com/office/drawing/2014/main" id="{5845719C-FA91-9C49-BFD8-D06C530717E9}"/>
                </a:ext>
              </a:extLst>
            </p:cNvPr>
            <p:cNvSpPr/>
            <p:nvPr/>
          </p:nvSpPr>
          <p:spPr bwMode="auto">
            <a:xfrm>
              <a:off x="5105400" y="2667000"/>
              <a:ext cx="685800" cy="762000"/>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T</a:t>
              </a:r>
              <a:endParaRPr kumimoji="0" lang="en-US" sz="1800" b="0" i="0" u="none" strike="noStrike" cap="none" normalizeH="0" baseline="0" dirty="0">
                <a:ln>
                  <a:noFill/>
                </a:ln>
                <a:solidFill>
                  <a:schemeClr val="tx1"/>
                </a:solidFill>
                <a:effectLst/>
                <a:latin typeface="Arial" pitchFamily="-107" charset="0"/>
              </a:endParaRPr>
            </a:p>
          </p:txBody>
        </p:sp>
      </p:grpSp>
      <p:sp>
        <p:nvSpPr>
          <p:cNvPr id="11" name="Oval 10">
            <a:extLst>
              <a:ext uri="{FF2B5EF4-FFF2-40B4-BE49-F238E27FC236}">
                <a16:creationId xmlns:a16="http://schemas.microsoft.com/office/drawing/2014/main" id="{10A7206F-75C9-C84A-B64B-9CEDB2F206B0}"/>
              </a:ext>
            </a:extLst>
          </p:cNvPr>
          <p:cNvSpPr/>
          <p:nvPr/>
        </p:nvSpPr>
        <p:spPr bwMode="auto">
          <a:xfrm>
            <a:off x="1828800" y="2024064"/>
            <a:ext cx="990600" cy="947736"/>
          </a:xfrm>
          <a:prstGeom prst="ellipse">
            <a:avLst/>
          </a:prstGeom>
          <a:solidFill>
            <a:srgbClr val="0099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2" name="Oval 11">
            <a:extLst>
              <a:ext uri="{FF2B5EF4-FFF2-40B4-BE49-F238E27FC236}">
                <a16:creationId xmlns:a16="http://schemas.microsoft.com/office/drawing/2014/main" id="{6CA85978-0F72-D94D-82A7-194587EEDD0D}"/>
              </a:ext>
            </a:extLst>
          </p:cNvPr>
          <p:cNvSpPr/>
          <p:nvPr/>
        </p:nvSpPr>
        <p:spPr bwMode="auto">
          <a:xfrm>
            <a:off x="1828800" y="3929064"/>
            <a:ext cx="990600" cy="947736"/>
          </a:xfrm>
          <a:prstGeom prst="ellipse">
            <a:avLst/>
          </a:prstGeom>
          <a:solidFill>
            <a:srgbClr val="CC33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Oval 12">
            <a:extLst>
              <a:ext uri="{FF2B5EF4-FFF2-40B4-BE49-F238E27FC236}">
                <a16:creationId xmlns:a16="http://schemas.microsoft.com/office/drawing/2014/main" id="{658CAEB8-834D-F946-867E-5C7864BF769F}"/>
              </a:ext>
            </a:extLst>
          </p:cNvPr>
          <p:cNvSpPr/>
          <p:nvPr/>
        </p:nvSpPr>
        <p:spPr bwMode="auto">
          <a:xfrm>
            <a:off x="4191000" y="3977523"/>
            <a:ext cx="822069" cy="823077"/>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B</a:t>
            </a:r>
            <a:endParaRPr kumimoji="0" lang="en-US" sz="1800" b="0" i="0" u="none" strike="noStrike" cap="none" normalizeH="0" baseline="0" dirty="0">
              <a:ln>
                <a:noFill/>
              </a:ln>
              <a:solidFill>
                <a:schemeClr val="tx1"/>
              </a:solidFill>
              <a:effectLst/>
              <a:latin typeface="Arial" pitchFamily="-107" charset="0"/>
            </a:endParaRPr>
          </a:p>
        </p:txBody>
      </p:sp>
      <p:sp>
        <p:nvSpPr>
          <p:cNvPr id="14" name="Oval 13">
            <a:extLst>
              <a:ext uri="{FF2B5EF4-FFF2-40B4-BE49-F238E27FC236}">
                <a16:creationId xmlns:a16="http://schemas.microsoft.com/office/drawing/2014/main" id="{04495919-711A-A740-86D0-427023248DF0}"/>
              </a:ext>
            </a:extLst>
          </p:cNvPr>
          <p:cNvSpPr/>
          <p:nvPr/>
        </p:nvSpPr>
        <p:spPr bwMode="auto">
          <a:xfrm>
            <a:off x="4207131" y="2072523"/>
            <a:ext cx="822069" cy="823077"/>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F</a:t>
            </a: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412258198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1535-2AA2-974C-840A-D98DBEF24799}"/>
              </a:ext>
            </a:extLst>
          </p:cNvPr>
          <p:cNvSpPr>
            <a:spLocks noGrp="1"/>
          </p:cNvSpPr>
          <p:nvPr>
            <p:ph type="title"/>
          </p:nvPr>
        </p:nvSpPr>
        <p:spPr/>
        <p:txBody>
          <a:bodyPr/>
          <a:lstStyle/>
          <a:p>
            <a:r>
              <a:rPr lang="en-US" dirty="0"/>
              <a:t>What if a, ~b, B?</a:t>
            </a:r>
          </a:p>
        </p:txBody>
      </p:sp>
      <p:sp>
        <p:nvSpPr>
          <p:cNvPr id="4" name="Date Placeholder 3">
            <a:extLst>
              <a:ext uri="{FF2B5EF4-FFF2-40B4-BE49-F238E27FC236}">
                <a16:creationId xmlns:a16="http://schemas.microsoft.com/office/drawing/2014/main" id="{B899F495-9BAA-9648-A0D6-4B86412455DC}"/>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DA088B9D-E7E1-9A42-BB4E-A6B47D43C95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78E0224-AB39-1C40-BFDF-BFE15C618625}"/>
              </a:ext>
            </a:extLst>
          </p:cNvPr>
          <p:cNvSpPr>
            <a:spLocks noGrp="1"/>
          </p:cNvSpPr>
          <p:nvPr>
            <p:ph type="sldNum" sz="quarter" idx="12"/>
          </p:nvPr>
        </p:nvSpPr>
        <p:spPr/>
        <p:txBody>
          <a:bodyPr/>
          <a:lstStyle/>
          <a:p>
            <a:fld id="{F7F6C048-724C-A44D-A3A9-573A2C2F7973}" type="slidenum">
              <a:rPr lang="en-US" smtClean="0"/>
              <a:pPr/>
              <a:t>162</a:t>
            </a:fld>
            <a:endParaRPr lang="en-US"/>
          </a:p>
        </p:txBody>
      </p:sp>
      <p:grpSp>
        <p:nvGrpSpPr>
          <p:cNvPr id="9" name="Group 8">
            <a:extLst>
              <a:ext uri="{FF2B5EF4-FFF2-40B4-BE49-F238E27FC236}">
                <a16:creationId xmlns:a16="http://schemas.microsoft.com/office/drawing/2014/main" id="{9EC7D913-815A-D542-819A-B89086BB720D}"/>
              </a:ext>
            </a:extLst>
          </p:cNvPr>
          <p:cNvGrpSpPr/>
          <p:nvPr/>
        </p:nvGrpSpPr>
        <p:grpSpPr>
          <a:xfrm>
            <a:off x="1408814" y="1389284"/>
            <a:ext cx="6211186" cy="4249515"/>
            <a:chOff x="838200" y="967511"/>
            <a:chExt cx="5181600" cy="3934178"/>
          </a:xfrm>
        </p:grpSpPr>
        <p:pic>
          <p:nvPicPr>
            <p:cNvPr id="7" name="Picture 6">
              <a:extLst>
                <a:ext uri="{FF2B5EF4-FFF2-40B4-BE49-F238E27FC236}">
                  <a16:creationId xmlns:a16="http://schemas.microsoft.com/office/drawing/2014/main" id="{000393CA-391F-A44C-A3DA-F949116F0E74}"/>
                </a:ext>
              </a:extLst>
            </p:cNvPr>
            <p:cNvPicPr>
              <a:picLocks noChangeAspect="1"/>
            </p:cNvPicPr>
            <p:nvPr/>
          </p:nvPicPr>
          <p:blipFill rotWithShape="1">
            <a:blip r:embed="rId2"/>
            <a:srcRect r="4255"/>
            <a:stretch/>
          </p:blipFill>
          <p:spPr>
            <a:xfrm>
              <a:off x="838200" y="967511"/>
              <a:ext cx="5181600" cy="3934178"/>
            </a:xfrm>
            <a:prstGeom prst="rect">
              <a:avLst/>
            </a:prstGeom>
          </p:spPr>
        </p:pic>
        <p:sp>
          <p:nvSpPr>
            <p:cNvPr id="8" name="Oval 7">
              <a:extLst>
                <a:ext uri="{FF2B5EF4-FFF2-40B4-BE49-F238E27FC236}">
                  <a16:creationId xmlns:a16="http://schemas.microsoft.com/office/drawing/2014/main" id="{5845719C-FA91-9C49-BFD8-D06C530717E9}"/>
                </a:ext>
              </a:extLst>
            </p:cNvPr>
            <p:cNvSpPr/>
            <p:nvPr/>
          </p:nvSpPr>
          <p:spPr bwMode="auto">
            <a:xfrm>
              <a:off x="5105400" y="2667000"/>
              <a:ext cx="685800" cy="76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B</a:t>
              </a:r>
              <a:endParaRPr kumimoji="0" lang="en-US" sz="1800" b="0" i="0" u="none" strike="noStrike" cap="none" normalizeH="0" baseline="0" dirty="0">
                <a:ln>
                  <a:noFill/>
                </a:ln>
                <a:solidFill>
                  <a:schemeClr val="tx1"/>
                </a:solidFill>
                <a:effectLst/>
                <a:latin typeface="Arial" pitchFamily="-107" charset="0"/>
              </a:endParaRPr>
            </a:p>
          </p:txBody>
        </p:sp>
      </p:grpSp>
      <p:sp>
        <p:nvSpPr>
          <p:cNvPr id="11" name="Oval 10">
            <a:extLst>
              <a:ext uri="{FF2B5EF4-FFF2-40B4-BE49-F238E27FC236}">
                <a16:creationId xmlns:a16="http://schemas.microsoft.com/office/drawing/2014/main" id="{10A7206F-75C9-C84A-B64B-9CEDB2F206B0}"/>
              </a:ext>
            </a:extLst>
          </p:cNvPr>
          <p:cNvSpPr/>
          <p:nvPr/>
        </p:nvSpPr>
        <p:spPr bwMode="auto">
          <a:xfrm>
            <a:off x="1828800" y="2024064"/>
            <a:ext cx="990600" cy="947736"/>
          </a:xfrm>
          <a:prstGeom prst="ellipse">
            <a:avLst/>
          </a:prstGeom>
          <a:solidFill>
            <a:srgbClr val="0099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2" name="Oval 11">
            <a:extLst>
              <a:ext uri="{FF2B5EF4-FFF2-40B4-BE49-F238E27FC236}">
                <a16:creationId xmlns:a16="http://schemas.microsoft.com/office/drawing/2014/main" id="{6CA85978-0F72-D94D-82A7-194587EEDD0D}"/>
              </a:ext>
            </a:extLst>
          </p:cNvPr>
          <p:cNvSpPr/>
          <p:nvPr/>
        </p:nvSpPr>
        <p:spPr bwMode="auto">
          <a:xfrm>
            <a:off x="1828800" y="3929064"/>
            <a:ext cx="990600" cy="947736"/>
          </a:xfrm>
          <a:prstGeom prst="ellipse">
            <a:avLst/>
          </a:prstGeom>
          <a:solidFill>
            <a:srgbClr val="CC33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Oval 12">
            <a:extLst>
              <a:ext uri="{FF2B5EF4-FFF2-40B4-BE49-F238E27FC236}">
                <a16:creationId xmlns:a16="http://schemas.microsoft.com/office/drawing/2014/main" id="{658CAEB8-834D-F946-867E-5C7864BF769F}"/>
              </a:ext>
            </a:extLst>
          </p:cNvPr>
          <p:cNvSpPr/>
          <p:nvPr/>
        </p:nvSpPr>
        <p:spPr bwMode="auto">
          <a:xfrm>
            <a:off x="4191000" y="3977523"/>
            <a:ext cx="822069" cy="82307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T</a:t>
            </a:r>
            <a:endParaRPr kumimoji="0" lang="en-US" sz="1800" b="0" i="0" u="none" strike="noStrike" cap="none" normalizeH="0" baseline="0" dirty="0">
              <a:ln>
                <a:noFill/>
              </a:ln>
              <a:solidFill>
                <a:schemeClr val="tx1"/>
              </a:solidFill>
              <a:effectLst/>
              <a:latin typeface="Arial" pitchFamily="-107" charset="0"/>
            </a:endParaRPr>
          </a:p>
        </p:txBody>
      </p:sp>
      <p:sp>
        <p:nvSpPr>
          <p:cNvPr id="14" name="Oval 13">
            <a:extLst>
              <a:ext uri="{FF2B5EF4-FFF2-40B4-BE49-F238E27FC236}">
                <a16:creationId xmlns:a16="http://schemas.microsoft.com/office/drawing/2014/main" id="{04495919-711A-A740-86D0-427023248DF0}"/>
              </a:ext>
            </a:extLst>
          </p:cNvPr>
          <p:cNvSpPr/>
          <p:nvPr/>
        </p:nvSpPr>
        <p:spPr bwMode="auto">
          <a:xfrm>
            <a:off x="4207131" y="2072523"/>
            <a:ext cx="822069" cy="823077"/>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F</a:t>
            </a: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96385264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1535-2AA2-974C-840A-D98DBEF24799}"/>
              </a:ext>
            </a:extLst>
          </p:cNvPr>
          <p:cNvSpPr>
            <a:spLocks noGrp="1"/>
          </p:cNvSpPr>
          <p:nvPr>
            <p:ph type="title"/>
          </p:nvPr>
        </p:nvSpPr>
        <p:spPr/>
        <p:txBody>
          <a:bodyPr/>
          <a:lstStyle/>
          <a:p>
            <a:r>
              <a:rPr lang="en-US" dirty="0"/>
              <a:t>What if a, ~b, F?</a:t>
            </a:r>
          </a:p>
        </p:txBody>
      </p:sp>
      <p:sp>
        <p:nvSpPr>
          <p:cNvPr id="4" name="Date Placeholder 3">
            <a:extLst>
              <a:ext uri="{FF2B5EF4-FFF2-40B4-BE49-F238E27FC236}">
                <a16:creationId xmlns:a16="http://schemas.microsoft.com/office/drawing/2014/main" id="{B899F495-9BAA-9648-A0D6-4B86412455DC}"/>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DA088B9D-E7E1-9A42-BB4E-A6B47D43C95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78E0224-AB39-1C40-BFDF-BFE15C618625}"/>
              </a:ext>
            </a:extLst>
          </p:cNvPr>
          <p:cNvSpPr>
            <a:spLocks noGrp="1"/>
          </p:cNvSpPr>
          <p:nvPr>
            <p:ph type="sldNum" sz="quarter" idx="12"/>
          </p:nvPr>
        </p:nvSpPr>
        <p:spPr/>
        <p:txBody>
          <a:bodyPr/>
          <a:lstStyle/>
          <a:p>
            <a:fld id="{F7F6C048-724C-A44D-A3A9-573A2C2F7973}" type="slidenum">
              <a:rPr lang="en-US" smtClean="0"/>
              <a:pPr/>
              <a:t>163</a:t>
            </a:fld>
            <a:endParaRPr lang="en-US"/>
          </a:p>
        </p:txBody>
      </p:sp>
      <p:grpSp>
        <p:nvGrpSpPr>
          <p:cNvPr id="9" name="Group 8">
            <a:extLst>
              <a:ext uri="{FF2B5EF4-FFF2-40B4-BE49-F238E27FC236}">
                <a16:creationId xmlns:a16="http://schemas.microsoft.com/office/drawing/2014/main" id="{9EC7D913-815A-D542-819A-B89086BB720D}"/>
              </a:ext>
            </a:extLst>
          </p:cNvPr>
          <p:cNvGrpSpPr/>
          <p:nvPr/>
        </p:nvGrpSpPr>
        <p:grpSpPr>
          <a:xfrm>
            <a:off x="1408814" y="1389284"/>
            <a:ext cx="6211186" cy="4249515"/>
            <a:chOff x="838200" y="967511"/>
            <a:chExt cx="5181600" cy="3934178"/>
          </a:xfrm>
        </p:grpSpPr>
        <p:pic>
          <p:nvPicPr>
            <p:cNvPr id="7" name="Picture 6">
              <a:extLst>
                <a:ext uri="{FF2B5EF4-FFF2-40B4-BE49-F238E27FC236}">
                  <a16:creationId xmlns:a16="http://schemas.microsoft.com/office/drawing/2014/main" id="{000393CA-391F-A44C-A3DA-F949116F0E74}"/>
                </a:ext>
              </a:extLst>
            </p:cNvPr>
            <p:cNvPicPr>
              <a:picLocks noChangeAspect="1"/>
            </p:cNvPicPr>
            <p:nvPr/>
          </p:nvPicPr>
          <p:blipFill rotWithShape="1">
            <a:blip r:embed="rId2"/>
            <a:srcRect r="4255"/>
            <a:stretch/>
          </p:blipFill>
          <p:spPr>
            <a:xfrm>
              <a:off x="838200" y="967511"/>
              <a:ext cx="5181600" cy="3934178"/>
            </a:xfrm>
            <a:prstGeom prst="rect">
              <a:avLst/>
            </a:prstGeom>
          </p:spPr>
        </p:pic>
        <p:sp>
          <p:nvSpPr>
            <p:cNvPr id="8" name="Oval 7">
              <a:extLst>
                <a:ext uri="{FF2B5EF4-FFF2-40B4-BE49-F238E27FC236}">
                  <a16:creationId xmlns:a16="http://schemas.microsoft.com/office/drawing/2014/main" id="{5845719C-FA91-9C49-BFD8-D06C530717E9}"/>
                </a:ext>
              </a:extLst>
            </p:cNvPr>
            <p:cNvSpPr/>
            <p:nvPr/>
          </p:nvSpPr>
          <p:spPr bwMode="auto">
            <a:xfrm>
              <a:off x="5105400" y="2667000"/>
              <a:ext cx="685800" cy="762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F</a:t>
              </a:r>
              <a:endParaRPr kumimoji="0" lang="en-US" sz="1800" b="0" i="0" u="none" strike="noStrike" cap="none" normalizeH="0" baseline="0" dirty="0">
                <a:ln>
                  <a:noFill/>
                </a:ln>
                <a:solidFill>
                  <a:schemeClr val="tx1"/>
                </a:solidFill>
                <a:effectLst/>
                <a:latin typeface="Arial" pitchFamily="-107" charset="0"/>
              </a:endParaRPr>
            </a:p>
          </p:txBody>
        </p:sp>
      </p:grpSp>
      <p:sp>
        <p:nvSpPr>
          <p:cNvPr id="11" name="Oval 10">
            <a:extLst>
              <a:ext uri="{FF2B5EF4-FFF2-40B4-BE49-F238E27FC236}">
                <a16:creationId xmlns:a16="http://schemas.microsoft.com/office/drawing/2014/main" id="{10A7206F-75C9-C84A-B64B-9CEDB2F206B0}"/>
              </a:ext>
            </a:extLst>
          </p:cNvPr>
          <p:cNvSpPr/>
          <p:nvPr/>
        </p:nvSpPr>
        <p:spPr bwMode="auto">
          <a:xfrm>
            <a:off x="1828800" y="2024064"/>
            <a:ext cx="990600" cy="947736"/>
          </a:xfrm>
          <a:prstGeom prst="ellipse">
            <a:avLst/>
          </a:prstGeom>
          <a:solidFill>
            <a:srgbClr val="0099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2" name="Oval 11">
            <a:extLst>
              <a:ext uri="{FF2B5EF4-FFF2-40B4-BE49-F238E27FC236}">
                <a16:creationId xmlns:a16="http://schemas.microsoft.com/office/drawing/2014/main" id="{6CA85978-0F72-D94D-82A7-194587EEDD0D}"/>
              </a:ext>
            </a:extLst>
          </p:cNvPr>
          <p:cNvSpPr/>
          <p:nvPr/>
        </p:nvSpPr>
        <p:spPr bwMode="auto">
          <a:xfrm>
            <a:off x="1828800" y="3929064"/>
            <a:ext cx="990600" cy="947736"/>
          </a:xfrm>
          <a:prstGeom prst="ellipse">
            <a:avLst/>
          </a:prstGeom>
          <a:solidFill>
            <a:srgbClr val="CC33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Oval 12">
            <a:extLst>
              <a:ext uri="{FF2B5EF4-FFF2-40B4-BE49-F238E27FC236}">
                <a16:creationId xmlns:a16="http://schemas.microsoft.com/office/drawing/2014/main" id="{658CAEB8-834D-F946-867E-5C7864BF769F}"/>
              </a:ext>
            </a:extLst>
          </p:cNvPr>
          <p:cNvSpPr/>
          <p:nvPr/>
        </p:nvSpPr>
        <p:spPr bwMode="auto">
          <a:xfrm>
            <a:off x="4191000" y="3977523"/>
            <a:ext cx="822069" cy="82307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T</a:t>
            </a:r>
            <a:endParaRPr kumimoji="0" lang="en-US" sz="1800" b="0" i="0" u="none" strike="noStrike" cap="none" normalizeH="0" baseline="0" dirty="0">
              <a:ln>
                <a:noFill/>
              </a:ln>
              <a:solidFill>
                <a:schemeClr val="tx1"/>
              </a:solidFill>
              <a:effectLst/>
              <a:latin typeface="Arial" pitchFamily="-107" charset="0"/>
            </a:endParaRPr>
          </a:p>
        </p:txBody>
      </p:sp>
      <p:sp>
        <p:nvSpPr>
          <p:cNvPr id="14" name="Oval 13">
            <a:extLst>
              <a:ext uri="{FF2B5EF4-FFF2-40B4-BE49-F238E27FC236}">
                <a16:creationId xmlns:a16="http://schemas.microsoft.com/office/drawing/2014/main" id="{04495919-711A-A740-86D0-427023248DF0}"/>
              </a:ext>
            </a:extLst>
          </p:cNvPr>
          <p:cNvSpPr/>
          <p:nvPr/>
        </p:nvSpPr>
        <p:spPr bwMode="auto">
          <a:xfrm>
            <a:off x="4207131" y="2072523"/>
            <a:ext cx="822069" cy="823077"/>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B</a:t>
            </a: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312542413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1535-2AA2-974C-840A-D98DBEF24799}"/>
              </a:ext>
            </a:extLst>
          </p:cNvPr>
          <p:cNvSpPr>
            <a:spLocks noGrp="1"/>
          </p:cNvSpPr>
          <p:nvPr>
            <p:ph type="title"/>
          </p:nvPr>
        </p:nvSpPr>
        <p:spPr>
          <a:xfrm>
            <a:off x="457200" y="246284"/>
            <a:ext cx="8229600" cy="1143000"/>
          </a:xfrm>
        </p:spPr>
        <p:txBody>
          <a:bodyPr/>
          <a:lstStyle/>
          <a:p>
            <a:r>
              <a:rPr lang="en-US" dirty="0"/>
              <a:t>What if ~a, b? same as a, ~b</a:t>
            </a:r>
          </a:p>
        </p:txBody>
      </p:sp>
      <p:sp>
        <p:nvSpPr>
          <p:cNvPr id="4" name="Date Placeholder 3">
            <a:extLst>
              <a:ext uri="{FF2B5EF4-FFF2-40B4-BE49-F238E27FC236}">
                <a16:creationId xmlns:a16="http://schemas.microsoft.com/office/drawing/2014/main" id="{B899F495-9BAA-9648-A0D6-4B86412455DC}"/>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DA088B9D-E7E1-9A42-BB4E-A6B47D43C95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78E0224-AB39-1C40-BFDF-BFE15C618625}"/>
              </a:ext>
            </a:extLst>
          </p:cNvPr>
          <p:cNvSpPr>
            <a:spLocks noGrp="1"/>
          </p:cNvSpPr>
          <p:nvPr>
            <p:ph type="sldNum" sz="quarter" idx="12"/>
          </p:nvPr>
        </p:nvSpPr>
        <p:spPr/>
        <p:txBody>
          <a:bodyPr/>
          <a:lstStyle/>
          <a:p>
            <a:fld id="{F7F6C048-724C-A44D-A3A9-573A2C2F7973}" type="slidenum">
              <a:rPr lang="en-US" smtClean="0"/>
              <a:pPr/>
              <a:t>164</a:t>
            </a:fld>
            <a:endParaRPr lang="en-US"/>
          </a:p>
        </p:txBody>
      </p:sp>
      <p:grpSp>
        <p:nvGrpSpPr>
          <p:cNvPr id="9" name="Group 8">
            <a:extLst>
              <a:ext uri="{FF2B5EF4-FFF2-40B4-BE49-F238E27FC236}">
                <a16:creationId xmlns:a16="http://schemas.microsoft.com/office/drawing/2014/main" id="{9EC7D913-815A-D542-819A-B89086BB720D}"/>
              </a:ext>
            </a:extLst>
          </p:cNvPr>
          <p:cNvGrpSpPr/>
          <p:nvPr/>
        </p:nvGrpSpPr>
        <p:grpSpPr>
          <a:xfrm>
            <a:off x="1408814" y="1389284"/>
            <a:ext cx="6211186" cy="4249515"/>
            <a:chOff x="838200" y="967511"/>
            <a:chExt cx="5181600" cy="3934178"/>
          </a:xfrm>
        </p:grpSpPr>
        <p:pic>
          <p:nvPicPr>
            <p:cNvPr id="7" name="Picture 6">
              <a:extLst>
                <a:ext uri="{FF2B5EF4-FFF2-40B4-BE49-F238E27FC236}">
                  <a16:creationId xmlns:a16="http://schemas.microsoft.com/office/drawing/2014/main" id="{000393CA-391F-A44C-A3DA-F949116F0E74}"/>
                </a:ext>
              </a:extLst>
            </p:cNvPr>
            <p:cNvPicPr>
              <a:picLocks noChangeAspect="1"/>
            </p:cNvPicPr>
            <p:nvPr/>
          </p:nvPicPr>
          <p:blipFill rotWithShape="1">
            <a:blip r:embed="rId2"/>
            <a:srcRect r="4255"/>
            <a:stretch/>
          </p:blipFill>
          <p:spPr>
            <a:xfrm>
              <a:off x="838200" y="967511"/>
              <a:ext cx="5181600" cy="3934178"/>
            </a:xfrm>
            <a:prstGeom prst="rect">
              <a:avLst/>
            </a:prstGeom>
          </p:spPr>
        </p:pic>
        <p:sp>
          <p:nvSpPr>
            <p:cNvPr id="8" name="Oval 7">
              <a:extLst>
                <a:ext uri="{FF2B5EF4-FFF2-40B4-BE49-F238E27FC236}">
                  <a16:creationId xmlns:a16="http://schemas.microsoft.com/office/drawing/2014/main" id="{5845719C-FA91-9C49-BFD8-D06C530717E9}"/>
                </a:ext>
              </a:extLst>
            </p:cNvPr>
            <p:cNvSpPr/>
            <p:nvPr/>
          </p:nvSpPr>
          <p:spPr bwMode="auto">
            <a:xfrm>
              <a:off x="4951050" y="2503141"/>
              <a:ext cx="992663" cy="1058183"/>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107" charset="0"/>
                </a:rPr>
                <a:t>B/T/F</a:t>
              </a:r>
              <a:endParaRPr kumimoji="0" lang="en-US" sz="1400" b="0" i="0" u="none" strike="noStrike" cap="none" normalizeH="0" baseline="0" dirty="0">
                <a:ln>
                  <a:noFill/>
                </a:ln>
                <a:solidFill>
                  <a:schemeClr val="tx1"/>
                </a:solidFill>
                <a:effectLst/>
                <a:latin typeface="Arial" pitchFamily="-107" charset="0"/>
              </a:endParaRPr>
            </a:p>
          </p:txBody>
        </p:sp>
      </p:grpSp>
      <p:sp>
        <p:nvSpPr>
          <p:cNvPr id="11" name="Oval 10">
            <a:extLst>
              <a:ext uri="{FF2B5EF4-FFF2-40B4-BE49-F238E27FC236}">
                <a16:creationId xmlns:a16="http://schemas.microsoft.com/office/drawing/2014/main" id="{6CEC8718-FF17-D54C-8E2B-2E5CC00CD8E7}"/>
              </a:ext>
            </a:extLst>
          </p:cNvPr>
          <p:cNvSpPr/>
          <p:nvPr/>
        </p:nvSpPr>
        <p:spPr bwMode="auto">
          <a:xfrm>
            <a:off x="1828800" y="3929064"/>
            <a:ext cx="990600" cy="947736"/>
          </a:xfrm>
          <a:prstGeom prst="ellipse">
            <a:avLst/>
          </a:prstGeom>
          <a:solidFill>
            <a:srgbClr val="0099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2" name="Oval 11">
            <a:extLst>
              <a:ext uri="{FF2B5EF4-FFF2-40B4-BE49-F238E27FC236}">
                <a16:creationId xmlns:a16="http://schemas.microsoft.com/office/drawing/2014/main" id="{FDD8A5FE-5A8C-8C49-8182-6F34C81AE688}"/>
              </a:ext>
            </a:extLst>
          </p:cNvPr>
          <p:cNvSpPr/>
          <p:nvPr/>
        </p:nvSpPr>
        <p:spPr bwMode="auto">
          <a:xfrm>
            <a:off x="1828800" y="2024064"/>
            <a:ext cx="990600" cy="947736"/>
          </a:xfrm>
          <a:prstGeom prst="ellipse">
            <a:avLst/>
          </a:prstGeom>
          <a:solidFill>
            <a:srgbClr val="CC33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Tree>
    <p:extLst>
      <p:ext uri="{BB962C8B-B14F-4D97-AF65-F5344CB8AC3E}">
        <p14:creationId xmlns:p14="http://schemas.microsoft.com/office/powerpoint/2010/main" val="74858327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3C Clause Gadget</a:t>
            </a: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8" name="Date Placeholder 3">
            <a:extLst>
              <a:ext uri="{FF2B5EF4-FFF2-40B4-BE49-F238E27FC236}">
                <a16:creationId xmlns:a16="http://schemas.microsoft.com/office/drawing/2014/main" id="{AB2219F8-8735-E847-9C0F-47D7F65B5E41}"/>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9" name="Footer Placeholder 4">
            <a:extLst>
              <a:ext uri="{FF2B5EF4-FFF2-40B4-BE49-F238E27FC236}">
                <a16:creationId xmlns:a16="http://schemas.microsoft.com/office/drawing/2014/main" id="{CB828A9B-0022-D04F-A79A-B7A4BB69E0F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0" name="Slide Number Placeholder 5">
            <a:extLst>
              <a:ext uri="{FF2B5EF4-FFF2-40B4-BE49-F238E27FC236}">
                <a16:creationId xmlns:a16="http://schemas.microsoft.com/office/drawing/2014/main" id="{3FD824DC-46B6-E94D-8957-26569B936F9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165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4314974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a, b, c</a:t>
            </a: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a:t>T</a:t>
            </a:r>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a:t>F</a:t>
            </a:r>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a:t>B</a:t>
            </a:r>
          </a:p>
        </p:txBody>
      </p:sp>
      <p:sp>
        <p:nvSpPr>
          <p:cNvPr id="11" name="TextBox 10"/>
          <p:cNvSpPr txBox="1"/>
          <p:nvPr/>
        </p:nvSpPr>
        <p:spPr>
          <a:xfrm>
            <a:off x="3276600" y="3581400"/>
            <a:ext cx="914400" cy="369332"/>
          </a:xfrm>
          <a:prstGeom prst="rect">
            <a:avLst/>
          </a:prstGeom>
          <a:noFill/>
        </p:spPr>
        <p:txBody>
          <a:bodyPr wrap="square" rtlCol="0">
            <a:spAutoFit/>
          </a:bodyPr>
          <a:lstStyle/>
          <a:p>
            <a:r>
              <a:rPr lang="en-US" dirty="0"/>
              <a:t>T</a:t>
            </a:r>
          </a:p>
        </p:txBody>
      </p:sp>
      <p:sp>
        <p:nvSpPr>
          <p:cNvPr id="12" name="TextBox 11"/>
          <p:cNvSpPr txBox="1"/>
          <p:nvPr/>
        </p:nvSpPr>
        <p:spPr>
          <a:xfrm>
            <a:off x="2362200" y="3897868"/>
            <a:ext cx="685800" cy="461665"/>
          </a:xfrm>
          <a:prstGeom prst="rect">
            <a:avLst/>
          </a:prstGeom>
          <a:noFill/>
        </p:spPr>
        <p:txBody>
          <a:bodyPr wrap="square" rtlCol="0">
            <a:spAutoFit/>
          </a:bodyPr>
          <a:lstStyle/>
          <a:p>
            <a:r>
              <a:rPr lang="en-US" dirty="0"/>
              <a:t>B/F</a:t>
            </a:r>
          </a:p>
        </p:txBody>
      </p:sp>
      <p:sp>
        <p:nvSpPr>
          <p:cNvPr id="13" name="TextBox 12"/>
          <p:cNvSpPr txBox="1"/>
          <p:nvPr/>
        </p:nvSpPr>
        <p:spPr>
          <a:xfrm>
            <a:off x="2438400" y="1981200"/>
            <a:ext cx="685800" cy="369332"/>
          </a:xfrm>
          <a:prstGeom prst="rect">
            <a:avLst/>
          </a:prstGeom>
          <a:noFill/>
        </p:spPr>
        <p:txBody>
          <a:bodyPr wrap="square" rtlCol="0">
            <a:spAutoFit/>
          </a:bodyPr>
          <a:lstStyle/>
          <a:p>
            <a:r>
              <a:rPr lang="en-US"/>
              <a:t>F/B</a:t>
            </a:r>
            <a:endParaRPr lang="en-US" dirty="0"/>
          </a:p>
        </p:txBody>
      </p:sp>
      <p:sp>
        <p:nvSpPr>
          <p:cNvPr id="14" name="TextBox 13">
            <a:extLst>
              <a:ext uri="{FF2B5EF4-FFF2-40B4-BE49-F238E27FC236}">
                <a16:creationId xmlns:a16="http://schemas.microsoft.com/office/drawing/2014/main" id="{F62A8CA2-DC39-3E43-BCB4-63C0BC38A9C5}"/>
              </a:ext>
            </a:extLst>
          </p:cNvPr>
          <p:cNvSpPr txBox="1"/>
          <p:nvPr/>
        </p:nvSpPr>
        <p:spPr>
          <a:xfrm>
            <a:off x="1143000" y="2062163"/>
            <a:ext cx="457200" cy="381000"/>
          </a:xfrm>
          <a:prstGeom prst="rect">
            <a:avLst/>
          </a:prstGeom>
          <a:noFill/>
        </p:spPr>
        <p:txBody>
          <a:bodyPr wrap="square" rtlCol="0">
            <a:spAutoFit/>
          </a:bodyPr>
          <a:lstStyle/>
          <a:p>
            <a:r>
              <a:rPr lang="en-US" dirty="0"/>
              <a:t>T</a:t>
            </a:r>
          </a:p>
        </p:txBody>
      </p:sp>
      <p:sp>
        <p:nvSpPr>
          <p:cNvPr id="15" name="TextBox 14">
            <a:extLst>
              <a:ext uri="{FF2B5EF4-FFF2-40B4-BE49-F238E27FC236}">
                <a16:creationId xmlns:a16="http://schemas.microsoft.com/office/drawing/2014/main" id="{DED3C0F5-713F-254E-8A77-57EB689700D7}"/>
              </a:ext>
            </a:extLst>
          </p:cNvPr>
          <p:cNvSpPr txBox="1"/>
          <p:nvPr/>
        </p:nvSpPr>
        <p:spPr>
          <a:xfrm>
            <a:off x="1066800" y="3124200"/>
            <a:ext cx="457200" cy="381000"/>
          </a:xfrm>
          <a:prstGeom prst="rect">
            <a:avLst/>
          </a:prstGeom>
          <a:noFill/>
        </p:spPr>
        <p:txBody>
          <a:bodyPr wrap="square" rtlCol="0">
            <a:spAutoFit/>
          </a:bodyPr>
          <a:lstStyle/>
          <a:p>
            <a:r>
              <a:rPr lang="en-US" dirty="0"/>
              <a:t>T</a:t>
            </a:r>
          </a:p>
        </p:txBody>
      </p:sp>
      <p:sp>
        <p:nvSpPr>
          <p:cNvPr id="16" name="Date Placeholder 3">
            <a:extLst>
              <a:ext uri="{FF2B5EF4-FFF2-40B4-BE49-F238E27FC236}">
                <a16:creationId xmlns:a16="http://schemas.microsoft.com/office/drawing/2014/main" id="{0A49BDA1-6065-C349-A9E3-FF7A15F84BD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17" name="Footer Placeholder 4">
            <a:extLst>
              <a:ext uri="{FF2B5EF4-FFF2-40B4-BE49-F238E27FC236}">
                <a16:creationId xmlns:a16="http://schemas.microsoft.com/office/drawing/2014/main" id="{A7DD3924-F703-FE40-ABBD-DF7244BC1F9A}"/>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8" name="Slide Number Placeholder 5">
            <a:extLst>
              <a:ext uri="{FF2B5EF4-FFF2-40B4-BE49-F238E27FC236}">
                <a16:creationId xmlns:a16="http://schemas.microsoft.com/office/drawing/2014/main" id="{A5346122-9B17-AB40-9994-CAC5F447A58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166</a:t>
            </a:fld>
            <a:endParaRPr lang="en-US">
              <a:latin typeface="Arial" pitchFamily="-111" charset="0"/>
              <a:ea typeface="ＭＳ Ｐゴシック" pitchFamily="-111" charset="-128"/>
              <a:cs typeface="ＭＳ Ｐゴシック" pitchFamily="-111" charset="-128"/>
            </a:endParaRPr>
          </a:p>
        </p:txBody>
      </p:sp>
      <p:sp>
        <p:nvSpPr>
          <p:cNvPr id="19" name="Oval 18">
            <a:extLst>
              <a:ext uri="{FF2B5EF4-FFF2-40B4-BE49-F238E27FC236}">
                <a16:creationId xmlns:a16="http://schemas.microsoft.com/office/drawing/2014/main" id="{A8D7A98A-6B26-0B4F-8049-E93A9BC83A48}"/>
              </a:ext>
            </a:extLst>
          </p:cNvPr>
          <p:cNvSpPr/>
          <p:nvPr/>
        </p:nvSpPr>
        <p:spPr bwMode="auto">
          <a:xfrm>
            <a:off x="609600" y="4572000"/>
            <a:ext cx="495968" cy="458391"/>
          </a:xfrm>
          <a:prstGeom prst="ellipse">
            <a:avLst/>
          </a:prstGeom>
          <a:solidFill>
            <a:srgbClr val="0099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20" name="Oval 19">
            <a:extLst>
              <a:ext uri="{FF2B5EF4-FFF2-40B4-BE49-F238E27FC236}">
                <a16:creationId xmlns:a16="http://schemas.microsoft.com/office/drawing/2014/main" id="{B6F1D338-CA94-3246-AA61-02F3A3DE03FD}"/>
              </a:ext>
            </a:extLst>
          </p:cNvPr>
          <p:cNvSpPr/>
          <p:nvPr/>
        </p:nvSpPr>
        <p:spPr bwMode="auto">
          <a:xfrm>
            <a:off x="609600" y="3429000"/>
            <a:ext cx="495968" cy="458391"/>
          </a:xfrm>
          <a:prstGeom prst="ellipse">
            <a:avLst/>
          </a:prstGeom>
          <a:solidFill>
            <a:srgbClr val="0099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21" name="Oval 20">
            <a:extLst>
              <a:ext uri="{FF2B5EF4-FFF2-40B4-BE49-F238E27FC236}">
                <a16:creationId xmlns:a16="http://schemas.microsoft.com/office/drawing/2014/main" id="{B342EFB9-2A4E-7845-8FD0-E18A5058806C}"/>
              </a:ext>
            </a:extLst>
          </p:cNvPr>
          <p:cNvSpPr/>
          <p:nvPr/>
        </p:nvSpPr>
        <p:spPr bwMode="auto">
          <a:xfrm>
            <a:off x="609600" y="2286000"/>
            <a:ext cx="495968" cy="458391"/>
          </a:xfrm>
          <a:prstGeom prst="ellipse">
            <a:avLst/>
          </a:prstGeom>
          <a:solidFill>
            <a:srgbClr val="0099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263174974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a, b, ~c</a:t>
            </a: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a:solidFill>
            <a:srgbClr val="92D050"/>
          </a:solidFill>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a:t>F</a:t>
            </a:r>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a:t>B</a:t>
            </a:r>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a:t>F</a:t>
            </a:r>
          </a:p>
        </p:txBody>
      </p:sp>
      <p:sp>
        <p:nvSpPr>
          <p:cNvPr id="11" name="TextBox 10"/>
          <p:cNvSpPr txBox="1"/>
          <p:nvPr/>
        </p:nvSpPr>
        <p:spPr>
          <a:xfrm>
            <a:off x="3429000" y="3569772"/>
            <a:ext cx="914400" cy="369332"/>
          </a:xfrm>
          <a:prstGeom prst="rect">
            <a:avLst/>
          </a:prstGeom>
          <a:noFill/>
        </p:spPr>
        <p:txBody>
          <a:bodyPr wrap="square" rtlCol="0">
            <a:spAutoFit/>
          </a:bodyPr>
          <a:lstStyle/>
          <a:p>
            <a:r>
              <a:rPr lang="en-US" dirty="0"/>
              <a:t>T</a:t>
            </a:r>
          </a:p>
        </p:txBody>
      </p:sp>
      <p:sp>
        <p:nvSpPr>
          <p:cNvPr id="14" name="Date Placeholder 3">
            <a:extLst>
              <a:ext uri="{FF2B5EF4-FFF2-40B4-BE49-F238E27FC236}">
                <a16:creationId xmlns:a16="http://schemas.microsoft.com/office/drawing/2014/main" id="{29890902-8EBC-4C45-92EA-359FB082BA95}"/>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15" name="Footer Placeholder 4">
            <a:extLst>
              <a:ext uri="{FF2B5EF4-FFF2-40B4-BE49-F238E27FC236}">
                <a16:creationId xmlns:a16="http://schemas.microsoft.com/office/drawing/2014/main" id="{8B8F70FA-B11C-FC48-9BDD-448F3803378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6" name="Slide Number Placeholder 5">
            <a:extLst>
              <a:ext uri="{FF2B5EF4-FFF2-40B4-BE49-F238E27FC236}">
                <a16:creationId xmlns:a16="http://schemas.microsoft.com/office/drawing/2014/main" id="{1873C8FC-F327-EC44-9E8A-DA87E358391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167</a:t>
            </a:fld>
            <a:endParaRPr lang="en-US">
              <a:latin typeface="Arial" pitchFamily="-111" charset="0"/>
              <a:ea typeface="ＭＳ Ｐゴシック" pitchFamily="-111" charset="-128"/>
              <a:cs typeface="ＭＳ Ｐゴシック" pitchFamily="-111" charset="-128"/>
            </a:endParaRPr>
          </a:p>
        </p:txBody>
      </p:sp>
      <p:sp>
        <p:nvSpPr>
          <p:cNvPr id="17" name="Oval 16">
            <a:extLst>
              <a:ext uri="{FF2B5EF4-FFF2-40B4-BE49-F238E27FC236}">
                <a16:creationId xmlns:a16="http://schemas.microsoft.com/office/drawing/2014/main" id="{5524E29C-9E94-AE4E-A4E3-861B15C45F8F}"/>
              </a:ext>
            </a:extLst>
          </p:cNvPr>
          <p:cNvSpPr/>
          <p:nvPr/>
        </p:nvSpPr>
        <p:spPr bwMode="auto">
          <a:xfrm>
            <a:off x="609601" y="4572000"/>
            <a:ext cx="495968" cy="504230"/>
          </a:xfrm>
          <a:prstGeom prst="ellipse">
            <a:avLst/>
          </a:prstGeom>
          <a:solidFill>
            <a:srgbClr val="FF0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8" name="Oval 17">
            <a:extLst>
              <a:ext uri="{FF2B5EF4-FFF2-40B4-BE49-F238E27FC236}">
                <a16:creationId xmlns:a16="http://schemas.microsoft.com/office/drawing/2014/main" id="{F516B16B-80AA-1E45-A5E3-E02857BE97F4}"/>
              </a:ext>
            </a:extLst>
          </p:cNvPr>
          <p:cNvSpPr/>
          <p:nvPr/>
        </p:nvSpPr>
        <p:spPr bwMode="auto">
          <a:xfrm>
            <a:off x="609600" y="2286000"/>
            <a:ext cx="495968" cy="458391"/>
          </a:xfrm>
          <a:prstGeom prst="ellipse">
            <a:avLst/>
          </a:prstGeom>
          <a:solidFill>
            <a:srgbClr val="0099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9" name="Oval 18">
            <a:extLst>
              <a:ext uri="{FF2B5EF4-FFF2-40B4-BE49-F238E27FC236}">
                <a16:creationId xmlns:a16="http://schemas.microsoft.com/office/drawing/2014/main" id="{13B38F45-64C2-6F43-AF61-AAF07AAC7DC2}"/>
              </a:ext>
            </a:extLst>
          </p:cNvPr>
          <p:cNvSpPr/>
          <p:nvPr/>
        </p:nvSpPr>
        <p:spPr bwMode="auto">
          <a:xfrm>
            <a:off x="609600" y="3429000"/>
            <a:ext cx="495968" cy="458391"/>
          </a:xfrm>
          <a:prstGeom prst="ellipse">
            <a:avLst/>
          </a:prstGeom>
          <a:solidFill>
            <a:srgbClr val="0099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289943066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~a, b, c or a, ~b, c</a:t>
            </a: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a:t>T</a:t>
            </a:r>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a:t>F</a:t>
            </a:r>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a:t>B</a:t>
            </a:r>
          </a:p>
        </p:txBody>
      </p:sp>
      <p:sp>
        <p:nvSpPr>
          <p:cNvPr id="11" name="TextBox 10"/>
          <p:cNvSpPr txBox="1"/>
          <p:nvPr/>
        </p:nvSpPr>
        <p:spPr>
          <a:xfrm>
            <a:off x="3276600" y="3581400"/>
            <a:ext cx="914400" cy="369332"/>
          </a:xfrm>
          <a:prstGeom prst="rect">
            <a:avLst/>
          </a:prstGeom>
          <a:noFill/>
        </p:spPr>
        <p:txBody>
          <a:bodyPr wrap="square" rtlCol="0">
            <a:spAutoFit/>
          </a:bodyPr>
          <a:lstStyle/>
          <a:p>
            <a:r>
              <a:rPr lang="en-US" dirty="0"/>
              <a:t>T/</a:t>
            </a:r>
            <a:r>
              <a:rPr lang="en-US" dirty="0">
                <a:solidFill>
                  <a:srgbClr val="FF0000"/>
                </a:solidFill>
              </a:rPr>
              <a:t>B</a:t>
            </a:r>
            <a:r>
              <a:rPr lang="en-US" dirty="0"/>
              <a:t>/F</a:t>
            </a:r>
          </a:p>
        </p:txBody>
      </p:sp>
      <p:sp>
        <p:nvSpPr>
          <p:cNvPr id="14" name="TextBox 13">
            <a:extLst>
              <a:ext uri="{FF2B5EF4-FFF2-40B4-BE49-F238E27FC236}">
                <a16:creationId xmlns:a16="http://schemas.microsoft.com/office/drawing/2014/main" id="{35D6375A-1230-EC45-B0F6-DE3EA0A32EF1}"/>
              </a:ext>
            </a:extLst>
          </p:cNvPr>
          <p:cNvSpPr txBox="1"/>
          <p:nvPr/>
        </p:nvSpPr>
        <p:spPr>
          <a:xfrm>
            <a:off x="1104207" y="1926711"/>
            <a:ext cx="342231" cy="375166"/>
          </a:xfrm>
          <a:prstGeom prst="rect">
            <a:avLst/>
          </a:prstGeom>
          <a:noFill/>
        </p:spPr>
        <p:txBody>
          <a:bodyPr wrap="square" rtlCol="0">
            <a:spAutoFit/>
          </a:bodyPr>
          <a:lstStyle/>
          <a:p>
            <a:r>
              <a:rPr lang="en-US" dirty="0"/>
              <a:t>F</a:t>
            </a:r>
          </a:p>
        </p:txBody>
      </p:sp>
      <p:sp>
        <p:nvSpPr>
          <p:cNvPr id="15" name="TextBox 14">
            <a:extLst>
              <a:ext uri="{FF2B5EF4-FFF2-40B4-BE49-F238E27FC236}">
                <a16:creationId xmlns:a16="http://schemas.microsoft.com/office/drawing/2014/main" id="{AF69A288-B9CC-A24B-98CD-3B665C1C1894}"/>
              </a:ext>
            </a:extLst>
          </p:cNvPr>
          <p:cNvSpPr txBox="1"/>
          <p:nvPr/>
        </p:nvSpPr>
        <p:spPr>
          <a:xfrm>
            <a:off x="1079269" y="3074123"/>
            <a:ext cx="342231" cy="375166"/>
          </a:xfrm>
          <a:prstGeom prst="rect">
            <a:avLst/>
          </a:prstGeom>
          <a:noFill/>
        </p:spPr>
        <p:txBody>
          <a:bodyPr wrap="square" rtlCol="0">
            <a:spAutoFit/>
          </a:bodyPr>
          <a:lstStyle/>
          <a:p>
            <a:r>
              <a:rPr lang="en-US" dirty="0"/>
              <a:t>T</a:t>
            </a:r>
          </a:p>
        </p:txBody>
      </p:sp>
      <p:sp>
        <p:nvSpPr>
          <p:cNvPr id="16" name="Date Placeholder 3">
            <a:extLst>
              <a:ext uri="{FF2B5EF4-FFF2-40B4-BE49-F238E27FC236}">
                <a16:creationId xmlns:a16="http://schemas.microsoft.com/office/drawing/2014/main" id="{78221FA3-F4AA-2E4D-8E8A-60CA65FAA68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17" name="Footer Placeholder 4">
            <a:extLst>
              <a:ext uri="{FF2B5EF4-FFF2-40B4-BE49-F238E27FC236}">
                <a16:creationId xmlns:a16="http://schemas.microsoft.com/office/drawing/2014/main" id="{076BBA09-36B0-0E44-BA59-B0BC4655859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8" name="Slide Number Placeholder 5">
            <a:extLst>
              <a:ext uri="{FF2B5EF4-FFF2-40B4-BE49-F238E27FC236}">
                <a16:creationId xmlns:a16="http://schemas.microsoft.com/office/drawing/2014/main" id="{B7E98821-2599-5740-9548-BF22A4E45C2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168</a:t>
            </a:fld>
            <a:endParaRPr lang="en-US">
              <a:latin typeface="Arial" pitchFamily="-111" charset="0"/>
              <a:ea typeface="ＭＳ Ｐゴシック" pitchFamily="-111" charset="-128"/>
              <a:cs typeface="ＭＳ Ｐゴシック" pitchFamily="-111" charset="-128"/>
            </a:endParaRPr>
          </a:p>
        </p:txBody>
      </p:sp>
      <p:sp>
        <p:nvSpPr>
          <p:cNvPr id="19" name="Oval 18">
            <a:extLst>
              <a:ext uri="{FF2B5EF4-FFF2-40B4-BE49-F238E27FC236}">
                <a16:creationId xmlns:a16="http://schemas.microsoft.com/office/drawing/2014/main" id="{A7953913-F2C5-5148-B97B-F628D411A178}"/>
              </a:ext>
            </a:extLst>
          </p:cNvPr>
          <p:cNvSpPr/>
          <p:nvPr/>
        </p:nvSpPr>
        <p:spPr bwMode="auto">
          <a:xfrm>
            <a:off x="609601" y="2238970"/>
            <a:ext cx="495968" cy="504230"/>
          </a:xfrm>
          <a:prstGeom prst="ellipse">
            <a:avLst/>
          </a:prstGeom>
          <a:solidFill>
            <a:srgbClr val="FF0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21" name="Oval 20">
            <a:extLst>
              <a:ext uri="{FF2B5EF4-FFF2-40B4-BE49-F238E27FC236}">
                <a16:creationId xmlns:a16="http://schemas.microsoft.com/office/drawing/2014/main" id="{7737A4D9-B36A-A447-A159-8222E5995566}"/>
              </a:ext>
            </a:extLst>
          </p:cNvPr>
          <p:cNvSpPr/>
          <p:nvPr/>
        </p:nvSpPr>
        <p:spPr bwMode="auto">
          <a:xfrm>
            <a:off x="609600" y="4524970"/>
            <a:ext cx="495968" cy="504230"/>
          </a:xfrm>
          <a:prstGeom prst="ellipse">
            <a:avLst/>
          </a:prstGeom>
          <a:solidFill>
            <a:srgbClr val="0099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22" name="Oval 21">
            <a:extLst>
              <a:ext uri="{FF2B5EF4-FFF2-40B4-BE49-F238E27FC236}">
                <a16:creationId xmlns:a16="http://schemas.microsoft.com/office/drawing/2014/main" id="{7283AE4D-D553-9D4C-91E0-C098B53573D5}"/>
              </a:ext>
            </a:extLst>
          </p:cNvPr>
          <p:cNvSpPr/>
          <p:nvPr/>
        </p:nvSpPr>
        <p:spPr bwMode="auto">
          <a:xfrm>
            <a:off x="609600" y="3429000"/>
            <a:ext cx="495968" cy="458391"/>
          </a:xfrm>
          <a:prstGeom prst="ellipse">
            <a:avLst/>
          </a:prstGeom>
          <a:solidFill>
            <a:srgbClr val="0099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257802334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~a, b, ~c or a, ~b, ~c</a:t>
            </a: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a:t>F</a:t>
            </a:r>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a:t>B</a:t>
            </a:r>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a:t>F</a:t>
            </a:r>
          </a:p>
        </p:txBody>
      </p:sp>
      <p:sp>
        <p:nvSpPr>
          <p:cNvPr id="11" name="TextBox 10"/>
          <p:cNvSpPr txBox="1"/>
          <p:nvPr/>
        </p:nvSpPr>
        <p:spPr>
          <a:xfrm>
            <a:off x="3276600" y="3581400"/>
            <a:ext cx="914400" cy="369332"/>
          </a:xfrm>
          <a:prstGeom prst="rect">
            <a:avLst/>
          </a:prstGeom>
          <a:noFill/>
        </p:spPr>
        <p:txBody>
          <a:bodyPr wrap="square" rtlCol="0">
            <a:spAutoFit/>
          </a:bodyPr>
          <a:lstStyle/>
          <a:p>
            <a:r>
              <a:rPr lang="en-US" dirty="0"/>
              <a:t>T/B/</a:t>
            </a:r>
            <a:r>
              <a:rPr lang="en-US" dirty="0">
                <a:solidFill>
                  <a:srgbClr val="FF0000"/>
                </a:solidFill>
              </a:rPr>
              <a:t>F</a:t>
            </a:r>
          </a:p>
        </p:txBody>
      </p:sp>
      <p:sp>
        <p:nvSpPr>
          <p:cNvPr id="14" name="TextBox 13">
            <a:extLst>
              <a:ext uri="{FF2B5EF4-FFF2-40B4-BE49-F238E27FC236}">
                <a16:creationId xmlns:a16="http://schemas.microsoft.com/office/drawing/2014/main" id="{35D6375A-1230-EC45-B0F6-DE3EA0A32EF1}"/>
              </a:ext>
            </a:extLst>
          </p:cNvPr>
          <p:cNvSpPr txBox="1"/>
          <p:nvPr/>
        </p:nvSpPr>
        <p:spPr>
          <a:xfrm>
            <a:off x="1104207" y="1926711"/>
            <a:ext cx="342231" cy="375166"/>
          </a:xfrm>
          <a:prstGeom prst="rect">
            <a:avLst/>
          </a:prstGeom>
          <a:noFill/>
        </p:spPr>
        <p:txBody>
          <a:bodyPr wrap="square" rtlCol="0">
            <a:spAutoFit/>
          </a:bodyPr>
          <a:lstStyle/>
          <a:p>
            <a:r>
              <a:rPr lang="en-US" dirty="0"/>
              <a:t>F</a:t>
            </a:r>
          </a:p>
        </p:txBody>
      </p:sp>
      <p:sp>
        <p:nvSpPr>
          <p:cNvPr id="15" name="TextBox 14">
            <a:extLst>
              <a:ext uri="{FF2B5EF4-FFF2-40B4-BE49-F238E27FC236}">
                <a16:creationId xmlns:a16="http://schemas.microsoft.com/office/drawing/2014/main" id="{AF69A288-B9CC-A24B-98CD-3B665C1C1894}"/>
              </a:ext>
            </a:extLst>
          </p:cNvPr>
          <p:cNvSpPr txBox="1"/>
          <p:nvPr/>
        </p:nvSpPr>
        <p:spPr>
          <a:xfrm>
            <a:off x="1079269" y="3074123"/>
            <a:ext cx="342231" cy="375166"/>
          </a:xfrm>
          <a:prstGeom prst="rect">
            <a:avLst/>
          </a:prstGeom>
          <a:noFill/>
        </p:spPr>
        <p:txBody>
          <a:bodyPr wrap="square" rtlCol="0">
            <a:spAutoFit/>
          </a:bodyPr>
          <a:lstStyle/>
          <a:p>
            <a:r>
              <a:rPr lang="en-US" dirty="0"/>
              <a:t>T</a:t>
            </a:r>
          </a:p>
        </p:txBody>
      </p:sp>
      <p:sp>
        <p:nvSpPr>
          <p:cNvPr id="16" name="Date Placeholder 3">
            <a:extLst>
              <a:ext uri="{FF2B5EF4-FFF2-40B4-BE49-F238E27FC236}">
                <a16:creationId xmlns:a16="http://schemas.microsoft.com/office/drawing/2014/main" id="{78221FA3-F4AA-2E4D-8E8A-60CA65FAA68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17" name="Footer Placeholder 4">
            <a:extLst>
              <a:ext uri="{FF2B5EF4-FFF2-40B4-BE49-F238E27FC236}">
                <a16:creationId xmlns:a16="http://schemas.microsoft.com/office/drawing/2014/main" id="{076BBA09-36B0-0E44-BA59-B0BC4655859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8" name="Slide Number Placeholder 5">
            <a:extLst>
              <a:ext uri="{FF2B5EF4-FFF2-40B4-BE49-F238E27FC236}">
                <a16:creationId xmlns:a16="http://schemas.microsoft.com/office/drawing/2014/main" id="{B7E98821-2599-5740-9548-BF22A4E45C2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169</a:t>
            </a:fld>
            <a:endParaRPr lang="en-US">
              <a:latin typeface="Arial" pitchFamily="-111" charset="0"/>
              <a:ea typeface="ＭＳ Ｐゴシック" pitchFamily="-111" charset="-128"/>
              <a:cs typeface="ＭＳ Ｐゴシック" pitchFamily="-111" charset="-128"/>
            </a:endParaRPr>
          </a:p>
        </p:txBody>
      </p:sp>
      <p:sp>
        <p:nvSpPr>
          <p:cNvPr id="19" name="Oval 18">
            <a:extLst>
              <a:ext uri="{FF2B5EF4-FFF2-40B4-BE49-F238E27FC236}">
                <a16:creationId xmlns:a16="http://schemas.microsoft.com/office/drawing/2014/main" id="{A7953913-F2C5-5148-B97B-F628D411A178}"/>
              </a:ext>
            </a:extLst>
          </p:cNvPr>
          <p:cNvSpPr/>
          <p:nvPr/>
        </p:nvSpPr>
        <p:spPr bwMode="auto">
          <a:xfrm>
            <a:off x="609601" y="2238970"/>
            <a:ext cx="495968" cy="504230"/>
          </a:xfrm>
          <a:prstGeom prst="ellipse">
            <a:avLst/>
          </a:prstGeom>
          <a:solidFill>
            <a:srgbClr val="FF0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22" name="Oval 21">
            <a:extLst>
              <a:ext uri="{FF2B5EF4-FFF2-40B4-BE49-F238E27FC236}">
                <a16:creationId xmlns:a16="http://schemas.microsoft.com/office/drawing/2014/main" id="{7283AE4D-D553-9D4C-91E0-C098B53573D5}"/>
              </a:ext>
            </a:extLst>
          </p:cNvPr>
          <p:cNvSpPr/>
          <p:nvPr/>
        </p:nvSpPr>
        <p:spPr bwMode="auto">
          <a:xfrm>
            <a:off x="609600" y="3429000"/>
            <a:ext cx="495968" cy="458391"/>
          </a:xfrm>
          <a:prstGeom prst="ellipse">
            <a:avLst/>
          </a:prstGeom>
          <a:solidFill>
            <a:srgbClr val="0099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20" name="Oval 19">
            <a:extLst>
              <a:ext uri="{FF2B5EF4-FFF2-40B4-BE49-F238E27FC236}">
                <a16:creationId xmlns:a16="http://schemas.microsoft.com/office/drawing/2014/main" id="{20127F9A-F949-4947-8E91-C44591185685}"/>
              </a:ext>
            </a:extLst>
          </p:cNvPr>
          <p:cNvSpPr/>
          <p:nvPr/>
        </p:nvSpPr>
        <p:spPr bwMode="auto">
          <a:xfrm>
            <a:off x="609600" y="4524970"/>
            <a:ext cx="495968" cy="504230"/>
          </a:xfrm>
          <a:prstGeom prst="ellipse">
            <a:avLst/>
          </a:prstGeom>
          <a:solidFill>
            <a:srgbClr val="FF0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3911223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US">
                <a:ea typeface="ＭＳ Ｐゴシック" pitchFamily="-111" charset="-128"/>
                <a:cs typeface="ＭＳ Ｐゴシック" pitchFamily="-111" charset="-128"/>
              </a:rPr>
              <a:t>Research Territory</a:t>
            </a:r>
          </a:p>
        </p:txBody>
      </p:sp>
      <p:sp>
        <p:nvSpPr>
          <p:cNvPr id="138243" name="Content Placeholder 2"/>
          <p:cNvSpPr>
            <a:spLocks noGrp="1"/>
          </p:cNvSpPr>
          <p:nvPr>
            <p:ph idx="1"/>
          </p:nvPr>
        </p:nvSpPr>
        <p:spPr/>
        <p:txBody>
          <a:bodyPr/>
          <a:lstStyle/>
          <a:p>
            <a:pPr lvl="1" eaLnBrk="1" hangingPunct="1">
              <a:lnSpc>
                <a:spcPct val="90000"/>
              </a:lnSpc>
              <a:buFont typeface="Times" pitchFamily="-111" charset="0"/>
              <a:buNone/>
            </a:pPr>
            <a:r>
              <a:rPr lang="en-US"/>
              <a:t>	</a:t>
            </a:r>
            <a:r>
              <a:rPr lang="en-US" b="1"/>
              <a:t>Decidable – vs – Undecidable     </a:t>
            </a:r>
          </a:p>
          <a:p>
            <a:pPr lvl="1" eaLnBrk="1" hangingPunct="1">
              <a:lnSpc>
                <a:spcPct val="90000"/>
              </a:lnSpc>
              <a:buFont typeface="Times" pitchFamily="-111" charset="0"/>
              <a:buNone/>
            </a:pPr>
            <a:r>
              <a:rPr lang="en-US" b="1"/>
              <a:t>			(area of Computability Theory)</a:t>
            </a:r>
          </a:p>
          <a:p>
            <a:pPr lvl="1" eaLnBrk="1" hangingPunct="1">
              <a:lnSpc>
                <a:spcPct val="90000"/>
              </a:lnSpc>
            </a:pPr>
            <a:endParaRPr lang="en-US" b="1"/>
          </a:p>
          <a:p>
            <a:pPr lvl="1" eaLnBrk="1" hangingPunct="1">
              <a:lnSpc>
                <a:spcPct val="90000"/>
              </a:lnSpc>
              <a:buFont typeface="Times" pitchFamily="-111" charset="0"/>
              <a:buNone/>
            </a:pPr>
            <a:r>
              <a:rPr lang="en-US" b="1"/>
              <a:t>	Exponential – vs – polynomial   </a:t>
            </a:r>
          </a:p>
          <a:p>
            <a:pPr lvl="1" eaLnBrk="1" hangingPunct="1">
              <a:lnSpc>
                <a:spcPct val="90000"/>
              </a:lnSpc>
              <a:buFont typeface="Times" pitchFamily="-111" charset="0"/>
              <a:buNone/>
            </a:pPr>
            <a:r>
              <a:rPr lang="en-US" b="1"/>
              <a:t>			(area of Computational Complexity)</a:t>
            </a:r>
          </a:p>
          <a:p>
            <a:pPr lvl="1" eaLnBrk="1" hangingPunct="1">
              <a:lnSpc>
                <a:spcPct val="90000"/>
              </a:lnSpc>
            </a:pPr>
            <a:endParaRPr lang="en-US" b="1"/>
          </a:p>
          <a:p>
            <a:pPr lvl="1" eaLnBrk="1" hangingPunct="1">
              <a:lnSpc>
                <a:spcPct val="90000"/>
              </a:lnSpc>
              <a:buFont typeface="Times" pitchFamily="-111" charset="0"/>
              <a:buNone/>
            </a:pPr>
            <a:r>
              <a:rPr lang="en-US" b="1"/>
              <a:t>	Algorithms for any of these         </a:t>
            </a:r>
          </a:p>
          <a:p>
            <a:pPr lvl="1" eaLnBrk="1" hangingPunct="1">
              <a:lnSpc>
                <a:spcPct val="90000"/>
              </a:lnSpc>
              <a:buFont typeface="Times" pitchFamily="-111" charset="0"/>
              <a:buNone/>
            </a:pPr>
            <a:r>
              <a:rPr lang="en-US" b="1"/>
              <a:t>			(area of Algorithm Design/Analysis)</a:t>
            </a:r>
          </a:p>
        </p:txBody>
      </p:sp>
      <p:sp>
        <p:nvSpPr>
          <p:cNvPr id="138244" name="Date Placeholder 3"/>
          <p:cNvSpPr>
            <a:spLocks noGrp="1"/>
          </p:cNvSpPr>
          <p:nvPr>
            <p:ph type="dt" sz="quarter" idx="10"/>
          </p:nvPr>
        </p:nvSpPr>
        <p:spPr>
          <a:noFill/>
        </p:spPr>
        <p:txBody>
          <a:bodyPr/>
          <a:lstStyle/>
          <a:p>
            <a:fld id="{ADEECFCF-3AD9-3E4F-ABD9-6E064A09A104}"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13824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38246" name="Slide Number Placeholder 5"/>
          <p:cNvSpPr>
            <a:spLocks noGrp="1"/>
          </p:cNvSpPr>
          <p:nvPr>
            <p:ph type="sldNum" sz="quarter" idx="12"/>
          </p:nvPr>
        </p:nvSpPr>
        <p:spPr>
          <a:noFill/>
        </p:spPr>
        <p:txBody>
          <a:bodyPr/>
          <a:lstStyle/>
          <a:p>
            <a:fld id="{E49907BD-CB1C-C943-9475-B28D7D7D8E02}" type="slidenum">
              <a:rPr lang="en-US">
                <a:latin typeface="Arial" pitchFamily="-111" charset="0"/>
                <a:ea typeface="ＭＳ Ｐゴシック" pitchFamily="-111" charset="-128"/>
                <a:cs typeface="ＭＳ Ｐゴシック" pitchFamily="-111" charset="-128"/>
              </a:rPr>
              <a:pPr/>
              <a:t>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4388722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~a, ~b, c</a:t>
            </a: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a:t>T</a:t>
            </a:r>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a:t>F</a:t>
            </a:r>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a:t>B</a:t>
            </a:r>
          </a:p>
        </p:txBody>
      </p:sp>
      <p:sp>
        <p:nvSpPr>
          <p:cNvPr id="11" name="TextBox 10"/>
          <p:cNvSpPr txBox="1"/>
          <p:nvPr/>
        </p:nvSpPr>
        <p:spPr>
          <a:xfrm>
            <a:off x="3276600" y="3581400"/>
            <a:ext cx="914400" cy="369332"/>
          </a:xfrm>
          <a:prstGeom prst="rect">
            <a:avLst/>
          </a:prstGeom>
          <a:noFill/>
        </p:spPr>
        <p:txBody>
          <a:bodyPr wrap="square" rtlCol="0">
            <a:spAutoFit/>
          </a:bodyPr>
          <a:lstStyle/>
          <a:p>
            <a:r>
              <a:rPr lang="en-US" dirty="0"/>
              <a:t>F</a:t>
            </a:r>
          </a:p>
        </p:txBody>
      </p:sp>
      <p:sp>
        <p:nvSpPr>
          <p:cNvPr id="14" name="TextBox 13">
            <a:extLst>
              <a:ext uri="{FF2B5EF4-FFF2-40B4-BE49-F238E27FC236}">
                <a16:creationId xmlns:a16="http://schemas.microsoft.com/office/drawing/2014/main" id="{35D6375A-1230-EC45-B0F6-DE3EA0A32EF1}"/>
              </a:ext>
            </a:extLst>
          </p:cNvPr>
          <p:cNvSpPr txBox="1"/>
          <p:nvPr/>
        </p:nvSpPr>
        <p:spPr>
          <a:xfrm>
            <a:off x="1104207" y="1926711"/>
            <a:ext cx="342231" cy="375166"/>
          </a:xfrm>
          <a:prstGeom prst="rect">
            <a:avLst/>
          </a:prstGeom>
          <a:noFill/>
        </p:spPr>
        <p:txBody>
          <a:bodyPr wrap="square" rtlCol="0">
            <a:spAutoFit/>
          </a:bodyPr>
          <a:lstStyle/>
          <a:p>
            <a:r>
              <a:rPr lang="en-US" dirty="0"/>
              <a:t>F</a:t>
            </a:r>
          </a:p>
        </p:txBody>
      </p:sp>
      <p:sp>
        <p:nvSpPr>
          <p:cNvPr id="15" name="TextBox 14">
            <a:extLst>
              <a:ext uri="{FF2B5EF4-FFF2-40B4-BE49-F238E27FC236}">
                <a16:creationId xmlns:a16="http://schemas.microsoft.com/office/drawing/2014/main" id="{AF69A288-B9CC-A24B-98CD-3B665C1C1894}"/>
              </a:ext>
            </a:extLst>
          </p:cNvPr>
          <p:cNvSpPr txBox="1"/>
          <p:nvPr/>
        </p:nvSpPr>
        <p:spPr>
          <a:xfrm>
            <a:off x="1079269" y="3074123"/>
            <a:ext cx="342231" cy="375166"/>
          </a:xfrm>
          <a:prstGeom prst="rect">
            <a:avLst/>
          </a:prstGeom>
          <a:noFill/>
        </p:spPr>
        <p:txBody>
          <a:bodyPr wrap="square" rtlCol="0">
            <a:spAutoFit/>
          </a:bodyPr>
          <a:lstStyle/>
          <a:p>
            <a:r>
              <a:rPr lang="en-US" dirty="0"/>
              <a:t>F</a:t>
            </a:r>
          </a:p>
        </p:txBody>
      </p:sp>
      <p:sp>
        <p:nvSpPr>
          <p:cNvPr id="16" name="Date Placeholder 3">
            <a:extLst>
              <a:ext uri="{FF2B5EF4-FFF2-40B4-BE49-F238E27FC236}">
                <a16:creationId xmlns:a16="http://schemas.microsoft.com/office/drawing/2014/main" id="{78221FA3-F4AA-2E4D-8E8A-60CA65FAA68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17" name="Footer Placeholder 4">
            <a:extLst>
              <a:ext uri="{FF2B5EF4-FFF2-40B4-BE49-F238E27FC236}">
                <a16:creationId xmlns:a16="http://schemas.microsoft.com/office/drawing/2014/main" id="{076BBA09-36B0-0E44-BA59-B0BC4655859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8" name="Slide Number Placeholder 5">
            <a:extLst>
              <a:ext uri="{FF2B5EF4-FFF2-40B4-BE49-F238E27FC236}">
                <a16:creationId xmlns:a16="http://schemas.microsoft.com/office/drawing/2014/main" id="{B7E98821-2599-5740-9548-BF22A4E45C2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170</a:t>
            </a:fld>
            <a:endParaRPr lang="en-US">
              <a:latin typeface="Arial" pitchFamily="-111" charset="0"/>
              <a:ea typeface="ＭＳ Ｐゴシック" pitchFamily="-111" charset="-128"/>
              <a:cs typeface="ＭＳ Ｐゴシック" pitchFamily="-111" charset="-128"/>
            </a:endParaRPr>
          </a:p>
        </p:txBody>
      </p:sp>
      <p:sp>
        <p:nvSpPr>
          <p:cNvPr id="19" name="Oval 18">
            <a:extLst>
              <a:ext uri="{FF2B5EF4-FFF2-40B4-BE49-F238E27FC236}">
                <a16:creationId xmlns:a16="http://schemas.microsoft.com/office/drawing/2014/main" id="{A7953913-F2C5-5148-B97B-F628D411A178}"/>
              </a:ext>
            </a:extLst>
          </p:cNvPr>
          <p:cNvSpPr/>
          <p:nvPr/>
        </p:nvSpPr>
        <p:spPr bwMode="auto">
          <a:xfrm>
            <a:off x="609601" y="2238970"/>
            <a:ext cx="495968" cy="504230"/>
          </a:xfrm>
          <a:prstGeom prst="ellipse">
            <a:avLst/>
          </a:prstGeom>
          <a:solidFill>
            <a:srgbClr val="FF0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20" name="Oval 19">
            <a:extLst>
              <a:ext uri="{FF2B5EF4-FFF2-40B4-BE49-F238E27FC236}">
                <a16:creationId xmlns:a16="http://schemas.microsoft.com/office/drawing/2014/main" id="{54077443-0754-8544-8055-0626662BAC25}"/>
              </a:ext>
            </a:extLst>
          </p:cNvPr>
          <p:cNvSpPr/>
          <p:nvPr/>
        </p:nvSpPr>
        <p:spPr bwMode="auto">
          <a:xfrm>
            <a:off x="609601" y="3429000"/>
            <a:ext cx="495968" cy="504230"/>
          </a:xfrm>
          <a:prstGeom prst="ellipse">
            <a:avLst/>
          </a:prstGeom>
          <a:solidFill>
            <a:srgbClr val="FF0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21" name="Oval 20">
            <a:extLst>
              <a:ext uri="{FF2B5EF4-FFF2-40B4-BE49-F238E27FC236}">
                <a16:creationId xmlns:a16="http://schemas.microsoft.com/office/drawing/2014/main" id="{7737A4D9-B36A-A447-A159-8222E5995566}"/>
              </a:ext>
            </a:extLst>
          </p:cNvPr>
          <p:cNvSpPr/>
          <p:nvPr/>
        </p:nvSpPr>
        <p:spPr bwMode="auto">
          <a:xfrm>
            <a:off x="609600" y="4524970"/>
            <a:ext cx="495968" cy="504230"/>
          </a:xfrm>
          <a:prstGeom prst="ellipse">
            <a:avLst/>
          </a:prstGeom>
          <a:solidFill>
            <a:srgbClr val="0099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28902809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~a, ~b, ~c</a:t>
            </a:r>
          </a:p>
        </p:txBody>
      </p:sp>
      <p:pic>
        <p:nvPicPr>
          <p:cNvPr id="7" name="Picture 6"/>
          <p:cNvPicPr>
            <a:picLocks noChangeAspect="1"/>
          </p:cNvPicPr>
          <p:nvPr/>
        </p:nvPicPr>
        <p:blipFill>
          <a:blip r:embed="rId2"/>
          <a:stretch>
            <a:fillRect/>
          </a:stretch>
        </p:blipFill>
        <p:spPr>
          <a:xfrm>
            <a:off x="302699" y="1833304"/>
            <a:ext cx="8761964" cy="3575304"/>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a:t>F</a:t>
            </a:r>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a:t>B</a:t>
            </a:r>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a:t>F</a:t>
            </a:r>
          </a:p>
        </p:txBody>
      </p:sp>
      <p:sp>
        <p:nvSpPr>
          <p:cNvPr id="11" name="TextBox 10"/>
          <p:cNvSpPr txBox="1"/>
          <p:nvPr/>
        </p:nvSpPr>
        <p:spPr>
          <a:xfrm>
            <a:off x="3433094" y="3524547"/>
            <a:ext cx="685800" cy="369332"/>
          </a:xfrm>
          <a:prstGeom prst="rect">
            <a:avLst/>
          </a:prstGeom>
          <a:noFill/>
        </p:spPr>
        <p:txBody>
          <a:bodyPr wrap="square" rtlCol="0">
            <a:spAutoFit/>
          </a:bodyPr>
          <a:lstStyle/>
          <a:p>
            <a:r>
              <a:rPr lang="en-US" dirty="0"/>
              <a:t>F</a:t>
            </a:r>
          </a:p>
        </p:txBody>
      </p:sp>
      <p:sp>
        <p:nvSpPr>
          <p:cNvPr id="14" name="Date Placeholder 3">
            <a:extLst>
              <a:ext uri="{FF2B5EF4-FFF2-40B4-BE49-F238E27FC236}">
                <a16:creationId xmlns:a16="http://schemas.microsoft.com/office/drawing/2014/main" id="{3F9C69DE-677C-9B49-AF28-C837E1E81C6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15" name="Footer Placeholder 4">
            <a:extLst>
              <a:ext uri="{FF2B5EF4-FFF2-40B4-BE49-F238E27FC236}">
                <a16:creationId xmlns:a16="http://schemas.microsoft.com/office/drawing/2014/main" id="{1F95C8CF-0D79-9E4A-8261-005DCE3FC1A9}"/>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6" name="Slide Number Placeholder 5">
            <a:extLst>
              <a:ext uri="{FF2B5EF4-FFF2-40B4-BE49-F238E27FC236}">
                <a16:creationId xmlns:a16="http://schemas.microsoft.com/office/drawing/2014/main" id="{AD5F7751-FA5A-6542-9EE2-35A5E29311C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171</a:t>
            </a:fld>
            <a:endParaRPr lang="en-US">
              <a:latin typeface="Arial" pitchFamily="-111" charset="0"/>
              <a:ea typeface="ＭＳ Ｐゴシック" pitchFamily="-111" charset="-128"/>
              <a:cs typeface="ＭＳ Ｐゴシック" pitchFamily="-111" charset="-128"/>
            </a:endParaRPr>
          </a:p>
        </p:txBody>
      </p:sp>
      <p:sp>
        <p:nvSpPr>
          <p:cNvPr id="4" name="Oval 3">
            <a:extLst>
              <a:ext uri="{FF2B5EF4-FFF2-40B4-BE49-F238E27FC236}">
                <a16:creationId xmlns:a16="http://schemas.microsoft.com/office/drawing/2014/main" id="{D495C1B6-E257-1A40-8CC7-0213C43AB08C}"/>
              </a:ext>
            </a:extLst>
          </p:cNvPr>
          <p:cNvSpPr/>
          <p:nvPr/>
        </p:nvSpPr>
        <p:spPr bwMode="auto">
          <a:xfrm>
            <a:off x="609601" y="2133600"/>
            <a:ext cx="495968" cy="504230"/>
          </a:xfrm>
          <a:prstGeom prst="ellipse">
            <a:avLst/>
          </a:prstGeom>
          <a:solidFill>
            <a:srgbClr val="FF0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8" name="Oval 17">
            <a:extLst>
              <a:ext uri="{FF2B5EF4-FFF2-40B4-BE49-F238E27FC236}">
                <a16:creationId xmlns:a16="http://schemas.microsoft.com/office/drawing/2014/main" id="{D650408E-1AEE-EE4A-9BC4-41155F65D461}"/>
              </a:ext>
            </a:extLst>
          </p:cNvPr>
          <p:cNvSpPr/>
          <p:nvPr/>
        </p:nvSpPr>
        <p:spPr bwMode="auto">
          <a:xfrm>
            <a:off x="609600" y="3305770"/>
            <a:ext cx="495968" cy="504230"/>
          </a:xfrm>
          <a:prstGeom prst="ellipse">
            <a:avLst/>
          </a:prstGeom>
          <a:solidFill>
            <a:srgbClr val="FF0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9" name="Oval 18">
            <a:extLst>
              <a:ext uri="{FF2B5EF4-FFF2-40B4-BE49-F238E27FC236}">
                <a16:creationId xmlns:a16="http://schemas.microsoft.com/office/drawing/2014/main" id="{CD9112A4-3B96-724C-A3A7-3E7813FA6DA5}"/>
              </a:ext>
            </a:extLst>
          </p:cNvPr>
          <p:cNvSpPr/>
          <p:nvPr/>
        </p:nvSpPr>
        <p:spPr bwMode="auto">
          <a:xfrm>
            <a:off x="609600" y="4524970"/>
            <a:ext cx="495968" cy="504230"/>
          </a:xfrm>
          <a:prstGeom prst="ellipse">
            <a:avLst/>
          </a:prstGeom>
          <a:solidFill>
            <a:srgbClr val="FF0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20" name="TextBox 19">
            <a:extLst>
              <a:ext uri="{FF2B5EF4-FFF2-40B4-BE49-F238E27FC236}">
                <a16:creationId xmlns:a16="http://schemas.microsoft.com/office/drawing/2014/main" id="{1AE473FF-9AE0-044B-8F6A-F8C9592C4DB0}"/>
              </a:ext>
            </a:extLst>
          </p:cNvPr>
          <p:cNvSpPr txBox="1"/>
          <p:nvPr/>
        </p:nvSpPr>
        <p:spPr>
          <a:xfrm>
            <a:off x="1143000" y="3048000"/>
            <a:ext cx="457200" cy="381000"/>
          </a:xfrm>
          <a:prstGeom prst="rect">
            <a:avLst/>
          </a:prstGeom>
          <a:noFill/>
        </p:spPr>
        <p:txBody>
          <a:bodyPr wrap="square" rtlCol="0">
            <a:spAutoFit/>
          </a:bodyPr>
          <a:lstStyle/>
          <a:p>
            <a:r>
              <a:rPr lang="en-US" dirty="0"/>
              <a:t>F</a:t>
            </a:r>
          </a:p>
        </p:txBody>
      </p:sp>
      <p:sp>
        <p:nvSpPr>
          <p:cNvPr id="21" name="TextBox 20">
            <a:extLst>
              <a:ext uri="{FF2B5EF4-FFF2-40B4-BE49-F238E27FC236}">
                <a16:creationId xmlns:a16="http://schemas.microsoft.com/office/drawing/2014/main" id="{D89D6B52-6CDC-B041-AD70-7BC659AE2B49}"/>
              </a:ext>
            </a:extLst>
          </p:cNvPr>
          <p:cNvSpPr txBox="1"/>
          <p:nvPr/>
        </p:nvSpPr>
        <p:spPr>
          <a:xfrm>
            <a:off x="1143000" y="1828800"/>
            <a:ext cx="457200" cy="381000"/>
          </a:xfrm>
          <a:prstGeom prst="rect">
            <a:avLst/>
          </a:prstGeom>
          <a:noFill/>
        </p:spPr>
        <p:txBody>
          <a:bodyPr wrap="square" rtlCol="0">
            <a:spAutoFit/>
          </a:bodyPr>
          <a:lstStyle/>
          <a:p>
            <a:r>
              <a:rPr lang="en-US" dirty="0"/>
              <a:t>F</a:t>
            </a:r>
          </a:p>
        </p:txBody>
      </p:sp>
      <p:sp>
        <p:nvSpPr>
          <p:cNvPr id="5" name="TextBox 4">
            <a:extLst>
              <a:ext uri="{FF2B5EF4-FFF2-40B4-BE49-F238E27FC236}">
                <a16:creationId xmlns:a16="http://schemas.microsoft.com/office/drawing/2014/main" id="{73CDE585-6B45-E046-95AB-17ACEB49AFA1}"/>
              </a:ext>
            </a:extLst>
          </p:cNvPr>
          <p:cNvSpPr txBox="1"/>
          <p:nvPr/>
        </p:nvSpPr>
        <p:spPr>
          <a:xfrm>
            <a:off x="4118894" y="2907268"/>
            <a:ext cx="395621" cy="369332"/>
          </a:xfrm>
          <a:prstGeom prst="rect">
            <a:avLst/>
          </a:prstGeom>
          <a:noFill/>
        </p:spPr>
        <p:txBody>
          <a:bodyPr wrap="square" rtlCol="0">
            <a:spAutoFit/>
          </a:bodyPr>
          <a:lstStyle/>
          <a:p>
            <a:r>
              <a:rPr lang="en-US" dirty="0"/>
              <a:t>X</a:t>
            </a:r>
          </a:p>
        </p:txBody>
      </p:sp>
    </p:spTree>
    <p:extLst>
      <p:ext uri="{BB962C8B-B14F-4D97-AF65-F5344CB8AC3E}">
        <p14:creationId xmlns:p14="http://schemas.microsoft.com/office/powerpoint/2010/main" val="6372694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KC Gadgets Combined</a:t>
            </a:r>
          </a:p>
        </p:txBody>
      </p:sp>
      <p:grpSp>
        <p:nvGrpSpPr>
          <p:cNvPr id="9" name="Group 8"/>
          <p:cNvGrpSpPr/>
          <p:nvPr/>
        </p:nvGrpSpPr>
        <p:grpSpPr>
          <a:xfrm>
            <a:off x="533400" y="1371600"/>
            <a:ext cx="8153400" cy="4577615"/>
            <a:chOff x="533400" y="1289785"/>
            <a:chExt cx="8153400" cy="4577615"/>
          </a:xfrm>
        </p:grpSpPr>
        <p:pic>
          <p:nvPicPr>
            <p:cNvPr id="7" name="Picture 6"/>
            <p:cNvPicPr>
              <a:picLocks noChangeAspect="1"/>
            </p:cNvPicPr>
            <p:nvPr/>
          </p:nvPicPr>
          <p:blipFill rotWithShape="1">
            <a:blip r:embed="rId2"/>
            <a:srcRect l="15297" t="8182" r="8125" b="5759"/>
            <a:stretch/>
          </p:blipFill>
          <p:spPr>
            <a:xfrm>
              <a:off x="533400" y="1289785"/>
              <a:ext cx="8153400" cy="4577615"/>
            </a:xfrm>
            <a:prstGeom prst="rect">
              <a:avLst/>
            </a:prstGeom>
          </p:spPr>
        </p:pic>
        <p:sp>
          <p:nvSpPr>
            <p:cNvPr id="8" name="TextBox 7"/>
            <p:cNvSpPr txBox="1"/>
            <p:nvPr/>
          </p:nvSpPr>
          <p:spPr>
            <a:xfrm>
              <a:off x="4234543" y="2514600"/>
              <a:ext cx="304800" cy="276999"/>
            </a:xfrm>
            <a:prstGeom prst="rect">
              <a:avLst/>
            </a:prstGeom>
            <a:noFill/>
          </p:spPr>
          <p:txBody>
            <a:bodyPr wrap="square" rtlCol="0">
              <a:spAutoFit/>
            </a:bodyPr>
            <a:lstStyle/>
            <a:p>
              <a:r>
                <a:rPr lang="en-US" sz="1200" dirty="0"/>
                <a:t>B</a:t>
              </a:r>
            </a:p>
          </p:txBody>
        </p:sp>
      </p:grpSp>
      <p:sp>
        <p:nvSpPr>
          <p:cNvPr id="3" name="TextBox 2"/>
          <p:cNvSpPr txBox="1"/>
          <p:nvPr/>
        </p:nvSpPr>
        <p:spPr>
          <a:xfrm>
            <a:off x="2286000" y="5791200"/>
            <a:ext cx="4724400" cy="461665"/>
          </a:xfrm>
          <a:prstGeom prst="rect">
            <a:avLst/>
          </a:prstGeom>
          <a:noFill/>
        </p:spPr>
        <p:txBody>
          <a:bodyPr wrap="square" rtlCol="0">
            <a:spAutoFit/>
          </a:bodyPr>
          <a:lstStyle/>
          <a:p>
            <a:pPr algn="ctr"/>
            <a:r>
              <a:rPr lang="en-US" b="1" dirty="0"/>
              <a:t>K = 3</a:t>
            </a:r>
          </a:p>
        </p:txBody>
      </p:sp>
      <p:sp>
        <p:nvSpPr>
          <p:cNvPr id="10" name="TextBox 9"/>
          <p:cNvSpPr txBox="1"/>
          <p:nvPr/>
        </p:nvSpPr>
        <p:spPr>
          <a:xfrm>
            <a:off x="914400" y="1066800"/>
            <a:ext cx="6858000" cy="461665"/>
          </a:xfrm>
          <a:prstGeom prst="rect">
            <a:avLst/>
          </a:prstGeom>
          <a:noFill/>
        </p:spPr>
        <p:txBody>
          <a:bodyPr wrap="square" rtlCol="0">
            <a:spAutoFit/>
          </a:bodyPr>
          <a:lstStyle/>
          <a:p>
            <a:pPr algn="ctr"/>
            <a:r>
              <a:rPr lang="en-US" sz="2400" b="1" dirty="0"/>
              <a:t>(u + ~v + w) (v + x + ~y)</a:t>
            </a:r>
          </a:p>
        </p:txBody>
      </p:sp>
      <p:sp>
        <p:nvSpPr>
          <p:cNvPr id="11" name="Date Placeholder 3">
            <a:extLst>
              <a:ext uri="{FF2B5EF4-FFF2-40B4-BE49-F238E27FC236}">
                <a16:creationId xmlns:a16="http://schemas.microsoft.com/office/drawing/2014/main" id="{912B197B-E0DA-3646-B8F0-BE85B43FEBED}"/>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12" name="Footer Placeholder 4">
            <a:extLst>
              <a:ext uri="{FF2B5EF4-FFF2-40B4-BE49-F238E27FC236}">
                <a16:creationId xmlns:a16="http://schemas.microsoft.com/office/drawing/2014/main" id="{6804F325-5321-C640-A58B-24730A93CA20}"/>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3" name="Slide Number Placeholder 5">
            <a:extLst>
              <a:ext uri="{FF2B5EF4-FFF2-40B4-BE49-F238E27FC236}">
                <a16:creationId xmlns:a16="http://schemas.microsoft.com/office/drawing/2014/main" id="{C5EC6A4A-F1A3-444A-9C2D-67580BC9440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172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2659659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Register Allocation</a:t>
            </a:r>
          </a:p>
        </p:txBody>
      </p:sp>
      <p:sp>
        <p:nvSpPr>
          <p:cNvPr id="881667" name="Content Placeholder 2"/>
          <p:cNvSpPr>
            <a:spLocks noGrp="1"/>
          </p:cNvSpPr>
          <p:nvPr>
            <p:ph idx="1"/>
          </p:nvPr>
        </p:nvSpPr>
        <p:spPr/>
        <p:txBody>
          <a:bodyPr/>
          <a:lstStyle/>
          <a:p>
            <a:r>
              <a:rPr lang="en-US" sz="1800" b="1" dirty="0">
                <a:ea typeface="ＭＳ Ｐゴシック" pitchFamily="-111" charset="-128"/>
                <a:cs typeface="ＭＳ Ｐゴシック" pitchFamily="-111" charset="-128"/>
              </a:rPr>
              <a:t>Liveness: A variable is live if its current assignment may be used at some future point in a program’s flow</a:t>
            </a:r>
          </a:p>
          <a:p>
            <a:r>
              <a:rPr lang="en-US" sz="1800" b="1" dirty="0">
                <a:ea typeface="ＭＳ Ｐゴシック" pitchFamily="-111" charset="-128"/>
                <a:cs typeface="ＭＳ Ｐゴシック" pitchFamily="-111" charset="-128"/>
              </a:rPr>
              <a:t>Optimizers often try to keep live variables in registers</a:t>
            </a:r>
          </a:p>
          <a:p>
            <a:r>
              <a:rPr lang="en-US" sz="1800" b="1" dirty="0">
                <a:ea typeface="ＭＳ Ｐゴシック" pitchFamily="-111" charset="-128"/>
                <a:cs typeface="ＭＳ Ｐゴシック" pitchFamily="-111" charset="-128"/>
              </a:rPr>
              <a:t>If two variables are simultaneously live, they need to be kept in separate registers</a:t>
            </a:r>
          </a:p>
          <a:p>
            <a:r>
              <a:rPr lang="en-US" sz="1800" b="1" dirty="0">
                <a:ea typeface="ＭＳ Ｐゴシック" pitchFamily="-111" charset="-128"/>
                <a:cs typeface="ＭＳ Ｐゴシック" pitchFamily="-111" charset="-128"/>
              </a:rPr>
              <a:t>Consider the K-coloring problem (can the nodes of a graph be colored with at most K colors under the constraint that adjacent nodes must have different colors?)</a:t>
            </a:r>
          </a:p>
          <a:p>
            <a:r>
              <a:rPr lang="en-US" sz="1800" b="1" dirty="0">
                <a:ea typeface="ＭＳ Ｐゴシック" pitchFamily="-111" charset="-128"/>
                <a:cs typeface="ＭＳ Ｐゴシック" pitchFamily="-111" charset="-128"/>
              </a:rPr>
              <a:t>Register Allocation reduces to K-coloring by mapping each variable to a node and inserting an edge between variables that are simultaneously live</a:t>
            </a:r>
          </a:p>
          <a:p>
            <a:r>
              <a:rPr lang="en-US" sz="1800" b="1" dirty="0">
                <a:ea typeface="ＭＳ Ｐゴシック" pitchFamily="-111" charset="-128"/>
                <a:cs typeface="ＭＳ Ｐゴシック" pitchFamily="-111" charset="-128"/>
              </a:rPr>
              <a:t>K-coloring reduces to Register Allocation by interpreting nodes as variables and edges as indicating concurrent liveness</a:t>
            </a:r>
          </a:p>
          <a:p>
            <a:r>
              <a:rPr lang="en-US" sz="1800" b="1" dirty="0">
                <a:ea typeface="ＭＳ Ｐゴシック" pitchFamily="-111" charset="-128"/>
                <a:cs typeface="ＭＳ Ｐゴシック" pitchFamily="-111" charset="-128"/>
              </a:rPr>
              <a:t>This is a simple mapping because it’s an isomorphism</a:t>
            </a:r>
          </a:p>
          <a:p>
            <a:endParaRPr lang="en-US" sz="1600" dirty="0">
              <a:ea typeface="ＭＳ Ｐゴシック" pitchFamily="-111" charset="-128"/>
              <a:cs typeface="ＭＳ Ｐゴシック" pitchFamily="-111" charset="-128"/>
            </a:endParaRPr>
          </a:p>
        </p:txBody>
      </p:sp>
      <p:sp>
        <p:nvSpPr>
          <p:cNvPr id="10" name="Date Placeholder 3">
            <a:extLst>
              <a:ext uri="{FF2B5EF4-FFF2-40B4-BE49-F238E27FC236}">
                <a16:creationId xmlns:a16="http://schemas.microsoft.com/office/drawing/2014/main" id="{E658672B-6934-A74B-A918-1F7A1F762B40}"/>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4249B23B-605A-F94F-8ADD-F801DA004BE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 name="Slide Number Placeholder 5">
            <a:extLst>
              <a:ext uri="{FF2B5EF4-FFF2-40B4-BE49-F238E27FC236}">
                <a16:creationId xmlns:a16="http://schemas.microsoft.com/office/drawing/2014/main" id="{EBC1587B-7996-5044-B288-597E5876BB44}"/>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173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19338688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EB27-5BFA-7D45-BDD0-5CDA48125352}"/>
              </a:ext>
            </a:extLst>
          </p:cNvPr>
          <p:cNvSpPr>
            <a:spLocks noGrp="1"/>
          </p:cNvSpPr>
          <p:nvPr>
            <p:ph type="title"/>
          </p:nvPr>
        </p:nvSpPr>
        <p:spPr/>
        <p:txBody>
          <a:bodyPr/>
          <a:lstStyle/>
          <a:p>
            <a:r>
              <a:rPr lang="en-US" dirty="0"/>
              <a:t>Live Variable Analysis</a:t>
            </a:r>
          </a:p>
        </p:txBody>
      </p:sp>
      <p:sp>
        <p:nvSpPr>
          <p:cNvPr id="7" name="Text Placeholder 6">
            <a:extLst>
              <a:ext uri="{FF2B5EF4-FFF2-40B4-BE49-F238E27FC236}">
                <a16:creationId xmlns:a16="http://schemas.microsoft.com/office/drawing/2014/main" id="{FAEAC525-7F9B-D443-94C9-8579B7853503}"/>
              </a:ext>
            </a:extLst>
          </p:cNvPr>
          <p:cNvSpPr>
            <a:spLocks noGrp="1"/>
          </p:cNvSpPr>
          <p:nvPr>
            <p:ph type="body" idx="1"/>
          </p:nvPr>
        </p:nvSpPr>
        <p:spPr>
          <a:xfrm>
            <a:off x="457199" y="1203753"/>
            <a:ext cx="4040188" cy="639762"/>
          </a:xfrm>
        </p:spPr>
        <p:txBody>
          <a:bodyPr/>
          <a:lstStyle/>
          <a:p>
            <a:r>
              <a:rPr lang="en-US" dirty="0"/>
              <a:t>Code</a:t>
            </a:r>
          </a:p>
        </p:txBody>
      </p:sp>
      <p:sp>
        <p:nvSpPr>
          <p:cNvPr id="3" name="Content Placeholder 2">
            <a:extLst>
              <a:ext uri="{FF2B5EF4-FFF2-40B4-BE49-F238E27FC236}">
                <a16:creationId xmlns:a16="http://schemas.microsoft.com/office/drawing/2014/main" id="{4D63A673-DCC5-B647-99E9-273FC39DAB72}"/>
              </a:ext>
            </a:extLst>
          </p:cNvPr>
          <p:cNvSpPr>
            <a:spLocks noGrp="1"/>
          </p:cNvSpPr>
          <p:nvPr>
            <p:ph sz="half" idx="2"/>
          </p:nvPr>
        </p:nvSpPr>
        <p:spPr>
          <a:xfrm>
            <a:off x="501541" y="1832105"/>
            <a:ext cx="4040188" cy="3951288"/>
          </a:xfrm>
        </p:spPr>
        <p:txBody>
          <a:bodyPr/>
          <a:lstStyle/>
          <a:p>
            <a:pPr marL="0" indent="0">
              <a:buNone/>
            </a:pPr>
            <a:r>
              <a:rPr lang="en-US" sz="2000" dirty="0"/>
              <a:t>a = 1; </a:t>
            </a:r>
          </a:p>
          <a:p>
            <a:pPr marL="0" indent="0">
              <a:buNone/>
            </a:pPr>
            <a:r>
              <a:rPr lang="en-US" sz="2000" dirty="0"/>
              <a:t>b = 2;</a:t>
            </a:r>
          </a:p>
          <a:p>
            <a:pPr marL="0" indent="0">
              <a:buNone/>
            </a:pPr>
            <a:r>
              <a:rPr lang="en-US" sz="2000" dirty="0"/>
              <a:t>c = a * b;</a:t>
            </a:r>
          </a:p>
          <a:p>
            <a:pPr marL="0" indent="0">
              <a:buNone/>
            </a:pPr>
            <a:r>
              <a:rPr lang="en-US" sz="2000" dirty="0"/>
              <a:t>d = a + 3; </a:t>
            </a:r>
          </a:p>
          <a:p>
            <a:pPr marL="0" indent="0">
              <a:buNone/>
            </a:pPr>
            <a:r>
              <a:rPr lang="en-US" sz="2000" dirty="0"/>
              <a:t>e = c * 2;</a:t>
            </a:r>
          </a:p>
          <a:p>
            <a:pPr marL="0" indent="0">
              <a:buNone/>
            </a:pPr>
            <a:r>
              <a:rPr lang="en-US" sz="2000" dirty="0"/>
              <a:t>f  = e / c;</a:t>
            </a:r>
          </a:p>
          <a:p>
            <a:pPr marL="0" indent="0">
              <a:buNone/>
            </a:pPr>
            <a:r>
              <a:rPr lang="en-US" sz="2000" dirty="0"/>
              <a:t>Print e, f;</a:t>
            </a:r>
          </a:p>
        </p:txBody>
      </p:sp>
      <p:sp>
        <p:nvSpPr>
          <p:cNvPr id="8" name="Text Placeholder 7">
            <a:extLst>
              <a:ext uri="{FF2B5EF4-FFF2-40B4-BE49-F238E27FC236}">
                <a16:creationId xmlns:a16="http://schemas.microsoft.com/office/drawing/2014/main" id="{78095A17-3624-1648-85D6-10910C6F6C54}"/>
              </a:ext>
            </a:extLst>
          </p:cNvPr>
          <p:cNvSpPr>
            <a:spLocks noGrp="1"/>
          </p:cNvSpPr>
          <p:nvPr>
            <p:ph type="body" sz="quarter" idx="3"/>
          </p:nvPr>
        </p:nvSpPr>
        <p:spPr>
          <a:xfrm>
            <a:off x="4556234" y="1112045"/>
            <a:ext cx="4041775" cy="639762"/>
          </a:xfrm>
        </p:spPr>
        <p:txBody>
          <a:bodyPr/>
          <a:lstStyle/>
          <a:p>
            <a:r>
              <a:rPr lang="en-US" dirty="0"/>
              <a:t>No Optimization</a:t>
            </a:r>
          </a:p>
        </p:txBody>
      </p:sp>
      <p:sp>
        <p:nvSpPr>
          <p:cNvPr id="9" name="Content Placeholder 8">
            <a:extLst>
              <a:ext uri="{FF2B5EF4-FFF2-40B4-BE49-F238E27FC236}">
                <a16:creationId xmlns:a16="http://schemas.microsoft.com/office/drawing/2014/main" id="{436981D6-C770-0645-95FA-4F5118D56225}"/>
              </a:ext>
            </a:extLst>
          </p:cNvPr>
          <p:cNvSpPr>
            <a:spLocks noGrp="1"/>
          </p:cNvSpPr>
          <p:nvPr>
            <p:ph sz="quarter" idx="4"/>
          </p:nvPr>
        </p:nvSpPr>
        <p:spPr>
          <a:xfrm>
            <a:off x="4615081" y="1638963"/>
            <a:ext cx="4041775" cy="3951288"/>
          </a:xfrm>
        </p:spPr>
        <p:txBody>
          <a:bodyPr/>
          <a:lstStyle/>
          <a:p>
            <a:pPr marL="0" indent="0">
              <a:buNone/>
            </a:pPr>
            <a:r>
              <a:rPr lang="en-US" sz="1800" dirty="0"/>
              <a:t>T1 = 1 </a:t>
            </a:r>
          </a:p>
          <a:p>
            <a:pPr marL="0" indent="0">
              <a:buNone/>
            </a:pPr>
            <a:r>
              <a:rPr lang="en-US" sz="1800" dirty="0"/>
              <a:t>T2 = 2 </a:t>
            </a:r>
          </a:p>
          <a:p>
            <a:pPr marL="0" indent="0">
              <a:buNone/>
            </a:pPr>
            <a:r>
              <a:rPr lang="en-US" sz="1800" dirty="0"/>
              <a:t>T3 = T1 * T2 </a:t>
            </a:r>
          </a:p>
          <a:p>
            <a:pPr marL="0" indent="0">
              <a:buNone/>
            </a:pPr>
            <a:r>
              <a:rPr lang="en-US" sz="1800" dirty="0"/>
              <a:t>T4 = T1 + 3 </a:t>
            </a:r>
          </a:p>
          <a:p>
            <a:pPr marL="0" indent="0">
              <a:buNone/>
            </a:pPr>
            <a:r>
              <a:rPr lang="en-US" sz="1800" dirty="0"/>
              <a:t>T5 = T3 * T4</a:t>
            </a:r>
          </a:p>
          <a:p>
            <a:pPr marL="0" indent="0">
              <a:buNone/>
            </a:pPr>
            <a:r>
              <a:rPr lang="en-US" sz="1800" dirty="0"/>
              <a:t>T6 = T5 / T3</a:t>
            </a:r>
          </a:p>
          <a:p>
            <a:pPr marL="0" indent="0">
              <a:buNone/>
            </a:pPr>
            <a:r>
              <a:rPr lang="en-US" sz="1800" dirty="0"/>
              <a:t>OUT T5</a:t>
            </a:r>
          </a:p>
          <a:p>
            <a:pPr marL="0" indent="0">
              <a:buNone/>
            </a:pPr>
            <a:r>
              <a:rPr lang="en-US" sz="1800" dirty="0"/>
              <a:t>OUT T6</a:t>
            </a:r>
            <a:endParaRPr lang="en-US" sz="2000" dirty="0"/>
          </a:p>
        </p:txBody>
      </p:sp>
      <p:sp>
        <p:nvSpPr>
          <p:cNvPr id="4" name="Date Placeholder 3">
            <a:extLst>
              <a:ext uri="{FF2B5EF4-FFF2-40B4-BE49-F238E27FC236}">
                <a16:creationId xmlns:a16="http://schemas.microsoft.com/office/drawing/2014/main" id="{BBC45A7B-5C51-5144-AEDE-66B62E3894AB}"/>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B3EED259-CBB6-374C-8597-A83E8EA81164}"/>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13D0D254-3578-744E-80BD-85000DD2892B}"/>
              </a:ext>
            </a:extLst>
          </p:cNvPr>
          <p:cNvSpPr>
            <a:spLocks noGrp="1"/>
          </p:cNvSpPr>
          <p:nvPr>
            <p:ph type="sldNum" sz="quarter" idx="12"/>
          </p:nvPr>
        </p:nvSpPr>
        <p:spPr/>
        <p:txBody>
          <a:bodyPr/>
          <a:lstStyle/>
          <a:p>
            <a:fld id="{F7F6C048-724C-A44D-A3A9-573A2C2F7973}" type="slidenum">
              <a:rPr lang="en-US" smtClean="0"/>
              <a:pPr/>
              <a:t>174</a:t>
            </a:fld>
            <a:endParaRPr lang="en-US" dirty="0"/>
          </a:p>
        </p:txBody>
      </p:sp>
      <p:sp>
        <p:nvSpPr>
          <p:cNvPr id="10" name="Oval 9">
            <a:extLst>
              <a:ext uri="{FF2B5EF4-FFF2-40B4-BE49-F238E27FC236}">
                <a16:creationId xmlns:a16="http://schemas.microsoft.com/office/drawing/2014/main" id="{84497DB9-64C7-2243-9071-8D5BD6967514}"/>
              </a:ext>
            </a:extLst>
          </p:cNvPr>
          <p:cNvSpPr/>
          <p:nvPr/>
        </p:nvSpPr>
        <p:spPr bwMode="auto">
          <a:xfrm>
            <a:off x="3124200" y="4271963"/>
            <a:ext cx="685800" cy="609600"/>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b="1" dirty="0">
                <a:latin typeface="Arial" pitchFamily="-107" charset="0"/>
              </a:rPr>
              <a:t>T</a:t>
            </a:r>
            <a:r>
              <a:rPr kumimoji="0" lang="en-US" sz="1800" b="1" i="0" u="none" strike="noStrike" cap="none" normalizeH="0" baseline="0" dirty="0">
                <a:ln>
                  <a:noFill/>
                </a:ln>
                <a:solidFill>
                  <a:schemeClr val="tx1"/>
                </a:solidFill>
                <a:effectLst/>
                <a:latin typeface="Arial" pitchFamily="-107" charset="0"/>
              </a:rPr>
              <a:t>1</a:t>
            </a:r>
          </a:p>
        </p:txBody>
      </p:sp>
      <p:sp>
        <p:nvSpPr>
          <p:cNvPr id="11" name="Oval 10">
            <a:extLst>
              <a:ext uri="{FF2B5EF4-FFF2-40B4-BE49-F238E27FC236}">
                <a16:creationId xmlns:a16="http://schemas.microsoft.com/office/drawing/2014/main" id="{A55B28AE-552D-FB4F-9D76-BA5076E655DF}"/>
              </a:ext>
            </a:extLst>
          </p:cNvPr>
          <p:cNvSpPr/>
          <p:nvPr/>
        </p:nvSpPr>
        <p:spPr bwMode="auto">
          <a:xfrm>
            <a:off x="3181883" y="5638800"/>
            <a:ext cx="685800" cy="609600"/>
          </a:xfrm>
          <a:prstGeom prst="ellipse">
            <a:avLst/>
          </a:prstGeom>
          <a:solidFill>
            <a:srgbClr val="CC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7" charset="0"/>
              </a:rPr>
              <a:t>T4</a:t>
            </a:r>
          </a:p>
        </p:txBody>
      </p:sp>
      <p:sp>
        <p:nvSpPr>
          <p:cNvPr id="12" name="Oval 11">
            <a:extLst>
              <a:ext uri="{FF2B5EF4-FFF2-40B4-BE49-F238E27FC236}">
                <a16:creationId xmlns:a16="http://schemas.microsoft.com/office/drawing/2014/main" id="{351B0ECA-1281-3F45-98BB-AC19D0DC338E}"/>
              </a:ext>
            </a:extLst>
          </p:cNvPr>
          <p:cNvSpPr/>
          <p:nvPr/>
        </p:nvSpPr>
        <p:spPr bwMode="auto">
          <a:xfrm>
            <a:off x="5009636" y="5603973"/>
            <a:ext cx="685800" cy="609600"/>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7" charset="0"/>
              </a:rPr>
              <a:t>T5</a:t>
            </a:r>
          </a:p>
        </p:txBody>
      </p:sp>
      <p:sp>
        <p:nvSpPr>
          <p:cNvPr id="13" name="Oval 12">
            <a:extLst>
              <a:ext uri="{FF2B5EF4-FFF2-40B4-BE49-F238E27FC236}">
                <a16:creationId xmlns:a16="http://schemas.microsoft.com/office/drawing/2014/main" id="{99AF4FAA-36D8-2441-98A6-39AB5E3D60D2}"/>
              </a:ext>
            </a:extLst>
          </p:cNvPr>
          <p:cNvSpPr/>
          <p:nvPr/>
        </p:nvSpPr>
        <p:spPr bwMode="auto">
          <a:xfrm>
            <a:off x="6210300" y="4275497"/>
            <a:ext cx="685800" cy="609600"/>
          </a:xfrm>
          <a:prstGeom prst="ellipse">
            <a:avLst/>
          </a:prstGeom>
          <a:solidFill>
            <a:srgbClr val="CC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b="1" dirty="0">
                <a:latin typeface="Arial" pitchFamily="-107" charset="0"/>
              </a:rPr>
              <a:t>T</a:t>
            </a:r>
            <a:r>
              <a:rPr kumimoji="0" lang="en-US" sz="1800" b="1" i="0" u="none" strike="noStrike" cap="none" normalizeH="0" baseline="0" dirty="0">
                <a:ln>
                  <a:noFill/>
                </a:ln>
                <a:solidFill>
                  <a:schemeClr val="tx1"/>
                </a:solidFill>
                <a:effectLst/>
                <a:latin typeface="Arial" pitchFamily="-107" charset="0"/>
              </a:rPr>
              <a:t>2</a:t>
            </a:r>
          </a:p>
        </p:txBody>
      </p:sp>
      <p:sp>
        <p:nvSpPr>
          <p:cNvPr id="14" name="Oval 13">
            <a:extLst>
              <a:ext uri="{FF2B5EF4-FFF2-40B4-BE49-F238E27FC236}">
                <a16:creationId xmlns:a16="http://schemas.microsoft.com/office/drawing/2014/main" id="{1E1498E7-5E7A-D049-925B-35520E489980}"/>
              </a:ext>
            </a:extLst>
          </p:cNvPr>
          <p:cNvSpPr/>
          <p:nvPr/>
        </p:nvSpPr>
        <p:spPr bwMode="auto">
          <a:xfrm>
            <a:off x="4617826" y="4609437"/>
            <a:ext cx="685800" cy="609600"/>
          </a:xfrm>
          <a:prstGeom prst="ellipse">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b="1" dirty="0">
                <a:latin typeface="Arial" pitchFamily="-107" charset="0"/>
              </a:rPr>
              <a:t>T3</a:t>
            </a:r>
            <a:endParaRPr kumimoji="0" lang="en-US" sz="1800" b="1" i="0" u="none" strike="noStrike" cap="none" normalizeH="0" baseline="0" dirty="0">
              <a:ln>
                <a:noFill/>
              </a:ln>
              <a:solidFill>
                <a:schemeClr val="tx1"/>
              </a:solidFill>
              <a:effectLst/>
              <a:latin typeface="Arial" pitchFamily="-107" charset="0"/>
            </a:endParaRPr>
          </a:p>
        </p:txBody>
      </p:sp>
      <p:cxnSp>
        <p:nvCxnSpPr>
          <p:cNvPr id="16" name="Straight Connector 15">
            <a:extLst>
              <a:ext uri="{FF2B5EF4-FFF2-40B4-BE49-F238E27FC236}">
                <a16:creationId xmlns:a16="http://schemas.microsoft.com/office/drawing/2014/main" id="{7000FD3C-0BD6-484F-A9E4-C6A67B85AE2D}"/>
              </a:ext>
            </a:extLst>
          </p:cNvPr>
          <p:cNvCxnSpPr>
            <a:cxnSpLocks/>
            <a:stCxn id="10" idx="6"/>
            <a:endCxn id="14" idx="2"/>
          </p:cNvCxnSpPr>
          <p:nvPr/>
        </p:nvCxnSpPr>
        <p:spPr bwMode="auto">
          <a:xfrm>
            <a:off x="3810000" y="4576763"/>
            <a:ext cx="807826" cy="33747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AFA4AF5D-F828-6942-AF08-F8FFE5F77851}"/>
              </a:ext>
            </a:extLst>
          </p:cNvPr>
          <p:cNvCxnSpPr>
            <a:cxnSpLocks/>
            <a:stCxn id="14" idx="6"/>
            <a:endCxn id="13" idx="2"/>
          </p:cNvCxnSpPr>
          <p:nvPr/>
        </p:nvCxnSpPr>
        <p:spPr bwMode="auto">
          <a:xfrm flipV="1">
            <a:off x="5303626" y="4580297"/>
            <a:ext cx="906674" cy="33394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4CB4929A-1434-3E46-83BD-74B5C5A8A0B9}"/>
              </a:ext>
            </a:extLst>
          </p:cNvPr>
          <p:cNvCxnSpPr>
            <a:stCxn id="10" idx="4"/>
            <a:endCxn id="11" idx="0"/>
          </p:cNvCxnSpPr>
          <p:nvPr/>
        </p:nvCxnSpPr>
        <p:spPr bwMode="auto">
          <a:xfrm>
            <a:off x="3467100" y="4881563"/>
            <a:ext cx="57683" cy="7572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1FFE2B73-C816-B444-8EAA-C688E32311F2}"/>
              </a:ext>
            </a:extLst>
          </p:cNvPr>
          <p:cNvCxnSpPr>
            <a:cxnSpLocks/>
            <a:stCxn id="14" idx="3"/>
            <a:endCxn id="11" idx="6"/>
          </p:cNvCxnSpPr>
          <p:nvPr/>
        </p:nvCxnSpPr>
        <p:spPr bwMode="auto">
          <a:xfrm flipH="1">
            <a:off x="3867683" y="5129763"/>
            <a:ext cx="850576" cy="8138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CB530864-8117-C84A-A6AB-EA12394C1298}"/>
              </a:ext>
            </a:extLst>
          </p:cNvPr>
          <p:cNvCxnSpPr>
            <a:cxnSpLocks/>
            <a:stCxn id="10" idx="7"/>
            <a:endCxn id="13" idx="1"/>
          </p:cNvCxnSpPr>
          <p:nvPr/>
        </p:nvCxnSpPr>
        <p:spPr bwMode="auto">
          <a:xfrm>
            <a:off x="3709567" y="4361237"/>
            <a:ext cx="2601166" cy="353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4" name="TextBox 33">
            <a:extLst>
              <a:ext uri="{FF2B5EF4-FFF2-40B4-BE49-F238E27FC236}">
                <a16:creationId xmlns:a16="http://schemas.microsoft.com/office/drawing/2014/main" id="{499718E9-92F5-5C46-A9F6-368F48ADAEBE}"/>
              </a:ext>
            </a:extLst>
          </p:cNvPr>
          <p:cNvSpPr txBox="1"/>
          <p:nvPr/>
        </p:nvSpPr>
        <p:spPr>
          <a:xfrm>
            <a:off x="457199" y="4416556"/>
            <a:ext cx="2491179" cy="1200329"/>
          </a:xfrm>
          <a:prstGeom prst="rect">
            <a:avLst/>
          </a:prstGeom>
          <a:noFill/>
        </p:spPr>
        <p:txBody>
          <a:bodyPr wrap="square" rtlCol="0">
            <a:spAutoFit/>
          </a:bodyPr>
          <a:lstStyle/>
          <a:p>
            <a:r>
              <a:rPr lang="en-US" dirty="0"/>
              <a:t>Minimum colors are 3 so need 3 registers to avoid spilling to memory and reloading</a:t>
            </a:r>
          </a:p>
        </p:txBody>
      </p:sp>
      <p:sp>
        <p:nvSpPr>
          <p:cNvPr id="23" name="Oval 22">
            <a:extLst>
              <a:ext uri="{FF2B5EF4-FFF2-40B4-BE49-F238E27FC236}">
                <a16:creationId xmlns:a16="http://schemas.microsoft.com/office/drawing/2014/main" id="{BCF5B924-E908-0445-ABBD-50C2B72A609C}"/>
              </a:ext>
            </a:extLst>
          </p:cNvPr>
          <p:cNvSpPr/>
          <p:nvPr/>
        </p:nvSpPr>
        <p:spPr bwMode="auto">
          <a:xfrm>
            <a:off x="6879171" y="5422639"/>
            <a:ext cx="685800" cy="609600"/>
          </a:xfrm>
          <a:prstGeom prst="ellipse">
            <a:avLst/>
          </a:prstGeom>
          <a:solidFill>
            <a:srgbClr val="CC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b="1" dirty="0">
                <a:latin typeface="Arial" pitchFamily="-107" charset="0"/>
              </a:rPr>
              <a:t>T6</a:t>
            </a:r>
            <a:endParaRPr kumimoji="0" lang="en-US" sz="1800" b="1" i="0" u="none" strike="noStrike" cap="none" normalizeH="0" baseline="0" dirty="0">
              <a:ln>
                <a:noFill/>
              </a:ln>
              <a:effectLst/>
              <a:latin typeface="Arial" pitchFamily="-107" charset="0"/>
            </a:endParaRPr>
          </a:p>
        </p:txBody>
      </p:sp>
      <p:cxnSp>
        <p:nvCxnSpPr>
          <p:cNvPr id="17" name="Straight Connector 16">
            <a:extLst>
              <a:ext uri="{FF2B5EF4-FFF2-40B4-BE49-F238E27FC236}">
                <a16:creationId xmlns:a16="http://schemas.microsoft.com/office/drawing/2014/main" id="{975B1A80-7D0F-744B-91BC-B9ADE994D732}"/>
              </a:ext>
            </a:extLst>
          </p:cNvPr>
          <p:cNvCxnSpPr>
            <a:stCxn id="12" idx="6"/>
            <a:endCxn id="23" idx="2"/>
          </p:cNvCxnSpPr>
          <p:nvPr/>
        </p:nvCxnSpPr>
        <p:spPr bwMode="auto">
          <a:xfrm flipV="1">
            <a:off x="5695436" y="5727439"/>
            <a:ext cx="1183735" cy="18133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160914CC-EDDF-3549-AE63-8CF7AE31D98A}"/>
              </a:ext>
            </a:extLst>
          </p:cNvPr>
          <p:cNvCxnSpPr>
            <a:cxnSpLocks/>
            <a:stCxn id="14" idx="4"/>
            <a:endCxn id="12" idx="0"/>
          </p:cNvCxnSpPr>
          <p:nvPr/>
        </p:nvCxnSpPr>
        <p:spPr bwMode="auto">
          <a:xfrm>
            <a:off x="4960726" y="5219037"/>
            <a:ext cx="391810" cy="3849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E2DF55C6-F148-4648-8D90-136A2DE4D417}"/>
              </a:ext>
            </a:extLst>
          </p:cNvPr>
          <p:cNvCxnSpPr>
            <a:cxnSpLocks/>
            <a:stCxn id="14" idx="5"/>
            <a:endCxn id="23" idx="0"/>
          </p:cNvCxnSpPr>
          <p:nvPr/>
        </p:nvCxnSpPr>
        <p:spPr bwMode="auto">
          <a:xfrm>
            <a:off x="5203193" y="5129763"/>
            <a:ext cx="2018878" cy="2928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533E2AC9-21E9-594B-A9A5-2518CD9C4E94}"/>
              </a:ext>
            </a:extLst>
          </p:cNvPr>
          <p:cNvCxnSpPr>
            <a:cxnSpLocks/>
            <a:stCxn id="12" idx="2"/>
            <a:endCxn id="11" idx="6"/>
          </p:cNvCxnSpPr>
          <p:nvPr/>
        </p:nvCxnSpPr>
        <p:spPr bwMode="auto">
          <a:xfrm flipH="1">
            <a:off x="3867683" y="5908773"/>
            <a:ext cx="1141953" cy="34827"/>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12013469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819400"/>
            <a:ext cx="8610600" cy="1362075"/>
          </a:xfrm>
        </p:spPr>
        <p:txBody>
          <a:bodyPr/>
          <a:lstStyle/>
          <a:p>
            <a:pPr algn="ctr"/>
            <a:r>
              <a:rPr lang="en-US" dirty="0">
                <a:solidFill>
                  <a:srgbClr val="009900"/>
                </a:solidFill>
              </a:rPr>
              <a:t>Processor Scheduling</a:t>
            </a:r>
            <a:br>
              <a:rPr lang="en-US" dirty="0">
                <a:solidFill>
                  <a:srgbClr val="009900"/>
                </a:solidFill>
              </a:rPr>
            </a:br>
            <a:r>
              <a:rPr lang="en-US" dirty="0">
                <a:solidFill>
                  <a:srgbClr val="009900"/>
                </a:solidFill>
              </a:rPr>
              <a:t>is NP-Hard</a:t>
            </a:r>
          </a:p>
        </p:txBody>
      </p:sp>
      <p:sp>
        <p:nvSpPr>
          <p:cNvPr id="4" name="Date Placeholder 3"/>
          <p:cNvSpPr>
            <a:spLocks noGrp="1"/>
          </p:cNvSpPr>
          <p:nvPr>
            <p:ph type="dt" sz="half" idx="10"/>
          </p:nvPr>
        </p:nvSpPr>
        <p:spPr/>
        <p:txBody>
          <a:bodyPr/>
          <a:lstStyle/>
          <a:p>
            <a:pPr>
              <a:defRPr/>
            </a:pPr>
            <a:fld id="{A44B05E8-A1E8-E841-BDCF-7548A98BC2B3}" type="datetime1">
              <a:rPr lang="en-US" smtClean="0">
                <a:solidFill>
                  <a:srgbClr val="000000"/>
                </a:solidFill>
              </a:rPr>
              <a:t>4/6/22</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dirty="0">
                <a:solidFill>
                  <a:srgbClr val="000000"/>
                </a:solidFill>
              </a:rPr>
              <a:t>UCF @ CS</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175</a:t>
            </a:fld>
            <a:endParaRPr lang="en-US">
              <a:solidFill>
                <a:srgbClr val="000000"/>
              </a:solidFill>
            </a:endParaRPr>
          </a:p>
        </p:txBody>
      </p:sp>
    </p:spTree>
    <p:extLst>
      <p:ext uri="{BB962C8B-B14F-4D97-AF65-F5344CB8AC3E}">
        <p14:creationId xmlns:p14="http://schemas.microsoft.com/office/powerpoint/2010/main" val="299302834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Processor Scheduling</a:t>
            </a:r>
          </a:p>
        </p:txBody>
      </p:sp>
      <p:sp>
        <p:nvSpPr>
          <p:cNvPr id="886787" name="Content Placeholder 2"/>
          <p:cNvSpPr>
            <a:spLocks noGrp="1"/>
          </p:cNvSpPr>
          <p:nvPr>
            <p:ph idx="1"/>
          </p:nvPr>
        </p:nvSpPr>
        <p:spPr/>
        <p:txBody>
          <a:bodyPr/>
          <a:lstStyle/>
          <a:p>
            <a:r>
              <a:rPr lang="en-US" sz="2400">
                <a:ea typeface="ＭＳ Ｐゴシック" pitchFamily="-111" charset="-128"/>
                <a:cs typeface="ＭＳ Ｐゴシック" pitchFamily="-111" charset="-128"/>
              </a:rPr>
              <a:t>A Process Scheduling Problem can be described by </a:t>
            </a:r>
          </a:p>
          <a:p>
            <a:pPr marL="344488" lvl="1"/>
            <a:r>
              <a:rPr lang="en-US" sz="1800" b="1"/>
              <a:t>m processors P</a:t>
            </a:r>
            <a:r>
              <a:rPr lang="en-US" sz="1800" b="1" baseline="-25000"/>
              <a:t>1</a:t>
            </a:r>
            <a:r>
              <a:rPr lang="en-US" sz="1800" b="1"/>
              <a:t>, P</a:t>
            </a:r>
            <a:r>
              <a:rPr lang="en-US" sz="1800" b="1" baseline="-25000"/>
              <a:t>2</a:t>
            </a:r>
            <a:r>
              <a:rPr lang="en-US" sz="1800" b="1"/>
              <a:t>, …, P</a:t>
            </a:r>
            <a:r>
              <a:rPr lang="en-US" sz="1800" b="1" baseline="-25000"/>
              <a:t>m</a:t>
            </a:r>
            <a:r>
              <a:rPr lang="en-US" sz="1800" b="1"/>
              <a:t>,</a:t>
            </a:r>
          </a:p>
          <a:p>
            <a:pPr marL="344488" lvl="1"/>
            <a:r>
              <a:rPr lang="en-US" sz="1800" b="1"/>
              <a:t>processor timing functions S</a:t>
            </a:r>
            <a:r>
              <a:rPr lang="en-US" sz="1800" b="1" baseline="-25000"/>
              <a:t>1</a:t>
            </a:r>
            <a:r>
              <a:rPr lang="en-US" sz="1800" b="1"/>
              <a:t>, S</a:t>
            </a:r>
            <a:r>
              <a:rPr lang="en-US" sz="1800" b="1" baseline="-25000"/>
              <a:t>2</a:t>
            </a:r>
            <a:r>
              <a:rPr lang="en-US" sz="1800" b="1"/>
              <a:t>, …, </a:t>
            </a:r>
            <a:r>
              <a:rPr lang="en-US" sz="1800" b="1" err="1"/>
              <a:t>S</a:t>
            </a:r>
            <a:r>
              <a:rPr lang="en-US" sz="1800" b="1" baseline="-25000" err="1"/>
              <a:t>m</a:t>
            </a:r>
            <a:r>
              <a:rPr lang="en-US" sz="1800" b="1"/>
              <a:t>, each describing how the corresponding processor responds to an execution profile,</a:t>
            </a:r>
          </a:p>
          <a:p>
            <a:pPr marL="344488" lvl="1"/>
            <a:r>
              <a:rPr lang="en-US" sz="1800" b="1"/>
              <a:t>additional resources R</a:t>
            </a:r>
            <a:r>
              <a:rPr lang="en-US" sz="1800" b="1" baseline="-25000"/>
              <a:t>1</a:t>
            </a:r>
            <a:r>
              <a:rPr lang="en-US" sz="1800" b="1"/>
              <a:t>, R</a:t>
            </a:r>
            <a:r>
              <a:rPr lang="en-US" sz="1800" b="1" baseline="-25000"/>
              <a:t>2</a:t>
            </a:r>
            <a:r>
              <a:rPr lang="en-US" sz="1800" b="1"/>
              <a:t>, …, </a:t>
            </a:r>
            <a:r>
              <a:rPr lang="en-US" sz="1800" b="1" err="1"/>
              <a:t>R</a:t>
            </a:r>
            <a:r>
              <a:rPr lang="en-US" sz="1800" b="1" baseline="-25000" err="1"/>
              <a:t>k</a:t>
            </a:r>
            <a:r>
              <a:rPr lang="en-US" sz="1800" b="1"/>
              <a:t>, e.g., memory</a:t>
            </a:r>
          </a:p>
          <a:p>
            <a:pPr marL="344488" lvl="1"/>
            <a:r>
              <a:rPr lang="en-US" sz="1800" b="1"/>
              <a:t>transmission cost matrix </a:t>
            </a:r>
            <a:r>
              <a:rPr lang="en-US" sz="1800" b="1" err="1"/>
              <a:t>C</a:t>
            </a:r>
            <a:r>
              <a:rPr lang="en-US" sz="1800" b="1" baseline="-25000" err="1"/>
              <a:t>ij</a:t>
            </a:r>
            <a:r>
              <a:rPr lang="en-US" sz="1800" b="1"/>
              <a:t> (1 </a:t>
            </a:r>
            <a:r>
              <a:rPr lang="en-US" sz="1800" b="1">
                <a:sym typeface="Symbol" pitchFamily="-111" charset="2"/>
              </a:rPr>
              <a:t></a:t>
            </a:r>
            <a:r>
              <a:rPr lang="en-US" sz="1800" b="1"/>
              <a:t> </a:t>
            </a:r>
            <a:r>
              <a:rPr lang="en-US" sz="1800" b="1" err="1"/>
              <a:t>i</a:t>
            </a:r>
            <a:r>
              <a:rPr lang="en-US" sz="1800" b="1"/>
              <a:t> , j </a:t>
            </a:r>
            <a:r>
              <a:rPr lang="en-US" sz="1800" b="1">
                <a:sym typeface="Symbol" pitchFamily="-111" charset="2"/>
              </a:rPr>
              <a:t></a:t>
            </a:r>
            <a:r>
              <a:rPr lang="en-US" sz="1800" b="1"/>
              <a:t> m), based on proc. data sharing,</a:t>
            </a:r>
          </a:p>
          <a:p>
            <a:pPr marL="344488" lvl="1"/>
            <a:r>
              <a:rPr lang="en-US" sz="1800" b="1"/>
              <a:t>tasks to be executed T</a:t>
            </a:r>
            <a:r>
              <a:rPr lang="en-US" sz="1800" b="1" baseline="-25000"/>
              <a:t>1</a:t>
            </a:r>
            <a:r>
              <a:rPr lang="en-US" sz="1800" b="1"/>
              <a:t>, T</a:t>
            </a:r>
            <a:r>
              <a:rPr lang="en-US" sz="1800" b="1" baseline="-25000"/>
              <a:t>2</a:t>
            </a:r>
            <a:r>
              <a:rPr lang="en-US" sz="1800" b="1"/>
              <a:t>, …, </a:t>
            </a:r>
            <a:r>
              <a:rPr lang="en-US" sz="1800" b="1" err="1"/>
              <a:t>T</a:t>
            </a:r>
            <a:r>
              <a:rPr lang="en-US" sz="1800" b="1" baseline="-25000" err="1"/>
              <a:t>n</a:t>
            </a:r>
            <a:r>
              <a:rPr lang="en-US" sz="1800" b="1"/>
              <a:t>,</a:t>
            </a:r>
          </a:p>
          <a:p>
            <a:pPr marL="344488" lvl="1"/>
            <a:r>
              <a:rPr lang="en-US" sz="1800" b="1"/>
              <a:t>task execution profiles A</a:t>
            </a:r>
            <a:r>
              <a:rPr lang="en-US" sz="1800" b="1" baseline="-25000"/>
              <a:t>1</a:t>
            </a:r>
            <a:r>
              <a:rPr lang="en-US" sz="1800" b="1"/>
              <a:t>, A</a:t>
            </a:r>
            <a:r>
              <a:rPr lang="en-US" sz="1800" b="1" baseline="-25000"/>
              <a:t>2</a:t>
            </a:r>
            <a:r>
              <a:rPr lang="en-US" sz="1800" b="1"/>
              <a:t>, …, A</a:t>
            </a:r>
            <a:r>
              <a:rPr lang="en-US" sz="1800" b="1" baseline="-25000"/>
              <a:t>n</a:t>
            </a:r>
            <a:r>
              <a:rPr lang="en-US" sz="1800" b="1"/>
              <a:t>,</a:t>
            </a:r>
          </a:p>
          <a:p>
            <a:pPr marL="344488" lvl="1"/>
            <a:r>
              <a:rPr lang="en-US" sz="1800" b="1"/>
              <a:t>a partial order defined on the tasks such that T</a:t>
            </a:r>
            <a:r>
              <a:rPr lang="en-US" sz="1800" b="1" baseline="-25000"/>
              <a:t>i</a:t>
            </a:r>
            <a:r>
              <a:rPr lang="en-US" sz="1800" b="1"/>
              <a:t> &lt; </a:t>
            </a:r>
            <a:r>
              <a:rPr lang="en-US" sz="1800" b="1" err="1"/>
              <a:t>T</a:t>
            </a:r>
            <a:r>
              <a:rPr lang="en-US" sz="1800" b="1" baseline="-25000" err="1"/>
              <a:t>j</a:t>
            </a:r>
            <a:r>
              <a:rPr lang="en-US" sz="1800" b="1"/>
              <a:t> means that T</a:t>
            </a:r>
            <a:r>
              <a:rPr lang="en-US" sz="1800" b="1" baseline="-25000"/>
              <a:t>i</a:t>
            </a:r>
            <a:r>
              <a:rPr lang="en-US" sz="1800" b="1"/>
              <a:t> must complete before </a:t>
            </a:r>
            <a:r>
              <a:rPr lang="en-US" sz="1800" b="1" err="1"/>
              <a:t>T</a:t>
            </a:r>
            <a:r>
              <a:rPr lang="en-US" sz="1800" b="1" baseline="-25000" err="1"/>
              <a:t>j</a:t>
            </a:r>
            <a:r>
              <a:rPr lang="en-US" sz="1800" b="1"/>
              <a:t> can start execution,</a:t>
            </a:r>
          </a:p>
          <a:p>
            <a:pPr marL="344488" lvl="1"/>
            <a:r>
              <a:rPr lang="en-US" sz="1800" b="1"/>
              <a:t>communication matrix </a:t>
            </a:r>
            <a:r>
              <a:rPr lang="en-US" sz="1800" b="1" err="1"/>
              <a:t>D</a:t>
            </a:r>
            <a:r>
              <a:rPr lang="en-US" sz="1800" b="1" baseline="-25000" err="1"/>
              <a:t>ij</a:t>
            </a:r>
            <a:r>
              <a:rPr lang="en-US" sz="1800" b="1"/>
              <a:t> (1 </a:t>
            </a:r>
            <a:r>
              <a:rPr lang="en-US" sz="1800" b="1">
                <a:sym typeface="Symbol" pitchFamily="-111" charset="2"/>
              </a:rPr>
              <a:t></a:t>
            </a:r>
            <a:r>
              <a:rPr lang="en-US" sz="1800" b="1"/>
              <a:t> </a:t>
            </a:r>
            <a:r>
              <a:rPr lang="en-US" sz="1800" b="1" err="1"/>
              <a:t>i</a:t>
            </a:r>
            <a:r>
              <a:rPr lang="en-US" sz="1800" b="1"/>
              <a:t> , j </a:t>
            </a:r>
            <a:r>
              <a:rPr lang="en-US" sz="1800" b="1">
                <a:sym typeface="Symbol" pitchFamily="-111" charset="2"/>
              </a:rPr>
              <a:t></a:t>
            </a:r>
            <a:r>
              <a:rPr lang="en-US" sz="1800" b="1"/>
              <a:t> n); </a:t>
            </a:r>
            <a:r>
              <a:rPr lang="en-US" sz="1800" b="1" err="1"/>
              <a:t>D</a:t>
            </a:r>
            <a:r>
              <a:rPr lang="en-US" sz="1800" b="1" baseline="-25000" err="1"/>
              <a:t>ij</a:t>
            </a:r>
            <a:r>
              <a:rPr lang="en-US" sz="1800" b="1"/>
              <a:t> can be non-zero only if T</a:t>
            </a:r>
            <a:r>
              <a:rPr lang="en-US" sz="1800" b="1" baseline="-25000"/>
              <a:t>i</a:t>
            </a:r>
            <a:r>
              <a:rPr lang="en-US" sz="1800" b="1"/>
              <a:t> &lt; </a:t>
            </a:r>
            <a:r>
              <a:rPr lang="en-US" sz="1800" b="1" err="1"/>
              <a:t>T</a:t>
            </a:r>
            <a:r>
              <a:rPr lang="en-US" sz="1800" b="1" baseline="-25000" err="1"/>
              <a:t>j</a:t>
            </a:r>
            <a:r>
              <a:rPr lang="en-US" sz="1800" b="1"/>
              <a:t>,</a:t>
            </a:r>
          </a:p>
          <a:p>
            <a:pPr marL="344488" lvl="1"/>
            <a:r>
              <a:rPr lang="en-US" sz="1800" b="1"/>
              <a:t>weights W</a:t>
            </a:r>
            <a:r>
              <a:rPr lang="en-US" sz="1800" b="1" baseline="-25000"/>
              <a:t>1</a:t>
            </a:r>
            <a:r>
              <a:rPr lang="en-US" sz="1800" b="1"/>
              <a:t>, W</a:t>
            </a:r>
            <a:r>
              <a:rPr lang="en-US" sz="1800" b="1" baseline="-25000"/>
              <a:t>2</a:t>
            </a:r>
            <a:r>
              <a:rPr lang="en-US" sz="1800" b="1"/>
              <a:t>, …, </a:t>
            </a:r>
            <a:r>
              <a:rPr lang="en-US" sz="1800" b="1" err="1"/>
              <a:t>W</a:t>
            </a:r>
            <a:r>
              <a:rPr lang="en-US" sz="1800" b="1" baseline="-25000" err="1"/>
              <a:t>n</a:t>
            </a:r>
            <a:r>
              <a:rPr lang="en-US" sz="1800" b="1"/>
              <a:t> -- cost of deferring execution of task.</a:t>
            </a:r>
            <a:endParaRPr lang="en-US" sz="1600" b="1"/>
          </a:p>
        </p:txBody>
      </p:sp>
      <p:sp>
        <p:nvSpPr>
          <p:cNvPr id="7" name="Date Placeholder 3">
            <a:extLst>
              <a:ext uri="{FF2B5EF4-FFF2-40B4-BE49-F238E27FC236}">
                <a16:creationId xmlns:a16="http://schemas.microsoft.com/office/drawing/2014/main" id="{1D27D2B3-6680-6443-8AC0-662AF5A2A4D0}"/>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92E177CC-5A60-8B43-9AA1-B4B9E11AA1A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6A3B3C16-835E-264C-9886-70070401B21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176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8754803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Complexity Overview</a:t>
            </a:r>
          </a:p>
        </p:txBody>
      </p:sp>
      <p:sp>
        <p:nvSpPr>
          <p:cNvPr id="887811" name="Content Placeholder 2"/>
          <p:cNvSpPr>
            <a:spLocks noGrp="1"/>
          </p:cNvSpPr>
          <p:nvPr>
            <p:ph idx="1"/>
          </p:nvPr>
        </p:nvSpPr>
        <p:spPr/>
        <p:txBody>
          <a:bodyPr/>
          <a:lstStyle/>
          <a:p>
            <a:r>
              <a:rPr lang="en-US" sz="2000" b="1" dirty="0">
                <a:ea typeface="ＭＳ Ｐゴシック" pitchFamily="-111" charset="-128"/>
                <a:cs typeface="ＭＳ Ｐゴシック" pitchFamily="-111" charset="-128"/>
              </a:rPr>
              <a:t>The intent of a scheduling algorithm is to minimize the sum of the weighted completion times of all tasks, while obeying the constraints of the task system. Weights can be made large to impose deadlines.</a:t>
            </a:r>
            <a:endParaRPr lang="en-US" sz="1400" b="1" dirty="0">
              <a:ea typeface="ＭＳ Ｐゴシック" pitchFamily="-111" charset="-128"/>
              <a:cs typeface="ＭＳ Ｐゴシック" pitchFamily="-111" charset="-128"/>
            </a:endParaRPr>
          </a:p>
          <a:p>
            <a:r>
              <a:rPr lang="en-US" sz="2000" b="1" dirty="0">
                <a:ea typeface="ＭＳ Ｐゴシック" pitchFamily="-111" charset="-128"/>
                <a:cs typeface="ＭＳ Ｐゴシック" pitchFamily="-111" charset="-128"/>
              </a:rPr>
              <a:t>The general scheduling problem is quite complex, but even simpler instances, where the processors are uniform, there are no additional resources, there is no data transmission, the execution profile is just processor time and the weights are uniform, are very hard.</a:t>
            </a:r>
            <a:endParaRPr lang="en-US" sz="1400" b="1" dirty="0">
              <a:ea typeface="ＭＳ Ｐゴシック" pitchFamily="-111" charset="-128"/>
              <a:cs typeface="ＭＳ Ｐゴシック" pitchFamily="-111" charset="-128"/>
            </a:endParaRPr>
          </a:p>
          <a:p>
            <a:r>
              <a:rPr lang="en-US" sz="2000" b="1" dirty="0">
                <a:ea typeface="ＭＳ Ｐゴシック" pitchFamily="-111" charset="-128"/>
                <a:cs typeface="ＭＳ Ｐゴシック" pitchFamily="-111" charset="-128"/>
              </a:rPr>
              <a:t>In fact, if we just specify the time to complete each task and we have no partial ordering, then finding an optimal schedule on two processors is an NP-complete problem. It is essentially the optimization version of the Partition or equally can be viewed as a </a:t>
            </a:r>
            <a:r>
              <a:rPr lang="en-US" sz="2000" b="1" dirty="0" err="1">
                <a:ea typeface="ＭＳ Ｐゴシック" pitchFamily="-111" charset="-128"/>
                <a:cs typeface="ＭＳ Ｐゴシック" pitchFamily="-111" charset="-128"/>
              </a:rPr>
              <a:t>SubsetSum</a:t>
            </a:r>
            <a:r>
              <a:rPr lang="en-US" sz="2000" b="1" dirty="0">
                <a:ea typeface="ＭＳ Ｐゴシック" pitchFamily="-111" charset="-128"/>
                <a:cs typeface="ＭＳ Ｐゴシック" pitchFamily="-111" charset="-128"/>
              </a:rPr>
              <a:t> problem. </a:t>
            </a:r>
            <a:endParaRPr lang="en-US" sz="2800" b="1" dirty="0">
              <a:ea typeface="ＭＳ Ｐゴシック" pitchFamily="-111" charset="-128"/>
              <a:cs typeface="ＭＳ Ｐゴシック" pitchFamily="-111" charset="-128"/>
            </a:endParaRPr>
          </a:p>
        </p:txBody>
      </p:sp>
      <p:sp>
        <p:nvSpPr>
          <p:cNvPr id="7" name="Date Placeholder 3">
            <a:extLst>
              <a:ext uri="{FF2B5EF4-FFF2-40B4-BE49-F238E27FC236}">
                <a16:creationId xmlns:a16="http://schemas.microsoft.com/office/drawing/2014/main" id="{2B2A6CEA-96D9-5A4F-A30F-93C03F9E630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BF0DF36F-CFEF-CA44-8DC8-B5EEA14F855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222D6F46-4854-D041-9A2D-B1C43241D0DC}"/>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177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2802273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2 Processor Scheduling</a:t>
            </a:r>
          </a:p>
        </p:txBody>
      </p:sp>
      <p:sp>
        <p:nvSpPr>
          <p:cNvPr id="888835" name="Content Placeholder 2"/>
          <p:cNvSpPr>
            <a:spLocks noGrp="1"/>
          </p:cNvSpPr>
          <p:nvPr>
            <p:ph idx="1"/>
          </p:nvPr>
        </p:nvSpPr>
        <p:spPr/>
        <p:txBody>
          <a:bodyPr/>
          <a:lstStyle/>
          <a:p>
            <a:pPr>
              <a:buFontTx/>
              <a:buNone/>
            </a:pPr>
            <a:r>
              <a:rPr lang="en-US" sz="1600">
                <a:ea typeface="ＭＳ Ｐゴシック" pitchFamily="-111" charset="-128"/>
                <a:cs typeface="ＭＳ Ｐゴシック" pitchFamily="-111" charset="-128"/>
              </a:rPr>
              <a:t>	</a:t>
            </a:r>
            <a:r>
              <a:rPr lang="en-US" sz="1800" b="1">
                <a:ea typeface="ＭＳ Ｐゴシック" pitchFamily="-111" charset="-128"/>
                <a:cs typeface="ＭＳ Ｐゴシック" pitchFamily="-111" charset="-128"/>
              </a:rPr>
              <a:t>The problem of optimally scheduling n tasks T</a:t>
            </a:r>
            <a:r>
              <a:rPr lang="en-US" sz="1800" b="1" baseline="-25000">
                <a:ea typeface="ＭＳ Ｐゴシック" pitchFamily="-111" charset="-128"/>
                <a:cs typeface="ＭＳ Ｐゴシック" pitchFamily="-111" charset="-128"/>
              </a:rPr>
              <a:t>1</a:t>
            </a:r>
            <a:r>
              <a:rPr lang="en-US" sz="1800" b="1">
                <a:ea typeface="ＭＳ Ｐゴシック" pitchFamily="-111" charset="-128"/>
                <a:cs typeface="ＭＳ Ｐゴシック" pitchFamily="-111" charset="-128"/>
              </a:rPr>
              <a:t>, T</a:t>
            </a:r>
            <a:r>
              <a:rPr lang="en-US" sz="1800" b="1" baseline="-25000">
                <a:ea typeface="ＭＳ Ｐゴシック" pitchFamily="-111" charset="-128"/>
                <a:cs typeface="ＭＳ Ｐゴシック" pitchFamily="-111" charset="-128"/>
              </a:rPr>
              <a:t>2</a:t>
            </a:r>
            <a:r>
              <a:rPr lang="en-US" sz="1800" b="1">
                <a:ea typeface="ＭＳ Ｐゴシック" pitchFamily="-111" charset="-128"/>
                <a:cs typeface="ＭＳ Ｐゴシック" pitchFamily="-111" charset="-128"/>
              </a:rPr>
              <a:t>, …, </a:t>
            </a:r>
            <a:r>
              <a:rPr lang="en-US" sz="1800" b="1" err="1">
                <a:ea typeface="ＭＳ Ｐゴシック" pitchFamily="-111" charset="-128"/>
                <a:cs typeface="ＭＳ Ｐゴシック" pitchFamily="-111" charset="-128"/>
              </a:rPr>
              <a:t>T</a:t>
            </a:r>
            <a:r>
              <a:rPr lang="en-US" sz="1800" b="1" baseline="-25000" err="1">
                <a:ea typeface="ＭＳ Ｐゴシック" pitchFamily="-111" charset="-128"/>
                <a:cs typeface="ＭＳ Ｐゴシック" pitchFamily="-111" charset="-128"/>
              </a:rPr>
              <a:t>n</a:t>
            </a:r>
            <a:r>
              <a:rPr lang="en-US" sz="1800" b="1">
                <a:ea typeface="ＭＳ Ｐゴシック" pitchFamily="-111" charset="-128"/>
                <a:cs typeface="ＭＳ Ｐゴシック" pitchFamily="-111" charset="-128"/>
              </a:rPr>
              <a:t> onto 2 processors with an empty partial order &lt; is the same as that of dividing a set of positive whole numbers into two subsets, such that the numbers are as close to evenly divided.  So, for example, given the numbers</a:t>
            </a:r>
          </a:p>
          <a:p>
            <a:pPr>
              <a:buFontTx/>
              <a:buNone/>
            </a:pPr>
            <a:r>
              <a:rPr lang="en-US" sz="1800" b="1">
                <a:ea typeface="ＭＳ Ｐゴシック" pitchFamily="-111" charset="-128"/>
                <a:cs typeface="ＭＳ Ｐゴシック" pitchFamily="-111" charset="-128"/>
              </a:rPr>
              <a:t>	3, 2, 4, 1</a:t>
            </a:r>
          </a:p>
          <a:p>
            <a:pPr>
              <a:buFontTx/>
              <a:buNone/>
            </a:pPr>
            <a:r>
              <a:rPr lang="en-US" sz="1800" b="1">
                <a:ea typeface="ＭＳ Ｐゴシック" pitchFamily="-111" charset="-128"/>
                <a:cs typeface="ＭＳ Ｐゴシック" pitchFamily="-111" charset="-128"/>
              </a:rPr>
              <a:t>	we could try a “greedy” approach as follows:</a:t>
            </a:r>
          </a:p>
          <a:p>
            <a:pPr>
              <a:buFontTx/>
              <a:buNone/>
            </a:pPr>
            <a:r>
              <a:rPr lang="en-US" sz="1800" b="1">
                <a:ea typeface="ＭＳ Ｐゴシック" pitchFamily="-111" charset="-128"/>
                <a:cs typeface="ＭＳ Ｐゴシック" pitchFamily="-111" charset="-128"/>
              </a:rPr>
              <a:t>	put 3 in set 1</a:t>
            </a:r>
          </a:p>
          <a:p>
            <a:pPr>
              <a:buFontTx/>
              <a:buNone/>
            </a:pPr>
            <a:r>
              <a:rPr lang="en-US" sz="1800" b="1">
                <a:ea typeface="ＭＳ Ｐゴシック" pitchFamily="-111" charset="-128"/>
                <a:cs typeface="ＭＳ Ｐゴシック" pitchFamily="-111" charset="-128"/>
              </a:rPr>
              <a:t>	put 2 in set 2</a:t>
            </a:r>
          </a:p>
          <a:p>
            <a:pPr>
              <a:buFontTx/>
              <a:buNone/>
            </a:pPr>
            <a:r>
              <a:rPr lang="en-US" sz="1800" b="1">
                <a:ea typeface="ＭＳ Ｐゴシック" pitchFamily="-111" charset="-128"/>
                <a:cs typeface="ＭＳ Ｐゴシック" pitchFamily="-111" charset="-128"/>
              </a:rPr>
              <a:t>	put 4 in set 2 (total is now 6)</a:t>
            </a:r>
          </a:p>
          <a:p>
            <a:pPr>
              <a:buFontTx/>
              <a:buNone/>
            </a:pPr>
            <a:r>
              <a:rPr lang="en-US" sz="1800" b="1">
                <a:ea typeface="ＭＳ Ｐゴシック" pitchFamily="-111" charset="-128"/>
                <a:cs typeface="ＭＳ Ｐゴシック" pitchFamily="-111" charset="-128"/>
              </a:rPr>
              <a:t>	put 1 in set 1 (total is now 4) </a:t>
            </a:r>
          </a:p>
          <a:p>
            <a:pPr>
              <a:buFontTx/>
              <a:buNone/>
            </a:pPr>
            <a:r>
              <a:rPr lang="en-US" sz="1800" b="1">
                <a:ea typeface="ＭＳ Ｐゴシック" pitchFamily="-111" charset="-128"/>
                <a:cs typeface="ＭＳ Ｐゴシック" pitchFamily="-111" charset="-128"/>
              </a:rPr>
              <a:t>	This is not the best solution.  A better option is to put 3 and 2 in one set and 4 and 1 in the other.  Such a solution would have been attained if we did a greedy solution on a sorted version of the original numbers.  In general, however, sorting doesn’t work. </a:t>
            </a:r>
            <a:endParaRPr lang="en-US" sz="2400" b="1">
              <a:ea typeface="ＭＳ Ｐゴシック" pitchFamily="-111" charset="-128"/>
              <a:cs typeface="ＭＳ Ｐゴシック" pitchFamily="-111" charset="-128"/>
            </a:endParaRPr>
          </a:p>
        </p:txBody>
      </p:sp>
      <p:sp>
        <p:nvSpPr>
          <p:cNvPr id="7" name="Date Placeholder 3">
            <a:extLst>
              <a:ext uri="{FF2B5EF4-FFF2-40B4-BE49-F238E27FC236}">
                <a16:creationId xmlns:a16="http://schemas.microsoft.com/office/drawing/2014/main" id="{6339ACE3-26EA-E044-AE27-68FC22FBDB6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67614CBB-5A9F-1B4E-9489-A6D9E3B9697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3718AA42-3F84-0B40-BD14-1FB1C136F249}"/>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178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9839522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2 Processor Nastiness</a:t>
            </a:r>
          </a:p>
        </p:txBody>
      </p:sp>
      <p:sp>
        <p:nvSpPr>
          <p:cNvPr id="889859" name="Content Placeholder 2"/>
          <p:cNvSpPr>
            <a:spLocks noGrp="1"/>
          </p:cNvSpPr>
          <p:nvPr>
            <p:ph idx="1"/>
          </p:nvPr>
        </p:nvSpPr>
        <p:spPr>
          <a:xfrm>
            <a:off x="457200" y="1600200"/>
            <a:ext cx="8382000" cy="4525963"/>
          </a:xfrm>
        </p:spPr>
        <p:txBody>
          <a:bodyPr/>
          <a:lstStyle/>
          <a:p>
            <a:pPr>
              <a:buFontTx/>
              <a:buNone/>
            </a:pPr>
            <a:r>
              <a:rPr lang="en-US" sz="1400" dirty="0">
                <a:ea typeface="ＭＳ Ｐゴシック" pitchFamily="-111" charset="-128"/>
                <a:cs typeface="ＭＳ Ｐゴシック" pitchFamily="-111" charset="-128"/>
              </a:rPr>
              <a:t>	</a:t>
            </a:r>
            <a:r>
              <a:rPr lang="en-US" sz="1600" b="1" dirty="0">
                <a:ea typeface="ＭＳ Ｐゴシック" pitchFamily="-111" charset="-128"/>
                <a:cs typeface="ＭＳ Ｐゴシック" pitchFamily="-111" charset="-128"/>
              </a:rPr>
              <a:t>Try the unsorted list </a:t>
            </a:r>
            <a:r>
              <a:rPr lang="en-US" sz="1600" b="1" dirty="0">
                <a:solidFill>
                  <a:srgbClr val="FF0000"/>
                </a:solidFill>
                <a:ea typeface="ＭＳ Ｐゴシック" pitchFamily="-111" charset="-128"/>
                <a:cs typeface="ＭＳ Ｐゴシック" pitchFamily="-111" charset="-128"/>
              </a:rPr>
              <a:t>(result is no worse than opt * (2-1/m))</a:t>
            </a:r>
            <a:endParaRPr lang="en-US" sz="1600" b="1" dirty="0">
              <a:ea typeface="ＭＳ Ｐゴシック" pitchFamily="-111" charset="-128"/>
              <a:cs typeface="ＭＳ Ｐゴシック" pitchFamily="-111" charset="-128"/>
            </a:endParaRPr>
          </a:p>
          <a:p>
            <a:pPr>
              <a:buFontTx/>
              <a:buNone/>
            </a:pPr>
            <a:r>
              <a:rPr lang="en-US" sz="1600" b="1" dirty="0">
                <a:ea typeface="ＭＳ Ｐゴシック" pitchFamily="-111" charset="-128"/>
                <a:cs typeface="ＭＳ Ｐゴシック" pitchFamily="-111" charset="-128"/>
              </a:rPr>
              <a:t>	7, 7, 6, 6, 5, 4, 4, 5, 4</a:t>
            </a:r>
          </a:p>
          <a:p>
            <a:pPr>
              <a:buFontTx/>
              <a:buNone/>
            </a:pPr>
            <a:r>
              <a:rPr lang="en-US" sz="1600" b="1" dirty="0">
                <a:ea typeface="ＭＳ Ｐゴシック" pitchFamily="-111" charset="-128"/>
                <a:cs typeface="ＭＳ Ｐゴシック" pitchFamily="-111" charset="-128"/>
              </a:rPr>
              <a:t>	Greedy (Always in one that is least used)</a:t>
            </a:r>
          </a:p>
          <a:p>
            <a:pPr>
              <a:buFontTx/>
              <a:buNone/>
            </a:pPr>
            <a:r>
              <a:rPr lang="en-US" sz="1600" b="1" dirty="0">
                <a:ea typeface="ＭＳ Ｐゴシック" pitchFamily="-111" charset="-128"/>
                <a:cs typeface="ＭＳ Ｐゴシック" pitchFamily="-111" charset="-128"/>
              </a:rPr>
              <a:t>	7, 6, 5, 5 = 23</a:t>
            </a:r>
          </a:p>
          <a:p>
            <a:pPr>
              <a:buFontTx/>
              <a:buNone/>
            </a:pPr>
            <a:r>
              <a:rPr lang="en-US" sz="1600" b="1" dirty="0">
                <a:ea typeface="ＭＳ Ｐゴシック" pitchFamily="-111" charset="-128"/>
                <a:cs typeface="ＭＳ Ｐゴシック" pitchFamily="-111" charset="-128"/>
              </a:rPr>
              <a:t>	7, 6, 4, 4, 4 = 25 </a:t>
            </a:r>
          </a:p>
          <a:p>
            <a:pPr>
              <a:buFontTx/>
              <a:buNone/>
            </a:pPr>
            <a:r>
              <a:rPr lang="en-US" sz="1600" b="1" dirty="0">
                <a:ea typeface="ＭＳ Ｐゴシック" pitchFamily="-111" charset="-128"/>
                <a:cs typeface="ＭＳ Ｐゴシック" pitchFamily="-111" charset="-128"/>
              </a:rPr>
              <a:t>	Optimal</a:t>
            </a:r>
          </a:p>
          <a:p>
            <a:pPr>
              <a:buFontTx/>
              <a:buNone/>
            </a:pPr>
            <a:r>
              <a:rPr lang="en-US" sz="1600" b="1" dirty="0">
                <a:ea typeface="ＭＳ Ｐゴシック" pitchFamily="-111" charset="-128"/>
                <a:cs typeface="ＭＳ Ｐゴシック" pitchFamily="-111" charset="-128"/>
              </a:rPr>
              <a:t>	7, 6, 6, 5 = 24</a:t>
            </a:r>
          </a:p>
          <a:p>
            <a:pPr>
              <a:buFontTx/>
              <a:buNone/>
            </a:pPr>
            <a:r>
              <a:rPr lang="en-US" sz="1600" b="1" dirty="0">
                <a:ea typeface="ＭＳ Ｐゴシック" pitchFamily="-111" charset="-128"/>
                <a:cs typeface="ＭＳ Ｐゴシック" pitchFamily="-111" charset="-128"/>
              </a:rPr>
              <a:t>	7, 4, 4, 4, 5 = 24</a:t>
            </a:r>
          </a:p>
          <a:p>
            <a:pPr>
              <a:buNone/>
            </a:pPr>
            <a:r>
              <a:rPr lang="en-US" sz="1600" b="1" dirty="0">
                <a:ea typeface="ＭＳ Ｐゴシック" pitchFamily="-111" charset="-128"/>
                <a:cs typeface="ＭＳ Ｐゴシック" pitchFamily="-111" charset="-128"/>
              </a:rPr>
              <a:t>	Sort it (non-increasing)</a:t>
            </a:r>
            <a:r>
              <a:rPr lang="en-US" sz="1600" b="1" dirty="0">
                <a:solidFill>
                  <a:srgbClr val="FF0000"/>
                </a:solidFill>
                <a:ea typeface="ＭＳ Ｐゴシック" pitchFamily="-111" charset="-128"/>
                <a:cs typeface="ＭＳ Ｐゴシック" pitchFamily="-111" charset="-128"/>
              </a:rPr>
              <a:t> (opt * (4/3-1/3m))	</a:t>
            </a:r>
            <a:r>
              <a:rPr lang="en-US" sz="1600" b="1" dirty="0">
                <a:ea typeface="ＭＳ Ｐゴシック" pitchFamily="-111" charset="-128"/>
                <a:cs typeface="ＭＳ Ｐゴシック" pitchFamily="-111" charset="-128"/>
              </a:rPr>
              <a:t>Sort it (non-decreasing) </a:t>
            </a:r>
            <a:r>
              <a:rPr lang="en-US" sz="1600" b="1" dirty="0">
                <a:solidFill>
                  <a:srgbClr val="FF0000"/>
                </a:solidFill>
                <a:ea typeface="ＭＳ Ｐゴシック" pitchFamily="-111" charset="-128"/>
                <a:cs typeface="ＭＳ Ｐゴシック" pitchFamily="-111" charset="-128"/>
              </a:rPr>
              <a:t>(opt*(2-1/m))</a:t>
            </a:r>
            <a:endParaRPr lang="en-US" sz="1600" b="1" dirty="0">
              <a:ea typeface="ＭＳ Ｐゴシック" pitchFamily="-111" charset="-128"/>
              <a:cs typeface="ＭＳ Ｐゴシック" pitchFamily="-111" charset="-128"/>
            </a:endParaRPr>
          </a:p>
          <a:p>
            <a:pPr>
              <a:buNone/>
            </a:pPr>
            <a:r>
              <a:rPr lang="en-US" sz="1600" b="1" dirty="0">
                <a:ea typeface="ＭＳ Ｐゴシック" pitchFamily="-111" charset="-128"/>
                <a:cs typeface="ＭＳ Ｐゴシック" pitchFamily="-111" charset="-128"/>
              </a:rPr>
              <a:t>	7, 7, 6, 6, 5, 5, 4, 4, 4 			4, 4, 4, 5, 5, 6, 6, 7, 7</a:t>
            </a:r>
          </a:p>
          <a:p>
            <a:pPr>
              <a:buFontTx/>
              <a:buNone/>
            </a:pPr>
            <a:r>
              <a:rPr lang="en-US" sz="1600" b="1" dirty="0">
                <a:ea typeface="ＭＳ Ｐゴシック" pitchFamily="-111" charset="-128"/>
                <a:cs typeface="ＭＳ Ｐゴシック" pitchFamily="-111" charset="-128"/>
              </a:rPr>
              <a:t>	7, 6, 5, 4, 4 = 26				4, 4, 5, 6, 7 = 26</a:t>
            </a:r>
          </a:p>
          <a:p>
            <a:pPr>
              <a:buNone/>
            </a:pPr>
            <a:r>
              <a:rPr lang="en-US" sz="1600" b="1" dirty="0">
                <a:ea typeface="ＭＳ Ｐゴシック" pitchFamily="-111" charset="-128"/>
                <a:cs typeface="ＭＳ Ｐゴシック" pitchFamily="-111" charset="-128"/>
              </a:rPr>
              <a:t>	7, 6, 5, 4 = 22				4, 5, 6, 7 = 22</a:t>
            </a:r>
          </a:p>
          <a:p>
            <a:pPr>
              <a:buFontTx/>
              <a:buNone/>
            </a:pPr>
            <a:r>
              <a:rPr lang="en-US" sz="1600" b="1" dirty="0">
                <a:ea typeface="ＭＳ Ｐゴシック" pitchFamily="-111" charset="-128"/>
                <a:cs typeface="ＭＳ Ｐゴシック" pitchFamily="-111" charset="-128"/>
              </a:rPr>
              <a:t> 	</a:t>
            </a:r>
          </a:p>
          <a:p>
            <a:pPr>
              <a:buFontTx/>
              <a:buNone/>
            </a:pPr>
            <a:r>
              <a:rPr lang="en-US" sz="1600" b="1" dirty="0">
                <a:ea typeface="ＭＳ Ｐゴシック" pitchFamily="-111" charset="-128"/>
                <a:cs typeface="ＭＳ Ｐゴシック" pitchFamily="-111" charset="-128"/>
              </a:rPr>
              <a:t>	Both sorts are even worse than greedy unsorted !! (not a general result)</a:t>
            </a:r>
            <a:endParaRPr lang="en-US" sz="2000" b="1" dirty="0">
              <a:ea typeface="ＭＳ Ｐゴシック" pitchFamily="-111" charset="-128"/>
              <a:cs typeface="ＭＳ Ｐゴシック" pitchFamily="-111" charset="-128"/>
            </a:endParaRPr>
          </a:p>
        </p:txBody>
      </p:sp>
      <p:sp>
        <p:nvSpPr>
          <p:cNvPr id="7" name="Date Placeholder 3">
            <a:extLst>
              <a:ext uri="{FF2B5EF4-FFF2-40B4-BE49-F238E27FC236}">
                <a16:creationId xmlns:a16="http://schemas.microsoft.com/office/drawing/2014/main" id="{86D5B50E-1ACE-FC4B-BC5C-4C83EB31C501}"/>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DFA4D151-1C15-EB4B-BCA6-68E1EFE5B5D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5C85CC4A-B38B-294E-9F80-9B5449E8FC93}"/>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179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01851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Title 1"/>
          <p:cNvSpPr>
            <a:spLocks noGrp="1"/>
          </p:cNvSpPr>
          <p:nvPr>
            <p:ph type="ctrTitle"/>
          </p:nvPr>
        </p:nvSpPr>
        <p:spPr/>
        <p:txBody>
          <a:bodyPr/>
          <a:lstStyle/>
          <a:p>
            <a:r>
              <a:rPr lang="en-US" dirty="0" err="1">
                <a:ea typeface="ＭＳ Ｐゴシック" pitchFamily="-111" charset="-128"/>
                <a:cs typeface="ＭＳ Ｐゴシック" pitchFamily="-111" charset="-128"/>
              </a:rPr>
              <a:t>NonDeterminism</a:t>
            </a:r>
            <a:endParaRPr lang="en-US" dirty="0">
              <a:ea typeface="ＭＳ Ｐゴシック" pitchFamily="-111" charset="-128"/>
              <a:cs typeface="ＭＳ Ｐゴシック" pitchFamily="-111" charset="-128"/>
            </a:endParaRPr>
          </a:p>
        </p:txBody>
      </p:sp>
      <p:sp>
        <p:nvSpPr>
          <p:cNvPr id="678915" name="Subtitle 2"/>
          <p:cNvSpPr>
            <a:spLocks noGrp="1"/>
          </p:cNvSpPr>
          <p:nvPr>
            <p:ph type="subTitle" idx="1"/>
          </p:nvPr>
        </p:nvSpPr>
        <p:spPr/>
        <p:txBody>
          <a:bodyPr/>
          <a:lstStyle/>
          <a:p>
            <a:endParaRPr lang="en-US" dirty="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8470784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3"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Challenge Problem</a:t>
            </a:r>
          </a:p>
        </p:txBody>
      </p:sp>
      <p:sp>
        <p:nvSpPr>
          <p:cNvPr id="898054" name="Content Placeholder 2"/>
          <p:cNvSpPr>
            <a:spLocks noGrp="1"/>
          </p:cNvSpPr>
          <p:nvPr>
            <p:ph idx="1"/>
          </p:nvPr>
        </p:nvSpPr>
        <p:spPr/>
        <p:txBody>
          <a:bodyPr/>
          <a:lstStyle/>
          <a:p>
            <a:pPr marL="0" indent="0">
              <a:buFontTx/>
              <a:buNone/>
            </a:pPr>
            <a:r>
              <a:rPr lang="en-US" sz="1600" dirty="0">
                <a:ea typeface="ＭＳ Ｐゴシック" pitchFamily="-111" charset="-128"/>
                <a:cs typeface="ＭＳ Ｐゴシック" pitchFamily="-111" charset="-128"/>
              </a:rPr>
              <a:t>Consider the simple scheduling problem where we have a set of independent tasks running on a fixed number of processors, and we wish to minimize finishing time.</a:t>
            </a:r>
          </a:p>
          <a:p>
            <a:pPr marL="0" indent="0">
              <a:buFontTx/>
              <a:buNone/>
            </a:pPr>
            <a:r>
              <a:rPr lang="en-US" sz="1600" dirty="0">
                <a:ea typeface="ＭＳ Ｐゴシック" pitchFamily="-111" charset="-128"/>
                <a:cs typeface="ＭＳ Ｐゴシック" pitchFamily="-111" charset="-128"/>
              </a:rPr>
              <a:t>How would a </a:t>
            </a:r>
            <a:r>
              <a:rPr lang="en-US" sz="1600" u="sng" dirty="0">
                <a:ea typeface="ＭＳ Ｐゴシック" pitchFamily="-111" charset="-128"/>
                <a:cs typeface="ＭＳ Ｐゴシック" pitchFamily="-111" charset="-128"/>
              </a:rPr>
              <a:t>list</a:t>
            </a:r>
            <a:r>
              <a:rPr lang="en-US" sz="1600" dirty="0">
                <a:ea typeface="ＭＳ Ｐゴシック" pitchFamily="-111" charset="-128"/>
                <a:cs typeface="ＭＳ Ｐゴシック" pitchFamily="-111" charset="-128"/>
              </a:rPr>
              <a:t> (</a:t>
            </a:r>
            <a:r>
              <a:rPr lang="en-US" sz="1600" u="sng" dirty="0">
                <a:ea typeface="ＭＳ Ｐゴシック" pitchFamily="-111" charset="-128"/>
                <a:cs typeface="ＭＳ Ｐゴシック" pitchFamily="-111" charset="-128"/>
              </a:rPr>
              <a:t>first fit,</a:t>
            </a:r>
            <a:r>
              <a:rPr lang="en-US" sz="1600" dirty="0">
                <a:ea typeface="ＭＳ Ｐゴシック" pitchFamily="-111" charset="-128"/>
                <a:cs typeface="ＭＳ Ｐゴシック" pitchFamily="-111" charset="-128"/>
              </a:rPr>
              <a:t> </a:t>
            </a:r>
            <a:r>
              <a:rPr lang="en-US" sz="1600" u="sng" dirty="0">
                <a:ea typeface="ＭＳ Ｐゴシック" pitchFamily="-111" charset="-128"/>
                <a:cs typeface="ＭＳ Ｐゴシック" pitchFamily="-111" charset="-128"/>
              </a:rPr>
              <a:t>no preemption)</a:t>
            </a:r>
            <a:r>
              <a:rPr lang="en-US" sz="1600" dirty="0">
                <a:ea typeface="ＭＳ Ｐゴシック" pitchFamily="-111" charset="-128"/>
                <a:cs typeface="ＭＳ Ｐゴシック" pitchFamily="-111" charset="-128"/>
              </a:rPr>
              <a:t> strategy schedule tasks with the following IDs and execution times onto four processors?  Answer using Gantt chart.</a:t>
            </a:r>
          </a:p>
          <a:p>
            <a:pPr>
              <a:buNone/>
            </a:pPr>
            <a:r>
              <a:rPr lang="en-US" sz="1600" b="1" dirty="0">
                <a:ea typeface="ＭＳ Ｐゴシック" pitchFamily="-111" charset="-128"/>
                <a:cs typeface="ＭＳ Ｐゴシック" pitchFamily="-111" charset="-128"/>
              </a:rPr>
              <a:t>(T1,4) (T2,1) (T3,3) (T4,6) (T5,2) (T6,1) (T7,4) (T8,5) (T9,7) (T10,3) (T11,4) </a:t>
            </a:r>
            <a:r>
              <a:rPr lang="en-US" sz="1600" b="1" dirty="0">
                <a:solidFill>
                  <a:srgbClr val="FF0000"/>
                </a:solidFill>
                <a:ea typeface="ＭＳ Ｐゴシック" pitchFamily="-111" charset="-128"/>
                <a:cs typeface="ＭＳ Ｐゴシック" pitchFamily="-111" charset="-128"/>
              </a:rPr>
              <a:t>(2-1/m)</a:t>
            </a:r>
          </a:p>
          <a:p>
            <a:pPr>
              <a:buFontTx/>
              <a:buNone/>
            </a:pPr>
            <a:endParaRPr lang="en-US" sz="1600" b="1" dirty="0">
              <a:ea typeface="ＭＳ Ｐゴシック" pitchFamily="-111" charset="-128"/>
              <a:cs typeface="ＭＳ Ｐゴシック" pitchFamily="-111" charset="-128"/>
            </a:endParaRPr>
          </a:p>
          <a:p>
            <a:pPr>
              <a:buFontTx/>
              <a:buNone/>
            </a:pPr>
            <a:endParaRPr lang="en-US" sz="1600" dirty="0">
              <a:ea typeface="ＭＳ Ｐゴシック" pitchFamily="-111" charset="-128"/>
              <a:cs typeface="ＭＳ Ｐゴシック" pitchFamily="-111" charset="-128"/>
            </a:endParaRPr>
          </a:p>
          <a:p>
            <a:pPr>
              <a:buFontTx/>
              <a:buNone/>
            </a:pPr>
            <a:r>
              <a:rPr lang="en-US" sz="1600" b="1" dirty="0">
                <a:ea typeface="ＭＳ Ｐゴシック" pitchFamily="-111" charset="-128"/>
                <a:cs typeface="ＭＳ Ｐゴシック" pitchFamily="-111" charset="-128"/>
              </a:rPr>
              <a:t>				 </a:t>
            </a:r>
            <a:endParaRPr lang="en-US" sz="1600" dirty="0">
              <a:ea typeface="ＭＳ Ｐゴシック" pitchFamily="-111" charset="-128"/>
              <a:cs typeface="ＭＳ Ｐゴシック" pitchFamily="-111" charset="-128"/>
            </a:endParaRPr>
          </a:p>
          <a:p>
            <a:pPr>
              <a:buFontTx/>
              <a:buNone/>
            </a:pPr>
            <a:r>
              <a:rPr lang="en-US" sz="1600" dirty="0">
                <a:ea typeface="ＭＳ Ｐゴシック" pitchFamily="-111" charset="-128"/>
                <a:cs typeface="ＭＳ Ｐゴシック" pitchFamily="-111" charset="-128"/>
              </a:rPr>
              <a:t>Now show what would happen if the times were sorted non-decreasing. </a:t>
            </a:r>
            <a:r>
              <a:rPr lang="en-US" sz="1600" b="1" dirty="0">
                <a:solidFill>
                  <a:srgbClr val="FF0000"/>
                </a:solidFill>
                <a:ea typeface="ＭＳ Ｐゴシック" pitchFamily="-111" charset="-128"/>
                <a:cs typeface="ＭＳ Ｐゴシック" pitchFamily="-111" charset="-128"/>
              </a:rPr>
              <a:t>(2-1/m)</a:t>
            </a:r>
          </a:p>
          <a:p>
            <a:pPr>
              <a:buFontTx/>
              <a:buNone/>
            </a:pPr>
            <a:endParaRPr lang="en-US" sz="1600" dirty="0">
              <a:ea typeface="ＭＳ Ｐゴシック" pitchFamily="-111" charset="-128"/>
              <a:cs typeface="ＭＳ Ｐゴシック" pitchFamily="-111" charset="-128"/>
            </a:endParaRPr>
          </a:p>
          <a:p>
            <a:pPr>
              <a:buFontTx/>
              <a:buNone/>
            </a:pPr>
            <a:r>
              <a:rPr lang="en-US" sz="1600" b="1" dirty="0">
                <a:ea typeface="ＭＳ Ｐゴシック" pitchFamily="-111" charset="-128"/>
                <a:cs typeface="ＭＳ Ｐゴシック" pitchFamily="-111" charset="-128"/>
              </a:rPr>
              <a:t>		 </a:t>
            </a:r>
            <a:endParaRPr lang="en-US" sz="1600" dirty="0">
              <a:ea typeface="ＭＳ Ｐゴシック" pitchFamily="-111" charset="-128"/>
              <a:cs typeface="ＭＳ Ｐゴシック" pitchFamily="-111" charset="-128"/>
            </a:endParaRPr>
          </a:p>
          <a:p>
            <a:pPr>
              <a:buFontTx/>
              <a:buNone/>
            </a:pPr>
            <a:r>
              <a:rPr lang="en-US" sz="1600" dirty="0">
                <a:ea typeface="ＭＳ Ｐゴシック" pitchFamily="-111" charset="-128"/>
                <a:cs typeface="ＭＳ Ｐゴシック" pitchFamily="-111" charset="-128"/>
              </a:rPr>
              <a:t>	</a:t>
            </a:r>
          </a:p>
          <a:p>
            <a:pPr>
              <a:buFontTx/>
              <a:buNone/>
            </a:pPr>
            <a:r>
              <a:rPr lang="en-US" sz="1600" dirty="0">
                <a:ea typeface="ＭＳ Ｐゴシック" pitchFamily="-111" charset="-128"/>
                <a:cs typeface="ＭＳ Ｐゴシック" pitchFamily="-111" charset="-128"/>
              </a:rPr>
              <a:t>Now show what would happen if the times were sorted non-increasing. </a:t>
            </a:r>
            <a:r>
              <a:rPr lang="en-US" sz="1600" b="1" dirty="0">
                <a:solidFill>
                  <a:srgbClr val="FF0000"/>
                </a:solidFill>
                <a:ea typeface="ＭＳ Ｐゴシック" pitchFamily="-111" charset="-128"/>
                <a:cs typeface="ＭＳ Ｐゴシック" pitchFamily="-111" charset="-128"/>
              </a:rPr>
              <a:t>(4/3-1/3m)</a:t>
            </a:r>
          </a:p>
          <a:p>
            <a:pPr>
              <a:buFontTx/>
              <a:buNone/>
            </a:pPr>
            <a:endParaRPr lang="en-US" sz="1600" dirty="0">
              <a:ea typeface="ＭＳ Ｐゴシック" pitchFamily="-111" charset="-128"/>
              <a:cs typeface="ＭＳ Ｐゴシック" pitchFamily="-111" charset="-128"/>
            </a:endParaRPr>
          </a:p>
          <a:p>
            <a:pPr>
              <a:buFontTx/>
              <a:buNone/>
            </a:pPr>
            <a:r>
              <a:rPr lang="en-US" sz="1600" b="1" dirty="0">
                <a:ea typeface="ＭＳ Ｐゴシック" pitchFamily="-111" charset="-128"/>
                <a:cs typeface="ＭＳ Ｐゴシック" pitchFamily="-111" charset="-128"/>
              </a:rPr>
              <a:t>				 </a:t>
            </a:r>
            <a:endParaRPr lang="en-US" sz="1600" dirty="0">
              <a:ea typeface="ＭＳ Ｐゴシック" pitchFamily="-111" charset="-128"/>
              <a:cs typeface="ＭＳ Ｐゴシック" pitchFamily="-111" charset="-128"/>
            </a:endParaRPr>
          </a:p>
          <a:p>
            <a:pPr>
              <a:buFontTx/>
              <a:buNone/>
            </a:pPr>
            <a:endParaRPr lang="en-US" sz="1600" dirty="0">
              <a:ea typeface="ＭＳ Ｐゴシック" pitchFamily="-111" charset="-128"/>
              <a:cs typeface="ＭＳ Ｐゴシック" pitchFamily="-111" charset="-128"/>
            </a:endParaRPr>
          </a:p>
          <a:p>
            <a:endParaRPr lang="en-US" sz="1600" dirty="0">
              <a:ea typeface="ＭＳ Ｐゴシック" pitchFamily="-111" charset="-128"/>
              <a:cs typeface="ＭＳ Ｐゴシック" pitchFamily="-111" charset="-128"/>
            </a:endParaRPr>
          </a:p>
        </p:txBody>
      </p:sp>
      <p:graphicFrame>
        <p:nvGraphicFramePr>
          <p:cNvPr id="898050" name="Object 2"/>
          <p:cNvGraphicFramePr>
            <a:graphicFrameLocks noChangeAspect="1"/>
          </p:cNvGraphicFramePr>
          <p:nvPr>
            <p:extLst>
              <p:ext uri="{D42A27DB-BD31-4B8C-83A1-F6EECF244321}">
                <p14:modId xmlns:p14="http://schemas.microsoft.com/office/powerpoint/2010/main" val="2764800389"/>
              </p:ext>
            </p:extLst>
          </p:nvPr>
        </p:nvGraphicFramePr>
        <p:xfrm>
          <a:off x="914400" y="3098800"/>
          <a:ext cx="5715000" cy="787400"/>
        </p:xfrm>
        <a:graphic>
          <a:graphicData uri="http://schemas.openxmlformats.org/presentationml/2006/ole">
            <mc:AlternateContent xmlns:mc="http://schemas.openxmlformats.org/markup-compatibility/2006">
              <mc:Choice xmlns:v="urn:schemas-microsoft-com:vml" Requires="v">
                <p:oleObj spid="_x0000_s1286" name="Document" r:id="rId3" imgW="3111385" imgH="787371" progId="Word.Document.12">
                  <p:link updateAutomatic="1"/>
                </p:oleObj>
              </mc:Choice>
              <mc:Fallback>
                <p:oleObj name="Document" r:id="rId3" imgW="3111385" imgH="787371" progId="Word.Document.12">
                  <p:link updateAutomatic="1"/>
                  <p:pic>
                    <p:nvPicPr>
                      <p:cNvPr id="89805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098800"/>
                        <a:ext cx="5715000" cy="78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708688"/>
                              </a:outerShdw>
                            </a:effectLst>
                          </a14:hiddenEffects>
                        </a:ext>
                      </a:extLst>
                    </p:spPr>
                  </p:pic>
                </p:oleObj>
              </mc:Fallback>
            </mc:AlternateContent>
          </a:graphicData>
        </a:graphic>
      </p:graphicFrame>
      <p:graphicFrame>
        <p:nvGraphicFramePr>
          <p:cNvPr id="898051" name="Object 3"/>
          <p:cNvGraphicFramePr>
            <a:graphicFrameLocks noChangeAspect="1"/>
          </p:cNvGraphicFramePr>
          <p:nvPr>
            <p:extLst>
              <p:ext uri="{D42A27DB-BD31-4B8C-83A1-F6EECF244321}">
                <p14:modId xmlns:p14="http://schemas.microsoft.com/office/powerpoint/2010/main" val="522585411"/>
              </p:ext>
            </p:extLst>
          </p:nvPr>
        </p:nvGraphicFramePr>
        <p:xfrm>
          <a:off x="914400" y="4165600"/>
          <a:ext cx="5715000" cy="787400"/>
        </p:xfrm>
        <a:graphic>
          <a:graphicData uri="http://schemas.openxmlformats.org/presentationml/2006/ole">
            <mc:AlternateContent xmlns:mc="http://schemas.openxmlformats.org/markup-compatibility/2006">
              <mc:Choice xmlns:v="urn:schemas-microsoft-com:vml" Requires="v">
                <p:oleObj spid="_x0000_s1287" name="Document" r:id="rId3" imgW="3111385" imgH="787371" progId="Word.Document.12">
                  <p:link updateAutomatic="1"/>
                </p:oleObj>
              </mc:Choice>
              <mc:Fallback>
                <p:oleObj name="Document" r:id="rId3" imgW="3111385" imgH="787371" progId="Word.Document.12">
                  <p:link updateAutomatic="1"/>
                  <p:pic>
                    <p:nvPicPr>
                      <p:cNvPr id="89805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165600"/>
                        <a:ext cx="5715000" cy="78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708688"/>
                              </a:outerShdw>
                            </a:effectLst>
                          </a14:hiddenEffects>
                        </a:ext>
                      </a:extLst>
                    </p:spPr>
                  </p:pic>
                </p:oleObj>
              </mc:Fallback>
            </mc:AlternateContent>
          </a:graphicData>
        </a:graphic>
      </p:graphicFrame>
      <p:graphicFrame>
        <p:nvGraphicFramePr>
          <p:cNvPr id="898052" name="Object 4"/>
          <p:cNvGraphicFramePr>
            <a:graphicFrameLocks noChangeAspect="1"/>
          </p:cNvGraphicFramePr>
          <p:nvPr>
            <p:extLst>
              <p:ext uri="{D42A27DB-BD31-4B8C-83A1-F6EECF244321}">
                <p14:modId xmlns:p14="http://schemas.microsoft.com/office/powerpoint/2010/main" val="3899250756"/>
              </p:ext>
            </p:extLst>
          </p:nvPr>
        </p:nvGraphicFramePr>
        <p:xfrm>
          <a:off x="914400" y="5384800"/>
          <a:ext cx="5715000" cy="787400"/>
        </p:xfrm>
        <a:graphic>
          <a:graphicData uri="http://schemas.openxmlformats.org/presentationml/2006/ole">
            <mc:AlternateContent xmlns:mc="http://schemas.openxmlformats.org/markup-compatibility/2006">
              <mc:Choice xmlns:v="urn:schemas-microsoft-com:vml" Requires="v">
                <p:oleObj spid="_x0000_s1288" name="Document" r:id="rId3" imgW="3111385" imgH="787371" progId="Word.Document.12">
                  <p:link updateAutomatic="1"/>
                </p:oleObj>
              </mc:Choice>
              <mc:Fallback>
                <p:oleObj name="Document" r:id="rId3" imgW="3111385" imgH="787371" progId="Word.Document.12">
                  <p:link updateAutomatic="1"/>
                  <p:pic>
                    <p:nvPicPr>
                      <p:cNvPr id="89805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384800"/>
                        <a:ext cx="5715000" cy="78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708688"/>
                              </a:outerShdw>
                            </a:effectLst>
                          </a14:hiddenEffects>
                        </a:ext>
                      </a:extLst>
                    </p:spPr>
                  </p:pic>
                </p:oleObj>
              </mc:Fallback>
            </mc:AlternateContent>
          </a:graphicData>
        </a:graphic>
      </p:graphicFrame>
      <p:sp>
        <p:nvSpPr>
          <p:cNvPr id="10" name="Date Placeholder 3">
            <a:extLst>
              <a:ext uri="{FF2B5EF4-FFF2-40B4-BE49-F238E27FC236}">
                <a16:creationId xmlns:a16="http://schemas.microsoft.com/office/drawing/2014/main" id="{70EAB6BE-23D8-3E4B-8B16-38A9E9B156D1}"/>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8164B086-2B81-7749-BD46-43B0949DCF5E}"/>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 name="Slide Number Placeholder 5">
            <a:extLst>
              <a:ext uri="{FF2B5EF4-FFF2-40B4-BE49-F238E27FC236}">
                <a16:creationId xmlns:a16="http://schemas.microsoft.com/office/drawing/2014/main" id="{5982FB01-BD8C-774D-A21E-6758FDBD4D3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180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2320609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3" name="Title 1"/>
          <p:cNvSpPr>
            <a:spLocks noGrp="1"/>
          </p:cNvSpPr>
          <p:nvPr>
            <p:ph type="title"/>
          </p:nvPr>
        </p:nvSpPr>
        <p:spPr/>
        <p:txBody>
          <a:bodyPr/>
          <a:lstStyle/>
          <a:p>
            <a:r>
              <a:rPr lang="en-US">
                <a:ea typeface="ＭＳ Ｐゴシック" pitchFamily="-111" charset="-128"/>
                <a:cs typeface="ＭＳ Ｐゴシック" pitchFamily="-111" charset="-128"/>
              </a:rPr>
              <a:t>2 Processor with partial order</a:t>
            </a:r>
          </a:p>
        </p:txBody>
      </p:sp>
      <p:sp>
        <p:nvSpPr>
          <p:cNvPr id="890884" name="Date Placeholder 3"/>
          <p:cNvSpPr>
            <a:spLocks noGrp="1"/>
          </p:cNvSpPr>
          <p:nvPr>
            <p:ph type="dt" sz="quarter" idx="10"/>
          </p:nvPr>
        </p:nvSpPr>
        <p:spPr>
          <a:noFill/>
        </p:spPr>
        <p:txBody>
          <a:bodyPr/>
          <a:lstStyle/>
          <a:p>
            <a:fld id="{833F8A37-8789-A940-A43F-E299C017FEC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89088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890886" name="Slide Number Placeholder 5"/>
          <p:cNvSpPr>
            <a:spLocks noGrp="1"/>
          </p:cNvSpPr>
          <p:nvPr>
            <p:ph type="sldNum" sz="quarter" idx="12"/>
          </p:nvPr>
        </p:nvSpPr>
        <p:spPr>
          <a:noFill/>
        </p:spPr>
        <p:txBody>
          <a:bodyPr/>
          <a:lstStyle/>
          <a:p>
            <a:fld id="{AC374613-134E-DB4A-9726-EF6EA3E05B99}" type="slidenum">
              <a:rPr lang="en-US">
                <a:latin typeface="Arial" pitchFamily="-111" charset="0"/>
                <a:ea typeface="ＭＳ Ｐゴシック" pitchFamily="-111" charset="-128"/>
                <a:cs typeface="ＭＳ Ｐゴシック" pitchFamily="-111" charset="-128"/>
              </a:rPr>
              <a:pPr/>
              <a:t>181</a:t>
            </a:fld>
            <a:endParaRPr lang="en-US">
              <a:latin typeface="Arial" pitchFamily="-111" charset="0"/>
              <a:ea typeface="ＭＳ Ｐゴシック" pitchFamily="-111" charset="-128"/>
              <a:cs typeface="ＭＳ Ｐゴシック" pitchFamily="-111" charset="-128"/>
            </a:endParaRPr>
          </a:p>
        </p:txBody>
      </p:sp>
      <p:graphicFrame>
        <p:nvGraphicFramePr>
          <p:cNvPr id="890882" name="Object 2"/>
          <p:cNvGraphicFramePr>
            <a:graphicFrameLocks noChangeAspect="1"/>
          </p:cNvGraphicFramePr>
          <p:nvPr>
            <p:extLst>
              <p:ext uri="{D42A27DB-BD31-4B8C-83A1-F6EECF244321}">
                <p14:modId xmlns:p14="http://schemas.microsoft.com/office/powerpoint/2010/main" val="1262704750"/>
              </p:ext>
            </p:extLst>
          </p:nvPr>
        </p:nvGraphicFramePr>
        <p:xfrm>
          <a:off x="533400" y="1143000"/>
          <a:ext cx="8001000" cy="5068888"/>
        </p:xfrm>
        <a:graphic>
          <a:graphicData uri="http://schemas.openxmlformats.org/presentationml/2006/ole">
            <mc:AlternateContent xmlns:mc="http://schemas.openxmlformats.org/markup-compatibility/2006">
              <mc:Choice xmlns:v="urn:schemas-microsoft-com:vml" Requires="v">
                <p:oleObj spid="_x0000_s2136" name="Document" r:id="rId3" imgW="5486198" imgH="5829085" progId="Word.Document.12">
                  <p:link updateAutomatic="1"/>
                </p:oleObj>
              </mc:Choice>
              <mc:Fallback>
                <p:oleObj name="Document" r:id="rId3" imgW="5486198" imgH="5829085" progId="Word.Document.12">
                  <p:link updateAutomatic="1"/>
                  <p:pic>
                    <p:nvPicPr>
                      <p:cNvPr id="89088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143000"/>
                        <a:ext cx="8001000" cy="5068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708688"/>
                              </a:outerShdw>
                            </a:effectLst>
                          </a14:hiddenEffects>
                        </a:ext>
                      </a:extLst>
                    </p:spPr>
                  </p:pic>
                </p:oleObj>
              </mc:Fallback>
            </mc:AlternateContent>
          </a:graphicData>
        </a:graphic>
      </p:graphicFrame>
    </p:spTree>
    <p:extLst>
      <p:ext uri="{BB962C8B-B14F-4D97-AF65-F5344CB8AC3E}">
        <p14:creationId xmlns:p14="http://schemas.microsoft.com/office/powerpoint/2010/main" val="336349206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7" name="Title 1"/>
          <p:cNvSpPr>
            <a:spLocks noGrp="1"/>
          </p:cNvSpPr>
          <p:nvPr>
            <p:ph type="title"/>
          </p:nvPr>
        </p:nvSpPr>
        <p:spPr/>
        <p:txBody>
          <a:bodyPr/>
          <a:lstStyle/>
          <a:p>
            <a:r>
              <a:rPr lang="en-US">
                <a:ea typeface="ＭＳ Ｐゴシック" pitchFamily="-111" charset="-128"/>
                <a:cs typeface="ＭＳ Ｐゴシック" pitchFamily="-111" charset="-128"/>
              </a:rPr>
              <a:t>Anomalies everywhere</a:t>
            </a:r>
          </a:p>
        </p:txBody>
      </p:sp>
      <p:sp>
        <p:nvSpPr>
          <p:cNvPr id="891908" name="Date Placeholder 3"/>
          <p:cNvSpPr>
            <a:spLocks noGrp="1"/>
          </p:cNvSpPr>
          <p:nvPr>
            <p:ph type="dt" sz="quarter" idx="10"/>
          </p:nvPr>
        </p:nvSpPr>
        <p:spPr>
          <a:noFill/>
        </p:spPr>
        <p:txBody>
          <a:bodyPr/>
          <a:lstStyle/>
          <a:p>
            <a:fld id="{0CC95801-FD4F-414E-A7CE-D9CA7050A3E4}"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89190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891910" name="Slide Number Placeholder 5"/>
          <p:cNvSpPr>
            <a:spLocks noGrp="1"/>
          </p:cNvSpPr>
          <p:nvPr>
            <p:ph type="sldNum" sz="quarter" idx="12"/>
          </p:nvPr>
        </p:nvSpPr>
        <p:spPr>
          <a:noFill/>
        </p:spPr>
        <p:txBody>
          <a:bodyPr/>
          <a:lstStyle/>
          <a:p>
            <a:fld id="{41DA9125-2761-744C-B8C6-698ADCD70268}" type="slidenum">
              <a:rPr lang="en-US">
                <a:latin typeface="Arial" pitchFamily="-111" charset="0"/>
                <a:ea typeface="ＭＳ Ｐゴシック" pitchFamily="-111" charset="-128"/>
                <a:cs typeface="ＭＳ Ｐゴシック" pitchFamily="-111" charset="-128"/>
              </a:rPr>
              <a:pPr/>
              <a:t>182</a:t>
            </a:fld>
            <a:endParaRPr lang="en-US">
              <a:latin typeface="Arial" pitchFamily="-111" charset="0"/>
              <a:ea typeface="ＭＳ Ｐゴシック" pitchFamily="-111" charset="-128"/>
              <a:cs typeface="ＭＳ Ｐゴシック" pitchFamily="-111" charset="-128"/>
            </a:endParaRPr>
          </a:p>
        </p:txBody>
      </p:sp>
      <p:graphicFrame>
        <p:nvGraphicFramePr>
          <p:cNvPr id="891906" name="Object 2"/>
          <p:cNvGraphicFramePr>
            <a:graphicFrameLocks noChangeAspect="1"/>
          </p:cNvGraphicFramePr>
          <p:nvPr>
            <p:extLst>
              <p:ext uri="{D42A27DB-BD31-4B8C-83A1-F6EECF244321}">
                <p14:modId xmlns:p14="http://schemas.microsoft.com/office/powerpoint/2010/main" val="98864271"/>
              </p:ext>
            </p:extLst>
          </p:nvPr>
        </p:nvGraphicFramePr>
        <p:xfrm>
          <a:off x="1368425" y="1301750"/>
          <a:ext cx="6175375" cy="4946650"/>
        </p:xfrm>
        <a:graphic>
          <a:graphicData uri="http://schemas.openxmlformats.org/presentationml/2006/ole">
            <mc:AlternateContent xmlns:mc="http://schemas.openxmlformats.org/markup-compatibility/2006">
              <mc:Choice xmlns:v="urn:schemas-microsoft-com:vml" Requires="v">
                <p:oleObj spid="_x0000_s3160" name="Document" r:id="rId3" imgW="3936855" imgH="5752888" progId="Word.Document.12">
                  <p:link updateAutomatic="1"/>
                </p:oleObj>
              </mc:Choice>
              <mc:Fallback>
                <p:oleObj name="Document" r:id="rId3" imgW="3936855" imgH="5752888" progId="Word.Document.12">
                  <p:link updateAutomatic="1"/>
                  <p:pic>
                    <p:nvPicPr>
                      <p:cNvPr id="89190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425" y="1301750"/>
                        <a:ext cx="6175375" cy="4946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708688"/>
                              </a:outerShdw>
                            </a:effectLst>
                          </a14:hiddenEffects>
                        </a:ext>
                      </a:extLst>
                    </p:spPr>
                  </p:pic>
                </p:oleObj>
              </mc:Fallback>
            </mc:AlternateContent>
          </a:graphicData>
        </a:graphic>
      </p:graphicFrame>
    </p:spTree>
    <p:extLst>
      <p:ext uri="{BB962C8B-B14F-4D97-AF65-F5344CB8AC3E}">
        <p14:creationId xmlns:p14="http://schemas.microsoft.com/office/powerpoint/2010/main" val="9035076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1" name="Title 1"/>
          <p:cNvSpPr>
            <a:spLocks noGrp="1"/>
          </p:cNvSpPr>
          <p:nvPr>
            <p:ph type="title"/>
          </p:nvPr>
        </p:nvSpPr>
        <p:spPr/>
        <p:txBody>
          <a:bodyPr/>
          <a:lstStyle/>
          <a:p>
            <a:r>
              <a:rPr lang="en-US">
                <a:ea typeface="ＭＳ Ｐゴシック" pitchFamily="-111" charset="-128"/>
                <a:cs typeface="ＭＳ Ｐゴシック" pitchFamily="-111" charset="-128"/>
              </a:rPr>
              <a:t>More anomalies</a:t>
            </a:r>
          </a:p>
        </p:txBody>
      </p:sp>
      <p:sp>
        <p:nvSpPr>
          <p:cNvPr id="892932" name="Date Placeholder 3"/>
          <p:cNvSpPr>
            <a:spLocks noGrp="1"/>
          </p:cNvSpPr>
          <p:nvPr>
            <p:ph type="dt" sz="quarter" idx="10"/>
          </p:nvPr>
        </p:nvSpPr>
        <p:spPr>
          <a:noFill/>
        </p:spPr>
        <p:txBody>
          <a:bodyPr/>
          <a:lstStyle/>
          <a:p>
            <a:fld id="{1D509647-9383-AF42-9F08-30AF965A8CAE}"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89293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892934" name="Slide Number Placeholder 5"/>
          <p:cNvSpPr>
            <a:spLocks noGrp="1"/>
          </p:cNvSpPr>
          <p:nvPr>
            <p:ph type="sldNum" sz="quarter" idx="12"/>
          </p:nvPr>
        </p:nvSpPr>
        <p:spPr>
          <a:noFill/>
        </p:spPr>
        <p:txBody>
          <a:bodyPr/>
          <a:lstStyle/>
          <a:p>
            <a:fld id="{ED53E906-06EC-0F4D-B2A2-76F1187EC8FA}" type="slidenum">
              <a:rPr lang="en-US">
                <a:latin typeface="Arial" pitchFamily="-111" charset="0"/>
                <a:ea typeface="ＭＳ Ｐゴシック" pitchFamily="-111" charset="-128"/>
                <a:cs typeface="ＭＳ Ｐゴシック" pitchFamily="-111" charset="-128"/>
              </a:rPr>
              <a:pPr/>
              <a:t>183</a:t>
            </a:fld>
            <a:endParaRPr lang="en-US">
              <a:latin typeface="Arial" pitchFamily="-111" charset="0"/>
              <a:ea typeface="ＭＳ Ｐゴシック" pitchFamily="-111" charset="-128"/>
              <a:cs typeface="ＭＳ Ｐゴシック" pitchFamily="-111" charset="-128"/>
            </a:endParaRPr>
          </a:p>
        </p:txBody>
      </p:sp>
      <p:graphicFrame>
        <p:nvGraphicFramePr>
          <p:cNvPr id="892930" name="Object 2"/>
          <p:cNvGraphicFramePr>
            <a:graphicFrameLocks noChangeAspect="1"/>
          </p:cNvGraphicFramePr>
          <p:nvPr>
            <p:extLst>
              <p:ext uri="{D42A27DB-BD31-4B8C-83A1-F6EECF244321}">
                <p14:modId xmlns:p14="http://schemas.microsoft.com/office/powerpoint/2010/main" val="2532297369"/>
              </p:ext>
            </p:extLst>
          </p:nvPr>
        </p:nvGraphicFramePr>
        <p:xfrm>
          <a:off x="1371600" y="1752600"/>
          <a:ext cx="6477000" cy="3911600"/>
        </p:xfrm>
        <a:graphic>
          <a:graphicData uri="http://schemas.openxmlformats.org/presentationml/2006/ole">
            <mc:AlternateContent xmlns:mc="http://schemas.openxmlformats.org/markup-compatibility/2006">
              <mc:Choice xmlns:v="urn:schemas-microsoft-com:vml" Requires="v">
                <p:oleObj spid="_x0000_s4184" name="Document" r:id="rId3" imgW="4902020" imgH="3911456" progId="Word.Document.12">
                  <p:link updateAutomatic="1"/>
                </p:oleObj>
              </mc:Choice>
              <mc:Fallback>
                <p:oleObj name="Document" r:id="rId3" imgW="4902020" imgH="3911456" progId="Word.Document.12">
                  <p:link updateAutomatic="1"/>
                  <p:pic>
                    <p:nvPicPr>
                      <p:cNvPr id="89293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752600"/>
                        <a:ext cx="6477000" cy="391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708688"/>
                              </a:outerShdw>
                            </a:effectLst>
                          </a14:hiddenEffects>
                        </a:ext>
                      </a:extLst>
                    </p:spPr>
                  </p:pic>
                </p:oleObj>
              </mc:Fallback>
            </mc:AlternateContent>
          </a:graphicData>
        </a:graphic>
      </p:graphicFrame>
    </p:spTree>
    <p:extLst>
      <p:ext uri="{BB962C8B-B14F-4D97-AF65-F5344CB8AC3E}">
        <p14:creationId xmlns:p14="http://schemas.microsoft.com/office/powerpoint/2010/main" val="169251281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Title 1"/>
          <p:cNvSpPr>
            <a:spLocks noGrp="1"/>
          </p:cNvSpPr>
          <p:nvPr>
            <p:ph type="title"/>
          </p:nvPr>
        </p:nvSpPr>
        <p:spPr/>
        <p:txBody>
          <a:bodyPr/>
          <a:lstStyle/>
          <a:p>
            <a:r>
              <a:rPr lang="en-US">
                <a:ea typeface="ＭＳ Ｐゴシック" pitchFamily="-111" charset="-128"/>
                <a:cs typeface="ＭＳ Ｐゴシック" pitchFamily="-111" charset="-128"/>
              </a:rPr>
              <a:t>Critical path or level strategy</a:t>
            </a:r>
          </a:p>
        </p:txBody>
      </p:sp>
      <p:sp>
        <p:nvSpPr>
          <p:cNvPr id="894979" name="Content Placeholder 2"/>
          <p:cNvSpPr>
            <a:spLocks noGrp="1"/>
          </p:cNvSpPr>
          <p:nvPr>
            <p:ph idx="1"/>
          </p:nvPr>
        </p:nvSpPr>
        <p:spPr/>
        <p:txBody>
          <a:bodyPr/>
          <a:lstStyle/>
          <a:p>
            <a:pPr>
              <a:buFontTx/>
              <a:buNone/>
            </a:pP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A UET is a Unit Execution Tree.  Our Tree is funny.  It has a single leaf by standard graph definitions.</a:t>
            </a:r>
          </a:p>
          <a:p>
            <a:pPr>
              <a:buFontTx/>
              <a:buNone/>
            </a:pPr>
            <a:r>
              <a:rPr lang="en-US" sz="2000" b="1" dirty="0">
                <a:ea typeface="ＭＳ Ｐゴシック" pitchFamily="-111" charset="-128"/>
                <a:cs typeface="ＭＳ Ｐゴシック" pitchFamily="-111" charset="-128"/>
              </a:rPr>
              <a:t>1.	Assign L(T) = 1, for the leaf task T</a:t>
            </a:r>
          </a:p>
          <a:p>
            <a:pPr>
              <a:buFontTx/>
              <a:buNone/>
            </a:pPr>
            <a:r>
              <a:rPr lang="en-US" sz="2000" b="1" dirty="0">
                <a:ea typeface="ＭＳ Ｐゴシック" pitchFamily="-111" charset="-128"/>
                <a:cs typeface="ＭＳ Ｐゴシック" pitchFamily="-111" charset="-128"/>
              </a:rPr>
              <a:t>2.	Let labels 1, …, k-1 be assigned.  If T is a task with lowest numbered immediate successor then define L(T) = k (non-deterministic)</a:t>
            </a:r>
          </a:p>
          <a:p>
            <a:pPr>
              <a:buFontTx/>
              <a:buNone/>
            </a:pPr>
            <a:r>
              <a:rPr lang="en-US" sz="2000" b="1" dirty="0">
                <a:ea typeface="ＭＳ Ｐゴシック" pitchFamily="-111" charset="-128"/>
                <a:cs typeface="ＭＳ Ｐゴシック" pitchFamily="-111" charset="-128"/>
              </a:rPr>
              <a:t>	This is an order n labeling algorithm that can easily be implemented using a breadth first search.</a:t>
            </a:r>
          </a:p>
          <a:p>
            <a:pPr marL="0" indent="0">
              <a:buFontTx/>
              <a:buNone/>
            </a:pPr>
            <a:r>
              <a:rPr lang="en-US" sz="2000" b="1" dirty="0">
                <a:ea typeface="ＭＳ Ｐゴシック" pitchFamily="-111" charset="-128"/>
                <a:cs typeface="ＭＳ Ｐゴシック" pitchFamily="-111" charset="-128"/>
              </a:rPr>
              <a:t>Note: This can be used for a forest as well as a tree.  Just add a new leaf.  Connect all the old leafs to be immediate parents of the new one.  Use the above to get priorities, starting at 0, rather than 1.  Then delete the new node completely.</a:t>
            </a:r>
          </a:p>
          <a:p>
            <a:pPr marL="0" indent="0">
              <a:buFontTx/>
              <a:buNone/>
            </a:pPr>
            <a:r>
              <a:rPr lang="en-US" sz="2000" b="1" dirty="0">
                <a:ea typeface="ＭＳ Ｐゴシック" pitchFamily="-111" charset="-128"/>
                <a:cs typeface="ＭＳ Ｐゴシック" pitchFamily="-111" charset="-128"/>
              </a:rPr>
              <a:t>Note: This whole thing can also be used for anti-trees.  Make a schedule, read it backwards.  You cannot just reverse priorities. </a:t>
            </a:r>
          </a:p>
        </p:txBody>
      </p:sp>
      <p:sp>
        <p:nvSpPr>
          <p:cNvPr id="894980" name="Date Placeholder 3"/>
          <p:cNvSpPr>
            <a:spLocks noGrp="1"/>
          </p:cNvSpPr>
          <p:nvPr>
            <p:ph type="dt" sz="quarter" idx="10"/>
          </p:nvPr>
        </p:nvSpPr>
        <p:spPr>
          <a:noFill/>
        </p:spPr>
        <p:txBody>
          <a:bodyPr/>
          <a:lstStyle/>
          <a:p>
            <a:fld id="{56F72769-4660-064B-A9B6-4866F0006BAC}" type="datetime1">
              <a:rPr lang="en-US" smtClean="0">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89498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894982" name="Slide Number Placeholder 5"/>
          <p:cNvSpPr>
            <a:spLocks noGrp="1"/>
          </p:cNvSpPr>
          <p:nvPr>
            <p:ph type="sldNum" sz="quarter" idx="12"/>
          </p:nvPr>
        </p:nvSpPr>
        <p:spPr>
          <a:noFill/>
        </p:spPr>
        <p:txBody>
          <a:bodyPr/>
          <a:lstStyle/>
          <a:p>
            <a:fld id="{A5B4419D-0AAB-3C4D-91FF-6826E5A1AE63}" type="slidenum">
              <a:rPr lang="en-US" smtClean="0">
                <a:latin typeface="Arial" pitchFamily="-111" charset="0"/>
                <a:ea typeface="ＭＳ Ｐゴシック" pitchFamily="-111" charset="-128"/>
                <a:cs typeface="ＭＳ Ｐゴシック" pitchFamily="-111" charset="-128"/>
              </a:rPr>
              <a:pPr/>
              <a:t>184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2825463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3" name="Title 1"/>
          <p:cNvSpPr>
            <a:spLocks noGrp="1"/>
          </p:cNvSpPr>
          <p:nvPr>
            <p:ph type="title"/>
          </p:nvPr>
        </p:nvSpPr>
        <p:spPr/>
        <p:txBody>
          <a:bodyPr/>
          <a:lstStyle/>
          <a:p>
            <a:r>
              <a:rPr lang="en-US">
                <a:ea typeface="ＭＳ Ｐゴシック" pitchFamily="-111" charset="-128"/>
                <a:cs typeface="ＭＳ Ｐゴシック" pitchFamily="-111" charset="-128"/>
              </a:rPr>
              <a:t>Level strategy and UET</a:t>
            </a:r>
          </a:p>
        </p:txBody>
      </p:sp>
      <p:sp>
        <p:nvSpPr>
          <p:cNvPr id="896004" name="Date Placeholder 3"/>
          <p:cNvSpPr>
            <a:spLocks noGrp="1"/>
          </p:cNvSpPr>
          <p:nvPr>
            <p:ph type="dt" sz="quarter" idx="10"/>
          </p:nvPr>
        </p:nvSpPr>
        <p:spPr>
          <a:noFill/>
        </p:spPr>
        <p:txBody>
          <a:bodyPr/>
          <a:lstStyle/>
          <a:p>
            <a:fld id="{F8D5D540-DAEE-1F4D-8A3F-7C20A95FB7C2}" type="datetime1">
              <a:rPr lang="en-US" smtClean="0">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89600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896006" name="Slide Number Placeholder 5"/>
          <p:cNvSpPr>
            <a:spLocks noGrp="1"/>
          </p:cNvSpPr>
          <p:nvPr>
            <p:ph type="sldNum" sz="quarter" idx="12"/>
          </p:nvPr>
        </p:nvSpPr>
        <p:spPr>
          <a:noFill/>
        </p:spPr>
        <p:txBody>
          <a:bodyPr/>
          <a:lstStyle/>
          <a:p>
            <a:fld id="{6A53488D-BF2A-D449-9264-DE1F351AE5D0}" type="slidenum">
              <a:rPr lang="en-US" smtClean="0">
                <a:latin typeface="Arial" pitchFamily="-111" charset="0"/>
                <a:ea typeface="ＭＳ Ｐゴシック" pitchFamily="-111" charset="-128"/>
                <a:cs typeface="ＭＳ Ｐゴシック" pitchFamily="-111" charset="-128"/>
              </a:rPr>
              <a:pPr/>
              <a:t>185</a:t>
            </a:fld>
            <a:endParaRPr lang="en-US">
              <a:latin typeface="Arial" pitchFamily="-111" charset="0"/>
              <a:ea typeface="ＭＳ Ｐゴシック" pitchFamily="-111" charset="-128"/>
              <a:cs typeface="ＭＳ Ｐゴシック" pitchFamily="-111" charset="-128"/>
            </a:endParaRPr>
          </a:p>
        </p:txBody>
      </p:sp>
      <p:graphicFrame>
        <p:nvGraphicFramePr>
          <p:cNvPr id="896002" name="Object 2"/>
          <p:cNvGraphicFramePr>
            <a:graphicFrameLocks noChangeAspect="1"/>
          </p:cNvGraphicFramePr>
          <p:nvPr>
            <p:extLst>
              <p:ext uri="{D42A27DB-BD31-4B8C-83A1-F6EECF244321}">
                <p14:modId xmlns:p14="http://schemas.microsoft.com/office/powerpoint/2010/main" val="3928702625"/>
              </p:ext>
            </p:extLst>
          </p:nvPr>
        </p:nvGraphicFramePr>
        <p:xfrm>
          <a:off x="2012950" y="1295400"/>
          <a:ext cx="5118100" cy="4267200"/>
        </p:xfrm>
        <a:graphic>
          <a:graphicData uri="http://schemas.openxmlformats.org/presentationml/2006/ole">
            <mc:AlternateContent xmlns:mc="http://schemas.openxmlformats.org/markup-compatibility/2006">
              <mc:Choice xmlns:v="urn:schemas-microsoft-com:vml" Requires="v">
                <p:oleObj spid="_x0000_s5208" name="Document" r:id="rId3" imgW="5117912" imgH="4267043" progId="Word.Document.12">
                  <p:link updateAutomatic="1"/>
                </p:oleObj>
              </mc:Choice>
              <mc:Fallback>
                <p:oleObj name="Document" r:id="rId3" imgW="5117912" imgH="4267043" progId="Word.Document.12">
                  <p:link updateAutomatic="1"/>
                  <p:pic>
                    <p:nvPicPr>
                      <p:cNvPr id="89600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2950" y="1295400"/>
                        <a:ext cx="5118100" cy="426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708688"/>
                              </a:outerShdw>
                            </a:effectLst>
                          </a14:hiddenEffects>
                        </a:ext>
                      </a:extLst>
                    </p:spPr>
                  </p:pic>
                </p:oleObj>
              </mc:Fallback>
            </mc:AlternateContent>
          </a:graphicData>
        </a:graphic>
      </p:graphicFrame>
      <p:sp>
        <p:nvSpPr>
          <p:cNvPr id="896007" name="Rectangle 7"/>
          <p:cNvSpPr>
            <a:spLocks noChangeArrowheads="1"/>
          </p:cNvSpPr>
          <p:nvPr/>
        </p:nvSpPr>
        <p:spPr bwMode="auto">
          <a:xfrm>
            <a:off x="457200" y="5526088"/>
            <a:ext cx="8153400" cy="646112"/>
          </a:xfrm>
          <a:prstGeom prst="rect">
            <a:avLst/>
          </a:prstGeom>
          <a:noFill/>
          <a:ln w="9525">
            <a:noFill/>
            <a:miter lim="800000"/>
            <a:headEnd/>
            <a:tailEnd/>
          </a:ln>
        </p:spPr>
        <p:txBody>
          <a:bodyPr>
            <a:prstTxWarp prst="textNoShape">
              <a:avLst/>
            </a:prstTxWarp>
            <a:spAutoFit/>
          </a:bodyPr>
          <a:lstStyle/>
          <a:p>
            <a:pPr eaLnBrk="0" hangingPunct="0"/>
            <a:r>
              <a:rPr lang="en-US" sz="1800" b="1" dirty="0"/>
              <a:t>Theorem:  Level Strategy is optimal for unit execution, m arbitrary, forest precedence </a:t>
            </a:r>
          </a:p>
        </p:txBody>
      </p:sp>
    </p:spTree>
    <p:extLst>
      <p:ext uri="{BB962C8B-B14F-4D97-AF65-F5344CB8AC3E}">
        <p14:creationId xmlns:p14="http://schemas.microsoft.com/office/powerpoint/2010/main" val="389287760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Title 1"/>
          <p:cNvSpPr>
            <a:spLocks noGrp="1"/>
          </p:cNvSpPr>
          <p:nvPr>
            <p:ph type="title"/>
          </p:nvPr>
        </p:nvSpPr>
        <p:spPr/>
        <p:txBody>
          <a:bodyPr/>
          <a:lstStyle/>
          <a:p>
            <a:r>
              <a:rPr lang="en-US">
                <a:ea typeface="ＭＳ Ｐゴシック" pitchFamily="-111" charset="-128"/>
                <a:cs typeface="ＭＳ Ｐゴシック" pitchFamily="-111" charset="-128"/>
              </a:rPr>
              <a:t>Level – DAG with unit time </a:t>
            </a:r>
          </a:p>
        </p:txBody>
      </p:sp>
      <p:sp>
        <p:nvSpPr>
          <p:cNvPr id="897027" name="Content Placeholder 2"/>
          <p:cNvSpPr>
            <a:spLocks noGrp="1"/>
          </p:cNvSpPr>
          <p:nvPr>
            <p:ph idx="1"/>
          </p:nvPr>
        </p:nvSpPr>
        <p:spPr/>
        <p:txBody>
          <a:bodyPr/>
          <a:lstStyle/>
          <a:p>
            <a:pPr>
              <a:buFontTx/>
              <a:buNone/>
            </a:pPr>
            <a:r>
              <a:rPr lang="en-US" sz="1800" dirty="0">
                <a:ea typeface="ＭＳ Ｐゴシック" pitchFamily="-111" charset="-128"/>
                <a:cs typeface="ＭＳ Ｐゴシック" pitchFamily="-111" charset="-128"/>
              </a:rPr>
              <a:t>1.	Assign L(T) = 1, for an arbitrary leaf task T</a:t>
            </a:r>
          </a:p>
          <a:p>
            <a:pPr>
              <a:buFontTx/>
              <a:buNone/>
            </a:pPr>
            <a:r>
              <a:rPr lang="en-US" sz="1800" dirty="0">
                <a:ea typeface="ＭＳ Ｐゴシック" pitchFamily="-111" charset="-128"/>
                <a:cs typeface="ＭＳ Ｐゴシック" pitchFamily="-111" charset="-128"/>
              </a:rPr>
              <a:t>2.	Let labels 1, …, K-1 be assigned.  For each task T such that</a:t>
            </a:r>
            <a:br>
              <a:rPr lang="en-US" sz="1800" dirty="0">
                <a:ea typeface="ＭＳ Ｐゴシック" pitchFamily="-111" charset="-128"/>
                <a:cs typeface="ＭＳ Ｐゴシック" pitchFamily="-111" charset="-128"/>
              </a:rPr>
            </a:br>
            <a:br>
              <a:rPr lang="en-US" sz="18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 L(T’) is defined for all T’ in Successor(T) = S(T) }</a:t>
            </a:r>
            <a:br>
              <a:rPr lang="en-US" sz="1800" dirty="0">
                <a:ea typeface="ＭＳ Ｐゴシック" pitchFamily="-111" charset="-128"/>
                <a:cs typeface="ＭＳ Ｐゴシック" pitchFamily="-111" charset="-128"/>
              </a:rPr>
            </a:br>
            <a:br>
              <a:rPr lang="en-US" sz="18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Let N(T) be decreasing sequence of set members in</a:t>
            </a:r>
            <a:br>
              <a:rPr lang="en-US" sz="18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{S(T’) | T’ is in S(T)}</a:t>
            </a:r>
            <a:br>
              <a:rPr lang="en-US" sz="1800" dirty="0">
                <a:ea typeface="ＭＳ Ｐゴシック" pitchFamily="-111" charset="-128"/>
                <a:cs typeface="ＭＳ Ｐゴシック" pitchFamily="-111" charset="-128"/>
              </a:rPr>
            </a:br>
            <a:br>
              <a:rPr lang="en-US" sz="18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Choose T* with least N(T*).</a:t>
            </a:r>
            <a:br>
              <a:rPr lang="en-US" sz="18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Define L(T*) = K.</a:t>
            </a:r>
          </a:p>
          <a:p>
            <a:pPr>
              <a:buFontTx/>
              <a:buNone/>
            </a:pPr>
            <a:r>
              <a:rPr lang="en-US" sz="1800" dirty="0">
                <a:ea typeface="ＭＳ Ｐゴシック" pitchFamily="-111" charset="-128"/>
                <a:cs typeface="ＭＳ Ｐゴシック" pitchFamily="-111" charset="-128"/>
              </a:rPr>
              <a:t>	This is an order n</a:t>
            </a:r>
            <a:r>
              <a:rPr lang="en-US" sz="1800" baseline="30000" dirty="0">
                <a:ea typeface="ＭＳ Ｐゴシック" pitchFamily="-111" charset="-128"/>
                <a:cs typeface="ＭＳ Ｐゴシック" pitchFamily="-111" charset="-128"/>
              </a:rPr>
              <a:t>2</a:t>
            </a:r>
            <a:r>
              <a:rPr lang="en-US" sz="1800" dirty="0">
                <a:ea typeface="ＭＳ Ｐゴシック" pitchFamily="-111" charset="-128"/>
                <a:cs typeface="ＭＳ Ｐゴシック" pitchFamily="-111" charset="-128"/>
              </a:rPr>
              <a:t> labeling algorithm. Scheduling with it involves n union / find style operations.  Such operations have been shown to be implementable in nearly constant time using an “amortization” algorithm.</a:t>
            </a:r>
          </a:p>
          <a:p>
            <a:pPr>
              <a:buFontTx/>
              <a:buNone/>
            </a:pPr>
            <a:endParaRPr lang="en-US" sz="1800" b="1" dirty="0">
              <a:ea typeface="ＭＳ Ｐゴシック" pitchFamily="-111" charset="-128"/>
              <a:cs typeface="ＭＳ Ｐゴシック" pitchFamily="-111" charset="-128"/>
            </a:endParaRPr>
          </a:p>
          <a:p>
            <a:pPr>
              <a:buFontTx/>
              <a:buNone/>
            </a:pPr>
            <a:r>
              <a:rPr lang="en-US" sz="1800" b="1" dirty="0">
                <a:ea typeface="ＭＳ Ｐゴシック" pitchFamily="-111" charset="-128"/>
                <a:cs typeface="ＭＳ Ｐゴシック" pitchFamily="-111" charset="-128"/>
              </a:rPr>
              <a:t>Theorem</a:t>
            </a:r>
            <a:r>
              <a:rPr lang="en-US" sz="1800" dirty="0">
                <a:ea typeface="ＭＳ Ｐゴシック" pitchFamily="-111" charset="-128"/>
                <a:cs typeface="ＭＳ Ｐゴシック" pitchFamily="-111" charset="-128"/>
              </a:rPr>
              <a:t>: Level Strategy is optimal for unit execution, m=2, </a:t>
            </a:r>
            <a:r>
              <a:rPr lang="en-US" sz="1800" dirty="0" err="1">
                <a:ea typeface="ＭＳ Ｐゴシック" pitchFamily="-111" charset="-128"/>
                <a:cs typeface="ＭＳ Ｐゴシック" pitchFamily="-111" charset="-128"/>
              </a:rPr>
              <a:t>dag</a:t>
            </a:r>
            <a:r>
              <a:rPr lang="en-US" sz="1800" dirty="0">
                <a:ea typeface="ＭＳ Ｐゴシック" pitchFamily="-111" charset="-128"/>
                <a:cs typeface="ＭＳ Ｐゴシック" pitchFamily="-111" charset="-128"/>
              </a:rPr>
              <a:t> precedence. </a:t>
            </a:r>
          </a:p>
        </p:txBody>
      </p:sp>
      <p:sp>
        <p:nvSpPr>
          <p:cNvPr id="897028" name="Date Placeholder 3"/>
          <p:cNvSpPr>
            <a:spLocks noGrp="1"/>
          </p:cNvSpPr>
          <p:nvPr>
            <p:ph type="dt" sz="quarter" idx="10"/>
          </p:nvPr>
        </p:nvSpPr>
        <p:spPr>
          <a:noFill/>
        </p:spPr>
        <p:txBody>
          <a:bodyPr/>
          <a:lstStyle/>
          <a:p>
            <a:fld id="{7119DE8F-A1A5-7E45-8B93-822CD48557DC}" type="datetime1">
              <a:rPr lang="en-US" smtClean="0">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89702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897030" name="Slide Number Placeholder 5"/>
          <p:cNvSpPr>
            <a:spLocks noGrp="1"/>
          </p:cNvSpPr>
          <p:nvPr>
            <p:ph type="sldNum" sz="quarter" idx="12"/>
          </p:nvPr>
        </p:nvSpPr>
        <p:spPr>
          <a:noFill/>
        </p:spPr>
        <p:txBody>
          <a:bodyPr/>
          <a:lstStyle/>
          <a:p>
            <a:fld id="{682787CB-2B6C-F64F-AC1F-0C5CDF2FB1A4}" type="slidenum">
              <a:rPr lang="en-US" smtClean="0">
                <a:latin typeface="Arial" pitchFamily="-111" charset="0"/>
                <a:ea typeface="ＭＳ Ｐゴシック" pitchFamily="-111" charset="-128"/>
                <a:cs typeface="ＭＳ Ｐゴシック" pitchFamily="-111" charset="-128"/>
              </a:rPr>
              <a:pPr/>
              <a:t>186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2663850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5" name="Title 1"/>
          <p:cNvSpPr>
            <a:spLocks noGrp="1"/>
          </p:cNvSpPr>
          <p:nvPr>
            <p:ph type="title"/>
          </p:nvPr>
        </p:nvSpPr>
        <p:spPr/>
        <p:txBody>
          <a:bodyPr/>
          <a:lstStyle/>
          <a:p>
            <a:r>
              <a:rPr lang="en-US" dirty="0">
                <a:ea typeface="ＭＳ Ｐゴシック" pitchFamily="-111" charset="-128"/>
                <a:cs typeface="ＭＳ Ｐゴシック" pitchFamily="-111" charset="-128"/>
              </a:rPr>
              <a:t>Thought Experiment</a:t>
            </a:r>
          </a:p>
        </p:txBody>
      </p:sp>
      <p:sp>
        <p:nvSpPr>
          <p:cNvPr id="899076" name="Content Placeholder 2"/>
          <p:cNvSpPr>
            <a:spLocks noGrp="1"/>
          </p:cNvSpPr>
          <p:nvPr>
            <p:ph idx="1"/>
          </p:nvPr>
        </p:nvSpPr>
        <p:spPr/>
        <p:txBody>
          <a:bodyPr/>
          <a:lstStyle/>
          <a:p>
            <a:pPr marL="0" indent="0">
              <a:buNone/>
            </a:pPr>
            <a:r>
              <a:rPr lang="en-US" sz="2000" b="1" dirty="0">
                <a:ea typeface="ＭＳ Ｐゴシック" pitchFamily="-111" charset="-128"/>
                <a:cs typeface="ＭＳ Ｐゴシック" pitchFamily="-111" charset="-128"/>
              </a:rPr>
              <a:t>Looking back at the UET example, consider adding two additional tasks numbered 15 and 16 that are siblings of 13 and 14. These four tasks must be completed before 12 is started. </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a) Show the Gantt chart that reflects the new schedule associated with this enhanced tree</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b) Show the Gantt chart that is associated with the corresponding anti-tree, in which all arcs are turned in the opposite direction. Use the technique of reversing the schedule from (a)</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c) Show the Gantt chart associated with the anti-tree of b), where we now use the priorities obtained by treating lower numbered tasks as higher priority ones</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d) Comment on the results seen in (b) versus (c), providing insight as to why they are different and why one is better than the other.</a:t>
            </a:r>
          </a:p>
        </p:txBody>
      </p:sp>
      <p:sp>
        <p:nvSpPr>
          <p:cNvPr id="899077" name="Date Placeholder 3"/>
          <p:cNvSpPr>
            <a:spLocks noGrp="1"/>
          </p:cNvSpPr>
          <p:nvPr>
            <p:ph type="dt" sz="quarter" idx="10"/>
          </p:nvPr>
        </p:nvSpPr>
        <p:spPr>
          <a:noFill/>
        </p:spPr>
        <p:txBody>
          <a:bodyPr/>
          <a:lstStyle/>
          <a:p>
            <a:fld id="{6BA7D802-C2F0-4D4D-AEA9-8BE3543A438C}" type="datetime1">
              <a:rPr lang="en-US" smtClean="0">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89907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899079" name="Slide Number Placeholder 5"/>
          <p:cNvSpPr>
            <a:spLocks noGrp="1"/>
          </p:cNvSpPr>
          <p:nvPr>
            <p:ph type="sldNum" sz="quarter" idx="12"/>
          </p:nvPr>
        </p:nvSpPr>
        <p:spPr>
          <a:noFill/>
        </p:spPr>
        <p:txBody>
          <a:bodyPr/>
          <a:lstStyle/>
          <a:p>
            <a:fld id="{518D8CB1-0B4B-E742-858B-6D0DDEFE5661}" type="slidenum">
              <a:rPr lang="en-US" smtClean="0">
                <a:latin typeface="Arial" pitchFamily="-111" charset="0"/>
                <a:ea typeface="ＭＳ Ｐゴシック" pitchFamily="-111" charset="-128"/>
                <a:cs typeface="ＭＳ Ｐゴシック" pitchFamily="-111" charset="-128"/>
              </a:rPr>
              <a:pPr/>
              <a:t>187</a:t>
            </a:fld>
            <a:endParaRPr lang="en-US" dirty="0">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1684504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944875" y="310991"/>
            <a:ext cx="4866919" cy="646331"/>
          </a:xfrm>
          <a:prstGeom prst="rect">
            <a:avLst/>
          </a:prstGeom>
          <a:noFill/>
        </p:spPr>
        <p:txBody>
          <a:bodyPr wrap="square" rtlCol="0">
            <a:spAutoFit/>
          </a:bodyPr>
          <a:lstStyle/>
          <a:p>
            <a:pPr algn="ctr"/>
            <a:r>
              <a:rPr lang="en-US" sz="3600" dirty="0"/>
              <a:t>UNIVERSE OF SETS</a:t>
            </a:r>
          </a:p>
        </p:txBody>
      </p:sp>
      <p:grpSp>
        <p:nvGrpSpPr>
          <p:cNvPr id="8" name="Group 7">
            <a:extLst>
              <a:ext uri="{FF2B5EF4-FFF2-40B4-BE49-F238E27FC236}">
                <a16:creationId xmlns:a16="http://schemas.microsoft.com/office/drawing/2014/main" id="{33DE44B6-1074-E547-98B1-9B8F14A99682}"/>
              </a:ext>
            </a:extLst>
          </p:cNvPr>
          <p:cNvGrpSpPr/>
          <p:nvPr/>
        </p:nvGrpSpPr>
        <p:grpSpPr>
          <a:xfrm>
            <a:off x="457200" y="957322"/>
            <a:ext cx="8077199" cy="4910078"/>
            <a:chOff x="457200" y="957322"/>
            <a:chExt cx="8077199" cy="4910078"/>
          </a:xfrm>
        </p:grpSpPr>
        <p:sp>
          <p:nvSpPr>
            <p:cNvPr id="2" name="Rounded Rectangle 1"/>
            <p:cNvSpPr/>
            <p:nvPr/>
          </p:nvSpPr>
          <p:spPr>
            <a:xfrm>
              <a:off x="457200" y="957322"/>
              <a:ext cx="8077199" cy="4910078"/>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066800" y="2133601"/>
              <a:ext cx="3734446" cy="235977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01146" y="2133601"/>
              <a:ext cx="3771254" cy="2359778"/>
            </a:xfrm>
            <a:prstGeom prst="ellipse">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00086" y="2998685"/>
              <a:ext cx="980428" cy="646331"/>
            </a:xfrm>
            <a:prstGeom prst="rect">
              <a:avLst/>
            </a:prstGeom>
            <a:noFill/>
          </p:spPr>
          <p:txBody>
            <a:bodyPr wrap="square" rtlCol="0">
              <a:spAutoFit/>
            </a:bodyPr>
            <a:lstStyle/>
            <a:p>
              <a:r>
                <a:rPr lang="en-US" sz="3600" dirty="0"/>
                <a:t>NP</a:t>
              </a:r>
            </a:p>
          </p:txBody>
        </p:sp>
        <p:sp>
          <p:nvSpPr>
            <p:cNvPr id="7" name="TextBox 6"/>
            <p:cNvSpPr txBox="1"/>
            <p:nvPr/>
          </p:nvSpPr>
          <p:spPr>
            <a:xfrm>
              <a:off x="4905732" y="2998684"/>
              <a:ext cx="1799868" cy="646331"/>
            </a:xfrm>
            <a:prstGeom prst="rect">
              <a:avLst/>
            </a:prstGeom>
            <a:noFill/>
          </p:spPr>
          <p:txBody>
            <a:bodyPr wrap="square" rtlCol="0">
              <a:spAutoFit/>
            </a:bodyPr>
            <a:lstStyle/>
            <a:p>
              <a:r>
                <a:rPr lang="en-US" sz="3600" dirty="0"/>
                <a:t>Co-NP</a:t>
              </a:r>
            </a:p>
          </p:txBody>
        </p:sp>
        <p:sp>
          <p:nvSpPr>
            <p:cNvPr id="4" name="Oval 3"/>
            <p:cNvSpPr/>
            <p:nvPr/>
          </p:nvSpPr>
          <p:spPr>
            <a:xfrm>
              <a:off x="4042410" y="2950533"/>
              <a:ext cx="701040" cy="825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P</a:t>
              </a:r>
            </a:p>
          </p:txBody>
        </p:sp>
        <p:sp>
          <p:nvSpPr>
            <p:cNvPr id="12" name="Oval 11"/>
            <p:cNvSpPr/>
            <p:nvPr/>
          </p:nvSpPr>
          <p:spPr>
            <a:xfrm>
              <a:off x="1030962" y="2618792"/>
              <a:ext cx="1864638" cy="138303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b="1" dirty="0">
                  <a:solidFill>
                    <a:schemeClr val="tx1"/>
                  </a:solidFill>
                </a:rPr>
                <a:t>NP-Complete</a:t>
              </a:r>
            </a:p>
          </p:txBody>
        </p:sp>
      </p:grpSp>
    </p:spTree>
    <p:extLst>
      <p:ext uri="{BB962C8B-B14F-4D97-AF65-F5344CB8AC3E}">
        <p14:creationId xmlns:p14="http://schemas.microsoft.com/office/powerpoint/2010/main" val="146473659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819400"/>
            <a:ext cx="8610600" cy="1362075"/>
          </a:xfrm>
        </p:spPr>
        <p:txBody>
          <a:bodyPr/>
          <a:lstStyle/>
          <a:p>
            <a:pPr algn="ctr"/>
            <a:r>
              <a:rPr lang="en-US" dirty="0"/>
              <a:t>Hamiltonian Circuit (HC) Decision Problem is NP-Hard</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4/6/22</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189</a:t>
            </a:fld>
            <a:endParaRPr lang="en-US">
              <a:solidFill>
                <a:srgbClr val="000000"/>
              </a:solidFill>
            </a:endParaRPr>
          </a:p>
        </p:txBody>
      </p:sp>
    </p:spTree>
    <p:extLst>
      <p:ext uri="{BB962C8B-B14F-4D97-AF65-F5344CB8AC3E}">
        <p14:creationId xmlns:p14="http://schemas.microsoft.com/office/powerpoint/2010/main" val="3598654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Models of Computation</a:t>
            </a:r>
          </a:p>
        </p:txBody>
      </p:sp>
      <p:sp>
        <p:nvSpPr>
          <p:cNvPr id="377859" name="Rectangle 3"/>
          <p:cNvSpPr>
            <a:spLocks noGrp="1" noChangeArrowheads="1"/>
          </p:cNvSpPr>
          <p:nvPr>
            <p:ph idx="1"/>
          </p:nvPr>
        </p:nvSpPr>
        <p:spPr/>
        <p:txBody>
          <a:bodyPr/>
          <a:lstStyle/>
          <a:p>
            <a:pPr algn="ctr" eaLnBrk="1" hangingPunct="1">
              <a:lnSpc>
                <a:spcPct val="90000"/>
              </a:lnSpc>
              <a:buFont typeface="Times" charset="0"/>
              <a:buNone/>
              <a:defRPr/>
            </a:pPr>
            <a:r>
              <a:rPr lang="en-US" b="1" dirty="0"/>
              <a:t>Non-Determinism</a:t>
            </a:r>
          </a:p>
          <a:p>
            <a:pPr algn="ctr" eaLnBrk="1" hangingPunct="1">
              <a:lnSpc>
                <a:spcPct val="90000"/>
              </a:lnSpc>
              <a:buFont typeface="Times" charset="0"/>
              <a:buNone/>
              <a:defRPr/>
            </a:pPr>
            <a:endParaRPr lang="en-US" sz="2400" b="1" dirty="0"/>
          </a:p>
          <a:p>
            <a:pPr eaLnBrk="1" hangingPunct="1">
              <a:lnSpc>
                <a:spcPct val="90000"/>
              </a:lnSpc>
              <a:buFont typeface="Times" charset="0"/>
              <a:buNone/>
              <a:defRPr/>
            </a:pPr>
            <a:r>
              <a:rPr lang="en-US" sz="2400" b="1" dirty="0"/>
              <a:t>	</a:t>
            </a:r>
            <a:r>
              <a:rPr lang="en-US" sz="2400" dirty="0"/>
              <a:t>Since we can't seem to find a model of computation that is more powerful than a TM, can we find one that is 'faster'?</a:t>
            </a:r>
          </a:p>
          <a:p>
            <a:pPr eaLnBrk="1" hangingPunct="1">
              <a:lnSpc>
                <a:spcPct val="90000"/>
              </a:lnSpc>
              <a:buFont typeface="Times" charset="0"/>
              <a:buNone/>
              <a:defRPr/>
            </a:pPr>
            <a:endParaRPr lang="en-US" sz="2400" dirty="0"/>
          </a:p>
          <a:p>
            <a:pPr eaLnBrk="1" hangingPunct="1">
              <a:lnSpc>
                <a:spcPct val="90000"/>
              </a:lnSpc>
              <a:buFont typeface="Times" charset="0"/>
              <a:buNone/>
              <a:defRPr/>
            </a:pPr>
            <a:r>
              <a:rPr lang="en-US" sz="2400" dirty="0"/>
              <a:t>	In particular, we want one that takes us from exponential time to polynomial time.</a:t>
            </a:r>
          </a:p>
          <a:p>
            <a:pPr eaLnBrk="1" hangingPunct="1">
              <a:lnSpc>
                <a:spcPct val="90000"/>
              </a:lnSpc>
              <a:buFont typeface="Times" charset="0"/>
              <a:buNone/>
              <a:defRPr/>
            </a:pPr>
            <a:endParaRPr lang="en-US" sz="2400" dirty="0"/>
          </a:p>
          <a:p>
            <a:pPr eaLnBrk="1" hangingPunct="1">
              <a:lnSpc>
                <a:spcPct val="90000"/>
              </a:lnSpc>
              <a:buFont typeface="Times" charset="0"/>
              <a:buNone/>
              <a:defRPr/>
            </a:pPr>
            <a:r>
              <a:rPr lang="en-US" sz="2400" dirty="0"/>
              <a:t>	Our candidate will be the Non-Deterministic Turing Machine (NDTM).</a:t>
            </a:r>
          </a:p>
        </p:txBody>
      </p:sp>
      <p:sp>
        <p:nvSpPr>
          <p:cNvPr id="4" name="Date Placeholder 3">
            <a:extLst>
              <a:ext uri="{FF2B5EF4-FFF2-40B4-BE49-F238E27FC236}">
                <a16:creationId xmlns:a16="http://schemas.microsoft.com/office/drawing/2014/main" id="{49856BFD-EF9E-9140-80F2-62456104639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F8F1048C-3E0B-0E42-BC5C-8539C4D7D4FA}"/>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11DAB7FF-784A-EB4D-9D63-BBEA928BC2C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8713206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6C80ED-C4F9-4B90-B85D-09B0F2DB9F4D}"/>
              </a:ext>
            </a:extLst>
          </p:cNvPr>
          <p:cNvSpPr>
            <a:spLocks noGrp="1"/>
          </p:cNvSpPr>
          <p:nvPr>
            <p:ph type="title"/>
          </p:nvPr>
        </p:nvSpPr>
        <p:spPr/>
        <p:txBody>
          <a:bodyPr/>
          <a:lstStyle/>
          <a:p>
            <a:r>
              <a:rPr lang="en-US" dirty="0"/>
              <a:t>Hamiltonian Path/Circuit</a:t>
            </a:r>
          </a:p>
        </p:txBody>
      </p:sp>
      <p:sp>
        <p:nvSpPr>
          <p:cNvPr id="8" name="Content Placeholder 7">
            <a:extLst>
              <a:ext uri="{FF2B5EF4-FFF2-40B4-BE49-F238E27FC236}">
                <a16:creationId xmlns:a16="http://schemas.microsoft.com/office/drawing/2014/main" id="{ED014981-212E-41B9-BAAE-BF4370858782}"/>
              </a:ext>
            </a:extLst>
          </p:cNvPr>
          <p:cNvSpPr>
            <a:spLocks noGrp="1"/>
          </p:cNvSpPr>
          <p:nvPr>
            <p:ph idx="1"/>
          </p:nvPr>
        </p:nvSpPr>
        <p:spPr/>
        <p:txBody>
          <a:bodyPr/>
          <a:lstStyle/>
          <a:p>
            <a:r>
              <a:rPr lang="en-US" sz="2800" dirty="0"/>
              <a:t>A </a:t>
            </a:r>
            <a:r>
              <a:rPr lang="en-US" sz="2800" b="1" i="1" dirty="0"/>
              <a:t>Hamiltonian Path</a:t>
            </a:r>
            <a:r>
              <a:rPr lang="en-US" sz="2800" dirty="0"/>
              <a:t> is a path through a graph from one node ‘start’ to another node ‘end’ that visits every node in the graph just once.</a:t>
            </a:r>
          </a:p>
          <a:p>
            <a:r>
              <a:rPr lang="en-US" sz="2800" dirty="0"/>
              <a:t>A </a:t>
            </a:r>
            <a:r>
              <a:rPr lang="en-US" sz="2800" b="1" i="1" dirty="0"/>
              <a:t>Hamiltonian Circuit</a:t>
            </a:r>
            <a:r>
              <a:rPr lang="en-US" sz="2800" dirty="0"/>
              <a:t> is a Hamiltonian Path whose end node is adjacent to its start node. It can also be viewed that the start and end nodes are the same and that the only repeated node is the start node with its only repetition being at the end of the path.</a:t>
            </a:r>
          </a:p>
          <a:p>
            <a:endParaRPr lang="en-US" dirty="0"/>
          </a:p>
        </p:txBody>
      </p:sp>
      <p:sp>
        <p:nvSpPr>
          <p:cNvPr id="4" name="Date Placeholder 3">
            <a:extLst>
              <a:ext uri="{FF2B5EF4-FFF2-40B4-BE49-F238E27FC236}">
                <a16:creationId xmlns:a16="http://schemas.microsoft.com/office/drawing/2014/main" id="{0E4AEA21-BF94-4652-8478-332F16680C69}"/>
              </a:ext>
            </a:extLst>
          </p:cNvPr>
          <p:cNvSpPr>
            <a:spLocks noGrp="1"/>
          </p:cNvSpPr>
          <p:nvPr>
            <p:ph type="dt" sz="half" idx="10"/>
          </p:nvPr>
        </p:nvSpPr>
        <p:spPr/>
        <p:txBody>
          <a:bodyPr/>
          <a:lstStyle/>
          <a:p>
            <a:fld id="{10CAFAFA-42D4-614C-B8B0-6D1EBAE9D211}" type="datetime1">
              <a:rPr lang="en-US" smtClean="0"/>
              <a:t>4/6/22</a:t>
            </a:fld>
            <a:endParaRPr lang="en-US"/>
          </a:p>
        </p:txBody>
      </p:sp>
      <p:sp>
        <p:nvSpPr>
          <p:cNvPr id="5" name="Footer Placeholder 4">
            <a:extLst>
              <a:ext uri="{FF2B5EF4-FFF2-40B4-BE49-F238E27FC236}">
                <a16:creationId xmlns:a16="http://schemas.microsoft.com/office/drawing/2014/main" id="{020860E8-F5B5-4CEB-879B-191CB4431A3B}"/>
              </a:ext>
            </a:extLst>
          </p:cNvPr>
          <p:cNvSpPr>
            <a:spLocks noGrp="1"/>
          </p:cNvSpPr>
          <p:nvPr>
            <p:ph type="ftr" sz="quarter" idx="11"/>
          </p:nvPr>
        </p:nvSpPr>
        <p:spPr/>
        <p:txBody>
          <a:bodyPr/>
          <a:lstStyle/>
          <a:p>
            <a:r>
              <a:rPr lang="en-US" dirty="0"/>
              <a:t>© UCF CS</a:t>
            </a:r>
          </a:p>
        </p:txBody>
      </p:sp>
      <p:sp>
        <p:nvSpPr>
          <p:cNvPr id="6" name="Slide Number Placeholder 5">
            <a:extLst>
              <a:ext uri="{FF2B5EF4-FFF2-40B4-BE49-F238E27FC236}">
                <a16:creationId xmlns:a16="http://schemas.microsoft.com/office/drawing/2014/main" id="{78386609-41F5-4AD4-AE04-1D2A8F38FF6A}"/>
              </a:ext>
            </a:extLst>
          </p:cNvPr>
          <p:cNvSpPr>
            <a:spLocks noGrp="1"/>
          </p:cNvSpPr>
          <p:nvPr>
            <p:ph type="sldNum" sz="quarter" idx="12"/>
          </p:nvPr>
        </p:nvSpPr>
        <p:spPr/>
        <p:txBody>
          <a:bodyPr/>
          <a:lstStyle/>
          <a:p>
            <a:fld id="{61C0DFDA-2135-D64E-918D-40C809DE5D01}" type="slidenum">
              <a:rPr lang="en-US" smtClean="0"/>
              <a:pPr/>
              <a:t>190</a:t>
            </a:fld>
            <a:endParaRPr lang="en-US"/>
          </a:p>
        </p:txBody>
      </p:sp>
    </p:spTree>
    <p:extLst>
      <p:ext uri="{BB962C8B-B14F-4D97-AF65-F5344CB8AC3E}">
        <p14:creationId xmlns:p14="http://schemas.microsoft.com/office/powerpoint/2010/main" val="254298835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HC Variable Gadget</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4/6/22</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191</a:t>
            </a:fld>
            <a:endParaRPr lang="en-US">
              <a:solidFill>
                <a:srgbClr val="000000"/>
              </a:solidFill>
            </a:endParaRPr>
          </a:p>
        </p:txBody>
      </p:sp>
      <p:pic>
        <p:nvPicPr>
          <p:cNvPr id="7" name="Picture 6"/>
          <p:cNvPicPr>
            <a:picLocks noChangeAspect="1"/>
          </p:cNvPicPr>
          <p:nvPr/>
        </p:nvPicPr>
        <p:blipFill rotWithShape="1">
          <a:blip r:embed="rId2"/>
          <a:srcRect l="5681" t="13230" r="7873" b="6334"/>
          <a:stretch/>
        </p:blipFill>
        <p:spPr>
          <a:xfrm>
            <a:off x="111399" y="1524000"/>
            <a:ext cx="9047277" cy="4114800"/>
          </a:xfrm>
          <a:prstGeom prst="rect">
            <a:avLst/>
          </a:prstGeom>
        </p:spPr>
      </p:pic>
      <p:sp>
        <p:nvSpPr>
          <p:cNvPr id="3" name="TextBox 2">
            <a:extLst>
              <a:ext uri="{FF2B5EF4-FFF2-40B4-BE49-F238E27FC236}">
                <a16:creationId xmlns:a16="http://schemas.microsoft.com/office/drawing/2014/main" id="{EF556E06-D9BC-3B46-9290-7469611D8B9D}"/>
              </a:ext>
            </a:extLst>
          </p:cNvPr>
          <p:cNvSpPr txBox="1"/>
          <p:nvPr/>
        </p:nvSpPr>
        <p:spPr>
          <a:xfrm>
            <a:off x="762000" y="5486400"/>
            <a:ext cx="5943600" cy="457200"/>
          </a:xfrm>
          <a:prstGeom prst="rect">
            <a:avLst/>
          </a:prstGeom>
          <a:noFill/>
        </p:spPr>
        <p:txBody>
          <a:bodyPr wrap="square" rtlCol="0">
            <a:spAutoFit/>
          </a:bodyPr>
          <a:lstStyle/>
          <a:p>
            <a:r>
              <a:rPr lang="en-US" dirty="0"/>
              <a:t>This has many Hamiltonian Circuits</a:t>
            </a:r>
          </a:p>
        </p:txBody>
      </p:sp>
    </p:spTree>
    <p:extLst>
      <p:ext uri="{BB962C8B-B14F-4D97-AF65-F5344CB8AC3E}">
        <p14:creationId xmlns:p14="http://schemas.microsoft.com/office/powerpoint/2010/main" val="246931284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HC Gadgets Combined</a:t>
            </a:r>
          </a:p>
        </p:txBody>
      </p:sp>
      <p:sp>
        <p:nvSpPr>
          <p:cNvPr id="14" name="Content Placeholder 13">
            <a:extLst>
              <a:ext uri="{FF2B5EF4-FFF2-40B4-BE49-F238E27FC236}">
                <a16:creationId xmlns:a16="http://schemas.microsoft.com/office/drawing/2014/main" id="{7D09CA29-947A-4D5D-8F29-958E227497CC}"/>
              </a:ext>
            </a:extLst>
          </p:cNvPr>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42E49081-5805-2747-8C6A-5FA478CC53C3}" type="datetime1">
              <a:rPr lang="en-US" smtClean="0"/>
              <a:pPr/>
              <a:t>4/6/22</a:t>
            </a:fld>
            <a:endParaRPr lang="en-US"/>
          </a:p>
        </p:txBody>
      </p:sp>
      <p:sp>
        <p:nvSpPr>
          <p:cNvPr id="5" name="Footer Placeholder 4"/>
          <p:cNvSpPr>
            <a:spLocks noGrp="1"/>
          </p:cNvSpPr>
          <p:nvPr>
            <p:ph type="ftr" sz="quarter" idx="11"/>
          </p:nvPr>
        </p:nvSpPr>
        <p:spPr/>
        <p:txBody>
          <a:bodyPr/>
          <a:lstStyle/>
          <a:p>
            <a:r>
              <a:rPr lang="en-US" dirty="0"/>
              <a:t>© UCF CS</a:t>
            </a:r>
          </a:p>
        </p:txBody>
      </p:sp>
      <p:sp>
        <p:nvSpPr>
          <p:cNvPr id="6" name="Slide Number Placeholder 5"/>
          <p:cNvSpPr>
            <a:spLocks noGrp="1"/>
          </p:cNvSpPr>
          <p:nvPr>
            <p:ph type="sldNum" sz="quarter" idx="12"/>
          </p:nvPr>
        </p:nvSpPr>
        <p:spPr/>
        <p:txBody>
          <a:bodyPr/>
          <a:lstStyle/>
          <a:p>
            <a:fld id="{33E9163E-B168-F542-BBC6-C62085C73ADC}" type="slidenum">
              <a:rPr lang="en-US" smtClean="0"/>
              <a:pPr/>
              <a:t>192</a:t>
            </a:fld>
            <a:endParaRPr lang="en-US"/>
          </a:p>
        </p:txBody>
      </p:sp>
      <p:pic>
        <p:nvPicPr>
          <p:cNvPr id="8" name="Picture 7"/>
          <p:cNvPicPr>
            <a:picLocks noChangeAspect="1"/>
          </p:cNvPicPr>
          <p:nvPr/>
        </p:nvPicPr>
        <p:blipFill>
          <a:blip r:embed="rId2"/>
          <a:stretch>
            <a:fillRect/>
          </a:stretch>
        </p:blipFill>
        <p:spPr>
          <a:xfrm>
            <a:off x="340833" y="1295400"/>
            <a:ext cx="8626194" cy="4343400"/>
          </a:xfrm>
          <a:prstGeom prst="rect">
            <a:avLst/>
          </a:prstGeom>
        </p:spPr>
      </p:pic>
      <p:sp>
        <p:nvSpPr>
          <p:cNvPr id="7" name="TextBox 6">
            <a:extLst>
              <a:ext uri="{FF2B5EF4-FFF2-40B4-BE49-F238E27FC236}">
                <a16:creationId xmlns:a16="http://schemas.microsoft.com/office/drawing/2014/main" id="{099886AB-C140-EE43-ADF8-886A647A6F45}"/>
              </a:ext>
            </a:extLst>
          </p:cNvPr>
          <p:cNvSpPr txBox="1"/>
          <p:nvPr/>
        </p:nvSpPr>
        <p:spPr>
          <a:xfrm>
            <a:off x="762000" y="5401270"/>
            <a:ext cx="7696200" cy="830997"/>
          </a:xfrm>
          <a:prstGeom prst="rect">
            <a:avLst/>
          </a:prstGeom>
          <a:noFill/>
        </p:spPr>
        <p:txBody>
          <a:bodyPr wrap="square" rtlCol="0">
            <a:spAutoFit/>
          </a:bodyPr>
          <a:lstStyle/>
          <a:p>
            <a:r>
              <a:rPr lang="en-US" sz="1600" dirty="0"/>
              <a:t>This has a Hamiltonian Circuit </a:t>
            </a:r>
            <a:r>
              <a:rPr lang="en-US" sz="1600" dirty="0" err="1"/>
              <a:t>iff</a:t>
            </a:r>
            <a:r>
              <a:rPr lang="en-US" sz="1600" dirty="0"/>
              <a:t> all clauses are satisfied with consistent assignments to each variable. Note left to right assigns </a:t>
            </a:r>
            <a:r>
              <a:rPr lang="en-US" sz="1600" i="1" dirty="0"/>
              <a:t>X</a:t>
            </a:r>
            <a:r>
              <a:rPr lang="en-US" sz="1600" i="1" baseline="-25000" dirty="0"/>
              <a:t>i</a:t>
            </a:r>
            <a:r>
              <a:rPr lang="en-US" sz="1600" dirty="0"/>
              <a:t> as true; right to left assigns </a:t>
            </a:r>
            <a:r>
              <a:rPr lang="en-US" sz="1600" b="1" dirty="0">
                <a:sym typeface="Symbol" panose="05050102010706020507" pitchFamily="18" charset="2"/>
              </a:rPr>
              <a:t></a:t>
            </a:r>
            <a:r>
              <a:rPr lang="en-US" sz="1600" i="1" dirty="0"/>
              <a:t>X</a:t>
            </a:r>
            <a:r>
              <a:rPr lang="en-US" sz="1600" i="1" baseline="-25000" dirty="0"/>
              <a:t>i</a:t>
            </a:r>
            <a:r>
              <a:rPr lang="en-US" sz="1600" dirty="0"/>
              <a:t> as true. There are filler nodes on left and right and between clauses.</a:t>
            </a:r>
          </a:p>
        </p:txBody>
      </p:sp>
      <p:sp>
        <p:nvSpPr>
          <p:cNvPr id="9" name="TextBox 8">
            <a:extLst>
              <a:ext uri="{FF2B5EF4-FFF2-40B4-BE49-F238E27FC236}">
                <a16:creationId xmlns:a16="http://schemas.microsoft.com/office/drawing/2014/main" id="{784D97AF-A118-2C4E-8BD2-F872C0C3B7EF}"/>
              </a:ext>
            </a:extLst>
          </p:cNvPr>
          <p:cNvSpPr txBox="1"/>
          <p:nvPr/>
        </p:nvSpPr>
        <p:spPr>
          <a:xfrm>
            <a:off x="723900" y="1108501"/>
            <a:ext cx="7696200" cy="830997"/>
          </a:xfrm>
          <a:prstGeom prst="rect">
            <a:avLst/>
          </a:prstGeom>
          <a:noFill/>
        </p:spPr>
        <p:txBody>
          <a:bodyPr wrap="square" rtlCol="0">
            <a:spAutoFit/>
          </a:bodyPr>
          <a:lstStyle/>
          <a:p>
            <a:r>
              <a:rPr lang="en-US" dirty="0"/>
              <a:t>We will set convention on x</a:t>
            </a:r>
            <a:r>
              <a:rPr lang="en-US" baseline="-25000" dirty="0"/>
              <a:t>i</a:t>
            </a:r>
            <a:r>
              <a:rPr lang="en-US" dirty="0"/>
              <a:t> true to be left to right and x</a:t>
            </a:r>
            <a:r>
              <a:rPr lang="en-US" baseline="-25000" dirty="0"/>
              <a:t>i</a:t>
            </a:r>
            <a:r>
              <a:rPr lang="en-US" dirty="0"/>
              <a:t> false to be right to left (can fix for opposite)</a:t>
            </a:r>
          </a:p>
        </p:txBody>
      </p:sp>
      <p:sp>
        <p:nvSpPr>
          <p:cNvPr id="3" name="Oval 2">
            <a:extLst>
              <a:ext uri="{FF2B5EF4-FFF2-40B4-BE49-F238E27FC236}">
                <a16:creationId xmlns:a16="http://schemas.microsoft.com/office/drawing/2014/main" id="{71CACDA9-BFBB-4B26-B6FC-2B7B9F4D3EB0}"/>
              </a:ext>
            </a:extLst>
          </p:cNvPr>
          <p:cNvSpPr/>
          <p:nvPr/>
        </p:nvSpPr>
        <p:spPr bwMode="auto">
          <a:xfrm>
            <a:off x="4114800" y="2209801"/>
            <a:ext cx="203626" cy="152400"/>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highlight>
                <a:srgbClr val="00FF00"/>
              </a:highlight>
              <a:latin typeface="Arial" pitchFamily="-107" charset="0"/>
            </a:endParaRPr>
          </a:p>
        </p:txBody>
      </p:sp>
      <p:sp>
        <p:nvSpPr>
          <p:cNvPr id="15" name="Oval 14">
            <a:extLst>
              <a:ext uri="{FF2B5EF4-FFF2-40B4-BE49-F238E27FC236}">
                <a16:creationId xmlns:a16="http://schemas.microsoft.com/office/drawing/2014/main" id="{3EA43DB8-0B2C-41D7-8445-F8A4F493D560}"/>
              </a:ext>
            </a:extLst>
          </p:cNvPr>
          <p:cNvSpPr/>
          <p:nvPr/>
        </p:nvSpPr>
        <p:spPr bwMode="auto">
          <a:xfrm>
            <a:off x="4173846" y="5257800"/>
            <a:ext cx="154186" cy="152400"/>
          </a:xfrm>
          <a:prstGeom prst="ellipse">
            <a:avLst/>
          </a:prstGeom>
          <a:solidFill>
            <a:srgbClr val="CC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highlight>
                <a:srgbClr val="00FF00"/>
              </a:highlight>
              <a:latin typeface="Arial" pitchFamily="-107" charset="0"/>
            </a:endParaRPr>
          </a:p>
        </p:txBody>
      </p:sp>
    </p:spTree>
    <p:extLst>
      <p:ext uri="{BB962C8B-B14F-4D97-AF65-F5344CB8AC3E}">
        <p14:creationId xmlns:p14="http://schemas.microsoft.com/office/powerpoint/2010/main" val="198614870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Hamiltonian Path</a:t>
            </a:r>
          </a:p>
        </p:txBody>
      </p:sp>
      <p:sp>
        <p:nvSpPr>
          <p:cNvPr id="3" name="Content Placeholder 2"/>
          <p:cNvSpPr>
            <a:spLocks noGrp="1"/>
          </p:cNvSpPr>
          <p:nvPr>
            <p:ph idx="1"/>
          </p:nvPr>
        </p:nvSpPr>
        <p:spPr/>
        <p:txBody>
          <a:bodyPr/>
          <a:lstStyle/>
          <a:p>
            <a:r>
              <a:rPr lang="en-US" dirty="0"/>
              <a:t>Note we can split an arbitrary node, v, into two (</a:t>
            </a:r>
            <a:r>
              <a:rPr lang="en-US" dirty="0" err="1"/>
              <a:t>v’,v</a:t>
            </a:r>
            <a:r>
              <a:rPr lang="en-US" dirty="0"/>
              <a:t>’’) – one, v’, has in-edges of v, other, v’’, has out-edges. Path (not cycle) must start at v’’ and end at v’ and goal is still K (the number of vertices).</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4/6/22</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193</a:t>
            </a:fld>
            <a:endParaRPr lang="en-US"/>
          </a:p>
        </p:txBody>
      </p:sp>
    </p:spTree>
    <p:extLst>
      <p:ext uri="{BB962C8B-B14F-4D97-AF65-F5344CB8AC3E}">
        <p14:creationId xmlns:p14="http://schemas.microsoft.com/office/powerpoint/2010/main" val="98231415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32BBA-7EA8-487B-B363-A7905DEE376D}"/>
              </a:ext>
            </a:extLst>
          </p:cNvPr>
          <p:cNvSpPr>
            <a:spLocks noGrp="1"/>
          </p:cNvSpPr>
          <p:nvPr>
            <p:ph type="title"/>
          </p:nvPr>
        </p:nvSpPr>
        <p:spPr/>
        <p:txBody>
          <a:bodyPr/>
          <a:lstStyle/>
          <a:p>
            <a:r>
              <a:rPr lang="en-US" dirty="0"/>
              <a:t>Travelling Salesman</a:t>
            </a:r>
          </a:p>
        </p:txBody>
      </p:sp>
      <p:sp>
        <p:nvSpPr>
          <p:cNvPr id="3" name="Content Placeholder 2">
            <a:extLst>
              <a:ext uri="{FF2B5EF4-FFF2-40B4-BE49-F238E27FC236}">
                <a16:creationId xmlns:a16="http://schemas.microsoft.com/office/drawing/2014/main" id="{07202A0A-7F63-4FE1-92DA-10A57916088F}"/>
              </a:ext>
            </a:extLst>
          </p:cNvPr>
          <p:cNvSpPr>
            <a:spLocks noGrp="1"/>
          </p:cNvSpPr>
          <p:nvPr>
            <p:ph idx="1"/>
          </p:nvPr>
        </p:nvSpPr>
        <p:spPr/>
        <p:txBody>
          <a:bodyPr/>
          <a:lstStyle/>
          <a:p>
            <a:r>
              <a:rPr lang="en-US" sz="2800" b="1" i="1" dirty="0"/>
              <a:t>Travelling Salesman Problem:</a:t>
            </a:r>
            <a:r>
              <a:rPr lang="en-US" sz="2800" dirty="0"/>
              <a:t> </a:t>
            </a:r>
            <a:br>
              <a:rPr lang="en-US" sz="2800" dirty="0"/>
            </a:br>
            <a:r>
              <a:rPr lang="en-US" sz="2800" dirty="0"/>
              <a:t>Given a list of cities and the distances between each pair of cities, what is the shortest possible route that visits each city and returns to the origin city?</a:t>
            </a:r>
          </a:p>
          <a:p>
            <a:r>
              <a:rPr lang="en-US" sz="2800" dirty="0"/>
              <a:t>This is a Hamiltonian Cycle with weights on edges and we seek </a:t>
            </a:r>
            <a:r>
              <a:rPr lang="en-US" sz="2800" b="1" i="1" dirty="0"/>
              <a:t>minimum</a:t>
            </a:r>
            <a:r>
              <a:rPr lang="en-US" sz="2800" dirty="0"/>
              <a:t> weight for cycle.</a:t>
            </a:r>
          </a:p>
          <a:p>
            <a:r>
              <a:rPr lang="en-US" sz="2800" dirty="0"/>
              <a:t>The decision problem version involves setting a goal weight, </a:t>
            </a:r>
            <a:r>
              <a:rPr lang="en-US" sz="2800" b="1" i="1" dirty="0"/>
              <a:t>L</a:t>
            </a:r>
            <a:r>
              <a:rPr lang="en-US" sz="2800" dirty="0"/>
              <a:t>, and </a:t>
            </a:r>
            <a:r>
              <a:rPr lang="en-US" sz="2800"/>
              <a:t>asking if </a:t>
            </a:r>
            <a:r>
              <a:rPr lang="en-US" sz="2800" dirty="0"/>
              <a:t>we can achieve it.</a:t>
            </a:r>
          </a:p>
        </p:txBody>
      </p:sp>
      <p:sp>
        <p:nvSpPr>
          <p:cNvPr id="4" name="Date Placeholder 3">
            <a:extLst>
              <a:ext uri="{FF2B5EF4-FFF2-40B4-BE49-F238E27FC236}">
                <a16:creationId xmlns:a16="http://schemas.microsoft.com/office/drawing/2014/main" id="{9A91072B-2782-487E-89D6-2D8C8649BD9A}"/>
              </a:ext>
            </a:extLst>
          </p:cNvPr>
          <p:cNvSpPr>
            <a:spLocks noGrp="1"/>
          </p:cNvSpPr>
          <p:nvPr>
            <p:ph type="dt" sz="half" idx="10"/>
          </p:nvPr>
        </p:nvSpPr>
        <p:spPr/>
        <p:txBody>
          <a:bodyPr/>
          <a:lstStyle/>
          <a:p>
            <a:fld id="{2534C2F4-DACC-7046-9C17-8BE104BD396C}" type="datetime1">
              <a:rPr lang="en-US" smtClean="0"/>
              <a:t>4/6/22</a:t>
            </a:fld>
            <a:endParaRPr lang="en-US" dirty="0"/>
          </a:p>
        </p:txBody>
      </p:sp>
      <p:sp>
        <p:nvSpPr>
          <p:cNvPr id="5" name="Footer Placeholder 4">
            <a:extLst>
              <a:ext uri="{FF2B5EF4-FFF2-40B4-BE49-F238E27FC236}">
                <a16:creationId xmlns:a16="http://schemas.microsoft.com/office/drawing/2014/main" id="{7FBC2161-9F70-4428-9B64-8C32A7A75F1D}"/>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19E8FB9-4356-431F-A241-F43A4B334233}"/>
              </a:ext>
            </a:extLst>
          </p:cNvPr>
          <p:cNvSpPr>
            <a:spLocks noGrp="1"/>
          </p:cNvSpPr>
          <p:nvPr>
            <p:ph type="sldNum" sz="quarter" idx="12"/>
          </p:nvPr>
        </p:nvSpPr>
        <p:spPr/>
        <p:txBody>
          <a:bodyPr/>
          <a:lstStyle/>
          <a:p>
            <a:fld id="{F7F6C048-724C-A44D-A3A9-573A2C2F7973}" type="slidenum">
              <a:rPr lang="en-US" smtClean="0"/>
              <a:pPr/>
              <a:t>194</a:t>
            </a:fld>
            <a:endParaRPr lang="en-US"/>
          </a:p>
        </p:txBody>
      </p:sp>
    </p:spTree>
    <p:extLst>
      <p:ext uri="{BB962C8B-B14F-4D97-AF65-F5344CB8AC3E}">
        <p14:creationId xmlns:p14="http://schemas.microsoft.com/office/powerpoint/2010/main" val="407965089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Travelling Salesman and HC</a:t>
            </a:r>
          </a:p>
        </p:txBody>
      </p:sp>
      <p:sp>
        <p:nvSpPr>
          <p:cNvPr id="3" name="Content Placeholder 2"/>
          <p:cNvSpPr>
            <a:spLocks noGrp="1"/>
          </p:cNvSpPr>
          <p:nvPr>
            <p:ph idx="1"/>
          </p:nvPr>
        </p:nvSpPr>
        <p:spPr/>
        <p:txBody>
          <a:bodyPr/>
          <a:lstStyle/>
          <a:p>
            <a:r>
              <a:rPr lang="en-US" dirty="0"/>
              <a:t>Start with HC = (V,E), K=|V|</a:t>
            </a:r>
          </a:p>
          <a:p>
            <a:r>
              <a:rPr lang="en-US" dirty="0"/>
              <a:t>Set edges from HC instance to 1</a:t>
            </a:r>
          </a:p>
          <a:p>
            <a:r>
              <a:rPr lang="en-US" dirty="0"/>
              <a:t>Add edges between pairs that lack such edges and make those weights 2 (often people make these K+1); this means that the reverse of unidirectional links also get weight 2</a:t>
            </a:r>
          </a:p>
          <a:p>
            <a:r>
              <a:rPr lang="en-US" dirty="0"/>
              <a:t>Goal weight is K for cycle</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4/6/22</a:t>
            </a:fld>
            <a:endParaRPr lang="en-US" dirty="0"/>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195</a:t>
            </a:fld>
            <a:endParaRPr lang="en-US"/>
          </a:p>
        </p:txBody>
      </p:sp>
    </p:spTree>
    <p:extLst>
      <p:ext uri="{BB962C8B-B14F-4D97-AF65-F5344CB8AC3E}">
        <p14:creationId xmlns:p14="http://schemas.microsoft.com/office/powerpoint/2010/main" val="347380863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Knapsack 0-1 Problem</a:t>
            </a:r>
          </a:p>
        </p:txBody>
      </p:sp>
      <p:sp>
        <p:nvSpPr>
          <p:cNvPr id="3" name="Content Placeholder 2"/>
          <p:cNvSpPr>
            <a:spLocks noGrp="1"/>
          </p:cNvSpPr>
          <p:nvPr>
            <p:ph idx="1"/>
          </p:nvPr>
        </p:nvSpPr>
        <p:spPr>
          <a:xfrm>
            <a:off x="990600" y="1219200"/>
            <a:ext cx="4267200" cy="4876800"/>
          </a:xfrm>
        </p:spPr>
        <p:txBody>
          <a:bodyPr>
            <a:normAutofit fontScale="92500" lnSpcReduction="20000"/>
          </a:bodyPr>
          <a:lstStyle/>
          <a:p>
            <a:pPr>
              <a:buFont typeface="Wingdings 2" pitchFamily="18" charset="2"/>
              <a:buChar char=""/>
              <a:defRPr/>
            </a:pPr>
            <a:r>
              <a:rPr lang="en-US" sz="3000" dirty="0">
                <a:cs typeface="Times New Roman" pitchFamily="18" charset="0"/>
              </a:rPr>
              <a:t>The goal is to </a:t>
            </a:r>
            <a:r>
              <a:rPr lang="en-US" sz="3000" b="1" dirty="0">
                <a:cs typeface="Times New Roman" pitchFamily="18" charset="0"/>
              </a:rPr>
              <a:t>maximize the value of a knapsack </a:t>
            </a:r>
            <a:r>
              <a:rPr lang="en-US" sz="3000" dirty="0">
                <a:cs typeface="Times New Roman" pitchFamily="18" charset="0"/>
              </a:rPr>
              <a:t>that can hold at most W units (i.e. lbs or kg) worth of goods from a list of items </a:t>
            </a:r>
            <a:r>
              <a:rPr lang="en-US" sz="3000" dirty="0">
                <a:latin typeface="Times New Roman" pitchFamily="18" charset="0"/>
                <a:cs typeface="Times New Roman" pitchFamily="18" charset="0"/>
              </a:rPr>
              <a:t>I</a:t>
            </a:r>
            <a:r>
              <a:rPr lang="en-US" sz="3000" baseline="-25000" dirty="0">
                <a:latin typeface="Times New Roman" pitchFamily="18" charset="0"/>
                <a:cs typeface="Times New Roman" pitchFamily="18" charset="0"/>
              </a:rPr>
              <a:t>0</a:t>
            </a:r>
            <a:r>
              <a:rPr lang="en-US" sz="3000" dirty="0">
                <a:latin typeface="Times New Roman" pitchFamily="18" charset="0"/>
                <a:cs typeface="Times New Roman" pitchFamily="18" charset="0"/>
              </a:rPr>
              <a:t>, I</a:t>
            </a:r>
            <a:r>
              <a:rPr lang="en-US" sz="3000" baseline="-25000" dirty="0">
                <a:latin typeface="Times New Roman" pitchFamily="18" charset="0"/>
                <a:cs typeface="Times New Roman" pitchFamily="18" charset="0"/>
              </a:rPr>
              <a:t>1</a:t>
            </a:r>
            <a:r>
              <a:rPr lang="en-US" sz="3000" dirty="0">
                <a:latin typeface="Times New Roman" pitchFamily="18" charset="0"/>
                <a:cs typeface="Times New Roman" pitchFamily="18" charset="0"/>
              </a:rPr>
              <a:t>, … I</a:t>
            </a:r>
            <a:r>
              <a:rPr lang="en-US" sz="3000" baseline="-25000" dirty="0">
                <a:latin typeface="Times New Roman" pitchFamily="18" charset="0"/>
                <a:cs typeface="Times New Roman" pitchFamily="18" charset="0"/>
              </a:rPr>
              <a:t>n-1</a:t>
            </a:r>
            <a:r>
              <a:rPr lang="en-US" sz="3000" dirty="0">
                <a:latin typeface="Times New Roman" pitchFamily="18" charset="0"/>
                <a:cs typeface="Times New Roman" pitchFamily="18" charset="0"/>
              </a:rPr>
              <a:t>. </a:t>
            </a:r>
          </a:p>
          <a:p>
            <a:pPr lvl="1">
              <a:buFont typeface="Verdana" pitchFamily="34" charset="0"/>
              <a:buChar char="◦"/>
              <a:defRPr/>
            </a:pPr>
            <a:r>
              <a:rPr lang="en-US" dirty="0">
                <a:cs typeface="Times New Roman" pitchFamily="18" charset="0"/>
              </a:rPr>
              <a:t>Each item has 2 attributes:</a:t>
            </a:r>
          </a:p>
          <a:p>
            <a:pPr marL="1163637" lvl="2" indent="-514350">
              <a:buFont typeface="+mj-lt"/>
              <a:buAutoNum type="arabicParenR"/>
              <a:defRPr/>
            </a:pPr>
            <a:r>
              <a:rPr lang="en-US" dirty="0">
                <a:latin typeface="Times New Roman" pitchFamily="18" charset="0"/>
                <a:cs typeface="Times New Roman" pitchFamily="18" charset="0"/>
              </a:rPr>
              <a:t>Value – let this be v</a:t>
            </a:r>
            <a:r>
              <a:rPr lang="en-US" baseline="-25000" dirty="0">
                <a:latin typeface="Times New Roman" pitchFamily="18" charset="0"/>
                <a:cs typeface="Times New Roman" pitchFamily="18" charset="0"/>
              </a:rPr>
              <a:t>i</a:t>
            </a:r>
            <a:r>
              <a:rPr lang="en-US" dirty="0">
                <a:latin typeface="Times New Roman" pitchFamily="18" charset="0"/>
                <a:cs typeface="Times New Roman" pitchFamily="18" charset="0"/>
              </a:rPr>
              <a:t> for item I</a:t>
            </a:r>
            <a:r>
              <a:rPr lang="en-US" baseline="-25000" dirty="0">
                <a:latin typeface="Times New Roman" pitchFamily="18" charset="0"/>
                <a:cs typeface="Times New Roman" pitchFamily="18" charset="0"/>
              </a:rPr>
              <a:t>i</a:t>
            </a:r>
          </a:p>
          <a:p>
            <a:pPr marL="1163637" lvl="2" indent="-514350">
              <a:buFont typeface="+mj-lt"/>
              <a:buAutoNum type="arabicParenR"/>
              <a:defRPr/>
            </a:pPr>
            <a:r>
              <a:rPr lang="en-US" dirty="0">
                <a:latin typeface="Times New Roman" pitchFamily="18" charset="0"/>
                <a:cs typeface="Times New Roman" pitchFamily="18" charset="0"/>
              </a:rPr>
              <a:t>Weight – let this be </a:t>
            </a:r>
            <a:r>
              <a:rPr lang="en-US" dirty="0" err="1">
                <a:latin typeface="Times New Roman" pitchFamily="18" charset="0"/>
                <a:cs typeface="Times New Roman" pitchFamily="18" charset="0"/>
              </a:rPr>
              <a:t>w</a:t>
            </a:r>
            <a:r>
              <a:rPr lang="en-US" baseline="-25000" dirty="0" err="1">
                <a:latin typeface="Times New Roman" pitchFamily="18" charset="0"/>
                <a:cs typeface="Times New Roman" pitchFamily="18" charset="0"/>
              </a:rPr>
              <a:t>i</a:t>
            </a:r>
            <a:r>
              <a:rPr lang="en-US" dirty="0">
                <a:latin typeface="Times New Roman" pitchFamily="18" charset="0"/>
                <a:cs typeface="Times New Roman" pitchFamily="18" charset="0"/>
              </a:rPr>
              <a:t> for item I</a:t>
            </a:r>
            <a:r>
              <a:rPr lang="en-US" baseline="-25000" dirty="0">
                <a:latin typeface="Times New Roman" pitchFamily="18" charset="0"/>
                <a:cs typeface="Times New Roman" pitchFamily="18" charset="0"/>
              </a:rPr>
              <a:t>i</a:t>
            </a:r>
          </a:p>
          <a:p>
            <a:pPr marL="642937" indent="-514350">
              <a:buFont typeface="Wingdings 2" pitchFamily="18" charset="2"/>
              <a:buChar char=""/>
              <a:defRPr/>
            </a:pPr>
            <a:endParaRPr lang="en-US" baseline="-25000" dirty="0">
              <a:latin typeface="Times New Roman" pitchFamily="18" charset="0"/>
              <a:cs typeface="Times New Roman" pitchFamily="18" charset="0"/>
            </a:endParaRPr>
          </a:p>
        </p:txBody>
      </p:sp>
      <p:pic>
        <p:nvPicPr>
          <p:cNvPr id="9220" name="Content Placeholder 5" descr="knapsack_proble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00200"/>
            <a:ext cx="3962400"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1295400" y="5638800"/>
            <a:ext cx="3429000" cy="457200"/>
          </a:xfrm>
          <a:prstGeom prst="rect">
            <a:avLst/>
          </a:prstGeom>
          <a:noFill/>
        </p:spPr>
        <p:txBody>
          <a:bodyPr wrap="square" rtlCol="0">
            <a:spAutoFit/>
          </a:bodyPr>
          <a:lstStyle/>
          <a:p>
            <a:r>
              <a:rPr lang="en-US" dirty="0"/>
              <a:t>Thanks to Arup </a:t>
            </a:r>
            <a:r>
              <a:rPr lang="en-US" dirty="0" err="1"/>
              <a:t>Guha</a:t>
            </a:r>
            <a:endParaRPr lang="en-US" dirty="0"/>
          </a:p>
        </p:txBody>
      </p:sp>
      <p:sp>
        <p:nvSpPr>
          <p:cNvPr id="6" name="Date Placeholder 3">
            <a:extLst>
              <a:ext uri="{FF2B5EF4-FFF2-40B4-BE49-F238E27FC236}">
                <a16:creationId xmlns:a16="http://schemas.microsoft.com/office/drawing/2014/main" id="{398F8495-9FCE-EC46-A9AC-5EB34260D078}"/>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7" name="Footer Placeholder 4">
            <a:extLst>
              <a:ext uri="{FF2B5EF4-FFF2-40B4-BE49-F238E27FC236}">
                <a16:creationId xmlns:a16="http://schemas.microsoft.com/office/drawing/2014/main" id="{88EB1B1F-FE00-9243-9B36-70A5324C60E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8" name="Slide Number Placeholder 5">
            <a:extLst>
              <a:ext uri="{FF2B5EF4-FFF2-40B4-BE49-F238E27FC236}">
                <a16:creationId xmlns:a16="http://schemas.microsoft.com/office/drawing/2014/main" id="{66795ABE-2884-4349-87A6-DE3ED2B8A0F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196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9341644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Knapsack 0-1 Problem</a:t>
            </a:r>
          </a:p>
        </p:txBody>
      </p:sp>
      <p:sp>
        <p:nvSpPr>
          <p:cNvPr id="3" name="Content Placeholder 2"/>
          <p:cNvSpPr>
            <a:spLocks noGrp="1"/>
          </p:cNvSpPr>
          <p:nvPr>
            <p:ph idx="1"/>
          </p:nvPr>
        </p:nvSpPr>
        <p:spPr>
          <a:xfrm>
            <a:off x="990600" y="1219200"/>
            <a:ext cx="3886200" cy="4267200"/>
          </a:xfrm>
        </p:spPr>
        <p:txBody>
          <a:bodyPr>
            <a:normAutofit fontScale="77500" lnSpcReduction="20000"/>
          </a:bodyPr>
          <a:lstStyle/>
          <a:p>
            <a:pPr marL="642937" indent="-514350">
              <a:buFont typeface="Wingdings 2" pitchFamily="18" charset="2"/>
              <a:buChar char=""/>
              <a:defRPr/>
            </a:pPr>
            <a:r>
              <a:rPr lang="en-US" dirty="0">
                <a:cs typeface="Times New Roman" pitchFamily="18" charset="0"/>
              </a:rPr>
              <a:t>The difference between this problem and the fractional knapsack one is that you CANNOT take a fraction of an item.</a:t>
            </a:r>
          </a:p>
          <a:p>
            <a:pPr marL="642937" indent="-514350">
              <a:buFont typeface="Wingdings 2" pitchFamily="18" charset="2"/>
              <a:buNone/>
              <a:defRPr/>
            </a:pPr>
            <a:endParaRPr lang="en-US" dirty="0">
              <a:cs typeface="Times New Roman" pitchFamily="18" charset="0"/>
            </a:endParaRPr>
          </a:p>
          <a:p>
            <a:pPr marL="917575" lvl="1" indent="-514350">
              <a:buFont typeface="Verdana" pitchFamily="34" charset="0"/>
              <a:buChar char="◦"/>
              <a:defRPr/>
            </a:pPr>
            <a:r>
              <a:rPr lang="en-US" dirty="0">
                <a:cs typeface="Times New Roman" pitchFamily="18" charset="0"/>
              </a:rPr>
              <a:t>You can either take it or leave it.</a:t>
            </a:r>
          </a:p>
          <a:p>
            <a:pPr marL="917575" lvl="1" indent="-514350">
              <a:buFont typeface="Verdana" pitchFamily="34" charset="0"/>
              <a:buChar char="◦"/>
              <a:defRPr/>
            </a:pPr>
            <a:r>
              <a:rPr lang="en-US" dirty="0">
                <a:cs typeface="Times New Roman" pitchFamily="18" charset="0"/>
              </a:rPr>
              <a:t>Hence the name Knapsack 0-1 problem.</a:t>
            </a:r>
          </a:p>
        </p:txBody>
      </p:sp>
      <p:pic>
        <p:nvPicPr>
          <p:cNvPr id="10244" name="Content Placeholder 5" descr="knapsack_proble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00200"/>
            <a:ext cx="3962400"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Date Placeholder 3">
            <a:extLst>
              <a:ext uri="{FF2B5EF4-FFF2-40B4-BE49-F238E27FC236}">
                <a16:creationId xmlns:a16="http://schemas.microsoft.com/office/drawing/2014/main" id="{0325B2B5-3426-874F-94E8-6F81F117E7F8}"/>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6" name="Footer Placeholder 4">
            <a:extLst>
              <a:ext uri="{FF2B5EF4-FFF2-40B4-BE49-F238E27FC236}">
                <a16:creationId xmlns:a16="http://schemas.microsoft.com/office/drawing/2014/main" id="{45B25178-EAFD-E249-8869-93590B99FBF8}"/>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7" name="Slide Number Placeholder 5">
            <a:extLst>
              <a:ext uri="{FF2B5EF4-FFF2-40B4-BE49-F238E27FC236}">
                <a16:creationId xmlns:a16="http://schemas.microsoft.com/office/drawing/2014/main" id="{C1B0687C-E5AD-D544-854A-44F7F3AC18B4}"/>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197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3864751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Knapsack Optimize </a:t>
            </a:r>
            <a:r>
              <a:rPr lang="en-US" dirty="0" err="1"/>
              <a:t>vs</a:t>
            </a:r>
            <a:r>
              <a:rPr lang="en-US" dirty="0"/>
              <a:t> Decide</a:t>
            </a:r>
          </a:p>
        </p:txBody>
      </p:sp>
      <p:sp>
        <p:nvSpPr>
          <p:cNvPr id="3" name="Content Placeholder 2"/>
          <p:cNvSpPr>
            <a:spLocks noGrp="1"/>
          </p:cNvSpPr>
          <p:nvPr>
            <p:ph idx="1"/>
          </p:nvPr>
        </p:nvSpPr>
        <p:spPr/>
        <p:txBody>
          <a:bodyPr/>
          <a:lstStyle/>
          <a:p>
            <a:r>
              <a:rPr lang="en-US" dirty="0"/>
              <a:t>The optimization problem is to have the sum of the chosen values, v</a:t>
            </a:r>
            <a:r>
              <a:rPr lang="en-US" baseline="-25000" dirty="0"/>
              <a:t>i</a:t>
            </a:r>
            <a:r>
              <a:rPr lang="en-US" dirty="0"/>
              <a:t>, to be as large as possible with the constraint that the sum of the corresponding weights, </a:t>
            </a:r>
            <a:r>
              <a:rPr lang="en-US" dirty="0" err="1"/>
              <a:t>w</a:t>
            </a:r>
            <a:r>
              <a:rPr lang="en-US" baseline="-25000" dirty="0" err="1"/>
              <a:t>i</a:t>
            </a:r>
            <a:r>
              <a:rPr lang="en-US" dirty="0"/>
              <a:t>, cannot exceed W.</a:t>
            </a:r>
          </a:p>
          <a:p>
            <a:r>
              <a:rPr lang="en-US" dirty="0"/>
              <a:t>We can restate as decision problem to determine if there exists a set of items, each with equal weights and values &lt; W, that reaches some fixed goal value, W.</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4/6/22</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198</a:t>
            </a:fld>
            <a:endParaRPr lang="en-US"/>
          </a:p>
        </p:txBody>
      </p:sp>
    </p:spTree>
    <p:extLst>
      <p:ext uri="{BB962C8B-B14F-4D97-AF65-F5344CB8AC3E}">
        <p14:creationId xmlns:p14="http://schemas.microsoft.com/office/powerpoint/2010/main" val="44820294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Knapsack and </a:t>
            </a:r>
            <a:r>
              <a:rPr lang="en-US" dirty="0" err="1"/>
              <a:t>SubsetSum</a:t>
            </a:r>
            <a:endParaRPr lang="en-US" dirty="0"/>
          </a:p>
        </p:txBody>
      </p:sp>
      <p:sp>
        <p:nvSpPr>
          <p:cNvPr id="3" name="Content Placeholder 2"/>
          <p:cNvSpPr>
            <a:spLocks noGrp="1"/>
          </p:cNvSpPr>
          <p:nvPr>
            <p:ph idx="1"/>
          </p:nvPr>
        </p:nvSpPr>
        <p:spPr/>
        <p:txBody>
          <a:bodyPr/>
          <a:lstStyle/>
          <a:p>
            <a:r>
              <a:rPr lang="en-US" sz="2800" dirty="0"/>
              <a:t>Let v</a:t>
            </a:r>
            <a:r>
              <a:rPr lang="en-US" sz="2800" baseline="-25000" dirty="0"/>
              <a:t>i</a:t>
            </a:r>
            <a:r>
              <a:rPr lang="en-US" sz="2800" dirty="0"/>
              <a:t> = </a:t>
            </a:r>
            <a:r>
              <a:rPr lang="en-US" sz="2800" dirty="0" err="1"/>
              <a:t>w</a:t>
            </a:r>
            <a:r>
              <a:rPr lang="en-US" sz="2800" baseline="-25000" dirty="0" err="1"/>
              <a:t>i</a:t>
            </a:r>
            <a:r>
              <a:rPr lang="en-US" sz="2800" dirty="0"/>
              <a:t> for each item I</a:t>
            </a:r>
            <a:r>
              <a:rPr lang="en-US" sz="2800" baseline="-25000" dirty="0"/>
              <a:t>i</a:t>
            </a:r>
            <a:r>
              <a:rPr lang="en-US" sz="2800" dirty="0"/>
              <a:t>.</a:t>
            </a:r>
          </a:p>
          <a:p>
            <a:r>
              <a:rPr lang="en-US" sz="2800" dirty="0"/>
              <a:t>By doing so, the value is maximized when the Knapsack is filled as close to capacity.</a:t>
            </a:r>
          </a:p>
          <a:p>
            <a:r>
              <a:rPr lang="en-US" sz="2800" dirty="0"/>
              <a:t>The related decision problem is to determine if we can attain capacity (W).</a:t>
            </a:r>
          </a:p>
          <a:p>
            <a:r>
              <a:rPr lang="en-US" sz="2800" dirty="0"/>
              <a:t>Clearly then, given an instance of the </a:t>
            </a:r>
            <a:r>
              <a:rPr lang="en-US" sz="2800" dirty="0" err="1"/>
              <a:t>SubsetSum</a:t>
            </a:r>
            <a:r>
              <a:rPr lang="en-US" sz="2800" dirty="0"/>
              <a:t> problem, we can create an instance of the Knapsack decision problem problem, such that we reach the goal sum, G, </a:t>
            </a:r>
            <a:r>
              <a:rPr lang="en-US" sz="2800" dirty="0" err="1"/>
              <a:t>iff</a:t>
            </a:r>
            <a:r>
              <a:rPr lang="en-US" sz="2800" dirty="0"/>
              <a:t> we can attain a Knapsack value of G.  </a:t>
            </a:r>
          </a:p>
          <a:p>
            <a:endParaRPr lang="en-US" dirty="0"/>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4/6/22</a:t>
            </a:fld>
            <a:endParaRPr lang="en-US" dirty="0"/>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199</a:t>
            </a:fld>
            <a:endParaRPr lang="en-US" dirty="0"/>
          </a:p>
        </p:txBody>
      </p:sp>
    </p:spTree>
    <p:extLst>
      <p:ext uri="{BB962C8B-B14F-4D97-AF65-F5344CB8AC3E}">
        <p14:creationId xmlns:p14="http://schemas.microsoft.com/office/powerpoint/2010/main" val="311546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dirty="0">
                <a:ea typeface="ＭＳ Ｐゴシック" pitchFamily="-111" charset="-128"/>
                <a:cs typeface="ＭＳ Ｐゴシック" pitchFamily="-111" charset="-128"/>
              </a:rPr>
              <a:t>Graph Coloring</a:t>
            </a:r>
          </a:p>
        </p:txBody>
      </p:sp>
      <p:sp>
        <p:nvSpPr>
          <p:cNvPr id="47107" name="Content Placeholder 2"/>
          <p:cNvSpPr>
            <a:spLocks noGrp="1"/>
          </p:cNvSpPr>
          <p:nvPr>
            <p:ph idx="1"/>
          </p:nvPr>
        </p:nvSpPr>
        <p:spPr/>
        <p:txBody>
          <a:bodyPr/>
          <a:lstStyle/>
          <a:p>
            <a:r>
              <a:rPr lang="en-US" sz="2000" dirty="0">
                <a:ea typeface="ＭＳ Ｐゴシック" pitchFamily="-111" charset="-128"/>
                <a:cs typeface="ＭＳ Ｐゴシック" pitchFamily="-111" charset="-128"/>
              </a:rPr>
              <a:t>Instance: A graph </a:t>
            </a:r>
            <a:r>
              <a:rPr lang="en-US" sz="2000" b="1" dirty="0">
                <a:ea typeface="ＭＳ Ｐゴシック" pitchFamily="-111" charset="-128"/>
                <a:cs typeface="ＭＳ Ｐゴシック" pitchFamily="-111" charset="-128"/>
              </a:rPr>
              <a:t>G = (V, E) </a:t>
            </a:r>
            <a:r>
              <a:rPr lang="en-US" sz="2000" dirty="0">
                <a:ea typeface="ＭＳ Ｐゴシック" pitchFamily="-111" charset="-128"/>
                <a:cs typeface="ＭＳ Ｐゴシック" pitchFamily="-111" charset="-128"/>
              </a:rPr>
              <a:t>and an integer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a:t>
            </a:r>
          </a:p>
          <a:p>
            <a:r>
              <a:rPr lang="en-US" sz="2000" dirty="0">
                <a:ea typeface="ＭＳ Ｐゴシック" pitchFamily="-111" charset="-128"/>
                <a:cs typeface="ＭＳ Ｐゴシック" pitchFamily="-111" charset="-128"/>
              </a:rPr>
              <a:t>Question: Can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be "properly colored" with at most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colors?</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Proper Coloring: one of the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colors is assigned to each vertex so that adjacent vertices have different colors.</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Suppose we have two instances of this problem (1) is True (Yes) and the other (2) is False (No).</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AND you know (1) is Yes and (2) is No. (Maybe you have a secret program that has analyzed the two instance.)</a:t>
            </a:r>
          </a:p>
        </p:txBody>
      </p:sp>
      <p:sp>
        <p:nvSpPr>
          <p:cNvPr id="47108" name="Date Placeholder 3"/>
          <p:cNvSpPr>
            <a:spLocks noGrp="1"/>
          </p:cNvSpPr>
          <p:nvPr>
            <p:ph type="dt" sz="quarter" idx="10"/>
          </p:nvPr>
        </p:nvSpPr>
        <p:spPr>
          <a:noFill/>
        </p:spPr>
        <p:txBody>
          <a:bodyPr/>
          <a:lstStyle/>
          <a:p>
            <a:fld id="{A17969E4-2142-9D48-B18D-96B6905302E1}"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4710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7110" name="Slide Number Placeholder 5"/>
          <p:cNvSpPr>
            <a:spLocks noGrp="1"/>
          </p:cNvSpPr>
          <p:nvPr>
            <p:ph type="sldNum" sz="quarter" idx="12"/>
          </p:nvPr>
        </p:nvSpPr>
        <p:spPr>
          <a:noFill/>
        </p:spPr>
        <p:txBody>
          <a:bodyPr/>
          <a:lstStyle/>
          <a:p>
            <a:fld id="{51596AF4-2929-6848-BCF2-448EF8567D92}" type="slidenum">
              <a:rPr lang="en-US">
                <a:latin typeface="Arial" pitchFamily="-111" charset="0"/>
                <a:ea typeface="ＭＳ Ｐゴシック" pitchFamily="-111" charset="-128"/>
                <a:cs typeface="ＭＳ Ｐゴシック" pitchFamily="-111" charset="-128"/>
              </a:rPr>
              <a:pPr/>
              <a:t>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67135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NDTMs</a:t>
            </a:r>
          </a:p>
        </p:txBody>
      </p:sp>
      <p:sp>
        <p:nvSpPr>
          <p:cNvPr id="380931" name="Rectangle 3"/>
          <p:cNvSpPr>
            <a:spLocks noGrp="1" noChangeArrowheads="1"/>
          </p:cNvSpPr>
          <p:nvPr>
            <p:ph idx="1"/>
          </p:nvPr>
        </p:nvSpPr>
        <p:spPr/>
        <p:txBody>
          <a:bodyPr/>
          <a:lstStyle/>
          <a:p>
            <a:pPr eaLnBrk="1" hangingPunct="1">
              <a:lnSpc>
                <a:spcPct val="90000"/>
              </a:lnSpc>
              <a:buFont typeface="Times" charset="0"/>
              <a:buNone/>
              <a:defRPr/>
            </a:pPr>
            <a:r>
              <a:rPr lang="en-US" sz="2000" b="1" dirty="0"/>
              <a:t>	</a:t>
            </a:r>
            <a:r>
              <a:rPr lang="en-US" sz="2400" dirty="0"/>
              <a:t>As NDTMs are automata, we only care about what they accept and generally have just one accepting state. We want to determine how long it takes to get to the accept state - that's our only motive!!</a:t>
            </a:r>
          </a:p>
          <a:p>
            <a:pPr eaLnBrk="1" hangingPunct="1">
              <a:lnSpc>
                <a:spcPct val="90000"/>
              </a:lnSpc>
              <a:buFont typeface="Times" charset="0"/>
              <a:buChar char="•"/>
              <a:defRPr/>
            </a:pPr>
            <a:endParaRPr lang="en-US" sz="2400" dirty="0"/>
          </a:p>
          <a:p>
            <a:pPr eaLnBrk="1" hangingPunct="1">
              <a:lnSpc>
                <a:spcPct val="90000"/>
              </a:lnSpc>
              <a:buFont typeface="Times" charset="0"/>
              <a:buNone/>
              <a:defRPr/>
            </a:pPr>
            <a:r>
              <a:rPr lang="en-US" sz="2400" dirty="0"/>
              <a:t>	So, what is a NDTM doing?</a:t>
            </a:r>
          </a:p>
          <a:p>
            <a:pPr eaLnBrk="1" hangingPunct="1">
              <a:lnSpc>
                <a:spcPct val="90000"/>
              </a:lnSpc>
              <a:buFont typeface="Times" charset="0"/>
              <a:buNone/>
              <a:defRPr/>
            </a:pPr>
            <a:r>
              <a:rPr lang="en-US" sz="2400" dirty="0"/>
              <a:t>	In a NDTM, like in a NFA or NPDA, what we are doing is making, and testing, all of those choices at once by 'spawning' a different NDTM for each of them. Those that don't work out, simply die (or something).</a:t>
            </a:r>
          </a:p>
          <a:p>
            <a:pPr eaLnBrk="1" hangingPunct="1">
              <a:lnSpc>
                <a:spcPct val="90000"/>
              </a:lnSpc>
              <a:buFont typeface="Times" charset="0"/>
              <a:buChar char="•"/>
              <a:defRPr/>
            </a:pPr>
            <a:endParaRPr lang="en-US" sz="2400" dirty="0"/>
          </a:p>
          <a:p>
            <a:pPr eaLnBrk="1" hangingPunct="1">
              <a:lnSpc>
                <a:spcPct val="90000"/>
              </a:lnSpc>
              <a:buFont typeface="Times" charset="0"/>
              <a:buNone/>
              <a:defRPr/>
            </a:pPr>
            <a:r>
              <a:rPr lang="en-US" sz="2400" dirty="0"/>
              <a:t>	This is the ultimate in parallel programming.</a:t>
            </a:r>
          </a:p>
          <a:p>
            <a:pPr eaLnBrk="1" hangingPunct="1">
              <a:lnSpc>
                <a:spcPct val="90000"/>
              </a:lnSpc>
              <a:buFont typeface="Times" charset="0"/>
              <a:buNone/>
              <a:defRPr/>
            </a:pPr>
            <a:endParaRPr lang="en-US" sz="2400" dirty="0"/>
          </a:p>
        </p:txBody>
      </p:sp>
      <p:sp>
        <p:nvSpPr>
          <p:cNvPr id="4" name="Date Placeholder 3">
            <a:extLst>
              <a:ext uri="{FF2B5EF4-FFF2-40B4-BE49-F238E27FC236}">
                <a16:creationId xmlns:a16="http://schemas.microsoft.com/office/drawing/2014/main" id="{E391FDD2-ED8D-4846-940C-37E5DDF5D20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dirty="0">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8D3E97FB-C603-2043-821F-333E77181BC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8B7CAC03-3753-2446-8BCE-D5D0665EFF24}"/>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136467070"/>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Knapsack Decision Problem</a:t>
            </a:r>
          </a:p>
        </p:txBody>
      </p:sp>
      <p:sp>
        <p:nvSpPr>
          <p:cNvPr id="3" name="Content Placeholder 2"/>
          <p:cNvSpPr>
            <a:spLocks noGrp="1"/>
          </p:cNvSpPr>
          <p:nvPr>
            <p:ph idx="1"/>
          </p:nvPr>
        </p:nvSpPr>
        <p:spPr/>
        <p:txBody>
          <a:bodyPr/>
          <a:lstStyle/>
          <a:p>
            <a:r>
              <a:rPr lang="en-US" dirty="0"/>
              <a:t>The reduction from </a:t>
            </a:r>
            <a:r>
              <a:rPr lang="en-US" dirty="0" err="1"/>
              <a:t>SubsetSum</a:t>
            </a:r>
            <a:r>
              <a:rPr lang="en-US" dirty="0"/>
              <a:t> shows that the Knapsack decision problem is at least as hard as </a:t>
            </a:r>
            <a:r>
              <a:rPr lang="en-US" dirty="0" err="1"/>
              <a:t>SubsetSum</a:t>
            </a:r>
            <a:r>
              <a:rPr lang="en-US" dirty="0"/>
              <a:t>, so it is NP-Complete if it is in NP.</a:t>
            </a:r>
          </a:p>
          <a:p>
            <a:r>
              <a:rPr lang="en-US" dirty="0"/>
              <a:t>Think about whether or not it is in NP.</a:t>
            </a:r>
          </a:p>
          <a:p>
            <a:r>
              <a:rPr lang="en-US" dirty="0"/>
              <a:t>Now, think about the optimization problem. </a:t>
            </a:r>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4/6/22</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200</a:t>
            </a:fld>
            <a:endParaRPr lang="en-US"/>
          </a:p>
        </p:txBody>
      </p:sp>
    </p:spTree>
    <p:extLst>
      <p:ext uri="{BB962C8B-B14F-4D97-AF65-F5344CB8AC3E}">
        <p14:creationId xmlns:p14="http://schemas.microsoft.com/office/powerpoint/2010/main" val="3608716308"/>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Bin Packing</a:t>
            </a:r>
          </a:p>
        </p:txBody>
      </p:sp>
      <p:sp>
        <p:nvSpPr>
          <p:cNvPr id="3" name="Content Placeholder 2"/>
          <p:cNvSpPr>
            <a:spLocks noGrp="1"/>
          </p:cNvSpPr>
          <p:nvPr>
            <p:ph idx="1"/>
          </p:nvPr>
        </p:nvSpPr>
        <p:spPr/>
        <p:txBody>
          <a:bodyPr/>
          <a:lstStyle/>
          <a:p>
            <a:r>
              <a:rPr lang="en-US" sz="2800" dirty="0"/>
              <a:t>Have a bin capacity of </a:t>
            </a:r>
            <a:r>
              <a:rPr lang="en-US" sz="2800" b="1" dirty="0"/>
              <a:t>B</a:t>
            </a:r>
            <a:r>
              <a:rPr lang="en-US" sz="2800" dirty="0"/>
              <a:t>.</a:t>
            </a:r>
          </a:p>
          <a:p>
            <a:r>
              <a:rPr lang="en-US" sz="2800" dirty="0"/>
              <a:t>Have item set </a:t>
            </a:r>
            <a:r>
              <a:rPr lang="en-US" sz="2800" b="1" dirty="0">
                <a:ea typeface="ＭＳ Ｐゴシック" pitchFamily="-111" charset="-128"/>
                <a:cs typeface="ＭＳ Ｐゴシック" pitchFamily="-111" charset="-128"/>
              </a:rPr>
              <a:t>S = {s</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s</a:t>
            </a:r>
            <a:r>
              <a:rPr lang="en-US" sz="2800" b="1" baseline="-25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 …, </a:t>
            </a:r>
            <a:r>
              <a:rPr lang="en-US" sz="2800" b="1" dirty="0" err="1">
                <a:ea typeface="ＭＳ Ｐゴシック" pitchFamily="-111" charset="-128"/>
                <a:cs typeface="ＭＳ Ｐゴシック" pitchFamily="-111" charset="-128"/>
              </a:rPr>
              <a:t>s</a:t>
            </a:r>
            <a:r>
              <a:rPr lang="en-US" sz="2800" b="1" baseline="-25000" dirty="0" err="1">
                <a:ea typeface="ＭＳ Ｐゴシック" pitchFamily="-111" charset="-128"/>
                <a:cs typeface="ＭＳ Ｐゴシック" pitchFamily="-111" charset="-128"/>
              </a:rPr>
              <a:t>n</a:t>
            </a:r>
            <a:r>
              <a:rPr lang="en-US" sz="2800" b="1" dirty="0">
                <a:ea typeface="ＭＳ Ｐゴシック" pitchFamily="-111" charset="-128"/>
                <a:cs typeface="ＭＳ Ｐゴシック" pitchFamily="-111" charset="-128"/>
              </a:rPr>
              <a:t>} </a:t>
            </a:r>
            <a:endParaRPr lang="en-US" sz="2800" dirty="0"/>
          </a:p>
          <a:p>
            <a:r>
              <a:rPr lang="en-US" sz="2800" dirty="0"/>
              <a:t>Use all items in </a:t>
            </a:r>
            <a:r>
              <a:rPr lang="en-US" sz="2800" b="1" dirty="0"/>
              <a:t>S</a:t>
            </a:r>
            <a:r>
              <a:rPr lang="en-US" sz="2800" dirty="0"/>
              <a:t>, minimizing the number of bins, while adhering to the constraint that any such subset must sum to </a:t>
            </a:r>
            <a:r>
              <a:rPr lang="en-US" sz="2800" b="1" dirty="0"/>
              <a:t>B</a:t>
            </a:r>
            <a:r>
              <a:rPr lang="en-US" sz="2800" dirty="0"/>
              <a:t> or less.</a:t>
            </a:r>
          </a:p>
          <a:p>
            <a:r>
              <a:rPr lang="en-US" sz="2800" dirty="0"/>
              <a:t>This is similar to the processor scheduling problem without constraints, except we optimize on number of processors, not finishing time for all tasks. It is NP-Hard (WHY?)</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4/6/22</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201</a:t>
            </a:fld>
            <a:endParaRPr lang="en-US"/>
          </a:p>
        </p:txBody>
      </p:sp>
    </p:spTree>
    <p:extLst>
      <p:ext uri="{BB962C8B-B14F-4D97-AF65-F5344CB8AC3E}">
        <p14:creationId xmlns:p14="http://schemas.microsoft.com/office/powerpoint/2010/main" val="345356331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Knapsack 0-1 Problem</a:t>
            </a:r>
          </a:p>
        </p:txBody>
      </p:sp>
      <p:sp>
        <p:nvSpPr>
          <p:cNvPr id="11267" name="Content Placeholder 2"/>
          <p:cNvSpPr>
            <a:spLocks noGrp="1"/>
          </p:cNvSpPr>
          <p:nvPr>
            <p:ph idx="1"/>
          </p:nvPr>
        </p:nvSpPr>
        <p:spPr/>
        <p:txBody>
          <a:bodyPr/>
          <a:lstStyle/>
          <a:p>
            <a:r>
              <a:rPr lang="en-US" dirty="0"/>
              <a:t>Brute Force</a:t>
            </a:r>
          </a:p>
          <a:p>
            <a:pPr lvl="1"/>
            <a:r>
              <a:rPr lang="en-US" dirty="0"/>
              <a:t>The naïve way to solve the 0-1 Knapsack problem is to cycle through all 2</a:t>
            </a:r>
            <a:r>
              <a:rPr lang="en-US" baseline="30000" dirty="0"/>
              <a:t>n</a:t>
            </a:r>
            <a:r>
              <a:rPr lang="en-US" dirty="0"/>
              <a:t> subsets of the n items and pick the subset with a legal weight that maximizes the value of the knapsack.</a:t>
            </a:r>
            <a:endParaRPr lang="en-US" baseline="30000" dirty="0"/>
          </a:p>
          <a:p>
            <a:pPr lvl="1"/>
            <a:r>
              <a:rPr lang="en-US" dirty="0"/>
              <a:t> We can come up with a dynamic programming algorithm that is USUALLY faster than this brute force technique.</a:t>
            </a:r>
          </a:p>
        </p:txBody>
      </p:sp>
      <p:sp>
        <p:nvSpPr>
          <p:cNvPr id="4" name="Date Placeholder 3">
            <a:extLst>
              <a:ext uri="{FF2B5EF4-FFF2-40B4-BE49-F238E27FC236}">
                <a16:creationId xmlns:a16="http://schemas.microsoft.com/office/drawing/2014/main" id="{6A6F7524-9BE9-DA4E-855D-E36FA47312CD}"/>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1A0832C1-9DAF-5246-9F01-4AAFD55011A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42AE84D1-08B7-0F49-8A1C-57D2A1E4FE1B}"/>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202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9916212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99350" cy="1143000"/>
          </a:xfrm>
        </p:spPr>
        <p:txBody>
          <a:bodyPr/>
          <a:lstStyle/>
          <a:p>
            <a:pPr>
              <a:defRPr/>
            </a:pPr>
            <a:r>
              <a:rPr lang="en-US" dirty="0"/>
              <a:t>Knapsack 0-1 Problem</a:t>
            </a:r>
          </a:p>
        </p:txBody>
      </p:sp>
      <p:sp>
        <p:nvSpPr>
          <p:cNvPr id="3" name="Content Placeholder 2"/>
          <p:cNvSpPr>
            <a:spLocks noGrp="1"/>
          </p:cNvSpPr>
          <p:nvPr>
            <p:ph idx="1"/>
          </p:nvPr>
        </p:nvSpPr>
        <p:spPr>
          <a:xfrm>
            <a:off x="838200" y="1295400"/>
            <a:ext cx="8305800" cy="4949825"/>
          </a:xfrm>
        </p:spPr>
        <p:txBody>
          <a:bodyPr>
            <a:normAutofit lnSpcReduction="10000"/>
          </a:bodyPr>
          <a:lstStyle/>
          <a:p>
            <a:pPr>
              <a:buFont typeface="Wingdings 2" pitchFamily="18" charset="2"/>
              <a:buChar char=""/>
              <a:defRPr/>
            </a:pPr>
            <a:r>
              <a:rPr lang="en-US" sz="2800" dirty="0"/>
              <a:t>We are going to solve the problem in terms of sub-problems and </a:t>
            </a:r>
            <a:r>
              <a:rPr lang="en-US" sz="2800" dirty="0" err="1"/>
              <a:t>memoization</a:t>
            </a:r>
            <a:r>
              <a:rPr lang="en-US" sz="2800" dirty="0"/>
              <a:t> (dynamic programming).</a:t>
            </a:r>
          </a:p>
          <a:p>
            <a:pPr>
              <a:buFont typeface="Wingdings 2" pitchFamily="18" charset="2"/>
              <a:buChar char=""/>
              <a:defRPr/>
            </a:pPr>
            <a:r>
              <a:rPr lang="en-US" sz="2800" dirty="0"/>
              <a:t>Our first attempt might be to characterize a sub-problem as follows:</a:t>
            </a:r>
          </a:p>
          <a:p>
            <a:pPr lvl="1">
              <a:buFont typeface="Verdana" pitchFamily="34" charset="0"/>
              <a:buChar char="◦"/>
              <a:defRPr/>
            </a:pPr>
            <a:r>
              <a:rPr lang="en-US" sz="2400" dirty="0">
                <a:latin typeface="Times New Roman" pitchFamily="18" charset="0"/>
                <a:cs typeface="Times New Roman" pitchFamily="18" charset="0"/>
              </a:rPr>
              <a:t>Let </a:t>
            </a:r>
            <a:r>
              <a:rPr lang="en-US" sz="2400" dirty="0" err="1">
                <a:latin typeface="Times New Roman" pitchFamily="18" charset="0"/>
                <a:cs typeface="Times New Roman" pitchFamily="18" charset="0"/>
              </a:rPr>
              <a:t>S</a:t>
            </a:r>
            <a:r>
              <a:rPr lang="en-US" sz="2400" baseline="-25000" dirty="0" err="1">
                <a:latin typeface="Times New Roman" pitchFamily="18" charset="0"/>
                <a:cs typeface="Times New Roman" pitchFamily="18" charset="0"/>
              </a:rPr>
              <a:t>k</a:t>
            </a:r>
            <a:r>
              <a:rPr lang="en-US" sz="2400" dirty="0">
                <a:latin typeface="Times New Roman" pitchFamily="18" charset="0"/>
                <a:cs typeface="Times New Roman" pitchFamily="18" charset="0"/>
              </a:rPr>
              <a:t> be the optimal subset of elements from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{I</a:t>
            </a:r>
            <a:r>
              <a:rPr lang="en-US" sz="2400" baseline="-25000" dirty="0">
                <a:latin typeface="Times New Roman" pitchFamily="18" charset="0"/>
                <a:cs typeface="Times New Roman" pitchFamily="18" charset="0"/>
              </a:rPr>
              <a:t>0</a:t>
            </a:r>
            <a:r>
              <a:rPr lang="en-US" sz="2400" dirty="0">
                <a:latin typeface="Times New Roman" pitchFamily="18" charset="0"/>
                <a:cs typeface="Times New Roman" pitchFamily="18" charset="0"/>
              </a:rPr>
              <a:t>, I</a:t>
            </a:r>
            <a:r>
              <a:rPr lang="en-US" sz="2400" baseline="-25000" dirty="0">
                <a:latin typeface="Times New Roman" pitchFamily="18" charset="0"/>
                <a:cs typeface="Times New Roman" pitchFamily="18" charset="0"/>
              </a:rPr>
              <a:t>1</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I</a:t>
            </a:r>
            <a:r>
              <a:rPr lang="en-US" sz="2400" baseline="-25000" dirty="0" err="1">
                <a:latin typeface="Times New Roman" pitchFamily="18" charset="0"/>
                <a:cs typeface="Times New Roman" pitchFamily="18" charset="0"/>
              </a:rPr>
              <a:t>k</a:t>
            </a:r>
            <a:r>
              <a:rPr lang="en-US" sz="2400" dirty="0">
                <a:latin typeface="Times New Roman" pitchFamily="18" charset="0"/>
                <a:cs typeface="Times New Roman" pitchFamily="18" charset="0"/>
              </a:rPr>
              <a:t>}.  </a:t>
            </a:r>
          </a:p>
          <a:p>
            <a:pPr lvl="2">
              <a:buFont typeface="Wingdings 2" pitchFamily="18" charset="2"/>
              <a:buChar char=""/>
              <a:defRPr/>
            </a:pPr>
            <a:r>
              <a:rPr lang="en-US" sz="2000" dirty="0"/>
              <a:t>What we find is that the optimal subset from the elements </a:t>
            </a:r>
            <a:r>
              <a:rPr lang="en-US" sz="2000" dirty="0">
                <a:latin typeface="Times New Roman" pitchFamily="18" charset="0"/>
                <a:cs typeface="Times New Roman" pitchFamily="18" charset="0"/>
              </a:rPr>
              <a:t>{I</a:t>
            </a:r>
            <a:r>
              <a:rPr lang="en-US" sz="2000" baseline="-25000" dirty="0">
                <a:latin typeface="Times New Roman" pitchFamily="18" charset="0"/>
                <a:cs typeface="Times New Roman" pitchFamily="18" charset="0"/>
              </a:rPr>
              <a:t>0</a:t>
            </a:r>
            <a:r>
              <a:rPr lang="en-US" sz="2000" dirty="0">
                <a:latin typeface="Times New Roman" pitchFamily="18" charset="0"/>
                <a:cs typeface="Times New Roman" pitchFamily="18" charset="0"/>
              </a:rPr>
              <a:t>, I</a:t>
            </a:r>
            <a:r>
              <a:rPr lang="en-US" sz="2000" baseline="-25000" dirty="0">
                <a:latin typeface="Times New Roman" pitchFamily="18" charset="0"/>
                <a:cs typeface="Times New Roman" pitchFamily="18" charset="0"/>
              </a:rPr>
              <a:t>1</a:t>
            </a:r>
            <a:r>
              <a:rPr lang="en-US" sz="2000" dirty="0">
                <a:latin typeface="Times New Roman" pitchFamily="18" charset="0"/>
                <a:cs typeface="Times New Roman" pitchFamily="18" charset="0"/>
              </a:rPr>
              <a:t>, …, I</a:t>
            </a:r>
            <a:r>
              <a:rPr lang="en-US" sz="2000" baseline="-25000" dirty="0">
                <a:latin typeface="Times New Roman" pitchFamily="18" charset="0"/>
                <a:cs typeface="Times New Roman" pitchFamily="18" charset="0"/>
              </a:rPr>
              <a:t>k+1</a:t>
            </a:r>
            <a:r>
              <a:rPr lang="en-US" sz="2000" dirty="0">
                <a:latin typeface="Times New Roman" pitchFamily="18" charset="0"/>
                <a:cs typeface="Times New Roman" pitchFamily="18" charset="0"/>
              </a:rPr>
              <a:t>}</a:t>
            </a:r>
            <a:r>
              <a:rPr lang="en-US" sz="2000" dirty="0"/>
              <a:t> may not correspond to the optimal subset of elements from </a:t>
            </a:r>
            <a:r>
              <a:rPr lang="en-US" sz="2000" dirty="0">
                <a:latin typeface="Times New Roman" pitchFamily="18" charset="0"/>
                <a:cs typeface="Times New Roman" pitchFamily="18" charset="0"/>
              </a:rPr>
              <a:t>{I</a:t>
            </a:r>
            <a:r>
              <a:rPr lang="en-US" sz="2000" baseline="-25000" dirty="0">
                <a:latin typeface="Times New Roman" pitchFamily="18" charset="0"/>
                <a:cs typeface="Times New Roman" pitchFamily="18" charset="0"/>
              </a:rPr>
              <a:t>0</a:t>
            </a:r>
            <a:r>
              <a:rPr lang="en-US" sz="2000" dirty="0">
                <a:latin typeface="Times New Roman" pitchFamily="18" charset="0"/>
                <a:cs typeface="Times New Roman" pitchFamily="18" charset="0"/>
              </a:rPr>
              <a:t>, I</a:t>
            </a:r>
            <a:r>
              <a:rPr lang="en-US" sz="2000" baseline="-25000" dirty="0">
                <a:latin typeface="Times New Roman" pitchFamily="18" charset="0"/>
                <a:cs typeface="Times New Roman" pitchFamily="18" charset="0"/>
              </a:rPr>
              <a:t>1</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I</a:t>
            </a:r>
            <a:r>
              <a:rPr lang="en-US" sz="2000" baseline="-25000" dirty="0" err="1">
                <a:latin typeface="Times New Roman" pitchFamily="18" charset="0"/>
                <a:cs typeface="Times New Roman" pitchFamily="18" charset="0"/>
              </a:rPr>
              <a:t>k</a:t>
            </a:r>
            <a:r>
              <a:rPr lang="en-US" sz="2000" dirty="0">
                <a:latin typeface="Times New Roman" pitchFamily="18" charset="0"/>
                <a:cs typeface="Times New Roman" pitchFamily="18" charset="0"/>
              </a:rPr>
              <a:t>} </a:t>
            </a:r>
            <a:r>
              <a:rPr lang="en-US" sz="2000" dirty="0"/>
              <a:t>in any regular pattern.</a:t>
            </a:r>
          </a:p>
          <a:p>
            <a:pPr lvl="1">
              <a:buFont typeface="Verdana" pitchFamily="34" charset="0"/>
              <a:buChar char="◦"/>
              <a:defRPr/>
            </a:pPr>
            <a:r>
              <a:rPr lang="en-US" sz="2400" dirty="0"/>
              <a:t>Basically, the solution to the optimization problem for </a:t>
            </a:r>
            <a:r>
              <a:rPr lang="en-US" sz="2400" dirty="0">
                <a:latin typeface="Times New Roman" pitchFamily="18" charset="0"/>
                <a:cs typeface="Times New Roman" pitchFamily="18" charset="0"/>
              </a:rPr>
              <a:t>S</a:t>
            </a:r>
            <a:r>
              <a:rPr lang="en-US" sz="2400" baseline="-25000" dirty="0">
                <a:latin typeface="Times New Roman" pitchFamily="18" charset="0"/>
                <a:cs typeface="Times New Roman" pitchFamily="18" charset="0"/>
              </a:rPr>
              <a:t>k+1</a:t>
            </a:r>
            <a:r>
              <a:rPr lang="en-US" sz="2400" dirty="0"/>
              <a:t> might NOT contain the optimal solution from problem </a:t>
            </a:r>
            <a:r>
              <a:rPr lang="en-US" sz="2400" dirty="0">
                <a:latin typeface="Times New Roman" pitchFamily="18" charset="0"/>
                <a:cs typeface="Times New Roman" pitchFamily="18" charset="0"/>
              </a:rPr>
              <a:t>S</a:t>
            </a:r>
            <a:r>
              <a:rPr lang="en-US" sz="2400" baseline="-25000" dirty="0">
                <a:latin typeface="Times New Roman" pitchFamily="18" charset="0"/>
                <a:cs typeface="Times New Roman" pitchFamily="18" charset="0"/>
              </a:rPr>
              <a:t>k</a:t>
            </a:r>
            <a:r>
              <a:rPr lang="en-US" sz="2400" dirty="0"/>
              <a:t>.</a:t>
            </a:r>
          </a:p>
        </p:txBody>
      </p:sp>
      <p:sp>
        <p:nvSpPr>
          <p:cNvPr id="4" name="Date Placeholder 3">
            <a:extLst>
              <a:ext uri="{FF2B5EF4-FFF2-40B4-BE49-F238E27FC236}">
                <a16:creationId xmlns:a16="http://schemas.microsoft.com/office/drawing/2014/main" id="{2EF9781F-E14E-2047-8151-B1356A83239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39B5B846-E73F-4C43-9943-C0F484E2548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9EC3EFD0-5BEA-9B49-829F-814B455D841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203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33552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650" y="0"/>
            <a:ext cx="7499350" cy="609600"/>
          </a:xfrm>
        </p:spPr>
        <p:txBody>
          <a:bodyPr>
            <a:normAutofit fontScale="90000"/>
          </a:bodyPr>
          <a:lstStyle/>
          <a:p>
            <a:pPr>
              <a:defRPr/>
            </a:pPr>
            <a:r>
              <a:rPr lang="en-US" dirty="0"/>
              <a:t>Knapsack 0-1 Problem</a:t>
            </a:r>
          </a:p>
        </p:txBody>
      </p:sp>
      <p:sp>
        <p:nvSpPr>
          <p:cNvPr id="3" name="Content Placeholder 2"/>
          <p:cNvSpPr>
            <a:spLocks noGrp="1"/>
          </p:cNvSpPr>
          <p:nvPr>
            <p:ph idx="1"/>
          </p:nvPr>
        </p:nvSpPr>
        <p:spPr>
          <a:xfrm>
            <a:off x="914400" y="762000"/>
            <a:ext cx="8229600" cy="6096000"/>
          </a:xfrm>
        </p:spPr>
        <p:txBody>
          <a:bodyPr>
            <a:normAutofit/>
          </a:bodyPr>
          <a:lstStyle/>
          <a:p>
            <a:pPr>
              <a:buFont typeface="Wingdings 2" pitchFamily="18" charset="2"/>
              <a:buChar char=""/>
              <a:defRPr/>
            </a:pPr>
            <a:r>
              <a:rPr lang="en-US" sz="2400" dirty="0"/>
              <a:t>Let’s illustrate that point with an example:</a:t>
            </a:r>
          </a:p>
          <a:p>
            <a:pPr>
              <a:buFont typeface="Wingdings 2" pitchFamily="18" charset="2"/>
              <a:buNone/>
              <a:defRPr/>
            </a:pPr>
            <a:r>
              <a:rPr lang="en-US" sz="1800" b="1" u="sng" dirty="0"/>
              <a:t>		Item			Weight			Value</a:t>
            </a:r>
            <a:endParaRPr lang="en-US" sz="1800" u="sng" dirty="0"/>
          </a:p>
          <a:p>
            <a:pPr>
              <a:buFont typeface="Wingdings 2" pitchFamily="18" charset="2"/>
              <a:buNone/>
              <a:defRPr/>
            </a:pPr>
            <a:r>
              <a:rPr lang="en-US" sz="1800" b="1" dirty="0"/>
              <a:t>		I</a:t>
            </a:r>
            <a:r>
              <a:rPr lang="en-US" sz="1800" b="1" baseline="-25000" dirty="0"/>
              <a:t>0</a:t>
            </a:r>
            <a:r>
              <a:rPr lang="en-US" sz="1800" b="1" dirty="0"/>
              <a:t>			 3			10</a:t>
            </a:r>
            <a:endParaRPr lang="en-US" sz="1800" dirty="0"/>
          </a:p>
          <a:p>
            <a:pPr>
              <a:buFont typeface="Wingdings 2" pitchFamily="18" charset="2"/>
              <a:buNone/>
              <a:defRPr/>
            </a:pPr>
            <a:r>
              <a:rPr lang="en-US" sz="1800" b="1" dirty="0"/>
              <a:t>		I</a:t>
            </a:r>
            <a:r>
              <a:rPr lang="en-US" sz="1800" b="1" baseline="-25000" dirty="0"/>
              <a:t>1</a:t>
            </a:r>
            <a:r>
              <a:rPr lang="en-US" sz="1800" b="1" dirty="0"/>
              <a:t>			 8			 4</a:t>
            </a:r>
            <a:endParaRPr lang="en-US" sz="1800" dirty="0"/>
          </a:p>
          <a:p>
            <a:pPr>
              <a:buFont typeface="Wingdings 2" pitchFamily="18" charset="2"/>
              <a:buNone/>
              <a:defRPr/>
            </a:pPr>
            <a:r>
              <a:rPr lang="en-US" sz="1800" b="1" dirty="0"/>
              <a:t>		I</a:t>
            </a:r>
            <a:r>
              <a:rPr lang="en-US" sz="1800" b="1" baseline="-25000" dirty="0"/>
              <a:t>2</a:t>
            </a:r>
            <a:r>
              <a:rPr lang="en-US" sz="1800" b="1" dirty="0"/>
              <a:t>			 9			 9</a:t>
            </a:r>
            <a:endParaRPr lang="en-US" sz="1800" dirty="0"/>
          </a:p>
          <a:p>
            <a:pPr>
              <a:buFont typeface="Wingdings 2" pitchFamily="18" charset="2"/>
              <a:buNone/>
              <a:defRPr/>
            </a:pPr>
            <a:r>
              <a:rPr lang="en-US" sz="1800" b="1" dirty="0"/>
              <a:t>		I</a:t>
            </a:r>
            <a:r>
              <a:rPr lang="en-US" sz="1800" b="1" baseline="-25000" dirty="0"/>
              <a:t>3</a:t>
            </a:r>
            <a:r>
              <a:rPr lang="en-US" sz="1800" b="1" dirty="0"/>
              <a:t>			 8			11</a:t>
            </a:r>
          </a:p>
          <a:p>
            <a:pPr>
              <a:buFont typeface="Wingdings 2" pitchFamily="18" charset="2"/>
              <a:buNone/>
              <a:defRPr/>
            </a:pPr>
            <a:endParaRPr lang="en-US" sz="1800" dirty="0"/>
          </a:p>
          <a:p>
            <a:pPr>
              <a:buFont typeface="Wingdings 2" pitchFamily="18" charset="2"/>
              <a:buChar char=""/>
              <a:defRPr/>
            </a:pPr>
            <a:r>
              <a:rPr lang="en-US" sz="2000" b="1" u="sng" dirty="0"/>
              <a:t>The maximum weight the knapsack can hold is 20.</a:t>
            </a:r>
          </a:p>
          <a:p>
            <a:pPr>
              <a:buFont typeface="Wingdings 2" pitchFamily="18" charset="2"/>
              <a:buChar char=""/>
              <a:defRPr/>
            </a:pPr>
            <a:endParaRPr lang="en-US" sz="2400" dirty="0"/>
          </a:p>
          <a:p>
            <a:pPr>
              <a:buFont typeface="Wingdings 2" pitchFamily="18" charset="2"/>
              <a:buChar char=""/>
              <a:defRPr/>
            </a:pPr>
            <a:r>
              <a:rPr lang="en-US" sz="2400" dirty="0"/>
              <a:t>The best set of items from {I</a:t>
            </a:r>
            <a:r>
              <a:rPr lang="en-US" sz="2400" baseline="-25000" dirty="0"/>
              <a:t>0</a:t>
            </a:r>
            <a:r>
              <a:rPr lang="en-US" sz="2400" dirty="0"/>
              <a:t>, I</a:t>
            </a:r>
            <a:r>
              <a:rPr lang="en-US" sz="2400" baseline="-25000" dirty="0"/>
              <a:t>1</a:t>
            </a:r>
            <a:r>
              <a:rPr lang="en-US" sz="2400" dirty="0"/>
              <a:t>, I</a:t>
            </a:r>
            <a:r>
              <a:rPr lang="en-US" sz="2400" baseline="-25000" dirty="0"/>
              <a:t>2</a:t>
            </a:r>
            <a:r>
              <a:rPr lang="en-US" sz="2400" dirty="0"/>
              <a:t>} is {I</a:t>
            </a:r>
            <a:r>
              <a:rPr lang="en-US" sz="2400" baseline="-25000" dirty="0"/>
              <a:t>0</a:t>
            </a:r>
            <a:r>
              <a:rPr lang="en-US" sz="2400" dirty="0"/>
              <a:t>, I</a:t>
            </a:r>
            <a:r>
              <a:rPr lang="en-US" sz="2400" baseline="-25000" dirty="0"/>
              <a:t>1</a:t>
            </a:r>
            <a:r>
              <a:rPr lang="en-US" sz="2400" dirty="0"/>
              <a:t>, I</a:t>
            </a:r>
            <a:r>
              <a:rPr lang="en-US" sz="2400" baseline="-25000" dirty="0"/>
              <a:t>2</a:t>
            </a:r>
            <a:r>
              <a:rPr lang="en-US" sz="2400" dirty="0"/>
              <a:t>}  </a:t>
            </a:r>
          </a:p>
          <a:p>
            <a:pPr>
              <a:buFont typeface="Wingdings 2" pitchFamily="18" charset="2"/>
              <a:buChar char=""/>
              <a:defRPr/>
            </a:pPr>
            <a:r>
              <a:rPr lang="en-US" sz="2400" dirty="0"/>
              <a:t>BUT the best set of items from {I</a:t>
            </a:r>
            <a:r>
              <a:rPr lang="en-US" sz="2400" baseline="-25000" dirty="0"/>
              <a:t>0</a:t>
            </a:r>
            <a:r>
              <a:rPr lang="en-US" sz="2400" dirty="0"/>
              <a:t>, I</a:t>
            </a:r>
            <a:r>
              <a:rPr lang="en-US" sz="2400" baseline="-25000" dirty="0"/>
              <a:t>1</a:t>
            </a:r>
            <a:r>
              <a:rPr lang="en-US" sz="2400" dirty="0"/>
              <a:t>, I</a:t>
            </a:r>
            <a:r>
              <a:rPr lang="en-US" sz="2400" baseline="-25000" dirty="0"/>
              <a:t>2</a:t>
            </a:r>
            <a:r>
              <a:rPr lang="en-US" sz="2400" dirty="0"/>
              <a:t>, I</a:t>
            </a:r>
            <a:r>
              <a:rPr lang="en-US" sz="2400" baseline="-25000" dirty="0"/>
              <a:t>3</a:t>
            </a:r>
            <a:r>
              <a:rPr lang="en-US" sz="2400" dirty="0"/>
              <a:t>}  is {I</a:t>
            </a:r>
            <a:r>
              <a:rPr lang="en-US" sz="2400" baseline="-25000" dirty="0"/>
              <a:t>0</a:t>
            </a:r>
            <a:r>
              <a:rPr lang="en-US" sz="2400" dirty="0"/>
              <a:t>, I</a:t>
            </a:r>
            <a:r>
              <a:rPr lang="en-US" sz="2400" baseline="-25000" dirty="0"/>
              <a:t>2</a:t>
            </a:r>
            <a:r>
              <a:rPr lang="en-US" sz="2400" dirty="0"/>
              <a:t>, I</a:t>
            </a:r>
            <a:r>
              <a:rPr lang="en-US" sz="2400" baseline="-25000" dirty="0"/>
              <a:t>3</a:t>
            </a:r>
            <a:r>
              <a:rPr lang="en-US" sz="2400" dirty="0"/>
              <a:t>}. </a:t>
            </a:r>
          </a:p>
          <a:p>
            <a:pPr lvl="1">
              <a:buFont typeface="Verdana" pitchFamily="34" charset="0"/>
              <a:buChar char="◦"/>
              <a:defRPr/>
            </a:pPr>
            <a:r>
              <a:rPr lang="en-US" sz="2000" dirty="0"/>
              <a:t>In this example, note that this optimal solution, {I</a:t>
            </a:r>
            <a:r>
              <a:rPr lang="en-US" sz="2000" baseline="-25000" dirty="0"/>
              <a:t>0</a:t>
            </a:r>
            <a:r>
              <a:rPr lang="en-US" sz="2000" dirty="0"/>
              <a:t>, I</a:t>
            </a:r>
            <a:r>
              <a:rPr lang="en-US" sz="2000" baseline="-25000" dirty="0"/>
              <a:t>2</a:t>
            </a:r>
            <a:r>
              <a:rPr lang="en-US" sz="2000" dirty="0"/>
              <a:t>, I</a:t>
            </a:r>
            <a:r>
              <a:rPr lang="en-US" sz="2000" baseline="-25000" dirty="0"/>
              <a:t>3</a:t>
            </a:r>
            <a:r>
              <a:rPr lang="en-US" sz="2000" dirty="0"/>
              <a:t>}, does NOT build upon the previous optimal solution, {I</a:t>
            </a:r>
            <a:r>
              <a:rPr lang="en-US" sz="2000" baseline="-25000" dirty="0"/>
              <a:t>0</a:t>
            </a:r>
            <a:r>
              <a:rPr lang="en-US" sz="2000" dirty="0"/>
              <a:t>, I</a:t>
            </a:r>
            <a:r>
              <a:rPr lang="en-US" sz="2000" baseline="-25000" dirty="0"/>
              <a:t>1</a:t>
            </a:r>
            <a:r>
              <a:rPr lang="en-US" sz="2000" dirty="0"/>
              <a:t>, I</a:t>
            </a:r>
            <a:r>
              <a:rPr lang="en-US" sz="2000" baseline="-25000" dirty="0"/>
              <a:t>2</a:t>
            </a:r>
            <a:r>
              <a:rPr lang="en-US" sz="2000" dirty="0"/>
              <a:t>}. </a:t>
            </a:r>
          </a:p>
          <a:p>
            <a:pPr lvl="2">
              <a:buFont typeface="Wingdings 2" pitchFamily="18" charset="2"/>
              <a:buChar char=""/>
              <a:defRPr/>
            </a:pPr>
            <a:r>
              <a:rPr lang="en-US" sz="1800" dirty="0"/>
              <a:t>(Instead it builds upon the solution, {I</a:t>
            </a:r>
            <a:r>
              <a:rPr lang="en-US" sz="1800" baseline="-25000" dirty="0"/>
              <a:t>0</a:t>
            </a:r>
            <a:r>
              <a:rPr lang="en-US" sz="1800" dirty="0"/>
              <a:t>, I</a:t>
            </a:r>
            <a:r>
              <a:rPr lang="en-US" sz="1800" baseline="-25000" dirty="0"/>
              <a:t>2</a:t>
            </a:r>
            <a:r>
              <a:rPr lang="en-US" sz="1800" dirty="0"/>
              <a:t>}, which is really the optimal subset of   {I</a:t>
            </a:r>
            <a:r>
              <a:rPr lang="en-US" sz="1800" baseline="-25000" dirty="0"/>
              <a:t>0</a:t>
            </a:r>
            <a:r>
              <a:rPr lang="en-US" sz="1800" dirty="0"/>
              <a:t>, I</a:t>
            </a:r>
            <a:r>
              <a:rPr lang="en-US" sz="1800" baseline="-25000" dirty="0"/>
              <a:t>1</a:t>
            </a:r>
            <a:r>
              <a:rPr lang="en-US" sz="1800" dirty="0"/>
              <a:t>, I</a:t>
            </a:r>
            <a:r>
              <a:rPr lang="en-US" sz="1800" baseline="-25000" dirty="0"/>
              <a:t>2</a:t>
            </a:r>
            <a:r>
              <a:rPr lang="en-US" sz="1800" dirty="0"/>
              <a:t>}  with weight 12 or less.)</a:t>
            </a:r>
          </a:p>
          <a:p>
            <a:pPr>
              <a:buFont typeface="Wingdings 2" pitchFamily="18" charset="2"/>
              <a:buNone/>
              <a:defRPr/>
            </a:pPr>
            <a:endParaRPr lang="en-US" dirty="0"/>
          </a:p>
        </p:txBody>
      </p:sp>
      <p:sp>
        <p:nvSpPr>
          <p:cNvPr id="4" name="Date Placeholder 3">
            <a:extLst>
              <a:ext uri="{FF2B5EF4-FFF2-40B4-BE49-F238E27FC236}">
                <a16:creationId xmlns:a16="http://schemas.microsoft.com/office/drawing/2014/main" id="{01E2F5F6-7585-114F-B11B-97C2BEB600D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E1636B4B-91E6-8B4A-BDBD-E8905C4B8F9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7A05E92A-3A8E-2846-8556-EE34AC91E1A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204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81645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499350" cy="838200"/>
          </a:xfrm>
        </p:spPr>
        <p:txBody>
          <a:bodyPr/>
          <a:lstStyle/>
          <a:p>
            <a:pPr>
              <a:defRPr/>
            </a:pPr>
            <a:r>
              <a:rPr lang="en-US" dirty="0"/>
              <a:t>Knapsack 0-1 problem</a:t>
            </a:r>
          </a:p>
        </p:txBody>
      </p:sp>
      <p:sp>
        <p:nvSpPr>
          <p:cNvPr id="3" name="Content Placeholder 2"/>
          <p:cNvSpPr>
            <a:spLocks noGrp="1"/>
          </p:cNvSpPr>
          <p:nvPr>
            <p:ph idx="1"/>
          </p:nvPr>
        </p:nvSpPr>
        <p:spPr>
          <a:xfrm>
            <a:off x="914400" y="838200"/>
            <a:ext cx="8229600" cy="5791200"/>
          </a:xfrm>
        </p:spPr>
        <p:txBody>
          <a:bodyPr>
            <a:noAutofit/>
          </a:bodyPr>
          <a:lstStyle/>
          <a:p>
            <a:pPr>
              <a:buFont typeface="Wingdings 2" pitchFamily="18" charset="2"/>
              <a:buChar char=""/>
              <a:defRPr/>
            </a:pPr>
            <a:r>
              <a:rPr lang="en-US" sz="2000" dirty="0"/>
              <a:t>So now we must re-work the way we build upon previous sub-problems…</a:t>
            </a:r>
          </a:p>
          <a:p>
            <a:pPr lvl="1">
              <a:buFont typeface="Verdana" pitchFamily="34" charset="0"/>
              <a:buChar char="◦"/>
              <a:defRPr/>
            </a:pPr>
            <a:r>
              <a:rPr lang="en-US" sz="1800" dirty="0"/>
              <a:t>Let </a:t>
            </a:r>
            <a:r>
              <a:rPr lang="en-US" sz="1800" b="1" dirty="0">
                <a:solidFill>
                  <a:srgbClr val="002060"/>
                </a:solidFill>
              </a:rPr>
              <a:t>B[k, w] </a:t>
            </a:r>
            <a:r>
              <a:rPr lang="en-US" sz="1800" dirty="0"/>
              <a:t>represent the maximum total value of a subset </a:t>
            </a:r>
            <a:r>
              <a:rPr lang="en-US" sz="1800" dirty="0" err="1"/>
              <a:t>S</a:t>
            </a:r>
            <a:r>
              <a:rPr lang="en-US" sz="1800" baseline="-25000" dirty="0" err="1"/>
              <a:t>k</a:t>
            </a:r>
            <a:r>
              <a:rPr lang="en-US" sz="1800" dirty="0"/>
              <a:t> with weight w. </a:t>
            </a:r>
          </a:p>
          <a:p>
            <a:pPr lvl="1">
              <a:buFont typeface="Verdana" pitchFamily="34" charset="0"/>
              <a:buChar char="◦"/>
              <a:defRPr/>
            </a:pPr>
            <a:r>
              <a:rPr lang="en-US" sz="1800" dirty="0"/>
              <a:t>Our goal is to find </a:t>
            </a:r>
            <a:r>
              <a:rPr lang="en-US" sz="1800" b="1" dirty="0">
                <a:solidFill>
                  <a:srgbClr val="002060"/>
                </a:solidFill>
              </a:rPr>
              <a:t>B[n, W],</a:t>
            </a:r>
            <a:r>
              <a:rPr lang="en-US" sz="1800" b="1" dirty="0"/>
              <a:t> </a:t>
            </a:r>
            <a:r>
              <a:rPr lang="en-US" sz="1800" dirty="0"/>
              <a:t>where n is the total number of items and W is the maximal weight the knapsack can carry.</a:t>
            </a:r>
          </a:p>
          <a:p>
            <a:pPr lvl="1">
              <a:buFont typeface="Verdana" pitchFamily="34" charset="0"/>
              <a:buNone/>
              <a:defRPr/>
            </a:pPr>
            <a:endParaRPr lang="en-US" sz="1100" dirty="0"/>
          </a:p>
          <a:p>
            <a:pPr>
              <a:buFont typeface="Wingdings 2" pitchFamily="18" charset="2"/>
              <a:buChar char=""/>
              <a:defRPr/>
            </a:pPr>
            <a:r>
              <a:rPr lang="en-US" sz="2400" dirty="0"/>
              <a:t>So our recursive formula for </a:t>
            </a:r>
            <a:r>
              <a:rPr lang="en-US" sz="2400" dirty="0" err="1"/>
              <a:t>subproblems</a:t>
            </a:r>
            <a:r>
              <a:rPr lang="en-US" sz="2400" dirty="0"/>
              <a:t>:</a:t>
            </a:r>
          </a:p>
          <a:p>
            <a:pPr>
              <a:buFont typeface="Wingdings 2" pitchFamily="18" charset="2"/>
              <a:buNone/>
              <a:defRPr/>
            </a:pPr>
            <a:r>
              <a:rPr lang="en-US" sz="2800" dirty="0"/>
              <a:t>		</a:t>
            </a:r>
            <a:r>
              <a:rPr lang="en-US" sz="1800" b="1" dirty="0">
                <a:solidFill>
                  <a:srgbClr val="002060"/>
                </a:solidFill>
                <a:latin typeface="Times New Roman" pitchFamily="18" charset="0"/>
                <a:cs typeface="Times New Roman" pitchFamily="18" charset="0"/>
              </a:rPr>
              <a:t>B[k, w]   = B[k - 1,w], </a:t>
            </a:r>
            <a:r>
              <a:rPr lang="en-US" sz="1800" b="1" u="sng" dirty="0">
                <a:solidFill>
                  <a:srgbClr val="002060"/>
                </a:solidFill>
                <a:latin typeface="Times New Roman" pitchFamily="18" charset="0"/>
                <a:cs typeface="Times New Roman" pitchFamily="18" charset="0"/>
              </a:rPr>
              <a:t>if w</a:t>
            </a:r>
            <a:r>
              <a:rPr lang="en-US" sz="1800" b="1" u="sng" baseline="-25000" dirty="0">
                <a:solidFill>
                  <a:srgbClr val="002060"/>
                </a:solidFill>
                <a:latin typeface="Times New Roman" pitchFamily="18" charset="0"/>
                <a:cs typeface="Times New Roman" pitchFamily="18" charset="0"/>
              </a:rPr>
              <a:t>k</a:t>
            </a:r>
            <a:r>
              <a:rPr lang="en-US" sz="1800" b="1" u="sng" dirty="0">
                <a:solidFill>
                  <a:srgbClr val="002060"/>
                </a:solidFill>
                <a:latin typeface="Times New Roman" pitchFamily="18" charset="0"/>
                <a:cs typeface="Times New Roman" pitchFamily="18" charset="0"/>
              </a:rPr>
              <a:t> &gt; w</a:t>
            </a:r>
          </a:p>
          <a:p>
            <a:pPr>
              <a:buFont typeface="Wingdings 2" pitchFamily="18" charset="2"/>
              <a:buNone/>
              <a:defRPr/>
            </a:pPr>
            <a:r>
              <a:rPr lang="en-US" sz="1800" b="1" dirty="0">
                <a:solidFill>
                  <a:srgbClr val="002060"/>
                </a:solidFill>
                <a:latin typeface="Times New Roman" pitchFamily="18" charset="0"/>
                <a:cs typeface="Times New Roman" pitchFamily="18" charset="0"/>
              </a:rPr>
              <a:t>		  	= max { B[k - 1,w], B[k - 1,w - w</a:t>
            </a:r>
            <a:r>
              <a:rPr lang="en-US" sz="1800" b="1" baseline="-25000" dirty="0">
                <a:solidFill>
                  <a:srgbClr val="002060"/>
                </a:solidFill>
                <a:latin typeface="Times New Roman" pitchFamily="18" charset="0"/>
                <a:cs typeface="Times New Roman" pitchFamily="18" charset="0"/>
              </a:rPr>
              <a:t>k</a:t>
            </a:r>
            <a:r>
              <a:rPr lang="en-US" sz="1800" b="1" dirty="0">
                <a:solidFill>
                  <a:srgbClr val="002060"/>
                </a:solidFill>
                <a:latin typeface="Times New Roman" pitchFamily="18" charset="0"/>
                <a:cs typeface="Times New Roman" pitchFamily="18" charset="0"/>
              </a:rPr>
              <a:t>] + </a:t>
            </a:r>
            <a:r>
              <a:rPr lang="en-US" sz="1800" b="1" dirty="0" err="1">
                <a:solidFill>
                  <a:srgbClr val="002060"/>
                </a:solidFill>
                <a:latin typeface="Times New Roman" pitchFamily="18" charset="0"/>
                <a:cs typeface="Times New Roman" pitchFamily="18" charset="0"/>
              </a:rPr>
              <a:t>v</a:t>
            </a:r>
            <a:r>
              <a:rPr lang="en-US" sz="1800" b="1" baseline="-25000" dirty="0" err="1">
                <a:solidFill>
                  <a:srgbClr val="002060"/>
                </a:solidFill>
                <a:latin typeface="Times New Roman" pitchFamily="18" charset="0"/>
                <a:cs typeface="Times New Roman" pitchFamily="18" charset="0"/>
              </a:rPr>
              <a:t>k</a:t>
            </a:r>
            <a:r>
              <a:rPr lang="en-US" sz="1800" b="1" dirty="0">
                <a:solidFill>
                  <a:srgbClr val="002060"/>
                </a:solidFill>
                <a:latin typeface="Times New Roman" pitchFamily="18" charset="0"/>
                <a:cs typeface="Times New Roman" pitchFamily="18" charset="0"/>
              </a:rPr>
              <a:t>}, </a:t>
            </a:r>
            <a:r>
              <a:rPr lang="en-US" sz="1800" b="1" u="sng" dirty="0">
                <a:solidFill>
                  <a:srgbClr val="002060"/>
                </a:solidFill>
                <a:latin typeface="Times New Roman" pitchFamily="18" charset="0"/>
                <a:cs typeface="Times New Roman" pitchFamily="18" charset="0"/>
              </a:rPr>
              <a:t>otherwise</a:t>
            </a:r>
          </a:p>
          <a:p>
            <a:pPr>
              <a:buFont typeface="Wingdings 2" pitchFamily="18" charset="2"/>
              <a:buNone/>
              <a:defRPr/>
            </a:pPr>
            <a:endParaRPr lang="en-US" sz="1800" b="1" dirty="0">
              <a:solidFill>
                <a:srgbClr val="002060"/>
              </a:solidFill>
              <a:latin typeface="Times New Roman" pitchFamily="18" charset="0"/>
              <a:cs typeface="Times New Roman" pitchFamily="18" charset="0"/>
            </a:endParaRPr>
          </a:p>
          <a:p>
            <a:pPr>
              <a:buFont typeface="Wingdings 2" pitchFamily="18" charset="2"/>
              <a:buChar char=""/>
              <a:defRPr/>
            </a:pPr>
            <a:r>
              <a:rPr lang="en-US" sz="2000" dirty="0"/>
              <a:t>In English, this means that the best subset of </a:t>
            </a:r>
            <a:r>
              <a:rPr lang="en-US" sz="2000" dirty="0" err="1"/>
              <a:t>S</a:t>
            </a:r>
            <a:r>
              <a:rPr lang="en-US" sz="2000" baseline="-25000" dirty="0" err="1"/>
              <a:t>k</a:t>
            </a:r>
            <a:r>
              <a:rPr lang="en-US" sz="2000" dirty="0"/>
              <a:t> that has total weight w is:</a:t>
            </a:r>
          </a:p>
          <a:p>
            <a:pPr marL="746125" lvl="1" indent="-342900">
              <a:buFont typeface="+mj-lt"/>
              <a:buAutoNum type="arabicParenR"/>
              <a:defRPr/>
            </a:pPr>
            <a:r>
              <a:rPr lang="en-US" sz="1800" dirty="0"/>
              <a:t>The best subset of S</a:t>
            </a:r>
            <a:r>
              <a:rPr lang="en-US" sz="1800" baseline="-25000" dirty="0"/>
              <a:t>k-1</a:t>
            </a:r>
            <a:r>
              <a:rPr lang="en-US" sz="1800" dirty="0"/>
              <a:t> that has total weight w, or</a:t>
            </a:r>
          </a:p>
          <a:p>
            <a:pPr marL="746125" lvl="1" indent="-342900">
              <a:buFont typeface="+mj-lt"/>
              <a:buAutoNum type="arabicParenR"/>
              <a:defRPr/>
            </a:pPr>
            <a:r>
              <a:rPr lang="en-US" sz="1800" dirty="0"/>
              <a:t>The best subset of S</a:t>
            </a:r>
            <a:r>
              <a:rPr lang="en-US" sz="1800" baseline="-25000" dirty="0"/>
              <a:t>k-1</a:t>
            </a:r>
            <a:r>
              <a:rPr lang="en-US" sz="1800" dirty="0"/>
              <a:t> that has total weight w-w</a:t>
            </a:r>
            <a:r>
              <a:rPr lang="en-US" sz="1800" baseline="-25000" dirty="0"/>
              <a:t>k</a:t>
            </a:r>
            <a:r>
              <a:rPr lang="en-US" sz="1800" dirty="0"/>
              <a:t> plus the item k</a:t>
            </a:r>
          </a:p>
        </p:txBody>
      </p:sp>
      <p:sp>
        <p:nvSpPr>
          <p:cNvPr id="4" name="Date Placeholder 3">
            <a:extLst>
              <a:ext uri="{FF2B5EF4-FFF2-40B4-BE49-F238E27FC236}">
                <a16:creationId xmlns:a16="http://schemas.microsoft.com/office/drawing/2014/main" id="{795720BD-7AB2-9F46-8E49-49C40CDA163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3983A6F6-EDFB-234B-BCF0-016BBF3DCCA8}"/>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27C15A33-C646-544F-917B-E45AB26BCE8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205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58663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99350" cy="1143000"/>
          </a:xfrm>
        </p:spPr>
        <p:txBody>
          <a:bodyPr>
            <a:normAutofit fontScale="90000"/>
          </a:bodyPr>
          <a:lstStyle/>
          <a:p>
            <a:pPr>
              <a:defRPr/>
            </a:pPr>
            <a:r>
              <a:rPr lang="en-US" dirty="0"/>
              <a:t>Knapsack 0-1 Problem – </a:t>
            </a:r>
            <a:br>
              <a:rPr lang="en-US" dirty="0"/>
            </a:br>
            <a:r>
              <a:rPr lang="en-US" dirty="0"/>
              <a:t>Recursive Formula</a:t>
            </a:r>
          </a:p>
        </p:txBody>
      </p:sp>
      <p:sp>
        <p:nvSpPr>
          <p:cNvPr id="3" name="Content Placeholder 2"/>
          <p:cNvSpPr>
            <a:spLocks noGrp="1"/>
          </p:cNvSpPr>
          <p:nvPr>
            <p:ph idx="1"/>
          </p:nvPr>
        </p:nvSpPr>
        <p:spPr>
          <a:xfrm>
            <a:off x="876300" y="2130425"/>
            <a:ext cx="7924800" cy="4114800"/>
          </a:xfrm>
        </p:spPr>
        <p:txBody>
          <a:bodyPr>
            <a:normAutofit/>
          </a:bodyPr>
          <a:lstStyle/>
          <a:p>
            <a:pPr>
              <a:buFont typeface="Wingdings 2" pitchFamily="18" charset="2"/>
              <a:buChar char=""/>
              <a:defRPr/>
            </a:pPr>
            <a:r>
              <a:rPr lang="en-US" sz="2400" dirty="0"/>
              <a:t>The best subset of </a:t>
            </a:r>
            <a:r>
              <a:rPr lang="en-US" sz="2400" dirty="0" err="1"/>
              <a:t>S</a:t>
            </a:r>
            <a:r>
              <a:rPr lang="en-US" sz="2400" baseline="-25000" dirty="0" err="1"/>
              <a:t>k</a:t>
            </a:r>
            <a:r>
              <a:rPr lang="en-US" sz="2400" dirty="0"/>
              <a:t> that has the total weight w, either contains item k or not.</a:t>
            </a:r>
          </a:p>
          <a:p>
            <a:pPr>
              <a:buFont typeface="Wingdings 2" pitchFamily="18" charset="2"/>
              <a:buChar char=""/>
              <a:defRPr/>
            </a:pPr>
            <a:endParaRPr lang="en-US" sz="2400" dirty="0"/>
          </a:p>
          <a:p>
            <a:pPr>
              <a:buFont typeface="Wingdings 2" pitchFamily="18" charset="2"/>
              <a:buChar char=""/>
              <a:defRPr/>
            </a:pPr>
            <a:r>
              <a:rPr lang="en-US" sz="2400" b="1" u="sng" dirty="0">
                <a:solidFill>
                  <a:srgbClr val="5A2781"/>
                </a:solidFill>
              </a:rPr>
              <a:t>First case:  </a:t>
            </a:r>
            <a:r>
              <a:rPr lang="en-US" sz="2400" i="1" dirty="0"/>
              <a:t>w</a:t>
            </a:r>
            <a:r>
              <a:rPr lang="en-US" sz="2400" i="1" baseline="-25000" dirty="0"/>
              <a:t>k</a:t>
            </a:r>
            <a:r>
              <a:rPr lang="en-US" sz="2400" i="1" dirty="0"/>
              <a:t> &gt; w</a:t>
            </a:r>
          </a:p>
          <a:p>
            <a:pPr lvl="1">
              <a:buFont typeface="Verdana" pitchFamily="34" charset="0"/>
              <a:buChar char="◦"/>
              <a:defRPr/>
            </a:pPr>
            <a:r>
              <a:rPr lang="en-US" sz="2000" dirty="0"/>
              <a:t>Item </a:t>
            </a:r>
            <a:r>
              <a:rPr lang="en-US" sz="2000" i="1" dirty="0"/>
              <a:t>k</a:t>
            </a:r>
            <a:r>
              <a:rPr lang="en-US" sz="2000" dirty="0"/>
              <a:t> can’t be part of the solution!  If it was the total weight would be &gt; w, which is unacceptable.</a:t>
            </a:r>
          </a:p>
          <a:p>
            <a:pPr lvl="1">
              <a:buFont typeface="Verdana" pitchFamily="34" charset="0"/>
              <a:buChar char="◦"/>
              <a:defRPr/>
            </a:pPr>
            <a:endParaRPr lang="en-US" sz="2000" dirty="0"/>
          </a:p>
          <a:p>
            <a:pPr>
              <a:buFont typeface="Wingdings 2" pitchFamily="18" charset="2"/>
              <a:buChar char=""/>
              <a:defRPr/>
            </a:pPr>
            <a:r>
              <a:rPr lang="en-US" sz="2400" b="1" u="sng" dirty="0">
                <a:solidFill>
                  <a:srgbClr val="5A2781"/>
                </a:solidFill>
              </a:rPr>
              <a:t>Second case:  </a:t>
            </a:r>
            <a:r>
              <a:rPr lang="en-US" sz="2400" i="1" dirty="0"/>
              <a:t>w</a:t>
            </a:r>
            <a:r>
              <a:rPr lang="en-US" sz="2400" i="1" baseline="-25000" dirty="0"/>
              <a:t>k</a:t>
            </a:r>
            <a:r>
              <a:rPr lang="en-US" sz="2400" i="1" dirty="0"/>
              <a:t> ≤ w </a:t>
            </a:r>
          </a:p>
          <a:p>
            <a:pPr lvl="1">
              <a:buFont typeface="Verdana" pitchFamily="34" charset="0"/>
              <a:buChar char="◦"/>
              <a:defRPr/>
            </a:pPr>
            <a:r>
              <a:rPr lang="en-US" sz="2000" dirty="0"/>
              <a:t>Then the item </a:t>
            </a:r>
            <a:r>
              <a:rPr lang="en-US" sz="2000" i="1" dirty="0"/>
              <a:t>k</a:t>
            </a:r>
            <a:r>
              <a:rPr lang="en-US" sz="2000" dirty="0"/>
              <a:t> </a:t>
            </a:r>
            <a:r>
              <a:rPr lang="en-US" sz="2000" u="sng" dirty="0"/>
              <a:t>can </a:t>
            </a:r>
            <a:r>
              <a:rPr lang="en-US" sz="2000" dirty="0"/>
              <a:t>be in the solution, and we choose the case with greater value.</a:t>
            </a:r>
          </a:p>
          <a:p>
            <a:pPr lvl="1">
              <a:buFont typeface="Verdana" pitchFamily="34" charset="0"/>
              <a:buChar char="◦"/>
              <a:defRPr/>
            </a:pPr>
            <a:endParaRPr lang="en-US" dirty="0"/>
          </a:p>
        </p:txBody>
      </p:sp>
      <p:sp>
        <p:nvSpPr>
          <p:cNvPr id="5" name="Date Placeholder 3">
            <a:extLst>
              <a:ext uri="{FF2B5EF4-FFF2-40B4-BE49-F238E27FC236}">
                <a16:creationId xmlns:a16="http://schemas.microsoft.com/office/drawing/2014/main" id="{BF877FC2-37FA-6047-BDFD-741D25C97C7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6" name="Footer Placeholder 4">
            <a:extLst>
              <a:ext uri="{FF2B5EF4-FFF2-40B4-BE49-F238E27FC236}">
                <a16:creationId xmlns:a16="http://schemas.microsoft.com/office/drawing/2014/main" id="{C67A40FE-4ED7-DA4E-88AD-1C23FFB007B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7" name="Slide Number Placeholder 5">
            <a:extLst>
              <a:ext uri="{FF2B5EF4-FFF2-40B4-BE49-F238E27FC236}">
                <a16:creationId xmlns:a16="http://schemas.microsoft.com/office/drawing/2014/main" id="{702A6368-2A37-B74D-A68B-5D565166755A}"/>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206</a:t>
            </a:fld>
            <a:endParaRPr lang="en-US">
              <a:latin typeface="Arial" pitchFamily="-111" charset="0"/>
              <a:ea typeface="ＭＳ Ｐゴシック" pitchFamily="-111" charset="-128"/>
              <a:cs typeface="ＭＳ Ｐゴシック" pitchFamily="-111" charset="-128"/>
            </a:endParaRPr>
          </a:p>
        </p:txBody>
      </p:sp>
      <p:sp>
        <p:nvSpPr>
          <p:cNvPr id="4" name="Rectangle 3">
            <a:extLst>
              <a:ext uri="{FF2B5EF4-FFF2-40B4-BE49-F238E27FC236}">
                <a16:creationId xmlns:a16="http://schemas.microsoft.com/office/drawing/2014/main" id="{5EC29511-D3D0-F845-8014-374D6B2E9056}"/>
              </a:ext>
            </a:extLst>
          </p:cNvPr>
          <p:cNvSpPr/>
          <p:nvPr/>
        </p:nvSpPr>
        <p:spPr>
          <a:xfrm>
            <a:off x="762000" y="1143000"/>
            <a:ext cx="8153400" cy="923330"/>
          </a:xfrm>
          <a:prstGeom prst="rect">
            <a:avLst/>
          </a:prstGeom>
        </p:spPr>
        <p:txBody>
          <a:bodyPr wrap="square">
            <a:spAutoFit/>
          </a:bodyPr>
          <a:lstStyle/>
          <a:p>
            <a:pPr>
              <a:buFont typeface="Wingdings 2" pitchFamily="18" charset="2"/>
              <a:buNone/>
              <a:defRPr/>
            </a:pPr>
            <a:r>
              <a:rPr lang="en-US" b="1" dirty="0">
                <a:solidFill>
                  <a:srgbClr val="002060"/>
                </a:solidFill>
                <a:latin typeface="Times New Roman" pitchFamily="18" charset="0"/>
                <a:cs typeface="Times New Roman" pitchFamily="18" charset="0"/>
              </a:rPr>
              <a:t>B[k, w]	= B[k - 1,w], 				</a:t>
            </a:r>
            <a:r>
              <a:rPr lang="en-US" b="1" u="sng" dirty="0">
                <a:solidFill>
                  <a:srgbClr val="002060"/>
                </a:solidFill>
                <a:latin typeface="Times New Roman" pitchFamily="18" charset="0"/>
                <a:cs typeface="Times New Roman" pitchFamily="18" charset="0"/>
              </a:rPr>
              <a:t>if </a:t>
            </a:r>
            <a:r>
              <a:rPr lang="en-US" b="1" u="sng" dirty="0" err="1">
                <a:solidFill>
                  <a:srgbClr val="002060"/>
                </a:solidFill>
                <a:latin typeface="Times New Roman" pitchFamily="18" charset="0"/>
                <a:cs typeface="Times New Roman" pitchFamily="18" charset="0"/>
              </a:rPr>
              <a:t>w</a:t>
            </a:r>
            <a:r>
              <a:rPr lang="en-US" b="1" u="sng" baseline="-25000" dirty="0" err="1">
                <a:solidFill>
                  <a:srgbClr val="002060"/>
                </a:solidFill>
                <a:latin typeface="Times New Roman" pitchFamily="18" charset="0"/>
                <a:cs typeface="Times New Roman" pitchFamily="18" charset="0"/>
              </a:rPr>
              <a:t>k</a:t>
            </a:r>
            <a:r>
              <a:rPr lang="en-US" b="1" u="sng" dirty="0">
                <a:solidFill>
                  <a:srgbClr val="002060"/>
                </a:solidFill>
                <a:latin typeface="Times New Roman" pitchFamily="18" charset="0"/>
                <a:cs typeface="Times New Roman" pitchFamily="18" charset="0"/>
              </a:rPr>
              <a:t> &gt; w</a:t>
            </a:r>
          </a:p>
          <a:p>
            <a:pPr>
              <a:buFont typeface="Wingdings 2" pitchFamily="18" charset="2"/>
              <a:buNone/>
              <a:defRPr/>
            </a:pPr>
            <a:r>
              <a:rPr lang="en-US" b="1" dirty="0">
                <a:solidFill>
                  <a:srgbClr val="002060"/>
                </a:solidFill>
                <a:latin typeface="Times New Roman" pitchFamily="18" charset="0"/>
                <a:cs typeface="Times New Roman" pitchFamily="18" charset="0"/>
              </a:rPr>
              <a:t>	= max { B[k - 1,w], B[k - 1,w - </a:t>
            </a:r>
            <a:r>
              <a:rPr lang="en-US" b="1" dirty="0" err="1">
                <a:solidFill>
                  <a:srgbClr val="002060"/>
                </a:solidFill>
                <a:latin typeface="Times New Roman" pitchFamily="18" charset="0"/>
                <a:cs typeface="Times New Roman" pitchFamily="18" charset="0"/>
              </a:rPr>
              <a:t>w</a:t>
            </a:r>
            <a:r>
              <a:rPr lang="en-US" b="1" baseline="-25000" dirty="0" err="1">
                <a:solidFill>
                  <a:srgbClr val="002060"/>
                </a:solidFill>
                <a:latin typeface="Times New Roman" pitchFamily="18" charset="0"/>
                <a:cs typeface="Times New Roman" pitchFamily="18" charset="0"/>
              </a:rPr>
              <a:t>k</a:t>
            </a:r>
            <a:r>
              <a:rPr lang="en-US" b="1" dirty="0">
                <a:solidFill>
                  <a:srgbClr val="002060"/>
                </a:solidFill>
                <a:latin typeface="Times New Roman" pitchFamily="18" charset="0"/>
                <a:cs typeface="Times New Roman" pitchFamily="18" charset="0"/>
              </a:rPr>
              <a:t>] + </a:t>
            </a:r>
            <a:r>
              <a:rPr lang="en-US" b="1" dirty="0" err="1">
                <a:solidFill>
                  <a:srgbClr val="002060"/>
                </a:solidFill>
                <a:latin typeface="Times New Roman" pitchFamily="18" charset="0"/>
                <a:cs typeface="Times New Roman" pitchFamily="18" charset="0"/>
              </a:rPr>
              <a:t>v</a:t>
            </a:r>
            <a:r>
              <a:rPr lang="en-US" b="1" baseline="-25000" dirty="0" err="1">
                <a:solidFill>
                  <a:srgbClr val="002060"/>
                </a:solidFill>
                <a:latin typeface="Times New Roman" pitchFamily="18" charset="0"/>
                <a:cs typeface="Times New Roman" pitchFamily="18" charset="0"/>
              </a:rPr>
              <a:t>k</a:t>
            </a:r>
            <a:r>
              <a:rPr lang="en-US" b="1" dirty="0">
                <a:solidFill>
                  <a:srgbClr val="002060"/>
                </a:solidFill>
                <a:latin typeface="Times New Roman" pitchFamily="18" charset="0"/>
                <a:cs typeface="Times New Roman" pitchFamily="18" charset="0"/>
              </a:rPr>
              <a:t>}, 	</a:t>
            </a:r>
            <a:r>
              <a:rPr lang="en-US" b="1" u="sng" dirty="0">
                <a:solidFill>
                  <a:srgbClr val="002060"/>
                </a:solidFill>
                <a:latin typeface="Times New Roman" pitchFamily="18" charset="0"/>
                <a:cs typeface="Times New Roman" pitchFamily="18" charset="0"/>
              </a:rPr>
              <a:t>otherwise</a:t>
            </a:r>
          </a:p>
          <a:p>
            <a:pPr>
              <a:buFont typeface="Wingdings 2" pitchFamily="18" charset="2"/>
              <a:buNone/>
              <a:defRPr/>
            </a:pPr>
            <a:endParaRPr lang="en-US"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671512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99350" cy="609600"/>
          </a:xfrm>
        </p:spPr>
        <p:txBody>
          <a:bodyPr>
            <a:normAutofit fontScale="90000"/>
          </a:bodyPr>
          <a:lstStyle/>
          <a:p>
            <a:pPr>
              <a:defRPr/>
            </a:pPr>
            <a:r>
              <a:rPr lang="en-US" dirty="0"/>
              <a:t>Knapsack 0-1 Algorithm</a:t>
            </a:r>
          </a:p>
        </p:txBody>
      </p:sp>
      <p:sp>
        <p:nvSpPr>
          <p:cNvPr id="19459" name="Content Placeholder 2"/>
          <p:cNvSpPr>
            <a:spLocks noGrp="1"/>
          </p:cNvSpPr>
          <p:nvPr>
            <p:ph idx="1"/>
          </p:nvPr>
        </p:nvSpPr>
        <p:spPr>
          <a:xfrm>
            <a:off x="685800" y="1371600"/>
            <a:ext cx="8153400" cy="4648200"/>
          </a:xfrm>
        </p:spPr>
        <p:txBody>
          <a:bodyPr/>
          <a:lstStyle/>
          <a:p>
            <a:pPr>
              <a:buFont typeface="Wingdings 2" pitchFamily="-106" charset="2"/>
              <a:buNone/>
            </a:pPr>
            <a:r>
              <a:rPr lang="pl-PL" sz="1800" b="1" dirty="0">
                <a:latin typeface="Courier New" pitchFamily="-106" charset="0"/>
                <a:cs typeface="Courier New" pitchFamily="-106" charset="0"/>
              </a:rPr>
              <a:t>for w = 0 to W</a:t>
            </a:r>
            <a:r>
              <a:rPr lang="en-US" sz="1800" b="1" dirty="0">
                <a:latin typeface="Courier New" pitchFamily="-106" charset="0"/>
                <a:cs typeface="Courier New" pitchFamily="-106" charset="0"/>
              </a:rPr>
              <a:t>	// Initialize 1</a:t>
            </a:r>
            <a:r>
              <a:rPr lang="en-US" sz="1800" b="1" baseline="30000" dirty="0">
                <a:latin typeface="Courier New" pitchFamily="-106" charset="0"/>
                <a:cs typeface="Courier New" pitchFamily="-106" charset="0"/>
              </a:rPr>
              <a:t>st</a:t>
            </a:r>
            <a:r>
              <a:rPr lang="en-US" sz="1800" b="1" dirty="0">
                <a:latin typeface="Courier New" pitchFamily="-106" charset="0"/>
                <a:cs typeface="Courier New" pitchFamily="-106" charset="0"/>
              </a:rPr>
              <a:t> row to 0’s</a:t>
            </a:r>
            <a:endParaRPr lang="pl-PL" sz="1800" b="1" dirty="0">
              <a:latin typeface="Courier New" pitchFamily="-106" charset="0"/>
              <a:cs typeface="Courier New" pitchFamily="-106" charset="0"/>
            </a:endParaRPr>
          </a:p>
          <a:p>
            <a:pPr>
              <a:buFont typeface="Wingdings 2" pitchFamily="-106" charset="2"/>
              <a:buNone/>
            </a:pPr>
            <a:r>
              <a:rPr lang="en-US" sz="1800" b="1" dirty="0">
                <a:latin typeface="Courier New" pitchFamily="-106" charset="0"/>
                <a:cs typeface="Courier New" pitchFamily="-106" charset="0"/>
              </a:rPr>
              <a:t>	B[0,w] = 0</a:t>
            </a:r>
          </a:p>
          <a:p>
            <a:pPr>
              <a:buFont typeface="Wingdings 2" pitchFamily="-106" charset="2"/>
              <a:buNone/>
            </a:pPr>
            <a:r>
              <a:rPr lang="en-US" sz="1800" b="1" dirty="0">
                <a:latin typeface="Courier New" pitchFamily="-106" charset="0"/>
                <a:cs typeface="Courier New" pitchFamily="-106" charset="0"/>
              </a:rPr>
              <a:t>for </a:t>
            </a:r>
            <a:r>
              <a:rPr lang="en-US" sz="1800" b="1" dirty="0" err="1">
                <a:latin typeface="Courier New" pitchFamily="-106" charset="0"/>
                <a:cs typeface="Courier New" pitchFamily="-106" charset="0"/>
              </a:rPr>
              <a:t>i</a:t>
            </a:r>
            <a:r>
              <a:rPr lang="en-US" sz="1800" b="1" dirty="0">
                <a:latin typeface="Courier New" pitchFamily="-106" charset="0"/>
                <a:cs typeface="Courier New" pitchFamily="-106" charset="0"/>
              </a:rPr>
              <a:t> = 1 to n	// Initialize 1</a:t>
            </a:r>
            <a:r>
              <a:rPr lang="en-US" sz="1800" b="1" baseline="30000" dirty="0">
                <a:latin typeface="Courier New" pitchFamily="-106" charset="0"/>
                <a:cs typeface="Courier New" pitchFamily="-106" charset="0"/>
              </a:rPr>
              <a:t>st</a:t>
            </a:r>
            <a:r>
              <a:rPr lang="en-US" sz="1800" b="1" dirty="0">
                <a:latin typeface="Courier New" pitchFamily="-106" charset="0"/>
                <a:cs typeface="Courier New" pitchFamily="-106" charset="0"/>
              </a:rPr>
              <a:t> column to 0’s</a:t>
            </a:r>
          </a:p>
          <a:p>
            <a:pPr>
              <a:buFont typeface="Wingdings 2" pitchFamily="-106" charset="2"/>
              <a:buNone/>
            </a:pPr>
            <a:r>
              <a:rPr lang="en-US" sz="1800" b="1" dirty="0">
                <a:latin typeface="Courier New" pitchFamily="-106" charset="0"/>
                <a:cs typeface="Courier New" pitchFamily="-106" charset="0"/>
              </a:rPr>
              <a:t>	B[i,0] = 0</a:t>
            </a:r>
          </a:p>
          <a:p>
            <a:pPr>
              <a:buFont typeface="Wingdings 2" pitchFamily="-106" charset="2"/>
              <a:buNone/>
            </a:pPr>
            <a:r>
              <a:rPr lang="en-US" sz="1800" b="1" dirty="0">
                <a:latin typeface="Courier New" pitchFamily="-106" charset="0"/>
                <a:cs typeface="Courier New" pitchFamily="-106" charset="0"/>
              </a:rPr>
              <a:t>for </a:t>
            </a:r>
            <a:r>
              <a:rPr lang="en-US" sz="1800" b="1" dirty="0" err="1">
                <a:latin typeface="Courier New" pitchFamily="-106" charset="0"/>
                <a:cs typeface="Courier New" pitchFamily="-106" charset="0"/>
              </a:rPr>
              <a:t>i</a:t>
            </a:r>
            <a:r>
              <a:rPr lang="en-US" sz="1800" b="1" dirty="0">
                <a:latin typeface="Courier New" pitchFamily="-106" charset="0"/>
                <a:cs typeface="Courier New" pitchFamily="-106" charset="0"/>
              </a:rPr>
              <a:t> = 1 to n </a:t>
            </a:r>
          </a:p>
          <a:p>
            <a:pPr>
              <a:buFont typeface="Wingdings 2" pitchFamily="-106" charset="2"/>
              <a:buNone/>
            </a:pPr>
            <a:r>
              <a:rPr lang="en-US" sz="1800" b="1" dirty="0">
                <a:latin typeface="Courier New" pitchFamily="-106" charset="0"/>
                <a:cs typeface="Courier New" pitchFamily="-106" charset="0"/>
              </a:rPr>
              <a:t>	</a:t>
            </a:r>
            <a:r>
              <a:rPr lang="pl-PL" sz="1800" b="1" dirty="0">
                <a:latin typeface="Courier New" pitchFamily="-106" charset="0"/>
                <a:cs typeface="Courier New" pitchFamily="-106" charset="0"/>
              </a:rPr>
              <a:t>for w = 1 to W</a:t>
            </a:r>
          </a:p>
          <a:p>
            <a:pPr>
              <a:buFont typeface="Wingdings 2" pitchFamily="-106" charset="2"/>
              <a:buNone/>
            </a:pPr>
            <a:r>
              <a:rPr lang="en-US" sz="1800" b="1" dirty="0">
                <a:latin typeface="Courier New" pitchFamily="-106" charset="0"/>
                <a:cs typeface="Courier New" pitchFamily="-106" charset="0"/>
              </a:rPr>
              <a:t>		if </a:t>
            </a:r>
            <a:r>
              <a:rPr lang="en-US" sz="1800" b="1" dirty="0" err="1">
                <a:latin typeface="Courier New" pitchFamily="-106" charset="0"/>
                <a:cs typeface="Courier New" pitchFamily="-106" charset="0"/>
              </a:rPr>
              <a:t>w</a:t>
            </a:r>
            <a:r>
              <a:rPr lang="en-US" sz="1800" b="1" baseline="-25000" dirty="0" err="1">
                <a:latin typeface="Courier New" pitchFamily="-106" charset="0"/>
                <a:cs typeface="Courier New" pitchFamily="-106" charset="0"/>
              </a:rPr>
              <a:t>i</a:t>
            </a:r>
            <a:r>
              <a:rPr lang="en-US" sz="1800" b="1" dirty="0">
                <a:latin typeface="Courier New" pitchFamily="-106" charset="0"/>
                <a:cs typeface="Courier New" pitchFamily="-106" charset="0"/>
              </a:rPr>
              <a:t> &lt;= w	//item </a:t>
            </a:r>
            <a:r>
              <a:rPr lang="en-US" sz="1800" b="1" dirty="0" err="1">
                <a:latin typeface="Courier New" pitchFamily="-106" charset="0"/>
                <a:cs typeface="Courier New" pitchFamily="-106" charset="0"/>
              </a:rPr>
              <a:t>i</a:t>
            </a:r>
            <a:r>
              <a:rPr lang="en-US" sz="1800" b="1" dirty="0">
                <a:latin typeface="Courier New" pitchFamily="-106" charset="0"/>
                <a:cs typeface="Courier New" pitchFamily="-106" charset="0"/>
              </a:rPr>
              <a:t> can be in the solution</a:t>
            </a:r>
          </a:p>
          <a:p>
            <a:pPr>
              <a:buFont typeface="Wingdings 2" pitchFamily="-106" charset="2"/>
              <a:buNone/>
            </a:pPr>
            <a:r>
              <a:rPr lang="en-US" sz="1800" b="1" dirty="0">
                <a:latin typeface="Courier New" pitchFamily="-106" charset="0"/>
                <a:cs typeface="Courier New" pitchFamily="-106" charset="0"/>
              </a:rPr>
              <a:t>			if v</a:t>
            </a:r>
            <a:r>
              <a:rPr lang="en-US" sz="1800" b="1" baseline="-25000" dirty="0">
                <a:latin typeface="Courier New" pitchFamily="-106" charset="0"/>
                <a:cs typeface="Courier New" pitchFamily="-106" charset="0"/>
              </a:rPr>
              <a:t>i</a:t>
            </a:r>
            <a:r>
              <a:rPr lang="en-US" sz="1800" b="1" dirty="0">
                <a:latin typeface="Courier New" pitchFamily="-106" charset="0"/>
                <a:cs typeface="Courier New" pitchFamily="-106" charset="0"/>
              </a:rPr>
              <a:t> + B[i-1,w-w</a:t>
            </a:r>
            <a:r>
              <a:rPr lang="en-US" sz="1800" b="1" baseline="-25000" dirty="0">
                <a:latin typeface="Courier New" pitchFamily="-106" charset="0"/>
                <a:cs typeface="Courier New" pitchFamily="-106" charset="0"/>
              </a:rPr>
              <a:t>i</a:t>
            </a:r>
            <a:r>
              <a:rPr lang="en-US" sz="1800" b="1" dirty="0">
                <a:latin typeface="Courier New" pitchFamily="-106" charset="0"/>
                <a:cs typeface="Courier New" pitchFamily="-106" charset="0"/>
              </a:rPr>
              <a:t>] &gt; B[i-1,w]</a:t>
            </a:r>
          </a:p>
          <a:p>
            <a:pPr>
              <a:buFont typeface="Wingdings 2" pitchFamily="-106" charset="2"/>
              <a:buNone/>
            </a:pPr>
            <a:r>
              <a:rPr lang="en-US" sz="1800" b="1" dirty="0">
                <a:latin typeface="Courier New" pitchFamily="-106" charset="0"/>
                <a:cs typeface="Courier New" pitchFamily="-106" charset="0"/>
              </a:rPr>
              <a:t>				B[</a:t>
            </a:r>
            <a:r>
              <a:rPr lang="en-US" sz="1800" b="1" dirty="0" err="1">
                <a:latin typeface="Courier New" pitchFamily="-106" charset="0"/>
                <a:cs typeface="Courier New" pitchFamily="-106" charset="0"/>
              </a:rPr>
              <a:t>i,w</a:t>
            </a:r>
            <a:r>
              <a:rPr lang="en-US" sz="1800" b="1" dirty="0">
                <a:latin typeface="Courier New" pitchFamily="-106" charset="0"/>
                <a:cs typeface="Courier New" pitchFamily="-106" charset="0"/>
              </a:rPr>
              <a:t>] = v</a:t>
            </a:r>
            <a:r>
              <a:rPr lang="en-US" sz="1800" b="1" baseline="-25000" dirty="0">
                <a:latin typeface="Courier New" pitchFamily="-106" charset="0"/>
                <a:cs typeface="Courier New" pitchFamily="-106" charset="0"/>
              </a:rPr>
              <a:t>i</a:t>
            </a:r>
            <a:r>
              <a:rPr lang="en-US" sz="1800" b="1" dirty="0">
                <a:latin typeface="Courier New" pitchFamily="-106" charset="0"/>
                <a:cs typeface="Courier New" pitchFamily="-106" charset="0"/>
              </a:rPr>
              <a:t> + B[i-1,w- </a:t>
            </a:r>
            <a:r>
              <a:rPr lang="en-US" sz="1800" b="1" dirty="0" err="1">
                <a:latin typeface="Courier New" pitchFamily="-106" charset="0"/>
                <a:cs typeface="Courier New" pitchFamily="-106" charset="0"/>
              </a:rPr>
              <a:t>w</a:t>
            </a:r>
            <a:r>
              <a:rPr lang="en-US" sz="1800" b="1" baseline="-25000" dirty="0" err="1">
                <a:latin typeface="Courier New" pitchFamily="-106" charset="0"/>
                <a:cs typeface="Courier New" pitchFamily="-106" charset="0"/>
              </a:rPr>
              <a:t>i</a:t>
            </a:r>
            <a:r>
              <a:rPr lang="en-US" sz="1800" b="1" dirty="0">
                <a:latin typeface="Courier New" pitchFamily="-106" charset="0"/>
                <a:cs typeface="Courier New" pitchFamily="-106" charset="0"/>
              </a:rPr>
              <a:t>]</a:t>
            </a:r>
          </a:p>
          <a:p>
            <a:pPr>
              <a:buFont typeface="Wingdings 2" pitchFamily="-106" charset="2"/>
              <a:buNone/>
            </a:pPr>
            <a:r>
              <a:rPr lang="en-US" sz="1800" b="1" dirty="0">
                <a:latin typeface="Courier New" pitchFamily="-106" charset="0"/>
                <a:cs typeface="Courier New" pitchFamily="-106" charset="0"/>
              </a:rPr>
              <a:t>			else</a:t>
            </a:r>
          </a:p>
          <a:p>
            <a:pPr>
              <a:buFont typeface="Wingdings 2" pitchFamily="-106" charset="2"/>
              <a:buNone/>
            </a:pPr>
            <a:r>
              <a:rPr lang="en-US" sz="1800" b="1" dirty="0">
                <a:latin typeface="Courier New" pitchFamily="-106" charset="0"/>
                <a:cs typeface="Courier New" pitchFamily="-106" charset="0"/>
              </a:rPr>
              <a:t>				B[</a:t>
            </a:r>
            <a:r>
              <a:rPr lang="en-US" sz="1800" b="1" dirty="0" err="1">
                <a:latin typeface="Courier New" pitchFamily="-106" charset="0"/>
                <a:cs typeface="Courier New" pitchFamily="-106" charset="0"/>
              </a:rPr>
              <a:t>i,w</a:t>
            </a:r>
            <a:r>
              <a:rPr lang="en-US" sz="1800" b="1" dirty="0">
                <a:latin typeface="Courier New" pitchFamily="-106" charset="0"/>
                <a:cs typeface="Courier New" pitchFamily="-106" charset="0"/>
              </a:rPr>
              <a:t>] = B[i-1,w]</a:t>
            </a:r>
          </a:p>
          <a:p>
            <a:pPr>
              <a:buFont typeface="Wingdings 2" pitchFamily="-106" charset="2"/>
              <a:buNone/>
            </a:pPr>
            <a:r>
              <a:rPr lang="en-US" sz="1800" b="1" dirty="0">
                <a:latin typeface="Courier New" pitchFamily="-106" charset="0"/>
                <a:cs typeface="Courier New" pitchFamily="-106" charset="0"/>
              </a:rPr>
              <a:t>		</a:t>
            </a:r>
            <a:r>
              <a:rPr lang="pl-PL" sz="1800" b="1" dirty="0" err="1">
                <a:latin typeface="Courier New" pitchFamily="-106" charset="0"/>
                <a:cs typeface="Courier New" pitchFamily="-106" charset="0"/>
              </a:rPr>
              <a:t>else</a:t>
            </a:r>
            <a:r>
              <a:rPr lang="pl-PL" sz="1800" b="1" dirty="0">
                <a:latin typeface="Courier New" pitchFamily="-106" charset="0"/>
                <a:cs typeface="Courier New" pitchFamily="-106" charset="0"/>
              </a:rPr>
              <a:t> B[</a:t>
            </a:r>
            <a:r>
              <a:rPr lang="pl-PL" sz="1800" b="1" dirty="0" err="1">
                <a:latin typeface="Courier New" pitchFamily="-106" charset="0"/>
                <a:cs typeface="Courier New" pitchFamily="-106" charset="0"/>
              </a:rPr>
              <a:t>i,w</a:t>
            </a:r>
            <a:r>
              <a:rPr lang="pl-PL" sz="1800" b="1" dirty="0">
                <a:latin typeface="Courier New" pitchFamily="-106" charset="0"/>
                <a:cs typeface="Courier New" pitchFamily="-106" charset="0"/>
              </a:rPr>
              <a:t>] = B[i-1,w] // </a:t>
            </a:r>
            <a:r>
              <a:rPr lang="pl-PL" sz="1800" b="1" dirty="0" err="1">
                <a:latin typeface="Courier New" pitchFamily="-106" charset="0"/>
                <a:cs typeface="Courier New" pitchFamily="-106" charset="0"/>
              </a:rPr>
              <a:t>w</a:t>
            </a:r>
            <a:r>
              <a:rPr lang="pl-PL" sz="1800" b="1" baseline="-25000" dirty="0" err="1">
                <a:latin typeface="Courier New" pitchFamily="-106" charset="0"/>
                <a:cs typeface="Courier New" pitchFamily="-106" charset="0"/>
              </a:rPr>
              <a:t>i</a:t>
            </a:r>
            <a:r>
              <a:rPr lang="pl-PL" sz="1800" b="1" dirty="0">
                <a:latin typeface="Courier New" pitchFamily="-106" charset="0"/>
                <a:cs typeface="Courier New" pitchFamily="-106" charset="0"/>
              </a:rPr>
              <a:t> &gt; w</a:t>
            </a:r>
            <a:endParaRPr lang="en-US" sz="1800" b="1" dirty="0">
              <a:latin typeface="Courier New" pitchFamily="-106" charset="0"/>
              <a:cs typeface="Courier New" pitchFamily="-106" charset="0"/>
            </a:endParaRPr>
          </a:p>
          <a:p>
            <a:pPr>
              <a:buFont typeface="Wingdings 2" pitchFamily="-106" charset="2"/>
              <a:buNone/>
            </a:pPr>
            <a:endParaRPr lang="en-US" sz="1800" b="1" dirty="0">
              <a:latin typeface="Courier New" pitchFamily="-106" charset="0"/>
              <a:cs typeface="Courier New" pitchFamily="-106" charset="0"/>
            </a:endParaRPr>
          </a:p>
        </p:txBody>
      </p:sp>
      <p:sp>
        <p:nvSpPr>
          <p:cNvPr id="4" name="Date Placeholder 3">
            <a:extLst>
              <a:ext uri="{FF2B5EF4-FFF2-40B4-BE49-F238E27FC236}">
                <a16:creationId xmlns:a16="http://schemas.microsoft.com/office/drawing/2014/main" id="{09091FCA-2495-9E44-8C28-5050EC089637}"/>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A2468013-A14A-A649-A6F9-FDF9FC878D0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77367A27-5501-3C4B-9427-1C9EFB058BA7}"/>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207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02660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9">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9">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9">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59">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5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Knapsack 0-1 Problem</a:t>
            </a:r>
          </a:p>
        </p:txBody>
      </p:sp>
      <p:sp>
        <p:nvSpPr>
          <p:cNvPr id="3" name="Content Placeholder 2"/>
          <p:cNvSpPr>
            <a:spLocks noGrp="1"/>
          </p:cNvSpPr>
          <p:nvPr>
            <p:ph idx="1"/>
          </p:nvPr>
        </p:nvSpPr>
        <p:spPr>
          <a:xfrm>
            <a:off x="1066800" y="1371600"/>
            <a:ext cx="7772400" cy="2743200"/>
          </a:xfrm>
        </p:spPr>
        <p:txBody>
          <a:bodyPr>
            <a:normAutofit fontScale="92500" lnSpcReduction="10000"/>
          </a:bodyPr>
          <a:lstStyle/>
          <a:p>
            <a:pPr>
              <a:buFont typeface="Wingdings 2" pitchFamily="18" charset="2"/>
              <a:buChar char=""/>
              <a:defRPr/>
            </a:pPr>
            <a:r>
              <a:rPr lang="en-US" dirty="0"/>
              <a:t>Let’s run our algorithm on the following data:</a:t>
            </a:r>
          </a:p>
          <a:p>
            <a:pPr lvl="1">
              <a:buFont typeface="Verdana" pitchFamily="34" charset="0"/>
              <a:buChar char="◦"/>
              <a:defRPr/>
            </a:pPr>
            <a:r>
              <a:rPr lang="en-US" dirty="0"/>
              <a:t>n = 4 (# of elements)</a:t>
            </a:r>
          </a:p>
          <a:p>
            <a:pPr lvl="1">
              <a:buFont typeface="Verdana" pitchFamily="34" charset="0"/>
              <a:buChar char="◦"/>
              <a:defRPr/>
            </a:pPr>
            <a:r>
              <a:rPr lang="en-US" dirty="0"/>
              <a:t>W = 5 (max weight)</a:t>
            </a:r>
          </a:p>
          <a:p>
            <a:pPr lvl="1">
              <a:buFont typeface="Verdana" pitchFamily="34" charset="0"/>
              <a:buChar char="◦"/>
              <a:defRPr/>
            </a:pPr>
            <a:r>
              <a:rPr lang="en-US" dirty="0"/>
              <a:t>Elements (weight, value):</a:t>
            </a:r>
          </a:p>
          <a:p>
            <a:pPr lvl="1">
              <a:buFont typeface="Verdana" pitchFamily="34" charset="0"/>
              <a:buNone/>
              <a:defRPr/>
            </a:pPr>
            <a:r>
              <a:rPr lang="en-US" dirty="0"/>
              <a:t>	(2,3), (3,4), (4,5), (5,6)</a:t>
            </a:r>
          </a:p>
        </p:txBody>
      </p:sp>
      <p:sp>
        <p:nvSpPr>
          <p:cNvPr id="4" name="Date Placeholder 3">
            <a:extLst>
              <a:ext uri="{FF2B5EF4-FFF2-40B4-BE49-F238E27FC236}">
                <a16:creationId xmlns:a16="http://schemas.microsoft.com/office/drawing/2014/main" id="{782E2314-833D-184C-A963-E45C77FB009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2ED2B78B-1F8B-884D-A272-C7D3CA1EF06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81A74A84-9491-CA43-8FAD-29E9A2DDC587}"/>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208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6077192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graphicFrame>
        <p:nvGraphicFramePr>
          <p:cNvPr id="7" name="Table 6"/>
          <p:cNvGraphicFramePr>
            <a:graphicFrameLocks noGrp="1"/>
          </p:cNvGraphicFramePr>
          <p:nvPr/>
        </p:nvGraphicFramePr>
        <p:xfrm>
          <a:off x="1981200" y="130549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8493" name="Content Placeholder 7"/>
          <p:cNvSpPr>
            <a:spLocks noGrp="1"/>
          </p:cNvSpPr>
          <p:nvPr>
            <p:ph idx="1"/>
          </p:nvPr>
        </p:nvSpPr>
        <p:spPr>
          <a:xfrm>
            <a:off x="1957251" y="3470557"/>
            <a:ext cx="4648200" cy="2590800"/>
          </a:xfrm>
        </p:spPr>
        <p:txBody>
          <a:bodyPr/>
          <a:lstStyle/>
          <a:p>
            <a:pPr>
              <a:buFont typeface="Wingdings 2" pitchFamily="-106" charset="2"/>
              <a:buNone/>
            </a:pPr>
            <a:r>
              <a:rPr lang="en-US" sz="2400" dirty="0">
                <a:latin typeface="Times New Roman" pitchFamily="-106" charset="0"/>
                <a:cs typeface="Times New Roman" pitchFamily="-106" charset="0"/>
              </a:rPr>
              <a:t>// Initialize the base cases</a:t>
            </a:r>
          </a:p>
          <a:p>
            <a:pPr>
              <a:buFont typeface="Wingdings 2" pitchFamily="-106" charset="2"/>
              <a:buNone/>
            </a:pPr>
            <a:r>
              <a:rPr lang="en-US" sz="2400" dirty="0">
                <a:latin typeface="Times New Roman" pitchFamily="-106" charset="0"/>
                <a:cs typeface="Times New Roman" pitchFamily="-106" charset="0"/>
              </a:rPr>
              <a:t>for w = 0 to W</a:t>
            </a:r>
          </a:p>
          <a:p>
            <a:pPr>
              <a:buFont typeface="Wingdings 2" pitchFamily="-106" charset="2"/>
              <a:buNone/>
            </a:pPr>
            <a:r>
              <a:rPr lang="en-US" sz="2400" dirty="0">
                <a:latin typeface="Times New Roman" pitchFamily="-106" charset="0"/>
                <a:cs typeface="Times New Roman" pitchFamily="-106" charset="0"/>
              </a:rPr>
              <a:t>		B[0,w] = 0</a:t>
            </a:r>
          </a:p>
          <a:p>
            <a:pPr>
              <a:buFont typeface="Wingdings 2" pitchFamily="-106" charset="2"/>
              <a:buNone/>
            </a:pPr>
            <a:endParaRPr lang="en-US" sz="2400" dirty="0">
              <a:latin typeface="Times New Roman" pitchFamily="-106" charset="0"/>
              <a:cs typeface="Times New Roman" pitchFamily="-106" charset="0"/>
            </a:endParaRPr>
          </a:p>
          <a:p>
            <a:pPr>
              <a:buFont typeface="Wingdings 2" pitchFamily="-106" charset="2"/>
              <a:buNone/>
            </a:pPr>
            <a:r>
              <a:rPr lang="en-US" sz="2400" dirty="0">
                <a:latin typeface="Times New Roman" pitchFamily="-106" charset="0"/>
                <a:cs typeface="Times New Roman" pitchFamily="-106" charset="0"/>
              </a:rPr>
              <a:t>for </a:t>
            </a:r>
            <a:r>
              <a:rPr lang="en-US" sz="2400" dirty="0" err="1">
                <a:latin typeface="Times New Roman" pitchFamily="-106" charset="0"/>
                <a:cs typeface="Times New Roman" pitchFamily="-106" charset="0"/>
              </a:rPr>
              <a:t>i</a:t>
            </a:r>
            <a:r>
              <a:rPr lang="en-US" sz="2400" dirty="0">
                <a:latin typeface="Times New Roman" pitchFamily="-106" charset="0"/>
                <a:cs typeface="Times New Roman" pitchFamily="-106" charset="0"/>
              </a:rPr>
              <a:t> = 1 to n</a:t>
            </a:r>
          </a:p>
          <a:p>
            <a:pPr>
              <a:buFont typeface="Wingdings 2" pitchFamily="-106" charset="2"/>
              <a:buNone/>
            </a:pPr>
            <a:r>
              <a:rPr lang="en-US" sz="2400" dirty="0">
                <a:latin typeface="Times New Roman" pitchFamily="-106" charset="0"/>
                <a:cs typeface="Times New Roman" pitchFamily="-106" charset="0"/>
              </a:rPr>
              <a:t>		B[i,0] = 0</a:t>
            </a:r>
          </a:p>
        </p:txBody>
      </p:sp>
      <p:sp>
        <p:nvSpPr>
          <p:cNvPr id="5" name="Date Placeholder 3">
            <a:extLst>
              <a:ext uri="{FF2B5EF4-FFF2-40B4-BE49-F238E27FC236}">
                <a16:creationId xmlns:a16="http://schemas.microsoft.com/office/drawing/2014/main" id="{8ABC0790-D458-D44F-971B-B244F3FE7A7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6" name="Footer Placeholder 4">
            <a:extLst>
              <a:ext uri="{FF2B5EF4-FFF2-40B4-BE49-F238E27FC236}">
                <a16:creationId xmlns:a16="http://schemas.microsoft.com/office/drawing/2014/main" id="{26520CD6-48EB-8B48-A8F1-E5BE86208C5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8" name="Slide Number Placeholder 5">
            <a:extLst>
              <a:ext uri="{FF2B5EF4-FFF2-40B4-BE49-F238E27FC236}">
                <a16:creationId xmlns:a16="http://schemas.microsoft.com/office/drawing/2014/main" id="{AA32D900-EB48-7344-A0FA-5150CA8120A4}"/>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209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11046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NDTM and Oracles</a:t>
            </a:r>
          </a:p>
        </p:txBody>
      </p:sp>
      <p:sp>
        <p:nvSpPr>
          <p:cNvPr id="384003" name="Rectangle 3"/>
          <p:cNvSpPr>
            <a:spLocks noGrp="1" noChangeArrowheads="1"/>
          </p:cNvSpPr>
          <p:nvPr>
            <p:ph idx="1"/>
          </p:nvPr>
        </p:nvSpPr>
        <p:spPr/>
        <p:txBody>
          <a:bodyPr/>
          <a:lstStyle/>
          <a:p>
            <a:pPr eaLnBrk="1" hangingPunct="1">
              <a:lnSpc>
                <a:spcPct val="90000"/>
              </a:lnSpc>
              <a:buFont typeface="Times" charset="0"/>
              <a:buNone/>
              <a:defRPr/>
            </a:pPr>
            <a:r>
              <a:rPr lang="en-US" sz="2400" dirty="0"/>
              <a:t>Another interpretation of non-determinism:</a:t>
            </a:r>
            <a:br>
              <a:rPr lang="en-US" sz="2400" dirty="0"/>
            </a:br>
            <a:r>
              <a:rPr lang="en-US" sz="2400" dirty="0"/>
              <a:t>From the basic definition, we notice that out of every state having a non-deterministic choice, at least one choice is valid and all the rest sort of die off. That is, they really have no reason for being spawned for this instance. So, we station at each such state, an 'oracle' (an all-knowing being) who only allows the correct NDTM to be spawned.</a:t>
            </a:r>
          </a:p>
          <a:p>
            <a:pPr eaLnBrk="1" hangingPunct="1">
              <a:lnSpc>
                <a:spcPct val="90000"/>
              </a:lnSpc>
              <a:buFont typeface="Times" charset="0"/>
              <a:buNone/>
              <a:defRPr/>
            </a:pPr>
            <a:r>
              <a:rPr lang="en-US" sz="2400" dirty="0"/>
              <a:t>An 'Oracle Machine.’ </a:t>
            </a:r>
            <a:br>
              <a:rPr lang="en-US" sz="2400" dirty="0"/>
            </a:br>
            <a:r>
              <a:rPr lang="en-US" sz="2400" dirty="0"/>
              <a:t>All we care about is the time associated with the right choices. In fact, we can have  a single oracle that makes all the right choices in advance, if they exist.</a:t>
            </a:r>
          </a:p>
        </p:txBody>
      </p:sp>
      <p:sp>
        <p:nvSpPr>
          <p:cNvPr id="4" name="Date Placeholder 3">
            <a:extLst>
              <a:ext uri="{FF2B5EF4-FFF2-40B4-BE49-F238E27FC236}">
                <a16:creationId xmlns:a16="http://schemas.microsoft.com/office/drawing/2014/main" id="{A6CD8AFA-F77F-1743-8A4D-942D2ECE7C2E}"/>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33179FCE-2CC0-7A4F-9432-A4FE52638F1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39A99255-CD9D-C04B-A41A-DF172FB57779}"/>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8470694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a:latin typeface="Times New Roman" pitchFamily="-106" charset="0"/>
                <a:cs typeface="Times New Roman" pitchFamily="-106" charset="0"/>
              </a:rPr>
              <a:t>if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&lt;= w   //item i can be in the solution</a:t>
            </a:r>
          </a:p>
          <a:p>
            <a:pPr>
              <a:buFont typeface="Wingdings 2" pitchFamily="-106" charset="2"/>
              <a:buNone/>
            </a:pPr>
            <a:r>
              <a:rPr lang="en-US" sz="2000">
                <a:latin typeface="Times New Roman" pitchFamily="-106" charset="0"/>
                <a:cs typeface="Times New Roman" pitchFamily="-106" charset="0"/>
              </a:rPr>
              <a:t>	     if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&gt; B[i-1,w]</a:t>
            </a:r>
          </a:p>
          <a:p>
            <a:pPr>
              <a:buFont typeface="Wingdings 2" pitchFamily="-106" charset="2"/>
              <a:buNone/>
            </a:pPr>
            <a:r>
              <a:rPr lang="en-US" sz="2000">
                <a:latin typeface="Times New Roman" pitchFamily="-106" charset="0"/>
                <a:cs typeface="Times New Roman" pitchFamily="-106" charset="0"/>
              </a:rPr>
              <a:t>		  B[i,w] =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a:t>
            </a:r>
          </a:p>
          <a:p>
            <a:pPr>
              <a:buFont typeface="Wingdings 2" pitchFamily="-106" charset="2"/>
              <a:buNone/>
            </a:pPr>
            <a:r>
              <a:rPr lang="en-US" sz="2000">
                <a:latin typeface="Times New Roman" pitchFamily="-106" charset="0"/>
                <a:cs typeface="Times New Roman" pitchFamily="-106" charset="0"/>
              </a:rPr>
              <a:t>	     else</a:t>
            </a:r>
          </a:p>
          <a:p>
            <a:pPr>
              <a:buFont typeface="Wingdings 2" pitchFamily="-106" charset="2"/>
              <a:buNone/>
            </a:pPr>
            <a:r>
              <a:rPr lang="en-US" sz="2000">
                <a:latin typeface="Times New Roman" pitchFamily="-106" charset="0"/>
                <a:cs typeface="Times New Roman" pitchFamily="-106" charset="0"/>
              </a:rPr>
              <a:t>		  B[i,w] = B[i-1,w]</a:t>
            </a:r>
          </a:p>
          <a:p>
            <a:pPr>
              <a:buFont typeface="Wingdings 2" pitchFamily="-106" charset="2"/>
              <a:buNone/>
            </a:pPr>
            <a:r>
              <a:rPr lang="pl-PL" sz="2000">
                <a:latin typeface="Times New Roman" pitchFamily="-106" charset="0"/>
                <a:cs typeface="Times New Roman" pitchFamily="-106" charset="0"/>
              </a:rPr>
              <a:t>else </a:t>
            </a:r>
            <a:r>
              <a:rPr lang="pl-PL" sz="2000" b="1">
                <a:solidFill>
                  <a:srgbClr val="0070C0"/>
                </a:solidFill>
                <a:latin typeface="Times New Roman" pitchFamily="-106" charset="0"/>
                <a:cs typeface="Times New Roman" pitchFamily="-106" charset="0"/>
              </a:rPr>
              <a:t>B[i,w] = B[i-1,w] </a:t>
            </a:r>
            <a:r>
              <a:rPr lang="pl-PL" sz="2000">
                <a:latin typeface="Times New Roman" pitchFamily="-106" charset="0"/>
                <a:cs typeface="Times New Roman" pitchFamily="-106" charset="0"/>
              </a:rPr>
              <a:t>// w</a:t>
            </a:r>
            <a:r>
              <a:rPr lang="pl-PL" sz="2000" baseline="-25000">
                <a:latin typeface="Times New Roman" pitchFamily="-106" charset="0"/>
                <a:cs typeface="Times New Roman" pitchFamily="-106" charset="0"/>
              </a:rPr>
              <a:t>i</a:t>
            </a:r>
            <a:r>
              <a:rPr lang="pl-PL" sz="2000">
                <a:latin typeface="Times New Roman" pitchFamily="-106" charset="0"/>
                <a:cs typeface="Times New Roman" pitchFamily="-106" charset="0"/>
              </a:rPr>
              <a:t> &gt; w</a:t>
            </a:r>
            <a:endParaRPr lang="en-US" sz="2000">
              <a:latin typeface="Times New Roman" pitchFamily="-106" charset="0"/>
              <a:cs typeface="Times New Roman" pitchFamily="-106" charset="0"/>
            </a:endParaRPr>
          </a:p>
        </p:txBody>
      </p:sp>
      <p:sp>
        <p:nvSpPr>
          <p:cNvPr id="6" name="TextBox 5"/>
          <p:cNvSpPr txBox="1">
            <a:spLocks noChangeArrowheads="1"/>
          </p:cNvSpPr>
          <p:nvPr/>
        </p:nvSpPr>
        <p:spPr bwMode="auto">
          <a:xfrm>
            <a:off x="6248400" y="1905000"/>
            <a:ext cx="1174750"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1</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2</a:t>
            </a:r>
          </a:p>
          <a:p>
            <a:pPr eaLnBrk="1" hangingPunct="1"/>
            <a:r>
              <a:rPr lang="en-US" sz="2000">
                <a:latin typeface="Times New Roman" pitchFamily="-106" charset="0"/>
                <a:cs typeface="Times New Roman" pitchFamily="-106" charset="0"/>
              </a:rPr>
              <a:t>w = 1</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-1</a:t>
            </a:r>
          </a:p>
        </p:txBody>
      </p:sp>
      <p:cxnSp>
        <p:nvCxnSpPr>
          <p:cNvPr id="10" name="Straight Arrow Connector 9"/>
          <p:cNvCxnSpPr/>
          <p:nvPr/>
        </p:nvCxnSpPr>
        <p:spPr>
          <a:xfrm rot="5400000">
            <a:off x="2781301" y="2247900"/>
            <a:ext cx="381000" cy="3175"/>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2" name="Rectangle 11"/>
          <p:cNvSpPr/>
          <p:nvPr/>
        </p:nvSpPr>
        <p:spPr>
          <a:xfrm>
            <a:off x="7620000" y="3048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Date Placeholder 3">
            <a:extLst>
              <a:ext uri="{FF2B5EF4-FFF2-40B4-BE49-F238E27FC236}">
                <a16:creationId xmlns:a16="http://schemas.microsoft.com/office/drawing/2014/main" id="{04E4EBE9-EB4C-7E4E-9465-F1509C024545}"/>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FA8F3DA9-C38E-BA4E-8D7A-86012A71C699}"/>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C1D70AE3-1E23-C040-A14E-619DA09ACA54}"/>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210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43316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build="p"/>
      <p:bldP spid="12" grpId="0" animBg="1"/>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0542"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a:latin typeface="Times New Roman" pitchFamily="-106" charset="0"/>
                <a:cs typeface="Times New Roman" pitchFamily="-106" charset="0"/>
              </a:rPr>
              <a:t>if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&lt;= w   //item i can be in the solution</a:t>
            </a:r>
          </a:p>
          <a:p>
            <a:pPr>
              <a:buFont typeface="Wingdings 2" pitchFamily="-106" charset="2"/>
              <a:buNone/>
            </a:pPr>
            <a:r>
              <a:rPr lang="en-US" sz="2000">
                <a:latin typeface="Times New Roman" pitchFamily="-106" charset="0"/>
                <a:cs typeface="Times New Roman" pitchFamily="-106" charset="0"/>
              </a:rPr>
              <a:t>	     if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&gt; B[i-1,w]</a:t>
            </a:r>
          </a:p>
          <a:p>
            <a:pPr>
              <a:buFont typeface="Wingdings 2" pitchFamily="-106" charset="2"/>
              <a:buNone/>
            </a:pPr>
            <a:r>
              <a:rPr lang="en-US" sz="2000">
                <a:latin typeface="Times New Roman" pitchFamily="-106" charset="0"/>
                <a:cs typeface="Times New Roman" pitchFamily="-106" charset="0"/>
              </a:rPr>
              <a:t>		  B[i,w] =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a:t>
            </a:r>
          </a:p>
          <a:p>
            <a:pPr>
              <a:buFont typeface="Wingdings 2" pitchFamily="-106" charset="2"/>
              <a:buNone/>
            </a:pPr>
            <a:r>
              <a:rPr lang="en-US" sz="2000">
                <a:latin typeface="Times New Roman" pitchFamily="-106" charset="0"/>
                <a:cs typeface="Times New Roman" pitchFamily="-106" charset="0"/>
              </a:rPr>
              <a:t>	     else</a:t>
            </a:r>
          </a:p>
          <a:p>
            <a:pPr>
              <a:buFont typeface="Wingdings 2" pitchFamily="-106" charset="2"/>
              <a:buNone/>
            </a:pPr>
            <a:r>
              <a:rPr lang="en-US" sz="2000">
                <a:latin typeface="Times New Roman" pitchFamily="-106" charset="0"/>
                <a:cs typeface="Times New Roman" pitchFamily="-106" charset="0"/>
              </a:rPr>
              <a:t>		  B[i,w] = B[i-1,w]</a:t>
            </a:r>
          </a:p>
          <a:p>
            <a:pPr>
              <a:buFont typeface="Wingdings 2" pitchFamily="-106" charset="2"/>
              <a:buNone/>
            </a:pPr>
            <a:r>
              <a:rPr lang="pl-PL" sz="2000">
                <a:latin typeface="Times New Roman" pitchFamily="-106" charset="0"/>
                <a:cs typeface="Times New Roman" pitchFamily="-106" charset="0"/>
              </a:rPr>
              <a:t>else B[i,w] = B[i-1,w] // w</a:t>
            </a:r>
            <a:r>
              <a:rPr lang="pl-PL" sz="2000" baseline="-25000">
                <a:latin typeface="Times New Roman" pitchFamily="-106" charset="0"/>
                <a:cs typeface="Times New Roman" pitchFamily="-106" charset="0"/>
              </a:rPr>
              <a:t>i</a:t>
            </a:r>
            <a:r>
              <a:rPr lang="pl-PL" sz="2000">
                <a:latin typeface="Times New Roman" pitchFamily="-106" charset="0"/>
                <a:cs typeface="Times New Roman" pitchFamily="-106" charset="0"/>
              </a:rPr>
              <a:t> &gt; w</a:t>
            </a:r>
            <a:endParaRPr lang="en-US" sz="2000">
              <a:latin typeface="Times New Roman" pitchFamily="-106" charset="0"/>
              <a:cs typeface="Times New Roman" pitchFamily="-106" charset="0"/>
            </a:endParaRPr>
          </a:p>
        </p:txBody>
      </p:sp>
      <p:sp>
        <p:nvSpPr>
          <p:cNvPr id="20543"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1</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2</a:t>
            </a:r>
          </a:p>
          <a:p>
            <a:pPr eaLnBrk="1" hangingPunct="1"/>
            <a:r>
              <a:rPr lang="en-US" sz="2000" b="1">
                <a:latin typeface="Times New Roman" pitchFamily="-106" charset="0"/>
                <a:cs typeface="Times New Roman" pitchFamily="-106" charset="0"/>
              </a:rPr>
              <a:t>w = 2</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0</a:t>
            </a:r>
          </a:p>
        </p:txBody>
      </p:sp>
      <p:cxnSp>
        <p:nvCxnSpPr>
          <p:cNvPr id="10" name="Straight Arrow Connector 9"/>
          <p:cNvCxnSpPr/>
          <p:nvPr/>
        </p:nvCxnSpPr>
        <p:spPr>
          <a:xfrm>
            <a:off x="2362200" y="2133600"/>
            <a:ext cx="1143000" cy="3048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4" name="Rectangle 13"/>
          <p:cNvSpPr/>
          <p:nvPr/>
        </p:nvSpPr>
        <p:spPr>
          <a:xfrm>
            <a:off x="7620000" y="3048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EF70233E-C202-C045-A0B6-9DE6A5F2F827}"/>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13" name="Footer Placeholder 4">
            <a:extLst>
              <a:ext uri="{FF2B5EF4-FFF2-40B4-BE49-F238E27FC236}">
                <a16:creationId xmlns:a16="http://schemas.microsoft.com/office/drawing/2014/main" id="{4ED1D7F6-7364-9A47-8E8F-372B046C4BA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6081BD5C-DC70-3547-94C9-B1273FB4C86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211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82632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1566"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a:latin typeface="Times New Roman" pitchFamily="-106" charset="0"/>
                <a:cs typeface="Times New Roman" pitchFamily="-106" charset="0"/>
              </a:rPr>
              <a:t>if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&lt;= w   //item i can be in the solution</a:t>
            </a:r>
          </a:p>
          <a:p>
            <a:pPr>
              <a:buFont typeface="Wingdings 2" pitchFamily="-106" charset="2"/>
              <a:buNone/>
            </a:pPr>
            <a:r>
              <a:rPr lang="en-US" sz="2000">
                <a:latin typeface="Times New Roman" pitchFamily="-106" charset="0"/>
                <a:cs typeface="Times New Roman" pitchFamily="-106" charset="0"/>
              </a:rPr>
              <a:t>	     if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&gt; B[i-1,w]</a:t>
            </a:r>
          </a:p>
          <a:p>
            <a:pPr>
              <a:buFont typeface="Wingdings 2" pitchFamily="-106" charset="2"/>
              <a:buNone/>
            </a:pPr>
            <a:r>
              <a:rPr lang="en-US" sz="2000">
                <a:latin typeface="Times New Roman" pitchFamily="-106" charset="0"/>
                <a:cs typeface="Times New Roman" pitchFamily="-106" charset="0"/>
              </a:rPr>
              <a:t>		  </a:t>
            </a:r>
            <a:r>
              <a:rPr lang="en-US" sz="2000" b="1">
                <a:solidFill>
                  <a:srgbClr val="0070C0"/>
                </a:solidFill>
                <a:latin typeface="Times New Roman" pitchFamily="-106" charset="0"/>
                <a:cs typeface="Times New Roman" pitchFamily="-106" charset="0"/>
              </a:rPr>
              <a:t>B[i,w] = v</a:t>
            </a:r>
            <a:r>
              <a:rPr lang="en-US" sz="2000" b="1" baseline="-25000">
                <a:solidFill>
                  <a:srgbClr val="0070C0"/>
                </a:solidFill>
                <a:latin typeface="Times New Roman" pitchFamily="-106" charset="0"/>
                <a:cs typeface="Times New Roman" pitchFamily="-106" charset="0"/>
              </a:rPr>
              <a:t>i</a:t>
            </a:r>
            <a:r>
              <a:rPr lang="en-US" sz="2000" b="1">
                <a:solidFill>
                  <a:srgbClr val="0070C0"/>
                </a:solidFill>
                <a:latin typeface="Times New Roman" pitchFamily="-106" charset="0"/>
                <a:cs typeface="Times New Roman" pitchFamily="-106" charset="0"/>
              </a:rPr>
              <a:t> + B[i-1,w- w</a:t>
            </a:r>
            <a:r>
              <a:rPr lang="en-US" sz="2000" b="1" baseline="-25000">
                <a:solidFill>
                  <a:srgbClr val="0070C0"/>
                </a:solidFill>
                <a:latin typeface="Times New Roman" pitchFamily="-106" charset="0"/>
                <a:cs typeface="Times New Roman" pitchFamily="-106" charset="0"/>
              </a:rPr>
              <a:t>i</a:t>
            </a:r>
            <a:r>
              <a:rPr lang="en-US" sz="2000" b="1">
                <a:solidFill>
                  <a:srgbClr val="0070C0"/>
                </a:solidFill>
                <a:latin typeface="Times New Roman" pitchFamily="-106" charset="0"/>
                <a:cs typeface="Times New Roman" pitchFamily="-106" charset="0"/>
              </a:rPr>
              <a:t>]</a:t>
            </a:r>
          </a:p>
          <a:p>
            <a:pPr>
              <a:buFont typeface="Wingdings 2" pitchFamily="-106" charset="2"/>
              <a:buNone/>
            </a:pPr>
            <a:r>
              <a:rPr lang="en-US" sz="2000">
                <a:latin typeface="Times New Roman" pitchFamily="-106" charset="0"/>
                <a:cs typeface="Times New Roman" pitchFamily="-106" charset="0"/>
              </a:rPr>
              <a:t>	     else</a:t>
            </a:r>
          </a:p>
          <a:p>
            <a:pPr>
              <a:buFont typeface="Wingdings 2" pitchFamily="-106" charset="2"/>
              <a:buNone/>
            </a:pPr>
            <a:r>
              <a:rPr lang="en-US" sz="2000">
                <a:latin typeface="Times New Roman" pitchFamily="-106" charset="0"/>
                <a:cs typeface="Times New Roman" pitchFamily="-106" charset="0"/>
              </a:rPr>
              <a:t>		  B[i,w] = B[i-1,w]</a:t>
            </a:r>
          </a:p>
          <a:p>
            <a:pPr>
              <a:buFont typeface="Wingdings 2" pitchFamily="-106" charset="2"/>
              <a:buNone/>
            </a:pPr>
            <a:r>
              <a:rPr lang="pl-PL" sz="2000">
                <a:latin typeface="Times New Roman" pitchFamily="-106" charset="0"/>
                <a:cs typeface="Times New Roman" pitchFamily="-106" charset="0"/>
              </a:rPr>
              <a:t>else B[i,w] = B[i-1,w] // w</a:t>
            </a:r>
            <a:r>
              <a:rPr lang="pl-PL" sz="2000" baseline="-25000">
                <a:latin typeface="Times New Roman" pitchFamily="-106" charset="0"/>
                <a:cs typeface="Times New Roman" pitchFamily="-106" charset="0"/>
              </a:rPr>
              <a:t>i</a:t>
            </a:r>
            <a:r>
              <a:rPr lang="pl-PL" sz="2000">
                <a:latin typeface="Times New Roman" pitchFamily="-106" charset="0"/>
                <a:cs typeface="Times New Roman" pitchFamily="-106" charset="0"/>
              </a:rPr>
              <a:t> &gt; w</a:t>
            </a:r>
            <a:endParaRPr lang="en-US" sz="2000">
              <a:latin typeface="Times New Roman" pitchFamily="-106" charset="0"/>
              <a:cs typeface="Times New Roman" pitchFamily="-106" charset="0"/>
            </a:endParaRPr>
          </a:p>
        </p:txBody>
      </p:sp>
      <p:sp>
        <p:nvSpPr>
          <p:cNvPr id="21567"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1</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2</a:t>
            </a:r>
          </a:p>
          <a:p>
            <a:pPr eaLnBrk="1" hangingPunct="1"/>
            <a:r>
              <a:rPr lang="en-US" sz="2000" b="1">
                <a:latin typeface="Times New Roman" pitchFamily="-106" charset="0"/>
                <a:cs typeface="Times New Roman" pitchFamily="-106" charset="0"/>
              </a:rPr>
              <a:t>w = 3</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1</a:t>
            </a:r>
          </a:p>
        </p:txBody>
      </p:sp>
      <p:cxnSp>
        <p:nvCxnSpPr>
          <p:cNvPr id="10" name="Straight Arrow Connector 9"/>
          <p:cNvCxnSpPr/>
          <p:nvPr/>
        </p:nvCxnSpPr>
        <p:spPr>
          <a:xfrm>
            <a:off x="3124200" y="2133600"/>
            <a:ext cx="1066800" cy="2286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4" name="Rectangle 13"/>
          <p:cNvSpPr/>
          <p:nvPr/>
        </p:nvSpPr>
        <p:spPr>
          <a:xfrm>
            <a:off x="7620000" y="3048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092948A3-49C4-D14C-90AC-F2661CCA3D1E}"/>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13" name="Footer Placeholder 4">
            <a:extLst>
              <a:ext uri="{FF2B5EF4-FFF2-40B4-BE49-F238E27FC236}">
                <a16:creationId xmlns:a16="http://schemas.microsoft.com/office/drawing/2014/main" id="{140B6717-5F69-4C46-8685-3266C9A9DA0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AAA5F7A7-7C1A-3E41-927A-61CE62E203E7}"/>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212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41702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2590"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a:latin typeface="Times New Roman" pitchFamily="-106" charset="0"/>
                <a:cs typeface="Times New Roman" pitchFamily="-106" charset="0"/>
              </a:rPr>
              <a:t>if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&lt;= w   //item i can be in the solution</a:t>
            </a:r>
          </a:p>
          <a:p>
            <a:pPr>
              <a:buFont typeface="Wingdings 2" pitchFamily="-106" charset="2"/>
              <a:buNone/>
            </a:pPr>
            <a:r>
              <a:rPr lang="en-US" sz="2000">
                <a:latin typeface="Times New Roman" pitchFamily="-106" charset="0"/>
                <a:cs typeface="Times New Roman" pitchFamily="-106" charset="0"/>
              </a:rPr>
              <a:t>	     if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&gt; B[i-1,w]</a:t>
            </a:r>
          </a:p>
          <a:p>
            <a:pPr>
              <a:buFont typeface="Wingdings 2" pitchFamily="-106" charset="2"/>
              <a:buNone/>
            </a:pPr>
            <a:r>
              <a:rPr lang="en-US" sz="2000">
                <a:latin typeface="Times New Roman" pitchFamily="-106" charset="0"/>
                <a:cs typeface="Times New Roman" pitchFamily="-106" charset="0"/>
              </a:rPr>
              <a:t>		  </a:t>
            </a:r>
            <a:r>
              <a:rPr lang="en-US" sz="2000" b="1">
                <a:solidFill>
                  <a:srgbClr val="0070C0"/>
                </a:solidFill>
                <a:latin typeface="Times New Roman" pitchFamily="-106" charset="0"/>
                <a:cs typeface="Times New Roman" pitchFamily="-106" charset="0"/>
              </a:rPr>
              <a:t>B[i,w] = v</a:t>
            </a:r>
            <a:r>
              <a:rPr lang="en-US" sz="2000" b="1" baseline="-25000">
                <a:solidFill>
                  <a:srgbClr val="0070C0"/>
                </a:solidFill>
                <a:latin typeface="Times New Roman" pitchFamily="-106" charset="0"/>
                <a:cs typeface="Times New Roman" pitchFamily="-106" charset="0"/>
              </a:rPr>
              <a:t>i</a:t>
            </a:r>
            <a:r>
              <a:rPr lang="en-US" sz="2000" b="1">
                <a:solidFill>
                  <a:srgbClr val="0070C0"/>
                </a:solidFill>
                <a:latin typeface="Times New Roman" pitchFamily="-106" charset="0"/>
                <a:cs typeface="Times New Roman" pitchFamily="-106" charset="0"/>
              </a:rPr>
              <a:t> + B[i-1,w- w</a:t>
            </a:r>
            <a:r>
              <a:rPr lang="en-US" sz="2000" b="1" baseline="-25000">
                <a:solidFill>
                  <a:srgbClr val="0070C0"/>
                </a:solidFill>
                <a:latin typeface="Times New Roman" pitchFamily="-106" charset="0"/>
                <a:cs typeface="Times New Roman" pitchFamily="-106" charset="0"/>
              </a:rPr>
              <a:t>i</a:t>
            </a:r>
            <a:r>
              <a:rPr lang="en-US" sz="2000" b="1">
                <a:solidFill>
                  <a:srgbClr val="0070C0"/>
                </a:solidFill>
                <a:latin typeface="Times New Roman" pitchFamily="-106" charset="0"/>
                <a:cs typeface="Times New Roman" pitchFamily="-106" charset="0"/>
              </a:rPr>
              <a:t>]</a:t>
            </a:r>
          </a:p>
          <a:p>
            <a:pPr>
              <a:buFont typeface="Wingdings 2" pitchFamily="-106" charset="2"/>
              <a:buNone/>
            </a:pPr>
            <a:r>
              <a:rPr lang="en-US" sz="2000">
                <a:latin typeface="Times New Roman" pitchFamily="-106" charset="0"/>
                <a:cs typeface="Times New Roman" pitchFamily="-106" charset="0"/>
              </a:rPr>
              <a:t>	     else</a:t>
            </a:r>
          </a:p>
          <a:p>
            <a:pPr>
              <a:buFont typeface="Wingdings 2" pitchFamily="-106" charset="2"/>
              <a:buNone/>
            </a:pPr>
            <a:r>
              <a:rPr lang="en-US" sz="2000">
                <a:latin typeface="Times New Roman" pitchFamily="-106" charset="0"/>
                <a:cs typeface="Times New Roman" pitchFamily="-106" charset="0"/>
              </a:rPr>
              <a:t>		  B[i,w] = B[i-1,w]</a:t>
            </a:r>
          </a:p>
          <a:p>
            <a:pPr>
              <a:buFont typeface="Wingdings 2" pitchFamily="-106" charset="2"/>
              <a:buNone/>
            </a:pPr>
            <a:r>
              <a:rPr lang="pl-PL" sz="2000">
                <a:latin typeface="Times New Roman" pitchFamily="-106" charset="0"/>
                <a:cs typeface="Times New Roman" pitchFamily="-106" charset="0"/>
              </a:rPr>
              <a:t>else B[i,w] = B[i-1,w] // w</a:t>
            </a:r>
            <a:r>
              <a:rPr lang="pl-PL" sz="2000" baseline="-25000">
                <a:latin typeface="Times New Roman" pitchFamily="-106" charset="0"/>
                <a:cs typeface="Times New Roman" pitchFamily="-106" charset="0"/>
              </a:rPr>
              <a:t>i</a:t>
            </a:r>
            <a:r>
              <a:rPr lang="pl-PL" sz="2000">
                <a:latin typeface="Times New Roman" pitchFamily="-106" charset="0"/>
                <a:cs typeface="Times New Roman" pitchFamily="-106" charset="0"/>
              </a:rPr>
              <a:t> &gt; w</a:t>
            </a:r>
            <a:endParaRPr lang="en-US" sz="2000">
              <a:latin typeface="Times New Roman" pitchFamily="-106" charset="0"/>
              <a:cs typeface="Times New Roman" pitchFamily="-106" charset="0"/>
            </a:endParaRPr>
          </a:p>
        </p:txBody>
      </p:sp>
      <p:sp>
        <p:nvSpPr>
          <p:cNvPr id="22591"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1</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2</a:t>
            </a:r>
          </a:p>
          <a:p>
            <a:pPr eaLnBrk="1" hangingPunct="1"/>
            <a:r>
              <a:rPr lang="en-US" sz="2000" b="1">
                <a:latin typeface="Times New Roman" pitchFamily="-106" charset="0"/>
                <a:cs typeface="Times New Roman" pitchFamily="-106" charset="0"/>
              </a:rPr>
              <a:t>w = 4</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2</a:t>
            </a:r>
          </a:p>
        </p:txBody>
      </p:sp>
      <p:cxnSp>
        <p:nvCxnSpPr>
          <p:cNvPr id="10" name="Straight Arrow Connector 9"/>
          <p:cNvCxnSpPr/>
          <p:nvPr/>
        </p:nvCxnSpPr>
        <p:spPr>
          <a:xfrm>
            <a:off x="3733800" y="2209800"/>
            <a:ext cx="1143000" cy="1524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3048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448538A0-B63E-BE49-9DE2-CB565905D7FE}"/>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0FC77EAB-B738-5642-916B-2790CDA7389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0EBDABD7-80A4-024B-9D06-55512126AFC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213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63336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3614"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a:latin typeface="Times New Roman" pitchFamily="-106" charset="0"/>
                <a:cs typeface="Times New Roman" pitchFamily="-106" charset="0"/>
              </a:rPr>
              <a:t>if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&lt;= w   //item i can be in the solution</a:t>
            </a:r>
          </a:p>
          <a:p>
            <a:pPr>
              <a:buFont typeface="Wingdings 2" pitchFamily="-106" charset="2"/>
              <a:buNone/>
            </a:pPr>
            <a:r>
              <a:rPr lang="en-US" sz="2000">
                <a:latin typeface="Times New Roman" pitchFamily="-106" charset="0"/>
                <a:cs typeface="Times New Roman" pitchFamily="-106" charset="0"/>
              </a:rPr>
              <a:t>	     if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&gt; B[i-1,w]</a:t>
            </a:r>
          </a:p>
          <a:p>
            <a:pPr>
              <a:buFont typeface="Wingdings 2" pitchFamily="-106" charset="2"/>
              <a:buNone/>
            </a:pPr>
            <a:r>
              <a:rPr lang="en-US" sz="2000">
                <a:latin typeface="Times New Roman" pitchFamily="-106" charset="0"/>
                <a:cs typeface="Times New Roman" pitchFamily="-106" charset="0"/>
              </a:rPr>
              <a:t>		  </a:t>
            </a:r>
            <a:r>
              <a:rPr lang="en-US" sz="2000" b="1">
                <a:solidFill>
                  <a:srgbClr val="0070C0"/>
                </a:solidFill>
                <a:latin typeface="Times New Roman" pitchFamily="-106" charset="0"/>
                <a:cs typeface="Times New Roman" pitchFamily="-106" charset="0"/>
              </a:rPr>
              <a:t>B[i,w] = v</a:t>
            </a:r>
            <a:r>
              <a:rPr lang="en-US" sz="2000" b="1" baseline="-25000">
                <a:solidFill>
                  <a:srgbClr val="0070C0"/>
                </a:solidFill>
                <a:latin typeface="Times New Roman" pitchFamily="-106" charset="0"/>
                <a:cs typeface="Times New Roman" pitchFamily="-106" charset="0"/>
              </a:rPr>
              <a:t>i</a:t>
            </a:r>
            <a:r>
              <a:rPr lang="en-US" sz="2000" b="1">
                <a:solidFill>
                  <a:srgbClr val="0070C0"/>
                </a:solidFill>
                <a:latin typeface="Times New Roman" pitchFamily="-106" charset="0"/>
                <a:cs typeface="Times New Roman" pitchFamily="-106" charset="0"/>
              </a:rPr>
              <a:t> + B[i-1,w- w</a:t>
            </a:r>
            <a:r>
              <a:rPr lang="en-US" sz="2000" b="1" baseline="-25000">
                <a:solidFill>
                  <a:srgbClr val="0070C0"/>
                </a:solidFill>
                <a:latin typeface="Times New Roman" pitchFamily="-106" charset="0"/>
                <a:cs typeface="Times New Roman" pitchFamily="-106" charset="0"/>
              </a:rPr>
              <a:t>i</a:t>
            </a:r>
            <a:r>
              <a:rPr lang="en-US" sz="2000" b="1">
                <a:solidFill>
                  <a:srgbClr val="0070C0"/>
                </a:solidFill>
                <a:latin typeface="Times New Roman" pitchFamily="-106" charset="0"/>
                <a:cs typeface="Times New Roman" pitchFamily="-106" charset="0"/>
              </a:rPr>
              <a:t>]</a:t>
            </a:r>
          </a:p>
          <a:p>
            <a:pPr>
              <a:buFont typeface="Wingdings 2" pitchFamily="-106" charset="2"/>
              <a:buNone/>
            </a:pPr>
            <a:r>
              <a:rPr lang="en-US" sz="2000">
                <a:latin typeface="Times New Roman" pitchFamily="-106" charset="0"/>
                <a:cs typeface="Times New Roman" pitchFamily="-106" charset="0"/>
              </a:rPr>
              <a:t>	     else</a:t>
            </a:r>
          </a:p>
          <a:p>
            <a:pPr>
              <a:buFont typeface="Wingdings 2" pitchFamily="-106" charset="2"/>
              <a:buNone/>
            </a:pPr>
            <a:r>
              <a:rPr lang="en-US" sz="2000">
                <a:latin typeface="Times New Roman" pitchFamily="-106" charset="0"/>
                <a:cs typeface="Times New Roman" pitchFamily="-106" charset="0"/>
              </a:rPr>
              <a:t>		  B[i,w] = B[i-1,w]</a:t>
            </a:r>
          </a:p>
          <a:p>
            <a:pPr>
              <a:buFont typeface="Wingdings 2" pitchFamily="-106" charset="2"/>
              <a:buNone/>
            </a:pPr>
            <a:r>
              <a:rPr lang="pl-PL" sz="2000">
                <a:latin typeface="Times New Roman" pitchFamily="-106" charset="0"/>
                <a:cs typeface="Times New Roman" pitchFamily="-106" charset="0"/>
              </a:rPr>
              <a:t>else B[i,w] = B[i-1,w] // w</a:t>
            </a:r>
            <a:r>
              <a:rPr lang="pl-PL" sz="2000" baseline="-25000">
                <a:latin typeface="Times New Roman" pitchFamily="-106" charset="0"/>
                <a:cs typeface="Times New Roman" pitchFamily="-106" charset="0"/>
              </a:rPr>
              <a:t>i</a:t>
            </a:r>
            <a:r>
              <a:rPr lang="pl-PL" sz="2000">
                <a:latin typeface="Times New Roman" pitchFamily="-106" charset="0"/>
                <a:cs typeface="Times New Roman" pitchFamily="-106" charset="0"/>
              </a:rPr>
              <a:t> &gt; w</a:t>
            </a:r>
            <a:endParaRPr lang="en-US" sz="2000">
              <a:latin typeface="Times New Roman" pitchFamily="-106" charset="0"/>
              <a:cs typeface="Times New Roman" pitchFamily="-106" charset="0"/>
            </a:endParaRPr>
          </a:p>
        </p:txBody>
      </p:sp>
      <p:sp>
        <p:nvSpPr>
          <p:cNvPr id="23615"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1</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2</a:t>
            </a:r>
          </a:p>
          <a:p>
            <a:pPr eaLnBrk="1" hangingPunct="1"/>
            <a:r>
              <a:rPr lang="en-US" sz="2000" b="1">
                <a:latin typeface="Times New Roman" pitchFamily="-106" charset="0"/>
                <a:cs typeface="Times New Roman" pitchFamily="-106" charset="0"/>
              </a:rPr>
              <a:t>w = 5</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3</a:t>
            </a:r>
          </a:p>
        </p:txBody>
      </p:sp>
      <p:cxnSp>
        <p:nvCxnSpPr>
          <p:cNvPr id="10" name="Straight Arrow Connector 9"/>
          <p:cNvCxnSpPr/>
          <p:nvPr/>
        </p:nvCxnSpPr>
        <p:spPr>
          <a:xfrm>
            <a:off x="4419600" y="2209800"/>
            <a:ext cx="1143000" cy="2286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3048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A40E0212-418A-554B-8D3E-203C2F58A15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5609DBF1-447D-424D-9A00-DC804A3B890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375939B2-59B0-B347-9B33-7884435F75E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214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46656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4638"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a:latin typeface="Times New Roman" pitchFamily="-106" charset="0"/>
                <a:cs typeface="Times New Roman" pitchFamily="-106" charset="0"/>
              </a:rPr>
              <a:t>if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&lt;= w   //item i can be in the solution</a:t>
            </a:r>
          </a:p>
          <a:p>
            <a:pPr>
              <a:buFont typeface="Wingdings 2" pitchFamily="-106" charset="2"/>
              <a:buNone/>
            </a:pPr>
            <a:r>
              <a:rPr lang="en-US" sz="2000">
                <a:latin typeface="Times New Roman" pitchFamily="-106" charset="0"/>
                <a:cs typeface="Times New Roman" pitchFamily="-106" charset="0"/>
              </a:rPr>
              <a:t>	     if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&gt; B[i-1,w]</a:t>
            </a:r>
          </a:p>
          <a:p>
            <a:pPr>
              <a:buFont typeface="Wingdings 2" pitchFamily="-106" charset="2"/>
              <a:buNone/>
            </a:pPr>
            <a:r>
              <a:rPr lang="en-US" sz="2000">
                <a:latin typeface="Times New Roman" pitchFamily="-106" charset="0"/>
                <a:cs typeface="Times New Roman" pitchFamily="-106" charset="0"/>
              </a:rPr>
              <a:t>		  B[i,w] =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a:t>
            </a:r>
          </a:p>
          <a:p>
            <a:pPr>
              <a:buFont typeface="Wingdings 2" pitchFamily="-106" charset="2"/>
              <a:buNone/>
            </a:pPr>
            <a:r>
              <a:rPr lang="en-US" sz="2000">
                <a:latin typeface="Times New Roman" pitchFamily="-106" charset="0"/>
                <a:cs typeface="Times New Roman" pitchFamily="-106" charset="0"/>
              </a:rPr>
              <a:t>	     else</a:t>
            </a:r>
          </a:p>
          <a:p>
            <a:pPr>
              <a:buFont typeface="Wingdings 2" pitchFamily="-106" charset="2"/>
              <a:buNone/>
            </a:pPr>
            <a:r>
              <a:rPr lang="en-US" sz="2000">
                <a:latin typeface="Times New Roman" pitchFamily="-106" charset="0"/>
                <a:cs typeface="Times New Roman" pitchFamily="-106" charset="0"/>
              </a:rPr>
              <a:t>		  B[i,w] = B[i-1,w]</a:t>
            </a:r>
          </a:p>
          <a:p>
            <a:pPr>
              <a:buFont typeface="Wingdings 2" pitchFamily="-106" charset="2"/>
              <a:buNone/>
            </a:pPr>
            <a:r>
              <a:rPr lang="pl-PL" sz="2000">
                <a:latin typeface="Times New Roman" pitchFamily="-106" charset="0"/>
                <a:cs typeface="Times New Roman" pitchFamily="-106" charset="0"/>
              </a:rPr>
              <a:t>else B[i,w] = B[i-1,w] // w</a:t>
            </a:r>
            <a:r>
              <a:rPr lang="pl-PL" sz="2000" baseline="-25000">
                <a:latin typeface="Times New Roman" pitchFamily="-106" charset="0"/>
                <a:cs typeface="Times New Roman" pitchFamily="-106" charset="0"/>
              </a:rPr>
              <a:t>i</a:t>
            </a:r>
            <a:r>
              <a:rPr lang="pl-PL" sz="2000">
                <a:latin typeface="Times New Roman" pitchFamily="-106" charset="0"/>
                <a:cs typeface="Times New Roman" pitchFamily="-106" charset="0"/>
              </a:rPr>
              <a:t> &gt; w</a:t>
            </a:r>
            <a:endParaRPr lang="en-US" sz="2000">
              <a:latin typeface="Times New Roman" pitchFamily="-106" charset="0"/>
              <a:cs typeface="Times New Roman" pitchFamily="-106" charset="0"/>
            </a:endParaRPr>
          </a:p>
        </p:txBody>
      </p:sp>
      <p:sp>
        <p:nvSpPr>
          <p:cNvPr id="24639" name="TextBox 5"/>
          <p:cNvSpPr txBox="1">
            <a:spLocks noChangeArrowheads="1"/>
          </p:cNvSpPr>
          <p:nvPr/>
        </p:nvSpPr>
        <p:spPr bwMode="auto">
          <a:xfrm>
            <a:off x="6248400" y="1905000"/>
            <a:ext cx="1174750"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2</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b="1">
                <a:latin typeface="Times New Roman" pitchFamily="-106" charset="0"/>
                <a:cs typeface="Times New Roman" pitchFamily="-106" charset="0"/>
              </a:rPr>
              <a:t>w = 1</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-2</a:t>
            </a:r>
          </a:p>
        </p:txBody>
      </p:sp>
      <p:cxnSp>
        <p:nvCxnSpPr>
          <p:cNvPr id="10" name="Straight Arrow Connector 9"/>
          <p:cNvCxnSpPr/>
          <p:nvPr/>
        </p:nvCxnSpPr>
        <p:spPr>
          <a:xfrm rot="5400000">
            <a:off x="2667794" y="25900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2" name="Rectangle 11"/>
          <p:cNvSpPr/>
          <p:nvPr/>
        </p:nvSpPr>
        <p:spPr>
          <a:xfrm>
            <a:off x="7620000" y="6096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Date Placeholder 3">
            <a:extLst>
              <a:ext uri="{FF2B5EF4-FFF2-40B4-BE49-F238E27FC236}">
                <a16:creationId xmlns:a16="http://schemas.microsoft.com/office/drawing/2014/main" id="{95C4CAE8-FE2E-F64C-84D5-19CC4B2FE36B}"/>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78A05C9F-28E8-4548-A105-A0FA516ADB8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641455E5-6F6D-664A-8D0A-979DBAC702F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215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720240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5662"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dirty="0">
                <a:latin typeface="Times New Roman" pitchFamily="-106" charset="0"/>
                <a:cs typeface="Times New Roman" pitchFamily="-106" charset="0"/>
              </a:rPr>
              <a:t>if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&lt;= w   //item </a:t>
            </a:r>
            <a:r>
              <a:rPr lang="en-US" sz="2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can be in the solution</a:t>
            </a:r>
          </a:p>
          <a:p>
            <a:pPr>
              <a:buFont typeface="Wingdings 2" pitchFamily="-106" charset="2"/>
              <a:buNone/>
            </a:pPr>
            <a:r>
              <a:rPr lang="en-US" sz="2000" dirty="0">
                <a:latin typeface="Times New Roman" pitchFamily="-106" charset="0"/>
                <a:cs typeface="Times New Roman" pitchFamily="-106" charset="0"/>
              </a:rPr>
              <a:t>	     if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B[i-1,w-w</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&gt; B[i-1,w]</a:t>
            </a:r>
          </a:p>
          <a:p>
            <a:pPr>
              <a:buFont typeface="Wingdings 2" pitchFamily="-106" charset="2"/>
              <a:buNone/>
            </a:pPr>
            <a:r>
              <a:rPr lang="en-US" sz="2000" dirty="0">
                <a:latin typeface="Times New Roman" pitchFamily="-106" charset="0"/>
                <a:cs typeface="Times New Roman" pitchFamily="-106" charset="0"/>
              </a:rPr>
              <a:t>		  B[</a:t>
            </a:r>
            <a:r>
              <a:rPr lang="en-US" sz="2000" dirty="0" err="1">
                <a:latin typeface="Times New Roman" pitchFamily="-106" charset="0"/>
                <a:cs typeface="Times New Roman" pitchFamily="-106" charset="0"/>
              </a:rPr>
              <a:t>i,w</a:t>
            </a:r>
            <a:r>
              <a:rPr lang="en-US" sz="2000" dirty="0">
                <a:latin typeface="Times New Roman" pitchFamily="-106" charset="0"/>
                <a:cs typeface="Times New Roman" pitchFamily="-106" charset="0"/>
              </a:rPr>
              <a:t>] =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a:t>
            </a:r>
          </a:p>
          <a:p>
            <a:pPr>
              <a:buFont typeface="Wingdings 2" pitchFamily="-106" charset="2"/>
              <a:buNone/>
            </a:pPr>
            <a:r>
              <a:rPr lang="en-US" sz="2000" dirty="0">
                <a:latin typeface="Times New Roman" pitchFamily="-106" charset="0"/>
                <a:cs typeface="Times New Roman" pitchFamily="-106" charset="0"/>
              </a:rPr>
              <a:t>	     else</a:t>
            </a:r>
          </a:p>
          <a:p>
            <a:pPr>
              <a:buFont typeface="Wingdings 2" pitchFamily="-106" charset="2"/>
              <a:buNone/>
            </a:pPr>
            <a:r>
              <a:rPr lang="en-US" sz="2000" dirty="0">
                <a:latin typeface="Times New Roman" pitchFamily="-106" charset="0"/>
                <a:cs typeface="Times New Roman" pitchFamily="-106" charset="0"/>
              </a:rPr>
              <a:t>		  B[</a:t>
            </a:r>
            <a:r>
              <a:rPr lang="en-US" sz="2000" dirty="0" err="1">
                <a:latin typeface="Times New Roman" pitchFamily="-106" charset="0"/>
                <a:cs typeface="Times New Roman" pitchFamily="-106" charset="0"/>
              </a:rPr>
              <a:t>i,w</a:t>
            </a:r>
            <a:r>
              <a:rPr lang="en-US" sz="2000" dirty="0">
                <a:latin typeface="Times New Roman" pitchFamily="-106" charset="0"/>
                <a:cs typeface="Times New Roman" pitchFamily="-106" charset="0"/>
              </a:rPr>
              <a:t>] = B[i-1,w]</a:t>
            </a:r>
          </a:p>
          <a:p>
            <a:pPr>
              <a:buFont typeface="Wingdings 2" pitchFamily="-106" charset="2"/>
              <a:buNone/>
            </a:pPr>
            <a:r>
              <a:rPr lang="pl-PL" sz="2000" dirty="0" err="1">
                <a:latin typeface="Times New Roman" pitchFamily="-106" charset="0"/>
                <a:cs typeface="Times New Roman" pitchFamily="-106" charset="0"/>
              </a:rPr>
              <a:t>else</a:t>
            </a:r>
            <a:r>
              <a:rPr lang="pl-PL" sz="2000" dirty="0">
                <a:latin typeface="Times New Roman" pitchFamily="-106" charset="0"/>
                <a:cs typeface="Times New Roman" pitchFamily="-106" charset="0"/>
              </a:rPr>
              <a:t> </a:t>
            </a:r>
            <a:r>
              <a:rPr lang="pl-PL" sz="2000" b="1" dirty="0">
                <a:solidFill>
                  <a:srgbClr val="0070C0"/>
                </a:solidFill>
                <a:latin typeface="Times New Roman" pitchFamily="-106" charset="0"/>
                <a:cs typeface="Times New Roman" pitchFamily="-106" charset="0"/>
              </a:rPr>
              <a:t>B[</a:t>
            </a:r>
            <a:r>
              <a:rPr lang="pl-PL" sz="2000" b="1" dirty="0" err="1">
                <a:solidFill>
                  <a:srgbClr val="0070C0"/>
                </a:solidFill>
                <a:latin typeface="Times New Roman" pitchFamily="-106" charset="0"/>
                <a:cs typeface="Times New Roman" pitchFamily="-106" charset="0"/>
              </a:rPr>
              <a:t>i,w</a:t>
            </a:r>
            <a:r>
              <a:rPr lang="pl-PL" sz="2000" b="1" dirty="0">
                <a:solidFill>
                  <a:srgbClr val="0070C0"/>
                </a:solidFill>
                <a:latin typeface="Times New Roman" pitchFamily="-106" charset="0"/>
                <a:cs typeface="Times New Roman" pitchFamily="-106" charset="0"/>
              </a:rPr>
              <a:t>] = B[i-1,w] </a:t>
            </a:r>
            <a:r>
              <a:rPr lang="pl-PL" sz="2000" dirty="0">
                <a:latin typeface="Times New Roman" pitchFamily="-106" charset="0"/>
                <a:cs typeface="Times New Roman" pitchFamily="-106" charset="0"/>
              </a:rPr>
              <a:t>// </a:t>
            </a:r>
            <a:r>
              <a:rPr lang="pl-PL" sz="2000" dirty="0" err="1">
                <a:latin typeface="Times New Roman" pitchFamily="-106" charset="0"/>
                <a:cs typeface="Times New Roman" pitchFamily="-106" charset="0"/>
              </a:rPr>
              <a:t>w</a:t>
            </a:r>
            <a:r>
              <a:rPr lang="pl-PL" sz="2000" baseline="-25000" dirty="0" err="1">
                <a:latin typeface="Times New Roman" pitchFamily="-106" charset="0"/>
                <a:cs typeface="Times New Roman" pitchFamily="-106" charset="0"/>
              </a:rPr>
              <a:t>i</a:t>
            </a:r>
            <a:r>
              <a:rPr lang="pl-PL" sz="2000" dirty="0">
                <a:latin typeface="Times New Roman" pitchFamily="-106" charset="0"/>
                <a:cs typeface="Times New Roman" pitchFamily="-106" charset="0"/>
              </a:rPr>
              <a:t> &gt; w</a:t>
            </a:r>
            <a:endParaRPr lang="en-US" sz="2000" dirty="0">
              <a:latin typeface="Times New Roman" pitchFamily="-106" charset="0"/>
              <a:cs typeface="Times New Roman" pitchFamily="-106" charset="0"/>
            </a:endParaRPr>
          </a:p>
        </p:txBody>
      </p:sp>
      <p:sp>
        <p:nvSpPr>
          <p:cNvPr id="25663" name="TextBox 5"/>
          <p:cNvSpPr txBox="1">
            <a:spLocks noChangeArrowheads="1"/>
          </p:cNvSpPr>
          <p:nvPr/>
        </p:nvSpPr>
        <p:spPr bwMode="auto">
          <a:xfrm>
            <a:off x="6248400" y="1905000"/>
            <a:ext cx="1154113"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2</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b="1">
                <a:latin typeface="Times New Roman" pitchFamily="-106" charset="0"/>
                <a:cs typeface="Times New Roman" pitchFamily="-106" charset="0"/>
              </a:rPr>
              <a:t>w = 2</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-1</a:t>
            </a:r>
          </a:p>
        </p:txBody>
      </p:sp>
      <p:cxnSp>
        <p:nvCxnSpPr>
          <p:cNvPr id="10" name="Straight Arrow Connector 9"/>
          <p:cNvCxnSpPr/>
          <p:nvPr/>
        </p:nvCxnSpPr>
        <p:spPr>
          <a:xfrm rot="5400000">
            <a:off x="3277394" y="25900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9" name="Rectangle 8"/>
          <p:cNvSpPr/>
          <p:nvPr/>
        </p:nvSpPr>
        <p:spPr>
          <a:xfrm>
            <a:off x="7620000" y="6096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DF1780A9-C7FE-3448-887E-EE2D482B9A08}"/>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13" name="Footer Placeholder 4">
            <a:extLst>
              <a:ext uri="{FF2B5EF4-FFF2-40B4-BE49-F238E27FC236}">
                <a16:creationId xmlns:a16="http://schemas.microsoft.com/office/drawing/2014/main" id="{E79C28E6-5D93-3A40-A36C-CC304DBCE97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4" name="Slide Number Placeholder 5">
            <a:extLst>
              <a:ext uri="{FF2B5EF4-FFF2-40B4-BE49-F238E27FC236}">
                <a16:creationId xmlns:a16="http://schemas.microsoft.com/office/drawing/2014/main" id="{DA59214D-267E-7D47-A200-1CDF204267F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216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093105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6686"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dirty="0">
                <a:latin typeface="Times New Roman" pitchFamily="-106" charset="0"/>
                <a:cs typeface="Times New Roman" pitchFamily="-106" charset="0"/>
              </a:rPr>
              <a:t>if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&lt;= w   //item </a:t>
            </a:r>
            <a:r>
              <a:rPr lang="en-US" sz="2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can be in the solution</a:t>
            </a:r>
          </a:p>
          <a:p>
            <a:pPr>
              <a:buFont typeface="Wingdings 2" pitchFamily="-106" charset="2"/>
              <a:buNone/>
            </a:pPr>
            <a:r>
              <a:rPr lang="en-US" sz="2000" dirty="0">
                <a:latin typeface="Times New Roman" pitchFamily="-106" charset="0"/>
                <a:cs typeface="Times New Roman" pitchFamily="-106" charset="0"/>
              </a:rPr>
              <a:t>	     if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B[i-1,w-w</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&gt; B[i-1,w]</a:t>
            </a:r>
          </a:p>
          <a:p>
            <a:pPr>
              <a:buFont typeface="Wingdings 2" pitchFamily="-106" charset="2"/>
              <a:buNone/>
            </a:pPr>
            <a:r>
              <a:rPr lang="en-US" sz="2000" dirty="0">
                <a:latin typeface="Times New Roman" pitchFamily="-106" charset="0"/>
                <a:cs typeface="Times New Roman" pitchFamily="-106" charset="0"/>
              </a:rPr>
              <a:t>		  </a:t>
            </a:r>
            <a:r>
              <a:rPr lang="en-US" sz="2000" b="1" dirty="0">
                <a:solidFill>
                  <a:srgbClr val="0070C0"/>
                </a:solidFill>
                <a:latin typeface="Times New Roman" pitchFamily="-106" charset="0"/>
                <a:cs typeface="Times New Roman" pitchFamily="-106" charset="0"/>
              </a:rPr>
              <a:t>B[</a:t>
            </a:r>
            <a:r>
              <a:rPr lang="en-US" sz="2000" b="1" dirty="0" err="1">
                <a:solidFill>
                  <a:srgbClr val="0070C0"/>
                </a:solidFill>
                <a:latin typeface="Times New Roman" pitchFamily="-106" charset="0"/>
                <a:cs typeface="Times New Roman" pitchFamily="-106" charset="0"/>
              </a:rPr>
              <a:t>i,w</a:t>
            </a:r>
            <a:r>
              <a:rPr lang="en-US" sz="2000" b="1" dirty="0">
                <a:solidFill>
                  <a:srgbClr val="0070C0"/>
                </a:solidFill>
                <a:latin typeface="Times New Roman" pitchFamily="-106" charset="0"/>
                <a:cs typeface="Times New Roman" pitchFamily="-106" charset="0"/>
              </a:rPr>
              <a:t>] = v</a:t>
            </a:r>
            <a:r>
              <a:rPr lang="en-US" sz="2000" b="1" baseline="-25000" dirty="0">
                <a:solidFill>
                  <a:srgbClr val="0070C0"/>
                </a:solidFill>
                <a:latin typeface="Times New Roman" pitchFamily="-106" charset="0"/>
                <a:cs typeface="Times New Roman" pitchFamily="-106" charset="0"/>
              </a:rPr>
              <a:t>i</a:t>
            </a:r>
            <a:r>
              <a:rPr lang="en-US" sz="2000" b="1" dirty="0">
                <a:solidFill>
                  <a:srgbClr val="0070C0"/>
                </a:solidFill>
                <a:latin typeface="Times New Roman" pitchFamily="-106" charset="0"/>
                <a:cs typeface="Times New Roman" pitchFamily="-106" charset="0"/>
              </a:rPr>
              <a:t> + B[i-1,w- </a:t>
            </a:r>
            <a:r>
              <a:rPr lang="en-US" sz="2000" b="1" dirty="0" err="1">
                <a:solidFill>
                  <a:srgbClr val="0070C0"/>
                </a:solidFill>
                <a:latin typeface="Times New Roman" pitchFamily="-106" charset="0"/>
                <a:cs typeface="Times New Roman" pitchFamily="-106" charset="0"/>
              </a:rPr>
              <a:t>w</a:t>
            </a:r>
            <a:r>
              <a:rPr lang="en-US" sz="2000" b="1" baseline="-25000" dirty="0" err="1">
                <a:solidFill>
                  <a:srgbClr val="0070C0"/>
                </a:solidFill>
                <a:latin typeface="Times New Roman" pitchFamily="-106" charset="0"/>
                <a:cs typeface="Times New Roman" pitchFamily="-106" charset="0"/>
              </a:rPr>
              <a:t>i</a:t>
            </a:r>
            <a:r>
              <a:rPr lang="en-US" sz="2000" b="1" dirty="0">
                <a:solidFill>
                  <a:srgbClr val="0070C0"/>
                </a:solidFill>
                <a:latin typeface="Times New Roman" pitchFamily="-106" charset="0"/>
                <a:cs typeface="Times New Roman" pitchFamily="-106" charset="0"/>
              </a:rPr>
              <a:t>]</a:t>
            </a:r>
            <a:endParaRPr lang="en-US" sz="2000" dirty="0">
              <a:latin typeface="Times New Roman" pitchFamily="-106" charset="0"/>
              <a:cs typeface="Times New Roman" pitchFamily="-106" charset="0"/>
            </a:endParaRPr>
          </a:p>
          <a:p>
            <a:pPr>
              <a:buFont typeface="Wingdings 2" pitchFamily="-106" charset="2"/>
              <a:buNone/>
            </a:pPr>
            <a:r>
              <a:rPr lang="en-US" sz="2000" dirty="0">
                <a:latin typeface="Times New Roman" pitchFamily="-106" charset="0"/>
                <a:cs typeface="Times New Roman" pitchFamily="-106" charset="0"/>
              </a:rPr>
              <a:t>	     else</a:t>
            </a:r>
          </a:p>
          <a:p>
            <a:pPr>
              <a:buFont typeface="Wingdings 2" pitchFamily="-106" charset="2"/>
              <a:buNone/>
            </a:pPr>
            <a:r>
              <a:rPr lang="en-US" sz="2000" dirty="0">
                <a:latin typeface="Times New Roman" pitchFamily="-106" charset="0"/>
                <a:cs typeface="Times New Roman" pitchFamily="-106" charset="0"/>
              </a:rPr>
              <a:t>		  B[</a:t>
            </a:r>
            <a:r>
              <a:rPr lang="en-US" sz="2000" dirty="0" err="1">
                <a:latin typeface="Times New Roman" pitchFamily="-106" charset="0"/>
                <a:cs typeface="Times New Roman" pitchFamily="-106" charset="0"/>
              </a:rPr>
              <a:t>i,w</a:t>
            </a:r>
            <a:r>
              <a:rPr lang="en-US" sz="2000" dirty="0">
                <a:latin typeface="Times New Roman" pitchFamily="-106" charset="0"/>
                <a:cs typeface="Times New Roman" pitchFamily="-106" charset="0"/>
              </a:rPr>
              <a:t>] = B[i-1,w]</a:t>
            </a:r>
          </a:p>
          <a:p>
            <a:pPr>
              <a:buFont typeface="Wingdings 2" pitchFamily="-106" charset="2"/>
              <a:buNone/>
            </a:pPr>
            <a:r>
              <a:rPr lang="pl-PL" sz="2000" dirty="0" err="1">
                <a:latin typeface="Times New Roman" pitchFamily="-106" charset="0"/>
                <a:cs typeface="Times New Roman" pitchFamily="-106" charset="0"/>
              </a:rPr>
              <a:t>else</a:t>
            </a:r>
            <a:r>
              <a:rPr lang="pl-PL" sz="2000" dirty="0">
                <a:latin typeface="Times New Roman" pitchFamily="-106" charset="0"/>
                <a:cs typeface="Times New Roman" pitchFamily="-106" charset="0"/>
              </a:rPr>
              <a:t> B[</a:t>
            </a:r>
            <a:r>
              <a:rPr lang="pl-PL" sz="2000" dirty="0" err="1">
                <a:latin typeface="Times New Roman" pitchFamily="-106" charset="0"/>
                <a:cs typeface="Times New Roman" pitchFamily="-106" charset="0"/>
              </a:rPr>
              <a:t>i,w</a:t>
            </a:r>
            <a:r>
              <a:rPr lang="pl-PL" sz="2000" dirty="0">
                <a:latin typeface="Times New Roman" pitchFamily="-106" charset="0"/>
                <a:cs typeface="Times New Roman" pitchFamily="-106" charset="0"/>
              </a:rPr>
              <a:t>] = B[i-1,w] // </a:t>
            </a:r>
            <a:r>
              <a:rPr lang="pl-PL" sz="2000" dirty="0" err="1">
                <a:latin typeface="Times New Roman" pitchFamily="-106" charset="0"/>
                <a:cs typeface="Times New Roman" pitchFamily="-106" charset="0"/>
              </a:rPr>
              <a:t>w</a:t>
            </a:r>
            <a:r>
              <a:rPr lang="pl-PL" sz="2000" baseline="-25000" dirty="0" err="1">
                <a:latin typeface="Times New Roman" pitchFamily="-106" charset="0"/>
                <a:cs typeface="Times New Roman" pitchFamily="-106" charset="0"/>
              </a:rPr>
              <a:t>i</a:t>
            </a:r>
            <a:r>
              <a:rPr lang="pl-PL" sz="2000" dirty="0">
                <a:latin typeface="Times New Roman" pitchFamily="-106" charset="0"/>
                <a:cs typeface="Times New Roman" pitchFamily="-106" charset="0"/>
              </a:rPr>
              <a:t> &gt; w</a:t>
            </a:r>
            <a:endParaRPr lang="en-US" sz="2000" dirty="0">
              <a:latin typeface="Times New Roman" pitchFamily="-106" charset="0"/>
              <a:cs typeface="Times New Roman" pitchFamily="-106" charset="0"/>
            </a:endParaRPr>
          </a:p>
        </p:txBody>
      </p:sp>
      <p:sp>
        <p:nvSpPr>
          <p:cNvPr id="26687"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2</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b="1">
                <a:latin typeface="Times New Roman" pitchFamily="-106" charset="0"/>
                <a:cs typeface="Times New Roman" pitchFamily="-106" charset="0"/>
              </a:rPr>
              <a:t>w = 3</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0</a:t>
            </a:r>
          </a:p>
        </p:txBody>
      </p:sp>
      <p:cxnSp>
        <p:nvCxnSpPr>
          <p:cNvPr id="10" name="Straight Arrow Connector 9"/>
          <p:cNvCxnSpPr/>
          <p:nvPr/>
        </p:nvCxnSpPr>
        <p:spPr>
          <a:xfrm>
            <a:off x="2514600" y="2514600"/>
            <a:ext cx="1676400" cy="2286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6096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2B6BC904-746C-0444-9AC7-1E3EB658EC38}"/>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44B30732-A989-354E-B4CF-6DECC6FD85F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002C8432-E43F-E247-90B3-9E513F2549F3}"/>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164160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7710"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a:latin typeface="Times New Roman" pitchFamily="-106" charset="0"/>
                <a:cs typeface="Times New Roman" pitchFamily="-106" charset="0"/>
              </a:rPr>
              <a:t>if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&lt;= w   //item i can be in the solution</a:t>
            </a:r>
          </a:p>
          <a:p>
            <a:pPr>
              <a:buFont typeface="Wingdings 2" pitchFamily="-106" charset="2"/>
              <a:buNone/>
            </a:pPr>
            <a:r>
              <a:rPr lang="en-US" sz="2000">
                <a:latin typeface="Times New Roman" pitchFamily="-106" charset="0"/>
                <a:cs typeface="Times New Roman" pitchFamily="-106" charset="0"/>
              </a:rPr>
              <a:t>	     if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&gt; B[i-1,w]</a:t>
            </a:r>
          </a:p>
          <a:p>
            <a:pPr>
              <a:buFont typeface="Wingdings 2" pitchFamily="-106" charset="2"/>
              <a:buNone/>
            </a:pPr>
            <a:r>
              <a:rPr lang="en-US" sz="2000">
                <a:latin typeface="Times New Roman" pitchFamily="-106" charset="0"/>
                <a:cs typeface="Times New Roman" pitchFamily="-106" charset="0"/>
              </a:rPr>
              <a:t>		  </a:t>
            </a:r>
            <a:r>
              <a:rPr lang="en-US" sz="2000" b="1">
                <a:solidFill>
                  <a:srgbClr val="0070C0"/>
                </a:solidFill>
                <a:latin typeface="Times New Roman" pitchFamily="-106" charset="0"/>
                <a:cs typeface="Times New Roman" pitchFamily="-106" charset="0"/>
              </a:rPr>
              <a:t>B[i,w] = v</a:t>
            </a:r>
            <a:r>
              <a:rPr lang="en-US" sz="2000" b="1" baseline="-25000">
                <a:solidFill>
                  <a:srgbClr val="0070C0"/>
                </a:solidFill>
                <a:latin typeface="Times New Roman" pitchFamily="-106" charset="0"/>
                <a:cs typeface="Times New Roman" pitchFamily="-106" charset="0"/>
              </a:rPr>
              <a:t>i</a:t>
            </a:r>
            <a:r>
              <a:rPr lang="en-US" sz="2000" b="1">
                <a:solidFill>
                  <a:srgbClr val="0070C0"/>
                </a:solidFill>
                <a:latin typeface="Times New Roman" pitchFamily="-106" charset="0"/>
                <a:cs typeface="Times New Roman" pitchFamily="-106" charset="0"/>
              </a:rPr>
              <a:t> + B[i-1,w- w</a:t>
            </a:r>
            <a:r>
              <a:rPr lang="en-US" sz="2000" b="1" baseline="-25000">
                <a:solidFill>
                  <a:srgbClr val="0070C0"/>
                </a:solidFill>
                <a:latin typeface="Times New Roman" pitchFamily="-106" charset="0"/>
                <a:cs typeface="Times New Roman" pitchFamily="-106" charset="0"/>
              </a:rPr>
              <a:t>i</a:t>
            </a:r>
            <a:r>
              <a:rPr lang="en-US" sz="2000" b="1">
                <a:solidFill>
                  <a:srgbClr val="0070C0"/>
                </a:solidFill>
                <a:latin typeface="Times New Roman" pitchFamily="-106" charset="0"/>
                <a:cs typeface="Times New Roman" pitchFamily="-106" charset="0"/>
              </a:rPr>
              <a:t>]</a:t>
            </a:r>
          </a:p>
          <a:p>
            <a:pPr>
              <a:buFont typeface="Wingdings 2" pitchFamily="-106" charset="2"/>
              <a:buNone/>
            </a:pPr>
            <a:r>
              <a:rPr lang="en-US" sz="2000">
                <a:latin typeface="Times New Roman" pitchFamily="-106" charset="0"/>
                <a:cs typeface="Times New Roman" pitchFamily="-106" charset="0"/>
              </a:rPr>
              <a:t>	     else</a:t>
            </a:r>
          </a:p>
          <a:p>
            <a:pPr>
              <a:buFont typeface="Wingdings 2" pitchFamily="-106" charset="2"/>
              <a:buNone/>
            </a:pPr>
            <a:r>
              <a:rPr lang="en-US" sz="2000">
                <a:latin typeface="Times New Roman" pitchFamily="-106" charset="0"/>
                <a:cs typeface="Times New Roman" pitchFamily="-106" charset="0"/>
              </a:rPr>
              <a:t>		  B[i,w] = B[i-1,w]</a:t>
            </a:r>
          </a:p>
          <a:p>
            <a:pPr>
              <a:buFont typeface="Wingdings 2" pitchFamily="-106" charset="2"/>
              <a:buNone/>
            </a:pPr>
            <a:r>
              <a:rPr lang="pl-PL" sz="2000">
                <a:latin typeface="Times New Roman" pitchFamily="-106" charset="0"/>
                <a:cs typeface="Times New Roman" pitchFamily="-106" charset="0"/>
              </a:rPr>
              <a:t>else B[i,w] = B[i-1,w] // w</a:t>
            </a:r>
            <a:r>
              <a:rPr lang="pl-PL" sz="2000" baseline="-25000">
                <a:latin typeface="Times New Roman" pitchFamily="-106" charset="0"/>
                <a:cs typeface="Times New Roman" pitchFamily="-106" charset="0"/>
              </a:rPr>
              <a:t>i</a:t>
            </a:r>
            <a:r>
              <a:rPr lang="pl-PL" sz="2000">
                <a:latin typeface="Times New Roman" pitchFamily="-106" charset="0"/>
                <a:cs typeface="Times New Roman" pitchFamily="-106" charset="0"/>
              </a:rPr>
              <a:t> &gt; w</a:t>
            </a:r>
            <a:endParaRPr lang="en-US" sz="2000">
              <a:latin typeface="Times New Roman" pitchFamily="-106" charset="0"/>
              <a:cs typeface="Times New Roman" pitchFamily="-106" charset="0"/>
            </a:endParaRPr>
          </a:p>
        </p:txBody>
      </p:sp>
      <p:sp>
        <p:nvSpPr>
          <p:cNvPr id="27711"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2</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b="1">
                <a:latin typeface="Times New Roman" pitchFamily="-106" charset="0"/>
                <a:cs typeface="Times New Roman" pitchFamily="-106" charset="0"/>
              </a:rPr>
              <a:t>w = 4</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1</a:t>
            </a:r>
          </a:p>
        </p:txBody>
      </p:sp>
      <p:cxnSp>
        <p:nvCxnSpPr>
          <p:cNvPr id="10" name="Straight Arrow Connector 9"/>
          <p:cNvCxnSpPr/>
          <p:nvPr/>
        </p:nvCxnSpPr>
        <p:spPr>
          <a:xfrm>
            <a:off x="3124200" y="2514600"/>
            <a:ext cx="1676400" cy="2286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6096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9BE2C840-1497-024A-8DBA-BA41E186F737}"/>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F7F097C1-B681-B340-91A8-1B960D8F4B2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93025D0E-8AC6-DE49-95D1-62A09024E5B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28980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8734"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dirty="0">
                <a:latin typeface="Times New Roman" pitchFamily="-106" charset="0"/>
                <a:cs typeface="Times New Roman" pitchFamily="-106" charset="0"/>
              </a:rPr>
              <a:t>if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&lt;= w   //item </a:t>
            </a:r>
            <a:r>
              <a:rPr lang="en-US" sz="2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can be in the solution</a:t>
            </a:r>
          </a:p>
          <a:p>
            <a:pPr>
              <a:buFont typeface="Wingdings 2" pitchFamily="-106" charset="2"/>
              <a:buNone/>
            </a:pPr>
            <a:r>
              <a:rPr lang="en-US" sz="2000" dirty="0">
                <a:latin typeface="Times New Roman" pitchFamily="-106" charset="0"/>
                <a:cs typeface="Times New Roman" pitchFamily="-106" charset="0"/>
              </a:rPr>
              <a:t>	     if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B[i-1,w-w</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&gt; B[i-1,w]</a:t>
            </a:r>
          </a:p>
          <a:p>
            <a:pPr>
              <a:buFont typeface="Wingdings 2" pitchFamily="-106" charset="2"/>
              <a:buNone/>
            </a:pPr>
            <a:r>
              <a:rPr lang="en-US" sz="2000" dirty="0">
                <a:latin typeface="Times New Roman" pitchFamily="-106" charset="0"/>
                <a:cs typeface="Times New Roman" pitchFamily="-106" charset="0"/>
              </a:rPr>
              <a:t>		  </a:t>
            </a:r>
            <a:r>
              <a:rPr lang="en-US" sz="2000" b="1" dirty="0">
                <a:solidFill>
                  <a:srgbClr val="0070C0"/>
                </a:solidFill>
                <a:latin typeface="Times New Roman" pitchFamily="-106" charset="0"/>
                <a:cs typeface="Times New Roman" pitchFamily="-106" charset="0"/>
              </a:rPr>
              <a:t>B[</a:t>
            </a:r>
            <a:r>
              <a:rPr lang="en-US" sz="2000" b="1" dirty="0" err="1">
                <a:solidFill>
                  <a:srgbClr val="0070C0"/>
                </a:solidFill>
                <a:latin typeface="Times New Roman" pitchFamily="-106" charset="0"/>
                <a:cs typeface="Times New Roman" pitchFamily="-106" charset="0"/>
              </a:rPr>
              <a:t>i,w</a:t>
            </a:r>
            <a:r>
              <a:rPr lang="en-US" sz="2000" b="1" dirty="0">
                <a:solidFill>
                  <a:srgbClr val="0070C0"/>
                </a:solidFill>
                <a:latin typeface="Times New Roman" pitchFamily="-106" charset="0"/>
                <a:cs typeface="Times New Roman" pitchFamily="-106" charset="0"/>
              </a:rPr>
              <a:t>] = v</a:t>
            </a:r>
            <a:r>
              <a:rPr lang="en-US" sz="2000" b="1" baseline="-25000" dirty="0">
                <a:solidFill>
                  <a:srgbClr val="0070C0"/>
                </a:solidFill>
                <a:latin typeface="Times New Roman" pitchFamily="-106" charset="0"/>
                <a:cs typeface="Times New Roman" pitchFamily="-106" charset="0"/>
              </a:rPr>
              <a:t>i</a:t>
            </a:r>
            <a:r>
              <a:rPr lang="en-US" sz="2000" b="1" dirty="0">
                <a:solidFill>
                  <a:srgbClr val="0070C0"/>
                </a:solidFill>
                <a:latin typeface="Times New Roman" pitchFamily="-106" charset="0"/>
                <a:cs typeface="Times New Roman" pitchFamily="-106" charset="0"/>
              </a:rPr>
              <a:t> + B[i-1,w- </a:t>
            </a:r>
            <a:r>
              <a:rPr lang="en-US" sz="2000" b="1" dirty="0" err="1">
                <a:solidFill>
                  <a:srgbClr val="0070C0"/>
                </a:solidFill>
                <a:latin typeface="Times New Roman" pitchFamily="-106" charset="0"/>
                <a:cs typeface="Times New Roman" pitchFamily="-106" charset="0"/>
              </a:rPr>
              <a:t>w</a:t>
            </a:r>
            <a:r>
              <a:rPr lang="en-US" sz="2000" b="1" baseline="-25000" dirty="0" err="1">
                <a:solidFill>
                  <a:srgbClr val="0070C0"/>
                </a:solidFill>
                <a:latin typeface="Times New Roman" pitchFamily="-106" charset="0"/>
                <a:cs typeface="Times New Roman" pitchFamily="-106" charset="0"/>
              </a:rPr>
              <a:t>i</a:t>
            </a:r>
            <a:r>
              <a:rPr lang="en-US" sz="2000" b="1" dirty="0">
                <a:solidFill>
                  <a:srgbClr val="0070C0"/>
                </a:solidFill>
                <a:latin typeface="Times New Roman" pitchFamily="-106" charset="0"/>
                <a:cs typeface="Times New Roman" pitchFamily="-106" charset="0"/>
              </a:rPr>
              <a:t>]</a:t>
            </a:r>
          </a:p>
          <a:p>
            <a:pPr>
              <a:buFont typeface="Wingdings 2" pitchFamily="-106" charset="2"/>
              <a:buNone/>
            </a:pPr>
            <a:r>
              <a:rPr lang="en-US" sz="2000" dirty="0">
                <a:latin typeface="Times New Roman" pitchFamily="-106" charset="0"/>
                <a:cs typeface="Times New Roman" pitchFamily="-106" charset="0"/>
              </a:rPr>
              <a:t>	     else</a:t>
            </a:r>
          </a:p>
          <a:p>
            <a:pPr>
              <a:buFont typeface="Wingdings 2" pitchFamily="-106" charset="2"/>
              <a:buNone/>
            </a:pPr>
            <a:r>
              <a:rPr lang="en-US" sz="2000" dirty="0">
                <a:latin typeface="Times New Roman" pitchFamily="-106" charset="0"/>
                <a:cs typeface="Times New Roman" pitchFamily="-106" charset="0"/>
              </a:rPr>
              <a:t>		  B[</a:t>
            </a:r>
            <a:r>
              <a:rPr lang="en-US" sz="2000" dirty="0" err="1">
                <a:latin typeface="Times New Roman" pitchFamily="-106" charset="0"/>
                <a:cs typeface="Times New Roman" pitchFamily="-106" charset="0"/>
              </a:rPr>
              <a:t>i,w</a:t>
            </a:r>
            <a:r>
              <a:rPr lang="en-US" sz="2000" dirty="0">
                <a:latin typeface="Times New Roman" pitchFamily="-106" charset="0"/>
                <a:cs typeface="Times New Roman" pitchFamily="-106" charset="0"/>
              </a:rPr>
              <a:t>] = B[i-1,w]</a:t>
            </a:r>
          </a:p>
          <a:p>
            <a:pPr>
              <a:buFont typeface="Wingdings 2" pitchFamily="-106" charset="2"/>
              <a:buNone/>
            </a:pPr>
            <a:r>
              <a:rPr lang="pl-PL" sz="2000" dirty="0" err="1">
                <a:latin typeface="Times New Roman" pitchFamily="-106" charset="0"/>
                <a:cs typeface="Times New Roman" pitchFamily="-106" charset="0"/>
              </a:rPr>
              <a:t>else</a:t>
            </a:r>
            <a:r>
              <a:rPr lang="pl-PL" sz="2000" dirty="0">
                <a:latin typeface="Times New Roman" pitchFamily="-106" charset="0"/>
                <a:cs typeface="Times New Roman" pitchFamily="-106" charset="0"/>
              </a:rPr>
              <a:t> B[</a:t>
            </a:r>
            <a:r>
              <a:rPr lang="pl-PL" sz="2000" dirty="0" err="1">
                <a:latin typeface="Times New Roman" pitchFamily="-106" charset="0"/>
                <a:cs typeface="Times New Roman" pitchFamily="-106" charset="0"/>
              </a:rPr>
              <a:t>i,w</a:t>
            </a:r>
            <a:r>
              <a:rPr lang="pl-PL" sz="2000" dirty="0">
                <a:latin typeface="Times New Roman" pitchFamily="-106" charset="0"/>
                <a:cs typeface="Times New Roman" pitchFamily="-106" charset="0"/>
              </a:rPr>
              <a:t>] = B[i-1,w] // </a:t>
            </a:r>
            <a:r>
              <a:rPr lang="pl-PL" sz="2000" dirty="0" err="1">
                <a:latin typeface="Times New Roman" pitchFamily="-106" charset="0"/>
                <a:cs typeface="Times New Roman" pitchFamily="-106" charset="0"/>
              </a:rPr>
              <a:t>w</a:t>
            </a:r>
            <a:r>
              <a:rPr lang="pl-PL" sz="2000" baseline="-25000" dirty="0" err="1">
                <a:latin typeface="Times New Roman" pitchFamily="-106" charset="0"/>
                <a:cs typeface="Times New Roman" pitchFamily="-106" charset="0"/>
              </a:rPr>
              <a:t>i</a:t>
            </a:r>
            <a:r>
              <a:rPr lang="pl-PL" sz="2000" dirty="0">
                <a:latin typeface="Times New Roman" pitchFamily="-106" charset="0"/>
                <a:cs typeface="Times New Roman" pitchFamily="-106" charset="0"/>
              </a:rPr>
              <a:t> &gt; w</a:t>
            </a:r>
            <a:endParaRPr lang="en-US" sz="2000" dirty="0">
              <a:latin typeface="Times New Roman" pitchFamily="-106" charset="0"/>
              <a:cs typeface="Times New Roman" pitchFamily="-106" charset="0"/>
            </a:endParaRPr>
          </a:p>
        </p:txBody>
      </p:sp>
      <p:sp>
        <p:nvSpPr>
          <p:cNvPr id="28735"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2</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b="1">
                <a:latin typeface="Times New Roman" pitchFamily="-106" charset="0"/>
                <a:cs typeface="Times New Roman" pitchFamily="-106" charset="0"/>
              </a:rPr>
              <a:t>w = 5</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2</a:t>
            </a:r>
          </a:p>
        </p:txBody>
      </p:sp>
      <p:cxnSp>
        <p:nvCxnSpPr>
          <p:cNvPr id="10" name="Straight Arrow Connector 9"/>
          <p:cNvCxnSpPr/>
          <p:nvPr/>
        </p:nvCxnSpPr>
        <p:spPr>
          <a:xfrm>
            <a:off x="3733800" y="2438400"/>
            <a:ext cx="1828800" cy="3048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6096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8270F58B-2E73-5B4F-A5FC-29C6D622F956}"/>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00DA94BE-21AD-1042-B7FB-30A1A282CA0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DDB08FC2-FB62-BA42-830E-064AC11A763A}"/>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55940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ea typeface="ＭＳ Ｐゴシック" pitchFamily="-111" charset="-128"/>
                <a:cs typeface="ＭＳ Ｐゴシック" pitchFamily="-111" charset="-128"/>
              </a:rPr>
              <a:t>Checking an Oracle/Witness</a:t>
            </a:r>
          </a:p>
        </p:txBody>
      </p:sp>
      <p:sp>
        <p:nvSpPr>
          <p:cNvPr id="389123" name="Content Placeholder 2"/>
          <p:cNvSpPr>
            <a:spLocks noGrp="1"/>
          </p:cNvSpPr>
          <p:nvPr>
            <p:ph idx="1"/>
          </p:nvPr>
        </p:nvSpPr>
        <p:spPr/>
        <p:txBody>
          <a:bodyPr/>
          <a:lstStyle/>
          <a:p>
            <a:pPr eaLnBrk="1" hangingPunct="1">
              <a:buFont typeface="Times" charset="0"/>
              <a:buNone/>
              <a:defRPr/>
            </a:pPr>
            <a:r>
              <a:rPr lang="en-US" sz="2000" b="1" dirty="0"/>
              <a:t>	</a:t>
            </a:r>
            <a:r>
              <a:rPr lang="en-US" sz="2800" b="1" dirty="0"/>
              <a:t>For example, in the </a:t>
            </a:r>
            <a:r>
              <a:rPr lang="en-US" sz="2800" b="1" dirty="0" err="1"/>
              <a:t>SubsetSum</a:t>
            </a:r>
            <a:r>
              <a:rPr lang="en-US" sz="2800" b="1" dirty="0"/>
              <a:t> problem, we ask the oracle to write down the subset of objects whose sum is B (the desired sum). Then we ask "Can we write a deterministic polynomial algorithm to test the given witness." </a:t>
            </a:r>
          </a:p>
          <a:p>
            <a:pPr eaLnBrk="1" hangingPunct="1">
              <a:buFont typeface="Times" charset="0"/>
              <a:buNone/>
              <a:defRPr/>
            </a:pPr>
            <a:endParaRPr lang="en-US" sz="2800" b="1" dirty="0"/>
          </a:p>
          <a:p>
            <a:pPr eaLnBrk="1" hangingPunct="1">
              <a:buFont typeface="Times" charset="0"/>
              <a:buNone/>
              <a:defRPr/>
            </a:pPr>
            <a:r>
              <a:rPr lang="en-US" sz="2800" b="1" dirty="0"/>
              <a:t>	The answer for </a:t>
            </a:r>
            <a:r>
              <a:rPr lang="en-US" sz="2800" b="1" dirty="0" err="1"/>
              <a:t>SubsetSum</a:t>
            </a:r>
            <a:r>
              <a:rPr lang="en-US" sz="2800" b="1" dirty="0"/>
              <a:t> is Yes, we can, i.e., the witness is verifiable in deterministic polynomial time.</a:t>
            </a:r>
            <a:endParaRPr lang="en-US" sz="2800" dirty="0"/>
          </a:p>
        </p:txBody>
      </p:sp>
      <p:sp>
        <p:nvSpPr>
          <p:cNvPr id="4" name="Date Placeholder 3">
            <a:extLst>
              <a:ext uri="{FF2B5EF4-FFF2-40B4-BE49-F238E27FC236}">
                <a16:creationId xmlns:a16="http://schemas.microsoft.com/office/drawing/2014/main" id="{27C753C6-0AD0-644E-8B89-62A38140ABDA}"/>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DCD9BB20-C2E3-9E41-8E47-797B8EA9A61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C3A064A0-12F2-7B4A-8885-D652A2E99696}"/>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2047776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9758"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dirty="0">
                <a:latin typeface="Times New Roman" pitchFamily="-106" charset="0"/>
                <a:cs typeface="Times New Roman" pitchFamily="-106" charset="0"/>
              </a:rPr>
              <a:t>if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&lt;= w   //item </a:t>
            </a:r>
            <a:r>
              <a:rPr lang="en-US" sz="2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can be in the solution</a:t>
            </a:r>
          </a:p>
          <a:p>
            <a:pPr>
              <a:buFont typeface="Wingdings 2" pitchFamily="-106" charset="2"/>
              <a:buNone/>
            </a:pPr>
            <a:r>
              <a:rPr lang="en-US" sz="2000" dirty="0">
                <a:latin typeface="Times New Roman" pitchFamily="-106" charset="0"/>
                <a:cs typeface="Times New Roman" pitchFamily="-106" charset="0"/>
              </a:rPr>
              <a:t>	     if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B[i-1,w-w</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&gt; B[i-1,w]</a:t>
            </a:r>
          </a:p>
          <a:p>
            <a:pPr>
              <a:buFont typeface="Wingdings 2" pitchFamily="-106" charset="2"/>
              <a:buNone/>
            </a:pPr>
            <a:r>
              <a:rPr lang="en-US" sz="2000" dirty="0">
                <a:latin typeface="Times New Roman" pitchFamily="-106" charset="0"/>
                <a:cs typeface="Times New Roman" pitchFamily="-106" charset="0"/>
              </a:rPr>
              <a:t>		  B[</a:t>
            </a:r>
            <a:r>
              <a:rPr lang="en-US" sz="2000" dirty="0" err="1">
                <a:latin typeface="Times New Roman" pitchFamily="-106" charset="0"/>
                <a:cs typeface="Times New Roman" pitchFamily="-106" charset="0"/>
              </a:rPr>
              <a:t>i,w</a:t>
            </a:r>
            <a:r>
              <a:rPr lang="en-US" sz="2000" dirty="0">
                <a:latin typeface="Times New Roman" pitchFamily="-106" charset="0"/>
                <a:cs typeface="Times New Roman" pitchFamily="-106" charset="0"/>
              </a:rPr>
              <a:t>] =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a:t>
            </a:r>
          </a:p>
          <a:p>
            <a:pPr>
              <a:buFont typeface="Wingdings 2" pitchFamily="-106" charset="2"/>
              <a:buNone/>
            </a:pPr>
            <a:r>
              <a:rPr lang="en-US" sz="2000" dirty="0">
                <a:latin typeface="Times New Roman" pitchFamily="-106" charset="0"/>
                <a:cs typeface="Times New Roman" pitchFamily="-106" charset="0"/>
              </a:rPr>
              <a:t>	     else</a:t>
            </a:r>
          </a:p>
          <a:p>
            <a:pPr>
              <a:buFont typeface="Wingdings 2" pitchFamily="-106" charset="2"/>
              <a:buNone/>
            </a:pPr>
            <a:r>
              <a:rPr lang="en-US" sz="2000" dirty="0">
                <a:latin typeface="Times New Roman" pitchFamily="-106" charset="0"/>
                <a:cs typeface="Times New Roman" pitchFamily="-106" charset="0"/>
              </a:rPr>
              <a:t>		  B[</a:t>
            </a:r>
            <a:r>
              <a:rPr lang="en-US" sz="2000" dirty="0" err="1">
                <a:latin typeface="Times New Roman" pitchFamily="-106" charset="0"/>
                <a:cs typeface="Times New Roman" pitchFamily="-106" charset="0"/>
              </a:rPr>
              <a:t>i,w</a:t>
            </a:r>
            <a:r>
              <a:rPr lang="en-US" sz="2000" dirty="0">
                <a:latin typeface="Times New Roman" pitchFamily="-106" charset="0"/>
                <a:cs typeface="Times New Roman" pitchFamily="-106" charset="0"/>
              </a:rPr>
              <a:t>] = B[i-1,w]</a:t>
            </a:r>
          </a:p>
          <a:p>
            <a:pPr>
              <a:buFont typeface="Wingdings 2" pitchFamily="-106" charset="2"/>
              <a:buNone/>
            </a:pPr>
            <a:r>
              <a:rPr lang="pl-PL" sz="2000" dirty="0" err="1">
                <a:latin typeface="Times New Roman" pitchFamily="-106" charset="0"/>
                <a:cs typeface="Times New Roman" pitchFamily="-106" charset="0"/>
              </a:rPr>
              <a:t>else</a:t>
            </a:r>
            <a:r>
              <a:rPr lang="pl-PL" sz="2000" dirty="0">
                <a:latin typeface="Times New Roman" pitchFamily="-106" charset="0"/>
                <a:cs typeface="Times New Roman" pitchFamily="-106" charset="0"/>
              </a:rPr>
              <a:t> </a:t>
            </a:r>
            <a:r>
              <a:rPr lang="pl-PL" sz="2000" b="1" dirty="0">
                <a:solidFill>
                  <a:srgbClr val="0070C0"/>
                </a:solidFill>
                <a:latin typeface="Times New Roman" pitchFamily="-106" charset="0"/>
                <a:cs typeface="Times New Roman" pitchFamily="-106" charset="0"/>
              </a:rPr>
              <a:t>B[</a:t>
            </a:r>
            <a:r>
              <a:rPr lang="pl-PL" sz="2000" b="1" dirty="0" err="1">
                <a:solidFill>
                  <a:srgbClr val="0070C0"/>
                </a:solidFill>
                <a:latin typeface="Times New Roman" pitchFamily="-106" charset="0"/>
                <a:cs typeface="Times New Roman" pitchFamily="-106" charset="0"/>
              </a:rPr>
              <a:t>i,w</a:t>
            </a:r>
            <a:r>
              <a:rPr lang="pl-PL" sz="2000" b="1" dirty="0">
                <a:solidFill>
                  <a:srgbClr val="0070C0"/>
                </a:solidFill>
                <a:latin typeface="Times New Roman" pitchFamily="-106" charset="0"/>
                <a:cs typeface="Times New Roman" pitchFamily="-106" charset="0"/>
              </a:rPr>
              <a:t>] = B[i-1,w] </a:t>
            </a:r>
            <a:r>
              <a:rPr lang="pl-PL" sz="2000" dirty="0">
                <a:latin typeface="Times New Roman" pitchFamily="-106" charset="0"/>
                <a:cs typeface="Times New Roman" pitchFamily="-106" charset="0"/>
              </a:rPr>
              <a:t>// </a:t>
            </a:r>
            <a:r>
              <a:rPr lang="pl-PL" sz="2000" dirty="0" err="1">
                <a:latin typeface="Times New Roman" pitchFamily="-106" charset="0"/>
                <a:cs typeface="Times New Roman" pitchFamily="-106" charset="0"/>
              </a:rPr>
              <a:t>w</a:t>
            </a:r>
            <a:r>
              <a:rPr lang="pl-PL" sz="2000" baseline="-25000" dirty="0" err="1">
                <a:latin typeface="Times New Roman" pitchFamily="-106" charset="0"/>
                <a:cs typeface="Times New Roman" pitchFamily="-106" charset="0"/>
              </a:rPr>
              <a:t>i</a:t>
            </a:r>
            <a:r>
              <a:rPr lang="pl-PL" sz="2000" dirty="0">
                <a:latin typeface="Times New Roman" pitchFamily="-106" charset="0"/>
                <a:cs typeface="Times New Roman" pitchFamily="-106" charset="0"/>
              </a:rPr>
              <a:t> &gt; w</a:t>
            </a:r>
            <a:endParaRPr lang="en-US" sz="2000" dirty="0">
              <a:latin typeface="Times New Roman" pitchFamily="-106" charset="0"/>
              <a:cs typeface="Times New Roman" pitchFamily="-106" charset="0"/>
            </a:endParaRPr>
          </a:p>
        </p:txBody>
      </p:sp>
      <p:sp>
        <p:nvSpPr>
          <p:cNvPr id="29759" name="TextBox 5"/>
          <p:cNvSpPr txBox="1">
            <a:spLocks noChangeArrowheads="1"/>
          </p:cNvSpPr>
          <p:nvPr/>
        </p:nvSpPr>
        <p:spPr bwMode="auto">
          <a:xfrm>
            <a:off x="6248400" y="1905000"/>
            <a:ext cx="149542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3</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5</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b="1">
                <a:latin typeface="Times New Roman" pitchFamily="-106" charset="0"/>
                <a:cs typeface="Times New Roman" pitchFamily="-106" charset="0"/>
              </a:rPr>
              <a:t>w = 1..3</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-3..-1</a:t>
            </a:r>
          </a:p>
        </p:txBody>
      </p:sp>
      <p:cxnSp>
        <p:nvCxnSpPr>
          <p:cNvPr id="10" name="Straight Arrow Connector 9"/>
          <p:cNvCxnSpPr/>
          <p:nvPr/>
        </p:nvCxnSpPr>
        <p:spPr>
          <a:xfrm rot="5400000">
            <a:off x="2667001" y="2971800"/>
            <a:ext cx="304800" cy="3175"/>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9144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6" name="Straight Arrow Connector 15"/>
          <p:cNvCxnSpPr/>
          <p:nvPr/>
        </p:nvCxnSpPr>
        <p:spPr>
          <a:xfrm rot="5400000">
            <a:off x="3275807" y="2971006"/>
            <a:ext cx="304800" cy="1587"/>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3963194" y="29710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E1833948-8DC7-4E46-A1D1-320EE7E6E484}"/>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C5A0FD08-14A3-9545-BEA9-ADD5AEE4A72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FB709D08-973A-5246-B0A4-15047D4139E6}"/>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30384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0782"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dirty="0">
                <a:latin typeface="Times New Roman" pitchFamily="-106" charset="0"/>
                <a:cs typeface="Times New Roman" pitchFamily="-106" charset="0"/>
              </a:rPr>
              <a:t>if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&lt;= w   //item </a:t>
            </a:r>
            <a:r>
              <a:rPr lang="en-US" sz="2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can be in the solution</a:t>
            </a:r>
          </a:p>
          <a:p>
            <a:pPr>
              <a:buFont typeface="Wingdings 2" pitchFamily="-106" charset="2"/>
              <a:buNone/>
            </a:pPr>
            <a:r>
              <a:rPr lang="en-US" sz="2000" dirty="0">
                <a:latin typeface="Times New Roman" pitchFamily="-106" charset="0"/>
                <a:cs typeface="Times New Roman" pitchFamily="-106" charset="0"/>
              </a:rPr>
              <a:t>	     if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B[i-1,w-w</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&gt; B[i-1,w]</a:t>
            </a:r>
          </a:p>
          <a:p>
            <a:pPr>
              <a:buFont typeface="Wingdings 2" pitchFamily="-106" charset="2"/>
              <a:buNone/>
            </a:pPr>
            <a:r>
              <a:rPr lang="en-US" sz="2000" dirty="0">
                <a:latin typeface="Times New Roman" pitchFamily="-106" charset="0"/>
                <a:cs typeface="Times New Roman" pitchFamily="-106" charset="0"/>
              </a:rPr>
              <a:t>		  </a:t>
            </a:r>
            <a:r>
              <a:rPr lang="en-US" sz="2000" b="1" dirty="0">
                <a:solidFill>
                  <a:srgbClr val="0070C0"/>
                </a:solidFill>
                <a:latin typeface="Times New Roman" pitchFamily="-106" charset="0"/>
                <a:cs typeface="Times New Roman" pitchFamily="-106" charset="0"/>
              </a:rPr>
              <a:t>B[</a:t>
            </a:r>
            <a:r>
              <a:rPr lang="en-US" sz="2000" b="1" dirty="0" err="1">
                <a:solidFill>
                  <a:srgbClr val="0070C0"/>
                </a:solidFill>
                <a:latin typeface="Times New Roman" pitchFamily="-106" charset="0"/>
                <a:cs typeface="Times New Roman" pitchFamily="-106" charset="0"/>
              </a:rPr>
              <a:t>i,w</a:t>
            </a:r>
            <a:r>
              <a:rPr lang="en-US" sz="2000" b="1" dirty="0">
                <a:solidFill>
                  <a:srgbClr val="0070C0"/>
                </a:solidFill>
                <a:latin typeface="Times New Roman" pitchFamily="-106" charset="0"/>
                <a:cs typeface="Times New Roman" pitchFamily="-106" charset="0"/>
              </a:rPr>
              <a:t>] = v</a:t>
            </a:r>
            <a:r>
              <a:rPr lang="en-US" sz="2000" b="1" baseline="-25000" dirty="0">
                <a:solidFill>
                  <a:srgbClr val="0070C0"/>
                </a:solidFill>
                <a:latin typeface="Times New Roman" pitchFamily="-106" charset="0"/>
                <a:cs typeface="Times New Roman" pitchFamily="-106" charset="0"/>
              </a:rPr>
              <a:t>i</a:t>
            </a:r>
            <a:r>
              <a:rPr lang="en-US" sz="2000" b="1" dirty="0">
                <a:solidFill>
                  <a:srgbClr val="0070C0"/>
                </a:solidFill>
                <a:latin typeface="Times New Roman" pitchFamily="-106" charset="0"/>
                <a:cs typeface="Times New Roman" pitchFamily="-106" charset="0"/>
              </a:rPr>
              <a:t> + B[i-1,w- </a:t>
            </a:r>
            <a:r>
              <a:rPr lang="en-US" sz="2000" b="1" dirty="0" err="1">
                <a:solidFill>
                  <a:srgbClr val="0070C0"/>
                </a:solidFill>
                <a:latin typeface="Times New Roman" pitchFamily="-106" charset="0"/>
                <a:cs typeface="Times New Roman" pitchFamily="-106" charset="0"/>
              </a:rPr>
              <a:t>w</a:t>
            </a:r>
            <a:r>
              <a:rPr lang="en-US" sz="2000" b="1" baseline="-25000" dirty="0" err="1">
                <a:solidFill>
                  <a:srgbClr val="0070C0"/>
                </a:solidFill>
                <a:latin typeface="Times New Roman" pitchFamily="-106" charset="0"/>
                <a:cs typeface="Times New Roman" pitchFamily="-106" charset="0"/>
              </a:rPr>
              <a:t>i</a:t>
            </a:r>
            <a:r>
              <a:rPr lang="en-US" sz="2000" b="1" dirty="0">
                <a:solidFill>
                  <a:srgbClr val="0070C0"/>
                </a:solidFill>
                <a:latin typeface="Times New Roman" pitchFamily="-106" charset="0"/>
                <a:cs typeface="Times New Roman" pitchFamily="-106" charset="0"/>
              </a:rPr>
              <a:t>]</a:t>
            </a:r>
            <a:endParaRPr lang="en-US" sz="2000" dirty="0">
              <a:latin typeface="Times New Roman" pitchFamily="-106" charset="0"/>
              <a:cs typeface="Times New Roman" pitchFamily="-106" charset="0"/>
            </a:endParaRPr>
          </a:p>
          <a:p>
            <a:pPr>
              <a:buFont typeface="Wingdings 2" pitchFamily="-106" charset="2"/>
              <a:buNone/>
            </a:pPr>
            <a:r>
              <a:rPr lang="en-US" sz="2000" dirty="0">
                <a:latin typeface="Times New Roman" pitchFamily="-106" charset="0"/>
                <a:cs typeface="Times New Roman" pitchFamily="-106" charset="0"/>
              </a:rPr>
              <a:t>	     else</a:t>
            </a:r>
          </a:p>
          <a:p>
            <a:pPr>
              <a:buFont typeface="Wingdings 2" pitchFamily="-106" charset="2"/>
              <a:buNone/>
            </a:pPr>
            <a:r>
              <a:rPr lang="en-US" sz="2000" dirty="0">
                <a:latin typeface="Times New Roman" pitchFamily="-106" charset="0"/>
                <a:cs typeface="Times New Roman" pitchFamily="-106" charset="0"/>
              </a:rPr>
              <a:t>		  B[</a:t>
            </a:r>
            <a:r>
              <a:rPr lang="en-US" sz="2000" dirty="0" err="1">
                <a:latin typeface="Times New Roman" pitchFamily="-106" charset="0"/>
                <a:cs typeface="Times New Roman" pitchFamily="-106" charset="0"/>
              </a:rPr>
              <a:t>i,w</a:t>
            </a:r>
            <a:r>
              <a:rPr lang="en-US" sz="2000" dirty="0">
                <a:latin typeface="Times New Roman" pitchFamily="-106" charset="0"/>
                <a:cs typeface="Times New Roman" pitchFamily="-106" charset="0"/>
              </a:rPr>
              <a:t>] = B[i-1,w]</a:t>
            </a:r>
          </a:p>
          <a:p>
            <a:pPr>
              <a:buFont typeface="Wingdings 2" pitchFamily="-106" charset="2"/>
              <a:buNone/>
            </a:pPr>
            <a:r>
              <a:rPr lang="pl-PL" sz="2000" dirty="0" err="1">
                <a:latin typeface="Times New Roman" pitchFamily="-106" charset="0"/>
                <a:cs typeface="Times New Roman" pitchFamily="-106" charset="0"/>
              </a:rPr>
              <a:t>else</a:t>
            </a:r>
            <a:r>
              <a:rPr lang="pl-PL" sz="2000" dirty="0">
                <a:latin typeface="Times New Roman" pitchFamily="-106" charset="0"/>
                <a:cs typeface="Times New Roman" pitchFamily="-106" charset="0"/>
              </a:rPr>
              <a:t> B[</a:t>
            </a:r>
            <a:r>
              <a:rPr lang="pl-PL" sz="2000" dirty="0" err="1">
                <a:latin typeface="Times New Roman" pitchFamily="-106" charset="0"/>
                <a:cs typeface="Times New Roman" pitchFamily="-106" charset="0"/>
              </a:rPr>
              <a:t>i,w</a:t>
            </a:r>
            <a:r>
              <a:rPr lang="pl-PL" sz="2000" dirty="0">
                <a:latin typeface="Times New Roman" pitchFamily="-106" charset="0"/>
                <a:cs typeface="Times New Roman" pitchFamily="-106" charset="0"/>
              </a:rPr>
              <a:t>] = B[i-1,w] // </a:t>
            </a:r>
            <a:r>
              <a:rPr lang="pl-PL" sz="2000" dirty="0" err="1">
                <a:latin typeface="Times New Roman" pitchFamily="-106" charset="0"/>
                <a:cs typeface="Times New Roman" pitchFamily="-106" charset="0"/>
              </a:rPr>
              <a:t>w</a:t>
            </a:r>
            <a:r>
              <a:rPr lang="pl-PL" sz="2000" baseline="-25000" dirty="0" err="1">
                <a:latin typeface="Times New Roman" pitchFamily="-106" charset="0"/>
                <a:cs typeface="Times New Roman" pitchFamily="-106" charset="0"/>
              </a:rPr>
              <a:t>i</a:t>
            </a:r>
            <a:r>
              <a:rPr lang="pl-PL" sz="2000" dirty="0">
                <a:latin typeface="Times New Roman" pitchFamily="-106" charset="0"/>
                <a:cs typeface="Times New Roman" pitchFamily="-106" charset="0"/>
              </a:rPr>
              <a:t> &gt; w</a:t>
            </a:r>
            <a:endParaRPr lang="en-US" sz="2000" dirty="0">
              <a:latin typeface="Times New Roman" pitchFamily="-106" charset="0"/>
              <a:cs typeface="Times New Roman" pitchFamily="-106" charset="0"/>
            </a:endParaRPr>
          </a:p>
        </p:txBody>
      </p:sp>
      <p:sp>
        <p:nvSpPr>
          <p:cNvPr id="30783"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3</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5</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b="1">
                <a:latin typeface="Times New Roman" pitchFamily="-106" charset="0"/>
                <a:cs typeface="Times New Roman" pitchFamily="-106" charset="0"/>
              </a:rPr>
              <a:t>w = 4</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0</a:t>
            </a:r>
          </a:p>
        </p:txBody>
      </p:sp>
      <p:cxnSp>
        <p:nvCxnSpPr>
          <p:cNvPr id="10" name="Straight Arrow Connector 9"/>
          <p:cNvCxnSpPr/>
          <p:nvPr/>
        </p:nvCxnSpPr>
        <p:spPr>
          <a:xfrm>
            <a:off x="2514600" y="2819400"/>
            <a:ext cx="2438400" cy="2286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9144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C9F2E9AB-C716-C74C-978A-340B2A45A86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3AB33118-A021-014F-AC06-BA2F44BE93E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1E7A69D2-F179-2B40-AA77-6CF999A7D85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36171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1806" name="Content Placeholder 7"/>
          <p:cNvSpPr>
            <a:spLocks noGrp="1"/>
          </p:cNvSpPr>
          <p:nvPr>
            <p:ph idx="1"/>
          </p:nvPr>
        </p:nvSpPr>
        <p:spPr>
          <a:xfrm>
            <a:off x="1295400" y="3810000"/>
            <a:ext cx="6477000" cy="2514600"/>
          </a:xfrm>
        </p:spPr>
        <p:txBody>
          <a:bodyPr/>
          <a:lstStyle/>
          <a:p>
            <a:pPr>
              <a:buFont typeface="Wingdings 2" pitchFamily="-106" charset="2"/>
              <a:buNone/>
            </a:pPr>
            <a:r>
              <a:rPr lang="en-US" sz="2000" dirty="0">
                <a:latin typeface="Times New Roman" pitchFamily="-106" charset="0"/>
                <a:cs typeface="Times New Roman" pitchFamily="-106" charset="0"/>
              </a:rPr>
              <a:t>if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&lt;= w   //item </a:t>
            </a:r>
            <a:r>
              <a:rPr lang="en-US" sz="2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can be in the solution</a:t>
            </a:r>
          </a:p>
          <a:p>
            <a:pPr>
              <a:buFont typeface="Wingdings 2" pitchFamily="-106" charset="2"/>
              <a:buNone/>
            </a:pPr>
            <a:r>
              <a:rPr lang="en-US" sz="2000" dirty="0">
                <a:latin typeface="Times New Roman" pitchFamily="-106" charset="0"/>
                <a:cs typeface="Times New Roman" pitchFamily="-106" charset="0"/>
              </a:rPr>
              <a:t>	     if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B[i-1,w-w</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&gt; B[i-1,w]</a:t>
            </a:r>
          </a:p>
          <a:p>
            <a:pPr>
              <a:buFont typeface="Wingdings 2" pitchFamily="-106" charset="2"/>
              <a:buNone/>
            </a:pPr>
            <a:r>
              <a:rPr lang="en-US" sz="2000" dirty="0">
                <a:latin typeface="Times New Roman" pitchFamily="-106" charset="0"/>
                <a:cs typeface="Times New Roman" pitchFamily="-106" charset="0"/>
              </a:rPr>
              <a:t>		  B[</a:t>
            </a:r>
            <a:r>
              <a:rPr lang="en-US" sz="2000" dirty="0" err="1">
                <a:latin typeface="Times New Roman" pitchFamily="-106" charset="0"/>
                <a:cs typeface="Times New Roman" pitchFamily="-106" charset="0"/>
              </a:rPr>
              <a:t>i,w</a:t>
            </a:r>
            <a:r>
              <a:rPr lang="en-US" sz="2000" dirty="0">
                <a:latin typeface="Times New Roman" pitchFamily="-106" charset="0"/>
                <a:cs typeface="Times New Roman" pitchFamily="-106" charset="0"/>
              </a:rPr>
              <a:t>] =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a:t>
            </a:r>
          </a:p>
          <a:p>
            <a:pPr>
              <a:buFont typeface="Wingdings 2" pitchFamily="-106" charset="2"/>
              <a:buNone/>
            </a:pPr>
            <a:r>
              <a:rPr lang="en-US" sz="2000" dirty="0">
                <a:latin typeface="Times New Roman" pitchFamily="-106" charset="0"/>
                <a:cs typeface="Times New Roman" pitchFamily="-106" charset="0"/>
              </a:rPr>
              <a:t>	     else</a:t>
            </a:r>
          </a:p>
          <a:p>
            <a:pPr>
              <a:buFont typeface="Wingdings 2" pitchFamily="-106" charset="2"/>
              <a:buNone/>
            </a:pPr>
            <a:r>
              <a:rPr lang="en-US" sz="2000" dirty="0">
                <a:latin typeface="Times New Roman" pitchFamily="-106" charset="0"/>
                <a:cs typeface="Times New Roman" pitchFamily="-106" charset="0"/>
              </a:rPr>
              <a:t>		  </a:t>
            </a:r>
            <a:r>
              <a:rPr lang="en-US" sz="2000" b="1" dirty="0">
                <a:solidFill>
                  <a:srgbClr val="0070C0"/>
                </a:solidFill>
                <a:latin typeface="Times New Roman" pitchFamily="-106" charset="0"/>
                <a:cs typeface="Times New Roman" pitchFamily="-106" charset="0"/>
              </a:rPr>
              <a:t>B[</a:t>
            </a:r>
            <a:r>
              <a:rPr lang="en-US" sz="2000" b="1" dirty="0" err="1">
                <a:solidFill>
                  <a:srgbClr val="0070C0"/>
                </a:solidFill>
                <a:latin typeface="Times New Roman" pitchFamily="-106" charset="0"/>
                <a:cs typeface="Times New Roman" pitchFamily="-106" charset="0"/>
              </a:rPr>
              <a:t>i,w</a:t>
            </a:r>
            <a:r>
              <a:rPr lang="en-US" sz="2000" b="1" dirty="0">
                <a:solidFill>
                  <a:srgbClr val="0070C0"/>
                </a:solidFill>
                <a:latin typeface="Times New Roman" pitchFamily="-106" charset="0"/>
                <a:cs typeface="Times New Roman" pitchFamily="-106" charset="0"/>
              </a:rPr>
              <a:t>] = B[i-1,w]</a:t>
            </a:r>
            <a:endParaRPr lang="en-US" sz="2000" dirty="0">
              <a:latin typeface="Times New Roman" pitchFamily="-106" charset="0"/>
              <a:cs typeface="Times New Roman" pitchFamily="-106" charset="0"/>
            </a:endParaRPr>
          </a:p>
          <a:p>
            <a:pPr>
              <a:buFont typeface="Wingdings 2" pitchFamily="-106" charset="2"/>
              <a:buNone/>
            </a:pPr>
            <a:r>
              <a:rPr lang="pl-PL" sz="2000" dirty="0" err="1">
                <a:latin typeface="Times New Roman" pitchFamily="-106" charset="0"/>
                <a:cs typeface="Times New Roman" pitchFamily="-106" charset="0"/>
              </a:rPr>
              <a:t>else</a:t>
            </a:r>
            <a:r>
              <a:rPr lang="pl-PL" sz="2000" dirty="0">
                <a:latin typeface="Times New Roman" pitchFamily="-106" charset="0"/>
                <a:cs typeface="Times New Roman" pitchFamily="-106" charset="0"/>
              </a:rPr>
              <a:t> B[</a:t>
            </a:r>
            <a:r>
              <a:rPr lang="pl-PL" sz="2000" dirty="0" err="1">
                <a:latin typeface="Times New Roman" pitchFamily="-106" charset="0"/>
                <a:cs typeface="Times New Roman" pitchFamily="-106" charset="0"/>
              </a:rPr>
              <a:t>i,w</a:t>
            </a:r>
            <a:r>
              <a:rPr lang="pl-PL" sz="2000" dirty="0">
                <a:latin typeface="Times New Roman" pitchFamily="-106" charset="0"/>
                <a:cs typeface="Times New Roman" pitchFamily="-106" charset="0"/>
              </a:rPr>
              <a:t>] = B[i-1,w] // </a:t>
            </a:r>
            <a:r>
              <a:rPr lang="pl-PL" sz="2000" dirty="0" err="1">
                <a:latin typeface="Times New Roman" pitchFamily="-106" charset="0"/>
                <a:cs typeface="Times New Roman" pitchFamily="-106" charset="0"/>
              </a:rPr>
              <a:t>w</a:t>
            </a:r>
            <a:r>
              <a:rPr lang="pl-PL" sz="2000" baseline="-25000" dirty="0" err="1">
                <a:latin typeface="Times New Roman" pitchFamily="-106" charset="0"/>
                <a:cs typeface="Times New Roman" pitchFamily="-106" charset="0"/>
              </a:rPr>
              <a:t>i</a:t>
            </a:r>
            <a:r>
              <a:rPr lang="pl-PL" sz="2000" dirty="0">
                <a:latin typeface="Times New Roman" pitchFamily="-106" charset="0"/>
                <a:cs typeface="Times New Roman" pitchFamily="-106" charset="0"/>
              </a:rPr>
              <a:t> &gt; w</a:t>
            </a:r>
            <a:endParaRPr lang="en-US" sz="2000" dirty="0">
              <a:latin typeface="Times New Roman" pitchFamily="-106" charset="0"/>
              <a:cs typeface="Times New Roman" pitchFamily="-106" charset="0"/>
            </a:endParaRPr>
          </a:p>
        </p:txBody>
      </p:sp>
      <p:sp>
        <p:nvSpPr>
          <p:cNvPr id="31807"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3</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5</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b="1">
                <a:latin typeface="Times New Roman" pitchFamily="-106" charset="0"/>
                <a:cs typeface="Times New Roman" pitchFamily="-106" charset="0"/>
              </a:rPr>
              <a:t>w = 5</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1</a:t>
            </a:r>
          </a:p>
        </p:txBody>
      </p:sp>
      <p:cxnSp>
        <p:nvCxnSpPr>
          <p:cNvPr id="10" name="Straight Arrow Connector 9"/>
          <p:cNvCxnSpPr/>
          <p:nvPr/>
        </p:nvCxnSpPr>
        <p:spPr>
          <a:xfrm rot="5400000">
            <a:off x="5410201" y="2971800"/>
            <a:ext cx="304800" cy="3175"/>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9144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39431680-192D-D847-A13E-0304472B2ED0}"/>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3418583C-8F81-FB4F-9383-45BC89EF1EC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B32B2976-DC1B-C34B-A44C-E3A19E4D0A8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73025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2831" name="TextBox 5"/>
          <p:cNvSpPr txBox="1">
            <a:spLocks noChangeArrowheads="1"/>
          </p:cNvSpPr>
          <p:nvPr/>
        </p:nvSpPr>
        <p:spPr bwMode="auto">
          <a:xfrm>
            <a:off x="6248400" y="1905000"/>
            <a:ext cx="149542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4</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6</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5</a:t>
            </a:r>
          </a:p>
          <a:p>
            <a:pPr eaLnBrk="1" hangingPunct="1"/>
            <a:r>
              <a:rPr lang="en-US" sz="2000" b="1">
                <a:latin typeface="Times New Roman" pitchFamily="-106" charset="0"/>
                <a:cs typeface="Times New Roman" pitchFamily="-106" charset="0"/>
              </a:rPr>
              <a:t>w = 1..4</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-4..-1</a:t>
            </a:r>
          </a:p>
        </p:txBody>
      </p:sp>
      <p:cxnSp>
        <p:nvCxnSpPr>
          <p:cNvPr id="10" name="Straight Arrow Connector 9"/>
          <p:cNvCxnSpPr/>
          <p:nvPr/>
        </p:nvCxnSpPr>
        <p:spPr>
          <a:xfrm rot="5400000">
            <a:off x="2591594" y="32758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1145628"/>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Arrow Connector 11"/>
          <p:cNvCxnSpPr/>
          <p:nvPr/>
        </p:nvCxnSpPr>
        <p:spPr>
          <a:xfrm rot="5400000">
            <a:off x="3353594" y="32758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4039394" y="32758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4725194" y="32758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6" name="Content Placeholder 7"/>
          <p:cNvSpPr txBox="1">
            <a:spLocks/>
          </p:cNvSpPr>
          <p:nvPr/>
        </p:nvSpPr>
        <p:spPr bwMode="auto">
          <a:xfrm>
            <a:off x="1295400" y="3962400"/>
            <a:ext cx="6477000"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65125" indent="-2825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if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&lt;= w   //item i can be in the solution</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if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&gt; B[i-1,w]</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B[i,w] =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else</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B[i,w] = B[i-1,w]</a:t>
            </a:r>
          </a:p>
          <a:p>
            <a:pPr>
              <a:spcBef>
                <a:spcPts val="600"/>
              </a:spcBef>
              <a:buClr>
                <a:schemeClr val="accent1"/>
              </a:buClr>
              <a:buSzPct val="80000"/>
              <a:buFont typeface="Wingdings 2" pitchFamily="-106" charset="2"/>
              <a:buNone/>
            </a:pPr>
            <a:r>
              <a:rPr lang="pl-PL" sz="2000">
                <a:latin typeface="Times New Roman" pitchFamily="-106" charset="0"/>
                <a:cs typeface="Times New Roman" pitchFamily="-106" charset="0"/>
              </a:rPr>
              <a:t>else </a:t>
            </a:r>
            <a:r>
              <a:rPr lang="pl-PL" sz="2000" b="1">
                <a:solidFill>
                  <a:srgbClr val="0070C0"/>
                </a:solidFill>
                <a:latin typeface="Times New Roman" pitchFamily="-106" charset="0"/>
                <a:cs typeface="Times New Roman" pitchFamily="-106" charset="0"/>
              </a:rPr>
              <a:t>B[i,w] = B[i-1,w] </a:t>
            </a:r>
            <a:r>
              <a:rPr lang="pl-PL" sz="2000">
                <a:latin typeface="Times New Roman" pitchFamily="-106" charset="0"/>
                <a:cs typeface="Times New Roman" pitchFamily="-106" charset="0"/>
              </a:rPr>
              <a:t>// w</a:t>
            </a:r>
            <a:r>
              <a:rPr lang="pl-PL" sz="2000" baseline="-25000">
                <a:latin typeface="Times New Roman" pitchFamily="-106" charset="0"/>
                <a:cs typeface="Times New Roman" pitchFamily="-106" charset="0"/>
              </a:rPr>
              <a:t>i</a:t>
            </a:r>
            <a:r>
              <a:rPr lang="pl-PL" sz="2000">
                <a:latin typeface="Times New Roman" pitchFamily="-106" charset="0"/>
                <a:cs typeface="Times New Roman" pitchFamily="-106" charset="0"/>
              </a:rPr>
              <a:t> &gt; w</a:t>
            </a:r>
            <a:endParaRPr lang="en-US" sz="2000">
              <a:latin typeface="Times New Roman" pitchFamily="-106" charset="0"/>
              <a:cs typeface="Times New Roman" pitchFamily="-106" charset="0"/>
            </a:endParaRPr>
          </a:p>
        </p:txBody>
      </p:sp>
      <p:sp>
        <p:nvSpPr>
          <p:cNvPr id="17" name="Date Placeholder 3">
            <a:extLst>
              <a:ext uri="{FF2B5EF4-FFF2-40B4-BE49-F238E27FC236}">
                <a16:creationId xmlns:a16="http://schemas.microsoft.com/office/drawing/2014/main" id="{CBE10E94-8794-7142-849A-D24F83F38956}"/>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18" name="Footer Placeholder 4">
            <a:extLst>
              <a:ext uri="{FF2B5EF4-FFF2-40B4-BE49-F238E27FC236}">
                <a16:creationId xmlns:a16="http://schemas.microsoft.com/office/drawing/2014/main" id="{251FF328-C9A6-0F40-8587-D4965B98E9B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9" name="Slide Number Placeholder 5">
            <a:extLst>
              <a:ext uri="{FF2B5EF4-FFF2-40B4-BE49-F238E27FC236}">
                <a16:creationId xmlns:a16="http://schemas.microsoft.com/office/drawing/2014/main" id="{E6DC45E2-E44C-8E4B-8635-4B4180FA5E93}"/>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223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11712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3854"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dirty="0">
                <a:latin typeface="Times New Roman" pitchFamily="-106" charset="0"/>
                <a:cs typeface="Times New Roman" pitchFamily="-106" charset="0"/>
              </a:rPr>
              <a:t>if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&lt;= w   //item </a:t>
            </a:r>
            <a:r>
              <a:rPr lang="en-US" sz="2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can be in the solution</a:t>
            </a:r>
          </a:p>
          <a:p>
            <a:pPr>
              <a:buFont typeface="Wingdings 2" pitchFamily="-106" charset="2"/>
              <a:buNone/>
            </a:pPr>
            <a:r>
              <a:rPr lang="en-US" sz="2000" dirty="0">
                <a:latin typeface="Times New Roman" pitchFamily="-106" charset="0"/>
                <a:cs typeface="Times New Roman" pitchFamily="-106" charset="0"/>
              </a:rPr>
              <a:t>	     if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B[i-1,w-w</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&gt; B[i-1,w]</a:t>
            </a:r>
          </a:p>
          <a:p>
            <a:pPr>
              <a:buFont typeface="Wingdings 2" pitchFamily="-106" charset="2"/>
              <a:buNone/>
            </a:pPr>
            <a:r>
              <a:rPr lang="en-US" sz="2000" dirty="0">
                <a:latin typeface="Times New Roman" pitchFamily="-106" charset="0"/>
                <a:cs typeface="Times New Roman" pitchFamily="-106" charset="0"/>
              </a:rPr>
              <a:t>		  B[</a:t>
            </a:r>
            <a:r>
              <a:rPr lang="en-US" sz="2000" dirty="0" err="1">
                <a:latin typeface="Times New Roman" pitchFamily="-106" charset="0"/>
                <a:cs typeface="Times New Roman" pitchFamily="-106" charset="0"/>
              </a:rPr>
              <a:t>i,w</a:t>
            </a:r>
            <a:r>
              <a:rPr lang="en-US" sz="2000" dirty="0">
                <a:latin typeface="Times New Roman" pitchFamily="-106" charset="0"/>
                <a:cs typeface="Times New Roman" pitchFamily="-106" charset="0"/>
              </a:rPr>
              <a:t>] =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a:t>
            </a:r>
          </a:p>
          <a:p>
            <a:pPr>
              <a:buFont typeface="Wingdings 2" pitchFamily="-106" charset="2"/>
              <a:buNone/>
            </a:pPr>
            <a:r>
              <a:rPr lang="en-US" sz="2000" dirty="0">
                <a:latin typeface="Times New Roman" pitchFamily="-106" charset="0"/>
                <a:cs typeface="Times New Roman" pitchFamily="-106" charset="0"/>
              </a:rPr>
              <a:t>	     else</a:t>
            </a:r>
          </a:p>
          <a:p>
            <a:pPr>
              <a:buFont typeface="Wingdings 2" pitchFamily="-106" charset="2"/>
              <a:buNone/>
            </a:pPr>
            <a:r>
              <a:rPr lang="en-US" sz="2000" dirty="0">
                <a:latin typeface="Times New Roman" pitchFamily="-106" charset="0"/>
                <a:cs typeface="Times New Roman" pitchFamily="-106" charset="0"/>
              </a:rPr>
              <a:t>		  </a:t>
            </a:r>
            <a:r>
              <a:rPr lang="en-US" sz="2000" b="1" dirty="0">
                <a:solidFill>
                  <a:srgbClr val="0070C0"/>
                </a:solidFill>
                <a:latin typeface="Times New Roman" pitchFamily="-106" charset="0"/>
                <a:cs typeface="Times New Roman" pitchFamily="-106" charset="0"/>
              </a:rPr>
              <a:t>B[</a:t>
            </a:r>
            <a:r>
              <a:rPr lang="en-US" sz="2000" b="1" dirty="0" err="1">
                <a:solidFill>
                  <a:srgbClr val="0070C0"/>
                </a:solidFill>
                <a:latin typeface="Times New Roman" pitchFamily="-106" charset="0"/>
                <a:cs typeface="Times New Roman" pitchFamily="-106" charset="0"/>
              </a:rPr>
              <a:t>i,w</a:t>
            </a:r>
            <a:r>
              <a:rPr lang="en-US" sz="2000" b="1" dirty="0">
                <a:solidFill>
                  <a:srgbClr val="0070C0"/>
                </a:solidFill>
                <a:latin typeface="Times New Roman" pitchFamily="-106" charset="0"/>
                <a:cs typeface="Times New Roman" pitchFamily="-106" charset="0"/>
              </a:rPr>
              <a:t>] = B[i-1,w]</a:t>
            </a:r>
          </a:p>
          <a:p>
            <a:pPr>
              <a:buFont typeface="Wingdings 2" pitchFamily="-106" charset="2"/>
              <a:buNone/>
            </a:pPr>
            <a:r>
              <a:rPr lang="pl-PL" sz="2000" dirty="0" err="1">
                <a:latin typeface="Times New Roman" pitchFamily="-106" charset="0"/>
                <a:cs typeface="Times New Roman" pitchFamily="-106" charset="0"/>
              </a:rPr>
              <a:t>else</a:t>
            </a:r>
            <a:r>
              <a:rPr lang="pl-PL" sz="2000" dirty="0">
                <a:latin typeface="Times New Roman" pitchFamily="-106" charset="0"/>
                <a:cs typeface="Times New Roman" pitchFamily="-106" charset="0"/>
              </a:rPr>
              <a:t> B[</a:t>
            </a:r>
            <a:r>
              <a:rPr lang="pl-PL" sz="2000" dirty="0" err="1">
                <a:latin typeface="Times New Roman" pitchFamily="-106" charset="0"/>
                <a:cs typeface="Times New Roman" pitchFamily="-106" charset="0"/>
              </a:rPr>
              <a:t>i,w</a:t>
            </a:r>
            <a:r>
              <a:rPr lang="pl-PL" sz="2000" dirty="0">
                <a:latin typeface="Times New Roman" pitchFamily="-106" charset="0"/>
                <a:cs typeface="Times New Roman" pitchFamily="-106" charset="0"/>
              </a:rPr>
              <a:t>] = B[i-1,w] // </a:t>
            </a:r>
            <a:r>
              <a:rPr lang="pl-PL" sz="2000" dirty="0" err="1">
                <a:latin typeface="Times New Roman" pitchFamily="-106" charset="0"/>
                <a:cs typeface="Times New Roman" pitchFamily="-106" charset="0"/>
              </a:rPr>
              <a:t>w</a:t>
            </a:r>
            <a:r>
              <a:rPr lang="pl-PL" sz="2000" baseline="-25000" dirty="0" err="1">
                <a:latin typeface="Times New Roman" pitchFamily="-106" charset="0"/>
                <a:cs typeface="Times New Roman" pitchFamily="-106" charset="0"/>
              </a:rPr>
              <a:t>i</a:t>
            </a:r>
            <a:r>
              <a:rPr lang="pl-PL" sz="2000" dirty="0">
                <a:latin typeface="Times New Roman" pitchFamily="-106" charset="0"/>
                <a:cs typeface="Times New Roman" pitchFamily="-106" charset="0"/>
              </a:rPr>
              <a:t> &gt; w</a:t>
            </a:r>
            <a:endParaRPr lang="en-US" sz="2000" dirty="0">
              <a:latin typeface="Times New Roman" pitchFamily="-106" charset="0"/>
              <a:cs typeface="Times New Roman" pitchFamily="-106" charset="0"/>
            </a:endParaRPr>
          </a:p>
        </p:txBody>
      </p:sp>
      <p:sp>
        <p:nvSpPr>
          <p:cNvPr id="33855"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4</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6</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5</a:t>
            </a:r>
          </a:p>
          <a:p>
            <a:pPr eaLnBrk="1" hangingPunct="1"/>
            <a:r>
              <a:rPr lang="en-US" sz="2000" b="1">
                <a:latin typeface="Times New Roman" pitchFamily="-106" charset="0"/>
                <a:cs typeface="Times New Roman" pitchFamily="-106" charset="0"/>
              </a:rPr>
              <a:t>w = 5</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0</a:t>
            </a:r>
          </a:p>
        </p:txBody>
      </p:sp>
      <p:cxnSp>
        <p:nvCxnSpPr>
          <p:cNvPr id="10" name="Straight Arrow Connector 9"/>
          <p:cNvCxnSpPr/>
          <p:nvPr/>
        </p:nvCxnSpPr>
        <p:spPr>
          <a:xfrm rot="5400000">
            <a:off x="5334794" y="32758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1145628"/>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68EFA83A-0CAE-7B41-8F49-5B42697C370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0BE895A5-B383-7245-8A60-0103799D338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18E7C3FD-4792-3246-9203-A52EE621D26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224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70106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C00000"/>
                          </a:solidFill>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4878" name="Content Placeholder 7"/>
          <p:cNvSpPr>
            <a:spLocks noGrp="1"/>
          </p:cNvSpPr>
          <p:nvPr>
            <p:ph idx="1"/>
          </p:nvPr>
        </p:nvSpPr>
        <p:spPr>
          <a:xfrm>
            <a:off x="1295400" y="3962400"/>
            <a:ext cx="7162800" cy="2514600"/>
          </a:xfrm>
        </p:spPr>
        <p:txBody>
          <a:bodyPr/>
          <a:lstStyle/>
          <a:p>
            <a:pPr>
              <a:buFont typeface="Wingdings 2" pitchFamily="-106" charset="2"/>
              <a:buNone/>
            </a:pPr>
            <a:r>
              <a:rPr lang="en-US" sz="2000">
                <a:latin typeface="Times New Roman" pitchFamily="-106" charset="0"/>
                <a:cs typeface="Times New Roman" pitchFamily="-106" charset="0"/>
              </a:rPr>
              <a:t>We’re DONE!!  </a:t>
            </a:r>
          </a:p>
          <a:p>
            <a:pPr>
              <a:buFont typeface="Wingdings 2" pitchFamily="-106" charset="2"/>
              <a:buNone/>
            </a:pPr>
            <a:r>
              <a:rPr lang="en-US" sz="2000">
                <a:latin typeface="Times New Roman" pitchFamily="-106" charset="0"/>
                <a:cs typeface="Times New Roman" pitchFamily="-106" charset="0"/>
              </a:rPr>
              <a:t>The max possible value that can be carried in this knapsack is </a:t>
            </a:r>
            <a:r>
              <a:rPr lang="en-US" sz="2000" b="1" i="1">
                <a:latin typeface="Times New Roman" pitchFamily="-106" charset="0"/>
                <a:cs typeface="Times New Roman" pitchFamily="-106" charset="0"/>
              </a:rPr>
              <a:t>$7</a:t>
            </a:r>
          </a:p>
        </p:txBody>
      </p:sp>
      <p:sp>
        <p:nvSpPr>
          <p:cNvPr id="13" name="Rectangle 12"/>
          <p:cNvSpPr/>
          <p:nvPr/>
        </p:nvSpPr>
        <p:spPr>
          <a:xfrm>
            <a:off x="7620000" y="1177159"/>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Date Placeholder 3">
            <a:extLst>
              <a:ext uri="{FF2B5EF4-FFF2-40B4-BE49-F238E27FC236}">
                <a16:creationId xmlns:a16="http://schemas.microsoft.com/office/drawing/2014/main" id="{19CDB223-7C40-5249-B04E-DC323CE1FD56}"/>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9" name="Footer Placeholder 4">
            <a:extLst>
              <a:ext uri="{FF2B5EF4-FFF2-40B4-BE49-F238E27FC236}">
                <a16:creationId xmlns:a16="http://schemas.microsoft.com/office/drawing/2014/main" id="{45C2B72D-2CBC-7641-8A44-8A0C8A9A8E4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0" name="Slide Number Placeholder 5">
            <a:extLst>
              <a:ext uri="{FF2B5EF4-FFF2-40B4-BE49-F238E27FC236}">
                <a16:creationId xmlns:a16="http://schemas.microsoft.com/office/drawing/2014/main" id="{E3DDD199-7D3D-9144-B597-FC38E8B21C03}"/>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225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8025375"/>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Knapsack 0-1 Problem – Run Time</a:t>
            </a:r>
          </a:p>
        </p:txBody>
      </p:sp>
      <p:sp>
        <p:nvSpPr>
          <p:cNvPr id="3" name="Content Placeholder 2"/>
          <p:cNvSpPr>
            <a:spLocks noGrp="1"/>
          </p:cNvSpPr>
          <p:nvPr>
            <p:ph idx="1"/>
          </p:nvPr>
        </p:nvSpPr>
        <p:spPr>
          <a:xfrm>
            <a:off x="1066800" y="1219200"/>
            <a:ext cx="8077200" cy="5638800"/>
          </a:xfrm>
        </p:spPr>
        <p:txBody>
          <a:bodyPr>
            <a:normAutofit fontScale="70000" lnSpcReduction="20000"/>
          </a:bodyPr>
          <a:lstStyle/>
          <a:p>
            <a:pPr>
              <a:buFont typeface="Wingdings 2" pitchFamily="18" charset="2"/>
              <a:buNone/>
              <a:defRPr/>
            </a:pPr>
            <a:r>
              <a:rPr lang="pl-PL" dirty="0">
                <a:latin typeface="Times New Roman" pitchFamily="18" charset="0"/>
                <a:cs typeface="Times New Roman" pitchFamily="18" charset="0"/>
              </a:rPr>
              <a:t>for w = 0 to W</a:t>
            </a:r>
          </a:p>
          <a:p>
            <a:pPr>
              <a:buFont typeface="Wingdings 2" pitchFamily="18" charset="2"/>
              <a:buNone/>
              <a:defRPr/>
            </a:pPr>
            <a:r>
              <a:rPr lang="en-US" dirty="0">
                <a:latin typeface="Times New Roman" pitchFamily="18" charset="0"/>
                <a:cs typeface="Times New Roman" pitchFamily="18" charset="0"/>
              </a:rPr>
              <a:t>	B[0,w] = 0</a:t>
            </a:r>
          </a:p>
          <a:p>
            <a:pPr>
              <a:buFont typeface="Wingdings 2" pitchFamily="18" charset="2"/>
              <a:buNone/>
              <a:defRPr/>
            </a:pPr>
            <a:endParaRPr lang="en-US" dirty="0">
              <a:latin typeface="Times New Roman" pitchFamily="18" charset="0"/>
              <a:cs typeface="Times New Roman" pitchFamily="18" charset="0"/>
            </a:endParaRPr>
          </a:p>
          <a:p>
            <a:pPr>
              <a:buFont typeface="Wingdings 2" pitchFamily="18" charset="2"/>
              <a:buNone/>
              <a:defRPr/>
            </a:pPr>
            <a:r>
              <a:rPr lang="en-US" dirty="0">
                <a:latin typeface="Times New Roman" pitchFamily="18" charset="0"/>
                <a:cs typeface="Times New Roman" pitchFamily="18" charset="0"/>
              </a:rPr>
              <a:t>for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 1 to n</a:t>
            </a:r>
          </a:p>
          <a:p>
            <a:pPr>
              <a:buFont typeface="Wingdings 2" pitchFamily="18" charset="2"/>
              <a:buNone/>
              <a:defRPr/>
            </a:pPr>
            <a:r>
              <a:rPr lang="en-US" dirty="0">
                <a:latin typeface="Times New Roman" pitchFamily="18" charset="0"/>
                <a:cs typeface="Times New Roman" pitchFamily="18" charset="0"/>
              </a:rPr>
              <a:t>	B[i,0] = 0</a:t>
            </a:r>
          </a:p>
          <a:p>
            <a:pPr>
              <a:buFont typeface="Wingdings 2" pitchFamily="18" charset="2"/>
              <a:buNone/>
              <a:defRPr/>
            </a:pPr>
            <a:endParaRPr lang="en-US" dirty="0">
              <a:latin typeface="Times New Roman" pitchFamily="18" charset="0"/>
              <a:cs typeface="Times New Roman" pitchFamily="18" charset="0"/>
            </a:endParaRPr>
          </a:p>
          <a:p>
            <a:pPr>
              <a:buFont typeface="Wingdings 2" pitchFamily="18" charset="2"/>
              <a:buNone/>
              <a:defRPr/>
            </a:pPr>
            <a:r>
              <a:rPr lang="en-US" dirty="0">
                <a:latin typeface="Times New Roman" pitchFamily="18" charset="0"/>
                <a:cs typeface="Times New Roman" pitchFamily="18" charset="0"/>
              </a:rPr>
              <a:t>for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 1 to n</a:t>
            </a:r>
          </a:p>
          <a:p>
            <a:pPr>
              <a:buFont typeface="Wingdings 2" pitchFamily="18" charset="2"/>
              <a:buNone/>
              <a:defRPr/>
            </a:pPr>
            <a:r>
              <a:rPr lang="en-US" dirty="0">
                <a:latin typeface="Times New Roman" pitchFamily="18" charset="0"/>
                <a:cs typeface="Times New Roman" pitchFamily="18" charset="0"/>
              </a:rPr>
              <a:t>	</a:t>
            </a:r>
            <a:r>
              <a:rPr lang="pl-PL" dirty="0">
                <a:latin typeface="Times New Roman" pitchFamily="18" charset="0"/>
                <a:cs typeface="Times New Roman" pitchFamily="18" charset="0"/>
              </a:rPr>
              <a:t>for w = 0 to W</a:t>
            </a:r>
          </a:p>
          <a:p>
            <a:pPr>
              <a:buFont typeface="Wingdings 2" pitchFamily="18" charset="2"/>
              <a:buNone/>
              <a:defRPr/>
            </a:pPr>
            <a:r>
              <a:rPr lang="en-US" dirty="0">
                <a:latin typeface="Times New Roman" pitchFamily="18" charset="0"/>
                <a:cs typeface="Times New Roman" pitchFamily="18" charset="0"/>
              </a:rPr>
              <a:t>		&lt; the rest of the code &gt;</a:t>
            </a:r>
          </a:p>
          <a:p>
            <a:pPr>
              <a:buFont typeface="Wingdings 2" pitchFamily="18" charset="2"/>
              <a:buNone/>
              <a:defRPr/>
            </a:pPr>
            <a:endParaRPr lang="en-US" dirty="0">
              <a:latin typeface="Times New Roman" pitchFamily="18" charset="0"/>
              <a:cs typeface="Times New Roman" pitchFamily="18" charset="0"/>
            </a:endParaRPr>
          </a:p>
          <a:p>
            <a:pPr>
              <a:buFont typeface="Wingdings 2" pitchFamily="18" charset="2"/>
              <a:buNone/>
              <a:defRPr/>
            </a:pPr>
            <a:r>
              <a:rPr lang="en-US" dirty="0">
                <a:latin typeface="Times New Roman" pitchFamily="18" charset="0"/>
                <a:cs typeface="Times New Roman" pitchFamily="18" charset="0"/>
              </a:rPr>
              <a:t>What is the running time of this algorithm?</a:t>
            </a:r>
          </a:p>
          <a:p>
            <a:pPr>
              <a:buFont typeface="Wingdings 2" pitchFamily="18" charset="2"/>
              <a:buNone/>
              <a:defRPr/>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O(</a:t>
            </a:r>
            <a:r>
              <a:rPr lang="en-US" b="1" i="1" dirty="0">
                <a:latin typeface="Times New Roman" pitchFamily="18" charset="0"/>
                <a:cs typeface="Times New Roman" pitchFamily="18" charset="0"/>
              </a:rPr>
              <a:t>n*W</a:t>
            </a:r>
            <a:r>
              <a:rPr lang="en-US" b="1" dirty="0">
                <a:latin typeface="Times New Roman" pitchFamily="18" charset="0"/>
                <a:cs typeface="Times New Roman" pitchFamily="18" charset="0"/>
              </a:rPr>
              <a:t>) – </a:t>
            </a:r>
            <a:r>
              <a:rPr lang="en-US" b="1" i="1" dirty="0">
                <a:latin typeface="Times New Roman" pitchFamily="18" charset="0"/>
                <a:cs typeface="Times New Roman" pitchFamily="18" charset="0"/>
              </a:rPr>
              <a:t>of course, W can be mighty big</a:t>
            </a:r>
          </a:p>
          <a:p>
            <a:pPr>
              <a:buFont typeface="Wingdings 2" pitchFamily="18" charset="2"/>
              <a:buNone/>
              <a:defRPr/>
            </a:pPr>
            <a:r>
              <a:rPr lang="en-US" b="1" dirty="0">
                <a:latin typeface="Times New Roman" pitchFamily="18" charset="0"/>
                <a:cs typeface="Times New Roman" pitchFamily="18" charset="0"/>
              </a:rPr>
              <a:t>		</a:t>
            </a:r>
            <a:r>
              <a:rPr lang="en-US" b="1" i="1" dirty="0">
                <a:latin typeface="Times New Roman" pitchFamily="18" charset="0"/>
                <a:cs typeface="Times New Roman" pitchFamily="18" charset="0"/>
              </a:rPr>
              <a:t>What is an analogy in world of sorting?</a:t>
            </a:r>
          </a:p>
          <a:p>
            <a:pPr>
              <a:buFont typeface="Wingdings 2" pitchFamily="18" charset="2"/>
              <a:buNone/>
              <a:defRPr/>
            </a:pPr>
            <a:endParaRPr lang="en-US" dirty="0">
              <a:latin typeface="Times New Roman" pitchFamily="18" charset="0"/>
              <a:cs typeface="Times New Roman" pitchFamily="18" charset="0"/>
            </a:endParaRPr>
          </a:p>
          <a:p>
            <a:pPr>
              <a:buFont typeface="Wingdings 2" pitchFamily="18" charset="2"/>
              <a:buNone/>
              <a:defRPr/>
            </a:pPr>
            <a:r>
              <a:rPr lang="en-US" dirty="0">
                <a:latin typeface="Times New Roman" pitchFamily="18" charset="0"/>
                <a:cs typeface="Times New Roman" pitchFamily="18" charset="0"/>
              </a:rPr>
              <a:t>Remember that the brute-force algorithm takes: 	</a:t>
            </a:r>
            <a:r>
              <a:rPr lang="en-US" b="1" dirty="0">
                <a:latin typeface="Times New Roman" pitchFamily="18" charset="0"/>
                <a:cs typeface="Times New Roman" pitchFamily="18" charset="0"/>
              </a:rPr>
              <a:t>O(2</a:t>
            </a:r>
            <a:r>
              <a:rPr lang="en-US" b="1" baseline="30000" dirty="0">
                <a:latin typeface="Times New Roman" pitchFamily="18" charset="0"/>
                <a:cs typeface="Times New Roman" pitchFamily="18" charset="0"/>
              </a:rPr>
              <a:t>n</a:t>
            </a:r>
            <a:r>
              <a:rPr lang="en-US" b="1" dirty="0">
                <a:latin typeface="Times New Roman" pitchFamily="18" charset="0"/>
                <a:cs typeface="Times New Roman" pitchFamily="18" charset="0"/>
              </a:rPr>
              <a:t>)</a:t>
            </a:r>
          </a:p>
        </p:txBody>
      </p:sp>
      <p:sp>
        <p:nvSpPr>
          <p:cNvPr id="4" name="TextBox 3"/>
          <p:cNvSpPr txBox="1">
            <a:spLocks noChangeArrowheads="1"/>
          </p:cNvSpPr>
          <p:nvPr/>
        </p:nvSpPr>
        <p:spPr bwMode="auto">
          <a:xfrm>
            <a:off x="3733800" y="1295400"/>
            <a:ext cx="10223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06" charset="0"/>
                <a:cs typeface="Times New Roman" pitchFamily="-106" charset="0"/>
              </a:rPr>
              <a:t>O(</a:t>
            </a:r>
            <a:r>
              <a:rPr lang="en-US" sz="2800" b="1" i="1">
                <a:latin typeface="Times New Roman" pitchFamily="-106" charset="0"/>
                <a:cs typeface="Times New Roman" pitchFamily="-106" charset="0"/>
              </a:rPr>
              <a:t>W</a:t>
            </a:r>
            <a:r>
              <a:rPr lang="en-US" sz="2800" b="1">
                <a:latin typeface="Times New Roman" pitchFamily="-106" charset="0"/>
                <a:cs typeface="Times New Roman" pitchFamily="-106" charset="0"/>
              </a:rPr>
              <a:t>)</a:t>
            </a:r>
          </a:p>
        </p:txBody>
      </p:sp>
      <p:sp>
        <p:nvSpPr>
          <p:cNvPr id="5" name="TextBox 4"/>
          <p:cNvSpPr txBox="1">
            <a:spLocks noChangeArrowheads="1"/>
          </p:cNvSpPr>
          <p:nvPr/>
        </p:nvSpPr>
        <p:spPr bwMode="auto">
          <a:xfrm>
            <a:off x="4692650" y="3743325"/>
            <a:ext cx="10223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06" charset="0"/>
                <a:cs typeface="Times New Roman" pitchFamily="-106" charset="0"/>
              </a:rPr>
              <a:t>O(</a:t>
            </a:r>
            <a:r>
              <a:rPr lang="en-US" sz="2800" b="1" i="1">
                <a:latin typeface="Times New Roman" pitchFamily="-106" charset="0"/>
                <a:cs typeface="Times New Roman" pitchFamily="-106" charset="0"/>
              </a:rPr>
              <a:t>W</a:t>
            </a:r>
            <a:r>
              <a:rPr lang="en-US" sz="2800" b="1">
                <a:latin typeface="Times New Roman" pitchFamily="-106" charset="0"/>
                <a:cs typeface="Times New Roman" pitchFamily="-106" charset="0"/>
              </a:rPr>
              <a:t>)</a:t>
            </a:r>
          </a:p>
        </p:txBody>
      </p:sp>
      <p:sp>
        <p:nvSpPr>
          <p:cNvPr id="6" name="TextBox 5"/>
          <p:cNvSpPr txBox="1">
            <a:spLocks noChangeArrowheads="1"/>
          </p:cNvSpPr>
          <p:nvPr/>
        </p:nvSpPr>
        <p:spPr bwMode="auto">
          <a:xfrm>
            <a:off x="3581400" y="3124200"/>
            <a:ext cx="245903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a:latin typeface="Times New Roman" pitchFamily="-106" charset="0"/>
                <a:cs typeface="Times New Roman" pitchFamily="-106" charset="0"/>
              </a:rPr>
              <a:t>Repeat </a:t>
            </a:r>
            <a:r>
              <a:rPr lang="en-US" sz="2800" b="1" i="1" dirty="0">
                <a:latin typeface="Times New Roman" pitchFamily="-106" charset="0"/>
                <a:cs typeface="Times New Roman" pitchFamily="-106" charset="0"/>
              </a:rPr>
              <a:t>n </a:t>
            </a:r>
            <a:r>
              <a:rPr lang="en-US" sz="2800" b="1" dirty="0">
                <a:latin typeface="Times New Roman" pitchFamily="-106" charset="0"/>
                <a:cs typeface="Times New Roman" pitchFamily="-106" charset="0"/>
              </a:rPr>
              <a:t>times</a:t>
            </a:r>
          </a:p>
        </p:txBody>
      </p:sp>
      <p:sp>
        <p:nvSpPr>
          <p:cNvPr id="7" name="TextBox 6"/>
          <p:cNvSpPr txBox="1">
            <a:spLocks noChangeArrowheads="1"/>
          </p:cNvSpPr>
          <p:nvPr/>
        </p:nvSpPr>
        <p:spPr bwMode="auto">
          <a:xfrm>
            <a:off x="3733800" y="2447925"/>
            <a:ext cx="9048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06" charset="0"/>
                <a:cs typeface="Times New Roman" pitchFamily="-106" charset="0"/>
              </a:rPr>
              <a:t>O(</a:t>
            </a:r>
            <a:r>
              <a:rPr lang="en-US" sz="2800" b="1" i="1">
                <a:latin typeface="Times New Roman" pitchFamily="-106" charset="0"/>
                <a:cs typeface="Times New Roman" pitchFamily="-106" charset="0"/>
              </a:rPr>
              <a:t>n</a:t>
            </a:r>
            <a:r>
              <a:rPr lang="en-US" sz="2800" b="1">
                <a:latin typeface="Times New Roman" pitchFamily="-106" charset="0"/>
                <a:cs typeface="Times New Roman" pitchFamily="-106" charset="0"/>
              </a:rPr>
              <a:t>)</a:t>
            </a:r>
          </a:p>
        </p:txBody>
      </p:sp>
      <p:sp>
        <p:nvSpPr>
          <p:cNvPr id="8" name="Date Placeholder 3">
            <a:extLst>
              <a:ext uri="{FF2B5EF4-FFF2-40B4-BE49-F238E27FC236}">
                <a16:creationId xmlns:a16="http://schemas.microsoft.com/office/drawing/2014/main" id="{2109DEAB-F7CD-A04D-B57F-776923DB0F1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9" name="Footer Placeholder 4">
            <a:extLst>
              <a:ext uri="{FF2B5EF4-FFF2-40B4-BE49-F238E27FC236}">
                <a16:creationId xmlns:a16="http://schemas.microsoft.com/office/drawing/2014/main" id="{79D12410-3CCB-B743-A93E-C3CD56745A5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0" name="Slide Number Placeholder 5">
            <a:extLst>
              <a:ext uri="{FF2B5EF4-FFF2-40B4-BE49-F238E27FC236}">
                <a16:creationId xmlns:a16="http://schemas.microsoft.com/office/drawing/2014/main" id="{8C3FE74C-481A-8443-B47E-8F6CAB519766}"/>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226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139374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Tiling</a:t>
            </a:r>
          </a:p>
        </p:txBody>
      </p:sp>
      <p:sp>
        <p:nvSpPr>
          <p:cNvPr id="497667" name="Rectangle 3"/>
          <p:cNvSpPr>
            <a:spLocks noGrp="1" noChangeArrowheads="1"/>
          </p:cNvSpPr>
          <p:nvPr>
            <p:ph type="subTitle" idx="1"/>
          </p:nvPr>
        </p:nvSpPr>
        <p:spPr/>
        <p:txBody>
          <a:bodyPr/>
          <a:lstStyle/>
          <a:p>
            <a:pPr algn="ctr" eaLnBrk="1" hangingPunct="1">
              <a:lnSpc>
                <a:spcPct val="90000"/>
              </a:lnSpc>
              <a:buFont typeface="Times" charset="0"/>
              <a:buNone/>
              <a:defRPr/>
            </a:pPr>
            <a:r>
              <a:rPr lang="en-US" b="1" dirty="0">
                <a:latin typeface="Times New Roman" charset="0"/>
              </a:rPr>
              <a:t>Undecidable, NP-Complete, and Easy Variants</a:t>
            </a:r>
          </a:p>
        </p:txBody>
      </p:sp>
    </p:spTree>
    <p:extLst>
      <p:ext uri="{BB962C8B-B14F-4D97-AF65-F5344CB8AC3E}">
        <p14:creationId xmlns:p14="http://schemas.microsoft.com/office/powerpoint/2010/main" val="4211164262"/>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Idea of Tiling</a:t>
            </a:r>
          </a:p>
        </p:txBody>
      </p:sp>
      <p:pic>
        <p:nvPicPr>
          <p:cNvPr id="9" name="Content Placeholder 8" descr="Tile.jpg"/>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152400" y="1411460"/>
            <a:ext cx="1371600" cy="1361340"/>
          </a:xfrm>
        </p:spPr>
      </p:pic>
      <p:sp>
        <p:nvSpPr>
          <p:cNvPr id="4" name="Date Placeholder 3"/>
          <p:cNvSpPr>
            <a:spLocks noGrp="1"/>
          </p:cNvSpPr>
          <p:nvPr>
            <p:ph type="dt" sz="half" idx="10"/>
          </p:nvPr>
        </p:nvSpPr>
        <p:spPr/>
        <p:txBody>
          <a:bodyPr/>
          <a:lstStyle/>
          <a:p>
            <a:pPr>
              <a:defRPr/>
            </a:pPr>
            <a:fld id="{42E49081-5805-2747-8C6A-5FA478CC53C3}" type="datetime1">
              <a:rPr lang="en-US" smtClean="0"/>
              <a:pPr>
                <a:defRPr/>
              </a:pPr>
              <a:t>4/6/22</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228</a:t>
            </a:fld>
            <a:endParaRPr lang="en-US"/>
          </a:p>
        </p:txBody>
      </p:sp>
      <p:sp>
        <p:nvSpPr>
          <p:cNvPr id="10" name="TextBox 9"/>
          <p:cNvSpPr txBox="1"/>
          <p:nvPr/>
        </p:nvSpPr>
        <p:spPr>
          <a:xfrm>
            <a:off x="3352800" y="1676400"/>
            <a:ext cx="5006499" cy="4247317"/>
          </a:xfrm>
          <a:prstGeom prst="rect">
            <a:avLst/>
          </a:prstGeom>
          <a:noFill/>
        </p:spPr>
        <p:txBody>
          <a:bodyPr wrap="none" rtlCol="0">
            <a:spAutoFit/>
          </a:bodyPr>
          <a:lstStyle/>
          <a:p>
            <a:r>
              <a:rPr lang="en-US" dirty="0"/>
              <a:t>A single tile has colors on all four sides.</a:t>
            </a:r>
            <a:br>
              <a:rPr lang="en-US" dirty="0"/>
            </a:br>
            <a:r>
              <a:rPr lang="en-US" dirty="0"/>
              <a:t>Tiles are often called dominoes as </a:t>
            </a:r>
            <a:br>
              <a:rPr lang="en-US" dirty="0"/>
            </a:br>
            <a:r>
              <a:rPr lang="en-US" dirty="0"/>
              <a:t>assembling them follows the rules of</a:t>
            </a:r>
            <a:br>
              <a:rPr lang="en-US" dirty="0"/>
            </a:br>
            <a:r>
              <a:rPr lang="en-US" dirty="0"/>
              <a:t>placing dominoes. That is, the color </a:t>
            </a:r>
            <a:br>
              <a:rPr lang="en-US" dirty="0"/>
            </a:br>
            <a:r>
              <a:rPr lang="en-US" dirty="0"/>
              <a:t>(or number) of a side must match that</a:t>
            </a:r>
            <a:br>
              <a:rPr lang="en-US" dirty="0"/>
            </a:br>
            <a:r>
              <a:rPr lang="en-US" dirty="0"/>
              <a:t>of its adjacent tile, e.g., tile, t2, to right </a:t>
            </a:r>
            <a:br>
              <a:rPr lang="en-US" dirty="0"/>
            </a:br>
            <a:r>
              <a:rPr lang="en-US" dirty="0"/>
              <a:t>of a tile, t1, must have same color on</a:t>
            </a:r>
          </a:p>
          <a:p>
            <a:r>
              <a:rPr lang="en-US" dirty="0"/>
              <a:t>Its left as is on the right side of t1.</a:t>
            </a:r>
          </a:p>
          <a:p>
            <a:r>
              <a:rPr lang="en-US" dirty="0"/>
              <a:t>This constraint applies to top and bottom as </a:t>
            </a:r>
            <a:br>
              <a:rPr lang="en-US" dirty="0"/>
            </a:br>
            <a:r>
              <a:rPr lang="en-US" dirty="0"/>
              <a:t>well as sides. Boundary tiles do not necessarily</a:t>
            </a:r>
            <a:br>
              <a:rPr lang="en-US" dirty="0"/>
            </a:br>
            <a:r>
              <a:rPr lang="en-US" dirty="0"/>
              <a:t>have constraints on their sides that touch</a:t>
            </a:r>
            <a:br>
              <a:rPr lang="en-US" dirty="0"/>
            </a:br>
            <a:r>
              <a:rPr lang="en-US" dirty="0"/>
              <a:t>the boundaries, but these can be forced.</a:t>
            </a:r>
          </a:p>
          <a:p>
            <a:endParaRPr lang="en-US" dirty="0"/>
          </a:p>
          <a:p>
            <a:r>
              <a:rPr lang="en-US" dirty="0"/>
              <a:t>I chose to have each tile have a mirror tile</a:t>
            </a:r>
          </a:p>
          <a:p>
            <a:r>
              <a:rPr lang="en-US" dirty="0"/>
              <a:t>in the vertical and horizontal directions.</a:t>
            </a:r>
          </a:p>
        </p:txBody>
      </p:sp>
      <p:pic>
        <p:nvPicPr>
          <p:cNvPr id="12" name="Content Placeholder 8" descr="Tile.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flipV="1">
            <a:off x="152400" y="3224414"/>
            <a:ext cx="1380744" cy="1370416"/>
          </a:xfrm>
          <a:prstGeom prst="rect">
            <a:avLst/>
          </a:prstGeom>
          <a:noFill/>
          <a:ln w="9525">
            <a:noFill/>
            <a:miter lim="800000"/>
            <a:headEnd/>
            <a:tailEnd/>
          </a:ln>
        </p:spPr>
      </p:pic>
      <p:pic>
        <p:nvPicPr>
          <p:cNvPr id="11" name="Content Placeholder 8" descr="Tile.jpg">
            <a:extLst>
              <a:ext uri="{FF2B5EF4-FFF2-40B4-BE49-F238E27FC236}">
                <a16:creationId xmlns:a16="http://schemas.microsoft.com/office/drawing/2014/main" id="{2F67C596-877A-874C-9DDA-07B2BE9D23C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flipH="1">
            <a:off x="1752600" y="1411460"/>
            <a:ext cx="1371600" cy="14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13" name="Content Placeholder 8" descr="Tile.jpg">
            <a:extLst>
              <a:ext uri="{FF2B5EF4-FFF2-40B4-BE49-F238E27FC236}">
                <a16:creationId xmlns:a16="http://schemas.microsoft.com/office/drawing/2014/main" id="{6882C366-6118-CE47-8354-2591B8DDBE9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flipH="1" flipV="1">
            <a:off x="1761744" y="3224414"/>
            <a:ext cx="1371600" cy="1371596"/>
          </a:xfrm>
          <a:prstGeom prst="rect">
            <a:avLst/>
          </a:prstGeom>
          <a:noFill/>
          <a:ln w="9525">
            <a:noFill/>
            <a:miter lim="800000"/>
            <a:headEnd/>
            <a:tailEnd/>
          </a:ln>
        </p:spPr>
      </p:pic>
    </p:spTree>
    <p:extLst>
      <p:ext uri="{BB962C8B-B14F-4D97-AF65-F5344CB8AC3E}">
        <p14:creationId xmlns:p14="http://schemas.microsoft.com/office/powerpoint/2010/main" val="243269267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Instance of Tiling Problem</a:t>
            </a:r>
          </a:p>
        </p:txBody>
      </p:sp>
      <p:sp>
        <p:nvSpPr>
          <p:cNvPr id="3" name="Content Placeholder 2"/>
          <p:cNvSpPr>
            <a:spLocks noGrp="1"/>
          </p:cNvSpPr>
          <p:nvPr>
            <p:ph idx="1"/>
          </p:nvPr>
        </p:nvSpPr>
        <p:spPr/>
        <p:txBody>
          <a:bodyPr/>
          <a:lstStyle/>
          <a:p>
            <a:r>
              <a:rPr lang="en-US" sz="2800" dirty="0"/>
              <a:t>A finite set of tile types (a type is determined by the colors of its edges)</a:t>
            </a:r>
          </a:p>
          <a:p>
            <a:r>
              <a:rPr lang="en-US" sz="2800" dirty="0"/>
              <a:t>Some 2d area (finite or infinite) on which the tiles are to be laid out</a:t>
            </a:r>
          </a:p>
          <a:p>
            <a:r>
              <a:rPr lang="en-US" sz="2800" dirty="0"/>
              <a:t>An optional starting set of tiles in fixed positions</a:t>
            </a:r>
          </a:p>
          <a:p>
            <a:r>
              <a:rPr lang="en-US" sz="2800" dirty="0"/>
              <a:t>The goal is to tile the plane following the adjacency constraints and whatever constraints are indicated by the starting configuration.</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4/6/22</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229</a:t>
            </a:fld>
            <a:endParaRPr lang="en-US"/>
          </a:p>
        </p:txBody>
      </p:sp>
    </p:spTree>
    <p:extLst>
      <p:ext uri="{BB962C8B-B14F-4D97-AF65-F5344CB8AC3E}">
        <p14:creationId xmlns:p14="http://schemas.microsoft.com/office/powerpoint/2010/main" val="3950173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NDTMs - Witnesses</a:t>
            </a:r>
          </a:p>
        </p:txBody>
      </p:sp>
      <p:sp>
        <p:nvSpPr>
          <p:cNvPr id="390147" name="Rectangle 3"/>
          <p:cNvSpPr>
            <a:spLocks noGrp="1" noChangeArrowheads="1"/>
          </p:cNvSpPr>
          <p:nvPr>
            <p:ph idx="1"/>
          </p:nvPr>
        </p:nvSpPr>
        <p:spPr/>
        <p:txBody>
          <a:bodyPr/>
          <a:lstStyle/>
          <a:p>
            <a:pPr eaLnBrk="1" hangingPunct="1">
              <a:buFont typeface="Times" charset="0"/>
              <a:buNone/>
              <a:defRPr/>
            </a:pPr>
            <a:r>
              <a:rPr lang="en-US" sz="2800" dirty="0"/>
              <a:t>Just what can we ask and expect of a "witness"?</a:t>
            </a:r>
          </a:p>
          <a:p>
            <a:pPr eaLnBrk="1" hangingPunct="1">
              <a:buFont typeface="Times" charset="0"/>
              <a:buNone/>
              <a:defRPr/>
            </a:pPr>
            <a:endParaRPr lang="en-US" sz="2800" dirty="0"/>
          </a:p>
          <a:p>
            <a:pPr eaLnBrk="1" hangingPunct="1">
              <a:buFont typeface="Times" charset="0"/>
              <a:buNone/>
              <a:defRPr/>
            </a:pPr>
            <a:r>
              <a:rPr lang="en-US" sz="2800" dirty="0"/>
              <a:t>	The witness must be something that </a:t>
            </a:r>
          </a:p>
          <a:p>
            <a:pPr lvl="2" eaLnBrk="1" hangingPunct="1">
              <a:buFont typeface="Times" charset="0"/>
              <a:buNone/>
              <a:defRPr/>
            </a:pPr>
            <a:r>
              <a:rPr lang="en-US" dirty="0"/>
              <a:t>(1) we can verify to be accurate (for the given problem and instance) and</a:t>
            </a:r>
          </a:p>
          <a:p>
            <a:pPr lvl="2" eaLnBrk="1" hangingPunct="1">
              <a:buFont typeface="Times" charset="0"/>
              <a:buNone/>
              <a:defRPr/>
            </a:pPr>
            <a:r>
              <a:rPr lang="en-US" dirty="0"/>
              <a:t>(2) we must be able to "finish off" the solution.</a:t>
            </a:r>
          </a:p>
          <a:p>
            <a:pPr lvl="2" eaLnBrk="1" hangingPunct="1">
              <a:buFont typeface="Times" charset="0"/>
              <a:buNone/>
              <a:defRPr/>
            </a:pPr>
            <a:endParaRPr lang="en-US" dirty="0"/>
          </a:p>
          <a:p>
            <a:pPr lvl="2" eaLnBrk="1" hangingPunct="1">
              <a:buFont typeface="Times" charset="0"/>
              <a:buNone/>
              <a:defRPr/>
            </a:pPr>
            <a:r>
              <a:rPr lang="en-US" dirty="0"/>
              <a:t>All in polynomial time.</a:t>
            </a:r>
          </a:p>
        </p:txBody>
      </p:sp>
      <p:sp>
        <p:nvSpPr>
          <p:cNvPr id="4" name="Date Placeholder 3">
            <a:extLst>
              <a:ext uri="{FF2B5EF4-FFF2-40B4-BE49-F238E27FC236}">
                <a16:creationId xmlns:a16="http://schemas.microsoft.com/office/drawing/2014/main" id="{EF6133C2-988F-864B-B3B7-3F152355D25D}"/>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ED2A49C6-FB51-CF41-BBFB-96308FDFB97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90AE8DAB-5648-5742-857D-A37C3DD4FBF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04192"/>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Valid 3 by 3 Tiling of Tile Types from a Previous Slide</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4/6/22</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230</a:t>
            </a:fld>
            <a:endParaRPr lang="en-US"/>
          </a:p>
        </p:txBody>
      </p:sp>
      <p:pic>
        <p:nvPicPr>
          <p:cNvPr id="10" name="Picture 9" descr="3 by 3 tiling.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415475" y="1676400"/>
            <a:ext cx="4213925" cy="4199217"/>
          </a:xfrm>
          <a:prstGeom prst="rect">
            <a:avLst/>
          </a:prstGeom>
        </p:spPr>
      </p:pic>
    </p:spTree>
    <p:extLst>
      <p:ext uri="{BB962C8B-B14F-4D97-AF65-F5344CB8AC3E}">
        <p14:creationId xmlns:p14="http://schemas.microsoft.com/office/powerpoint/2010/main" val="78696959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Variations</a:t>
            </a:r>
          </a:p>
        </p:txBody>
      </p:sp>
      <p:sp>
        <p:nvSpPr>
          <p:cNvPr id="3" name="Content Placeholder 2"/>
          <p:cNvSpPr>
            <a:spLocks noGrp="1"/>
          </p:cNvSpPr>
          <p:nvPr>
            <p:ph idx="1"/>
          </p:nvPr>
        </p:nvSpPr>
        <p:spPr>
          <a:xfrm>
            <a:off x="469557" y="1600200"/>
            <a:ext cx="8229600" cy="4525963"/>
          </a:xfrm>
        </p:spPr>
        <p:txBody>
          <a:bodyPr/>
          <a:lstStyle/>
          <a:p>
            <a:r>
              <a:rPr lang="en-US" sz="2400" dirty="0"/>
              <a:t>Infinite 2d plane (impossible, co-re-non-rec) in general</a:t>
            </a:r>
          </a:p>
          <a:p>
            <a:pPr lvl="1"/>
            <a:r>
              <a:rPr lang="en-US" sz="2000" dirty="0"/>
              <a:t>Our four tile types can easily tile the 2d plane</a:t>
            </a:r>
          </a:p>
          <a:p>
            <a:r>
              <a:rPr lang="en-US" sz="2400" dirty="0"/>
              <a:t>Finite 2d plane (hard in general)</a:t>
            </a:r>
          </a:p>
          <a:p>
            <a:pPr lvl="1"/>
            <a:r>
              <a:rPr lang="en-US" sz="2000" dirty="0"/>
              <a:t>Our four tile types can easily tile any finite 2d plane</a:t>
            </a:r>
          </a:p>
          <a:p>
            <a:pPr lvl="1"/>
            <a:r>
              <a:rPr lang="en-US" sz="2000" dirty="0"/>
              <a:t>This is called the </a:t>
            </a:r>
            <a:r>
              <a:rPr lang="en-US" sz="2000" b="1" dirty="0"/>
              <a:t>Bounded Tiling Problem</a:t>
            </a:r>
            <a:endParaRPr lang="en-US" sz="2400" b="1" dirty="0"/>
          </a:p>
          <a:p>
            <a:r>
              <a:rPr lang="en-US" sz="2400" dirty="0"/>
              <a:t>One-dimensional space</a:t>
            </a:r>
          </a:p>
          <a:p>
            <a:pPr lvl="1"/>
            <a:r>
              <a:rPr lang="en-US" sz="2000" dirty="0"/>
              <a:t>This is related to cycles in a directed graph </a:t>
            </a:r>
            <a:br>
              <a:rPr lang="en-US" sz="2000" dirty="0"/>
            </a:br>
            <a:r>
              <a:rPr lang="en-US" sz="2000" dirty="0"/>
              <a:t>Each tile type </a:t>
            </a:r>
            <a:r>
              <a:rPr lang="en-US" sz="2000" b="1" dirty="0"/>
              <a:t>A</a:t>
            </a:r>
            <a:r>
              <a:rPr lang="en-US" sz="2000" dirty="0"/>
              <a:t> is a vertex</a:t>
            </a:r>
            <a:br>
              <a:rPr lang="en-US" sz="2000" dirty="0"/>
            </a:br>
            <a:r>
              <a:rPr lang="en-US" sz="2000" dirty="0"/>
              <a:t>if tile </a:t>
            </a:r>
            <a:r>
              <a:rPr lang="en-US" sz="2000" b="1" dirty="0"/>
              <a:t>A</a:t>
            </a:r>
            <a:r>
              <a:rPr lang="en-US" sz="2000" dirty="0"/>
              <a:t> has right color </a:t>
            </a:r>
            <a:r>
              <a:rPr lang="en-US" sz="2000" b="1" dirty="0"/>
              <a:t>c</a:t>
            </a:r>
            <a:r>
              <a:rPr lang="en-US" sz="2000" dirty="0"/>
              <a:t> and tile </a:t>
            </a:r>
            <a:r>
              <a:rPr lang="en-US" sz="2000" b="1" dirty="0"/>
              <a:t>B</a:t>
            </a:r>
            <a:r>
              <a:rPr lang="en-US" sz="2000" dirty="0"/>
              <a:t> has left color </a:t>
            </a:r>
            <a:r>
              <a:rPr lang="en-US" sz="2000" b="1" dirty="0"/>
              <a:t>c</a:t>
            </a:r>
            <a:r>
              <a:rPr lang="en-US" sz="2000" dirty="0"/>
              <a:t> then draw a directed edge form vertex </a:t>
            </a:r>
            <a:r>
              <a:rPr lang="en-US" sz="2000" b="1" dirty="0"/>
              <a:t>A</a:t>
            </a:r>
            <a:r>
              <a:rPr lang="en-US" sz="2000" dirty="0"/>
              <a:t> to vertex </a:t>
            </a:r>
            <a:r>
              <a:rPr lang="en-US" sz="2000" b="1" dirty="0"/>
              <a:t>B</a:t>
            </a:r>
            <a:br>
              <a:rPr lang="en-US" sz="2000" dirty="0"/>
            </a:br>
            <a:r>
              <a:rPr lang="en-US" sz="2000" dirty="0"/>
              <a:t>There’s a cycle </a:t>
            </a:r>
            <a:r>
              <a:rPr lang="en-US" sz="2000" dirty="0" err="1"/>
              <a:t>iff</a:t>
            </a:r>
            <a:r>
              <a:rPr lang="en-US" sz="2000" dirty="0"/>
              <a:t> we can infinitely tile along x-axis</a:t>
            </a:r>
            <a:endParaRPr lang="en-US" sz="2400"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4/6/22</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231</a:t>
            </a:fld>
            <a:endParaRPr lang="en-US"/>
          </a:p>
        </p:txBody>
      </p:sp>
    </p:spTree>
    <p:extLst>
      <p:ext uri="{BB962C8B-B14F-4D97-AF65-F5344CB8AC3E}">
        <p14:creationId xmlns:p14="http://schemas.microsoft.com/office/powerpoint/2010/main" val="2187082623"/>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Tiling the Plane</a:t>
            </a:r>
          </a:p>
        </p:txBody>
      </p:sp>
      <p:sp>
        <p:nvSpPr>
          <p:cNvPr id="3" name="Content Placeholder 2"/>
          <p:cNvSpPr>
            <a:spLocks noGrp="1"/>
          </p:cNvSpPr>
          <p:nvPr>
            <p:ph idx="1"/>
          </p:nvPr>
        </p:nvSpPr>
        <p:spPr/>
        <p:txBody>
          <a:bodyPr/>
          <a:lstStyle/>
          <a:p>
            <a:r>
              <a:rPr lang="en-US" sz="2000" dirty="0"/>
              <a:t>We will start with a Post Machine, M = (Q, </a:t>
            </a:r>
            <a:r>
              <a:rPr lang="en-US" sz="2000" dirty="0" err="1"/>
              <a:t>Σ</a:t>
            </a:r>
            <a:r>
              <a:rPr lang="en-US" sz="2000" dirty="0"/>
              <a:t>, </a:t>
            </a:r>
            <a:r>
              <a:rPr lang="en-US" sz="2000" dirty="0" err="1"/>
              <a:t>δ</a:t>
            </a:r>
            <a:r>
              <a:rPr lang="en-US" sz="2000" dirty="0"/>
              <a:t>, q</a:t>
            </a:r>
            <a:r>
              <a:rPr lang="en-US" sz="2000" baseline="-25000" dirty="0"/>
              <a:t>0</a:t>
            </a:r>
            <a:r>
              <a:rPr lang="en-US" sz="2000" dirty="0"/>
              <a:t>), with tape alphabet </a:t>
            </a:r>
            <a:r>
              <a:rPr lang="en-US" sz="2000" dirty="0" err="1"/>
              <a:t>Σ</a:t>
            </a:r>
            <a:r>
              <a:rPr lang="en-US" sz="2000" dirty="0"/>
              <a:t> = {B,1} where B is blank and </a:t>
            </a:r>
            <a:r>
              <a:rPr lang="en-US" sz="2000" dirty="0" err="1"/>
              <a:t>δ</a:t>
            </a:r>
            <a:r>
              <a:rPr lang="en-US" sz="2000" dirty="0"/>
              <a:t> maps pairs from Q×Σ to Q×(</a:t>
            </a:r>
            <a:r>
              <a:rPr lang="en-US" sz="2000" dirty="0" err="1"/>
              <a:t>Σ</a:t>
            </a:r>
            <a:r>
              <a:rPr lang="en-US" sz="2000" dirty="0"/>
              <a:t> </a:t>
            </a:r>
            <a:r>
              <a:rPr lang="en-US" sz="2000" dirty="0">
                <a:sym typeface="Symbol" pitchFamily="-111" charset="2"/>
              </a:rPr>
              <a:t> {R,L}). M starts in state q</a:t>
            </a:r>
            <a:r>
              <a:rPr lang="en-US" sz="2000" baseline="-25000" dirty="0">
                <a:sym typeface="Symbol" pitchFamily="-111" charset="2"/>
              </a:rPr>
              <a:t>0</a:t>
            </a:r>
            <a:endParaRPr lang="en-US" sz="2000" baseline="-25000" dirty="0"/>
          </a:p>
          <a:p>
            <a:pPr lvl="1"/>
            <a:r>
              <a:rPr lang="en-US" sz="1800" dirty="0"/>
              <a:t>(Turing Machine with each action being L, R or Print)</a:t>
            </a:r>
          </a:p>
          <a:p>
            <a:r>
              <a:rPr lang="en-US" sz="2000" dirty="0"/>
              <a:t>We will consider the case of M starting with a blank tape</a:t>
            </a:r>
          </a:p>
          <a:p>
            <a:r>
              <a:rPr lang="en-US" sz="2000" dirty="0"/>
              <a:t>We will constrain our machine to never go to the left of its starting position (semi unbounded tape)</a:t>
            </a:r>
          </a:p>
          <a:p>
            <a:r>
              <a:rPr lang="en-US" sz="2000" dirty="0"/>
              <a:t>We will mimic the computation steps of M</a:t>
            </a:r>
          </a:p>
          <a:p>
            <a:r>
              <a:rPr lang="en-US" sz="2000" dirty="0"/>
              <a:t>Termination occurs if in state q reading b and </a:t>
            </a:r>
            <a:r>
              <a:rPr lang="en-US" sz="2000" dirty="0" err="1"/>
              <a:t>δ</a:t>
            </a:r>
            <a:r>
              <a:rPr lang="en-US" sz="2000" dirty="0"/>
              <a:t>(</a:t>
            </a:r>
            <a:r>
              <a:rPr lang="en-US" sz="2000" dirty="0" err="1"/>
              <a:t>q,b</a:t>
            </a:r>
            <a:r>
              <a:rPr lang="en-US" sz="2000" dirty="0"/>
              <a:t>) is not defined</a:t>
            </a:r>
          </a:p>
          <a:p>
            <a:r>
              <a:rPr lang="en-US" sz="2000" dirty="0"/>
              <a:t>We will use the fact that halting when starting at the left end of a semi unbounded tape in its initial state with a blank tape is undecidable; we will actually look at complement of this</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4/6/22</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232</a:t>
            </a:fld>
            <a:endParaRPr lang="en-US"/>
          </a:p>
        </p:txBody>
      </p:sp>
    </p:spTree>
    <p:extLst>
      <p:ext uri="{BB962C8B-B14F-4D97-AF65-F5344CB8AC3E}">
        <p14:creationId xmlns:p14="http://schemas.microsoft.com/office/powerpoint/2010/main" val="1391419462"/>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Tiling Decision Problem</a:t>
            </a:r>
          </a:p>
        </p:txBody>
      </p:sp>
      <p:sp>
        <p:nvSpPr>
          <p:cNvPr id="3" name="Content Placeholder 2"/>
          <p:cNvSpPr>
            <a:spLocks noGrp="1"/>
          </p:cNvSpPr>
          <p:nvPr>
            <p:ph idx="1"/>
          </p:nvPr>
        </p:nvSpPr>
        <p:spPr/>
        <p:txBody>
          <a:bodyPr/>
          <a:lstStyle/>
          <a:p>
            <a:r>
              <a:rPr lang="en-US" dirty="0"/>
              <a:t>Given a finite set of tile types and a starting tile in lower left corner of 2d plane, can we tile all places in the plane?</a:t>
            </a:r>
          </a:p>
          <a:p>
            <a:r>
              <a:rPr lang="en-US" dirty="0"/>
              <a:t>A place is defined by its coordinates (</a:t>
            </a:r>
            <a:r>
              <a:rPr lang="en-US" dirty="0" err="1"/>
              <a:t>x,y</a:t>
            </a:r>
            <a:r>
              <a:rPr lang="en-US" dirty="0"/>
              <a:t>), x≥0, y≥0</a:t>
            </a:r>
          </a:p>
          <a:p>
            <a:r>
              <a:rPr lang="en-US" dirty="0"/>
              <a:t>The fixed starting tile is at (0,0)</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4/6/22</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233</a:t>
            </a:fld>
            <a:endParaRPr lang="en-US"/>
          </a:p>
        </p:txBody>
      </p:sp>
    </p:spTree>
    <p:extLst>
      <p:ext uri="{BB962C8B-B14F-4D97-AF65-F5344CB8AC3E}">
        <p14:creationId xmlns:p14="http://schemas.microsoft.com/office/powerpoint/2010/main" val="2811113320"/>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Colors</a:t>
            </a:r>
          </a:p>
        </p:txBody>
      </p:sp>
      <p:sp>
        <p:nvSpPr>
          <p:cNvPr id="3" name="Content Placeholder 2"/>
          <p:cNvSpPr>
            <a:spLocks noGrp="1"/>
          </p:cNvSpPr>
          <p:nvPr>
            <p:ph idx="1"/>
          </p:nvPr>
        </p:nvSpPr>
        <p:spPr/>
        <p:txBody>
          <a:bodyPr/>
          <a:lstStyle/>
          <a:p>
            <a:r>
              <a:rPr lang="en-US" sz="2800" dirty="0"/>
              <a:t>Given M, define our tile colors as </a:t>
            </a:r>
          </a:p>
          <a:p>
            <a:r>
              <a:rPr lang="en-US" sz="2800" dirty="0"/>
              <a:t>{X, Y, *, B, 1, YB, Y1} </a:t>
            </a:r>
            <a:r>
              <a:rPr lang="en-US" sz="2800" dirty="0">
                <a:sym typeface="Symbol" pitchFamily="-111" charset="2"/>
              </a:rPr>
              <a:t> Q×{B,1}  Q×{YB,Y1}  Q×{R,L}</a:t>
            </a:r>
          </a:p>
          <a:p>
            <a:r>
              <a:rPr lang="en-US" sz="2800" dirty="0">
                <a:sym typeface="Symbol" pitchFamily="-111" charset="2"/>
              </a:rPr>
              <a:t>X appears only on bottom of any and all tiles that are resting on the X-axis</a:t>
            </a:r>
          </a:p>
          <a:p>
            <a:r>
              <a:rPr lang="en-US" sz="2800" dirty="0">
                <a:sym typeface="Symbol" pitchFamily="-111" charset="2"/>
              </a:rPr>
              <a:t>Y appears only on left of any and all tiles that are adjacent to the Y-axis</a:t>
            </a:r>
          </a:p>
          <a:p>
            <a:r>
              <a:rPr lang="en-US" sz="2800" dirty="0">
                <a:sym typeface="Symbol" pitchFamily="-111" charset="2"/>
              </a:rPr>
              <a:t>Y is part of the label on top of any tile with its left side adjacent to the Y-axis</a:t>
            </a:r>
            <a:endParaRPr lang="en-US" dirty="0"/>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4/6/22</a:t>
            </a:fld>
            <a:endParaRPr lang="en-US" dirty="0"/>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234</a:t>
            </a:fld>
            <a:endParaRPr lang="en-US"/>
          </a:p>
        </p:txBody>
      </p:sp>
    </p:spTree>
    <p:extLst>
      <p:ext uri="{BB962C8B-B14F-4D97-AF65-F5344CB8AC3E}">
        <p14:creationId xmlns:p14="http://schemas.microsoft.com/office/powerpoint/2010/main" val="1068554698"/>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Tiles</a:t>
            </a:r>
          </a:p>
        </p:txBody>
      </p:sp>
      <p:sp>
        <p:nvSpPr>
          <p:cNvPr id="3" name="Content Placeholder 2"/>
          <p:cNvSpPr>
            <a:spLocks noGrp="1"/>
          </p:cNvSpPr>
          <p:nvPr>
            <p:ph idx="1"/>
          </p:nvPr>
        </p:nvSpPr>
        <p:spPr>
          <a:xfrm>
            <a:off x="457200" y="1600200"/>
            <a:ext cx="8229600" cy="4347865"/>
          </a:xfrm>
        </p:spPr>
        <p:txBody>
          <a:bodyPr/>
          <a:lstStyle/>
          <a:p>
            <a:r>
              <a:rPr lang="en-US" dirty="0">
                <a:sym typeface="Symbol" pitchFamily="-111" charset="2"/>
              </a:rPr>
              <a:t>Simplest tile (represents Blank on X axis)</a:t>
            </a:r>
          </a:p>
          <a:p>
            <a:endParaRPr lang="en-US" dirty="0">
              <a:sym typeface="Symbol" pitchFamily="-111" charset="2"/>
            </a:endParaRPr>
          </a:p>
          <a:p>
            <a:endParaRPr lang="en-US" dirty="0">
              <a:sym typeface="Symbol" pitchFamily="-111" charset="2"/>
            </a:endParaRPr>
          </a:p>
          <a:p>
            <a:endParaRPr lang="en-US" dirty="0">
              <a:sym typeface="Symbol" pitchFamily="-111" charset="2"/>
            </a:endParaRPr>
          </a:p>
          <a:p>
            <a:r>
              <a:rPr lang="en-US" dirty="0">
                <a:sym typeface="Symbol" pitchFamily="-111" charset="2"/>
              </a:rPr>
              <a:t>Start tile (state q0; scanned symbol blank)</a:t>
            </a:r>
          </a:p>
          <a:p>
            <a:pPr marL="0" indent="0">
              <a:buNone/>
            </a:pPr>
            <a:endParaRPr lang="en-US" dirty="0"/>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4/6/22</a:t>
            </a:fld>
            <a:endParaRPr lang="en-US" dirty="0"/>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235</a:t>
            </a:fld>
            <a:endParaRPr lang="en-US"/>
          </a:p>
        </p:txBody>
      </p:sp>
      <p:sp>
        <p:nvSpPr>
          <p:cNvPr id="7" name="Frame 6"/>
          <p:cNvSpPr/>
          <p:nvPr/>
        </p:nvSpPr>
        <p:spPr bwMode="auto">
          <a:xfrm>
            <a:off x="990600" y="2286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9" name="TextBox 8"/>
          <p:cNvSpPr txBox="1"/>
          <p:nvPr/>
        </p:nvSpPr>
        <p:spPr>
          <a:xfrm>
            <a:off x="1676400" y="2514600"/>
            <a:ext cx="457200" cy="461665"/>
          </a:xfrm>
          <a:prstGeom prst="rect">
            <a:avLst/>
          </a:prstGeom>
          <a:noFill/>
        </p:spPr>
        <p:txBody>
          <a:bodyPr wrap="square" rtlCol="0">
            <a:spAutoFit/>
          </a:bodyPr>
          <a:lstStyle/>
          <a:p>
            <a:pPr algn="ctr"/>
            <a:r>
              <a:rPr lang="en-US" dirty="0"/>
              <a:t>B</a:t>
            </a:r>
          </a:p>
        </p:txBody>
      </p:sp>
      <p:sp>
        <p:nvSpPr>
          <p:cNvPr id="10" name="TextBox 9"/>
          <p:cNvSpPr txBox="1"/>
          <p:nvPr/>
        </p:nvSpPr>
        <p:spPr>
          <a:xfrm>
            <a:off x="2286000" y="2891135"/>
            <a:ext cx="457200" cy="461665"/>
          </a:xfrm>
          <a:prstGeom prst="rect">
            <a:avLst/>
          </a:prstGeom>
          <a:noFill/>
        </p:spPr>
        <p:txBody>
          <a:bodyPr wrap="square" rtlCol="0">
            <a:spAutoFit/>
          </a:bodyPr>
          <a:lstStyle/>
          <a:p>
            <a:pPr algn="ctr"/>
            <a:r>
              <a:rPr lang="en-US" dirty="0"/>
              <a:t>B</a:t>
            </a:r>
          </a:p>
        </p:txBody>
      </p:sp>
      <p:sp>
        <p:nvSpPr>
          <p:cNvPr id="11" name="TextBox 10"/>
          <p:cNvSpPr txBox="1"/>
          <p:nvPr/>
        </p:nvSpPr>
        <p:spPr>
          <a:xfrm>
            <a:off x="1143000" y="2895600"/>
            <a:ext cx="457200" cy="461665"/>
          </a:xfrm>
          <a:prstGeom prst="rect">
            <a:avLst/>
          </a:prstGeom>
          <a:noFill/>
        </p:spPr>
        <p:txBody>
          <a:bodyPr wrap="square" rtlCol="0">
            <a:spAutoFit/>
          </a:bodyPr>
          <a:lstStyle/>
          <a:p>
            <a:pPr algn="ctr"/>
            <a:r>
              <a:rPr lang="en-US" dirty="0"/>
              <a:t>B</a:t>
            </a:r>
          </a:p>
        </p:txBody>
      </p:sp>
      <p:sp>
        <p:nvSpPr>
          <p:cNvPr id="12" name="TextBox 11"/>
          <p:cNvSpPr txBox="1"/>
          <p:nvPr/>
        </p:nvSpPr>
        <p:spPr>
          <a:xfrm>
            <a:off x="1676400" y="3200400"/>
            <a:ext cx="457200" cy="461665"/>
          </a:xfrm>
          <a:prstGeom prst="rect">
            <a:avLst/>
          </a:prstGeom>
          <a:noFill/>
        </p:spPr>
        <p:txBody>
          <a:bodyPr wrap="square" rtlCol="0">
            <a:spAutoFit/>
          </a:bodyPr>
          <a:lstStyle/>
          <a:p>
            <a:pPr algn="ctr"/>
            <a:r>
              <a:rPr lang="en-US" dirty="0"/>
              <a:t>X</a:t>
            </a:r>
          </a:p>
        </p:txBody>
      </p:sp>
      <p:sp>
        <p:nvSpPr>
          <p:cNvPr id="13" name="Frame 12">
            <a:extLst>
              <a:ext uri="{FF2B5EF4-FFF2-40B4-BE49-F238E27FC236}">
                <a16:creationId xmlns:a16="http://schemas.microsoft.com/office/drawing/2014/main" id="{637B0121-4EB3-43AF-BF55-3D90F389D836}"/>
              </a:ext>
            </a:extLst>
          </p:cNvPr>
          <p:cNvSpPr/>
          <p:nvPr/>
        </p:nvSpPr>
        <p:spPr bwMode="auto">
          <a:xfrm>
            <a:off x="990600" y="4572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4" name="TextBox 13">
            <a:extLst>
              <a:ext uri="{FF2B5EF4-FFF2-40B4-BE49-F238E27FC236}">
                <a16:creationId xmlns:a16="http://schemas.microsoft.com/office/drawing/2014/main" id="{8F0E2030-37D6-4D2E-A4AA-EC27A0922B67}"/>
              </a:ext>
            </a:extLst>
          </p:cNvPr>
          <p:cNvSpPr txBox="1"/>
          <p:nvPr/>
        </p:nvSpPr>
        <p:spPr>
          <a:xfrm>
            <a:off x="1219200" y="4800600"/>
            <a:ext cx="1447800" cy="461665"/>
          </a:xfrm>
          <a:prstGeom prst="rect">
            <a:avLst/>
          </a:prstGeom>
          <a:noFill/>
        </p:spPr>
        <p:txBody>
          <a:bodyPr wrap="square" rtlCol="0">
            <a:spAutoFit/>
          </a:bodyPr>
          <a:lstStyle/>
          <a:p>
            <a:pPr algn="ctr"/>
            <a:r>
              <a:rPr lang="en-US" dirty="0"/>
              <a:t>q</a:t>
            </a:r>
            <a:r>
              <a:rPr lang="en-US" baseline="-25000" dirty="0"/>
              <a:t>0</a:t>
            </a:r>
            <a:r>
              <a:rPr lang="en-US" dirty="0"/>
              <a:t>,YB</a:t>
            </a:r>
          </a:p>
        </p:txBody>
      </p:sp>
      <p:sp>
        <p:nvSpPr>
          <p:cNvPr id="15" name="TextBox 14">
            <a:extLst>
              <a:ext uri="{FF2B5EF4-FFF2-40B4-BE49-F238E27FC236}">
                <a16:creationId xmlns:a16="http://schemas.microsoft.com/office/drawing/2014/main" id="{F8DAB1E6-5B4D-4839-8724-325B27B0019F}"/>
              </a:ext>
            </a:extLst>
          </p:cNvPr>
          <p:cNvSpPr txBox="1"/>
          <p:nvPr/>
        </p:nvSpPr>
        <p:spPr>
          <a:xfrm>
            <a:off x="1981200" y="5177135"/>
            <a:ext cx="762000" cy="461665"/>
          </a:xfrm>
          <a:prstGeom prst="rect">
            <a:avLst/>
          </a:prstGeom>
          <a:noFill/>
        </p:spPr>
        <p:txBody>
          <a:bodyPr wrap="square" rtlCol="0">
            <a:spAutoFit/>
          </a:bodyPr>
          <a:lstStyle/>
          <a:p>
            <a:pPr algn="r"/>
            <a:r>
              <a:rPr lang="en-US" dirty="0"/>
              <a:t>B</a:t>
            </a:r>
          </a:p>
        </p:txBody>
      </p:sp>
      <p:sp>
        <p:nvSpPr>
          <p:cNvPr id="16" name="TextBox 15">
            <a:extLst>
              <a:ext uri="{FF2B5EF4-FFF2-40B4-BE49-F238E27FC236}">
                <a16:creationId xmlns:a16="http://schemas.microsoft.com/office/drawing/2014/main" id="{78042D4F-6ED5-4D14-941E-D184C4A85807}"/>
              </a:ext>
            </a:extLst>
          </p:cNvPr>
          <p:cNvSpPr txBox="1"/>
          <p:nvPr/>
        </p:nvSpPr>
        <p:spPr>
          <a:xfrm>
            <a:off x="1143000" y="5181600"/>
            <a:ext cx="838200" cy="461665"/>
          </a:xfrm>
          <a:prstGeom prst="rect">
            <a:avLst/>
          </a:prstGeom>
          <a:noFill/>
        </p:spPr>
        <p:txBody>
          <a:bodyPr wrap="square" rtlCol="0">
            <a:spAutoFit/>
          </a:bodyPr>
          <a:lstStyle/>
          <a:p>
            <a:r>
              <a:rPr lang="en-US" dirty="0"/>
              <a:t>Y</a:t>
            </a:r>
          </a:p>
        </p:txBody>
      </p:sp>
      <p:sp>
        <p:nvSpPr>
          <p:cNvPr id="17" name="TextBox 16">
            <a:extLst>
              <a:ext uri="{FF2B5EF4-FFF2-40B4-BE49-F238E27FC236}">
                <a16:creationId xmlns:a16="http://schemas.microsoft.com/office/drawing/2014/main" id="{D92262BC-2640-4F24-8541-A809C71C5CD7}"/>
              </a:ext>
            </a:extLst>
          </p:cNvPr>
          <p:cNvSpPr txBox="1"/>
          <p:nvPr/>
        </p:nvSpPr>
        <p:spPr>
          <a:xfrm>
            <a:off x="1219200" y="5486400"/>
            <a:ext cx="1447800" cy="461665"/>
          </a:xfrm>
          <a:prstGeom prst="rect">
            <a:avLst/>
          </a:prstGeom>
          <a:noFill/>
        </p:spPr>
        <p:txBody>
          <a:bodyPr wrap="square" rtlCol="0">
            <a:spAutoFit/>
          </a:bodyPr>
          <a:lstStyle/>
          <a:p>
            <a:pPr algn="ctr"/>
            <a:r>
              <a:rPr lang="en-US" dirty="0"/>
              <a:t>X</a:t>
            </a:r>
          </a:p>
        </p:txBody>
      </p:sp>
      <p:sp>
        <p:nvSpPr>
          <p:cNvPr id="8" name="TextBox 7">
            <a:extLst>
              <a:ext uri="{FF2B5EF4-FFF2-40B4-BE49-F238E27FC236}">
                <a16:creationId xmlns:a16="http://schemas.microsoft.com/office/drawing/2014/main" id="{9C1C6194-14A8-6F4C-87EF-5853D78BB2A1}"/>
              </a:ext>
            </a:extLst>
          </p:cNvPr>
          <p:cNvSpPr txBox="1"/>
          <p:nvPr/>
        </p:nvSpPr>
        <p:spPr>
          <a:xfrm>
            <a:off x="3352800" y="4653299"/>
            <a:ext cx="4953000" cy="1477328"/>
          </a:xfrm>
          <a:prstGeom prst="rect">
            <a:avLst/>
          </a:prstGeom>
          <a:noFill/>
        </p:spPr>
        <p:txBody>
          <a:bodyPr wrap="square" rtlCol="0">
            <a:spAutoFit/>
          </a:bodyPr>
          <a:lstStyle/>
          <a:p>
            <a:r>
              <a:rPr lang="en-US" dirty="0"/>
              <a:t>Note that the only tile with B on the left is the above one, leading to all blanks along X axis</a:t>
            </a:r>
          </a:p>
          <a:p>
            <a:endParaRPr lang="en-US" dirty="0"/>
          </a:p>
          <a:p>
            <a:r>
              <a:rPr lang="en-US" dirty="0"/>
              <a:t>Note that a single tile is used for state and scanned square</a:t>
            </a:r>
          </a:p>
        </p:txBody>
      </p:sp>
      <p:sp>
        <p:nvSpPr>
          <p:cNvPr id="19" name="TextBox 18">
            <a:extLst>
              <a:ext uri="{FF2B5EF4-FFF2-40B4-BE49-F238E27FC236}">
                <a16:creationId xmlns:a16="http://schemas.microsoft.com/office/drawing/2014/main" id="{50EE5EB4-4AD4-A441-B531-BFA33822ECEE}"/>
              </a:ext>
            </a:extLst>
          </p:cNvPr>
          <p:cNvSpPr txBox="1"/>
          <p:nvPr/>
        </p:nvSpPr>
        <p:spPr>
          <a:xfrm>
            <a:off x="3352800" y="2660302"/>
            <a:ext cx="4953000" cy="646331"/>
          </a:xfrm>
          <a:prstGeom prst="rect">
            <a:avLst/>
          </a:prstGeom>
          <a:noFill/>
        </p:spPr>
        <p:txBody>
          <a:bodyPr wrap="square" rtlCol="0">
            <a:spAutoFit/>
          </a:bodyPr>
          <a:lstStyle/>
          <a:p>
            <a:r>
              <a:rPr lang="en-US" dirty="0"/>
              <a:t>Note that these can lead to an unbounded linear replication of blanks</a:t>
            </a:r>
          </a:p>
        </p:txBody>
      </p:sp>
    </p:spTree>
    <p:extLst>
      <p:ext uri="{BB962C8B-B14F-4D97-AF65-F5344CB8AC3E}">
        <p14:creationId xmlns:p14="http://schemas.microsoft.com/office/powerpoint/2010/main" val="2115885535"/>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Tiles for Copying Tape Cell</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4/6/22</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236</a:t>
            </a:fld>
            <a:endParaRPr lang="en-US"/>
          </a:p>
        </p:txBody>
      </p:sp>
      <p:sp>
        <p:nvSpPr>
          <p:cNvPr id="15" name="Frame 14"/>
          <p:cNvSpPr/>
          <p:nvPr/>
        </p:nvSpPr>
        <p:spPr bwMode="auto">
          <a:xfrm>
            <a:off x="9906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6" name="TextBox 15"/>
          <p:cNvSpPr txBox="1"/>
          <p:nvPr/>
        </p:nvSpPr>
        <p:spPr>
          <a:xfrm>
            <a:off x="1676400" y="1676400"/>
            <a:ext cx="457200" cy="461665"/>
          </a:xfrm>
          <a:prstGeom prst="rect">
            <a:avLst/>
          </a:prstGeom>
          <a:noFill/>
        </p:spPr>
        <p:txBody>
          <a:bodyPr wrap="square" rtlCol="0">
            <a:spAutoFit/>
          </a:bodyPr>
          <a:lstStyle/>
          <a:p>
            <a:pPr algn="ctr"/>
            <a:r>
              <a:rPr lang="en-US" dirty="0"/>
              <a:t>B</a:t>
            </a:r>
          </a:p>
        </p:txBody>
      </p:sp>
      <p:sp>
        <p:nvSpPr>
          <p:cNvPr id="17" name="TextBox 16"/>
          <p:cNvSpPr txBox="1"/>
          <p:nvPr/>
        </p:nvSpPr>
        <p:spPr>
          <a:xfrm>
            <a:off x="2286000" y="2052935"/>
            <a:ext cx="457200" cy="461665"/>
          </a:xfrm>
          <a:prstGeom prst="rect">
            <a:avLst/>
          </a:prstGeom>
          <a:noFill/>
        </p:spPr>
        <p:txBody>
          <a:bodyPr wrap="square" rtlCol="0">
            <a:spAutoFit/>
          </a:bodyPr>
          <a:lstStyle/>
          <a:p>
            <a:pPr algn="ctr"/>
            <a:r>
              <a:rPr lang="en-US" dirty="0"/>
              <a:t>*</a:t>
            </a:r>
          </a:p>
        </p:txBody>
      </p:sp>
      <p:sp>
        <p:nvSpPr>
          <p:cNvPr id="18" name="TextBox 17"/>
          <p:cNvSpPr txBox="1"/>
          <p:nvPr/>
        </p:nvSpPr>
        <p:spPr>
          <a:xfrm>
            <a:off x="1143000" y="2057400"/>
            <a:ext cx="457200" cy="461665"/>
          </a:xfrm>
          <a:prstGeom prst="rect">
            <a:avLst/>
          </a:prstGeom>
          <a:noFill/>
        </p:spPr>
        <p:txBody>
          <a:bodyPr wrap="square" rtlCol="0">
            <a:spAutoFit/>
          </a:bodyPr>
          <a:lstStyle/>
          <a:p>
            <a:pPr algn="ctr"/>
            <a:r>
              <a:rPr lang="en-US" dirty="0"/>
              <a:t>*</a:t>
            </a:r>
          </a:p>
        </p:txBody>
      </p:sp>
      <p:sp>
        <p:nvSpPr>
          <p:cNvPr id="19" name="TextBox 18"/>
          <p:cNvSpPr txBox="1"/>
          <p:nvPr/>
        </p:nvSpPr>
        <p:spPr>
          <a:xfrm>
            <a:off x="1676400" y="2362200"/>
            <a:ext cx="457200" cy="461665"/>
          </a:xfrm>
          <a:prstGeom prst="rect">
            <a:avLst/>
          </a:prstGeom>
          <a:noFill/>
        </p:spPr>
        <p:txBody>
          <a:bodyPr wrap="square" rtlCol="0">
            <a:spAutoFit/>
          </a:bodyPr>
          <a:lstStyle/>
          <a:p>
            <a:pPr algn="ctr"/>
            <a:r>
              <a:rPr lang="en-US" dirty="0"/>
              <a:t>B</a:t>
            </a:r>
          </a:p>
        </p:txBody>
      </p:sp>
      <p:sp>
        <p:nvSpPr>
          <p:cNvPr id="20" name="Frame 19"/>
          <p:cNvSpPr/>
          <p:nvPr/>
        </p:nvSpPr>
        <p:spPr bwMode="auto">
          <a:xfrm>
            <a:off x="9906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1" name="TextBox 20"/>
          <p:cNvSpPr txBox="1"/>
          <p:nvPr/>
        </p:nvSpPr>
        <p:spPr>
          <a:xfrm>
            <a:off x="1219200" y="4191000"/>
            <a:ext cx="1447800" cy="461665"/>
          </a:xfrm>
          <a:prstGeom prst="rect">
            <a:avLst/>
          </a:prstGeom>
          <a:noFill/>
        </p:spPr>
        <p:txBody>
          <a:bodyPr wrap="square" rtlCol="0">
            <a:spAutoFit/>
          </a:bodyPr>
          <a:lstStyle/>
          <a:p>
            <a:pPr algn="ctr"/>
            <a:r>
              <a:rPr lang="en-US" dirty="0"/>
              <a:t>YB</a:t>
            </a:r>
          </a:p>
        </p:txBody>
      </p:sp>
      <p:sp>
        <p:nvSpPr>
          <p:cNvPr id="22" name="TextBox 21"/>
          <p:cNvSpPr txBox="1"/>
          <p:nvPr/>
        </p:nvSpPr>
        <p:spPr>
          <a:xfrm>
            <a:off x="2286000" y="4567535"/>
            <a:ext cx="457200" cy="461665"/>
          </a:xfrm>
          <a:prstGeom prst="rect">
            <a:avLst/>
          </a:prstGeom>
          <a:noFill/>
        </p:spPr>
        <p:txBody>
          <a:bodyPr wrap="square" rtlCol="0">
            <a:spAutoFit/>
          </a:bodyPr>
          <a:lstStyle/>
          <a:p>
            <a:pPr algn="ctr"/>
            <a:r>
              <a:rPr lang="en-US" dirty="0"/>
              <a:t>*</a:t>
            </a:r>
          </a:p>
        </p:txBody>
      </p:sp>
      <p:sp>
        <p:nvSpPr>
          <p:cNvPr id="23" name="TextBox 22"/>
          <p:cNvSpPr txBox="1"/>
          <p:nvPr/>
        </p:nvSpPr>
        <p:spPr>
          <a:xfrm>
            <a:off x="1143000" y="4572000"/>
            <a:ext cx="457200" cy="461665"/>
          </a:xfrm>
          <a:prstGeom prst="rect">
            <a:avLst/>
          </a:prstGeom>
          <a:noFill/>
        </p:spPr>
        <p:txBody>
          <a:bodyPr wrap="square" rtlCol="0">
            <a:spAutoFit/>
          </a:bodyPr>
          <a:lstStyle/>
          <a:p>
            <a:pPr algn="ctr"/>
            <a:r>
              <a:rPr lang="en-US" dirty="0"/>
              <a:t>Y</a:t>
            </a:r>
          </a:p>
        </p:txBody>
      </p:sp>
      <p:sp>
        <p:nvSpPr>
          <p:cNvPr id="24" name="TextBox 23"/>
          <p:cNvSpPr txBox="1"/>
          <p:nvPr/>
        </p:nvSpPr>
        <p:spPr>
          <a:xfrm>
            <a:off x="1219200" y="4876800"/>
            <a:ext cx="1447800" cy="461665"/>
          </a:xfrm>
          <a:prstGeom prst="rect">
            <a:avLst/>
          </a:prstGeom>
          <a:noFill/>
        </p:spPr>
        <p:txBody>
          <a:bodyPr wrap="square" rtlCol="0">
            <a:spAutoFit/>
          </a:bodyPr>
          <a:lstStyle/>
          <a:p>
            <a:pPr algn="ctr"/>
            <a:r>
              <a:rPr lang="en-US" dirty="0"/>
              <a:t>YB</a:t>
            </a:r>
          </a:p>
        </p:txBody>
      </p:sp>
      <p:sp>
        <p:nvSpPr>
          <p:cNvPr id="25" name="TextBox 24"/>
          <p:cNvSpPr txBox="1"/>
          <p:nvPr/>
        </p:nvSpPr>
        <p:spPr>
          <a:xfrm>
            <a:off x="5562600" y="1524000"/>
            <a:ext cx="2988319" cy="1015663"/>
          </a:xfrm>
          <a:prstGeom prst="rect">
            <a:avLst/>
          </a:prstGeom>
          <a:noFill/>
        </p:spPr>
        <p:txBody>
          <a:bodyPr wrap="none" rtlCol="0">
            <a:spAutoFit/>
          </a:bodyPr>
          <a:lstStyle/>
          <a:p>
            <a:r>
              <a:rPr lang="en-US" sz="2000" dirty="0"/>
              <a:t>Copy cells not on</a:t>
            </a:r>
          </a:p>
          <a:p>
            <a:r>
              <a:rPr lang="en-US" sz="2000" dirty="0"/>
              <a:t>left boundary except the </a:t>
            </a:r>
            <a:br>
              <a:rPr lang="en-US" sz="2000" dirty="0"/>
            </a:br>
            <a:r>
              <a:rPr lang="en-US" sz="2000" dirty="0"/>
              <a:t>scanned square</a:t>
            </a:r>
          </a:p>
        </p:txBody>
      </p:sp>
      <p:sp>
        <p:nvSpPr>
          <p:cNvPr id="26" name="Frame 25"/>
          <p:cNvSpPr/>
          <p:nvPr/>
        </p:nvSpPr>
        <p:spPr bwMode="auto">
          <a:xfrm>
            <a:off x="34290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7" name="TextBox 26"/>
          <p:cNvSpPr txBox="1"/>
          <p:nvPr/>
        </p:nvSpPr>
        <p:spPr>
          <a:xfrm>
            <a:off x="4114800" y="1676400"/>
            <a:ext cx="457200" cy="461665"/>
          </a:xfrm>
          <a:prstGeom prst="rect">
            <a:avLst/>
          </a:prstGeom>
          <a:noFill/>
        </p:spPr>
        <p:txBody>
          <a:bodyPr wrap="square" rtlCol="0">
            <a:spAutoFit/>
          </a:bodyPr>
          <a:lstStyle/>
          <a:p>
            <a:pPr algn="ctr"/>
            <a:r>
              <a:rPr lang="en-US" dirty="0"/>
              <a:t>1</a:t>
            </a:r>
          </a:p>
        </p:txBody>
      </p:sp>
      <p:sp>
        <p:nvSpPr>
          <p:cNvPr id="28" name="TextBox 27"/>
          <p:cNvSpPr txBox="1"/>
          <p:nvPr/>
        </p:nvSpPr>
        <p:spPr>
          <a:xfrm>
            <a:off x="4724400" y="2052935"/>
            <a:ext cx="457200" cy="461665"/>
          </a:xfrm>
          <a:prstGeom prst="rect">
            <a:avLst/>
          </a:prstGeom>
          <a:noFill/>
        </p:spPr>
        <p:txBody>
          <a:bodyPr wrap="square" rtlCol="0">
            <a:spAutoFit/>
          </a:bodyPr>
          <a:lstStyle/>
          <a:p>
            <a:pPr algn="ctr"/>
            <a:r>
              <a:rPr lang="en-US" dirty="0"/>
              <a:t>*</a:t>
            </a:r>
          </a:p>
        </p:txBody>
      </p:sp>
      <p:sp>
        <p:nvSpPr>
          <p:cNvPr id="29" name="TextBox 28"/>
          <p:cNvSpPr txBox="1"/>
          <p:nvPr/>
        </p:nvSpPr>
        <p:spPr>
          <a:xfrm>
            <a:off x="3581400" y="2057400"/>
            <a:ext cx="457200" cy="461665"/>
          </a:xfrm>
          <a:prstGeom prst="rect">
            <a:avLst/>
          </a:prstGeom>
          <a:noFill/>
        </p:spPr>
        <p:txBody>
          <a:bodyPr wrap="square" rtlCol="0">
            <a:spAutoFit/>
          </a:bodyPr>
          <a:lstStyle/>
          <a:p>
            <a:pPr algn="ctr"/>
            <a:r>
              <a:rPr lang="en-US" dirty="0"/>
              <a:t>*</a:t>
            </a:r>
          </a:p>
        </p:txBody>
      </p:sp>
      <p:sp>
        <p:nvSpPr>
          <p:cNvPr id="30" name="TextBox 29"/>
          <p:cNvSpPr txBox="1"/>
          <p:nvPr/>
        </p:nvSpPr>
        <p:spPr>
          <a:xfrm>
            <a:off x="4114800" y="2362200"/>
            <a:ext cx="457200" cy="461665"/>
          </a:xfrm>
          <a:prstGeom prst="rect">
            <a:avLst/>
          </a:prstGeom>
          <a:noFill/>
        </p:spPr>
        <p:txBody>
          <a:bodyPr wrap="square" rtlCol="0">
            <a:spAutoFit/>
          </a:bodyPr>
          <a:lstStyle/>
          <a:p>
            <a:pPr algn="ctr"/>
            <a:r>
              <a:rPr lang="en-US" dirty="0"/>
              <a:t>1</a:t>
            </a:r>
          </a:p>
        </p:txBody>
      </p:sp>
      <p:sp>
        <p:nvSpPr>
          <p:cNvPr id="31" name="Frame 30"/>
          <p:cNvSpPr/>
          <p:nvPr/>
        </p:nvSpPr>
        <p:spPr bwMode="auto">
          <a:xfrm>
            <a:off x="34290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32" name="TextBox 31"/>
          <p:cNvSpPr txBox="1"/>
          <p:nvPr/>
        </p:nvSpPr>
        <p:spPr>
          <a:xfrm>
            <a:off x="3657600" y="4191000"/>
            <a:ext cx="1447800" cy="461665"/>
          </a:xfrm>
          <a:prstGeom prst="rect">
            <a:avLst/>
          </a:prstGeom>
          <a:noFill/>
        </p:spPr>
        <p:txBody>
          <a:bodyPr wrap="square" rtlCol="0">
            <a:spAutoFit/>
          </a:bodyPr>
          <a:lstStyle/>
          <a:p>
            <a:pPr algn="ctr"/>
            <a:r>
              <a:rPr lang="en-US" dirty="0"/>
              <a:t>Y1</a:t>
            </a:r>
          </a:p>
        </p:txBody>
      </p:sp>
      <p:sp>
        <p:nvSpPr>
          <p:cNvPr id="33" name="TextBox 32"/>
          <p:cNvSpPr txBox="1"/>
          <p:nvPr/>
        </p:nvSpPr>
        <p:spPr>
          <a:xfrm>
            <a:off x="4724400" y="4567535"/>
            <a:ext cx="457200" cy="461665"/>
          </a:xfrm>
          <a:prstGeom prst="rect">
            <a:avLst/>
          </a:prstGeom>
          <a:noFill/>
        </p:spPr>
        <p:txBody>
          <a:bodyPr wrap="square" rtlCol="0">
            <a:spAutoFit/>
          </a:bodyPr>
          <a:lstStyle/>
          <a:p>
            <a:pPr algn="ctr"/>
            <a:r>
              <a:rPr lang="en-US" dirty="0"/>
              <a:t>*</a:t>
            </a:r>
          </a:p>
        </p:txBody>
      </p:sp>
      <p:sp>
        <p:nvSpPr>
          <p:cNvPr id="34" name="TextBox 33"/>
          <p:cNvSpPr txBox="1"/>
          <p:nvPr/>
        </p:nvSpPr>
        <p:spPr>
          <a:xfrm>
            <a:off x="3581400" y="4572000"/>
            <a:ext cx="457200" cy="461665"/>
          </a:xfrm>
          <a:prstGeom prst="rect">
            <a:avLst/>
          </a:prstGeom>
          <a:noFill/>
        </p:spPr>
        <p:txBody>
          <a:bodyPr wrap="square" rtlCol="0">
            <a:spAutoFit/>
          </a:bodyPr>
          <a:lstStyle/>
          <a:p>
            <a:pPr algn="ctr"/>
            <a:r>
              <a:rPr lang="en-US" dirty="0"/>
              <a:t>Y</a:t>
            </a:r>
          </a:p>
        </p:txBody>
      </p:sp>
      <p:sp>
        <p:nvSpPr>
          <p:cNvPr id="35" name="TextBox 34"/>
          <p:cNvSpPr txBox="1"/>
          <p:nvPr/>
        </p:nvSpPr>
        <p:spPr>
          <a:xfrm>
            <a:off x="3657600" y="4876800"/>
            <a:ext cx="1447800" cy="461665"/>
          </a:xfrm>
          <a:prstGeom prst="rect">
            <a:avLst/>
          </a:prstGeom>
          <a:noFill/>
        </p:spPr>
        <p:txBody>
          <a:bodyPr wrap="square" rtlCol="0">
            <a:spAutoFit/>
          </a:bodyPr>
          <a:lstStyle/>
          <a:p>
            <a:pPr algn="ctr"/>
            <a:r>
              <a:rPr lang="en-US" dirty="0"/>
              <a:t>Y1</a:t>
            </a:r>
          </a:p>
        </p:txBody>
      </p:sp>
      <p:sp>
        <p:nvSpPr>
          <p:cNvPr id="36" name="TextBox 35"/>
          <p:cNvSpPr txBox="1"/>
          <p:nvPr/>
        </p:nvSpPr>
        <p:spPr>
          <a:xfrm>
            <a:off x="5562600" y="4267200"/>
            <a:ext cx="2988319" cy="1015663"/>
          </a:xfrm>
          <a:prstGeom prst="rect">
            <a:avLst/>
          </a:prstGeom>
          <a:noFill/>
        </p:spPr>
        <p:txBody>
          <a:bodyPr wrap="square" rtlCol="0">
            <a:spAutoFit/>
          </a:bodyPr>
          <a:lstStyle/>
          <a:p>
            <a:r>
              <a:rPr lang="en-US" sz="2000" dirty="0"/>
              <a:t>Copy cells on</a:t>
            </a:r>
          </a:p>
          <a:p>
            <a:r>
              <a:rPr lang="en-US" sz="2000" dirty="0"/>
              <a:t>left boundary except the scanned square</a:t>
            </a:r>
          </a:p>
        </p:txBody>
      </p:sp>
    </p:spTree>
    <p:extLst>
      <p:ext uri="{BB962C8B-B14F-4D97-AF65-F5344CB8AC3E}">
        <p14:creationId xmlns:p14="http://schemas.microsoft.com/office/powerpoint/2010/main" val="2501317816"/>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Move </a:t>
            </a:r>
            <a:r>
              <a:rPr lang="en-US" dirty="0" err="1"/>
              <a:t>δ</a:t>
            </a:r>
            <a:r>
              <a:rPr lang="en-US" dirty="0"/>
              <a:t>(</a:t>
            </a:r>
            <a:r>
              <a:rPr lang="en-US" dirty="0" err="1"/>
              <a:t>q,a</a:t>
            </a:r>
            <a:r>
              <a:rPr lang="en-US" dirty="0"/>
              <a:t>) = (</a:t>
            </a:r>
            <a:r>
              <a:rPr lang="en-US" dirty="0" err="1"/>
              <a:t>p,R</a:t>
            </a:r>
            <a:r>
              <a:rPr lang="en-US" dirty="0"/>
              <a:t>)</a:t>
            </a:r>
            <a:r>
              <a:rPr lang="en-US" dirty="0">
                <a:ea typeface="ＭＳ Ｐゴシック" pitchFamily="-111" charset="-128"/>
                <a:cs typeface="ＭＳ Ｐゴシック" pitchFamily="-111" charset="-128"/>
                <a:sym typeface="Symbol" pitchFamily="-111" charset="2"/>
              </a:rPr>
              <a:t> </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4/6/22</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237</a:t>
            </a:fld>
            <a:endParaRPr lang="en-US"/>
          </a:p>
        </p:txBody>
      </p:sp>
      <p:sp>
        <p:nvSpPr>
          <p:cNvPr id="7" name="Frame 6"/>
          <p:cNvSpPr/>
          <p:nvPr/>
        </p:nvSpPr>
        <p:spPr bwMode="auto">
          <a:xfrm>
            <a:off x="9906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219200" y="4191000"/>
            <a:ext cx="1447800" cy="461665"/>
          </a:xfrm>
          <a:prstGeom prst="rect">
            <a:avLst/>
          </a:prstGeom>
          <a:noFill/>
        </p:spPr>
        <p:txBody>
          <a:bodyPr wrap="square" rtlCol="0">
            <a:spAutoFit/>
          </a:bodyPr>
          <a:lstStyle/>
          <a:p>
            <a:pPr algn="ctr"/>
            <a:r>
              <a:rPr lang="en-US" dirty="0" err="1"/>
              <a:t>Ya</a:t>
            </a:r>
            <a:endParaRPr lang="en-US" dirty="0"/>
          </a:p>
        </p:txBody>
      </p:sp>
      <p:sp>
        <p:nvSpPr>
          <p:cNvPr id="9" name="TextBox 8"/>
          <p:cNvSpPr txBox="1"/>
          <p:nvPr/>
        </p:nvSpPr>
        <p:spPr>
          <a:xfrm>
            <a:off x="1981200" y="4567535"/>
            <a:ext cx="762000" cy="461665"/>
          </a:xfrm>
          <a:prstGeom prst="rect">
            <a:avLst/>
          </a:prstGeom>
          <a:noFill/>
        </p:spPr>
        <p:txBody>
          <a:bodyPr wrap="square" rtlCol="0">
            <a:spAutoFit/>
          </a:bodyPr>
          <a:lstStyle/>
          <a:p>
            <a:pPr algn="r"/>
            <a:r>
              <a:rPr lang="en-US" dirty="0" err="1"/>
              <a:t>p,R</a:t>
            </a:r>
            <a:endParaRPr lang="en-US" dirty="0"/>
          </a:p>
        </p:txBody>
      </p:sp>
      <p:sp>
        <p:nvSpPr>
          <p:cNvPr id="10" name="TextBox 9"/>
          <p:cNvSpPr txBox="1"/>
          <p:nvPr/>
        </p:nvSpPr>
        <p:spPr>
          <a:xfrm>
            <a:off x="1143000" y="4572000"/>
            <a:ext cx="838200" cy="461665"/>
          </a:xfrm>
          <a:prstGeom prst="rect">
            <a:avLst/>
          </a:prstGeom>
          <a:noFill/>
        </p:spPr>
        <p:txBody>
          <a:bodyPr wrap="square" rtlCol="0">
            <a:spAutoFit/>
          </a:bodyPr>
          <a:lstStyle/>
          <a:p>
            <a:r>
              <a:rPr lang="en-US" dirty="0"/>
              <a:t>Y</a:t>
            </a:r>
          </a:p>
        </p:txBody>
      </p:sp>
      <p:sp>
        <p:nvSpPr>
          <p:cNvPr id="11" name="TextBox 10"/>
          <p:cNvSpPr txBox="1"/>
          <p:nvPr/>
        </p:nvSpPr>
        <p:spPr>
          <a:xfrm>
            <a:off x="1219200" y="4876800"/>
            <a:ext cx="1447800" cy="461665"/>
          </a:xfrm>
          <a:prstGeom prst="rect">
            <a:avLst/>
          </a:prstGeom>
          <a:noFill/>
        </p:spPr>
        <p:txBody>
          <a:bodyPr wrap="square" rtlCol="0">
            <a:spAutoFit/>
          </a:bodyPr>
          <a:lstStyle/>
          <a:p>
            <a:pPr algn="ctr"/>
            <a:r>
              <a:rPr lang="en-US" dirty="0" err="1"/>
              <a:t>q,Ya</a:t>
            </a:r>
            <a:endParaRPr lang="en-US" dirty="0"/>
          </a:p>
        </p:txBody>
      </p:sp>
      <p:sp>
        <p:nvSpPr>
          <p:cNvPr id="12" name="Frame 11"/>
          <p:cNvSpPr/>
          <p:nvPr/>
        </p:nvSpPr>
        <p:spPr bwMode="auto">
          <a:xfrm>
            <a:off x="990600" y="1752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 name="TextBox 12"/>
          <p:cNvSpPr txBox="1"/>
          <p:nvPr/>
        </p:nvSpPr>
        <p:spPr>
          <a:xfrm>
            <a:off x="1219200" y="1981200"/>
            <a:ext cx="1447800" cy="461665"/>
          </a:xfrm>
          <a:prstGeom prst="rect">
            <a:avLst/>
          </a:prstGeom>
          <a:noFill/>
        </p:spPr>
        <p:txBody>
          <a:bodyPr wrap="square" rtlCol="0">
            <a:spAutoFit/>
          </a:bodyPr>
          <a:lstStyle/>
          <a:p>
            <a:pPr algn="ctr"/>
            <a:r>
              <a:rPr lang="en-US" dirty="0"/>
              <a:t>a</a:t>
            </a:r>
          </a:p>
        </p:txBody>
      </p:sp>
      <p:sp>
        <p:nvSpPr>
          <p:cNvPr id="14" name="TextBox 13"/>
          <p:cNvSpPr txBox="1"/>
          <p:nvPr/>
        </p:nvSpPr>
        <p:spPr>
          <a:xfrm>
            <a:off x="1981200" y="2357735"/>
            <a:ext cx="762000" cy="461665"/>
          </a:xfrm>
          <a:prstGeom prst="rect">
            <a:avLst/>
          </a:prstGeom>
          <a:noFill/>
        </p:spPr>
        <p:txBody>
          <a:bodyPr wrap="square" rtlCol="0">
            <a:spAutoFit/>
          </a:bodyPr>
          <a:lstStyle/>
          <a:p>
            <a:pPr algn="r"/>
            <a:r>
              <a:rPr lang="en-US" dirty="0" err="1"/>
              <a:t>p,R</a:t>
            </a:r>
            <a:endParaRPr lang="en-US" dirty="0"/>
          </a:p>
        </p:txBody>
      </p:sp>
      <p:sp>
        <p:nvSpPr>
          <p:cNvPr id="15" name="TextBox 14"/>
          <p:cNvSpPr txBox="1"/>
          <p:nvPr/>
        </p:nvSpPr>
        <p:spPr>
          <a:xfrm>
            <a:off x="1143000" y="2362200"/>
            <a:ext cx="762000" cy="461665"/>
          </a:xfrm>
          <a:prstGeom prst="rect">
            <a:avLst/>
          </a:prstGeom>
          <a:noFill/>
        </p:spPr>
        <p:txBody>
          <a:bodyPr wrap="square" rtlCol="0">
            <a:spAutoFit/>
          </a:bodyPr>
          <a:lstStyle/>
          <a:p>
            <a:r>
              <a:rPr lang="en-US" dirty="0"/>
              <a:t>*</a:t>
            </a:r>
          </a:p>
        </p:txBody>
      </p:sp>
      <p:sp>
        <p:nvSpPr>
          <p:cNvPr id="16" name="TextBox 15"/>
          <p:cNvSpPr txBox="1"/>
          <p:nvPr/>
        </p:nvSpPr>
        <p:spPr>
          <a:xfrm>
            <a:off x="1219200" y="2667000"/>
            <a:ext cx="1447800" cy="461665"/>
          </a:xfrm>
          <a:prstGeom prst="rect">
            <a:avLst/>
          </a:prstGeom>
          <a:noFill/>
        </p:spPr>
        <p:txBody>
          <a:bodyPr wrap="square" rtlCol="0">
            <a:spAutoFit/>
          </a:bodyPr>
          <a:lstStyle/>
          <a:p>
            <a:pPr algn="ctr"/>
            <a:r>
              <a:rPr lang="en-US" dirty="0" err="1"/>
              <a:t>q,a</a:t>
            </a:r>
            <a:endParaRPr lang="en-US" dirty="0"/>
          </a:p>
        </p:txBody>
      </p:sp>
      <p:sp>
        <p:nvSpPr>
          <p:cNvPr id="17" name="Frame 16"/>
          <p:cNvSpPr/>
          <p:nvPr/>
        </p:nvSpPr>
        <p:spPr bwMode="auto">
          <a:xfrm>
            <a:off x="3886200" y="2895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8" name="TextBox 17"/>
          <p:cNvSpPr txBox="1"/>
          <p:nvPr/>
        </p:nvSpPr>
        <p:spPr>
          <a:xfrm>
            <a:off x="4114800" y="3124200"/>
            <a:ext cx="1447800" cy="461665"/>
          </a:xfrm>
          <a:prstGeom prst="rect">
            <a:avLst/>
          </a:prstGeom>
          <a:noFill/>
        </p:spPr>
        <p:txBody>
          <a:bodyPr wrap="square" rtlCol="0">
            <a:spAutoFit/>
          </a:bodyPr>
          <a:lstStyle/>
          <a:p>
            <a:pPr algn="ctr"/>
            <a:r>
              <a:rPr lang="en-US" dirty="0" err="1"/>
              <a:t>p,b</a:t>
            </a:r>
            <a:endParaRPr lang="en-US" dirty="0"/>
          </a:p>
        </p:txBody>
      </p:sp>
      <p:sp>
        <p:nvSpPr>
          <p:cNvPr id="19" name="TextBox 18"/>
          <p:cNvSpPr txBox="1"/>
          <p:nvPr/>
        </p:nvSpPr>
        <p:spPr>
          <a:xfrm>
            <a:off x="4876800" y="3500735"/>
            <a:ext cx="762000" cy="461665"/>
          </a:xfrm>
          <a:prstGeom prst="rect">
            <a:avLst/>
          </a:prstGeom>
          <a:noFill/>
        </p:spPr>
        <p:txBody>
          <a:bodyPr wrap="square" rtlCol="0">
            <a:spAutoFit/>
          </a:bodyPr>
          <a:lstStyle/>
          <a:p>
            <a:pPr algn="r"/>
            <a:r>
              <a:rPr lang="en-US" dirty="0"/>
              <a:t>*</a:t>
            </a:r>
          </a:p>
        </p:txBody>
      </p:sp>
      <p:sp>
        <p:nvSpPr>
          <p:cNvPr id="20" name="TextBox 19"/>
          <p:cNvSpPr txBox="1"/>
          <p:nvPr/>
        </p:nvSpPr>
        <p:spPr>
          <a:xfrm>
            <a:off x="4038600" y="3505200"/>
            <a:ext cx="762000" cy="461665"/>
          </a:xfrm>
          <a:prstGeom prst="rect">
            <a:avLst/>
          </a:prstGeom>
          <a:noFill/>
        </p:spPr>
        <p:txBody>
          <a:bodyPr wrap="square" rtlCol="0">
            <a:spAutoFit/>
          </a:bodyPr>
          <a:lstStyle/>
          <a:p>
            <a:r>
              <a:rPr lang="en-US" dirty="0" err="1"/>
              <a:t>p,R</a:t>
            </a:r>
            <a:endParaRPr lang="en-US" dirty="0"/>
          </a:p>
        </p:txBody>
      </p:sp>
      <p:sp>
        <p:nvSpPr>
          <p:cNvPr id="21" name="TextBox 20"/>
          <p:cNvSpPr txBox="1"/>
          <p:nvPr/>
        </p:nvSpPr>
        <p:spPr>
          <a:xfrm>
            <a:off x="4114800" y="3810000"/>
            <a:ext cx="1447800" cy="461665"/>
          </a:xfrm>
          <a:prstGeom prst="rect">
            <a:avLst/>
          </a:prstGeom>
          <a:noFill/>
        </p:spPr>
        <p:txBody>
          <a:bodyPr wrap="square" rtlCol="0">
            <a:spAutoFit/>
          </a:bodyPr>
          <a:lstStyle/>
          <a:p>
            <a:pPr algn="ctr"/>
            <a:r>
              <a:rPr lang="en-US" dirty="0"/>
              <a:t>b</a:t>
            </a:r>
          </a:p>
        </p:txBody>
      </p:sp>
      <p:sp>
        <p:nvSpPr>
          <p:cNvPr id="23" name="TextBox 22">
            <a:extLst>
              <a:ext uri="{FF2B5EF4-FFF2-40B4-BE49-F238E27FC236}">
                <a16:creationId xmlns:a16="http://schemas.microsoft.com/office/drawing/2014/main" id="{2005F819-654A-4E4E-8A29-D98D1CDB7BB0}"/>
              </a:ext>
            </a:extLst>
          </p:cNvPr>
          <p:cNvSpPr txBox="1"/>
          <p:nvPr/>
        </p:nvSpPr>
        <p:spPr>
          <a:xfrm>
            <a:off x="6172200" y="3352800"/>
            <a:ext cx="2590800" cy="461665"/>
          </a:xfrm>
          <a:prstGeom prst="rect">
            <a:avLst/>
          </a:prstGeom>
          <a:noFill/>
        </p:spPr>
        <p:txBody>
          <a:bodyPr wrap="square" rtlCol="0">
            <a:spAutoFit/>
          </a:bodyPr>
          <a:lstStyle/>
          <a:p>
            <a:r>
              <a:rPr lang="en-US" sz="2400" dirty="0"/>
              <a:t>where </a:t>
            </a:r>
            <a:r>
              <a:rPr lang="en-US" sz="2400" dirty="0" err="1"/>
              <a:t>b</a:t>
            </a:r>
            <a:r>
              <a:rPr lang="en-US" sz="2400" dirty="0" err="1">
                <a:sym typeface="Symbol" pitchFamily="-111" charset="2"/>
              </a:rPr>
              <a:t>Σ</a:t>
            </a:r>
            <a:r>
              <a:rPr lang="en-US" sz="2400" dirty="0">
                <a:sym typeface="Symbol" pitchFamily="-111" charset="2"/>
              </a:rPr>
              <a:t>={B,1}</a:t>
            </a:r>
            <a:endParaRPr lang="en-US" sz="2400" dirty="0"/>
          </a:p>
        </p:txBody>
      </p:sp>
    </p:spTree>
    <p:extLst>
      <p:ext uri="{BB962C8B-B14F-4D97-AF65-F5344CB8AC3E}">
        <p14:creationId xmlns:p14="http://schemas.microsoft.com/office/powerpoint/2010/main" val="778844734"/>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Left Move </a:t>
            </a:r>
            <a:r>
              <a:rPr lang="en-US" dirty="0" err="1"/>
              <a:t>δ</a:t>
            </a:r>
            <a:r>
              <a:rPr lang="en-US" dirty="0"/>
              <a:t>(</a:t>
            </a:r>
            <a:r>
              <a:rPr lang="en-US" dirty="0" err="1"/>
              <a:t>q,a</a:t>
            </a:r>
            <a:r>
              <a:rPr lang="en-US" dirty="0"/>
              <a:t>) = (</a:t>
            </a:r>
            <a:r>
              <a:rPr lang="en-US" dirty="0" err="1"/>
              <a:t>p,L</a:t>
            </a:r>
            <a:r>
              <a:rPr lang="en-US" dirty="0"/>
              <a:t>)</a:t>
            </a:r>
            <a:r>
              <a:rPr lang="en-US" dirty="0">
                <a:ea typeface="ＭＳ Ｐゴシック" pitchFamily="-111" charset="-128"/>
                <a:cs typeface="ＭＳ Ｐゴシック" pitchFamily="-111" charset="-128"/>
                <a:sym typeface="Symbol" pitchFamily="-111" charset="2"/>
              </a:rPr>
              <a:t> </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4/6/22</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238</a:t>
            </a:fld>
            <a:endParaRPr lang="en-US"/>
          </a:p>
        </p:txBody>
      </p:sp>
      <p:sp>
        <p:nvSpPr>
          <p:cNvPr id="7" name="Frame 6"/>
          <p:cNvSpPr/>
          <p:nvPr/>
        </p:nvSpPr>
        <p:spPr bwMode="auto">
          <a:xfrm>
            <a:off x="9906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219200" y="4191000"/>
            <a:ext cx="1447800" cy="461665"/>
          </a:xfrm>
          <a:prstGeom prst="rect">
            <a:avLst/>
          </a:prstGeom>
          <a:noFill/>
        </p:spPr>
        <p:txBody>
          <a:bodyPr wrap="square" rtlCol="0">
            <a:spAutoFit/>
          </a:bodyPr>
          <a:lstStyle/>
          <a:p>
            <a:pPr algn="ctr"/>
            <a:r>
              <a:rPr lang="en-US" dirty="0" err="1"/>
              <a:t>p,Yb</a:t>
            </a:r>
            <a:endParaRPr lang="en-US" dirty="0"/>
          </a:p>
        </p:txBody>
      </p:sp>
      <p:sp>
        <p:nvSpPr>
          <p:cNvPr id="9" name="TextBox 8"/>
          <p:cNvSpPr txBox="1"/>
          <p:nvPr/>
        </p:nvSpPr>
        <p:spPr>
          <a:xfrm>
            <a:off x="1981200" y="4567535"/>
            <a:ext cx="762000" cy="461665"/>
          </a:xfrm>
          <a:prstGeom prst="rect">
            <a:avLst/>
          </a:prstGeom>
          <a:noFill/>
        </p:spPr>
        <p:txBody>
          <a:bodyPr wrap="square" rtlCol="0">
            <a:spAutoFit/>
          </a:bodyPr>
          <a:lstStyle/>
          <a:p>
            <a:pPr algn="r"/>
            <a:r>
              <a:rPr lang="en-US" dirty="0" err="1"/>
              <a:t>p,L</a:t>
            </a:r>
            <a:endParaRPr lang="en-US" dirty="0"/>
          </a:p>
        </p:txBody>
      </p:sp>
      <p:sp>
        <p:nvSpPr>
          <p:cNvPr id="10" name="TextBox 9"/>
          <p:cNvSpPr txBox="1"/>
          <p:nvPr/>
        </p:nvSpPr>
        <p:spPr>
          <a:xfrm>
            <a:off x="1143000" y="4572000"/>
            <a:ext cx="838200" cy="461665"/>
          </a:xfrm>
          <a:prstGeom prst="rect">
            <a:avLst/>
          </a:prstGeom>
          <a:noFill/>
        </p:spPr>
        <p:txBody>
          <a:bodyPr wrap="square" rtlCol="0">
            <a:spAutoFit/>
          </a:bodyPr>
          <a:lstStyle/>
          <a:p>
            <a:r>
              <a:rPr lang="en-US" dirty="0"/>
              <a:t>Y</a:t>
            </a:r>
          </a:p>
        </p:txBody>
      </p:sp>
      <p:sp>
        <p:nvSpPr>
          <p:cNvPr id="11" name="TextBox 10"/>
          <p:cNvSpPr txBox="1"/>
          <p:nvPr/>
        </p:nvSpPr>
        <p:spPr>
          <a:xfrm>
            <a:off x="1219200" y="4876800"/>
            <a:ext cx="1447800" cy="461665"/>
          </a:xfrm>
          <a:prstGeom prst="rect">
            <a:avLst/>
          </a:prstGeom>
          <a:noFill/>
        </p:spPr>
        <p:txBody>
          <a:bodyPr wrap="square" rtlCol="0">
            <a:spAutoFit/>
          </a:bodyPr>
          <a:lstStyle/>
          <a:p>
            <a:pPr algn="ctr"/>
            <a:r>
              <a:rPr lang="en-US" dirty="0" err="1"/>
              <a:t>Yb</a:t>
            </a:r>
            <a:endParaRPr lang="en-US" dirty="0"/>
          </a:p>
        </p:txBody>
      </p:sp>
      <p:sp>
        <p:nvSpPr>
          <p:cNvPr id="12" name="Frame 11"/>
          <p:cNvSpPr/>
          <p:nvPr/>
        </p:nvSpPr>
        <p:spPr bwMode="auto">
          <a:xfrm>
            <a:off x="990600" y="1752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 name="TextBox 12"/>
          <p:cNvSpPr txBox="1"/>
          <p:nvPr/>
        </p:nvSpPr>
        <p:spPr>
          <a:xfrm>
            <a:off x="1219200" y="1981200"/>
            <a:ext cx="1447800" cy="461665"/>
          </a:xfrm>
          <a:prstGeom prst="rect">
            <a:avLst/>
          </a:prstGeom>
          <a:noFill/>
        </p:spPr>
        <p:txBody>
          <a:bodyPr wrap="square" rtlCol="0">
            <a:spAutoFit/>
          </a:bodyPr>
          <a:lstStyle/>
          <a:p>
            <a:pPr algn="ctr"/>
            <a:r>
              <a:rPr lang="en-US" dirty="0" err="1"/>
              <a:t>p,b</a:t>
            </a:r>
            <a:endParaRPr lang="en-US" dirty="0"/>
          </a:p>
        </p:txBody>
      </p:sp>
      <p:sp>
        <p:nvSpPr>
          <p:cNvPr id="14" name="TextBox 13"/>
          <p:cNvSpPr txBox="1"/>
          <p:nvPr/>
        </p:nvSpPr>
        <p:spPr>
          <a:xfrm>
            <a:off x="1981200" y="2357735"/>
            <a:ext cx="762000" cy="461665"/>
          </a:xfrm>
          <a:prstGeom prst="rect">
            <a:avLst/>
          </a:prstGeom>
          <a:noFill/>
        </p:spPr>
        <p:txBody>
          <a:bodyPr wrap="square" rtlCol="0">
            <a:spAutoFit/>
          </a:bodyPr>
          <a:lstStyle/>
          <a:p>
            <a:pPr algn="r"/>
            <a:r>
              <a:rPr lang="en-US" dirty="0" err="1"/>
              <a:t>p,L</a:t>
            </a:r>
            <a:endParaRPr lang="en-US" dirty="0"/>
          </a:p>
        </p:txBody>
      </p:sp>
      <p:sp>
        <p:nvSpPr>
          <p:cNvPr id="15" name="TextBox 14"/>
          <p:cNvSpPr txBox="1"/>
          <p:nvPr/>
        </p:nvSpPr>
        <p:spPr>
          <a:xfrm>
            <a:off x="1143000" y="2362200"/>
            <a:ext cx="762000" cy="461665"/>
          </a:xfrm>
          <a:prstGeom prst="rect">
            <a:avLst/>
          </a:prstGeom>
          <a:noFill/>
        </p:spPr>
        <p:txBody>
          <a:bodyPr wrap="square" rtlCol="0">
            <a:spAutoFit/>
          </a:bodyPr>
          <a:lstStyle/>
          <a:p>
            <a:r>
              <a:rPr lang="en-US" dirty="0"/>
              <a:t>*</a:t>
            </a:r>
          </a:p>
        </p:txBody>
      </p:sp>
      <p:sp>
        <p:nvSpPr>
          <p:cNvPr id="16" name="TextBox 15"/>
          <p:cNvSpPr txBox="1"/>
          <p:nvPr/>
        </p:nvSpPr>
        <p:spPr>
          <a:xfrm>
            <a:off x="1219200" y="2667000"/>
            <a:ext cx="1447800" cy="461665"/>
          </a:xfrm>
          <a:prstGeom prst="rect">
            <a:avLst/>
          </a:prstGeom>
          <a:noFill/>
        </p:spPr>
        <p:txBody>
          <a:bodyPr wrap="square" rtlCol="0">
            <a:spAutoFit/>
          </a:bodyPr>
          <a:lstStyle/>
          <a:p>
            <a:pPr algn="ctr"/>
            <a:r>
              <a:rPr lang="en-US" dirty="0"/>
              <a:t>b</a:t>
            </a:r>
          </a:p>
        </p:txBody>
      </p:sp>
      <p:sp>
        <p:nvSpPr>
          <p:cNvPr id="17" name="Frame 16"/>
          <p:cNvSpPr/>
          <p:nvPr/>
        </p:nvSpPr>
        <p:spPr bwMode="auto">
          <a:xfrm>
            <a:off x="3886200" y="2895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8" name="TextBox 17"/>
          <p:cNvSpPr txBox="1"/>
          <p:nvPr/>
        </p:nvSpPr>
        <p:spPr>
          <a:xfrm>
            <a:off x="4114800" y="3124200"/>
            <a:ext cx="1447800" cy="461665"/>
          </a:xfrm>
          <a:prstGeom prst="rect">
            <a:avLst/>
          </a:prstGeom>
          <a:noFill/>
        </p:spPr>
        <p:txBody>
          <a:bodyPr wrap="square" rtlCol="0">
            <a:spAutoFit/>
          </a:bodyPr>
          <a:lstStyle/>
          <a:p>
            <a:pPr algn="ctr"/>
            <a:r>
              <a:rPr lang="en-US" dirty="0"/>
              <a:t>a</a:t>
            </a:r>
          </a:p>
        </p:txBody>
      </p:sp>
      <p:sp>
        <p:nvSpPr>
          <p:cNvPr id="19" name="TextBox 18"/>
          <p:cNvSpPr txBox="1"/>
          <p:nvPr/>
        </p:nvSpPr>
        <p:spPr>
          <a:xfrm>
            <a:off x="4876800" y="3500735"/>
            <a:ext cx="762000" cy="461665"/>
          </a:xfrm>
          <a:prstGeom prst="rect">
            <a:avLst/>
          </a:prstGeom>
          <a:noFill/>
        </p:spPr>
        <p:txBody>
          <a:bodyPr wrap="square" rtlCol="0">
            <a:spAutoFit/>
          </a:bodyPr>
          <a:lstStyle/>
          <a:p>
            <a:pPr algn="r"/>
            <a:r>
              <a:rPr lang="en-US" dirty="0"/>
              <a:t>*</a:t>
            </a:r>
          </a:p>
        </p:txBody>
      </p:sp>
      <p:sp>
        <p:nvSpPr>
          <p:cNvPr id="20" name="TextBox 19"/>
          <p:cNvSpPr txBox="1"/>
          <p:nvPr/>
        </p:nvSpPr>
        <p:spPr>
          <a:xfrm>
            <a:off x="4038600" y="3505200"/>
            <a:ext cx="762000" cy="461665"/>
          </a:xfrm>
          <a:prstGeom prst="rect">
            <a:avLst/>
          </a:prstGeom>
          <a:noFill/>
        </p:spPr>
        <p:txBody>
          <a:bodyPr wrap="square" rtlCol="0">
            <a:spAutoFit/>
          </a:bodyPr>
          <a:lstStyle/>
          <a:p>
            <a:r>
              <a:rPr lang="en-US" dirty="0" err="1"/>
              <a:t>p,L</a:t>
            </a:r>
            <a:endParaRPr lang="en-US" dirty="0"/>
          </a:p>
        </p:txBody>
      </p:sp>
      <p:sp>
        <p:nvSpPr>
          <p:cNvPr id="21" name="TextBox 20"/>
          <p:cNvSpPr txBox="1"/>
          <p:nvPr/>
        </p:nvSpPr>
        <p:spPr>
          <a:xfrm>
            <a:off x="4114800" y="3810000"/>
            <a:ext cx="1447800" cy="461665"/>
          </a:xfrm>
          <a:prstGeom prst="rect">
            <a:avLst/>
          </a:prstGeom>
          <a:noFill/>
        </p:spPr>
        <p:txBody>
          <a:bodyPr wrap="square" rtlCol="0">
            <a:spAutoFit/>
          </a:bodyPr>
          <a:lstStyle/>
          <a:p>
            <a:pPr algn="ctr"/>
            <a:r>
              <a:rPr lang="en-US" dirty="0" err="1"/>
              <a:t>q,a</a:t>
            </a:r>
            <a:endParaRPr lang="en-US" dirty="0"/>
          </a:p>
        </p:txBody>
      </p:sp>
      <p:sp>
        <p:nvSpPr>
          <p:cNvPr id="22" name="TextBox 21"/>
          <p:cNvSpPr txBox="1"/>
          <p:nvPr/>
        </p:nvSpPr>
        <p:spPr>
          <a:xfrm>
            <a:off x="6172200" y="3352800"/>
            <a:ext cx="2590800" cy="461665"/>
          </a:xfrm>
          <a:prstGeom prst="rect">
            <a:avLst/>
          </a:prstGeom>
          <a:noFill/>
        </p:spPr>
        <p:txBody>
          <a:bodyPr wrap="square" rtlCol="0">
            <a:spAutoFit/>
          </a:bodyPr>
          <a:lstStyle/>
          <a:p>
            <a:r>
              <a:rPr lang="en-US" dirty="0"/>
              <a:t>where </a:t>
            </a:r>
            <a:r>
              <a:rPr lang="en-US" dirty="0" err="1"/>
              <a:t>b</a:t>
            </a:r>
            <a:r>
              <a:rPr lang="en-US" dirty="0" err="1">
                <a:sym typeface="Symbol" pitchFamily="-111" charset="2"/>
              </a:rPr>
              <a:t>Σ</a:t>
            </a:r>
            <a:r>
              <a:rPr lang="en-US" dirty="0">
                <a:sym typeface="Symbol" pitchFamily="-111" charset="2"/>
              </a:rPr>
              <a:t>={B,1}</a:t>
            </a:r>
            <a:endParaRPr lang="en-US" dirty="0"/>
          </a:p>
        </p:txBody>
      </p:sp>
      <p:sp>
        <p:nvSpPr>
          <p:cNvPr id="23" name="TextBox 22">
            <a:extLst>
              <a:ext uri="{FF2B5EF4-FFF2-40B4-BE49-F238E27FC236}">
                <a16:creationId xmlns:a16="http://schemas.microsoft.com/office/drawing/2014/main" id="{F039A882-CB4B-F64A-94D3-2205297F6749}"/>
              </a:ext>
            </a:extLst>
          </p:cNvPr>
          <p:cNvSpPr txBox="1"/>
          <p:nvPr/>
        </p:nvSpPr>
        <p:spPr>
          <a:xfrm>
            <a:off x="3886200" y="4724400"/>
            <a:ext cx="4724400" cy="369332"/>
          </a:xfrm>
          <a:prstGeom prst="rect">
            <a:avLst/>
          </a:prstGeom>
          <a:noFill/>
        </p:spPr>
        <p:txBody>
          <a:bodyPr wrap="square" rtlCol="0">
            <a:spAutoFit/>
          </a:bodyPr>
          <a:lstStyle/>
          <a:p>
            <a:r>
              <a:rPr lang="en-US" dirty="0"/>
              <a:t>No possibility of moving left if at the left end</a:t>
            </a:r>
          </a:p>
        </p:txBody>
      </p:sp>
    </p:spTree>
    <p:extLst>
      <p:ext uri="{BB962C8B-B14F-4D97-AF65-F5344CB8AC3E}">
        <p14:creationId xmlns:p14="http://schemas.microsoft.com/office/powerpoint/2010/main" val="3576921336"/>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Print </a:t>
            </a:r>
            <a:r>
              <a:rPr lang="en-US" dirty="0" err="1"/>
              <a:t>δ</a:t>
            </a:r>
            <a:r>
              <a:rPr lang="en-US" dirty="0"/>
              <a:t>(</a:t>
            </a:r>
            <a:r>
              <a:rPr lang="en-US" dirty="0" err="1"/>
              <a:t>q,a</a:t>
            </a:r>
            <a:r>
              <a:rPr lang="en-US" dirty="0"/>
              <a:t>) = (</a:t>
            </a:r>
            <a:r>
              <a:rPr lang="en-US" dirty="0" err="1"/>
              <a:t>p,c</a:t>
            </a:r>
            <a:r>
              <a:rPr lang="en-US" dirty="0"/>
              <a:t>)</a:t>
            </a:r>
            <a:r>
              <a:rPr lang="en-US" dirty="0">
                <a:ea typeface="ＭＳ Ｐゴシック" pitchFamily="-111" charset="-128"/>
                <a:cs typeface="ＭＳ Ｐゴシック" pitchFamily="-111" charset="-128"/>
                <a:sym typeface="Symbol" pitchFamily="-111" charset="2"/>
              </a:rPr>
              <a:t> </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4/6/22</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239</a:t>
            </a:fld>
            <a:endParaRPr lang="en-US"/>
          </a:p>
        </p:txBody>
      </p:sp>
      <p:sp>
        <p:nvSpPr>
          <p:cNvPr id="7" name="Frame 6"/>
          <p:cNvSpPr/>
          <p:nvPr/>
        </p:nvSpPr>
        <p:spPr bwMode="auto">
          <a:xfrm>
            <a:off x="36576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3886200" y="4191000"/>
            <a:ext cx="1447800" cy="461665"/>
          </a:xfrm>
          <a:prstGeom prst="rect">
            <a:avLst/>
          </a:prstGeom>
          <a:noFill/>
        </p:spPr>
        <p:txBody>
          <a:bodyPr wrap="square" rtlCol="0">
            <a:spAutoFit/>
          </a:bodyPr>
          <a:lstStyle/>
          <a:p>
            <a:pPr algn="ctr"/>
            <a:r>
              <a:rPr lang="en-US" dirty="0" err="1"/>
              <a:t>p,Yc</a:t>
            </a:r>
            <a:endParaRPr lang="en-US" dirty="0"/>
          </a:p>
        </p:txBody>
      </p:sp>
      <p:sp>
        <p:nvSpPr>
          <p:cNvPr id="9" name="TextBox 8"/>
          <p:cNvSpPr txBox="1"/>
          <p:nvPr/>
        </p:nvSpPr>
        <p:spPr>
          <a:xfrm>
            <a:off x="4648200" y="4567535"/>
            <a:ext cx="762000" cy="461665"/>
          </a:xfrm>
          <a:prstGeom prst="rect">
            <a:avLst/>
          </a:prstGeom>
          <a:noFill/>
        </p:spPr>
        <p:txBody>
          <a:bodyPr wrap="square" rtlCol="0">
            <a:spAutoFit/>
          </a:bodyPr>
          <a:lstStyle/>
          <a:p>
            <a:pPr algn="r"/>
            <a:r>
              <a:rPr lang="en-US" dirty="0"/>
              <a:t>*</a:t>
            </a:r>
          </a:p>
        </p:txBody>
      </p:sp>
      <p:sp>
        <p:nvSpPr>
          <p:cNvPr id="10" name="TextBox 9"/>
          <p:cNvSpPr txBox="1"/>
          <p:nvPr/>
        </p:nvSpPr>
        <p:spPr>
          <a:xfrm>
            <a:off x="3810000" y="4572000"/>
            <a:ext cx="838200" cy="461665"/>
          </a:xfrm>
          <a:prstGeom prst="rect">
            <a:avLst/>
          </a:prstGeom>
          <a:noFill/>
        </p:spPr>
        <p:txBody>
          <a:bodyPr wrap="square" rtlCol="0">
            <a:spAutoFit/>
          </a:bodyPr>
          <a:lstStyle/>
          <a:p>
            <a:r>
              <a:rPr lang="en-US" dirty="0"/>
              <a:t>Y</a:t>
            </a:r>
          </a:p>
        </p:txBody>
      </p:sp>
      <p:sp>
        <p:nvSpPr>
          <p:cNvPr id="11" name="TextBox 10"/>
          <p:cNvSpPr txBox="1"/>
          <p:nvPr/>
        </p:nvSpPr>
        <p:spPr>
          <a:xfrm>
            <a:off x="3886200" y="4876800"/>
            <a:ext cx="1447800" cy="461665"/>
          </a:xfrm>
          <a:prstGeom prst="rect">
            <a:avLst/>
          </a:prstGeom>
          <a:noFill/>
        </p:spPr>
        <p:txBody>
          <a:bodyPr wrap="square" rtlCol="0">
            <a:spAutoFit/>
          </a:bodyPr>
          <a:lstStyle/>
          <a:p>
            <a:pPr algn="ctr"/>
            <a:r>
              <a:rPr lang="en-US" dirty="0" err="1"/>
              <a:t>q,Ya</a:t>
            </a:r>
            <a:endParaRPr lang="en-US" dirty="0"/>
          </a:p>
        </p:txBody>
      </p:sp>
      <p:sp>
        <p:nvSpPr>
          <p:cNvPr id="12" name="Frame 11"/>
          <p:cNvSpPr/>
          <p:nvPr/>
        </p:nvSpPr>
        <p:spPr bwMode="auto">
          <a:xfrm>
            <a:off x="3657600" y="1752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 name="TextBox 12"/>
          <p:cNvSpPr txBox="1"/>
          <p:nvPr/>
        </p:nvSpPr>
        <p:spPr>
          <a:xfrm>
            <a:off x="3886200" y="1981200"/>
            <a:ext cx="1447800" cy="461665"/>
          </a:xfrm>
          <a:prstGeom prst="rect">
            <a:avLst/>
          </a:prstGeom>
          <a:noFill/>
        </p:spPr>
        <p:txBody>
          <a:bodyPr wrap="square" rtlCol="0">
            <a:spAutoFit/>
          </a:bodyPr>
          <a:lstStyle/>
          <a:p>
            <a:pPr algn="ctr"/>
            <a:r>
              <a:rPr lang="en-US" dirty="0" err="1"/>
              <a:t>p,c</a:t>
            </a:r>
            <a:endParaRPr lang="en-US" dirty="0"/>
          </a:p>
        </p:txBody>
      </p:sp>
      <p:sp>
        <p:nvSpPr>
          <p:cNvPr id="14" name="TextBox 13"/>
          <p:cNvSpPr txBox="1"/>
          <p:nvPr/>
        </p:nvSpPr>
        <p:spPr>
          <a:xfrm>
            <a:off x="4648200" y="2357735"/>
            <a:ext cx="762000" cy="461665"/>
          </a:xfrm>
          <a:prstGeom prst="rect">
            <a:avLst/>
          </a:prstGeom>
          <a:noFill/>
        </p:spPr>
        <p:txBody>
          <a:bodyPr wrap="square" rtlCol="0">
            <a:spAutoFit/>
          </a:bodyPr>
          <a:lstStyle/>
          <a:p>
            <a:pPr algn="r"/>
            <a:r>
              <a:rPr lang="en-US" dirty="0"/>
              <a:t>*</a:t>
            </a:r>
          </a:p>
        </p:txBody>
      </p:sp>
      <p:sp>
        <p:nvSpPr>
          <p:cNvPr id="15" name="TextBox 14"/>
          <p:cNvSpPr txBox="1"/>
          <p:nvPr/>
        </p:nvSpPr>
        <p:spPr>
          <a:xfrm>
            <a:off x="3810000" y="2362200"/>
            <a:ext cx="762000" cy="461665"/>
          </a:xfrm>
          <a:prstGeom prst="rect">
            <a:avLst/>
          </a:prstGeom>
          <a:noFill/>
        </p:spPr>
        <p:txBody>
          <a:bodyPr wrap="square" rtlCol="0">
            <a:spAutoFit/>
          </a:bodyPr>
          <a:lstStyle/>
          <a:p>
            <a:r>
              <a:rPr lang="en-US" dirty="0"/>
              <a:t>*</a:t>
            </a:r>
          </a:p>
        </p:txBody>
      </p:sp>
      <p:sp>
        <p:nvSpPr>
          <p:cNvPr id="16" name="TextBox 15"/>
          <p:cNvSpPr txBox="1"/>
          <p:nvPr/>
        </p:nvSpPr>
        <p:spPr>
          <a:xfrm>
            <a:off x="3886200" y="2667000"/>
            <a:ext cx="1447800" cy="461665"/>
          </a:xfrm>
          <a:prstGeom prst="rect">
            <a:avLst/>
          </a:prstGeom>
          <a:noFill/>
        </p:spPr>
        <p:txBody>
          <a:bodyPr wrap="square" rtlCol="0">
            <a:spAutoFit/>
          </a:bodyPr>
          <a:lstStyle/>
          <a:p>
            <a:pPr algn="ctr"/>
            <a:r>
              <a:rPr lang="en-US" dirty="0" err="1"/>
              <a:t>q,a</a:t>
            </a:r>
            <a:endParaRPr lang="en-US" dirty="0"/>
          </a:p>
        </p:txBody>
      </p:sp>
    </p:spTree>
    <p:extLst>
      <p:ext uri="{BB962C8B-B14F-4D97-AF65-F5344CB8AC3E}">
        <p14:creationId xmlns:p14="http://schemas.microsoft.com/office/powerpoint/2010/main" val="2544129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Witness and Graph Coloring</a:t>
            </a:r>
          </a:p>
        </p:txBody>
      </p:sp>
      <p:sp>
        <p:nvSpPr>
          <p:cNvPr id="392195" name="Rectangle 3"/>
          <p:cNvSpPr>
            <a:spLocks noGrp="1" noChangeArrowheads="1"/>
          </p:cNvSpPr>
          <p:nvPr>
            <p:ph idx="1"/>
          </p:nvPr>
        </p:nvSpPr>
        <p:spPr/>
        <p:txBody>
          <a:bodyPr/>
          <a:lstStyle/>
          <a:p>
            <a:pPr marL="0" indent="0" eaLnBrk="1" hangingPunct="1">
              <a:lnSpc>
                <a:spcPct val="90000"/>
              </a:lnSpc>
              <a:buFont typeface="Times" charset="0"/>
              <a:buNone/>
              <a:defRPr/>
            </a:pPr>
            <a:r>
              <a:rPr lang="en-US" sz="2400" dirty="0"/>
              <a:t>The information provided must be something we could have come up with ourselves, but probably at an exponential cost. And, it has to be enough so that we can conclude the final answer Yes from it.</a:t>
            </a:r>
          </a:p>
          <a:p>
            <a:pPr marL="0" indent="0" eaLnBrk="1" hangingPunct="1">
              <a:lnSpc>
                <a:spcPct val="90000"/>
              </a:lnSpc>
              <a:buFont typeface="Times" charset="0"/>
              <a:buChar char="•"/>
              <a:defRPr/>
            </a:pPr>
            <a:endParaRPr lang="en-US" sz="2400" dirty="0"/>
          </a:p>
          <a:p>
            <a:pPr marL="0" indent="0" eaLnBrk="1" hangingPunct="1">
              <a:lnSpc>
                <a:spcPct val="90000"/>
              </a:lnSpc>
              <a:buFont typeface="Times" charset="0"/>
              <a:buNone/>
              <a:defRPr/>
            </a:pPr>
            <a:r>
              <a:rPr lang="en-US" sz="2400" dirty="0"/>
              <a:t>Consider a witness for the graph coloring problem:</a:t>
            </a:r>
          </a:p>
          <a:p>
            <a:pPr marL="0" indent="0" eaLnBrk="1" hangingPunct="1">
              <a:lnSpc>
                <a:spcPct val="90000"/>
              </a:lnSpc>
              <a:buFont typeface="Times" charset="0"/>
              <a:buChar char="•"/>
              <a:defRPr/>
            </a:pPr>
            <a:endParaRPr lang="en-US" sz="2400" dirty="0"/>
          </a:p>
          <a:p>
            <a:pPr marL="0" indent="0" eaLnBrk="1" hangingPunct="1">
              <a:lnSpc>
                <a:spcPct val="90000"/>
              </a:lnSpc>
              <a:buFont typeface="Times" charset="0"/>
              <a:buNone/>
              <a:defRPr/>
            </a:pPr>
            <a:r>
              <a:rPr lang="en-US" sz="2400" dirty="0"/>
              <a:t>Given: A graph </a:t>
            </a:r>
            <a:r>
              <a:rPr lang="en-US" sz="2400" b="1" dirty="0"/>
              <a:t>G = (V, E) </a:t>
            </a:r>
            <a:r>
              <a:rPr lang="en-US" sz="2400" dirty="0"/>
              <a:t>and an integer </a:t>
            </a:r>
            <a:r>
              <a:rPr lang="en-US" sz="2400" b="1" dirty="0"/>
              <a:t>k</a:t>
            </a:r>
            <a:r>
              <a:rPr lang="en-US" sz="2400" dirty="0"/>
              <a:t>.</a:t>
            </a:r>
          </a:p>
          <a:p>
            <a:pPr marL="0" indent="0" eaLnBrk="1" hangingPunct="1">
              <a:lnSpc>
                <a:spcPct val="90000"/>
              </a:lnSpc>
              <a:buFont typeface="Times" charset="0"/>
              <a:buNone/>
              <a:defRPr/>
            </a:pPr>
            <a:r>
              <a:rPr lang="en-US" sz="2400" dirty="0"/>
              <a:t>Question: Can the vertices of </a:t>
            </a:r>
            <a:r>
              <a:rPr lang="en-US" sz="2400" b="1" dirty="0"/>
              <a:t>G</a:t>
            </a:r>
            <a:r>
              <a:rPr lang="en-US" sz="2400" dirty="0"/>
              <a:t> be assigned colors so that adjacent vertices have different colors and use at most </a:t>
            </a:r>
            <a:r>
              <a:rPr lang="en-US" sz="2400" b="1" dirty="0"/>
              <a:t>k</a:t>
            </a:r>
            <a:r>
              <a:rPr lang="en-US" sz="2400" dirty="0"/>
              <a:t> colors?</a:t>
            </a:r>
          </a:p>
        </p:txBody>
      </p:sp>
      <p:sp>
        <p:nvSpPr>
          <p:cNvPr id="4" name="Date Placeholder 3">
            <a:extLst>
              <a:ext uri="{FF2B5EF4-FFF2-40B4-BE49-F238E27FC236}">
                <a16:creationId xmlns:a16="http://schemas.microsoft.com/office/drawing/2014/main" id="{18E63382-A004-4B4A-9D78-D0C3E2A82705}"/>
              </a:ext>
            </a:extLst>
          </p:cNvPr>
          <p:cNvSpPr>
            <a:spLocks noGrp="1"/>
          </p:cNvSpPr>
          <p:nvPr>
            <p:ph type="dt" sz="quarter" idx="10"/>
          </p:nvPr>
        </p:nvSpPr>
        <p:spPr>
          <a:xfrm>
            <a:off x="457200" y="6248400"/>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4B013FEC-7C1D-AE4B-880C-DC36C5534AE7}"/>
              </a:ext>
            </a:extLst>
          </p:cNvPr>
          <p:cNvSpPr>
            <a:spLocks noGrp="1"/>
          </p:cNvSpPr>
          <p:nvPr>
            <p:ph type="ftr" sz="quarter" idx="11"/>
          </p:nvPr>
        </p:nvSpPr>
        <p:spPr>
          <a:xfrm>
            <a:off x="3124200" y="6248400"/>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C7C6840A-1353-C647-B0F8-0E96B23F0AA2}"/>
              </a:ext>
            </a:extLst>
          </p:cNvPr>
          <p:cNvSpPr>
            <a:spLocks noGrp="1"/>
          </p:cNvSpPr>
          <p:nvPr>
            <p:ph type="sldNum" sz="quarter" idx="12"/>
          </p:nvPr>
        </p:nvSpPr>
        <p:spPr>
          <a:xfrm>
            <a:off x="6553200" y="6248400"/>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74186133"/>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Corner Tile and Bottom Row</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4/6/22</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240</a:t>
            </a:fld>
            <a:endParaRPr lang="en-US"/>
          </a:p>
        </p:txBody>
      </p:sp>
      <p:sp>
        <p:nvSpPr>
          <p:cNvPr id="7" name="Frame 6"/>
          <p:cNvSpPr/>
          <p:nvPr/>
        </p:nvSpPr>
        <p:spPr bwMode="auto">
          <a:xfrm>
            <a:off x="838200" y="1524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066800" y="1752600"/>
            <a:ext cx="1447800" cy="461665"/>
          </a:xfrm>
          <a:prstGeom prst="rect">
            <a:avLst/>
          </a:prstGeom>
          <a:noFill/>
        </p:spPr>
        <p:txBody>
          <a:bodyPr wrap="square" rtlCol="0">
            <a:spAutoFit/>
          </a:bodyPr>
          <a:lstStyle/>
          <a:p>
            <a:pPr algn="ctr"/>
            <a:r>
              <a:rPr lang="en-US" dirty="0"/>
              <a:t>q</a:t>
            </a:r>
            <a:r>
              <a:rPr lang="en-US" baseline="-25000" dirty="0"/>
              <a:t>0</a:t>
            </a:r>
            <a:r>
              <a:rPr lang="en-US" dirty="0"/>
              <a:t>,YB</a:t>
            </a:r>
          </a:p>
        </p:txBody>
      </p:sp>
      <p:sp>
        <p:nvSpPr>
          <p:cNvPr id="9" name="TextBox 8"/>
          <p:cNvSpPr txBox="1"/>
          <p:nvPr/>
        </p:nvSpPr>
        <p:spPr>
          <a:xfrm>
            <a:off x="1828800" y="2129135"/>
            <a:ext cx="762000" cy="461665"/>
          </a:xfrm>
          <a:prstGeom prst="rect">
            <a:avLst/>
          </a:prstGeom>
          <a:noFill/>
        </p:spPr>
        <p:txBody>
          <a:bodyPr wrap="square" rtlCol="0">
            <a:spAutoFit/>
          </a:bodyPr>
          <a:lstStyle/>
          <a:p>
            <a:pPr algn="r"/>
            <a:r>
              <a:rPr lang="en-US" dirty="0"/>
              <a:t>B</a:t>
            </a:r>
          </a:p>
        </p:txBody>
      </p:sp>
      <p:sp>
        <p:nvSpPr>
          <p:cNvPr id="10" name="TextBox 9"/>
          <p:cNvSpPr txBox="1"/>
          <p:nvPr/>
        </p:nvSpPr>
        <p:spPr>
          <a:xfrm>
            <a:off x="990600" y="2133600"/>
            <a:ext cx="838200" cy="461665"/>
          </a:xfrm>
          <a:prstGeom prst="rect">
            <a:avLst/>
          </a:prstGeom>
          <a:noFill/>
        </p:spPr>
        <p:txBody>
          <a:bodyPr wrap="square" rtlCol="0">
            <a:spAutoFit/>
          </a:bodyPr>
          <a:lstStyle/>
          <a:p>
            <a:r>
              <a:rPr lang="en-US" dirty="0"/>
              <a:t>Y</a:t>
            </a:r>
          </a:p>
        </p:txBody>
      </p:sp>
      <p:sp>
        <p:nvSpPr>
          <p:cNvPr id="11" name="TextBox 10"/>
          <p:cNvSpPr txBox="1"/>
          <p:nvPr/>
        </p:nvSpPr>
        <p:spPr>
          <a:xfrm>
            <a:off x="1066800" y="2438400"/>
            <a:ext cx="1447800" cy="461665"/>
          </a:xfrm>
          <a:prstGeom prst="rect">
            <a:avLst/>
          </a:prstGeom>
          <a:noFill/>
        </p:spPr>
        <p:txBody>
          <a:bodyPr wrap="square" rtlCol="0">
            <a:spAutoFit/>
          </a:bodyPr>
          <a:lstStyle/>
          <a:p>
            <a:pPr algn="ctr"/>
            <a:r>
              <a:rPr lang="en-US" dirty="0"/>
              <a:t>X</a:t>
            </a:r>
          </a:p>
        </p:txBody>
      </p:sp>
      <p:sp>
        <p:nvSpPr>
          <p:cNvPr id="3" name="TextBox 2"/>
          <p:cNvSpPr txBox="1"/>
          <p:nvPr/>
        </p:nvSpPr>
        <p:spPr>
          <a:xfrm>
            <a:off x="914400" y="3657600"/>
            <a:ext cx="6096000" cy="461665"/>
          </a:xfrm>
          <a:prstGeom prst="rect">
            <a:avLst/>
          </a:prstGeom>
          <a:noFill/>
        </p:spPr>
        <p:txBody>
          <a:bodyPr wrap="square" rtlCol="0">
            <a:spAutoFit/>
          </a:bodyPr>
          <a:lstStyle/>
          <a:p>
            <a:r>
              <a:rPr lang="en-US" dirty="0"/>
              <a:t>Zero-</a:t>
            </a:r>
            <a:r>
              <a:rPr lang="en-US" dirty="0" err="1"/>
              <a:t>ed</a:t>
            </a:r>
            <a:r>
              <a:rPr lang="en-US" dirty="0"/>
              <a:t> Row is forced to be</a:t>
            </a:r>
          </a:p>
        </p:txBody>
      </p:sp>
      <p:sp>
        <p:nvSpPr>
          <p:cNvPr id="18" name="Frame 17"/>
          <p:cNvSpPr/>
          <p:nvPr/>
        </p:nvSpPr>
        <p:spPr bwMode="auto">
          <a:xfrm>
            <a:off x="8382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9" name="TextBox 18"/>
          <p:cNvSpPr txBox="1"/>
          <p:nvPr/>
        </p:nvSpPr>
        <p:spPr>
          <a:xfrm>
            <a:off x="1066800" y="4572000"/>
            <a:ext cx="1447800" cy="461665"/>
          </a:xfrm>
          <a:prstGeom prst="rect">
            <a:avLst/>
          </a:prstGeom>
          <a:noFill/>
        </p:spPr>
        <p:txBody>
          <a:bodyPr wrap="square" rtlCol="0">
            <a:spAutoFit/>
          </a:bodyPr>
          <a:lstStyle/>
          <a:p>
            <a:pPr algn="ctr"/>
            <a:r>
              <a:rPr lang="en-US" dirty="0"/>
              <a:t>q</a:t>
            </a:r>
            <a:r>
              <a:rPr lang="en-US" baseline="-25000" dirty="0"/>
              <a:t>0</a:t>
            </a:r>
            <a:r>
              <a:rPr lang="en-US" dirty="0"/>
              <a:t>,YB</a:t>
            </a:r>
          </a:p>
        </p:txBody>
      </p:sp>
      <p:sp>
        <p:nvSpPr>
          <p:cNvPr id="20" name="TextBox 19"/>
          <p:cNvSpPr txBox="1"/>
          <p:nvPr/>
        </p:nvSpPr>
        <p:spPr>
          <a:xfrm>
            <a:off x="1828800" y="4948535"/>
            <a:ext cx="762000" cy="461665"/>
          </a:xfrm>
          <a:prstGeom prst="rect">
            <a:avLst/>
          </a:prstGeom>
          <a:noFill/>
        </p:spPr>
        <p:txBody>
          <a:bodyPr wrap="square" rtlCol="0">
            <a:spAutoFit/>
          </a:bodyPr>
          <a:lstStyle/>
          <a:p>
            <a:pPr algn="r"/>
            <a:r>
              <a:rPr lang="en-US" dirty="0"/>
              <a:t>B</a:t>
            </a:r>
          </a:p>
        </p:txBody>
      </p:sp>
      <p:sp>
        <p:nvSpPr>
          <p:cNvPr id="21" name="TextBox 20"/>
          <p:cNvSpPr txBox="1"/>
          <p:nvPr/>
        </p:nvSpPr>
        <p:spPr>
          <a:xfrm>
            <a:off x="990600" y="4953000"/>
            <a:ext cx="838200" cy="461665"/>
          </a:xfrm>
          <a:prstGeom prst="rect">
            <a:avLst/>
          </a:prstGeom>
          <a:noFill/>
        </p:spPr>
        <p:txBody>
          <a:bodyPr wrap="square" rtlCol="0">
            <a:spAutoFit/>
          </a:bodyPr>
          <a:lstStyle/>
          <a:p>
            <a:r>
              <a:rPr lang="en-US" dirty="0"/>
              <a:t>Y</a:t>
            </a:r>
          </a:p>
        </p:txBody>
      </p:sp>
      <p:sp>
        <p:nvSpPr>
          <p:cNvPr id="22" name="TextBox 21"/>
          <p:cNvSpPr txBox="1"/>
          <p:nvPr/>
        </p:nvSpPr>
        <p:spPr>
          <a:xfrm>
            <a:off x="1066800" y="5257800"/>
            <a:ext cx="1447800" cy="461665"/>
          </a:xfrm>
          <a:prstGeom prst="rect">
            <a:avLst/>
          </a:prstGeom>
          <a:noFill/>
        </p:spPr>
        <p:txBody>
          <a:bodyPr wrap="square" rtlCol="0">
            <a:spAutoFit/>
          </a:bodyPr>
          <a:lstStyle/>
          <a:p>
            <a:pPr algn="ctr"/>
            <a:r>
              <a:rPr lang="en-US" dirty="0"/>
              <a:t>X</a:t>
            </a:r>
          </a:p>
        </p:txBody>
      </p:sp>
      <p:sp>
        <p:nvSpPr>
          <p:cNvPr id="23" name="Frame 22"/>
          <p:cNvSpPr/>
          <p:nvPr/>
        </p:nvSpPr>
        <p:spPr bwMode="auto">
          <a:xfrm>
            <a:off x="29718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4" name="TextBox 23"/>
          <p:cNvSpPr txBox="1"/>
          <p:nvPr/>
        </p:nvSpPr>
        <p:spPr>
          <a:xfrm>
            <a:off x="3657600" y="4572000"/>
            <a:ext cx="457200" cy="461665"/>
          </a:xfrm>
          <a:prstGeom prst="rect">
            <a:avLst/>
          </a:prstGeom>
          <a:noFill/>
        </p:spPr>
        <p:txBody>
          <a:bodyPr wrap="square" rtlCol="0">
            <a:spAutoFit/>
          </a:bodyPr>
          <a:lstStyle/>
          <a:p>
            <a:pPr algn="ctr"/>
            <a:r>
              <a:rPr lang="en-US" dirty="0"/>
              <a:t>B</a:t>
            </a:r>
          </a:p>
        </p:txBody>
      </p:sp>
      <p:sp>
        <p:nvSpPr>
          <p:cNvPr id="25" name="TextBox 24"/>
          <p:cNvSpPr txBox="1"/>
          <p:nvPr/>
        </p:nvSpPr>
        <p:spPr>
          <a:xfrm>
            <a:off x="4267200" y="4948535"/>
            <a:ext cx="457200" cy="461665"/>
          </a:xfrm>
          <a:prstGeom prst="rect">
            <a:avLst/>
          </a:prstGeom>
          <a:noFill/>
        </p:spPr>
        <p:txBody>
          <a:bodyPr wrap="square" rtlCol="0">
            <a:spAutoFit/>
          </a:bodyPr>
          <a:lstStyle/>
          <a:p>
            <a:pPr algn="ctr"/>
            <a:r>
              <a:rPr lang="en-US" dirty="0"/>
              <a:t>B</a:t>
            </a:r>
          </a:p>
        </p:txBody>
      </p:sp>
      <p:sp>
        <p:nvSpPr>
          <p:cNvPr id="26" name="TextBox 25"/>
          <p:cNvSpPr txBox="1"/>
          <p:nvPr/>
        </p:nvSpPr>
        <p:spPr>
          <a:xfrm>
            <a:off x="3124200" y="4953000"/>
            <a:ext cx="457200" cy="461665"/>
          </a:xfrm>
          <a:prstGeom prst="rect">
            <a:avLst/>
          </a:prstGeom>
          <a:noFill/>
        </p:spPr>
        <p:txBody>
          <a:bodyPr wrap="square" rtlCol="0">
            <a:spAutoFit/>
          </a:bodyPr>
          <a:lstStyle/>
          <a:p>
            <a:pPr algn="ctr"/>
            <a:r>
              <a:rPr lang="en-US" dirty="0"/>
              <a:t>B</a:t>
            </a:r>
          </a:p>
        </p:txBody>
      </p:sp>
      <p:sp>
        <p:nvSpPr>
          <p:cNvPr id="27" name="TextBox 26"/>
          <p:cNvSpPr txBox="1"/>
          <p:nvPr/>
        </p:nvSpPr>
        <p:spPr>
          <a:xfrm>
            <a:off x="3657600" y="5257800"/>
            <a:ext cx="457200" cy="461665"/>
          </a:xfrm>
          <a:prstGeom prst="rect">
            <a:avLst/>
          </a:prstGeom>
          <a:noFill/>
        </p:spPr>
        <p:txBody>
          <a:bodyPr wrap="square" rtlCol="0">
            <a:spAutoFit/>
          </a:bodyPr>
          <a:lstStyle/>
          <a:p>
            <a:pPr algn="ctr"/>
            <a:r>
              <a:rPr lang="en-US" dirty="0"/>
              <a:t>X</a:t>
            </a:r>
          </a:p>
        </p:txBody>
      </p:sp>
      <p:sp>
        <p:nvSpPr>
          <p:cNvPr id="28" name="Frame 27"/>
          <p:cNvSpPr/>
          <p:nvPr/>
        </p:nvSpPr>
        <p:spPr bwMode="auto">
          <a:xfrm>
            <a:off x="68580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9" name="TextBox 28"/>
          <p:cNvSpPr txBox="1"/>
          <p:nvPr/>
        </p:nvSpPr>
        <p:spPr>
          <a:xfrm>
            <a:off x="7543800" y="4572000"/>
            <a:ext cx="457200" cy="461665"/>
          </a:xfrm>
          <a:prstGeom prst="rect">
            <a:avLst/>
          </a:prstGeom>
          <a:noFill/>
        </p:spPr>
        <p:txBody>
          <a:bodyPr wrap="square" rtlCol="0">
            <a:spAutoFit/>
          </a:bodyPr>
          <a:lstStyle/>
          <a:p>
            <a:pPr algn="ctr"/>
            <a:r>
              <a:rPr lang="en-US" dirty="0"/>
              <a:t>B</a:t>
            </a:r>
          </a:p>
        </p:txBody>
      </p:sp>
      <p:sp>
        <p:nvSpPr>
          <p:cNvPr id="30" name="TextBox 29"/>
          <p:cNvSpPr txBox="1"/>
          <p:nvPr/>
        </p:nvSpPr>
        <p:spPr>
          <a:xfrm>
            <a:off x="8153400" y="4948535"/>
            <a:ext cx="457200" cy="461665"/>
          </a:xfrm>
          <a:prstGeom prst="rect">
            <a:avLst/>
          </a:prstGeom>
          <a:noFill/>
        </p:spPr>
        <p:txBody>
          <a:bodyPr wrap="square" rtlCol="0">
            <a:spAutoFit/>
          </a:bodyPr>
          <a:lstStyle/>
          <a:p>
            <a:pPr algn="ctr"/>
            <a:r>
              <a:rPr lang="en-US" dirty="0"/>
              <a:t>B</a:t>
            </a:r>
          </a:p>
        </p:txBody>
      </p:sp>
      <p:sp>
        <p:nvSpPr>
          <p:cNvPr id="31" name="TextBox 30"/>
          <p:cNvSpPr txBox="1"/>
          <p:nvPr/>
        </p:nvSpPr>
        <p:spPr>
          <a:xfrm>
            <a:off x="7010400" y="4953000"/>
            <a:ext cx="457200" cy="461665"/>
          </a:xfrm>
          <a:prstGeom prst="rect">
            <a:avLst/>
          </a:prstGeom>
          <a:noFill/>
        </p:spPr>
        <p:txBody>
          <a:bodyPr wrap="square" rtlCol="0">
            <a:spAutoFit/>
          </a:bodyPr>
          <a:lstStyle/>
          <a:p>
            <a:pPr algn="ctr"/>
            <a:r>
              <a:rPr lang="en-US" dirty="0"/>
              <a:t>B</a:t>
            </a:r>
          </a:p>
        </p:txBody>
      </p:sp>
      <p:sp>
        <p:nvSpPr>
          <p:cNvPr id="32" name="TextBox 31"/>
          <p:cNvSpPr txBox="1"/>
          <p:nvPr/>
        </p:nvSpPr>
        <p:spPr>
          <a:xfrm>
            <a:off x="7543800" y="5257800"/>
            <a:ext cx="457200" cy="461665"/>
          </a:xfrm>
          <a:prstGeom prst="rect">
            <a:avLst/>
          </a:prstGeom>
          <a:noFill/>
        </p:spPr>
        <p:txBody>
          <a:bodyPr wrap="square" rtlCol="0">
            <a:spAutoFit/>
          </a:bodyPr>
          <a:lstStyle/>
          <a:p>
            <a:pPr algn="ctr"/>
            <a:r>
              <a:rPr lang="en-US" dirty="0"/>
              <a:t>X</a:t>
            </a:r>
          </a:p>
        </p:txBody>
      </p:sp>
      <p:sp>
        <p:nvSpPr>
          <p:cNvPr id="33" name="TextBox 32"/>
          <p:cNvSpPr txBox="1"/>
          <p:nvPr/>
        </p:nvSpPr>
        <p:spPr>
          <a:xfrm>
            <a:off x="5105400" y="5105400"/>
            <a:ext cx="1371600" cy="461665"/>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248944987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Action Print</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4/6/22</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241</a:t>
            </a:fld>
            <a:endParaRPr lang="en-US"/>
          </a:p>
        </p:txBody>
      </p:sp>
      <p:sp>
        <p:nvSpPr>
          <p:cNvPr id="7" name="Frame 6"/>
          <p:cNvSpPr/>
          <p:nvPr/>
        </p:nvSpPr>
        <p:spPr bwMode="auto">
          <a:xfrm>
            <a:off x="8382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066800" y="2667000"/>
            <a:ext cx="1447800" cy="461665"/>
          </a:xfrm>
          <a:prstGeom prst="rect">
            <a:avLst/>
          </a:prstGeom>
          <a:noFill/>
        </p:spPr>
        <p:txBody>
          <a:bodyPr wrap="square" rtlCol="0">
            <a:spAutoFit/>
          </a:bodyPr>
          <a:lstStyle/>
          <a:p>
            <a:pPr algn="ctr"/>
            <a:r>
              <a:rPr lang="en-US" dirty="0" err="1"/>
              <a:t>p,Ya</a:t>
            </a:r>
            <a:endParaRPr lang="en-US" dirty="0"/>
          </a:p>
        </p:txBody>
      </p:sp>
      <p:sp>
        <p:nvSpPr>
          <p:cNvPr id="9" name="TextBox 8"/>
          <p:cNvSpPr txBox="1"/>
          <p:nvPr/>
        </p:nvSpPr>
        <p:spPr>
          <a:xfrm>
            <a:off x="1828800" y="3043535"/>
            <a:ext cx="762000" cy="461665"/>
          </a:xfrm>
          <a:prstGeom prst="rect">
            <a:avLst/>
          </a:prstGeom>
          <a:noFill/>
        </p:spPr>
        <p:txBody>
          <a:bodyPr wrap="square" rtlCol="0">
            <a:spAutoFit/>
          </a:bodyPr>
          <a:lstStyle/>
          <a:p>
            <a:pPr algn="r"/>
            <a:r>
              <a:rPr lang="en-US" dirty="0"/>
              <a:t>*</a:t>
            </a:r>
          </a:p>
        </p:txBody>
      </p:sp>
      <p:sp>
        <p:nvSpPr>
          <p:cNvPr id="10" name="TextBox 9"/>
          <p:cNvSpPr txBox="1"/>
          <p:nvPr/>
        </p:nvSpPr>
        <p:spPr>
          <a:xfrm>
            <a:off x="990600" y="3048000"/>
            <a:ext cx="838200" cy="461665"/>
          </a:xfrm>
          <a:prstGeom prst="rect">
            <a:avLst/>
          </a:prstGeom>
          <a:noFill/>
        </p:spPr>
        <p:txBody>
          <a:bodyPr wrap="square" rtlCol="0">
            <a:spAutoFit/>
          </a:bodyPr>
          <a:lstStyle/>
          <a:p>
            <a:r>
              <a:rPr lang="en-US" dirty="0"/>
              <a:t>Y</a:t>
            </a:r>
          </a:p>
        </p:txBody>
      </p:sp>
      <p:sp>
        <p:nvSpPr>
          <p:cNvPr id="11" name="TextBox 10"/>
          <p:cNvSpPr txBox="1"/>
          <p:nvPr/>
        </p:nvSpPr>
        <p:spPr>
          <a:xfrm>
            <a:off x="1066800" y="3352800"/>
            <a:ext cx="1447800" cy="461665"/>
          </a:xfrm>
          <a:prstGeom prst="rect">
            <a:avLst/>
          </a:prstGeom>
          <a:noFill/>
        </p:spPr>
        <p:txBody>
          <a:bodyPr wrap="square" rtlCol="0">
            <a:spAutoFit/>
          </a:bodyPr>
          <a:lstStyle/>
          <a:p>
            <a:pPr algn="ctr"/>
            <a:r>
              <a:rPr lang="en-US" dirty="0"/>
              <a:t>q</a:t>
            </a:r>
            <a:r>
              <a:rPr lang="en-US" baseline="-25000" dirty="0"/>
              <a:t>0</a:t>
            </a:r>
            <a:r>
              <a:rPr lang="en-US" dirty="0"/>
              <a:t>,YB</a:t>
            </a:r>
          </a:p>
        </p:txBody>
      </p:sp>
      <p:sp>
        <p:nvSpPr>
          <p:cNvPr id="3" name="TextBox 2"/>
          <p:cNvSpPr txBox="1"/>
          <p:nvPr/>
        </p:nvSpPr>
        <p:spPr>
          <a:xfrm>
            <a:off x="762000" y="1371600"/>
            <a:ext cx="8001000" cy="830997"/>
          </a:xfrm>
          <a:prstGeom prst="rect">
            <a:avLst/>
          </a:prstGeom>
          <a:noFill/>
        </p:spPr>
        <p:txBody>
          <a:bodyPr wrap="square" rtlCol="0">
            <a:spAutoFit/>
          </a:bodyPr>
          <a:lstStyle/>
          <a:p>
            <a:r>
              <a:rPr lang="en-US" dirty="0"/>
              <a:t>As we cannot move left of leftmost character first action is either right or print. Assume for now that </a:t>
            </a:r>
            <a:r>
              <a:rPr lang="en-US" dirty="0" err="1"/>
              <a:t>δ</a:t>
            </a:r>
            <a:r>
              <a:rPr lang="en-US" dirty="0"/>
              <a:t>(q</a:t>
            </a:r>
            <a:r>
              <a:rPr lang="en-US" baseline="-25000" dirty="0"/>
              <a:t>0</a:t>
            </a:r>
            <a:r>
              <a:rPr lang="en-US" dirty="0"/>
              <a:t>,B) = (</a:t>
            </a:r>
            <a:r>
              <a:rPr lang="en-US" dirty="0" err="1"/>
              <a:t>p,a</a:t>
            </a:r>
            <a:r>
              <a:rPr lang="en-US" dirty="0"/>
              <a:t>)</a:t>
            </a:r>
          </a:p>
        </p:txBody>
      </p:sp>
      <p:sp>
        <p:nvSpPr>
          <p:cNvPr id="18" name="Frame 17"/>
          <p:cNvSpPr/>
          <p:nvPr/>
        </p:nvSpPr>
        <p:spPr bwMode="auto">
          <a:xfrm>
            <a:off x="8382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9" name="TextBox 18"/>
          <p:cNvSpPr txBox="1"/>
          <p:nvPr/>
        </p:nvSpPr>
        <p:spPr>
          <a:xfrm>
            <a:off x="1066800" y="4572000"/>
            <a:ext cx="1447800" cy="461665"/>
          </a:xfrm>
          <a:prstGeom prst="rect">
            <a:avLst/>
          </a:prstGeom>
          <a:noFill/>
        </p:spPr>
        <p:txBody>
          <a:bodyPr wrap="square" rtlCol="0">
            <a:spAutoFit/>
          </a:bodyPr>
          <a:lstStyle/>
          <a:p>
            <a:pPr algn="ctr"/>
            <a:r>
              <a:rPr lang="en-US" dirty="0"/>
              <a:t>q</a:t>
            </a:r>
            <a:r>
              <a:rPr lang="en-US" baseline="-25000" dirty="0"/>
              <a:t>0</a:t>
            </a:r>
            <a:r>
              <a:rPr lang="en-US" dirty="0"/>
              <a:t>,YB</a:t>
            </a:r>
          </a:p>
        </p:txBody>
      </p:sp>
      <p:sp>
        <p:nvSpPr>
          <p:cNvPr id="20" name="TextBox 19"/>
          <p:cNvSpPr txBox="1"/>
          <p:nvPr/>
        </p:nvSpPr>
        <p:spPr>
          <a:xfrm>
            <a:off x="1828800" y="4948535"/>
            <a:ext cx="762000" cy="461665"/>
          </a:xfrm>
          <a:prstGeom prst="rect">
            <a:avLst/>
          </a:prstGeom>
          <a:noFill/>
        </p:spPr>
        <p:txBody>
          <a:bodyPr wrap="square" rtlCol="0">
            <a:spAutoFit/>
          </a:bodyPr>
          <a:lstStyle/>
          <a:p>
            <a:pPr algn="r"/>
            <a:r>
              <a:rPr lang="en-US" dirty="0"/>
              <a:t>B</a:t>
            </a:r>
          </a:p>
        </p:txBody>
      </p:sp>
      <p:sp>
        <p:nvSpPr>
          <p:cNvPr id="21" name="TextBox 20"/>
          <p:cNvSpPr txBox="1"/>
          <p:nvPr/>
        </p:nvSpPr>
        <p:spPr>
          <a:xfrm>
            <a:off x="990600" y="4953000"/>
            <a:ext cx="838200" cy="461665"/>
          </a:xfrm>
          <a:prstGeom prst="rect">
            <a:avLst/>
          </a:prstGeom>
          <a:noFill/>
        </p:spPr>
        <p:txBody>
          <a:bodyPr wrap="square" rtlCol="0">
            <a:spAutoFit/>
          </a:bodyPr>
          <a:lstStyle/>
          <a:p>
            <a:r>
              <a:rPr lang="en-US" dirty="0"/>
              <a:t>Y</a:t>
            </a:r>
          </a:p>
        </p:txBody>
      </p:sp>
      <p:sp>
        <p:nvSpPr>
          <p:cNvPr id="22" name="TextBox 21"/>
          <p:cNvSpPr txBox="1"/>
          <p:nvPr/>
        </p:nvSpPr>
        <p:spPr>
          <a:xfrm>
            <a:off x="1066800" y="5257800"/>
            <a:ext cx="1447800" cy="461665"/>
          </a:xfrm>
          <a:prstGeom prst="rect">
            <a:avLst/>
          </a:prstGeom>
          <a:noFill/>
        </p:spPr>
        <p:txBody>
          <a:bodyPr wrap="square" rtlCol="0">
            <a:spAutoFit/>
          </a:bodyPr>
          <a:lstStyle/>
          <a:p>
            <a:pPr algn="ctr"/>
            <a:r>
              <a:rPr lang="en-US" dirty="0"/>
              <a:t>X</a:t>
            </a:r>
          </a:p>
        </p:txBody>
      </p:sp>
      <p:sp>
        <p:nvSpPr>
          <p:cNvPr id="23" name="Frame 22"/>
          <p:cNvSpPr/>
          <p:nvPr/>
        </p:nvSpPr>
        <p:spPr bwMode="auto">
          <a:xfrm>
            <a:off x="29718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4" name="TextBox 23"/>
          <p:cNvSpPr txBox="1"/>
          <p:nvPr/>
        </p:nvSpPr>
        <p:spPr>
          <a:xfrm>
            <a:off x="3657600" y="4572000"/>
            <a:ext cx="457200" cy="461665"/>
          </a:xfrm>
          <a:prstGeom prst="rect">
            <a:avLst/>
          </a:prstGeom>
          <a:noFill/>
        </p:spPr>
        <p:txBody>
          <a:bodyPr wrap="square" rtlCol="0">
            <a:spAutoFit/>
          </a:bodyPr>
          <a:lstStyle/>
          <a:p>
            <a:pPr algn="ctr"/>
            <a:r>
              <a:rPr lang="en-US" dirty="0"/>
              <a:t>B</a:t>
            </a:r>
          </a:p>
        </p:txBody>
      </p:sp>
      <p:sp>
        <p:nvSpPr>
          <p:cNvPr id="25" name="TextBox 24"/>
          <p:cNvSpPr txBox="1"/>
          <p:nvPr/>
        </p:nvSpPr>
        <p:spPr>
          <a:xfrm>
            <a:off x="4267200" y="4948535"/>
            <a:ext cx="457200" cy="461665"/>
          </a:xfrm>
          <a:prstGeom prst="rect">
            <a:avLst/>
          </a:prstGeom>
          <a:noFill/>
        </p:spPr>
        <p:txBody>
          <a:bodyPr wrap="square" rtlCol="0">
            <a:spAutoFit/>
          </a:bodyPr>
          <a:lstStyle/>
          <a:p>
            <a:pPr algn="ctr"/>
            <a:r>
              <a:rPr lang="en-US" dirty="0"/>
              <a:t>B</a:t>
            </a:r>
          </a:p>
        </p:txBody>
      </p:sp>
      <p:sp>
        <p:nvSpPr>
          <p:cNvPr id="26" name="TextBox 25"/>
          <p:cNvSpPr txBox="1"/>
          <p:nvPr/>
        </p:nvSpPr>
        <p:spPr>
          <a:xfrm>
            <a:off x="3124200" y="4953000"/>
            <a:ext cx="457200" cy="461665"/>
          </a:xfrm>
          <a:prstGeom prst="rect">
            <a:avLst/>
          </a:prstGeom>
          <a:noFill/>
        </p:spPr>
        <p:txBody>
          <a:bodyPr wrap="square" rtlCol="0">
            <a:spAutoFit/>
          </a:bodyPr>
          <a:lstStyle/>
          <a:p>
            <a:pPr algn="ctr"/>
            <a:r>
              <a:rPr lang="en-US" dirty="0"/>
              <a:t>B</a:t>
            </a:r>
          </a:p>
        </p:txBody>
      </p:sp>
      <p:sp>
        <p:nvSpPr>
          <p:cNvPr id="27" name="TextBox 26"/>
          <p:cNvSpPr txBox="1"/>
          <p:nvPr/>
        </p:nvSpPr>
        <p:spPr>
          <a:xfrm>
            <a:off x="3657600" y="5257800"/>
            <a:ext cx="457200" cy="461665"/>
          </a:xfrm>
          <a:prstGeom prst="rect">
            <a:avLst/>
          </a:prstGeom>
          <a:noFill/>
        </p:spPr>
        <p:txBody>
          <a:bodyPr wrap="square" rtlCol="0">
            <a:spAutoFit/>
          </a:bodyPr>
          <a:lstStyle/>
          <a:p>
            <a:pPr algn="ctr"/>
            <a:r>
              <a:rPr lang="en-US" dirty="0"/>
              <a:t>X</a:t>
            </a:r>
          </a:p>
        </p:txBody>
      </p:sp>
      <p:sp>
        <p:nvSpPr>
          <p:cNvPr id="28" name="Frame 27"/>
          <p:cNvSpPr/>
          <p:nvPr/>
        </p:nvSpPr>
        <p:spPr bwMode="auto">
          <a:xfrm>
            <a:off x="68580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9" name="TextBox 28"/>
          <p:cNvSpPr txBox="1"/>
          <p:nvPr/>
        </p:nvSpPr>
        <p:spPr>
          <a:xfrm>
            <a:off x="7543800" y="4572000"/>
            <a:ext cx="457200" cy="461665"/>
          </a:xfrm>
          <a:prstGeom prst="rect">
            <a:avLst/>
          </a:prstGeom>
          <a:noFill/>
        </p:spPr>
        <p:txBody>
          <a:bodyPr wrap="square" rtlCol="0">
            <a:spAutoFit/>
          </a:bodyPr>
          <a:lstStyle/>
          <a:p>
            <a:pPr algn="ctr"/>
            <a:r>
              <a:rPr lang="en-US" dirty="0"/>
              <a:t>B</a:t>
            </a:r>
          </a:p>
        </p:txBody>
      </p:sp>
      <p:sp>
        <p:nvSpPr>
          <p:cNvPr id="30" name="TextBox 29"/>
          <p:cNvSpPr txBox="1"/>
          <p:nvPr/>
        </p:nvSpPr>
        <p:spPr>
          <a:xfrm>
            <a:off x="8153400" y="4948535"/>
            <a:ext cx="457200" cy="461665"/>
          </a:xfrm>
          <a:prstGeom prst="rect">
            <a:avLst/>
          </a:prstGeom>
          <a:noFill/>
        </p:spPr>
        <p:txBody>
          <a:bodyPr wrap="square" rtlCol="0">
            <a:spAutoFit/>
          </a:bodyPr>
          <a:lstStyle/>
          <a:p>
            <a:pPr algn="ctr"/>
            <a:r>
              <a:rPr lang="en-US" dirty="0"/>
              <a:t>B</a:t>
            </a:r>
          </a:p>
        </p:txBody>
      </p:sp>
      <p:sp>
        <p:nvSpPr>
          <p:cNvPr id="31" name="TextBox 30"/>
          <p:cNvSpPr txBox="1"/>
          <p:nvPr/>
        </p:nvSpPr>
        <p:spPr>
          <a:xfrm>
            <a:off x="7010400" y="4953000"/>
            <a:ext cx="457200" cy="461665"/>
          </a:xfrm>
          <a:prstGeom prst="rect">
            <a:avLst/>
          </a:prstGeom>
          <a:noFill/>
        </p:spPr>
        <p:txBody>
          <a:bodyPr wrap="square" rtlCol="0">
            <a:spAutoFit/>
          </a:bodyPr>
          <a:lstStyle/>
          <a:p>
            <a:pPr algn="ctr"/>
            <a:r>
              <a:rPr lang="en-US" dirty="0"/>
              <a:t>B</a:t>
            </a:r>
          </a:p>
        </p:txBody>
      </p:sp>
      <p:sp>
        <p:nvSpPr>
          <p:cNvPr id="32" name="TextBox 31"/>
          <p:cNvSpPr txBox="1"/>
          <p:nvPr/>
        </p:nvSpPr>
        <p:spPr>
          <a:xfrm>
            <a:off x="7543800" y="5257800"/>
            <a:ext cx="457200" cy="461665"/>
          </a:xfrm>
          <a:prstGeom prst="rect">
            <a:avLst/>
          </a:prstGeom>
          <a:noFill/>
        </p:spPr>
        <p:txBody>
          <a:bodyPr wrap="square" rtlCol="0">
            <a:spAutoFit/>
          </a:bodyPr>
          <a:lstStyle/>
          <a:p>
            <a:pPr algn="ctr"/>
            <a:r>
              <a:rPr lang="en-US" dirty="0"/>
              <a:t>X</a:t>
            </a:r>
          </a:p>
        </p:txBody>
      </p:sp>
      <p:sp>
        <p:nvSpPr>
          <p:cNvPr id="33" name="TextBox 32"/>
          <p:cNvSpPr txBox="1"/>
          <p:nvPr/>
        </p:nvSpPr>
        <p:spPr>
          <a:xfrm>
            <a:off x="5105400" y="5105400"/>
            <a:ext cx="1371600" cy="461665"/>
          </a:xfrm>
          <a:prstGeom prst="rect">
            <a:avLst/>
          </a:prstGeom>
          <a:noFill/>
        </p:spPr>
        <p:txBody>
          <a:bodyPr wrap="square" rtlCol="0">
            <a:spAutoFit/>
          </a:bodyPr>
          <a:lstStyle/>
          <a:p>
            <a:r>
              <a:rPr lang="en-US" dirty="0"/>
              <a:t>………...</a:t>
            </a:r>
          </a:p>
        </p:txBody>
      </p:sp>
      <p:sp>
        <p:nvSpPr>
          <p:cNvPr id="34" name="Frame 33"/>
          <p:cNvSpPr/>
          <p:nvPr/>
        </p:nvSpPr>
        <p:spPr bwMode="auto">
          <a:xfrm>
            <a:off x="29718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35" name="TextBox 34"/>
          <p:cNvSpPr txBox="1"/>
          <p:nvPr/>
        </p:nvSpPr>
        <p:spPr>
          <a:xfrm>
            <a:off x="3657600" y="2667000"/>
            <a:ext cx="457200" cy="461665"/>
          </a:xfrm>
          <a:prstGeom prst="rect">
            <a:avLst/>
          </a:prstGeom>
          <a:noFill/>
        </p:spPr>
        <p:txBody>
          <a:bodyPr wrap="square" rtlCol="0">
            <a:spAutoFit/>
          </a:bodyPr>
          <a:lstStyle/>
          <a:p>
            <a:pPr algn="ctr"/>
            <a:r>
              <a:rPr lang="en-US" dirty="0"/>
              <a:t>B</a:t>
            </a:r>
          </a:p>
        </p:txBody>
      </p:sp>
      <p:sp>
        <p:nvSpPr>
          <p:cNvPr id="36" name="TextBox 35"/>
          <p:cNvSpPr txBox="1"/>
          <p:nvPr/>
        </p:nvSpPr>
        <p:spPr>
          <a:xfrm>
            <a:off x="4267200" y="3043535"/>
            <a:ext cx="457200" cy="461665"/>
          </a:xfrm>
          <a:prstGeom prst="rect">
            <a:avLst/>
          </a:prstGeom>
          <a:noFill/>
        </p:spPr>
        <p:txBody>
          <a:bodyPr wrap="square" rtlCol="0">
            <a:spAutoFit/>
          </a:bodyPr>
          <a:lstStyle/>
          <a:p>
            <a:pPr algn="ctr"/>
            <a:r>
              <a:rPr lang="en-US" dirty="0"/>
              <a:t>*</a:t>
            </a:r>
          </a:p>
        </p:txBody>
      </p:sp>
      <p:sp>
        <p:nvSpPr>
          <p:cNvPr id="37" name="TextBox 36"/>
          <p:cNvSpPr txBox="1"/>
          <p:nvPr/>
        </p:nvSpPr>
        <p:spPr>
          <a:xfrm>
            <a:off x="3124200" y="3048000"/>
            <a:ext cx="457200" cy="461665"/>
          </a:xfrm>
          <a:prstGeom prst="rect">
            <a:avLst/>
          </a:prstGeom>
          <a:noFill/>
        </p:spPr>
        <p:txBody>
          <a:bodyPr wrap="square" rtlCol="0">
            <a:spAutoFit/>
          </a:bodyPr>
          <a:lstStyle/>
          <a:p>
            <a:pPr algn="ctr"/>
            <a:r>
              <a:rPr lang="en-US" dirty="0"/>
              <a:t>*</a:t>
            </a:r>
          </a:p>
        </p:txBody>
      </p:sp>
      <p:sp>
        <p:nvSpPr>
          <p:cNvPr id="38" name="TextBox 37"/>
          <p:cNvSpPr txBox="1"/>
          <p:nvPr/>
        </p:nvSpPr>
        <p:spPr>
          <a:xfrm>
            <a:off x="3657600" y="3352800"/>
            <a:ext cx="457200" cy="461665"/>
          </a:xfrm>
          <a:prstGeom prst="rect">
            <a:avLst/>
          </a:prstGeom>
          <a:noFill/>
        </p:spPr>
        <p:txBody>
          <a:bodyPr wrap="square" rtlCol="0">
            <a:spAutoFit/>
          </a:bodyPr>
          <a:lstStyle/>
          <a:p>
            <a:pPr algn="ctr"/>
            <a:r>
              <a:rPr lang="en-US" dirty="0"/>
              <a:t>B</a:t>
            </a:r>
          </a:p>
        </p:txBody>
      </p:sp>
      <p:sp>
        <p:nvSpPr>
          <p:cNvPr id="39" name="Frame 38"/>
          <p:cNvSpPr/>
          <p:nvPr/>
        </p:nvSpPr>
        <p:spPr bwMode="auto">
          <a:xfrm>
            <a:off x="68580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40" name="TextBox 39"/>
          <p:cNvSpPr txBox="1"/>
          <p:nvPr/>
        </p:nvSpPr>
        <p:spPr>
          <a:xfrm>
            <a:off x="7543800" y="2667000"/>
            <a:ext cx="457200" cy="461665"/>
          </a:xfrm>
          <a:prstGeom prst="rect">
            <a:avLst/>
          </a:prstGeom>
          <a:noFill/>
        </p:spPr>
        <p:txBody>
          <a:bodyPr wrap="square" rtlCol="0">
            <a:spAutoFit/>
          </a:bodyPr>
          <a:lstStyle/>
          <a:p>
            <a:pPr algn="ctr"/>
            <a:r>
              <a:rPr lang="en-US" dirty="0"/>
              <a:t>B</a:t>
            </a:r>
          </a:p>
        </p:txBody>
      </p:sp>
      <p:sp>
        <p:nvSpPr>
          <p:cNvPr id="41" name="TextBox 40"/>
          <p:cNvSpPr txBox="1"/>
          <p:nvPr/>
        </p:nvSpPr>
        <p:spPr>
          <a:xfrm>
            <a:off x="8153400" y="3043535"/>
            <a:ext cx="457200" cy="461665"/>
          </a:xfrm>
          <a:prstGeom prst="rect">
            <a:avLst/>
          </a:prstGeom>
          <a:noFill/>
        </p:spPr>
        <p:txBody>
          <a:bodyPr wrap="square" rtlCol="0">
            <a:spAutoFit/>
          </a:bodyPr>
          <a:lstStyle/>
          <a:p>
            <a:pPr algn="ctr"/>
            <a:r>
              <a:rPr lang="en-US" dirty="0"/>
              <a:t>*</a:t>
            </a:r>
          </a:p>
        </p:txBody>
      </p:sp>
      <p:sp>
        <p:nvSpPr>
          <p:cNvPr id="42" name="TextBox 41"/>
          <p:cNvSpPr txBox="1"/>
          <p:nvPr/>
        </p:nvSpPr>
        <p:spPr>
          <a:xfrm>
            <a:off x="7010400" y="3048000"/>
            <a:ext cx="457200" cy="461665"/>
          </a:xfrm>
          <a:prstGeom prst="rect">
            <a:avLst/>
          </a:prstGeom>
          <a:noFill/>
        </p:spPr>
        <p:txBody>
          <a:bodyPr wrap="square" rtlCol="0">
            <a:spAutoFit/>
          </a:bodyPr>
          <a:lstStyle/>
          <a:p>
            <a:pPr algn="ctr"/>
            <a:r>
              <a:rPr lang="en-US" dirty="0"/>
              <a:t>*</a:t>
            </a:r>
          </a:p>
        </p:txBody>
      </p:sp>
      <p:sp>
        <p:nvSpPr>
          <p:cNvPr id="43" name="TextBox 42"/>
          <p:cNvSpPr txBox="1"/>
          <p:nvPr/>
        </p:nvSpPr>
        <p:spPr>
          <a:xfrm>
            <a:off x="7543800" y="3352800"/>
            <a:ext cx="457200" cy="461665"/>
          </a:xfrm>
          <a:prstGeom prst="rect">
            <a:avLst/>
          </a:prstGeom>
          <a:noFill/>
        </p:spPr>
        <p:txBody>
          <a:bodyPr wrap="square" rtlCol="0">
            <a:spAutoFit/>
          </a:bodyPr>
          <a:lstStyle/>
          <a:p>
            <a:pPr algn="ctr"/>
            <a:r>
              <a:rPr lang="en-US" dirty="0"/>
              <a:t>B</a:t>
            </a:r>
          </a:p>
        </p:txBody>
      </p:sp>
      <p:sp>
        <p:nvSpPr>
          <p:cNvPr id="44" name="TextBox 43"/>
          <p:cNvSpPr txBox="1"/>
          <p:nvPr/>
        </p:nvSpPr>
        <p:spPr>
          <a:xfrm>
            <a:off x="5105400" y="3200400"/>
            <a:ext cx="1371600" cy="461665"/>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3692372095"/>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Action Right Move</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4/6/22</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242</a:t>
            </a:fld>
            <a:endParaRPr lang="en-US"/>
          </a:p>
        </p:txBody>
      </p:sp>
      <p:sp>
        <p:nvSpPr>
          <p:cNvPr id="7" name="Frame 6"/>
          <p:cNvSpPr/>
          <p:nvPr/>
        </p:nvSpPr>
        <p:spPr bwMode="auto">
          <a:xfrm>
            <a:off x="8382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066800" y="2667000"/>
            <a:ext cx="1447800" cy="461665"/>
          </a:xfrm>
          <a:prstGeom prst="rect">
            <a:avLst/>
          </a:prstGeom>
          <a:noFill/>
        </p:spPr>
        <p:txBody>
          <a:bodyPr wrap="square" rtlCol="0">
            <a:spAutoFit/>
          </a:bodyPr>
          <a:lstStyle/>
          <a:p>
            <a:pPr algn="ctr"/>
            <a:r>
              <a:rPr lang="en-US" dirty="0"/>
              <a:t>YB</a:t>
            </a:r>
          </a:p>
        </p:txBody>
      </p:sp>
      <p:sp>
        <p:nvSpPr>
          <p:cNvPr id="9" name="TextBox 8"/>
          <p:cNvSpPr txBox="1"/>
          <p:nvPr/>
        </p:nvSpPr>
        <p:spPr>
          <a:xfrm>
            <a:off x="1828800" y="3043535"/>
            <a:ext cx="762000" cy="461665"/>
          </a:xfrm>
          <a:prstGeom prst="rect">
            <a:avLst/>
          </a:prstGeom>
          <a:noFill/>
        </p:spPr>
        <p:txBody>
          <a:bodyPr wrap="square" rtlCol="0">
            <a:spAutoFit/>
          </a:bodyPr>
          <a:lstStyle/>
          <a:p>
            <a:pPr algn="r"/>
            <a:r>
              <a:rPr lang="en-US" dirty="0" err="1"/>
              <a:t>p,R</a:t>
            </a:r>
            <a:endParaRPr lang="en-US" dirty="0"/>
          </a:p>
        </p:txBody>
      </p:sp>
      <p:sp>
        <p:nvSpPr>
          <p:cNvPr id="10" name="TextBox 9"/>
          <p:cNvSpPr txBox="1"/>
          <p:nvPr/>
        </p:nvSpPr>
        <p:spPr>
          <a:xfrm>
            <a:off x="990600" y="3048000"/>
            <a:ext cx="838200" cy="461665"/>
          </a:xfrm>
          <a:prstGeom prst="rect">
            <a:avLst/>
          </a:prstGeom>
          <a:noFill/>
        </p:spPr>
        <p:txBody>
          <a:bodyPr wrap="square" rtlCol="0">
            <a:spAutoFit/>
          </a:bodyPr>
          <a:lstStyle/>
          <a:p>
            <a:r>
              <a:rPr lang="en-US" dirty="0"/>
              <a:t>Y</a:t>
            </a:r>
          </a:p>
        </p:txBody>
      </p:sp>
      <p:sp>
        <p:nvSpPr>
          <p:cNvPr id="11" name="TextBox 10"/>
          <p:cNvSpPr txBox="1"/>
          <p:nvPr/>
        </p:nvSpPr>
        <p:spPr>
          <a:xfrm>
            <a:off x="1066800" y="3352800"/>
            <a:ext cx="1447800" cy="461665"/>
          </a:xfrm>
          <a:prstGeom prst="rect">
            <a:avLst/>
          </a:prstGeom>
          <a:noFill/>
        </p:spPr>
        <p:txBody>
          <a:bodyPr wrap="square" rtlCol="0">
            <a:spAutoFit/>
          </a:bodyPr>
          <a:lstStyle/>
          <a:p>
            <a:pPr algn="ctr"/>
            <a:r>
              <a:rPr lang="en-US" dirty="0"/>
              <a:t>q</a:t>
            </a:r>
            <a:r>
              <a:rPr lang="en-US" baseline="-25000" dirty="0"/>
              <a:t>0</a:t>
            </a:r>
            <a:r>
              <a:rPr lang="en-US" dirty="0"/>
              <a:t>,YB</a:t>
            </a:r>
          </a:p>
        </p:txBody>
      </p:sp>
      <p:sp>
        <p:nvSpPr>
          <p:cNvPr id="3" name="TextBox 2"/>
          <p:cNvSpPr txBox="1"/>
          <p:nvPr/>
        </p:nvSpPr>
        <p:spPr>
          <a:xfrm>
            <a:off x="762000" y="1371600"/>
            <a:ext cx="8001000" cy="830997"/>
          </a:xfrm>
          <a:prstGeom prst="rect">
            <a:avLst/>
          </a:prstGeom>
          <a:noFill/>
        </p:spPr>
        <p:txBody>
          <a:bodyPr wrap="square" rtlCol="0">
            <a:spAutoFit/>
          </a:bodyPr>
          <a:lstStyle/>
          <a:p>
            <a:r>
              <a:rPr lang="en-US" dirty="0"/>
              <a:t>As we cannot move left of leftmost character first action is either right or print. Assume for now that </a:t>
            </a:r>
            <a:r>
              <a:rPr lang="en-US" dirty="0" err="1"/>
              <a:t>δ</a:t>
            </a:r>
            <a:r>
              <a:rPr lang="en-US" dirty="0"/>
              <a:t>(q</a:t>
            </a:r>
            <a:r>
              <a:rPr lang="en-US" baseline="-25000" dirty="0"/>
              <a:t>0</a:t>
            </a:r>
            <a:r>
              <a:rPr lang="en-US" dirty="0"/>
              <a:t>,B) = (</a:t>
            </a:r>
            <a:r>
              <a:rPr lang="en-US" dirty="0" err="1"/>
              <a:t>p,R</a:t>
            </a:r>
            <a:r>
              <a:rPr lang="en-US" dirty="0"/>
              <a:t>)</a:t>
            </a:r>
          </a:p>
        </p:txBody>
      </p:sp>
      <p:sp>
        <p:nvSpPr>
          <p:cNvPr id="18" name="Frame 17"/>
          <p:cNvSpPr/>
          <p:nvPr/>
        </p:nvSpPr>
        <p:spPr bwMode="auto">
          <a:xfrm>
            <a:off x="8382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9" name="TextBox 18"/>
          <p:cNvSpPr txBox="1"/>
          <p:nvPr/>
        </p:nvSpPr>
        <p:spPr>
          <a:xfrm>
            <a:off x="1066800" y="4572000"/>
            <a:ext cx="1447800" cy="461665"/>
          </a:xfrm>
          <a:prstGeom prst="rect">
            <a:avLst/>
          </a:prstGeom>
          <a:noFill/>
        </p:spPr>
        <p:txBody>
          <a:bodyPr wrap="square" rtlCol="0">
            <a:spAutoFit/>
          </a:bodyPr>
          <a:lstStyle/>
          <a:p>
            <a:pPr algn="ctr"/>
            <a:r>
              <a:rPr lang="en-US" dirty="0"/>
              <a:t>q</a:t>
            </a:r>
            <a:r>
              <a:rPr lang="en-US" baseline="-25000" dirty="0"/>
              <a:t>0</a:t>
            </a:r>
            <a:r>
              <a:rPr lang="en-US" dirty="0"/>
              <a:t>,YB</a:t>
            </a:r>
          </a:p>
        </p:txBody>
      </p:sp>
      <p:sp>
        <p:nvSpPr>
          <p:cNvPr id="20" name="TextBox 19"/>
          <p:cNvSpPr txBox="1"/>
          <p:nvPr/>
        </p:nvSpPr>
        <p:spPr>
          <a:xfrm>
            <a:off x="1828800" y="4948535"/>
            <a:ext cx="762000" cy="461665"/>
          </a:xfrm>
          <a:prstGeom prst="rect">
            <a:avLst/>
          </a:prstGeom>
          <a:noFill/>
        </p:spPr>
        <p:txBody>
          <a:bodyPr wrap="square" rtlCol="0">
            <a:spAutoFit/>
          </a:bodyPr>
          <a:lstStyle/>
          <a:p>
            <a:pPr algn="r"/>
            <a:r>
              <a:rPr lang="en-US" dirty="0"/>
              <a:t>B</a:t>
            </a:r>
          </a:p>
        </p:txBody>
      </p:sp>
      <p:sp>
        <p:nvSpPr>
          <p:cNvPr id="21" name="TextBox 20"/>
          <p:cNvSpPr txBox="1"/>
          <p:nvPr/>
        </p:nvSpPr>
        <p:spPr>
          <a:xfrm>
            <a:off x="990600" y="4953000"/>
            <a:ext cx="838200" cy="461665"/>
          </a:xfrm>
          <a:prstGeom prst="rect">
            <a:avLst/>
          </a:prstGeom>
          <a:noFill/>
        </p:spPr>
        <p:txBody>
          <a:bodyPr wrap="square" rtlCol="0">
            <a:spAutoFit/>
          </a:bodyPr>
          <a:lstStyle/>
          <a:p>
            <a:r>
              <a:rPr lang="en-US" dirty="0"/>
              <a:t>Y</a:t>
            </a:r>
          </a:p>
        </p:txBody>
      </p:sp>
      <p:sp>
        <p:nvSpPr>
          <p:cNvPr id="22" name="TextBox 21"/>
          <p:cNvSpPr txBox="1"/>
          <p:nvPr/>
        </p:nvSpPr>
        <p:spPr>
          <a:xfrm>
            <a:off x="1066800" y="5257800"/>
            <a:ext cx="1447800" cy="461665"/>
          </a:xfrm>
          <a:prstGeom prst="rect">
            <a:avLst/>
          </a:prstGeom>
          <a:noFill/>
        </p:spPr>
        <p:txBody>
          <a:bodyPr wrap="square" rtlCol="0">
            <a:spAutoFit/>
          </a:bodyPr>
          <a:lstStyle/>
          <a:p>
            <a:pPr algn="ctr"/>
            <a:r>
              <a:rPr lang="en-US" dirty="0"/>
              <a:t>X</a:t>
            </a:r>
          </a:p>
        </p:txBody>
      </p:sp>
      <p:sp>
        <p:nvSpPr>
          <p:cNvPr id="23" name="Frame 22"/>
          <p:cNvSpPr/>
          <p:nvPr/>
        </p:nvSpPr>
        <p:spPr bwMode="auto">
          <a:xfrm>
            <a:off x="29718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4" name="TextBox 23"/>
          <p:cNvSpPr txBox="1"/>
          <p:nvPr/>
        </p:nvSpPr>
        <p:spPr>
          <a:xfrm>
            <a:off x="3657600" y="4572000"/>
            <a:ext cx="457200" cy="461665"/>
          </a:xfrm>
          <a:prstGeom prst="rect">
            <a:avLst/>
          </a:prstGeom>
          <a:noFill/>
        </p:spPr>
        <p:txBody>
          <a:bodyPr wrap="square" rtlCol="0">
            <a:spAutoFit/>
          </a:bodyPr>
          <a:lstStyle/>
          <a:p>
            <a:pPr algn="ctr"/>
            <a:r>
              <a:rPr lang="en-US" dirty="0"/>
              <a:t>B</a:t>
            </a:r>
          </a:p>
        </p:txBody>
      </p:sp>
      <p:sp>
        <p:nvSpPr>
          <p:cNvPr id="25" name="TextBox 24"/>
          <p:cNvSpPr txBox="1"/>
          <p:nvPr/>
        </p:nvSpPr>
        <p:spPr>
          <a:xfrm>
            <a:off x="4267200" y="4948535"/>
            <a:ext cx="457200" cy="461665"/>
          </a:xfrm>
          <a:prstGeom prst="rect">
            <a:avLst/>
          </a:prstGeom>
          <a:noFill/>
        </p:spPr>
        <p:txBody>
          <a:bodyPr wrap="square" rtlCol="0">
            <a:spAutoFit/>
          </a:bodyPr>
          <a:lstStyle/>
          <a:p>
            <a:pPr algn="ctr"/>
            <a:r>
              <a:rPr lang="en-US" dirty="0"/>
              <a:t>B</a:t>
            </a:r>
          </a:p>
        </p:txBody>
      </p:sp>
      <p:sp>
        <p:nvSpPr>
          <p:cNvPr id="26" name="TextBox 25"/>
          <p:cNvSpPr txBox="1"/>
          <p:nvPr/>
        </p:nvSpPr>
        <p:spPr>
          <a:xfrm>
            <a:off x="3124200" y="4953000"/>
            <a:ext cx="457200" cy="461665"/>
          </a:xfrm>
          <a:prstGeom prst="rect">
            <a:avLst/>
          </a:prstGeom>
          <a:noFill/>
        </p:spPr>
        <p:txBody>
          <a:bodyPr wrap="square" rtlCol="0">
            <a:spAutoFit/>
          </a:bodyPr>
          <a:lstStyle/>
          <a:p>
            <a:pPr algn="ctr"/>
            <a:r>
              <a:rPr lang="en-US" dirty="0"/>
              <a:t>B</a:t>
            </a:r>
          </a:p>
        </p:txBody>
      </p:sp>
      <p:sp>
        <p:nvSpPr>
          <p:cNvPr id="27" name="TextBox 26"/>
          <p:cNvSpPr txBox="1"/>
          <p:nvPr/>
        </p:nvSpPr>
        <p:spPr>
          <a:xfrm>
            <a:off x="3657600" y="5257800"/>
            <a:ext cx="457200" cy="461665"/>
          </a:xfrm>
          <a:prstGeom prst="rect">
            <a:avLst/>
          </a:prstGeom>
          <a:noFill/>
        </p:spPr>
        <p:txBody>
          <a:bodyPr wrap="square" rtlCol="0">
            <a:spAutoFit/>
          </a:bodyPr>
          <a:lstStyle/>
          <a:p>
            <a:pPr algn="ctr"/>
            <a:r>
              <a:rPr lang="en-US" dirty="0"/>
              <a:t>X</a:t>
            </a:r>
          </a:p>
        </p:txBody>
      </p:sp>
      <p:sp>
        <p:nvSpPr>
          <p:cNvPr id="28" name="Frame 27"/>
          <p:cNvSpPr/>
          <p:nvPr/>
        </p:nvSpPr>
        <p:spPr bwMode="auto">
          <a:xfrm>
            <a:off x="68580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9" name="TextBox 28"/>
          <p:cNvSpPr txBox="1"/>
          <p:nvPr/>
        </p:nvSpPr>
        <p:spPr>
          <a:xfrm>
            <a:off x="7543800" y="4572000"/>
            <a:ext cx="457200" cy="461665"/>
          </a:xfrm>
          <a:prstGeom prst="rect">
            <a:avLst/>
          </a:prstGeom>
          <a:noFill/>
        </p:spPr>
        <p:txBody>
          <a:bodyPr wrap="square" rtlCol="0">
            <a:spAutoFit/>
          </a:bodyPr>
          <a:lstStyle/>
          <a:p>
            <a:pPr algn="ctr"/>
            <a:r>
              <a:rPr lang="en-US" dirty="0"/>
              <a:t>B</a:t>
            </a:r>
          </a:p>
        </p:txBody>
      </p:sp>
      <p:sp>
        <p:nvSpPr>
          <p:cNvPr id="30" name="TextBox 29"/>
          <p:cNvSpPr txBox="1"/>
          <p:nvPr/>
        </p:nvSpPr>
        <p:spPr>
          <a:xfrm>
            <a:off x="8153400" y="4948535"/>
            <a:ext cx="457200" cy="461665"/>
          </a:xfrm>
          <a:prstGeom prst="rect">
            <a:avLst/>
          </a:prstGeom>
          <a:noFill/>
        </p:spPr>
        <p:txBody>
          <a:bodyPr wrap="square" rtlCol="0">
            <a:spAutoFit/>
          </a:bodyPr>
          <a:lstStyle/>
          <a:p>
            <a:pPr algn="ctr"/>
            <a:r>
              <a:rPr lang="en-US" dirty="0"/>
              <a:t>B</a:t>
            </a:r>
          </a:p>
        </p:txBody>
      </p:sp>
      <p:sp>
        <p:nvSpPr>
          <p:cNvPr id="31" name="TextBox 30"/>
          <p:cNvSpPr txBox="1"/>
          <p:nvPr/>
        </p:nvSpPr>
        <p:spPr>
          <a:xfrm>
            <a:off x="7010400" y="4953000"/>
            <a:ext cx="457200" cy="461665"/>
          </a:xfrm>
          <a:prstGeom prst="rect">
            <a:avLst/>
          </a:prstGeom>
          <a:noFill/>
        </p:spPr>
        <p:txBody>
          <a:bodyPr wrap="square" rtlCol="0">
            <a:spAutoFit/>
          </a:bodyPr>
          <a:lstStyle/>
          <a:p>
            <a:pPr algn="ctr"/>
            <a:r>
              <a:rPr lang="en-US" dirty="0"/>
              <a:t>B</a:t>
            </a:r>
          </a:p>
        </p:txBody>
      </p:sp>
      <p:sp>
        <p:nvSpPr>
          <p:cNvPr id="32" name="TextBox 31"/>
          <p:cNvSpPr txBox="1"/>
          <p:nvPr/>
        </p:nvSpPr>
        <p:spPr>
          <a:xfrm>
            <a:off x="7543800" y="5257800"/>
            <a:ext cx="457200" cy="461665"/>
          </a:xfrm>
          <a:prstGeom prst="rect">
            <a:avLst/>
          </a:prstGeom>
          <a:noFill/>
        </p:spPr>
        <p:txBody>
          <a:bodyPr wrap="square" rtlCol="0">
            <a:spAutoFit/>
          </a:bodyPr>
          <a:lstStyle/>
          <a:p>
            <a:pPr algn="ctr"/>
            <a:r>
              <a:rPr lang="en-US" dirty="0"/>
              <a:t>X</a:t>
            </a:r>
          </a:p>
        </p:txBody>
      </p:sp>
      <p:sp>
        <p:nvSpPr>
          <p:cNvPr id="33" name="TextBox 32"/>
          <p:cNvSpPr txBox="1"/>
          <p:nvPr/>
        </p:nvSpPr>
        <p:spPr>
          <a:xfrm>
            <a:off x="5105400" y="5105400"/>
            <a:ext cx="1371600" cy="461665"/>
          </a:xfrm>
          <a:prstGeom prst="rect">
            <a:avLst/>
          </a:prstGeom>
          <a:noFill/>
        </p:spPr>
        <p:txBody>
          <a:bodyPr wrap="square" rtlCol="0">
            <a:spAutoFit/>
          </a:bodyPr>
          <a:lstStyle/>
          <a:p>
            <a:r>
              <a:rPr lang="en-US" dirty="0"/>
              <a:t>………...</a:t>
            </a:r>
          </a:p>
        </p:txBody>
      </p:sp>
      <p:sp>
        <p:nvSpPr>
          <p:cNvPr id="34" name="Frame 33"/>
          <p:cNvSpPr/>
          <p:nvPr/>
        </p:nvSpPr>
        <p:spPr bwMode="auto">
          <a:xfrm>
            <a:off x="29718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35" name="TextBox 34"/>
          <p:cNvSpPr txBox="1"/>
          <p:nvPr/>
        </p:nvSpPr>
        <p:spPr>
          <a:xfrm>
            <a:off x="3124200" y="2667000"/>
            <a:ext cx="1524000" cy="461665"/>
          </a:xfrm>
          <a:prstGeom prst="rect">
            <a:avLst/>
          </a:prstGeom>
          <a:noFill/>
        </p:spPr>
        <p:txBody>
          <a:bodyPr wrap="square" rtlCol="0">
            <a:spAutoFit/>
          </a:bodyPr>
          <a:lstStyle/>
          <a:p>
            <a:pPr algn="ctr"/>
            <a:r>
              <a:rPr lang="en-US" dirty="0" err="1"/>
              <a:t>p,B</a:t>
            </a:r>
            <a:endParaRPr lang="en-US" dirty="0"/>
          </a:p>
        </p:txBody>
      </p:sp>
      <p:sp>
        <p:nvSpPr>
          <p:cNvPr id="36" name="TextBox 35"/>
          <p:cNvSpPr txBox="1"/>
          <p:nvPr/>
        </p:nvSpPr>
        <p:spPr>
          <a:xfrm>
            <a:off x="4267200" y="3043535"/>
            <a:ext cx="457200" cy="461665"/>
          </a:xfrm>
          <a:prstGeom prst="rect">
            <a:avLst/>
          </a:prstGeom>
          <a:noFill/>
        </p:spPr>
        <p:txBody>
          <a:bodyPr wrap="square" rtlCol="0">
            <a:spAutoFit/>
          </a:bodyPr>
          <a:lstStyle/>
          <a:p>
            <a:pPr algn="ctr"/>
            <a:r>
              <a:rPr lang="en-US" dirty="0"/>
              <a:t>*</a:t>
            </a:r>
          </a:p>
        </p:txBody>
      </p:sp>
      <p:sp>
        <p:nvSpPr>
          <p:cNvPr id="37" name="TextBox 36"/>
          <p:cNvSpPr txBox="1"/>
          <p:nvPr/>
        </p:nvSpPr>
        <p:spPr>
          <a:xfrm>
            <a:off x="3124200" y="3048000"/>
            <a:ext cx="762000" cy="461665"/>
          </a:xfrm>
          <a:prstGeom prst="rect">
            <a:avLst/>
          </a:prstGeom>
          <a:noFill/>
        </p:spPr>
        <p:txBody>
          <a:bodyPr wrap="square" rtlCol="0">
            <a:spAutoFit/>
          </a:bodyPr>
          <a:lstStyle/>
          <a:p>
            <a:r>
              <a:rPr lang="en-US" dirty="0" err="1"/>
              <a:t>p,R</a:t>
            </a:r>
            <a:endParaRPr lang="en-US" dirty="0"/>
          </a:p>
        </p:txBody>
      </p:sp>
      <p:sp>
        <p:nvSpPr>
          <p:cNvPr id="38" name="TextBox 37"/>
          <p:cNvSpPr txBox="1"/>
          <p:nvPr/>
        </p:nvSpPr>
        <p:spPr>
          <a:xfrm>
            <a:off x="3657600" y="3352800"/>
            <a:ext cx="457200" cy="461665"/>
          </a:xfrm>
          <a:prstGeom prst="rect">
            <a:avLst/>
          </a:prstGeom>
          <a:noFill/>
        </p:spPr>
        <p:txBody>
          <a:bodyPr wrap="square" rtlCol="0">
            <a:spAutoFit/>
          </a:bodyPr>
          <a:lstStyle/>
          <a:p>
            <a:pPr algn="ctr"/>
            <a:r>
              <a:rPr lang="en-US" dirty="0"/>
              <a:t>B</a:t>
            </a:r>
          </a:p>
        </p:txBody>
      </p:sp>
      <p:sp>
        <p:nvSpPr>
          <p:cNvPr id="39" name="Frame 38"/>
          <p:cNvSpPr/>
          <p:nvPr/>
        </p:nvSpPr>
        <p:spPr bwMode="auto">
          <a:xfrm>
            <a:off x="68580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40" name="TextBox 39"/>
          <p:cNvSpPr txBox="1"/>
          <p:nvPr/>
        </p:nvSpPr>
        <p:spPr>
          <a:xfrm>
            <a:off x="7543800" y="2667000"/>
            <a:ext cx="457200" cy="461665"/>
          </a:xfrm>
          <a:prstGeom prst="rect">
            <a:avLst/>
          </a:prstGeom>
          <a:noFill/>
        </p:spPr>
        <p:txBody>
          <a:bodyPr wrap="square" rtlCol="0">
            <a:spAutoFit/>
          </a:bodyPr>
          <a:lstStyle/>
          <a:p>
            <a:pPr algn="ctr"/>
            <a:r>
              <a:rPr lang="en-US" dirty="0"/>
              <a:t>B</a:t>
            </a:r>
          </a:p>
        </p:txBody>
      </p:sp>
      <p:sp>
        <p:nvSpPr>
          <p:cNvPr id="41" name="TextBox 40"/>
          <p:cNvSpPr txBox="1"/>
          <p:nvPr/>
        </p:nvSpPr>
        <p:spPr>
          <a:xfrm>
            <a:off x="8153400" y="3043535"/>
            <a:ext cx="457200" cy="461665"/>
          </a:xfrm>
          <a:prstGeom prst="rect">
            <a:avLst/>
          </a:prstGeom>
          <a:noFill/>
        </p:spPr>
        <p:txBody>
          <a:bodyPr wrap="square" rtlCol="0">
            <a:spAutoFit/>
          </a:bodyPr>
          <a:lstStyle/>
          <a:p>
            <a:pPr algn="ctr"/>
            <a:r>
              <a:rPr lang="en-US" dirty="0"/>
              <a:t>*</a:t>
            </a:r>
          </a:p>
        </p:txBody>
      </p:sp>
      <p:sp>
        <p:nvSpPr>
          <p:cNvPr id="42" name="TextBox 41"/>
          <p:cNvSpPr txBox="1"/>
          <p:nvPr/>
        </p:nvSpPr>
        <p:spPr>
          <a:xfrm>
            <a:off x="7010400" y="3048000"/>
            <a:ext cx="457200" cy="461665"/>
          </a:xfrm>
          <a:prstGeom prst="rect">
            <a:avLst/>
          </a:prstGeom>
          <a:noFill/>
        </p:spPr>
        <p:txBody>
          <a:bodyPr wrap="square" rtlCol="0">
            <a:spAutoFit/>
          </a:bodyPr>
          <a:lstStyle/>
          <a:p>
            <a:pPr algn="ctr"/>
            <a:r>
              <a:rPr lang="en-US" dirty="0"/>
              <a:t>*</a:t>
            </a:r>
          </a:p>
        </p:txBody>
      </p:sp>
      <p:sp>
        <p:nvSpPr>
          <p:cNvPr id="43" name="TextBox 42"/>
          <p:cNvSpPr txBox="1"/>
          <p:nvPr/>
        </p:nvSpPr>
        <p:spPr>
          <a:xfrm>
            <a:off x="7543800" y="3352800"/>
            <a:ext cx="457200" cy="461665"/>
          </a:xfrm>
          <a:prstGeom prst="rect">
            <a:avLst/>
          </a:prstGeom>
          <a:noFill/>
        </p:spPr>
        <p:txBody>
          <a:bodyPr wrap="square" rtlCol="0">
            <a:spAutoFit/>
          </a:bodyPr>
          <a:lstStyle/>
          <a:p>
            <a:pPr algn="ctr"/>
            <a:r>
              <a:rPr lang="en-US" dirty="0"/>
              <a:t>B</a:t>
            </a:r>
          </a:p>
        </p:txBody>
      </p:sp>
      <p:sp>
        <p:nvSpPr>
          <p:cNvPr id="44" name="TextBox 43"/>
          <p:cNvSpPr txBox="1"/>
          <p:nvPr/>
        </p:nvSpPr>
        <p:spPr>
          <a:xfrm>
            <a:off x="5105400" y="3200400"/>
            <a:ext cx="1371600" cy="461665"/>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2328689500"/>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Rest of the Story Part 1</a:t>
            </a:r>
          </a:p>
        </p:txBody>
      </p:sp>
      <p:sp>
        <p:nvSpPr>
          <p:cNvPr id="3" name="Content Placeholder 2"/>
          <p:cNvSpPr>
            <a:spLocks noGrp="1"/>
          </p:cNvSpPr>
          <p:nvPr>
            <p:ph idx="1"/>
          </p:nvPr>
        </p:nvSpPr>
        <p:spPr/>
        <p:txBody>
          <a:bodyPr/>
          <a:lstStyle/>
          <a:p>
            <a:r>
              <a:rPr lang="en-US" dirty="0"/>
              <a:t>Inductively we can show that, if the </a:t>
            </a:r>
            <a:r>
              <a:rPr lang="en-US" dirty="0" err="1"/>
              <a:t>i-th</a:t>
            </a:r>
            <a:r>
              <a:rPr lang="en-US" dirty="0"/>
              <a:t> row represents an infinite transcription of the Turing configuration after step </a:t>
            </a:r>
            <a:r>
              <a:rPr lang="en-US" dirty="0" err="1"/>
              <a:t>i</a:t>
            </a:r>
            <a:r>
              <a:rPr lang="en-US" dirty="0"/>
              <a:t> then the (i+1)-</a:t>
            </a:r>
            <a:r>
              <a:rPr lang="en-US" dirty="0" err="1"/>
              <a:t>st</a:t>
            </a:r>
            <a:r>
              <a:rPr lang="en-US" dirty="0"/>
              <a:t> represents such a transcription after step i+1. Since we have shown the base case, we have a successful simulation.</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4/6/22</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243</a:t>
            </a:fld>
            <a:endParaRPr lang="en-US"/>
          </a:p>
        </p:txBody>
      </p:sp>
    </p:spTree>
    <p:extLst>
      <p:ext uri="{BB962C8B-B14F-4D97-AF65-F5344CB8AC3E}">
        <p14:creationId xmlns:p14="http://schemas.microsoft.com/office/powerpoint/2010/main" val="75691595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Rest of the Story Part 2</a:t>
            </a:r>
          </a:p>
        </p:txBody>
      </p:sp>
      <p:sp>
        <p:nvSpPr>
          <p:cNvPr id="3" name="Content Placeholder 2"/>
          <p:cNvSpPr>
            <a:spLocks noGrp="1"/>
          </p:cNvSpPr>
          <p:nvPr>
            <p:ph idx="1"/>
          </p:nvPr>
        </p:nvSpPr>
        <p:spPr/>
        <p:txBody>
          <a:bodyPr/>
          <a:lstStyle/>
          <a:p>
            <a:r>
              <a:rPr lang="en-US" dirty="0"/>
              <a:t>Consider the case where M eventually halts when started on a blank tape in state q</a:t>
            </a:r>
            <a:r>
              <a:rPr lang="en-US" baseline="-25000" dirty="0"/>
              <a:t>0</a:t>
            </a:r>
            <a:r>
              <a:rPr lang="en-US" dirty="0"/>
              <a:t>. In this case we will reach a point where no actions fill the slots above the one representing the current state. That means that we cannot tile the plane.</a:t>
            </a:r>
          </a:p>
          <a:p>
            <a:r>
              <a:rPr lang="en-US" dirty="0"/>
              <a:t>If M never halts, then we can tile the plane (in the limit).</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4/6/22</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244</a:t>
            </a:fld>
            <a:endParaRPr lang="en-US"/>
          </a:p>
        </p:txBody>
      </p:sp>
    </p:spTree>
    <p:extLst>
      <p:ext uri="{BB962C8B-B14F-4D97-AF65-F5344CB8AC3E}">
        <p14:creationId xmlns:p14="http://schemas.microsoft.com/office/powerpoint/2010/main" val="763904609"/>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Rest of the Story Part 3</a:t>
            </a:r>
          </a:p>
        </p:txBody>
      </p:sp>
      <p:sp>
        <p:nvSpPr>
          <p:cNvPr id="3" name="Content Placeholder 2"/>
          <p:cNvSpPr>
            <a:spLocks noGrp="1"/>
          </p:cNvSpPr>
          <p:nvPr>
            <p:ph idx="1"/>
          </p:nvPr>
        </p:nvSpPr>
        <p:spPr/>
        <p:txBody>
          <a:bodyPr/>
          <a:lstStyle/>
          <a:p>
            <a:r>
              <a:rPr lang="en-US" dirty="0"/>
              <a:t>The consequences of Parts 1 and 2 are that Tiling the plane is as hard as the complement of the Halting problem </a:t>
            </a:r>
            <a:br>
              <a:rPr lang="en-US" dirty="0"/>
            </a:br>
            <a:r>
              <a:rPr lang="en-US" dirty="0"/>
              <a:t>(</a:t>
            </a:r>
            <a:r>
              <a:rPr lang="en-US" dirty="0">
                <a:sym typeface="Symbol" panose="05050102010706020507" pitchFamily="18" charset="2"/>
              </a:rPr>
              <a:t>t</a:t>
            </a:r>
            <a:r>
              <a:rPr lang="en-US" dirty="0"/>
              <a:t> [~STP(M, 0, t)]) //0 (tape is blank)</a:t>
            </a:r>
            <a:br>
              <a:rPr lang="en-US" dirty="0"/>
            </a:br>
            <a:r>
              <a:rPr lang="en-US" dirty="0"/>
              <a:t>which is co-RE Complete.</a:t>
            </a:r>
          </a:p>
          <a:p>
            <a:r>
              <a:rPr lang="en-US" dirty="0"/>
              <a:t>This is not surprising as this problem involve a universal quantification over all coordinates (</a:t>
            </a:r>
            <a:r>
              <a:rPr lang="en-US" dirty="0" err="1"/>
              <a:t>x,y</a:t>
            </a:r>
            <a:r>
              <a:rPr lang="en-US" dirty="0"/>
              <a:t>) in the plane.</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4/6/22</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245</a:t>
            </a:fld>
            <a:endParaRPr lang="en-US"/>
          </a:p>
        </p:txBody>
      </p:sp>
    </p:spTree>
    <p:extLst>
      <p:ext uri="{BB962C8B-B14F-4D97-AF65-F5344CB8AC3E}">
        <p14:creationId xmlns:p14="http://schemas.microsoft.com/office/powerpoint/2010/main" val="2794045954"/>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Constraints on M</a:t>
            </a:r>
          </a:p>
        </p:txBody>
      </p:sp>
      <p:sp>
        <p:nvSpPr>
          <p:cNvPr id="3" name="Content Placeholder 2"/>
          <p:cNvSpPr>
            <a:spLocks noGrp="1"/>
          </p:cNvSpPr>
          <p:nvPr>
            <p:ph idx="1"/>
          </p:nvPr>
        </p:nvSpPr>
        <p:spPr/>
        <p:txBody>
          <a:bodyPr/>
          <a:lstStyle/>
          <a:p>
            <a:r>
              <a:rPr lang="en-US" sz="2000" dirty="0"/>
              <a:t>The starting blank tape is not a real constraint as we can create M so its first actions are to write arguments on its tape.</a:t>
            </a:r>
          </a:p>
          <a:p>
            <a:r>
              <a:rPr lang="en-US" sz="2000" dirty="0"/>
              <a:t>The semi unbounded tape is not new. If you look back at Standard Turing Computing (STC), we assumed there that we never moved left of the blank preceding our first argument.</a:t>
            </a:r>
          </a:p>
          <a:p>
            <a:r>
              <a:rPr lang="en-US" sz="2000" dirty="0"/>
              <a:t>If you prefer to consider all computation based on the STC model, then we can add to M the simple prologue</a:t>
            </a:r>
            <a:br>
              <a:rPr lang="en-US" sz="2000" dirty="0"/>
            </a:br>
            <a:r>
              <a:rPr lang="en-US" sz="2000" dirty="0"/>
              <a:t>(R1)</a:t>
            </a:r>
            <a:r>
              <a:rPr lang="en-US" sz="2000" baseline="30000" dirty="0"/>
              <a:t>x1</a:t>
            </a:r>
            <a:r>
              <a:rPr lang="en-US" sz="2000" dirty="0"/>
              <a:t>R(R1)</a:t>
            </a:r>
            <a:r>
              <a:rPr lang="en-US" sz="2000" baseline="30000" dirty="0"/>
              <a:t>x2</a:t>
            </a:r>
            <a:r>
              <a:rPr lang="en-US" sz="2000" dirty="0"/>
              <a:t>R…(R1)</a:t>
            </a:r>
            <a:r>
              <a:rPr lang="en-US" sz="2000" baseline="30000" dirty="0" err="1"/>
              <a:t>xk</a:t>
            </a:r>
            <a:r>
              <a:rPr lang="en-US" sz="2000" dirty="0" err="1"/>
              <a:t>R</a:t>
            </a:r>
            <a:r>
              <a:rPr lang="en-US" sz="2000" dirty="0"/>
              <a:t> so the actual computation starts with a vector of x1 … </a:t>
            </a:r>
            <a:r>
              <a:rPr lang="en-US" sz="2000" dirty="0" err="1"/>
              <a:t>xk</a:t>
            </a:r>
            <a:r>
              <a:rPr lang="en-US" sz="2000" dirty="0"/>
              <a:t> on the tape and with the scanned square as the blank to the right of this vector. The rest of the tape is blank.</a:t>
            </a:r>
          </a:p>
          <a:p>
            <a:r>
              <a:rPr lang="en-US" sz="2000" dirty="0"/>
              <a:t>Think about how, in the preceding pages, you could start the tiling in this configuration.</a:t>
            </a:r>
          </a:p>
          <a:p>
            <a:endParaRPr lang="en-US" sz="2000" dirty="0"/>
          </a:p>
          <a:p>
            <a:endParaRPr lang="en-US" sz="2000"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4/6/22</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246</a:t>
            </a:fld>
            <a:endParaRPr lang="en-US"/>
          </a:p>
        </p:txBody>
      </p:sp>
    </p:spTree>
    <p:extLst>
      <p:ext uri="{BB962C8B-B14F-4D97-AF65-F5344CB8AC3E}">
        <p14:creationId xmlns:p14="http://schemas.microsoft.com/office/powerpoint/2010/main" val="182217928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Bounded Tiling Problem #1</a:t>
            </a:r>
          </a:p>
        </p:txBody>
      </p:sp>
      <p:sp>
        <p:nvSpPr>
          <p:cNvPr id="3" name="Content Placeholder 2"/>
          <p:cNvSpPr>
            <a:spLocks noGrp="1"/>
          </p:cNvSpPr>
          <p:nvPr>
            <p:ph idx="1"/>
          </p:nvPr>
        </p:nvSpPr>
        <p:spPr/>
        <p:txBody>
          <a:bodyPr/>
          <a:lstStyle/>
          <a:p>
            <a:r>
              <a:rPr lang="en-US" sz="2000" dirty="0"/>
              <a:t>Consider a slight change to our machine M. First, it is non-deterministic, so our transition function maps to sets.</a:t>
            </a:r>
          </a:p>
          <a:p>
            <a:r>
              <a:rPr lang="en-US" sz="2000" dirty="0"/>
              <a:t>Second, we add two auxiliary states </a:t>
            </a:r>
            <a:br>
              <a:rPr lang="en-US" sz="2000" dirty="0"/>
            </a:br>
            <a:r>
              <a:rPr lang="en-US" sz="2000" dirty="0"/>
              <a:t>{</a:t>
            </a:r>
            <a:r>
              <a:rPr lang="en-US" sz="2000" dirty="0" err="1"/>
              <a:t>q</a:t>
            </a:r>
            <a:r>
              <a:rPr lang="en-US" sz="2000" baseline="-25000" dirty="0" err="1"/>
              <a:t>a</a:t>
            </a:r>
            <a:r>
              <a:rPr lang="en-US" sz="2000" dirty="0"/>
              <a:t>, </a:t>
            </a:r>
            <a:r>
              <a:rPr lang="en-US" sz="2000" dirty="0" err="1"/>
              <a:t>q</a:t>
            </a:r>
            <a:r>
              <a:rPr lang="en-US" sz="2000" baseline="-25000" dirty="0" err="1"/>
              <a:t>r</a:t>
            </a:r>
            <a:r>
              <a:rPr lang="en-US" sz="2000" dirty="0"/>
              <a:t>}, where </a:t>
            </a:r>
            <a:r>
              <a:rPr lang="en-US" sz="2000" dirty="0" err="1"/>
              <a:t>q</a:t>
            </a:r>
            <a:r>
              <a:rPr lang="en-US" sz="2000" baseline="-25000" dirty="0" err="1"/>
              <a:t>a</a:t>
            </a:r>
            <a:r>
              <a:rPr lang="en-US" sz="2000" dirty="0"/>
              <a:t> is our only accept state and </a:t>
            </a:r>
            <a:r>
              <a:rPr lang="en-US" sz="2000" dirty="0" err="1"/>
              <a:t>q</a:t>
            </a:r>
            <a:r>
              <a:rPr lang="en-US" sz="2000" baseline="-25000" dirty="0" err="1"/>
              <a:t>r</a:t>
            </a:r>
            <a:r>
              <a:rPr lang="en-US" sz="2000" dirty="0"/>
              <a:t> is our only reject state.</a:t>
            </a:r>
          </a:p>
          <a:p>
            <a:r>
              <a:rPr lang="en-US" sz="2000" dirty="0"/>
              <a:t>We make it so the reject state has no successor states, but the accept state always transitions back to itself rewriting the scanned square unchanged.</a:t>
            </a:r>
          </a:p>
          <a:p>
            <a:r>
              <a:rPr lang="en-US" sz="2000" dirty="0"/>
              <a:t>We also assume our machine accepts or rejects in at most </a:t>
            </a:r>
            <a:r>
              <a:rPr lang="en-US" sz="2000" dirty="0" err="1"/>
              <a:t>n</a:t>
            </a:r>
            <a:r>
              <a:rPr lang="en-US" sz="2000" baseline="30000" dirty="0" err="1"/>
              <a:t>k</a:t>
            </a:r>
            <a:r>
              <a:rPr lang="en-US" sz="2000" dirty="0"/>
              <a:t> steps, where n is the length of its starting input which is written immediately to the right of the initial scanned square.</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4/6/22</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247</a:t>
            </a:fld>
            <a:endParaRPr lang="en-US"/>
          </a:p>
        </p:txBody>
      </p:sp>
    </p:spTree>
    <p:extLst>
      <p:ext uri="{BB962C8B-B14F-4D97-AF65-F5344CB8AC3E}">
        <p14:creationId xmlns:p14="http://schemas.microsoft.com/office/powerpoint/2010/main" val="1550443215"/>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Bounded Tiling Problem #2</a:t>
            </a:r>
          </a:p>
        </p:txBody>
      </p:sp>
      <p:sp>
        <p:nvSpPr>
          <p:cNvPr id="3" name="Content Placeholder 2"/>
          <p:cNvSpPr>
            <a:spLocks noGrp="1"/>
          </p:cNvSpPr>
          <p:nvPr>
            <p:ph idx="1"/>
          </p:nvPr>
        </p:nvSpPr>
        <p:spPr/>
        <p:txBody>
          <a:bodyPr/>
          <a:lstStyle/>
          <a:p>
            <a:r>
              <a:rPr lang="en-US" sz="2800" dirty="0"/>
              <a:t>We limit our rows and column to be of size </a:t>
            </a:r>
            <a:br>
              <a:rPr lang="en-US" sz="2800" dirty="0"/>
            </a:br>
            <a:r>
              <a:rPr lang="en-US" sz="2800" dirty="0"/>
              <a:t>n</a:t>
            </a:r>
            <a:r>
              <a:rPr lang="en-US" sz="2800" baseline="30000" dirty="0"/>
              <a:t>k</a:t>
            </a:r>
            <a:r>
              <a:rPr lang="en-US" sz="2800" dirty="0"/>
              <a:t>+1. We change our initial condition of the tape to start with the input to M. Thus, it looks like</a:t>
            </a:r>
          </a:p>
          <a:p>
            <a:endParaRPr lang="en-US" sz="2800" dirty="0"/>
          </a:p>
          <a:p>
            <a:endParaRPr lang="en-US" sz="2800" dirty="0"/>
          </a:p>
          <a:p>
            <a:endParaRPr lang="en-US" sz="2800" dirty="0"/>
          </a:p>
          <a:p>
            <a:endParaRPr lang="en-US" sz="2800" dirty="0"/>
          </a:p>
          <a:p>
            <a:r>
              <a:rPr lang="en-US" sz="2400" dirty="0"/>
              <a:t>Note that there are </a:t>
            </a:r>
            <a:r>
              <a:rPr lang="en-US" sz="2400" dirty="0" err="1"/>
              <a:t>n</a:t>
            </a:r>
            <a:r>
              <a:rPr lang="en-US" sz="2400" baseline="30000" dirty="0" err="1"/>
              <a:t>k</a:t>
            </a:r>
            <a:r>
              <a:rPr lang="en-US" sz="2400" dirty="0"/>
              <a:t> – n of these blank representations at the end. </a:t>
            </a:r>
          </a:p>
          <a:p>
            <a:endParaRPr lang="en-US" sz="2800" dirty="0"/>
          </a:p>
          <a:p>
            <a:endParaRPr lang="en-US" dirty="0"/>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4/6/22</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248</a:t>
            </a:fld>
            <a:endParaRPr lang="en-US"/>
          </a:p>
        </p:txBody>
      </p:sp>
      <p:sp>
        <p:nvSpPr>
          <p:cNvPr id="7" name="Frame 6"/>
          <p:cNvSpPr/>
          <p:nvPr/>
        </p:nvSpPr>
        <p:spPr bwMode="auto">
          <a:xfrm>
            <a:off x="228600" y="3200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457200" y="3429000"/>
            <a:ext cx="1447800" cy="461665"/>
          </a:xfrm>
          <a:prstGeom prst="rect">
            <a:avLst/>
          </a:prstGeom>
          <a:noFill/>
        </p:spPr>
        <p:txBody>
          <a:bodyPr wrap="square" rtlCol="0">
            <a:spAutoFit/>
          </a:bodyPr>
          <a:lstStyle/>
          <a:p>
            <a:pPr algn="ctr"/>
            <a:r>
              <a:rPr lang="en-US" dirty="0"/>
              <a:t>q</a:t>
            </a:r>
            <a:r>
              <a:rPr lang="en-US" baseline="-25000" dirty="0"/>
              <a:t>0</a:t>
            </a:r>
            <a:r>
              <a:rPr lang="en-US" dirty="0"/>
              <a:t>,YB</a:t>
            </a:r>
          </a:p>
        </p:txBody>
      </p:sp>
      <p:sp>
        <p:nvSpPr>
          <p:cNvPr id="9" name="TextBox 8"/>
          <p:cNvSpPr txBox="1"/>
          <p:nvPr/>
        </p:nvSpPr>
        <p:spPr>
          <a:xfrm>
            <a:off x="1219200" y="3805535"/>
            <a:ext cx="762000" cy="461665"/>
          </a:xfrm>
          <a:prstGeom prst="rect">
            <a:avLst/>
          </a:prstGeom>
          <a:noFill/>
        </p:spPr>
        <p:txBody>
          <a:bodyPr wrap="square" rtlCol="0">
            <a:spAutoFit/>
          </a:bodyPr>
          <a:lstStyle/>
          <a:p>
            <a:pPr algn="r"/>
            <a:r>
              <a:rPr lang="en-US" dirty="0"/>
              <a:t>B</a:t>
            </a:r>
          </a:p>
        </p:txBody>
      </p:sp>
      <p:sp>
        <p:nvSpPr>
          <p:cNvPr id="10" name="TextBox 9"/>
          <p:cNvSpPr txBox="1"/>
          <p:nvPr/>
        </p:nvSpPr>
        <p:spPr>
          <a:xfrm>
            <a:off x="381000" y="3810000"/>
            <a:ext cx="838200" cy="461665"/>
          </a:xfrm>
          <a:prstGeom prst="rect">
            <a:avLst/>
          </a:prstGeom>
          <a:noFill/>
        </p:spPr>
        <p:txBody>
          <a:bodyPr wrap="square" rtlCol="0">
            <a:spAutoFit/>
          </a:bodyPr>
          <a:lstStyle/>
          <a:p>
            <a:r>
              <a:rPr lang="en-US" dirty="0"/>
              <a:t>Y</a:t>
            </a:r>
          </a:p>
        </p:txBody>
      </p:sp>
      <p:sp>
        <p:nvSpPr>
          <p:cNvPr id="11" name="TextBox 10"/>
          <p:cNvSpPr txBox="1"/>
          <p:nvPr/>
        </p:nvSpPr>
        <p:spPr>
          <a:xfrm>
            <a:off x="457200" y="4114800"/>
            <a:ext cx="1447800" cy="461665"/>
          </a:xfrm>
          <a:prstGeom prst="rect">
            <a:avLst/>
          </a:prstGeom>
          <a:noFill/>
        </p:spPr>
        <p:txBody>
          <a:bodyPr wrap="square" rtlCol="0">
            <a:spAutoFit/>
          </a:bodyPr>
          <a:lstStyle/>
          <a:p>
            <a:pPr algn="ctr"/>
            <a:r>
              <a:rPr lang="en-US" dirty="0"/>
              <a:t>X</a:t>
            </a:r>
          </a:p>
        </p:txBody>
      </p:sp>
      <p:sp>
        <p:nvSpPr>
          <p:cNvPr id="12" name="Frame 11"/>
          <p:cNvSpPr/>
          <p:nvPr/>
        </p:nvSpPr>
        <p:spPr bwMode="auto">
          <a:xfrm>
            <a:off x="2362200" y="3200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 name="TextBox 12"/>
          <p:cNvSpPr txBox="1"/>
          <p:nvPr/>
        </p:nvSpPr>
        <p:spPr>
          <a:xfrm>
            <a:off x="2590800" y="3429000"/>
            <a:ext cx="1447800" cy="461665"/>
          </a:xfrm>
          <a:prstGeom prst="rect">
            <a:avLst/>
          </a:prstGeom>
          <a:noFill/>
        </p:spPr>
        <p:txBody>
          <a:bodyPr wrap="square" rtlCol="0">
            <a:spAutoFit/>
          </a:bodyPr>
          <a:lstStyle/>
          <a:p>
            <a:pPr algn="ctr"/>
            <a:r>
              <a:rPr lang="en-US" dirty="0"/>
              <a:t>x</a:t>
            </a:r>
            <a:r>
              <a:rPr lang="en-US" baseline="-25000" dirty="0"/>
              <a:t>0</a:t>
            </a:r>
          </a:p>
        </p:txBody>
      </p:sp>
      <p:sp>
        <p:nvSpPr>
          <p:cNvPr id="14" name="TextBox 13"/>
          <p:cNvSpPr txBox="1"/>
          <p:nvPr/>
        </p:nvSpPr>
        <p:spPr>
          <a:xfrm>
            <a:off x="3657600" y="3805535"/>
            <a:ext cx="457200" cy="461665"/>
          </a:xfrm>
          <a:prstGeom prst="rect">
            <a:avLst/>
          </a:prstGeom>
          <a:noFill/>
        </p:spPr>
        <p:txBody>
          <a:bodyPr wrap="square" rtlCol="0">
            <a:spAutoFit/>
          </a:bodyPr>
          <a:lstStyle/>
          <a:p>
            <a:pPr algn="ctr"/>
            <a:r>
              <a:rPr lang="en-US" dirty="0"/>
              <a:t>B</a:t>
            </a:r>
          </a:p>
        </p:txBody>
      </p:sp>
      <p:sp>
        <p:nvSpPr>
          <p:cNvPr id="15" name="TextBox 14"/>
          <p:cNvSpPr txBox="1"/>
          <p:nvPr/>
        </p:nvSpPr>
        <p:spPr>
          <a:xfrm>
            <a:off x="2514600" y="3810000"/>
            <a:ext cx="457200" cy="461665"/>
          </a:xfrm>
          <a:prstGeom prst="rect">
            <a:avLst/>
          </a:prstGeom>
          <a:noFill/>
        </p:spPr>
        <p:txBody>
          <a:bodyPr wrap="square" rtlCol="0">
            <a:spAutoFit/>
          </a:bodyPr>
          <a:lstStyle/>
          <a:p>
            <a:pPr algn="ctr"/>
            <a:r>
              <a:rPr lang="en-US" dirty="0"/>
              <a:t>B</a:t>
            </a:r>
          </a:p>
        </p:txBody>
      </p:sp>
      <p:sp>
        <p:nvSpPr>
          <p:cNvPr id="16" name="TextBox 15"/>
          <p:cNvSpPr txBox="1"/>
          <p:nvPr/>
        </p:nvSpPr>
        <p:spPr>
          <a:xfrm>
            <a:off x="3048000" y="4114800"/>
            <a:ext cx="457200" cy="461665"/>
          </a:xfrm>
          <a:prstGeom prst="rect">
            <a:avLst/>
          </a:prstGeom>
          <a:noFill/>
        </p:spPr>
        <p:txBody>
          <a:bodyPr wrap="square" rtlCol="0">
            <a:spAutoFit/>
          </a:bodyPr>
          <a:lstStyle/>
          <a:p>
            <a:pPr algn="ctr"/>
            <a:r>
              <a:rPr lang="en-US" dirty="0"/>
              <a:t>X</a:t>
            </a:r>
          </a:p>
        </p:txBody>
      </p:sp>
      <p:sp>
        <p:nvSpPr>
          <p:cNvPr id="17" name="Frame 16"/>
          <p:cNvSpPr/>
          <p:nvPr/>
        </p:nvSpPr>
        <p:spPr bwMode="auto">
          <a:xfrm>
            <a:off x="7010400" y="3200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8" name="TextBox 17"/>
          <p:cNvSpPr txBox="1"/>
          <p:nvPr/>
        </p:nvSpPr>
        <p:spPr>
          <a:xfrm>
            <a:off x="7696200" y="3429000"/>
            <a:ext cx="457200" cy="461665"/>
          </a:xfrm>
          <a:prstGeom prst="rect">
            <a:avLst/>
          </a:prstGeom>
          <a:noFill/>
        </p:spPr>
        <p:txBody>
          <a:bodyPr wrap="square" rtlCol="0">
            <a:spAutoFit/>
          </a:bodyPr>
          <a:lstStyle/>
          <a:p>
            <a:pPr algn="ctr"/>
            <a:r>
              <a:rPr lang="en-US" dirty="0"/>
              <a:t>B</a:t>
            </a:r>
          </a:p>
        </p:txBody>
      </p:sp>
      <p:sp>
        <p:nvSpPr>
          <p:cNvPr id="19" name="TextBox 18"/>
          <p:cNvSpPr txBox="1"/>
          <p:nvPr/>
        </p:nvSpPr>
        <p:spPr>
          <a:xfrm>
            <a:off x="8305800" y="3805535"/>
            <a:ext cx="457200" cy="461665"/>
          </a:xfrm>
          <a:prstGeom prst="rect">
            <a:avLst/>
          </a:prstGeom>
          <a:noFill/>
        </p:spPr>
        <p:txBody>
          <a:bodyPr wrap="square" rtlCol="0">
            <a:spAutoFit/>
          </a:bodyPr>
          <a:lstStyle/>
          <a:p>
            <a:pPr algn="ctr"/>
            <a:r>
              <a:rPr lang="en-US" dirty="0"/>
              <a:t>B</a:t>
            </a:r>
          </a:p>
        </p:txBody>
      </p:sp>
      <p:sp>
        <p:nvSpPr>
          <p:cNvPr id="20" name="TextBox 19"/>
          <p:cNvSpPr txBox="1"/>
          <p:nvPr/>
        </p:nvSpPr>
        <p:spPr>
          <a:xfrm>
            <a:off x="7162800" y="3810000"/>
            <a:ext cx="457200" cy="461665"/>
          </a:xfrm>
          <a:prstGeom prst="rect">
            <a:avLst/>
          </a:prstGeom>
          <a:noFill/>
        </p:spPr>
        <p:txBody>
          <a:bodyPr wrap="square" rtlCol="0">
            <a:spAutoFit/>
          </a:bodyPr>
          <a:lstStyle/>
          <a:p>
            <a:pPr algn="ctr"/>
            <a:r>
              <a:rPr lang="en-US" dirty="0"/>
              <a:t>B</a:t>
            </a:r>
          </a:p>
        </p:txBody>
      </p:sp>
      <p:sp>
        <p:nvSpPr>
          <p:cNvPr id="21" name="TextBox 20"/>
          <p:cNvSpPr txBox="1"/>
          <p:nvPr/>
        </p:nvSpPr>
        <p:spPr>
          <a:xfrm>
            <a:off x="7696200" y="4114800"/>
            <a:ext cx="457200" cy="461665"/>
          </a:xfrm>
          <a:prstGeom prst="rect">
            <a:avLst/>
          </a:prstGeom>
          <a:noFill/>
        </p:spPr>
        <p:txBody>
          <a:bodyPr wrap="square" rtlCol="0">
            <a:spAutoFit/>
          </a:bodyPr>
          <a:lstStyle/>
          <a:p>
            <a:pPr algn="ctr"/>
            <a:r>
              <a:rPr lang="en-US" dirty="0"/>
              <a:t>X</a:t>
            </a:r>
          </a:p>
        </p:txBody>
      </p:sp>
      <p:sp>
        <p:nvSpPr>
          <p:cNvPr id="22" name="TextBox 21"/>
          <p:cNvSpPr txBox="1"/>
          <p:nvPr/>
        </p:nvSpPr>
        <p:spPr>
          <a:xfrm>
            <a:off x="4343400" y="3962400"/>
            <a:ext cx="533400" cy="461665"/>
          </a:xfrm>
          <a:prstGeom prst="rect">
            <a:avLst/>
          </a:prstGeom>
          <a:noFill/>
        </p:spPr>
        <p:txBody>
          <a:bodyPr wrap="square" rtlCol="0">
            <a:spAutoFit/>
          </a:bodyPr>
          <a:lstStyle/>
          <a:p>
            <a:r>
              <a:rPr lang="en-US" dirty="0"/>
              <a:t>…</a:t>
            </a:r>
          </a:p>
        </p:txBody>
      </p:sp>
      <p:sp>
        <p:nvSpPr>
          <p:cNvPr id="23" name="Frame 22"/>
          <p:cNvSpPr/>
          <p:nvPr/>
        </p:nvSpPr>
        <p:spPr bwMode="auto">
          <a:xfrm>
            <a:off x="4800600" y="3200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4" name="TextBox 23"/>
          <p:cNvSpPr txBox="1"/>
          <p:nvPr/>
        </p:nvSpPr>
        <p:spPr>
          <a:xfrm>
            <a:off x="5029200" y="3429000"/>
            <a:ext cx="1447800" cy="369332"/>
          </a:xfrm>
          <a:prstGeom prst="rect">
            <a:avLst/>
          </a:prstGeom>
          <a:noFill/>
        </p:spPr>
        <p:txBody>
          <a:bodyPr wrap="square" rtlCol="0">
            <a:spAutoFit/>
          </a:bodyPr>
          <a:lstStyle/>
          <a:p>
            <a:pPr algn="ctr"/>
            <a:r>
              <a:rPr lang="en-US" dirty="0"/>
              <a:t>X</a:t>
            </a:r>
            <a:r>
              <a:rPr lang="en-US" baseline="-25000" dirty="0"/>
              <a:t>n-1</a:t>
            </a:r>
          </a:p>
        </p:txBody>
      </p:sp>
      <p:sp>
        <p:nvSpPr>
          <p:cNvPr id="25" name="TextBox 24"/>
          <p:cNvSpPr txBox="1"/>
          <p:nvPr/>
        </p:nvSpPr>
        <p:spPr>
          <a:xfrm>
            <a:off x="6096000" y="3805535"/>
            <a:ext cx="457200" cy="461665"/>
          </a:xfrm>
          <a:prstGeom prst="rect">
            <a:avLst/>
          </a:prstGeom>
          <a:noFill/>
        </p:spPr>
        <p:txBody>
          <a:bodyPr wrap="square" rtlCol="0">
            <a:spAutoFit/>
          </a:bodyPr>
          <a:lstStyle/>
          <a:p>
            <a:pPr algn="ctr"/>
            <a:r>
              <a:rPr lang="en-US" dirty="0"/>
              <a:t>B</a:t>
            </a:r>
          </a:p>
        </p:txBody>
      </p:sp>
      <p:sp>
        <p:nvSpPr>
          <p:cNvPr id="26" name="TextBox 25"/>
          <p:cNvSpPr txBox="1"/>
          <p:nvPr/>
        </p:nvSpPr>
        <p:spPr>
          <a:xfrm>
            <a:off x="4953000" y="3810000"/>
            <a:ext cx="457200" cy="461665"/>
          </a:xfrm>
          <a:prstGeom prst="rect">
            <a:avLst/>
          </a:prstGeom>
          <a:noFill/>
        </p:spPr>
        <p:txBody>
          <a:bodyPr wrap="square" rtlCol="0">
            <a:spAutoFit/>
          </a:bodyPr>
          <a:lstStyle/>
          <a:p>
            <a:pPr algn="ctr"/>
            <a:r>
              <a:rPr lang="en-US" dirty="0"/>
              <a:t>B</a:t>
            </a:r>
          </a:p>
        </p:txBody>
      </p:sp>
      <p:sp>
        <p:nvSpPr>
          <p:cNvPr id="27" name="TextBox 26"/>
          <p:cNvSpPr txBox="1"/>
          <p:nvPr/>
        </p:nvSpPr>
        <p:spPr>
          <a:xfrm>
            <a:off x="5486400" y="4114800"/>
            <a:ext cx="457200" cy="461665"/>
          </a:xfrm>
          <a:prstGeom prst="rect">
            <a:avLst/>
          </a:prstGeom>
          <a:noFill/>
        </p:spPr>
        <p:txBody>
          <a:bodyPr wrap="square" rtlCol="0">
            <a:spAutoFit/>
          </a:bodyPr>
          <a:lstStyle/>
          <a:p>
            <a:pPr algn="ctr"/>
            <a:r>
              <a:rPr lang="en-US" dirty="0"/>
              <a:t>X</a:t>
            </a:r>
          </a:p>
        </p:txBody>
      </p:sp>
      <p:sp>
        <p:nvSpPr>
          <p:cNvPr id="28" name="TextBox 27"/>
          <p:cNvSpPr txBox="1"/>
          <p:nvPr/>
        </p:nvSpPr>
        <p:spPr>
          <a:xfrm>
            <a:off x="6629400" y="3962400"/>
            <a:ext cx="533400" cy="461665"/>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762720551"/>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Bounded Tiling Problem #3</a:t>
            </a:r>
          </a:p>
        </p:txBody>
      </p:sp>
      <p:sp>
        <p:nvSpPr>
          <p:cNvPr id="3" name="Content Placeholder 2"/>
          <p:cNvSpPr>
            <a:spLocks noGrp="1"/>
          </p:cNvSpPr>
          <p:nvPr>
            <p:ph idx="1"/>
          </p:nvPr>
        </p:nvSpPr>
        <p:spPr/>
        <p:txBody>
          <a:bodyPr/>
          <a:lstStyle/>
          <a:p>
            <a:r>
              <a:rPr lang="en-US" sz="2000" dirty="0"/>
              <a:t>The finitely bounded Tiling Problem we just described mimics the operation of any given </a:t>
            </a:r>
            <a:r>
              <a:rPr lang="en-US" sz="2000" dirty="0" err="1"/>
              <a:t>polynomially</a:t>
            </a:r>
            <a:r>
              <a:rPr lang="en-US" sz="2000" dirty="0"/>
              <a:t>-bound non-deterministic Turing machine (this could have been our starting point, rather than SAT). </a:t>
            </a:r>
          </a:p>
          <a:p>
            <a:r>
              <a:rPr lang="en-US" sz="2000" dirty="0"/>
              <a:t>This machine can tile the finite plane of size </a:t>
            </a:r>
            <a:br>
              <a:rPr lang="en-US" sz="2000" dirty="0"/>
            </a:br>
            <a:r>
              <a:rPr lang="en-US" sz="2000" dirty="0"/>
              <a:t>(n</a:t>
            </a:r>
            <a:r>
              <a:rPr lang="en-US" sz="2000" baseline="30000" dirty="0"/>
              <a:t>k</a:t>
            </a:r>
            <a:r>
              <a:rPr lang="en-US" sz="2000" dirty="0"/>
              <a:t>+1) * (n</a:t>
            </a:r>
            <a:r>
              <a:rPr lang="en-US" sz="2000" baseline="30000" dirty="0"/>
              <a:t>k</a:t>
            </a:r>
            <a:r>
              <a:rPr lang="en-US" sz="2000" dirty="0"/>
              <a:t>+1) just in case the initial string is accepted in </a:t>
            </a:r>
            <a:r>
              <a:rPr lang="en-US" sz="2000" dirty="0" err="1"/>
              <a:t>n</a:t>
            </a:r>
            <a:r>
              <a:rPr lang="en-US" sz="2000" baseline="30000" dirty="0" err="1"/>
              <a:t>k</a:t>
            </a:r>
            <a:r>
              <a:rPr lang="en-US" sz="2000" dirty="0"/>
              <a:t> or fewer steps on some path (really a trace of at most </a:t>
            </a:r>
            <a:r>
              <a:rPr lang="en-US" sz="2000" dirty="0" err="1"/>
              <a:t>n</a:t>
            </a:r>
            <a:r>
              <a:rPr lang="en-US" sz="2000" baseline="30000" dirty="0" err="1"/>
              <a:t>k</a:t>
            </a:r>
            <a:r>
              <a:rPr lang="en-US" sz="2000" dirty="0"/>
              <a:t>). </a:t>
            </a:r>
          </a:p>
          <a:p>
            <a:r>
              <a:rPr lang="en-US" sz="2000" dirty="0"/>
              <a:t>If the string is not accepted, then we will hit a reject state on all paths and never complete tiling.(assume reject occurs in &lt; </a:t>
            </a:r>
            <a:r>
              <a:rPr lang="en-US" sz="2000" dirty="0" err="1"/>
              <a:t>n</a:t>
            </a:r>
            <a:r>
              <a:rPr lang="en-US" sz="2000" baseline="30000" dirty="0" err="1"/>
              <a:t>k</a:t>
            </a:r>
            <a:r>
              <a:rPr lang="en-US" sz="2000" dirty="0"/>
              <a:t> time)</a:t>
            </a:r>
          </a:p>
          <a:p>
            <a:r>
              <a:rPr lang="en-US" sz="2000" dirty="0"/>
              <a:t>This shows that the bounded tiling problem is NP-Hard</a:t>
            </a:r>
          </a:p>
          <a:p>
            <a:r>
              <a:rPr lang="en-US" sz="2000" dirty="0"/>
              <a:t>Is it in NP? Yes. How? Well, we can be shown a tiling (posed solution takes space polynomial in n) and check it for completeness and consistency (this takes linear time in terms of proposed solution). Thus, we can verify the solution in time polynomial in n.</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4/6/22</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249</a:t>
            </a:fld>
            <a:endParaRPr lang="en-US"/>
          </a:p>
        </p:txBody>
      </p:sp>
    </p:spTree>
    <p:extLst>
      <p:ext uri="{BB962C8B-B14F-4D97-AF65-F5344CB8AC3E}">
        <p14:creationId xmlns:p14="http://schemas.microsoft.com/office/powerpoint/2010/main" val="3123145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Good and Bad Witnesses</a:t>
            </a:r>
          </a:p>
        </p:txBody>
      </p:sp>
      <p:sp>
        <p:nvSpPr>
          <p:cNvPr id="393219" name="Rectangle 3"/>
          <p:cNvSpPr>
            <a:spLocks noGrp="1" noChangeArrowheads="1"/>
          </p:cNvSpPr>
          <p:nvPr>
            <p:ph idx="1"/>
          </p:nvPr>
        </p:nvSpPr>
        <p:spPr/>
        <p:txBody>
          <a:bodyPr/>
          <a:lstStyle/>
          <a:p>
            <a:pPr eaLnBrk="1" hangingPunct="1">
              <a:buFont typeface="Times" pitchFamily="-108" charset="0"/>
              <a:buNone/>
              <a:defRPr/>
            </a:pPr>
            <a:r>
              <a:rPr lang="en-US" sz="2400" dirty="0"/>
              <a:t>The witness could just say Yes or No.</a:t>
            </a:r>
          </a:p>
          <a:p>
            <a:pPr lvl="2" eaLnBrk="1" hangingPunct="1">
              <a:buFont typeface="Times" pitchFamily="-108" charset="0"/>
              <a:buNone/>
              <a:defRPr/>
            </a:pPr>
            <a:r>
              <a:rPr lang="en-US" dirty="0"/>
              <a:t>	But that's not good enough - we don't know of a polynomial algorithm for graph coloring.</a:t>
            </a:r>
          </a:p>
          <a:p>
            <a:pPr eaLnBrk="1" hangingPunct="1">
              <a:buFont typeface="Times" pitchFamily="-108" charset="0"/>
              <a:buNone/>
              <a:defRPr/>
            </a:pPr>
            <a:r>
              <a:rPr lang="en-US" sz="2400" dirty="0"/>
              <a:t>It could be "vertex 10 is colored Red." </a:t>
            </a:r>
          </a:p>
          <a:p>
            <a:pPr lvl="2" eaLnBrk="1" hangingPunct="1">
              <a:buFont typeface="Times" pitchFamily="-108" charset="0"/>
              <a:buNone/>
              <a:defRPr/>
            </a:pPr>
            <a:r>
              <a:rPr lang="en-US" dirty="0"/>
              <a:t>	That's not good enough either.  Any single vertex can be colored any color we want.</a:t>
            </a:r>
          </a:p>
          <a:p>
            <a:pPr eaLnBrk="1" hangingPunct="1">
              <a:buFont typeface="Times" pitchFamily="-108" charset="0"/>
              <a:buNone/>
              <a:defRPr/>
            </a:pPr>
            <a:r>
              <a:rPr lang="en-US" sz="2400" dirty="0"/>
              <a:t>It could be a color assigned to each vertex. </a:t>
            </a:r>
          </a:p>
          <a:p>
            <a:pPr lvl="2" eaLnBrk="1" hangingPunct="1">
              <a:buFont typeface="Times" pitchFamily="-108" charset="0"/>
              <a:buNone/>
              <a:defRPr/>
            </a:pPr>
            <a:r>
              <a:rPr lang="en-US" dirty="0"/>
              <a:t>	That would work, because we can verify its validity in polynomial time, and we can conclude the correct answer of Yes.</a:t>
            </a:r>
          </a:p>
        </p:txBody>
      </p:sp>
      <p:sp>
        <p:nvSpPr>
          <p:cNvPr id="4" name="Date Placeholder 3">
            <a:extLst>
              <a:ext uri="{FF2B5EF4-FFF2-40B4-BE49-F238E27FC236}">
                <a16:creationId xmlns:a16="http://schemas.microsoft.com/office/drawing/2014/main" id="{87E3AA5D-BAA6-E742-BBAF-DF1D841A192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2CA0B27C-8FB6-5149-A043-BDC4BAFD3D91}"/>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07247A52-C5D9-604D-A426-9ED9D9DF5C56}"/>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63141619"/>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Final Comment on Tiling</a:t>
            </a:r>
          </a:p>
        </p:txBody>
      </p:sp>
      <p:sp>
        <p:nvSpPr>
          <p:cNvPr id="3" name="Content Placeholder 2"/>
          <p:cNvSpPr>
            <a:spLocks noGrp="1"/>
          </p:cNvSpPr>
          <p:nvPr>
            <p:ph idx="1"/>
          </p:nvPr>
        </p:nvSpPr>
        <p:spPr/>
        <p:txBody>
          <a:bodyPr/>
          <a:lstStyle/>
          <a:p>
            <a:r>
              <a:rPr lang="en-US" sz="2400" dirty="0"/>
              <a:t>If you look back at the unbounded version, you can see that we could have simulated a non-deterministic Turing machine there, but it would have had the problem that the plane would be tiled if any of the non-deterministic choices diverged and that is not what we desired.</a:t>
            </a:r>
          </a:p>
          <a:p>
            <a:r>
              <a:rPr lang="en-US" sz="2400" dirty="0"/>
              <a:t>However, we need to use a non-deterministic machine for the finite case as we made this so it tiled </a:t>
            </a:r>
            <a:r>
              <a:rPr lang="en-US" sz="2400" dirty="0" err="1"/>
              <a:t>iff</a:t>
            </a:r>
            <a:r>
              <a:rPr lang="en-US" sz="2400" dirty="0"/>
              <a:t> some path led to acceptance. If all lead to rejection, we get stalled out on all paths as the reject state can go nowhere.</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4/6/22</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250</a:t>
            </a:fld>
            <a:endParaRPr lang="en-US"/>
          </a:p>
        </p:txBody>
      </p:sp>
    </p:spTree>
    <p:extLst>
      <p:ext uri="{BB962C8B-B14F-4D97-AF65-F5344CB8AC3E}">
        <p14:creationId xmlns:p14="http://schemas.microsoft.com/office/powerpoint/2010/main" val="196865962"/>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9792-22D2-A54C-A9CA-2F7F0320EBCB}"/>
              </a:ext>
            </a:extLst>
          </p:cNvPr>
          <p:cNvSpPr>
            <a:spLocks noGrp="1"/>
          </p:cNvSpPr>
          <p:nvPr>
            <p:ph type="title"/>
          </p:nvPr>
        </p:nvSpPr>
        <p:spPr/>
        <p:txBody>
          <a:bodyPr/>
          <a:lstStyle/>
          <a:p>
            <a:r>
              <a:rPr lang="en-US" dirty="0"/>
              <a:t>Tiling Example</a:t>
            </a:r>
          </a:p>
        </p:txBody>
      </p:sp>
      <p:sp>
        <p:nvSpPr>
          <p:cNvPr id="3" name="Content Placeholder 2">
            <a:extLst>
              <a:ext uri="{FF2B5EF4-FFF2-40B4-BE49-F238E27FC236}">
                <a16:creationId xmlns:a16="http://schemas.microsoft.com/office/drawing/2014/main" id="{16EEB331-C108-0C45-B4C9-44182E509B18}"/>
              </a:ext>
            </a:extLst>
          </p:cNvPr>
          <p:cNvSpPr>
            <a:spLocks noGrp="1"/>
          </p:cNvSpPr>
          <p:nvPr>
            <p:ph idx="1"/>
          </p:nvPr>
        </p:nvSpPr>
        <p:spPr/>
        <p:txBody>
          <a:bodyPr/>
          <a:lstStyle/>
          <a:p>
            <a:r>
              <a:rPr lang="en-US" sz="2800" dirty="0"/>
              <a:t>Turing Machine rejects strings that start with at least two 1’s in succession.</a:t>
            </a:r>
          </a:p>
          <a:p>
            <a:r>
              <a:rPr lang="en-US" sz="2800" dirty="0"/>
              <a:t>q0 0 0 q2</a:t>
            </a:r>
          </a:p>
          <a:p>
            <a:r>
              <a:rPr lang="en-US" sz="2800" dirty="0"/>
              <a:t>q0 1 R q1</a:t>
            </a:r>
          </a:p>
          <a:p>
            <a:r>
              <a:rPr lang="en-US" sz="2800" dirty="0"/>
              <a:t>q1 0 L q2</a:t>
            </a:r>
          </a:p>
          <a:p>
            <a:r>
              <a:rPr lang="en-US" sz="2800" dirty="0"/>
              <a:t>q1 1 1 q3</a:t>
            </a:r>
          </a:p>
          <a:p>
            <a:r>
              <a:rPr lang="en-US" sz="2800" dirty="0"/>
              <a:t>q2 0 0 q2</a:t>
            </a:r>
          </a:p>
          <a:p>
            <a:r>
              <a:rPr lang="en-US" sz="2800" dirty="0"/>
              <a:t>q2 1 1 q2</a:t>
            </a:r>
          </a:p>
          <a:p>
            <a:r>
              <a:rPr lang="en-US" sz="2800" dirty="0"/>
              <a:t>No q3 rules so entering here stops tiling</a:t>
            </a:r>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2ABAAA26-BB21-9D43-B2FF-C760B653C56A}"/>
              </a:ext>
            </a:extLst>
          </p:cNvPr>
          <p:cNvSpPr>
            <a:spLocks noGrp="1"/>
          </p:cNvSpPr>
          <p:nvPr>
            <p:ph type="dt" sz="half" idx="10"/>
          </p:nvPr>
        </p:nvSpPr>
        <p:spPr/>
        <p:txBody>
          <a:bodyPr/>
          <a:lstStyle/>
          <a:p>
            <a:pPr>
              <a:defRPr/>
            </a:pPr>
            <a:fld id="{42E49081-5805-2747-8C6A-5FA478CC53C3}" type="datetime1">
              <a:rPr lang="en-US" smtClean="0"/>
              <a:pPr>
                <a:defRPr/>
              </a:pPr>
              <a:t>4/6/22</a:t>
            </a:fld>
            <a:endParaRPr lang="en-US"/>
          </a:p>
        </p:txBody>
      </p:sp>
      <p:sp>
        <p:nvSpPr>
          <p:cNvPr id="5" name="Footer Placeholder 4">
            <a:extLst>
              <a:ext uri="{FF2B5EF4-FFF2-40B4-BE49-F238E27FC236}">
                <a16:creationId xmlns:a16="http://schemas.microsoft.com/office/drawing/2014/main" id="{1A733E4F-E6BB-D345-A2C7-C83C28188B55}"/>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F5AA5924-F05D-E24D-9236-67BD50C7C84A}"/>
              </a:ext>
            </a:extLst>
          </p:cNvPr>
          <p:cNvSpPr>
            <a:spLocks noGrp="1"/>
          </p:cNvSpPr>
          <p:nvPr>
            <p:ph type="sldNum" sz="quarter" idx="12"/>
          </p:nvPr>
        </p:nvSpPr>
        <p:spPr/>
        <p:txBody>
          <a:bodyPr/>
          <a:lstStyle/>
          <a:p>
            <a:pPr>
              <a:defRPr/>
            </a:pPr>
            <a:fld id="{33E9163E-B168-F542-BBC6-C62085C73ADC}" type="slidenum">
              <a:rPr lang="en-US" smtClean="0"/>
              <a:pPr>
                <a:defRPr/>
              </a:pPr>
              <a:t>251</a:t>
            </a:fld>
            <a:endParaRPr lang="en-US"/>
          </a:p>
        </p:txBody>
      </p:sp>
    </p:spTree>
    <p:extLst>
      <p:ext uri="{BB962C8B-B14F-4D97-AF65-F5344CB8AC3E}">
        <p14:creationId xmlns:p14="http://schemas.microsoft.com/office/powerpoint/2010/main" val="3831147149"/>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DD4D2-339E-1242-A289-49DA2BD88FC1}"/>
              </a:ext>
            </a:extLst>
          </p:cNvPr>
          <p:cNvSpPr>
            <a:spLocks noGrp="1"/>
          </p:cNvSpPr>
          <p:nvPr>
            <p:ph type="title"/>
          </p:nvPr>
        </p:nvSpPr>
        <p:spPr/>
        <p:txBody>
          <a:bodyPr/>
          <a:lstStyle/>
          <a:p>
            <a:r>
              <a:rPr lang="en-US" dirty="0"/>
              <a:t>Tile Replication</a:t>
            </a:r>
          </a:p>
        </p:txBody>
      </p:sp>
      <p:sp>
        <p:nvSpPr>
          <p:cNvPr id="3" name="Date Placeholder 2">
            <a:extLst>
              <a:ext uri="{FF2B5EF4-FFF2-40B4-BE49-F238E27FC236}">
                <a16:creationId xmlns:a16="http://schemas.microsoft.com/office/drawing/2014/main" id="{02359B35-B07E-AD4A-8C67-74D23C4A229B}"/>
              </a:ext>
            </a:extLst>
          </p:cNvPr>
          <p:cNvSpPr>
            <a:spLocks noGrp="1"/>
          </p:cNvSpPr>
          <p:nvPr>
            <p:ph type="dt" sz="half" idx="10"/>
          </p:nvPr>
        </p:nvSpPr>
        <p:spPr/>
        <p:txBody>
          <a:bodyPr/>
          <a:lstStyle/>
          <a:p>
            <a:pPr>
              <a:defRPr/>
            </a:pPr>
            <a:fld id="{5B41A5E4-338E-D84F-A9CA-A8B7CDC8764C}" type="datetime1">
              <a:rPr lang="en-US" smtClean="0"/>
              <a:pPr>
                <a:defRPr/>
              </a:pPr>
              <a:t>4/6/22</a:t>
            </a:fld>
            <a:endParaRPr lang="en-US"/>
          </a:p>
        </p:txBody>
      </p:sp>
      <p:sp>
        <p:nvSpPr>
          <p:cNvPr id="4" name="Footer Placeholder 3">
            <a:extLst>
              <a:ext uri="{FF2B5EF4-FFF2-40B4-BE49-F238E27FC236}">
                <a16:creationId xmlns:a16="http://schemas.microsoft.com/office/drawing/2014/main" id="{321E8F2A-F63F-F942-AFC8-EE180F04D951}"/>
              </a:ext>
            </a:extLst>
          </p:cNvPr>
          <p:cNvSpPr>
            <a:spLocks noGrp="1"/>
          </p:cNvSpPr>
          <p:nvPr>
            <p:ph type="ftr" sz="quarter" idx="11"/>
          </p:nvPr>
        </p:nvSpPr>
        <p:spPr/>
        <p:txBody>
          <a:bodyPr/>
          <a:lstStyle/>
          <a:p>
            <a:pPr>
              <a:defRPr/>
            </a:pPr>
            <a:r>
              <a:rPr lang="en-US" dirty="0"/>
              <a:t>© UCF CS</a:t>
            </a:r>
          </a:p>
        </p:txBody>
      </p:sp>
      <p:sp>
        <p:nvSpPr>
          <p:cNvPr id="5" name="Slide Number Placeholder 4">
            <a:extLst>
              <a:ext uri="{FF2B5EF4-FFF2-40B4-BE49-F238E27FC236}">
                <a16:creationId xmlns:a16="http://schemas.microsoft.com/office/drawing/2014/main" id="{10CD7ABE-EEA1-614E-BB3F-26DEE73381EB}"/>
              </a:ext>
            </a:extLst>
          </p:cNvPr>
          <p:cNvSpPr>
            <a:spLocks noGrp="1"/>
          </p:cNvSpPr>
          <p:nvPr>
            <p:ph type="sldNum" sz="quarter" idx="12"/>
          </p:nvPr>
        </p:nvSpPr>
        <p:spPr/>
        <p:txBody>
          <a:bodyPr/>
          <a:lstStyle/>
          <a:p>
            <a:pPr>
              <a:defRPr/>
            </a:pPr>
            <a:fld id="{F662DACD-9D40-814D-B35E-11A08E064F51}" type="slidenum">
              <a:rPr lang="en-US" smtClean="0"/>
              <a:pPr>
                <a:defRPr/>
              </a:pPr>
              <a:t>252</a:t>
            </a:fld>
            <a:endParaRPr lang="en-US"/>
          </a:p>
        </p:txBody>
      </p:sp>
      <p:sp>
        <p:nvSpPr>
          <p:cNvPr id="6" name="Frame 5">
            <a:extLst>
              <a:ext uri="{FF2B5EF4-FFF2-40B4-BE49-F238E27FC236}">
                <a16:creationId xmlns:a16="http://schemas.microsoft.com/office/drawing/2014/main" id="{5FCAE1B2-4EBA-124C-9799-150FBE1AD4A1}"/>
              </a:ext>
            </a:extLst>
          </p:cNvPr>
          <p:cNvSpPr/>
          <p:nvPr/>
        </p:nvSpPr>
        <p:spPr bwMode="auto">
          <a:xfrm>
            <a:off x="23622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7" name="TextBox 6">
            <a:extLst>
              <a:ext uri="{FF2B5EF4-FFF2-40B4-BE49-F238E27FC236}">
                <a16:creationId xmlns:a16="http://schemas.microsoft.com/office/drawing/2014/main" id="{72722E86-0BF4-B643-A7A2-BBC29D3BD74A}"/>
              </a:ext>
            </a:extLst>
          </p:cNvPr>
          <p:cNvSpPr txBox="1"/>
          <p:nvPr/>
        </p:nvSpPr>
        <p:spPr>
          <a:xfrm>
            <a:off x="3048000" y="1676400"/>
            <a:ext cx="457200" cy="461665"/>
          </a:xfrm>
          <a:prstGeom prst="rect">
            <a:avLst/>
          </a:prstGeom>
          <a:noFill/>
        </p:spPr>
        <p:txBody>
          <a:bodyPr wrap="square" rtlCol="0">
            <a:spAutoFit/>
          </a:bodyPr>
          <a:lstStyle/>
          <a:p>
            <a:pPr algn="ctr"/>
            <a:r>
              <a:rPr lang="en-US" dirty="0"/>
              <a:t>0</a:t>
            </a:r>
          </a:p>
        </p:txBody>
      </p:sp>
      <p:sp>
        <p:nvSpPr>
          <p:cNvPr id="8" name="TextBox 7">
            <a:extLst>
              <a:ext uri="{FF2B5EF4-FFF2-40B4-BE49-F238E27FC236}">
                <a16:creationId xmlns:a16="http://schemas.microsoft.com/office/drawing/2014/main" id="{A935C539-A346-5B41-BE35-CB32B3128470}"/>
              </a:ext>
            </a:extLst>
          </p:cNvPr>
          <p:cNvSpPr txBox="1"/>
          <p:nvPr/>
        </p:nvSpPr>
        <p:spPr>
          <a:xfrm>
            <a:off x="3657600" y="2052935"/>
            <a:ext cx="457200" cy="461665"/>
          </a:xfrm>
          <a:prstGeom prst="rect">
            <a:avLst/>
          </a:prstGeom>
          <a:noFill/>
        </p:spPr>
        <p:txBody>
          <a:bodyPr wrap="square" rtlCol="0">
            <a:spAutoFit/>
          </a:bodyPr>
          <a:lstStyle/>
          <a:p>
            <a:pPr algn="ctr"/>
            <a:r>
              <a:rPr lang="en-US" dirty="0"/>
              <a:t>*</a:t>
            </a:r>
          </a:p>
        </p:txBody>
      </p:sp>
      <p:sp>
        <p:nvSpPr>
          <p:cNvPr id="9" name="TextBox 8">
            <a:extLst>
              <a:ext uri="{FF2B5EF4-FFF2-40B4-BE49-F238E27FC236}">
                <a16:creationId xmlns:a16="http://schemas.microsoft.com/office/drawing/2014/main" id="{6E5D16A8-A166-6F4D-8A0A-5D996A4299A6}"/>
              </a:ext>
            </a:extLst>
          </p:cNvPr>
          <p:cNvSpPr txBox="1"/>
          <p:nvPr/>
        </p:nvSpPr>
        <p:spPr>
          <a:xfrm>
            <a:off x="2514600" y="2057400"/>
            <a:ext cx="457200" cy="461665"/>
          </a:xfrm>
          <a:prstGeom prst="rect">
            <a:avLst/>
          </a:prstGeom>
          <a:noFill/>
        </p:spPr>
        <p:txBody>
          <a:bodyPr wrap="square" rtlCol="0">
            <a:spAutoFit/>
          </a:bodyPr>
          <a:lstStyle/>
          <a:p>
            <a:pPr algn="ctr"/>
            <a:r>
              <a:rPr lang="en-US" dirty="0"/>
              <a:t>*</a:t>
            </a:r>
          </a:p>
        </p:txBody>
      </p:sp>
      <p:sp>
        <p:nvSpPr>
          <p:cNvPr id="10" name="TextBox 9">
            <a:extLst>
              <a:ext uri="{FF2B5EF4-FFF2-40B4-BE49-F238E27FC236}">
                <a16:creationId xmlns:a16="http://schemas.microsoft.com/office/drawing/2014/main" id="{9215F45E-2601-3446-8EF2-7E15D6E9E751}"/>
              </a:ext>
            </a:extLst>
          </p:cNvPr>
          <p:cNvSpPr txBox="1"/>
          <p:nvPr/>
        </p:nvSpPr>
        <p:spPr>
          <a:xfrm>
            <a:off x="3048000" y="2362200"/>
            <a:ext cx="457200" cy="461665"/>
          </a:xfrm>
          <a:prstGeom prst="rect">
            <a:avLst/>
          </a:prstGeom>
          <a:noFill/>
        </p:spPr>
        <p:txBody>
          <a:bodyPr wrap="square" rtlCol="0">
            <a:spAutoFit/>
          </a:bodyPr>
          <a:lstStyle/>
          <a:p>
            <a:pPr algn="ctr"/>
            <a:r>
              <a:rPr lang="en-US" dirty="0"/>
              <a:t>0</a:t>
            </a:r>
          </a:p>
        </p:txBody>
      </p:sp>
      <p:sp>
        <p:nvSpPr>
          <p:cNvPr id="11" name="Frame 10">
            <a:extLst>
              <a:ext uri="{FF2B5EF4-FFF2-40B4-BE49-F238E27FC236}">
                <a16:creationId xmlns:a16="http://schemas.microsoft.com/office/drawing/2014/main" id="{C1C40973-3C81-2E40-9CF1-F84FDF2ACFEA}"/>
              </a:ext>
            </a:extLst>
          </p:cNvPr>
          <p:cNvSpPr/>
          <p:nvPr/>
        </p:nvSpPr>
        <p:spPr bwMode="auto">
          <a:xfrm>
            <a:off x="23622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2" name="TextBox 11">
            <a:extLst>
              <a:ext uri="{FF2B5EF4-FFF2-40B4-BE49-F238E27FC236}">
                <a16:creationId xmlns:a16="http://schemas.microsoft.com/office/drawing/2014/main" id="{92D4D306-7590-8F47-9F63-D4963B523041}"/>
              </a:ext>
            </a:extLst>
          </p:cNvPr>
          <p:cNvSpPr txBox="1"/>
          <p:nvPr/>
        </p:nvSpPr>
        <p:spPr>
          <a:xfrm>
            <a:off x="2590800" y="4191000"/>
            <a:ext cx="1447800" cy="461665"/>
          </a:xfrm>
          <a:prstGeom prst="rect">
            <a:avLst/>
          </a:prstGeom>
          <a:noFill/>
        </p:spPr>
        <p:txBody>
          <a:bodyPr wrap="square" rtlCol="0">
            <a:spAutoFit/>
          </a:bodyPr>
          <a:lstStyle/>
          <a:p>
            <a:pPr algn="ctr"/>
            <a:r>
              <a:rPr lang="en-US" dirty="0"/>
              <a:t>Y0</a:t>
            </a:r>
          </a:p>
        </p:txBody>
      </p:sp>
      <p:sp>
        <p:nvSpPr>
          <p:cNvPr id="13" name="TextBox 12">
            <a:extLst>
              <a:ext uri="{FF2B5EF4-FFF2-40B4-BE49-F238E27FC236}">
                <a16:creationId xmlns:a16="http://schemas.microsoft.com/office/drawing/2014/main" id="{7AFBF843-7712-5248-A629-51146E78FAD8}"/>
              </a:ext>
            </a:extLst>
          </p:cNvPr>
          <p:cNvSpPr txBox="1"/>
          <p:nvPr/>
        </p:nvSpPr>
        <p:spPr>
          <a:xfrm>
            <a:off x="3657600" y="4567535"/>
            <a:ext cx="457200" cy="461665"/>
          </a:xfrm>
          <a:prstGeom prst="rect">
            <a:avLst/>
          </a:prstGeom>
          <a:noFill/>
        </p:spPr>
        <p:txBody>
          <a:bodyPr wrap="square" rtlCol="0">
            <a:spAutoFit/>
          </a:bodyPr>
          <a:lstStyle/>
          <a:p>
            <a:pPr algn="ctr"/>
            <a:r>
              <a:rPr lang="en-US" dirty="0"/>
              <a:t>*</a:t>
            </a:r>
          </a:p>
        </p:txBody>
      </p:sp>
      <p:sp>
        <p:nvSpPr>
          <p:cNvPr id="14" name="TextBox 13">
            <a:extLst>
              <a:ext uri="{FF2B5EF4-FFF2-40B4-BE49-F238E27FC236}">
                <a16:creationId xmlns:a16="http://schemas.microsoft.com/office/drawing/2014/main" id="{A0B78BEB-FB74-FA4C-A48C-CDE149673C2B}"/>
              </a:ext>
            </a:extLst>
          </p:cNvPr>
          <p:cNvSpPr txBox="1"/>
          <p:nvPr/>
        </p:nvSpPr>
        <p:spPr>
          <a:xfrm>
            <a:off x="2514600" y="4572000"/>
            <a:ext cx="457200" cy="461665"/>
          </a:xfrm>
          <a:prstGeom prst="rect">
            <a:avLst/>
          </a:prstGeom>
          <a:noFill/>
        </p:spPr>
        <p:txBody>
          <a:bodyPr wrap="square" rtlCol="0">
            <a:spAutoFit/>
          </a:bodyPr>
          <a:lstStyle/>
          <a:p>
            <a:pPr algn="ctr"/>
            <a:r>
              <a:rPr lang="en-US" dirty="0"/>
              <a:t>Y</a:t>
            </a:r>
          </a:p>
        </p:txBody>
      </p:sp>
      <p:sp>
        <p:nvSpPr>
          <p:cNvPr id="15" name="TextBox 14">
            <a:extLst>
              <a:ext uri="{FF2B5EF4-FFF2-40B4-BE49-F238E27FC236}">
                <a16:creationId xmlns:a16="http://schemas.microsoft.com/office/drawing/2014/main" id="{2B5FF831-5D76-2C4B-8A9D-292857BDFF0D}"/>
              </a:ext>
            </a:extLst>
          </p:cNvPr>
          <p:cNvSpPr txBox="1"/>
          <p:nvPr/>
        </p:nvSpPr>
        <p:spPr>
          <a:xfrm>
            <a:off x="2590800" y="4876800"/>
            <a:ext cx="1447800" cy="461665"/>
          </a:xfrm>
          <a:prstGeom prst="rect">
            <a:avLst/>
          </a:prstGeom>
          <a:noFill/>
        </p:spPr>
        <p:txBody>
          <a:bodyPr wrap="square" rtlCol="0">
            <a:spAutoFit/>
          </a:bodyPr>
          <a:lstStyle/>
          <a:p>
            <a:pPr algn="ctr"/>
            <a:r>
              <a:rPr lang="en-US" dirty="0"/>
              <a:t>Y0</a:t>
            </a:r>
          </a:p>
        </p:txBody>
      </p:sp>
      <p:sp>
        <p:nvSpPr>
          <p:cNvPr id="16" name="Frame 15">
            <a:extLst>
              <a:ext uri="{FF2B5EF4-FFF2-40B4-BE49-F238E27FC236}">
                <a16:creationId xmlns:a16="http://schemas.microsoft.com/office/drawing/2014/main" id="{9113F6D1-A1F6-C041-81B2-2F31A3F2A8B0}"/>
              </a:ext>
            </a:extLst>
          </p:cNvPr>
          <p:cNvSpPr/>
          <p:nvPr/>
        </p:nvSpPr>
        <p:spPr bwMode="auto">
          <a:xfrm>
            <a:off x="48006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7" name="TextBox 16">
            <a:extLst>
              <a:ext uri="{FF2B5EF4-FFF2-40B4-BE49-F238E27FC236}">
                <a16:creationId xmlns:a16="http://schemas.microsoft.com/office/drawing/2014/main" id="{721BBA83-CBBD-424B-A485-D639E059FFFC}"/>
              </a:ext>
            </a:extLst>
          </p:cNvPr>
          <p:cNvSpPr txBox="1"/>
          <p:nvPr/>
        </p:nvSpPr>
        <p:spPr>
          <a:xfrm>
            <a:off x="5486400" y="1676400"/>
            <a:ext cx="457200" cy="461665"/>
          </a:xfrm>
          <a:prstGeom prst="rect">
            <a:avLst/>
          </a:prstGeom>
          <a:noFill/>
        </p:spPr>
        <p:txBody>
          <a:bodyPr wrap="square" rtlCol="0">
            <a:spAutoFit/>
          </a:bodyPr>
          <a:lstStyle/>
          <a:p>
            <a:pPr algn="ctr"/>
            <a:r>
              <a:rPr lang="en-US" dirty="0"/>
              <a:t>1</a:t>
            </a:r>
          </a:p>
        </p:txBody>
      </p:sp>
      <p:sp>
        <p:nvSpPr>
          <p:cNvPr id="18" name="TextBox 17">
            <a:extLst>
              <a:ext uri="{FF2B5EF4-FFF2-40B4-BE49-F238E27FC236}">
                <a16:creationId xmlns:a16="http://schemas.microsoft.com/office/drawing/2014/main" id="{6BFCA946-8E1A-8948-9DB1-7FB2ED3A6C4B}"/>
              </a:ext>
            </a:extLst>
          </p:cNvPr>
          <p:cNvSpPr txBox="1"/>
          <p:nvPr/>
        </p:nvSpPr>
        <p:spPr>
          <a:xfrm>
            <a:off x="6096000" y="2052935"/>
            <a:ext cx="457200" cy="461665"/>
          </a:xfrm>
          <a:prstGeom prst="rect">
            <a:avLst/>
          </a:prstGeom>
          <a:noFill/>
        </p:spPr>
        <p:txBody>
          <a:bodyPr wrap="square" rtlCol="0">
            <a:spAutoFit/>
          </a:bodyPr>
          <a:lstStyle/>
          <a:p>
            <a:pPr algn="ctr"/>
            <a:r>
              <a:rPr lang="en-US" dirty="0"/>
              <a:t>*</a:t>
            </a:r>
          </a:p>
        </p:txBody>
      </p:sp>
      <p:sp>
        <p:nvSpPr>
          <p:cNvPr id="19" name="TextBox 18">
            <a:extLst>
              <a:ext uri="{FF2B5EF4-FFF2-40B4-BE49-F238E27FC236}">
                <a16:creationId xmlns:a16="http://schemas.microsoft.com/office/drawing/2014/main" id="{7D4357E7-040B-F04A-A840-7917BB5CC2AF}"/>
              </a:ext>
            </a:extLst>
          </p:cNvPr>
          <p:cNvSpPr txBox="1"/>
          <p:nvPr/>
        </p:nvSpPr>
        <p:spPr>
          <a:xfrm>
            <a:off x="4953000" y="2057400"/>
            <a:ext cx="457200" cy="461665"/>
          </a:xfrm>
          <a:prstGeom prst="rect">
            <a:avLst/>
          </a:prstGeom>
          <a:noFill/>
        </p:spPr>
        <p:txBody>
          <a:bodyPr wrap="square" rtlCol="0">
            <a:spAutoFit/>
          </a:bodyPr>
          <a:lstStyle/>
          <a:p>
            <a:pPr algn="ctr"/>
            <a:r>
              <a:rPr lang="en-US" dirty="0"/>
              <a:t>*</a:t>
            </a:r>
          </a:p>
        </p:txBody>
      </p:sp>
      <p:sp>
        <p:nvSpPr>
          <p:cNvPr id="20" name="TextBox 19">
            <a:extLst>
              <a:ext uri="{FF2B5EF4-FFF2-40B4-BE49-F238E27FC236}">
                <a16:creationId xmlns:a16="http://schemas.microsoft.com/office/drawing/2014/main" id="{FDFEE21B-1FF3-8D4B-BD5D-9F19FAC4DC60}"/>
              </a:ext>
            </a:extLst>
          </p:cNvPr>
          <p:cNvSpPr txBox="1"/>
          <p:nvPr/>
        </p:nvSpPr>
        <p:spPr>
          <a:xfrm>
            <a:off x="5486400" y="2362200"/>
            <a:ext cx="457200" cy="461665"/>
          </a:xfrm>
          <a:prstGeom prst="rect">
            <a:avLst/>
          </a:prstGeom>
          <a:noFill/>
        </p:spPr>
        <p:txBody>
          <a:bodyPr wrap="square" rtlCol="0">
            <a:spAutoFit/>
          </a:bodyPr>
          <a:lstStyle/>
          <a:p>
            <a:pPr algn="ctr"/>
            <a:r>
              <a:rPr lang="en-US" dirty="0"/>
              <a:t>1</a:t>
            </a:r>
          </a:p>
        </p:txBody>
      </p:sp>
      <p:sp>
        <p:nvSpPr>
          <p:cNvPr id="21" name="Frame 20">
            <a:extLst>
              <a:ext uri="{FF2B5EF4-FFF2-40B4-BE49-F238E27FC236}">
                <a16:creationId xmlns:a16="http://schemas.microsoft.com/office/drawing/2014/main" id="{31049AB1-AA9D-2A48-ADE1-8AE28AC490D7}"/>
              </a:ext>
            </a:extLst>
          </p:cNvPr>
          <p:cNvSpPr/>
          <p:nvPr/>
        </p:nvSpPr>
        <p:spPr bwMode="auto">
          <a:xfrm>
            <a:off x="48006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2" name="TextBox 21">
            <a:extLst>
              <a:ext uri="{FF2B5EF4-FFF2-40B4-BE49-F238E27FC236}">
                <a16:creationId xmlns:a16="http://schemas.microsoft.com/office/drawing/2014/main" id="{1B47E0A3-1B54-C544-A5DC-ACD187B31A5D}"/>
              </a:ext>
            </a:extLst>
          </p:cNvPr>
          <p:cNvSpPr txBox="1"/>
          <p:nvPr/>
        </p:nvSpPr>
        <p:spPr>
          <a:xfrm>
            <a:off x="5029200" y="4191000"/>
            <a:ext cx="1447800" cy="461665"/>
          </a:xfrm>
          <a:prstGeom prst="rect">
            <a:avLst/>
          </a:prstGeom>
          <a:noFill/>
        </p:spPr>
        <p:txBody>
          <a:bodyPr wrap="square" rtlCol="0">
            <a:spAutoFit/>
          </a:bodyPr>
          <a:lstStyle/>
          <a:p>
            <a:pPr algn="ctr"/>
            <a:r>
              <a:rPr lang="en-US" dirty="0"/>
              <a:t>Y1</a:t>
            </a:r>
          </a:p>
        </p:txBody>
      </p:sp>
      <p:sp>
        <p:nvSpPr>
          <p:cNvPr id="23" name="TextBox 22">
            <a:extLst>
              <a:ext uri="{FF2B5EF4-FFF2-40B4-BE49-F238E27FC236}">
                <a16:creationId xmlns:a16="http://schemas.microsoft.com/office/drawing/2014/main" id="{873E9154-E3ED-0D46-BA8D-E73B56ED3547}"/>
              </a:ext>
            </a:extLst>
          </p:cNvPr>
          <p:cNvSpPr txBox="1"/>
          <p:nvPr/>
        </p:nvSpPr>
        <p:spPr>
          <a:xfrm>
            <a:off x="6096000" y="4567535"/>
            <a:ext cx="457200" cy="461665"/>
          </a:xfrm>
          <a:prstGeom prst="rect">
            <a:avLst/>
          </a:prstGeom>
          <a:noFill/>
        </p:spPr>
        <p:txBody>
          <a:bodyPr wrap="square" rtlCol="0">
            <a:spAutoFit/>
          </a:bodyPr>
          <a:lstStyle/>
          <a:p>
            <a:pPr algn="ctr"/>
            <a:r>
              <a:rPr lang="en-US" dirty="0"/>
              <a:t>*</a:t>
            </a:r>
          </a:p>
        </p:txBody>
      </p:sp>
      <p:sp>
        <p:nvSpPr>
          <p:cNvPr id="24" name="TextBox 23">
            <a:extLst>
              <a:ext uri="{FF2B5EF4-FFF2-40B4-BE49-F238E27FC236}">
                <a16:creationId xmlns:a16="http://schemas.microsoft.com/office/drawing/2014/main" id="{06FF4B5E-A25A-6A47-AE94-FE08867DCB96}"/>
              </a:ext>
            </a:extLst>
          </p:cNvPr>
          <p:cNvSpPr txBox="1"/>
          <p:nvPr/>
        </p:nvSpPr>
        <p:spPr>
          <a:xfrm>
            <a:off x="4953000" y="4572000"/>
            <a:ext cx="457200" cy="461665"/>
          </a:xfrm>
          <a:prstGeom prst="rect">
            <a:avLst/>
          </a:prstGeom>
          <a:noFill/>
        </p:spPr>
        <p:txBody>
          <a:bodyPr wrap="square" rtlCol="0">
            <a:spAutoFit/>
          </a:bodyPr>
          <a:lstStyle/>
          <a:p>
            <a:pPr algn="ctr"/>
            <a:r>
              <a:rPr lang="en-US" dirty="0"/>
              <a:t>Y</a:t>
            </a:r>
          </a:p>
        </p:txBody>
      </p:sp>
      <p:sp>
        <p:nvSpPr>
          <p:cNvPr id="25" name="TextBox 24">
            <a:extLst>
              <a:ext uri="{FF2B5EF4-FFF2-40B4-BE49-F238E27FC236}">
                <a16:creationId xmlns:a16="http://schemas.microsoft.com/office/drawing/2014/main" id="{87AC244D-7AA7-DD42-B226-043E90D61D22}"/>
              </a:ext>
            </a:extLst>
          </p:cNvPr>
          <p:cNvSpPr txBox="1"/>
          <p:nvPr/>
        </p:nvSpPr>
        <p:spPr>
          <a:xfrm>
            <a:off x="5029200" y="4876800"/>
            <a:ext cx="1447800" cy="461665"/>
          </a:xfrm>
          <a:prstGeom prst="rect">
            <a:avLst/>
          </a:prstGeom>
          <a:noFill/>
        </p:spPr>
        <p:txBody>
          <a:bodyPr wrap="square" rtlCol="0">
            <a:spAutoFit/>
          </a:bodyPr>
          <a:lstStyle/>
          <a:p>
            <a:pPr algn="ctr"/>
            <a:r>
              <a:rPr lang="en-US" dirty="0"/>
              <a:t>Y1</a:t>
            </a:r>
          </a:p>
        </p:txBody>
      </p:sp>
    </p:spTree>
    <p:extLst>
      <p:ext uri="{BB962C8B-B14F-4D97-AF65-F5344CB8AC3E}">
        <p14:creationId xmlns:p14="http://schemas.microsoft.com/office/powerpoint/2010/main" val="2335448343"/>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DD4D2-339E-1242-A289-49DA2BD88FC1}"/>
              </a:ext>
            </a:extLst>
          </p:cNvPr>
          <p:cNvSpPr>
            <a:spLocks noGrp="1"/>
          </p:cNvSpPr>
          <p:nvPr>
            <p:ph type="title"/>
          </p:nvPr>
        </p:nvSpPr>
        <p:spPr/>
        <p:txBody>
          <a:bodyPr/>
          <a:lstStyle/>
          <a:p>
            <a:r>
              <a:rPr lang="en-US" dirty="0"/>
              <a:t>q0 0 0 q2		q0 1 R q1</a:t>
            </a:r>
          </a:p>
        </p:txBody>
      </p:sp>
      <p:sp>
        <p:nvSpPr>
          <p:cNvPr id="3" name="Date Placeholder 2">
            <a:extLst>
              <a:ext uri="{FF2B5EF4-FFF2-40B4-BE49-F238E27FC236}">
                <a16:creationId xmlns:a16="http://schemas.microsoft.com/office/drawing/2014/main" id="{02359B35-B07E-AD4A-8C67-74D23C4A229B}"/>
              </a:ext>
            </a:extLst>
          </p:cNvPr>
          <p:cNvSpPr>
            <a:spLocks noGrp="1"/>
          </p:cNvSpPr>
          <p:nvPr>
            <p:ph type="dt" sz="half" idx="10"/>
          </p:nvPr>
        </p:nvSpPr>
        <p:spPr/>
        <p:txBody>
          <a:bodyPr/>
          <a:lstStyle/>
          <a:p>
            <a:pPr>
              <a:defRPr/>
            </a:pPr>
            <a:fld id="{5B41A5E4-338E-D84F-A9CA-A8B7CDC8764C}" type="datetime1">
              <a:rPr lang="en-US" smtClean="0"/>
              <a:pPr>
                <a:defRPr/>
              </a:pPr>
              <a:t>4/6/22</a:t>
            </a:fld>
            <a:endParaRPr lang="en-US"/>
          </a:p>
        </p:txBody>
      </p:sp>
      <p:sp>
        <p:nvSpPr>
          <p:cNvPr id="4" name="Footer Placeholder 3">
            <a:extLst>
              <a:ext uri="{FF2B5EF4-FFF2-40B4-BE49-F238E27FC236}">
                <a16:creationId xmlns:a16="http://schemas.microsoft.com/office/drawing/2014/main" id="{321E8F2A-F63F-F942-AFC8-EE180F04D951}"/>
              </a:ext>
            </a:extLst>
          </p:cNvPr>
          <p:cNvSpPr>
            <a:spLocks noGrp="1"/>
          </p:cNvSpPr>
          <p:nvPr>
            <p:ph type="ftr" sz="quarter" idx="11"/>
          </p:nvPr>
        </p:nvSpPr>
        <p:spPr/>
        <p:txBody>
          <a:bodyPr/>
          <a:lstStyle/>
          <a:p>
            <a:pPr>
              <a:defRPr/>
            </a:pPr>
            <a:r>
              <a:rPr lang="en-US" dirty="0"/>
              <a:t>© UCF CS</a:t>
            </a:r>
          </a:p>
        </p:txBody>
      </p:sp>
      <p:sp>
        <p:nvSpPr>
          <p:cNvPr id="5" name="Slide Number Placeholder 4">
            <a:extLst>
              <a:ext uri="{FF2B5EF4-FFF2-40B4-BE49-F238E27FC236}">
                <a16:creationId xmlns:a16="http://schemas.microsoft.com/office/drawing/2014/main" id="{10CD7ABE-EEA1-614E-BB3F-26DEE73381EB}"/>
              </a:ext>
            </a:extLst>
          </p:cNvPr>
          <p:cNvSpPr>
            <a:spLocks noGrp="1"/>
          </p:cNvSpPr>
          <p:nvPr>
            <p:ph type="sldNum" sz="quarter" idx="12"/>
          </p:nvPr>
        </p:nvSpPr>
        <p:spPr/>
        <p:txBody>
          <a:bodyPr/>
          <a:lstStyle/>
          <a:p>
            <a:pPr>
              <a:defRPr/>
            </a:pPr>
            <a:fld id="{F662DACD-9D40-814D-B35E-11A08E064F51}" type="slidenum">
              <a:rPr lang="en-US" smtClean="0"/>
              <a:pPr>
                <a:defRPr/>
              </a:pPr>
              <a:t>253</a:t>
            </a:fld>
            <a:endParaRPr lang="en-US"/>
          </a:p>
        </p:txBody>
      </p:sp>
      <p:sp>
        <p:nvSpPr>
          <p:cNvPr id="6" name="Frame 5">
            <a:extLst>
              <a:ext uri="{FF2B5EF4-FFF2-40B4-BE49-F238E27FC236}">
                <a16:creationId xmlns:a16="http://schemas.microsoft.com/office/drawing/2014/main" id="{5FCAE1B2-4EBA-124C-9799-150FBE1AD4A1}"/>
              </a:ext>
            </a:extLst>
          </p:cNvPr>
          <p:cNvSpPr/>
          <p:nvPr/>
        </p:nvSpPr>
        <p:spPr bwMode="auto">
          <a:xfrm>
            <a:off x="15240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a:extLst>
              <a:ext uri="{FF2B5EF4-FFF2-40B4-BE49-F238E27FC236}">
                <a16:creationId xmlns:a16="http://schemas.microsoft.com/office/drawing/2014/main" id="{A935C539-A346-5B41-BE35-CB32B3128470}"/>
              </a:ext>
            </a:extLst>
          </p:cNvPr>
          <p:cNvSpPr txBox="1"/>
          <p:nvPr/>
        </p:nvSpPr>
        <p:spPr>
          <a:xfrm>
            <a:off x="2819400" y="2052935"/>
            <a:ext cx="457200" cy="461665"/>
          </a:xfrm>
          <a:prstGeom prst="rect">
            <a:avLst/>
          </a:prstGeom>
          <a:noFill/>
        </p:spPr>
        <p:txBody>
          <a:bodyPr wrap="square" rtlCol="0">
            <a:spAutoFit/>
          </a:bodyPr>
          <a:lstStyle/>
          <a:p>
            <a:pPr algn="ctr"/>
            <a:r>
              <a:rPr lang="en-US" dirty="0"/>
              <a:t>*</a:t>
            </a:r>
          </a:p>
        </p:txBody>
      </p:sp>
      <p:sp>
        <p:nvSpPr>
          <p:cNvPr id="9" name="TextBox 8">
            <a:extLst>
              <a:ext uri="{FF2B5EF4-FFF2-40B4-BE49-F238E27FC236}">
                <a16:creationId xmlns:a16="http://schemas.microsoft.com/office/drawing/2014/main" id="{6E5D16A8-A166-6F4D-8A0A-5D996A4299A6}"/>
              </a:ext>
            </a:extLst>
          </p:cNvPr>
          <p:cNvSpPr txBox="1"/>
          <p:nvPr/>
        </p:nvSpPr>
        <p:spPr>
          <a:xfrm>
            <a:off x="1676400" y="2057400"/>
            <a:ext cx="457200" cy="461665"/>
          </a:xfrm>
          <a:prstGeom prst="rect">
            <a:avLst/>
          </a:prstGeom>
          <a:noFill/>
        </p:spPr>
        <p:txBody>
          <a:bodyPr wrap="square" rtlCol="0">
            <a:spAutoFit/>
          </a:bodyPr>
          <a:lstStyle/>
          <a:p>
            <a:pPr algn="ctr"/>
            <a:r>
              <a:rPr lang="en-US" dirty="0"/>
              <a:t>*</a:t>
            </a:r>
          </a:p>
        </p:txBody>
      </p:sp>
      <p:sp>
        <p:nvSpPr>
          <p:cNvPr id="10" name="TextBox 9">
            <a:extLst>
              <a:ext uri="{FF2B5EF4-FFF2-40B4-BE49-F238E27FC236}">
                <a16:creationId xmlns:a16="http://schemas.microsoft.com/office/drawing/2014/main" id="{9215F45E-2601-3446-8EF2-7E15D6E9E751}"/>
              </a:ext>
            </a:extLst>
          </p:cNvPr>
          <p:cNvSpPr txBox="1"/>
          <p:nvPr/>
        </p:nvSpPr>
        <p:spPr>
          <a:xfrm>
            <a:off x="2057400" y="2362200"/>
            <a:ext cx="990600" cy="461665"/>
          </a:xfrm>
          <a:prstGeom prst="rect">
            <a:avLst/>
          </a:prstGeom>
          <a:noFill/>
        </p:spPr>
        <p:txBody>
          <a:bodyPr wrap="square" rtlCol="0">
            <a:spAutoFit/>
          </a:bodyPr>
          <a:lstStyle/>
          <a:p>
            <a:pPr algn="ctr"/>
            <a:r>
              <a:rPr lang="en-US" dirty="0"/>
              <a:t>q0,0</a:t>
            </a:r>
          </a:p>
        </p:txBody>
      </p:sp>
      <p:sp>
        <p:nvSpPr>
          <p:cNvPr id="11" name="Frame 10">
            <a:extLst>
              <a:ext uri="{FF2B5EF4-FFF2-40B4-BE49-F238E27FC236}">
                <a16:creationId xmlns:a16="http://schemas.microsoft.com/office/drawing/2014/main" id="{C1C40973-3C81-2E40-9CF1-F84FDF2ACFEA}"/>
              </a:ext>
            </a:extLst>
          </p:cNvPr>
          <p:cNvSpPr/>
          <p:nvPr/>
        </p:nvSpPr>
        <p:spPr bwMode="auto">
          <a:xfrm>
            <a:off x="15240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2" name="TextBox 11">
            <a:extLst>
              <a:ext uri="{FF2B5EF4-FFF2-40B4-BE49-F238E27FC236}">
                <a16:creationId xmlns:a16="http://schemas.microsoft.com/office/drawing/2014/main" id="{92D4D306-7590-8F47-9F63-D4963B523041}"/>
              </a:ext>
            </a:extLst>
          </p:cNvPr>
          <p:cNvSpPr txBox="1"/>
          <p:nvPr/>
        </p:nvSpPr>
        <p:spPr>
          <a:xfrm>
            <a:off x="1752600" y="4191000"/>
            <a:ext cx="1447800" cy="461665"/>
          </a:xfrm>
          <a:prstGeom prst="rect">
            <a:avLst/>
          </a:prstGeom>
          <a:noFill/>
        </p:spPr>
        <p:txBody>
          <a:bodyPr wrap="square" rtlCol="0">
            <a:spAutoFit/>
          </a:bodyPr>
          <a:lstStyle/>
          <a:p>
            <a:pPr algn="ctr"/>
            <a:r>
              <a:rPr lang="en-US" dirty="0"/>
              <a:t>q2,Y0</a:t>
            </a:r>
          </a:p>
        </p:txBody>
      </p:sp>
      <p:sp>
        <p:nvSpPr>
          <p:cNvPr id="13" name="TextBox 12">
            <a:extLst>
              <a:ext uri="{FF2B5EF4-FFF2-40B4-BE49-F238E27FC236}">
                <a16:creationId xmlns:a16="http://schemas.microsoft.com/office/drawing/2014/main" id="{7AFBF843-7712-5248-A629-51146E78FAD8}"/>
              </a:ext>
            </a:extLst>
          </p:cNvPr>
          <p:cNvSpPr txBox="1"/>
          <p:nvPr/>
        </p:nvSpPr>
        <p:spPr>
          <a:xfrm>
            <a:off x="2819400" y="4567535"/>
            <a:ext cx="457200" cy="461665"/>
          </a:xfrm>
          <a:prstGeom prst="rect">
            <a:avLst/>
          </a:prstGeom>
          <a:noFill/>
        </p:spPr>
        <p:txBody>
          <a:bodyPr wrap="square" rtlCol="0">
            <a:spAutoFit/>
          </a:bodyPr>
          <a:lstStyle/>
          <a:p>
            <a:pPr algn="ctr"/>
            <a:r>
              <a:rPr lang="en-US" dirty="0"/>
              <a:t>*</a:t>
            </a:r>
          </a:p>
        </p:txBody>
      </p:sp>
      <p:sp>
        <p:nvSpPr>
          <p:cNvPr id="14" name="TextBox 13">
            <a:extLst>
              <a:ext uri="{FF2B5EF4-FFF2-40B4-BE49-F238E27FC236}">
                <a16:creationId xmlns:a16="http://schemas.microsoft.com/office/drawing/2014/main" id="{A0B78BEB-FB74-FA4C-A48C-CDE149673C2B}"/>
              </a:ext>
            </a:extLst>
          </p:cNvPr>
          <p:cNvSpPr txBox="1"/>
          <p:nvPr/>
        </p:nvSpPr>
        <p:spPr>
          <a:xfrm>
            <a:off x="1676400" y="4572000"/>
            <a:ext cx="457200" cy="461665"/>
          </a:xfrm>
          <a:prstGeom prst="rect">
            <a:avLst/>
          </a:prstGeom>
          <a:noFill/>
        </p:spPr>
        <p:txBody>
          <a:bodyPr wrap="square" rtlCol="0">
            <a:spAutoFit/>
          </a:bodyPr>
          <a:lstStyle/>
          <a:p>
            <a:pPr algn="ctr"/>
            <a:r>
              <a:rPr lang="en-US" dirty="0"/>
              <a:t>Y</a:t>
            </a:r>
          </a:p>
        </p:txBody>
      </p:sp>
      <p:sp>
        <p:nvSpPr>
          <p:cNvPr id="15" name="TextBox 14">
            <a:extLst>
              <a:ext uri="{FF2B5EF4-FFF2-40B4-BE49-F238E27FC236}">
                <a16:creationId xmlns:a16="http://schemas.microsoft.com/office/drawing/2014/main" id="{2B5FF831-5D76-2C4B-8A9D-292857BDFF0D}"/>
              </a:ext>
            </a:extLst>
          </p:cNvPr>
          <p:cNvSpPr txBox="1"/>
          <p:nvPr/>
        </p:nvSpPr>
        <p:spPr>
          <a:xfrm>
            <a:off x="1752600" y="4876800"/>
            <a:ext cx="1447800" cy="461665"/>
          </a:xfrm>
          <a:prstGeom prst="rect">
            <a:avLst/>
          </a:prstGeom>
          <a:noFill/>
        </p:spPr>
        <p:txBody>
          <a:bodyPr wrap="square" rtlCol="0">
            <a:spAutoFit/>
          </a:bodyPr>
          <a:lstStyle/>
          <a:p>
            <a:pPr algn="ctr"/>
            <a:r>
              <a:rPr lang="en-US" dirty="0"/>
              <a:t>q0,Y0</a:t>
            </a:r>
          </a:p>
        </p:txBody>
      </p:sp>
      <p:sp>
        <p:nvSpPr>
          <p:cNvPr id="27" name="TextBox 26">
            <a:extLst>
              <a:ext uri="{FF2B5EF4-FFF2-40B4-BE49-F238E27FC236}">
                <a16:creationId xmlns:a16="http://schemas.microsoft.com/office/drawing/2014/main" id="{DBD62D96-BAB0-4E4F-A5B7-2F505EC10EAC}"/>
              </a:ext>
            </a:extLst>
          </p:cNvPr>
          <p:cNvSpPr txBox="1"/>
          <p:nvPr/>
        </p:nvSpPr>
        <p:spPr>
          <a:xfrm>
            <a:off x="2057400" y="1676400"/>
            <a:ext cx="990600" cy="461665"/>
          </a:xfrm>
          <a:prstGeom prst="rect">
            <a:avLst/>
          </a:prstGeom>
          <a:noFill/>
        </p:spPr>
        <p:txBody>
          <a:bodyPr wrap="square" rtlCol="0">
            <a:spAutoFit/>
          </a:bodyPr>
          <a:lstStyle/>
          <a:p>
            <a:pPr algn="ctr"/>
            <a:r>
              <a:rPr lang="en-US" dirty="0"/>
              <a:t>q2,0</a:t>
            </a:r>
          </a:p>
        </p:txBody>
      </p:sp>
      <p:sp>
        <p:nvSpPr>
          <p:cNvPr id="28" name="Frame 27">
            <a:extLst>
              <a:ext uri="{FF2B5EF4-FFF2-40B4-BE49-F238E27FC236}">
                <a16:creationId xmlns:a16="http://schemas.microsoft.com/office/drawing/2014/main" id="{0B2986D1-6987-CA48-B0CC-ED3CF89644DB}"/>
              </a:ext>
            </a:extLst>
          </p:cNvPr>
          <p:cNvSpPr/>
          <p:nvPr/>
        </p:nvSpPr>
        <p:spPr bwMode="auto">
          <a:xfrm>
            <a:off x="42672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9" name="TextBox 28">
            <a:extLst>
              <a:ext uri="{FF2B5EF4-FFF2-40B4-BE49-F238E27FC236}">
                <a16:creationId xmlns:a16="http://schemas.microsoft.com/office/drawing/2014/main" id="{019138E2-F58D-B348-BBE1-1A4077DDF07B}"/>
              </a:ext>
            </a:extLst>
          </p:cNvPr>
          <p:cNvSpPr txBox="1"/>
          <p:nvPr/>
        </p:nvSpPr>
        <p:spPr>
          <a:xfrm>
            <a:off x="5181600" y="1981200"/>
            <a:ext cx="990600" cy="461665"/>
          </a:xfrm>
          <a:prstGeom prst="rect">
            <a:avLst/>
          </a:prstGeom>
          <a:noFill/>
        </p:spPr>
        <p:txBody>
          <a:bodyPr wrap="square" rtlCol="0">
            <a:spAutoFit/>
          </a:bodyPr>
          <a:lstStyle/>
          <a:p>
            <a:pPr algn="ctr"/>
            <a:r>
              <a:rPr lang="en-US" dirty="0"/>
              <a:t>q1,R</a:t>
            </a:r>
          </a:p>
        </p:txBody>
      </p:sp>
      <p:sp>
        <p:nvSpPr>
          <p:cNvPr id="30" name="TextBox 29">
            <a:extLst>
              <a:ext uri="{FF2B5EF4-FFF2-40B4-BE49-F238E27FC236}">
                <a16:creationId xmlns:a16="http://schemas.microsoft.com/office/drawing/2014/main" id="{8C0ED8C1-3BDA-D746-9B43-FE46BF6A1C55}"/>
              </a:ext>
            </a:extLst>
          </p:cNvPr>
          <p:cNvSpPr txBox="1"/>
          <p:nvPr/>
        </p:nvSpPr>
        <p:spPr>
          <a:xfrm>
            <a:off x="4419600" y="2057400"/>
            <a:ext cx="457200" cy="461665"/>
          </a:xfrm>
          <a:prstGeom prst="rect">
            <a:avLst/>
          </a:prstGeom>
          <a:noFill/>
        </p:spPr>
        <p:txBody>
          <a:bodyPr wrap="square" rtlCol="0">
            <a:spAutoFit/>
          </a:bodyPr>
          <a:lstStyle/>
          <a:p>
            <a:pPr algn="ctr"/>
            <a:r>
              <a:rPr lang="en-US" dirty="0"/>
              <a:t>*</a:t>
            </a:r>
          </a:p>
        </p:txBody>
      </p:sp>
      <p:sp>
        <p:nvSpPr>
          <p:cNvPr id="31" name="TextBox 30">
            <a:extLst>
              <a:ext uri="{FF2B5EF4-FFF2-40B4-BE49-F238E27FC236}">
                <a16:creationId xmlns:a16="http://schemas.microsoft.com/office/drawing/2014/main" id="{5BC33775-E39C-394D-B72D-CAA69AE99675}"/>
              </a:ext>
            </a:extLst>
          </p:cNvPr>
          <p:cNvSpPr txBox="1"/>
          <p:nvPr/>
        </p:nvSpPr>
        <p:spPr>
          <a:xfrm>
            <a:off x="4800600" y="2362200"/>
            <a:ext cx="990600" cy="461665"/>
          </a:xfrm>
          <a:prstGeom prst="rect">
            <a:avLst/>
          </a:prstGeom>
          <a:noFill/>
        </p:spPr>
        <p:txBody>
          <a:bodyPr wrap="square" rtlCol="0">
            <a:spAutoFit/>
          </a:bodyPr>
          <a:lstStyle/>
          <a:p>
            <a:pPr algn="ctr"/>
            <a:r>
              <a:rPr lang="en-US" dirty="0"/>
              <a:t>q0,1</a:t>
            </a:r>
          </a:p>
        </p:txBody>
      </p:sp>
      <p:sp>
        <p:nvSpPr>
          <p:cNvPr id="32" name="Frame 31">
            <a:extLst>
              <a:ext uri="{FF2B5EF4-FFF2-40B4-BE49-F238E27FC236}">
                <a16:creationId xmlns:a16="http://schemas.microsoft.com/office/drawing/2014/main" id="{75102FC7-EC7F-7041-80D4-EB22835F5145}"/>
              </a:ext>
            </a:extLst>
          </p:cNvPr>
          <p:cNvSpPr/>
          <p:nvPr/>
        </p:nvSpPr>
        <p:spPr bwMode="auto">
          <a:xfrm>
            <a:off x="42672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33" name="TextBox 32">
            <a:extLst>
              <a:ext uri="{FF2B5EF4-FFF2-40B4-BE49-F238E27FC236}">
                <a16:creationId xmlns:a16="http://schemas.microsoft.com/office/drawing/2014/main" id="{9DD29F82-A821-CF47-A233-D15188A2B768}"/>
              </a:ext>
            </a:extLst>
          </p:cNvPr>
          <p:cNvSpPr txBox="1"/>
          <p:nvPr/>
        </p:nvSpPr>
        <p:spPr>
          <a:xfrm>
            <a:off x="4495800" y="4191000"/>
            <a:ext cx="1447800" cy="461665"/>
          </a:xfrm>
          <a:prstGeom prst="rect">
            <a:avLst/>
          </a:prstGeom>
          <a:noFill/>
        </p:spPr>
        <p:txBody>
          <a:bodyPr wrap="square" rtlCol="0">
            <a:spAutoFit/>
          </a:bodyPr>
          <a:lstStyle/>
          <a:p>
            <a:pPr algn="ctr"/>
            <a:r>
              <a:rPr lang="en-US" dirty="0"/>
              <a:t>Y1</a:t>
            </a:r>
          </a:p>
        </p:txBody>
      </p:sp>
      <p:sp>
        <p:nvSpPr>
          <p:cNvPr id="35" name="TextBox 34">
            <a:extLst>
              <a:ext uri="{FF2B5EF4-FFF2-40B4-BE49-F238E27FC236}">
                <a16:creationId xmlns:a16="http://schemas.microsoft.com/office/drawing/2014/main" id="{760FE792-64EA-AD4B-843B-AAD3CD7DF7B8}"/>
              </a:ext>
            </a:extLst>
          </p:cNvPr>
          <p:cNvSpPr txBox="1"/>
          <p:nvPr/>
        </p:nvSpPr>
        <p:spPr>
          <a:xfrm>
            <a:off x="4419600" y="4572000"/>
            <a:ext cx="457200" cy="461665"/>
          </a:xfrm>
          <a:prstGeom prst="rect">
            <a:avLst/>
          </a:prstGeom>
          <a:noFill/>
        </p:spPr>
        <p:txBody>
          <a:bodyPr wrap="square" rtlCol="0">
            <a:spAutoFit/>
          </a:bodyPr>
          <a:lstStyle/>
          <a:p>
            <a:pPr algn="ctr"/>
            <a:r>
              <a:rPr lang="en-US" dirty="0"/>
              <a:t>Y</a:t>
            </a:r>
          </a:p>
        </p:txBody>
      </p:sp>
      <p:sp>
        <p:nvSpPr>
          <p:cNvPr id="36" name="TextBox 35">
            <a:extLst>
              <a:ext uri="{FF2B5EF4-FFF2-40B4-BE49-F238E27FC236}">
                <a16:creationId xmlns:a16="http://schemas.microsoft.com/office/drawing/2014/main" id="{FDBF87C9-E709-6E4E-9BC7-713E3FBF5C1B}"/>
              </a:ext>
            </a:extLst>
          </p:cNvPr>
          <p:cNvSpPr txBox="1"/>
          <p:nvPr/>
        </p:nvSpPr>
        <p:spPr>
          <a:xfrm>
            <a:off x="4495800" y="4876800"/>
            <a:ext cx="1447800" cy="461665"/>
          </a:xfrm>
          <a:prstGeom prst="rect">
            <a:avLst/>
          </a:prstGeom>
          <a:noFill/>
        </p:spPr>
        <p:txBody>
          <a:bodyPr wrap="square" rtlCol="0">
            <a:spAutoFit/>
          </a:bodyPr>
          <a:lstStyle/>
          <a:p>
            <a:pPr algn="ctr"/>
            <a:r>
              <a:rPr lang="en-US" dirty="0"/>
              <a:t>q0,Y1</a:t>
            </a:r>
          </a:p>
        </p:txBody>
      </p:sp>
      <p:sp>
        <p:nvSpPr>
          <p:cNvPr id="37" name="TextBox 36">
            <a:extLst>
              <a:ext uri="{FF2B5EF4-FFF2-40B4-BE49-F238E27FC236}">
                <a16:creationId xmlns:a16="http://schemas.microsoft.com/office/drawing/2014/main" id="{6985A0DE-DEB5-3E45-B316-66D5D0B4DB08}"/>
              </a:ext>
            </a:extLst>
          </p:cNvPr>
          <p:cNvSpPr txBox="1"/>
          <p:nvPr/>
        </p:nvSpPr>
        <p:spPr>
          <a:xfrm>
            <a:off x="4800600" y="1676400"/>
            <a:ext cx="990600" cy="461665"/>
          </a:xfrm>
          <a:prstGeom prst="rect">
            <a:avLst/>
          </a:prstGeom>
          <a:noFill/>
        </p:spPr>
        <p:txBody>
          <a:bodyPr wrap="square" rtlCol="0">
            <a:spAutoFit/>
          </a:bodyPr>
          <a:lstStyle/>
          <a:p>
            <a:pPr algn="ctr"/>
            <a:r>
              <a:rPr lang="en-US" dirty="0"/>
              <a:t>1</a:t>
            </a:r>
          </a:p>
        </p:txBody>
      </p:sp>
      <p:sp>
        <p:nvSpPr>
          <p:cNvPr id="38" name="TextBox 37">
            <a:extLst>
              <a:ext uri="{FF2B5EF4-FFF2-40B4-BE49-F238E27FC236}">
                <a16:creationId xmlns:a16="http://schemas.microsoft.com/office/drawing/2014/main" id="{D3123093-D5CC-8E47-8A79-92E1D5A79940}"/>
              </a:ext>
            </a:extLst>
          </p:cNvPr>
          <p:cNvSpPr txBox="1"/>
          <p:nvPr/>
        </p:nvSpPr>
        <p:spPr>
          <a:xfrm>
            <a:off x="5181600" y="4491335"/>
            <a:ext cx="990600" cy="461665"/>
          </a:xfrm>
          <a:prstGeom prst="rect">
            <a:avLst/>
          </a:prstGeom>
          <a:noFill/>
        </p:spPr>
        <p:txBody>
          <a:bodyPr wrap="square" rtlCol="0">
            <a:spAutoFit/>
          </a:bodyPr>
          <a:lstStyle/>
          <a:p>
            <a:pPr algn="ctr"/>
            <a:r>
              <a:rPr lang="en-US" dirty="0"/>
              <a:t>q1,R</a:t>
            </a:r>
          </a:p>
        </p:txBody>
      </p:sp>
      <p:sp>
        <p:nvSpPr>
          <p:cNvPr id="39" name="Frame 38">
            <a:extLst>
              <a:ext uri="{FF2B5EF4-FFF2-40B4-BE49-F238E27FC236}">
                <a16:creationId xmlns:a16="http://schemas.microsoft.com/office/drawing/2014/main" id="{C644B165-65FB-444F-B7B8-FCCD27166E3E}"/>
              </a:ext>
            </a:extLst>
          </p:cNvPr>
          <p:cNvSpPr/>
          <p:nvPr/>
        </p:nvSpPr>
        <p:spPr bwMode="auto">
          <a:xfrm>
            <a:off x="66294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40" name="TextBox 39">
            <a:extLst>
              <a:ext uri="{FF2B5EF4-FFF2-40B4-BE49-F238E27FC236}">
                <a16:creationId xmlns:a16="http://schemas.microsoft.com/office/drawing/2014/main" id="{531E98B3-BEC5-DA45-A3A3-52CD399A7877}"/>
              </a:ext>
            </a:extLst>
          </p:cNvPr>
          <p:cNvSpPr txBox="1"/>
          <p:nvPr/>
        </p:nvSpPr>
        <p:spPr>
          <a:xfrm>
            <a:off x="6705600" y="1974521"/>
            <a:ext cx="990600" cy="461665"/>
          </a:xfrm>
          <a:prstGeom prst="rect">
            <a:avLst/>
          </a:prstGeom>
          <a:noFill/>
        </p:spPr>
        <p:txBody>
          <a:bodyPr wrap="square" rtlCol="0">
            <a:spAutoFit/>
          </a:bodyPr>
          <a:lstStyle/>
          <a:p>
            <a:pPr algn="ctr"/>
            <a:r>
              <a:rPr lang="en-US" dirty="0"/>
              <a:t>q1,R</a:t>
            </a:r>
          </a:p>
        </p:txBody>
      </p:sp>
      <p:sp>
        <p:nvSpPr>
          <p:cNvPr id="41" name="TextBox 40">
            <a:extLst>
              <a:ext uri="{FF2B5EF4-FFF2-40B4-BE49-F238E27FC236}">
                <a16:creationId xmlns:a16="http://schemas.microsoft.com/office/drawing/2014/main" id="{F753346F-E9AD-F44C-9DDF-1FE06F0E41B0}"/>
              </a:ext>
            </a:extLst>
          </p:cNvPr>
          <p:cNvSpPr txBox="1"/>
          <p:nvPr/>
        </p:nvSpPr>
        <p:spPr>
          <a:xfrm>
            <a:off x="8000484" y="2022620"/>
            <a:ext cx="457200" cy="461665"/>
          </a:xfrm>
          <a:prstGeom prst="rect">
            <a:avLst/>
          </a:prstGeom>
          <a:noFill/>
        </p:spPr>
        <p:txBody>
          <a:bodyPr wrap="square" rtlCol="0">
            <a:spAutoFit/>
          </a:bodyPr>
          <a:lstStyle/>
          <a:p>
            <a:pPr algn="ctr"/>
            <a:r>
              <a:rPr lang="en-US" dirty="0"/>
              <a:t>*</a:t>
            </a:r>
          </a:p>
        </p:txBody>
      </p:sp>
      <p:sp>
        <p:nvSpPr>
          <p:cNvPr id="42" name="TextBox 41">
            <a:extLst>
              <a:ext uri="{FF2B5EF4-FFF2-40B4-BE49-F238E27FC236}">
                <a16:creationId xmlns:a16="http://schemas.microsoft.com/office/drawing/2014/main" id="{DEC7A00D-95DC-3E48-8D5B-2E327867064E}"/>
              </a:ext>
            </a:extLst>
          </p:cNvPr>
          <p:cNvSpPr txBox="1"/>
          <p:nvPr/>
        </p:nvSpPr>
        <p:spPr>
          <a:xfrm>
            <a:off x="7162800" y="2362200"/>
            <a:ext cx="990600" cy="461665"/>
          </a:xfrm>
          <a:prstGeom prst="rect">
            <a:avLst/>
          </a:prstGeom>
          <a:noFill/>
        </p:spPr>
        <p:txBody>
          <a:bodyPr wrap="square" rtlCol="0">
            <a:spAutoFit/>
          </a:bodyPr>
          <a:lstStyle/>
          <a:p>
            <a:pPr algn="ctr"/>
            <a:r>
              <a:rPr lang="en-US" dirty="0"/>
              <a:t>0</a:t>
            </a:r>
          </a:p>
        </p:txBody>
      </p:sp>
      <p:sp>
        <p:nvSpPr>
          <p:cNvPr id="47" name="TextBox 46">
            <a:extLst>
              <a:ext uri="{FF2B5EF4-FFF2-40B4-BE49-F238E27FC236}">
                <a16:creationId xmlns:a16="http://schemas.microsoft.com/office/drawing/2014/main" id="{B09A3827-1DEC-304D-9ECA-EAEDFEF95F85}"/>
              </a:ext>
            </a:extLst>
          </p:cNvPr>
          <p:cNvSpPr txBox="1"/>
          <p:nvPr/>
        </p:nvSpPr>
        <p:spPr>
          <a:xfrm>
            <a:off x="7162800" y="1676400"/>
            <a:ext cx="990600" cy="461665"/>
          </a:xfrm>
          <a:prstGeom prst="rect">
            <a:avLst/>
          </a:prstGeom>
          <a:noFill/>
        </p:spPr>
        <p:txBody>
          <a:bodyPr wrap="square" rtlCol="0">
            <a:spAutoFit/>
          </a:bodyPr>
          <a:lstStyle/>
          <a:p>
            <a:pPr algn="ctr"/>
            <a:r>
              <a:rPr lang="en-US" dirty="0"/>
              <a:t>q1,0</a:t>
            </a:r>
          </a:p>
        </p:txBody>
      </p:sp>
      <p:sp>
        <p:nvSpPr>
          <p:cNvPr id="49" name="Frame 48">
            <a:extLst>
              <a:ext uri="{FF2B5EF4-FFF2-40B4-BE49-F238E27FC236}">
                <a16:creationId xmlns:a16="http://schemas.microsoft.com/office/drawing/2014/main" id="{F55A909B-1DF4-334A-BDD6-3A31778A8815}"/>
              </a:ext>
            </a:extLst>
          </p:cNvPr>
          <p:cNvSpPr/>
          <p:nvPr/>
        </p:nvSpPr>
        <p:spPr bwMode="auto">
          <a:xfrm>
            <a:off x="66294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50" name="TextBox 49">
            <a:extLst>
              <a:ext uri="{FF2B5EF4-FFF2-40B4-BE49-F238E27FC236}">
                <a16:creationId xmlns:a16="http://schemas.microsoft.com/office/drawing/2014/main" id="{1EBF1154-0ADD-0541-820E-0AA21BEF34EA}"/>
              </a:ext>
            </a:extLst>
          </p:cNvPr>
          <p:cNvSpPr txBox="1"/>
          <p:nvPr/>
        </p:nvSpPr>
        <p:spPr>
          <a:xfrm>
            <a:off x="6705600" y="4489121"/>
            <a:ext cx="990600" cy="461665"/>
          </a:xfrm>
          <a:prstGeom prst="rect">
            <a:avLst/>
          </a:prstGeom>
          <a:noFill/>
        </p:spPr>
        <p:txBody>
          <a:bodyPr wrap="square" rtlCol="0">
            <a:spAutoFit/>
          </a:bodyPr>
          <a:lstStyle/>
          <a:p>
            <a:pPr algn="ctr"/>
            <a:r>
              <a:rPr lang="en-US" dirty="0"/>
              <a:t>q1,R</a:t>
            </a:r>
          </a:p>
        </p:txBody>
      </p:sp>
      <p:sp>
        <p:nvSpPr>
          <p:cNvPr id="51" name="TextBox 50">
            <a:extLst>
              <a:ext uri="{FF2B5EF4-FFF2-40B4-BE49-F238E27FC236}">
                <a16:creationId xmlns:a16="http://schemas.microsoft.com/office/drawing/2014/main" id="{2B97B5EA-50C5-3749-9550-C711D1B672C3}"/>
              </a:ext>
            </a:extLst>
          </p:cNvPr>
          <p:cNvSpPr txBox="1"/>
          <p:nvPr/>
        </p:nvSpPr>
        <p:spPr>
          <a:xfrm>
            <a:off x="8000484" y="4537220"/>
            <a:ext cx="457200" cy="461665"/>
          </a:xfrm>
          <a:prstGeom prst="rect">
            <a:avLst/>
          </a:prstGeom>
          <a:noFill/>
        </p:spPr>
        <p:txBody>
          <a:bodyPr wrap="square" rtlCol="0">
            <a:spAutoFit/>
          </a:bodyPr>
          <a:lstStyle/>
          <a:p>
            <a:pPr algn="ctr"/>
            <a:r>
              <a:rPr lang="en-US" dirty="0"/>
              <a:t>*</a:t>
            </a:r>
          </a:p>
        </p:txBody>
      </p:sp>
      <p:sp>
        <p:nvSpPr>
          <p:cNvPr id="52" name="TextBox 51">
            <a:extLst>
              <a:ext uri="{FF2B5EF4-FFF2-40B4-BE49-F238E27FC236}">
                <a16:creationId xmlns:a16="http://schemas.microsoft.com/office/drawing/2014/main" id="{0C5322BE-45E5-BC4A-88CB-650FB93113FB}"/>
              </a:ext>
            </a:extLst>
          </p:cNvPr>
          <p:cNvSpPr txBox="1"/>
          <p:nvPr/>
        </p:nvSpPr>
        <p:spPr>
          <a:xfrm>
            <a:off x="7162800" y="4876800"/>
            <a:ext cx="990600" cy="461665"/>
          </a:xfrm>
          <a:prstGeom prst="rect">
            <a:avLst/>
          </a:prstGeom>
          <a:noFill/>
        </p:spPr>
        <p:txBody>
          <a:bodyPr wrap="square" rtlCol="0">
            <a:spAutoFit/>
          </a:bodyPr>
          <a:lstStyle/>
          <a:p>
            <a:pPr algn="ctr"/>
            <a:r>
              <a:rPr lang="en-US" dirty="0"/>
              <a:t>1</a:t>
            </a:r>
          </a:p>
        </p:txBody>
      </p:sp>
      <p:sp>
        <p:nvSpPr>
          <p:cNvPr id="53" name="TextBox 52">
            <a:extLst>
              <a:ext uri="{FF2B5EF4-FFF2-40B4-BE49-F238E27FC236}">
                <a16:creationId xmlns:a16="http://schemas.microsoft.com/office/drawing/2014/main" id="{609095E6-F253-2B43-8C71-E73885CFDD20}"/>
              </a:ext>
            </a:extLst>
          </p:cNvPr>
          <p:cNvSpPr txBox="1"/>
          <p:nvPr/>
        </p:nvSpPr>
        <p:spPr>
          <a:xfrm>
            <a:off x="7162800" y="4191000"/>
            <a:ext cx="990600" cy="461665"/>
          </a:xfrm>
          <a:prstGeom prst="rect">
            <a:avLst/>
          </a:prstGeom>
          <a:noFill/>
        </p:spPr>
        <p:txBody>
          <a:bodyPr wrap="square" rtlCol="0">
            <a:spAutoFit/>
          </a:bodyPr>
          <a:lstStyle/>
          <a:p>
            <a:pPr algn="ctr"/>
            <a:r>
              <a:rPr lang="en-US" dirty="0"/>
              <a:t>q1,1</a:t>
            </a:r>
          </a:p>
        </p:txBody>
      </p:sp>
    </p:spTree>
    <p:extLst>
      <p:ext uri="{BB962C8B-B14F-4D97-AF65-F5344CB8AC3E}">
        <p14:creationId xmlns:p14="http://schemas.microsoft.com/office/powerpoint/2010/main" val="2186750303"/>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DD4D2-339E-1242-A289-49DA2BD88FC1}"/>
              </a:ext>
            </a:extLst>
          </p:cNvPr>
          <p:cNvSpPr>
            <a:spLocks noGrp="1"/>
          </p:cNvSpPr>
          <p:nvPr>
            <p:ph type="title"/>
          </p:nvPr>
        </p:nvSpPr>
        <p:spPr/>
        <p:txBody>
          <a:bodyPr/>
          <a:lstStyle/>
          <a:p>
            <a:r>
              <a:rPr lang="en-US" dirty="0"/>
              <a:t>	q1 0 L q2			q1 1 1 q3</a:t>
            </a:r>
          </a:p>
        </p:txBody>
      </p:sp>
      <p:sp>
        <p:nvSpPr>
          <p:cNvPr id="3" name="Date Placeholder 2">
            <a:extLst>
              <a:ext uri="{FF2B5EF4-FFF2-40B4-BE49-F238E27FC236}">
                <a16:creationId xmlns:a16="http://schemas.microsoft.com/office/drawing/2014/main" id="{02359B35-B07E-AD4A-8C67-74D23C4A229B}"/>
              </a:ext>
            </a:extLst>
          </p:cNvPr>
          <p:cNvSpPr>
            <a:spLocks noGrp="1"/>
          </p:cNvSpPr>
          <p:nvPr>
            <p:ph type="dt" sz="half" idx="10"/>
          </p:nvPr>
        </p:nvSpPr>
        <p:spPr/>
        <p:txBody>
          <a:bodyPr/>
          <a:lstStyle/>
          <a:p>
            <a:pPr>
              <a:defRPr/>
            </a:pPr>
            <a:fld id="{5B41A5E4-338E-D84F-A9CA-A8B7CDC8764C}" type="datetime1">
              <a:rPr lang="en-US" smtClean="0"/>
              <a:pPr>
                <a:defRPr/>
              </a:pPr>
              <a:t>4/6/22</a:t>
            </a:fld>
            <a:endParaRPr lang="en-US"/>
          </a:p>
        </p:txBody>
      </p:sp>
      <p:sp>
        <p:nvSpPr>
          <p:cNvPr id="4" name="Footer Placeholder 3">
            <a:extLst>
              <a:ext uri="{FF2B5EF4-FFF2-40B4-BE49-F238E27FC236}">
                <a16:creationId xmlns:a16="http://schemas.microsoft.com/office/drawing/2014/main" id="{321E8F2A-F63F-F942-AFC8-EE180F04D951}"/>
              </a:ext>
            </a:extLst>
          </p:cNvPr>
          <p:cNvSpPr>
            <a:spLocks noGrp="1"/>
          </p:cNvSpPr>
          <p:nvPr>
            <p:ph type="ftr" sz="quarter" idx="11"/>
          </p:nvPr>
        </p:nvSpPr>
        <p:spPr/>
        <p:txBody>
          <a:bodyPr/>
          <a:lstStyle/>
          <a:p>
            <a:pPr>
              <a:defRPr/>
            </a:pPr>
            <a:r>
              <a:rPr lang="en-US" dirty="0"/>
              <a:t>© UCF CS</a:t>
            </a:r>
          </a:p>
        </p:txBody>
      </p:sp>
      <p:sp>
        <p:nvSpPr>
          <p:cNvPr id="5" name="Slide Number Placeholder 4">
            <a:extLst>
              <a:ext uri="{FF2B5EF4-FFF2-40B4-BE49-F238E27FC236}">
                <a16:creationId xmlns:a16="http://schemas.microsoft.com/office/drawing/2014/main" id="{10CD7ABE-EEA1-614E-BB3F-26DEE73381EB}"/>
              </a:ext>
            </a:extLst>
          </p:cNvPr>
          <p:cNvSpPr>
            <a:spLocks noGrp="1"/>
          </p:cNvSpPr>
          <p:nvPr>
            <p:ph type="sldNum" sz="quarter" idx="12"/>
          </p:nvPr>
        </p:nvSpPr>
        <p:spPr/>
        <p:txBody>
          <a:bodyPr/>
          <a:lstStyle/>
          <a:p>
            <a:pPr>
              <a:defRPr/>
            </a:pPr>
            <a:fld id="{F662DACD-9D40-814D-B35E-11A08E064F51}" type="slidenum">
              <a:rPr lang="en-US" smtClean="0"/>
              <a:pPr>
                <a:defRPr/>
              </a:pPr>
              <a:t>254</a:t>
            </a:fld>
            <a:endParaRPr lang="en-US"/>
          </a:p>
        </p:txBody>
      </p:sp>
      <p:sp>
        <p:nvSpPr>
          <p:cNvPr id="6" name="Frame 5">
            <a:extLst>
              <a:ext uri="{FF2B5EF4-FFF2-40B4-BE49-F238E27FC236}">
                <a16:creationId xmlns:a16="http://schemas.microsoft.com/office/drawing/2014/main" id="{5FCAE1B2-4EBA-124C-9799-150FBE1AD4A1}"/>
              </a:ext>
            </a:extLst>
          </p:cNvPr>
          <p:cNvSpPr/>
          <p:nvPr/>
        </p:nvSpPr>
        <p:spPr bwMode="auto">
          <a:xfrm>
            <a:off x="2286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a:extLst>
              <a:ext uri="{FF2B5EF4-FFF2-40B4-BE49-F238E27FC236}">
                <a16:creationId xmlns:a16="http://schemas.microsoft.com/office/drawing/2014/main" id="{A935C539-A346-5B41-BE35-CB32B3128470}"/>
              </a:ext>
            </a:extLst>
          </p:cNvPr>
          <p:cNvSpPr txBox="1"/>
          <p:nvPr/>
        </p:nvSpPr>
        <p:spPr>
          <a:xfrm>
            <a:off x="1524000" y="2052935"/>
            <a:ext cx="457200" cy="461665"/>
          </a:xfrm>
          <a:prstGeom prst="rect">
            <a:avLst/>
          </a:prstGeom>
          <a:noFill/>
        </p:spPr>
        <p:txBody>
          <a:bodyPr wrap="square" rtlCol="0">
            <a:spAutoFit/>
          </a:bodyPr>
          <a:lstStyle/>
          <a:p>
            <a:pPr algn="ctr"/>
            <a:r>
              <a:rPr lang="en-US" dirty="0"/>
              <a:t>*</a:t>
            </a:r>
          </a:p>
        </p:txBody>
      </p:sp>
      <p:sp>
        <p:nvSpPr>
          <p:cNvPr id="10" name="TextBox 9">
            <a:extLst>
              <a:ext uri="{FF2B5EF4-FFF2-40B4-BE49-F238E27FC236}">
                <a16:creationId xmlns:a16="http://schemas.microsoft.com/office/drawing/2014/main" id="{9215F45E-2601-3446-8EF2-7E15D6E9E751}"/>
              </a:ext>
            </a:extLst>
          </p:cNvPr>
          <p:cNvSpPr txBox="1"/>
          <p:nvPr/>
        </p:nvSpPr>
        <p:spPr>
          <a:xfrm>
            <a:off x="762000" y="2362200"/>
            <a:ext cx="990600" cy="461665"/>
          </a:xfrm>
          <a:prstGeom prst="rect">
            <a:avLst/>
          </a:prstGeom>
          <a:noFill/>
        </p:spPr>
        <p:txBody>
          <a:bodyPr wrap="square" rtlCol="0">
            <a:spAutoFit/>
          </a:bodyPr>
          <a:lstStyle/>
          <a:p>
            <a:pPr algn="ctr"/>
            <a:r>
              <a:rPr lang="en-US" dirty="0"/>
              <a:t>q1,0</a:t>
            </a:r>
          </a:p>
        </p:txBody>
      </p:sp>
      <p:sp>
        <p:nvSpPr>
          <p:cNvPr id="27" name="TextBox 26">
            <a:extLst>
              <a:ext uri="{FF2B5EF4-FFF2-40B4-BE49-F238E27FC236}">
                <a16:creationId xmlns:a16="http://schemas.microsoft.com/office/drawing/2014/main" id="{DBD62D96-BAB0-4E4F-A5B7-2F505EC10EAC}"/>
              </a:ext>
            </a:extLst>
          </p:cNvPr>
          <p:cNvSpPr txBox="1"/>
          <p:nvPr/>
        </p:nvSpPr>
        <p:spPr>
          <a:xfrm>
            <a:off x="762000" y="1676400"/>
            <a:ext cx="990600" cy="461665"/>
          </a:xfrm>
          <a:prstGeom prst="rect">
            <a:avLst/>
          </a:prstGeom>
          <a:noFill/>
        </p:spPr>
        <p:txBody>
          <a:bodyPr wrap="square" rtlCol="0">
            <a:spAutoFit/>
          </a:bodyPr>
          <a:lstStyle/>
          <a:p>
            <a:pPr algn="ctr"/>
            <a:r>
              <a:rPr lang="en-US" dirty="0"/>
              <a:t>0</a:t>
            </a:r>
          </a:p>
        </p:txBody>
      </p:sp>
      <p:sp>
        <p:nvSpPr>
          <p:cNvPr id="28" name="Frame 27">
            <a:extLst>
              <a:ext uri="{FF2B5EF4-FFF2-40B4-BE49-F238E27FC236}">
                <a16:creationId xmlns:a16="http://schemas.microsoft.com/office/drawing/2014/main" id="{0B2986D1-6987-CA48-B0CC-ED3CF89644DB}"/>
              </a:ext>
            </a:extLst>
          </p:cNvPr>
          <p:cNvSpPr/>
          <p:nvPr/>
        </p:nvSpPr>
        <p:spPr bwMode="auto">
          <a:xfrm>
            <a:off x="22860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9" name="TextBox 28">
            <a:extLst>
              <a:ext uri="{FF2B5EF4-FFF2-40B4-BE49-F238E27FC236}">
                <a16:creationId xmlns:a16="http://schemas.microsoft.com/office/drawing/2014/main" id="{019138E2-F58D-B348-BBE1-1A4077DDF07B}"/>
              </a:ext>
            </a:extLst>
          </p:cNvPr>
          <p:cNvSpPr txBox="1"/>
          <p:nvPr/>
        </p:nvSpPr>
        <p:spPr>
          <a:xfrm>
            <a:off x="3200400" y="1981200"/>
            <a:ext cx="990600" cy="461665"/>
          </a:xfrm>
          <a:prstGeom prst="rect">
            <a:avLst/>
          </a:prstGeom>
          <a:noFill/>
        </p:spPr>
        <p:txBody>
          <a:bodyPr wrap="square" rtlCol="0">
            <a:spAutoFit/>
          </a:bodyPr>
          <a:lstStyle/>
          <a:p>
            <a:pPr algn="ctr"/>
            <a:r>
              <a:rPr lang="en-US" dirty="0"/>
              <a:t>q2,L</a:t>
            </a:r>
          </a:p>
        </p:txBody>
      </p:sp>
      <p:sp>
        <p:nvSpPr>
          <p:cNvPr id="30" name="TextBox 29">
            <a:extLst>
              <a:ext uri="{FF2B5EF4-FFF2-40B4-BE49-F238E27FC236}">
                <a16:creationId xmlns:a16="http://schemas.microsoft.com/office/drawing/2014/main" id="{8C0ED8C1-3BDA-D746-9B43-FE46BF6A1C55}"/>
              </a:ext>
            </a:extLst>
          </p:cNvPr>
          <p:cNvSpPr txBox="1"/>
          <p:nvPr/>
        </p:nvSpPr>
        <p:spPr>
          <a:xfrm>
            <a:off x="2438400" y="2057400"/>
            <a:ext cx="457200" cy="461665"/>
          </a:xfrm>
          <a:prstGeom prst="rect">
            <a:avLst/>
          </a:prstGeom>
          <a:noFill/>
        </p:spPr>
        <p:txBody>
          <a:bodyPr wrap="square" rtlCol="0">
            <a:spAutoFit/>
          </a:bodyPr>
          <a:lstStyle/>
          <a:p>
            <a:pPr algn="ctr"/>
            <a:r>
              <a:rPr lang="en-US" dirty="0"/>
              <a:t>*</a:t>
            </a:r>
          </a:p>
        </p:txBody>
      </p:sp>
      <p:sp>
        <p:nvSpPr>
          <p:cNvPr id="31" name="TextBox 30">
            <a:extLst>
              <a:ext uri="{FF2B5EF4-FFF2-40B4-BE49-F238E27FC236}">
                <a16:creationId xmlns:a16="http://schemas.microsoft.com/office/drawing/2014/main" id="{5BC33775-E39C-394D-B72D-CAA69AE99675}"/>
              </a:ext>
            </a:extLst>
          </p:cNvPr>
          <p:cNvSpPr txBox="1"/>
          <p:nvPr/>
        </p:nvSpPr>
        <p:spPr>
          <a:xfrm>
            <a:off x="2819400" y="2362200"/>
            <a:ext cx="990600" cy="461665"/>
          </a:xfrm>
          <a:prstGeom prst="rect">
            <a:avLst/>
          </a:prstGeom>
          <a:noFill/>
        </p:spPr>
        <p:txBody>
          <a:bodyPr wrap="square" rtlCol="0">
            <a:spAutoFit/>
          </a:bodyPr>
          <a:lstStyle/>
          <a:p>
            <a:pPr algn="ctr"/>
            <a:r>
              <a:rPr lang="en-US" dirty="0"/>
              <a:t>0</a:t>
            </a:r>
          </a:p>
        </p:txBody>
      </p:sp>
      <p:sp>
        <p:nvSpPr>
          <p:cNvPr id="37" name="TextBox 36">
            <a:extLst>
              <a:ext uri="{FF2B5EF4-FFF2-40B4-BE49-F238E27FC236}">
                <a16:creationId xmlns:a16="http://schemas.microsoft.com/office/drawing/2014/main" id="{6985A0DE-DEB5-3E45-B316-66D5D0B4DB08}"/>
              </a:ext>
            </a:extLst>
          </p:cNvPr>
          <p:cNvSpPr txBox="1"/>
          <p:nvPr/>
        </p:nvSpPr>
        <p:spPr>
          <a:xfrm>
            <a:off x="2819400" y="1676400"/>
            <a:ext cx="990600" cy="461665"/>
          </a:xfrm>
          <a:prstGeom prst="rect">
            <a:avLst/>
          </a:prstGeom>
          <a:noFill/>
        </p:spPr>
        <p:txBody>
          <a:bodyPr wrap="square" rtlCol="0">
            <a:spAutoFit/>
          </a:bodyPr>
          <a:lstStyle/>
          <a:p>
            <a:pPr algn="ctr"/>
            <a:r>
              <a:rPr lang="en-US" dirty="0"/>
              <a:t>q2,0</a:t>
            </a:r>
          </a:p>
        </p:txBody>
      </p:sp>
      <p:sp>
        <p:nvSpPr>
          <p:cNvPr id="43" name="TextBox 42">
            <a:extLst>
              <a:ext uri="{FF2B5EF4-FFF2-40B4-BE49-F238E27FC236}">
                <a16:creationId xmlns:a16="http://schemas.microsoft.com/office/drawing/2014/main" id="{62647EB1-C332-684C-8587-3409AE29E776}"/>
              </a:ext>
            </a:extLst>
          </p:cNvPr>
          <p:cNvSpPr txBox="1"/>
          <p:nvPr/>
        </p:nvSpPr>
        <p:spPr>
          <a:xfrm>
            <a:off x="304800" y="1981200"/>
            <a:ext cx="990600" cy="461665"/>
          </a:xfrm>
          <a:prstGeom prst="rect">
            <a:avLst/>
          </a:prstGeom>
          <a:noFill/>
        </p:spPr>
        <p:txBody>
          <a:bodyPr wrap="square" rtlCol="0">
            <a:spAutoFit/>
          </a:bodyPr>
          <a:lstStyle/>
          <a:p>
            <a:pPr algn="ctr"/>
            <a:r>
              <a:rPr lang="en-US" dirty="0"/>
              <a:t>q2,L</a:t>
            </a:r>
          </a:p>
        </p:txBody>
      </p:sp>
      <p:sp>
        <p:nvSpPr>
          <p:cNvPr id="44" name="Frame 43">
            <a:extLst>
              <a:ext uri="{FF2B5EF4-FFF2-40B4-BE49-F238E27FC236}">
                <a16:creationId xmlns:a16="http://schemas.microsoft.com/office/drawing/2014/main" id="{D1AE9B0F-99F8-F54D-9E07-5530DDFF83BC}"/>
              </a:ext>
            </a:extLst>
          </p:cNvPr>
          <p:cNvSpPr/>
          <p:nvPr/>
        </p:nvSpPr>
        <p:spPr bwMode="auto">
          <a:xfrm>
            <a:off x="44196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45" name="TextBox 44">
            <a:extLst>
              <a:ext uri="{FF2B5EF4-FFF2-40B4-BE49-F238E27FC236}">
                <a16:creationId xmlns:a16="http://schemas.microsoft.com/office/drawing/2014/main" id="{D4C4DD4C-340C-5846-A00A-BB0B96E84944}"/>
              </a:ext>
            </a:extLst>
          </p:cNvPr>
          <p:cNvSpPr txBox="1"/>
          <p:nvPr/>
        </p:nvSpPr>
        <p:spPr>
          <a:xfrm>
            <a:off x="5334000" y="1981200"/>
            <a:ext cx="990600" cy="461665"/>
          </a:xfrm>
          <a:prstGeom prst="rect">
            <a:avLst/>
          </a:prstGeom>
          <a:noFill/>
        </p:spPr>
        <p:txBody>
          <a:bodyPr wrap="square" rtlCol="0">
            <a:spAutoFit/>
          </a:bodyPr>
          <a:lstStyle/>
          <a:p>
            <a:pPr algn="ctr"/>
            <a:r>
              <a:rPr lang="en-US" dirty="0"/>
              <a:t>q2,L</a:t>
            </a:r>
          </a:p>
        </p:txBody>
      </p:sp>
      <p:sp>
        <p:nvSpPr>
          <p:cNvPr id="46" name="TextBox 45">
            <a:extLst>
              <a:ext uri="{FF2B5EF4-FFF2-40B4-BE49-F238E27FC236}">
                <a16:creationId xmlns:a16="http://schemas.microsoft.com/office/drawing/2014/main" id="{D03B392A-ACA6-3949-873F-01DF0646304C}"/>
              </a:ext>
            </a:extLst>
          </p:cNvPr>
          <p:cNvSpPr txBox="1"/>
          <p:nvPr/>
        </p:nvSpPr>
        <p:spPr>
          <a:xfrm>
            <a:off x="4572000" y="2057400"/>
            <a:ext cx="457200" cy="461665"/>
          </a:xfrm>
          <a:prstGeom prst="rect">
            <a:avLst/>
          </a:prstGeom>
          <a:noFill/>
        </p:spPr>
        <p:txBody>
          <a:bodyPr wrap="square" rtlCol="0">
            <a:spAutoFit/>
          </a:bodyPr>
          <a:lstStyle/>
          <a:p>
            <a:pPr algn="ctr"/>
            <a:r>
              <a:rPr lang="en-US" dirty="0"/>
              <a:t>*</a:t>
            </a:r>
          </a:p>
        </p:txBody>
      </p:sp>
      <p:sp>
        <p:nvSpPr>
          <p:cNvPr id="48" name="TextBox 47">
            <a:extLst>
              <a:ext uri="{FF2B5EF4-FFF2-40B4-BE49-F238E27FC236}">
                <a16:creationId xmlns:a16="http://schemas.microsoft.com/office/drawing/2014/main" id="{7EDA9EB9-F1CF-D148-B4CF-F0C18D128EF5}"/>
              </a:ext>
            </a:extLst>
          </p:cNvPr>
          <p:cNvSpPr txBox="1"/>
          <p:nvPr/>
        </p:nvSpPr>
        <p:spPr>
          <a:xfrm>
            <a:off x="4953000" y="2362200"/>
            <a:ext cx="990600" cy="461665"/>
          </a:xfrm>
          <a:prstGeom prst="rect">
            <a:avLst/>
          </a:prstGeom>
          <a:noFill/>
        </p:spPr>
        <p:txBody>
          <a:bodyPr wrap="square" rtlCol="0">
            <a:spAutoFit/>
          </a:bodyPr>
          <a:lstStyle/>
          <a:p>
            <a:pPr algn="ctr"/>
            <a:r>
              <a:rPr lang="en-US" dirty="0"/>
              <a:t>1</a:t>
            </a:r>
          </a:p>
        </p:txBody>
      </p:sp>
      <p:sp>
        <p:nvSpPr>
          <p:cNvPr id="54" name="TextBox 53">
            <a:extLst>
              <a:ext uri="{FF2B5EF4-FFF2-40B4-BE49-F238E27FC236}">
                <a16:creationId xmlns:a16="http://schemas.microsoft.com/office/drawing/2014/main" id="{0C881410-3BD5-1349-B3F4-274CB6494AF3}"/>
              </a:ext>
            </a:extLst>
          </p:cNvPr>
          <p:cNvSpPr txBox="1"/>
          <p:nvPr/>
        </p:nvSpPr>
        <p:spPr>
          <a:xfrm>
            <a:off x="4953000" y="1676400"/>
            <a:ext cx="990600" cy="461665"/>
          </a:xfrm>
          <a:prstGeom prst="rect">
            <a:avLst/>
          </a:prstGeom>
          <a:noFill/>
        </p:spPr>
        <p:txBody>
          <a:bodyPr wrap="square" rtlCol="0">
            <a:spAutoFit/>
          </a:bodyPr>
          <a:lstStyle/>
          <a:p>
            <a:pPr algn="ctr"/>
            <a:r>
              <a:rPr lang="en-US" dirty="0"/>
              <a:t>q2,1</a:t>
            </a:r>
          </a:p>
        </p:txBody>
      </p:sp>
      <p:sp>
        <p:nvSpPr>
          <p:cNvPr id="55" name="Frame 54">
            <a:extLst>
              <a:ext uri="{FF2B5EF4-FFF2-40B4-BE49-F238E27FC236}">
                <a16:creationId xmlns:a16="http://schemas.microsoft.com/office/drawing/2014/main" id="{E4D06FFC-7D38-BE47-8AEB-58DACE229676}"/>
              </a:ext>
            </a:extLst>
          </p:cNvPr>
          <p:cNvSpPr/>
          <p:nvPr/>
        </p:nvSpPr>
        <p:spPr bwMode="auto">
          <a:xfrm>
            <a:off x="2286000" y="3276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56" name="TextBox 55">
            <a:extLst>
              <a:ext uri="{FF2B5EF4-FFF2-40B4-BE49-F238E27FC236}">
                <a16:creationId xmlns:a16="http://schemas.microsoft.com/office/drawing/2014/main" id="{8BA59D4B-F484-AB49-8E27-CC782FC7406E}"/>
              </a:ext>
            </a:extLst>
          </p:cNvPr>
          <p:cNvSpPr txBox="1"/>
          <p:nvPr/>
        </p:nvSpPr>
        <p:spPr>
          <a:xfrm>
            <a:off x="3200400" y="3810000"/>
            <a:ext cx="990600" cy="461665"/>
          </a:xfrm>
          <a:prstGeom prst="rect">
            <a:avLst/>
          </a:prstGeom>
          <a:noFill/>
        </p:spPr>
        <p:txBody>
          <a:bodyPr wrap="square" rtlCol="0">
            <a:spAutoFit/>
          </a:bodyPr>
          <a:lstStyle/>
          <a:p>
            <a:pPr algn="ctr"/>
            <a:r>
              <a:rPr lang="en-US" dirty="0"/>
              <a:t>q2,L</a:t>
            </a:r>
          </a:p>
        </p:txBody>
      </p:sp>
      <p:sp>
        <p:nvSpPr>
          <p:cNvPr id="57" name="TextBox 56">
            <a:extLst>
              <a:ext uri="{FF2B5EF4-FFF2-40B4-BE49-F238E27FC236}">
                <a16:creationId xmlns:a16="http://schemas.microsoft.com/office/drawing/2014/main" id="{595F77C2-5F06-D144-819A-B800DA200A53}"/>
              </a:ext>
            </a:extLst>
          </p:cNvPr>
          <p:cNvSpPr txBox="1"/>
          <p:nvPr/>
        </p:nvSpPr>
        <p:spPr>
          <a:xfrm>
            <a:off x="2438400" y="3886200"/>
            <a:ext cx="457200" cy="461665"/>
          </a:xfrm>
          <a:prstGeom prst="rect">
            <a:avLst/>
          </a:prstGeom>
          <a:noFill/>
        </p:spPr>
        <p:txBody>
          <a:bodyPr wrap="square" rtlCol="0">
            <a:spAutoFit/>
          </a:bodyPr>
          <a:lstStyle/>
          <a:p>
            <a:pPr algn="ctr"/>
            <a:r>
              <a:rPr lang="en-US" dirty="0"/>
              <a:t>Y</a:t>
            </a:r>
          </a:p>
        </p:txBody>
      </p:sp>
      <p:sp>
        <p:nvSpPr>
          <p:cNvPr id="58" name="TextBox 57">
            <a:extLst>
              <a:ext uri="{FF2B5EF4-FFF2-40B4-BE49-F238E27FC236}">
                <a16:creationId xmlns:a16="http://schemas.microsoft.com/office/drawing/2014/main" id="{3004A033-2186-C74F-A198-78BB9B81695B}"/>
              </a:ext>
            </a:extLst>
          </p:cNvPr>
          <p:cNvSpPr txBox="1"/>
          <p:nvPr/>
        </p:nvSpPr>
        <p:spPr>
          <a:xfrm>
            <a:off x="2819400" y="4191000"/>
            <a:ext cx="990600" cy="461665"/>
          </a:xfrm>
          <a:prstGeom prst="rect">
            <a:avLst/>
          </a:prstGeom>
          <a:noFill/>
        </p:spPr>
        <p:txBody>
          <a:bodyPr wrap="square" rtlCol="0">
            <a:spAutoFit/>
          </a:bodyPr>
          <a:lstStyle/>
          <a:p>
            <a:pPr algn="ctr"/>
            <a:r>
              <a:rPr lang="en-US" dirty="0"/>
              <a:t>Y0</a:t>
            </a:r>
          </a:p>
        </p:txBody>
      </p:sp>
      <p:sp>
        <p:nvSpPr>
          <p:cNvPr id="59" name="TextBox 58">
            <a:extLst>
              <a:ext uri="{FF2B5EF4-FFF2-40B4-BE49-F238E27FC236}">
                <a16:creationId xmlns:a16="http://schemas.microsoft.com/office/drawing/2014/main" id="{81476E2F-89AD-294E-BB08-DAACFE656DCB}"/>
              </a:ext>
            </a:extLst>
          </p:cNvPr>
          <p:cNvSpPr txBox="1"/>
          <p:nvPr/>
        </p:nvSpPr>
        <p:spPr>
          <a:xfrm>
            <a:off x="2819400" y="3505200"/>
            <a:ext cx="990600" cy="461665"/>
          </a:xfrm>
          <a:prstGeom prst="rect">
            <a:avLst/>
          </a:prstGeom>
          <a:noFill/>
        </p:spPr>
        <p:txBody>
          <a:bodyPr wrap="square" rtlCol="0">
            <a:spAutoFit/>
          </a:bodyPr>
          <a:lstStyle/>
          <a:p>
            <a:pPr algn="ctr"/>
            <a:r>
              <a:rPr lang="en-US" dirty="0"/>
              <a:t>q2,Y0</a:t>
            </a:r>
          </a:p>
        </p:txBody>
      </p:sp>
      <p:sp>
        <p:nvSpPr>
          <p:cNvPr id="60" name="Frame 59">
            <a:extLst>
              <a:ext uri="{FF2B5EF4-FFF2-40B4-BE49-F238E27FC236}">
                <a16:creationId xmlns:a16="http://schemas.microsoft.com/office/drawing/2014/main" id="{ACEA4F24-9AA1-9E4B-9AB7-DD131E1D396E}"/>
              </a:ext>
            </a:extLst>
          </p:cNvPr>
          <p:cNvSpPr/>
          <p:nvPr/>
        </p:nvSpPr>
        <p:spPr bwMode="auto">
          <a:xfrm>
            <a:off x="4419600" y="3276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61" name="TextBox 60">
            <a:extLst>
              <a:ext uri="{FF2B5EF4-FFF2-40B4-BE49-F238E27FC236}">
                <a16:creationId xmlns:a16="http://schemas.microsoft.com/office/drawing/2014/main" id="{FCAEFFA2-E1A3-494F-AB23-75B86EAF0054}"/>
              </a:ext>
            </a:extLst>
          </p:cNvPr>
          <p:cNvSpPr txBox="1"/>
          <p:nvPr/>
        </p:nvSpPr>
        <p:spPr>
          <a:xfrm>
            <a:off x="5334000" y="3810000"/>
            <a:ext cx="990600" cy="461665"/>
          </a:xfrm>
          <a:prstGeom prst="rect">
            <a:avLst/>
          </a:prstGeom>
          <a:noFill/>
        </p:spPr>
        <p:txBody>
          <a:bodyPr wrap="square" rtlCol="0">
            <a:spAutoFit/>
          </a:bodyPr>
          <a:lstStyle/>
          <a:p>
            <a:pPr algn="ctr"/>
            <a:r>
              <a:rPr lang="en-US" dirty="0"/>
              <a:t>q2,L</a:t>
            </a:r>
          </a:p>
        </p:txBody>
      </p:sp>
      <p:sp>
        <p:nvSpPr>
          <p:cNvPr id="62" name="TextBox 61">
            <a:extLst>
              <a:ext uri="{FF2B5EF4-FFF2-40B4-BE49-F238E27FC236}">
                <a16:creationId xmlns:a16="http://schemas.microsoft.com/office/drawing/2014/main" id="{5EC44F58-D83F-7641-9B76-45D47A2D568F}"/>
              </a:ext>
            </a:extLst>
          </p:cNvPr>
          <p:cNvSpPr txBox="1"/>
          <p:nvPr/>
        </p:nvSpPr>
        <p:spPr>
          <a:xfrm>
            <a:off x="4572000" y="3886200"/>
            <a:ext cx="457200" cy="461665"/>
          </a:xfrm>
          <a:prstGeom prst="rect">
            <a:avLst/>
          </a:prstGeom>
          <a:noFill/>
        </p:spPr>
        <p:txBody>
          <a:bodyPr wrap="square" rtlCol="0">
            <a:spAutoFit/>
          </a:bodyPr>
          <a:lstStyle/>
          <a:p>
            <a:pPr algn="ctr"/>
            <a:r>
              <a:rPr lang="en-US" dirty="0"/>
              <a:t>Y</a:t>
            </a:r>
          </a:p>
        </p:txBody>
      </p:sp>
      <p:sp>
        <p:nvSpPr>
          <p:cNvPr id="63" name="TextBox 62">
            <a:extLst>
              <a:ext uri="{FF2B5EF4-FFF2-40B4-BE49-F238E27FC236}">
                <a16:creationId xmlns:a16="http://schemas.microsoft.com/office/drawing/2014/main" id="{FA41B323-DD0C-7846-900D-81ADE9C70513}"/>
              </a:ext>
            </a:extLst>
          </p:cNvPr>
          <p:cNvSpPr txBox="1"/>
          <p:nvPr/>
        </p:nvSpPr>
        <p:spPr>
          <a:xfrm>
            <a:off x="4953000" y="4191000"/>
            <a:ext cx="990600" cy="461665"/>
          </a:xfrm>
          <a:prstGeom prst="rect">
            <a:avLst/>
          </a:prstGeom>
          <a:noFill/>
        </p:spPr>
        <p:txBody>
          <a:bodyPr wrap="square" rtlCol="0">
            <a:spAutoFit/>
          </a:bodyPr>
          <a:lstStyle/>
          <a:p>
            <a:pPr algn="ctr"/>
            <a:r>
              <a:rPr lang="en-US" dirty="0"/>
              <a:t>Y1</a:t>
            </a:r>
          </a:p>
        </p:txBody>
      </p:sp>
      <p:sp>
        <p:nvSpPr>
          <p:cNvPr id="64" name="TextBox 63">
            <a:extLst>
              <a:ext uri="{FF2B5EF4-FFF2-40B4-BE49-F238E27FC236}">
                <a16:creationId xmlns:a16="http://schemas.microsoft.com/office/drawing/2014/main" id="{048AD32D-17D6-224F-96C1-0E148336738A}"/>
              </a:ext>
            </a:extLst>
          </p:cNvPr>
          <p:cNvSpPr txBox="1"/>
          <p:nvPr/>
        </p:nvSpPr>
        <p:spPr>
          <a:xfrm>
            <a:off x="4953000" y="3505200"/>
            <a:ext cx="990600" cy="461665"/>
          </a:xfrm>
          <a:prstGeom prst="rect">
            <a:avLst/>
          </a:prstGeom>
          <a:noFill/>
        </p:spPr>
        <p:txBody>
          <a:bodyPr wrap="square" rtlCol="0">
            <a:spAutoFit/>
          </a:bodyPr>
          <a:lstStyle/>
          <a:p>
            <a:pPr algn="ctr"/>
            <a:r>
              <a:rPr lang="en-US" dirty="0"/>
              <a:t>q2,Y1</a:t>
            </a:r>
          </a:p>
        </p:txBody>
      </p:sp>
      <p:sp>
        <p:nvSpPr>
          <p:cNvPr id="65" name="Frame 64">
            <a:extLst>
              <a:ext uri="{FF2B5EF4-FFF2-40B4-BE49-F238E27FC236}">
                <a16:creationId xmlns:a16="http://schemas.microsoft.com/office/drawing/2014/main" id="{3D2D0CA1-2EB6-9744-8745-F250A98D035F}"/>
              </a:ext>
            </a:extLst>
          </p:cNvPr>
          <p:cNvSpPr/>
          <p:nvPr/>
        </p:nvSpPr>
        <p:spPr bwMode="auto">
          <a:xfrm>
            <a:off x="67818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66" name="TextBox 65">
            <a:extLst>
              <a:ext uri="{FF2B5EF4-FFF2-40B4-BE49-F238E27FC236}">
                <a16:creationId xmlns:a16="http://schemas.microsoft.com/office/drawing/2014/main" id="{8732E197-52DE-484B-8B67-0FFF37BBD96C}"/>
              </a:ext>
            </a:extLst>
          </p:cNvPr>
          <p:cNvSpPr txBox="1"/>
          <p:nvPr/>
        </p:nvSpPr>
        <p:spPr>
          <a:xfrm>
            <a:off x="8077200" y="2052935"/>
            <a:ext cx="457200" cy="461665"/>
          </a:xfrm>
          <a:prstGeom prst="rect">
            <a:avLst/>
          </a:prstGeom>
          <a:noFill/>
        </p:spPr>
        <p:txBody>
          <a:bodyPr wrap="square" rtlCol="0">
            <a:spAutoFit/>
          </a:bodyPr>
          <a:lstStyle/>
          <a:p>
            <a:pPr algn="ctr"/>
            <a:r>
              <a:rPr lang="en-US" dirty="0"/>
              <a:t>*</a:t>
            </a:r>
          </a:p>
        </p:txBody>
      </p:sp>
      <p:sp>
        <p:nvSpPr>
          <p:cNvPr id="67" name="TextBox 66">
            <a:extLst>
              <a:ext uri="{FF2B5EF4-FFF2-40B4-BE49-F238E27FC236}">
                <a16:creationId xmlns:a16="http://schemas.microsoft.com/office/drawing/2014/main" id="{D526F6B4-3F2F-F847-B762-AF31DA731137}"/>
              </a:ext>
            </a:extLst>
          </p:cNvPr>
          <p:cNvSpPr txBox="1"/>
          <p:nvPr/>
        </p:nvSpPr>
        <p:spPr>
          <a:xfrm>
            <a:off x="6934200" y="2057400"/>
            <a:ext cx="457200" cy="461665"/>
          </a:xfrm>
          <a:prstGeom prst="rect">
            <a:avLst/>
          </a:prstGeom>
          <a:noFill/>
        </p:spPr>
        <p:txBody>
          <a:bodyPr wrap="square" rtlCol="0">
            <a:spAutoFit/>
          </a:bodyPr>
          <a:lstStyle/>
          <a:p>
            <a:pPr algn="ctr"/>
            <a:r>
              <a:rPr lang="en-US" dirty="0"/>
              <a:t>*</a:t>
            </a:r>
          </a:p>
        </p:txBody>
      </p:sp>
      <p:sp>
        <p:nvSpPr>
          <p:cNvPr id="68" name="TextBox 67">
            <a:extLst>
              <a:ext uri="{FF2B5EF4-FFF2-40B4-BE49-F238E27FC236}">
                <a16:creationId xmlns:a16="http://schemas.microsoft.com/office/drawing/2014/main" id="{703E5553-DDF0-7E4E-8469-413F152DA485}"/>
              </a:ext>
            </a:extLst>
          </p:cNvPr>
          <p:cNvSpPr txBox="1"/>
          <p:nvPr/>
        </p:nvSpPr>
        <p:spPr>
          <a:xfrm>
            <a:off x="7315200" y="2362200"/>
            <a:ext cx="990600" cy="461665"/>
          </a:xfrm>
          <a:prstGeom prst="rect">
            <a:avLst/>
          </a:prstGeom>
          <a:noFill/>
        </p:spPr>
        <p:txBody>
          <a:bodyPr wrap="square" rtlCol="0">
            <a:spAutoFit/>
          </a:bodyPr>
          <a:lstStyle/>
          <a:p>
            <a:pPr algn="ctr"/>
            <a:r>
              <a:rPr lang="en-US" dirty="0"/>
              <a:t>q1,1</a:t>
            </a:r>
          </a:p>
        </p:txBody>
      </p:sp>
      <p:sp>
        <p:nvSpPr>
          <p:cNvPr id="69" name="Frame 68">
            <a:extLst>
              <a:ext uri="{FF2B5EF4-FFF2-40B4-BE49-F238E27FC236}">
                <a16:creationId xmlns:a16="http://schemas.microsoft.com/office/drawing/2014/main" id="{60FDD3AD-25E5-6D43-A6BC-40478F4AA2FC}"/>
              </a:ext>
            </a:extLst>
          </p:cNvPr>
          <p:cNvSpPr/>
          <p:nvPr/>
        </p:nvSpPr>
        <p:spPr bwMode="auto">
          <a:xfrm>
            <a:off x="6781800" y="3276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70" name="TextBox 69">
            <a:extLst>
              <a:ext uri="{FF2B5EF4-FFF2-40B4-BE49-F238E27FC236}">
                <a16:creationId xmlns:a16="http://schemas.microsoft.com/office/drawing/2014/main" id="{2D23FADE-89C6-2945-A5F5-6B54705A678D}"/>
              </a:ext>
            </a:extLst>
          </p:cNvPr>
          <p:cNvSpPr txBox="1"/>
          <p:nvPr/>
        </p:nvSpPr>
        <p:spPr>
          <a:xfrm>
            <a:off x="7010400" y="3505200"/>
            <a:ext cx="1447800" cy="461665"/>
          </a:xfrm>
          <a:prstGeom prst="rect">
            <a:avLst/>
          </a:prstGeom>
          <a:noFill/>
        </p:spPr>
        <p:txBody>
          <a:bodyPr wrap="square" rtlCol="0">
            <a:spAutoFit/>
          </a:bodyPr>
          <a:lstStyle/>
          <a:p>
            <a:pPr algn="ctr"/>
            <a:r>
              <a:rPr lang="en-US" dirty="0"/>
              <a:t>q3,Y1</a:t>
            </a:r>
          </a:p>
        </p:txBody>
      </p:sp>
      <p:sp>
        <p:nvSpPr>
          <p:cNvPr id="71" name="TextBox 70">
            <a:extLst>
              <a:ext uri="{FF2B5EF4-FFF2-40B4-BE49-F238E27FC236}">
                <a16:creationId xmlns:a16="http://schemas.microsoft.com/office/drawing/2014/main" id="{37767A82-C48D-514A-A2D0-0CC95D571B75}"/>
              </a:ext>
            </a:extLst>
          </p:cNvPr>
          <p:cNvSpPr txBox="1"/>
          <p:nvPr/>
        </p:nvSpPr>
        <p:spPr>
          <a:xfrm>
            <a:off x="8077200" y="3881735"/>
            <a:ext cx="457200" cy="461665"/>
          </a:xfrm>
          <a:prstGeom prst="rect">
            <a:avLst/>
          </a:prstGeom>
          <a:noFill/>
        </p:spPr>
        <p:txBody>
          <a:bodyPr wrap="square" rtlCol="0">
            <a:spAutoFit/>
          </a:bodyPr>
          <a:lstStyle/>
          <a:p>
            <a:pPr algn="ctr"/>
            <a:r>
              <a:rPr lang="en-US" dirty="0"/>
              <a:t>*</a:t>
            </a:r>
          </a:p>
        </p:txBody>
      </p:sp>
      <p:sp>
        <p:nvSpPr>
          <p:cNvPr id="72" name="TextBox 71">
            <a:extLst>
              <a:ext uri="{FF2B5EF4-FFF2-40B4-BE49-F238E27FC236}">
                <a16:creationId xmlns:a16="http://schemas.microsoft.com/office/drawing/2014/main" id="{41E90796-8B1A-1041-83A8-63E88710ECD6}"/>
              </a:ext>
            </a:extLst>
          </p:cNvPr>
          <p:cNvSpPr txBox="1"/>
          <p:nvPr/>
        </p:nvSpPr>
        <p:spPr>
          <a:xfrm>
            <a:off x="6934200" y="3886200"/>
            <a:ext cx="457200" cy="461665"/>
          </a:xfrm>
          <a:prstGeom prst="rect">
            <a:avLst/>
          </a:prstGeom>
          <a:noFill/>
        </p:spPr>
        <p:txBody>
          <a:bodyPr wrap="square" rtlCol="0">
            <a:spAutoFit/>
          </a:bodyPr>
          <a:lstStyle/>
          <a:p>
            <a:pPr algn="ctr"/>
            <a:r>
              <a:rPr lang="en-US" dirty="0"/>
              <a:t>Y</a:t>
            </a:r>
          </a:p>
        </p:txBody>
      </p:sp>
      <p:sp>
        <p:nvSpPr>
          <p:cNvPr id="73" name="TextBox 72">
            <a:extLst>
              <a:ext uri="{FF2B5EF4-FFF2-40B4-BE49-F238E27FC236}">
                <a16:creationId xmlns:a16="http://schemas.microsoft.com/office/drawing/2014/main" id="{54F12D40-519E-2C44-9841-F1B12AD6A570}"/>
              </a:ext>
            </a:extLst>
          </p:cNvPr>
          <p:cNvSpPr txBox="1"/>
          <p:nvPr/>
        </p:nvSpPr>
        <p:spPr>
          <a:xfrm>
            <a:off x="7010400" y="4191000"/>
            <a:ext cx="1447800" cy="461665"/>
          </a:xfrm>
          <a:prstGeom prst="rect">
            <a:avLst/>
          </a:prstGeom>
          <a:noFill/>
        </p:spPr>
        <p:txBody>
          <a:bodyPr wrap="square" rtlCol="0">
            <a:spAutoFit/>
          </a:bodyPr>
          <a:lstStyle/>
          <a:p>
            <a:pPr algn="ctr"/>
            <a:r>
              <a:rPr lang="en-US" dirty="0"/>
              <a:t>q1,Y1</a:t>
            </a:r>
          </a:p>
        </p:txBody>
      </p:sp>
      <p:sp>
        <p:nvSpPr>
          <p:cNvPr id="74" name="TextBox 73">
            <a:extLst>
              <a:ext uri="{FF2B5EF4-FFF2-40B4-BE49-F238E27FC236}">
                <a16:creationId xmlns:a16="http://schemas.microsoft.com/office/drawing/2014/main" id="{1D8DBCBE-0A43-8F41-BBEC-B0A60AAD541E}"/>
              </a:ext>
            </a:extLst>
          </p:cNvPr>
          <p:cNvSpPr txBox="1"/>
          <p:nvPr/>
        </p:nvSpPr>
        <p:spPr>
          <a:xfrm>
            <a:off x="7315200" y="1676400"/>
            <a:ext cx="990600" cy="461665"/>
          </a:xfrm>
          <a:prstGeom prst="rect">
            <a:avLst/>
          </a:prstGeom>
          <a:noFill/>
        </p:spPr>
        <p:txBody>
          <a:bodyPr wrap="square" rtlCol="0">
            <a:spAutoFit/>
          </a:bodyPr>
          <a:lstStyle/>
          <a:p>
            <a:pPr algn="ctr"/>
            <a:r>
              <a:rPr lang="en-US" dirty="0"/>
              <a:t>q3,1</a:t>
            </a:r>
          </a:p>
        </p:txBody>
      </p:sp>
    </p:spTree>
    <p:extLst>
      <p:ext uri="{BB962C8B-B14F-4D97-AF65-F5344CB8AC3E}">
        <p14:creationId xmlns:p14="http://schemas.microsoft.com/office/powerpoint/2010/main" val="1688213"/>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DD4D2-339E-1242-A289-49DA2BD88FC1}"/>
              </a:ext>
            </a:extLst>
          </p:cNvPr>
          <p:cNvSpPr>
            <a:spLocks noGrp="1"/>
          </p:cNvSpPr>
          <p:nvPr>
            <p:ph type="title"/>
          </p:nvPr>
        </p:nvSpPr>
        <p:spPr/>
        <p:txBody>
          <a:bodyPr/>
          <a:lstStyle/>
          <a:p>
            <a:r>
              <a:rPr lang="en-US" dirty="0"/>
              <a:t>q2 0 0 q2		q2 1 1 q2</a:t>
            </a:r>
          </a:p>
        </p:txBody>
      </p:sp>
      <p:sp>
        <p:nvSpPr>
          <p:cNvPr id="3" name="Date Placeholder 2">
            <a:extLst>
              <a:ext uri="{FF2B5EF4-FFF2-40B4-BE49-F238E27FC236}">
                <a16:creationId xmlns:a16="http://schemas.microsoft.com/office/drawing/2014/main" id="{02359B35-B07E-AD4A-8C67-74D23C4A229B}"/>
              </a:ext>
            </a:extLst>
          </p:cNvPr>
          <p:cNvSpPr>
            <a:spLocks noGrp="1"/>
          </p:cNvSpPr>
          <p:nvPr>
            <p:ph type="dt" sz="half" idx="10"/>
          </p:nvPr>
        </p:nvSpPr>
        <p:spPr/>
        <p:txBody>
          <a:bodyPr/>
          <a:lstStyle/>
          <a:p>
            <a:pPr>
              <a:defRPr/>
            </a:pPr>
            <a:fld id="{5B41A5E4-338E-D84F-A9CA-A8B7CDC8764C}" type="datetime1">
              <a:rPr lang="en-US" smtClean="0"/>
              <a:pPr>
                <a:defRPr/>
              </a:pPr>
              <a:t>4/6/22</a:t>
            </a:fld>
            <a:endParaRPr lang="en-US"/>
          </a:p>
        </p:txBody>
      </p:sp>
      <p:sp>
        <p:nvSpPr>
          <p:cNvPr id="4" name="Footer Placeholder 3">
            <a:extLst>
              <a:ext uri="{FF2B5EF4-FFF2-40B4-BE49-F238E27FC236}">
                <a16:creationId xmlns:a16="http://schemas.microsoft.com/office/drawing/2014/main" id="{321E8F2A-F63F-F942-AFC8-EE180F04D951}"/>
              </a:ext>
            </a:extLst>
          </p:cNvPr>
          <p:cNvSpPr>
            <a:spLocks noGrp="1"/>
          </p:cNvSpPr>
          <p:nvPr>
            <p:ph type="ftr" sz="quarter" idx="11"/>
          </p:nvPr>
        </p:nvSpPr>
        <p:spPr/>
        <p:txBody>
          <a:bodyPr/>
          <a:lstStyle/>
          <a:p>
            <a:pPr>
              <a:defRPr/>
            </a:pPr>
            <a:r>
              <a:rPr lang="en-US" dirty="0"/>
              <a:t>© UCF CS</a:t>
            </a:r>
          </a:p>
        </p:txBody>
      </p:sp>
      <p:sp>
        <p:nvSpPr>
          <p:cNvPr id="5" name="Slide Number Placeholder 4">
            <a:extLst>
              <a:ext uri="{FF2B5EF4-FFF2-40B4-BE49-F238E27FC236}">
                <a16:creationId xmlns:a16="http://schemas.microsoft.com/office/drawing/2014/main" id="{10CD7ABE-EEA1-614E-BB3F-26DEE73381EB}"/>
              </a:ext>
            </a:extLst>
          </p:cNvPr>
          <p:cNvSpPr>
            <a:spLocks noGrp="1"/>
          </p:cNvSpPr>
          <p:nvPr>
            <p:ph type="sldNum" sz="quarter" idx="12"/>
          </p:nvPr>
        </p:nvSpPr>
        <p:spPr/>
        <p:txBody>
          <a:bodyPr/>
          <a:lstStyle/>
          <a:p>
            <a:pPr>
              <a:defRPr/>
            </a:pPr>
            <a:fld id="{F662DACD-9D40-814D-B35E-11A08E064F51}" type="slidenum">
              <a:rPr lang="en-US" smtClean="0"/>
              <a:pPr>
                <a:defRPr/>
              </a:pPr>
              <a:t>255</a:t>
            </a:fld>
            <a:endParaRPr lang="en-US"/>
          </a:p>
        </p:txBody>
      </p:sp>
      <p:sp>
        <p:nvSpPr>
          <p:cNvPr id="6" name="Frame 5">
            <a:extLst>
              <a:ext uri="{FF2B5EF4-FFF2-40B4-BE49-F238E27FC236}">
                <a16:creationId xmlns:a16="http://schemas.microsoft.com/office/drawing/2014/main" id="{5FCAE1B2-4EBA-124C-9799-150FBE1AD4A1}"/>
              </a:ext>
            </a:extLst>
          </p:cNvPr>
          <p:cNvSpPr/>
          <p:nvPr/>
        </p:nvSpPr>
        <p:spPr bwMode="auto">
          <a:xfrm>
            <a:off x="16764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a:extLst>
              <a:ext uri="{FF2B5EF4-FFF2-40B4-BE49-F238E27FC236}">
                <a16:creationId xmlns:a16="http://schemas.microsoft.com/office/drawing/2014/main" id="{A935C539-A346-5B41-BE35-CB32B3128470}"/>
              </a:ext>
            </a:extLst>
          </p:cNvPr>
          <p:cNvSpPr txBox="1"/>
          <p:nvPr/>
        </p:nvSpPr>
        <p:spPr>
          <a:xfrm>
            <a:off x="2971800" y="2052935"/>
            <a:ext cx="457200" cy="461665"/>
          </a:xfrm>
          <a:prstGeom prst="rect">
            <a:avLst/>
          </a:prstGeom>
          <a:noFill/>
        </p:spPr>
        <p:txBody>
          <a:bodyPr wrap="square" rtlCol="0">
            <a:spAutoFit/>
          </a:bodyPr>
          <a:lstStyle/>
          <a:p>
            <a:pPr algn="ctr"/>
            <a:r>
              <a:rPr lang="en-US" dirty="0"/>
              <a:t>*</a:t>
            </a:r>
          </a:p>
        </p:txBody>
      </p:sp>
      <p:sp>
        <p:nvSpPr>
          <p:cNvPr id="9" name="TextBox 8">
            <a:extLst>
              <a:ext uri="{FF2B5EF4-FFF2-40B4-BE49-F238E27FC236}">
                <a16:creationId xmlns:a16="http://schemas.microsoft.com/office/drawing/2014/main" id="{6E5D16A8-A166-6F4D-8A0A-5D996A4299A6}"/>
              </a:ext>
            </a:extLst>
          </p:cNvPr>
          <p:cNvSpPr txBox="1"/>
          <p:nvPr/>
        </p:nvSpPr>
        <p:spPr>
          <a:xfrm>
            <a:off x="1828800" y="2057400"/>
            <a:ext cx="457200" cy="461665"/>
          </a:xfrm>
          <a:prstGeom prst="rect">
            <a:avLst/>
          </a:prstGeom>
          <a:noFill/>
        </p:spPr>
        <p:txBody>
          <a:bodyPr wrap="square" rtlCol="0">
            <a:spAutoFit/>
          </a:bodyPr>
          <a:lstStyle/>
          <a:p>
            <a:pPr algn="ctr"/>
            <a:r>
              <a:rPr lang="en-US" dirty="0"/>
              <a:t>*</a:t>
            </a:r>
          </a:p>
        </p:txBody>
      </p:sp>
      <p:sp>
        <p:nvSpPr>
          <p:cNvPr id="10" name="TextBox 9">
            <a:extLst>
              <a:ext uri="{FF2B5EF4-FFF2-40B4-BE49-F238E27FC236}">
                <a16:creationId xmlns:a16="http://schemas.microsoft.com/office/drawing/2014/main" id="{9215F45E-2601-3446-8EF2-7E15D6E9E751}"/>
              </a:ext>
            </a:extLst>
          </p:cNvPr>
          <p:cNvSpPr txBox="1"/>
          <p:nvPr/>
        </p:nvSpPr>
        <p:spPr>
          <a:xfrm>
            <a:off x="2209800" y="2362200"/>
            <a:ext cx="990600" cy="461665"/>
          </a:xfrm>
          <a:prstGeom prst="rect">
            <a:avLst/>
          </a:prstGeom>
          <a:noFill/>
        </p:spPr>
        <p:txBody>
          <a:bodyPr wrap="square" rtlCol="0">
            <a:spAutoFit/>
          </a:bodyPr>
          <a:lstStyle/>
          <a:p>
            <a:pPr algn="ctr"/>
            <a:r>
              <a:rPr lang="en-US" dirty="0"/>
              <a:t>q2,0</a:t>
            </a:r>
          </a:p>
        </p:txBody>
      </p:sp>
      <p:sp>
        <p:nvSpPr>
          <p:cNvPr id="11" name="Frame 10">
            <a:extLst>
              <a:ext uri="{FF2B5EF4-FFF2-40B4-BE49-F238E27FC236}">
                <a16:creationId xmlns:a16="http://schemas.microsoft.com/office/drawing/2014/main" id="{C1C40973-3C81-2E40-9CF1-F84FDF2ACFEA}"/>
              </a:ext>
            </a:extLst>
          </p:cNvPr>
          <p:cNvSpPr/>
          <p:nvPr/>
        </p:nvSpPr>
        <p:spPr bwMode="auto">
          <a:xfrm>
            <a:off x="16764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2" name="TextBox 11">
            <a:extLst>
              <a:ext uri="{FF2B5EF4-FFF2-40B4-BE49-F238E27FC236}">
                <a16:creationId xmlns:a16="http://schemas.microsoft.com/office/drawing/2014/main" id="{92D4D306-7590-8F47-9F63-D4963B523041}"/>
              </a:ext>
            </a:extLst>
          </p:cNvPr>
          <p:cNvSpPr txBox="1"/>
          <p:nvPr/>
        </p:nvSpPr>
        <p:spPr>
          <a:xfrm>
            <a:off x="1905000" y="4191000"/>
            <a:ext cx="1447800" cy="461665"/>
          </a:xfrm>
          <a:prstGeom prst="rect">
            <a:avLst/>
          </a:prstGeom>
          <a:noFill/>
        </p:spPr>
        <p:txBody>
          <a:bodyPr wrap="square" rtlCol="0">
            <a:spAutoFit/>
          </a:bodyPr>
          <a:lstStyle/>
          <a:p>
            <a:pPr algn="ctr"/>
            <a:r>
              <a:rPr lang="en-US" dirty="0"/>
              <a:t>q2,Y0</a:t>
            </a:r>
          </a:p>
        </p:txBody>
      </p:sp>
      <p:sp>
        <p:nvSpPr>
          <p:cNvPr id="13" name="TextBox 12">
            <a:extLst>
              <a:ext uri="{FF2B5EF4-FFF2-40B4-BE49-F238E27FC236}">
                <a16:creationId xmlns:a16="http://schemas.microsoft.com/office/drawing/2014/main" id="{7AFBF843-7712-5248-A629-51146E78FAD8}"/>
              </a:ext>
            </a:extLst>
          </p:cNvPr>
          <p:cNvSpPr txBox="1"/>
          <p:nvPr/>
        </p:nvSpPr>
        <p:spPr>
          <a:xfrm>
            <a:off x="2971800" y="4567535"/>
            <a:ext cx="457200" cy="461665"/>
          </a:xfrm>
          <a:prstGeom prst="rect">
            <a:avLst/>
          </a:prstGeom>
          <a:noFill/>
        </p:spPr>
        <p:txBody>
          <a:bodyPr wrap="square" rtlCol="0">
            <a:spAutoFit/>
          </a:bodyPr>
          <a:lstStyle/>
          <a:p>
            <a:pPr algn="ctr"/>
            <a:r>
              <a:rPr lang="en-US" dirty="0"/>
              <a:t>*</a:t>
            </a:r>
          </a:p>
        </p:txBody>
      </p:sp>
      <p:sp>
        <p:nvSpPr>
          <p:cNvPr id="14" name="TextBox 13">
            <a:extLst>
              <a:ext uri="{FF2B5EF4-FFF2-40B4-BE49-F238E27FC236}">
                <a16:creationId xmlns:a16="http://schemas.microsoft.com/office/drawing/2014/main" id="{A0B78BEB-FB74-FA4C-A48C-CDE149673C2B}"/>
              </a:ext>
            </a:extLst>
          </p:cNvPr>
          <p:cNvSpPr txBox="1"/>
          <p:nvPr/>
        </p:nvSpPr>
        <p:spPr>
          <a:xfrm>
            <a:off x="1828800" y="4572000"/>
            <a:ext cx="457200" cy="461665"/>
          </a:xfrm>
          <a:prstGeom prst="rect">
            <a:avLst/>
          </a:prstGeom>
          <a:noFill/>
        </p:spPr>
        <p:txBody>
          <a:bodyPr wrap="square" rtlCol="0">
            <a:spAutoFit/>
          </a:bodyPr>
          <a:lstStyle/>
          <a:p>
            <a:pPr algn="ctr"/>
            <a:r>
              <a:rPr lang="en-US" dirty="0"/>
              <a:t>Y</a:t>
            </a:r>
          </a:p>
        </p:txBody>
      </p:sp>
      <p:sp>
        <p:nvSpPr>
          <p:cNvPr id="15" name="TextBox 14">
            <a:extLst>
              <a:ext uri="{FF2B5EF4-FFF2-40B4-BE49-F238E27FC236}">
                <a16:creationId xmlns:a16="http://schemas.microsoft.com/office/drawing/2014/main" id="{2B5FF831-5D76-2C4B-8A9D-292857BDFF0D}"/>
              </a:ext>
            </a:extLst>
          </p:cNvPr>
          <p:cNvSpPr txBox="1"/>
          <p:nvPr/>
        </p:nvSpPr>
        <p:spPr>
          <a:xfrm>
            <a:off x="1905000" y="4876800"/>
            <a:ext cx="1447800" cy="461665"/>
          </a:xfrm>
          <a:prstGeom prst="rect">
            <a:avLst/>
          </a:prstGeom>
          <a:noFill/>
        </p:spPr>
        <p:txBody>
          <a:bodyPr wrap="square" rtlCol="0">
            <a:spAutoFit/>
          </a:bodyPr>
          <a:lstStyle/>
          <a:p>
            <a:pPr algn="ctr"/>
            <a:r>
              <a:rPr lang="en-US" dirty="0"/>
              <a:t>q2,Y0</a:t>
            </a:r>
          </a:p>
        </p:txBody>
      </p:sp>
      <p:sp>
        <p:nvSpPr>
          <p:cNvPr id="27" name="TextBox 26">
            <a:extLst>
              <a:ext uri="{FF2B5EF4-FFF2-40B4-BE49-F238E27FC236}">
                <a16:creationId xmlns:a16="http://schemas.microsoft.com/office/drawing/2014/main" id="{DBD62D96-BAB0-4E4F-A5B7-2F505EC10EAC}"/>
              </a:ext>
            </a:extLst>
          </p:cNvPr>
          <p:cNvSpPr txBox="1"/>
          <p:nvPr/>
        </p:nvSpPr>
        <p:spPr>
          <a:xfrm>
            <a:off x="2209800" y="1676400"/>
            <a:ext cx="990600" cy="461665"/>
          </a:xfrm>
          <a:prstGeom prst="rect">
            <a:avLst/>
          </a:prstGeom>
          <a:noFill/>
        </p:spPr>
        <p:txBody>
          <a:bodyPr wrap="square" rtlCol="0">
            <a:spAutoFit/>
          </a:bodyPr>
          <a:lstStyle/>
          <a:p>
            <a:pPr algn="ctr"/>
            <a:r>
              <a:rPr lang="en-US" dirty="0"/>
              <a:t>q2,0</a:t>
            </a:r>
          </a:p>
        </p:txBody>
      </p:sp>
      <p:sp>
        <p:nvSpPr>
          <p:cNvPr id="43" name="Frame 42">
            <a:extLst>
              <a:ext uri="{FF2B5EF4-FFF2-40B4-BE49-F238E27FC236}">
                <a16:creationId xmlns:a16="http://schemas.microsoft.com/office/drawing/2014/main" id="{68EFD2A7-D53E-E84A-B65B-B71C31B0B47A}"/>
              </a:ext>
            </a:extLst>
          </p:cNvPr>
          <p:cNvSpPr/>
          <p:nvPr/>
        </p:nvSpPr>
        <p:spPr bwMode="auto">
          <a:xfrm>
            <a:off x="54864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44" name="TextBox 43">
            <a:extLst>
              <a:ext uri="{FF2B5EF4-FFF2-40B4-BE49-F238E27FC236}">
                <a16:creationId xmlns:a16="http://schemas.microsoft.com/office/drawing/2014/main" id="{16917AC1-EAD2-6647-BD20-A67EDE08EE24}"/>
              </a:ext>
            </a:extLst>
          </p:cNvPr>
          <p:cNvSpPr txBox="1"/>
          <p:nvPr/>
        </p:nvSpPr>
        <p:spPr>
          <a:xfrm>
            <a:off x="6781800" y="2052935"/>
            <a:ext cx="457200" cy="461665"/>
          </a:xfrm>
          <a:prstGeom prst="rect">
            <a:avLst/>
          </a:prstGeom>
          <a:noFill/>
        </p:spPr>
        <p:txBody>
          <a:bodyPr wrap="square" rtlCol="0">
            <a:spAutoFit/>
          </a:bodyPr>
          <a:lstStyle/>
          <a:p>
            <a:pPr algn="ctr"/>
            <a:r>
              <a:rPr lang="en-US" dirty="0"/>
              <a:t>*</a:t>
            </a:r>
          </a:p>
        </p:txBody>
      </p:sp>
      <p:sp>
        <p:nvSpPr>
          <p:cNvPr id="45" name="TextBox 44">
            <a:extLst>
              <a:ext uri="{FF2B5EF4-FFF2-40B4-BE49-F238E27FC236}">
                <a16:creationId xmlns:a16="http://schemas.microsoft.com/office/drawing/2014/main" id="{EF3A4E5A-2F55-224A-BDA1-22CFFD6A65A6}"/>
              </a:ext>
            </a:extLst>
          </p:cNvPr>
          <p:cNvSpPr txBox="1"/>
          <p:nvPr/>
        </p:nvSpPr>
        <p:spPr>
          <a:xfrm>
            <a:off x="5638800" y="2057400"/>
            <a:ext cx="457200" cy="461665"/>
          </a:xfrm>
          <a:prstGeom prst="rect">
            <a:avLst/>
          </a:prstGeom>
          <a:noFill/>
        </p:spPr>
        <p:txBody>
          <a:bodyPr wrap="square" rtlCol="0">
            <a:spAutoFit/>
          </a:bodyPr>
          <a:lstStyle/>
          <a:p>
            <a:pPr algn="ctr"/>
            <a:r>
              <a:rPr lang="en-US" dirty="0"/>
              <a:t>*</a:t>
            </a:r>
          </a:p>
        </p:txBody>
      </p:sp>
      <p:sp>
        <p:nvSpPr>
          <p:cNvPr id="46" name="TextBox 45">
            <a:extLst>
              <a:ext uri="{FF2B5EF4-FFF2-40B4-BE49-F238E27FC236}">
                <a16:creationId xmlns:a16="http://schemas.microsoft.com/office/drawing/2014/main" id="{04C0E219-6BF9-DB48-B752-2CB8981AA620}"/>
              </a:ext>
            </a:extLst>
          </p:cNvPr>
          <p:cNvSpPr txBox="1"/>
          <p:nvPr/>
        </p:nvSpPr>
        <p:spPr>
          <a:xfrm>
            <a:off x="6019800" y="2362200"/>
            <a:ext cx="990600" cy="461665"/>
          </a:xfrm>
          <a:prstGeom prst="rect">
            <a:avLst/>
          </a:prstGeom>
          <a:noFill/>
        </p:spPr>
        <p:txBody>
          <a:bodyPr wrap="square" rtlCol="0">
            <a:spAutoFit/>
          </a:bodyPr>
          <a:lstStyle/>
          <a:p>
            <a:pPr algn="ctr"/>
            <a:r>
              <a:rPr lang="en-US" dirty="0"/>
              <a:t>q2,1</a:t>
            </a:r>
          </a:p>
        </p:txBody>
      </p:sp>
      <p:sp>
        <p:nvSpPr>
          <p:cNvPr id="48" name="Frame 47">
            <a:extLst>
              <a:ext uri="{FF2B5EF4-FFF2-40B4-BE49-F238E27FC236}">
                <a16:creationId xmlns:a16="http://schemas.microsoft.com/office/drawing/2014/main" id="{C56BF83F-D8BE-0C47-A359-30121039B0A1}"/>
              </a:ext>
            </a:extLst>
          </p:cNvPr>
          <p:cNvSpPr/>
          <p:nvPr/>
        </p:nvSpPr>
        <p:spPr bwMode="auto">
          <a:xfrm>
            <a:off x="54864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54" name="TextBox 53">
            <a:extLst>
              <a:ext uri="{FF2B5EF4-FFF2-40B4-BE49-F238E27FC236}">
                <a16:creationId xmlns:a16="http://schemas.microsoft.com/office/drawing/2014/main" id="{A663B3C4-0731-6945-8546-A2FDC6EB95E9}"/>
              </a:ext>
            </a:extLst>
          </p:cNvPr>
          <p:cNvSpPr txBox="1"/>
          <p:nvPr/>
        </p:nvSpPr>
        <p:spPr>
          <a:xfrm>
            <a:off x="5715000" y="4191000"/>
            <a:ext cx="1447800" cy="461665"/>
          </a:xfrm>
          <a:prstGeom prst="rect">
            <a:avLst/>
          </a:prstGeom>
          <a:noFill/>
        </p:spPr>
        <p:txBody>
          <a:bodyPr wrap="square" rtlCol="0">
            <a:spAutoFit/>
          </a:bodyPr>
          <a:lstStyle/>
          <a:p>
            <a:pPr algn="ctr"/>
            <a:r>
              <a:rPr lang="en-US" dirty="0"/>
              <a:t>q2,Y1</a:t>
            </a:r>
          </a:p>
        </p:txBody>
      </p:sp>
      <p:sp>
        <p:nvSpPr>
          <p:cNvPr id="55" name="TextBox 54">
            <a:extLst>
              <a:ext uri="{FF2B5EF4-FFF2-40B4-BE49-F238E27FC236}">
                <a16:creationId xmlns:a16="http://schemas.microsoft.com/office/drawing/2014/main" id="{88C70AEB-1F76-3F42-8ED6-DA9357203644}"/>
              </a:ext>
            </a:extLst>
          </p:cNvPr>
          <p:cNvSpPr txBox="1"/>
          <p:nvPr/>
        </p:nvSpPr>
        <p:spPr>
          <a:xfrm>
            <a:off x="6781800" y="4567535"/>
            <a:ext cx="457200" cy="461665"/>
          </a:xfrm>
          <a:prstGeom prst="rect">
            <a:avLst/>
          </a:prstGeom>
          <a:noFill/>
        </p:spPr>
        <p:txBody>
          <a:bodyPr wrap="square" rtlCol="0">
            <a:spAutoFit/>
          </a:bodyPr>
          <a:lstStyle/>
          <a:p>
            <a:pPr algn="ctr"/>
            <a:r>
              <a:rPr lang="en-US" dirty="0"/>
              <a:t>*</a:t>
            </a:r>
          </a:p>
        </p:txBody>
      </p:sp>
      <p:sp>
        <p:nvSpPr>
          <p:cNvPr id="56" name="TextBox 55">
            <a:extLst>
              <a:ext uri="{FF2B5EF4-FFF2-40B4-BE49-F238E27FC236}">
                <a16:creationId xmlns:a16="http://schemas.microsoft.com/office/drawing/2014/main" id="{2CA7E6E1-10A1-F64E-B942-F20EE6907A4D}"/>
              </a:ext>
            </a:extLst>
          </p:cNvPr>
          <p:cNvSpPr txBox="1"/>
          <p:nvPr/>
        </p:nvSpPr>
        <p:spPr>
          <a:xfrm>
            <a:off x="5638800" y="4572000"/>
            <a:ext cx="457200" cy="461665"/>
          </a:xfrm>
          <a:prstGeom prst="rect">
            <a:avLst/>
          </a:prstGeom>
          <a:noFill/>
        </p:spPr>
        <p:txBody>
          <a:bodyPr wrap="square" rtlCol="0">
            <a:spAutoFit/>
          </a:bodyPr>
          <a:lstStyle/>
          <a:p>
            <a:pPr algn="ctr"/>
            <a:r>
              <a:rPr lang="en-US" dirty="0"/>
              <a:t>Y</a:t>
            </a:r>
          </a:p>
        </p:txBody>
      </p:sp>
      <p:sp>
        <p:nvSpPr>
          <p:cNvPr id="57" name="TextBox 56">
            <a:extLst>
              <a:ext uri="{FF2B5EF4-FFF2-40B4-BE49-F238E27FC236}">
                <a16:creationId xmlns:a16="http://schemas.microsoft.com/office/drawing/2014/main" id="{B322536C-B3CC-1040-9DAF-F44DF1EEF8A8}"/>
              </a:ext>
            </a:extLst>
          </p:cNvPr>
          <p:cNvSpPr txBox="1"/>
          <p:nvPr/>
        </p:nvSpPr>
        <p:spPr>
          <a:xfrm>
            <a:off x="5715000" y="4876800"/>
            <a:ext cx="1447800" cy="461665"/>
          </a:xfrm>
          <a:prstGeom prst="rect">
            <a:avLst/>
          </a:prstGeom>
          <a:noFill/>
        </p:spPr>
        <p:txBody>
          <a:bodyPr wrap="square" rtlCol="0">
            <a:spAutoFit/>
          </a:bodyPr>
          <a:lstStyle/>
          <a:p>
            <a:pPr algn="ctr"/>
            <a:r>
              <a:rPr lang="en-US" dirty="0"/>
              <a:t>q2,Y1</a:t>
            </a:r>
          </a:p>
        </p:txBody>
      </p:sp>
      <p:sp>
        <p:nvSpPr>
          <p:cNvPr id="58" name="TextBox 57">
            <a:extLst>
              <a:ext uri="{FF2B5EF4-FFF2-40B4-BE49-F238E27FC236}">
                <a16:creationId xmlns:a16="http://schemas.microsoft.com/office/drawing/2014/main" id="{A861271F-919F-FB4B-B082-F3D2D843B07A}"/>
              </a:ext>
            </a:extLst>
          </p:cNvPr>
          <p:cNvSpPr txBox="1"/>
          <p:nvPr/>
        </p:nvSpPr>
        <p:spPr>
          <a:xfrm>
            <a:off x="6019800" y="1676400"/>
            <a:ext cx="990600" cy="461665"/>
          </a:xfrm>
          <a:prstGeom prst="rect">
            <a:avLst/>
          </a:prstGeom>
          <a:noFill/>
        </p:spPr>
        <p:txBody>
          <a:bodyPr wrap="square" rtlCol="0">
            <a:spAutoFit/>
          </a:bodyPr>
          <a:lstStyle/>
          <a:p>
            <a:pPr algn="ctr"/>
            <a:r>
              <a:rPr lang="en-US" dirty="0"/>
              <a:t>q2,1</a:t>
            </a:r>
          </a:p>
        </p:txBody>
      </p:sp>
    </p:spTree>
    <p:extLst>
      <p:ext uri="{BB962C8B-B14F-4D97-AF65-F5344CB8AC3E}">
        <p14:creationId xmlns:p14="http://schemas.microsoft.com/office/powerpoint/2010/main" val="70985507"/>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BBB8F-0DBD-0C49-9227-4F81E222DE67}"/>
              </a:ext>
            </a:extLst>
          </p:cNvPr>
          <p:cNvSpPr>
            <a:spLocks noGrp="1"/>
          </p:cNvSpPr>
          <p:nvPr>
            <p:ph type="title"/>
          </p:nvPr>
        </p:nvSpPr>
        <p:spPr/>
        <p:txBody>
          <a:bodyPr/>
          <a:lstStyle/>
          <a:p>
            <a:r>
              <a:rPr lang="en-US" dirty="0"/>
              <a:t>Sample Starting Rows</a:t>
            </a:r>
          </a:p>
        </p:txBody>
      </p:sp>
      <p:sp>
        <p:nvSpPr>
          <p:cNvPr id="3" name="Date Placeholder 2">
            <a:extLst>
              <a:ext uri="{FF2B5EF4-FFF2-40B4-BE49-F238E27FC236}">
                <a16:creationId xmlns:a16="http://schemas.microsoft.com/office/drawing/2014/main" id="{07F464B4-48C9-3940-AB56-7CEDA8ADDF88}"/>
              </a:ext>
            </a:extLst>
          </p:cNvPr>
          <p:cNvSpPr>
            <a:spLocks noGrp="1"/>
          </p:cNvSpPr>
          <p:nvPr>
            <p:ph type="dt" sz="half" idx="10"/>
          </p:nvPr>
        </p:nvSpPr>
        <p:spPr/>
        <p:txBody>
          <a:bodyPr/>
          <a:lstStyle/>
          <a:p>
            <a:pPr>
              <a:defRPr/>
            </a:pPr>
            <a:fld id="{5B41A5E4-338E-D84F-A9CA-A8B7CDC8764C}" type="datetime1">
              <a:rPr lang="en-US" smtClean="0"/>
              <a:pPr>
                <a:defRPr/>
              </a:pPr>
              <a:t>4/6/22</a:t>
            </a:fld>
            <a:endParaRPr lang="en-US"/>
          </a:p>
        </p:txBody>
      </p:sp>
      <p:sp>
        <p:nvSpPr>
          <p:cNvPr id="4" name="Footer Placeholder 3">
            <a:extLst>
              <a:ext uri="{FF2B5EF4-FFF2-40B4-BE49-F238E27FC236}">
                <a16:creationId xmlns:a16="http://schemas.microsoft.com/office/drawing/2014/main" id="{86174366-0659-2C49-9A8F-B6184B3E5FC5}"/>
              </a:ext>
            </a:extLst>
          </p:cNvPr>
          <p:cNvSpPr>
            <a:spLocks noGrp="1"/>
          </p:cNvSpPr>
          <p:nvPr>
            <p:ph type="ftr" sz="quarter" idx="11"/>
          </p:nvPr>
        </p:nvSpPr>
        <p:spPr/>
        <p:txBody>
          <a:bodyPr/>
          <a:lstStyle/>
          <a:p>
            <a:pPr>
              <a:defRPr/>
            </a:pPr>
            <a:r>
              <a:rPr lang="en-US" dirty="0"/>
              <a:t>© UCF CS</a:t>
            </a:r>
          </a:p>
        </p:txBody>
      </p:sp>
      <p:sp>
        <p:nvSpPr>
          <p:cNvPr id="5" name="Slide Number Placeholder 4">
            <a:extLst>
              <a:ext uri="{FF2B5EF4-FFF2-40B4-BE49-F238E27FC236}">
                <a16:creationId xmlns:a16="http://schemas.microsoft.com/office/drawing/2014/main" id="{79A99A47-3180-7643-89A2-B0B060F9AFBB}"/>
              </a:ext>
            </a:extLst>
          </p:cNvPr>
          <p:cNvSpPr>
            <a:spLocks noGrp="1"/>
          </p:cNvSpPr>
          <p:nvPr>
            <p:ph type="sldNum" sz="quarter" idx="12"/>
          </p:nvPr>
        </p:nvSpPr>
        <p:spPr/>
        <p:txBody>
          <a:bodyPr/>
          <a:lstStyle/>
          <a:p>
            <a:pPr>
              <a:defRPr/>
            </a:pPr>
            <a:fld id="{F662DACD-9D40-814D-B35E-11A08E064F51}" type="slidenum">
              <a:rPr lang="en-US" smtClean="0"/>
              <a:pPr>
                <a:defRPr/>
              </a:pPr>
              <a:t>256</a:t>
            </a:fld>
            <a:endParaRPr lang="en-US"/>
          </a:p>
        </p:txBody>
      </p:sp>
      <p:sp>
        <p:nvSpPr>
          <p:cNvPr id="6" name="Frame 5">
            <a:extLst>
              <a:ext uri="{FF2B5EF4-FFF2-40B4-BE49-F238E27FC236}">
                <a16:creationId xmlns:a16="http://schemas.microsoft.com/office/drawing/2014/main" id="{73BC4AFE-9A4D-034D-A348-1FFFFD62B61E}"/>
              </a:ext>
            </a:extLst>
          </p:cNvPr>
          <p:cNvSpPr/>
          <p:nvPr/>
        </p:nvSpPr>
        <p:spPr bwMode="auto">
          <a:xfrm>
            <a:off x="304800" y="1676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7" name="TextBox 6">
            <a:extLst>
              <a:ext uri="{FF2B5EF4-FFF2-40B4-BE49-F238E27FC236}">
                <a16:creationId xmlns:a16="http://schemas.microsoft.com/office/drawing/2014/main" id="{A0F476AE-56D1-F843-BBB2-95F960CA39E2}"/>
              </a:ext>
            </a:extLst>
          </p:cNvPr>
          <p:cNvSpPr txBox="1"/>
          <p:nvPr/>
        </p:nvSpPr>
        <p:spPr>
          <a:xfrm>
            <a:off x="533400" y="1905000"/>
            <a:ext cx="1447800" cy="461665"/>
          </a:xfrm>
          <a:prstGeom prst="rect">
            <a:avLst/>
          </a:prstGeom>
          <a:noFill/>
        </p:spPr>
        <p:txBody>
          <a:bodyPr wrap="square" rtlCol="0">
            <a:spAutoFit/>
          </a:bodyPr>
          <a:lstStyle/>
          <a:p>
            <a:pPr algn="ctr"/>
            <a:r>
              <a:rPr lang="en-US" dirty="0"/>
              <a:t>q</a:t>
            </a:r>
            <a:r>
              <a:rPr lang="en-US" baseline="-25000" dirty="0"/>
              <a:t>0</a:t>
            </a:r>
            <a:r>
              <a:rPr lang="en-US" dirty="0"/>
              <a:t>,Y1</a:t>
            </a:r>
          </a:p>
        </p:txBody>
      </p:sp>
      <p:sp>
        <p:nvSpPr>
          <p:cNvPr id="8" name="TextBox 7">
            <a:extLst>
              <a:ext uri="{FF2B5EF4-FFF2-40B4-BE49-F238E27FC236}">
                <a16:creationId xmlns:a16="http://schemas.microsoft.com/office/drawing/2014/main" id="{3F67FF89-559C-1848-8D54-0ECE6F35CD3C}"/>
              </a:ext>
            </a:extLst>
          </p:cNvPr>
          <p:cNvSpPr txBox="1"/>
          <p:nvPr/>
        </p:nvSpPr>
        <p:spPr>
          <a:xfrm>
            <a:off x="1295400" y="2281535"/>
            <a:ext cx="762000" cy="461665"/>
          </a:xfrm>
          <a:prstGeom prst="rect">
            <a:avLst/>
          </a:prstGeom>
          <a:noFill/>
        </p:spPr>
        <p:txBody>
          <a:bodyPr wrap="square" rtlCol="0">
            <a:spAutoFit/>
          </a:bodyPr>
          <a:lstStyle/>
          <a:p>
            <a:pPr algn="r"/>
            <a:r>
              <a:rPr lang="en-US" dirty="0"/>
              <a:t>0</a:t>
            </a:r>
          </a:p>
        </p:txBody>
      </p:sp>
      <p:sp>
        <p:nvSpPr>
          <p:cNvPr id="9" name="TextBox 8">
            <a:extLst>
              <a:ext uri="{FF2B5EF4-FFF2-40B4-BE49-F238E27FC236}">
                <a16:creationId xmlns:a16="http://schemas.microsoft.com/office/drawing/2014/main" id="{52625F46-80BB-4041-A9BA-8EFA1CAC75C0}"/>
              </a:ext>
            </a:extLst>
          </p:cNvPr>
          <p:cNvSpPr txBox="1"/>
          <p:nvPr/>
        </p:nvSpPr>
        <p:spPr>
          <a:xfrm>
            <a:off x="457200" y="2286000"/>
            <a:ext cx="838200" cy="461665"/>
          </a:xfrm>
          <a:prstGeom prst="rect">
            <a:avLst/>
          </a:prstGeom>
          <a:noFill/>
        </p:spPr>
        <p:txBody>
          <a:bodyPr wrap="square" rtlCol="0">
            <a:spAutoFit/>
          </a:bodyPr>
          <a:lstStyle/>
          <a:p>
            <a:r>
              <a:rPr lang="en-US" dirty="0"/>
              <a:t>Y</a:t>
            </a:r>
          </a:p>
        </p:txBody>
      </p:sp>
      <p:sp>
        <p:nvSpPr>
          <p:cNvPr id="10" name="TextBox 9">
            <a:extLst>
              <a:ext uri="{FF2B5EF4-FFF2-40B4-BE49-F238E27FC236}">
                <a16:creationId xmlns:a16="http://schemas.microsoft.com/office/drawing/2014/main" id="{15FF0186-EEB7-764C-9B81-97EB54FBF8EC}"/>
              </a:ext>
            </a:extLst>
          </p:cNvPr>
          <p:cNvSpPr txBox="1"/>
          <p:nvPr/>
        </p:nvSpPr>
        <p:spPr>
          <a:xfrm>
            <a:off x="533400" y="2590800"/>
            <a:ext cx="1447800" cy="461665"/>
          </a:xfrm>
          <a:prstGeom prst="rect">
            <a:avLst/>
          </a:prstGeom>
          <a:noFill/>
        </p:spPr>
        <p:txBody>
          <a:bodyPr wrap="square" rtlCol="0">
            <a:spAutoFit/>
          </a:bodyPr>
          <a:lstStyle/>
          <a:p>
            <a:pPr algn="ctr"/>
            <a:r>
              <a:rPr lang="en-US" dirty="0"/>
              <a:t>X</a:t>
            </a:r>
          </a:p>
        </p:txBody>
      </p:sp>
      <p:sp>
        <p:nvSpPr>
          <p:cNvPr id="11" name="Frame 10">
            <a:extLst>
              <a:ext uri="{FF2B5EF4-FFF2-40B4-BE49-F238E27FC236}">
                <a16:creationId xmlns:a16="http://schemas.microsoft.com/office/drawing/2014/main" id="{2D846F17-96CA-9844-8DB2-F6B8ED1AB8A6}"/>
              </a:ext>
            </a:extLst>
          </p:cNvPr>
          <p:cNvSpPr/>
          <p:nvPr/>
        </p:nvSpPr>
        <p:spPr bwMode="auto">
          <a:xfrm>
            <a:off x="2438400" y="1676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2" name="TextBox 11">
            <a:extLst>
              <a:ext uri="{FF2B5EF4-FFF2-40B4-BE49-F238E27FC236}">
                <a16:creationId xmlns:a16="http://schemas.microsoft.com/office/drawing/2014/main" id="{B8690371-7CDB-EB46-BD00-137B7F1685FE}"/>
              </a:ext>
            </a:extLst>
          </p:cNvPr>
          <p:cNvSpPr txBox="1"/>
          <p:nvPr/>
        </p:nvSpPr>
        <p:spPr>
          <a:xfrm>
            <a:off x="3124200" y="1905000"/>
            <a:ext cx="457200" cy="461665"/>
          </a:xfrm>
          <a:prstGeom prst="rect">
            <a:avLst/>
          </a:prstGeom>
          <a:noFill/>
        </p:spPr>
        <p:txBody>
          <a:bodyPr wrap="square" rtlCol="0">
            <a:spAutoFit/>
          </a:bodyPr>
          <a:lstStyle/>
          <a:p>
            <a:pPr algn="ctr"/>
            <a:r>
              <a:rPr lang="en-US" dirty="0"/>
              <a:t>0</a:t>
            </a:r>
          </a:p>
        </p:txBody>
      </p:sp>
      <p:sp>
        <p:nvSpPr>
          <p:cNvPr id="13" name="TextBox 12">
            <a:extLst>
              <a:ext uri="{FF2B5EF4-FFF2-40B4-BE49-F238E27FC236}">
                <a16:creationId xmlns:a16="http://schemas.microsoft.com/office/drawing/2014/main" id="{505F023B-9AD8-074A-B19D-1D7265158704}"/>
              </a:ext>
            </a:extLst>
          </p:cNvPr>
          <p:cNvSpPr txBox="1"/>
          <p:nvPr/>
        </p:nvSpPr>
        <p:spPr>
          <a:xfrm>
            <a:off x="3733800" y="2281535"/>
            <a:ext cx="457200" cy="461665"/>
          </a:xfrm>
          <a:prstGeom prst="rect">
            <a:avLst/>
          </a:prstGeom>
          <a:noFill/>
        </p:spPr>
        <p:txBody>
          <a:bodyPr wrap="square" rtlCol="0">
            <a:spAutoFit/>
          </a:bodyPr>
          <a:lstStyle/>
          <a:p>
            <a:pPr algn="ctr"/>
            <a:r>
              <a:rPr lang="en-US" dirty="0"/>
              <a:t>0</a:t>
            </a:r>
          </a:p>
        </p:txBody>
      </p:sp>
      <p:sp>
        <p:nvSpPr>
          <p:cNvPr id="14" name="TextBox 13">
            <a:extLst>
              <a:ext uri="{FF2B5EF4-FFF2-40B4-BE49-F238E27FC236}">
                <a16:creationId xmlns:a16="http://schemas.microsoft.com/office/drawing/2014/main" id="{0B1B4924-D443-1B4D-9305-E6108B82F7B3}"/>
              </a:ext>
            </a:extLst>
          </p:cNvPr>
          <p:cNvSpPr txBox="1"/>
          <p:nvPr/>
        </p:nvSpPr>
        <p:spPr>
          <a:xfrm>
            <a:off x="2590800" y="2286000"/>
            <a:ext cx="457200" cy="461665"/>
          </a:xfrm>
          <a:prstGeom prst="rect">
            <a:avLst/>
          </a:prstGeom>
          <a:noFill/>
        </p:spPr>
        <p:txBody>
          <a:bodyPr wrap="square" rtlCol="0">
            <a:spAutoFit/>
          </a:bodyPr>
          <a:lstStyle/>
          <a:p>
            <a:pPr algn="ctr"/>
            <a:r>
              <a:rPr lang="en-US" dirty="0"/>
              <a:t>0</a:t>
            </a:r>
          </a:p>
        </p:txBody>
      </p:sp>
      <p:sp>
        <p:nvSpPr>
          <p:cNvPr id="15" name="TextBox 14">
            <a:extLst>
              <a:ext uri="{FF2B5EF4-FFF2-40B4-BE49-F238E27FC236}">
                <a16:creationId xmlns:a16="http://schemas.microsoft.com/office/drawing/2014/main" id="{FCAEC9B2-677F-404D-B15D-705E5AB25CF9}"/>
              </a:ext>
            </a:extLst>
          </p:cNvPr>
          <p:cNvSpPr txBox="1"/>
          <p:nvPr/>
        </p:nvSpPr>
        <p:spPr>
          <a:xfrm>
            <a:off x="3124200" y="2590800"/>
            <a:ext cx="457200" cy="461665"/>
          </a:xfrm>
          <a:prstGeom prst="rect">
            <a:avLst/>
          </a:prstGeom>
          <a:noFill/>
        </p:spPr>
        <p:txBody>
          <a:bodyPr wrap="square" rtlCol="0">
            <a:spAutoFit/>
          </a:bodyPr>
          <a:lstStyle/>
          <a:p>
            <a:pPr algn="ctr"/>
            <a:r>
              <a:rPr lang="en-US" dirty="0"/>
              <a:t>X</a:t>
            </a:r>
          </a:p>
        </p:txBody>
      </p:sp>
      <p:sp>
        <p:nvSpPr>
          <p:cNvPr id="16" name="Frame 15">
            <a:extLst>
              <a:ext uri="{FF2B5EF4-FFF2-40B4-BE49-F238E27FC236}">
                <a16:creationId xmlns:a16="http://schemas.microsoft.com/office/drawing/2014/main" id="{109BD22C-BC1A-4A49-933B-F6609DEC89BB}"/>
              </a:ext>
            </a:extLst>
          </p:cNvPr>
          <p:cNvSpPr/>
          <p:nvPr/>
        </p:nvSpPr>
        <p:spPr bwMode="auto">
          <a:xfrm>
            <a:off x="6934200" y="1676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7" name="TextBox 16">
            <a:extLst>
              <a:ext uri="{FF2B5EF4-FFF2-40B4-BE49-F238E27FC236}">
                <a16:creationId xmlns:a16="http://schemas.microsoft.com/office/drawing/2014/main" id="{748C5CEB-0CFB-1E4C-ABAE-BE86C11D11E7}"/>
              </a:ext>
            </a:extLst>
          </p:cNvPr>
          <p:cNvSpPr txBox="1"/>
          <p:nvPr/>
        </p:nvSpPr>
        <p:spPr>
          <a:xfrm>
            <a:off x="7620000" y="1905000"/>
            <a:ext cx="457200" cy="461665"/>
          </a:xfrm>
          <a:prstGeom prst="rect">
            <a:avLst/>
          </a:prstGeom>
          <a:noFill/>
        </p:spPr>
        <p:txBody>
          <a:bodyPr wrap="square" rtlCol="0">
            <a:spAutoFit/>
          </a:bodyPr>
          <a:lstStyle/>
          <a:p>
            <a:pPr algn="ctr"/>
            <a:r>
              <a:rPr lang="en-US" dirty="0"/>
              <a:t>0</a:t>
            </a:r>
          </a:p>
        </p:txBody>
      </p:sp>
      <p:sp>
        <p:nvSpPr>
          <p:cNvPr id="18" name="TextBox 17">
            <a:extLst>
              <a:ext uri="{FF2B5EF4-FFF2-40B4-BE49-F238E27FC236}">
                <a16:creationId xmlns:a16="http://schemas.microsoft.com/office/drawing/2014/main" id="{EFE455CA-F601-D149-836F-487584F049AB}"/>
              </a:ext>
            </a:extLst>
          </p:cNvPr>
          <p:cNvSpPr txBox="1"/>
          <p:nvPr/>
        </p:nvSpPr>
        <p:spPr>
          <a:xfrm>
            <a:off x="8229600" y="2281535"/>
            <a:ext cx="457200" cy="461665"/>
          </a:xfrm>
          <a:prstGeom prst="rect">
            <a:avLst/>
          </a:prstGeom>
          <a:noFill/>
        </p:spPr>
        <p:txBody>
          <a:bodyPr wrap="square" rtlCol="0">
            <a:spAutoFit/>
          </a:bodyPr>
          <a:lstStyle/>
          <a:p>
            <a:pPr algn="ctr"/>
            <a:r>
              <a:rPr lang="en-US" dirty="0"/>
              <a:t>0</a:t>
            </a:r>
          </a:p>
        </p:txBody>
      </p:sp>
      <p:sp>
        <p:nvSpPr>
          <p:cNvPr id="19" name="TextBox 18">
            <a:extLst>
              <a:ext uri="{FF2B5EF4-FFF2-40B4-BE49-F238E27FC236}">
                <a16:creationId xmlns:a16="http://schemas.microsoft.com/office/drawing/2014/main" id="{CAAC96F8-3F42-724C-A9BF-8312563C0EBA}"/>
              </a:ext>
            </a:extLst>
          </p:cNvPr>
          <p:cNvSpPr txBox="1"/>
          <p:nvPr/>
        </p:nvSpPr>
        <p:spPr>
          <a:xfrm>
            <a:off x="7086600" y="2286000"/>
            <a:ext cx="457200" cy="461665"/>
          </a:xfrm>
          <a:prstGeom prst="rect">
            <a:avLst/>
          </a:prstGeom>
          <a:noFill/>
        </p:spPr>
        <p:txBody>
          <a:bodyPr wrap="square" rtlCol="0">
            <a:spAutoFit/>
          </a:bodyPr>
          <a:lstStyle/>
          <a:p>
            <a:pPr algn="ctr"/>
            <a:r>
              <a:rPr lang="en-US" dirty="0"/>
              <a:t>0</a:t>
            </a:r>
          </a:p>
        </p:txBody>
      </p:sp>
      <p:sp>
        <p:nvSpPr>
          <p:cNvPr id="20" name="TextBox 19">
            <a:extLst>
              <a:ext uri="{FF2B5EF4-FFF2-40B4-BE49-F238E27FC236}">
                <a16:creationId xmlns:a16="http://schemas.microsoft.com/office/drawing/2014/main" id="{FA10BAC6-07BD-F146-A9DA-B213E060741E}"/>
              </a:ext>
            </a:extLst>
          </p:cNvPr>
          <p:cNvSpPr txBox="1"/>
          <p:nvPr/>
        </p:nvSpPr>
        <p:spPr>
          <a:xfrm>
            <a:off x="7620000" y="2590800"/>
            <a:ext cx="457200" cy="461665"/>
          </a:xfrm>
          <a:prstGeom prst="rect">
            <a:avLst/>
          </a:prstGeom>
          <a:noFill/>
        </p:spPr>
        <p:txBody>
          <a:bodyPr wrap="square" rtlCol="0">
            <a:spAutoFit/>
          </a:bodyPr>
          <a:lstStyle/>
          <a:p>
            <a:pPr algn="ctr"/>
            <a:r>
              <a:rPr lang="en-US" dirty="0"/>
              <a:t>X</a:t>
            </a:r>
          </a:p>
        </p:txBody>
      </p:sp>
      <p:sp>
        <p:nvSpPr>
          <p:cNvPr id="21" name="TextBox 20">
            <a:extLst>
              <a:ext uri="{FF2B5EF4-FFF2-40B4-BE49-F238E27FC236}">
                <a16:creationId xmlns:a16="http://schemas.microsoft.com/office/drawing/2014/main" id="{102D5E5A-CA27-F541-857C-847A402C97FE}"/>
              </a:ext>
            </a:extLst>
          </p:cNvPr>
          <p:cNvSpPr txBox="1"/>
          <p:nvPr/>
        </p:nvSpPr>
        <p:spPr>
          <a:xfrm>
            <a:off x="5105400" y="2438400"/>
            <a:ext cx="1371600" cy="461665"/>
          </a:xfrm>
          <a:prstGeom prst="rect">
            <a:avLst/>
          </a:prstGeom>
          <a:noFill/>
        </p:spPr>
        <p:txBody>
          <a:bodyPr wrap="square" rtlCol="0">
            <a:spAutoFit/>
          </a:bodyPr>
          <a:lstStyle/>
          <a:p>
            <a:r>
              <a:rPr lang="en-US" dirty="0"/>
              <a:t>………...</a:t>
            </a:r>
          </a:p>
        </p:txBody>
      </p:sp>
      <p:sp>
        <p:nvSpPr>
          <p:cNvPr id="22" name="Frame 21">
            <a:extLst>
              <a:ext uri="{FF2B5EF4-FFF2-40B4-BE49-F238E27FC236}">
                <a16:creationId xmlns:a16="http://schemas.microsoft.com/office/drawing/2014/main" id="{41C831AA-9C7B-F24B-B02E-0AC36049C78B}"/>
              </a:ext>
            </a:extLst>
          </p:cNvPr>
          <p:cNvSpPr/>
          <p:nvPr/>
        </p:nvSpPr>
        <p:spPr bwMode="auto">
          <a:xfrm>
            <a:off x="304800" y="3810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3" name="TextBox 22">
            <a:extLst>
              <a:ext uri="{FF2B5EF4-FFF2-40B4-BE49-F238E27FC236}">
                <a16:creationId xmlns:a16="http://schemas.microsoft.com/office/drawing/2014/main" id="{D46E2809-91ED-7449-B8F0-AFCB9B196DBD}"/>
              </a:ext>
            </a:extLst>
          </p:cNvPr>
          <p:cNvSpPr txBox="1"/>
          <p:nvPr/>
        </p:nvSpPr>
        <p:spPr>
          <a:xfrm>
            <a:off x="533400" y="4038600"/>
            <a:ext cx="1447800" cy="461665"/>
          </a:xfrm>
          <a:prstGeom prst="rect">
            <a:avLst/>
          </a:prstGeom>
          <a:noFill/>
        </p:spPr>
        <p:txBody>
          <a:bodyPr wrap="square" rtlCol="0">
            <a:spAutoFit/>
          </a:bodyPr>
          <a:lstStyle/>
          <a:p>
            <a:pPr algn="ctr"/>
            <a:r>
              <a:rPr lang="en-US" dirty="0"/>
              <a:t>q</a:t>
            </a:r>
            <a:r>
              <a:rPr lang="en-US" baseline="-25000" dirty="0"/>
              <a:t>0</a:t>
            </a:r>
            <a:r>
              <a:rPr lang="en-US" dirty="0"/>
              <a:t>,Y1</a:t>
            </a:r>
          </a:p>
        </p:txBody>
      </p:sp>
      <p:sp>
        <p:nvSpPr>
          <p:cNvPr id="24" name="TextBox 23">
            <a:extLst>
              <a:ext uri="{FF2B5EF4-FFF2-40B4-BE49-F238E27FC236}">
                <a16:creationId xmlns:a16="http://schemas.microsoft.com/office/drawing/2014/main" id="{4FD77FAF-294D-E942-AC38-170C7C35655C}"/>
              </a:ext>
            </a:extLst>
          </p:cNvPr>
          <p:cNvSpPr txBox="1"/>
          <p:nvPr/>
        </p:nvSpPr>
        <p:spPr>
          <a:xfrm>
            <a:off x="1295400" y="4415135"/>
            <a:ext cx="762000" cy="461665"/>
          </a:xfrm>
          <a:prstGeom prst="rect">
            <a:avLst/>
          </a:prstGeom>
          <a:noFill/>
        </p:spPr>
        <p:txBody>
          <a:bodyPr wrap="square" rtlCol="0">
            <a:spAutoFit/>
          </a:bodyPr>
          <a:lstStyle/>
          <a:p>
            <a:pPr algn="r"/>
            <a:r>
              <a:rPr lang="en-US" dirty="0"/>
              <a:t>0</a:t>
            </a:r>
          </a:p>
        </p:txBody>
      </p:sp>
      <p:sp>
        <p:nvSpPr>
          <p:cNvPr id="25" name="TextBox 24">
            <a:extLst>
              <a:ext uri="{FF2B5EF4-FFF2-40B4-BE49-F238E27FC236}">
                <a16:creationId xmlns:a16="http://schemas.microsoft.com/office/drawing/2014/main" id="{384745DB-D722-F64F-9A50-9783A1B21E23}"/>
              </a:ext>
            </a:extLst>
          </p:cNvPr>
          <p:cNvSpPr txBox="1"/>
          <p:nvPr/>
        </p:nvSpPr>
        <p:spPr>
          <a:xfrm>
            <a:off x="457200" y="4419600"/>
            <a:ext cx="838200" cy="461665"/>
          </a:xfrm>
          <a:prstGeom prst="rect">
            <a:avLst/>
          </a:prstGeom>
          <a:noFill/>
        </p:spPr>
        <p:txBody>
          <a:bodyPr wrap="square" rtlCol="0">
            <a:spAutoFit/>
          </a:bodyPr>
          <a:lstStyle/>
          <a:p>
            <a:r>
              <a:rPr lang="en-US" dirty="0"/>
              <a:t>Y</a:t>
            </a:r>
          </a:p>
        </p:txBody>
      </p:sp>
      <p:sp>
        <p:nvSpPr>
          <p:cNvPr id="26" name="TextBox 25">
            <a:extLst>
              <a:ext uri="{FF2B5EF4-FFF2-40B4-BE49-F238E27FC236}">
                <a16:creationId xmlns:a16="http://schemas.microsoft.com/office/drawing/2014/main" id="{3504E97B-75A9-DD47-B107-3EC7C5690D35}"/>
              </a:ext>
            </a:extLst>
          </p:cNvPr>
          <p:cNvSpPr txBox="1"/>
          <p:nvPr/>
        </p:nvSpPr>
        <p:spPr>
          <a:xfrm>
            <a:off x="533400" y="4724400"/>
            <a:ext cx="1447800" cy="461665"/>
          </a:xfrm>
          <a:prstGeom prst="rect">
            <a:avLst/>
          </a:prstGeom>
          <a:noFill/>
        </p:spPr>
        <p:txBody>
          <a:bodyPr wrap="square" rtlCol="0">
            <a:spAutoFit/>
          </a:bodyPr>
          <a:lstStyle/>
          <a:p>
            <a:pPr algn="ctr"/>
            <a:r>
              <a:rPr lang="en-US" dirty="0"/>
              <a:t>X</a:t>
            </a:r>
          </a:p>
        </p:txBody>
      </p:sp>
      <p:sp>
        <p:nvSpPr>
          <p:cNvPr id="27" name="Frame 26">
            <a:extLst>
              <a:ext uri="{FF2B5EF4-FFF2-40B4-BE49-F238E27FC236}">
                <a16:creationId xmlns:a16="http://schemas.microsoft.com/office/drawing/2014/main" id="{A7CDE8F8-C749-4A45-A34C-9D49128B6E27}"/>
              </a:ext>
            </a:extLst>
          </p:cNvPr>
          <p:cNvSpPr/>
          <p:nvPr/>
        </p:nvSpPr>
        <p:spPr bwMode="auto">
          <a:xfrm>
            <a:off x="2438400" y="3810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8" name="TextBox 27">
            <a:extLst>
              <a:ext uri="{FF2B5EF4-FFF2-40B4-BE49-F238E27FC236}">
                <a16:creationId xmlns:a16="http://schemas.microsoft.com/office/drawing/2014/main" id="{D89EA7BC-CB05-784D-B9A1-AAC5E185EDD3}"/>
              </a:ext>
            </a:extLst>
          </p:cNvPr>
          <p:cNvSpPr txBox="1"/>
          <p:nvPr/>
        </p:nvSpPr>
        <p:spPr>
          <a:xfrm>
            <a:off x="3124200" y="4038600"/>
            <a:ext cx="457200" cy="461665"/>
          </a:xfrm>
          <a:prstGeom prst="rect">
            <a:avLst/>
          </a:prstGeom>
          <a:noFill/>
        </p:spPr>
        <p:txBody>
          <a:bodyPr wrap="square" rtlCol="0">
            <a:spAutoFit/>
          </a:bodyPr>
          <a:lstStyle/>
          <a:p>
            <a:pPr algn="ctr"/>
            <a:r>
              <a:rPr lang="en-US" dirty="0"/>
              <a:t>1</a:t>
            </a:r>
          </a:p>
        </p:txBody>
      </p:sp>
      <p:sp>
        <p:nvSpPr>
          <p:cNvPr id="29" name="TextBox 28">
            <a:extLst>
              <a:ext uri="{FF2B5EF4-FFF2-40B4-BE49-F238E27FC236}">
                <a16:creationId xmlns:a16="http://schemas.microsoft.com/office/drawing/2014/main" id="{0B91D409-56AD-DD44-8DA6-2BA2CE15F7C4}"/>
              </a:ext>
            </a:extLst>
          </p:cNvPr>
          <p:cNvSpPr txBox="1"/>
          <p:nvPr/>
        </p:nvSpPr>
        <p:spPr>
          <a:xfrm>
            <a:off x="3733800" y="4415135"/>
            <a:ext cx="457200" cy="461665"/>
          </a:xfrm>
          <a:prstGeom prst="rect">
            <a:avLst/>
          </a:prstGeom>
          <a:noFill/>
        </p:spPr>
        <p:txBody>
          <a:bodyPr wrap="square" rtlCol="0">
            <a:spAutoFit/>
          </a:bodyPr>
          <a:lstStyle/>
          <a:p>
            <a:pPr algn="ctr"/>
            <a:r>
              <a:rPr lang="en-US" dirty="0"/>
              <a:t>0</a:t>
            </a:r>
          </a:p>
        </p:txBody>
      </p:sp>
      <p:sp>
        <p:nvSpPr>
          <p:cNvPr id="30" name="TextBox 29">
            <a:extLst>
              <a:ext uri="{FF2B5EF4-FFF2-40B4-BE49-F238E27FC236}">
                <a16:creationId xmlns:a16="http://schemas.microsoft.com/office/drawing/2014/main" id="{3347C8A7-D763-5949-AB3C-806C206B1F2A}"/>
              </a:ext>
            </a:extLst>
          </p:cNvPr>
          <p:cNvSpPr txBox="1"/>
          <p:nvPr/>
        </p:nvSpPr>
        <p:spPr>
          <a:xfrm>
            <a:off x="2590800" y="4419600"/>
            <a:ext cx="457200" cy="461665"/>
          </a:xfrm>
          <a:prstGeom prst="rect">
            <a:avLst/>
          </a:prstGeom>
          <a:noFill/>
        </p:spPr>
        <p:txBody>
          <a:bodyPr wrap="square" rtlCol="0">
            <a:spAutoFit/>
          </a:bodyPr>
          <a:lstStyle/>
          <a:p>
            <a:pPr algn="ctr"/>
            <a:r>
              <a:rPr lang="en-US" dirty="0"/>
              <a:t>0</a:t>
            </a:r>
          </a:p>
        </p:txBody>
      </p:sp>
      <p:sp>
        <p:nvSpPr>
          <p:cNvPr id="31" name="TextBox 30">
            <a:extLst>
              <a:ext uri="{FF2B5EF4-FFF2-40B4-BE49-F238E27FC236}">
                <a16:creationId xmlns:a16="http://schemas.microsoft.com/office/drawing/2014/main" id="{607159BF-7030-D644-9398-7510533CBE31}"/>
              </a:ext>
            </a:extLst>
          </p:cNvPr>
          <p:cNvSpPr txBox="1"/>
          <p:nvPr/>
        </p:nvSpPr>
        <p:spPr>
          <a:xfrm>
            <a:off x="3124200" y="4724400"/>
            <a:ext cx="457200" cy="461665"/>
          </a:xfrm>
          <a:prstGeom prst="rect">
            <a:avLst/>
          </a:prstGeom>
          <a:noFill/>
        </p:spPr>
        <p:txBody>
          <a:bodyPr wrap="square" rtlCol="0">
            <a:spAutoFit/>
          </a:bodyPr>
          <a:lstStyle/>
          <a:p>
            <a:pPr algn="ctr"/>
            <a:r>
              <a:rPr lang="en-US" dirty="0"/>
              <a:t>X</a:t>
            </a:r>
          </a:p>
        </p:txBody>
      </p:sp>
      <p:sp>
        <p:nvSpPr>
          <p:cNvPr id="38" name="Frame 37">
            <a:extLst>
              <a:ext uri="{FF2B5EF4-FFF2-40B4-BE49-F238E27FC236}">
                <a16:creationId xmlns:a16="http://schemas.microsoft.com/office/drawing/2014/main" id="{D4C20BFC-9F5D-3A43-9DED-A34E09254ED8}"/>
              </a:ext>
            </a:extLst>
          </p:cNvPr>
          <p:cNvSpPr/>
          <p:nvPr/>
        </p:nvSpPr>
        <p:spPr bwMode="auto">
          <a:xfrm>
            <a:off x="4495800" y="3810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39" name="TextBox 38">
            <a:extLst>
              <a:ext uri="{FF2B5EF4-FFF2-40B4-BE49-F238E27FC236}">
                <a16:creationId xmlns:a16="http://schemas.microsoft.com/office/drawing/2014/main" id="{6E3C9CAD-5EC8-8F4F-B0F9-2AE72005331D}"/>
              </a:ext>
            </a:extLst>
          </p:cNvPr>
          <p:cNvSpPr txBox="1"/>
          <p:nvPr/>
        </p:nvSpPr>
        <p:spPr>
          <a:xfrm>
            <a:off x="5181600" y="4038600"/>
            <a:ext cx="457200" cy="461665"/>
          </a:xfrm>
          <a:prstGeom prst="rect">
            <a:avLst/>
          </a:prstGeom>
          <a:noFill/>
        </p:spPr>
        <p:txBody>
          <a:bodyPr wrap="square" rtlCol="0">
            <a:spAutoFit/>
          </a:bodyPr>
          <a:lstStyle/>
          <a:p>
            <a:pPr algn="ctr"/>
            <a:r>
              <a:rPr lang="en-US" dirty="0"/>
              <a:t>0</a:t>
            </a:r>
          </a:p>
        </p:txBody>
      </p:sp>
      <p:sp>
        <p:nvSpPr>
          <p:cNvPr id="40" name="TextBox 39">
            <a:extLst>
              <a:ext uri="{FF2B5EF4-FFF2-40B4-BE49-F238E27FC236}">
                <a16:creationId xmlns:a16="http://schemas.microsoft.com/office/drawing/2014/main" id="{CC84DBA9-6A00-FF4A-BC8F-7E1428DB22F6}"/>
              </a:ext>
            </a:extLst>
          </p:cNvPr>
          <p:cNvSpPr txBox="1"/>
          <p:nvPr/>
        </p:nvSpPr>
        <p:spPr>
          <a:xfrm>
            <a:off x="5791200" y="4415135"/>
            <a:ext cx="457200" cy="461665"/>
          </a:xfrm>
          <a:prstGeom prst="rect">
            <a:avLst/>
          </a:prstGeom>
          <a:noFill/>
        </p:spPr>
        <p:txBody>
          <a:bodyPr wrap="square" rtlCol="0">
            <a:spAutoFit/>
          </a:bodyPr>
          <a:lstStyle/>
          <a:p>
            <a:pPr algn="ctr"/>
            <a:r>
              <a:rPr lang="en-US" dirty="0"/>
              <a:t>0</a:t>
            </a:r>
          </a:p>
        </p:txBody>
      </p:sp>
      <p:sp>
        <p:nvSpPr>
          <p:cNvPr id="41" name="TextBox 40">
            <a:extLst>
              <a:ext uri="{FF2B5EF4-FFF2-40B4-BE49-F238E27FC236}">
                <a16:creationId xmlns:a16="http://schemas.microsoft.com/office/drawing/2014/main" id="{ECD5CF7B-048B-2540-93CD-63A32E713DDE}"/>
              </a:ext>
            </a:extLst>
          </p:cNvPr>
          <p:cNvSpPr txBox="1"/>
          <p:nvPr/>
        </p:nvSpPr>
        <p:spPr>
          <a:xfrm>
            <a:off x="4648200" y="4419600"/>
            <a:ext cx="457200" cy="461665"/>
          </a:xfrm>
          <a:prstGeom prst="rect">
            <a:avLst/>
          </a:prstGeom>
          <a:noFill/>
        </p:spPr>
        <p:txBody>
          <a:bodyPr wrap="square" rtlCol="0">
            <a:spAutoFit/>
          </a:bodyPr>
          <a:lstStyle/>
          <a:p>
            <a:pPr algn="ctr"/>
            <a:r>
              <a:rPr lang="en-US" dirty="0"/>
              <a:t>0</a:t>
            </a:r>
          </a:p>
        </p:txBody>
      </p:sp>
      <p:sp>
        <p:nvSpPr>
          <p:cNvPr id="42" name="TextBox 41">
            <a:extLst>
              <a:ext uri="{FF2B5EF4-FFF2-40B4-BE49-F238E27FC236}">
                <a16:creationId xmlns:a16="http://schemas.microsoft.com/office/drawing/2014/main" id="{4F21F5F0-E202-1640-AC54-DAE0F9DB81A2}"/>
              </a:ext>
            </a:extLst>
          </p:cNvPr>
          <p:cNvSpPr txBox="1"/>
          <p:nvPr/>
        </p:nvSpPr>
        <p:spPr>
          <a:xfrm>
            <a:off x="5181600" y="4724400"/>
            <a:ext cx="457200" cy="461665"/>
          </a:xfrm>
          <a:prstGeom prst="rect">
            <a:avLst/>
          </a:prstGeom>
          <a:noFill/>
        </p:spPr>
        <p:txBody>
          <a:bodyPr wrap="square" rtlCol="0">
            <a:spAutoFit/>
          </a:bodyPr>
          <a:lstStyle/>
          <a:p>
            <a:pPr algn="ctr"/>
            <a:r>
              <a:rPr lang="en-US" dirty="0"/>
              <a:t>X</a:t>
            </a:r>
          </a:p>
        </p:txBody>
      </p:sp>
      <p:sp>
        <p:nvSpPr>
          <p:cNvPr id="43" name="Frame 42">
            <a:extLst>
              <a:ext uri="{FF2B5EF4-FFF2-40B4-BE49-F238E27FC236}">
                <a16:creationId xmlns:a16="http://schemas.microsoft.com/office/drawing/2014/main" id="{F71CD1EC-AAA3-0F4B-BF21-F854577A816E}"/>
              </a:ext>
            </a:extLst>
          </p:cNvPr>
          <p:cNvSpPr/>
          <p:nvPr/>
        </p:nvSpPr>
        <p:spPr bwMode="auto">
          <a:xfrm>
            <a:off x="6934200" y="3810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44" name="TextBox 43">
            <a:extLst>
              <a:ext uri="{FF2B5EF4-FFF2-40B4-BE49-F238E27FC236}">
                <a16:creationId xmlns:a16="http://schemas.microsoft.com/office/drawing/2014/main" id="{C205710D-27C1-AB4F-B1B6-77350D8EB8C9}"/>
              </a:ext>
            </a:extLst>
          </p:cNvPr>
          <p:cNvSpPr txBox="1"/>
          <p:nvPr/>
        </p:nvSpPr>
        <p:spPr>
          <a:xfrm>
            <a:off x="7620000" y="4038600"/>
            <a:ext cx="457200" cy="461665"/>
          </a:xfrm>
          <a:prstGeom prst="rect">
            <a:avLst/>
          </a:prstGeom>
          <a:noFill/>
        </p:spPr>
        <p:txBody>
          <a:bodyPr wrap="square" rtlCol="0">
            <a:spAutoFit/>
          </a:bodyPr>
          <a:lstStyle/>
          <a:p>
            <a:pPr algn="ctr"/>
            <a:r>
              <a:rPr lang="en-US" dirty="0"/>
              <a:t>0</a:t>
            </a:r>
          </a:p>
        </p:txBody>
      </p:sp>
      <p:sp>
        <p:nvSpPr>
          <p:cNvPr id="45" name="TextBox 44">
            <a:extLst>
              <a:ext uri="{FF2B5EF4-FFF2-40B4-BE49-F238E27FC236}">
                <a16:creationId xmlns:a16="http://schemas.microsoft.com/office/drawing/2014/main" id="{B5A33D9D-E32B-1440-96B2-9B55F8369817}"/>
              </a:ext>
            </a:extLst>
          </p:cNvPr>
          <p:cNvSpPr txBox="1"/>
          <p:nvPr/>
        </p:nvSpPr>
        <p:spPr>
          <a:xfrm>
            <a:off x="8229600" y="4415135"/>
            <a:ext cx="457200" cy="461665"/>
          </a:xfrm>
          <a:prstGeom prst="rect">
            <a:avLst/>
          </a:prstGeom>
          <a:noFill/>
        </p:spPr>
        <p:txBody>
          <a:bodyPr wrap="square" rtlCol="0">
            <a:spAutoFit/>
          </a:bodyPr>
          <a:lstStyle/>
          <a:p>
            <a:pPr algn="ctr"/>
            <a:r>
              <a:rPr lang="en-US" dirty="0"/>
              <a:t>0</a:t>
            </a:r>
          </a:p>
        </p:txBody>
      </p:sp>
      <p:sp>
        <p:nvSpPr>
          <p:cNvPr id="46" name="TextBox 45">
            <a:extLst>
              <a:ext uri="{FF2B5EF4-FFF2-40B4-BE49-F238E27FC236}">
                <a16:creationId xmlns:a16="http://schemas.microsoft.com/office/drawing/2014/main" id="{958CF05B-3337-B44D-BE77-533412EA3079}"/>
              </a:ext>
            </a:extLst>
          </p:cNvPr>
          <p:cNvSpPr txBox="1"/>
          <p:nvPr/>
        </p:nvSpPr>
        <p:spPr>
          <a:xfrm>
            <a:off x="7086600" y="4419600"/>
            <a:ext cx="457200" cy="461665"/>
          </a:xfrm>
          <a:prstGeom prst="rect">
            <a:avLst/>
          </a:prstGeom>
          <a:noFill/>
        </p:spPr>
        <p:txBody>
          <a:bodyPr wrap="square" rtlCol="0">
            <a:spAutoFit/>
          </a:bodyPr>
          <a:lstStyle/>
          <a:p>
            <a:pPr algn="ctr"/>
            <a:r>
              <a:rPr lang="en-US" dirty="0"/>
              <a:t>0</a:t>
            </a:r>
          </a:p>
        </p:txBody>
      </p:sp>
      <p:sp>
        <p:nvSpPr>
          <p:cNvPr id="47" name="TextBox 46">
            <a:extLst>
              <a:ext uri="{FF2B5EF4-FFF2-40B4-BE49-F238E27FC236}">
                <a16:creationId xmlns:a16="http://schemas.microsoft.com/office/drawing/2014/main" id="{BC8575CC-7234-F349-8919-A7CB5382E939}"/>
              </a:ext>
            </a:extLst>
          </p:cNvPr>
          <p:cNvSpPr txBox="1"/>
          <p:nvPr/>
        </p:nvSpPr>
        <p:spPr>
          <a:xfrm>
            <a:off x="7620000" y="4724400"/>
            <a:ext cx="457200" cy="461665"/>
          </a:xfrm>
          <a:prstGeom prst="rect">
            <a:avLst/>
          </a:prstGeom>
          <a:noFill/>
        </p:spPr>
        <p:txBody>
          <a:bodyPr wrap="square" rtlCol="0">
            <a:spAutoFit/>
          </a:bodyPr>
          <a:lstStyle/>
          <a:p>
            <a:pPr algn="ctr"/>
            <a:r>
              <a:rPr lang="en-US" dirty="0"/>
              <a:t>X</a:t>
            </a:r>
          </a:p>
        </p:txBody>
      </p:sp>
      <p:sp>
        <p:nvSpPr>
          <p:cNvPr id="48" name="TextBox 47">
            <a:extLst>
              <a:ext uri="{FF2B5EF4-FFF2-40B4-BE49-F238E27FC236}">
                <a16:creationId xmlns:a16="http://schemas.microsoft.com/office/drawing/2014/main" id="{11A622C7-BD97-B745-BD06-9FDF53A869C6}"/>
              </a:ext>
            </a:extLst>
          </p:cNvPr>
          <p:cNvSpPr txBox="1"/>
          <p:nvPr/>
        </p:nvSpPr>
        <p:spPr>
          <a:xfrm>
            <a:off x="6400800" y="4530080"/>
            <a:ext cx="457200" cy="461665"/>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2841976533"/>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BBB8F-0DBD-0C49-9227-4F81E222DE67}"/>
              </a:ext>
            </a:extLst>
          </p:cNvPr>
          <p:cNvSpPr>
            <a:spLocks noGrp="1"/>
          </p:cNvSpPr>
          <p:nvPr>
            <p:ph type="title"/>
          </p:nvPr>
        </p:nvSpPr>
        <p:spPr/>
        <p:txBody>
          <a:bodyPr/>
          <a:lstStyle/>
          <a:p>
            <a:r>
              <a:rPr lang="en-US" dirty="0"/>
              <a:t>Case 1; Two More Rows</a:t>
            </a:r>
          </a:p>
        </p:txBody>
      </p:sp>
      <p:sp>
        <p:nvSpPr>
          <p:cNvPr id="3" name="Date Placeholder 2">
            <a:extLst>
              <a:ext uri="{FF2B5EF4-FFF2-40B4-BE49-F238E27FC236}">
                <a16:creationId xmlns:a16="http://schemas.microsoft.com/office/drawing/2014/main" id="{07F464B4-48C9-3940-AB56-7CEDA8ADDF88}"/>
              </a:ext>
            </a:extLst>
          </p:cNvPr>
          <p:cNvSpPr>
            <a:spLocks noGrp="1"/>
          </p:cNvSpPr>
          <p:nvPr>
            <p:ph type="dt" sz="half" idx="10"/>
          </p:nvPr>
        </p:nvSpPr>
        <p:spPr/>
        <p:txBody>
          <a:bodyPr/>
          <a:lstStyle/>
          <a:p>
            <a:pPr>
              <a:defRPr/>
            </a:pPr>
            <a:fld id="{5B41A5E4-338E-D84F-A9CA-A8B7CDC8764C}" type="datetime1">
              <a:rPr lang="en-US" smtClean="0"/>
              <a:pPr>
                <a:defRPr/>
              </a:pPr>
              <a:t>4/6/22</a:t>
            </a:fld>
            <a:endParaRPr lang="en-US"/>
          </a:p>
        </p:txBody>
      </p:sp>
      <p:sp>
        <p:nvSpPr>
          <p:cNvPr id="4" name="Footer Placeholder 3">
            <a:extLst>
              <a:ext uri="{FF2B5EF4-FFF2-40B4-BE49-F238E27FC236}">
                <a16:creationId xmlns:a16="http://schemas.microsoft.com/office/drawing/2014/main" id="{86174366-0659-2C49-9A8F-B6184B3E5FC5}"/>
              </a:ext>
            </a:extLst>
          </p:cNvPr>
          <p:cNvSpPr>
            <a:spLocks noGrp="1"/>
          </p:cNvSpPr>
          <p:nvPr>
            <p:ph type="ftr" sz="quarter" idx="11"/>
          </p:nvPr>
        </p:nvSpPr>
        <p:spPr/>
        <p:txBody>
          <a:bodyPr/>
          <a:lstStyle/>
          <a:p>
            <a:pPr>
              <a:defRPr/>
            </a:pPr>
            <a:r>
              <a:rPr lang="en-US" dirty="0"/>
              <a:t>© UCF CS</a:t>
            </a:r>
          </a:p>
        </p:txBody>
      </p:sp>
      <p:sp>
        <p:nvSpPr>
          <p:cNvPr id="5" name="Slide Number Placeholder 4">
            <a:extLst>
              <a:ext uri="{FF2B5EF4-FFF2-40B4-BE49-F238E27FC236}">
                <a16:creationId xmlns:a16="http://schemas.microsoft.com/office/drawing/2014/main" id="{79A99A47-3180-7643-89A2-B0B060F9AFBB}"/>
              </a:ext>
            </a:extLst>
          </p:cNvPr>
          <p:cNvSpPr>
            <a:spLocks noGrp="1"/>
          </p:cNvSpPr>
          <p:nvPr>
            <p:ph type="sldNum" sz="quarter" idx="12"/>
          </p:nvPr>
        </p:nvSpPr>
        <p:spPr/>
        <p:txBody>
          <a:bodyPr/>
          <a:lstStyle/>
          <a:p>
            <a:pPr>
              <a:defRPr/>
            </a:pPr>
            <a:fld id="{F662DACD-9D40-814D-B35E-11A08E064F51}" type="slidenum">
              <a:rPr lang="en-US" smtClean="0"/>
              <a:pPr>
                <a:defRPr/>
              </a:pPr>
              <a:t>257</a:t>
            </a:fld>
            <a:endParaRPr lang="en-US"/>
          </a:p>
        </p:txBody>
      </p:sp>
      <p:sp>
        <p:nvSpPr>
          <p:cNvPr id="6" name="Frame 5">
            <a:extLst>
              <a:ext uri="{FF2B5EF4-FFF2-40B4-BE49-F238E27FC236}">
                <a16:creationId xmlns:a16="http://schemas.microsoft.com/office/drawing/2014/main" id="{73BC4AFE-9A4D-034D-A348-1FFFFD62B61E}"/>
              </a:ext>
            </a:extLst>
          </p:cNvPr>
          <p:cNvSpPr/>
          <p:nvPr/>
        </p:nvSpPr>
        <p:spPr bwMode="auto">
          <a:xfrm>
            <a:off x="304800" y="4572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7" name="TextBox 6">
            <a:extLst>
              <a:ext uri="{FF2B5EF4-FFF2-40B4-BE49-F238E27FC236}">
                <a16:creationId xmlns:a16="http://schemas.microsoft.com/office/drawing/2014/main" id="{A0F476AE-56D1-F843-BBB2-95F960CA39E2}"/>
              </a:ext>
            </a:extLst>
          </p:cNvPr>
          <p:cNvSpPr txBox="1"/>
          <p:nvPr/>
        </p:nvSpPr>
        <p:spPr>
          <a:xfrm>
            <a:off x="533400" y="4800600"/>
            <a:ext cx="1447800" cy="461665"/>
          </a:xfrm>
          <a:prstGeom prst="rect">
            <a:avLst/>
          </a:prstGeom>
          <a:noFill/>
        </p:spPr>
        <p:txBody>
          <a:bodyPr wrap="square" rtlCol="0">
            <a:spAutoFit/>
          </a:bodyPr>
          <a:lstStyle/>
          <a:p>
            <a:pPr algn="ctr"/>
            <a:r>
              <a:rPr lang="en-US" dirty="0"/>
              <a:t>q</a:t>
            </a:r>
            <a:r>
              <a:rPr lang="en-US" baseline="-25000" dirty="0"/>
              <a:t>0</a:t>
            </a:r>
            <a:r>
              <a:rPr lang="en-US" dirty="0"/>
              <a:t>,Y1</a:t>
            </a:r>
          </a:p>
        </p:txBody>
      </p:sp>
      <p:sp>
        <p:nvSpPr>
          <p:cNvPr id="8" name="TextBox 7">
            <a:extLst>
              <a:ext uri="{FF2B5EF4-FFF2-40B4-BE49-F238E27FC236}">
                <a16:creationId xmlns:a16="http://schemas.microsoft.com/office/drawing/2014/main" id="{3F67FF89-559C-1848-8D54-0ECE6F35CD3C}"/>
              </a:ext>
            </a:extLst>
          </p:cNvPr>
          <p:cNvSpPr txBox="1"/>
          <p:nvPr/>
        </p:nvSpPr>
        <p:spPr>
          <a:xfrm>
            <a:off x="1295400" y="5177135"/>
            <a:ext cx="762000" cy="461665"/>
          </a:xfrm>
          <a:prstGeom prst="rect">
            <a:avLst/>
          </a:prstGeom>
          <a:noFill/>
        </p:spPr>
        <p:txBody>
          <a:bodyPr wrap="square" rtlCol="0">
            <a:spAutoFit/>
          </a:bodyPr>
          <a:lstStyle/>
          <a:p>
            <a:pPr algn="r"/>
            <a:r>
              <a:rPr lang="en-US" dirty="0"/>
              <a:t>0</a:t>
            </a:r>
          </a:p>
        </p:txBody>
      </p:sp>
      <p:sp>
        <p:nvSpPr>
          <p:cNvPr id="9" name="TextBox 8">
            <a:extLst>
              <a:ext uri="{FF2B5EF4-FFF2-40B4-BE49-F238E27FC236}">
                <a16:creationId xmlns:a16="http://schemas.microsoft.com/office/drawing/2014/main" id="{52625F46-80BB-4041-A9BA-8EFA1CAC75C0}"/>
              </a:ext>
            </a:extLst>
          </p:cNvPr>
          <p:cNvSpPr txBox="1"/>
          <p:nvPr/>
        </p:nvSpPr>
        <p:spPr>
          <a:xfrm>
            <a:off x="457200" y="5181600"/>
            <a:ext cx="838200" cy="461665"/>
          </a:xfrm>
          <a:prstGeom prst="rect">
            <a:avLst/>
          </a:prstGeom>
          <a:noFill/>
        </p:spPr>
        <p:txBody>
          <a:bodyPr wrap="square" rtlCol="0">
            <a:spAutoFit/>
          </a:bodyPr>
          <a:lstStyle/>
          <a:p>
            <a:r>
              <a:rPr lang="en-US" dirty="0"/>
              <a:t>Y</a:t>
            </a:r>
          </a:p>
        </p:txBody>
      </p:sp>
      <p:sp>
        <p:nvSpPr>
          <p:cNvPr id="10" name="TextBox 9">
            <a:extLst>
              <a:ext uri="{FF2B5EF4-FFF2-40B4-BE49-F238E27FC236}">
                <a16:creationId xmlns:a16="http://schemas.microsoft.com/office/drawing/2014/main" id="{15FF0186-EEB7-764C-9B81-97EB54FBF8EC}"/>
              </a:ext>
            </a:extLst>
          </p:cNvPr>
          <p:cNvSpPr txBox="1"/>
          <p:nvPr/>
        </p:nvSpPr>
        <p:spPr>
          <a:xfrm>
            <a:off x="533400" y="5486400"/>
            <a:ext cx="1447800" cy="461665"/>
          </a:xfrm>
          <a:prstGeom prst="rect">
            <a:avLst/>
          </a:prstGeom>
          <a:noFill/>
        </p:spPr>
        <p:txBody>
          <a:bodyPr wrap="square" rtlCol="0">
            <a:spAutoFit/>
          </a:bodyPr>
          <a:lstStyle/>
          <a:p>
            <a:pPr algn="ctr"/>
            <a:r>
              <a:rPr lang="en-US" dirty="0"/>
              <a:t>X</a:t>
            </a:r>
          </a:p>
        </p:txBody>
      </p:sp>
      <p:sp>
        <p:nvSpPr>
          <p:cNvPr id="11" name="Frame 10">
            <a:extLst>
              <a:ext uri="{FF2B5EF4-FFF2-40B4-BE49-F238E27FC236}">
                <a16:creationId xmlns:a16="http://schemas.microsoft.com/office/drawing/2014/main" id="{2D846F17-96CA-9844-8DB2-F6B8ED1AB8A6}"/>
              </a:ext>
            </a:extLst>
          </p:cNvPr>
          <p:cNvSpPr/>
          <p:nvPr/>
        </p:nvSpPr>
        <p:spPr bwMode="auto">
          <a:xfrm>
            <a:off x="2438400" y="4572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2" name="TextBox 11">
            <a:extLst>
              <a:ext uri="{FF2B5EF4-FFF2-40B4-BE49-F238E27FC236}">
                <a16:creationId xmlns:a16="http://schemas.microsoft.com/office/drawing/2014/main" id="{B8690371-7CDB-EB46-BD00-137B7F1685FE}"/>
              </a:ext>
            </a:extLst>
          </p:cNvPr>
          <p:cNvSpPr txBox="1"/>
          <p:nvPr/>
        </p:nvSpPr>
        <p:spPr>
          <a:xfrm>
            <a:off x="3124200" y="4800600"/>
            <a:ext cx="457200" cy="461665"/>
          </a:xfrm>
          <a:prstGeom prst="rect">
            <a:avLst/>
          </a:prstGeom>
          <a:noFill/>
        </p:spPr>
        <p:txBody>
          <a:bodyPr wrap="square" rtlCol="0">
            <a:spAutoFit/>
          </a:bodyPr>
          <a:lstStyle/>
          <a:p>
            <a:pPr algn="ctr"/>
            <a:r>
              <a:rPr lang="en-US" dirty="0"/>
              <a:t>0</a:t>
            </a:r>
          </a:p>
        </p:txBody>
      </p:sp>
      <p:sp>
        <p:nvSpPr>
          <p:cNvPr id="13" name="TextBox 12">
            <a:extLst>
              <a:ext uri="{FF2B5EF4-FFF2-40B4-BE49-F238E27FC236}">
                <a16:creationId xmlns:a16="http://schemas.microsoft.com/office/drawing/2014/main" id="{505F023B-9AD8-074A-B19D-1D7265158704}"/>
              </a:ext>
            </a:extLst>
          </p:cNvPr>
          <p:cNvSpPr txBox="1"/>
          <p:nvPr/>
        </p:nvSpPr>
        <p:spPr>
          <a:xfrm>
            <a:off x="3733800" y="5177135"/>
            <a:ext cx="457200" cy="461665"/>
          </a:xfrm>
          <a:prstGeom prst="rect">
            <a:avLst/>
          </a:prstGeom>
          <a:noFill/>
        </p:spPr>
        <p:txBody>
          <a:bodyPr wrap="square" rtlCol="0">
            <a:spAutoFit/>
          </a:bodyPr>
          <a:lstStyle/>
          <a:p>
            <a:pPr algn="ctr"/>
            <a:r>
              <a:rPr lang="en-US" dirty="0"/>
              <a:t>0</a:t>
            </a:r>
          </a:p>
        </p:txBody>
      </p:sp>
      <p:sp>
        <p:nvSpPr>
          <p:cNvPr id="14" name="TextBox 13">
            <a:extLst>
              <a:ext uri="{FF2B5EF4-FFF2-40B4-BE49-F238E27FC236}">
                <a16:creationId xmlns:a16="http://schemas.microsoft.com/office/drawing/2014/main" id="{0B1B4924-D443-1B4D-9305-E6108B82F7B3}"/>
              </a:ext>
            </a:extLst>
          </p:cNvPr>
          <p:cNvSpPr txBox="1"/>
          <p:nvPr/>
        </p:nvSpPr>
        <p:spPr>
          <a:xfrm>
            <a:off x="2590800" y="5181600"/>
            <a:ext cx="457200" cy="461665"/>
          </a:xfrm>
          <a:prstGeom prst="rect">
            <a:avLst/>
          </a:prstGeom>
          <a:noFill/>
        </p:spPr>
        <p:txBody>
          <a:bodyPr wrap="square" rtlCol="0">
            <a:spAutoFit/>
          </a:bodyPr>
          <a:lstStyle/>
          <a:p>
            <a:pPr algn="ctr"/>
            <a:r>
              <a:rPr lang="en-US" dirty="0"/>
              <a:t>0</a:t>
            </a:r>
          </a:p>
        </p:txBody>
      </p:sp>
      <p:sp>
        <p:nvSpPr>
          <p:cNvPr id="15" name="TextBox 14">
            <a:extLst>
              <a:ext uri="{FF2B5EF4-FFF2-40B4-BE49-F238E27FC236}">
                <a16:creationId xmlns:a16="http://schemas.microsoft.com/office/drawing/2014/main" id="{FCAEC9B2-677F-404D-B15D-705E5AB25CF9}"/>
              </a:ext>
            </a:extLst>
          </p:cNvPr>
          <p:cNvSpPr txBox="1"/>
          <p:nvPr/>
        </p:nvSpPr>
        <p:spPr>
          <a:xfrm>
            <a:off x="3124200" y="5486400"/>
            <a:ext cx="457200" cy="461665"/>
          </a:xfrm>
          <a:prstGeom prst="rect">
            <a:avLst/>
          </a:prstGeom>
          <a:noFill/>
        </p:spPr>
        <p:txBody>
          <a:bodyPr wrap="square" rtlCol="0">
            <a:spAutoFit/>
          </a:bodyPr>
          <a:lstStyle/>
          <a:p>
            <a:pPr algn="ctr"/>
            <a:r>
              <a:rPr lang="en-US" dirty="0"/>
              <a:t>X</a:t>
            </a:r>
          </a:p>
        </p:txBody>
      </p:sp>
      <p:sp>
        <p:nvSpPr>
          <p:cNvPr id="49" name="Frame 48">
            <a:extLst>
              <a:ext uri="{FF2B5EF4-FFF2-40B4-BE49-F238E27FC236}">
                <a16:creationId xmlns:a16="http://schemas.microsoft.com/office/drawing/2014/main" id="{874811F4-FBEA-3042-9ADE-4C44DE9415DE}"/>
              </a:ext>
            </a:extLst>
          </p:cNvPr>
          <p:cNvSpPr/>
          <p:nvPr/>
        </p:nvSpPr>
        <p:spPr bwMode="auto">
          <a:xfrm>
            <a:off x="304800" y="2819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50" name="TextBox 49">
            <a:extLst>
              <a:ext uri="{FF2B5EF4-FFF2-40B4-BE49-F238E27FC236}">
                <a16:creationId xmlns:a16="http://schemas.microsoft.com/office/drawing/2014/main" id="{5145A038-6446-E348-AB32-1ADADAA68112}"/>
              </a:ext>
            </a:extLst>
          </p:cNvPr>
          <p:cNvSpPr txBox="1"/>
          <p:nvPr/>
        </p:nvSpPr>
        <p:spPr>
          <a:xfrm>
            <a:off x="533400" y="3048000"/>
            <a:ext cx="1447800" cy="461665"/>
          </a:xfrm>
          <a:prstGeom prst="rect">
            <a:avLst/>
          </a:prstGeom>
          <a:noFill/>
        </p:spPr>
        <p:txBody>
          <a:bodyPr wrap="square" rtlCol="0">
            <a:spAutoFit/>
          </a:bodyPr>
          <a:lstStyle/>
          <a:p>
            <a:pPr algn="ctr"/>
            <a:r>
              <a:rPr lang="en-US" dirty="0"/>
              <a:t>Y1</a:t>
            </a:r>
          </a:p>
        </p:txBody>
      </p:sp>
      <p:sp>
        <p:nvSpPr>
          <p:cNvPr id="51" name="TextBox 50">
            <a:extLst>
              <a:ext uri="{FF2B5EF4-FFF2-40B4-BE49-F238E27FC236}">
                <a16:creationId xmlns:a16="http://schemas.microsoft.com/office/drawing/2014/main" id="{B2D964C2-02F9-514C-8632-95E101A10DF0}"/>
              </a:ext>
            </a:extLst>
          </p:cNvPr>
          <p:cNvSpPr txBox="1"/>
          <p:nvPr/>
        </p:nvSpPr>
        <p:spPr>
          <a:xfrm>
            <a:off x="1295400" y="3424535"/>
            <a:ext cx="838200" cy="461665"/>
          </a:xfrm>
          <a:prstGeom prst="rect">
            <a:avLst/>
          </a:prstGeom>
          <a:noFill/>
        </p:spPr>
        <p:txBody>
          <a:bodyPr wrap="square" rtlCol="0">
            <a:spAutoFit/>
          </a:bodyPr>
          <a:lstStyle/>
          <a:p>
            <a:pPr algn="ctr"/>
            <a:r>
              <a:rPr lang="en-US" dirty="0"/>
              <a:t>q1,R</a:t>
            </a:r>
          </a:p>
        </p:txBody>
      </p:sp>
      <p:sp>
        <p:nvSpPr>
          <p:cNvPr id="52" name="TextBox 51">
            <a:extLst>
              <a:ext uri="{FF2B5EF4-FFF2-40B4-BE49-F238E27FC236}">
                <a16:creationId xmlns:a16="http://schemas.microsoft.com/office/drawing/2014/main" id="{F6CB391C-3894-8748-B0B1-E58FA7090494}"/>
              </a:ext>
            </a:extLst>
          </p:cNvPr>
          <p:cNvSpPr txBox="1"/>
          <p:nvPr/>
        </p:nvSpPr>
        <p:spPr>
          <a:xfrm>
            <a:off x="457200" y="3429000"/>
            <a:ext cx="838200" cy="461665"/>
          </a:xfrm>
          <a:prstGeom prst="rect">
            <a:avLst/>
          </a:prstGeom>
          <a:noFill/>
        </p:spPr>
        <p:txBody>
          <a:bodyPr wrap="square" rtlCol="0">
            <a:spAutoFit/>
          </a:bodyPr>
          <a:lstStyle/>
          <a:p>
            <a:r>
              <a:rPr lang="en-US" dirty="0"/>
              <a:t>Y</a:t>
            </a:r>
          </a:p>
        </p:txBody>
      </p:sp>
      <p:sp>
        <p:nvSpPr>
          <p:cNvPr id="53" name="TextBox 52">
            <a:extLst>
              <a:ext uri="{FF2B5EF4-FFF2-40B4-BE49-F238E27FC236}">
                <a16:creationId xmlns:a16="http://schemas.microsoft.com/office/drawing/2014/main" id="{3AD10D5C-DC4F-064C-ADDB-0BC816DB2357}"/>
              </a:ext>
            </a:extLst>
          </p:cNvPr>
          <p:cNvSpPr txBox="1"/>
          <p:nvPr/>
        </p:nvSpPr>
        <p:spPr>
          <a:xfrm>
            <a:off x="533400" y="3733800"/>
            <a:ext cx="1447800" cy="461665"/>
          </a:xfrm>
          <a:prstGeom prst="rect">
            <a:avLst/>
          </a:prstGeom>
          <a:noFill/>
        </p:spPr>
        <p:txBody>
          <a:bodyPr wrap="square" rtlCol="0">
            <a:spAutoFit/>
          </a:bodyPr>
          <a:lstStyle/>
          <a:p>
            <a:pPr algn="ctr"/>
            <a:r>
              <a:rPr lang="en-US" dirty="0"/>
              <a:t>q</a:t>
            </a:r>
            <a:r>
              <a:rPr lang="en-US" baseline="-25000" dirty="0"/>
              <a:t>0</a:t>
            </a:r>
            <a:r>
              <a:rPr lang="en-US" dirty="0"/>
              <a:t>,Y1</a:t>
            </a:r>
          </a:p>
        </p:txBody>
      </p:sp>
      <p:sp>
        <p:nvSpPr>
          <p:cNvPr id="54" name="Frame 53">
            <a:extLst>
              <a:ext uri="{FF2B5EF4-FFF2-40B4-BE49-F238E27FC236}">
                <a16:creationId xmlns:a16="http://schemas.microsoft.com/office/drawing/2014/main" id="{A375476F-1E0C-5A4C-8F2C-366016C5DD01}"/>
              </a:ext>
            </a:extLst>
          </p:cNvPr>
          <p:cNvSpPr/>
          <p:nvPr/>
        </p:nvSpPr>
        <p:spPr bwMode="auto">
          <a:xfrm>
            <a:off x="2438400" y="2819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55" name="TextBox 54">
            <a:extLst>
              <a:ext uri="{FF2B5EF4-FFF2-40B4-BE49-F238E27FC236}">
                <a16:creationId xmlns:a16="http://schemas.microsoft.com/office/drawing/2014/main" id="{8FE93B26-AB8C-254D-B3BD-E486F0859F87}"/>
              </a:ext>
            </a:extLst>
          </p:cNvPr>
          <p:cNvSpPr txBox="1"/>
          <p:nvPr/>
        </p:nvSpPr>
        <p:spPr>
          <a:xfrm>
            <a:off x="2819400" y="3048000"/>
            <a:ext cx="1066800" cy="461665"/>
          </a:xfrm>
          <a:prstGeom prst="rect">
            <a:avLst/>
          </a:prstGeom>
          <a:noFill/>
        </p:spPr>
        <p:txBody>
          <a:bodyPr wrap="square" rtlCol="0">
            <a:spAutoFit/>
          </a:bodyPr>
          <a:lstStyle/>
          <a:p>
            <a:pPr algn="ctr"/>
            <a:r>
              <a:rPr lang="en-US" dirty="0"/>
              <a:t>q1,0</a:t>
            </a:r>
          </a:p>
        </p:txBody>
      </p:sp>
      <p:sp>
        <p:nvSpPr>
          <p:cNvPr id="56" name="TextBox 55">
            <a:extLst>
              <a:ext uri="{FF2B5EF4-FFF2-40B4-BE49-F238E27FC236}">
                <a16:creationId xmlns:a16="http://schemas.microsoft.com/office/drawing/2014/main" id="{2EEA05D1-7450-4445-837E-BCABFA5EBE25}"/>
              </a:ext>
            </a:extLst>
          </p:cNvPr>
          <p:cNvSpPr txBox="1"/>
          <p:nvPr/>
        </p:nvSpPr>
        <p:spPr>
          <a:xfrm>
            <a:off x="3733800" y="3424535"/>
            <a:ext cx="457200" cy="461665"/>
          </a:xfrm>
          <a:prstGeom prst="rect">
            <a:avLst/>
          </a:prstGeom>
          <a:noFill/>
        </p:spPr>
        <p:txBody>
          <a:bodyPr wrap="square" rtlCol="0">
            <a:spAutoFit/>
          </a:bodyPr>
          <a:lstStyle/>
          <a:p>
            <a:pPr algn="ctr"/>
            <a:r>
              <a:rPr lang="en-US" dirty="0"/>
              <a:t>*</a:t>
            </a:r>
          </a:p>
        </p:txBody>
      </p:sp>
      <p:sp>
        <p:nvSpPr>
          <p:cNvPr id="58" name="TextBox 57">
            <a:extLst>
              <a:ext uri="{FF2B5EF4-FFF2-40B4-BE49-F238E27FC236}">
                <a16:creationId xmlns:a16="http://schemas.microsoft.com/office/drawing/2014/main" id="{0AC61F8C-CF47-B540-A41B-53364EEBFEC2}"/>
              </a:ext>
            </a:extLst>
          </p:cNvPr>
          <p:cNvSpPr txBox="1"/>
          <p:nvPr/>
        </p:nvSpPr>
        <p:spPr>
          <a:xfrm>
            <a:off x="3124200" y="3733800"/>
            <a:ext cx="457200" cy="461665"/>
          </a:xfrm>
          <a:prstGeom prst="rect">
            <a:avLst/>
          </a:prstGeom>
          <a:noFill/>
        </p:spPr>
        <p:txBody>
          <a:bodyPr wrap="square" rtlCol="0">
            <a:spAutoFit/>
          </a:bodyPr>
          <a:lstStyle/>
          <a:p>
            <a:pPr algn="ctr"/>
            <a:r>
              <a:rPr lang="en-US" dirty="0"/>
              <a:t>0</a:t>
            </a:r>
          </a:p>
        </p:txBody>
      </p:sp>
      <p:sp>
        <p:nvSpPr>
          <p:cNvPr id="59" name="Frame 58">
            <a:extLst>
              <a:ext uri="{FF2B5EF4-FFF2-40B4-BE49-F238E27FC236}">
                <a16:creationId xmlns:a16="http://schemas.microsoft.com/office/drawing/2014/main" id="{FF7D6DB9-08BB-A445-B2C4-9E53964EFC7E}"/>
              </a:ext>
            </a:extLst>
          </p:cNvPr>
          <p:cNvSpPr/>
          <p:nvPr/>
        </p:nvSpPr>
        <p:spPr bwMode="auto">
          <a:xfrm>
            <a:off x="6934200" y="2819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60" name="TextBox 59">
            <a:extLst>
              <a:ext uri="{FF2B5EF4-FFF2-40B4-BE49-F238E27FC236}">
                <a16:creationId xmlns:a16="http://schemas.microsoft.com/office/drawing/2014/main" id="{4BBFA242-2446-7F48-8203-AC2474E0CBD8}"/>
              </a:ext>
            </a:extLst>
          </p:cNvPr>
          <p:cNvSpPr txBox="1"/>
          <p:nvPr/>
        </p:nvSpPr>
        <p:spPr>
          <a:xfrm>
            <a:off x="7620000" y="3048000"/>
            <a:ext cx="457200" cy="461665"/>
          </a:xfrm>
          <a:prstGeom prst="rect">
            <a:avLst/>
          </a:prstGeom>
          <a:noFill/>
        </p:spPr>
        <p:txBody>
          <a:bodyPr wrap="square" rtlCol="0">
            <a:spAutoFit/>
          </a:bodyPr>
          <a:lstStyle/>
          <a:p>
            <a:pPr algn="ctr"/>
            <a:r>
              <a:rPr lang="en-US" dirty="0"/>
              <a:t>0</a:t>
            </a:r>
          </a:p>
        </p:txBody>
      </p:sp>
      <p:sp>
        <p:nvSpPr>
          <p:cNvPr id="61" name="TextBox 60">
            <a:extLst>
              <a:ext uri="{FF2B5EF4-FFF2-40B4-BE49-F238E27FC236}">
                <a16:creationId xmlns:a16="http://schemas.microsoft.com/office/drawing/2014/main" id="{88D5F23F-6643-744A-908A-65DCE834AEFA}"/>
              </a:ext>
            </a:extLst>
          </p:cNvPr>
          <p:cNvSpPr txBox="1"/>
          <p:nvPr/>
        </p:nvSpPr>
        <p:spPr>
          <a:xfrm>
            <a:off x="8229600" y="3424535"/>
            <a:ext cx="457200" cy="461665"/>
          </a:xfrm>
          <a:prstGeom prst="rect">
            <a:avLst/>
          </a:prstGeom>
          <a:noFill/>
        </p:spPr>
        <p:txBody>
          <a:bodyPr wrap="square" rtlCol="0">
            <a:spAutoFit/>
          </a:bodyPr>
          <a:lstStyle/>
          <a:p>
            <a:pPr algn="ctr"/>
            <a:r>
              <a:rPr lang="en-US" dirty="0"/>
              <a:t>*</a:t>
            </a:r>
          </a:p>
        </p:txBody>
      </p:sp>
      <p:sp>
        <p:nvSpPr>
          <p:cNvPr id="62" name="TextBox 61">
            <a:extLst>
              <a:ext uri="{FF2B5EF4-FFF2-40B4-BE49-F238E27FC236}">
                <a16:creationId xmlns:a16="http://schemas.microsoft.com/office/drawing/2014/main" id="{1BED765D-9EA6-0B4E-9120-38B535ED7E38}"/>
              </a:ext>
            </a:extLst>
          </p:cNvPr>
          <p:cNvSpPr txBox="1"/>
          <p:nvPr/>
        </p:nvSpPr>
        <p:spPr>
          <a:xfrm>
            <a:off x="7086600" y="3429000"/>
            <a:ext cx="457200" cy="461665"/>
          </a:xfrm>
          <a:prstGeom prst="rect">
            <a:avLst/>
          </a:prstGeom>
          <a:noFill/>
        </p:spPr>
        <p:txBody>
          <a:bodyPr wrap="square" rtlCol="0">
            <a:spAutoFit/>
          </a:bodyPr>
          <a:lstStyle/>
          <a:p>
            <a:pPr algn="ctr"/>
            <a:r>
              <a:rPr lang="en-US" dirty="0"/>
              <a:t>*</a:t>
            </a:r>
          </a:p>
        </p:txBody>
      </p:sp>
      <p:sp>
        <p:nvSpPr>
          <p:cNvPr id="63" name="TextBox 62">
            <a:extLst>
              <a:ext uri="{FF2B5EF4-FFF2-40B4-BE49-F238E27FC236}">
                <a16:creationId xmlns:a16="http://schemas.microsoft.com/office/drawing/2014/main" id="{E85D07E8-9665-F740-B3FB-3137B159051B}"/>
              </a:ext>
            </a:extLst>
          </p:cNvPr>
          <p:cNvSpPr txBox="1"/>
          <p:nvPr/>
        </p:nvSpPr>
        <p:spPr>
          <a:xfrm>
            <a:off x="7620000" y="3733800"/>
            <a:ext cx="457200" cy="461665"/>
          </a:xfrm>
          <a:prstGeom prst="rect">
            <a:avLst/>
          </a:prstGeom>
          <a:noFill/>
        </p:spPr>
        <p:txBody>
          <a:bodyPr wrap="square" rtlCol="0">
            <a:spAutoFit/>
          </a:bodyPr>
          <a:lstStyle/>
          <a:p>
            <a:pPr algn="ctr"/>
            <a:r>
              <a:rPr lang="en-US" dirty="0"/>
              <a:t>0</a:t>
            </a:r>
          </a:p>
        </p:txBody>
      </p:sp>
      <p:sp>
        <p:nvSpPr>
          <p:cNvPr id="64" name="TextBox 63">
            <a:extLst>
              <a:ext uri="{FF2B5EF4-FFF2-40B4-BE49-F238E27FC236}">
                <a16:creationId xmlns:a16="http://schemas.microsoft.com/office/drawing/2014/main" id="{F7D40AA3-CD3B-5E40-B2FE-8F0A86F05872}"/>
              </a:ext>
            </a:extLst>
          </p:cNvPr>
          <p:cNvSpPr txBox="1"/>
          <p:nvPr/>
        </p:nvSpPr>
        <p:spPr>
          <a:xfrm>
            <a:off x="6400800" y="3429000"/>
            <a:ext cx="838200" cy="461665"/>
          </a:xfrm>
          <a:prstGeom prst="rect">
            <a:avLst/>
          </a:prstGeom>
          <a:noFill/>
        </p:spPr>
        <p:txBody>
          <a:bodyPr wrap="square" rtlCol="0">
            <a:spAutoFit/>
          </a:bodyPr>
          <a:lstStyle/>
          <a:p>
            <a:r>
              <a:rPr lang="en-US" dirty="0"/>
              <a:t>…</a:t>
            </a:r>
          </a:p>
        </p:txBody>
      </p:sp>
      <p:sp>
        <p:nvSpPr>
          <p:cNvPr id="65" name="TextBox 64">
            <a:extLst>
              <a:ext uri="{FF2B5EF4-FFF2-40B4-BE49-F238E27FC236}">
                <a16:creationId xmlns:a16="http://schemas.microsoft.com/office/drawing/2014/main" id="{0577699A-3F83-A64B-B247-366375618FAD}"/>
              </a:ext>
            </a:extLst>
          </p:cNvPr>
          <p:cNvSpPr txBox="1"/>
          <p:nvPr/>
        </p:nvSpPr>
        <p:spPr>
          <a:xfrm>
            <a:off x="2514600" y="3429000"/>
            <a:ext cx="838200" cy="461665"/>
          </a:xfrm>
          <a:prstGeom prst="rect">
            <a:avLst/>
          </a:prstGeom>
          <a:noFill/>
        </p:spPr>
        <p:txBody>
          <a:bodyPr wrap="square" rtlCol="0">
            <a:spAutoFit/>
          </a:bodyPr>
          <a:lstStyle/>
          <a:p>
            <a:pPr algn="ctr"/>
            <a:r>
              <a:rPr lang="en-US" dirty="0"/>
              <a:t>q1,R</a:t>
            </a:r>
          </a:p>
        </p:txBody>
      </p:sp>
      <p:sp>
        <p:nvSpPr>
          <p:cNvPr id="66" name="Frame 65">
            <a:extLst>
              <a:ext uri="{FF2B5EF4-FFF2-40B4-BE49-F238E27FC236}">
                <a16:creationId xmlns:a16="http://schemas.microsoft.com/office/drawing/2014/main" id="{AF1B092C-EB53-F649-A0B6-72BFA556A382}"/>
              </a:ext>
            </a:extLst>
          </p:cNvPr>
          <p:cNvSpPr/>
          <p:nvPr/>
        </p:nvSpPr>
        <p:spPr bwMode="auto">
          <a:xfrm>
            <a:off x="4495800" y="2819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67" name="TextBox 66">
            <a:extLst>
              <a:ext uri="{FF2B5EF4-FFF2-40B4-BE49-F238E27FC236}">
                <a16:creationId xmlns:a16="http://schemas.microsoft.com/office/drawing/2014/main" id="{86179832-0AFF-EE41-B303-290ABA57199B}"/>
              </a:ext>
            </a:extLst>
          </p:cNvPr>
          <p:cNvSpPr txBox="1"/>
          <p:nvPr/>
        </p:nvSpPr>
        <p:spPr>
          <a:xfrm>
            <a:off x="5181600" y="3048000"/>
            <a:ext cx="457200" cy="461665"/>
          </a:xfrm>
          <a:prstGeom prst="rect">
            <a:avLst/>
          </a:prstGeom>
          <a:noFill/>
        </p:spPr>
        <p:txBody>
          <a:bodyPr wrap="square" rtlCol="0">
            <a:spAutoFit/>
          </a:bodyPr>
          <a:lstStyle/>
          <a:p>
            <a:pPr algn="ctr"/>
            <a:r>
              <a:rPr lang="en-US" dirty="0"/>
              <a:t>0</a:t>
            </a:r>
          </a:p>
        </p:txBody>
      </p:sp>
      <p:sp>
        <p:nvSpPr>
          <p:cNvPr id="68" name="TextBox 67">
            <a:extLst>
              <a:ext uri="{FF2B5EF4-FFF2-40B4-BE49-F238E27FC236}">
                <a16:creationId xmlns:a16="http://schemas.microsoft.com/office/drawing/2014/main" id="{FDA35AFC-AA10-3644-85B2-B9BF89C0EDA7}"/>
              </a:ext>
            </a:extLst>
          </p:cNvPr>
          <p:cNvSpPr txBox="1"/>
          <p:nvPr/>
        </p:nvSpPr>
        <p:spPr>
          <a:xfrm>
            <a:off x="5791200" y="3424535"/>
            <a:ext cx="457200" cy="461665"/>
          </a:xfrm>
          <a:prstGeom prst="rect">
            <a:avLst/>
          </a:prstGeom>
          <a:noFill/>
        </p:spPr>
        <p:txBody>
          <a:bodyPr wrap="square" rtlCol="0">
            <a:spAutoFit/>
          </a:bodyPr>
          <a:lstStyle/>
          <a:p>
            <a:pPr algn="ctr"/>
            <a:r>
              <a:rPr lang="en-US" dirty="0"/>
              <a:t>*</a:t>
            </a:r>
          </a:p>
        </p:txBody>
      </p:sp>
      <p:sp>
        <p:nvSpPr>
          <p:cNvPr id="69" name="TextBox 68">
            <a:extLst>
              <a:ext uri="{FF2B5EF4-FFF2-40B4-BE49-F238E27FC236}">
                <a16:creationId xmlns:a16="http://schemas.microsoft.com/office/drawing/2014/main" id="{B3ACD314-6129-E843-8E2E-196DFBA1B8DD}"/>
              </a:ext>
            </a:extLst>
          </p:cNvPr>
          <p:cNvSpPr txBox="1"/>
          <p:nvPr/>
        </p:nvSpPr>
        <p:spPr>
          <a:xfrm>
            <a:off x="4648200" y="3429000"/>
            <a:ext cx="457200" cy="461665"/>
          </a:xfrm>
          <a:prstGeom prst="rect">
            <a:avLst/>
          </a:prstGeom>
          <a:noFill/>
        </p:spPr>
        <p:txBody>
          <a:bodyPr wrap="square" rtlCol="0">
            <a:spAutoFit/>
          </a:bodyPr>
          <a:lstStyle/>
          <a:p>
            <a:pPr algn="ctr"/>
            <a:r>
              <a:rPr lang="en-US" dirty="0"/>
              <a:t>*</a:t>
            </a:r>
          </a:p>
        </p:txBody>
      </p:sp>
      <p:sp>
        <p:nvSpPr>
          <p:cNvPr id="70" name="TextBox 69">
            <a:extLst>
              <a:ext uri="{FF2B5EF4-FFF2-40B4-BE49-F238E27FC236}">
                <a16:creationId xmlns:a16="http://schemas.microsoft.com/office/drawing/2014/main" id="{679B7C0D-B3BE-4E43-8E72-323CC9E512AD}"/>
              </a:ext>
            </a:extLst>
          </p:cNvPr>
          <p:cNvSpPr txBox="1"/>
          <p:nvPr/>
        </p:nvSpPr>
        <p:spPr>
          <a:xfrm>
            <a:off x="5181600" y="3733800"/>
            <a:ext cx="457200" cy="461665"/>
          </a:xfrm>
          <a:prstGeom prst="rect">
            <a:avLst/>
          </a:prstGeom>
          <a:noFill/>
        </p:spPr>
        <p:txBody>
          <a:bodyPr wrap="square" rtlCol="0">
            <a:spAutoFit/>
          </a:bodyPr>
          <a:lstStyle/>
          <a:p>
            <a:pPr algn="ctr"/>
            <a:r>
              <a:rPr lang="en-US" dirty="0"/>
              <a:t>0</a:t>
            </a:r>
          </a:p>
        </p:txBody>
      </p:sp>
      <p:sp>
        <p:nvSpPr>
          <p:cNvPr id="71" name="Frame 70">
            <a:extLst>
              <a:ext uri="{FF2B5EF4-FFF2-40B4-BE49-F238E27FC236}">
                <a16:creationId xmlns:a16="http://schemas.microsoft.com/office/drawing/2014/main" id="{DC6E4F4A-4459-A24B-8FC3-D49F2752D63F}"/>
              </a:ext>
            </a:extLst>
          </p:cNvPr>
          <p:cNvSpPr/>
          <p:nvPr/>
        </p:nvSpPr>
        <p:spPr bwMode="auto">
          <a:xfrm>
            <a:off x="6934200" y="4572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72" name="TextBox 71">
            <a:extLst>
              <a:ext uri="{FF2B5EF4-FFF2-40B4-BE49-F238E27FC236}">
                <a16:creationId xmlns:a16="http://schemas.microsoft.com/office/drawing/2014/main" id="{9C7CBD34-D977-6B44-AB54-E55A8D860147}"/>
              </a:ext>
            </a:extLst>
          </p:cNvPr>
          <p:cNvSpPr txBox="1"/>
          <p:nvPr/>
        </p:nvSpPr>
        <p:spPr>
          <a:xfrm>
            <a:off x="7620000" y="4800600"/>
            <a:ext cx="457200" cy="461665"/>
          </a:xfrm>
          <a:prstGeom prst="rect">
            <a:avLst/>
          </a:prstGeom>
          <a:noFill/>
        </p:spPr>
        <p:txBody>
          <a:bodyPr wrap="square" rtlCol="0">
            <a:spAutoFit/>
          </a:bodyPr>
          <a:lstStyle/>
          <a:p>
            <a:pPr algn="ctr"/>
            <a:r>
              <a:rPr lang="en-US" dirty="0"/>
              <a:t>0</a:t>
            </a:r>
          </a:p>
        </p:txBody>
      </p:sp>
      <p:sp>
        <p:nvSpPr>
          <p:cNvPr id="73" name="TextBox 72">
            <a:extLst>
              <a:ext uri="{FF2B5EF4-FFF2-40B4-BE49-F238E27FC236}">
                <a16:creationId xmlns:a16="http://schemas.microsoft.com/office/drawing/2014/main" id="{07E4E6E1-0460-2C4A-B633-7EB37D3F50F2}"/>
              </a:ext>
            </a:extLst>
          </p:cNvPr>
          <p:cNvSpPr txBox="1"/>
          <p:nvPr/>
        </p:nvSpPr>
        <p:spPr>
          <a:xfrm>
            <a:off x="8229600" y="5177135"/>
            <a:ext cx="457200" cy="461665"/>
          </a:xfrm>
          <a:prstGeom prst="rect">
            <a:avLst/>
          </a:prstGeom>
          <a:noFill/>
        </p:spPr>
        <p:txBody>
          <a:bodyPr wrap="square" rtlCol="0">
            <a:spAutoFit/>
          </a:bodyPr>
          <a:lstStyle/>
          <a:p>
            <a:pPr algn="ctr"/>
            <a:r>
              <a:rPr lang="en-US" dirty="0"/>
              <a:t>0</a:t>
            </a:r>
          </a:p>
        </p:txBody>
      </p:sp>
      <p:sp>
        <p:nvSpPr>
          <p:cNvPr id="74" name="TextBox 73">
            <a:extLst>
              <a:ext uri="{FF2B5EF4-FFF2-40B4-BE49-F238E27FC236}">
                <a16:creationId xmlns:a16="http://schemas.microsoft.com/office/drawing/2014/main" id="{E472FF3F-ED9D-964F-BA9D-62452716A3D9}"/>
              </a:ext>
            </a:extLst>
          </p:cNvPr>
          <p:cNvSpPr txBox="1"/>
          <p:nvPr/>
        </p:nvSpPr>
        <p:spPr>
          <a:xfrm>
            <a:off x="7086600" y="5181600"/>
            <a:ext cx="457200" cy="461665"/>
          </a:xfrm>
          <a:prstGeom prst="rect">
            <a:avLst/>
          </a:prstGeom>
          <a:noFill/>
        </p:spPr>
        <p:txBody>
          <a:bodyPr wrap="square" rtlCol="0">
            <a:spAutoFit/>
          </a:bodyPr>
          <a:lstStyle/>
          <a:p>
            <a:pPr algn="ctr"/>
            <a:r>
              <a:rPr lang="en-US" dirty="0"/>
              <a:t>0</a:t>
            </a:r>
          </a:p>
        </p:txBody>
      </p:sp>
      <p:sp>
        <p:nvSpPr>
          <p:cNvPr id="75" name="TextBox 74">
            <a:extLst>
              <a:ext uri="{FF2B5EF4-FFF2-40B4-BE49-F238E27FC236}">
                <a16:creationId xmlns:a16="http://schemas.microsoft.com/office/drawing/2014/main" id="{B0699B7D-8895-4046-A0D3-11F3FF52F3E8}"/>
              </a:ext>
            </a:extLst>
          </p:cNvPr>
          <p:cNvSpPr txBox="1"/>
          <p:nvPr/>
        </p:nvSpPr>
        <p:spPr>
          <a:xfrm>
            <a:off x="7620000" y="5486400"/>
            <a:ext cx="457200" cy="461665"/>
          </a:xfrm>
          <a:prstGeom prst="rect">
            <a:avLst/>
          </a:prstGeom>
          <a:noFill/>
        </p:spPr>
        <p:txBody>
          <a:bodyPr wrap="square" rtlCol="0">
            <a:spAutoFit/>
          </a:bodyPr>
          <a:lstStyle/>
          <a:p>
            <a:pPr algn="ctr"/>
            <a:r>
              <a:rPr lang="en-US" dirty="0"/>
              <a:t>X</a:t>
            </a:r>
          </a:p>
        </p:txBody>
      </p:sp>
      <p:sp>
        <p:nvSpPr>
          <p:cNvPr id="76" name="TextBox 75">
            <a:extLst>
              <a:ext uri="{FF2B5EF4-FFF2-40B4-BE49-F238E27FC236}">
                <a16:creationId xmlns:a16="http://schemas.microsoft.com/office/drawing/2014/main" id="{432F0566-F723-ED43-BBC3-1B65627C17E1}"/>
              </a:ext>
            </a:extLst>
          </p:cNvPr>
          <p:cNvSpPr txBox="1"/>
          <p:nvPr/>
        </p:nvSpPr>
        <p:spPr>
          <a:xfrm>
            <a:off x="6400800" y="5181600"/>
            <a:ext cx="838200" cy="461665"/>
          </a:xfrm>
          <a:prstGeom prst="rect">
            <a:avLst/>
          </a:prstGeom>
          <a:noFill/>
        </p:spPr>
        <p:txBody>
          <a:bodyPr wrap="square" rtlCol="0">
            <a:spAutoFit/>
          </a:bodyPr>
          <a:lstStyle/>
          <a:p>
            <a:r>
              <a:rPr lang="en-US" dirty="0"/>
              <a:t>…</a:t>
            </a:r>
          </a:p>
        </p:txBody>
      </p:sp>
      <p:sp>
        <p:nvSpPr>
          <p:cNvPr id="77" name="Frame 76">
            <a:extLst>
              <a:ext uri="{FF2B5EF4-FFF2-40B4-BE49-F238E27FC236}">
                <a16:creationId xmlns:a16="http://schemas.microsoft.com/office/drawing/2014/main" id="{310033E6-FC60-1F4E-A525-632469002D69}"/>
              </a:ext>
            </a:extLst>
          </p:cNvPr>
          <p:cNvSpPr/>
          <p:nvPr/>
        </p:nvSpPr>
        <p:spPr bwMode="auto">
          <a:xfrm>
            <a:off x="4495800" y="4572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78" name="TextBox 77">
            <a:extLst>
              <a:ext uri="{FF2B5EF4-FFF2-40B4-BE49-F238E27FC236}">
                <a16:creationId xmlns:a16="http://schemas.microsoft.com/office/drawing/2014/main" id="{1AE4EE8E-F55B-FD45-847A-685419F42CF0}"/>
              </a:ext>
            </a:extLst>
          </p:cNvPr>
          <p:cNvSpPr txBox="1"/>
          <p:nvPr/>
        </p:nvSpPr>
        <p:spPr>
          <a:xfrm>
            <a:off x="5181600" y="4800600"/>
            <a:ext cx="457200" cy="461665"/>
          </a:xfrm>
          <a:prstGeom prst="rect">
            <a:avLst/>
          </a:prstGeom>
          <a:noFill/>
        </p:spPr>
        <p:txBody>
          <a:bodyPr wrap="square" rtlCol="0">
            <a:spAutoFit/>
          </a:bodyPr>
          <a:lstStyle/>
          <a:p>
            <a:pPr algn="ctr"/>
            <a:r>
              <a:rPr lang="en-US" dirty="0"/>
              <a:t>0</a:t>
            </a:r>
          </a:p>
        </p:txBody>
      </p:sp>
      <p:sp>
        <p:nvSpPr>
          <p:cNvPr id="79" name="TextBox 78">
            <a:extLst>
              <a:ext uri="{FF2B5EF4-FFF2-40B4-BE49-F238E27FC236}">
                <a16:creationId xmlns:a16="http://schemas.microsoft.com/office/drawing/2014/main" id="{95180379-5DE5-5647-89A1-B4EF5B26A907}"/>
              </a:ext>
            </a:extLst>
          </p:cNvPr>
          <p:cNvSpPr txBox="1"/>
          <p:nvPr/>
        </p:nvSpPr>
        <p:spPr>
          <a:xfrm>
            <a:off x="5791200" y="5177135"/>
            <a:ext cx="457200" cy="461665"/>
          </a:xfrm>
          <a:prstGeom prst="rect">
            <a:avLst/>
          </a:prstGeom>
          <a:noFill/>
        </p:spPr>
        <p:txBody>
          <a:bodyPr wrap="square" rtlCol="0">
            <a:spAutoFit/>
          </a:bodyPr>
          <a:lstStyle/>
          <a:p>
            <a:pPr algn="ctr"/>
            <a:r>
              <a:rPr lang="en-US" dirty="0"/>
              <a:t>0</a:t>
            </a:r>
          </a:p>
        </p:txBody>
      </p:sp>
      <p:sp>
        <p:nvSpPr>
          <p:cNvPr id="80" name="TextBox 79">
            <a:extLst>
              <a:ext uri="{FF2B5EF4-FFF2-40B4-BE49-F238E27FC236}">
                <a16:creationId xmlns:a16="http://schemas.microsoft.com/office/drawing/2014/main" id="{6BC55D86-419C-924E-B2AC-353231021133}"/>
              </a:ext>
            </a:extLst>
          </p:cNvPr>
          <p:cNvSpPr txBox="1"/>
          <p:nvPr/>
        </p:nvSpPr>
        <p:spPr>
          <a:xfrm>
            <a:off x="4648200" y="5181600"/>
            <a:ext cx="457200" cy="461665"/>
          </a:xfrm>
          <a:prstGeom prst="rect">
            <a:avLst/>
          </a:prstGeom>
          <a:noFill/>
        </p:spPr>
        <p:txBody>
          <a:bodyPr wrap="square" rtlCol="0">
            <a:spAutoFit/>
          </a:bodyPr>
          <a:lstStyle/>
          <a:p>
            <a:pPr algn="ctr"/>
            <a:r>
              <a:rPr lang="en-US" dirty="0"/>
              <a:t>0</a:t>
            </a:r>
          </a:p>
        </p:txBody>
      </p:sp>
      <p:sp>
        <p:nvSpPr>
          <p:cNvPr id="81" name="TextBox 80">
            <a:extLst>
              <a:ext uri="{FF2B5EF4-FFF2-40B4-BE49-F238E27FC236}">
                <a16:creationId xmlns:a16="http://schemas.microsoft.com/office/drawing/2014/main" id="{C7D374AE-DA08-824E-8639-780AE41ADFB7}"/>
              </a:ext>
            </a:extLst>
          </p:cNvPr>
          <p:cNvSpPr txBox="1"/>
          <p:nvPr/>
        </p:nvSpPr>
        <p:spPr>
          <a:xfrm>
            <a:off x="5181600" y="5486400"/>
            <a:ext cx="457200" cy="461665"/>
          </a:xfrm>
          <a:prstGeom prst="rect">
            <a:avLst/>
          </a:prstGeom>
          <a:noFill/>
        </p:spPr>
        <p:txBody>
          <a:bodyPr wrap="square" rtlCol="0">
            <a:spAutoFit/>
          </a:bodyPr>
          <a:lstStyle/>
          <a:p>
            <a:pPr algn="ctr"/>
            <a:r>
              <a:rPr lang="en-US" dirty="0"/>
              <a:t>X</a:t>
            </a:r>
          </a:p>
        </p:txBody>
      </p:sp>
      <p:sp>
        <p:nvSpPr>
          <p:cNvPr id="82" name="Frame 81">
            <a:extLst>
              <a:ext uri="{FF2B5EF4-FFF2-40B4-BE49-F238E27FC236}">
                <a16:creationId xmlns:a16="http://schemas.microsoft.com/office/drawing/2014/main" id="{51A6F291-A0DE-A84A-B98F-7FA1A34DAD5D}"/>
              </a:ext>
            </a:extLst>
          </p:cNvPr>
          <p:cNvSpPr/>
          <p:nvPr/>
        </p:nvSpPr>
        <p:spPr bwMode="auto">
          <a:xfrm>
            <a:off x="3048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3" name="TextBox 82">
            <a:extLst>
              <a:ext uri="{FF2B5EF4-FFF2-40B4-BE49-F238E27FC236}">
                <a16:creationId xmlns:a16="http://schemas.microsoft.com/office/drawing/2014/main" id="{BF8946F3-F218-BC4D-9A6E-5BF77B357096}"/>
              </a:ext>
            </a:extLst>
          </p:cNvPr>
          <p:cNvSpPr txBox="1"/>
          <p:nvPr/>
        </p:nvSpPr>
        <p:spPr>
          <a:xfrm>
            <a:off x="533400" y="1371600"/>
            <a:ext cx="1447800" cy="461665"/>
          </a:xfrm>
          <a:prstGeom prst="rect">
            <a:avLst/>
          </a:prstGeom>
          <a:noFill/>
        </p:spPr>
        <p:txBody>
          <a:bodyPr wrap="square" rtlCol="0">
            <a:spAutoFit/>
          </a:bodyPr>
          <a:lstStyle/>
          <a:p>
            <a:pPr algn="ctr"/>
            <a:r>
              <a:rPr lang="en-US" dirty="0"/>
              <a:t>q2,Y1</a:t>
            </a:r>
          </a:p>
        </p:txBody>
      </p:sp>
      <p:sp>
        <p:nvSpPr>
          <p:cNvPr id="84" name="TextBox 83">
            <a:extLst>
              <a:ext uri="{FF2B5EF4-FFF2-40B4-BE49-F238E27FC236}">
                <a16:creationId xmlns:a16="http://schemas.microsoft.com/office/drawing/2014/main" id="{DEBC8AE4-8E5F-784F-BB88-62921534A9C0}"/>
              </a:ext>
            </a:extLst>
          </p:cNvPr>
          <p:cNvSpPr txBox="1"/>
          <p:nvPr/>
        </p:nvSpPr>
        <p:spPr>
          <a:xfrm>
            <a:off x="1295400" y="1748135"/>
            <a:ext cx="838200" cy="461665"/>
          </a:xfrm>
          <a:prstGeom prst="rect">
            <a:avLst/>
          </a:prstGeom>
          <a:noFill/>
        </p:spPr>
        <p:txBody>
          <a:bodyPr wrap="square" rtlCol="0">
            <a:spAutoFit/>
          </a:bodyPr>
          <a:lstStyle/>
          <a:p>
            <a:pPr algn="ctr"/>
            <a:r>
              <a:rPr lang="en-US" dirty="0"/>
              <a:t>q2,L</a:t>
            </a:r>
          </a:p>
        </p:txBody>
      </p:sp>
      <p:sp>
        <p:nvSpPr>
          <p:cNvPr id="85" name="TextBox 84">
            <a:extLst>
              <a:ext uri="{FF2B5EF4-FFF2-40B4-BE49-F238E27FC236}">
                <a16:creationId xmlns:a16="http://schemas.microsoft.com/office/drawing/2014/main" id="{B8BC5F9A-A3BA-D14D-AC31-CB9656ED2137}"/>
              </a:ext>
            </a:extLst>
          </p:cNvPr>
          <p:cNvSpPr txBox="1"/>
          <p:nvPr/>
        </p:nvSpPr>
        <p:spPr>
          <a:xfrm>
            <a:off x="457200" y="1752600"/>
            <a:ext cx="838200" cy="461665"/>
          </a:xfrm>
          <a:prstGeom prst="rect">
            <a:avLst/>
          </a:prstGeom>
          <a:noFill/>
        </p:spPr>
        <p:txBody>
          <a:bodyPr wrap="square" rtlCol="0">
            <a:spAutoFit/>
          </a:bodyPr>
          <a:lstStyle/>
          <a:p>
            <a:r>
              <a:rPr lang="en-US" dirty="0"/>
              <a:t>Y</a:t>
            </a:r>
          </a:p>
        </p:txBody>
      </p:sp>
      <p:sp>
        <p:nvSpPr>
          <p:cNvPr id="86" name="TextBox 85">
            <a:extLst>
              <a:ext uri="{FF2B5EF4-FFF2-40B4-BE49-F238E27FC236}">
                <a16:creationId xmlns:a16="http://schemas.microsoft.com/office/drawing/2014/main" id="{4E8414EF-FFBF-F54D-93CB-E9436938F694}"/>
              </a:ext>
            </a:extLst>
          </p:cNvPr>
          <p:cNvSpPr txBox="1"/>
          <p:nvPr/>
        </p:nvSpPr>
        <p:spPr>
          <a:xfrm>
            <a:off x="533400" y="2057400"/>
            <a:ext cx="1447800" cy="461665"/>
          </a:xfrm>
          <a:prstGeom prst="rect">
            <a:avLst/>
          </a:prstGeom>
          <a:noFill/>
        </p:spPr>
        <p:txBody>
          <a:bodyPr wrap="square" rtlCol="0">
            <a:spAutoFit/>
          </a:bodyPr>
          <a:lstStyle/>
          <a:p>
            <a:pPr algn="ctr"/>
            <a:r>
              <a:rPr lang="en-US" dirty="0"/>
              <a:t>Y1</a:t>
            </a:r>
          </a:p>
        </p:txBody>
      </p:sp>
      <p:sp>
        <p:nvSpPr>
          <p:cNvPr id="87" name="Frame 86">
            <a:extLst>
              <a:ext uri="{FF2B5EF4-FFF2-40B4-BE49-F238E27FC236}">
                <a16:creationId xmlns:a16="http://schemas.microsoft.com/office/drawing/2014/main" id="{0D498268-5FE2-0A4E-B99A-1DE65CE7F2F3}"/>
              </a:ext>
            </a:extLst>
          </p:cNvPr>
          <p:cNvSpPr/>
          <p:nvPr/>
        </p:nvSpPr>
        <p:spPr bwMode="auto">
          <a:xfrm>
            <a:off x="24384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8" name="TextBox 87">
            <a:extLst>
              <a:ext uri="{FF2B5EF4-FFF2-40B4-BE49-F238E27FC236}">
                <a16:creationId xmlns:a16="http://schemas.microsoft.com/office/drawing/2014/main" id="{6D8099CA-43BD-B94F-AC09-B5DEA3B81CEB}"/>
              </a:ext>
            </a:extLst>
          </p:cNvPr>
          <p:cNvSpPr txBox="1"/>
          <p:nvPr/>
        </p:nvSpPr>
        <p:spPr>
          <a:xfrm>
            <a:off x="2819400" y="1371600"/>
            <a:ext cx="1066800" cy="461665"/>
          </a:xfrm>
          <a:prstGeom prst="rect">
            <a:avLst/>
          </a:prstGeom>
          <a:noFill/>
        </p:spPr>
        <p:txBody>
          <a:bodyPr wrap="square" rtlCol="0">
            <a:spAutoFit/>
          </a:bodyPr>
          <a:lstStyle/>
          <a:p>
            <a:pPr algn="ctr"/>
            <a:r>
              <a:rPr lang="en-US" dirty="0"/>
              <a:t>0</a:t>
            </a:r>
          </a:p>
        </p:txBody>
      </p:sp>
      <p:sp>
        <p:nvSpPr>
          <p:cNvPr id="89" name="TextBox 88">
            <a:extLst>
              <a:ext uri="{FF2B5EF4-FFF2-40B4-BE49-F238E27FC236}">
                <a16:creationId xmlns:a16="http://schemas.microsoft.com/office/drawing/2014/main" id="{18B48D48-EB94-1F47-B2CA-7B64C232B9D3}"/>
              </a:ext>
            </a:extLst>
          </p:cNvPr>
          <p:cNvSpPr txBox="1"/>
          <p:nvPr/>
        </p:nvSpPr>
        <p:spPr>
          <a:xfrm>
            <a:off x="3733800" y="1748135"/>
            <a:ext cx="457200" cy="461665"/>
          </a:xfrm>
          <a:prstGeom prst="rect">
            <a:avLst/>
          </a:prstGeom>
          <a:noFill/>
        </p:spPr>
        <p:txBody>
          <a:bodyPr wrap="square" rtlCol="0">
            <a:spAutoFit/>
          </a:bodyPr>
          <a:lstStyle/>
          <a:p>
            <a:pPr algn="ctr"/>
            <a:r>
              <a:rPr lang="en-US" dirty="0"/>
              <a:t>*</a:t>
            </a:r>
          </a:p>
        </p:txBody>
      </p:sp>
      <p:sp>
        <p:nvSpPr>
          <p:cNvPr id="91" name="Frame 90">
            <a:extLst>
              <a:ext uri="{FF2B5EF4-FFF2-40B4-BE49-F238E27FC236}">
                <a16:creationId xmlns:a16="http://schemas.microsoft.com/office/drawing/2014/main" id="{2D0BF27D-FD04-BC4B-9803-DC0FF8B117FE}"/>
              </a:ext>
            </a:extLst>
          </p:cNvPr>
          <p:cNvSpPr/>
          <p:nvPr/>
        </p:nvSpPr>
        <p:spPr bwMode="auto">
          <a:xfrm>
            <a:off x="69342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92" name="TextBox 91">
            <a:extLst>
              <a:ext uri="{FF2B5EF4-FFF2-40B4-BE49-F238E27FC236}">
                <a16:creationId xmlns:a16="http://schemas.microsoft.com/office/drawing/2014/main" id="{9E813432-ED55-7348-B28D-C7493AB2E914}"/>
              </a:ext>
            </a:extLst>
          </p:cNvPr>
          <p:cNvSpPr txBox="1"/>
          <p:nvPr/>
        </p:nvSpPr>
        <p:spPr>
          <a:xfrm>
            <a:off x="7620000" y="1371600"/>
            <a:ext cx="457200" cy="461665"/>
          </a:xfrm>
          <a:prstGeom prst="rect">
            <a:avLst/>
          </a:prstGeom>
          <a:noFill/>
        </p:spPr>
        <p:txBody>
          <a:bodyPr wrap="square" rtlCol="0">
            <a:spAutoFit/>
          </a:bodyPr>
          <a:lstStyle/>
          <a:p>
            <a:pPr algn="ctr"/>
            <a:r>
              <a:rPr lang="en-US" dirty="0"/>
              <a:t>0</a:t>
            </a:r>
          </a:p>
        </p:txBody>
      </p:sp>
      <p:sp>
        <p:nvSpPr>
          <p:cNvPr id="93" name="TextBox 92">
            <a:extLst>
              <a:ext uri="{FF2B5EF4-FFF2-40B4-BE49-F238E27FC236}">
                <a16:creationId xmlns:a16="http://schemas.microsoft.com/office/drawing/2014/main" id="{43B01C61-43DC-1C49-BC40-E469CE4781B5}"/>
              </a:ext>
            </a:extLst>
          </p:cNvPr>
          <p:cNvSpPr txBox="1"/>
          <p:nvPr/>
        </p:nvSpPr>
        <p:spPr>
          <a:xfrm>
            <a:off x="8229600" y="1748135"/>
            <a:ext cx="457200" cy="461665"/>
          </a:xfrm>
          <a:prstGeom prst="rect">
            <a:avLst/>
          </a:prstGeom>
          <a:noFill/>
        </p:spPr>
        <p:txBody>
          <a:bodyPr wrap="square" rtlCol="0">
            <a:spAutoFit/>
          </a:bodyPr>
          <a:lstStyle/>
          <a:p>
            <a:pPr algn="ctr"/>
            <a:r>
              <a:rPr lang="en-US" dirty="0"/>
              <a:t>*</a:t>
            </a:r>
          </a:p>
        </p:txBody>
      </p:sp>
      <p:sp>
        <p:nvSpPr>
          <p:cNvPr id="94" name="TextBox 93">
            <a:extLst>
              <a:ext uri="{FF2B5EF4-FFF2-40B4-BE49-F238E27FC236}">
                <a16:creationId xmlns:a16="http://schemas.microsoft.com/office/drawing/2014/main" id="{43197EF3-9660-094D-B683-CD35A86ECD2C}"/>
              </a:ext>
            </a:extLst>
          </p:cNvPr>
          <p:cNvSpPr txBox="1"/>
          <p:nvPr/>
        </p:nvSpPr>
        <p:spPr>
          <a:xfrm>
            <a:off x="7086600" y="1752600"/>
            <a:ext cx="457200" cy="461665"/>
          </a:xfrm>
          <a:prstGeom prst="rect">
            <a:avLst/>
          </a:prstGeom>
          <a:noFill/>
        </p:spPr>
        <p:txBody>
          <a:bodyPr wrap="square" rtlCol="0">
            <a:spAutoFit/>
          </a:bodyPr>
          <a:lstStyle/>
          <a:p>
            <a:pPr algn="ctr"/>
            <a:r>
              <a:rPr lang="en-US" dirty="0"/>
              <a:t>*</a:t>
            </a:r>
          </a:p>
        </p:txBody>
      </p:sp>
      <p:sp>
        <p:nvSpPr>
          <p:cNvPr id="95" name="TextBox 94">
            <a:extLst>
              <a:ext uri="{FF2B5EF4-FFF2-40B4-BE49-F238E27FC236}">
                <a16:creationId xmlns:a16="http://schemas.microsoft.com/office/drawing/2014/main" id="{EC109AED-5202-B347-B954-29EE5E7B9540}"/>
              </a:ext>
            </a:extLst>
          </p:cNvPr>
          <p:cNvSpPr txBox="1"/>
          <p:nvPr/>
        </p:nvSpPr>
        <p:spPr>
          <a:xfrm>
            <a:off x="7620000" y="2057400"/>
            <a:ext cx="457200" cy="461665"/>
          </a:xfrm>
          <a:prstGeom prst="rect">
            <a:avLst/>
          </a:prstGeom>
          <a:noFill/>
        </p:spPr>
        <p:txBody>
          <a:bodyPr wrap="square" rtlCol="0">
            <a:spAutoFit/>
          </a:bodyPr>
          <a:lstStyle/>
          <a:p>
            <a:pPr algn="ctr"/>
            <a:r>
              <a:rPr lang="en-US" dirty="0"/>
              <a:t>0</a:t>
            </a:r>
          </a:p>
        </p:txBody>
      </p:sp>
      <p:sp>
        <p:nvSpPr>
          <p:cNvPr id="96" name="TextBox 95">
            <a:extLst>
              <a:ext uri="{FF2B5EF4-FFF2-40B4-BE49-F238E27FC236}">
                <a16:creationId xmlns:a16="http://schemas.microsoft.com/office/drawing/2014/main" id="{A2AA45BF-7AD2-FC4B-896F-36602D9CAC01}"/>
              </a:ext>
            </a:extLst>
          </p:cNvPr>
          <p:cNvSpPr txBox="1"/>
          <p:nvPr/>
        </p:nvSpPr>
        <p:spPr>
          <a:xfrm>
            <a:off x="6400800" y="1752600"/>
            <a:ext cx="838200" cy="461665"/>
          </a:xfrm>
          <a:prstGeom prst="rect">
            <a:avLst/>
          </a:prstGeom>
          <a:noFill/>
        </p:spPr>
        <p:txBody>
          <a:bodyPr wrap="square" rtlCol="0">
            <a:spAutoFit/>
          </a:bodyPr>
          <a:lstStyle/>
          <a:p>
            <a:r>
              <a:rPr lang="en-US" dirty="0"/>
              <a:t>…</a:t>
            </a:r>
          </a:p>
        </p:txBody>
      </p:sp>
      <p:sp>
        <p:nvSpPr>
          <p:cNvPr id="97" name="TextBox 96">
            <a:extLst>
              <a:ext uri="{FF2B5EF4-FFF2-40B4-BE49-F238E27FC236}">
                <a16:creationId xmlns:a16="http://schemas.microsoft.com/office/drawing/2014/main" id="{E132442C-2368-5349-9AA9-8485792F3D3F}"/>
              </a:ext>
            </a:extLst>
          </p:cNvPr>
          <p:cNvSpPr txBox="1"/>
          <p:nvPr/>
        </p:nvSpPr>
        <p:spPr>
          <a:xfrm>
            <a:off x="2514600" y="1752600"/>
            <a:ext cx="838200" cy="461665"/>
          </a:xfrm>
          <a:prstGeom prst="rect">
            <a:avLst/>
          </a:prstGeom>
          <a:noFill/>
        </p:spPr>
        <p:txBody>
          <a:bodyPr wrap="square" rtlCol="0">
            <a:spAutoFit/>
          </a:bodyPr>
          <a:lstStyle/>
          <a:p>
            <a:pPr algn="ctr"/>
            <a:r>
              <a:rPr lang="en-US" dirty="0"/>
              <a:t>q2,L</a:t>
            </a:r>
          </a:p>
        </p:txBody>
      </p:sp>
      <p:sp>
        <p:nvSpPr>
          <p:cNvPr id="98" name="Frame 97">
            <a:extLst>
              <a:ext uri="{FF2B5EF4-FFF2-40B4-BE49-F238E27FC236}">
                <a16:creationId xmlns:a16="http://schemas.microsoft.com/office/drawing/2014/main" id="{85A6C885-4545-3847-A40B-093F7B043C93}"/>
              </a:ext>
            </a:extLst>
          </p:cNvPr>
          <p:cNvSpPr/>
          <p:nvPr/>
        </p:nvSpPr>
        <p:spPr bwMode="auto">
          <a:xfrm>
            <a:off x="44958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99" name="TextBox 98">
            <a:extLst>
              <a:ext uri="{FF2B5EF4-FFF2-40B4-BE49-F238E27FC236}">
                <a16:creationId xmlns:a16="http://schemas.microsoft.com/office/drawing/2014/main" id="{4B3AAE2B-C879-0C49-9AE5-E44EA64E9E6B}"/>
              </a:ext>
            </a:extLst>
          </p:cNvPr>
          <p:cNvSpPr txBox="1"/>
          <p:nvPr/>
        </p:nvSpPr>
        <p:spPr>
          <a:xfrm>
            <a:off x="5181600" y="1371600"/>
            <a:ext cx="457200" cy="461665"/>
          </a:xfrm>
          <a:prstGeom prst="rect">
            <a:avLst/>
          </a:prstGeom>
          <a:noFill/>
        </p:spPr>
        <p:txBody>
          <a:bodyPr wrap="square" rtlCol="0">
            <a:spAutoFit/>
          </a:bodyPr>
          <a:lstStyle/>
          <a:p>
            <a:pPr algn="ctr"/>
            <a:r>
              <a:rPr lang="en-US" dirty="0"/>
              <a:t>0</a:t>
            </a:r>
          </a:p>
        </p:txBody>
      </p:sp>
      <p:sp>
        <p:nvSpPr>
          <p:cNvPr id="100" name="TextBox 99">
            <a:extLst>
              <a:ext uri="{FF2B5EF4-FFF2-40B4-BE49-F238E27FC236}">
                <a16:creationId xmlns:a16="http://schemas.microsoft.com/office/drawing/2014/main" id="{46B1E010-6423-6341-BAB0-D386FE35E68D}"/>
              </a:ext>
            </a:extLst>
          </p:cNvPr>
          <p:cNvSpPr txBox="1"/>
          <p:nvPr/>
        </p:nvSpPr>
        <p:spPr>
          <a:xfrm>
            <a:off x="5791200" y="1748135"/>
            <a:ext cx="457200" cy="461665"/>
          </a:xfrm>
          <a:prstGeom prst="rect">
            <a:avLst/>
          </a:prstGeom>
          <a:noFill/>
        </p:spPr>
        <p:txBody>
          <a:bodyPr wrap="square" rtlCol="0">
            <a:spAutoFit/>
          </a:bodyPr>
          <a:lstStyle/>
          <a:p>
            <a:pPr algn="ctr"/>
            <a:r>
              <a:rPr lang="en-US" dirty="0"/>
              <a:t>*</a:t>
            </a:r>
          </a:p>
        </p:txBody>
      </p:sp>
      <p:sp>
        <p:nvSpPr>
          <p:cNvPr id="101" name="TextBox 100">
            <a:extLst>
              <a:ext uri="{FF2B5EF4-FFF2-40B4-BE49-F238E27FC236}">
                <a16:creationId xmlns:a16="http://schemas.microsoft.com/office/drawing/2014/main" id="{940E515F-82E6-EA44-9606-886729D039FF}"/>
              </a:ext>
            </a:extLst>
          </p:cNvPr>
          <p:cNvSpPr txBox="1"/>
          <p:nvPr/>
        </p:nvSpPr>
        <p:spPr>
          <a:xfrm>
            <a:off x="4648200" y="1752600"/>
            <a:ext cx="457200" cy="461665"/>
          </a:xfrm>
          <a:prstGeom prst="rect">
            <a:avLst/>
          </a:prstGeom>
          <a:noFill/>
        </p:spPr>
        <p:txBody>
          <a:bodyPr wrap="square" rtlCol="0">
            <a:spAutoFit/>
          </a:bodyPr>
          <a:lstStyle/>
          <a:p>
            <a:pPr algn="ctr"/>
            <a:r>
              <a:rPr lang="en-US" dirty="0"/>
              <a:t>*</a:t>
            </a:r>
          </a:p>
        </p:txBody>
      </p:sp>
      <p:sp>
        <p:nvSpPr>
          <p:cNvPr id="102" name="TextBox 101">
            <a:extLst>
              <a:ext uri="{FF2B5EF4-FFF2-40B4-BE49-F238E27FC236}">
                <a16:creationId xmlns:a16="http://schemas.microsoft.com/office/drawing/2014/main" id="{99A15B7A-83AF-2F46-B9C0-045CFE2F97D4}"/>
              </a:ext>
            </a:extLst>
          </p:cNvPr>
          <p:cNvSpPr txBox="1"/>
          <p:nvPr/>
        </p:nvSpPr>
        <p:spPr>
          <a:xfrm>
            <a:off x="5181600" y="2057400"/>
            <a:ext cx="457200" cy="461665"/>
          </a:xfrm>
          <a:prstGeom prst="rect">
            <a:avLst/>
          </a:prstGeom>
          <a:noFill/>
        </p:spPr>
        <p:txBody>
          <a:bodyPr wrap="square" rtlCol="0">
            <a:spAutoFit/>
          </a:bodyPr>
          <a:lstStyle/>
          <a:p>
            <a:pPr algn="ctr"/>
            <a:r>
              <a:rPr lang="en-US" dirty="0"/>
              <a:t>0</a:t>
            </a:r>
          </a:p>
        </p:txBody>
      </p:sp>
      <p:sp>
        <p:nvSpPr>
          <p:cNvPr id="103" name="TextBox 102">
            <a:extLst>
              <a:ext uri="{FF2B5EF4-FFF2-40B4-BE49-F238E27FC236}">
                <a16:creationId xmlns:a16="http://schemas.microsoft.com/office/drawing/2014/main" id="{AC72E1CD-E229-654E-8CB8-AA6BDCFAB74A}"/>
              </a:ext>
            </a:extLst>
          </p:cNvPr>
          <p:cNvSpPr txBox="1"/>
          <p:nvPr/>
        </p:nvSpPr>
        <p:spPr>
          <a:xfrm>
            <a:off x="2819400" y="2133600"/>
            <a:ext cx="1066800" cy="461665"/>
          </a:xfrm>
          <a:prstGeom prst="rect">
            <a:avLst/>
          </a:prstGeom>
          <a:noFill/>
        </p:spPr>
        <p:txBody>
          <a:bodyPr wrap="square" rtlCol="0">
            <a:spAutoFit/>
          </a:bodyPr>
          <a:lstStyle/>
          <a:p>
            <a:pPr algn="ctr"/>
            <a:r>
              <a:rPr lang="en-US" dirty="0"/>
              <a:t>q1,0</a:t>
            </a:r>
          </a:p>
        </p:txBody>
      </p:sp>
    </p:spTree>
    <p:extLst>
      <p:ext uri="{BB962C8B-B14F-4D97-AF65-F5344CB8AC3E}">
        <p14:creationId xmlns:p14="http://schemas.microsoft.com/office/powerpoint/2010/main" val="1271680983"/>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BBB8F-0DBD-0C49-9227-4F81E222DE67}"/>
              </a:ext>
            </a:extLst>
          </p:cNvPr>
          <p:cNvSpPr>
            <a:spLocks noGrp="1"/>
          </p:cNvSpPr>
          <p:nvPr>
            <p:ph type="title"/>
          </p:nvPr>
        </p:nvSpPr>
        <p:spPr/>
        <p:txBody>
          <a:bodyPr/>
          <a:lstStyle/>
          <a:p>
            <a:r>
              <a:rPr lang="en-US" dirty="0"/>
              <a:t>Case 1; Row 3 repeated</a:t>
            </a:r>
          </a:p>
        </p:txBody>
      </p:sp>
      <p:sp>
        <p:nvSpPr>
          <p:cNvPr id="3" name="Date Placeholder 2">
            <a:extLst>
              <a:ext uri="{FF2B5EF4-FFF2-40B4-BE49-F238E27FC236}">
                <a16:creationId xmlns:a16="http://schemas.microsoft.com/office/drawing/2014/main" id="{07F464B4-48C9-3940-AB56-7CEDA8ADDF88}"/>
              </a:ext>
            </a:extLst>
          </p:cNvPr>
          <p:cNvSpPr>
            <a:spLocks noGrp="1"/>
          </p:cNvSpPr>
          <p:nvPr>
            <p:ph type="dt" sz="half" idx="10"/>
          </p:nvPr>
        </p:nvSpPr>
        <p:spPr/>
        <p:txBody>
          <a:bodyPr/>
          <a:lstStyle/>
          <a:p>
            <a:pPr>
              <a:defRPr/>
            </a:pPr>
            <a:fld id="{5B41A5E4-338E-D84F-A9CA-A8B7CDC8764C}" type="datetime1">
              <a:rPr lang="en-US" smtClean="0"/>
              <a:pPr>
                <a:defRPr/>
              </a:pPr>
              <a:t>4/6/22</a:t>
            </a:fld>
            <a:endParaRPr lang="en-US"/>
          </a:p>
        </p:txBody>
      </p:sp>
      <p:sp>
        <p:nvSpPr>
          <p:cNvPr id="4" name="Footer Placeholder 3">
            <a:extLst>
              <a:ext uri="{FF2B5EF4-FFF2-40B4-BE49-F238E27FC236}">
                <a16:creationId xmlns:a16="http://schemas.microsoft.com/office/drawing/2014/main" id="{86174366-0659-2C49-9A8F-B6184B3E5FC5}"/>
              </a:ext>
            </a:extLst>
          </p:cNvPr>
          <p:cNvSpPr>
            <a:spLocks noGrp="1"/>
          </p:cNvSpPr>
          <p:nvPr>
            <p:ph type="ftr" sz="quarter" idx="11"/>
          </p:nvPr>
        </p:nvSpPr>
        <p:spPr/>
        <p:txBody>
          <a:bodyPr/>
          <a:lstStyle/>
          <a:p>
            <a:pPr>
              <a:defRPr/>
            </a:pPr>
            <a:r>
              <a:rPr lang="en-US" dirty="0"/>
              <a:t>© UCF CS</a:t>
            </a:r>
          </a:p>
        </p:txBody>
      </p:sp>
      <p:sp>
        <p:nvSpPr>
          <p:cNvPr id="5" name="Slide Number Placeholder 4">
            <a:extLst>
              <a:ext uri="{FF2B5EF4-FFF2-40B4-BE49-F238E27FC236}">
                <a16:creationId xmlns:a16="http://schemas.microsoft.com/office/drawing/2014/main" id="{79A99A47-3180-7643-89A2-B0B060F9AFBB}"/>
              </a:ext>
            </a:extLst>
          </p:cNvPr>
          <p:cNvSpPr>
            <a:spLocks noGrp="1"/>
          </p:cNvSpPr>
          <p:nvPr>
            <p:ph type="sldNum" sz="quarter" idx="12"/>
          </p:nvPr>
        </p:nvSpPr>
        <p:spPr/>
        <p:txBody>
          <a:bodyPr/>
          <a:lstStyle/>
          <a:p>
            <a:pPr>
              <a:defRPr/>
            </a:pPr>
            <a:fld id="{F662DACD-9D40-814D-B35E-11A08E064F51}" type="slidenum">
              <a:rPr lang="en-US" smtClean="0"/>
              <a:pPr>
                <a:defRPr/>
              </a:pPr>
              <a:t>258</a:t>
            </a:fld>
            <a:endParaRPr lang="en-US"/>
          </a:p>
        </p:txBody>
      </p:sp>
      <p:sp>
        <p:nvSpPr>
          <p:cNvPr id="82" name="Frame 81">
            <a:extLst>
              <a:ext uri="{FF2B5EF4-FFF2-40B4-BE49-F238E27FC236}">
                <a16:creationId xmlns:a16="http://schemas.microsoft.com/office/drawing/2014/main" id="{51A6F291-A0DE-A84A-B98F-7FA1A34DAD5D}"/>
              </a:ext>
            </a:extLst>
          </p:cNvPr>
          <p:cNvSpPr/>
          <p:nvPr/>
        </p:nvSpPr>
        <p:spPr bwMode="auto">
          <a:xfrm>
            <a:off x="304800" y="46482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3" name="TextBox 82">
            <a:extLst>
              <a:ext uri="{FF2B5EF4-FFF2-40B4-BE49-F238E27FC236}">
                <a16:creationId xmlns:a16="http://schemas.microsoft.com/office/drawing/2014/main" id="{BF8946F3-F218-BC4D-9A6E-5BF77B357096}"/>
              </a:ext>
            </a:extLst>
          </p:cNvPr>
          <p:cNvSpPr txBox="1"/>
          <p:nvPr/>
        </p:nvSpPr>
        <p:spPr>
          <a:xfrm>
            <a:off x="533400" y="4876800"/>
            <a:ext cx="1447800" cy="461665"/>
          </a:xfrm>
          <a:prstGeom prst="rect">
            <a:avLst/>
          </a:prstGeom>
          <a:noFill/>
        </p:spPr>
        <p:txBody>
          <a:bodyPr wrap="square" rtlCol="0">
            <a:spAutoFit/>
          </a:bodyPr>
          <a:lstStyle/>
          <a:p>
            <a:pPr algn="ctr"/>
            <a:r>
              <a:rPr lang="en-US" dirty="0"/>
              <a:t>q2,Y1</a:t>
            </a:r>
          </a:p>
        </p:txBody>
      </p:sp>
      <p:sp>
        <p:nvSpPr>
          <p:cNvPr id="84" name="TextBox 83">
            <a:extLst>
              <a:ext uri="{FF2B5EF4-FFF2-40B4-BE49-F238E27FC236}">
                <a16:creationId xmlns:a16="http://schemas.microsoft.com/office/drawing/2014/main" id="{DEBC8AE4-8E5F-784F-BB88-62921534A9C0}"/>
              </a:ext>
            </a:extLst>
          </p:cNvPr>
          <p:cNvSpPr txBox="1"/>
          <p:nvPr/>
        </p:nvSpPr>
        <p:spPr>
          <a:xfrm>
            <a:off x="1295400" y="5253335"/>
            <a:ext cx="838200" cy="461665"/>
          </a:xfrm>
          <a:prstGeom prst="rect">
            <a:avLst/>
          </a:prstGeom>
          <a:noFill/>
        </p:spPr>
        <p:txBody>
          <a:bodyPr wrap="square" rtlCol="0">
            <a:spAutoFit/>
          </a:bodyPr>
          <a:lstStyle/>
          <a:p>
            <a:pPr algn="ctr"/>
            <a:r>
              <a:rPr lang="en-US" dirty="0"/>
              <a:t>q2,L</a:t>
            </a:r>
          </a:p>
        </p:txBody>
      </p:sp>
      <p:sp>
        <p:nvSpPr>
          <p:cNvPr id="85" name="TextBox 84">
            <a:extLst>
              <a:ext uri="{FF2B5EF4-FFF2-40B4-BE49-F238E27FC236}">
                <a16:creationId xmlns:a16="http://schemas.microsoft.com/office/drawing/2014/main" id="{B8BC5F9A-A3BA-D14D-AC31-CB9656ED2137}"/>
              </a:ext>
            </a:extLst>
          </p:cNvPr>
          <p:cNvSpPr txBox="1"/>
          <p:nvPr/>
        </p:nvSpPr>
        <p:spPr>
          <a:xfrm>
            <a:off x="457200" y="5257800"/>
            <a:ext cx="838200" cy="461665"/>
          </a:xfrm>
          <a:prstGeom prst="rect">
            <a:avLst/>
          </a:prstGeom>
          <a:noFill/>
        </p:spPr>
        <p:txBody>
          <a:bodyPr wrap="square" rtlCol="0">
            <a:spAutoFit/>
          </a:bodyPr>
          <a:lstStyle/>
          <a:p>
            <a:r>
              <a:rPr lang="en-US" dirty="0"/>
              <a:t>Y</a:t>
            </a:r>
          </a:p>
        </p:txBody>
      </p:sp>
      <p:sp>
        <p:nvSpPr>
          <p:cNvPr id="86" name="TextBox 85">
            <a:extLst>
              <a:ext uri="{FF2B5EF4-FFF2-40B4-BE49-F238E27FC236}">
                <a16:creationId xmlns:a16="http://schemas.microsoft.com/office/drawing/2014/main" id="{4E8414EF-FFBF-F54D-93CB-E9436938F694}"/>
              </a:ext>
            </a:extLst>
          </p:cNvPr>
          <p:cNvSpPr txBox="1"/>
          <p:nvPr/>
        </p:nvSpPr>
        <p:spPr>
          <a:xfrm>
            <a:off x="533400" y="5562600"/>
            <a:ext cx="1447800" cy="461665"/>
          </a:xfrm>
          <a:prstGeom prst="rect">
            <a:avLst/>
          </a:prstGeom>
          <a:noFill/>
        </p:spPr>
        <p:txBody>
          <a:bodyPr wrap="square" rtlCol="0">
            <a:spAutoFit/>
          </a:bodyPr>
          <a:lstStyle/>
          <a:p>
            <a:pPr algn="ctr"/>
            <a:r>
              <a:rPr lang="en-US" dirty="0"/>
              <a:t>Y1</a:t>
            </a:r>
          </a:p>
        </p:txBody>
      </p:sp>
      <p:sp>
        <p:nvSpPr>
          <p:cNvPr id="87" name="Frame 86">
            <a:extLst>
              <a:ext uri="{FF2B5EF4-FFF2-40B4-BE49-F238E27FC236}">
                <a16:creationId xmlns:a16="http://schemas.microsoft.com/office/drawing/2014/main" id="{0D498268-5FE2-0A4E-B99A-1DE65CE7F2F3}"/>
              </a:ext>
            </a:extLst>
          </p:cNvPr>
          <p:cNvSpPr/>
          <p:nvPr/>
        </p:nvSpPr>
        <p:spPr bwMode="auto">
          <a:xfrm>
            <a:off x="2438400" y="46482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8" name="TextBox 87">
            <a:extLst>
              <a:ext uri="{FF2B5EF4-FFF2-40B4-BE49-F238E27FC236}">
                <a16:creationId xmlns:a16="http://schemas.microsoft.com/office/drawing/2014/main" id="{6D8099CA-43BD-B94F-AC09-B5DEA3B81CEB}"/>
              </a:ext>
            </a:extLst>
          </p:cNvPr>
          <p:cNvSpPr txBox="1"/>
          <p:nvPr/>
        </p:nvSpPr>
        <p:spPr>
          <a:xfrm>
            <a:off x="2819400" y="4876800"/>
            <a:ext cx="1066800" cy="461665"/>
          </a:xfrm>
          <a:prstGeom prst="rect">
            <a:avLst/>
          </a:prstGeom>
          <a:noFill/>
        </p:spPr>
        <p:txBody>
          <a:bodyPr wrap="square" rtlCol="0">
            <a:spAutoFit/>
          </a:bodyPr>
          <a:lstStyle/>
          <a:p>
            <a:pPr algn="ctr"/>
            <a:r>
              <a:rPr lang="en-US" dirty="0"/>
              <a:t>0</a:t>
            </a:r>
          </a:p>
        </p:txBody>
      </p:sp>
      <p:sp>
        <p:nvSpPr>
          <p:cNvPr id="89" name="TextBox 88">
            <a:extLst>
              <a:ext uri="{FF2B5EF4-FFF2-40B4-BE49-F238E27FC236}">
                <a16:creationId xmlns:a16="http://schemas.microsoft.com/office/drawing/2014/main" id="{18B48D48-EB94-1F47-B2CA-7B64C232B9D3}"/>
              </a:ext>
            </a:extLst>
          </p:cNvPr>
          <p:cNvSpPr txBox="1"/>
          <p:nvPr/>
        </p:nvSpPr>
        <p:spPr>
          <a:xfrm>
            <a:off x="3733800" y="5253335"/>
            <a:ext cx="457200" cy="461665"/>
          </a:xfrm>
          <a:prstGeom prst="rect">
            <a:avLst/>
          </a:prstGeom>
          <a:noFill/>
        </p:spPr>
        <p:txBody>
          <a:bodyPr wrap="square" rtlCol="0">
            <a:spAutoFit/>
          </a:bodyPr>
          <a:lstStyle/>
          <a:p>
            <a:pPr algn="ctr"/>
            <a:r>
              <a:rPr lang="en-US" dirty="0"/>
              <a:t>*</a:t>
            </a:r>
          </a:p>
        </p:txBody>
      </p:sp>
      <p:sp>
        <p:nvSpPr>
          <p:cNvPr id="91" name="Frame 90">
            <a:extLst>
              <a:ext uri="{FF2B5EF4-FFF2-40B4-BE49-F238E27FC236}">
                <a16:creationId xmlns:a16="http://schemas.microsoft.com/office/drawing/2014/main" id="{2D0BF27D-FD04-BC4B-9803-DC0FF8B117FE}"/>
              </a:ext>
            </a:extLst>
          </p:cNvPr>
          <p:cNvSpPr/>
          <p:nvPr/>
        </p:nvSpPr>
        <p:spPr bwMode="auto">
          <a:xfrm>
            <a:off x="6934200" y="46482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92" name="TextBox 91">
            <a:extLst>
              <a:ext uri="{FF2B5EF4-FFF2-40B4-BE49-F238E27FC236}">
                <a16:creationId xmlns:a16="http://schemas.microsoft.com/office/drawing/2014/main" id="{9E813432-ED55-7348-B28D-C7493AB2E914}"/>
              </a:ext>
            </a:extLst>
          </p:cNvPr>
          <p:cNvSpPr txBox="1"/>
          <p:nvPr/>
        </p:nvSpPr>
        <p:spPr>
          <a:xfrm>
            <a:off x="7620000" y="4876800"/>
            <a:ext cx="457200" cy="461665"/>
          </a:xfrm>
          <a:prstGeom prst="rect">
            <a:avLst/>
          </a:prstGeom>
          <a:noFill/>
        </p:spPr>
        <p:txBody>
          <a:bodyPr wrap="square" rtlCol="0">
            <a:spAutoFit/>
          </a:bodyPr>
          <a:lstStyle/>
          <a:p>
            <a:pPr algn="ctr"/>
            <a:r>
              <a:rPr lang="en-US" dirty="0"/>
              <a:t>0</a:t>
            </a:r>
          </a:p>
        </p:txBody>
      </p:sp>
      <p:sp>
        <p:nvSpPr>
          <p:cNvPr id="93" name="TextBox 92">
            <a:extLst>
              <a:ext uri="{FF2B5EF4-FFF2-40B4-BE49-F238E27FC236}">
                <a16:creationId xmlns:a16="http://schemas.microsoft.com/office/drawing/2014/main" id="{43B01C61-43DC-1C49-BC40-E469CE4781B5}"/>
              </a:ext>
            </a:extLst>
          </p:cNvPr>
          <p:cNvSpPr txBox="1"/>
          <p:nvPr/>
        </p:nvSpPr>
        <p:spPr>
          <a:xfrm>
            <a:off x="8229600" y="5253335"/>
            <a:ext cx="457200" cy="461665"/>
          </a:xfrm>
          <a:prstGeom prst="rect">
            <a:avLst/>
          </a:prstGeom>
          <a:noFill/>
        </p:spPr>
        <p:txBody>
          <a:bodyPr wrap="square" rtlCol="0">
            <a:spAutoFit/>
          </a:bodyPr>
          <a:lstStyle/>
          <a:p>
            <a:pPr algn="ctr"/>
            <a:r>
              <a:rPr lang="en-US" dirty="0"/>
              <a:t>*</a:t>
            </a:r>
          </a:p>
        </p:txBody>
      </p:sp>
      <p:sp>
        <p:nvSpPr>
          <p:cNvPr id="94" name="TextBox 93">
            <a:extLst>
              <a:ext uri="{FF2B5EF4-FFF2-40B4-BE49-F238E27FC236}">
                <a16:creationId xmlns:a16="http://schemas.microsoft.com/office/drawing/2014/main" id="{43197EF3-9660-094D-B683-CD35A86ECD2C}"/>
              </a:ext>
            </a:extLst>
          </p:cNvPr>
          <p:cNvSpPr txBox="1"/>
          <p:nvPr/>
        </p:nvSpPr>
        <p:spPr>
          <a:xfrm>
            <a:off x="7086600" y="5257800"/>
            <a:ext cx="457200" cy="461665"/>
          </a:xfrm>
          <a:prstGeom prst="rect">
            <a:avLst/>
          </a:prstGeom>
          <a:noFill/>
        </p:spPr>
        <p:txBody>
          <a:bodyPr wrap="square" rtlCol="0">
            <a:spAutoFit/>
          </a:bodyPr>
          <a:lstStyle/>
          <a:p>
            <a:pPr algn="ctr"/>
            <a:r>
              <a:rPr lang="en-US" dirty="0"/>
              <a:t>*</a:t>
            </a:r>
          </a:p>
        </p:txBody>
      </p:sp>
      <p:sp>
        <p:nvSpPr>
          <p:cNvPr id="95" name="TextBox 94">
            <a:extLst>
              <a:ext uri="{FF2B5EF4-FFF2-40B4-BE49-F238E27FC236}">
                <a16:creationId xmlns:a16="http://schemas.microsoft.com/office/drawing/2014/main" id="{EC109AED-5202-B347-B954-29EE5E7B9540}"/>
              </a:ext>
            </a:extLst>
          </p:cNvPr>
          <p:cNvSpPr txBox="1"/>
          <p:nvPr/>
        </p:nvSpPr>
        <p:spPr>
          <a:xfrm>
            <a:off x="7620000" y="5562600"/>
            <a:ext cx="457200" cy="461665"/>
          </a:xfrm>
          <a:prstGeom prst="rect">
            <a:avLst/>
          </a:prstGeom>
          <a:noFill/>
        </p:spPr>
        <p:txBody>
          <a:bodyPr wrap="square" rtlCol="0">
            <a:spAutoFit/>
          </a:bodyPr>
          <a:lstStyle/>
          <a:p>
            <a:pPr algn="ctr"/>
            <a:r>
              <a:rPr lang="en-US" dirty="0"/>
              <a:t>0</a:t>
            </a:r>
          </a:p>
        </p:txBody>
      </p:sp>
      <p:sp>
        <p:nvSpPr>
          <p:cNvPr id="96" name="TextBox 95">
            <a:extLst>
              <a:ext uri="{FF2B5EF4-FFF2-40B4-BE49-F238E27FC236}">
                <a16:creationId xmlns:a16="http://schemas.microsoft.com/office/drawing/2014/main" id="{A2AA45BF-7AD2-FC4B-896F-36602D9CAC01}"/>
              </a:ext>
            </a:extLst>
          </p:cNvPr>
          <p:cNvSpPr txBox="1"/>
          <p:nvPr/>
        </p:nvSpPr>
        <p:spPr>
          <a:xfrm>
            <a:off x="6400800" y="5257800"/>
            <a:ext cx="838200" cy="461665"/>
          </a:xfrm>
          <a:prstGeom prst="rect">
            <a:avLst/>
          </a:prstGeom>
          <a:noFill/>
        </p:spPr>
        <p:txBody>
          <a:bodyPr wrap="square" rtlCol="0">
            <a:spAutoFit/>
          </a:bodyPr>
          <a:lstStyle/>
          <a:p>
            <a:r>
              <a:rPr lang="en-US" dirty="0"/>
              <a:t>…</a:t>
            </a:r>
          </a:p>
        </p:txBody>
      </p:sp>
      <p:sp>
        <p:nvSpPr>
          <p:cNvPr id="97" name="TextBox 96">
            <a:extLst>
              <a:ext uri="{FF2B5EF4-FFF2-40B4-BE49-F238E27FC236}">
                <a16:creationId xmlns:a16="http://schemas.microsoft.com/office/drawing/2014/main" id="{E132442C-2368-5349-9AA9-8485792F3D3F}"/>
              </a:ext>
            </a:extLst>
          </p:cNvPr>
          <p:cNvSpPr txBox="1"/>
          <p:nvPr/>
        </p:nvSpPr>
        <p:spPr>
          <a:xfrm>
            <a:off x="2514600" y="5257800"/>
            <a:ext cx="838200" cy="461665"/>
          </a:xfrm>
          <a:prstGeom prst="rect">
            <a:avLst/>
          </a:prstGeom>
          <a:noFill/>
        </p:spPr>
        <p:txBody>
          <a:bodyPr wrap="square" rtlCol="0">
            <a:spAutoFit/>
          </a:bodyPr>
          <a:lstStyle/>
          <a:p>
            <a:pPr algn="ctr"/>
            <a:r>
              <a:rPr lang="en-US" dirty="0"/>
              <a:t>q2,L</a:t>
            </a:r>
          </a:p>
        </p:txBody>
      </p:sp>
      <p:sp>
        <p:nvSpPr>
          <p:cNvPr id="98" name="Frame 97">
            <a:extLst>
              <a:ext uri="{FF2B5EF4-FFF2-40B4-BE49-F238E27FC236}">
                <a16:creationId xmlns:a16="http://schemas.microsoft.com/office/drawing/2014/main" id="{85A6C885-4545-3847-A40B-093F7B043C93}"/>
              </a:ext>
            </a:extLst>
          </p:cNvPr>
          <p:cNvSpPr/>
          <p:nvPr/>
        </p:nvSpPr>
        <p:spPr bwMode="auto">
          <a:xfrm>
            <a:off x="4495800" y="46482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99" name="TextBox 98">
            <a:extLst>
              <a:ext uri="{FF2B5EF4-FFF2-40B4-BE49-F238E27FC236}">
                <a16:creationId xmlns:a16="http://schemas.microsoft.com/office/drawing/2014/main" id="{4B3AAE2B-C879-0C49-9AE5-E44EA64E9E6B}"/>
              </a:ext>
            </a:extLst>
          </p:cNvPr>
          <p:cNvSpPr txBox="1"/>
          <p:nvPr/>
        </p:nvSpPr>
        <p:spPr>
          <a:xfrm>
            <a:off x="5181600" y="4876800"/>
            <a:ext cx="457200" cy="461665"/>
          </a:xfrm>
          <a:prstGeom prst="rect">
            <a:avLst/>
          </a:prstGeom>
          <a:noFill/>
        </p:spPr>
        <p:txBody>
          <a:bodyPr wrap="square" rtlCol="0">
            <a:spAutoFit/>
          </a:bodyPr>
          <a:lstStyle/>
          <a:p>
            <a:pPr algn="ctr"/>
            <a:r>
              <a:rPr lang="en-US" dirty="0"/>
              <a:t>0</a:t>
            </a:r>
          </a:p>
        </p:txBody>
      </p:sp>
      <p:sp>
        <p:nvSpPr>
          <p:cNvPr id="100" name="TextBox 99">
            <a:extLst>
              <a:ext uri="{FF2B5EF4-FFF2-40B4-BE49-F238E27FC236}">
                <a16:creationId xmlns:a16="http://schemas.microsoft.com/office/drawing/2014/main" id="{46B1E010-6423-6341-BAB0-D386FE35E68D}"/>
              </a:ext>
            </a:extLst>
          </p:cNvPr>
          <p:cNvSpPr txBox="1"/>
          <p:nvPr/>
        </p:nvSpPr>
        <p:spPr>
          <a:xfrm>
            <a:off x="5791200" y="5253335"/>
            <a:ext cx="457200" cy="461665"/>
          </a:xfrm>
          <a:prstGeom prst="rect">
            <a:avLst/>
          </a:prstGeom>
          <a:noFill/>
        </p:spPr>
        <p:txBody>
          <a:bodyPr wrap="square" rtlCol="0">
            <a:spAutoFit/>
          </a:bodyPr>
          <a:lstStyle/>
          <a:p>
            <a:pPr algn="ctr"/>
            <a:r>
              <a:rPr lang="en-US" dirty="0"/>
              <a:t>*</a:t>
            </a:r>
          </a:p>
        </p:txBody>
      </p:sp>
      <p:sp>
        <p:nvSpPr>
          <p:cNvPr id="101" name="TextBox 100">
            <a:extLst>
              <a:ext uri="{FF2B5EF4-FFF2-40B4-BE49-F238E27FC236}">
                <a16:creationId xmlns:a16="http://schemas.microsoft.com/office/drawing/2014/main" id="{940E515F-82E6-EA44-9606-886729D039FF}"/>
              </a:ext>
            </a:extLst>
          </p:cNvPr>
          <p:cNvSpPr txBox="1"/>
          <p:nvPr/>
        </p:nvSpPr>
        <p:spPr>
          <a:xfrm>
            <a:off x="4648200" y="5257800"/>
            <a:ext cx="457200" cy="461665"/>
          </a:xfrm>
          <a:prstGeom prst="rect">
            <a:avLst/>
          </a:prstGeom>
          <a:noFill/>
        </p:spPr>
        <p:txBody>
          <a:bodyPr wrap="square" rtlCol="0">
            <a:spAutoFit/>
          </a:bodyPr>
          <a:lstStyle/>
          <a:p>
            <a:pPr algn="ctr"/>
            <a:r>
              <a:rPr lang="en-US" dirty="0"/>
              <a:t>*</a:t>
            </a:r>
          </a:p>
        </p:txBody>
      </p:sp>
      <p:sp>
        <p:nvSpPr>
          <p:cNvPr id="102" name="TextBox 101">
            <a:extLst>
              <a:ext uri="{FF2B5EF4-FFF2-40B4-BE49-F238E27FC236}">
                <a16:creationId xmlns:a16="http://schemas.microsoft.com/office/drawing/2014/main" id="{99A15B7A-83AF-2F46-B9C0-045CFE2F97D4}"/>
              </a:ext>
            </a:extLst>
          </p:cNvPr>
          <p:cNvSpPr txBox="1"/>
          <p:nvPr/>
        </p:nvSpPr>
        <p:spPr>
          <a:xfrm>
            <a:off x="5181600" y="5562600"/>
            <a:ext cx="457200" cy="461665"/>
          </a:xfrm>
          <a:prstGeom prst="rect">
            <a:avLst/>
          </a:prstGeom>
          <a:noFill/>
        </p:spPr>
        <p:txBody>
          <a:bodyPr wrap="square" rtlCol="0">
            <a:spAutoFit/>
          </a:bodyPr>
          <a:lstStyle/>
          <a:p>
            <a:pPr algn="ctr"/>
            <a:r>
              <a:rPr lang="en-US" dirty="0"/>
              <a:t>0</a:t>
            </a:r>
          </a:p>
        </p:txBody>
      </p:sp>
      <p:sp>
        <p:nvSpPr>
          <p:cNvPr id="103" name="TextBox 102">
            <a:extLst>
              <a:ext uri="{FF2B5EF4-FFF2-40B4-BE49-F238E27FC236}">
                <a16:creationId xmlns:a16="http://schemas.microsoft.com/office/drawing/2014/main" id="{AC72E1CD-E229-654E-8CB8-AA6BDCFAB74A}"/>
              </a:ext>
            </a:extLst>
          </p:cNvPr>
          <p:cNvSpPr txBox="1"/>
          <p:nvPr/>
        </p:nvSpPr>
        <p:spPr>
          <a:xfrm>
            <a:off x="2819400" y="5638800"/>
            <a:ext cx="1066800" cy="461665"/>
          </a:xfrm>
          <a:prstGeom prst="rect">
            <a:avLst/>
          </a:prstGeom>
          <a:noFill/>
        </p:spPr>
        <p:txBody>
          <a:bodyPr wrap="square" rtlCol="0">
            <a:spAutoFit/>
          </a:bodyPr>
          <a:lstStyle/>
          <a:p>
            <a:pPr algn="ctr"/>
            <a:r>
              <a:rPr lang="en-US" dirty="0"/>
              <a:t>q1,0</a:t>
            </a:r>
          </a:p>
        </p:txBody>
      </p:sp>
      <p:sp>
        <p:nvSpPr>
          <p:cNvPr id="90" name="Frame 89">
            <a:extLst>
              <a:ext uri="{FF2B5EF4-FFF2-40B4-BE49-F238E27FC236}">
                <a16:creationId xmlns:a16="http://schemas.microsoft.com/office/drawing/2014/main" id="{5625B062-BE39-4343-AAB4-9985DB12FDAA}"/>
              </a:ext>
            </a:extLst>
          </p:cNvPr>
          <p:cNvSpPr/>
          <p:nvPr/>
        </p:nvSpPr>
        <p:spPr bwMode="auto">
          <a:xfrm>
            <a:off x="304800" y="2895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04" name="TextBox 103">
            <a:extLst>
              <a:ext uri="{FF2B5EF4-FFF2-40B4-BE49-F238E27FC236}">
                <a16:creationId xmlns:a16="http://schemas.microsoft.com/office/drawing/2014/main" id="{0D62DF3A-2ACF-6C4D-BA97-2737D56F5941}"/>
              </a:ext>
            </a:extLst>
          </p:cNvPr>
          <p:cNvSpPr txBox="1"/>
          <p:nvPr/>
        </p:nvSpPr>
        <p:spPr>
          <a:xfrm>
            <a:off x="533400" y="3124200"/>
            <a:ext cx="1447800" cy="461665"/>
          </a:xfrm>
          <a:prstGeom prst="rect">
            <a:avLst/>
          </a:prstGeom>
          <a:noFill/>
        </p:spPr>
        <p:txBody>
          <a:bodyPr wrap="square" rtlCol="0">
            <a:spAutoFit/>
          </a:bodyPr>
          <a:lstStyle/>
          <a:p>
            <a:pPr algn="ctr"/>
            <a:r>
              <a:rPr lang="en-US" dirty="0"/>
              <a:t>q2,Y1</a:t>
            </a:r>
          </a:p>
        </p:txBody>
      </p:sp>
      <p:sp>
        <p:nvSpPr>
          <p:cNvPr id="105" name="TextBox 104">
            <a:extLst>
              <a:ext uri="{FF2B5EF4-FFF2-40B4-BE49-F238E27FC236}">
                <a16:creationId xmlns:a16="http://schemas.microsoft.com/office/drawing/2014/main" id="{51033C47-8C22-B843-AD79-7299E443F53C}"/>
              </a:ext>
            </a:extLst>
          </p:cNvPr>
          <p:cNvSpPr txBox="1"/>
          <p:nvPr/>
        </p:nvSpPr>
        <p:spPr>
          <a:xfrm>
            <a:off x="1295400" y="3500735"/>
            <a:ext cx="838200" cy="461665"/>
          </a:xfrm>
          <a:prstGeom prst="rect">
            <a:avLst/>
          </a:prstGeom>
          <a:noFill/>
        </p:spPr>
        <p:txBody>
          <a:bodyPr wrap="square" rtlCol="0">
            <a:spAutoFit/>
          </a:bodyPr>
          <a:lstStyle/>
          <a:p>
            <a:pPr algn="ctr"/>
            <a:r>
              <a:rPr lang="en-US" dirty="0"/>
              <a:t>*</a:t>
            </a:r>
          </a:p>
        </p:txBody>
      </p:sp>
      <p:sp>
        <p:nvSpPr>
          <p:cNvPr id="106" name="TextBox 105">
            <a:extLst>
              <a:ext uri="{FF2B5EF4-FFF2-40B4-BE49-F238E27FC236}">
                <a16:creationId xmlns:a16="http://schemas.microsoft.com/office/drawing/2014/main" id="{0EE07425-686A-E146-86C3-AF1119CC4D7C}"/>
              </a:ext>
            </a:extLst>
          </p:cNvPr>
          <p:cNvSpPr txBox="1"/>
          <p:nvPr/>
        </p:nvSpPr>
        <p:spPr>
          <a:xfrm>
            <a:off x="457200" y="3505200"/>
            <a:ext cx="838200" cy="461665"/>
          </a:xfrm>
          <a:prstGeom prst="rect">
            <a:avLst/>
          </a:prstGeom>
          <a:noFill/>
        </p:spPr>
        <p:txBody>
          <a:bodyPr wrap="square" rtlCol="0">
            <a:spAutoFit/>
          </a:bodyPr>
          <a:lstStyle/>
          <a:p>
            <a:r>
              <a:rPr lang="en-US" dirty="0"/>
              <a:t>Y</a:t>
            </a:r>
          </a:p>
        </p:txBody>
      </p:sp>
      <p:sp>
        <p:nvSpPr>
          <p:cNvPr id="107" name="TextBox 106">
            <a:extLst>
              <a:ext uri="{FF2B5EF4-FFF2-40B4-BE49-F238E27FC236}">
                <a16:creationId xmlns:a16="http://schemas.microsoft.com/office/drawing/2014/main" id="{311DBF7F-6CDD-C745-83FF-5D0DDE360A81}"/>
              </a:ext>
            </a:extLst>
          </p:cNvPr>
          <p:cNvSpPr txBox="1"/>
          <p:nvPr/>
        </p:nvSpPr>
        <p:spPr>
          <a:xfrm>
            <a:off x="533400" y="3810000"/>
            <a:ext cx="1447800" cy="461665"/>
          </a:xfrm>
          <a:prstGeom prst="rect">
            <a:avLst/>
          </a:prstGeom>
          <a:noFill/>
        </p:spPr>
        <p:txBody>
          <a:bodyPr wrap="square" rtlCol="0">
            <a:spAutoFit/>
          </a:bodyPr>
          <a:lstStyle/>
          <a:p>
            <a:pPr algn="ctr"/>
            <a:r>
              <a:rPr lang="en-US" dirty="0"/>
              <a:t>q2,Y1</a:t>
            </a:r>
          </a:p>
        </p:txBody>
      </p:sp>
      <p:sp>
        <p:nvSpPr>
          <p:cNvPr id="108" name="Frame 107">
            <a:extLst>
              <a:ext uri="{FF2B5EF4-FFF2-40B4-BE49-F238E27FC236}">
                <a16:creationId xmlns:a16="http://schemas.microsoft.com/office/drawing/2014/main" id="{7D1F4E54-EB84-3F4A-A423-53257C32835C}"/>
              </a:ext>
            </a:extLst>
          </p:cNvPr>
          <p:cNvSpPr/>
          <p:nvPr/>
        </p:nvSpPr>
        <p:spPr bwMode="auto">
          <a:xfrm>
            <a:off x="2438400" y="2895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09" name="TextBox 108">
            <a:extLst>
              <a:ext uri="{FF2B5EF4-FFF2-40B4-BE49-F238E27FC236}">
                <a16:creationId xmlns:a16="http://schemas.microsoft.com/office/drawing/2014/main" id="{EC81CA52-D07F-5047-A5A1-C3C61A7C68B8}"/>
              </a:ext>
            </a:extLst>
          </p:cNvPr>
          <p:cNvSpPr txBox="1"/>
          <p:nvPr/>
        </p:nvSpPr>
        <p:spPr>
          <a:xfrm>
            <a:off x="2819400" y="3124200"/>
            <a:ext cx="1066800" cy="461665"/>
          </a:xfrm>
          <a:prstGeom prst="rect">
            <a:avLst/>
          </a:prstGeom>
          <a:noFill/>
        </p:spPr>
        <p:txBody>
          <a:bodyPr wrap="square" rtlCol="0">
            <a:spAutoFit/>
          </a:bodyPr>
          <a:lstStyle/>
          <a:p>
            <a:pPr algn="ctr"/>
            <a:r>
              <a:rPr lang="en-US" dirty="0"/>
              <a:t>0</a:t>
            </a:r>
          </a:p>
        </p:txBody>
      </p:sp>
      <p:sp>
        <p:nvSpPr>
          <p:cNvPr id="110" name="TextBox 109">
            <a:extLst>
              <a:ext uri="{FF2B5EF4-FFF2-40B4-BE49-F238E27FC236}">
                <a16:creationId xmlns:a16="http://schemas.microsoft.com/office/drawing/2014/main" id="{D11311B4-67F6-9344-A04A-6F3CDA59928B}"/>
              </a:ext>
            </a:extLst>
          </p:cNvPr>
          <p:cNvSpPr txBox="1"/>
          <p:nvPr/>
        </p:nvSpPr>
        <p:spPr>
          <a:xfrm>
            <a:off x="3733800" y="3500735"/>
            <a:ext cx="457200" cy="461665"/>
          </a:xfrm>
          <a:prstGeom prst="rect">
            <a:avLst/>
          </a:prstGeom>
          <a:noFill/>
        </p:spPr>
        <p:txBody>
          <a:bodyPr wrap="square" rtlCol="0">
            <a:spAutoFit/>
          </a:bodyPr>
          <a:lstStyle/>
          <a:p>
            <a:pPr algn="ctr"/>
            <a:r>
              <a:rPr lang="en-US" dirty="0"/>
              <a:t>*</a:t>
            </a:r>
          </a:p>
        </p:txBody>
      </p:sp>
      <p:sp>
        <p:nvSpPr>
          <p:cNvPr id="111" name="Frame 110">
            <a:extLst>
              <a:ext uri="{FF2B5EF4-FFF2-40B4-BE49-F238E27FC236}">
                <a16:creationId xmlns:a16="http://schemas.microsoft.com/office/drawing/2014/main" id="{92FEFF60-8C63-E641-B694-30AFC1A4B92C}"/>
              </a:ext>
            </a:extLst>
          </p:cNvPr>
          <p:cNvSpPr/>
          <p:nvPr/>
        </p:nvSpPr>
        <p:spPr bwMode="auto">
          <a:xfrm>
            <a:off x="6934200" y="2895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12" name="TextBox 111">
            <a:extLst>
              <a:ext uri="{FF2B5EF4-FFF2-40B4-BE49-F238E27FC236}">
                <a16:creationId xmlns:a16="http://schemas.microsoft.com/office/drawing/2014/main" id="{9161910D-5F1D-9242-B97D-CB8B012EF184}"/>
              </a:ext>
            </a:extLst>
          </p:cNvPr>
          <p:cNvSpPr txBox="1"/>
          <p:nvPr/>
        </p:nvSpPr>
        <p:spPr>
          <a:xfrm>
            <a:off x="7620000" y="3124200"/>
            <a:ext cx="457200" cy="461665"/>
          </a:xfrm>
          <a:prstGeom prst="rect">
            <a:avLst/>
          </a:prstGeom>
          <a:noFill/>
        </p:spPr>
        <p:txBody>
          <a:bodyPr wrap="square" rtlCol="0">
            <a:spAutoFit/>
          </a:bodyPr>
          <a:lstStyle/>
          <a:p>
            <a:pPr algn="ctr"/>
            <a:r>
              <a:rPr lang="en-US" dirty="0"/>
              <a:t>0</a:t>
            </a:r>
          </a:p>
        </p:txBody>
      </p:sp>
      <p:sp>
        <p:nvSpPr>
          <p:cNvPr id="113" name="TextBox 112">
            <a:extLst>
              <a:ext uri="{FF2B5EF4-FFF2-40B4-BE49-F238E27FC236}">
                <a16:creationId xmlns:a16="http://schemas.microsoft.com/office/drawing/2014/main" id="{E9CAF8C3-2182-3044-8460-E0002C502723}"/>
              </a:ext>
            </a:extLst>
          </p:cNvPr>
          <p:cNvSpPr txBox="1"/>
          <p:nvPr/>
        </p:nvSpPr>
        <p:spPr>
          <a:xfrm>
            <a:off x="8229600" y="3500735"/>
            <a:ext cx="457200" cy="461665"/>
          </a:xfrm>
          <a:prstGeom prst="rect">
            <a:avLst/>
          </a:prstGeom>
          <a:noFill/>
        </p:spPr>
        <p:txBody>
          <a:bodyPr wrap="square" rtlCol="0">
            <a:spAutoFit/>
          </a:bodyPr>
          <a:lstStyle/>
          <a:p>
            <a:pPr algn="ctr"/>
            <a:r>
              <a:rPr lang="en-US" dirty="0"/>
              <a:t>*</a:t>
            </a:r>
          </a:p>
        </p:txBody>
      </p:sp>
      <p:sp>
        <p:nvSpPr>
          <p:cNvPr id="114" name="TextBox 113">
            <a:extLst>
              <a:ext uri="{FF2B5EF4-FFF2-40B4-BE49-F238E27FC236}">
                <a16:creationId xmlns:a16="http://schemas.microsoft.com/office/drawing/2014/main" id="{4B680838-C38E-0E4D-BD41-45A3F9EAB4CA}"/>
              </a:ext>
            </a:extLst>
          </p:cNvPr>
          <p:cNvSpPr txBox="1"/>
          <p:nvPr/>
        </p:nvSpPr>
        <p:spPr>
          <a:xfrm>
            <a:off x="7086600" y="3505200"/>
            <a:ext cx="457200" cy="461665"/>
          </a:xfrm>
          <a:prstGeom prst="rect">
            <a:avLst/>
          </a:prstGeom>
          <a:noFill/>
        </p:spPr>
        <p:txBody>
          <a:bodyPr wrap="square" rtlCol="0">
            <a:spAutoFit/>
          </a:bodyPr>
          <a:lstStyle/>
          <a:p>
            <a:pPr algn="ctr"/>
            <a:r>
              <a:rPr lang="en-US" dirty="0"/>
              <a:t>*</a:t>
            </a:r>
          </a:p>
        </p:txBody>
      </p:sp>
      <p:sp>
        <p:nvSpPr>
          <p:cNvPr id="115" name="TextBox 114">
            <a:extLst>
              <a:ext uri="{FF2B5EF4-FFF2-40B4-BE49-F238E27FC236}">
                <a16:creationId xmlns:a16="http://schemas.microsoft.com/office/drawing/2014/main" id="{C88A247B-03F1-634B-9F33-216901EE9591}"/>
              </a:ext>
            </a:extLst>
          </p:cNvPr>
          <p:cNvSpPr txBox="1"/>
          <p:nvPr/>
        </p:nvSpPr>
        <p:spPr>
          <a:xfrm>
            <a:off x="7620000" y="3810000"/>
            <a:ext cx="457200" cy="461665"/>
          </a:xfrm>
          <a:prstGeom prst="rect">
            <a:avLst/>
          </a:prstGeom>
          <a:noFill/>
        </p:spPr>
        <p:txBody>
          <a:bodyPr wrap="square" rtlCol="0">
            <a:spAutoFit/>
          </a:bodyPr>
          <a:lstStyle/>
          <a:p>
            <a:pPr algn="ctr"/>
            <a:r>
              <a:rPr lang="en-US" dirty="0"/>
              <a:t>0</a:t>
            </a:r>
          </a:p>
        </p:txBody>
      </p:sp>
      <p:sp>
        <p:nvSpPr>
          <p:cNvPr id="116" name="TextBox 115">
            <a:extLst>
              <a:ext uri="{FF2B5EF4-FFF2-40B4-BE49-F238E27FC236}">
                <a16:creationId xmlns:a16="http://schemas.microsoft.com/office/drawing/2014/main" id="{550AB832-CB52-0C44-8FDC-1B3263C04F55}"/>
              </a:ext>
            </a:extLst>
          </p:cNvPr>
          <p:cNvSpPr txBox="1"/>
          <p:nvPr/>
        </p:nvSpPr>
        <p:spPr>
          <a:xfrm>
            <a:off x="6400800" y="3505200"/>
            <a:ext cx="838200" cy="461665"/>
          </a:xfrm>
          <a:prstGeom prst="rect">
            <a:avLst/>
          </a:prstGeom>
          <a:noFill/>
        </p:spPr>
        <p:txBody>
          <a:bodyPr wrap="square" rtlCol="0">
            <a:spAutoFit/>
          </a:bodyPr>
          <a:lstStyle/>
          <a:p>
            <a:r>
              <a:rPr lang="en-US" dirty="0"/>
              <a:t>…</a:t>
            </a:r>
          </a:p>
        </p:txBody>
      </p:sp>
      <p:sp>
        <p:nvSpPr>
          <p:cNvPr id="117" name="TextBox 116">
            <a:extLst>
              <a:ext uri="{FF2B5EF4-FFF2-40B4-BE49-F238E27FC236}">
                <a16:creationId xmlns:a16="http://schemas.microsoft.com/office/drawing/2014/main" id="{66181DFE-5B0D-DD4F-A7BF-93CA0E2A1B97}"/>
              </a:ext>
            </a:extLst>
          </p:cNvPr>
          <p:cNvSpPr txBox="1"/>
          <p:nvPr/>
        </p:nvSpPr>
        <p:spPr>
          <a:xfrm>
            <a:off x="2400300" y="3520127"/>
            <a:ext cx="838200" cy="461665"/>
          </a:xfrm>
          <a:prstGeom prst="rect">
            <a:avLst/>
          </a:prstGeom>
          <a:noFill/>
        </p:spPr>
        <p:txBody>
          <a:bodyPr wrap="square" rtlCol="0">
            <a:spAutoFit/>
          </a:bodyPr>
          <a:lstStyle/>
          <a:p>
            <a:pPr algn="ctr"/>
            <a:r>
              <a:rPr lang="en-US" dirty="0"/>
              <a:t>*</a:t>
            </a:r>
          </a:p>
        </p:txBody>
      </p:sp>
      <p:sp>
        <p:nvSpPr>
          <p:cNvPr id="118" name="Frame 117">
            <a:extLst>
              <a:ext uri="{FF2B5EF4-FFF2-40B4-BE49-F238E27FC236}">
                <a16:creationId xmlns:a16="http://schemas.microsoft.com/office/drawing/2014/main" id="{F5DE50D7-A9D7-3C4E-97B9-6020031A05DF}"/>
              </a:ext>
            </a:extLst>
          </p:cNvPr>
          <p:cNvSpPr/>
          <p:nvPr/>
        </p:nvSpPr>
        <p:spPr bwMode="auto">
          <a:xfrm>
            <a:off x="4495800" y="2895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19" name="TextBox 118">
            <a:extLst>
              <a:ext uri="{FF2B5EF4-FFF2-40B4-BE49-F238E27FC236}">
                <a16:creationId xmlns:a16="http://schemas.microsoft.com/office/drawing/2014/main" id="{3DDC42BC-973E-A848-B272-84A372DCBD39}"/>
              </a:ext>
            </a:extLst>
          </p:cNvPr>
          <p:cNvSpPr txBox="1"/>
          <p:nvPr/>
        </p:nvSpPr>
        <p:spPr>
          <a:xfrm>
            <a:off x="5181600" y="3124200"/>
            <a:ext cx="457200" cy="461665"/>
          </a:xfrm>
          <a:prstGeom prst="rect">
            <a:avLst/>
          </a:prstGeom>
          <a:noFill/>
        </p:spPr>
        <p:txBody>
          <a:bodyPr wrap="square" rtlCol="0">
            <a:spAutoFit/>
          </a:bodyPr>
          <a:lstStyle/>
          <a:p>
            <a:pPr algn="ctr"/>
            <a:r>
              <a:rPr lang="en-US" dirty="0"/>
              <a:t>0</a:t>
            </a:r>
          </a:p>
        </p:txBody>
      </p:sp>
      <p:sp>
        <p:nvSpPr>
          <p:cNvPr id="120" name="TextBox 119">
            <a:extLst>
              <a:ext uri="{FF2B5EF4-FFF2-40B4-BE49-F238E27FC236}">
                <a16:creationId xmlns:a16="http://schemas.microsoft.com/office/drawing/2014/main" id="{ADCA93A0-C1A7-AA48-A897-1C6CBB15FF6D}"/>
              </a:ext>
            </a:extLst>
          </p:cNvPr>
          <p:cNvSpPr txBox="1"/>
          <p:nvPr/>
        </p:nvSpPr>
        <p:spPr>
          <a:xfrm>
            <a:off x="5791200" y="3500735"/>
            <a:ext cx="457200" cy="461665"/>
          </a:xfrm>
          <a:prstGeom prst="rect">
            <a:avLst/>
          </a:prstGeom>
          <a:noFill/>
        </p:spPr>
        <p:txBody>
          <a:bodyPr wrap="square" rtlCol="0">
            <a:spAutoFit/>
          </a:bodyPr>
          <a:lstStyle/>
          <a:p>
            <a:pPr algn="ctr"/>
            <a:r>
              <a:rPr lang="en-US" dirty="0"/>
              <a:t>*</a:t>
            </a:r>
          </a:p>
        </p:txBody>
      </p:sp>
      <p:sp>
        <p:nvSpPr>
          <p:cNvPr id="121" name="TextBox 120">
            <a:extLst>
              <a:ext uri="{FF2B5EF4-FFF2-40B4-BE49-F238E27FC236}">
                <a16:creationId xmlns:a16="http://schemas.microsoft.com/office/drawing/2014/main" id="{257AEDC7-DCE9-DD42-AE87-DACFC43FECA8}"/>
              </a:ext>
            </a:extLst>
          </p:cNvPr>
          <p:cNvSpPr txBox="1"/>
          <p:nvPr/>
        </p:nvSpPr>
        <p:spPr>
          <a:xfrm>
            <a:off x="4648200" y="3505200"/>
            <a:ext cx="457200" cy="461665"/>
          </a:xfrm>
          <a:prstGeom prst="rect">
            <a:avLst/>
          </a:prstGeom>
          <a:noFill/>
        </p:spPr>
        <p:txBody>
          <a:bodyPr wrap="square" rtlCol="0">
            <a:spAutoFit/>
          </a:bodyPr>
          <a:lstStyle/>
          <a:p>
            <a:pPr algn="ctr"/>
            <a:r>
              <a:rPr lang="en-US" dirty="0"/>
              <a:t>*</a:t>
            </a:r>
          </a:p>
        </p:txBody>
      </p:sp>
      <p:sp>
        <p:nvSpPr>
          <p:cNvPr id="122" name="TextBox 121">
            <a:extLst>
              <a:ext uri="{FF2B5EF4-FFF2-40B4-BE49-F238E27FC236}">
                <a16:creationId xmlns:a16="http://schemas.microsoft.com/office/drawing/2014/main" id="{6C27D396-2419-9C4A-811C-352ED3E177BB}"/>
              </a:ext>
            </a:extLst>
          </p:cNvPr>
          <p:cNvSpPr txBox="1"/>
          <p:nvPr/>
        </p:nvSpPr>
        <p:spPr>
          <a:xfrm>
            <a:off x="5181600" y="3810000"/>
            <a:ext cx="457200" cy="461665"/>
          </a:xfrm>
          <a:prstGeom prst="rect">
            <a:avLst/>
          </a:prstGeom>
          <a:noFill/>
        </p:spPr>
        <p:txBody>
          <a:bodyPr wrap="square" rtlCol="0">
            <a:spAutoFit/>
          </a:bodyPr>
          <a:lstStyle/>
          <a:p>
            <a:pPr algn="ctr"/>
            <a:r>
              <a:rPr lang="en-US" dirty="0"/>
              <a:t>0</a:t>
            </a:r>
          </a:p>
        </p:txBody>
      </p:sp>
      <p:sp>
        <p:nvSpPr>
          <p:cNvPr id="123" name="TextBox 122">
            <a:extLst>
              <a:ext uri="{FF2B5EF4-FFF2-40B4-BE49-F238E27FC236}">
                <a16:creationId xmlns:a16="http://schemas.microsoft.com/office/drawing/2014/main" id="{6EEC6338-8587-9C47-87AE-C4BC1752FD67}"/>
              </a:ext>
            </a:extLst>
          </p:cNvPr>
          <p:cNvSpPr txBox="1"/>
          <p:nvPr/>
        </p:nvSpPr>
        <p:spPr>
          <a:xfrm>
            <a:off x="2819400" y="3886200"/>
            <a:ext cx="1066800" cy="461665"/>
          </a:xfrm>
          <a:prstGeom prst="rect">
            <a:avLst/>
          </a:prstGeom>
          <a:noFill/>
        </p:spPr>
        <p:txBody>
          <a:bodyPr wrap="square" rtlCol="0">
            <a:spAutoFit/>
          </a:bodyPr>
          <a:lstStyle/>
          <a:p>
            <a:pPr algn="ctr"/>
            <a:r>
              <a:rPr lang="en-US" dirty="0"/>
              <a:t>0</a:t>
            </a:r>
          </a:p>
        </p:txBody>
      </p:sp>
      <p:sp>
        <p:nvSpPr>
          <p:cNvPr id="124" name="Frame 123">
            <a:extLst>
              <a:ext uri="{FF2B5EF4-FFF2-40B4-BE49-F238E27FC236}">
                <a16:creationId xmlns:a16="http://schemas.microsoft.com/office/drawing/2014/main" id="{9E13F26B-5804-034F-9658-5A88A1D90F13}"/>
              </a:ext>
            </a:extLst>
          </p:cNvPr>
          <p:cNvSpPr/>
          <p:nvPr/>
        </p:nvSpPr>
        <p:spPr bwMode="auto">
          <a:xfrm>
            <a:off x="3048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25" name="TextBox 124">
            <a:extLst>
              <a:ext uri="{FF2B5EF4-FFF2-40B4-BE49-F238E27FC236}">
                <a16:creationId xmlns:a16="http://schemas.microsoft.com/office/drawing/2014/main" id="{6F78B973-7BC3-914B-8196-7D5769D08013}"/>
              </a:ext>
            </a:extLst>
          </p:cNvPr>
          <p:cNvSpPr txBox="1"/>
          <p:nvPr/>
        </p:nvSpPr>
        <p:spPr>
          <a:xfrm>
            <a:off x="533400" y="1371600"/>
            <a:ext cx="1447800" cy="461665"/>
          </a:xfrm>
          <a:prstGeom prst="rect">
            <a:avLst/>
          </a:prstGeom>
          <a:noFill/>
        </p:spPr>
        <p:txBody>
          <a:bodyPr wrap="square" rtlCol="0">
            <a:spAutoFit/>
          </a:bodyPr>
          <a:lstStyle/>
          <a:p>
            <a:pPr algn="ctr"/>
            <a:r>
              <a:rPr lang="en-US" dirty="0"/>
              <a:t>q2,Y1</a:t>
            </a:r>
          </a:p>
        </p:txBody>
      </p:sp>
      <p:sp>
        <p:nvSpPr>
          <p:cNvPr id="126" name="TextBox 125">
            <a:extLst>
              <a:ext uri="{FF2B5EF4-FFF2-40B4-BE49-F238E27FC236}">
                <a16:creationId xmlns:a16="http://schemas.microsoft.com/office/drawing/2014/main" id="{67573B3D-B552-4D45-85FD-2380F829D2D7}"/>
              </a:ext>
            </a:extLst>
          </p:cNvPr>
          <p:cNvSpPr txBox="1"/>
          <p:nvPr/>
        </p:nvSpPr>
        <p:spPr>
          <a:xfrm>
            <a:off x="1295400" y="1748135"/>
            <a:ext cx="838200" cy="461665"/>
          </a:xfrm>
          <a:prstGeom prst="rect">
            <a:avLst/>
          </a:prstGeom>
          <a:noFill/>
        </p:spPr>
        <p:txBody>
          <a:bodyPr wrap="square" rtlCol="0">
            <a:spAutoFit/>
          </a:bodyPr>
          <a:lstStyle/>
          <a:p>
            <a:pPr algn="ctr"/>
            <a:r>
              <a:rPr lang="en-US" dirty="0"/>
              <a:t>*</a:t>
            </a:r>
          </a:p>
        </p:txBody>
      </p:sp>
      <p:sp>
        <p:nvSpPr>
          <p:cNvPr id="127" name="TextBox 126">
            <a:extLst>
              <a:ext uri="{FF2B5EF4-FFF2-40B4-BE49-F238E27FC236}">
                <a16:creationId xmlns:a16="http://schemas.microsoft.com/office/drawing/2014/main" id="{973CDBCD-5638-E246-B1F2-FE4D628689F7}"/>
              </a:ext>
            </a:extLst>
          </p:cNvPr>
          <p:cNvSpPr txBox="1"/>
          <p:nvPr/>
        </p:nvSpPr>
        <p:spPr>
          <a:xfrm>
            <a:off x="457200" y="1752600"/>
            <a:ext cx="838200" cy="461665"/>
          </a:xfrm>
          <a:prstGeom prst="rect">
            <a:avLst/>
          </a:prstGeom>
          <a:noFill/>
        </p:spPr>
        <p:txBody>
          <a:bodyPr wrap="square" rtlCol="0">
            <a:spAutoFit/>
          </a:bodyPr>
          <a:lstStyle/>
          <a:p>
            <a:r>
              <a:rPr lang="en-US" dirty="0"/>
              <a:t>Y</a:t>
            </a:r>
          </a:p>
        </p:txBody>
      </p:sp>
      <p:sp>
        <p:nvSpPr>
          <p:cNvPr id="128" name="TextBox 127">
            <a:extLst>
              <a:ext uri="{FF2B5EF4-FFF2-40B4-BE49-F238E27FC236}">
                <a16:creationId xmlns:a16="http://schemas.microsoft.com/office/drawing/2014/main" id="{CE9E5CEE-4003-734A-AB9C-31C78C6B132D}"/>
              </a:ext>
            </a:extLst>
          </p:cNvPr>
          <p:cNvSpPr txBox="1"/>
          <p:nvPr/>
        </p:nvSpPr>
        <p:spPr>
          <a:xfrm>
            <a:off x="533400" y="2057400"/>
            <a:ext cx="1447800" cy="461665"/>
          </a:xfrm>
          <a:prstGeom prst="rect">
            <a:avLst/>
          </a:prstGeom>
          <a:noFill/>
        </p:spPr>
        <p:txBody>
          <a:bodyPr wrap="square" rtlCol="0">
            <a:spAutoFit/>
          </a:bodyPr>
          <a:lstStyle/>
          <a:p>
            <a:pPr algn="ctr"/>
            <a:r>
              <a:rPr lang="en-US" dirty="0"/>
              <a:t>q2,Y1</a:t>
            </a:r>
          </a:p>
        </p:txBody>
      </p:sp>
      <p:sp>
        <p:nvSpPr>
          <p:cNvPr id="129" name="Frame 128">
            <a:extLst>
              <a:ext uri="{FF2B5EF4-FFF2-40B4-BE49-F238E27FC236}">
                <a16:creationId xmlns:a16="http://schemas.microsoft.com/office/drawing/2014/main" id="{DF0302A7-4E1D-5345-A383-28456391743B}"/>
              </a:ext>
            </a:extLst>
          </p:cNvPr>
          <p:cNvSpPr/>
          <p:nvPr/>
        </p:nvSpPr>
        <p:spPr bwMode="auto">
          <a:xfrm>
            <a:off x="24384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0" name="TextBox 129">
            <a:extLst>
              <a:ext uri="{FF2B5EF4-FFF2-40B4-BE49-F238E27FC236}">
                <a16:creationId xmlns:a16="http://schemas.microsoft.com/office/drawing/2014/main" id="{213AFC69-7D63-0A43-BEB5-215050E5485C}"/>
              </a:ext>
            </a:extLst>
          </p:cNvPr>
          <p:cNvSpPr txBox="1"/>
          <p:nvPr/>
        </p:nvSpPr>
        <p:spPr>
          <a:xfrm>
            <a:off x="2819400" y="1371600"/>
            <a:ext cx="1066800" cy="461665"/>
          </a:xfrm>
          <a:prstGeom prst="rect">
            <a:avLst/>
          </a:prstGeom>
          <a:noFill/>
        </p:spPr>
        <p:txBody>
          <a:bodyPr wrap="square" rtlCol="0">
            <a:spAutoFit/>
          </a:bodyPr>
          <a:lstStyle/>
          <a:p>
            <a:pPr algn="ctr"/>
            <a:r>
              <a:rPr lang="en-US" dirty="0"/>
              <a:t>0</a:t>
            </a:r>
          </a:p>
        </p:txBody>
      </p:sp>
      <p:sp>
        <p:nvSpPr>
          <p:cNvPr id="131" name="TextBox 130">
            <a:extLst>
              <a:ext uri="{FF2B5EF4-FFF2-40B4-BE49-F238E27FC236}">
                <a16:creationId xmlns:a16="http://schemas.microsoft.com/office/drawing/2014/main" id="{F2446D5D-2998-CC42-AF4C-7CC357B70211}"/>
              </a:ext>
            </a:extLst>
          </p:cNvPr>
          <p:cNvSpPr txBox="1"/>
          <p:nvPr/>
        </p:nvSpPr>
        <p:spPr>
          <a:xfrm>
            <a:off x="3733800" y="1748135"/>
            <a:ext cx="457200" cy="461665"/>
          </a:xfrm>
          <a:prstGeom prst="rect">
            <a:avLst/>
          </a:prstGeom>
          <a:noFill/>
        </p:spPr>
        <p:txBody>
          <a:bodyPr wrap="square" rtlCol="0">
            <a:spAutoFit/>
          </a:bodyPr>
          <a:lstStyle/>
          <a:p>
            <a:pPr algn="ctr"/>
            <a:r>
              <a:rPr lang="en-US" dirty="0"/>
              <a:t>*</a:t>
            </a:r>
          </a:p>
        </p:txBody>
      </p:sp>
      <p:sp>
        <p:nvSpPr>
          <p:cNvPr id="132" name="Frame 131">
            <a:extLst>
              <a:ext uri="{FF2B5EF4-FFF2-40B4-BE49-F238E27FC236}">
                <a16:creationId xmlns:a16="http://schemas.microsoft.com/office/drawing/2014/main" id="{9F8E48FA-5C5D-DC4A-ACAA-544D047918B6}"/>
              </a:ext>
            </a:extLst>
          </p:cNvPr>
          <p:cNvSpPr/>
          <p:nvPr/>
        </p:nvSpPr>
        <p:spPr bwMode="auto">
          <a:xfrm>
            <a:off x="69342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3" name="TextBox 132">
            <a:extLst>
              <a:ext uri="{FF2B5EF4-FFF2-40B4-BE49-F238E27FC236}">
                <a16:creationId xmlns:a16="http://schemas.microsoft.com/office/drawing/2014/main" id="{2F81D283-4E03-5D44-8BF8-6A586A376C2E}"/>
              </a:ext>
            </a:extLst>
          </p:cNvPr>
          <p:cNvSpPr txBox="1"/>
          <p:nvPr/>
        </p:nvSpPr>
        <p:spPr>
          <a:xfrm>
            <a:off x="7620000" y="1371600"/>
            <a:ext cx="457200" cy="461665"/>
          </a:xfrm>
          <a:prstGeom prst="rect">
            <a:avLst/>
          </a:prstGeom>
          <a:noFill/>
        </p:spPr>
        <p:txBody>
          <a:bodyPr wrap="square" rtlCol="0">
            <a:spAutoFit/>
          </a:bodyPr>
          <a:lstStyle/>
          <a:p>
            <a:pPr algn="ctr"/>
            <a:r>
              <a:rPr lang="en-US" dirty="0"/>
              <a:t>0</a:t>
            </a:r>
          </a:p>
        </p:txBody>
      </p:sp>
      <p:sp>
        <p:nvSpPr>
          <p:cNvPr id="134" name="TextBox 133">
            <a:extLst>
              <a:ext uri="{FF2B5EF4-FFF2-40B4-BE49-F238E27FC236}">
                <a16:creationId xmlns:a16="http://schemas.microsoft.com/office/drawing/2014/main" id="{0BC9EC0D-C78C-8B4B-B057-31B1BA37AE8A}"/>
              </a:ext>
            </a:extLst>
          </p:cNvPr>
          <p:cNvSpPr txBox="1"/>
          <p:nvPr/>
        </p:nvSpPr>
        <p:spPr>
          <a:xfrm>
            <a:off x="8229600" y="1748135"/>
            <a:ext cx="457200" cy="461665"/>
          </a:xfrm>
          <a:prstGeom prst="rect">
            <a:avLst/>
          </a:prstGeom>
          <a:noFill/>
        </p:spPr>
        <p:txBody>
          <a:bodyPr wrap="square" rtlCol="0">
            <a:spAutoFit/>
          </a:bodyPr>
          <a:lstStyle/>
          <a:p>
            <a:pPr algn="ctr"/>
            <a:r>
              <a:rPr lang="en-US" dirty="0"/>
              <a:t>*</a:t>
            </a:r>
          </a:p>
        </p:txBody>
      </p:sp>
      <p:sp>
        <p:nvSpPr>
          <p:cNvPr id="135" name="TextBox 134">
            <a:extLst>
              <a:ext uri="{FF2B5EF4-FFF2-40B4-BE49-F238E27FC236}">
                <a16:creationId xmlns:a16="http://schemas.microsoft.com/office/drawing/2014/main" id="{7F526592-CCF9-CB49-84AB-0BAA63B7A332}"/>
              </a:ext>
            </a:extLst>
          </p:cNvPr>
          <p:cNvSpPr txBox="1"/>
          <p:nvPr/>
        </p:nvSpPr>
        <p:spPr>
          <a:xfrm>
            <a:off x="7086600" y="1752600"/>
            <a:ext cx="457200" cy="461665"/>
          </a:xfrm>
          <a:prstGeom prst="rect">
            <a:avLst/>
          </a:prstGeom>
          <a:noFill/>
        </p:spPr>
        <p:txBody>
          <a:bodyPr wrap="square" rtlCol="0">
            <a:spAutoFit/>
          </a:bodyPr>
          <a:lstStyle/>
          <a:p>
            <a:pPr algn="ctr"/>
            <a:r>
              <a:rPr lang="en-US" dirty="0"/>
              <a:t>*</a:t>
            </a:r>
          </a:p>
        </p:txBody>
      </p:sp>
      <p:sp>
        <p:nvSpPr>
          <p:cNvPr id="136" name="TextBox 135">
            <a:extLst>
              <a:ext uri="{FF2B5EF4-FFF2-40B4-BE49-F238E27FC236}">
                <a16:creationId xmlns:a16="http://schemas.microsoft.com/office/drawing/2014/main" id="{7524022E-14E4-B447-977D-DC248343D6EE}"/>
              </a:ext>
            </a:extLst>
          </p:cNvPr>
          <p:cNvSpPr txBox="1"/>
          <p:nvPr/>
        </p:nvSpPr>
        <p:spPr>
          <a:xfrm>
            <a:off x="7620000" y="2057400"/>
            <a:ext cx="457200" cy="461665"/>
          </a:xfrm>
          <a:prstGeom prst="rect">
            <a:avLst/>
          </a:prstGeom>
          <a:noFill/>
        </p:spPr>
        <p:txBody>
          <a:bodyPr wrap="square" rtlCol="0">
            <a:spAutoFit/>
          </a:bodyPr>
          <a:lstStyle/>
          <a:p>
            <a:pPr algn="ctr"/>
            <a:r>
              <a:rPr lang="en-US" dirty="0"/>
              <a:t>0</a:t>
            </a:r>
          </a:p>
        </p:txBody>
      </p:sp>
      <p:sp>
        <p:nvSpPr>
          <p:cNvPr id="137" name="TextBox 136">
            <a:extLst>
              <a:ext uri="{FF2B5EF4-FFF2-40B4-BE49-F238E27FC236}">
                <a16:creationId xmlns:a16="http://schemas.microsoft.com/office/drawing/2014/main" id="{EB99A47D-6B9F-D34F-8F0F-799D9E896E1E}"/>
              </a:ext>
            </a:extLst>
          </p:cNvPr>
          <p:cNvSpPr txBox="1"/>
          <p:nvPr/>
        </p:nvSpPr>
        <p:spPr>
          <a:xfrm>
            <a:off x="6400800" y="1752600"/>
            <a:ext cx="838200" cy="461665"/>
          </a:xfrm>
          <a:prstGeom prst="rect">
            <a:avLst/>
          </a:prstGeom>
          <a:noFill/>
        </p:spPr>
        <p:txBody>
          <a:bodyPr wrap="square" rtlCol="0">
            <a:spAutoFit/>
          </a:bodyPr>
          <a:lstStyle/>
          <a:p>
            <a:r>
              <a:rPr lang="en-US" dirty="0"/>
              <a:t>…</a:t>
            </a:r>
          </a:p>
        </p:txBody>
      </p:sp>
      <p:sp>
        <p:nvSpPr>
          <p:cNvPr id="138" name="TextBox 137">
            <a:extLst>
              <a:ext uri="{FF2B5EF4-FFF2-40B4-BE49-F238E27FC236}">
                <a16:creationId xmlns:a16="http://schemas.microsoft.com/office/drawing/2014/main" id="{AA7373D4-1496-984E-9654-C8B00EC8CB6A}"/>
              </a:ext>
            </a:extLst>
          </p:cNvPr>
          <p:cNvSpPr txBox="1"/>
          <p:nvPr/>
        </p:nvSpPr>
        <p:spPr>
          <a:xfrm>
            <a:off x="2400300" y="1767527"/>
            <a:ext cx="838200" cy="461665"/>
          </a:xfrm>
          <a:prstGeom prst="rect">
            <a:avLst/>
          </a:prstGeom>
          <a:noFill/>
        </p:spPr>
        <p:txBody>
          <a:bodyPr wrap="square" rtlCol="0">
            <a:spAutoFit/>
          </a:bodyPr>
          <a:lstStyle/>
          <a:p>
            <a:pPr algn="ctr"/>
            <a:r>
              <a:rPr lang="en-US" dirty="0"/>
              <a:t>*</a:t>
            </a:r>
          </a:p>
        </p:txBody>
      </p:sp>
      <p:sp>
        <p:nvSpPr>
          <p:cNvPr id="139" name="Frame 138">
            <a:extLst>
              <a:ext uri="{FF2B5EF4-FFF2-40B4-BE49-F238E27FC236}">
                <a16:creationId xmlns:a16="http://schemas.microsoft.com/office/drawing/2014/main" id="{6D001F21-8789-4049-BA7F-2E3B2FD946AE}"/>
              </a:ext>
            </a:extLst>
          </p:cNvPr>
          <p:cNvSpPr/>
          <p:nvPr/>
        </p:nvSpPr>
        <p:spPr bwMode="auto">
          <a:xfrm>
            <a:off x="44958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40" name="TextBox 139">
            <a:extLst>
              <a:ext uri="{FF2B5EF4-FFF2-40B4-BE49-F238E27FC236}">
                <a16:creationId xmlns:a16="http://schemas.microsoft.com/office/drawing/2014/main" id="{04F29B99-C148-9945-BC81-E26500ADE29C}"/>
              </a:ext>
            </a:extLst>
          </p:cNvPr>
          <p:cNvSpPr txBox="1"/>
          <p:nvPr/>
        </p:nvSpPr>
        <p:spPr>
          <a:xfrm>
            <a:off x="5181600" y="1371600"/>
            <a:ext cx="457200" cy="461665"/>
          </a:xfrm>
          <a:prstGeom prst="rect">
            <a:avLst/>
          </a:prstGeom>
          <a:noFill/>
        </p:spPr>
        <p:txBody>
          <a:bodyPr wrap="square" rtlCol="0">
            <a:spAutoFit/>
          </a:bodyPr>
          <a:lstStyle/>
          <a:p>
            <a:pPr algn="ctr"/>
            <a:r>
              <a:rPr lang="en-US" dirty="0"/>
              <a:t>0</a:t>
            </a:r>
          </a:p>
        </p:txBody>
      </p:sp>
      <p:sp>
        <p:nvSpPr>
          <p:cNvPr id="141" name="TextBox 140">
            <a:extLst>
              <a:ext uri="{FF2B5EF4-FFF2-40B4-BE49-F238E27FC236}">
                <a16:creationId xmlns:a16="http://schemas.microsoft.com/office/drawing/2014/main" id="{F4F93DE8-CF19-DE42-AA87-57C26B9234F1}"/>
              </a:ext>
            </a:extLst>
          </p:cNvPr>
          <p:cNvSpPr txBox="1"/>
          <p:nvPr/>
        </p:nvSpPr>
        <p:spPr>
          <a:xfrm>
            <a:off x="5791200" y="1748135"/>
            <a:ext cx="457200" cy="461665"/>
          </a:xfrm>
          <a:prstGeom prst="rect">
            <a:avLst/>
          </a:prstGeom>
          <a:noFill/>
        </p:spPr>
        <p:txBody>
          <a:bodyPr wrap="square" rtlCol="0">
            <a:spAutoFit/>
          </a:bodyPr>
          <a:lstStyle/>
          <a:p>
            <a:pPr algn="ctr"/>
            <a:r>
              <a:rPr lang="en-US" dirty="0"/>
              <a:t>*</a:t>
            </a:r>
          </a:p>
        </p:txBody>
      </p:sp>
      <p:sp>
        <p:nvSpPr>
          <p:cNvPr id="142" name="TextBox 141">
            <a:extLst>
              <a:ext uri="{FF2B5EF4-FFF2-40B4-BE49-F238E27FC236}">
                <a16:creationId xmlns:a16="http://schemas.microsoft.com/office/drawing/2014/main" id="{5F763B78-8C04-DD4F-85F0-4275E8035BF9}"/>
              </a:ext>
            </a:extLst>
          </p:cNvPr>
          <p:cNvSpPr txBox="1"/>
          <p:nvPr/>
        </p:nvSpPr>
        <p:spPr>
          <a:xfrm>
            <a:off x="4648200" y="1752600"/>
            <a:ext cx="457200" cy="461665"/>
          </a:xfrm>
          <a:prstGeom prst="rect">
            <a:avLst/>
          </a:prstGeom>
          <a:noFill/>
        </p:spPr>
        <p:txBody>
          <a:bodyPr wrap="square" rtlCol="0">
            <a:spAutoFit/>
          </a:bodyPr>
          <a:lstStyle/>
          <a:p>
            <a:pPr algn="ctr"/>
            <a:r>
              <a:rPr lang="en-US" dirty="0"/>
              <a:t>*</a:t>
            </a:r>
          </a:p>
        </p:txBody>
      </p:sp>
      <p:sp>
        <p:nvSpPr>
          <p:cNvPr id="143" name="TextBox 142">
            <a:extLst>
              <a:ext uri="{FF2B5EF4-FFF2-40B4-BE49-F238E27FC236}">
                <a16:creationId xmlns:a16="http://schemas.microsoft.com/office/drawing/2014/main" id="{AFC1506C-698A-E24F-823D-FC24D5D81255}"/>
              </a:ext>
            </a:extLst>
          </p:cNvPr>
          <p:cNvSpPr txBox="1"/>
          <p:nvPr/>
        </p:nvSpPr>
        <p:spPr>
          <a:xfrm>
            <a:off x="5181600" y="2057400"/>
            <a:ext cx="457200" cy="461665"/>
          </a:xfrm>
          <a:prstGeom prst="rect">
            <a:avLst/>
          </a:prstGeom>
          <a:noFill/>
        </p:spPr>
        <p:txBody>
          <a:bodyPr wrap="square" rtlCol="0">
            <a:spAutoFit/>
          </a:bodyPr>
          <a:lstStyle/>
          <a:p>
            <a:pPr algn="ctr"/>
            <a:r>
              <a:rPr lang="en-US" dirty="0"/>
              <a:t>0</a:t>
            </a:r>
          </a:p>
        </p:txBody>
      </p:sp>
      <p:sp>
        <p:nvSpPr>
          <p:cNvPr id="144" name="TextBox 143">
            <a:extLst>
              <a:ext uri="{FF2B5EF4-FFF2-40B4-BE49-F238E27FC236}">
                <a16:creationId xmlns:a16="http://schemas.microsoft.com/office/drawing/2014/main" id="{CF2A8C4B-B558-FC4D-A3E1-1D71C351F4A2}"/>
              </a:ext>
            </a:extLst>
          </p:cNvPr>
          <p:cNvSpPr txBox="1"/>
          <p:nvPr/>
        </p:nvSpPr>
        <p:spPr>
          <a:xfrm>
            <a:off x="2819400" y="2133600"/>
            <a:ext cx="1066800" cy="461665"/>
          </a:xfrm>
          <a:prstGeom prst="rect">
            <a:avLst/>
          </a:prstGeom>
          <a:noFill/>
        </p:spPr>
        <p:txBody>
          <a:bodyPr wrap="square" rtlCol="0">
            <a:spAutoFit/>
          </a:bodyPr>
          <a:lstStyle/>
          <a:p>
            <a:pPr algn="ctr"/>
            <a:r>
              <a:rPr lang="en-US" dirty="0"/>
              <a:t>0</a:t>
            </a:r>
          </a:p>
        </p:txBody>
      </p:sp>
    </p:spTree>
    <p:extLst>
      <p:ext uri="{BB962C8B-B14F-4D97-AF65-F5344CB8AC3E}">
        <p14:creationId xmlns:p14="http://schemas.microsoft.com/office/powerpoint/2010/main" val="3878733383"/>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BBB8F-0DBD-0C49-9227-4F81E222DE67}"/>
              </a:ext>
            </a:extLst>
          </p:cNvPr>
          <p:cNvSpPr>
            <a:spLocks noGrp="1"/>
          </p:cNvSpPr>
          <p:nvPr>
            <p:ph type="title"/>
          </p:nvPr>
        </p:nvSpPr>
        <p:spPr/>
        <p:txBody>
          <a:bodyPr/>
          <a:lstStyle/>
          <a:p>
            <a:r>
              <a:rPr lang="en-US" dirty="0"/>
              <a:t>Case 2; Only Two More Rows</a:t>
            </a:r>
          </a:p>
        </p:txBody>
      </p:sp>
      <p:sp>
        <p:nvSpPr>
          <p:cNvPr id="3" name="Date Placeholder 2">
            <a:extLst>
              <a:ext uri="{FF2B5EF4-FFF2-40B4-BE49-F238E27FC236}">
                <a16:creationId xmlns:a16="http://schemas.microsoft.com/office/drawing/2014/main" id="{07F464B4-48C9-3940-AB56-7CEDA8ADDF88}"/>
              </a:ext>
            </a:extLst>
          </p:cNvPr>
          <p:cNvSpPr>
            <a:spLocks noGrp="1"/>
          </p:cNvSpPr>
          <p:nvPr>
            <p:ph type="dt" sz="half" idx="10"/>
          </p:nvPr>
        </p:nvSpPr>
        <p:spPr/>
        <p:txBody>
          <a:bodyPr/>
          <a:lstStyle/>
          <a:p>
            <a:pPr>
              <a:defRPr/>
            </a:pPr>
            <a:fld id="{5B41A5E4-338E-D84F-A9CA-A8B7CDC8764C}" type="datetime1">
              <a:rPr lang="en-US" smtClean="0"/>
              <a:pPr>
                <a:defRPr/>
              </a:pPr>
              <a:t>4/6/22</a:t>
            </a:fld>
            <a:endParaRPr lang="en-US"/>
          </a:p>
        </p:txBody>
      </p:sp>
      <p:sp>
        <p:nvSpPr>
          <p:cNvPr id="4" name="Footer Placeholder 3">
            <a:extLst>
              <a:ext uri="{FF2B5EF4-FFF2-40B4-BE49-F238E27FC236}">
                <a16:creationId xmlns:a16="http://schemas.microsoft.com/office/drawing/2014/main" id="{86174366-0659-2C49-9A8F-B6184B3E5FC5}"/>
              </a:ext>
            </a:extLst>
          </p:cNvPr>
          <p:cNvSpPr>
            <a:spLocks noGrp="1"/>
          </p:cNvSpPr>
          <p:nvPr>
            <p:ph type="ftr" sz="quarter" idx="11"/>
          </p:nvPr>
        </p:nvSpPr>
        <p:spPr/>
        <p:txBody>
          <a:bodyPr/>
          <a:lstStyle/>
          <a:p>
            <a:pPr>
              <a:defRPr/>
            </a:pPr>
            <a:r>
              <a:rPr lang="en-US" dirty="0"/>
              <a:t>© UCF CS</a:t>
            </a:r>
          </a:p>
        </p:txBody>
      </p:sp>
      <p:sp>
        <p:nvSpPr>
          <p:cNvPr id="5" name="Slide Number Placeholder 4">
            <a:extLst>
              <a:ext uri="{FF2B5EF4-FFF2-40B4-BE49-F238E27FC236}">
                <a16:creationId xmlns:a16="http://schemas.microsoft.com/office/drawing/2014/main" id="{79A99A47-3180-7643-89A2-B0B060F9AFBB}"/>
              </a:ext>
            </a:extLst>
          </p:cNvPr>
          <p:cNvSpPr>
            <a:spLocks noGrp="1"/>
          </p:cNvSpPr>
          <p:nvPr>
            <p:ph type="sldNum" sz="quarter" idx="12"/>
          </p:nvPr>
        </p:nvSpPr>
        <p:spPr/>
        <p:txBody>
          <a:bodyPr/>
          <a:lstStyle/>
          <a:p>
            <a:pPr>
              <a:defRPr/>
            </a:pPr>
            <a:fld id="{F662DACD-9D40-814D-B35E-11A08E064F51}" type="slidenum">
              <a:rPr lang="en-US" smtClean="0"/>
              <a:pPr>
                <a:defRPr/>
              </a:pPr>
              <a:t>259</a:t>
            </a:fld>
            <a:endParaRPr lang="en-US"/>
          </a:p>
        </p:txBody>
      </p:sp>
      <p:sp>
        <p:nvSpPr>
          <p:cNvPr id="49" name="Frame 48">
            <a:extLst>
              <a:ext uri="{FF2B5EF4-FFF2-40B4-BE49-F238E27FC236}">
                <a16:creationId xmlns:a16="http://schemas.microsoft.com/office/drawing/2014/main" id="{874811F4-FBEA-3042-9ADE-4C44DE9415DE}"/>
              </a:ext>
            </a:extLst>
          </p:cNvPr>
          <p:cNvSpPr/>
          <p:nvPr/>
        </p:nvSpPr>
        <p:spPr bwMode="auto">
          <a:xfrm>
            <a:off x="304800" y="2819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50" name="TextBox 49">
            <a:extLst>
              <a:ext uri="{FF2B5EF4-FFF2-40B4-BE49-F238E27FC236}">
                <a16:creationId xmlns:a16="http://schemas.microsoft.com/office/drawing/2014/main" id="{5145A038-6446-E348-AB32-1ADADAA68112}"/>
              </a:ext>
            </a:extLst>
          </p:cNvPr>
          <p:cNvSpPr txBox="1"/>
          <p:nvPr/>
        </p:nvSpPr>
        <p:spPr>
          <a:xfrm>
            <a:off x="533400" y="3048000"/>
            <a:ext cx="1447800" cy="461665"/>
          </a:xfrm>
          <a:prstGeom prst="rect">
            <a:avLst/>
          </a:prstGeom>
          <a:noFill/>
        </p:spPr>
        <p:txBody>
          <a:bodyPr wrap="square" rtlCol="0">
            <a:spAutoFit/>
          </a:bodyPr>
          <a:lstStyle/>
          <a:p>
            <a:pPr algn="ctr"/>
            <a:r>
              <a:rPr lang="en-US" dirty="0"/>
              <a:t>Y1</a:t>
            </a:r>
          </a:p>
        </p:txBody>
      </p:sp>
      <p:sp>
        <p:nvSpPr>
          <p:cNvPr id="51" name="TextBox 50">
            <a:extLst>
              <a:ext uri="{FF2B5EF4-FFF2-40B4-BE49-F238E27FC236}">
                <a16:creationId xmlns:a16="http://schemas.microsoft.com/office/drawing/2014/main" id="{B2D964C2-02F9-514C-8632-95E101A10DF0}"/>
              </a:ext>
            </a:extLst>
          </p:cNvPr>
          <p:cNvSpPr txBox="1"/>
          <p:nvPr/>
        </p:nvSpPr>
        <p:spPr>
          <a:xfrm>
            <a:off x="1295400" y="3424535"/>
            <a:ext cx="838200" cy="461665"/>
          </a:xfrm>
          <a:prstGeom prst="rect">
            <a:avLst/>
          </a:prstGeom>
          <a:noFill/>
        </p:spPr>
        <p:txBody>
          <a:bodyPr wrap="square" rtlCol="0">
            <a:spAutoFit/>
          </a:bodyPr>
          <a:lstStyle/>
          <a:p>
            <a:pPr algn="ctr"/>
            <a:r>
              <a:rPr lang="en-US" dirty="0"/>
              <a:t>q1,R</a:t>
            </a:r>
          </a:p>
        </p:txBody>
      </p:sp>
      <p:sp>
        <p:nvSpPr>
          <p:cNvPr id="52" name="TextBox 51">
            <a:extLst>
              <a:ext uri="{FF2B5EF4-FFF2-40B4-BE49-F238E27FC236}">
                <a16:creationId xmlns:a16="http://schemas.microsoft.com/office/drawing/2014/main" id="{F6CB391C-3894-8748-B0B1-E58FA7090494}"/>
              </a:ext>
            </a:extLst>
          </p:cNvPr>
          <p:cNvSpPr txBox="1"/>
          <p:nvPr/>
        </p:nvSpPr>
        <p:spPr>
          <a:xfrm>
            <a:off x="457200" y="3429000"/>
            <a:ext cx="838200" cy="461665"/>
          </a:xfrm>
          <a:prstGeom prst="rect">
            <a:avLst/>
          </a:prstGeom>
          <a:noFill/>
        </p:spPr>
        <p:txBody>
          <a:bodyPr wrap="square" rtlCol="0">
            <a:spAutoFit/>
          </a:bodyPr>
          <a:lstStyle/>
          <a:p>
            <a:r>
              <a:rPr lang="en-US" dirty="0"/>
              <a:t>Y</a:t>
            </a:r>
          </a:p>
        </p:txBody>
      </p:sp>
      <p:sp>
        <p:nvSpPr>
          <p:cNvPr id="53" name="TextBox 52">
            <a:extLst>
              <a:ext uri="{FF2B5EF4-FFF2-40B4-BE49-F238E27FC236}">
                <a16:creationId xmlns:a16="http://schemas.microsoft.com/office/drawing/2014/main" id="{3AD10D5C-DC4F-064C-ADDB-0BC816DB2357}"/>
              </a:ext>
            </a:extLst>
          </p:cNvPr>
          <p:cNvSpPr txBox="1"/>
          <p:nvPr/>
        </p:nvSpPr>
        <p:spPr>
          <a:xfrm>
            <a:off x="533400" y="3733800"/>
            <a:ext cx="1447800" cy="461665"/>
          </a:xfrm>
          <a:prstGeom prst="rect">
            <a:avLst/>
          </a:prstGeom>
          <a:noFill/>
        </p:spPr>
        <p:txBody>
          <a:bodyPr wrap="square" rtlCol="0">
            <a:spAutoFit/>
          </a:bodyPr>
          <a:lstStyle/>
          <a:p>
            <a:pPr algn="ctr"/>
            <a:r>
              <a:rPr lang="en-US" dirty="0"/>
              <a:t>q</a:t>
            </a:r>
            <a:r>
              <a:rPr lang="en-US" baseline="-25000" dirty="0"/>
              <a:t>0</a:t>
            </a:r>
            <a:r>
              <a:rPr lang="en-US" dirty="0"/>
              <a:t>,Y1</a:t>
            </a:r>
          </a:p>
        </p:txBody>
      </p:sp>
      <p:sp>
        <p:nvSpPr>
          <p:cNvPr id="54" name="Frame 53">
            <a:extLst>
              <a:ext uri="{FF2B5EF4-FFF2-40B4-BE49-F238E27FC236}">
                <a16:creationId xmlns:a16="http://schemas.microsoft.com/office/drawing/2014/main" id="{A375476F-1E0C-5A4C-8F2C-366016C5DD01}"/>
              </a:ext>
            </a:extLst>
          </p:cNvPr>
          <p:cNvSpPr/>
          <p:nvPr/>
        </p:nvSpPr>
        <p:spPr bwMode="auto">
          <a:xfrm>
            <a:off x="2438400" y="2819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55" name="TextBox 54">
            <a:extLst>
              <a:ext uri="{FF2B5EF4-FFF2-40B4-BE49-F238E27FC236}">
                <a16:creationId xmlns:a16="http://schemas.microsoft.com/office/drawing/2014/main" id="{8FE93B26-AB8C-254D-B3BD-E486F0859F87}"/>
              </a:ext>
            </a:extLst>
          </p:cNvPr>
          <p:cNvSpPr txBox="1"/>
          <p:nvPr/>
        </p:nvSpPr>
        <p:spPr>
          <a:xfrm>
            <a:off x="2819400" y="3048000"/>
            <a:ext cx="1066800" cy="461665"/>
          </a:xfrm>
          <a:prstGeom prst="rect">
            <a:avLst/>
          </a:prstGeom>
          <a:noFill/>
        </p:spPr>
        <p:txBody>
          <a:bodyPr wrap="square" rtlCol="0">
            <a:spAutoFit/>
          </a:bodyPr>
          <a:lstStyle/>
          <a:p>
            <a:pPr algn="ctr"/>
            <a:r>
              <a:rPr lang="en-US" dirty="0"/>
              <a:t>q1,1</a:t>
            </a:r>
          </a:p>
        </p:txBody>
      </p:sp>
      <p:sp>
        <p:nvSpPr>
          <p:cNvPr id="56" name="TextBox 55">
            <a:extLst>
              <a:ext uri="{FF2B5EF4-FFF2-40B4-BE49-F238E27FC236}">
                <a16:creationId xmlns:a16="http://schemas.microsoft.com/office/drawing/2014/main" id="{2EEA05D1-7450-4445-837E-BCABFA5EBE25}"/>
              </a:ext>
            </a:extLst>
          </p:cNvPr>
          <p:cNvSpPr txBox="1"/>
          <p:nvPr/>
        </p:nvSpPr>
        <p:spPr>
          <a:xfrm>
            <a:off x="3733800" y="3424535"/>
            <a:ext cx="457200" cy="461665"/>
          </a:xfrm>
          <a:prstGeom prst="rect">
            <a:avLst/>
          </a:prstGeom>
          <a:noFill/>
        </p:spPr>
        <p:txBody>
          <a:bodyPr wrap="square" rtlCol="0">
            <a:spAutoFit/>
          </a:bodyPr>
          <a:lstStyle/>
          <a:p>
            <a:pPr algn="ctr"/>
            <a:r>
              <a:rPr lang="en-US" dirty="0"/>
              <a:t>*</a:t>
            </a:r>
          </a:p>
        </p:txBody>
      </p:sp>
      <p:sp>
        <p:nvSpPr>
          <p:cNvPr id="58" name="TextBox 57">
            <a:extLst>
              <a:ext uri="{FF2B5EF4-FFF2-40B4-BE49-F238E27FC236}">
                <a16:creationId xmlns:a16="http://schemas.microsoft.com/office/drawing/2014/main" id="{0AC61F8C-CF47-B540-A41B-53364EEBFEC2}"/>
              </a:ext>
            </a:extLst>
          </p:cNvPr>
          <p:cNvSpPr txBox="1"/>
          <p:nvPr/>
        </p:nvSpPr>
        <p:spPr>
          <a:xfrm>
            <a:off x="3124200" y="3733800"/>
            <a:ext cx="457200" cy="461665"/>
          </a:xfrm>
          <a:prstGeom prst="rect">
            <a:avLst/>
          </a:prstGeom>
          <a:noFill/>
        </p:spPr>
        <p:txBody>
          <a:bodyPr wrap="square" rtlCol="0">
            <a:spAutoFit/>
          </a:bodyPr>
          <a:lstStyle/>
          <a:p>
            <a:pPr algn="ctr"/>
            <a:r>
              <a:rPr lang="en-US" dirty="0"/>
              <a:t>1</a:t>
            </a:r>
          </a:p>
        </p:txBody>
      </p:sp>
      <p:sp>
        <p:nvSpPr>
          <p:cNvPr id="59" name="Frame 58">
            <a:extLst>
              <a:ext uri="{FF2B5EF4-FFF2-40B4-BE49-F238E27FC236}">
                <a16:creationId xmlns:a16="http://schemas.microsoft.com/office/drawing/2014/main" id="{FF7D6DB9-08BB-A445-B2C4-9E53964EFC7E}"/>
              </a:ext>
            </a:extLst>
          </p:cNvPr>
          <p:cNvSpPr/>
          <p:nvPr/>
        </p:nvSpPr>
        <p:spPr bwMode="auto">
          <a:xfrm>
            <a:off x="6934200" y="2819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60" name="TextBox 59">
            <a:extLst>
              <a:ext uri="{FF2B5EF4-FFF2-40B4-BE49-F238E27FC236}">
                <a16:creationId xmlns:a16="http://schemas.microsoft.com/office/drawing/2014/main" id="{4BBFA242-2446-7F48-8203-AC2474E0CBD8}"/>
              </a:ext>
            </a:extLst>
          </p:cNvPr>
          <p:cNvSpPr txBox="1"/>
          <p:nvPr/>
        </p:nvSpPr>
        <p:spPr>
          <a:xfrm>
            <a:off x="7620000" y="3048000"/>
            <a:ext cx="457200" cy="461665"/>
          </a:xfrm>
          <a:prstGeom prst="rect">
            <a:avLst/>
          </a:prstGeom>
          <a:noFill/>
        </p:spPr>
        <p:txBody>
          <a:bodyPr wrap="square" rtlCol="0">
            <a:spAutoFit/>
          </a:bodyPr>
          <a:lstStyle/>
          <a:p>
            <a:pPr algn="ctr"/>
            <a:r>
              <a:rPr lang="en-US" dirty="0"/>
              <a:t>0</a:t>
            </a:r>
          </a:p>
        </p:txBody>
      </p:sp>
      <p:sp>
        <p:nvSpPr>
          <p:cNvPr id="61" name="TextBox 60">
            <a:extLst>
              <a:ext uri="{FF2B5EF4-FFF2-40B4-BE49-F238E27FC236}">
                <a16:creationId xmlns:a16="http://schemas.microsoft.com/office/drawing/2014/main" id="{88D5F23F-6643-744A-908A-65DCE834AEFA}"/>
              </a:ext>
            </a:extLst>
          </p:cNvPr>
          <p:cNvSpPr txBox="1"/>
          <p:nvPr/>
        </p:nvSpPr>
        <p:spPr>
          <a:xfrm>
            <a:off x="8229600" y="3424535"/>
            <a:ext cx="457200" cy="461665"/>
          </a:xfrm>
          <a:prstGeom prst="rect">
            <a:avLst/>
          </a:prstGeom>
          <a:noFill/>
        </p:spPr>
        <p:txBody>
          <a:bodyPr wrap="square" rtlCol="0">
            <a:spAutoFit/>
          </a:bodyPr>
          <a:lstStyle/>
          <a:p>
            <a:pPr algn="ctr"/>
            <a:r>
              <a:rPr lang="en-US" dirty="0"/>
              <a:t>*</a:t>
            </a:r>
          </a:p>
        </p:txBody>
      </p:sp>
      <p:sp>
        <p:nvSpPr>
          <p:cNvPr id="62" name="TextBox 61">
            <a:extLst>
              <a:ext uri="{FF2B5EF4-FFF2-40B4-BE49-F238E27FC236}">
                <a16:creationId xmlns:a16="http://schemas.microsoft.com/office/drawing/2014/main" id="{1BED765D-9EA6-0B4E-9120-38B535ED7E38}"/>
              </a:ext>
            </a:extLst>
          </p:cNvPr>
          <p:cNvSpPr txBox="1"/>
          <p:nvPr/>
        </p:nvSpPr>
        <p:spPr>
          <a:xfrm>
            <a:off x="7086600" y="3429000"/>
            <a:ext cx="457200" cy="461665"/>
          </a:xfrm>
          <a:prstGeom prst="rect">
            <a:avLst/>
          </a:prstGeom>
          <a:noFill/>
        </p:spPr>
        <p:txBody>
          <a:bodyPr wrap="square" rtlCol="0">
            <a:spAutoFit/>
          </a:bodyPr>
          <a:lstStyle/>
          <a:p>
            <a:pPr algn="ctr"/>
            <a:r>
              <a:rPr lang="en-US" dirty="0"/>
              <a:t>*</a:t>
            </a:r>
          </a:p>
        </p:txBody>
      </p:sp>
      <p:sp>
        <p:nvSpPr>
          <p:cNvPr id="63" name="TextBox 62">
            <a:extLst>
              <a:ext uri="{FF2B5EF4-FFF2-40B4-BE49-F238E27FC236}">
                <a16:creationId xmlns:a16="http://schemas.microsoft.com/office/drawing/2014/main" id="{E85D07E8-9665-F740-B3FB-3137B159051B}"/>
              </a:ext>
            </a:extLst>
          </p:cNvPr>
          <p:cNvSpPr txBox="1"/>
          <p:nvPr/>
        </p:nvSpPr>
        <p:spPr>
          <a:xfrm>
            <a:off x="7620000" y="3733800"/>
            <a:ext cx="457200" cy="461665"/>
          </a:xfrm>
          <a:prstGeom prst="rect">
            <a:avLst/>
          </a:prstGeom>
          <a:noFill/>
        </p:spPr>
        <p:txBody>
          <a:bodyPr wrap="square" rtlCol="0">
            <a:spAutoFit/>
          </a:bodyPr>
          <a:lstStyle/>
          <a:p>
            <a:pPr algn="ctr"/>
            <a:r>
              <a:rPr lang="en-US" dirty="0"/>
              <a:t>0</a:t>
            </a:r>
          </a:p>
        </p:txBody>
      </p:sp>
      <p:sp>
        <p:nvSpPr>
          <p:cNvPr id="64" name="TextBox 63">
            <a:extLst>
              <a:ext uri="{FF2B5EF4-FFF2-40B4-BE49-F238E27FC236}">
                <a16:creationId xmlns:a16="http://schemas.microsoft.com/office/drawing/2014/main" id="{F7D40AA3-CD3B-5E40-B2FE-8F0A86F05872}"/>
              </a:ext>
            </a:extLst>
          </p:cNvPr>
          <p:cNvSpPr txBox="1"/>
          <p:nvPr/>
        </p:nvSpPr>
        <p:spPr>
          <a:xfrm>
            <a:off x="6400800" y="3429000"/>
            <a:ext cx="838200" cy="461665"/>
          </a:xfrm>
          <a:prstGeom prst="rect">
            <a:avLst/>
          </a:prstGeom>
          <a:noFill/>
        </p:spPr>
        <p:txBody>
          <a:bodyPr wrap="square" rtlCol="0">
            <a:spAutoFit/>
          </a:bodyPr>
          <a:lstStyle/>
          <a:p>
            <a:r>
              <a:rPr lang="en-US" dirty="0"/>
              <a:t>…</a:t>
            </a:r>
          </a:p>
        </p:txBody>
      </p:sp>
      <p:sp>
        <p:nvSpPr>
          <p:cNvPr id="65" name="TextBox 64">
            <a:extLst>
              <a:ext uri="{FF2B5EF4-FFF2-40B4-BE49-F238E27FC236}">
                <a16:creationId xmlns:a16="http://schemas.microsoft.com/office/drawing/2014/main" id="{0577699A-3F83-A64B-B247-366375618FAD}"/>
              </a:ext>
            </a:extLst>
          </p:cNvPr>
          <p:cNvSpPr txBox="1"/>
          <p:nvPr/>
        </p:nvSpPr>
        <p:spPr>
          <a:xfrm>
            <a:off x="2514600" y="3429000"/>
            <a:ext cx="838200" cy="461665"/>
          </a:xfrm>
          <a:prstGeom prst="rect">
            <a:avLst/>
          </a:prstGeom>
          <a:noFill/>
        </p:spPr>
        <p:txBody>
          <a:bodyPr wrap="square" rtlCol="0">
            <a:spAutoFit/>
          </a:bodyPr>
          <a:lstStyle/>
          <a:p>
            <a:pPr algn="ctr"/>
            <a:r>
              <a:rPr lang="en-US" dirty="0"/>
              <a:t>q1,R</a:t>
            </a:r>
          </a:p>
        </p:txBody>
      </p:sp>
      <p:sp>
        <p:nvSpPr>
          <p:cNvPr id="66" name="Frame 65">
            <a:extLst>
              <a:ext uri="{FF2B5EF4-FFF2-40B4-BE49-F238E27FC236}">
                <a16:creationId xmlns:a16="http://schemas.microsoft.com/office/drawing/2014/main" id="{AF1B092C-EB53-F649-A0B6-72BFA556A382}"/>
              </a:ext>
            </a:extLst>
          </p:cNvPr>
          <p:cNvSpPr/>
          <p:nvPr/>
        </p:nvSpPr>
        <p:spPr bwMode="auto">
          <a:xfrm>
            <a:off x="4495800" y="2819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67" name="TextBox 66">
            <a:extLst>
              <a:ext uri="{FF2B5EF4-FFF2-40B4-BE49-F238E27FC236}">
                <a16:creationId xmlns:a16="http://schemas.microsoft.com/office/drawing/2014/main" id="{86179832-0AFF-EE41-B303-290ABA57199B}"/>
              </a:ext>
            </a:extLst>
          </p:cNvPr>
          <p:cNvSpPr txBox="1"/>
          <p:nvPr/>
        </p:nvSpPr>
        <p:spPr>
          <a:xfrm>
            <a:off x="5181600" y="3048000"/>
            <a:ext cx="457200" cy="461665"/>
          </a:xfrm>
          <a:prstGeom prst="rect">
            <a:avLst/>
          </a:prstGeom>
          <a:noFill/>
        </p:spPr>
        <p:txBody>
          <a:bodyPr wrap="square" rtlCol="0">
            <a:spAutoFit/>
          </a:bodyPr>
          <a:lstStyle/>
          <a:p>
            <a:pPr algn="ctr"/>
            <a:r>
              <a:rPr lang="en-US" dirty="0"/>
              <a:t>0</a:t>
            </a:r>
          </a:p>
        </p:txBody>
      </p:sp>
      <p:sp>
        <p:nvSpPr>
          <p:cNvPr id="68" name="TextBox 67">
            <a:extLst>
              <a:ext uri="{FF2B5EF4-FFF2-40B4-BE49-F238E27FC236}">
                <a16:creationId xmlns:a16="http://schemas.microsoft.com/office/drawing/2014/main" id="{FDA35AFC-AA10-3644-85B2-B9BF89C0EDA7}"/>
              </a:ext>
            </a:extLst>
          </p:cNvPr>
          <p:cNvSpPr txBox="1"/>
          <p:nvPr/>
        </p:nvSpPr>
        <p:spPr>
          <a:xfrm>
            <a:off x="5791200" y="3424535"/>
            <a:ext cx="457200" cy="461665"/>
          </a:xfrm>
          <a:prstGeom prst="rect">
            <a:avLst/>
          </a:prstGeom>
          <a:noFill/>
        </p:spPr>
        <p:txBody>
          <a:bodyPr wrap="square" rtlCol="0">
            <a:spAutoFit/>
          </a:bodyPr>
          <a:lstStyle/>
          <a:p>
            <a:pPr algn="ctr"/>
            <a:r>
              <a:rPr lang="en-US" dirty="0"/>
              <a:t>*</a:t>
            </a:r>
          </a:p>
        </p:txBody>
      </p:sp>
      <p:sp>
        <p:nvSpPr>
          <p:cNvPr id="69" name="TextBox 68">
            <a:extLst>
              <a:ext uri="{FF2B5EF4-FFF2-40B4-BE49-F238E27FC236}">
                <a16:creationId xmlns:a16="http://schemas.microsoft.com/office/drawing/2014/main" id="{B3ACD314-6129-E843-8E2E-196DFBA1B8DD}"/>
              </a:ext>
            </a:extLst>
          </p:cNvPr>
          <p:cNvSpPr txBox="1"/>
          <p:nvPr/>
        </p:nvSpPr>
        <p:spPr>
          <a:xfrm>
            <a:off x="4648200" y="3429000"/>
            <a:ext cx="457200" cy="461665"/>
          </a:xfrm>
          <a:prstGeom prst="rect">
            <a:avLst/>
          </a:prstGeom>
          <a:noFill/>
        </p:spPr>
        <p:txBody>
          <a:bodyPr wrap="square" rtlCol="0">
            <a:spAutoFit/>
          </a:bodyPr>
          <a:lstStyle/>
          <a:p>
            <a:pPr algn="ctr"/>
            <a:r>
              <a:rPr lang="en-US" dirty="0"/>
              <a:t>*</a:t>
            </a:r>
          </a:p>
        </p:txBody>
      </p:sp>
      <p:sp>
        <p:nvSpPr>
          <p:cNvPr id="70" name="TextBox 69">
            <a:extLst>
              <a:ext uri="{FF2B5EF4-FFF2-40B4-BE49-F238E27FC236}">
                <a16:creationId xmlns:a16="http://schemas.microsoft.com/office/drawing/2014/main" id="{679B7C0D-B3BE-4E43-8E72-323CC9E512AD}"/>
              </a:ext>
            </a:extLst>
          </p:cNvPr>
          <p:cNvSpPr txBox="1"/>
          <p:nvPr/>
        </p:nvSpPr>
        <p:spPr>
          <a:xfrm>
            <a:off x="5181600" y="3733800"/>
            <a:ext cx="457200" cy="461665"/>
          </a:xfrm>
          <a:prstGeom prst="rect">
            <a:avLst/>
          </a:prstGeom>
          <a:noFill/>
        </p:spPr>
        <p:txBody>
          <a:bodyPr wrap="square" rtlCol="0">
            <a:spAutoFit/>
          </a:bodyPr>
          <a:lstStyle/>
          <a:p>
            <a:pPr algn="ctr"/>
            <a:r>
              <a:rPr lang="en-US" dirty="0"/>
              <a:t>0</a:t>
            </a:r>
          </a:p>
        </p:txBody>
      </p:sp>
      <p:sp>
        <p:nvSpPr>
          <p:cNvPr id="82" name="Frame 81">
            <a:extLst>
              <a:ext uri="{FF2B5EF4-FFF2-40B4-BE49-F238E27FC236}">
                <a16:creationId xmlns:a16="http://schemas.microsoft.com/office/drawing/2014/main" id="{51A6F291-A0DE-A84A-B98F-7FA1A34DAD5D}"/>
              </a:ext>
            </a:extLst>
          </p:cNvPr>
          <p:cNvSpPr/>
          <p:nvPr/>
        </p:nvSpPr>
        <p:spPr bwMode="auto">
          <a:xfrm>
            <a:off x="3048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3" name="TextBox 82">
            <a:extLst>
              <a:ext uri="{FF2B5EF4-FFF2-40B4-BE49-F238E27FC236}">
                <a16:creationId xmlns:a16="http://schemas.microsoft.com/office/drawing/2014/main" id="{BF8946F3-F218-BC4D-9A6E-5BF77B357096}"/>
              </a:ext>
            </a:extLst>
          </p:cNvPr>
          <p:cNvSpPr txBox="1"/>
          <p:nvPr/>
        </p:nvSpPr>
        <p:spPr>
          <a:xfrm>
            <a:off x="533400" y="1371600"/>
            <a:ext cx="1447800" cy="461665"/>
          </a:xfrm>
          <a:prstGeom prst="rect">
            <a:avLst/>
          </a:prstGeom>
          <a:noFill/>
        </p:spPr>
        <p:txBody>
          <a:bodyPr wrap="square" rtlCol="0">
            <a:spAutoFit/>
          </a:bodyPr>
          <a:lstStyle/>
          <a:p>
            <a:pPr algn="ctr"/>
            <a:r>
              <a:rPr lang="en-US" dirty="0"/>
              <a:t>Y1</a:t>
            </a:r>
          </a:p>
        </p:txBody>
      </p:sp>
      <p:sp>
        <p:nvSpPr>
          <p:cNvPr id="84" name="TextBox 83">
            <a:extLst>
              <a:ext uri="{FF2B5EF4-FFF2-40B4-BE49-F238E27FC236}">
                <a16:creationId xmlns:a16="http://schemas.microsoft.com/office/drawing/2014/main" id="{DEBC8AE4-8E5F-784F-BB88-62921534A9C0}"/>
              </a:ext>
            </a:extLst>
          </p:cNvPr>
          <p:cNvSpPr txBox="1"/>
          <p:nvPr/>
        </p:nvSpPr>
        <p:spPr>
          <a:xfrm>
            <a:off x="1447800" y="1757065"/>
            <a:ext cx="838200" cy="461665"/>
          </a:xfrm>
          <a:prstGeom prst="rect">
            <a:avLst/>
          </a:prstGeom>
          <a:noFill/>
        </p:spPr>
        <p:txBody>
          <a:bodyPr wrap="square" rtlCol="0">
            <a:spAutoFit/>
          </a:bodyPr>
          <a:lstStyle/>
          <a:p>
            <a:pPr algn="ctr"/>
            <a:r>
              <a:rPr lang="en-US" dirty="0"/>
              <a:t>*</a:t>
            </a:r>
          </a:p>
        </p:txBody>
      </p:sp>
      <p:sp>
        <p:nvSpPr>
          <p:cNvPr id="85" name="TextBox 84">
            <a:extLst>
              <a:ext uri="{FF2B5EF4-FFF2-40B4-BE49-F238E27FC236}">
                <a16:creationId xmlns:a16="http://schemas.microsoft.com/office/drawing/2014/main" id="{B8BC5F9A-A3BA-D14D-AC31-CB9656ED2137}"/>
              </a:ext>
            </a:extLst>
          </p:cNvPr>
          <p:cNvSpPr txBox="1"/>
          <p:nvPr/>
        </p:nvSpPr>
        <p:spPr>
          <a:xfrm>
            <a:off x="457200" y="1752600"/>
            <a:ext cx="838200" cy="461665"/>
          </a:xfrm>
          <a:prstGeom prst="rect">
            <a:avLst/>
          </a:prstGeom>
          <a:noFill/>
        </p:spPr>
        <p:txBody>
          <a:bodyPr wrap="square" rtlCol="0">
            <a:spAutoFit/>
          </a:bodyPr>
          <a:lstStyle/>
          <a:p>
            <a:r>
              <a:rPr lang="en-US" dirty="0"/>
              <a:t>Y</a:t>
            </a:r>
          </a:p>
        </p:txBody>
      </p:sp>
      <p:sp>
        <p:nvSpPr>
          <p:cNvPr id="86" name="TextBox 85">
            <a:extLst>
              <a:ext uri="{FF2B5EF4-FFF2-40B4-BE49-F238E27FC236}">
                <a16:creationId xmlns:a16="http://schemas.microsoft.com/office/drawing/2014/main" id="{4E8414EF-FFBF-F54D-93CB-E9436938F694}"/>
              </a:ext>
            </a:extLst>
          </p:cNvPr>
          <p:cNvSpPr txBox="1"/>
          <p:nvPr/>
        </p:nvSpPr>
        <p:spPr>
          <a:xfrm>
            <a:off x="533400" y="2057400"/>
            <a:ext cx="1447800" cy="461665"/>
          </a:xfrm>
          <a:prstGeom prst="rect">
            <a:avLst/>
          </a:prstGeom>
          <a:noFill/>
        </p:spPr>
        <p:txBody>
          <a:bodyPr wrap="square" rtlCol="0">
            <a:spAutoFit/>
          </a:bodyPr>
          <a:lstStyle/>
          <a:p>
            <a:pPr algn="ctr"/>
            <a:r>
              <a:rPr lang="en-US" dirty="0"/>
              <a:t>Y1</a:t>
            </a:r>
          </a:p>
        </p:txBody>
      </p:sp>
      <p:sp>
        <p:nvSpPr>
          <p:cNvPr id="87" name="Frame 86">
            <a:extLst>
              <a:ext uri="{FF2B5EF4-FFF2-40B4-BE49-F238E27FC236}">
                <a16:creationId xmlns:a16="http://schemas.microsoft.com/office/drawing/2014/main" id="{0D498268-5FE2-0A4E-B99A-1DE65CE7F2F3}"/>
              </a:ext>
            </a:extLst>
          </p:cNvPr>
          <p:cNvSpPr/>
          <p:nvPr/>
        </p:nvSpPr>
        <p:spPr bwMode="auto">
          <a:xfrm>
            <a:off x="24384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8" name="TextBox 87">
            <a:extLst>
              <a:ext uri="{FF2B5EF4-FFF2-40B4-BE49-F238E27FC236}">
                <a16:creationId xmlns:a16="http://schemas.microsoft.com/office/drawing/2014/main" id="{6D8099CA-43BD-B94F-AC09-B5DEA3B81CEB}"/>
              </a:ext>
            </a:extLst>
          </p:cNvPr>
          <p:cNvSpPr txBox="1"/>
          <p:nvPr/>
        </p:nvSpPr>
        <p:spPr>
          <a:xfrm>
            <a:off x="2819400" y="1371600"/>
            <a:ext cx="1066800" cy="461665"/>
          </a:xfrm>
          <a:prstGeom prst="rect">
            <a:avLst/>
          </a:prstGeom>
          <a:noFill/>
        </p:spPr>
        <p:txBody>
          <a:bodyPr wrap="square" rtlCol="0">
            <a:spAutoFit/>
          </a:bodyPr>
          <a:lstStyle/>
          <a:p>
            <a:pPr algn="ctr"/>
            <a:r>
              <a:rPr lang="en-US" dirty="0"/>
              <a:t>q3,1</a:t>
            </a:r>
          </a:p>
        </p:txBody>
      </p:sp>
      <p:sp>
        <p:nvSpPr>
          <p:cNvPr id="89" name="TextBox 88">
            <a:extLst>
              <a:ext uri="{FF2B5EF4-FFF2-40B4-BE49-F238E27FC236}">
                <a16:creationId xmlns:a16="http://schemas.microsoft.com/office/drawing/2014/main" id="{18B48D48-EB94-1F47-B2CA-7B64C232B9D3}"/>
              </a:ext>
            </a:extLst>
          </p:cNvPr>
          <p:cNvSpPr txBox="1"/>
          <p:nvPr/>
        </p:nvSpPr>
        <p:spPr>
          <a:xfrm>
            <a:off x="3733800" y="1748135"/>
            <a:ext cx="457200" cy="461665"/>
          </a:xfrm>
          <a:prstGeom prst="rect">
            <a:avLst/>
          </a:prstGeom>
          <a:noFill/>
        </p:spPr>
        <p:txBody>
          <a:bodyPr wrap="square" rtlCol="0">
            <a:spAutoFit/>
          </a:bodyPr>
          <a:lstStyle/>
          <a:p>
            <a:pPr algn="ctr"/>
            <a:r>
              <a:rPr lang="en-US" dirty="0"/>
              <a:t>*</a:t>
            </a:r>
          </a:p>
        </p:txBody>
      </p:sp>
      <p:sp>
        <p:nvSpPr>
          <p:cNvPr id="91" name="Frame 90">
            <a:extLst>
              <a:ext uri="{FF2B5EF4-FFF2-40B4-BE49-F238E27FC236}">
                <a16:creationId xmlns:a16="http://schemas.microsoft.com/office/drawing/2014/main" id="{2D0BF27D-FD04-BC4B-9803-DC0FF8B117FE}"/>
              </a:ext>
            </a:extLst>
          </p:cNvPr>
          <p:cNvSpPr/>
          <p:nvPr/>
        </p:nvSpPr>
        <p:spPr bwMode="auto">
          <a:xfrm>
            <a:off x="69342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92" name="TextBox 91">
            <a:extLst>
              <a:ext uri="{FF2B5EF4-FFF2-40B4-BE49-F238E27FC236}">
                <a16:creationId xmlns:a16="http://schemas.microsoft.com/office/drawing/2014/main" id="{9E813432-ED55-7348-B28D-C7493AB2E914}"/>
              </a:ext>
            </a:extLst>
          </p:cNvPr>
          <p:cNvSpPr txBox="1"/>
          <p:nvPr/>
        </p:nvSpPr>
        <p:spPr>
          <a:xfrm>
            <a:off x="7620000" y="1371600"/>
            <a:ext cx="457200" cy="461665"/>
          </a:xfrm>
          <a:prstGeom prst="rect">
            <a:avLst/>
          </a:prstGeom>
          <a:noFill/>
        </p:spPr>
        <p:txBody>
          <a:bodyPr wrap="square" rtlCol="0">
            <a:spAutoFit/>
          </a:bodyPr>
          <a:lstStyle/>
          <a:p>
            <a:pPr algn="ctr"/>
            <a:r>
              <a:rPr lang="en-US" dirty="0"/>
              <a:t>0</a:t>
            </a:r>
          </a:p>
        </p:txBody>
      </p:sp>
      <p:sp>
        <p:nvSpPr>
          <p:cNvPr id="93" name="TextBox 92">
            <a:extLst>
              <a:ext uri="{FF2B5EF4-FFF2-40B4-BE49-F238E27FC236}">
                <a16:creationId xmlns:a16="http://schemas.microsoft.com/office/drawing/2014/main" id="{43B01C61-43DC-1C49-BC40-E469CE4781B5}"/>
              </a:ext>
            </a:extLst>
          </p:cNvPr>
          <p:cNvSpPr txBox="1"/>
          <p:nvPr/>
        </p:nvSpPr>
        <p:spPr>
          <a:xfrm>
            <a:off x="8229600" y="1748135"/>
            <a:ext cx="457200" cy="461665"/>
          </a:xfrm>
          <a:prstGeom prst="rect">
            <a:avLst/>
          </a:prstGeom>
          <a:noFill/>
        </p:spPr>
        <p:txBody>
          <a:bodyPr wrap="square" rtlCol="0">
            <a:spAutoFit/>
          </a:bodyPr>
          <a:lstStyle/>
          <a:p>
            <a:pPr algn="ctr"/>
            <a:r>
              <a:rPr lang="en-US" dirty="0"/>
              <a:t>*</a:t>
            </a:r>
          </a:p>
        </p:txBody>
      </p:sp>
      <p:sp>
        <p:nvSpPr>
          <p:cNvPr id="94" name="TextBox 93">
            <a:extLst>
              <a:ext uri="{FF2B5EF4-FFF2-40B4-BE49-F238E27FC236}">
                <a16:creationId xmlns:a16="http://schemas.microsoft.com/office/drawing/2014/main" id="{43197EF3-9660-094D-B683-CD35A86ECD2C}"/>
              </a:ext>
            </a:extLst>
          </p:cNvPr>
          <p:cNvSpPr txBox="1"/>
          <p:nvPr/>
        </p:nvSpPr>
        <p:spPr>
          <a:xfrm>
            <a:off x="7086600" y="1752600"/>
            <a:ext cx="457200" cy="461665"/>
          </a:xfrm>
          <a:prstGeom prst="rect">
            <a:avLst/>
          </a:prstGeom>
          <a:noFill/>
        </p:spPr>
        <p:txBody>
          <a:bodyPr wrap="square" rtlCol="0">
            <a:spAutoFit/>
          </a:bodyPr>
          <a:lstStyle/>
          <a:p>
            <a:pPr algn="ctr"/>
            <a:r>
              <a:rPr lang="en-US" dirty="0"/>
              <a:t>*</a:t>
            </a:r>
          </a:p>
        </p:txBody>
      </p:sp>
      <p:sp>
        <p:nvSpPr>
          <p:cNvPr id="95" name="TextBox 94">
            <a:extLst>
              <a:ext uri="{FF2B5EF4-FFF2-40B4-BE49-F238E27FC236}">
                <a16:creationId xmlns:a16="http://schemas.microsoft.com/office/drawing/2014/main" id="{EC109AED-5202-B347-B954-29EE5E7B9540}"/>
              </a:ext>
            </a:extLst>
          </p:cNvPr>
          <p:cNvSpPr txBox="1"/>
          <p:nvPr/>
        </p:nvSpPr>
        <p:spPr>
          <a:xfrm>
            <a:off x="7620000" y="2057400"/>
            <a:ext cx="457200" cy="461665"/>
          </a:xfrm>
          <a:prstGeom prst="rect">
            <a:avLst/>
          </a:prstGeom>
          <a:noFill/>
        </p:spPr>
        <p:txBody>
          <a:bodyPr wrap="square" rtlCol="0">
            <a:spAutoFit/>
          </a:bodyPr>
          <a:lstStyle/>
          <a:p>
            <a:pPr algn="ctr"/>
            <a:r>
              <a:rPr lang="en-US" dirty="0"/>
              <a:t>0</a:t>
            </a:r>
          </a:p>
        </p:txBody>
      </p:sp>
      <p:sp>
        <p:nvSpPr>
          <p:cNvPr id="96" name="TextBox 95">
            <a:extLst>
              <a:ext uri="{FF2B5EF4-FFF2-40B4-BE49-F238E27FC236}">
                <a16:creationId xmlns:a16="http://schemas.microsoft.com/office/drawing/2014/main" id="{A2AA45BF-7AD2-FC4B-896F-36602D9CAC01}"/>
              </a:ext>
            </a:extLst>
          </p:cNvPr>
          <p:cNvSpPr txBox="1"/>
          <p:nvPr/>
        </p:nvSpPr>
        <p:spPr>
          <a:xfrm>
            <a:off x="6400800" y="1752600"/>
            <a:ext cx="838200" cy="461665"/>
          </a:xfrm>
          <a:prstGeom prst="rect">
            <a:avLst/>
          </a:prstGeom>
          <a:noFill/>
        </p:spPr>
        <p:txBody>
          <a:bodyPr wrap="square" rtlCol="0">
            <a:spAutoFit/>
          </a:bodyPr>
          <a:lstStyle/>
          <a:p>
            <a:r>
              <a:rPr lang="en-US" dirty="0"/>
              <a:t>…</a:t>
            </a:r>
          </a:p>
        </p:txBody>
      </p:sp>
      <p:sp>
        <p:nvSpPr>
          <p:cNvPr id="97" name="TextBox 96">
            <a:extLst>
              <a:ext uri="{FF2B5EF4-FFF2-40B4-BE49-F238E27FC236}">
                <a16:creationId xmlns:a16="http://schemas.microsoft.com/office/drawing/2014/main" id="{E132442C-2368-5349-9AA9-8485792F3D3F}"/>
              </a:ext>
            </a:extLst>
          </p:cNvPr>
          <p:cNvSpPr txBox="1"/>
          <p:nvPr/>
        </p:nvSpPr>
        <p:spPr>
          <a:xfrm>
            <a:off x="2514600" y="1752600"/>
            <a:ext cx="533400" cy="461665"/>
          </a:xfrm>
          <a:prstGeom prst="rect">
            <a:avLst/>
          </a:prstGeom>
          <a:noFill/>
        </p:spPr>
        <p:txBody>
          <a:bodyPr wrap="square" rtlCol="0">
            <a:spAutoFit/>
          </a:bodyPr>
          <a:lstStyle/>
          <a:p>
            <a:pPr algn="ctr"/>
            <a:r>
              <a:rPr lang="en-US" dirty="0"/>
              <a:t>*</a:t>
            </a:r>
          </a:p>
        </p:txBody>
      </p:sp>
      <p:sp>
        <p:nvSpPr>
          <p:cNvPr id="98" name="Frame 97">
            <a:extLst>
              <a:ext uri="{FF2B5EF4-FFF2-40B4-BE49-F238E27FC236}">
                <a16:creationId xmlns:a16="http://schemas.microsoft.com/office/drawing/2014/main" id="{85A6C885-4545-3847-A40B-093F7B043C93}"/>
              </a:ext>
            </a:extLst>
          </p:cNvPr>
          <p:cNvSpPr/>
          <p:nvPr/>
        </p:nvSpPr>
        <p:spPr bwMode="auto">
          <a:xfrm>
            <a:off x="44958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99" name="TextBox 98">
            <a:extLst>
              <a:ext uri="{FF2B5EF4-FFF2-40B4-BE49-F238E27FC236}">
                <a16:creationId xmlns:a16="http://schemas.microsoft.com/office/drawing/2014/main" id="{4B3AAE2B-C879-0C49-9AE5-E44EA64E9E6B}"/>
              </a:ext>
            </a:extLst>
          </p:cNvPr>
          <p:cNvSpPr txBox="1"/>
          <p:nvPr/>
        </p:nvSpPr>
        <p:spPr>
          <a:xfrm>
            <a:off x="5181600" y="1371600"/>
            <a:ext cx="457200" cy="461665"/>
          </a:xfrm>
          <a:prstGeom prst="rect">
            <a:avLst/>
          </a:prstGeom>
          <a:noFill/>
        </p:spPr>
        <p:txBody>
          <a:bodyPr wrap="square" rtlCol="0">
            <a:spAutoFit/>
          </a:bodyPr>
          <a:lstStyle/>
          <a:p>
            <a:pPr algn="ctr"/>
            <a:r>
              <a:rPr lang="en-US" dirty="0"/>
              <a:t>0</a:t>
            </a:r>
          </a:p>
        </p:txBody>
      </p:sp>
      <p:sp>
        <p:nvSpPr>
          <p:cNvPr id="100" name="TextBox 99">
            <a:extLst>
              <a:ext uri="{FF2B5EF4-FFF2-40B4-BE49-F238E27FC236}">
                <a16:creationId xmlns:a16="http://schemas.microsoft.com/office/drawing/2014/main" id="{46B1E010-6423-6341-BAB0-D386FE35E68D}"/>
              </a:ext>
            </a:extLst>
          </p:cNvPr>
          <p:cNvSpPr txBox="1"/>
          <p:nvPr/>
        </p:nvSpPr>
        <p:spPr>
          <a:xfrm>
            <a:off x="5791200" y="1748135"/>
            <a:ext cx="457200" cy="461665"/>
          </a:xfrm>
          <a:prstGeom prst="rect">
            <a:avLst/>
          </a:prstGeom>
          <a:noFill/>
        </p:spPr>
        <p:txBody>
          <a:bodyPr wrap="square" rtlCol="0">
            <a:spAutoFit/>
          </a:bodyPr>
          <a:lstStyle/>
          <a:p>
            <a:pPr algn="ctr"/>
            <a:r>
              <a:rPr lang="en-US" dirty="0"/>
              <a:t>*</a:t>
            </a:r>
          </a:p>
        </p:txBody>
      </p:sp>
      <p:sp>
        <p:nvSpPr>
          <p:cNvPr id="101" name="TextBox 100">
            <a:extLst>
              <a:ext uri="{FF2B5EF4-FFF2-40B4-BE49-F238E27FC236}">
                <a16:creationId xmlns:a16="http://schemas.microsoft.com/office/drawing/2014/main" id="{940E515F-82E6-EA44-9606-886729D039FF}"/>
              </a:ext>
            </a:extLst>
          </p:cNvPr>
          <p:cNvSpPr txBox="1"/>
          <p:nvPr/>
        </p:nvSpPr>
        <p:spPr>
          <a:xfrm>
            <a:off x="4648200" y="1752600"/>
            <a:ext cx="457200" cy="461665"/>
          </a:xfrm>
          <a:prstGeom prst="rect">
            <a:avLst/>
          </a:prstGeom>
          <a:noFill/>
        </p:spPr>
        <p:txBody>
          <a:bodyPr wrap="square" rtlCol="0">
            <a:spAutoFit/>
          </a:bodyPr>
          <a:lstStyle/>
          <a:p>
            <a:pPr algn="ctr"/>
            <a:r>
              <a:rPr lang="en-US" dirty="0"/>
              <a:t>*</a:t>
            </a:r>
          </a:p>
        </p:txBody>
      </p:sp>
      <p:sp>
        <p:nvSpPr>
          <p:cNvPr id="102" name="TextBox 101">
            <a:extLst>
              <a:ext uri="{FF2B5EF4-FFF2-40B4-BE49-F238E27FC236}">
                <a16:creationId xmlns:a16="http://schemas.microsoft.com/office/drawing/2014/main" id="{99A15B7A-83AF-2F46-B9C0-045CFE2F97D4}"/>
              </a:ext>
            </a:extLst>
          </p:cNvPr>
          <p:cNvSpPr txBox="1"/>
          <p:nvPr/>
        </p:nvSpPr>
        <p:spPr>
          <a:xfrm>
            <a:off x="5181600" y="2057400"/>
            <a:ext cx="457200" cy="461665"/>
          </a:xfrm>
          <a:prstGeom prst="rect">
            <a:avLst/>
          </a:prstGeom>
          <a:noFill/>
        </p:spPr>
        <p:txBody>
          <a:bodyPr wrap="square" rtlCol="0">
            <a:spAutoFit/>
          </a:bodyPr>
          <a:lstStyle/>
          <a:p>
            <a:pPr algn="ctr"/>
            <a:r>
              <a:rPr lang="en-US" dirty="0"/>
              <a:t>0</a:t>
            </a:r>
          </a:p>
        </p:txBody>
      </p:sp>
      <p:sp>
        <p:nvSpPr>
          <p:cNvPr id="103" name="TextBox 102">
            <a:extLst>
              <a:ext uri="{FF2B5EF4-FFF2-40B4-BE49-F238E27FC236}">
                <a16:creationId xmlns:a16="http://schemas.microsoft.com/office/drawing/2014/main" id="{AC72E1CD-E229-654E-8CB8-AA6BDCFAB74A}"/>
              </a:ext>
            </a:extLst>
          </p:cNvPr>
          <p:cNvSpPr txBox="1"/>
          <p:nvPr/>
        </p:nvSpPr>
        <p:spPr>
          <a:xfrm>
            <a:off x="2819400" y="2133600"/>
            <a:ext cx="1066800" cy="461665"/>
          </a:xfrm>
          <a:prstGeom prst="rect">
            <a:avLst/>
          </a:prstGeom>
          <a:noFill/>
        </p:spPr>
        <p:txBody>
          <a:bodyPr wrap="square" rtlCol="0">
            <a:spAutoFit/>
          </a:bodyPr>
          <a:lstStyle/>
          <a:p>
            <a:pPr algn="ctr"/>
            <a:r>
              <a:rPr lang="en-US" dirty="0"/>
              <a:t>q1,1</a:t>
            </a:r>
          </a:p>
        </p:txBody>
      </p:sp>
      <p:sp>
        <p:nvSpPr>
          <p:cNvPr id="90" name="Frame 89">
            <a:extLst>
              <a:ext uri="{FF2B5EF4-FFF2-40B4-BE49-F238E27FC236}">
                <a16:creationId xmlns:a16="http://schemas.microsoft.com/office/drawing/2014/main" id="{6FFE1730-15C4-864D-A4F6-8E2A18C56773}"/>
              </a:ext>
            </a:extLst>
          </p:cNvPr>
          <p:cNvSpPr/>
          <p:nvPr/>
        </p:nvSpPr>
        <p:spPr bwMode="auto">
          <a:xfrm>
            <a:off x="304800" y="4572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04" name="TextBox 103">
            <a:extLst>
              <a:ext uri="{FF2B5EF4-FFF2-40B4-BE49-F238E27FC236}">
                <a16:creationId xmlns:a16="http://schemas.microsoft.com/office/drawing/2014/main" id="{E1FFA82F-3CE2-7C4C-A856-AA5510DCD7CB}"/>
              </a:ext>
            </a:extLst>
          </p:cNvPr>
          <p:cNvSpPr txBox="1"/>
          <p:nvPr/>
        </p:nvSpPr>
        <p:spPr>
          <a:xfrm>
            <a:off x="533400" y="4800600"/>
            <a:ext cx="1447800" cy="461665"/>
          </a:xfrm>
          <a:prstGeom prst="rect">
            <a:avLst/>
          </a:prstGeom>
          <a:noFill/>
        </p:spPr>
        <p:txBody>
          <a:bodyPr wrap="square" rtlCol="0">
            <a:spAutoFit/>
          </a:bodyPr>
          <a:lstStyle/>
          <a:p>
            <a:pPr algn="ctr"/>
            <a:r>
              <a:rPr lang="en-US" dirty="0"/>
              <a:t>q</a:t>
            </a:r>
            <a:r>
              <a:rPr lang="en-US" baseline="-25000" dirty="0"/>
              <a:t>0</a:t>
            </a:r>
            <a:r>
              <a:rPr lang="en-US" dirty="0"/>
              <a:t>,Y1</a:t>
            </a:r>
          </a:p>
        </p:txBody>
      </p:sp>
      <p:sp>
        <p:nvSpPr>
          <p:cNvPr id="105" name="TextBox 104">
            <a:extLst>
              <a:ext uri="{FF2B5EF4-FFF2-40B4-BE49-F238E27FC236}">
                <a16:creationId xmlns:a16="http://schemas.microsoft.com/office/drawing/2014/main" id="{89E81112-77C2-A64E-BD78-4EED82997720}"/>
              </a:ext>
            </a:extLst>
          </p:cNvPr>
          <p:cNvSpPr txBox="1"/>
          <p:nvPr/>
        </p:nvSpPr>
        <p:spPr>
          <a:xfrm>
            <a:off x="1295400" y="5177135"/>
            <a:ext cx="762000" cy="461665"/>
          </a:xfrm>
          <a:prstGeom prst="rect">
            <a:avLst/>
          </a:prstGeom>
          <a:noFill/>
        </p:spPr>
        <p:txBody>
          <a:bodyPr wrap="square" rtlCol="0">
            <a:spAutoFit/>
          </a:bodyPr>
          <a:lstStyle/>
          <a:p>
            <a:pPr algn="r"/>
            <a:r>
              <a:rPr lang="en-US" dirty="0"/>
              <a:t>0</a:t>
            </a:r>
          </a:p>
        </p:txBody>
      </p:sp>
      <p:sp>
        <p:nvSpPr>
          <p:cNvPr id="106" name="TextBox 105">
            <a:extLst>
              <a:ext uri="{FF2B5EF4-FFF2-40B4-BE49-F238E27FC236}">
                <a16:creationId xmlns:a16="http://schemas.microsoft.com/office/drawing/2014/main" id="{9F0E9ABC-EFCA-CA4C-8272-432DA418ED3D}"/>
              </a:ext>
            </a:extLst>
          </p:cNvPr>
          <p:cNvSpPr txBox="1"/>
          <p:nvPr/>
        </p:nvSpPr>
        <p:spPr>
          <a:xfrm>
            <a:off x="457200" y="5181600"/>
            <a:ext cx="838200" cy="461665"/>
          </a:xfrm>
          <a:prstGeom prst="rect">
            <a:avLst/>
          </a:prstGeom>
          <a:noFill/>
        </p:spPr>
        <p:txBody>
          <a:bodyPr wrap="square" rtlCol="0">
            <a:spAutoFit/>
          </a:bodyPr>
          <a:lstStyle/>
          <a:p>
            <a:r>
              <a:rPr lang="en-US" dirty="0"/>
              <a:t>Y</a:t>
            </a:r>
          </a:p>
        </p:txBody>
      </p:sp>
      <p:sp>
        <p:nvSpPr>
          <p:cNvPr id="107" name="TextBox 106">
            <a:extLst>
              <a:ext uri="{FF2B5EF4-FFF2-40B4-BE49-F238E27FC236}">
                <a16:creationId xmlns:a16="http://schemas.microsoft.com/office/drawing/2014/main" id="{9A192C77-6304-9246-B6E7-D32A6EB7F4CC}"/>
              </a:ext>
            </a:extLst>
          </p:cNvPr>
          <p:cNvSpPr txBox="1"/>
          <p:nvPr/>
        </p:nvSpPr>
        <p:spPr>
          <a:xfrm>
            <a:off x="533400" y="5486400"/>
            <a:ext cx="1447800" cy="461665"/>
          </a:xfrm>
          <a:prstGeom prst="rect">
            <a:avLst/>
          </a:prstGeom>
          <a:noFill/>
        </p:spPr>
        <p:txBody>
          <a:bodyPr wrap="square" rtlCol="0">
            <a:spAutoFit/>
          </a:bodyPr>
          <a:lstStyle/>
          <a:p>
            <a:pPr algn="ctr"/>
            <a:r>
              <a:rPr lang="en-US" dirty="0"/>
              <a:t>X</a:t>
            </a:r>
          </a:p>
        </p:txBody>
      </p:sp>
      <p:sp>
        <p:nvSpPr>
          <p:cNvPr id="108" name="Frame 107">
            <a:extLst>
              <a:ext uri="{FF2B5EF4-FFF2-40B4-BE49-F238E27FC236}">
                <a16:creationId xmlns:a16="http://schemas.microsoft.com/office/drawing/2014/main" id="{38C54B85-323E-B545-9776-671A67B7518A}"/>
              </a:ext>
            </a:extLst>
          </p:cNvPr>
          <p:cNvSpPr/>
          <p:nvPr/>
        </p:nvSpPr>
        <p:spPr bwMode="auto">
          <a:xfrm>
            <a:off x="2438400" y="4572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09" name="TextBox 108">
            <a:extLst>
              <a:ext uri="{FF2B5EF4-FFF2-40B4-BE49-F238E27FC236}">
                <a16:creationId xmlns:a16="http://schemas.microsoft.com/office/drawing/2014/main" id="{1016F6FF-216F-B24F-8DB8-C80C20F4C39F}"/>
              </a:ext>
            </a:extLst>
          </p:cNvPr>
          <p:cNvSpPr txBox="1"/>
          <p:nvPr/>
        </p:nvSpPr>
        <p:spPr>
          <a:xfrm>
            <a:off x="3124200" y="4800600"/>
            <a:ext cx="457200" cy="461665"/>
          </a:xfrm>
          <a:prstGeom prst="rect">
            <a:avLst/>
          </a:prstGeom>
          <a:noFill/>
        </p:spPr>
        <p:txBody>
          <a:bodyPr wrap="square" rtlCol="0">
            <a:spAutoFit/>
          </a:bodyPr>
          <a:lstStyle/>
          <a:p>
            <a:pPr algn="ctr"/>
            <a:r>
              <a:rPr lang="en-US" dirty="0"/>
              <a:t>1</a:t>
            </a:r>
          </a:p>
        </p:txBody>
      </p:sp>
      <p:sp>
        <p:nvSpPr>
          <p:cNvPr id="110" name="TextBox 109">
            <a:extLst>
              <a:ext uri="{FF2B5EF4-FFF2-40B4-BE49-F238E27FC236}">
                <a16:creationId xmlns:a16="http://schemas.microsoft.com/office/drawing/2014/main" id="{2F7476CC-3B10-A74E-9E60-E496F8D7652B}"/>
              </a:ext>
            </a:extLst>
          </p:cNvPr>
          <p:cNvSpPr txBox="1"/>
          <p:nvPr/>
        </p:nvSpPr>
        <p:spPr>
          <a:xfrm>
            <a:off x="3733800" y="5177135"/>
            <a:ext cx="457200" cy="461665"/>
          </a:xfrm>
          <a:prstGeom prst="rect">
            <a:avLst/>
          </a:prstGeom>
          <a:noFill/>
        </p:spPr>
        <p:txBody>
          <a:bodyPr wrap="square" rtlCol="0">
            <a:spAutoFit/>
          </a:bodyPr>
          <a:lstStyle/>
          <a:p>
            <a:pPr algn="ctr"/>
            <a:r>
              <a:rPr lang="en-US" dirty="0"/>
              <a:t>0</a:t>
            </a:r>
          </a:p>
        </p:txBody>
      </p:sp>
      <p:sp>
        <p:nvSpPr>
          <p:cNvPr id="111" name="TextBox 110">
            <a:extLst>
              <a:ext uri="{FF2B5EF4-FFF2-40B4-BE49-F238E27FC236}">
                <a16:creationId xmlns:a16="http://schemas.microsoft.com/office/drawing/2014/main" id="{2D1DBAE7-891E-6B48-8EB2-24E10A74990B}"/>
              </a:ext>
            </a:extLst>
          </p:cNvPr>
          <p:cNvSpPr txBox="1"/>
          <p:nvPr/>
        </p:nvSpPr>
        <p:spPr>
          <a:xfrm>
            <a:off x="2590800" y="5181600"/>
            <a:ext cx="457200" cy="461665"/>
          </a:xfrm>
          <a:prstGeom prst="rect">
            <a:avLst/>
          </a:prstGeom>
          <a:noFill/>
        </p:spPr>
        <p:txBody>
          <a:bodyPr wrap="square" rtlCol="0">
            <a:spAutoFit/>
          </a:bodyPr>
          <a:lstStyle/>
          <a:p>
            <a:pPr algn="ctr"/>
            <a:r>
              <a:rPr lang="en-US" dirty="0"/>
              <a:t>0</a:t>
            </a:r>
          </a:p>
        </p:txBody>
      </p:sp>
      <p:sp>
        <p:nvSpPr>
          <p:cNvPr id="112" name="TextBox 111">
            <a:extLst>
              <a:ext uri="{FF2B5EF4-FFF2-40B4-BE49-F238E27FC236}">
                <a16:creationId xmlns:a16="http://schemas.microsoft.com/office/drawing/2014/main" id="{0A57D894-CC1C-1842-BE4D-7B423AEE1D65}"/>
              </a:ext>
            </a:extLst>
          </p:cNvPr>
          <p:cNvSpPr txBox="1"/>
          <p:nvPr/>
        </p:nvSpPr>
        <p:spPr>
          <a:xfrm>
            <a:off x="3124200" y="5486400"/>
            <a:ext cx="457200" cy="461665"/>
          </a:xfrm>
          <a:prstGeom prst="rect">
            <a:avLst/>
          </a:prstGeom>
          <a:noFill/>
        </p:spPr>
        <p:txBody>
          <a:bodyPr wrap="square" rtlCol="0">
            <a:spAutoFit/>
          </a:bodyPr>
          <a:lstStyle/>
          <a:p>
            <a:pPr algn="ctr"/>
            <a:r>
              <a:rPr lang="en-US" dirty="0"/>
              <a:t>X</a:t>
            </a:r>
          </a:p>
        </p:txBody>
      </p:sp>
      <p:sp>
        <p:nvSpPr>
          <p:cNvPr id="113" name="Frame 112">
            <a:extLst>
              <a:ext uri="{FF2B5EF4-FFF2-40B4-BE49-F238E27FC236}">
                <a16:creationId xmlns:a16="http://schemas.microsoft.com/office/drawing/2014/main" id="{D20DBB85-316E-E640-8CBF-FD58A413E589}"/>
              </a:ext>
            </a:extLst>
          </p:cNvPr>
          <p:cNvSpPr/>
          <p:nvPr/>
        </p:nvSpPr>
        <p:spPr bwMode="auto">
          <a:xfrm>
            <a:off x="4495800" y="4572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14" name="TextBox 113">
            <a:extLst>
              <a:ext uri="{FF2B5EF4-FFF2-40B4-BE49-F238E27FC236}">
                <a16:creationId xmlns:a16="http://schemas.microsoft.com/office/drawing/2014/main" id="{3AD48C52-0709-C44F-BD4B-4470E50FE13C}"/>
              </a:ext>
            </a:extLst>
          </p:cNvPr>
          <p:cNvSpPr txBox="1"/>
          <p:nvPr/>
        </p:nvSpPr>
        <p:spPr>
          <a:xfrm>
            <a:off x="5181600" y="4800600"/>
            <a:ext cx="457200" cy="461665"/>
          </a:xfrm>
          <a:prstGeom prst="rect">
            <a:avLst/>
          </a:prstGeom>
          <a:noFill/>
        </p:spPr>
        <p:txBody>
          <a:bodyPr wrap="square" rtlCol="0">
            <a:spAutoFit/>
          </a:bodyPr>
          <a:lstStyle/>
          <a:p>
            <a:pPr algn="ctr"/>
            <a:r>
              <a:rPr lang="en-US" dirty="0"/>
              <a:t>0</a:t>
            </a:r>
          </a:p>
        </p:txBody>
      </p:sp>
      <p:sp>
        <p:nvSpPr>
          <p:cNvPr id="115" name="TextBox 114">
            <a:extLst>
              <a:ext uri="{FF2B5EF4-FFF2-40B4-BE49-F238E27FC236}">
                <a16:creationId xmlns:a16="http://schemas.microsoft.com/office/drawing/2014/main" id="{56466820-7294-C247-8991-818A9A782527}"/>
              </a:ext>
            </a:extLst>
          </p:cNvPr>
          <p:cNvSpPr txBox="1"/>
          <p:nvPr/>
        </p:nvSpPr>
        <p:spPr>
          <a:xfrm>
            <a:off x="5791200" y="5177135"/>
            <a:ext cx="457200" cy="461665"/>
          </a:xfrm>
          <a:prstGeom prst="rect">
            <a:avLst/>
          </a:prstGeom>
          <a:noFill/>
        </p:spPr>
        <p:txBody>
          <a:bodyPr wrap="square" rtlCol="0">
            <a:spAutoFit/>
          </a:bodyPr>
          <a:lstStyle/>
          <a:p>
            <a:pPr algn="ctr"/>
            <a:r>
              <a:rPr lang="en-US" dirty="0"/>
              <a:t>0</a:t>
            </a:r>
          </a:p>
        </p:txBody>
      </p:sp>
      <p:sp>
        <p:nvSpPr>
          <p:cNvPr id="116" name="TextBox 115">
            <a:extLst>
              <a:ext uri="{FF2B5EF4-FFF2-40B4-BE49-F238E27FC236}">
                <a16:creationId xmlns:a16="http://schemas.microsoft.com/office/drawing/2014/main" id="{06568E05-BC9F-0E45-ADCD-DA1EE7BEAB7F}"/>
              </a:ext>
            </a:extLst>
          </p:cNvPr>
          <p:cNvSpPr txBox="1"/>
          <p:nvPr/>
        </p:nvSpPr>
        <p:spPr>
          <a:xfrm>
            <a:off x="4648200" y="5181600"/>
            <a:ext cx="457200" cy="461665"/>
          </a:xfrm>
          <a:prstGeom prst="rect">
            <a:avLst/>
          </a:prstGeom>
          <a:noFill/>
        </p:spPr>
        <p:txBody>
          <a:bodyPr wrap="square" rtlCol="0">
            <a:spAutoFit/>
          </a:bodyPr>
          <a:lstStyle/>
          <a:p>
            <a:pPr algn="ctr"/>
            <a:r>
              <a:rPr lang="en-US" dirty="0"/>
              <a:t>0</a:t>
            </a:r>
          </a:p>
        </p:txBody>
      </p:sp>
      <p:sp>
        <p:nvSpPr>
          <p:cNvPr id="117" name="TextBox 116">
            <a:extLst>
              <a:ext uri="{FF2B5EF4-FFF2-40B4-BE49-F238E27FC236}">
                <a16:creationId xmlns:a16="http://schemas.microsoft.com/office/drawing/2014/main" id="{282DB83E-8603-5745-B38B-9AF1CF0133E8}"/>
              </a:ext>
            </a:extLst>
          </p:cNvPr>
          <p:cNvSpPr txBox="1"/>
          <p:nvPr/>
        </p:nvSpPr>
        <p:spPr>
          <a:xfrm>
            <a:off x="5181600" y="5486400"/>
            <a:ext cx="457200" cy="461665"/>
          </a:xfrm>
          <a:prstGeom prst="rect">
            <a:avLst/>
          </a:prstGeom>
          <a:noFill/>
        </p:spPr>
        <p:txBody>
          <a:bodyPr wrap="square" rtlCol="0">
            <a:spAutoFit/>
          </a:bodyPr>
          <a:lstStyle/>
          <a:p>
            <a:pPr algn="ctr"/>
            <a:r>
              <a:rPr lang="en-US" dirty="0"/>
              <a:t>X</a:t>
            </a:r>
          </a:p>
        </p:txBody>
      </p:sp>
      <p:sp>
        <p:nvSpPr>
          <p:cNvPr id="118" name="Frame 117">
            <a:extLst>
              <a:ext uri="{FF2B5EF4-FFF2-40B4-BE49-F238E27FC236}">
                <a16:creationId xmlns:a16="http://schemas.microsoft.com/office/drawing/2014/main" id="{4AB57568-3DE5-DB4B-9104-7A4E9A7F2D10}"/>
              </a:ext>
            </a:extLst>
          </p:cNvPr>
          <p:cNvSpPr/>
          <p:nvPr/>
        </p:nvSpPr>
        <p:spPr bwMode="auto">
          <a:xfrm>
            <a:off x="6934200" y="4572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19" name="TextBox 118">
            <a:extLst>
              <a:ext uri="{FF2B5EF4-FFF2-40B4-BE49-F238E27FC236}">
                <a16:creationId xmlns:a16="http://schemas.microsoft.com/office/drawing/2014/main" id="{667BEA5C-8DDD-A747-8548-750D83691A54}"/>
              </a:ext>
            </a:extLst>
          </p:cNvPr>
          <p:cNvSpPr txBox="1"/>
          <p:nvPr/>
        </p:nvSpPr>
        <p:spPr>
          <a:xfrm>
            <a:off x="7620000" y="4800600"/>
            <a:ext cx="457200" cy="461665"/>
          </a:xfrm>
          <a:prstGeom prst="rect">
            <a:avLst/>
          </a:prstGeom>
          <a:noFill/>
        </p:spPr>
        <p:txBody>
          <a:bodyPr wrap="square" rtlCol="0">
            <a:spAutoFit/>
          </a:bodyPr>
          <a:lstStyle/>
          <a:p>
            <a:pPr algn="ctr"/>
            <a:r>
              <a:rPr lang="en-US" dirty="0"/>
              <a:t>0</a:t>
            </a:r>
          </a:p>
        </p:txBody>
      </p:sp>
      <p:sp>
        <p:nvSpPr>
          <p:cNvPr id="120" name="TextBox 119">
            <a:extLst>
              <a:ext uri="{FF2B5EF4-FFF2-40B4-BE49-F238E27FC236}">
                <a16:creationId xmlns:a16="http://schemas.microsoft.com/office/drawing/2014/main" id="{F03F2D18-9AEC-264B-B2CD-15DD1DE3BB4E}"/>
              </a:ext>
            </a:extLst>
          </p:cNvPr>
          <p:cNvSpPr txBox="1"/>
          <p:nvPr/>
        </p:nvSpPr>
        <p:spPr>
          <a:xfrm>
            <a:off x="8229600" y="5177135"/>
            <a:ext cx="457200" cy="461665"/>
          </a:xfrm>
          <a:prstGeom prst="rect">
            <a:avLst/>
          </a:prstGeom>
          <a:noFill/>
        </p:spPr>
        <p:txBody>
          <a:bodyPr wrap="square" rtlCol="0">
            <a:spAutoFit/>
          </a:bodyPr>
          <a:lstStyle/>
          <a:p>
            <a:pPr algn="ctr"/>
            <a:r>
              <a:rPr lang="en-US" dirty="0"/>
              <a:t>0</a:t>
            </a:r>
          </a:p>
        </p:txBody>
      </p:sp>
      <p:sp>
        <p:nvSpPr>
          <p:cNvPr id="121" name="TextBox 120">
            <a:extLst>
              <a:ext uri="{FF2B5EF4-FFF2-40B4-BE49-F238E27FC236}">
                <a16:creationId xmlns:a16="http://schemas.microsoft.com/office/drawing/2014/main" id="{DA2AAFBD-2E89-EB44-ABF1-79B966F72802}"/>
              </a:ext>
            </a:extLst>
          </p:cNvPr>
          <p:cNvSpPr txBox="1"/>
          <p:nvPr/>
        </p:nvSpPr>
        <p:spPr>
          <a:xfrm>
            <a:off x="7086600" y="5181600"/>
            <a:ext cx="457200" cy="461665"/>
          </a:xfrm>
          <a:prstGeom prst="rect">
            <a:avLst/>
          </a:prstGeom>
          <a:noFill/>
        </p:spPr>
        <p:txBody>
          <a:bodyPr wrap="square" rtlCol="0">
            <a:spAutoFit/>
          </a:bodyPr>
          <a:lstStyle/>
          <a:p>
            <a:pPr algn="ctr"/>
            <a:r>
              <a:rPr lang="en-US" dirty="0"/>
              <a:t>0</a:t>
            </a:r>
          </a:p>
        </p:txBody>
      </p:sp>
      <p:sp>
        <p:nvSpPr>
          <p:cNvPr id="122" name="TextBox 121">
            <a:extLst>
              <a:ext uri="{FF2B5EF4-FFF2-40B4-BE49-F238E27FC236}">
                <a16:creationId xmlns:a16="http://schemas.microsoft.com/office/drawing/2014/main" id="{E04515BC-2C1B-9F42-8BA9-394CCE3A274A}"/>
              </a:ext>
            </a:extLst>
          </p:cNvPr>
          <p:cNvSpPr txBox="1"/>
          <p:nvPr/>
        </p:nvSpPr>
        <p:spPr>
          <a:xfrm>
            <a:off x="7620000" y="5486400"/>
            <a:ext cx="457200" cy="461665"/>
          </a:xfrm>
          <a:prstGeom prst="rect">
            <a:avLst/>
          </a:prstGeom>
          <a:noFill/>
        </p:spPr>
        <p:txBody>
          <a:bodyPr wrap="square" rtlCol="0">
            <a:spAutoFit/>
          </a:bodyPr>
          <a:lstStyle/>
          <a:p>
            <a:pPr algn="ctr"/>
            <a:r>
              <a:rPr lang="en-US" dirty="0"/>
              <a:t>X</a:t>
            </a:r>
          </a:p>
        </p:txBody>
      </p:sp>
      <p:sp>
        <p:nvSpPr>
          <p:cNvPr id="123" name="TextBox 122">
            <a:extLst>
              <a:ext uri="{FF2B5EF4-FFF2-40B4-BE49-F238E27FC236}">
                <a16:creationId xmlns:a16="http://schemas.microsoft.com/office/drawing/2014/main" id="{781D7E06-0C1F-6C4B-ADC0-B905388E5A18}"/>
              </a:ext>
            </a:extLst>
          </p:cNvPr>
          <p:cNvSpPr txBox="1"/>
          <p:nvPr/>
        </p:nvSpPr>
        <p:spPr>
          <a:xfrm>
            <a:off x="6400800" y="5292080"/>
            <a:ext cx="457200" cy="461665"/>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1586252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More on Witnesses</a:t>
            </a:r>
          </a:p>
        </p:txBody>
      </p:sp>
      <p:sp>
        <p:nvSpPr>
          <p:cNvPr id="394243" name="Rectangle 3"/>
          <p:cNvSpPr>
            <a:spLocks noGrp="1" noChangeArrowheads="1"/>
          </p:cNvSpPr>
          <p:nvPr>
            <p:ph idx="1"/>
          </p:nvPr>
        </p:nvSpPr>
        <p:spPr/>
        <p:txBody>
          <a:bodyPr/>
          <a:lstStyle/>
          <a:p>
            <a:pPr eaLnBrk="1" hangingPunct="1">
              <a:lnSpc>
                <a:spcPct val="90000"/>
              </a:lnSpc>
              <a:buFont typeface="Times" pitchFamily="-108" charset="0"/>
              <a:buNone/>
              <a:defRPr/>
            </a:pPr>
            <a:r>
              <a:rPr lang="en-US" sz="2200" dirty="0"/>
              <a:t>What if it was a color for all vertices but one?</a:t>
            </a:r>
          </a:p>
          <a:p>
            <a:pPr marL="911225" lvl="2" indent="3175" eaLnBrk="1" hangingPunct="1">
              <a:lnSpc>
                <a:spcPct val="90000"/>
              </a:lnSpc>
              <a:buFont typeface="Times" pitchFamily="-108" charset="0"/>
              <a:buNone/>
              <a:defRPr/>
            </a:pPr>
            <a:r>
              <a:rPr lang="en-US" sz="2200" dirty="0"/>
              <a:t>That also is enough. We can verify the correctness of the </a:t>
            </a:r>
            <a:r>
              <a:rPr lang="en-US" sz="2200" b="1" dirty="0"/>
              <a:t>n-1</a:t>
            </a:r>
            <a:r>
              <a:rPr lang="en-US" sz="2200" dirty="0"/>
              <a:t> given to us, then we can verify that the one uncolored vertex can be colored with a color not on any neighbor, and that the total is not more than </a:t>
            </a:r>
            <a:r>
              <a:rPr lang="en-US" sz="2200" b="1" dirty="0"/>
              <a:t>k</a:t>
            </a:r>
            <a:r>
              <a:rPr lang="en-US" sz="2200" dirty="0"/>
              <a:t>.</a:t>
            </a:r>
          </a:p>
          <a:p>
            <a:pPr eaLnBrk="1" hangingPunct="1">
              <a:lnSpc>
                <a:spcPct val="90000"/>
              </a:lnSpc>
              <a:buFont typeface="Times" pitchFamily="-108" charset="0"/>
              <a:buNone/>
              <a:defRPr/>
            </a:pPr>
            <a:r>
              <a:rPr lang="en-US" sz="2200" dirty="0"/>
              <a:t>What if all but 2, 3, or 20 vertices are colored</a:t>
            </a:r>
          </a:p>
          <a:p>
            <a:pPr marL="914400" lvl="2" indent="0" eaLnBrk="1" hangingPunct="1">
              <a:lnSpc>
                <a:spcPct val="90000"/>
              </a:lnSpc>
              <a:buFont typeface="Times" pitchFamily="-108" charset="0"/>
              <a:buNone/>
              <a:defRPr/>
            </a:pPr>
            <a:r>
              <a:rPr lang="en-US" sz="2200" dirty="0"/>
              <a:t>All are valid witnesses. (Potentially exponential but for a constant, not a variable </a:t>
            </a:r>
            <a:r>
              <a:rPr lang="en-US" sz="2200" b="1" dirty="0"/>
              <a:t>n</a:t>
            </a:r>
            <a:r>
              <a:rPr lang="en-US" sz="2200" dirty="0"/>
              <a:t>)</a:t>
            </a:r>
          </a:p>
          <a:p>
            <a:pPr eaLnBrk="1" hangingPunct="1">
              <a:lnSpc>
                <a:spcPct val="90000"/>
              </a:lnSpc>
              <a:buFont typeface="Times" pitchFamily="-108" charset="0"/>
              <a:buNone/>
              <a:defRPr/>
            </a:pPr>
            <a:r>
              <a:rPr lang="en-US" sz="2200" dirty="0"/>
              <a:t>What if half the vertices are colored? </a:t>
            </a:r>
          </a:p>
          <a:p>
            <a:pPr marL="911225" lvl="2" indent="3175" eaLnBrk="1" hangingPunct="1">
              <a:lnSpc>
                <a:spcPct val="90000"/>
              </a:lnSpc>
              <a:buFont typeface="Times" pitchFamily="-108" charset="0"/>
              <a:buNone/>
              <a:defRPr/>
            </a:pPr>
            <a:r>
              <a:rPr lang="en-US" sz="2200" dirty="0"/>
              <a:t>Usually,  No. There's not enough information. Sure, we can check that what is given to us is properly colored, but we don't know how to "finish it off” except perhaps in </a:t>
            </a:r>
            <a:r>
              <a:rPr lang="en-US" sz="2200" b="1" dirty="0" err="1"/>
              <a:t>k</a:t>
            </a:r>
            <a:r>
              <a:rPr lang="en-US" sz="2200" b="1" baseline="30000" dirty="0" err="1"/>
              <a:t>n</a:t>
            </a:r>
            <a:r>
              <a:rPr lang="en-US" sz="2200" b="1" baseline="30000" dirty="0"/>
              <a:t>/2</a:t>
            </a:r>
            <a:r>
              <a:rPr lang="en-US" sz="2200" dirty="0"/>
              <a:t> time.</a:t>
            </a:r>
          </a:p>
        </p:txBody>
      </p:sp>
      <p:sp>
        <p:nvSpPr>
          <p:cNvPr id="4" name="Date Placeholder 3">
            <a:extLst>
              <a:ext uri="{FF2B5EF4-FFF2-40B4-BE49-F238E27FC236}">
                <a16:creationId xmlns:a16="http://schemas.microsoft.com/office/drawing/2014/main" id="{13DFD7A7-2766-6C41-AB3A-A15D47DCA07D}"/>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16E9CA03-9B8D-AF43-91EB-98E7C051170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BB125DF1-D61B-EE49-9DFB-8624CC2957F3}"/>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94505092"/>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Variations</a:t>
            </a:r>
          </a:p>
        </p:txBody>
      </p:sp>
      <p:sp>
        <p:nvSpPr>
          <p:cNvPr id="3" name="Content Placeholder 2"/>
          <p:cNvSpPr>
            <a:spLocks noGrp="1"/>
          </p:cNvSpPr>
          <p:nvPr>
            <p:ph idx="1"/>
          </p:nvPr>
        </p:nvSpPr>
        <p:spPr/>
        <p:txBody>
          <a:bodyPr/>
          <a:lstStyle/>
          <a:p>
            <a:r>
              <a:rPr lang="en-US" sz="2800" dirty="0"/>
              <a:t>One-dimensional space (I asked you to think about that on an earlier slide)</a:t>
            </a:r>
          </a:p>
          <a:p>
            <a:pPr lvl="1"/>
            <a:endParaRPr lang="en-US" sz="2000" dirty="0"/>
          </a:p>
          <a:p>
            <a:r>
              <a:rPr lang="en-US" sz="2800" dirty="0"/>
              <a:t>Infinite 3d space (worse than re/co-re in general)</a:t>
            </a:r>
          </a:p>
          <a:p>
            <a:pPr lvl="1"/>
            <a:r>
              <a:rPr lang="en-US" sz="2400" dirty="0"/>
              <a:t>This become a there exists, for all, problem – Does there exist an initial tape for which M never halts</a:t>
            </a:r>
          </a:p>
          <a:p>
            <a:pPr lvl="1"/>
            <a:r>
              <a:rPr lang="en-US" sz="2400" dirty="0"/>
              <a:t>In fact, one can mimic acceptance of no inputs here, meaning M is not an algorithm </a:t>
            </a:r>
            <a:r>
              <a:rPr lang="en-US" sz="2400" dirty="0" err="1"/>
              <a:t>iff</a:t>
            </a:r>
            <a:r>
              <a:rPr lang="en-US" sz="2400" dirty="0"/>
              <a:t> we can not tile any of the x-y planes in the 3d space</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4/6/22</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260</a:t>
            </a:fld>
            <a:endParaRPr lang="en-US"/>
          </a:p>
        </p:txBody>
      </p:sp>
    </p:spTree>
    <p:extLst>
      <p:ext uri="{BB962C8B-B14F-4D97-AF65-F5344CB8AC3E}">
        <p14:creationId xmlns:p14="http://schemas.microsoft.com/office/powerpoint/2010/main" val="2489692405"/>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PCP Revisited</a:t>
            </a:r>
          </a:p>
        </p:txBody>
      </p:sp>
      <p:sp>
        <p:nvSpPr>
          <p:cNvPr id="497667" name="Rectangle 3"/>
          <p:cNvSpPr>
            <a:spLocks noGrp="1" noChangeArrowheads="1"/>
          </p:cNvSpPr>
          <p:nvPr>
            <p:ph type="subTitle" idx="1"/>
          </p:nvPr>
        </p:nvSpPr>
        <p:spPr/>
        <p:txBody>
          <a:bodyPr/>
          <a:lstStyle/>
          <a:p>
            <a:pPr algn="ctr" eaLnBrk="1" hangingPunct="1">
              <a:lnSpc>
                <a:spcPct val="90000"/>
              </a:lnSpc>
              <a:buFont typeface="Times" charset="0"/>
              <a:buNone/>
              <a:defRPr/>
            </a:pPr>
            <a:r>
              <a:rPr lang="en-US" b="1" dirty="0">
                <a:latin typeface="Arial" panose="020B0604020202020204" pitchFamily="34" charset="0"/>
                <a:cs typeface="Arial" panose="020B0604020202020204" pitchFamily="34" charset="0"/>
              </a:rPr>
              <a:t>Bounded Post Correspondence</a:t>
            </a:r>
          </a:p>
        </p:txBody>
      </p:sp>
    </p:spTree>
    <p:extLst>
      <p:ext uri="{BB962C8B-B14F-4D97-AF65-F5344CB8AC3E}">
        <p14:creationId xmlns:p14="http://schemas.microsoft.com/office/powerpoint/2010/main" val="1041323533"/>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Slide Number Placeholder 5"/>
          <p:cNvSpPr>
            <a:spLocks noGrp="1"/>
          </p:cNvSpPr>
          <p:nvPr>
            <p:ph type="sldNum" sz="quarter" idx="12"/>
          </p:nvPr>
        </p:nvSpPr>
        <p:spPr>
          <a:noFill/>
        </p:spPr>
        <p:txBody>
          <a:bodyPr/>
          <a:lstStyle/>
          <a:p>
            <a:pPr eaLnBrk="1" hangingPunct="1"/>
            <a:fld id="{9AD1D42B-6C10-184C-8E7D-7C50EAA4F61B}" type="slidenum">
              <a:rPr lang="en-US">
                <a:latin typeface="Arial" pitchFamily="-111" charset="0"/>
                <a:ea typeface="ＭＳ Ｐゴシック" pitchFamily="-111" charset="-128"/>
                <a:cs typeface="ＭＳ Ｐゴシック" pitchFamily="-111" charset="-128"/>
              </a:rPr>
              <a:pPr eaLnBrk="1" hangingPunct="1"/>
              <a:t>262</a:t>
            </a:fld>
            <a:endParaRPr lang="en-US">
              <a:latin typeface="Arial" pitchFamily="-111" charset="0"/>
              <a:ea typeface="ＭＳ Ｐゴシック" pitchFamily="-111" charset="-128"/>
              <a:cs typeface="ＭＳ Ｐゴシック" pitchFamily="-111" charset="-128"/>
            </a:endParaRPr>
          </a:p>
        </p:txBody>
      </p:sp>
      <p:sp>
        <p:nvSpPr>
          <p:cNvPr id="50893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Word Problems</a:t>
            </a:r>
          </a:p>
        </p:txBody>
      </p:sp>
      <p:sp>
        <p:nvSpPr>
          <p:cNvPr id="508932" name="Rectangle 3"/>
          <p:cNvSpPr>
            <a:spLocks noGrp="1" noChangeArrowheads="1"/>
          </p:cNvSpPr>
          <p:nvPr>
            <p:ph type="body" idx="1"/>
          </p:nvPr>
        </p:nvSpPr>
        <p:spPr/>
        <p:txBody>
          <a:bodyPr/>
          <a:lstStyle/>
          <a:p>
            <a:pPr eaLnBrk="1" hangingPunct="1">
              <a:lnSpc>
                <a:spcPct val="80000"/>
              </a:lnSpc>
            </a:pPr>
            <a:r>
              <a:rPr lang="en-US" sz="2800" dirty="0">
                <a:ea typeface="ＭＳ Ｐゴシック" pitchFamily="-111" charset="-128"/>
                <a:cs typeface="ＭＳ Ｐゴシック" pitchFamily="-111" charset="-128"/>
              </a:rPr>
              <a:t>Let </a:t>
            </a:r>
            <a:r>
              <a:rPr lang="en-US" sz="2800" b="1" dirty="0">
                <a:ea typeface="ＭＳ Ｐゴシック" pitchFamily="-111" charset="-128"/>
                <a:cs typeface="ＭＳ Ｐゴシック" pitchFamily="-111" charset="-128"/>
              </a:rPr>
              <a:t>S = (</a:t>
            </a:r>
            <a:r>
              <a:rPr lang="en-US" sz="2800" b="1" dirty="0">
                <a:latin typeface="Symbol" pitchFamily="-111" charset="2"/>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 R) </a:t>
            </a:r>
            <a:r>
              <a:rPr lang="en-US" sz="2800" dirty="0">
                <a:ea typeface="ＭＳ Ｐゴシック" pitchFamily="-111" charset="-128"/>
                <a:cs typeface="ＭＳ Ｐゴシック" pitchFamily="-111" charset="-128"/>
              </a:rPr>
              <a:t>be some </a:t>
            </a:r>
            <a:r>
              <a:rPr lang="en-US" sz="2800" dirty="0" err="1">
                <a:ea typeface="ＭＳ Ｐゴシック" pitchFamily="-111" charset="-128"/>
                <a:cs typeface="ＭＳ Ｐゴシック" pitchFamily="-111" charset="-128"/>
              </a:rPr>
              <a:t>Thue</a:t>
            </a:r>
            <a:r>
              <a:rPr lang="en-US" sz="2800" dirty="0">
                <a:ea typeface="ＭＳ Ｐゴシック" pitchFamily="-111" charset="-128"/>
                <a:cs typeface="ＭＳ Ｐゴシック" pitchFamily="-111" charset="-128"/>
              </a:rPr>
              <a:t> (Semi-</a:t>
            </a:r>
            <a:r>
              <a:rPr lang="en-US" sz="2800" dirty="0" err="1">
                <a:ea typeface="ＭＳ Ｐゴシック" pitchFamily="-111" charset="-128"/>
                <a:cs typeface="ＭＳ Ｐゴシック" pitchFamily="-111" charset="-128"/>
              </a:rPr>
              <a:t>Thue</a:t>
            </a:r>
            <a:r>
              <a:rPr lang="en-US" sz="2800" dirty="0">
                <a:ea typeface="ＭＳ Ｐゴシック" pitchFamily="-111" charset="-128"/>
                <a:cs typeface="ＭＳ Ｐゴシック" pitchFamily="-111" charset="-128"/>
              </a:rPr>
              <a:t>) system, then the word problem for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the problem to determine of arbitrary words w and x over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whether or not </a:t>
            </a:r>
            <a:r>
              <a:rPr lang="en-US" sz="2800" b="1" dirty="0">
                <a:ea typeface="Arial" pitchFamily="-111" charset="0"/>
                <a:cs typeface="Arial" pitchFamily="-111" charset="0"/>
                <a:sym typeface="Symbol" pitchFamily="-111" charset="2"/>
              </a:rPr>
              <a:t>w * x </a:t>
            </a:r>
            <a:r>
              <a:rPr lang="en-US" sz="2800" dirty="0">
                <a:ea typeface="Arial" pitchFamily="-111" charset="0"/>
                <a:cs typeface="Arial" pitchFamily="-111" charset="0"/>
                <a:sym typeface="Symbol" pitchFamily="-111" charset="2"/>
              </a:rPr>
              <a:t>( </a:t>
            </a:r>
            <a:r>
              <a:rPr lang="en-US" sz="2800" b="1" dirty="0">
                <a:ea typeface="Arial" pitchFamily="-111" charset="0"/>
                <a:cs typeface="Arial" pitchFamily="-111" charset="0"/>
                <a:sym typeface="Symbol" pitchFamily="-111" charset="2"/>
              </a:rPr>
              <a:t>w * x </a:t>
            </a:r>
            <a:r>
              <a:rPr lang="en-US" sz="2800" dirty="0">
                <a:ea typeface="Arial" pitchFamily="-111" charset="0"/>
                <a:cs typeface="Arial" pitchFamily="-111" charset="0"/>
                <a:sym typeface="Symbol" pitchFamily="-111" charset="2"/>
              </a:rPr>
              <a:t>)</a:t>
            </a:r>
          </a:p>
          <a:p>
            <a:pPr eaLnBrk="1" hangingPunct="1">
              <a:lnSpc>
                <a:spcPct val="80000"/>
              </a:lnSpc>
            </a:pPr>
            <a:r>
              <a:rPr lang="en-US" sz="2800" dirty="0">
                <a:ea typeface="Arial" pitchFamily="-111" charset="0"/>
                <a:cs typeface="Arial" pitchFamily="-111" charset="0"/>
                <a:sym typeface="Symbol" pitchFamily="-111" charset="2"/>
              </a:rPr>
              <a:t>The </a:t>
            </a:r>
            <a:r>
              <a:rPr lang="en-US" sz="2800" dirty="0" err="1">
                <a:ea typeface="Arial" pitchFamily="-111" charset="0"/>
                <a:cs typeface="Arial" pitchFamily="-111" charset="0"/>
                <a:sym typeface="Symbol" pitchFamily="-111" charset="2"/>
              </a:rPr>
              <a:t>Thue</a:t>
            </a:r>
            <a:r>
              <a:rPr lang="en-US" sz="2800" dirty="0">
                <a:ea typeface="Arial" pitchFamily="-111" charset="0"/>
                <a:cs typeface="Arial" pitchFamily="-111" charset="0"/>
                <a:sym typeface="Symbol" pitchFamily="-111" charset="2"/>
              </a:rPr>
              <a:t> system word problem is the problem of determining membership in equivalence classes. This is not true for Semi-</a:t>
            </a:r>
            <a:r>
              <a:rPr lang="en-US" sz="2800" dirty="0" err="1">
                <a:ea typeface="Arial" pitchFamily="-111" charset="0"/>
                <a:cs typeface="Arial" pitchFamily="-111" charset="0"/>
                <a:sym typeface="Symbol" pitchFamily="-111" charset="2"/>
              </a:rPr>
              <a:t>Thue</a:t>
            </a:r>
            <a:r>
              <a:rPr lang="en-US" sz="2800" dirty="0">
                <a:ea typeface="Arial" pitchFamily="-111" charset="0"/>
                <a:cs typeface="Arial" pitchFamily="-111" charset="0"/>
                <a:sym typeface="Symbol" pitchFamily="-111" charset="2"/>
              </a:rPr>
              <a:t> systems.</a:t>
            </a:r>
          </a:p>
          <a:p>
            <a:pPr eaLnBrk="1" hangingPunct="1">
              <a:lnSpc>
                <a:spcPct val="80000"/>
              </a:lnSpc>
            </a:pPr>
            <a:r>
              <a:rPr lang="en-US" sz="2800" dirty="0">
                <a:ea typeface="Arial" pitchFamily="-111" charset="0"/>
                <a:cs typeface="Arial" pitchFamily="-111" charset="0"/>
                <a:sym typeface="Symbol" pitchFamily="-111" charset="2"/>
              </a:rPr>
              <a:t>We can always consider just the relation </a:t>
            </a:r>
            <a:r>
              <a:rPr lang="en-US" sz="2800" b="1" dirty="0">
                <a:ea typeface="Arial" pitchFamily="-111" charset="0"/>
                <a:cs typeface="Arial" pitchFamily="-111" charset="0"/>
                <a:sym typeface="Symbol" pitchFamily="-111" charset="2"/>
              </a:rPr>
              <a:t>* </a:t>
            </a:r>
            <a:r>
              <a:rPr lang="en-US" sz="2800" dirty="0">
                <a:ea typeface="Arial" pitchFamily="-111" charset="0"/>
                <a:cs typeface="Arial" pitchFamily="-111" charset="0"/>
                <a:sym typeface="Symbol" pitchFamily="-111" charset="2"/>
              </a:rPr>
              <a:t>since the symmetric property of </a:t>
            </a:r>
            <a:r>
              <a:rPr lang="en-US" sz="2800" b="1" dirty="0">
                <a:ea typeface="Arial" pitchFamily="-111" charset="0"/>
                <a:cs typeface="Arial" pitchFamily="-111" charset="0"/>
                <a:sym typeface="Symbol" pitchFamily="-111" charset="2"/>
              </a:rPr>
              <a:t>*</a:t>
            </a:r>
            <a:r>
              <a:rPr lang="en-US" sz="2800" dirty="0">
                <a:ea typeface="Arial" pitchFamily="-111" charset="0"/>
                <a:cs typeface="Arial" pitchFamily="-111" charset="0"/>
                <a:sym typeface="Symbol" pitchFamily="-111" charset="2"/>
              </a:rPr>
              <a:t> comes directly from the rules of </a:t>
            </a:r>
            <a:r>
              <a:rPr lang="en-US" sz="2800" dirty="0" err="1">
                <a:ea typeface="Arial" pitchFamily="-111" charset="0"/>
                <a:cs typeface="Arial" pitchFamily="-111" charset="0"/>
                <a:sym typeface="Symbol" pitchFamily="-111" charset="2"/>
              </a:rPr>
              <a:t>Thue</a:t>
            </a:r>
            <a:r>
              <a:rPr lang="en-US" sz="2800" dirty="0">
                <a:ea typeface="Arial" pitchFamily="-111" charset="0"/>
                <a:cs typeface="Arial" pitchFamily="-111" charset="0"/>
                <a:sym typeface="Symbol" pitchFamily="-111" charset="2"/>
              </a:rPr>
              <a:t> systems.</a:t>
            </a:r>
          </a:p>
        </p:txBody>
      </p:sp>
      <p:sp>
        <p:nvSpPr>
          <p:cNvPr id="508933" name="Date Placeholder 3"/>
          <p:cNvSpPr>
            <a:spLocks noGrp="1"/>
          </p:cNvSpPr>
          <p:nvPr>
            <p:ph type="dt" sz="quarter" idx="10"/>
          </p:nvPr>
        </p:nvSpPr>
        <p:spPr>
          <a:noFill/>
        </p:spPr>
        <p:txBody>
          <a:bodyPr/>
          <a:lstStyle/>
          <a:p>
            <a:fld id="{8297AEE8-74FE-F448-9AA6-D5D9B6528C5E}"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0893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800850043"/>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Slide Number Placeholder 5"/>
          <p:cNvSpPr>
            <a:spLocks noGrp="1"/>
          </p:cNvSpPr>
          <p:nvPr>
            <p:ph type="sldNum" sz="quarter" idx="12"/>
          </p:nvPr>
        </p:nvSpPr>
        <p:spPr>
          <a:noFill/>
        </p:spPr>
        <p:txBody>
          <a:bodyPr/>
          <a:lstStyle/>
          <a:p>
            <a:pPr eaLnBrk="1" hangingPunct="1"/>
            <a:fld id="{CA86C0C7-AE20-8044-BD45-1D4FB8052FB7}" type="slidenum">
              <a:rPr lang="en-US">
                <a:latin typeface="Arial" pitchFamily="-111" charset="0"/>
                <a:ea typeface="ＭＳ Ｐゴシック" pitchFamily="-111" charset="-128"/>
                <a:cs typeface="ＭＳ Ｐゴシック" pitchFamily="-111" charset="-128"/>
              </a:rPr>
              <a:pPr eaLnBrk="1" hangingPunct="1"/>
              <a:t>263</a:t>
            </a:fld>
            <a:endParaRPr lang="en-US">
              <a:latin typeface="Arial" pitchFamily="-111" charset="0"/>
              <a:ea typeface="ＭＳ Ｐゴシック" pitchFamily="-111" charset="-128"/>
              <a:cs typeface="ＭＳ Ｐゴシック" pitchFamily="-111" charset="-128"/>
            </a:endParaRPr>
          </a:p>
        </p:txBody>
      </p:sp>
      <p:sp>
        <p:nvSpPr>
          <p:cNvPr id="519171" name="Rectangle 2"/>
          <p:cNvSpPr>
            <a:spLocks noGrp="1" noChangeArrowheads="1"/>
          </p:cNvSpPr>
          <p:nvPr>
            <p:ph type="title"/>
          </p:nvPr>
        </p:nvSpPr>
        <p:spPr/>
        <p:txBody>
          <a:bodyPr/>
          <a:lstStyle/>
          <a:p>
            <a:pPr eaLnBrk="1" hangingPunct="1"/>
            <a:r>
              <a:rPr lang="en-US" i="1" dirty="0">
                <a:solidFill>
                  <a:srgbClr val="FF0000"/>
                </a:solidFill>
                <a:ea typeface="ＭＳ Ｐゴシック" pitchFamily="-111" charset="-128"/>
                <a:cs typeface="ＭＳ Ｐゴシック" pitchFamily="-111" charset="-128"/>
              </a:rPr>
              <a:t>Simulating Turing Machines</a:t>
            </a:r>
          </a:p>
        </p:txBody>
      </p:sp>
      <p:sp>
        <p:nvSpPr>
          <p:cNvPr id="519172" name="Rectangle 3"/>
          <p:cNvSpPr>
            <a:spLocks noGrp="1" noChangeArrowheads="1"/>
          </p:cNvSpPr>
          <p:nvPr>
            <p:ph type="body" idx="1"/>
          </p:nvPr>
        </p:nvSpPr>
        <p:spPr/>
        <p:txBody>
          <a:bodyPr/>
          <a:lstStyle/>
          <a:p>
            <a:pPr eaLnBrk="1" hangingPunct="1">
              <a:lnSpc>
                <a:spcPct val="80000"/>
              </a:lnSpc>
            </a:pPr>
            <a:r>
              <a:rPr lang="en-US" sz="2800" dirty="0">
                <a:ea typeface="ＭＳ Ｐゴシック" pitchFamily="-111" charset="-128"/>
                <a:cs typeface="ＭＳ Ｐゴシック" pitchFamily="-111" charset="-128"/>
              </a:rPr>
              <a:t>Basically, we need at least one rule for each 4-tuple in the Turing machine’s description.</a:t>
            </a:r>
          </a:p>
          <a:p>
            <a:pPr eaLnBrk="1" hangingPunct="1">
              <a:lnSpc>
                <a:spcPct val="80000"/>
              </a:lnSpc>
            </a:pPr>
            <a:r>
              <a:rPr lang="en-US" sz="2800" dirty="0">
                <a:ea typeface="ＭＳ Ｐゴシック" pitchFamily="-111" charset="-128"/>
                <a:cs typeface="ＭＳ Ｐゴシック" pitchFamily="-111" charset="-128"/>
              </a:rPr>
              <a:t>The rules lead from one instantaneous description to another.</a:t>
            </a:r>
          </a:p>
          <a:p>
            <a:pPr eaLnBrk="1" hangingPunct="1">
              <a:lnSpc>
                <a:spcPct val="80000"/>
              </a:lnSpc>
            </a:pPr>
            <a:r>
              <a:rPr lang="en-US" sz="2800" dirty="0">
                <a:ea typeface="ＭＳ Ｐゴシック" pitchFamily="-111" charset="-128"/>
                <a:cs typeface="ＭＳ Ｐゴシック" pitchFamily="-111" charset="-128"/>
              </a:rPr>
              <a:t>The Turing ID </a:t>
            </a:r>
            <a:r>
              <a:rPr lang="en-US" sz="2800" b="1" dirty="0">
                <a:latin typeface="Symbol" pitchFamily="-111" charset="2"/>
                <a:ea typeface="ＭＳ Ｐゴシック" pitchFamily="-111" charset="-128"/>
                <a:cs typeface="ＭＳ Ｐゴシック" pitchFamily="-111" charset="-128"/>
                <a:sym typeface="Symbol" pitchFamily="-111" charset="2"/>
              </a:rPr>
              <a:t></a:t>
            </a:r>
            <a:r>
              <a:rPr lang="en-US" sz="2800" b="1" dirty="0" err="1">
                <a:ea typeface="ＭＳ Ｐゴシック" pitchFamily="-111" charset="-128"/>
                <a:cs typeface="ＭＳ Ｐゴシック" pitchFamily="-111" charset="-128"/>
              </a:rPr>
              <a:t>qa</a:t>
            </a:r>
            <a:r>
              <a:rPr lang="en-US" sz="2800" b="1" dirty="0">
                <a:latin typeface="Symbol" pitchFamily="-111" charset="2"/>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is represented by the string </a:t>
            </a:r>
            <a:r>
              <a:rPr lang="en-US" sz="2800" dirty="0" err="1">
                <a:ea typeface="ＭＳ Ｐゴシック" pitchFamily="-111" charset="-128"/>
                <a:cs typeface="ＭＳ Ｐゴシック" pitchFamily="-111" charset="-128"/>
              </a:rPr>
              <a:t>h</a:t>
            </a:r>
            <a:r>
              <a:rPr lang="en-US" sz="2800" dirty="0" err="1">
                <a:latin typeface="Symbol" pitchFamily="-111" charset="2"/>
                <a:ea typeface="ＭＳ Ｐゴシック" pitchFamily="-111" charset="-128"/>
                <a:cs typeface="ＭＳ Ｐゴシック" pitchFamily="-111" charset="-128"/>
                <a:sym typeface="Symbol" pitchFamily="-111" charset="2"/>
              </a:rPr>
              <a:t></a:t>
            </a:r>
            <a:r>
              <a:rPr lang="en-US" sz="2800" b="1" dirty="0" err="1">
                <a:ea typeface="ＭＳ Ｐゴシック" pitchFamily="-111" charset="-128"/>
                <a:cs typeface="ＭＳ Ｐゴシック" pitchFamily="-111" charset="-128"/>
              </a:rPr>
              <a:t>qa</a:t>
            </a:r>
            <a:r>
              <a:rPr lang="en-US" sz="2800" dirty="0" err="1">
                <a:latin typeface="Symbol" pitchFamily="-111" charset="2"/>
                <a:ea typeface="ＭＳ Ｐゴシック" pitchFamily="-111" charset="-128"/>
                <a:cs typeface="ＭＳ Ｐゴシック" pitchFamily="-111" charset="-128"/>
                <a:sym typeface="Symbol" pitchFamily="-111" charset="2"/>
              </a:rPr>
              <a:t></a:t>
            </a:r>
            <a:r>
              <a:rPr lang="en-US" sz="2800" dirty="0" err="1">
                <a:ea typeface="ＭＳ Ｐゴシック" pitchFamily="-111" charset="-128"/>
                <a:cs typeface="ＭＳ Ｐゴシック" pitchFamily="-111" charset="-128"/>
              </a:rPr>
              <a:t>h</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being the scanned symbol.</a:t>
            </a:r>
          </a:p>
          <a:p>
            <a:pPr eaLnBrk="1" hangingPunct="1">
              <a:lnSpc>
                <a:spcPct val="80000"/>
              </a:lnSpc>
            </a:pPr>
            <a:r>
              <a:rPr lang="en-US" sz="2800" dirty="0">
                <a:ea typeface="ＭＳ Ｐゴシック" pitchFamily="-111" charset="-128"/>
                <a:cs typeface="ＭＳ Ｐゴシック" pitchFamily="-111" charset="-128"/>
              </a:rPr>
              <a:t>The tuple </a:t>
            </a:r>
            <a:r>
              <a:rPr lang="en-US" sz="2800" b="1" dirty="0">
                <a:ea typeface="ＭＳ Ｐゴシック" pitchFamily="-111" charset="-128"/>
                <a:cs typeface="ＭＳ Ｐゴシック" pitchFamily="-111" charset="-128"/>
              </a:rPr>
              <a:t>q a b s </a:t>
            </a:r>
            <a:r>
              <a:rPr lang="en-US" sz="2800" dirty="0">
                <a:ea typeface="ＭＳ Ｐゴシック" pitchFamily="-111" charset="-128"/>
                <a:cs typeface="ＭＳ Ｐゴシック" pitchFamily="-111" charset="-128"/>
              </a:rPr>
              <a:t>leads to </a:t>
            </a:r>
            <a:br>
              <a:rPr lang="en-US" sz="2800" dirty="0">
                <a:ea typeface="ＭＳ Ｐゴシック" pitchFamily="-111" charset="-128"/>
                <a:cs typeface="ＭＳ Ｐゴシック" pitchFamily="-111" charset="-128"/>
              </a:rPr>
            </a:br>
            <a:r>
              <a:rPr lang="en-US" sz="2800" b="1" dirty="0" err="1">
                <a:ea typeface="ＭＳ Ｐゴシック" pitchFamily="-111" charset="-128"/>
                <a:cs typeface="ＭＳ Ｐゴシック" pitchFamily="-111" charset="-128"/>
              </a:rPr>
              <a:t>qa</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 </a:t>
            </a:r>
            <a:r>
              <a:rPr lang="en-US" sz="2800" b="1" dirty="0" err="1">
                <a:ea typeface="ＭＳ Ｐゴシック" pitchFamily="-111" charset="-128"/>
                <a:cs typeface="ＭＳ Ｐゴシック" pitchFamily="-111" charset="-128"/>
              </a:rPr>
              <a:t>sb</a:t>
            </a:r>
            <a:endParaRPr lang="en-US" sz="2800" b="1" dirty="0">
              <a:ea typeface="ＭＳ Ｐゴシック" pitchFamily="-111" charset="-128"/>
              <a:cs typeface="ＭＳ Ｐゴシック" pitchFamily="-111" charset="-128"/>
            </a:endParaRPr>
          </a:p>
          <a:p>
            <a:pPr eaLnBrk="1" hangingPunct="1">
              <a:lnSpc>
                <a:spcPct val="80000"/>
              </a:lnSpc>
            </a:pPr>
            <a:r>
              <a:rPr lang="en-US" sz="2800" dirty="0">
                <a:ea typeface="ＭＳ Ｐゴシック" pitchFamily="-111" charset="-128"/>
                <a:cs typeface="ＭＳ Ｐゴシック" pitchFamily="-111" charset="-128"/>
              </a:rPr>
              <a:t>Moving right and left can be harder due to blanks. </a:t>
            </a:r>
          </a:p>
        </p:txBody>
      </p:sp>
      <p:sp>
        <p:nvSpPr>
          <p:cNvPr id="519173" name="Date Placeholder 3"/>
          <p:cNvSpPr>
            <a:spLocks noGrp="1"/>
          </p:cNvSpPr>
          <p:nvPr>
            <p:ph type="dt" sz="quarter" idx="10"/>
          </p:nvPr>
        </p:nvSpPr>
        <p:spPr>
          <a:noFill/>
        </p:spPr>
        <p:txBody>
          <a:bodyPr/>
          <a:lstStyle/>
          <a:p>
            <a:fld id="{343A3634-CDBE-3B45-9C3B-C3B230A707E4}"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1917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86035249"/>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Slide Number Placeholder 5"/>
          <p:cNvSpPr>
            <a:spLocks noGrp="1"/>
          </p:cNvSpPr>
          <p:nvPr>
            <p:ph type="sldNum" sz="quarter" idx="12"/>
          </p:nvPr>
        </p:nvSpPr>
        <p:spPr>
          <a:noFill/>
        </p:spPr>
        <p:txBody>
          <a:bodyPr/>
          <a:lstStyle/>
          <a:p>
            <a:pPr eaLnBrk="1" hangingPunct="1"/>
            <a:fld id="{0CD0FB90-BE3A-2440-A3E2-A26B2964F15D}" type="slidenum">
              <a:rPr lang="en-US">
                <a:latin typeface="Arial" pitchFamily="-111" charset="0"/>
                <a:ea typeface="ＭＳ Ｐゴシック" pitchFamily="-111" charset="-128"/>
                <a:cs typeface="ＭＳ Ｐゴシック" pitchFamily="-111" charset="-128"/>
              </a:rPr>
              <a:pPr eaLnBrk="1" hangingPunct="1"/>
              <a:t>264</a:t>
            </a:fld>
            <a:endParaRPr lang="en-US">
              <a:latin typeface="Arial" pitchFamily="-111" charset="0"/>
              <a:ea typeface="ＭＳ Ｐゴシック" pitchFamily="-111" charset="-128"/>
              <a:cs typeface="ＭＳ Ｐゴシック" pitchFamily="-111" charset="-128"/>
            </a:endParaRPr>
          </a:p>
        </p:txBody>
      </p:sp>
      <p:sp>
        <p:nvSpPr>
          <p:cNvPr id="521219" name="Rectangle 2"/>
          <p:cNvSpPr>
            <a:spLocks noGrp="1" noChangeArrowheads="1"/>
          </p:cNvSpPr>
          <p:nvPr>
            <p:ph type="title"/>
          </p:nvPr>
        </p:nvSpPr>
        <p:spPr/>
        <p:txBody>
          <a:bodyPr/>
          <a:lstStyle/>
          <a:p>
            <a:pPr eaLnBrk="1" hangingPunct="1"/>
            <a:r>
              <a:rPr lang="en-US" i="1" dirty="0">
                <a:solidFill>
                  <a:srgbClr val="FF0000"/>
                </a:solidFill>
                <a:ea typeface="ＭＳ Ｐゴシック" pitchFamily="-111" charset="-128"/>
                <a:cs typeface="ＭＳ Ｐゴシック" pitchFamily="-111" charset="-128"/>
              </a:rPr>
              <a:t>Details of Halt(TM) </a:t>
            </a:r>
            <a:r>
              <a:rPr lang="en-US" i="1" dirty="0">
                <a:solidFill>
                  <a:srgbClr val="FF0000"/>
                </a:solidFill>
                <a:ea typeface="ＭＳ Ｐゴシック" pitchFamily="-111" charset="-128"/>
                <a:cs typeface="ＭＳ Ｐゴシック" pitchFamily="-111" charset="-128"/>
                <a:sym typeface="Symbol" pitchFamily="-111" charset="2"/>
              </a:rPr>
              <a:t> Word(ST)</a:t>
            </a:r>
            <a:endParaRPr lang="en-US" i="1" dirty="0">
              <a:solidFill>
                <a:srgbClr val="FF0000"/>
              </a:solidFill>
              <a:ea typeface="ＭＳ Ｐゴシック" pitchFamily="-111" charset="-128"/>
              <a:cs typeface="ＭＳ Ｐゴシック" pitchFamily="-111" charset="-128"/>
            </a:endParaRPr>
          </a:p>
        </p:txBody>
      </p:sp>
      <p:sp>
        <p:nvSpPr>
          <p:cNvPr id="521220" name="Rectangle 3"/>
          <p:cNvSpPr>
            <a:spLocks noGrp="1" noChangeArrowheads="1"/>
          </p:cNvSpPr>
          <p:nvPr>
            <p:ph type="body" idx="1"/>
          </p:nvPr>
        </p:nvSpPr>
        <p:spPr>
          <a:xfrm>
            <a:off x="152400" y="1600200"/>
            <a:ext cx="8839200" cy="4525963"/>
          </a:xfrm>
        </p:spPr>
        <p:txBody>
          <a:bodyPr/>
          <a:lstStyle/>
          <a:p>
            <a:pPr eaLnBrk="1" hangingPunct="1">
              <a:lnSpc>
                <a:spcPct val="90000"/>
              </a:lnSpc>
            </a:pPr>
            <a:r>
              <a:rPr lang="en-US" sz="2000" dirty="0">
                <a:ea typeface="ＭＳ Ｐゴシック" pitchFamily="-111" charset="-128"/>
                <a:cs typeface="ＭＳ Ｐゴシック" pitchFamily="-111" charset="-128"/>
              </a:rPr>
              <a:t>Let </a:t>
            </a:r>
            <a:r>
              <a:rPr lang="en-US" sz="2000" b="1" dirty="0">
                <a:ea typeface="ＭＳ Ｐゴシック" pitchFamily="-111" charset="-128"/>
                <a:cs typeface="ＭＳ Ｐゴシック" pitchFamily="-111" charset="-128"/>
              </a:rPr>
              <a:t>M = (Q, {0,1}, T)</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T</a:t>
            </a:r>
            <a:r>
              <a:rPr lang="en-US" sz="2000" dirty="0">
                <a:ea typeface="ＭＳ Ｐゴシック" pitchFamily="-111" charset="-128"/>
                <a:cs typeface="ＭＳ Ｐゴシック" pitchFamily="-111" charset="-128"/>
              </a:rPr>
              <a:t> is Turing table.</a:t>
            </a:r>
          </a:p>
          <a:p>
            <a:pPr eaLnBrk="1" hangingPunct="1">
              <a:lnSpc>
                <a:spcPct val="90000"/>
              </a:lnSpc>
            </a:pPr>
            <a:r>
              <a:rPr lang="en-US" sz="2000" dirty="0">
                <a:ea typeface="ＭＳ Ｐゴシック" pitchFamily="-111" charset="-128"/>
                <a:cs typeface="ＭＳ Ｐゴシック" pitchFamily="-111" charset="-128"/>
              </a:rPr>
              <a:t>If </a:t>
            </a:r>
            <a:r>
              <a:rPr lang="en-US" sz="2000" b="1" dirty="0" err="1">
                <a:ea typeface="ＭＳ Ｐゴシック" pitchFamily="-111" charset="-128"/>
                <a:cs typeface="ＭＳ Ｐゴシック" pitchFamily="-111" charset="-128"/>
              </a:rPr>
              <a:t>qabs</a:t>
            </a:r>
            <a:r>
              <a:rPr lang="en-US" sz="2000" b="1"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 T</a:t>
            </a:r>
            <a:r>
              <a:rPr lang="en-US" sz="2000" dirty="0">
                <a:ea typeface="ＭＳ Ｐゴシック" pitchFamily="-111" charset="-128"/>
                <a:cs typeface="ＭＳ Ｐゴシック" pitchFamily="-111" charset="-128"/>
                <a:sym typeface="Symbol" pitchFamily="-111" charset="2"/>
              </a:rPr>
              <a:t>, add rule </a:t>
            </a:r>
            <a:r>
              <a:rPr lang="en-US" sz="2000" dirty="0" err="1">
                <a:ea typeface="ＭＳ Ｐゴシック" pitchFamily="-111" charset="-128"/>
                <a:cs typeface="ＭＳ Ｐゴシック" pitchFamily="-111" charset="-128"/>
                <a:sym typeface="Symbol" pitchFamily="-111" charset="2"/>
              </a:rPr>
              <a:t>qa</a:t>
            </a:r>
            <a:r>
              <a:rPr lang="en-US" sz="2000" dirty="0">
                <a:ea typeface="ＭＳ Ｐゴシック" pitchFamily="-111" charset="-128"/>
                <a:cs typeface="ＭＳ Ｐゴシック" pitchFamily="-111" charset="-128"/>
                <a:sym typeface="Symbol" pitchFamily="-111" charset="2"/>
              </a:rPr>
              <a:t>  sb	// simple rewrite of scan</a:t>
            </a:r>
          </a:p>
          <a:p>
            <a:pPr eaLnBrk="1" hangingPunct="1">
              <a:lnSpc>
                <a:spcPct val="90000"/>
              </a:lnSpc>
            </a:pPr>
            <a:r>
              <a:rPr lang="en-US" sz="2000" dirty="0">
                <a:ea typeface="ＭＳ Ｐゴシック" pitchFamily="-111" charset="-128"/>
                <a:cs typeface="ＭＳ Ｐゴシック" pitchFamily="-111" charset="-128"/>
              </a:rPr>
              <a:t>If </a:t>
            </a:r>
            <a:r>
              <a:rPr lang="en-US" sz="2000" b="1" dirty="0" err="1">
                <a:ea typeface="ＭＳ Ｐゴシック" pitchFamily="-111" charset="-128"/>
                <a:cs typeface="ＭＳ Ｐゴシック" pitchFamily="-111" charset="-128"/>
              </a:rPr>
              <a:t>qaRs</a:t>
            </a: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sym typeface="Symbol" pitchFamily="-111" charset="2"/>
              </a:rPr>
              <a:t> T</a:t>
            </a:r>
            <a:r>
              <a:rPr lang="en-US" sz="2000" dirty="0">
                <a:ea typeface="ＭＳ Ｐゴシック" pitchFamily="-111" charset="-128"/>
                <a:cs typeface="ＭＳ Ｐゴシック" pitchFamily="-111" charset="-128"/>
                <a:sym typeface="Symbol" pitchFamily="-111" charset="2"/>
              </a:rPr>
              <a:t>, add rules </a:t>
            </a:r>
          </a:p>
          <a:p>
            <a:pPr lvl="1" eaLnBrk="1" hangingPunct="1">
              <a:lnSpc>
                <a:spcPct val="90000"/>
              </a:lnSpc>
            </a:pPr>
            <a:r>
              <a:rPr lang="en-US" sz="1600" dirty="0">
                <a:sym typeface="Symbol" pitchFamily="-111" charset="2"/>
              </a:rPr>
              <a:t>q1b  1sb 		a=1, b{0,1}	// left non-blank; scan not blank</a:t>
            </a:r>
          </a:p>
          <a:p>
            <a:pPr lvl="1" eaLnBrk="1" hangingPunct="1">
              <a:lnSpc>
                <a:spcPct val="90000"/>
              </a:lnSpc>
            </a:pPr>
            <a:r>
              <a:rPr lang="en-US" sz="1600" dirty="0">
                <a:sym typeface="Symbol" pitchFamily="-111" charset="2"/>
              </a:rPr>
              <a:t>q1h  1s0h	a=1		// right blank; scan not blank</a:t>
            </a:r>
          </a:p>
          <a:p>
            <a:pPr lvl="1" eaLnBrk="1" hangingPunct="1">
              <a:lnSpc>
                <a:spcPct val="90000"/>
              </a:lnSpc>
            </a:pPr>
            <a:r>
              <a:rPr lang="en-US" sz="1600" dirty="0">
                <a:sym typeface="Symbol" pitchFamily="-111" charset="2"/>
              </a:rPr>
              <a:t>cq0b  c0sb 	a=0, b,c{0,1}	// left and right non-blank; scan blank</a:t>
            </a:r>
          </a:p>
          <a:p>
            <a:pPr lvl="1" eaLnBrk="1" hangingPunct="1">
              <a:lnSpc>
                <a:spcPct val="90000"/>
              </a:lnSpc>
            </a:pPr>
            <a:r>
              <a:rPr lang="en-US" sz="1600" dirty="0">
                <a:sym typeface="Symbol" pitchFamily="-111" charset="2"/>
              </a:rPr>
              <a:t>hq0b  </a:t>
            </a:r>
            <a:r>
              <a:rPr lang="en-US" sz="1600" dirty="0" err="1">
                <a:sym typeface="Symbol" pitchFamily="-111" charset="2"/>
              </a:rPr>
              <a:t>hsb</a:t>
            </a:r>
            <a:r>
              <a:rPr lang="en-US" sz="1600" dirty="0">
                <a:sym typeface="Symbol" pitchFamily="-111" charset="2"/>
              </a:rPr>
              <a:t> 	a=0, b{0,1}	// left blank; right not blank; scan blank</a:t>
            </a:r>
          </a:p>
          <a:p>
            <a:pPr lvl="1" eaLnBrk="1" hangingPunct="1">
              <a:lnSpc>
                <a:spcPct val="90000"/>
              </a:lnSpc>
            </a:pPr>
            <a:r>
              <a:rPr lang="en-US" sz="1600" dirty="0">
                <a:sym typeface="Symbol" pitchFamily="-111" charset="2"/>
              </a:rPr>
              <a:t>cq0h  c0s0h 	a=0, c{0,1}	// left not blank; right blank; scan blank</a:t>
            </a:r>
          </a:p>
          <a:p>
            <a:pPr lvl="1" eaLnBrk="1" hangingPunct="1">
              <a:lnSpc>
                <a:spcPct val="90000"/>
              </a:lnSpc>
            </a:pPr>
            <a:r>
              <a:rPr lang="en-US" sz="1600" dirty="0">
                <a:sym typeface="Symbol" pitchFamily="-111" charset="2"/>
              </a:rPr>
              <a:t>hq0h  hs0h	a=0		// blank tape to blank tape</a:t>
            </a:r>
          </a:p>
          <a:p>
            <a:pPr eaLnBrk="1" hangingPunct="1">
              <a:lnSpc>
                <a:spcPct val="90000"/>
              </a:lnSpc>
            </a:pPr>
            <a:r>
              <a:rPr lang="en-US" sz="2000" dirty="0">
                <a:ea typeface="ＭＳ Ｐゴシック" pitchFamily="-111" charset="-128"/>
                <a:cs typeface="ＭＳ Ｐゴシック" pitchFamily="-111" charset="-128"/>
              </a:rPr>
              <a:t>If </a:t>
            </a:r>
            <a:r>
              <a:rPr lang="en-US" sz="2000" b="1" dirty="0" err="1">
                <a:ea typeface="ＭＳ Ｐゴシック" pitchFamily="-111" charset="-128"/>
                <a:cs typeface="ＭＳ Ｐゴシック" pitchFamily="-111" charset="-128"/>
              </a:rPr>
              <a:t>qaLs</a:t>
            </a: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sym typeface="Symbol" pitchFamily="-111" charset="2"/>
              </a:rPr>
              <a:t> T</a:t>
            </a:r>
            <a:r>
              <a:rPr lang="en-US" sz="2000" dirty="0">
                <a:ea typeface="ＭＳ Ｐゴシック" pitchFamily="-111" charset="-128"/>
                <a:cs typeface="ＭＳ Ｐゴシック" pitchFamily="-111" charset="-128"/>
                <a:sym typeface="Symbol" pitchFamily="-111" charset="2"/>
              </a:rPr>
              <a:t>, add rules </a:t>
            </a:r>
          </a:p>
          <a:p>
            <a:pPr lvl="1" eaLnBrk="1" hangingPunct="1">
              <a:lnSpc>
                <a:spcPct val="90000"/>
              </a:lnSpc>
            </a:pPr>
            <a:r>
              <a:rPr lang="en-US" sz="1600" dirty="0" err="1">
                <a:sym typeface="Symbol" pitchFamily="-111" charset="2"/>
              </a:rPr>
              <a:t>bqac</a:t>
            </a:r>
            <a:r>
              <a:rPr lang="en-US" sz="1600" dirty="0">
                <a:sym typeface="Symbol" pitchFamily="-111" charset="2"/>
              </a:rPr>
              <a:t>  </a:t>
            </a:r>
            <a:r>
              <a:rPr lang="en-US" sz="1600" dirty="0" err="1">
                <a:sym typeface="Symbol" pitchFamily="-111" charset="2"/>
              </a:rPr>
              <a:t>sbac</a:t>
            </a:r>
            <a:r>
              <a:rPr lang="en-US" sz="1600" dirty="0">
                <a:sym typeface="Symbol" pitchFamily="-111" charset="2"/>
              </a:rPr>
              <a:t> 	a,b,c{0,1}	// left and right had non-blanks</a:t>
            </a:r>
          </a:p>
          <a:p>
            <a:pPr lvl="1" eaLnBrk="1" hangingPunct="1">
              <a:lnSpc>
                <a:spcPct val="90000"/>
              </a:lnSpc>
            </a:pPr>
            <a:r>
              <a:rPr lang="en-US" sz="1600" dirty="0" err="1">
                <a:sym typeface="Symbol" pitchFamily="-111" charset="2"/>
              </a:rPr>
              <a:t>hqac</a:t>
            </a:r>
            <a:r>
              <a:rPr lang="en-US" sz="1600" dirty="0">
                <a:sym typeface="Symbol" pitchFamily="-111" charset="2"/>
              </a:rPr>
              <a:t>  hs0ac	a,c{0,1}	// left blank; right not blank</a:t>
            </a:r>
          </a:p>
          <a:p>
            <a:pPr lvl="1" eaLnBrk="1" hangingPunct="1">
              <a:lnSpc>
                <a:spcPct val="90000"/>
              </a:lnSpc>
            </a:pPr>
            <a:r>
              <a:rPr lang="en-US" sz="1600" dirty="0">
                <a:sym typeface="Symbol" pitchFamily="-111" charset="2"/>
              </a:rPr>
              <a:t>bq1h  sb1h 	a=1, b{0,1}	// left not blank; right blank; scan not blank</a:t>
            </a:r>
          </a:p>
          <a:p>
            <a:pPr lvl="1" eaLnBrk="1" hangingPunct="1">
              <a:lnSpc>
                <a:spcPct val="90000"/>
              </a:lnSpc>
            </a:pPr>
            <a:r>
              <a:rPr lang="en-US" sz="1600" dirty="0">
                <a:sym typeface="Symbol" pitchFamily="-111" charset="2"/>
              </a:rPr>
              <a:t>hq1h  hs01h 	a=1		// left blank; right blank; scan not blank</a:t>
            </a:r>
          </a:p>
          <a:p>
            <a:pPr lvl="1" eaLnBrk="1" hangingPunct="1">
              <a:lnSpc>
                <a:spcPct val="90000"/>
              </a:lnSpc>
            </a:pPr>
            <a:r>
              <a:rPr lang="en-US" sz="1600" dirty="0">
                <a:sym typeface="Symbol" pitchFamily="-111" charset="2"/>
              </a:rPr>
              <a:t>bq0h  </a:t>
            </a:r>
            <a:r>
              <a:rPr lang="en-US" sz="1600" dirty="0" err="1">
                <a:sym typeface="Symbol" pitchFamily="-111" charset="2"/>
              </a:rPr>
              <a:t>sbh</a:t>
            </a:r>
            <a:r>
              <a:rPr lang="en-US" sz="1600" dirty="0">
                <a:sym typeface="Symbol" pitchFamily="-111" charset="2"/>
              </a:rPr>
              <a:t> 	a=0, b{0,1}	// left not blank; right blank; scan blank</a:t>
            </a:r>
          </a:p>
          <a:p>
            <a:pPr lvl="1" eaLnBrk="1" hangingPunct="1">
              <a:lnSpc>
                <a:spcPct val="90000"/>
              </a:lnSpc>
            </a:pPr>
            <a:r>
              <a:rPr lang="en-US" sz="1600" dirty="0">
                <a:sym typeface="Symbol" pitchFamily="-111" charset="2"/>
              </a:rPr>
              <a:t>hq0h  hs0h 	a=0		// blank tape to blank tape</a:t>
            </a:r>
          </a:p>
        </p:txBody>
      </p:sp>
      <p:sp>
        <p:nvSpPr>
          <p:cNvPr id="521221" name="Date Placeholder 3"/>
          <p:cNvSpPr>
            <a:spLocks noGrp="1"/>
          </p:cNvSpPr>
          <p:nvPr>
            <p:ph type="dt" sz="quarter" idx="10"/>
          </p:nvPr>
        </p:nvSpPr>
        <p:spPr>
          <a:noFill/>
        </p:spPr>
        <p:txBody>
          <a:bodyPr/>
          <a:lstStyle/>
          <a:p>
            <a:fld id="{F3ED5FDA-2A2F-3749-BE8F-6CD0AF12D653}"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2122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967006366"/>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Slide Number Placeholder 5"/>
          <p:cNvSpPr>
            <a:spLocks noGrp="1"/>
          </p:cNvSpPr>
          <p:nvPr>
            <p:ph type="sldNum" sz="quarter" idx="12"/>
          </p:nvPr>
        </p:nvSpPr>
        <p:spPr>
          <a:noFill/>
        </p:spPr>
        <p:txBody>
          <a:bodyPr/>
          <a:lstStyle/>
          <a:p>
            <a:pPr eaLnBrk="1" hangingPunct="1"/>
            <a:fld id="{0CD0FB90-BE3A-2440-A3E2-A26B2964F15D}" type="slidenum">
              <a:rPr lang="en-US">
                <a:latin typeface="Arial" pitchFamily="-111" charset="0"/>
                <a:ea typeface="ＭＳ Ｐゴシック" pitchFamily="-111" charset="-128"/>
                <a:cs typeface="ＭＳ Ｐゴシック" pitchFamily="-111" charset="-128"/>
              </a:rPr>
              <a:pPr eaLnBrk="1" hangingPunct="1"/>
              <a:t>265</a:t>
            </a:fld>
            <a:endParaRPr lang="en-US">
              <a:latin typeface="Arial" pitchFamily="-111" charset="0"/>
              <a:ea typeface="ＭＳ Ｐゴシック" pitchFamily="-111" charset="-128"/>
              <a:cs typeface="ＭＳ Ｐゴシック" pitchFamily="-111" charset="-128"/>
            </a:endParaRPr>
          </a:p>
        </p:txBody>
      </p:sp>
      <p:sp>
        <p:nvSpPr>
          <p:cNvPr id="521219" name="Rectangle 2"/>
          <p:cNvSpPr>
            <a:spLocks noGrp="1" noChangeArrowheads="1"/>
          </p:cNvSpPr>
          <p:nvPr>
            <p:ph type="title"/>
          </p:nvPr>
        </p:nvSpPr>
        <p:spPr/>
        <p:txBody>
          <a:bodyPr/>
          <a:lstStyle/>
          <a:p>
            <a:pPr eaLnBrk="1" hangingPunct="1"/>
            <a:r>
              <a:rPr lang="en-US" i="1" dirty="0">
                <a:solidFill>
                  <a:srgbClr val="FF0000"/>
                </a:solidFill>
                <a:ea typeface="ＭＳ Ｐゴシック" pitchFamily="-111" charset="-128"/>
                <a:cs typeface="ＭＳ Ｐゴシック" pitchFamily="-111" charset="-128"/>
              </a:rPr>
              <a:t>Clean-Up</a:t>
            </a:r>
          </a:p>
        </p:txBody>
      </p:sp>
      <p:sp>
        <p:nvSpPr>
          <p:cNvPr id="521220" name="Rectangle 3"/>
          <p:cNvSpPr>
            <a:spLocks noGrp="1" noChangeArrowheads="1"/>
          </p:cNvSpPr>
          <p:nvPr>
            <p:ph type="body" idx="1"/>
          </p:nvPr>
        </p:nvSpPr>
        <p:spPr/>
        <p:txBody>
          <a:bodyPr/>
          <a:lstStyle/>
          <a:p>
            <a:pPr eaLnBrk="1" hangingPunct="1">
              <a:lnSpc>
                <a:spcPct val="90000"/>
              </a:lnSpc>
            </a:pPr>
            <a:r>
              <a:rPr lang="en-US" sz="2000" dirty="0">
                <a:ea typeface="ＭＳ Ｐゴシック" pitchFamily="-111" charset="-128"/>
                <a:cs typeface="ＭＳ Ｐゴシック" pitchFamily="-111" charset="-128"/>
              </a:rPr>
              <a:t>Assume q</a:t>
            </a:r>
            <a:r>
              <a:rPr lang="en-US" sz="2000" baseline="-25000"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is start state and only one accepting state exists q</a:t>
            </a:r>
            <a:r>
              <a:rPr lang="en-US" sz="2000" baseline="-25000" dirty="0">
                <a:ea typeface="ＭＳ Ｐゴシック" pitchFamily="-111" charset="-128"/>
                <a:cs typeface="ＭＳ Ｐゴシック" pitchFamily="-111" charset="-128"/>
              </a:rPr>
              <a:t>0</a:t>
            </a:r>
          </a:p>
          <a:p>
            <a:pPr eaLnBrk="1" hangingPunct="1">
              <a:lnSpc>
                <a:spcPct val="90000"/>
              </a:lnSpc>
            </a:pPr>
            <a:r>
              <a:rPr lang="en-US" sz="2000" dirty="0">
                <a:ea typeface="ＭＳ Ｐゴシック" pitchFamily="-111" charset="-128"/>
                <a:cs typeface="ＭＳ Ｐゴシック" pitchFamily="-111" charset="-128"/>
              </a:rPr>
              <a:t>We will start in </a:t>
            </a:r>
            <a:r>
              <a:rPr lang="en-US" sz="2000" b="1" dirty="0">
                <a:ea typeface="ＭＳ Ｐゴシック" pitchFamily="-111" charset="-128"/>
                <a:cs typeface="ＭＳ Ｐゴシック" pitchFamily="-111" charset="-128"/>
              </a:rPr>
              <a:t>h1</a:t>
            </a:r>
            <a:r>
              <a:rPr lang="en-US" sz="2000" b="1" baseline="30000" dirty="0">
                <a:ea typeface="ＭＳ Ｐゴシック" pitchFamily="-111" charset="-128"/>
                <a:cs typeface="ＭＳ Ｐゴシック" pitchFamily="-111" charset="-128"/>
              </a:rPr>
              <a:t>x</a:t>
            </a:r>
            <a:r>
              <a:rPr lang="en-US" sz="2000" b="1" dirty="0">
                <a:ea typeface="ＭＳ Ｐゴシック" pitchFamily="-111" charset="-128"/>
                <a:cs typeface="ＭＳ Ｐゴシック" pitchFamily="-111" charset="-128"/>
              </a:rPr>
              <a:t>q</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0h</a:t>
            </a:r>
            <a:r>
              <a:rPr lang="en-US" sz="2000" dirty="0">
                <a:ea typeface="ＭＳ Ｐゴシック" pitchFamily="-111" charset="-128"/>
                <a:cs typeface="ＭＳ Ｐゴシック" pitchFamily="-111" charset="-128"/>
              </a:rPr>
              <a:t>, seeking to accept </a:t>
            </a:r>
            <a:r>
              <a:rPr lang="en-US" sz="2000" b="1" dirty="0" err="1">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(enter </a:t>
            </a:r>
            <a:r>
              <a:rPr lang="en-US" sz="2000" b="1" dirty="0">
                <a:ea typeface="ＭＳ Ｐゴシック" pitchFamily="-111" charset="-128"/>
                <a:cs typeface="ＭＳ Ｐゴシック" pitchFamily="-111" charset="-128"/>
              </a:rPr>
              <a:t>q</a:t>
            </a:r>
            <a:r>
              <a:rPr lang="en-US" sz="2000" b="1" baseline="-25000"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or reject (run forever).</a:t>
            </a:r>
          </a:p>
          <a:p>
            <a:pPr eaLnBrk="1" hangingPunct="1">
              <a:lnSpc>
                <a:spcPct val="90000"/>
              </a:lnSpc>
            </a:pPr>
            <a:r>
              <a:rPr lang="en-US" sz="2000" dirty="0">
                <a:ea typeface="ＭＳ Ｐゴシック" pitchFamily="-111" charset="-128"/>
                <a:cs typeface="ＭＳ Ｐゴシック" pitchFamily="-111" charset="-128"/>
                <a:sym typeface="Symbol" pitchFamily="-111" charset="2"/>
              </a:rPr>
              <a:t>Add rules </a:t>
            </a:r>
          </a:p>
          <a:p>
            <a:pPr lvl="1" eaLnBrk="1" hangingPunct="1">
              <a:lnSpc>
                <a:spcPct val="90000"/>
              </a:lnSpc>
            </a:pPr>
            <a:r>
              <a:rPr lang="en-US" sz="2000" b="1" dirty="0">
                <a:sym typeface="Symbol" pitchFamily="-111" charset="2"/>
              </a:rPr>
              <a:t>q</a:t>
            </a:r>
            <a:r>
              <a:rPr lang="en-US" sz="2000" b="1" baseline="-25000" dirty="0">
                <a:sym typeface="Symbol" pitchFamily="-111" charset="2"/>
              </a:rPr>
              <a:t>0</a:t>
            </a:r>
            <a:r>
              <a:rPr lang="en-US" sz="2000" b="1" dirty="0">
                <a:sym typeface="Symbol" pitchFamily="-111" charset="2"/>
              </a:rPr>
              <a:t>a </a:t>
            </a:r>
            <a:r>
              <a:rPr lang="en-US" sz="2000" b="1" dirty="0" err="1">
                <a:sym typeface="Symbol" pitchFamily="-111" charset="2"/>
              </a:rPr>
              <a:t></a:t>
            </a:r>
            <a:r>
              <a:rPr lang="en-US" sz="2000" b="1" dirty="0">
                <a:sym typeface="Symbol" pitchFamily="-111" charset="2"/>
              </a:rPr>
              <a:t> q</a:t>
            </a:r>
            <a:r>
              <a:rPr lang="en-US" sz="2000" b="1" baseline="-25000" dirty="0">
                <a:sym typeface="Symbol" pitchFamily="-111" charset="2"/>
              </a:rPr>
              <a:t>0</a:t>
            </a:r>
            <a:r>
              <a:rPr lang="en-US" sz="2000" b="1" dirty="0">
                <a:sym typeface="Symbol" pitchFamily="-111" charset="2"/>
              </a:rPr>
              <a:t> 		a{0,1}</a:t>
            </a:r>
          </a:p>
          <a:p>
            <a:pPr lvl="1" eaLnBrk="1" hangingPunct="1">
              <a:lnSpc>
                <a:spcPct val="90000"/>
              </a:lnSpc>
            </a:pPr>
            <a:r>
              <a:rPr lang="en-US" sz="2000" b="1" dirty="0">
                <a:sym typeface="Symbol" pitchFamily="-111" charset="2"/>
              </a:rPr>
              <a:t>bq</a:t>
            </a:r>
            <a:r>
              <a:rPr lang="en-US" sz="2000" b="1" baseline="-25000" dirty="0">
                <a:sym typeface="Symbol" pitchFamily="-111" charset="2"/>
              </a:rPr>
              <a:t>0</a:t>
            </a:r>
            <a:r>
              <a:rPr lang="en-US" sz="2000" b="1" dirty="0">
                <a:sym typeface="Symbol" pitchFamily="-111" charset="2"/>
              </a:rPr>
              <a:t> </a:t>
            </a:r>
            <a:r>
              <a:rPr lang="en-US" sz="2000" b="1" dirty="0" err="1">
                <a:sym typeface="Symbol" pitchFamily="-111" charset="2"/>
              </a:rPr>
              <a:t></a:t>
            </a:r>
            <a:r>
              <a:rPr lang="en-US" sz="2000" b="1" dirty="0">
                <a:sym typeface="Symbol" pitchFamily="-111" charset="2"/>
              </a:rPr>
              <a:t> q</a:t>
            </a:r>
            <a:r>
              <a:rPr lang="en-US" sz="2000" b="1" baseline="-25000" dirty="0">
                <a:sym typeface="Symbol" pitchFamily="-111" charset="2"/>
              </a:rPr>
              <a:t>0</a:t>
            </a:r>
            <a:r>
              <a:rPr lang="en-US" sz="2000" b="1" dirty="0">
                <a:sym typeface="Symbol" pitchFamily="-111" charset="2"/>
              </a:rPr>
              <a:t> 		b{0,1}</a:t>
            </a:r>
          </a:p>
          <a:p>
            <a:pPr eaLnBrk="1" hangingPunct="1">
              <a:lnSpc>
                <a:spcPct val="90000"/>
              </a:lnSpc>
            </a:pPr>
            <a:endParaRPr lang="en-US" sz="2400" dirty="0">
              <a:sym typeface="Symbol" pitchFamily="-111" charset="2"/>
            </a:endParaRPr>
          </a:p>
          <a:p>
            <a:pPr eaLnBrk="1" hangingPunct="1">
              <a:lnSpc>
                <a:spcPct val="90000"/>
              </a:lnSpc>
            </a:pPr>
            <a:r>
              <a:rPr lang="en-US" sz="2000" dirty="0">
                <a:sym typeface="Symbol" pitchFamily="-111" charset="2"/>
              </a:rPr>
              <a:t>The added rule allows us to “erase” the tape if we accept </a:t>
            </a:r>
            <a:r>
              <a:rPr lang="en-US" sz="2000" b="1" dirty="0" err="1">
                <a:sym typeface="Symbol" pitchFamily="-111" charset="2"/>
              </a:rPr>
              <a:t>x</a:t>
            </a:r>
            <a:r>
              <a:rPr lang="en-US" sz="2000" dirty="0">
                <a:sym typeface="Symbol" pitchFamily="-111" charset="2"/>
              </a:rPr>
              <a:t>.</a:t>
            </a:r>
          </a:p>
          <a:p>
            <a:pPr eaLnBrk="1" hangingPunct="1">
              <a:lnSpc>
                <a:spcPct val="90000"/>
              </a:lnSpc>
            </a:pPr>
            <a:r>
              <a:rPr lang="en-US" sz="2000" dirty="0">
                <a:sym typeface="Symbol" pitchFamily="-111" charset="2"/>
              </a:rPr>
              <a:t>This means that acceptance can be changed to generating </a:t>
            </a:r>
            <a:r>
              <a:rPr lang="en-US" sz="2000" b="1" dirty="0">
                <a:ea typeface="ＭＳ Ｐゴシック" pitchFamily="-111" charset="-128"/>
                <a:cs typeface="ＭＳ Ｐゴシック" pitchFamily="-111" charset="-128"/>
                <a:sym typeface="Symbol" pitchFamily="-111" charset="2"/>
              </a:rPr>
              <a:t>h</a:t>
            </a:r>
            <a:r>
              <a:rPr lang="en-US" sz="2000" b="1" dirty="0">
                <a:ea typeface="ＭＳ Ｐゴシック" pitchFamily="-111" charset="-128"/>
                <a:cs typeface="ＭＳ Ｐゴシック" pitchFamily="-111" charset="-128"/>
              </a:rPr>
              <a:t>q</a:t>
            </a:r>
            <a:r>
              <a:rPr lang="en-US" sz="2000" b="1" baseline="-25000"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h</a:t>
            </a:r>
            <a:r>
              <a:rPr lang="en-US" sz="2000" dirty="0">
                <a:ea typeface="ＭＳ Ｐゴシック" pitchFamily="-111" charset="-128"/>
                <a:cs typeface="ＭＳ Ｐゴシック" pitchFamily="-111" charset="-128"/>
              </a:rPr>
              <a:t>.</a:t>
            </a:r>
          </a:p>
          <a:p>
            <a:pPr eaLnBrk="1" hangingPunct="1">
              <a:lnSpc>
                <a:spcPct val="90000"/>
              </a:lnSpc>
            </a:pPr>
            <a:endParaRPr lang="en-US" sz="2000" dirty="0">
              <a:ea typeface="ＭＳ Ｐゴシック" pitchFamily="-111" charset="-128"/>
              <a:cs typeface="ＭＳ Ｐゴシック" pitchFamily="-111" charset="-128"/>
              <a:sym typeface="Symbol" pitchFamily="-111" charset="2"/>
            </a:endParaRPr>
          </a:p>
          <a:p>
            <a:pPr eaLnBrk="1" hangingPunct="1">
              <a:lnSpc>
                <a:spcPct val="90000"/>
              </a:lnSpc>
            </a:pPr>
            <a:r>
              <a:rPr lang="en-US" sz="2000" dirty="0">
                <a:ea typeface="ＭＳ Ｐゴシック" pitchFamily="-111" charset="-128"/>
                <a:cs typeface="ＭＳ Ｐゴシック" pitchFamily="-111" charset="-128"/>
                <a:sym typeface="Symbol" pitchFamily="-111" charset="2"/>
              </a:rPr>
              <a:t>The next slide shows the consequences.</a:t>
            </a:r>
            <a:endParaRPr lang="en-US" sz="2000" dirty="0">
              <a:sym typeface="Symbol" pitchFamily="-111" charset="2"/>
            </a:endParaRPr>
          </a:p>
        </p:txBody>
      </p:sp>
      <p:sp>
        <p:nvSpPr>
          <p:cNvPr id="521221" name="Date Placeholder 3"/>
          <p:cNvSpPr>
            <a:spLocks noGrp="1"/>
          </p:cNvSpPr>
          <p:nvPr>
            <p:ph type="dt" sz="quarter" idx="10"/>
          </p:nvPr>
        </p:nvSpPr>
        <p:spPr>
          <a:noFill/>
        </p:spPr>
        <p:txBody>
          <a:bodyPr/>
          <a:lstStyle/>
          <a:p>
            <a:fld id="{F3ED5FDA-2A2F-3749-BE8F-6CD0AF12D653}"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2122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880495921"/>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Slide Number Placeholder 5"/>
          <p:cNvSpPr>
            <a:spLocks noGrp="1"/>
          </p:cNvSpPr>
          <p:nvPr>
            <p:ph type="sldNum" sz="quarter" idx="12"/>
          </p:nvPr>
        </p:nvSpPr>
        <p:spPr>
          <a:noFill/>
        </p:spPr>
        <p:txBody>
          <a:bodyPr/>
          <a:lstStyle/>
          <a:p>
            <a:pPr eaLnBrk="1" hangingPunct="1"/>
            <a:fld id="{FC0B09BE-0065-7040-9D43-CC5288FE8285}" type="slidenum">
              <a:rPr lang="en-US">
                <a:latin typeface="Arial" pitchFamily="-111" charset="0"/>
                <a:ea typeface="ＭＳ Ｐゴシック" pitchFamily="-111" charset="-128"/>
                <a:cs typeface="ＭＳ Ｐゴシック" pitchFamily="-111" charset="-128"/>
              </a:rPr>
              <a:pPr eaLnBrk="1" hangingPunct="1"/>
              <a:t>266</a:t>
            </a:fld>
            <a:endParaRPr lang="en-US">
              <a:latin typeface="Arial" pitchFamily="-111" charset="0"/>
              <a:ea typeface="ＭＳ Ｐゴシック" pitchFamily="-111" charset="-128"/>
              <a:cs typeface="ＭＳ Ｐゴシック" pitchFamily="-111" charset="-128"/>
            </a:endParaRPr>
          </a:p>
        </p:txBody>
      </p:sp>
      <p:sp>
        <p:nvSpPr>
          <p:cNvPr id="523267" name="Rectangle 2"/>
          <p:cNvSpPr>
            <a:spLocks noGrp="1" noChangeArrowheads="1"/>
          </p:cNvSpPr>
          <p:nvPr>
            <p:ph type="title"/>
          </p:nvPr>
        </p:nvSpPr>
        <p:spPr/>
        <p:txBody>
          <a:bodyPr/>
          <a:lstStyle/>
          <a:p>
            <a:pPr eaLnBrk="1" hangingPunct="1"/>
            <a:r>
              <a:rPr lang="en-US" i="1" dirty="0">
                <a:solidFill>
                  <a:srgbClr val="FF0000"/>
                </a:solidFill>
                <a:ea typeface="ＭＳ Ｐゴシック" pitchFamily="-111" charset="-128"/>
                <a:cs typeface="ＭＳ Ｐゴシック" pitchFamily="-111" charset="-128"/>
              </a:rPr>
              <a:t>Semi-</a:t>
            </a:r>
            <a:r>
              <a:rPr lang="en-US" i="1" dirty="0" err="1">
                <a:solidFill>
                  <a:srgbClr val="FF0000"/>
                </a:solidFill>
                <a:ea typeface="ＭＳ Ｐゴシック" pitchFamily="-111" charset="-128"/>
                <a:cs typeface="ＭＳ Ｐゴシック" pitchFamily="-111" charset="-128"/>
              </a:rPr>
              <a:t>Thue</a:t>
            </a:r>
            <a:r>
              <a:rPr lang="en-US" i="1" dirty="0">
                <a:solidFill>
                  <a:srgbClr val="FF0000"/>
                </a:solidFill>
                <a:ea typeface="ＭＳ Ｐゴシック" pitchFamily="-111" charset="-128"/>
                <a:cs typeface="ＭＳ Ｐゴシック" pitchFamily="-111" charset="-128"/>
              </a:rPr>
              <a:t> Word Problem</a:t>
            </a:r>
          </a:p>
        </p:txBody>
      </p:sp>
      <p:sp>
        <p:nvSpPr>
          <p:cNvPr id="523268"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Construction from TM, </a:t>
            </a:r>
            <a:r>
              <a:rPr lang="en-US" b="1" dirty="0">
                <a:ea typeface="ＭＳ Ｐゴシック" pitchFamily="-111" charset="-128"/>
                <a:cs typeface="ＭＳ Ｐゴシック" pitchFamily="-111" charset="-128"/>
              </a:rPr>
              <a:t>M</a:t>
            </a:r>
            <a:r>
              <a:rPr lang="en-US" dirty="0">
                <a:ea typeface="ＭＳ Ｐゴシック" pitchFamily="-111" charset="-128"/>
                <a:cs typeface="ＭＳ Ｐゴシック" pitchFamily="-111" charset="-128"/>
              </a:rPr>
              <a:t>, gets:</a:t>
            </a:r>
          </a:p>
          <a:p>
            <a:pPr eaLnBrk="1" hangingPunct="1"/>
            <a:r>
              <a:rPr lang="en-US" b="1" dirty="0">
                <a:ea typeface="ＭＳ Ｐゴシック" pitchFamily="-111" charset="-128"/>
                <a:cs typeface="ＭＳ Ｐゴシック" pitchFamily="-111" charset="-128"/>
              </a:rPr>
              <a:t>h1</a:t>
            </a:r>
            <a:r>
              <a:rPr lang="en-US" b="1" baseline="30000" dirty="0">
                <a:ea typeface="ＭＳ Ｐゴシック" pitchFamily="-111" charset="-128"/>
                <a:cs typeface="ＭＳ Ｐゴシック" pitchFamily="-111" charset="-128"/>
              </a:rPr>
              <a:t>x</a:t>
            </a:r>
            <a:r>
              <a:rPr lang="en-US" b="1" dirty="0">
                <a:ea typeface="ＭＳ Ｐゴシック" pitchFamily="-111" charset="-128"/>
                <a:cs typeface="ＭＳ Ｐゴシック" pitchFamily="-111" charset="-128"/>
              </a:rPr>
              <a:t>q</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0h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(M)</a:t>
            </a:r>
            <a:r>
              <a:rPr lang="en-US" b="1" dirty="0">
                <a:ea typeface="ＭＳ Ｐゴシック" pitchFamily="-111" charset="-128"/>
                <a:cs typeface="ＭＳ Ｐゴシック" pitchFamily="-111" charset="-128"/>
                <a:sym typeface="Symbol" pitchFamily="-111" charset="2"/>
              </a:rPr>
              <a:t>* h</a:t>
            </a:r>
            <a:r>
              <a:rPr lang="en-US" b="1" dirty="0">
                <a:ea typeface="ＭＳ Ｐゴシック" pitchFamily="-111" charset="-128"/>
                <a:cs typeface="ＭＳ Ｐゴシック" pitchFamily="-111" charset="-128"/>
              </a:rPr>
              <a:t>q</a:t>
            </a:r>
            <a:r>
              <a:rPr lang="en-US" b="1" baseline="-25000" dirty="0">
                <a:ea typeface="ＭＳ Ｐゴシック" pitchFamily="-111" charset="-128"/>
                <a:cs typeface="ＭＳ Ｐゴシック" pitchFamily="-111" charset="-128"/>
              </a:rPr>
              <a:t>0</a:t>
            </a:r>
            <a:r>
              <a:rPr lang="en-US" b="1" dirty="0">
                <a:ea typeface="ＭＳ Ｐゴシック" pitchFamily="-111" charset="-128"/>
                <a:cs typeface="ＭＳ Ｐゴシック" pitchFamily="-111" charset="-128"/>
              </a:rPr>
              <a:t>h </a:t>
            </a:r>
            <a:r>
              <a:rPr lang="en-US" b="1" dirty="0" err="1">
                <a:ea typeface="ＭＳ Ｐゴシック" pitchFamily="-111" charset="-128"/>
                <a:cs typeface="ＭＳ Ｐゴシック" pitchFamily="-111" charset="-128"/>
              </a:rPr>
              <a:t>iff</a:t>
            </a: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x</a:t>
            </a:r>
            <a:r>
              <a:rPr lang="en-US" b="1" dirty="0" err="1">
                <a:ea typeface="ＭＳ Ｐゴシック" pitchFamily="-111" charset="-128"/>
                <a:cs typeface="ＭＳ Ｐゴシック" pitchFamily="-111" charset="-128"/>
                <a:sym typeface="Symbol" pitchFamily="-111" charset="2"/>
              </a:rPr>
              <a:t></a:t>
            </a:r>
            <a:r>
              <a:rPr lang="en-US" b="1" dirty="0" err="1">
                <a:latin typeface="Lucida Calligraphy" pitchFamily="-111" charset="0"/>
                <a:ea typeface="ＭＳ Ｐゴシック" pitchFamily="-111" charset="-128"/>
                <a:cs typeface="ＭＳ Ｐゴシック" pitchFamily="-111" charset="-128"/>
                <a:sym typeface="Symbol" pitchFamily="-111" charset="2"/>
              </a:rPr>
              <a:t>L</a:t>
            </a:r>
            <a:r>
              <a:rPr lang="en-US" b="1" dirty="0" err="1">
                <a:ea typeface="ＭＳ Ｐゴシック" pitchFamily="-111" charset="-128"/>
                <a:cs typeface="ＭＳ Ｐゴシック" pitchFamily="-111" charset="-128"/>
                <a:sym typeface="Symbol" pitchFamily="-111" charset="2"/>
              </a:rPr>
              <a:t>(M</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a:t>
            </a:r>
          </a:p>
          <a:p>
            <a:pPr eaLnBrk="1" hangingPunct="1"/>
            <a:r>
              <a:rPr lang="en-US" b="1" dirty="0">
                <a:ea typeface="ＭＳ Ｐゴシック" pitchFamily="-111" charset="-128"/>
                <a:cs typeface="ＭＳ Ｐゴシック" pitchFamily="-111" charset="-128"/>
                <a:sym typeface="Symbol" pitchFamily="-111" charset="2"/>
              </a:rPr>
              <a:t>h</a:t>
            </a:r>
            <a:r>
              <a:rPr lang="en-US" b="1" dirty="0">
                <a:ea typeface="ＭＳ Ｐゴシック" pitchFamily="-111" charset="-128"/>
                <a:cs typeface="ＭＳ Ｐゴシック" pitchFamily="-111" charset="-128"/>
              </a:rPr>
              <a:t>q</a:t>
            </a:r>
            <a:r>
              <a:rPr lang="en-US" b="1" baseline="-25000" dirty="0">
                <a:ea typeface="ＭＳ Ｐゴシック" pitchFamily="-111" charset="-128"/>
                <a:cs typeface="ＭＳ Ｐゴシック" pitchFamily="-111" charset="-128"/>
              </a:rPr>
              <a:t>0</a:t>
            </a:r>
            <a:r>
              <a:rPr lang="en-US" b="1" dirty="0">
                <a:ea typeface="ＭＳ Ｐゴシック" pitchFamily="-111" charset="-128"/>
                <a:cs typeface="ＭＳ Ｐゴシック" pitchFamily="-111" charset="-128"/>
              </a:rPr>
              <a:t>h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(M)</a:t>
            </a:r>
            <a:r>
              <a:rPr lang="en-US"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h1</a:t>
            </a:r>
            <a:r>
              <a:rPr lang="en-US" b="1" baseline="30000" dirty="0">
                <a:ea typeface="ＭＳ Ｐゴシック" pitchFamily="-111" charset="-128"/>
                <a:cs typeface="ＭＳ Ｐゴシック" pitchFamily="-111" charset="-128"/>
              </a:rPr>
              <a:t>x</a:t>
            </a:r>
            <a:r>
              <a:rPr lang="en-US" b="1" dirty="0">
                <a:ea typeface="ＭＳ Ｐゴシック" pitchFamily="-111" charset="-128"/>
                <a:cs typeface="ＭＳ Ｐゴシック" pitchFamily="-111" charset="-128"/>
              </a:rPr>
              <a:t>q</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0h </a:t>
            </a:r>
            <a:r>
              <a:rPr lang="en-US" b="1" dirty="0" err="1">
                <a:ea typeface="ＭＳ Ｐゴシック" pitchFamily="-111" charset="-128"/>
                <a:cs typeface="ＭＳ Ｐゴシック" pitchFamily="-111" charset="-128"/>
              </a:rPr>
              <a:t>iff</a:t>
            </a: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x</a:t>
            </a:r>
            <a:r>
              <a:rPr lang="en-US" b="1" dirty="0" err="1">
                <a:ea typeface="ＭＳ Ｐゴシック" pitchFamily="-111" charset="-128"/>
                <a:cs typeface="ＭＳ Ｐゴシック" pitchFamily="-111" charset="-128"/>
                <a:sym typeface="Symbol" pitchFamily="-111" charset="2"/>
              </a:rPr>
              <a:t></a:t>
            </a:r>
            <a:r>
              <a:rPr lang="en-US" b="1" dirty="0" err="1">
                <a:latin typeface="Lucida Calligraphy" pitchFamily="-111" charset="0"/>
                <a:ea typeface="ＭＳ Ｐゴシック" pitchFamily="-111" charset="-128"/>
                <a:cs typeface="ＭＳ Ｐゴシック" pitchFamily="-111" charset="-128"/>
                <a:sym typeface="Symbol" pitchFamily="-111" charset="2"/>
              </a:rPr>
              <a:t>L</a:t>
            </a:r>
            <a:r>
              <a:rPr lang="en-US" b="1" dirty="0" err="1">
                <a:ea typeface="ＭＳ Ｐゴシック" pitchFamily="-111" charset="-128"/>
                <a:cs typeface="ＭＳ Ｐゴシック" pitchFamily="-111" charset="-128"/>
                <a:sym typeface="Symbol" pitchFamily="-111" charset="2"/>
              </a:rPr>
              <a:t>(M</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a:t>
            </a:r>
          </a:p>
          <a:p>
            <a:pPr eaLnBrk="1" hangingPunct="1"/>
            <a:r>
              <a:rPr lang="en-US" b="1" dirty="0">
                <a:ea typeface="ＭＳ Ｐゴシック" pitchFamily="-111" charset="-128"/>
                <a:cs typeface="ＭＳ Ｐゴシック" pitchFamily="-111" charset="-128"/>
                <a:sym typeface="Symbol" pitchFamily="-111" charset="2"/>
              </a:rPr>
              <a:t>h</a:t>
            </a:r>
            <a:r>
              <a:rPr lang="en-US" b="1" dirty="0">
                <a:ea typeface="ＭＳ Ｐゴシック" pitchFamily="-111" charset="-128"/>
                <a:cs typeface="ＭＳ Ｐゴシック" pitchFamily="-111" charset="-128"/>
              </a:rPr>
              <a:t>q</a:t>
            </a:r>
            <a:r>
              <a:rPr lang="en-US" b="1" baseline="-25000" dirty="0">
                <a:ea typeface="ＭＳ Ｐゴシック" pitchFamily="-111" charset="-128"/>
                <a:cs typeface="ＭＳ Ｐゴシック" pitchFamily="-111" charset="-128"/>
              </a:rPr>
              <a:t>0</a:t>
            </a:r>
            <a:r>
              <a:rPr lang="en-US" b="1" dirty="0">
                <a:ea typeface="ＭＳ Ｐゴシック" pitchFamily="-111" charset="-128"/>
                <a:cs typeface="ＭＳ Ｐゴシック" pitchFamily="-111" charset="-128"/>
              </a:rPr>
              <a:t>h </a:t>
            </a:r>
            <a:r>
              <a:rPr lang="en-US" b="1" dirty="0" err="1">
                <a:ea typeface="ＭＳ Ｐゴシック" pitchFamily="-111" charset="-128"/>
                <a:cs typeface="ＭＳ Ｐゴシック" pitchFamily="-111" charset="-128"/>
                <a:sym typeface="Symbol" pitchFamily="-111" charset="2"/>
              </a:rPr>
              <a:t></a:t>
            </a:r>
            <a:r>
              <a:rPr lang="en-US" b="1" baseline="-25000" dirty="0" err="1">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 (M)</a:t>
            </a:r>
            <a:r>
              <a:rPr lang="en-US"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h1</a:t>
            </a:r>
            <a:r>
              <a:rPr lang="en-US" b="1" baseline="30000" dirty="0">
                <a:ea typeface="ＭＳ Ｐゴシック" pitchFamily="-111" charset="-128"/>
                <a:cs typeface="ＭＳ Ｐゴシック" pitchFamily="-111" charset="-128"/>
              </a:rPr>
              <a:t>x</a:t>
            </a:r>
            <a:r>
              <a:rPr lang="en-US" b="1" dirty="0">
                <a:ea typeface="ＭＳ Ｐゴシック" pitchFamily="-111" charset="-128"/>
                <a:cs typeface="ＭＳ Ｐゴシック" pitchFamily="-111" charset="-128"/>
              </a:rPr>
              <a:t>q</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0h </a:t>
            </a:r>
            <a:r>
              <a:rPr lang="en-US" b="1" dirty="0" err="1">
                <a:ea typeface="ＭＳ Ｐゴシック" pitchFamily="-111" charset="-128"/>
                <a:cs typeface="ＭＳ Ｐゴシック" pitchFamily="-111" charset="-128"/>
              </a:rPr>
              <a:t>iff</a:t>
            </a: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x</a:t>
            </a:r>
            <a:r>
              <a:rPr lang="en-US" b="1" dirty="0" err="1">
                <a:ea typeface="ＭＳ Ｐゴシック" pitchFamily="-111" charset="-128"/>
                <a:cs typeface="ＭＳ Ｐゴシック" pitchFamily="-111" charset="-128"/>
                <a:sym typeface="Symbol" pitchFamily="-111" charset="2"/>
              </a:rPr>
              <a:t></a:t>
            </a:r>
            <a:r>
              <a:rPr lang="en-US" b="1" dirty="0" err="1">
                <a:latin typeface="Lucida Calligraphy" pitchFamily="-111" charset="0"/>
                <a:ea typeface="ＭＳ Ｐゴシック" pitchFamily="-111" charset="-128"/>
                <a:cs typeface="ＭＳ Ｐゴシック" pitchFamily="-111" charset="-128"/>
                <a:sym typeface="Symbol" pitchFamily="-111" charset="2"/>
              </a:rPr>
              <a:t>L</a:t>
            </a:r>
            <a:r>
              <a:rPr lang="en-US" b="1" dirty="0" err="1">
                <a:ea typeface="ＭＳ Ｐゴシック" pitchFamily="-111" charset="-128"/>
                <a:cs typeface="ＭＳ Ｐゴシック" pitchFamily="-111" charset="-128"/>
                <a:sym typeface="Symbol" pitchFamily="-111" charset="2"/>
              </a:rPr>
              <a:t>(M</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a:t>
            </a:r>
          </a:p>
          <a:p>
            <a:pPr eaLnBrk="1" hangingPunct="1"/>
            <a:r>
              <a:rPr lang="en-US" dirty="0">
                <a:ea typeface="ＭＳ Ｐゴシック" pitchFamily="-111" charset="-128"/>
                <a:cs typeface="ＭＳ Ｐゴシック" pitchFamily="-111" charset="-128"/>
              </a:rPr>
              <a:t>Can recast both Semi-</a:t>
            </a:r>
            <a:r>
              <a:rPr lang="en-US" dirty="0" err="1">
                <a:ea typeface="ＭＳ Ｐゴシック" pitchFamily="-111" charset="-128"/>
                <a:cs typeface="ＭＳ Ｐゴシック" pitchFamily="-111" charset="-128"/>
              </a:rPr>
              <a:t>Thue</a:t>
            </a:r>
            <a:r>
              <a:rPr lang="en-US" dirty="0">
                <a:ea typeface="ＭＳ Ｐゴシック" pitchFamily="-111" charset="-128"/>
                <a:cs typeface="ＭＳ Ｐゴシック" pitchFamily="-111" charset="-128"/>
              </a:rPr>
              <a:t> and </a:t>
            </a:r>
            <a:r>
              <a:rPr lang="en-US" dirty="0" err="1">
                <a:ea typeface="ＭＳ Ｐゴシック" pitchFamily="-111" charset="-128"/>
                <a:cs typeface="ＭＳ Ｐゴシック" pitchFamily="-111" charset="-128"/>
              </a:rPr>
              <a:t>Thue</a:t>
            </a:r>
            <a:r>
              <a:rPr lang="en-US" dirty="0">
                <a:ea typeface="ＭＳ Ｐゴシック" pitchFamily="-111" charset="-128"/>
                <a:cs typeface="ＭＳ Ｐゴシック" pitchFamily="-111" charset="-128"/>
              </a:rPr>
              <a:t> Systems to ones over alphabet </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a,b</a:t>
            </a:r>
            <a:r>
              <a:rPr lang="en-US" b="1" dirty="0">
                <a:ea typeface="ＭＳ Ｐゴシック" pitchFamily="-111" charset="-128"/>
                <a:cs typeface="ＭＳ Ｐゴシック" pitchFamily="-111" charset="-128"/>
              </a:rPr>
              <a:t>}</a:t>
            </a:r>
            <a:r>
              <a:rPr lang="en-US" dirty="0">
                <a:ea typeface="ＭＳ Ｐゴシック" pitchFamily="-111" charset="-128"/>
                <a:cs typeface="ＭＳ Ｐゴシック" pitchFamily="-111" charset="-128"/>
              </a:rPr>
              <a:t> or </a:t>
            </a:r>
            <a:r>
              <a:rPr lang="en-US" b="1" dirty="0">
                <a:ea typeface="ＭＳ Ｐゴシック" pitchFamily="-111" charset="-128"/>
                <a:cs typeface="ＭＳ Ｐゴシック" pitchFamily="-111" charset="-128"/>
              </a:rPr>
              <a:t>{0,1}</a:t>
            </a:r>
            <a:r>
              <a:rPr lang="en-US" dirty="0">
                <a:ea typeface="ＭＳ Ｐゴシック" pitchFamily="-111" charset="-128"/>
                <a:cs typeface="ＭＳ Ｐゴシック" pitchFamily="-111" charset="-128"/>
              </a:rPr>
              <a:t>. That is, a binary alphabet is sufficient for undecidability.</a:t>
            </a:r>
          </a:p>
        </p:txBody>
      </p:sp>
      <p:sp>
        <p:nvSpPr>
          <p:cNvPr id="523269" name="Date Placeholder 3"/>
          <p:cNvSpPr>
            <a:spLocks noGrp="1"/>
          </p:cNvSpPr>
          <p:nvPr>
            <p:ph type="dt" sz="quarter" idx="10"/>
          </p:nvPr>
        </p:nvSpPr>
        <p:spPr>
          <a:noFill/>
        </p:spPr>
        <p:txBody>
          <a:bodyPr/>
          <a:lstStyle/>
          <a:p>
            <a:fld id="{E3C8DDDF-15C8-364A-B44F-084655733378}"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2327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354351060"/>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Slide Number Placeholder 5"/>
          <p:cNvSpPr>
            <a:spLocks noGrp="1"/>
          </p:cNvSpPr>
          <p:nvPr>
            <p:ph type="sldNum" sz="quarter" idx="12"/>
          </p:nvPr>
        </p:nvSpPr>
        <p:spPr>
          <a:noFill/>
        </p:spPr>
        <p:txBody>
          <a:bodyPr/>
          <a:lstStyle/>
          <a:p>
            <a:pPr eaLnBrk="1" hangingPunct="1"/>
            <a:fld id="{8B9DBD55-3430-5C49-A499-C10EA26DCE7F}" type="slidenum">
              <a:rPr lang="en-US">
                <a:latin typeface="Arial" pitchFamily="-111" charset="0"/>
                <a:ea typeface="ＭＳ Ｐゴシック" pitchFamily="-111" charset="-128"/>
                <a:cs typeface="ＭＳ Ｐゴシック" pitchFamily="-111" charset="-128"/>
              </a:rPr>
              <a:pPr eaLnBrk="1" hangingPunct="1"/>
              <a:t>267</a:t>
            </a:fld>
            <a:endParaRPr lang="en-US">
              <a:latin typeface="Arial" pitchFamily="-111" charset="0"/>
              <a:ea typeface="ＭＳ Ｐゴシック" pitchFamily="-111" charset="-128"/>
              <a:cs typeface="ＭＳ Ｐゴシック" pitchFamily="-111" charset="-128"/>
            </a:endParaRPr>
          </a:p>
        </p:txBody>
      </p:sp>
      <p:sp>
        <p:nvSpPr>
          <p:cNvPr id="537603" name="Rectangle 2"/>
          <p:cNvSpPr>
            <a:spLocks noGrp="1" noChangeArrowheads="1"/>
          </p:cNvSpPr>
          <p:nvPr>
            <p:ph type="title"/>
          </p:nvPr>
        </p:nvSpPr>
        <p:spPr/>
        <p:txBody>
          <a:bodyPr/>
          <a:lstStyle/>
          <a:p>
            <a:pPr eaLnBrk="1" hangingPunct="1"/>
            <a:r>
              <a:rPr lang="en-US" i="1" dirty="0">
                <a:solidFill>
                  <a:srgbClr val="FF0000"/>
                </a:solidFill>
                <a:ea typeface="ＭＳ Ｐゴシック" pitchFamily="-111" charset="-128"/>
                <a:cs typeface="ＭＳ Ｐゴシック" pitchFamily="-111" charset="-128"/>
              </a:rPr>
              <a:t>PCP Example#2</a:t>
            </a:r>
          </a:p>
        </p:txBody>
      </p:sp>
      <p:sp>
        <p:nvSpPr>
          <p:cNvPr id="537604"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Start with Semi-</a:t>
            </a:r>
            <a:r>
              <a:rPr lang="en-US" dirty="0" err="1">
                <a:ea typeface="ＭＳ Ｐゴシック" pitchFamily="-111" charset="-128"/>
                <a:cs typeface="ＭＳ Ｐゴシック" pitchFamily="-111" charset="-128"/>
              </a:rPr>
              <a:t>Thue</a:t>
            </a:r>
            <a:r>
              <a:rPr lang="en-US" dirty="0">
                <a:ea typeface="ＭＳ Ｐゴシック" pitchFamily="-111" charset="-128"/>
                <a:cs typeface="ＭＳ Ｐゴシック" pitchFamily="-111" charset="-128"/>
              </a:rPr>
              <a:t> System</a:t>
            </a:r>
          </a:p>
          <a:p>
            <a:pPr lvl="1" eaLnBrk="1" hangingPunct="1"/>
            <a:r>
              <a:rPr lang="en-US" dirty="0"/>
              <a:t>aba </a:t>
            </a:r>
            <a:r>
              <a:rPr lang="en-US" dirty="0">
                <a:sym typeface="Symbol" pitchFamily="-111" charset="2"/>
              </a:rPr>
              <a:t> </a:t>
            </a:r>
            <a:r>
              <a:rPr lang="en-US" dirty="0" err="1">
                <a:sym typeface="Symbol" pitchFamily="-111" charset="2"/>
              </a:rPr>
              <a:t>ab</a:t>
            </a:r>
            <a:r>
              <a:rPr lang="en-US" dirty="0">
                <a:sym typeface="Symbol" pitchFamily="-111" charset="2"/>
              </a:rPr>
              <a:t>; a  </a:t>
            </a:r>
            <a:r>
              <a:rPr lang="en-US" dirty="0" err="1">
                <a:sym typeface="Symbol" pitchFamily="-111" charset="2"/>
              </a:rPr>
              <a:t>aa</a:t>
            </a:r>
            <a:r>
              <a:rPr lang="en-US" dirty="0">
                <a:sym typeface="Symbol" pitchFamily="-111" charset="2"/>
              </a:rPr>
              <a:t>; b  a</a:t>
            </a:r>
          </a:p>
          <a:p>
            <a:pPr lvl="1" eaLnBrk="1" hangingPunct="1"/>
            <a:r>
              <a:rPr lang="en-US" dirty="0">
                <a:sym typeface="Symbol" pitchFamily="-111" charset="2"/>
              </a:rPr>
              <a:t>Instance of word problem: </a:t>
            </a:r>
            <a:r>
              <a:rPr lang="en-US" dirty="0" err="1">
                <a:sym typeface="Symbol" pitchFamily="-111" charset="2"/>
              </a:rPr>
              <a:t>bbbb</a:t>
            </a:r>
            <a:r>
              <a:rPr lang="en-US" dirty="0">
                <a:sym typeface="Symbol" pitchFamily="-111" charset="2"/>
              </a:rPr>
              <a:t> *? </a:t>
            </a:r>
            <a:r>
              <a:rPr lang="en-US" dirty="0" err="1">
                <a:sym typeface="Symbol" pitchFamily="-111" charset="2"/>
              </a:rPr>
              <a:t>aa</a:t>
            </a:r>
            <a:endParaRPr lang="en-US" dirty="0">
              <a:sym typeface="Symbol" pitchFamily="-111" charset="2"/>
            </a:endParaRPr>
          </a:p>
          <a:p>
            <a:pPr eaLnBrk="1" hangingPunct="1"/>
            <a:r>
              <a:rPr lang="en-US" dirty="0">
                <a:ea typeface="ＭＳ Ｐゴシック" pitchFamily="-111" charset="-128"/>
                <a:cs typeface="ＭＳ Ｐゴシック" pitchFamily="-111" charset="-128"/>
                <a:sym typeface="Symbol" pitchFamily="-111" charset="2"/>
              </a:rPr>
              <a:t>Convert to PCP</a:t>
            </a:r>
          </a:p>
          <a:p>
            <a:pPr lvl="1" eaLnBrk="1" hangingPunct="1"/>
            <a:r>
              <a:rPr lang="en-US" dirty="0">
                <a:sym typeface="Symbol" pitchFamily="-111" charset="2"/>
              </a:rPr>
              <a:t>[</a:t>
            </a:r>
            <a:r>
              <a:rPr lang="en-US" dirty="0" err="1">
                <a:sym typeface="Symbol" pitchFamily="-111" charset="2"/>
              </a:rPr>
              <a:t>bbbb</a:t>
            </a:r>
            <a:r>
              <a:rPr lang="en-US" dirty="0">
                <a:sym typeface="Symbol" pitchFamily="-111" charset="2"/>
              </a:rPr>
              <a:t>*	</a:t>
            </a:r>
            <a:r>
              <a:rPr lang="en-US" dirty="0" err="1">
                <a:sym typeface="Symbol" pitchFamily="-111" charset="2"/>
              </a:rPr>
              <a:t>ab</a:t>
            </a:r>
            <a:r>
              <a:rPr lang="en-US" dirty="0">
                <a:sym typeface="Symbol" pitchFamily="-111" charset="2"/>
              </a:rPr>
              <a:t>	</a:t>
            </a:r>
            <a:r>
              <a:rPr lang="en-US" u="sng" dirty="0" err="1">
                <a:sym typeface="Symbol" pitchFamily="-111" charset="2"/>
              </a:rPr>
              <a:t>ab</a:t>
            </a:r>
            <a:r>
              <a:rPr lang="en-US" dirty="0">
                <a:sym typeface="Symbol" pitchFamily="-111" charset="2"/>
              </a:rPr>
              <a:t>	</a:t>
            </a:r>
            <a:r>
              <a:rPr lang="en-US" dirty="0" err="1">
                <a:sym typeface="Symbol" pitchFamily="-111" charset="2"/>
              </a:rPr>
              <a:t>aa</a:t>
            </a:r>
            <a:r>
              <a:rPr lang="en-US" dirty="0">
                <a:sym typeface="Symbol" pitchFamily="-111" charset="2"/>
              </a:rPr>
              <a:t>	</a:t>
            </a:r>
            <a:r>
              <a:rPr lang="en-US" u="sng" dirty="0" err="1">
                <a:sym typeface="Symbol" pitchFamily="-111" charset="2"/>
              </a:rPr>
              <a:t>aa</a:t>
            </a:r>
            <a:r>
              <a:rPr lang="en-US" dirty="0">
                <a:sym typeface="Symbol" pitchFamily="-111" charset="2"/>
              </a:rPr>
              <a:t>	a	</a:t>
            </a:r>
            <a:r>
              <a:rPr lang="en-US" u="sng" dirty="0">
                <a:sym typeface="Symbol" pitchFamily="-111" charset="2"/>
              </a:rPr>
              <a:t>a</a:t>
            </a:r>
            <a:r>
              <a:rPr lang="en-US" dirty="0">
                <a:sym typeface="Symbol" pitchFamily="-111" charset="2"/>
              </a:rPr>
              <a:t>	]</a:t>
            </a:r>
          </a:p>
          <a:p>
            <a:pPr lvl="1" eaLnBrk="1" hangingPunct="1">
              <a:buFontTx/>
              <a:buNone/>
            </a:pPr>
            <a:r>
              <a:rPr lang="en-US" dirty="0">
                <a:sym typeface="Symbol" pitchFamily="-111" charset="2"/>
              </a:rPr>
              <a:t>	[		</a:t>
            </a:r>
            <a:r>
              <a:rPr lang="en-US" u="sng" dirty="0">
                <a:sym typeface="Symbol" pitchFamily="-111" charset="2"/>
              </a:rPr>
              <a:t>aba</a:t>
            </a:r>
            <a:r>
              <a:rPr lang="en-US" dirty="0">
                <a:sym typeface="Symbol" pitchFamily="-111" charset="2"/>
              </a:rPr>
              <a:t>	aba	</a:t>
            </a:r>
            <a:r>
              <a:rPr lang="en-US" u="sng" dirty="0">
                <a:sym typeface="Symbol" pitchFamily="-111" charset="2"/>
              </a:rPr>
              <a:t>a</a:t>
            </a:r>
            <a:r>
              <a:rPr lang="en-US" dirty="0">
                <a:sym typeface="Symbol" pitchFamily="-111" charset="2"/>
              </a:rPr>
              <a:t>	a	</a:t>
            </a:r>
            <a:r>
              <a:rPr lang="en-US" u="sng" dirty="0">
                <a:sym typeface="Symbol" pitchFamily="-111" charset="2"/>
              </a:rPr>
              <a:t>b</a:t>
            </a:r>
            <a:r>
              <a:rPr lang="en-US" dirty="0">
                <a:sym typeface="Symbol" pitchFamily="-111" charset="2"/>
              </a:rPr>
              <a:t>	b	</a:t>
            </a:r>
            <a:r>
              <a:rPr lang="en-US" u="sng" dirty="0">
                <a:sym typeface="Symbol" pitchFamily="-111" charset="2"/>
              </a:rPr>
              <a:t>*</a:t>
            </a:r>
            <a:r>
              <a:rPr lang="en-US" dirty="0" err="1">
                <a:sym typeface="Symbol" pitchFamily="-111" charset="2"/>
              </a:rPr>
              <a:t>aa</a:t>
            </a:r>
            <a:r>
              <a:rPr lang="en-US" dirty="0">
                <a:sym typeface="Symbol" pitchFamily="-111" charset="2"/>
              </a:rPr>
              <a:t>]</a:t>
            </a:r>
          </a:p>
          <a:p>
            <a:pPr lvl="1" eaLnBrk="1" hangingPunct="1"/>
            <a:r>
              <a:rPr lang="en-US" dirty="0">
                <a:sym typeface="Symbol" pitchFamily="-111" charset="2"/>
              </a:rPr>
              <a:t>And 	*	</a:t>
            </a:r>
            <a:r>
              <a:rPr lang="en-US" u="sng" dirty="0">
                <a:sym typeface="Symbol" pitchFamily="-111" charset="2"/>
              </a:rPr>
              <a:t>*</a:t>
            </a:r>
            <a:r>
              <a:rPr lang="en-US" dirty="0">
                <a:sym typeface="Symbol" pitchFamily="-111" charset="2"/>
              </a:rPr>
              <a:t>	a	</a:t>
            </a:r>
            <a:r>
              <a:rPr lang="en-US" u="sng" dirty="0">
                <a:sym typeface="Symbol" pitchFamily="-111" charset="2"/>
              </a:rPr>
              <a:t>a</a:t>
            </a:r>
            <a:r>
              <a:rPr lang="en-US" dirty="0">
                <a:sym typeface="Symbol" pitchFamily="-111" charset="2"/>
              </a:rPr>
              <a:t>	b	</a:t>
            </a:r>
            <a:r>
              <a:rPr lang="en-US" u="sng" dirty="0">
                <a:sym typeface="Symbol" pitchFamily="-111" charset="2"/>
              </a:rPr>
              <a:t>b</a:t>
            </a:r>
          </a:p>
          <a:p>
            <a:pPr lvl="1" eaLnBrk="1" hangingPunct="1">
              <a:buFontTx/>
              <a:buNone/>
            </a:pPr>
            <a:r>
              <a:rPr lang="en-US" dirty="0">
                <a:sym typeface="Symbol" pitchFamily="-111" charset="2"/>
              </a:rPr>
              <a:t>		 	</a:t>
            </a:r>
            <a:r>
              <a:rPr lang="en-US" u="sng" dirty="0">
                <a:sym typeface="Symbol" pitchFamily="-111" charset="2"/>
              </a:rPr>
              <a:t>*</a:t>
            </a:r>
            <a:r>
              <a:rPr lang="en-US" dirty="0">
                <a:sym typeface="Symbol" pitchFamily="-111" charset="2"/>
              </a:rPr>
              <a:t>	*	</a:t>
            </a:r>
            <a:r>
              <a:rPr lang="en-US" u="sng" dirty="0">
                <a:sym typeface="Symbol" pitchFamily="-111" charset="2"/>
              </a:rPr>
              <a:t>a</a:t>
            </a:r>
            <a:r>
              <a:rPr lang="en-US" dirty="0">
                <a:sym typeface="Symbol" pitchFamily="-111" charset="2"/>
              </a:rPr>
              <a:t>	a	</a:t>
            </a:r>
            <a:r>
              <a:rPr lang="en-US" u="sng" dirty="0">
                <a:sym typeface="Symbol" pitchFamily="-111" charset="2"/>
              </a:rPr>
              <a:t>b</a:t>
            </a:r>
            <a:r>
              <a:rPr lang="en-US" dirty="0">
                <a:sym typeface="Symbol" pitchFamily="-111" charset="2"/>
              </a:rPr>
              <a:t>	b</a:t>
            </a:r>
            <a:endParaRPr lang="en-US" u="sng" dirty="0">
              <a:sym typeface="Symbol" pitchFamily="-111" charset="2"/>
            </a:endParaRPr>
          </a:p>
        </p:txBody>
      </p:sp>
      <p:sp>
        <p:nvSpPr>
          <p:cNvPr id="537605" name="Date Placeholder 3"/>
          <p:cNvSpPr>
            <a:spLocks noGrp="1"/>
          </p:cNvSpPr>
          <p:nvPr>
            <p:ph type="dt" sz="quarter" idx="10"/>
          </p:nvPr>
        </p:nvSpPr>
        <p:spPr>
          <a:noFill/>
        </p:spPr>
        <p:txBody>
          <a:bodyPr/>
          <a:lstStyle/>
          <a:p>
            <a:fld id="{5B518E2B-4993-604C-AFB6-B464DD912DE3}"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3760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548752485"/>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Slide Number Placeholder 5"/>
          <p:cNvSpPr>
            <a:spLocks noGrp="1"/>
          </p:cNvSpPr>
          <p:nvPr>
            <p:ph type="sldNum" sz="quarter" idx="12"/>
          </p:nvPr>
        </p:nvSpPr>
        <p:spPr>
          <a:noFill/>
        </p:spPr>
        <p:txBody>
          <a:bodyPr/>
          <a:lstStyle/>
          <a:p>
            <a:pPr eaLnBrk="1" hangingPunct="1"/>
            <a:fld id="{AA02BC13-BA0D-1D40-8A4A-721D93F79F07}" type="slidenum">
              <a:rPr lang="en-US">
                <a:latin typeface="Arial" pitchFamily="-111" charset="0"/>
                <a:ea typeface="ＭＳ Ｐゴシック" pitchFamily="-111" charset="-128"/>
                <a:cs typeface="ＭＳ Ｐゴシック" pitchFamily="-111" charset="-128"/>
              </a:rPr>
              <a:pPr eaLnBrk="1" hangingPunct="1"/>
              <a:t>268</a:t>
            </a:fld>
            <a:endParaRPr lang="en-US">
              <a:latin typeface="Arial" pitchFamily="-111" charset="0"/>
              <a:ea typeface="ＭＳ Ｐゴシック" pitchFamily="-111" charset="-128"/>
              <a:cs typeface="ＭＳ Ｐゴシック" pitchFamily="-111" charset="-128"/>
            </a:endParaRPr>
          </a:p>
        </p:txBody>
      </p:sp>
      <p:sp>
        <p:nvSpPr>
          <p:cNvPr id="539651" name="Rectangle 2"/>
          <p:cNvSpPr>
            <a:spLocks noGrp="1" noChangeArrowheads="1"/>
          </p:cNvSpPr>
          <p:nvPr>
            <p:ph type="title"/>
          </p:nvPr>
        </p:nvSpPr>
        <p:spPr/>
        <p:txBody>
          <a:bodyPr/>
          <a:lstStyle/>
          <a:p>
            <a:pPr eaLnBrk="1" hangingPunct="1"/>
            <a:r>
              <a:rPr lang="en-US" sz="4000" i="1" dirty="0">
                <a:solidFill>
                  <a:srgbClr val="FF0000"/>
                </a:solidFill>
                <a:ea typeface="ＭＳ Ｐゴシック" pitchFamily="-111" charset="-128"/>
                <a:cs typeface="ＭＳ Ｐゴシック" pitchFamily="-111" charset="-128"/>
              </a:rPr>
              <a:t>How PCP Construction Works?</a:t>
            </a:r>
          </a:p>
        </p:txBody>
      </p:sp>
      <p:sp>
        <p:nvSpPr>
          <p:cNvPr id="539652" name="Rectangle 3"/>
          <p:cNvSpPr>
            <a:spLocks noGrp="1" noChangeArrowheads="1"/>
          </p:cNvSpPr>
          <p:nvPr>
            <p:ph type="body" idx="1"/>
          </p:nvPr>
        </p:nvSpPr>
        <p:spPr/>
        <p:txBody>
          <a:bodyPr/>
          <a:lstStyle/>
          <a:p>
            <a:pPr eaLnBrk="1" hangingPunct="1">
              <a:lnSpc>
                <a:spcPct val="90000"/>
              </a:lnSpc>
            </a:pPr>
            <a:r>
              <a:rPr lang="en-US" sz="2800" dirty="0">
                <a:ea typeface="ＭＳ Ｐゴシック" pitchFamily="-111" charset="-128"/>
                <a:cs typeface="ＭＳ Ｐゴシック" pitchFamily="-111" charset="-128"/>
              </a:rPr>
              <a:t>Using underscored letters avoids solutions that don’t relate to word problem instance. E.g.,</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	ab	aa</a:t>
            </a:r>
          </a:p>
          <a:p>
            <a:pPr marL="0" indent="0" eaLnBrk="1" hangingPunct="1">
              <a:lnSpc>
                <a:spcPct val="90000"/>
              </a:lnSpc>
              <a:buNone/>
            </a:pPr>
            <a:r>
              <a:rPr lang="en-US" sz="2800" dirty="0">
                <a:ea typeface="ＭＳ Ｐゴシック" pitchFamily="-111" charset="-128"/>
                <a:cs typeface="ＭＳ Ｐゴシック" pitchFamily="-111" charset="-128"/>
              </a:rPr>
              <a:t>	aba	a</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   leads to solution no matter the question </a:t>
            </a:r>
          </a:p>
          <a:p>
            <a:pPr eaLnBrk="1" hangingPunct="1">
              <a:lnSpc>
                <a:spcPct val="90000"/>
              </a:lnSpc>
            </a:pPr>
            <a:r>
              <a:rPr lang="en-US" sz="2800" dirty="0">
                <a:ea typeface="ＭＳ Ｐゴシック" pitchFamily="-111" charset="-128"/>
                <a:cs typeface="ＭＳ Ｐゴシック" pitchFamily="-111" charset="-128"/>
              </a:rPr>
              <a:t>Top row insures start with [W</a:t>
            </a:r>
            <a:r>
              <a:rPr lang="en-US" sz="2800" baseline="-25000" dirty="0">
                <a:ea typeface="ＭＳ Ｐゴシック" pitchFamily="-111" charset="-128"/>
                <a:cs typeface="ＭＳ Ｐゴシック" pitchFamily="-111" charset="-128"/>
              </a:rPr>
              <a:t>0</a:t>
            </a:r>
            <a:r>
              <a:rPr lang="en-US" sz="2800" dirty="0">
                <a:ea typeface="ＭＳ Ｐゴシック" pitchFamily="-111" charset="-128"/>
                <a:cs typeface="ＭＳ Ｐゴシック" pitchFamily="-111" charset="-128"/>
              </a:rPr>
              <a:t>*</a:t>
            </a:r>
          </a:p>
          <a:p>
            <a:pPr eaLnBrk="1" hangingPunct="1">
              <a:lnSpc>
                <a:spcPct val="90000"/>
              </a:lnSpc>
            </a:pPr>
            <a:r>
              <a:rPr lang="en-US" sz="2800" dirty="0">
                <a:ea typeface="ＭＳ Ｐゴシック" pitchFamily="-111" charset="-128"/>
                <a:cs typeface="ＭＳ Ｐゴシック" pitchFamily="-111" charset="-128"/>
              </a:rPr>
              <a:t>Bottom row insures end with </a:t>
            </a:r>
            <a:r>
              <a:rPr lang="en-US" sz="2800" u="sng" dirty="0">
                <a:ea typeface="ＭＳ Ｐゴシック" pitchFamily="-111" charset="-128"/>
                <a:cs typeface="ＭＳ Ｐゴシック" pitchFamily="-111" charset="-128"/>
              </a:rPr>
              <a:t>*</a:t>
            </a:r>
            <a:r>
              <a:rPr lang="en-US" sz="2800" dirty="0" err="1">
                <a:ea typeface="ＭＳ Ｐゴシック" pitchFamily="-111" charset="-128"/>
                <a:cs typeface="ＭＳ Ｐゴシック" pitchFamily="-111" charset="-128"/>
              </a:rPr>
              <a:t>W</a:t>
            </a:r>
            <a:r>
              <a:rPr lang="en-US" sz="2800" baseline="-25000" dirty="0" err="1">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a:t>
            </a:r>
          </a:p>
          <a:p>
            <a:pPr eaLnBrk="1" hangingPunct="1">
              <a:lnSpc>
                <a:spcPct val="90000"/>
              </a:lnSpc>
            </a:pPr>
            <a:r>
              <a:rPr lang="en-US" sz="2800" dirty="0">
                <a:ea typeface="ＭＳ Ｐゴシック" pitchFamily="-111" charset="-128"/>
                <a:cs typeface="ＭＳ Ｐゴシック" pitchFamily="-111" charset="-128"/>
              </a:rPr>
              <a:t>Bottom row matches W</a:t>
            </a:r>
            <a:r>
              <a:rPr lang="en-US" sz="2800" baseline="-25000" dirty="0">
                <a:ea typeface="ＭＳ Ｐゴシック" pitchFamily="-111" charset="-128"/>
                <a:cs typeface="ＭＳ Ｐゴシック" pitchFamily="-111" charset="-128"/>
              </a:rPr>
              <a:t>i</a:t>
            </a:r>
            <a:r>
              <a:rPr lang="en-US" sz="2800" dirty="0">
                <a:ea typeface="ＭＳ Ｐゴシック" pitchFamily="-111" charset="-128"/>
                <a:cs typeface="ＭＳ Ｐゴシック" pitchFamily="-111" charset="-128"/>
              </a:rPr>
              <a:t>, while top matches W</a:t>
            </a:r>
            <a:r>
              <a:rPr lang="en-US" sz="2800" baseline="-25000" dirty="0">
                <a:ea typeface="ＭＳ Ｐゴシック" pitchFamily="-111" charset="-128"/>
                <a:cs typeface="ＭＳ Ｐゴシック" pitchFamily="-111" charset="-128"/>
              </a:rPr>
              <a:t>i+1</a:t>
            </a:r>
            <a:r>
              <a:rPr lang="en-US" sz="2800" dirty="0">
                <a:ea typeface="ＭＳ Ｐゴシック" pitchFamily="-111" charset="-128"/>
                <a:cs typeface="ＭＳ Ｐゴシック" pitchFamily="-111" charset="-128"/>
              </a:rPr>
              <a:t> (one is underscored)</a:t>
            </a:r>
          </a:p>
          <a:p>
            <a:pPr eaLnBrk="1" hangingPunct="1">
              <a:lnSpc>
                <a:spcPct val="90000"/>
              </a:lnSpc>
            </a:pPr>
            <a:r>
              <a:rPr lang="en-US" sz="2800" dirty="0">
                <a:ea typeface="ＭＳ Ｐゴシック" pitchFamily="-111" charset="-128"/>
                <a:cs typeface="ＭＳ Ｐゴシック" pitchFamily="-111" charset="-128"/>
              </a:rPr>
              <a:t>Get Solution for PCP </a:t>
            </a:r>
            <a:r>
              <a:rPr lang="en-US" sz="2800" dirty="0" err="1">
                <a:ea typeface="ＭＳ Ｐゴシック" pitchFamily="-111" charset="-128"/>
                <a:cs typeface="ＭＳ Ｐゴシック" pitchFamily="-111" charset="-128"/>
              </a:rPr>
              <a:t>iff</a:t>
            </a:r>
            <a:r>
              <a:rPr lang="en-US" sz="2800" dirty="0">
                <a:ea typeface="ＭＳ Ｐゴシック" pitchFamily="-111" charset="-128"/>
                <a:cs typeface="ＭＳ Ｐゴシック" pitchFamily="-111" charset="-128"/>
              </a:rPr>
              <a:t> W</a:t>
            </a:r>
            <a:r>
              <a:rPr lang="en-US" sz="2800" baseline="-25000" dirty="0">
                <a:ea typeface="ＭＳ Ｐゴシック" pitchFamily="-111" charset="-128"/>
                <a:cs typeface="ＭＳ Ｐゴシック" pitchFamily="-111" charset="-128"/>
              </a:rPr>
              <a:t>0</a:t>
            </a:r>
            <a:r>
              <a:rPr lang="en-US" sz="2800" dirty="0">
                <a:ea typeface="ＭＳ Ｐゴシック" pitchFamily="-111" charset="-128"/>
                <a:cs typeface="ＭＳ Ｐゴシック" pitchFamily="-111" charset="-128"/>
              </a:rPr>
              <a:t>  </a:t>
            </a:r>
            <a:r>
              <a:rPr lang="en-US" sz="2800" dirty="0">
                <a:sym typeface="Symbol" pitchFamily="-111" charset="2"/>
              </a:rPr>
              <a:t>* </a:t>
            </a:r>
            <a:r>
              <a:rPr lang="en-US" sz="2800" dirty="0" err="1">
                <a:ea typeface="ＭＳ Ｐゴシック" pitchFamily="-111" charset="-128"/>
                <a:cs typeface="ＭＳ Ｐゴシック" pitchFamily="-111" charset="-128"/>
              </a:rPr>
              <a:t>W</a:t>
            </a:r>
            <a:r>
              <a:rPr lang="en-US" sz="2800" baseline="-25000" dirty="0" err="1">
                <a:ea typeface="ＭＳ Ｐゴシック" pitchFamily="-111" charset="-128"/>
                <a:cs typeface="ＭＳ Ｐゴシック" pitchFamily="-111" charset="-128"/>
              </a:rPr>
              <a:t>f</a:t>
            </a:r>
            <a:endParaRPr lang="en-US" sz="2800" dirty="0">
              <a:ea typeface="ＭＳ Ｐゴシック" pitchFamily="-111" charset="-128"/>
              <a:cs typeface="ＭＳ Ｐゴシック" pitchFamily="-111" charset="-128"/>
            </a:endParaRPr>
          </a:p>
        </p:txBody>
      </p:sp>
      <p:sp>
        <p:nvSpPr>
          <p:cNvPr id="539653" name="Date Placeholder 3"/>
          <p:cNvSpPr>
            <a:spLocks noGrp="1"/>
          </p:cNvSpPr>
          <p:nvPr>
            <p:ph type="dt" sz="quarter" idx="10"/>
          </p:nvPr>
        </p:nvSpPr>
        <p:spPr>
          <a:noFill/>
        </p:spPr>
        <p:txBody>
          <a:bodyPr/>
          <a:lstStyle/>
          <a:p>
            <a:fld id="{5222F660-D271-9348-A087-47C2522C04B9}"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3965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482001960"/>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Bounded Variation</a:t>
            </a:r>
          </a:p>
        </p:txBody>
      </p:sp>
      <p:sp>
        <p:nvSpPr>
          <p:cNvPr id="3" name="Content Placeholder 2"/>
          <p:cNvSpPr>
            <a:spLocks noGrp="1"/>
          </p:cNvSpPr>
          <p:nvPr>
            <p:ph idx="1"/>
          </p:nvPr>
        </p:nvSpPr>
        <p:spPr/>
        <p:txBody>
          <a:bodyPr/>
          <a:lstStyle/>
          <a:p>
            <a:r>
              <a:rPr lang="en-US" sz="2800" dirty="0"/>
              <a:t>Limit correspondence to a length that is polynomial in </a:t>
            </a:r>
            <a:r>
              <a:rPr lang="en-US" sz="2800" b="1" dirty="0"/>
              <a:t>n</a:t>
            </a:r>
            <a:r>
              <a:rPr lang="en-US" sz="2800" dirty="0"/>
              <a:t>, where </a:t>
            </a:r>
            <a:r>
              <a:rPr lang="en-US" sz="2800" b="1" dirty="0"/>
              <a:t>n</a:t>
            </a:r>
            <a:r>
              <a:rPr lang="en-US" sz="2800" dirty="0"/>
              <a:t> is length of initial input string.</a:t>
            </a:r>
            <a:endParaRPr lang="en-US" sz="2000" dirty="0"/>
          </a:p>
          <a:p>
            <a:r>
              <a:rPr lang="en-US" sz="2800" dirty="0"/>
              <a:t>Outline of proof we can get for almost free</a:t>
            </a:r>
          </a:p>
          <a:p>
            <a:pPr lvl="1"/>
            <a:r>
              <a:rPr lang="en-US" sz="2000" dirty="0"/>
              <a:t>Convert halting problem for a Non-deterministic Turing machine to word problem for a Semi-</a:t>
            </a:r>
            <a:r>
              <a:rPr lang="en-US" sz="2000" dirty="0" err="1"/>
              <a:t>Thue</a:t>
            </a:r>
            <a:r>
              <a:rPr lang="en-US" sz="2000" dirty="0"/>
              <a:t> System</a:t>
            </a:r>
            <a:br>
              <a:rPr lang="en-US" sz="2000" dirty="0"/>
            </a:br>
            <a:r>
              <a:rPr lang="en-US" sz="1800" dirty="0"/>
              <a:t>Note: we originally did for deterministic machines, but the construction works for non-determinism and maps nicely to Semi-</a:t>
            </a:r>
            <a:r>
              <a:rPr lang="en-US" sz="1800" dirty="0" err="1"/>
              <a:t>Thue</a:t>
            </a:r>
            <a:r>
              <a:rPr lang="en-US" sz="1800" dirty="0"/>
              <a:t> systems which are non-deterministic by definition</a:t>
            </a:r>
            <a:r>
              <a:rPr lang="en-US" sz="1600" dirty="0"/>
              <a:t>.</a:t>
            </a:r>
          </a:p>
          <a:p>
            <a:pPr lvl="1"/>
            <a:r>
              <a:rPr lang="en-US" sz="2000" dirty="0"/>
              <a:t>Recast as an instance of PCP</a:t>
            </a:r>
          </a:p>
          <a:p>
            <a:pPr lvl="1"/>
            <a:r>
              <a:rPr lang="en-US" sz="2000" dirty="0"/>
              <a:t>Limit the length of word to </a:t>
            </a:r>
            <a:r>
              <a:rPr lang="en-US" sz="2000" b="1" dirty="0"/>
              <a:t>(n+2)</a:t>
            </a:r>
            <a:r>
              <a:rPr lang="en-US" sz="2000" b="1" baseline="30000" dirty="0"/>
              <a:t>k</a:t>
            </a:r>
            <a:r>
              <a:rPr lang="en-US" sz="2000" dirty="0"/>
              <a:t>, where original TM accepts or rejects in </a:t>
            </a:r>
            <a:r>
              <a:rPr lang="en-US" sz="2000" b="1" dirty="0" err="1"/>
              <a:t>n</a:t>
            </a:r>
            <a:r>
              <a:rPr lang="en-US" sz="2000" b="1" baseline="30000" dirty="0" err="1"/>
              <a:t>k</a:t>
            </a:r>
            <a:r>
              <a:rPr lang="en-US" sz="2000" b="1" dirty="0"/>
              <a:t> </a:t>
            </a:r>
            <a:r>
              <a:rPr lang="en-US" sz="2000" dirty="0"/>
              <a:t>steps.</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4/6/22</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269</a:t>
            </a:fld>
            <a:endParaRPr lang="en-US"/>
          </a:p>
        </p:txBody>
      </p:sp>
    </p:spTree>
    <p:extLst>
      <p:ext uri="{BB962C8B-B14F-4D97-AF65-F5344CB8AC3E}">
        <p14:creationId xmlns:p14="http://schemas.microsoft.com/office/powerpoint/2010/main" val="3931251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Deterministic Exponential Time</a:t>
            </a:r>
          </a:p>
        </p:txBody>
      </p:sp>
      <p:sp>
        <p:nvSpPr>
          <p:cNvPr id="396291" name="Rectangle 3"/>
          <p:cNvSpPr>
            <a:spLocks noGrp="1" noChangeArrowheads="1"/>
          </p:cNvSpPr>
          <p:nvPr>
            <p:ph idx="1"/>
          </p:nvPr>
        </p:nvSpPr>
        <p:spPr/>
        <p:txBody>
          <a:bodyPr/>
          <a:lstStyle/>
          <a:p>
            <a:pPr marL="0" indent="0" eaLnBrk="1" hangingPunct="1">
              <a:buFont typeface="Times" charset="0"/>
              <a:buNone/>
              <a:defRPr/>
            </a:pPr>
            <a:r>
              <a:rPr lang="en-US" sz="2800" dirty="0"/>
              <a:t>A major question remains: Do we have, in NDTMs, a model of computation that solves all deterministic exponential (DE) problems in polynomial time (nondeterministic polynomial time)??</a:t>
            </a:r>
          </a:p>
          <a:p>
            <a:pPr marL="0" indent="0" eaLnBrk="1" hangingPunct="1">
              <a:buFont typeface="Times" charset="0"/>
              <a:buChar char="•"/>
              <a:defRPr/>
            </a:pPr>
            <a:endParaRPr lang="en-US" sz="2800" dirty="0"/>
          </a:p>
          <a:p>
            <a:pPr marL="0" indent="0" eaLnBrk="1" hangingPunct="1">
              <a:buFont typeface="Times" charset="0"/>
              <a:buNone/>
              <a:defRPr/>
            </a:pPr>
            <a:r>
              <a:rPr lang="en-US" sz="2800" dirty="0"/>
              <a:t>It definitely solves some problems we </a:t>
            </a:r>
            <a:r>
              <a:rPr lang="en-US" sz="2800" i="1" dirty="0"/>
              <a:t>think</a:t>
            </a:r>
            <a:r>
              <a:rPr lang="en-US" sz="2800" dirty="0"/>
              <a:t> are DE in nondeterministic polynomial time.</a:t>
            </a:r>
          </a:p>
        </p:txBody>
      </p:sp>
      <p:sp>
        <p:nvSpPr>
          <p:cNvPr id="4" name="Date Placeholder 3">
            <a:extLst>
              <a:ext uri="{FF2B5EF4-FFF2-40B4-BE49-F238E27FC236}">
                <a16:creationId xmlns:a16="http://schemas.microsoft.com/office/drawing/2014/main" id="{E51E6465-D9FE-E04F-8AB0-72281A814704}"/>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2C136DBD-BAAF-DA4A-B8A3-1C306D9A16A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B040A35F-20BC-B647-BB69-6C88466044A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70018741"/>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Approach </a:t>
            </a:r>
          </a:p>
        </p:txBody>
      </p:sp>
      <p:sp>
        <p:nvSpPr>
          <p:cNvPr id="3" name="Content Placeholder 2"/>
          <p:cNvSpPr>
            <a:spLocks noGrp="1"/>
          </p:cNvSpPr>
          <p:nvPr>
            <p:ph idx="1"/>
          </p:nvPr>
        </p:nvSpPr>
        <p:spPr/>
        <p:txBody>
          <a:bodyPr/>
          <a:lstStyle/>
          <a:p>
            <a:r>
              <a:rPr lang="en-US" sz="2400" dirty="0"/>
              <a:t>There is a tighter bound on </a:t>
            </a:r>
            <a:r>
              <a:rPr lang="en-US" sz="2400" b="1" dirty="0"/>
              <a:t>Bounded PCP</a:t>
            </a:r>
            <a:r>
              <a:rPr lang="en-US" sz="2400" dirty="0"/>
              <a:t>.</a:t>
            </a:r>
          </a:p>
          <a:p>
            <a:endParaRPr lang="en-US" sz="2400" dirty="0"/>
          </a:p>
          <a:p>
            <a:r>
              <a:rPr lang="en-US" sz="2400" dirty="0"/>
              <a:t>Given sequences </a:t>
            </a:r>
            <a:r>
              <a:rPr lang="en-US" sz="2400" b="1" dirty="0"/>
              <a:t>(x1, x2, …, </a:t>
            </a:r>
            <a:r>
              <a:rPr lang="en-US" sz="2400" b="1" dirty="0" err="1"/>
              <a:t>xn</a:t>
            </a:r>
            <a:r>
              <a:rPr lang="en-US" sz="2400" b="1" dirty="0"/>
              <a:t>) </a:t>
            </a:r>
            <a:r>
              <a:rPr lang="en-US" sz="2400" dirty="0"/>
              <a:t>and </a:t>
            </a:r>
            <a:r>
              <a:rPr lang="en-US" sz="2400" b="1" dirty="0"/>
              <a:t>(y1, y2, …, </a:t>
            </a:r>
            <a:r>
              <a:rPr lang="en-US" sz="2400" b="1" dirty="0" err="1"/>
              <a:t>yn</a:t>
            </a:r>
            <a:r>
              <a:rPr lang="en-US" sz="2400" b="1" dirty="0"/>
              <a:t>)</a:t>
            </a:r>
            <a:r>
              <a:rPr lang="en-US" sz="2400" dirty="0"/>
              <a:t>, and a positive integer </a:t>
            </a:r>
            <a:br>
              <a:rPr lang="en-US" sz="2400" dirty="0"/>
            </a:br>
            <a:r>
              <a:rPr lang="en-US" sz="2400" b="1" dirty="0"/>
              <a:t>K ≤ p(max(|x1|+…+|</a:t>
            </a:r>
            <a:r>
              <a:rPr lang="en-US" sz="2400" b="1" dirty="0" err="1"/>
              <a:t>xn</a:t>
            </a:r>
            <a:r>
              <a:rPr lang="en-US" sz="2400" b="1" dirty="0"/>
              <a:t>|, |y1|+…+|</a:t>
            </a:r>
            <a:r>
              <a:rPr lang="en-US" sz="2400" b="1" dirty="0" err="1"/>
              <a:t>yn</a:t>
            </a:r>
            <a:r>
              <a:rPr lang="en-US" sz="2400" b="1" dirty="0"/>
              <a:t>|), </a:t>
            </a:r>
            <a:br>
              <a:rPr lang="en-US" sz="2400" b="1" dirty="0"/>
            </a:br>
            <a:r>
              <a:rPr lang="en-US" sz="2400" dirty="0"/>
              <a:t>where </a:t>
            </a:r>
            <a:r>
              <a:rPr lang="en-US" sz="2400" b="1" dirty="0"/>
              <a:t>p</a:t>
            </a:r>
            <a:r>
              <a:rPr lang="en-US" sz="2400" dirty="0"/>
              <a:t> is some polynomial, is there a solution to this instance involving indices </a:t>
            </a:r>
            <a:r>
              <a:rPr lang="en-US" sz="2400" b="1" dirty="0"/>
              <a:t>i1, …,</a:t>
            </a:r>
            <a:r>
              <a:rPr lang="en-US" sz="2400" b="1" dirty="0" err="1"/>
              <a:t>ik</a:t>
            </a:r>
            <a:r>
              <a:rPr lang="en-US" sz="2400" b="1" dirty="0"/>
              <a:t>, </a:t>
            </a:r>
            <a:r>
              <a:rPr lang="en-US" sz="2400" b="1" dirty="0" err="1"/>
              <a:t>k≤K</a:t>
            </a:r>
            <a:r>
              <a:rPr lang="en-US" sz="2400" dirty="0"/>
              <a:t> (not necessarily distinct), of integers between </a:t>
            </a:r>
            <a:r>
              <a:rPr lang="en-US" sz="2400" b="1" dirty="0"/>
              <a:t>1</a:t>
            </a:r>
            <a:r>
              <a:rPr lang="en-US" sz="2400" dirty="0"/>
              <a:t> and </a:t>
            </a:r>
            <a:r>
              <a:rPr lang="en-US" sz="2400" b="1" dirty="0"/>
              <a:t>n</a:t>
            </a:r>
            <a:r>
              <a:rPr lang="en-US" sz="2400" dirty="0"/>
              <a:t>, such that the corresponding </a:t>
            </a:r>
            <a:r>
              <a:rPr lang="en-US" sz="2400" b="1" dirty="0"/>
              <a:t>x</a:t>
            </a:r>
            <a:r>
              <a:rPr lang="en-US" sz="2400" dirty="0"/>
              <a:t> and </a:t>
            </a:r>
            <a:r>
              <a:rPr lang="en-US" sz="2400" b="1" dirty="0"/>
              <a:t>y</a:t>
            </a:r>
            <a:r>
              <a:rPr lang="en-US" sz="2400" dirty="0"/>
              <a:t> strings are identical.</a:t>
            </a:r>
          </a:p>
          <a:p>
            <a:r>
              <a:rPr lang="en-US" sz="2400" dirty="0"/>
              <a:t>Follows from Constable, Hunt and </a:t>
            </a:r>
            <a:r>
              <a:rPr lang="en-US" sz="2400" dirty="0" err="1"/>
              <a:t>Sahni</a:t>
            </a:r>
            <a:r>
              <a:rPr lang="en-US" sz="2400" dirty="0"/>
              <a:t> (1974). “On the Computational Complexity of Program Scheme Equivalence,” </a:t>
            </a:r>
            <a:r>
              <a:rPr lang="en-US" sz="2400" i="1" dirty="0"/>
              <a:t>Siam Journal of Computing </a:t>
            </a:r>
            <a:r>
              <a:rPr lang="en-US" sz="2400" dirty="0"/>
              <a:t>9(2), 396-416.</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4/6/22</a:t>
            </a:fld>
            <a:endParaRPr lang="en-US" dirty="0"/>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270</a:t>
            </a:fld>
            <a:endParaRPr lang="en-US"/>
          </a:p>
        </p:txBody>
      </p:sp>
    </p:spTree>
    <p:extLst>
      <p:ext uri="{BB962C8B-B14F-4D97-AF65-F5344CB8AC3E}">
        <p14:creationId xmlns:p14="http://schemas.microsoft.com/office/powerpoint/2010/main" val="3482256197"/>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Co-NP</a:t>
            </a:r>
          </a:p>
        </p:txBody>
      </p:sp>
      <p:sp>
        <p:nvSpPr>
          <p:cNvPr id="497667" name="Rectangle 3"/>
          <p:cNvSpPr>
            <a:spLocks noGrp="1" noChangeArrowheads="1"/>
          </p:cNvSpPr>
          <p:nvPr>
            <p:ph type="subTitle" idx="1"/>
          </p:nvPr>
        </p:nvSpPr>
        <p:spPr/>
        <p:txBody>
          <a:bodyPr/>
          <a:lstStyle/>
          <a:p>
            <a:pPr algn="ctr" eaLnBrk="1" hangingPunct="1">
              <a:lnSpc>
                <a:spcPct val="90000"/>
              </a:lnSpc>
              <a:buFont typeface="Times" charset="0"/>
              <a:buNone/>
              <a:defRPr/>
            </a:pPr>
            <a:r>
              <a:rPr lang="en-US" b="1" dirty="0">
                <a:latin typeface="Arial" panose="020B0604020202020204" pitchFamily="34" charset="0"/>
                <a:cs typeface="Arial" panose="020B0604020202020204" pitchFamily="34" charset="0"/>
              </a:rPr>
              <a:t>Fourth Significant Class of Problems</a:t>
            </a:r>
          </a:p>
        </p:txBody>
      </p:sp>
    </p:spTree>
    <p:extLst>
      <p:ext uri="{BB962C8B-B14F-4D97-AF65-F5344CB8AC3E}">
        <p14:creationId xmlns:p14="http://schemas.microsoft.com/office/powerpoint/2010/main" val="3820023231"/>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defRPr/>
            </a:pPr>
            <a:r>
              <a:rPr lang="en-US" dirty="0"/>
              <a:t>Co–NP</a:t>
            </a:r>
          </a:p>
        </p:txBody>
      </p:sp>
      <p:sp>
        <p:nvSpPr>
          <p:cNvPr id="498691" name="Rectangle 3"/>
          <p:cNvSpPr>
            <a:spLocks noGrp="1" noChangeArrowheads="1"/>
          </p:cNvSpPr>
          <p:nvPr>
            <p:ph idx="1"/>
          </p:nvPr>
        </p:nvSpPr>
        <p:spPr/>
        <p:txBody>
          <a:bodyPr/>
          <a:lstStyle/>
          <a:p>
            <a:pPr lvl="2" eaLnBrk="1" hangingPunct="1">
              <a:lnSpc>
                <a:spcPct val="90000"/>
              </a:lnSpc>
              <a:buFont typeface="Times" charset="0"/>
              <a:buNone/>
              <a:defRPr/>
            </a:pPr>
            <a:r>
              <a:rPr lang="en-US" sz="2000" dirty="0">
                <a:latin typeface="Times New Roman" charset="0"/>
              </a:rPr>
              <a:t>	</a:t>
            </a:r>
            <a:r>
              <a:rPr lang="en-US" sz="2800" dirty="0">
                <a:latin typeface="Arial" panose="020B0604020202020204" pitchFamily="34" charset="0"/>
                <a:cs typeface="Arial" panose="020B0604020202020204" pitchFamily="34" charset="0"/>
              </a:rPr>
              <a:t>For any decision problem </a:t>
            </a:r>
            <a:r>
              <a:rPr lang="en-US" sz="2800" b="1" dirty="0">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 in </a:t>
            </a:r>
            <a:r>
              <a:rPr lang="en-US" sz="2800" b="1" dirty="0">
                <a:latin typeface="Arial" panose="020B0604020202020204" pitchFamily="34" charset="0"/>
                <a:cs typeface="Arial" panose="020B0604020202020204" pitchFamily="34" charset="0"/>
              </a:rPr>
              <a:t>NP</a:t>
            </a:r>
            <a:r>
              <a:rPr lang="en-US" sz="2800" dirty="0">
                <a:latin typeface="Arial" panose="020B0604020202020204" pitchFamily="34" charset="0"/>
                <a:cs typeface="Arial" panose="020B0604020202020204" pitchFamily="34" charset="0"/>
              </a:rPr>
              <a:t>, there is a ‘complement’ problem </a:t>
            </a:r>
            <a:r>
              <a:rPr lang="en-US" sz="2800" b="1" dirty="0">
                <a:latin typeface="Arial" panose="020B0604020202020204" pitchFamily="34" charset="0"/>
                <a:cs typeface="Arial" panose="020B0604020202020204" pitchFamily="34" charset="0"/>
              </a:rPr>
              <a:t>Co–A</a:t>
            </a:r>
            <a:r>
              <a:rPr lang="en-US" sz="2800" dirty="0">
                <a:latin typeface="Arial" panose="020B0604020202020204" pitchFamily="34" charset="0"/>
                <a:cs typeface="Arial" panose="020B0604020202020204" pitchFamily="34" charset="0"/>
              </a:rPr>
              <a:t> defined on the same instances as </a:t>
            </a:r>
            <a:r>
              <a:rPr lang="en-US" sz="2800" b="1" dirty="0">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 but with a question whose answer is the negation of the answer in </a:t>
            </a:r>
            <a:r>
              <a:rPr lang="en-US" sz="2800" b="1" dirty="0">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 That is, an instance is a "yes" instance for </a:t>
            </a:r>
            <a:r>
              <a:rPr lang="en-US" sz="2800" b="1" dirty="0">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 if and only if it is a "no" instance in </a:t>
            </a:r>
            <a:r>
              <a:rPr lang="en-US" sz="2800" b="1" dirty="0">
                <a:latin typeface="Arial" panose="020B0604020202020204" pitchFamily="34" charset="0"/>
                <a:cs typeface="Arial" panose="020B0604020202020204" pitchFamily="34" charset="0"/>
              </a:rPr>
              <a:t>Co–A</a:t>
            </a:r>
            <a:r>
              <a:rPr lang="en-US" sz="2800" dirty="0">
                <a:latin typeface="Arial" panose="020B0604020202020204" pitchFamily="34" charset="0"/>
                <a:cs typeface="Arial" panose="020B0604020202020204" pitchFamily="34" charset="0"/>
              </a:rPr>
              <a:t>. </a:t>
            </a:r>
          </a:p>
          <a:p>
            <a:pPr lvl="2" eaLnBrk="1" hangingPunct="1">
              <a:lnSpc>
                <a:spcPct val="90000"/>
              </a:lnSpc>
              <a:buFont typeface="Times" charset="0"/>
              <a:buChar char="•"/>
              <a:defRPr/>
            </a:pPr>
            <a:endParaRPr lang="en-US" sz="2800" dirty="0">
              <a:latin typeface="Arial" panose="020B0604020202020204" pitchFamily="34" charset="0"/>
              <a:cs typeface="Arial" panose="020B0604020202020204" pitchFamily="34" charset="0"/>
            </a:endParaRPr>
          </a:p>
          <a:p>
            <a:pPr lvl="2" eaLnBrk="1" hangingPunct="1">
              <a:lnSpc>
                <a:spcPct val="90000"/>
              </a:lnSpc>
              <a:buFont typeface="Times" charset="0"/>
              <a:buNone/>
              <a:defRPr/>
            </a:pPr>
            <a:r>
              <a:rPr lang="en-US" sz="2800" dirty="0">
                <a:latin typeface="Arial" panose="020B0604020202020204" pitchFamily="34" charset="0"/>
                <a:cs typeface="Arial" panose="020B0604020202020204" pitchFamily="34" charset="0"/>
              </a:rPr>
              <a:t>	Notice that the complement of the complement of a problem is the original problem</a:t>
            </a:r>
            <a:r>
              <a:rPr lang="en-US" sz="2800" b="1" dirty="0">
                <a:latin typeface="Arial" panose="020B0604020202020204" pitchFamily="34" charset="0"/>
                <a:cs typeface="Arial" panose="020B0604020202020204" pitchFamily="34" charset="0"/>
              </a:rPr>
              <a:t>.</a:t>
            </a:r>
          </a:p>
          <a:p>
            <a:pPr eaLnBrk="1" hangingPunct="1">
              <a:lnSpc>
                <a:spcPct val="90000"/>
              </a:lnSpc>
              <a:buFont typeface="Times" charset="0"/>
              <a:buChar char="•"/>
              <a:defRPr/>
            </a:pPr>
            <a:endParaRPr lang="en-US" sz="2800" dirty="0"/>
          </a:p>
        </p:txBody>
      </p:sp>
      <p:sp>
        <p:nvSpPr>
          <p:cNvPr id="4" name="Date Placeholder 3">
            <a:extLst>
              <a:ext uri="{FF2B5EF4-FFF2-40B4-BE49-F238E27FC236}">
                <a16:creationId xmlns:a16="http://schemas.microsoft.com/office/drawing/2014/main" id="{BBED27F8-9FDF-4A4E-BF06-968434078151}"/>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77D96FDC-7F26-DF4A-BF77-85B574569C7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ED69205C-C7EE-A84E-B4B9-4F630B34812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272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7793231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defRPr/>
            </a:pPr>
            <a:r>
              <a:rPr lang="en-US" dirty="0"/>
              <a:t>GC and Co–GC</a:t>
            </a:r>
          </a:p>
        </p:txBody>
      </p:sp>
      <p:sp>
        <p:nvSpPr>
          <p:cNvPr id="499715" name="Rectangle 3"/>
          <p:cNvSpPr>
            <a:spLocks noGrp="1" noChangeArrowheads="1"/>
          </p:cNvSpPr>
          <p:nvPr>
            <p:ph idx="1"/>
          </p:nvPr>
        </p:nvSpPr>
        <p:spPr/>
        <p:txBody>
          <a:bodyPr/>
          <a:lstStyle/>
          <a:p>
            <a:pPr marL="573088" lvl="2" indent="-317500" eaLnBrk="1" hangingPunct="1">
              <a:buFont typeface="Times" charset="0"/>
              <a:buNone/>
              <a:defRPr/>
            </a:pPr>
            <a:r>
              <a:rPr lang="en-US" sz="1800" dirty="0">
                <a:latin typeface="Times New Roman" charset="0"/>
              </a:rPr>
              <a:t>	</a:t>
            </a:r>
            <a:r>
              <a:rPr lang="en-US" b="1" dirty="0">
                <a:latin typeface="Arial" panose="020B0604020202020204" pitchFamily="34" charset="0"/>
                <a:cs typeface="Arial" panose="020B0604020202020204" pitchFamily="34" charset="0"/>
              </a:rPr>
              <a:t>Co–NP </a:t>
            </a:r>
            <a:r>
              <a:rPr lang="en-US" dirty="0">
                <a:latin typeface="Arial" panose="020B0604020202020204" pitchFamily="34" charset="0"/>
                <a:cs typeface="Arial" panose="020B0604020202020204" pitchFamily="34" charset="0"/>
              </a:rPr>
              <a:t>is the set of all decision problems whose complements are members of </a:t>
            </a:r>
            <a:r>
              <a:rPr lang="en-US" b="1" dirty="0">
                <a:latin typeface="Arial" panose="020B0604020202020204" pitchFamily="34" charset="0"/>
                <a:cs typeface="Arial" panose="020B0604020202020204" pitchFamily="34" charset="0"/>
              </a:rPr>
              <a:t>NP</a:t>
            </a:r>
            <a:r>
              <a:rPr lang="en-US" dirty="0">
                <a:latin typeface="Arial" panose="020B0604020202020204" pitchFamily="34" charset="0"/>
                <a:cs typeface="Arial" panose="020B0604020202020204" pitchFamily="34" charset="0"/>
              </a:rPr>
              <a:t>.</a:t>
            </a:r>
          </a:p>
          <a:p>
            <a:pPr marL="573088" indent="-317500" eaLnBrk="1" hangingPunct="1">
              <a:buFont typeface="Times" charset="0"/>
              <a:buChar char="•"/>
              <a:defRPr/>
            </a:pPr>
            <a:endParaRPr lang="en-US" dirty="0">
              <a:latin typeface="Arial" panose="020B0604020202020204" pitchFamily="34" charset="0"/>
              <a:cs typeface="Arial" panose="020B0604020202020204" pitchFamily="34" charset="0"/>
            </a:endParaRPr>
          </a:p>
          <a:p>
            <a:pPr marL="573088" lvl="2" indent="-317500" eaLnBrk="1" hangingPunct="1">
              <a:buFont typeface="Times" charset="0"/>
              <a:buNone/>
              <a:defRPr/>
            </a:pP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Graph Color GC</a:t>
            </a:r>
          </a:p>
          <a:p>
            <a:pPr marL="914400" lvl="3" indent="0" eaLnBrk="1" hangingPunct="1">
              <a:buNone/>
              <a:defRPr/>
            </a:pPr>
            <a:r>
              <a:rPr lang="en-US" sz="2400" dirty="0">
                <a:latin typeface="Arial" panose="020B0604020202020204" pitchFamily="34" charset="0"/>
                <a:cs typeface="Arial" panose="020B0604020202020204" pitchFamily="34" charset="0"/>
              </a:rPr>
              <a:t>Given: A graph </a:t>
            </a:r>
            <a:r>
              <a:rPr lang="en-US" sz="2400" b="1" dirty="0">
                <a:latin typeface="Arial" panose="020B0604020202020204" pitchFamily="34" charset="0"/>
                <a:cs typeface="Arial" panose="020B0604020202020204" pitchFamily="34" charset="0"/>
              </a:rPr>
              <a:t>G</a:t>
            </a:r>
            <a:r>
              <a:rPr lang="en-US" sz="2400" dirty="0">
                <a:latin typeface="Arial" panose="020B0604020202020204" pitchFamily="34" charset="0"/>
                <a:cs typeface="Arial" panose="020B0604020202020204" pitchFamily="34" charset="0"/>
              </a:rPr>
              <a:t> and an integer </a:t>
            </a:r>
            <a:r>
              <a:rPr lang="en-US" sz="2400" b="1" dirty="0">
                <a:latin typeface="Arial" panose="020B0604020202020204" pitchFamily="34" charset="0"/>
                <a:cs typeface="Arial" panose="020B0604020202020204" pitchFamily="34" charset="0"/>
              </a:rPr>
              <a:t>k</a:t>
            </a:r>
            <a:r>
              <a:rPr lang="en-US" sz="2400" dirty="0">
                <a:latin typeface="Arial" panose="020B0604020202020204" pitchFamily="34" charset="0"/>
                <a:cs typeface="Arial" panose="020B0604020202020204" pitchFamily="34" charset="0"/>
              </a:rPr>
              <a:t>.</a:t>
            </a:r>
          </a:p>
          <a:p>
            <a:pPr marL="914400" lvl="3" indent="0" eaLnBrk="1" hangingPunct="1">
              <a:buFont typeface="Times" charset="0"/>
              <a:buNone/>
              <a:defRPr/>
            </a:pPr>
            <a:r>
              <a:rPr lang="en-US" sz="2400" dirty="0">
                <a:latin typeface="Arial" panose="020B0604020202020204" pitchFamily="34" charset="0"/>
                <a:cs typeface="Arial" panose="020B0604020202020204" pitchFamily="34" charset="0"/>
              </a:rPr>
              <a:t>Question: Can </a:t>
            </a:r>
            <a:r>
              <a:rPr lang="en-US" sz="2400" b="1" dirty="0">
                <a:latin typeface="Arial" panose="020B0604020202020204" pitchFamily="34" charset="0"/>
                <a:cs typeface="Arial" panose="020B0604020202020204" pitchFamily="34" charset="0"/>
              </a:rPr>
              <a:t>G</a:t>
            </a:r>
            <a:r>
              <a:rPr lang="en-US" sz="2400" dirty="0">
                <a:latin typeface="Arial" panose="020B0604020202020204" pitchFamily="34" charset="0"/>
                <a:cs typeface="Arial" panose="020B0604020202020204" pitchFamily="34" charset="0"/>
              </a:rPr>
              <a:t> be properly colored with </a:t>
            </a:r>
            <a:r>
              <a:rPr lang="en-US" sz="2400" b="1" dirty="0">
                <a:latin typeface="Arial" panose="020B0604020202020204" pitchFamily="34" charset="0"/>
                <a:cs typeface="Arial" panose="020B0604020202020204" pitchFamily="34" charset="0"/>
              </a:rPr>
              <a:t>k</a:t>
            </a:r>
            <a:r>
              <a:rPr lang="en-US" sz="2400" dirty="0">
                <a:latin typeface="Arial" panose="020B0604020202020204" pitchFamily="34" charset="0"/>
                <a:cs typeface="Arial" panose="020B0604020202020204" pitchFamily="34" charset="0"/>
              </a:rPr>
              <a:t> colors?</a:t>
            </a:r>
          </a:p>
          <a:p>
            <a:pPr marL="573088" lvl="2" indent="0" eaLnBrk="1" hangingPunct="1">
              <a:buFont typeface="Times" charset="0"/>
              <a:buNone/>
              <a:defRPr/>
            </a:pPr>
            <a:r>
              <a:rPr lang="en-US" b="1" dirty="0">
                <a:latin typeface="Arial" panose="020B0604020202020204" pitchFamily="34" charset="0"/>
                <a:cs typeface="Arial" panose="020B0604020202020204" pitchFamily="34" charset="0"/>
              </a:rPr>
              <a:t>Co–GC</a:t>
            </a:r>
          </a:p>
          <a:p>
            <a:pPr marL="914400" lvl="2" indent="0" eaLnBrk="1" hangingPunct="1">
              <a:buFont typeface="Times" charset="0"/>
              <a:buNone/>
              <a:defRPr/>
            </a:pPr>
            <a:r>
              <a:rPr lang="en-US" dirty="0">
                <a:latin typeface="Arial" panose="020B0604020202020204" pitchFamily="34" charset="0"/>
                <a:cs typeface="Arial" panose="020B0604020202020204" pitchFamily="34" charset="0"/>
              </a:rPr>
              <a:t>Given: A graph </a:t>
            </a:r>
            <a:r>
              <a:rPr lang="en-US" b="1" dirty="0">
                <a:latin typeface="Arial" panose="020B0604020202020204" pitchFamily="34" charset="0"/>
                <a:cs typeface="Arial" panose="020B0604020202020204" pitchFamily="34" charset="0"/>
              </a:rPr>
              <a:t>G</a:t>
            </a:r>
            <a:r>
              <a:rPr lang="en-US" dirty="0">
                <a:latin typeface="Arial" panose="020B0604020202020204" pitchFamily="34" charset="0"/>
                <a:cs typeface="Arial" panose="020B0604020202020204" pitchFamily="34" charset="0"/>
              </a:rPr>
              <a:t> and an integer </a:t>
            </a:r>
            <a:r>
              <a:rPr lang="en-US" b="1" dirty="0">
                <a:latin typeface="Arial" panose="020B0604020202020204" pitchFamily="34" charset="0"/>
                <a:cs typeface="Arial" panose="020B0604020202020204" pitchFamily="34" charset="0"/>
              </a:rPr>
              <a:t>k</a:t>
            </a:r>
            <a:r>
              <a:rPr lang="en-US" dirty="0">
                <a:latin typeface="Arial" panose="020B0604020202020204" pitchFamily="34" charset="0"/>
                <a:cs typeface="Arial" panose="020B0604020202020204" pitchFamily="34" charset="0"/>
              </a:rPr>
              <a:t>.</a:t>
            </a:r>
          </a:p>
          <a:p>
            <a:pPr marL="914400" lvl="2" indent="0" eaLnBrk="1" hangingPunct="1">
              <a:buFont typeface="Times" charset="0"/>
              <a:buNone/>
              <a:defRPr/>
            </a:pPr>
            <a:r>
              <a:rPr lang="en-US" dirty="0">
                <a:latin typeface="Arial" panose="020B0604020202020204" pitchFamily="34" charset="0"/>
                <a:cs typeface="Arial" panose="020B0604020202020204" pitchFamily="34" charset="0"/>
              </a:rPr>
              <a:t>Question: Do all proper colorings of </a:t>
            </a:r>
            <a:r>
              <a:rPr lang="en-US" b="1" dirty="0">
                <a:latin typeface="Arial" panose="020B0604020202020204" pitchFamily="34" charset="0"/>
                <a:cs typeface="Arial" panose="020B0604020202020204" pitchFamily="34" charset="0"/>
              </a:rPr>
              <a:t>G</a:t>
            </a:r>
            <a:r>
              <a:rPr lang="en-US" dirty="0">
                <a:latin typeface="Arial" panose="020B0604020202020204" pitchFamily="34" charset="0"/>
                <a:cs typeface="Arial" panose="020B0604020202020204" pitchFamily="34" charset="0"/>
              </a:rPr>
              <a:t> 		     require </a:t>
            </a:r>
            <a:r>
              <a:rPr lang="en-US" u="sng" dirty="0">
                <a:latin typeface="Arial" panose="020B0604020202020204" pitchFamily="34" charset="0"/>
                <a:cs typeface="Arial" panose="020B0604020202020204" pitchFamily="34" charset="0"/>
              </a:rPr>
              <a:t>more than</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k</a:t>
            </a:r>
            <a:r>
              <a:rPr lang="en-US" dirty="0">
                <a:latin typeface="Arial" panose="020B0604020202020204" pitchFamily="34" charset="0"/>
                <a:cs typeface="Arial" panose="020B0604020202020204" pitchFamily="34" charset="0"/>
              </a:rPr>
              <a:t> colors?</a:t>
            </a:r>
            <a:endParaRPr lang="en-US" sz="2000" dirty="0">
              <a:latin typeface="Arial" panose="020B0604020202020204" pitchFamily="34" charset="0"/>
              <a:cs typeface="Arial" panose="020B0604020202020204" pitchFamily="34" charset="0"/>
            </a:endParaRPr>
          </a:p>
          <a:p>
            <a:pPr marL="573088" indent="-317500" eaLnBrk="1" hangingPunct="1">
              <a:buFont typeface="Times" charset="0"/>
              <a:buChar char="•"/>
              <a:defRPr/>
            </a:pPr>
            <a:endParaRPr lang="en-US" sz="2400" b="1" dirty="0"/>
          </a:p>
        </p:txBody>
      </p:sp>
      <p:sp>
        <p:nvSpPr>
          <p:cNvPr id="4" name="Date Placeholder 3">
            <a:extLst>
              <a:ext uri="{FF2B5EF4-FFF2-40B4-BE49-F238E27FC236}">
                <a16:creationId xmlns:a16="http://schemas.microsoft.com/office/drawing/2014/main" id="{C437C3FD-0F96-0B4F-81BA-343BFED59A28}"/>
              </a:ext>
            </a:extLst>
          </p:cNvPr>
          <p:cNvSpPr>
            <a:spLocks noGrp="1"/>
          </p:cNvSpPr>
          <p:nvPr>
            <p:ph type="dt" sz="quarter" idx="10"/>
          </p:nvPr>
        </p:nvSpPr>
        <p:spPr>
          <a:xfrm>
            <a:off x="457200" y="6248400"/>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0CBFBB0A-8922-4748-A0F2-A1A3E426D03E}"/>
              </a:ext>
            </a:extLst>
          </p:cNvPr>
          <p:cNvSpPr>
            <a:spLocks noGrp="1"/>
          </p:cNvSpPr>
          <p:nvPr>
            <p:ph type="ftr" sz="quarter" idx="11"/>
          </p:nvPr>
        </p:nvSpPr>
        <p:spPr>
          <a:xfrm>
            <a:off x="3124200" y="6248400"/>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9001E38D-4A59-754A-8777-5F1C464B5D2F}"/>
              </a:ext>
            </a:extLst>
          </p:cNvPr>
          <p:cNvSpPr>
            <a:spLocks noGrp="1"/>
          </p:cNvSpPr>
          <p:nvPr>
            <p:ph type="sldNum" sz="quarter" idx="12"/>
          </p:nvPr>
        </p:nvSpPr>
        <p:spPr>
          <a:xfrm>
            <a:off x="6553200" y="6248400"/>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273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79227788"/>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defRPr/>
            </a:pPr>
            <a:r>
              <a:rPr lang="en-US" dirty="0"/>
              <a:t>Co–GC</a:t>
            </a:r>
          </a:p>
        </p:txBody>
      </p:sp>
      <p:sp>
        <p:nvSpPr>
          <p:cNvPr id="501763" name="Rectangle 3"/>
          <p:cNvSpPr>
            <a:spLocks noGrp="1" noChangeArrowheads="1"/>
          </p:cNvSpPr>
          <p:nvPr>
            <p:ph idx="1"/>
          </p:nvPr>
        </p:nvSpPr>
        <p:spPr/>
        <p:txBody>
          <a:bodyPr/>
          <a:lstStyle/>
          <a:p>
            <a:pPr marL="292100" lvl="2" indent="-280988" eaLnBrk="1" hangingPunct="1">
              <a:lnSpc>
                <a:spcPct val="90000"/>
              </a:lnSpc>
              <a:buFont typeface="Times" charset="0"/>
              <a:buNone/>
              <a:defRPr/>
            </a:pPr>
            <a:r>
              <a:rPr lang="en-US" dirty="0">
                <a:latin typeface="Times New Roman" charset="0"/>
              </a:rPr>
              <a:t>	</a:t>
            </a:r>
            <a:r>
              <a:rPr lang="en-US" sz="2800" dirty="0">
                <a:latin typeface="Arial" panose="020B0604020202020204" pitchFamily="34" charset="0"/>
                <a:cs typeface="Arial" panose="020B0604020202020204" pitchFamily="34" charset="0"/>
              </a:rPr>
              <a:t>Notice that </a:t>
            </a:r>
            <a:r>
              <a:rPr lang="en-US" sz="2800" b="1" dirty="0">
                <a:latin typeface="Arial" panose="020B0604020202020204" pitchFamily="34" charset="0"/>
                <a:cs typeface="Arial" panose="020B0604020202020204" pitchFamily="34" charset="0"/>
              </a:rPr>
              <a:t>Co–GC </a:t>
            </a:r>
            <a:r>
              <a:rPr lang="en-US" sz="2800" dirty="0">
                <a:latin typeface="Arial" panose="020B0604020202020204" pitchFamily="34" charset="0"/>
                <a:cs typeface="Arial" panose="020B0604020202020204" pitchFamily="34" charset="0"/>
              </a:rPr>
              <a:t>is a problem that does not appear to be in the set </a:t>
            </a:r>
            <a:r>
              <a:rPr lang="en-US" sz="2800" b="1" dirty="0">
                <a:latin typeface="Arial" panose="020B0604020202020204" pitchFamily="34" charset="0"/>
                <a:cs typeface="Arial" panose="020B0604020202020204" pitchFamily="34" charset="0"/>
              </a:rPr>
              <a:t>NP</a:t>
            </a:r>
            <a:r>
              <a:rPr lang="en-US" sz="2800" dirty="0">
                <a:latin typeface="Arial" panose="020B0604020202020204" pitchFamily="34" charset="0"/>
                <a:cs typeface="Arial" panose="020B0604020202020204" pitchFamily="34" charset="0"/>
              </a:rPr>
              <a:t>. That is, we know of no way to check in polynomial time the answer to a "Yes" instance of </a:t>
            </a:r>
            <a:r>
              <a:rPr lang="en-US" sz="2800" b="1" dirty="0">
                <a:latin typeface="Arial" panose="020B0604020202020204" pitchFamily="34" charset="0"/>
                <a:cs typeface="Arial" panose="020B0604020202020204" pitchFamily="34" charset="0"/>
              </a:rPr>
              <a:t>Co–GC</a:t>
            </a:r>
            <a:r>
              <a:rPr lang="en-US" sz="2800" dirty="0">
                <a:latin typeface="Arial" panose="020B0604020202020204" pitchFamily="34" charset="0"/>
                <a:cs typeface="Arial" panose="020B0604020202020204" pitchFamily="34" charset="0"/>
              </a:rPr>
              <a:t>.</a:t>
            </a:r>
          </a:p>
          <a:p>
            <a:pPr marL="292100" lvl="2" indent="-280988" eaLnBrk="1" hangingPunct="1">
              <a:lnSpc>
                <a:spcPct val="90000"/>
              </a:lnSpc>
              <a:buFont typeface="Times" charset="0"/>
              <a:buNone/>
              <a:defRPr/>
            </a:pPr>
            <a:endParaRPr lang="en-US" sz="2800" dirty="0">
              <a:latin typeface="Arial" panose="020B0604020202020204" pitchFamily="34" charset="0"/>
              <a:cs typeface="Arial" panose="020B0604020202020204" pitchFamily="34" charset="0"/>
            </a:endParaRPr>
          </a:p>
          <a:p>
            <a:pPr marL="292100" lvl="2" indent="-280988" eaLnBrk="1" hangingPunct="1">
              <a:lnSpc>
                <a:spcPct val="90000"/>
              </a:lnSpc>
              <a:buFont typeface="Times" charset="0"/>
              <a:buNone/>
              <a:defRPr/>
            </a:pPr>
            <a:r>
              <a:rPr lang="en-US" sz="2800" dirty="0">
                <a:latin typeface="Arial" panose="020B0604020202020204" pitchFamily="34" charset="0"/>
                <a:cs typeface="Arial" panose="020B0604020202020204" pitchFamily="34" charset="0"/>
              </a:rPr>
              <a:t>	What is the "answer" to  a Yes instance that can be verified in polynomial time?</a:t>
            </a:r>
          </a:p>
          <a:p>
            <a:pPr eaLnBrk="1" hangingPunct="1">
              <a:lnSpc>
                <a:spcPct val="90000"/>
              </a:lnSpc>
              <a:buFont typeface="Times" charset="0"/>
              <a:buChar char="•"/>
              <a:defRPr/>
            </a:pPr>
            <a:endParaRPr lang="en-US" dirty="0"/>
          </a:p>
        </p:txBody>
      </p:sp>
      <p:sp>
        <p:nvSpPr>
          <p:cNvPr id="4" name="Date Placeholder 3">
            <a:extLst>
              <a:ext uri="{FF2B5EF4-FFF2-40B4-BE49-F238E27FC236}">
                <a16:creationId xmlns:a16="http://schemas.microsoft.com/office/drawing/2014/main" id="{C21E1FCE-1AAD-BC46-A351-CDABCD571BBE}"/>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B88904DA-D47C-554B-AE38-BC06D9C6290A}"/>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4443C46B-5089-F147-B1E7-79D8AF8ED2AA}"/>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274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81606884"/>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defRPr/>
            </a:pPr>
            <a:r>
              <a:rPr lang="en-US" dirty="0"/>
              <a:t>P and Co-P</a:t>
            </a:r>
          </a:p>
        </p:txBody>
      </p:sp>
      <p:sp>
        <p:nvSpPr>
          <p:cNvPr id="502787" name="Rectangle 3"/>
          <p:cNvSpPr>
            <a:spLocks noGrp="1" noChangeArrowheads="1"/>
          </p:cNvSpPr>
          <p:nvPr>
            <p:ph idx="1"/>
          </p:nvPr>
        </p:nvSpPr>
        <p:spPr/>
        <p:txBody>
          <a:bodyPr/>
          <a:lstStyle/>
          <a:p>
            <a:pPr marL="292100" lvl="2" indent="-280988" eaLnBrk="1" hangingPunct="1">
              <a:lnSpc>
                <a:spcPct val="90000"/>
              </a:lnSpc>
              <a:buFont typeface="Times" charset="0"/>
              <a:buNone/>
              <a:defRPr/>
            </a:pPr>
            <a:r>
              <a:rPr lang="en-US" sz="2000" b="1" dirty="0">
                <a:latin typeface="Times New Roman" charset="0"/>
              </a:rPr>
              <a:t>	</a:t>
            </a:r>
            <a:r>
              <a:rPr lang="en-US" dirty="0">
                <a:latin typeface="Arial" panose="020B0604020202020204" pitchFamily="34" charset="0"/>
                <a:cs typeface="Arial" panose="020B0604020202020204" pitchFamily="34" charset="0"/>
              </a:rPr>
              <a:t>Not all problems in </a:t>
            </a:r>
            <a:r>
              <a:rPr lang="en-US" b="1" dirty="0">
                <a:latin typeface="Arial" panose="020B0604020202020204" pitchFamily="34" charset="0"/>
                <a:cs typeface="Arial" panose="020B0604020202020204" pitchFamily="34" charset="0"/>
              </a:rPr>
              <a:t>NP</a:t>
            </a:r>
            <a:r>
              <a:rPr lang="en-US" dirty="0">
                <a:latin typeface="Arial" panose="020B0604020202020204" pitchFamily="34" charset="0"/>
                <a:cs typeface="Arial" panose="020B0604020202020204" pitchFamily="34" charset="0"/>
              </a:rPr>
              <a:t> behave this way. For example, if </a:t>
            </a:r>
            <a:r>
              <a:rPr lang="en-US" b="1" dirty="0">
                <a:latin typeface="Arial" panose="020B0604020202020204" pitchFamily="34" charset="0"/>
                <a:cs typeface="Arial" panose="020B0604020202020204" pitchFamily="34" charset="0"/>
              </a:rPr>
              <a:t>X</a:t>
            </a:r>
            <a:r>
              <a:rPr lang="en-US" dirty="0">
                <a:latin typeface="Arial" panose="020B0604020202020204" pitchFamily="34" charset="0"/>
                <a:cs typeface="Arial" panose="020B0604020202020204" pitchFamily="34" charset="0"/>
              </a:rPr>
              <a:t> is a problem in class </a:t>
            </a:r>
            <a:r>
              <a:rPr lang="en-US" b="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then both "yes" and "no" instances can be solved in polynomial time. </a:t>
            </a:r>
          </a:p>
          <a:p>
            <a:pPr marL="292100" lvl="2" indent="-280988" eaLnBrk="1" hangingPunct="1">
              <a:lnSpc>
                <a:spcPct val="90000"/>
              </a:lnSpc>
              <a:buFont typeface="Times" charset="0"/>
              <a:buNone/>
              <a:defRPr/>
            </a:pPr>
            <a:r>
              <a:rPr lang="en-US" dirty="0">
                <a:latin typeface="Arial" panose="020B0604020202020204" pitchFamily="34" charset="0"/>
                <a:cs typeface="Arial" panose="020B0604020202020204" pitchFamily="34" charset="0"/>
              </a:rPr>
              <a:t>	</a:t>
            </a:r>
          </a:p>
          <a:p>
            <a:pPr marL="292100" lvl="2" indent="-280988" eaLnBrk="1" hangingPunct="1">
              <a:lnSpc>
                <a:spcPct val="90000"/>
              </a:lnSpc>
              <a:buFont typeface="Times" charset="0"/>
              <a:buNone/>
              <a:defRPr/>
            </a:pPr>
            <a:r>
              <a:rPr lang="en-US" dirty="0">
                <a:latin typeface="Arial" panose="020B0604020202020204" pitchFamily="34" charset="0"/>
                <a:cs typeface="Arial" panose="020B0604020202020204" pitchFamily="34" charset="0"/>
              </a:rPr>
              <a:t>   That is, both "yes" and "no" instances can be verified in polynomial time and hence, </a:t>
            </a:r>
            <a:r>
              <a:rPr lang="en-US" b="1" dirty="0">
                <a:latin typeface="Arial" panose="020B0604020202020204" pitchFamily="34" charset="0"/>
                <a:cs typeface="Arial" panose="020B0604020202020204" pitchFamily="34" charset="0"/>
              </a:rPr>
              <a:t>X</a:t>
            </a:r>
            <a:r>
              <a:rPr lang="en-US" dirty="0">
                <a:latin typeface="Arial" panose="020B0604020202020204" pitchFamily="34" charset="0"/>
                <a:cs typeface="Arial" panose="020B0604020202020204" pitchFamily="34" charset="0"/>
              </a:rPr>
              <a:t> and </a:t>
            </a:r>
            <a:r>
              <a:rPr lang="en-US" b="1" dirty="0">
                <a:latin typeface="Arial" panose="020B0604020202020204" pitchFamily="34" charset="0"/>
                <a:cs typeface="Arial" panose="020B0604020202020204" pitchFamily="34" charset="0"/>
              </a:rPr>
              <a:t>Co–X</a:t>
            </a:r>
            <a:r>
              <a:rPr lang="en-US" dirty="0">
                <a:latin typeface="Arial" panose="020B0604020202020204" pitchFamily="34" charset="0"/>
                <a:cs typeface="Arial" panose="020B0604020202020204" pitchFamily="34" charset="0"/>
              </a:rPr>
              <a:t> are both in </a:t>
            </a:r>
            <a:r>
              <a:rPr lang="en-US" b="1" dirty="0">
                <a:latin typeface="Arial" panose="020B0604020202020204" pitchFamily="34" charset="0"/>
                <a:cs typeface="Arial" panose="020B0604020202020204" pitchFamily="34" charset="0"/>
              </a:rPr>
              <a:t>NP</a:t>
            </a:r>
            <a:r>
              <a:rPr lang="en-US" dirty="0">
                <a:latin typeface="Arial" panose="020B0604020202020204" pitchFamily="34" charset="0"/>
                <a:cs typeface="Arial" panose="020B0604020202020204" pitchFamily="34" charset="0"/>
              </a:rPr>
              <a:t>, in fact, both are in </a:t>
            </a:r>
            <a:r>
              <a:rPr lang="en-US" b="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a:t>
            </a:r>
          </a:p>
          <a:p>
            <a:pPr marL="292100" lvl="2" indent="-280988" eaLnBrk="1" hangingPunct="1">
              <a:lnSpc>
                <a:spcPct val="90000"/>
              </a:lnSpc>
              <a:buFont typeface="Times" charset="0"/>
              <a:buNone/>
              <a:defRPr/>
            </a:pPr>
            <a:r>
              <a:rPr lang="en-US" dirty="0">
                <a:latin typeface="Arial" panose="020B0604020202020204" pitchFamily="34" charset="0"/>
                <a:cs typeface="Arial" panose="020B0604020202020204" pitchFamily="34" charset="0"/>
              </a:rPr>
              <a:t>		This implies 	</a:t>
            </a:r>
            <a:r>
              <a:rPr lang="en-US" b="1"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Co–P </a:t>
            </a:r>
            <a:r>
              <a:rPr lang="en-US" dirty="0">
                <a:latin typeface="Arial" panose="020B0604020202020204" pitchFamily="34" charset="0"/>
                <a:cs typeface="Arial" panose="020B0604020202020204" pitchFamily="34" charset="0"/>
              </a:rPr>
              <a:t>and, further,</a:t>
            </a:r>
          </a:p>
          <a:p>
            <a:pPr marL="292100" lvl="3" indent="-280988" eaLnBrk="1" hangingPunct="1">
              <a:lnSpc>
                <a:spcPct val="90000"/>
              </a:lnSpc>
              <a:buFont typeface="Times" charset="0"/>
              <a:buNone/>
              <a:defRPr/>
            </a:pPr>
            <a:r>
              <a:rPr lang="en-US"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P = Co–P </a:t>
            </a:r>
            <a:r>
              <a:rPr lang="en-US" sz="2400" b="1" dirty="0">
                <a:latin typeface="Arial" panose="020B0604020202020204" pitchFamily="34" charset="0"/>
                <a:cs typeface="Arial" panose="020B0604020202020204" pitchFamily="34" charset="0"/>
                <a:sym typeface="Symbol" charset="2"/>
              </a:rPr>
              <a:t></a:t>
            </a:r>
            <a:r>
              <a:rPr lang="en-US" sz="2400" b="1" dirty="0">
                <a:latin typeface="Arial" panose="020B0604020202020204" pitchFamily="34" charset="0"/>
                <a:cs typeface="Arial" panose="020B0604020202020204" pitchFamily="34" charset="0"/>
              </a:rPr>
              <a:t> NP </a:t>
            </a:r>
            <a:r>
              <a:rPr lang="en-US" sz="2400" b="1" dirty="0">
                <a:latin typeface="Arial" panose="020B0604020202020204" pitchFamily="34" charset="0"/>
                <a:cs typeface="Arial" panose="020B0604020202020204" pitchFamily="34" charset="0"/>
                <a:sym typeface="Symbol" charset="2"/>
              </a:rPr>
              <a:t></a:t>
            </a:r>
            <a:r>
              <a:rPr lang="en-US" sz="2400" b="1" dirty="0">
                <a:latin typeface="Arial" panose="020B0604020202020204" pitchFamily="34" charset="0"/>
                <a:cs typeface="Arial" panose="020B0604020202020204" pitchFamily="34" charset="0"/>
              </a:rPr>
              <a:t> Co–NP</a:t>
            </a:r>
            <a:r>
              <a:rPr lang="en-US" sz="2400" dirty="0">
                <a:latin typeface="Arial" panose="020B0604020202020204" pitchFamily="34" charset="0"/>
                <a:cs typeface="Arial" panose="020B0604020202020204" pitchFamily="34" charset="0"/>
              </a:rPr>
              <a:t>.</a:t>
            </a:r>
          </a:p>
          <a:p>
            <a:pPr marL="0" indent="0" eaLnBrk="1" hangingPunct="1">
              <a:lnSpc>
                <a:spcPct val="90000"/>
              </a:lnSpc>
              <a:buNone/>
              <a:defRPr/>
            </a:pPr>
            <a:endParaRPr lang="en-US" sz="2800" dirty="0"/>
          </a:p>
        </p:txBody>
      </p:sp>
      <p:sp>
        <p:nvSpPr>
          <p:cNvPr id="4" name="Date Placeholder 3">
            <a:extLst>
              <a:ext uri="{FF2B5EF4-FFF2-40B4-BE49-F238E27FC236}">
                <a16:creationId xmlns:a16="http://schemas.microsoft.com/office/drawing/2014/main" id="{EC71CFAD-022F-8846-884B-AD9CE717261D}"/>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1E94A78C-9437-7B4F-9C0A-A29E5952ABC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BE9F903F-5C76-7346-94CD-73A744EBE80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275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8389871"/>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defRPr/>
            </a:pPr>
            <a:r>
              <a:rPr lang="en-US" dirty="0"/>
              <a:t>Co–NP</a:t>
            </a:r>
          </a:p>
        </p:txBody>
      </p:sp>
      <p:sp>
        <p:nvSpPr>
          <p:cNvPr id="503811" name="Rectangle 3"/>
          <p:cNvSpPr>
            <a:spLocks noGrp="1" noChangeArrowheads="1"/>
          </p:cNvSpPr>
          <p:nvPr>
            <p:ph idx="1"/>
          </p:nvPr>
        </p:nvSpPr>
        <p:spPr/>
        <p:txBody>
          <a:bodyPr/>
          <a:lstStyle/>
          <a:p>
            <a:pPr lvl="2" eaLnBrk="1" hangingPunct="1">
              <a:buFont typeface="Times" pitchFamily="-111" charset="0"/>
              <a:buNone/>
            </a:pPr>
            <a:r>
              <a:rPr lang="en-US" sz="28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This gives rise to a second fundamental question: </a:t>
            </a:r>
          </a:p>
          <a:p>
            <a:pPr lvl="3" eaLnBrk="1" hangingPunct="1">
              <a:buFont typeface="Times" pitchFamily="-111" charset="0"/>
              <a:buNone/>
            </a:pPr>
            <a:r>
              <a:rPr lang="en-US" sz="2400" b="1" dirty="0">
                <a:latin typeface="Arial" panose="020B0604020202020204" pitchFamily="34" charset="0"/>
                <a:cs typeface="Arial" panose="020B0604020202020204" pitchFamily="34" charset="0"/>
              </a:rPr>
              <a:t>			NP = Co-NP?</a:t>
            </a:r>
          </a:p>
          <a:p>
            <a:pPr lvl="2" eaLnBrk="1" hangingPunct="1"/>
            <a:endParaRPr lang="en-US" sz="2800" b="1" dirty="0">
              <a:latin typeface="Arial" panose="020B0604020202020204" pitchFamily="34" charset="0"/>
              <a:cs typeface="Arial" panose="020B0604020202020204" pitchFamily="34" charset="0"/>
            </a:endParaRPr>
          </a:p>
          <a:p>
            <a:pPr lvl="2" eaLnBrk="1" hangingPunct="1">
              <a:buFont typeface="Times" pitchFamily="-111" charset="0"/>
              <a:buNone/>
            </a:pPr>
            <a:r>
              <a:rPr lang="en-US" sz="28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If</a:t>
            </a:r>
            <a:r>
              <a:rPr lang="en-US" sz="2800" b="1" dirty="0">
                <a:latin typeface="Arial" panose="020B0604020202020204" pitchFamily="34" charset="0"/>
                <a:cs typeface="Arial" panose="020B0604020202020204" pitchFamily="34" charset="0"/>
              </a:rPr>
              <a:t> P = NP</a:t>
            </a:r>
            <a:r>
              <a:rPr lang="en-US" sz="2800" dirty="0">
                <a:latin typeface="Arial" panose="020B0604020202020204" pitchFamily="34" charset="0"/>
                <a:cs typeface="Arial" panose="020B0604020202020204" pitchFamily="34" charset="0"/>
              </a:rPr>
              <a:t>, then </a:t>
            </a:r>
            <a:r>
              <a:rPr lang="en-US" sz="2800" b="1" dirty="0">
                <a:latin typeface="Arial" panose="020B0604020202020204" pitchFamily="34" charset="0"/>
                <a:cs typeface="Arial" panose="020B0604020202020204" pitchFamily="34" charset="0"/>
              </a:rPr>
              <a:t>NP = Co-NP. </a:t>
            </a:r>
          </a:p>
          <a:p>
            <a:pPr lvl="2" eaLnBrk="1" hangingPunct="1">
              <a:buFont typeface="Times" pitchFamily="-111" charset="0"/>
              <a:buNone/>
            </a:pPr>
            <a:r>
              <a:rPr lang="en-US" sz="28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This is not "if and only if."</a:t>
            </a:r>
            <a:r>
              <a:rPr lang="en-US" sz="2800" b="1" dirty="0">
                <a:latin typeface="Arial" panose="020B0604020202020204" pitchFamily="34" charset="0"/>
                <a:cs typeface="Arial" panose="020B0604020202020204" pitchFamily="34" charset="0"/>
              </a:rPr>
              <a:t> </a:t>
            </a:r>
          </a:p>
          <a:p>
            <a:pPr lvl="2" eaLnBrk="1" hangingPunct="1">
              <a:buFont typeface="Times" pitchFamily="-111" charset="0"/>
              <a:buNone/>
            </a:pPr>
            <a:endParaRPr lang="en-US" sz="2800" b="1" dirty="0">
              <a:latin typeface="Arial" panose="020B0604020202020204" pitchFamily="34" charset="0"/>
              <a:cs typeface="Arial" panose="020B0604020202020204" pitchFamily="34" charset="0"/>
            </a:endParaRPr>
          </a:p>
          <a:p>
            <a:pPr lvl="2" eaLnBrk="1" hangingPunct="1">
              <a:buFont typeface="Times" pitchFamily="-111" charset="0"/>
              <a:buNone/>
            </a:pPr>
            <a:r>
              <a:rPr lang="en-US" sz="28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It is possible that </a:t>
            </a:r>
            <a:r>
              <a:rPr lang="en-US" sz="2800" b="1" dirty="0">
                <a:latin typeface="Arial" panose="020B0604020202020204" pitchFamily="34" charset="0"/>
                <a:cs typeface="Arial" panose="020B0604020202020204" pitchFamily="34" charset="0"/>
              </a:rPr>
              <a:t>NP = Co-NP </a:t>
            </a:r>
            <a:br>
              <a:rPr lang="en-US" sz="2800" b="1"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and, yet,  </a:t>
            </a:r>
            <a:r>
              <a:rPr lang="en-US" sz="2800" b="1" dirty="0">
                <a:latin typeface="Arial" panose="020B0604020202020204" pitchFamily="34" charset="0"/>
                <a:cs typeface="Arial" panose="020B0604020202020204" pitchFamily="34" charset="0"/>
              </a:rPr>
              <a:t>P ≠ NP</a:t>
            </a:r>
            <a:r>
              <a:rPr lang="en-US" sz="2800" dirty="0">
                <a:latin typeface="Arial" panose="020B0604020202020204" pitchFamily="34" charset="0"/>
                <a:cs typeface="Arial" panose="020B0604020202020204" pitchFamily="34" charset="0"/>
              </a:rPr>
              <a:t>.</a:t>
            </a:r>
          </a:p>
          <a:p>
            <a:pPr eaLnBrk="1" hangingPunct="1"/>
            <a:endParaRPr lang="en-US" sz="2800" b="1" dirty="0"/>
          </a:p>
        </p:txBody>
      </p:sp>
      <p:sp>
        <p:nvSpPr>
          <p:cNvPr id="4" name="Date Placeholder 3">
            <a:extLst>
              <a:ext uri="{FF2B5EF4-FFF2-40B4-BE49-F238E27FC236}">
                <a16:creationId xmlns:a16="http://schemas.microsoft.com/office/drawing/2014/main" id="{85B805F0-8931-9A43-8F11-124E112B12CD}"/>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3AF17744-288E-AC44-9394-DACF285AE87A}"/>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0D175E83-59E7-2C42-8C54-EB7350EF841C}"/>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276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06080400"/>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p:txBody>
          <a:bodyPr/>
          <a:lstStyle/>
          <a:p>
            <a:pPr>
              <a:defRPr/>
            </a:pPr>
            <a:r>
              <a:rPr lang="en-US" dirty="0"/>
              <a:t>Co–NP Complete</a:t>
            </a:r>
          </a:p>
        </p:txBody>
      </p:sp>
      <p:sp>
        <p:nvSpPr>
          <p:cNvPr id="504835" name="Rectangle 3"/>
          <p:cNvSpPr>
            <a:spLocks noGrp="1" noChangeArrowheads="1"/>
          </p:cNvSpPr>
          <p:nvPr>
            <p:ph idx="1"/>
          </p:nvPr>
        </p:nvSpPr>
        <p:spPr/>
        <p:txBody>
          <a:bodyPr/>
          <a:lstStyle/>
          <a:p>
            <a:pPr eaLnBrk="1" hangingPunct="1">
              <a:buFont typeface="Times" charset="0"/>
              <a:buNone/>
              <a:defRPr/>
            </a:pPr>
            <a:r>
              <a:rPr lang="en-US" sz="2400" dirty="0"/>
              <a:t>	</a:t>
            </a:r>
            <a:r>
              <a:rPr lang="en-US" sz="2400" dirty="0">
                <a:latin typeface="Arial" panose="020B0604020202020204" pitchFamily="34" charset="0"/>
                <a:cs typeface="Arial" panose="020B0604020202020204" pitchFamily="34" charset="0"/>
              </a:rPr>
              <a:t>If  </a:t>
            </a:r>
            <a:r>
              <a:rPr lang="en-US" sz="2400" b="1" dirty="0">
                <a:latin typeface="Arial" panose="020B0604020202020204" pitchFamily="34" charset="0"/>
                <a:cs typeface="Arial" panose="020B0604020202020204" pitchFamily="34" charset="0"/>
              </a:rPr>
              <a:t>A </a:t>
            </a:r>
            <a:r>
              <a:rPr lang="en-US" sz="2400" b="1" dirty="0">
                <a:latin typeface="Arial" panose="020B0604020202020204" pitchFamily="34" charset="0"/>
                <a:cs typeface="Arial" panose="020B0604020202020204" pitchFamily="34" charset="0"/>
                <a:sym typeface="Zapf Dingbats" charset="2"/>
              </a:rPr>
              <a:t>≤</a:t>
            </a:r>
            <a:r>
              <a:rPr lang="en-US" sz="2400" b="1" baseline="-25000" dirty="0">
                <a:latin typeface="Arial" panose="020B0604020202020204" pitchFamily="34" charset="0"/>
                <a:cs typeface="Arial" panose="020B0604020202020204" pitchFamily="34" charset="0"/>
                <a:sym typeface="Zapf Dingbats" charset="2"/>
              </a:rPr>
              <a:t>P</a:t>
            </a:r>
            <a:r>
              <a:rPr lang="en-US" sz="2400" b="1" dirty="0">
                <a:latin typeface="Arial" panose="020B0604020202020204" pitchFamily="34" charset="0"/>
                <a:cs typeface="Arial" panose="020B0604020202020204" pitchFamily="34" charset="0"/>
                <a:sym typeface="Zapf Dingbats" charset="2"/>
              </a:rPr>
              <a:t> B </a:t>
            </a:r>
            <a:r>
              <a:rPr lang="en-US" sz="2400" dirty="0">
                <a:latin typeface="Arial" panose="020B0604020202020204" pitchFamily="34" charset="0"/>
                <a:cs typeface="Arial" panose="020B0604020202020204" pitchFamily="34" charset="0"/>
                <a:sym typeface="Zapf Dingbats" charset="2"/>
              </a:rPr>
              <a:t>and both are in </a:t>
            </a:r>
            <a:r>
              <a:rPr lang="en-US" sz="2400" b="1" dirty="0">
                <a:latin typeface="Arial" panose="020B0604020202020204" pitchFamily="34" charset="0"/>
                <a:cs typeface="Arial" panose="020B0604020202020204" pitchFamily="34" charset="0"/>
                <a:sym typeface="Zapf Dingbats" charset="2"/>
              </a:rPr>
              <a:t>NP</a:t>
            </a:r>
            <a:r>
              <a:rPr lang="en-US" sz="2400" dirty="0">
                <a:latin typeface="Arial" panose="020B0604020202020204" pitchFamily="34" charset="0"/>
                <a:cs typeface="Arial" panose="020B0604020202020204" pitchFamily="34" charset="0"/>
                <a:sym typeface="Zapf Dingbats" charset="2"/>
              </a:rPr>
              <a:t>, then the same polynomial transformation will reduce </a:t>
            </a:r>
            <a:r>
              <a:rPr lang="en-US" sz="2400" b="1" dirty="0">
                <a:latin typeface="Arial" panose="020B0604020202020204" pitchFamily="34" charset="0"/>
                <a:cs typeface="Arial" panose="020B0604020202020204" pitchFamily="34" charset="0"/>
                <a:sym typeface="Zapf Dingbats" charset="2"/>
              </a:rPr>
              <a:t>Co-A</a:t>
            </a:r>
            <a:r>
              <a:rPr lang="en-US" sz="2400" dirty="0">
                <a:latin typeface="Arial" panose="020B0604020202020204" pitchFamily="34" charset="0"/>
                <a:cs typeface="Arial" panose="020B0604020202020204" pitchFamily="34" charset="0"/>
                <a:sym typeface="Zapf Dingbats" charset="2"/>
              </a:rPr>
              <a:t> to </a:t>
            </a:r>
            <a:r>
              <a:rPr lang="en-US" sz="2400" b="1" dirty="0">
                <a:latin typeface="Arial" panose="020B0604020202020204" pitchFamily="34" charset="0"/>
                <a:cs typeface="Arial" panose="020B0604020202020204" pitchFamily="34" charset="0"/>
                <a:sym typeface="Zapf Dingbats" charset="2"/>
              </a:rPr>
              <a:t>Co–B</a:t>
            </a:r>
            <a:r>
              <a:rPr lang="en-US" sz="2400" dirty="0">
                <a:latin typeface="Arial" panose="020B0604020202020204" pitchFamily="34" charset="0"/>
                <a:cs typeface="Arial" panose="020B0604020202020204" pitchFamily="34" charset="0"/>
                <a:sym typeface="Zapf Dingbats" charset="2"/>
              </a:rPr>
              <a:t>. That is, </a:t>
            </a:r>
            <a:br>
              <a:rPr lang="en-US" sz="2400" dirty="0">
                <a:latin typeface="Arial" panose="020B0604020202020204" pitchFamily="34" charset="0"/>
                <a:cs typeface="Arial" panose="020B0604020202020204" pitchFamily="34" charset="0"/>
                <a:sym typeface="Zapf Dingbats" charset="2"/>
              </a:rPr>
            </a:br>
            <a:r>
              <a:rPr lang="en-US" sz="2400" b="1" dirty="0">
                <a:latin typeface="Arial" panose="020B0604020202020204" pitchFamily="34" charset="0"/>
                <a:cs typeface="Arial" panose="020B0604020202020204" pitchFamily="34" charset="0"/>
                <a:sym typeface="Zapf Dingbats" charset="2"/>
              </a:rPr>
              <a:t>Co–A ≤</a:t>
            </a:r>
            <a:r>
              <a:rPr lang="en-US" sz="2400" b="1" baseline="-25000" dirty="0">
                <a:latin typeface="Arial" panose="020B0604020202020204" pitchFamily="34" charset="0"/>
                <a:cs typeface="Arial" panose="020B0604020202020204" pitchFamily="34" charset="0"/>
                <a:sym typeface="Zapf Dingbats" charset="2"/>
              </a:rPr>
              <a:t>P</a:t>
            </a:r>
            <a:r>
              <a:rPr lang="en-US" sz="2400" b="1" dirty="0">
                <a:latin typeface="Arial" panose="020B0604020202020204" pitchFamily="34" charset="0"/>
                <a:cs typeface="Arial" panose="020B0604020202020204" pitchFamily="34" charset="0"/>
                <a:sym typeface="Zapf Dingbats" charset="2"/>
              </a:rPr>
              <a:t> Co–B</a:t>
            </a:r>
            <a:r>
              <a:rPr lang="en-US" sz="2400" dirty="0">
                <a:latin typeface="Arial" panose="020B0604020202020204" pitchFamily="34" charset="0"/>
                <a:cs typeface="Arial" panose="020B0604020202020204" pitchFamily="34" charset="0"/>
                <a:sym typeface="Zapf Dingbats" charset="2"/>
              </a:rPr>
              <a:t>. Therefore, </a:t>
            </a:r>
            <a:r>
              <a:rPr lang="en-US" sz="2400" b="1" dirty="0">
                <a:latin typeface="Arial" panose="020B0604020202020204" pitchFamily="34" charset="0"/>
                <a:cs typeface="Arial" panose="020B0604020202020204" pitchFamily="34" charset="0"/>
                <a:sym typeface="Zapf Dingbats" charset="2"/>
              </a:rPr>
              <a:t>Co–SAT </a:t>
            </a:r>
            <a:r>
              <a:rPr lang="en-US" sz="2400" dirty="0">
                <a:latin typeface="Arial" panose="020B0604020202020204" pitchFamily="34" charset="0"/>
                <a:cs typeface="Arial" panose="020B0604020202020204" pitchFamily="34" charset="0"/>
                <a:sym typeface="Zapf Dingbats" charset="2"/>
              </a:rPr>
              <a:t>is 'complete' in </a:t>
            </a:r>
            <a:br>
              <a:rPr lang="en-US" sz="2400" dirty="0">
                <a:latin typeface="Arial" panose="020B0604020202020204" pitchFamily="34" charset="0"/>
                <a:cs typeface="Arial" panose="020B0604020202020204" pitchFamily="34" charset="0"/>
                <a:sym typeface="Zapf Dingbats" charset="2"/>
              </a:rPr>
            </a:br>
            <a:r>
              <a:rPr lang="en-US" sz="2400" b="1" dirty="0">
                <a:latin typeface="Arial" panose="020B0604020202020204" pitchFamily="34" charset="0"/>
                <a:cs typeface="Arial" panose="020B0604020202020204" pitchFamily="34" charset="0"/>
                <a:sym typeface="Zapf Dingbats" charset="2"/>
              </a:rPr>
              <a:t>Co–NP</a:t>
            </a:r>
            <a:r>
              <a:rPr lang="en-US" sz="2400" dirty="0">
                <a:latin typeface="Arial" panose="020B0604020202020204" pitchFamily="34" charset="0"/>
                <a:cs typeface="Arial" panose="020B0604020202020204" pitchFamily="34" charset="0"/>
                <a:sym typeface="Zapf Dingbats" charset="2"/>
              </a:rPr>
              <a:t>. </a:t>
            </a:r>
          </a:p>
          <a:p>
            <a:pPr eaLnBrk="1" hangingPunct="1">
              <a:buFont typeface="Times" charset="0"/>
              <a:buNone/>
              <a:defRPr/>
            </a:pPr>
            <a:r>
              <a:rPr lang="en-US" sz="2400" dirty="0">
                <a:latin typeface="Arial" panose="020B0604020202020204" pitchFamily="34" charset="0"/>
                <a:cs typeface="Arial" panose="020B0604020202020204" pitchFamily="34" charset="0"/>
                <a:sym typeface="Zapf Dingbats" charset="2"/>
              </a:rPr>
              <a:t>	</a:t>
            </a:r>
          </a:p>
          <a:p>
            <a:pPr eaLnBrk="1" hangingPunct="1">
              <a:buFont typeface="Times" charset="0"/>
              <a:buNone/>
              <a:defRPr/>
            </a:pPr>
            <a:r>
              <a:rPr lang="en-US" sz="2400" dirty="0">
                <a:latin typeface="Arial" panose="020B0604020202020204" pitchFamily="34" charset="0"/>
                <a:cs typeface="Arial" panose="020B0604020202020204" pitchFamily="34" charset="0"/>
                <a:sym typeface="Zapf Dingbats" charset="2"/>
              </a:rPr>
              <a:t>	In fact, corresponding to </a:t>
            </a:r>
            <a:r>
              <a:rPr lang="en-US" sz="2400" b="1" dirty="0">
                <a:latin typeface="Arial" panose="020B0604020202020204" pitchFamily="34" charset="0"/>
                <a:cs typeface="Arial" panose="020B0604020202020204" pitchFamily="34" charset="0"/>
                <a:sym typeface="Zapf Dingbats" charset="2"/>
              </a:rPr>
              <a:t>NP–Complete </a:t>
            </a:r>
            <a:r>
              <a:rPr lang="en-US" sz="2400" dirty="0">
                <a:latin typeface="Arial" panose="020B0604020202020204" pitchFamily="34" charset="0"/>
                <a:cs typeface="Arial" panose="020B0604020202020204" pitchFamily="34" charset="0"/>
                <a:sym typeface="Zapf Dingbats" charset="2"/>
              </a:rPr>
              <a:t>is the complement set </a:t>
            </a:r>
            <a:r>
              <a:rPr lang="en-US" sz="2400" b="1" dirty="0">
                <a:latin typeface="Arial" panose="020B0604020202020204" pitchFamily="34" charset="0"/>
                <a:cs typeface="Arial" panose="020B0604020202020204" pitchFamily="34" charset="0"/>
                <a:sym typeface="Zapf Dingbats" charset="2"/>
              </a:rPr>
              <a:t>Co–NP–Complete</a:t>
            </a:r>
            <a:r>
              <a:rPr lang="en-US" sz="2400" dirty="0">
                <a:latin typeface="Arial" panose="020B0604020202020204" pitchFamily="34" charset="0"/>
                <a:cs typeface="Arial" panose="020B0604020202020204" pitchFamily="34" charset="0"/>
                <a:sym typeface="Zapf Dingbats" charset="2"/>
              </a:rPr>
              <a:t>, the set of hardest problems in </a:t>
            </a:r>
            <a:r>
              <a:rPr lang="en-US" sz="2400" b="1" dirty="0">
                <a:latin typeface="Arial" panose="020B0604020202020204" pitchFamily="34" charset="0"/>
                <a:cs typeface="Arial" panose="020B0604020202020204" pitchFamily="34" charset="0"/>
                <a:sym typeface="Zapf Dingbats" charset="2"/>
              </a:rPr>
              <a:t>Co–NP.</a:t>
            </a:r>
            <a:r>
              <a:rPr lang="en-US" sz="2400" b="1" dirty="0">
                <a:latin typeface="Arial" panose="020B0604020202020204" pitchFamily="34" charset="0"/>
                <a:cs typeface="Arial" panose="020B0604020202020204" pitchFamily="34" charset="0"/>
              </a:rPr>
              <a:t> </a:t>
            </a:r>
          </a:p>
        </p:txBody>
      </p:sp>
      <p:sp>
        <p:nvSpPr>
          <p:cNvPr id="4" name="Date Placeholder 3">
            <a:extLst>
              <a:ext uri="{FF2B5EF4-FFF2-40B4-BE49-F238E27FC236}">
                <a16:creationId xmlns:a16="http://schemas.microsoft.com/office/drawing/2014/main" id="{34F4F4CA-E9CA-4F45-94C3-43CECF874D9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8901CC7B-1AA3-5149-B38F-95CE24CDB0E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0501D485-8BD5-0D43-B314-6440455AB2F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277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49672884"/>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p:txBody>
          <a:bodyPr/>
          <a:lstStyle/>
          <a:p>
            <a:pPr>
              <a:defRPr/>
            </a:pPr>
            <a:r>
              <a:rPr lang="en-US" dirty="0"/>
              <a:t>Turing Reductions</a:t>
            </a:r>
          </a:p>
        </p:txBody>
      </p:sp>
      <p:sp>
        <p:nvSpPr>
          <p:cNvPr id="505859" name="Rectangle 3"/>
          <p:cNvSpPr>
            <a:spLocks noGrp="1" noChangeArrowheads="1"/>
          </p:cNvSpPr>
          <p:nvPr>
            <p:ph idx="1"/>
          </p:nvPr>
        </p:nvSpPr>
        <p:spPr/>
        <p:txBody>
          <a:bodyPr/>
          <a:lstStyle/>
          <a:p>
            <a:pPr eaLnBrk="1" hangingPunct="1">
              <a:buFont typeface="Times" charset="0"/>
              <a:buNone/>
              <a:defRPr/>
            </a:pPr>
            <a:r>
              <a:rPr lang="en-US" sz="2800" dirty="0"/>
              <a:t>	Now, return to </a:t>
            </a:r>
            <a:r>
              <a:rPr lang="en-US" sz="2800" b="1" dirty="0"/>
              <a:t>Turing Reductions</a:t>
            </a:r>
            <a:r>
              <a:rPr lang="en-US" sz="2800" dirty="0"/>
              <a:t>.</a:t>
            </a:r>
          </a:p>
          <a:p>
            <a:pPr eaLnBrk="1" hangingPunct="1">
              <a:buFont typeface="Times" charset="0"/>
              <a:buNone/>
              <a:defRPr/>
            </a:pPr>
            <a:endParaRPr lang="en-US" sz="2800" dirty="0"/>
          </a:p>
          <a:p>
            <a:pPr eaLnBrk="1" hangingPunct="1">
              <a:buFont typeface="Times" charset="0"/>
              <a:buNone/>
              <a:defRPr/>
            </a:pPr>
            <a:r>
              <a:rPr lang="en-US" sz="2800" dirty="0"/>
              <a:t>	Recall that </a:t>
            </a:r>
            <a:r>
              <a:rPr lang="en-US" sz="2800" b="1" dirty="0"/>
              <a:t>Turing reductions </a:t>
            </a:r>
            <a:r>
              <a:rPr lang="en-US" sz="2800" dirty="0"/>
              <a:t>include polynomial transformations as a special case. So, we should expect they will be more powerful.</a:t>
            </a:r>
            <a:endParaRPr lang="en-US" dirty="0"/>
          </a:p>
        </p:txBody>
      </p:sp>
      <p:sp>
        <p:nvSpPr>
          <p:cNvPr id="4" name="Date Placeholder 3">
            <a:extLst>
              <a:ext uri="{FF2B5EF4-FFF2-40B4-BE49-F238E27FC236}">
                <a16:creationId xmlns:a16="http://schemas.microsoft.com/office/drawing/2014/main" id="{1BD2792C-574C-B640-BFA4-11765FD248D0}"/>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12FF40EC-05F5-2541-9AAA-20120A8C70A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7D617BCE-0653-0745-A41B-6A371309CED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278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228932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effectLst>
            <a:outerShdw blurRad="63500" dist="25400" dir="5100233" algn="ctr" rotWithShape="0">
              <a:schemeClr val="bg2">
                <a:alpha val="75000"/>
              </a:schemeClr>
            </a:outerShdw>
          </a:effectLst>
        </p:spPr>
        <p:txBody>
          <a:bodyPr/>
          <a:lstStyle/>
          <a:p>
            <a:pPr>
              <a:defRPr/>
            </a:pPr>
            <a:r>
              <a:rPr lang="en-US" dirty="0"/>
              <a:t>Turing Reductions</a:t>
            </a:r>
            <a:endParaRPr lang="en-US" dirty="0">
              <a:ea typeface="ＭＳ Ｐゴシック" pitchFamily="-111" charset="-128"/>
              <a:cs typeface="ＭＳ Ｐゴシック" pitchFamily="-111" charset="-128"/>
            </a:endParaRPr>
          </a:p>
        </p:txBody>
      </p:sp>
      <p:sp>
        <p:nvSpPr>
          <p:cNvPr id="506883" name="Rectangle 3"/>
          <p:cNvSpPr>
            <a:spLocks noGrp="1" noChangeArrowheads="1"/>
          </p:cNvSpPr>
          <p:nvPr>
            <p:ph idx="1"/>
          </p:nvPr>
        </p:nvSpPr>
        <p:spPr/>
        <p:txBody>
          <a:bodyPr/>
          <a:lstStyle/>
          <a:p>
            <a:pPr marL="230188" lvl="2" eaLnBrk="1" hangingPunct="1">
              <a:buFont typeface="Times" charset="0"/>
              <a:buNone/>
              <a:defRPr/>
            </a:pPr>
            <a:r>
              <a:rPr lang="en-US" sz="2800" dirty="0">
                <a:latin typeface="Times New Roman" charset="0"/>
              </a:rPr>
              <a:t> </a:t>
            </a:r>
            <a:r>
              <a:rPr lang="en-US" sz="2800" b="1" dirty="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1)  Problems </a:t>
            </a:r>
            <a:r>
              <a:rPr lang="en-US" sz="2800" b="1" dirty="0">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 and </a:t>
            </a:r>
            <a:r>
              <a:rPr lang="en-US" sz="2800" b="1" dirty="0">
                <a:latin typeface="Arial" panose="020B0604020202020204" pitchFamily="34" charset="0"/>
                <a:cs typeface="Arial" panose="020B0604020202020204" pitchFamily="34" charset="0"/>
              </a:rPr>
              <a:t>B</a:t>
            </a:r>
            <a:r>
              <a:rPr lang="en-US" sz="2800" dirty="0">
                <a:latin typeface="Arial" panose="020B0604020202020204" pitchFamily="34" charset="0"/>
                <a:cs typeface="Arial" panose="020B0604020202020204" pitchFamily="34" charset="0"/>
              </a:rPr>
              <a:t> can, but need not, be</a:t>
            </a:r>
          </a:p>
          <a:p>
            <a:pPr marL="230188" lvl="2" eaLnBrk="1" hangingPunct="1">
              <a:buFont typeface="Times" charset="0"/>
              <a:buNone/>
              <a:defRPr/>
            </a:pPr>
            <a:r>
              <a:rPr lang="en-US" sz="2800" dirty="0">
                <a:latin typeface="Arial" panose="020B0604020202020204" pitchFamily="34" charset="0"/>
                <a:cs typeface="Arial" panose="020B0604020202020204" pitchFamily="34" charset="0"/>
              </a:rPr>
              <a:t>       decision problems. </a:t>
            </a:r>
          </a:p>
          <a:p>
            <a:pPr marL="230188" lvl="2" eaLnBrk="1" hangingPunct="1">
              <a:buFont typeface="Times" charset="0"/>
              <a:buNone/>
              <a:defRPr/>
            </a:pPr>
            <a:r>
              <a:rPr lang="en-US" sz="2800" dirty="0">
                <a:latin typeface="Arial" panose="020B0604020202020204" pitchFamily="34" charset="0"/>
                <a:cs typeface="Arial" panose="020B0604020202020204" pitchFamily="34" charset="0"/>
              </a:rPr>
              <a:t>   </a:t>
            </a:r>
          </a:p>
          <a:p>
            <a:pPr marL="230188" lvl="2" eaLnBrk="1" hangingPunct="1">
              <a:buFont typeface="Times" charset="0"/>
              <a:buNone/>
              <a:defRPr/>
            </a:pPr>
            <a:r>
              <a:rPr lang="en-US" sz="2800" dirty="0">
                <a:latin typeface="Arial" panose="020B0604020202020204" pitchFamily="34" charset="0"/>
                <a:cs typeface="Arial" panose="020B0604020202020204" pitchFamily="34" charset="0"/>
              </a:rPr>
              <a:t> (2) No restriction placed upon the number </a:t>
            </a:r>
          </a:p>
          <a:p>
            <a:pPr marL="230188" lvl="2" eaLnBrk="1" hangingPunct="1">
              <a:buFont typeface="Times" charset="0"/>
              <a:buNone/>
              <a:defRPr/>
            </a:pPr>
            <a:r>
              <a:rPr lang="en-US" sz="2800" dirty="0">
                <a:latin typeface="Arial" panose="020B0604020202020204" pitchFamily="34" charset="0"/>
                <a:cs typeface="Arial" panose="020B0604020202020204" pitchFamily="34" charset="0"/>
              </a:rPr>
              <a:t>       of instances of </a:t>
            </a:r>
            <a:r>
              <a:rPr lang="en-US" sz="2800" b="1" dirty="0">
                <a:latin typeface="Arial" panose="020B0604020202020204" pitchFamily="34" charset="0"/>
                <a:cs typeface="Arial" panose="020B0604020202020204" pitchFamily="34" charset="0"/>
              </a:rPr>
              <a:t>B</a:t>
            </a:r>
            <a:r>
              <a:rPr lang="en-US" sz="2800" dirty="0">
                <a:latin typeface="Arial" panose="020B0604020202020204" pitchFamily="34" charset="0"/>
                <a:cs typeface="Arial" panose="020B0604020202020204" pitchFamily="34" charset="0"/>
              </a:rPr>
              <a:t> that are constructed.</a:t>
            </a:r>
          </a:p>
          <a:p>
            <a:pPr marL="230188" lvl="2" eaLnBrk="1" hangingPunct="1">
              <a:buFont typeface="Times" charset="0"/>
              <a:buNone/>
              <a:defRPr/>
            </a:pPr>
            <a:r>
              <a:rPr lang="en-US" sz="2800" dirty="0">
                <a:latin typeface="Arial" panose="020B0604020202020204" pitchFamily="34" charset="0"/>
                <a:cs typeface="Arial" panose="020B0604020202020204" pitchFamily="34" charset="0"/>
              </a:rPr>
              <a:t>   </a:t>
            </a:r>
          </a:p>
          <a:p>
            <a:pPr marL="230188" lvl="2" eaLnBrk="1" hangingPunct="1">
              <a:buFont typeface="Times" charset="0"/>
              <a:buNone/>
              <a:defRPr/>
            </a:pPr>
            <a:r>
              <a:rPr lang="en-US" sz="2800" dirty="0">
                <a:latin typeface="Arial" panose="020B0604020202020204" pitchFamily="34" charset="0"/>
                <a:cs typeface="Arial" panose="020B0604020202020204" pitchFamily="34" charset="0"/>
              </a:rPr>
              <a:t> (3) Nor, how the result, </a:t>
            </a:r>
            <a:r>
              <a:rPr lang="en-US" sz="2800" b="1" dirty="0" err="1">
                <a:latin typeface="Arial" panose="020B0604020202020204" pitchFamily="34" charset="0"/>
                <a:cs typeface="Arial" panose="020B0604020202020204" pitchFamily="34" charset="0"/>
              </a:rPr>
              <a:t>Answer</a:t>
            </a:r>
            <a:r>
              <a:rPr lang="en-US" sz="2800" b="1" baseline="-25000" dirty="0" err="1">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 is computed.</a:t>
            </a:r>
          </a:p>
          <a:p>
            <a:pPr marL="230188" lvl="2" eaLnBrk="1" hangingPunct="1">
              <a:buFont typeface="Times" charset="0"/>
              <a:buNone/>
              <a:defRPr/>
            </a:pPr>
            <a:endParaRPr lang="en-US" sz="2800" dirty="0">
              <a:latin typeface="Arial" panose="020B0604020202020204" pitchFamily="34" charset="0"/>
              <a:cs typeface="Arial" panose="020B0604020202020204" pitchFamily="34" charset="0"/>
            </a:endParaRPr>
          </a:p>
          <a:p>
            <a:pPr marL="230188" lvl="2" eaLnBrk="1" hangingPunct="1">
              <a:buFont typeface="Times" charset="0"/>
              <a:buNone/>
              <a:defRPr/>
            </a:pPr>
            <a:r>
              <a:rPr lang="en-US" sz="2800" dirty="0">
                <a:latin typeface="Arial" panose="020B0604020202020204" pitchFamily="34" charset="0"/>
                <a:cs typeface="Arial" panose="020B0604020202020204" pitchFamily="34" charset="0"/>
              </a:rPr>
              <a:t>In effect, we use an Oracle for </a:t>
            </a:r>
            <a:r>
              <a:rPr lang="en-US" sz="2800" b="1" dirty="0">
                <a:latin typeface="Arial" panose="020B0604020202020204" pitchFamily="34" charset="0"/>
                <a:cs typeface="Arial" panose="020B0604020202020204" pitchFamily="34" charset="0"/>
              </a:rPr>
              <a:t>B</a:t>
            </a:r>
            <a:r>
              <a:rPr lang="en-US" sz="2800" dirty="0">
                <a:latin typeface="Arial" panose="020B0604020202020204" pitchFamily="34" charset="0"/>
                <a:cs typeface="Arial" panose="020B0604020202020204" pitchFamily="34" charset="0"/>
              </a:rPr>
              <a:t>.</a:t>
            </a:r>
          </a:p>
          <a:p>
            <a:pPr eaLnBrk="1" hangingPunct="1">
              <a:buFont typeface="Times" charset="0"/>
              <a:buChar char="•"/>
              <a:defRPr/>
            </a:pPr>
            <a:endParaRPr lang="en-US" sz="2800" dirty="0"/>
          </a:p>
        </p:txBody>
      </p:sp>
      <p:sp>
        <p:nvSpPr>
          <p:cNvPr id="4" name="Date Placeholder 3">
            <a:extLst>
              <a:ext uri="{FF2B5EF4-FFF2-40B4-BE49-F238E27FC236}">
                <a16:creationId xmlns:a16="http://schemas.microsoft.com/office/drawing/2014/main" id="{8B40DC0E-A11A-8F41-8B1F-C15250953E98}"/>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9FA6EF54-4F4F-7A47-953A-AFEAA54FBD0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421D1F65-CC2F-C945-ADAA-847EAFFE6DCB}"/>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279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80398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DEXP Versus NEXP</a:t>
            </a:r>
          </a:p>
        </p:txBody>
      </p:sp>
      <p:sp>
        <p:nvSpPr>
          <p:cNvPr id="397315" name="Rectangle 3"/>
          <p:cNvSpPr>
            <a:spLocks noGrp="1" noChangeArrowheads="1"/>
          </p:cNvSpPr>
          <p:nvPr>
            <p:ph idx="1"/>
          </p:nvPr>
        </p:nvSpPr>
        <p:spPr/>
        <p:txBody>
          <a:bodyPr/>
          <a:lstStyle/>
          <a:p>
            <a:pPr marL="0" indent="0" eaLnBrk="1" hangingPunct="1">
              <a:lnSpc>
                <a:spcPct val="90000"/>
              </a:lnSpc>
              <a:buFont typeface="Times" charset="0"/>
              <a:buNone/>
              <a:defRPr/>
            </a:pPr>
            <a:r>
              <a:rPr lang="en-US" sz="2800" dirty="0"/>
              <a:t>But, so far, all problems that have been </a:t>
            </a:r>
            <a:r>
              <a:rPr lang="en-US" sz="2800" u="sng" dirty="0"/>
              <a:t>proven</a:t>
            </a:r>
            <a:r>
              <a:rPr lang="en-US" sz="2800" dirty="0"/>
              <a:t> to require deterministic exponential time also require nondeterministic exponential time.</a:t>
            </a:r>
          </a:p>
          <a:p>
            <a:pPr marL="0" indent="0" eaLnBrk="1" hangingPunct="1">
              <a:lnSpc>
                <a:spcPct val="90000"/>
              </a:lnSpc>
              <a:buFont typeface="Times" charset="0"/>
              <a:buChar char="•"/>
              <a:defRPr/>
            </a:pPr>
            <a:endParaRPr lang="en-US" sz="2800" dirty="0"/>
          </a:p>
          <a:p>
            <a:pPr marL="0" indent="0" eaLnBrk="1" hangingPunct="1">
              <a:lnSpc>
                <a:spcPct val="90000"/>
              </a:lnSpc>
              <a:buFont typeface="Times" charset="0"/>
              <a:buNone/>
              <a:defRPr/>
            </a:pPr>
            <a:r>
              <a:rPr lang="en-US" sz="2800" dirty="0"/>
              <a:t>So, the jury is still out. In the meantime, NDTMs are still valuable, because they might identify a larger class of problems than does a deterministic TM - the set of decision problems for which Yes instances can be verified in polynomial time.</a:t>
            </a:r>
          </a:p>
          <a:p>
            <a:pPr eaLnBrk="1" hangingPunct="1">
              <a:lnSpc>
                <a:spcPct val="90000"/>
              </a:lnSpc>
              <a:buFont typeface="Times" charset="0"/>
              <a:buChar char="•"/>
              <a:defRPr/>
            </a:pPr>
            <a:endParaRPr lang="en-US" sz="3600" dirty="0"/>
          </a:p>
        </p:txBody>
      </p:sp>
      <p:sp>
        <p:nvSpPr>
          <p:cNvPr id="4" name="Date Placeholder 3">
            <a:extLst>
              <a:ext uri="{FF2B5EF4-FFF2-40B4-BE49-F238E27FC236}">
                <a16:creationId xmlns:a16="http://schemas.microsoft.com/office/drawing/2014/main" id="{B2150DD3-D1F1-5749-A75E-1A6C8914BC7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F4E5BB64-59A7-B34E-9CE3-D1F418F2B64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A25322CF-888D-264D-B6D8-830C7F8A4F0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9922513"/>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p:txBody>
          <a:bodyPr/>
          <a:lstStyle/>
          <a:p>
            <a:pPr>
              <a:defRPr/>
            </a:pPr>
            <a:r>
              <a:rPr lang="en-US" dirty="0"/>
              <a:t>NP–Hard</a:t>
            </a:r>
          </a:p>
        </p:txBody>
      </p:sp>
      <p:sp>
        <p:nvSpPr>
          <p:cNvPr id="508931" name="Rectangle 3"/>
          <p:cNvSpPr>
            <a:spLocks noGrp="1" noChangeArrowheads="1"/>
          </p:cNvSpPr>
          <p:nvPr>
            <p:ph type="subTitle" idx="1"/>
          </p:nvPr>
        </p:nvSpPr>
        <p:spPr/>
        <p:txBody>
          <a:bodyPr/>
          <a:lstStyle/>
          <a:p>
            <a:pPr algn="ctr" eaLnBrk="1" hangingPunct="1">
              <a:buFont typeface="Times" charset="0"/>
              <a:buNone/>
              <a:defRPr/>
            </a:pPr>
            <a:r>
              <a:rPr lang="en-US" b="1" dirty="0">
                <a:latin typeface="Times New Roman" charset="0"/>
              </a:rPr>
              <a:t> </a:t>
            </a:r>
          </a:p>
          <a:p>
            <a:pPr algn="ctr" eaLnBrk="1" hangingPunct="1">
              <a:buFont typeface="Times" charset="0"/>
              <a:buNone/>
              <a:defRPr/>
            </a:pPr>
            <a:r>
              <a:rPr lang="en-US" b="1" dirty="0">
                <a:latin typeface="Arial" panose="020B0604020202020204" pitchFamily="34" charset="0"/>
                <a:cs typeface="Arial" panose="020B0604020202020204" pitchFamily="34" charset="0"/>
              </a:rPr>
              <a:t>Fifth Significant Class of Problems</a:t>
            </a:r>
          </a:p>
        </p:txBody>
      </p:sp>
    </p:spTree>
    <p:extLst>
      <p:ext uri="{BB962C8B-B14F-4D97-AF65-F5344CB8AC3E}">
        <p14:creationId xmlns:p14="http://schemas.microsoft.com/office/powerpoint/2010/main" val="3089503791"/>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defRPr/>
            </a:pPr>
            <a:r>
              <a:rPr lang="en-US" dirty="0"/>
              <a:t>NP–Hard</a:t>
            </a:r>
          </a:p>
        </p:txBody>
      </p:sp>
      <p:sp>
        <p:nvSpPr>
          <p:cNvPr id="509955" name="Rectangle 3"/>
          <p:cNvSpPr>
            <a:spLocks noGrp="1" noChangeArrowheads="1"/>
          </p:cNvSpPr>
          <p:nvPr>
            <p:ph idx="1"/>
          </p:nvPr>
        </p:nvSpPr>
        <p:spPr/>
        <p:txBody>
          <a:bodyPr/>
          <a:lstStyle/>
          <a:p>
            <a:pPr eaLnBrk="1" hangingPunct="1">
              <a:lnSpc>
                <a:spcPct val="90000"/>
              </a:lnSpc>
              <a:buFont typeface="Times" charset="0"/>
              <a:buNone/>
              <a:defRPr/>
            </a:pPr>
            <a:r>
              <a:rPr lang="en-US" sz="2800" dirty="0">
                <a:latin typeface="Times New Roman" charset="0"/>
              </a:rPr>
              <a:t>	</a:t>
            </a:r>
            <a:r>
              <a:rPr lang="en-US" sz="2800" dirty="0">
                <a:latin typeface="Arial" panose="020B0604020202020204" pitchFamily="34" charset="0"/>
                <a:cs typeface="Arial" panose="020B0604020202020204" pitchFamily="34" charset="0"/>
              </a:rPr>
              <a:t>To date, we have concerned ourselves with decision problems. We are now ready to include additional problems, in particular, </a:t>
            </a:r>
            <a:r>
              <a:rPr lang="en-US" sz="2800" b="1" dirty="0">
                <a:latin typeface="Arial" panose="020B0604020202020204" pitchFamily="34" charset="0"/>
                <a:cs typeface="Arial" panose="020B0604020202020204" pitchFamily="34" charset="0"/>
              </a:rPr>
              <a:t>optimization</a:t>
            </a:r>
            <a:r>
              <a:rPr lang="en-US" sz="2800" dirty="0">
                <a:latin typeface="Arial" panose="020B0604020202020204" pitchFamily="34" charset="0"/>
                <a:cs typeface="Arial" panose="020B0604020202020204" pitchFamily="34" charset="0"/>
              </a:rPr>
              <a:t> problems. </a:t>
            </a:r>
          </a:p>
          <a:p>
            <a:pPr eaLnBrk="1" hangingPunct="1">
              <a:lnSpc>
                <a:spcPct val="90000"/>
              </a:lnSpc>
              <a:buFont typeface="Times" charset="0"/>
              <a:buNone/>
              <a:defRPr/>
            </a:pPr>
            <a:endParaRPr lang="en-US" sz="2800" dirty="0">
              <a:latin typeface="Arial" panose="020B0604020202020204" pitchFamily="34" charset="0"/>
              <a:cs typeface="Arial" panose="020B0604020202020204" pitchFamily="34" charset="0"/>
            </a:endParaRPr>
          </a:p>
          <a:p>
            <a:pPr eaLnBrk="1" hangingPunct="1">
              <a:lnSpc>
                <a:spcPct val="90000"/>
              </a:lnSpc>
              <a:buFont typeface="Times" charset="0"/>
              <a:buNone/>
              <a:defRPr/>
            </a:pPr>
            <a:r>
              <a:rPr lang="en-US" sz="2800" dirty="0">
                <a:latin typeface="Arial" panose="020B0604020202020204" pitchFamily="34" charset="0"/>
                <a:cs typeface="Arial" panose="020B0604020202020204" pitchFamily="34" charset="0"/>
              </a:rPr>
              <a:t>   We require one additional tool – the second type of transformation discussed earlier – </a:t>
            </a:r>
            <a:r>
              <a:rPr lang="en-US" sz="2800" b="1" dirty="0">
                <a:latin typeface="Arial" panose="020B0604020202020204" pitchFamily="34" charset="0"/>
                <a:cs typeface="Arial" panose="020B0604020202020204" pitchFamily="34" charset="0"/>
              </a:rPr>
              <a:t>Turing reductions</a:t>
            </a:r>
            <a:r>
              <a:rPr lang="en-US" sz="2800" dirty="0">
                <a:latin typeface="Arial" panose="020B0604020202020204" pitchFamily="34" charset="0"/>
                <a:cs typeface="Arial" panose="020B0604020202020204" pitchFamily="34" charset="0"/>
              </a:rPr>
              <a:t>.</a:t>
            </a:r>
          </a:p>
        </p:txBody>
      </p:sp>
      <p:sp>
        <p:nvSpPr>
          <p:cNvPr id="4" name="Date Placeholder 3">
            <a:extLst>
              <a:ext uri="{FF2B5EF4-FFF2-40B4-BE49-F238E27FC236}">
                <a16:creationId xmlns:a16="http://schemas.microsoft.com/office/drawing/2014/main" id="{A189B0D3-5B96-C84D-AF7F-805A6FB3984A}"/>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176699B7-8E28-204B-86DE-9EBE3F8C4A51}"/>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992BB239-3C87-0B4F-A1E8-696090DEA5C1}"/>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281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6327385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defRPr/>
            </a:pPr>
            <a:r>
              <a:rPr lang="en-US" dirty="0"/>
              <a:t>NP–Hard</a:t>
            </a:r>
          </a:p>
        </p:txBody>
      </p:sp>
      <p:sp>
        <p:nvSpPr>
          <p:cNvPr id="510979" name="Rectangle 3"/>
          <p:cNvSpPr>
            <a:spLocks noGrp="1" noChangeArrowheads="1"/>
          </p:cNvSpPr>
          <p:nvPr>
            <p:ph idx="1"/>
          </p:nvPr>
        </p:nvSpPr>
        <p:spPr/>
        <p:txBody>
          <a:bodyPr/>
          <a:lstStyle/>
          <a:p>
            <a:pPr marL="0" lvl="2" indent="1588" eaLnBrk="1" hangingPunct="1">
              <a:buFont typeface="Times" charset="0"/>
              <a:buNone/>
              <a:defRPr/>
            </a:pPr>
            <a:r>
              <a:rPr lang="en-US" sz="2800" dirty="0">
                <a:latin typeface="Arial" panose="020B0604020202020204" pitchFamily="34" charset="0"/>
                <a:cs typeface="Arial" panose="020B0604020202020204" pitchFamily="34" charset="0"/>
              </a:rPr>
              <a:t>Definition: Problem </a:t>
            </a:r>
            <a:r>
              <a:rPr lang="en-US" sz="2800" b="1" dirty="0">
                <a:latin typeface="Arial" panose="020B0604020202020204" pitchFamily="34" charset="0"/>
                <a:cs typeface="Arial" panose="020B0604020202020204" pitchFamily="34" charset="0"/>
              </a:rPr>
              <a:t>B</a:t>
            </a:r>
            <a:r>
              <a:rPr lang="en-US" sz="2800" dirty="0">
                <a:latin typeface="Arial" panose="020B0604020202020204" pitchFamily="34" charset="0"/>
                <a:cs typeface="Arial" panose="020B0604020202020204" pitchFamily="34" charset="0"/>
              </a:rPr>
              <a:t> is </a:t>
            </a:r>
            <a:r>
              <a:rPr lang="en-US" sz="2800" b="1" dirty="0">
                <a:latin typeface="Arial" panose="020B0604020202020204" pitchFamily="34" charset="0"/>
                <a:cs typeface="Arial" panose="020B0604020202020204" pitchFamily="34" charset="0"/>
              </a:rPr>
              <a:t>NP–Hard </a:t>
            </a:r>
            <a:r>
              <a:rPr lang="en-US" sz="2800" dirty="0">
                <a:latin typeface="Arial" panose="020B0604020202020204" pitchFamily="34" charset="0"/>
                <a:cs typeface="Arial" panose="020B0604020202020204" pitchFamily="34" charset="0"/>
              </a:rPr>
              <a:t>if there is a polynomial time </a:t>
            </a:r>
            <a:r>
              <a:rPr lang="en-US" sz="2800" b="1" dirty="0">
                <a:latin typeface="Arial" panose="020B0604020202020204" pitchFamily="34" charset="0"/>
                <a:cs typeface="Arial" panose="020B0604020202020204" pitchFamily="34" charset="0"/>
              </a:rPr>
              <a:t>Turing reduction A </a:t>
            </a:r>
            <a:r>
              <a:rPr lang="en-US" sz="2000" b="1" dirty="0">
                <a:latin typeface="Arial" panose="020B0604020202020204" pitchFamily="34" charset="0"/>
                <a:cs typeface="Arial" panose="020B0604020202020204" pitchFamily="34" charset="0"/>
                <a:sym typeface="Zapf Dingbats" charset="2"/>
              </a:rPr>
              <a:t>≤</a:t>
            </a:r>
            <a:r>
              <a:rPr lang="en-US" sz="2000" b="1" baseline="-25000" dirty="0">
                <a:latin typeface="Arial" panose="020B0604020202020204" pitchFamily="34" charset="0"/>
                <a:cs typeface="Arial" panose="020B0604020202020204" pitchFamily="34" charset="0"/>
                <a:sym typeface="Zapf Dingbats" charset="2"/>
              </a:rPr>
              <a:t>PT</a:t>
            </a:r>
            <a:r>
              <a:rPr lang="en-US" sz="2000" b="1" dirty="0">
                <a:latin typeface="Arial" panose="020B0604020202020204" pitchFamily="34" charset="0"/>
                <a:cs typeface="Arial" panose="020B0604020202020204" pitchFamily="34" charset="0"/>
                <a:sym typeface="Zapf Dingbats" charset="2"/>
              </a:rPr>
              <a:t> </a:t>
            </a:r>
            <a:r>
              <a:rPr lang="en-US" sz="2800" b="1" dirty="0">
                <a:latin typeface="Arial" panose="020B0604020202020204" pitchFamily="34" charset="0"/>
                <a:cs typeface="Arial" panose="020B0604020202020204" pitchFamily="34" charset="0"/>
              </a:rPr>
              <a:t> B </a:t>
            </a:r>
            <a:r>
              <a:rPr lang="en-US" sz="2800" dirty="0">
                <a:latin typeface="Arial" panose="020B0604020202020204" pitchFamily="34" charset="0"/>
                <a:cs typeface="Arial" panose="020B0604020202020204" pitchFamily="34" charset="0"/>
              </a:rPr>
              <a:t>for some problem </a:t>
            </a:r>
            <a:r>
              <a:rPr lang="en-US" sz="2800" b="1" dirty="0">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 in </a:t>
            </a:r>
            <a:r>
              <a:rPr lang="en-US" sz="2800" b="1" dirty="0">
                <a:latin typeface="Arial" panose="020B0604020202020204" pitchFamily="34" charset="0"/>
                <a:cs typeface="Arial" panose="020B0604020202020204" pitchFamily="34" charset="0"/>
              </a:rPr>
              <a:t>NP–Complete</a:t>
            </a:r>
            <a:r>
              <a:rPr lang="en-US" sz="2800" dirty="0">
                <a:latin typeface="Arial" panose="020B0604020202020204" pitchFamily="34" charset="0"/>
                <a:cs typeface="Arial" panose="020B0604020202020204" pitchFamily="34" charset="0"/>
              </a:rPr>
              <a:t>.</a:t>
            </a:r>
          </a:p>
          <a:p>
            <a:pPr marL="0" lvl="2" indent="1588" eaLnBrk="1" hangingPunct="1">
              <a:buFont typeface="Times" charset="0"/>
              <a:buNone/>
              <a:defRPr/>
            </a:pPr>
            <a:r>
              <a:rPr lang="en-US" sz="2800" dirty="0">
                <a:latin typeface="Arial" panose="020B0604020202020204" pitchFamily="34" charset="0"/>
                <a:cs typeface="Arial" panose="020B0604020202020204" pitchFamily="34" charset="0"/>
              </a:rPr>
              <a:t>This implies </a:t>
            </a:r>
            <a:r>
              <a:rPr lang="en-US" sz="2800" b="1" dirty="0">
                <a:latin typeface="Arial" panose="020B0604020202020204" pitchFamily="34" charset="0"/>
                <a:cs typeface="Arial" panose="020B0604020202020204" pitchFamily="34" charset="0"/>
              </a:rPr>
              <a:t>NP–Hard </a:t>
            </a:r>
            <a:r>
              <a:rPr lang="en-US" sz="2800" dirty="0">
                <a:latin typeface="Arial" panose="020B0604020202020204" pitchFamily="34" charset="0"/>
                <a:cs typeface="Arial" panose="020B0604020202020204" pitchFamily="34" charset="0"/>
              </a:rPr>
              <a:t>problems are at least as hard as </a:t>
            </a:r>
            <a:r>
              <a:rPr lang="en-US" sz="2800" b="1" dirty="0">
                <a:latin typeface="Arial" panose="020B0604020202020204" pitchFamily="34" charset="0"/>
                <a:cs typeface="Arial" panose="020B0604020202020204" pitchFamily="34" charset="0"/>
              </a:rPr>
              <a:t>NP–Complete </a:t>
            </a:r>
            <a:r>
              <a:rPr lang="en-US" sz="2800" dirty="0">
                <a:latin typeface="Arial" panose="020B0604020202020204" pitchFamily="34" charset="0"/>
                <a:cs typeface="Arial" panose="020B0604020202020204" pitchFamily="34" charset="0"/>
              </a:rPr>
              <a:t>problems. Therefore, they cannot be solved in polynomial time </a:t>
            </a:r>
            <a:r>
              <a:rPr lang="en-US" sz="2800" u="sng" dirty="0">
                <a:latin typeface="Arial" panose="020B0604020202020204" pitchFamily="34" charset="0"/>
                <a:cs typeface="Arial" panose="020B0604020202020204" pitchFamily="34" charset="0"/>
              </a:rPr>
              <a:t>unless</a:t>
            </a:r>
            <a:r>
              <a:rPr lang="en-US" sz="2800"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P = NP </a:t>
            </a:r>
            <a:r>
              <a:rPr lang="en-US" sz="2800" dirty="0">
                <a:latin typeface="Arial" panose="020B0604020202020204" pitchFamily="34" charset="0"/>
                <a:cs typeface="Arial" panose="020B0604020202020204" pitchFamily="34" charset="0"/>
              </a:rPr>
              <a:t>(and maybe not then). </a:t>
            </a:r>
          </a:p>
          <a:p>
            <a:pPr marL="0" lvl="2" indent="1588" eaLnBrk="1" hangingPunct="1">
              <a:buFont typeface="Times" charset="0"/>
              <a:buNone/>
              <a:defRPr/>
            </a:pPr>
            <a:r>
              <a:rPr lang="en-US" sz="2800" dirty="0">
                <a:latin typeface="Arial" panose="020B0604020202020204" pitchFamily="34" charset="0"/>
                <a:cs typeface="Arial" panose="020B0604020202020204" pitchFamily="34" charset="0"/>
              </a:rPr>
              <a:t>This use of an oracle, allows us to reduce </a:t>
            </a:r>
            <a:r>
              <a:rPr lang="en-US" sz="2800" b="1" dirty="0">
                <a:latin typeface="Arial" panose="020B0604020202020204" pitchFamily="34" charset="0"/>
                <a:cs typeface="Arial" panose="020B0604020202020204" pitchFamily="34" charset="0"/>
              </a:rPr>
              <a:t>co-NP-Complete</a:t>
            </a:r>
            <a:r>
              <a:rPr lang="en-US" sz="2800" dirty="0">
                <a:latin typeface="Arial" panose="020B0604020202020204" pitchFamily="34" charset="0"/>
                <a:cs typeface="Arial" panose="020B0604020202020204" pitchFamily="34" charset="0"/>
              </a:rPr>
              <a:t> problems to </a:t>
            </a:r>
            <a:r>
              <a:rPr lang="en-US" sz="2800" b="1" dirty="0">
                <a:latin typeface="Arial" panose="020B0604020202020204" pitchFamily="34" charset="0"/>
                <a:cs typeface="Arial" panose="020B0604020202020204" pitchFamily="34" charset="0"/>
              </a:rPr>
              <a:t>NP-Complete</a:t>
            </a:r>
            <a:r>
              <a:rPr lang="en-US" sz="2800" dirty="0">
                <a:latin typeface="Arial" panose="020B0604020202020204" pitchFamily="34" charset="0"/>
                <a:cs typeface="Arial" panose="020B0604020202020204" pitchFamily="34" charset="0"/>
              </a:rPr>
              <a:t> ones and vice versa.</a:t>
            </a:r>
          </a:p>
          <a:p>
            <a:pPr eaLnBrk="1" hangingPunct="1">
              <a:buFont typeface="Times" charset="0"/>
              <a:buChar char="•"/>
              <a:defRPr/>
            </a:pPr>
            <a:endParaRPr lang="en-US" sz="2800" dirty="0"/>
          </a:p>
        </p:txBody>
      </p:sp>
      <p:sp>
        <p:nvSpPr>
          <p:cNvPr id="4" name="Date Placeholder 3">
            <a:extLst>
              <a:ext uri="{FF2B5EF4-FFF2-40B4-BE49-F238E27FC236}">
                <a16:creationId xmlns:a16="http://schemas.microsoft.com/office/drawing/2014/main" id="{C597AB8D-CD2E-C847-A143-1CB2735FC34D}"/>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CF88C64E-3A12-994B-94C8-CB9D9655089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AB3B91A9-6536-5643-B69A-1474BCE1DCFA}"/>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282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21114094"/>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QSAT</a:t>
            </a:r>
          </a:p>
        </p:txBody>
      </p:sp>
      <p:sp>
        <p:nvSpPr>
          <p:cNvPr id="512003" name="Rectangle 3"/>
          <p:cNvSpPr>
            <a:spLocks noGrp="1" noChangeArrowheads="1"/>
          </p:cNvSpPr>
          <p:nvPr>
            <p:ph idx="1"/>
          </p:nvPr>
        </p:nvSpPr>
        <p:spPr/>
        <p:txBody>
          <a:bodyPr/>
          <a:lstStyle/>
          <a:p>
            <a:pPr eaLnBrk="1" hangingPunct="1">
              <a:lnSpc>
                <a:spcPct val="90000"/>
              </a:lnSpc>
              <a:buFont typeface="Times" pitchFamily="-108" charset="0"/>
              <a:buChar char="•"/>
              <a:defRPr/>
            </a:pPr>
            <a:r>
              <a:rPr lang="en-US" sz="2800" b="1" dirty="0">
                <a:ea typeface="ＭＳ Ｐゴシック" pitchFamily="-108" charset="-128"/>
                <a:cs typeface="ＭＳ Ｐゴシック" pitchFamily="-108" charset="-128"/>
              </a:rPr>
              <a:t>QSAT</a:t>
            </a:r>
            <a:r>
              <a:rPr lang="en-US" sz="2800" dirty="0">
                <a:ea typeface="ＭＳ Ｐゴシック" pitchFamily="-108" charset="-128"/>
                <a:cs typeface="ＭＳ Ｐゴシック" pitchFamily="-108" charset="-128"/>
              </a:rPr>
              <a:t> is the problem to determine if an arbitrary fully quantified Boolean expression is true. Note: </a:t>
            </a:r>
            <a:r>
              <a:rPr lang="en-US" sz="2800" b="1" dirty="0">
                <a:ea typeface="ＭＳ Ｐゴシック" pitchFamily="-108" charset="-128"/>
                <a:cs typeface="ＭＳ Ｐゴシック" pitchFamily="-108" charset="-128"/>
              </a:rPr>
              <a:t>SAT</a:t>
            </a:r>
            <a:r>
              <a:rPr lang="en-US" sz="2800" dirty="0">
                <a:ea typeface="ＭＳ Ｐゴシック" pitchFamily="-108" charset="-128"/>
                <a:cs typeface="ＭＳ Ｐゴシック" pitchFamily="-108" charset="-128"/>
              </a:rPr>
              <a:t> only uses existential.</a:t>
            </a:r>
          </a:p>
          <a:p>
            <a:pPr eaLnBrk="1" hangingPunct="1">
              <a:lnSpc>
                <a:spcPct val="90000"/>
              </a:lnSpc>
              <a:buFont typeface="Times" pitchFamily="-108" charset="0"/>
              <a:buChar char="•"/>
              <a:defRPr/>
            </a:pPr>
            <a:r>
              <a:rPr lang="en-US" sz="2800" b="1" dirty="0">
                <a:ea typeface="ＭＳ Ｐゴシック" pitchFamily="-108" charset="-128"/>
                <a:cs typeface="ＭＳ Ｐゴシック" pitchFamily="-108" charset="-128"/>
              </a:rPr>
              <a:t>QSAT</a:t>
            </a:r>
            <a:r>
              <a:rPr lang="en-US" sz="2800" dirty="0">
                <a:ea typeface="ＭＳ Ｐゴシック" pitchFamily="-108" charset="-128"/>
                <a:cs typeface="ＭＳ Ｐゴシック" pitchFamily="-108" charset="-128"/>
              </a:rPr>
              <a:t> is </a:t>
            </a:r>
            <a:r>
              <a:rPr lang="en-US" sz="2800" b="1" dirty="0">
                <a:ea typeface="ＭＳ Ｐゴシック" pitchFamily="-108" charset="-128"/>
                <a:cs typeface="ＭＳ Ｐゴシック" pitchFamily="-108" charset="-128"/>
              </a:rPr>
              <a:t>NP-Hard</a:t>
            </a:r>
            <a:r>
              <a:rPr lang="en-US" sz="2800" dirty="0">
                <a:ea typeface="ＭＳ Ｐゴシック" pitchFamily="-108" charset="-128"/>
                <a:cs typeface="ＭＳ Ｐゴシック" pitchFamily="-108" charset="-128"/>
              </a:rPr>
              <a:t> but may not be in </a:t>
            </a:r>
            <a:r>
              <a:rPr lang="en-US" sz="2800" b="1" dirty="0">
                <a:ea typeface="ＭＳ Ｐゴシック" pitchFamily="-108" charset="-128"/>
                <a:cs typeface="ＭＳ Ｐゴシック" pitchFamily="-108" charset="-128"/>
              </a:rPr>
              <a:t>NP</a:t>
            </a:r>
            <a:r>
              <a:rPr lang="en-US" sz="2800" dirty="0">
                <a:ea typeface="ＭＳ Ｐゴシック" pitchFamily="-108" charset="-128"/>
                <a:cs typeface="ＭＳ Ｐゴシック" pitchFamily="-108" charset="-128"/>
              </a:rPr>
              <a:t>.</a:t>
            </a:r>
          </a:p>
          <a:p>
            <a:pPr eaLnBrk="1" hangingPunct="1">
              <a:lnSpc>
                <a:spcPct val="90000"/>
              </a:lnSpc>
              <a:buFont typeface="Times" pitchFamily="-108" charset="0"/>
              <a:buChar char="•"/>
              <a:defRPr/>
            </a:pPr>
            <a:r>
              <a:rPr lang="en-US" sz="2800" b="1" dirty="0">
                <a:ea typeface="ＭＳ Ｐゴシック" pitchFamily="-108" charset="-128"/>
                <a:cs typeface="ＭＳ Ｐゴシック" pitchFamily="-108" charset="-128"/>
              </a:rPr>
              <a:t>QSAT</a:t>
            </a:r>
            <a:r>
              <a:rPr lang="en-US" sz="2800" dirty="0">
                <a:ea typeface="ＭＳ Ｐゴシック" pitchFamily="-108" charset="-128"/>
                <a:cs typeface="ＭＳ Ｐゴシック" pitchFamily="-108" charset="-128"/>
              </a:rPr>
              <a:t> can be solved in polynomial space (</a:t>
            </a:r>
            <a:r>
              <a:rPr lang="en-US" sz="2800" b="1" dirty="0">
                <a:ea typeface="ＭＳ Ｐゴシック" pitchFamily="-108" charset="-128"/>
                <a:cs typeface="ＭＳ Ｐゴシック" pitchFamily="-108" charset="-128"/>
              </a:rPr>
              <a:t>PSPACE</a:t>
            </a:r>
            <a:r>
              <a:rPr lang="en-US" sz="2800" dirty="0">
                <a:ea typeface="ＭＳ Ｐゴシック" pitchFamily="-108" charset="-128"/>
                <a:cs typeface="ＭＳ Ｐゴシック" pitchFamily="-108" charset="-128"/>
              </a:rPr>
              <a:t>).</a:t>
            </a:r>
          </a:p>
        </p:txBody>
      </p:sp>
      <p:sp>
        <p:nvSpPr>
          <p:cNvPr id="4" name="Date Placeholder 3">
            <a:extLst>
              <a:ext uri="{FF2B5EF4-FFF2-40B4-BE49-F238E27FC236}">
                <a16:creationId xmlns:a16="http://schemas.microsoft.com/office/drawing/2014/main" id="{ABA91965-C7E8-2144-87F7-450193C458B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2BA19E23-A3AC-6E43-9B83-B6B1DE02365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C7A2A89A-30F7-1D45-A323-6D1CB99D8A6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283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66996175"/>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defRPr/>
            </a:pPr>
            <a:r>
              <a:rPr lang="en-US" dirty="0"/>
              <a:t>NP–Hard</a:t>
            </a:r>
          </a:p>
        </p:txBody>
      </p:sp>
      <p:sp>
        <p:nvSpPr>
          <p:cNvPr id="513027" name="Rectangle 3"/>
          <p:cNvSpPr>
            <a:spLocks noGrp="1" noChangeArrowheads="1"/>
          </p:cNvSpPr>
          <p:nvPr>
            <p:ph idx="1"/>
          </p:nvPr>
        </p:nvSpPr>
        <p:spPr/>
        <p:txBody>
          <a:bodyPr/>
          <a:lstStyle/>
          <a:p>
            <a:pPr marL="0" lvl="2" indent="1588" eaLnBrk="1" hangingPunct="1">
              <a:buFont typeface="Times" charset="0"/>
              <a:buNone/>
              <a:defRPr/>
            </a:pPr>
            <a:r>
              <a:rPr lang="en-US" sz="2800" b="1" dirty="0">
                <a:latin typeface="Arial" panose="020B0604020202020204" pitchFamily="34" charset="0"/>
                <a:cs typeface="Arial" panose="020B0604020202020204" pitchFamily="34" charset="0"/>
              </a:rPr>
              <a:t>Polynomial transformations </a:t>
            </a:r>
            <a:r>
              <a:rPr lang="en-US" sz="2800" dirty="0">
                <a:latin typeface="Arial" panose="020B0604020202020204" pitchFamily="34" charset="0"/>
                <a:cs typeface="Arial" panose="020B0604020202020204" pitchFamily="34" charset="0"/>
              </a:rPr>
              <a:t>are </a:t>
            </a:r>
            <a:r>
              <a:rPr lang="en-US" sz="2800" b="1" dirty="0">
                <a:latin typeface="Arial" panose="020B0604020202020204" pitchFamily="34" charset="0"/>
                <a:cs typeface="Arial" panose="020B0604020202020204" pitchFamily="34" charset="0"/>
              </a:rPr>
              <a:t>Turing reductions</a:t>
            </a:r>
            <a:r>
              <a:rPr lang="en-US" sz="2800" dirty="0">
                <a:latin typeface="Arial" panose="020B0604020202020204" pitchFamily="34" charset="0"/>
                <a:cs typeface="Arial" panose="020B0604020202020204" pitchFamily="34" charset="0"/>
              </a:rPr>
              <a:t>.</a:t>
            </a:r>
          </a:p>
          <a:p>
            <a:pPr marL="0" lvl="2" indent="1588" eaLnBrk="1" hangingPunct="1">
              <a:buFont typeface="Times" charset="0"/>
              <a:buNone/>
              <a:defRPr/>
            </a:pPr>
            <a:r>
              <a:rPr lang="en-US" sz="2800" dirty="0">
                <a:latin typeface="Arial" panose="020B0604020202020204" pitchFamily="34" charset="0"/>
                <a:cs typeface="Arial" panose="020B0604020202020204" pitchFamily="34" charset="0"/>
              </a:rPr>
              <a:t>	</a:t>
            </a:r>
          </a:p>
          <a:p>
            <a:pPr marL="0" lvl="2" indent="1588" eaLnBrk="1" hangingPunct="1">
              <a:buFont typeface="Times" charset="0"/>
              <a:buNone/>
              <a:defRPr/>
            </a:pPr>
            <a:r>
              <a:rPr lang="en-US" sz="2800" dirty="0">
                <a:latin typeface="Arial" panose="020B0604020202020204" pitchFamily="34" charset="0"/>
                <a:cs typeface="Arial" panose="020B0604020202020204" pitchFamily="34" charset="0"/>
              </a:rPr>
              <a:t>Thus, </a:t>
            </a:r>
            <a:r>
              <a:rPr lang="en-US" sz="2800" b="1" dirty="0">
                <a:latin typeface="Arial" panose="020B0604020202020204" pitchFamily="34" charset="0"/>
                <a:cs typeface="Arial" panose="020B0604020202020204" pitchFamily="34" charset="0"/>
              </a:rPr>
              <a:t>NP–Complete </a:t>
            </a:r>
            <a:r>
              <a:rPr lang="en-US" sz="2800" dirty="0">
                <a:latin typeface="Arial" panose="020B0604020202020204" pitchFamily="34" charset="0"/>
                <a:cs typeface="Arial" panose="020B0604020202020204" pitchFamily="34" charset="0"/>
              </a:rPr>
              <a:t>is a subset of </a:t>
            </a:r>
            <a:r>
              <a:rPr lang="en-US" sz="2800" b="1" dirty="0">
                <a:latin typeface="Arial" panose="020B0604020202020204" pitchFamily="34" charset="0"/>
                <a:cs typeface="Arial" panose="020B0604020202020204" pitchFamily="34" charset="0"/>
              </a:rPr>
              <a:t>NP–Hard</a:t>
            </a:r>
            <a:r>
              <a:rPr lang="en-US" sz="2800" dirty="0">
                <a:latin typeface="Arial" panose="020B0604020202020204" pitchFamily="34" charset="0"/>
                <a:cs typeface="Arial" panose="020B0604020202020204" pitchFamily="34" charset="0"/>
              </a:rPr>
              <a:t>. </a:t>
            </a:r>
          </a:p>
          <a:p>
            <a:pPr marL="0" lvl="2" indent="1588" eaLnBrk="1" hangingPunct="1">
              <a:buFont typeface="Times" charset="0"/>
              <a:buNone/>
              <a:defRPr/>
            </a:pPr>
            <a:r>
              <a:rPr lang="en-US" sz="2800" b="1" dirty="0">
                <a:latin typeface="Arial" panose="020B0604020202020204" pitchFamily="34" charset="0"/>
                <a:cs typeface="Arial" panose="020B0604020202020204" pitchFamily="34" charset="0"/>
              </a:rPr>
              <a:t>Co–NP–Complete </a:t>
            </a:r>
            <a:r>
              <a:rPr lang="en-US" sz="2800" dirty="0">
                <a:latin typeface="Arial" panose="020B0604020202020204" pitchFamily="34" charset="0"/>
                <a:cs typeface="Arial" panose="020B0604020202020204" pitchFamily="34" charset="0"/>
              </a:rPr>
              <a:t>also is a subset of </a:t>
            </a:r>
            <a:r>
              <a:rPr lang="en-US" sz="2800" b="1" dirty="0">
                <a:latin typeface="Arial" panose="020B0604020202020204" pitchFamily="34" charset="0"/>
                <a:cs typeface="Arial" panose="020B0604020202020204" pitchFamily="34" charset="0"/>
              </a:rPr>
              <a:t>NP–Hard</a:t>
            </a:r>
            <a:r>
              <a:rPr lang="en-US" sz="2800" dirty="0">
                <a:latin typeface="Arial" panose="020B0604020202020204" pitchFamily="34" charset="0"/>
                <a:cs typeface="Arial" panose="020B0604020202020204" pitchFamily="34" charset="0"/>
              </a:rPr>
              <a:t>. </a:t>
            </a:r>
          </a:p>
          <a:p>
            <a:pPr marL="0" lvl="2" indent="1588" eaLnBrk="1" hangingPunct="1">
              <a:buFont typeface="Times" charset="0"/>
              <a:buNone/>
              <a:defRPr/>
            </a:pPr>
            <a:r>
              <a:rPr lang="en-US" sz="2800" b="1" dirty="0">
                <a:latin typeface="Arial" panose="020B0604020202020204" pitchFamily="34" charset="0"/>
                <a:cs typeface="Arial" panose="020B0604020202020204" pitchFamily="34" charset="0"/>
              </a:rPr>
              <a:t>NP–Hard </a:t>
            </a:r>
            <a:r>
              <a:rPr lang="en-US" sz="2800" dirty="0">
                <a:latin typeface="Arial" panose="020B0604020202020204" pitchFamily="34" charset="0"/>
                <a:cs typeface="Arial" panose="020B0604020202020204" pitchFamily="34" charset="0"/>
              </a:rPr>
              <a:t>contains many other interesting problems.</a:t>
            </a:r>
          </a:p>
          <a:p>
            <a:pPr eaLnBrk="1" hangingPunct="1">
              <a:buFont typeface="Times" charset="0"/>
              <a:buChar char="•"/>
              <a:defRPr/>
            </a:pPr>
            <a:endParaRPr lang="en-US" sz="2800" dirty="0"/>
          </a:p>
        </p:txBody>
      </p:sp>
      <p:sp>
        <p:nvSpPr>
          <p:cNvPr id="4" name="Date Placeholder 3">
            <a:extLst>
              <a:ext uri="{FF2B5EF4-FFF2-40B4-BE49-F238E27FC236}">
                <a16:creationId xmlns:a16="http://schemas.microsoft.com/office/drawing/2014/main" id="{FA81CB21-B263-3843-82E7-CEB15C18D9C5}"/>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01693C6F-1AA6-5943-B0CE-1D750644363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AE8E124A-D3D7-0644-8D3B-E5EAEB3F2DF6}"/>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284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43320808"/>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NP-Easy</a:t>
            </a:r>
          </a:p>
        </p:txBody>
      </p:sp>
      <p:sp>
        <p:nvSpPr>
          <p:cNvPr id="3" name="Content Placeholder 2"/>
          <p:cNvSpPr>
            <a:spLocks noGrp="1"/>
          </p:cNvSpPr>
          <p:nvPr>
            <p:ph idx="1"/>
          </p:nvPr>
        </p:nvSpPr>
        <p:spPr/>
        <p:txBody>
          <a:bodyPr/>
          <a:lstStyle/>
          <a:p>
            <a:r>
              <a:rPr lang="en-US" sz="2800" b="1" dirty="0"/>
              <a:t>NP-Easy</a:t>
            </a:r>
            <a:r>
              <a:rPr lang="en-US" sz="2800" dirty="0"/>
              <a:t> is the set of function problems that are solvable in polynomial time by a deterministic Turing machine with an oracle for some decision problem in </a:t>
            </a:r>
            <a:r>
              <a:rPr lang="en-US" sz="2800" b="1" dirty="0"/>
              <a:t>NP</a:t>
            </a:r>
            <a:r>
              <a:rPr lang="en-US" sz="2800" dirty="0"/>
              <a:t>.</a:t>
            </a:r>
          </a:p>
          <a:p>
            <a:r>
              <a:rPr lang="en-US" sz="2800" dirty="0"/>
              <a:t>That is, given an Oracle for some </a:t>
            </a:r>
            <a:r>
              <a:rPr lang="en-US" sz="2800" b="1" dirty="0"/>
              <a:t>NP</a:t>
            </a:r>
            <a:r>
              <a:rPr lang="en-US" sz="2800" dirty="0"/>
              <a:t> problem </a:t>
            </a:r>
            <a:r>
              <a:rPr lang="en-US" sz="2800" b="1" dirty="0"/>
              <a:t>Y</a:t>
            </a:r>
            <a:r>
              <a:rPr lang="en-US" sz="2800" dirty="0"/>
              <a:t>, if </a:t>
            </a:r>
            <a:r>
              <a:rPr lang="en-US" sz="2800" b="1" dirty="0"/>
              <a:t>X</a:t>
            </a:r>
            <a:r>
              <a:rPr lang="en-US" sz="2800" dirty="0"/>
              <a:t> is Turing reducible to </a:t>
            </a:r>
            <a:r>
              <a:rPr lang="en-US" sz="2800" b="1" dirty="0"/>
              <a:t>Y</a:t>
            </a:r>
            <a:r>
              <a:rPr lang="en-US" sz="2800" dirty="0"/>
              <a:t> in polynomial time, then </a:t>
            </a:r>
            <a:r>
              <a:rPr lang="en-US" sz="2800" b="1" dirty="0"/>
              <a:t>X</a:t>
            </a:r>
            <a:r>
              <a:rPr lang="en-US" sz="2800" dirty="0"/>
              <a:t> is </a:t>
            </a:r>
            <a:r>
              <a:rPr lang="en-US" sz="2800" b="1" dirty="0"/>
              <a:t>NP-Easy</a:t>
            </a:r>
            <a:r>
              <a:rPr lang="en-US" sz="2800" dirty="0"/>
              <a:t>.</a:t>
            </a:r>
            <a:endParaRPr lang="en-US" sz="2400"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4/6/22</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285</a:t>
            </a:fld>
            <a:endParaRPr lang="en-US" dirty="0">
              <a:solidFill>
                <a:srgbClr val="000000"/>
              </a:solidFill>
            </a:endParaRPr>
          </a:p>
        </p:txBody>
      </p:sp>
    </p:spTree>
    <p:extLst>
      <p:ext uri="{BB962C8B-B14F-4D97-AF65-F5344CB8AC3E}">
        <p14:creationId xmlns:p14="http://schemas.microsoft.com/office/powerpoint/2010/main" val="4004366119"/>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lstStyle/>
          <a:p>
            <a:pPr>
              <a:defRPr/>
            </a:pPr>
            <a:r>
              <a:rPr lang="en-US" dirty="0"/>
              <a:t>NP–Easy</a:t>
            </a:r>
          </a:p>
        </p:txBody>
      </p:sp>
      <p:sp>
        <p:nvSpPr>
          <p:cNvPr id="516099" name="Rectangle 3"/>
          <p:cNvSpPr>
            <a:spLocks noGrp="1" noChangeArrowheads="1"/>
          </p:cNvSpPr>
          <p:nvPr>
            <p:ph idx="1"/>
          </p:nvPr>
        </p:nvSpPr>
        <p:spPr/>
        <p:txBody>
          <a:bodyPr/>
          <a:lstStyle/>
          <a:p>
            <a:pPr marL="0" indent="0" eaLnBrk="1" hangingPunct="1">
              <a:buFont typeface="Times" charset="0"/>
              <a:buNone/>
              <a:defRPr/>
            </a:pPr>
            <a:r>
              <a:rPr lang="en-US" sz="2800" b="1" dirty="0"/>
              <a:t>NP-Easy</a:t>
            </a:r>
            <a:r>
              <a:rPr lang="en-US" sz="2800" dirty="0"/>
              <a:t> problem </a:t>
            </a:r>
            <a:r>
              <a:rPr lang="en-US" sz="2800" b="1" dirty="0"/>
              <a:t>X</a:t>
            </a:r>
            <a:r>
              <a:rPr lang="en-US" sz="2800" dirty="0"/>
              <a:t> need not be, but often is, </a:t>
            </a:r>
            <a:br>
              <a:rPr lang="en-US" sz="2800" dirty="0"/>
            </a:br>
            <a:r>
              <a:rPr lang="en-US" sz="2800" b="1" dirty="0"/>
              <a:t>NP-Complete</a:t>
            </a:r>
            <a:r>
              <a:rPr lang="en-US" sz="2800" dirty="0"/>
              <a:t>. </a:t>
            </a:r>
          </a:p>
          <a:p>
            <a:pPr marL="0" indent="0" eaLnBrk="1" hangingPunct="1">
              <a:buFont typeface="Times" charset="0"/>
              <a:buChar char="•"/>
              <a:defRPr/>
            </a:pPr>
            <a:endParaRPr lang="en-US" sz="2800" dirty="0"/>
          </a:p>
          <a:p>
            <a:pPr marL="0" indent="0" eaLnBrk="1" hangingPunct="1">
              <a:buFont typeface="Times" charset="0"/>
              <a:buNone/>
              <a:defRPr/>
            </a:pPr>
            <a:r>
              <a:rPr lang="en-US" sz="2800" dirty="0"/>
              <a:t>In fact, </a:t>
            </a:r>
            <a:r>
              <a:rPr lang="en-US" sz="2800" b="1" dirty="0"/>
              <a:t>X</a:t>
            </a:r>
            <a:r>
              <a:rPr lang="en-US" sz="2800" dirty="0"/>
              <a:t> can be any problem in </a:t>
            </a:r>
            <a:r>
              <a:rPr lang="en-US" sz="2800" b="1" dirty="0"/>
              <a:t>N</a:t>
            </a:r>
            <a:r>
              <a:rPr lang="en-US" sz="2800" dirty="0"/>
              <a:t>P or </a:t>
            </a:r>
            <a:r>
              <a:rPr lang="en-US" sz="2800" b="1" dirty="0"/>
              <a:t>Co–NP</a:t>
            </a:r>
            <a:r>
              <a:rPr lang="en-US" sz="2800" dirty="0"/>
              <a:t>.</a:t>
            </a:r>
          </a:p>
          <a:p>
            <a:pPr marL="0" indent="0" eaLnBrk="1" hangingPunct="1">
              <a:buFont typeface="Times" charset="0"/>
              <a:buNone/>
              <a:defRPr/>
            </a:pPr>
            <a:endParaRPr lang="en-US" sz="2800" dirty="0"/>
          </a:p>
          <a:p>
            <a:pPr marL="0" indent="0" eaLnBrk="1" hangingPunct="1">
              <a:buFont typeface="Times" charset="0"/>
              <a:buNone/>
              <a:defRPr/>
            </a:pPr>
            <a:r>
              <a:rPr lang="en-US" sz="2800" dirty="0"/>
              <a:t>More to the point, an </a:t>
            </a:r>
            <a:r>
              <a:rPr lang="en-US" sz="2800" b="1" dirty="0"/>
              <a:t>NP-Easy</a:t>
            </a:r>
            <a:r>
              <a:rPr lang="en-US" sz="2800" dirty="0"/>
              <a:t> problem does not even need to be a decision problem – it can be an optimization problem or some other problem seeking a numerical rather than binary (yes/no answer).</a:t>
            </a:r>
          </a:p>
        </p:txBody>
      </p:sp>
      <p:sp>
        <p:nvSpPr>
          <p:cNvPr id="4" name="Date Placeholder 3">
            <a:extLst>
              <a:ext uri="{FF2B5EF4-FFF2-40B4-BE49-F238E27FC236}">
                <a16:creationId xmlns:a16="http://schemas.microsoft.com/office/drawing/2014/main" id="{302FB789-945D-D745-B8CA-BB9468BE22E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74170541-9C81-2041-ABFB-B711CB50A97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B62E1994-9D5C-A045-8760-1B82C5019AF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286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78730321"/>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pPr>
              <a:defRPr/>
            </a:pPr>
            <a:r>
              <a:rPr lang="en-US" dirty="0"/>
              <a:t>NP–Equivalent</a:t>
            </a:r>
          </a:p>
        </p:txBody>
      </p:sp>
      <p:sp>
        <p:nvSpPr>
          <p:cNvPr id="515075" name="Rectangle 3"/>
          <p:cNvSpPr>
            <a:spLocks noGrp="1" noChangeArrowheads="1"/>
          </p:cNvSpPr>
          <p:nvPr>
            <p:ph idx="1"/>
          </p:nvPr>
        </p:nvSpPr>
        <p:spPr/>
        <p:txBody>
          <a:bodyPr/>
          <a:lstStyle/>
          <a:p>
            <a:pPr marL="0" indent="0" eaLnBrk="1" hangingPunct="1">
              <a:lnSpc>
                <a:spcPct val="90000"/>
              </a:lnSpc>
              <a:buFont typeface="Times" charset="0"/>
              <a:buNone/>
              <a:defRPr/>
            </a:pPr>
            <a:r>
              <a:rPr lang="en-US" sz="2000" dirty="0"/>
              <a:t>Problem </a:t>
            </a:r>
            <a:r>
              <a:rPr lang="en-US" sz="2000" b="1" dirty="0"/>
              <a:t>B</a:t>
            </a:r>
            <a:r>
              <a:rPr lang="en-US" sz="2000" dirty="0"/>
              <a:t> in </a:t>
            </a:r>
            <a:r>
              <a:rPr lang="en-US" sz="2000" b="1" dirty="0"/>
              <a:t>NP–Hard </a:t>
            </a:r>
            <a:r>
              <a:rPr lang="en-US" sz="2000" dirty="0"/>
              <a:t>is </a:t>
            </a:r>
            <a:r>
              <a:rPr lang="en-US" sz="2000" b="1" i="1" dirty="0"/>
              <a:t>NP–Equivalent</a:t>
            </a:r>
            <a:r>
              <a:rPr lang="en-US" sz="2000" b="1" dirty="0"/>
              <a:t> </a:t>
            </a:r>
            <a:r>
              <a:rPr lang="en-US" sz="2000" dirty="0"/>
              <a:t>when </a:t>
            </a:r>
            <a:r>
              <a:rPr lang="en-US" sz="2000" b="1" dirty="0"/>
              <a:t>B</a:t>
            </a:r>
            <a:r>
              <a:rPr lang="en-US" sz="2000" dirty="0"/>
              <a:t> reduces to some problem </a:t>
            </a:r>
            <a:r>
              <a:rPr lang="en-US" sz="2000" b="1" dirty="0"/>
              <a:t>X</a:t>
            </a:r>
            <a:r>
              <a:rPr lang="en-US" sz="2000" dirty="0"/>
              <a:t> in </a:t>
            </a:r>
            <a:r>
              <a:rPr lang="en-US" sz="2000" b="1" dirty="0"/>
              <a:t>NP</a:t>
            </a:r>
            <a:r>
              <a:rPr lang="en-US" sz="2000" dirty="0"/>
              <a:t>, That is, </a:t>
            </a:r>
            <a:r>
              <a:rPr lang="en-US" sz="2000" b="1" dirty="0"/>
              <a:t>B </a:t>
            </a:r>
            <a:r>
              <a:rPr lang="en-US" sz="2000" b="1" dirty="0">
                <a:sym typeface="Zapf Dingbats" charset="2"/>
              </a:rPr>
              <a:t>≤</a:t>
            </a:r>
            <a:r>
              <a:rPr lang="en-US" sz="2000" b="1" baseline="-25000" dirty="0">
                <a:sym typeface="Zapf Dingbats" charset="2"/>
              </a:rPr>
              <a:t>PT</a:t>
            </a:r>
            <a:r>
              <a:rPr lang="en-US" sz="2000" b="1" dirty="0">
                <a:sym typeface="Zapf Dingbats" charset="2"/>
              </a:rPr>
              <a:t> </a:t>
            </a:r>
            <a:r>
              <a:rPr lang="en-US" sz="2000" b="1" dirty="0"/>
              <a:t> X</a:t>
            </a:r>
            <a:r>
              <a:rPr lang="en-US" sz="2000" dirty="0"/>
              <a:t>. This is, when </a:t>
            </a:r>
            <a:r>
              <a:rPr lang="en-US" sz="2000" b="1" dirty="0"/>
              <a:t>B</a:t>
            </a:r>
            <a:r>
              <a:rPr lang="en-US" sz="2000" dirty="0"/>
              <a:t> is also </a:t>
            </a:r>
            <a:r>
              <a:rPr lang="en-US" sz="2000" b="1" dirty="0"/>
              <a:t>NP-Easy</a:t>
            </a:r>
            <a:r>
              <a:rPr lang="en-US" sz="2000" dirty="0"/>
              <a:t>.</a:t>
            </a:r>
          </a:p>
          <a:p>
            <a:pPr marL="0" indent="0" eaLnBrk="1" hangingPunct="1">
              <a:lnSpc>
                <a:spcPct val="90000"/>
              </a:lnSpc>
              <a:buFont typeface="Times" charset="0"/>
              <a:buNone/>
              <a:defRPr/>
            </a:pPr>
            <a:endParaRPr lang="en-US" sz="2000" dirty="0"/>
          </a:p>
          <a:p>
            <a:pPr marL="0" indent="0" eaLnBrk="1" hangingPunct="1">
              <a:lnSpc>
                <a:spcPct val="90000"/>
              </a:lnSpc>
              <a:buFont typeface="Times" charset="0"/>
              <a:buNone/>
              <a:defRPr/>
            </a:pPr>
            <a:r>
              <a:rPr lang="en-US" sz="2000" dirty="0"/>
              <a:t>Since </a:t>
            </a:r>
            <a:r>
              <a:rPr lang="en-US" sz="2000" b="1" dirty="0"/>
              <a:t>B</a:t>
            </a:r>
            <a:r>
              <a:rPr lang="en-US" sz="2000" dirty="0"/>
              <a:t> is in </a:t>
            </a:r>
            <a:r>
              <a:rPr lang="en-US" sz="2000" b="1" dirty="0"/>
              <a:t>NP–Hard</a:t>
            </a:r>
            <a:r>
              <a:rPr lang="en-US" sz="2000" dirty="0"/>
              <a:t>, we already know there is a problem </a:t>
            </a:r>
            <a:r>
              <a:rPr lang="en-US" sz="2000" b="1" dirty="0"/>
              <a:t>A</a:t>
            </a:r>
            <a:r>
              <a:rPr lang="en-US" sz="2000" dirty="0"/>
              <a:t> in </a:t>
            </a:r>
            <a:r>
              <a:rPr lang="en-US" sz="2000" b="1" dirty="0"/>
              <a:t>NP–Complete</a:t>
            </a:r>
            <a:r>
              <a:rPr lang="en-US" sz="2000" dirty="0"/>
              <a:t> that reduces to </a:t>
            </a:r>
            <a:r>
              <a:rPr lang="en-US" sz="2000" b="1" dirty="0"/>
              <a:t>B</a:t>
            </a:r>
            <a:r>
              <a:rPr lang="en-US" sz="2000" dirty="0"/>
              <a:t>. That is, </a:t>
            </a:r>
            <a:r>
              <a:rPr lang="en-US" sz="2000" b="1" dirty="0"/>
              <a:t>A </a:t>
            </a:r>
            <a:r>
              <a:rPr lang="en-US" sz="2000" b="1" dirty="0">
                <a:sym typeface="Zapf Dingbats" charset="2"/>
              </a:rPr>
              <a:t>≤</a:t>
            </a:r>
            <a:r>
              <a:rPr lang="en-US" sz="2000" b="1" baseline="-25000" dirty="0">
                <a:sym typeface="Zapf Dingbats" charset="2"/>
              </a:rPr>
              <a:t>PT</a:t>
            </a:r>
            <a:r>
              <a:rPr lang="en-US" sz="2000" b="1" dirty="0">
                <a:sym typeface="Zapf Dingbats" charset="2"/>
              </a:rPr>
              <a:t> </a:t>
            </a:r>
            <a:r>
              <a:rPr lang="en-US" sz="2000" b="1" dirty="0"/>
              <a:t> B</a:t>
            </a:r>
            <a:r>
              <a:rPr lang="en-US" sz="2000" dirty="0"/>
              <a:t>. </a:t>
            </a:r>
          </a:p>
          <a:p>
            <a:pPr marL="0" indent="0" eaLnBrk="1" hangingPunct="1">
              <a:lnSpc>
                <a:spcPct val="90000"/>
              </a:lnSpc>
              <a:buFont typeface="Times" charset="0"/>
              <a:buNone/>
              <a:defRPr/>
            </a:pPr>
            <a:endParaRPr lang="en-US" sz="2000" dirty="0"/>
          </a:p>
          <a:p>
            <a:pPr marL="0" indent="0" eaLnBrk="1" hangingPunct="1">
              <a:lnSpc>
                <a:spcPct val="90000"/>
              </a:lnSpc>
              <a:buFont typeface="Times" charset="0"/>
              <a:buNone/>
              <a:defRPr/>
            </a:pPr>
            <a:r>
              <a:rPr lang="en-US" sz="2000" dirty="0"/>
              <a:t>Since </a:t>
            </a:r>
            <a:r>
              <a:rPr lang="en-US" sz="2000" b="1" dirty="0"/>
              <a:t>X</a:t>
            </a:r>
            <a:r>
              <a:rPr lang="en-US" sz="2000" dirty="0"/>
              <a:t> is in </a:t>
            </a:r>
            <a:r>
              <a:rPr lang="en-US" sz="2000" b="1" dirty="0"/>
              <a:t>NP</a:t>
            </a:r>
            <a:r>
              <a:rPr lang="en-US" sz="2000" dirty="0"/>
              <a:t>, </a:t>
            </a:r>
            <a:r>
              <a:rPr lang="en-US" sz="2000" b="1" dirty="0"/>
              <a:t>X </a:t>
            </a:r>
            <a:r>
              <a:rPr lang="en-US" sz="2000" b="1" dirty="0">
                <a:sym typeface="Zapf Dingbats" charset="2"/>
              </a:rPr>
              <a:t>≤</a:t>
            </a:r>
            <a:r>
              <a:rPr lang="en-US" sz="2000" b="1" baseline="-25000" dirty="0">
                <a:sym typeface="Zapf Dingbats" charset="2"/>
              </a:rPr>
              <a:t>PT</a:t>
            </a:r>
            <a:r>
              <a:rPr lang="en-US" sz="2000" b="1" dirty="0">
                <a:sym typeface="Zapf Dingbats" charset="2"/>
              </a:rPr>
              <a:t> </a:t>
            </a:r>
            <a:r>
              <a:rPr lang="en-US" sz="2000" b="1" dirty="0"/>
              <a:t> A</a:t>
            </a:r>
            <a:r>
              <a:rPr lang="en-US" sz="2000" dirty="0"/>
              <a:t>. Therefore, </a:t>
            </a:r>
            <a:r>
              <a:rPr lang="en-US" sz="2000" b="1" dirty="0"/>
              <a:t>X </a:t>
            </a:r>
            <a:r>
              <a:rPr lang="en-US" sz="2000" b="1" dirty="0">
                <a:sym typeface="Zapf Dingbats" charset="2"/>
              </a:rPr>
              <a:t>≤</a:t>
            </a:r>
            <a:r>
              <a:rPr lang="en-US" sz="2000" b="1" baseline="-25000" dirty="0">
                <a:sym typeface="Zapf Dingbats" charset="2"/>
              </a:rPr>
              <a:t>PT</a:t>
            </a:r>
            <a:r>
              <a:rPr lang="en-US" sz="2000" b="1" dirty="0"/>
              <a:t>  A </a:t>
            </a:r>
            <a:r>
              <a:rPr lang="en-US" sz="2000" b="1" dirty="0">
                <a:sym typeface="Zapf Dingbats" charset="2"/>
              </a:rPr>
              <a:t>≤</a:t>
            </a:r>
            <a:r>
              <a:rPr lang="en-US" sz="2000" b="1" baseline="-25000" dirty="0">
                <a:sym typeface="Zapf Dingbats" charset="2"/>
              </a:rPr>
              <a:t>PT</a:t>
            </a:r>
            <a:r>
              <a:rPr lang="en-US" sz="2000" b="1" dirty="0"/>
              <a:t>  B </a:t>
            </a:r>
            <a:r>
              <a:rPr lang="en-US" sz="2000" b="1" dirty="0">
                <a:sym typeface="Zapf Dingbats" charset="2"/>
              </a:rPr>
              <a:t>≤</a:t>
            </a:r>
            <a:r>
              <a:rPr lang="en-US" sz="2000" b="1" baseline="-25000" dirty="0">
                <a:sym typeface="Zapf Dingbats" charset="2"/>
              </a:rPr>
              <a:t>PT</a:t>
            </a:r>
            <a:r>
              <a:rPr lang="en-US" sz="2000" b="1" dirty="0"/>
              <a:t> X</a:t>
            </a:r>
            <a:r>
              <a:rPr lang="en-US" sz="2000" dirty="0"/>
              <a:t>.</a:t>
            </a:r>
          </a:p>
          <a:p>
            <a:pPr marL="0" indent="0" eaLnBrk="1" hangingPunct="1">
              <a:lnSpc>
                <a:spcPct val="90000"/>
              </a:lnSpc>
              <a:buFont typeface="Times" charset="0"/>
              <a:buNone/>
              <a:defRPr/>
            </a:pPr>
            <a:r>
              <a:rPr lang="en-US" sz="2000" dirty="0"/>
              <a:t>	</a:t>
            </a:r>
          </a:p>
          <a:p>
            <a:pPr marL="0" indent="0" eaLnBrk="1" hangingPunct="1">
              <a:lnSpc>
                <a:spcPct val="90000"/>
              </a:lnSpc>
              <a:buFont typeface="Times" charset="0"/>
              <a:buNone/>
              <a:defRPr/>
            </a:pPr>
            <a:r>
              <a:rPr lang="en-US" sz="2000" dirty="0"/>
              <a:t>Thus, </a:t>
            </a:r>
            <a:r>
              <a:rPr lang="en-US" sz="2000" b="1" dirty="0"/>
              <a:t>X</a:t>
            </a:r>
            <a:r>
              <a:rPr lang="en-US" sz="2000" dirty="0"/>
              <a:t>, </a:t>
            </a:r>
            <a:r>
              <a:rPr lang="en-US" sz="2000" b="1" dirty="0"/>
              <a:t>A</a:t>
            </a:r>
            <a:r>
              <a:rPr lang="en-US" sz="2000" dirty="0"/>
              <a:t>, and </a:t>
            </a:r>
            <a:r>
              <a:rPr lang="en-US" sz="2000" b="1" dirty="0"/>
              <a:t>B</a:t>
            </a:r>
            <a:r>
              <a:rPr lang="en-US" sz="2000" dirty="0"/>
              <a:t> are all </a:t>
            </a:r>
            <a:r>
              <a:rPr lang="en-US" sz="2000" dirty="0" err="1"/>
              <a:t>polynomially</a:t>
            </a:r>
            <a:r>
              <a:rPr lang="en-US" sz="2000" dirty="0"/>
              <a:t> equivalent, and we can say</a:t>
            </a:r>
          </a:p>
          <a:p>
            <a:pPr marL="0" indent="0" eaLnBrk="1" hangingPunct="1">
              <a:lnSpc>
                <a:spcPct val="90000"/>
              </a:lnSpc>
              <a:buFont typeface="Times" charset="0"/>
              <a:buNone/>
              <a:defRPr/>
            </a:pPr>
            <a:endParaRPr lang="en-US" sz="2000" dirty="0"/>
          </a:p>
          <a:p>
            <a:pPr marL="0" indent="0" eaLnBrk="1" hangingPunct="1">
              <a:lnSpc>
                <a:spcPct val="90000"/>
              </a:lnSpc>
              <a:buFont typeface="Times" charset="0"/>
              <a:buNone/>
              <a:defRPr/>
            </a:pPr>
            <a:r>
              <a:rPr lang="en-US" sz="2000" u="sng" dirty="0"/>
              <a:t>Theorem.</a:t>
            </a:r>
            <a:r>
              <a:rPr lang="en-US" sz="2000" dirty="0"/>
              <a:t> Problems in </a:t>
            </a:r>
            <a:r>
              <a:rPr lang="en-US" sz="2000" b="1" dirty="0"/>
              <a:t>NP–Equivalent </a:t>
            </a:r>
            <a:r>
              <a:rPr lang="en-US" sz="2000" dirty="0"/>
              <a:t>are polynomial if and only if </a:t>
            </a:r>
            <a:br>
              <a:rPr lang="en-US" sz="2000" dirty="0"/>
            </a:br>
            <a:r>
              <a:rPr lang="en-US" sz="2000" b="1" dirty="0"/>
              <a:t>P = NP</a:t>
            </a:r>
            <a:r>
              <a:rPr lang="en-US" sz="2000" dirty="0"/>
              <a:t>.</a:t>
            </a:r>
          </a:p>
          <a:p>
            <a:pPr marL="0" indent="0" eaLnBrk="1" hangingPunct="1">
              <a:lnSpc>
                <a:spcPct val="90000"/>
              </a:lnSpc>
              <a:buFont typeface="Times" charset="0"/>
              <a:buNone/>
              <a:defRPr/>
            </a:pPr>
            <a:endParaRPr lang="en-US" sz="2000" dirty="0"/>
          </a:p>
          <a:p>
            <a:pPr marL="0" indent="0" eaLnBrk="1" hangingPunct="1">
              <a:lnSpc>
                <a:spcPct val="90000"/>
              </a:lnSpc>
              <a:buFont typeface="Times" charset="0"/>
              <a:buNone/>
              <a:defRPr/>
            </a:pPr>
            <a:r>
              <a:rPr lang="en-US" sz="2000" dirty="0"/>
              <a:t>Example: </a:t>
            </a:r>
            <a:r>
              <a:rPr lang="en-US" sz="2000" b="1" dirty="0"/>
              <a:t>Optimization</a:t>
            </a:r>
            <a:r>
              <a:rPr lang="en-US" sz="2000" dirty="0"/>
              <a:t> version of </a:t>
            </a:r>
            <a:r>
              <a:rPr lang="en-US" sz="2000" b="1" dirty="0"/>
              <a:t>Subset-Sum</a:t>
            </a:r>
            <a:r>
              <a:rPr lang="en-US" sz="2000" dirty="0"/>
              <a:t> is </a:t>
            </a:r>
            <a:r>
              <a:rPr lang="en-US" sz="2000" b="1" dirty="0"/>
              <a:t>NP-Equivalent</a:t>
            </a:r>
            <a:r>
              <a:rPr lang="en-US" sz="2000" dirty="0"/>
              <a:t>. </a:t>
            </a:r>
          </a:p>
          <a:p>
            <a:pPr marL="0" indent="0" eaLnBrk="1" hangingPunct="1">
              <a:lnSpc>
                <a:spcPct val="90000"/>
              </a:lnSpc>
              <a:buFont typeface="Times" charset="0"/>
              <a:buNone/>
              <a:defRPr/>
            </a:pPr>
            <a:endParaRPr lang="en-US" sz="2000" dirty="0"/>
          </a:p>
          <a:p>
            <a:pPr marL="0" indent="0" eaLnBrk="1" hangingPunct="1">
              <a:lnSpc>
                <a:spcPct val="90000"/>
              </a:lnSpc>
              <a:buFont typeface="Times" charset="0"/>
              <a:buNone/>
              <a:defRPr/>
            </a:pPr>
            <a:endParaRPr lang="en-US" sz="2000" dirty="0"/>
          </a:p>
          <a:p>
            <a:pPr eaLnBrk="1" hangingPunct="1">
              <a:lnSpc>
                <a:spcPct val="90000"/>
              </a:lnSpc>
              <a:buFont typeface="Times" charset="0"/>
              <a:buNone/>
              <a:defRPr/>
            </a:pPr>
            <a:endParaRPr lang="en-US" sz="1800" dirty="0"/>
          </a:p>
          <a:p>
            <a:pPr eaLnBrk="1" hangingPunct="1">
              <a:lnSpc>
                <a:spcPct val="90000"/>
              </a:lnSpc>
              <a:buFont typeface="Times" charset="0"/>
              <a:buNone/>
              <a:defRPr/>
            </a:pPr>
            <a:endParaRPr lang="en-US" sz="2000" dirty="0"/>
          </a:p>
          <a:p>
            <a:pPr eaLnBrk="1" hangingPunct="1">
              <a:lnSpc>
                <a:spcPct val="90000"/>
              </a:lnSpc>
              <a:buFont typeface="Times" charset="0"/>
              <a:buNone/>
              <a:defRPr/>
            </a:pPr>
            <a:endParaRPr lang="en-US" sz="2000" dirty="0"/>
          </a:p>
        </p:txBody>
      </p:sp>
      <p:sp>
        <p:nvSpPr>
          <p:cNvPr id="4" name="Date Placeholder 3">
            <a:extLst>
              <a:ext uri="{FF2B5EF4-FFF2-40B4-BE49-F238E27FC236}">
                <a16:creationId xmlns:a16="http://schemas.microsoft.com/office/drawing/2014/main" id="{8C68C4DC-ABE4-9F46-9BA0-182BCDD45C1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8BF331DF-A58F-2A47-89D3-AD67C61443D9}"/>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C4D9C27B-D0D1-BE4B-8DAE-8E9907225F0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287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95769437"/>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NP-Easy and Equivalent</a:t>
            </a:r>
          </a:p>
        </p:txBody>
      </p:sp>
      <p:sp>
        <p:nvSpPr>
          <p:cNvPr id="3" name="Content Placeholder 2"/>
          <p:cNvSpPr>
            <a:spLocks noGrp="1"/>
          </p:cNvSpPr>
          <p:nvPr>
            <p:ph idx="1"/>
          </p:nvPr>
        </p:nvSpPr>
        <p:spPr/>
        <p:txBody>
          <a:bodyPr/>
          <a:lstStyle/>
          <a:p>
            <a:r>
              <a:rPr lang="en-US" sz="2800" b="1" dirty="0"/>
              <a:t>NP-Easy</a:t>
            </a:r>
            <a:r>
              <a:rPr lang="en-US" sz="2800" dirty="0"/>
              <a:t> -- these are problems that are polynomial when using an </a:t>
            </a:r>
            <a:r>
              <a:rPr lang="en-US" sz="2800" b="1" dirty="0"/>
              <a:t>NP</a:t>
            </a:r>
            <a:r>
              <a:rPr lang="en-US" sz="2800" dirty="0"/>
              <a:t> oracle (</a:t>
            </a:r>
            <a:r>
              <a:rPr lang="en-US" sz="2800" b="1" dirty="0"/>
              <a:t>≤</a:t>
            </a:r>
            <a:r>
              <a:rPr lang="en-US" sz="2800" b="1" dirty="0" err="1"/>
              <a:t>pt</a:t>
            </a:r>
            <a:r>
              <a:rPr lang="en-US" sz="2800" dirty="0"/>
              <a:t>)</a:t>
            </a:r>
          </a:p>
          <a:p>
            <a:r>
              <a:rPr lang="en-US" sz="2800" b="1" dirty="0"/>
              <a:t>NP-Equivalent</a:t>
            </a:r>
            <a:r>
              <a:rPr lang="en-US" sz="2800" dirty="0"/>
              <a:t> is the class of </a:t>
            </a:r>
            <a:r>
              <a:rPr lang="en-US" sz="2800" b="1" dirty="0"/>
              <a:t>NP-Easy</a:t>
            </a:r>
            <a:r>
              <a:rPr lang="en-US" sz="2800" dirty="0"/>
              <a:t> and </a:t>
            </a:r>
            <a:r>
              <a:rPr lang="en-US" sz="2800" b="1" dirty="0"/>
              <a:t>NP-Hard </a:t>
            </a:r>
            <a:r>
              <a:rPr lang="en-US" sz="2800" dirty="0"/>
              <a:t>problems (assuming Turing rather than many-one reductions)</a:t>
            </a:r>
          </a:p>
          <a:p>
            <a:pPr lvl="1"/>
            <a:r>
              <a:rPr lang="en-US" dirty="0"/>
              <a:t>In essence this is the </a:t>
            </a:r>
            <a:r>
              <a:rPr lang="en-US" b="1" dirty="0"/>
              <a:t>functional</a:t>
            </a:r>
            <a:r>
              <a:rPr lang="en-US" dirty="0"/>
              <a:t> equivalent of </a:t>
            </a:r>
            <a:r>
              <a:rPr lang="en-US" b="1" dirty="0"/>
              <a:t>NP-Complete </a:t>
            </a:r>
            <a:r>
              <a:rPr lang="en-US" dirty="0"/>
              <a:t>but also of </a:t>
            </a:r>
            <a:br>
              <a:rPr lang="en-US" dirty="0"/>
            </a:br>
            <a:r>
              <a:rPr lang="en-US" b="1" dirty="0"/>
              <a:t>Co-NP-Complete</a:t>
            </a:r>
            <a:r>
              <a:rPr lang="en-US" dirty="0"/>
              <a:t> since we can negate answers</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4/6/22</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288</a:t>
            </a:fld>
            <a:endParaRPr lang="en-US">
              <a:solidFill>
                <a:srgbClr val="000000"/>
              </a:solidFill>
            </a:endParaRPr>
          </a:p>
        </p:txBody>
      </p:sp>
    </p:spTree>
    <p:extLst>
      <p:ext uri="{BB962C8B-B14F-4D97-AF65-F5344CB8AC3E}">
        <p14:creationId xmlns:p14="http://schemas.microsoft.com/office/powerpoint/2010/main" val="510473700"/>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Turing vs m-1 Reductions</a:t>
            </a:r>
          </a:p>
        </p:txBody>
      </p:sp>
      <p:sp>
        <p:nvSpPr>
          <p:cNvPr id="3" name="Content Placeholder 2"/>
          <p:cNvSpPr>
            <a:spLocks noGrp="1"/>
          </p:cNvSpPr>
          <p:nvPr>
            <p:ph idx="1"/>
          </p:nvPr>
        </p:nvSpPr>
        <p:spPr/>
        <p:txBody>
          <a:bodyPr/>
          <a:lstStyle/>
          <a:p>
            <a:pPr marL="342900" lvl="1" indent="-342900">
              <a:buFontTx/>
              <a:buChar char="•"/>
            </a:pPr>
            <a:r>
              <a:rPr lang="en-US" sz="3200" dirty="0"/>
              <a:t>In effect, our normal polynomial reduction (</a:t>
            </a:r>
            <a:r>
              <a:rPr lang="en-US" sz="3200" b="1" dirty="0"/>
              <a:t>≤p</a:t>
            </a:r>
            <a:r>
              <a:rPr lang="en-US" sz="3200" dirty="0"/>
              <a:t>) is a many-one polynomial time reduction as it just asks and then accepts its oracle’s answer</a:t>
            </a:r>
          </a:p>
          <a:p>
            <a:pPr marL="342900" lvl="1" indent="-342900">
              <a:buFontTx/>
              <a:buChar char="•"/>
            </a:pPr>
            <a:r>
              <a:rPr lang="en-US" sz="3200" dirty="0"/>
              <a:t>In contrast, </a:t>
            </a:r>
            <a:r>
              <a:rPr lang="en-US" sz="3200" b="1" dirty="0"/>
              <a:t>NP-Easy</a:t>
            </a:r>
            <a:r>
              <a:rPr lang="en-US" sz="3200" dirty="0"/>
              <a:t> and </a:t>
            </a:r>
            <a:r>
              <a:rPr lang="en-US" sz="3200" b="1" dirty="0"/>
              <a:t>NP-Equivalent </a:t>
            </a:r>
            <a:r>
              <a:rPr lang="en-US" sz="3200" dirty="0"/>
              <a:t>employ a Turing machine polynomial time reduction (</a:t>
            </a:r>
            <a:r>
              <a:rPr lang="en-US" sz="3200" b="1" dirty="0"/>
              <a:t>≤</a:t>
            </a:r>
            <a:r>
              <a:rPr lang="en-US" sz="3200" b="1" dirty="0" err="1"/>
              <a:t>pt</a:t>
            </a:r>
            <a:r>
              <a:rPr lang="en-US" sz="3200" dirty="0"/>
              <a:t>) that uses rather than mimics answers from its oracle</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4/6/22</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289</a:t>
            </a:fld>
            <a:endParaRPr lang="en-US">
              <a:solidFill>
                <a:srgbClr val="000000"/>
              </a:solidFill>
            </a:endParaRPr>
          </a:p>
        </p:txBody>
      </p:sp>
    </p:spTree>
    <p:extLst>
      <p:ext uri="{BB962C8B-B14F-4D97-AF65-F5344CB8AC3E}">
        <p14:creationId xmlns:p14="http://schemas.microsoft.com/office/powerpoint/2010/main" val="686486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Problem Classes</a:t>
            </a:r>
          </a:p>
        </p:txBody>
      </p:sp>
      <p:sp>
        <p:nvSpPr>
          <p:cNvPr id="398339" name="Rectangle 3"/>
          <p:cNvSpPr>
            <a:spLocks noGrp="1" noChangeArrowheads="1"/>
          </p:cNvSpPr>
          <p:nvPr>
            <p:ph idx="1"/>
          </p:nvPr>
        </p:nvSpPr>
        <p:spPr>
          <a:effectLst>
            <a:outerShdw blurRad="63500" dist="12699" dir="5100221" algn="ctr" rotWithShape="0">
              <a:srgbClr val="FFFFFF">
                <a:alpha val="75000"/>
              </a:srgbClr>
            </a:outerShdw>
          </a:effectLst>
        </p:spPr>
        <p:txBody>
          <a:bodyPr/>
          <a:lstStyle/>
          <a:p>
            <a:pPr marL="0" indent="0" algn="l" eaLnBrk="1" hangingPunct="1">
              <a:buFont typeface="Times" charset="0"/>
              <a:buNone/>
              <a:defRPr/>
            </a:pPr>
            <a:r>
              <a:rPr lang="en-US" sz="2400" dirty="0"/>
              <a:t>We now begin to discuss several different classes of problems. The first two will be: </a:t>
            </a:r>
          </a:p>
          <a:p>
            <a:pPr marL="0" indent="0" algn="l" eaLnBrk="1" hangingPunct="1">
              <a:buFont typeface="Times" charset="0"/>
              <a:buNone/>
              <a:defRPr/>
            </a:pPr>
            <a:endParaRPr lang="en-US" sz="2400" dirty="0"/>
          </a:p>
          <a:p>
            <a:pPr marL="0" indent="0" algn="l" eaLnBrk="1" hangingPunct="1">
              <a:buFont typeface="Times" charset="0"/>
              <a:buNone/>
              <a:defRPr/>
            </a:pPr>
            <a:r>
              <a:rPr lang="en-US" sz="2400" dirty="0"/>
              <a:t>	</a:t>
            </a:r>
            <a:r>
              <a:rPr lang="en-US" sz="2400" b="1" dirty="0"/>
              <a:t>NP</a:t>
            </a:r>
            <a:r>
              <a:rPr lang="en-US" sz="2400" dirty="0"/>
              <a:t> 		'Nondeterministic' Polynomial</a:t>
            </a:r>
          </a:p>
          <a:p>
            <a:pPr marL="0" indent="0" algn="l" eaLnBrk="1" hangingPunct="1">
              <a:buFont typeface="Times" charset="0"/>
              <a:buNone/>
              <a:defRPr/>
            </a:pPr>
            <a:r>
              <a:rPr lang="en-US" sz="2400" dirty="0"/>
              <a:t>	</a:t>
            </a:r>
            <a:r>
              <a:rPr lang="en-US" sz="2400" b="1" dirty="0"/>
              <a:t>P</a:t>
            </a:r>
            <a:r>
              <a:rPr lang="en-US" sz="2400" dirty="0"/>
              <a:t>   		'Deterministic' Polynomial,</a:t>
            </a:r>
          </a:p>
          <a:p>
            <a:pPr marL="0" indent="0" algn="l" eaLnBrk="1" hangingPunct="1">
              <a:buFont typeface="Times" charset="0"/>
              <a:buNone/>
              <a:defRPr/>
            </a:pPr>
            <a:r>
              <a:rPr lang="en-US" sz="2400" dirty="0"/>
              <a:t> 			The 'easiest' problems in NP</a:t>
            </a:r>
          </a:p>
          <a:p>
            <a:pPr marL="0" indent="0" algn="l" eaLnBrk="1" hangingPunct="1">
              <a:buFont typeface="Times" charset="0"/>
              <a:buNone/>
              <a:defRPr/>
            </a:pPr>
            <a:endParaRPr lang="en-US" sz="2400" dirty="0"/>
          </a:p>
          <a:p>
            <a:pPr marL="0" indent="0" algn="l" eaLnBrk="1" hangingPunct="1">
              <a:buFont typeface="Times" charset="0"/>
              <a:buNone/>
              <a:defRPr/>
            </a:pPr>
            <a:r>
              <a:rPr lang="en-US" sz="2400" dirty="0"/>
              <a:t>Their definitions are rooted in the depths of Computability Theory as just described, but it is worth repeating some of it in the next few slides.</a:t>
            </a:r>
          </a:p>
        </p:txBody>
      </p:sp>
      <p:sp>
        <p:nvSpPr>
          <p:cNvPr id="4" name="Date Placeholder 3">
            <a:extLst>
              <a:ext uri="{FF2B5EF4-FFF2-40B4-BE49-F238E27FC236}">
                <a16:creationId xmlns:a16="http://schemas.microsoft.com/office/drawing/2014/main" id="{F78CD602-21FE-7644-95ED-DAE5B7F04D77}"/>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0E28CE9C-4238-5748-92CB-0808094607F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9876E143-AC1C-CA4F-A2CA-CDA653CC4EB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487079"/>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880E8BD-D5D8-2542-BE8E-C77BC20130AB}"/>
              </a:ext>
            </a:extLst>
          </p:cNvPr>
          <p:cNvSpPr>
            <a:spLocks noGrp="1"/>
          </p:cNvSpPr>
          <p:nvPr>
            <p:ph type="ctrTitle"/>
          </p:nvPr>
        </p:nvSpPr>
        <p:spPr/>
        <p:txBody>
          <a:bodyPr/>
          <a:lstStyle/>
          <a:p>
            <a:r>
              <a:rPr lang="en-US" dirty="0" err="1"/>
              <a:t>SubsetSum</a:t>
            </a:r>
            <a:r>
              <a:rPr lang="en-US" dirty="0"/>
              <a:t> Optimization</a:t>
            </a:r>
          </a:p>
        </p:txBody>
      </p:sp>
      <p:sp>
        <p:nvSpPr>
          <p:cNvPr id="8" name="Subtitle 7">
            <a:extLst>
              <a:ext uri="{FF2B5EF4-FFF2-40B4-BE49-F238E27FC236}">
                <a16:creationId xmlns:a16="http://schemas.microsoft.com/office/drawing/2014/main" id="{57AB3F81-D1A3-9D4F-AE03-B54872144228}"/>
              </a:ext>
            </a:extLst>
          </p:cNvPr>
          <p:cNvSpPr>
            <a:spLocks noGrp="1"/>
          </p:cNvSpPr>
          <p:nvPr>
            <p:ph type="subTitle" idx="1"/>
          </p:nvPr>
        </p:nvSpPr>
        <p:spPr/>
        <p:txBody>
          <a:bodyPr/>
          <a:lstStyle/>
          <a:p>
            <a:r>
              <a:rPr lang="en-US" b="1" dirty="0"/>
              <a:t>NP-Equivalence</a:t>
            </a:r>
          </a:p>
        </p:txBody>
      </p:sp>
      <p:sp>
        <p:nvSpPr>
          <p:cNvPr id="4" name="Date Placeholder 3">
            <a:extLst>
              <a:ext uri="{FF2B5EF4-FFF2-40B4-BE49-F238E27FC236}">
                <a16:creationId xmlns:a16="http://schemas.microsoft.com/office/drawing/2014/main" id="{3C74F12B-7990-4E43-AEAE-DC7A9DF1E70E}"/>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0B7A0613-50AC-AD4E-B1CB-384ABFD848DD}"/>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57D662B4-B2A9-3647-939A-F6D68025463E}"/>
              </a:ext>
            </a:extLst>
          </p:cNvPr>
          <p:cNvSpPr>
            <a:spLocks noGrp="1"/>
          </p:cNvSpPr>
          <p:nvPr>
            <p:ph type="sldNum" sz="quarter" idx="12"/>
          </p:nvPr>
        </p:nvSpPr>
        <p:spPr/>
        <p:txBody>
          <a:bodyPr/>
          <a:lstStyle/>
          <a:p>
            <a:fld id="{F7F6C048-724C-A44D-A3A9-573A2C2F7973}" type="slidenum">
              <a:rPr lang="en-US" smtClean="0"/>
              <a:pPr/>
              <a:t>290</a:t>
            </a:fld>
            <a:endParaRPr lang="en-US"/>
          </a:p>
        </p:txBody>
      </p:sp>
    </p:spTree>
    <p:extLst>
      <p:ext uri="{BB962C8B-B14F-4D97-AF65-F5344CB8AC3E}">
        <p14:creationId xmlns:p14="http://schemas.microsoft.com/office/powerpoint/2010/main" val="2632094309"/>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525CE-819F-E043-A4C0-4B292A2F4AB8}"/>
              </a:ext>
            </a:extLst>
          </p:cNvPr>
          <p:cNvSpPr>
            <a:spLocks noGrp="1"/>
          </p:cNvSpPr>
          <p:nvPr>
            <p:ph type="title"/>
          </p:nvPr>
        </p:nvSpPr>
        <p:spPr/>
        <p:txBody>
          <a:bodyPr/>
          <a:lstStyle/>
          <a:p>
            <a:r>
              <a:rPr lang="en-US" dirty="0" err="1"/>
              <a:t>SubsetSum</a:t>
            </a:r>
            <a:r>
              <a:rPr lang="en-US" dirty="0"/>
              <a:t> Optimization (SSO)</a:t>
            </a:r>
          </a:p>
        </p:txBody>
      </p:sp>
      <p:sp>
        <p:nvSpPr>
          <p:cNvPr id="3" name="Content Placeholder 2">
            <a:extLst>
              <a:ext uri="{FF2B5EF4-FFF2-40B4-BE49-F238E27FC236}">
                <a16:creationId xmlns:a16="http://schemas.microsoft.com/office/drawing/2014/main" id="{163B48CB-9DE7-5247-BFDA-BEA0BB24AB16}"/>
              </a:ext>
            </a:extLst>
          </p:cNvPr>
          <p:cNvSpPr>
            <a:spLocks noGrp="1"/>
          </p:cNvSpPr>
          <p:nvPr>
            <p:ph idx="1"/>
          </p:nvPr>
        </p:nvSpPr>
        <p:spPr/>
        <p:txBody>
          <a:bodyPr/>
          <a:lstStyle/>
          <a:p>
            <a:pPr eaLnBrk="1" hangingPunct="1">
              <a:lnSpc>
                <a:spcPct val="90000"/>
              </a:lnSpc>
              <a:buFont typeface="Times" charset="0"/>
              <a:buNone/>
            </a:pPr>
            <a:r>
              <a:rPr lang="en-US" sz="2800" b="1" dirty="0">
                <a:latin typeface="Arial" charset="0"/>
                <a:ea typeface="MS PGothic" charset="0"/>
              </a:rPr>
              <a:t>S = {s</a:t>
            </a:r>
            <a:r>
              <a:rPr lang="en-US" sz="2800" b="1" baseline="-25000" dirty="0">
                <a:latin typeface="Arial" charset="0"/>
                <a:ea typeface="MS PGothic" charset="0"/>
              </a:rPr>
              <a:t>1</a:t>
            </a:r>
            <a:r>
              <a:rPr lang="en-US" sz="2800" b="1" dirty="0">
                <a:latin typeface="Arial" charset="0"/>
                <a:ea typeface="MS PGothic" charset="0"/>
              </a:rPr>
              <a:t>, s</a:t>
            </a:r>
            <a:r>
              <a:rPr lang="en-US" sz="2800" b="1" baseline="-25000" dirty="0">
                <a:latin typeface="Arial" charset="0"/>
                <a:ea typeface="MS PGothic" charset="0"/>
              </a:rPr>
              <a:t>2</a:t>
            </a:r>
            <a:r>
              <a:rPr lang="en-US" sz="2800" b="1" dirty="0">
                <a:latin typeface="Arial" charset="0"/>
                <a:ea typeface="MS PGothic" charset="0"/>
              </a:rPr>
              <a:t>, …, </a:t>
            </a:r>
            <a:r>
              <a:rPr lang="en-US" sz="2800" b="1" dirty="0" err="1">
                <a:latin typeface="Arial" charset="0"/>
                <a:ea typeface="MS PGothic" charset="0"/>
              </a:rPr>
              <a:t>s</a:t>
            </a:r>
            <a:r>
              <a:rPr lang="en-US" sz="2800" b="1" baseline="-25000" dirty="0" err="1">
                <a:latin typeface="Arial" charset="0"/>
                <a:ea typeface="MS PGothic" charset="0"/>
              </a:rPr>
              <a:t>n</a:t>
            </a:r>
            <a:r>
              <a:rPr lang="en-US" sz="2800" b="1" dirty="0">
                <a:latin typeface="Arial" charset="0"/>
                <a:ea typeface="MS PGothic" charset="0"/>
              </a:rPr>
              <a:t>} </a:t>
            </a:r>
          </a:p>
          <a:p>
            <a:pPr lvl="2" eaLnBrk="1" hangingPunct="1">
              <a:lnSpc>
                <a:spcPct val="90000"/>
              </a:lnSpc>
              <a:buFont typeface="Times" charset="0"/>
              <a:buNone/>
            </a:pPr>
            <a:r>
              <a:rPr lang="en-US" sz="2800" b="1" dirty="0">
                <a:latin typeface="Arial" charset="0"/>
                <a:ea typeface="MS PGothic" charset="0"/>
              </a:rPr>
              <a:t>		</a:t>
            </a:r>
            <a:r>
              <a:rPr lang="en-US" sz="2800" dirty="0">
                <a:latin typeface="Arial" charset="0"/>
                <a:ea typeface="MS PGothic" charset="0"/>
              </a:rPr>
              <a:t>set of positive integers</a:t>
            </a:r>
          </a:p>
          <a:p>
            <a:pPr lvl="2" eaLnBrk="1" hangingPunct="1">
              <a:lnSpc>
                <a:spcPct val="90000"/>
              </a:lnSpc>
              <a:buFont typeface="Times" charset="0"/>
              <a:buNone/>
            </a:pPr>
            <a:r>
              <a:rPr lang="en-US" sz="2800" dirty="0">
                <a:latin typeface="Arial" charset="0"/>
                <a:ea typeface="MS PGothic" charset="0"/>
              </a:rPr>
              <a:t>			and an integer</a:t>
            </a:r>
            <a:r>
              <a:rPr lang="en-US" sz="2800" b="1" dirty="0">
                <a:latin typeface="Arial" charset="0"/>
                <a:ea typeface="MS PGothic" charset="0"/>
              </a:rPr>
              <a:t> B</a:t>
            </a:r>
            <a:r>
              <a:rPr lang="en-US" sz="2800" dirty="0">
                <a:latin typeface="Arial" charset="0"/>
                <a:ea typeface="MS PGothic" charset="0"/>
              </a:rPr>
              <a:t>.</a:t>
            </a:r>
          </a:p>
          <a:p>
            <a:pPr lvl="1" eaLnBrk="1" hangingPunct="1">
              <a:lnSpc>
                <a:spcPct val="90000"/>
              </a:lnSpc>
              <a:buNone/>
            </a:pPr>
            <a:r>
              <a:rPr lang="en-US" b="1" dirty="0">
                <a:latin typeface="Arial" charset="0"/>
                <a:ea typeface="MS PGothic" charset="0"/>
              </a:rPr>
              <a:t>Optimization: </a:t>
            </a:r>
            <a:r>
              <a:rPr lang="en-US" dirty="0">
                <a:latin typeface="Arial" charset="0"/>
                <a:ea typeface="MS PGothic" charset="0"/>
              </a:rPr>
              <a:t>Find a subset of </a:t>
            </a:r>
            <a:r>
              <a:rPr lang="en-US" b="1" dirty="0">
                <a:latin typeface="Arial" charset="0"/>
                <a:ea typeface="MS PGothic" charset="0"/>
              </a:rPr>
              <a:t>S</a:t>
            </a:r>
            <a:r>
              <a:rPr lang="en-US" dirty="0">
                <a:latin typeface="Arial" charset="0"/>
                <a:ea typeface="MS PGothic" charset="0"/>
              </a:rPr>
              <a:t> whose 				 values sum to the largest</a:t>
            </a:r>
            <a:br>
              <a:rPr lang="en-US" dirty="0">
                <a:latin typeface="Arial" charset="0"/>
                <a:ea typeface="MS PGothic" charset="0"/>
              </a:rPr>
            </a:br>
            <a:r>
              <a:rPr lang="en-US" dirty="0">
                <a:latin typeface="Arial" charset="0"/>
                <a:ea typeface="MS PGothic" charset="0"/>
              </a:rPr>
              <a:t>			 attainable value </a:t>
            </a:r>
            <a:r>
              <a:rPr lang="en-US" b="1" dirty="0">
                <a:latin typeface="Arial" charset="0"/>
                <a:ea typeface="MS PGothic" charset="0"/>
              </a:rPr>
              <a:t>≤B?</a:t>
            </a:r>
          </a:p>
          <a:p>
            <a:pPr lvl="1" eaLnBrk="1" hangingPunct="1">
              <a:lnSpc>
                <a:spcPct val="90000"/>
              </a:lnSpc>
              <a:buNone/>
            </a:pPr>
            <a:r>
              <a:rPr lang="en-US" b="1" dirty="0">
                <a:latin typeface="Arial" charset="0"/>
                <a:ea typeface="MS PGothic" charset="0"/>
              </a:rPr>
              <a:t>Strategy: </a:t>
            </a:r>
            <a:r>
              <a:rPr lang="en-US" dirty="0">
                <a:latin typeface="Arial" charset="0"/>
                <a:ea typeface="MS PGothic" charset="0"/>
              </a:rPr>
              <a:t>Use Oracle for </a:t>
            </a:r>
            <a:r>
              <a:rPr lang="en-US" b="1" dirty="0" err="1">
                <a:latin typeface="Arial" charset="0"/>
                <a:ea typeface="MS PGothic" charset="0"/>
              </a:rPr>
              <a:t>SubsetSum</a:t>
            </a:r>
            <a:r>
              <a:rPr lang="en-US" b="1" dirty="0">
                <a:latin typeface="Arial" charset="0"/>
                <a:ea typeface="MS PGothic" charset="0"/>
              </a:rPr>
              <a:t> 	  		   Decision Problem </a:t>
            </a:r>
            <a:r>
              <a:rPr lang="en-US" dirty="0">
                <a:latin typeface="Arial" charset="0"/>
                <a:ea typeface="MS PGothic" charset="0"/>
              </a:rPr>
              <a:t>but only use</a:t>
            </a:r>
            <a:br>
              <a:rPr lang="en-US" dirty="0">
                <a:latin typeface="Arial" charset="0"/>
                <a:ea typeface="MS PGothic" charset="0"/>
              </a:rPr>
            </a:br>
            <a:r>
              <a:rPr lang="en-US" dirty="0">
                <a:latin typeface="Arial" charset="0"/>
                <a:ea typeface="MS PGothic" charset="0"/>
              </a:rPr>
              <a:t>		   it a polynomial number of times – </a:t>
            </a:r>
            <a:br>
              <a:rPr lang="en-US" dirty="0">
                <a:latin typeface="Arial" charset="0"/>
                <a:ea typeface="MS PGothic" charset="0"/>
              </a:rPr>
            </a:br>
            <a:r>
              <a:rPr lang="en-US" dirty="0">
                <a:latin typeface="Arial" charset="0"/>
                <a:ea typeface="MS PGothic" charset="0"/>
              </a:rPr>
              <a:t>		   Great care must be taken here as</a:t>
            </a:r>
            <a:r>
              <a:rPr lang="en-US" b="1" dirty="0">
                <a:latin typeface="Arial" charset="0"/>
                <a:ea typeface="MS PGothic" charset="0"/>
              </a:rPr>
              <a:t> </a:t>
            </a:r>
            <a:br>
              <a:rPr lang="en-US" b="1" dirty="0">
                <a:latin typeface="Arial" charset="0"/>
                <a:ea typeface="MS PGothic" charset="0"/>
              </a:rPr>
            </a:br>
            <a:r>
              <a:rPr lang="en-US" b="1" dirty="0">
                <a:latin typeface="Arial" charset="0"/>
                <a:ea typeface="MS PGothic" charset="0"/>
              </a:rPr>
              <a:t>		   B </a:t>
            </a:r>
            <a:r>
              <a:rPr lang="en-US" dirty="0">
                <a:latin typeface="Arial" charset="0"/>
                <a:ea typeface="MS PGothic" charset="0"/>
              </a:rPr>
              <a:t>takes only </a:t>
            </a:r>
            <a:r>
              <a:rPr lang="en-US" b="1" dirty="0">
                <a:sym typeface="Zapf Dingbats" charset="2"/>
              </a:rPr>
              <a:t>log</a:t>
            </a:r>
            <a:r>
              <a:rPr lang="en-US" b="1" baseline="-25000" dirty="0">
                <a:sym typeface="Zapf Dingbats" charset="2"/>
              </a:rPr>
              <a:t>2</a:t>
            </a:r>
            <a:r>
              <a:rPr lang="en-US" b="1" dirty="0">
                <a:latin typeface="Arial" charset="0"/>
                <a:ea typeface="MS PGothic" charset="0"/>
              </a:rPr>
              <a:t> B </a:t>
            </a:r>
            <a:r>
              <a:rPr lang="en-US" dirty="0">
                <a:latin typeface="Arial" charset="0"/>
                <a:ea typeface="MS PGothic" charset="0"/>
              </a:rPr>
              <a:t>bits to represent</a:t>
            </a:r>
            <a:endParaRPr lang="en-US" dirty="0"/>
          </a:p>
        </p:txBody>
      </p:sp>
      <p:sp>
        <p:nvSpPr>
          <p:cNvPr id="4" name="Date Placeholder 3">
            <a:extLst>
              <a:ext uri="{FF2B5EF4-FFF2-40B4-BE49-F238E27FC236}">
                <a16:creationId xmlns:a16="http://schemas.microsoft.com/office/drawing/2014/main" id="{727EC51E-A521-5D4D-BFE6-F12C7944D3A5}"/>
              </a:ext>
            </a:extLst>
          </p:cNvPr>
          <p:cNvSpPr>
            <a:spLocks noGrp="1"/>
          </p:cNvSpPr>
          <p:nvPr>
            <p:ph type="dt" sz="half" idx="10"/>
          </p:nvPr>
        </p:nvSpPr>
        <p:spPr/>
        <p:txBody>
          <a:bodyPr/>
          <a:lstStyle/>
          <a:p>
            <a:pPr>
              <a:defRPr/>
            </a:pPr>
            <a:fld id="{42E49081-5805-2747-8C6A-5FA478CC53C3}" type="datetime1">
              <a:rPr lang="en-US" smtClean="0"/>
              <a:pPr>
                <a:defRPr/>
              </a:pPr>
              <a:t>4/6/22</a:t>
            </a:fld>
            <a:endParaRPr lang="en-US"/>
          </a:p>
        </p:txBody>
      </p:sp>
      <p:sp>
        <p:nvSpPr>
          <p:cNvPr id="5" name="Footer Placeholder 4">
            <a:extLst>
              <a:ext uri="{FF2B5EF4-FFF2-40B4-BE49-F238E27FC236}">
                <a16:creationId xmlns:a16="http://schemas.microsoft.com/office/drawing/2014/main" id="{E9EEDA05-1F2A-444A-9758-D740A8DC1197}"/>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CA464040-63B2-6A44-A555-3BDBA4C89C85}"/>
              </a:ext>
            </a:extLst>
          </p:cNvPr>
          <p:cNvSpPr>
            <a:spLocks noGrp="1"/>
          </p:cNvSpPr>
          <p:nvPr>
            <p:ph type="sldNum" sz="quarter" idx="12"/>
          </p:nvPr>
        </p:nvSpPr>
        <p:spPr/>
        <p:txBody>
          <a:bodyPr/>
          <a:lstStyle/>
          <a:p>
            <a:pPr>
              <a:defRPr/>
            </a:pPr>
            <a:fld id="{33E9163E-B168-F542-BBC6-C62085C73ADC}" type="slidenum">
              <a:rPr lang="en-US" smtClean="0"/>
              <a:pPr>
                <a:defRPr/>
              </a:pPr>
              <a:t>291</a:t>
            </a:fld>
            <a:endParaRPr lang="en-US"/>
          </a:p>
        </p:txBody>
      </p:sp>
    </p:spTree>
    <p:extLst>
      <p:ext uri="{BB962C8B-B14F-4D97-AF65-F5344CB8AC3E}">
        <p14:creationId xmlns:p14="http://schemas.microsoft.com/office/powerpoint/2010/main" val="3876429181"/>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5D6C6-05F4-B347-980E-4B13A84AE65B}"/>
              </a:ext>
            </a:extLst>
          </p:cNvPr>
          <p:cNvSpPr>
            <a:spLocks noGrp="1"/>
          </p:cNvSpPr>
          <p:nvPr>
            <p:ph type="title"/>
          </p:nvPr>
        </p:nvSpPr>
        <p:spPr/>
        <p:txBody>
          <a:bodyPr/>
          <a:lstStyle/>
          <a:p>
            <a:r>
              <a:rPr lang="en-US" dirty="0"/>
              <a:t>SSO is NP-Hard</a:t>
            </a:r>
          </a:p>
        </p:txBody>
      </p:sp>
      <p:sp>
        <p:nvSpPr>
          <p:cNvPr id="3" name="Content Placeholder 2">
            <a:extLst>
              <a:ext uri="{FF2B5EF4-FFF2-40B4-BE49-F238E27FC236}">
                <a16:creationId xmlns:a16="http://schemas.microsoft.com/office/drawing/2014/main" id="{AA5D947D-59EB-CA44-83CF-E008F86AC77C}"/>
              </a:ext>
            </a:extLst>
          </p:cNvPr>
          <p:cNvSpPr>
            <a:spLocks noGrp="1"/>
          </p:cNvSpPr>
          <p:nvPr>
            <p:ph idx="1"/>
          </p:nvPr>
        </p:nvSpPr>
        <p:spPr/>
        <p:txBody>
          <a:bodyPr/>
          <a:lstStyle/>
          <a:p>
            <a:r>
              <a:rPr lang="en-US" dirty="0"/>
              <a:t>We can show </a:t>
            </a:r>
            <a:r>
              <a:rPr lang="en-US" b="1" dirty="0"/>
              <a:t>SS</a:t>
            </a:r>
            <a:r>
              <a:rPr lang="en-US" dirty="0"/>
              <a:t> </a:t>
            </a:r>
            <a:r>
              <a:rPr lang="en-US" b="1" dirty="0">
                <a:sym typeface="Zapf Dingbats" charset="2"/>
              </a:rPr>
              <a:t>≤</a:t>
            </a:r>
            <a:r>
              <a:rPr lang="en-US" b="1" baseline="-25000" dirty="0">
                <a:sym typeface="Zapf Dingbats" charset="2"/>
              </a:rPr>
              <a:t>PT</a:t>
            </a:r>
            <a:r>
              <a:rPr lang="en-US" b="1" dirty="0">
                <a:sym typeface="Zapf Dingbats" charset="2"/>
              </a:rPr>
              <a:t> SSO</a:t>
            </a:r>
          </a:p>
          <a:p>
            <a:r>
              <a:rPr lang="en-US" dirty="0">
                <a:sym typeface="Zapf Dingbats" charset="2"/>
              </a:rPr>
              <a:t>Let </a:t>
            </a:r>
            <a:r>
              <a:rPr lang="en-US" b="1" dirty="0">
                <a:sym typeface="Zapf Dingbats" charset="2"/>
              </a:rPr>
              <a:t>[(s1, s2, …, </a:t>
            </a:r>
            <a:r>
              <a:rPr lang="en-US" b="1" dirty="0" err="1">
                <a:sym typeface="Zapf Dingbats" charset="2"/>
              </a:rPr>
              <a:t>sn</a:t>
            </a:r>
            <a:r>
              <a:rPr lang="en-US" b="1" dirty="0">
                <a:sym typeface="Zapf Dingbats" charset="2"/>
              </a:rPr>
              <a:t>), B] </a:t>
            </a:r>
            <a:r>
              <a:rPr lang="en-US" dirty="0">
                <a:sym typeface="Zapf Dingbats" charset="2"/>
              </a:rPr>
              <a:t>be an instance of </a:t>
            </a:r>
            <a:r>
              <a:rPr lang="en-US" b="1" dirty="0" err="1">
                <a:sym typeface="Zapf Dingbats" charset="2"/>
              </a:rPr>
              <a:t>SubsetSum</a:t>
            </a:r>
            <a:r>
              <a:rPr lang="en-US" b="1" dirty="0">
                <a:sym typeface="Zapf Dingbats" charset="2"/>
              </a:rPr>
              <a:t> </a:t>
            </a:r>
            <a:r>
              <a:rPr lang="en-US" dirty="0">
                <a:sym typeface="Zapf Dingbats" charset="2"/>
              </a:rPr>
              <a:t>(we’ll call it </a:t>
            </a:r>
            <a:r>
              <a:rPr lang="en-US" b="1" dirty="0">
                <a:sym typeface="Zapf Dingbats" charset="2"/>
              </a:rPr>
              <a:t>SS</a:t>
            </a:r>
            <a:r>
              <a:rPr lang="en-US" dirty="0">
                <a:sym typeface="Zapf Dingbats" charset="2"/>
              </a:rPr>
              <a:t>)</a:t>
            </a:r>
          </a:p>
          <a:p>
            <a:r>
              <a:rPr lang="en-US" dirty="0">
                <a:sym typeface="Zapf Dingbats" charset="2"/>
              </a:rPr>
              <a:t>We can ask the oracle for </a:t>
            </a:r>
            <a:r>
              <a:rPr lang="en-US" b="1" dirty="0">
                <a:sym typeface="Zapf Dingbats" charset="2"/>
              </a:rPr>
              <a:t>SSO</a:t>
            </a:r>
            <a:r>
              <a:rPr lang="en-US" dirty="0">
                <a:sym typeface="Zapf Dingbats" charset="2"/>
              </a:rPr>
              <a:t> for the largest value </a:t>
            </a:r>
            <a:r>
              <a:rPr lang="en-US" b="1" dirty="0">
                <a:sym typeface="Zapf Dingbats" charset="2"/>
              </a:rPr>
              <a:t>G ≤ B </a:t>
            </a:r>
            <a:r>
              <a:rPr lang="en-US" dirty="0">
                <a:sym typeface="Zapf Dingbats" charset="2"/>
              </a:rPr>
              <a:t>such that some subsequence of </a:t>
            </a:r>
            <a:r>
              <a:rPr lang="en-US" b="1" dirty="0">
                <a:sym typeface="Zapf Dingbats" charset="2"/>
              </a:rPr>
              <a:t>(s1, s2, …, </a:t>
            </a:r>
            <a:r>
              <a:rPr lang="en-US" b="1" dirty="0" err="1">
                <a:sym typeface="Zapf Dingbats" charset="2"/>
              </a:rPr>
              <a:t>sn</a:t>
            </a:r>
            <a:r>
              <a:rPr lang="en-US" b="1" dirty="0">
                <a:sym typeface="Zapf Dingbats" charset="2"/>
              </a:rPr>
              <a:t>) </a:t>
            </a:r>
            <a:r>
              <a:rPr lang="en-US" dirty="0">
                <a:sym typeface="Zapf Dingbats" charset="2"/>
              </a:rPr>
              <a:t>equals </a:t>
            </a:r>
            <a:r>
              <a:rPr lang="en-US" b="1" dirty="0">
                <a:sym typeface="Zapf Dingbats" charset="2"/>
              </a:rPr>
              <a:t>G</a:t>
            </a:r>
            <a:r>
              <a:rPr lang="en-US" dirty="0">
                <a:sym typeface="Zapf Dingbats" charset="2"/>
              </a:rPr>
              <a:t>. If its answer is </a:t>
            </a:r>
            <a:r>
              <a:rPr lang="en-US" b="1" dirty="0">
                <a:sym typeface="Zapf Dingbats" charset="2"/>
              </a:rPr>
              <a:t>B</a:t>
            </a:r>
            <a:r>
              <a:rPr lang="en-US" dirty="0">
                <a:sym typeface="Zapf Dingbats" charset="2"/>
              </a:rPr>
              <a:t> we say “YES”; else we say “NO”</a:t>
            </a:r>
            <a:endParaRPr lang="en-US" b="1" dirty="0"/>
          </a:p>
        </p:txBody>
      </p:sp>
      <p:sp>
        <p:nvSpPr>
          <p:cNvPr id="4" name="Date Placeholder 3">
            <a:extLst>
              <a:ext uri="{FF2B5EF4-FFF2-40B4-BE49-F238E27FC236}">
                <a16:creationId xmlns:a16="http://schemas.microsoft.com/office/drawing/2014/main" id="{29F3F77E-896D-ED4A-8835-438D7CAEE4E0}"/>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DAA3FDA6-DD29-324F-9AA1-571FCC517836}"/>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FF38318E-CC47-E046-BDFE-583ED9D6A7F9}"/>
              </a:ext>
            </a:extLst>
          </p:cNvPr>
          <p:cNvSpPr>
            <a:spLocks noGrp="1"/>
          </p:cNvSpPr>
          <p:nvPr>
            <p:ph type="sldNum" sz="quarter" idx="12"/>
          </p:nvPr>
        </p:nvSpPr>
        <p:spPr/>
        <p:txBody>
          <a:bodyPr/>
          <a:lstStyle/>
          <a:p>
            <a:fld id="{F7F6C048-724C-A44D-A3A9-573A2C2F7973}" type="slidenum">
              <a:rPr lang="en-US" smtClean="0"/>
              <a:pPr/>
              <a:t>292</a:t>
            </a:fld>
            <a:endParaRPr lang="en-US"/>
          </a:p>
        </p:txBody>
      </p:sp>
    </p:spTree>
    <p:extLst>
      <p:ext uri="{BB962C8B-B14F-4D97-AF65-F5344CB8AC3E}">
        <p14:creationId xmlns:p14="http://schemas.microsoft.com/office/powerpoint/2010/main" val="3070768334"/>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5D6C6-05F4-B347-980E-4B13A84AE65B}"/>
              </a:ext>
            </a:extLst>
          </p:cNvPr>
          <p:cNvSpPr>
            <a:spLocks noGrp="1"/>
          </p:cNvSpPr>
          <p:nvPr>
            <p:ph type="title"/>
          </p:nvPr>
        </p:nvSpPr>
        <p:spPr/>
        <p:txBody>
          <a:bodyPr/>
          <a:lstStyle/>
          <a:p>
            <a:r>
              <a:rPr lang="en-US" dirty="0"/>
              <a:t>SSO is NP-Easy</a:t>
            </a:r>
          </a:p>
        </p:txBody>
      </p:sp>
      <p:sp>
        <p:nvSpPr>
          <p:cNvPr id="3" name="Content Placeholder 2">
            <a:extLst>
              <a:ext uri="{FF2B5EF4-FFF2-40B4-BE49-F238E27FC236}">
                <a16:creationId xmlns:a16="http://schemas.microsoft.com/office/drawing/2014/main" id="{AA5D947D-59EB-CA44-83CF-E008F86AC77C}"/>
              </a:ext>
            </a:extLst>
          </p:cNvPr>
          <p:cNvSpPr>
            <a:spLocks noGrp="1"/>
          </p:cNvSpPr>
          <p:nvPr>
            <p:ph idx="1"/>
          </p:nvPr>
        </p:nvSpPr>
        <p:spPr/>
        <p:txBody>
          <a:bodyPr/>
          <a:lstStyle/>
          <a:p>
            <a:r>
              <a:rPr lang="en-US" sz="2400" dirty="0"/>
              <a:t>We can show </a:t>
            </a:r>
            <a:r>
              <a:rPr lang="en-US" sz="2400" b="1" dirty="0"/>
              <a:t>SSO</a:t>
            </a:r>
            <a:r>
              <a:rPr lang="en-US" sz="2400" dirty="0"/>
              <a:t> </a:t>
            </a:r>
            <a:r>
              <a:rPr lang="en-US" sz="2400" b="1" dirty="0">
                <a:sym typeface="Zapf Dingbats" charset="2"/>
              </a:rPr>
              <a:t>≤</a:t>
            </a:r>
            <a:r>
              <a:rPr lang="en-US" sz="2400" b="1" baseline="-25000" dirty="0">
                <a:sym typeface="Zapf Dingbats" charset="2"/>
              </a:rPr>
              <a:t>PT</a:t>
            </a:r>
            <a:r>
              <a:rPr lang="en-US" sz="2400" b="1" dirty="0">
                <a:sym typeface="Zapf Dingbats" charset="2"/>
              </a:rPr>
              <a:t> </a:t>
            </a:r>
            <a:r>
              <a:rPr lang="en-US" sz="2400" b="1" dirty="0" err="1">
                <a:sym typeface="Zapf Dingbats" charset="2"/>
              </a:rPr>
              <a:t>SubsetSum</a:t>
            </a:r>
            <a:endParaRPr lang="en-US" sz="2400" b="1" dirty="0">
              <a:sym typeface="Zapf Dingbats" charset="2"/>
            </a:endParaRPr>
          </a:p>
          <a:p>
            <a:r>
              <a:rPr lang="en-US" sz="2400" dirty="0">
                <a:sym typeface="Zapf Dingbats" charset="2"/>
              </a:rPr>
              <a:t>Let </a:t>
            </a:r>
            <a:r>
              <a:rPr lang="en-US" sz="2400" b="1" dirty="0">
                <a:sym typeface="Zapf Dingbats" charset="2"/>
              </a:rPr>
              <a:t>S = [(s1, s2, …, </a:t>
            </a:r>
            <a:r>
              <a:rPr lang="en-US" sz="2400" b="1" dirty="0" err="1">
                <a:sym typeface="Zapf Dingbats" charset="2"/>
              </a:rPr>
              <a:t>sn</a:t>
            </a:r>
            <a:r>
              <a:rPr lang="en-US" sz="2400" b="1" dirty="0">
                <a:sym typeface="Zapf Dingbats" charset="2"/>
              </a:rPr>
              <a:t>), B] </a:t>
            </a:r>
            <a:r>
              <a:rPr lang="en-US" sz="2400" dirty="0">
                <a:sym typeface="Zapf Dingbats" charset="2"/>
              </a:rPr>
              <a:t>be an instance of </a:t>
            </a:r>
            <a:r>
              <a:rPr lang="en-US" sz="2400" b="1" dirty="0">
                <a:sym typeface="Zapf Dingbats" charset="2"/>
              </a:rPr>
              <a:t>SSO</a:t>
            </a:r>
          </a:p>
          <a:p>
            <a:r>
              <a:rPr lang="en-US" sz="2400" dirty="0">
                <a:sym typeface="Zapf Dingbats" charset="2"/>
              </a:rPr>
              <a:t>Again, our goal is to find the largest value </a:t>
            </a:r>
            <a:r>
              <a:rPr lang="en-US" sz="2400" b="1" dirty="0">
                <a:sym typeface="Zapf Dingbats" charset="2"/>
              </a:rPr>
              <a:t>G ≤ B </a:t>
            </a:r>
            <a:r>
              <a:rPr lang="en-US" sz="2400" dirty="0">
                <a:sym typeface="Zapf Dingbats" charset="2"/>
              </a:rPr>
              <a:t>such that some subsequence of </a:t>
            </a:r>
            <a:r>
              <a:rPr lang="en-US" sz="2400" b="1" dirty="0">
                <a:sym typeface="Zapf Dingbats" charset="2"/>
              </a:rPr>
              <a:t>(s1, s2, …, </a:t>
            </a:r>
            <a:r>
              <a:rPr lang="en-US" sz="2400" b="1" dirty="0" err="1">
                <a:sym typeface="Zapf Dingbats" charset="2"/>
              </a:rPr>
              <a:t>sn</a:t>
            </a:r>
            <a:r>
              <a:rPr lang="en-US" sz="2400" b="1" dirty="0">
                <a:sym typeface="Zapf Dingbats" charset="2"/>
              </a:rPr>
              <a:t>) </a:t>
            </a:r>
            <a:r>
              <a:rPr lang="en-US" sz="2400" dirty="0">
                <a:sym typeface="Zapf Dingbats" charset="2"/>
              </a:rPr>
              <a:t>equals </a:t>
            </a:r>
            <a:r>
              <a:rPr lang="en-US" sz="2400" b="1" dirty="0">
                <a:sym typeface="Zapf Dingbats" charset="2"/>
              </a:rPr>
              <a:t>G</a:t>
            </a:r>
          </a:p>
          <a:p>
            <a:r>
              <a:rPr lang="en-US" sz="2400" dirty="0">
                <a:sym typeface="Zapf Dingbats" charset="2"/>
              </a:rPr>
              <a:t>The challenge is to do this in a number of steps that is polynomial in the size of the question. As any integer </a:t>
            </a:r>
            <a:r>
              <a:rPr lang="en-US" sz="2400" b="1" dirty="0">
                <a:sym typeface="Zapf Dingbats" charset="2"/>
              </a:rPr>
              <a:t>k</a:t>
            </a:r>
            <a:r>
              <a:rPr lang="en-US" sz="2400" dirty="0">
                <a:sym typeface="Zapf Dingbats" charset="2"/>
              </a:rPr>
              <a:t> can be represented in </a:t>
            </a:r>
            <a:r>
              <a:rPr lang="en-US" sz="2400" b="1" dirty="0">
                <a:sym typeface="Zapf Dingbats" charset="2"/>
              </a:rPr>
              <a:t>log</a:t>
            </a:r>
            <a:r>
              <a:rPr lang="en-US" sz="2400" b="1" baseline="-25000" dirty="0">
                <a:sym typeface="Zapf Dingbats" charset="2"/>
              </a:rPr>
              <a:t>2</a:t>
            </a:r>
            <a:r>
              <a:rPr lang="en-US" sz="2400" b="1" dirty="0">
                <a:sym typeface="Zapf Dingbats" charset="2"/>
              </a:rPr>
              <a:t>k</a:t>
            </a:r>
            <a:r>
              <a:rPr lang="en-US" sz="2400" dirty="0">
                <a:sym typeface="Zapf Dingbats" charset="2"/>
              </a:rPr>
              <a:t> bits, we need to make sure we don’t ask more than </a:t>
            </a:r>
            <a:r>
              <a:rPr lang="en-US" sz="2400" b="1" dirty="0">
                <a:sym typeface="Zapf Dingbats" charset="2"/>
              </a:rPr>
              <a:t>log</a:t>
            </a:r>
            <a:r>
              <a:rPr lang="en-US" sz="2400" b="1" baseline="-25000" dirty="0">
                <a:sym typeface="Zapf Dingbats" charset="2"/>
              </a:rPr>
              <a:t>2</a:t>
            </a:r>
            <a:r>
              <a:rPr lang="en-US" sz="2400" b="1" dirty="0">
                <a:sym typeface="Zapf Dingbats" charset="2"/>
              </a:rPr>
              <a:t>S</a:t>
            </a:r>
            <a:r>
              <a:rPr lang="en-US" sz="2400" dirty="0">
                <a:sym typeface="Zapf Dingbats" charset="2"/>
              </a:rPr>
              <a:t> questions of our oracle, where </a:t>
            </a:r>
            <a:r>
              <a:rPr lang="en-US" sz="2400" b="1" dirty="0">
                <a:sym typeface="Zapf Dingbats" charset="2"/>
              </a:rPr>
              <a:t>S</a:t>
            </a:r>
            <a:r>
              <a:rPr lang="en-US" sz="2400" dirty="0">
                <a:sym typeface="Zapf Dingbats" charset="2"/>
              </a:rPr>
              <a:t> is the length of the representation of </a:t>
            </a:r>
            <a:br>
              <a:rPr lang="en-US" sz="2400" dirty="0">
                <a:sym typeface="Zapf Dingbats" charset="2"/>
              </a:rPr>
            </a:br>
            <a:r>
              <a:rPr lang="en-US" sz="2400" b="1" dirty="0">
                <a:sym typeface="Zapf Dingbats" charset="2"/>
              </a:rPr>
              <a:t>[(s1, s2, …, </a:t>
            </a:r>
            <a:r>
              <a:rPr lang="en-US" sz="2400" b="1" dirty="0" err="1">
                <a:sym typeface="Zapf Dingbats" charset="2"/>
              </a:rPr>
              <a:t>sn</a:t>
            </a:r>
            <a:r>
              <a:rPr lang="en-US" sz="2400" b="1" dirty="0">
                <a:sym typeface="Zapf Dingbats" charset="2"/>
              </a:rPr>
              <a:t>), B]</a:t>
            </a:r>
            <a:r>
              <a:rPr lang="en-US" sz="2400" dirty="0">
                <a:sym typeface="Zapf Dingbats" charset="2"/>
              </a:rPr>
              <a:t>.</a:t>
            </a:r>
          </a:p>
          <a:p>
            <a:r>
              <a:rPr lang="en-US" sz="2400" dirty="0">
                <a:sym typeface="Zapf Dingbats" charset="2"/>
              </a:rPr>
              <a:t>Read the next slide very carefully</a:t>
            </a:r>
            <a:endParaRPr lang="en-US" sz="2400" dirty="0"/>
          </a:p>
        </p:txBody>
      </p:sp>
      <p:sp>
        <p:nvSpPr>
          <p:cNvPr id="4" name="Date Placeholder 3">
            <a:extLst>
              <a:ext uri="{FF2B5EF4-FFF2-40B4-BE49-F238E27FC236}">
                <a16:creationId xmlns:a16="http://schemas.microsoft.com/office/drawing/2014/main" id="{29F3F77E-896D-ED4A-8835-438D7CAEE4E0}"/>
              </a:ext>
            </a:extLst>
          </p:cNvPr>
          <p:cNvSpPr>
            <a:spLocks noGrp="1"/>
          </p:cNvSpPr>
          <p:nvPr>
            <p:ph type="dt" sz="half" idx="10"/>
          </p:nvPr>
        </p:nvSpPr>
        <p:spPr/>
        <p:txBody>
          <a:bodyPr/>
          <a:lstStyle/>
          <a:p>
            <a:fld id="{2534C2F4-DACC-7046-9C17-8BE104BD396C}" type="datetime1">
              <a:rPr lang="en-US" smtClean="0"/>
              <a:t>4/6/22</a:t>
            </a:fld>
            <a:endParaRPr lang="en-US" dirty="0"/>
          </a:p>
        </p:txBody>
      </p:sp>
      <p:sp>
        <p:nvSpPr>
          <p:cNvPr id="5" name="Footer Placeholder 4">
            <a:extLst>
              <a:ext uri="{FF2B5EF4-FFF2-40B4-BE49-F238E27FC236}">
                <a16:creationId xmlns:a16="http://schemas.microsoft.com/office/drawing/2014/main" id="{DAA3FDA6-DD29-324F-9AA1-571FCC517836}"/>
              </a:ext>
            </a:extLst>
          </p:cNvPr>
          <p:cNvSpPr>
            <a:spLocks noGrp="1"/>
          </p:cNvSpPr>
          <p:nvPr>
            <p:ph type="ftr" sz="quarter" idx="11"/>
          </p:nvPr>
        </p:nvSpPr>
        <p:spPr/>
        <p:txBody>
          <a:bodyPr/>
          <a:lstStyle/>
          <a:p>
            <a:r>
              <a:rPr lang="en-US" dirty="0"/>
              <a:t>© UCF CS</a:t>
            </a:r>
          </a:p>
        </p:txBody>
      </p:sp>
      <p:sp>
        <p:nvSpPr>
          <p:cNvPr id="6" name="Slide Number Placeholder 5">
            <a:extLst>
              <a:ext uri="{FF2B5EF4-FFF2-40B4-BE49-F238E27FC236}">
                <a16:creationId xmlns:a16="http://schemas.microsoft.com/office/drawing/2014/main" id="{FF38318E-CC47-E046-BDFE-583ED9D6A7F9}"/>
              </a:ext>
            </a:extLst>
          </p:cNvPr>
          <p:cNvSpPr>
            <a:spLocks noGrp="1"/>
          </p:cNvSpPr>
          <p:nvPr>
            <p:ph type="sldNum" sz="quarter" idx="12"/>
          </p:nvPr>
        </p:nvSpPr>
        <p:spPr/>
        <p:txBody>
          <a:bodyPr/>
          <a:lstStyle/>
          <a:p>
            <a:fld id="{F7F6C048-724C-A44D-A3A9-573A2C2F7973}" type="slidenum">
              <a:rPr lang="en-US" smtClean="0"/>
              <a:pPr/>
              <a:t>293</a:t>
            </a:fld>
            <a:endParaRPr lang="en-US"/>
          </a:p>
        </p:txBody>
      </p:sp>
      <p:sp>
        <p:nvSpPr>
          <p:cNvPr id="7" name="TextBox 6">
            <a:extLst>
              <a:ext uri="{FF2B5EF4-FFF2-40B4-BE49-F238E27FC236}">
                <a16:creationId xmlns:a16="http://schemas.microsoft.com/office/drawing/2014/main" id="{B7FFEDED-4FAA-2A4D-AD72-0D2548D4627B}"/>
              </a:ext>
            </a:extLst>
          </p:cNvPr>
          <p:cNvSpPr txBox="1"/>
          <p:nvPr/>
        </p:nvSpPr>
        <p:spPr>
          <a:xfrm>
            <a:off x="134112" y="393801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89217676"/>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494D7-96DB-AC45-8B67-DD610332B417}"/>
              </a:ext>
            </a:extLst>
          </p:cNvPr>
          <p:cNvSpPr>
            <a:spLocks noGrp="1"/>
          </p:cNvSpPr>
          <p:nvPr>
            <p:ph type="title"/>
          </p:nvPr>
        </p:nvSpPr>
        <p:spPr/>
        <p:txBody>
          <a:bodyPr/>
          <a:lstStyle/>
          <a:p>
            <a:r>
              <a:rPr lang="en-US" dirty="0"/>
              <a:t>A Subtle Failure</a:t>
            </a:r>
          </a:p>
        </p:txBody>
      </p:sp>
      <p:sp>
        <p:nvSpPr>
          <p:cNvPr id="3" name="Content Placeholder 2">
            <a:extLst>
              <a:ext uri="{FF2B5EF4-FFF2-40B4-BE49-F238E27FC236}">
                <a16:creationId xmlns:a16="http://schemas.microsoft.com/office/drawing/2014/main" id="{34E20085-26D6-7F4A-BA5D-F59D747F5BF2}"/>
              </a:ext>
            </a:extLst>
          </p:cNvPr>
          <p:cNvSpPr>
            <a:spLocks noGrp="1"/>
          </p:cNvSpPr>
          <p:nvPr>
            <p:ph idx="1"/>
          </p:nvPr>
        </p:nvSpPr>
        <p:spPr/>
        <p:txBody>
          <a:bodyPr/>
          <a:lstStyle/>
          <a:p>
            <a:r>
              <a:rPr lang="en-US" sz="2000" dirty="0">
                <a:sym typeface="Zapf Dingbats" charset="2"/>
              </a:rPr>
              <a:t>Let </a:t>
            </a:r>
            <a:r>
              <a:rPr lang="en-US" sz="2000" b="1" dirty="0">
                <a:sym typeface="Zapf Dingbats" charset="2"/>
              </a:rPr>
              <a:t>[(s1, s2, …, </a:t>
            </a:r>
            <a:r>
              <a:rPr lang="en-US" sz="2000" b="1" dirty="0" err="1">
                <a:sym typeface="Zapf Dingbats" charset="2"/>
              </a:rPr>
              <a:t>sn</a:t>
            </a:r>
            <a:r>
              <a:rPr lang="en-US" sz="2000" b="1" dirty="0">
                <a:sym typeface="Zapf Dingbats" charset="2"/>
              </a:rPr>
              <a:t>), B] </a:t>
            </a:r>
            <a:r>
              <a:rPr lang="en-US" sz="2000" dirty="0">
                <a:sym typeface="Zapf Dingbats" charset="2"/>
              </a:rPr>
              <a:t>be an instance of </a:t>
            </a:r>
            <a:r>
              <a:rPr lang="en-US" sz="2000" b="1" dirty="0">
                <a:sym typeface="Zapf Dingbats" charset="2"/>
              </a:rPr>
              <a:t>SSO</a:t>
            </a:r>
            <a:r>
              <a:rPr lang="en-US" sz="2000" dirty="0">
                <a:sym typeface="Zapf Dingbats" charset="2"/>
              </a:rPr>
              <a:t>. Below </a:t>
            </a:r>
            <a:r>
              <a:rPr lang="en-US" sz="2000" b="1" dirty="0">
                <a:sym typeface="Zapf Dingbats" charset="2"/>
              </a:rPr>
              <a:t>sequence A</a:t>
            </a:r>
            <a:r>
              <a:rPr lang="en-US" sz="2000" dirty="0">
                <a:sym typeface="Zapf Dingbats" charset="2"/>
              </a:rPr>
              <a:t> is </a:t>
            </a:r>
            <a:r>
              <a:rPr lang="en-US" sz="2000" b="1" dirty="0">
                <a:sym typeface="Zapf Dingbats" charset="2"/>
              </a:rPr>
              <a:t>(s1, s2, …, </a:t>
            </a:r>
            <a:r>
              <a:rPr lang="en-US" sz="2000" b="1" dirty="0" err="1">
                <a:sym typeface="Zapf Dingbats" charset="2"/>
              </a:rPr>
              <a:t>sn</a:t>
            </a:r>
            <a:r>
              <a:rPr lang="en-US" sz="2000" b="1" dirty="0">
                <a:sym typeface="Zapf Dingbats" charset="2"/>
              </a:rPr>
              <a:t>)</a:t>
            </a:r>
          </a:p>
          <a:p>
            <a:pPr marL="400050" lvl="1" indent="0">
              <a:buNone/>
            </a:pPr>
            <a:r>
              <a:rPr lang="en-US" sz="2000" b="1" dirty="0">
                <a:latin typeface="Menlo" panose="020B0609030804020204" pitchFamily="49" charset="0"/>
                <a:ea typeface="Menlo" panose="020B0609030804020204" pitchFamily="49" charset="0"/>
                <a:cs typeface="Menlo" panose="020B0609030804020204" pitchFamily="49" charset="0"/>
              </a:rPr>
              <a:t>SUBSET-SUM-OPTIMIZATION(sequence A,  int B) {</a:t>
            </a:r>
          </a:p>
          <a:p>
            <a:pPr marL="400050" lvl="1" indent="0">
              <a:buNone/>
            </a:pPr>
            <a:r>
              <a:rPr lang="en-US" sz="2000" b="1" dirty="0">
                <a:latin typeface="Menlo" panose="020B0609030804020204" pitchFamily="49" charset="0"/>
                <a:ea typeface="Menlo" panose="020B0609030804020204" pitchFamily="49" charset="0"/>
                <a:cs typeface="Menlo" panose="020B0609030804020204" pitchFamily="49" charset="0"/>
                <a:sym typeface="Zapf Dingbats" charset="2"/>
              </a:rPr>
              <a:t>	for </a:t>
            </a:r>
            <a:r>
              <a:rPr lang="en-US" sz="2000" b="1" dirty="0" err="1">
                <a:latin typeface="Menlo" panose="020B0609030804020204" pitchFamily="49" charset="0"/>
                <a:ea typeface="Menlo" panose="020B0609030804020204" pitchFamily="49" charset="0"/>
                <a:cs typeface="Menlo" panose="020B0609030804020204" pitchFamily="49" charset="0"/>
                <a:sym typeface="Zapf Dingbats" charset="2"/>
              </a:rPr>
              <a:t>i</a:t>
            </a:r>
            <a:r>
              <a:rPr lang="en-US" sz="2000" b="1" dirty="0">
                <a:latin typeface="Menlo" panose="020B0609030804020204" pitchFamily="49" charset="0"/>
                <a:ea typeface="Menlo" panose="020B0609030804020204" pitchFamily="49" charset="0"/>
                <a:cs typeface="Menlo" panose="020B0609030804020204" pitchFamily="49" charset="0"/>
                <a:sym typeface="Zapf Dingbats" charset="2"/>
              </a:rPr>
              <a:t>=B </a:t>
            </a:r>
            <a:r>
              <a:rPr lang="en-US" sz="2000" b="1" dirty="0" err="1">
                <a:latin typeface="Menlo" panose="020B0609030804020204" pitchFamily="49" charset="0"/>
                <a:ea typeface="Menlo" panose="020B0609030804020204" pitchFamily="49" charset="0"/>
                <a:cs typeface="Menlo" panose="020B0609030804020204" pitchFamily="49" charset="0"/>
                <a:sym typeface="Zapf Dingbats" charset="2"/>
              </a:rPr>
              <a:t>downto</a:t>
            </a:r>
            <a:r>
              <a:rPr lang="en-US" sz="2000" b="1" dirty="0">
                <a:latin typeface="Menlo" panose="020B0609030804020204" pitchFamily="49" charset="0"/>
                <a:ea typeface="Menlo" panose="020B0609030804020204" pitchFamily="49" charset="0"/>
                <a:cs typeface="Menlo" panose="020B0609030804020204" pitchFamily="49" charset="0"/>
                <a:sym typeface="Zapf Dingbats" charset="2"/>
              </a:rPr>
              <a:t> 1</a:t>
            </a:r>
          </a:p>
          <a:p>
            <a:pPr marL="400050" lvl="1" indent="0">
              <a:buNone/>
            </a:pPr>
            <a:r>
              <a:rPr lang="en-US" sz="2000" b="1" dirty="0">
                <a:latin typeface="Menlo" panose="020B0609030804020204" pitchFamily="49" charset="0"/>
                <a:ea typeface="Menlo" panose="020B0609030804020204" pitchFamily="49" charset="0"/>
                <a:cs typeface="Menlo" panose="020B0609030804020204" pitchFamily="49" charset="0"/>
                <a:sym typeface="Zapf Dingbats" charset="2"/>
              </a:rPr>
              <a:t>		if ( </a:t>
            </a:r>
            <a:r>
              <a:rPr lang="en-US" sz="2000" b="1" dirty="0" err="1">
                <a:latin typeface="Menlo" panose="020B0609030804020204" pitchFamily="49" charset="0"/>
                <a:ea typeface="Menlo" panose="020B0609030804020204" pitchFamily="49" charset="0"/>
                <a:cs typeface="Menlo" panose="020B0609030804020204" pitchFamily="49" charset="0"/>
                <a:sym typeface="Zapf Dingbats" charset="2"/>
              </a:rPr>
              <a:t>SubsetSum</a:t>
            </a:r>
            <a:r>
              <a:rPr lang="en-US" sz="2000" b="1" dirty="0">
                <a:latin typeface="Menlo" panose="020B0609030804020204" pitchFamily="49" charset="0"/>
                <a:ea typeface="Menlo" panose="020B0609030804020204" pitchFamily="49" charset="0"/>
                <a:cs typeface="Menlo" panose="020B0609030804020204" pitchFamily="49" charset="0"/>
                <a:sym typeface="Zapf Dingbats" charset="2"/>
              </a:rPr>
              <a:t>(A, </a:t>
            </a:r>
            <a:r>
              <a:rPr lang="en-US" sz="2000" b="1" dirty="0" err="1">
                <a:latin typeface="Menlo" panose="020B0609030804020204" pitchFamily="49" charset="0"/>
                <a:ea typeface="Menlo" panose="020B0609030804020204" pitchFamily="49" charset="0"/>
                <a:cs typeface="Menlo" panose="020B0609030804020204" pitchFamily="49" charset="0"/>
                <a:sym typeface="Zapf Dingbats" charset="2"/>
              </a:rPr>
              <a:t>i</a:t>
            </a:r>
            <a:r>
              <a:rPr lang="en-US" sz="2000" b="1" dirty="0">
                <a:latin typeface="Menlo" panose="020B0609030804020204" pitchFamily="49" charset="0"/>
                <a:ea typeface="Menlo" panose="020B0609030804020204" pitchFamily="49" charset="0"/>
                <a:cs typeface="Menlo" panose="020B0609030804020204" pitchFamily="49" charset="0"/>
                <a:sym typeface="Zapf Dingbats" charset="2"/>
              </a:rPr>
              <a:t>) ) then return </a:t>
            </a:r>
            <a:r>
              <a:rPr lang="en-US" sz="2000" b="1" dirty="0" err="1">
                <a:latin typeface="Menlo" panose="020B0609030804020204" pitchFamily="49" charset="0"/>
                <a:ea typeface="Menlo" panose="020B0609030804020204" pitchFamily="49" charset="0"/>
                <a:cs typeface="Menlo" panose="020B0609030804020204" pitchFamily="49" charset="0"/>
                <a:sym typeface="Zapf Dingbats" charset="2"/>
              </a:rPr>
              <a:t>i</a:t>
            </a:r>
            <a:r>
              <a:rPr lang="en-US" sz="2000" b="1" dirty="0">
                <a:latin typeface="Menlo" panose="020B0609030804020204" pitchFamily="49" charset="0"/>
                <a:ea typeface="Menlo" panose="020B0609030804020204" pitchFamily="49" charset="0"/>
                <a:cs typeface="Menlo" panose="020B0609030804020204" pitchFamily="49" charset="0"/>
                <a:sym typeface="Zapf Dingbats" charset="2"/>
              </a:rPr>
              <a:t>;</a:t>
            </a:r>
          </a:p>
          <a:p>
            <a:pPr marL="400050" lvl="1" indent="0">
              <a:buNone/>
            </a:pPr>
            <a:r>
              <a:rPr lang="en-US" sz="2000" b="1" dirty="0">
                <a:latin typeface="Menlo" panose="020B0609030804020204" pitchFamily="49" charset="0"/>
                <a:ea typeface="Menlo" panose="020B0609030804020204" pitchFamily="49" charset="0"/>
                <a:cs typeface="Menlo" panose="020B0609030804020204" pitchFamily="49" charset="0"/>
                <a:sym typeface="Zapf Dingbats" charset="2"/>
              </a:rPr>
              <a:t>	return 0;</a:t>
            </a:r>
          </a:p>
          <a:p>
            <a:pPr marL="400050" lvl="1" indent="0">
              <a:buNone/>
            </a:pPr>
            <a:r>
              <a:rPr lang="en-US" sz="2000" b="1" dirty="0">
                <a:latin typeface="Menlo" panose="020B0609030804020204" pitchFamily="49" charset="0"/>
                <a:ea typeface="Menlo" panose="020B0609030804020204" pitchFamily="49" charset="0"/>
                <a:cs typeface="Menlo" panose="020B0609030804020204" pitchFamily="49" charset="0"/>
                <a:sym typeface="Zapf Dingbats" charset="2"/>
              </a:rPr>
              <a:t>}</a:t>
            </a:r>
          </a:p>
          <a:p>
            <a:r>
              <a:rPr lang="en-US" sz="2000" dirty="0">
                <a:sym typeface="Zapf Dingbats" charset="2"/>
              </a:rPr>
              <a:t>This calls the oracle </a:t>
            </a:r>
            <a:r>
              <a:rPr lang="en-US" sz="2000" b="1" dirty="0">
                <a:sym typeface="Zapf Dingbats" charset="2"/>
              </a:rPr>
              <a:t>SS </a:t>
            </a:r>
            <a:r>
              <a:rPr lang="en-US" sz="2000" dirty="0">
                <a:sym typeface="Zapf Dingbats" charset="2"/>
              </a:rPr>
              <a:t>up to </a:t>
            </a:r>
            <a:r>
              <a:rPr lang="en-US" sz="2000" b="1" dirty="0">
                <a:sym typeface="Zapf Dingbats" charset="2"/>
              </a:rPr>
              <a:t>B </a:t>
            </a:r>
            <a:r>
              <a:rPr lang="en-US" sz="2000" dirty="0">
                <a:sym typeface="Zapf Dingbats" charset="2"/>
              </a:rPr>
              <a:t>times</a:t>
            </a:r>
          </a:p>
          <a:p>
            <a:r>
              <a:rPr lang="en-US" sz="2000" dirty="0">
                <a:sym typeface="Zapf Dingbats" charset="2"/>
              </a:rPr>
              <a:t>As </a:t>
            </a:r>
            <a:r>
              <a:rPr lang="en-US" sz="2000" b="1" dirty="0">
                <a:sym typeface="Zapf Dingbats" charset="2"/>
              </a:rPr>
              <a:t>B</a:t>
            </a:r>
            <a:r>
              <a:rPr lang="en-US" sz="2000" dirty="0">
                <a:sym typeface="Zapf Dingbats" charset="2"/>
              </a:rPr>
              <a:t> is </a:t>
            </a:r>
            <a:r>
              <a:rPr lang="en-US" sz="2000" b="1" dirty="0">
                <a:sym typeface="Zapf Dingbats" charset="2"/>
              </a:rPr>
              <a:t>2</a:t>
            </a:r>
            <a:r>
              <a:rPr lang="en-US" sz="2000" b="1" baseline="30000" dirty="0">
                <a:sym typeface="Zapf Dingbats" charset="2"/>
              </a:rPr>
              <a:t>log2(B)</a:t>
            </a:r>
            <a:r>
              <a:rPr lang="en-US" sz="2000" dirty="0">
                <a:sym typeface="Zapf Dingbats" charset="2"/>
              </a:rPr>
              <a:t>, we might ask an exponential number of questions relative to the representation of our input parameter </a:t>
            </a:r>
            <a:r>
              <a:rPr lang="en-US" sz="2000" b="1" dirty="0">
                <a:sym typeface="Zapf Dingbats" charset="2"/>
              </a:rPr>
              <a:t>B</a:t>
            </a:r>
          </a:p>
          <a:p>
            <a:r>
              <a:rPr lang="en-US" sz="2000" dirty="0">
                <a:sym typeface="Zapf Dingbats" charset="2"/>
              </a:rPr>
              <a:t>As </a:t>
            </a:r>
            <a:r>
              <a:rPr lang="en-US" sz="2000" b="1" dirty="0">
                <a:sym typeface="Zapf Dingbats" charset="2"/>
              </a:rPr>
              <a:t>B</a:t>
            </a:r>
            <a:r>
              <a:rPr lang="en-US" sz="2000" dirty="0">
                <a:sym typeface="Zapf Dingbats" charset="2"/>
              </a:rPr>
              <a:t> can be as large as the sum of the sequence </a:t>
            </a:r>
            <a:r>
              <a:rPr lang="en-US" sz="2000" b="1" dirty="0">
                <a:sym typeface="Zapf Dingbats" charset="2"/>
              </a:rPr>
              <a:t>(s1, s2, …, </a:t>
            </a:r>
            <a:r>
              <a:rPr lang="en-US" sz="2000" b="1" dirty="0" err="1">
                <a:sym typeface="Zapf Dingbats" charset="2"/>
              </a:rPr>
              <a:t>sn</a:t>
            </a:r>
            <a:r>
              <a:rPr lang="en-US" sz="2000" dirty="0">
                <a:sym typeface="Zapf Dingbats" charset="2"/>
              </a:rPr>
              <a:t>), the value </a:t>
            </a:r>
            <a:r>
              <a:rPr lang="en-US" sz="2000" b="1" dirty="0">
                <a:sym typeface="Zapf Dingbats" charset="2"/>
              </a:rPr>
              <a:t>B</a:t>
            </a:r>
            <a:r>
              <a:rPr lang="en-US" sz="2000" dirty="0">
                <a:sym typeface="Zapf Dingbats" charset="2"/>
              </a:rPr>
              <a:t> can be exponential in the size of the representation of our input and so our reduction is not </a:t>
            </a:r>
            <a:r>
              <a:rPr lang="en-US" sz="2000" dirty="0" err="1">
                <a:sym typeface="Zapf Dingbats" charset="2"/>
              </a:rPr>
              <a:t>polynomially</a:t>
            </a:r>
            <a:r>
              <a:rPr lang="en-US" sz="2000" dirty="0">
                <a:sym typeface="Zapf Dingbats" charset="2"/>
              </a:rPr>
              <a:t> bounded.</a:t>
            </a:r>
          </a:p>
          <a:p>
            <a:endParaRPr lang="en-US" sz="2400" dirty="0">
              <a:sym typeface="Zapf Dingbats" charset="2"/>
            </a:endParaRPr>
          </a:p>
          <a:p>
            <a:endParaRPr lang="en-US" b="1" dirty="0">
              <a:sym typeface="Zapf Dingbats" charset="2"/>
            </a:endParaRPr>
          </a:p>
        </p:txBody>
      </p:sp>
      <p:sp>
        <p:nvSpPr>
          <p:cNvPr id="4" name="Date Placeholder 3">
            <a:extLst>
              <a:ext uri="{FF2B5EF4-FFF2-40B4-BE49-F238E27FC236}">
                <a16:creationId xmlns:a16="http://schemas.microsoft.com/office/drawing/2014/main" id="{1B6AA3F8-BE53-674F-A44C-CAAE2997F1E2}"/>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58A5D571-69FA-F14D-93A6-607A854A0282}"/>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A748525A-FEDC-3843-8256-DEB9755DD51C}"/>
              </a:ext>
            </a:extLst>
          </p:cNvPr>
          <p:cNvSpPr>
            <a:spLocks noGrp="1"/>
          </p:cNvSpPr>
          <p:nvPr>
            <p:ph type="sldNum" sz="quarter" idx="12"/>
          </p:nvPr>
        </p:nvSpPr>
        <p:spPr/>
        <p:txBody>
          <a:bodyPr/>
          <a:lstStyle/>
          <a:p>
            <a:fld id="{F7F6C048-724C-A44D-A3A9-573A2C2F7973}" type="slidenum">
              <a:rPr lang="en-US" smtClean="0"/>
              <a:pPr/>
              <a:t>294</a:t>
            </a:fld>
            <a:endParaRPr lang="en-US" dirty="0"/>
          </a:p>
        </p:txBody>
      </p:sp>
    </p:spTree>
    <p:extLst>
      <p:ext uri="{BB962C8B-B14F-4D97-AF65-F5344CB8AC3E}">
        <p14:creationId xmlns:p14="http://schemas.microsoft.com/office/powerpoint/2010/main" val="3824366284"/>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FF651-292C-C44C-B770-AF31F0C5B208}"/>
              </a:ext>
            </a:extLst>
          </p:cNvPr>
          <p:cNvSpPr>
            <a:spLocks noGrp="1"/>
          </p:cNvSpPr>
          <p:nvPr>
            <p:ph type="title"/>
          </p:nvPr>
        </p:nvSpPr>
        <p:spPr/>
        <p:txBody>
          <a:bodyPr/>
          <a:lstStyle/>
          <a:p>
            <a:r>
              <a:rPr lang="en-US" dirty="0"/>
              <a:t>Using </a:t>
            </a:r>
            <a:r>
              <a:rPr lang="en-US" dirty="0" err="1"/>
              <a:t>SubsetSum</a:t>
            </a:r>
            <a:r>
              <a:rPr lang="en-US" dirty="0"/>
              <a:t> Oracle</a:t>
            </a:r>
          </a:p>
        </p:txBody>
      </p:sp>
      <p:sp>
        <p:nvSpPr>
          <p:cNvPr id="3" name="Content Placeholder 2">
            <a:extLst>
              <a:ext uri="{FF2B5EF4-FFF2-40B4-BE49-F238E27FC236}">
                <a16:creationId xmlns:a16="http://schemas.microsoft.com/office/drawing/2014/main" id="{22A1703D-A9B7-344B-BABB-987392EFF23B}"/>
              </a:ext>
            </a:extLst>
          </p:cNvPr>
          <p:cNvSpPr>
            <a:spLocks noGrp="1"/>
          </p:cNvSpPr>
          <p:nvPr>
            <p:ph idx="1"/>
          </p:nvPr>
        </p:nvSpPr>
        <p:spPr>
          <a:xfrm>
            <a:off x="304800" y="1600200"/>
            <a:ext cx="8686800" cy="4525963"/>
          </a:xfrm>
        </p:spPr>
        <p:txBody>
          <a:bodyPr/>
          <a:lstStyle/>
          <a:p>
            <a:pPr marL="0" indent="0">
              <a:buNone/>
              <a:tabLst>
                <a:tab pos="446088" algn="l"/>
                <a:tab pos="906463" algn="l"/>
              </a:tabLst>
            </a:pPr>
            <a:r>
              <a:rPr lang="en-US" sz="2000" b="1" dirty="0">
                <a:latin typeface="Menlo" panose="020B0609030804020204" pitchFamily="49" charset="0"/>
                <a:ea typeface="Menlo" panose="020B0609030804020204" pitchFamily="49" charset="0"/>
                <a:cs typeface="Menlo" panose="020B0609030804020204" pitchFamily="49" charset="0"/>
              </a:rPr>
              <a:t>SUBSET-SUM-OPTIMIZATION(sequence A, int B) {</a:t>
            </a:r>
          </a:p>
          <a:p>
            <a:pPr marL="0" indent="0">
              <a:buNone/>
              <a:tabLst>
                <a:tab pos="446088" algn="l"/>
                <a:tab pos="906463" algn="l"/>
              </a:tabLst>
            </a:pPr>
            <a:r>
              <a:rPr lang="en-US" sz="2000" b="1" dirty="0">
                <a:latin typeface="Menlo" panose="020B0609030804020204" pitchFamily="49" charset="0"/>
                <a:ea typeface="Menlo" panose="020B0609030804020204" pitchFamily="49" charset="0"/>
                <a:cs typeface="Menlo" panose="020B0609030804020204" pitchFamily="49" charset="0"/>
              </a:rPr>
              <a:t>	int best = B;</a:t>
            </a:r>
          </a:p>
          <a:p>
            <a:pPr marL="0" indent="0">
              <a:buNone/>
              <a:tabLst>
                <a:tab pos="446088" algn="l"/>
                <a:tab pos="906463" algn="l"/>
              </a:tabLst>
            </a:pPr>
            <a:r>
              <a:rPr lang="en-US" sz="2000" b="1" dirty="0">
                <a:latin typeface="Menlo" panose="020B0609030804020204" pitchFamily="49" charset="0"/>
                <a:ea typeface="Menlo" panose="020B0609030804020204" pitchFamily="49" charset="0"/>
                <a:cs typeface="Menlo" panose="020B0609030804020204" pitchFamily="49" charset="0"/>
              </a:rPr>
              <a:t>	for </a:t>
            </a:r>
            <a:r>
              <a:rPr lang="en-US" sz="2000" b="1" dirty="0" err="1">
                <a:latin typeface="Menlo" panose="020B0609030804020204" pitchFamily="49" charset="0"/>
                <a:ea typeface="Menlo" panose="020B0609030804020204" pitchFamily="49" charset="0"/>
                <a:cs typeface="Menlo" panose="020B0609030804020204" pitchFamily="49" charset="0"/>
              </a:rPr>
              <a:t>i</a:t>
            </a:r>
            <a:r>
              <a:rPr lang="en-US" sz="2000" b="1" dirty="0">
                <a:latin typeface="Menlo" panose="020B0609030804020204" pitchFamily="49" charset="0"/>
                <a:ea typeface="Menlo" panose="020B0609030804020204" pitchFamily="49" charset="0"/>
                <a:cs typeface="Menlo" panose="020B0609030804020204" pitchFamily="49" charset="0"/>
              </a:rPr>
              <a:t> = floor(log</a:t>
            </a:r>
            <a:r>
              <a:rPr lang="en-US" sz="2000" b="1" baseline="-25000" dirty="0">
                <a:latin typeface="Menlo" panose="020B0609030804020204" pitchFamily="49" charset="0"/>
                <a:ea typeface="Menlo" panose="020B0609030804020204" pitchFamily="49" charset="0"/>
                <a:cs typeface="Menlo" panose="020B0609030804020204" pitchFamily="49" charset="0"/>
              </a:rPr>
              <a:t>2</a:t>
            </a:r>
            <a:r>
              <a:rPr lang="en-US" sz="2000" b="1" dirty="0">
                <a:latin typeface="Menlo" panose="020B0609030804020204" pitchFamily="49" charset="0"/>
                <a:ea typeface="Menlo" panose="020B0609030804020204" pitchFamily="49" charset="0"/>
                <a:cs typeface="Menlo" panose="020B0609030804020204" pitchFamily="49" charset="0"/>
              </a:rPr>
              <a:t>B) </a:t>
            </a:r>
            <a:r>
              <a:rPr lang="en-US" sz="2000" b="1" dirty="0" err="1">
                <a:latin typeface="Menlo" panose="020B0609030804020204" pitchFamily="49" charset="0"/>
                <a:ea typeface="Menlo" panose="020B0609030804020204" pitchFamily="49" charset="0"/>
                <a:cs typeface="Menlo" panose="020B0609030804020204" pitchFamily="49" charset="0"/>
              </a:rPr>
              <a:t>downto</a:t>
            </a:r>
            <a:r>
              <a:rPr lang="en-US" sz="2000" b="1" dirty="0">
                <a:latin typeface="Menlo" panose="020B0609030804020204" pitchFamily="49" charset="0"/>
                <a:ea typeface="Menlo" panose="020B0609030804020204" pitchFamily="49" charset="0"/>
                <a:cs typeface="Menlo" panose="020B0609030804020204" pitchFamily="49" charset="0"/>
              </a:rPr>
              <a:t> 0 do </a:t>
            </a:r>
          </a:p>
          <a:p>
            <a:pPr marL="400050" lvl="1" indent="0">
              <a:buNone/>
              <a:tabLst>
                <a:tab pos="906463" algn="l"/>
              </a:tabLst>
            </a:pPr>
            <a:r>
              <a:rPr lang="en-US" sz="2000" b="1" dirty="0">
                <a:latin typeface="Menlo" panose="020B0609030804020204" pitchFamily="49" charset="0"/>
                <a:ea typeface="Menlo" panose="020B0609030804020204" pitchFamily="49" charset="0"/>
                <a:cs typeface="Menlo" panose="020B0609030804020204" pitchFamily="49" charset="0"/>
              </a:rPr>
              <a:t>		A = A + { 2</a:t>
            </a:r>
            <a:r>
              <a:rPr lang="en-US" sz="2000" b="1" baseline="30000" dirty="0">
                <a:latin typeface="Menlo" panose="020B0609030804020204" pitchFamily="49" charset="0"/>
                <a:ea typeface="Menlo" panose="020B0609030804020204" pitchFamily="49" charset="0"/>
                <a:cs typeface="Menlo" panose="020B0609030804020204" pitchFamily="49" charset="0"/>
              </a:rPr>
              <a:t>i</a:t>
            </a:r>
            <a:r>
              <a:rPr lang="en-US" sz="2000" b="1" dirty="0">
                <a:latin typeface="Menlo" panose="020B0609030804020204" pitchFamily="49" charset="0"/>
                <a:ea typeface="Menlo" panose="020B0609030804020204" pitchFamily="49" charset="0"/>
                <a:cs typeface="Menlo" panose="020B0609030804020204" pitchFamily="49" charset="0"/>
              </a:rPr>
              <a:t> }; 	// add to </a:t>
            </a:r>
            <a:r>
              <a:rPr lang="en-US" sz="2000" b="1" dirty="0" err="1">
                <a:latin typeface="Menlo" panose="020B0609030804020204" pitchFamily="49" charset="0"/>
                <a:ea typeface="Menlo" panose="020B0609030804020204" pitchFamily="49" charset="0"/>
                <a:cs typeface="Menlo" panose="020B0609030804020204" pitchFamily="49" charset="0"/>
              </a:rPr>
              <a:t>multiset;succeeds</a:t>
            </a:r>
            <a:r>
              <a:rPr lang="en-US" sz="2000" b="1" dirty="0">
                <a:latin typeface="Menlo" panose="020B0609030804020204" pitchFamily="49" charset="0"/>
                <a:ea typeface="Menlo" panose="020B0609030804020204" pitchFamily="49" charset="0"/>
                <a:cs typeface="Menlo" panose="020B0609030804020204" pitchFamily="49" charset="0"/>
              </a:rPr>
              <a:t> now</a:t>
            </a:r>
          </a:p>
          <a:p>
            <a:pPr marL="0" indent="0">
              <a:buNone/>
              <a:tabLst>
                <a:tab pos="446088" algn="l"/>
                <a:tab pos="906463" algn="l"/>
              </a:tabLst>
            </a:pPr>
            <a:r>
              <a:rPr lang="en-US" sz="2000" b="1" dirty="0">
                <a:latin typeface="Menlo" panose="020B0609030804020204" pitchFamily="49" charset="0"/>
                <a:ea typeface="Menlo" panose="020B0609030804020204" pitchFamily="49" charset="0"/>
                <a:cs typeface="Menlo" panose="020B0609030804020204" pitchFamily="49" charset="0"/>
              </a:rPr>
              <a:t>	for </a:t>
            </a:r>
            <a:r>
              <a:rPr lang="en-US" sz="2000" b="1" dirty="0" err="1">
                <a:latin typeface="Menlo" panose="020B0609030804020204" pitchFamily="49" charset="0"/>
                <a:ea typeface="Menlo" panose="020B0609030804020204" pitchFamily="49" charset="0"/>
                <a:cs typeface="Menlo" panose="020B0609030804020204" pitchFamily="49" charset="0"/>
              </a:rPr>
              <a:t>i</a:t>
            </a:r>
            <a:r>
              <a:rPr lang="en-US" sz="2000" b="1" dirty="0">
                <a:latin typeface="Menlo" panose="020B0609030804020204" pitchFamily="49" charset="0"/>
                <a:ea typeface="Menlo" panose="020B0609030804020204" pitchFamily="49" charset="0"/>
                <a:cs typeface="Menlo" panose="020B0609030804020204" pitchFamily="49" charset="0"/>
              </a:rPr>
              <a:t> = floor(log</a:t>
            </a:r>
            <a:r>
              <a:rPr lang="en-US" sz="2000" b="1" baseline="-25000" dirty="0">
                <a:latin typeface="Menlo" panose="020B0609030804020204" pitchFamily="49" charset="0"/>
                <a:ea typeface="Menlo" panose="020B0609030804020204" pitchFamily="49" charset="0"/>
                <a:cs typeface="Menlo" panose="020B0609030804020204" pitchFamily="49" charset="0"/>
              </a:rPr>
              <a:t>2</a:t>
            </a:r>
            <a:r>
              <a:rPr lang="en-US" sz="2000" b="1" dirty="0">
                <a:latin typeface="Menlo" panose="020B0609030804020204" pitchFamily="49" charset="0"/>
                <a:ea typeface="Menlo" panose="020B0609030804020204" pitchFamily="49" charset="0"/>
                <a:cs typeface="Menlo" panose="020B0609030804020204" pitchFamily="49" charset="0"/>
              </a:rPr>
              <a:t>B) </a:t>
            </a:r>
            <a:r>
              <a:rPr lang="en-US" sz="2000" b="1" dirty="0" err="1">
                <a:latin typeface="Menlo" panose="020B0609030804020204" pitchFamily="49" charset="0"/>
                <a:ea typeface="Menlo" panose="020B0609030804020204" pitchFamily="49" charset="0"/>
                <a:cs typeface="Menlo" panose="020B0609030804020204" pitchFamily="49" charset="0"/>
              </a:rPr>
              <a:t>downto</a:t>
            </a:r>
            <a:r>
              <a:rPr lang="en-US" sz="2000" b="1" dirty="0">
                <a:latin typeface="Menlo" panose="020B0609030804020204" pitchFamily="49" charset="0"/>
                <a:ea typeface="Menlo" panose="020B0609030804020204" pitchFamily="49" charset="0"/>
                <a:cs typeface="Menlo" panose="020B0609030804020204" pitchFamily="49" charset="0"/>
              </a:rPr>
              <a:t> 0 do {</a:t>
            </a:r>
          </a:p>
          <a:p>
            <a:pPr marL="0" indent="0">
              <a:buNone/>
              <a:tabLst>
                <a:tab pos="446088" algn="l"/>
                <a:tab pos="906463" algn="l"/>
              </a:tabLst>
            </a:pPr>
            <a:r>
              <a:rPr lang="en-US" sz="2000" b="1" dirty="0">
                <a:latin typeface="Menlo" panose="020B0609030804020204" pitchFamily="49" charset="0"/>
                <a:ea typeface="Menlo" panose="020B0609030804020204" pitchFamily="49" charset="0"/>
                <a:cs typeface="Menlo" panose="020B0609030804020204" pitchFamily="49" charset="0"/>
              </a:rPr>
              <a:t>		A = A - { 2</a:t>
            </a:r>
            <a:r>
              <a:rPr lang="en-US" sz="2000" b="1" baseline="30000" dirty="0">
                <a:latin typeface="Menlo" panose="020B0609030804020204" pitchFamily="49" charset="0"/>
                <a:ea typeface="Menlo" panose="020B0609030804020204" pitchFamily="49" charset="0"/>
                <a:cs typeface="Menlo" panose="020B0609030804020204" pitchFamily="49" charset="0"/>
              </a:rPr>
              <a:t>i</a:t>
            </a:r>
            <a:r>
              <a:rPr lang="en-US" sz="2000" b="1" dirty="0">
                <a:latin typeface="Menlo" panose="020B0609030804020204" pitchFamily="49" charset="0"/>
                <a:ea typeface="Menlo" panose="020B0609030804020204" pitchFamily="49" charset="0"/>
                <a:cs typeface="Menlo" panose="020B0609030804020204" pitchFamily="49" charset="0"/>
              </a:rPr>
              <a:t> }; 		// remove from multiset</a:t>
            </a:r>
          </a:p>
          <a:p>
            <a:pPr marL="800100" lvl="2" indent="0">
              <a:buNone/>
              <a:tabLst>
                <a:tab pos="446088" algn="l"/>
                <a:tab pos="906463" algn="l"/>
              </a:tabLst>
            </a:pPr>
            <a:r>
              <a:rPr lang="en-US" sz="2000" b="1" dirty="0">
                <a:latin typeface="Menlo" panose="020B0609030804020204" pitchFamily="49" charset="0"/>
                <a:ea typeface="Menlo" panose="020B0609030804020204" pitchFamily="49" charset="0"/>
                <a:cs typeface="Menlo" panose="020B0609030804020204" pitchFamily="49" charset="0"/>
              </a:rPr>
              <a:t>		if !SUBSET-SUM(A, best) then // 2</a:t>
            </a:r>
            <a:r>
              <a:rPr lang="en-US" sz="2000" b="1" baseline="30000" dirty="0">
                <a:latin typeface="Menlo" panose="020B0609030804020204" pitchFamily="49" charset="0"/>
                <a:ea typeface="Menlo" panose="020B0609030804020204" pitchFamily="49" charset="0"/>
                <a:cs typeface="Menlo" panose="020B0609030804020204" pitchFamily="49" charset="0"/>
              </a:rPr>
              <a:t>i</a:t>
            </a:r>
            <a:r>
              <a:rPr lang="en-US" sz="2000" b="1" dirty="0">
                <a:latin typeface="Menlo" panose="020B0609030804020204" pitchFamily="49" charset="0"/>
                <a:ea typeface="Menlo" panose="020B0609030804020204" pitchFamily="49" charset="0"/>
                <a:cs typeface="Menlo" panose="020B0609030804020204" pitchFamily="49" charset="0"/>
              </a:rPr>
              <a:t> was essential</a:t>
            </a:r>
          </a:p>
          <a:p>
            <a:pPr marL="400050" lvl="1" indent="0">
              <a:buNone/>
              <a:tabLst>
                <a:tab pos="1474788" algn="l"/>
              </a:tabLst>
            </a:pPr>
            <a:r>
              <a:rPr lang="en-US" sz="2000" b="1" dirty="0">
                <a:latin typeface="Menlo" panose="020B0609030804020204" pitchFamily="49" charset="0"/>
                <a:ea typeface="Menlo" panose="020B0609030804020204" pitchFamily="49" charset="0"/>
                <a:cs typeface="Menlo" panose="020B0609030804020204" pitchFamily="49" charset="0"/>
              </a:rPr>
              <a:t>	best = best - 2</a:t>
            </a:r>
            <a:r>
              <a:rPr lang="en-US" sz="2000" b="1" baseline="30000" dirty="0">
                <a:latin typeface="Menlo" panose="020B0609030804020204" pitchFamily="49" charset="0"/>
                <a:ea typeface="Menlo" panose="020B0609030804020204" pitchFamily="49" charset="0"/>
                <a:cs typeface="Menlo" panose="020B0609030804020204" pitchFamily="49" charset="0"/>
              </a:rPr>
              <a:t>i</a:t>
            </a:r>
            <a:r>
              <a:rPr lang="en-US" sz="2000" b="1" dirty="0">
                <a:latin typeface="Menlo" panose="020B0609030804020204" pitchFamily="49" charset="0"/>
                <a:ea typeface="Menlo" panose="020B0609030804020204" pitchFamily="49" charset="0"/>
                <a:cs typeface="Menlo" panose="020B0609030804020204" pitchFamily="49" charset="0"/>
              </a:rPr>
              <a:t>;  // reduce best</a:t>
            </a:r>
          </a:p>
          <a:p>
            <a:pPr marL="0" indent="0">
              <a:buNone/>
              <a:tabLst>
                <a:tab pos="446088" algn="l"/>
                <a:tab pos="906463" algn="l"/>
              </a:tabLst>
            </a:pPr>
            <a:r>
              <a:rPr lang="en-US" sz="2000" b="1" dirty="0">
                <a:latin typeface="Menlo" panose="020B0609030804020204" pitchFamily="49" charset="0"/>
                <a:ea typeface="Menlo" panose="020B0609030804020204" pitchFamily="49" charset="0"/>
                <a:cs typeface="Menlo" panose="020B0609030804020204" pitchFamily="49" charset="0"/>
              </a:rPr>
              <a:t>	}</a:t>
            </a:r>
          </a:p>
          <a:p>
            <a:pPr marL="0" indent="0">
              <a:buNone/>
              <a:tabLst>
                <a:tab pos="446088" algn="l"/>
              </a:tabLst>
            </a:pPr>
            <a:r>
              <a:rPr lang="en-US" sz="2000" b="1" dirty="0">
                <a:latin typeface="Menlo" panose="020B0609030804020204" pitchFamily="49" charset="0"/>
                <a:ea typeface="Menlo" panose="020B0609030804020204" pitchFamily="49" charset="0"/>
                <a:cs typeface="Menlo" panose="020B0609030804020204" pitchFamily="49" charset="0"/>
              </a:rPr>
              <a:t>	return best;</a:t>
            </a:r>
          </a:p>
          <a:p>
            <a:pPr marL="0" indent="0">
              <a:buNone/>
              <a:tabLst>
                <a:tab pos="446088" algn="l"/>
              </a:tabLst>
            </a:pPr>
            <a:r>
              <a:rPr lang="en-US" sz="2000" b="1" dirty="0">
                <a:latin typeface="Menlo" panose="020B0609030804020204" pitchFamily="49" charset="0"/>
                <a:ea typeface="Menlo" panose="020B0609030804020204" pitchFamily="49" charset="0"/>
                <a:cs typeface="Menlo" panose="020B0609030804020204" pitchFamily="49" charset="0"/>
              </a:rPr>
              <a:t>}</a:t>
            </a:r>
          </a:p>
        </p:txBody>
      </p:sp>
      <p:sp>
        <p:nvSpPr>
          <p:cNvPr id="4" name="Date Placeholder 3">
            <a:extLst>
              <a:ext uri="{FF2B5EF4-FFF2-40B4-BE49-F238E27FC236}">
                <a16:creationId xmlns:a16="http://schemas.microsoft.com/office/drawing/2014/main" id="{C9F4107B-2387-904F-8E84-FAC4046A5FE0}"/>
              </a:ext>
            </a:extLst>
          </p:cNvPr>
          <p:cNvSpPr>
            <a:spLocks noGrp="1"/>
          </p:cNvSpPr>
          <p:nvPr>
            <p:ph type="dt" sz="half" idx="10"/>
          </p:nvPr>
        </p:nvSpPr>
        <p:spPr/>
        <p:txBody>
          <a:bodyPr/>
          <a:lstStyle/>
          <a:p>
            <a:pPr>
              <a:defRPr/>
            </a:pPr>
            <a:fld id="{42E49081-5805-2747-8C6A-5FA478CC53C3}" type="datetime1">
              <a:rPr lang="en-US" smtClean="0"/>
              <a:pPr>
                <a:defRPr/>
              </a:pPr>
              <a:t>4/6/22</a:t>
            </a:fld>
            <a:endParaRPr lang="en-US"/>
          </a:p>
        </p:txBody>
      </p:sp>
      <p:sp>
        <p:nvSpPr>
          <p:cNvPr id="5" name="Footer Placeholder 4">
            <a:extLst>
              <a:ext uri="{FF2B5EF4-FFF2-40B4-BE49-F238E27FC236}">
                <a16:creationId xmlns:a16="http://schemas.microsoft.com/office/drawing/2014/main" id="{81C939A2-AA47-834C-AA7D-B2D3DA617F02}"/>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6FE2233C-FB41-C845-AA5A-2385D6C3A6B0}"/>
              </a:ext>
            </a:extLst>
          </p:cNvPr>
          <p:cNvSpPr>
            <a:spLocks noGrp="1"/>
          </p:cNvSpPr>
          <p:nvPr>
            <p:ph type="sldNum" sz="quarter" idx="12"/>
          </p:nvPr>
        </p:nvSpPr>
        <p:spPr/>
        <p:txBody>
          <a:bodyPr/>
          <a:lstStyle/>
          <a:p>
            <a:pPr>
              <a:defRPr/>
            </a:pPr>
            <a:fld id="{33E9163E-B168-F542-BBC6-C62085C73ADC}" type="slidenum">
              <a:rPr lang="en-US" smtClean="0"/>
              <a:pPr>
                <a:defRPr/>
              </a:pPr>
              <a:t>295</a:t>
            </a:fld>
            <a:endParaRPr lang="en-US"/>
          </a:p>
        </p:txBody>
      </p:sp>
    </p:spTree>
    <p:extLst>
      <p:ext uri="{BB962C8B-B14F-4D97-AF65-F5344CB8AC3E}">
        <p14:creationId xmlns:p14="http://schemas.microsoft.com/office/powerpoint/2010/main" val="674827301"/>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4FEF1-C716-444F-AB60-FC700AFB4C77}"/>
              </a:ext>
            </a:extLst>
          </p:cNvPr>
          <p:cNvSpPr>
            <a:spLocks noGrp="1"/>
          </p:cNvSpPr>
          <p:nvPr>
            <p:ph type="title"/>
          </p:nvPr>
        </p:nvSpPr>
        <p:spPr/>
        <p:txBody>
          <a:bodyPr/>
          <a:lstStyle/>
          <a:p>
            <a:r>
              <a:rPr lang="en-US" dirty="0"/>
              <a:t>Example of </a:t>
            </a:r>
            <a:r>
              <a:rPr lang="en-US" dirty="0" err="1"/>
              <a:t>SubsetSum</a:t>
            </a:r>
            <a:r>
              <a:rPr lang="en-US" dirty="0"/>
              <a:t> </a:t>
            </a:r>
            <a:r>
              <a:rPr lang="en-US" dirty="0" err="1"/>
              <a:t>Opt</a:t>
            </a:r>
            <a:endParaRPr lang="en-US" dirty="0"/>
          </a:p>
        </p:txBody>
      </p:sp>
      <p:sp>
        <p:nvSpPr>
          <p:cNvPr id="3" name="Content Placeholder 2">
            <a:extLst>
              <a:ext uri="{FF2B5EF4-FFF2-40B4-BE49-F238E27FC236}">
                <a16:creationId xmlns:a16="http://schemas.microsoft.com/office/drawing/2014/main" id="{A5B6E814-C197-A047-982A-E23094C903EC}"/>
              </a:ext>
            </a:extLst>
          </p:cNvPr>
          <p:cNvSpPr>
            <a:spLocks noGrp="1"/>
          </p:cNvSpPr>
          <p:nvPr>
            <p:ph idx="1"/>
          </p:nvPr>
        </p:nvSpPr>
        <p:spPr/>
        <p:txBody>
          <a:bodyPr/>
          <a:lstStyle/>
          <a:p>
            <a:r>
              <a:rPr lang="en-US" b="1" dirty="0"/>
              <a:t>Initial Values: </a:t>
            </a:r>
          </a:p>
          <a:p>
            <a:r>
              <a:rPr lang="en-US" b="1" dirty="0"/>
              <a:t>A = {1, 4, 5, 7}, best = B = 15</a:t>
            </a:r>
          </a:p>
          <a:p>
            <a:r>
              <a:rPr lang="en-US" b="1" dirty="0"/>
              <a:t>A = {1, 4, 5, 7, 8, 4, 2, 1}, best = 15</a:t>
            </a:r>
          </a:p>
          <a:p>
            <a:r>
              <a:rPr lang="en-US" b="1" dirty="0"/>
              <a:t>A = {1, 4, 5, 7, 4, 2, 1}, best = 15</a:t>
            </a:r>
          </a:p>
          <a:p>
            <a:r>
              <a:rPr lang="en-US" b="1" dirty="0"/>
              <a:t>A = {1, 4, 5, 7, 2, 1}, best = 15</a:t>
            </a:r>
          </a:p>
          <a:p>
            <a:r>
              <a:rPr lang="en-US" b="1" dirty="0"/>
              <a:t>A = {1, 4, 5, 7, 1}, best = 15-2 = 13</a:t>
            </a:r>
          </a:p>
          <a:p>
            <a:r>
              <a:rPr lang="en-US" b="1" dirty="0"/>
              <a:t>A = {1, 4, 5, 7}, best = 13</a:t>
            </a:r>
          </a:p>
          <a:p>
            <a:endParaRPr lang="en-US" dirty="0"/>
          </a:p>
        </p:txBody>
      </p:sp>
      <p:sp>
        <p:nvSpPr>
          <p:cNvPr id="4" name="Date Placeholder 3">
            <a:extLst>
              <a:ext uri="{FF2B5EF4-FFF2-40B4-BE49-F238E27FC236}">
                <a16:creationId xmlns:a16="http://schemas.microsoft.com/office/drawing/2014/main" id="{CE898B29-DB6D-0344-9D97-80AC8F875F17}"/>
              </a:ext>
            </a:extLst>
          </p:cNvPr>
          <p:cNvSpPr>
            <a:spLocks noGrp="1"/>
          </p:cNvSpPr>
          <p:nvPr>
            <p:ph type="dt" sz="half" idx="10"/>
          </p:nvPr>
        </p:nvSpPr>
        <p:spPr/>
        <p:txBody>
          <a:bodyPr/>
          <a:lstStyle/>
          <a:p>
            <a:pPr>
              <a:defRPr/>
            </a:pPr>
            <a:fld id="{42E49081-5805-2747-8C6A-5FA478CC53C3}" type="datetime1">
              <a:rPr lang="en-US" smtClean="0"/>
              <a:pPr>
                <a:defRPr/>
              </a:pPr>
              <a:t>4/6/22</a:t>
            </a:fld>
            <a:endParaRPr lang="en-US"/>
          </a:p>
        </p:txBody>
      </p:sp>
      <p:sp>
        <p:nvSpPr>
          <p:cNvPr id="5" name="Footer Placeholder 4">
            <a:extLst>
              <a:ext uri="{FF2B5EF4-FFF2-40B4-BE49-F238E27FC236}">
                <a16:creationId xmlns:a16="http://schemas.microsoft.com/office/drawing/2014/main" id="{BCF1CE74-311F-FA42-B047-20DF2BEC277D}"/>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4F1F888E-355C-5846-BB5A-E25DC82A1819}"/>
              </a:ext>
            </a:extLst>
          </p:cNvPr>
          <p:cNvSpPr>
            <a:spLocks noGrp="1"/>
          </p:cNvSpPr>
          <p:nvPr>
            <p:ph type="sldNum" sz="quarter" idx="12"/>
          </p:nvPr>
        </p:nvSpPr>
        <p:spPr/>
        <p:txBody>
          <a:bodyPr/>
          <a:lstStyle/>
          <a:p>
            <a:pPr>
              <a:defRPr/>
            </a:pPr>
            <a:fld id="{33E9163E-B168-F542-BBC6-C62085C73ADC}" type="slidenum">
              <a:rPr lang="en-US" smtClean="0"/>
              <a:pPr>
                <a:defRPr/>
              </a:pPr>
              <a:t>296</a:t>
            </a:fld>
            <a:endParaRPr lang="en-US"/>
          </a:p>
        </p:txBody>
      </p:sp>
    </p:spTree>
    <p:extLst>
      <p:ext uri="{BB962C8B-B14F-4D97-AF65-F5344CB8AC3E}">
        <p14:creationId xmlns:p14="http://schemas.microsoft.com/office/powerpoint/2010/main" val="3558144225"/>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4FEF1-C716-444F-AB60-FC700AFB4C77}"/>
              </a:ext>
            </a:extLst>
          </p:cNvPr>
          <p:cNvSpPr>
            <a:spLocks noGrp="1"/>
          </p:cNvSpPr>
          <p:nvPr>
            <p:ph type="title"/>
          </p:nvPr>
        </p:nvSpPr>
        <p:spPr/>
        <p:txBody>
          <a:bodyPr/>
          <a:lstStyle/>
          <a:p>
            <a:r>
              <a:rPr lang="en-US" dirty="0"/>
              <a:t>Another Example</a:t>
            </a:r>
          </a:p>
        </p:txBody>
      </p:sp>
      <p:sp>
        <p:nvSpPr>
          <p:cNvPr id="3" name="Content Placeholder 2">
            <a:extLst>
              <a:ext uri="{FF2B5EF4-FFF2-40B4-BE49-F238E27FC236}">
                <a16:creationId xmlns:a16="http://schemas.microsoft.com/office/drawing/2014/main" id="{A5B6E814-C197-A047-982A-E23094C903EC}"/>
              </a:ext>
            </a:extLst>
          </p:cNvPr>
          <p:cNvSpPr>
            <a:spLocks noGrp="1"/>
          </p:cNvSpPr>
          <p:nvPr>
            <p:ph idx="1"/>
          </p:nvPr>
        </p:nvSpPr>
        <p:spPr/>
        <p:txBody>
          <a:bodyPr/>
          <a:lstStyle/>
          <a:p>
            <a:r>
              <a:rPr lang="en-US" b="1" dirty="0"/>
              <a:t>Initial Values: </a:t>
            </a:r>
          </a:p>
          <a:p>
            <a:r>
              <a:rPr lang="en-US" b="1" dirty="0"/>
              <a:t>A = {1, 4, 5, 7}, best = B = 20</a:t>
            </a:r>
          </a:p>
          <a:p>
            <a:r>
              <a:rPr lang="en-US" b="1" dirty="0"/>
              <a:t>A = {1, 4, 5, 7, 16, 8, 4, 2, 1}, best = 20</a:t>
            </a:r>
          </a:p>
          <a:p>
            <a:r>
              <a:rPr lang="en-US" b="1" dirty="0"/>
              <a:t>A = {1, 4, 5, 7, 8, 4, 2, 1}, best = 20</a:t>
            </a:r>
          </a:p>
          <a:p>
            <a:r>
              <a:rPr lang="en-US" b="1" dirty="0"/>
              <a:t>A = {1, 4, 5, 7, 4, 2, 1}, best = 20</a:t>
            </a:r>
          </a:p>
          <a:p>
            <a:r>
              <a:rPr lang="en-US" b="1" dirty="0"/>
              <a:t>A = {1, 4, 5, 7, 2, 1}, best = 20</a:t>
            </a:r>
          </a:p>
          <a:p>
            <a:r>
              <a:rPr lang="en-US" b="1" dirty="0"/>
              <a:t>A = {1, 4, 5, 7, 1}, best = 20-2 = 18 </a:t>
            </a:r>
          </a:p>
          <a:p>
            <a:r>
              <a:rPr lang="en-US" b="1" dirty="0"/>
              <a:t>A = {1, 4, 5, 7}, best = 18-1 = 17</a:t>
            </a:r>
          </a:p>
          <a:p>
            <a:endParaRPr lang="en-US" dirty="0"/>
          </a:p>
        </p:txBody>
      </p:sp>
      <p:sp>
        <p:nvSpPr>
          <p:cNvPr id="4" name="Date Placeholder 3">
            <a:extLst>
              <a:ext uri="{FF2B5EF4-FFF2-40B4-BE49-F238E27FC236}">
                <a16:creationId xmlns:a16="http://schemas.microsoft.com/office/drawing/2014/main" id="{CE898B29-DB6D-0344-9D97-80AC8F875F17}"/>
              </a:ext>
            </a:extLst>
          </p:cNvPr>
          <p:cNvSpPr>
            <a:spLocks noGrp="1"/>
          </p:cNvSpPr>
          <p:nvPr>
            <p:ph type="dt" sz="half" idx="10"/>
          </p:nvPr>
        </p:nvSpPr>
        <p:spPr/>
        <p:txBody>
          <a:bodyPr/>
          <a:lstStyle/>
          <a:p>
            <a:pPr>
              <a:defRPr/>
            </a:pPr>
            <a:fld id="{42E49081-5805-2747-8C6A-5FA478CC53C3}" type="datetime1">
              <a:rPr lang="en-US" smtClean="0"/>
              <a:pPr>
                <a:defRPr/>
              </a:pPr>
              <a:t>4/6/22</a:t>
            </a:fld>
            <a:endParaRPr lang="en-US"/>
          </a:p>
        </p:txBody>
      </p:sp>
      <p:sp>
        <p:nvSpPr>
          <p:cNvPr id="5" name="Footer Placeholder 4">
            <a:extLst>
              <a:ext uri="{FF2B5EF4-FFF2-40B4-BE49-F238E27FC236}">
                <a16:creationId xmlns:a16="http://schemas.microsoft.com/office/drawing/2014/main" id="{BCF1CE74-311F-FA42-B047-20DF2BEC277D}"/>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4F1F888E-355C-5846-BB5A-E25DC82A1819}"/>
              </a:ext>
            </a:extLst>
          </p:cNvPr>
          <p:cNvSpPr>
            <a:spLocks noGrp="1"/>
          </p:cNvSpPr>
          <p:nvPr>
            <p:ph type="sldNum" sz="quarter" idx="12"/>
          </p:nvPr>
        </p:nvSpPr>
        <p:spPr/>
        <p:txBody>
          <a:bodyPr/>
          <a:lstStyle/>
          <a:p>
            <a:pPr>
              <a:defRPr/>
            </a:pPr>
            <a:fld id="{33E9163E-B168-F542-BBC6-C62085C73ADC}" type="slidenum">
              <a:rPr lang="en-US" smtClean="0"/>
              <a:pPr>
                <a:defRPr/>
              </a:pPr>
              <a:t>297</a:t>
            </a:fld>
            <a:endParaRPr lang="en-US"/>
          </a:p>
        </p:txBody>
      </p:sp>
    </p:spTree>
    <p:extLst>
      <p:ext uri="{BB962C8B-B14F-4D97-AF65-F5344CB8AC3E}">
        <p14:creationId xmlns:p14="http://schemas.microsoft.com/office/powerpoint/2010/main" val="192975606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A0DEB-AA97-BE42-96B2-880BD388666C}"/>
              </a:ext>
            </a:extLst>
          </p:cNvPr>
          <p:cNvSpPr>
            <a:spLocks noGrp="1"/>
          </p:cNvSpPr>
          <p:nvPr>
            <p:ph type="title"/>
          </p:nvPr>
        </p:nvSpPr>
        <p:spPr/>
        <p:txBody>
          <a:bodyPr/>
          <a:lstStyle/>
          <a:p>
            <a:r>
              <a:rPr lang="en-US" dirty="0"/>
              <a:t>Analysis</a:t>
            </a:r>
          </a:p>
        </p:txBody>
      </p:sp>
      <p:sp>
        <p:nvSpPr>
          <p:cNvPr id="3" name="Content Placeholder 2">
            <a:extLst>
              <a:ext uri="{FF2B5EF4-FFF2-40B4-BE49-F238E27FC236}">
                <a16:creationId xmlns:a16="http://schemas.microsoft.com/office/drawing/2014/main" id="{107D116F-EA9C-C54A-B0AD-9FBD9D7A6CA9}"/>
              </a:ext>
            </a:extLst>
          </p:cNvPr>
          <p:cNvSpPr>
            <a:spLocks noGrp="1"/>
          </p:cNvSpPr>
          <p:nvPr>
            <p:ph idx="1"/>
          </p:nvPr>
        </p:nvSpPr>
        <p:spPr/>
        <p:txBody>
          <a:bodyPr/>
          <a:lstStyle/>
          <a:p>
            <a:r>
              <a:rPr lang="en-US" dirty="0"/>
              <a:t>Each loop has </a:t>
            </a:r>
            <a:r>
              <a:rPr lang="en-US" b="1" dirty="0"/>
              <a:t>O(log</a:t>
            </a:r>
            <a:r>
              <a:rPr lang="en-US" b="1" baseline="-25000" dirty="0"/>
              <a:t>2</a:t>
            </a:r>
            <a:r>
              <a:rPr lang="en-US" b="1" dirty="0"/>
              <a:t>B) </a:t>
            </a:r>
            <a:r>
              <a:rPr lang="en-US" dirty="0"/>
              <a:t>iterations, which is linear with respect to the size of </a:t>
            </a:r>
            <a:r>
              <a:rPr lang="en-US" b="1" dirty="0"/>
              <a:t>B</a:t>
            </a:r>
            <a:r>
              <a:rPr lang="en-US" dirty="0"/>
              <a:t>. </a:t>
            </a:r>
          </a:p>
          <a:p>
            <a:r>
              <a:rPr lang="en-US" dirty="0"/>
              <a:t>Note that if we tried all values less that B, we would have </a:t>
            </a:r>
            <a:r>
              <a:rPr lang="en-US" b="1" dirty="0"/>
              <a:t>O(B)</a:t>
            </a:r>
            <a:r>
              <a:rPr lang="en-US" dirty="0"/>
              <a:t> tries and that is exponential in </a:t>
            </a:r>
            <a:r>
              <a:rPr lang="en-US" b="1" dirty="0"/>
              <a:t>log</a:t>
            </a:r>
            <a:r>
              <a:rPr lang="en-US" b="1" baseline="-25000" dirty="0"/>
              <a:t>2</a:t>
            </a:r>
            <a:r>
              <a:rPr lang="en-US" b="1" dirty="0"/>
              <a:t>B</a:t>
            </a:r>
            <a:r>
              <a:rPr lang="en-US" dirty="0"/>
              <a:t>, the size of </a:t>
            </a:r>
            <a:r>
              <a:rPr lang="en-US" b="1" dirty="0"/>
              <a:t>B</a:t>
            </a:r>
            <a:r>
              <a:rPr lang="en-US" dirty="0"/>
              <a:t>.</a:t>
            </a:r>
          </a:p>
          <a:p>
            <a:r>
              <a:rPr lang="en-US" dirty="0"/>
              <a:t>The correct solution takes advantage of the </a:t>
            </a:r>
            <a:r>
              <a:rPr lang="en-US" b="1" dirty="0"/>
              <a:t>NP-complete</a:t>
            </a:r>
            <a:r>
              <a:rPr lang="en-US" dirty="0"/>
              <a:t> power of the oracle.</a:t>
            </a:r>
          </a:p>
        </p:txBody>
      </p:sp>
      <p:sp>
        <p:nvSpPr>
          <p:cNvPr id="4" name="Date Placeholder 3">
            <a:extLst>
              <a:ext uri="{FF2B5EF4-FFF2-40B4-BE49-F238E27FC236}">
                <a16:creationId xmlns:a16="http://schemas.microsoft.com/office/drawing/2014/main" id="{E171BB91-32ED-0940-871E-9F162B3A5E26}"/>
              </a:ext>
            </a:extLst>
          </p:cNvPr>
          <p:cNvSpPr>
            <a:spLocks noGrp="1"/>
          </p:cNvSpPr>
          <p:nvPr>
            <p:ph type="dt" sz="half" idx="10"/>
          </p:nvPr>
        </p:nvSpPr>
        <p:spPr/>
        <p:txBody>
          <a:bodyPr/>
          <a:lstStyle/>
          <a:p>
            <a:pPr>
              <a:defRPr/>
            </a:pPr>
            <a:fld id="{42E49081-5805-2747-8C6A-5FA478CC53C3}" type="datetime1">
              <a:rPr lang="en-US" smtClean="0"/>
              <a:pPr>
                <a:defRPr/>
              </a:pPr>
              <a:t>4/6/22</a:t>
            </a:fld>
            <a:endParaRPr lang="en-US"/>
          </a:p>
        </p:txBody>
      </p:sp>
      <p:sp>
        <p:nvSpPr>
          <p:cNvPr id="5" name="Footer Placeholder 4">
            <a:extLst>
              <a:ext uri="{FF2B5EF4-FFF2-40B4-BE49-F238E27FC236}">
                <a16:creationId xmlns:a16="http://schemas.microsoft.com/office/drawing/2014/main" id="{C2C3B858-8459-BF43-A205-4582E5A5CC19}"/>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040EDB58-CF7B-584D-AF2B-2BAEC1C0E704}"/>
              </a:ext>
            </a:extLst>
          </p:cNvPr>
          <p:cNvSpPr>
            <a:spLocks noGrp="1"/>
          </p:cNvSpPr>
          <p:nvPr>
            <p:ph type="sldNum" sz="quarter" idx="12"/>
          </p:nvPr>
        </p:nvSpPr>
        <p:spPr/>
        <p:txBody>
          <a:bodyPr/>
          <a:lstStyle/>
          <a:p>
            <a:pPr>
              <a:defRPr/>
            </a:pPr>
            <a:fld id="{33E9163E-B168-F542-BBC6-C62085C73ADC}" type="slidenum">
              <a:rPr lang="en-US" smtClean="0"/>
              <a:pPr>
                <a:defRPr/>
              </a:pPr>
              <a:t>298</a:t>
            </a:fld>
            <a:endParaRPr lang="en-US"/>
          </a:p>
        </p:txBody>
      </p:sp>
    </p:spTree>
    <p:extLst>
      <p:ext uri="{BB962C8B-B14F-4D97-AF65-F5344CB8AC3E}">
        <p14:creationId xmlns:p14="http://schemas.microsoft.com/office/powerpoint/2010/main" val="2450525275"/>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1B81F-79D4-E246-86CA-8E88EA99C9E6}"/>
              </a:ext>
            </a:extLst>
          </p:cNvPr>
          <p:cNvSpPr>
            <a:spLocks noGrp="1"/>
          </p:cNvSpPr>
          <p:nvPr>
            <p:ph type="title"/>
          </p:nvPr>
        </p:nvSpPr>
        <p:spPr/>
        <p:txBody>
          <a:bodyPr/>
          <a:lstStyle/>
          <a:p>
            <a:r>
              <a:rPr lang="en-US" dirty="0"/>
              <a:t>Minimum Colors for a Graph</a:t>
            </a:r>
          </a:p>
        </p:txBody>
      </p:sp>
      <p:sp>
        <p:nvSpPr>
          <p:cNvPr id="3" name="Content Placeholder 2">
            <a:extLst>
              <a:ext uri="{FF2B5EF4-FFF2-40B4-BE49-F238E27FC236}">
                <a16:creationId xmlns:a16="http://schemas.microsoft.com/office/drawing/2014/main" id="{54D52DC2-D437-8048-9269-EEBC73ECF509}"/>
              </a:ext>
            </a:extLst>
          </p:cNvPr>
          <p:cNvSpPr>
            <a:spLocks noGrp="1"/>
          </p:cNvSpPr>
          <p:nvPr>
            <p:ph idx="1"/>
          </p:nvPr>
        </p:nvSpPr>
        <p:spPr/>
        <p:txBody>
          <a:bodyPr/>
          <a:lstStyle/>
          <a:p>
            <a:r>
              <a:rPr lang="en-US" sz="2400" dirty="0"/>
              <a:t>We know K-Color (</a:t>
            </a:r>
            <a:r>
              <a:rPr lang="en-US" sz="2400" b="1" dirty="0"/>
              <a:t>KC</a:t>
            </a:r>
            <a:r>
              <a:rPr lang="en-US" sz="2400" dirty="0"/>
              <a:t>) is </a:t>
            </a:r>
            <a:r>
              <a:rPr lang="en-US" sz="2400" b="1" dirty="0"/>
              <a:t>NP Complete</a:t>
            </a:r>
          </a:p>
          <a:p>
            <a:r>
              <a:rPr lang="en-US" sz="2400" dirty="0"/>
              <a:t>We can reduce </a:t>
            </a:r>
            <a:r>
              <a:rPr lang="en-US" sz="2400" b="1" dirty="0"/>
              <a:t>KC</a:t>
            </a:r>
            <a:r>
              <a:rPr lang="en-US" sz="2400" dirty="0"/>
              <a:t> to </a:t>
            </a:r>
            <a:r>
              <a:rPr lang="en-US" sz="2400" b="1" dirty="0" err="1"/>
              <a:t>MinColor</a:t>
            </a:r>
            <a:r>
              <a:rPr lang="en-US" sz="2400" b="1" dirty="0"/>
              <a:t> </a:t>
            </a:r>
            <a:r>
              <a:rPr lang="en-US" sz="2400" dirty="0"/>
              <a:t>problem just by seeing if </a:t>
            </a:r>
            <a:r>
              <a:rPr lang="en-US" sz="2400" b="1" dirty="0" err="1"/>
              <a:t>MinColor</a:t>
            </a:r>
            <a:r>
              <a:rPr lang="en-US" sz="2400" b="1" dirty="0"/>
              <a:t> </a:t>
            </a:r>
            <a:r>
              <a:rPr lang="en-US" sz="2400" dirty="0"/>
              <a:t>is </a:t>
            </a:r>
            <a:r>
              <a:rPr lang="en-US" sz="2400" b="1" dirty="0"/>
              <a:t>≤ K</a:t>
            </a:r>
            <a:r>
              <a:rPr lang="en-US" sz="2400" dirty="0"/>
              <a:t>. Thus, </a:t>
            </a:r>
            <a:r>
              <a:rPr lang="en-US" sz="2400" b="1" dirty="0" err="1"/>
              <a:t>MinColor</a:t>
            </a:r>
            <a:r>
              <a:rPr lang="en-US" sz="2400" dirty="0"/>
              <a:t> is </a:t>
            </a:r>
            <a:r>
              <a:rPr lang="en-US" sz="2400" b="1" dirty="0"/>
              <a:t>NP-Hard</a:t>
            </a:r>
          </a:p>
          <a:p>
            <a:r>
              <a:rPr lang="en-US" sz="2400" dirty="0"/>
              <a:t>How do we reduce </a:t>
            </a:r>
            <a:r>
              <a:rPr lang="en-US" sz="2400" b="1" dirty="0" err="1"/>
              <a:t>MinColor</a:t>
            </a:r>
            <a:r>
              <a:rPr lang="en-US" sz="2400" b="1" dirty="0"/>
              <a:t> </a:t>
            </a:r>
            <a:r>
              <a:rPr lang="en-US" sz="2400" dirty="0"/>
              <a:t>to </a:t>
            </a:r>
            <a:r>
              <a:rPr lang="en-US" sz="2400" b="1" dirty="0"/>
              <a:t>KC</a:t>
            </a:r>
            <a:r>
              <a:rPr lang="en-US" sz="2400" dirty="0"/>
              <a:t> asking only a </a:t>
            </a:r>
            <a:r>
              <a:rPr lang="en-US" sz="2400" b="1" dirty="0"/>
              <a:t>log</a:t>
            </a:r>
            <a:r>
              <a:rPr lang="en-US" sz="2400" dirty="0"/>
              <a:t> number of questions of the oracle for </a:t>
            </a:r>
            <a:r>
              <a:rPr lang="en-US" sz="2400" b="1" dirty="0"/>
              <a:t>KC</a:t>
            </a:r>
            <a:r>
              <a:rPr lang="en-US" sz="2400" dirty="0"/>
              <a:t>?</a:t>
            </a:r>
          </a:p>
          <a:p>
            <a:r>
              <a:rPr lang="en-US" sz="2400" dirty="0"/>
              <a:t>Consider, if </a:t>
            </a:r>
            <a:r>
              <a:rPr lang="en-US" sz="2400" b="1" dirty="0"/>
              <a:t>N</a:t>
            </a:r>
            <a:r>
              <a:rPr lang="en-US" sz="2400" dirty="0"/>
              <a:t> nodes, then can easily </a:t>
            </a:r>
            <a:r>
              <a:rPr lang="en-US" sz="2400" b="1" dirty="0"/>
              <a:t>N-Colo</a:t>
            </a:r>
            <a:r>
              <a:rPr lang="en-US" sz="2400" dirty="0"/>
              <a:t>r</a:t>
            </a:r>
          </a:p>
          <a:p>
            <a:r>
              <a:rPr lang="en-US" sz="2400" dirty="0"/>
              <a:t>Can we </a:t>
            </a:r>
            <a:r>
              <a:rPr lang="en-US" sz="2400" b="1" dirty="0"/>
              <a:t>N/2-Color</a:t>
            </a:r>
            <a:r>
              <a:rPr lang="en-US" sz="2400" dirty="0"/>
              <a:t>? </a:t>
            </a:r>
          </a:p>
          <a:p>
            <a:pPr lvl="1"/>
            <a:r>
              <a:rPr lang="en-US" sz="2000" dirty="0"/>
              <a:t>If so, then try </a:t>
            </a:r>
            <a:r>
              <a:rPr lang="en-US" sz="2000" b="1" dirty="0"/>
              <a:t>N/4</a:t>
            </a:r>
          </a:p>
          <a:p>
            <a:pPr lvl="1"/>
            <a:r>
              <a:rPr lang="en-US" sz="2000" dirty="0"/>
              <a:t>If not, then try </a:t>
            </a:r>
            <a:r>
              <a:rPr lang="en-US" sz="2000" b="1" dirty="0"/>
              <a:t>3N/4</a:t>
            </a:r>
          </a:p>
          <a:p>
            <a:r>
              <a:rPr lang="en-US" sz="2400" dirty="0"/>
              <a:t>This is a simple binary search for optimal value</a:t>
            </a:r>
          </a:p>
        </p:txBody>
      </p:sp>
      <p:sp>
        <p:nvSpPr>
          <p:cNvPr id="4" name="Date Placeholder 3">
            <a:extLst>
              <a:ext uri="{FF2B5EF4-FFF2-40B4-BE49-F238E27FC236}">
                <a16:creationId xmlns:a16="http://schemas.microsoft.com/office/drawing/2014/main" id="{36A79A67-EC15-AD4A-9C3A-C50CC0588DF6}"/>
              </a:ext>
            </a:extLst>
          </p:cNvPr>
          <p:cNvSpPr>
            <a:spLocks noGrp="1"/>
          </p:cNvSpPr>
          <p:nvPr>
            <p:ph type="dt" sz="half" idx="10"/>
          </p:nvPr>
        </p:nvSpPr>
        <p:spPr/>
        <p:txBody>
          <a:bodyPr/>
          <a:lstStyle/>
          <a:p>
            <a:pPr>
              <a:defRPr/>
            </a:pPr>
            <a:fld id="{42E49081-5805-2747-8C6A-5FA478CC53C3}" type="datetime1">
              <a:rPr lang="en-US" smtClean="0"/>
              <a:pPr>
                <a:defRPr/>
              </a:pPr>
              <a:t>4/6/22</a:t>
            </a:fld>
            <a:endParaRPr lang="en-US"/>
          </a:p>
        </p:txBody>
      </p:sp>
      <p:sp>
        <p:nvSpPr>
          <p:cNvPr id="5" name="Footer Placeholder 4">
            <a:extLst>
              <a:ext uri="{FF2B5EF4-FFF2-40B4-BE49-F238E27FC236}">
                <a16:creationId xmlns:a16="http://schemas.microsoft.com/office/drawing/2014/main" id="{5DEFA346-E157-B540-BF1B-734D7C4286E8}"/>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A2D42BFF-9A32-7C4C-A919-F6F1B030AB13}"/>
              </a:ext>
            </a:extLst>
          </p:cNvPr>
          <p:cNvSpPr>
            <a:spLocks noGrp="1"/>
          </p:cNvSpPr>
          <p:nvPr>
            <p:ph type="sldNum" sz="quarter" idx="12"/>
          </p:nvPr>
        </p:nvSpPr>
        <p:spPr/>
        <p:txBody>
          <a:bodyPr/>
          <a:lstStyle/>
          <a:p>
            <a:pPr>
              <a:defRPr/>
            </a:pPr>
            <a:fld id="{33E9163E-B168-F542-BBC6-C62085C73ADC}" type="slidenum">
              <a:rPr lang="en-US" smtClean="0"/>
              <a:pPr>
                <a:defRPr/>
              </a:pPr>
              <a:t>299</a:t>
            </a:fld>
            <a:endParaRPr lang="en-US"/>
          </a:p>
        </p:txBody>
      </p:sp>
    </p:spTree>
    <p:extLst>
      <p:ext uri="{BB962C8B-B14F-4D97-AF65-F5344CB8AC3E}">
        <p14:creationId xmlns:p14="http://schemas.microsoft.com/office/powerpoint/2010/main" val="848883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ea typeface="ＭＳ Ｐゴシック" pitchFamily="-111" charset="-128"/>
                <a:cs typeface="ＭＳ Ｐゴシック" pitchFamily="-111" charset="-128"/>
              </a:rPr>
              <a:t>Checking a “Yes” Answer</a:t>
            </a:r>
          </a:p>
        </p:txBody>
      </p:sp>
      <p:sp>
        <p:nvSpPr>
          <p:cNvPr id="48131" name="Content Placeholder 2"/>
          <p:cNvSpPr>
            <a:spLocks noGrp="1"/>
          </p:cNvSpPr>
          <p:nvPr>
            <p:ph idx="1"/>
          </p:nvPr>
        </p:nvSpPr>
        <p:spPr/>
        <p:txBody>
          <a:bodyPr/>
          <a:lstStyle/>
          <a:p>
            <a:r>
              <a:rPr lang="en-US" sz="1800" dirty="0">
                <a:ea typeface="ＭＳ Ｐゴシック" pitchFamily="-111" charset="-128"/>
                <a:cs typeface="ＭＳ Ｐゴシック" pitchFamily="-111" charset="-128"/>
              </a:rPr>
              <a:t>Without showing how your program works (you may not even know), how can you convince someone else that instance (1) is, in fact, a Yes instance?</a:t>
            </a:r>
          </a:p>
          <a:p>
            <a:r>
              <a:rPr lang="en-US" sz="1800" dirty="0">
                <a:ea typeface="ＭＳ Ｐゴシック" pitchFamily="-111" charset="-128"/>
                <a:cs typeface="ＭＳ Ｐゴシック" pitchFamily="-111" charset="-128"/>
              </a:rPr>
              <a:t>We can assume the output of the program was an actual coloring of </a:t>
            </a:r>
            <a:r>
              <a:rPr lang="en-US" sz="1800" b="1" dirty="0">
                <a:ea typeface="ＭＳ Ｐゴシック" pitchFamily="-111" charset="-128"/>
                <a:cs typeface="ＭＳ Ｐゴシック" pitchFamily="-111" charset="-128"/>
              </a:rPr>
              <a:t>G</a:t>
            </a:r>
            <a:r>
              <a:rPr lang="en-US" sz="1800" dirty="0">
                <a:ea typeface="ＭＳ Ｐゴシック" pitchFamily="-111" charset="-128"/>
                <a:cs typeface="ＭＳ Ｐゴシック" pitchFamily="-111" charset="-128"/>
              </a:rPr>
              <a:t>. Just give that to a doubter who can easily check that no adjacent vertices are colored the same, and that no more than </a:t>
            </a:r>
            <a:r>
              <a:rPr lang="en-US" sz="1800" b="1" dirty="0">
                <a:ea typeface="ＭＳ Ｐゴシック" pitchFamily="-111" charset="-128"/>
                <a:cs typeface="ＭＳ Ｐゴシック" pitchFamily="-111" charset="-128"/>
              </a:rPr>
              <a:t>k</a:t>
            </a:r>
            <a:r>
              <a:rPr lang="en-US" sz="1800" dirty="0">
                <a:ea typeface="ＭＳ Ｐゴシック" pitchFamily="-111" charset="-128"/>
                <a:cs typeface="ＭＳ Ｐゴシック" pitchFamily="-111" charset="-128"/>
              </a:rPr>
              <a:t> colors were used.</a:t>
            </a:r>
          </a:p>
          <a:p>
            <a:endParaRPr lang="en-US" sz="1800" dirty="0">
              <a:ea typeface="ＭＳ Ｐゴシック" pitchFamily="-111" charset="-128"/>
              <a:cs typeface="ＭＳ Ｐゴシック" pitchFamily="-111" charset="-128"/>
            </a:endParaRPr>
          </a:p>
          <a:p>
            <a:r>
              <a:rPr lang="en-US" sz="1800" dirty="0">
                <a:ea typeface="ＭＳ Ｐゴシック" pitchFamily="-111" charset="-128"/>
                <a:cs typeface="ＭＳ Ｐゴシック" pitchFamily="-111" charset="-128"/>
              </a:rPr>
              <a:t>How about the No instance?</a:t>
            </a:r>
          </a:p>
          <a:p>
            <a:endParaRPr lang="en-US" sz="1800" dirty="0">
              <a:ea typeface="ＭＳ Ｐゴシック" pitchFamily="-111" charset="-128"/>
              <a:cs typeface="ＭＳ Ｐゴシック" pitchFamily="-111" charset="-128"/>
            </a:endParaRPr>
          </a:p>
          <a:p>
            <a:r>
              <a:rPr lang="en-US" sz="1800" dirty="0">
                <a:ea typeface="ＭＳ Ｐゴシック" pitchFamily="-111" charset="-128"/>
                <a:cs typeface="ＭＳ Ｐゴシック" pitchFamily="-111" charset="-128"/>
              </a:rPr>
              <a:t>What could the program have given that allows us to quickly "verify" (2) is a No  instance?</a:t>
            </a:r>
          </a:p>
          <a:p>
            <a:pPr lvl="2"/>
            <a:r>
              <a:rPr lang="en-US" sz="1800" dirty="0">
                <a:ea typeface="ＭＳ Ｐゴシック" pitchFamily="-111" charset="-128"/>
              </a:rPr>
              <a:t>No One Knows!!</a:t>
            </a:r>
          </a:p>
          <a:p>
            <a:pPr lvl="2"/>
            <a:endParaRPr lang="en-US" sz="1800" dirty="0">
              <a:ea typeface="ＭＳ Ｐゴシック" pitchFamily="-111" charset="-128"/>
            </a:endParaRPr>
          </a:p>
          <a:p>
            <a:r>
              <a:rPr lang="en-US" sz="1800" u="sng" dirty="0">
                <a:ea typeface="ＭＳ Ｐゴシック" pitchFamily="-111" charset="-128"/>
              </a:rPr>
              <a:t>For all</a:t>
            </a:r>
            <a:r>
              <a:rPr lang="en-US" sz="1800" dirty="0">
                <a:ea typeface="ＭＳ Ｐゴシック" pitchFamily="-111" charset="-128"/>
              </a:rPr>
              <a:t> problems seem to be harder than </a:t>
            </a:r>
            <a:r>
              <a:rPr lang="en-US" sz="1800" u="sng" dirty="0">
                <a:ea typeface="ＭＳ Ｐゴシック" pitchFamily="-111" charset="-128"/>
              </a:rPr>
              <a:t>there exists</a:t>
            </a:r>
            <a:r>
              <a:rPr lang="en-US" sz="1800" dirty="0">
                <a:ea typeface="ＭＳ Ｐゴシック" pitchFamily="-111" charset="-128"/>
              </a:rPr>
              <a:t> ones in many contexts</a:t>
            </a:r>
          </a:p>
          <a:p>
            <a:r>
              <a:rPr lang="en-US" sz="1800" dirty="0">
                <a:ea typeface="ＭＳ Ｐゴシック" pitchFamily="-111" charset="-128"/>
              </a:rPr>
              <a:t>Think re versus co-re</a:t>
            </a:r>
          </a:p>
        </p:txBody>
      </p:sp>
      <p:sp>
        <p:nvSpPr>
          <p:cNvPr id="48132" name="Date Placeholder 3"/>
          <p:cNvSpPr>
            <a:spLocks noGrp="1"/>
          </p:cNvSpPr>
          <p:nvPr>
            <p:ph type="dt" sz="quarter" idx="10"/>
          </p:nvPr>
        </p:nvSpPr>
        <p:spPr>
          <a:noFill/>
        </p:spPr>
        <p:txBody>
          <a:bodyPr/>
          <a:lstStyle/>
          <a:p>
            <a:fld id="{52F82E17-4359-274E-B370-736DA999811A}"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4813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8134" name="Slide Number Placeholder 5"/>
          <p:cNvSpPr>
            <a:spLocks noGrp="1"/>
          </p:cNvSpPr>
          <p:nvPr>
            <p:ph type="sldNum" sz="quarter" idx="12"/>
          </p:nvPr>
        </p:nvSpPr>
        <p:spPr>
          <a:noFill/>
        </p:spPr>
        <p:txBody>
          <a:bodyPr/>
          <a:lstStyle/>
          <a:p>
            <a:fld id="{62F8FEF6-C27B-AE45-B7AD-7851C27E617F}" type="slidenum">
              <a:rPr lang="en-US">
                <a:latin typeface="Arial" pitchFamily="-111" charset="0"/>
                <a:ea typeface="ＭＳ Ｐゴシック" pitchFamily="-111" charset="-128"/>
                <a:cs typeface="ＭＳ Ｐゴシック" pitchFamily="-111" charset="-128"/>
              </a:rPr>
              <a:pPr/>
              <a:t>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1384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p:txBody>
          <a:bodyPr/>
          <a:lstStyle/>
          <a:p>
            <a:pPr>
              <a:defRPr/>
            </a:pPr>
            <a:r>
              <a:rPr lang="en-US" dirty="0">
                <a:ea typeface="ＭＳ Ｐゴシック" pitchFamily="-111" charset="-128"/>
                <a:cs typeface="ＭＳ Ｐゴシック" pitchFamily="-111" charset="-128"/>
              </a:rPr>
              <a:t>Class – NP</a:t>
            </a:r>
          </a:p>
        </p:txBody>
      </p:sp>
      <p:sp>
        <p:nvSpPr>
          <p:cNvPr id="405507" name="Rectangle 3"/>
          <p:cNvSpPr>
            <a:spLocks noGrp="1" noChangeArrowheads="1"/>
          </p:cNvSpPr>
          <p:nvPr>
            <p:ph type="subTitle" idx="1"/>
          </p:nvPr>
        </p:nvSpPr>
        <p:spPr/>
        <p:txBody>
          <a:bodyPr/>
          <a:lstStyle/>
          <a:p>
            <a:pPr algn="ctr" eaLnBrk="1" hangingPunct="1">
              <a:buFont typeface="Times" charset="0"/>
              <a:buNone/>
              <a:defRPr/>
            </a:pPr>
            <a:r>
              <a:rPr lang="en-US" b="1" dirty="0"/>
              <a:t>First Significant Complexity Class of Problems</a:t>
            </a:r>
          </a:p>
        </p:txBody>
      </p:sp>
    </p:spTree>
    <p:extLst>
      <p:ext uri="{BB962C8B-B14F-4D97-AF65-F5344CB8AC3E}">
        <p14:creationId xmlns:p14="http://schemas.microsoft.com/office/powerpoint/2010/main" val="118324587"/>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9FADF7-3E2C-4723-A556-7B0B23B2DB19}"/>
              </a:ext>
            </a:extLst>
          </p:cNvPr>
          <p:cNvSpPr>
            <a:spLocks noGrp="1"/>
          </p:cNvSpPr>
          <p:nvPr>
            <p:ph type="ctrTitle"/>
          </p:nvPr>
        </p:nvSpPr>
        <p:spPr/>
        <p:txBody>
          <a:bodyPr/>
          <a:lstStyle/>
          <a:p>
            <a:r>
              <a:rPr lang="en-US" dirty="0"/>
              <a:t>2SAT</a:t>
            </a:r>
          </a:p>
        </p:txBody>
      </p:sp>
      <p:sp>
        <p:nvSpPr>
          <p:cNvPr id="8" name="Subtitle 7">
            <a:extLst>
              <a:ext uri="{FF2B5EF4-FFF2-40B4-BE49-F238E27FC236}">
                <a16:creationId xmlns:a16="http://schemas.microsoft.com/office/drawing/2014/main" id="{3EBB4C50-3EEB-4B00-BE4C-4A7C9411D179}"/>
              </a:ext>
            </a:extLst>
          </p:cNvPr>
          <p:cNvSpPr>
            <a:spLocks noGrp="1"/>
          </p:cNvSpPr>
          <p:nvPr>
            <p:ph type="subTitle" idx="1"/>
          </p:nvPr>
        </p:nvSpPr>
        <p:spPr/>
        <p:txBody>
          <a:bodyPr/>
          <a:lstStyle/>
          <a:p>
            <a:r>
              <a:rPr lang="en-US" b="1" dirty="0"/>
              <a:t>A Subset of 3SAT</a:t>
            </a:r>
          </a:p>
          <a:p>
            <a:r>
              <a:rPr lang="en-US" b="1" dirty="0"/>
              <a:t>How hard?</a:t>
            </a:r>
          </a:p>
        </p:txBody>
      </p:sp>
      <p:sp>
        <p:nvSpPr>
          <p:cNvPr id="4" name="Date Placeholder 3">
            <a:extLst>
              <a:ext uri="{FF2B5EF4-FFF2-40B4-BE49-F238E27FC236}">
                <a16:creationId xmlns:a16="http://schemas.microsoft.com/office/drawing/2014/main" id="{9AD05839-97AF-4A84-96D2-4FD479FC3CEA}"/>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0B22D81B-3254-4743-8A86-DEFEA8E6D21C}"/>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CDA9269-6140-49CB-84DE-63A161AF77C8}"/>
              </a:ext>
            </a:extLst>
          </p:cNvPr>
          <p:cNvSpPr>
            <a:spLocks noGrp="1"/>
          </p:cNvSpPr>
          <p:nvPr>
            <p:ph type="sldNum" sz="quarter" idx="12"/>
          </p:nvPr>
        </p:nvSpPr>
        <p:spPr/>
        <p:txBody>
          <a:bodyPr/>
          <a:lstStyle/>
          <a:p>
            <a:fld id="{F7F6C048-724C-A44D-A3A9-573A2C2F7973}" type="slidenum">
              <a:rPr lang="en-US" smtClean="0"/>
              <a:pPr/>
              <a:t>300</a:t>
            </a:fld>
            <a:endParaRPr lang="en-US"/>
          </a:p>
        </p:txBody>
      </p:sp>
    </p:spTree>
    <p:extLst>
      <p:ext uri="{BB962C8B-B14F-4D97-AF65-F5344CB8AC3E}">
        <p14:creationId xmlns:p14="http://schemas.microsoft.com/office/powerpoint/2010/main" val="1061987261"/>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B4920-BB07-2D43-92B7-0CBA366F5391}"/>
              </a:ext>
            </a:extLst>
          </p:cNvPr>
          <p:cNvSpPr>
            <a:spLocks noGrp="1"/>
          </p:cNvSpPr>
          <p:nvPr>
            <p:ph type="title"/>
          </p:nvPr>
        </p:nvSpPr>
        <p:spPr/>
        <p:txBody>
          <a:bodyPr/>
          <a:lstStyle/>
          <a:p>
            <a:r>
              <a:rPr lang="en-US" dirty="0"/>
              <a:t>2SAT</a:t>
            </a:r>
          </a:p>
        </p:txBody>
      </p:sp>
      <p:sp>
        <p:nvSpPr>
          <p:cNvPr id="3" name="Content Placeholder 2">
            <a:extLst>
              <a:ext uri="{FF2B5EF4-FFF2-40B4-BE49-F238E27FC236}">
                <a16:creationId xmlns:a16="http://schemas.microsoft.com/office/drawing/2014/main" id="{7556223D-9DEE-E841-9995-6E58CF437519}"/>
              </a:ext>
            </a:extLst>
          </p:cNvPr>
          <p:cNvSpPr>
            <a:spLocks noGrp="1"/>
          </p:cNvSpPr>
          <p:nvPr>
            <p:ph idx="1"/>
          </p:nvPr>
        </p:nvSpPr>
        <p:spPr/>
        <p:txBody>
          <a:bodyPr/>
          <a:lstStyle/>
          <a:p>
            <a:r>
              <a:rPr lang="en-US" dirty="0"/>
              <a:t>We showed that </a:t>
            </a:r>
            <a:r>
              <a:rPr lang="en-US" b="1" dirty="0"/>
              <a:t>3SAT</a:t>
            </a:r>
            <a:r>
              <a:rPr lang="en-US" dirty="0"/>
              <a:t> is </a:t>
            </a:r>
            <a:r>
              <a:rPr lang="en-US" b="1" dirty="0"/>
              <a:t>NP Complete</a:t>
            </a:r>
          </a:p>
          <a:p>
            <a:r>
              <a:rPr lang="en-US" dirty="0"/>
              <a:t>What about </a:t>
            </a:r>
            <a:r>
              <a:rPr lang="en-US" b="1" dirty="0"/>
              <a:t>2SAT</a:t>
            </a:r>
            <a:r>
              <a:rPr lang="en-US" dirty="0"/>
              <a:t> (two variable per clause)?</a:t>
            </a:r>
          </a:p>
          <a:p>
            <a:r>
              <a:rPr lang="en-US" dirty="0"/>
              <a:t>Remember that </a:t>
            </a:r>
            <a:r>
              <a:rPr lang="en-US" b="1" dirty="0"/>
              <a:t>2</a:t>
            </a:r>
            <a:r>
              <a:rPr lang="en-US" dirty="0"/>
              <a:t> variables still result in undecidable deducibility from finite </a:t>
            </a:r>
            <a:r>
              <a:rPr lang="en-US"/>
              <a:t>axion sets, so </a:t>
            </a:r>
            <a:r>
              <a:rPr lang="en-US" dirty="0"/>
              <a:t>we might be suspicious that there are some challenging issues here.</a:t>
            </a:r>
          </a:p>
          <a:p>
            <a:endParaRPr lang="en-US" dirty="0"/>
          </a:p>
        </p:txBody>
      </p:sp>
      <p:sp>
        <p:nvSpPr>
          <p:cNvPr id="4" name="Date Placeholder 3">
            <a:extLst>
              <a:ext uri="{FF2B5EF4-FFF2-40B4-BE49-F238E27FC236}">
                <a16:creationId xmlns:a16="http://schemas.microsoft.com/office/drawing/2014/main" id="{F02D5C37-8BE4-9243-AB48-94F5CB51A6C9}"/>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E0CA1390-292C-6B41-946B-70D7AEC91550}"/>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359F30E9-0F3A-7543-BD07-7356C9FB1B94}"/>
              </a:ext>
            </a:extLst>
          </p:cNvPr>
          <p:cNvSpPr>
            <a:spLocks noGrp="1"/>
          </p:cNvSpPr>
          <p:nvPr>
            <p:ph type="sldNum" sz="quarter" idx="12"/>
          </p:nvPr>
        </p:nvSpPr>
        <p:spPr/>
        <p:txBody>
          <a:bodyPr/>
          <a:lstStyle/>
          <a:p>
            <a:fld id="{F7F6C048-724C-A44D-A3A9-573A2C2F7973}" type="slidenum">
              <a:rPr lang="en-US" smtClean="0"/>
              <a:pPr/>
              <a:t>301</a:t>
            </a:fld>
            <a:endParaRPr lang="en-US"/>
          </a:p>
        </p:txBody>
      </p:sp>
    </p:spTree>
    <p:extLst>
      <p:ext uri="{BB962C8B-B14F-4D97-AF65-F5344CB8AC3E}">
        <p14:creationId xmlns:p14="http://schemas.microsoft.com/office/powerpoint/2010/main" val="1601161553"/>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9828470-B92B-A542-9812-B0A44BB9446E}"/>
              </a:ext>
            </a:extLst>
          </p:cNvPr>
          <p:cNvSpPr>
            <a:spLocks noGrp="1"/>
          </p:cNvSpPr>
          <p:nvPr>
            <p:ph type="title"/>
          </p:nvPr>
        </p:nvSpPr>
        <p:spPr/>
        <p:txBody>
          <a:bodyPr/>
          <a:lstStyle/>
          <a:p>
            <a:r>
              <a:rPr lang="en-US" dirty="0"/>
              <a:t>Attacking 2SAT</a:t>
            </a:r>
          </a:p>
        </p:txBody>
      </p:sp>
      <p:sp>
        <p:nvSpPr>
          <p:cNvPr id="7" name="Content Placeholder 6">
            <a:extLst>
              <a:ext uri="{FF2B5EF4-FFF2-40B4-BE49-F238E27FC236}">
                <a16:creationId xmlns:a16="http://schemas.microsoft.com/office/drawing/2014/main" id="{A81B4F40-BC2A-B44C-A01D-510DCAFB2F69}"/>
              </a:ext>
            </a:extLst>
          </p:cNvPr>
          <p:cNvSpPr>
            <a:spLocks noGrp="1"/>
          </p:cNvSpPr>
          <p:nvPr>
            <p:ph idx="1"/>
          </p:nvPr>
        </p:nvSpPr>
        <p:spPr/>
        <p:txBody>
          <a:bodyPr/>
          <a:lstStyle/>
          <a:p>
            <a:pPr marL="0" indent="0">
              <a:buNone/>
            </a:pPr>
            <a:r>
              <a:rPr lang="en-US" sz="2800" dirty="0">
                <a:solidFill>
                  <a:srgbClr val="333333"/>
                </a:solidFill>
                <a:latin typeface="Calibri" panose="020F0502020204030204" pitchFamily="34" charset="0"/>
                <a:cs typeface="Calibri" panose="020F0502020204030204" pitchFamily="34" charset="0"/>
              </a:rPr>
              <a:t>First we need to convert a </a:t>
            </a:r>
            <a:r>
              <a:rPr lang="en-US" sz="2800" b="1" dirty="0">
                <a:solidFill>
                  <a:srgbClr val="333333"/>
                </a:solidFill>
                <a:latin typeface="Calibri" panose="020F0502020204030204" pitchFamily="34" charset="0"/>
                <a:cs typeface="Calibri" panose="020F0502020204030204" pitchFamily="34" charset="0"/>
              </a:rPr>
              <a:t>2SAT</a:t>
            </a:r>
            <a:r>
              <a:rPr lang="en-US" sz="2800" dirty="0">
                <a:solidFill>
                  <a:srgbClr val="333333"/>
                </a:solidFill>
                <a:latin typeface="Calibri" panose="020F0502020204030204" pitchFamily="34" charset="0"/>
                <a:cs typeface="Calibri" panose="020F0502020204030204" pitchFamily="34" charset="0"/>
              </a:rPr>
              <a:t> instance to a different form, the so-called implicative normal form. Note that the expression </a:t>
            </a:r>
            <a:r>
              <a:rPr lang="en-US" sz="2800" b="1" dirty="0" err="1">
                <a:solidFill>
                  <a:srgbClr val="333333"/>
                </a:solidFill>
                <a:latin typeface="Calibri" panose="020F0502020204030204" pitchFamily="34" charset="0"/>
                <a:cs typeface="Calibri" panose="020F0502020204030204" pitchFamily="34" charset="0"/>
              </a:rPr>
              <a:t>a∨b</a:t>
            </a:r>
            <a:r>
              <a:rPr lang="en-US" sz="2800" dirty="0">
                <a:solidFill>
                  <a:srgbClr val="333333"/>
                </a:solidFill>
                <a:latin typeface="Calibri" panose="020F0502020204030204" pitchFamily="34" charset="0"/>
                <a:cs typeface="Calibri" panose="020F0502020204030204" pitchFamily="34" charset="0"/>
              </a:rPr>
              <a:t> is equivalent to </a:t>
            </a:r>
            <a:br>
              <a:rPr lang="en-US" sz="2800" dirty="0">
                <a:solidFill>
                  <a:srgbClr val="333333"/>
                </a:solidFill>
                <a:latin typeface="Calibri" panose="020F0502020204030204" pitchFamily="34" charset="0"/>
                <a:cs typeface="Calibri" panose="020F0502020204030204" pitchFamily="34" charset="0"/>
              </a:rPr>
            </a:br>
            <a:r>
              <a:rPr lang="en-US" sz="2800" b="1" dirty="0">
                <a:solidFill>
                  <a:srgbClr val="333333"/>
                </a:solidFill>
                <a:latin typeface="Calibri" panose="020F0502020204030204" pitchFamily="34" charset="0"/>
                <a:cs typeface="Calibri" panose="020F0502020204030204" pitchFamily="34" charset="0"/>
              </a:rPr>
              <a:t>¬</a:t>
            </a:r>
            <a:r>
              <a:rPr lang="en-US" sz="2800" b="1" dirty="0" err="1">
                <a:solidFill>
                  <a:srgbClr val="333333"/>
                </a:solidFill>
                <a:latin typeface="Calibri" panose="020F0502020204030204" pitchFamily="34" charset="0"/>
                <a:cs typeface="Calibri" panose="020F0502020204030204" pitchFamily="34" charset="0"/>
              </a:rPr>
              <a:t>a⇒b</a:t>
            </a:r>
            <a:r>
              <a:rPr lang="en-US" sz="2800" b="1" dirty="0">
                <a:solidFill>
                  <a:srgbClr val="333333"/>
                </a:solidFill>
                <a:latin typeface="Calibri" panose="020F0502020204030204" pitchFamily="34" charset="0"/>
                <a:cs typeface="Calibri" panose="020F0502020204030204" pitchFamily="34" charset="0"/>
              </a:rPr>
              <a:t>  ∧  ¬</a:t>
            </a:r>
            <a:r>
              <a:rPr lang="en-US" sz="2800" b="1" dirty="0" err="1">
                <a:solidFill>
                  <a:srgbClr val="333333"/>
                </a:solidFill>
                <a:latin typeface="Calibri" panose="020F0502020204030204" pitchFamily="34" charset="0"/>
                <a:cs typeface="Calibri" panose="020F0502020204030204" pitchFamily="34" charset="0"/>
              </a:rPr>
              <a:t>b⇒a</a:t>
            </a:r>
            <a:br>
              <a:rPr lang="en-US" sz="2800" b="1" dirty="0">
                <a:solidFill>
                  <a:srgbClr val="333333"/>
                </a:solidFill>
                <a:latin typeface="Calibri" panose="020F0502020204030204" pitchFamily="34" charset="0"/>
                <a:cs typeface="Calibri" panose="020F0502020204030204" pitchFamily="34" charset="0"/>
              </a:rPr>
            </a:br>
            <a:r>
              <a:rPr lang="en-US" sz="2800" dirty="0">
                <a:solidFill>
                  <a:srgbClr val="333333"/>
                </a:solidFill>
                <a:latin typeface="Calibri" panose="020F0502020204030204" pitchFamily="34" charset="0"/>
                <a:cs typeface="Calibri" panose="020F0502020204030204" pitchFamily="34" charset="0"/>
              </a:rPr>
              <a:t>(if one of the two variables is false, then the other one must be true).</a:t>
            </a:r>
          </a:p>
          <a:p>
            <a:pPr marL="0" indent="0">
              <a:buNone/>
            </a:pPr>
            <a:r>
              <a:rPr lang="en-US" sz="2800" dirty="0">
                <a:solidFill>
                  <a:srgbClr val="333333"/>
                </a:solidFill>
                <a:latin typeface="Calibri" panose="020F0502020204030204" pitchFamily="34" charset="0"/>
                <a:cs typeface="Calibri" panose="020F0502020204030204" pitchFamily="34" charset="0"/>
              </a:rPr>
              <a:t>We now construct a directed graph of these implications: for each variable x there will be two vertices </a:t>
            </a:r>
            <a:r>
              <a:rPr lang="en-US" sz="2800" b="1" dirty="0">
                <a:solidFill>
                  <a:srgbClr val="333333"/>
                </a:solidFill>
                <a:latin typeface="Calibri" panose="020F0502020204030204" pitchFamily="34" charset="0"/>
                <a:cs typeface="Calibri" panose="020F0502020204030204" pitchFamily="34" charset="0"/>
              </a:rPr>
              <a:t>x</a:t>
            </a:r>
            <a:r>
              <a:rPr lang="en-US" sz="2800" dirty="0">
                <a:solidFill>
                  <a:srgbClr val="333333"/>
                </a:solidFill>
                <a:latin typeface="Calibri" panose="020F0502020204030204" pitchFamily="34" charset="0"/>
                <a:cs typeface="Calibri" panose="020F0502020204030204" pitchFamily="34" charset="0"/>
              </a:rPr>
              <a:t> and  </a:t>
            </a:r>
            <a:r>
              <a:rPr lang="en-US" sz="2800" b="1" dirty="0">
                <a:solidFill>
                  <a:srgbClr val="333333"/>
                </a:solidFill>
                <a:latin typeface="Calibri" panose="020F0502020204030204" pitchFamily="34" charset="0"/>
                <a:cs typeface="Calibri" panose="020F0502020204030204" pitchFamily="34" charset="0"/>
              </a:rPr>
              <a:t>¬x</a:t>
            </a:r>
            <a:r>
              <a:rPr lang="en-US" sz="2800" dirty="0">
                <a:solidFill>
                  <a:srgbClr val="333333"/>
                </a:solidFill>
                <a:latin typeface="Calibri" panose="020F0502020204030204" pitchFamily="34" charset="0"/>
                <a:cs typeface="Calibri" panose="020F0502020204030204" pitchFamily="34" charset="0"/>
              </a:rPr>
              <a:t>. The edges will correspond to the implications.</a:t>
            </a:r>
          </a:p>
        </p:txBody>
      </p:sp>
      <p:sp>
        <p:nvSpPr>
          <p:cNvPr id="2" name="Date Placeholder 1">
            <a:extLst>
              <a:ext uri="{FF2B5EF4-FFF2-40B4-BE49-F238E27FC236}">
                <a16:creationId xmlns:a16="http://schemas.microsoft.com/office/drawing/2014/main" id="{59E36A34-884C-D544-BF98-B8AE2900AE41}"/>
              </a:ext>
            </a:extLst>
          </p:cNvPr>
          <p:cNvSpPr>
            <a:spLocks noGrp="1"/>
          </p:cNvSpPr>
          <p:nvPr>
            <p:ph type="dt" sz="half" idx="10"/>
          </p:nvPr>
        </p:nvSpPr>
        <p:spPr/>
        <p:txBody>
          <a:bodyPr/>
          <a:lstStyle/>
          <a:p>
            <a:fld id="{9EAF8B5D-97DC-6D4C-BB10-0C704C0F2AC3}" type="datetime1">
              <a:rPr lang="en-US" smtClean="0"/>
              <a:t>4/6/22</a:t>
            </a:fld>
            <a:endParaRPr lang="en-US"/>
          </a:p>
        </p:txBody>
      </p:sp>
      <p:sp>
        <p:nvSpPr>
          <p:cNvPr id="3" name="Footer Placeholder 2">
            <a:extLst>
              <a:ext uri="{FF2B5EF4-FFF2-40B4-BE49-F238E27FC236}">
                <a16:creationId xmlns:a16="http://schemas.microsoft.com/office/drawing/2014/main" id="{29C58B4C-7B2E-2243-847A-59DDDBBF7A79}"/>
              </a:ext>
            </a:extLst>
          </p:cNvPr>
          <p:cNvSpPr>
            <a:spLocks noGrp="1"/>
          </p:cNvSpPr>
          <p:nvPr>
            <p:ph type="ftr" sz="quarter" idx="11"/>
          </p:nvPr>
        </p:nvSpPr>
        <p:spPr/>
        <p:txBody>
          <a:bodyPr/>
          <a:lstStyle/>
          <a:p>
            <a:r>
              <a:rPr lang="en-US"/>
              <a:t>© UCF CS</a:t>
            </a:r>
            <a:endParaRPr lang="en-US" dirty="0"/>
          </a:p>
        </p:txBody>
      </p:sp>
      <p:sp>
        <p:nvSpPr>
          <p:cNvPr id="4" name="Slide Number Placeholder 3">
            <a:extLst>
              <a:ext uri="{FF2B5EF4-FFF2-40B4-BE49-F238E27FC236}">
                <a16:creationId xmlns:a16="http://schemas.microsoft.com/office/drawing/2014/main" id="{9F0479F1-654B-F44B-8DB1-525BA669AFFD}"/>
              </a:ext>
            </a:extLst>
          </p:cNvPr>
          <p:cNvSpPr>
            <a:spLocks noGrp="1"/>
          </p:cNvSpPr>
          <p:nvPr>
            <p:ph type="sldNum" sz="quarter" idx="12"/>
          </p:nvPr>
        </p:nvSpPr>
        <p:spPr/>
        <p:txBody>
          <a:bodyPr/>
          <a:lstStyle/>
          <a:p>
            <a:fld id="{256636F4-E812-014D-94A9-0B9FCB771131}" type="slidenum">
              <a:rPr lang="en-US" smtClean="0"/>
              <a:pPr/>
              <a:t>302</a:t>
            </a:fld>
            <a:endParaRPr lang="en-US"/>
          </a:p>
        </p:txBody>
      </p:sp>
    </p:spTree>
    <p:extLst>
      <p:ext uri="{BB962C8B-B14F-4D97-AF65-F5344CB8AC3E}">
        <p14:creationId xmlns:p14="http://schemas.microsoft.com/office/powerpoint/2010/main" val="338969638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83292-028B-9B4D-AFF4-CAEB48FF6674}"/>
              </a:ext>
            </a:extLst>
          </p:cNvPr>
          <p:cNvSpPr>
            <a:spLocks noGrp="1"/>
          </p:cNvSpPr>
          <p:nvPr>
            <p:ph type="title"/>
          </p:nvPr>
        </p:nvSpPr>
        <p:spPr/>
        <p:txBody>
          <a:bodyPr/>
          <a:lstStyle/>
          <a:p>
            <a:r>
              <a:rPr lang="en-US" dirty="0"/>
              <a:t>2SAT Example</a:t>
            </a:r>
          </a:p>
        </p:txBody>
      </p:sp>
      <p:sp>
        <p:nvSpPr>
          <p:cNvPr id="3" name="Content Placeholder 2">
            <a:extLst>
              <a:ext uri="{FF2B5EF4-FFF2-40B4-BE49-F238E27FC236}">
                <a16:creationId xmlns:a16="http://schemas.microsoft.com/office/drawing/2014/main" id="{53235836-86DA-8F4E-9500-ED4AFDECD7E2}"/>
              </a:ext>
            </a:extLst>
          </p:cNvPr>
          <p:cNvSpPr>
            <a:spLocks noGrp="1"/>
          </p:cNvSpPr>
          <p:nvPr>
            <p:ph idx="1"/>
          </p:nvPr>
        </p:nvSpPr>
        <p:spPr/>
        <p:txBody>
          <a:bodyPr/>
          <a:lstStyle/>
          <a:p>
            <a:pPr marL="0" indent="0">
              <a:buNone/>
            </a:pPr>
            <a:r>
              <a:rPr lang="en-US" dirty="0">
                <a:solidFill>
                  <a:srgbClr val="333333"/>
                </a:solidFill>
                <a:latin typeface="Calibri" panose="020F0502020204030204" pitchFamily="34" charset="0"/>
                <a:cs typeface="Calibri" panose="020F0502020204030204" pitchFamily="34" charset="0"/>
              </a:rPr>
              <a:t>Let's look at an example in 2-CNF form:</a:t>
            </a:r>
          </a:p>
          <a:p>
            <a:pPr marL="0" indent="0" algn="ctr">
              <a:buNone/>
            </a:pPr>
            <a:r>
              <a:rPr lang="en-US" b="1" dirty="0">
                <a:latin typeface="Calibri" panose="020F0502020204030204" pitchFamily="34" charset="0"/>
                <a:cs typeface="Calibri" panose="020F0502020204030204" pitchFamily="34" charset="0"/>
              </a:rPr>
              <a:t>(a ∨ ¬b) ∧ (¬a ∨ b) ∧ (¬a ∨ ¬b) ∧ (a ∨ ¬c)</a:t>
            </a:r>
          </a:p>
          <a:p>
            <a:pPr marL="0" indent="0">
              <a:buNone/>
            </a:pPr>
            <a:r>
              <a:rPr lang="en-US" dirty="0">
                <a:solidFill>
                  <a:srgbClr val="333333"/>
                </a:solidFill>
                <a:latin typeface="Calibri" panose="020F0502020204030204" pitchFamily="34" charset="0"/>
                <a:cs typeface="Calibri" panose="020F0502020204030204" pitchFamily="34" charset="0"/>
              </a:rPr>
              <a:t>The oriented graph will contain the following vertices:</a:t>
            </a:r>
          </a:p>
          <a:p>
            <a:pPr marL="0" indent="0">
              <a:buNone/>
            </a:pPr>
            <a:r>
              <a:rPr lang="en-US" b="1" u="sng" dirty="0">
                <a:latin typeface="Calibri" panose="020F0502020204030204" pitchFamily="34" charset="0"/>
                <a:cs typeface="Calibri" panose="020F0502020204030204" pitchFamily="34" charset="0"/>
              </a:rPr>
              <a:t>(a ∨ ¬b)</a:t>
            </a:r>
            <a:r>
              <a:rPr lang="en-US" b="1" dirty="0">
                <a:latin typeface="Calibri" panose="020F0502020204030204" pitchFamily="34" charset="0"/>
                <a:cs typeface="Calibri" panose="020F0502020204030204" pitchFamily="34" charset="0"/>
              </a:rPr>
              <a:t>	</a:t>
            </a:r>
            <a:r>
              <a:rPr lang="en-US" b="1" u="sng" dirty="0">
                <a:latin typeface="Calibri" panose="020F0502020204030204" pitchFamily="34" charset="0"/>
                <a:cs typeface="Calibri" panose="020F0502020204030204" pitchFamily="34" charset="0"/>
              </a:rPr>
              <a:t>(¬a ∨ b)</a:t>
            </a:r>
            <a:r>
              <a:rPr lang="en-US" b="1" dirty="0">
                <a:latin typeface="Calibri" panose="020F0502020204030204" pitchFamily="34" charset="0"/>
                <a:cs typeface="Calibri" panose="020F0502020204030204" pitchFamily="34" charset="0"/>
              </a:rPr>
              <a:t>	</a:t>
            </a:r>
            <a:r>
              <a:rPr lang="en-US" b="1" u="sng" dirty="0">
                <a:latin typeface="Calibri" panose="020F0502020204030204" pitchFamily="34" charset="0"/>
                <a:cs typeface="Calibri" panose="020F0502020204030204" pitchFamily="34" charset="0"/>
              </a:rPr>
              <a:t>(¬a ∨ ¬b)</a:t>
            </a:r>
            <a:r>
              <a:rPr lang="en-US" b="1" dirty="0">
                <a:latin typeface="Calibri" panose="020F0502020204030204" pitchFamily="34" charset="0"/>
                <a:cs typeface="Calibri" panose="020F0502020204030204" pitchFamily="34" charset="0"/>
              </a:rPr>
              <a:t>	</a:t>
            </a:r>
            <a:r>
              <a:rPr lang="en-US" b="1" u="sng" dirty="0">
                <a:latin typeface="Calibri" panose="020F0502020204030204" pitchFamily="34" charset="0"/>
                <a:cs typeface="Calibri" panose="020F0502020204030204" pitchFamily="34" charset="0"/>
              </a:rPr>
              <a:t>(a ∨ ¬c)</a:t>
            </a:r>
            <a:endParaRPr lang="en-US" b="1" u="sng" dirty="0">
              <a:solidFill>
                <a:srgbClr val="333333"/>
              </a:solidFill>
              <a:latin typeface="Calibri" panose="020F0502020204030204" pitchFamily="34" charset="0"/>
              <a:cs typeface="Calibri" panose="020F0502020204030204" pitchFamily="34" charset="0"/>
            </a:endParaRPr>
          </a:p>
          <a:p>
            <a:pPr marL="0" indent="0">
              <a:buNone/>
            </a:pPr>
            <a:r>
              <a:rPr lang="en-US" b="1" dirty="0">
                <a:latin typeface="Calibri" panose="020F0502020204030204" pitchFamily="34" charset="0"/>
                <a:cs typeface="Calibri" panose="020F0502020204030204" pitchFamily="34" charset="0"/>
              </a:rPr>
              <a:t>¬a⇒¬b	</a:t>
            </a:r>
            <a:r>
              <a:rPr lang="en-US" b="1" dirty="0" err="1">
                <a:latin typeface="Calibri" panose="020F0502020204030204" pitchFamily="34" charset="0"/>
                <a:cs typeface="Calibri" panose="020F0502020204030204" pitchFamily="34" charset="0"/>
              </a:rPr>
              <a:t>a⇒b</a:t>
            </a:r>
            <a:r>
              <a:rPr lang="en-US" b="1" dirty="0">
                <a:latin typeface="Calibri" panose="020F0502020204030204" pitchFamily="34" charset="0"/>
                <a:cs typeface="Calibri" panose="020F0502020204030204" pitchFamily="34" charset="0"/>
              </a:rPr>
              <a:t>		a⇒¬b	¬a⇒¬c</a:t>
            </a:r>
            <a:br>
              <a:rPr lang="en-US" b="1" dirty="0">
                <a:latin typeface="Calibri" panose="020F0502020204030204" pitchFamily="34" charset="0"/>
                <a:cs typeface="Calibri" panose="020F0502020204030204" pitchFamily="34" charset="0"/>
              </a:rPr>
            </a:br>
            <a:r>
              <a:rPr lang="en-US" b="1" dirty="0" err="1">
                <a:latin typeface="Calibri" panose="020F0502020204030204" pitchFamily="34" charset="0"/>
                <a:cs typeface="Calibri" panose="020F0502020204030204" pitchFamily="34" charset="0"/>
              </a:rPr>
              <a:t>b⇒a</a:t>
            </a:r>
            <a:r>
              <a:rPr lang="en-US" b="1" dirty="0">
                <a:latin typeface="Calibri" panose="020F0502020204030204" pitchFamily="34" charset="0"/>
                <a:cs typeface="Calibri" panose="020F0502020204030204" pitchFamily="34" charset="0"/>
              </a:rPr>
              <a:t>		¬b⇒¬a	b⇒¬a	</a:t>
            </a:r>
            <a:r>
              <a:rPr lang="en-US" b="1" dirty="0" err="1">
                <a:latin typeface="Calibri" panose="020F0502020204030204" pitchFamily="34" charset="0"/>
                <a:cs typeface="Calibri" panose="020F0502020204030204" pitchFamily="34" charset="0"/>
              </a:rPr>
              <a:t>c⇒a</a:t>
            </a:r>
            <a:r>
              <a:rPr lang="en-US" b="1" dirty="0">
                <a:latin typeface="Calibri" panose="020F0502020204030204" pitchFamily="34" charset="0"/>
                <a:cs typeface="Calibri" panose="020F0502020204030204" pitchFamily="34" charset="0"/>
              </a:rPr>
              <a:t>	</a:t>
            </a:r>
          </a:p>
        </p:txBody>
      </p:sp>
      <p:sp>
        <p:nvSpPr>
          <p:cNvPr id="4" name="Date Placeholder 3">
            <a:extLst>
              <a:ext uri="{FF2B5EF4-FFF2-40B4-BE49-F238E27FC236}">
                <a16:creationId xmlns:a16="http://schemas.microsoft.com/office/drawing/2014/main" id="{53F2C0A3-1A7C-FA4C-846B-25BD51D3144F}"/>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F71F9C60-0C3E-A34A-8C17-EDDE3A121C3E}"/>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1A4EC354-8019-DE47-9EE9-32A0C16D31F6}"/>
              </a:ext>
            </a:extLst>
          </p:cNvPr>
          <p:cNvSpPr>
            <a:spLocks noGrp="1"/>
          </p:cNvSpPr>
          <p:nvPr>
            <p:ph type="sldNum" sz="quarter" idx="12"/>
          </p:nvPr>
        </p:nvSpPr>
        <p:spPr/>
        <p:txBody>
          <a:bodyPr/>
          <a:lstStyle/>
          <a:p>
            <a:fld id="{F7F6C048-724C-A44D-A3A9-573A2C2F7973}" type="slidenum">
              <a:rPr lang="en-US" smtClean="0"/>
              <a:pPr/>
              <a:t>303</a:t>
            </a:fld>
            <a:endParaRPr lang="en-US"/>
          </a:p>
        </p:txBody>
      </p:sp>
    </p:spTree>
    <p:extLst>
      <p:ext uri="{BB962C8B-B14F-4D97-AF65-F5344CB8AC3E}">
        <p14:creationId xmlns:p14="http://schemas.microsoft.com/office/powerpoint/2010/main" val="645715109"/>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741971-9E63-C94E-83C3-77868308406E}"/>
              </a:ext>
            </a:extLst>
          </p:cNvPr>
          <p:cNvPicPr>
            <a:picLocks noChangeAspect="1"/>
          </p:cNvPicPr>
          <p:nvPr/>
        </p:nvPicPr>
        <p:blipFill>
          <a:blip r:embed="rId2"/>
          <a:stretch>
            <a:fillRect/>
          </a:stretch>
        </p:blipFill>
        <p:spPr>
          <a:xfrm>
            <a:off x="3657600" y="3593174"/>
            <a:ext cx="5424598" cy="2751837"/>
          </a:xfrm>
          <a:prstGeom prst="rect">
            <a:avLst/>
          </a:prstGeom>
        </p:spPr>
      </p:pic>
      <p:sp>
        <p:nvSpPr>
          <p:cNvPr id="2" name="Title 1">
            <a:extLst>
              <a:ext uri="{FF2B5EF4-FFF2-40B4-BE49-F238E27FC236}">
                <a16:creationId xmlns:a16="http://schemas.microsoft.com/office/drawing/2014/main" id="{677514D3-DD07-1942-B966-8AC89CC6AFB0}"/>
              </a:ext>
            </a:extLst>
          </p:cNvPr>
          <p:cNvSpPr>
            <a:spLocks noGrp="1"/>
          </p:cNvSpPr>
          <p:nvPr>
            <p:ph type="title"/>
          </p:nvPr>
        </p:nvSpPr>
        <p:spPr/>
        <p:txBody>
          <a:bodyPr/>
          <a:lstStyle/>
          <a:p>
            <a:r>
              <a:rPr lang="en-US" dirty="0"/>
              <a:t>Graph from 2SAT Example</a:t>
            </a:r>
          </a:p>
        </p:txBody>
      </p:sp>
      <p:sp>
        <p:nvSpPr>
          <p:cNvPr id="3" name="Content Placeholder 2">
            <a:extLst>
              <a:ext uri="{FF2B5EF4-FFF2-40B4-BE49-F238E27FC236}">
                <a16:creationId xmlns:a16="http://schemas.microsoft.com/office/drawing/2014/main" id="{3CDAD5CB-8A8D-944A-BEBB-40194A09D14C}"/>
              </a:ext>
            </a:extLst>
          </p:cNvPr>
          <p:cNvSpPr>
            <a:spLocks noGrp="1"/>
          </p:cNvSpPr>
          <p:nvPr>
            <p:ph idx="1"/>
          </p:nvPr>
        </p:nvSpPr>
        <p:spPr/>
        <p:txBody>
          <a:bodyPr/>
          <a:lstStyle/>
          <a:p>
            <a:r>
              <a:rPr lang="en-US" sz="2000" dirty="0"/>
              <a:t>If there is an edge </a:t>
            </a:r>
            <a:r>
              <a:rPr lang="en-US" sz="2000" b="1" dirty="0" err="1"/>
              <a:t>a⇒b</a:t>
            </a:r>
            <a:r>
              <a:rPr lang="en-US" sz="2000" dirty="0"/>
              <a:t>, then there also is an edge </a:t>
            </a:r>
            <a:r>
              <a:rPr lang="en-US" sz="2000" b="1" dirty="0"/>
              <a:t>¬b⇒¬a</a:t>
            </a:r>
          </a:p>
          <a:p>
            <a:r>
              <a:rPr lang="en-US" sz="2000" dirty="0"/>
              <a:t>A contradiction exists if there is a cycle, for any variable </a:t>
            </a:r>
            <a:r>
              <a:rPr lang="en-US" sz="2000" b="1" dirty="0"/>
              <a:t>x</a:t>
            </a:r>
            <a:r>
              <a:rPr lang="en-US" sz="2000" dirty="0"/>
              <a:t>, that involves </a:t>
            </a:r>
            <a:r>
              <a:rPr lang="en-US" sz="2000" b="1" dirty="0"/>
              <a:t>x</a:t>
            </a:r>
            <a:r>
              <a:rPr lang="en-US" sz="2000" dirty="0"/>
              <a:t> and </a:t>
            </a:r>
            <a:r>
              <a:rPr lang="en-US" sz="2000" b="1" dirty="0"/>
              <a:t>¬x</a:t>
            </a:r>
            <a:r>
              <a:rPr lang="en-US" sz="2000" dirty="0"/>
              <a:t> (means </a:t>
            </a:r>
            <a:r>
              <a:rPr lang="en-US" sz="2000" b="1" dirty="0"/>
              <a:t>x </a:t>
            </a:r>
            <a:r>
              <a:rPr lang="en-US" sz="2000" b="1" dirty="0">
                <a:sym typeface="Symbol" panose="05050102010706020507" pitchFamily="18" charset="2"/>
              </a:rPr>
              <a:t></a:t>
            </a:r>
            <a:r>
              <a:rPr lang="en-US" sz="2000" b="1" dirty="0"/>
              <a:t> ¬x</a:t>
            </a:r>
            <a:r>
              <a:rPr lang="en-US" sz="2000" dirty="0"/>
              <a:t>, which is a self-contradiction)</a:t>
            </a:r>
          </a:p>
          <a:p>
            <a:r>
              <a:rPr lang="en-US" sz="2000" dirty="0"/>
              <a:t>What if there is path from some variable </a:t>
            </a:r>
            <a:r>
              <a:rPr lang="en-US" sz="2000" b="1" dirty="0"/>
              <a:t>x</a:t>
            </a:r>
            <a:r>
              <a:rPr lang="en-US" sz="2000" dirty="0"/>
              <a:t> to </a:t>
            </a:r>
            <a:r>
              <a:rPr lang="en-US" sz="2000" b="1" dirty="0"/>
              <a:t>¬x</a:t>
            </a:r>
            <a:r>
              <a:rPr lang="en-US" sz="2000" dirty="0"/>
              <a:t> or vice versa?</a:t>
            </a:r>
          </a:p>
          <a:p>
            <a:r>
              <a:rPr lang="en-US" sz="2000" b="1" dirty="0"/>
              <a:t>x⇒¬x</a:t>
            </a:r>
            <a:r>
              <a:rPr lang="en-US" sz="2000" dirty="0"/>
              <a:t> can only be satisfied if </a:t>
            </a:r>
            <a:r>
              <a:rPr lang="en-US" sz="2000" b="1" dirty="0"/>
              <a:t>x</a:t>
            </a:r>
            <a:r>
              <a:rPr lang="en-US" sz="2000" dirty="0"/>
              <a:t> is false (</a:t>
            </a:r>
            <a:r>
              <a:rPr lang="en-US" sz="2000" b="1" dirty="0"/>
              <a:t>¬x true</a:t>
            </a:r>
            <a:r>
              <a:rPr lang="en-US" sz="2000" dirty="0"/>
              <a:t>)</a:t>
            </a:r>
          </a:p>
        </p:txBody>
      </p:sp>
      <p:sp>
        <p:nvSpPr>
          <p:cNvPr id="4" name="Date Placeholder 3">
            <a:extLst>
              <a:ext uri="{FF2B5EF4-FFF2-40B4-BE49-F238E27FC236}">
                <a16:creationId xmlns:a16="http://schemas.microsoft.com/office/drawing/2014/main" id="{AF75AD0D-209F-ED4B-AB9B-B10038E5F854}"/>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C3218DD1-B8E2-B040-80C6-B7FB339D92E6}"/>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56714D6B-CDF0-1544-9D9C-EA692935547B}"/>
              </a:ext>
            </a:extLst>
          </p:cNvPr>
          <p:cNvSpPr>
            <a:spLocks noGrp="1"/>
          </p:cNvSpPr>
          <p:nvPr>
            <p:ph type="sldNum" sz="quarter" idx="12"/>
          </p:nvPr>
        </p:nvSpPr>
        <p:spPr/>
        <p:txBody>
          <a:bodyPr/>
          <a:lstStyle/>
          <a:p>
            <a:fld id="{F7F6C048-724C-A44D-A3A9-573A2C2F7973}" type="slidenum">
              <a:rPr lang="en-US" smtClean="0"/>
              <a:pPr/>
              <a:t>304</a:t>
            </a:fld>
            <a:endParaRPr lang="en-US"/>
          </a:p>
        </p:txBody>
      </p:sp>
    </p:spTree>
    <p:extLst>
      <p:ext uri="{BB962C8B-B14F-4D97-AF65-F5344CB8AC3E}">
        <p14:creationId xmlns:p14="http://schemas.microsoft.com/office/powerpoint/2010/main" val="481302069"/>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50DD203A-C34C-4CBE-A355-856EB8293216}"/>
              </a:ext>
            </a:extLst>
          </p:cNvPr>
          <p:cNvGrpSpPr/>
          <p:nvPr/>
        </p:nvGrpSpPr>
        <p:grpSpPr>
          <a:xfrm>
            <a:off x="3590530" y="3731513"/>
            <a:ext cx="5424598" cy="2751837"/>
            <a:chOff x="3657600" y="3593174"/>
            <a:chExt cx="5424598" cy="2751837"/>
          </a:xfrm>
        </p:grpSpPr>
        <p:grpSp>
          <p:nvGrpSpPr>
            <p:cNvPr id="31" name="Group 30">
              <a:extLst>
                <a:ext uri="{FF2B5EF4-FFF2-40B4-BE49-F238E27FC236}">
                  <a16:creationId xmlns:a16="http://schemas.microsoft.com/office/drawing/2014/main" id="{3E23A266-8A14-4361-80F8-ED36E01DC742}"/>
                </a:ext>
              </a:extLst>
            </p:cNvPr>
            <p:cNvGrpSpPr/>
            <p:nvPr/>
          </p:nvGrpSpPr>
          <p:grpSpPr>
            <a:xfrm>
              <a:off x="3657600" y="3593174"/>
              <a:ext cx="5424598" cy="2751837"/>
              <a:chOff x="3657600" y="3593174"/>
              <a:chExt cx="5424598" cy="2751837"/>
            </a:xfrm>
          </p:grpSpPr>
          <p:pic>
            <p:nvPicPr>
              <p:cNvPr id="7" name="Picture 6">
                <a:extLst>
                  <a:ext uri="{FF2B5EF4-FFF2-40B4-BE49-F238E27FC236}">
                    <a16:creationId xmlns:a16="http://schemas.microsoft.com/office/drawing/2014/main" id="{04741971-9E63-C94E-83C3-77868308406E}"/>
                  </a:ext>
                </a:extLst>
              </p:cNvPr>
              <p:cNvPicPr>
                <a:picLocks noChangeAspect="1"/>
              </p:cNvPicPr>
              <p:nvPr/>
            </p:nvPicPr>
            <p:blipFill>
              <a:blip r:embed="rId2"/>
              <a:stretch>
                <a:fillRect/>
              </a:stretch>
            </p:blipFill>
            <p:spPr>
              <a:xfrm>
                <a:off x="3657600" y="3593174"/>
                <a:ext cx="5424598" cy="2751837"/>
              </a:xfrm>
              <a:prstGeom prst="rect">
                <a:avLst/>
              </a:prstGeom>
            </p:spPr>
          </p:pic>
          <p:cxnSp>
            <p:nvCxnSpPr>
              <p:cNvPr id="9" name="Straight Arrow Connector 8">
                <a:extLst>
                  <a:ext uri="{FF2B5EF4-FFF2-40B4-BE49-F238E27FC236}">
                    <a16:creationId xmlns:a16="http://schemas.microsoft.com/office/drawing/2014/main" id="{F83830A7-C062-4C7F-A1E7-DD83F1A0B94F}"/>
                  </a:ext>
                </a:extLst>
              </p:cNvPr>
              <p:cNvCxnSpPr/>
              <p:nvPr/>
            </p:nvCxnSpPr>
            <p:spPr bwMode="auto">
              <a:xfrm flipV="1">
                <a:off x="5562600" y="4191000"/>
                <a:ext cx="609600" cy="618776"/>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10" name="Straight Arrow Connector 9">
                <a:extLst>
                  <a:ext uri="{FF2B5EF4-FFF2-40B4-BE49-F238E27FC236}">
                    <a16:creationId xmlns:a16="http://schemas.microsoft.com/office/drawing/2014/main" id="{7094F169-FA8C-4E74-B7DF-4E7105CF5525}"/>
                  </a:ext>
                </a:extLst>
              </p:cNvPr>
              <p:cNvCxnSpPr/>
              <p:nvPr/>
            </p:nvCxnSpPr>
            <p:spPr bwMode="auto">
              <a:xfrm flipV="1">
                <a:off x="6531429" y="5105400"/>
                <a:ext cx="609600" cy="618776"/>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12" name="Straight Arrow Connector 11">
                <a:extLst>
                  <a:ext uri="{FF2B5EF4-FFF2-40B4-BE49-F238E27FC236}">
                    <a16:creationId xmlns:a16="http://schemas.microsoft.com/office/drawing/2014/main" id="{D1D4A0E5-7B50-40C1-979D-5E79F92C0D8C}"/>
                  </a:ext>
                </a:extLst>
              </p:cNvPr>
              <p:cNvCxnSpPr/>
              <p:nvPr/>
            </p:nvCxnSpPr>
            <p:spPr bwMode="auto">
              <a:xfrm>
                <a:off x="4267200" y="4953000"/>
                <a:ext cx="838200"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13" name="Straight Arrow Connector 12">
                <a:extLst>
                  <a:ext uri="{FF2B5EF4-FFF2-40B4-BE49-F238E27FC236}">
                    <a16:creationId xmlns:a16="http://schemas.microsoft.com/office/drawing/2014/main" id="{1B3E71FF-A12A-47E4-BCCE-E01BABEB7152}"/>
                  </a:ext>
                </a:extLst>
              </p:cNvPr>
              <p:cNvCxnSpPr/>
              <p:nvPr/>
            </p:nvCxnSpPr>
            <p:spPr bwMode="auto">
              <a:xfrm>
                <a:off x="7620000" y="4969092"/>
                <a:ext cx="838200"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25" name="Ink 24">
                    <a:extLst>
                      <a:ext uri="{FF2B5EF4-FFF2-40B4-BE49-F238E27FC236}">
                        <a16:creationId xmlns:a16="http://schemas.microsoft.com/office/drawing/2014/main" id="{2918EB1F-DCE3-4ED3-8DAD-344336162EBE}"/>
                      </a:ext>
                    </a:extLst>
                  </p14:cNvPr>
                  <p14:cNvContentPartPr/>
                  <p14:nvPr/>
                </p14:nvContentPartPr>
                <p14:xfrm>
                  <a:off x="6646800" y="4108968"/>
                  <a:ext cx="592200" cy="564840"/>
                </p14:xfrm>
              </p:contentPart>
            </mc:Choice>
            <mc:Fallback xmlns="">
              <p:pic>
                <p:nvPicPr>
                  <p:cNvPr id="25" name="Ink 24">
                    <a:extLst>
                      <a:ext uri="{FF2B5EF4-FFF2-40B4-BE49-F238E27FC236}">
                        <a16:creationId xmlns:a16="http://schemas.microsoft.com/office/drawing/2014/main" id="{2918EB1F-DCE3-4ED3-8DAD-344336162EBE}"/>
                      </a:ext>
                    </a:extLst>
                  </p:cNvPr>
                  <p:cNvPicPr/>
                  <p:nvPr/>
                </p:nvPicPr>
                <p:blipFill>
                  <a:blip r:embed="rId4"/>
                  <a:stretch>
                    <a:fillRect/>
                  </a:stretch>
                </p:blipFill>
                <p:spPr>
                  <a:xfrm>
                    <a:off x="6628800" y="4090968"/>
                    <a:ext cx="627840" cy="600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
              <p14:nvContentPartPr>
                <p14:cNvPr id="32" name="Ink 31">
                  <a:extLst>
                    <a:ext uri="{FF2B5EF4-FFF2-40B4-BE49-F238E27FC236}">
                      <a16:creationId xmlns:a16="http://schemas.microsoft.com/office/drawing/2014/main" id="{DCB97C9E-5AD4-4D1E-9D3E-C1F5F77DB342}"/>
                    </a:ext>
                  </a:extLst>
                </p14:cNvPr>
                <p14:cNvContentPartPr/>
                <p14:nvPr/>
              </p14:nvContentPartPr>
              <p14:xfrm>
                <a:off x="6422434" y="4267057"/>
                <a:ext cx="606960" cy="609840"/>
              </p14:xfrm>
            </p:contentPart>
          </mc:Choice>
          <mc:Fallback xmlns="">
            <p:pic>
              <p:nvPicPr>
                <p:cNvPr id="32" name="Ink 31">
                  <a:extLst>
                    <a:ext uri="{FF2B5EF4-FFF2-40B4-BE49-F238E27FC236}">
                      <a16:creationId xmlns:a16="http://schemas.microsoft.com/office/drawing/2014/main" id="{DCB97C9E-5AD4-4D1E-9D3E-C1F5F77DB342}"/>
                    </a:ext>
                  </a:extLst>
                </p:cNvPr>
                <p:cNvPicPr/>
                <p:nvPr/>
              </p:nvPicPr>
              <p:blipFill>
                <a:blip r:embed="rId6"/>
                <a:stretch>
                  <a:fillRect/>
                </a:stretch>
              </p:blipFill>
              <p:spPr>
                <a:xfrm>
                  <a:off x="6404434" y="4249057"/>
                  <a:ext cx="642600" cy="645480"/>
                </a:xfrm>
                <a:prstGeom prst="rect">
                  <a:avLst/>
                </a:prstGeom>
              </p:spPr>
            </p:pic>
          </mc:Fallback>
        </mc:AlternateContent>
      </p:grpSp>
      <p:sp>
        <p:nvSpPr>
          <p:cNvPr id="2" name="Title 1">
            <a:extLst>
              <a:ext uri="{FF2B5EF4-FFF2-40B4-BE49-F238E27FC236}">
                <a16:creationId xmlns:a16="http://schemas.microsoft.com/office/drawing/2014/main" id="{677514D3-DD07-1942-B966-8AC89CC6AFB0}"/>
              </a:ext>
            </a:extLst>
          </p:cNvPr>
          <p:cNvSpPr>
            <a:spLocks noGrp="1"/>
          </p:cNvSpPr>
          <p:nvPr>
            <p:ph type="title"/>
          </p:nvPr>
        </p:nvSpPr>
        <p:spPr/>
        <p:txBody>
          <a:bodyPr/>
          <a:lstStyle/>
          <a:p>
            <a:r>
              <a:rPr lang="en-US" dirty="0"/>
              <a:t>Finding a Solution for 2SAT</a:t>
            </a:r>
          </a:p>
        </p:txBody>
      </p:sp>
      <p:sp>
        <p:nvSpPr>
          <p:cNvPr id="3" name="Content Placeholder 2">
            <a:extLst>
              <a:ext uri="{FF2B5EF4-FFF2-40B4-BE49-F238E27FC236}">
                <a16:creationId xmlns:a16="http://schemas.microsoft.com/office/drawing/2014/main" id="{3CDAD5CB-8A8D-944A-BEBB-40194A09D14C}"/>
              </a:ext>
            </a:extLst>
          </p:cNvPr>
          <p:cNvSpPr>
            <a:spLocks noGrp="1"/>
          </p:cNvSpPr>
          <p:nvPr>
            <p:ph idx="1"/>
          </p:nvPr>
        </p:nvSpPr>
        <p:spPr/>
        <p:txBody>
          <a:bodyPr/>
          <a:lstStyle/>
          <a:p>
            <a:r>
              <a:rPr lang="en-US" sz="2000" dirty="0"/>
              <a:t>Looking at our graph, </a:t>
            </a:r>
            <a:r>
              <a:rPr lang="en-US" sz="2000" b="1" dirty="0"/>
              <a:t>c</a:t>
            </a:r>
            <a:r>
              <a:rPr lang="en-US" sz="2000" dirty="0"/>
              <a:t> must be false, but so must </a:t>
            </a:r>
            <a:r>
              <a:rPr lang="en-US" sz="2000" b="1" dirty="0"/>
              <a:t>a</a:t>
            </a:r>
            <a:r>
              <a:rPr lang="en-US" sz="2000" dirty="0"/>
              <a:t> and </a:t>
            </a:r>
            <a:r>
              <a:rPr lang="en-US" sz="2000" b="1" dirty="0"/>
              <a:t>b</a:t>
            </a:r>
            <a:r>
              <a:rPr lang="en-US" sz="2000" dirty="0"/>
              <a:t>, as each has a path to its complement</a:t>
            </a:r>
          </a:p>
          <a:p>
            <a:r>
              <a:rPr lang="en-US" sz="2000" dirty="0"/>
              <a:t>Note that, if </a:t>
            </a:r>
            <a:r>
              <a:rPr lang="en-US" sz="2000" b="1" dirty="0"/>
              <a:t>a</a:t>
            </a:r>
            <a:r>
              <a:rPr lang="en-US" sz="2000" dirty="0"/>
              <a:t> is true, </a:t>
            </a:r>
            <a:r>
              <a:rPr lang="en-US" sz="2000" b="1" dirty="0"/>
              <a:t>b</a:t>
            </a:r>
            <a:r>
              <a:rPr lang="en-US" sz="2000" dirty="0"/>
              <a:t> is true, and if </a:t>
            </a:r>
            <a:r>
              <a:rPr lang="en-US" sz="2000" b="1" dirty="0"/>
              <a:t>a</a:t>
            </a:r>
            <a:r>
              <a:rPr lang="en-US" sz="2000" dirty="0"/>
              <a:t> is false, </a:t>
            </a:r>
            <a:r>
              <a:rPr lang="en-US" sz="2000" b="1" dirty="0"/>
              <a:t>b </a:t>
            </a:r>
            <a:r>
              <a:rPr lang="en-US" sz="2000" dirty="0"/>
              <a:t>is false</a:t>
            </a:r>
          </a:p>
          <a:p>
            <a:r>
              <a:rPr lang="en-US" sz="2000" dirty="0"/>
              <a:t>Fortunately, there are no cycles involving a variable and its complement, so we have a solution </a:t>
            </a:r>
            <a:r>
              <a:rPr lang="en-US" sz="2000" b="1" dirty="0"/>
              <a:t>&lt;a = F; b = F; c = F&gt;</a:t>
            </a:r>
          </a:p>
          <a:p>
            <a:r>
              <a:rPr lang="en-US" sz="2000" dirty="0"/>
              <a:t>The trick now is to discover that solution in an algorithmic manner</a:t>
            </a:r>
          </a:p>
        </p:txBody>
      </p:sp>
      <p:sp>
        <p:nvSpPr>
          <p:cNvPr id="4" name="Date Placeholder 3">
            <a:extLst>
              <a:ext uri="{FF2B5EF4-FFF2-40B4-BE49-F238E27FC236}">
                <a16:creationId xmlns:a16="http://schemas.microsoft.com/office/drawing/2014/main" id="{AF75AD0D-209F-ED4B-AB9B-B10038E5F854}"/>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C3218DD1-B8E2-B040-80C6-B7FB339D92E6}"/>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56714D6B-CDF0-1544-9D9C-EA692935547B}"/>
              </a:ext>
            </a:extLst>
          </p:cNvPr>
          <p:cNvSpPr>
            <a:spLocks noGrp="1"/>
          </p:cNvSpPr>
          <p:nvPr>
            <p:ph type="sldNum" sz="quarter" idx="12"/>
          </p:nvPr>
        </p:nvSpPr>
        <p:spPr/>
        <p:txBody>
          <a:bodyPr/>
          <a:lstStyle/>
          <a:p>
            <a:fld id="{F7F6C048-724C-A44D-A3A9-573A2C2F7973}" type="slidenum">
              <a:rPr lang="en-US" smtClean="0"/>
              <a:pPr/>
              <a:t>305</a:t>
            </a:fld>
            <a:endParaRPr lang="en-US"/>
          </a:p>
        </p:txBody>
      </p:sp>
      <mc:AlternateContent xmlns:mc="http://schemas.openxmlformats.org/markup-compatibility/2006" xmlns:p14="http://schemas.microsoft.com/office/powerpoint/2010/main">
        <mc:Choice Requires="p14">
          <p:contentPart p14:bwMode="auto" r:id="rId7">
            <p14:nvContentPartPr>
              <p14:cNvPr id="21" name="Ink 20">
                <a:extLst>
                  <a:ext uri="{FF2B5EF4-FFF2-40B4-BE49-F238E27FC236}">
                    <a16:creationId xmlns:a16="http://schemas.microsoft.com/office/drawing/2014/main" id="{7C59A716-514E-844E-B9C2-10155979B5B2}"/>
                  </a:ext>
                </a:extLst>
              </p14:cNvPr>
              <p14:cNvContentPartPr/>
              <p14:nvPr/>
            </p14:nvContentPartPr>
            <p14:xfrm>
              <a:off x="5401236" y="5445438"/>
              <a:ext cx="579600" cy="597600"/>
            </p14:xfrm>
          </p:contentPart>
        </mc:Choice>
        <mc:Fallback xmlns="">
          <p:pic>
            <p:nvPicPr>
              <p:cNvPr id="21" name="Ink 20">
                <a:extLst>
                  <a:ext uri="{FF2B5EF4-FFF2-40B4-BE49-F238E27FC236}">
                    <a16:creationId xmlns:a16="http://schemas.microsoft.com/office/drawing/2014/main" id="{7C59A716-514E-844E-B9C2-10155979B5B2}"/>
                  </a:ext>
                </a:extLst>
              </p:cNvPr>
              <p:cNvPicPr/>
              <p:nvPr/>
            </p:nvPicPr>
            <p:blipFill>
              <a:blip r:embed="rId8"/>
              <a:stretch>
                <a:fillRect/>
              </a:stretch>
            </p:blipFill>
            <p:spPr>
              <a:xfrm>
                <a:off x="5392236" y="5436438"/>
                <a:ext cx="597240" cy="615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2" name="Ink 21">
                <a:extLst>
                  <a:ext uri="{FF2B5EF4-FFF2-40B4-BE49-F238E27FC236}">
                    <a16:creationId xmlns:a16="http://schemas.microsoft.com/office/drawing/2014/main" id="{3CA8A6F2-8582-B24B-AF20-475A9EBB5278}"/>
                  </a:ext>
                </a:extLst>
              </p14:cNvPr>
              <p14:cNvContentPartPr/>
              <p14:nvPr/>
            </p14:nvContentPartPr>
            <p14:xfrm>
              <a:off x="5615436" y="5217198"/>
              <a:ext cx="606240" cy="520560"/>
            </p14:xfrm>
          </p:contentPart>
        </mc:Choice>
        <mc:Fallback xmlns="">
          <p:pic>
            <p:nvPicPr>
              <p:cNvPr id="22" name="Ink 21">
                <a:extLst>
                  <a:ext uri="{FF2B5EF4-FFF2-40B4-BE49-F238E27FC236}">
                    <a16:creationId xmlns:a16="http://schemas.microsoft.com/office/drawing/2014/main" id="{3CA8A6F2-8582-B24B-AF20-475A9EBB5278}"/>
                  </a:ext>
                </a:extLst>
              </p:cNvPr>
              <p:cNvPicPr/>
              <p:nvPr/>
            </p:nvPicPr>
            <p:blipFill>
              <a:blip r:embed="rId10"/>
              <a:stretch>
                <a:fillRect/>
              </a:stretch>
            </p:blipFill>
            <p:spPr>
              <a:xfrm>
                <a:off x="5606436" y="5208198"/>
                <a:ext cx="623880" cy="538200"/>
              </a:xfrm>
              <a:prstGeom prst="rect">
                <a:avLst/>
              </a:prstGeom>
            </p:spPr>
          </p:pic>
        </mc:Fallback>
      </mc:AlternateContent>
    </p:spTree>
    <p:extLst>
      <p:ext uri="{BB962C8B-B14F-4D97-AF65-F5344CB8AC3E}">
        <p14:creationId xmlns:p14="http://schemas.microsoft.com/office/powerpoint/2010/main" val="402851613"/>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6F2706-849C-46C7-9D6D-D46EAA6B4DE2}"/>
              </a:ext>
            </a:extLst>
          </p:cNvPr>
          <p:cNvPicPr>
            <a:picLocks noChangeAspect="1"/>
          </p:cNvPicPr>
          <p:nvPr/>
        </p:nvPicPr>
        <p:blipFill>
          <a:blip r:embed="rId2"/>
          <a:stretch>
            <a:fillRect/>
          </a:stretch>
        </p:blipFill>
        <p:spPr>
          <a:xfrm>
            <a:off x="3815328" y="3214575"/>
            <a:ext cx="5138172" cy="3030650"/>
          </a:xfrm>
          <a:prstGeom prst="rect">
            <a:avLst/>
          </a:prstGeom>
        </p:spPr>
      </p:pic>
      <p:sp>
        <p:nvSpPr>
          <p:cNvPr id="2" name="Title 1">
            <a:extLst>
              <a:ext uri="{FF2B5EF4-FFF2-40B4-BE49-F238E27FC236}">
                <a16:creationId xmlns:a16="http://schemas.microsoft.com/office/drawing/2014/main" id="{352490D9-ED39-4797-88B7-DFD825A42016}"/>
              </a:ext>
            </a:extLst>
          </p:cNvPr>
          <p:cNvSpPr>
            <a:spLocks noGrp="1"/>
          </p:cNvSpPr>
          <p:nvPr>
            <p:ph type="title"/>
          </p:nvPr>
        </p:nvSpPr>
        <p:spPr/>
        <p:txBody>
          <a:bodyPr/>
          <a:lstStyle/>
          <a:p>
            <a:r>
              <a:rPr lang="en-US" dirty="0"/>
              <a:t>Strongly Connected Components (SCC)</a:t>
            </a:r>
          </a:p>
        </p:txBody>
      </p:sp>
      <p:sp>
        <p:nvSpPr>
          <p:cNvPr id="3" name="Content Placeholder 2">
            <a:extLst>
              <a:ext uri="{FF2B5EF4-FFF2-40B4-BE49-F238E27FC236}">
                <a16:creationId xmlns:a16="http://schemas.microsoft.com/office/drawing/2014/main" id="{793A84E8-20FA-4724-A07F-717DDCB67601}"/>
              </a:ext>
            </a:extLst>
          </p:cNvPr>
          <p:cNvSpPr>
            <a:spLocks noGrp="1"/>
          </p:cNvSpPr>
          <p:nvPr>
            <p:ph idx="1"/>
          </p:nvPr>
        </p:nvSpPr>
        <p:spPr/>
        <p:txBody>
          <a:bodyPr/>
          <a:lstStyle/>
          <a:p>
            <a:r>
              <a:rPr lang="en-US" sz="2000" dirty="0"/>
              <a:t>A directed graph is strongly connected if there is a path between all pairs of vertices. </a:t>
            </a:r>
          </a:p>
          <a:p>
            <a:r>
              <a:rPr lang="en-US" sz="2000" dirty="0"/>
              <a:t>A strongly connected component (</a:t>
            </a:r>
            <a:r>
              <a:rPr lang="en-US" sz="2000" b="1" dirty="0"/>
              <a:t>SCC</a:t>
            </a:r>
            <a:r>
              <a:rPr lang="en-US" sz="2000" dirty="0"/>
              <a:t>) of a directed graph is a maximal strongly connected subgraph. For example, there are </a:t>
            </a:r>
            <a:r>
              <a:rPr lang="en-US" sz="2000" b="1" dirty="0"/>
              <a:t>4</a:t>
            </a:r>
            <a:r>
              <a:rPr lang="en-US" sz="2000" dirty="0"/>
              <a:t> </a:t>
            </a:r>
            <a:r>
              <a:rPr lang="en-US" sz="2000" b="1" dirty="0"/>
              <a:t>SCC</a:t>
            </a:r>
            <a:r>
              <a:rPr lang="en-US" sz="2000" dirty="0"/>
              <a:t>s in the graph we have been investigating.</a:t>
            </a:r>
          </a:p>
        </p:txBody>
      </p:sp>
      <p:sp>
        <p:nvSpPr>
          <p:cNvPr id="4" name="Date Placeholder 3">
            <a:extLst>
              <a:ext uri="{FF2B5EF4-FFF2-40B4-BE49-F238E27FC236}">
                <a16:creationId xmlns:a16="http://schemas.microsoft.com/office/drawing/2014/main" id="{2C4C745F-BD8B-498B-87A9-E48BC3BCD277}"/>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6E1878F9-98FB-452B-9BC5-F3FEB97C07D0}"/>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364A135C-ED73-49DE-9BF7-DBAB9EC3A4F6}"/>
              </a:ext>
            </a:extLst>
          </p:cNvPr>
          <p:cNvSpPr>
            <a:spLocks noGrp="1"/>
          </p:cNvSpPr>
          <p:nvPr>
            <p:ph type="sldNum" sz="quarter" idx="12"/>
          </p:nvPr>
        </p:nvSpPr>
        <p:spPr/>
        <p:txBody>
          <a:bodyPr/>
          <a:lstStyle/>
          <a:p>
            <a:fld id="{F7F6C048-724C-A44D-A3A9-573A2C2F7973}" type="slidenum">
              <a:rPr lang="en-US" smtClean="0"/>
              <a:pPr/>
              <a:t>306</a:t>
            </a:fld>
            <a:endParaRPr lang="en-US"/>
          </a:p>
        </p:txBody>
      </p:sp>
    </p:spTree>
    <p:extLst>
      <p:ext uri="{BB962C8B-B14F-4D97-AF65-F5344CB8AC3E}">
        <p14:creationId xmlns:p14="http://schemas.microsoft.com/office/powerpoint/2010/main" val="2680595169"/>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89D53-4DA7-4173-9EA9-718936933F25}"/>
              </a:ext>
            </a:extLst>
          </p:cNvPr>
          <p:cNvSpPr>
            <a:spLocks noGrp="1"/>
          </p:cNvSpPr>
          <p:nvPr>
            <p:ph type="title"/>
          </p:nvPr>
        </p:nvSpPr>
        <p:spPr/>
        <p:txBody>
          <a:bodyPr/>
          <a:lstStyle/>
          <a:p>
            <a:r>
              <a:rPr lang="en-US" dirty="0"/>
              <a:t>Computing SCC</a:t>
            </a:r>
          </a:p>
        </p:txBody>
      </p:sp>
      <p:sp>
        <p:nvSpPr>
          <p:cNvPr id="3" name="Content Placeholder 2">
            <a:extLst>
              <a:ext uri="{FF2B5EF4-FFF2-40B4-BE49-F238E27FC236}">
                <a16:creationId xmlns:a16="http://schemas.microsoft.com/office/drawing/2014/main" id="{3B03841E-9A89-4F08-AA9F-B8D4BA8BFA03}"/>
              </a:ext>
            </a:extLst>
          </p:cNvPr>
          <p:cNvSpPr>
            <a:spLocks noGrp="1"/>
          </p:cNvSpPr>
          <p:nvPr>
            <p:ph idx="1"/>
          </p:nvPr>
        </p:nvSpPr>
        <p:spPr/>
        <p:txBody>
          <a:bodyPr/>
          <a:lstStyle/>
          <a:p>
            <a:r>
              <a:rPr lang="en-US" dirty="0">
                <a:solidFill>
                  <a:srgbClr val="222222"/>
                </a:solidFill>
                <a:latin typeface="Arial" panose="020B0604020202020204" pitchFamily="34" charset="0"/>
              </a:rPr>
              <a:t>There are several efficient linear time algorithms for finding the strongly connected components of a graph, based on</a:t>
            </a:r>
            <a:r>
              <a:rPr lang="en-US" dirty="0">
                <a:latin typeface="Arial" panose="020B0604020202020204" pitchFamily="34" charset="0"/>
              </a:rPr>
              <a:t> depth first search</a:t>
            </a:r>
          </a:p>
          <a:p>
            <a:r>
              <a:rPr lang="en-US" dirty="0">
                <a:latin typeface="Arial" panose="020B0604020202020204" pitchFamily="34" charset="0"/>
              </a:rPr>
              <a:t>The one commonly taught in Algorithm Design and Analysis is </a:t>
            </a:r>
            <a:r>
              <a:rPr lang="en-US" dirty="0" err="1">
                <a:latin typeface="Arial" panose="020B0604020202020204" pitchFamily="34" charset="0"/>
              </a:rPr>
              <a:t>Tarjan’s</a:t>
            </a:r>
            <a:r>
              <a:rPr lang="en-US" dirty="0">
                <a:latin typeface="Arial" panose="020B0604020202020204" pitchFamily="34" charset="0"/>
              </a:rPr>
              <a:t> </a:t>
            </a:r>
            <a:endParaRPr lang="en-US" dirty="0"/>
          </a:p>
        </p:txBody>
      </p:sp>
      <p:sp>
        <p:nvSpPr>
          <p:cNvPr id="4" name="Date Placeholder 3">
            <a:extLst>
              <a:ext uri="{FF2B5EF4-FFF2-40B4-BE49-F238E27FC236}">
                <a16:creationId xmlns:a16="http://schemas.microsoft.com/office/drawing/2014/main" id="{5F100CC2-B6B9-47B4-AB8D-89B552B78D05}"/>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D0C418CC-B3B5-4B96-8AE0-B4AB2EC813C0}"/>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30CD14A2-74CA-4C42-B4DD-FE9135250CC3}"/>
              </a:ext>
            </a:extLst>
          </p:cNvPr>
          <p:cNvSpPr>
            <a:spLocks noGrp="1"/>
          </p:cNvSpPr>
          <p:nvPr>
            <p:ph type="sldNum" sz="quarter" idx="12"/>
          </p:nvPr>
        </p:nvSpPr>
        <p:spPr/>
        <p:txBody>
          <a:bodyPr/>
          <a:lstStyle/>
          <a:p>
            <a:fld id="{F7F6C048-724C-A44D-A3A9-573A2C2F7973}" type="slidenum">
              <a:rPr lang="en-US" smtClean="0"/>
              <a:pPr/>
              <a:t>307</a:t>
            </a:fld>
            <a:endParaRPr lang="en-US"/>
          </a:p>
        </p:txBody>
      </p:sp>
    </p:spTree>
    <p:extLst>
      <p:ext uri="{BB962C8B-B14F-4D97-AF65-F5344CB8AC3E}">
        <p14:creationId xmlns:p14="http://schemas.microsoft.com/office/powerpoint/2010/main" val="3806628550"/>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4DC94-AEBC-B148-8953-76C7CD20997B}"/>
              </a:ext>
            </a:extLst>
          </p:cNvPr>
          <p:cNvSpPr>
            <a:spLocks noGrp="1"/>
          </p:cNvSpPr>
          <p:nvPr>
            <p:ph type="title"/>
          </p:nvPr>
        </p:nvSpPr>
        <p:spPr/>
        <p:txBody>
          <a:bodyPr/>
          <a:lstStyle/>
          <a:p>
            <a:r>
              <a:rPr lang="en-US" dirty="0"/>
              <a:t>Mapping 2SAT to SCC</a:t>
            </a:r>
          </a:p>
        </p:txBody>
      </p:sp>
      <p:sp>
        <p:nvSpPr>
          <p:cNvPr id="3" name="Content Placeholder 2">
            <a:extLst>
              <a:ext uri="{FF2B5EF4-FFF2-40B4-BE49-F238E27FC236}">
                <a16:creationId xmlns:a16="http://schemas.microsoft.com/office/drawing/2014/main" id="{54D4E765-06AA-154C-A197-35D537BCCE63}"/>
              </a:ext>
            </a:extLst>
          </p:cNvPr>
          <p:cNvSpPr>
            <a:spLocks noGrp="1"/>
          </p:cNvSpPr>
          <p:nvPr>
            <p:ph idx="1"/>
          </p:nvPr>
        </p:nvSpPr>
        <p:spPr/>
        <p:txBody>
          <a:bodyPr/>
          <a:lstStyle/>
          <a:p>
            <a:r>
              <a:rPr lang="en-US" sz="2200" dirty="0">
                <a:solidFill>
                  <a:srgbClr val="222222"/>
                </a:solidFill>
                <a:latin typeface="Arial" panose="020B0604020202020204" pitchFamily="34" charset="0"/>
              </a:rPr>
              <a:t>In terms of the implication graph, two literals belong to the same strongly connected component whenever there exist chains of implications from one literal to the other and vice versa. </a:t>
            </a:r>
          </a:p>
          <a:p>
            <a:r>
              <a:rPr lang="en-US" sz="2200" dirty="0">
                <a:solidFill>
                  <a:srgbClr val="222222"/>
                </a:solidFill>
                <a:latin typeface="Arial" panose="020B0604020202020204" pitchFamily="34" charset="0"/>
              </a:rPr>
              <a:t>Therefore, the two literals must have the same value in any satisfying assignment to the given 2-satisfiability instance. In particular, if a variable and its negation both belong to the same strongly connected component, the instance cannot be satisfied, because it is impossible to assign both these literals the same value. </a:t>
            </a:r>
          </a:p>
          <a:p>
            <a:r>
              <a:rPr lang="en-US" sz="2200" dirty="0">
                <a:solidFill>
                  <a:srgbClr val="222222"/>
                </a:solidFill>
                <a:latin typeface="Arial" panose="020B0604020202020204" pitchFamily="34" charset="0"/>
              </a:rPr>
              <a:t>This is a </a:t>
            </a:r>
            <a:r>
              <a:rPr lang="en-US" sz="2200" dirty="0">
                <a:latin typeface="Arial" panose="020B0604020202020204" pitchFamily="34" charset="0"/>
              </a:rPr>
              <a:t>necessary and sufficient condition: </a:t>
            </a:r>
            <a:r>
              <a:rPr lang="en-US" sz="2200" dirty="0">
                <a:solidFill>
                  <a:srgbClr val="222222"/>
                </a:solidFill>
                <a:latin typeface="Arial" panose="020B0604020202020204" pitchFamily="34" charset="0"/>
              </a:rPr>
              <a:t>a </a:t>
            </a:r>
            <a:r>
              <a:rPr lang="en-US" sz="2200" b="1" dirty="0">
                <a:solidFill>
                  <a:srgbClr val="222222"/>
                </a:solidFill>
                <a:latin typeface="Arial" panose="020B0604020202020204" pitchFamily="34" charset="0"/>
              </a:rPr>
              <a:t>2-CNF</a:t>
            </a:r>
            <a:r>
              <a:rPr lang="en-US" sz="2200" dirty="0">
                <a:solidFill>
                  <a:srgbClr val="222222"/>
                </a:solidFill>
                <a:latin typeface="Arial" panose="020B0604020202020204" pitchFamily="34" charset="0"/>
              </a:rPr>
              <a:t> formula is satisfiable if and only if there is no variable that belongs to the same strongly connected component as its negation.</a:t>
            </a:r>
          </a:p>
        </p:txBody>
      </p:sp>
      <p:sp>
        <p:nvSpPr>
          <p:cNvPr id="4" name="Date Placeholder 3">
            <a:extLst>
              <a:ext uri="{FF2B5EF4-FFF2-40B4-BE49-F238E27FC236}">
                <a16:creationId xmlns:a16="http://schemas.microsoft.com/office/drawing/2014/main" id="{A5F16BBF-0EC4-434B-B5C1-67B3C2DE7C70}"/>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1572B3C1-BC3B-4845-8C95-28A8048CBB63}"/>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876CAF19-2530-AD49-A581-2EB9E8C5F1C7}"/>
              </a:ext>
            </a:extLst>
          </p:cNvPr>
          <p:cNvSpPr>
            <a:spLocks noGrp="1"/>
          </p:cNvSpPr>
          <p:nvPr>
            <p:ph type="sldNum" sz="quarter" idx="12"/>
          </p:nvPr>
        </p:nvSpPr>
        <p:spPr/>
        <p:txBody>
          <a:bodyPr/>
          <a:lstStyle/>
          <a:p>
            <a:fld id="{F7F6C048-724C-A44D-A3A9-573A2C2F7973}" type="slidenum">
              <a:rPr lang="en-US" smtClean="0"/>
              <a:pPr/>
              <a:t>308</a:t>
            </a:fld>
            <a:endParaRPr lang="en-US"/>
          </a:p>
        </p:txBody>
      </p:sp>
    </p:spTree>
    <p:extLst>
      <p:ext uri="{BB962C8B-B14F-4D97-AF65-F5344CB8AC3E}">
        <p14:creationId xmlns:p14="http://schemas.microsoft.com/office/powerpoint/2010/main" val="3147488285"/>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AAB99A-87DC-ED40-9179-7FDA2B5B5E21}"/>
              </a:ext>
            </a:extLst>
          </p:cNvPr>
          <p:cNvPicPr>
            <a:picLocks noChangeAspect="1"/>
          </p:cNvPicPr>
          <p:nvPr/>
        </p:nvPicPr>
        <p:blipFill>
          <a:blip r:embed="rId2"/>
          <a:stretch>
            <a:fillRect/>
          </a:stretch>
        </p:blipFill>
        <p:spPr>
          <a:xfrm>
            <a:off x="3733800" y="2971800"/>
            <a:ext cx="5138172" cy="3030650"/>
          </a:xfrm>
          <a:prstGeom prst="rect">
            <a:avLst/>
          </a:prstGeom>
        </p:spPr>
      </p:pic>
      <p:sp>
        <p:nvSpPr>
          <p:cNvPr id="2" name="Title 1">
            <a:extLst>
              <a:ext uri="{FF2B5EF4-FFF2-40B4-BE49-F238E27FC236}">
                <a16:creationId xmlns:a16="http://schemas.microsoft.com/office/drawing/2014/main" id="{3B3CC791-A13F-C140-8CBF-401816D54992}"/>
              </a:ext>
            </a:extLst>
          </p:cNvPr>
          <p:cNvSpPr>
            <a:spLocks noGrp="1"/>
          </p:cNvSpPr>
          <p:nvPr>
            <p:ph type="title"/>
          </p:nvPr>
        </p:nvSpPr>
        <p:spPr/>
        <p:txBody>
          <a:bodyPr/>
          <a:lstStyle/>
          <a:p>
            <a:r>
              <a:rPr lang="en-US" dirty="0"/>
              <a:t>Solving SCC and 2SAT</a:t>
            </a:r>
          </a:p>
        </p:txBody>
      </p:sp>
      <p:sp>
        <p:nvSpPr>
          <p:cNvPr id="3" name="Content Placeholder 2">
            <a:extLst>
              <a:ext uri="{FF2B5EF4-FFF2-40B4-BE49-F238E27FC236}">
                <a16:creationId xmlns:a16="http://schemas.microsoft.com/office/drawing/2014/main" id="{0007ED4A-7351-3440-9E49-8A7331D252F3}"/>
              </a:ext>
            </a:extLst>
          </p:cNvPr>
          <p:cNvSpPr>
            <a:spLocks noGrp="1"/>
          </p:cNvSpPr>
          <p:nvPr>
            <p:ph idx="1"/>
          </p:nvPr>
        </p:nvSpPr>
        <p:spPr/>
        <p:txBody>
          <a:bodyPr/>
          <a:lstStyle/>
          <a:p>
            <a:r>
              <a:rPr lang="en-US" sz="2400" dirty="0">
                <a:cs typeface="Calibri" panose="020F0502020204030204" pitchFamily="34" charset="0"/>
              </a:rPr>
              <a:t>While some variable is not yet assigned</a:t>
            </a:r>
          </a:p>
          <a:p>
            <a:pPr lvl="1"/>
            <a:r>
              <a:rPr lang="en-US" sz="2400" dirty="0">
                <a:cs typeface="Calibri" panose="020F0502020204030204" pitchFamily="34" charset="0"/>
              </a:rPr>
              <a:t>Start at a partition that has no outgoing edges</a:t>
            </a:r>
          </a:p>
          <a:p>
            <a:pPr lvl="1"/>
            <a:r>
              <a:rPr lang="en-US" sz="2400" dirty="0">
                <a:cs typeface="Calibri" panose="020F0502020204030204" pitchFamily="34" charset="0"/>
              </a:rPr>
              <a:t>Assign </a:t>
            </a:r>
            <a:r>
              <a:rPr lang="en-US" sz="2400" b="1" dirty="0">
                <a:cs typeface="Calibri" panose="020F0502020204030204" pitchFamily="34" charset="0"/>
              </a:rPr>
              <a:t>true</a:t>
            </a:r>
            <a:r>
              <a:rPr lang="en-US" sz="2400" dirty="0">
                <a:cs typeface="Calibri" panose="020F0502020204030204" pitchFamily="34" charset="0"/>
              </a:rPr>
              <a:t> to all members of partition </a:t>
            </a:r>
          </a:p>
          <a:p>
            <a:pPr lvl="1"/>
            <a:r>
              <a:rPr lang="en-US" sz="2400" dirty="0">
                <a:cs typeface="Calibri" panose="020F0502020204030204" pitchFamily="34" charset="0"/>
              </a:rPr>
              <a:t>Remove partition and its incoming edges</a:t>
            </a:r>
          </a:p>
          <a:p>
            <a:r>
              <a:rPr lang="en-US" sz="2400" dirty="0">
                <a:cs typeface="Calibri" panose="020F0502020204030204" pitchFamily="34" charset="0"/>
              </a:rPr>
              <a:t>Can also do </a:t>
            </a:r>
            <a:r>
              <a:rPr lang="en-US" sz="2400" b="1" dirty="0">
                <a:cs typeface="Calibri" panose="020F0502020204030204" pitchFamily="34" charset="0"/>
              </a:rPr>
              <a:t>DFS</a:t>
            </a:r>
            <a:r>
              <a:rPr lang="en-US" sz="2400" dirty="0">
                <a:cs typeface="Calibri" panose="020F0502020204030204" pitchFamily="34" charset="0"/>
              </a:rPr>
              <a:t> of partitions</a:t>
            </a:r>
          </a:p>
          <a:p>
            <a:r>
              <a:rPr lang="en-US" sz="2400" dirty="0">
                <a:cs typeface="Calibri" panose="020F0502020204030204" pitchFamily="34" charset="0"/>
              </a:rPr>
              <a:t>Either way, we get</a:t>
            </a:r>
          </a:p>
          <a:p>
            <a:pPr lvl="1"/>
            <a:r>
              <a:rPr lang="en-US" sz="2400" b="1" dirty="0"/>
              <a:t>¬c = T</a:t>
            </a:r>
          </a:p>
          <a:p>
            <a:pPr lvl="1"/>
            <a:r>
              <a:rPr lang="en-US" sz="2400" b="1" dirty="0"/>
              <a:t>¬a = ¬b = T</a:t>
            </a:r>
          </a:p>
          <a:p>
            <a:pPr lvl="1"/>
            <a:r>
              <a:rPr lang="en-US" sz="2400" dirty="0">
                <a:cs typeface="Calibri" panose="020F0502020204030204" pitchFamily="34" charset="0"/>
              </a:rPr>
              <a:t>And so, </a:t>
            </a:r>
            <a:r>
              <a:rPr lang="en-US" sz="2400" b="1" dirty="0">
                <a:cs typeface="Calibri" panose="020F0502020204030204" pitchFamily="34" charset="0"/>
              </a:rPr>
              <a:t>a = b = c = F</a:t>
            </a:r>
          </a:p>
        </p:txBody>
      </p:sp>
      <p:sp>
        <p:nvSpPr>
          <p:cNvPr id="4" name="Date Placeholder 3">
            <a:extLst>
              <a:ext uri="{FF2B5EF4-FFF2-40B4-BE49-F238E27FC236}">
                <a16:creationId xmlns:a16="http://schemas.microsoft.com/office/drawing/2014/main" id="{804DE3C3-FBAA-7A40-AC6F-C29DE5963976}"/>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3FCD6C38-B318-B248-9FBC-E40C77653F9A}"/>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997B9DE-80B5-7D45-8B9A-93A3B700D23A}"/>
              </a:ext>
            </a:extLst>
          </p:cNvPr>
          <p:cNvSpPr>
            <a:spLocks noGrp="1"/>
          </p:cNvSpPr>
          <p:nvPr>
            <p:ph type="sldNum" sz="quarter" idx="12"/>
          </p:nvPr>
        </p:nvSpPr>
        <p:spPr/>
        <p:txBody>
          <a:bodyPr/>
          <a:lstStyle/>
          <a:p>
            <a:fld id="{F7F6C048-724C-A44D-A3A9-573A2C2F7973}" type="slidenum">
              <a:rPr lang="en-US" smtClean="0"/>
              <a:pPr/>
              <a:t>309</a:t>
            </a:fld>
            <a:endParaRPr lang="en-US"/>
          </a:p>
        </p:txBody>
      </p:sp>
    </p:spTree>
    <p:extLst>
      <p:ext uri="{BB962C8B-B14F-4D97-AF65-F5344CB8AC3E}">
        <p14:creationId xmlns:p14="http://schemas.microsoft.com/office/powerpoint/2010/main" val="532741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Vertex Cover Definition</a:t>
            </a:r>
          </a:p>
        </p:txBody>
      </p:sp>
      <p:sp>
        <p:nvSpPr>
          <p:cNvPr id="407555" name="Rectangle 3"/>
          <p:cNvSpPr>
            <a:spLocks noGrp="1" noChangeArrowheads="1"/>
          </p:cNvSpPr>
          <p:nvPr>
            <p:ph idx="1"/>
          </p:nvPr>
        </p:nvSpPr>
        <p:spPr/>
        <p:txBody>
          <a:bodyPr/>
          <a:lstStyle/>
          <a:p>
            <a:pPr marL="0" lvl="2" indent="0" eaLnBrk="1" hangingPunct="1">
              <a:buFont typeface="Times" charset="0"/>
              <a:buNone/>
              <a:defRPr/>
            </a:pPr>
            <a:r>
              <a:rPr lang="en-US" sz="2800" dirty="0"/>
              <a:t>Consider two seemingly closely related statements (versions) of a single problem. We show they are actually very different. Let </a:t>
            </a:r>
            <a:r>
              <a:rPr lang="en-US" sz="2800" b="1" dirty="0"/>
              <a:t>G = (V, E) </a:t>
            </a:r>
            <a:r>
              <a:rPr lang="en-US" sz="2800" dirty="0"/>
              <a:t>be a graph.</a:t>
            </a:r>
          </a:p>
          <a:p>
            <a:pPr marL="1374775" lvl="3" indent="-3175" eaLnBrk="1" hangingPunct="1">
              <a:buFont typeface="Times" charset="0"/>
              <a:buNone/>
              <a:defRPr/>
            </a:pPr>
            <a:endParaRPr lang="en-US" sz="2800" b="1" dirty="0"/>
          </a:p>
          <a:p>
            <a:pPr marL="1374775" lvl="3" indent="-3175" eaLnBrk="1" hangingPunct="1">
              <a:buFont typeface="Times" charset="0"/>
              <a:buNone/>
              <a:defRPr/>
            </a:pPr>
            <a:r>
              <a:rPr lang="en-US" sz="2800" b="1" dirty="0"/>
              <a:t>Definition: X </a:t>
            </a:r>
            <a:r>
              <a:rPr lang="en-US" sz="2800" b="1" dirty="0">
                <a:sym typeface="Symbol" charset="2"/>
              </a:rPr>
              <a:t></a:t>
            </a:r>
            <a:r>
              <a:rPr lang="en-US" sz="2800" b="1" dirty="0"/>
              <a:t> V(G) </a:t>
            </a:r>
            <a:r>
              <a:rPr lang="en-US" sz="2800" dirty="0"/>
              <a:t>is a </a:t>
            </a:r>
            <a:r>
              <a:rPr lang="en-US" sz="2800" i="1" dirty="0"/>
              <a:t>vertex cover</a:t>
            </a:r>
            <a:r>
              <a:rPr lang="en-US" sz="2800" dirty="0"/>
              <a:t> if every edge in </a:t>
            </a:r>
            <a:r>
              <a:rPr lang="en-US" sz="2800" b="1" dirty="0"/>
              <a:t>G </a:t>
            </a:r>
            <a:r>
              <a:rPr lang="en-US" sz="2800" dirty="0"/>
              <a:t>has at least one endpoint in </a:t>
            </a:r>
            <a:r>
              <a:rPr lang="en-US" sz="2800" b="1" dirty="0"/>
              <a:t>X.</a:t>
            </a:r>
          </a:p>
        </p:txBody>
      </p:sp>
      <p:sp>
        <p:nvSpPr>
          <p:cNvPr id="4" name="Date Placeholder 3">
            <a:extLst>
              <a:ext uri="{FF2B5EF4-FFF2-40B4-BE49-F238E27FC236}">
                <a16:creationId xmlns:a16="http://schemas.microsoft.com/office/drawing/2014/main" id="{D84B2BDB-AD9E-DF4B-9E80-CAE3098E26E4}"/>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B7C29A9B-2398-1045-8596-8E50EDC7D53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51E64BB5-9EBD-1E4A-A843-7F4DB319454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8168456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9796B-0D1D-41B7-B03C-F76D8F24F452}"/>
              </a:ext>
            </a:extLst>
          </p:cNvPr>
          <p:cNvSpPr>
            <a:spLocks noGrp="1"/>
          </p:cNvSpPr>
          <p:nvPr>
            <p:ph type="title"/>
          </p:nvPr>
        </p:nvSpPr>
        <p:spPr/>
        <p:txBody>
          <a:bodyPr/>
          <a:lstStyle/>
          <a:p>
            <a:r>
              <a:rPr lang="en-US" dirty="0"/>
              <a:t>Any Hard Problems Here?</a:t>
            </a:r>
          </a:p>
        </p:txBody>
      </p:sp>
      <p:sp>
        <p:nvSpPr>
          <p:cNvPr id="3" name="Content Placeholder 2">
            <a:extLst>
              <a:ext uri="{FF2B5EF4-FFF2-40B4-BE49-F238E27FC236}">
                <a16:creationId xmlns:a16="http://schemas.microsoft.com/office/drawing/2014/main" id="{D3DD0E5E-E981-4418-A41F-F55E15212BF3}"/>
              </a:ext>
            </a:extLst>
          </p:cNvPr>
          <p:cNvSpPr>
            <a:spLocks noGrp="1"/>
          </p:cNvSpPr>
          <p:nvPr>
            <p:ph idx="1"/>
          </p:nvPr>
        </p:nvSpPr>
        <p:spPr/>
        <p:txBody>
          <a:bodyPr/>
          <a:lstStyle/>
          <a:p>
            <a:r>
              <a:rPr lang="en-US" sz="2800" b="1" dirty="0"/>
              <a:t>Minimum-ones 2SAT </a:t>
            </a:r>
            <a:r>
              <a:rPr lang="en-US" sz="2800" dirty="0"/>
              <a:t>problem: Provide a satisfying assignment that sets a minimum number of variables to true. </a:t>
            </a:r>
          </a:p>
          <a:p>
            <a:r>
              <a:rPr lang="en-US" sz="2800" b="1" dirty="0"/>
              <a:t>Uniform Min-Ones-2SAT </a:t>
            </a:r>
            <a:r>
              <a:rPr lang="en-US" sz="2800" dirty="0"/>
              <a:t>is the restriction of </a:t>
            </a:r>
            <a:r>
              <a:rPr lang="en-US" sz="2800" b="1" dirty="0"/>
              <a:t>Min-Ones-2SAT</a:t>
            </a:r>
            <a:r>
              <a:rPr lang="en-US" sz="2800" dirty="0"/>
              <a:t> to input instances without mixed clauses (must be all positive or all negative literals in each clause)</a:t>
            </a:r>
          </a:p>
          <a:p>
            <a:r>
              <a:rPr lang="en-US" sz="2800" b="1" dirty="0"/>
              <a:t>Positive Min-Ones-2SAT </a:t>
            </a:r>
            <a:r>
              <a:rPr lang="en-US" sz="2800" dirty="0"/>
              <a:t>is the restriction of </a:t>
            </a:r>
            <a:r>
              <a:rPr lang="en-US" sz="2800" b="1" dirty="0"/>
              <a:t>Uniform Min-Ones-2SAT </a:t>
            </a:r>
            <a:r>
              <a:rPr lang="en-US" sz="2800" dirty="0"/>
              <a:t>to inputs containing only positive clauses (no negations)</a:t>
            </a:r>
          </a:p>
        </p:txBody>
      </p:sp>
      <p:sp>
        <p:nvSpPr>
          <p:cNvPr id="4" name="Date Placeholder 3">
            <a:extLst>
              <a:ext uri="{FF2B5EF4-FFF2-40B4-BE49-F238E27FC236}">
                <a16:creationId xmlns:a16="http://schemas.microsoft.com/office/drawing/2014/main" id="{66E1EA3A-6071-487B-A985-F41436745BB7}"/>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05E0AE87-DB68-4C60-A029-0872CE3E22A4}"/>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12D7428A-5A31-4DC9-92D9-D1DDC69FACE8}"/>
              </a:ext>
            </a:extLst>
          </p:cNvPr>
          <p:cNvSpPr>
            <a:spLocks noGrp="1"/>
          </p:cNvSpPr>
          <p:nvPr>
            <p:ph type="sldNum" sz="quarter" idx="12"/>
          </p:nvPr>
        </p:nvSpPr>
        <p:spPr/>
        <p:txBody>
          <a:bodyPr/>
          <a:lstStyle/>
          <a:p>
            <a:fld id="{F7F6C048-724C-A44D-A3A9-573A2C2F7973}" type="slidenum">
              <a:rPr lang="en-US" smtClean="0"/>
              <a:pPr/>
              <a:t>310</a:t>
            </a:fld>
            <a:endParaRPr lang="en-US"/>
          </a:p>
        </p:txBody>
      </p:sp>
    </p:spTree>
    <p:extLst>
      <p:ext uri="{BB962C8B-B14F-4D97-AF65-F5344CB8AC3E}">
        <p14:creationId xmlns:p14="http://schemas.microsoft.com/office/powerpoint/2010/main" val="2839280698"/>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32BA6-2887-4741-92F0-0394DF32392E}"/>
              </a:ext>
            </a:extLst>
          </p:cNvPr>
          <p:cNvSpPr>
            <a:spLocks noGrp="1"/>
          </p:cNvSpPr>
          <p:nvPr>
            <p:ph type="title"/>
          </p:nvPr>
        </p:nvSpPr>
        <p:spPr/>
        <p:txBody>
          <a:bodyPr/>
          <a:lstStyle/>
          <a:p>
            <a:r>
              <a:rPr lang="en-US" dirty="0"/>
              <a:t>Uniform Min-Ones-2SAT</a:t>
            </a:r>
          </a:p>
        </p:txBody>
      </p:sp>
      <p:sp>
        <p:nvSpPr>
          <p:cNvPr id="3" name="Content Placeholder 2">
            <a:extLst>
              <a:ext uri="{FF2B5EF4-FFF2-40B4-BE49-F238E27FC236}">
                <a16:creationId xmlns:a16="http://schemas.microsoft.com/office/drawing/2014/main" id="{289A99A1-75B8-45AA-821D-A834F1CB3342}"/>
              </a:ext>
            </a:extLst>
          </p:cNvPr>
          <p:cNvSpPr>
            <a:spLocks noGrp="1"/>
          </p:cNvSpPr>
          <p:nvPr>
            <p:ph idx="1"/>
          </p:nvPr>
        </p:nvSpPr>
        <p:spPr/>
        <p:txBody>
          <a:bodyPr/>
          <a:lstStyle/>
          <a:p>
            <a:r>
              <a:rPr lang="en-US" b="1" dirty="0"/>
              <a:t>Uniform Min-Ones-2SAT </a:t>
            </a:r>
            <a:r>
              <a:rPr lang="en-US" dirty="0"/>
              <a:t>is </a:t>
            </a:r>
            <a:r>
              <a:rPr lang="en-US" b="1" dirty="0"/>
              <a:t>NP-Hard</a:t>
            </a:r>
            <a:r>
              <a:rPr lang="en-US" dirty="0"/>
              <a:t> as we can reduce </a:t>
            </a:r>
            <a:r>
              <a:rPr lang="en-US" b="1" dirty="0"/>
              <a:t>Min-Vertex-Cover</a:t>
            </a:r>
            <a:r>
              <a:rPr lang="en-US" dirty="0"/>
              <a:t> to it</a:t>
            </a:r>
          </a:p>
          <a:p>
            <a:r>
              <a:rPr lang="en-US" dirty="0"/>
              <a:t>In fact, </a:t>
            </a:r>
            <a:r>
              <a:rPr lang="en-US" b="1" dirty="0"/>
              <a:t>Uniform Min-Ones-2SAT </a:t>
            </a:r>
            <a:r>
              <a:rPr lang="en-US" dirty="0"/>
              <a:t>is </a:t>
            </a:r>
            <a:r>
              <a:rPr lang="en-US" b="1" dirty="0"/>
              <a:t>NP-Equivalent </a:t>
            </a:r>
            <a:r>
              <a:rPr lang="en-US" dirty="0"/>
              <a:t>because </a:t>
            </a:r>
            <a:r>
              <a:rPr lang="en-US" b="1" dirty="0"/>
              <a:t>Min-Ones-2SAT</a:t>
            </a:r>
            <a:r>
              <a:rPr lang="en-US" dirty="0"/>
              <a:t> is </a:t>
            </a:r>
            <a:r>
              <a:rPr lang="en-US" b="1" dirty="0"/>
              <a:t>NP-Easy</a:t>
            </a:r>
          </a:p>
          <a:p>
            <a:r>
              <a:rPr lang="en-US" dirty="0"/>
              <a:t>The best known (to me) uniform minimum-ones </a:t>
            </a:r>
            <a:r>
              <a:rPr lang="en-US" b="1" dirty="0"/>
              <a:t>2SAT</a:t>
            </a:r>
            <a:r>
              <a:rPr lang="en-US" dirty="0"/>
              <a:t> problem algorithm has a running time of </a:t>
            </a:r>
            <a:r>
              <a:rPr lang="en-US" b="1" dirty="0"/>
              <a:t>O(1.21061</a:t>
            </a:r>
            <a:r>
              <a:rPr lang="en-US" b="1" baseline="30000" dirty="0"/>
              <a:t>n</a:t>
            </a:r>
            <a:r>
              <a:rPr lang="en-US" b="1" dirty="0"/>
              <a:t>) </a:t>
            </a:r>
            <a:r>
              <a:rPr lang="en-US" dirty="0"/>
              <a:t>on a satisfiable </a:t>
            </a:r>
            <a:r>
              <a:rPr lang="en-US" b="1" dirty="0"/>
              <a:t>2SAT</a:t>
            </a:r>
            <a:r>
              <a:rPr lang="en-US" dirty="0"/>
              <a:t> formula with </a:t>
            </a:r>
            <a:r>
              <a:rPr lang="en-US" b="1" dirty="0"/>
              <a:t>n</a:t>
            </a:r>
            <a:r>
              <a:rPr lang="en-US" dirty="0"/>
              <a:t> variables</a:t>
            </a:r>
          </a:p>
        </p:txBody>
      </p:sp>
      <p:sp>
        <p:nvSpPr>
          <p:cNvPr id="4" name="Date Placeholder 3">
            <a:extLst>
              <a:ext uri="{FF2B5EF4-FFF2-40B4-BE49-F238E27FC236}">
                <a16:creationId xmlns:a16="http://schemas.microsoft.com/office/drawing/2014/main" id="{BF580FF4-1CE8-43E4-9387-855AACA4C943}"/>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3812B17B-6C7F-40BB-9B31-E546D1BB8EE6}"/>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FFE1F689-F5B9-4C19-BA1B-C7123274BA79}"/>
              </a:ext>
            </a:extLst>
          </p:cNvPr>
          <p:cNvSpPr>
            <a:spLocks noGrp="1"/>
          </p:cNvSpPr>
          <p:nvPr>
            <p:ph type="sldNum" sz="quarter" idx="12"/>
          </p:nvPr>
        </p:nvSpPr>
        <p:spPr/>
        <p:txBody>
          <a:bodyPr/>
          <a:lstStyle/>
          <a:p>
            <a:fld id="{F7F6C048-724C-A44D-A3A9-573A2C2F7973}" type="slidenum">
              <a:rPr lang="en-US" smtClean="0"/>
              <a:pPr/>
              <a:t>311</a:t>
            </a:fld>
            <a:endParaRPr lang="en-US"/>
          </a:p>
        </p:txBody>
      </p:sp>
    </p:spTree>
    <p:extLst>
      <p:ext uri="{BB962C8B-B14F-4D97-AF65-F5344CB8AC3E}">
        <p14:creationId xmlns:p14="http://schemas.microsoft.com/office/powerpoint/2010/main" val="2039350249"/>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32BA6-2887-4741-92F0-0394DF32392E}"/>
              </a:ext>
            </a:extLst>
          </p:cNvPr>
          <p:cNvSpPr>
            <a:spLocks noGrp="1"/>
          </p:cNvSpPr>
          <p:nvPr>
            <p:ph type="title"/>
          </p:nvPr>
        </p:nvSpPr>
        <p:spPr/>
        <p:txBody>
          <a:bodyPr/>
          <a:lstStyle/>
          <a:p>
            <a:r>
              <a:rPr lang="en-US" dirty="0"/>
              <a:t>Uniform Min-Ones-2SAT</a:t>
            </a:r>
          </a:p>
        </p:txBody>
      </p:sp>
      <p:sp>
        <p:nvSpPr>
          <p:cNvPr id="3" name="Content Placeholder 2">
            <a:extLst>
              <a:ext uri="{FF2B5EF4-FFF2-40B4-BE49-F238E27FC236}">
                <a16:creationId xmlns:a16="http://schemas.microsoft.com/office/drawing/2014/main" id="{289A99A1-75B8-45AA-821D-A834F1CB3342}"/>
              </a:ext>
            </a:extLst>
          </p:cNvPr>
          <p:cNvSpPr>
            <a:spLocks noGrp="1"/>
          </p:cNvSpPr>
          <p:nvPr>
            <p:ph idx="1"/>
          </p:nvPr>
        </p:nvSpPr>
        <p:spPr/>
        <p:txBody>
          <a:bodyPr/>
          <a:lstStyle/>
          <a:p>
            <a:r>
              <a:rPr lang="en-US" sz="1800" dirty="0"/>
              <a:t>This is interesting as the problem of determining haplotype classifications and propensity for certain genetic diseases can be mapped onto </a:t>
            </a:r>
            <a:r>
              <a:rPr lang="en-US" sz="1800" b="1" dirty="0"/>
              <a:t>Uniform Min-Ones-2SAT</a:t>
            </a:r>
          </a:p>
          <a:p>
            <a:r>
              <a:rPr lang="en-US" sz="1800" dirty="0"/>
              <a:t>Have each clause corresponds to an individual in some group of related people (preservation of haplotypes over generations is likely) and each variable corresponds to a haplotype </a:t>
            </a:r>
          </a:p>
          <a:p>
            <a:r>
              <a:rPr lang="en-US" sz="1800" dirty="0"/>
              <a:t>Each individual has a haplotype pair, one inherited from their mother and the other from their father</a:t>
            </a:r>
          </a:p>
          <a:p>
            <a:r>
              <a:rPr lang="en-US" sz="1800" dirty="0"/>
              <a:t>In general, each individual with some target disease has at least one haplotype that has a responsible variation and each individual without the disease has at least one without the variation</a:t>
            </a:r>
          </a:p>
          <a:p>
            <a:r>
              <a:rPr lang="en-US" sz="1800" dirty="0"/>
              <a:t>An individual without the disease is represented by negative literals in the two haplotypes; one with it is represented by two positive literals</a:t>
            </a:r>
          </a:p>
          <a:p>
            <a:r>
              <a:rPr lang="en-US" sz="1800" dirty="0"/>
              <a:t>A minimum set of true values would identify the most likely</a:t>
            </a:r>
            <a:r>
              <a:rPr lang="en-US" sz="2000" dirty="0"/>
              <a:t> haplotype that is the source of the trait</a:t>
            </a:r>
            <a:endParaRPr lang="en-US" sz="2400" dirty="0"/>
          </a:p>
        </p:txBody>
      </p:sp>
      <p:sp>
        <p:nvSpPr>
          <p:cNvPr id="4" name="Date Placeholder 3">
            <a:extLst>
              <a:ext uri="{FF2B5EF4-FFF2-40B4-BE49-F238E27FC236}">
                <a16:creationId xmlns:a16="http://schemas.microsoft.com/office/drawing/2014/main" id="{BF580FF4-1CE8-43E4-9387-855AACA4C943}"/>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3812B17B-6C7F-40BB-9B31-E546D1BB8EE6}"/>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FFE1F689-F5B9-4C19-BA1B-C7123274BA79}"/>
              </a:ext>
            </a:extLst>
          </p:cNvPr>
          <p:cNvSpPr>
            <a:spLocks noGrp="1"/>
          </p:cNvSpPr>
          <p:nvPr>
            <p:ph type="sldNum" sz="quarter" idx="12"/>
          </p:nvPr>
        </p:nvSpPr>
        <p:spPr/>
        <p:txBody>
          <a:bodyPr/>
          <a:lstStyle/>
          <a:p>
            <a:fld id="{F7F6C048-724C-A44D-A3A9-573A2C2F7973}" type="slidenum">
              <a:rPr lang="en-US" smtClean="0"/>
              <a:pPr/>
              <a:t>312</a:t>
            </a:fld>
            <a:endParaRPr lang="en-US"/>
          </a:p>
        </p:txBody>
      </p:sp>
    </p:spTree>
    <p:extLst>
      <p:ext uri="{BB962C8B-B14F-4D97-AF65-F5344CB8AC3E}">
        <p14:creationId xmlns:p14="http://schemas.microsoft.com/office/powerpoint/2010/main" val="3117682177"/>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3B328-2E63-439C-BEDA-C7608FF6F2E3}"/>
              </a:ext>
            </a:extLst>
          </p:cNvPr>
          <p:cNvSpPr>
            <a:spLocks noGrp="1"/>
          </p:cNvSpPr>
          <p:nvPr>
            <p:ph type="title"/>
          </p:nvPr>
        </p:nvSpPr>
        <p:spPr/>
        <p:txBody>
          <a:bodyPr/>
          <a:lstStyle/>
          <a:p>
            <a:r>
              <a:rPr lang="en-US" dirty="0"/>
              <a:t>Positive Min-Ones-2SAT</a:t>
            </a:r>
          </a:p>
        </p:txBody>
      </p:sp>
      <p:sp>
        <p:nvSpPr>
          <p:cNvPr id="3" name="Content Placeholder 2">
            <a:extLst>
              <a:ext uri="{FF2B5EF4-FFF2-40B4-BE49-F238E27FC236}">
                <a16:creationId xmlns:a16="http://schemas.microsoft.com/office/drawing/2014/main" id="{C4551BEF-E9ED-4F53-B170-3A997B83577E}"/>
              </a:ext>
            </a:extLst>
          </p:cNvPr>
          <p:cNvSpPr>
            <a:spLocks noGrp="1"/>
          </p:cNvSpPr>
          <p:nvPr>
            <p:ph idx="1"/>
          </p:nvPr>
        </p:nvSpPr>
        <p:spPr/>
        <p:txBody>
          <a:bodyPr/>
          <a:lstStyle/>
          <a:p>
            <a:r>
              <a:rPr lang="en-US" b="1" dirty="0"/>
              <a:t>Positive Min-Ones-2SAT </a:t>
            </a:r>
            <a:r>
              <a:rPr lang="en-US" dirty="0"/>
              <a:t>is also equivalent to </a:t>
            </a:r>
            <a:r>
              <a:rPr lang="en-US" b="1" dirty="0"/>
              <a:t>Min-Vertex-Cover</a:t>
            </a:r>
            <a:r>
              <a:rPr lang="en-US" dirty="0"/>
              <a:t> and therefore </a:t>
            </a:r>
            <a:r>
              <a:rPr lang="en-US" b="1" dirty="0"/>
              <a:t>NP-Equivalent</a:t>
            </a:r>
            <a:r>
              <a:rPr lang="en-US" dirty="0"/>
              <a:t> as well</a:t>
            </a:r>
          </a:p>
          <a:p>
            <a:r>
              <a:rPr lang="en-US" dirty="0"/>
              <a:t>There are mappings of many applications onto this variant of </a:t>
            </a:r>
            <a:r>
              <a:rPr lang="en-US" b="1" dirty="0"/>
              <a:t>2SAT</a:t>
            </a:r>
            <a:r>
              <a:rPr lang="en-US" dirty="0"/>
              <a:t>, e.g., finding some minimal set of constraints, where constraints are always paired and so just one of each pair must be satisfied</a:t>
            </a:r>
            <a:br>
              <a:rPr lang="en-US" dirty="0"/>
            </a:br>
            <a:endParaRPr lang="en-US" dirty="0"/>
          </a:p>
        </p:txBody>
      </p:sp>
      <p:sp>
        <p:nvSpPr>
          <p:cNvPr id="4" name="Date Placeholder 3">
            <a:extLst>
              <a:ext uri="{FF2B5EF4-FFF2-40B4-BE49-F238E27FC236}">
                <a16:creationId xmlns:a16="http://schemas.microsoft.com/office/drawing/2014/main" id="{A8643BFD-81F7-40D1-AADF-5AA59E9EB5F4}"/>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33915AAC-EBB7-4E19-A68C-E200B4433386}"/>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C1D4632C-770F-4ADB-806F-B138300AAAF5}"/>
              </a:ext>
            </a:extLst>
          </p:cNvPr>
          <p:cNvSpPr>
            <a:spLocks noGrp="1"/>
          </p:cNvSpPr>
          <p:nvPr>
            <p:ph type="sldNum" sz="quarter" idx="12"/>
          </p:nvPr>
        </p:nvSpPr>
        <p:spPr/>
        <p:txBody>
          <a:bodyPr/>
          <a:lstStyle/>
          <a:p>
            <a:fld id="{F7F6C048-724C-A44D-A3A9-573A2C2F7973}" type="slidenum">
              <a:rPr lang="en-US" smtClean="0"/>
              <a:pPr/>
              <a:t>313</a:t>
            </a:fld>
            <a:endParaRPr lang="en-US"/>
          </a:p>
        </p:txBody>
      </p:sp>
      <mc:AlternateContent xmlns:mc="http://schemas.openxmlformats.org/markup-compatibility/2006" xmlns:pslz="http://schemas.microsoft.com/office/powerpoint/2016/slidezoom">
        <mc:Choice Requires="pslz">
          <p:graphicFrame>
            <p:nvGraphicFramePr>
              <p:cNvPr id="8" name="Slide Zoom 7">
                <a:extLst>
                  <a:ext uri="{FF2B5EF4-FFF2-40B4-BE49-F238E27FC236}">
                    <a16:creationId xmlns:a16="http://schemas.microsoft.com/office/drawing/2014/main" id="{F25E9742-2709-4DC5-BEAC-9E337AA7E605}"/>
                  </a:ext>
                </a:extLst>
              </p:cNvPr>
              <p:cNvGraphicFramePr>
                <a:graphicFrameLocks noChangeAspect="1"/>
              </p:cNvGraphicFramePr>
              <p:nvPr/>
            </p:nvGraphicFramePr>
            <p:xfrm>
              <a:off x="-3414486" y="1530350"/>
              <a:ext cx="2286000" cy="1714500"/>
            </p:xfrm>
            <a:graphic>
              <a:graphicData uri="http://schemas.microsoft.com/office/powerpoint/2016/slidezoom">
                <pslz:sldZm>
                  <pslz:sldZmObj sldId="3440" cId="3873730495">
                    <pslz:zmPr id="{5B57C5B8-2B58-498C-BB7D-1B2740726DD9}"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8" name="Slide Zoom 7">
                <a:hlinkClick r:id="rId3" action="ppaction://hlinksldjump"/>
                <a:extLst>
                  <a:ext uri="{FF2B5EF4-FFF2-40B4-BE49-F238E27FC236}">
                    <a16:creationId xmlns:a16="http://schemas.microsoft.com/office/drawing/2014/main" id="{F25E9742-2709-4DC5-BEAC-9E337AA7E605}"/>
                  </a:ext>
                </a:extLst>
              </p:cNvPr>
              <p:cNvPicPr>
                <a:picLocks noGrp="1" noRot="1" noChangeAspect="1" noMove="1" noResize="1" noEditPoints="1" noAdjustHandles="1" noChangeArrowheads="1" noChangeShapeType="1"/>
              </p:cNvPicPr>
              <p:nvPr/>
            </p:nvPicPr>
            <p:blipFill>
              <a:blip r:embed="rId4"/>
              <a:stretch>
                <a:fillRect/>
              </a:stretch>
            </p:blipFill>
            <p:spPr>
              <a:xfrm>
                <a:off x="-3414486" y="1530350"/>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873730495"/>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521C8-EAF5-4FC0-9C1A-1824218E5188}"/>
              </a:ext>
            </a:extLst>
          </p:cNvPr>
          <p:cNvSpPr>
            <a:spLocks noGrp="1"/>
          </p:cNvSpPr>
          <p:nvPr>
            <p:ph type="title"/>
          </p:nvPr>
        </p:nvSpPr>
        <p:spPr>
          <a:xfrm>
            <a:off x="457200" y="274638"/>
            <a:ext cx="8305800" cy="1143000"/>
          </a:xfrm>
        </p:spPr>
        <p:txBody>
          <a:bodyPr/>
          <a:lstStyle/>
          <a:p>
            <a:r>
              <a:rPr lang="en-US" dirty="0"/>
              <a:t>VC to Positive Min-Ones-2SAT </a:t>
            </a:r>
          </a:p>
        </p:txBody>
      </p:sp>
      <p:sp>
        <p:nvSpPr>
          <p:cNvPr id="4" name="Date Placeholder 3">
            <a:extLst>
              <a:ext uri="{FF2B5EF4-FFF2-40B4-BE49-F238E27FC236}">
                <a16:creationId xmlns:a16="http://schemas.microsoft.com/office/drawing/2014/main" id="{9F360D23-DEB2-488C-830C-37D9B035B3DC}"/>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309F3220-A4DD-4522-9DE6-62AA2079C2BD}"/>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FC98FB20-2F1D-49ED-A94B-B30A41821D8B}"/>
              </a:ext>
            </a:extLst>
          </p:cNvPr>
          <p:cNvSpPr>
            <a:spLocks noGrp="1"/>
          </p:cNvSpPr>
          <p:nvPr>
            <p:ph type="sldNum" sz="quarter" idx="12"/>
          </p:nvPr>
        </p:nvSpPr>
        <p:spPr/>
        <p:txBody>
          <a:bodyPr/>
          <a:lstStyle/>
          <a:p>
            <a:fld id="{F7F6C048-724C-A44D-A3A9-573A2C2F7973}" type="slidenum">
              <a:rPr lang="en-US" smtClean="0"/>
              <a:pPr/>
              <a:t>314</a:t>
            </a:fld>
            <a:endParaRPr lang="en-US"/>
          </a:p>
        </p:txBody>
      </p:sp>
      <p:sp>
        <p:nvSpPr>
          <p:cNvPr id="48" name="TextBox 47">
            <a:extLst>
              <a:ext uri="{FF2B5EF4-FFF2-40B4-BE49-F238E27FC236}">
                <a16:creationId xmlns:a16="http://schemas.microsoft.com/office/drawing/2014/main" id="{F9297091-73BB-4E45-A37C-4F191F4357AB}"/>
              </a:ext>
            </a:extLst>
          </p:cNvPr>
          <p:cNvSpPr txBox="1"/>
          <p:nvPr/>
        </p:nvSpPr>
        <p:spPr>
          <a:xfrm>
            <a:off x="1128486" y="3748995"/>
            <a:ext cx="7391400" cy="2585323"/>
          </a:xfrm>
          <a:prstGeom prst="rect">
            <a:avLst/>
          </a:prstGeom>
          <a:noFill/>
        </p:spPr>
        <p:txBody>
          <a:bodyPr wrap="square" rtlCol="0">
            <a:spAutoFit/>
          </a:bodyPr>
          <a:lstStyle/>
          <a:p>
            <a:r>
              <a:rPr lang="en-US" dirty="0">
                <a:sym typeface="Symbol" panose="05050102010706020507" pitchFamily="18" charset="2"/>
              </a:rPr>
              <a:t>Can we cover all edges with just </a:t>
            </a:r>
            <a:r>
              <a:rPr lang="en-US" b="1" dirty="0">
                <a:sym typeface="Symbol" panose="05050102010706020507" pitchFamily="18" charset="2"/>
              </a:rPr>
              <a:t>3</a:t>
            </a:r>
            <a:r>
              <a:rPr lang="en-US" dirty="0">
                <a:sym typeface="Symbol" panose="05050102010706020507" pitchFamily="18" charset="2"/>
              </a:rPr>
              <a:t> vertices? </a:t>
            </a:r>
            <a:br>
              <a:rPr lang="en-US" dirty="0">
                <a:sym typeface="Symbol" panose="05050102010706020507" pitchFamily="18" charset="2"/>
              </a:rPr>
            </a:br>
            <a:r>
              <a:rPr lang="en-US" dirty="0">
                <a:sym typeface="Symbol" panose="05050102010706020507" pitchFamily="18" charset="2"/>
              </a:rPr>
              <a:t>Recast as Positive Min-Ones-2SAT. Each Node is a variable, each edge is an or (). Above is</a:t>
            </a:r>
          </a:p>
          <a:p>
            <a:r>
              <a:rPr lang="en-US" b="1" dirty="0"/>
              <a:t>(A</a:t>
            </a:r>
            <a:r>
              <a:rPr lang="en-US" b="1" dirty="0">
                <a:sym typeface="Symbol" panose="05050102010706020507" pitchFamily="18" charset="2"/>
              </a:rPr>
              <a:t>B)</a:t>
            </a:r>
            <a:r>
              <a:rPr lang="en-US" b="1" dirty="0"/>
              <a:t>(A</a:t>
            </a:r>
            <a:r>
              <a:rPr lang="en-US" b="1" dirty="0">
                <a:sym typeface="Symbol" panose="05050102010706020507" pitchFamily="18" charset="2"/>
              </a:rPr>
              <a:t>C),</a:t>
            </a:r>
            <a:r>
              <a:rPr lang="en-US" b="1" dirty="0"/>
              <a:t>(B</a:t>
            </a:r>
            <a:r>
              <a:rPr lang="en-US" b="1" dirty="0">
                <a:sym typeface="Symbol" panose="05050102010706020507" pitchFamily="18" charset="2"/>
              </a:rPr>
              <a:t>C),</a:t>
            </a:r>
            <a:r>
              <a:rPr lang="en-US" b="1" dirty="0"/>
              <a:t>(B</a:t>
            </a:r>
            <a:r>
              <a:rPr lang="en-US" b="1" dirty="0">
                <a:sym typeface="Symbol" panose="05050102010706020507" pitchFamily="18" charset="2"/>
              </a:rPr>
              <a:t>D),</a:t>
            </a:r>
            <a:r>
              <a:rPr lang="en-US" b="1" dirty="0"/>
              <a:t>(C</a:t>
            </a:r>
            <a:r>
              <a:rPr lang="en-US" b="1" dirty="0">
                <a:sym typeface="Symbol" panose="05050102010706020507" pitchFamily="18" charset="2"/>
              </a:rPr>
              <a:t>E),(</a:t>
            </a:r>
            <a:r>
              <a:rPr lang="en-US" b="1" dirty="0"/>
              <a:t>D</a:t>
            </a:r>
            <a:r>
              <a:rPr lang="en-US" b="1" dirty="0">
                <a:sym typeface="Symbol" panose="05050102010706020507" pitchFamily="18" charset="2"/>
              </a:rPr>
              <a:t>E),(</a:t>
            </a:r>
            <a:r>
              <a:rPr lang="en-US" b="1" dirty="0"/>
              <a:t>D</a:t>
            </a:r>
            <a:r>
              <a:rPr lang="en-US" b="1" dirty="0">
                <a:sym typeface="Symbol" panose="05050102010706020507" pitchFamily="18" charset="2"/>
              </a:rPr>
              <a:t>F)</a:t>
            </a:r>
          </a:p>
          <a:p>
            <a:r>
              <a:rPr lang="en-US" dirty="0">
                <a:sym typeface="Symbol" panose="05050102010706020507" pitchFamily="18" charset="2"/>
              </a:rPr>
              <a:t>To answer VC of </a:t>
            </a:r>
            <a:r>
              <a:rPr lang="en-US" b="1" dirty="0">
                <a:sym typeface="Symbol" panose="05050102010706020507" pitchFamily="18" charset="2"/>
              </a:rPr>
              <a:t>3</a:t>
            </a:r>
            <a:r>
              <a:rPr lang="en-US" dirty="0">
                <a:sym typeface="Symbol" panose="05050102010706020507" pitchFamily="18" charset="2"/>
              </a:rPr>
              <a:t>, ask “is minimum positive assignment </a:t>
            </a:r>
            <a:r>
              <a:rPr lang="en-US" b="1" dirty="0">
                <a:sym typeface="Symbol" panose="05050102010706020507" pitchFamily="18" charset="2"/>
              </a:rPr>
              <a:t>3</a:t>
            </a:r>
            <a:r>
              <a:rPr lang="en-US" dirty="0">
                <a:sym typeface="Symbol" panose="05050102010706020507" pitchFamily="18" charset="2"/>
              </a:rPr>
              <a:t> or fewer?”</a:t>
            </a:r>
          </a:p>
          <a:p>
            <a:r>
              <a:rPr lang="en-US" b="1" dirty="0">
                <a:sym typeface="Symbol" panose="05050102010706020507" pitchFamily="18" charset="2"/>
              </a:rPr>
              <a:t>B,C,D </a:t>
            </a:r>
            <a:r>
              <a:rPr lang="en-US" dirty="0">
                <a:sym typeface="Symbol" panose="05050102010706020507" pitchFamily="18" charset="2"/>
              </a:rPr>
              <a:t>works and tells us which vertices to choose to </a:t>
            </a:r>
            <a:r>
              <a:rPr lang="en-US" b="1" dirty="0">
                <a:sym typeface="Symbol" panose="05050102010706020507" pitchFamily="18" charset="2"/>
              </a:rPr>
              <a:t>3-</a:t>
            </a:r>
            <a:r>
              <a:rPr lang="en-US" dirty="0">
                <a:sym typeface="Symbol" panose="05050102010706020507" pitchFamily="18" charset="2"/>
              </a:rPr>
              <a:t>cover above</a:t>
            </a:r>
          </a:p>
          <a:p>
            <a:r>
              <a:rPr lang="en-US" dirty="0">
                <a:sym typeface="Symbol" panose="05050102010706020507" pitchFamily="18" charset="2"/>
              </a:rPr>
              <a:t>If we added edge between </a:t>
            </a:r>
            <a:r>
              <a:rPr lang="en-US" b="1" dirty="0">
                <a:sym typeface="Symbol" panose="05050102010706020507" pitchFamily="18" charset="2"/>
              </a:rPr>
              <a:t>E</a:t>
            </a:r>
            <a:r>
              <a:rPr lang="en-US" dirty="0">
                <a:sym typeface="Symbol" panose="05050102010706020507" pitchFamily="18" charset="2"/>
              </a:rPr>
              <a:t> and </a:t>
            </a:r>
            <a:r>
              <a:rPr lang="en-US" b="1" dirty="0">
                <a:sym typeface="Symbol" panose="05050102010706020507" pitchFamily="18" charset="2"/>
              </a:rPr>
              <a:t>F,</a:t>
            </a:r>
            <a:r>
              <a:rPr lang="en-US" dirty="0">
                <a:sym typeface="Symbol" panose="05050102010706020507" pitchFamily="18" charset="2"/>
              </a:rPr>
              <a:t> the </a:t>
            </a:r>
            <a:r>
              <a:rPr lang="en-US" b="1" dirty="0">
                <a:sym typeface="Symbol" panose="05050102010706020507" pitchFamily="18" charset="2"/>
              </a:rPr>
              <a:t>min</a:t>
            </a:r>
            <a:r>
              <a:rPr lang="en-US" dirty="0">
                <a:sym typeface="Symbol" panose="05050102010706020507" pitchFamily="18" charset="2"/>
              </a:rPr>
              <a:t> would be </a:t>
            </a:r>
            <a:r>
              <a:rPr lang="en-US" b="1" dirty="0">
                <a:sym typeface="Symbol" panose="05050102010706020507" pitchFamily="18" charset="2"/>
              </a:rPr>
              <a:t>4</a:t>
            </a:r>
            <a:r>
              <a:rPr lang="en-US" dirty="0">
                <a:sym typeface="Symbol" panose="05050102010706020507" pitchFamily="18" charset="2"/>
              </a:rPr>
              <a:t> and we would require </a:t>
            </a:r>
            <a:r>
              <a:rPr lang="en-US" b="1" dirty="0">
                <a:sym typeface="Symbol" panose="05050102010706020507" pitchFamily="18" charset="2"/>
              </a:rPr>
              <a:t>4</a:t>
            </a:r>
            <a:r>
              <a:rPr lang="en-US" dirty="0">
                <a:sym typeface="Symbol" panose="05050102010706020507" pitchFamily="18" charset="2"/>
              </a:rPr>
              <a:t> vertices to cover all edges and </a:t>
            </a:r>
            <a:r>
              <a:rPr lang="en-US" b="1" dirty="0">
                <a:sym typeface="Symbol" panose="05050102010706020507" pitchFamily="18" charset="2"/>
              </a:rPr>
              <a:t>4</a:t>
            </a:r>
            <a:r>
              <a:rPr lang="en-US" dirty="0">
                <a:sym typeface="Symbol" panose="05050102010706020507" pitchFamily="18" charset="2"/>
              </a:rPr>
              <a:t> variables set to true</a:t>
            </a:r>
          </a:p>
          <a:p>
            <a:r>
              <a:rPr lang="en-US" dirty="0">
                <a:sym typeface="Symbol" panose="05050102010706020507" pitchFamily="18" charset="2"/>
              </a:rPr>
              <a:t>This shows </a:t>
            </a:r>
            <a:r>
              <a:rPr lang="en-US" b="1" dirty="0"/>
              <a:t>Positive Min-Ones-2SAT</a:t>
            </a:r>
            <a:r>
              <a:rPr lang="en-US" dirty="0"/>
              <a:t> is </a:t>
            </a:r>
            <a:r>
              <a:rPr lang="en-US" b="1" dirty="0"/>
              <a:t>NP-Hard</a:t>
            </a:r>
          </a:p>
        </p:txBody>
      </p:sp>
      <p:grpSp>
        <p:nvGrpSpPr>
          <p:cNvPr id="16" name="Group 15">
            <a:extLst>
              <a:ext uri="{FF2B5EF4-FFF2-40B4-BE49-F238E27FC236}">
                <a16:creationId xmlns:a16="http://schemas.microsoft.com/office/drawing/2014/main" id="{9A64F680-1B33-5B4D-AB73-594236D79B91}"/>
              </a:ext>
            </a:extLst>
          </p:cNvPr>
          <p:cNvGrpSpPr/>
          <p:nvPr/>
        </p:nvGrpSpPr>
        <p:grpSpPr>
          <a:xfrm>
            <a:off x="914400" y="1644537"/>
            <a:ext cx="4575629" cy="1798524"/>
            <a:chOff x="914400" y="1644537"/>
            <a:chExt cx="4575629" cy="1798524"/>
          </a:xfrm>
        </p:grpSpPr>
        <p:sp>
          <p:nvSpPr>
            <p:cNvPr id="10" name="Oval 9">
              <a:extLst>
                <a:ext uri="{FF2B5EF4-FFF2-40B4-BE49-F238E27FC236}">
                  <a16:creationId xmlns:a16="http://schemas.microsoft.com/office/drawing/2014/main" id="{5F0A9C83-848D-4288-9E6D-8DFAF74B96F4}"/>
                </a:ext>
              </a:extLst>
            </p:cNvPr>
            <p:cNvSpPr/>
            <p:nvPr/>
          </p:nvSpPr>
          <p:spPr bwMode="auto">
            <a:xfrm>
              <a:off x="914400" y="2214336"/>
              <a:ext cx="457200" cy="47625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107" charset="0"/>
                </a:rPr>
                <a:t>A</a:t>
              </a:r>
            </a:p>
          </p:txBody>
        </p:sp>
        <p:sp>
          <p:nvSpPr>
            <p:cNvPr id="11" name="Oval 10">
              <a:extLst>
                <a:ext uri="{FF2B5EF4-FFF2-40B4-BE49-F238E27FC236}">
                  <a16:creationId xmlns:a16="http://schemas.microsoft.com/office/drawing/2014/main" id="{31464FA4-EB43-4197-A44B-52F3600136BD}"/>
                </a:ext>
              </a:extLst>
            </p:cNvPr>
            <p:cNvSpPr/>
            <p:nvPr/>
          </p:nvSpPr>
          <p:spPr bwMode="auto">
            <a:xfrm>
              <a:off x="2351314" y="1644537"/>
              <a:ext cx="457200" cy="47625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107" charset="0"/>
                </a:rPr>
                <a:t>B</a:t>
              </a:r>
            </a:p>
          </p:txBody>
        </p:sp>
        <p:sp>
          <p:nvSpPr>
            <p:cNvPr id="12" name="Oval 11">
              <a:extLst>
                <a:ext uri="{FF2B5EF4-FFF2-40B4-BE49-F238E27FC236}">
                  <a16:creationId xmlns:a16="http://schemas.microsoft.com/office/drawing/2014/main" id="{E75DFDC9-F6E9-4912-9B28-4BA4CA6C5C8D}"/>
                </a:ext>
              </a:extLst>
            </p:cNvPr>
            <p:cNvSpPr/>
            <p:nvPr/>
          </p:nvSpPr>
          <p:spPr bwMode="auto">
            <a:xfrm>
              <a:off x="3581400" y="2966811"/>
              <a:ext cx="457200" cy="47625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latin typeface="Arial" pitchFamily="-107" charset="0"/>
                </a:rPr>
                <a:t>E</a:t>
              </a:r>
              <a:endParaRPr kumimoji="0" lang="en-US" sz="1800" b="0" i="0" u="none" strike="noStrike" cap="none" normalizeH="0" baseline="0" dirty="0">
                <a:ln>
                  <a:noFill/>
                </a:ln>
                <a:solidFill>
                  <a:schemeClr val="tx1"/>
                </a:solidFill>
                <a:effectLst/>
                <a:latin typeface="Arial" pitchFamily="-107" charset="0"/>
              </a:endParaRPr>
            </a:p>
          </p:txBody>
        </p:sp>
        <p:sp>
          <p:nvSpPr>
            <p:cNvPr id="13" name="Oval 12">
              <a:extLst>
                <a:ext uri="{FF2B5EF4-FFF2-40B4-BE49-F238E27FC236}">
                  <a16:creationId xmlns:a16="http://schemas.microsoft.com/office/drawing/2014/main" id="{6B954C79-4887-4567-8D39-44D1849B6B45}"/>
                </a:ext>
              </a:extLst>
            </p:cNvPr>
            <p:cNvSpPr/>
            <p:nvPr/>
          </p:nvSpPr>
          <p:spPr bwMode="auto">
            <a:xfrm>
              <a:off x="3581400" y="1648166"/>
              <a:ext cx="457200" cy="47625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107" charset="0"/>
                </a:rPr>
                <a:t>D</a:t>
              </a:r>
            </a:p>
          </p:txBody>
        </p:sp>
        <p:sp>
          <p:nvSpPr>
            <p:cNvPr id="14" name="Oval 13">
              <a:extLst>
                <a:ext uri="{FF2B5EF4-FFF2-40B4-BE49-F238E27FC236}">
                  <a16:creationId xmlns:a16="http://schemas.microsoft.com/office/drawing/2014/main" id="{608BC0B3-F19C-4468-946E-C0FB8FB90E00}"/>
                </a:ext>
              </a:extLst>
            </p:cNvPr>
            <p:cNvSpPr/>
            <p:nvPr/>
          </p:nvSpPr>
          <p:spPr bwMode="auto">
            <a:xfrm>
              <a:off x="2362200" y="2966811"/>
              <a:ext cx="457200" cy="47625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107" charset="0"/>
                </a:rPr>
                <a:t>C</a:t>
              </a:r>
            </a:p>
          </p:txBody>
        </p:sp>
        <p:sp>
          <p:nvSpPr>
            <p:cNvPr id="15" name="Oval 14">
              <a:extLst>
                <a:ext uri="{FF2B5EF4-FFF2-40B4-BE49-F238E27FC236}">
                  <a16:creationId xmlns:a16="http://schemas.microsoft.com/office/drawing/2014/main" id="{4F943181-2740-4096-A340-E6E6BCB38747}"/>
                </a:ext>
              </a:extLst>
            </p:cNvPr>
            <p:cNvSpPr/>
            <p:nvPr/>
          </p:nvSpPr>
          <p:spPr bwMode="auto">
            <a:xfrm>
              <a:off x="5032829" y="1644537"/>
              <a:ext cx="457200" cy="47625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107" charset="0"/>
                </a:rPr>
                <a:t>F</a:t>
              </a:r>
            </a:p>
          </p:txBody>
        </p:sp>
        <p:cxnSp>
          <p:nvCxnSpPr>
            <p:cNvPr id="17" name="Straight Connector 16">
              <a:extLst>
                <a:ext uri="{FF2B5EF4-FFF2-40B4-BE49-F238E27FC236}">
                  <a16:creationId xmlns:a16="http://schemas.microsoft.com/office/drawing/2014/main" id="{29903092-07BF-4AE5-996B-AFB12003D14E}"/>
                </a:ext>
              </a:extLst>
            </p:cNvPr>
            <p:cNvCxnSpPr>
              <a:stCxn id="10" idx="7"/>
              <a:endCxn id="11" idx="2"/>
            </p:cNvCxnSpPr>
            <p:nvPr/>
          </p:nvCxnSpPr>
          <p:spPr bwMode="auto">
            <a:xfrm flipV="1">
              <a:off x="1304645" y="1882662"/>
              <a:ext cx="1046669" cy="401419"/>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18" name="Straight Connector 17">
              <a:extLst>
                <a:ext uri="{FF2B5EF4-FFF2-40B4-BE49-F238E27FC236}">
                  <a16:creationId xmlns:a16="http://schemas.microsoft.com/office/drawing/2014/main" id="{2C4AFA0D-E3B1-4447-8B21-418B124218AD}"/>
                </a:ext>
              </a:extLst>
            </p:cNvPr>
            <p:cNvCxnSpPr>
              <a:cxnSpLocks/>
              <a:stCxn id="10" idx="5"/>
              <a:endCxn id="14" idx="1"/>
            </p:cNvCxnSpPr>
            <p:nvPr/>
          </p:nvCxnSpPr>
          <p:spPr bwMode="auto">
            <a:xfrm>
              <a:off x="1304645" y="2620841"/>
              <a:ext cx="1124510" cy="415715"/>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21" name="Straight Connector 20">
              <a:extLst>
                <a:ext uri="{FF2B5EF4-FFF2-40B4-BE49-F238E27FC236}">
                  <a16:creationId xmlns:a16="http://schemas.microsoft.com/office/drawing/2014/main" id="{B013E051-EDB9-4E16-A70C-BE17D57E3A31}"/>
                </a:ext>
              </a:extLst>
            </p:cNvPr>
            <p:cNvCxnSpPr>
              <a:cxnSpLocks/>
              <a:stCxn id="11" idx="6"/>
              <a:endCxn id="13" idx="2"/>
            </p:cNvCxnSpPr>
            <p:nvPr/>
          </p:nvCxnSpPr>
          <p:spPr bwMode="auto">
            <a:xfrm>
              <a:off x="2808514" y="1882662"/>
              <a:ext cx="772886" cy="3629"/>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24" name="Straight Connector 23">
              <a:extLst>
                <a:ext uri="{FF2B5EF4-FFF2-40B4-BE49-F238E27FC236}">
                  <a16:creationId xmlns:a16="http://schemas.microsoft.com/office/drawing/2014/main" id="{344AEF68-4640-4C34-835D-517D9652F388}"/>
                </a:ext>
              </a:extLst>
            </p:cNvPr>
            <p:cNvCxnSpPr>
              <a:cxnSpLocks/>
              <a:stCxn id="14" idx="6"/>
              <a:endCxn id="12" idx="2"/>
            </p:cNvCxnSpPr>
            <p:nvPr/>
          </p:nvCxnSpPr>
          <p:spPr bwMode="auto">
            <a:xfrm>
              <a:off x="2819400" y="3204936"/>
              <a:ext cx="762000" cy="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30" name="Straight Connector 29">
              <a:extLst>
                <a:ext uri="{FF2B5EF4-FFF2-40B4-BE49-F238E27FC236}">
                  <a16:creationId xmlns:a16="http://schemas.microsoft.com/office/drawing/2014/main" id="{C6FB2B1A-236C-4885-8D06-D547E5704875}"/>
                </a:ext>
              </a:extLst>
            </p:cNvPr>
            <p:cNvCxnSpPr>
              <a:cxnSpLocks/>
              <a:stCxn id="13" idx="6"/>
              <a:endCxn id="15" idx="2"/>
            </p:cNvCxnSpPr>
            <p:nvPr/>
          </p:nvCxnSpPr>
          <p:spPr bwMode="auto">
            <a:xfrm flipV="1">
              <a:off x="4038600" y="1882662"/>
              <a:ext cx="994229" cy="3629"/>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36" name="Straight Connector 35">
              <a:extLst>
                <a:ext uri="{FF2B5EF4-FFF2-40B4-BE49-F238E27FC236}">
                  <a16:creationId xmlns:a16="http://schemas.microsoft.com/office/drawing/2014/main" id="{7543FE51-9305-461B-A6BD-721A489F8E95}"/>
                </a:ext>
              </a:extLst>
            </p:cNvPr>
            <p:cNvCxnSpPr>
              <a:cxnSpLocks/>
              <a:stCxn id="11" idx="4"/>
              <a:endCxn id="14" idx="0"/>
            </p:cNvCxnSpPr>
            <p:nvPr/>
          </p:nvCxnSpPr>
          <p:spPr bwMode="auto">
            <a:xfrm>
              <a:off x="2579914" y="2120787"/>
              <a:ext cx="10886" cy="846024"/>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39" name="Straight Connector 38">
              <a:extLst>
                <a:ext uri="{FF2B5EF4-FFF2-40B4-BE49-F238E27FC236}">
                  <a16:creationId xmlns:a16="http://schemas.microsoft.com/office/drawing/2014/main" id="{FD5F0A97-0E4F-4334-9FF9-24A80C11625D}"/>
                </a:ext>
              </a:extLst>
            </p:cNvPr>
            <p:cNvCxnSpPr>
              <a:cxnSpLocks/>
              <a:stCxn id="13" idx="4"/>
              <a:endCxn id="12" idx="0"/>
            </p:cNvCxnSpPr>
            <p:nvPr/>
          </p:nvCxnSpPr>
          <p:spPr bwMode="auto">
            <a:xfrm>
              <a:off x="3810000" y="2124416"/>
              <a:ext cx="0" cy="842395"/>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grpSp>
    </p:spTree>
    <p:extLst>
      <p:ext uri="{BB962C8B-B14F-4D97-AF65-F5344CB8AC3E}">
        <p14:creationId xmlns:p14="http://schemas.microsoft.com/office/powerpoint/2010/main" val="4030595084"/>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521C8-EAF5-4FC0-9C1A-1824218E5188}"/>
              </a:ext>
            </a:extLst>
          </p:cNvPr>
          <p:cNvSpPr>
            <a:spLocks noGrp="1"/>
          </p:cNvSpPr>
          <p:nvPr>
            <p:ph type="title"/>
          </p:nvPr>
        </p:nvSpPr>
        <p:spPr>
          <a:xfrm>
            <a:off x="457200" y="274638"/>
            <a:ext cx="8305800" cy="1143000"/>
          </a:xfrm>
        </p:spPr>
        <p:txBody>
          <a:bodyPr/>
          <a:lstStyle/>
          <a:p>
            <a:r>
              <a:rPr lang="en-US" dirty="0"/>
              <a:t>Positive Min-Ones-2SAT to VC</a:t>
            </a:r>
          </a:p>
        </p:txBody>
      </p:sp>
      <p:sp>
        <p:nvSpPr>
          <p:cNvPr id="3" name="Content Placeholder 2">
            <a:extLst>
              <a:ext uri="{FF2B5EF4-FFF2-40B4-BE49-F238E27FC236}">
                <a16:creationId xmlns:a16="http://schemas.microsoft.com/office/drawing/2014/main" id="{865E8C49-5BCD-4FEE-9F1F-27D2F1FE0421}"/>
              </a:ext>
            </a:extLst>
          </p:cNvPr>
          <p:cNvSpPr>
            <a:spLocks noGrp="1"/>
          </p:cNvSpPr>
          <p:nvPr>
            <p:ph idx="1"/>
          </p:nvPr>
        </p:nvSpPr>
        <p:spPr/>
        <p:txBody>
          <a:bodyPr/>
          <a:lstStyle/>
          <a:p>
            <a:r>
              <a:rPr lang="en-US" sz="2800" dirty="0"/>
              <a:t>Be sure </a:t>
            </a:r>
            <a:r>
              <a:rPr lang="en-US" sz="2800" b="1" dirty="0"/>
              <a:t>2SAT</a:t>
            </a:r>
            <a:r>
              <a:rPr lang="en-US" sz="2800" dirty="0"/>
              <a:t> instance has a solution</a:t>
            </a:r>
          </a:p>
          <a:p>
            <a:r>
              <a:rPr lang="en-US" sz="2800" dirty="0"/>
              <a:t>Associate every variable with a vertex</a:t>
            </a:r>
          </a:p>
          <a:p>
            <a:r>
              <a:rPr lang="en-US" sz="2800" dirty="0"/>
              <a:t>If </a:t>
            </a:r>
            <a:r>
              <a:rPr lang="en-US" sz="2800" b="1" dirty="0"/>
              <a:t>(v1</a:t>
            </a:r>
            <a:r>
              <a:rPr lang="en-US" sz="2800" b="1" dirty="0">
                <a:sym typeface="Symbol" panose="05050102010706020507" pitchFamily="18" charset="2"/>
              </a:rPr>
              <a:t>v2) </a:t>
            </a:r>
            <a:r>
              <a:rPr lang="en-US" sz="2800" dirty="0">
                <a:sym typeface="Symbol" panose="05050102010706020507" pitchFamily="18" charset="2"/>
              </a:rPr>
              <a:t>is a clause, add an edge between </a:t>
            </a:r>
            <a:r>
              <a:rPr lang="en-US" sz="2800" b="1" dirty="0">
                <a:sym typeface="Symbol" panose="05050102010706020507" pitchFamily="18" charset="2"/>
              </a:rPr>
              <a:t>v1</a:t>
            </a:r>
            <a:r>
              <a:rPr lang="en-US" sz="2800" dirty="0">
                <a:sym typeface="Symbol" panose="05050102010706020507" pitchFamily="18" charset="2"/>
              </a:rPr>
              <a:t> and </a:t>
            </a:r>
            <a:r>
              <a:rPr lang="en-US" sz="2800" b="1" dirty="0">
                <a:sym typeface="Symbol" panose="05050102010706020507" pitchFamily="18" charset="2"/>
              </a:rPr>
              <a:t>v2</a:t>
            </a:r>
            <a:r>
              <a:rPr lang="en-US" sz="2800" dirty="0">
                <a:sym typeface="Symbol" panose="05050102010706020507" pitchFamily="18" charset="2"/>
              </a:rPr>
              <a:t> in graph</a:t>
            </a:r>
          </a:p>
          <a:p>
            <a:r>
              <a:rPr lang="en-US" sz="2800" dirty="0">
                <a:sym typeface="Symbol" panose="05050102010706020507" pitchFamily="18" charset="2"/>
              </a:rPr>
              <a:t>Now to find </a:t>
            </a:r>
            <a:r>
              <a:rPr lang="en-US" sz="2800" b="1" dirty="0">
                <a:sym typeface="Symbol" panose="05050102010706020507" pitchFamily="18" charset="2"/>
              </a:rPr>
              <a:t>min</a:t>
            </a:r>
            <a:r>
              <a:rPr lang="en-US" sz="2800" dirty="0">
                <a:sym typeface="Symbol" panose="05050102010706020507" pitchFamily="18" charset="2"/>
              </a:rPr>
              <a:t>, start with </a:t>
            </a:r>
            <a:r>
              <a:rPr lang="en-US" sz="2800" b="1" dirty="0">
                <a:sym typeface="Symbol" panose="05050102010706020507" pitchFamily="18" charset="2"/>
              </a:rPr>
              <a:t>n/2</a:t>
            </a:r>
            <a:r>
              <a:rPr lang="en-US" sz="2800" dirty="0">
                <a:sym typeface="Symbol" panose="05050102010706020507" pitchFamily="18" charset="2"/>
              </a:rPr>
              <a:t>, where we have </a:t>
            </a:r>
            <a:r>
              <a:rPr lang="en-US" sz="2800" b="1" dirty="0">
                <a:sym typeface="Symbol" panose="05050102010706020507" pitchFamily="18" charset="2"/>
              </a:rPr>
              <a:t>n</a:t>
            </a:r>
            <a:r>
              <a:rPr lang="en-US" sz="2800" dirty="0">
                <a:sym typeface="Symbol" panose="05050102010706020507" pitchFamily="18" charset="2"/>
              </a:rPr>
              <a:t> variables and do a binary search for </a:t>
            </a:r>
            <a:r>
              <a:rPr lang="en-US" sz="2800" b="1" dirty="0">
                <a:sym typeface="Symbol" panose="05050102010706020507" pitchFamily="18" charset="2"/>
              </a:rPr>
              <a:t>min</a:t>
            </a:r>
            <a:r>
              <a:rPr lang="en-US" sz="2800" dirty="0">
                <a:sym typeface="Symbol" panose="05050102010706020507" pitchFamily="18" charset="2"/>
              </a:rPr>
              <a:t> using oracle for </a:t>
            </a:r>
            <a:r>
              <a:rPr lang="en-US" sz="2800" b="1" dirty="0">
                <a:sym typeface="Symbol" panose="05050102010706020507" pitchFamily="18" charset="2"/>
              </a:rPr>
              <a:t>VC</a:t>
            </a:r>
          </a:p>
          <a:p>
            <a:r>
              <a:rPr lang="en-US" sz="2800" dirty="0">
                <a:sym typeface="Symbol" panose="05050102010706020507" pitchFamily="18" charset="2"/>
              </a:rPr>
              <a:t>Max number of queries of </a:t>
            </a:r>
            <a:r>
              <a:rPr lang="en-US" sz="2800" b="1" dirty="0">
                <a:sym typeface="Symbol" panose="05050102010706020507" pitchFamily="18" charset="2"/>
              </a:rPr>
              <a:t>VC</a:t>
            </a:r>
            <a:r>
              <a:rPr lang="en-US" sz="2800" dirty="0">
                <a:sym typeface="Symbol" panose="05050102010706020507" pitchFamily="18" charset="2"/>
              </a:rPr>
              <a:t> oracle is just </a:t>
            </a:r>
            <a:r>
              <a:rPr lang="en-US" sz="2800" b="1" dirty="0">
                <a:sym typeface="Symbol" panose="05050102010706020507" pitchFamily="18" charset="2"/>
              </a:rPr>
              <a:t>log</a:t>
            </a:r>
            <a:r>
              <a:rPr lang="en-US" sz="2800" b="1" baseline="-25000" dirty="0">
                <a:sym typeface="Symbol" panose="05050102010706020507" pitchFamily="18" charset="2"/>
              </a:rPr>
              <a:t>2</a:t>
            </a:r>
            <a:r>
              <a:rPr lang="en-US" sz="2800" b="1" dirty="0">
                <a:sym typeface="Symbol" panose="05050102010706020507" pitchFamily="18" charset="2"/>
              </a:rPr>
              <a:t>n</a:t>
            </a:r>
            <a:r>
              <a:rPr lang="en-US" sz="2800" dirty="0">
                <a:sym typeface="Symbol" panose="05050102010706020507" pitchFamily="18" charset="2"/>
              </a:rPr>
              <a:t> so this is </a:t>
            </a:r>
            <a:r>
              <a:rPr lang="en-US" sz="2800" b="1" dirty="0">
                <a:sym typeface="Symbol" panose="05050102010706020507" pitchFamily="18" charset="2"/>
              </a:rPr>
              <a:t>NP-Easy</a:t>
            </a:r>
            <a:r>
              <a:rPr lang="en-US" sz="2800" dirty="0">
                <a:sym typeface="Symbol" panose="05050102010706020507" pitchFamily="18" charset="2"/>
              </a:rPr>
              <a:t> and therefore </a:t>
            </a:r>
            <a:r>
              <a:rPr lang="en-US" sz="2800" b="1" dirty="0">
                <a:sym typeface="Symbol" panose="05050102010706020507" pitchFamily="18" charset="2"/>
              </a:rPr>
              <a:t>NP-Equivalent</a:t>
            </a:r>
            <a:endParaRPr lang="en-US" sz="2800" b="1" dirty="0"/>
          </a:p>
        </p:txBody>
      </p:sp>
      <p:sp>
        <p:nvSpPr>
          <p:cNvPr id="4" name="Date Placeholder 3">
            <a:extLst>
              <a:ext uri="{FF2B5EF4-FFF2-40B4-BE49-F238E27FC236}">
                <a16:creationId xmlns:a16="http://schemas.microsoft.com/office/drawing/2014/main" id="{9F360D23-DEB2-488C-830C-37D9B035B3DC}"/>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309F3220-A4DD-4522-9DE6-62AA2079C2BD}"/>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FC98FB20-2F1D-49ED-A94B-B30A41821D8B}"/>
              </a:ext>
            </a:extLst>
          </p:cNvPr>
          <p:cNvSpPr>
            <a:spLocks noGrp="1"/>
          </p:cNvSpPr>
          <p:nvPr>
            <p:ph type="sldNum" sz="quarter" idx="12"/>
          </p:nvPr>
        </p:nvSpPr>
        <p:spPr/>
        <p:txBody>
          <a:bodyPr/>
          <a:lstStyle/>
          <a:p>
            <a:fld id="{F7F6C048-724C-A44D-A3A9-573A2C2F7973}" type="slidenum">
              <a:rPr lang="en-US" smtClean="0"/>
              <a:pPr/>
              <a:t>315</a:t>
            </a:fld>
            <a:endParaRPr lang="en-US"/>
          </a:p>
        </p:txBody>
      </p:sp>
    </p:spTree>
    <p:extLst>
      <p:ext uri="{BB962C8B-B14F-4D97-AF65-F5344CB8AC3E}">
        <p14:creationId xmlns:p14="http://schemas.microsoft.com/office/powerpoint/2010/main" val="1479557759"/>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a:t>Finding Triangle Strips</a:t>
            </a:r>
          </a:p>
        </p:txBody>
      </p:sp>
      <p:sp>
        <p:nvSpPr>
          <p:cNvPr id="3075" name="Rectangle 3"/>
          <p:cNvSpPr>
            <a:spLocks noGrp="1" noChangeArrowheads="1"/>
          </p:cNvSpPr>
          <p:nvPr>
            <p:ph type="subTitle" idx="1"/>
          </p:nvPr>
        </p:nvSpPr>
        <p:spPr/>
        <p:txBody>
          <a:bodyPr/>
          <a:lstStyle/>
          <a:p>
            <a:pPr eaLnBrk="1" hangingPunct="1">
              <a:buFont typeface="Wingdings" pitchFamily="-108" charset="2"/>
              <a:buNone/>
            </a:pPr>
            <a:r>
              <a:rPr lang="en-US" b="1" dirty="0"/>
              <a:t>Adapted from presentation by </a:t>
            </a:r>
            <a:br>
              <a:rPr lang="en-US" b="1" dirty="0"/>
            </a:br>
            <a:r>
              <a:rPr lang="en-US" b="1" dirty="0" err="1"/>
              <a:t>Ajit</a:t>
            </a:r>
            <a:r>
              <a:rPr lang="en-US" b="1" dirty="0"/>
              <a:t> </a:t>
            </a:r>
            <a:r>
              <a:rPr lang="en-US" b="1" dirty="0" err="1"/>
              <a:t>Hakke</a:t>
            </a:r>
            <a:r>
              <a:rPr lang="en-US" b="1" dirty="0"/>
              <a:t> </a:t>
            </a:r>
            <a:r>
              <a:rPr lang="en-US" b="1" dirty="0" err="1"/>
              <a:t>Patil</a:t>
            </a:r>
            <a:br>
              <a:rPr lang="en-US" b="1" dirty="0"/>
            </a:br>
            <a:r>
              <a:rPr lang="en-US" b="1" dirty="0"/>
              <a:t>Spring 2010</a:t>
            </a:r>
          </a:p>
        </p:txBody>
      </p:sp>
    </p:spTree>
    <p:extLst>
      <p:ext uri="{BB962C8B-B14F-4D97-AF65-F5344CB8AC3E}">
        <p14:creationId xmlns:p14="http://schemas.microsoft.com/office/powerpoint/2010/main" val="1949773396"/>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t>Graphics Subsystem</a:t>
            </a:r>
          </a:p>
        </p:txBody>
      </p:sp>
      <p:sp>
        <p:nvSpPr>
          <p:cNvPr id="5123" name="Rectangle 3"/>
          <p:cNvSpPr>
            <a:spLocks noGrp="1" noChangeArrowheads="1"/>
          </p:cNvSpPr>
          <p:nvPr>
            <p:ph type="body" idx="1"/>
          </p:nvPr>
        </p:nvSpPr>
        <p:spPr/>
        <p:txBody>
          <a:bodyPr/>
          <a:lstStyle/>
          <a:p>
            <a:pPr eaLnBrk="1" hangingPunct="1"/>
            <a:r>
              <a:rPr lang="en-US" sz="2800" dirty="0"/>
              <a:t>The graphics subsystem (</a:t>
            </a:r>
            <a:r>
              <a:rPr lang="en-US" sz="2800" b="1" dirty="0"/>
              <a:t>GS</a:t>
            </a:r>
            <a:r>
              <a:rPr lang="en-US" sz="2800" dirty="0"/>
              <a:t>) receives graphics commands from the application, builds the image specified by the commands, and outputs the resulting image to display hardware</a:t>
            </a:r>
          </a:p>
          <a:p>
            <a:pPr eaLnBrk="1" hangingPunct="1"/>
            <a:r>
              <a:rPr lang="en-US" sz="2800" dirty="0"/>
              <a:t>Graphics Libraries:</a:t>
            </a:r>
          </a:p>
          <a:p>
            <a:pPr lvl="1" eaLnBrk="1" hangingPunct="1"/>
            <a:r>
              <a:rPr lang="en-US" dirty="0"/>
              <a:t>OpenGL, DirectX.</a:t>
            </a:r>
          </a:p>
          <a:p>
            <a:pPr lvl="1" eaLnBrk="1" hangingPunct="1"/>
            <a:endParaRPr lang="en-US" dirty="0"/>
          </a:p>
        </p:txBody>
      </p:sp>
      <p:sp>
        <p:nvSpPr>
          <p:cNvPr id="4" name="Date Placeholder 3">
            <a:extLst>
              <a:ext uri="{FF2B5EF4-FFF2-40B4-BE49-F238E27FC236}">
                <a16:creationId xmlns:a16="http://schemas.microsoft.com/office/drawing/2014/main" id="{48D91F3C-B69C-6B48-B5D4-1A10D5B36A85}"/>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184AA7B3-C877-634F-B219-C982DE3F5DC0}"/>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109A9B03-86D0-8E41-90BE-D5734909685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01225765"/>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t>Surface Visualization</a:t>
            </a:r>
          </a:p>
        </p:txBody>
      </p:sp>
      <p:sp>
        <p:nvSpPr>
          <p:cNvPr id="6147" name="Rectangle 3"/>
          <p:cNvSpPr>
            <a:spLocks noGrp="1" noChangeArrowheads="1"/>
          </p:cNvSpPr>
          <p:nvPr>
            <p:ph type="body" sz="half" idx="1"/>
          </p:nvPr>
        </p:nvSpPr>
        <p:spPr>
          <a:xfrm>
            <a:off x="1182688" y="2017713"/>
            <a:ext cx="4303712" cy="1981200"/>
          </a:xfrm>
        </p:spPr>
        <p:txBody>
          <a:bodyPr/>
          <a:lstStyle/>
          <a:p>
            <a:pPr eaLnBrk="1" hangingPunct="1"/>
            <a:r>
              <a:rPr lang="en-US" sz="2200"/>
              <a:t>As Triangle Mesh</a:t>
            </a:r>
          </a:p>
          <a:p>
            <a:pPr eaLnBrk="1" hangingPunct="1"/>
            <a:r>
              <a:rPr lang="en-US" sz="2200"/>
              <a:t>Generated by triangulating the geometry </a:t>
            </a:r>
          </a:p>
        </p:txBody>
      </p:sp>
      <p:pic>
        <p:nvPicPr>
          <p:cNvPr id="6148" name="Picture 7" descr="SolidCube"/>
          <p:cNvPicPr>
            <a:picLocks noChangeAspect="1" noChangeArrowheads="1"/>
          </p:cNvPicPr>
          <p:nvPr/>
        </p:nvPicPr>
        <p:blipFill>
          <a:blip r:embed="rId3" cstate="print"/>
          <a:srcRect/>
          <a:stretch>
            <a:fillRect/>
          </a:stretch>
        </p:blipFill>
        <p:spPr bwMode="auto">
          <a:xfrm>
            <a:off x="1905000" y="3429000"/>
            <a:ext cx="2924175" cy="2676525"/>
          </a:xfrm>
          <a:prstGeom prst="rect">
            <a:avLst/>
          </a:prstGeom>
          <a:noFill/>
          <a:ln w="9525">
            <a:noFill/>
            <a:miter lim="800000"/>
            <a:headEnd/>
            <a:tailEnd/>
          </a:ln>
        </p:spPr>
      </p:pic>
      <p:pic>
        <p:nvPicPr>
          <p:cNvPr id="6149" name="Picture 9" descr="cube_mesh"/>
          <p:cNvPicPr>
            <a:picLocks noGrp="1" noChangeAspect="1" noChangeArrowheads="1"/>
          </p:cNvPicPr>
          <p:nvPr>
            <p:ph sz="half" idx="2"/>
          </p:nvPr>
        </p:nvPicPr>
        <p:blipFill>
          <a:blip r:embed="rId4" cstate="print"/>
          <a:srcRect/>
          <a:stretch>
            <a:fillRect/>
          </a:stretch>
        </p:blipFill>
        <p:spPr>
          <a:xfrm>
            <a:off x="5410200" y="2438400"/>
            <a:ext cx="3505200" cy="3810000"/>
          </a:xfrm>
          <a:noFill/>
        </p:spPr>
      </p:pic>
      <p:sp>
        <p:nvSpPr>
          <p:cNvPr id="6" name="Date Placeholder 3">
            <a:extLst>
              <a:ext uri="{FF2B5EF4-FFF2-40B4-BE49-F238E27FC236}">
                <a16:creationId xmlns:a16="http://schemas.microsoft.com/office/drawing/2014/main" id="{E88B5B06-F2E8-944E-906C-7E2EDBD40EE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7" name="Footer Placeholder 4">
            <a:extLst>
              <a:ext uri="{FF2B5EF4-FFF2-40B4-BE49-F238E27FC236}">
                <a16:creationId xmlns:a16="http://schemas.microsoft.com/office/drawing/2014/main" id="{474DC3F3-5017-E045-A908-9766C9EE483A}"/>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8" name="Slide Number Placeholder 5">
            <a:extLst>
              <a:ext uri="{FF2B5EF4-FFF2-40B4-BE49-F238E27FC236}">
                <a16:creationId xmlns:a16="http://schemas.microsoft.com/office/drawing/2014/main" id="{BE028582-4D71-F743-999C-B70799C8D706}"/>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38582999"/>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t>Triangle List vs Triangle Strip</a:t>
            </a:r>
          </a:p>
        </p:txBody>
      </p:sp>
      <p:sp>
        <p:nvSpPr>
          <p:cNvPr id="7171" name="Rectangle 3"/>
          <p:cNvSpPr>
            <a:spLocks noGrp="1" noChangeArrowheads="1"/>
          </p:cNvSpPr>
          <p:nvPr>
            <p:ph type="body" idx="1"/>
          </p:nvPr>
        </p:nvSpPr>
        <p:spPr>
          <a:xfrm>
            <a:off x="533400" y="2017713"/>
            <a:ext cx="8382000" cy="4383087"/>
          </a:xfrm>
        </p:spPr>
        <p:txBody>
          <a:bodyPr/>
          <a:lstStyle/>
          <a:p>
            <a:pPr eaLnBrk="1" hangingPunct="1">
              <a:lnSpc>
                <a:spcPct val="80000"/>
              </a:lnSpc>
              <a:buFont typeface="Wingdings" pitchFamily="-108" charset="2"/>
              <a:buNone/>
            </a:pPr>
            <a:endParaRPr lang="en-US" sz="2400" dirty="0"/>
          </a:p>
          <a:p>
            <a:pPr eaLnBrk="1" hangingPunct="1">
              <a:lnSpc>
                <a:spcPct val="80000"/>
              </a:lnSpc>
            </a:pPr>
            <a:r>
              <a:rPr lang="en-US" sz="2400" b="1" dirty="0"/>
              <a:t>Triangle List</a:t>
            </a:r>
            <a:r>
              <a:rPr lang="en-US" sz="2400" dirty="0"/>
              <a:t>: </a:t>
            </a:r>
            <a:r>
              <a:rPr lang="en-US" sz="2400" i="1" dirty="0"/>
              <a:t>Arbitrary ordering of triangles.</a:t>
            </a:r>
            <a:endParaRPr lang="en-US" sz="2400" dirty="0"/>
          </a:p>
          <a:p>
            <a:pPr eaLnBrk="1" hangingPunct="1">
              <a:lnSpc>
                <a:spcPct val="80000"/>
              </a:lnSpc>
            </a:pPr>
            <a:r>
              <a:rPr lang="en-US" sz="2400" b="1" dirty="0"/>
              <a:t>Triangle Strip</a:t>
            </a:r>
            <a:r>
              <a:rPr lang="en-US" sz="2400" dirty="0"/>
              <a:t>: </a:t>
            </a:r>
            <a:r>
              <a:rPr lang="en-US" sz="2400" i="1" dirty="0"/>
              <a:t>A triangle strip is a sequential ordering of triangles</a:t>
            </a:r>
            <a:r>
              <a:rPr lang="en-US" sz="2400" dirty="0"/>
              <a:t>. </a:t>
            </a:r>
            <a:r>
              <a:rPr lang="en-US" sz="2400" dirty="0" err="1"/>
              <a:t>i.e</a:t>
            </a:r>
            <a:r>
              <a:rPr lang="en-US" sz="2400" dirty="0"/>
              <a:t> consecutive triangles share an edge</a:t>
            </a:r>
          </a:p>
          <a:p>
            <a:pPr eaLnBrk="1" hangingPunct="1">
              <a:lnSpc>
                <a:spcPct val="80000"/>
              </a:lnSpc>
            </a:pPr>
            <a:r>
              <a:rPr lang="en-US" sz="2400" dirty="0"/>
              <a:t>In case of triangle lists we draw each triangle separately.</a:t>
            </a:r>
          </a:p>
          <a:p>
            <a:pPr eaLnBrk="1" hangingPunct="1">
              <a:lnSpc>
                <a:spcPct val="80000"/>
              </a:lnSpc>
            </a:pPr>
            <a:r>
              <a:rPr lang="en-US" sz="2400" dirty="0"/>
              <a:t>So for drawing </a:t>
            </a:r>
            <a:r>
              <a:rPr lang="en-US" sz="2400" b="1" dirty="0"/>
              <a:t>N</a:t>
            </a:r>
            <a:r>
              <a:rPr lang="en-US" sz="2400" dirty="0"/>
              <a:t> triangles you need to call/send </a:t>
            </a:r>
            <a:r>
              <a:rPr lang="en-US" sz="2400" b="1" dirty="0"/>
              <a:t>3N</a:t>
            </a:r>
            <a:r>
              <a:rPr lang="en-US" sz="2400" dirty="0"/>
              <a:t> vertex drawing commands/data.</a:t>
            </a:r>
          </a:p>
          <a:p>
            <a:pPr eaLnBrk="1" hangingPunct="1">
              <a:lnSpc>
                <a:spcPct val="80000"/>
              </a:lnSpc>
            </a:pPr>
            <a:r>
              <a:rPr lang="en-US" sz="2400" dirty="0"/>
              <a:t>However, using a </a:t>
            </a:r>
            <a:r>
              <a:rPr lang="en-US" sz="2400" b="1" dirty="0"/>
              <a:t>Triangle Strip </a:t>
            </a:r>
            <a:r>
              <a:rPr lang="en-US" sz="2400" dirty="0"/>
              <a:t>reduces this requirement from </a:t>
            </a:r>
            <a:r>
              <a:rPr lang="en-US" sz="2400" b="1" dirty="0"/>
              <a:t>3N</a:t>
            </a:r>
            <a:r>
              <a:rPr lang="en-US" sz="2400" dirty="0"/>
              <a:t> to </a:t>
            </a:r>
            <a:r>
              <a:rPr lang="en-US" sz="2400" b="1" dirty="0"/>
              <a:t>N + 2</a:t>
            </a:r>
            <a:r>
              <a:rPr lang="en-US" sz="2400" dirty="0"/>
              <a:t>, provided a single strip is sufficient.</a:t>
            </a:r>
          </a:p>
        </p:txBody>
      </p:sp>
      <p:sp>
        <p:nvSpPr>
          <p:cNvPr id="4" name="Date Placeholder 3">
            <a:extLst>
              <a:ext uri="{FF2B5EF4-FFF2-40B4-BE49-F238E27FC236}">
                <a16:creationId xmlns:a16="http://schemas.microsoft.com/office/drawing/2014/main" id="{0CD99402-D109-504B-AD1F-B19E061535B6}"/>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834DCDD5-3ADC-C649-A9B0-C4570D58B02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427003A8-EEAC-C441-A696-35DE8176C1E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47112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Variants of VC</a:t>
            </a:r>
          </a:p>
        </p:txBody>
      </p:sp>
      <p:sp>
        <p:nvSpPr>
          <p:cNvPr id="408579" name="Rectangle 3"/>
          <p:cNvSpPr>
            <a:spLocks noGrp="1" noChangeArrowheads="1"/>
          </p:cNvSpPr>
          <p:nvPr>
            <p:ph idx="1"/>
          </p:nvPr>
        </p:nvSpPr>
        <p:spPr/>
        <p:txBody>
          <a:bodyPr/>
          <a:lstStyle/>
          <a:p>
            <a:pPr marL="463550" lvl="2" indent="-268288" eaLnBrk="1" hangingPunct="1">
              <a:lnSpc>
                <a:spcPct val="90000"/>
              </a:lnSpc>
              <a:buFont typeface="Times" charset="0"/>
              <a:buNone/>
              <a:defRPr/>
            </a:pPr>
            <a:r>
              <a:rPr lang="en-US" b="1" dirty="0"/>
              <a:t>Version 1. </a:t>
            </a:r>
            <a:r>
              <a:rPr lang="en-US" dirty="0"/>
              <a:t>Given a graph </a:t>
            </a:r>
            <a:r>
              <a:rPr lang="en-US" b="1" dirty="0"/>
              <a:t>G </a:t>
            </a:r>
            <a:r>
              <a:rPr lang="en-US" dirty="0"/>
              <a:t>and an integer </a:t>
            </a:r>
            <a:r>
              <a:rPr lang="en-US" b="1" dirty="0"/>
              <a:t>k.</a:t>
            </a:r>
          </a:p>
          <a:p>
            <a:pPr marL="463550" lvl="2" indent="-268288" eaLnBrk="1" hangingPunct="1">
              <a:lnSpc>
                <a:spcPct val="90000"/>
              </a:lnSpc>
              <a:buFont typeface="Times" charset="0"/>
              <a:buNone/>
              <a:defRPr/>
            </a:pPr>
            <a:r>
              <a:rPr lang="en-US" b="1" dirty="0"/>
              <a:t>		         </a:t>
            </a:r>
            <a:r>
              <a:rPr lang="en-US" dirty="0"/>
              <a:t>Does</a:t>
            </a:r>
            <a:r>
              <a:rPr lang="en-US" b="1" dirty="0"/>
              <a:t> G </a:t>
            </a:r>
            <a:r>
              <a:rPr lang="en-US" dirty="0"/>
              <a:t>contain a vertex cover </a:t>
            </a:r>
          </a:p>
          <a:p>
            <a:pPr marL="463550" lvl="2" indent="-268288" eaLnBrk="1" hangingPunct="1">
              <a:lnSpc>
                <a:spcPct val="90000"/>
              </a:lnSpc>
              <a:buFont typeface="Times" charset="0"/>
              <a:buNone/>
              <a:defRPr/>
            </a:pPr>
            <a:r>
              <a:rPr lang="en-US" dirty="0"/>
              <a:t>		         with at most </a:t>
            </a:r>
            <a:r>
              <a:rPr lang="en-US" b="1" dirty="0"/>
              <a:t>k </a:t>
            </a:r>
            <a:r>
              <a:rPr lang="en-US" dirty="0"/>
              <a:t>vertices?</a:t>
            </a:r>
          </a:p>
          <a:p>
            <a:pPr marL="463550" lvl="2" indent="-268288" eaLnBrk="1" hangingPunct="1">
              <a:lnSpc>
                <a:spcPct val="90000"/>
              </a:lnSpc>
              <a:buFont typeface="Times" charset="0"/>
              <a:buNone/>
              <a:defRPr/>
            </a:pPr>
            <a:endParaRPr lang="en-US" b="1" dirty="0"/>
          </a:p>
          <a:p>
            <a:pPr marL="463550" lvl="2" indent="-268288" eaLnBrk="1" hangingPunct="1">
              <a:lnSpc>
                <a:spcPct val="90000"/>
              </a:lnSpc>
              <a:buFont typeface="Times" charset="0"/>
              <a:buNone/>
              <a:defRPr/>
            </a:pPr>
            <a:r>
              <a:rPr lang="en-US" b="1" dirty="0"/>
              <a:t>Version 2. </a:t>
            </a:r>
            <a:r>
              <a:rPr lang="en-US" dirty="0"/>
              <a:t>Given a graph </a:t>
            </a:r>
            <a:r>
              <a:rPr lang="en-US" b="1" dirty="0"/>
              <a:t>G </a:t>
            </a:r>
            <a:r>
              <a:rPr lang="en-US" dirty="0"/>
              <a:t>and an integer </a:t>
            </a:r>
            <a:r>
              <a:rPr lang="en-US" b="1" dirty="0"/>
              <a:t>k. </a:t>
            </a:r>
          </a:p>
          <a:p>
            <a:pPr marL="463550" lvl="2" indent="-268288" eaLnBrk="1" hangingPunct="1">
              <a:lnSpc>
                <a:spcPct val="90000"/>
              </a:lnSpc>
              <a:buFont typeface="Times" charset="0"/>
              <a:buNone/>
              <a:defRPr/>
            </a:pPr>
            <a:r>
              <a:rPr lang="en-US" b="1" dirty="0"/>
              <a:t>		      	</a:t>
            </a:r>
            <a:r>
              <a:rPr lang="en-US" dirty="0"/>
              <a:t>Does the smallest vertex cover of </a:t>
            </a:r>
            <a:r>
              <a:rPr lang="en-US" b="1" dirty="0"/>
              <a:t>G </a:t>
            </a:r>
          </a:p>
          <a:p>
            <a:pPr marL="463550" lvl="2" indent="-268288" eaLnBrk="1" hangingPunct="1">
              <a:lnSpc>
                <a:spcPct val="90000"/>
              </a:lnSpc>
              <a:buFont typeface="Times" charset="0"/>
              <a:buNone/>
              <a:defRPr/>
            </a:pPr>
            <a:r>
              <a:rPr lang="en-US" b="1" dirty="0"/>
              <a:t>                	</a:t>
            </a:r>
            <a:r>
              <a:rPr lang="en-US" dirty="0"/>
              <a:t>have exactly </a:t>
            </a:r>
            <a:r>
              <a:rPr lang="en-US" b="1" dirty="0"/>
              <a:t>k </a:t>
            </a:r>
            <a:r>
              <a:rPr lang="en-US" dirty="0"/>
              <a:t>vertices?</a:t>
            </a:r>
          </a:p>
          <a:p>
            <a:pPr marL="463550" lvl="2" indent="-268288" eaLnBrk="1" hangingPunct="1">
              <a:lnSpc>
                <a:spcPct val="90000"/>
              </a:lnSpc>
              <a:buFont typeface="Times" charset="0"/>
              <a:buNone/>
              <a:defRPr/>
            </a:pPr>
            <a:r>
              <a:rPr lang="en-US" dirty="0"/>
              <a:t>	Suppose, for either version, the answer is </a:t>
            </a:r>
            <a:r>
              <a:rPr lang="en-US" b="1" dirty="0"/>
              <a:t>"yes," </a:t>
            </a:r>
            <a:r>
              <a:rPr lang="en-US" dirty="0"/>
              <a:t>and someone also gives us a set </a:t>
            </a:r>
            <a:r>
              <a:rPr lang="en-US" b="1" dirty="0"/>
              <a:t>X </a:t>
            </a:r>
            <a:r>
              <a:rPr lang="en-US" dirty="0"/>
              <a:t>of vertices and claims</a:t>
            </a:r>
            <a:r>
              <a:rPr lang="en-US" b="1" dirty="0"/>
              <a:t> </a:t>
            </a:r>
          </a:p>
          <a:p>
            <a:pPr lvl="2" eaLnBrk="1" hangingPunct="1">
              <a:buFont typeface="Times" charset="0"/>
              <a:buNone/>
              <a:defRPr/>
            </a:pPr>
            <a:r>
              <a:rPr lang="en-US" b="1" dirty="0"/>
              <a:t>		</a:t>
            </a:r>
          </a:p>
          <a:p>
            <a:pPr lvl="2" eaLnBrk="1" hangingPunct="1">
              <a:buFont typeface="Times" charset="0"/>
              <a:buNone/>
              <a:defRPr/>
            </a:pPr>
            <a:r>
              <a:rPr lang="en-US" b="1" dirty="0"/>
              <a:t>		"X satisfies the conditions."</a:t>
            </a:r>
          </a:p>
          <a:p>
            <a:pPr eaLnBrk="1" hangingPunct="1">
              <a:lnSpc>
                <a:spcPct val="90000"/>
              </a:lnSpc>
              <a:buFont typeface="Times" charset="0"/>
              <a:buChar char="•"/>
              <a:defRPr/>
            </a:pPr>
            <a:endParaRPr lang="en-US" b="1" dirty="0"/>
          </a:p>
        </p:txBody>
      </p:sp>
      <p:sp>
        <p:nvSpPr>
          <p:cNvPr id="4" name="Date Placeholder 3">
            <a:extLst>
              <a:ext uri="{FF2B5EF4-FFF2-40B4-BE49-F238E27FC236}">
                <a16:creationId xmlns:a16="http://schemas.microsoft.com/office/drawing/2014/main" id="{61B2B6F3-0393-C947-8289-6A9A51461F2E}"/>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0150FDD6-F007-3B42-87C0-69C099F9C2F8}"/>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6F26AFAE-4538-F142-B4D3-08F9B525060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29982312"/>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t>Triangle Strip vs Triangle List</a:t>
            </a:r>
          </a:p>
        </p:txBody>
      </p:sp>
      <p:sp>
        <p:nvSpPr>
          <p:cNvPr id="9219" name="Rectangle 3"/>
          <p:cNvSpPr>
            <a:spLocks noGrp="1" noChangeArrowheads="1"/>
          </p:cNvSpPr>
          <p:nvPr>
            <p:ph type="body" sz="half" idx="1"/>
          </p:nvPr>
        </p:nvSpPr>
        <p:spPr>
          <a:xfrm>
            <a:off x="304800" y="2209800"/>
            <a:ext cx="4343400" cy="4114800"/>
          </a:xfrm>
        </p:spPr>
        <p:txBody>
          <a:bodyPr/>
          <a:lstStyle/>
          <a:p>
            <a:pPr eaLnBrk="1" hangingPunct="1">
              <a:buFont typeface="Wingdings" pitchFamily="-108" charset="2"/>
              <a:buNone/>
            </a:pPr>
            <a:r>
              <a:rPr lang="en-US" sz="2000" b="1" dirty="0">
                <a:latin typeface="Arial Narrow" pitchFamily="-108" charset="0"/>
              </a:rPr>
              <a:t>// Draw Triangle Strip</a:t>
            </a:r>
          </a:p>
          <a:p>
            <a:pPr eaLnBrk="1" hangingPunct="1">
              <a:buFont typeface="Wingdings" pitchFamily="-108" charset="2"/>
              <a:buNone/>
            </a:pPr>
            <a:r>
              <a:rPr lang="en-US" sz="2000" b="1" dirty="0" err="1">
                <a:latin typeface="Arial Narrow" pitchFamily="-108" charset="0"/>
              </a:rPr>
              <a:t>glBegin</a:t>
            </a:r>
            <a:r>
              <a:rPr lang="en-US" sz="2000" b="1" dirty="0">
                <a:latin typeface="Arial Narrow" pitchFamily="-108" charset="0"/>
              </a:rPr>
              <a:t>(GL_TRIANGLE_STRIP); </a:t>
            </a:r>
          </a:p>
          <a:p>
            <a:pPr eaLnBrk="1" hangingPunct="1">
              <a:buFont typeface="Wingdings" pitchFamily="-108" charset="2"/>
              <a:buNone/>
            </a:pPr>
            <a:r>
              <a:rPr lang="en-US" sz="2000" b="1" dirty="0">
                <a:latin typeface="Arial Narrow" pitchFamily="-108" charset="0"/>
              </a:rPr>
              <a:t> For each Vertex</a:t>
            </a:r>
          </a:p>
          <a:p>
            <a:pPr eaLnBrk="1" hangingPunct="1">
              <a:buFont typeface="Wingdings" pitchFamily="-108" charset="2"/>
              <a:buNone/>
            </a:pPr>
            <a:r>
              <a:rPr lang="en-US" sz="2000" b="1" dirty="0">
                <a:latin typeface="Arial Narrow" pitchFamily="-108" charset="0"/>
              </a:rPr>
              <a:t>{</a:t>
            </a:r>
          </a:p>
          <a:p>
            <a:pPr eaLnBrk="1" hangingPunct="1">
              <a:buFont typeface="Wingdings" pitchFamily="-108" charset="2"/>
              <a:buNone/>
            </a:pPr>
            <a:r>
              <a:rPr lang="en-US" sz="2000" b="1" dirty="0">
                <a:latin typeface="Arial Narrow" pitchFamily="-108" charset="0"/>
              </a:rPr>
              <a:t>    glVertex3f(</a:t>
            </a:r>
            <a:r>
              <a:rPr lang="en-US" sz="2000" b="1" dirty="0" err="1">
                <a:latin typeface="Arial Narrow" pitchFamily="-108" charset="0"/>
              </a:rPr>
              <a:t>x,y,z</a:t>
            </a:r>
            <a:r>
              <a:rPr lang="en-US" sz="2000" b="1" dirty="0">
                <a:latin typeface="Arial Narrow" pitchFamily="-108" charset="0"/>
              </a:rPr>
              <a:t>); //vertex</a:t>
            </a:r>
          </a:p>
          <a:p>
            <a:pPr eaLnBrk="1" hangingPunct="1">
              <a:buFont typeface="Wingdings" pitchFamily="-108" charset="2"/>
              <a:buNone/>
            </a:pPr>
            <a:r>
              <a:rPr lang="en-US" sz="2000" b="1" dirty="0">
                <a:latin typeface="Arial Narrow" pitchFamily="-108" charset="0"/>
              </a:rPr>
              <a:t>}</a:t>
            </a:r>
            <a:endParaRPr lang="en-US" sz="2400" b="1" dirty="0">
              <a:latin typeface="Arial Narrow" pitchFamily="-108" charset="0"/>
            </a:endParaRPr>
          </a:p>
          <a:p>
            <a:pPr eaLnBrk="1" hangingPunct="1">
              <a:buFont typeface="Wingdings" pitchFamily="-108" charset="2"/>
              <a:buNone/>
            </a:pPr>
            <a:r>
              <a:rPr lang="en-US" sz="2000" b="1" dirty="0" err="1">
                <a:latin typeface="Arial Narrow" pitchFamily="-108" charset="0"/>
              </a:rPr>
              <a:t>glEnd</a:t>
            </a:r>
            <a:r>
              <a:rPr lang="en-US" sz="2000" b="1" dirty="0">
                <a:latin typeface="Arial Narrow" pitchFamily="-108" charset="0"/>
              </a:rPr>
              <a:t>(); </a:t>
            </a:r>
          </a:p>
        </p:txBody>
      </p:sp>
      <p:sp>
        <p:nvSpPr>
          <p:cNvPr id="9220" name="Rectangle 4"/>
          <p:cNvSpPr>
            <a:spLocks noGrp="1" noChangeArrowheads="1"/>
          </p:cNvSpPr>
          <p:nvPr>
            <p:ph type="body" sz="half" idx="2"/>
          </p:nvPr>
        </p:nvSpPr>
        <p:spPr>
          <a:xfrm>
            <a:off x="4648200" y="2057400"/>
            <a:ext cx="4191000" cy="4114800"/>
          </a:xfrm>
        </p:spPr>
        <p:txBody>
          <a:bodyPr/>
          <a:lstStyle/>
          <a:p>
            <a:pPr eaLnBrk="1" hangingPunct="1">
              <a:buFont typeface="Wingdings" pitchFamily="-108" charset="2"/>
              <a:buNone/>
            </a:pPr>
            <a:r>
              <a:rPr lang="en-US" sz="2000" b="1" dirty="0">
                <a:latin typeface="Arial Narrow" pitchFamily="-108" charset="0"/>
              </a:rPr>
              <a:t>// Draw Triangle List</a:t>
            </a:r>
          </a:p>
          <a:p>
            <a:pPr eaLnBrk="1" hangingPunct="1">
              <a:buFont typeface="Wingdings" pitchFamily="-108" charset="2"/>
              <a:buNone/>
            </a:pPr>
            <a:r>
              <a:rPr lang="en-US" sz="2000" b="1" dirty="0" err="1">
                <a:latin typeface="Arial Narrow" pitchFamily="-108" charset="0"/>
              </a:rPr>
              <a:t>glBegin</a:t>
            </a:r>
            <a:r>
              <a:rPr lang="en-US" sz="2000" b="1" dirty="0">
                <a:latin typeface="Arial Narrow" pitchFamily="-108" charset="0"/>
              </a:rPr>
              <a:t>(GL_TRIANGLES);</a:t>
            </a:r>
          </a:p>
          <a:p>
            <a:pPr eaLnBrk="1" hangingPunct="1">
              <a:buFont typeface="Wingdings" pitchFamily="-108" charset="2"/>
              <a:buNone/>
            </a:pPr>
            <a:r>
              <a:rPr lang="en-US" sz="2000" b="1" dirty="0">
                <a:latin typeface="Arial Narrow" pitchFamily="-108" charset="0"/>
              </a:rPr>
              <a:t>For each Triangle</a:t>
            </a:r>
          </a:p>
          <a:p>
            <a:pPr eaLnBrk="1" hangingPunct="1">
              <a:buFont typeface="Wingdings" pitchFamily="-108" charset="2"/>
              <a:buNone/>
            </a:pPr>
            <a:r>
              <a:rPr lang="en-US" sz="2000" b="1" dirty="0">
                <a:latin typeface="Arial Narrow" pitchFamily="-108" charset="0"/>
              </a:rPr>
              <a:t>{</a:t>
            </a:r>
          </a:p>
          <a:p>
            <a:pPr eaLnBrk="1" hangingPunct="1">
              <a:buFont typeface="Wingdings" pitchFamily="-108" charset="2"/>
              <a:buNone/>
            </a:pPr>
            <a:r>
              <a:rPr lang="en-US" sz="2000" b="1" dirty="0">
                <a:latin typeface="Arial Narrow" pitchFamily="-108" charset="0"/>
              </a:rPr>
              <a:t>      glVertex3f(x1,y1,z1);// vertex 1 glVertex3f(x2,y2,z2);// vertex 2</a:t>
            </a:r>
            <a:r>
              <a:rPr lang="en-US" sz="2400" b="1" dirty="0">
                <a:latin typeface="Arial Narrow" pitchFamily="-108" charset="0"/>
              </a:rPr>
              <a:t> </a:t>
            </a:r>
          </a:p>
          <a:p>
            <a:pPr eaLnBrk="1" hangingPunct="1">
              <a:buFont typeface="Wingdings" pitchFamily="-108" charset="2"/>
              <a:buNone/>
            </a:pPr>
            <a:r>
              <a:rPr lang="en-US" sz="2400" b="1" dirty="0">
                <a:latin typeface="Arial Narrow" pitchFamily="-108" charset="0"/>
              </a:rPr>
              <a:t>	</a:t>
            </a:r>
            <a:r>
              <a:rPr lang="en-US" sz="2000" b="1" dirty="0">
                <a:latin typeface="Arial Narrow" pitchFamily="-108" charset="0"/>
              </a:rPr>
              <a:t>glVertex3f(x3,y3,z3);// vertex 3</a:t>
            </a:r>
          </a:p>
          <a:p>
            <a:pPr eaLnBrk="1" hangingPunct="1">
              <a:buFont typeface="Wingdings" pitchFamily="-108" charset="2"/>
              <a:buNone/>
            </a:pPr>
            <a:r>
              <a:rPr lang="en-US" sz="2000" b="1" dirty="0">
                <a:latin typeface="Arial Narrow" pitchFamily="-108" charset="0"/>
              </a:rPr>
              <a:t>}</a:t>
            </a:r>
          </a:p>
          <a:p>
            <a:pPr eaLnBrk="1" hangingPunct="1">
              <a:buFont typeface="Wingdings" pitchFamily="-108" charset="2"/>
              <a:buNone/>
            </a:pPr>
            <a:r>
              <a:rPr lang="en-US" sz="2000" b="1" dirty="0" err="1">
                <a:latin typeface="Arial Narrow" pitchFamily="-108" charset="0"/>
              </a:rPr>
              <a:t>glEnd</a:t>
            </a:r>
            <a:r>
              <a:rPr lang="en-US" sz="2000" b="1" dirty="0">
                <a:latin typeface="Arial Narrow" pitchFamily="-108" charset="0"/>
              </a:rPr>
              <a:t>();</a:t>
            </a:r>
          </a:p>
        </p:txBody>
      </p:sp>
      <p:sp>
        <p:nvSpPr>
          <p:cNvPr id="5" name="Date Placeholder 3">
            <a:extLst>
              <a:ext uri="{FF2B5EF4-FFF2-40B4-BE49-F238E27FC236}">
                <a16:creationId xmlns:a16="http://schemas.microsoft.com/office/drawing/2014/main" id="{07C64A41-671E-D546-BD27-0757F9145D2B}"/>
              </a:ext>
            </a:extLst>
          </p:cNvPr>
          <p:cNvSpPr>
            <a:spLocks noGrp="1"/>
          </p:cNvSpPr>
          <p:nvPr>
            <p:ph type="dt" sz="half" idx="10"/>
          </p:nvPr>
        </p:nvSpPr>
        <p:spPr>
          <a:xfrm>
            <a:off x="457200" y="6245225"/>
            <a:ext cx="2133600" cy="476250"/>
          </a:xfrm>
        </p:spPr>
        <p:txBody>
          <a:bodyPr/>
          <a:lstStyle/>
          <a:p>
            <a:pPr>
              <a:defRPr/>
            </a:pPr>
            <a:fld id="{42E49081-5805-2747-8C6A-5FA478CC53C3}" type="datetime1">
              <a:rPr lang="en-US" smtClean="0">
                <a:solidFill>
                  <a:srgbClr val="000000"/>
                </a:solidFill>
              </a:rPr>
              <a:pPr>
                <a:defRPr/>
              </a:pPr>
              <a:t>4/6/22</a:t>
            </a:fld>
            <a:endParaRPr lang="en-US" dirty="0">
              <a:solidFill>
                <a:srgbClr val="000000"/>
              </a:solidFill>
            </a:endParaRPr>
          </a:p>
        </p:txBody>
      </p:sp>
      <p:sp>
        <p:nvSpPr>
          <p:cNvPr id="6" name="Footer Placeholder 4">
            <a:extLst>
              <a:ext uri="{FF2B5EF4-FFF2-40B4-BE49-F238E27FC236}">
                <a16:creationId xmlns:a16="http://schemas.microsoft.com/office/drawing/2014/main" id="{655A2770-8F03-DB4E-A571-ED0BABA3A913}"/>
              </a:ext>
            </a:extLst>
          </p:cNvPr>
          <p:cNvSpPr>
            <a:spLocks noGrp="1"/>
          </p:cNvSpPr>
          <p:nvPr>
            <p:ph type="ftr" sz="quarter" idx="11"/>
          </p:nvPr>
        </p:nvSpPr>
        <p:spPr>
          <a:xfrm>
            <a:off x="3124200" y="6245225"/>
            <a:ext cx="2895600" cy="476250"/>
          </a:xfrm>
        </p:spPr>
        <p:txBody>
          <a:bodyPr/>
          <a:lstStyle/>
          <a:p>
            <a:pPr>
              <a:defRPr/>
            </a:pPr>
            <a:r>
              <a:rPr lang="en-US" dirty="0">
                <a:solidFill>
                  <a:srgbClr val="000000"/>
                </a:solidFill>
              </a:rPr>
              <a:t>© UCF CS</a:t>
            </a:r>
          </a:p>
        </p:txBody>
      </p:sp>
      <p:sp>
        <p:nvSpPr>
          <p:cNvPr id="7" name="Slide Number Placeholder 5">
            <a:extLst>
              <a:ext uri="{FF2B5EF4-FFF2-40B4-BE49-F238E27FC236}">
                <a16:creationId xmlns:a16="http://schemas.microsoft.com/office/drawing/2014/main" id="{BA304E7D-3CA6-1A45-9301-D46BB990C0F0}"/>
              </a:ext>
            </a:extLst>
          </p:cNvPr>
          <p:cNvSpPr>
            <a:spLocks noGrp="1"/>
          </p:cNvSpPr>
          <p:nvPr>
            <p:ph type="sldNum" sz="quarter" idx="12"/>
          </p:nvPr>
        </p:nvSpPr>
        <p:spPr>
          <a:xfrm>
            <a:off x="6553200" y="6245225"/>
            <a:ext cx="2133600" cy="476250"/>
          </a:xfrm>
        </p:spPr>
        <p:txBody>
          <a:bodyPr/>
          <a:lstStyle/>
          <a:p>
            <a:pPr>
              <a:defRPr/>
            </a:pPr>
            <a:fld id="{33E9163E-B168-F542-BBC6-C62085C73ADC}" type="slidenum">
              <a:rPr lang="en-US" smtClean="0">
                <a:solidFill>
                  <a:srgbClr val="000000"/>
                </a:solidFill>
              </a:rPr>
              <a:pPr>
                <a:defRPr/>
              </a:pPr>
              <a:t>320</a:t>
            </a:fld>
            <a:endParaRPr lang="en-US">
              <a:solidFill>
                <a:srgbClr val="000000"/>
              </a:solidFill>
            </a:endParaRPr>
          </a:p>
        </p:txBody>
      </p:sp>
    </p:spTree>
    <p:extLst>
      <p:ext uri="{BB962C8B-B14F-4D97-AF65-F5344CB8AC3E}">
        <p14:creationId xmlns:p14="http://schemas.microsoft.com/office/powerpoint/2010/main" val="578362994"/>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title"/>
          </p:nvPr>
        </p:nvSpPr>
        <p:spPr/>
        <p:txBody>
          <a:bodyPr/>
          <a:lstStyle/>
          <a:p>
            <a:pPr eaLnBrk="1" hangingPunct="1"/>
            <a:r>
              <a:rPr lang="en-US"/>
              <a:t>Triangle List vs Triangle Strip</a:t>
            </a:r>
          </a:p>
        </p:txBody>
      </p:sp>
      <p:sp>
        <p:nvSpPr>
          <p:cNvPr id="8195" name="Rectangle 8"/>
          <p:cNvSpPr>
            <a:spLocks noGrp="1" noChangeArrowheads="1"/>
          </p:cNvSpPr>
          <p:nvPr>
            <p:ph type="body" sz="half" idx="1"/>
          </p:nvPr>
        </p:nvSpPr>
        <p:spPr>
          <a:xfrm>
            <a:off x="609600" y="1676400"/>
            <a:ext cx="3810000" cy="4114800"/>
          </a:xfrm>
        </p:spPr>
        <p:txBody>
          <a:bodyPr/>
          <a:lstStyle/>
          <a:p>
            <a:pPr eaLnBrk="1" hangingPunct="1">
              <a:lnSpc>
                <a:spcPct val="80000"/>
              </a:lnSpc>
            </a:pPr>
            <a:r>
              <a:rPr lang="en-US" sz="2200" dirty="0"/>
              <a:t>four separate triangles: </a:t>
            </a:r>
            <a:r>
              <a:rPr lang="en-US" sz="2200" b="1" dirty="0"/>
              <a:t>ABC</a:t>
            </a:r>
            <a:r>
              <a:rPr lang="en-US" sz="2200" dirty="0"/>
              <a:t>, </a:t>
            </a:r>
            <a:r>
              <a:rPr lang="en-US" sz="2200" b="1" dirty="0"/>
              <a:t>CBD</a:t>
            </a:r>
            <a:r>
              <a:rPr lang="en-US" sz="2200" dirty="0"/>
              <a:t>, </a:t>
            </a:r>
            <a:r>
              <a:rPr lang="en-US" sz="2200" b="1" dirty="0"/>
              <a:t>CDE</a:t>
            </a:r>
            <a:r>
              <a:rPr lang="en-US" sz="2200" dirty="0"/>
              <a:t>, and </a:t>
            </a:r>
            <a:r>
              <a:rPr lang="en-US" sz="2200" b="1" dirty="0"/>
              <a:t>EDF</a:t>
            </a:r>
            <a:r>
              <a:rPr lang="en-US" sz="2200" dirty="0"/>
              <a:t> </a:t>
            </a:r>
          </a:p>
          <a:p>
            <a:pPr eaLnBrk="1" hangingPunct="1">
              <a:lnSpc>
                <a:spcPct val="80000"/>
              </a:lnSpc>
            </a:pPr>
            <a:r>
              <a:rPr lang="en-US" sz="2200" dirty="0"/>
              <a:t>But if we know that it is a triangle strip or if we rearrange the triangles such that it becomes a triangle strip, then we can store it as a sequence of vertices </a:t>
            </a:r>
            <a:r>
              <a:rPr lang="en-US" sz="2200" b="1" dirty="0"/>
              <a:t>ABCDEF</a:t>
            </a:r>
            <a:r>
              <a:rPr lang="en-US" sz="2200" dirty="0"/>
              <a:t> </a:t>
            </a:r>
          </a:p>
          <a:p>
            <a:pPr eaLnBrk="1" hangingPunct="1">
              <a:lnSpc>
                <a:spcPct val="80000"/>
              </a:lnSpc>
            </a:pPr>
            <a:r>
              <a:rPr lang="en-US" sz="2200" dirty="0"/>
              <a:t>This sequence would be decoded as a set of triangles </a:t>
            </a:r>
            <a:r>
              <a:rPr lang="en-US" sz="2200" b="1" dirty="0"/>
              <a:t>ABC</a:t>
            </a:r>
            <a:r>
              <a:rPr lang="en-US" sz="2200" dirty="0"/>
              <a:t>, </a:t>
            </a:r>
            <a:r>
              <a:rPr lang="en-US" sz="2200" b="1" dirty="0"/>
              <a:t>BC</a:t>
            </a:r>
            <a:r>
              <a:rPr lang="en-US" sz="2200" dirty="0"/>
              <a:t>D, </a:t>
            </a:r>
            <a:r>
              <a:rPr lang="en-US" sz="2200" b="1" dirty="0"/>
              <a:t>CDE</a:t>
            </a:r>
            <a:r>
              <a:rPr lang="en-US" sz="2200" dirty="0"/>
              <a:t>, and </a:t>
            </a:r>
            <a:r>
              <a:rPr lang="en-US" sz="2200" b="1" dirty="0"/>
              <a:t>DEF</a:t>
            </a:r>
            <a:r>
              <a:rPr lang="en-US" sz="2200" dirty="0"/>
              <a:t> </a:t>
            </a:r>
          </a:p>
          <a:p>
            <a:pPr eaLnBrk="1" hangingPunct="1">
              <a:lnSpc>
                <a:spcPct val="80000"/>
              </a:lnSpc>
            </a:pPr>
            <a:r>
              <a:rPr lang="en-US" sz="2200" dirty="0"/>
              <a:t>Storage requirement: </a:t>
            </a:r>
          </a:p>
          <a:p>
            <a:pPr lvl="1" eaLnBrk="1" hangingPunct="1">
              <a:lnSpc>
                <a:spcPct val="80000"/>
              </a:lnSpc>
            </a:pPr>
            <a:r>
              <a:rPr lang="en-US" sz="2200" b="1" dirty="0"/>
              <a:t>3N =&gt; N + 2</a:t>
            </a:r>
          </a:p>
        </p:txBody>
      </p:sp>
      <p:pic>
        <p:nvPicPr>
          <p:cNvPr id="8197" name="Picture 10" descr="Triangle_Strip"/>
          <p:cNvPicPr>
            <a:picLocks noChangeAspect="1" noChangeArrowheads="1"/>
          </p:cNvPicPr>
          <p:nvPr/>
        </p:nvPicPr>
        <p:blipFill>
          <a:blip r:embed="rId3" cstate="print"/>
          <a:srcRect/>
          <a:stretch>
            <a:fillRect/>
          </a:stretch>
        </p:blipFill>
        <p:spPr bwMode="auto">
          <a:xfrm>
            <a:off x="5029200" y="2667000"/>
            <a:ext cx="3962400" cy="2633663"/>
          </a:xfrm>
          <a:prstGeom prst="rect">
            <a:avLst/>
          </a:prstGeom>
          <a:noFill/>
          <a:ln w="9525">
            <a:noFill/>
            <a:miter lim="800000"/>
            <a:headEnd/>
            <a:tailEnd/>
          </a:ln>
        </p:spPr>
      </p:pic>
      <p:sp>
        <p:nvSpPr>
          <p:cNvPr id="5" name="Date Placeholder 3">
            <a:extLst>
              <a:ext uri="{FF2B5EF4-FFF2-40B4-BE49-F238E27FC236}">
                <a16:creationId xmlns:a16="http://schemas.microsoft.com/office/drawing/2014/main" id="{2F6FF859-262C-7348-9F4D-97CC800C8728}"/>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6" name="Footer Placeholder 4">
            <a:extLst>
              <a:ext uri="{FF2B5EF4-FFF2-40B4-BE49-F238E27FC236}">
                <a16:creationId xmlns:a16="http://schemas.microsoft.com/office/drawing/2014/main" id="{1DDAFB8D-AAC5-244E-A98B-CCF5CEF74C7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7" name="Slide Number Placeholder 5">
            <a:extLst>
              <a:ext uri="{FF2B5EF4-FFF2-40B4-BE49-F238E27FC236}">
                <a16:creationId xmlns:a16="http://schemas.microsoft.com/office/drawing/2014/main" id="{69A9D240-5FE2-7547-930A-12678A99A233}"/>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65955163"/>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Tri-strips example</a:t>
            </a:r>
          </a:p>
        </p:txBody>
      </p:sp>
      <p:sp>
        <p:nvSpPr>
          <p:cNvPr id="3" name="Content Placeholder 2"/>
          <p:cNvSpPr>
            <a:spLocks noGrp="1"/>
          </p:cNvSpPr>
          <p:nvPr>
            <p:ph idx="1"/>
          </p:nvPr>
        </p:nvSpPr>
        <p:spPr/>
        <p:txBody>
          <a:bodyPr/>
          <a:lstStyle/>
          <a:p>
            <a:r>
              <a:rPr lang="en-US" dirty="0"/>
              <a:t>Single tri-strip that describes triangles is:</a:t>
            </a:r>
            <a:br>
              <a:rPr lang="en-US" dirty="0"/>
            </a:br>
            <a:r>
              <a:rPr lang="en-US" b="1" dirty="0"/>
              <a:t>1,2,3,4,1,5,6,7,8,9,6,10,1,2</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4/6/22</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322</a:t>
            </a:fld>
            <a:endParaRPr lang="en-US">
              <a:solidFill>
                <a:srgbClr val="000000"/>
              </a:solidFill>
            </a:endParaRPr>
          </a:p>
        </p:txBody>
      </p:sp>
      <p:pic>
        <p:nvPicPr>
          <p:cNvPr id="90931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176530" y="2743200"/>
            <a:ext cx="4910070" cy="342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369359"/>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t>
            </a:r>
            <a:r>
              <a:rPr lang="en-US" dirty="0" err="1"/>
              <a:t>Stripability</a:t>
            </a:r>
            <a:endParaRPr lang="en-US" dirty="0"/>
          </a:p>
        </p:txBody>
      </p:sp>
      <p:sp>
        <p:nvSpPr>
          <p:cNvPr id="3" name="Content Placeholder 2"/>
          <p:cNvSpPr>
            <a:spLocks noGrp="1"/>
          </p:cNvSpPr>
          <p:nvPr>
            <p:ph idx="1"/>
          </p:nvPr>
        </p:nvSpPr>
        <p:spPr/>
        <p:txBody>
          <a:bodyPr/>
          <a:lstStyle/>
          <a:p>
            <a:r>
              <a:rPr lang="en-US" dirty="0"/>
              <a:t>Given some positive integer </a:t>
            </a:r>
            <a:r>
              <a:rPr lang="en-US" b="1" dirty="0"/>
              <a:t>K</a:t>
            </a:r>
            <a:r>
              <a:rPr lang="en-US" dirty="0"/>
              <a:t> (less than the number of triangles).</a:t>
            </a:r>
          </a:p>
          <a:p>
            <a:r>
              <a:rPr lang="en-US" dirty="0"/>
              <a:t>Can we create </a:t>
            </a:r>
            <a:r>
              <a:rPr lang="en-US" b="1" dirty="0"/>
              <a:t>K</a:t>
            </a:r>
            <a:r>
              <a:rPr lang="en-US" dirty="0"/>
              <a:t> tri-strips for some given triangulation – no repeated triangles.</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4/6/22</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323</a:t>
            </a:fld>
            <a:endParaRPr lang="en-US">
              <a:solidFill>
                <a:srgbClr val="000000"/>
              </a:solidFill>
            </a:endParaRPr>
          </a:p>
        </p:txBody>
      </p:sp>
    </p:spTree>
    <p:extLst>
      <p:ext uri="{BB962C8B-B14F-4D97-AF65-F5344CB8AC3E}">
        <p14:creationId xmlns:p14="http://schemas.microsoft.com/office/powerpoint/2010/main" val="1916925543"/>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t>Problem Definition</a:t>
            </a:r>
          </a:p>
        </p:txBody>
      </p:sp>
      <p:sp>
        <p:nvSpPr>
          <p:cNvPr id="10243" name="Rectangle 3"/>
          <p:cNvSpPr>
            <a:spLocks noGrp="1" noChangeArrowheads="1"/>
          </p:cNvSpPr>
          <p:nvPr>
            <p:ph type="body" idx="1"/>
          </p:nvPr>
        </p:nvSpPr>
        <p:spPr/>
        <p:txBody>
          <a:bodyPr/>
          <a:lstStyle/>
          <a:p>
            <a:pPr eaLnBrk="1" hangingPunct="1"/>
            <a:r>
              <a:rPr lang="en-US" sz="2800" dirty="0"/>
              <a:t>Given a triangulation </a:t>
            </a:r>
            <a:r>
              <a:rPr lang="en-US" sz="2800" b="1" dirty="0"/>
              <a:t>T = {t</a:t>
            </a:r>
            <a:r>
              <a:rPr lang="en-US" sz="2800" b="1" baseline="-25000" dirty="0"/>
              <a:t>1</a:t>
            </a:r>
            <a:r>
              <a:rPr lang="en-US" sz="2800" b="1" dirty="0"/>
              <a:t>, t</a:t>
            </a:r>
            <a:r>
              <a:rPr lang="en-US" sz="2800" b="1" baseline="-25000" dirty="0"/>
              <a:t>2</a:t>
            </a:r>
            <a:r>
              <a:rPr lang="en-US" sz="2800" b="1" dirty="0"/>
              <a:t>, t</a:t>
            </a:r>
            <a:r>
              <a:rPr lang="en-US" sz="2800" b="1" baseline="-25000" dirty="0"/>
              <a:t>3</a:t>
            </a:r>
            <a:r>
              <a:rPr lang="en-US" sz="2800" b="1" dirty="0"/>
              <a:t> ,.. </a:t>
            </a:r>
            <a:r>
              <a:rPr lang="en-US" sz="2800" b="1" dirty="0" err="1"/>
              <a:t>t</a:t>
            </a:r>
            <a:r>
              <a:rPr lang="en-US" sz="2800" b="1" baseline="-25000" dirty="0" err="1"/>
              <a:t>n</a:t>
            </a:r>
            <a:r>
              <a:rPr lang="en-US" sz="2800" b="1" dirty="0"/>
              <a:t>}</a:t>
            </a:r>
            <a:r>
              <a:rPr lang="en-US" sz="2800" dirty="0"/>
              <a:t>. Find the </a:t>
            </a:r>
            <a:r>
              <a:rPr lang="en-US" sz="2800" b="1" dirty="0"/>
              <a:t>triangle strip </a:t>
            </a:r>
            <a:r>
              <a:rPr lang="en-US" sz="2800" dirty="0"/>
              <a:t>(sequential ordering) for it?</a:t>
            </a:r>
          </a:p>
          <a:p>
            <a:pPr eaLnBrk="1" hangingPunct="1"/>
            <a:r>
              <a:rPr lang="en-US" sz="2800" dirty="0"/>
              <a:t>Converting this to a decision problem.</a:t>
            </a:r>
          </a:p>
          <a:p>
            <a:pPr eaLnBrk="1" hangingPunct="1"/>
            <a:r>
              <a:rPr lang="en-US" sz="2800" dirty="0"/>
              <a:t>Formal Definition:</a:t>
            </a:r>
            <a:br>
              <a:rPr lang="en-US" sz="2800" dirty="0"/>
            </a:br>
            <a:r>
              <a:rPr lang="en-US" sz="2800" dirty="0"/>
              <a:t>Given a triangulation </a:t>
            </a:r>
            <a:r>
              <a:rPr lang="en-US" sz="2800" b="1" dirty="0"/>
              <a:t>T = {t</a:t>
            </a:r>
            <a:r>
              <a:rPr lang="en-US" sz="2800" b="1" baseline="-25000" dirty="0"/>
              <a:t>1</a:t>
            </a:r>
            <a:r>
              <a:rPr lang="en-US" sz="2800" b="1" dirty="0"/>
              <a:t>, t</a:t>
            </a:r>
            <a:r>
              <a:rPr lang="en-US" sz="2800" b="1" baseline="-25000" dirty="0"/>
              <a:t>2</a:t>
            </a:r>
            <a:r>
              <a:rPr lang="en-US" sz="2800" b="1" dirty="0"/>
              <a:t>, t</a:t>
            </a:r>
            <a:r>
              <a:rPr lang="en-US" sz="2800" b="1" baseline="-25000" dirty="0"/>
              <a:t>3</a:t>
            </a:r>
            <a:r>
              <a:rPr lang="en-US" sz="2800" b="1" dirty="0"/>
              <a:t> ,.. </a:t>
            </a:r>
            <a:r>
              <a:rPr lang="en-US" sz="2800" b="1" dirty="0" err="1"/>
              <a:t>t</a:t>
            </a:r>
            <a:r>
              <a:rPr lang="en-US" sz="2800" b="1" baseline="-25000" dirty="0" err="1"/>
              <a:t>N</a:t>
            </a:r>
            <a:r>
              <a:rPr lang="en-US" sz="2800" b="1" dirty="0"/>
              <a:t>}</a:t>
            </a:r>
            <a:r>
              <a:rPr lang="en-US" sz="2800" dirty="0"/>
              <a:t>. Does there exists a </a:t>
            </a:r>
            <a:r>
              <a:rPr lang="en-US" sz="2800" b="1" dirty="0"/>
              <a:t>triangle strip</a:t>
            </a:r>
            <a:r>
              <a:rPr lang="en-US" sz="2800" dirty="0"/>
              <a:t>?</a:t>
            </a:r>
          </a:p>
          <a:p>
            <a:pPr eaLnBrk="1" hangingPunct="1">
              <a:buFont typeface="Wingdings" pitchFamily="-108" charset="2"/>
              <a:buNone/>
            </a:pPr>
            <a:endParaRPr lang="en-US" dirty="0"/>
          </a:p>
        </p:txBody>
      </p:sp>
      <p:sp>
        <p:nvSpPr>
          <p:cNvPr id="4" name="Date Placeholder 3">
            <a:extLst>
              <a:ext uri="{FF2B5EF4-FFF2-40B4-BE49-F238E27FC236}">
                <a16:creationId xmlns:a16="http://schemas.microsoft.com/office/drawing/2014/main" id="{FA6E1591-17C8-AB49-8116-32D50CE06CF9}"/>
              </a:ext>
            </a:extLst>
          </p:cNvPr>
          <p:cNvSpPr>
            <a:spLocks noGrp="1"/>
          </p:cNvSpPr>
          <p:nvPr>
            <p:ph type="dt" sz="half" idx="10"/>
          </p:nvPr>
        </p:nvSpPr>
        <p:spPr>
          <a:xfrm>
            <a:off x="457200" y="6245225"/>
            <a:ext cx="2133600" cy="476250"/>
          </a:xfrm>
        </p:spPr>
        <p:txBody>
          <a:bodyPr/>
          <a:lstStyle/>
          <a:p>
            <a:pPr>
              <a:defRPr/>
            </a:pPr>
            <a:fld id="{42E49081-5805-2747-8C6A-5FA478CC53C3}" type="datetime1">
              <a:rPr lang="en-US" smtClean="0">
                <a:solidFill>
                  <a:srgbClr val="000000"/>
                </a:solidFill>
              </a:rPr>
              <a:pPr>
                <a:defRPr/>
              </a:pPr>
              <a:t>4/6/22</a:t>
            </a:fld>
            <a:endParaRPr lang="en-US" dirty="0">
              <a:solidFill>
                <a:srgbClr val="000000"/>
              </a:solidFill>
            </a:endParaRPr>
          </a:p>
        </p:txBody>
      </p:sp>
      <p:sp>
        <p:nvSpPr>
          <p:cNvPr id="5" name="Footer Placeholder 4">
            <a:extLst>
              <a:ext uri="{FF2B5EF4-FFF2-40B4-BE49-F238E27FC236}">
                <a16:creationId xmlns:a16="http://schemas.microsoft.com/office/drawing/2014/main" id="{EE012BBE-38DD-FF42-B7F7-689A2F173E57}"/>
              </a:ext>
            </a:extLst>
          </p:cNvPr>
          <p:cNvSpPr>
            <a:spLocks noGrp="1"/>
          </p:cNvSpPr>
          <p:nvPr>
            <p:ph type="ftr" sz="quarter" idx="11"/>
          </p:nvPr>
        </p:nvSpPr>
        <p:spPr>
          <a:xfrm>
            <a:off x="3124200" y="6245225"/>
            <a:ext cx="2895600" cy="476250"/>
          </a:xfrm>
        </p:spPr>
        <p:txBody>
          <a:bodyPr/>
          <a:lstStyle/>
          <a:p>
            <a:pPr>
              <a:defRPr/>
            </a:pPr>
            <a:r>
              <a:rPr lang="en-US" dirty="0">
                <a:solidFill>
                  <a:srgbClr val="000000"/>
                </a:solidFill>
              </a:rPr>
              <a:t>© UCF CS</a:t>
            </a:r>
          </a:p>
        </p:txBody>
      </p:sp>
      <p:sp>
        <p:nvSpPr>
          <p:cNvPr id="6" name="Slide Number Placeholder 5">
            <a:extLst>
              <a:ext uri="{FF2B5EF4-FFF2-40B4-BE49-F238E27FC236}">
                <a16:creationId xmlns:a16="http://schemas.microsoft.com/office/drawing/2014/main" id="{E4A4964D-18A9-394F-9322-80D1F1BD0B2A}"/>
              </a:ext>
            </a:extLst>
          </p:cNvPr>
          <p:cNvSpPr>
            <a:spLocks noGrp="1"/>
          </p:cNvSpPr>
          <p:nvPr>
            <p:ph type="sldNum" sz="quarter" idx="12"/>
          </p:nvPr>
        </p:nvSpPr>
        <p:spPr>
          <a:xfrm>
            <a:off x="6553200" y="6245225"/>
            <a:ext cx="2133600" cy="476250"/>
          </a:xfrm>
        </p:spPr>
        <p:txBody>
          <a:bodyPr/>
          <a:lstStyle/>
          <a:p>
            <a:pPr>
              <a:defRPr/>
            </a:pPr>
            <a:fld id="{33E9163E-B168-F542-BBC6-C62085C73ADC}" type="slidenum">
              <a:rPr lang="en-US" smtClean="0">
                <a:solidFill>
                  <a:srgbClr val="000000"/>
                </a:solidFill>
              </a:rPr>
              <a:pPr>
                <a:defRPr/>
              </a:pPr>
              <a:t>324</a:t>
            </a:fld>
            <a:endParaRPr lang="en-US">
              <a:solidFill>
                <a:srgbClr val="000000"/>
              </a:solidFill>
            </a:endParaRPr>
          </a:p>
        </p:txBody>
      </p:sp>
    </p:spTree>
    <p:extLst>
      <p:ext uri="{BB962C8B-B14F-4D97-AF65-F5344CB8AC3E}">
        <p14:creationId xmlns:p14="http://schemas.microsoft.com/office/powerpoint/2010/main" val="511311565"/>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t>NP Proof</a:t>
            </a:r>
          </a:p>
        </p:txBody>
      </p:sp>
      <p:sp>
        <p:nvSpPr>
          <p:cNvPr id="11267" name="Rectangle 3"/>
          <p:cNvSpPr>
            <a:spLocks noGrp="1" noChangeArrowheads="1"/>
          </p:cNvSpPr>
          <p:nvPr>
            <p:ph type="body" idx="1"/>
          </p:nvPr>
        </p:nvSpPr>
        <p:spPr>
          <a:xfrm>
            <a:off x="457200" y="1484313"/>
            <a:ext cx="8497888" cy="4459287"/>
          </a:xfrm>
        </p:spPr>
        <p:txBody>
          <a:bodyPr/>
          <a:lstStyle/>
          <a:p>
            <a:pPr eaLnBrk="1" hangingPunct="1">
              <a:lnSpc>
                <a:spcPct val="90000"/>
              </a:lnSpc>
            </a:pPr>
            <a:r>
              <a:rPr lang="en-US" sz="2200" dirty="0"/>
              <a:t>Provided a witness of a ‘Yes’ instance of the problem. This must be a sequence of the original triangles where each triangle has a common edge with next one in sequence. We can verify it in polynomial time by checking if the sequential triangles are connected.</a:t>
            </a:r>
          </a:p>
          <a:p>
            <a:pPr eaLnBrk="1" hangingPunct="1">
              <a:lnSpc>
                <a:spcPct val="90000"/>
              </a:lnSpc>
            </a:pPr>
            <a:r>
              <a:rPr lang="en-US" sz="2200" dirty="0"/>
              <a:t>Cost of checking if the consecutive triangles are connected</a:t>
            </a:r>
          </a:p>
          <a:p>
            <a:pPr lvl="1" eaLnBrk="1" hangingPunct="1">
              <a:lnSpc>
                <a:spcPct val="90000"/>
              </a:lnSpc>
            </a:pPr>
            <a:r>
              <a:rPr lang="en-US" sz="2200" b="1" dirty="0"/>
              <a:t>For </a:t>
            </a:r>
            <a:r>
              <a:rPr lang="en-US" sz="2200" b="1" dirty="0" err="1"/>
              <a:t>i</a:t>
            </a:r>
            <a:r>
              <a:rPr lang="en-US" sz="2200" b="1" dirty="0"/>
              <a:t> = 1 to N -1 </a:t>
            </a:r>
          </a:p>
          <a:p>
            <a:pPr lvl="2" eaLnBrk="1" hangingPunct="1">
              <a:lnSpc>
                <a:spcPct val="90000"/>
              </a:lnSpc>
            </a:pPr>
            <a:r>
              <a:rPr lang="en-US" sz="2200" b="1" dirty="0"/>
              <a:t>Check of </a:t>
            </a:r>
            <a:r>
              <a:rPr lang="en-US" sz="2200" b="1" dirty="0" err="1"/>
              <a:t>i</a:t>
            </a:r>
            <a:r>
              <a:rPr lang="en-US" sz="2200" b="1" baseline="-25000" dirty="0" err="1"/>
              <a:t>th</a:t>
            </a:r>
            <a:r>
              <a:rPr lang="en-US" sz="2200" b="1" dirty="0"/>
              <a:t> and i+1</a:t>
            </a:r>
            <a:r>
              <a:rPr lang="en-US" sz="2200" b="1" baseline="-25000" dirty="0"/>
              <a:t>th</a:t>
            </a:r>
            <a:r>
              <a:rPr lang="en-US" sz="2200" b="1" dirty="0"/>
              <a:t> triangle are adjacent (have a common edge)</a:t>
            </a:r>
          </a:p>
          <a:p>
            <a:pPr lvl="2" eaLnBrk="1" hangingPunct="1">
              <a:lnSpc>
                <a:spcPct val="90000"/>
              </a:lnSpc>
            </a:pPr>
            <a:r>
              <a:rPr lang="en-US" sz="2200" b="1" dirty="0"/>
              <a:t>Up to three edge comparisons or six vertex comparisons</a:t>
            </a:r>
          </a:p>
          <a:p>
            <a:pPr lvl="1" eaLnBrk="1" hangingPunct="1">
              <a:lnSpc>
                <a:spcPct val="90000"/>
              </a:lnSpc>
            </a:pPr>
            <a:r>
              <a:rPr lang="en-US" sz="2200" b="1" dirty="0"/>
              <a:t>~ 6N</a:t>
            </a:r>
          </a:p>
          <a:p>
            <a:pPr eaLnBrk="1" hangingPunct="1">
              <a:lnSpc>
                <a:spcPct val="90000"/>
              </a:lnSpc>
            </a:pPr>
            <a:r>
              <a:rPr lang="en-US" sz="2200" dirty="0"/>
              <a:t>Hence it is in </a:t>
            </a:r>
            <a:r>
              <a:rPr lang="en-US" sz="2200" b="1" dirty="0"/>
              <a:t>NP</a:t>
            </a:r>
            <a:r>
              <a:rPr lang="en-US" sz="2200" dirty="0"/>
              <a:t>.</a:t>
            </a:r>
          </a:p>
        </p:txBody>
      </p:sp>
      <p:sp>
        <p:nvSpPr>
          <p:cNvPr id="4" name="Date Placeholder 3">
            <a:extLst>
              <a:ext uri="{FF2B5EF4-FFF2-40B4-BE49-F238E27FC236}">
                <a16:creationId xmlns:a16="http://schemas.microsoft.com/office/drawing/2014/main" id="{24E0BBAC-3163-2845-BEE4-CC2090880579}"/>
              </a:ext>
            </a:extLst>
          </p:cNvPr>
          <p:cNvSpPr>
            <a:spLocks noGrp="1"/>
          </p:cNvSpPr>
          <p:nvPr>
            <p:ph type="dt" sz="half" idx="10"/>
          </p:nvPr>
        </p:nvSpPr>
        <p:spPr>
          <a:xfrm>
            <a:off x="457200" y="6245225"/>
            <a:ext cx="2133600" cy="476250"/>
          </a:xfrm>
        </p:spPr>
        <p:txBody>
          <a:bodyPr/>
          <a:lstStyle/>
          <a:p>
            <a:pPr>
              <a:defRPr/>
            </a:pPr>
            <a:fld id="{42E49081-5805-2747-8C6A-5FA478CC53C3}" type="datetime1">
              <a:rPr lang="en-US" smtClean="0">
                <a:solidFill>
                  <a:srgbClr val="000000"/>
                </a:solidFill>
              </a:rPr>
              <a:pPr>
                <a:defRPr/>
              </a:pPr>
              <a:t>4/6/22</a:t>
            </a:fld>
            <a:endParaRPr lang="en-US" dirty="0">
              <a:solidFill>
                <a:srgbClr val="000000"/>
              </a:solidFill>
            </a:endParaRPr>
          </a:p>
        </p:txBody>
      </p:sp>
      <p:sp>
        <p:nvSpPr>
          <p:cNvPr id="5" name="Footer Placeholder 4">
            <a:extLst>
              <a:ext uri="{FF2B5EF4-FFF2-40B4-BE49-F238E27FC236}">
                <a16:creationId xmlns:a16="http://schemas.microsoft.com/office/drawing/2014/main" id="{45E2DAEC-45BB-F243-B1FE-C626E6316295}"/>
              </a:ext>
            </a:extLst>
          </p:cNvPr>
          <p:cNvSpPr>
            <a:spLocks noGrp="1"/>
          </p:cNvSpPr>
          <p:nvPr>
            <p:ph type="ftr" sz="quarter" idx="11"/>
          </p:nvPr>
        </p:nvSpPr>
        <p:spPr>
          <a:xfrm>
            <a:off x="3124200" y="6245225"/>
            <a:ext cx="2895600" cy="476250"/>
          </a:xfrm>
        </p:spPr>
        <p:txBody>
          <a:bodyPr/>
          <a:lstStyle/>
          <a:p>
            <a:pPr>
              <a:defRPr/>
            </a:pPr>
            <a:r>
              <a:rPr lang="en-US" dirty="0">
                <a:solidFill>
                  <a:srgbClr val="000000"/>
                </a:solidFill>
              </a:rPr>
              <a:t>© UCF CS</a:t>
            </a:r>
          </a:p>
        </p:txBody>
      </p:sp>
      <p:sp>
        <p:nvSpPr>
          <p:cNvPr id="6" name="Slide Number Placeholder 5">
            <a:extLst>
              <a:ext uri="{FF2B5EF4-FFF2-40B4-BE49-F238E27FC236}">
                <a16:creationId xmlns:a16="http://schemas.microsoft.com/office/drawing/2014/main" id="{260C930D-049F-964B-9C6F-817F3A24F989}"/>
              </a:ext>
            </a:extLst>
          </p:cNvPr>
          <p:cNvSpPr>
            <a:spLocks noGrp="1"/>
          </p:cNvSpPr>
          <p:nvPr>
            <p:ph type="sldNum" sz="quarter" idx="12"/>
          </p:nvPr>
        </p:nvSpPr>
        <p:spPr>
          <a:xfrm>
            <a:off x="6553200" y="6245225"/>
            <a:ext cx="2133600" cy="476250"/>
          </a:xfrm>
        </p:spPr>
        <p:txBody>
          <a:bodyPr/>
          <a:lstStyle/>
          <a:p>
            <a:pPr>
              <a:defRPr/>
            </a:pPr>
            <a:fld id="{33E9163E-B168-F542-BBC6-C62085C73ADC}" type="slidenum">
              <a:rPr lang="en-US" smtClean="0">
                <a:solidFill>
                  <a:srgbClr val="000000"/>
                </a:solidFill>
              </a:rPr>
              <a:pPr>
                <a:defRPr/>
              </a:pPr>
              <a:t>325</a:t>
            </a:fld>
            <a:endParaRPr lang="en-US">
              <a:solidFill>
                <a:srgbClr val="000000"/>
              </a:solidFill>
            </a:endParaRPr>
          </a:p>
        </p:txBody>
      </p:sp>
    </p:spTree>
    <p:extLst>
      <p:ext uri="{BB962C8B-B14F-4D97-AF65-F5344CB8AC3E}">
        <p14:creationId xmlns:p14="http://schemas.microsoft.com/office/powerpoint/2010/main" val="2048481925"/>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t>Dual Graph</a:t>
            </a:r>
          </a:p>
        </p:txBody>
      </p:sp>
      <p:sp>
        <p:nvSpPr>
          <p:cNvPr id="12291" name="Rectangle 3"/>
          <p:cNvSpPr>
            <a:spLocks noGrp="1" noChangeArrowheads="1"/>
          </p:cNvSpPr>
          <p:nvPr>
            <p:ph type="body" sz="half" idx="1"/>
          </p:nvPr>
        </p:nvSpPr>
        <p:spPr>
          <a:xfrm>
            <a:off x="685800" y="1447800"/>
            <a:ext cx="3810000" cy="4114800"/>
          </a:xfrm>
          <a:solidFill>
            <a:schemeClr val="bg1"/>
          </a:solidFill>
        </p:spPr>
        <p:txBody>
          <a:bodyPr/>
          <a:lstStyle/>
          <a:p>
            <a:pPr eaLnBrk="1" hangingPunct="1"/>
            <a:r>
              <a:rPr lang="en-US" sz="2000" dirty="0"/>
              <a:t>The </a:t>
            </a:r>
            <a:r>
              <a:rPr lang="en-US" sz="2000" b="1" i="1" dirty="0"/>
              <a:t>dual graph </a:t>
            </a:r>
            <a:r>
              <a:rPr lang="en-US" sz="2000" dirty="0"/>
              <a:t>of a triangulation is obtained by defining a vertex for each triangle and drawing an edge between two vertices if their corresponding triangles share an edge</a:t>
            </a:r>
          </a:p>
          <a:p>
            <a:pPr eaLnBrk="1" hangingPunct="1"/>
            <a:r>
              <a:rPr lang="en-US" sz="2000" dirty="0"/>
              <a:t>This gives the triangulations </a:t>
            </a:r>
            <a:r>
              <a:rPr lang="en-US" sz="2000" b="1" i="1" dirty="0"/>
              <a:t>edge-adjacency</a:t>
            </a:r>
            <a:r>
              <a:rPr lang="en-US" sz="2000" b="1" dirty="0"/>
              <a:t> </a:t>
            </a:r>
            <a:r>
              <a:rPr lang="en-US" sz="2000" dirty="0"/>
              <a:t> in terms of a graph</a:t>
            </a:r>
          </a:p>
          <a:p>
            <a:pPr eaLnBrk="1" hangingPunct="1"/>
            <a:r>
              <a:rPr lang="en-US" sz="2000" dirty="0"/>
              <a:t>Cost of building a </a:t>
            </a:r>
            <a:r>
              <a:rPr lang="en-US" sz="2000" b="1" dirty="0"/>
              <a:t>Dual Graph</a:t>
            </a:r>
          </a:p>
          <a:p>
            <a:pPr lvl="1" eaLnBrk="1" hangingPunct="1"/>
            <a:r>
              <a:rPr lang="en-US" sz="1600" b="1" dirty="0"/>
              <a:t>O(N</a:t>
            </a:r>
            <a:r>
              <a:rPr lang="en-US" sz="1400" b="1" baseline="30000" dirty="0"/>
              <a:t>2</a:t>
            </a:r>
            <a:r>
              <a:rPr lang="en-US" sz="1600" b="1" dirty="0"/>
              <a:t>)</a:t>
            </a:r>
          </a:p>
          <a:p>
            <a:pPr eaLnBrk="1" hangingPunct="1"/>
            <a:r>
              <a:rPr lang="en-US" sz="2000" dirty="0" err="1"/>
              <a:t>e.g</a:t>
            </a:r>
            <a:r>
              <a:rPr lang="en-US" sz="2000" dirty="0">
                <a:solidFill>
                  <a:schemeClr val="hlink"/>
                </a:solidFill>
              </a:rPr>
              <a:t> </a:t>
            </a:r>
            <a:r>
              <a:rPr lang="en-US" sz="2000" b="1" dirty="0">
                <a:solidFill>
                  <a:srgbClr val="FF0000"/>
                </a:solidFill>
              </a:rPr>
              <a:t>G’</a:t>
            </a:r>
            <a:r>
              <a:rPr lang="en-US" sz="2000" dirty="0">
                <a:solidFill>
                  <a:schemeClr val="hlink"/>
                </a:solidFill>
              </a:rPr>
              <a:t> </a:t>
            </a:r>
            <a:r>
              <a:rPr lang="en-US" sz="2000" dirty="0"/>
              <a:t>is a </a:t>
            </a:r>
            <a:r>
              <a:rPr lang="en-US" sz="2000" b="1" dirty="0"/>
              <a:t>dual graph </a:t>
            </a:r>
            <a:r>
              <a:rPr lang="en-US" sz="2000" dirty="0"/>
              <a:t>of </a:t>
            </a:r>
            <a:r>
              <a:rPr lang="en-US" sz="2000" b="1" dirty="0"/>
              <a:t>G</a:t>
            </a:r>
            <a:r>
              <a:rPr lang="en-US" sz="2000" dirty="0"/>
              <a:t>.</a:t>
            </a:r>
          </a:p>
        </p:txBody>
      </p:sp>
      <p:pic>
        <p:nvPicPr>
          <p:cNvPr id="12293" name="Picture 5" descr="dual"/>
          <p:cNvPicPr>
            <a:picLocks noChangeAspect="1" noChangeArrowheads="1"/>
          </p:cNvPicPr>
          <p:nvPr/>
        </p:nvPicPr>
        <p:blipFill>
          <a:blip r:embed="rId3" cstate="print"/>
          <a:srcRect/>
          <a:stretch>
            <a:fillRect/>
          </a:stretch>
        </p:blipFill>
        <p:spPr bwMode="auto">
          <a:xfrm>
            <a:off x="5181600" y="2438400"/>
            <a:ext cx="3648075" cy="3067050"/>
          </a:xfrm>
          <a:prstGeom prst="rect">
            <a:avLst/>
          </a:prstGeom>
          <a:noFill/>
          <a:ln w="9525">
            <a:noFill/>
            <a:miter lim="800000"/>
            <a:headEnd/>
            <a:tailEnd/>
          </a:ln>
        </p:spPr>
      </p:pic>
      <p:sp>
        <p:nvSpPr>
          <p:cNvPr id="5" name="Date Placeholder 3">
            <a:extLst>
              <a:ext uri="{FF2B5EF4-FFF2-40B4-BE49-F238E27FC236}">
                <a16:creationId xmlns:a16="http://schemas.microsoft.com/office/drawing/2014/main" id="{248F1372-38E2-0647-86F8-FE26AAABBD05}"/>
              </a:ext>
            </a:extLst>
          </p:cNvPr>
          <p:cNvSpPr>
            <a:spLocks noGrp="1"/>
          </p:cNvSpPr>
          <p:nvPr>
            <p:ph type="dt" sz="half" idx="10"/>
          </p:nvPr>
        </p:nvSpPr>
        <p:spPr>
          <a:xfrm>
            <a:off x="457200" y="6245225"/>
            <a:ext cx="2133600" cy="476250"/>
          </a:xfrm>
        </p:spPr>
        <p:txBody>
          <a:bodyPr/>
          <a:lstStyle/>
          <a:p>
            <a:pPr>
              <a:defRPr/>
            </a:pPr>
            <a:fld id="{42E49081-5805-2747-8C6A-5FA478CC53C3}" type="datetime1">
              <a:rPr lang="en-US" smtClean="0">
                <a:solidFill>
                  <a:srgbClr val="000000"/>
                </a:solidFill>
              </a:rPr>
              <a:pPr>
                <a:defRPr/>
              </a:pPr>
              <a:t>4/6/22</a:t>
            </a:fld>
            <a:endParaRPr lang="en-US" dirty="0">
              <a:solidFill>
                <a:srgbClr val="000000"/>
              </a:solidFill>
            </a:endParaRPr>
          </a:p>
        </p:txBody>
      </p:sp>
      <p:sp>
        <p:nvSpPr>
          <p:cNvPr id="6" name="Footer Placeholder 4">
            <a:extLst>
              <a:ext uri="{FF2B5EF4-FFF2-40B4-BE49-F238E27FC236}">
                <a16:creationId xmlns:a16="http://schemas.microsoft.com/office/drawing/2014/main" id="{AB745CE6-DAFE-DB42-84E4-58CC19F9B7E8}"/>
              </a:ext>
            </a:extLst>
          </p:cNvPr>
          <p:cNvSpPr>
            <a:spLocks noGrp="1"/>
          </p:cNvSpPr>
          <p:nvPr>
            <p:ph type="ftr" sz="quarter" idx="11"/>
          </p:nvPr>
        </p:nvSpPr>
        <p:spPr>
          <a:xfrm>
            <a:off x="3124200" y="6245225"/>
            <a:ext cx="2895600" cy="476250"/>
          </a:xfrm>
        </p:spPr>
        <p:txBody>
          <a:bodyPr/>
          <a:lstStyle/>
          <a:p>
            <a:pPr>
              <a:defRPr/>
            </a:pPr>
            <a:r>
              <a:rPr lang="en-US" dirty="0">
                <a:solidFill>
                  <a:srgbClr val="000000"/>
                </a:solidFill>
              </a:rPr>
              <a:t>© UCF CS</a:t>
            </a:r>
          </a:p>
        </p:txBody>
      </p:sp>
      <p:sp>
        <p:nvSpPr>
          <p:cNvPr id="7" name="Slide Number Placeholder 5">
            <a:extLst>
              <a:ext uri="{FF2B5EF4-FFF2-40B4-BE49-F238E27FC236}">
                <a16:creationId xmlns:a16="http://schemas.microsoft.com/office/drawing/2014/main" id="{F0B46E65-585D-544F-9375-885E6BE02A3C}"/>
              </a:ext>
            </a:extLst>
          </p:cNvPr>
          <p:cNvSpPr>
            <a:spLocks noGrp="1"/>
          </p:cNvSpPr>
          <p:nvPr>
            <p:ph type="sldNum" sz="quarter" idx="12"/>
          </p:nvPr>
        </p:nvSpPr>
        <p:spPr>
          <a:xfrm>
            <a:off x="6553200" y="6245225"/>
            <a:ext cx="2133600" cy="476250"/>
          </a:xfrm>
        </p:spPr>
        <p:txBody>
          <a:bodyPr/>
          <a:lstStyle/>
          <a:p>
            <a:pPr>
              <a:defRPr/>
            </a:pPr>
            <a:fld id="{33E9163E-B168-F542-BBC6-C62085C73ADC}" type="slidenum">
              <a:rPr lang="en-US" smtClean="0">
                <a:solidFill>
                  <a:srgbClr val="000000"/>
                </a:solidFill>
              </a:rPr>
              <a:pPr>
                <a:defRPr/>
              </a:pPr>
              <a:t>326</a:t>
            </a:fld>
            <a:endParaRPr lang="en-US">
              <a:solidFill>
                <a:srgbClr val="000000"/>
              </a:solidFill>
            </a:endParaRPr>
          </a:p>
        </p:txBody>
      </p:sp>
    </p:spTree>
    <p:extLst>
      <p:ext uri="{BB962C8B-B14F-4D97-AF65-F5344CB8AC3E}">
        <p14:creationId xmlns:p14="http://schemas.microsoft.com/office/powerpoint/2010/main" val="1524722580"/>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t>NP-Completeness</a:t>
            </a:r>
          </a:p>
        </p:txBody>
      </p:sp>
      <p:sp>
        <p:nvSpPr>
          <p:cNvPr id="13315" name="Rectangle 7"/>
          <p:cNvSpPr>
            <a:spLocks noGrp="1" noChangeArrowheads="1"/>
          </p:cNvSpPr>
          <p:nvPr>
            <p:ph type="body" idx="1"/>
          </p:nvPr>
        </p:nvSpPr>
        <p:spPr/>
        <p:txBody>
          <a:bodyPr/>
          <a:lstStyle/>
          <a:p>
            <a:pPr eaLnBrk="1" hangingPunct="1"/>
            <a:r>
              <a:rPr lang="en-US" sz="2800" dirty="0"/>
              <a:t>To prove it’s </a:t>
            </a:r>
            <a:r>
              <a:rPr lang="en-US" sz="2800" b="1" dirty="0"/>
              <a:t>NP-Complete</a:t>
            </a:r>
            <a:r>
              <a:rPr lang="en-US" sz="2800" dirty="0"/>
              <a:t> we reduce a known </a:t>
            </a:r>
            <a:r>
              <a:rPr lang="en-US" sz="2800" b="1" dirty="0"/>
              <a:t>NP-Complete </a:t>
            </a:r>
            <a:r>
              <a:rPr lang="en-US" sz="2800" dirty="0"/>
              <a:t>problem to this one;  the </a:t>
            </a:r>
            <a:r>
              <a:rPr lang="en-US" sz="2800" b="1" dirty="0"/>
              <a:t>Hamiltonian Path Problem</a:t>
            </a:r>
            <a:r>
              <a:rPr lang="en-US" sz="2800" dirty="0"/>
              <a:t>.</a:t>
            </a:r>
          </a:p>
          <a:p>
            <a:pPr eaLnBrk="1" hangingPunct="1"/>
            <a:endParaRPr lang="en-US" sz="2800" dirty="0"/>
          </a:p>
          <a:p>
            <a:pPr eaLnBrk="1" hangingPunct="1"/>
            <a:r>
              <a:rPr lang="en-US" sz="2800" b="1" dirty="0"/>
              <a:t>Hamiltonian Path Problem</a:t>
            </a:r>
            <a:r>
              <a:rPr lang="en-US" sz="2800" dirty="0"/>
              <a:t>:</a:t>
            </a:r>
          </a:p>
          <a:p>
            <a:pPr lvl="1" eaLnBrk="1" hangingPunct="1"/>
            <a:r>
              <a:rPr lang="en-US" dirty="0"/>
              <a:t>Given: A </a:t>
            </a:r>
            <a:r>
              <a:rPr lang="en-US" b="1" dirty="0"/>
              <a:t>Graph G = (V, E)</a:t>
            </a:r>
            <a:r>
              <a:rPr lang="en-US" dirty="0"/>
              <a:t>. Does </a:t>
            </a:r>
            <a:r>
              <a:rPr lang="en-US" b="1" dirty="0"/>
              <a:t>G</a:t>
            </a:r>
            <a:r>
              <a:rPr lang="en-US" dirty="0"/>
              <a:t> contain a path that visits every vertex exactly once?</a:t>
            </a:r>
          </a:p>
        </p:txBody>
      </p:sp>
      <p:sp>
        <p:nvSpPr>
          <p:cNvPr id="4" name="Date Placeholder 3">
            <a:extLst>
              <a:ext uri="{FF2B5EF4-FFF2-40B4-BE49-F238E27FC236}">
                <a16:creationId xmlns:a16="http://schemas.microsoft.com/office/drawing/2014/main" id="{59BC98EC-D575-3A49-8728-5A39D822EB00}"/>
              </a:ext>
            </a:extLst>
          </p:cNvPr>
          <p:cNvSpPr>
            <a:spLocks noGrp="1"/>
          </p:cNvSpPr>
          <p:nvPr>
            <p:ph type="dt" sz="half" idx="10"/>
          </p:nvPr>
        </p:nvSpPr>
        <p:spPr>
          <a:xfrm>
            <a:off x="457200" y="6245225"/>
            <a:ext cx="2133600" cy="476250"/>
          </a:xfrm>
        </p:spPr>
        <p:txBody>
          <a:bodyPr/>
          <a:lstStyle/>
          <a:p>
            <a:pPr>
              <a:defRPr/>
            </a:pPr>
            <a:fld id="{42E49081-5805-2747-8C6A-5FA478CC53C3}" type="datetime1">
              <a:rPr lang="en-US" smtClean="0">
                <a:solidFill>
                  <a:srgbClr val="000000"/>
                </a:solidFill>
              </a:rPr>
              <a:pPr>
                <a:defRPr/>
              </a:pPr>
              <a:t>4/6/22</a:t>
            </a:fld>
            <a:endParaRPr lang="en-US" dirty="0">
              <a:solidFill>
                <a:srgbClr val="000000"/>
              </a:solidFill>
            </a:endParaRPr>
          </a:p>
        </p:txBody>
      </p:sp>
      <p:sp>
        <p:nvSpPr>
          <p:cNvPr id="5" name="Footer Placeholder 4">
            <a:extLst>
              <a:ext uri="{FF2B5EF4-FFF2-40B4-BE49-F238E27FC236}">
                <a16:creationId xmlns:a16="http://schemas.microsoft.com/office/drawing/2014/main" id="{040994B4-D131-9249-A980-DF55F932C7FA}"/>
              </a:ext>
            </a:extLst>
          </p:cNvPr>
          <p:cNvSpPr>
            <a:spLocks noGrp="1"/>
          </p:cNvSpPr>
          <p:nvPr>
            <p:ph type="ftr" sz="quarter" idx="11"/>
          </p:nvPr>
        </p:nvSpPr>
        <p:spPr>
          <a:xfrm>
            <a:off x="3124200" y="6245225"/>
            <a:ext cx="2895600" cy="476250"/>
          </a:xfrm>
        </p:spPr>
        <p:txBody>
          <a:bodyPr/>
          <a:lstStyle/>
          <a:p>
            <a:pPr>
              <a:defRPr/>
            </a:pPr>
            <a:r>
              <a:rPr lang="en-US" dirty="0">
                <a:solidFill>
                  <a:srgbClr val="000000"/>
                </a:solidFill>
              </a:rPr>
              <a:t>© UCF CS</a:t>
            </a:r>
          </a:p>
        </p:txBody>
      </p:sp>
      <p:sp>
        <p:nvSpPr>
          <p:cNvPr id="6" name="Slide Number Placeholder 5">
            <a:extLst>
              <a:ext uri="{FF2B5EF4-FFF2-40B4-BE49-F238E27FC236}">
                <a16:creationId xmlns:a16="http://schemas.microsoft.com/office/drawing/2014/main" id="{015D8D53-AC30-C243-9D24-97657F1BDF66}"/>
              </a:ext>
            </a:extLst>
          </p:cNvPr>
          <p:cNvSpPr>
            <a:spLocks noGrp="1"/>
          </p:cNvSpPr>
          <p:nvPr>
            <p:ph type="sldNum" sz="quarter" idx="12"/>
          </p:nvPr>
        </p:nvSpPr>
        <p:spPr>
          <a:xfrm>
            <a:off x="6553200" y="6245225"/>
            <a:ext cx="2133600" cy="476250"/>
          </a:xfrm>
        </p:spPr>
        <p:txBody>
          <a:bodyPr/>
          <a:lstStyle/>
          <a:p>
            <a:pPr>
              <a:defRPr/>
            </a:pPr>
            <a:fld id="{33E9163E-B168-F542-BBC6-C62085C73ADC}" type="slidenum">
              <a:rPr lang="en-US" smtClean="0">
                <a:solidFill>
                  <a:srgbClr val="000000"/>
                </a:solidFill>
              </a:rPr>
              <a:pPr>
                <a:defRPr/>
              </a:pPr>
              <a:t>327</a:t>
            </a:fld>
            <a:endParaRPr lang="en-US">
              <a:solidFill>
                <a:srgbClr val="000000"/>
              </a:solidFill>
            </a:endParaRPr>
          </a:p>
        </p:txBody>
      </p:sp>
    </p:spTree>
    <p:extLst>
      <p:ext uri="{BB962C8B-B14F-4D97-AF65-F5344CB8AC3E}">
        <p14:creationId xmlns:p14="http://schemas.microsoft.com/office/powerpoint/2010/main" val="2556973321"/>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NP-Completeness proof by restriction</a:t>
            </a:r>
          </a:p>
        </p:txBody>
      </p:sp>
      <p:sp>
        <p:nvSpPr>
          <p:cNvPr id="14339" name="Rectangle 10"/>
          <p:cNvSpPr>
            <a:spLocks noGrp="1" noChangeArrowheads="1"/>
          </p:cNvSpPr>
          <p:nvPr>
            <p:ph idx="1"/>
          </p:nvPr>
        </p:nvSpPr>
        <p:spPr>
          <a:xfrm>
            <a:off x="381000" y="2057400"/>
            <a:ext cx="8610600" cy="4114800"/>
          </a:xfrm>
        </p:spPr>
        <p:txBody>
          <a:bodyPr/>
          <a:lstStyle/>
          <a:p>
            <a:pPr eaLnBrk="1" hangingPunct="1">
              <a:lnSpc>
                <a:spcPct val="90000"/>
              </a:lnSpc>
            </a:pPr>
            <a:r>
              <a:rPr lang="en-US" sz="2000" dirty="0"/>
              <a:t>Accept an Instance of </a:t>
            </a:r>
            <a:r>
              <a:rPr lang="en-US" sz="2000" b="1" dirty="0"/>
              <a:t>Hamiltonian Path</a:t>
            </a:r>
            <a:r>
              <a:rPr lang="en-US" sz="2000" dirty="0"/>
              <a:t>, </a:t>
            </a:r>
            <a:r>
              <a:rPr lang="en-US" sz="2000" b="1" dirty="0"/>
              <a:t>G = (V, E)</a:t>
            </a:r>
            <a:r>
              <a:rPr lang="en-US" sz="2000" dirty="0">
                <a:sym typeface="Symbol" pitchFamily="-108" charset="2"/>
              </a:rPr>
              <a:t>, we restrict this graph to have </a:t>
            </a:r>
            <a:r>
              <a:rPr lang="en-US" sz="2000" b="1" dirty="0">
                <a:sym typeface="Symbol" pitchFamily="-108" charset="2"/>
              </a:rPr>
              <a:t>max. degree = 3</a:t>
            </a:r>
            <a:r>
              <a:rPr lang="en-US" sz="2000" dirty="0">
                <a:sym typeface="Symbol" pitchFamily="-108" charset="2"/>
              </a:rPr>
              <a:t>.The problem is still </a:t>
            </a:r>
            <a:r>
              <a:rPr lang="en-US" sz="2000" b="1" dirty="0">
                <a:sym typeface="Symbol" pitchFamily="-108" charset="2"/>
              </a:rPr>
              <a:t>NP-Complete</a:t>
            </a:r>
            <a:r>
              <a:rPr lang="en-US" sz="2000" dirty="0">
                <a:sym typeface="Symbol" pitchFamily="-108" charset="2"/>
              </a:rPr>
              <a:t>.</a:t>
            </a:r>
            <a:endParaRPr lang="en-US" sz="2000" dirty="0"/>
          </a:p>
          <a:p>
            <a:pPr eaLnBrk="1" hangingPunct="1">
              <a:lnSpc>
                <a:spcPct val="90000"/>
              </a:lnSpc>
            </a:pPr>
            <a:r>
              <a:rPr lang="en-US" sz="2000" dirty="0"/>
              <a:t>Construct an Instance of </a:t>
            </a:r>
            <a:r>
              <a:rPr lang="en-US" sz="2000" b="1" dirty="0" err="1"/>
              <a:t>HasTriangleStrip</a:t>
            </a:r>
            <a:endParaRPr lang="en-US" sz="2000" b="1" dirty="0"/>
          </a:p>
          <a:p>
            <a:pPr lvl="1" eaLnBrk="1" hangingPunct="1">
              <a:lnSpc>
                <a:spcPct val="90000"/>
              </a:lnSpc>
            </a:pPr>
            <a:r>
              <a:rPr lang="en-US" sz="1800" b="1" dirty="0"/>
              <a:t>G’ = G</a:t>
            </a:r>
          </a:p>
          <a:p>
            <a:pPr lvl="2" eaLnBrk="1" hangingPunct="1">
              <a:lnSpc>
                <a:spcPct val="90000"/>
              </a:lnSpc>
            </a:pPr>
            <a:r>
              <a:rPr lang="en-US" sz="1800" b="1" dirty="0"/>
              <a:t>V’ = V</a:t>
            </a:r>
          </a:p>
          <a:p>
            <a:pPr lvl="2" eaLnBrk="1" hangingPunct="1">
              <a:lnSpc>
                <a:spcPct val="90000"/>
              </a:lnSpc>
            </a:pPr>
            <a:r>
              <a:rPr lang="en-US" sz="1800" b="1" dirty="0"/>
              <a:t>E’ = E</a:t>
            </a:r>
            <a:endParaRPr lang="en-US" sz="1600" b="1" dirty="0"/>
          </a:p>
          <a:p>
            <a:pPr lvl="1" eaLnBrk="1" hangingPunct="1">
              <a:lnSpc>
                <a:spcPct val="90000"/>
              </a:lnSpc>
            </a:pPr>
            <a:r>
              <a:rPr lang="en-US" sz="2000" dirty="0"/>
              <a:t>Let this be the </a:t>
            </a:r>
            <a:r>
              <a:rPr lang="en-US" sz="2000" b="1" dirty="0"/>
              <a:t>dual graph G’ = (V’, E’) </a:t>
            </a:r>
            <a:r>
              <a:rPr lang="en-US" sz="2000" dirty="0"/>
              <a:t>of the triangulation </a:t>
            </a:r>
            <a:br>
              <a:rPr lang="en-US" sz="2000" dirty="0"/>
            </a:br>
            <a:r>
              <a:rPr lang="en-US" sz="2000" b="1" dirty="0"/>
              <a:t>T = {t1, t2, t3 ,.. </a:t>
            </a:r>
            <a:r>
              <a:rPr lang="en-US" sz="2000" b="1" dirty="0" err="1"/>
              <a:t>tN</a:t>
            </a:r>
            <a:r>
              <a:rPr lang="en-US" sz="2000" b="1" dirty="0"/>
              <a:t>}</a:t>
            </a:r>
            <a:r>
              <a:rPr lang="en-US" sz="2000" dirty="0"/>
              <a:t>.</a:t>
            </a:r>
          </a:p>
          <a:p>
            <a:pPr lvl="2" eaLnBrk="1" hangingPunct="1">
              <a:lnSpc>
                <a:spcPct val="90000"/>
              </a:lnSpc>
            </a:pPr>
            <a:r>
              <a:rPr lang="en-US" sz="2000" b="1" dirty="0"/>
              <a:t>V’</a:t>
            </a:r>
            <a:r>
              <a:rPr lang="en-US" sz="2000" dirty="0"/>
              <a:t> ~ Vertex </a:t>
            </a:r>
            <a:r>
              <a:rPr lang="en-US" sz="2000" b="1" dirty="0"/>
              <a:t>v</a:t>
            </a:r>
            <a:r>
              <a:rPr lang="en-US" sz="2000" b="1" baseline="-25000" dirty="0"/>
              <a:t>i</a:t>
            </a:r>
            <a:r>
              <a:rPr lang="en-US" sz="2000" baseline="-25000" dirty="0"/>
              <a:t> </a:t>
            </a:r>
            <a:r>
              <a:rPr lang="en-US" sz="2000" dirty="0"/>
              <a:t>represents triangle </a:t>
            </a:r>
            <a:r>
              <a:rPr lang="en-US" sz="2000" b="1" dirty="0" err="1"/>
              <a:t>t</a:t>
            </a:r>
            <a:r>
              <a:rPr lang="en-US" sz="2000" b="1" baseline="-25000" dirty="0" err="1"/>
              <a:t>i</a:t>
            </a:r>
            <a:r>
              <a:rPr lang="en-US" sz="2000" b="1" baseline="-25000" dirty="0"/>
              <a:t>,</a:t>
            </a:r>
            <a:r>
              <a:rPr lang="en-US" sz="2000" b="1" dirty="0"/>
              <a:t> </a:t>
            </a:r>
            <a:r>
              <a:rPr lang="en-US" sz="2000" b="1" dirty="0" err="1"/>
              <a:t>i</a:t>
            </a:r>
            <a:r>
              <a:rPr lang="en-US" sz="2000" b="1" dirty="0"/>
              <a:t> = 1 to N</a:t>
            </a:r>
          </a:p>
          <a:p>
            <a:pPr lvl="2" eaLnBrk="1" hangingPunct="1">
              <a:lnSpc>
                <a:spcPct val="90000"/>
              </a:lnSpc>
            </a:pPr>
            <a:r>
              <a:rPr lang="en-US" sz="2000" b="1" dirty="0"/>
              <a:t>E’</a:t>
            </a:r>
            <a:r>
              <a:rPr lang="en-US" sz="2000" dirty="0"/>
              <a:t> ~ An edge represents that two triangles are </a:t>
            </a:r>
            <a:r>
              <a:rPr lang="en-US" sz="2000" b="1" i="1" dirty="0"/>
              <a:t>edge-adjacent</a:t>
            </a:r>
            <a:r>
              <a:rPr lang="en-US" sz="2000" i="1" dirty="0"/>
              <a:t> </a:t>
            </a:r>
            <a:r>
              <a:rPr lang="en-US" sz="2000" dirty="0"/>
              <a:t> (share an edge)</a:t>
            </a:r>
          </a:p>
          <a:p>
            <a:pPr eaLnBrk="1" hangingPunct="1">
              <a:lnSpc>
                <a:spcPct val="90000"/>
              </a:lnSpc>
            </a:pPr>
            <a:r>
              <a:rPr lang="en-US" sz="2000" dirty="0"/>
              <a:t>Return </a:t>
            </a:r>
            <a:r>
              <a:rPr lang="en-US" sz="2000" b="1" dirty="0" err="1"/>
              <a:t>HasTriangleStrip(T</a:t>
            </a:r>
            <a:r>
              <a:rPr lang="en-US" sz="2000" b="1" dirty="0"/>
              <a:t>)</a:t>
            </a:r>
          </a:p>
        </p:txBody>
      </p:sp>
      <p:sp>
        <p:nvSpPr>
          <p:cNvPr id="4" name="Date Placeholder 3">
            <a:extLst>
              <a:ext uri="{FF2B5EF4-FFF2-40B4-BE49-F238E27FC236}">
                <a16:creationId xmlns:a16="http://schemas.microsoft.com/office/drawing/2014/main" id="{0D75BBD7-139A-664D-B7A3-B683FC455B01}"/>
              </a:ext>
            </a:extLst>
          </p:cNvPr>
          <p:cNvSpPr>
            <a:spLocks noGrp="1"/>
          </p:cNvSpPr>
          <p:nvPr>
            <p:ph type="dt" sz="half" idx="10"/>
          </p:nvPr>
        </p:nvSpPr>
        <p:spPr>
          <a:xfrm>
            <a:off x="457200" y="6245225"/>
            <a:ext cx="2133600" cy="476250"/>
          </a:xfrm>
        </p:spPr>
        <p:txBody>
          <a:bodyPr/>
          <a:lstStyle/>
          <a:p>
            <a:pPr>
              <a:defRPr/>
            </a:pPr>
            <a:fld id="{42E49081-5805-2747-8C6A-5FA478CC53C3}" type="datetime1">
              <a:rPr lang="en-US" smtClean="0">
                <a:solidFill>
                  <a:srgbClr val="000000"/>
                </a:solidFill>
              </a:rPr>
              <a:pPr>
                <a:defRPr/>
              </a:pPr>
              <a:t>4/6/22</a:t>
            </a:fld>
            <a:endParaRPr lang="en-US" dirty="0">
              <a:solidFill>
                <a:srgbClr val="000000"/>
              </a:solidFill>
            </a:endParaRPr>
          </a:p>
        </p:txBody>
      </p:sp>
      <p:sp>
        <p:nvSpPr>
          <p:cNvPr id="5" name="Footer Placeholder 4">
            <a:extLst>
              <a:ext uri="{FF2B5EF4-FFF2-40B4-BE49-F238E27FC236}">
                <a16:creationId xmlns:a16="http://schemas.microsoft.com/office/drawing/2014/main" id="{42DF1DCB-CC99-A143-839C-8A504CEE5F5B}"/>
              </a:ext>
            </a:extLst>
          </p:cNvPr>
          <p:cNvSpPr>
            <a:spLocks noGrp="1"/>
          </p:cNvSpPr>
          <p:nvPr>
            <p:ph type="ftr" sz="quarter" idx="11"/>
          </p:nvPr>
        </p:nvSpPr>
        <p:spPr>
          <a:xfrm>
            <a:off x="3124200" y="6245225"/>
            <a:ext cx="2895600" cy="476250"/>
          </a:xfrm>
        </p:spPr>
        <p:txBody>
          <a:bodyPr/>
          <a:lstStyle/>
          <a:p>
            <a:pPr>
              <a:defRPr/>
            </a:pPr>
            <a:r>
              <a:rPr lang="en-US" dirty="0">
                <a:solidFill>
                  <a:srgbClr val="000000"/>
                </a:solidFill>
              </a:rPr>
              <a:t>© UCF CS</a:t>
            </a:r>
          </a:p>
        </p:txBody>
      </p:sp>
      <p:sp>
        <p:nvSpPr>
          <p:cNvPr id="6" name="Slide Number Placeholder 5">
            <a:extLst>
              <a:ext uri="{FF2B5EF4-FFF2-40B4-BE49-F238E27FC236}">
                <a16:creationId xmlns:a16="http://schemas.microsoft.com/office/drawing/2014/main" id="{0F5F923B-599C-B94E-A0DC-203DDD15AE44}"/>
              </a:ext>
            </a:extLst>
          </p:cNvPr>
          <p:cNvSpPr>
            <a:spLocks noGrp="1"/>
          </p:cNvSpPr>
          <p:nvPr>
            <p:ph type="sldNum" sz="quarter" idx="12"/>
          </p:nvPr>
        </p:nvSpPr>
        <p:spPr>
          <a:xfrm>
            <a:off x="6553200" y="6245225"/>
            <a:ext cx="2133600" cy="476250"/>
          </a:xfrm>
        </p:spPr>
        <p:txBody>
          <a:bodyPr/>
          <a:lstStyle/>
          <a:p>
            <a:pPr>
              <a:defRPr/>
            </a:pPr>
            <a:fld id="{33E9163E-B168-F542-BBC6-C62085C73ADC}" type="slidenum">
              <a:rPr lang="en-US" smtClean="0">
                <a:solidFill>
                  <a:srgbClr val="000000"/>
                </a:solidFill>
              </a:rPr>
              <a:pPr>
                <a:defRPr/>
              </a:pPr>
              <a:t>328</a:t>
            </a:fld>
            <a:endParaRPr lang="en-US">
              <a:solidFill>
                <a:srgbClr val="000000"/>
              </a:solidFill>
            </a:endParaRPr>
          </a:p>
        </p:txBody>
      </p:sp>
    </p:spTree>
    <p:extLst>
      <p:ext uri="{BB962C8B-B14F-4D97-AF65-F5344CB8AC3E}">
        <p14:creationId xmlns:p14="http://schemas.microsoft.com/office/powerpoint/2010/main" val="1396480215"/>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t>NP-Completeness</a:t>
            </a:r>
          </a:p>
        </p:txBody>
      </p:sp>
      <p:sp>
        <p:nvSpPr>
          <p:cNvPr id="15363" name="Rectangle 3"/>
          <p:cNvSpPr>
            <a:spLocks noGrp="1" noChangeArrowheads="1"/>
          </p:cNvSpPr>
          <p:nvPr>
            <p:ph type="body" sz="half" idx="1"/>
          </p:nvPr>
        </p:nvSpPr>
        <p:spPr/>
        <p:txBody>
          <a:bodyPr/>
          <a:lstStyle/>
          <a:p>
            <a:pPr eaLnBrk="1" hangingPunct="1"/>
            <a:r>
              <a:rPr lang="en-US" sz="2200" b="1" dirty="0"/>
              <a:t>G</a:t>
            </a:r>
            <a:r>
              <a:rPr lang="en-US" sz="2200" dirty="0"/>
              <a:t> will have a </a:t>
            </a:r>
            <a:r>
              <a:rPr lang="en-US" sz="2200" b="1" dirty="0"/>
              <a:t>Hamiltonian Path</a:t>
            </a:r>
            <a:r>
              <a:rPr lang="en-US" sz="2200" dirty="0"/>
              <a:t> </a:t>
            </a:r>
            <a:r>
              <a:rPr lang="en-US" sz="2200" dirty="0" err="1"/>
              <a:t>iff</a:t>
            </a:r>
            <a:r>
              <a:rPr lang="en-US" sz="2200" dirty="0"/>
              <a:t> </a:t>
            </a:r>
            <a:r>
              <a:rPr lang="en-US" sz="2200" b="1" dirty="0"/>
              <a:t>G</a:t>
            </a:r>
            <a:r>
              <a:rPr lang="en-US" sz="2200" dirty="0"/>
              <a:t>’ has one (they are the same).</a:t>
            </a:r>
          </a:p>
          <a:p>
            <a:pPr eaLnBrk="1" hangingPunct="1"/>
            <a:r>
              <a:rPr lang="en-US" sz="2200" b="1" dirty="0"/>
              <a:t>G’</a:t>
            </a:r>
            <a:r>
              <a:rPr lang="en-US" sz="2200" dirty="0"/>
              <a:t> has a </a:t>
            </a:r>
            <a:r>
              <a:rPr lang="en-US" sz="2200" b="1" dirty="0"/>
              <a:t>Hamiltonian Path </a:t>
            </a:r>
            <a:r>
              <a:rPr lang="en-US" sz="2200" dirty="0" err="1"/>
              <a:t>iff</a:t>
            </a:r>
            <a:r>
              <a:rPr lang="en-US" sz="2200" dirty="0"/>
              <a:t> </a:t>
            </a:r>
            <a:r>
              <a:rPr lang="en-US" sz="2200" b="1" dirty="0"/>
              <a:t>T</a:t>
            </a:r>
            <a:r>
              <a:rPr lang="en-US" sz="2200" dirty="0"/>
              <a:t> has a triangle strip of length </a:t>
            </a:r>
            <a:r>
              <a:rPr lang="en-US" sz="2200" b="1" dirty="0"/>
              <a:t>N – 1</a:t>
            </a:r>
            <a:r>
              <a:rPr lang="en-US" sz="2200" dirty="0"/>
              <a:t>.</a:t>
            </a:r>
          </a:p>
          <a:p>
            <a:pPr eaLnBrk="1" hangingPunct="1"/>
            <a:r>
              <a:rPr lang="en-US" sz="2200" b="1" dirty="0"/>
              <a:t>T</a:t>
            </a:r>
            <a:r>
              <a:rPr lang="en-US" sz="2200" dirty="0"/>
              <a:t> will have a triangle strip of length </a:t>
            </a:r>
            <a:r>
              <a:rPr lang="en-US" sz="2200" b="1" dirty="0"/>
              <a:t>N – </a:t>
            </a:r>
            <a:r>
              <a:rPr lang="en-US" sz="2200" dirty="0"/>
              <a:t>1 </a:t>
            </a:r>
            <a:r>
              <a:rPr lang="en-US" sz="2200" dirty="0" err="1"/>
              <a:t>iff</a:t>
            </a:r>
            <a:r>
              <a:rPr lang="en-US" sz="2200" dirty="0"/>
              <a:t> </a:t>
            </a:r>
            <a:r>
              <a:rPr lang="en-US" sz="2200" b="1" dirty="0"/>
              <a:t>G (G’) </a:t>
            </a:r>
            <a:r>
              <a:rPr lang="en-US" sz="2200" dirty="0"/>
              <a:t>has a </a:t>
            </a:r>
            <a:r>
              <a:rPr lang="en-US" sz="2200" b="1" dirty="0"/>
              <a:t>Hamiltonian Path</a:t>
            </a:r>
            <a:r>
              <a:rPr lang="en-US" sz="2200" dirty="0"/>
              <a:t>.</a:t>
            </a:r>
          </a:p>
          <a:p>
            <a:pPr eaLnBrk="1" hangingPunct="1"/>
            <a:r>
              <a:rPr lang="en-US" sz="2200" dirty="0"/>
              <a:t>‘Yes’ instance maps to ‘Yes’ instance. ‘No’ maps to ‘No.’</a:t>
            </a:r>
          </a:p>
        </p:txBody>
      </p:sp>
      <p:pic>
        <p:nvPicPr>
          <p:cNvPr id="15364" name="Picture 5" descr="sequential"/>
          <p:cNvPicPr>
            <a:picLocks noChangeAspect="1" noChangeArrowheads="1"/>
          </p:cNvPicPr>
          <p:nvPr/>
        </p:nvPicPr>
        <p:blipFill>
          <a:blip r:embed="rId3" cstate="print"/>
          <a:srcRect/>
          <a:stretch>
            <a:fillRect/>
          </a:stretch>
        </p:blipFill>
        <p:spPr bwMode="auto">
          <a:xfrm>
            <a:off x="5181600" y="1600200"/>
            <a:ext cx="3105150" cy="2085975"/>
          </a:xfrm>
          <a:prstGeom prst="rect">
            <a:avLst/>
          </a:prstGeom>
          <a:noFill/>
          <a:ln w="9525">
            <a:noFill/>
            <a:miter lim="800000"/>
            <a:headEnd/>
            <a:tailEnd/>
          </a:ln>
        </p:spPr>
      </p:pic>
      <p:pic>
        <p:nvPicPr>
          <p:cNvPr id="5" name="Content Placeholder 11" descr="noinstance.jpg"/>
          <p:cNvPicPr>
            <a:picLocks noGrp="1" noChangeAspect="1"/>
          </p:cNvPicPr>
          <p:nvPr>
            <p:ph sz="half" idx="2"/>
          </p:nvPr>
        </p:nvPicPr>
        <p:blipFill>
          <a:blip r:embed="rId4" cstate="print"/>
          <a:srcRect/>
          <a:stretch>
            <a:fillRect/>
          </a:stretch>
        </p:blipFill>
        <p:spPr>
          <a:xfrm>
            <a:off x="4800600" y="4114800"/>
            <a:ext cx="3886200" cy="2205038"/>
          </a:xfrm>
        </p:spPr>
      </p:pic>
      <p:sp>
        <p:nvSpPr>
          <p:cNvPr id="6" name="Date Placeholder 3">
            <a:extLst>
              <a:ext uri="{FF2B5EF4-FFF2-40B4-BE49-F238E27FC236}">
                <a16:creationId xmlns:a16="http://schemas.microsoft.com/office/drawing/2014/main" id="{77D3BCFA-AAC3-E34F-BFDE-79AD90856BA0}"/>
              </a:ext>
            </a:extLst>
          </p:cNvPr>
          <p:cNvSpPr>
            <a:spLocks noGrp="1"/>
          </p:cNvSpPr>
          <p:nvPr>
            <p:ph type="dt" sz="half" idx="10"/>
          </p:nvPr>
        </p:nvSpPr>
        <p:spPr>
          <a:xfrm>
            <a:off x="457200" y="6245225"/>
            <a:ext cx="2133600" cy="476250"/>
          </a:xfrm>
        </p:spPr>
        <p:txBody>
          <a:bodyPr/>
          <a:lstStyle/>
          <a:p>
            <a:pPr>
              <a:defRPr/>
            </a:pPr>
            <a:fld id="{42E49081-5805-2747-8C6A-5FA478CC53C3}" type="datetime1">
              <a:rPr lang="en-US" smtClean="0">
                <a:solidFill>
                  <a:srgbClr val="000000"/>
                </a:solidFill>
              </a:rPr>
              <a:pPr>
                <a:defRPr/>
              </a:pPr>
              <a:t>4/6/22</a:t>
            </a:fld>
            <a:endParaRPr lang="en-US" dirty="0">
              <a:solidFill>
                <a:srgbClr val="000000"/>
              </a:solidFill>
            </a:endParaRPr>
          </a:p>
        </p:txBody>
      </p:sp>
      <p:sp>
        <p:nvSpPr>
          <p:cNvPr id="7" name="Footer Placeholder 4">
            <a:extLst>
              <a:ext uri="{FF2B5EF4-FFF2-40B4-BE49-F238E27FC236}">
                <a16:creationId xmlns:a16="http://schemas.microsoft.com/office/drawing/2014/main" id="{1C339266-8C49-FC45-9E2A-DA721B22E14A}"/>
              </a:ext>
            </a:extLst>
          </p:cNvPr>
          <p:cNvSpPr>
            <a:spLocks noGrp="1"/>
          </p:cNvSpPr>
          <p:nvPr>
            <p:ph type="ftr" sz="quarter" idx="11"/>
          </p:nvPr>
        </p:nvSpPr>
        <p:spPr>
          <a:xfrm>
            <a:off x="3124200" y="6245225"/>
            <a:ext cx="2895600" cy="476250"/>
          </a:xfrm>
        </p:spPr>
        <p:txBody>
          <a:bodyPr/>
          <a:lstStyle/>
          <a:p>
            <a:pPr>
              <a:defRPr/>
            </a:pPr>
            <a:r>
              <a:rPr lang="en-US" dirty="0">
                <a:solidFill>
                  <a:srgbClr val="000000"/>
                </a:solidFill>
              </a:rPr>
              <a:t>© UCF CS</a:t>
            </a:r>
          </a:p>
        </p:txBody>
      </p:sp>
      <p:sp>
        <p:nvSpPr>
          <p:cNvPr id="8" name="Slide Number Placeholder 5">
            <a:extLst>
              <a:ext uri="{FF2B5EF4-FFF2-40B4-BE49-F238E27FC236}">
                <a16:creationId xmlns:a16="http://schemas.microsoft.com/office/drawing/2014/main" id="{91CE0C2E-2144-1743-99A4-5F0670460DC0}"/>
              </a:ext>
            </a:extLst>
          </p:cNvPr>
          <p:cNvSpPr>
            <a:spLocks noGrp="1"/>
          </p:cNvSpPr>
          <p:nvPr>
            <p:ph type="sldNum" sz="quarter" idx="12"/>
          </p:nvPr>
        </p:nvSpPr>
        <p:spPr>
          <a:xfrm>
            <a:off x="6553200" y="6245225"/>
            <a:ext cx="2133600" cy="476250"/>
          </a:xfrm>
        </p:spPr>
        <p:txBody>
          <a:bodyPr/>
          <a:lstStyle/>
          <a:p>
            <a:pPr>
              <a:defRPr/>
            </a:pPr>
            <a:fld id="{33E9163E-B168-F542-BBC6-C62085C73ADC}" type="slidenum">
              <a:rPr lang="en-US" smtClean="0">
                <a:solidFill>
                  <a:srgbClr val="000000"/>
                </a:solidFill>
              </a:rPr>
              <a:pPr>
                <a:defRPr/>
              </a:pPr>
              <a:t>329</a:t>
            </a:fld>
            <a:endParaRPr lang="en-US">
              <a:solidFill>
                <a:srgbClr val="000000"/>
              </a:solidFill>
            </a:endParaRPr>
          </a:p>
        </p:txBody>
      </p:sp>
    </p:spTree>
    <p:extLst>
      <p:ext uri="{BB962C8B-B14F-4D97-AF65-F5344CB8AC3E}">
        <p14:creationId xmlns:p14="http://schemas.microsoft.com/office/powerpoint/2010/main" val="2015005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Version 1 of VC</a:t>
            </a:r>
          </a:p>
        </p:txBody>
      </p:sp>
      <p:sp>
        <p:nvSpPr>
          <p:cNvPr id="410627" name="Rectangle 3"/>
          <p:cNvSpPr>
            <a:spLocks noGrp="1" noChangeArrowheads="1"/>
          </p:cNvSpPr>
          <p:nvPr>
            <p:ph idx="1"/>
          </p:nvPr>
        </p:nvSpPr>
        <p:spPr/>
        <p:txBody>
          <a:bodyPr/>
          <a:lstStyle/>
          <a:p>
            <a:pPr lvl="2" eaLnBrk="1" hangingPunct="1">
              <a:buFont typeface="Times" charset="0"/>
              <a:buNone/>
              <a:defRPr/>
            </a:pPr>
            <a:r>
              <a:rPr lang="en-US" b="1" dirty="0"/>
              <a:t>	</a:t>
            </a:r>
            <a:r>
              <a:rPr lang="en-US" sz="3200" dirty="0"/>
              <a:t>In </a:t>
            </a:r>
            <a:r>
              <a:rPr lang="en-US" sz="3200" b="1" dirty="0"/>
              <a:t>Version 1</a:t>
            </a:r>
            <a:r>
              <a:rPr lang="en-US" sz="3200" dirty="0"/>
              <a:t>, we can easily check that the claim is correct – in polynomial time.</a:t>
            </a:r>
          </a:p>
          <a:p>
            <a:pPr lvl="2" eaLnBrk="1" hangingPunct="1">
              <a:buFont typeface="Times" charset="0"/>
              <a:buNone/>
              <a:defRPr/>
            </a:pPr>
            <a:endParaRPr lang="en-US" sz="3200" dirty="0"/>
          </a:p>
          <a:p>
            <a:pPr lvl="2" eaLnBrk="1" hangingPunct="1">
              <a:buFont typeface="Times" charset="0"/>
              <a:buNone/>
              <a:defRPr/>
            </a:pPr>
            <a:r>
              <a:rPr lang="en-US" sz="3200" dirty="0"/>
              <a:t> 	That is, in polynomial time, we can check that </a:t>
            </a:r>
            <a:r>
              <a:rPr lang="en-US" sz="3200" b="1" dirty="0"/>
              <a:t>X </a:t>
            </a:r>
            <a:r>
              <a:rPr lang="en-US" sz="3200" dirty="0"/>
              <a:t>has</a:t>
            </a:r>
            <a:r>
              <a:rPr lang="en-US" sz="3200" b="1" dirty="0"/>
              <a:t> k </a:t>
            </a:r>
            <a:r>
              <a:rPr lang="en-US" sz="3200" dirty="0"/>
              <a:t>vertices, and that </a:t>
            </a:r>
            <a:r>
              <a:rPr lang="en-US" sz="3200" b="1" dirty="0"/>
              <a:t>X </a:t>
            </a:r>
            <a:r>
              <a:rPr lang="en-US" sz="3200" dirty="0"/>
              <a:t>is a vertex cover.</a:t>
            </a:r>
          </a:p>
          <a:p>
            <a:pPr eaLnBrk="1" hangingPunct="1">
              <a:buFont typeface="Times" charset="0"/>
              <a:buChar char="•"/>
              <a:defRPr/>
            </a:pPr>
            <a:endParaRPr lang="en-US" b="1" dirty="0"/>
          </a:p>
        </p:txBody>
      </p:sp>
      <p:sp>
        <p:nvSpPr>
          <p:cNvPr id="4" name="Date Placeholder 3">
            <a:extLst>
              <a:ext uri="{FF2B5EF4-FFF2-40B4-BE49-F238E27FC236}">
                <a16:creationId xmlns:a16="http://schemas.microsoft.com/office/drawing/2014/main" id="{C46C441D-F492-574F-8A17-F4BB21F16C1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DF00D621-DA17-3349-9A36-816370AFFA4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81CD03E4-2634-B644-A093-D592D1C64D1C}"/>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00888291"/>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a:t>HP ≤</a:t>
            </a:r>
            <a:r>
              <a:rPr lang="en-US" baseline="-25000" dirty="0"/>
              <a:t>P</a:t>
            </a:r>
            <a:r>
              <a:rPr lang="en-US" dirty="0"/>
              <a:t> </a:t>
            </a:r>
            <a:r>
              <a:rPr lang="en-US" dirty="0" err="1"/>
              <a:t>HasTriangleStrip</a:t>
            </a:r>
            <a:endParaRPr lang="en-US" dirty="0"/>
          </a:p>
        </p:txBody>
      </p:sp>
      <p:sp>
        <p:nvSpPr>
          <p:cNvPr id="17411" name="Rectangle 3"/>
          <p:cNvSpPr>
            <a:spLocks noGrp="1" noChangeArrowheads="1"/>
          </p:cNvSpPr>
          <p:nvPr>
            <p:ph type="body" idx="1"/>
          </p:nvPr>
        </p:nvSpPr>
        <p:spPr/>
        <p:txBody>
          <a:bodyPr/>
          <a:lstStyle/>
          <a:p>
            <a:pPr eaLnBrk="1" hangingPunct="1"/>
            <a:r>
              <a:rPr lang="en-US" dirty="0"/>
              <a:t>The ‘Yes/No’ instance maps to ‘Yes/No’ instance respectively and the transformation runs in polynomial time.</a:t>
            </a:r>
          </a:p>
          <a:p>
            <a:pPr eaLnBrk="1" hangingPunct="1"/>
            <a:r>
              <a:rPr lang="en-US" dirty="0"/>
              <a:t>Polynomial Transformation</a:t>
            </a:r>
          </a:p>
          <a:p>
            <a:pPr eaLnBrk="1" hangingPunct="1"/>
            <a:r>
              <a:rPr lang="en-US" dirty="0"/>
              <a:t>Hence finding </a:t>
            </a:r>
            <a:r>
              <a:rPr lang="en-US" b="1" dirty="0"/>
              <a:t>Triangle Strip </a:t>
            </a:r>
            <a:r>
              <a:rPr lang="en-US" dirty="0"/>
              <a:t>in a given triangulation is an </a:t>
            </a:r>
            <a:r>
              <a:rPr lang="en-US" b="1" dirty="0"/>
              <a:t>NP-Complete</a:t>
            </a:r>
            <a:r>
              <a:rPr lang="en-US" dirty="0"/>
              <a:t> Problem</a:t>
            </a:r>
            <a:endParaRPr lang="en-US" sz="4400" dirty="0"/>
          </a:p>
        </p:txBody>
      </p:sp>
      <p:sp>
        <p:nvSpPr>
          <p:cNvPr id="4" name="Date Placeholder 3">
            <a:extLst>
              <a:ext uri="{FF2B5EF4-FFF2-40B4-BE49-F238E27FC236}">
                <a16:creationId xmlns:a16="http://schemas.microsoft.com/office/drawing/2014/main" id="{F618A363-D751-6542-8DC2-A237DE6352FE}"/>
              </a:ext>
            </a:extLst>
          </p:cNvPr>
          <p:cNvSpPr>
            <a:spLocks noGrp="1"/>
          </p:cNvSpPr>
          <p:nvPr>
            <p:ph type="dt" sz="half" idx="10"/>
          </p:nvPr>
        </p:nvSpPr>
        <p:spPr>
          <a:xfrm>
            <a:off x="457200" y="6245225"/>
            <a:ext cx="2133600" cy="476250"/>
          </a:xfrm>
        </p:spPr>
        <p:txBody>
          <a:bodyPr/>
          <a:lstStyle/>
          <a:p>
            <a:pPr>
              <a:defRPr/>
            </a:pPr>
            <a:fld id="{42E49081-5805-2747-8C6A-5FA478CC53C3}" type="datetime1">
              <a:rPr lang="en-US" smtClean="0">
                <a:solidFill>
                  <a:srgbClr val="000000"/>
                </a:solidFill>
              </a:rPr>
              <a:pPr>
                <a:defRPr/>
              </a:pPr>
              <a:t>4/6/22</a:t>
            </a:fld>
            <a:endParaRPr lang="en-US" dirty="0">
              <a:solidFill>
                <a:srgbClr val="000000"/>
              </a:solidFill>
            </a:endParaRPr>
          </a:p>
        </p:txBody>
      </p:sp>
      <p:sp>
        <p:nvSpPr>
          <p:cNvPr id="5" name="Footer Placeholder 4">
            <a:extLst>
              <a:ext uri="{FF2B5EF4-FFF2-40B4-BE49-F238E27FC236}">
                <a16:creationId xmlns:a16="http://schemas.microsoft.com/office/drawing/2014/main" id="{423793BA-5FE6-554E-8087-3A144C8559AA}"/>
              </a:ext>
            </a:extLst>
          </p:cNvPr>
          <p:cNvSpPr>
            <a:spLocks noGrp="1"/>
          </p:cNvSpPr>
          <p:nvPr>
            <p:ph type="ftr" sz="quarter" idx="11"/>
          </p:nvPr>
        </p:nvSpPr>
        <p:spPr>
          <a:xfrm>
            <a:off x="3124200" y="6245225"/>
            <a:ext cx="2895600" cy="476250"/>
          </a:xfrm>
        </p:spPr>
        <p:txBody>
          <a:bodyPr/>
          <a:lstStyle/>
          <a:p>
            <a:pPr>
              <a:defRPr/>
            </a:pPr>
            <a:r>
              <a:rPr lang="en-US" dirty="0">
                <a:solidFill>
                  <a:srgbClr val="000000"/>
                </a:solidFill>
              </a:rPr>
              <a:t>© UCF CS</a:t>
            </a:r>
          </a:p>
        </p:txBody>
      </p:sp>
      <p:sp>
        <p:nvSpPr>
          <p:cNvPr id="6" name="Slide Number Placeholder 5">
            <a:extLst>
              <a:ext uri="{FF2B5EF4-FFF2-40B4-BE49-F238E27FC236}">
                <a16:creationId xmlns:a16="http://schemas.microsoft.com/office/drawing/2014/main" id="{3CFDF885-3472-C945-91AF-D93E5CF6B7DE}"/>
              </a:ext>
            </a:extLst>
          </p:cNvPr>
          <p:cNvSpPr>
            <a:spLocks noGrp="1"/>
          </p:cNvSpPr>
          <p:nvPr>
            <p:ph type="sldNum" sz="quarter" idx="12"/>
          </p:nvPr>
        </p:nvSpPr>
        <p:spPr>
          <a:xfrm>
            <a:off x="6553200" y="6245225"/>
            <a:ext cx="2133600" cy="476250"/>
          </a:xfrm>
        </p:spPr>
        <p:txBody>
          <a:bodyPr/>
          <a:lstStyle/>
          <a:p>
            <a:pPr>
              <a:defRPr/>
            </a:pPr>
            <a:fld id="{33E9163E-B168-F542-BBC6-C62085C73ADC}" type="slidenum">
              <a:rPr lang="en-US" smtClean="0">
                <a:solidFill>
                  <a:srgbClr val="000000"/>
                </a:solidFill>
              </a:rPr>
              <a:pPr>
                <a:defRPr/>
              </a:pPr>
              <a:t>330</a:t>
            </a:fld>
            <a:endParaRPr lang="en-US">
              <a:solidFill>
                <a:srgbClr val="000000"/>
              </a:solidFill>
            </a:endParaRPr>
          </a:p>
        </p:txBody>
      </p:sp>
    </p:spTree>
    <p:extLst>
      <p:ext uri="{BB962C8B-B14F-4D97-AF65-F5344CB8AC3E}">
        <p14:creationId xmlns:p14="http://schemas.microsoft.com/office/powerpoint/2010/main" val="3871690944"/>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7EB088F-F3B2-419A-939F-A640E0FB7C18}"/>
              </a:ext>
            </a:extLst>
          </p:cNvPr>
          <p:cNvSpPr>
            <a:spLocks noGrp="1"/>
          </p:cNvSpPr>
          <p:nvPr>
            <p:ph type="ctrTitle"/>
          </p:nvPr>
        </p:nvSpPr>
        <p:spPr/>
        <p:txBody>
          <a:bodyPr/>
          <a:lstStyle/>
          <a:p>
            <a:r>
              <a:rPr lang="en-US" dirty="0"/>
              <a:t>More Complexity Topics</a:t>
            </a:r>
          </a:p>
        </p:txBody>
      </p:sp>
      <p:sp>
        <p:nvSpPr>
          <p:cNvPr id="8" name="Subtitle 7">
            <a:extLst>
              <a:ext uri="{FF2B5EF4-FFF2-40B4-BE49-F238E27FC236}">
                <a16:creationId xmlns:a16="http://schemas.microsoft.com/office/drawing/2014/main" id="{E50A8CDB-ED30-423B-A254-BF9A49783613}"/>
              </a:ext>
            </a:extLst>
          </p:cNvPr>
          <p:cNvSpPr>
            <a:spLocks noGrp="1"/>
          </p:cNvSpPr>
          <p:nvPr>
            <p:ph type="subTitle" idx="1"/>
          </p:nvPr>
        </p:nvSpPr>
        <p:spPr/>
        <p:txBody>
          <a:bodyPr/>
          <a:lstStyle/>
          <a:p>
            <a:endParaRPr lang="en-US"/>
          </a:p>
        </p:txBody>
      </p:sp>
      <p:sp>
        <p:nvSpPr>
          <p:cNvPr id="4" name="Date Placeholder 3">
            <a:extLst>
              <a:ext uri="{FF2B5EF4-FFF2-40B4-BE49-F238E27FC236}">
                <a16:creationId xmlns:a16="http://schemas.microsoft.com/office/drawing/2014/main" id="{E6F6DBAE-9D02-43D2-957A-315C27415FC6}"/>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6702CBCE-D371-4618-871C-1DB0F3867CB2}"/>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564C36B6-9182-4AC5-8898-BA9983AA3647}"/>
              </a:ext>
            </a:extLst>
          </p:cNvPr>
          <p:cNvSpPr>
            <a:spLocks noGrp="1"/>
          </p:cNvSpPr>
          <p:nvPr>
            <p:ph type="sldNum" sz="quarter" idx="12"/>
          </p:nvPr>
        </p:nvSpPr>
        <p:spPr/>
        <p:txBody>
          <a:bodyPr/>
          <a:lstStyle/>
          <a:p>
            <a:fld id="{F7F6C048-724C-A44D-A3A9-573A2C2F7973}" type="slidenum">
              <a:rPr lang="en-US" smtClean="0"/>
              <a:pPr/>
              <a:t>331</a:t>
            </a:fld>
            <a:endParaRPr lang="en-US"/>
          </a:p>
        </p:txBody>
      </p:sp>
    </p:spTree>
    <p:extLst>
      <p:ext uri="{BB962C8B-B14F-4D97-AF65-F5344CB8AC3E}">
        <p14:creationId xmlns:p14="http://schemas.microsoft.com/office/powerpoint/2010/main" val="2584798877"/>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1CD8E-11E3-254F-8AAC-ED1B37933DC8}"/>
              </a:ext>
            </a:extLst>
          </p:cNvPr>
          <p:cNvSpPr>
            <a:spLocks noGrp="1"/>
          </p:cNvSpPr>
          <p:nvPr>
            <p:ph type="title"/>
          </p:nvPr>
        </p:nvSpPr>
        <p:spPr/>
        <p:txBody>
          <a:bodyPr/>
          <a:lstStyle/>
          <a:p>
            <a:r>
              <a:rPr lang="en-US" dirty="0"/>
              <a:t>Weakly NP-Hard/Complete</a:t>
            </a:r>
          </a:p>
        </p:txBody>
      </p:sp>
      <p:sp>
        <p:nvSpPr>
          <p:cNvPr id="3" name="Content Placeholder 2">
            <a:extLst>
              <a:ext uri="{FF2B5EF4-FFF2-40B4-BE49-F238E27FC236}">
                <a16:creationId xmlns:a16="http://schemas.microsoft.com/office/drawing/2014/main" id="{9101F534-DFA5-A74C-A84B-FA8C456B6597}"/>
              </a:ext>
            </a:extLst>
          </p:cNvPr>
          <p:cNvSpPr>
            <a:spLocks noGrp="1"/>
          </p:cNvSpPr>
          <p:nvPr>
            <p:ph idx="1"/>
          </p:nvPr>
        </p:nvSpPr>
        <p:spPr/>
        <p:txBody>
          <a:bodyPr/>
          <a:lstStyle/>
          <a:p>
            <a:r>
              <a:rPr lang="en-US" dirty="0"/>
              <a:t>Have pseudo polynomial time algorithms – ones that are polynomial in parameter values, rather than size of parameters</a:t>
            </a:r>
          </a:p>
          <a:p>
            <a:r>
              <a:rPr lang="en-US" dirty="0"/>
              <a:t>Knapsack is Weakly NP-Hard</a:t>
            </a:r>
          </a:p>
          <a:p>
            <a:r>
              <a:rPr lang="en-US" dirty="0"/>
              <a:t>Subset-Sum is Weakly NP-Complete</a:t>
            </a:r>
          </a:p>
          <a:p>
            <a:r>
              <a:rPr lang="en-US" dirty="0"/>
              <a:t>A key is that problem is no longer in NP if use unary representation of parameters</a:t>
            </a:r>
          </a:p>
        </p:txBody>
      </p:sp>
      <p:sp>
        <p:nvSpPr>
          <p:cNvPr id="4" name="Date Placeholder 3">
            <a:extLst>
              <a:ext uri="{FF2B5EF4-FFF2-40B4-BE49-F238E27FC236}">
                <a16:creationId xmlns:a16="http://schemas.microsoft.com/office/drawing/2014/main" id="{751685DC-2136-CE45-BFA9-7F34164E7492}"/>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5463E2D6-6C78-974B-806F-3AA2FB63F8D0}"/>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8BA0A9A0-F3DB-6A45-A1AA-17292EDF0392}"/>
              </a:ext>
            </a:extLst>
          </p:cNvPr>
          <p:cNvSpPr>
            <a:spLocks noGrp="1"/>
          </p:cNvSpPr>
          <p:nvPr>
            <p:ph type="sldNum" sz="quarter" idx="12"/>
          </p:nvPr>
        </p:nvSpPr>
        <p:spPr/>
        <p:txBody>
          <a:bodyPr/>
          <a:lstStyle/>
          <a:p>
            <a:fld id="{F7F6C048-724C-A44D-A3A9-573A2C2F7973}" type="slidenum">
              <a:rPr lang="en-US" smtClean="0"/>
              <a:pPr/>
              <a:t>332</a:t>
            </a:fld>
            <a:endParaRPr lang="en-US"/>
          </a:p>
        </p:txBody>
      </p:sp>
    </p:spTree>
    <p:extLst>
      <p:ext uri="{BB962C8B-B14F-4D97-AF65-F5344CB8AC3E}">
        <p14:creationId xmlns:p14="http://schemas.microsoft.com/office/powerpoint/2010/main" val="2493523337"/>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1CD8E-11E3-254F-8AAC-ED1B37933DC8}"/>
              </a:ext>
            </a:extLst>
          </p:cNvPr>
          <p:cNvSpPr>
            <a:spLocks noGrp="1"/>
          </p:cNvSpPr>
          <p:nvPr>
            <p:ph type="title"/>
          </p:nvPr>
        </p:nvSpPr>
        <p:spPr/>
        <p:txBody>
          <a:bodyPr/>
          <a:lstStyle/>
          <a:p>
            <a:r>
              <a:rPr lang="en-US" dirty="0"/>
              <a:t>Strongly NP-Hard/Complete</a:t>
            </a:r>
          </a:p>
        </p:txBody>
      </p:sp>
      <p:sp>
        <p:nvSpPr>
          <p:cNvPr id="3" name="Content Placeholder 2">
            <a:extLst>
              <a:ext uri="{FF2B5EF4-FFF2-40B4-BE49-F238E27FC236}">
                <a16:creationId xmlns:a16="http://schemas.microsoft.com/office/drawing/2014/main" id="{9101F534-DFA5-A74C-A84B-FA8C456B6597}"/>
              </a:ext>
            </a:extLst>
          </p:cNvPr>
          <p:cNvSpPr>
            <a:spLocks noGrp="1"/>
          </p:cNvSpPr>
          <p:nvPr>
            <p:ph idx="1"/>
          </p:nvPr>
        </p:nvSpPr>
        <p:spPr/>
        <p:txBody>
          <a:bodyPr/>
          <a:lstStyle/>
          <a:p>
            <a:r>
              <a:rPr lang="en-US" dirty="0"/>
              <a:t>Do not have pseudo polynomial time algorithms – ones that are polynomial in parameter values, rather than size of parameters</a:t>
            </a:r>
          </a:p>
          <a:p>
            <a:r>
              <a:rPr lang="en-US" dirty="0"/>
              <a:t>Bin Packing (scheduling) is Strongly NP-Hard</a:t>
            </a:r>
          </a:p>
          <a:p>
            <a:r>
              <a:rPr lang="en-US" dirty="0"/>
              <a:t>A key is that problem remains in NP even if use unary representation of parameters</a:t>
            </a:r>
          </a:p>
        </p:txBody>
      </p:sp>
      <p:sp>
        <p:nvSpPr>
          <p:cNvPr id="4" name="Date Placeholder 3">
            <a:extLst>
              <a:ext uri="{FF2B5EF4-FFF2-40B4-BE49-F238E27FC236}">
                <a16:creationId xmlns:a16="http://schemas.microsoft.com/office/drawing/2014/main" id="{751685DC-2136-CE45-BFA9-7F34164E7492}"/>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5463E2D6-6C78-974B-806F-3AA2FB63F8D0}"/>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8BA0A9A0-F3DB-6A45-A1AA-17292EDF0392}"/>
              </a:ext>
            </a:extLst>
          </p:cNvPr>
          <p:cNvSpPr>
            <a:spLocks noGrp="1"/>
          </p:cNvSpPr>
          <p:nvPr>
            <p:ph type="sldNum" sz="quarter" idx="12"/>
          </p:nvPr>
        </p:nvSpPr>
        <p:spPr/>
        <p:txBody>
          <a:bodyPr/>
          <a:lstStyle/>
          <a:p>
            <a:fld id="{F7F6C048-724C-A44D-A3A9-573A2C2F7973}" type="slidenum">
              <a:rPr lang="en-US" smtClean="0"/>
              <a:pPr/>
              <a:t>333</a:t>
            </a:fld>
            <a:endParaRPr lang="en-US"/>
          </a:p>
        </p:txBody>
      </p:sp>
    </p:spTree>
    <p:extLst>
      <p:ext uri="{BB962C8B-B14F-4D97-AF65-F5344CB8AC3E}">
        <p14:creationId xmlns:p14="http://schemas.microsoft.com/office/powerpoint/2010/main" val="2219433309"/>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PSPACE</a:t>
            </a:r>
          </a:p>
        </p:txBody>
      </p:sp>
      <p:sp>
        <p:nvSpPr>
          <p:cNvPr id="3" name="Content Placeholder 2"/>
          <p:cNvSpPr>
            <a:spLocks noGrp="1"/>
          </p:cNvSpPr>
          <p:nvPr>
            <p:ph idx="1"/>
          </p:nvPr>
        </p:nvSpPr>
        <p:spPr/>
        <p:txBody>
          <a:bodyPr/>
          <a:lstStyle/>
          <a:p>
            <a:r>
              <a:rPr lang="en-US" sz="2400" b="1" dirty="0"/>
              <a:t>PSPACE</a:t>
            </a:r>
            <a:r>
              <a:rPr lang="en-US" sz="2400" dirty="0"/>
              <a:t> is set of problems solvable deterministically in polynomial space with unlimited time </a:t>
            </a:r>
            <a:br>
              <a:rPr lang="en-US" sz="2400" dirty="0"/>
            </a:br>
            <a:r>
              <a:rPr lang="en-US" sz="2400" b="1" dirty="0"/>
              <a:t>PSPACE = ∪ SPACE(</a:t>
            </a:r>
            <a:r>
              <a:rPr lang="en-US" sz="2400" b="1" dirty="0" err="1"/>
              <a:t>n</a:t>
            </a:r>
            <a:r>
              <a:rPr lang="en-US" sz="2400" b="1" baseline="30000" dirty="0" err="1"/>
              <a:t>k</a:t>
            </a:r>
            <a:r>
              <a:rPr lang="en-US" sz="2400" b="1" dirty="0"/>
              <a:t>)</a:t>
            </a:r>
          </a:p>
          <a:p>
            <a:r>
              <a:rPr lang="en-US" sz="2400" b="1" dirty="0"/>
              <a:t>PSPACE = co-PSPACE = NPSPACE (non-deter, doesn’t matter)</a:t>
            </a:r>
          </a:p>
          <a:p>
            <a:r>
              <a:rPr lang="en-US" sz="2400" b="1" dirty="0"/>
              <a:t>PSPACE</a:t>
            </a:r>
            <a:r>
              <a:rPr lang="en-US" sz="2400" dirty="0"/>
              <a:t> is a strict superset of </a:t>
            </a:r>
            <a:r>
              <a:rPr lang="en-US" sz="2400" b="1" dirty="0"/>
              <a:t>CSL</a:t>
            </a:r>
            <a:r>
              <a:rPr lang="en-US" sz="2400" dirty="0"/>
              <a:t>s</a:t>
            </a:r>
          </a:p>
          <a:p>
            <a:r>
              <a:rPr lang="en-US" sz="2400" b="1" dirty="0"/>
              <a:t>PSPACE-Complete Problem</a:t>
            </a:r>
            <a:r>
              <a:rPr lang="en-US" sz="2400" dirty="0"/>
              <a:t> is, given a regular expression </a:t>
            </a:r>
            <a:r>
              <a:rPr lang="en-US" sz="2400" b="1" dirty="0"/>
              <a:t>e</a:t>
            </a:r>
            <a:r>
              <a:rPr lang="en-US" sz="2400" dirty="0"/>
              <a:t> over </a:t>
            </a:r>
            <a:r>
              <a:rPr lang="en-US" sz="2400" b="1" dirty="0"/>
              <a:t>Σ</a:t>
            </a:r>
            <a:r>
              <a:rPr lang="en-US" sz="2400" dirty="0"/>
              <a:t>, does </a:t>
            </a:r>
            <a:r>
              <a:rPr lang="en-US" sz="2400" b="1" dirty="0"/>
              <a:t>e</a:t>
            </a:r>
            <a:r>
              <a:rPr lang="en-US" sz="2400" dirty="0"/>
              <a:t> denote all strings in </a:t>
            </a:r>
            <a:r>
              <a:rPr lang="en-US" sz="2400" b="1" dirty="0"/>
              <a:t>Σ*</a:t>
            </a:r>
            <a:r>
              <a:rPr lang="en-US" sz="2400" dirty="0"/>
              <a:t>?</a:t>
            </a:r>
          </a:p>
          <a:p>
            <a:r>
              <a:rPr lang="en-US" sz="2400" dirty="0"/>
              <a:t>The above, while solvable, is potentially hard</a:t>
            </a:r>
          </a:p>
          <a:p>
            <a:r>
              <a:rPr lang="en-US" sz="2400" dirty="0"/>
              <a:t>Another </a:t>
            </a:r>
            <a:r>
              <a:rPr lang="en-US" sz="2400" b="1" dirty="0"/>
              <a:t>PSPACE-Complete</a:t>
            </a:r>
            <a:r>
              <a:rPr lang="en-US" sz="2400" dirty="0"/>
              <a:t> problem is </a:t>
            </a:r>
            <a:r>
              <a:rPr lang="en-US" sz="2400" b="1" dirty="0"/>
              <a:t>QSAT</a:t>
            </a:r>
          </a:p>
          <a:p>
            <a:r>
              <a:rPr lang="en-US" sz="2400" b="1" dirty="0"/>
              <a:t>PSPACE</a:t>
            </a:r>
            <a:r>
              <a:rPr lang="en-US" sz="2400" dirty="0"/>
              <a:t> is suspected to be outside the </a:t>
            </a:r>
            <a:r>
              <a:rPr lang="en-US" sz="2400" b="1" dirty="0"/>
              <a:t>P/NP </a:t>
            </a:r>
            <a:r>
              <a:rPr lang="en-US" sz="2400" dirty="0"/>
              <a:t>hierarchy</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4/6/22</a:t>
            </a:fld>
            <a:endParaRPr lang="en-US" dirty="0"/>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334</a:t>
            </a:fld>
            <a:endParaRPr lang="en-US"/>
          </a:p>
        </p:txBody>
      </p:sp>
    </p:spTree>
    <p:extLst>
      <p:ext uri="{BB962C8B-B14F-4D97-AF65-F5344CB8AC3E}">
        <p14:creationId xmlns:p14="http://schemas.microsoft.com/office/powerpoint/2010/main" val="604390661"/>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0034B-52F8-7142-9938-E6EB6581245A}"/>
              </a:ext>
            </a:extLst>
          </p:cNvPr>
          <p:cNvSpPr>
            <a:spLocks noGrp="1"/>
          </p:cNvSpPr>
          <p:nvPr>
            <p:ph type="title"/>
          </p:nvPr>
        </p:nvSpPr>
        <p:spPr/>
        <p:txBody>
          <a:bodyPr/>
          <a:lstStyle/>
          <a:p>
            <a:r>
              <a:rPr lang="en-US" dirty="0"/>
              <a:t>EXPTIME and EXPSPACE</a:t>
            </a:r>
          </a:p>
        </p:txBody>
      </p:sp>
      <p:sp>
        <p:nvSpPr>
          <p:cNvPr id="3" name="Content Placeholder 2">
            <a:extLst>
              <a:ext uri="{FF2B5EF4-FFF2-40B4-BE49-F238E27FC236}">
                <a16:creationId xmlns:a16="http://schemas.microsoft.com/office/drawing/2014/main" id="{045BB67B-FD5E-0741-AB76-BE1B64D04352}"/>
              </a:ext>
            </a:extLst>
          </p:cNvPr>
          <p:cNvSpPr>
            <a:spLocks noGrp="1"/>
          </p:cNvSpPr>
          <p:nvPr>
            <p:ph idx="1"/>
          </p:nvPr>
        </p:nvSpPr>
        <p:spPr/>
        <p:txBody>
          <a:bodyPr/>
          <a:lstStyle/>
          <a:p>
            <a:r>
              <a:rPr lang="en-US" b="1" dirty="0"/>
              <a:t>EXPTIME</a:t>
            </a:r>
            <a:r>
              <a:rPr lang="en-US" dirty="0"/>
              <a:t> is the set of problems solvable in </a:t>
            </a:r>
            <a:r>
              <a:rPr lang="en-US" b="1" dirty="0"/>
              <a:t>2</a:t>
            </a:r>
            <a:r>
              <a:rPr lang="en-US" b="1" baseline="30000" dirty="0"/>
              <a:t>p(n)</a:t>
            </a:r>
            <a:r>
              <a:rPr lang="en-US" baseline="30000" dirty="0"/>
              <a:t> </a:t>
            </a:r>
            <a:r>
              <a:rPr lang="en-US" dirty="0"/>
              <a:t>on a deterministic TM where </a:t>
            </a:r>
            <a:r>
              <a:rPr lang="en-US" b="1" dirty="0"/>
              <a:t>p</a:t>
            </a:r>
            <a:r>
              <a:rPr lang="en-US" dirty="0"/>
              <a:t> is some polynomial.</a:t>
            </a:r>
          </a:p>
          <a:p>
            <a:r>
              <a:rPr lang="en-US" b="1" dirty="0"/>
              <a:t>NEXPTIME</a:t>
            </a:r>
            <a:r>
              <a:rPr lang="en-US" dirty="0"/>
              <a:t> is the set of problems solvable in </a:t>
            </a:r>
            <a:r>
              <a:rPr lang="en-US" b="1" dirty="0"/>
              <a:t>2</a:t>
            </a:r>
            <a:r>
              <a:rPr lang="en-US" b="1" baseline="30000" dirty="0"/>
              <a:t>p(n)</a:t>
            </a:r>
            <a:r>
              <a:rPr lang="en-US" baseline="30000" dirty="0"/>
              <a:t> </a:t>
            </a:r>
            <a:r>
              <a:rPr lang="en-US" dirty="0"/>
              <a:t>on a non-deterministic TM.</a:t>
            </a:r>
          </a:p>
          <a:p>
            <a:r>
              <a:rPr lang="en-US" b="1" dirty="0"/>
              <a:t>EXPSPACE</a:t>
            </a:r>
            <a:r>
              <a:rPr lang="en-US" dirty="0"/>
              <a:t> is set of problems solvable in </a:t>
            </a:r>
            <a:r>
              <a:rPr lang="en-US" b="1" dirty="0"/>
              <a:t>2</a:t>
            </a:r>
            <a:r>
              <a:rPr lang="en-US" b="1" baseline="30000" dirty="0"/>
              <a:t>p(n)</a:t>
            </a:r>
            <a:r>
              <a:rPr lang="en-US" baseline="30000" dirty="0"/>
              <a:t> </a:t>
            </a:r>
            <a:r>
              <a:rPr lang="en-US" dirty="0"/>
              <a:t>space and unbounded time</a:t>
            </a:r>
          </a:p>
          <a:p>
            <a:endParaRPr lang="en-US" dirty="0"/>
          </a:p>
        </p:txBody>
      </p:sp>
      <p:sp>
        <p:nvSpPr>
          <p:cNvPr id="4" name="Date Placeholder 3">
            <a:extLst>
              <a:ext uri="{FF2B5EF4-FFF2-40B4-BE49-F238E27FC236}">
                <a16:creationId xmlns:a16="http://schemas.microsoft.com/office/drawing/2014/main" id="{4D598CDE-5DA5-6141-A018-BF4FE04A11CC}"/>
              </a:ext>
            </a:extLst>
          </p:cNvPr>
          <p:cNvSpPr>
            <a:spLocks noGrp="1"/>
          </p:cNvSpPr>
          <p:nvPr>
            <p:ph type="dt" sz="half" idx="10"/>
          </p:nvPr>
        </p:nvSpPr>
        <p:spPr/>
        <p:txBody>
          <a:bodyPr/>
          <a:lstStyle/>
          <a:p>
            <a:pPr>
              <a:defRPr/>
            </a:pPr>
            <a:fld id="{42E49081-5805-2747-8C6A-5FA478CC53C3}" type="datetime1">
              <a:rPr lang="en-US" smtClean="0"/>
              <a:pPr>
                <a:defRPr/>
              </a:pPr>
              <a:t>4/6/22</a:t>
            </a:fld>
            <a:endParaRPr lang="en-US"/>
          </a:p>
        </p:txBody>
      </p:sp>
      <p:sp>
        <p:nvSpPr>
          <p:cNvPr id="5" name="Footer Placeholder 4">
            <a:extLst>
              <a:ext uri="{FF2B5EF4-FFF2-40B4-BE49-F238E27FC236}">
                <a16:creationId xmlns:a16="http://schemas.microsoft.com/office/drawing/2014/main" id="{AEE6CB52-EAFB-AD47-87C8-9F2FB5E0C447}"/>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F1AB5AA5-C410-3E4F-A2C3-1A8715ED20D6}"/>
              </a:ext>
            </a:extLst>
          </p:cNvPr>
          <p:cNvSpPr>
            <a:spLocks noGrp="1"/>
          </p:cNvSpPr>
          <p:nvPr>
            <p:ph type="sldNum" sz="quarter" idx="12"/>
          </p:nvPr>
        </p:nvSpPr>
        <p:spPr/>
        <p:txBody>
          <a:bodyPr/>
          <a:lstStyle/>
          <a:p>
            <a:pPr>
              <a:defRPr/>
            </a:pPr>
            <a:fld id="{33E9163E-B168-F542-BBC6-C62085C73ADC}" type="slidenum">
              <a:rPr lang="en-US" smtClean="0"/>
              <a:pPr>
                <a:defRPr/>
              </a:pPr>
              <a:t>335</a:t>
            </a:fld>
            <a:endParaRPr lang="en-US"/>
          </a:p>
        </p:txBody>
      </p:sp>
    </p:spTree>
    <p:extLst>
      <p:ext uri="{BB962C8B-B14F-4D97-AF65-F5344CB8AC3E}">
        <p14:creationId xmlns:p14="http://schemas.microsoft.com/office/powerpoint/2010/main" val="2085635803"/>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C6B7B-6A43-A345-96C5-AE25D4CE4162}"/>
              </a:ext>
            </a:extLst>
          </p:cNvPr>
          <p:cNvSpPr>
            <a:spLocks noGrp="1"/>
          </p:cNvSpPr>
          <p:nvPr>
            <p:ph type="title"/>
          </p:nvPr>
        </p:nvSpPr>
        <p:spPr/>
        <p:txBody>
          <a:bodyPr/>
          <a:lstStyle/>
          <a:p>
            <a:r>
              <a:rPr lang="en-US" dirty="0"/>
              <a:t>Elementary Functions</a:t>
            </a:r>
          </a:p>
        </p:txBody>
      </p:sp>
      <p:sp>
        <p:nvSpPr>
          <p:cNvPr id="4" name="Date Placeholder 3">
            <a:extLst>
              <a:ext uri="{FF2B5EF4-FFF2-40B4-BE49-F238E27FC236}">
                <a16:creationId xmlns:a16="http://schemas.microsoft.com/office/drawing/2014/main" id="{BBD9A08D-4E78-7848-A284-BF5836D02E87}"/>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778F692A-5065-1545-AE12-D43CACEBD319}"/>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0912D7F6-397F-1A4F-86D0-6B0679B8B3F1}"/>
              </a:ext>
            </a:extLst>
          </p:cNvPr>
          <p:cNvSpPr>
            <a:spLocks noGrp="1"/>
          </p:cNvSpPr>
          <p:nvPr>
            <p:ph type="sldNum" sz="quarter" idx="12"/>
          </p:nvPr>
        </p:nvSpPr>
        <p:spPr/>
        <p:txBody>
          <a:bodyPr/>
          <a:lstStyle/>
          <a:p>
            <a:fld id="{F7F6C048-724C-A44D-A3A9-573A2C2F7973}" type="slidenum">
              <a:rPr lang="en-US" smtClean="0"/>
              <a:pPr/>
              <a:t>336</a:t>
            </a:fld>
            <a:endParaRPr lang="en-US"/>
          </a:p>
        </p:txBody>
      </p:sp>
      <p:pic>
        <p:nvPicPr>
          <p:cNvPr id="7" name="Content Placeholder 6">
            <a:extLst>
              <a:ext uri="{FF2B5EF4-FFF2-40B4-BE49-F238E27FC236}">
                <a16:creationId xmlns:a16="http://schemas.microsoft.com/office/drawing/2014/main" id="{F2E1EB7E-BEB3-6042-8A04-9C7150D53C72}"/>
              </a:ext>
            </a:extLst>
          </p:cNvPr>
          <p:cNvPicPr>
            <a:picLocks noGrp="1" noChangeAspect="1"/>
          </p:cNvPicPr>
          <p:nvPr>
            <p:ph idx="1"/>
          </p:nvPr>
        </p:nvPicPr>
        <p:blipFill>
          <a:blip r:embed="rId2"/>
          <a:stretch>
            <a:fillRect/>
          </a:stretch>
        </p:blipFill>
        <p:spPr>
          <a:xfrm>
            <a:off x="839383" y="2463800"/>
            <a:ext cx="8016039" cy="1143000"/>
          </a:xfrm>
          <a:prstGeom prst="rect">
            <a:avLst/>
          </a:prstGeom>
        </p:spPr>
      </p:pic>
    </p:spTree>
    <p:extLst>
      <p:ext uri="{BB962C8B-B14F-4D97-AF65-F5344CB8AC3E}">
        <p14:creationId xmlns:p14="http://schemas.microsoft.com/office/powerpoint/2010/main" val="3741821163"/>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Alternating TM (ATM)</a:t>
            </a:r>
          </a:p>
        </p:txBody>
      </p:sp>
      <p:sp>
        <p:nvSpPr>
          <p:cNvPr id="3" name="Content Placeholder 2"/>
          <p:cNvSpPr>
            <a:spLocks noGrp="1"/>
          </p:cNvSpPr>
          <p:nvPr>
            <p:ph idx="1"/>
          </p:nvPr>
        </p:nvSpPr>
        <p:spPr/>
        <p:txBody>
          <a:bodyPr/>
          <a:lstStyle/>
          <a:p>
            <a:r>
              <a:rPr lang="en-US" sz="2400" b="1" dirty="0"/>
              <a:t>ATM</a:t>
            </a:r>
            <a:r>
              <a:rPr lang="en-US" sz="2400" dirty="0"/>
              <a:t> adds to </a:t>
            </a:r>
            <a:r>
              <a:rPr lang="en-US" sz="2400" b="1" dirty="0"/>
              <a:t>NDTM</a:t>
            </a:r>
            <a:r>
              <a:rPr lang="en-US" sz="2400" dirty="0"/>
              <a:t> notation the notion where, for each state q, q has one of the following properties: (</a:t>
            </a:r>
            <a:r>
              <a:rPr lang="en-US" sz="2400" b="1" dirty="0"/>
              <a:t>accept, reject</a:t>
            </a:r>
            <a:r>
              <a:rPr lang="en-US" sz="2400" b="1" dirty="0">
                <a:sym typeface="Symbol" panose="05050102010706020507" pitchFamily="18" charset="2"/>
              </a:rPr>
              <a:t>, </a:t>
            </a:r>
            <a:r>
              <a:rPr lang="en-US" sz="2400" b="1" dirty="0"/>
              <a:t>, </a:t>
            </a:r>
            <a:r>
              <a:rPr lang="en-US" sz="2400" b="1" dirty="0">
                <a:sym typeface="Symbol" panose="05050102010706020507" pitchFamily="18" charset="2"/>
              </a:rPr>
              <a:t></a:t>
            </a:r>
            <a:r>
              <a:rPr lang="en-US" sz="2400" dirty="0">
                <a:sym typeface="Symbol" panose="05050102010706020507" pitchFamily="18" charset="2"/>
              </a:rPr>
              <a:t>)</a:t>
            </a:r>
          </a:p>
          <a:p>
            <a:pPr lvl="1"/>
            <a:r>
              <a:rPr lang="en-US" sz="2000" b="1" dirty="0">
                <a:sym typeface="Symbol" panose="05050102010706020507" pitchFamily="18" charset="2"/>
              </a:rPr>
              <a:t></a:t>
            </a:r>
            <a:r>
              <a:rPr lang="en-US" sz="2000" dirty="0">
                <a:sym typeface="Symbol" panose="05050102010706020507" pitchFamily="18" charset="2"/>
              </a:rPr>
              <a:t> means mean accept the string if </a:t>
            </a:r>
            <a:r>
              <a:rPr lang="en-US" sz="2000" u="sng" dirty="0">
                <a:sym typeface="Symbol" panose="05050102010706020507" pitchFamily="18" charset="2"/>
              </a:rPr>
              <a:t>any</a:t>
            </a:r>
            <a:r>
              <a:rPr lang="en-US" sz="2000" dirty="0">
                <a:sym typeface="Symbol" panose="05050102010706020507" pitchFamily="18" charset="2"/>
              </a:rPr>
              <a:t> final state reached after </a:t>
            </a:r>
            <a:r>
              <a:rPr lang="en-US" sz="2000" b="1" dirty="0">
                <a:sym typeface="Symbol" panose="05050102010706020507" pitchFamily="18" charset="2"/>
              </a:rPr>
              <a:t>q</a:t>
            </a:r>
            <a:r>
              <a:rPr lang="en-US" sz="2000" dirty="0">
                <a:sym typeface="Symbol" panose="05050102010706020507" pitchFamily="18" charset="2"/>
              </a:rPr>
              <a:t> is accepting</a:t>
            </a:r>
          </a:p>
          <a:p>
            <a:pPr lvl="1"/>
            <a:r>
              <a:rPr lang="en-US" sz="2000" b="1" dirty="0">
                <a:sym typeface="Symbol" panose="05050102010706020507" pitchFamily="18" charset="2"/>
              </a:rPr>
              <a:t></a:t>
            </a:r>
            <a:r>
              <a:rPr lang="en-US" sz="2000" dirty="0">
                <a:sym typeface="Symbol" panose="05050102010706020507" pitchFamily="18" charset="2"/>
              </a:rPr>
              <a:t> means mean accept the string if </a:t>
            </a:r>
            <a:r>
              <a:rPr lang="en-US" sz="2000" u="sng" dirty="0">
                <a:sym typeface="Symbol" panose="05050102010706020507" pitchFamily="18" charset="2"/>
              </a:rPr>
              <a:t>all</a:t>
            </a:r>
            <a:r>
              <a:rPr lang="en-US" sz="2000" dirty="0">
                <a:sym typeface="Symbol" panose="05050102010706020507" pitchFamily="18" charset="2"/>
              </a:rPr>
              <a:t> final states reached after </a:t>
            </a:r>
            <a:r>
              <a:rPr lang="en-US" sz="2000" b="1" dirty="0">
                <a:sym typeface="Symbol" panose="05050102010706020507" pitchFamily="18" charset="2"/>
              </a:rPr>
              <a:t>q</a:t>
            </a:r>
            <a:r>
              <a:rPr lang="en-US" sz="2000" dirty="0">
                <a:sym typeface="Symbol" panose="05050102010706020507" pitchFamily="18" charset="2"/>
              </a:rPr>
              <a:t> are accepting</a:t>
            </a:r>
          </a:p>
          <a:p>
            <a:r>
              <a:rPr lang="en-US" sz="2400" b="1" dirty="0">
                <a:sym typeface="Symbol" panose="05050102010706020507" pitchFamily="18" charset="2"/>
              </a:rPr>
              <a:t>AP = PSPACE </a:t>
            </a:r>
            <a:r>
              <a:rPr lang="en-US" sz="2400" dirty="0">
                <a:sym typeface="Symbol" panose="05050102010706020507" pitchFamily="18" charset="2"/>
              </a:rPr>
              <a:t>where </a:t>
            </a:r>
            <a:r>
              <a:rPr lang="en-US" sz="2400" b="1" dirty="0">
                <a:sym typeface="Symbol" panose="05050102010706020507" pitchFamily="18" charset="2"/>
              </a:rPr>
              <a:t>AP</a:t>
            </a:r>
            <a:r>
              <a:rPr lang="en-US" sz="2400" dirty="0">
                <a:sym typeface="Symbol" panose="05050102010706020507" pitchFamily="18" charset="2"/>
              </a:rPr>
              <a:t> is class of problems solvable in polynomial time on an </a:t>
            </a:r>
            <a:r>
              <a:rPr lang="en-US" sz="2400" b="1" dirty="0">
                <a:sym typeface="Symbol" panose="05050102010706020507" pitchFamily="18" charset="2"/>
              </a:rPr>
              <a:t>ATM</a:t>
            </a:r>
            <a:r>
              <a:rPr lang="en-US" sz="2400" dirty="0">
                <a:sym typeface="Symbol" panose="05050102010706020507" pitchFamily="18" charset="2"/>
              </a:rPr>
              <a:t> </a:t>
            </a:r>
          </a:p>
          <a:p>
            <a:r>
              <a:rPr lang="en-US" sz="2400" b="1" dirty="0">
                <a:sym typeface="Symbol" panose="05050102010706020507" pitchFamily="18" charset="2"/>
              </a:rPr>
              <a:t>AL = P </a:t>
            </a:r>
            <a:r>
              <a:rPr lang="en-US" sz="2400" dirty="0">
                <a:sym typeface="Symbol" panose="05050102010706020507" pitchFamily="18" charset="2"/>
              </a:rPr>
              <a:t>where </a:t>
            </a:r>
            <a:r>
              <a:rPr lang="en-US" sz="2400" b="1" dirty="0">
                <a:sym typeface="Symbol" panose="05050102010706020507" pitchFamily="18" charset="2"/>
              </a:rPr>
              <a:t>AL</a:t>
            </a:r>
            <a:r>
              <a:rPr lang="en-US" sz="2400" dirty="0">
                <a:sym typeface="Symbol" panose="05050102010706020507" pitchFamily="18" charset="2"/>
              </a:rPr>
              <a:t> is like </a:t>
            </a:r>
            <a:r>
              <a:rPr lang="en-US" sz="2400" b="1" dirty="0">
                <a:sym typeface="Symbol" panose="05050102010706020507" pitchFamily="18" charset="2"/>
              </a:rPr>
              <a:t>AP</a:t>
            </a:r>
            <a:r>
              <a:rPr lang="en-US" sz="2400" dirty="0">
                <a:sym typeface="Symbol" panose="05050102010706020507" pitchFamily="18" charset="2"/>
              </a:rPr>
              <a:t>, except we are limited to log space.</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4/6/22</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337</a:t>
            </a:fld>
            <a:endParaRPr lang="en-US" dirty="0"/>
          </a:p>
        </p:txBody>
      </p:sp>
    </p:spTree>
    <p:extLst>
      <p:ext uri="{BB962C8B-B14F-4D97-AF65-F5344CB8AC3E}">
        <p14:creationId xmlns:p14="http://schemas.microsoft.com/office/powerpoint/2010/main" val="2005794527"/>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QSAT, Petri Net, </a:t>
            </a:r>
            <a:r>
              <a:rPr lang="en-US" dirty="0" err="1"/>
              <a:t>Presburger</a:t>
            </a:r>
            <a:endParaRPr lang="en-US" dirty="0"/>
          </a:p>
        </p:txBody>
      </p:sp>
      <p:sp>
        <p:nvSpPr>
          <p:cNvPr id="3" name="Content Placeholder 2"/>
          <p:cNvSpPr>
            <a:spLocks noGrp="1"/>
          </p:cNvSpPr>
          <p:nvPr>
            <p:ph idx="1"/>
          </p:nvPr>
        </p:nvSpPr>
        <p:spPr/>
        <p:txBody>
          <a:bodyPr/>
          <a:lstStyle/>
          <a:p>
            <a:r>
              <a:rPr lang="en-US" sz="2800" b="1" dirty="0"/>
              <a:t>QSAT</a:t>
            </a:r>
            <a:r>
              <a:rPr lang="en-US" sz="2800" dirty="0"/>
              <a:t> is solvable by an alternating TM in polynomial time and polynomial space</a:t>
            </a:r>
          </a:p>
          <a:p>
            <a:r>
              <a:rPr lang="en-US" sz="2800" dirty="0"/>
              <a:t>As noted, before, </a:t>
            </a:r>
            <a:r>
              <a:rPr lang="en-US" sz="2800" b="1" dirty="0"/>
              <a:t>QSAT</a:t>
            </a:r>
            <a:r>
              <a:rPr lang="en-US" sz="2800" dirty="0"/>
              <a:t> is </a:t>
            </a:r>
            <a:r>
              <a:rPr lang="en-US" sz="2800" b="1" dirty="0"/>
              <a:t>PSPACE-Complete</a:t>
            </a:r>
          </a:p>
          <a:p>
            <a:r>
              <a:rPr lang="en-US" sz="2800" b="1" dirty="0"/>
              <a:t>Petri net reachability</a:t>
            </a:r>
            <a:r>
              <a:rPr lang="en-US" sz="2800" dirty="0"/>
              <a:t> is </a:t>
            </a:r>
            <a:r>
              <a:rPr lang="en-US" sz="2800" b="1" dirty="0"/>
              <a:t>EXPSPACE-hard</a:t>
            </a:r>
            <a:r>
              <a:rPr lang="en-US" sz="2800" dirty="0"/>
              <a:t> and requires </a:t>
            </a:r>
            <a:r>
              <a:rPr lang="en-US" sz="2800" b="1" dirty="0"/>
              <a:t>2-EXPTIME</a:t>
            </a:r>
          </a:p>
          <a:p>
            <a:r>
              <a:rPr lang="en-US" sz="2800" b="1" dirty="0" err="1"/>
              <a:t>Presburger</a:t>
            </a:r>
            <a:r>
              <a:rPr lang="en-US" sz="2800" b="1" dirty="0"/>
              <a:t> arithmetic </a:t>
            </a:r>
            <a:r>
              <a:rPr lang="en-US" sz="2800" dirty="0"/>
              <a:t>is at least in </a:t>
            </a:r>
            <a:r>
              <a:rPr lang="en-US" sz="2800" b="1" dirty="0"/>
              <a:t>2-EXPTIME</a:t>
            </a:r>
            <a:r>
              <a:rPr lang="en-US" sz="2800" dirty="0"/>
              <a:t>, at most in  </a:t>
            </a:r>
            <a:r>
              <a:rPr lang="en-US" sz="2800" b="1" dirty="0"/>
              <a:t>3-EXPTIME</a:t>
            </a:r>
            <a:r>
              <a:rPr lang="en-US" sz="2800" dirty="0"/>
              <a:t>, and can be solved by an </a:t>
            </a:r>
            <a:r>
              <a:rPr lang="en-US" sz="2800" b="1" dirty="0"/>
              <a:t>ATM</a:t>
            </a:r>
            <a:r>
              <a:rPr lang="en-US" sz="2800" dirty="0"/>
              <a:t> with </a:t>
            </a:r>
            <a:r>
              <a:rPr lang="en-US" sz="2800" b="1" dirty="0"/>
              <a:t>n</a:t>
            </a:r>
            <a:r>
              <a:rPr lang="en-US" sz="2800" dirty="0"/>
              <a:t> alternating quantifiers in </a:t>
            </a:r>
            <a:r>
              <a:rPr lang="en-US" sz="2800" b="1" dirty="0"/>
              <a:t>doubly exponential time</a:t>
            </a:r>
          </a:p>
          <a:p>
            <a:endParaRPr lang="en-US" dirty="0"/>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4/6/22</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338</a:t>
            </a:fld>
            <a:endParaRPr lang="en-US">
              <a:solidFill>
                <a:srgbClr val="000000"/>
              </a:solidFill>
            </a:endParaRPr>
          </a:p>
        </p:txBody>
      </p:sp>
    </p:spTree>
    <p:extLst>
      <p:ext uri="{BB962C8B-B14F-4D97-AF65-F5344CB8AC3E}">
        <p14:creationId xmlns:p14="http://schemas.microsoft.com/office/powerpoint/2010/main" val="1094477297"/>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26F61-2452-AE41-AF9A-96E34C9B2905}"/>
              </a:ext>
            </a:extLst>
          </p:cNvPr>
          <p:cNvSpPr>
            <a:spLocks noGrp="1"/>
          </p:cNvSpPr>
          <p:nvPr>
            <p:ph type="title"/>
          </p:nvPr>
        </p:nvSpPr>
        <p:spPr/>
        <p:txBody>
          <a:bodyPr/>
          <a:lstStyle/>
          <a:p>
            <a:r>
              <a:rPr lang="en-US" dirty="0"/>
              <a:t>Why is Space so Different?</a:t>
            </a:r>
          </a:p>
        </p:txBody>
      </p:sp>
      <p:sp>
        <p:nvSpPr>
          <p:cNvPr id="3" name="Content Placeholder 2">
            <a:extLst>
              <a:ext uri="{FF2B5EF4-FFF2-40B4-BE49-F238E27FC236}">
                <a16:creationId xmlns:a16="http://schemas.microsoft.com/office/drawing/2014/main" id="{AF9E6C80-E7CA-104F-985F-4E4CD797C387}"/>
              </a:ext>
            </a:extLst>
          </p:cNvPr>
          <p:cNvSpPr>
            <a:spLocks noGrp="1"/>
          </p:cNvSpPr>
          <p:nvPr>
            <p:ph idx="1"/>
          </p:nvPr>
        </p:nvSpPr>
        <p:spPr/>
        <p:txBody>
          <a:bodyPr/>
          <a:lstStyle/>
          <a:p>
            <a:r>
              <a:rPr lang="en-US" sz="2800" dirty="0"/>
              <a:t>We made claims that </a:t>
            </a:r>
            <a:r>
              <a:rPr lang="en-US" sz="2800" b="1" dirty="0"/>
              <a:t>PSPACE=NPSPACE </a:t>
            </a:r>
            <a:r>
              <a:rPr lang="en-US" sz="2800" dirty="0"/>
              <a:t>even though we cannot show </a:t>
            </a:r>
            <a:r>
              <a:rPr lang="en-US" sz="2800" b="1" dirty="0"/>
              <a:t>P = NP</a:t>
            </a:r>
            <a:r>
              <a:rPr lang="en-US" sz="2800" dirty="0"/>
              <a:t>. In fact, we suspect it is not so. </a:t>
            </a:r>
          </a:p>
          <a:p>
            <a:r>
              <a:rPr lang="en-US" sz="2800" dirty="0" err="1"/>
              <a:t>Savitch’s</a:t>
            </a:r>
            <a:r>
              <a:rPr lang="en-US" sz="2800" dirty="0"/>
              <a:t> Theorem:</a:t>
            </a:r>
            <a:br>
              <a:rPr lang="en-US" sz="2800" dirty="0"/>
            </a:br>
            <a:r>
              <a:rPr lang="en-US" sz="2800" dirty="0"/>
              <a:t>if </a:t>
            </a:r>
            <a:r>
              <a:rPr lang="en-US" sz="2800" b="1" dirty="0"/>
              <a:t>f ∈ </a:t>
            </a:r>
            <a:r>
              <a:rPr lang="en-US" sz="2800" b="1" dirty="0" err="1"/>
              <a:t>Ω</a:t>
            </a:r>
            <a:r>
              <a:rPr lang="en-US" sz="2800" b="1" dirty="0"/>
              <a:t>(log(n))</a:t>
            </a:r>
            <a:r>
              <a:rPr lang="en-US" sz="2800" dirty="0"/>
              <a:t>, </a:t>
            </a:r>
            <a:r>
              <a:rPr lang="en-US" sz="2800" dirty="0" err="1"/>
              <a:t>e.g</a:t>
            </a:r>
            <a:r>
              <a:rPr lang="en-US" sz="2800" dirty="0"/>
              <a:t>, </a:t>
            </a:r>
            <a:r>
              <a:rPr lang="en-US" sz="2800" b="1" dirty="0"/>
              <a:t>f</a:t>
            </a:r>
            <a:r>
              <a:rPr lang="en-US" sz="2800" dirty="0"/>
              <a:t> describes the binary representation of nodes in a graph of size </a:t>
            </a:r>
            <a:r>
              <a:rPr lang="en-US" sz="2800" b="1" dirty="0"/>
              <a:t>n</a:t>
            </a:r>
            <a:r>
              <a:rPr lang="en-US" sz="2800" dirty="0"/>
              <a:t>, or </a:t>
            </a:r>
            <a:r>
              <a:rPr lang="en-US" sz="2800" b="1" dirty="0"/>
              <a:t>f</a:t>
            </a:r>
            <a:r>
              <a:rPr lang="en-US" sz="2800" dirty="0"/>
              <a:t> says that we look at our input value of </a:t>
            </a:r>
            <a:r>
              <a:rPr lang="en-US" sz="2800" b="1" dirty="0"/>
              <a:t>n</a:t>
            </a:r>
            <a:r>
              <a:rPr lang="en-US" sz="2800" dirty="0"/>
              <a:t>, then</a:t>
            </a:r>
            <a:br>
              <a:rPr lang="en-US" sz="2800" dirty="0"/>
            </a:br>
            <a:r>
              <a:rPr lang="en-US" sz="2800" b="1" dirty="0"/>
              <a:t>NSPACE(f(n)) ⊆ DSPACE(f(n)</a:t>
            </a:r>
            <a:r>
              <a:rPr lang="en-US" sz="2800" b="1" baseline="30000" dirty="0"/>
              <a:t>2</a:t>
            </a:r>
            <a:r>
              <a:rPr lang="en-US" sz="2800" b="1" dirty="0"/>
              <a:t>)</a:t>
            </a:r>
          </a:p>
          <a:p>
            <a:r>
              <a:rPr lang="en-US" sz="2800" dirty="0"/>
              <a:t>This says what we want as, if </a:t>
            </a:r>
            <a:r>
              <a:rPr lang="en-US" sz="2800" b="1" dirty="0"/>
              <a:t>f(n)</a:t>
            </a:r>
            <a:r>
              <a:rPr lang="en-US" sz="2800" dirty="0"/>
              <a:t> is a polynomial, then so is </a:t>
            </a:r>
            <a:r>
              <a:rPr lang="en-US" sz="2800" b="1" dirty="0"/>
              <a:t>f(n)</a:t>
            </a:r>
            <a:r>
              <a:rPr lang="en-US" sz="2800" b="1" baseline="30000" dirty="0"/>
              <a:t>2</a:t>
            </a:r>
            <a:r>
              <a:rPr lang="en-US" sz="2800" dirty="0"/>
              <a:t>.</a:t>
            </a:r>
          </a:p>
        </p:txBody>
      </p:sp>
      <p:sp>
        <p:nvSpPr>
          <p:cNvPr id="4" name="Date Placeholder 3">
            <a:extLst>
              <a:ext uri="{FF2B5EF4-FFF2-40B4-BE49-F238E27FC236}">
                <a16:creationId xmlns:a16="http://schemas.microsoft.com/office/drawing/2014/main" id="{3DBC5542-6130-AA4D-9A90-7EF950EEFA08}"/>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86B059C9-79DE-B740-A364-B9CA8E0BEF75}"/>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DAB7819F-A5FE-FB45-82BC-91D5B403A3D8}"/>
              </a:ext>
            </a:extLst>
          </p:cNvPr>
          <p:cNvSpPr>
            <a:spLocks noGrp="1"/>
          </p:cNvSpPr>
          <p:nvPr>
            <p:ph type="sldNum" sz="quarter" idx="12"/>
          </p:nvPr>
        </p:nvSpPr>
        <p:spPr/>
        <p:txBody>
          <a:bodyPr/>
          <a:lstStyle/>
          <a:p>
            <a:fld id="{F7F6C048-724C-A44D-A3A9-573A2C2F7973}" type="slidenum">
              <a:rPr lang="en-US" smtClean="0"/>
              <a:pPr/>
              <a:t>339</a:t>
            </a:fld>
            <a:endParaRPr lang="en-US"/>
          </a:p>
        </p:txBody>
      </p:sp>
    </p:spTree>
    <p:extLst>
      <p:ext uri="{BB962C8B-B14F-4D97-AF65-F5344CB8AC3E}">
        <p14:creationId xmlns:p14="http://schemas.microsoft.com/office/powerpoint/2010/main" val="24412647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Version 2 of VC</a:t>
            </a:r>
          </a:p>
        </p:txBody>
      </p:sp>
      <p:sp>
        <p:nvSpPr>
          <p:cNvPr id="411651" name="Rectangle 3"/>
          <p:cNvSpPr>
            <a:spLocks noGrp="1" noChangeArrowheads="1"/>
          </p:cNvSpPr>
          <p:nvPr>
            <p:ph idx="1"/>
          </p:nvPr>
        </p:nvSpPr>
        <p:spPr/>
        <p:txBody>
          <a:bodyPr/>
          <a:lstStyle/>
          <a:p>
            <a:pPr lvl="2" eaLnBrk="1" hangingPunct="1">
              <a:lnSpc>
                <a:spcPct val="90000"/>
              </a:lnSpc>
              <a:buFont typeface="Times" charset="0"/>
              <a:buNone/>
              <a:defRPr/>
            </a:pPr>
            <a:r>
              <a:rPr lang="en-US" sz="2000" b="1" dirty="0">
                <a:latin typeface="Times New Roman" charset="0"/>
              </a:rPr>
              <a:t>	</a:t>
            </a:r>
            <a:r>
              <a:rPr lang="en-US" dirty="0"/>
              <a:t>In</a:t>
            </a:r>
            <a:r>
              <a:rPr lang="en-US" b="1" dirty="0"/>
              <a:t> Version 2</a:t>
            </a:r>
            <a:r>
              <a:rPr lang="en-US" dirty="0"/>
              <a:t>, we can also easily check that X has exactly</a:t>
            </a:r>
            <a:r>
              <a:rPr lang="en-US" b="1" dirty="0"/>
              <a:t> k </a:t>
            </a:r>
            <a:r>
              <a:rPr lang="en-US" dirty="0"/>
              <a:t>vertices and that </a:t>
            </a:r>
            <a:r>
              <a:rPr lang="en-US" b="1" dirty="0"/>
              <a:t>X </a:t>
            </a:r>
            <a:r>
              <a:rPr lang="en-US" dirty="0"/>
              <a:t>is a vertex cover. </a:t>
            </a:r>
          </a:p>
          <a:p>
            <a:pPr lvl="2" eaLnBrk="1" hangingPunct="1">
              <a:lnSpc>
                <a:spcPct val="90000"/>
              </a:lnSpc>
              <a:buFont typeface="Times" charset="0"/>
              <a:buNone/>
              <a:defRPr/>
            </a:pPr>
            <a:r>
              <a:rPr lang="en-US" b="1" dirty="0"/>
              <a:t>	</a:t>
            </a:r>
          </a:p>
          <a:p>
            <a:pPr lvl="2" eaLnBrk="1" hangingPunct="1">
              <a:lnSpc>
                <a:spcPct val="90000"/>
              </a:lnSpc>
              <a:buFont typeface="Times" charset="0"/>
              <a:buNone/>
              <a:defRPr/>
            </a:pPr>
            <a:r>
              <a:rPr lang="en-US" b="1" dirty="0"/>
              <a:t>	</a:t>
            </a:r>
            <a:r>
              <a:rPr lang="en-US" u="sng" dirty="0"/>
              <a:t>But</a:t>
            </a:r>
            <a:r>
              <a:rPr lang="en-US" dirty="0"/>
              <a:t> we don't know how to easily check that there is not a smaller vertex cover!!</a:t>
            </a:r>
          </a:p>
          <a:p>
            <a:pPr lvl="2" eaLnBrk="1" hangingPunct="1">
              <a:lnSpc>
                <a:spcPct val="90000"/>
              </a:lnSpc>
              <a:buFont typeface="Times" charset="0"/>
              <a:buNone/>
              <a:defRPr/>
            </a:pPr>
            <a:endParaRPr lang="en-US" dirty="0"/>
          </a:p>
          <a:p>
            <a:pPr lvl="2" eaLnBrk="1" hangingPunct="1">
              <a:lnSpc>
                <a:spcPct val="90000"/>
              </a:lnSpc>
              <a:buFont typeface="Times" charset="0"/>
              <a:buNone/>
              <a:defRPr/>
            </a:pPr>
            <a:r>
              <a:rPr lang="en-US" dirty="0"/>
              <a:t>	That seems to require exponential time.</a:t>
            </a:r>
          </a:p>
          <a:p>
            <a:pPr lvl="2" eaLnBrk="1" hangingPunct="1">
              <a:lnSpc>
                <a:spcPct val="90000"/>
              </a:lnSpc>
              <a:buFont typeface="Times" charset="0"/>
              <a:buNone/>
              <a:defRPr/>
            </a:pPr>
            <a:endParaRPr lang="en-US" dirty="0"/>
          </a:p>
          <a:p>
            <a:pPr lvl="2" eaLnBrk="1" hangingPunct="1">
              <a:lnSpc>
                <a:spcPct val="90000"/>
              </a:lnSpc>
              <a:buFont typeface="Times" charset="0"/>
              <a:buNone/>
              <a:defRPr/>
            </a:pPr>
            <a:r>
              <a:rPr lang="en-US" dirty="0"/>
              <a:t>	These are very similar </a:t>
            </a:r>
            <a:r>
              <a:rPr lang="en-US" i="1" dirty="0"/>
              <a:t>looking</a:t>
            </a:r>
            <a:r>
              <a:rPr lang="en-US" dirty="0"/>
              <a:t> "decision" problems (Yes/No answers), yet they are VERY different in this one important respect.</a:t>
            </a:r>
          </a:p>
          <a:p>
            <a:pPr eaLnBrk="1" hangingPunct="1">
              <a:lnSpc>
                <a:spcPct val="90000"/>
              </a:lnSpc>
              <a:buFont typeface="Times" charset="0"/>
              <a:buChar char="•"/>
              <a:defRPr/>
            </a:pPr>
            <a:endParaRPr lang="en-US" sz="2800" b="1" dirty="0">
              <a:latin typeface="Times New Roman" charset="0"/>
            </a:endParaRPr>
          </a:p>
          <a:p>
            <a:pPr eaLnBrk="1" hangingPunct="1">
              <a:lnSpc>
                <a:spcPct val="90000"/>
              </a:lnSpc>
              <a:buFont typeface="Times" charset="0"/>
              <a:buNone/>
              <a:defRPr/>
            </a:pPr>
            <a:r>
              <a:rPr lang="en-US" sz="2800" dirty="0">
                <a:latin typeface="Times New Roman" charset="0"/>
              </a:rPr>
              <a:t>		</a:t>
            </a:r>
            <a:endParaRPr lang="en-US" sz="2000" dirty="0">
              <a:latin typeface="Times New Roman" charset="0"/>
            </a:endParaRPr>
          </a:p>
          <a:p>
            <a:pPr eaLnBrk="1" hangingPunct="1">
              <a:lnSpc>
                <a:spcPct val="90000"/>
              </a:lnSpc>
              <a:buFont typeface="Times" charset="0"/>
              <a:buChar char="•"/>
              <a:defRPr/>
            </a:pPr>
            <a:endParaRPr lang="en-US" sz="2800" dirty="0"/>
          </a:p>
        </p:txBody>
      </p:sp>
      <p:sp>
        <p:nvSpPr>
          <p:cNvPr id="4" name="Date Placeholder 3">
            <a:extLst>
              <a:ext uri="{FF2B5EF4-FFF2-40B4-BE49-F238E27FC236}">
                <a16:creationId xmlns:a16="http://schemas.microsoft.com/office/drawing/2014/main" id="{AC9D15FF-F873-6541-98A0-F3C4CD145EE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DF96540F-CB73-7A4B-8C04-B1700CF343BA}"/>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B38A8B7D-ADC7-7445-B937-8A7DAA3458D1}"/>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27681568"/>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791A2-46AE-4140-B0E8-95CD304F24C7}"/>
              </a:ext>
            </a:extLst>
          </p:cNvPr>
          <p:cNvSpPr>
            <a:spLocks noGrp="1"/>
          </p:cNvSpPr>
          <p:nvPr>
            <p:ph type="title"/>
          </p:nvPr>
        </p:nvSpPr>
        <p:spPr/>
        <p:txBody>
          <a:bodyPr/>
          <a:lstStyle/>
          <a:p>
            <a:r>
              <a:rPr lang="en-US" dirty="0"/>
              <a:t>Key Element of Proof</a:t>
            </a:r>
          </a:p>
        </p:txBody>
      </p:sp>
      <p:sp>
        <p:nvSpPr>
          <p:cNvPr id="3" name="Content Placeholder 2">
            <a:extLst>
              <a:ext uri="{FF2B5EF4-FFF2-40B4-BE49-F238E27FC236}">
                <a16:creationId xmlns:a16="http://schemas.microsoft.com/office/drawing/2014/main" id="{8D6A3290-F3F6-9C4F-BA51-8CA09E066B40}"/>
              </a:ext>
            </a:extLst>
          </p:cNvPr>
          <p:cNvSpPr>
            <a:spLocks noGrp="1"/>
          </p:cNvSpPr>
          <p:nvPr>
            <p:ph idx="1"/>
          </p:nvPr>
        </p:nvSpPr>
        <p:spPr/>
        <p:txBody>
          <a:bodyPr/>
          <a:lstStyle/>
          <a:p>
            <a:r>
              <a:rPr lang="en-US" sz="2800" dirty="0"/>
              <a:t>If </a:t>
            </a:r>
            <a:r>
              <a:rPr lang="en-US" sz="2800" b="1" i="1" dirty="0"/>
              <a:t>L</a:t>
            </a:r>
            <a:r>
              <a:rPr lang="en-US" sz="2800" dirty="0"/>
              <a:t> is in </a:t>
            </a:r>
            <a:r>
              <a:rPr lang="en-US" sz="2800" b="1" dirty="0"/>
              <a:t>NSPACE(f(n)) </a:t>
            </a:r>
            <a:r>
              <a:rPr lang="en-US" sz="2800" dirty="0"/>
              <a:t>then a tree showing the decision process for membership in </a:t>
            </a:r>
            <a:r>
              <a:rPr lang="en-US" sz="2800" b="1" i="1" dirty="0"/>
              <a:t>L</a:t>
            </a:r>
            <a:r>
              <a:rPr lang="en-US" sz="2800" dirty="0"/>
              <a:t> is really a directed graph with </a:t>
            </a:r>
            <a:r>
              <a:rPr lang="en-US" sz="2800" b="1" dirty="0"/>
              <a:t>O(2</a:t>
            </a:r>
            <a:r>
              <a:rPr lang="en-US" sz="2800" b="1" baseline="30000" dirty="0"/>
              <a:t>f(n)</a:t>
            </a:r>
            <a:r>
              <a:rPr lang="en-US" sz="2800" b="1" dirty="0"/>
              <a:t>) </a:t>
            </a:r>
            <a:r>
              <a:rPr lang="en-US" sz="2800" dirty="0"/>
              <a:t>nodes associated with each of the states that the TM might be in</a:t>
            </a:r>
          </a:p>
          <a:p>
            <a:r>
              <a:rPr lang="en-US" sz="2800" dirty="0"/>
              <a:t>For each </a:t>
            </a:r>
            <a:r>
              <a:rPr lang="en-US" sz="2800" b="1" dirty="0"/>
              <a:t>x ∊ {0,1}</a:t>
            </a:r>
            <a:r>
              <a:rPr lang="en-US" sz="2800" b="1" baseline="30000" dirty="0"/>
              <a:t>+</a:t>
            </a:r>
            <a:r>
              <a:rPr lang="en-US" sz="2800" dirty="0"/>
              <a:t>, </a:t>
            </a:r>
            <a:r>
              <a:rPr lang="en-US" sz="2800" b="1" dirty="0"/>
              <a:t>x ∊</a:t>
            </a:r>
            <a:r>
              <a:rPr lang="en-US" sz="2800" b="1" i="1" dirty="0"/>
              <a:t> L</a:t>
            </a:r>
            <a:r>
              <a:rPr lang="en-US" sz="2800" dirty="0"/>
              <a:t> </a:t>
            </a:r>
            <a:r>
              <a:rPr lang="en-US" sz="2800" dirty="0" err="1"/>
              <a:t>iff</a:t>
            </a:r>
            <a:r>
              <a:rPr lang="en-US" sz="2800" dirty="0"/>
              <a:t> there is a path from the start configuration to the accepting configuration</a:t>
            </a:r>
          </a:p>
          <a:p>
            <a:r>
              <a:rPr lang="en-US" sz="2800" dirty="0"/>
              <a:t>Connectivity from start to accept is what leads to acceptance</a:t>
            </a:r>
          </a:p>
        </p:txBody>
      </p:sp>
      <p:sp>
        <p:nvSpPr>
          <p:cNvPr id="4" name="Date Placeholder 3">
            <a:extLst>
              <a:ext uri="{FF2B5EF4-FFF2-40B4-BE49-F238E27FC236}">
                <a16:creationId xmlns:a16="http://schemas.microsoft.com/office/drawing/2014/main" id="{B534645D-0FCD-DC4B-BF0D-F29EE8EA8852}"/>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28B3C92C-93CF-B942-9C7D-EED78B7B299E}"/>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6A51BA02-808B-154D-A7C5-E587EC492B4E}"/>
              </a:ext>
            </a:extLst>
          </p:cNvPr>
          <p:cNvSpPr>
            <a:spLocks noGrp="1"/>
          </p:cNvSpPr>
          <p:nvPr>
            <p:ph type="sldNum" sz="quarter" idx="12"/>
          </p:nvPr>
        </p:nvSpPr>
        <p:spPr/>
        <p:txBody>
          <a:bodyPr/>
          <a:lstStyle/>
          <a:p>
            <a:fld id="{F7F6C048-724C-A44D-A3A9-573A2C2F7973}" type="slidenum">
              <a:rPr lang="en-US" smtClean="0"/>
              <a:pPr/>
              <a:t>340</a:t>
            </a:fld>
            <a:endParaRPr lang="en-US"/>
          </a:p>
        </p:txBody>
      </p:sp>
    </p:spTree>
    <p:extLst>
      <p:ext uri="{BB962C8B-B14F-4D97-AF65-F5344CB8AC3E}">
        <p14:creationId xmlns:p14="http://schemas.microsoft.com/office/powerpoint/2010/main" val="3273779855"/>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6D53B-85BE-A84A-97F8-B60FE551EB5C}"/>
              </a:ext>
            </a:extLst>
          </p:cNvPr>
          <p:cNvSpPr>
            <a:spLocks noGrp="1"/>
          </p:cNvSpPr>
          <p:nvPr>
            <p:ph type="title"/>
          </p:nvPr>
        </p:nvSpPr>
        <p:spPr/>
        <p:txBody>
          <a:bodyPr/>
          <a:lstStyle/>
          <a:p>
            <a:r>
              <a:rPr lang="en-US" dirty="0"/>
              <a:t>Vertex Connectivity</a:t>
            </a:r>
          </a:p>
        </p:txBody>
      </p:sp>
      <p:sp>
        <p:nvSpPr>
          <p:cNvPr id="3" name="Content Placeholder 2">
            <a:extLst>
              <a:ext uri="{FF2B5EF4-FFF2-40B4-BE49-F238E27FC236}">
                <a16:creationId xmlns:a16="http://schemas.microsoft.com/office/drawing/2014/main" id="{ACD3A75E-5BBB-3D4F-AC8F-A687B474A5FD}"/>
              </a:ext>
            </a:extLst>
          </p:cNvPr>
          <p:cNvSpPr>
            <a:spLocks noGrp="1"/>
          </p:cNvSpPr>
          <p:nvPr>
            <p:ph idx="1"/>
          </p:nvPr>
        </p:nvSpPr>
        <p:spPr/>
        <p:txBody>
          <a:bodyPr/>
          <a:lstStyle/>
          <a:p>
            <a:r>
              <a:rPr lang="en-US" sz="2400" dirty="0"/>
              <a:t>In Algorithm Design and Analysis, we focus on time, so long as space is not unreasonable</a:t>
            </a:r>
          </a:p>
          <a:p>
            <a:r>
              <a:rPr lang="en-US" sz="2400" dirty="0"/>
              <a:t>We would typically use DFS to determine if a start node </a:t>
            </a:r>
            <a:r>
              <a:rPr lang="en-US" sz="2400" b="1" dirty="0"/>
              <a:t>s</a:t>
            </a:r>
            <a:r>
              <a:rPr lang="en-US" sz="2400" dirty="0"/>
              <a:t> has a path to another node </a:t>
            </a:r>
            <a:r>
              <a:rPr lang="en-US" sz="2400" b="1" dirty="0"/>
              <a:t>t</a:t>
            </a:r>
            <a:r>
              <a:rPr lang="en-US" sz="2400" dirty="0"/>
              <a:t> in a directed graph </a:t>
            </a:r>
            <a:r>
              <a:rPr lang="en-US" sz="2400" b="1" dirty="0"/>
              <a:t>G=(V,E)</a:t>
            </a:r>
          </a:p>
          <a:p>
            <a:r>
              <a:rPr lang="en-US" sz="2400" dirty="0"/>
              <a:t>Time is </a:t>
            </a:r>
            <a:r>
              <a:rPr lang="en-US" sz="2400" b="1" dirty="0"/>
              <a:t>O(N)</a:t>
            </a:r>
            <a:r>
              <a:rPr lang="en-US" sz="2400" dirty="0"/>
              <a:t>, </a:t>
            </a:r>
            <a:r>
              <a:rPr lang="en-US" sz="2400" b="1" dirty="0"/>
              <a:t>N=|V|+|E|</a:t>
            </a:r>
          </a:p>
          <a:p>
            <a:r>
              <a:rPr lang="en-US" sz="2400" dirty="0"/>
              <a:t>Space is </a:t>
            </a:r>
            <a:r>
              <a:rPr lang="en-US" sz="2400" b="1" dirty="0"/>
              <a:t>O(N lg</a:t>
            </a:r>
            <a:r>
              <a:rPr lang="en-US" sz="2400" b="1" baseline="-25000" dirty="0"/>
              <a:t>2</a:t>
            </a:r>
            <a:r>
              <a:rPr lang="en-US" sz="2400" b="1" dirty="0"/>
              <a:t>N)</a:t>
            </a:r>
          </a:p>
          <a:p>
            <a:r>
              <a:rPr lang="en-US" sz="2400" dirty="0"/>
              <a:t>The </a:t>
            </a:r>
            <a:r>
              <a:rPr lang="en-US" sz="2400" b="1" dirty="0"/>
              <a:t>lg</a:t>
            </a:r>
            <a:r>
              <a:rPr lang="en-US" sz="2400" b="1" baseline="-25000" dirty="0"/>
              <a:t>2</a:t>
            </a:r>
            <a:r>
              <a:rPr lang="en-US" sz="2400" b="1" dirty="0"/>
              <a:t>N</a:t>
            </a:r>
            <a:r>
              <a:rPr lang="en-US" sz="2400" dirty="0"/>
              <a:t> is for activation records storing node numbers -- there are other things in the activation record, but they have constant size</a:t>
            </a:r>
          </a:p>
          <a:p>
            <a:r>
              <a:rPr lang="en-US" sz="2400" dirty="0"/>
              <a:t>We wish to ignore time and do better on size!!!</a:t>
            </a:r>
            <a:endParaRPr lang="en-US" sz="2600" dirty="0"/>
          </a:p>
        </p:txBody>
      </p:sp>
      <p:sp>
        <p:nvSpPr>
          <p:cNvPr id="4" name="Date Placeholder 3">
            <a:extLst>
              <a:ext uri="{FF2B5EF4-FFF2-40B4-BE49-F238E27FC236}">
                <a16:creationId xmlns:a16="http://schemas.microsoft.com/office/drawing/2014/main" id="{AE38258D-3639-C142-BFEB-1D350E75F262}"/>
              </a:ext>
            </a:extLst>
          </p:cNvPr>
          <p:cNvSpPr>
            <a:spLocks noGrp="1"/>
          </p:cNvSpPr>
          <p:nvPr>
            <p:ph type="dt" sz="half" idx="10"/>
          </p:nvPr>
        </p:nvSpPr>
        <p:spPr/>
        <p:txBody>
          <a:bodyPr/>
          <a:lstStyle/>
          <a:p>
            <a:fld id="{2534C2F4-DACC-7046-9C17-8BE104BD396C}" type="datetime1">
              <a:rPr lang="en-US" smtClean="0"/>
              <a:t>4/6/22</a:t>
            </a:fld>
            <a:endParaRPr lang="en-US" dirty="0"/>
          </a:p>
        </p:txBody>
      </p:sp>
      <p:sp>
        <p:nvSpPr>
          <p:cNvPr id="5" name="Footer Placeholder 4">
            <a:extLst>
              <a:ext uri="{FF2B5EF4-FFF2-40B4-BE49-F238E27FC236}">
                <a16:creationId xmlns:a16="http://schemas.microsoft.com/office/drawing/2014/main" id="{B679883F-DC9C-1447-8BAC-49466DCA1765}"/>
              </a:ext>
            </a:extLst>
          </p:cNvPr>
          <p:cNvSpPr>
            <a:spLocks noGrp="1"/>
          </p:cNvSpPr>
          <p:nvPr>
            <p:ph type="ftr" sz="quarter" idx="11"/>
          </p:nvPr>
        </p:nvSpPr>
        <p:spPr/>
        <p:txBody>
          <a:bodyPr/>
          <a:lstStyle/>
          <a:p>
            <a:r>
              <a:rPr lang="en-US" dirty="0"/>
              <a:t>© UCF CS</a:t>
            </a:r>
          </a:p>
        </p:txBody>
      </p:sp>
      <p:sp>
        <p:nvSpPr>
          <p:cNvPr id="6" name="Slide Number Placeholder 5">
            <a:extLst>
              <a:ext uri="{FF2B5EF4-FFF2-40B4-BE49-F238E27FC236}">
                <a16:creationId xmlns:a16="http://schemas.microsoft.com/office/drawing/2014/main" id="{74135F96-E1FB-2040-BE14-F24317678A3A}"/>
              </a:ext>
            </a:extLst>
          </p:cNvPr>
          <p:cNvSpPr>
            <a:spLocks noGrp="1"/>
          </p:cNvSpPr>
          <p:nvPr>
            <p:ph type="sldNum" sz="quarter" idx="12"/>
          </p:nvPr>
        </p:nvSpPr>
        <p:spPr/>
        <p:txBody>
          <a:bodyPr/>
          <a:lstStyle/>
          <a:p>
            <a:fld id="{F7F6C048-724C-A44D-A3A9-573A2C2F7973}" type="slidenum">
              <a:rPr lang="en-US" smtClean="0"/>
              <a:pPr/>
              <a:t>341</a:t>
            </a:fld>
            <a:endParaRPr lang="en-US"/>
          </a:p>
        </p:txBody>
      </p:sp>
    </p:spTree>
    <p:extLst>
      <p:ext uri="{BB962C8B-B14F-4D97-AF65-F5344CB8AC3E}">
        <p14:creationId xmlns:p14="http://schemas.microsoft.com/office/powerpoint/2010/main" val="802374249"/>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DBABB-280D-6A44-959D-309FDBBE9673}"/>
              </a:ext>
            </a:extLst>
          </p:cNvPr>
          <p:cNvSpPr>
            <a:spLocks noGrp="1"/>
          </p:cNvSpPr>
          <p:nvPr>
            <p:ph type="title"/>
          </p:nvPr>
        </p:nvSpPr>
        <p:spPr/>
        <p:txBody>
          <a:bodyPr/>
          <a:lstStyle/>
          <a:p>
            <a:r>
              <a:rPr lang="en-US" dirty="0"/>
              <a:t>What if Non-Deterministic?</a:t>
            </a:r>
          </a:p>
        </p:txBody>
      </p:sp>
      <p:sp>
        <p:nvSpPr>
          <p:cNvPr id="3" name="Content Placeholder 2">
            <a:extLst>
              <a:ext uri="{FF2B5EF4-FFF2-40B4-BE49-F238E27FC236}">
                <a16:creationId xmlns:a16="http://schemas.microsoft.com/office/drawing/2014/main" id="{94B6DD6B-F2FE-214A-ABFD-DDA1CA030D50}"/>
              </a:ext>
            </a:extLst>
          </p:cNvPr>
          <p:cNvSpPr>
            <a:spLocks noGrp="1"/>
          </p:cNvSpPr>
          <p:nvPr>
            <p:ph idx="1"/>
          </p:nvPr>
        </p:nvSpPr>
        <p:spPr/>
        <p:txBody>
          <a:bodyPr/>
          <a:lstStyle/>
          <a:p>
            <a:r>
              <a:rPr lang="en-US" sz="2800" dirty="0"/>
              <a:t>Consider a non-deterministic algorithm DFS to search for the existence of a path from a start node </a:t>
            </a:r>
            <a:r>
              <a:rPr lang="en-US" sz="2800" b="1" dirty="0"/>
              <a:t>s</a:t>
            </a:r>
            <a:r>
              <a:rPr lang="en-US" sz="2800" dirty="0"/>
              <a:t> to another node </a:t>
            </a:r>
            <a:r>
              <a:rPr lang="en-US" sz="2800" b="1" dirty="0"/>
              <a:t>t</a:t>
            </a:r>
            <a:r>
              <a:rPr lang="en-US" sz="2800" dirty="0"/>
              <a:t> in a directed graph </a:t>
            </a:r>
            <a:r>
              <a:rPr lang="en-US" sz="2800" b="1" dirty="0"/>
              <a:t>G=(V,E)</a:t>
            </a:r>
          </a:p>
          <a:p>
            <a:r>
              <a:rPr lang="en-US" sz="2800" dirty="0"/>
              <a:t>Time is </a:t>
            </a:r>
            <a:r>
              <a:rPr lang="en-US" sz="2800" b="1" dirty="0"/>
              <a:t>O(N)</a:t>
            </a:r>
            <a:r>
              <a:rPr lang="en-US" sz="2800" dirty="0"/>
              <a:t>, </a:t>
            </a:r>
            <a:r>
              <a:rPr lang="en-US" sz="2800" b="1" dirty="0"/>
              <a:t>N=|V|+|E|</a:t>
            </a:r>
          </a:p>
          <a:p>
            <a:r>
              <a:rPr lang="en-US" sz="2800" dirty="0"/>
              <a:t>Space is </a:t>
            </a:r>
            <a:r>
              <a:rPr lang="en-US" sz="2800" b="1" dirty="0"/>
              <a:t>O(lg</a:t>
            </a:r>
            <a:r>
              <a:rPr lang="en-US" sz="2800" b="1" baseline="-25000" dirty="0"/>
              <a:t>2</a:t>
            </a:r>
            <a:r>
              <a:rPr lang="en-US" sz="2800" b="1" dirty="0"/>
              <a:t>N)</a:t>
            </a:r>
            <a:r>
              <a:rPr lang="en-US" sz="2800" dirty="0"/>
              <a:t> because we don’t need to remember the path that led us to a given point since there is no backtracking</a:t>
            </a:r>
          </a:p>
          <a:p>
            <a:r>
              <a:rPr lang="en-US" sz="2800" dirty="0" err="1"/>
              <a:t>Savitch’s</a:t>
            </a:r>
            <a:r>
              <a:rPr lang="en-US" sz="2800" dirty="0"/>
              <a:t> Theorem says we can do this deterministically in </a:t>
            </a:r>
            <a:r>
              <a:rPr lang="en-US" sz="2800" b="1" dirty="0"/>
              <a:t>O((lg</a:t>
            </a:r>
            <a:r>
              <a:rPr lang="en-US" sz="2800" b="1" baseline="-25000" dirty="0"/>
              <a:t>2</a:t>
            </a:r>
            <a:r>
              <a:rPr lang="en-US" sz="2800" b="1" dirty="0"/>
              <a:t>N)</a:t>
            </a:r>
            <a:r>
              <a:rPr lang="en-US" sz="2800" b="1" baseline="30000" dirty="0"/>
              <a:t>2</a:t>
            </a:r>
            <a:r>
              <a:rPr lang="en-US" sz="2800" b="1" dirty="0"/>
              <a:t>)</a:t>
            </a:r>
            <a:r>
              <a:rPr lang="en-US" sz="2800" dirty="0"/>
              <a:t> space</a:t>
            </a:r>
          </a:p>
          <a:p>
            <a:endParaRPr lang="en-US" dirty="0"/>
          </a:p>
        </p:txBody>
      </p:sp>
      <p:sp>
        <p:nvSpPr>
          <p:cNvPr id="4" name="Date Placeholder 3">
            <a:extLst>
              <a:ext uri="{FF2B5EF4-FFF2-40B4-BE49-F238E27FC236}">
                <a16:creationId xmlns:a16="http://schemas.microsoft.com/office/drawing/2014/main" id="{F11115FA-1D4E-534C-9BA5-19626A37B813}"/>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9B084F96-EF75-8C48-B717-67937E2376B3}"/>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D0A525DA-A01A-5247-ABF9-56F0E6732FCF}"/>
              </a:ext>
            </a:extLst>
          </p:cNvPr>
          <p:cNvSpPr>
            <a:spLocks noGrp="1"/>
          </p:cNvSpPr>
          <p:nvPr>
            <p:ph type="sldNum" sz="quarter" idx="12"/>
          </p:nvPr>
        </p:nvSpPr>
        <p:spPr/>
        <p:txBody>
          <a:bodyPr/>
          <a:lstStyle/>
          <a:p>
            <a:fld id="{F7F6C048-724C-A44D-A3A9-573A2C2F7973}" type="slidenum">
              <a:rPr lang="en-US" smtClean="0"/>
              <a:pPr/>
              <a:t>342</a:t>
            </a:fld>
            <a:endParaRPr lang="en-US"/>
          </a:p>
        </p:txBody>
      </p:sp>
    </p:spTree>
    <p:extLst>
      <p:ext uri="{BB962C8B-B14F-4D97-AF65-F5344CB8AC3E}">
        <p14:creationId xmlns:p14="http://schemas.microsoft.com/office/powerpoint/2010/main" val="2120981425"/>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F25CB-F3AC-034A-A7F4-448C5D952ABE}"/>
              </a:ext>
            </a:extLst>
          </p:cNvPr>
          <p:cNvSpPr>
            <a:spLocks noGrp="1"/>
          </p:cNvSpPr>
          <p:nvPr>
            <p:ph type="title"/>
          </p:nvPr>
        </p:nvSpPr>
        <p:spPr/>
        <p:txBody>
          <a:bodyPr/>
          <a:lstStyle/>
          <a:p>
            <a:r>
              <a:rPr lang="en-US" dirty="0"/>
              <a:t>Space Complexity of Connectivity</a:t>
            </a:r>
          </a:p>
        </p:txBody>
      </p:sp>
      <p:sp>
        <p:nvSpPr>
          <p:cNvPr id="3" name="Content Placeholder 2">
            <a:extLst>
              <a:ext uri="{FF2B5EF4-FFF2-40B4-BE49-F238E27FC236}">
                <a16:creationId xmlns:a16="http://schemas.microsoft.com/office/drawing/2014/main" id="{D7DDA00E-5C7B-7F42-85CE-E571B8B61668}"/>
              </a:ext>
            </a:extLst>
          </p:cNvPr>
          <p:cNvSpPr>
            <a:spLocks noGrp="1"/>
          </p:cNvSpPr>
          <p:nvPr>
            <p:ph idx="1"/>
          </p:nvPr>
        </p:nvSpPr>
        <p:spPr>
          <a:xfrm>
            <a:off x="457200" y="1600200"/>
            <a:ext cx="8382000" cy="4525963"/>
          </a:xfrm>
        </p:spPr>
        <p:txBody>
          <a:bodyPr/>
          <a:lstStyle/>
          <a:p>
            <a:r>
              <a:rPr lang="en-US" sz="2000" dirty="0"/>
              <a:t>We wish to show an </a:t>
            </a:r>
            <a:r>
              <a:rPr lang="en-US" sz="2000" b="1" dirty="0"/>
              <a:t>O((log</a:t>
            </a:r>
            <a:r>
              <a:rPr lang="en-US" sz="2000" b="1" baseline="-25000" dirty="0"/>
              <a:t>2</a:t>
            </a:r>
            <a:r>
              <a:rPr lang="en-US" sz="2000" b="1" dirty="0"/>
              <a:t>N)</a:t>
            </a:r>
            <a:r>
              <a:rPr lang="en-US" sz="2000" b="1" baseline="30000" dirty="0"/>
              <a:t>2</a:t>
            </a:r>
            <a:r>
              <a:rPr lang="en-US" sz="2000" b="1" dirty="0"/>
              <a:t>)</a:t>
            </a:r>
            <a:r>
              <a:rPr lang="en-US" sz="2000" dirty="0"/>
              <a:t>-space deterministic algorithm to decide if there is a path between two vertices in a </a:t>
            </a:r>
            <a:r>
              <a:rPr lang="en-US" sz="2000" b="1" dirty="0"/>
              <a:t>directed graph</a:t>
            </a:r>
            <a:r>
              <a:rPr lang="en-US" sz="2000" dirty="0"/>
              <a:t> with </a:t>
            </a:r>
            <a:r>
              <a:rPr lang="en-US" sz="2000" b="1" dirty="0"/>
              <a:t>N</a:t>
            </a:r>
            <a:r>
              <a:rPr lang="en-US" sz="2000" dirty="0"/>
              <a:t> vertices </a:t>
            </a:r>
          </a:p>
          <a:p>
            <a:r>
              <a:rPr lang="en-US" sz="2000" dirty="0"/>
              <a:t>Key insight is to show we can use a binary search to look for paths of length up to </a:t>
            </a:r>
            <a:r>
              <a:rPr lang="en-US" sz="2000" b="1" dirty="0"/>
              <a:t>k</a:t>
            </a:r>
            <a:r>
              <a:rPr lang="en-US" sz="2000" dirty="0"/>
              <a:t>, initially setting </a:t>
            </a:r>
            <a:r>
              <a:rPr lang="en-US" sz="2000" b="1" dirty="0"/>
              <a:t>k=N</a:t>
            </a:r>
          </a:p>
          <a:p>
            <a:r>
              <a:rPr lang="en-US" sz="2000" dirty="0"/>
              <a:t>Given </a:t>
            </a:r>
            <a:r>
              <a:rPr lang="en-US" sz="2000" b="1" dirty="0"/>
              <a:t>x</a:t>
            </a:r>
            <a:r>
              <a:rPr lang="en-US" sz="2000" dirty="0"/>
              <a:t>, start node </a:t>
            </a:r>
            <a:r>
              <a:rPr lang="en-US" sz="2000" b="1" dirty="0"/>
              <a:t>s</a:t>
            </a:r>
            <a:r>
              <a:rPr lang="en-US" sz="2000" dirty="0"/>
              <a:t>, and end node </a:t>
            </a:r>
            <a:r>
              <a:rPr lang="en-US" sz="2000" b="1" dirty="0"/>
              <a:t>t</a:t>
            </a:r>
            <a:r>
              <a:rPr lang="en-US" sz="2000" dirty="0"/>
              <a:t>, we check if there is a path from </a:t>
            </a:r>
            <a:r>
              <a:rPr lang="en-US" sz="2000" b="1" dirty="0"/>
              <a:t>s</a:t>
            </a:r>
            <a:r>
              <a:rPr lang="en-US" sz="2000" dirty="0"/>
              <a:t> to </a:t>
            </a:r>
            <a:r>
              <a:rPr lang="en-US" sz="2000" b="1" dirty="0"/>
              <a:t>t</a:t>
            </a:r>
            <a:r>
              <a:rPr lang="en-US" sz="2000" dirty="0"/>
              <a:t> recursively using a midpoint </a:t>
            </a:r>
            <a:r>
              <a:rPr lang="en-US" sz="2000" b="1" dirty="0"/>
              <a:t>u</a:t>
            </a:r>
            <a:r>
              <a:rPr lang="en-US" sz="2000" dirty="0"/>
              <a:t> that is at most </a:t>
            </a:r>
            <a:r>
              <a:rPr lang="en-US" sz="2000" b="1" dirty="0"/>
              <a:t>k/2</a:t>
            </a:r>
            <a:r>
              <a:rPr lang="en-US" sz="2000" dirty="0"/>
              <a:t> away from each (binary search)</a:t>
            </a:r>
          </a:p>
          <a:p>
            <a:r>
              <a:rPr lang="en-US" sz="2000" dirty="0"/>
              <a:t>This takes </a:t>
            </a:r>
            <a:r>
              <a:rPr lang="en-US" sz="2000" b="1" dirty="0"/>
              <a:t>O(log</a:t>
            </a:r>
            <a:r>
              <a:rPr lang="en-US" sz="2000" b="1" baseline="-25000" dirty="0"/>
              <a:t>2</a:t>
            </a:r>
            <a:r>
              <a:rPr lang="en-US" sz="2000" b="1" dirty="0"/>
              <a:t>N)</a:t>
            </a:r>
            <a:r>
              <a:rPr lang="en-US" sz="2000" dirty="0"/>
              <a:t> depth of recursive calls (not running time) </a:t>
            </a:r>
          </a:p>
          <a:p>
            <a:r>
              <a:rPr lang="en-US" sz="2000" dirty="0"/>
              <a:t>Each recursive call uses </a:t>
            </a:r>
            <a:r>
              <a:rPr lang="en-US" sz="2000" b="1" dirty="0"/>
              <a:t>O(log</a:t>
            </a:r>
            <a:r>
              <a:rPr lang="en-US" sz="2000" b="1" baseline="-25000" dirty="0"/>
              <a:t>2</a:t>
            </a:r>
            <a:r>
              <a:rPr lang="en-US" sz="2000" b="1" dirty="0"/>
              <a:t>N) </a:t>
            </a:r>
            <a:r>
              <a:rPr lang="en-US" sz="2000" dirty="0"/>
              <a:t>space for stack (activation record: locals + parameters + return address + return value which must include identify information about node associated with call)</a:t>
            </a:r>
          </a:p>
          <a:p>
            <a:r>
              <a:rPr lang="en-US" sz="2000" dirty="0"/>
              <a:t>Total space is then </a:t>
            </a:r>
            <a:r>
              <a:rPr lang="en-US" sz="2000" b="1" dirty="0"/>
              <a:t>log</a:t>
            </a:r>
            <a:r>
              <a:rPr lang="en-US" sz="2000" b="1" baseline="-25000" dirty="0"/>
              <a:t>2</a:t>
            </a:r>
            <a:r>
              <a:rPr lang="en-US" sz="2000" b="1" dirty="0"/>
              <a:t>N * log</a:t>
            </a:r>
            <a:r>
              <a:rPr lang="en-US" sz="2000" b="1" baseline="-25000" dirty="0"/>
              <a:t>2</a:t>
            </a:r>
            <a:r>
              <a:rPr lang="en-US" sz="2000" b="1" dirty="0"/>
              <a:t>N = (log</a:t>
            </a:r>
            <a:r>
              <a:rPr lang="en-US" sz="2000" b="1" baseline="-25000" dirty="0"/>
              <a:t>2</a:t>
            </a:r>
            <a:r>
              <a:rPr lang="en-US" sz="2000" b="1" dirty="0"/>
              <a:t>N)</a:t>
            </a:r>
            <a:r>
              <a:rPr lang="en-US" sz="2000" b="1" baseline="30000" dirty="0"/>
              <a:t>2</a:t>
            </a:r>
            <a:endParaRPr lang="en-US" sz="2000" baseline="30000" dirty="0"/>
          </a:p>
        </p:txBody>
      </p:sp>
      <p:sp>
        <p:nvSpPr>
          <p:cNvPr id="4" name="Date Placeholder 3">
            <a:extLst>
              <a:ext uri="{FF2B5EF4-FFF2-40B4-BE49-F238E27FC236}">
                <a16:creationId xmlns:a16="http://schemas.microsoft.com/office/drawing/2014/main" id="{FE89EC38-3166-B142-96F9-846F48519C7C}"/>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63194403-9221-4246-90E1-9DA33FB111F8}"/>
              </a:ext>
            </a:extLst>
          </p:cNvPr>
          <p:cNvSpPr>
            <a:spLocks noGrp="1"/>
          </p:cNvSpPr>
          <p:nvPr>
            <p:ph type="ftr" sz="quarter" idx="11"/>
          </p:nvPr>
        </p:nvSpPr>
        <p:spPr/>
        <p:txBody>
          <a:bodyPr/>
          <a:lstStyle/>
          <a:p>
            <a:r>
              <a:rPr lang="en-US" dirty="0"/>
              <a:t>© UCF CS</a:t>
            </a:r>
          </a:p>
        </p:txBody>
      </p:sp>
      <p:sp>
        <p:nvSpPr>
          <p:cNvPr id="6" name="Slide Number Placeholder 5">
            <a:extLst>
              <a:ext uri="{FF2B5EF4-FFF2-40B4-BE49-F238E27FC236}">
                <a16:creationId xmlns:a16="http://schemas.microsoft.com/office/drawing/2014/main" id="{B76BAD32-6912-7B40-A869-F95D2E450373}"/>
              </a:ext>
            </a:extLst>
          </p:cNvPr>
          <p:cNvSpPr>
            <a:spLocks noGrp="1"/>
          </p:cNvSpPr>
          <p:nvPr>
            <p:ph type="sldNum" sz="quarter" idx="12"/>
          </p:nvPr>
        </p:nvSpPr>
        <p:spPr/>
        <p:txBody>
          <a:bodyPr/>
          <a:lstStyle/>
          <a:p>
            <a:fld id="{F7F6C048-724C-A44D-A3A9-573A2C2F7973}" type="slidenum">
              <a:rPr lang="en-US" smtClean="0"/>
              <a:pPr/>
              <a:t>343</a:t>
            </a:fld>
            <a:endParaRPr lang="en-US"/>
          </a:p>
        </p:txBody>
      </p:sp>
    </p:spTree>
    <p:extLst>
      <p:ext uri="{BB962C8B-B14F-4D97-AF65-F5344CB8AC3E}">
        <p14:creationId xmlns:p14="http://schemas.microsoft.com/office/powerpoint/2010/main" val="3372263213"/>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07C31-7B74-3A44-B942-D66123657283}"/>
              </a:ext>
            </a:extLst>
          </p:cNvPr>
          <p:cNvSpPr>
            <a:spLocks noGrp="1"/>
          </p:cNvSpPr>
          <p:nvPr>
            <p:ph type="title"/>
          </p:nvPr>
        </p:nvSpPr>
        <p:spPr/>
        <p:txBody>
          <a:bodyPr/>
          <a:lstStyle/>
          <a:p>
            <a:r>
              <a:rPr lang="en-US" dirty="0"/>
              <a:t>Pseudo </a:t>
            </a:r>
            <a:r>
              <a:rPr lang="en-US" dirty="0" err="1"/>
              <a:t>Savitch</a:t>
            </a:r>
            <a:r>
              <a:rPr lang="en-US" dirty="0"/>
              <a:t> Code</a:t>
            </a:r>
          </a:p>
        </p:txBody>
      </p:sp>
      <p:sp>
        <p:nvSpPr>
          <p:cNvPr id="3" name="Content Placeholder 2">
            <a:extLst>
              <a:ext uri="{FF2B5EF4-FFF2-40B4-BE49-F238E27FC236}">
                <a16:creationId xmlns:a16="http://schemas.microsoft.com/office/drawing/2014/main" id="{B0A0AFF0-E65A-7E4D-BE57-5B02AA8D489C}"/>
              </a:ext>
            </a:extLst>
          </p:cNvPr>
          <p:cNvSpPr>
            <a:spLocks noGrp="1"/>
          </p:cNvSpPr>
          <p:nvPr>
            <p:ph idx="1"/>
          </p:nvPr>
        </p:nvSpPr>
        <p:spPr/>
        <p:txBody>
          <a:bodyPr/>
          <a:lstStyle/>
          <a:p>
            <a:pPr marL="0" indent="0">
              <a:buNone/>
            </a:pPr>
            <a:r>
              <a:rPr lang="en-US" sz="3000" b="1" dirty="0"/>
              <a:t>Bool</a:t>
            </a:r>
            <a:r>
              <a:rPr lang="en-US" sz="3000" dirty="0"/>
              <a:t> </a:t>
            </a:r>
            <a:r>
              <a:rPr lang="en-US" sz="3000" dirty="0" err="1"/>
              <a:t>k_edge_path</a:t>
            </a:r>
            <a:r>
              <a:rPr lang="en-US" sz="3000" dirty="0"/>
              <a:t> (node s, node t, int k) </a:t>
            </a:r>
            <a:r>
              <a:rPr lang="en-US" sz="3000" b="1" dirty="0"/>
              <a:t>{</a:t>
            </a:r>
          </a:p>
          <a:p>
            <a:pPr marL="0" indent="0">
              <a:buNone/>
            </a:pPr>
            <a:r>
              <a:rPr lang="en-US" sz="3000" b="1" dirty="0"/>
              <a:t>	if</a:t>
            </a:r>
            <a:r>
              <a:rPr lang="en-US" sz="3000" dirty="0"/>
              <a:t> k == 0 </a:t>
            </a:r>
            <a:r>
              <a:rPr lang="en-US" sz="3000" b="1" dirty="0"/>
              <a:t>return</a:t>
            </a:r>
            <a:r>
              <a:rPr lang="en-US" sz="3000" dirty="0"/>
              <a:t> s == t </a:t>
            </a:r>
          </a:p>
          <a:p>
            <a:pPr marL="0" indent="0">
              <a:buNone/>
            </a:pPr>
            <a:r>
              <a:rPr lang="en-US" sz="3000" b="1" dirty="0"/>
              <a:t>	if</a:t>
            </a:r>
            <a:r>
              <a:rPr lang="en-US" sz="3000" dirty="0"/>
              <a:t> k == 1 </a:t>
            </a:r>
            <a:r>
              <a:rPr lang="en-US" sz="3000" b="1" dirty="0"/>
              <a:t>return</a:t>
            </a:r>
            <a:r>
              <a:rPr lang="en-US" sz="3000" dirty="0"/>
              <a:t> s == t || (s, t) </a:t>
            </a:r>
            <a:r>
              <a:rPr lang="en-US" sz="3000" b="1" dirty="0"/>
              <a:t>in</a:t>
            </a:r>
            <a:r>
              <a:rPr lang="en-US" sz="3000" dirty="0"/>
              <a:t> edges</a:t>
            </a:r>
            <a:br>
              <a:rPr lang="en-US" sz="3000" dirty="0"/>
            </a:br>
            <a:r>
              <a:rPr lang="en-US" sz="3000" dirty="0"/>
              <a:t>	</a:t>
            </a:r>
            <a:r>
              <a:rPr lang="en-US" sz="3000" b="1" dirty="0"/>
              <a:t>for</a:t>
            </a:r>
            <a:r>
              <a:rPr lang="en-US" sz="3000" dirty="0"/>
              <a:t> u </a:t>
            </a:r>
            <a:r>
              <a:rPr lang="en-US" sz="3000" b="1" dirty="0"/>
              <a:t>in</a:t>
            </a:r>
            <a:r>
              <a:rPr lang="en-US" sz="3000" dirty="0"/>
              <a:t> nodes // this introduces </a:t>
            </a:r>
            <a:r>
              <a:rPr lang="en-US" sz="3000" b="1" dirty="0"/>
              <a:t>O(N)</a:t>
            </a:r>
            <a:r>
              <a:rPr lang="en-US" sz="3000" dirty="0"/>
              <a:t> time</a:t>
            </a:r>
          </a:p>
          <a:p>
            <a:pPr marL="0" indent="0">
              <a:buNone/>
            </a:pPr>
            <a:r>
              <a:rPr lang="en-US" sz="3000" b="1" dirty="0"/>
              <a:t>		if</a:t>
            </a:r>
            <a:r>
              <a:rPr lang="en-US" sz="3000" dirty="0"/>
              <a:t> </a:t>
            </a:r>
            <a:r>
              <a:rPr lang="en-US" sz="3000" dirty="0" err="1"/>
              <a:t>k_edge_path</a:t>
            </a:r>
            <a:r>
              <a:rPr lang="en-US" sz="3000" dirty="0"/>
              <a:t>(s, u, floor(k / 2)) 			   &amp;&amp; </a:t>
            </a:r>
            <a:r>
              <a:rPr lang="en-US" sz="3000" dirty="0" err="1"/>
              <a:t>k_edge_path</a:t>
            </a:r>
            <a:r>
              <a:rPr lang="en-US" sz="3000" dirty="0"/>
              <a:t>(u, t, ceil(k / 2)) 			</a:t>
            </a:r>
            <a:r>
              <a:rPr lang="en-US" sz="3000" b="1" dirty="0"/>
              <a:t>return</a:t>
            </a:r>
            <a:r>
              <a:rPr lang="en-US" sz="3000" dirty="0"/>
              <a:t> </a:t>
            </a:r>
            <a:r>
              <a:rPr lang="en-US" sz="3000" b="1" dirty="0"/>
              <a:t>true</a:t>
            </a:r>
            <a:r>
              <a:rPr lang="en-US" sz="3000" dirty="0"/>
              <a:t> </a:t>
            </a:r>
            <a:br>
              <a:rPr lang="en-US" sz="3000" dirty="0"/>
            </a:br>
            <a:r>
              <a:rPr lang="en-US" sz="3000" dirty="0"/>
              <a:t>	</a:t>
            </a:r>
            <a:r>
              <a:rPr lang="en-US" sz="3000" b="1" dirty="0"/>
              <a:t>return</a:t>
            </a:r>
            <a:r>
              <a:rPr lang="en-US" sz="3000" dirty="0"/>
              <a:t> </a:t>
            </a:r>
            <a:r>
              <a:rPr lang="en-US" sz="3000" b="1" dirty="0"/>
              <a:t>false</a:t>
            </a:r>
            <a:br>
              <a:rPr lang="en-US" sz="3000" b="1" dirty="0"/>
            </a:br>
            <a:r>
              <a:rPr lang="en-US" sz="3000" b="1" dirty="0"/>
              <a:t>}</a:t>
            </a:r>
            <a:endParaRPr lang="en-US" sz="3000" dirty="0"/>
          </a:p>
        </p:txBody>
      </p:sp>
      <p:sp>
        <p:nvSpPr>
          <p:cNvPr id="4" name="Date Placeholder 3">
            <a:extLst>
              <a:ext uri="{FF2B5EF4-FFF2-40B4-BE49-F238E27FC236}">
                <a16:creationId xmlns:a16="http://schemas.microsoft.com/office/drawing/2014/main" id="{AAD6B09E-822A-234D-A699-C110E4F70CFD}"/>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45DA00EF-73C2-674C-8014-B91B54E3262E}"/>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C5E9E8D0-F5ED-2C42-A810-837C6E43120D}"/>
              </a:ext>
            </a:extLst>
          </p:cNvPr>
          <p:cNvSpPr>
            <a:spLocks noGrp="1"/>
          </p:cNvSpPr>
          <p:nvPr>
            <p:ph type="sldNum" sz="quarter" idx="12"/>
          </p:nvPr>
        </p:nvSpPr>
        <p:spPr/>
        <p:txBody>
          <a:bodyPr/>
          <a:lstStyle/>
          <a:p>
            <a:fld id="{F7F6C048-724C-A44D-A3A9-573A2C2F7973}" type="slidenum">
              <a:rPr lang="en-US" smtClean="0"/>
              <a:pPr/>
              <a:t>344</a:t>
            </a:fld>
            <a:endParaRPr lang="en-US"/>
          </a:p>
        </p:txBody>
      </p:sp>
    </p:spTree>
    <p:extLst>
      <p:ext uri="{BB962C8B-B14F-4D97-AF65-F5344CB8AC3E}">
        <p14:creationId xmlns:p14="http://schemas.microsoft.com/office/powerpoint/2010/main" val="2972821815"/>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07C31-7B74-3A44-B942-D66123657283}"/>
              </a:ext>
            </a:extLst>
          </p:cNvPr>
          <p:cNvSpPr>
            <a:spLocks noGrp="1"/>
          </p:cNvSpPr>
          <p:nvPr>
            <p:ph type="title"/>
          </p:nvPr>
        </p:nvSpPr>
        <p:spPr/>
        <p:txBody>
          <a:bodyPr/>
          <a:lstStyle/>
          <a:p>
            <a:r>
              <a:rPr lang="en-US" dirty="0"/>
              <a:t>Analyzing </a:t>
            </a:r>
            <a:r>
              <a:rPr lang="en-US" dirty="0" err="1"/>
              <a:t>Savitch</a:t>
            </a:r>
            <a:r>
              <a:rPr lang="en-US" dirty="0"/>
              <a:t> Code</a:t>
            </a:r>
          </a:p>
        </p:txBody>
      </p:sp>
      <p:sp>
        <p:nvSpPr>
          <p:cNvPr id="3" name="Content Placeholder 2">
            <a:extLst>
              <a:ext uri="{FF2B5EF4-FFF2-40B4-BE49-F238E27FC236}">
                <a16:creationId xmlns:a16="http://schemas.microsoft.com/office/drawing/2014/main" id="{B0A0AFF0-E65A-7E4D-BE57-5B02AA8D489C}"/>
              </a:ext>
            </a:extLst>
          </p:cNvPr>
          <p:cNvSpPr>
            <a:spLocks noGrp="1"/>
          </p:cNvSpPr>
          <p:nvPr>
            <p:ph idx="1"/>
          </p:nvPr>
        </p:nvSpPr>
        <p:spPr/>
        <p:txBody>
          <a:bodyPr/>
          <a:lstStyle/>
          <a:p>
            <a:pPr marL="0" indent="0">
              <a:buNone/>
            </a:pPr>
            <a:r>
              <a:rPr lang="en-US" sz="2200" b="1" dirty="0"/>
              <a:t>Bool</a:t>
            </a:r>
            <a:r>
              <a:rPr lang="en-US" sz="2200" dirty="0"/>
              <a:t> </a:t>
            </a:r>
            <a:r>
              <a:rPr lang="en-US" sz="2200" dirty="0" err="1"/>
              <a:t>k_edge_path</a:t>
            </a:r>
            <a:r>
              <a:rPr lang="en-US" sz="2200" dirty="0"/>
              <a:t> (node s, node t, int k) </a:t>
            </a:r>
            <a:endParaRPr lang="en-US" sz="2200" b="1" dirty="0"/>
          </a:p>
          <a:p>
            <a:pPr marL="0" indent="0">
              <a:buNone/>
            </a:pPr>
            <a:r>
              <a:rPr lang="en-US" sz="2200" dirty="0"/>
              <a:t>Requires</a:t>
            </a:r>
            <a:r>
              <a:rPr lang="en-US" sz="2200" b="1" dirty="0"/>
              <a:t> s, t</a:t>
            </a:r>
            <a:r>
              <a:rPr lang="en-US" sz="2200" dirty="0"/>
              <a:t>,</a:t>
            </a:r>
            <a:r>
              <a:rPr lang="en-US" sz="2200" b="1" dirty="0"/>
              <a:t> </a:t>
            </a:r>
            <a:r>
              <a:rPr lang="en-US" sz="2200" dirty="0"/>
              <a:t>and</a:t>
            </a:r>
            <a:r>
              <a:rPr lang="en-US" sz="2200" b="1" dirty="0"/>
              <a:t> </a:t>
            </a:r>
            <a:r>
              <a:rPr lang="en-US" sz="2200" dirty="0"/>
              <a:t>k be remembered</a:t>
            </a:r>
          </a:p>
          <a:p>
            <a:pPr marL="0" indent="0">
              <a:buNone/>
            </a:pPr>
            <a:r>
              <a:rPr lang="en-US" sz="2200" dirty="0"/>
              <a:t>Because we have the following all paths can be viewed as length </a:t>
            </a:r>
            <a:r>
              <a:rPr lang="en-US" sz="2200" b="1" dirty="0"/>
              <a:t>k</a:t>
            </a:r>
            <a:r>
              <a:rPr lang="en-US" sz="2200" dirty="0"/>
              <a:t> (</a:t>
            </a:r>
            <a:r>
              <a:rPr lang="en-US" sz="2200" b="1" dirty="0"/>
              <a:t>N</a:t>
            </a:r>
            <a:r>
              <a:rPr lang="en-US" sz="2200" dirty="0"/>
              <a:t>) at start.</a:t>
            </a:r>
          </a:p>
          <a:p>
            <a:pPr marL="0" indent="0">
              <a:buNone/>
            </a:pPr>
            <a:r>
              <a:rPr lang="en-US" sz="2200" b="1" dirty="0"/>
              <a:t>	if</a:t>
            </a:r>
            <a:r>
              <a:rPr lang="en-US" sz="2200" dirty="0"/>
              <a:t> k == 0 </a:t>
            </a:r>
            <a:r>
              <a:rPr lang="en-US" sz="2200" b="1" dirty="0"/>
              <a:t>return</a:t>
            </a:r>
            <a:r>
              <a:rPr lang="en-US" sz="2200" dirty="0"/>
              <a:t> s == t </a:t>
            </a:r>
          </a:p>
          <a:p>
            <a:pPr marL="0" indent="0">
              <a:buNone/>
            </a:pPr>
            <a:r>
              <a:rPr lang="en-US" sz="2200" b="1" dirty="0"/>
              <a:t>	if</a:t>
            </a:r>
            <a:r>
              <a:rPr lang="en-US" sz="2200" dirty="0"/>
              <a:t> k == 1 </a:t>
            </a:r>
            <a:r>
              <a:rPr lang="en-US" sz="2200" b="1" dirty="0"/>
              <a:t>return</a:t>
            </a:r>
            <a:r>
              <a:rPr lang="en-US" sz="2200" dirty="0"/>
              <a:t> s == t || (s, t) </a:t>
            </a:r>
            <a:r>
              <a:rPr lang="en-US" sz="2200" b="1" dirty="0"/>
              <a:t>in</a:t>
            </a:r>
            <a:r>
              <a:rPr lang="en-US" sz="2200" dirty="0"/>
              <a:t> edges</a:t>
            </a:r>
          </a:p>
          <a:p>
            <a:pPr marL="0" indent="0">
              <a:buNone/>
            </a:pPr>
            <a:r>
              <a:rPr lang="en-US" sz="2200" dirty="0"/>
              <a:t>Order N for checking all possible intermediaries</a:t>
            </a:r>
            <a:br>
              <a:rPr lang="en-US" sz="2200" dirty="0"/>
            </a:br>
            <a:r>
              <a:rPr lang="en-US" sz="2200" dirty="0"/>
              <a:t> 	</a:t>
            </a:r>
            <a:r>
              <a:rPr lang="en-US" sz="2200" b="1" dirty="0"/>
              <a:t>for</a:t>
            </a:r>
            <a:r>
              <a:rPr lang="en-US" sz="2200" dirty="0"/>
              <a:t> u </a:t>
            </a:r>
            <a:r>
              <a:rPr lang="en-US" sz="2200" b="1" dirty="0"/>
              <a:t>in</a:t>
            </a:r>
            <a:r>
              <a:rPr lang="en-US" sz="2200" dirty="0"/>
              <a:t> nodes // this introduces </a:t>
            </a:r>
            <a:r>
              <a:rPr lang="en-US" sz="2200" b="1" dirty="0"/>
              <a:t>O(N)</a:t>
            </a:r>
            <a:r>
              <a:rPr lang="en-US" sz="2200" dirty="0"/>
              <a:t> time</a:t>
            </a:r>
          </a:p>
          <a:p>
            <a:pPr marL="0" indent="0">
              <a:buNone/>
            </a:pPr>
            <a:r>
              <a:rPr lang="en-US" sz="2200" dirty="0"/>
              <a:t>Divide and conquer (log depth)</a:t>
            </a:r>
          </a:p>
          <a:p>
            <a:pPr marL="0" indent="0">
              <a:buNone/>
            </a:pPr>
            <a:r>
              <a:rPr lang="en-US" sz="2200" b="1" dirty="0"/>
              <a:t>	     if</a:t>
            </a:r>
            <a:r>
              <a:rPr lang="en-US" sz="2200" dirty="0"/>
              <a:t> </a:t>
            </a:r>
            <a:r>
              <a:rPr lang="en-US" sz="2200" dirty="0" err="1"/>
              <a:t>k_edge_path</a:t>
            </a:r>
            <a:r>
              <a:rPr lang="en-US" sz="2200" dirty="0"/>
              <a:t>(s, u, floor(k / 2)) </a:t>
            </a:r>
            <a:br>
              <a:rPr lang="en-US" sz="2200" dirty="0"/>
            </a:br>
            <a:r>
              <a:rPr lang="en-US" sz="2200" dirty="0"/>
              <a:t>	</a:t>
            </a:r>
            <a:r>
              <a:rPr lang="en-US" sz="2200"/>
              <a:t>       &amp;&amp; </a:t>
            </a:r>
            <a:r>
              <a:rPr lang="en-US" sz="2200" dirty="0" err="1"/>
              <a:t>k_edge_path</a:t>
            </a:r>
            <a:r>
              <a:rPr lang="en-US" sz="2200" dirty="0"/>
              <a:t>(u, t, ceil(k / 2))  </a:t>
            </a:r>
            <a:r>
              <a:rPr lang="en-US" sz="2200" b="1" dirty="0"/>
              <a:t>return</a:t>
            </a:r>
            <a:r>
              <a:rPr lang="en-US" sz="2200" dirty="0"/>
              <a:t> </a:t>
            </a:r>
            <a:r>
              <a:rPr lang="en-US" sz="2200" b="1" dirty="0"/>
              <a:t>true</a:t>
            </a:r>
            <a:r>
              <a:rPr lang="en-US" sz="2200" dirty="0"/>
              <a:t> </a:t>
            </a:r>
            <a:br>
              <a:rPr lang="en-US" sz="2200" dirty="0"/>
            </a:br>
            <a:r>
              <a:rPr lang="en-US" sz="2200" dirty="0"/>
              <a:t>	</a:t>
            </a:r>
            <a:r>
              <a:rPr lang="en-US" sz="2200" b="1" dirty="0"/>
              <a:t>return</a:t>
            </a:r>
            <a:r>
              <a:rPr lang="en-US" sz="2200" dirty="0"/>
              <a:t> </a:t>
            </a:r>
            <a:r>
              <a:rPr lang="en-US" sz="2200" b="1" dirty="0"/>
              <a:t>false</a:t>
            </a:r>
            <a:endParaRPr lang="en-US" sz="2200" dirty="0"/>
          </a:p>
        </p:txBody>
      </p:sp>
      <p:sp>
        <p:nvSpPr>
          <p:cNvPr id="4" name="Date Placeholder 3">
            <a:extLst>
              <a:ext uri="{FF2B5EF4-FFF2-40B4-BE49-F238E27FC236}">
                <a16:creationId xmlns:a16="http://schemas.microsoft.com/office/drawing/2014/main" id="{AAD6B09E-822A-234D-A699-C110E4F70CFD}"/>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45DA00EF-73C2-674C-8014-B91B54E3262E}"/>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C5E9E8D0-F5ED-2C42-A810-837C6E43120D}"/>
              </a:ext>
            </a:extLst>
          </p:cNvPr>
          <p:cNvSpPr>
            <a:spLocks noGrp="1"/>
          </p:cNvSpPr>
          <p:nvPr>
            <p:ph type="sldNum" sz="quarter" idx="12"/>
          </p:nvPr>
        </p:nvSpPr>
        <p:spPr/>
        <p:txBody>
          <a:bodyPr/>
          <a:lstStyle/>
          <a:p>
            <a:fld id="{F7F6C048-724C-A44D-A3A9-573A2C2F7973}" type="slidenum">
              <a:rPr lang="en-US" smtClean="0"/>
              <a:pPr/>
              <a:t>345</a:t>
            </a:fld>
            <a:endParaRPr lang="en-US"/>
          </a:p>
        </p:txBody>
      </p:sp>
    </p:spTree>
    <p:extLst>
      <p:ext uri="{BB962C8B-B14F-4D97-AF65-F5344CB8AC3E}">
        <p14:creationId xmlns:p14="http://schemas.microsoft.com/office/powerpoint/2010/main" val="718215382"/>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841E6-9BAC-E74C-9622-EBB51CD1C09F}"/>
              </a:ext>
            </a:extLst>
          </p:cNvPr>
          <p:cNvSpPr>
            <a:spLocks noGrp="1"/>
          </p:cNvSpPr>
          <p:nvPr>
            <p:ph type="title"/>
          </p:nvPr>
        </p:nvSpPr>
        <p:spPr/>
        <p:txBody>
          <a:bodyPr/>
          <a:lstStyle/>
          <a:p>
            <a:r>
              <a:rPr lang="en-US" dirty="0"/>
              <a:t>Getting Back to NPSPACE</a:t>
            </a:r>
          </a:p>
        </p:txBody>
      </p:sp>
      <p:sp>
        <p:nvSpPr>
          <p:cNvPr id="3" name="Content Placeholder 2">
            <a:extLst>
              <a:ext uri="{FF2B5EF4-FFF2-40B4-BE49-F238E27FC236}">
                <a16:creationId xmlns:a16="http://schemas.microsoft.com/office/drawing/2014/main" id="{3ACD4789-06D5-B344-B9C4-E6D4B6BEC7B5}"/>
              </a:ext>
            </a:extLst>
          </p:cNvPr>
          <p:cNvSpPr>
            <a:spLocks noGrp="1"/>
          </p:cNvSpPr>
          <p:nvPr>
            <p:ph idx="1"/>
          </p:nvPr>
        </p:nvSpPr>
        <p:spPr/>
        <p:txBody>
          <a:bodyPr/>
          <a:lstStyle/>
          <a:p>
            <a:r>
              <a:rPr lang="en-US" sz="2600" dirty="0"/>
              <a:t>A non-deterministic algorithm using </a:t>
            </a:r>
            <a:r>
              <a:rPr lang="en-US" sz="2600" b="1" dirty="0"/>
              <a:t>f(n)</a:t>
            </a:r>
            <a:r>
              <a:rPr lang="en-US" sz="2600" dirty="0"/>
              <a:t> space on any given path has a tree of all paths that has up to </a:t>
            </a:r>
            <a:r>
              <a:rPr lang="en-US" sz="2600" b="1" dirty="0"/>
              <a:t>2</a:t>
            </a:r>
            <a:r>
              <a:rPr lang="en-US" sz="2600" b="1" baseline="30000" dirty="0"/>
              <a:t>f(n)</a:t>
            </a:r>
            <a:r>
              <a:rPr lang="en-US" sz="2600" dirty="0"/>
              <a:t> nodes. Note that </a:t>
            </a:r>
            <a:r>
              <a:rPr lang="en-US" sz="2600" b="1" dirty="0"/>
              <a:t>n</a:t>
            </a:r>
            <a:r>
              <a:rPr lang="en-US" sz="2600" dirty="0"/>
              <a:t> could be the length of input representing the log of a binary decision tree’s number of vertices.</a:t>
            </a:r>
          </a:p>
          <a:p>
            <a:r>
              <a:rPr lang="en-US" sz="2600" dirty="0"/>
              <a:t>Based on prior discussion, we can deterministically decide if a starting configuration leads to acceptance in </a:t>
            </a:r>
            <a:r>
              <a:rPr lang="en-US" sz="2600" b="1" dirty="0"/>
              <a:t>(log</a:t>
            </a:r>
            <a:r>
              <a:rPr lang="en-US" sz="2600" b="1" baseline="-25000" dirty="0"/>
              <a:t>2</a:t>
            </a:r>
            <a:r>
              <a:rPr lang="en-US" sz="2600" b="1" dirty="0"/>
              <a:t>(2</a:t>
            </a:r>
            <a:r>
              <a:rPr lang="en-US" sz="2600" b="1" baseline="30000" dirty="0"/>
              <a:t>f(n)</a:t>
            </a:r>
            <a:r>
              <a:rPr lang="en-US" sz="2600" b="1" dirty="0"/>
              <a:t>))</a:t>
            </a:r>
            <a:r>
              <a:rPr lang="en-US" sz="2600" b="1" baseline="30000" dirty="0"/>
              <a:t>2</a:t>
            </a:r>
            <a:r>
              <a:rPr lang="en-US" sz="2600" b="1" dirty="0"/>
              <a:t>-</a:t>
            </a:r>
            <a:r>
              <a:rPr lang="en-US" sz="2600" dirty="0"/>
              <a:t>space =</a:t>
            </a:r>
            <a:r>
              <a:rPr lang="en-US" sz="2600" b="1" dirty="0"/>
              <a:t> f(n)</a:t>
            </a:r>
            <a:r>
              <a:rPr lang="en-US" sz="2600" b="1" baseline="30000" dirty="0"/>
              <a:t>2</a:t>
            </a:r>
            <a:r>
              <a:rPr lang="en-US" sz="2600" b="1" dirty="0"/>
              <a:t>-</a:t>
            </a:r>
            <a:r>
              <a:rPr lang="en-US" sz="2600" dirty="0"/>
              <a:t>space</a:t>
            </a:r>
          </a:p>
          <a:p>
            <a:r>
              <a:rPr lang="en-US" sz="2600" dirty="0"/>
              <a:t>If </a:t>
            </a:r>
            <a:r>
              <a:rPr lang="en-US" sz="2600" b="1" dirty="0"/>
              <a:t>f(n)</a:t>
            </a:r>
            <a:r>
              <a:rPr lang="en-US" sz="2600" dirty="0"/>
              <a:t> is a polynomial so is </a:t>
            </a:r>
            <a:r>
              <a:rPr lang="en-US" sz="2600" b="1" dirty="0"/>
              <a:t>f(n)</a:t>
            </a:r>
            <a:r>
              <a:rPr lang="en-US" sz="2600" b="1" baseline="30000" dirty="0"/>
              <a:t>2</a:t>
            </a:r>
            <a:endParaRPr lang="en-US" sz="2600" dirty="0"/>
          </a:p>
          <a:p>
            <a:r>
              <a:rPr lang="en-US" sz="2600" dirty="0"/>
              <a:t>Thus, </a:t>
            </a:r>
            <a:r>
              <a:rPr lang="en-US" sz="2600" b="1" dirty="0"/>
              <a:t>PSPACE = NPSPACE</a:t>
            </a:r>
          </a:p>
        </p:txBody>
      </p:sp>
      <p:sp>
        <p:nvSpPr>
          <p:cNvPr id="4" name="Date Placeholder 3">
            <a:extLst>
              <a:ext uri="{FF2B5EF4-FFF2-40B4-BE49-F238E27FC236}">
                <a16:creationId xmlns:a16="http://schemas.microsoft.com/office/drawing/2014/main" id="{BC67C2FD-02AD-DB46-B1A5-8EC2D9CCF9DB}"/>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65F4F2CF-5DAB-4F45-A3AF-33AF6B638409}"/>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59484E21-49F5-9342-AF68-5AAAD187A247}"/>
              </a:ext>
            </a:extLst>
          </p:cNvPr>
          <p:cNvSpPr>
            <a:spLocks noGrp="1"/>
          </p:cNvSpPr>
          <p:nvPr>
            <p:ph type="sldNum" sz="quarter" idx="12"/>
          </p:nvPr>
        </p:nvSpPr>
        <p:spPr/>
        <p:txBody>
          <a:bodyPr/>
          <a:lstStyle/>
          <a:p>
            <a:fld id="{F7F6C048-724C-A44D-A3A9-573A2C2F7973}" type="slidenum">
              <a:rPr lang="en-US" smtClean="0"/>
              <a:pPr/>
              <a:t>346</a:t>
            </a:fld>
            <a:endParaRPr lang="en-US"/>
          </a:p>
        </p:txBody>
      </p:sp>
    </p:spTree>
    <p:extLst>
      <p:ext uri="{BB962C8B-B14F-4D97-AF65-F5344CB8AC3E}">
        <p14:creationId xmlns:p14="http://schemas.microsoft.com/office/powerpoint/2010/main" val="1529709067"/>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84D05-FFC2-DA4B-B3FE-CB13A4C6020F}"/>
              </a:ext>
            </a:extLst>
          </p:cNvPr>
          <p:cNvSpPr>
            <a:spLocks noGrp="1"/>
          </p:cNvSpPr>
          <p:nvPr>
            <p:ph type="title"/>
          </p:nvPr>
        </p:nvSpPr>
        <p:spPr/>
        <p:txBody>
          <a:bodyPr/>
          <a:lstStyle/>
          <a:p>
            <a:r>
              <a:rPr lang="en-US" dirty="0"/>
              <a:t>Complexity Hierarchy</a:t>
            </a:r>
          </a:p>
        </p:txBody>
      </p:sp>
      <p:sp>
        <p:nvSpPr>
          <p:cNvPr id="3" name="Content Placeholder 2">
            <a:extLst>
              <a:ext uri="{FF2B5EF4-FFF2-40B4-BE49-F238E27FC236}">
                <a16:creationId xmlns:a16="http://schemas.microsoft.com/office/drawing/2014/main" id="{4A387CE2-3711-8A43-A20F-425DF02A07D3}"/>
              </a:ext>
            </a:extLst>
          </p:cNvPr>
          <p:cNvSpPr>
            <a:spLocks noGrp="1"/>
          </p:cNvSpPr>
          <p:nvPr>
            <p:ph idx="1"/>
          </p:nvPr>
        </p:nvSpPr>
        <p:spPr/>
        <p:txBody>
          <a:bodyPr/>
          <a:lstStyle/>
          <a:p>
            <a:r>
              <a:rPr lang="en-US" sz="1800" b="1" dirty="0"/>
              <a:t>P </a:t>
            </a:r>
            <a:r>
              <a:rPr lang="en-US" sz="1800" b="1" dirty="0">
                <a:sym typeface="Symbol" panose="05050102010706020507" pitchFamily="18" charset="2"/>
              </a:rPr>
              <a:t> NP  PSPACE = NPSPACE ⊆ EXPTIME  NEXPTIME  EXPSPACE ⊈ 2-EXPTIME ⊈ 3-EXPTIME ⊈ … ⊈ ELEMENTARY ⊈ PRF ⊈ REC</a:t>
            </a:r>
          </a:p>
          <a:p>
            <a:r>
              <a:rPr lang="en-US" sz="1800" dirty="0"/>
              <a:t>What if </a:t>
            </a:r>
            <a:r>
              <a:rPr lang="en-US" sz="1800" b="1" dirty="0"/>
              <a:t>P </a:t>
            </a:r>
            <a:r>
              <a:rPr lang="en-US" sz="1800" b="1" dirty="0">
                <a:sym typeface="Symbol" panose="05050102010706020507" pitchFamily="18" charset="2"/>
              </a:rPr>
              <a:t> EXPTIME</a:t>
            </a:r>
            <a:r>
              <a:rPr lang="en-US" sz="1800" dirty="0">
                <a:sym typeface="Symbol" panose="05050102010706020507" pitchFamily="18" charset="2"/>
              </a:rPr>
              <a:t>; At least one of these is true</a:t>
            </a:r>
          </a:p>
          <a:p>
            <a:pPr lvl="1"/>
            <a:r>
              <a:rPr lang="en-US" sz="1600" b="1" dirty="0">
                <a:sym typeface="Symbol" panose="05050102010706020507" pitchFamily="18" charset="2"/>
              </a:rPr>
              <a:t>P ⊈ NP</a:t>
            </a:r>
          </a:p>
          <a:p>
            <a:pPr lvl="1"/>
            <a:r>
              <a:rPr lang="en-US" sz="1600" b="1" dirty="0">
                <a:sym typeface="Symbol" panose="05050102010706020507" pitchFamily="18" charset="2"/>
              </a:rPr>
              <a:t>NP ⊈ PSPACE</a:t>
            </a:r>
          </a:p>
          <a:p>
            <a:pPr lvl="1"/>
            <a:r>
              <a:rPr lang="en-US" sz="1600" b="1" dirty="0">
                <a:sym typeface="Symbol" panose="05050102010706020507" pitchFamily="18" charset="2"/>
              </a:rPr>
              <a:t>PSPACE ⊈ EXPTIME</a:t>
            </a:r>
          </a:p>
          <a:p>
            <a:r>
              <a:rPr lang="en-US" sz="1800" dirty="0">
                <a:sym typeface="Symbol" panose="05050102010706020507" pitchFamily="18" charset="2"/>
              </a:rPr>
              <a:t>If </a:t>
            </a:r>
            <a:r>
              <a:rPr lang="en-US" sz="1800" b="1" dirty="0">
                <a:sym typeface="Symbol" panose="05050102010706020507" pitchFamily="18" charset="2"/>
              </a:rPr>
              <a:t>NP  NEXPTIME</a:t>
            </a:r>
            <a:r>
              <a:rPr lang="en-US" sz="1800" dirty="0">
                <a:sym typeface="Symbol" panose="05050102010706020507" pitchFamily="18" charset="2"/>
              </a:rPr>
              <a:t>; At least of these is true</a:t>
            </a:r>
          </a:p>
          <a:p>
            <a:pPr lvl="1"/>
            <a:r>
              <a:rPr lang="en-US" sz="1600" b="1" dirty="0">
                <a:sym typeface="Symbol" panose="05050102010706020507" pitchFamily="18" charset="2"/>
              </a:rPr>
              <a:t>NP ⊈ PSPACE</a:t>
            </a:r>
          </a:p>
          <a:p>
            <a:pPr lvl="1"/>
            <a:r>
              <a:rPr lang="en-US" sz="1600" b="1" dirty="0">
                <a:sym typeface="Symbol" panose="05050102010706020507" pitchFamily="18" charset="2"/>
              </a:rPr>
              <a:t>PSPACE ⊈ EXPTIME</a:t>
            </a:r>
          </a:p>
          <a:p>
            <a:pPr lvl="1"/>
            <a:r>
              <a:rPr lang="en-US" sz="1600" b="1" dirty="0">
                <a:sym typeface="Symbol" panose="05050102010706020507" pitchFamily="18" charset="2"/>
              </a:rPr>
              <a:t>EXPTIME ⊈ NEXPTIME </a:t>
            </a:r>
          </a:p>
          <a:p>
            <a:pPr lvl="2"/>
            <a:r>
              <a:rPr lang="en-US" sz="1600" dirty="0">
                <a:sym typeface="Symbol" panose="05050102010706020507" pitchFamily="18" charset="2"/>
              </a:rPr>
              <a:t>Note that</a:t>
            </a:r>
            <a:r>
              <a:rPr lang="en-US" sz="1600" b="1" dirty="0">
                <a:sym typeface="Symbol" panose="05050102010706020507" pitchFamily="18" charset="2"/>
              </a:rPr>
              <a:t> EXPTIME = NEXPTIME </a:t>
            </a:r>
            <a:r>
              <a:rPr lang="en-US" sz="1600" b="1" dirty="0" err="1">
                <a:sym typeface="Symbol" panose="05050102010706020507" pitchFamily="18" charset="2"/>
              </a:rPr>
              <a:t>iff</a:t>
            </a:r>
            <a:r>
              <a:rPr lang="en-US" sz="1600" b="1" dirty="0">
                <a:sym typeface="Symbol" panose="05050102010706020507" pitchFamily="18" charset="2"/>
              </a:rPr>
              <a:t> P=NP</a:t>
            </a:r>
          </a:p>
          <a:p>
            <a:pPr lvl="2"/>
            <a:r>
              <a:rPr lang="en-US" sz="1600" dirty="0">
                <a:sym typeface="Symbol" panose="05050102010706020507" pitchFamily="18" charset="2"/>
              </a:rPr>
              <a:t>Note that </a:t>
            </a:r>
            <a:r>
              <a:rPr lang="en-US" sz="1600" b="1" dirty="0">
                <a:sym typeface="Symbol" panose="05050102010706020507" pitchFamily="18" charset="2"/>
              </a:rPr>
              <a:t>k-EXPTIME ⊈ (k+1)-EXPTIME, k&gt;0</a:t>
            </a:r>
          </a:p>
          <a:p>
            <a:r>
              <a:rPr lang="en-US" sz="1800" dirty="0">
                <a:sym typeface="Symbol" panose="05050102010706020507" pitchFamily="18" charset="2"/>
              </a:rPr>
              <a:t>What If </a:t>
            </a:r>
            <a:r>
              <a:rPr lang="en-US" sz="1800" b="1" dirty="0">
                <a:sym typeface="Symbol" panose="05050102010706020507" pitchFamily="18" charset="2"/>
              </a:rPr>
              <a:t>PSPACE  EXPSPACE</a:t>
            </a:r>
            <a:r>
              <a:rPr lang="en-US" sz="1800" dirty="0">
                <a:sym typeface="Symbol" panose="05050102010706020507" pitchFamily="18" charset="2"/>
              </a:rPr>
              <a:t>; At least one of these is true</a:t>
            </a:r>
          </a:p>
          <a:p>
            <a:pPr lvl="1"/>
            <a:r>
              <a:rPr lang="en-US" sz="1600" b="1" dirty="0">
                <a:sym typeface="Symbol" panose="05050102010706020507" pitchFamily="18" charset="2"/>
              </a:rPr>
              <a:t>PSPACE ⊈ EXPTIME</a:t>
            </a:r>
          </a:p>
          <a:p>
            <a:pPr lvl="1"/>
            <a:r>
              <a:rPr lang="en-US" sz="1600" b="1" dirty="0">
                <a:sym typeface="Symbol" panose="05050102010706020507" pitchFamily="18" charset="2"/>
              </a:rPr>
              <a:t>EXPTIME ⊈ EXPSPACE</a:t>
            </a:r>
          </a:p>
        </p:txBody>
      </p:sp>
      <p:sp>
        <p:nvSpPr>
          <p:cNvPr id="4" name="Date Placeholder 3">
            <a:extLst>
              <a:ext uri="{FF2B5EF4-FFF2-40B4-BE49-F238E27FC236}">
                <a16:creationId xmlns:a16="http://schemas.microsoft.com/office/drawing/2014/main" id="{EDA116EF-46D7-AC4C-A888-31068B19CEB8}"/>
              </a:ext>
            </a:extLst>
          </p:cNvPr>
          <p:cNvSpPr>
            <a:spLocks noGrp="1"/>
          </p:cNvSpPr>
          <p:nvPr>
            <p:ph type="dt" sz="half" idx="10"/>
          </p:nvPr>
        </p:nvSpPr>
        <p:spPr/>
        <p:txBody>
          <a:bodyPr/>
          <a:lstStyle/>
          <a:p>
            <a:pPr>
              <a:defRPr/>
            </a:pPr>
            <a:fld id="{42E49081-5805-2747-8C6A-5FA478CC53C3}" type="datetime1">
              <a:rPr lang="en-US" smtClean="0"/>
              <a:pPr>
                <a:defRPr/>
              </a:pPr>
              <a:t>4/6/22</a:t>
            </a:fld>
            <a:endParaRPr lang="en-US"/>
          </a:p>
        </p:txBody>
      </p:sp>
      <p:sp>
        <p:nvSpPr>
          <p:cNvPr id="5" name="Footer Placeholder 4">
            <a:extLst>
              <a:ext uri="{FF2B5EF4-FFF2-40B4-BE49-F238E27FC236}">
                <a16:creationId xmlns:a16="http://schemas.microsoft.com/office/drawing/2014/main" id="{C1A8ACD4-372E-A146-87EE-C6BAC80B1E6F}"/>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9CDE78D1-98C2-004B-ACFD-1533DC15A1B1}"/>
              </a:ext>
            </a:extLst>
          </p:cNvPr>
          <p:cNvSpPr>
            <a:spLocks noGrp="1"/>
          </p:cNvSpPr>
          <p:nvPr>
            <p:ph type="sldNum" sz="quarter" idx="12"/>
          </p:nvPr>
        </p:nvSpPr>
        <p:spPr/>
        <p:txBody>
          <a:bodyPr/>
          <a:lstStyle/>
          <a:p>
            <a:pPr>
              <a:defRPr/>
            </a:pPr>
            <a:fld id="{33E9163E-B168-F542-BBC6-C62085C73ADC}" type="slidenum">
              <a:rPr lang="en-US" smtClean="0"/>
              <a:pPr>
                <a:defRPr/>
              </a:pPr>
              <a:t>347</a:t>
            </a:fld>
            <a:endParaRPr lang="en-US"/>
          </a:p>
        </p:txBody>
      </p:sp>
    </p:spTree>
    <p:extLst>
      <p:ext uri="{BB962C8B-B14F-4D97-AF65-F5344CB8AC3E}">
        <p14:creationId xmlns:p14="http://schemas.microsoft.com/office/powerpoint/2010/main" val="2568973540"/>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FP and FNP</a:t>
            </a:r>
          </a:p>
        </p:txBody>
      </p:sp>
      <p:sp>
        <p:nvSpPr>
          <p:cNvPr id="7" name="Content Placeholder 6"/>
          <p:cNvSpPr>
            <a:spLocks noGrp="1"/>
          </p:cNvSpPr>
          <p:nvPr>
            <p:ph idx="1"/>
          </p:nvPr>
        </p:nvSpPr>
        <p:spPr/>
        <p:txBody>
          <a:bodyPr/>
          <a:lstStyle/>
          <a:p>
            <a:r>
              <a:rPr lang="en-US" b="1" dirty="0"/>
              <a:t>FP</a:t>
            </a:r>
            <a:r>
              <a:rPr lang="en-US" dirty="0"/>
              <a:t> is functional equivalent to </a:t>
            </a:r>
            <a:r>
              <a:rPr lang="en-US" b="1" dirty="0"/>
              <a:t>P</a:t>
            </a:r>
            <a:br>
              <a:rPr lang="en-US" dirty="0"/>
            </a:br>
            <a:r>
              <a:rPr lang="en-US" b="1" dirty="0"/>
              <a:t>R(</a:t>
            </a:r>
            <a:r>
              <a:rPr lang="en-US" b="1" dirty="0" err="1"/>
              <a:t>x,y</a:t>
            </a:r>
            <a:r>
              <a:rPr lang="en-US" b="1" dirty="0"/>
              <a:t>)</a:t>
            </a:r>
            <a:r>
              <a:rPr lang="en-US" dirty="0"/>
              <a:t> in </a:t>
            </a:r>
            <a:r>
              <a:rPr lang="en-US" b="1" dirty="0"/>
              <a:t>FP</a:t>
            </a:r>
            <a:r>
              <a:rPr lang="en-US" dirty="0"/>
              <a:t> if can provide value </a:t>
            </a:r>
            <a:r>
              <a:rPr lang="en-US" b="1" dirty="0"/>
              <a:t>y</a:t>
            </a:r>
            <a:r>
              <a:rPr lang="en-US" dirty="0"/>
              <a:t> for input </a:t>
            </a:r>
            <a:r>
              <a:rPr lang="en-US" b="1" dirty="0"/>
              <a:t>x</a:t>
            </a:r>
            <a:r>
              <a:rPr lang="en-US" dirty="0"/>
              <a:t> via a deterministic polynomial time algorithm</a:t>
            </a:r>
          </a:p>
          <a:p>
            <a:r>
              <a:rPr lang="en-US" b="1" dirty="0"/>
              <a:t>FNP</a:t>
            </a:r>
            <a:r>
              <a:rPr lang="en-US" dirty="0"/>
              <a:t> is functional equivalent to </a:t>
            </a:r>
            <a:r>
              <a:rPr lang="en-US" b="1" dirty="0"/>
              <a:t>NP</a:t>
            </a:r>
            <a:r>
              <a:rPr lang="en-US" dirty="0"/>
              <a:t>; </a:t>
            </a:r>
            <a:br>
              <a:rPr lang="en-US" dirty="0"/>
            </a:br>
            <a:r>
              <a:rPr lang="en-US" b="1" dirty="0"/>
              <a:t>R(</a:t>
            </a:r>
            <a:r>
              <a:rPr lang="en-US" b="1" dirty="0" err="1"/>
              <a:t>x,y</a:t>
            </a:r>
            <a:r>
              <a:rPr lang="en-US" b="1" dirty="0"/>
              <a:t>)</a:t>
            </a:r>
            <a:r>
              <a:rPr lang="en-US" dirty="0"/>
              <a:t> in </a:t>
            </a:r>
            <a:r>
              <a:rPr lang="en-US" b="1" dirty="0"/>
              <a:t>FNP</a:t>
            </a:r>
            <a:r>
              <a:rPr lang="en-US" dirty="0"/>
              <a:t> if can verify any pair </a:t>
            </a:r>
            <a:r>
              <a:rPr lang="en-US" b="1" dirty="0"/>
              <a:t>(</a:t>
            </a:r>
            <a:r>
              <a:rPr lang="en-US" b="1" dirty="0" err="1"/>
              <a:t>x,y</a:t>
            </a:r>
            <a:r>
              <a:rPr lang="en-US" b="1" dirty="0"/>
              <a:t>)</a:t>
            </a:r>
            <a:r>
              <a:rPr lang="en-US" dirty="0"/>
              <a:t> via a deterministic polynomial time algorithm</a:t>
            </a:r>
          </a:p>
        </p:txBody>
      </p:sp>
      <p:sp>
        <p:nvSpPr>
          <p:cNvPr id="3" name="Date Placeholder 2"/>
          <p:cNvSpPr>
            <a:spLocks noGrp="1"/>
          </p:cNvSpPr>
          <p:nvPr>
            <p:ph type="dt" sz="half" idx="10"/>
          </p:nvPr>
        </p:nvSpPr>
        <p:spPr/>
        <p:txBody>
          <a:bodyPr/>
          <a:lstStyle/>
          <a:p>
            <a:pPr>
              <a:defRPr/>
            </a:pPr>
            <a:fld id="{EA13AE4A-FD58-BB4B-9843-DD453428AE5A}" type="datetime1">
              <a:rPr lang="en-US" smtClean="0">
                <a:solidFill>
                  <a:srgbClr val="000000"/>
                </a:solidFill>
              </a:rPr>
              <a:pPr>
                <a:defRPr/>
              </a:pPr>
              <a:t>4/6/22</a:t>
            </a:fld>
            <a:endParaRPr lang="en-US">
              <a:solidFill>
                <a:srgbClr val="000000"/>
              </a:solidFill>
            </a:endParaRPr>
          </a:p>
        </p:txBody>
      </p:sp>
      <p:sp>
        <p:nvSpPr>
          <p:cNvPr id="4" name="Footer Placeholder 3"/>
          <p:cNvSpPr>
            <a:spLocks noGrp="1"/>
          </p:cNvSpPr>
          <p:nvPr>
            <p:ph type="ftr" sz="quarter" idx="11"/>
          </p:nvPr>
        </p:nvSpPr>
        <p:spPr/>
        <p:txBody>
          <a:bodyPr/>
          <a:lstStyle/>
          <a:p>
            <a:pPr>
              <a:defRPr/>
            </a:pPr>
            <a:r>
              <a:rPr lang="en-US" dirty="0">
                <a:solidFill>
                  <a:srgbClr val="000000"/>
                </a:solidFill>
              </a:rPr>
              <a:t>© UCF CS</a:t>
            </a:r>
          </a:p>
        </p:txBody>
      </p:sp>
      <p:sp>
        <p:nvSpPr>
          <p:cNvPr id="5" name="Slide Number Placeholder 4"/>
          <p:cNvSpPr>
            <a:spLocks noGrp="1"/>
          </p:cNvSpPr>
          <p:nvPr>
            <p:ph type="sldNum" sz="quarter" idx="12"/>
          </p:nvPr>
        </p:nvSpPr>
        <p:spPr/>
        <p:txBody>
          <a:bodyPr/>
          <a:lstStyle/>
          <a:p>
            <a:pPr>
              <a:defRPr/>
            </a:pPr>
            <a:fld id="{64F1754D-B6FC-004A-B4D5-D72CBA5CC580}" type="slidenum">
              <a:rPr lang="en-US" smtClean="0">
                <a:solidFill>
                  <a:srgbClr val="000000"/>
                </a:solidFill>
              </a:rPr>
              <a:pPr>
                <a:defRPr/>
              </a:pPr>
              <a:t>348</a:t>
            </a:fld>
            <a:endParaRPr lang="en-US">
              <a:solidFill>
                <a:srgbClr val="000000"/>
              </a:solidFill>
            </a:endParaRPr>
          </a:p>
        </p:txBody>
      </p:sp>
    </p:spTree>
    <p:extLst>
      <p:ext uri="{BB962C8B-B14F-4D97-AF65-F5344CB8AC3E}">
        <p14:creationId xmlns:p14="http://schemas.microsoft.com/office/powerpoint/2010/main" val="875745538"/>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TFNP</a:t>
            </a:r>
          </a:p>
        </p:txBody>
      </p:sp>
      <p:sp>
        <p:nvSpPr>
          <p:cNvPr id="3" name="Content Placeholder 2"/>
          <p:cNvSpPr>
            <a:spLocks noGrp="1"/>
          </p:cNvSpPr>
          <p:nvPr>
            <p:ph idx="1"/>
          </p:nvPr>
        </p:nvSpPr>
        <p:spPr/>
        <p:txBody>
          <a:bodyPr/>
          <a:lstStyle/>
          <a:p>
            <a:r>
              <a:rPr lang="en-US" sz="2800" b="1" dirty="0"/>
              <a:t>TFNP</a:t>
            </a:r>
            <a:r>
              <a:rPr lang="en-US" sz="2800" dirty="0"/>
              <a:t> is the subset of </a:t>
            </a:r>
            <a:r>
              <a:rPr lang="en-US" sz="2800" b="1" dirty="0"/>
              <a:t>FNP</a:t>
            </a:r>
            <a:r>
              <a:rPr lang="en-US" sz="2800" dirty="0"/>
              <a:t> where a solution always exists, i.e., there is a </a:t>
            </a:r>
            <a:r>
              <a:rPr lang="en-US" sz="2800" b="1" dirty="0"/>
              <a:t>y</a:t>
            </a:r>
            <a:r>
              <a:rPr lang="en-US" sz="2800" dirty="0"/>
              <a:t> for each </a:t>
            </a:r>
            <a:r>
              <a:rPr lang="en-US" sz="2800" b="1" dirty="0"/>
              <a:t>x</a:t>
            </a:r>
            <a:r>
              <a:rPr lang="en-US" sz="2800" dirty="0"/>
              <a:t> such that </a:t>
            </a:r>
            <a:r>
              <a:rPr lang="en-US" sz="2800" b="1" dirty="0"/>
              <a:t>R(</a:t>
            </a:r>
            <a:r>
              <a:rPr lang="en-US" sz="2800" b="1" dirty="0" err="1"/>
              <a:t>x,y</a:t>
            </a:r>
            <a:r>
              <a:rPr lang="en-US" sz="2800" b="1" dirty="0"/>
              <a:t>)</a:t>
            </a:r>
            <a:r>
              <a:rPr lang="en-US" sz="2800" dirty="0"/>
              <a:t>.</a:t>
            </a:r>
          </a:p>
          <a:p>
            <a:pPr lvl="1"/>
            <a:r>
              <a:rPr lang="en-US" dirty="0"/>
              <a:t>Task of a </a:t>
            </a:r>
            <a:r>
              <a:rPr lang="en-US" b="1" dirty="0"/>
              <a:t>TFNP</a:t>
            </a:r>
            <a:r>
              <a:rPr lang="en-US" dirty="0"/>
              <a:t> algorithm is to find a </a:t>
            </a:r>
            <a:r>
              <a:rPr lang="en-US" b="1" dirty="0"/>
              <a:t>y</a:t>
            </a:r>
            <a:r>
              <a:rPr lang="en-US" dirty="0"/>
              <a:t>, </a:t>
            </a:r>
            <a:br>
              <a:rPr lang="en-US" dirty="0"/>
            </a:br>
            <a:r>
              <a:rPr lang="en-US" dirty="0"/>
              <a:t>given </a:t>
            </a:r>
            <a:r>
              <a:rPr lang="en-US" b="1" dirty="0"/>
              <a:t>x</a:t>
            </a:r>
            <a:r>
              <a:rPr lang="en-US" dirty="0"/>
              <a:t>, such that </a:t>
            </a:r>
            <a:r>
              <a:rPr lang="en-US" b="1" dirty="0"/>
              <a:t>R(</a:t>
            </a:r>
            <a:r>
              <a:rPr lang="en-US" b="1" dirty="0" err="1"/>
              <a:t>x,y</a:t>
            </a:r>
            <a:r>
              <a:rPr lang="en-US" b="1" dirty="0"/>
              <a:t>)</a:t>
            </a:r>
          </a:p>
          <a:p>
            <a:pPr lvl="1"/>
            <a:r>
              <a:rPr lang="en-US" dirty="0"/>
              <a:t>Unlike </a:t>
            </a:r>
            <a:r>
              <a:rPr lang="en-US" b="1" dirty="0"/>
              <a:t>FNP</a:t>
            </a:r>
            <a:r>
              <a:rPr lang="en-US" dirty="0"/>
              <a:t>, the search for a </a:t>
            </a:r>
            <a:r>
              <a:rPr lang="en-US" b="1" dirty="0"/>
              <a:t>y</a:t>
            </a:r>
            <a:r>
              <a:rPr lang="en-US" dirty="0"/>
              <a:t> is always successful</a:t>
            </a:r>
          </a:p>
          <a:p>
            <a:r>
              <a:rPr lang="en-US" sz="2800" b="1" dirty="0"/>
              <a:t>FNP</a:t>
            </a:r>
            <a:r>
              <a:rPr lang="en-US" sz="2800" dirty="0"/>
              <a:t> properly contains </a:t>
            </a:r>
            <a:r>
              <a:rPr lang="en-US" sz="2800" b="1" dirty="0"/>
              <a:t>TFNP</a:t>
            </a:r>
            <a:r>
              <a:rPr lang="en-US" sz="2800" dirty="0"/>
              <a:t> contains </a:t>
            </a:r>
            <a:r>
              <a:rPr lang="en-US" sz="2800" b="1" dirty="0"/>
              <a:t>FP</a:t>
            </a:r>
            <a:r>
              <a:rPr lang="en-US" sz="2800" dirty="0"/>
              <a:t> (we don't know if proper)</a:t>
            </a:r>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4/6/22</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349</a:t>
            </a:fld>
            <a:endParaRPr lang="en-US" dirty="0">
              <a:solidFill>
                <a:srgbClr val="000000"/>
              </a:solidFill>
            </a:endParaRPr>
          </a:p>
        </p:txBody>
      </p:sp>
    </p:spTree>
    <p:extLst>
      <p:ext uri="{BB962C8B-B14F-4D97-AF65-F5344CB8AC3E}">
        <p14:creationId xmlns:p14="http://schemas.microsoft.com/office/powerpoint/2010/main" val="3786654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Version 1 in NP</a:t>
            </a:r>
          </a:p>
        </p:txBody>
      </p:sp>
      <p:sp>
        <p:nvSpPr>
          <p:cNvPr id="414723" name="Rectangle 3"/>
          <p:cNvSpPr>
            <a:spLocks noGrp="1" noChangeArrowheads="1"/>
          </p:cNvSpPr>
          <p:nvPr>
            <p:ph idx="1"/>
          </p:nvPr>
        </p:nvSpPr>
        <p:spPr/>
        <p:txBody>
          <a:bodyPr/>
          <a:lstStyle/>
          <a:p>
            <a:pPr marL="0" lvl="2" indent="0" eaLnBrk="1" hangingPunct="1">
              <a:lnSpc>
                <a:spcPct val="90000"/>
              </a:lnSpc>
              <a:buFont typeface="Times" charset="0"/>
              <a:buNone/>
              <a:defRPr/>
            </a:pPr>
            <a:r>
              <a:rPr lang="en-US" b="1" dirty="0"/>
              <a:t>Version 1 </a:t>
            </a:r>
            <a:r>
              <a:rPr lang="en-US" dirty="0"/>
              <a:t>problems make up the class called </a:t>
            </a:r>
            <a:r>
              <a:rPr lang="en-US" b="1" dirty="0"/>
              <a:t>NP</a:t>
            </a:r>
          </a:p>
          <a:p>
            <a:pPr marL="0" lvl="2" indent="0" eaLnBrk="1" hangingPunct="1">
              <a:lnSpc>
                <a:spcPct val="90000"/>
              </a:lnSpc>
              <a:buFont typeface="Times" charset="0"/>
              <a:buNone/>
              <a:defRPr/>
            </a:pPr>
            <a:endParaRPr lang="en-US" dirty="0"/>
          </a:p>
          <a:p>
            <a:pPr marL="0" lvl="2" indent="0" eaLnBrk="1" hangingPunct="1">
              <a:lnSpc>
                <a:spcPct val="90000"/>
              </a:lnSpc>
              <a:buFont typeface="Times" charset="0"/>
              <a:buNone/>
              <a:defRPr/>
            </a:pPr>
            <a:r>
              <a:rPr lang="en-US" b="1" dirty="0"/>
              <a:t>Definition: </a:t>
            </a:r>
            <a:r>
              <a:rPr lang="en-US" dirty="0"/>
              <a:t>The </a:t>
            </a:r>
            <a:r>
              <a:rPr lang="en-US" i="1" dirty="0"/>
              <a:t>Class </a:t>
            </a:r>
            <a:r>
              <a:rPr lang="en-US" b="1" i="1" dirty="0"/>
              <a:t>NP</a:t>
            </a:r>
            <a:r>
              <a:rPr lang="en-US" b="1" dirty="0"/>
              <a:t> </a:t>
            </a:r>
            <a:r>
              <a:rPr lang="en-US" dirty="0"/>
              <a:t>is the set of all decision problems for which answers to Yes instances can be </a:t>
            </a:r>
            <a:r>
              <a:rPr lang="en-US" u="sng" dirty="0"/>
              <a:t>verified</a:t>
            </a:r>
            <a:r>
              <a:rPr lang="en-US" dirty="0"/>
              <a:t> in polynomial time. </a:t>
            </a:r>
          </a:p>
          <a:p>
            <a:pPr marL="0" lvl="2" indent="0" eaLnBrk="1" hangingPunct="1">
              <a:lnSpc>
                <a:spcPct val="90000"/>
              </a:lnSpc>
              <a:buFont typeface="Times" charset="0"/>
              <a:buNone/>
              <a:defRPr/>
            </a:pPr>
            <a:r>
              <a:rPr lang="en-US" b="1" dirty="0"/>
              <a:t>      </a:t>
            </a:r>
          </a:p>
          <a:p>
            <a:pPr marL="0" lvl="2" indent="0" eaLnBrk="1" hangingPunct="1">
              <a:lnSpc>
                <a:spcPct val="90000"/>
              </a:lnSpc>
              <a:buFont typeface="Times" charset="0"/>
              <a:buNone/>
              <a:defRPr/>
            </a:pPr>
            <a:r>
              <a:rPr lang="en-US" dirty="0"/>
              <a:t>For historical reasons, </a:t>
            </a:r>
            <a:r>
              <a:rPr lang="en-US" b="1" dirty="0"/>
              <a:t>NP </a:t>
            </a:r>
            <a:r>
              <a:rPr lang="en-US" dirty="0"/>
              <a:t>means</a:t>
            </a:r>
            <a:r>
              <a:rPr lang="en-US" b="1" dirty="0"/>
              <a:t> </a:t>
            </a:r>
          </a:p>
          <a:p>
            <a:pPr marL="0" lvl="2" indent="0" eaLnBrk="1" hangingPunct="1">
              <a:lnSpc>
                <a:spcPct val="90000"/>
              </a:lnSpc>
              <a:buFont typeface="Times" charset="0"/>
              <a:buNone/>
              <a:defRPr/>
            </a:pPr>
            <a:r>
              <a:rPr lang="en-US" b="1" dirty="0"/>
              <a:t>	"Nondeterministic Polynomial." </a:t>
            </a:r>
          </a:p>
          <a:p>
            <a:pPr marL="0" lvl="2" indent="0" eaLnBrk="1" hangingPunct="1">
              <a:lnSpc>
                <a:spcPct val="90000"/>
              </a:lnSpc>
              <a:buFont typeface="Times" charset="0"/>
              <a:buNone/>
              <a:defRPr/>
            </a:pPr>
            <a:r>
              <a:rPr lang="en-US" i="1" dirty="0"/>
              <a:t>(Specifically, it </a:t>
            </a:r>
            <a:r>
              <a:rPr lang="en-US" i="1" u="sng" dirty="0"/>
              <a:t>does no</a:t>
            </a:r>
            <a:r>
              <a:rPr lang="en-US" i="1" dirty="0"/>
              <a:t>t mean "not polynomial").</a:t>
            </a:r>
            <a:endParaRPr lang="en-US" sz="2000" dirty="0"/>
          </a:p>
          <a:p>
            <a:pPr lvl="2" eaLnBrk="1" hangingPunct="1">
              <a:lnSpc>
                <a:spcPct val="90000"/>
              </a:lnSpc>
              <a:buFont typeface="Times" charset="0"/>
              <a:buNone/>
              <a:defRPr/>
            </a:pPr>
            <a:r>
              <a:rPr lang="en-US" sz="2000" b="1" dirty="0"/>
              <a:t>	</a:t>
            </a:r>
          </a:p>
        </p:txBody>
      </p:sp>
      <p:sp>
        <p:nvSpPr>
          <p:cNvPr id="4" name="Date Placeholder 3">
            <a:extLst>
              <a:ext uri="{FF2B5EF4-FFF2-40B4-BE49-F238E27FC236}">
                <a16:creationId xmlns:a16="http://schemas.microsoft.com/office/drawing/2014/main" id="{EB512CE1-7D22-E24A-AC81-44E1CE4B2381}"/>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6BB2C2CF-CEF5-4743-872E-735A727D0B1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E4072649-D320-B44B-A247-1C2CAA4B363C}"/>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38325756"/>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Prime Factoring</a:t>
            </a:r>
          </a:p>
        </p:txBody>
      </p:sp>
      <p:sp>
        <p:nvSpPr>
          <p:cNvPr id="3" name="Content Placeholder 2"/>
          <p:cNvSpPr>
            <a:spLocks noGrp="1"/>
          </p:cNvSpPr>
          <p:nvPr>
            <p:ph idx="1"/>
          </p:nvPr>
        </p:nvSpPr>
        <p:spPr/>
        <p:txBody>
          <a:bodyPr/>
          <a:lstStyle/>
          <a:p>
            <a:pPr>
              <a:buFont typeface="Arial"/>
              <a:buChar char="•"/>
            </a:pPr>
            <a:r>
              <a:rPr lang="en-US" b="1" dirty="0"/>
              <a:t>Prime factoring </a:t>
            </a:r>
            <a:r>
              <a:rPr lang="en-US" dirty="0"/>
              <a:t>is defined as, given </a:t>
            </a:r>
            <a:r>
              <a:rPr lang="en-US" b="1" dirty="0"/>
              <a:t>n</a:t>
            </a:r>
            <a:r>
              <a:rPr lang="en-US" dirty="0"/>
              <a:t> and </a:t>
            </a:r>
            <a:r>
              <a:rPr lang="en-US" b="1" dirty="0"/>
              <a:t>k</a:t>
            </a:r>
            <a:r>
              <a:rPr lang="en-US" dirty="0"/>
              <a:t>, does </a:t>
            </a:r>
            <a:r>
              <a:rPr lang="en-US" b="1" dirty="0"/>
              <a:t>n</a:t>
            </a:r>
            <a:r>
              <a:rPr lang="en-US" dirty="0"/>
              <a:t> have a prime factor </a:t>
            </a:r>
            <a:r>
              <a:rPr lang="en-US" b="1" dirty="0"/>
              <a:t>&lt; k</a:t>
            </a:r>
            <a:r>
              <a:rPr lang="en-US" dirty="0"/>
              <a:t>?</a:t>
            </a:r>
          </a:p>
          <a:p>
            <a:pPr>
              <a:buFont typeface="Arial"/>
              <a:buChar char="•"/>
            </a:pPr>
            <a:r>
              <a:rPr lang="en-US" dirty="0"/>
              <a:t>Factoring is in </a:t>
            </a:r>
            <a:r>
              <a:rPr lang="en-US" b="1" dirty="0"/>
              <a:t>NP</a:t>
            </a:r>
            <a:r>
              <a:rPr lang="en-US" dirty="0"/>
              <a:t> and </a:t>
            </a:r>
            <a:r>
              <a:rPr lang="en-US" b="1" dirty="0"/>
              <a:t>co-NP</a:t>
            </a:r>
          </a:p>
          <a:p>
            <a:pPr lvl="1">
              <a:buFont typeface="Arial"/>
              <a:buChar char="•"/>
            </a:pPr>
            <a:r>
              <a:rPr lang="en-US" dirty="0"/>
              <a:t>Given candidate factor can check its </a:t>
            </a:r>
            <a:r>
              <a:rPr lang="en-US" dirty="0" err="1"/>
              <a:t>primality</a:t>
            </a:r>
            <a:r>
              <a:rPr lang="en-US" dirty="0"/>
              <a:t> in poly time and then see if it divides </a:t>
            </a:r>
            <a:r>
              <a:rPr lang="en-US" b="1" dirty="0"/>
              <a:t>n</a:t>
            </a:r>
          </a:p>
          <a:p>
            <a:pPr lvl="1">
              <a:buFont typeface="Arial"/>
              <a:buChar char="•"/>
            </a:pPr>
            <a:r>
              <a:rPr lang="en-US" dirty="0"/>
              <a:t>Given candidate set of factors can check their </a:t>
            </a:r>
            <a:r>
              <a:rPr lang="en-US" dirty="0" err="1"/>
              <a:t>primalities</a:t>
            </a:r>
            <a:r>
              <a:rPr lang="en-US" dirty="0"/>
              <a:t>, and see if product equals </a:t>
            </a:r>
            <a:r>
              <a:rPr lang="en-US" b="1" dirty="0"/>
              <a:t>n</a:t>
            </a:r>
            <a:r>
              <a:rPr lang="en-US" dirty="0"/>
              <a:t>; if so, and no candidate </a:t>
            </a:r>
            <a:r>
              <a:rPr lang="en-US" b="1" dirty="0"/>
              <a:t>&lt; k</a:t>
            </a:r>
            <a:r>
              <a:rPr lang="en-US" dirty="0"/>
              <a:t>, then answer is no</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4/6/22</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350</a:t>
            </a:fld>
            <a:endParaRPr lang="en-US" dirty="0">
              <a:solidFill>
                <a:srgbClr val="000000"/>
              </a:solidFill>
            </a:endParaRPr>
          </a:p>
        </p:txBody>
      </p:sp>
    </p:spTree>
    <p:extLst>
      <p:ext uri="{BB962C8B-B14F-4D97-AF65-F5344CB8AC3E}">
        <p14:creationId xmlns:p14="http://schemas.microsoft.com/office/powerpoint/2010/main" val="471256039"/>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Prime Factoring and TFNP</a:t>
            </a:r>
          </a:p>
        </p:txBody>
      </p:sp>
      <p:sp>
        <p:nvSpPr>
          <p:cNvPr id="3" name="Content Placeholder 2"/>
          <p:cNvSpPr>
            <a:spLocks noGrp="1"/>
          </p:cNvSpPr>
          <p:nvPr>
            <p:ph idx="1"/>
          </p:nvPr>
        </p:nvSpPr>
        <p:spPr/>
        <p:txBody>
          <a:bodyPr/>
          <a:lstStyle/>
          <a:p>
            <a:pPr>
              <a:buFont typeface="Arial"/>
              <a:buChar char="•"/>
            </a:pPr>
            <a:r>
              <a:rPr lang="en-US" sz="2800" b="1" dirty="0"/>
              <a:t>Prime Factoring </a:t>
            </a:r>
            <a:r>
              <a:rPr lang="en-US" sz="2800" dirty="0"/>
              <a:t>as a </a:t>
            </a:r>
            <a:r>
              <a:rPr lang="en-US" sz="2800" b="1" dirty="0"/>
              <a:t>functional problem </a:t>
            </a:r>
            <a:r>
              <a:rPr lang="en-US" sz="2800" dirty="0"/>
              <a:t>is in </a:t>
            </a:r>
            <a:r>
              <a:rPr lang="en-US" sz="2800" b="1" dirty="0"/>
              <a:t>TFNP, </a:t>
            </a:r>
            <a:r>
              <a:rPr lang="en-US" sz="2800" dirty="0"/>
              <a:t>but is it in </a:t>
            </a:r>
            <a:r>
              <a:rPr lang="en-US" sz="2800" b="1" dirty="0"/>
              <a:t>FP?</a:t>
            </a:r>
          </a:p>
          <a:p>
            <a:r>
              <a:rPr lang="en-US" sz="2800" dirty="0"/>
              <a:t>If </a:t>
            </a:r>
            <a:r>
              <a:rPr lang="en-US" sz="2800" b="1" dirty="0"/>
              <a:t>TFNP </a:t>
            </a:r>
            <a:r>
              <a:rPr lang="en-US" sz="2800" dirty="0"/>
              <a:t>in</a:t>
            </a:r>
            <a:r>
              <a:rPr lang="en-US" sz="2800" b="1" dirty="0"/>
              <a:t> FP, </a:t>
            </a:r>
            <a:r>
              <a:rPr lang="en-US" sz="2800" dirty="0"/>
              <a:t>then</a:t>
            </a:r>
            <a:r>
              <a:rPr lang="en-US" sz="2800" b="1" dirty="0"/>
              <a:t> TFNP = FP </a:t>
            </a:r>
            <a:r>
              <a:rPr lang="en-US" sz="2800" dirty="0"/>
              <a:t>since</a:t>
            </a:r>
            <a:r>
              <a:rPr lang="en-US" sz="2800" b="1" dirty="0"/>
              <a:t> FP </a:t>
            </a:r>
            <a:r>
              <a:rPr lang="en-US" sz="2800" dirty="0"/>
              <a:t>is</a:t>
            </a:r>
            <a:r>
              <a:rPr lang="en-US" sz="2800" b="1" dirty="0"/>
              <a:t> </a:t>
            </a:r>
            <a:r>
              <a:rPr lang="en-US" sz="2800" dirty="0"/>
              <a:t>contained in </a:t>
            </a:r>
            <a:r>
              <a:rPr lang="en-US" sz="2800" b="1" dirty="0"/>
              <a:t>TFNP</a:t>
            </a:r>
          </a:p>
          <a:p>
            <a:r>
              <a:rPr lang="en-US" sz="2800" dirty="0"/>
              <a:t>If that is so, then carrying out </a:t>
            </a:r>
            <a:r>
              <a:rPr lang="en-US" sz="2800" b="1" dirty="0"/>
              <a:t>Prime Factoring </a:t>
            </a:r>
            <a:r>
              <a:rPr lang="en-US" sz="2800" dirty="0"/>
              <a:t>is in </a:t>
            </a:r>
            <a:r>
              <a:rPr lang="en-US" sz="2800" b="1" dirty="0"/>
              <a:t>FP </a:t>
            </a:r>
            <a:r>
              <a:rPr lang="en-US" sz="2800" dirty="0"/>
              <a:t>and its decision problem is in </a:t>
            </a:r>
            <a:r>
              <a:rPr lang="en-US" sz="2800" b="1" dirty="0"/>
              <a:t>P</a:t>
            </a:r>
          </a:p>
          <a:p>
            <a:pPr lvl="1"/>
            <a:r>
              <a:rPr lang="en-US" dirty="0"/>
              <a:t>If this is so, we must fear for encryption techniques, most of which depend on difficulty of finding factors of a large number</a:t>
            </a:r>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4/6/22</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351</a:t>
            </a:fld>
            <a:endParaRPr lang="en-US" dirty="0">
              <a:solidFill>
                <a:srgbClr val="000000"/>
              </a:solidFill>
            </a:endParaRPr>
          </a:p>
        </p:txBody>
      </p:sp>
    </p:spTree>
    <p:extLst>
      <p:ext uri="{BB962C8B-B14F-4D97-AF65-F5344CB8AC3E}">
        <p14:creationId xmlns:p14="http://schemas.microsoft.com/office/powerpoint/2010/main" val="2674332316"/>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TFNP</a:t>
            </a:r>
          </a:p>
        </p:txBody>
      </p:sp>
      <p:sp>
        <p:nvSpPr>
          <p:cNvPr id="3" name="Content Placeholder 2"/>
          <p:cNvSpPr>
            <a:spLocks noGrp="1"/>
          </p:cNvSpPr>
          <p:nvPr>
            <p:ph idx="1"/>
          </p:nvPr>
        </p:nvSpPr>
        <p:spPr/>
        <p:txBody>
          <a:bodyPr/>
          <a:lstStyle/>
          <a:p>
            <a:r>
              <a:rPr lang="en-US" sz="2800" dirty="0"/>
              <a:t>There is no known recursive enumeration of </a:t>
            </a:r>
            <a:r>
              <a:rPr lang="en-US" sz="2800" b="1" dirty="0"/>
              <a:t>TFNP</a:t>
            </a:r>
            <a:r>
              <a:rPr lang="en-US" sz="2800" dirty="0"/>
              <a:t> but there is of </a:t>
            </a:r>
            <a:r>
              <a:rPr lang="en-US" sz="2800" b="1" dirty="0"/>
              <a:t>FNP</a:t>
            </a:r>
          </a:p>
          <a:p>
            <a:pPr lvl="1"/>
            <a:r>
              <a:rPr lang="en-US" dirty="0"/>
              <a:t>This is similar to total versus partially recursive functions (analogies are everywhere)</a:t>
            </a:r>
          </a:p>
          <a:p>
            <a:r>
              <a:rPr lang="en-US" sz="2800" dirty="0"/>
              <a:t>It appears that </a:t>
            </a:r>
            <a:r>
              <a:rPr lang="en-US" sz="2800" b="1" dirty="0"/>
              <a:t>TFNP</a:t>
            </a:r>
            <a:r>
              <a:rPr lang="en-US" sz="2800" dirty="0"/>
              <a:t> does not have any complete problems!!!</a:t>
            </a:r>
          </a:p>
          <a:p>
            <a:pPr lvl="1"/>
            <a:r>
              <a:rPr lang="en-US" dirty="0"/>
              <a:t>But there are subclasses of </a:t>
            </a:r>
            <a:r>
              <a:rPr lang="en-US" b="1" dirty="0"/>
              <a:t>TFNP</a:t>
            </a:r>
            <a:r>
              <a:rPr lang="en-US" dirty="0"/>
              <a:t> that do have complete problems!!</a:t>
            </a:r>
          </a:p>
          <a:p>
            <a:endParaRPr lang="en-US" dirty="0"/>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4/6/22</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352</a:t>
            </a:fld>
            <a:endParaRPr lang="en-US">
              <a:solidFill>
                <a:srgbClr val="000000"/>
              </a:solidFill>
            </a:endParaRPr>
          </a:p>
        </p:txBody>
      </p:sp>
    </p:spTree>
    <p:extLst>
      <p:ext uri="{BB962C8B-B14F-4D97-AF65-F5344CB8AC3E}">
        <p14:creationId xmlns:p14="http://schemas.microsoft.com/office/powerpoint/2010/main" val="1214935127"/>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Possible Analogy</a:t>
            </a:r>
          </a:p>
        </p:txBody>
      </p:sp>
      <p:sp>
        <p:nvSpPr>
          <p:cNvPr id="3" name="Content Placeholder 2"/>
          <p:cNvSpPr>
            <a:spLocks noGrp="1"/>
          </p:cNvSpPr>
          <p:nvPr>
            <p:ph idx="1"/>
          </p:nvPr>
        </p:nvSpPr>
        <p:spPr/>
        <p:txBody>
          <a:bodyPr/>
          <a:lstStyle/>
          <a:p>
            <a:r>
              <a:rPr lang="en-US" dirty="0"/>
              <a:t>Is</a:t>
            </a:r>
            <a:r>
              <a:rPr lang="en-US" b="1" dirty="0"/>
              <a:t> P = (NP ∩ Co-NP)? </a:t>
            </a:r>
          </a:p>
          <a:p>
            <a:r>
              <a:rPr lang="en-US" dirty="0"/>
              <a:t>Recall that </a:t>
            </a:r>
            <a:r>
              <a:rPr lang="en-US" b="1" dirty="0"/>
              <a:t>REC = (RE ∩ co-RE)</a:t>
            </a:r>
          </a:p>
          <a:p>
            <a:r>
              <a:rPr lang="en-US" dirty="0"/>
              <a:t>The analogous result may not hold here</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4/6/22</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353</a:t>
            </a:fld>
            <a:endParaRPr lang="en-US">
              <a:solidFill>
                <a:srgbClr val="000000"/>
              </a:solidFill>
            </a:endParaRPr>
          </a:p>
        </p:txBody>
      </p:sp>
    </p:spTree>
    <p:extLst>
      <p:ext uri="{BB962C8B-B14F-4D97-AF65-F5344CB8AC3E}">
        <p14:creationId xmlns:p14="http://schemas.microsoft.com/office/powerpoint/2010/main" val="1280358175"/>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C2541-2AB2-BB42-8B4E-3D7A7825B983}"/>
              </a:ext>
            </a:extLst>
          </p:cNvPr>
          <p:cNvSpPr>
            <a:spLocks noGrp="1"/>
          </p:cNvSpPr>
          <p:nvPr>
            <p:ph type="title"/>
          </p:nvPr>
        </p:nvSpPr>
        <p:spPr/>
        <p:txBody>
          <a:bodyPr/>
          <a:lstStyle/>
          <a:p>
            <a:r>
              <a:rPr lang="en-US" dirty="0"/>
              <a:t>Constraint Satisfaction</a:t>
            </a:r>
          </a:p>
        </p:txBody>
      </p:sp>
      <p:sp>
        <p:nvSpPr>
          <p:cNvPr id="3" name="Content Placeholder 2">
            <a:extLst>
              <a:ext uri="{FF2B5EF4-FFF2-40B4-BE49-F238E27FC236}">
                <a16:creationId xmlns:a16="http://schemas.microsoft.com/office/drawing/2014/main" id="{3E71493E-418F-D34D-A5CD-6DC575906219}"/>
              </a:ext>
            </a:extLst>
          </p:cNvPr>
          <p:cNvSpPr>
            <a:spLocks noGrp="1"/>
          </p:cNvSpPr>
          <p:nvPr>
            <p:ph idx="1"/>
          </p:nvPr>
        </p:nvSpPr>
        <p:spPr/>
        <p:txBody>
          <a:bodyPr/>
          <a:lstStyle/>
          <a:p>
            <a:r>
              <a:rPr lang="en-US" dirty="0"/>
              <a:t>Many decision problems are instances of constraint satisfaction</a:t>
            </a:r>
          </a:p>
          <a:p>
            <a:pPr lvl="1"/>
            <a:r>
              <a:rPr lang="en-US" dirty="0"/>
              <a:t>Example: K-Color must obey constraint that adjacent nodes have different colors</a:t>
            </a:r>
          </a:p>
          <a:p>
            <a:pPr lvl="1"/>
            <a:r>
              <a:rPr lang="en-US" dirty="0"/>
              <a:t>Example: SAT says assignment makes every clause true</a:t>
            </a:r>
          </a:p>
          <a:p>
            <a:r>
              <a:rPr lang="en-US" dirty="0"/>
              <a:t>In fact, there is a class of programming languages that employ constraint-based reasoning, e.g., CLP(R).</a:t>
            </a:r>
          </a:p>
        </p:txBody>
      </p:sp>
      <p:sp>
        <p:nvSpPr>
          <p:cNvPr id="4" name="Date Placeholder 3">
            <a:extLst>
              <a:ext uri="{FF2B5EF4-FFF2-40B4-BE49-F238E27FC236}">
                <a16:creationId xmlns:a16="http://schemas.microsoft.com/office/drawing/2014/main" id="{F1CAF984-3007-9140-A1E8-F99925A2097F}"/>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B3C2845D-2A48-D24B-87A2-06CEDCA0B258}"/>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6704E162-5AE5-A24E-BF45-02A8F9EBEFEF}"/>
              </a:ext>
            </a:extLst>
          </p:cNvPr>
          <p:cNvSpPr>
            <a:spLocks noGrp="1"/>
          </p:cNvSpPr>
          <p:nvPr>
            <p:ph type="sldNum" sz="quarter" idx="12"/>
          </p:nvPr>
        </p:nvSpPr>
        <p:spPr/>
        <p:txBody>
          <a:bodyPr/>
          <a:lstStyle/>
          <a:p>
            <a:fld id="{F7F6C048-724C-A44D-A3A9-573A2C2F7973}" type="slidenum">
              <a:rPr lang="en-US" smtClean="0"/>
              <a:pPr/>
              <a:t>354</a:t>
            </a:fld>
            <a:endParaRPr lang="en-US"/>
          </a:p>
        </p:txBody>
      </p:sp>
    </p:spTree>
    <p:extLst>
      <p:ext uri="{BB962C8B-B14F-4D97-AF65-F5344CB8AC3E}">
        <p14:creationId xmlns:p14="http://schemas.microsoft.com/office/powerpoint/2010/main" val="2863253263"/>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18E3-242D-BE43-919E-82EFE3164D5E}"/>
              </a:ext>
            </a:extLst>
          </p:cNvPr>
          <p:cNvSpPr>
            <a:spLocks noGrp="1"/>
          </p:cNvSpPr>
          <p:nvPr>
            <p:ph type="title"/>
          </p:nvPr>
        </p:nvSpPr>
        <p:spPr/>
        <p:txBody>
          <a:bodyPr/>
          <a:lstStyle/>
          <a:p>
            <a:r>
              <a:rPr lang="en-US" dirty="0"/>
              <a:t>Promise Problems</a:t>
            </a:r>
          </a:p>
        </p:txBody>
      </p:sp>
      <p:sp>
        <p:nvSpPr>
          <p:cNvPr id="3" name="Content Placeholder 2">
            <a:extLst>
              <a:ext uri="{FF2B5EF4-FFF2-40B4-BE49-F238E27FC236}">
                <a16:creationId xmlns:a16="http://schemas.microsoft.com/office/drawing/2014/main" id="{F415BF46-7391-3346-8DBD-5889B6616266}"/>
              </a:ext>
            </a:extLst>
          </p:cNvPr>
          <p:cNvSpPr>
            <a:spLocks noGrp="1"/>
          </p:cNvSpPr>
          <p:nvPr>
            <p:ph idx="1"/>
          </p:nvPr>
        </p:nvSpPr>
        <p:spPr/>
        <p:txBody>
          <a:bodyPr/>
          <a:lstStyle/>
          <a:p>
            <a:r>
              <a:rPr lang="en-US" sz="3000" dirty="0"/>
              <a:t>There is an analogy here to semi-dec.</a:t>
            </a:r>
          </a:p>
          <a:p>
            <a:r>
              <a:rPr lang="en-US" sz="3000" dirty="0"/>
              <a:t>You have a predicate that never lies on its </a:t>
            </a:r>
            <a:r>
              <a:rPr lang="en-US" sz="3000" b="1" dirty="0"/>
              <a:t>promise</a:t>
            </a:r>
            <a:r>
              <a:rPr lang="en-US" sz="3000" dirty="0"/>
              <a:t> set. </a:t>
            </a:r>
          </a:p>
          <a:p>
            <a:r>
              <a:rPr lang="en-US" sz="3000" dirty="0"/>
              <a:t>It is promised that some of its input should get answer yes (</a:t>
            </a:r>
            <a:r>
              <a:rPr lang="en-US" sz="3000" b="1" i="1" dirty="0" err="1"/>
              <a:t>L</a:t>
            </a:r>
            <a:r>
              <a:rPr lang="en-US" sz="3000" b="1" i="1" baseline="-25000" dirty="0" err="1"/>
              <a:t>yes</a:t>
            </a:r>
            <a:r>
              <a:rPr lang="en-US" sz="3000" dirty="0"/>
              <a:t>) and others no (</a:t>
            </a:r>
            <a:r>
              <a:rPr lang="en-US" sz="3000" b="1" i="1" dirty="0" err="1"/>
              <a:t>L</a:t>
            </a:r>
            <a:r>
              <a:rPr lang="en-US" sz="3000" b="1" i="1" baseline="-25000" dirty="0" err="1"/>
              <a:t>no</a:t>
            </a:r>
            <a:r>
              <a:rPr lang="en-US" sz="3000" dirty="0"/>
              <a:t>), but there are maybes. On a maybe, it can give any answer or not even halt. </a:t>
            </a:r>
          </a:p>
          <a:p>
            <a:r>
              <a:rPr lang="en-US" sz="3000" dirty="0"/>
              <a:t>Note: </a:t>
            </a:r>
            <a:r>
              <a:rPr lang="en-US" sz="3000" b="1" i="1" dirty="0" err="1"/>
              <a:t>L</a:t>
            </a:r>
            <a:r>
              <a:rPr lang="en-US" sz="3000" b="1" i="1" baseline="-25000" dirty="0" err="1"/>
              <a:t>yes</a:t>
            </a:r>
            <a:r>
              <a:rPr lang="en-US" sz="3000" b="1" i="1" baseline="-25000" dirty="0"/>
              <a:t> </a:t>
            </a:r>
            <a:r>
              <a:rPr lang="en-US" sz="3000" b="1" i="1" dirty="0"/>
              <a:t>∩ </a:t>
            </a:r>
            <a:r>
              <a:rPr lang="en-US" sz="3000" b="1" i="1" dirty="0" err="1"/>
              <a:t>L</a:t>
            </a:r>
            <a:r>
              <a:rPr lang="en-US" sz="3000" b="1" i="1" baseline="-25000" dirty="0" err="1"/>
              <a:t>no</a:t>
            </a:r>
            <a:r>
              <a:rPr lang="en-US" sz="3000" b="1" i="1" dirty="0"/>
              <a:t>= </a:t>
            </a:r>
            <a:r>
              <a:rPr lang="en-US" sz="3000" b="1" dirty="0"/>
              <a:t>∅</a:t>
            </a:r>
            <a:br>
              <a:rPr lang="en-US" sz="3000" i="1" dirty="0"/>
            </a:br>
            <a:r>
              <a:rPr lang="en-US" sz="3000" b="1" i="1" dirty="0" err="1"/>
              <a:t>L</a:t>
            </a:r>
            <a:r>
              <a:rPr lang="en-US" sz="3000" b="1" i="1" baseline="-25000" dirty="0" err="1"/>
              <a:t>yes</a:t>
            </a:r>
            <a:r>
              <a:rPr lang="en-US" sz="3000" b="1" i="1" dirty="0"/>
              <a:t> </a:t>
            </a:r>
            <a:r>
              <a:rPr lang="en-US" sz="3000" b="1" dirty="0"/>
              <a:t>∪</a:t>
            </a:r>
            <a:r>
              <a:rPr lang="en-US" sz="3000" b="1" i="1" dirty="0"/>
              <a:t> </a:t>
            </a:r>
            <a:r>
              <a:rPr lang="en-US" sz="3000" b="1" i="1" dirty="0" err="1"/>
              <a:t>L</a:t>
            </a:r>
            <a:r>
              <a:rPr lang="en-US" sz="3000" b="1" i="1" baseline="-25000" dirty="0" err="1"/>
              <a:t>no</a:t>
            </a:r>
            <a:r>
              <a:rPr lang="en-US" sz="3000" b="1" i="1" baseline="-25000" dirty="0"/>
              <a:t> </a:t>
            </a:r>
            <a:r>
              <a:rPr lang="en-US" sz="3000" dirty="0"/>
              <a:t>is the </a:t>
            </a:r>
            <a:r>
              <a:rPr lang="en-US" sz="3000" b="1" dirty="0"/>
              <a:t>promise</a:t>
            </a:r>
            <a:r>
              <a:rPr lang="en-US" sz="3000" dirty="0"/>
              <a:t>.</a:t>
            </a:r>
          </a:p>
        </p:txBody>
      </p:sp>
      <p:sp>
        <p:nvSpPr>
          <p:cNvPr id="4" name="Date Placeholder 3">
            <a:extLst>
              <a:ext uri="{FF2B5EF4-FFF2-40B4-BE49-F238E27FC236}">
                <a16:creationId xmlns:a16="http://schemas.microsoft.com/office/drawing/2014/main" id="{CF7A1764-EF29-784B-AB01-CEB26B831E36}"/>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60D2F552-1042-724F-83CE-13859CAE2ACE}"/>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4F3D23B5-B04E-1C49-A4F2-5D9DC7E495DB}"/>
              </a:ext>
            </a:extLst>
          </p:cNvPr>
          <p:cNvSpPr>
            <a:spLocks noGrp="1"/>
          </p:cNvSpPr>
          <p:nvPr>
            <p:ph type="sldNum" sz="quarter" idx="12"/>
          </p:nvPr>
        </p:nvSpPr>
        <p:spPr/>
        <p:txBody>
          <a:bodyPr/>
          <a:lstStyle/>
          <a:p>
            <a:fld id="{F7F6C048-724C-A44D-A3A9-573A2C2F7973}" type="slidenum">
              <a:rPr lang="en-US" smtClean="0"/>
              <a:pPr/>
              <a:t>355</a:t>
            </a:fld>
            <a:endParaRPr lang="en-US"/>
          </a:p>
        </p:txBody>
      </p:sp>
    </p:spTree>
    <p:extLst>
      <p:ext uri="{BB962C8B-B14F-4D97-AF65-F5344CB8AC3E}">
        <p14:creationId xmlns:p14="http://schemas.microsoft.com/office/powerpoint/2010/main" val="4187251444"/>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18E3-242D-BE43-919E-82EFE3164D5E}"/>
              </a:ext>
            </a:extLst>
          </p:cNvPr>
          <p:cNvSpPr>
            <a:spLocks noGrp="1"/>
          </p:cNvSpPr>
          <p:nvPr>
            <p:ph type="title"/>
          </p:nvPr>
        </p:nvSpPr>
        <p:spPr/>
        <p:txBody>
          <a:bodyPr/>
          <a:lstStyle/>
          <a:p>
            <a:r>
              <a:rPr lang="en-US" dirty="0"/>
              <a:t>Promise in Computability</a:t>
            </a:r>
          </a:p>
        </p:txBody>
      </p:sp>
      <p:sp>
        <p:nvSpPr>
          <p:cNvPr id="3" name="Content Placeholder 2">
            <a:extLst>
              <a:ext uri="{FF2B5EF4-FFF2-40B4-BE49-F238E27FC236}">
                <a16:creationId xmlns:a16="http://schemas.microsoft.com/office/drawing/2014/main" id="{F415BF46-7391-3346-8DBD-5889B6616266}"/>
              </a:ext>
            </a:extLst>
          </p:cNvPr>
          <p:cNvSpPr>
            <a:spLocks noGrp="1"/>
          </p:cNvSpPr>
          <p:nvPr>
            <p:ph idx="1"/>
          </p:nvPr>
        </p:nvSpPr>
        <p:spPr/>
        <p:txBody>
          <a:bodyPr/>
          <a:lstStyle/>
          <a:p>
            <a:r>
              <a:rPr lang="en-US" sz="2200" dirty="0"/>
              <a:t>I wish to check if a program produces the output zero when given zero as input.</a:t>
            </a:r>
          </a:p>
          <a:p>
            <a:r>
              <a:rPr lang="en-US" sz="2200" dirty="0"/>
              <a:t>The  </a:t>
            </a:r>
            <a:r>
              <a:rPr lang="en-US" sz="2200" b="1" dirty="0"/>
              <a:t>promise</a:t>
            </a:r>
            <a:r>
              <a:rPr lang="en-US" sz="2200" dirty="0"/>
              <a:t> set is the set of programs that converge in 100 steps or fewer for all input. </a:t>
            </a:r>
          </a:p>
          <a:p>
            <a:r>
              <a:rPr lang="en-US" sz="2200" dirty="0"/>
              <a:t>Some programs should get answer yes (</a:t>
            </a:r>
            <a:r>
              <a:rPr lang="en-US" sz="2200" b="1" i="1" dirty="0" err="1"/>
              <a:t>L</a:t>
            </a:r>
            <a:r>
              <a:rPr lang="en-US" sz="2200" b="1" i="1" baseline="-25000" dirty="0" err="1"/>
              <a:t>yes</a:t>
            </a:r>
            <a:r>
              <a:rPr lang="en-US" sz="2200" dirty="0"/>
              <a:t>) and others no (</a:t>
            </a:r>
            <a:r>
              <a:rPr lang="en-US" sz="2200" b="1" i="1" dirty="0" err="1"/>
              <a:t>L</a:t>
            </a:r>
            <a:r>
              <a:rPr lang="en-US" sz="2200" b="1" i="1" baseline="-25000" dirty="0" err="1"/>
              <a:t>no</a:t>
            </a:r>
            <a:r>
              <a:rPr lang="en-US" sz="2200" dirty="0"/>
              <a:t>). Our analyzer knows if the program halts in 100 steps and, if so, knows if the program produces 0 (is in </a:t>
            </a:r>
            <a:r>
              <a:rPr lang="en-US" sz="2200" b="1" i="1" dirty="0" err="1"/>
              <a:t>L</a:t>
            </a:r>
            <a:r>
              <a:rPr lang="en-US" sz="2200" b="1" i="1" baseline="-25000" dirty="0" err="1"/>
              <a:t>yes</a:t>
            </a:r>
            <a:r>
              <a:rPr lang="en-US" sz="2200" dirty="0"/>
              <a:t>)</a:t>
            </a:r>
            <a:r>
              <a:rPr lang="en-US" sz="2200" b="1" i="1" baseline="-25000" dirty="0"/>
              <a:t> </a:t>
            </a:r>
            <a:r>
              <a:rPr lang="en-US" sz="2200" dirty="0"/>
              <a:t>or not (is in </a:t>
            </a:r>
            <a:r>
              <a:rPr lang="en-US" sz="2200" b="1" i="1" dirty="0" err="1"/>
              <a:t>L</a:t>
            </a:r>
            <a:r>
              <a:rPr lang="en-US" sz="2200" b="1" i="1" baseline="-25000" dirty="0" err="1"/>
              <a:t>no</a:t>
            </a:r>
            <a:r>
              <a:rPr lang="en-US" sz="2200" dirty="0"/>
              <a:t>). However, if it’s not in the promise set, we could just keep checking for an answer and potentially never halt or just throw out a random answer.</a:t>
            </a:r>
          </a:p>
          <a:p>
            <a:r>
              <a:rPr lang="en-US" sz="2200" dirty="0"/>
              <a:t>This is not dissimilar to what </a:t>
            </a:r>
            <a:r>
              <a:rPr lang="en-US" sz="2200" b="1" dirty="0"/>
              <a:t>VALUE</a:t>
            </a:r>
            <a:r>
              <a:rPr lang="en-US" sz="2200" dirty="0"/>
              <a:t> does if </a:t>
            </a:r>
            <a:r>
              <a:rPr lang="en-US" sz="2200" b="1" dirty="0"/>
              <a:t>~STP</a:t>
            </a:r>
            <a:r>
              <a:rPr lang="en-US" sz="2200" dirty="0"/>
              <a:t>.</a:t>
            </a:r>
          </a:p>
          <a:p>
            <a:r>
              <a:rPr lang="en-US" sz="2200" dirty="0"/>
              <a:t>The problem is trivial if a program is in the promise set but membership in that set is unsolvable (co-re-complete).</a:t>
            </a:r>
          </a:p>
        </p:txBody>
      </p:sp>
      <p:sp>
        <p:nvSpPr>
          <p:cNvPr id="4" name="Date Placeholder 3">
            <a:extLst>
              <a:ext uri="{FF2B5EF4-FFF2-40B4-BE49-F238E27FC236}">
                <a16:creationId xmlns:a16="http://schemas.microsoft.com/office/drawing/2014/main" id="{CF7A1764-EF29-784B-AB01-CEB26B831E36}"/>
              </a:ext>
            </a:extLst>
          </p:cNvPr>
          <p:cNvSpPr>
            <a:spLocks noGrp="1"/>
          </p:cNvSpPr>
          <p:nvPr>
            <p:ph type="dt" sz="half" idx="10"/>
          </p:nvPr>
        </p:nvSpPr>
        <p:spPr/>
        <p:txBody>
          <a:bodyPr/>
          <a:lstStyle/>
          <a:p>
            <a:fld id="{2534C2F4-DACC-7046-9C17-8BE104BD396C}" type="datetime1">
              <a:rPr lang="en-US" smtClean="0"/>
              <a:t>4/6/22</a:t>
            </a:fld>
            <a:endParaRPr lang="en-US" dirty="0"/>
          </a:p>
        </p:txBody>
      </p:sp>
      <p:sp>
        <p:nvSpPr>
          <p:cNvPr id="5" name="Footer Placeholder 4">
            <a:extLst>
              <a:ext uri="{FF2B5EF4-FFF2-40B4-BE49-F238E27FC236}">
                <a16:creationId xmlns:a16="http://schemas.microsoft.com/office/drawing/2014/main" id="{60D2F552-1042-724F-83CE-13859CAE2ACE}"/>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4F3D23B5-B04E-1C49-A4F2-5D9DC7E495DB}"/>
              </a:ext>
            </a:extLst>
          </p:cNvPr>
          <p:cNvSpPr>
            <a:spLocks noGrp="1"/>
          </p:cNvSpPr>
          <p:nvPr>
            <p:ph type="sldNum" sz="quarter" idx="12"/>
          </p:nvPr>
        </p:nvSpPr>
        <p:spPr/>
        <p:txBody>
          <a:bodyPr/>
          <a:lstStyle/>
          <a:p>
            <a:fld id="{F7F6C048-724C-A44D-A3A9-573A2C2F7973}" type="slidenum">
              <a:rPr lang="en-US" smtClean="0"/>
              <a:pPr/>
              <a:t>356</a:t>
            </a:fld>
            <a:endParaRPr lang="en-US" dirty="0"/>
          </a:p>
        </p:txBody>
      </p:sp>
    </p:spTree>
    <p:extLst>
      <p:ext uri="{BB962C8B-B14F-4D97-AF65-F5344CB8AC3E}">
        <p14:creationId xmlns:p14="http://schemas.microsoft.com/office/powerpoint/2010/main" val="4267927536"/>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18E3-242D-BE43-919E-82EFE3164D5E}"/>
              </a:ext>
            </a:extLst>
          </p:cNvPr>
          <p:cNvSpPr>
            <a:spLocks noGrp="1"/>
          </p:cNvSpPr>
          <p:nvPr>
            <p:ph type="title"/>
          </p:nvPr>
        </p:nvSpPr>
        <p:spPr/>
        <p:txBody>
          <a:bodyPr/>
          <a:lstStyle/>
          <a:p>
            <a:r>
              <a:rPr lang="en-US" dirty="0"/>
              <a:t>Promise in Complexity</a:t>
            </a:r>
          </a:p>
        </p:txBody>
      </p:sp>
      <p:sp>
        <p:nvSpPr>
          <p:cNvPr id="3" name="Content Placeholder 2">
            <a:extLst>
              <a:ext uri="{FF2B5EF4-FFF2-40B4-BE49-F238E27FC236}">
                <a16:creationId xmlns:a16="http://schemas.microsoft.com/office/drawing/2014/main" id="{F415BF46-7391-3346-8DBD-5889B6616266}"/>
              </a:ext>
            </a:extLst>
          </p:cNvPr>
          <p:cNvSpPr>
            <a:spLocks noGrp="1"/>
          </p:cNvSpPr>
          <p:nvPr>
            <p:ph idx="1"/>
          </p:nvPr>
        </p:nvSpPr>
        <p:spPr/>
        <p:txBody>
          <a:bodyPr/>
          <a:lstStyle/>
          <a:p>
            <a:r>
              <a:rPr lang="en-US" sz="2200" dirty="0"/>
              <a:t>I wish to check if if a graph is 4-colorable.</a:t>
            </a:r>
          </a:p>
          <a:p>
            <a:r>
              <a:rPr lang="en-US" sz="2200" dirty="0"/>
              <a:t>The  </a:t>
            </a:r>
            <a:r>
              <a:rPr lang="en-US" sz="2200" b="1" dirty="0"/>
              <a:t>promise</a:t>
            </a:r>
            <a:r>
              <a:rPr lang="en-US" sz="2200" dirty="0"/>
              <a:t> set is the set of set of planar graphs.</a:t>
            </a:r>
          </a:p>
          <a:p>
            <a:r>
              <a:rPr lang="en-US" sz="2200" dirty="0"/>
              <a:t>Checking to see if a graph is planar is easy (</a:t>
            </a:r>
            <a:r>
              <a:rPr lang="en-US" sz="2200" b="1" dirty="0"/>
              <a:t>O(N)</a:t>
            </a:r>
            <a:r>
              <a:rPr lang="en-US" sz="2200" dirty="0"/>
              <a:t>).</a:t>
            </a:r>
          </a:p>
          <a:p>
            <a:r>
              <a:rPr lang="en-US" sz="2200" dirty="0"/>
              <a:t>If a graph is planar (in the </a:t>
            </a:r>
            <a:r>
              <a:rPr lang="en-US" sz="2200" b="1" dirty="0"/>
              <a:t>promise</a:t>
            </a:r>
            <a:r>
              <a:rPr lang="en-US" sz="2200" dirty="0"/>
              <a:t> set), the answer is </a:t>
            </a:r>
            <a:r>
              <a:rPr lang="en-US" sz="2200" b="1" dirty="0"/>
              <a:t>yes</a:t>
            </a:r>
            <a:r>
              <a:rPr lang="en-US" sz="2200" dirty="0"/>
              <a:t> so </a:t>
            </a:r>
            <a:r>
              <a:rPr lang="en-US" sz="2200" b="1" i="1" dirty="0" err="1"/>
              <a:t>L</a:t>
            </a:r>
            <a:r>
              <a:rPr lang="en-US" sz="2200" b="1" i="1" baseline="-25000" dirty="0" err="1"/>
              <a:t>yes</a:t>
            </a:r>
            <a:r>
              <a:rPr lang="en-US" sz="2200" b="1" dirty="0"/>
              <a:t> = promise </a:t>
            </a:r>
            <a:r>
              <a:rPr lang="en-US" sz="2200" dirty="0"/>
              <a:t>set. Demonstrating this coloring is not easy but we are assured it exists. </a:t>
            </a:r>
          </a:p>
          <a:p>
            <a:r>
              <a:rPr lang="en-US" sz="2200" dirty="0"/>
              <a:t>What if we get a graph that is not planar, then the problem is NP-Complete to determine if it’s 4-colorable.</a:t>
            </a:r>
          </a:p>
        </p:txBody>
      </p:sp>
      <p:sp>
        <p:nvSpPr>
          <p:cNvPr id="4" name="Date Placeholder 3">
            <a:extLst>
              <a:ext uri="{FF2B5EF4-FFF2-40B4-BE49-F238E27FC236}">
                <a16:creationId xmlns:a16="http://schemas.microsoft.com/office/drawing/2014/main" id="{CF7A1764-EF29-784B-AB01-CEB26B831E36}"/>
              </a:ext>
            </a:extLst>
          </p:cNvPr>
          <p:cNvSpPr>
            <a:spLocks noGrp="1"/>
          </p:cNvSpPr>
          <p:nvPr>
            <p:ph type="dt" sz="half" idx="10"/>
          </p:nvPr>
        </p:nvSpPr>
        <p:spPr/>
        <p:txBody>
          <a:bodyPr/>
          <a:lstStyle/>
          <a:p>
            <a:fld id="{2534C2F4-DACC-7046-9C17-8BE104BD396C}" type="datetime1">
              <a:rPr lang="en-US" smtClean="0"/>
              <a:t>4/6/22</a:t>
            </a:fld>
            <a:endParaRPr lang="en-US" dirty="0"/>
          </a:p>
        </p:txBody>
      </p:sp>
      <p:sp>
        <p:nvSpPr>
          <p:cNvPr id="5" name="Footer Placeholder 4">
            <a:extLst>
              <a:ext uri="{FF2B5EF4-FFF2-40B4-BE49-F238E27FC236}">
                <a16:creationId xmlns:a16="http://schemas.microsoft.com/office/drawing/2014/main" id="{60D2F552-1042-724F-83CE-13859CAE2ACE}"/>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4F3D23B5-B04E-1C49-A4F2-5D9DC7E495DB}"/>
              </a:ext>
            </a:extLst>
          </p:cNvPr>
          <p:cNvSpPr>
            <a:spLocks noGrp="1"/>
          </p:cNvSpPr>
          <p:nvPr>
            <p:ph type="sldNum" sz="quarter" idx="12"/>
          </p:nvPr>
        </p:nvSpPr>
        <p:spPr/>
        <p:txBody>
          <a:bodyPr/>
          <a:lstStyle/>
          <a:p>
            <a:fld id="{F7F6C048-724C-A44D-A3A9-573A2C2F7973}" type="slidenum">
              <a:rPr lang="en-US" smtClean="0"/>
              <a:pPr/>
              <a:t>357</a:t>
            </a:fld>
            <a:endParaRPr lang="en-US" dirty="0"/>
          </a:p>
        </p:txBody>
      </p:sp>
    </p:spTree>
    <p:extLst>
      <p:ext uri="{BB962C8B-B14F-4D97-AF65-F5344CB8AC3E}">
        <p14:creationId xmlns:p14="http://schemas.microsoft.com/office/powerpoint/2010/main" val="2733533964"/>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56D81-B9CB-B24C-8822-2092D9826669}"/>
              </a:ext>
            </a:extLst>
          </p:cNvPr>
          <p:cNvSpPr>
            <a:spLocks noGrp="1"/>
          </p:cNvSpPr>
          <p:nvPr>
            <p:ph type="title"/>
          </p:nvPr>
        </p:nvSpPr>
        <p:spPr/>
        <p:txBody>
          <a:bodyPr/>
          <a:lstStyle/>
          <a:p>
            <a:r>
              <a:rPr lang="en-US" dirty="0"/>
              <a:t>Are Approximations Hard?</a:t>
            </a:r>
          </a:p>
        </p:txBody>
      </p:sp>
      <p:sp>
        <p:nvSpPr>
          <p:cNvPr id="3" name="Content Placeholder 2">
            <a:extLst>
              <a:ext uri="{FF2B5EF4-FFF2-40B4-BE49-F238E27FC236}">
                <a16:creationId xmlns:a16="http://schemas.microsoft.com/office/drawing/2014/main" id="{57741EBA-7DA3-2148-A04B-D3CB2D9A87A9}"/>
              </a:ext>
            </a:extLst>
          </p:cNvPr>
          <p:cNvSpPr>
            <a:spLocks noGrp="1"/>
          </p:cNvSpPr>
          <p:nvPr>
            <p:ph idx="1"/>
          </p:nvPr>
        </p:nvSpPr>
        <p:spPr/>
        <p:txBody>
          <a:bodyPr/>
          <a:lstStyle/>
          <a:p>
            <a:r>
              <a:rPr lang="en-US" dirty="0"/>
              <a:t>PCP (Probabilistically Checkable Proofs)</a:t>
            </a:r>
          </a:p>
          <a:p>
            <a:pPr lvl="1"/>
            <a:r>
              <a:rPr lang="en-US" dirty="0"/>
              <a:t>Applies to NP-Hard constraint satisfaction problems (CSP)</a:t>
            </a:r>
          </a:p>
          <a:p>
            <a:pPr lvl="1"/>
            <a:r>
              <a:rPr lang="en-US" dirty="0"/>
              <a:t>This states that to determine if an approximation to any CSP gets things right most of the time is NP-Hard</a:t>
            </a:r>
          </a:p>
          <a:p>
            <a:r>
              <a:rPr lang="en-US" dirty="0"/>
              <a:t>There are multiple formulations of this but here is one:</a:t>
            </a:r>
          </a:p>
          <a:p>
            <a:pPr lvl="1"/>
            <a:r>
              <a:rPr lang="en-US" dirty="0"/>
              <a:t>Satisfying any fixed percentage of constraints is itself NP-Hard</a:t>
            </a:r>
          </a:p>
          <a:p>
            <a:pPr lvl="2"/>
            <a:r>
              <a:rPr lang="en-US" sz="1350" dirty="0"/>
              <a:t>Example: Satisfying 99% of the pairs in a k-coloring</a:t>
            </a:r>
          </a:p>
          <a:p>
            <a:pPr lvl="1"/>
            <a:endParaRPr lang="en-US" sz="1500" dirty="0"/>
          </a:p>
          <a:p>
            <a:pPr lvl="1"/>
            <a:endParaRPr lang="en-US" sz="1500" dirty="0"/>
          </a:p>
          <a:p>
            <a:pPr lvl="1"/>
            <a:endParaRPr lang="en-US" dirty="0"/>
          </a:p>
        </p:txBody>
      </p:sp>
      <p:sp>
        <p:nvSpPr>
          <p:cNvPr id="4" name="Date Placeholder 3">
            <a:extLst>
              <a:ext uri="{FF2B5EF4-FFF2-40B4-BE49-F238E27FC236}">
                <a16:creationId xmlns:a16="http://schemas.microsoft.com/office/drawing/2014/main" id="{874CCB2B-DC25-544E-8CEA-9A9C3354D27A}"/>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86BA2212-070E-594E-9501-1B92310824C3}"/>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B5A8E962-E5F9-0A43-9F68-358992E3C962}"/>
              </a:ext>
            </a:extLst>
          </p:cNvPr>
          <p:cNvSpPr>
            <a:spLocks noGrp="1"/>
          </p:cNvSpPr>
          <p:nvPr>
            <p:ph type="sldNum" sz="quarter" idx="12"/>
          </p:nvPr>
        </p:nvSpPr>
        <p:spPr/>
        <p:txBody>
          <a:bodyPr/>
          <a:lstStyle/>
          <a:p>
            <a:fld id="{F7F6C048-724C-A44D-A3A9-573A2C2F7973}" type="slidenum">
              <a:rPr lang="en-US" smtClean="0"/>
              <a:pPr/>
              <a:t>358</a:t>
            </a:fld>
            <a:endParaRPr lang="en-US"/>
          </a:p>
        </p:txBody>
      </p:sp>
    </p:spTree>
    <p:extLst>
      <p:ext uri="{BB962C8B-B14F-4D97-AF65-F5344CB8AC3E}">
        <p14:creationId xmlns:p14="http://schemas.microsoft.com/office/powerpoint/2010/main" val="2627724653"/>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AC1C3-B7C3-F349-ACC6-A9C3194DF3AB}"/>
              </a:ext>
            </a:extLst>
          </p:cNvPr>
          <p:cNvSpPr>
            <a:spLocks noGrp="1"/>
          </p:cNvSpPr>
          <p:nvPr>
            <p:ph type="title"/>
          </p:nvPr>
        </p:nvSpPr>
        <p:spPr/>
        <p:txBody>
          <a:bodyPr/>
          <a:lstStyle/>
          <a:p>
            <a:r>
              <a:rPr lang="en-US" dirty="0"/>
              <a:t>Unique Label Color</a:t>
            </a:r>
          </a:p>
        </p:txBody>
      </p:sp>
      <p:sp>
        <p:nvSpPr>
          <p:cNvPr id="3" name="Content Placeholder 2">
            <a:extLst>
              <a:ext uri="{FF2B5EF4-FFF2-40B4-BE49-F238E27FC236}">
                <a16:creationId xmlns:a16="http://schemas.microsoft.com/office/drawing/2014/main" id="{74A84220-D59E-0542-A325-C4B1E406AFA9}"/>
              </a:ext>
            </a:extLst>
          </p:cNvPr>
          <p:cNvSpPr>
            <a:spLocks noGrp="1"/>
          </p:cNvSpPr>
          <p:nvPr>
            <p:ph idx="1"/>
          </p:nvPr>
        </p:nvSpPr>
        <p:spPr/>
        <p:txBody>
          <a:bodyPr/>
          <a:lstStyle/>
          <a:p>
            <a:r>
              <a:rPr lang="en-US" sz="2400" dirty="0"/>
              <a:t>I have an undirected graph and I want to color it while obeying a set of pairwise constraints.</a:t>
            </a:r>
          </a:p>
          <a:p>
            <a:r>
              <a:rPr lang="en-US" sz="2400" dirty="0"/>
              <a:t>For example, maybe nodes 1 and 2 are connected and the pairwise constraints say, if 1 is colored red then 2 must also be red, but if 1 is colored blue, 2 is green, and if 1 is colored green, 2 must be blue.</a:t>
            </a:r>
          </a:p>
          <a:p>
            <a:r>
              <a:rPr lang="en-US" sz="2400" dirty="0"/>
              <a:t>Clearly, once I choose a color for either node 1 or 2, I know the color for the other.</a:t>
            </a:r>
          </a:p>
          <a:p>
            <a:r>
              <a:rPr lang="en-US" sz="2400" dirty="0"/>
              <a:t>In fact, if I have a connected component of the graph, coloring 1 node determines the colors of all others and so we can just cycle through assignments for any one node to see if the constraints can be satisfied.</a:t>
            </a:r>
          </a:p>
        </p:txBody>
      </p:sp>
      <p:sp>
        <p:nvSpPr>
          <p:cNvPr id="4" name="Date Placeholder 3">
            <a:extLst>
              <a:ext uri="{FF2B5EF4-FFF2-40B4-BE49-F238E27FC236}">
                <a16:creationId xmlns:a16="http://schemas.microsoft.com/office/drawing/2014/main" id="{8CF59C87-6207-B34E-9E2D-A3429ABD5F5A}"/>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08B0CF8E-8487-6945-A832-76D0C7EF9093}"/>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D367F592-FFF3-A342-9B8E-D63233310E0D}"/>
              </a:ext>
            </a:extLst>
          </p:cNvPr>
          <p:cNvSpPr>
            <a:spLocks noGrp="1"/>
          </p:cNvSpPr>
          <p:nvPr>
            <p:ph type="sldNum" sz="quarter" idx="12"/>
          </p:nvPr>
        </p:nvSpPr>
        <p:spPr/>
        <p:txBody>
          <a:bodyPr/>
          <a:lstStyle/>
          <a:p>
            <a:fld id="{F7F6C048-724C-A44D-A3A9-573A2C2F7973}" type="slidenum">
              <a:rPr lang="en-US" smtClean="0"/>
              <a:pPr/>
              <a:t>359</a:t>
            </a:fld>
            <a:endParaRPr lang="en-US"/>
          </a:p>
        </p:txBody>
      </p:sp>
    </p:spTree>
    <p:extLst>
      <p:ext uri="{BB962C8B-B14F-4D97-AF65-F5344CB8AC3E}">
        <p14:creationId xmlns:p14="http://schemas.microsoft.com/office/powerpoint/2010/main" val="23005937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Version 3 of VC</a:t>
            </a:r>
          </a:p>
        </p:txBody>
      </p:sp>
      <p:sp>
        <p:nvSpPr>
          <p:cNvPr id="415747" name="Rectangle 3"/>
          <p:cNvSpPr>
            <a:spLocks noGrp="1" noChangeArrowheads="1"/>
          </p:cNvSpPr>
          <p:nvPr>
            <p:ph idx="1"/>
          </p:nvPr>
        </p:nvSpPr>
        <p:spPr/>
        <p:txBody>
          <a:bodyPr/>
          <a:lstStyle/>
          <a:p>
            <a:pPr eaLnBrk="1" hangingPunct="1">
              <a:lnSpc>
                <a:spcPct val="90000"/>
              </a:lnSpc>
              <a:buFont typeface="Times" charset="0"/>
              <a:buNone/>
              <a:defRPr/>
            </a:pPr>
            <a:r>
              <a:rPr lang="en-US" sz="2000" b="1" dirty="0"/>
              <a:t>	</a:t>
            </a:r>
            <a:r>
              <a:rPr lang="en-US" sz="2400" b="1" dirty="0"/>
              <a:t>Version 2 </a:t>
            </a:r>
            <a:r>
              <a:rPr lang="en-US" sz="2400" dirty="0"/>
              <a:t>of the Vertex Cover problem is not unique. There are other versions that exhibit this same property. For example,</a:t>
            </a:r>
          </a:p>
          <a:p>
            <a:pPr eaLnBrk="1" hangingPunct="1">
              <a:lnSpc>
                <a:spcPct val="90000"/>
              </a:lnSpc>
              <a:buFont typeface="Times" charset="0"/>
              <a:buChar char="•"/>
              <a:defRPr/>
            </a:pPr>
            <a:endParaRPr lang="en-US" sz="2400" b="1" dirty="0"/>
          </a:p>
          <a:p>
            <a:pPr eaLnBrk="1" hangingPunct="1">
              <a:lnSpc>
                <a:spcPct val="90000"/>
              </a:lnSpc>
              <a:buFont typeface="Times" charset="0"/>
              <a:buNone/>
              <a:defRPr/>
            </a:pPr>
            <a:r>
              <a:rPr lang="en-US" sz="2400" b="1" dirty="0"/>
              <a:t>	Version 3: </a:t>
            </a:r>
            <a:r>
              <a:rPr lang="en-US" sz="2400" dirty="0"/>
              <a:t>Given:    A graph </a:t>
            </a:r>
            <a:r>
              <a:rPr lang="en-US" sz="2400" b="1" dirty="0"/>
              <a:t>G = (V, E) </a:t>
            </a:r>
            <a:r>
              <a:rPr lang="en-US" sz="2400" dirty="0"/>
              <a:t>and an </a:t>
            </a:r>
          </a:p>
          <a:p>
            <a:pPr eaLnBrk="1" hangingPunct="1">
              <a:lnSpc>
                <a:spcPct val="90000"/>
              </a:lnSpc>
              <a:buFont typeface="Times" charset="0"/>
              <a:buNone/>
              <a:defRPr/>
            </a:pPr>
            <a:r>
              <a:rPr lang="en-US" sz="2400" dirty="0"/>
              <a:t>				      integer </a:t>
            </a:r>
            <a:r>
              <a:rPr lang="en-US" sz="2400" b="1" dirty="0"/>
              <a:t>k</a:t>
            </a:r>
            <a:r>
              <a:rPr lang="en-US" sz="2400" dirty="0"/>
              <a:t>.</a:t>
            </a:r>
            <a:endParaRPr lang="en-US" sz="2400" b="1" dirty="0"/>
          </a:p>
          <a:p>
            <a:pPr eaLnBrk="1" hangingPunct="1">
              <a:lnSpc>
                <a:spcPct val="90000"/>
              </a:lnSpc>
              <a:buFont typeface="Times" charset="0"/>
              <a:buNone/>
              <a:defRPr/>
            </a:pPr>
            <a:r>
              <a:rPr lang="en-US" sz="2400" b="1" dirty="0"/>
              <a:t>		Question: </a:t>
            </a:r>
            <a:r>
              <a:rPr lang="en-US" sz="2400" dirty="0"/>
              <a:t>Do all vertex covers of </a:t>
            </a:r>
            <a:r>
              <a:rPr lang="en-US" sz="2400" b="1" dirty="0"/>
              <a:t>G </a:t>
            </a:r>
          </a:p>
          <a:p>
            <a:pPr eaLnBrk="1" hangingPunct="1">
              <a:lnSpc>
                <a:spcPct val="90000"/>
              </a:lnSpc>
              <a:buFont typeface="Times" charset="0"/>
              <a:buNone/>
              <a:defRPr/>
            </a:pPr>
            <a:r>
              <a:rPr lang="en-US" sz="2400" b="1" dirty="0"/>
              <a:t>		</a:t>
            </a:r>
            <a:r>
              <a:rPr lang="en-US" sz="2400" dirty="0"/>
              <a:t>have more than </a:t>
            </a:r>
            <a:r>
              <a:rPr lang="en-US" sz="2400" b="1" dirty="0"/>
              <a:t>k </a:t>
            </a:r>
            <a:r>
              <a:rPr lang="en-US" sz="2400" dirty="0"/>
              <a:t>vertices?</a:t>
            </a:r>
          </a:p>
          <a:p>
            <a:pPr eaLnBrk="1" hangingPunct="1">
              <a:lnSpc>
                <a:spcPct val="90000"/>
              </a:lnSpc>
              <a:buFont typeface="Times" charset="0"/>
              <a:buChar char="•"/>
              <a:defRPr/>
            </a:pPr>
            <a:endParaRPr lang="en-US" sz="2400" b="1" dirty="0"/>
          </a:p>
          <a:p>
            <a:pPr eaLnBrk="1" hangingPunct="1">
              <a:lnSpc>
                <a:spcPct val="90000"/>
              </a:lnSpc>
              <a:buFont typeface="Times" charset="0"/>
              <a:buNone/>
              <a:defRPr/>
            </a:pPr>
            <a:r>
              <a:rPr lang="en-US" sz="2400" b="1" dirty="0"/>
              <a:t>	</a:t>
            </a:r>
            <a:r>
              <a:rPr lang="en-US" sz="2400" dirty="0"/>
              <a:t>What would/could a 'witness' for a Yes instance be?</a:t>
            </a:r>
          </a:p>
          <a:p>
            <a:pPr eaLnBrk="1" hangingPunct="1">
              <a:lnSpc>
                <a:spcPct val="90000"/>
              </a:lnSpc>
              <a:buFont typeface="Times" charset="0"/>
              <a:buNone/>
              <a:defRPr/>
            </a:pPr>
            <a:r>
              <a:rPr lang="en-US" sz="2400" dirty="0"/>
              <a:t>	</a:t>
            </a:r>
            <a:r>
              <a:rPr lang="en-US" sz="2400" b="1" dirty="0"/>
              <a:t>Version 3 </a:t>
            </a:r>
            <a:r>
              <a:rPr lang="en-US" sz="2400" dirty="0"/>
              <a:t>is the Complement Problem of </a:t>
            </a:r>
            <a:r>
              <a:rPr lang="en-US" sz="2400" b="1" dirty="0"/>
              <a:t>Version 1</a:t>
            </a:r>
            <a:r>
              <a:rPr lang="en-US" sz="2400" dirty="0"/>
              <a:t>.</a:t>
            </a:r>
            <a:br>
              <a:rPr lang="en-US" sz="2400" dirty="0"/>
            </a:br>
            <a:r>
              <a:rPr lang="en-US" sz="2400" dirty="0"/>
              <a:t>It is a “for all not” versus a “there exist.”</a:t>
            </a:r>
          </a:p>
        </p:txBody>
      </p:sp>
      <p:sp>
        <p:nvSpPr>
          <p:cNvPr id="4" name="Date Placeholder 3">
            <a:extLst>
              <a:ext uri="{FF2B5EF4-FFF2-40B4-BE49-F238E27FC236}">
                <a16:creationId xmlns:a16="http://schemas.microsoft.com/office/drawing/2014/main" id="{5211B289-8C23-F04E-9BDC-1FDA8D8EDF9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DB1BB2D8-4B5C-444E-91C5-ABAC41FCEA1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0B11A73D-2023-CB40-A473-D97CA706AF4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40471452"/>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9B6A-3AEC-6A44-AD0B-EA162330B811}"/>
              </a:ext>
            </a:extLst>
          </p:cNvPr>
          <p:cNvSpPr>
            <a:spLocks noGrp="1"/>
          </p:cNvSpPr>
          <p:nvPr>
            <p:ph type="title"/>
          </p:nvPr>
        </p:nvSpPr>
        <p:spPr/>
        <p:txBody>
          <a:bodyPr/>
          <a:lstStyle/>
          <a:p>
            <a:r>
              <a:rPr lang="en-US" dirty="0"/>
              <a:t>Examples from Wikipedia</a:t>
            </a:r>
          </a:p>
        </p:txBody>
      </p:sp>
      <p:sp>
        <p:nvSpPr>
          <p:cNvPr id="4" name="Date Placeholder 3">
            <a:extLst>
              <a:ext uri="{FF2B5EF4-FFF2-40B4-BE49-F238E27FC236}">
                <a16:creationId xmlns:a16="http://schemas.microsoft.com/office/drawing/2014/main" id="{D06C570C-6A3D-774E-9129-31A7FD3543E7}"/>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9B4A3AC9-326B-474E-B0EB-DBAD4D48A2ED}"/>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F3CD3281-4DAD-D444-B436-00BD549AD9EF}"/>
              </a:ext>
            </a:extLst>
          </p:cNvPr>
          <p:cNvSpPr>
            <a:spLocks noGrp="1"/>
          </p:cNvSpPr>
          <p:nvPr>
            <p:ph type="sldNum" sz="quarter" idx="12"/>
          </p:nvPr>
        </p:nvSpPr>
        <p:spPr/>
        <p:txBody>
          <a:bodyPr/>
          <a:lstStyle/>
          <a:p>
            <a:fld id="{F7F6C048-724C-A44D-A3A9-573A2C2F7973}" type="slidenum">
              <a:rPr lang="en-US" smtClean="0"/>
              <a:pPr/>
              <a:t>360</a:t>
            </a:fld>
            <a:endParaRPr lang="en-US"/>
          </a:p>
        </p:txBody>
      </p:sp>
      <p:pic>
        <p:nvPicPr>
          <p:cNvPr id="6165" name="Picture 21">
            <a:extLst>
              <a:ext uri="{FF2B5EF4-FFF2-40B4-BE49-F238E27FC236}">
                <a16:creationId xmlns:a16="http://schemas.microsoft.com/office/drawing/2014/main" id="{990AAF55-F3FD-4349-8B66-13DA9F9CAE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799" y="1371600"/>
            <a:ext cx="3123585" cy="1883569"/>
          </a:xfrm>
          <a:prstGeom prst="rect">
            <a:avLst/>
          </a:prstGeom>
          <a:noFill/>
          <a:extLst>
            <a:ext uri="{909E8E84-426E-40DD-AFC4-6F175D3DCCD1}">
              <a14:hiddenFill xmlns:a14="http://schemas.microsoft.com/office/drawing/2010/main">
                <a:solidFill>
                  <a:srgbClr val="FFFFFF"/>
                </a:solidFill>
              </a14:hiddenFill>
            </a:ext>
          </a:extLst>
        </p:spPr>
      </p:pic>
      <p:pic>
        <p:nvPicPr>
          <p:cNvPr id="6167" name="Picture 23">
            <a:extLst>
              <a:ext uri="{FF2B5EF4-FFF2-40B4-BE49-F238E27FC236}">
                <a16:creationId xmlns:a16="http://schemas.microsoft.com/office/drawing/2014/main" id="{65385E9F-4684-5E48-9FD0-569053323B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555" y="1371600"/>
            <a:ext cx="3139282" cy="188356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2148BB68-0CC9-9144-9E85-C61DCBB8F50C}"/>
              </a:ext>
            </a:extLst>
          </p:cNvPr>
          <p:cNvSpPr txBox="1"/>
          <p:nvPr/>
        </p:nvSpPr>
        <p:spPr>
          <a:xfrm>
            <a:off x="3453784" y="3277616"/>
            <a:ext cx="1981200" cy="369332"/>
          </a:xfrm>
          <a:prstGeom prst="rect">
            <a:avLst/>
          </a:prstGeom>
          <a:noFill/>
        </p:spPr>
        <p:txBody>
          <a:bodyPr wrap="square" rtlCol="0">
            <a:spAutoFit/>
          </a:bodyPr>
          <a:lstStyle/>
          <a:p>
            <a:r>
              <a:rPr lang="en-US" dirty="0"/>
              <a:t>100% satisfiable</a:t>
            </a:r>
          </a:p>
        </p:txBody>
      </p:sp>
      <p:pic>
        <p:nvPicPr>
          <p:cNvPr id="6169" name="Picture 25">
            <a:extLst>
              <a:ext uri="{FF2B5EF4-FFF2-40B4-BE49-F238E27FC236}">
                <a16:creationId xmlns:a16="http://schemas.microsoft.com/office/drawing/2014/main" id="{ED5C6BC2-E62E-0948-B83B-85626A6D4C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0800" y="3968155"/>
            <a:ext cx="3123584" cy="1874150"/>
          </a:xfrm>
          <a:prstGeom prst="rect">
            <a:avLst/>
          </a:prstGeom>
          <a:noFill/>
          <a:extLst>
            <a:ext uri="{909E8E84-426E-40DD-AFC4-6F175D3DCCD1}">
              <a14:hiddenFill xmlns:a14="http://schemas.microsoft.com/office/drawing/2010/main">
                <a:solidFill>
                  <a:srgbClr val="FFFFFF"/>
                </a:solidFill>
              </a14:hiddenFill>
            </a:ext>
          </a:extLst>
        </p:spPr>
      </p:pic>
      <p:pic>
        <p:nvPicPr>
          <p:cNvPr id="6171" name="Picture 27">
            <a:extLst>
              <a:ext uri="{FF2B5EF4-FFF2-40B4-BE49-F238E27FC236}">
                <a16:creationId xmlns:a16="http://schemas.microsoft.com/office/drawing/2014/main" id="{78340569-24AC-1448-8C8D-076AEC7241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9618" y="3968155"/>
            <a:ext cx="3123582" cy="1874149"/>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2EB56687-DB9A-4F41-81AD-889170639A9A}"/>
              </a:ext>
            </a:extLst>
          </p:cNvPr>
          <p:cNvSpPr txBox="1"/>
          <p:nvPr/>
        </p:nvSpPr>
        <p:spPr>
          <a:xfrm>
            <a:off x="3453784" y="5638800"/>
            <a:ext cx="2133600" cy="646331"/>
          </a:xfrm>
          <a:prstGeom prst="rect">
            <a:avLst/>
          </a:prstGeom>
          <a:noFill/>
        </p:spPr>
        <p:txBody>
          <a:bodyPr wrap="square" rtlCol="0">
            <a:spAutoFit/>
          </a:bodyPr>
          <a:lstStyle/>
          <a:p>
            <a:r>
              <a:rPr lang="en-US" dirty="0"/>
              <a:t>75% satisfiable </a:t>
            </a:r>
            <a:br>
              <a:rPr lang="en-US" dirty="0"/>
            </a:br>
            <a:r>
              <a:rPr lang="en-US" dirty="0"/>
              <a:t>check all cases</a:t>
            </a:r>
          </a:p>
        </p:txBody>
      </p:sp>
    </p:spTree>
    <p:extLst>
      <p:ext uri="{BB962C8B-B14F-4D97-AF65-F5344CB8AC3E}">
        <p14:creationId xmlns:p14="http://schemas.microsoft.com/office/powerpoint/2010/main" val="2896335457"/>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5EA0-5AE0-6C46-8349-BC06418CFE21}"/>
              </a:ext>
            </a:extLst>
          </p:cNvPr>
          <p:cNvSpPr>
            <a:spLocks noGrp="1"/>
          </p:cNvSpPr>
          <p:nvPr>
            <p:ph type="title"/>
          </p:nvPr>
        </p:nvSpPr>
        <p:spPr/>
        <p:txBody>
          <a:bodyPr/>
          <a:lstStyle/>
          <a:p>
            <a:r>
              <a:rPr lang="en-US" dirty="0"/>
              <a:t>The Easy and the “Hard”</a:t>
            </a:r>
          </a:p>
        </p:txBody>
      </p:sp>
      <p:sp>
        <p:nvSpPr>
          <p:cNvPr id="3" name="Content Placeholder 2">
            <a:extLst>
              <a:ext uri="{FF2B5EF4-FFF2-40B4-BE49-F238E27FC236}">
                <a16:creationId xmlns:a16="http://schemas.microsoft.com/office/drawing/2014/main" id="{B2A52455-7D4E-3542-8DE8-1418AF2F7596}"/>
              </a:ext>
            </a:extLst>
          </p:cNvPr>
          <p:cNvSpPr>
            <a:spLocks noGrp="1"/>
          </p:cNvSpPr>
          <p:nvPr>
            <p:ph idx="1"/>
          </p:nvPr>
        </p:nvSpPr>
        <p:spPr/>
        <p:txBody>
          <a:bodyPr/>
          <a:lstStyle/>
          <a:p>
            <a:r>
              <a:rPr lang="en-US" dirty="0"/>
              <a:t>For satisfiable (100% can be assigned) graphs/color pair constraints, it is easy to determine. </a:t>
            </a:r>
          </a:p>
          <a:p>
            <a:r>
              <a:rPr lang="en-US" dirty="0"/>
              <a:t>However, it seems hard to compute the best percentage satisfied for a set of unsatisfiable graphs/color pair constraints</a:t>
            </a:r>
          </a:p>
          <a:p>
            <a:r>
              <a:rPr lang="en-US" dirty="0"/>
              <a:t>This seems so even if all we want is a good approximation. </a:t>
            </a:r>
          </a:p>
        </p:txBody>
      </p:sp>
      <p:sp>
        <p:nvSpPr>
          <p:cNvPr id="4" name="Date Placeholder 3">
            <a:extLst>
              <a:ext uri="{FF2B5EF4-FFF2-40B4-BE49-F238E27FC236}">
                <a16:creationId xmlns:a16="http://schemas.microsoft.com/office/drawing/2014/main" id="{39BAE7DD-26FA-D141-B834-2F1B1B0C31E6}"/>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2188A779-8FA8-0541-A700-E2E12DED6BE2}"/>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503CD3FA-F935-A248-B39D-FA5F00A1B2F9}"/>
              </a:ext>
            </a:extLst>
          </p:cNvPr>
          <p:cNvSpPr>
            <a:spLocks noGrp="1"/>
          </p:cNvSpPr>
          <p:nvPr>
            <p:ph type="sldNum" sz="quarter" idx="12"/>
          </p:nvPr>
        </p:nvSpPr>
        <p:spPr/>
        <p:txBody>
          <a:bodyPr/>
          <a:lstStyle/>
          <a:p>
            <a:fld id="{F7F6C048-724C-A44D-A3A9-573A2C2F7973}" type="slidenum">
              <a:rPr lang="en-US" smtClean="0"/>
              <a:pPr/>
              <a:t>361</a:t>
            </a:fld>
            <a:endParaRPr lang="en-US"/>
          </a:p>
        </p:txBody>
      </p:sp>
    </p:spTree>
    <p:extLst>
      <p:ext uri="{BB962C8B-B14F-4D97-AF65-F5344CB8AC3E}">
        <p14:creationId xmlns:p14="http://schemas.microsoft.com/office/powerpoint/2010/main" val="3641974266"/>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5EA0-5AE0-6C46-8349-BC06418CFE21}"/>
              </a:ext>
            </a:extLst>
          </p:cNvPr>
          <p:cNvSpPr>
            <a:spLocks noGrp="1"/>
          </p:cNvSpPr>
          <p:nvPr>
            <p:ph type="title"/>
          </p:nvPr>
        </p:nvSpPr>
        <p:spPr/>
        <p:txBody>
          <a:bodyPr/>
          <a:lstStyle/>
          <a:p>
            <a:r>
              <a:rPr lang="en-US" dirty="0"/>
              <a:t>What is the 3-Color Problem?</a:t>
            </a:r>
          </a:p>
        </p:txBody>
      </p:sp>
      <p:sp>
        <p:nvSpPr>
          <p:cNvPr id="3" name="Content Placeholder 2">
            <a:extLst>
              <a:ext uri="{FF2B5EF4-FFF2-40B4-BE49-F238E27FC236}">
                <a16:creationId xmlns:a16="http://schemas.microsoft.com/office/drawing/2014/main" id="{B2A52455-7D4E-3542-8DE8-1418AF2F7596}"/>
              </a:ext>
            </a:extLst>
          </p:cNvPr>
          <p:cNvSpPr>
            <a:spLocks noGrp="1"/>
          </p:cNvSpPr>
          <p:nvPr>
            <p:ph idx="1"/>
          </p:nvPr>
        </p:nvSpPr>
        <p:spPr/>
        <p:txBody>
          <a:bodyPr/>
          <a:lstStyle/>
          <a:p>
            <a:r>
              <a:rPr lang="en-US" dirty="0"/>
              <a:t>This just extends the constraints with two options for the neighbors. </a:t>
            </a:r>
          </a:p>
          <a:p>
            <a:r>
              <a:rPr lang="en-US" dirty="0"/>
              <a:t>Everyone has the two-choice constraints</a:t>
            </a:r>
            <a:br>
              <a:rPr lang="en-US" dirty="0"/>
            </a:br>
            <a:r>
              <a:rPr lang="en-US" dirty="0"/>
              <a:t>Red – Blue</a:t>
            </a:r>
            <a:br>
              <a:rPr lang="en-US" dirty="0"/>
            </a:br>
            <a:r>
              <a:rPr lang="en-US" dirty="0"/>
              <a:t>Red – Green</a:t>
            </a:r>
            <a:br>
              <a:rPr lang="en-US" dirty="0"/>
            </a:br>
            <a:r>
              <a:rPr lang="en-US" dirty="0"/>
              <a:t>Blue – Green </a:t>
            </a:r>
          </a:p>
          <a:p>
            <a:r>
              <a:rPr lang="en-US" dirty="0"/>
              <a:t>That simple extension makes coloring an NP-Complete problem</a:t>
            </a:r>
          </a:p>
        </p:txBody>
      </p:sp>
      <p:sp>
        <p:nvSpPr>
          <p:cNvPr id="4" name="Date Placeholder 3">
            <a:extLst>
              <a:ext uri="{FF2B5EF4-FFF2-40B4-BE49-F238E27FC236}">
                <a16:creationId xmlns:a16="http://schemas.microsoft.com/office/drawing/2014/main" id="{39BAE7DD-26FA-D141-B834-2F1B1B0C31E6}"/>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2188A779-8FA8-0541-A700-E2E12DED6BE2}"/>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503CD3FA-F935-A248-B39D-FA5F00A1B2F9}"/>
              </a:ext>
            </a:extLst>
          </p:cNvPr>
          <p:cNvSpPr>
            <a:spLocks noGrp="1"/>
          </p:cNvSpPr>
          <p:nvPr>
            <p:ph type="sldNum" sz="quarter" idx="12"/>
          </p:nvPr>
        </p:nvSpPr>
        <p:spPr/>
        <p:txBody>
          <a:bodyPr/>
          <a:lstStyle/>
          <a:p>
            <a:fld id="{F7F6C048-724C-A44D-A3A9-573A2C2F7973}" type="slidenum">
              <a:rPr lang="en-US" smtClean="0"/>
              <a:pPr/>
              <a:t>362</a:t>
            </a:fld>
            <a:endParaRPr lang="en-US"/>
          </a:p>
        </p:txBody>
      </p:sp>
    </p:spTree>
    <p:extLst>
      <p:ext uri="{BB962C8B-B14F-4D97-AF65-F5344CB8AC3E}">
        <p14:creationId xmlns:p14="http://schemas.microsoft.com/office/powerpoint/2010/main" val="3468140022"/>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68FA1-16B8-8B4B-9C1D-DC5FADEBB7BF}"/>
              </a:ext>
            </a:extLst>
          </p:cNvPr>
          <p:cNvSpPr>
            <a:spLocks noGrp="1"/>
          </p:cNvSpPr>
          <p:nvPr>
            <p:ph type="title"/>
          </p:nvPr>
        </p:nvSpPr>
        <p:spPr/>
        <p:txBody>
          <a:bodyPr/>
          <a:lstStyle/>
          <a:p>
            <a:r>
              <a:rPr lang="en-US" dirty="0" err="1"/>
              <a:t>Khot’s</a:t>
            </a:r>
            <a:r>
              <a:rPr lang="en-US" dirty="0"/>
              <a:t> Conjecture</a:t>
            </a:r>
          </a:p>
        </p:txBody>
      </p:sp>
      <p:sp>
        <p:nvSpPr>
          <p:cNvPr id="3" name="Content Placeholder 2">
            <a:extLst>
              <a:ext uri="{FF2B5EF4-FFF2-40B4-BE49-F238E27FC236}">
                <a16:creationId xmlns:a16="http://schemas.microsoft.com/office/drawing/2014/main" id="{81A28621-E830-284A-9777-6F22F266367C}"/>
              </a:ext>
            </a:extLst>
          </p:cNvPr>
          <p:cNvSpPr>
            <a:spLocks noGrp="1"/>
          </p:cNvSpPr>
          <p:nvPr>
            <p:ph idx="1"/>
          </p:nvPr>
        </p:nvSpPr>
        <p:spPr/>
        <p:txBody>
          <a:bodyPr/>
          <a:lstStyle/>
          <a:p>
            <a:r>
              <a:rPr lang="en-US" sz="2400" dirty="0"/>
              <a:t>It starts with a Graph, </a:t>
            </a:r>
            <a:r>
              <a:rPr lang="en-US" sz="2400" b="1" dirty="0"/>
              <a:t>G</a:t>
            </a:r>
            <a:r>
              <a:rPr lang="en-US" sz="2400" dirty="0"/>
              <a:t>, and some set of colors, often many more than needed to properly color </a:t>
            </a:r>
            <a:r>
              <a:rPr lang="en-US" sz="2400" b="1" dirty="0"/>
              <a:t>G</a:t>
            </a:r>
            <a:r>
              <a:rPr lang="en-US" sz="2400" dirty="0"/>
              <a:t>, and some added pairwise constraints, e.g., if we color a node red, all adjacent nodes must be green.</a:t>
            </a:r>
          </a:p>
          <a:p>
            <a:r>
              <a:rPr lang="en-US" sz="2400" dirty="0"/>
              <a:t>Assuming we have some finite large set of these pairwise constraints, and we know that there exists some coloring of </a:t>
            </a:r>
            <a:r>
              <a:rPr lang="en-US" sz="2400" b="1" dirty="0"/>
              <a:t>G</a:t>
            </a:r>
            <a:r>
              <a:rPr lang="en-US" sz="2400" dirty="0"/>
              <a:t> that satisfies </a:t>
            </a:r>
            <a:r>
              <a:rPr lang="en-US" sz="2400" b="1" dirty="0"/>
              <a:t>99%</a:t>
            </a:r>
            <a:r>
              <a:rPr lang="en-US" sz="2400" dirty="0"/>
              <a:t> of them, then finding a coloring that satisfies just </a:t>
            </a:r>
            <a:r>
              <a:rPr lang="en-US" sz="2400" b="1" dirty="0"/>
              <a:t>1%</a:t>
            </a:r>
            <a:r>
              <a:rPr lang="en-US" sz="2400" dirty="0"/>
              <a:t> is hard (</a:t>
            </a:r>
            <a:r>
              <a:rPr lang="en-US" sz="2400" b="1" dirty="0"/>
              <a:t>NP-Hard</a:t>
            </a:r>
            <a:r>
              <a:rPr lang="en-US" sz="2400" dirty="0"/>
              <a:t>)</a:t>
            </a:r>
          </a:p>
          <a:p>
            <a:r>
              <a:rPr lang="en-US" sz="2400" dirty="0"/>
              <a:t>In fact, if </a:t>
            </a:r>
            <a:r>
              <a:rPr lang="en-US" sz="2400" b="1" dirty="0"/>
              <a:t>x</a:t>
            </a:r>
            <a:r>
              <a:rPr lang="en-US" sz="2400" dirty="0"/>
              <a:t> is a large percentage, even </a:t>
            </a:r>
            <a:r>
              <a:rPr lang="en-US" sz="2400" b="1" dirty="0"/>
              <a:t>99.999%</a:t>
            </a:r>
            <a:r>
              <a:rPr lang="en-US" sz="2400" dirty="0"/>
              <a:t>, then this applies to finding a coloring that satisfies just </a:t>
            </a:r>
            <a:r>
              <a:rPr lang="en-US" sz="2400" b="1" dirty="0"/>
              <a:t>0.001%</a:t>
            </a:r>
            <a:r>
              <a:rPr lang="en-US" sz="2400" dirty="0"/>
              <a:t> of the constraints (lots of constraint options here)</a:t>
            </a:r>
            <a:endParaRPr lang="en-US" dirty="0"/>
          </a:p>
        </p:txBody>
      </p:sp>
      <p:sp>
        <p:nvSpPr>
          <p:cNvPr id="4" name="Date Placeholder 3">
            <a:extLst>
              <a:ext uri="{FF2B5EF4-FFF2-40B4-BE49-F238E27FC236}">
                <a16:creationId xmlns:a16="http://schemas.microsoft.com/office/drawing/2014/main" id="{CAC73E6D-A999-1D41-B886-22036FF914F5}"/>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0A34E412-F97C-984A-99F1-0C9047610234}"/>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16B58A40-2A05-FC48-8206-2A4206BD91E7}"/>
              </a:ext>
            </a:extLst>
          </p:cNvPr>
          <p:cNvSpPr>
            <a:spLocks noGrp="1"/>
          </p:cNvSpPr>
          <p:nvPr>
            <p:ph type="sldNum" sz="quarter" idx="12"/>
          </p:nvPr>
        </p:nvSpPr>
        <p:spPr/>
        <p:txBody>
          <a:bodyPr/>
          <a:lstStyle/>
          <a:p>
            <a:fld id="{F7F6C048-724C-A44D-A3A9-573A2C2F7973}" type="slidenum">
              <a:rPr lang="en-US" smtClean="0"/>
              <a:pPr/>
              <a:t>363</a:t>
            </a:fld>
            <a:endParaRPr lang="en-US"/>
          </a:p>
        </p:txBody>
      </p:sp>
    </p:spTree>
    <p:extLst>
      <p:ext uri="{BB962C8B-B14F-4D97-AF65-F5344CB8AC3E}">
        <p14:creationId xmlns:p14="http://schemas.microsoft.com/office/powerpoint/2010/main" val="707360365"/>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31A9D-46DD-274E-94E5-EC38B399975B}"/>
              </a:ext>
            </a:extLst>
          </p:cNvPr>
          <p:cNvSpPr>
            <a:spLocks noGrp="1"/>
          </p:cNvSpPr>
          <p:nvPr>
            <p:ph type="title"/>
          </p:nvPr>
        </p:nvSpPr>
        <p:spPr/>
        <p:txBody>
          <a:bodyPr/>
          <a:lstStyle/>
          <a:p>
            <a:r>
              <a:rPr lang="en-US" dirty="0"/>
              <a:t>Is </a:t>
            </a:r>
            <a:r>
              <a:rPr lang="en-US" dirty="0" err="1"/>
              <a:t>Khot’s</a:t>
            </a:r>
            <a:r>
              <a:rPr lang="en-US" dirty="0"/>
              <a:t> Conjecture True?</a:t>
            </a:r>
          </a:p>
        </p:txBody>
      </p:sp>
      <p:sp>
        <p:nvSpPr>
          <p:cNvPr id="3" name="Content Placeholder 2">
            <a:extLst>
              <a:ext uri="{FF2B5EF4-FFF2-40B4-BE49-F238E27FC236}">
                <a16:creationId xmlns:a16="http://schemas.microsoft.com/office/drawing/2014/main" id="{423478E6-B96F-3645-9B5A-A35336EC36C2}"/>
              </a:ext>
            </a:extLst>
          </p:cNvPr>
          <p:cNvSpPr>
            <a:spLocks noGrp="1"/>
          </p:cNvSpPr>
          <p:nvPr>
            <p:ph idx="1"/>
          </p:nvPr>
        </p:nvSpPr>
        <p:spPr/>
        <p:txBody>
          <a:bodyPr/>
          <a:lstStyle/>
          <a:p>
            <a:r>
              <a:rPr lang="en-US" sz="2200" b="1" dirty="0"/>
              <a:t>FALSE</a:t>
            </a:r>
            <a:r>
              <a:rPr lang="en-US" sz="2200" dirty="0"/>
              <a:t>: If the constraints can be mostly satisfied, all known cases have easy solutions to check satisfaction of some small number of constraints. Also, a large subset of these problems were shown not to require exponential time.</a:t>
            </a:r>
          </a:p>
          <a:p>
            <a:r>
              <a:rPr lang="en-US" sz="2200" b="1" dirty="0"/>
              <a:t>TRUE</a:t>
            </a:r>
            <a:r>
              <a:rPr lang="en-US" sz="2200" dirty="0"/>
              <a:t>: Recent results show that, if our constraints give us two color choices for neighbors, not just one, then the problem is </a:t>
            </a:r>
            <a:r>
              <a:rPr lang="en-US" sz="2200" b="1" dirty="0"/>
              <a:t>NP-Hard</a:t>
            </a:r>
            <a:r>
              <a:rPr lang="en-US" sz="2200" dirty="0"/>
              <a:t>. This can be extended to show that if there is a solution for almost half the constraints, then the problem is </a:t>
            </a:r>
            <a:r>
              <a:rPr lang="en-US" sz="2200" b="1" dirty="0"/>
              <a:t>NP-Hard</a:t>
            </a:r>
            <a:r>
              <a:rPr lang="en-US" sz="2200" dirty="0"/>
              <a:t> to satisfy a small percentage of the constraints. That’s nice but does it apply when we start by having almost all constraints satisfiable by some coloring?? It does, however, provide tantalizing evidence in support of </a:t>
            </a:r>
            <a:r>
              <a:rPr lang="en-US" sz="2200" b="1" dirty="0" err="1"/>
              <a:t>Khot’s</a:t>
            </a:r>
            <a:r>
              <a:rPr lang="en-US" sz="2200" b="1" dirty="0"/>
              <a:t> Conjecture</a:t>
            </a:r>
            <a:r>
              <a:rPr lang="en-US" sz="2200" dirty="0"/>
              <a:t>.</a:t>
            </a:r>
          </a:p>
        </p:txBody>
      </p:sp>
      <p:sp>
        <p:nvSpPr>
          <p:cNvPr id="4" name="Date Placeholder 3">
            <a:extLst>
              <a:ext uri="{FF2B5EF4-FFF2-40B4-BE49-F238E27FC236}">
                <a16:creationId xmlns:a16="http://schemas.microsoft.com/office/drawing/2014/main" id="{894797CB-CBDB-FB41-8BA8-DDA2B40A00A7}"/>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D3B0351B-3D4B-BD44-825B-B0DB23088685}"/>
              </a:ext>
            </a:extLst>
          </p:cNvPr>
          <p:cNvSpPr>
            <a:spLocks noGrp="1"/>
          </p:cNvSpPr>
          <p:nvPr>
            <p:ph type="ftr" sz="quarter" idx="11"/>
          </p:nvPr>
        </p:nvSpPr>
        <p:spPr/>
        <p:txBody>
          <a:bodyPr/>
          <a:lstStyle/>
          <a:p>
            <a:r>
              <a:rPr lang="en-US" dirty="0"/>
              <a:t>© UCF CS</a:t>
            </a:r>
          </a:p>
        </p:txBody>
      </p:sp>
      <p:sp>
        <p:nvSpPr>
          <p:cNvPr id="6" name="Slide Number Placeholder 5">
            <a:extLst>
              <a:ext uri="{FF2B5EF4-FFF2-40B4-BE49-F238E27FC236}">
                <a16:creationId xmlns:a16="http://schemas.microsoft.com/office/drawing/2014/main" id="{FDA671D2-A8B3-8342-B473-7CD7DF8CDCCC}"/>
              </a:ext>
            </a:extLst>
          </p:cNvPr>
          <p:cNvSpPr>
            <a:spLocks noGrp="1"/>
          </p:cNvSpPr>
          <p:nvPr>
            <p:ph type="sldNum" sz="quarter" idx="12"/>
          </p:nvPr>
        </p:nvSpPr>
        <p:spPr/>
        <p:txBody>
          <a:bodyPr/>
          <a:lstStyle/>
          <a:p>
            <a:fld id="{F7F6C048-724C-A44D-A3A9-573A2C2F7973}" type="slidenum">
              <a:rPr lang="en-US" smtClean="0"/>
              <a:pPr/>
              <a:t>364</a:t>
            </a:fld>
            <a:endParaRPr lang="en-US"/>
          </a:p>
        </p:txBody>
      </p:sp>
    </p:spTree>
    <p:extLst>
      <p:ext uri="{BB962C8B-B14F-4D97-AF65-F5344CB8AC3E}">
        <p14:creationId xmlns:p14="http://schemas.microsoft.com/office/powerpoint/2010/main" val="2051086715"/>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7F3AB-BC3E-8842-8C71-E06CDF1AB0C2}"/>
              </a:ext>
            </a:extLst>
          </p:cNvPr>
          <p:cNvSpPr>
            <a:spLocks noGrp="1"/>
          </p:cNvSpPr>
          <p:nvPr>
            <p:ph type="title"/>
          </p:nvPr>
        </p:nvSpPr>
        <p:spPr/>
        <p:txBody>
          <a:bodyPr/>
          <a:lstStyle/>
          <a:p>
            <a:r>
              <a:rPr lang="en-US" dirty="0"/>
              <a:t>Why Do We Care</a:t>
            </a:r>
          </a:p>
        </p:txBody>
      </p:sp>
      <p:sp>
        <p:nvSpPr>
          <p:cNvPr id="3" name="Content Placeholder 2">
            <a:extLst>
              <a:ext uri="{FF2B5EF4-FFF2-40B4-BE49-F238E27FC236}">
                <a16:creationId xmlns:a16="http://schemas.microsoft.com/office/drawing/2014/main" id="{FD743F04-9CC4-A346-A68C-E79A3561C3C8}"/>
              </a:ext>
            </a:extLst>
          </p:cNvPr>
          <p:cNvSpPr>
            <a:spLocks noGrp="1"/>
          </p:cNvSpPr>
          <p:nvPr>
            <p:ph idx="1"/>
          </p:nvPr>
        </p:nvSpPr>
        <p:spPr/>
        <p:txBody>
          <a:bodyPr/>
          <a:lstStyle/>
          <a:p>
            <a:r>
              <a:rPr lang="en-US" sz="2800" dirty="0"/>
              <a:t>It is in the intersection of </a:t>
            </a:r>
            <a:r>
              <a:rPr lang="en-US" sz="2800" b="1" dirty="0" err="1"/>
              <a:t>Khot’s</a:t>
            </a:r>
            <a:r>
              <a:rPr lang="en-US" sz="2800" b="1" dirty="0"/>
              <a:t> Conjecture </a:t>
            </a:r>
            <a:r>
              <a:rPr lang="en-US" sz="2800" dirty="0"/>
              <a:t>and the question as to whether </a:t>
            </a:r>
            <a:r>
              <a:rPr lang="en-US" sz="2800" b="1" dirty="0"/>
              <a:t>P</a:t>
            </a:r>
            <a:r>
              <a:rPr lang="en-US" sz="2800" dirty="0"/>
              <a:t> ≠ </a:t>
            </a:r>
            <a:r>
              <a:rPr lang="en-US" sz="2800" b="1" dirty="0"/>
              <a:t>NP</a:t>
            </a:r>
            <a:r>
              <a:rPr lang="en-US" sz="2800" dirty="0"/>
              <a:t> where things get really interesting.</a:t>
            </a:r>
          </a:p>
          <a:p>
            <a:r>
              <a:rPr lang="en-US" sz="2800" dirty="0"/>
              <a:t>Specifically, if </a:t>
            </a:r>
            <a:r>
              <a:rPr lang="en-US" sz="2800" b="1" dirty="0" err="1"/>
              <a:t>Khot’s</a:t>
            </a:r>
            <a:r>
              <a:rPr lang="en-US" sz="2800" b="1" dirty="0"/>
              <a:t> conjecture</a:t>
            </a:r>
            <a:r>
              <a:rPr lang="en-US" sz="2800" dirty="0"/>
              <a:t> is true and </a:t>
            </a:r>
            <a:r>
              <a:rPr lang="en-US" sz="2800" b="1" dirty="0"/>
              <a:t>P</a:t>
            </a:r>
            <a:r>
              <a:rPr lang="en-US" sz="2800" dirty="0"/>
              <a:t> ≠ </a:t>
            </a:r>
            <a:r>
              <a:rPr lang="en-US" sz="2800" b="1" dirty="0"/>
              <a:t>NP</a:t>
            </a:r>
            <a:r>
              <a:rPr lang="en-US" sz="2800" dirty="0"/>
              <a:t>,</a:t>
            </a:r>
            <a:r>
              <a:rPr lang="en-US" sz="2800" baseline="30000" dirty="0"/>
              <a:t> </a:t>
            </a:r>
            <a:r>
              <a:rPr lang="en-US" sz="2800" dirty="0"/>
              <a:t>then </a:t>
            </a:r>
            <a:r>
              <a:rPr lang="en-US" sz="2800" b="1" dirty="0"/>
              <a:t>NP-Hard</a:t>
            </a:r>
            <a:r>
              <a:rPr lang="en-US" sz="2800" dirty="0"/>
              <a:t> problems not only require exponential time but also it will be the case that getting good, generally applicable, polynomial-time approximations is out of our reach.</a:t>
            </a:r>
          </a:p>
        </p:txBody>
      </p:sp>
      <p:sp>
        <p:nvSpPr>
          <p:cNvPr id="4" name="Date Placeholder 3">
            <a:extLst>
              <a:ext uri="{FF2B5EF4-FFF2-40B4-BE49-F238E27FC236}">
                <a16:creationId xmlns:a16="http://schemas.microsoft.com/office/drawing/2014/main" id="{948C5F3B-E477-DA4F-AFEC-EE582CE2BD70}"/>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D928F51B-F747-AA4A-8FDD-98E9BF45943A}"/>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D8FD04B8-C211-4C46-BAD9-27188684BA4C}"/>
              </a:ext>
            </a:extLst>
          </p:cNvPr>
          <p:cNvSpPr>
            <a:spLocks noGrp="1"/>
          </p:cNvSpPr>
          <p:nvPr>
            <p:ph type="sldNum" sz="quarter" idx="12"/>
          </p:nvPr>
        </p:nvSpPr>
        <p:spPr/>
        <p:txBody>
          <a:bodyPr/>
          <a:lstStyle/>
          <a:p>
            <a:fld id="{F7F6C048-724C-A44D-A3A9-573A2C2F7973}" type="slidenum">
              <a:rPr lang="en-US" smtClean="0"/>
              <a:pPr/>
              <a:t>365</a:t>
            </a:fld>
            <a:endParaRPr lang="en-US"/>
          </a:p>
        </p:txBody>
      </p:sp>
    </p:spTree>
    <p:extLst>
      <p:ext uri="{BB962C8B-B14F-4D97-AF65-F5344CB8AC3E}">
        <p14:creationId xmlns:p14="http://schemas.microsoft.com/office/powerpoint/2010/main" val="3229363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Characteristics of NP</a:t>
            </a:r>
          </a:p>
        </p:txBody>
      </p:sp>
      <p:sp>
        <p:nvSpPr>
          <p:cNvPr id="417795" name="Rectangle 3"/>
          <p:cNvSpPr>
            <a:spLocks noGrp="1" noChangeArrowheads="1"/>
          </p:cNvSpPr>
          <p:nvPr>
            <p:ph idx="1"/>
          </p:nvPr>
        </p:nvSpPr>
        <p:spPr/>
        <p:txBody>
          <a:bodyPr/>
          <a:lstStyle/>
          <a:p>
            <a:pPr eaLnBrk="1" hangingPunct="1">
              <a:buFont typeface="Times" charset="0"/>
              <a:buNone/>
              <a:defRPr/>
            </a:pPr>
            <a:r>
              <a:rPr lang="en-US" dirty="0"/>
              <a:t>All problems in </a:t>
            </a:r>
            <a:r>
              <a:rPr lang="en-US" b="1" dirty="0"/>
              <a:t>NP </a:t>
            </a:r>
            <a:r>
              <a:rPr lang="en-US" dirty="0"/>
              <a:t>are</a:t>
            </a:r>
            <a:r>
              <a:rPr lang="en-US" b="1" dirty="0"/>
              <a:t> </a:t>
            </a:r>
            <a:r>
              <a:rPr lang="en-US" b="1" i="1" dirty="0"/>
              <a:t>decidable</a:t>
            </a:r>
            <a:r>
              <a:rPr lang="en-US" b="1" dirty="0"/>
              <a:t>. </a:t>
            </a:r>
          </a:p>
          <a:p>
            <a:pPr eaLnBrk="1" hangingPunct="1">
              <a:buFont typeface="Times" charset="0"/>
              <a:buChar char="•"/>
              <a:defRPr/>
            </a:pPr>
            <a:endParaRPr lang="en-US" b="1" dirty="0"/>
          </a:p>
          <a:p>
            <a:pPr eaLnBrk="1" hangingPunct="1">
              <a:buFont typeface="Times" charset="0"/>
              <a:buNone/>
              <a:defRPr/>
            </a:pPr>
            <a:r>
              <a:rPr lang="en-US" dirty="0"/>
              <a:t>That means there is an algorithm.</a:t>
            </a:r>
          </a:p>
          <a:p>
            <a:pPr eaLnBrk="1" hangingPunct="1">
              <a:buFont typeface="Times" charset="0"/>
              <a:buNone/>
              <a:defRPr/>
            </a:pPr>
            <a:endParaRPr lang="en-US" dirty="0"/>
          </a:p>
          <a:p>
            <a:pPr eaLnBrk="1" hangingPunct="1">
              <a:buFont typeface="Times" charset="0"/>
              <a:buNone/>
              <a:defRPr/>
            </a:pPr>
            <a:r>
              <a:rPr lang="en-US" dirty="0"/>
              <a:t>And the algorithm is no worse than </a:t>
            </a:r>
            <a:r>
              <a:rPr lang="en-US" b="1" dirty="0"/>
              <a:t>O(2</a:t>
            </a:r>
            <a:r>
              <a:rPr lang="en-US" b="1" baseline="30000" dirty="0"/>
              <a:t>n</a:t>
            </a:r>
            <a:r>
              <a:rPr lang="en-US" b="1" dirty="0"/>
              <a:t>).</a:t>
            </a:r>
            <a:endParaRPr lang="en-US" sz="4000" dirty="0"/>
          </a:p>
        </p:txBody>
      </p:sp>
      <p:sp>
        <p:nvSpPr>
          <p:cNvPr id="4" name="Date Placeholder 3">
            <a:extLst>
              <a:ext uri="{FF2B5EF4-FFF2-40B4-BE49-F238E27FC236}">
                <a16:creationId xmlns:a16="http://schemas.microsoft.com/office/drawing/2014/main" id="{210FCA3F-CAAD-7C48-8827-477FD62CC350}"/>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FB1AB717-F6BB-3743-8585-4F72BEEB93D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D328CE8F-16DA-3A4B-9CA6-E22A879BD1C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080625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Non-NP</a:t>
            </a:r>
          </a:p>
        </p:txBody>
      </p:sp>
      <p:sp>
        <p:nvSpPr>
          <p:cNvPr id="418819" name="Rectangle 3"/>
          <p:cNvSpPr>
            <a:spLocks noGrp="1" noChangeArrowheads="1"/>
          </p:cNvSpPr>
          <p:nvPr>
            <p:ph idx="1"/>
          </p:nvPr>
        </p:nvSpPr>
        <p:spPr/>
        <p:txBody>
          <a:bodyPr/>
          <a:lstStyle/>
          <a:p>
            <a:pPr marL="0" lvl="2" indent="0" eaLnBrk="1" hangingPunct="1">
              <a:buFont typeface="Times" charset="0"/>
              <a:buNone/>
              <a:defRPr/>
            </a:pPr>
            <a:r>
              <a:rPr lang="en-US" sz="2800" b="1" dirty="0"/>
              <a:t>Version 2 </a:t>
            </a:r>
            <a:r>
              <a:rPr lang="en-US" sz="2800" dirty="0"/>
              <a:t>and</a:t>
            </a:r>
            <a:r>
              <a:rPr lang="en-US" sz="2800" b="1" dirty="0"/>
              <a:t> 3 problems </a:t>
            </a:r>
            <a:r>
              <a:rPr lang="en-US" sz="2800" dirty="0"/>
              <a:t>are </a:t>
            </a:r>
            <a:r>
              <a:rPr lang="en-US" sz="2800" u="sng" dirty="0"/>
              <a:t>apparently not</a:t>
            </a:r>
            <a:r>
              <a:rPr lang="en-US" sz="2800" dirty="0"/>
              <a:t> in </a:t>
            </a:r>
            <a:r>
              <a:rPr lang="en-US" sz="2800" b="1" dirty="0"/>
              <a:t>NP.</a:t>
            </a:r>
          </a:p>
          <a:p>
            <a:pPr marL="0" lvl="2" indent="0" eaLnBrk="1" hangingPunct="1">
              <a:buFont typeface="Times" charset="0"/>
              <a:buNone/>
              <a:defRPr/>
            </a:pPr>
            <a:endParaRPr lang="en-US" sz="2800" b="1" dirty="0"/>
          </a:p>
          <a:p>
            <a:pPr marL="0" lvl="2" indent="0" eaLnBrk="1" hangingPunct="1">
              <a:buFont typeface="Times" charset="0"/>
              <a:buNone/>
              <a:defRPr/>
            </a:pPr>
            <a:r>
              <a:rPr lang="en-US" sz="2800" dirty="0"/>
              <a:t>So, where are they?? </a:t>
            </a:r>
          </a:p>
          <a:p>
            <a:pPr marL="0" indent="0" eaLnBrk="1" hangingPunct="1">
              <a:buFont typeface="Times" charset="0"/>
              <a:buNone/>
              <a:defRPr/>
            </a:pPr>
            <a:r>
              <a:rPr lang="en-US" sz="2800" dirty="0"/>
              <a:t>		</a:t>
            </a:r>
          </a:p>
          <a:p>
            <a:pPr marL="0" indent="0" eaLnBrk="1" hangingPunct="1">
              <a:buFont typeface="Times" charset="0"/>
              <a:buNone/>
              <a:defRPr/>
            </a:pPr>
            <a:r>
              <a:rPr lang="en-US" sz="2800" dirty="0"/>
              <a:t>We need more structure! {Again, later.} </a:t>
            </a:r>
          </a:p>
          <a:p>
            <a:pPr marL="0" indent="0" eaLnBrk="1" hangingPunct="1">
              <a:buFont typeface="Times" charset="0"/>
              <a:buNone/>
              <a:defRPr/>
            </a:pPr>
            <a:r>
              <a:rPr lang="en-US" sz="2800" dirty="0"/>
              <a:t>		</a:t>
            </a:r>
          </a:p>
          <a:p>
            <a:pPr marL="0" indent="0" eaLnBrk="1" hangingPunct="1">
              <a:buFont typeface="Times" charset="0"/>
              <a:buNone/>
              <a:defRPr/>
            </a:pPr>
            <a:r>
              <a:rPr lang="en-US" sz="2800" dirty="0"/>
              <a:t>First we look inward, within </a:t>
            </a:r>
            <a:r>
              <a:rPr lang="en-US" sz="2800" b="1" dirty="0"/>
              <a:t>NP</a:t>
            </a:r>
            <a:r>
              <a:rPr lang="en-US" sz="2800" dirty="0"/>
              <a:t>.</a:t>
            </a:r>
            <a:endParaRPr lang="en-US" sz="3600" dirty="0"/>
          </a:p>
        </p:txBody>
      </p:sp>
      <p:sp>
        <p:nvSpPr>
          <p:cNvPr id="4" name="Date Placeholder 3">
            <a:extLst>
              <a:ext uri="{FF2B5EF4-FFF2-40B4-BE49-F238E27FC236}">
                <a16:creationId xmlns:a16="http://schemas.microsoft.com/office/drawing/2014/main" id="{8D0E8A7F-F47A-AD46-8F6A-051C3DE9BCBA}"/>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5E9C3D86-BAD6-0941-811C-9F3CF98BC5E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36C8E234-1108-AB4F-832F-86C4A35CAC34}"/>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307728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p:txBody>
          <a:bodyPr/>
          <a:lstStyle/>
          <a:p>
            <a:pPr>
              <a:defRPr/>
            </a:pPr>
            <a:r>
              <a:rPr lang="en-US" dirty="0">
                <a:ea typeface="ＭＳ Ｐゴシック" pitchFamily="-111" charset="-128"/>
                <a:cs typeface="ＭＳ Ｐゴシック" pitchFamily="-111" charset="-128"/>
              </a:rPr>
              <a:t>Class – P</a:t>
            </a:r>
          </a:p>
        </p:txBody>
      </p:sp>
      <p:sp>
        <p:nvSpPr>
          <p:cNvPr id="419843" name="Rectangle 3"/>
          <p:cNvSpPr>
            <a:spLocks noGrp="1" noChangeArrowheads="1"/>
          </p:cNvSpPr>
          <p:nvPr>
            <p:ph type="subTitle" idx="1"/>
          </p:nvPr>
        </p:nvSpPr>
        <p:spPr/>
        <p:txBody>
          <a:bodyPr/>
          <a:lstStyle/>
          <a:p>
            <a:pPr algn="ctr" eaLnBrk="1" hangingPunct="1">
              <a:buFont typeface="Times" charset="0"/>
              <a:buNone/>
              <a:defRPr/>
            </a:pPr>
            <a:r>
              <a:rPr lang="en-US" b="1" dirty="0"/>
              <a:t>Second Significant Complexity Class of Problems</a:t>
            </a:r>
          </a:p>
        </p:txBody>
      </p:sp>
    </p:spTree>
    <p:extLst>
      <p:ext uri="{BB962C8B-B14F-4D97-AF65-F5344CB8AC3E}">
        <p14:creationId xmlns:p14="http://schemas.microsoft.com/office/powerpoint/2010/main" val="2414472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7"/>
          <p:cNvSpPr>
            <a:spLocks noGrp="1"/>
          </p:cNvSpPr>
          <p:nvPr>
            <p:ph type="title"/>
          </p:nvPr>
        </p:nvSpPr>
        <p:spPr/>
        <p:txBody>
          <a:bodyPr/>
          <a:lstStyle/>
          <a:p>
            <a:r>
              <a:rPr lang="en-US">
                <a:ea typeface="ＭＳ Ｐゴシック" pitchFamily="-111" charset="-128"/>
                <a:cs typeface="ＭＳ Ｐゴシック" pitchFamily="-111" charset="-128"/>
              </a:rPr>
              <a:t>Checking a “No” Answer</a:t>
            </a:r>
          </a:p>
        </p:txBody>
      </p:sp>
      <p:sp>
        <p:nvSpPr>
          <p:cNvPr id="49155" name="Content Placeholder 8"/>
          <p:cNvSpPr>
            <a:spLocks noGrp="1"/>
          </p:cNvSpPr>
          <p:nvPr>
            <p:ph idx="1"/>
          </p:nvPr>
        </p:nvSpPr>
        <p:spPr/>
        <p:txBody>
          <a:bodyPr/>
          <a:lstStyle/>
          <a:p>
            <a:r>
              <a:rPr lang="en-US" sz="2400" dirty="0">
                <a:ea typeface="ＭＳ Ｐゴシック" pitchFamily="-111" charset="-128"/>
                <a:cs typeface="ＭＳ Ｐゴシック" pitchFamily="-111" charset="-128"/>
              </a:rPr>
              <a:t>The only thing anyone has thought of is to have it test all possible ways to </a:t>
            </a:r>
            <a:r>
              <a:rPr lang="en-US" sz="2400" b="1" dirty="0">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-color the graph – all of which fail, of course, if “No” is the correct answer.</a:t>
            </a:r>
          </a:p>
          <a:p>
            <a:r>
              <a:rPr lang="en-US" sz="2400" dirty="0">
                <a:ea typeface="ＭＳ Ｐゴシック" pitchFamily="-111" charset="-128"/>
                <a:cs typeface="ＭＳ Ｐゴシック" pitchFamily="-111" charset="-128"/>
              </a:rPr>
              <a:t>There are an exponential number of things (colorings) to check.</a:t>
            </a:r>
          </a:p>
          <a:p>
            <a:r>
              <a:rPr lang="en-US" sz="2400" dirty="0">
                <a:ea typeface="ＭＳ Ｐゴシック" pitchFamily="-111" charset="-128"/>
                <a:cs typeface="ＭＳ Ｐゴシック" pitchFamily="-111" charset="-128"/>
              </a:rPr>
              <a:t>For some problems, there seems to be a big difference between verifying Yes and No instances.</a:t>
            </a:r>
          </a:p>
          <a:p>
            <a:r>
              <a:rPr lang="en-US" sz="2400" dirty="0">
                <a:ea typeface="ＭＳ Ｐゴシック" pitchFamily="-111" charset="-128"/>
                <a:cs typeface="ＭＳ Ｐゴシック" pitchFamily="-111" charset="-128"/>
              </a:rPr>
              <a:t>To solve a problem efficiently, we must be able to solve both Yes and No instances efficiently and so it would seem we should be able to verify both quickly.</a:t>
            </a:r>
          </a:p>
        </p:txBody>
      </p:sp>
      <p:sp>
        <p:nvSpPr>
          <p:cNvPr id="49156" name="Date Placeholder 4"/>
          <p:cNvSpPr>
            <a:spLocks noGrp="1"/>
          </p:cNvSpPr>
          <p:nvPr>
            <p:ph type="dt" sz="quarter" idx="10"/>
          </p:nvPr>
        </p:nvSpPr>
        <p:spPr>
          <a:noFill/>
        </p:spPr>
        <p:txBody>
          <a:bodyPr/>
          <a:lstStyle/>
          <a:p>
            <a:fld id="{45878B16-147B-AD4C-96D0-97113C86DD9E}"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49157" name="Footer Placeholder 5"/>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9158" name="Slide Number Placeholder 6"/>
          <p:cNvSpPr>
            <a:spLocks noGrp="1"/>
          </p:cNvSpPr>
          <p:nvPr>
            <p:ph type="sldNum" sz="quarter" idx="12"/>
          </p:nvPr>
        </p:nvSpPr>
        <p:spPr>
          <a:noFill/>
        </p:spPr>
        <p:txBody>
          <a:bodyPr/>
          <a:lstStyle/>
          <a:p>
            <a:fld id="{5B053C1A-909A-904D-AC73-22F980EE2B66}" type="slidenum">
              <a:rPr lang="en-US">
                <a:latin typeface="Arial" pitchFamily="-111" charset="0"/>
                <a:ea typeface="ＭＳ Ｐゴシック" pitchFamily="-111" charset="-128"/>
                <a:cs typeface="ＭＳ Ｐゴシック" pitchFamily="-111" charset="-128"/>
              </a:rPr>
              <a:pPr/>
              <a:t>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765628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P Contained in NP</a:t>
            </a:r>
          </a:p>
        </p:txBody>
      </p:sp>
      <p:sp>
        <p:nvSpPr>
          <p:cNvPr id="420867" name="Rectangle 3"/>
          <p:cNvSpPr>
            <a:spLocks noGrp="1" noChangeArrowheads="1"/>
          </p:cNvSpPr>
          <p:nvPr>
            <p:ph idx="1"/>
          </p:nvPr>
        </p:nvSpPr>
        <p:spPr>
          <a:xfrm>
            <a:off x="457200" y="1600200"/>
            <a:ext cx="8229600" cy="4645025"/>
          </a:xfrm>
        </p:spPr>
        <p:txBody>
          <a:bodyPr/>
          <a:lstStyle/>
          <a:p>
            <a:pPr marL="0" lvl="2" indent="0" eaLnBrk="1" hangingPunct="1">
              <a:lnSpc>
                <a:spcPct val="90000"/>
              </a:lnSpc>
              <a:buFont typeface="Times" charset="0"/>
              <a:buNone/>
              <a:defRPr/>
            </a:pPr>
            <a:r>
              <a:rPr lang="en-US" sz="2800" dirty="0"/>
              <a:t>Some decision problems in </a:t>
            </a:r>
            <a:r>
              <a:rPr lang="en-US" sz="2800" b="1" dirty="0"/>
              <a:t>NP</a:t>
            </a:r>
            <a:r>
              <a:rPr lang="en-US" sz="2800" dirty="0"/>
              <a:t> can be solved (without knowing the answer in advance) - in polynomial time. That is, not only can we verify a correct answer in polynomial time, but we can actually </a:t>
            </a:r>
            <a:r>
              <a:rPr lang="en-US" sz="2800" u="sng" dirty="0"/>
              <a:t>compute</a:t>
            </a:r>
            <a:r>
              <a:rPr lang="en-US" sz="2800" dirty="0"/>
              <a:t> the correct answer in polynomial time - from "scratch." </a:t>
            </a:r>
          </a:p>
          <a:p>
            <a:pPr marL="0" lvl="3" indent="0" eaLnBrk="1" hangingPunct="1">
              <a:lnSpc>
                <a:spcPct val="90000"/>
              </a:lnSpc>
              <a:buNone/>
              <a:defRPr/>
            </a:pPr>
            <a:endParaRPr lang="en-US" sz="2800" dirty="0"/>
          </a:p>
          <a:p>
            <a:pPr marL="0" lvl="3" indent="0" eaLnBrk="1" hangingPunct="1">
              <a:lnSpc>
                <a:spcPct val="90000"/>
              </a:lnSpc>
              <a:buFont typeface="Times" charset="0"/>
              <a:buNone/>
              <a:defRPr/>
            </a:pPr>
            <a:r>
              <a:rPr lang="en-US" sz="2800" dirty="0"/>
              <a:t>These are the problems that make up the class </a:t>
            </a:r>
            <a:r>
              <a:rPr lang="en-US" sz="2800" b="1" dirty="0"/>
              <a:t>P</a:t>
            </a:r>
            <a:r>
              <a:rPr lang="en-US" sz="2800" dirty="0"/>
              <a:t>.</a:t>
            </a:r>
          </a:p>
          <a:p>
            <a:pPr marL="0" lvl="4" indent="0" eaLnBrk="1" hangingPunct="1">
              <a:lnSpc>
                <a:spcPct val="90000"/>
              </a:lnSpc>
              <a:buFont typeface="Times" charset="0"/>
              <a:buChar char="•"/>
              <a:defRPr/>
            </a:pPr>
            <a:endParaRPr lang="en-US" sz="2800" dirty="0"/>
          </a:p>
          <a:p>
            <a:pPr marL="0" lvl="4" indent="0" eaLnBrk="1" hangingPunct="1">
              <a:lnSpc>
                <a:spcPct val="90000"/>
              </a:lnSpc>
              <a:buFont typeface="Times" charset="0"/>
              <a:buNone/>
              <a:defRPr/>
            </a:pPr>
            <a:r>
              <a:rPr lang="en-US" sz="2800" b="1" dirty="0"/>
              <a:t>P</a:t>
            </a:r>
            <a:r>
              <a:rPr lang="en-US" sz="2800" dirty="0"/>
              <a:t> is a subset of </a:t>
            </a:r>
            <a:r>
              <a:rPr lang="en-US" sz="2800" b="1" dirty="0"/>
              <a:t>NP</a:t>
            </a:r>
            <a:r>
              <a:rPr lang="en-US" sz="2800" dirty="0"/>
              <a:t>.</a:t>
            </a:r>
          </a:p>
          <a:p>
            <a:pPr eaLnBrk="1" hangingPunct="1">
              <a:lnSpc>
                <a:spcPct val="90000"/>
              </a:lnSpc>
              <a:buFont typeface="Times" charset="0"/>
              <a:buChar char="•"/>
              <a:defRPr/>
            </a:pPr>
            <a:endParaRPr lang="en-US" sz="2800" dirty="0"/>
          </a:p>
        </p:txBody>
      </p:sp>
      <p:sp>
        <p:nvSpPr>
          <p:cNvPr id="4" name="Date Placeholder 3">
            <a:extLst>
              <a:ext uri="{FF2B5EF4-FFF2-40B4-BE49-F238E27FC236}">
                <a16:creationId xmlns:a16="http://schemas.microsoft.com/office/drawing/2014/main" id="{C4E97F2E-5BCD-DF43-8019-C4EC124EB798}"/>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C2044FDD-79DA-7F40-9770-60E5E11C893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94B608D7-F3C1-E246-B63F-DFE8B434CC7A}"/>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40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838538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A Witness Analogy for P</a:t>
            </a:r>
          </a:p>
        </p:txBody>
      </p:sp>
      <p:sp>
        <p:nvSpPr>
          <p:cNvPr id="421891" name="Rectangle 3"/>
          <p:cNvSpPr>
            <a:spLocks noGrp="1" noChangeArrowheads="1"/>
          </p:cNvSpPr>
          <p:nvPr>
            <p:ph idx="1"/>
          </p:nvPr>
        </p:nvSpPr>
        <p:spPr/>
        <p:txBody>
          <a:bodyPr/>
          <a:lstStyle/>
          <a:p>
            <a:pPr eaLnBrk="1" hangingPunct="1">
              <a:buFont typeface="Times" charset="0"/>
              <a:buNone/>
              <a:defRPr/>
            </a:pPr>
            <a:r>
              <a:rPr lang="en-US" b="1" dirty="0"/>
              <a:t>	</a:t>
            </a:r>
            <a:r>
              <a:rPr lang="en-US" sz="2800" dirty="0"/>
              <a:t>Problems in </a:t>
            </a:r>
            <a:r>
              <a:rPr lang="en-US" sz="2800" b="1" dirty="0"/>
              <a:t>P </a:t>
            </a:r>
            <a:r>
              <a:rPr lang="en-US" sz="2800" dirty="0"/>
              <a:t>can also have a witness – we just don't need one. This line of thought leads to an interesting observation. </a:t>
            </a:r>
            <a:endParaRPr lang="en-US" sz="2800" b="1" dirty="0"/>
          </a:p>
          <a:p>
            <a:pPr eaLnBrk="1" hangingPunct="1">
              <a:buFont typeface="Times" charset="0"/>
              <a:buNone/>
              <a:defRPr/>
            </a:pPr>
            <a:r>
              <a:rPr lang="en-US" sz="2800" b="1" dirty="0"/>
              <a:t>		Given: </a:t>
            </a:r>
            <a:r>
              <a:rPr lang="en-US" sz="2800" dirty="0"/>
              <a:t>A list </a:t>
            </a:r>
            <a:r>
              <a:rPr lang="en-US" sz="2800" b="1" dirty="0"/>
              <a:t>L </a:t>
            </a:r>
            <a:r>
              <a:rPr lang="en-US" sz="2800" dirty="0"/>
              <a:t>of</a:t>
            </a:r>
            <a:r>
              <a:rPr lang="en-US" sz="2800" b="1" dirty="0"/>
              <a:t> n </a:t>
            </a:r>
            <a:r>
              <a:rPr lang="en-US" sz="2800" dirty="0"/>
              <a:t>values and a key </a:t>
            </a:r>
            <a:r>
              <a:rPr lang="en-US" sz="2800" b="1" dirty="0"/>
              <a:t>X</a:t>
            </a:r>
            <a:r>
              <a:rPr lang="en-US" sz="2800" dirty="0"/>
              <a:t>.</a:t>
            </a:r>
            <a:endParaRPr lang="en-US" sz="2800" b="1" dirty="0"/>
          </a:p>
          <a:p>
            <a:pPr eaLnBrk="1" hangingPunct="1">
              <a:buFont typeface="Times" charset="0"/>
              <a:buNone/>
              <a:defRPr/>
            </a:pPr>
            <a:r>
              <a:rPr lang="en-US" sz="2800" b="1" dirty="0"/>
              <a:t>		Question: </a:t>
            </a:r>
            <a:r>
              <a:rPr lang="en-US" sz="2800" dirty="0"/>
              <a:t>Is</a:t>
            </a:r>
            <a:r>
              <a:rPr lang="en-US" sz="2800" b="1" dirty="0"/>
              <a:t> X </a:t>
            </a:r>
            <a:r>
              <a:rPr lang="en-US" sz="2800" dirty="0"/>
              <a:t>in</a:t>
            </a:r>
            <a:r>
              <a:rPr lang="en-US" sz="2800" b="1" dirty="0"/>
              <a:t> L</a:t>
            </a:r>
            <a:r>
              <a:rPr lang="en-US" sz="2800" dirty="0"/>
              <a:t>?</a:t>
            </a:r>
          </a:p>
          <a:p>
            <a:pPr eaLnBrk="1" hangingPunct="1">
              <a:lnSpc>
                <a:spcPct val="90000"/>
              </a:lnSpc>
              <a:buFont typeface="Times" pitchFamily="-108" charset="0"/>
              <a:buNone/>
              <a:defRPr/>
            </a:pPr>
            <a:r>
              <a:rPr lang="en-US" sz="2800" dirty="0"/>
              <a:t>	An oracle can provide a "witness" for a </a:t>
            </a:r>
            <a:r>
              <a:rPr lang="en-US" sz="2800" b="1" dirty="0"/>
              <a:t>Yes</a:t>
            </a:r>
            <a:r>
              <a:rPr lang="en-US" sz="2800" dirty="0"/>
              <a:t> instance by writing the index </a:t>
            </a:r>
            <a:r>
              <a:rPr lang="en-US" sz="2800" b="1" dirty="0"/>
              <a:t>k</a:t>
            </a:r>
            <a:r>
              <a:rPr lang="en-US" sz="2800" dirty="0"/>
              <a:t> for </a:t>
            </a:r>
            <a:r>
              <a:rPr lang="en-US" sz="2800" b="1" dirty="0"/>
              <a:t>X</a:t>
            </a:r>
            <a:r>
              <a:rPr lang="en-US" sz="2800" dirty="0"/>
              <a:t>.</a:t>
            </a:r>
          </a:p>
          <a:p>
            <a:pPr eaLnBrk="1" hangingPunct="1">
              <a:lnSpc>
                <a:spcPct val="90000"/>
              </a:lnSpc>
              <a:buFont typeface="Times" pitchFamily="-108" charset="0"/>
              <a:buNone/>
              <a:defRPr/>
            </a:pPr>
            <a:r>
              <a:rPr lang="en-US" sz="2800" dirty="0"/>
              <a:t>	We can verify the correctness with one simple comparison Is </a:t>
            </a:r>
            <a:r>
              <a:rPr lang="en-US" sz="2800" b="1" dirty="0"/>
              <a:t>L[k] = X</a:t>
            </a:r>
            <a:r>
              <a:rPr lang="en-US" sz="2800" dirty="0"/>
              <a:t>?</a:t>
            </a:r>
          </a:p>
          <a:p>
            <a:pPr eaLnBrk="1" hangingPunct="1">
              <a:buFont typeface="Times" charset="0"/>
              <a:buNone/>
              <a:defRPr/>
            </a:pPr>
            <a:endParaRPr lang="en-US" sz="2800" dirty="0"/>
          </a:p>
        </p:txBody>
      </p:sp>
      <p:sp>
        <p:nvSpPr>
          <p:cNvPr id="4" name="Date Placeholder 3">
            <a:extLst>
              <a:ext uri="{FF2B5EF4-FFF2-40B4-BE49-F238E27FC236}">
                <a16:creationId xmlns:a16="http://schemas.microsoft.com/office/drawing/2014/main" id="{8C5D3E53-3639-634E-8506-3CCB2C396F6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0B5FFB78-AD1E-224D-9E82-70448F6B78A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927DE739-AC68-4D4B-B671-DCC2843B102C}"/>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41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001661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Complement of P</a:t>
            </a:r>
          </a:p>
        </p:txBody>
      </p:sp>
      <p:sp>
        <p:nvSpPr>
          <p:cNvPr id="423939" name="Rectangle 3"/>
          <p:cNvSpPr>
            <a:spLocks noGrp="1" noChangeArrowheads="1"/>
          </p:cNvSpPr>
          <p:nvPr>
            <p:ph idx="1"/>
          </p:nvPr>
        </p:nvSpPr>
        <p:spPr/>
        <p:txBody>
          <a:bodyPr/>
          <a:lstStyle/>
          <a:p>
            <a:pPr marL="0" indent="0" eaLnBrk="1" hangingPunct="1">
              <a:lnSpc>
                <a:spcPct val="90000"/>
              </a:lnSpc>
              <a:buFont typeface="Times" charset="0"/>
              <a:buNone/>
              <a:defRPr/>
            </a:pPr>
            <a:r>
              <a:rPr lang="en-US" sz="2800" dirty="0"/>
              <a:t>Now, consider the complement (</a:t>
            </a:r>
            <a:r>
              <a:rPr lang="en-US" sz="2800" b="1" dirty="0"/>
              <a:t>Version 3) </a:t>
            </a:r>
            <a:r>
              <a:rPr lang="en-US" sz="2800" dirty="0"/>
              <a:t>of this problem:</a:t>
            </a:r>
          </a:p>
          <a:p>
            <a:pPr marL="0" indent="0" eaLnBrk="1" hangingPunct="1">
              <a:lnSpc>
                <a:spcPct val="90000"/>
              </a:lnSpc>
              <a:buFont typeface="Times" charset="0"/>
              <a:buChar char="•"/>
              <a:defRPr/>
            </a:pPr>
            <a:endParaRPr lang="en-US" sz="2800" b="1" dirty="0"/>
          </a:p>
          <a:p>
            <a:pPr marL="0" indent="0" eaLnBrk="1" hangingPunct="1">
              <a:lnSpc>
                <a:spcPct val="90000"/>
              </a:lnSpc>
              <a:buFont typeface="Times" charset="0"/>
              <a:buNone/>
              <a:defRPr/>
            </a:pPr>
            <a:r>
              <a:rPr lang="en-US" sz="2800" b="1" dirty="0"/>
              <a:t>Given:	</a:t>
            </a:r>
            <a:r>
              <a:rPr lang="en-US" sz="2800" dirty="0"/>
              <a:t>A list </a:t>
            </a:r>
            <a:r>
              <a:rPr lang="en-US" sz="2800" b="1" dirty="0"/>
              <a:t>L </a:t>
            </a:r>
            <a:r>
              <a:rPr lang="en-US" sz="2800" dirty="0"/>
              <a:t>of</a:t>
            </a:r>
            <a:r>
              <a:rPr lang="en-US" sz="2800" b="1" dirty="0"/>
              <a:t> n </a:t>
            </a:r>
            <a:r>
              <a:rPr lang="en-US" sz="2800" dirty="0"/>
              <a:t>values and a key </a:t>
            </a:r>
            <a:r>
              <a:rPr lang="en-US" sz="2800" b="1" dirty="0"/>
              <a:t>X.</a:t>
            </a:r>
          </a:p>
          <a:p>
            <a:pPr marL="0" indent="0" eaLnBrk="1" hangingPunct="1">
              <a:lnSpc>
                <a:spcPct val="90000"/>
              </a:lnSpc>
              <a:buFont typeface="Times" charset="0"/>
              <a:buNone/>
              <a:defRPr/>
            </a:pPr>
            <a:r>
              <a:rPr lang="en-US" sz="2800" b="1" dirty="0"/>
              <a:t>		Question: </a:t>
            </a:r>
            <a:r>
              <a:rPr lang="en-US" sz="2800" dirty="0"/>
              <a:t>Is</a:t>
            </a:r>
            <a:r>
              <a:rPr lang="en-US" sz="2800" b="1" dirty="0"/>
              <a:t> X </a:t>
            </a:r>
            <a:r>
              <a:rPr lang="en-US" sz="2800" u="sng" dirty="0"/>
              <a:t>not</a:t>
            </a:r>
            <a:r>
              <a:rPr lang="en-US" sz="2800" dirty="0"/>
              <a:t> in </a:t>
            </a:r>
            <a:r>
              <a:rPr lang="en-US" sz="2800" b="1" dirty="0"/>
              <a:t>L</a:t>
            </a:r>
            <a:r>
              <a:rPr lang="en-US" sz="2800" dirty="0"/>
              <a:t>?</a:t>
            </a:r>
          </a:p>
          <a:p>
            <a:pPr marL="0" indent="0" eaLnBrk="1" hangingPunct="1">
              <a:lnSpc>
                <a:spcPct val="90000"/>
              </a:lnSpc>
              <a:buFont typeface="Times" charset="0"/>
              <a:buNone/>
              <a:defRPr/>
            </a:pPr>
            <a:r>
              <a:rPr lang="en-US" sz="2800" dirty="0"/>
              <a:t>Here, for any Yes instance, no 'witness' seems to exist, but if the oracle simply writes down "Yes" we can verify the correctness in polynomial time by comparing </a:t>
            </a:r>
            <a:r>
              <a:rPr lang="en-US" sz="2800" b="1" dirty="0"/>
              <a:t>X</a:t>
            </a:r>
            <a:r>
              <a:rPr lang="en-US" sz="2800" dirty="0"/>
              <a:t> with each of the </a:t>
            </a:r>
            <a:r>
              <a:rPr lang="en-US" sz="2800" b="1" dirty="0"/>
              <a:t>n</a:t>
            </a:r>
            <a:r>
              <a:rPr lang="en-US" sz="2800" dirty="0"/>
              <a:t> values and report "Yes, </a:t>
            </a:r>
            <a:r>
              <a:rPr lang="en-US" sz="2800" b="1" dirty="0"/>
              <a:t>X</a:t>
            </a:r>
            <a:r>
              <a:rPr lang="en-US" sz="2800" dirty="0"/>
              <a:t> is not in the list“ if that is so.</a:t>
            </a:r>
          </a:p>
        </p:txBody>
      </p:sp>
      <p:sp>
        <p:nvSpPr>
          <p:cNvPr id="4" name="Date Placeholder 3">
            <a:extLst>
              <a:ext uri="{FF2B5EF4-FFF2-40B4-BE49-F238E27FC236}">
                <a16:creationId xmlns:a16="http://schemas.microsoft.com/office/drawing/2014/main" id="{28BC6680-80A7-4942-864C-B477333D595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45D420A3-B7EA-E64B-B41B-66B0AB054A8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ECD1AEB6-60AF-CD4D-A95D-7901CB512B13}"/>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42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042601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P and Co-P</a:t>
            </a:r>
          </a:p>
        </p:txBody>
      </p:sp>
      <p:sp>
        <p:nvSpPr>
          <p:cNvPr id="424963" name="Rectangle 3"/>
          <p:cNvSpPr>
            <a:spLocks noGrp="1" noChangeArrowheads="1"/>
          </p:cNvSpPr>
          <p:nvPr>
            <p:ph idx="1"/>
          </p:nvPr>
        </p:nvSpPr>
        <p:spPr/>
        <p:txBody>
          <a:bodyPr/>
          <a:lstStyle/>
          <a:p>
            <a:pPr marL="0" indent="0" eaLnBrk="1" hangingPunct="1">
              <a:buFont typeface="Times" charset="0"/>
              <a:buNone/>
              <a:defRPr/>
            </a:pPr>
            <a:r>
              <a:rPr lang="en-US" sz="2800" dirty="0"/>
              <a:t>Therefore, both problems can be verified in polynomial time and, hence, both are in </a:t>
            </a:r>
            <a:r>
              <a:rPr lang="en-US" sz="2800" b="1" dirty="0"/>
              <a:t>NP</a:t>
            </a:r>
            <a:r>
              <a:rPr lang="en-US" sz="2800" dirty="0"/>
              <a:t>.</a:t>
            </a:r>
          </a:p>
          <a:p>
            <a:pPr marL="0" indent="0" eaLnBrk="1" hangingPunct="1">
              <a:buFont typeface="Times" charset="0"/>
              <a:buChar char="•"/>
              <a:defRPr/>
            </a:pPr>
            <a:endParaRPr lang="en-US" sz="2800" dirty="0"/>
          </a:p>
          <a:p>
            <a:pPr marL="0" indent="0" eaLnBrk="1" hangingPunct="1">
              <a:buFont typeface="Times" charset="0"/>
              <a:buNone/>
              <a:defRPr/>
            </a:pPr>
            <a:r>
              <a:rPr lang="en-US" sz="2800" dirty="0"/>
              <a:t>This is a characteristic of any problem in </a:t>
            </a:r>
            <a:r>
              <a:rPr lang="en-US" sz="2800" b="1" dirty="0"/>
              <a:t>P</a:t>
            </a:r>
            <a:r>
              <a:rPr lang="en-US" sz="2800" dirty="0"/>
              <a:t> - both it and its complement can be verified in polynomial time (of course, they can both be 'solved' in polynomial time, too.)</a:t>
            </a:r>
          </a:p>
          <a:p>
            <a:pPr marL="0" indent="0" eaLnBrk="1" hangingPunct="1">
              <a:buFont typeface="Times" charset="0"/>
              <a:buNone/>
              <a:defRPr/>
            </a:pPr>
            <a:endParaRPr lang="en-US" sz="2800" dirty="0"/>
          </a:p>
          <a:p>
            <a:pPr marL="0" indent="0" eaLnBrk="1" hangingPunct="1">
              <a:buFont typeface="Times" charset="0"/>
              <a:buNone/>
              <a:defRPr/>
            </a:pPr>
            <a:r>
              <a:rPr lang="en-US" sz="2800" dirty="0"/>
              <a:t>Therefore, we can again conclude</a:t>
            </a:r>
            <a:r>
              <a:rPr lang="en-US" sz="2800" b="1" dirty="0"/>
              <a:t> P </a:t>
            </a:r>
            <a:r>
              <a:rPr lang="en-US" sz="2800" b="1" dirty="0">
                <a:sym typeface="Symbol" charset="2"/>
              </a:rPr>
              <a:t></a:t>
            </a:r>
            <a:r>
              <a:rPr lang="en-US" sz="2800" b="1" dirty="0"/>
              <a:t>  NP.</a:t>
            </a:r>
          </a:p>
        </p:txBody>
      </p:sp>
      <p:sp>
        <p:nvSpPr>
          <p:cNvPr id="4" name="Date Placeholder 3">
            <a:extLst>
              <a:ext uri="{FF2B5EF4-FFF2-40B4-BE49-F238E27FC236}">
                <a16:creationId xmlns:a16="http://schemas.microsoft.com/office/drawing/2014/main" id="{A11DA974-21D1-3741-B802-2A3550A46B76}"/>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D4FD7962-4502-624F-99C8-152E5133BFE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E7D69A7B-0961-BA42-A90E-6BC6F3A3806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43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99434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NP and Co-NP</a:t>
            </a:r>
          </a:p>
        </p:txBody>
      </p:sp>
      <p:sp>
        <p:nvSpPr>
          <p:cNvPr id="425987" name="Rectangle 3"/>
          <p:cNvSpPr>
            <a:spLocks noGrp="1" noChangeArrowheads="1"/>
          </p:cNvSpPr>
          <p:nvPr>
            <p:ph idx="1"/>
          </p:nvPr>
        </p:nvSpPr>
        <p:spPr/>
        <p:txBody>
          <a:bodyPr/>
          <a:lstStyle/>
          <a:p>
            <a:pPr marL="0" indent="0" eaLnBrk="1" hangingPunct="1">
              <a:lnSpc>
                <a:spcPct val="90000"/>
              </a:lnSpc>
              <a:buFont typeface="Times" charset="0"/>
              <a:buNone/>
              <a:defRPr/>
            </a:pPr>
            <a:r>
              <a:rPr lang="en-US" sz="2400" dirty="0"/>
              <a:t>There is a popular conjecture that if any problem and its complement are both in </a:t>
            </a:r>
            <a:r>
              <a:rPr lang="en-US" sz="2400" b="1" dirty="0"/>
              <a:t>NP</a:t>
            </a:r>
            <a:r>
              <a:rPr lang="en-US" sz="2400" dirty="0"/>
              <a:t>, then both are also in </a:t>
            </a:r>
            <a:r>
              <a:rPr lang="en-US" sz="2400" b="1" dirty="0"/>
              <a:t>P</a:t>
            </a:r>
            <a:r>
              <a:rPr lang="en-US" sz="2400" dirty="0"/>
              <a:t>.</a:t>
            </a:r>
          </a:p>
          <a:p>
            <a:pPr marL="0" indent="0" eaLnBrk="1" hangingPunct="1">
              <a:lnSpc>
                <a:spcPct val="90000"/>
              </a:lnSpc>
              <a:buFont typeface="Times" charset="0"/>
              <a:buChar char="•"/>
              <a:defRPr/>
            </a:pPr>
            <a:endParaRPr lang="en-US" sz="2400" dirty="0"/>
          </a:p>
          <a:p>
            <a:pPr marL="0" indent="0" eaLnBrk="1" hangingPunct="1">
              <a:lnSpc>
                <a:spcPct val="90000"/>
              </a:lnSpc>
              <a:buFont typeface="Times" charset="0"/>
              <a:buNone/>
              <a:defRPr/>
            </a:pPr>
            <a:r>
              <a:rPr lang="en-US" sz="2400" dirty="0"/>
              <a:t>This has been the case for several problems that for many years were not known to be in </a:t>
            </a:r>
            <a:r>
              <a:rPr lang="en-US" sz="2400" b="1" dirty="0"/>
              <a:t>P</a:t>
            </a:r>
            <a:r>
              <a:rPr lang="en-US" sz="2400" dirty="0"/>
              <a:t>, but both the problem and its complement were known to be in </a:t>
            </a:r>
            <a:r>
              <a:rPr lang="en-US" sz="2400" b="1" dirty="0"/>
              <a:t>NP</a:t>
            </a:r>
            <a:r>
              <a:rPr lang="en-US" sz="2400" dirty="0"/>
              <a:t>.</a:t>
            </a:r>
          </a:p>
          <a:p>
            <a:pPr marL="0" indent="0" eaLnBrk="1" hangingPunct="1">
              <a:lnSpc>
                <a:spcPct val="90000"/>
              </a:lnSpc>
              <a:buFont typeface="Times" charset="0"/>
              <a:buChar char="•"/>
              <a:defRPr/>
            </a:pPr>
            <a:endParaRPr lang="en-US" sz="2400" dirty="0"/>
          </a:p>
          <a:p>
            <a:pPr marL="0" indent="0" eaLnBrk="1" hangingPunct="1">
              <a:lnSpc>
                <a:spcPct val="90000"/>
              </a:lnSpc>
              <a:buFont typeface="Times" charset="0"/>
              <a:buNone/>
              <a:defRPr/>
            </a:pPr>
            <a:r>
              <a:rPr lang="en-US" sz="2400" dirty="0"/>
              <a:t>For example, Linear Programming (proven to be in </a:t>
            </a:r>
            <a:r>
              <a:rPr lang="en-US" sz="2400" b="1" dirty="0"/>
              <a:t>P</a:t>
            </a:r>
            <a:r>
              <a:rPr lang="en-US" sz="2400" dirty="0"/>
              <a:t> in the 1980’s). </a:t>
            </a:r>
          </a:p>
          <a:p>
            <a:pPr marL="0" indent="0" eaLnBrk="1" hangingPunct="1">
              <a:lnSpc>
                <a:spcPct val="90000"/>
              </a:lnSpc>
              <a:buFont typeface="Times" charset="0"/>
              <a:buChar char="•"/>
              <a:defRPr/>
            </a:pPr>
            <a:endParaRPr lang="en-US" sz="2400" dirty="0"/>
          </a:p>
          <a:p>
            <a:pPr marL="0" indent="0" eaLnBrk="1" hangingPunct="1">
              <a:lnSpc>
                <a:spcPct val="90000"/>
              </a:lnSpc>
              <a:buFont typeface="Times" charset="0"/>
              <a:buNone/>
              <a:defRPr/>
            </a:pPr>
            <a:r>
              <a:rPr lang="en-US" sz="2400" dirty="0"/>
              <a:t>A notable 'holdout' to date is Graph Isomorphism.</a:t>
            </a:r>
          </a:p>
        </p:txBody>
      </p:sp>
      <p:sp>
        <p:nvSpPr>
          <p:cNvPr id="4" name="Date Placeholder 3">
            <a:extLst>
              <a:ext uri="{FF2B5EF4-FFF2-40B4-BE49-F238E27FC236}">
                <a16:creationId xmlns:a16="http://schemas.microsoft.com/office/drawing/2014/main" id="{AFE24A12-B50C-C14B-9334-6ECEA0A869F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44D29FB4-5F28-304C-A863-96D6E84E1A7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A6E65FCE-EA69-D943-AF86-B753E504AE89}"/>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44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819895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Is P=NP?</a:t>
            </a:r>
          </a:p>
        </p:txBody>
      </p:sp>
      <p:sp>
        <p:nvSpPr>
          <p:cNvPr id="428035" name="Rectangle 3"/>
          <p:cNvSpPr>
            <a:spLocks noGrp="1" noChangeArrowheads="1"/>
          </p:cNvSpPr>
          <p:nvPr>
            <p:ph idx="1"/>
          </p:nvPr>
        </p:nvSpPr>
        <p:spPr/>
        <p:txBody>
          <a:bodyPr/>
          <a:lstStyle/>
          <a:p>
            <a:pPr marL="0" lvl="2" indent="0" eaLnBrk="1" hangingPunct="1">
              <a:lnSpc>
                <a:spcPct val="90000"/>
              </a:lnSpc>
              <a:buFont typeface="Times" charset="0"/>
              <a:buNone/>
              <a:defRPr/>
            </a:pPr>
            <a:r>
              <a:rPr lang="en-US" dirty="0"/>
              <a:t>At the moment, no one knows. </a:t>
            </a:r>
          </a:p>
          <a:p>
            <a:pPr marL="0" lvl="2" indent="0" eaLnBrk="1" hangingPunct="1">
              <a:lnSpc>
                <a:spcPct val="90000"/>
              </a:lnSpc>
              <a:buFont typeface="Times" charset="0"/>
              <a:buChar char="•"/>
              <a:defRPr/>
            </a:pPr>
            <a:endParaRPr lang="en-US" dirty="0"/>
          </a:p>
          <a:p>
            <a:pPr marL="0" lvl="2" indent="0" eaLnBrk="1" hangingPunct="1">
              <a:lnSpc>
                <a:spcPct val="90000"/>
              </a:lnSpc>
              <a:buFont typeface="Times" charset="0"/>
              <a:buNone/>
              <a:defRPr/>
            </a:pPr>
            <a:r>
              <a:rPr lang="en-US" dirty="0"/>
              <a:t>Some believe all problems in </a:t>
            </a:r>
            <a:r>
              <a:rPr lang="en-US" b="1" dirty="0"/>
              <a:t>NP </a:t>
            </a:r>
            <a:r>
              <a:rPr lang="en-US" dirty="0"/>
              <a:t>have polynomial algorithms. Many do not (believe that).</a:t>
            </a:r>
          </a:p>
          <a:p>
            <a:pPr marL="0" lvl="2" indent="0" eaLnBrk="1" hangingPunct="1">
              <a:lnSpc>
                <a:spcPct val="90000"/>
              </a:lnSpc>
              <a:buFont typeface="Times" charset="0"/>
              <a:buChar char="•"/>
              <a:defRPr/>
            </a:pPr>
            <a:endParaRPr lang="en-US" dirty="0"/>
          </a:p>
          <a:p>
            <a:pPr marL="0" lvl="2" indent="0" eaLnBrk="1" hangingPunct="1">
              <a:lnSpc>
                <a:spcPct val="90000"/>
              </a:lnSpc>
              <a:buFont typeface="Times" charset="0"/>
              <a:buNone/>
              <a:defRPr/>
            </a:pPr>
            <a:r>
              <a:rPr lang="en-US" dirty="0"/>
              <a:t>The fundamental question in theoretical computer science is: </a:t>
            </a:r>
          </a:p>
          <a:p>
            <a:pPr marL="0" lvl="3" indent="0" eaLnBrk="1" hangingPunct="1">
              <a:lnSpc>
                <a:spcPct val="90000"/>
              </a:lnSpc>
              <a:buFont typeface="Times" charset="0"/>
              <a:buNone/>
              <a:defRPr/>
            </a:pPr>
            <a:r>
              <a:rPr lang="en-US" sz="2400" dirty="0"/>
              <a:t>Does</a:t>
            </a:r>
            <a:r>
              <a:rPr lang="en-US" sz="2400" b="1" dirty="0"/>
              <a:t> P = NP?</a:t>
            </a:r>
          </a:p>
          <a:p>
            <a:pPr marL="0" lvl="3" indent="0" eaLnBrk="1" hangingPunct="1">
              <a:lnSpc>
                <a:spcPct val="90000"/>
              </a:lnSpc>
              <a:buFont typeface="Times" charset="0"/>
              <a:buNone/>
              <a:defRPr/>
            </a:pPr>
            <a:endParaRPr lang="en-US" sz="2400" b="1" dirty="0"/>
          </a:p>
          <a:p>
            <a:pPr marL="0" lvl="3" indent="0" eaLnBrk="1" hangingPunct="1">
              <a:lnSpc>
                <a:spcPct val="90000"/>
              </a:lnSpc>
              <a:buFont typeface="Times" charset="0"/>
              <a:buNone/>
              <a:defRPr/>
            </a:pPr>
            <a:r>
              <a:rPr lang="en-US" sz="2400" dirty="0"/>
              <a:t>There is an award of one million dollars for a proof. </a:t>
            </a:r>
          </a:p>
          <a:p>
            <a:pPr marL="0" lvl="3" indent="0" algn="ctr" eaLnBrk="1" hangingPunct="1">
              <a:lnSpc>
                <a:spcPct val="90000"/>
              </a:lnSpc>
              <a:buFont typeface="Times" charset="0"/>
              <a:buNone/>
              <a:defRPr/>
            </a:pPr>
            <a:r>
              <a:rPr lang="en-US" sz="2400" dirty="0"/>
              <a:t>– Either way, True or False.</a:t>
            </a:r>
          </a:p>
        </p:txBody>
      </p:sp>
      <p:sp>
        <p:nvSpPr>
          <p:cNvPr id="4" name="Date Placeholder 3">
            <a:extLst>
              <a:ext uri="{FF2B5EF4-FFF2-40B4-BE49-F238E27FC236}">
                <a16:creationId xmlns:a16="http://schemas.microsoft.com/office/drawing/2014/main" id="{1F431606-2C7C-E64C-8532-0C6F281EE54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590D96C0-A6DE-8A4B-97C8-105D1A5C9B6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EA6AB32A-C16D-F541-99E2-DF420F6122B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45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605470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ctrTitle"/>
          </p:nvPr>
        </p:nvSpPr>
        <p:spPr/>
        <p:txBody>
          <a:bodyPr/>
          <a:lstStyle/>
          <a:p>
            <a:pPr lvl="2" eaLnBrk="1" hangingPunct="1">
              <a:defRPr/>
            </a:pPr>
            <a:r>
              <a:rPr lang="en-US" dirty="0">
                <a:ea typeface="ＭＳ Ｐゴシック" pitchFamily="-111" charset="-128"/>
                <a:cs typeface="ＭＳ Ｐゴシック" pitchFamily="-111" charset="-128"/>
              </a:rPr>
              <a:t>The "Key" to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Complexity Theory</a:t>
            </a:r>
            <a:br>
              <a:rPr lang="en-US" dirty="0"/>
            </a:br>
            <a:endParaRPr lang="en-US" dirty="0"/>
          </a:p>
        </p:txBody>
      </p:sp>
      <p:sp>
        <p:nvSpPr>
          <p:cNvPr id="432131" name="Rectangle 3"/>
          <p:cNvSpPr>
            <a:spLocks noGrp="1" noChangeArrowheads="1"/>
          </p:cNvSpPr>
          <p:nvPr>
            <p:ph type="subTitle" idx="1"/>
          </p:nvPr>
        </p:nvSpPr>
        <p:spPr/>
        <p:txBody>
          <a:bodyPr/>
          <a:lstStyle/>
          <a:p>
            <a:pPr lvl="2" algn="ctr">
              <a:spcBef>
                <a:spcPct val="0"/>
              </a:spcBef>
              <a:buFont typeface="Times" charset="0"/>
              <a:buNone/>
              <a:defRPr/>
            </a:pPr>
            <a:r>
              <a:rPr lang="en-US" sz="4000" b="1" dirty="0">
                <a:latin typeface="+mj-lt"/>
                <a:ea typeface="ＭＳ Ｐゴシック" pitchFamily="-111" charset="-128"/>
                <a:cs typeface="ＭＳ Ｐゴシック" pitchFamily="-111" charset="-128"/>
              </a:rPr>
              <a:t>'Reductions,' 'Reductions,' 'Reductions.' </a:t>
            </a:r>
          </a:p>
          <a:p>
            <a:pPr eaLnBrk="1" hangingPunct="1">
              <a:buFont typeface="Times" charset="0"/>
              <a:buChar char="•"/>
              <a:defRPr/>
            </a:pPr>
            <a:endParaRPr lang="en-US" dirty="0"/>
          </a:p>
        </p:txBody>
      </p:sp>
    </p:spTree>
    <p:extLst>
      <p:ext uri="{BB962C8B-B14F-4D97-AF65-F5344CB8AC3E}">
        <p14:creationId xmlns:p14="http://schemas.microsoft.com/office/powerpoint/2010/main" val="16671832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Abstract Solution</a:t>
            </a:r>
          </a:p>
        </p:txBody>
      </p:sp>
      <p:sp>
        <p:nvSpPr>
          <p:cNvPr id="433155" name="Rectangle 3"/>
          <p:cNvSpPr>
            <a:spLocks noGrp="1" noChangeArrowheads="1"/>
          </p:cNvSpPr>
          <p:nvPr>
            <p:ph idx="1"/>
          </p:nvPr>
        </p:nvSpPr>
        <p:spPr/>
        <p:txBody>
          <a:bodyPr/>
          <a:lstStyle/>
          <a:p>
            <a:pPr eaLnBrk="1" hangingPunct="1">
              <a:buFont typeface="Times" charset="0"/>
              <a:buNone/>
              <a:defRPr/>
            </a:pPr>
            <a:r>
              <a:rPr lang="en-US" sz="2400" b="1" dirty="0"/>
              <a:t>	</a:t>
            </a:r>
            <a:r>
              <a:rPr lang="en-US" sz="2800" dirty="0"/>
              <a:t>For any problem </a:t>
            </a:r>
            <a:r>
              <a:rPr lang="en-US" sz="2800" b="1" dirty="0"/>
              <a:t>X, </a:t>
            </a:r>
            <a:r>
              <a:rPr lang="en-US" sz="2800" dirty="0"/>
              <a:t>let</a:t>
            </a:r>
            <a:r>
              <a:rPr lang="en-US" sz="2800" b="1" dirty="0"/>
              <a:t> X(I</a:t>
            </a:r>
            <a:r>
              <a:rPr lang="en-US" sz="2800" b="1" baseline="-25000" dirty="0"/>
              <a:t>X</a:t>
            </a:r>
            <a:r>
              <a:rPr lang="en-US" sz="2800" b="1" dirty="0"/>
              <a:t>, </a:t>
            </a:r>
            <a:r>
              <a:rPr lang="en-US" sz="2800" b="1" dirty="0" err="1"/>
              <a:t>Answer</a:t>
            </a:r>
            <a:r>
              <a:rPr lang="en-US" sz="2800" b="1" baseline="-25000" dirty="0" err="1"/>
              <a:t>X</a:t>
            </a:r>
            <a:r>
              <a:rPr lang="en-US" sz="2800" b="1" dirty="0"/>
              <a:t>) </a:t>
            </a:r>
            <a:r>
              <a:rPr lang="en-US" sz="2800" dirty="0"/>
              <a:t>represents an algorithm for problem </a:t>
            </a:r>
            <a:r>
              <a:rPr lang="en-US" sz="2800" b="1" dirty="0"/>
              <a:t>X</a:t>
            </a:r>
            <a:r>
              <a:rPr lang="en-US" sz="2800" dirty="0"/>
              <a:t> – even if none is known to exist.</a:t>
            </a:r>
          </a:p>
          <a:p>
            <a:pPr lvl="1" eaLnBrk="1" hangingPunct="1">
              <a:buFont typeface="Times" charset="0"/>
              <a:buNone/>
              <a:defRPr/>
            </a:pPr>
            <a:r>
              <a:rPr lang="en-US" b="1" dirty="0"/>
              <a:t>	</a:t>
            </a:r>
          </a:p>
          <a:p>
            <a:pPr lvl="1" eaLnBrk="1" hangingPunct="1">
              <a:buFont typeface="Times" charset="0"/>
              <a:buNone/>
              <a:defRPr/>
            </a:pPr>
            <a:r>
              <a:rPr lang="en-US" b="1" dirty="0"/>
              <a:t>	I</a:t>
            </a:r>
            <a:r>
              <a:rPr lang="en-US" b="1" baseline="-25000" dirty="0"/>
              <a:t>X</a:t>
            </a:r>
            <a:r>
              <a:rPr lang="en-US" b="1" dirty="0"/>
              <a:t> </a:t>
            </a:r>
            <a:r>
              <a:rPr lang="en-US" dirty="0"/>
              <a:t>is an arbitrary instance given to the algorithm and </a:t>
            </a:r>
            <a:r>
              <a:rPr lang="en-US" b="1" dirty="0" err="1"/>
              <a:t>Answer</a:t>
            </a:r>
            <a:r>
              <a:rPr lang="en-US" b="1" baseline="-25000" dirty="0" err="1"/>
              <a:t>X</a:t>
            </a:r>
            <a:r>
              <a:rPr lang="en-US" b="1" dirty="0"/>
              <a:t> </a:t>
            </a:r>
            <a:r>
              <a:rPr lang="en-US" dirty="0"/>
              <a:t>is the returned answer determined by the algorithm.</a:t>
            </a:r>
          </a:p>
        </p:txBody>
      </p:sp>
      <p:sp>
        <p:nvSpPr>
          <p:cNvPr id="4" name="Date Placeholder 3">
            <a:extLst>
              <a:ext uri="{FF2B5EF4-FFF2-40B4-BE49-F238E27FC236}">
                <a16:creationId xmlns:a16="http://schemas.microsoft.com/office/drawing/2014/main" id="{A5CAF293-63BD-9F48-94BA-FD04C06E09DB}"/>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92C6A51F-6660-934A-854B-C0F984E1F49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B1F54D61-65FA-424D-9782-50C570AB9647}"/>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47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606500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Polynomial Time Reductions</a:t>
            </a:r>
          </a:p>
        </p:txBody>
      </p:sp>
      <p:sp>
        <p:nvSpPr>
          <p:cNvPr id="434179" name="Rectangle 3"/>
          <p:cNvSpPr>
            <a:spLocks noGrp="1" noChangeArrowheads="1"/>
          </p:cNvSpPr>
          <p:nvPr>
            <p:ph idx="1"/>
          </p:nvPr>
        </p:nvSpPr>
        <p:spPr/>
        <p:txBody>
          <a:bodyPr/>
          <a:lstStyle/>
          <a:p>
            <a:pPr marL="0" indent="0" eaLnBrk="1" hangingPunct="1">
              <a:buFont typeface="Times" charset="0"/>
              <a:buNone/>
              <a:defRPr/>
            </a:pPr>
            <a:r>
              <a:rPr lang="en-US" sz="2400" b="1" dirty="0"/>
              <a:t>Definition: </a:t>
            </a:r>
            <a:r>
              <a:rPr lang="en-US" sz="2400" dirty="0"/>
              <a:t>For problems </a:t>
            </a:r>
            <a:r>
              <a:rPr lang="en-US" sz="2400" b="1" dirty="0"/>
              <a:t>A</a:t>
            </a:r>
            <a:r>
              <a:rPr lang="en-US" sz="2400" dirty="0"/>
              <a:t> and </a:t>
            </a:r>
            <a:r>
              <a:rPr lang="en-US" sz="2400" b="1" dirty="0"/>
              <a:t>B</a:t>
            </a:r>
            <a:r>
              <a:rPr lang="en-US" sz="2400" dirty="0"/>
              <a:t>, a (</a:t>
            </a:r>
            <a:r>
              <a:rPr lang="en-US" sz="2400" i="1" dirty="0"/>
              <a:t>Polynomial) Turing Reduction</a:t>
            </a:r>
            <a:r>
              <a:rPr lang="en-US" sz="2400" dirty="0"/>
              <a:t> is an algorithm </a:t>
            </a:r>
            <a:r>
              <a:rPr lang="en-US" sz="2400" b="1" dirty="0"/>
              <a:t>A(I</a:t>
            </a:r>
            <a:r>
              <a:rPr lang="en-US" sz="2400" b="1" baseline="-25000" dirty="0"/>
              <a:t>A</a:t>
            </a:r>
            <a:r>
              <a:rPr lang="en-US" sz="2400" b="1" dirty="0"/>
              <a:t>, </a:t>
            </a:r>
            <a:r>
              <a:rPr lang="en-US" sz="2400" b="1" dirty="0" err="1"/>
              <a:t>Answer</a:t>
            </a:r>
            <a:r>
              <a:rPr lang="en-US" sz="2400" b="1" baseline="-25000" dirty="0" err="1"/>
              <a:t>A</a:t>
            </a:r>
            <a:r>
              <a:rPr lang="en-US" sz="2400" b="1" dirty="0"/>
              <a:t>) </a:t>
            </a:r>
            <a:r>
              <a:rPr lang="en-US" sz="2400" dirty="0"/>
              <a:t>for solving all instances of problem </a:t>
            </a:r>
            <a:r>
              <a:rPr lang="en-US" sz="2400" b="1" dirty="0"/>
              <a:t>A</a:t>
            </a:r>
            <a:r>
              <a:rPr lang="en-US" sz="2400" dirty="0"/>
              <a:t> and satisfies the following:	</a:t>
            </a:r>
          </a:p>
          <a:p>
            <a:pPr marL="0" lvl="2" indent="0" eaLnBrk="1" hangingPunct="1">
              <a:buFont typeface="Times" charset="0"/>
              <a:buNone/>
              <a:defRPr/>
            </a:pPr>
            <a:r>
              <a:rPr lang="en-US" dirty="0"/>
              <a:t>(1) Constructs zero or more instances of problem </a:t>
            </a:r>
            <a:r>
              <a:rPr lang="en-US" b="1" dirty="0"/>
              <a:t>B</a:t>
            </a:r>
            <a:r>
              <a:rPr lang="en-US" dirty="0"/>
              <a:t> and invokes algorithm </a:t>
            </a:r>
            <a:r>
              <a:rPr lang="en-US" b="1" dirty="0"/>
              <a:t>B(I</a:t>
            </a:r>
            <a:r>
              <a:rPr lang="en-US" b="1" baseline="-25000" dirty="0"/>
              <a:t>B</a:t>
            </a:r>
            <a:r>
              <a:rPr lang="en-US" b="1" dirty="0"/>
              <a:t>, </a:t>
            </a:r>
            <a:r>
              <a:rPr lang="en-US" b="1" dirty="0" err="1"/>
              <a:t>Answer</a:t>
            </a:r>
            <a:r>
              <a:rPr lang="en-US" b="1" baseline="-25000" dirty="0" err="1"/>
              <a:t>B</a:t>
            </a:r>
            <a:r>
              <a:rPr lang="en-US" b="1" dirty="0"/>
              <a:t>)</a:t>
            </a:r>
            <a:r>
              <a:rPr lang="en-US" dirty="0"/>
              <a:t>, on each.</a:t>
            </a:r>
          </a:p>
          <a:p>
            <a:pPr marL="0" lvl="2" indent="0" eaLnBrk="1" hangingPunct="1">
              <a:buFont typeface="Times" charset="0"/>
              <a:buNone/>
              <a:defRPr/>
            </a:pPr>
            <a:r>
              <a:rPr lang="en-US" dirty="0"/>
              <a:t>(2) Computes the result, </a:t>
            </a:r>
            <a:r>
              <a:rPr lang="en-US" b="1" dirty="0" err="1"/>
              <a:t>Answer</a:t>
            </a:r>
            <a:r>
              <a:rPr lang="en-US" b="1" baseline="-25000" dirty="0" err="1"/>
              <a:t>A</a:t>
            </a:r>
            <a:r>
              <a:rPr lang="en-US" dirty="0"/>
              <a:t>, for </a:t>
            </a:r>
            <a:r>
              <a:rPr lang="en-US" b="1" dirty="0"/>
              <a:t>I</a:t>
            </a:r>
            <a:r>
              <a:rPr lang="en-US" b="1" baseline="-25000" dirty="0"/>
              <a:t>A</a:t>
            </a:r>
            <a:r>
              <a:rPr lang="en-US" dirty="0"/>
              <a:t>.</a:t>
            </a:r>
          </a:p>
          <a:p>
            <a:pPr marL="0" lvl="2" indent="0" eaLnBrk="1" hangingPunct="1">
              <a:buFont typeface="Times" charset="0"/>
              <a:buNone/>
              <a:defRPr/>
            </a:pPr>
            <a:r>
              <a:rPr lang="en-US" dirty="0"/>
              <a:t>(3) Except for the time required to execute algorithm </a:t>
            </a:r>
            <a:r>
              <a:rPr lang="en-US" b="1" dirty="0"/>
              <a:t>B</a:t>
            </a:r>
            <a:r>
              <a:rPr lang="en-US" dirty="0"/>
              <a:t>, the execution time of algorithm </a:t>
            </a:r>
            <a:r>
              <a:rPr lang="en-US" b="1" dirty="0"/>
              <a:t>A</a:t>
            </a:r>
            <a:r>
              <a:rPr lang="en-US" dirty="0"/>
              <a:t> must be polynomial with respect to the size of </a:t>
            </a:r>
            <a:r>
              <a:rPr lang="en-US" b="1" dirty="0"/>
              <a:t>I</a:t>
            </a:r>
            <a:r>
              <a:rPr lang="en-US" b="1" baseline="-25000" dirty="0"/>
              <a:t>A</a:t>
            </a:r>
            <a:r>
              <a:rPr lang="en-US" sz="1600" dirty="0"/>
              <a:t>.</a:t>
            </a:r>
            <a:endParaRPr lang="en-US" dirty="0"/>
          </a:p>
          <a:p>
            <a:pPr marL="0" lvl="2" indent="0" eaLnBrk="1" hangingPunct="1">
              <a:buFont typeface="Times" charset="0"/>
              <a:buNone/>
              <a:defRPr/>
            </a:pPr>
            <a:endParaRPr lang="en-US" dirty="0"/>
          </a:p>
          <a:p>
            <a:pPr marL="0" lvl="2" indent="0" eaLnBrk="1" hangingPunct="1">
              <a:buFont typeface="Times" charset="0"/>
              <a:buNone/>
              <a:defRPr/>
            </a:pPr>
            <a:r>
              <a:rPr lang="en-US" dirty="0"/>
              <a:t>We say </a:t>
            </a:r>
            <a:r>
              <a:rPr lang="en-US" b="1" dirty="0"/>
              <a:t>A </a:t>
            </a:r>
            <a:r>
              <a:rPr lang="en-US" b="1" dirty="0">
                <a:sym typeface="Zapf Dingbats" charset="2"/>
              </a:rPr>
              <a:t>≤</a:t>
            </a:r>
            <a:r>
              <a:rPr lang="en-US" b="1" baseline="-25000" dirty="0">
                <a:sym typeface="Zapf Dingbats" charset="2"/>
              </a:rPr>
              <a:t>P</a:t>
            </a:r>
            <a:r>
              <a:rPr lang="en-US" b="1" dirty="0"/>
              <a:t> B</a:t>
            </a:r>
            <a:endParaRPr lang="en-US" dirty="0"/>
          </a:p>
        </p:txBody>
      </p:sp>
      <p:sp>
        <p:nvSpPr>
          <p:cNvPr id="4" name="Date Placeholder 3">
            <a:extLst>
              <a:ext uri="{FF2B5EF4-FFF2-40B4-BE49-F238E27FC236}">
                <a16:creationId xmlns:a16="http://schemas.microsoft.com/office/drawing/2014/main" id="{4970BEF9-DC34-D24D-9F6C-9C811B4A1F8E}"/>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17ADEDED-850B-8A44-BC0C-1FBA205019D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198DDAB3-80EE-1B4C-BC7D-1320016AA5F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48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399837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Best Algorithm for B</a:t>
            </a:r>
          </a:p>
        </p:txBody>
      </p:sp>
      <p:sp>
        <p:nvSpPr>
          <p:cNvPr id="436227" name="Rectangle 3"/>
          <p:cNvSpPr>
            <a:spLocks noGrp="1" noChangeArrowheads="1"/>
          </p:cNvSpPr>
          <p:nvPr>
            <p:ph idx="1"/>
          </p:nvPr>
        </p:nvSpPr>
        <p:spPr/>
        <p:txBody>
          <a:bodyPr/>
          <a:lstStyle/>
          <a:p>
            <a:pPr marL="0" indent="0" eaLnBrk="1" hangingPunct="1">
              <a:buFont typeface="Times" charset="0"/>
              <a:buNone/>
              <a:defRPr/>
            </a:pPr>
            <a:r>
              <a:rPr lang="en-US" dirty="0"/>
              <a:t>We may </a:t>
            </a:r>
            <a:r>
              <a:rPr lang="en-US" u="sng" dirty="0"/>
              <a:t>assume</a:t>
            </a:r>
            <a:r>
              <a:rPr lang="en-US" dirty="0"/>
              <a:t> a 'best' algorithm for problem </a:t>
            </a:r>
            <a:r>
              <a:rPr lang="en-US" b="1" dirty="0"/>
              <a:t>B </a:t>
            </a:r>
            <a:r>
              <a:rPr lang="en-US" dirty="0"/>
              <a:t>without actually knowing it. </a:t>
            </a:r>
          </a:p>
          <a:p>
            <a:pPr marL="0" indent="0" eaLnBrk="1" hangingPunct="1">
              <a:buFont typeface="Times" charset="0"/>
              <a:buNone/>
              <a:defRPr/>
            </a:pPr>
            <a:r>
              <a:rPr lang="en-US" b="1" dirty="0"/>
              <a:t>   </a:t>
            </a:r>
          </a:p>
          <a:p>
            <a:pPr marL="0" indent="0" eaLnBrk="1" hangingPunct="1">
              <a:buFont typeface="Times" charset="0"/>
              <a:buNone/>
              <a:defRPr/>
            </a:pPr>
            <a:r>
              <a:rPr lang="en-US" dirty="0"/>
              <a:t>If</a:t>
            </a:r>
            <a:r>
              <a:rPr lang="en-US" b="1" dirty="0"/>
              <a:t> A(I</a:t>
            </a:r>
            <a:r>
              <a:rPr lang="en-US" b="1" baseline="-25000" dirty="0"/>
              <a:t>A</a:t>
            </a:r>
            <a:r>
              <a:rPr lang="en-US" b="1" dirty="0"/>
              <a:t>, </a:t>
            </a:r>
            <a:r>
              <a:rPr lang="en-US" b="1" dirty="0" err="1"/>
              <a:t>Answer</a:t>
            </a:r>
            <a:r>
              <a:rPr lang="en-US" b="1" baseline="-25000" dirty="0" err="1"/>
              <a:t>A</a:t>
            </a:r>
            <a:r>
              <a:rPr lang="en-US" b="1" dirty="0"/>
              <a:t>) </a:t>
            </a:r>
            <a:r>
              <a:rPr lang="en-US" dirty="0"/>
              <a:t>can be written without algorithm </a:t>
            </a:r>
            <a:r>
              <a:rPr lang="en-US" b="1" dirty="0"/>
              <a:t>B</a:t>
            </a:r>
            <a:r>
              <a:rPr lang="en-US" dirty="0"/>
              <a:t>, then problem </a:t>
            </a:r>
            <a:r>
              <a:rPr lang="en-US" b="1" dirty="0"/>
              <a:t>A </a:t>
            </a:r>
            <a:r>
              <a:rPr lang="en-US" dirty="0"/>
              <a:t>is simply a polynomial problem.</a:t>
            </a:r>
          </a:p>
        </p:txBody>
      </p:sp>
      <p:sp>
        <p:nvSpPr>
          <p:cNvPr id="4" name="Date Placeholder 3">
            <a:extLst>
              <a:ext uri="{FF2B5EF4-FFF2-40B4-BE49-F238E27FC236}">
                <a16:creationId xmlns:a16="http://schemas.microsoft.com/office/drawing/2014/main" id="{676C1CD5-B405-0D4B-8587-D3DB92357CF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6F44F609-8175-E44C-A690-D42A6C60FF6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702ABEFB-29E1-E440-AE32-0F27C0E6ABBC}"/>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49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40972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ea typeface="ＭＳ Ｐゴシック" pitchFamily="-111" charset="-128"/>
                <a:cs typeface="ＭＳ Ｐゴシック" pitchFamily="-111" charset="-128"/>
              </a:rPr>
              <a:t>Hard and Easy</a:t>
            </a:r>
          </a:p>
        </p:txBody>
      </p:sp>
      <p:sp>
        <p:nvSpPr>
          <p:cNvPr id="50179" name="Content Placeholder 2"/>
          <p:cNvSpPr>
            <a:spLocks noGrp="1"/>
          </p:cNvSpPr>
          <p:nvPr>
            <p:ph idx="1"/>
          </p:nvPr>
        </p:nvSpPr>
        <p:spPr/>
        <p:txBody>
          <a:bodyPr/>
          <a:lstStyle/>
          <a:p>
            <a:r>
              <a:rPr lang="en-US" sz="2400" u="sng" dirty="0">
                <a:ea typeface="ＭＳ Ｐゴシック" pitchFamily="-111" charset="-128"/>
                <a:cs typeface="ＭＳ Ｐゴシック" pitchFamily="-111" charset="-128"/>
              </a:rPr>
              <a:t>True Conjecture:</a:t>
            </a:r>
            <a:r>
              <a:rPr lang="en-US" sz="2400" dirty="0">
                <a:ea typeface="ＭＳ Ｐゴシック" pitchFamily="-111" charset="-128"/>
                <a:cs typeface="ＭＳ Ｐゴシック" pitchFamily="-111" charset="-128"/>
              </a:rPr>
              <a:t> If a problem is easy to solve, then it is easy to verify (just solve it and compare).</a:t>
            </a:r>
          </a:p>
          <a:p>
            <a:endParaRPr lang="en-US" sz="2400" dirty="0">
              <a:ea typeface="ＭＳ Ｐゴシック" pitchFamily="-111" charset="-128"/>
              <a:cs typeface="ＭＳ Ｐゴシック" pitchFamily="-111" charset="-128"/>
            </a:endParaRPr>
          </a:p>
          <a:p>
            <a:r>
              <a:rPr lang="en-US" sz="2400" u="sng" dirty="0">
                <a:ea typeface="ＭＳ Ｐゴシック" pitchFamily="-111" charset="-128"/>
                <a:cs typeface="ＭＳ Ｐゴシック" pitchFamily="-111" charset="-128"/>
              </a:rPr>
              <a:t>Contrapositive</a:t>
            </a:r>
            <a:r>
              <a:rPr lang="en-US" sz="2400" dirty="0">
                <a:ea typeface="ＭＳ Ｐゴシック" pitchFamily="-111" charset="-128"/>
                <a:cs typeface="ＭＳ Ｐゴシック" pitchFamily="-111" charset="-128"/>
              </a:rPr>
              <a:t>: If a problem is hard to verify, then it is (probably) hard to solve.</a:t>
            </a:r>
          </a:p>
          <a:p>
            <a:endParaRPr lang="en-US" sz="2400" dirty="0">
              <a:ea typeface="ＭＳ Ｐゴシック" pitchFamily="-111" charset="-128"/>
              <a:cs typeface="ＭＳ Ｐゴシック" pitchFamily="-111" charset="-128"/>
            </a:endParaRPr>
          </a:p>
          <a:p>
            <a:r>
              <a:rPr lang="en-US" sz="2400" dirty="0">
                <a:ea typeface="ＭＳ Ｐゴシック" pitchFamily="-111" charset="-128"/>
                <a:cs typeface="ＭＳ Ｐゴシック" pitchFamily="-111" charset="-128"/>
              </a:rPr>
              <a:t>There is nothing magical about Yes and No instances – sometimes the Yes instances are hard to verify and No instances are easy to verify.</a:t>
            </a:r>
          </a:p>
          <a:p>
            <a:endParaRPr lang="en-US" sz="2400" dirty="0">
              <a:ea typeface="ＭＳ Ｐゴシック" pitchFamily="-111" charset="-128"/>
              <a:cs typeface="ＭＳ Ｐゴシック" pitchFamily="-111" charset="-128"/>
            </a:endParaRPr>
          </a:p>
          <a:p>
            <a:r>
              <a:rPr lang="en-US" sz="2400" dirty="0">
                <a:ea typeface="ＭＳ Ｐゴシック" pitchFamily="-111" charset="-128"/>
                <a:cs typeface="ＭＳ Ｐゴシック" pitchFamily="-111" charset="-128"/>
              </a:rPr>
              <a:t>And, of course, sometimes both are hard to verify.</a:t>
            </a:r>
          </a:p>
        </p:txBody>
      </p:sp>
      <p:sp>
        <p:nvSpPr>
          <p:cNvPr id="50180" name="Date Placeholder 3"/>
          <p:cNvSpPr>
            <a:spLocks noGrp="1"/>
          </p:cNvSpPr>
          <p:nvPr>
            <p:ph type="dt" sz="quarter" idx="10"/>
          </p:nvPr>
        </p:nvSpPr>
        <p:spPr>
          <a:noFill/>
        </p:spPr>
        <p:txBody>
          <a:bodyPr/>
          <a:lstStyle/>
          <a:p>
            <a:fld id="{FBAF2E53-0194-4142-9AE9-D07ECDCF8D38}"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018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50182" name="Slide Number Placeholder 5"/>
          <p:cNvSpPr>
            <a:spLocks noGrp="1"/>
          </p:cNvSpPr>
          <p:nvPr>
            <p:ph type="sldNum" sz="quarter" idx="12"/>
          </p:nvPr>
        </p:nvSpPr>
        <p:spPr>
          <a:noFill/>
        </p:spPr>
        <p:txBody>
          <a:bodyPr/>
          <a:lstStyle/>
          <a:p>
            <a:fld id="{79887F86-2D37-4F45-AC7D-B6B954D1AC7A}" type="slidenum">
              <a:rPr lang="en-US">
                <a:latin typeface="Arial" pitchFamily="-111" charset="0"/>
                <a:ea typeface="ＭＳ Ｐゴシック" pitchFamily="-111" charset="-128"/>
                <a:cs typeface="ＭＳ Ｐゴシック" pitchFamily="-111" charset="-128"/>
              </a:rPr>
              <a:pPr/>
              <a:t>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002815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defRPr/>
            </a:pPr>
            <a:r>
              <a:rPr lang="en-US" dirty="0" err="1">
                <a:ea typeface="ＭＳ Ｐゴシック" pitchFamily="-111" charset="-128"/>
                <a:cs typeface="ＭＳ Ｐゴシック" pitchFamily="-111" charset="-128"/>
              </a:rPr>
              <a:t>PolyTime</a:t>
            </a:r>
            <a:r>
              <a:rPr lang="en-US" dirty="0">
                <a:ea typeface="ＭＳ Ｐゴシック" pitchFamily="-111" charset="-128"/>
                <a:cs typeface="ＭＳ Ｐゴシック" pitchFamily="-111" charset="-128"/>
              </a:rPr>
              <a:t> Reductions</a:t>
            </a:r>
          </a:p>
        </p:txBody>
      </p:sp>
      <p:sp>
        <p:nvSpPr>
          <p:cNvPr id="438275" name="Rectangle 3"/>
          <p:cNvSpPr>
            <a:spLocks noGrp="1" noChangeArrowheads="1"/>
          </p:cNvSpPr>
          <p:nvPr>
            <p:ph idx="1"/>
          </p:nvPr>
        </p:nvSpPr>
        <p:spPr/>
        <p:txBody>
          <a:bodyPr/>
          <a:lstStyle/>
          <a:p>
            <a:pPr eaLnBrk="1" hangingPunct="1">
              <a:buFont typeface="Times" charset="0"/>
              <a:buNone/>
              <a:defRPr/>
            </a:pPr>
            <a:r>
              <a:rPr lang="en-US" sz="3600" b="1" u="sng" dirty="0"/>
              <a:t>Theorem.</a:t>
            </a:r>
            <a:r>
              <a:rPr lang="en-US" sz="3600" b="1" dirty="0"/>
              <a:t> </a:t>
            </a:r>
            <a:r>
              <a:rPr lang="en-US" sz="3600" dirty="0"/>
              <a:t>If </a:t>
            </a:r>
            <a:r>
              <a:rPr lang="en-US" sz="3600" b="1" dirty="0"/>
              <a:t>A </a:t>
            </a:r>
            <a:r>
              <a:rPr lang="en-US" sz="3600" b="1" dirty="0">
                <a:sym typeface="Zapf Dingbats" charset="2"/>
              </a:rPr>
              <a:t>≤</a:t>
            </a:r>
            <a:r>
              <a:rPr lang="en-US" sz="3600" b="1" baseline="-25000" dirty="0">
                <a:sym typeface="Zapf Dingbats" charset="2"/>
              </a:rPr>
              <a:t>P</a:t>
            </a:r>
            <a:r>
              <a:rPr lang="en-US" sz="3600" b="1" dirty="0"/>
              <a:t> B </a:t>
            </a:r>
            <a:r>
              <a:rPr lang="en-US" sz="3600" dirty="0"/>
              <a:t>and problem </a:t>
            </a:r>
            <a:r>
              <a:rPr lang="en-US" sz="3600" b="1" dirty="0"/>
              <a:t>B </a:t>
            </a:r>
            <a:r>
              <a:rPr lang="en-US" sz="3600" dirty="0"/>
              <a:t>is polynomial, then problem</a:t>
            </a:r>
            <a:r>
              <a:rPr lang="en-US" sz="3600" b="1" dirty="0"/>
              <a:t> A </a:t>
            </a:r>
            <a:r>
              <a:rPr lang="en-US" sz="3600" dirty="0"/>
              <a:t>is polynomial.</a:t>
            </a:r>
          </a:p>
          <a:p>
            <a:pPr marL="0" indent="0" eaLnBrk="1" hangingPunct="1">
              <a:buNone/>
              <a:defRPr/>
            </a:pPr>
            <a:endParaRPr lang="en-US" sz="3600" b="1" dirty="0"/>
          </a:p>
          <a:p>
            <a:pPr eaLnBrk="1" hangingPunct="1">
              <a:buFont typeface="Times" charset="0"/>
              <a:buNone/>
              <a:defRPr/>
            </a:pPr>
            <a:r>
              <a:rPr lang="en-US" sz="3600" b="1" u="sng" dirty="0"/>
              <a:t>Corollary.</a:t>
            </a:r>
            <a:r>
              <a:rPr lang="en-US" sz="3600" b="1" dirty="0"/>
              <a:t> </a:t>
            </a:r>
            <a:r>
              <a:rPr lang="en-US" sz="3600" dirty="0"/>
              <a:t>If </a:t>
            </a:r>
            <a:r>
              <a:rPr lang="en-US" sz="3600" b="1" dirty="0"/>
              <a:t>A </a:t>
            </a:r>
            <a:r>
              <a:rPr lang="en-US" sz="3600" b="1" dirty="0">
                <a:sym typeface="Zapf Dingbats" charset="2"/>
              </a:rPr>
              <a:t>≤</a:t>
            </a:r>
            <a:r>
              <a:rPr lang="en-US" sz="3600" b="1" baseline="-25000" dirty="0">
                <a:sym typeface="Zapf Dingbats" charset="2"/>
              </a:rPr>
              <a:t>P</a:t>
            </a:r>
            <a:r>
              <a:rPr lang="en-US" sz="3600" b="1" dirty="0"/>
              <a:t> B </a:t>
            </a:r>
            <a:r>
              <a:rPr lang="en-US" sz="3600" dirty="0"/>
              <a:t>and problem </a:t>
            </a:r>
            <a:r>
              <a:rPr lang="en-US" sz="3600" b="1" dirty="0"/>
              <a:t>A </a:t>
            </a:r>
            <a:r>
              <a:rPr lang="en-US" sz="3600" dirty="0"/>
              <a:t>is exponential, then problem </a:t>
            </a:r>
            <a:r>
              <a:rPr lang="en-US" sz="3600" b="1" dirty="0"/>
              <a:t>B </a:t>
            </a:r>
            <a:r>
              <a:rPr lang="en-US" sz="3600" dirty="0"/>
              <a:t>is exponential.</a:t>
            </a:r>
          </a:p>
          <a:p>
            <a:pPr eaLnBrk="1" hangingPunct="1">
              <a:buFont typeface="Times" charset="0"/>
              <a:buChar char="•"/>
              <a:defRPr/>
            </a:pPr>
            <a:endParaRPr lang="en-US" sz="2400" b="1" dirty="0"/>
          </a:p>
        </p:txBody>
      </p:sp>
      <p:sp>
        <p:nvSpPr>
          <p:cNvPr id="4" name="Date Placeholder 3">
            <a:extLst>
              <a:ext uri="{FF2B5EF4-FFF2-40B4-BE49-F238E27FC236}">
                <a16:creationId xmlns:a16="http://schemas.microsoft.com/office/drawing/2014/main" id="{5C230C6C-DE2B-5F40-A34D-F258FADD79A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EF419B71-3BDF-2744-A742-FD733F39D9F0}"/>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9A06BC3A-B163-DB49-B17D-FBA268C70867}"/>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929374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PT Reduction Theorem</a:t>
            </a:r>
          </a:p>
        </p:txBody>
      </p:sp>
      <p:sp>
        <p:nvSpPr>
          <p:cNvPr id="440323" name="Rectangle 3"/>
          <p:cNvSpPr>
            <a:spLocks noGrp="1" noChangeArrowheads="1"/>
          </p:cNvSpPr>
          <p:nvPr>
            <p:ph idx="1"/>
          </p:nvPr>
        </p:nvSpPr>
        <p:spPr/>
        <p:txBody>
          <a:bodyPr/>
          <a:lstStyle/>
          <a:p>
            <a:pPr marL="0" indent="0" eaLnBrk="1" hangingPunct="1">
              <a:buFont typeface="Times" charset="0"/>
              <a:buNone/>
              <a:defRPr/>
            </a:pPr>
            <a:r>
              <a:rPr lang="en-US" sz="2800" b="1" i="1" u="sng" dirty="0"/>
              <a:t>Theorem</a:t>
            </a:r>
            <a:r>
              <a:rPr lang="en-US" sz="2800" b="1" u="sng" dirty="0"/>
              <a:t>.</a:t>
            </a:r>
            <a:r>
              <a:rPr lang="en-US" sz="2800" b="1" dirty="0"/>
              <a:t> </a:t>
            </a:r>
            <a:r>
              <a:rPr lang="en-US" sz="2800" dirty="0"/>
              <a:t>If </a:t>
            </a:r>
            <a:r>
              <a:rPr lang="en-US" sz="2800" b="1" dirty="0"/>
              <a:t>A </a:t>
            </a:r>
            <a:r>
              <a:rPr lang="en-US" sz="2800" b="1" dirty="0">
                <a:sym typeface="Zapf Dingbats" charset="2"/>
              </a:rPr>
              <a:t>≤</a:t>
            </a:r>
            <a:r>
              <a:rPr lang="en-US" sz="2800" b="1" baseline="-25000" dirty="0">
                <a:sym typeface="Zapf Dingbats" charset="2"/>
              </a:rPr>
              <a:t>P</a:t>
            </a:r>
            <a:r>
              <a:rPr lang="en-US" sz="2800" b="1" dirty="0"/>
              <a:t> B </a:t>
            </a:r>
            <a:r>
              <a:rPr lang="en-US" sz="2800" dirty="0"/>
              <a:t>, then problem  A is "no harder than" problem </a:t>
            </a:r>
            <a:r>
              <a:rPr lang="en-US" sz="2800" b="1" dirty="0"/>
              <a:t>B</a:t>
            </a:r>
            <a:r>
              <a:rPr lang="en-US" sz="2800" dirty="0"/>
              <a:t>.</a:t>
            </a:r>
          </a:p>
          <a:p>
            <a:pPr marL="0" indent="0" eaLnBrk="1" hangingPunct="1">
              <a:buFont typeface="Times" charset="0"/>
              <a:buNone/>
              <a:defRPr/>
            </a:pPr>
            <a:r>
              <a:rPr lang="en-US" sz="2800" b="1" i="1" u="sng" dirty="0"/>
              <a:t>Proof:</a:t>
            </a:r>
            <a:r>
              <a:rPr lang="en-US" sz="2800" b="1" dirty="0"/>
              <a:t> </a:t>
            </a:r>
            <a:r>
              <a:rPr lang="en-US" sz="2800" dirty="0"/>
              <a:t>Let </a:t>
            </a:r>
            <a:r>
              <a:rPr lang="en-US" sz="2800" b="1" dirty="0" err="1"/>
              <a:t>f</a:t>
            </a:r>
            <a:r>
              <a:rPr lang="en-US" sz="2800" b="1" baseline="-25000" dirty="0" err="1"/>
              <a:t>X</a:t>
            </a:r>
            <a:r>
              <a:rPr lang="en-US" sz="2800" b="1" dirty="0"/>
              <a:t>(n)</a:t>
            </a:r>
            <a:r>
              <a:rPr lang="en-US" sz="2800" dirty="0"/>
              <a:t> be the inherent complexity of problem </a:t>
            </a:r>
            <a:r>
              <a:rPr lang="en-US" sz="2800" b="1" dirty="0"/>
              <a:t>X</a:t>
            </a:r>
            <a:r>
              <a:rPr lang="en-US" sz="2800" dirty="0"/>
              <a:t>. Let</a:t>
            </a:r>
            <a:r>
              <a:rPr lang="en-US" sz="2800" b="1" dirty="0"/>
              <a:t> </a:t>
            </a:r>
            <a:r>
              <a:rPr lang="en-US" sz="2800" b="1" dirty="0" err="1"/>
              <a:t>t</a:t>
            </a:r>
            <a:r>
              <a:rPr lang="en-US" sz="2800" b="1" baseline="-25000" dirty="0" err="1"/>
              <a:t>A</a:t>
            </a:r>
            <a:r>
              <a:rPr lang="en-US" sz="2800" b="1" dirty="0"/>
              <a:t>(n) </a:t>
            </a:r>
            <a:r>
              <a:rPr lang="en-US" sz="2800" dirty="0"/>
              <a:t>and</a:t>
            </a:r>
            <a:r>
              <a:rPr lang="en-US" sz="2800" b="1" dirty="0"/>
              <a:t> </a:t>
            </a:r>
            <a:r>
              <a:rPr lang="en-US" sz="2800" b="1" dirty="0" err="1"/>
              <a:t>t</a:t>
            </a:r>
            <a:r>
              <a:rPr lang="en-US" sz="2800" b="1" baseline="-25000" dirty="0" err="1"/>
              <a:t>B</a:t>
            </a:r>
            <a:r>
              <a:rPr lang="en-US" sz="2800" b="1" dirty="0"/>
              <a:t>(n) </a:t>
            </a:r>
            <a:r>
              <a:rPr lang="en-US" sz="2800" dirty="0"/>
              <a:t>be the maximum times for some algorithms to solve </a:t>
            </a:r>
            <a:r>
              <a:rPr lang="en-US" sz="2800" b="1" dirty="0"/>
              <a:t>A </a:t>
            </a:r>
            <a:r>
              <a:rPr lang="en-US" sz="2800" dirty="0"/>
              <a:t>and</a:t>
            </a:r>
            <a:r>
              <a:rPr lang="en-US" sz="2800" b="1" dirty="0"/>
              <a:t> B. </a:t>
            </a:r>
            <a:br>
              <a:rPr lang="en-US" sz="2800" b="1" dirty="0"/>
            </a:br>
            <a:r>
              <a:rPr lang="en-US" sz="2800" dirty="0"/>
              <a:t>Thus,</a:t>
            </a:r>
            <a:r>
              <a:rPr lang="en-US" sz="2800" b="1" dirty="0"/>
              <a:t> </a:t>
            </a:r>
            <a:r>
              <a:rPr lang="en-US" sz="2800" b="1" dirty="0" err="1"/>
              <a:t>f</a:t>
            </a:r>
            <a:r>
              <a:rPr lang="en-US" sz="2800" b="1" baseline="-25000" dirty="0" err="1"/>
              <a:t>A</a:t>
            </a:r>
            <a:r>
              <a:rPr lang="en-US" sz="2800" b="1" dirty="0"/>
              <a:t>(n) ≤ </a:t>
            </a:r>
            <a:r>
              <a:rPr lang="en-US" sz="2800" b="1" dirty="0" err="1"/>
              <a:t>t</a:t>
            </a:r>
            <a:r>
              <a:rPr lang="en-US" sz="2800" b="1" baseline="-25000" dirty="0" err="1"/>
              <a:t>A</a:t>
            </a:r>
            <a:r>
              <a:rPr lang="en-US" sz="2800" b="1" dirty="0"/>
              <a:t>(n). </a:t>
            </a:r>
            <a:r>
              <a:rPr lang="en-US" sz="2800" dirty="0"/>
              <a:t>Further, since we assume the best algorithm for </a:t>
            </a:r>
            <a:r>
              <a:rPr lang="en-US" sz="2800" b="1" dirty="0"/>
              <a:t>B</a:t>
            </a:r>
            <a:r>
              <a:rPr lang="en-US" sz="2800" dirty="0"/>
              <a:t>,</a:t>
            </a:r>
            <a:r>
              <a:rPr lang="en-US" sz="2800" b="1" dirty="0"/>
              <a:t>  </a:t>
            </a:r>
            <a:r>
              <a:rPr lang="en-US" sz="2800" b="1" dirty="0" err="1"/>
              <a:t>t</a:t>
            </a:r>
            <a:r>
              <a:rPr lang="en-US" sz="2800" b="1" baseline="-25000" dirty="0" err="1"/>
              <a:t>B</a:t>
            </a:r>
            <a:r>
              <a:rPr lang="en-US" sz="2800" b="1" dirty="0"/>
              <a:t>(n) = </a:t>
            </a:r>
            <a:r>
              <a:rPr lang="en-US" sz="2800" b="1" dirty="0" err="1"/>
              <a:t>f</a:t>
            </a:r>
            <a:r>
              <a:rPr lang="en-US" sz="2800" b="1" baseline="-25000" dirty="0" err="1"/>
              <a:t>B</a:t>
            </a:r>
            <a:r>
              <a:rPr lang="en-US" sz="2800" b="1" dirty="0"/>
              <a:t>(n). </a:t>
            </a:r>
            <a:r>
              <a:rPr lang="en-US" sz="2800" dirty="0"/>
              <a:t>Since</a:t>
            </a:r>
            <a:r>
              <a:rPr lang="en-US" sz="2800" b="1" dirty="0"/>
              <a:t> A </a:t>
            </a:r>
            <a:r>
              <a:rPr lang="en-US" sz="2800" b="1" dirty="0">
                <a:sym typeface="Zapf Dingbats" charset="2"/>
              </a:rPr>
              <a:t>≤</a:t>
            </a:r>
            <a:r>
              <a:rPr lang="en-US" sz="2800" b="1" baseline="-25000" dirty="0">
                <a:sym typeface="Zapf Dingbats" charset="2"/>
              </a:rPr>
              <a:t>P</a:t>
            </a:r>
            <a:r>
              <a:rPr lang="en-US" sz="2800" b="1" dirty="0"/>
              <a:t> B</a:t>
            </a:r>
            <a:r>
              <a:rPr lang="en-US" sz="2800" dirty="0"/>
              <a:t>, there is a constant </a:t>
            </a:r>
            <a:r>
              <a:rPr lang="en-US" sz="2800" b="1" dirty="0"/>
              <a:t>k</a:t>
            </a:r>
            <a:r>
              <a:rPr lang="en-US" sz="2800" dirty="0"/>
              <a:t> such that</a:t>
            </a:r>
            <a:r>
              <a:rPr lang="en-US" sz="2800" b="1" dirty="0"/>
              <a:t> </a:t>
            </a:r>
            <a:r>
              <a:rPr lang="en-US" sz="2800" b="1" dirty="0" err="1"/>
              <a:t>t</a:t>
            </a:r>
            <a:r>
              <a:rPr lang="en-US" sz="2800" b="1" baseline="-25000" dirty="0" err="1"/>
              <a:t>A</a:t>
            </a:r>
            <a:r>
              <a:rPr lang="en-US" sz="2800" b="1" dirty="0"/>
              <a:t>(n) ≤ </a:t>
            </a:r>
            <a:r>
              <a:rPr lang="en-US" sz="2800" b="1" dirty="0" err="1"/>
              <a:t>n</a:t>
            </a:r>
            <a:r>
              <a:rPr lang="en-US" sz="2800" b="1" baseline="30000" dirty="0" err="1"/>
              <a:t>k</a:t>
            </a:r>
            <a:r>
              <a:rPr lang="en-US" sz="2800" b="1" dirty="0" err="1"/>
              <a:t>t</a:t>
            </a:r>
            <a:r>
              <a:rPr lang="en-US" sz="2800" b="1" baseline="-25000" dirty="0" err="1"/>
              <a:t>B</a:t>
            </a:r>
            <a:r>
              <a:rPr lang="en-US" sz="2800" b="1" dirty="0"/>
              <a:t>(n). </a:t>
            </a:r>
            <a:r>
              <a:rPr lang="en-US" sz="2800" dirty="0"/>
              <a:t>Therefore</a:t>
            </a:r>
            <a:r>
              <a:rPr lang="en-US" sz="2800" b="1" dirty="0"/>
              <a:t>, </a:t>
            </a:r>
            <a:r>
              <a:rPr lang="en-US" sz="2800" b="1" dirty="0" err="1"/>
              <a:t>f</a:t>
            </a:r>
            <a:r>
              <a:rPr lang="en-US" sz="2800" b="1" baseline="-25000" dirty="0" err="1"/>
              <a:t>A</a:t>
            </a:r>
            <a:r>
              <a:rPr lang="en-US" sz="2800" b="1" dirty="0"/>
              <a:t>(n) ≤ </a:t>
            </a:r>
            <a:r>
              <a:rPr lang="en-US" sz="2800" b="1" dirty="0" err="1"/>
              <a:t>t</a:t>
            </a:r>
            <a:r>
              <a:rPr lang="en-US" sz="2800" b="1" baseline="-25000" dirty="0" err="1"/>
              <a:t>A</a:t>
            </a:r>
            <a:r>
              <a:rPr lang="en-US" sz="2800" b="1" dirty="0"/>
              <a:t>(n) ≤ </a:t>
            </a:r>
            <a:r>
              <a:rPr lang="en-US" sz="2800" b="1" dirty="0" err="1"/>
              <a:t>n</a:t>
            </a:r>
            <a:r>
              <a:rPr lang="en-US" sz="2800" b="1" baseline="30000" dirty="0" err="1"/>
              <a:t>k</a:t>
            </a:r>
            <a:r>
              <a:rPr lang="en-US" sz="2800" b="1" dirty="0" err="1"/>
              <a:t>t</a:t>
            </a:r>
            <a:r>
              <a:rPr lang="en-US" sz="2800" b="1" baseline="-25000" dirty="0" err="1"/>
              <a:t>B</a:t>
            </a:r>
            <a:r>
              <a:rPr lang="en-US" sz="2800" b="1" dirty="0"/>
              <a:t>(n) =  </a:t>
            </a:r>
            <a:r>
              <a:rPr lang="en-US" sz="2800" b="1" dirty="0" err="1"/>
              <a:t>n</a:t>
            </a:r>
            <a:r>
              <a:rPr lang="en-US" sz="2800" b="1" baseline="30000" dirty="0" err="1"/>
              <a:t>k</a:t>
            </a:r>
            <a:r>
              <a:rPr lang="en-US" sz="2800" b="1" dirty="0" err="1"/>
              <a:t>f</a:t>
            </a:r>
            <a:r>
              <a:rPr lang="en-US" sz="2800" b="1" baseline="-25000" dirty="0" err="1"/>
              <a:t>B</a:t>
            </a:r>
            <a:r>
              <a:rPr lang="en-US" sz="2800" b="1" dirty="0"/>
              <a:t>(n). </a:t>
            </a:r>
            <a:r>
              <a:rPr lang="en-US" sz="2800" dirty="0"/>
              <a:t>That is, </a:t>
            </a:r>
            <a:r>
              <a:rPr lang="en-US" sz="2800" b="1" dirty="0"/>
              <a:t>A </a:t>
            </a:r>
            <a:r>
              <a:rPr lang="en-US" sz="2800" dirty="0"/>
              <a:t>is no harder than</a:t>
            </a:r>
            <a:r>
              <a:rPr lang="en-US" sz="2800" b="1" dirty="0"/>
              <a:t> B</a:t>
            </a:r>
            <a:r>
              <a:rPr lang="en-US" sz="2800" dirty="0"/>
              <a:t> within a polynomial factor.</a:t>
            </a:r>
          </a:p>
        </p:txBody>
      </p:sp>
      <p:sp>
        <p:nvSpPr>
          <p:cNvPr id="4" name="Date Placeholder 3">
            <a:extLst>
              <a:ext uri="{FF2B5EF4-FFF2-40B4-BE49-F238E27FC236}">
                <a16:creationId xmlns:a16="http://schemas.microsoft.com/office/drawing/2014/main" id="{3CC54B30-EB87-9544-A23C-EFBBCBEAF91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985A31AE-1479-DA46-8F82-13996CF95F29}"/>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D72D7C7D-B689-9740-B872-E552BF9F324B}"/>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166548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PT Reductions Properties</a:t>
            </a:r>
          </a:p>
        </p:txBody>
      </p:sp>
      <p:sp>
        <p:nvSpPr>
          <p:cNvPr id="441347" name="Rectangle 3"/>
          <p:cNvSpPr>
            <a:spLocks noGrp="1" noChangeArrowheads="1"/>
          </p:cNvSpPr>
          <p:nvPr>
            <p:ph idx="1"/>
          </p:nvPr>
        </p:nvSpPr>
        <p:spPr/>
        <p:txBody>
          <a:bodyPr/>
          <a:lstStyle/>
          <a:p>
            <a:pPr eaLnBrk="1" hangingPunct="1">
              <a:lnSpc>
                <a:spcPct val="90000"/>
              </a:lnSpc>
              <a:buFont typeface="Times" charset="0"/>
              <a:buNone/>
              <a:defRPr/>
            </a:pPr>
            <a:r>
              <a:rPr lang="en-US" b="1" dirty="0"/>
              <a:t>Theorem. (transitivity)</a:t>
            </a:r>
          </a:p>
          <a:p>
            <a:pPr lvl="2" eaLnBrk="1" hangingPunct="1">
              <a:lnSpc>
                <a:spcPct val="90000"/>
              </a:lnSpc>
              <a:buFont typeface="Times" charset="0"/>
              <a:buNone/>
              <a:defRPr/>
            </a:pPr>
            <a:r>
              <a:rPr lang="en-US" sz="3200" b="1" dirty="0"/>
              <a:t>	If A </a:t>
            </a:r>
            <a:r>
              <a:rPr lang="en-US" sz="3200" b="1" dirty="0">
                <a:sym typeface="Zapf Dingbats" charset="2"/>
              </a:rPr>
              <a:t>≤</a:t>
            </a:r>
            <a:r>
              <a:rPr lang="en-US" sz="3200" b="1" baseline="-25000" dirty="0">
                <a:sym typeface="Zapf Dingbats" charset="2"/>
              </a:rPr>
              <a:t>P</a:t>
            </a:r>
            <a:r>
              <a:rPr lang="en-US" sz="3200" b="1" dirty="0"/>
              <a:t> B and B </a:t>
            </a:r>
            <a:r>
              <a:rPr lang="en-US" sz="3200" b="1" dirty="0">
                <a:sym typeface="Zapf Dingbats" charset="2"/>
              </a:rPr>
              <a:t>≤</a:t>
            </a:r>
            <a:r>
              <a:rPr lang="en-US" sz="3200" b="1" baseline="-25000" dirty="0">
                <a:sym typeface="Zapf Dingbats" charset="2"/>
              </a:rPr>
              <a:t>P</a:t>
            </a:r>
            <a:r>
              <a:rPr lang="en-US" sz="3200" b="1" dirty="0"/>
              <a:t> C then A </a:t>
            </a:r>
            <a:r>
              <a:rPr lang="en-US" sz="3200" b="1" dirty="0">
                <a:sym typeface="Zapf Dingbats" charset="2"/>
              </a:rPr>
              <a:t>≤</a:t>
            </a:r>
            <a:r>
              <a:rPr lang="en-US" sz="3200" b="1" baseline="-25000" dirty="0">
                <a:sym typeface="Zapf Dingbats" charset="2"/>
              </a:rPr>
              <a:t>P</a:t>
            </a:r>
            <a:r>
              <a:rPr lang="en-US" sz="3200" b="1" dirty="0"/>
              <a:t> C.</a:t>
            </a:r>
          </a:p>
          <a:p>
            <a:pPr eaLnBrk="1" hangingPunct="1">
              <a:lnSpc>
                <a:spcPct val="90000"/>
              </a:lnSpc>
              <a:buFont typeface="Times" charset="0"/>
              <a:buChar char="•"/>
              <a:defRPr/>
            </a:pPr>
            <a:endParaRPr lang="en-US" b="1" dirty="0"/>
          </a:p>
          <a:p>
            <a:pPr eaLnBrk="1" hangingPunct="1">
              <a:lnSpc>
                <a:spcPct val="90000"/>
              </a:lnSpc>
              <a:buFont typeface="Times" charset="0"/>
              <a:buNone/>
              <a:defRPr/>
            </a:pPr>
            <a:r>
              <a:rPr lang="en-US" b="1" dirty="0"/>
              <a:t>Definition. </a:t>
            </a:r>
          </a:p>
          <a:p>
            <a:pPr lvl="2" eaLnBrk="1" hangingPunct="1">
              <a:lnSpc>
                <a:spcPct val="90000"/>
              </a:lnSpc>
              <a:buFont typeface="Times" charset="0"/>
              <a:buNone/>
              <a:defRPr/>
            </a:pPr>
            <a:r>
              <a:rPr lang="en-US" sz="3200" b="1" dirty="0"/>
              <a:t>	If A </a:t>
            </a:r>
            <a:r>
              <a:rPr lang="en-US" sz="3200" b="1" dirty="0">
                <a:sym typeface="Zapf Dingbats" charset="2"/>
              </a:rPr>
              <a:t>≤</a:t>
            </a:r>
            <a:r>
              <a:rPr lang="en-US" sz="3200" b="1" baseline="-25000" dirty="0">
                <a:sym typeface="Zapf Dingbats" charset="2"/>
              </a:rPr>
              <a:t>P</a:t>
            </a:r>
            <a:r>
              <a:rPr lang="en-US" sz="3200" b="1" dirty="0"/>
              <a:t> B and B </a:t>
            </a:r>
            <a:r>
              <a:rPr lang="en-US" sz="3200" b="1" dirty="0">
                <a:sym typeface="Zapf Dingbats" charset="2"/>
              </a:rPr>
              <a:t>≤</a:t>
            </a:r>
            <a:r>
              <a:rPr lang="en-US" sz="3200" b="1" baseline="-25000" dirty="0">
                <a:sym typeface="Zapf Dingbats" charset="2"/>
              </a:rPr>
              <a:t>P</a:t>
            </a:r>
            <a:r>
              <a:rPr lang="en-US" sz="3200" b="1" dirty="0"/>
              <a:t> A, then A and B are </a:t>
            </a:r>
            <a:r>
              <a:rPr lang="en-US" sz="3200" b="1" i="1" dirty="0" err="1"/>
              <a:t>polynomially</a:t>
            </a:r>
            <a:r>
              <a:rPr lang="en-US" sz="3200" b="1" i="1" dirty="0"/>
              <a:t> equivalent</a:t>
            </a:r>
            <a:r>
              <a:rPr lang="en-US" sz="3200" b="1" dirty="0"/>
              <a:t>. </a:t>
            </a:r>
            <a:r>
              <a:rPr lang="en-US" sz="3200" b="1" dirty="0" err="1"/>
              <a:t>A</a:t>
            </a:r>
            <a:r>
              <a:rPr lang="en-US" sz="3200" b="1" dirty="0" err="1">
                <a:sym typeface="Symbol" panose="05050102010706020507" pitchFamily="18" charset="2"/>
              </a:rPr>
              <a:t></a:t>
            </a:r>
            <a:r>
              <a:rPr lang="en-US" sz="3200" b="1" baseline="-25000" dirty="0" err="1">
                <a:sym typeface="Symbol" panose="05050102010706020507" pitchFamily="18" charset="2"/>
              </a:rPr>
              <a:t>p</a:t>
            </a:r>
            <a:r>
              <a:rPr lang="en-US" sz="3200" b="1" dirty="0" err="1">
                <a:sym typeface="Symbol" panose="05050102010706020507" pitchFamily="18" charset="2"/>
              </a:rPr>
              <a:t>B</a:t>
            </a:r>
            <a:endParaRPr lang="en-US" sz="3200" b="1" dirty="0">
              <a:sym typeface="Symbol" panose="05050102010706020507" pitchFamily="18" charset="2"/>
            </a:endParaRPr>
          </a:p>
          <a:p>
            <a:pPr lvl="2" eaLnBrk="1" hangingPunct="1">
              <a:lnSpc>
                <a:spcPct val="90000"/>
              </a:lnSpc>
              <a:buFont typeface="Times" charset="0"/>
              <a:buNone/>
              <a:defRPr/>
            </a:pPr>
            <a:endParaRPr lang="en-US" sz="3200" b="1" dirty="0">
              <a:sym typeface="Symbol" panose="05050102010706020507" pitchFamily="18" charset="2"/>
            </a:endParaRPr>
          </a:p>
          <a:p>
            <a:pPr eaLnBrk="1" hangingPunct="1">
              <a:lnSpc>
                <a:spcPct val="90000"/>
              </a:lnSpc>
              <a:buNone/>
              <a:defRPr/>
            </a:pPr>
            <a:r>
              <a:rPr lang="en-US" b="1" dirty="0"/>
              <a:t>Note reflexive as A </a:t>
            </a:r>
            <a:r>
              <a:rPr lang="en-US" b="1" dirty="0">
                <a:sym typeface="Zapf Dingbats" charset="2"/>
              </a:rPr>
              <a:t>≤</a:t>
            </a:r>
            <a:r>
              <a:rPr lang="en-US" b="1" baseline="-25000" dirty="0">
                <a:sym typeface="Zapf Dingbats" charset="2"/>
              </a:rPr>
              <a:t>P</a:t>
            </a:r>
            <a:r>
              <a:rPr lang="en-US" b="1" dirty="0"/>
              <a:t> A </a:t>
            </a:r>
          </a:p>
        </p:txBody>
      </p:sp>
      <p:sp>
        <p:nvSpPr>
          <p:cNvPr id="4" name="Date Placeholder 3">
            <a:extLst>
              <a:ext uri="{FF2B5EF4-FFF2-40B4-BE49-F238E27FC236}">
                <a16:creationId xmlns:a16="http://schemas.microsoft.com/office/drawing/2014/main" id="{577FE29B-7C64-774B-B4DA-B90CF7DDE02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D7D99453-A2AC-584F-9BEB-BBF1FDF9B04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C8447852-2D15-614D-BD81-8EC24C0FA0D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556495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p:txBody>
          <a:bodyPr/>
          <a:lstStyle/>
          <a:p>
            <a:pPr>
              <a:defRPr/>
            </a:pPr>
            <a:r>
              <a:rPr lang="en-US" dirty="0">
                <a:ea typeface="ＭＳ Ｐゴシック" pitchFamily="-111" charset="-128"/>
                <a:cs typeface="ＭＳ Ｐゴシック" pitchFamily="-111" charset="-128"/>
              </a:rPr>
              <a:t>NP–Complete</a:t>
            </a:r>
          </a:p>
        </p:txBody>
      </p:sp>
      <p:sp>
        <p:nvSpPr>
          <p:cNvPr id="445443" name="Rectangle 3"/>
          <p:cNvSpPr>
            <a:spLocks noGrp="1" noChangeArrowheads="1"/>
          </p:cNvSpPr>
          <p:nvPr>
            <p:ph type="subTitle" idx="1"/>
          </p:nvPr>
        </p:nvSpPr>
        <p:spPr>
          <a:xfrm>
            <a:off x="914400" y="3886200"/>
            <a:ext cx="7239000" cy="1752600"/>
          </a:xfrm>
        </p:spPr>
        <p:txBody>
          <a:bodyPr/>
          <a:lstStyle/>
          <a:p>
            <a:pPr algn="ctr" eaLnBrk="1" hangingPunct="1">
              <a:buFont typeface="Times" charset="0"/>
              <a:buNone/>
              <a:defRPr/>
            </a:pPr>
            <a:r>
              <a:rPr lang="en-US" b="1" dirty="0"/>
              <a:t>Third Significant Complexity Class of Problems</a:t>
            </a:r>
            <a:endParaRPr lang="en-US" dirty="0"/>
          </a:p>
        </p:txBody>
      </p:sp>
    </p:spTree>
    <p:extLst>
      <p:ext uri="{BB962C8B-B14F-4D97-AF65-F5344CB8AC3E}">
        <p14:creationId xmlns:p14="http://schemas.microsoft.com/office/powerpoint/2010/main" val="2925741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NP–Complete</a:t>
            </a:r>
          </a:p>
        </p:txBody>
      </p:sp>
      <p:sp>
        <p:nvSpPr>
          <p:cNvPr id="446467" name="Rectangle 3"/>
          <p:cNvSpPr>
            <a:spLocks noGrp="1" noChangeArrowheads="1"/>
          </p:cNvSpPr>
          <p:nvPr>
            <p:ph idx="1"/>
          </p:nvPr>
        </p:nvSpPr>
        <p:spPr/>
        <p:txBody>
          <a:bodyPr/>
          <a:lstStyle/>
          <a:p>
            <a:pPr marL="457200" lvl="2" indent="-457200" eaLnBrk="1" hangingPunct="1">
              <a:defRPr/>
            </a:pPr>
            <a:r>
              <a:rPr lang="en-US" sz="2800" dirty="0"/>
              <a:t>Polynomial Transformations enforce an equivalence relationship on all decision problems, particularly, those in the Class NP. Class P is one of those classes and is the "easiest" class of problems in NP. </a:t>
            </a:r>
          </a:p>
          <a:p>
            <a:pPr marL="457200" lvl="2" indent="-457200" eaLnBrk="1" hangingPunct="1">
              <a:defRPr/>
            </a:pPr>
            <a:r>
              <a:rPr lang="en-US" sz="2800" dirty="0"/>
              <a:t>Is there a class in </a:t>
            </a:r>
            <a:r>
              <a:rPr lang="en-US" sz="2800" b="1" dirty="0"/>
              <a:t>NP</a:t>
            </a:r>
            <a:r>
              <a:rPr lang="en-US" sz="2800" dirty="0"/>
              <a:t> that is the hardest class in </a:t>
            </a:r>
            <a:r>
              <a:rPr lang="en-US" sz="2800" b="1" dirty="0"/>
              <a:t>NP</a:t>
            </a:r>
            <a:r>
              <a:rPr lang="en-US" sz="2800" dirty="0"/>
              <a:t>?</a:t>
            </a:r>
          </a:p>
          <a:p>
            <a:pPr marL="457200" lvl="2" indent="-457200" eaLnBrk="1" hangingPunct="1">
              <a:defRPr/>
            </a:pPr>
            <a:r>
              <a:rPr lang="en-US" sz="2800" dirty="0"/>
              <a:t>A problem </a:t>
            </a:r>
            <a:r>
              <a:rPr lang="en-US" sz="2800" b="1" dirty="0"/>
              <a:t>B</a:t>
            </a:r>
            <a:r>
              <a:rPr lang="en-US" sz="2800" dirty="0"/>
              <a:t> in </a:t>
            </a:r>
            <a:r>
              <a:rPr lang="en-US" sz="2800" b="1" dirty="0"/>
              <a:t>NP</a:t>
            </a:r>
            <a:r>
              <a:rPr lang="en-US" sz="2800" dirty="0"/>
              <a:t> such </a:t>
            </a:r>
            <a:r>
              <a:rPr lang="en-US" sz="2800" b="1" dirty="0"/>
              <a:t>that A </a:t>
            </a:r>
            <a:r>
              <a:rPr lang="en-US" sz="2800" b="1" dirty="0">
                <a:sym typeface="Zapf Dingbats" charset="2"/>
              </a:rPr>
              <a:t>≤</a:t>
            </a:r>
            <a:r>
              <a:rPr lang="en-US" sz="2800" b="1" baseline="-25000" dirty="0">
                <a:sym typeface="Zapf Dingbats" charset="2"/>
              </a:rPr>
              <a:t>P</a:t>
            </a:r>
            <a:r>
              <a:rPr lang="en-US" sz="2800" b="1" dirty="0"/>
              <a:t> B </a:t>
            </a:r>
            <a:r>
              <a:rPr lang="en-US" sz="2800" dirty="0"/>
              <a:t>for every </a:t>
            </a:r>
            <a:r>
              <a:rPr lang="en-US" sz="2800" b="1" dirty="0"/>
              <a:t>A</a:t>
            </a:r>
            <a:r>
              <a:rPr lang="en-US" sz="2800" dirty="0"/>
              <a:t> in </a:t>
            </a:r>
            <a:r>
              <a:rPr lang="en-US" sz="2800" b="1" dirty="0"/>
              <a:t>NP</a:t>
            </a:r>
            <a:r>
              <a:rPr lang="en-US" sz="2800" dirty="0"/>
              <a:t> is called </a:t>
            </a:r>
            <a:r>
              <a:rPr lang="en-US" sz="2800" b="1" dirty="0"/>
              <a:t>NP-Complete </a:t>
            </a:r>
            <a:br>
              <a:rPr lang="en-US" sz="2800" b="1" dirty="0"/>
            </a:br>
            <a:r>
              <a:rPr lang="en-US" sz="2800" dirty="0"/>
              <a:t>(Analogy to re-complete)</a:t>
            </a:r>
          </a:p>
          <a:p>
            <a:pPr eaLnBrk="1" hangingPunct="1">
              <a:buFont typeface="Times" charset="0"/>
              <a:buChar char="•"/>
              <a:defRPr/>
            </a:pPr>
            <a:endParaRPr lang="en-US" sz="2800" dirty="0"/>
          </a:p>
        </p:txBody>
      </p:sp>
      <p:sp>
        <p:nvSpPr>
          <p:cNvPr id="4" name="Date Placeholder 3">
            <a:extLst>
              <a:ext uri="{FF2B5EF4-FFF2-40B4-BE49-F238E27FC236}">
                <a16:creationId xmlns:a16="http://schemas.microsoft.com/office/drawing/2014/main" id="{214E1A78-6A3C-3F48-A208-8AC9ACD8A49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2B9CFBB4-BC10-8B46-B2D5-3C20FBFD98D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0FF7725A-B828-0B4C-8FC0-D2836247060B}"/>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000999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NP–Hard</a:t>
            </a:r>
          </a:p>
        </p:txBody>
      </p:sp>
      <p:sp>
        <p:nvSpPr>
          <p:cNvPr id="446467" name="Rectangle 3"/>
          <p:cNvSpPr>
            <a:spLocks noGrp="1" noChangeArrowheads="1"/>
          </p:cNvSpPr>
          <p:nvPr>
            <p:ph idx="1"/>
          </p:nvPr>
        </p:nvSpPr>
        <p:spPr/>
        <p:txBody>
          <a:bodyPr/>
          <a:lstStyle/>
          <a:p>
            <a:pPr marL="457200" lvl="2" indent="-457200" eaLnBrk="1" hangingPunct="1">
              <a:defRPr/>
            </a:pPr>
            <a:r>
              <a:rPr lang="en-US" sz="2800" dirty="0"/>
              <a:t>A problem </a:t>
            </a:r>
            <a:r>
              <a:rPr lang="en-US" sz="2800" b="1" dirty="0"/>
              <a:t>B</a:t>
            </a:r>
            <a:r>
              <a:rPr lang="en-US" sz="2800" dirty="0"/>
              <a:t> such </a:t>
            </a:r>
            <a:r>
              <a:rPr lang="en-US" sz="2800" b="1" dirty="0"/>
              <a:t>that A </a:t>
            </a:r>
            <a:r>
              <a:rPr lang="en-US" sz="2800" b="1" dirty="0">
                <a:sym typeface="Zapf Dingbats" charset="2"/>
              </a:rPr>
              <a:t>≤</a:t>
            </a:r>
            <a:r>
              <a:rPr lang="en-US" sz="2800" b="1" baseline="-25000" dirty="0">
                <a:sym typeface="Zapf Dingbats" charset="2"/>
              </a:rPr>
              <a:t>P</a:t>
            </a:r>
            <a:r>
              <a:rPr lang="en-US" sz="2800" b="1" dirty="0"/>
              <a:t> B </a:t>
            </a:r>
            <a:r>
              <a:rPr lang="en-US" sz="2800" dirty="0"/>
              <a:t>for every </a:t>
            </a:r>
            <a:r>
              <a:rPr lang="en-US" sz="2800" b="1" dirty="0"/>
              <a:t>A</a:t>
            </a:r>
            <a:r>
              <a:rPr lang="en-US" sz="2800" dirty="0"/>
              <a:t> in </a:t>
            </a:r>
            <a:r>
              <a:rPr lang="en-US" sz="2800" b="1" dirty="0"/>
              <a:t>NP-Complete</a:t>
            </a:r>
            <a:r>
              <a:rPr lang="en-US" sz="2800" dirty="0"/>
              <a:t> is called </a:t>
            </a:r>
            <a:r>
              <a:rPr lang="en-US" sz="2800" b="1" dirty="0"/>
              <a:t>NP-Hard </a:t>
            </a:r>
            <a:br>
              <a:rPr lang="en-US" sz="2800" b="1" dirty="0"/>
            </a:br>
            <a:r>
              <a:rPr lang="en-US" sz="2800" dirty="0"/>
              <a:t>(Second Analogy to re-hard)</a:t>
            </a:r>
          </a:p>
          <a:p>
            <a:pPr eaLnBrk="1" hangingPunct="1">
              <a:buFont typeface="Times" charset="0"/>
              <a:buChar char="•"/>
              <a:defRPr/>
            </a:pPr>
            <a:endParaRPr lang="en-US" sz="2800" dirty="0"/>
          </a:p>
        </p:txBody>
      </p:sp>
      <p:sp>
        <p:nvSpPr>
          <p:cNvPr id="4" name="Date Placeholder 3">
            <a:extLst>
              <a:ext uri="{FF2B5EF4-FFF2-40B4-BE49-F238E27FC236}">
                <a16:creationId xmlns:a16="http://schemas.microsoft.com/office/drawing/2014/main" id="{214E1A78-6A3C-3F48-A208-8AC9ACD8A49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2B9CFBB4-BC10-8B46-B2D5-3C20FBFD98D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0FF7725A-B828-0B4C-8FC0-D2836247060B}"/>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888344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p:txBody>
          <a:bodyPr/>
          <a:lstStyle/>
          <a:p>
            <a:pPr>
              <a:defRPr/>
            </a:pPr>
            <a:r>
              <a:rPr lang="en-US" dirty="0">
                <a:ea typeface="ＭＳ Ｐゴシック" pitchFamily="-111" charset="-128"/>
                <a:cs typeface="ＭＳ Ｐゴシック" pitchFamily="-111" charset="-128"/>
              </a:rPr>
              <a:t>Propositional Logic</a:t>
            </a:r>
          </a:p>
        </p:txBody>
      </p:sp>
      <p:sp>
        <p:nvSpPr>
          <p:cNvPr id="445443" name="Rectangle 3"/>
          <p:cNvSpPr>
            <a:spLocks noGrp="1" noChangeArrowheads="1"/>
          </p:cNvSpPr>
          <p:nvPr>
            <p:ph type="subTitle" idx="1"/>
          </p:nvPr>
        </p:nvSpPr>
        <p:spPr>
          <a:xfrm>
            <a:off x="914400" y="3886200"/>
            <a:ext cx="7239000" cy="1752600"/>
          </a:xfrm>
        </p:spPr>
        <p:txBody>
          <a:bodyPr/>
          <a:lstStyle/>
          <a:p>
            <a:pPr eaLnBrk="1" hangingPunct="1">
              <a:defRPr/>
            </a:pPr>
            <a:r>
              <a:rPr lang="en-US" dirty="0"/>
              <a:t>How Hard Can That Be?</a:t>
            </a:r>
          </a:p>
        </p:txBody>
      </p:sp>
    </p:spTree>
    <p:extLst>
      <p:ext uri="{BB962C8B-B14F-4D97-AF65-F5344CB8AC3E}">
        <p14:creationId xmlns:p14="http://schemas.microsoft.com/office/powerpoint/2010/main" val="27782173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Date Placeholder 3"/>
          <p:cNvSpPr>
            <a:spLocks noGrp="1"/>
          </p:cNvSpPr>
          <p:nvPr>
            <p:ph type="dt" sz="quarter" idx="10"/>
          </p:nvPr>
        </p:nvSpPr>
        <p:spPr>
          <a:noFill/>
        </p:spPr>
        <p:txBody>
          <a:bodyPr/>
          <a:lstStyle/>
          <a:p>
            <a:fld id="{806E79F7-B729-D149-9E82-585AAB9E3F3F}"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646147"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46148" name="Slide Number Placeholder 5"/>
          <p:cNvSpPr>
            <a:spLocks noGrp="1"/>
          </p:cNvSpPr>
          <p:nvPr>
            <p:ph type="sldNum" sz="quarter" idx="12"/>
          </p:nvPr>
        </p:nvSpPr>
        <p:spPr>
          <a:noFill/>
        </p:spPr>
        <p:txBody>
          <a:bodyPr/>
          <a:lstStyle/>
          <a:p>
            <a:fld id="{121E2272-DA63-894C-9F71-84F49C6F4F96}" type="slidenum">
              <a:rPr lang="en-US">
                <a:latin typeface="Arial" pitchFamily="-111" charset="0"/>
                <a:ea typeface="ＭＳ Ｐゴシック" pitchFamily="-111" charset="-128"/>
                <a:cs typeface="ＭＳ Ｐゴシック" pitchFamily="-111" charset="-128"/>
              </a:rPr>
              <a:pPr/>
              <a:t>57</a:t>
            </a:fld>
            <a:endParaRPr lang="en-US">
              <a:latin typeface="Arial" pitchFamily="-111" charset="0"/>
              <a:ea typeface="ＭＳ Ｐゴシック" pitchFamily="-111" charset="-128"/>
              <a:cs typeface="ＭＳ Ｐゴシック" pitchFamily="-111" charset="-128"/>
            </a:endParaRPr>
          </a:p>
        </p:txBody>
      </p:sp>
      <p:sp>
        <p:nvSpPr>
          <p:cNvPr id="646149"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Propositional Calculus</a:t>
            </a:r>
          </a:p>
        </p:txBody>
      </p:sp>
      <p:sp>
        <p:nvSpPr>
          <p:cNvPr id="646150" name="Rectangle 3"/>
          <p:cNvSpPr>
            <a:spLocks noGrp="1" noChangeArrowheads="1"/>
          </p:cNvSpPr>
          <p:nvPr>
            <p:ph type="body" idx="1"/>
          </p:nvPr>
        </p:nvSpPr>
        <p:spPr/>
        <p:txBody>
          <a:bodyPr/>
          <a:lstStyle/>
          <a:p>
            <a:pPr eaLnBrk="1" hangingPunct="1"/>
            <a:r>
              <a:rPr lang="en-US" sz="2800" dirty="0">
                <a:ea typeface="ＭＳ Ｐゴシック" pitchFamily="-111" charset="-128"/>
                <a:cs typeface="ＭＳ Ｐゴシック" pitchFamily="-111" charset="-128"/>
              </a:rPr>
              <a:t>Mathematical of unquantified logical expressions</a:t>
            </a:r>
          </a:p>
          <a:p>
            <a:pPr eaLnBrk="1" hangingPunct="1"/>
            <a:r>
              <a:rPr lang="en-US" sz="2800" dirty="0">
                <a:ea typeface="ＭＳ Ｐゴシック" pitchFamily="-111" charset="-128"/>
                <a:cs typeface="ＭＳ Ｐゴシック" pitchFamily="-111" charset="-128"/>
              </a:rPr>
              <a:t>Essentially Boolean algebra</a:t>
            </a:r>
          </a:p>
          <a:p>
            <a:pPr eaLnBrk="1" hangingPunct="1"/>
            <a:r>
              <a:rPr lang="en-US" sz="2800" dirty="0">
                <a:ea typeface="ＭＳ Ｐゴシック" pitchFamily="-111" charset="-128"/>
                <a:cs typeface="ＭＳ Ｐゴシック" pitchFamily="-111" charset="-128"/>
              </a:rPr>
              <a:t>Goal is to reason about propositions</a:t>
            </a:r>
          </a:p>
          <a:p>
            <a:pPr eaLnBrk="1" hangingPunct="1"/>
            <a:r>
              <a:rPr lang="en-US" sz="2800" dirty="0">
                <a:ea typeface="ＭＳ Ｐゴシック" pitchFamily="-111" charset="-128"/>
                <a:cs typeface="ＭＳ Ｐゴシック" pitchFamily="-111" charset="-128"/>
              </a:rPr>
              <a:t>Often interested in determining</a:t>
            </a:r>
          </a:p>
          <a:p>
            <a:pPr lvl="1" eaLnBrk="1" hangingPunct="1"/>
            <a:r>
              <a:rPr lang="en-US" dirty="0"/>
              <a:t>Is a well-formed formula (</a:t>
            </a:r>
            <a:r>
              <a:rPr lang="en-US" dirty="0" err="1"/>
              <a:t>wff</a:t>
            </a:r>
            <a:r>
              <a:rPr lang="en-US" dirty="0"/>
              <a:t>) a tautology?</a:t>
            </a:r>
          </a:p>
          <a:p>
            <a:pPr lvl="1" eaLnBrk="1" hangingPunct="1"/>
            <a:r>
              <a:rPr lang="en-US" dirty="0"/>
              <a:t>Is a </a:t>
            </a:r>
            <a:r>
              <a:rPr lang="en-US" dirty="0" err="1"/>
              <a:t>wff</a:t>
            </a:r>
            <a:r>
              <a:rPr lang="en-US" dirty="0"/>
              <a:t> refutable (unsatisfiable)?</a:t>
            </a:r>
          </a:p>
          <a:p>
            <a:pPr lvl="1" eaLnBrk="1" hangingPunct="1"/>
            <a:r>
              <a:rPr lang="en-US" dirty="0"/>
              <a:t>Is a </a:t>
            </a:r>
            <a:r>
              <a:rPr lang="en-US" dirty="0" err="1"/>
              <a:t>wff</a:t>
            </a:r>
            <a:r>
              <a:rPr lang="en-US" dirty="0"/>
              <a:t> satisfiable? (will show this is the canonical NP-complete problem)</a:t>
            </a:r>
          </a:p>
        </p:txBody>
      </p:sp>
    </p:spTree>
    <p:extLst>
      <p:ext uri="{BB962C8B-B14F-4D97-AF65-F5344CB8AC3E}">
        <p14:creationId xmlns:p14="http://schemas.microsoft.com/office/powerpoint/2010/main" val="36629098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Date Placeholder 3"/>
          <p:cNvSpPr>
            <a:spLocks noGrp="1"/>
          </p:cNvSpPr>
          <p:nvPr>
            <p:ph type="dt" sz="quarter" idx="10"/>
          </p:nvPr>
        </p:nvSpPr>
        <p:spPr>
          <a:noFill/>
        </p:spPr>
        <p:txBody>
          <a:bodyPr/>
          <a:lstStyle/>
          <a:p>
            <a:fld id="{63EDDA7A-E546-684C-AEFE-F12FC63B6196}"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64819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48196" name="Slide Number Placeholder 5"/>
          <p:cNvSpPr>
            <a:spLocks noGrp="1"/>
          </p:cNvSpPr>
          <p:nvPr>
            <p:ph type="sldNum" sz="quarter" idx="12"/>
          </p:nvPr>
        </p:nvSpPr>
        <p:spPr>
          <a:noFill/>
        </p:spPr>
        <p:txBody>
          <a:bodyPr/>
          <a:lstStyle/>
          <a:p>
            <a:fld id="{3459676C-BEBE-9047-830B-D88CCAA7C9D1}" type="slidenum">
              <a:rPr lang="en-US">
                <a:latin typeface="Arial" pitchFamily="-111" charset="0"/>
                <a:ea typeface="ＭＳ Ｐゴシック" pitchFamily="-111" charset="-128"/>
                <a:cs typeface="ＭＳ Ｐゴシック" pitchFamily="-111" charset="-128"/>
              </a:rPr>
              <a:pPr/>
              <a:t>58</a:t>
            </a:fld>
            <a:endParaRPr lang="en-US">
              <a:latin typeface="Arial" pitchFamily="-111" charset="0"/>
              <a:ea typeface="ＭＳ Ｐゴシック" pitchFamily="-111" charset="-128"/>
              <a:cs typeface="ＭＳ Ｐゴシック" pitchFamily="-111" charset="-128"/>
            </a:endParaRPr>
          </a:p>
        </p:txBody>
      </p:sp>
      <p:sp>
        <p:nvSpPr>
          <p:cNvPr id="648197"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Tautology and Satisfiability</a:t>
            </a:r>
          </a:p>
        </p:txBody>
      </p:sp>
      <p:sp>
        <p:nvSpPr>
          <p:cNvPr id="648198"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The classic approaches are:</a:t>
            </a:r>
          </a:p>
          <a:p>
            <a:pPr lvl="1" eaLnBrk="1" hangingPunct="1"/>
            <a:r>
              <a:rPr lang="en-US" dirty="0"/>
              <a:t>Truth Table</a:t>
            </a:r>
          </a:p>
          <a:p>
            <a:pPr lvl="1" eaLnBrk="1" hangingPunct="1"/>
            <a:r>
              <a:rPr lang="en-US" dirty="0"/>
              <a:t>Axiomatic System (axioms and inferences)</a:t>
            </a:r>
          </a:p>
          <a:p>
            <a:pPr eaLnBrk="1" hangingPunct="1"/>
            <a:r>
              <a:rPr lang="en-US" dirty="0">
                <a:ea typeface="ＭＳ Ｐゴシック" pitchFamily="-111" charset="-128"/>
                <a:cs typeface="ＭＳ Ｐゴシック" pitchFamily="-111" charset="-128"/>
              </a:rPr>
              <a:t>Truth Table</a:t>
            </a:r>
          </a:p>
          <a:p>
            <a:pPr lvl="1" eaLnBrk="1" hangingPunct="1"/>
            <a:r>
              <a:rPr lang="en-US" dirty="0"/>
              <a:t>Clearly exponential in number of variables</a:t>
            </a:r>
          </a:p>
          <a:p>
            <a:pPr eaLnBrk="1" hangingPunct="1"/>
            <a:r>
              <a:rPr lang="en-US" dirty="0">
                <a:ea typeface="ＭＳ Ｐゴシック" pitchFamily="-111" charset="-128"/>
                <a:cs typeface="ＭＳ Ｐゴシック" pitchFamily="-111" charset="-128"/>
              </a:rPr>
              <a:t>Axiomatic Systems Rules of Inference</a:t>
            </a:r>
          </a:p>
          <a:p>
            <a:pPr lvl="1" eaLnBrk="1" hangingPunct="1"/>
            <a:r>
              <a:rPr lang="en-US" dirty="0"/>
              <a:t>Substitution and Modus Ponens</a:t>
            </a:r>
          </a:p>
          <a:p>
            <a:pPr lvl="1" eaLnBrk="1" hangingPunct="1"/>
            <a:r>
              <a:rPr lang="en-US" dirty="0"/>
              <a:t>Resolution / Unification (1</a:t>
            </a:r>
            <a:r>
              <a:rPr lang="en-US" baseline="30000" dirty="0"/>
              <a:t>st</a:t>
            </a:r>
            <a:r>
              <a:rPr lang="en-US" dirty="0"/>
              <a:t> order only)</a:t>
            </a:r>
          </a:p>
        </p:txBody>
      </p:sp>
    </p:spTree>
    <p:extLst>
      <p:ext uri="{BB962C8B-B14F-4D97-AF65-F5344CB8AC3E}">
        <p14:creationId xmlns:p14="http://schemas.microsoft.com/office/powerpoint/2010/main" val="26047734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Date Placeholder 3"/>
          <p:cNvSpPr>
            <a:spLocks noGrp="1"/>
          </p:cNvSpPr>
          <p:nvPr>
            <p:ph type="dt" sz="quarter" idx="10"/>
          </p:nvPr>
        </p:nvSpPr>
        <p:spPr>
          <a:noFill/>
        </p:spPr>
        <p:txBody>
          <a:bodyPr/>
          <a:lstStyle/>
          <a:p>
            <a:fld id="{E1C3129D-E257-1A4C-8F24-8CE851FA3C9E}"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65024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50244" name="Slide Number Placeholder 5"/>
          <p:cNvSpPr>
            <a:spLocks noGrp="1"/>
          </p:cNvSpPr>
          <p:nvPr>
            <p:ph type="sldNum" sz="quarter" idx="12"/>
          </p:nvPr>
        </p:nvSpPr>
        <p:spPr>
          <a:noFill/>
        </p:spPr>
        <p:txBody>
          <a:bodyPr/>
          <a:lstStyle/>
          <a:p>
            <a:fld id="{3D11B1DF-9750-4846-949C-361E8D6B5FF7}" type="slidenum">
              <a:rPr lang="en-US">
                <a:latin typeface="Arial" pitchFamily="-111" charset="0"/>
                <a:ea typeface="ＭＳ Ｐゴシック" pitchFamily="-111" charset="-128"/>
                <a:cs typeface="ＭＳ Ｐゴシック" pitchFamily="-111" charset="-128"/>
              </a:rPr>
              <a:pPr/>
              <a:t>59</a:t>
            </a:fld>
            <a:endParaRPr lang="en-US">
              <a:latin typeface="Arial" pitchFamily="-111" charset="0"/>
              <a:ea typeface="ＭＳ Ｐゴシック" pitchFamily="-111" charset="-128"/>
              <a:cs typeface="ＭＳ Ｐゴシック" pitchFamily="-111" charset="-128"/>
            </a:endParaRPr>
          </a:p>
        </p:txBody>
      </p:sp>
      <p:sp>
        <p:nvSpPr>
          <p:cNvPr id="65024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Proving Consequences</a:t>
            </a:r>
          </a:p>
        </p:txBody>
      </p:sp>
      <p:sp>
        <p:nvSpPr>
          <p:cNvPr id="650246" name="Rectangle 3"/>
          <p:cNvSpPr>
            <a:spLocks noGrp="1" noChangeArrowheads="1"/>
          </p:cNvSpPr>
          <p:nvPr>
            <p:ph type="body" idx="1"/>
          </p:nvPr>
        </p:nvSpPr>
        <p:spPr/>
        <p:txBody>
          <a:bodyPr/>
          <a:lstStyle/>
          <a:p>
            <a:pPr eaLnBrk="1" hangingPunct="1">
              <a:lnSpc>
                <a:spcPct val="90000"/>
              </a:lnSpc>
            </a:pPr>
            <a:r>
              <a:rPr lang="en-US" dirty="0">
                <a:ea typeface="ＭＳ Ｐゴシック" pitchFamily="-111" charset="-128"/>
                <a:cs typeface="ＭＳ Ｐゴシック" pitchFamily="-111" charset="-128"/>
              </a:rPr>
              <a:t>Start with a set of axioms (all tautologies)</a:t>
            </a:r>
          </a:p>
          <a:p>
            <a:pPr eaLnBrk="1" hangingPunct="1">
              <a:lnSpc>
                <a:spcPct val="90000"/>
              </a:lnSpc>
            </a:pPr>
            <a:r>
              <a:rPr lang="en-US" dirty="0">
                <a:ea typeface="ＭＳ Ｐゴシック" pitchFamily="-111" charset="-128"/>
                <a:cs typeface="ＭＳ Ｐゴシック" pitchFamily="-111" charset="-128"/>
              </a:rPr>
              <a:t>Using substitution and MP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(P, P </a:t>
            </a:r>
            <a:r>
              <a:rPr lang="en-US"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rPr>
              <a:t>Q </a:t>
            </a:r>
            <a:r>
              <a:rPr lang="en-US"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rPr>
              <a:t> Q)</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derive consequences of axioms (also tautologies, but just a fragment of all  unless axioms are “complete”)</a:t>
            </a:r>
          </a:p>
          <a:p>
            <a:pPr eaLnBrk="1" hangingPunct="1">
              <a:lnSpc>
                <a:spcPct val="90000"/>
              </a:lnSpc>
            </a:pPr>
            <a:r>
              <a:rPr lang="en-US" dirty="0">
                <a:ea typeface="ＭＳ Ｐゴシック" pitchFamily="-111" charset="-128"/>
                <a:cs typeface="ＭＳ Ｐゴシック" pitchFamily="-111" charset="-128"/>
              </a:rPr>
              <a:t>Can create complete sets of axioms</a:t>
            </a:r>
          </a:p>
          <a:p>
            <a:pPr eaLnBrk="1" hangingPunct="1">
              <a:lnSpc>
                <a:spcPct val="90000"/>
              </a:lnSpc>
            </a:pPr>
            <a:r>
              <a:rPr lang="en-US" dirty="0">
                <a:ea typeface="ＭＳ Ｐゴシック" pitchFamily="-111" charset="-128"/>
                <a:cs typeface="ＭＳ Ｐゴシック" pitchFamily="-111" charset="-128"/>
              </a:rPr>
              <a:t>Need 3 variables for associativity, e.g.,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(p1 </a:t>
            </a:r>
            <a:r>
              <a:rPr lang="en-US" dirty="0">
                <a:ea typeface="ＭＳ Ｐゴシック" pitchFamily="-111" charset="-128"/>
                <a:cs typeface="ＭＳ Ｐゴシック" pitchFamily="-111" charset="-128"/>
                <a:sym typeface="Symbol" pitchFamily="-111" charset="2"/>
              </a:rPr>
              <a:t> p2)  p3      </a:t>
            </a:r>
            <a:r>
              <a:rPr lang="en-US" dirty="0">
                <a:ea typeface="ＭＳ Ｐゴシック" pitchFamily="-111" charset="-128"/>
                <a:cs typeface="ＭＳ Ｐゴシック" pitchFamily="-111" charset="-128"/>
              </a:rPr>
              <a:t>p1 </a:t>
            </a:r>
            <a:r>
              <a:rPr lang="en-US" dirty="0">
                <a:ea typeface="ＭＳ Ｐゴシック" pitchFamily="-111" charset="-128"/>
                <a:cs typeface="ＭＳ Ｐゴシック" pitchFamily="-111" charset="-128"/>
                <a:sym typeface="Symbol" pitchFamily="-111" charset="2"/>
              </a:rPr>
              <a:t> (p2  p3)</a:t>
            </a:r>
          </a:p>
        </p:txBody>
      </p:sp>
    </p:spTree>
    <p:extLst>
      <p:ext uri="{BB962C8B-B14F-4D97-AF65-F5344CB8AC3E}">
        <p14:creationId xmlns:p14="http://schemas.microsoft.com/office/powerpoint/2010/main" val="2197216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ea typeface="ＭＳ Ｐゴシック" pitchFamily="-111" charset="-128"/>
                <a:cs typeface="ＭＳ Ｐゴシック" pitchFamily="-111" charset="-128"/>
              </a:rPr>
              <a:t>Easy Verification</a:t>
            </a:r>
          </a:p>
        </p:txBody>
      </p:sp>
      <p:sp>
        <p:nvSpPr>
          <p:cNvPr id="51203" name="Content Placeholder 2"/>
          <p:cNvSpPr>
            <a:spLocks noGrp="1"/>
          </p:cNvSpPr>
          <p:nvPr>
            <p:ph idx="1"/>
          </p:nvPr>
        </p:nvSpPr>
        <p:spPr/>
        <p:txBody>
          <a:bodyPr/>
          <a:lstStyle/>
          <a:p>
            <a:r>
              <a:rPr lang="en-US" sz="2400" dirty="0">
                <a:ea typeface="ＭＳ Ｐゴシック" pitchFamily="-111" charset="-128"/>
                <a:cs typeface="ＭＳ Ｐゴシック" pitchFamily="-111" charset="-128"/>
              </a:rPr>
              <a:t>Are there problems in which both Yes and No instances are easy to verify?</a:t>
            </a:r>
          </a:p>
          <a:p>
            <a:endParaRPr lang="en-US" sz="2400" dirty="0">
              <a:ea typeface="ＭＳ Ｐゴシック" pitchFamily="-111" charset="-128"/>
              <a:cs typeface="ＭＳ Ｐゴシック" pitchFamily="-111" charset="-128"/>
            </a:endParaRPr>
          </a:p>
          <a:p>
            <a:r>
              <a:rPr lang="en-US" sz="2400" dirty="0">
                <a:ea typeface="ＭＳ Ｐゴシック" pitchFamily="-111" charset="-128"/>
                <a:cs typeface="ＭＳ Ｐゴシック" pitchFamily="-111" charset="-128"/>
              </a:rPr>
              <a:t>Yes. For example: Search a list </a:t>
            </a:r>
            <a:r>
              <a:rPr lang="en-US" sz="2400" b="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 of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values for a key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a:t>
            </a:r>
          </a:p>
          <a:p>
            <a:r>
              <a:rPr lang="en-US" sz="2400" dirty="0">
                <a:ea typeface="ＭＳ Ｐゴシック" pitchFamily="-111" charset="-128"/>
                <a:cs typeface="ＭＳ Ｐゴシック" pitchFamily="-111" charset="-128"/>
              </a:rPr>
              <a:t>Question: Is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in the list </a:t>
            </a:r>
            <a:r>
              <a:rPr lang="en-US" sz="2400" b="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a:t>
            </a:r>
          </a:p>
          <a:p>
            <a:endParaRPr lang="en-US" sz="2400" dirty="0">
              <a:ea typeface="ＭＳ Ｐゴシック" pitchFamily="-111" charset="-128"/>
              <a:cs typeface="ＭＳ Ｐゴシック" pitchFamily="-111" charset="-128"/>
            </a:endParaRPr>
          </a:p>
          <a:p>
            <a:r>
              <a:rPr lang="en-US" sz="2400" dirty="0">
                <a:ea typeface="ＭＳ Ｐゴシック" pitchFamily="-111" charset="-128"/>
                <a:cs typeface="ＭＳ Ｐゴシック" pitchFamily="-111" charset="-128"/>
              </a:rPr>
              <a:t>Yes and No instances are both easy to verify.</a:t>
            </a:r>
          </a:p>
          <a:p>
            <a:endParaRPr lang="en-US" sz="2400" dirty="0">
              <a:ea typeface="ＭＳ Ｐゴシック" pitchFamily="-111" charset="-128"/>
              <a:cs typeface="ＭＳ Ｐゴシック" pitchFamily="-111" charset="-128"/>
            </a:endParaRPr>
          </a:p>
          <a:p>
            <a:r>
              <a:rPr lang="en-US" sz="2400" dirty="0">
                <a:ea typeface="ＭＳ Ｐゴシック" pitchFamily="-111" charset="-128"/>
                <a:cs typeface="ＭＳ Ｐゴシック" pitchFamily="-111" charset="-128"/>
              </a:rPr>
              <a:t>In fact, the entire problem is easy to solve!!</a:t>
            </a:r>
          </a:p>
          <a:p>
            <a:r>
              <a:rPr lang="en-US" sz="2400" dirty="0">
                <a:ea typeface="ＭＳ Ｐゴシック" pitchFamily="-111" charset="-128"/>
                <a:cs typeface="ＭＳ Ｐゴシック" pitchFamily="-111" charset="-128"/>
              </a:rPr>
              <a:t>Analogy: recursive means re and co-re</a:t>
            </a:r>
          </a:p>
        </p:txBody>
      </p:sp>
      <p:sp>
        <p:nvSpPr>
          <p:cNvPr id="51204" name="Date Placeholder 3"/>
          <p:cNvSpPr>
            <a:spLocks noGrp="1"/>
          </p:cNvSpPr>
          <p:nvPr>
            <p:ph type="dt" sz="quarter" idx="10"/>
          </p:nvPr>
        </p:nvSpPr>
        <p:spPr>
          <a:noFill/>
        </p:spPr>
        <p:txBody>
          <a:bodyPr/>
          <a:lstStyle/>
          <a:p>
            <a:fld id="{DB6FC103-8A0C-B643-808F-980EE74BACAD}"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120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51206" name="Slide Number Placeholder 5"/>
          <p:cNvSpPr>
            <a:spLocks noGrp="1"/>
          </p:cNvSpPr>
          <p:nvPr>
            <p:ph type="sldNum" sz="quarter" idx="12"/>
          </p:nvPr>
        </p:nvSpPr>
        <p:spPr>
          <a:noFill/>
        </p:spPr>
        <p:txBody>
          <a:bodyPr/>
          <a:lstStyle/>
          <a:p>
            <a:fld id="{6167D795-4C27-0C4E-8FC8-463DFB724512}" type="slidenum">
              <a:rPr lang="en-US">
                <a:latin typeface="Arial" pitchFamily="-111" charset="0"/>
                <a:ea typeface="ＭＳ Ｐゴシック" pitchFamily="-111" charset="-128"/>
                <a:cs typeface="ＭＳ Ｐゴシック" pitchFamily="-111" charset="-128"/>
              </a:rPr>
              <a:pPr/>
              <a:t>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102412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Date Placeholder 3"/>
          <p:cNvSpPr>
            <a:spLocks noGrp="1"/>
          </p:cNvSpPr>
          <p:nvPr>
            <p:ph type="dt" sz="quarter" idx="10"/>
          </p:nvPr>
        </p:nvSpPr>
        <p:spPr>
          <a:noFill/>
        </p:spPr>
        <p:txBody>
          <a:bodyPr/>
          <a:lstStyle/>
          <a:p>
            <a:fld id="{41600872-6441-244A-9FDE-EBB868D483AE}"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65229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52292" name="Slide Number Placeholder 5"/>
          <p:cNvSpPr>
            <a:spLocks noGrp="1"/>
          </p:cNvSpPr>
          <p:nvPr>
            <p:ph type="sldNum" sz="quarter" idx="12"/>
          </p:nvPr>
        </p:nvSpPr>
        <p:spPr>
          <a:noFill/>
        </p:spPr>
        <p:txBody>
          <a:bodyPr/>
          <a:lstStyle/>
          <a:p>
            <a:fld id="{589CF484-29F9-234C-9CC1-3C160A5DCE23}" type="slidenum">
              <a:rPr lang="en-US">
                <a:latin typeface="Arial" pitchFamily="-111" charset="0"/>
                <a:ea typeface="ＭＳ Ｐゴシック" pitchFamily="-111" charset="-128"/>
                <a:cs typeface="ＭＳ Ｐゴシック" pitchFamily="-111" charset="-128"/>
              </a:rPr>
              <a:pPr/>
              <a:t>60</a:t>
            </a:fld>
            <a:endParaRPr lang="en-US">
              <a:latin typeface="Arial" pitchFamily="-111" charset="0"/>
              <a:ea typeface="ＭＳ Ｐゴシック" pitchFamily="-111" charset="-128"/>
              <a:cs typeface="ＭＳ Ｐゴシック" pitchFamily="-111" charset="-128"/>
            </a:endParaRPr>
          </a:p>
        </p:txBody>
      </p:sp>
      <p:sp>
        <p:nvSpPr>
          <p:cNvPr id="65229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Some Undecidables</a:t>
            </a:r>
          </a:p>
        </p:txBody>
      </p:sp>
      <p:sp>
        <p:nvSpPr>
          <p:cNvPr id="652294"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Given a set of axioms,</a:t>
            </a:r>
          </a:p>
          <a:p>
            <a:pPr lvl="1" eaLnBrk="1" hangingPunct="1"/>
            <a:r>
              <a:rPr lang="en-US" dirty="0"/>
              <a:t>Is this set complete?</a:t>
            </a:r>
          </a:p>
          <a:p>
            <a:pPr lvl="1" eaLnBrk="1" hangingPunct="1"/>
            <a:r>
              <a:rPr lang="en-US" dirty="0"/>
              <a:t>Given a tautology </a:t>
            </a:r>
            <a:r>
              <a:rPr lang="en-US" b="1" dirty="0"/>
              <a:t>T</a:t>
            </a:r>
            <a:r>
              <a:rPr lang="en-US" dirty="0"/>
              <a:t>, is </a:t>
            </a:r>
            <a:r>
              <a:rPr lang="en-US" b="1" dirty="0"/>
              <a:t>T</a:t>
            </a:r>
            <a:r>
              <a:rPr lang="en-US" dirty="0"/>
              <a:t> a consequent?</a:t>
            </a:r>
          </a:p>
          <a:p>
            <a:pPr eaLnBrk="1" hangingPunct="1"/>
            <a:r>
              <a:rPr lang="en-US" dirty="0">
                <a:ea typeface="ＭＳ Ｐゴシック" pitchFamily="-111" charset="-128"/>
                <a:cs typeface="ＭＳ Ｐゴシック" pitchFamily="-111" charset="-128"/>
              </a:rPr>
              <a:t>The above are even undecidable with one axiom and with only 2 variables. I will show the latter result shortly.</a:t>
            </a:r>
          </a:p>
        </p:txBody>
      </p:sp>
    </p:spTree>
    <p:extLst>
      <p:ext uri="{BB962C8B-B14F-4D97-AF65-F5344CB8AC3E}">
        <p14:creationId xmlns:p14="http://schemas.microsoft.com/office/powerpoint/2010/main" val="18068793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Date Placeholder 3"/>
          <p:cNvSpPr>
            <a:spLocks noGrp="1"/>
          </p:cNvSpPr>
          <p:nvPr>
            <p:ph type="dt" sz="quarter" idx="10"/>
          </p:nvPr>
        </p:nvSpPr>
        <p:spPr>
          <a:noFill/>
        </p:spPr>
        <p:txBody>
          <a:bodyPr/>
          <a:lstStyle/>
          <a:p>
            <a:fld id="{2D55FAF9-295D-AE44-A7E8-FFD2DFE2A3C2}"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65433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54340" name="Slide Number Placeholder 5"/>
          <p:cNvSpPr>
            <a:spLocks noGrp="1"/>
          </p:cNvSpPr>
          <p:nvPr>
            <p:ph type="sldNum" sz="quarter" idx="12"/>
          </p:nvPr>
        </p:nvSpPr>
        <p:spPr>
          <a:noFill/>
        </p:spPr>
        <p:txBody>
          <a:bodyPr/>
          <a:lstStyle/>
          <a:p>
            <a:fld id="{20BC3D01-CBCA-F247-88EC-1A005F0F1EDE}" type="slidenum">
              <a:rPr lang="en-US">
                <a:latin typeface="Arial" pitchFamily="-111" charset="0"/>
                <a:ea typeface="ＭＳ Ｐゴシック" pitchFamily="-111" charset="-128"/>
                <a:cs typeface="ＭＳ Ｐゴシック" pitchFamily="-111" charset="-128"/>
              </a:rPr>
              <a:pPr/>
              <a:t>61</a:t>
            </a:fld>
            <a:endParaRPr lang="en-US">
              <a:latin typeface="Arial" pitchFamily="-111" charset="0"/>
              <a:ea typeface="ＭＳ Ｐゴシック" pitchFamily="-111" charset="-128"/>
              <a:cs typeface="ＭＳ Ｐゴシック" pitchFamily="-111" charset="-128"/>
            </a:endParaRPr>
          </a:p>
        </p:txBody>
      </p:sp>
      <p:sp>
        <p:nvSpPr>
          <p:cNvPr id="65434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Refutation</a:t>
            </a:r>
          </a:p>
        </p:txBody>
      </p:sp>
      <p:sp>
        <p:nvSpPr>
          <p:cNvPr id="654342"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If we wish to prove that some </a:t>
            </a:r>
            <a:r>
              <a:rPr lang="en-US" dirty="0" err="1">
                <a:ea typeface="ＭＳ Ｐゴシック" pitchFamily="-111" charset="-128"/>
                <a:cs typeface="ＭＳ Ｐゴシック" pitchFamily="-111" charset="-128"/>
              </a:rPr>
              <a:t>wff</a:t>
            </a:r>
            <a:r>
              <a:rPr lang="en-US" dirty="0">
                <a:ea typeface="ＭＳ Ｐゴシック" pitchFamily="-111" charset="-128"/>
                <a:cs typeface="ＭＳ Ｐゴシック" pitchFamily="-111" charset="-128"/>
              </a:rPr>
              <a:t>, F, is a tautology, we could negate it and try to prove that the new formula is refutable (cannot be satisfied; contains a logical contradiction).</a:t>
            </a:r>
          </a:p>
          <a:p>
            <a:pPr eaLnBrk="1" hangingPunct="1"/>
            <a:r>
              <a:rPr lang="en-US" dirty="0">
                <a:ea typeface="ＭＳ Ｐゴシック" pitchFamily="-111" charset="-128"/>
                <a:cs typeface="ＭＳ Ｐゴシック" pitchFamily="-111" charset="-128"/>
              </a:rPr>
              <a:t>This is often done using resolution.</a:t>
            </a:r>
          </a:p>
        </p:txBody>
      </p:sp>
    </p:spTree>
    <p:extLst>
      <p:ext uri="{BB962C8B-B14F-4D97-AF65-F5344CB8AC3E}">
        <p14:creationId xmlns:p14="http://schemas.microsoft.com/office/powerpoint/2010/main" val="37001415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Date Placeholder 3"/>
          <p:cNvSpPr>
            <a:spLocks noGrp="1"/>
          </p:cNvSpPr>
          <p:nvPr>
            <p:ph type="dt" sz="quarter" idx="10"/>
          </p:nvPr>
        </p:nvSpPr>
        <p:spPr>
          <a:noFill/>
        </p:spPr>
        <p:txBody>
          <a:bodyPr/>
          <a:lstStyle/>
          <a:p>
            <a:fld id="{52E0BCC5-5FE2-5E47-A805-3BD532D9DA53}"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656387"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56388" name="Slide Number Placeholder 5"/>
          <p:cNvSpPr>
            <a:spLocks noGrp="1"/>
          </p:cNvSpPr>
          <p:nvPr>
            <p:ph type="sldNum" sz="quarter" idx="12"/>
          </p:nvPr>
        </p:nvSpPr>
        <p:spPr>
          <a:noFill/>
        </p:spPr>
        <p:txBody>
          <a:bodyPr/>
          <a:lstStyle/>
          <a:p>
            <a:fld id="{F6AB02A5-D01D-8240-B8B6-8291063709F8}" type="slidenum">
              <a:rPr lang="en-US">
                <a:latin typeface="Arial" pitchFamily="-111" charset="0"/>
                <a:ea typeface="ＭＳ Ｐゴシック" pitchFamily="-111" charset="-128"/>
                <a:cs typeface="ＭＳ Ｐゴシック" pitchFamily="-111" charset="-128"/>
              </a:rPr>
              <a:pPr/>
              <a:t>62</a:t>
            </a:fld>
            <a:endParaRPr lang="en-US">
              <a:latin typeface="Arial" pitchFamily="-111" charset="0"/>
              <a:ea typeface="ＭＳ Ｐゴシック" pitchFamily="-111" charset="-128"/>
              <a:cs typeface="ＭＳ Ｐゴシック" pitchFamily="-111" charset="-128"/>
            </a:endParaRPr>
          </a:p>
        </p:txBody>
      </p:sp>
      <p:sp>
        <p:nvSpPr>
          <p:cNvPr id="65638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Resolution</a:t>
            </a:r>
          </a:p>
        </p:txBody>
      </p:sp>
      <p:sp>
        <p:nvSpPr>
          <p:cNvPr id="656390"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Put formula in Conjunctive Normal Form (CNF)</a:t>
            </a:r>
          </a:p>
          <a:p>
            <a:pPr eaLnBrk="1" hangingPunct="1">
              <a:lnSpc>
                <a:spcPct val="90000"/>
              </a:lnSpc>
            </a:pPr>
            <a:r>
              <a:rPr lang="en-US">
                <a:ea typeface="ＭＳ Ｐゴシック" pitchFamily="-111" charset="-128"/>
                <a:cs typeface="ＭＳ Ｐゴシック" pitchFamily="-111" charset="-128"/>
              </a:rPr>
              <a:t>If have terms of conjunction</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(P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Q), (R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~Q)</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then can determine that (P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R)</a:t>
            </a:r>
          </a:p>
          <a:p>
            <a:pPr eaLnBrk="1" hangingPunct="1">
              <a:lnSpc>
                <a:spcPct val="90000"/>
              </a:lnSpc>
            </a:pPr>
            <a:r>
              <a:rPr lang="en-US">
                <a:ea typeface="ＭＳ Ｐゴシック" pitchFamily="-111" charset="-128"/>
                <a:cs typeface="ＭＳ Ｐゴシック" pitchFamily="-111" charset="-128"/>
              </a:rPr>
              <a:t>If we ever get a null conclusion, we have refuted the proposition</a:t>
            </a:r>
          </a:p>
          <a:p>
            <a:pPr eaLnBrk="1" hangingPunct="1">
              <a:lnSpc>
                <a:spcPct val="90000"/>
              </a:lnSpc>
            </a:pPr>
            <a:r>
              <a:rPr lang="en-US">
                <a:ea typeface="ＭＳ Ｐゴシック" pitchFamily="-111" charset="-128"/>
                <a:cs typeface="ＭＳ Ｐゴシック" pitchFamily="-111" charset="-128"/>
              </a:rPr>
              <a:t>Resolution is not complete for derivation, but it is for refutation</a:t>
            </a:r>
          </a:p>
        </p:txBody>
      </p:sp>
    </p:spTree>
    <p:extLst>
      <p:ext uri="{BB962C8B-B14F-4D97-AF65-F5344CB8AC3E}">
        <p14:creationId xmlns:p14="http://schemas.microsoft.com/office/powerpoint/2010/main" val="38493607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Date Placeholder 3"/>
          <p:cNvSpPr>
            <a:spLocks noGrp="1"/>
          </p:cNvSpPr>
          <p:nvPr>
            <p:ph type="dt" sz="quarter" idx="10"/>
          </p:nvPr>
        </p:nvSpPr>
        <p:spPr>
          <a:noFill/>
        </p:spPr>
        <p:txBody>
          <a:bodyPr/>
          <a:lstStyle/>
          <a:p>
            <a:fld id="{EB94F5CF-87C0-6642-8042-7F1DA152AAF1}"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65843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58436" name="Slide Number Placeholder 5"/>
          <p:cNvSpPr>
            <a:spLocks noGrp="1"/>
          </p:cNvSpPr>
          <p:nvPr>
            <p:ph type="sldNum" sz="quarter" idx="12"/>
          </p:nvPr>
        </p:nvSpPr>
        <p:spPr>
          <a:noFill/>
        </p:spPr>
        <p:txBody>
          <a:bodyPr/>
          <a:lstStyle/>
          <a:p>
            <a:fld id="{E62FDC59-511D-4B40-B5FB-9848FBCCE776}" type="slidenum">
              <a:rPr lang="en-US">
                <a:latin typeface="Arial" pitchFamily="-111" charset="0"/>
                <a:ea typeface="ＭＳ Ｐゴシック" pitchFamily="-111" charset="-128"/>
                <a:cs typeface="ＭＳ Ｐゴシック" pitchFamily="-111" charset="-128"/>
              </a:rPr>
              <a:pPr/>
              <a:t>63</a:t>
            </a:fld>
            <a:endParaRPr lang="en-US">
              <a:latin typeface="Arial" pitchFamily="-111" charset="0"/>
              <a:ea typeface="ＭＳ Ｐゴシック" pitchFamily="-111" charset="-128"/>
              <a:cs typeface="ＭＳ Ｐゴシック" pitchFamily="-111" charset="-128"/>
            </a:endParaRPr>
          </a:p>
        </p:txBody>
      </p:sp>
      <p:sp>
        <p:nvSpPr>
          <p:cNvPr id="658437"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Axioms</a:t>
            </a:r>
          </a:p>
        </p:txBody>
      </p:sp>
      <p:sp>
        <p:nvSpPr>
          <p:cNvPr id="658438"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Must be tautologies</a:t>
            </a:r>
          </a:p>
          <a:p>
            <a:pPr eaLnBrk="1" hangingPunct="1"/>
            <a:r>
              <a:rPr lang="en-US" dirty="0">
                <a:ea typeface="ＭＳ Ｐゴシック" pitchFamily="-111" charset="-128"/>
                <a:cs typeface="ＭＳ Ｐゴシック" pitchFamily="-111" charset="-128"/>
              </a:rPr>
              <a:t>Can be incomplete</a:t>
            </a:r>
          </a:p>
          <a:p>
            <a:pPr eaLnBrk="1" hangingPunct="1"/>
            <a:r>
              <a:rPr lang="en-US" dirty="0">
                <a:ea typeface="ＭＳ Ｐゴシック" pitchFamily="-111" charset="-128"/>
                <a:cs typeface="ＭＳ Ｐゴシック" pitchFamily="-111" charset="-128"/>
              </a:rPr>
              <a:t>Might have limitations on them and on WFFs, e.g.,</a:t>
            </a:r>
          </a:p>
          <a:p>
            <a:pPr lvl="1" eaLnBrk="1" hangingPunct="1"/>
            <a:r>
              <a:rPr lang="en-US" dirty="0"/>
              <a:t>Just implication</a:t>
            </a:r>
          </a:p>
          <a:p>
            <a:pPr lvl="1" eaLnBrk="1" hangingPunct="1"/>
            <a:r>
              <a:rPr lang="en-US" dirty="0"/>
              <a:t>Only n variables</a:t>
            </a:r>
          </a:p>
          <a:p>
            <a:pPr lvl="1" eaLnBrk="1" hangingPunct="1"/>
            <a:r>
              <a:rPr lang="en-US" dirty="0"/>
              <a:t>Single axiom</a:t>
            </a:r>
          </a:p>
        </p:txBody>
      </p:sp>
    </p:spTree>
    <p:extLst>
      <p:ext uri="{BB962C8B-B14F-4D97-AF65-F5344CB8AC3E}">
        <p14:creationId xmlns:p14="http://schemas.microsoft.com/office/powerpoint/2010/main" val="5824893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Date Placeholder 3"/>
          <p:cNvSpPr>
            <a:spLocks noGrp="1"/>
          </p:cNvSpPr>
          <p:nvPr>
            <p:ph type="dt" sz="quarter" idx="10"/>
          </p:nvPr>
        </p:nvSpPr>
        <p:spPr>
          <a:noFill/>
        </p:spPr>
        <p:txBody>
          <a:bodyPr/>
          <a:lstStyle/>
          <a:p>
            <a:fld id="{0E3464A2-699F-4F4A-98EA-D66AD6E9D0C9}"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66048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60484" name="Slide Number Placeholder 5"/>
          <p:cNvSpPr>
            <a:spLocks noGrp="1"/>
          </p:cNvSpPr>
          <p:nvPr>
            <p:ph type="sldNum" sz="quarter" idx="12"/>
          </p:nvPr>
        </p:nvSpPr>
        <p:spPr>
          <a:noFill/>
        </p:spPr>
        <p:txBody>
          <a:bodyPr/>
          <a:lstStyle/>
          <a:p>
            <a:fld id="{290E4666-9E12-7440-967B-0F11EC86C1D5}" type="slidenum">
              <a:rPr lang="en-US">
                <a:latin typeface="Arial" pitchFamily="-111" charset="0"/>
                <a:ea typeface="ＭＳ Ｐゴシック" pitchFamily="-111" charset="-128"/>
                <a:cs typeface="ＭＳ Ｐゴシック" pitchFamily="-111" charset="-128"/>
              </a:rPr>
              <a:pPr/>
              <a:t>64</a:t>
            </a:fld>
            <a:endParaRPr lang="en-US">
              <a:latin typeface="Arial" pitchFamily="-111" charset="0"/>
              <a:ea typeface="ＭＳ Ｐゴシック" pitchFamily="-111" charset="-128"/>
              <a:cs typeface="ＭＳ Ｐゴシック" pitchFamily="-111" charset="-128"/>
            </a:endParaRPr>
          </a:p>
        </p:txBody>
      </p:sp>
      <p:sp>
        <p:nvSpPr>
          <p:cNvPr id="66048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Simulating Machines</a:t>
            </a:r>
          </a:p>
        </p:txBody>
      </p:sp>
      <p:sp>
        <p:nvSpPr>
          <p:cNvPr id="660486"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Linear representations require associativity, unless all operations can be performed on prefix only (or suffix only)</a:t>
            </a:r>
          </a:p>
          <a:p>
            <a:pPr eaLnBrk="1" hangingPunct="1"/>
            <a:r>
              <a:rPr lang="en-US" dirty="0">
                <a:ea typeface="ＭＳ Ｐゴシック" pitchFamily="-111" charset="-128"/>
                <a:cs typeface="ＭＳ Ｐゴシック" pitchFamily="-111" charset="-128"/>
              </a:rPr>
              <a:t>Prefix and suffix-based operations are single stacks and limit us to CFLs</a:t>
            </a:r>
          </a:p>
          <a:p>
            <a:pPr eaLnBrk="1" hangingPunct="1"/>
            <a:r>
              <a:rPr lang="en-US" dirty="0">
                <a:ea typeface="ＭＳ Ｐゴシック" pitchFamily="-111" charset="-128"/>
                <a:cs typeface="ＭＳ Ｐゴシック" pitchFamily="-111" charset="-128"/>
              </a:rPr>
              <a:t>Can simulate Post normal Forms with just 3 variables. A PNF has rules </a:t>
            </a:r>
            <a:r>
              <a:rPr lang="en-US" dirty="0">
                <a:ea typeface="ＭＳ Ｐゴシック" pitchFamily="-111" charset="-128"/>
                <a:cs typeface="ＭＳ Ｐゴシック" pitchFamily="-111" charset="-128"/>
                <a:sym typeface="Symbol" panose="05050102010706020507" pitchFamily="18" charset="2"/>
              </a:rPr>
              <a:t></a:t>
            </a:r>
            <a:r>
              <a:rPr lang="en-US" dirty="0">
                <a:ea typeface="ＭＳ Ｐゴシック" pitchFamily="-111" charset="-128"/>
                <a:cs typeface="ＭＳ Ｐゴシック" pitchFamily="-111" charset="-128"/>
              </a:rPr>
              <a:t>P </a:t>
            </a:r>
            <a:r>
              <a:rPr lang="en-US" dirty="0">
                <a:ea typeface="ＭＳ Ｐゴシック" pitchFamily="-111" charset="-128"/>
                <a:cs typeface="ＭＳ Ｐゴシック" pitchFamily="-111" charset="-128"/>
                <a:sym typeface="Symbol" panose="05050102010706020507" pitchFamily="18" charset="2"/>
              </a:rPr>
              <a:t> P</a:t>
            </a:r>
            <a:endParaRPr lang="en-US" dirty="0">
              <a:ea typeface="ＭＳ Ｐゴシック" pitchFamily="-111" charset="-128"/>
              <a:cs typeface="ＭＳ Ｐゴシック" pitchFamily="-111" charset="-128"/>
            </a:endParaRPr>
          </a:p>
          <a:p>
            <a:pPr lvl="1" eaLnBrk="1" hangingPunct="1"/>
            <a:endParaRPr lang="en-US" dirty="0"/>
          </a:p>
        </p:txBody>
      </p:sp>
    </p:spTree>
    <p:extLst>
      <p:ext uri="{BB962C8B-B14F-4D97-AF65-F5344CB8AC3E}">
        <p14:creationId xmlns:p14="http://schemas.microsoft.com/office/powerpoint/2010/main" val="13915825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Date Placeholder 3"/>
          <p:cNvSpPr>
            <a:spLocks noGrp="1"/>
          </p:cNvSpPr>
          <p:nvPr>
            <p:ph type="dt" sz="quarter" idx="10"/>
          </p:nvPr>
        </p:nvSpPr>
        <p:spPr>
          <a:noFill/>
        </p:spPr>
        <p:txBody>
          <a:bodyPr/>
          <a:lstStyle/>
          <a:p>
            <a:fld id="{EACB0785-B3F7-124F-BA3C-22731ACC2F60}"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66253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62532" name="Slide Number Placeholder 5"/>
          <p:cNvSpPr>
            <a:spLocks noGrp="1"/>
          </p:cNvSpPr>
          <p:nvPr>
            <p:ph type="sldNum" sz="quarter" idx="12"/>
          </p:nvPr>
        </p:nvSpPr>
        <p:spPr>
          <a:noFill/>
        </p:spPr>
        <p:txBody>
          <a:bodyPr/>
          <a:lstStyle/>
          <a:p>
            <a:fld id="{81E2D4D0-39E2-3740-B614-95EE1AF7DD75}" type="slidenum">
              <a:rPr lang="en-US">
                <a:latin typeface="Arial" pitchFamily="-111" charset="0"/>
                <a:ea typeface="ＭＳ Ｐゴシック" pitchFamily="-111" charset="-128"/>
                <a:cs typeface="ＭＳ Ｐゴシック" pitchFamily="-111" charset="-128"/>
              </a:rPr>
              <a:pPr/>
              <a:t>65</a:t>
            </a:fld>
            <a:endParaRPr lang="en-US">
              <a:latin typeface="Arial" pitchFamily="-111" charset="0"/>
              <a:ea typeface="ＭＳ Ｐゴシック" pitchFamily="-111" charset="-128"/>
              <a:cs typeface="ＭＳ Ｐゴシック" pitchFamily="-111" charset="-128"/>
            </a:endParaRPr>
          </a:p>
        </p:txBody>
      </p:sp>
      <p:sp>
        <p:nvSpPr>
          <p:cNvPr id="662533" name="Rectangle 2"/>
          <p:cNvSpPr>
            <a:spLocks noGrp="1" noChangeArrowheads="1"/>
          </p:cNvSpPr>
          <p:nvPr>
            <p:ph type="title"/>
          </p:nvPr>
        </p:nvSpPr>
        <p:spPr/>
        <p:txBody>
          <a:bodyPr/>
          <a:lstStyle/>
          <a:p>
            <a:pPr eaLnBrk="1" hangingPunct="1"/>
            <a:r>
              <a:rPr lang="en-US" dirty="0" err="1">
                <a:ea typeface="ＭＳ Ｐゴシック" pitchFamily="-111" charset="-128"/>
                <a:cs typeface="ＭＳ Ｐゴシック" pitchFamily="-111" charset="-128"/>
              </a:rPr>
              <a:t>Diadic</a:t>
            </a:r>
            <a:r>
              <a:rPr lang="en-US" dirty="0">
                <a:ea typeface="ＭＳ Ｐゴシック" pitchFamily="-111" charset="-128"/>
                <a:cs typeface="ＭＳ Ｐゴシック" pitchFamily="-111" charset="-128"/>
              </a:rPr>
              <a:t> PIPC</a:t>
            </a:r>
          </a:p>
        </p:txBody>
      </p:sp>
      <p:sp>
        <p:nvSpPr>
          <p:cNvPr id="662534"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Diadic limits us to two variables</a:t>
            </a:r>
          </a:p>
          <a:p>
            <a:pPr eaLnBrk="1" hangingPunct="1"/>
            <a:r>
              <a:rPr lang="en-US">
                <a:ea typeface="ＭＳ Ｐゴシック" pitchFamily="-111" charset="-128"/>
                <a:cs typeface="ＭＳ Ｐゴシック" pitchFamily="-111" charset="-128"/>
              </a:rPr>
              <a:t>PIPC means Partial Implicational Propositional Calculus, and limits us to implication as only connective</a:t>
            </a:r>
          </a:p>
          <a:p>
            <a:pPr eaLnBrk="1" hangingPunct="1"/>
            <a:r>
              <a:rPr lang="en-US">
                <a:ea typeface="ＭＳ Ｐゴシック" pitchFamily="-111" charset="-128"/>
                <a:cs typeface="ＭＳ Ｐゴシック" pitchFamily="-111" charset="-128"/>
              </a:rPr>
              <a:t>Partial just means we get a fragment</a:t>
            </a:r>
          </a:p>
          <a:p>
            <a:pPr eaLnBrk="1" hangingPunct="1"/>
            <a:r>
              <a:rPr lang="en-US">
                <a:ea typeface="ＭＳ Ｐゴシック" pitchFamily="-111" charset="-128"/>
                <a:cs typeface="ＭＳ Ｐゴシック" pitchFamily="-111" charset="-128"/>
              </a:rPr>
              <a:t>Problems</a:t>
            </a:r>
          </a:p>
          <a:p>
            <a:pPr lvl="1" eaLnBrk="1" hangingPunct="1"/>
            <a:r>
              <a:rPr lang="en-US"/>
              <a:t>Is fragment complete?</a:t>
            </a:r>
          </a:p>
          <a:p>
            <a:pPr lvl="1" eaLnBrk="1" hangingPunct="1"/>
            <a:r>
              <a:rPr lang="en-US"/>
              <a:t>Can F be derived by substitution and MP?</a:t>
            </a:r>
          </a:p>
          <a:p>
            <a:pPr lvl="1" eaLnBrk="1" hangingPunct="1"/>
            <a:endParaRPr lang="en-US"/>
          </a:p>
        </p:txBody>
      </p:sp>
    </p:spTree>
    <p:extLst>
      <p:ext uri="{BB962C8B-B14F-4D97-AF65-F5344CB8AC3E}">
        <p14:creationId xmlns:p14="http://schemas.microsoft.com/office/powerpoint/2010/main" val="918399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Date Placeholder 3"/>
          <p:cNvSpPr>
            <a:spLocks noGrp="1"/>
          </p:cNvSpPr>
          <p:nvPr>
            <p:ph type="dt" sz="quarter" idx="10"/>
          </p:nvPr>
        </p:nvSpPr>
        <p:spPr>
          <a:noFill/>
        </p:spPr>
        <p:txBody>
          <a:bodyPr/>
          <a:lstStyle/>
          <a:p>
            <a:fld id="{B97875D2-DBF7-A942-8A34-D7D6AE86A97B}"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66457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64580" name="Slide Number Placeholder 5"/>
          <p:cNvSpPr>
            <a:spLocks noGrp="1"/>
          </p:cNvSpPr>
          <p:nvPr>
            <p:ph type="sldNum" sz="quarter" idx="12"/>
          </p:nvPr>
        </p:nvSpPr>
        <p:spPr>
          <a:noFill/>
        </p:spPr>
        <p:txBody>
          <a:bodyPr/>
          <a:lstStyle/>
          <a:p>
            <a:fld id="{FFFEF408-5B50-8D47-9F1D-7FEA318C119F}" type="slidenum">
              <a:rPr lang="en-US">
                <a:latin typeface="Arial" pitchFamily="-111" charset="0"/>
                <a:ea typeface="ＭＳ Ｐゴシック" pitchFamily="-111" charset="-128"/>
                <a:cs typeface="ＭＳ Ｐゴシック" pitchFamily="-111" charset="-128"/>
              </a:rPr>
              <a:pPr/>
              <a:t>66</a:t>
            </a:fld>
            <a:endParaRPr lang="en-US">
              <a:latin typeface="Arial" pitchFamily="-111" charset="0"/>
              <a:ea typeface="ＭＳ Ｐゴシック" pitchFamily="-111" charset="-128"/>
              <a:cs typeface="ＭＳ Ｐゴシック" pitchFamily="-111" charset="-128"/>
            </a:endParaRPr>
          </a:p>
        </p:txBody>
      </p:sp>
      <p:sp>
        <p:nvSpPr>
          <p:cNvPr id="66458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Living without Associativity</a:t>
            </a:r>
          </a:p>
        </p:txBody>
      </p:sp>
      <p:sp>
        <p:nvSpPr>
          <p:cNvPr id="664582"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Consider a two-stack model of a TM</a:t>
            </a:r>
          </a:p>
          <a:p>
            <a:pPr eaLnBrk="1" hangingPunct="1"/>
            <a:r>
              <a:rPr lang="en-US">
                <a:ea typeface="ＭＳ Ｐゴシック" pitchFamily="-111" charset="-128"/>
                <a:cs typeface="ＭＳ Ｐゴシック" pitchFamily="-111" charset="-128"/>
              </a:rPr>
              <a:t>Could somehow use one variable for left stack and other for right</a:t>
            </a:r>
          </a:p>
          <a:p>
            <a:pPr eaLnBrk="1" hangingPunct="1"/>
            <a:r>
              <a:rPr lang="en-US">
                <a:ea typeface="ＭＳ Ｐゴシック" pitchFamily="-111" charset="-128"/>
                <a:cs typeface="ＭＳ Ｐゴシック" pitchFamily="-111" charset="-128"/>
              </a:rPr>
              <a:t>Must find a way to encode a sequence as a composition of forms – that’s the key to this simulation</a:t>
            </a:r>
          </a:p>
        </p:txBody>
      </p:sp>
    </p:spTree>
    <p:extLst>
      <p:ext uri="{BB962C8B-B14F-4D97-AF65-F5344CB8AC3E}">
        <p14:creationId xmlns:p14="http://schemas.microsoft.com/office/powerpoint/2010/main" val="3158997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Date Placeholder 3"/>
          <p:cNvSpPr>
            <a:spLocks noGrp="1"/>
          </p:cNvSpPr>
          <p:nvPr>
            <p:ph type="dt" sz="quarter" idx="10"/>
          </p:nvPr>
        </p:nvSpPr>
        <p:spPr>
          <a:noFill/>
        </p:spPr>
        <p:txBody>
          <a:bodyPr/>
          <a:lstStyle/>
          <a:p>
            <a:fld id="{67B91555-3EE5-9441-A680-9FEF333A8090}"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666627"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66628" name="Slide Number Placeholder 5"/>
          <p:cNvSpPr>
            <a:spLocks noGrp="1"/>
          </p:cNvSpPr>
          <p:nvPr>
            <p:ph type="sldNum" sz="quarter" idx="12"/>
          </p:nvPr>
        </p:nvSpPr>
        <p:spPr>
          <a:noFill/>
        </p:spPr>
        <p:txBody>
          <a:bodyPr/>
          <a:lstStyle/>
          <a:p>
            <a:fld id="{A6362CBD-2275-4249-9249-932A9DAC1E2C}" type="slidenum">
              <a:rPr lang="en-US">
                <a:latin typeface="Arial" pitchFamily="-111" charset="0"/>
                <a:ea typeface="ＭＳ Ｐゴシック" pitchFamily="-111" charset="-128"/>
                <a:cs typeface="ＭＳ Ｐゴシック" pitchFamily="-111" charset="-128"/>
              </a:rPr>
              <a:pPr/>
              <a:t>67</a:t>
            </a:fld>
            <a:endParaRPr lang="en-US">
              <a:latin typeface="Arial" pitchFamily="-111" charset="0"/>
              <a:ea typeface="ＭＳ Ｐゴシック" pitchFamily="-111" charset="-128"/>
              <a:cs typeface="ＭＳ Ｐゴシック" pitchFamily="-111" charset="-128"/>
            </a:endParaRPr>
          </a:p>
        </p:txBody>
      </p:sp>
      <p:sp>
        <p:nvSpPr>
          <p:cNvPr id="66662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Composition Encoding</a:t>
            </a:r>
          </a:p>
        </p:txBody>
      </p:sp>
      <p:sp>
        <p:nvSpPr>
          <p:cNvPr id="666630"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Consider (p </a:t>
            </a:r>
            <a:r>
              <a:rPr lang="en-US" dirty="0">
                <a:ea typeface="ＭＳ Ｐゴシック" pitchFamily="-111" charset="-128"/>
                <a:cs typeface="ＭＳ Ｐゴシック" pitchFamily="-111" charset="-128"/>
                <a:sym typeface="Symbol" pitchFamily="-111" charset="2"/>
              </a:rPr>
              <a:t> p), (</a:t>
            </a:r>
            <a:r>
              <a:rPr lang="en-US" dirty="0">
                <a:ea typeface="ＭＳ Ｐゴシック" pitchFamily="-111" charset="-128"/>
                <a:cs typeface="ＭＳ Ｐゴシック" pitchFamily="-111" charset="-128"/>
              </a:rPr>
              <a:t>p </a:t>
            </a:r>
            <a:r>
              <a:rPr lang="en-US"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rPr>
              <a:t>(p </a:t>
            </a:r>
            <a:r>
              <a:rPr lang="en-US" dirty="0">
                <a:ea typeface="ＭＳ Ｐゴシック" pitchFamily="-111" charset="-128"/>
                <a:cs typeface="ＭＳ Ｐゴシック" pitchFamily="-111" charset="-128"/>
                <a:sym typeface="Symbol" pitchFamily="-111" charset="2"/>
              </a:rPr>
              <a:t> p) ), </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rPr>
              <a:t>(p </a:t>
            </a:r>
            <a:r>
              <a:rPr lang="en-US"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rPr>
              <a:t>p </a:t>
            </a:r>
            <a:r>
              <a:rPr lang="en-US"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rPr>
              <a:t>(p </a:t>
            </a:r>
            <a:r>
              <a:rPr lang="en-US" dirty="0">
                <a:ea typeface="ＭＳ Ｐゴシック" pitchFamily="-111" charset="-128"/>
                <a:cs typeface="ＭＳ Ｐゴシック" pitchFamily="-111" charset="-128"/>
                <a:sym typeface="Symbol" pitchFamily="-111" charset="2"/>
              </a:rPr>
              <a:t> p) ) ), …</a:t>
            </a:r>
          </a:p>
          <a:p>
            <a:pPr lvl="1" eaLnBrk="1" hangingPunct="1"/>
            <a:r>
              <a:rPr lang="en-US" dirty="0">
                <a:sym typeface="Symbol" pitchFamily="-111" charset="2"/>
              </a:rPr>
              <a:t>No form is a substitution instance of any of the other, so they can’t be confused</a:t>
            </a:r>
          </a:p>
          <a:p>
            <a:pPr lvl="1" eaLnBrk="1" hangingPunct="1"/>
            <a:r>
              <a:rPr lang="en-US" dirty="0">
                <a:sym typeface="Symbol" pitchFamily="-111" charset="2"/>
              </a:rPr>
              <a:t>All are tautologies</a:t>
            </a:r>
          </a:p>
          <a:p>
            <a:pPr eaLnBrk="1" hangingPunct="1"/>
            <a:r>
              <a:rPr lang="en-US" dirty="0">
                <a:ea typeface="ＭＳ Ｐゴシック" pitchFamily="-111" charset="-128"/>
                <a:cs typeface="ＭＳ Ｐゴシック" pitchFamily="-111" charset="-128"/>
                <a:sym typeface="Symbol" pitchFamily="-111" charset="2"/>
              </a:rPr>
              <a:t>Consider ((X  Y)  Y)</a:t>
            </a:r>
          </a:p>
          <a:p>
            <a:pPr lvl="1" eaLnBrk="1" hangingPunct="1"/>
            <a:r>
              <a:rPr lang="en-US" dirty="0">
                <a:sym typeface="Symbol" pitchFamily="-111" charset="2"/>
              </a:rPr>
              <a:t>This is just X  Y</a:t>
            </a:r>
          </a:p>
        </p:txBody>
      </p:sp>
    </p:spTree>
    <p:extLst>
      <p:ext uri="{BB962C8B-B14F-4D97-AF65-F5344CB8AC3E}">
        <p14:creationId xmlns:p14="http://schemas.microsoft.com/office/powerpoint/2010/main" val="12136263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Date Placeholder 3"/>
          <p:cNvSpPr>
            <a:spLocks noGrp="1"/>
          </p:cNvSpPr>
          <p:nvPr>
            <p:ph type="dt" sz="quarter" idx="10"/>
          </p:nvPr>
        </p:nvSpPr>
        <p:spPr>
          <a:noFill/>
        </p:spPr>
        <p:txBody>
          <a:bodyPr/>
          <a:lstStyle/>
          <a:p>
            <a:fld id="{3A51F19A-670A-494B-B454-0FAC7E422669}"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66867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68676" name="Slide Number Placeholder 5"/>
          <p:cNvSpPr>
            <a:spLocks noGrp="1"/>
          </p:cNvSpPr>
          <p:nvPr>
            <p:ph type="sldNum" sz="quarter" idx="12"/>
          </p:nvPr>
        </p:nvSpPr>
        <p:spPr>
          <a:noFill/>
        </p:spPr>
        <p:txBody>
          <a:bodyPr/>
          <a:lstStyle/>
          <a:p>
            <a:fld id="{22E6C6E1-DD6B-1949-83A0-2CC12376C9AF}" type="slidenum">
              <a:rPr lang="en-US">
                <a:latin typeface="Arial" pitchFamily="-111" charset="0"/>
                <a:ea typeface="ＭＳ Ｐゴシック" pitchFamily="-111" charset="-128"/>
                <a:cs typeface="ＭＳ Ｐゴシック" pitchFamily="-111" charset="-128"/>
              </a:rPr>
              <a:pPr/>
              <a:t>68</a:t>
            </a:fld>
            <a:endParaRPr lang="en-US">
              <a:latin typeface="Arial" pitchFamily="-111" charset="0"/>
              <a:ea typeface="ＭＳ Ｐゴシック" pitchFamily="-111" charset="-128"/>
              <a:cs typeface="ＭＳ Ｐゴシック" pitchFamily="-111" charset="-128"/>
            </a:endParaRPr>
          </a:p>
        </p:txBody>
      </p:sp>
      <p:sp>
        <p:nvSpPr>
          <p:cNvPr id="66867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Encoding</a:t>
            </a:r>
          </a:p>
        </p:txBody>
      </p:sp>
      <p:sp>
        <p:nvSpPr>
          <p:cNvPr id="668678" name="Rectangle 3"/>
          <p:cNvSpPr>
            <a:spLocks noGrp="1" noChangeArrowheads="1"/>
          </p:cNvSpPr>
          <p:nvPr>
            <p:ph type="body" idx="1"/>
          </p:nvPr>
        </p:nvSpPr>
        <p:spPr/>
        <p:txBody>
          <a:bodyPr/>
          <a:lstStyle/>
          <a:p>
            <a:pPr eaLnBrk="1" hangingPunct="1"/>
            <a:r>
              <a:rPr lang="en-US" sz="2400">
                <a:ea typeface="ＭＳ Ｐゴシック" pitchFamily="-111" charset="-128"/>
                <a:cs typeface="ＭＳ Ｐゴシック" pitchFamily="-111" charset="-128"/>
              </a:rPr>
              <a:t>Use (p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sym typeface="Symbol" pitchFamily="-111" charset="2"/>
              </a:rPr>
              <a:t> p) as form of bottom of stack</a:t>
            </a:r>
          </a:p>
          <a:p>
            <a:pPr eaLnBrk="1" hangingPunct="1"/>
            <a:r>
              <a:rPr lang="en-US" sz="2400">
                <a:ea typeface="ＭＳ Ｐゴシック" pitchFamily="-111" charset="-128"/>
                <a:cs typeface="ＭＳ Ｐゴシック" pitchFamily="-111" charset="-128"/>
                <a:sym typeface="Symbol" pitchFamily="-111" charset="2"/>
              </a:rPr>
              <a:t>Use </a:t>
            </a:r>
            <a:r>
              <a:rPr lang="en-US" sz="2400">
                <a:ea typeface="ＭＳ Ｐゴシック" pitchFamily="-111" charset="-128"/>
                <a:cs typeface="ＭＳ Ｐゴシック" pitchFamily="-111" charset="-128"/>
              </a:rPr>
              <a:t>(p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sym typeface="Symbol" pitchFamily="-111" charset="2"/>
              </a:rPr>
              <a:t> </a:t>
            </a:r>
            <a:r>
              <a:rPr lang="en-US" sz="2400">
                <a:ea typeface="ＭＳ Ｐゴシック" pitchFamily="-111" charset="-128"/>
                <a:cs typeface="ＭＳ Ｐゴシック" pitchFamily="-111" charset="-128"/>
              </a:rPr>
              <a:t>(p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sym typeface="Symbol" pitchFamily="-111" charset="2"/>
              </a:rPr>
              <a:t> p)) as form for letter 0</a:t>
            </a:r>
          </a:p>
          <a:p>
            <a:pPr eaLnBrk="1" hangingPunct="1"/>
            <a:r>
              <a:rPr lang="en-US" sz="2400">
                <a:ea typeface="ＭＳ Ｐゴシック" pitchFamily="-111" charset="-128"/>
                <a:cs typeface="ＭＳ Ｐゴシック" pitchFamily="-111" charset="-128"/>
                <a:sym typeface="Symbol" pitchFamily="-111" charset="2"/>
              </a:rPr>
              <a:t>Use </a:t>
            </a:r>
            <a:r>
              <a:rPr lang="en-US" sz="2400">
                <a:ea typeface="ＭＳ Ｐゴシック" pitchFamily="-111" charset="-128"/>
                <a:cs typeface="ＭＳ Ｐゴシック" pitchFamily="-111" charset="-128"/>
              </a:rPr>
              <a:t>(p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sym typeface="Symbol" pitchFamily="-111" charset="2"/>
              </a:rPr>
              <a:t> </a:t>
            </a:r>
            <a:r>
              <a:rPr lang="en-US" sz="2400">
                <a:ea typeface="ＭＳ Ｐゴシック" pitchFamily="-111" charset="-128"/>
                <a:cs typeface="ＭＳ Ｐゴシック" pitchFamily="-111" charset="-128"/>
              </a:rPr>
              <a:t>(p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sym typeface="Symbol" pitchFamily="-111" charset="2"/>
              </a:rPr>
              <a:t> </a:t>
            </a:r>
            <a:r>
              <a:rPr lang="en-US" sz="2400">
                <a:ea typeface="ＭＳ Ｐゴシック" pitchFamily="-111" charset="-128"/>
                <a:cs typeface="ＭＳ Ｐゴシック" pitchFamily="-111" charset="-128"/>
              </a:rPr>
              <a:t>(p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sym typeface="Symbol" pitchFamily="-111" charset="2"/>
              </a:rPr>
              <a:t> p))) as form for 1</a:t>
            </a:r>
          </a:p>
          <a:p>
            <a:pPr eaLnBrk="1" hangingPunct="1"/>
            <a:r>
              <a:rPr lang="en-US" sz="2400">
                <a:ea typeface="ＭＳ Ｐゴシック" pitchFamily="-111" charset="-128"/>
                <a:cs typeface="ＭＳ Ｐゴシック" pitchFamily="-111" charset="-128"/>
                <a:sym typeface="Symbol" pitchFamily="-111" charset="2"/>
              </a:rPr>
              <a:t>Etc.</a:t>
            </a:r>
          </a:p>
          <a:p>
            <a:pPr eaLnBrk="1" hangingPunct="1"/>
            <a:r>
              <a:rPr lang="en-US" sz="2400">
                <a:ea typeface="ＭＳ Ｐゴシック" pitchFamily="-111" charset="-128"/>
                <a:cs typeface="ＭＳ Ｐゴシック" pitchFamily="-111" charset="-128"/>
                <a:sym typeface="Symbol" pitchFamily="-111" charset="2"/>
              </a:rPr>
              <a:t>String 01 (reading top to bottom of stack) is</a:t>
            </a:r>
          </a:p>
          <a:p>
            <a:pPr lvl="1" eaLnBrk="1" hangingPunct="1"/>
            <a:r>
              <a:rPr lang="en-US" sz="2000">
                <a:sym typeface="Symbol" pitchFamily="-111" charset="2"/>
              </a:rPr>
              <a:t> </a:t>
            </a:r>
            <a:r>
              <a:rPr lang="en-US" sz="2000">
                <a:solidFill>
                  <a:schemeClr val="hlink"/>
                </a:solidFill>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rPr>
              <a:t> </a:t>
            </a:r>
            <a:r>
              <a:rPr lang="en-US" sz="2000">
                <a:solidFill>
                  <a:srgbClr val="0000FF"/>
                </a:solidFill>
                <a:sym typeface="Symbol" pitchFamily="-111" charset="2"/>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rPr>
              <a:t> </a:t>
            </a:r>
            <a:r>
              <a:rPr lang="en-US" sz="2000">
                <a:solidFill>
                  <a:srgbClr val="0000FF"/>
                </a:solidFill>
                <a:sym typeface="Symbol" pitchFamily="-111" charset="2"/>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rPr>
              <a:t> </a:t>
            </a:r>
            <a:r>
              <a:rPr lang="en-US" sz="2000">
                <a:solidFill>
                  <a:srgbClr val="0000FF"/>
                </a:solidFill>
                <a:sym typeface="Symbol" pitchFamily="-111" charset="2"/>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sym typeface="Symbol" pitchFamily="-111" charset="2"/>
              </a:rPr>
              <a:t> ) ) )</a:t>
            </a:r>
            <a:r>
              <a:rPr lang="en-US" sz="2000"/>
              <a:t> </a:t>
            </a:r>
            <a:r>
              <a:rPr lang="en-US" sz="2000">
                <a:solidFill>
                  <a:schemeClr val="hlink"/>
                </a:solidFill>
                <a:sym typeface="Symbol" pitchFamily="-111" charset="2"/>
              </a:rPr>
              <a:t></a:t>
            </a:r>
            <a:r>
              <a:rPr lang="en-US" sz="2000">
                <a:sym typeface="Symbol" pitchFamily="-111" charset="2"/>
              </a:rPr>
              <a:t> </a:t>
            </a:r>
            <a:br>
              <a:rPr lang="en-US" sz="2000">
                <a:sym typeface="Symbol" pitchFamily="-111" charset="2"/>
              </a:rPr>
            </a:br>
            <a:r>
              <a:rPr lang="en-US" sz="2000">
                <a:sym typeface="Symbol" pitchFamily="-111" charset="2"/>
              </a:rPr>
              <a:t>   </a:t>
            </a:r>
            <a:r>
              <a:rPr lang="en-US" sz="2000">
                <a:solidFill>
                  <a:schemeClr val="hlink"/>
                </a:solidFill>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rPr>
              <a:t> </a:t>
            </a:r>
            <a:r>
              <a:rPr lang="en-US" sz="2000">
                <a:solidFill>
                  <a:srgbClr val="0000FF"/>
                </a:solidFill>
                <a:sym typeface="Symbol" pitchFamily="-111" charset="2"/>
              </a:rPr>
              <a:t> </a:t>
            </a:r>
            <a:r>
              <a:rPr lang="en-US" sz="2000">
                <a:solidFill>
                  <a:srgbClr val="0000FF"/>
                </a:solidFill>
              </a:rPr>
              <a:t>( </a:t>
            </a:r>
            <a:r>
              <a:rPr lang="en-US" sz="2000">
                <a:solidFill>
                  <a:srgbClr val="993366"/>
                </a:solidFill>
              </a:rPr>
              <a:t>(p </a:t>
            </a:r>
            <a:r>
              <a:rPr lang="en-US" sz="2000">
                <a:solidFill>
                  <a:srgbClr val="993366"/>
                </a:solidFill>
                <a:latin typeface="Symbol" pitchFamily="-111" charset="2"/>
                <a:sym typeface="Symbol" pitchFamily="-111" charset="2"/>
              </a:rPr>
              <a:t></a:t>
            </a:r>
            <a:r>
              <a:rPr lang="en-US" sz="2000">
                <a:solidFill>
                  <a:srgbClr val="993366"/>
                </a:solidFill>
                <a:sym typeface="Symbol" pitchFamily="-111" charset="2"/>
              </a:rPr>
              <a:t> p)</a:t>
            </a:r>
            <a:r>
              <a:rPr lang="en-US" sz="2000">
                <a:solidFill>
                  <a:srgbClr val="0000FF"/>
                </a:solidFill>
              </a:rPr>
              <a:t> </a:t>
            </a:r>
            <a:r>
              <a:rPr lang="en-US" sz="2000">
                <a:solidFill>
                  <a:srgbClr val="0000FF"/>
                </a:solidFill>
                <a:sym typeface="Symbol" pitchFamily="-111" charset="2"/>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rPr>
              <a:t> </a:t>
            </a:r>
            <a:r>
              <a:rPr lang="en-US" sz="2000">
                <a:solidFill>
                  <a:srgbClr val="0000FF"/>
                </a:solidFill>
                <a:sym typeface="Symbol" pitchFamily="-111" charset="2"/>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sym typeface="Symbol" pitchFamily="-111" charset="2"/>
              </a:rPr>
              <a:t> ) ) )</a:t>
            </a:r>
            <a:r>
              <a:rPr lang="en-US" sz="2000"/>
              <a:t> </a:t>
            </a:r>
            <a:r>
              <a:rPr lang="en-US" sz="2000">
                <a:solidFill>
                  <a:schemeClr val="hlink"/>
                </a:solidFill>
                <a:sym typeface="Symbol" pitchFamily="-111" charset="2"/>
              </a:rPr>
              <a:t></a:t>
            </a:r>
            <a:r>
              <a:rPr lang="en-US" sz="2000">
                <a:sym typeface="Symbol" pitchFamily="-111" charset="2"/>
              </a:rPr>
              <a:t> </a:t>
            </a:r>
            <a:br>
              <a:rPr lang="en-US" sz="2000">
                <a:sym typeface="Symbol" pitchFamily="-111" charset="2"/>
              </a:rPr>
            </a:br>
            <a:r>
              <a:rPr lang="en-US" sz="2000">
                <a:sym typeface="Symbol" pitchFamily="-111" charset="2"/>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t> </a:t>
            </a:r>
            <a:r>
              <a:rPr lang="en-US" sz="2000">
                <a:solidFill>
                  <a:srgbClr val="0000FF"/>
                </a:solidFill>
                <a:sym typeface="Symbol" pitchFamily="-111" charset="2"/>
              </a:rPr>
              <a:t></a:t>
            </a:r>
            <a:r>
              <a:rPr lang="en-US" sz="2000">
                <a:sym typeface="Symbol" pitchFamily="-111" charset="2"/>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t> </a:t>
            </a:r>
            <a:r>
              <a:rPr lang="en-US" sz="2000">
                <a:sym typeface="Symbol" pitchFamily="-111" charset="2"/>
              </a:rPr>
              <a:t> </a:t>
            </a:r>
            <a:r>
              <a:rPr lang="en-US" sz="2000">
                <a:solidFill>
                  <a:srgbClr val="0000FF"/>
                </a:solidFill>
              </a:rPr>
              <a:t>(</a:t>
            </a:r>
            <a:r>
              <a:rPr lang="en-US" sz="2000"/>
              <a:t> </a:t>
            </a:r>
            <a:r>
              <a:rPr lang="en-US" sz="2000">
                <a:solidFill>
                  <a:srgbClr val="993366"/>
                </a:solidFill>
              </a:rPr>
              <a:t>(p </a:t>
            </a:r>
            <a:r>
              <a:rPr lang="en-US" sz="2000">
                <a:solidFill>
                  <a:srgbClr val="993366"/>
                </a:solidFill>
                <a:sym typeface="Symbol" pitchFamily="-111" charset="2"/>
              </a:rPr>
              <a:t> p)</a:t>
            </a:r>
            <a:r>
              <a:rPr lang="en-US" sz="2000"/>
              <a:t> </a:t>
            </a:r>
            <a:r>
              <a:rPr lang="en-US" sz="2000">
                <a:sym typeface="Symbol" pitchFamily="-111" charset="2"/>
              </a:rPr>
              <a:t> </a:t>
            </a:r>
            <a:r>
              <a:rPr lang="en-US" sz="2000">
                <a:solidFill>
                  <a:srgbClr val="993366"/>
                </a:solidFill>
              </a:rPr>
              <a:t>(p </a:t>
            </a:r>
            <a:r>
              <a:rPr lang="en-US" sz="2000">
                <a:solidFill>
                  <a:srgbClr val="993366"/>
                </a:solidFill>
                <a:sym typeface="Symbol" pitchFamily="-111" charset="2"/>
              </a:rPr>
              <a:t> p)</a:t>
            </a:r>
            <a:r>
              <a:rPr lang="en-US" sz="2000">
                <a:sym typeface="Symbol" pitchFamily="-111" charset="2"/>
              </a:rPr>
              <a:t> </a:t>
            </a:r>
            <a:r>
              <a:rPr lang="en-US" sz="2000">
                <a:solidFill>
                  <a:srgbClr val="0000FF"/>
                </a:solidFill>
                <a:sym typeface="Symbol" pitchFamily="-111" charset="2"/>
              </a:rPr>
              <a:t>) ) )</a:t>
            </a:r>
            <a:r>
              <a:rPr lang="en-US" sz="2000">
                <a:sym typeface="Symbol" pitchFamily="-111" charset="2"/>
              </a:rPr>
              <a:t> </a:t>
            </a:r>
            <a:r>
              <a:rPr lang="en-US" sz="2000">
                <a:solidFill>
                  <a:schemeClr val="hlink"/>
                </a:solidFill>
                <a:sym typeface="Symbol" pitchFamily="-111" charset="2"/>
              </a:rPr>
              <a:t>) )</a:t>
            </a:r>
          </a:p>
        </p:txBody>
      </p:sp>
    </p:spTree>
    <p:extLst>
      <p:ext uri="{BB962C8B-B14F-4D97-AF65-F5344CB8AC3E}">
        <p14:creationId xmlns:p14="http://schemas.microsoft.com/office/powerpoint/2010/main" val="28009721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1328C-5959-4CFC-B38F-647D7F384246}"/>
              </a:ext>
            </a:extLst>
          </p:cNvPr>
          <p:cNvSpPr>
            <a:spLocks noGrp="1"/>
          </p:cNvSpPr>
          <p:nvPr>
            <p:ph type="title"/>
          </p:nvPr>
        </p:nvSpPr>
        <p:spPr/>
        <p:txBody>
          <a:bodyPr/>
          <a:lstStyle/>
          <a:p>
            <a:r>
              <a:rPr lang="en-US" dirty="0"/>
              <a:t>TM to Encode</a:t>
            </a:r>
          </a:p>
        </p:txBody>
      </p:sp>
      <p:sp>
        <p:nvSpPr>
          <p:cNvPr id="3" name="Content Placeholder 2">
            <a:extLst>
              <a:ext uri="{FF2B5EF4-FFF2-40B4-BE49-F238E27FC236}">
                <a16:creationId xmlns:a16="http://schemas.microsoft.com/office/drawing/2014/main" id="{718E8051-3C2F-40A2-89B3-2F3FBB11A223}"/>
              </a:ext>
            </a:extLst>
          </p:cNvPr>
          <p:cNvSpPr>
            <a:spLocks noGrp="1"/>
          </p:cNvSpPr>
          <p:nvPr>
            <p:ph idx="1"/>
          </p:nvPr>
        </p:nvSpPr>
        <p:spPr/>
        <p:txBody>
          <a:bodyPr/>
          <a:lstStyle/>
          <a:p>
            <a:r>
              <a:rPr lang="en-US" dirty="0"/>
              <a:t>Tape alphabet {0,1}	0 is blank</a:t>
            </a:r>
          </a:p>
          <a:p>
            <a:r>
              <a:rPr lang="en-US" dirty="0"/>
              <a:t>State set {q</a:t>
            </a:r>
            <a:r>
              <a:rPr lang="en-US" baseline="-25000" dirty="0"/>
              <a:t>1</a:t>
            </a:r>
            <a:r>
              <a:rPr lang="en-US" dirty="0"/>
              <a:t>, q</a:t>
            </a:r>
            <a:r>
              <a:rPr lang="en-US" baseline="-25000" dirty="0"/>
              <a:t>2</a:t>
            </a:r>
            <a:r>
              <a:rPr lang="en-US" dirty="0"/>
              <a:t>, … , </a:t>
            </a:r>
            <a:r>
              <a:rPr lang="en-US" dirty="0" err="1"/>
              <a:t>q</a:t>
            </a:r>
            <a:r>
              <a:rPr lang="en-US" baseline="-25000" dirty="0" err="1"/>
              <a:t>m</a:t>
            </a:r>
            <a:r>
              <a:rPr lang="en-US" dirty="0"/>
              <a:t>} </a:t>
            </a:r>
          </a:p>
          <a:p>
            <a:pPr lvl="1"/>
            <a:r>
              <a:rPr lang="en-US" dirty="0"/>
              <a:t>q</a:t>
            </a:r>
            <a:r>
              <a:rPr lang="en-US" baseline="-25000" dirty="0"/>
              <a:t>1</a:t>
            </a:r>
            <a:r>
              <a:rPr lang="en-US" dirty="0"/>
              <a:t> is start state</a:t>
            </a:r>
          </a:p>
          <a:p>
            <a:pPr lvl="1"/>
            <a:r>
              <a:rPr lang="en-US" dirty="0"/>
              <a:t>Machine halts if we reach a discriminant (state, scanned symbol) with no associated action</a:t>
            </a:r>
          </a:p>
          <a:p>
            <a:pPr lvl="1"/>
            <a:endParaRPr lang="en-US" dirty="0"/>
          </a:p>
        </p:txBody>
      </p:sp>
      <p:sp>
        <p:nvSpPr>
          <p:cNvPr id="4" name="Date Placeholder 3">
            <a:extLst>
              <a:ext uri="{FF2B5EF4-FFF2-40B4-BE49-F238E27FC236}">
                <a16:creationId xmlns:a16="http://schemas.microsoft.com/office/drawing/2014/main" id="{0ECB4AFA-53DE-4CAE-A38E-1145780F40ED}"/>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D37F0DA9-4D1B-4B19-981D-3822A06302B0}"/>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62D3209F-4F25-4C94-AE7C-4F1D71C475AA}"/>
              </a:ext>
            </a:extLst>
          </p:cNvPr>
          <p:cNvSpPr>
            <a:spLocks noGrp="1"/>
          </p:cNvSpPr>
          <p:nvPr>
            <p:ph type="sldNum" sz="quarter" idx="12"/>
          </p:nvPr>
        </p:nvSpPr>
        <p:spPr/>
        <p:txBody>
          <a:bodyPr/>
          <a:lstStyle/>
          <a:p>
            <a:fld id="{F7F6C048-724C-A44D-A3A9-573A2C2F7973}" type="slidenum">
              <a:rPr lang="en-US" smtClean="0"/>
              <a:pPr/>
              <a:t>69</a:t>
            </a:fld>
            <a:endParaRPr lang="en-US"/>
          </a:p>
        </p:txBody>
      </p:sp>
    </p:spTree>
    <p:extLst>
      <p:ext uri="{BB962C8B-B14F-4D97-AF65-F5344CB8AC3E}">
        <p14:creationId xmlns:p14="http://schemas.microsoft.com/office/powerpoint/2010/main" val="1102584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ea typeface="ＭＳ Ｐゴシック" pitchFamily="-111" charset="-128"/>
                <a:cs typeface="ＭＳ Ｐゴシック" pitchFamily="-111" charset="-128"/>
              </a:rPr>
              <a:t>Verify vs Solve</a:t>
            </a:r>
          </a:p>
        </p:txBody>
      </p:sp>
      <p:sp>
        <p:nvSpPr>
          <p:cNvPr id="52227" name="Content Placeholder 2"/>
          <p:cNvSpPr>
            <a:spLocks noGrp="1"/>
          </p:cNvSpPr>
          <p:nvPr>
            <p:ph idx="1"/>
          </p:nvPr>
        </p:nvSpPr>
        <p:spPr/>
        <p:txBody>
          <a:bodyPr/>
          <a:lstStyle/>
          <a:p>
            <a:r>
              <a:rPr lang="en-US" sz="2000" b="1" dirty="0">
                <a:ea typeface="ＭＳ Ｐゴシック" pitchFamily="-111" charset="-128"/>
                <a:cs typeface="ＭＳ Ｐゴシック" pitchFamily="-111" charset="-128"/>
              </a:rPr>
              <a:t>Conjecture</a:t>
            </a:r>
            <a:r>
              <a:rPr lang="en-US" sz="2000" dirty="0">
                <a:ea typeface="ＭＳ Ｐゴシック" pitchFamily="-111" charset="-128"/>
                <a:cs typeface="ＭＳ Ｐゴシック" pitchFamily="-111" charset="-128"/>
              </a:rPr>
              <a:t>: If both Yes and No instances are easy to verify, then the problem is easy to solve. </a:t>
            </a:r>
          </a:p>
          <a:p>
            <a:r>
              <a:rPr lang="en-US" sz="2000" b="1" dirty="0">
                <a:ea typeface="ＭＳ Ｐゴシック" pitchFamily="-111" charset="-128"/>
                <a:cs typeface="ＭＳ Ｐゴシック" pitchFamily="-111" charset="-128"/>
              </a:rPr>
              <a:t>Analogy</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Failure</a:t>
            </a:r>
            <a:r>
              <a:rPr lang="en-US" sz="2000" dirty="0">
                <a:ea typeface="ＭＳ Ｐゴシック" pitchFamily="-111" charset="-128"/>
                <a:cs typeface="ＭＳ Ｐゴシック" pitchFamily="-111" charset="-128"/>
              </a:rPr>
              <a:t>?): Does re/co-re imply recursive have analogy here?</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No one has yet proven this claim, but most researchers believe it to be true. </a:t>
            </a:r>
          </a:p>
          <a:p>
            <a:r>
              <a:rPr lang="en-US" sz="2000" dirty="0">
                <a:ea typeface="ＭＳ Ｐゴシック" pitchFamily="-111" charset="-128"/>
                <a:cs typeface="ＭＳ Ｐゴシック" pitchFamily="-111" charset="-128"/>
              </a:rPr>
              <a:t>Note: It is usually relatively easy to prove something is easy – just write an algorithm for it and prove it is correct and that it is fast (usually,  we mean polynomial).</a:t>
            </a:r>
          </a:p>
          <a:p>
            <a:r>
              <a:rPr lang="en-US" sz="2000" dirty="0">
                <a:ea typeface="ＭＳ Ｐゴシック" pitchFamily="-111" charset="-128"/>
                <a:cs typeface="ＭＳ Ｐゴシック" pitchFamily="-111" charset="-128"/>
              </a:rPr>
              <a:t>But it is usually very difficult to prove something is hard – we may  not be clever enough yet. So, you will often see "appears to be hard."</a:t>
            </a:r>
          </a:p>
        </p:txBody>
      </p:sp>
      <p:sp>
        <p:nvSpPr>
          <p:cNvPr id="52228" name="Date Placeholder 3"/>
          <p:cNvSpPr>
            <a:spLocks noGrp="1"/>
          </p:cNvSpPr>
          <p:nvPr>
            <p:ph type="dt" sz="quarter" idx="10"/>
          </p:nvPr>
        </p:nvSpPr>
        <p:spPr>
          <a:noFill/>
        </p:spPr>
        <p:txBody>
          <a:bodyPr/>
          <a:lstStyle/>
          <a:p>
            <a:fld id="{35A3904E-3135-8542-B21C-9CF9F93EB62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222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52230" name="Slide Number Placeholder 5"/>
          <p:cNvSpPr>
            <a:spLocks noGrp="1"/>
          </p:cNvSpPr>
          <p:nvPr>
            <p:ph type="sldNum" sz="quarter" idx="12"/>
          </p:nvPr>
        </p:nvSpPr>
        <p:spPr>
          <a:noFill/>
        </p:spPr>
        <p:txBody>
          <a:bodyPr/>
          <a:lstStyle/>
          <a:p>
            <a:fld id="{8EE67231-B2A9-4A47-B3F9-8408F699F62F}" type="slidenum">
              <a:rPr lang="en-US">
                <a:latin typeface="Arial" pitchFamily="-111" charset="0"/>
                <a:ea typeface="ＭＳ Ｐゴシック" pitchFamily="-111" charset="-128"/>
                <a:cs typeface="ＭＳ Ｐゴシック" pitchFamily="-111" charset="-128"/>
              </a:rPr>
              <a:pPr/>
              <a:t>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923731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5"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Encoding Functions</a:t>
            </a:r>
          </a:p>
        </p:txBody>
      </p:sp>
      <p:sp>
        <p:nvSpPr>
          <p:cNvPr id="4" name="Content Placeholder 3"/>
          <p:cNvSpPr>
            <a:spLocks noGrp="1"/>
          </p:cNvSpPr>
          <p:nvPr>
            <p:ph idx="1"/>
          </p:nvPr>
        </p:nvSpPr>
        <p:spPr/>
        <p:txBody>
          <a:bodyPr/>
          <a:lstStyle/>
          <a:p>
            <a:pPr marL="0" indent="0">
              <a:buNone/>
            </a:pPr>
            <a:r>
              <a:rPr lang="en-US" sz="2400" b="1" dirty="0">
                <a:sym typeface="Symbol"/>
              </a:rPr>
              <a:t></a:t>
            </a:r>
            <a:r>
              <a:rPr lang="en-US" sz="2400" b="1" dirty="0"/>
              <a:t>(p) abbreviates [p </a:t>
            </a:r>
            <a:r>
              <a:rPr lang="en-US" sz="2400" b="1" dirty="0">
                <a:sym typeface="Symbol"/>
              </a:rPr>
              <a:t> p]			// stack bottom</a:t>
            </a:r>
          </a:p>
          <a:p>
            <a:pPr marL="0" indent="0">
              <a:buNone/>
            </a:pPr>
            <a:r>
              <a:rPr lang="en-US" sz="2400" b="1" dirty="0">
                <a:sym typeface="Symbol"/>
              </a:rPr>
              <a:t></a:t>
            </a:r>
            <a:r>
              <a:rPr lang="en-US" sz="2400" b="1" baseline="-25000" dirty="0">
                <a:sym typeface="Symbol"/>
              </a:rPr>
              <a:t>0</a:t>
            </a:r>
            <a:r>
              <a:rPr lang="en-US" sz="2400" b="1" dirty="0">
                <a:sym typeface="Symbol"/>
              </a:rPr>
              <a:t>(p) is [p  </a:t>
            </a:r>
            <a:r>
              <a:rPr lang="en-US" sz="2400" b="1" dirty="0"/>
              <a:t>(p)] which is </a:t>
            </a:r>
            <a:r>
              <a:rPr lang="en-US" sz="2400" b="1" dirty="0">
                <a:sym typeface="Symbol"/>
              </a:rPr>
              <a:t>[p  [</a:t>
            </a:r>
            <a:r>
              <a:rPr lang="en-US" sz="2400" b="1" dirty="0"/>
              <a:t>p </a:t>
            </a:r>
            <a:r>
              <a:rPr lang="en-US" sz="2400" b="1" dirty="0">
                <a:sym typeface="Symbol"/>
              </a:rPr>
              <a:t> p]] // symbol 0</a:t>
            </a:r>
          </a:p>
          <a:p>
            <a:pPr marL="0" indent="0">
              <a:buNone/>
            </a:pPr>
            <a:r>
              <a:rPr lang="en-US" sz="2400" b="1" dirty="0">
                <a:sym typeface="Symbol"/>
              </a:rPr>
              <a:t></a:t>
            </a:r>
            <a:r>
              <a:rPr lang="en-US" sz="2400" b="1" baseline="-25000" dirty="0">
                <a:sym typeface="Symbol"/>
              </a:rPr>
              <a:t>1</a:t>
            </a:r>
            <a:r>
              <a:rPr lang="en-US" sz="2400" b="1" dirty="0">
                <a:sym typeface="Symbol"/>
              </a:rPr>
              <a:t>(p) is [p  </a:t>
            </a:r>
            <a:r>
              <a:rPr lang="en-US" sz="2400" b="1" baseline="-25000" dirty="0">
                <a:sym typeface="Symbol"/>
              </a:rPr>
              <a:t>0</a:t>
            </a:r>
            <a:r>
              <a:rPr lang="en-US" sz="2400" b="1" dirty="0">
                <a:sym typeface="Symbol"/>
              </a:rPr>
              <a:t>(p)</a:t>
            </a:r>
            <a:r>
              <a:rPr lang="en-US" sz="2400" b="1" dirty="0"/>
              <a:t>]				// symbol 1</a:t>
            </a:r>
            <a:endParaRPr lang="en-US" sz="2400" b="1" dirty="0">
              <a:sym typeface="Symbol"/>
            </a:endParaRPr>
          </a:p>
          <a:p>
            <a:pPr marL="0" indent="0">
              <a:buNone/>
            </a:pPr>
            <a:r>
              <a:rPr lang="en-US" sz="2400" b="1" dirty="0">
                <a:sym typeface="Symbol"/>
              </a:rPr>
              <a:t></a:t>
            </a:r>
            <a:r>
              <a:rPr lang="en-US" sz="2400" b="1" baseline="-25000" dirty="0">
                <a:sym typeface="Symbol"/>
              </a:rPr>
              <a:t>1</a:t>
            </a:r>
            <a:r>
              <a:rPr lang="en-US" sz="2400" b="1" dirty="0">
                <a:sym typeface="Symbol"/>
              </a:rPr>
              <a:t>(p) is [p  </a:t>
            </a:r>
            <a:r>
              <a:rPr lang="en-US" sz="2400" b="1" baseline="-25000" dirty="0">
                <a:sym typeface="Symbol"/>
              </a:rPr>
              <a:t>1</a:t>
            </a:r>
            <a:r>
              <a:rPr lang="en-US" sz="2400" b="1" dirty="0">
                <a:sym typeface="Symbol"/>
              </a:rPr>
              <a:t>(p)</a:t>
            </a:r>
            <a:r>
              <a:rPr lang="en-US" sz="2400" b="1" dirty="0"/>
              <a:t>]				// helper 1</a:t>
            </a:r>
          </a:p>
          <a:p>
            <a:pPr marL="0" indent="0">
              <a:buNone/>
            </a:pPr>
            <a:r>
              <a:rPr lang="en-US" sz="2400" b="1" dirty="0">
                <a:sym typeface="Symbol"/>
              </a:rPr>
              <a:t></a:t>
            </a:r>
            <a:r>
              <a:rPr lang="en-US" sz="2400" b="1" baseline="-25000" dirty="0">
                <a:sym typeface="Symbol"/>
              </a:rPr>
              <a:t>2</a:t>
            </a:r>
            <a:r>
              <a:rPr lang="en-US" sz="2400" b="1" dirty="0">
                <a:sym typeface="Symbol"/>
              </a:rPr>
              <a:t>(p) is [p  </a:t>
            </a:r>
            <a:r>
              <a:rPr lang="en-US" sz="2400" b="1" baseline="-25000" dirty="0">
                <a:sym typeface="Symbol"/>
              </a:rPr>
              <a:t>1 </a:t>
            </a:r>
            <a:r>
              <a:rPr lang="en-US" sz="2400" b="1" dirty="0">
                <a:sym typeface="Symbol"/>
              </a:rPr>
              <a:t>(p)</a:t>
            </a:r>
            <a:r>
              <a:rPr lang="en-US" sz="2400" b="1" dirty="0"/>
              <a:t>]				// helper 2</a:t>
            </a:r>
            <a:endParaRPr lang="en-US" sz="2400" b="1" dirty="0">
              <a:sym typeface="Symbol"/>
            </a:endParaRPr>
          </a:p>
          <a:p>
            <a:pPr marL="0" indent="0">
              <a:buNone/>
            </a:pPr>
            <a:r>
              <a:rPr lang="en-US" sz="2400" b="1" dirty="0">
                <a:sym typeface="Symbol"/>
              </a:rPr>
              <a:t></a:t>
            </a:r>
            <a:r>
              <a:rPr lang="en-US" sz="2400" b="1" baseline="-25000" dirty="0">
                <a:sym typeface="Symbol"/>
              </a:rPr>
              <a:t>3</a:t>
            </a:r>
            <a:r>
              <a:rPr lang="en-US" sz="2400" b="1" dirty="0">
                <a:sym typeface="Symbol"/>
              </a:rPr>
              <a:t>(p) is [p  </a:t>
            </a:r>
            <a:r>
              <a:rPr lang="en-US" sz="2400" b="1" baseline="-25000" dirty="0">
                <a:sym typeface="Symbol"/>
              </a:rPr>
              <a:t>2 </a:t>
            </a:r>
            <a:r>
              <a:rPr lang="en-US" sz="2400" b="1" dirty="0">
                <a:sym typeface="Symbol"/>
              </a:rPr>
              <a:t>(p)</a:t>
            </a:r>
            <a:r>
              <a:rPr lang="en-US" sz="2400" b="1" dirty="0"/>
              <a:t>]				// helper 3</a:t>
            </a:r>
            <a:endParaRPr lang="en-US" sz="2400" b="1" dirty="0">
              <a:sym typeface="Symbol"/>
            </a:endParaRPr>
          </a:p>
          <a:p>
            <a:pPr marL="0" indent="0">
              <a:buNone/>
            </a:pPr>
            <a:r>
              <a:rPr lang="en-US" sz="2400" b="1" dirty="0">
                <a:sym typeface="Symbol"/>
              </a:rPr>
              <a:t></a:t>
            </a:r>
            <a:r>
              <a:rPr lang="en-US" sz="2400" b="1" baseline="-25000" dirty="0">
                <a:sym typeface="Symbol"/>
              </a:rPr>
              <a:t>1</a:t>
            </a:r>
            <a:r>
              <a:rPr lang="en-US" sz="2400" b="1" dirty="0">
                <a:sym typeface="Symbol"/>
              </a:rPr>
              <a:t>(p) is [p  </a:t>
            </a:r>
            <a:r>
              <a:rPr lang="en-US" sz="2400" b="1" baseline="-25000" dirty="0">
                <a:sym typeface="Symbol"/>
              </a:rPr>
              <a:t>3 </a:t>
            </a:r>
            <a:r>
              <a:rPr lang="en-US" sz="2400" b="1" dirty="0">
                <a:sym typeface="Symbol"/>
              </a:rPr>
              <a:t>(p)</a:t>
            </a:r>
            <a:r>
              <a:rPr lang="en-US" sz="2400" b="1" dirty="0"/>
              <a:t>]				// symbol q</a:t>
            </a:r>
            <a:r>
              <a:rPr lang="en-US" sz="2400" b="1" baseline="-25000" dirty="0"/>
              <a:t>1</a:t>
            </a:r>
          </a:p>
          <a:p>
            <a:pPr marL="0" indent="0">
              <a:buNone/>
            </a:pPr>
            <a:r>
              <a:rPr lang="en-US" sz="2400" b="1" dirty="0">
                <a:sym typeface="Symbol"/>
              </a:rPr>
              <a:t></a:t>
            </a:r>
            <a:r>
              <a:rPr lang="en-US" sz="2400" b="1" baseline="-25000" dirty="0">
                <a:sym typeface="Symbol"/>
              </a:rPr>
              <a:t>2</a:t>
            </a:r>
            <a:r>
              <a:rPr lang="en-US" sz="2400" b="1" dirty="0">
                <a:sym typeface="Symbol"/>
              </a:rPr>
              <a:t>(p) is [p  </a:t>
            </a:r>
            <a:r>
              <a:rPr lang="en-US" sz="2400" b="1" baseline="-25000" dirty="0">
                <a:sym typeface="Symbol"/>
              </a:rPr>
              <a:t>1 </a:t>
            </a:r>
            <a:r>
              <a:rPr lang="en-US" sz="2400" b="1" dirty="0">
                <a:sym typeface="Symbol"/>
              </a:rPr>
              <a:t>(p)</a:t>
            </a:r>
            <a:r>
              <a:rPr lang="en-US" sz="2400" b="1" dirty="0"/>
              <a:t>]				// symbol q</a:t>
            </a:r>
            <a:r>
              <a:rPr lang="en-US" sz="2400" b="1" baseline="-25000" dirty="0"/>
              <a:t>2</a:t>
            </a:r>
          </a:p>
          <a:p>
            <a:pPr marL="0" indent="0">
              <a:buNone/>
            </a:pPr>
            <a:r>
              <a:rPr lang="en-US" sz="2400" b="1" dirty="0">
                <a:sym typeface="Symbol"/>
              </a:rPr>
              <a:t>…</a:t>
            </a:r>
          </a:p>
          <a:p>
            <a:pPr marL="0" indent="0">
              <a:buNone/>
            </a:pPr>
            <a:r>
              <a:rPr lang="en-US" sz="2400" b="1" dirty="0">
                <a:sym typeface="Symbol"/>
              </a:rPr>
              <a:t></a:t>
            </a:r>
            <a:r>
              <a:rPr lang="en-US" sz="2400" b="1" baseline="-25000" dirty="0">
                <a:sym typeface="Symbol"/>
              </a:rPr>
              <a:t>m</a:t>
            </a:r>
            <a:r>
              <a:rPr lang="en-US" sz="2400" b="1" dirty="0">
                <a:sym typeface="Symbol"/>
              </a:rPr>
              <a:t>(p) is [p  </a:t>
            </a:r>
            <a:r>
              <a:rPr lang="en-US" sz="2400" b="1" baseline="-25000" dirty="0">
                <a:sym typeface="Symbol"/>
              </a:rPr>
              <a:t>m-1 </a:t>
            </a:r>
            <a:r>
              <a:rPr lang="en-US" sz="2400" b="1" dirty="0">
                <a:sym typeface="Symbol"/>
              </a:rPr>
              <a:t>(p)</a:t>
            </a:r>
            <a:r>
              <a:rPr lang="en-US" sz="2400" b="1" dirty="0"/>
              <a:t>]			// symbol </a:t>
            </a:r>
            <a:r>
              <a:rPr lang="en-US" sz="2400" b="1" dirty="0" err="1"/>
              <a:t>q</a:t>
            </a:r>
            <a:r>
              <a:rPr lang="en-US" sz="2400" b="1" baseline="-25000" dirty="0" err="1"/>
              <a:t>m</a:t>
            </a:r>
            <a:endParaRPr lang="en-US" sz="2400" b="1" baseline="-25000" dirty="0"/>
          </a:p>
          <a:p>
            <a:pPr marL="0" indent="0">
              <a:buNone/>
            </a:pPr>
            <a:endParaRPr lang="en-US" sz="2400" b="1" i="1" dirty="0">
              <a:sym typeface="Symbol"/>
            </a:endParaRPr>
          </a:p>
          <a:p>
            <a:pPr marL="0" indent="0">
              <a:buNone/>
            </a:pPr>
            <a:endParaRPr lang="en-US" sz="2400" b="1" i="1" dirty="0">
              <a:sym typeface="Symbol"/>
            </a:endParaRPr>
          </a:p>
        </p:txBody>
      </p:sp>
      <p:sp>
        <p:nvSpPr>
          <p:cNvPr id="670722" name="Date Placeholder 3"/>
          <p:cNvSpPr>
            <a:spLocks noGrp="1"/>
          </p:cNvSpPr>
          <p:nvPr>
            <p:ph type="dt" sz="half" idx="10"/>
          </p:nvPr>
        </p:nvSpPr>
        <p:spPr>
          <a:noFill/>
        </p:spPr>
        <p:txBody>
          <a:bodyPr/>
          <a:lstStyle/>
          <a:p>
            <a:fld id="{9C1554D0-01C7-AC4D-BC92-8083D3F818BE}"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67072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70724" name="Slide Number Placeholder 5"/>
          <p:cNvSpPr>
            <a:spLocks noGrp="1"/>
          </p:cNvSpPr>
          <p:nvPr>
            <p:ph type="sldNum" sz="quarter" idx="12"/>
          </p:nvPr>
        </p:nvSpPr>
        <p:spPr>
          <a:noFill/>
        </p:spPr>
        <p:txBody>
          <a:bodyPr/>
          <a:lstStyle/>
          <a:p>
            <a:fld id="{D571C608-E79C-B64B-823D-267A42637ABA}" type="slidenum">
              <a:rPr lang="en-US">
                <a:latin typeface="Arial" pitchFamily="-111" charset="0"/>
                <a:ea typeface="ＭＳ Ｐゴシック" pitchFamily="-111" charset="-128"/>
                <a:cs typeface="ＭＳ Ｐゴシック" pitchFamily="-111" charset="-128"/>
              </a:rPr>
              <a:pPr/>
              <a:t>70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090599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2249D-681D-4959-98C6-FB0E89748595}"/>
              </a:ext>
            </a:extLst>
          </p:cNvPr>
          <p:cNvSpPr>
            <a:spLocks noGrp="1"/>
          </p:cNvSpPr>
          <p:nvPr>
            <p:ph type="title"/>
          </p:nvPr>
        </p:nvSpPr>
        <p:spPr/>
        <p:txBody>
          <a:bodyPr/>
          <a:lstStyle/>
          <a:p>
            <a:r>
              <a:rPr lang="en-US" dirty="0"/>
              <a:t>Example TM ID</a:t>
            </a:r>
          </a:p>
        </p:txBody>
      </p:sp>
      <p:sp>
        <p:nvSpPr>
          <p:cNvPr id="3" name="Content Placeholder 2">
            <a:extLst>
              <a:ext uri="{FF2B5EF4-FFF2-40B4-BE49-F238E27FC236}">
                <a16:creationId xmlns:a16="http://schemas.microsoft.com/office/drawing/2014/main" id="{C7F53709-37A7-417F-B7BC-EAF3788FDDF4}"/>
              </a:ext>
            </a:extLst>
          </p:cNvPr>
          <p:cNvSpPr>
            <a:spLocks noGrp="1"/>
          </p:cNvSpPr>
          <p:nvPr>
            <p:ph idx="1"/>
          </p:nvPr>
        </p:nvSpPr>
        <p:spPr/>
        <p:txBody>
          <a:bodyPr/>
          <a:lstStyle/>
          <a:p>
            <a:r>
              <a:rPr lang="en-US" dirty="0"/>
              <a:t>Let a TM’s ID be</a:t>
            </a:r>
            <a:br>
              <a:rPr lang="en-US" dirty="0"/>
            </a:br>
            <a:r>
              <a:rPr lang="en-US" dirty="0"/>
              <a:t>110 q</a:t>
            </a:r>
            <a:r>
              <a:rPr lang="en-US" baseline="-25000" dirty="0"/>
              <a:t>5</a:t>
            </a:r>
            <a:r>
              <a:rPr lang="en-US" dirty="0"/>
              <a:t> 1101</a:t>
            </a:r>
          </a:p>
          <a:p>
            <a:r>
              <a:rPr lang="en-US" dirty="0"/>
              <a:t>Tape could be represented by two stacks</a:t>
            </a:r>
            <a:br>
              <a:rPr lang="en-US" dirty="0"/>
            </a:br>
            <a:r>
              <a:rPr lang="en-US" dirty="0"/>
              <a:t>Stack 1 is right side, reading left to right </a:t>
            </a:r>
            <a:br>
              <a:rPr lang="en-US" dirty="0"/>
            </a:br>
            <a:r>
              <a:rPr lang="en-US" dirty="0"/>
              <a:t>q</a:t>
            </a:r>
            <a:r>
              <a:rPr lang="en-US" baseline="-25000" dirty="0"/>
              <a:t>5</a:t>
            </a:r>
            <a:r>
              <a:rPr lang="en-US" dirty="0"/>
              <a:t> 1101 </a:t>
            </a:r>
          </a:p>
          <a:p>
            <a:r>
              <a:rPr lang="en-US" dirty="0"/>
              <a:t>Stack 2 is left side, reading right to left</a:t>
            </a:r>
            <a:br>
              <a:rPr lang="en-US" dirty="0"/>
            </a:br>
            <a:r>
              <a:rPr lang="en-US" dirty="0"/>
              <a:t>011</a:t>
            </a:r>
          </a:p>
        </p:txBody>
      </p:sp>
      <p:sp>
        <p:nvSpPr>
          <p:cNvPr id="4" name="Date Placeholder 3">
            <a:extLst>
              <a:ext uri="{FF2B5EF4-FFF2-40B4-BE49-F238E27FC236}">
                <a16:creationId xmlns:a16="http://schemas.microsoft.com/office/drawing/2014/main" id="{7F412144-DF10-4D9B-9217-BED16480B8C5}"/>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BE169A0B-8AD0-486B-A94D-96FC94C2AD93}"/>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0869AAB5-3C15-46FA-BD1C-5BE95A759CC6}"/>
              </a:ext>
            </a:extLst>
          </p:cNvPr>
          <p:cNvSpPr>
            <a:spLocks noGrp="1"/>
          </p:cNvSpPr>
          <p:nvPr>
            <p:ph type="sldNum" sz="quarter" idx="12"/>
          </p:nvPr>
        </p:nvSpPr>
        <p:spPr/>
        <p:txBody>
          <a:bodyPr/>
          <a:lstStyle/>
          <a:p>
            <a:fld id="{F7F6C048-724C-A44D-A3A9-573A2C2F7973}" type="slidenum">
              <a:rPr lang="en-US" smtClean="0"/>
              <a:pPr/>
              <a:t>71</a:t>
            </a:fld>
            <a:endParaRPr lang="en-US"/>
          </a:p>
        </p:txBody>
      </p:sp>
    </p:spTree>
    <p:extLst>
      <p:ext uri="{BB962C8B-B14F-4D97-AF65-F5344CB8AC3E}">
        <p14:creationId xmlns:p14="http://schemas.microsoft.com/office/powerpoint/2010/main" val="10444348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2249D-681D-4959-98C6-FB0E89748595}"/>
              </a:ext>
            </a:extLst>
          </p:cNvPr>
          <p:cNvSpPr>
            <a:spLocks noGrp="1"/>
          </p:cNvSpPr>
          <p:nvPr>
            <p:ph type="title"/>
          </p:nvPr>
        </p:nvSpPr>
        <p:spPr/>
        <p:txBody>
          <a:bodyPr/>
          <a:lstStyle/>
          <a:p>
            <a:r>
              <a:rPr lang="en-US" dirty="0" err="1"/>
              <a:t>Excoded</a:t>
            </a:r>
            <a:r>
              <a:rPr lang="en-US" dirty="0"/>
              <a:t> Example TM ID</a:t>
            </a:r>
          </a:p>
        </p:txBody>
      </p:sp>
      <p:sp>
        <p:nvSpPr>
          <p:cNvPr id="3" name="Content Placeholder 2">
            <a:extLst>
              <a:ext uri="{FF2B5EF4-FFF2-40B4-BE49-F238E27FC236}">
                <a16:creationId xmlns:a16="http://schemas.microsoft.com/office/drawing/2014/main" id="{C7F53709-37A7-417F-B7BC-EAF3788FDDF4}"/>
              </a:ext>
            </a:extLst>
          </p:cNvPr>
          <p:cNvSpPr>
            <a:spLocks noGrp="1"/>
          </p:cNvSpPr>
          <p:nvPr>
            <p:ph idx="1"/>
          </p:nvPr>
        </p:nvSpPr>
        <p:spPr/>
        <p:txBody>
          <a:bodyPr/>
          <a:lstStyle/>
          <a:p>
            <a:r>
              <a:rPr lang="en-US" sz="2400" dirty="0"/>
              <a:t>q</a:t>
            </a:r>
            <a:r>
              <a:rPr lang="en-US" sz="2400" baseline="-25000" dirty="0"/>
              <a:t>5</a:t>
            </a:r>
            <a:r>
              <a:rPr lang="en-US" sz="2400" dirty="0"/>
              <a:t> 1101  	(stack 1, read left to right)</a:t>
            </a:r>
          </a:p>
          <a:p>
            <a:r>
              <a:rPr lang="en-US" sz="2400" dirty="0"/>
              <a:t>011		(stack 2, read left to right)</a:t>
            </a:r>
          </a:p>
          <a:p>
            <a:r>
              <a:rPr lang="en-US" sz="2400" b="1" dirty="0">
                <a:sym typeface="Symbol"/>
              </a:rPr>
              <a:t></a:t>
            </a:r>
            <a:r>
              <a:rPr lang="en-US" sz="2400" b="1" baseline="-25000" dirty="0">
                <a:sym typeface="Symbol"/>
              </a:rPr>
              <a:t>5</a:t>
            </a:r>
            <a:r>
              <a:rPr lang="en-US" sz="2400" b="1" dirty="0">
                <a:sym typeface="Symbol"/>
              </a:rPr>
              <a:t>( </a:t>
            </a:r>
            <a:r>
              <a:rPr lang="en-US" sz="2400" b="1" baseline="-25000" dirty="0">
                <a:sym typeface="Symbol"/>
              </a:rPr>
              <a:t>1</a:t>
            </a:r>
            <a:r>
              <a:rPr lang="en-US" sz="2400" b="1" dirty="0">
                <a:sym typeface="Symbol"/>
              </a:rPr>
              <a:t>( </a:t>
            </a:r>
            <a:r>
              <a:rPr lang="en-US" sz="2400" b="1" baseline="-25000" dirty="0">
                <a:sym typeface="Symbol"/>
              </a:rPr>
              <a:t>1</a:t>
            </a:r>
            <a:r>
              <a:rPr lang="en-US" sz="2400" b="1" dirty="0">
                <a:sym typeface="Symbol"/>
              </a:rPr>
              <a:t>( </a:t>
            </a:r>
            <a:r>
              <a:rPr lang="en-US" sz="2400" b="1" baseline="-25000" dirty="0">
                <a:sym typeface="Symbol"/>
              </a:rPr>
              <a:t>0</a:t>
            </a:r>
            <a:r>
              <a:rPr lang="en-US" sz="2400" b="1" dirty="0">
                <a:sym typeface="Symbol"/>
              </a:rPr>
              <a:t>( </a:t>
            </a:r>
            <a:r>
              <a:rPr lang="en-US" sz="2400" b="1" baseline="-25000" dirty="0">
                <a:sym typeface="Symbol"/>
              </a:rPr>
              <a:t>1</a:t>
            </a:r>
            <a:r>
              <a:rPr lang="en-US" sz="2400" b="1" dirty="0">
                <a:sym typeface="Symbol"/>
              </a:rPr>
              <a:t>( </a:t>
            </a:r>
            <a:r>
              <a:rPr lang="en-US" sz="2400" b="1" dirty="0"/>
              <a:t>I (p</a:t>
            </a:r>
            <a:r>
              <a:rPr lang="en-US" sz="2400" b="1" baseline="-25000" dirty="0"/>
              <a:t>1</a:t>
            </a:r>
            <a:r>
              <a:rPr lang="en-US" sz="2400" b="1" dirty="0"/>
              <a:t>) ) ) ) ) ) </a:t>
            </a:r>
            <a:r>
              <a:rPr lang="en-US" sz="2400" b="1" dirty="0">
                <a:sym typeface="Symbol" panose="05050102010706020507" pitchFamily="18" charset="2"/>
              </a:rPr>
              <a:t> </a:t>
            </a:r>
            <a:r>
              <a:rPr lang="en-US" sz="2400" b="1" dirty="0">
                <a:sym typeface="Symbol"/>
              </a:rPr>
              <a:t></a:t>
            </a:r>
            <a:r>
              <a:rPr lang="en-US" sz="2400" b="1" baseline="-25000" dirty="0">
                <a:sym typeface="Symbol"/>
              </a:rPr>
              <a:t>0</a:t>
            </a:r>
            <a:r>
              <a:rPr lang="en-US" sz="2400" b="1" dirty="0">
                <a:sym typeface="Symbol"/>
              </a:rPr>
              <a:t>( </a:t>
            </a:r>
            <a:r>
              <a:rPr lang="en-US" sz="2400" b="1" baseline="-25000" dirty="0">
                <a:sym typeface="Symbol"/>
              </a:rPr>
              <a:t>1</a:t>
            </a:r>
            <a:r>
              <a:rPr lang="en-US" sz="2400" b="1" dirty="0">
                <a:sym typeface="Symbol"/>
              </a:rPr>
              <a:t>( </a:t>
            </a:r>
            <a:r>
              <a:rPr lang="en-US" sz="2400" b="1" baseline="-25000" dirty="0">
                <a:sym typeface="Symbol"/>
              </a:rPr>
              <a:t>1</a:t>
            </a:r>
            <a:r>
              <a:rPr lang="en-US" sz="2400" b="1" dirty="0">
                <a:sym typeface="Symbol"/>
              </a:rPr>
              <a:t>( </a:t>
            </a:r>
            <a:r>
              <a:rPr lang="en-US" sz="2400" b="1" dirty="0"/>
              <a:t>I (p</a:t>
            </a:r>
            <a:r>
              <a:rPr lang="en-US" sz="2400" b="1" baseline="-25000" dirty="0"/>
              <a:t>2</a:t>
            </a:r>
            <a:r>
              <a:rPr lang="en-US" sz="2400" b="1" dirty="0"/>
              <a:t>) ) ) ) </a:t>
            </a:r>
          </a:p>
          <a:p>
            <a:r>
              <a:rPr lang="en-US" sz="2400" dirty="0"/>
              <a:t>Consider a Turing Table entry q</a:t>
            </a:r>
            <a:r>
              <a:rPr lang="en-US" sz="2400" baseline="-25000" dirty="0"/>
              <a:t>5</a:t>
            </a:r>
            <a:r>
              <a:rPr lang="en-US" sz="2400" dirty="0"/>
              <a:t> 1 L q</a:t>
            </a:r>
            <a:r>
              <a:rPr lang="en-US" sz="2400" baseline="-25000" dirty="0"/>
              <a:t>2</a:t>
            </a:r>
          </a:p>
          <a:p>
            <a:r>
              <a:rPr lang="en-US" sz="2400" dirty="0"/>
              <a:t>We could have an implication like</a:t>
            </a:r>
            <a:br>
              <a:rPr lang="en-US" sz="2400" dirty="0"/>
            </a:br>
            <a:r>
              <a:rPr lang="en-US" sz="2400" b="1" dirty="0"/>
              <a:t>[</a:t>
            </a:r>
            <a:r>
              <a:rPr lang="en-US" sz="2400" b="1" dirty="0">
                <a:sym typeface="Symbol"/>
              </a:rPr>
              <a:t></a:t>
            </a:r>
            <a:r>
              <a:rPr lang="en-US" sz="2400" b="1" baseline="-25000" dirty="0">
                <a:sym typeface="Symbol"/>
              </a:rPr>
              <a:t>5</a:t>
            </a:r>
            <a:r>
              <a:rPr lang="en-US" sz="2400" b="1" dirty="0">
                <a:sym typeface="Symbol"/>
              </a:rPr>
              <a:t>(</a:t>
            </a:r>
            <a:r>
              <a:rPr lang="en-US" sz="2400" b="1" baseline="-25000" dirty="0">
                <a:sym typeface="Symbol"/>
              </a:rPr>
              <a:t>1</a:t>
            </a:r>
            <a:r>
              <a:rPr lang="en-US" sz="2400" b="1" dirty="0">
                <a:sym typeface="Symbol"/>
              </a:rPr>
              <a:t>(</a:t>
            </a:r>
            <a:r>
              <a:rPr lang="en-US" sz="2400" b="1" dirty="0"/>
              <a:t>p</a:t>
            </a:r>
            <a:r>
              <a:rPr lang="en-US" sz="2400" b="1" baseline="-25000" dirty="0"/>
              <a:t>1</a:t>
            </a:r>
            <a:r>
              <a:rPr lang="en-US" sz="2400" b="1" dirty="0"/>
              <a:t>)) </a:t>
            </a:r>
            <a:r>
              <a:rPr lang="en-US" sz="2400" b="1" dirty="0">
                <a:sym typeface="Symbol" panose="05050102010706020507" pitchFamily="18" charset="2"/>
              </a:rPr>
              <a:t> </a:t>
            </a:r>
            <a:r>
              <a:rPr lang="en-US" sz="2400" b="1" dirty="0">
                <a:sym typeface="Symbol"/>
              </a:rPr>
              <a:t></a:t>
            </a:r>
            <a:r>
              <a:rPr lang="en-US" sz="2400" b="1" baseline="-25000" dirty="0">
                <a:sym typeface="Symbol"/>
              </a:rPr>
              <a:t>0</a:t>
            </a:r>
            <a:r>
              <a:rPr lang="en-US" sz="2400" b="1" dirty="0">
                <a:sym typeface="Symbol"/>
              </a:rPr>
              <a:t>(</a:t>
            </a:r>
            <a:r>
              <a:rPr lang="en-US" sz="2400" b="1" dirty="0"/>
              <a:t>p</a:t>
            </a:r>
            <a:r>
              <a:rPr lang="en-US" sz="2400" b="1" baseline="-25000" dirty="0"/>
              <a:t>2</a:t>
            </a:r>
            <a:r>
              <a:rPr lang="en-US" sz="2400" b="1" dirty="0"/>
              <a:t>)</a:t>
            </a:r>
            <a:r>
              <a:rPr lang="en-US" sz="2400" b="1" dirty="0">
                <a:sym typeface="Symbol"/>
              </a:rPr>
              <a:t>] </a:t>
            </a:r>
            <a:r>
              <a:rPr lang="en-US" sz="2400" b="1" dirty="0">
                <a:sym typeface="Symbol" panose="05050102010706020507" pitchFamily="18" charset="2"/>
              </a:rPr>
              <a:t> </a:t>
            </a:r>
            <a:r>
              <a:rPr lang="en-US" sz="2400" b="1" dirty="0"/>
              <a:t>[</a:t>
            </a:r>
            <a:r>
              <a:rPr lang="en-US" sz="2400" b="1" dirty="0">
                <a:sym typeface="Symbol"/>
              </a:rPr>
              <a:t></a:t>
            </a:r>
            <a:r>
              <a:rPr lang="en-US" sz="2400" b="1" baseline="-25000" dirty="0">
                <a:sym typeface="Symbol"/>
              </a:rPr>
              <a:t>2</a:t>
            </a:r>
            <a:r>
              <a:rPr lang="en-US" sz="2400" b="1" dirty="0">
                <a:sym typeface="Symbol"/>
              </a:rPr>
              <a:t>(</a:t>
            </a:r>
            <a:r>
              <a:rPr lang="en-US" sz="2400" b="1" baseline="-25000" dirty="0">
                <a:sym typeface="Symbol"/>
              </a:rPr>
              <a:t>0</a:t>
            </a:r>
            <a:r>
              <a:rPr lang="en-US" sz="2400" b="1" dirty="0">
                <a:sym typeface="Symbol"/>
              </a:rPr>
              <a:t>(</a:t>
            </a:r>
            <a:r>
              <a:rPr lang="en-US" sz="2400" b="1" baseline="-25000" dirty="0">
                <a:sym typeface="Symbol"/>
              </a:rPr>
              <a:t>1</a:t>
            </a:r>
            <a:r>
              <a:rPr lang="en-US" sz="2400" b="1" dirty="0">
                <a:sym typeface="Symbol"/>
              </a:rPr>
              <a:t>(</a:t>
            </a:r>
            <a:r>
              <a:rPr lang="en-US" sz="2400" b="1" dirty="0"/>
              <a:t>p</a:t>
            </a:r>
            <a:r>
              <a:rPr lang="en-US" sz="2400" b="1" baseline="-25000" dirty="0"/>
              <a:t>1</a:t>
            </a:r>
            <a:r>
              <a:rPr lang="en-US" sz="2400" b="1" dirty="0"/>
              <a:t>))) </a:t>
            </a:r>
            <a:r>
              <a:rPr lang="en-US" sz="2400" b="1" dirty="0">
                <a:sym typeface="Symbol" panose="05050102010706020507" pitchFamily="18" charset="2"/>
              </a:rPr>
              <a:t> </a:t>
            </a:r>
            <a:r>
              <a:rPr lang="en-US" sz="2400" b="1" dirty="0">
                <a:sym typeface="Symbol"/>
              </a:rPr>
              <a:t>p</a:t>
            </a:r>
            <a:r>
              <a:rPr lang="en-US" sz="2400" b="1" baseline="-25000" dirty="0">
                <a:sym typeface="Symbol"/>
              </a:rPr>
              <a:t>2</a:t>
            </a:r>
            <a:r>
              <a:rPr lang="en-US" sz="2400" b="1" dirty="0">
                <a:sym typeface="Symbol"/>
              </a:rPr>
              <a:t>] </a:t>
            </a:r>
          </a:p>
          <a:p>
            <a:r>
              <a:rPr lang="en-US" sz="2400" dirty="0">
                <a:sym typeface="Symbol"/>
              </a:rPr>
              <a:t>Using substitution (see </a:t>
            </a:r>
            <a:r>
              <a:rPr lang="en-US" sz="2400" dirty="0">
                <a:solidFill>
                  <a:srgbClr val="FF0000"/>
                </a:solidFill>
                <a:sym typeface="Symbol"/>
              </a:rPr>
              <a:t>red</a:t>
            </a:r>
            <a:r>
              <a:rPr lang="en-US" sz="2400" dirty="0">
                <a:sym typeface="Symbol"/>
              </a:rPr>
              <a:t>) and MP</a:t>
            </a:r>
            <a:br>
              <a:rPr lang="en-US" sz="2400" dirty="0">
                <a:sym typeface="Symbol"/>
              </a:rPr>
            </a:br>
            <a:r>
              <a:rPr lang="en-US" sz="2400" b="1" dirty="0">
                <a:sym typeface="Symbol"/>
              </a:rPr>
              <a:t>[</a:t>
            </a:r>
            <a:r>
              <a:rPr lang="en-US" sz="2400" b="1" baseline="-25000" dirty="0">
                <a:sym typeface="Symbol"/>
              </a:rPr>
              <a:t>5</a:t>
            </a:r>
            <a:r>
              <a:rPr lang="en-US" sz="2400" b="1" dirty="0">
                <a:sym typeface="Symbol"/>
              </a:rPr>
              <a:t>(</a:t>
            </a:r>
            <a:r>
              <a:rPr lang="en-US" sz="2400" b="1" baseline="-25000" dirty="0">
                <a:sym typeface="Symbol"/>
              </a:rPr>
              <a:t>1</a:t>
            </a:r>
            <a:r>
              <a:rPr lang="en-US" sz="2400" b="1" dirty="0">
                <a:sym typeface="Symbol"/>
              </a:rPr>
              <a:t>(</a:t>
            </a:r>
            <a:r>
              <a:rPr lang="en-US" sz="2400" b="1" dirty="0">
                <a:solidFill>
                  <a:srgbClr val="FF0000"/>
                </a:solidFill>
                <a:sym typeface="Symbol"/>
              </a:rPr>
              <a:t></a:t>
            </a:r>
            <a:r>
              <a:rPr lang="en-US" sz="2400" b="1" baseline="-25000" dirty="0">
                <a:solidFill>
                  <a:srgbClr val="FF0000"/>
                </a:solidFill>
                <a:sym typeface="Symbol"/>
              </a:rPr>
              <a:t>1</a:t>
            </a:r>
            <a:r>
              <a:rPr lang="en-US" sz="2400" b="1" dirty="0">
                <a:solidFill>
                  <a:srgbClr val="FF0000"/>
                </a:solidFill>
                <a:sym typeface="Symbol"/>
              </a:rPr>
              <a:t>(</a:t>
            </a:r>
            <a:r>
              <a:rPr lang="en-US" sz="2400" b="1" baseline="-25000" dirty="0">
                <a:solidFill>
                  <a:srgbClr val="FF0000"/>
                </a:solidFill>
                <a:sym typeface="Symbol"/>
              </a:rPr>
              <a:t>0</a:t>
            </a:r>
            <a:r>
              <a:rPr lang="en-US" sz="2400" b="1" dirty="0">
                <a:solidFill>
                  <a:srgbClr val="FF0000"/>
                </a:solidFill>
                <a:sym typeface="Symbol"/>
              </a:rPr>
              <a:t>(</a:t>
            </a:r>
            <a:r>
              <a:rPr lang="en-US" sz="2400" b="1" baseline="-25000" dirty="0">
                <a:solidFill>
                  <a:srgbClr val="FF0000"/>
                </a:solidFill>
                <a:sym typeface="Symbol"/>
              </a:rPr>
              <a:t>1</a:t>
            </a:r>
            <a:r>
              <a:rPr lang="en-US" sz="2400" b="1" dirty="0">
                <a:solidFill>
                  <a:srgbClr val="FF0000"/>
                </a:solidFill>
                <a:sym typeface="Symbol"/>
              </a:rPr>
              <a:t>(</a:t>
            </a:r>
            <a:r>
              <a:rPr lang="en-US" sz="2400" b="1" dirty="0">
                <a:solidFill>
                  <a:srgbClr val="FF0000"/>
                </a:solidFill>
              </a:rPr>
              <a:t>I(p</a:t>
            </a:r>
            <a:r>
              <a:rPr lang="en-US" sz="2400" b="1" baseline="-25000" dirty="0">
                <a:solidFill>
                  <a:srgbClr val="FF0000"/>
                </a:solidFill>
              </a:rPr>
              <a:t>1</a:t>
            </a:r>
            <a:r>
              <a:rPr lang="en-US" sz="2400" b="1" dirty="0">
                <a:solidFill>
                  <a:srgbClr val="FF0000"/>
                </a:solidFill>
              </a:rPr>
              <a:t>))))</a:t>
            </a:r>
            <a:r>
              <a:rPr lang="en-US" sz="2400" b="1" dirty="0"/>
              <a:t>)) </a:t>
            </a:r>
            <a:r>
              <a:rPr lang="en-US" sz="2400" b="1" dirty="0">
                <a:sym typeface="Symbol" panose="05050102010706020507" pitchFamily="18" charset="2"/>
              </a:rPr>
              <a:t> </a:t>
            </a:r>
            <a:r>
              <a:rPr lang="en-US" sz="2400" b="1" dirty="0">
                <a:sym typeface="Symbol"/>
              </a:rPr>
              <a:t></a:t>
            </a:r>
            <a:r>
              <a:rPr lang="en-US" sz="2400" b="1" baseline="-25000" dirty="0">
                <a:sym typeface="Symbol"/>
              </a:rPr>
              <a:t>0</a:t>
            </a:r>
            <a:r>
              <a:rPr lang="en-US" sz="2400" b="1" dirty="0">
                <a:sym typeface="Symbol"/>
              </a:rPr>
              <a:t>(</a:t>
            </a:r>
            <a:r>
              <a:rPr lang="en-US" sz="2400" b="1" dirty="0">
                <a:solidFill>
                  <a:srgbClr val="FF0000"/>
                </a:solidFill>
                <a:sym typeface="Symbol"/>
              </a:rPr>
              <a:t></a:t>
            </a:r>
            <a:r>
              <a:rPr lang="en-US" sz="2400" b="1" baseline="-25000" dirty="0">
                <a:solidFill>
                  <a:srgbClr val="FF0000"/>
                </a:solidFill>
                <a:sym typeface="Symbol"/>
              </a:rPr>
              <a:t>1</a:t>
            </a:r>
            <a:r>
              <a:rPr lang="en-US" sz="2400" b="1" dirty="0">
                <a:solidFill>
                  <a:srgbClr val="FF0000"/>
                </a:solidFill>
                <a:sym typeface="Symbol"/>
              </a:rPr>
              <a:t>(</a:t>
            </a:r>
            <a:r>
              <a:rPr lang="en-US" sz="2400" b="1" baseline="-25000" dirty="0">
                <a:solidFill>
                  <a:srgbClr val="FF0000"/>
                </a:solidFill>
                <a:sym typeface="Symbol"/>
              </a:rPr>
              <a:t>1</a:t>
            </a:r>
            <a:r>
              <a:rPr lang="en-US" sz="2400" b="1" dirty="0">
                <a:solidFill>
                  <a:srgbClr val="FF0000"/>
                </a:solidFill>
                <a:sym typeface="Symbol"/>
              </a:rPr>
              <a:t>(</a:t>
            </a:r>
            <a:r>
              <a:rPr lang="en-US" sz="2400" b="1" dirty="0">
                <a:solidFill>
                  <a:srgbClr val="FF0000"/>
                </a:solidFill>
              </a:rPr>
              <a:t>I(p</a:t>
            </a:r>
            <a:r>
              <a:rPr lang="en-US" sz="2400" b="1" baseline="-25000" dirty="0">
                <a:solidFill>
                  <a:srgbClr val="FF0000"/>
                </a:solidFill>
              </a:rPr>
              <a:t>1</a:t>
            </a:r>
            <a:r>
              <a:rPr lang="en-US" sz="2400" b="1" dirty="0">
                <a:solidFill>
                  <a:srgbClr val="FF0000"/>
                </a:solidFill>
              </a:rPr>
              <a:t>)))</a:t>
            </a:r>
            <a:r>
              <a:rPr lang="en-US" sz="2400" b="1" dirty="0"/>
              <a:t>)] </a:t>
            </a:r>
            <a:r>
              <a:rPr lang="en-US" sz="2400" b="1" dirty="0">
                <a:sym typeface="Symbol" panose="05050102010706020507" pitchFamily="18" charset="2"/>
              </a:rPr>
              <a:t></a:t>
            </a:r>
            <a:br>
              <a:rPr lang="en-US" sz="2400" b="1" dirty="0">
                <a:sym typeface="Symbol" panose="05050102010706020507" pitchFamily="18" charset="2"/>
              </a:rPr>
            </a:br>
            <a:r>
              <a:rPr lang="en-US" sz="2400" b="1" dirty="0">
                <a:sym typeface="Symbol"/>
              </a:rPr>
              <a:t>[</a:t>
            </a:r>
            <a:r>
              <a:rPr lang="en-US" sz="2400" b="1" baseline="-25000" dirty="0">
                <a:sym typeface="Symbol"/>
              </a:rPr>
              <a:t>2</a:t>
            </a:r>
            <a:r>
              <a:rPr lang="en-US" sz="2400" b="1" dirty="0">
                <a:sym typeface="Symbol"/>
              </a:rPr>
              <a:t>(</a:t>
            </a:r>
            <a:r>
              <a:rPr lang="en-US" sz="2400" b="1" baseline="-25000" dirty="0">
                <a:sym typeface="Symbol"/>
              </a:rPr>
              <a:t>0</a:t>
            </a:r>
            <a:r>
              <a:rPr lang="en-US" sz="2400" b="1" dirty="0">
                <a:sym typeface="Symbol"/>
              </a:rPr>
              <a:t>(</a:t>
            </a:r>
            <a:r>
              <a:rPr lang="en-US" sz="2400" b="1" baseline="-25000" dirty="0">
                <a:sym typeface="Symbol"/>
              </a:rPr>
              <a:t>1</a:t>
            </a:r>
            <a:r>
              <a:rPr lang="en-US" sz="2400" b="1" dirty="0">
                <a:sym typeface="Symbol"/>
              </a:rPr>
              <a:t>(</a:t>
            </a:r>
            <a:r>
              <a:rPr lang="en-US" sz="2400" b="1" dirty="0">
                <a:solidFill>
                  <a:srgbClr val="FF0000"/>
                </a:solidFill>
                <a:sym typeface="Symbol"/>
              </a:rPr>
              <a:t></a:t>
            </a:r>
            <a:r>
              <a:rPr lang="en-US" sz="2400" b="1" baseline="-25000" dirty="0">
                <a:solidFill>
                  <a:srgbClr val="FF0000"/>
                </a:solidFill>
                <a:sym typeface="Symbol"/>
              </a:rPr>
              <a:t>1</a:t>
            </a:r>
            <a:r>
              <a:rPr lang="en-US" sz="2400" b="1" dirty="0">
                <a:solidFill>
                  <a:srgbClr val="FF0000"/>
                </a:solidFill>
                <a:sym typeface="Symbol"/>
              </a:rPr>
              <a:t>(</a:t>
            </a:r>
            <a:r>
              <a:rPr lang="en-US" sz="2400" b="1" baseline="-25000" dirty="0">
                <a:solidFill>
                  <a:srgbClr val="FF0000"/>
                </a:solidFill>
                <a:sym typeface="Symbol"/>
              </a:rPr>
              <a:t>0</a:t>
            </a:r>
            <a:r>
              <a:rPr lang="en-US" sz="2400" b="1" dirty="0">
                <a:solidFill>
                  <a:srgbClr val="FF0000"/>
                </a:solidFill>
                <a:sym typeface="Symbol"/>
              </a:rPr>
              <a:t>(</a:t>
            </a:r>
            <a:r>
              <a:rPr lang="en-US" sz="2400" b="1" baseline="-25000" dirty="0">
                <a:solidFill>
                  <a:srgbClr val="FF0000"/>
                </a:solidFill>
                <a:sym typeface="Symbol"/>
              </a:rPr>
              <a:t>1</a:t>
            </a:r>
            <a:r>
              <a:rPr lang="en-US" sz="2400" b="1" dirty="0">
                <a:solidFill>
                  <a:srgbClr val="FF0000"/>
                </a:solidFill>
                <a:sym typeface="Symbol"/>
              </a:rPr>
              <a:t>(</a:t>
            </a:r>
            <a:r>
              <a:rPr lang="en-US" sz="2400" b="1" dirty="0">
                <a:solidFill>
                  <a:srgbClr val="FF0000"/>
                </a:solidFill>
              </a:rPr>
              <a:t>I(p</a:t>
            </a:r>
            <a:r>
              <a:rPr lang="en-US" sz="2400" b="1" baseline="-25000" dirty="0">
                <a:solidFill>
                  <a:srgbClr val="FF0000"/>
                </a:solidFill>
              </a:rPr>
              <a:t>1</a:t>
            </a:r>
            <a:r>
              <a:rPr lang="en-US" sz="2400" b="1" dirty="0">
                <a:solidFill>
                  <a:srgbClr val="FF0000"/>
                </a:solidFill>
              </a:rPr>
              <a:t>))))</a:t>
            </a:r>
            <a:r>
              <a:rPr lang="en-US" sz="2400" b="1" dirty="0"/>
              <a:t>))) </a:t>
            </a:r>
            <a:r>
              <a:rPr lang="en-US" sz="2400" b="1" dirty="0">
                <a:sym typeface="Symbol" panose="05050102010706020507" pitchFamily="18" charset="2"/>
              </a:rPr>
              <a:t> </a:t>
            </a:r>
            <a:r>
              <a:rPr lang="en-US" sz="2400" b="1" dirty="0">
                <a:solidFill>
                  <a:srgbClr val="FF0000"/>
                </a:solidFill>
                <a:sym typeface="Symbol"/>
              </a:rPr>
              <a:t></a:t>
            </a:r>
            <a:r>
              <a:rPr lang="en-US" sz="2400" b="1" baseline="-25000" dirty="0">
                <a:solidFill>
                  <a:srgbClr val="FF0000"/>
                </a:solidFill>
                <a:sym typeface="Symbol"/>
              </a:rPr>
              <a:t>1</a:t>
            </a:r>
            <a:r>
              <a:rPr lang="en-US" sz="2400" b="1" dirty="0">
                <a:solidFill>
                  <a:srgbClr val="FF0000"/>
                </a:solidFill>
                <a:sym typeface="Symbol"/>
              </a:rPr>
              <a:t>(</a:t>
            </a:r>
            <a:r>
              <a:rPr lang="en-US" sz="2400" b="1" baseline="-25000" dirty="0">
                <a:solidFill>
                  <a:srgbClr val="FF0000"/>
                </a:solidFill>
                <a:sym typeface="Symbol"/>
              </a:rPr>
              <a:t>1</a:t>
            </a:r>
            <a:r>
              <a:rPr lang="en-US" sz="2400" b="1" dirty="0">
                <a:solidFill>
                  <a:srgbClr val="FF0000"/>
                </a:solidFill>
                <a:sym typeface="Symbol"/>
              </a:rPr>
              <a:t>(</a:t>
            </a:r>
            <a:r>
              <a:rPr lang="en-US" sz="2400" b="1" dirty="0">
                <a:solidFill>
                  <a:srgbClr val="FF0000"/>
                </a:solidFill>
              </a:rPr>
              <a:t>I(p</a:t>
            </a:r>
            <a:r>
              <a:rPr lang="en-US" sz="2400" b="1" baseline="-25000" dirty="0">
                <a:solidFill>
                  <a:srgbClr val="FF0000"/>
                </a:solidFill>
              </a:rPr>
              <a:t>1</a:t>
            </a:r>
            <a:r>
              <a:rPr lang="en-US" sz="2400" b="1" dirty="0">
                <a:solidFill>
                  <a:srgbClr val="FF0000"/>
                </a:solidFill>
              </a:rPr>
              <a:t>)))</a:t>
            </a:r>
            <a:r>
              <a:rPr lang="en-US" sz="2400" b="1" dirty="0"/>
              <a:t>]</a:t>
            </a:r>
          </a:p>
          <a:p>
            <a:r>
              <a:rPr lang="en-US" sz="2400" dirty="0"/>
              <a:t>This mimics one step of forward computation</a:t>
            </a:r>
          </a:p>
        </p:txBody>
      </p:sp>
      <p:sp>
        <p:nvSpPr>
          <p:cNvPr id="4" name="Date Placeholder 3">
            <a:extLst>
              <a:ext uri="{FF2B5EF4-FFF2-40B4-BE49-F238E27FC236}">
                <a16:creationId xmlns:a16="http://schemas.microsoft.com/office/drawing/2014/main" id="{7F412144-DF10-4D9B-9217-BED16480B8C5}"/>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BE169A0B-8AD0-486B-A94D-96FC94C2AD93}"/>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0869AAB5-3C15-46FA-BD1C-5BE95A759CC6}"/>
              </a:ext>
            </a:extLst>
          </p:cNvPr>
          <p:cNvSpPr>
            <a:spLocks noGrp="1"/>
          </p:cNvSpPr>
          <p:nvPr>
            <p:ph type="sldNum" sz="quarter" idx="12"/>
          </p:nvPr>
        </p:nvSpPr>
        <p:spPr/>
        <p:txBody>
          <a:bodyPr/>
          <a:lstStyle/>
          <a:p>
            <a:fld id="{F7F6C048-724C-A44D-A3A9-573A2C2F7973}" type="slidenum">
              <a:rPr lang="en-US" smtClean="0"/>
              <a:pPr/>
              <a:t>72</a:t>
            </a:fld>
            <a:endParaRPr lang="en-US"/>
          </a:p>
        </p:txBody>
      </p:sp>
    </p:spTree>
    <p:extLst>
      <p:ext uri="{BB962C8B-B14F-4D97-AF65-F5344CB8AC3E}">
        <p14:creationId xmlns:p14="http://schemas.microsoft.com/office/powerpoint/2010/main" val="26443286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FD0ABB-85EB-476E-97B3-D6B97A228B51}"/>
              </a:ext>
            </a:extLst>
          </p:cNvPr>
          <p:cNvSpPr>
            <a:spLocks noGrp="1"/>
          </p:cNvSpPr>
          <p:nvPr>
            <p:ph type="title"/>
          </p:nvPr>
        </p:nvSpPr>
        <p:spPr/>
        <p:txBody>
          <a:bodyPr/>
          <a:lstStyle/>
          <a:p>
            <a:r>
              <a:rPr lang="en-US" dirty="0"/>
              <a:t>Running Backwards</a:t>
            </a:r>
          </a:p>
        </p:txBody>
      </p:sp>
      <p:sp>
        <p:nvSpPr>
          <p:cNvPr id="8" name="Content Placeholder 7">
            <a:extLst>
              <a:ext uri="{FF2B5EF4-FFF2-40B4-BE49-F238E27FC236}">
                <a16:creationId xmlns:a16="http://schemas.microsoft.com/office/drawing/2014/main" id="{62E9B6D7-328D-4A8A-BA4D-0E46169EDEF6}"/>
              </a:ext>
            </a:extLst>
          </p:cNvPr>
          <p:cNvSpPr>
            <a:spLocks noGrp="1"/>
          </p:cNvSpPr>
          <p:nvPr>
            <p:ph idx="1"/>
          </p:nvPr>
        </p:nvSpPr>
        <p:spPr/>
        <p:txBody>
          <a:bodyPr/>
          <a:lstStyle/>
          <a:p>
            <a:r>
              <a:rPr lang="en-US" sz="2800" dirty="0"/>
              <a:t>The simulation we show actually will mimic  the TM running backwards so the rule on the previous page will actually be </a:t>
            </a:r>
            <a:br>
              <a:rPr lang="en-US" sz="2800" dirty="0"/>
            </a:br>
            <a:r>
              <a:rPr lang="en-US" sz="2800" b="1" dirty="0"/>
              <a:t>[</a:t>
            </a:r>
            <a:r>
              <a:rPr lang="en-US" sz="2800" b="1" dirty="0">
                <a:sym typeface="Symbol"/>
              </a:rPr>
              <a:t></a:t>
            </a:r>
            <a:r>
              <a:rPr lang="en-US" sz="2800" b="1" baseline="-25000" dirty="0">
                <a:sym typeface="Symbol"/>
              </a:rPr>
              <a:t>2</a:t>
            </a:r>
            <a:r>
              <a:rPr lang="en-US" sz="2800" b="1" dirty="0">
                <a:sym typeface="Symbol"/>
              </a:rPr>
              <a:t>(</a:t>
            </a:r>
            <a:r>
              <a:rPr lang="en-US" sz="2800" b="1" baseline="-25000" dirty="0">
                <a:sym typeface="Symbol"/>
              </a:rPr>
              <a:t>0</a:t>
            </a:r>
            <a:r>
              <a:rPr lang="en-US" sz="2800" b="1" dirty="0">
                <a:sym typeface="Symbol"/>
              </a:rPr>
              <a:t>(</a:t>
            </a:r>
            <a:r>
              <a:rPr lang="en-US" sz="2800" b="1" baseline="-25000" dirty="0">
                <a:sym typeface="Symbol"/>
              </a:rPr>
              <a:t>1</a:t>
            </a:r>
            <a:r>
              <a:rPr lang="en-US" sz="2800" b="1" dirty="0">
                <a:sym typeface="Symbol"/>
              </a:rPr>
              <a:t>(</a:t>
            </a:r>
            <a:r>
              <a:rPr lang="en-US" sz="2800" b="1" dirty="0"/>
              <a:t>p</a:t>
            </a:r>
            <a:r>
              <a:rPr lang="en-US" sz="2800" b="1" baseline="-25000" dirty="0"/>
              <a:t>1</a:t>
            </a:r>
            <a:r>
              <a:rPr lang="en-US" sz="2800" b="1" dirty="0"/>
              <a:t>))) </a:t>
            </a:r>
            <a:r>
              <a:rPr lang="en-US" sz="2800" b="1" dirty="0">
                <a:sym typeface="Symbol" panose="05050102010706020507" pitchFamily="18" charset="2"/>
              </a:rPr>
              <a:t> </a:t>
            </a:r>
            <a:r>
              <a:rPr lang="en-US" sz="2800" b="1" dirty="0">
                <a:sym typeface="Symbol"/>
              </a:rPr>
              <a:t>p</a:t>
            </a:r>
            <a:r>
              <a:rPr lang="en-US" sz="2800" b="1" baseline="-25000" dirty="0">
                <a:sym typeface="Symbol"/>
              </a:rPr>
              <a:t>2</a:t>
            </a:r>
            <a:r>
              <a:rPr lang="en-US" sz="2800" b="1" dirty="0">
                <a:sym typeface="Symbol"/>
              </a:rPr>
              <a:t>] </a:t>
            </a:r>
            <a:r>
              <a:rPr lang="en-US" sz="2800" b="1" dirty="0">
                <a:sym typeface="Symbol" panose="05050102010706020507" pitchFamily="18" charset="2"/>
              </a:rPr>
              <a:t> </a:t>
            </a:r>
            <a:r>
              <a:rPr lang="en-US" sz="2800" b="1" dirty="0"/>
              <a:t>[</a:t>
            </a:r>
            <a:r>
              <a:rPr lang="en-US" sz="2800" b="1" dirty="0">
                <a:sym typeface="Symbol"/>
              </a:rPr>
              <a:t></a:t>
            </a:r>
            <a:r>
              <a:rPr lang="en-US" sz="2800" b="1" baseline="-25000" dirty="0">
                <a:sym typeface="Symbol"/>
              </a:rPr>
              <a:t>5</a:t>
            </a:r>
            <a:r>
              <a:rPr lang="en-US" sz="2800" b="1" dirty="0">
                <a:sym typeface="Symbol"/>
              </a:rPr>
              <a:t>(</a:t>
            </a:r>
            <a:r>
              <a:rPr lang="en-US" sz="2800" b="1" baseline="-25000" dirty="0">
                <a:sym typeface="Symbol"/>
              </a:rPr>
              <a:t>1</a:t>
            </a:r>
            <a:r>
              <a:rPr lang="en-US" sz="2800" b="1" dirty="0">
                <a:sym typeface="Symbol"/>
              </a:rPr>
              <a:t>(</a:t>
            </a:r>
            <a:r>
              <a:rPr lang="en-US" sz="2800" b="1" dirty="0"/>
              <a:t>p</a:t>
            </a:r>
            <a:r>
              <a:rPr lang="en-US" sz="2800" b="1" baseline="-25000" dirty="0"/>
              <a:t>1</a:t>
            </a:r>
            <a:r>
              <a:rPr lang="en-US" sz="2800" b="1" dirty="0"/>
              <a:t>)) </a:t>
            </a:r>
            <a:r>
              <a:rPr lang="en-US" sz="2800" b="1" dirty="0">
                <a:sym typeface="Symbol" panose="05050102010706020507" pitchFamily="18" charset="2"/>
              </a:rPr>
              <a:t> </a:t>
            </a:r>
            <a:r>
              <a:rPr lang="en-US" sz="2800" b="1" dirty="0">
                <a:sym typeface="Symbol"/>
              </a:rPr>
              <a:t></a:t>
            </a:r>
            <a:r>
              <a:rPr lang="en-US" sz="2800" b="1" baseline="-25000" dirty="0">
                <a:sym typeface="Symbol"/>
              </a:rPr>
              <a:t>0</a:t>
            </a:r>
            <a:r>
              <a:rPr lang="en-US" sz="2800" b="1" dirty="0">
                <a:sym typeface="Symbol"/>
              </a:rPr>
              <a:t>(</a:t>
            </a:r>
            <a:r>
              <a:rPr lang="en-US" sz="2800" b="1" dirty="0"/>
              <a:t>p</a:t>
            </a:r>
            <a:r>
              <a:rPr lang="en-US" sz="2800" b="1" baseline="-25000" dirty="0"/>
              <a:t>2</a:t>
            </a:r>
            <a:r>
              <a:rPr lang="en-US" sz="2800" b="1" dirty="0"/>
              <a:t>)</a:t>
            </a:r>
            <a:r>
              <a:rPr lang="en-US" sz="2800" b="1" dirty="0">
                <a:sym typeface="Symbol"/>
              </a:rPr>
              <a:t>]</a:t>
            </a:r>
            <a:endParaRPr lang="en-US" sz="2800" b="1" dirty="0">
              <a:sym typeface="Symbol" panose="05050102010706020507" pitchFamily="18" charset="2"/>
            </a:endParaRPr>
          </a:p>
          <a:p>
            <a:r>
              <a:rPr lang="en-US" sz="2800" dirty="0"/>
              <a:t>To kick things off, my rules want to allow me to deduce any arbitrary halting ID</a:t>
            </a:r>
          </a:p>
          <a:p>
            <a:r>
              <a:rPr lang="en-US" sz="2800" dirty="0"/>
              <a:t>We use three helper forms to do this; they are </a:t>
            </a:r>
            <a:r>
              <a:rPr lang="en-US" sz="2800" b="1" dirty="0">
                <a:sym typeface="Symbol"/>
              </a:rPr>
              <a:t></a:t>
            </a:r>
            <a:r>
              <a:rPr lang="en-US" sz="2800" b="1" baseline="-25000" dirty="0">
                <a:sym typeface="Symbol"/>
              </a:rPr>
              <a:t>1</a:t>
            </a:r>
            <a:r>
              <a:rPr lang="en-US" sz="2800" b="1" dirty="0">
                <a:sym typeface="Symbol"/>
              </a:rPr>
              <a:t>(p)</a:t>
            </a:r>
            <a:r>
              <a:rPr lang="en-US" sz="2800" dirty="0">
                <a:sym typeface="Symbol"/>
              </a:rPr>
              <a:t>,</a:t>
            </a:r>
            <a:r>
              <a:rPr lang="en-US" sz="2800" b="1" dirty="0">
                <a:sym typeface="Symbol"/>
              </a:rPr>
              <a:t> </a:t>
            </a:r>
            <a:r>
              <a:rPr lang="en-US" sz="2800" b="1" baseline="-25000" dirty="0">
                <a:sym typeface="Symbol"/>
              </a:rPr>
              <a:t>2</a:t>
            </a:r>
            <a:r>
              <a:rPr lang="en-US" sz="2800" b="1" dirty="0">
                <a:sym typeface="Symbol"/>
              </a:rPr>
              <a:t>(p)</a:t>
            </a:r>
            <a:r>
              <a:rPr lang="en-US" sz="2800" dirty="0">
                <a:sym typeface="Symbol"/>
              </a:rPr>
              <a:t>, and </a:t>
            </a:r>
            <a:r>
              <a:rPr lang="en-US" sz="2800" b="1" dirty="0">
                <a:sym typeface="Symbol"/>
              </a:rPr>
              <a:t></a:t>
            </a:r>
            <a:r>
              <a:rPr lang="en-US" sz="2800" b="1" baseline="-25000" dirty="0">
                <a:sym typeface="Symbol"/>
              </a:rPr>
              <a:t>3</a:t>
            </a:r>
            <a:r>
              <a:rPr lang="en-US" sz="2800" b="1" dirty="0">
                <a:sym typeface="Symbol"/>
              </a:rPr>
              <a:t>(p) </a:t>
            </a:r>
            <a:endParaRPr lang="en-US" sz="2800" dirty="0"/>
          </a:p>
        </p:txBody>
      </p:sp>
      <p:sp>
        <p:nvSpPr>
          <p:cNvPr id="4" name="Date Placeholder 3">
            <a:extLst>
              <a:ext uri="{FF2B5EF4-FFF2-40B4-BE49-F238E27FC236}">
                <a16:creationId xmlns:a16="http://schemas.microsoft.com/office/drawing/2014/main" id="{DCD33038-ED10-4538-A1E6-00760F6E829B}"/>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1ADDC1DC-D517-4201-84FE-169A85929584}"/>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ED88CB48-CE43-49AC-BA46-1F2C386FABC5}"/>
              </a:ext>
            </a:extLst>
          </p:cNvPr>
          <p:cNvSpPr>
            <a:spLocks noGrp="1"/>
          </p:cNvSpPr>
          <p:nvPr>
            <p:ph type="sldNum" sz="quarter" idx="12"/>
          </p:nvPr>
        </p:nvSpPr>
        <p:spPr/>
        <p:txBody>
          <a:bodyPr/>
          <a:lstStyle/>
          <a:p>
            <a:fld id="{F7F6C048-724C-A44D-A3A9-573A2C2F7973}" type="slidenum">
              <a:rPr lang="en-US" smtClean="0"/>
              <a:pPr/>
              <a:t>73</a:t>
            </a:fld>
            <a:endParaRPr lang="en-US"/>
          </a:p>
        </p:txBody>
      </p:sp>
    </p:spTree>
    <p:extLst>
      <p:ext uri="{BB962C8B-B14F-4D97-AF65-F5344CB8AC3E}">
        <p14:creationId xmlns:p14="http://schemas.microsoft.com/office/powerpoint/2010/main" val="12320474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EBF8DE54-7DF5-4A31-924E-95B1582C8EED}"/>
              </a:ext>
            </a:extLst>
          </p:cNvPr>
          <p:cNvPicPr>
            <a:picLocks noChangeAspect="1" noChangeArrowheads="1"/>
          </p:cNvPicPr>
          <p:nvPr/>
        </p:nvPicPr>
        <p:blipFill rotWithShape="1">
          <a:blip r:embed="rId2" cstate="print"/>
          <a:srcRect t="1" r="28494" b="41794"/>
          <a:stretch/>
        </p:blipFill>
        <p:spPr bwMode="auto">
          <a:xfrm>
            <a:off x="457201" y="4648200"/>
            <a:ext cx="7010400" cy="1597025"/>
          </a:xfrm>
          <a:prstGeom prst="rect">
            <a:avLst/>
          </a:prstGeom>
          <a:noFill/>
          <a:ln w="9525">
            <a:noFill/>
            <a:miter lim="800000"/>
            <a:headEnd/>
            <a:tailEnd/>
          </a:ln>
        </p:spPr>
      </p:pic>
      <p:sp>
        <p:nvSpPr>
          <p:cNvPr id="2" name="Title 1">
            <a:extLst>
              <a:ext uri="{FF2B5EF4-FFF2-40B4-BE49-F238E27FC236}">
                <a16:creationId xmlns:a16="http://schemas.microsoft.com/office/drawing/2014/main" id="{631ABC15-27B1-449A-820B-DA95A62FDAB2}"/>
              </a:ext>
            </a:extLst>
          </p:cNvPr>
          <p:cNvSpPr>
            <a:spLocks noGrp="1"/>
          </p:cNvSpPr>
          <p:nvPr>
            <p:ph type="title"/>
          </p:nvPr>
        </p:nvSpPr>
        <p:spPr/>
        <p:txBody>
          <a:bodyPr/>
          <a:lstStyle/>
          <a:p>
            <a:r>
              <a:rPr lang="en-US" dirty="0">
                <a:sym typeface="Symbol"/>
              </a:rPr>
              <a:t></a:t>
            </a:r>
            <a:r>
              <a:rPr lang="en-US" baseline="-25000" dirty="0">
                <a:sym typeface="Symbol"/>
              </a:rPr>
              <a:t>1</a:t>
            </a:r>
            <a:r>
              <a:rPr lang="en-US" dirty="0">
                <a:sym typeface="Symbol"/>
              </a:rPr>
              <a:t> Sets Up Stack 2</a:t>
            </a:r>
            <a:endParaRPr lang="en-US" dirty="0"/>
          </a:p>
        </p:txBody>
      </p:sp>
      <p:sp>
        <p:nvSpPr>
          <p:cNvPr id="3" name="Content Placeholder 2">
            <a:extLst>
              <a:ext uri="{FF2B5EF4-FFF2-40B4-BE49-F238E27FC236}">
                <a16:creationId xmlns:a16="http://schemas.microsoft.com/office/drawing/2014/main" id="{A5829F58-71E0-4CDA-942E-9F169D866139}"/>
              </a:ext>
            </a:extLst>
          </p:cNvPr>
          <p:cNvSpPr>
            <a:spLocks noGrp="1"/>
          </p:cNvSpPr>
          <p:nvPr>
            <p:ph idx="1"/>
          </p:nvPr>
        </p:nvSpPr>
        <p:spPr/>
        <p:txBody>
          <a:bodyPr/>
          <a:lstStyle/>
          <a:p>
            <a:r>
              <a:rPr lang="en-US" sz="2000" dirty="0">
                <a:sym typeface="Symbol"/>
              </a:rPr>
              <a:t>The only axiom that does not involve a form for which MP can be applied is</a:t>
            </a:r>
            <a:br>
              <a:rPr lang="en-US" sz="2000" b="1" dirty="0">
                <a:sym typeface="Symbol"/>
              </a:rPr>
            </a:br>
            <a:r>
              <a:rPr lang="en-US" sz="2000" b="1" dirty="0">
                <a:sym typeface="Symbol"/>
              </a:rPr>
              <a:t>1. [</a:t>
            </a:r>
            <a:r>
              <a:rPr lang="en-US" sz="2000" b="1" baseline="-25000" dirty="0">
                <a:sym typeface="Symbol"/>
              </a:rPr>
              <a:t>1</a:t>
            </a:r>
            <a:r>
              <a:rPr lang="en-US" sz="2000" b="1" dirty="0">
                <a:sym typeface="Symbol"/>
              </a:rPr>
              <a:t>I(p</a:t>
            </a:r>
            <a:r>
              <a:rPr lang="en-US" sz="2000" b="1" baseline="-25000" dirty="0">
                <a:sym typeface="Symbol"/>
              </a:rPr>
              <a:t>1</a:t>
            </a:r>
            <a:r>
              <a:rPr lang="en-US" sz="2000" b="1" dirty="0">
                <a:sym typeface="Symbol"/>
              </a:rPr>
              <a:t>) </a:t>
            </a:r>
            <a:r>
              <a:rPr lang="en-US" sz="2000" b="1" dirty="0">
                <a:sym typeface="Symbol" panose="05050102010706020507" pitchFamily="18" charset="2"/>
              </a:rPr>
              <a:t> I(p</a:t>
            </a:r>
            <a:r>
              <a:rPr lang="en-US" sz="2000" b="1" baseline="-25000" dirty="0">
                <a:sym typeface="Symbol" panose="05050102010706020507" pitchFamily="18" charset="2"/>
              </a:rPr>
              <a:t>1</a:t>
            </a:r>
            <a:r>
              <a:rPr lang="en-US" sz="2000" b="1" dirty="0">
                <a:sym typeface="Symbol" panose="05050102010706020507" pitchFamily="18" charset="2"/>
              </a:rPr>
              <a:t>)]</a:t>
            </a:r>
          </a:p>
          <a:p>
            <a:r>
              <a:rPr lang="en-US" sz="2000" dirty="0">
                <a:sym typeface="Symbol" panose="05050102010706020507" pitchFamily="18" charset="2"/>
              </a:rPr>
              <a:t>The above reflects two empty stacks</a:t>
            </a:r>
          </a:p>
          <a:p>
            <a:r>
              <a:rPr lang="en-US" sz="2000" dirty="0">
                <a:sym typeface="Symbol" panose="05050102010706020507" pitchFamily="18" charset="2"/>
              </a:rPr>
              <a:t>Using </a:t>
            </a:r>
            <a:r>
              <a:rPr lang="en-US" sz="2000" b="1" dirty="0">
                <a:sym typeface="Symbol"/>
              </a:rPr>
              <a:t></a:t>
            </a:r>
            <a:r>
              <a:rPr lang="en-US" sz="2000" b="1" baseline="-25000" dirty="0">
                <a:sym typeface="Symbol"/>
              </a:rPr>
              <a:t>1 </a:t>
            </a:r>
            <a:r>
              <a:rPr lang="en-US" sz="2000" dirty="0">
                <a:sym typeface="Symbol" panose="05050102010706020507" pitchFamily="18" charset="2"/>
              </a:rPr>
              <a:t>rules, we generate any and all possible left-hand sides of tape in stack 2</a:t>
            </a:r>
          </a:p>
          <a:p>
            <a:r>
              <a:rPr lang="en-US" sz="2000" dirty="0">
                <a:sym typeface="Symbol" panose="05050102010706020507" pitchFamily="18" charset="2"/>
              </a:rPr>
              <a:t>This guarantees that left side is either empty (rule 4) or starts with a 1 (rule 2)</a:t>
            </a:r>
          </a:p>
          <a:p>
            <a:r>
              <a:rPr lang="en-US" sz="2000" dirty="0">
                <a:sym typeface="Symbol" panose="05050102010706020507" pitchFamily="18" charset="2"/>
              </a:rPr>
              <a:t>If we apply rule 2 then rule 3 can expand the left side</a:t>
            </a:r>
          </a:p>
        </p:txBody>
      </p:sp>
      <p:sp>
        <p:nvSpPr>
          <p:cNvPr id="4" name="Date Placeholder 3">
            <a:extLst>
              <a:ext uri="{FF2B5EF4-FFF2-40B4-BE49-F238E27FC236}">
                <a16:creationId xmlns:a16="http://schemas.microsoft.com/office/drawing/2014/main" id="{E323B694-5CA0-4621-B854-5D53863C3E54}"/>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5450C03F-C771-4772-9FBD-680B9E9CAF0E}"/>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EE520619-36AA-402B-ADB3-4115AD4CC788}"/>
              </a:ext>
            </a:extLst>
          </p:cNvPr>
          <p:cNvSpPr>
            <a:spLocks noGrp="1"/>
          </p:cNvSpPr>
          <p:nvPr>
            <p:ph type="sldNum" sz="quarter" idx="12"/>
          </p:nvPr>
        </p:nvSpPr>
        <p:spPr/>
        <p:txBody>
          <a:bodyPr/>
          <a:lstStyle/>
          <a:p>
            <a:fld id="{F7F6C048-724C-A44D-A3A9-573A2C2F7973}" type="slidenum">
              <a:rPr lang="en-US" smtClean="0"/>
              <a:pPr/>
              <a:t>74</a:t>
            </a:fld>
            <a:endParaRPr lang="en-US"/>
          </a:p>
        </p:txBody>
      </p:sp>
    </p:spTree>
    <p:extLst>
      <p:ext uri="{BB962C8B-B14F-4D97-AF65-F5344CB8AC3E}">
        <p14:creationId xmlns:p14="http://schemas.microsoft.com/office/powerpoint/2010/main" val="35667961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ABC15-27B1-449A-820B-DA95A62FDAB2}"/>
              </a:ext>
            </a:extLst>
          </p:cNvPr>
          <p:cNvSpPr>
            <a:spLocks noGrp="1"/>
          </p:cNvSpPr>
          <p:nvPr>
            <p:ph type="title"/>
          </p:nvPr>
        </p:nvSpPr>
        <p:spPr/>
        <p:txBody>
          <a:bodyPr/>
          <a:lstStyle/>
          <a:p>
            <a:r>
              <a:rPr lang="en-US" dirty="0">
                <a:sym typeface="Symbol"/>
              </a:rPr>
              <a:t></a:t>
            </a:r>
            <a:r>
              <a:rPr lang="en-US" baseline="-25000" dirty="0">
                <a:sym typeface="Symbol"/>
              </a:rPr>
              <a:t>2</a:t>
            </a:r>
            <a:r>
              <a:rPr lang="en-US" dirty="0">
                <a:sym typeface="Symbol"/>
              </a:rPr>
              <a:t> Starts Up Stack1</a:t>
            </a:r>
            <a:endParaRPr lang="en-US" dirty="0"/>
          </a:p>
        </p:txBody>
      </p:sp>
      <p:sp>
        <p:nvSpPr>
          <p:cNvPr id="3" name="Content Placeholder 2">
            <a:extLst>
              <a:ext uri="{FF2B5EF4-FFF2-40B4-BE49-F238E27FC236}">
                <a16:creationId xmlns:a16="http://schemas.microsoft.com/office/drawing/2014/main" id="{A5829F58-71E0-4CDA-942E-9F169D866139}"/>
              </a:ext>
            </a:extLst>
          </p:cNvPr>
          <p:cNvSpPr>
            <a:spLocks noGrp="1"/>
          </p:cNvSpPr>
          <p:nvPr>
            <p:ph idx="1"/>
          </p:nvPr>
        </p:nvSpPr>
        <p:spPr/>
        <p:txBody>
          <a:bodyPr/>
          <a:lstStyle/>
          <a:p>
            <a:r>
              <a:rPr lang="en-US" sz="2400" dirty="0">
                <a:sym typeface="Symbol" panose="05050102010706020507" pitchFamily="18" charset="2"/>
              </a:rPr>
              <a:t>Two possibilities follow</a:t>
            </a:r>
            <a:br>
              <a:rPr lang="en-US" sz="2400" dirty="0">
                <a:sym typeface="Symbol" panose="05050102010706020507" pitchFamily="18" charset="2"/>
              </a:rPr>
            </a:br>
            <a:r>
              <a:rPr lang="en-US" sz="2400" dirty="0">
                <a:sym typeface="Symbol" panose="05050102010706020507" pitchFamily="18" charset="2"/>
              </a:rPr>
              <a:t>Either Rule 4 replaces </a:t>
            </a:r>
            <a:r>
              <a:rPr lang="en-US" sz="2400" b="1" dirty="0">
                <a:sym typeface="Symbol"/>
              </a:rPr>
              <a:t></a:t>
            </a:r>
            <a:r>
              <a:rPr lang="en-US" sz="2400" b="1" baseline="-25000" dirty="0">
                <a:sym typeface="Symbol"/>
              </a:rPr>
              <a:t>1</a:t>
            </a:r>
            <a:r>
              <a:rPr lang="en-US" sz="2400" dirty="0">
                <a:sym typeface="Symbol"/>
              </a:rPr>
              <a:t> with </a:t>
            </a:r>
            <a:r>
              <a:rPr lang="en-US" sz="2400" b="1" dirty="0">
                <a:sym typeface="Symbol"/>
              </a:rPr>
              <a:t></a:t>
            </a:r>
            <a:r>
              <a:rPr lang="en-US" sz="2400" b="1" baseline="-25000" dirty="0">
                <a:sym typeface="Symbol"/>
              </a:rPr>
              <a:t>2</a:t>
            </a:r>
            <a:r>
              <a:rPr lang="en-US" sz="2400" dirty="0">
                <a:sym typeface="Symbol"/>
              </a:rPr>
              <a:t> and assures that the right side of tape (stack 1) has a 1 as its rightmost symbol</a:t>
            </a:r>
            <a:br>
              <a:rPr lang="en-US" sz="2400" dirty="0">
                <a:sym typeface="Symbol"/>
              </a:rPr>
            </a:br>
            <a:r>
              <a:rPr lang="en-US" sz="2400" dirty="0">
                <a:sym typeface="Symbol"/>
              </a:rPr>
              <a:t>Or Rule 5 </a:t>
            </a:r>
            <a:r>
              <a:rPr lang="en-US" sz="2400" dirty="0">
                <a:sym typeface="Symbol" panose="05050102010706020507" pitchFamily="18" charset="2"/>
              </a:rPr>
              <a:t>replaces </a:t>
            </a:r>
            <a:r>
              <a:rPr lang="en-US" sz="2400" b="1" dirty="0">
                <a:sym typeface="Symbol"/>
              </a:rPr>
              <a:t></a:t>
            </a:r>
            <a:r>
              <a:rPr lang="en-US" sz="2400" b="1" baseline="-25000" dirty="0">
                <a:sym typeface="Symbol"/>
              </a:rPr>
              <a:t>1</a:t>
            </a:r>
            <a:r>
              <a:rPr lang="en-US" sz="2400" dirty="0">
                <a:sym typeface="Symbol"/>
              </a:rPr>
              <a:t> with </a:t>
            </a:r>
            <a:r>
              <a:rPr lang="en-US" sz="2400" b="1" dirty="0">
                <a:sym typeface="Symbol"/>
              </a:rPr>
              <a:t></a:t>
            </a:r>
            <a:r>
              <a:rPr lang="en-US" sz="2400" b="1" baseline="-25000" dirty="0">
                <a:sym typeface="Symbol"/>
              </a:rPr>
              <a:t>3</a:t>
            </a:r>
            <a:r>
              <a:rPr lang="en-US" sz="2400" dirty="0">
                <a:sym typeface="Symbol"/>
              </a:rPr>
              <a:t> and assures that the right side of tape (stack 1) has just a scanned symbol (can be a 0 or 1)</a:t>
            </a:r>
          </a:p>
          <a:p>
            <a:r>
              <a:rPr lang="en-US" sz="2400" dirty="0">
                <a:sym typeface="Symbol"/>
              </a:rPr>
              <a:t>If we use </a:t>
            </a:r>
            <a:r>
              <a:rPr lang="en-US" sz="2400" b="1" dirty="0">
                <a:sym typeface="Symbol"/>
              </a:rPr>
              <a:t></a:t>
            </a:r>
            <a:r>
              <a:rPr lang="en-US" sz="2400" b="1" baseline="-25000" dirty="0">
                <a:sym typeface="Symbol"/>
              </a:rPr>
              <a:t>2</a:t>
            </a:r>
            <a:r>
              <a:rPr lang="en-US" sz="2400" dirty="0">
                <a:sym typeface="Symbol"/>
              </a:rPr>
              <a:t> then rule 6 can expand the right side but at some point we use rule 7 to switch to </a:t>
            </a:r>
            <a:r>
              <a:rPr lang="en-US" sz="2400" b="1" dirty="0">
                <a:sym typeface="Symbol"/>
              </a:rPr>
              <a:t></a:t>
            </a:r>
            <a:r>
              <a:rPr lang="en-US" sz="2400" b="1" baseline="-25000" dirty="0">
                <a:sym typeface="Symbol"/>
              </a:rPr>
              <a:t>3</a:t>
            </a:r>
            <a:r>
              <a:rPr lang="en-US" sz="2400" dirty="0">
                <a:sym typeface="Symbol"/>
              </a:rPr>
              <a:t> </a:t>
            </a:r>
          </a:p>
        </p:txBody>
      </p:sp>
      <p:sp>
        <p:nvSpPr>
          <p:cNvPr id="4" name="Date Placeholder 3">
            <a:extLst>
              <a:ext uri="{FF2B5EF4-FFF2-40B4-BE49-F238E27FC236}">
                <a16:creationId xmlns:a16="http://schemas.microsoft.com/office/drawing/2014/main" id="{E323B694-5CA0-4621-B854-5D53863C3E54}"/>
              </a:ext>
            </a:extLst>
          </p:cNvPr>
          <p:cNvSpPr>
            <a:spLocks noGrp="1"/>
          </p:cNvSpPr>
          <p:nvPr>
            <p:ph type="dt" sz="half" idx="10"/>
          </p:nvPr>
        </p:nvSpPr>
        <p:spPr/>
        <p:txBody>
          <a:bodyPr/>
          <a:lstStyle/>
          <a:p>
            <a:fld id="{2534C2F4-DACC-7046-9C17-8BE104BD396C}" type="datetime1">
              <a:rPr lang="en-US" smtClean="0"/>
              <a:t>4/6/22</a:t>
            </a:fld>
            <a:endParaRPr lang="en-US" dirty="0"/>
          </a:p>
        </p:txBody>
      </p:sp>
      <p:sp>
        <p:nvSpPr>
          <p:cNvPr id="5" name="Footer Placeholder 4">
            <a:extLst>
              <a:ext uri="{FF2B5EF4-FFF2-40B4-BE49-F238E27FC236}">
                <a16:creationId xmlns:a16="http://schemas.microsoft.com/office/drawing/2014/main" id="{5450C03F-C771-4772-9FBD-680B9E9CAF0E}"/>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EE520619-36AA-402B-ADB3-4115AD4CC788}"/>
              </a:ext>
            </a:extLst>
          </p:cNvPr>
          <p:cNvSpPr>
            <a:spLocks noGrp="1"/>
          </p:cNvSpPr>
          <p:nvPr>
            <p:ph type="sldNum" sz="quarter" idx="12"/>
          </p:nvPr>
        </p:nvSpPr>
        <p:spPr/>
        <p:txBody>
          <a:bodyPr/>
          <a:lstStyle/>
          <a:p>
            <a:fld id="{F7F6C048-724C-A44D-A3A9-573A2C2F7973}" type="slidenum">
              <a:rPr lang="en-US" smtClean="0"/>
              <a:pPr/>
              <a:t>75</a:t>
            </a:fld>
            <a:endParaRPr lang="en-US"/>
          </a:p>
        </p:txBody>
      </p:sp>
      <p:pic>
        <p:nvPicPr>
          <p:cNvPr id="7" name="Picture 4">
            <a:extLst>
              <a:ext uri="{FF2B5EF4-FFF2-40B4-BE49-F238E27FC236}">
                <a16:creationId xmlns:a16="http://schemas.microsoft.com/office/drawing/2014/main" id="{43A8864B-01CD-4F89-A4A7-933545291AEC}"/>
              </a:ext>
            </a:extLst>
          </p:cNvPr>
          <p:cNvPicPr>
            <a:picLocks noChangeAspect="1" noChangeArrowheads="1"/>
          </p:cNvPicPr>
          <p:nvPr/>
        </p:nvPicPr>
        <p:blipFill rotWithShape="1">
          <a:blip r:embed="rId2" cstate="print"/>
          <a:srcRect l="-1" t="56146" r="31856" b="19933"/>
          <a:stretch/>
        </p:blipFill>
        <p:spPr bwMode="auto">
          <a:xfrm>
            <a:off x="381000" y="5105400"/>
            <a:ext cx="6023429" cy="685800"/>
          </a:xfrm>
          <a:prstGeom prst="rect">
            <a:avLst/>
          </a:prstGeom>
          <a:noFill/>
          <a:ln w="9525">
            <a:noFill/>
            <a:miter lim="800000"/>
            <a:headEnd/>
            <a:tailEnd/>
          </a:ln>
        </p:spPr>
      </p:pic>
    </p:spTree>
    <p:extLst>
      <p:ext uri="{BB962C8B-B14F-4D97-AF65-F5344CB8AC3E}">
        <p14:creationId xmlns:p14="http://schemas.microsoft.com/office/powerpoint/2010/main" val="35061659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ABC15-27B1-449A-820B-DA95A62FDAB2}"/>
              </a:ext>
            </a:extLst>
          </p:cNvPr>
          <p:cNvSpPr>
            <a:spLocks noGrp="1"/>
          </p:cNvSpPr>
          <p:nvPr>
            <p:ph type="title"/>
          </p:nvPr>
        </p:nvSpPr>
        <p:spPr/>
        <p:txBody>
          <a:bodyPr/>
          <a:lstStyle/>
          <a:p>
            <a:r>
              <a:rPr lang="en-US" dirty="0">
                <a:sym typeface="Symbol"/>
              </a:rPr>
              <a:t></a:t>
            </a:r>
            <a:r>
              <a:rPr lang="en-US" baseline="-25000" dirty="0">
                <a:sym typeface="Symbol"/>
              </a:rPr>
              <a:t>3</a:t>
            </a:r>
            <a:r>
              <a:rPr lang="en-US" dirty="0">
                <a:sym typeface="Symbol"/>
              </a:rPr>
              <a:t> Insures Terminal </a:t>
            </a:r>
            <a:r>
              <a:rPr lang="en-US" dirty="0" err="1">
                <a:sym typeface="Symbol"/>
              </a:rPr>
              <a:t>Discriminamt</a:t>
            </a:r>
            <a:endParaRPr lang="en-US" dirty="0"/>
          </a:p>
        </p:txBody>
      </p:sp>
      <p:sp>
        <p:nvSpPr>
          <p:cNvPr id="3" name="Content Placeholder 2">
            <a:extLst>
              <a:ext uri="{FF2B5EF4-FFF2-40B4-BE49-F238E27FC236}">
                <a16:creationId xmlns:a16="http://schemas.microsoft.com/office/drawing/2014/main" id="{A5829F58-71E0-4CDA-942E-9F169D866139}"/>
              </a:ext>
            </a:extLst>
          </p:cNvPr>
          <p:cNvSpPr>
            <a:spLocks noGrp="1"/>
          </p:cNvSpPr>
          <p:nvPr>
            <p:ph idx="1"/>
          </p:nvPr>
        </p:nvSpPr>
        <p:spPr/>
        <p:txBody>
          <a:bodyPr/>
          <a:lstStyle/>
          <a:p>
            <a:r>
              <a:rPr lang="en-US" sz="2400" dirty="0">
                <a:sym typeface="Symbol"/>
              </a:rPr>
              <a:t>Rule 8 replaces</a:t>
            </a:r>
            <a:r>
              <a:rPr lang="en-US" sz="2400" b="1" dirty="0">
                <a:sym typeface="Symbol"/>
              </a:rPr>
              <a:t> </a:t>
            </a:r>
            <a:r>
              <a:rPr lang="en-US" sz="2400" b="1" baseline="-25000" dirty="0">
                <a:sym typeface="Symbol"/>
              </a:rPr>
              <a:t>3</a:t>
            </a:r>
            <a:r>
              <a:rPr lang="en-US" sz="2400" dirty="0">
                <a:sym typeface="Symbol"/>
              </a:rPr>
              <a:t> with any </a:t>
            </a:r>
            <a:r>
              <a:rPr lang="en-US" sz="2400" b="1" dirty="0">
                <a:sym typeface="Symbol"/>
              </a:rPr>
              <a:t></a:t>
            </a:r>
            <a:r>
              <a:rPr lang="en-US" sz="2400" b="1" baseline="-25000" dirty="0">
                <a:sym typeface="Symbol"/>
              </a:rPr>
              <a:t>k</a:t>
            </a:r>
            <a:r>
              <a:rPr lang="en-US" sz="2400" dirty="0">
                <a:sym typeface="Symbol"/>
              </a:rPr>
              <a:t> such that </a:t>
            </a:r>
            <a:r>
              <a:rPr lang="en-US" sz="2400" b="1" dirty="0" err="1">
                <a:sym typeface="Symbol"/>
              </a:rPr>
              <a:t>q</a:t>
            </a:r>
            <a:r>
              <a:rPr lang="en-US" sz="2400" b="1" baseline="-25000" dirty="0" err="1">
                <a:sym typeface="Symbol"/>
              </a:rPr>
              <a:t>k</a:t>
            </a:r>
            <a:r>
              <a:rPr lang="en-US" sz="2400" b="1" dirty="0" err="1">
                <a:sym typeface="Symbol"/>
              </a:rPr>
              <a:t>i</a:t>
            </a:r>
            <a:r>
              <a:rPr lang="en-US" sz="2400" b="1" dirty="0">
                <a:sym typeface="Symbol"/>
              </a:rPr>
              <a:t> </a:t>
            </a:r>
            <a:r>
              <a:rPr lang="en-US" sz="2400" dirty="0">
                <a:sym typeface="Symbol"/>
              </a:rPr>
              <a:t>halts (no rule) and </a:t>
            </a:r>
            <a:r>
              <a:rPr lang="en-US" sz="2400" dirty="0" err="1">
                <a:sym typeface="Symbol"/>
              </a:rPr>
              <a:t>i</a:t>
            </a:r>
            <a:r>
              <a:rPr lang="en-US" sz="2400" dirty="0">
                <a:sym typeface="Symbol"/>
              </a:rPr>
              <a:t>, represented by </a:t>
            </a:r>
            <a:r>
              <a:rPr lang="en-US" sz="2400" b="1" dirty="0">
                <a:sym typeface="Symbol"/>
              </a:rPr>
              <a:t></a:t>
            </a:r>
            <a:r>
              <a:rPr lang="en-US" sz="2400" b="1" baseline="-25000" dirty="0" err="1">
                <a:sym typeface="Symbol"/>
              </a:rPr>
              <a:t>i</a:t>
            </a:r>
            <a:r>
              <a:rPr lang="en-US" sz="2400" dirty="0">
                <a:sym typeface="Symbol"/>
              </a:rPr>
              <a:t>, is on the top of stack 1 (new </a:t>
            </a:r>
            <a:r>
              <a:rPr lang="en-US" sz="2400" dirty="0" err="1">
                <a:sym typeface="Symbol"/>
              </a:rPr>
              <a:t>wff</a:t>
            </a:r>
            <a:r>
              <a:rPr lang="en-US" sz="2400" dirty="0">
                <a:sym typeface="Symbol"/>
              </a:rPr>
              <a:t> will be of form </a:t>
            </a:r>
            <a:r>
              <a:rPr lang="en-US" sz="2400" b="1" dirty="0">
                <a:sym typeface="Symbol"/>
              </a:rPr>
              <a:t></a:t>
            </a:r>
            <a:r>
              <a:rPr lang="en-US" sz="2400" b="1" baseline="-25000" dirty="0">
                <a:sym typeface="Symbol"/>
              </a:rPr>
              <a:t>k</a:t>
            </a:r>
            <a:r>
              <a:rPr lang="en-US" sz="2400" b="1" dirty="0">
                <a:sym typeface="Symbol"/>
              </a:rPr>
              <a:t>(</a:t>
            </a:r>
            <a:r>
              <a:rPr lang="en-US" sz="2400" b="1" baseline="-25000" dirty="0" err="1">
                <a:sym typeface="Symbol"/>
              </a:rPr>
              <a:t>i</a:t>
            </a:r>
            <a:r>
              <a:rPr lang="en-US" sz="2400" b="1" dirty="0">
                <a:sym typeface="Symbol"/>
              </a:rPr>
              <a:t>(p</a:t>
            </a:r>
            <a:r>
              <a:rPr lang="en-US" sz="2400" b="1" baseline="-25000" dirty="0">
                <a:sym typeface="Symbol"/>
              </a:rPr>
              <a:t>1</a:t>
            </a:r>
            <a:r>
              <a:rPr lang="en-US" sz="2400" b="1" dirty="0">
                <a:sym typeface="Symbol"/>
              </a:rPr>
              <a:t>)) </a:t>
            </a:r>
            <a:r>
              <a:rPr lang="en-US" sz="2400" b="1" dirty="0">
                <a:sym typeface="Symbol" panose="05050102010706020507" pitchFamily="18" charset="2"/>
              </a:rPr>
              <a:t> p</a:t>
            </a:r>
            <a:r>
              <a:rPr lang="en-US" sz="2400" b="1" baseline="-25000" dirty="0">
                <a:sym typeface="Symbol" panose="05050102010706020507" pitchFamily="18" charset="2"/>
              </a:rPr>
              <a:t>2</a:t>
            </a:r>
            <a:endParaRPr lang="en-US" sz="2400" dirty="0">
              <a:sym typeface="Symbol" panose="05050102010706020507" pitchFamily="18" charset="2"/>
            </a:endParaRPr>
          </a:p>
          <a:p>
            <a:r>
              <a:rPr lang="en-US" sz="2400" dirty="0">
                <a:sym typeface="Symbol" panose="05050102010706020507" pitchFamily="18" charset="2"/>
              </a:rPr>
              <a:t>This is the point where the simulation of the TM begins, except we run TM in reverse via rules 9-13 (and their subparts)</a:t>
            </a:r>
          </a:p>
          <a:p>
            <a:r>
              <a:rPr lang="en-US" sz="2400" dirty="0">
                <a:sym typeface="Symbol" panose="05050102010706020507" pitchFamily="18" charset="2"/>
              </a:rPr>
              <a:t>While these rules can be a bit complex at first they are just the same ones we used to map a TM to a semi-</a:t>
            </a:r>
            <a:r>
              <a:rPr lang="en-US" sz="2400" dirty="0" err="1">
                <a:sym typeface="Symbol" panose="05050102010706020507" pitchFamily="18" charset="2"/>
              </a:rPr>
              <a:t>Thue</a:t>
            </a:r>
            <a:r>
              <a:rPr lang="en-US" sz="2400" dirty="0">
                <a:sym typeface="Symbol" panose="05050102010706020507" pitchFamily="18" charset="2"/>
              </a:rPr>
              <a:t> system or a PSG</a:t>
            </a:r>
          </a:p>
        </p:txBody>
      </p:sp>
      <p:sp>
        <p:nvSpPr>
          <p:cNvPr id="4" name="Date Placeholder 3">
            <a:extLst>
              <a:ext uri="{FF2B5EF4-FFF2-40B4-BE49-F238E27FC236}">
                <a16:creationId xmlns:a16="http://schemas.microsoft.com/office/drawing/2014/main" id="{E323B694-5CA0-4621-B854-5D53863C3E54}"/>
              </a:ext>
            </a:extLst>
          </p:cNvPr>
          <p:cNvSpPr>
            <a:spLocks noGrp="1"/>
          </p:cNvSpPr>
          <p:nvPr>
            <p:ph type="dt" sz="half" idx="10"/>
          </p:nvPr>
        </p:nvSpPr>
        <p:spPr/>
        <p:txBody>
          <a:bodyPr/>
          <a:lstStyle/>
          <a:p>
            <a:fld id="{2534C2F4-DACC-7046-9C17-8BE104BD396C}" type="datetime1">
              <a:rPr lang="en-US" smtClean="0"/>
              <a:t>4/6/22</a:t>
            </a:fld>
            <a:endParaRPr lang="en-US" dirty="0"/>
          </a:p>
        </p:txBody>
      </p:sp>
      <p:sp>
        <p:nvSpPr>
          <p:cNvPr id="5" name="Footer Placeholder 4">
            <a:extLst>
              <a:ext uri="{FF2B5EF4-FFF2-40B4-BE49-F238E27FC236}">
                <a16:creationId xmlns:a16="http://schemas.microsoft.com/office/drawing/2014/main" id="{5450C03F-C771-4772-9FBD-680B9E9CAF0E}"/>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EE520619-36AA-402B-ADB3-4115AD4CC788}"/>
              </a:ext>
            </a:extLst>
          </p:cNvPr>
          <p:cNvSpPr>
            <a:spLocks noGrp="1"/>
          </p:cNvSpPr>
          <p:nvPr>
            <p:ph type="sldNum" sz="quarter" idx="12"/>
          </p:nvPr>
        </p:nvSpPr>
        <p:spPr/>
        <p:txBody>
          <a:bodyPr/>
          <a:lstStyle/>
          <a:p>
            <a:fld id="{F7F6C048-724C-A44D-A3A9-573A2C2F7973}" type="slidenum">
              <a:rPr lang="en-US" smtClean="0"/>
              <a:pPr/>
              <a:t>76</a:t>
            </a:fld>
            <a:endParaRPr lang="en-US" dirty="0"/>
          </a:p>
        </p:txBody>
      </p:sp>
      <p:pic>
        <p:nvPicPr>
          <p:cNvPr id="7" name="Picture 4">
            <a:extLst>
              <a:ext uri="{FF2B5EF4-FFF2-40B4-BE49-F238E27FC236}">
                <a16:creationId xmlns:a16="http://schemas.microsoft.com/office/drawing/2014/main" id="{AA4A4C0D-4368-4F8C-AF29-547C59B00838}"/>
              </a:ext>
            </a:extLst>
          </p:cNvPr>
          <p:cNvPicPr>
            <a:picLocks noChangeAspect="1" noChangeArrowheads="1"/>
          </p:cNvPicPr>
          <p:nvPr/>
        </p:nvPicPr>
        <p:blipFill rotWithShape="1">
          <a:blip r:embed="rId2" cstate="print"/>
          <a:srcRect t="77409" r="3448"/>
          <a:stretch/>
        </p:blipFill>
        <p:spPr bwMode="auto">
          <a:xfrm>
            <a:off x="228600" y="5225143"/>
            <a:ext cx="8534400" cy="647700"/>
          </a:xfrm>
          <a:prstGeom prst="rect">
            <a:avLst/>
          </a:prstGeom>
          <a:noFill/>
          <a:ln w="9525">
            <a:noFill/>
            <a:miter lim="800000"/>
            <a:headEnd/>
            <a:tailEnd/>
          </a:ln>
        </p:spPr>
      </p:pic>
    </p:spTree>
    <p:extLst>
      <p:ext uri="{BB962C8B-B14F-4D97-AF65-F5344CB8AC3E}">
        <p14:creationId xmlns:p14="http://schemas.microsoft.com/office/powerpoint/2010/main" val="9602885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6C807-E015-47D9-8046-8D940D4101C3}"/>
              </a:ext>
            </a:extLst>
          </p:cNvPr>
          <p:cNvSpPr>
            <a:spLocks noGrp="1"/>
          </p:cNvSpPr>
          <p:nvPr>
            <p:ph type="title"/>
          </p:nvPr>
        </p:nvSpPr>
        <p:spPr/>
        <p:txBody>
          <a:bodyPr/>
          <a:lstStyle/>
          <a:p>
            <a:r>
              <a:rPr lang="en-US" dirty="0"/>
              <a:t>Putting it Together</a:t>
            </a:r>
          </a:p>
        </p:txBody>
      </p:sp>
      <p:sp>
        <p:nvSpPr>
          <p:cNvPr id="3" name="Content Placeholder 2">
            <a:extLst>
              <a:ext uri="{FF2B5EF4-FFF2-40B4-BE49-F238E27FC236}">
                <a16:creationId xmlns:a16="http://schemas.microsoft.com/office/drawing/2014/main" id="{0D6372DA-2E55-447C-811E-28BFF5518361}"/>
              </a:ext>
            </a:extLst>
          </p:cNvPr>
          <p:cNvSpPr>
            <a:spLocks noGrp="1"/>
          </p:cNvSpPr>
          <p:nvPr>
            <p:ph idx="1"/>
          </p:nvPr>
        </p:nvSpPr>
        <p:spPr/>
        <p:txBody>
          <a:bodyPr/>
          <a:lstStyle/>
          <a:p>
            <a:r>
              <a:rPr lang="en-US" sz="2400" dirty="0">
                <a:sym typeface="Symbol" panose="05050102010706020507" pitchFamily="18" charset="2"/>
              </a:rPr>
              <a:t>The main point is that the axioms produce  a bunch of items that are easy to check for validity (the stuff involving the forms </a:t>
            </a:r>
            <a:r>
              <a:rPr lang="en-US" sz="2400" b="1" dirty="0">
                <a:sym typeface="Symbol"/>
              </a:rPr>
              <a:t></a:t>
            </a:r>
            <a:r>
              <a:rPr lang="en-US" sz="2400" b="1" baseline="-25000" dirty="0">
                <a:sym typeface="Symbol"/>
              </a:rPr>
              <a:t>1</a:t>
            </a:r>
            <a:r>
              <a:rPr lang="en-US" sz="2400" dirty="0">
                <a:sym typeface="Symbol"/>
              </a:rPr>
              <a:t>,</a:t>
            </a:r>
            <a:r>
              <a:rPr lang="en-US" sz="2400" b="1" dirty="0">
                <a:sym typeface="Symbol"/>
              </a:rPr>
              <a:t> </a:t>
            </a:r>
            <a:r>
              <a:rPr lang="en-US" sz="2400" b="1" baseline="-25000" dirty="0">
                <a:sym typeface="Symbol"/>
              </a:rPr>
              <a:t>2</a:t>
            </a:r>
            <a:r>
              <a:rPr lang="en-US" sz="2400" dirty="0">
                <a:sym typeface="Symbol"/>
              </a:rPr>
              <a:t>, and </a:t>
            </a:r>
            <a:r>
              <a:rPr lang="en-US" sz="2400" b="1" dirty="0">
                <a:sym typeface="Symbol"/>
              </a:rPr>
              <a:t></a:t>
            </a:r>
            <a:r>
              <a:rPr lang="en-US" sz="2400" b="1" baseline="-25000" dirty="0">
                <a:sym typeface="Symbol"/>
              </a:rPr>
              <a:t>3</a:t>
            </a:r>
            <a:r>
              <a:rPr lang="en-US" sz="2400" dirty="0">
                <a:sym typeface="Symbol" panose="05050102010706020507" pitchFamily="18" charset="2"/>
              </a:rPr>
              <a:t> plus exactly those representations of starting IDs for which the TM halts</a:t>
            </a:r>
          </a:p>
          <a:p>
            <a:r>
              <a:rPr lang="en-US" sz="2400" dirty="0">
                <a:sym typeface="Symbol" panose="05050102010706020507" pitchFamily="18" charset="2"/>
              </a:rPr>
              <a:t>If we could decide what Tautologies are producible by this Propositional System then we would be able to solve the Halting Problem for TMs</a:t>
            </a:r>
          </a:p>
          <a:p>
            <a:r>
              <a:rPr lang="en-US" sz="2400" dirty="0">
                <a:sym typeface="Symbol" panose="05050102010706020507" pitchFamily="18" charset="2"/>
              </a:rPr>
              <a:t>This proves the deducibility problem for Fragments of the 2-Variable Implicational Calculus (PIPC) is unsolvable</a:t>
            </a:r>
          </a:p>
          <a:p>
            <a:r>
              <a:rPr lang="en-US" sz="2400" dirty="0">
                <a:sym typeface="Symbol" panose="05050102010706020507" pitchFamily="18" charset="2"/>
              </a:rPr>
              <a:t>This is true even though two variables are insufficient to represent the basic notion of associativity!!!</a:t>
            </a:r>
          </a:p>
          <a:p>
            <a:endParaRPr lang="en-US" dirty="0"/>
          </a:p>
        </p:txBody>
      </p:sp>
      <p:sp>
        <p:nvSpPr>
          <p:cNvPr id="4" name="Date Placeholder 3">
            <a:extLst>
              <a:ext uri="{FF2B5EF4-FFF2-40B4-BE49-F238E27FC236}">
                <a16:creationId xmlns:a16="http://schemas.microsoft.com/office/drawing/2014/main" id="{44B5CAC3-19D6-4EF6-A03C-97336C56D997}"/>
              </a:ext>
            </a:extLst>
          </p:cNvPr>
          <p:cNvSpPr>
            <a:spLocks noGrp="1"/>
          </p:cNvSpPr>
          <p:nvPr>
            <p:ph type="dt" sz="half" idx="10"/>
          </p:nvPr>
        </p:nvSpPr>
        <p:spPr/>
        <p:txBody>
          <a:bodyPr/>
          <a:lstStyle/>
          <a:p>
            <a:fld id="{2534C2F4-DACC-7046-9C17-8BE104BD396C}" type="datetime1">
              <a:rPr lang="en-US" smtClean="0"/>
              <a:t>4/6/22</a:t>
            </a:fld>
            <a:endParaRPr lang="en-US"/>
          </a:p>
        </p:txBody>
      </p:sp>
      <p:sp>
        <p:nvSpPr>
          <p:cNvPr id="5" name="Footer Placeholder 4">
            <a:extLst>
              <a:ext uri="{FF2B5EF4-FFF2-40B4-BE49-F238E27FC236}">
                <a16:creationId xmlns:a16="http://schemas.microsoft.com/office/drawing/2014/main" id="{8081F880-FF05-4241-9D82-867D1A1B5BB4}"/>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4F429F74-52E0-41E4-8D95-6529549E6998}"/>
              </a:ext>
            </a:extLst>
          </p:cNvPr>
          <p:cNvSpPr>
            <a:spLocks noGrp="1"/>
          </p:cNvSpPr>
          <p:nvPr>
            <p:ph type="sldNum" sz="quarter" idx="12"/>
          </p:nvPr>
        </p:nvSpPr>
        <p:spPr/>
        <p:txBody>
          <a:bodyPr/>
          <a:lstStyle/>
          <a:p>
            <a:fld id="{F7F6C048-724C-A44D-A3A9-573A2C2F7973}" type="slidenum">
              <a:rPr lang="en-US" smtClean="0"/>
              <a:pPr/>
              <a:t>77</a:t>
            </a:fld>
            <a:endParaRPr lang="en-US"/>
          </a:p>
        </p:txBody>
      </p:sp>
    </p:spTree>
    <p:extLst>
      <p:ext uri="{BB962C8B-B14F-4D97-AF65-F5344CB8AC3E}">
        <p14:creationId xmlns:p14="http://schemas.microsoft.com/office/powerpoint/2010/main" val="36696066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Date Placeholder 3"/>
          <p:cNvSpPr>
            <a:spLocks noGrp="1"/>
          </p:cNvSpPr>
          <p:nvPr>
            <p:ph type="dt" sz="quarter" idx="10"/>
          </p:nvPr>
        </p:nvSpPr>
        <p:spPr>
          <a:noFill/>
        </p:spPr>
        <p:txBody>
          <a:bodyPr/>
          <a:lstStyle/>
          <a:p>
            <a:fld id="{8CC043B0-74AA-2348-B0E9-DCA224C7B658}"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67277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72772" name="Slide Number Placeholder 5"/>
          <p:cNvSpPr>
            <a:spLocks noGrp="1"/>
          </p:cNvSpPr>
          <p:nvPr>
            <p:ph type="sldNum" sz="quarter" idx="12"/>
          </p:nvPr>
        </p:nvSpPr>
        <p:spPr>
          <a:noFill/>
        </p:spPr>
        <p:txBody>
          <a:bodyPr/>
          <a:lstStyle/>
          <a:p>
            <a:fld id="{64DF7060-972D-A149-89AC-5987D9085642}" type="slidenum">
              <a:rPr lang="en-US">
                <a:latin typeface="Arial" pitchFamily="-111" charset="0"/>
                <a:ea typeface="ＭＳ Ｐゴシック" pitchFamily="-111" charset="-128"/>
                <a:cs typeface="ＭＳ Ｐゴシック" pitchFamily="-111" charset="-128"/>
              </a:rPr>
              <a:pPr/>
              <a:t>78</a:t>
            </a:fld>
            <a:endParaRPr lang="en-US">
              <a:latin typeface="Arial" pitchFamily="-111" charset="0"/>
              <a:ea typeface="ＭＳ Ｐゴシック" pitchFamily="-111" charset="-128"/>
              <a:cs typeface="ＭＳ Ｐゴシック" pitchFamily="-111" charset="-128"/>
            </a:endParaRPr>
          </a:p>
        </p:txBody>
      </p:sp>
      <p:sp>
        <p:nvSpPr>
          <p:cNvPr id="67277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Creating Terminal IDs</a:t>
            </a:r>
          </a:p>
        </p:txBody>
      </p:sp>
      <p:pic>
        <p:nvPicPr>
          <p:cNvPr id="672774" name="Picture 4"/>
          <p:cNvPicPr>
            <a:picLocks noChangeAspect="1" noChangeArrowheads="1"/>
          </p:cNvPicPr>
          <p:nvPr/>
        </p:nvPicPr>
        <p:blipFill>
          <a:blip r:embed="rId3" cstate="print"/>
          <a:srcRect/>
          <a:stretch>
            <a:fillRect/>
          </a:stretch>
        </p:blipFill>
        <p:spPr bwMode="auto">
          <a:xfrm>
            <a:off x="228600" y="1971675"/>
            <a:ext cx="8839200" cy="2867025"/>
          </a:xfrm>
          <a:prstGeom prst="rect">
            <a:avLst/>
          </a:prstGeom>
          <a:noFill/>
          <a:ln w="9525">
            <a:noFill/>
            <a:miter lim="800000"/>
            <a:headEnd/>
            <a:tailEnd/>
          </a:ln>
        </p:spPr>
      </p:pic>
    </p:spTree>
    <p:extLst>
      <p:ext uri="{BB962C8B-B14F-4D97-AF65-F5344CB8AC3E}">
        <p14:creationId xmlns:p14="http://schemas.microsoft.com/office/powerpoint/2010/main" val="288446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Date Placeholder 3"/>
          <p:cNvSpPr>
            <a:spLocks noGrp="1"/>
          </p:cNvSpPr>
          <p:nvPr>
            <p:ph type="dt" sz="quarter" idx="10"/>
          </p:nvPr>
        </p:nvSpPr>
        <p:spPr>
          <a:noFill/>
        </p:spPr>
        <p:txBody>
          <a:bodyPr/>
          <a:lstStyle/>
          <a:p>
            <a:fld id="{A528AA83-0059-F147-BED6-A2EF9D308B17}"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67481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74820" name="Slide Number Placeholder 5"/>
          <p:cNvSpPr>
            <a:spLocks noGrp="1"/>
          </p:cNvSpPr>
          <p:nvPr>
            <p:ph type="sldNum" sz="quarter" idx="12"/>
          </p:nvPr>
        </p:nvSpPr>
        <p:spPr>
          <a:noFill/>
        </p:spPr>
        <p:txBody>
          <a:bodyPr/>
          <a:lstStyle/>
          <a:p>
            <a:fld id="{7DAFD957-060F-BD4A-A206-042B85C73447}" type="slidenum">
              <a:rPr lang="en-US">
                <a:latin typeface="Arial" pitchFamily="-111" charset="0"/>
                <a:ea typeface="ＭＳ Ｐゴシック" pitchFamily="-111" charset="-128"/>
                <a:cs typeface="ＭＳ Ｐゴシック" pitchFamily="-111" charset="-128"/>
              </a:rPr>
              <a:pPr/>
              <a:t>79</a:t>
            </a:fld>
            <a:endParaRPr lang="en-US">
              <a:latin typeface="Arial" pitchFamily="-111" charset="0"/>
              <a:ea typeface="ＭＳ Ｐゴシック" pitchFamily="-111" charset="-128"/>
              <a:cs typeface="ＭＳ Ｐゴシック" pitchFamily="-111" charset="-128"/>
            </a:endParaRPr>
          </a:p>
        </p:txBody>
      </p:sp>
      <p:sp>
        <p:nvSpPr>
          <p:cNvPr id="674821"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Reversing Print and Left</a:t>
            </a:r>
          </a:p>
        </p:txBody>
      </p:sp>
      <p:grpSp>
        <p:nvGrpSpPr>
          <p:cNvPr id="3" name="Group 2">
            <a:extLst>
              <a:ext uri="{FF2B5EF4-FFF2-40B4-BE49-F238E27FC236}">
                <a16:creationId xmlns:a16="http://schemas.microsoft.com/office/drawing/2014/main" id="{10365954-1124-469C-9748-8A34240EB171}"/>
              </a:ext>
            </a:extLst>
          </p:cNvPr>
          <p:cNvGrpSpPr/>
          <p:nvPr/>
        </p:nvGrpSpPr>
        <p:grpSpPr>
          <a:xfrm>
            <a:off x="990600" y="1490663"/>
            <a:ext cx="7162800" cy="3876675"/>
            <a:chOff x="990600" y="1490663"/>
            <a:chExt cx="7162800" cy="3876675"/>
          </a:xfrm>
        </p:grpSpPr>
        <p:pic>
          <p:nvPicPr>
            <p:cNvPr id="674822" name="Picture 6"/>
            <p:cNvPicPr>
              <a:picLocks noChangeAspect="1" noChangeArrowheads="1"/>
            </p:cNvPicPr>
            <p:nvPr/>
          </p:nvPicPr>
          <p:blipFill>
            <a:blip r:embed="rId3" cstate="print"/>
            <a:srcRect/>
            <a:stretch>
              <a:fillRect/>
            </a:stretch>
          </p:blipFill>
          <p:spPr bwMode="auto">
            <a:xfrm>
              <a:off x="990600" y="1490663"/>
              <a:ext cx="7162800" cy="3876675"/>
            </a:xfrm>
            <a:prstGeom prst="rect">
              <a:avLst/>
            </a:prstGeom>
            <a:noFill/>
            <a:ln w="9525">
              <a:noFill/>
              <a:miter lim="800000"/>
              <a:headEnd/>
              <a:tailEnd/>
            </a:ln>
          </p:spPr>
        </p:pic>
        <p:pic>
          <p:nvPicPr>
            <p:cNvPr id="2" name="Picture 1">
              <a:extLst>
                <a:ext uri="{FF2B5EF4-FFF2-40B4-BE49-F238E27FC236}">
                  <a16:creationId xmlns:a16="http://schemas.microsoft.com/office/drawing/2014/main" id="{24B65565-4A0C-4829-84F4-C32D5CF810B9}"/>
                </a:ext>
              </a:extLst>
            </p:cNvPr>
            <p:cNvPicPr>
              <a:picLocks noChangeAspect="1"/>
            </p:cNvPicPr>
            <p:nvPr/>
          </p:nvPicPr>
          <p:blipFill>
            <a:blip r:embed="rId4"/>
            <a:stretch>
              <a:fillRect/>
            </a:stretch>
          </p:blipFill>
          <p:spPr>
            <a:xfrm>
              <a:off x="4288968" y="5181600"/>
              <a:ext cx="130632" cy="130632"/>
            </a:xfrm>
            <a:prstGeom prst="rect">
              <a:avLst/>
            </a:prstGeom>
          </p:spPr>
        </p:pic>
      </p:grpSp>
    </p:spTree>
    <p:extLst>
      <p:ext uri="{BB962C8B-B14F-4D97-AF65-F5344CB8AC3E}">
        <p14:creationId xmlns:p14="http://schemas.microsoft.com/office/powerpoint/2010/main" val="1162003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ea typeface="ＭＳ Ｐゴシック" pitchFamily="-111" charset="-128"/>
                <a:cs typeface="ＭＳ Ｐゴシック" pitchFamily="-111" charset="-128"/>
              </a:rPr>
              <a:t>A CS Grand Challenge</a:t>
            </a:r>
          </a:p>
        </p:txBody>
      </p:sp>
      <p:sp>
        <p:nvSpPr>
          <p:cNvPr id="60419" name="Content Placeholder 2"/>
          <p:cNvSpPr>
            <a:spLocks noGrp="1"/>
          </p:cNvSpPr>
          <p:nvPr>
            <p:ph idx="1"/>
          </p:nvPr>
        </p:nvSpPr>
        <p:spPr/>
        <p:txBody>
          <a:bodyPr/>
          <a:lstStyle/>
          <a:p>
            <a:pPr>
              <a:buFont typeface="Times" pitchFamily="-111" charset="0"/>
              <a:buNone/>
            </a:pPr>
            <a:r>
              <a:rPr lang="en-US" sz="2400" b="1" dirty="0">
                <a:ea typeface="ＭＳ Ｐゴシック" pitchFamily="-111" charset="-128"/>
                <a:cs typeface="ＭＳ Ｐゴシック" pitchFamily="-111" charset="-128"/>
              </a:rPr>
              <a:t>Does </a:t>
            </a:r>
            <a:r>
              <a:rPr lang="en-US" sz="2400" b="1" i="1" dirty="0">
                <a:ea typeface="ＭＳ Ｐゴシック" pitchFamily="-111" charset="-128"/>
                <a:cs typeface="ＭＳ Ｐゴシック" pitchFamily="-111" charset="-128"/>
              </a:rPr>
              <a:t>P</a:t>
            </a:r>
            <a:r>
              <a:rPr lang="en-US" sz="2400" b="1" dirty="0">
                <a:ea typeface="ＭＳ Ｐゴシック" pitchFamily="-111" charset="-128"/>
                <a:cs typeface="ＭＳ Ｐゴシック" pitchFamily="-111" charset="-128"/>
              </a:rPr>
              <a:t>=</a:t>
            </a:r>
            <a:r>
              <a:rPr lang="en-US" sz="2400" b="1" i="1" dirty="0">
                <a:ea typeface="ＭＳ Ｐゴシック" pitchFamily="-111" charset="-128"/>
                <a:cs typeface="ＭＳ Ｐゴシック" pitchFamily="-111" charset="-128"/>
              </a:rPr>
              <a:t>NP</a:t>
            </a:r>
            <a:r>
              <a:rPr lang="en-US" sz="2400" b="1" dirty="0">
                <a:ea typeface="ＭＳ Ｐゴシック" pitchFamily="-111" charset="-128"/>
                <a:cs typeface="ＭＳ Ｐゴシック" pitchFamily="-111" charset="-128"/>
              </a:rPr>
              <a:t>?</a:t>
            </a:r>
          </a:p>
          <a:p>
            <a:pPr>
              <a:buFont typeface="Times" pitchFamily="-111" charset="0"/>
              <a:buNone/>
            </a:pP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There are many equivalent ways to describe </a:t>
            </a:r>
            <a:r>
              <a:rPr lang="en-US" sz="2000" i="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and </a:t>
            </a:r>
            <a:r>
              <a:rPr lang="en-US" sz="2000" i="1" dirty="0">
                <a:ea typeface="ＭＳ Ｐゴシック" pitchFamily="-111" charset="-128"/>
                <a:cs typeface="ＭＳ Ｐゴシック" pitchFamily="-111" charset="-128"/>
              </a:rPr>
              <a:t>NP</a:t>
            </a:r>
            <a:r>
              <a:rPr lang="en-US" sz="2000" dirty="0">
                <a:ea typeface="ＭＳ Ｐゴシック" pitchFamily="-111" charset="-128"/>
                <a:cs typeface="ＭＳ Ｐゴシック" pitchFamily="-111" charset="-128"/>
              </a:rPr>
              <a:t>. For now, we will use the following. </a:t>
            </a:r>
          </a:p>
          <a:p>
            <a:pPr>
              <a:buFont typeface="Times" pitchFamily="-111" charset="0"/>
              <a:buNone/>
            </a:pPr>
            <a:r>
              <a:rPr lang="en-US" sz="2000" i="1" dirty="0">
                <a:ea typeface="ＭＳ Ｐゴシック" pitchFamily="-111" charset="-128"/>
                <a:cs typeface="ＭＳ Ｐゴシック" pitchFamily="-111" charset="-128"/>
              </a:rPr>
              <a:t>	</a:t>
            </a:r>
            <a:r>
              <a:rPr lang="en-US" sz="2000" b="1" i="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is the set of decision problems (those whose instances have “Yes”/ “No” answers) that can be solved in polynomial time on a deterministic computer (no concurrency or guesses allowed). </a:t>
            </a:r>
          </a:p>
          <a:p>
            <a:pPr>
              <a:buFont typeface="Times" pitchFamily="-111" charset="0"/>
              <a:buNone/>
            </a:pPr>
            <a:r>
              <a:rPr lang="en-US" sz="2000" i="1" dirty="0">
                <a:ea typeface="ＭＳ Ｐゴシック" pitchFamily="-111" charset="-128"/>
                <a:cs typeface="ＭＳ Ｐゴシック" pitchFamily="-111" charset="-128"/>
              </a:rPr>
              <a:t>	</a:t>
            </a:r>
            <a:r>
              <a:rPr lang="en-US" sz="2000" b="1" i="1" dirty="0">
                <a:ea typeface="ＭＳ Ｐゴシック" pitchFamily="-111" charset="-128"/>
                <a:cs typeface="ＭＳ Ｐゴシック" pitchFamily="-111" charset="-128"/>
              </a:rPr>
              <a:t>NP</a:t>
            </a:r>
            <a:r>
              <a:rPr lang="en-US" sz="2000" i="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is the set of decision problems that can be solved in polynomial time on a non-deterministic computer (equivalently one that  can spawn an unbounded number of parallel threads; equivalently one that can be verified in polynomial time on a deterministic computer). </a:t>
            </a:r>
          </a:p>
          <a:p>
            <a:pPr>
              <a:buFont typeface="Times" pitchFamily="-111" charset="0"/>
              <a:buNone/>
            </a:pPr>
            <a:r>
              <a:rPr lang="en-US" sz="2000" dirty="0">
                <a:ea typeface="ＭＳ Ｐゴシック" pitchFamily="-111" charset="-128"/>
                <a:cs typeface="ＭＳ Ｐゴシック" pitchFamily="-111" charset="-128"/>
              </a:rPr>
              <a:t>	Again, as “Does </a:t>
            </a:r>
            <a:r>
              <a:rPr lang="en-US" sz="2000" b="1" i="1" dirty="0">
                <a:ea typeface="ＭＳ Ｐゴシック" pitchFamily="-111" charset="-128"/>
                <a:cs typeface="ＭＳ Ｐゴシック" pitchFamily="-111" charset="-128"/>
              </a:rPr>
              <a:t>P</a:t>
            </a:r>
            <a:r>
              <a:rPr lang="en-US" sz="2000" b="1" dirty="0">
                <a:ea typeface="ＭＳ Ｐゴシック" pitchFamily="-111" charset="-128"/>
                <a:cs typeface="ＭＳ Ｐゴシック" pitchFamily="-111" charset="-128"/>
              </a:rPr>
              <a:t>=</a:t>
            </a:r>
            <a:r>
              <a:rPr lang="en-US" sz="2000" b="1" i="1" dirty="0">
                <a:ea typeface="ＭＳ Ｐゴシック" pitchFamily="-111" charset="-128"/>
                <a:cs typeface="ＭＳ Ｐゴシック" pitchFamily="-111" charset="-128"/>
              </a:rPr>
              <a:t>NP</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has just one question, it is </a:t>
            </a:r>
            <a:r>
              <a:rPr lang="en-US" sz="2000" b="1" u="sng" dirty="0">
                <a:ea typeface="ＭＳ Ｐゴシック" pitchFamily="-111" charset="-128"/>
                <a:cs typeface="ＭＳ Ｐゴシック" pitchFamily="-111" charset="-128"/>
              </a:rPr>
              <a:t>solvable</a:t>
            </a:r>
            <a:r>
              <a:rPr lang="en-US" sz="2000" dirty="0">
                <a:ea typeface="ＭＳ Ｐゴシック" pitchFamily="-111" charset="-128"/>
                <a:cs typeface="ＭＳ Ｐゴシック" pitchFamily="-111" charset="-128"/>
              </a:rPr>
              <a:t>, we just don’t yet know which solution, “Yes” or “No”, is the correct one.</a:t>
            </a:r>
          </a:p>
          <a:p>
            <a:endParaRPr lang="en-US" sz="2000" dirty="0">
              <a:ea typeface="ＭＳ Ｐゴシック" pitchFamily="-111" charset="-128"/>
              <a:cs typeface="ＭＳ Ｐゴシック" pitchFamily="-111" charset="-128"/>
            </a:endParaRPr>
          </a:p>
        </p:txBody>
      </p:sp>
      <p:sp>
        <p:nvSpPr>
          <p:cNvPr id="60420" name="Date Placeholder 3"/>
          <p:cNvSpPr>
            <a:spLocks noGrp="1"/>
          </p:cNvSpPr>
          <p:nvPr>
            <p:ph type="dt" sz="quarter" idx="10"/>
          </p:nvPr>
        </p:nvSpPr>
        <p:spPr>
          <a:noFill/>
        </p:spPr>
        <p:txBody>
          <a:bodyPr/>
          <a:lstStyle/>
          <a:p>
            <a:fld id="{25514371-37B0-CD43-B23F-EA6F9972645D}"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6042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0422" name="Slide Number Placeholder 5"/>
          <p:cNvSpPr>
            <a:spLocks noGrp="1"/>
          </p:cNvSpPr>
          <p:nvPr>
            <p:ph type="sldNum" sz="quarter" idx="12"/>
          </p:nvPr>
        </p:nvSpPr>
        <p:spPr>
          <a:noFill/>
        </p:spPr>
        <p:txBody>
          <a:bodyPr/>
          <a:lstStyle/>
          <a:p>
            <a:fld id="{A856214A-29B8-DC41-8E7D-A64D2855592B}" type="slidenum">
              <a:rPr lang="en-US">
                <a:latin typeface="Arial" pitchFamily="-111" charset="0"/>
                <a:ea typeface="ＭＳ Ｐゴシック" pitchFamily="-111" charset="-128"/>
                <a:cs typeface="ＭＳ Ｐゴシック" pitchFamily="-111" charset="-128"/>
              </a:rPr>
              <a:pPr/>
              <a:t>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386697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Date Placeholder 3"/>
          <p:cNvSpPr>
            <a:spLocks noGrp="1"/>
          </p:cNvSpPr>
          <p:nvPr>
            <p:ph type="dt" sz="quarter" idx="10"/>
          </p:nvPr>
        </p:nvSpPr>
        <p:spPr>
          <a:noFill/>
        </p:spPr>
        <p:txBody>
          <a:bodyPr/>
          <a:lstStyle/>
          <a:p>
            <a:fld id="{F391866A-8175-E045-BD2D-B5ECE212CFA0}"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676867"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76868" name="Slide Number Placeholder 5"/>
          <p:cNvSpPr>
            <a:spLocks noGrp="1"/>
          </p:cNvSpPr>
          <p:nvPr>
            <p:ph type="sldNum" sz="quarter" idx="12"/>
          </p:nvPr>
        </p:nvSpPr>
        <p:spPr>
          <a:noFill/>
        </p:spPr>
        <p:txBody>
          <a:bodyPr/>
          <a:lstStyle/>
          <a:p>
            <a:fld id="{C9866601-F0E0-0345-88D4-80FB5C60C3FA}" type="slidenum">
              <a:rPr lang="en-US">
                <a:latin typeface="Arial" pitchFamily="-111" charset="0"/>
                <a:ea typeface="ＭＳ Ｐゴシック" pitchFamily="-111" charset="-128"/>
                <a:cs typeface="ＭＳ Ｐゴシック" pitchFamily="-111" charset="-128"/>
              </a:rPr>
              <a:pPr/>
              <a:t>80</a:t>
            </a:fld>
            <a:endParaRPr lang="en-US">
              <a:latin typeface="Arial" pitchFamily="-111" charset="0"/>
              <a:ea typeface="ＭＳ Ｐゴシック" pitchFamily="-111" charset="-128"/>
              <a:cs typeface="ＭＳ Ｐゴシック" pitchFamily="-111" charset="-128"/>
            </a:endParaRPr>
          </a:p>
        </p:txBody>
      </p:sp>
      <p:sp>
        <p:nvSpPr>
          <p:cNvPr id="676869"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Reversing Right </a:t>
            </a:r>
          </a:p>
        </p:txBody>
      </p:sp>
      <p:pic>
        <p:nvPicPr>
          <p:cNvPr id="676870" name="Picture 7"/>
          <p:cNvPicPr>
            <a:picLocks noChangeAspect="1" noChangeArrowheads="1"/>
          </p:cNvPicPr>
          <p:nvPr/>
        </p:nvPicPr>
        <p:blipFill>
          <a:blip r:embed="rId3" cstate="print"/>
          <a:srcRect/>
          <a:stretch>
            <a:fillRect/>
          </a:stretch>
        </p:blipFill>
        <p:spPr bwMode="auto">
          <a:xfrm>
            <a:off x="1014413" y="1762125"/>
            <a:ext cx="7115175" cy="3571875"/>
          </a:xfrm>
          <a:prstGeom prst="rect">
            <a:avLst/>
          </a:prstGeom>
          <a:noFill/>
          <a:ln w="9525">
            <a:noFill/>
            <a:miter lim="800000"/>
            <a:headEnd/>
            <a:tailEnd/>
          </a:ln>
        </p:spPr>
      </p:pic>
    </p:spTree>
    <p:extLst>
      <p:ext uri="{BB962C8B-B14F-4D97-AF65-F5344CB8AC3E}">
        <p14:creationId xmlns:p14="http://schemas.microsoft.com/office/powerpoint/2010/main" val="34175509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p:txBody>
          <a:bodyPr/>
          <a:lstStyle/>
          <a:p>
            <a:pPr>
              <a:defRPr/>
            </a:pPr>
            <a:r>
              <a:rPr lang="en-US" dirty="0">
                <a:ea typeface="ＭＳ Ｐゴシック" pitchFamily="-111" charset="-128"/>
                <a:cs typeface="ＭＳ Ｐゴシック" pitchFamily="-111" charset="-128"/>
              </a:rPr>
              <a:t>Satisfiability</a:t>
            </a:r>
          </a:p>
        </p:txBody>
      </p:sp>
      <p:sp>
        <p:nvSpPr>
          <p:cNvPr id="445443" name="Rectangle 3"/>
          <p:cNvSpPr>
            <a:spLocks noGrp="1" noChangeArrowheads="1"/>
          </p:cNvSpPr>
          <p:nvPr>
            <p:ph type="subTitle" idx="1"/>
          </p:nvPr>
        </p:nvSpPr>
        <p:spPr>
          <a:xfrm>
            <a:off x="914400" y="3886200"/>
            <a:ext cx="7239000" cy="1752600"/>
          </a:xfrm>
        </p:spPr>
        <p:txBody>
          <a:bodyPr/>
          <a:lstStyle/>
          <a:p>
            <a:pPr eaLnBrk="1" hangingPunct="1">
              <a:defRPr/>
            </a:pPr>
            <a:r>
              <a:rPr lang="en-US" dirty="0"/>
              <a:t>How Hard Can That Be?</a:t>
            </a:r>
          </a:p>
        </p:txBody>
      </p:sp>
    </p:spTree>
    <p:extLst>
      <p:ext uri="{BB962C8B-B14F-4D97-AF65-F5344CB8AC3E}">
        <p14:creationId xmlns:p14="http://schemas.microsoft.com/office/powerpoint/2010/main" val="15811891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Conjunctive Normal Form</a:t>
            </a:r>
          </a:p>
        </p:txBody>
      </p:sp>
      <p:sp>
        <p:nvSpPr>
          <p:cNvPr id="448515" name="Rectangle 3"/>
          <p:cNvSpPr>
            <a:spLocks noGrp="1" noChangeArrowheads="1"/>
          </p:cNvSpPr>
          <p:nvPr>
            <p:ph idx="1"/>
          </p:nvPr>
        </p:nvSpPr>
        <p:spPr/>
        <p:txBody>
          <a:bodyPr/>
          <a:lstStyle/>
          <a:p>
            <a:pPr eaLnBrk="1" hangingPunct="1">
              <a:buFont typeface="Times" charset="0"/>
              <a:buNone/>
              <a:defRPr/>
            </a:pPr>
            <a:r>
              <a:rPr lang="en-US" b="1" dirty="0"/>
              <a:t>U = {u</a:t>
            </a:r>
            <a:r>
              <a:rPr lang="en-US" b="1" baseline="-25000" dirty="0"/>
              <a:t>1</a:t>
            </a:r>
            <a:r>
              <a:rPr lang="en-US" b="1" dirty="0"/>
              <a:t>, u</a:t>
            </a:r>
            <a:r>
              <a:rPr lang="en-US" b="1" baseline="-25000" dirty="0"/>
              <a:t>2</a:t>
            </a:r>
            <a:r>
              <a:rPr lang="en-US" b="1" dirty="0"/>
              <a:t>,…, u</a:t>
            </a:r>
            <a:r>
              <a:rPr lang="en-US" b="1" baseline="-25000" dirty="0"/>
              <a:t>n</a:t>
            </a:r>
            <a:r>
              <a:rPr lang="en-US" b="1" dirty="0"/>
              <a:t>}, Boolean variables.</a:t>
            </a:r>
          </a:p>
          <a:p>
            <a:pPr eaLnBrk="1" hangingPunct="1">
              <a:buFont typeface="Times" charset="0"/>
              <a:buNone/>
              <a:defRPr/>
            </a:pPr>
            <a:endParaRPr lang="en-US" b="1" dirty="0"/>
          </a:p>
          <a:p>
            <a:pPr eaLnBrk="1" hangingPunct="1">
              <a:buFont typeface="Times" charset="0"/>
              <a:buNone/>
              <a:defRPr/>
            </a:pPr>
            <a:r>
              <a:rPr lang="en-US" b="1" dirty="0"/>
              <a:t>C = {c</a:t>
            </a:r>
            <a:r>
              <a:rPr lang="en-US" b="1" baseline="-25000" dirty="0"/>
              <a:t>1</a:t>
            </a:r>
            <a:r>
              <a:rPr lang="en-US" b="1" dirty="0"/>
              <a:t>, c</a:t>
            </a:r>
            <a:r>
              <a:rPr lang="en-US" b="1" baseline="-25000" dirty="0"/>
              <a:t>2</a:t>
            </a:r>
            <a:r>
              <a:rPr lang="en-US" b="1" dirty="0"/>
              <a:t>,…, c</a:t>
            </a:r>
            <a:r>
              <a:rPr lang="en-US" b="1" baseline="-25000" dirty="0"/>
              <a:t>m</a:t>
            </a:r>
            <a:r>
              <a:rPr lang="en-US" b="1" dirty="0"/>
              <a:t>}, "OR clauses"</a:t>
            </a:r>
          </a:p>
          <a:p>
            <a:pPr eaLnBrk="1" hangingPunct="1">
              <a:buFont typeface="Times" charset="0"/>
              <a:buNone/>
              <a:defRPr/>
            </a:pPr>
            <a:r>
              <a:rPr lang="en-US" b="1" dirty="0"/>
              <a:t>	For example:</a:t>
            </a:r>
          </a:p>
          <a:p>
            <a:pPr eaLnBrk="1" hangingPunct="1">
              <a:buFont typeface="Times" charset="0"/>
              <a:buNone/>
              <a:defRPr/>
            </a:pPr>
            <a:r>
              <a:rPr lang="en-US" sz="4000" b="1" dirty="0"/>
              <a:t>		</a:t>
            </a:r>
            <a:r>
              <a:rPr lang="en-US" b="1" dirty="0"/>
              <a:t>c</a:t>
            </a:r>
            <a:r>
              <a:rPr lang="en-US" b="1" baseline="-25000" dirty="0"/>
              <a:t>i</a:t>
            </a:r>
            <a:r>
              <a:rPr lang="en-US" b="1" dirty="0"/>
              <a:t> = (u</a:t>
            </a:r>
            <a:r>
              <a:rPr lang="en-US" b="1" baseline="-25000" dirty="0"/>
              <a:t>4</a:t>
            </a:r>
            <a:r>
              <a:rPr lang="en-US" b="1" dirty="0"/>
              <a:t> </a:t>
            </a:r>
            <a:r>
              <a:rPr lang="en-US" b="1" dirty="0">
                <a:sym typeface="Symbol" charset="2"/>
              </a:rPr>
              <a:t></a:t>
            </a:r>
            <a:r>
              <a:rPr lang="en-US" b="1" dirty="0"/>
              <a:t> u</a:t>
            </a:r>
            <a:r>
              <a:rPr lang="en-US" b="1" baseline="-25000" dirty="0"/>
              <a:t>35</a:t>
            </a:r>
            <a:r>
              <a:rPr lang="en-US" b="1" dirty="0"/>
              <a:t> </a:t>
            </a:r>
            <a:r>
              <a:rPr lang="en-US" b="1" dirty="0">
                <a:sym typeface="Symbol" charset="2"/>
              </a:rPr>
              <a:t></a:t>
            </a:r>
            <a:r>
              <a:rPr lang="en-US" b="1" dirty="0"/>
              <a:t> ~u</a:t>
            </a:r>
            <a:r>
              <a:rPr lang="en-US" b="1" baseline="-25000" dirty="0"/>
              <a:t>18 </a:t>
            </a:r>
            <a:r>
              <a:rPr lang="en-US" b="1" dirty="0">
                <a:sym typeface="Symbol" charset="2"/>
              </a:rPr>
              <a:t></a:t>
            </a:r>
            <a:r>
              <a:rPr lang="en-US" b="1" dirty="0"/>
              <a:t> u</a:t>
            </a:r>
            <a:r>
              <a:rPr lang="en-US" b="1" baseline="-25000" dirty="0"/>
              <a:t>3</a:t>
            </a:r>
            <a:r>
              <a:rPr lang="en-US" b="1" dirty="0"/>
              <a:t>… </a:t>
            </a:r>
            <a:r>
              <a:rPr lang="en-US" b="1" dirty="0">
                <a:sym typeface="Symbol" charset="2"/>
              </a:rPr>
              <a:t></a:t>
            </a:r>
            <a:r>
              <a:rPr lang="en-US" b="1" dirty="0"/>
              <a:t> ~u</a:t>
            </a:r>
            <a:r>
              <a:rPr lang="en-US" b="1" baseline="-25000" dirty="0"/>
              <a:t>6</a:t>
            </a:r>
            <a:r>
              <a:rPr lang="en-US" b="1" dirty="0"/>
              <a:t>)</a:t>
            </a:r>
            <a:r>
              <a:rPr lang="en-US" dirty="0"/>
              <a:t> </a:t>
            </a:r>
          </a:p>
        </p:txBody>
      </p:sp>
      <p:sp>
        <p:nvSpPr>
          <p:cNvPr id="4" name="Date Placeholder 3">
            <a:extLst>
              <a:ext uri="{FF2B5EF4-FFF2-40B4-BE49-F238E27FC236}">
                <a16:creationId xmlns:a16="http://schemas.microsoft.com/office/drawing/2014/main" id="{FBD1028F-1159-B446-B2DB-07949C10CB18}"/>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53FF256C-1602-E244-9694-783DE3D4487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5595EA51-514D-B746-9645-1079EA219B12}"/>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82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397354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Satisfiability Challenge</a:t>
            </a:r>
          </a:p>
        </p:txBody>
      </p:sp>
      <p:sp>
        <p:nvSpPr>
          <p:cNvPr id="449539" name="Rectangle 3"/>
          <p:cNvSpPr>
            <a:spLocks noGrp="1" noChangeArrowheads="1"/>
          </p:cNvSpPr>
          <p:nvPr>
            <p:ph idx="1"/>
          </p:nvPr>
        </p:nvSpPr>
        <p:spPr/>
        <p:txBody>
          <a:bodyPr/>
          <a:lstStyle/>
          <a:p>
            <a:pPr eaLnBrk="1" hangingPunct="1">
              <a:buFont typeface="Times" charset="0"/>
              <a:buNone/>
              <a:defRPr/>
            </a:pPr>
            <a:r>
              <a:rPr lang="en-US" dirty="0"/>
              <a:t>	</a:t>
            </a:r>
          </a:p>
          <a:p>
            <a:pPr marL="0" indent="0" eaLnBrk="1" hangingPunct="1">
              <a:buFont typeface="Times" charset="0"/>
              <a:buNone/>
              <a:defRPr/>
            </a:pPr>
            <a:r>
              <a:rPr lang="en-US" dirty="0"/>
              <a:t>Can we assign Boolean values to the variables in </a:t>
            </a:r>
            <a:r>
              <a:rPr lang="en-US" b="1" dirty="0"/>
              <a:t>U</a:t>
            </a:r>
            <a:r>
              <a:rPr lang="en-US" dirty="0"/>
              <a:t> so that every clause is </a:t>
            </a:r>
            <a:r>
              <a:rPr lang="en-US" b="1" dirty="0"/>
              <a:t>TRUE</a:t>
            </a:r>
            <a:r>
              <a:rPr lang="en-US" dirty="0"/>
              <a:t>?</a:t>
            </a:r>
          </a:p>
          <a:p>
            <a:pPr marL="0" indent="0" eaLnBrk="1" hangingPunct="1">
              <a:buFont typeface="Times" charset="0"/>
              <a:buNone/>
              <a:defRPr/>
            </a:pPr>
            <a:endParaRPr lang="en-US" dirty="0"/>
          </a:p>
          <a:p>
            <a:pPr marL="0" indent="0" eaLnBrk="1" hangingPunct="1">
              <a:buFont typeface="Times" charset="0"/>
              <a:buNone/>
              <a:defRPr/>
            </a:pPr>
            <a:r>
              <a:rPr lang="en-US" dirty="0"/>
              <a:t>There is no known polynomial time algorithm!!</a:t>
            </a:r>
          </a:p>
        </p:txBody>
      </p:sp>
      <p:sp>
        <p:nvSpPr>
          <p:cNvPr id="4" name="Date Placeholder 3">
            <a:extLst>
              <a:ext uri="{FF2B5EF4-FFF2-40B4-BE49-F238E27FC236}">
                <a16:creationId xmlns:a16="http://schemas.microsoft.com/office/drawing/2014/main" id="{62A20718-94F8-B24B-A684-1A46EAE9253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2AB85DB4-7B71-D04E-8847-D16A594D20B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8E9C577C-8570-FC4A-8763-BB02E6DA88B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83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54637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Cook’s Theorem</a:t>
            </a:r>
          </a:p>
        </p:txBody>
      </p:sp>
      <p:sp>
        <p:nvSpPr>
          <p:cNvPr id="450563" name="Rectangle 3"/>
          <p:cNvSpPr>
            <a:spLocks noGrp="1" noChangeArrowheads="1"/>
          </p:cNvSpPr>
          <p:nvPr>
            <p:ph idx="1"/>
          </p:nvPr>
        </p:nvSpPr>
        <p:spPr/>
        <p:txBody>
          <a:bodyPr/>
          <a:lstStyle/>
          <a:p>
            <a:pPr eaLnBrk="1" hangingPunct="1">
              <a:buFont typeface="Times" charset="0"/>
              <a:buNone/>
              <a:defRPr/>
            </a:pPr>
            <a:r>
              <a:rPr lang="en-US" b="1" i="1" u="sng" dirty="0"/>
              <a:t>Cooks Theorem:</a:t>
            </a:r>
            <a:endParaRPr lang="en-US" b="1" i="1" dirty="0"/>
          </a:p>
          <a:p>
            <a:pPr eaLnBrk="1" hangingPunct="1">
              <a:buFont typeface="Times" charset="0"/>
              <a:buNone/>
              <a:defRPr/>
            </a:pPr>
            <a:r>
              <a:rPr lang="en-US" b="1" dirty="0"/>
              <a:t>	1) SAT is in NP</a:t>
            </a:r>
          </a:p>
          <a:p>
            <a:pPr eaLnBrk="1" hangingPunct="1">
              <a:buFont typeface="Times" charset="0"/>
              <a:buNone/>
              <a:defRPr/>
            </a:pPr>
            <a:r>
              <a:rPr lang="en-US" b="1" dirty="0"/>
              <a:t>	2) For every problem A in NP,</a:t>
            </a:r>
          </a:p>
          <a:p>
            <a:pPr eaLnBrk="1" hangingPunct="1">
              <a:buFont typeface="Times" charset="0"/>
              <a:buNone/>
              <a:defRPr/>
            </a:pPr>
            <a:r>
              <a:rPr lang="en-US" b="1" dirty="0"/>
              <a:t>			A </a:t>
            </a:r>
            <a:r>
              <a:rPr lang="en-US" b="1" dirty="0">
                <a:sym typeface="Zapf Dingbats" charset="2"/>
              </a:rPr>
              <a:t>≤</a:t>
            </a:r>
            <a:r>
              <a:rPr lang="en-US" b="1" baseline="-25000" dirty="0">
                <a:sym typeface="Zapf Dingbats" charset="2"/>
              </a:rPr>
              <a:t>P</a:t>
            </a:r>
            <a:r>
              <a:rPr lang="en-US" b="1" dirty="0">
                <a:sym typeface="Zapf Dingbats" charset="2"/>
              </a:rPr>
              <a:t> </a:t>
            </a:r>
            <a:r>
              <a:rPr lang="en-US" b="1" dirty="0"/>
              <a:t>SAT</a:t>
            </a:r>
          </a:p>
          <a:p>
            <a:pPr eaLnBrk="1" hangingPunct="1">
              <a:buFont typeface="Times" charset="0"/>
              <a:buNone/>
              <a:defRPr/>
            </a:pPr>
            <a:endParaRPr lang="en-US" b="1" dirty="0"/>
          </a:p>
          <a:p>
            <a:pPr eaLnBrk="1" hangingPunct="1">
              <a:buFont typeface="Times" charset="0"/>
              <a:buNone/>
              <a:defRPr/>
            </a:pPr>
            <a:r>
              <a:rPr lang="en-US" b="1" dirty="0"/>
              <a:t>	Thus, SAT is as hard as every problem in</a:t>
            </a:r>
            <a:r>
              <a:rPr lang="en-US" dirty="0"/>
              <a:t> </a:t>
            </a:r>
            <a:r>
              <a:rPr lang="en-US" b="1" dirty="0"/>
              <a:t>NP.</a:t>
            </a:r>
          </a:p>
        </p:txBody>
      </p:sp>
      <p:sp>
        <p:nvSpPr>
          <p:cNvPr id="4" name="Date Placeholder 3">
            <a:extLst>
              <a:ext uri="{FF2B5EF4-FFF2-40B4-BE49-F238E27FC236}">
                <a16:creationId xmlns:a16="http://schemas.microsoft.com/office/drawing/2014/main" id="{961E9612-6D5C-064B-AB46-9AD3738277D5}"/>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8199423F-AEDF-E34B-AFFC-59797763975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C7F5E7F4-C5B1-404F-9A65-0B48028F1C42}"/>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84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400841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SAT as NP–Complete</a:t>
            </a:r>
          </a:p>
        </p:txBody>
      </p:sp>
      <p:sp>
        <p:nvSpPr>
          <p:cNvPr id="451587" name="Rectangle 3"/>
          <p:cNvSpPr>
            <a:spLocks noGrp="1" noChangeArrowheads="1"/>
          </p:cNvSpPr>
          <p:nvPr>
            <p:ph idx="1"/>
          </p:nvPr>
        </p:nvSpPr>
        <p:spPr/>
        <p:txBody>
          <a:bodyPr/>
          <a:lstStyle/>
          <a:p>
            <a:pPr eaLnBrk="1" hangingPunct="1">
              <a:lnSpc>
                <a:spcPct val="90000"/>
              </a:lnSpc>
              <a:buFont typeface="Times" charset="0"/>
              <a:buNone/>
              <a:defRPr/>
            </a:pPr>
            <a:r>
              <a:rPr lang="en-US" sz="2800" b="1" dirty="0"/>
              <a:t>	Since SAT is itself in NP, that means SAT is a hardest problem in NP (there can be more than one.).</a:t>
            </a:r>
          </a:p>
          <a:p>
            <a:pPr eaLnBrk="1" hangingPunct="1">
              <a:lnSpc>
                <a:spcPct val="90000"/>
              </a:lnSpc>
              <a:buFont typeface="Times" charset="0"/>
              <a:buNone/>
              <a:defRPr/>
            </a:pPr>
            <a:endParaRPr lang="en-US" sz="2800" b="1" dirty="0"/>
          </a:p>
          <a:p>
            <a:pPr eaLnBrk="1" hangingPunct="1">
              <a:lnSpc>
                <a:spcPct val="90000"/>
              </a:lnSpc>
              <a:buFont typeface="Times" charset="0"/>
              <a:buNone/>
              <a:defRPr/>
            </a:pPr>
            <a:r>
              <a:rPr lang="en-US" sz="2800" b="1" dirty="0"/>
              <a:t>	A hardest problem in a class is called the "completion" of that class. </a:t>
            </a:r>
          </a:p>
          <a:p>
            <a:pPr eaLnBrk="1" hangingPunct="1">
              <a:lnSpc>
                <a:spcPct val="90000"/>
              </a:lnSpc>
              <a:buFont typeface="Times" charset="0"/>
              <a:buNone/>
              <a:defRPr/>
            </a:pPr>
            <a:endParaRPr lang="en-US" sz="2800" b="1" dirty="0"/>
          </a:p>
          <a:p>
            <a:pPr eaLnBrk="1" hangingPunct="1">
              <a:lnSpc>
                <a:spcPct val="90000"/>
              </a:lnSpc>
              <a:buFont typeface="Times" charset="0"/>
              <a:buNone/>
              <a:defRPr/>
            </a:pPr>
            <a:r>
              <a:rPr lang="en-US" sz="2800" b="1" dirty="0"/>
              <a:t>	Therefore, SAT is NP–Complete.</a:t>
            </a:r>
          </a:p>
        </p:txBody>
      </p:sp>
      <p:sp>
        <p:nvSpPr>
          <p:cNvPr id="4" name="Date Placeholder 3">
            <a:extLst>
              <a:ext uri="{FF2B5EF4-FFF2-40B4-BE49-F238E27FC236}">
                <a16:creationId xmlns:a16="http://schemas.microsoft.com/office/drawing/2014/main" id="{E8C89E9B-F9DD-2248-A010-CFE2D34B957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46CC5E85-C2EC-6240-9F1E-0B6C4AE48808}"/>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E77CC7BF-F7D8-7045-8FBB-E1316BC790E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85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621715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Ubiquity</a:t>
            </a:r>
          </a:p>
        </p:txBody>
      </p:sp>
      <p:sp>
        <p:nvSpPr>
          <p:cNvPr id="452611" name="Rectangle 3"/>
          <p:cNvSpPr>
            <a:spLocks noGrp="1" noChangeArrowheads="1"/>
          </p:cNvSpPr>
          <p:nvPr>
            <p:ph idx="1"/>
          </p:nvPr>
        </p:nvSpPr>
        <p:spPr/>
        <p:txBody>
          <a:bodyPr/>
          <a:lstStyle/>
          <a:p>
            <a:pPr marL="0" lvl="2" indent="0" eaLnBrk="1" hangingPunct="1">
              <a:buFont typeface="Times" charset="0"/>
              <a:buNone/>
              <a:defRPr/>
            </a:pPr>
            <a:r>
              <a:rPr lang="en-US" sz="3200" dirty="0"/>
              <a:t>Today, there are 1,000’s of problems that have been proven to be NP–Complete. (See </a:t>
            </a:r>
            <a:r>
              <a:rPr lang="en-US" sz="3200" dirty="0" err="1"/>
              <a:t>Garey</a:t>
            </a:r>
            <a:r>
              <a:rPr lang="en-US" sz="3200" dirty="0"/>
              <a:t> and Johnson, </a:t>
            </a:r>
            <a:r>
              <a:rPr lang="en-US" sz="3200" i="1" dirty="0"/>
              <a:t>Computers and Intractability: A Guide to the Theory of NP–Completeness</a:t>
            </a:r>
            <a:r>
              <a:rPr lang="en-US" sz="3200" dirty="0"/>
              <a:t>, for a list of over 300 as of the early 1980's).</a:t>
            </a:r>
          </a:p>
        </p:txBody>
      </p:sp>
    </p:spTree>
    <p:extLst>
      <p:ext uri="{BB962C8B-B14F-4D97-AF65-F5344CB8AC3E}">
        <p14:creationId xmlns:p14="http://schemas.microsoft.com/office/powerpoint/2010/main" val="21478473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What about P = NP?</a:t>
            </a:r>
          </a:p>
        </p:txBody>
      </p:sp>
      <p:sp>
        <p:nvSpPr>
          <p:cNvPr id="453635" name="Rectangle 3"/>
          <p:cNvSpPr>
            <a:spLocks noGrp="1" noChangeArrowheads="1"/>
          </p:cNvSpPr>
          <p:nvPr>
            <p:ph idx="1"/>
          </p:nvPr>
        </p:nvSpPr>
        <p:spPr/>
        <p:txBody>
          <a:bodyPr/>
          <a:lstStyle/>
          <a:p>
            <a:pPr marL="0" indent="0" eaLnBrk="1" hangingPunct="1">
              <a:buFont typeface="Times" charset="0"/>
              <a:buNone/>
              <a:defRPr/>
            </a:pPr>
            <a:r>
              <a:rPr lang="en-US" dirty="0"/>
              <a:t>If P = NP then all problems in NP are polynomial problems.</a:t>
            </a:r>
          </a:p>
          <a:p>
            <a:pPr marL="0" indent="0" eaLnBrk="1" hangingPunct="1">
              <a:buFont typeface="Times" charset="0"/>
              <a:buChar char="•"/>
              <a:defRPr/>
            </a:pPr>
            <a:endParaRPr lang="en-US" dirty="0"/>
          </a:p>
          <a:p>
            <a:pPr marL="0" indent="0" eaLnBrk="1" hangingPunct="1">
              <a:buFont typeface="Times" charset="0"/>
              <a:buNone/>
              <a:defRPr/>
            </a:pPr>
            <a:r>
              <a:rPr lang="en-US" dirty="0"/>
              <a:t>If P ≠ NP then all NP–C problems are at least super-polynomial and perhaps exponential. That is, NP-C problems could require sub-exponential super-polynomial time. (Example of super-polynomial, sub-exponential is </a:t>
            </a:r>
            <a:r>
              <a:rPr lang="en-US" b="1" dirty="0"/>
              <a:t>o(2</a:t>
            </a:r>
            <a:r>
              <a:rPr lang="en-US" b="1" baseline="30000" dirty="0"/>
              <a:t>o(n)</a:t>
            </a:r>
            <a:r>
              <a:rPr lang="en-US" b="1" dirty="0"/>
              <a:t>)</a:t>
            </a:r>
            <a:r>
              <a:rPr lang="en-US" dirty="0"/>
              <a:t>, e.g., </a:t>
            </a:r>
            <a:r>
              <a:rPr lang="en-US" b="1" dirty="0"/>
              <a:t>2</a:t>
            </a:r>
            <a:r>
              <a:rPr lang="en-US" b="1" baseline="30000" dirty="0"/>
              <a:t>∛</a:t>
            </a:r>
            <a:r>
              <a:rPr lang="en-US" b="1" i="1" baseline="30000" dirty="0"/>
              <a:t>n</a:t>
            </a:r>
            <a:endParaRPr lang="en-US" b="1" dirty="0"/>
          </a:p>
        </p:txBody>
      </p:sp>
      <p:sp>
        <p:nvSpPr>
          <p:cNvPr id="4" name="Date Placeholder 3">
            <a:extLst>
              <a:ext uri="{FF2B5EF4-FFF2-40B4-BE49-F238E27FC236}">
                <a16:creationId xmlns:a16="http://schemas.microsoft.com/office/drawing/2014/main" id="{E03A5DA3-014D-B047-9006-231489F26266}"/>
              </a:ext>
            </a:extLst>
          </p:cNvPr>
          <p:cNvSpPr>
            <a:spLocks noGrp="1"/>
          </p:cNvSpPr>
          <p:nvPr>
            <p:ph type="dt" sz="quarter" idx="10"/>
          </p:nvPr>
        </p:nvSpPr>
        <p:spPr>
          <a:xfrm>
            <a:off x="457200" y="6245225"/>
            <a:ext cx="2133600" cy="476250"/>
          </a:xfrm>
          <a:noFill/>
        </p:spPr>
        <p:txBody>
          <a:bodyPr/>
          <a:lstStyle/>
          <a:p>
            <a:fld id="{0DBFF4B7-B70A-B146-8780-C9ADDC994235}" type="datetime1">
              <a:rPr lang="en-US" smtClean="0">
                <a:latin typeface="Arial" pitchFamily="-111" charset="0"/>
                <a:ea typeface="ＭＳ Ｐゴシック" pitchFamily="-111" charset="-128"/>
                <a:cs typeface="ＭＳ Ｐゴシック" pitchFamily="-111" charset="-128"/>
              </a:rPr>
              <a:pPr/>
              <a:t>4/6/22</a:t>
            </a:fld>
            <a:endParaRPr lang="en-US" dirty="0">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172B36D4-F4A7-554D-92F7-4CCCDF608EC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CCCAFE35-9949-0642-A2F1-AF68E3B644B3}"/>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87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595946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Evidence for P = NP?</a:t>
            </a:r>
          </a:p>
        </p:txBody>
      </p:sp>
      <p:sp>
        <p:nvSpPr>
          <p:cNvPr id="454659" name="Rectangle 3"/>
          <p:cNvSpPr>
            <a:spLocks noGrp="1" noChangeArrowheads="1"/>
          </p:cNvSpPr>
          <p:nvPr>
            <p:ph idx="1"/>
          </p:nvPr>
        </p:nvSpPr>
        <p:spPr/>
        <p:txBody>
          <a:bodyPr/>
          <a:lstStyle/>
          <a:p>
            <a:pPr eaLnBrk="1" hangingPunct="1">
              <a:lnSpc>
                <a:spcPct val="90000"/>
              </a:lnSpc>
              <a:buFont typeface="Times" charset="0"/>
              <a:buNone/>
              <a:defRPr/>
            </a:pPr>
            <a:r>
              <a:rPr lang="en-US" sz="2800" dirty="0"/>
              <a:t>Why should P equal NP?</a:t>
            </a:r>
          </a:p>
          <a:p>
            <a:pPr marL="284163" indent="-284163" eaLnBrk="1" hangingPunct="1">
              <a:lnSpc>
                <a:spcPct val="90000"/>
              </a:lnSpc>
              <a:defRPr/>
            </a:pPr>
            <a:r>
              <a:rPr lang="en-US" sz="2600" dirty="0"/>
              <a:t>There seems to be a huge "gap" between the known problems in P and Exponential. That is, almost all known polynomial problems are no worse than n</a:t>
            </a:r>
            <a:r>
              <a:rPr lang="en-US" sz="2600" baseline="30000" dirty="0"/>
              <a:t>3</a:t>
            </a:r>
            <a:r>
              <a:rPr lang="en-US" sz="2600" dirty="0"/>
              <a:t> or n</a:t>
            </a:r>
            <a:r>
              <a:rPr lang="en-US" sz="2600" baseline="30000" dirty="0"/>
              <a:t>4</a:t>
            </a:r>
            <a:r>
              <a:rPr lang="en-US" sz="2600" dirty="0"/>
              <a:t>. </a:t>
            </a:r>
          </a:p>
          <a:p>
            <a:pPr marL="284163" indent="-284163" eaLnBrk="1" hangingPunct="1">
              <a:lnSpc>
                <a:spcPct val="90000"/>
              </a:lnSpc>
              <a:defRPr/>
            </a:pPr>
            <a:r>
              <a:rPr lang="en-US" sz="2600" dirty="0"/>
              <a:t>Where are the O(n</a:t>
            </a:r>
            <a:r>
              <a:rPr lang="en-US" sz="2600" baseline="30000" dirty="0"/>
              <a:t>50</a:t>
            </a:r>
            <a:r>
              <a:rPr lang="en-US" sz="2600" dirty="0"/>
              <a:t>) problems?? O(n</a:t>
            </a:r>
            <a:r>
              <a:rPr lang="en-US" sz="2600" baseline="30000" dirty="0"/>
              <a:t>100</a:t>
            </a:r>
            <a:r>
              <a:rPr lang="en-US" sz="2600" dirty="0"/>
              <a:t>)? Maybe they are the ones in NP–Complete? </a:t>
            </a:r>
          </a:p>
          <a:p>
            <a:pPr marL="284163" indent="-284163" eaLnBrk="1" hangingPunct="1">
              <a:lnSpc>
                <a:spcPct val="90000"/>
              </a:lnSpc>
              <a:defRPr/>
            </a:pPr>
            <a:r>
              <a:rPr lang="en-US" sz="2600" dirty="0"/>
              <a:t>It's awfully hard to envision a problem that would require n</a:t>
            </a:r>
            <a:r>
              <a:rPr lang="en-US" sz="2600" baseline="30000" dirty="0"/>
              <a:t>100</a:t>
            </a:r>
            <a:r>
              <a:rPr lang="en-US" sz="2600" dirty="0"/>
              <a:t>, but surely they exist?</a:t>
            </a:r>
          </a:p>
          <a:p>
            <a:pPr marL="284163" indent="-284163" eaLnBrk="1" hangingPunct="1">
              <a:lnSpc>
                <a:spcPct val="90000"/>
              </a:lnSpc>
              <a:defRPr/>
            </a:pPr>
            <a:r>
              <a:rPr lang="en-US" sz="2600" dirty="0"/>
              <a:t>Some of the problems in NP–C just look like we should be able to find a polynomial solution (looks can be deceiving, though). </a:t>
            </a:r>
          </a:p>
        </p:txBody>
      </p:sp>
      <p:sp>
        <p:nvSpPr>
          <p:cNvPr id="4" name="Date Placeholder 3">
            <a:extLst>
              <a:ext uri="{FF2B5EF4-FFF2-40B4-BE49-F238E27FC236}">
                <a16:creationId xmlns:a16="http://schemas.microsoft.com/office/drawing/2014/main" id="{DCD93D7B-4005-6249-AE65-5324FF21FFC8}"/>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1CB5ED42-807B-4A47-AD8A-091ED8052CE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F803F92E-85D4-6A45-9D02-E11C51B0A12C}"/>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88</a:t>
            </a:fld>
            <a:endParaRPr lang="en-US">
              <a:latin typeface="Arial" pitchFamily="-111" charset="0"/>
              <a:ea typeface="ＭＳ Ｐゴシック" pitchFamily="-111" charset="-128"/>
              <a:cs typeface="ＭＳ Ｐゴシック" pitchFamily="-111" charset="-128"/>
            </a:endParaRPr>
          </a:p>
        </p:txBody>
      </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838003BD-8357-4979-9143-BF85FBF5946A}"/>
                  </a:ext>
                </a:extLst>
              </p:cNvPr>
              <p:cNvGraphicFramePr>
                <a:graphicFrameLocks noChangeAspect="1"/>
              </p:cNvGraphicFramePr>
              <p:nvPr>
                <p:extLst>
                  <p:ext uri="{D42A27DB-BD31-4B8C-83A1-F6EECF244321}">
                    <p14:modId xmlns:p14="http://schemas.microsoft.com/office/powerpoint/2010/main" val="1592476139"/>
                  </p:ext>
                </p:extLst>
              </p:nvPr>
            </p:nvGraphicFramePr>
            <p:xfrm>
              <a:off x="1231084" y="-1008160"/>
              <a:ext cx="2286000" cy="1714500"/>
            </p:xfrm>
            <a:graphic>
              <a:graphicData uri="http://schemas.microsoft.com/office/powerpoint/2016/slidezoom">
                <pslz:sldZm>
                  <pslz:sldZmObj sldId="2731" cId="3879241130">
                    <pslz:zmPr id="{77BCBBF6-1F67-4403-A1BD-8147DC2063E8}"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3" name="Slide Zoom 2">
                <a:hlinkClick r:id="rId3" action="ppaction://hlinksldjump"/>
                <a:extLst>
                  <a:ext uri="{FF2B5EF4-FFF2-40B4-BE49-F238E27FC236}">
                    <a16:creationId xmlns:a16="http://schemas.microsoft.com/office/drawing/2014/main" id="{838003BD-8357-4979-9143-BF85FBF5946A}"/>
                  </a:ext>
                </a:extLst>
              </p:cNvPr>
              <p:cNvPicPr>
                <a:picLocks noGrp="1" noRot="1" noChangeAspect="1" noMove="1" noResize="1" noEditPoints="1" noAdjustHandles="1" noChangeArrowheads="1" noChangeShapeType="1"/>
              </p:cNvPicPr>
              <p:nvPr/>
            </p:nvPicPr>
            <p:blipFill>
              <a:blip r:embed="rId4"/>
              <a:stretch>
                <a:fillRect/>
              </a:stretch>
            </p:blipFill>
            <p:spPr>
              <a:xfrm>
                <a:off x="1231084" y="-1008160"/>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7620107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Evidence for P ≠ NP?</a:t>
            </a:r>
          </a:p>
        </p:txBody>
      </p:sp>
      <p:sp>
        <p:nvSpPr>
          <p:cNvPr id="455683" name="Rectangle 3"/>
          <p:cNvSpPr>
            <a:spLocks noGrp="1" noChangeArrowheads="1"/>
          </p:cNvSpPr>
          <p:nvPr>
            <p:ph idx="1"/>
          </p:nvPr>
        </p:nvSpPr>
        <p:spPr/>
        <p:txBody>
          <a:bodyPr/>
          <a:lstStyle/>
          <a:p>
            <a:pPr eaLnBrk="1" hangingPunct="1">
              <a:lnSpc>
                <a:spcPct val="90000"/>
              </a:lnSpc>
              <a:buFont typeface="Times" charset="0"/>
              <a:buNone/>
              <a:defRPr/>
            </a:pPr>
            <a:r>
              <a:rPr lang="en-US" sz="2400" b="1" dirty="0"/>
              <a:t>Why should P not equal NP?</a:t>
            </a:r>
          </a:p>
          <a:p>
            <a:pPr marL="469900" lvl="2" eaLnBrk="1" hangingPunct="1">
              <a:lnSpc>
                <a:spcPct val="90000"/>
              </a:lnSpc>
              <a:buFont typeface="Times" charset="0"/>
              <a:buChar char="•"/>
              <a:defRPr/>
            </a:pPr>
            <a:r>
              <a:rPr lang="en-US" dirty="0"/>
              <a:t>P = NP would mean, for any problem in NP, that it is just as easy to solve an instance form "scratch," as it is to verify the answer if someone gives it to you. That seems a bit hard to believe.</a:t>
            </a:r>
          </a:p>
          <a:p>
            <a:pPr marL="469900" lvl="2" eaLnBrk="1" hangingPunct="1">
              <a:lnSpc>
                <a:spcPct val="90000"/>
              </a:lnSpc>
              <a:buFont typeface="Times" charset="0"/>
              <a:buChar char="•"/>
              <a:defRPr/>
            </a:pPr>
            <a:r>
              <a:rPr lang="en-US" dirty="0"/>
              <a:t>There simply are a lot of awfully hard looking problems in NP–Complete (and Co–NP-Complete) and some just don't seem to be solvable in polynomial time.</a:t>
            </a:r>
          </a:p>
          <a:p>
            <a:pPr marL="469900" lvl="2" eaLnBrk="1" hangingPunct="1">
              <a:lnSpc>
                <a:spcPct val="90000"/>
              </a:lnSpc>
              <a:buFont typeface="Times" charset="0"/>
              <a:buChar char="•"/>
              <a:defRPr/>
            </a:pPr>
            <a:r>
              <a:rPr lang="en-US" dirty="0"/>
              <a:t>Many smart people have tried for a long time to find polynomial algorithms for some of the problems in NP-Complete - with no luck.</a:t>
            </a:r>
          </a:p>
        </p:txBody>
      </p:sp>
      <p:sp>
        <p:nvSpPr>
          <p:cNvPr id="4" name="Date Placeholder 3">
            <a:extLst>
              <a:ext uri="{FF2B5EF4-FFF2-40B4-BE49-F238E27FC236}">
                <a16:creationId xmlns:a16="http://schemas.microsoft.com/office/drawing/2014/main" id="{E3286288-CBE7-ED49-811B-AA5B83D24AB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78844D24-B1B0-F24E-A4D4-A7A9041FC5E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B6D7DC5A-475E-C345-97C8-D7C30017918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89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79241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dirty="0">
                <a:ea typeface="ＭＳ Ｐゴシック" pitchFamily="-111" charset="-128"/>
                <a:cs typeface="ＭＳ Ｐゴシック" pitchFamily="-111" charset="-128"/>
              </a:rPr>
              <a:t>Decision </a:t>
            </a:r>
            <a:r>
              <a:rPr lang="en-US" dirty="0" err="1">
                <a:ea typeface="ＭＳ Ｐゴシック" pitchFamily="-111" charset="-128"/>
                <a:cs typeface="ＭＳ Ｐゴシック" pitchFamily="-111" charset="-128"/>
              </a:rPr>
              <a:t>vs</a:t>
            </a:r>
            <a:r>
              <a:rPr lang="en-US" dirty="0">
                <a:ea typeface="ＭＳ Ｐゴシック" pitchFamily="-111" charset="-128"/>
                <a:cs typeface="ＭＳ Ｐゴシック" pitchFamily="-111" charset="-128"/>
              </a:rPr>
              <a:t> Optimization</a:t>
            </a:r>
          </a:p>
        </p:txBody>
      </p:sp>
      <p:sp>
        <p:nvSpPr>
          <p:cNvPr id="118787" name="Content Placeholder 2"/>
          <p:cNvSpPr>
            <a:spLocks noGrp="1"/>
          </p:cNvSpPr>
          <p:nvPr>
            <p:ph idx="1"/>
          </p:nvPr>
        </p:nvSpPr>
        <p:spPr/>
        <p:txBody>
          <a:bodyPr/>
          <a:lstStyle/>
          <a:p>
            <a:pPr marL="679450" lvl="2" eaLnBrk="1" hangingPunct="1">
              <a:buFont typeface="Times" pitchFamily="-111" charset="0"/>
              <a:buNone/>
            </a:pPr>
            <a:r>
              <a:rPr lang="en-US" sz="2800" dirty="0">
                <a:ea typeface="ＭＳ Ｐゴシック" pitchFamily="-111" charset="-128"/>
              </a:rPr>
              <a:t>Two types of problems are of particular interest: </a:t>
            </a:r>
          </a:p>
          <a:p>
            <a:pPr lvl="2" eaLnBrk="1" hangingPunct="1"/>
            <a:endParaRPr lang="en-US" sz="2800" dirty="0">
              <a:ea typeface="ＭＳ Ｐゴシック" pitchFamily="-111" charset="-128"/>
            </a:endParaRPr>
          </a:p>
          <a:p>
            <a:pPr lvl="2" eaLnBrk="1" hangingPunct="1">
              <a:buFont typeface="Times" pitchFamily="-111" charset="0"/>
              <a:buNone/>
            </a:pPr>
            <a:r>
              <a:rPr lang="en-US" sz="2800" dirty="0">
                <a:ea typeface="ＭＳ Ｐゴシック" pitchFamily="-111" charset="-128"/>
              </a:rPr>
              <a:t>Decision Problems   ("Yes/No" answers)</a:t>
            </a:r>
          </a:p>
          <a:p>
            <a:pPr lvl="2" eaLnBrk="1" hangingPunct="1"/>
            <a:endParaRPr lang="en-US" sz="2800" dirty="0">
              <a:ea typeface="ＭＳ Ｐゴシック" pitchFamily="-111" charset="-128"/>
            </a:endParaRPr>
          </a:p>
          <a:p>
            <a:pPr lvl="2" eaLnBrk="1" hangingPunct="1">
              <a:buFont typeface="Times" pitchFamily="-111" charset="0"/>
              <a:buNone/>
            </a:pPr>
            <a:r>
              <a:rPr lang="en-US" sz="2800" dirty="0">
                <a:ea typeface="ＭＳ Ｐゴシック" pitchFamily="-111" charset="-128"/>
              </a:rPr>
              <a:t>Optimization problems  ("best" answers)</a:t>
            </a:r>
          </a:p>
          <a:p>
            <a:pPr lvl="2" eaLnBrk="1" hangingPunct="1">
              <a:buFont typeface="Times" pitchFamily="-111" charset="0"/>
              <a:buNone/>
            </a:pPr>
            <a:endParaRPr lang="en-US" sz="2800" dirty="0">
              <a:ea typeface="ＭＳ Ｐゴシック" pitchFamily="-111" charset="-128"/>
            </a:endParaRPr>
          </a:p>
          <a:p>
            <a:pPr lvl="2" eaLnBrk="1" hangingPunct="1">
              <a:buFont typeface="Times" pitchFamily="-111" charset="0"/>
              <a:buNone/>
            </a:pPr>
            <a:r>
              <a:rPr lang="en-US" sz="2800" dirty="0">
                <a:ea typeface="ＭＳ Ｐゴシック" pitchFamily="-111" charset="-128"/>
              </a:rPr>
              <a:t>		(there are other types)</a:t>
            </a:r>
          </a:p>
        </p:txBody>
      </p:sp>
      <p:sp>
        <p:nvSpPr>
          <p:cNvPr id="118788" name="Date Placeholder 3"/>
          <p:cNvSpPr>
            <a:spLocks noGrp="1"/>
          </p:cNvSpPr>
          <p:nvPr>
            <p:ph type="dt" sz="quarter" idx="10"/>
          </p:nvPr>
        </p:nvSpPr>
        <p:spPr>
          <a:noFill/>
        </p:spPr>
        <p:txBody>
          <a:bodyPr/>
          <a:lstStyle/>
          <a:p>
            <a:fld id="{0BE0CB33-AF58-B24B-B224-D141F2C5DE27}"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11878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18790" name="Slide Number Placeholder 5"/>
          <p:cNvSpPr>
            <a:spLocks noGrp="1"/>
          </p:cNvSpPr>
          <p:nvPr>
            <p:ph type="sldNum" sz="quarter" idx="12"/>
          </p:nvPr>
        </p:nvSpPr>
        <p:spPr>
          <a:noFill/>
        </p:spPr>
        <p:txBody>
          <a:bodyPr/>
          <a:lstStyle/>
          <a:p>
            <a:fld id="{9935735E-CF23-E045-828D-5FF7C38FE9CF}" type="slidenum">
              <a:rPr lang="en-US">
                <a:latin typeface="Arial" pitchFamily="-111" charset="0"/>
                <a:ea typeface="ＭＳ Ｐゴシック" pitchFamily="-111" charset="-128"/>
                <a:cs typeface="ＭＳ Ｐゴシック" pitchFamily="-111" charset="-128"/>
              </a:rPr>
              <a:pPr/>
              <a:t>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8910715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Date Placeholder 3"/>
          <p:cNvSpPr>
            <a:spLocks noGrp="1"/>
          </p:cNvSpPr>
          <p:nvPr>
            <p:ph type="dt" sz="quarter" idx="10"/>
          </p:nvPr>
        </p:nvSpPr>
        <p:spPr>
          <a:noFill/>
        </p:spPr>
        <p:txBody>
          <a:bodyPr/>
          <a:lstStyle/>
          <a:p>
            <a:fld id="{8C49DF36-B984-5445-AA8F-CC54306CC366}" type="datetime1">
              <a:rPr lang="en-US">
                <a:solidFill>
                  <a:srgbClr val="000000"/>
                </a:solidFill>
                <a:latin typeface="Arial" pitchFamily="-111" charset="0"/>
                <a:ea typeface="ＭＳ Ｐゴシック" pitchFamily="-111" charset="-128"/>
                <a:cs typeface="ＭＳ Ｐゴシック" pitchFamily="-111" charset="-128"/>
              </a:rPr>
              <a:pPr/>
              <a:t>4/6/22</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27395" name="Footer Placeholder 4"/>
          <p:cNvSpPr>
            <a:spLocks noGrp="1"/>
          </p:cNvSpPr>
          <p:nvPr>
            <p:ph type="ftr" sz="quarter" idx="11"/>
          </p:nvPr>
        </p:nvSpPr>
        <p:spPr>
          <a:noFill/>
        </p:spPr>
        <p:txBody>
          <a:bodyPr/>
          <a:lstStyle/>
          <a:p>
            <a:r>
              <a:rPr lang="en-US">
                <a:solidFill>
                  <a:srgbClr val="000000"/>
                </a:solidFill>
                <a:latin typeface="Arial" pitchFamily="-111" charset="0"/>
                <a:ea typeface="ＭＳ Ｐゴシック" pitchFamily="-111" charset="-128"/>
                <a:cs typeface="ＭＳ Ｐゴシック" pitchFamily="-111" charset="-128"/>
              </a:rPr>
              <a:t>COT 6410 © UCF</a:t>
            </a:r>
          </a:p>
        </p:txBody>
      </p:sp>
      <p:sp>
        <p:nvSpPr>
          <p:cNvPr id="827396" name="Slide Number Placeholder 5"/>
          <p:cNvSpPr>
            <a:spLocks noGrp="1"/>
          </p:cNvSpPr>
          <p:nvPr>
            <p:ph type="sldNum" sz="quarter" idx="12"/>
          </p:nvPr>
        </p:nvSpPr>
        <p:spPr>
          <a:noFill/>
        </p:spPr>
        <p:txBody>
          <a:bodyPr/>
          <a:lstStyle/>
          <a:p>
            <a:fld id="{8AA4DAC2-2EB6-CC45-8C45-D94CC1D39BCC}" type="slidenum">
              <a:rPr lang="en-US">
                <a:solidFill>
                  <a:srgbClr val="000000"/>
                </a:solidFill>
                <a:latin typeface="Arial" pitchFamily="-111" charset="0"/>
                <a:ea typeface="ＭＳ Ｐゴシック" pitchFamily="-111" charset="-128"/>
                <a:cs typeface="ＭＳ Ｐゴシック" pitchFamily="-111" charset="-128"/>
              </a:rPr>
              <a:pPr/>
              <a:t>90</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27397"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NP-Complete; NP-Hard</a:t>
            </a:r>
          </a:p>
        </p:txBody>
      </p:sp>
      <p:sp>
        <p:nvSpPr>
          <p:cNvPr id="827398" name="Rectangle 3"/>
          <p:cNvSpPr>
            <a:spLocks noGrp="1" noChangeArrowheads="1"/>
          </p:cNvSpPr>
          <p:nvPr>
            <p:ph type="body" idx="1"/>
          </p:nvPr>
        </p:nvSpPr>
        <p:spPr/>
        <p:txBody>
          <a:bodyPr/>
          <a:lstStyle/>
          <a:p>
            <a:pPr marL="0" indent="0" eaLnBrk="1" hangingPunct="1">
              <a:lnSpc>
                <a:spcPct val="80000"/>
              </a:lnSpc>
              <a:buNone/>
            </a:pPr>
            <a:r>
              <a:rPr lang="en-US" sz="2000" dirty="0">
                <a:ea typeface="ＭＳ Ｐゴシック" pitchFamily="-111" charset="-128"/>
                <a:cs typeface="ＭＳ Ｐゴシック" pitchFamily="-111" charset="-128"/>
              </a:rPr>
              <a:t>A decision problem, </a:t>
            </a:r>
            <a:r>
              <a:rPr lang="en-US" sz="2000" i="1" dirty="0">
                <a:ea typeface="ＭＳ Ｐゴシック" pitchFamily="-111" charset="-128"/>
                <a:cs typeface="ＭＳ Ｐゴシック" pitchFamily="-111" charset="-128"/>
              </a:rPr>
              <a:t>C</a:t>
            </a:r>
            <a:r>
              <a:rPr lang="en-US" sz="2000" dirty="0">
                <a:ea typeface="ＭＳ Ｐゴシック" pitchFamily="-111" charset="-128"/>
                <a:cs typeface="ＭＳ Ｐゴシック" pitchFamily="-111" charset="-128"/>
              </a:rPr>
              <a:t>, is NP-complete if:</a:t>
            </a:r>
          </a:p>
          <a:p>
            <a:pPr marL="457200" lvl="1" indent="0" eaLnBrk="1" hangingPunct="1">
              <a:lnSpc>
                <a:spcPct val="80000"/>
              </a:lnSpc>
              <a:buNone/>
            </a:pPr>
            <a:r>
              <a:rPr lang="en-US" sz="2000" dirty="0"/>
              <a:t>C is in NP and </a:t>
            </a:r>
          </a:p>
          <a:p>
            <a:pPr marL="457200" lvl="1" indent="0" eaLnBrk="1" hangingPunct="1">
              <a:lnSpc>
                <a:spcPct val="80000"/>
              </a:lnSpc>
              <a:buNone/>
            </a:pPr>
            <a:r>
              <a:rPr lang="en-US" sz="2000" dirty="0"/>
              <a:t>C is NP-hard. That is, every problem in NP is </a:t>
            </a:r>
            <a:r>
              <a:rPr lang="en-US" sz="2000" dirty="0" err="1"/>
              <a:t>polynomially</a:t>
            </a:r>
            <a:r>
              <a:rPr lang="en-US" sz="2000" dirty="0"/>
              <a:t> reducible to C.</a:t>
            </a:r>
          </a:p>
          <a:p>
            <a:pPr marL="0" indent="0" eaLnBrk="1" hangingPunct="1">
              <a:lnSpc>
                <a:spcPct val="80000"/>
              </a:lnSpc>
              <a:buNone/>
            </a:pPr>
            <a:r>
              <a:rPr lang="en-US" sz="2000" i="1" dirty="0">
                <a:ea typeface="ＭＳ Ｐゴシック" pitchFamily="-111" charset="-128"/>
                <a:cs typeface="ＭＳ Ｐゴシック" pitchFamily="-111" charset="-128"/>
              </a:rPr>
              <a:t>D</a:t>
            </a:r>
            <a:r>
              <a:rPr lang="en-US" sz="2000" dirty="0">
                <a:ea typeface="ＭＳ Ｐゴシック" pitchFamily="-111" charset="-128"/>
                <a:cs typeface="ＭＳ Ｐゴシック" pitchFamily="-111" charset="-128"/>
              </a:rPr>
              <a:t> </a:t>
            </a:r>
            <a:r>
              <a:rPr lang="en-US" sz="2000" dirty="0" err="1">
                <a:ea typeface="ＭＳ Ｐゴシック" pitchFamily="-111" charset="-128"/>
                <a:cs typeface="ＭＳ Ｐゴシック" pitchFamily="-111" charset="-128"/>
              </a:rPr>
              <a:t>polynomially</a:t>
            </a:r>
            <a:r>
              <a:rPr lang="en-US" sz="2000" dirty="0">
                <a:ea typeface="ＭＳ Ｐゴシック" pitchFamily="-111" charset="-128"/>
                <a:cs typeface="ＭＳ Ｐゴシック" pitchFamily="-111" charset="-128"/>
              </a:rPr>
              <a:t> reduces to </a:t>
            </a:r>
            <a:r>
              <a:rPr lang="en-US" sz="2000" i="1" dirty="0">
                <a:ea typeface="ＭＳ Ｐゴシック" pitchFamily="-111" charset="-128"/>
                <a:cs typeface="ＭＳ Ｐゴシック" pitchFamily="-111" charset="-128"/>
              </a:rPr>
              <a:t>C</a:t>
            </a:r>
            <a:r>
              <a:rPr lang="en-US" sz="2000" dirty="0">
                <a:ea typeface="ＭＳ Ｐゴシック" pitchFamily="-111" charset="-128"/>
                <a:cs typeface="ＭＳ Ｐゴシック" pitchFamily="-111" charset="-128"/>
              </a:rPr>
              <a:t>  means that there is a deterministic polynomial-time many-one algorithm, </a:t>
            </a:r>
            <a:r>
              <a:rPr lang="en-US" sz="2000" i="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that transforms each instance </a:t>
            </a:r>
            <a:r>
              <a:rPr lang="en-US" sz="2000" i="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of </a:t>
            </a:r>
            <a:r>
              <a:rPr lang="en-US" sz="2000" i="1" dirty="0">
                <a:ea typeface="ＭＳ Ｐゴシック" pitchFamily="-111" charset="-128"/>
                <a:cs typeface="ＭＳ Ｐゴシック" pitchFamily="-111" charset="-128"/>
              </a:rPr>
              <a:t>D</a:t>
            </a:r>
            <a:r>
              <a:rPr lang="en-US" sz="2000" dirty="0">
                <a:ea typeface="ＭＳ Ｐゴシック" pitchFamily="-111" charset="-128"/>
                <a:cs typeface="ＭＳ Ｐゴシック" pitchFamily="-111" charset="-128"/>
              </a:rPr>
              <a:t> into an instance f(x) of </a:t>
            </a:r>
            <a:r>
              <a:rPr lang="en-US" sz="2000" i="1" dirty="0">
                <a:ea typeface="ＭＳ Ｐゴシック" pitchFamily="-111" charset="-128"/>
                <a:cs typeface="ＭＳ Ｐゴシック" pitchFamily="-111" charset="-128"/>
              </a:rPr>
              <a:t>C</a:t>
            </a:r>
            <a:r>
              <a:rPr lang="en-US" sz="2000" dirty="0">
                <a:ea typeface="ＭＳ Ｐゴシック" pitchFamily="-111" charset="-128"/>
                <a:cs typeface="ＭＳ Ｐゴシック" pitchFamily="-111" charset="-128"/>
              </a:rPr>
              <a:t>, such that the answer to </a:t>
            </a:r>
            <a:r>
              <a:rPr lang="en-US" sz="2000" i="1" dirty="0">
                <a:ea typeface="ＭＳ Ｐゴシック" pitchFamily="-111" charset="-128"/>
                <a:cs typeface="ＭＳ Ｐゴシック" pitchFamily="-111" charset="-128"/>
              </a:rPr>
              <a:t>f(x) </a:t>
            </a:r>
            <a:r>
              <a:rPr lang="en-US" sz="2000" dirty="0">
                <a:ea typeface="ＭＳ Ｐゴシック" pitchFamily="-111" charset="-128"/>
                <a:cs typeface="ＭＳ Ｐゴシック" pitchFamily="-111" charset="-128"/>
              </a:rPr>
              <a:t>is YES if and only if the answer to </a:t>
            </a:r>
            <a:r>
              <a:rPr lang="en-US" sz="2000" i="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is YES. </a:t>
            </a:r>
          </a:p>
          <a:p>
            <a:pPr marL="0" indent="0" eaLnBrk="1" hangingPunct="1">
              <a:lnSpc>
                <a:spcPct val="80000"/>
              </a:lnSpc>
              <a:buNone/>
            </a:pPr>
            <a:r>
              <a:rPr lang="en-US" sz="2000" dirty="0">
                <a:ea typeface="ＭＳ Ｐゴシック" pitchFamily="-111" charset="-128"/>
                <a:cs typeface="ＭＳ Ｐゴシック" pitchFamily="-111" charset="-128"/>
              </a:rPr>
              <a:t>To prove that an NP problem </a:t>
            </a:r>
            <a:r>
              <a:rPr lang="en-US" sz="2000" i="1" dirty="0">
                <a:ea typeface="ＭＳ Ｐゴシック" pitchFamily="-111" charset="-128"/>
                <a:cs typeface="ＭＳ Ｐゴシック" pitchFamily="-111" charset="-128"/>
              </a:rPr>
              <a:t>A</a:t>
            </a:r>
            <a:r>
              <a:rPr lang="en-US" sz="2000" dirty="0">
                <a:ea typeface="ＭＳ Ｐゴシック" pitchFamily="-111" charset="-128"/>
                <a:cs typeface="ＭＳ Ｐゴシック" pitchFamily="-111" charset="-128"/>
              </a:rPr>
              <a:t> is NP-complete, it is sufficient to show that an already known NP-complete problem </a:t>
            </a:r>
            <a:r>
              <a:rPr lang="en-US" sz="2000" dirty="0" err="1">
                <a:ea typeface="ＭＳ Ｐゴシック" pitchFamily="-111" charset="-128"/>
                <a:cs typeface="ＭＳ Ｐゴシック" pitchFamily="-111" charset="-128"/>
              </a:rPr>
              <a:t>polynomially</a:t>
            </a:r>
            <a:r>
              <a:rPr lang="en-US" sz="2000" dirty="0">
                <a:ea typeface="ＭＳ Ｐゴシック" pitchFamily="-111" charset="-128"/>
                <a:cs typeface="ＭＳ Ｐゴシック" pitchFamily="-111" charset="-128"/>
              </a:rPr>
              <a:t> reduces to </a:t>
            </a:r>
            <a:r>
              <a:rPr lang="en-US" sz="2000" i="1" dirty="0">
                <a:ea typeface="ＭＳ Ｐゴシック" pitchFamily="-111" charset="-128"/>
                <a:cs typeface="ＭＳ Ｐゴシック" pitchFamily="-111" charset="-128"/>
              </a:rPr>
              <a:t>A</a:t>
            </a:r>
            <a:r>
              <a:rPr lang="en-US" sz="2000" dirty="0">
                <a:ea typeface="ＭＳ Ｐゴシック" pitchFamily="-111" charset="-128"/>
                <a:cs typeface="ＭＳ Ｐゴシック" pitchFamily="-111" charset="-128"/>
              </a:rPr>
              <a:t>. By transitivity, this shows that </a:t>
            </a:r>
            <a:r>
              <a:rPr lang="en-US" sz="2000" i="1" dirty="0">
                <a:ea typeface="ＭＳ Ｐゴシック" pitchFamily="-111" charset="-128"/>
                <a:cs typeface="ＭＳ Ｐゴシック" pitchFamily="-111" charset="-128"/>
              </a:rPr>
              <a:t>A</a:t>
            </a:r>
            <a:r>
              <a:rPr lang="en-US" sz="2000" dirty="0">
                <a:ea typeface="ＭＳ Ｐゴシック" pitchFamily="-111" charset="-128"/>
                <a:cs typeface="ＭＳ Ｐゴシック" pitchFamily="-111" charset="-128"/>
              </a:rPr>
              <a:t> is NP-hard.</a:t>
            </a:r>
          </a:p>
          <a:p>
            <a:pPr marL="0" indent="0" eaLnBrk="1" hangingPunct="1">
              <a:lnSpc>
                <a:spcPct val="80000"/>
              </a:lnSpc>
              <a:buNone/>
            </a:pPr>
            <a:r>
              <a:rPr lang="en-US" sz="2000" dirty="0">
                <a:ea typeface="ＭＳ Ｐゴシック" pitchFamily="-111" charset="-128"/>
                <a:cs typeface="ＭＳ Ｐゴシック" pitchFamily="-111" charset="-128"/>
              </a:rPr>
              <a:t>A consequence of this definition is that if we had a polynomial time algorithm for any NP-complete problem </a:t>
            </a:r>
            <a:r>
              <a:rPr lang="en-US" sz="2000" i="1" dirty="0">
                <a:ea typeface="ＭＳ Ｐゴシック" pitchFamily="-111" charset="-128"/>
                <a:cs typeface="ＭＳ Ｐゴシック" pitchFamily="-111" charset="-128"/>
              </a:rPr>
              <a:t>C</a:t>
            </a:r>
            <a:r>
              <a:rPr lang="en-US" sz="2000" dirty="0">
                <a:ea typeface="ＭＳ Ｐゴシック" pitchFamily="-111" charset="-128"/>
                <a:cs typeface="ＭＳ Ｐゴシック" pitchFamily="-111" charset="-128"/>
              </a:rPr>
              <a:t>, we could solve all problems in NP in polynomial time. That is, P = NP.</a:t>
            </a:r>
          </a:p>
          <a:p>
            <a:pPr marL="0" indent="0" eaLnBrk="1" hangingPunct="1">
              <a:lnSpc>
                <a:spcPct val="80000"/>
              </a:lnSpc>
              <a:buNone/>
            </a:pPr>
            <a:r>
              <a:rPr lang="en-US" sz="2000" dirty="0">
                <a:ea typeface="ＭＳ Ｐゴシック" pitchFamily="-111" charset="-128"/>
                <a:cs typeface="ＭＳ Ｐゴシック" pitchFamily="-111" charset="-128"/>
              </a:rPr>
              <a:t>Note that NP-hard does not necessarily mean NP-complete, as a given NP-hard problem could be outside NP. Analogy to re-complete</a:t>
            </a:r>
          </a:p>
        </p:txBody>
      </p:sp>
    </p:spTree>
    <p:extLst>
      <p:ext uri="{BB962C8B-B14F-4D97-AF65-F5344CB8AC3E}">
        <p14:creationId xmlns:p14="http://schemas.microsoft.com/office/powerpoint/2010/main" val="10982742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0" name="Date Placeholder 3"/>
          <p:cNvSpPr>
            <a:spLocks noGrp="1"/>
          </p:cNvSpPr>
          <p:nvPr>
            <p:ph type="dt" sz="quarter" idx="10"/>
          </p:nvPr>
        </p:nvSpPr>
        <p:spPr>
          <a:noFill/>
        </p:spPr>
        <p:txBody>
          <a:bodyPr/>
          <a:lstStyle/>
          <a:p>
            <a:fld id="{6E4D700C-E1C5-A04C-B6BF-4A8693AC6AEA}" type="datetime1">
              <a:rPr lang="en-US">
                <a:solidFill>
                  <a:srgbClr val="000000"/>
                </a:solidFill>
                <a:latin typeface="Arial" pitchFamily="-111" charset="0"/>
                <a:ea typeface="ＭＳ Ｐゴシック" pitchFamily="-111" charset="-128"/>
                <a:cs typeface="ＭＳ Ｐゴシック" pitchFamily="-111" charset="-128"/>
              </a:rPr>
              <a:pPr/>
              <a:t>4/6/22</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1491" name="Footer Placeholder 4"/>
          <p:cNvSpPr>
            <a:spLocks noGrp="1"/>
          </p:cNvSpPr>
          <p:nvPr>
            <p:ph type="ftr" sz="quarter" idx="11"/>
          </p:nvPr>
        </p:nvSpPr>
        <p:spPr>
          <a:noFill/>
        </p:spPr>
        <p:txBody>
          <a:bodyPr/>
          <a:lstStyle/>
          <a:p>
            <a:r>
              <a:rPr lang="en-US">
                <a:solidFill>
                  <a:srgbClr val="000000"/>
                </a:solidFill>
                <a:latin typeface="Arial" pitchFamily="-111" charset="0"/>
                <a:ea typeface="ＭＳ Ｐゴシック" pitchFamily="-111" charset="-128"/>
                <a:cs typeface="ＭＳ Ｐゴシック" pitchFamily="-111" charset="-128"/>
              </a:rPr>
              <a:t>COT 6410 © UCF</a:t>
            </a:r>
          </a:p>
        </p:txBody>
      </p:sp>
      <p:sp>
        <p:nvSpPr>
          <p:cNvPr id="831492" name="Slide Number Placeholder 5"/>
          <p:cNvSpPr>
            <a:spLocks noGrp="1"/>
          </p:cNvSpPr>
          <p:nvPr>
            <p:ph type="sldNum" sz="quarter" idx="12"/>
          </p:nvPr>
        </p:nvSpPr>
        <p:spPr>
          <a:noFill/>
        </p:spPr>
        <p:txBody>
          <a:bodyPr/>
          <a:lstStyle/>
          <a:p>
            <a:fld id="{E66E424A-BA4C-2249-8B76-6104756E5408}" type="slidenum">
              <a:rPr lang="en-US">
                <a:solidFill>
                  <a:srgbClr val="000000"/>
                </a:solidFill>
                <a:latin typeface="Arial" pitchFamily="-111" charset="0"/>
                <a:ea typeface="ＭＳ Ｐゴシック" pitchFamily="-111" charset="-128"/>
                <a:cs typeface="ＭＳ Ｐゴシック" pitchFamily="-111" charset="-128"/>
              </a:rPr>
              <a:pPr/>
              <a:t>91</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149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Returning to SAT</a:t>
            </a:r>
          </a:p>
        </p:txBody>
      </p:sp>
      <p:sp>
        <p:nvSpPr>
          <p:cNvPr id="831494" name="Rectangle 3"/>
          <p:cNvSpPr>
            <a:spLocks noGrp="1" noChangeArrowheads="1"/>
          </p:cNvSpPr>
          <p:nvPr>
            <p:ph type="body" idx="1"/>
          </p:nvPr>
        </p:nvSpPr>
        <p:spPr/>
        <p:txBody>
          <a:bodyPr/>
          <a:lstStyle/>
          <a:p>
            <a:pPr eaLnBrk="1" hangingPunct="1">
              <a:lnSpc>
                <a:spcPct val="80000"/>
              </a:lnSpc>
            </a:pPr>
            <a:r>
              <a:rPr lang="en-US" sz="2800" dirty="0">
                <a:ea typeface="ＭＳ Ｐゴシック" pitchFamily="-111" charset="-128"/>
                <a:cs typeface="ＭＳ Ｐゴシック" pitchFamily="-111" charset="-128"/>
              </a:rPr>
              <a:t>SAT is the problem to decide of an arbitrary Boolean formula (</a:t>
            </a:r>
            <a:r>
              <a:rPr lang="en-US" sz="2800" dirty="0" err="1">
                <a:ea typeface="ＭＳ Ｐゴシック" pitchFamily="-111" charset="-128"/>
                <a:cs typeface="ＭＳ Ｐゴシック" pitchFamily="-111" charset="-128"/>
              </a:rPr>
              <a:t>wff</a:t>
            </a:r>
            <a:r>
              <a:rPr lang="en-US" sz="2800" dirty="0">
                <a:ea typeface="ＭＳ Ｐゴシック" pitchFamily="-111" charset="-128"/>
                <a:cs typeface="ＭＳ Ｐゴシック" pitchFamily="-111" charset="-128"/>
              </a:rPr>
              <a:t> in the propositional calculus) whether or not this formula is </a:t>
            </a:r>
            <a:r>
              <a:rPr lang="en-US" sz="2800" dirty="0" err="1">
                <a:ea typeface="ＭＳ Ｐゴシック" pitchFamily="-111" charset="-128"/>
                <a:cs typeface="ＭＳ Ｐゴシック" pitchFamily="-111" charset="-128"/>
              </a:rPr>
              <a:t>satisfiable</a:t>
            </a:r>
            <a:r>
              <a:rPr lang="en-US" sz="2800" dirty="0">
                <a:ea typeface="ＭＳ Ｐゴシック" pitchFamily="-111" charset="-128"/>
                <a:cs typeface="ＭＳ Ｐゴシック" pitchFamily="-111" charset="-128"/>
              </a:rPr>
              <a:t> (has a set of variable assignments that evaluate the expression to true).</a:t>
            </a:r>
          </a:p>
          <a:p>
            <a:pPr eaLnBrk="1" hangingPunct="1">
              <a:lnSpc>
                <a:spcPct val="80000"/>
              </a:lnSpc>
            </a:pPr>
            <a:r>
              <a:rPr lang="en-US" sz="2800" dirty="0">
                <a:ea typeface="ＭＳ Ｐゴシック" pitchFamily="-111" charset="-128"/>
                <a:cs typeface="ＭＳ Ｐゴシック" pitchFamily="-111" charset="-128"/>
              </a:rPr>
              <a:t>SAT clearly can be solved in time k2</a:t>
            </a:r>
            <a:r>
              <a:rPr lang="en-US" sz="2800" baseline="30000"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 where k is the length of the formula and n is the number of variables in the formula.</a:t>
            </a:r>
          </a:p>
          <a:p>
            <a:pPr eaLnBrk="1" hangingPunct="1">
              <a:lnSpc>
                <a:spcPct val="80000"/>
              </a:lnSpc>
            </a:pPr>
            <a:r>
              <a:rPr lang="en-US" sz="2800" dirty="0">
                <a:ea typeface="ＭＳ Ｐゴシック" pitchFamily="-111" charset="-128"/>
                <a:cs typeface="ＭＳ Ｐゴシック" pitchFamily="-111" charset="-128"/>
              </a:rPr>
              <a:t>What we now show is that SAT is NP-complete, providing us our first concrete example of an NP-complete decision problem.</a:t>
            </a:r>
          </a:p>
        </p:txBody>
      </p:sp>
    </p:spTree>
    <p:extLst>
      <p:ext uri="{BB962C8B-B14F-4D97-AF65-F5344CB8AC3E}">
        <p14:creationId xmlns:p14="http://schemas.microsoft.com/office/powerpoint/2010/main" val="214213516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9" name="Rectangle 2"/>
          <p:cNvSpPr>
            <a:spLocks noGrp="1" noChangeArrowheads="1"/>
          </p:cNvSpPr>
          <p:nvPr>
            <p:ph type="title"/>
          </p:nvPr>
        </p:nvSpPr>
        <p:spPr/>
        <p:txBody>
          <a:bodyPr/>
          <a:lstStyle/>
          <a:p>
            <a:pPr eaLnBrk="1" hangingPunct="1"/>
            <a:r>
              <a:rPr lang="en-US">
                <a:latin typeface="Arial" charset="0"/>
                <a:ea typeface="MS PGothic" charset="0"/>
              </a:rPr>
              <a:t>Simulating NDTM</a:t>
            </a:r>
          </a:p>
        </p:txBody>
      </p:sp>
      <p:sp>
        <p:nvSpPr>
          <p:cNvPr id="267270" name="Rectangle 3"/>
          <p:cNvSpPr>
            <a:spLocks noGrp="1" noChangeArrowheads="1"/>
          </p:cNvSpPr>
          <p:nvPr>
            <p:ph type="body" idx="1"/>
          </p:nvPr>
        </p:nvSpPr>
        <p:spPr/>
        <p:txBody>
          <a:bodyPr/>
          <a:lstStyle/>
          <a:p>
            <a:pPr eaLnBrk="1" hangingPunct="1">
              <a:lnSpc>
                <a:spcPct val="90000"/>
              </a:lnSpc>
            </a:pPr>
            <a:r>
              <a:rPr lang="en-US" sz="2400" dirty="0">
                <a:latin typeface="Arial" charset="0"/>
                <a:ea typeface="MS PGothic" charset="0"/>
                <a:sym typeface="Symbol" charset="0"/>
              </a:rPr>
              <a:t>Given a NDTM, </a:t>
            </a:r>
            <a:r>
              <a:rPr lang="en-US" sz="2400" b="1" dirty="0">
                <a:latin typeface="Arial" charset="0"/>
                <a:ea typeface="MS PGothic" charset="0"/>
                <a:sym typeface="Symbol" charset="0"/>
              </a:rPr>
              <a:t>M</a:t>
            </a:r>
            <a:r>
              <a:rPr lang="en-US" sz="2400" dirty="0">
                <a:latin typeface="Arial" charset="0"/>
                <a:ea typeface="MS PGothic" charset="0"/>
                <a:sym typeface="Symbol" charset="0"/>
              </a:rPr>
              <a:t>, and an input </a:t>
            </a:r>
            <a:r>
              <a:rPr lang="en-US" sz="2400" b="1" dirty="0">
                <a:latin typeface="Arial" charset="0"/>
                <a:ea typeface="MS PGothic" charset="0"/>
                <a:sym typeface="Symbol" charset="0"/>
              </a:rPr>
              <a:t>w</a:t>
            </a:r>
            <a:r>
              <a:rPr lang="en-US" sz="2400" dirty="0">
                <a:latin typeface="Arial" charset="0"/>
                <a:ea typeface="MS PGothic" charset="0"/>
                <a:sym typeface="Symbol" charset="0"/>
              </a:rPr>
              <a:t>, we need to create a formula, </a:t>
            </a:r>
            <a:r>
              <a:rPr lang="en-US" sz="2400" b="1" dirty="0">
                <a:latin typeface="Arial" charset="0"/>
                <a:ea typeface="MS PGothic" charset="0"/>
                <a:sym typeface="Symbol" charset="0"/>
              </a:rPr>
              <a:t></a:t>
            </a:r>
            <a:r>
              <a:rPr lang="en-US" sz="2400" b="1" baseline="-25000" dirty="0" err="1">
                <a:latin typeface="Arial" charset="0"/>
                <a:ea typeface="MS PGothic" charset="0"/>
                <a:sym typeface="Symbol" charset="0"/>
              </a:rPr>
              <a:t>M,w</a:t>
            </a:r>
            <a:r>
              <a:rPr lang="en-US" sz="2400" dirty="0">
                <a:latin typeface="Arial" charset="0"/>
                <a:ea typeface="MS PGothic" charset="0"/>
                <a:sym typeface="Symbol" charset="0"/>
              </a:rPr>
              <a:t>, containing a polynomial number of terms that is satisfiable just in case </a:t>
            </a:r>
            <a:r>
              <a:rPr lang="en-US" sz="2400" b="1" dirty="0">
                <a:latin typeface="Arial" charset="0"/>
                <a:ea typeface="MS PGothic" charset="0"/>
                <a:sym typeface="Symbol" charset="0"/>
              </a:rPr>
              <a:t>M</a:t>
            </a:r>
            <a:r>
              <a:rPr lang="en-US" sz="2400" dirty="0">
                <a:latin typeface="Arial" charset="0"/>
                <a:ea typeface="MS PGothic" charset="0"/>
                <a:sym typeface="Symbol" charset="0"/>
              </a:rPr>
              <a:t> accepts </a:t>
            </a:r>
            <a:r>
              <a:rPr lang="en-US" sz="2400" b="1" dirty="0">
                <a:latin typeface="Arial" charset="0"/>
                <a:ea typeface="MS PGothic" charset="0"/>
                <a:sym typeface="Symbol" charset="0"/>
              </a:rPr>
              <a:t>w</a:t>
            </a:r>
            <a:r>
              <a:rPr lang="en-US" sz="2400" dirty="0">
                <a:latin typeface="Arial" charset="0"/>
                <a:ea typeface="MS PGothic" charset="0"/>
                <a:sym typeface="Symbol" charset="0"/>
              </a:rPr>
              <a:t> in polynomial time.</a:t>
            </a:r>
          </a:p>
          <a:p>
            <a:pPr eaLnBrk="1" hangingPunct="1">
              <a:lnSpc>
                <a:spcPct val="90000"/>
              </a:lnSpc>
            </a:pPr>
            <a:r>
              <a:rPr lang="en-US" sz="2400" dirty="0">
                <a:latin typeface="Arial" charset="0"/>
                <a:ea typeface="MS PGothic" charset="0"/>
                <a:sym typeface="Symbol" charset="0"/>
              </a:rPr>
              <a:t>The formula must encode within its terms a trace of configurations that includes</a:t>
            </a:r>
          </a:p>
          <a:p>
            <a:pPr lvl="1" eaLnBrk="1" hangingPunct="1">
              <a:lnSpc>
                <a:spcPct val="90000"/>
              </a:lnSpc>
            </a:pPr>
            <a:r>
              <a:rPr lang="en-US" sz="2000" dirty="0">
                <a:solidFill>
                  <a:srgbClr val="CC3300"/>
                </a:solidFill>
                <a:latin typeface="Arial" charset="0"/>
                <a:ea typeface="MS PGothic" charset="0"/>
                <a:sym typeface="Symbol" charset="0"/>
              </a:rPr>
              <a:t>A term for the starting configuration of the TM</a:t>
            </a:r>
          </a:p>
          <a:p>
            <a:pPr lvl="1" eaLnBrk="1" hangingPunct="1">
              <a:lnSpc>
                <a:spcPct val="90000"/>
              </a:lnSpc>
            </a:pPr>
            <a:r>
              <a:rPr lang="en-US" sz="2000" dirty="0">
                <a:solidFill>
                  <a:srgbClr val="CC3300"/>
                </a:solidFill>
                <a:latin typeface="Arial" charset="0"/>
                <a:ea typeface="MS PGothic" charset="0"/>
                <a:sym typeface="Symbol" charset="0"/>
              </a:rPr>
              <a:t>Terms for all accepting configurations of the TM</a:t>
            </a:r>
          </a:p>
          <a:p>
            <a:pPr lvl="1" eaLnBrk="1" hangingPunct="1">
              <a:lnSpc>
                <a:spcPct val="90000"/>
              </a:lnSpc>
            </a:pPr>
            <a:r>
              <a:rPr lang="en-US" sz="2000" dirty="0">
                <a:solidFill>
                  <a:srgbClr val="CC3300"/>
                </a:solidFill>
                <a:latin typeface="Arial" charset="0"/>
                <a:ea typeface="MS PGothic" charset="0"/>
                <a:sym typeface="Symbol" charset="0"/>
              </a:rPr>
              <a:t>Terms that ensure the consistency of each configuration</a:t>
            </a:r>
          </a:p>
          <a:p>
            <a:pPr lvl="1" eaLnBrk="1" hangingPunct="1">
              <a:lnSpc>
                <a:spcPct val="90000"/>
              </a:lnSpc>
            </a:pPr>
            <a:r>
              <a:rPr lang="en-US" sz="2000" dirty="0">
                <a:solidFill>
                  <a:srgbClr val="CC3300"/>
                </a:solidFill>
                <a:latin typeface="Arial" charset="0"/>
                <a:ea typeface="MS PGothic" charset="0"/>
                <a:sym typeface="Symbol" charset="0"/>
              </a:rPr>
              <a:t>Terms that ensure that each configuration after the first follows from the prior configuration by a single move </a:t>
            </a:r>
          </a:p>
        </p:txBody>
      </p:sp>
      <p:sp>
        <p:nvSpPr>
          <p:cNvPr id="10" name="Date Placeholder 3">
            <a:extLst>
              <a:ext uri="{FF2B5EF4-FFF2-40B4-BE49-F238E27FC236}">
                <a16:creationId xmlns:a16="http://schemas.microsoft.com/office/drawing/2014/main" id="{A951DCAA-B516-0E44-8263-A66A3210ABA7}"/>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6AF9F861-D9BD-D948-AC9A-247FEC099180}"/>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 name="Slide Number Placeholder 5">
            <a:extLst>
              <a:ext uri="{FF2B5EF4-FFF2-40B4-BE49-F238E27FC236}">
                <a16:creationId xmlns:a16="http://schemas.microsoft.com/office/drawing/2014/main" id="{D2160286-D457-DD45-BDE6-DB0B61A8C84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92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7564068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Tableaus</a:t>
            </a:r>
          </a:p>
        </p:txBody>
      </p:sp>
      <p:sp>
        <p:nvSpPr>
          <p:cNvPr id="3" name="Content Placeholder 2"/>
          <p:cNvSpPr>
            <a:spLocks noGrp="1"/>
          </p:cNvSpPr>
          <p:nvPr>
            <p:ph sz="half" idx="1"/>
          </p:nvPr>
        </p:nvSpPr>
        <p:spPr>
          <a:xfrm>
            <a:off x="76200" y="1428013"/>
            <a:ext cx="4312920" cy="4817211"/>
          </a:xfrm>
        </p:spPr>
        <p:txBody>
          <a:bodyPr>
            <a:noAutofit/>
          </a:bodyPr>
          <a:lstStyle/>
          <a:p>
            <a:pPr marL="0" indent="0">
              <a:buNone/>
            </a:pPr>
            <a:r>
              <a:rPr lang="en-US" sz="1600" dirty="0"/>
              <a:t>A </a:t>
            </a:r>
            <a:r>
              <a:rPr lang="en-US" sz="1600" b="1" dirty="0"/>
              <a:t>tableau</a:t>
            </a:r>
            <a:r>
              <a:rPr lang="en-US" sz="1600" dirty="0"/>
              <a:t> is an array of tape alphabet symbols.</a:t>
            </a:r>
          </a:p>
          <a:p>
            <a:pPr marL="457200" lvl="1" indent="0">
              <a:buNone/>
            </a:pPr>
            <a:r>
              <a:rPr lang="en-US" sz="1400" dirty="0"/>
              <a:t>It represents a configuration history of </a:t>
            </a:r>
            <a:r>
              <a:rPr lang="en-US" sz="1400" b="1" dirty="0"/>
              <a:t>one branch</a:t>
            </a:r>
            <a:r>
              <a:rPr lang="en-US" sz="1400" dirty="0"/>
              <a:t> of our NDTM’s nondeterminism.</a:t>
            </a:r>
          </a:p>
          <a:p>
            <a:pPr marL="457200" lvl="1" indent="0">
              <a:buNone/>
            </a:pPr>
            <a:r>
              <a:rPr lang="en-US" sz="1400" dirty="0"/>
              <a:t>If the NDTM runs in </a:t>
            </a:r>
            <a:r>
              <a:rPr lang="en-US" sz="1400" i="1" dirty="0" err="1"/>
              <a:t>n</a:t>
            </a:r>
            <a:r>
              <a:rPr lang="en-US" sz="1400" i="1" baseline="30000" dirty="0" err="1"/>
              <a:t>k</a:t>
            </a:r>
            <a:r>
              <a:rPr lang="en-US" sz="1400" dirty="0"/>
              <a:t> time, the tableau is an </a:t>
            </a:r>
            <a:br>
              <a:rPr lang="en-US" sz="1400" dirty="0"/>
            </a:br>
            <a:r>
              <a:rPr lang="en-US" sz="1400" dirty="0"/>
              <a:t>(</a:t>
            </a:r>
            <a:r>
              <a:rPr lang="en-US" sz="1400" i="1" dirty="0" err="1"/>
              <a:t>n</a:t>
            </a:r>
            <a:r>
              <a:rPr lang="en-US" sz="1400" i="1" baseline="30000" dirty="0" err="1"/>
              <a:t>k</a:t>
            </a:r>
            <a:r>
              <a:rPr lang="en-US" sz="1400" dirty="0"/>
              <a:t> </a:t>
            </a:r>
            <a:r>
              <a:rPr lang="en-US" sz="1400" dirty="0">
                <a:sym typeface="Symbol" panose="05050102010706020507" pitchFamily="18" charset="2"/>
              </a:rPr>
              <a:t> </a:t>
            </a:r>
            <a:r>
              <a:rPr lang="en-US" sz="1400" i="1" dirty="0" err="1"/>
              <a:t>n</a:t>
            </a:r>
            <a:r>
              <a:rPr lang="en-US" sz="1400" i="1" baseline="30000" dirty="0" err="1"/>
              <a:t>k</a:t>
            </a:r>
            <a:r>
              <a:rPr lang="en-US" sz="1400" dirty="0"/>
              <a:t>) tableau.</a:t>
            </a:r>
          </a:p>
          <a:p>
            <a:pPr marL="914400" lvl="2" indent="0">
              <a:buNone/>
            </a:pPr>
            <a:r>
              <a:rPr lang="en-US" sz="1200" dirty="0"/>
              <a:t>It’s big enough downward because the TM runs in </a:t>
            </a:r>
            <a:r>
              <a:rPr lang="en-US" sz="1200" i="1" dirty="0" err="1"/>
              <a:t>n</a:t>
            </a:r>
            <a:r>
              <a:rPr lang="en-US" sz="1200" i="1" baseline="30000" dirty="0" err="1"/>
              <a:t>k</a:t>
            </a:r>
            <a:r>
              <a:rPr lang="en-US" sz="1200" dirty="0"/>
              <a:t>.</a:t>
            </a:r>
          </a:p>
          <a:p>
            <a:pPr marL="914400" lvl="2" indent="0">
              <a:buNone/>
            </a:pPr>
            <a:r>
              <a:rPr lang="en-US" sz="1200" dirty="0"/>
              <a:t>…and rightward because the TM can only </a:t>
            </a:r>
            <a:r>
              <a:rPr lang="en-US" sz="1200" i="1" dirty="0"/>
              <a:t>count</a:t>
            </a:r>
            <a:r>
              <a:rPr lang="en-US" sz="1200" dirty="0"/>
              <a:t> to </a:t>
            </a:r>
            <a:r>
              <a:rPr lang="en-US" sz="1200" i="1" dirty="0" err="1"/>
              <a:t>n</a:t>
            </a:r>
            <a:r>
              <a:rPr lang="en-US" sz="1200" i="1" baseline="30000" dirty="0" err="1"/>
              <a:t>k</a:t>
            </a:r>
            <a:r>
              <a:rPr lang="en-US" sz="1200" dirty="0"/>
              <a:t>.</a:t>
            </a:r>
          </a:p>
          <a:p>
            <a:pPr marL="457200" lvl="1" indent="0">
              <a:buNone/>
            </a:pPr>
            <a:r>
              <a:rPr lang="en-US" sz="1400" dirty="0"/>
              <a:t>We assume that every configuration starts and ends with a # symbol.</a:t>
            </a:r>
          </a:p>
          <a:p>
            <a:pPr marL="457200" lvl="1" indent="0">
              <a:buNone/>
            </a:pPr>
            <a:r>
              <a:rPr lang="en-US" sz="1400" dirty="0"/>
              <a:t>We think of our tableau as looking like this in the “beginning”: the starting configuration across the top, and the other configurations blank.</a:t>
            </a:r>
          </a:p>
          <a:p>
            <a:pPr marL="914400" lvl="2" indent="0">
              <a:buNone/>
            </a:pPr>
            <a:r>
              <a:rPr lang="en-US" sz="1200" dirty="0"/>
              <a:t>(We quote “beginning” because SAT isn’t really a </a:t>
            </a:r>
            <a:r>
              <a:rPr lang="en-US" sz="1200" dirty="0" err="1"/>
              <a:t>stateful</a:t>
            </a:r>
            <a:r>
              <a:rPr lang="en-US" sz="1200" dirty="0"/>
              <a:t> algorithm, but just go with it for now.)</a:t>
            </a:r>
          </a:p>
          <a:p>
            <a:pPr marL="457200" lvl="1" indent="0">
              <a:buNone/>
            </a:pPr>
            <a:r>
              <a:rPr lang="en-US" sz="1400" dirty="0"/>
              <a:t>But we’ve assumed that we can “represent” alphabet symbols.  How do we do that, in </a:t>
            </a:r>
            <a:r>
              <a:rPr lang="en-US" sz="1400" i="1" dirty="0"/>
              <a:t>SAT</a:t>
            </a:r>
            <a:r>
              <a:rPr lang="en-US" sz="1400" dirty="0"/>
              <a:t>?</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334688018"/>
              </p:ext>
            </p:extLst>
          </p:nvPr>
        </p:nvGraphicFramePr>
        <p:xfrm>
          <a:off x="4663679" y="2241947"/>
          <a:ext cx="3946921" cy="3101340"/>
        </p:xfrm>
        <a:graphic>
          <a:graphicData uri="http://schemas.openxmlformats.org/drawingml/2006/table">
            <a:tbl>
              <a:tblPr firstRow="1" bandRow="1">
                <a:tableStyleId>{5940675A-B579-460E-94D1-54222C63F5DA}</a:tableStyleId>
              </a:tblPr>
              <a:tblGrid>
                <a:gridCol w="336622">
                  <a:extLst>
                    <a:ext uri="{9D8B030D-6E8A-4147-A177-3AD203B41FA5}">
                      <a16:colId xmlns:a16="http://schemas.microsoft.com/office/drawing/2014/main" val="1497605809"/>
                    </a:ext>
                  </a:extLst>
                </a:gridCol>
                <a:gridCol w="336622">
                  <a:extLst>
                    <a:ext uri="{9D8B030D-6E8A-4147-A177-3AD203B41FA5}">
                      <a16:colId xmlns:a16="http://schemas.microsoft.com/office/drawing/2014/main" val="3918827261"/>
                    </a:ext>
                  </a:extLst>
                </a:gridCol>
                <a:gridCol w="336622">
                  <a:extLst>
                    <a:ext uri="{9D8B030D-6E8A-4147-A177-3AD203B41FA5}">
                      <a16:colId xmlns:a16="http://schemas.microsoft.com/office/drawing/2014/main" val="1748005725"/>
                    </a:ext>
                  </a:extLst>
                </a:gridCol>
                <a:gridCol w="336622">
                  <a:extLst>
                    <a:ext uri="{9D8B030D-6E8A-4147-A177-3AD203B41FA5}">
                      <a16:colId xmlns:a16="http://schemas.microsoft.com/office/drawing/2014/main" val="3193893508"/>
                    </a:ext>
                  </a:extLst>
                </a:gridCol>
                <a:gridCol w="336622">
                  <a:extLst>
                    <a:ext uri="{9D8B030D-6E8A-4147-A177-3AD203B41FA5}">
                      <a16:colId xmlns:a16="http://schemas.microsoft.com/office/drawing/2014/main" val="2476952015"/>
                    </a:ext>
                  </a:extLst>
                </a:gridCol>
                <a:gridCol w="336622">
                  <a:extLst>
                    <a:ext uri="{9D8B030D-6E8A-4147-A177-3AD203B41FA5}">
                      <a16:colId xmlns:a16="http://schemas.microsoft.com/office/drawing/2014/main" val="3323680149"/>
                    </a:ext>
                  </a:extLst>
                </a:gridCol>
                <a:gridCol w="336622">
                  <a:extLst>
                    <a:ext uri="{9D8B030D-6E8A-4147-A177-3AD203B41FA5}">
                      <a16:colId xmlns:a16="http://schemas.microsoft.com/office/drawing/2014/main" val="937234105"/>
                    </a:ext>
                  </a:extLst>
                </a:gridCol>
                <a:gridCol w="336622">
                  <a:extLst>
                    <a:ext uri="{9D8B030D-6E8A-4147-A177-3AD203B41FA5}">
                      <a16:colId xmlns:a16="http://schemas.microsoft.com/office/drawing/2014/main" val="1122897424"/>
                    </a:ext>
                  </a:extLst>
                </a:gridCol>
                <a:gridCol w="336622">
                  <a:extLst>
                    <a:ext uri="{9D8B030D-6E8A-4147-A177-3AD203B41FA5}">
                      <a16:colId xmlns:a16="http://schemas.microsoft.com/office/drawing/2014/main" val="3204903867"/>
                    </a:ext>
                  </a:extLst>
                </a:gridCol>
                <a:gridCol w="336622">
                  <a:extLst>
                    <a:ext uri="{9D8B030D-6E8A-4147-A177-3AD203B41FA5}">
                      <a16:colId xmlns:a16="http://schemas.microsoft.com/office/drawing/2014/main" val="915197043"/>
                    </a:ext>
                  </a:extLst>
                </a:gridCol>
                <a:gridCol w="580701">
                  <a:extLst>
                    <a:ext uri="{9D8B030D-6E8A-4147-A177-3AD203B41FA5}">
                      <a16:colId xmlns:a16="http://schemas.microsoft.com/office/drawing/2014/main" val="1362112756"/>
                    </a:ext>
                  </a:extLst>
                </a:gridCol>
              </a:tblGrid>
              <a:tr h="278130">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rowSpan="10">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a:t>
                      </a:r>
                      <a:br>
                        <a:rPr lang="en-US" sz="1400" dirty="0"/>
                      </a:br>
                      <a:r>
                        <a:rPr lang="en-US" sz="1400" i="1" dirty="0" err="1"/>
                        <a:t>n</a:t>
                      </a:r>
                      <a:r>
                        <a:rPr lang="en-US" sz="1400" i="1" baseline="30000" dirty="0" err="1"/>
                        <a:t>k</a:t>
                      </a:r>
                      <a:br>
                        <a:rPr lang="en-US" sz="1400" i="1" baseline="30000" dirty="0"/>
                      </a:br>
                      <a:r>
                        <a:rPr lang="en-US" sz="1400" dirty="0"/>
                        <a:t>↓</a:t>
                      </a:r>
                    </a:p>
                  </a:txBody>
                  <a:tcPr marL="68580" marR="68580" marT="34290" marB="34290" anchor="ctr"/>
                </a:tc>
                <a:extLst>
                  <a:ext uri="{0D108BD9-81ED-4DB2-BD59-A6C34878D82A}">
                    <a16:rowId xmlns:a16="http://schemas.microsoft.com/office/drawing/2014/main" val="741101750"/>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921378379"/>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4039377015"/>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841473646"/>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1923906021"/>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2512021737"/>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3202779976"/>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1973691664"/>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3622483620"/>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1832183308"/>
                  </a:ext>
                </a:extLst>
              </a:tr>
              <a:tr h="278130">
                <a:tc gridSpan="10">
                  <a:txBody>
                    <a:bodyPr/>
                    <a:lstStyle/>
                    <a:p>
                      <a:pPr algn="ctr"/>
                      <a:r>
                        <a:rPr lang="en-US" sz="1400"/>
                        <a:t>← </a:t>
                      </a:r>
                      <a:r>
                        <a:rPr lang="en-US" sz="1400" i="1" err="1"/>
                        <a:t>n</a:t>
                      </a:r>
                      <a:r>
                        <a:rPr lang="en-US" sz="1400" i="1" baseline="30000" err="1"/>
                        <a:t>k</a:t>
                      </a:r>
                      <a:r>
                        <a:rPr lang="en-US" sz="1400" i="1" baseline="30000"/>
                        <a:t> </a:t>
                      </a:r>
                      <a:r>
                        <a:rPr lang="en-US" sz="1400"/>
                        <a:t>→</a:t>
                      </a:r>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endParaRPr lang="en-US" sz="1400" dirty="0"/>
                    </a:p>
                  </a:txBody>
                  <a:tcPr marL="68580" marR="68580" marT="34290" marB="34290"/>
                </a:tc>
                <a:extLst>
                  <a:ext uri="{0D108BD9-81ED-4DB2-BD59-A6C34878D82A}">
                    <a16:rowId xmlns:a16="http://schemas.microsoft.com/office/drawing/2014/main" val="1958921283"/>
                  </a:ext>
                </a:extLst>
              </a:tr>
            </a:tbl>
          </a:graphicData>
        </a:graphic>
      </p:graphicFrame>
      <p:sp>
        <p:nvSpPr>
          <p:cNvPr id="9" name="Date Placeholder 3">
            <a:extLst>
              <a:ext uri="{FF2B5EF4-FFF2-40B4-BE49-F238E27FC236}">
                <a16:creationId xmlns:a16="http://schemas.microsoft.com/office/drawing/2014/main" id="{ECAAE563-3B21-5541-87A9-0A7B88E256F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10" name="Footer Placeholder 4">
            <a:extLst>
              <a:ext uri="{FF2B5EF4-FFF2-40B4-BE49-F238E27FC236}">
                <a16:creationId xmlns:a16="http://schemas.microsoft.com/office/drawing/2014/main" id="{C8CA72EB-470C-D04A-8626-3EC3B9AFC2D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1" name="Slide Number Placeholder 5">
            <a:extLst>
              <a:ext uri="{FF2B5EF4-FFF2-40B4-BE49-F238E27FC236}">
                <a16:creationId xmlns:a16="http://schemas.microsoft.com/office/drawing/2014/main" id="{F2349AC2-7B1F-EE4F-A6D0-BB7185AADF9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93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2361322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Encoding the Tableau: Basics</a:t>
            </a:r>
          </a:p>
        </p:txBody>
      </p:sp>
      <p:sp>
        <p:nvSpPr>
          <p:cNvPr id="3" name="Content Placeholder 2"/>
          <p:cNvSpPr>
            <a:spLocks noGrp="1"/>
          </p:cNvSpPr>
          <p:nvPr>
            <p:ph sz="half" idx="1"/>
          </p:nvPr>
        </p:nvSpPr>
        <p:spPr>
          <a:xfrm>
            <a:off x="0" y="1752600"/>
            <a:ext cx="4465320" cy="4724400"/>
          </a:xfrm>
        </p:spPr>
        <p:txBody>
          <a:bodyPr>
            <a:noAutofit/>
          </a:bodyPr>
          <a:lstStyle/>
          <a:p>
            <a:pPr marL="0" indent="0">
              <a:buNone/>
            </a:pPr>
            <a:r>
              <a:rPr lang="en-US" sz="1800" dirty="0"/>
              <a:t>Consider a set comprised of:</a:t>
            </a:r>
          </a:p>
          <a:p>
            <a:pPr marL="457200" lvl="1" indent="0">
              <a:buNone/>
            </a:pPr>
            <a:r>
              <a:rPr lang="en-US" sz="1600" dirty="0"/>
              <a:t>The tape alphabet</a:t>
            </a:r>
          </a:p>
          <a:p>
            <a:pPr marL="457200" lvl="1" indent="0">
              <a:buNone/>
            </a:pPr>
            <a:r>
              <a:rPr lang="en-US" sz="1600" dirty="0"/>
              <a:t>The state set</a:t>
            </a:r>
          </a:p>
          <a:p>
            <a:pPr marL="457200" lvl="1" indent="0">
              <a:buNone/>
            </a:pPr>
            <a:r>
              <a:rPr lang="en-US" sz="1600" dirty="0"/>
              <a:t>The separator character</a:t>
            </a:r>
          </a:p>
          <a:p>
            <a:pPr marL="0" indent="0" algn="ctr">
              <a:buNone/>
            </a:pPr>
            <a:r>
              <a:rPr lang="en-US" sz="1800" i="1" dirty="0"/>
              <a:t>C</a:t>
            </a:r>
            <a:r>
              <a:rPr lang="en-US" sz="1800" dirty="0"/>
              <a:t> = </a:t>
            </a:r>
            <a:r>
              <a:rPr lang="en-US" sz="1800" dirty="0">
                <a:sym typeface="Symbol" panose="05050102010706020507" pitchFamily="18" charset="2"/>
              </a:rPr>
              <a:t>  </a:t>
            </a:r>
            <a:r>
              <a:rPr lang="en-US" sz="1800" i="1" dirty="0"/>
              <a:t>Q</a:t>
            </a:r>
            <a:r>
              <a:rPr lang="en-US" sz="1800" dirty="0"/>
              <a:t> </a:t>
            </a:r>
            <a:r>
              <a:rPr lang="en-US" sz="1800" dirty="0">
                <a:sym typeface="Symbol" panose="05050102010706020507" pitchFamily="18" charset="2"/>
              </a:rPr>
              <a:t> { # }</a:t>
            </a:r>
          </a:p>
          <a:p>
            <a:pPr marL="0" indent="0">
              <a:buNone/>
            </a:pPr>
            <a:r>
              <a:rPr lang="en-US" sz="1800" dirty="0">
                <a:sym typeface="Symbol" panose="05050102010706020507" pitchFamily="18" charset="2"/>
              </a:rPr>
              <a:t>Consider a cell variable:</a:t>
            </a:r>
          </a:p>
          <a:p>
            <a:pPr marL="0" indent="0" algn="ctr">
              <a:buNone/>
            </a:pPr>
            <a:r>
              <a:rPr lang="en-US" sz="2000" i="1" dirty="0" err="1"/>
              <a:t>x</a:t>
            </a:r>
            <a:r>
              <a:rPr lang="en-US" sz="2000" i="1" baseline="-25000" dirty="0" err="1"/>
              <a:t>i,j,c</a:t>
            </a:r>
            <a:endParaRPr lang="en-US" sz="2000" dirty="0"/>
          </a:p>
          <a:p>
            <a:pPr marL="0" indent="0">
              <a:buNone/>
            </a:pPr>
            <a:r>
              <a:rPr lang="en-US" sz="1800" b="1" i="1" dirty="0"/>
              <a:t>Turning this variable on</a:t>
            </a:r>
            <a:r>
              <a:rPr lang="en-US" sz="1800" i="1" dirty="0"/>
              <a:t> corresponds to </a:t>
            </a:r>
            <a:r>
              <a:rPr lang="en-US" sz="1800" b="1" i="1" dirty="0"/>
              <a:t>setting cell </a:t>
            </a:r>
            <a:r>
              <a:rPr lang="en-US" sz="1800" b="1" dirty="0"/>
              <a:t>(</a:t>
            </a:r>
            <a:r>
              <a:rPr lang="en-US" sz="1800" b="1" i="1" dirty="0" err="1"/>
              <a:t>i</a:t>
            </a:r>
            <a:r>
              <a:rPr lang="en-US" sz="1800" b="1" dirty="0"/>
              <a:t>, </a:t>
            </a:r>
            <a:r>
              <a:rPr lang="en-US" sz="1800" b="1" i="1" dirty="0"/>
              <a:t>j</a:t>
            </a:r>
            <a:r>
              <a:rPr lang="en-US" sz="1800" b="1" dirty="0"/>
              <a:t>) = </a:t>
            </a:r>
            <a:r>
              <a:rPr lang="en-US" sz="1800" b="1" i="1" dirty="0"/>
              <a:t>c</a:t>
            </a:r>
            <a:r>
              <a:rPr lang="en-US" sz="1800" dirty="0"/>
              <a:t>, for some </a:t>
            </a:r>
            <a:r>
              <a:rPr lang="en-US" sz="1800" i="1" dirty="0"/>
              <a:t>c</a:t>
            </a:r>
            <a:r>
              <a:rPr lang="en-US" sz="1800" dirty="0"/>
              <a:t> </a:t>
            </a:r>
            <a:r>
              <a:rPr lang="en-US" sz="1800" dirty="0">
                <a:sym typeface="Symbol" panose="05050102010706020507" pitchFamily="18" charset="2"/>
              </a:rPr>
              <a:t> </a:t>
            </a:r>
            <a:r>
              <a:rPr lang="en-US" sz="1800" i="1" dirty="0">
                <a:sym typeface="Symbol" panose="05050102010706020507" pitchFamily="18" charset="2"/>
              </a:rPr>
              <a:t>C</a:t>
            </a:r>
            <a:r>
              <a:rPr lang="en-US" sz="1800" dirty="0">
                <a:sym typeface="Symbol" panose="05050102010706020507" pitchFamily="18" charset="2"/>
              </a:rPr>
              <a:t>.</a:t>
            </a:r>
            <a:endParaRPr lang="en-US" sz="1800" dirty="0"/>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832183308"/>
                  </a:ext>
                </a:extLst>
              </a:tr>
            </a:tbl>
          </a:graphicData>
        </a:graphic>
      </p:graphicFrame>
      <p:sp>
        <p:nvSpPr>
          <p:cNvPr id="8" name="Date Placeholder 3">
            <a:extLst>
              <a:ext uri="{FF2B5EF4-FFF2-40B4-BE49-F238E27FC236}">
                <a16:creationId xmlns:a16="http://schemas.microsoft.com/office/drawing/2014/main" id="{6AE4EE86-1B74-584B-A2E2-23D6324C46EE}"/>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9" name="Footer Placeholder 4">
            <a:extLst>
              <a:ext uri="{FF2B5EF4-FFF2-40B4-BE49-F238E27FC236}">
                <a16:creationId xmlns:a16="http://schemas.microsoft.com/office/drawing/2014/main" id="{2E514EBA-EFCC-4D4C-B052-690176649CE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0" name="Slide Number Placeholder 5">
            <a:extLst>
              <a:ext uri="{FF2B5EF4-FFF2-40B4-BE49-F238E27FC236}">
                <a16:creationId xmlns:a16="http://schemas.microsoft.com/office/drawing/2014/main" id="{A9CB6C98-DD6E-2444-BBDD-6BE858831537}"/>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94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8262683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Encoding the Tableau: Cells</a:t>
            </a:r>
          </a:p>
        </p:txBody>
      </p:sp>
      <p:sp>
        <p:nvSpPr>
          <p:cNvPr id="3" name="Content Placeholder 2"/>
          <p:cNvSpPr>
            <a:spLocks noGrp="1"/>
          </p:cNvSpPr>
          <p:nvPr>
            <p:ph sz="half" idx="1"/>
          </p:nvPr>
        </p:nvSpPr>
        <p:spPr>
          <a:xfrm>
            <a:off x="152831" y="1854128"/>
            <a:ext cx="4510847" cy="4470472"/>
          </a:xfrm>
        </p:spPr>
        <p:txBody>
          <a:bodyPr>
            <a:normAutofit fontScale="47500" lnSpcReduction="20000"/>
          </a:bodyPr>
          <a:lstStyle/>
          <a:p>
            <a:pPr marL="0" indent="0">
              <a:buNone/>
            </a:pPr>
            <a:r>
              <a:rPr lang="en-US" sz="3800" dirty="0"/>
              <a:t>Consider our tableau alphabet:</a:t>
            </a:r>
          </a:p>
          <a:p>
            <a:pPr marL="0" indent="0" algn="ctr">
              <a:buNone/>
            </a:pPr>
            <a:r>
              <a:rPr lang="en-US" sz="3800" i="1" dirty="0"/>
              <a:t>C</a:t>
            </a:r>
            <a:r>
              <a:rPr lang="en-US" sz="3800" dirty="0"/>
              <a:t> = </a:t>
            </a:r>
            <a:r>
              <a:rPr lang="en-US" sz="3800" dirty="0">
                <a:sym typeface="Symbol" panose="05050102010706020507" pitchFamily="18" charset="2"/>
              </a:rPr>
              <a:t>  </a:t>
            </a:r>
            <a:r>
              <a:rPr lang="en-US" sz="3800" i="1" dirty="0"/>
              <a:t>Q</a:t>
            </a:r>
            <a:r>
              <a:rPr lang="en-US" sz="3800" dirty="0"/>
              <a:t> </a:t>
            </a:r>
            <a:r>
              <a:rPr lang="en-US" sz="3800" dirty="0">
                <a:sym typeface="Symbol" panose="05050102010706020507" pitchFamily="18" charset="2"/>
              </a:rPr>
              <a:t> { # }</a:t>
            </a:r>
          </a:p>
          <a:p>
            <a:pPr marL="0" indent="0">
              <a:buNone/>
            </a:pPr>
            <a:r>
              <a:rPr lang="en-US" sz="3800" dirty="0"/>
              <a:t>Consider a cell and corresponding variable:</a:t>
            </a:r>
          </a:p>
          <a:p>
            <a:pPr marL="0" indent="0" algn="ctr">
              <a:buNone/>
            </a:pPr>
            <a:r>
              <a:rPr lang="en-US" sz="4200" i="1" dirty="0" err="1"/>
              <a:t>x</a:t>
            </a:r>
            <a:r>
              <a:rPr lang="en-US" sz="4200" i="1" baseline="-25000" dirty="0" err="1"/>
              <a:t>i,j,c</a:t>
            </a:r>
            <a:endParaRPr lang="en-US" sz="4200" dirty="0"/>
          </a:p>
          <a:p>
            <a:pPr marL="0" indent="0">
              <a:buNone/>
            </a:pPr>
            <a:r>
              <a:rPr lang="en-US" sz="3800" dirty="0"/>
              <a:t>Now we need to make sure the tableau is consistently encoded.</a:t>
            </a:r>
          </a:p>
          <a:p>
            <a:pPr marL="457200" lvl="1" indent="0">
              <a:buNone/>
            </a:pPr>
            <a:r>
              <a:rPr lang="en-US" sz="3400" dirty="0"/>
              <a:t>Create a clause for </a:t>
            </a:r>
            <a:r>
              <a:rPr lang="en-US" sz="3400" b="1" dirty="0"/>
              <a:t>each cell (</a:t>
            </a:r>
            <a:r>
              <a:rPr lang="en-US" sz="3400" b="1" i="1" dirty="0" err="1"/>
              <a:t>i</a:t>
            </a:r>
            <a:r>
              <a:rPr lang="en-US" sz="3400" b="1" dirty="0"/>
              <a:t>, </a:t>
            </a:r>
            <a:r>
              <a:rPr lang="en-US" sz="3400" b="1" i="1" dirty="0"/>
              <a:t>j</a:t>
            </a:r>
            <a:r>
              <a:rPr lang="en-US" sz="3400" b="1" dirty="0"/>
              <a:t>)</a:t>
            </a:r>
            <a:r>
              <a:rPr lang="en-US" sz="3400" dirty="0"/>
              <a:t>.</a:t>
            </a:r>
          </a:p>
          <a:p>
            <a:pPr marL="457200" lvl="1" indent="0">
              <a:buNone/>
            </a:pPr>
            <a:endParaRPr lang="en-US" sz="3400" dirty="0"/>
          </a:p>
          <a:p>
            <a:pPr marL="457200" lvl="1" indent="0">
              <a:buNone/>
            </a:pPr>
            <a:endParaRPr lang="en-US" sz="3400" dirty="0"/>
          </a:p>
          <a:p>
            <a:pPr marL="457200" lvl="1" indent="0">
              <a:buNone/>
            </a:pPr>
            <a:endParaRPr lang="en-US" sz="3400" dirty="0"/>
          </a:p>
          <a:p>
            <a:pPr marL="457200" lvl="1" indent="0">
              <a:buNone/>
            </a:pPr>
            <a:endParaRPr lang="en-US" sz="3400" dirty="0"/>
          </a:p>
          <a:p>
            <a:pPr marL="457200" lvl="1" indent="0">
              <a:buNone/>
            </a:pPr>
            <a:r>
              <a:rPr lang="en-US" sz="3400" dirty="0"/>
              <a:t>The left demands </a:t>
            </a:r>
            <a:r>
              <a:rPr lang="en-US" sz="3400" i="1" dirty="0" err="1"/>
              <a:t>x</a:t>
            </a:r>
            <a:r>
              <a:rPr lang="en-US" sz="3400" i="1" baseline="-25000" dirty="0" err="1"/>
              <a:t>i,j,c</a:t>
            </a:r>
            <a:r>
              <a:rPr lang="en-US" sz="3400" i="1" dirty="0"/>
              <a:t> </a:t>
            </a:r>
            <a:r>
              <a:rPr lang="en-US" sz="3400" dirty="0"/>
              <a:t>be true for </a:t>
            </a:r>
            <a:r>
              <a:rPr lang="en-US" sz="3400" b="1" dirty="0"/>
              <a:t>some </a:t>
            </a:r>
            <a:r>
              <a:rPr lang="en-US" sz="3400" b="1" i="1" dirty="0"/>
              <a:t>c.</a:t>
            </a:r>
            <a:endParaRPr lang="en-US" sz="3400" dirty="0"/>
          </a:p>
          <a:p>
            <a:pPr marL="457200" lvl="1" indent="0">
              <a:buNone/>
            </a:pPr>
            <a:r>
              <a:rPr lang="en-US" sz="3400" dirty="0"/>
              <a:t>The right demands </a:t>
            </a:r>
            <a:r>
              <a:rPr lang="en-US" sz="3400" i="1" dirty="0" err="1"/>
              <a:t>x</a:t>
            </a:r>
            <a:r>
              <a:rPr lang="en-US" sz="3400" i="1" baseline="-25000" dirty="0" err="1"/>
              <a:t>i,j,c</a:t>
            </a:r>
            <a:r>
              <a:rPr lang="en-US" sz="3400" i="1" dirty="0"/>
              <a:t> </a:t>
            </a:r>
            <a:r>
              <a:rPr lang="en-US" sz="3400" dirty="0"/>
              <a:t>be true for </a:t>
            </a:r>
            <a:r>
              <a:rPr lang="en-US" sz="3400" b="1" dirty="0"/>
              <a:t>only one </a:t>
            </a:r>
            <a:r>
              <a:rPr lang="en-US" sz="3400" b="1" i="1" dirty="0"/>
              <a:t>c</a:t>
            </a:r>
            <a:r>
              <a:rPr lang="en-US" sz="3400" b="1" dirty="0"/>
              <a:t>.</a:t>
            </a:r>
            <a:endParaRPr lang="en-US" sz="3400" dirty="0"/>
          </a:p>
          <a:p>
            <a:pPr lvl="1"/>
            <a:endParaRPr lang="en-US" dirty="0"/>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4" name="Rectangle 3"/>
              <p:cNvSpPr/>
              <p:nvPr/>
            </p:nvSpPr>
            <p:spPr>
              <a:xfrm>
                <a:off x="228600" y="3976207"/>
                <a:ext cx="4237891" cy="824393"/>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encode</m:t>
                          </m:r>
                        </m:sub>
                      </m:sSub>
                      <m:d>
                        <m:dPr>
                          <m:ctrlPr>
                            <a:rPr lang="en-US" sz="1400" i="1">
                              <a:latin typeface="Cambria Math" panose="02040503050406030204" pitchFamily="18"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e>
                      </m:d>
                      <m:r>
                        <a:rPr lang="en-US" sz="1400" i="1">
                          <a:latin typeface="Cambria Math" panose="02040503050406030204" pitchFamily="18" charset="0"/>
                          <a:ea typeface="Cambria Math" panose="02040503050406030204" pitchFamily="18" charset="0"/>
                        </a:rPr>
                        <m:t>=</m:t>
                      </m:r>
                      <m:d>
                        <m:dPr>
                          <m:begChr m:val="["/>
                          <m:endChr m:val="]"/>
                          <m:ctrlPr>
                            <a:rPr lang="en-US" sz="1400" i="1" smtClean="0">
                              <a:latin typeface="Cambria Math" panose="02040503050406030204" pitchFamily="18" charset="0"/>
                            </a:rPr>
                          </m:ctrlPr>
                        </m:dPr>
                        <m:e>
                          <m:d>
                            <m:dPr>
                              <m:ctrlPr>
                                <a:rPr lang="en-US" sz="1400" i="1">
                                  <a:latin typeface="Cambria Math" panose="02040503050406030204" pitchFamily="18" charset="0"/>
                                </a:rPr>
                              </m:ctrlPr>
                            </m:dPr>
                            <m:e>
                              <m:nary>
                                <m:naryPr>
                                  <m:chr m:val="⋁"/>
                                  <m:supHide m:val="on"/>
                                  <m:ctrlPr>
                                    <a:rPr lang="en-US" sz="1400" i="1">
                                      <a:latin typeface="Cambria Math" panose="02040503050406030204" pitchFamily="18" charset="0"/>
                                    </a:rPr>
                                  </m:ctrlPr>
                                </m:naryPr>
                                <m:sub>
                                  <m:r>
                                    <m:rPr>
                                      <m:brk m:alnAt="7"/>
                                    </m:rPr>
                                    <a:rPr lang="en-US" sz="1400" i="1">
                                      <a:latin typeface="Cambria Math" panose="02040503050406030204" pitchFamily="18" charset="0"/>
                                    </a:rPr>
                                    <m:t>𝑐</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sub>
                                <m:sup/>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nary>
                            </m:e>
                          </m:d>
                          <m:r>
                            <a:rPr lang="en-US" sz="1400" i="1">
                              <a:latin typeface="Cambria Math" panose="02040503050406030204" pitchFamily="18" charset="0"/>
                              <a:ea typeface="Cambria Math" panose="02040503050406030204" pitchFamily="18" charset="0"/>
                            </a:rPr>
                            <m:t>∧</m:t>
                          </m:r>
                          <m:d>
                            <m:dPr>
                              <m:ctrlPr>
                                <a:rPr lang="en-US" sz="1400" i="1">
                                  <a:latin typeface="Cambria Math" panose="02040503050406030204" pitchFamily="18" charset="0"/>
                                  <a:ea typeface="Cambria Math" panose="02040503050406030204" pitchFamily="18" charset="0"/>
                                </a:rPr>
                              </m:ctrlPr>
                            </m:dPr>
                            <m:e>
                              <m:nary>
                                <m:naryPr>
                                  <m:chr m:val="⋀"/>
                                  <m:supHide m:val="on"/>
                                  <m:ctrlPr>
                                    <a:rPr lang="en-US" sz="1400" i="1" smtClean="0">
                                      <a:latin typeface="Cambria Math" panose="02040503050406030204" pitchFamily="18" charset="0"/>
                                      <a:ea typeface="Cambria Math" panose="02040503050406030204" pitchFamily="18" charset="0"/>
                                    </a:rPr>
                                  </m:ctrlPr>
                                </m:naryPr>
                                <m:sub>
                                  <m:eqArr>
                                    <m:eqArrPr>
                                      <m:ctrlPr>
                                        <a:rPr lang="en-US" sz="1400" i="1">
                                          <a:latin typeface="Cambria Math" panose="02040503050406030204" pitchFamily="18" charset="0"/>
                                        </a:rPr>
                                      </m:ctrlPr>
                                    </m:eqArrPr>
                                    <m:e>
                                      <m:r>
                                        <m:rPr>
                                          <m:brk m:alnAt="7"/>
                                        </m:rPr>
                                        <a:rPr lang="en-US" sz="1400" i="1">
                                          <a:latin typeface="Cambria Math" panose="02040503050406030204" pitchFamily="18" charset="0"/>
                                        </a:rPr>
                                        <m:t>𝑐</m:t>
                                      </m:r>
                                      <m:r>
                                        <a:rPr lang="en-US" sz="1400" b="0" i="1" smtClean="0">
                                          <a:latin typeface="Cambria Math" panose="02040503050406030204" pitchFamily="18" charset="0"/>
                                        </a:rPr>
                                        <m:t>,</m:t>
                                      </m:r>
                                      <m:r>
                                        <a:rPr lang="en-US" sz="1400" b="0" i="1" smtClean="0">
                                          <a:latin typeface="Cambria Math" panose="02040503050406030204" pitchFamily="18" charset="0"/>
                                        </a:rPr>
                                        <m:t>𝑑</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e>
                                    <m:e>
                                      <m:r>
                                        <a:rPr lang="en-US" sz="1400" b="0" i="1" smtClean="0">
                                          <a:latin typeface="Cambria Math" panose="02040503050406030204" pitchFamily="18" charset="0"/>
                                          <a:ea typeface="Cambria Math" panose="02040503050406030204" pitchFamily="18" charset="0"/>
                                        </a:rPr>
                                        <m:t>𝑐</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𝑑</m:t>
                                      </m:r>
                                    </m:e>
                                  </m:eqArr>
                                </m:sub>
                                <m:sup/>
                                <m:e>
                                  <m:d>
                                    <m:dPr>
                                      <m:ctrlPr>
                                        <a:rPr lang="en-US" sz="1400" i="1" smtClean="0">
                                          <a:latin typeface="Cambria Math" panose="02040503050406030204" pitchFamily="18" charset="0"/>
                                          <a:ea typeface="Cambria Math" panose="02040503050406030204" pitchFamily="18" charset="0"/>
                                        </a:rPr>
                                      </m:ctrlPr>
                                    </m:dPr>
                                    <m:e>
                                      <m:acc>
                                        <m:accPr>
                                          <m:chr m:val="̅"/>
                                          <m:ctrlPr>
                                            <a:rPr lang="en-US" sz="1400" i="1" smtClean="0">
                                              <a:latin typeface="Cambria Math" panose="02040503050406030204" pitchFamily="18" charset="0"/>
                                              <a:ea typeface="Cambria Math" panose="02040503050406030204" pitchFamily="18" charset="0"/>
                                            </a:rPr>
                                          </m:ctrlPr>
                                        </m:accPr>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acc>
                                      <m:r>
                                        <a:rPr lang="en-US" sz="1400" b="0" i="1" smtClean="0">
                                          <a:latin typeface="Cambria Math" panose="02040503050406030204" pitchFamily="18" charset="0"/>
                                        </a:rPr>
                                        <m:t> </m:t>
                                      </m:r>
                                      <m:r>
                                        <a:rPr lang="en-US" sz="1400" i="1" smtClean="0">
                                          <a:latin typeface="Cambria Math" panose="02040503050406030204" pitchFamily="18" charset="0"/>
                                          <a:ea typeface="Cambria Math" panose="02040503050406030204" pitchFamily="18" charset="0"/>
                                        </a:rPr>
                                        <m:t>⋁</m:t>
                                      </m:r>
                                      <m:r>
                                        <m:rPr>
                                          <m:nor/>
                                        </m:rPr>
                                        <a:rPr lang="en-US" sz="1400" b="0" i="0" smtClean="0">
                                          <a:latin typeface="Cambria Math" panose="02040503050406030204" pitchFamily="18" charset="0"/>
                                          <a:ea typeface="Cambria Math" panose="02040503050406030204" pitchFamily="18" charset="0"/>
                                        </a:rPr>
                                        <m:t> </m:t>
                                      </m:r>
                                      <m:acc>
                                        <m:accPr>
                                          <m:chr m:val="̅"/>
                                          <m:ctrlPr>
                                            <a:rPr lang="en-US" sz="1400" i="1" smtClean="0">
                                              <a:latin typeface="Cambria Math" panose="02040503050406030204" pitchFamily="18" charset="0"/>
                                              <a:ea typeface="Cambria Math" panose="02040503050406030204" pitchFamily="18" charset="0"/>
                                            </a:rPr>
                                          </m:ctrlPr>
                                        </m:accPr>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b="0" i="1" smtClean="0">
                                                  <a:latin typeface="Cambria Math" panose="02040503050406030204" pitchFamily="18" charset="0"/>
                                                </a:rPr>
                                                <m:t>𝑑</m:t>
                                              </m:r>
                                            </m:sub>
                                          </m:sSub>
                                        </m:e>
                                      </m:acc>
                                    </m:e>
                                  </m:d>
                                </m:e>
                              </m:nary>
                            </m:e>
                          </m:d>
                        </m:e>
                      </m:d>
                    </m:oMath>
                  </m:oMathPara>
                </a14:m>
                <a:endParaRPr lang="en-US"/>
              </a:p>
            </p:txBody>
          </p:sp>
        </mc:Choice>
        <mc:Fallback xmlns="">
          <p:sp>
            <p:nvSpPr>
              <p:cNvPr id="4" name="Rectangle 3"/>
              <p:cNvSpPr>
                <a:spLocks noRot="1" noChangeAspect="1" noMove="1" noResize="1" noEditPoints="1" noAdjustHandles="1" noChangeArrowheads="1" noChangeShapeType="1" noTextEdit="1"/>
              </p:cNvSpPr>
              <p:nvPr/>
            </p:nvSpPr>
            <p:spPr>
              <a:xfrm>
                <a:off x="228600" y="3976207"/>
                <a:ext cx="4237891" cy="824393"/>
              </a:xfrm>
              <a:prstGeom prst="rect">
                <a:avLst/>
              </a:prstGeom>
              <a:blipFill rotWithShape="0">
                <a:blip r:embed="rId2"/>
                <a:stretch>
                  <a:fillRect/>
                </a:stretch>
              </a:blipFill>
            </p:spPr>
            <p:txBody>
              <a:bodyPr/>
              <a:lstStyle/>
              <a:p>
                <a:r>
                  <a:rPr lang="en-US">
                    <a:noFill/>
                  </a:rPr>
                  <a:t> </a:t>
                </a:r>
              </a:p>
            </p:txBody>
          </p:sp>
        </mc:Fallback>
      </mc:AlternateContent>
      <p:sp>
        <p:nvSpPr>
          <p:cNvPr id="9" name="Date Placeholder 3">
            <a:extLst>
              <a:ext uri="{FF2B5EF4-FFF2-40B4-BE49-F238E27FC236}">
                <a16:creationId xmlns:a16="http://schemas.microsoft.com/office/drawing/2014/main" id="{6A1B5A94-6A54-7C4D-8302-FA8F1987B81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10" name="Footer Placeholder 4">
            <a:extLst>
              <a:ext uri="{FF2B5EF4-FFF2-40B4-BE49-F238E27FC236}">
                <a16:creationId xmlns:a16="http://schemas.microsoft.com/office/drawing/2014/main" id="{5DBA9BD3-0451-1C4E-95D0-1FB43B90E4E9}"/>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1" name="Slide Number Placeholder 5">
            <a:extLst>
              <a:ext uri="{FF2B5EF4-FFF2-40B4-BE49-F238E27FC236}">
                <a16:creationId xmlns:a16="http://schemas.microsoft.com/office/drawing/2014/main" id="{233ED706-5338-DB41-A126-BE9C145ECF5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95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924724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Encoding the Tableau: The Tableau</a:t>
            </a:r>
          </a:p>
        </p:txBody>
      </p:sp>
      <p:sp>
        <p:nvSpPr>
          <p:cNvPr id="3" name="Content Placeholder 2"/>
          <p:cNvSpPr>
            <a:spLocks noGrp="1"/>
          </p:cNvSpPr>
          <p:nvPr>
            <p:ph sz="half" idx="1"/>
          </p:nvPr>
        </p:nvSpPr>
        <p:spPr>
          <a:xfrm>
            <a:off x="-1" y="1752600"/>
            <a:ext cx="4526399" cy="4648200"/>
          </a:xfrm>
        </p:spPr>
        <p:txBody>
          <a:bodyPr>
            <a:normAutofit/>
          </a:bodyPr>
          <a:lstStyle/>
          <a:p>
            <a:pPr marL="0" indent="0">
              <a:buNone/>
            </a:pPr>
            <a:r>
              <a:rPr lang="en-US" sz="1600" dirty="0"/>
              <a:t>Tableau alphabet:	</a:t>
            </a:r>
            <a:r>
              <a:rPr lang="en-US" sz="1600" i="1" dirty="0"/>
              <a:t>C</a:t>
            </a:r>
            <a:r>
              <a:rPr lang="en-US" sz="1600" dirty="0"/>
              <a:t> = </a:t>
            </a:r>
            <a:r>
              <a:rPr lang="en-US" sz="1600" dirty="0">
                <a:sym typeface="Symbol" panose="05050102010706020507" pitchFamily="18" charset="2"/>
              </a:rPr>
              <a:t>  </a:t>
            </a:r>
            <a:r>
              <a:rPr lang="en-US" sz="1600" i="1" dirty="0"/>
              <a:t>Q</a:t>
            </a:r>
            <a:r>
              <a:rPr lang="en-US" sz="1600" dirty="0"/>
              <a:t> </a:t>
            </a:r>
            <a:r>
              <a:rPr lang="en-US" sz="1600" dirty="0">
                <a:sym typeface="Symbol" panose="05050102010706020507" pitchFamily="18" charset="2"/>
              </a:rPr>
              <a:t> { # }</a:t>
            </a:r>
          </a:p>
          <a:p>
            <a:pPr marL="0" indent="0">
              <a:buNone/>
            </a:pPr>
            <a:r>
              <a:rPr lang="en-US" sz="1600" dirty="0"/>
              <a:t>Cell variable:		</a:t>
            </a:r>
            <a:r>
              <a:rPr lang="en-US" sz="1600" i="1" dirty="0" err="1"/>
              <a:t>x</a:t>
            </a:r>
            <a:r>
              <a:rPr lang="en-US" sz="1600" i="1" baseline="-25000" dirty="0" err="1"/>
              <a:t>i,j,c</a:t>
            </a:r>
            <a:endParaRPr lang="en-US" sz="1600" dirty="0"/>
          </a:p>
          <a:p>
            <a:pPr marL="0" indent="0">
              <a:buNone/>
            </a:pPr>
            <a:r>
              <a:rPr lang="en-US" sz="1600" dirty="0"/>
              <a:t>Create an encoding clause for each cell (</a:t>
            </a:r>
            <a:r>
              <a:rPr lang="en-US" sz="1600" dirty="0" err="1"/>
              <a:t>i</a:t>
            </a:r>
            <a:r>
              <a:rPr lang="en-US" sz="1600" dirty="0"/>
              <a:t>, j).</a:t>
            </a:r>
          </a:p>
          <a:p>
            <a:pPr marL="457200" lvl="1" indent="0">
              <a:buNone/>
            </a:pPr>
            <a:endParaRPr lang="en-US" sz="1400" dirty="0"/>
          </a:p>
          <a:p>
            <a:pPr marL="457200" lvl="1" indent="0">
              <a:buNone/>
            </a:pPr>
            <a:endParaRPr lang="en-US" sz="1400" dirty="0"/>
          </a:p>
          <a:p>
            <a:pPr marL="457200" lvl="1" indent="0">
              <a:buNone/>
            </a:pPr>
            <a:endParaRPr lang="en-US" sz="1400" dirty="0"/>
          </a:p>
          <a:p>
            <a:pPr marL="457200" lvl="1" indent="0">
              <a:buNone/>
            </a:pPr>
            <a:endParaRPr lang="en-US" sz="1400" dirty="0"/>
          </a:p>
          <a:p>
            <a:pPr marL="0" indent="0">
              <a:buNone/>
            </a:pPr>
            <a:r>
              <a:rPr lang="en-US" sz="1600" dirty="0"/>
              <a:t>Now repeat the clause across the tableau.</a:t>
            </a:r>
          </a:p>
          <a:p>
            <a:pPr marL="0" indent="0">
              <a:buNone/>
            </a:pPr>
            <a:endParaRPr lang="en-US" sz="1600" dirty="0"/>
          </a:p>
          <a:p>
            <a:pPr marL="0" indent="0">
              <a:buNone/>
            </a:pPr>
            <a:endParaRPr lang="en-US" sz="1600" dirty="0"/>
          </a:p>
          <a:p>
            <a:pPr marL="0" indent="0">
              <a:buNone/>
            </a:pPr>
            <a:endParaRPr lang="en-US" sz="1600" dirty="0"/>
          </a:p>
          <a:p>
            <a:pPr marL="0" indent="0">
              <a:buNone/>
            </a:pPr>
            <a:r>
              <a:rPr lang="en-US" sz="1600" b="1" dirty="0"/>
              <a:t>This is our </a:t>
            </a:r>
            <a:r>
              <a:rPr lang="en-US" sz="1600" b="1" i="1" dirty="0"/>
              <a:t>cell formula</a:t>
            </a:r>
            <a:r>
              <a:rPr lang="en-US" sz="1600" b="1" dirty="0"/>
              <a:t>.  It ensures that each cell in the tableau is assigned a single symbol.</a:t>
            </a:r>
          </a:p>
          <a:p>
            <a:pPr marL="0" indent="0">
              <a:buNone/>
            </a:pPr>
            <a:endParaRPr lang="en-US" sz="1600" dirty="0"/>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4" name="Rectangle 3"/>
              <p:cNvSpPr/>
              <p:nvPr/>
            </p:nvSpPr>
            <p:spPr>
              <a:xfrm>
                <a:off x="144252" y="2732967"/>
                <a:ext cx="4237891" cy="824393"/>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encode</m:t>
                          </m:r>
                        </m:sub>
                      </m:sSub>
                      <m:d>
                        <m:dPr>
                          <m:ctrlPr>
                            <a:rPr lang="en-US" sz="1400" b="0" i="1" smtClean="0">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e>
                      </m:d>
                      <m:r>
                        <a:rPr lang="en-US" sz="1400" b="0" i="1" smtClean="0">
                          <a:latin typeface="Cambria Math" panose="02040503050406030204" pitchFamily="18" charset="0"/>
                          <a:ea typeface="Cambria Math" panose="02040503050406030204" pitchFamily="18" charset="0"/>
                        </a:rPr>
                        <m:t>=</m:t>
                      </m:r>
                      <m:d>
                        <m:dPr>
                          <m:begChr m:val="["/>
                          <m:endChr m:val="]"/>
                          <m:ctrlPr>
                            <a:rPr lang="en-US" sz="1400" i="1" smtClean="0">
                              <a:latin typeface="Cambria Math" panose="02040503050406030204" pitchFamily="18" charset="0"/>
                            </a:rPr>
                          </m:ctrlPr>
                        </m:dPr>
                        <m:e>
                          <m:d>
                            <m:dPr>
                              <m:ctrlPr>
                                <a:rPr lang="en-US" sz="1400" i="1">
                                  <a:latin typeface="Cambria Math" panose="02040503050406030204" pitchFamily="18" charset="0"/>
                                </a:rPr>
                              </m:ctrlPr>
                            </m:dPr>
                            <m:e>
                              <m:nary>
                                <m:naryPr>
                                  <m:chr m:val="⋁"/>
                                  <m:supHide m:val="on"/>
                                  <m:ctrlPr>
                                    <a:rPr lang="en-US" sz="1400" i="1">
                                      <a:latin typeface="Cambria Math" panose="02040503050406030204" pitchFamily="18" charset="0"/>
                                    </a:rPr>
                                  </m:ctrlPr>
                                </m:naryPr>
                                <m:sub>
                                  <m:r>
                                    <m:rPr>
                                      <m:brk m:alnAt="7"/>
                                    </m:rPr>
                                    <a:rPr lang="en-US" sz="1400" i="1">
                                      <a:latin typeface="Cambria Math" panose="02040503050406030204" pitchFamily="18" charset="0"/>
                                    </a:rPr>
                                    <m:t>𝑐</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sub>
                                <m:sup/>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nary>
                            </m:e>
                          </m:d>
                          <m:r>
                            <a:rPr lang="en-US" sz="1400" i="1">
                              <a:latin typeface="Cambria Math" panose="02040503050406030204" pitchFamily="18" charset="0"/>
                              <a:ea typeface="Cambria Math" panose="02040503050406030204" pitchFamily="18" charset="0"/>
                            </a:rPr>
                            <m:t>∧</m:t>
                          </m:r>
                          <m:d>
                            <m:dPr>
                              <m:ctrlPr>
                                <a:rPr lang="en-US" sz="1400" i="1">
                                  <a:latin typeface="Cambria Math" panose="02040503050406030204" pitchFamily="18" charset="0"/>
                                  <a:ea typeface="Cambria Math" panose="02040503050406030204" pitchFamily="18" charset="0"/>
                                </a:rPr>
                              </m:ctrlPr>
                            </m:dPr>
                            <m:e>
                              <m:nary>
                                <m:naryPr>
                                  <m:chr m:val="⋀"/>
                                  <m:supHide m:val="on"/>
                                  <m:ctrlPr>
                                    <a:rPr lang="en-US" sz="1400" i="1" smtClean="0">
                                      <a:latin typeface="Cambria Math" panose="02040503050406030204" pitchFamily="18" charset="0"/>
                                      <a:ea typeface="Cambria Math" panose="02040503050406030204" pitchFamily="18" charset="0"/>
                                    </a:rPr>
                                  </m:ctrlPr>
                                </m:naryPr>
                                <m:sub>
                                  <m:eqArr>
                                    <m:eqArrPr>
                                      <m:ctrlPr>
                                        <a:rPr lang="en-US" sz="1400" i="1">
                                          <a:latin typeface="Cambria Math" panose="02040503050406030204" pitchFamily="18" charset="0"/>
                                        </a:rPr>
                                      </m:ctrlPr>
                                    </m:eqArrPr>
                                    <m:e>
                                      <m:r>
                                        <m:rPr>
                                          <m:brk m:alnAt="7"/>
                                        </m:rPr>
                                        <a:rPr lang="en-US" sz="1400" i="1">
                                          <a:latin typeface="Cambria Math" panose="02040503050406030204" pitchFamily="18" charset="0"/>
                                        </a:rPr>
                                        <m:t>𝑐</m:t>
                                      </m:r>
                                      <m:r>
                                        <a:rPr lang="en-US" sz="1400" b="0" i="1" smtClean="0">
                                          <a:latin typeface="Cambria Math" panose="02040503050406030204" pitchFamily="18" charset="0"/>
                                        </a:rPr>
                                        <m:t>,</m:t>
                                      </m:r>
                                      <m:r>
                                        <a:rPr lang="en-US" sz="1400" b="0" i="1" smtClean="0">
                                          <a:latin typeface="Cambria Math" panose="02040503050406030204" pitchFamily="18" charset="0"/>
                                        </a:rPr>
                                        <m:t>𝑑</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e>
                                    <m:e>
                                      <m:r>
                                        <a:rPr lang="en-US" sz="1400" b="0" i="1" smtClean="0">
                                          <a:latin typeface="Cambria Math" panose="02040503050406030204" pitchFamily="18" charset="0"/>
                                          <a:ea typeface="Cambria Math" panose="02040503050406030204" pitchFamily="18" charset="0"/>
                                        </a:rPr>
                                        <m:t>𝑐</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𝑑</m:t>
                                      </m:r>
                                    </m:e>
                                  </m:eqArr>
                                </m:sub>
                                <m:sup/>
                                <m:e>
                                  <m:d>
                                    <m:dPr>
                                      <m:ctrlPr>
                                        <a:rPr lang="en-US" sz="1400" i="1" smtClean="0">
                                          <a:latin typeface="Cambria Math" panose="02040503050406030204" pitchFamily="18" charset="0"/>
                                          <a:ea typeface="Cambria Math" panose="02040503050406030204" pitchFamily="18" charset="0"/>
                                        </a:rPr>
                                      </m:ctrlPr>
                                    </m:dPr>
                                    <m:e>
                                      <m:acc>
                                        <m:accPr>
                                          <m:chr m:val="̅"/>
                                          <m:ctrlPr>
                                            <a:rPr lang="en-US" sz="1400" i="1" smtClean="0">
                                              <a:latin typeface="Cambria Math" panose="02040503050406030204" pitchFamily="18" charset="0"/>
                                              <a:ea typeface="Cambria Math" panose="02040503050406030204" pitchFamily="18" charset="0"/>
                                            </a:rPr>
                                          </m:ctrlPr>
                                        </m:accPr>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acc>
                                      <m:r>
                                        <a:rPr lang="en-US" sz="1400" b="0" i="1" smtClean="0">
                                          <a:latin typeface="Cambria Math" panose="02040503050406030204" pitchFamily="18" charset="0"/>
                                        </a:rPr>
                                        <m:t> </m:t>
                                      </m:r>
                                      <m:r>
                                        <a:rPr lang="en-US" sz="1400" i="1" smtClean="0">
                                          <a:latin typeface="Cambria Math" panose="02040503050406030204" pitchFamily="18" charset="0"/>
                                          <a:ea typeface="Cambria Math" panose="02040503050406030204" pitchFamily="18" charset="0"/>
                                        </a:rPr>
                                        <m:t>⋁</m:t>
                                      </m:r>
                                      <m:r>
                                        <m:rPr>
                                          <m:nor/>
                                        </m:rPr>
                                        <a:rPr lang="en-US" sz="1400" b="0" i="0" smtClean="0">
                                          <a:latin typeface="Cambria Math" panose="02040503050406030204" pitchFamily="18" charset="0"/>
                                          <a:ea typeface="Cambria Math" panose="02040503050406030204" pitchFamily="18" charset="0"/>
                                        </a:rPr>
                                        <m:t> </m:t>
                                      </m:r>
                                      <m:acc>
                                        <m:accPr>
                                          <m:chr m:val="̅"/>
                                          <m:ctrlPr>
                                            <a:rPr lang="en-US" sz="1400" i="1" smtClean="0">
                                              <a:latin typeface="Cambria Math" panose="02040503050406030204" pitchFamily="18" charset="0"/>
                                              <a:ea typeface="Cambria Math" panose="02040503050406030204" pitchFamily="18" charset="0"/>
                                            </a:rPr>
                                          </m:ctrlPr>
                                        </m:accPr>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b="0" i="1" smtClean="0">
                                                  <a:latin typeface="Cambria Math" panose="02040503050406030204" pitchFamily="18" charset="0"/>
                                                </a:rPr>
                                                <m:t>𝑑</m:t>
                                              </m:r>
                                            </m:sub>
                                          </m:sSub>
                                        </m:e>
                                      </m:acc>
                                    </m:e>
                                  </m:d>
                                </m:e>
                              </m:nary>
                            </m:e>
                          </m:d>
                        </m:e>
                      </m:d>
                    </m:oMath>
                  </m:oMathPara>
                </a14:m>
                <a:endParaRPr lang="en-US" sz="1400"/>
              </a:p>
            </p:txBody>
          </p:sp>
        </mc:Choice>
        <mc:Fallback xmlns="">
          <p:sp>
            <p:nvSpPr>
              <p:cNvPr id="4" name="Rectangle 3"/>
              <p:cNvSpPr>
                <a:spLocks noRot="1" noChangeAspect="1" noMove="1" noResize="1" noEditPoints="1" noAdjustHandles="1" noChangeArrowheads="1" noChangeShapeType="1" noTextEdit="1"/>
              </p:cNvSpPr>
              <p:nvPr/>
            </p:nvSpPr>
            <p:spPr>
              <a:xfrm>
                <a:off x="144252" y="2732967"/>
                <a:ext cx="4237891" cy="824393"/>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024776" y="4076700"/>
                <a:ext cx="2386744" cy="657681"/>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cells</m:t>
                          </m:r>
                        </m:sub>
                      </m:sSub>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panose="02040503050406030204" pitchFamily="18" charset="0"/>
                              <a:ea typeface="Cambria Math" panose="02040503050406030204" pitchFamily="18" charset="0"/>
                            </a:rPr>
                          </m:ctrlPr>
                        </m:naryPr>
                        <m:sub>
                          <m:r>
                            <m:rPr>
                              <m:brk m:alnAt="7"/>
                            </m:rPr>
                            <a:rPr lang="en-US" sz="1400" b="0" i="1" smtClean="0">
                              <a:latin typeface="Cambria Math" panose="02040503050406030204" pitchFamily="18" charset="0"/>
                              <a:ea typeface="Cambria Math" panose="02040503050406030204" pitchFamily="18" charset="0"/>
                            </a:rPr>
                            <m:t>1</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𝑛</m:t>
                              </m:r>
                            </m:e>
                            <m:sup>
                              <m:r>
                                <a:rPr lang="en-US" sz="1400" b="0" i="1" smtClean="0">
                                  <a:latin typeface="Cambria Math" panose="02040503050406030204" pitchFamily="18" charset="0"/>
                                  <a:ea typeface="Cambria Math" panose="02040503050406030204" pitchFamily="18" charset="0"/>
                                </a:rPr>
                                <m:t>𝑘</m:t>
                              </m:r>
                            </m:sup>
                          </m:sSup>
                        </m:sub>
                        <m:sup/>
                        <m:e>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encode</m:t>
                              </m:r>
                            </m:sub>
                          </m:sSub>
                          <m:d>
                            <m:dPr>
                              <m:ctrlPr>
                                <a:rPr lang="en-US" sz="1400" i="1">
                                  <a:latin typeface="Cambria Math" panose="02040503050406030204" pitchFamily="18"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e>
                          </m:d>
                        </m:e>
                      </m:nary>
                    </m:oMath>
                  </m:oMathPara>
                </a14:m>
                <a:endParaRPr lang="en-US"/>
              </a:p>
            </p:txBody>
          </p:sp>
        </mc:Choice>
        <mc:Fallback xmlns="">
          <p:sp>
            <p:nvSpPr>
              <p:cNvPr id="6" name="Rectangle 5"/>
              <p:cNvSpPr>
                <a:spLocks noRot="1" noChangeAspect="1" noMove="1" noResize="1" noEditPoints="1" noAdjustHandles="1" noChangeArrowheads="1" noChangeShapeType="1" noTextEdit="1"/>
              </p:cNvSpPr>
              <p:nvPr/>
            </p:nvSpPr>
            <p:spPr>
              <a:xfrm>
                <a:off x="1024776" y="4076700"/>
                <a:ext cx="2386744" cy="657681"/>
              </a:xfrm>
              <a:prstGeom prst="rect">
                <a:avLst/>
              </a:prstGeom>
              <a:blipFill rotWithShape="0">
                <a:blip r:embed="rId3"/>
                <a:stretch>
                  <a:fillRect/>
                </a:stretch>
              </a:blipFill>
            </p:spPr>
            <p:txBody>
              <a:bodyPr/>
              <a:lstStyle/>
              <a:p>
                <a:r>
                  <a:rPr lang="en-US">
                    <a:noFill/>
                  </a:rPr>
                  <a:t> </a:t>
                </a:r>
              </a:p>
            </p:txBody>
          </p:sp>
        </mc:Fallback>
      </mc:AlternateContent>
      <p:sp>
        <p:nvSpPr>
          <p:cNvPr id="10" name="Date Placeholder 3">
            <a:extLst>
              <a:ext uri="{FF2B5EF4-FFF2-40B4-BE49-F238E27FC236}">
                <a16:creationId xmlns:a16="http://schemas.microsoft.com/office/drawing/2014/main" id="{A1B41C45-EBEB-064F-A54B-53A4D612B1A5}"/>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CC2895F5-4771-E947-BCC5-5B64222AB03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 name="Slide Number Placeholder 5">
            <a:extLst>
              <a:ext uri="{FF2B5EF4-FFF2-40B4-BE49-F238E27FC236}">
                <a16:creationId xmlns:a16="http://schemas.microsoft.com/office/drawing/2014/main" id="{6F5CC8A5-33CF-C34F-A61A-D72BF4C84C79}"/>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96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5774053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Encoding the Tableau: Complexity</a:t>
            </a:r>
          </a:p>
        </p:txBody>
      </p:sp>
      <p:sp>
        <p:nvSpPr>
          <p:cNvPr id="3" name="Content Placeholder 2"/>
          <p:cNvSpPr>
            <a:spLocks noGrp="1"/>
          </p:cNvSpPr>
          <p:nvPr>
            <p:ph sz="half" idx="1"/>
          </p:nvPr>
        </p:nvSpPr>
        <p:spPr>
          <a:xfrm>
            <a:off x="121921" y="1560592"/>
            <a:ext cx="4450079" cy="4916408"/>
          </a:xfrm>
        </p:spPr>
        <p:txBody>
          <a:bodyPr>
            <a:normAutofit fontScale="70000" lnSpcReduction="20000"/>
          </a:bodyPr>
          <a:lstStyle/>
          <a:p>
            <a:endParaRPr lang="en-US" dirty="0"/>
          </a:p>
          <a:p>
            <a:endParaRPr lang="en-US" dirty="0"/>
          </a:p>
          <a:p>
            <a:endParaRPr lang="en-US" b="1" dirty="0"/>
          </a:p>
          <a:p>
            <a:pPr marL="0" indent="0">
              <a:buNone/>
            </a:pPr>
            <a:r>
              <a:rPr lang="en-US" dirty="0"/>
              <a:t>We can create the single-cell encoding formula in polynomial time with a |</a:t>
            </a:r>
            <a:r>
              <a:rPr lang="en-US" i="1" dirty="0"/>
              <a:t>C</a:t>
            </a:r>
            <a:r>
              <a:rPr lang="en-US" dirty="0"/>
              <a:t>|</a:t>
            </a:r>
            <a:r>
              <a:rPr lang="en-US" baseline="30000" dirty="0"/>
              <a:t>2</a:t>
            </a:r>
            <a:r>
              <a:rPr lang="en-US" dirty="0"/>
              <a:t> iteration.</a:t>
            </a:r>
          </a:p>
          <a:p>
            <a:pPr marL="0" indent="0">
              <a:buNone/>
            </a:pPr>
            <a:endParaRPr lang="en-US" dirty="0"/>
          </a:p>
          <a:p>
            <a:pPr marL="0" indent="0">
              <a:buNone/>
            </a:pPr>
            <a:endParaRPr lang="en-US" dirty="0"/>
          </a:p>
          <a:p>
            <a:pPr marL="0" indent="0">
              <a:buNone/>
            </a:pPr>
            <a:endParaRPr lang="en-US" dirty="0"/>
          </a:p>
          <a:p>
            <a:pPr marL="0" indent="0">
              <a:buNone/>
            </a:pPr>
            <a:r>
              <a:rPr lang="en-US" dirty="0"/>
              <a:t>We can create the </a:t>
            </a:r>
            <a:r>
              <a:rPr lang="en-US" i="1" dirty="0"/>
              <a:t>entire</a:t>
            </a:r>
            <a:r>
              <a:rPr lang="en-US" dirty="0"/>
              <a:t> cell formula in polynomial time with an </a:t>
            </a:r>
            <a:r>
              <a:rPr lang="en-US" i="1" dirty="0"/>
              <a:t>n</a:t>
            </a:r>
            <a:r>
              <a:rPr lang="en-US" baseline="30000" dirty="0"/>
              <a:t>2</a:t>
            </a:r>
            <a:r>
              <a:rPr lang="en-US" i="1" baseline="30000" dirty="0"/>
              <a:t>k</a:t>
            </a:r>
            <a:r>
              <a:rPr lang="en-US" dirty="0"/>
              <a:t> iteration around that.</a:t>
            </a:r>
          </a:p>
          <a:p>
            <a:pPr marL="0" indent="0">
              <a:buNone/>
            </a:pPr>
            <a:r>
              <a:rPr lang="en-US" dirty="0"/>
              <a:t>So we can say that </a:t>
            </a:r>
            <a:r>
              <a:rPr lang="en-US" b="1" i="1" dirty="0">
                <a:sym typeface="Symbol" panose="05050102010706020507" pitchFamily="18" charset="2"/>
              </a:rPr>
              <a:t></a:t>
            </a:r>
            <a:r>
              <a:rPr lang="en-US" b="1" baseline="-25000" dirty="0">
                <a:sym typeface="Symbol" panose="05050102010706020507" pitchFamily="18" charset="2"/>
              </a:rPr>
              <a:t>cells</a:t>
            </a:r>
            <a:r>
              <a:rPr lang="en-US" b="1" dirty="0">
                <a:sym typeface="Symbol" panose="05050102010706020507" pitchFamily="18" charset="2"/>
              </a:rPr>
              <a:t> is satisfied by, and only by, a properly encoded tableau, and is created in polynomial time.</a:t>
            </a:r>
            <a:endParaRPr lang="en-US" b="1" dirty="0"/>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228014" y="1560592"/>
                <a:ext cx="4237891" cy="824393"/>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encode</m:t>
                          </m:r>
                        </m:sub>
                      </m:sSub>
                      <m:d>
                        <m:dPr>
                          <m:ctrlPr>
                            <a:rPr lang="en-US" sz="1400" i="1">
                              <a:latin typeface="Cambria Math" panose="02040503050406030204" pitchFamily="18"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e>
                      </m:d>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d>
                            <m:dPr>
                              <m:ctrlPr>
                                <a:rPr lang="en-US" sz="1400" i="1">
                                  <a:latin typeface="Cambria Math" panose="02040503050406030204" pitchFamily="18" charset="0"/>
                                </a:rPr>
                              </m:ctrlPr>
                            </m:dPr>
                            <m:e>
                              <m:nary>
                                <m:naryPr>
                                  <m:chr m:val="⋁"/>
                                  <m:supHide m:val="on"/>
                                  <m:ctrlPr>
                                    <a:rPr lang="en-US" sz="1400" i="1">
                                      <a:latin typeface="Cambria Math" panose="02040503050406030204" pitchFamily="18" charset="0"/>
                                    </a:rPr>
                                  </m:ctrlPr>
                                </m:naryPr>
                                <m:sub>
                                  <m:r>
                                    <m:rPr>
                                      <m:brk m:alnAt="7"/>
                                    </m:rPr>
                                    <a:rPr lang="en-US" sz="1400" i="1">
                                      <a:latin typeface="Cambria Math" panose="02040503050406030204" pitchFamily="18" charset="0"/>
                                    </a:rPr>
                                    <m:t>𝑐</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sub>
                                <m:sup/>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nary>
                            </m:e>
                          </m:d>
                          <m:r>
                            <a:rPr lang="en-US" sz="1400" i="1">
                              <a:latin typeface="Cambria Math" panose="02040503050406030204" pitchFamily="18" charset="0"/>
                              <a:ea typeface="Cambria Math" panose="02040503050406030204" pitchFamily="18" charset="0"/>
                            </a:rPr>
                            <m:t>∧</m:t>
                          </m:r>
                          <m:d>
                            <m:dPr>
                              <m:ctrlPr>
                                <a:rPr lang="en-US" sz="1400" i="1">
                                  <a:latin typeface="Cambria Math" panose="02040503050406030204" pitchFamily="18" charset="0"/>
                                  <a:ea typeface="Cambria Math" panose="02040503050406030204" pitchFamily="18" charset="0"/>
                                </a:rPr>
                              </m:ctrlPr>
                            </m:dPr>
                            <m:e>
                              <m:nary>
                                <m:naryPr>
                                  <m:chr m:val="⋀"/>
                                  <m:supHide m:val="on"/>
                                  <m:ctrlPr>
                                    <a:rPr lang="en-US" sz="1400" i="1">
                                      <a:latin typeface="Cambria Math" panose="02040503050406030204" pitchFamily="18" charset="0"/>
                                      <a:ea typeface="Cambria Math" panose="02040503050406030204" pitchFamily="18" charset="0"/>
                                    </a:rPr>
                                  </m:ctrlPr>
                                </m:naryPr>
                                <m:sub>
                                  <m:eqArr>
                                    <m:eqArrPr>
                                      <m:ctrlPr>
                                        <a:rPr lang="en-US" sz="1400" i="1">
                                          <a:latin typeface="Cambria Math" panose="02040503050406030204" pitchFamily="18" charset="0"/>
                                        </a:rPr>
                                      </m:ctrlPr>
                                    </m:eqArrPr>
                                    <m:e>
                                      <m:r>
                                        <m:rPr>
                                          <m:brk m:alnAt="7"/>
                                        </m:rPr>
                                        <a:rPr lang="en-US" sz="1400" i="1">
                                          <a:latin typeface="Cambria Math" panose="02040503050406030204" pitchFamily="18" charset="0"/>
                                        </a:rPr>
                                        <m:t>𝑐</m:t>
                                      </m:r>
                                      <m:r>
                                        <a:rPr lang="en-US" sz="1400" i="1">
                                          <a:latin typeface="Cambria Math" panose="02040503050406030204" pitchFamily="18" charset="0"/>
                                        </a:rPr>
                                        <m:t>,</m:t>
                                      </m:r>
                                      <m:r>
                                        <a:rPr lang="en-US" sz="1400" i="1">
                                          <a:latin typeface="Cambria Math" panose="02040503050406030204" pitchFamily="18" charset="0"/>
                                        </a:rPr>
                                        <m:t>𝑑</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e>
                                    <m:e>
                                      <m:r>
                                        <a:rPr lang="en-US" sz="1400" i="1">
                                          <a:latin typeface="Cambria Math" panose="02040503050406030204" pitchFamily="18" charset="0"/>
                                          <a:ea typeface="Cambria Math" panose="02040503050406030204" pitchFamily="18" charset="0"/>
                                        </a:rPr>
                                        <m:t>𝑐</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𝑑</m:t>
                                      </m:r>
                                    </m:e>
                                  </m:eqArr>
                                </m:sub>
                                <m:sup/>
                                <m:e>
                                  <m:d>
                                    <m:dPr>
                                      <m:ctrlPr>
                                        <a:rPr lang="en-US" sz="1400" i="1">
                                          <a:latin typeface="Cambria Math" panose="02040503050406030204" pitchFamily="18" charset="0"/>
                                          <a:ea typeface="Cambria Math" panose="02040503050406030204" pitchFamily="18" charset="0"/>
                                        </a:rPr>
                                      </m:ctrlPr>
                                    </m:dPr>
                                    <m:e>
                                      <m:acc>
                                        <m:accPr>
                                          <m:chr m:val="̅"/>
                                          <m:ctrlPr>
                                            <a:rPr lang="en-US" sz="1400" i="1">
                                              <a:latin typeface="Cambria Math" panose="02040503050406030204" pitchFamily="18" charset="0"/>
                                              <a:ea typeface="Cambria Math" panose="02040503050406030204" pitchFamily="18" charset="0"/>
                                            </a:rPr>
                                          </m:ctrlPr>
                                        </m:accPr>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acc>
                                      <m:r>
                                        <a:rPr lang="en-US" sz="1400" i="1">
                                          <a:latin typeface="Cambria Math" panose="02040503050406030204" pitchFamily="18" charset="0"/>
                                        </a:rPr>
                                        <m:t> </m:t>
                                      </m:r>
                                      <m:r>
                                        <a:rPr lang="en-US" sz="1400" i="1">
                                          <a:latin typeface="Cambria Math" panose="02040503050406030204" pitchFamily="18" charset="0"/>
                                          <a:ea typeface="Cambria Math" panose="02040503050406030204" pitchFamily="18" charset="0"/>
                                        </a:rPr>
                                        <m:t>⋁</m:t>
                                      </m:r>
                                      <m:r>
                                        <m:rPr>
                                          <m:nor/>
                                        </m:rPr>
                                        <a:rPr lang="en-US" sz="1400">
                                          <a:latin typeface="Cambria Math" panose="02040503050406030204" pitchFamily="18" charset="0"/>
                                          <a:ea typeface="Cambria Math" panose="02040503050406030204" pitchFamily="18" charset="0"/>
                                        </a:rPr>
                                        <m:t> </m:t>
                                      </m:r>
                                      <m:acc>
                                        <m:accPr>
                                          <m:chr m:val="̅"/>
                                          <m:ctrlPr>
                                            <a:rPr lang="en-US" sz="1400" i="1">
                                              <a:latin typeface="Cambria Math" panose="02040503050406030204" pitchFamily="18" charset="0"/>
                                              <a:ea typeface="Cambria Math" panose="02040503050406030204" pitchFamily="18" charset="0"/>
                                            </a:rPr>
                                          </m:ctrlPr>
                                        </m:accPr>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𝑑</m:t>
                                              </m:r>
                                            </m:sub>
                                          </m:sSub>
                                        </m:e>
                                      </m:acc>
                                    </m:e>
                                  </m:d>
                                </m:e>
                              </m:nary>
                            </m:e>
                          </m:d>
                        </m:e>
                      </m:d>
                    </m:oMath>
                  </m:oMathPara>
                </a14:m>
                <a:endParaRPr lang="en-US"/>
              </a:p>
            </p:txBody>
          </p:sp>
        </mc:Choice>
        <mc:Fallback xmlns="">
          <p:sp>
            <p:nvSpPr>
              <p:cNvPr id="6" name="Rectangle 5"/>
              <p:cNvSpPr>
                <a:spLocks noRot="1" noChangeAspect="1" noMove="1" noResize="1" noEditPoints="1" noAdjustHandles="1" noChangeArrowheads="1" noChangeShapeType="1" noTextEdit="1"/>
              </p:cNvSpPr>
              <p:nvPr/>
            </p:nvSpPr>
            <p:spPr>
              <a:xfrm>
                <a:off x="228014" y="1560592"/>
                <a:ext cx="4237891" cy="824393"/>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838200" y="3380919"/>
                <a:ext cx="2386744" cy="657681"/>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cells</m:t>
                          </m:r>
                        </m:sub>
                      </m:sSub>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panose="02040503050406030204" pitchFamily="18" charset="0"/>
                              <a:ea typeface="Cambria Math" panose="02040503050406030204" pitchFamily="18" charset="0"/>
                            </a:rPr>
                          </m:ctrlPr>
                        </m:naryPr>
                        <m:sub>
                          <m:r>
                            <m:rPr>
                              <m:brk m:alnAt="7"/>
                            </m:rPr>
                            <a:rPr lang="en-US" sz="1400" b="0" i="1" smtClean="0">
                              <a:latin typeface="Cambria Math" panose="02040503050406030204" pitchFamily="18" charset="0"/>
                              <a:ea typeface="Cambria Math" panose="02040503050406030204" pitchFamily="18" charset="0"/>
                            </a:rPr>
                            <m:t>1</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𝑛</m:t>
                              </m:r>
                            </m:e>
                            <m:sup>
                              <m:r>
                                <a:rPr lang="en-US" sz="1400" b="0" i="1" smtClean="0">
                                  <a:latin typeface="Cambria Math" panose="02040503050406030204" pitchFamily="18" charset="0"/>
                                  <a:ea typeface="Cambria Math" panose="02040503050406030204" pitchFamily="18" charset="0"/>
                                </a:rPr>
                                <m:t>𝑘</m:t>
                              </m:r>
                            </m:sup>
                          </m:sSup>
                        </m:sub>
                        <m:sup/>
                        <m:e>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encode</m:t>
                              </m:r>
                            </m:sub>
                          </m:sSub>
                          <m:d>
                            <m:dPr>
                              <m:ctrlPr>
                                <a:rPr lang="en-US" sz="1400" i="1">
                                  <a:latin typeface="Cambria Math" panose="02040503050406030204" pitchFamily="18"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e>
                          </m:d>
                        </m:e>
                      </m:nary>
                    </m:oMath>
                  </m:oMathPara>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838200" y="3380919"/>
                <a:ext cx="2386744" cy="657681"/>
              </a:xfrm>
              <a:prstGeom prst="rect">
                <a:avLst/>
              </a:prstGeom>
              <a:blipFill rotWithShape="0">
                <a:blip r:embed="rId3"/>
                <a:stretch>
                  <a:fillRect/>
                </a:stretch>
              </a:blipFill>
            </p:spPr>
            <p:txBody>
              <a:bodyPr/>
              <a:lstStyle/>
              <a:p>
                <a:r>
                  <a:rPr lang="en-US">
                    <a:noFill/>
                  </a:rPr>
                  <a:t> </a:t>
                </a:r>
              </a:p>
            </p:txBody>
          </p:sp>
        </mc:Fallback>
      </mc:AlternateContent>
      <p:sp>
        <p:nvSpPr>
          <p:cNvPr id="10" name="Date Placeholder 3">
            <a:extLst>
              <a:ext uri="{FF2B5EF4-FFF2-40B4-BE49-F238E27FC236}">
                <a16:creationId xmlns:a16="http://schemas.microsoft.com/office/drawing/2014/main" id="{0064967F-E303-A044-A7CE-83F048BA2C1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4879C37A-D5CA-AB42-9741-D93FE013D720}"/>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 name="Slide Number Placeholder 5">
            <a:extLst>
              <a:ext uri="{FF2B5EF4-FFF2-40B4-BE49-F238E27FC236}">
                <a16:creationId xmlns:a16="http://schemas.microsoft.com/office/drawing/2014/main" id="{11D7CD2A-7CB3-EC4E-8927-07524333399A}"/>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97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6245526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Starting and Accepting</a:t>
            </a:r>
          </a:p>
        </p:txBody>
      </p:sp>
      <p:sp>
        <p:nvSpPr>
          <p:cNvPr id="3" name="Content Placeholder 2"/>
          <p:cNvSpPr>
            <a:spLocks noGrp="1"/>
          </p:cNvSpPr>
          <p:nvPr>
            <p:ph sz="half" idx="1"/>
          </p:nvPr>
        </p:nvSpPr>
        <p:spPr>
          <a:xfrm>
            <a:off x="152400" y="1676400"/>
            <a:ext cx="4373879" cy="4876800"/>
          </a:xfrm>
        </p:spPr>
        <p:txBody>
          <a:bodyPr>
            <a:normAutofit/>
          </a:bodyPr>
          <a:lstStyle/>
          <a:p>
            <a:pPr marL="0" indent="0">
              <a:buNone/>
            </a:pPr>
            <a:r>
              <a:rPr lang="en-US" sz="1350"/>
              <a:t>Starting and accepting are (comparatively) easy.  </a:t>
            </a:r>
          </a:p>
          <a:p>
            <a:pPr marL="0" indent="0">
              <a:buNone/>
            </a:pPr>
            <a:r>
              <a:rPr lang="en-US" sz="1350"/>
              <a:t>To start, take the start configuration padded to </a:t>
            </a:r>
            <a:r>
              <a:rPr lang="en-US" sz="1350" i="1" err="1"/>
              <a:t>n</a:t>
            </a:r>
            <a:r>
              <a:rPr lang="en-US" sz="1350" i="1" baseline="30000" err="1"/>
              <a:t>k</a:t>
            </a:r>
            <a:r>
              <a:rPr lang="en-US" sz="1350"/>
              <a:t> length with blanks…</a:t>
            </a:r>
          </a:p>
          <a:p>
            <a:pPr marL="0" indent="0" algn="ctr">
              <a:buNone/>
            </a:pPr>
            <a:r>
              <a:rPr lang="en-US" sz="1350" i="1"/>
              <a:t>S </a:t>
            </a:r>
            <a:r>
              <a:rPr lang="en-US" sz="1350"/>
              <a:t>= #</a:t>
            </a:r>
            <a:r>
              <a:rPr lang="en-US" sz="1350" i="1"/>
              <a:t>q</a:t>
            </a:r>
            <a:r>
              <a:rPr lang="en-US" sz="1350" baseline="-25000"/>
              <a:t>0</a:t>
            </a:r>
            <a:r>
              <a:rPr lang="en-US" sz="1350" i="1"/>
              <a:t>w</a:t>
            </a:r>
            <a:r>
              <a:rPr lang="en-US" sz="1350" baseline="-25000"/>
              <a:t>1</a:t>
            </a:r>
            <a:r>
              <a:rPr lang="en-US" sz="1350" i="1"/>
              <a:t>w</a:t>
            </a:r>
            <a:r>
              <a:rPr lang="en-US" sz="1350" baseline="-25000"/>
              <a:t>2</a:t>
            </a:r>
            <a:r>
              <a:rPr lang="en-US" sz="1350"/>
              <a:t>…</a:t>
            </a:r>
            <a:r>
              <a:rPr lang="en-US" sz="1350" i="1" err="1"/>
              <a:t>w</a:t>
            </a:r>
            <a:r>
              <a:rPr lang="en-US" sz="1350" i="1" baseline="-25000" err="1"/>
              <a:t>n</a:t>
            </a:r>
            <a:r>
              <a:rPr lang="en-US" sz="1350"/>
              <a:t>□…□# so that |</a:t>
            </a:r>
            <a:r>
              <a:rPr lang="en-US" sz="1350" i="1"/>
              <a:t>S</a:t>
            </a:r>
            <a:r>
              <a:rPr lang="en-US" sz="1350"/>
              <a:t>| = </a:t>
            </a:r>
            <a:r>
              <a:rPr lang="en-US" sz="1350" i="1" err="1"/>
              <a:t>n</a:t>
            </a:r>
            <a:r>
              <a:rPr lang="en-US" sz="1350" i="1" baseline="30000" err="1"/>
              <a:t>k</a:t>
            </a:r>
            <a:endParaRPr lang="en-US" sz="1350"/>
          </a:p>
          <a:p>
            <a:pPr marL="0" indent="0">
              <a:buNone/>
            </a:pPr>
            <a:r>
              <a:rPr lang="en-US" sz="1350"/>
              <a:t>…and </a:t>
            </a:r>
            <a:r>
              <a:rPr lang="en-US" sz="1350" b="1"/>
              <a:t>require the first row be equal to the start configuration</a:t>
            </a:r>
            <a:r>
              <a:rPr lang="en-US" sz="1350"/>
              <a:t>:</a:t>
            </a:r>
          </a:p>
          <a:p>
            <a:pPr marL="0" indent="0">
              <a:buNone/>
            </a:pPr>
            <a:endParaRPr lang="en-US" sz="1350"/>
          </a:p>
          <a:p>
            <a:pPr marL="0" indent="0">
              <a:buNone/>
            </a:pPr>
            <a:endParaRPr lang="en-US" sz="1350"/>
          </a:p>
          <a:p>
            <a:pPr marL="0" indent="0" algn="ctr">
              <a:buNone/>
            </a:pPr>
            <a:endParaRPr lang="en-US" sz="1350"/>
          </a:p>
          <a:p>
            <a:pPr marL="0" indent="0" algn="ctr">
              <a:buNone/>
            </a:pPr>
            <a:endParaRPr lang="en-US" sz="1350" i="1"/>
          </a:p>
          <a:p>
            <a:pPr marL="0" indent="0">
              <a:buNone/>
            </a:pPr>
            <a:r>
              <a:rPr lang="en-US" sz="1350"/>
              <a:t>Then to accept, just </a:t>
            </a:r>
            <a:r>
              <a:rPr lang="en-US" sz="1350" b="1"/>
              <a:t>require an accept state somewhere in the tableau.</a:t>
            </a:r>
            <a:endParaRPr lang="en-US" sz="1350"/>
          </a:p>
          <a:p>
            <a:pPr marL="0" indent="0" algn="ctr">
              <a:buNone/>
            </a:pPr>
            <a:endParaRPr lang="en-US" sz="1350" i="1"/>
          </a:p>
          <a:p>
            <a:pPr marL="0" indent="0" algn="ctr">
              <a:buNone/>
            </a:pPr>
            <a:endParaRPr lang="en-US" sz="1350"/>
          </a:p>
          <a:p>
            <a:pPr marL="0" indent="0">
              <a:buNone/>
            </a:pPr>
            <a:endParaRPr lang="en-US" sz="1350"/>
          </a:p>
          <a:p>
            <a:pPr marL="0" indent="0">
              <a:buNone/>
            </a:pPr>
            <a:endParaRPr lang="en-US" sz="1350" b="1"/>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chemeClr val="accent5">
                        <a:lumMod val="40000"/>
                        <a:lumOff val="60000"/>
                      </a:schemeClr>
                    </a:solidFill>
                  </a:tcPr>
                </a:tc>
                <a:tc>
                  <a:txBody>
                    <a:bodyPr/>
                    <a:lstStyle/>
                    <a:p>
                      <a:pPr algn="ctr"/>
                      <a:r>
                        <a:rPr lang="en-US" sz="1400" i="1"/>
                        <a:t>w</a:t>
                      </a:r>
                      <a:r>
                        <a:rPr lang="en-US" sz="1400" i="0" baseline="-25000"/>
                        <a:t>1</a:t>
                      </a:r>
                      <a:endParaRPr lang="en-US" sz="1400" i="1"/>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3">
                        <a:lumMod val="40000"/>
                        <a:lumOff val="60000"/>
                      </a:schemeClr>
                    </a:solidFill>
                  </a:tcPr>
                </a:tc>
                <a:tc>
                  <a:txBody>
                    <a:bodyPr/>
                    <a:lstStyle/>
                    <a:p>
                      <a:pPr algn="ctr"/>
                      <a:r>
                        <a:rPr lang="en-US" sz="1400" i="1" err="1"/>
                        <a:t>q</a:t>
                      </a:r>
                      <a:r>
                        <a:rPr lang="en-US" sz="1400" i="0" baseline="-25000" err="1"/>
                        <a:t>A</a:t>
                      </a:r>
                      <a:endParaRPr lang="en-US" sz="1400"/>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673499" y="3053356"/>
                <a:ext cx="3331679" cy="106144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start</m:t>
                          </m:r>
                        </m:sub>
                      </m:sSub>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m:rPr>
                              <m:brk m:alnAt="7"/>
                            </m:rP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𝑘</m:t>
                              </m:r>
                            </m:sup>
                          </m:sSup>
                        </m:sub>
                        <m:sup/>
                        <m:e>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charset="0"/>
                                          <a:ea typeface="Cambria Math" panose="02040503050406030204" pitchFamily="18" charset="0"/>
                                        </a:rPr>
                                        <m:t>𝑗</m:t>
                                      </m:r>
                                    </m:sub>
                                  </m:sSub>
                                </m:sub>
                              </m:sSub>
                            </m:e>
                          </m:d>
                        </m:e>
                      </m:nary>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673499" y="3053356"/>
                <a:ext cx="3331679" cy="106144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43022" y="4724400"/>
                <a:ext cx="3547978" cy="1061444"/>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accept</m:t>
                          </m:r>
                        </m:sub>
                      </m:sSub>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𝑞</m:t>
                                      </m:r>
                                    </m:e>
                                    <m:sub>
                                      <m:r>
                                        <m:rPr>
                                          <m:sty m:val="p"/>
                                        </m:rPr>
                                        <a:rPr lang="en-US" b="0" i="0" smtClean="0">
                                          <a:latin typeface="Cambria Math" panose="02040503050406030204" pitchFamily="18" charset="0"/>
                                          <a:ea typeface="Cambria Math" panose="02040503050406030204" pitchFamily="18" charset="0"/>
                                        </a:rPr>
                                        <m:t>A</m:t>
                                      </m:r>
                                    </m:sub>
                                  </m:sSub>
                                </m:sub>
                              </m:sSub>
                            </m:e>
                          </m:d>
                        </m:e>
                      </m:nary>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643022" y="4724400"/>
                <a:ext cx="3547978" cy="1061444"/>
              </a:xfrm>
              <a:prstGeom prst="rect">
                <a:avLst/>
              </a:prstGeom>
              <a:blipFill>
                <a:blip r:embed="rId3"/>
                <a:stretch>
                  <a:fillRect/>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8F7B9541-A0E2-5D4B-8ECA-2E0CA85C2322}" type="datetime1">
              <a:rPr lang="en-US" smtClean="0"/>
              <a:t>4/6/22</a:t>
            </a:fld>
            <a:endParaRPr lang="en-US"/>
          </a:p>
        </p:txBody>
      </p:sp>
      <p:sp>
        <p:nvSpPr>
          <p:cNvPr id="8" name="Footer Placeholder 7"/>
          <p:cNvSpPr>
            <a:spLocks noGrp="1"/>
          </p:cNvSpPr>
          <p:nvPr>
            <p:ph type="ftr" sz="quarter" idx="11"/>
          </p:nvPr>
        </p:nvSpPr>
        <p:spPr/>
        <p:txBody>
          <a:bodyPr/>
          <a:lstStyle/>
          <a:p>
            <a:r>
              <a:rPr lang="en-US" dirty="0"/>
              <a:t>UCF @ CS</a:t>
            </a:r>
          </a:p>
        </p:txBody>
      </p:sp>
      <p:sp>
        <p:nvSpPr>
          <p:cNvPr id="9" name="Slide Number Placeholder 8"/>
          <p:cNvSpPr>
            <a:spLocks noGrp="1"/>
          </p:cNvSpPr>
          <p:nvPr>
            <p:ph type="sldNum" sz="quarter" idx="12"/>
          </p:nvPr>
        </p:nvSpPr>
        <p:spPr/>
        <p:txBody>
          <a:bodyPr/>
          <a:lstStyle/>
          <a:p>
            <a:fld id="{D90E1FD5-8788-F846-A31B-26E5EF73593D}" type="slidenum">
              <a:rPr lang="en-US" smtClean="0"/>
              <a:pPr/>
              <a:t>98</a:t>
            </a:fld>
            <a:endParaRPr lang="en-US"/>
          </a:p>
        </p:txBody>
      </p:sp>
    </p:spTree>
    <p:extLst>
      <p:ext uri="{BB962C8B-B14F-4D97-AF65-F5344CB8AC3E}">
        <p14:creationId xmlns:p14="http://schemas.microsoft.com/office/powerpoint/2010/main" val="12530102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Starting and Accepting</a:t>
            </a:r>
          </a:p>
        </p:txBody>
      </p:sp>
      <p:sp>
        <p:nvSpPr>
          <p:cNvPr id="3" name="Content Placeholder 2"/>
          <p:cNvSpPr>
            <a:spLocks noGrp="1"/>
          </p:cNvSpPr>
          <p:nvPr>
            <p:ph sz="half" idx="1"/>
          </p:nvPr>
        </p:nvSpPr>
        <p:spPr>
          <a:xfrm>
            <a:off x="152400" y="2393949"/>
            <a:ext cx="4373879" cy="3851275"/>
          </a:xfrm>
        </p:spPr>
        <p:txBody>
          <a:bodyPr>
            <a:noAutofit/>
          </a:bodyPr>
          <a:lstStyle/>
          <a:p>
            <a:pPr marL="0" indent="0">
              <a:buNone/>
            </a:pPr>
            <a:r>
              <a:rPr lang="en-US" sz="1800" dirty="0"/>
              <a:t>We can generate the start and accept formulas in </a:t>
            </a:r>
            <a:r>
              <a:rPr lang="en-US" sz="1800" i="1" dirty="0" err="1"/>
              <a:t>n</a:t>
            </a:r>
            <a:r>
              <a:rPr lang="en-US" sz="1800" i="1" baseline="30000" dirty="0" err="1"/>
              <a:t>k</a:t>
            </a:r>
            <a:r>
              <a:rPr lang="en-US" sz="1800" i="1" dirty="0"/>
              <a:t> </a:t>
            </a:r>
            <a:r>
              <a:rPr lang="en-US" sz="1800" dirty="0"/>
              <a:t>and (</a:t>
            </a:r>
            <a:r>
              <a:rPr lang="en-US" sz="1800" i="1" dirty="0" err="1"/>
              <a:t>n</a:t>
            </a:r>
            <a:r>
              <a:rPr lang="en-US" sz="1800" i="1" baseline="30000" dirty="0" err="1"/>
              <a:t>k</a:t>
            </a:r>
            <a:r>
              <a:rPr lang="en-US" sz="1800" dirty="0"/>
              <a:t>)</a:t>
            </a:r>
            <a:r>
              <a:rPr lang="en-US" sz="1800" baseline="30000" dirty="0"/>
              <a:t>2</a:t>
            </a:r>
            <a:r>
              <a:rPr lang="en-US" sz="1800" dirty="0"/>
              <a:t> time, both polynomial.</a:t>
            </a:r>
          </a:p>
          <a:p>
            <a:pPr marL="0" indent="0">
              <a:buNone/>
            </a:pPr>
            <a:r>
              <a:rPr lang="en-US" sz="1800" dirty="0"/>
              <a:t>So now we can say that:</a:t>
            </a:r>
          </a:p>
          <a:p>
            <a:pPr marL="0" indent="0">
              <a:buNone/>
            </a:pPr>
            <a:r>
              <a:rPr lang="en-US" sz="1800" b="1" i="1" dirty="0">
                <a:sym typeface="Symbol" panose="05050102010706020507" pitchFamily="18" charset="2"/>
              </a:rPr>
              <a:t></a:t>
            </a:r>
            <a:r>
              <a:rPr lang="en-US" sz="1800" b="1" baseline="-25000" dirty="0">
                <a:sym typeface="Symbol" panose="05050102010706020507" pitchFamily="18" charset="2"/>
              </a:rPr>
              <a:t>start</a:t>
            </a:r>
            <a:r>
              <a:rPr lang="en-US" sz="1800" b="1" dirty="0">
                <a:sym typeface="Symbol" panose="05050102010706020507" pitchFamily="18" charset="2"/>
              </a:rPr>
              <a:t> is satisfied by, and only by, a tableau with the starting configuration of </a:t>
            </a:r>
            <a:r>
              <a:rPr lang="en-US" sz="1800" b="1" i="1" dirty="0">
                <a:sym typeface="Symbol" panose="05050102010706020507" pitchFamily="18" charset="2"/>
              </a:rPr>
              <a:t>M</a:t>
            </a:r>
            <a:r>
              <a:rPr lang="en-US" sz="1800" b="1" dirty="0">
                <a:sym typeface="Symbol" panose="05050102010706020507" pitchFamily="18" charset="2"/>
              </a:rPr>
              <a:t> on </a:t>
            </a:r>
            <a:r>
              <a:rPr lang="en-US" sz="1800" b="1" i="1" dirty="0">
                <a:sym typeface="Symbol" panose="05050102010706020507" pitchFamily="18" charset="2"/>
              </a:rPr>
              <a:t>w</a:t>
            </a:r>
            <a:r>
              <a:rPr lang="en-US" sz="1800" b="1" dirty="0">
                <a:sym typeface="Symbol" panose="05050102010706020507" pitchFamily="18" charset="2"/>
              </a:rPr>
              <a:t> encoded as its first row and is created in polynomial time.</a:t>
            </a:r>
            <a:endParaRPr lang="en-US" sz="1800" dirty="0">
              <a:sym typeface="Symbol" panose="05050102010706020507" pitchFamily="18" charset="2"/>
            </a:endParaRPr>
          </a:p>
          <a:p>
            <a:pPr marL="0" indent="0" algn="ctr">
              <a:buNone/>
            </a:pPr>
            <a:r>
              <a:rPr lang="en-US" sz="1800" dirty="0">
                <a:sym typeface="Symbol" panose="05050102010706020507" pitchFamily="18" charset="2"/>
              </a:rPr>
              <a:t>…and…</a:t>
            </a:r>
            <a:r>
              <a:rPr lang="en-US" sz="1800" b="1" dirty="0">
                <a:sym typeface="Symbol" panose="05050102010706020507" pitchFamily="18" charset="2"/>
              </a:rPr>
              <a:t> </a:t>
            </a:r>
          </a:p>
          <a:p>
            <a:pPr marL="0" indent="0">
              <a:buNone/>
            </a:pPr>
            <a:r>
              <a:rPr lang="en-US" sz="1800" b="1" i="1" dirty="0">
                <a:sym typeface="Symbol" panose="05050102010706020507" pitchFamily="18" charset="2"/>
              </a:rPr>
              <a:t></a:t>
            </a:r>
            <a:r>
              <a:rPr lang="en-US" sz="1800" b="1" baseline="-25000" dirty="0">
                <a:sym typeface="Symbol" panose="05050102010706020507" pitchFamily="18" charset="2"/>
              </a:rPr>
              <a:t>accept</a:t>
            </a:r>
            <a:r>
              <a:rPr lang="en-US" sz="1800" b="1" dirty="0">
                <a:sym typeface="Symbol" panose="05050102010706020507" pitchFamily="18" charset="2"/>
              </a:rPr>
              <a:t> is satisfied by, and only by, a tableau encoding an accepting configuration as one of its rows and is created in polynomial time.</a:t>
            </a:r>
            <a:endParaRPr lang="en-US" sz="1800" dirty="0">
              <a:sym typeface="Symbol" panose="05050102010706020507" pitchFamily="18" charset="2"/>
            </a:endParaRPr>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chemeClr val="accent5">
                        <a:lumMod val="40000"/>
                        <a:lumOff val="60000"/>
                      </a:schemeClr>
                    </a:solidFill>
                  </a:tcPr>
                </a:tc>
                <a:tc>
                  <a:txBody>
                    <a:bodyPr/>
                    <a:lstStyle/>
                    <a:p>
                      <a:pPr algn="ctr"/>
                      <a:r>
                        <a:rPr lang="en-US" sz="1400" i="1"/>
                        <a:t>w</a:t>
                      </a:r>
                      <a:r>
                        <a:rPr lang="en-US" sz="1400" i="0" baseline="-25000"/>
                        <a:t>1</a:t>
                      </a:r>
                      <a:endParaRPr lang="en-US" sz="1400" i="1"/>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r>
                        <a:rPr lang="en-US" sz="1400" i="1"/>
                        <a:t>z</a:t>
                      </a:r>
                      <a:r>
                        <a:rPr lang="en-US" sz="1400" i="0" baseline="-25000"/>
                        <a:t>1</a:t>
                      </a:r>
                      <a:endParaRPr lang="en-US" sz="1400" i="1"/>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z</a:t>
                      </a:r>
                      <a:r>
                        <a:rPr lang="en-US" sz="1400" i="0" baseline="-25000"/>
                        <a:t>2</a:t>
                      </a:r>
                      <a:endParaRPr lang="en-US" sz="1400" i="1"/>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3">
                        <a:lumMod val="40000"/>
                        <a:lumOff val="60000"/>
                      </a:schemeClr>
                    </a:solidFill>
                  </a:tcPr>
                </a:tc>
                <a:tc>
                  <a:txBody>
                    <a:bodyPr/>
                    <a:lstStyle/>
                    <a:p>
                      <a:pPr algn="ctr"/>
                      <a:r>
                        <a:rPr lang="en-US" sz="1400" i="1" err="1"/>
                        <a:t>q</a:t>
                      </a:r>
                      <a:r>
                        <a:rPr lang="en-US" sz="1400" i="0" baseline="-25000" err="1"/>
                        <a:t>A</a:t>
                      </a:r>
                      <a:endParaRPr lang="en-US" sz="1400"/>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273180" y="1147121"/>
                <a:ext cx="3308220" cy="106144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start</m:t>
                          </m:r>
                        </m:sub>
                      </m:sSub>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m:rPr>
                              <m:brk m:alnAt="7"/>
                            </m:rP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𝑘</m:t>
                              </m:r>
                            </m:sup>
                          </m:sSup>
                        </m:sub>
                        <m:sup/>
                        <m:e>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charset="0"/>
                                          <a:ea typeface="Cambria Math" panose="02040503050406030204" pitchFamily="18" charset="0"/>
                                        </a:rPr>
                                        <m:t>𝑗</m:t>
                                      </m:r>
                                    </m:sub>
                                  </m:sSub>
                                </m:sub>
                              </m:sSub>
                            </m:e>
                          </m:d>
                        </m:e>
                      </m:nary>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273180" y="1147121"/>
                <a:ext cx="3308220" cy="106144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502832" y="1241676"/>
                <a:ext cx="3863930" cy="1061444"/>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accept</m:t>
                          </m:r>
                        </m:sub>
                      </m:sSub>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𝑞</m:t>
                                      </m:r>
                                    </m:e>
                                    <m:sub>
                                      <m:r>
                                        <m:rPr>
                                          <m:sty m:val="p"/>
                                        </m:rPr>
                                        <a:rPr lang="en-US" b="0" i="0" smtClean="0">
                                          <a:latin typeface="Cambria Math" panose="02040503050406030204" pitchFamily="18" charset="0"/>
                                          <a:ea typeface="Cambria Math" panose="02040503050406030204" pitchFamily="18" charset="0"/>
                                        </a:rPr>
                                        <m:t>A</m:t>
                                      </m:r>
                                    </m:sub>
                                  </m:sSub>
                                </m:sub>
                              </m:sSub>
                            </m:e>
                          </m:d>
                        </m:e>
                      </m:nary>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4502832" y="1241676"/>
                <a:ext cx="3863930" cy="1061444"/>
              </a:xfrm>
              <a:prstGeom prst="rect">
                <a:avLst/>
              </a:prstGeom>
              <a:blipFill>
                <a:blip r:embed="rId3"/>
                <a:stretch>
                  <a:fillRect/>
                </a:stretch>
              </a:blipFill>
            </p:spPr>
            <p:txBody>
              <a:bodyPr/>
              <a:lstStyle/>
              <a:p>
                <a:r>
                  <a:rPr lang="en-US">
                    <a:noFill/>
                  </a:rPr>
                  <a:t> </a:t>
                </a:r>
              </a:p>
            </p:txBody>
          </p:sp>
        </mc:Fallback>
      </mc:AlternateContent>
      <p:sp>
        <p:nvSpPr>
          <p:cNvPr id="10" name="Date Placeholder 3">
            <a:extLst>
              <a:ext uri="{FF2B5EF4-FFF2-40B4-BE49-F238E27FC236}">
                <a16:creationId xmlns:a16="http://schemas.microsoft.com/office/drawing/2014/main" id="{B1B90F2A-9621-1249-9DE0-393543B3196B}"/>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4/6/22</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5D69051C-C11E-954B-A7EA-77CD09F5B84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 name="Slide Number Placeholder 5">
            <a:extLst>
              <a:ext uri="{FF2B5EF4-FFF2-40B4-BE49-F238E27FC236}">
                <a16:creationId xmlns:a16="http://schemas.microsoft.com/office/drawing/2014/main" id="{3E17D069-33C4-B546-BF53-8C699110B1B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99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667635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265357</TotalTime>
  <Words>32055</Words>
  <Application>Microsoft Macintosh PowerPoint</Application>
  <PresentationFormat>On-screen Show (4:3)</PresentationFormat>
  <Paragraphs>5529</Paragraphs>
  <Slides>365</Slides>
  <Notes>82</Notes>
  <HiddenSlides>0</HiddenSlides>
  <MMClips>0</MMClips>
  <ScaleCrop>false</ScaleCrop>
  <HeadingPairs>
    <vt:vector size="8" baseType="variant">
      <vt:variant>
        <vt:lpstr>Fonts Used</vt:lpstr>
      </vt:variant>
      <vt:variant>
        <vt:i4>13</vt:i4>
      </vt:variant>
      <vt:variant>
        <vt:lpstr>Theme</vt:lpstr>
      </vt:variant>
      <vt:variant>
        <vt:i4>1</vt:i4>
      </vt:variant>
      <vt:variant>
        <vt:lpstr>Links</vt:lpstr>
      </vt:variant>
      <vt:variant>
        <vt:i4>7</vt:i4>
      </vt:variant>
      <vt:variant>
        <vt:lpstr>Slide Titles</vt:lpstr>
      </vt:variant>
      <vt:variant>
        <vt:i4>365</vt:i4>
      </vt:variant>
    </vt:vector>
  </HeadingPairs>
  <TitlesOfParts>
    <vt:vector size="386" baseType="lpstr">
      <vt:lpstr>Arial</vt:lpstr>
      <vt:lpstr>Arial Narrow</vt:lpstr>
      <vt:lpstr>Calibri</vt:lpstr>
      <vt:lpstr>Cambria Math</vt:lpstr>
      <vt:lpstr>Courier New</vt:lpstr>
      <vt:lpstr>Lucida Calligraphy</vt:lpstr>
      <vt:lpstr>Menlo</vt:lpstr>
      <vt:lpstr>Symbol</vt:lpstr>
      <vt:lpstr>Times</vt:lpstr>
      <vt:lpstr>Times New Roman</vt:lpstr>
      <vt:lpstr>Verdana</vt:lpstr>
      <vt:lpstr>Wingdings</vt:lpstr>
      <vt:lpstr>Wingdings 2</vt:lpstr>
      <vt:lpstr>Custom Design</vt:lpstr>
      <vt:lpstr>???</vt:lpstr>
      <vt:lpstr>???</vt:lpstr>
      <vt:lpstr>???</vt:lpstr>
      <vt:lpstr>???</vt:lpstr>
      <vt:lpstr>???</vt:lpstr>
      <vt:lpstr>???</vt:lpstr>
      <vt:lpstr>???</vt:lpstr>
      <vt:lpstr>Complexity Theory Complexity</vt:lpstr>
      <vt:lpstr>Graph Coloring</vt:lpstr>
      <vt:lpstr>Checking a “Yes” Answer</vt:lpstr>
      <vt:lpstr>Checking a “No” Answer</vt:lpstr>
      <vt:lpstr>Hard and Easy</vt:lpstr>
      <vt:lpstr>Easy Verification</vt:lpstr>
      <vt:lpstr>Verify vs Solve</vt:lpstr>
      <vt:lpstr>A CS Grand Challenge</vt:lpstr>
      <vt:lpstr>Decision vs Optimization</vt:lpstr>
      <vt:lpstr> Vertex Cover (VC)</vt:lpstr>
      <vt:lpstr>VC Decision vs Optimization</vt:lpstr>
      <vt:lpstr>Relation of VC Problems</vt:lpstr>
      <vt:lpstr>A Word about Time</vt:lpstr>
      <vt:lpstr>Three Classes of Problems</vt:lpstr>
      <vt:lpstr>Unknown Complexity</vt:lpstr>
      <vt:lpstr>Subset Sum</vt:lpstr>
      <vt:lpstr>Research Territory</vt:lpstr>
      <vt:lpstr>NonDeterminism</vt:lpstr>
      <vt:lpstr>Models of Computation</vt:lpstr>
      <vt:lpstr>NDTMs</vt:lpstr>
      <vt:lpstr>NDTM and Oracles</vt:lpstr>
      <vt:lpstr>Checking an Oracle/Witness</vt:lpstr>
      <vt:lpstr>NDTMs - Witnesses</vt:lpstr>
      <vt:lpstr>Witness and Graph Coloring</vt:lpstr>
      <vt:lpstr>Good and Bad Witnesses</vt:lpstr>
      <vt:lpstr>More on Witnesses</vt:lpstr>
      <vt:lpstr>Deterministic Exponential Time</vt:lpstr>
      <vt:lpstr>DEXP Versus NEXP</vt:lpstr>
      <vt:lpstr>Problem Classes</vt:lpstr>
      <vt:lpstr>Class – NP</vt:lpstr>
      <vt:lpstr>Vertex Cover Definition</vt:lpstr>
      <vt:lpstr>Variants of VC</vt:lpstr>
      <vt:lpstr>Version 1 of VC</vt:lpstr>
      <vt:lpstr>Version 2 of VC</vt:lpstr>
      <vt:lpstr>Version 1 in NP</vt:lpstr>
      <vt:lpstr>Version 3 of VC</vt:lpstr>
      <vt:lpstr>Characteristics of NP</vt:lpstr>
      <vt:lpstr>Non-NP</vt:lpstr>
      <vt:lpstr>Class – P</vt:lpstr>
      <vt:lpstr>P Contained in NP</vt:lpstr>
      <vt:lpstr>A Witness Analogy for P</vt:lpstr>
      <vt:lpstr>Complement of P</vt:lpstr>
      <vt:lpstr>P and Co-P</vt:lpstr>
      <vt:lpstr>NP and Co-NP</vt:lpstr>
      <vt:lpstr>Is P=NP?</vt:lpstr>
      <vt:lpstr>The "Key" to  Complexity Theory </vt:lpstr>
      <vt:lpstr>Abstract Solution</vt:lpstr>
      <vt:lpstr>Polynomial Time Reductions</vt:lpstr>
      <vt:lpstr>Best Algorithm for B</vt:lpstr>
      <vt:lpstr>PolyTime Reductions</vt:lpstr>
      <vt:lpstr>PT Reduction Theorem</vt:lpstr>
      <vt:lpstr>PT Reductions Properties</vt:lpstr>
      <vt:lpstr>NP–Complete</vt:lpstr>
      <vt:lpstr>NP–Complete</vt:lpstr>
      <vt:lpstr>NP–Hard</vt:lpstr>
      <vt:lpstr>Propositional Logic</vt:lpstr>
      <vt:lpstr>Propositional Calculus</vt:lpstr>
      <vt:lpstr>Tautology and Satisfiability</vt:lpstr>
      <vt:lpstr>Proving Consequences</vt:lpstr>
      <vt:lpstr>Some Undecidables</vt:lpstr>
      <vt:lpstr>Refutation</vt:lpstr>
      <vt:lpstr>Resolution</vt:lpstr>
      <vt:lpstr>Axioms</vt:lpstr>
      <vt:lpstr>Simulating Machines</vt:lpstr>
      <vt:lpstr>Diadic PIPC</vt:lpstr>
      <vt:lpstr>Living without Associativity</vt:lpstr>
      <vt:lpstr>Composition Encoding</vt:lpstr>
      <vt:lpstr>Encoding</vt:lpstr>
      <vt:lpstr>TM to Encode</vt:lpstr>
      <vt:lpstr>Encoding Functions</vt:lpstr>
      <vt:lpstr>Example TM ID</vt:lpstr>
      <vt:lpstr>Excoded Example TM ID</vt:lpstr>
      <vt:lpstr>Running Backwards</vt:lpstr>
      <vt:lpstr>1 Sets Up Stack 2</vt:lpstr>
      <vt:lpstr>2 Starts Up Stack1</vt:lpstr>
      <vt:lpstr>3 Insures Terminal Discriminamt</vt:lpstr>
      <vt:lpstr>Putting it Together</vt:lpstr>
      <vt:lpstr>Creating Terminal IDs</vt:lpstr>
      <vt:lpstr>Reversing Print and Left</vt:lpstr>
      <vt:lpstr>Reversing Right </vt:lpstr>
      <vt:lpstr>Satisfiability</vt:lpstr>
      <vt:lpstr>Conjunctive Normal Form</vt:lpstr>
      <vt:lpstr>Satisfiability Challenge</vt:lpstr>
      <vt:lpstr>Cook’s Theorem</vt:lpstr>
      <vt:lpstr>SAT as NP–Complete</vt:lpstr>
      <vt:lpstr>Ubiquity</vt:lpstr>
      <vt:lpstr>What about P = NP?</vt:lpstr>
      <vt:lpstr>Evidence for P = NP?</vt:lpstr>
      <vt:lpstr>Evidence for P ≠ NP?</vt:lpstr>
      <vt:lpstr>NP-Complete; NP-Hard</vt:lpstr>
      <vt:lpstr>Returning to SAT</vt:lpstr>
      <vt:lpstr>Simulating NDTM</vt:lpstr>
      <vt:lpstr>Tableaus</vt:lpstr>
      <vt:lpstr>Encoding the Tableau: Basics</vt:lpstr>
      <vt:lpstr>Encoding the Tableau: Cells</vt:lpstr>
      <vt:lpstr>Encoding the Tableau: The Tableau</vt:lpstr>
      <vt:lpstr>Encoding the Tableau: Complexity</vt:lpstr>
      <vt:lpstr>Starting and Accepting</vt:lpstr>
      <vt:lpstr>Starting and Accepting</vt:lpstr>
      <vt:lpstr>Transitions</vt:lpstr>
      <vt:lpstr>Transitions</vt:lpstr>
      <vt:lpstr>Transitions</vt:lpstr>
      <vt:lpstr>Windows and Configurations</vt:lpstr>
      <vt:lpstr>Windows and Configurations</vt:lpstr>
      <vt:lpstr>Pulling It Together</vt:lpstr>
      <vt:lpstr>SAT is NP-Complete</vt:lpstr>
      <vt:lpstr>Cook’s Theorem</vt:lpstr>
      <vt:lpstr>NP–Complete</vt:lpstr>
      <vt:lpstr>Co-NP</vt:lpstr>
      <vt:lpstr>SAT to 3SAT</vt:lpstr>
      <vt:lpstr>3SAT Growth is Linear</vt:lpstr>
      <vt:lpstr>Linear Programming (LP)</vt:lpstr>
      <vt:lpstr>Integer LP (ILP)</vt:lpstr>
      <vt:lpstr>0-1 ILP</vt:lpstr>
      <vt:lpstr>0-1 ILP is NP-Complete</vt:lpstr>
      <vt:lpstr>0-1 ILP Example</vt:lpstr>
      <vt:lpstr>What about ILP?</vt:lpstr>
      <vt:lpstr>What about Linear Programming (LP) #1?</vt:lpstr>
      <vt:lpstr>What about Linear Programming (LP) #2?</vt:lpstr>
      <vt:lpstr>What about Linear Programming (LP) #3?</vt:lpstr>
      <vt:lpstr>SubsetSum</vt:lpstr>
      <vt:lpstr>SubsetSum is in NP</vt:lpstr>
      <vt:lpstr>Example SubsetSum</vt:lpstr>
      <vt:lpstr>SAT ≤P 3SAT ≤P  SubsetSum ≡p Partition</vt:lpstr>
      <vt:lpstr>3SAT ≤p SubsetSum</vt:lpstr>
      <vt:lpstr>SubsetSum Matrix</vt:lpstr>
      <vt:lpstr>How it works</vt:lpstr>
      <vt:lpstr>Partition</vt:lpstr>
      <vt:lpstr>SubsetSum≡pPartition Details</vt:lpstr>
      <vt:lpstr>SubsetSum ≡p Partition</vt:lpstr>
      <vt:lpstr>VERTEX COVERING (VC) Decision Problem is NP-Hard</vt:lpstr>
      <vt:lpstr>3SAT to Vertex Cover</vt:lpstr>
      <vt:lpstr>VC Variable Gadget</vt:lpstr>
      <vt:lpstr>VC Clause Gadget</vt:lpstr>
      <vt:lpstr>VC Gadgets Combined</vt:lpstr>
      <vt:lpstr>Why VC Gadgets Work</vt:lpstr>
      <vt:lpstr>Explaining Example</vt:lpstr>
      <vt:lpstr>VC Just the Gadgets</vt:lpstr>
      <vt:lpstr>VC + Variable/Clause Edges</vt:lpstr>
      <vt:lpstr>VC with Forced Solution</vt:lpstr>
      <vt:lpstr>VC Partially Forced Soln</vt:lpstr>
      <vt:lpstr>VC Ex#2 Bad Assign</vt:lpstr>
      <vt:lpstr>Independent Set</vt:lpstr>
      <vt:lpstr>IS (VC) Clause Gadget</vt:lpstr>
      <vt:lpstr>3SAT to IS</vt:lpstr>
      <vt:lpstr>Explaining the example</vt:lpstr>
      <vt:lpstr>K-Color (KC) Decision Problem is NP-Hard</vt:lpstr>
      <vt:lpstr>K-Coloring</vt:lpstr>
      <vt:lpstr>3C Super Gadget</vt:lpstr>
      <vt:lpstr>3C Super + Variables Gadget</vt:lpstr>
      <vt:lpstr>A Simple OR Gadget</vt:lpstr>
      <vt:lpstr>What if a, b?</vt:lpstr>
      <vt:lpstr>What if a, b, T?</vt:lpstr>
      <vt:lpstr>What if a, b, F?</vt:lpstr>
      <vt:lpstr>What if a, b, B?</vt:lpstr>
      <vt:lpstr>What if ~a, ~b?</vt:lpstr>
      <vt:lpstr>What if ~a, ~b, F?</vt:lpstr>
      <vt:lpstr>What if ~a, ~b, T?</vt:lpstr>
      <vt:lpstr>What if ~a, ~b, B?</vt:lpstr>
      <vt:lpstr>What if a, ~b?</vt:lpstr>
      <vt:lpstr>What if a, ~b, T?</vt:lpstr>
      <vt:lpstr>What if a, ~b, B?</vt:lpstr>
      <vt:lpstr>What if a, ~b, F?</vt:lpstr>
      <vt:lpstr>What if ~a, b? same as a, ~b</vt:lpstr>
      <vt:lpstr>3C Clause Gadget</vt:lpstr>
      <vt:lpstr>Consider a, b, c</vt:lpstr>
      <vt:lpstr>Consider a, b, ~c</vt:lpstr>
      <vt:lpstr>Consider ~a, b, c or a, ~b, c</vt:lpstr>
      <vt:lpstr>Consider ~a, b, ~c or a, ~b, ~c</vt:lpstr>
      <vt:lpstr>Consider ~a, ~b, c</vt:lpstr>
      <vt:lpstr>Consider ~a, ~b, ~c</vt:lpstr>
      <vt:lpstr>KC Gadgets Combined</vt:lpstr>
      <vt:lpstr>Register Allocation</vt:lpstr>
      <vt:lpstr>Live Variable Analysis</vt:lpstr>
      <vt:lpstr>Processor Scheduling is NP-Hard</vt:lpstr>
      <vt:lpstr>Processor Scheduling</vt:lpstr>
      <vt:lpstr>Complexity Overview</vt:lpstr>
      <vt:lpstr>2 Processor Scheduling</vt:lpstr>
      <vt:lpstr>2 Processor Nastiness</vt:lpstr>
      <vt:lpstr>Challenge Problem</vt:lpstr>
      <vt:lpstr>2 Processor with partial order</vt:lpstr>
      <vt:lpstr>Anomalies everywhere</vt:lpstr>
      <vt:lpstr>More anomalies</vt:lpstr>
      <vt:lpstr>Critical path or level strategy</vt:lpstr>
      <vt:lpstr>Level strategy and UET</vt:lpstr>
      <vt:lpstr>Level – DAG with unit time </vt:lpstr>
      <vt:lpstr>Thought Experiment</vt:lpstr>
      <vt:lpstr>PowerPoint Presentation</vt:lpstr>
      <vt:lpstr>Hamiltonian Circuit (HC) Decision Problem is NP-Hard</vt:lpstr>
      <vt:lpstr>Hamiltonian Path/Circuit</vt:lpstr>
      <vt:lpstr>HC Variable Gadget</vt:lpstr>
      <vt:lpstr>HC Gadgets Combined</vt:lpstr>
      <vt:lpstr>Hamiltonian Path</vt:lpstr>
      <vt:lpstr>Travelling Salesman</vt:lpstr>
      <vt:lpstr>Travelling Salesman and HC</vt:lpstr>
      <vt:lpstr>Knapsack 0-1 Problem</vt:lpstr>
      <vt:lpstr>Knapsack 0-1 Problem</vt:lpstr>
      <vt:lpstr>Knapsack Optimize vs Decide</vt:lpstr>
      <vt:lpstr>Knapsack and SubsetSum</vt:lpstr>
      <vt:lpstr>Knapsack Decision Problem</vt:lpstr>
      <vt:lpstr>Related Bin Packing</vt:lpstr>
      <vt:lpstr>Knapsack 0-1 Problem</vt:lpstr>
      <vt:lpstr>Knapsack 0-1 Problem</vt:lpstr>
      <vt:lpstr>Knapsack 0-1 Problem</vt:lpstr>
      <vt:lpstr>Knapsack 0-1 problem</vt:lpstr>
      <vt:lpstr>Knapsack 0-1 Problem –  Recursive Formula</vt:lpstr>
      <vt:lpstr>Knapsack 0-1 Algorithm</vt:lpstr>
      <vt:lpstr>Knapsack 0-1 Problem</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Problem – Run Time</vt:lpstr>
      <vt:lpstr>Tiling</vt:lpstr>
      <vt:lpstr>Basic Idea of Tiling</vt:lpstr>
      <vt:lpstr>Instance of Tiling Problem</vt:lpstr>
      <vt:lpstr>A Valid 3 by 3 Tiling of Tile Types from a Previous Slide</vt:lpstr>
      <vt:lpstr>Some Variations</vt:lpstr>
      <vt:lpstr>Tiling the Plane</vt:lpstr>
      <vt:lpstr>The Tiling Decision Problem</vt:lpstr>
      <vt:lpstr>Colors</vt:lpstr>
      <vt:lpstr>Simple Tiles</vt:lpstr>
      <vt:lpstr>Tiles for Copying Tape Cell</vt:lpstr>
      <vt:lpstr>Right Move δ(q,a) = (p,R) </vt:lpstr>
      <vt:lpstr>Left Move δ(q,a) = (p,L) </vt:lpstr>
      <vt:lpstr>Print δ(q,a) = (p,c) </vt:lpstr>
      <vt:lpstr>Corner Tile and Bottom Row</vt:lpstr>
      <vt:lpstr>First Action Print</vt:lpstr>
      <vt:lpstr>First Action Right Move</vt:lpstr>
      <vt:lpstr>The Rest of the Story Part 1</vt:lpstr>
      <vt:lpstr>The Rest of the Story Part 2</vt:lpstr>
      <vt:lpstr>The Rest of the Story Part 3</vt:lpstr>
      <vt:lpstr>Constraints on M</vt:lpstr>
      <vt:lpstr>Bounded Tiling Problem #1</vt:lpstr>
      <vt:lpstr>Bounded Tiling Problem #2</vt:lpstr>
      <vt:lpstr>Bounded Tiling Problem #3</vt:lpstr>
      <vt:lpstr>A Final Comment on Tiling</vt:lpstr>
      <vt:lpstr>Tiling Example</vt:lpstr>
      <vt:lpstr>Tile Replication</vt:lpstr>
      <vt:lpstr>q0 0 0 q2  q0 1 R q1</vt:lpstr>
      <vt:lpstr> q1 0 L q2   q1 1 1 q3</vt:lpstr>
      <vt:lpstr>q2 0 0 q2  q2 1 1 q2</vt:lpstr>
      <vt:lpstr>Sample Starting Rows</vt:lpstr>
      <vt:lpstr>Case 1; Two More Rows</vt:lpstr>
      <vt:lpstr>Case 1; Row 3 repeated</vt:lpstr>
      <vt:lpstr>Case 2; Only Two More Rows</vt:lpstr>
      <vt:lpstr>More on Variations</vt:lpstr>
      <vt:lpstr>PCP Revisited</vt:lpstr>
      <vt:lpstr>Word Problems</vt:lpstr>
      <vt:lpstr>Simulating Turing Machines</vt:lpstr>
      <vt:lpstr>Details of Halt(TM)  Word(ST)</vt:lpstr>
      <vt:lpstr>Clean-Up</vt:lpstr>
      <vt:lpstr>Semi-Thue Word Problem</vt:lpstr>
      <vt:lpstr>PCP Example#2</vt:lpstr>
      <vt:lpstr>How PCP Construction Works?</vt:lpstr>
      <vt:lpstr>Bounded Variation</vt:lpstr>
      <vt:lpstr>Another Approach </vt:lpstr>
      <vt:lpstr>Co-NP</vt:lpstr>
      <vt:lpstr>Co–NP</vt:lpstr>
      <vt:lpstr>GC and Co–GC</vt:lpstr>
      <vt:lpstr>Co–GC</vt:lpstr>
      <vt:lpstr>P and Co-P</vt:lpstr>
      <vt:lpstr>Co–NP</vt:lpstr>
      <vt:lpstr>Co–NP Complete</vt:lpstr>
      <vt:lpstr>Turing Reductions</vt:lpstr>
      <vt:lpstr>Turing Reductions</vt:lpstr>
      <vt:lpstr>NP–Hard</vt:lpstr>
      <vt:lpstr>NP–Hard</vt:lpstr>
      <vt:lpstr>NP–Hard</vt:lpstr>
      <vt:lpstr>QSAT</vt:lpstr>
      <vt:lpstr>NP–Hard</vt:lpstr>
      <vt:lpstr>NP-Easy</vt:lpstr>
      <vt:lpstr>NP–Easy</vt:lpstr>
      <vt:lpstr>NP–Equivalent</vt:lpstr>
      <vt:lpstr>NP-Easy and Equivalent</vt:lpstr>
      <vt:lpstr>Turing vs m-1 Reductions</vt:lpstr>
      <vt:lpstr>SubsetSum Optimization</vt:lpstr>
      <vt:lpstr>SubsetSum Optimization (SSO)</vt:lpstr>
      <vt:lpstr>SSO is NP-Hard</vt:lpstr>
      <vt:lpstr>SSO is NP-Easy</vt:lpstr>
      <vt:lpstr>A Subtle Failure</vt:lpstr>
      <vt:lpstr>Using SubsetSum Oracle</vt:lpstr>
      <vt:lpstr>Example of SubsetSum Opt</vt:lpstr>
      <vt:lpstr>Another Example</vt:lpstr>
      <vt:lpstr>Analysis</vt:lpstr>
      <vt:lpstr>Minimum Colors for a Graph</vt:lpstr>
      <vt:lpstr>2SAT</vt:lpstr>
      <vt:lpstr>2SAT</vt:lpstr>
      <vt:lpstr>Attacking 2SAT</vt:lpstr>
      <vt:lpstr>2SAT Example</vt:lpstr>
      <vt:lpstr>Graph from 2SAT Example</vt:lpstr>
      <vt:lpstr>Finding a Solution for 2SAT</vt:lpstr>
      <vt:lpstr>Strongly Connected Components (SCC)</vt:lpstr>
      <vt:lpstr>Computing SCC</vt:lpstr>
      <vt:lpstr>Mapping 2SAT to SCC</vt:lpstr>
      <vt:lpstr>Solving SCC and 2SAT</vt:lpstr>
      <vt:lpstr>Any Hard Problems Here?</vt:lpstr>
      <vt:lpstr>Uniform Min-Ones-2SAT</vt:lpstr>
      <vt:lpstr>Uniform Min-Ones-2SAT</vt:lpstr>
      <vt:lpstr>Positive Min-Ones-2SAT</vt:lpstr>
      <vt:lpstr>VC to Positive Min-Ones-2SAT </vt:lpstr>
      <vt:lpstr>Positive Min-Ones-2SAT to VC</vt:lpstr>
      <vt:lpstr>Finding Triangle Strips</vt:lpstr>
      <vt:lpstr>Graphics Subsystem</vt:lpstr>
      <vt:lpstr>Surface Visualization</vt:lpstr>
      <vt:lpstr>Triangle List vs Triangle Strip</vt:lpstr>
      <vt:lpstr>Triangle Strip vs Triangle List</vt:lpstr>
      <vt:lpstr>Triangle List vs Triangle Strip</vt:lpstr>
      <vt:lpstr>Tri-strips example</vt:lpstr>
      <vt:lpstr>K-Stripability</vt:lpstr>
      <vt:lpstr>Problem Definition</vt:lpstr>
      <vt:lpstr>NP Proof</vt:lpstr>
      <vt:lpstr>Dual Graph</vt:lpstr>
      <vt:lpstr>NP-Completeness</vt:lpstr>
      <vt:lpstr>NP-Completeness proof by restriction</vt:lpstr>
      <vt:lpstr>NP-Completeness</vt:lpstr>
      <vt:lpstr>HP ≤P HasTriangleStrip</vt:lpstr>
      <vt:lpstr>More Complexity Topics</vt:lpstr>
      <vt:lpstr>Weakly NP-Hard/Complete</vt:lpstr>
      <vt:lpstr>Strongly NP-Hard/Complete</vt:lpstr>
      <vt:lpstr>PSPACE</vt:lpstr>
      <vt:lpstr>EXPTIME and EXPSPACE</vt:lpstr>
      <vt:lpstr>Elementary Functions</vt:lpstr>
      <vt:lpstr>Alternating TM (ATM)</vt:lpstr>
      <vt:lpstr>QSAT, Petri Net, Presburger</vt:lpstr>
      <vt:lpstr>Why is Space so Different?</vt:lpstr>
      <vt:lpstr>Key Element of Proof</vt:lpstr>
      <vt:lpstr>Vertex Connectivity</vt:lpstr>
      <vt:lpstr>What if Non-Deterministic?</vt:lpstr>
      <vt:lpstr>Space Complexity of Connectivity</vt:lpstr>
      <vt:lpstr>Pseudo Savitch Code</vt:lpstr>
      <vt:lpstr>Analyzing Savitch Code</vt:lpstr>
      <vt:lpstr>Getting Back to NPSPACE</vt:lpstr>
      <vt:lpstr>Complexity Hierarchy</vt:lpstr>
      <vt:lpstr>FP and FNP</vt:lpstr>
      <vt:lpstr>TFNP</vt:lpstr>
      <vt:lpstr>Prime Factoring</vt:lpstr>
      <vt:lpstr>Prime Factoring and TFNP</vt:lpstr>
      <vt:lpstr>More TFNP</vt:lpstr>
      <vt:lpstr>Another Possible Analogy</vt:lpstr>
      <vt:lpstr>Constraint Satisfaction</vt:lpstr>
      <vt:lpstr>Promise Problems</vt:lpstr>
      <vt:lpstr>Promise in Computability</vt:lpstr>
      <vt:lpstr>Promise in Complexity</vt:lpstr>
      <vt:lpstr>Are Approximations Hard?</vt:lpstr>
      <vt:lpstr>Unique Label Color</vt:lpstr>
      <vt:lpstr>Examples from Wikipedia</vt:lpstr>
      <vt:lpstr>The Easy and the “Hard”</vt:lpstr>
      <vt:lpstr>What is the 3-Color Problem?</vt:lpstr>
      <vt:lpstr>Khot’s Conjecture</vt:lpstr>
      <vt:lpstr>Is Khot’s Conjecture True?</vt:lpstr>
      <vt:lpstr>Why Do We Care</vt:lpstr>
    </vt:vector>
  </TitlesOfParts>
  <Company>University of Central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Formal Languages and Automata Theory</dc:title>
  <dc:creator>ceh</dc:creator>
  <cp:lastModifiedBy>Charles.E. Hughes</cp:lastModifiedBy>
  <cp:revision>1832</cp:revision>
  <cp:lastPrinted>2019-09-24T19:41:02Z</cp:lastPrinted>
  <dcterms:created xsi:type="dcterms:W3CDTF">2010-04-22T13:58:28Z</dcterms:created>
  <dcterms:modified xsi:type="dcterms:W3CDTF">2022-04-07T12:37:02Z</dcterms:modified>
</cp:coreProperties>
</file>