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321" r:id="rId2"/>
    <p:sldId id="311" r:id="rId3"/>
    <p:sldId id="312" r:id="rId4"/>
    <p:sldId id="317" r:id="rId5"/>
    <p:sldId id="313" r:id="rId6"/>
    <p:sldId id="314" r:id="rId7"/>
    <p:sldId id="315" r:id="rId8"/>
    <p:sldId id="318" r:id="rId9"/>
    <p:sldId id="319" r:id="rId10"/>
    <p:sldId id="3420" r:id="rId11"/>
    <p:sldId id="320" r:id="rId12"/>
    <p:sldId id="303" r:id="rId13"/>
    <p:sldId id="304" r:id="rId14"/>
    <p:sldId id="305" r:id="rId15"/>
    <p:sldId id="327" r:id="rId16"/>
    <p:sldId id="306" r:id="rId17"/>
    <p:sldId id="328" r:id="rId18"/>
    <p:sldId id="310" r:id="rId19"/>
    <p:sldId id="316" r:id="rId20"/>
    <p:sldId id="256" r:id="rId21"/>
    <p:sldId id="261" r:id="rId22"/>
    <p:sldId id="258" r:id="rId23"/>
    <p:sldId id="262" r:id="rId24"/>
    <p:sldId id="263" r:id="rId25"/>
    <p:sldId id="260" r:id="rId26"/>
    <p:sldId id="265" r:id="rId27"/>
    <p:sldId id="266" r:id="rId28"/>
    <p:sldId id="329" r:id="rId29"/>
    <p:sldId id="330" r:id="rId30"/>
    <p:sldId id="3421" r:id="rId31"/>
    <p:sldId id="3422" r:id="rId32"/>
    <p:sldId id="264" r:id="rId33"/>
    <p:sldId id="259" r:id="rId34"/>
    <p:sldId id="3423" r:id="rId35"/>
    <p:sldId id="33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27"/>
  </p:normalViewPr>
  <p:slideViewPr>
    <p:cSldViewPr snapToGrid="0" snapToObjects="1">
      <p:cViewPr varScale="1">
        <p:scale>
          <a:sx n="111" d="100"/>
          <a:sy n="111" d="100"/>
        </p:scale>
        <p:origin x="53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2B6F5B-C2F3-404D-BD37-C8A846F1207C}"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0F8261E-600C-4005-A89F-3869421639DC}">
      <dgm:prSet phldrT="[Text]"/>
      <dgm:spPr/>
      <dgm:t>
        <a:bodyPr/>
        <a:lstStyle/>
        <a:p>
          <a:r>
            <a:rPr lang="en-US" dirty="0"/>
            <a:t>y</a:t>
          </a:r>
        </a:p>
      </dgm:t>
    </dgm:pt>
    <dgm:pt modelId="{4EB34BEA-AEE0-4BAB-8CD2-4DC04B88CBF5}" type="parTrans" cxnId="{1905272D-C6C9-450A-BD97-C29C69A9497A}">
      <dgm:prSet/>
      <dgm:spPr/>
      <dgm:t>
        <a:bodyPr/>
        <a:lstStyle/>
        <a:p>
          <a:endParaRPr lang="en-US"/>
        </a:p>
      </dgm:t>
    </dgm:pt>
    <dgm:pt modelId="{A3234B33-542F-4CFA-9B31-B8C024D44311}" type="sibTrans" cxnId="{1905272D-C6C9-450A-BD97-C29C69A9497A}">
      <dgm:prSet/>
      <dgm:spPr/>
      <dgm:t>
        <a:bodyPr/>
        <a:lstStyle/>
        <a:p>
          <a:endParaRPr lang="en-US"/>
        </a:p>
      </dgm:t>
    </dgm:pt>
    <dgm:pt modelId="{0707E24C-E75B-4E8E-81D6-D3E1B2447F55}">
      <dgm:prSet phldrT="[Text]"/>
      <dgm:spPr/>
      <dgm:t>
        <a:bodyPr/>
        <a:lstStyle/>
        <a:p>
          <a:r>
            <a:rPr lang="en-US" dirty="0"/>
            <a:t>z</a:t>
          </a:r>
        </a:p>
      </dgm:t>
    </dgm:pt>
    <dgm:pt modelId="{4453CAD5-DADE-4E4D-893B-10EFC6038148}" type="parTrans" cxnId="{147A1571-AB93-4165-A41B-431F39C1644B}">
      <dgm:prSet/>
      <dgm:spPr/>
      <dgm:t>
        <a:bodyPr/>
        <a:lstStyle/>
        <a:p>
          <a:endParaRPr lang="en-US"/>
        </a:p>
      </dgm:t>
    </dgm:pt>
    <dgm:pt modelId="{BEE4926B-A4F1-46DB-A213-7ACE4E68A477}" type="sibTrans" cxnId="{147A1571-AB93-4165-A41B-431F39C1644B}">
      <dgm:prSet/>
      <dgm:spPr/>
      <dgm:t>
        <a:bodyPr/>
        <a:lstStyle/>
        <a:p>
          <a:endParaRPr lang="en-US"/>
        </a:p>
      </dgm:t>
    </dgm:pt>
    <dgm:pt modelId="{AD619267-4434-4F8B-A229-0AC846138961}">
      <dgm:prSet phldrT="[Text]"/>
      <dgm:spPr/>
      <dgm:t>
        <a:bodyPr/>
        <a:lstStyle/>
        <a:p>
          <a:r>
            <a:rPr lang="en-US" dirty="0"/>
            <a:t>x</a:t>
          </a:r>
        </a:p>
      </dgm:t>
    </dgm:pt>
    <dgm:pt modelId="{513E77C0-22E5-4656-85CD-0C38C39C19D7}" type="parTrans" cxnId="{79D39F29-4D0D-43A8-A656-47A73297A89E}">
      <dgm:prSet/>
      <dgm:spPr/>
      <dgm:t>
        <a:bodyPr/>
        <a:lstStyle/>
        <a:p>
          <a:endParaRPr lang="en-US"/>
        </a:p>
      </dgm:t>
    </dgm:pt>
    <dgm:pt modelId="{B6DCAFE7-5FE8-4A0C-BACF-489103FABD20}" type="sibTrans" cxnId="{79D39F29-4D0D-43A8-A656-47A73297A89E}">
      <dgm:prSet/>
      <dgm:spPr/>
      <dgm:t>
        <a:bodyPr/>
        <a:lstStyle/>
        <a:p>
          <a:endParaRPr lang="en-US"/>
        </a:p>
      </dgm:t>
    </dgm:pt>
    <dgm:pt modelId="{2AAE26B8-0835-4F55-A5B6-99CC16AD7754}" type="pres">
      <dgm:prSet presAssocID="{802B6F5B-C2F3-404D-BD37-C8A846F1207C}" presName="cycle" presStyleCnt="0">
        <dgm:presLayoutVars>
          <dgm:dir/>
          <dgm:resizeHandles val="exact"/>
        </dgm:presLayoutVars>
      </dgm:prSet>
      <dgm:spPr/>
    </dgm:pt>
    <dgm:pt modelId="{483F05D6-0718-49F1-958D-2ADFF159196A}" type="pres">
      <dgm:prSet presAssocID="{60F8261E-600C-4005-A89F-3869421639DC}" presName="node" presStyleLbl="node1" presStyleIdx="0" presStyleCnt="3">
        <dgm:presLayoutVars>
          <dgm:bulletEnabled val="1"/>
        </dgm:presLayoutVars>
      </dgm:prSet>
      <dgm:spPr/>
    </dgm:pt>
    <dgm:pt modelId="{0FB2F6C6-12C1-48A8-B7FB-188F54621DBA}" type="pres">
      <dgm:prSet presAssocID="{A3234B33-542F-4CFA-9B31-B8C024D44311}" presName="sibTrans" presStyleLbl="sibTrans2D1" presStyleIdx="0" presStyleCnt="3"/>
      <dgm:spPr/>
    </dgm:pt>
    <dgm:pt modelId="{45985A6F-0922-4623-B1E9-39F7AE90F6F1}" type="pres">
      <dgm:prSet presAssocID="{A3234B33-542F-4CFA-9B31-B8C024D44311}" presName="connectorText" presStyleLbl="sibTrans2D1" presStyleIdx="0" presStyleCnt="3"/>
      <dgm:spPr/>
    </dgm:pt>
    <dgm:pt modelId="{A9593CBC-DCCA-425A-AE4A-D7658C42AA73}" type="pres">
      <dgm:prSet presAssocID="{0707E24C-E75B-4E8E-81D6-D3E1B2447F55}" presName="node" presStyleLbl="node1" presStyleIdx="1" presStyleCnt="3">
        <dgm:presLayoutVars>
          <dgm:bulletEnabled val="1"/>
        </dgm:presLayoutVars>
      </dgm:prSet>
      <dgm:spPr/>
    </dgm:pt>
    <dgm:pt modelId="{FDAF9647-74A8-4BFC-8A42-96A5F34166ED}" type="pres">
      <dgm:prSet presAssocID="{BEE4926B-A4F1-46DB-A213-7ACE4E68A477}" presName="sibTrans" presStyleLbl="sibTrans2D1" presStyleIdx="1" presStyleCnt="3"/>
      <dgm:spPr/>
    </dgm:pt>
    <dgm:pt modelId="{6821890A-6297-4AA9-B19B-7BA8F27D4144}" type="pres">
      <dgm:prSet presAssocID="{BEE4926B-A4F1-46DB-A213-7ACE4E68A477}" presName="connectorText" presStyleLbl="sibTrans2D1" presStyleIdx="1" presStyleCnt="3"/>
      <dgm:spPr/>
    </dgm:pt>
    <dgm:pt modelId="{8C16D81E-F93E-4696-B942-A1B443EDBE9A}" type="pres">
      <dgm:prSet presAssocID="{AD619267-4434-4F8B-A229-0AC846138961}" presName="node" presStyleLbl="node1" presStyleIdx="2" presStyleCnt="3">
        <dgm:presLayoutVars>
          <dgm:bulletEnabled val="1"/>
        </dgm:presLayoutVars>
      </dgm:prSet>
      <dgm:spPr/>
    </dgm:pt>
    <dgm:pt modelId="{D5E42DAC-9F41-4B44-B16A-75B102828984}" type="pres">
      <dgm:prSet presAssocID="{B6DCAFE7-5FE8-4A0C-BACF-489103FABD20}" presName="sibTrans" presStyleLbl="sibTrans2D1" presStyleIdx="2" presStyleCnt="3"/>
      <dgm:spPr/>
    </dgm:pt>
    <dgm:pt modelId="{0805A6E1-FF6B-4158-8781-5448EE416706}" type="pres">
      <dgm:prSet presAssocID="{B6DCAFE7-5FE8-4A0C-BACF-489103FABD20}" presName="connectorText" presStyleLbl="sibTrans2D1" presStyleIdx="2" presStyleCnt="3"/>
      <dgm:spPr/>
    </dgm:pt>
  </dgm:ptLst>
  <dgm:cxnLst>
    <dgm:cxn modelId="{79D39F29-4D0D-43A8-A656-47A73297A89E}" srcId="{802B6F5B-C2F3-404D-BD37-C8A846F1207C}" destId="{AD619267-4434-4F8B-A229-0AC846138961}" srcOrd="2" destOrd="0" parTransId="{513E77C0-22E5-4656-85CD-0C38C39C19D7}" sibTransId="{B6DCAFE7-5FE8-4A0C-BACF-489103FABD20}"/>
    <dgm:cxn modelId="{B802B72C-46B8-4470-89B8-A6D7252E1C3F}" type="presOf" srcId="{A3234B33-542F-4CFA-9B31-B8C024D44311}" destId="{45985A6F-0922-4623-B1E9-39F7AE90F6F1}" srcOrd="1" destOrd="0" presId="urn:microsoft.com/office/officeart/2005/8/layout/cycle2"/>
    <dgm:cxn modelId="{1905272D-C6C9-450A-BD97-C29C69A9497A}" srcId="{802B6F5B-C2F3-404D-BD37-C8A846F1207C}" destId="{60F8261E-600C-4005-A89F-3869421639DC}" srcOrd="0" destOrd="0" parTransId="{4EB34BEA-AEE0-4BAB-8CD2-4DC04B88CBF5}" sibTransId="{A3234B33-542F-4CFA-9B31-B8C024D44311}"/>
    <dgm:cxn modelId="{4EB3DD37-D0D7-44FF-8850-D16387E34152}" type="presOf" srcId="{B6DCAFE7-5FE8-4A0C-BACF-489103FABD20}" destId="{0805A6E1-FF6B-4158-8781-5448EE416706}" srcOrd="1" destOrd="0" presId="urn:microsoft.com/office/officeart/2005/8/layout/cycle2"/>
    <dgm:cxn modelId="{FC74AD52-098A-42C6-8DDE-83CCE39EFEF2}" type="presOf" srcId="{A3234B33-542F-4CFA-9B31-B8C024D44311}" destId="{0FB2F6C6-12C1-48A8-B7FB-188F54621DBA}" srcOrd="0" destOrd="0" presId="urn:microsoft.com/office/officeart/2005/8/layout/cycle2"/>
    <dgm:cxn modelId="{6106BD5A-09CE-4AAF-A6BD-1C05C86812EB}" type="presOf" srcId="{B6DCAFE7-5FE8-4A0C-BACF-489103FABD20}" destId="{D5E42DAC-9F41-4B44-B16A-75B102828984}" srcOrd="0" destOrd="0" presId="urn:microsoft.com/office/officeart/2005/8/layout/cycle2"/>
    <dgm:cxn modelId="{147A1571-AB93-4165-A41B-431F39C1644B}" srcId="{802B6F5B-C2F3-404D-BD37-C8A846F1207C}" destId="{0707E24C-E75B-4E8E-81D6-D3E1B2447F55}" srcOrd="1" destOrd="0" parTransId="{4453CAD5-DADE-4E4D-893B-10EFC6038148}" sibTransId="{BEE4926B-A4F1-46DB-A213-7ACE4E68A477}"/>
    <dgm:cxn modelId="{65D7CA76-D01F-4AEF-875B-7AF308CFC7F8}" type="presOf" srcId="{60F8261E-600C-4005-A89F-3869421639DC}" destId="{483F05D6-0718-49F1-958D-2ADFF159196A}" srcOrd="0" destOrd="0" presId="urn:microsoft.com/office/officeart/2005/8/layout/cycle2"/>
    <dgm:cxn modelId="{53DABF8C-8EEF-479C-928F-6B0EECC60B6D}" type="presOf" srcId="{AD619267-4434-4F8B-A229-0AC846138961}" destId="{8C16D81E-F93E-4696-B942-A1B443EDBE9A}" srcOrd="0" destOrd="0" presId="urn:microsoft.com/office/officeart/2005/8/layout/cycle2"/>
    <dgm:cxn modelId="{06971D92-FFFD-4084-8460-3A42A0FC290A}" type="presOf" srcId="{802B6F5B-C2F3-404D-BD37-C8A846F1207C}" destId="{2AAE26B8-0835-4F55-A5B6-99CC16AD7754}" srcOrd="0" destOrd="0" presId="urn:microsoft.com/office/officeart/2005/8/layout/cycle2"/>
    <dgm:cxn modelId="{B65A79AB-3530-408B-B6A4-37922936A79C}" type="presOf" srcId="{0707E24C-E75B-4E8E-81D6-D3E1B2447F55}" destId="{A9593CBC-DCCA-425A-AE4A-D7658C42AA73}" srcOrd="0" destOrd="0" presId="urn:microsoft.com/office/officeart/2005/8/layout/cycle2"/>
    <dgm:cxn modelId="{7D5DCCDE-BCA7-4097-957D-1606819447CB}" type="presOf" srcId="{BEE4926B-A4F1-46DB-A213-7ACE4E68A477}" destId="{FDAF9647-74A8-4BFC-8A42-96A5F34166ED}" srcOrd="0" destOrd="0" presId="urn:microsoft.com/office/officeart/2005/8/layout/cycle2"/>
    <dgm:cxn modelId="{ABDF1CF7-0D69-4318-B597-E498B84C0773}" type="presOf" srcId="{BEE4926B-A4F1-46DB-A213-7ACE4E68A477}" destId="{6821890A-6297-4AA9-B19B-7BA8F27D4144}" srcOrd="1" destOrd="0" presId="urn:microsoft.com/office/officeart/2005/8/layout/cycle2"/>
    <dgm:cxn modelId="{FD4E371C-D80A-4EDC-A436-4FCD96C961A8}" type="presParOf" srcId="{2AAE26B8-0835-4F55-A5B6-99CC16AD7754}" destId="{483F05D6-0718-49F1-958D-2ADFF159196A}" srcOrd="0" destOrd="0" presId="urn:microsoft.com/office/officeart/2005/8/layout/cycle2"/>
    <dgm:cxn modelId="{74AA0A6B-5EA7-4A98-BD13-5B13D883AED8}" type="presParOf" srcId="{2AAE26B8-0835-4F55-A5B6-99CC16AD7754}" destId="{0FB2F6C6-12C1-48A8-B7FB-188F54621DBA}" srcOrd="1" destOrd="0" presId="urn:microsoft.com/office/officeart/2005/8/layout/cycle2"/>
    <dgm:cxn modelId="{70453665-D195-4D97-B7A5-956A201EBC7E}" type="presParOf" srcId="{0FB2F6C6-12C1-48A8-B7FB-188F54621DBA}" destId="{45985A6F-0922-4623-B1E9-39F7AE90F6F1}" srcOrd="0" destOrd="0" presId="urn:microsoft.com/office/officeart/2005/8/layout/cycle2"/>
    <dgm:cxn modelId="{09E09308-2D0D-4496-A528-70AAFF128438}" type="presParOf" srcId="{2AAE26B8-0835-4F55-A5B6-99CC16AD7754}" destId="{A9593CBC-DCCA-425A-AE4A-D7658C42AA73}" srcOrd="2" destOrd="0" presId="urn:microsoft.com/office/officeart/2005/8/layout/cycle2"/>
    <dgm:cxn modelId="{70CE04EC-3408-4ABE-95D3-9C47CEC5A986}" type="presParOf" srcId="{2AAE26B8-0835-4F55-A5B6-99CC16AD7754}" destId="{FDAF9647-74A8-4BFC-8A42-96A5F34166ED}" srcOrd="3" destOrd="0" presId="urn:microsoft.com/office/officeart/2005/8/layout/cycle2"/>
    <dgm:cxn modelId="{30E5637A-81FC-4773-8EDE-15924F47CB04}" type="presParOf" srcId="{FDAF9647-74A8-4BFC-8A42-96A5F34166ED}" destId="{6821890A-6297-4AA9-B19B-7BA8F27D4144}" srcOrd="0" destOrd="0" presId="urn:microsoft.com/office/officeart/2005/8/layout/cycle2"/>
    <dgm:cxn modelId="{82A1FD81-C0FB-4DAB-954F-AB9B7C79BFD1}" type="presParOf" srcId="{2AAE26B8-0835-4F55-A5B6-99CC16AD7754}" destId="{8C16D81E-F93E-4696-B942-A1B443EDBE9A}" srcOrd="4" destOrd="0" presId="urn:microsoft.com/office/officeart/2005/8/layout/cycle2"/>
    <dgm:cxn modelId="{05FCB16B-359A-4B10-9E35-903E7F530D6F}" type="presParOf" srcId="{2AAE26B8-0835-4F55-A5B6-99CC16AD7754}" destId="{D5E42DAC-9F41-4B44-B16A-75B102828984}" srcOrd="5" destOrd="0" presId="urn:microsoft.com/office/officeart/2005/8/layout/cycle2"/>
    <dgm:cxn modelId="{1005FB9D-8AEF-4CBF-9DD4-DEBB3A22E8C1}" type="presParOf" srcId="{D5E42DAC-9F41-4B44-B16A-75B102828984}" destId="{0805A6E1-FF6B-4158-8781-5448EE416706}"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3F05D6-0718-49F1-958D-2ADFF159196A}">
      <dsp:nvSpPr>
        <dsp:cNvPr id="0" name=""/>
        <dsp:cNvSpPr/>
      </dsp:nvSpPr>
      <dsp:spPr>
        <a:xfrm>
          <a:off x="471344" y="55125"/>
          <a:ext cx="628203" cy="6282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y</a:t>
          </a:r>
        </a:p>
      </dsp:txBody>
      <dsp:txXfrm>
        <a:off x="563342" y="147123"/>
        <a:ext cx="444207" cy="444207"/>
      </dsp:txXfrm>
    </dsp:sp>
    <dsp:sp modelId="{0FB2F6C6-12C1-48A8-B7FB-188F54621DBA}">
      <dsp:nvSpPr>
        <dsp:cNvPr id="0" name=""/>
        <dsp:cNvSpPr/>
      </dsp:nvSpPr>
      <dsp:spPr>
        <a:xfrm rot="3600000">
          <a:off x="935427" y="667213"/>
          <a:ext cx="166532" cy="21201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947917" y="687984"/>
        <a:ext cx="116572" cy="127210"/>
      </dsp:txXfrm>
    </dsp:sp>
    <dsp:sp modelId="{A9593CBC-DCCA-425A-AE4A-D7658C42AA73}">
      <dsp:nvSpPr>
        <dsp:cNvPr id="0" name=""/>
        <dsp:cNvSpPr/>
      </dsp:nvSpPr>
      <dsp:spPr>
        <a:xfrm>
          <a:off x="942552" y="871280"/>
          <a:ext cx="628203" cy="6282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z</a:t>
          </a:r>
        </a:p>
      </dsp:txBody>
      <dsp:txXfrm>
        <a:off x="1034550" y="963278"/>
        <a:ext cx="444207" cy="444207"/>
      </dsp:txXfrm>
    </dsp:sp>
    <dsp:sp modelId="{FDAF9647-74A8-4BFC-8A42-96A5F34166ED}">
      <dsp:nvSpPr>
        <dsp:cNvPr id="0" name=""/>
        <dsp:cNvSpPr/>
      </dsp:nvSpPr>
      <dsp:spPr>
        <a:xfrm rot="10800000">
          <a:off x="706893" y="1079373"/>
          <a:ext cx="166532" cy="21201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10800000">
        <a:off x="756853" y="1121777"/>
        <a:ext cx="116572" cy="127210"/>
      </dsp:txXfrm>
    </dsp:sp>
    <dsp:sp modelId="{8C16D81E-F93E-4696-B942-A1B443EDBE9A}">
      <dsp:nvSpPr>
        <dsp:cNvPr id="0" name=""/>
        <dsp:cNvSpPr/>
      </dsp:nvSpPr>
      <dsp:spPr>
        <a:xfrm>
          <a:off x="136" y="871280"/>
          <a:ext cx="628203" cy="6282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x</a:t>
          </a:r>
        </a:p>
      </dsp:txBody>
      <dsp:txXfrm>
        <a:off x="92134" y="963278"/>
        <a:ext cx="444207" cy="444207"/>
      </dsp:txXfrm>
    </dsp:sp>
    <dsp:sp modelId="{D5E42DAC-9F41-4B44-B16A-75B102828984}">
      <dsp:nvSpPr>
        <dsp:cNvPr id="0" name=""/>
        <dsp:cNvSpPr/>
      </dsp:nvSpPr>
      <dsp:spPr>
        <a:xfrm rot="18000000">
          <a:off x="464220" y="675377"/>
          <a:ext cx="166532" cy="21201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476710" y="739414"/>
        <a:ext cx="116572" cy="12721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08:38.482"/>
    </inkml:context>
    <inkml:brush xml:id="br0">
      <inkml:brushProperty name="width" value="0.05" units="cm"/>
      <inkml:brushProperty name="height" value="0.05" units="cm"/>
      <inkml:brushProperty name="color" value="#E71224"/>
    </inkml:brush>
  </inkml:definitions>
  <inkml:trace contextRef="#ctx0" brushRef="#br0">1416 307 24575,'1'0'0,"0"1"0,0 0 0,1-1 0,-1 1 0,0 0 0,0 0 0,0-1 0,0 1 0,0 0 0,0 0 0,0 0 0,0 1 0,-1-1 0,1 0 0,0 0 0,-1 0 0,1 0 0,0 1 0,-1-1 0,0 0 0,1 1 0,-1-1 0,0 0 0,0 1 0,1-1 0,-1 0 0,0 1 0,-1 2 0,0 41 0,-3-31 0,-1-1 0,-1 1 0,0-2 0,-1 1 0,-15 21 0,2-3 0,13-22 0,0 1 0,0-1 0,-1-1 0,-11 10 0,-25 31 0,32-33 0,-1-1 0,-22 21 0,8-8 0,-116 101 0,100-90 0,-58 41 0,53-33 0,40-38 0,0-1 0,0 1 0,0-2 0,-11 8 0,8-6 0,1 0 0,1 0 0,-1 0 0,-12 19 0,-11 9 0,20-22 0,0 1 0,-12 21 0,-16 19 0,25-36 0,2 1 0,-24 44 0,25-39 0,-32 42 0,18-29 0,2 1 0,-20 43 0,2-4 0,-56 119 0,60-125 0,-34 84 0,52-100 0,11-29 0,-1 0 0,-17 29 0,21-43 0,1 0 0,0 0 0,1 1 0,0-1 0,2 1 0,-1 0 0,2 0 0,-1 18 0,3 129 0,3-78 0,-5-45 0,-1-1 0,-9 42 0,6-25 0,2 0 0,6 91 0,1-38 0,-3-80 0,0-1 0,2 1 0,1-1 0,1 0 0,2 0 0,0 0 0,2-1 0,14 32 0,3 15 0,-23-60 0,2-1 0,0 0 0,0 0 0,1-1 0,0 1 0,1-1 0,1 0 0,0-1 0,8 11 0,-1-6 0,2 0 0,-1-1 0,2-1 0,0 0 0,0-1 0,1-1 0,0-1 0,1 0 0,1-1 0,23 7 0,68 24 0,-66-23 0,1-1 0,78 16 0,2 0 0,-30-6 0,75 26 0,-129-38 0,61 18 0,-72-18 0,-1 1 0,0 1 0,-1 1 0,38 31 0,-63-45 0,17 12 0,1 0 0,0-1 0,1-1 0,1-2 0,49 18 0,5-3 0,-44-14 0,0-1 0,55 9 0,-13-10 0,110 1 0,572-12 0,-721 0 0,44-9 0,-44 5 0,49-1 0,-52 6 0,-6 1 0,1-1 0,-1-1 0,0-2 0,29-6 0,-35 4 0,0 2 0,33-1 0,-31 3 0,-1-1 0,25-5 0,-33 4 0,0 1 0,1 1 0,-1 1 0,0 0 0,1 1 0,-1 0 0,0 1 0,16 5 0,-14-4 0,51 8 0,1-2 0,94-2 0,336-7 0,-493 0 0,0 0 0,1 0 0,-1 0 0,0-1 0,1 0 0,-1-1 0,0 1 0,0-1 0,0 0 0,0-1 0,0 0 0,0 1 0,-1-2 0,0 1 0,1-1 0,-1 0 0,0 0 0,-1 0 0,8-8 0,-7 6 0,1 1 0,0-1 0,1 1 0,-1 0 0,1 1 0,0 0 0,0 0 0,0 0 0,1 1 0,0 0 0,-1 0 0,13-2 0,-7 2 0,-1-2 0,1 1 0,21-14 0,29-22 0,-24 16 0,0-2 0,62-55 0,-87 65 0,-1 0 0,-1-1 0,-1-1 0,0 0 0,13-32 0,4-5 0,58-98 0,-79 141 0,-1-1 0,0 0 0,-1 0 0,0-1 0,4-20 0,-5 18 0,0 0 0,1 1 0,1 0 0,8-15 0,-6 11 0,0 1 0,0-2 0,-2 1 0,6-30 0,-7 28 0,0 0 0,2 0 0,15-34 0,-11 30 0,-2 0 0,0-1 0,-2 0 0,6-44 0,-4 25 0,38-150 0,-40 101 0,-7 71 0,1 0 0,8-41 0,-4 32 0,-1 1 0,-2-1 0,-1 0 0,-4-39 0,1 27 0,4-52 0,9 31 0,-7 46 0,-1-1 0,2-28 0,-5 11 0,1-9 0,-6-55 0,3 86 0,-1 1 0,0-1 0,0 1 0,-2 0 0,0 0 0,0 0 0,-15-24 0,10 19 0,1 0 0,1 0 0,-9-34 0,11 32 0,-1 1 0,-1-1 0,-14-24 0,5 14 0,-17-48 0,21 47 0,-26-48 0,0 8 0,-36-93 0,43 90 0,-41-86 0,-6-24 0,20 71 0,53 99 0,-1 0 0,0 1 0,-1 0 0,0 0 0,-1 1 0,-1 0 0,0 1 0,-1 0 0,0 0 0,0 1 0,-2 1 0,-19-14 0,-247-161 0,255 170 0,-8-7 0,-33-30 0,27 20 0,-57-44 0,61 46 0,27 24 0,1-1 0,-1 1 0,0 0 0,0 0 0,-1 1 0,1 0 0,-1 1 0,0 0 0,-1 0 0,1 0 0,-1 1 0,0 0 0,1 1 0,-1 0 0,0 0 0,-13 0 0,-1248 2 0,540 2 0,705 0 0,-48 8 0,48-6 0,-47 3 0,67-7 0,1 0 0,-1 0 0,1 1 0,-1-1 0,1 1 0,0 0 0,-1 0 0,1 0 0,0 1 0,-1-1 0,1 1 0,0 0 0,0 0 0,0 1 0,1-1 0,-6 5 0,3 1 0,0 0 0,0 0 0,1 0 0,0 1 0,0 0 0,-4 13 0,-3 0 0,0-1 0,-1 0 0,-2-1 0,-19 23 0,22-28 0,5-8 19,0 0-1,-1 0 1,0-1 0,0 0-1,-1 0 1,-8 5 0,-31 21-1515,39-23-5330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4:35.724"/>
    </inkml:context>
    <inkml:brush xml:id="br0">
      <inkml:brushProperty name="width" value="0.05" units="cm"/>
      <inkml:brushProperty name="height" value="0.05" units="cm"/>
      <inkml:brushProperty name="color" value="#66CC00"/>
    </inkml:brush>
  </inkml:definitions>
  <inkml:trace contextRef="#ctx0" brushRef="#br0">1 0 24575,'543'0'-1365,"-524"0"-5461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4:38.138"/>
    </inkml:context>
    <inkml:brush xml:id="br0">
      <inkml:brushProperty name="width" value="0.05" units="cm"/>
      <inkml:brushProperty name="height" value="0.05" units="cm"/>
      <inkml:brushProperty name="color" value="#66CC00"/>
    </inkml:brush>
  </inkml:definitions>
  <inkml:trace contextRef="#ctx0" brushRef="#br0">1 1 24575,'10'1'0,"1"1"0,-1 0 0,1 0 0,-1 2 0,0-1 0,0 1 0,-1 0 0,1 1 0,15 11 0,-14-10 0,0 1 0,0-2 0,0 1 0,0-2 0,1 1 0,24 4 0,158 15 0,-85-4-1365,-92-19-5461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4:39.524"/>
    </inkml:context>
    <inkml:brush xml:id="br0">
      <inkml:brushProperty name="width" value="0.05" units="cm"/>
      <inkml:brushProperty name="height" value="0.05" units="cm"/>
      <inkml:brushProperty name="color" value="#66CC00"/>
    </inkml:brush>
  </inkml:definitions>
  <inkml:trace contextRef="#ctx0" brushRef="#br0">1 1 24575,'6'2'0,"0"1"0,0-1 0,0 1 0,0 1 0,0-1 0,-1 1 0,1 0 0,5 6 0,-9-8 0,79 69 0,-47-39 0,1-2 0,47 31 0,-77-57 16,0 0 0,0 0 0,0 0 0,-1 1 0,7 9-1,6 6-1475,-7-11-5366</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4:41.596"/>
    </inkml:context>
    <inkml:brush xml:id="br0">
      <inkml:brushProperty name="width" value="0.05" units="cm"/>
      <inkml:brushProperty name="height" value="0.05" units="cm"/>
      <inkml:brushProperty name="color" value="#66CC00"/>
    </inkml:brush>
  </inkml:definitions>
  <inkml:trace contextRef="#ctx0" brushRef="#br0">0 0 24575,'1'16'0,"1"0"0,7 30 0,2 27 0,-11 102-1365,0-156-5461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4:43.391"/>
    </inkml:context>
    <inkml:brush xml:id="br0">
      <inkml:brushProperty name="width" value="0.05" units="cm"/>
      <inkml:brushProperty name="height" value="0.05" units="cm"/>
      <inkml:brushProperty name="color" value="#66CC00"/>
    </inkml:brush>
  </inkml:definitions>
  <inkml:trace contextRef="#ctx0" brushRef="#br0">0 0 24575,'14'2'0,"1"1"0,-1 0 0,-1 0 0,1 2 0,0 0 0,-1 0 0,0 1 0,0 1 0,18 13 0,54 23 0,-16-11 0,-49-22 0,0 0 0,27 8 0,-38-15-6,0 0 0,0 1 0,0 1 0,-1 0 0,1 0 0,9 8 0,7 4-1317,-14-10-5503</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4:45.535"/>
    </inkml:context>
    <inkml:brush xml:id="br0">
      <inkml:brushProperty name="width" value="0.05" units="cm"/>
      <inkml:brushProperty name="height" value="0.05" units="cm"/>
      <inkml:brushProperty name="color" value="#66CC00"/>
    </inkml:brush>
  </inkml:definitions>
  <inkml:trace contextRef="#ctx0" brushRef="#br0">1 0 24575,'0'370'-1365,"0"-351"-5461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4:47.078"/>
    </inkml:context>
    <inkml:brush xml:id="br0">
      <inkml:brushProperty name="width" value="0.05" units="cm"/>
      <inkml:brushProperty name="height" value="0.05" units="cm"/>
      <inkml:brushProperty name="color" value="#66CC00"/>
    </inkml:brush>
  </inkml:definitions>
  <inkml:trace contextRef="#ctx0" brushRef="#br0">0 1 24575,'5'1'0,"0"1"0,-1 0 0,1 0 0,-1 0 0,1 0 0,-1 1 0,0-1 0,6 6 0,8 5 0,194 111 0,-201-115-1365,-2 0-5461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4:48.560"/>
    </inkml:context>
    <inkml:brush xml:id="br0">
      <inkml:brushProperty name="width" value="0.05" units="cm"/>
      <inkml:brushProperty name="height" value="0.05" units="cm"/>
      <inkml:brushProperty name="color" value="#66CC00"/>
    </inkml:brush>
  </inkml:definitions>
  <inkml:trace contextRef="#ctx0" brushRef="#br0">464 1 24575,'-10'2'0,"0"1"0,0 1 0,0 0 0,0 0 0,1 1 0,0 0 0,0 0 0,0 1 0,0 0 0,-8 9 0,-2 2 0,-33 38 0,41-42 0,-1 1 0,0-2 0,-1 1 0,-1-2 0,-27 19 0,-83 51 0,82-54-1365,31-19-5461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09:21.285"/>
    </inkml:context>
    <inkml:brush xml:id="br0">
      <inkml:brushProperty name="width" value="0.05" units="cm"/>
      <inkml:brushProperty name="height" value="0.05" units="cm"/>
      <inkml:brushProperty name="color" value="#E71224"/>
    </inkml:brush>
  </inkml:definitions>
  <inkml:trace contextRef="#ctx0" brushRef="#br0">1 1 24575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7T03:11:05.062"/>
    </inkml:context>
    <inkml:brush xml:id="br0">
      <inkml:brushProperty name="width" value="0.05" units="cm"/>
      <inkml:brushProperty name="height" value="0.05" units="cm"/>
      <inkml:brushProperty name="color" value="#E71224"/>
    </inkml:brush>
  </inkml:definitions>
  <inkml:trace contextRef="#ctx0" brushRef="#br0">103 270 24575,'0'55'0,"0"40"0,1-23 0,-2 11 0,-2 6 0,-1 10 0,-1-4 0,1-23 0,-1-4 0,-1 3 0,-2 15 0,0 3 0,-1-11 0,-1-17 0,0-7 0,2 2 0,1 0 0,2 0 0,2 1 0,0 3 0,1 0 0,1 2 0,0-1 0,1-8 0,0-1 0,3 48 0,5-11 0,4-9 0,2-13 0,-2-15 0,-4-12 0,-1-8 0,-3-7 0,-2-4 0,0 4 0,-2 9 0,0 22 0,0 28 0,0-32 0,0 2 0,0 7 0,0 0 0,0 2 0,0-1 0,0 1 0,0-1 0,0-1 0,0-1 0,0-1 0,0 0 0,1 0 0,1-1 0,1-4 0,0-2 0,6 42 0,0-16 0,-3-15 0,-4-10 0,-2-9 0,0-4 0,0-6 0,0-3 0,0-2 0,0-6 0,0-4 0,0-6 0,0-4 0,0-1 0,0 4 0,0 12 0,0 15 0,0 15 0,0 13 0,2 6 0,1 6 0,3 10 0,-2-39 0,0 2 0,0 4 0,2 0 0,1 1 0,0-1 0,1-4 0,0-2 0,6 28 0,-1-24 0,-5-17 0,-4-21 0,-1-3 0,0-9 0,7 6 0,6 15 0,4 19 0,1 11 0,-7 0 0,-4-13 0,-4-9 0,-4-16 0,3 5 0,1-1 0,7 20 0,1 8 0,-1 0 0,-1-5 0,-3-12 0,1-3 0,1-5 0,-2-3 0,0-6 0,-3-5 0,-1-3 0,-3-3 0,-2 0 0,0 1 0,0 1 0,-3-1 0,-2-1 0,-7-3 0,3-1 0,3 0 0,22 3 0,26 6 0,20 6 0,9 3 0,-6 1 0,-15-1 0,-7-3 0,-4 0 0,-1-4 0,3-4 0,4-2 0,6-3 0,7-2 0,4-2 0,1-3 0,-4-2 0,3-1 0,9 2 0,10 1 0,11 1 0,7-2 0,-3 0 0,-8 0 0,-6-5 0,-5-1 0,2-7 0,3-10 0,3-7 0,-40 13 0,0-2 0,4-1 0,1-1 0,1-1 0,-1 0 0,-2 0 0,-2 1 0,33-19 0,-19 10 0,-19 11 0,-8 9 0,-2 4 0,8-1 0,15-3 0,29-8 0,-25 9 0,5 1 0,8-2 0,3 1 0,8 0 0,1 0 0,-1 1 0,-1 0 0,-5 1 0,-2-1 0,-3 0 0,-2-2 0,-5 1 0,-2-2 0,-5-1 0,-1-2 0,4-5 0,0-4 0,6-4 0,1-4 0,7-6 0,3-2 0,5-4 0,2-1 0,2-1 0,0 1 0,-5 3 0,-2 3 0,-9 4 0,0 2 0,0 0 0,-1 1 0,-4 2 0,-2 1 0,0-1 0,-1 0 0,-5 2 0,-3 1 0,-11 4 0,-2 1 0,34-26 0,0 1 0,8-2 0,-39 26 0,1 1 0,2 0 0,0-1 0,1-1 0,-1 0 0,-3 2 0,-1-1 0,37-24 0,-6 6 0,-7 5 0,-4 5 0,-8 4 0,-12 5 0,-12 3 0,-14 13 0,-9 4 0,-8 13 0,0 2 0,-2 1 0,-4 1 0,-1 0 0,-3 0 0,3-5 0,0-1 0,5-17 0,6-56 0,9-3 0,7-13 0,-1 9 0,4-7 0,3-3-625,0 4 0,4-4 1,1-2-1,3 0 625,-4 12 0,2-1 0,2 0 0,0 0 0,1 1 0,0 0 0,0 2 0,1-1 0,1 1 0,0 1 0,10-17 0,0 1 0,1 1 0,-1 4-307,-3 9 1,-1 3 0,-1 1-1,0 1 307,10-14 0,-2 2 0,-1 1-157,-4 6 0,-2 1 0,0 1 157,-6 7 0,0 1 0,-1 0 0,-2 3 0,-1 1 0,0 1 0,16-26 0,-1 2 0,1 5 0,0 4 0,-5 9 0,-1 5 1131,-8 14 1,0 5-1132,17-12 1357,-34 32-1357,-37 13 576,-44 9-576,-30-5 0,-1 0 0,28-3 0,26-1 0,25 3 0,-1-2 0,-7 1 0,-7 2 0,-9 2 0,-12 3 0,-16 0 0,-18 2 0,-8 7 0,6 5 0,17 3 0,20-4 0,15-6 0,7-5 0,1-2 0,-6 0 0,-11 0 0,-15 0 0,-19 4 0,-13 7 0,42-3 0,-1 2 0,0 3 0,1 0 0,-44 14 0,6-1 0,1-5 0,-3-5 0,-1-7 0,5-6 0,13-2 0,18-1 0,16 0 0,11 0 0,0 3 0,-18 5 0,-37 8 0,21-3 0,-5 1 0,-12 4 0,-4 2 0,-9 2 0,-1 0 0,0 2 0,1 0 0,4-1 0,2-2 0,7-1 0,4-2 0,14-3 0,4-1 0,-27 7 0,29-9 0,20-6 0,13-4 0,8-2 0,5 0 0,0 0 0,-4 0 0,-7 0 0,-11 0 0,-14 0 0,-14 3 0,-13 6 0,-11 6 0,-8 1 0,0-2 0,3-6 0,10-5 0,12-2 0,6-5 0,5-10 0,-6-10 0,-6-13 0,-14-6 0,34 19 0,-1 0 0,-5 0 0,0 0 0,-3-1 0,1 0 0,1 0 0,1 1 0,3 0 0,1 0 0,-37-20 0,14 4 0,14 6 0,13 5 0,11 5 0,7 5 0,2 5 0,-2 2 0,-5 3 0,-4 1 0,-2 2 0,-4-1 0,-5 0 0,-1 0 0,-3 2 0,6 3 0,4 1 0,6 1 0,4 0 0,-1 0 0,-3 2 0,-9 5 0,1 3 0,-5 4 0,-8 2 0,-3-5 0,-4-2 0,6-6 0,11-3 0,4 3 0,-2-1 0,-1 1 0,-1 0 0,-2 0 0,-2 1 0,-5 1 0,-6 0 0,-3 5 0,-5 2 0,-4 1 0,-9 1 0,-7-2 0,-2-3 0,4-3 0,11-3 0,15-3 0,13 0 0,13 0 0,9 0 0,8 0 0,6 0 0,4-1 0,1-1 0,-1-3 0,0 0 0,-7-2 0,-6-1 0,-9 1 0,-9 0 0,-6 1 0,-7 2 0,1 2 0,4 1 0,8 1 0,10 0 0,11 0 0,8 0 0,5 0 0,0 0 0,-3 0 0,-1 5 0,-6 5 0,-6 6 0,-8 6 0,-11 5 0,-3 0 0,2 0 0,7-6 0,11-6 0,11-6 0,6-4 0,10-3 0,47-20 0,-34 13 0,32-14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7T03:11:09.447"/>
    </inkml:context>
    <inkml:brush xml:id="br0">
      <inkml:brushProperty name="width" value="0.05" units="cm"/>
      <inkml:brushProperty name="height" value="0.05" units="cm"/>
      <inkml:brushProperty name="color" value="#E71224"/>
    </inkml:brush>
  </inkml:definitions>
  <inkml:trace contextRef="#ctx0" brushRef="#br0">1 1 24575,'0'0'0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3:48.291"/>
    </inkml:context>
    <inkml:brush xml:id="br0">
      <inkml:brushProperty name="width" value="0.05" units="cm"/>
      <inkml:brushProperty name="height" value="0.05" units="cm"/>
      <inkml:brushProperty name="color" value="#AB008B"/>
    </inkml:brush>
  </inkml:definitions>
  <inkml:trace contextRef="#ctx0" brushRef="#br0">1091 45 24575,'-65'-20'0,"-72"0"0,110 18 0,-1 0 0,0 2 0,0 0 0,0 2 0,0 2 0,1 0 0,-1 2 0,1 0 0,-42 18 0,-63 39 0,-18 5 0,136-62 0,0 0 0,0 1 0,0 1 0,1 0 0,-16 13 0,24-18 0,1 2 0,-1-1 0,0 1 0,1-1 0,0 1 0,0 0 0,1 1 0,0-1 0,0 1 0,0-1 0,0 1 0,1 0 0,0 0 0,0 0 0,-2 11 0,-2 22 0,-3-1 0,-1 0 0,-19 47 0,5-16 0,9-15 0,-11 87 0,19-101 0,1 17 0,3 0 0,5 84 0,1-32 0,-3-95 0,1-1 0,0 1 0,1-1 0,1 1 0,0-1 0,1 0 0,0 0 0,1 0 0,0-1 0,1 0 0,8 13 0,11 21 0,-22-38 0,0 0 0,1 0 0,0 0 0,1-1 0,0 0 0,0 0 0,0 0 0,1 0 0,0-1 0,0 0 0,1 0 0,-1-1 0,15 9 0,4-3 0,0-2 0,37 10 0,-5-2 0,-37-12 0,-1 0 0,1-2 0,36 2 0,33 5 0,-40-3 0,2-2 0,-1-3 0,74-5 0,-17 1 0,501 2 0,-603 0 0,1-1 0,-1 1 0,0-1 0,0 0 0,0-1 0,0 1 0,0-1 0,0 0 0,0 0 0,0 0 0,-1-1 0,1 0 0,-1 0 0,0 0 0,0 0 0,0 0 0,0-1 0,0 0 0,5-7 0,2-6 0,0 0 0,-1 0 0,14-35 0,-18 38 0,33-75 0,-28 65 0,-1 0 0,-1-1 0,-2 0 0,0 0 0,-2 0 0,5-51 0,-6 20 0,-2 0 0,-7-69 0,2 113 0,0 0 0,-1-1 0,-1 1 0,0 1 0,0-1 0,-1 1 0,-1 0 0,0 0 0,0 0 0,-1 1 0,-1 0 0,-10-9 0,-36-52 0,44 50 0,0-1 0,2 0 0,0 0 0,-7-33 0,8 26 0,-1 2 0,-18-39 0,21 55 0,-1 0 0,0 0 0,-1 1 0,0 0 0,-1 1 0,0 0 0,0 0 0,-1 1 0,-18-12 0,21 14 0,-3-2 0,1-1 0,1 0 0,-11-13 0,11 12 0,0 1 0,0 0 0,-18-14 0,4 8-227,-1 1-1,0 0 1,-1 2-1,0 1 1,-50-15-1,60 22-6598</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3:55.784"/>
    </inkml:context>
    <inkml:brush xml:id="br0">
      <inkml:brushProperty name="width" value="0.05" units="cm"/>
      <inkml:brushProperty name="height" value="0.05" units="cm"/>
      <inkml:brushProperty name="color" value="#AB008B"/>
    </inkml:brush>
  </inkml:definitions>
  <inkml:trace contextRef="#ctx0" brushRef="#br0">826 155 24575,'-7'-7'0,"-1"2"0,0-1 0,0 1 0,-15-7 0,-3-1 0,16 7 0,0 0 0,0 1 0,-1 1 0,1-1 0,-1 2 0,0 0 0,0 0 0,0 1 0,-1 0 0,1 1 0,-1 0 0,1 1 0,0 0 0,-1 1 0,1 0 0,0 1 0,-1 0 0,1 1 0,0 0 0,0 1 0,-20 10 0,-20 9 0,18-8 0,0 1 0,-39 26 0,62-34 0,0 1 0,0 0 0,1 0 0,0 1 0,0 0 0,-8 14 0,-9 11 0,4-6 0,1 2 0,-24 49 0,26-45 0,8-18 0,1 1 0,1 0 0,1 1 0,1 0 0,1 0 0,0 1 0,-3 23 0,3-5 0,0 3 0,-3 75 0,8-25 0,3 79 0,1-157 0,0-1 0,1 0 0,0 0 0,1 0 0,0 0 0,0-1 0,2 0 0,-1 0 0,11 13 0,11 20 0,-15-26 0,0 0 0,1-1 0,1 0 0,30 26 0,-9-10 0,-15-15 0,0-1 0,2-1 0,28 16 0,-26-17 0,-3-4 0,0 0 0,35 11 0,-33-13 0,47 24 0,-56-26 0,-1-1 0,1-1 0,1 0 0,-1 0 0,0-2 0,1 0 0,0-1 0,0 0 0,0-2 0,30-1 0,41 3 0,-22 8 0,-45-5 0,-1-2 0,29 1 0,26-3 0,134-3 0,-198-1 0,-1 0 0,0 0 0,0-1 0,0 0 0,0-1 0,-1 1 0,1-2 0,-1 1 0,0-1 0,-1-1 0,13-12 0,7-5 0,18-24 0,-15 14 0,-25 28 0,0 0 0,0 0 0,-1-1 0,0 1 0,0-1 0,-1 0 0,0 0 0,0 0 0,0-1 0,-1 1 0,0-1 0,-1 1 0,1-13 0,0-11 0,-1 0 0,-4-35 0,0-1 0,4 39 0,9-51 0,-5 51 0,2-53 0,-6 27 0,-3-71 0,1 111 0,-1 1 0,-1-1 0,1 1 0,-2 0 0,0 0 0,-11-24 0,9 26 0,-2 1 0,1-1 0,-17-17 0,15 20 0,1-2 0,0 1 0,1-1 0,-9-17 0,2 4 0,0 0 0,-33-38 0,32 41 0,-63-76 0,71 87 0,-1 1 0,0-1 0,-1 2 0,0 0 0,-11-7 0,-25-22 0,-83-74 0,105 91 0,0 2 0,-2 0 0,-49-24 0,47 29 0,18 7 0,0 1 0,-1 0 0,1 0 0,-1 1 0,0 0 0,0 1 0,0 0 0,-18-1 0,-59 4-1365,68 0-5461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3:59.676"/>
    </inkml:context>
    <inkml:brush xml:id="br0">
      <inkml:brushProperty name="width" value="0.05" units="cm"/>
      <inkml:brushProperty name="height" value="0.05" units="cm"/>
      <inkml:brushProperty name="color" value="#AB008B"/>
    </inkml:brush>
  </inkml:definitions>
  <inkml:trace contextRef="#ctx0" brushRef="#br0">1262 88 24575,'-3'0'0,"1"-1"0,-1 0 0,1 0 0,-1 0 0,1 0 0,0 0 0,0-1 0,-1 1 0,1-1 0,0 0 0,-3-3 0,-15-9 0,-1 7 0,0 0 0,0 2 0,0 1 0,-1 0 0,1 1 0,-26 1 0,10 0 0,-43-8 0,48 5 0,-51-1 0,51 5 0,-57 9 0,75-6 0,1 1 0,0 1 0,0 0 0,0 1 0,1 0 0,-23 14 0,-341 216 0,368-230 0,0 0 0,0 0 0,1 1 0,0-1 0,0 2 0,0-1 0,0 1 0,1 0 0,0 0 0,1 1 0,0 0 0,0 0 0,0 0 0,1 0 0,1 1 0,-5 12 0,-3 30 0,-4 1 0,-31 77 0,43-122 0,0 0 0,1 1 0,-1 0 0,2-1 0,-1 1 0,1 0 0,0 0 0,1 0 0,-1 0 0,2 0 0,-1 0 0,1 0 0,3 12 0,3 3 0,1 0 0,1-1 0,13 25 0,-20-44 0,39 107 0,-29-87 0,6 11 0,39 55 0,-49-79 0,1 0 0,0 0 0,0-1 0,1 0 0,0-1 0,0 0 0,1-1 0,0 0 0,13 6 0,0-1 0,-1 2 0,30 22 0,-34-22 0,-1-4 0,1-1 0,0 0 0,0-2 0,1 0 0,0-1 0,1-1 0,32 4 0,9 4 0,9-1 0,1-3 0,0-3 0,104-4 0,-119-2 0,-34-3 0,0-1 0,-1 0 0,0-2 0,0 0 0,0-2 0,-1 0 0,25-14 0,-1 2 0,-15 8 0,214-83 0,-205 83 0,-17 6 0,0-1 0,0-1 0,37-19 0,-54 23 0,0 1 0,0-1 0,0 1 0,0-1 0,0-1 0,-1 1 0,1-1 0,-1 0 0,-1 0 0,1 0 0,-1 0 0,1 0 0,-2-1 0,1 0 0,0 0 0,-1 1 0,0-1 0,1-11 0,18-77 0,-14 66 0,0 0 0,-2-1 0,2-50 0,-7 48 0,1-3 0,-2 0 0,-8-57 0,6 79 0,0 1 0,0-1 0,-1 1 0,0 0 0,-1 0 0,-1 0 0,0 1 0,0-1 0,-1 1 0,0 1 0,-12-13 0,-90-87 0,74 73 0,27 27 0,0 0 0,-1 0 0,0 1 0,-1 0 0,-12-7 0,-39-30 0,49 35 0,0 0 0,-1 1 0,0 1 0,-17-9 0,-31-15 0,51 25 0,-1 0 0,0 1 0,-1 0 0,1 1 0,-1 0 0,0 1 0,-1 1 0,1 0 0,-21-3 0,-22-2-1365,40 3-5461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4:20.329"/>
    </inkml:context>
    <inkml:brush xml:id="br0">
      <inkml:brushProperty name="width" value="0.05" units="cm"/>
      <inkml:brushProperty name="height" value="0.05" units="cm"/>
      <inkml:brushProperty name="color" value="#AB008B"/>
    </inkml:brush>
  </inkml:definitions>
  <inkml:trace contextRef="#ctx0" brushRef="#br0">809 89 24575,'-26'0'0,"0"1"0,0 1 0,1 1 0,-1 1 0,1 2 0,-1 0 0,-46 20 0,-56 21 0,17-7 0,69-24 0,-44 9 0,27-9 0,56-14 0,-1-1 0,1 0 0,0 1 0,-1 0 0,1-1 0,0 1 0,0 1 0,0-1 0,0 0 0,1 1 0,-1-1 0,1 1 0,-1 0 0,1 0 0,0 0 0,0 0 0,0 0 0,1 0 0,-1 1 0,1-1 0,0 0 0,0 1 0,-1 4 0,-1 10 0,1-1 0,0 0 0,3 35 0,0-38 0,-1 1 0,-1-1 0,-4 30 0,-11 37 0,12-55 0,-1 0 0,-13 36 0,14-48 0,0 1 0,0-1 0,2 1 0,0-1 0,0 1 0,1 0 0,1 0 0,1-1 0,0 1 0,1 0 0,0 0 0,1-1 0,1 0 0,0 1 0,1-1 0,1-1 0,0 1 0,1-1 0,0 0 0,1-1 0,0 1 0,1-2 0,16 18 0,9 8 0,55 81 0,-61-78 0,2 0 0,40 39 0,-58-68 0,1 0 0,0-1 0,1-1 0,0-1 0,0 0 0,1 0 0,0-2 0,0 1 0,1-2 0,-1 0 0,1-1 0,28 3 0,15-1 0,1-4 0,71-4 0,-27-1 0,395 3 0,-483-1 0,-1-1 0,1 0 0,-1-2 0,0 1 0,20-9 0,27-7 0,-51 17 0,0 0 0,0-2 0,-1 1 0,1-1 0,-1-1 0,14-7 0,-21 9 0,1 1 0,-1 0 0,0-1 0,0 0 0,0 0 0,-1 0 0,1 0 0,-1 0 0,0-1 0,1 1 0,-1-1 0,-1 1 0,1-1 0,0 0 0,-1 0 0,0 1 0,0-1 0,0 0 0,-1 0 0,1-6 0,3-35 0,2 0 0,18-70 0,-18 80 0,-2 0 0,-1 0 0,-2 0 0,-5-53 0,1-2 0,3 78 0,0 1 0,-2-1 0,1 0 0,-1 1 0,-1-1 0,0 1 0,-1 0 0,0 0 0,0 0 0,-1 1 0,-1-1 0,-7-9 0,1 4 0,0 1 0,-2 0 0,0 1 0,0 0 0,-1 2 0,-22-15 0,-8-6 0,-66-61 0,65 36 0,39 48 0,1 0 0,-1 1 0,-1 0 0,0 0 0,0 1 0,-1 0 0,-14-10 0,-95-59 0,71 47 0,33 23 0,0-2 0,1 1 0,-17-15 0,12 9 0,0 1 0,0 0 0,-2 2 0,-23-11 0,-30-19 0,65 37-114,0 1 1,1-1-1,-1 1 0,0 1 0,0 0 1,-1 0-1,1 0 0,0 1 0,-1 0 1,1 1-1,-10 0 0,0 0-6712</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0T22:24:34.360"/>
    </inkml:context>
    <inkml:brush xml:id="br0">
      <inkml:brushProperty name="width" value="0.05" units="cm"/>
      <inkml:brushProperty name="height" value="0.05" units="cm"/>
      <inkml:brushProperty name="color" value="#66CC00"/>
    </inkml:brush>
  </inkml:definitions>
  <inkml:trace contextRef="#ctx0" brushRef="#br0">160 0 24575,'-2'62'0,"-13"94"0,-7 1 0,8-89 0,-3-1 0,-3 0 0,-35 81 0,48-134-1365,-1-3-5461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D1ADF-8A13-444D-84CE-AC62BBC22B96}" type="datetimeFigureOut">
              <a:rPr lang="en-US" smtClean="0"/>
              <a:t>4/26/22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DB57FE-B0E1-CE44-BD61-9C4B5240B2FA}" type="slidenum">
              <a:rPr lang="en-US" smtClean="0"/>
              <a:t>‹#›</a:t>
            </a:fld>
            <a:endParaRPr lang="en-US"/>
          </a:p>
        </p:txBody>
      </p:sp>
    </p:spTree>
    <p:extLst>
      <p:ext uri="{BB962C8B-B14F-4D97-AF65-F5344CB8AC3E}">
        <p14:creationId xmlns:p14="http://schemas.microsoft.com/office/powerpoint/2010/main" val="1836119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C297B80-3E38-9C4A-9F50-198B797DE3EF}"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36779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5133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81889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63075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297B80-3E38-9C4A-9F50-198B797DE3EF}"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927284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297B80-3E38-9C4A-9F50-198B797DE3EF}" type="datetimeFigureOut">
              <a:rPr lang="en-US" smtClean="0"/>
              <a:t>4/26/22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7882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297B80-3E38-9C4A-9F50-198B797DE3EF}" type="datetimeFigureOut">
              <a:rPr lang="en-US" smtClean="0"/>
              <a:t>4/26/22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6448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297B80-3E38-9C4A-9F50-198B797DE3EF}" type="datetimeFigureOut">
              <a:rPr lang="en-US" smtClean="0"/>
              <a:t>4/26/22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2109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97B80-3E38-9C4A-9F50-198B797DE3EF}" type="datetimeFigureOut">
              <a:rPr lang="en-US" smtClean="0"/>
              <a:t>4/26/22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55064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4/26/22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504084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4/26/22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21741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97B80-3E38-9C4A-9F50-198B797DE3EF}" type="datetimeFigureOut">
              <a:rPr lang="en-US" smtClean="0"/>
              <a:t>4/26/22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3D400-034A-EB4D-A1F2-290E2E147EF1}" type="slidenum">
              <a:rPr lang="en-US" smtClean="0"/>
              <a:t>‹#›</a:t>
            </a:fld>
            <a:endParaRPr lang="en-US"/>
          </a:p>
        </p:txBody>
      </p:sp>
    </p:spTree>
    <p:extLst>
      <p:ext uri="{BB962C8B-B14F-4D97-AF65-F5344CB8AC3E}">
        <p14:creationId xmlns:p14="http://schemas.microsoft.com/office/powerpoint/2010/main" val="202177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3.png"/><Relationship Id="rId18" Type="http://schemas.openxmlformats.org/officeDocument/2006/relationships/image" Target="../media/image4.png"/><Relationship Id="rId3" Type="http://schemas.openxmlformats.org/officeDocument/2006/relationships/diagramLayout" Target="../diagrams/layout1.xml"/><Relationship Id="rId7" Type="http://schemas.openxmlformats.org/officeDocument/2006/relationships/customXml" Target="../ink/ink1.xml"/><Relationship Id="rId17" Type="http://schemas.openxmlformats.org/officeDocument/2006/relationships/customXml" Target="../ink/ink3.xml"/><Relationship Id="rId2" Type="http://schemas.openxmlformats.org/officeDocument/2006/relationships/diagramData" Target="../diagrams/data1.xml"/><Relationship Id="rId16" Type="http://schemas.openxmlformats.org/officeDocument/2006/relationships/image" Target="../media/image5.png"/><Relationship Id="rId20" Type="http://schemas.openxmlformats.org/officeDocument/2006/relationships/image" Target="../media/image6.png"/><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19" Type="http://schemas.openxmlformats.org/officeDocument/2006/relationships/customXml" Target="../ink/ink4.xml"/><Relationship Id="rId4" Type="http://schemas.openxmlformats.org/officeDocument/2006/relationships/diagramQuickStyle" Target="../diagrams/quickStyle1.xml"/><Relationship Id="rId9" Type="http://schemas.openxmlformats.org/officeDocument/2006/relationships/customXml" Target="../ink/ink2.xml"/></Relationships>
</file>

<file path=ppt/slides/_rels/slide35.xml.rels><?xml version="1.0" encoding="UTF-8" standalone="yes"?>
<Relationships xmlns="http://schemas.openxmlformats.org/package/2006/relationships"><Relationship Id="rId8" Type="http://schemas.openxmlformats.org/officeDocument/2006/relationships/customXml" Target="../ink/ink8.xml"/><Relationship Id="rId13" Type="http://schemas.openxmlformats.org/officeDocument/2006/relationships/image" Target="../media/image11.png"/><Relationship Id="rId18" Type="http://schemas.openxmlformats.org/officeDocument/2006/relationships/customXml" Target="../ink/ink13.xml"/><Relationship Id="rId26" Type="http://schemas.openxmlformats.org/officeDocument/2006/relationships/customXml" Target="../ink/ink17.xml"/><Relationship Id="rId3" Type="http://schemas.openxmlformats.org/officeDocument/2006/relationships/image" Target="../media/image60.png"/><Relationship Id="rId21" Type="http://schemas.openxmlformats.org/officeDocument/2006/relationships/image" Target="../media/image15.png"/><Relationship Id="rId7" Type="http://schemas.openxmlformats.org/officeDocument/2006/relationships/image" Target="../media/image8.png"/><Relationship Id="rId12" Type="http://schemas.openxmlformats.org/officeDocument/2006/relationships/customXml" Target="../ink/ink10.xml"/><Relationship Id="rId17" Type="http://schemas.openxmlformats.org/officeDocument/2006/relationships/image" Target="../media/image13.png"/><Relationship Id="rId25" Type="http://schemas.openxmlformats.org/officeDocument/2006/relationships/image" Target="../media/image17.png"/><Relationship Id="rId2" Type="http://schemas.openxmlformats.org/officeDocument/2006/relationships/customXml" Target="../ink/ink5.xml"/><Relationship Id="rId16" Type="http://schemas.openxmlformats.org/officeDocument/2006/relationships/customXml" Target="../ink/ink12.xml"/><Relationship Id="rId20" Type="http://schemas.openxmlformats.org/officeDocument/2006/relationships/customXml" Target="../ink/ink14.xml"/><Relationship Id="rId1" Type="http://schemas.openxmlformats.org/officeDocument/2006/relationships/slideLayout" Target="../slideLayouts/slideLayout2.xml"/><Relationship Id="rId6" Type="http://schemas.openxmlformats.org/officeDocument/2006/relationships/customXml" Target="../ink/ink7.xml"/><Relationship Id="rId11" Type="http://schemas.openxmlformats.org/officeDocument/2006/relationships/image" Target="../media/image10.png"/><Relationship Id="rId24" Type="http://schemas.openxmlformats.org/officeDocument/2006/relationships/customXml" Target="../ink/ink16.xml"/><Relationship Id="rId5" Type="http://schemas.openxmlformats.org/officeDocument/2006/relationships/image" Target="../media/image7.png"/><Relationship Id="rId15" Type="http://schemas.openxmlformats.org/officeDocument/2006/relationships/image" Target="../media/image12.png"/><Relationship Id="rId23" Type="http://schemas.openxmlformats.org/officeDocument/2006/relationships/image" Target="../media/image16.png"/><Relationship Id="rId10" Type="http://schemas.openxmlformats.org/officeDocument/2006/relationships/customXml" Target="../ink/ink9.xml"/><Relationship Id="rId19" Type="http://schemas.openxmlformats.org/officeDocument/2006/relationships/image" Target="../media/image14.png"/><Relationship Id="rId4" Type="http://schemas.openxmlformats.org/officeDocument/2006/relationships/customXml" Target="../ink/ink6.xml"/><Relationship Id="rId9" Type="http://schemas.openxmlformats.org/officeDocument/2006/relationships/image" Target="../media/image9.png"/><Relationship Id="rId14" Type="http://schemas.openxmlformats.org/officeDocument/2006/relationships/customXml" Target="../ink/ink11.xml"/><Relationship Id="rId22" Type="http://schemas.openxmlformats.org/officeDocument/2006/relationships/customXml" Target="../ink/ink15.xml"/><Relationship Id="rId27" Type="http://schemas.openxmlformats.org/officeDocument/2006/relationships/image" Target="../media/image1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70136" y="1577921"/>
            <a:ext cx="6672021" cy="375446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3048001" y="2133601"/>
            <a:ext cx="3238822" cy="235977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5525146" y="2133601"/>
            <a:ext cx="3161654" cy="2359778"/>
          </a:xfrm>
          <a:prstGeom prst="ellipse">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724400" y="3067052"/>
            <a:ext cx="953792" cy="646331"/>
          </a:xfrm>
          <a:prstGeom prst="rect">
            <a:avLst/>
          </a:prstGeom>
          <a:noFill/>
        </p:spPr>
        <p:txBody>
          <a:bodyPr wrap="square" rtlCol="0">
            <a:spAutoFit/>
          </a:bodyPr>
          <a:lstStyle/>
          <a:p>
            <a:r>
              <a:rPr lang="en-US" sz="3600" dirty="0"/>
              <a:t>RE</a:t>
            </a:r>
          </a:p>
        </p:txBody>
      </p:sp>
      <p:sp>
        <p:nvSpPr>
          <p:cNvPr id="7" name="TextBox 6"/>
          <p:cNvSpPr txBox="1"/>
          <p:nvPr/>
        </p:nvSpPr>
        <p:spPr>
          <a:xfrm>
            <a:off x="6419850" y="3087470"/>
            <a:ext cx="1657350" cy="646331"/>
          </a:xfrm>
          <a:prstGeom prst="rect">
            <a:avLst/>
          </a:prstGeom>
          <a:noFill/>
        </p:spPr>
        <p:txBody>
          <a:bodyPr wrap="square" rtlCol="0">
            <a:spAutoFit/>
          </a:bodyPr>
          <a:lstStyle/>
          <a:p>
            <a:r>
              <a:rPr lang="en-US" sz="3600" dirty="0"/>
              <a:t>Co-RE</a:t>
            </a:r>
          </a:p>
        </p:txBody>
      </p:sp>
      <p:sp>
        <p:nvSpPr>
          <p:cNvPr id="8" name="TextBox 7"/>
          <p:cNvSpPr txBox="1"/>
          <p:nvPr/>
        </p:nvSpPr>
        <p:spPr>
          <a:xfrm>
            <a:off x="5715001" y="2545140"/>
            <a:ext cx="266700" cy="1569660"/>
          </a:xfrm>
          <a:prstGeom prst="rect">
            <a:avLst/>
          </a:prstGeom>
          <a:noFill/>
        </p:spPr>
        <p:txBody>
          <a:bodyPr wrap="square" rtlCol="0">
            <a:spAutoFit/>
          </a:bodyPr>
          <a:lstStyle/>
          <a:p>
            <a:r>
              <a:rPr lang="en-US" sz="3200" dirty="0"/>
              <a:t>REC</a:t>
            </a:r>
          </a:p>
        </p:txBody>
      </p:sp>
      <p:sp>
        <p:nvSpPr>
          <p:cNvPr id="9" name="TextBox 8"/>
          <p:cNvSpPr txBox="1"/>
          <p:nvPr/>
        </p:nvSpPr>
        <p:spPr>
          <a:xfrm>
            <a:off x="3581400" y="1047752"/>
            <a:ext cx="4724400" cy="646331"/>
          </a:xfrm>
          <a:prstGeom prst="rect">
            <a:avLst/>
          </a:prstGeom>
          <a:noFill/>
        </p:spPr>
        <p:txBody>
          <a:bodyPr wrap="square" rtlCol="0">
            <a:spAutoFit/>
          </a:bodyPr>
          <a:lstStyle/>
          <a:p>
            <a:r>
              <a:rPr lang="en-US" sz="3600" dirty="0"/>
              <a:t>UNIVERSE OF SETS</a:t>
            </a:r>
          </a:p>
        </p:txBody>
      </p:sp>
      <p:sp>
        <p:nvSpPr>
          <p:cNvPr id="10" name="TextBox 9"/>
          <p:cNvSpPr txBox="1"/>
          <p:nvPr/>
        </p:nvSpPr>
        <p:spPr>
          <a:xfrm>
            <a:off x="5181600" y="4610102"/>
            <a:ext cx="1543050" cy="646331"/>
          </a:xfrm>
          <a:prstGeom prst="rect">
            <a:avLst/>
          </a:prstGeom>
          <a:noFill/>
        </p:spPr>
        <p:txBody>
          <a:bodyPr wrap="square" rtlCol="0">
            <a:spAutoFit/>
          </a:bodyPr>
          <a:lstStyle/>
          <a:p>
            <a:r>
              <a:rPr lang="en-US" sz="3600" dirty="0"/>
              <a:t>NRNC</a:t>
            </a:r>
          </a:p>
        </p:txBody>
      </p:sp>
      <p:sp>
        <p:nvSpPr>
          <p:cNvPr id="11" name="TextBox 10"/>
          <p:cNvSpPr txBox="1"/>
          <p:nvPr/>
        </p:nvSpPr>
        <p:spPr>
          <a:xfrm>
            <a:off x="2438400" y="5370555"/>
            <a:ext cx="7066904" cy="1200329"/>
          </a:xfrm>
          <a:prstGeom prst="rect">
            <a:avLst/>
          </a:prstGeom>
          <a:noFill/>
        </p:spPr>
        <p:txBody>
          <a:bodyPr wrap="square" rtlCol="0">
            <a:spAutoFit/>
          </a:bodyPr>
          <a:lstStyle/>
          <a:p>
            <a:pPr algn="ctr"/>
            <a:r>
              <a:rPr lang="en-US" sz="3600"/>
              <a:t>NR (non-recursive)</a:t>
            </a:r>
          </a:p>
          <a:p>
            <a:pPr algn="ctr"/>
            <a:r>
              <a:rPr lang="en-US" sz="3600"/>
              <a:t> </a:t>
            </a:r>
            <a:r>
              <a:rPr lang="en-US" sz="3600" dirty="0"/>
              <a:t>= (NRNC ∪ Co-RE) - REC</a:t>
            </a:r>
          </a:p>
        </p:txBody>
      </p:sp>
      <p:sp>
        <p:nvSpPr>
          <p:cNvPr id="4" name="Oval 3"/>
          <p:cNvSpPr/>
          <p:nvPr/>
        </p:nvSpPr>
        <p:spPr bwMode="auto">
          <a:xfrm>
            <a:off x="3048001" y="2590800"/>
            <a:ext cx="1771974" cy="14478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b="1" dirty="0">
                <a:latin typeface="Arial" pitchFamily="-107" charset="0"/>
              </a:rPr>
              <a:t>RE-Complete</a:t>
            </a:r>
          </a:p>
        </p:txBody>
      </p:sp>
    </p:spTree>
    <p:extLst>
      <p:ext uri="{BB962C8B-B14F-4D97-AF65-F5344CB8AC3E}">
        <p14:creationId xmlns:p14="http://schemas.microsoft.com/office/powerpoint/2010/main" val="349817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BB75A-8ECE-0240-9362-4BAC932B752E}"/>
              </a:ext>
            </a:extLst>
          </p:cNvPr>
          <p:cNvSpPr>
            <a:spLocks noGrp="1"/>
          </p:cNvSpPr>
          <p:nvPr>
            <p:ph type="title"/>
          </p:nvPr>
        </p:nvSpPr>
        <p:spPr/>
        <p:txBody>
          <a:bodyPr/>
          <a:lstStyle/>
          <a:p>
            <a:r>
              <a:rPr lang="en-US" dirty="0"/>
              <a:t>Challenge</a:t>
            </a:r>
          </a:p>
        </p:txBody>
      </p:sp>
      <p:sp>
        <p:nvSpPr>
          <p:cNvPr id="3" name="Content Placeholder 2">
            <a:extLst>
              <a:ext uri="{FF2B5EF4-FFF2-40B4-BE49-F238E27FC236}">
                <a16:creationId xmlns:a16="http://schemas.microsoft.com/office/drawing/2014/main" id="{3589CBAF-D3EA-6F45-AFE4-AA7502261547}"/>
              </a:ext>
            </a:extLst>
          </p:cNvPr>
          <p:cNvSpPr>
            <a:spLocks noGrp="1"/>
          </p:cNvSpPr>
          <p:nvPr>
            <p:ph idx="1"/>
          </p:nvPr>
        </p:nvSpPr>
        <p:spPr/>
        <p:txBody>
          <a:bodyPr>
            <a:normAutofit/>
          </a:bodyPr>
          <a:lstStyle/>
          <a:p>
            <a:pPr marL="0" indent="0">
              <a:buNone/>
            </a:pPr>
            <a:r>
              <a:rPr lang="en-US" sz="2200" b="1" dirty="0"/>
              <a:t>Semi-Constant(SC) = { f | ∃C, ∀x f(x)↓ ⇒ f(x) = C }</a:t>
            </a:r>
          </a:p>
          <a:p>
            <a:pPr marL="0" indent="0">
              <a:buNone/>
            </a:pPr>
            <a:r>
              <a:rPr lang="en-US" sz="2200" dirty="0"/>
              <a:t>Note: </a:t>
            </a:r>
            <a:r>
              <a:rPr lang="en-US" sz="2200" b="1" dirty="0"/>
              <a:t>↑ ∈ SC </a:t>
            </a:r>
            <a:r>
              <a:rPr lang="en-US" sz="2200" dirty="0"/>
              <a:t>and </a:t>
            </a:r>
            <a:r>
              <a:rPr lang="en-US" sz="2200" b="1" dirty="0"/>
              <a:t>C</a:t>
            </a:r>
            <a:r>
              <a:rPr lang="en-US" sz="2200" b="1" baseline="-25000" dirty="0"/>
              <a:t>0</a:t>
            </a:r>
            <a:r>
              <a:rPr lang="en-US" sz="2200" b="1" dirty="0"/>
              <a:t>(x)=0 ∈ SC </a:t>
            </a:r>
          </a:p>
          <a:p>
            <a:pPr marL="0" indent="0">
              <a:buNone/>
            </a:pPr>
            <a:r>
              <a:rPr lang="en-US" sz="2200" dirty="0"/>
              <a:t>Can describe as </a:t>
            </a:r>
            <a:r>
              <a:rPr lang="en-US" sz="2200" b="1" dirty="0"/>
              <a:t>f ∈ SC </a:t>
            </a:r>
            <a:r>
              <a:rPr lang="en-US" sz="2200" dirty="0"/>
              <a:t>⇔</a:t>
            </a:r>
            <a:br>
              <a:rPr lang="en-US" sz="2200" dirty="0"/>
            </a:br>
            <a:r>
              <a:rPr lang="en-US" sz="2200" dirty="0"/>
              <a:t>	</a:t>
            </a:r>
            <a:r>
              <a:rPr lang="en-US" sz="2200" b="1" dirty="0"/>
              <a:t>∃C ∀&lt;</a:t>
            </a:r>
            <a:r>
              <a:rPr lang="en-US" sz="2200" b="1" dirty="0" err="1"/>
              <a:t>x,t</a:t>
            </a:r>
            <a:r>
              <a:rPr lang="en-US" sz="2200" b="1" dirty="0"/>
              <a:t>&gt; [ STP(</a:t>
            </a:r>
            <a:r>
              <a:rPr lang="en-US" sz="2200" b="1" dirty="0" err="1"/>
              <a:t>f,x,t</a:t>
            </a:r>
            <a:r>
              <a:rPr lang="en-US" sz="2200" b="1" dirty="0"/>
              <a:t>) ⇒ VALUE(</a:t>
            </a:r>
            <a:r>
              <a:rPr lang="en-US" sz="2200" b="1" dirty="0" err="1"/>
              <a:t>f,x,t</a:t>
            </a:r>
            <a:r>
              <a:rPr lang="en-US" sz="2200" b="1" dirty="0"/>
              <a:t>) = C ]</a:t>
            </a:r>
          </a:p>
          <a:p>
            <a:pPr marL="0" indent="0">
              <a:buNone/>
            </a:pPr>
            <a:r>
              <a:rPr lang="en-US" sz="2200" dirty="0"/>
              <a:t>This implies </a:t>
            </a:r>
            <a:r>
              <a:rPr lang="en-US" sz="2200" b="1" dirty="0"/>
              <a:t>SC</a:t>
            </a:r>
            <a:r>
              <a:rPr lang="en-US" sz="2200" dirty="0"/>
              <a:t> is as hard as </a:t>
            </a:r>
            <a:r>
              <a:rPr lang="en-US" sz="2200" b="1" dirty="0"/>
              <a:t>Non-TOT={ f |∃x f(x)↑ }</a:t>
            </a:r>
            <a:r>
              <a:rPr lang="en-US" sz="2200" dirty="0"/>
              <a:t> as</a:t>
            </a:r>
          </a:p>
          <a:p>
            <a:pPr marL="0" indent="0">
              <a:buNone/>
            </a:pPr>
            <a:r>
              <a:rPr lang="en-US" sz="2200" b="1" dirty="0"/>
              <a:t>	f ∈ Non-TOT ⇔ ∃x ∀t [ ~STP(</a:t>
            </a:r>
            <a:r>
              <a:rPr lang="en-US" sz="2200" b="1" dirty="0" err="1"/>
              <a:t>f,x,t</a:t>
            </a:r>
            <a:r>
              <a:rPr lang="en-US" sz="2200" b="1" dirty="0"/>
              <a:t>) ]</a:t>
            </a:r>
          </a:p>
          <a:p>
            <a:pPr marL="0" indent="0">
              <a:buNone/>
            </a:pPr>
            <a:r>
              <a:rPr lang="en-US" sz="2200" dirty="0"/>
              <a:t>However, </a:t>
            </a:r>
            <a:r>
              <a:rPr lang="en-US" sz="2200" b="1" dirty="0"/>
              <a:t>SC</a:t>
            </a:r>
            <a:r>
              <a:rPr lang="en-US" sz="2200" dirty="0"/>
              <a:t> only takes one quantifier and is undecidable (one of the weaker versions of Rice shows its undecidability).</a:t>
            </a:r>
          </a:p>
          <a:p>
            <a:pPr marL="0" indent="0">
              <a:buNone/>
            </a:pPr>
            <a:r>
              <a:rPr lang="en-US" sz="2200" dirty="0"/>
              <a:t>I can tell you that </a:t>
            </a:r>
            <a:r>
              <a:rPr lang="en-US" sz="2200" b="1" dirty="0"/>
              <a:t>SC </a:t>
            </a:r>
            <a:r>
              <a:rPr lang="en-US" sz="2200" b="1" dirty="0">
                <a:ea typeface="ＭＳ Ｐゴシック" pitchFamily="-111" charset="-128"/>
                <a:cs typeface="ＭＳ Ｐゴシック" pitchFamily="-111" charset="-128"/>
                <a:sym typeface="Symbol" pitchFamily="-111" charset="2"/>
              </a:rPr>
              <a:t></a:t>
            </a:r>
            <a:r>
              <a:rPr lang="en-US" sz="2200" b="1" baseline="-25000" dirty="0">
                <a:ea typeface="ＭＳ Ｐゴシック" pitchFamily="-111" charset="-128"/>
                <a:cs typeface="ＭＳ Ｐゴシック" pitchFamily="-111" charset="-128"/>
                <a:sym typeface="Symbol" pitchFamily="-111" charset="2"/>
              </a:rPr>
              <a:t>m</a:t>
            </a:r>
            <a:r>
              <a:rPr lang="en-US" sz="2200" b="1" dirty="0">
                <a:ea typeface="ＭＳ Ｐゴシック" pitchFamily="-111" charset="-128"/>
                <a:cs typeface="ＭＳ Ｐゴシック" pitchFamily="-111" charset="-128"/>
                <a:sym typeface="Symbol" pitchFamily="-111" charset="2"/>
              </a:rPr>
              <a:t> HALT </a:t>
            </a:r>
            <a:r>
              <a:rPr lang="en-US" sz="2200" dirty="0">
                <a:ea typeface="ＭＳ Ｐゴシック" pitchFamily="-111" charset="-128"/>
                <a:cs typeface="ＭＳ Ｐゴシック" pitchFamily="-111" charset="-128"/>
                <a:sym typeface="Symbol" pitchFamily="-111" charset="2"/>
              </a:rPr>
              <a:t>or</a:t>
            </a:r>
            <a:r>
              <a:rPr lang="en-US" sz="2200" b="1" dirty="0">
                <a:ea typeface="ＭＳ Ｐゴシック" pitchFamily="-111" charset="-128"/>
                <a:cs typeface="ＭＳ Ｐゴシック" pitchFamily="-111" charset="-128"/>
                <a:sym typeface="Symbol" pitchFamily="-111" charset="2"/>
              </a:rPr>
              <a:t> SC </a:t>
            </a:r>
            <a:r>
              <a:rPr lang="en-US" sz="2200" b="1" baseline="-25000" dirty="0">
                <a:ea typeface="ＭＳ Ｐゴシック" pitchFamily="-111" charset="-128"/>
                <a:cs typeface="ＭＳ Ｐゴシック" pitchFamily="-111" charset="-128"/>
                <a:sym typeface="Symbol" pitchFamily="-111" charset="2"/>
              </a:rPr>
              <a:t>m</a:t>
            </a:r>
            <a:r>
              <a:rPr lang="en-US" sz="2200" b="1" dirty="0">
                <a:ea typeface="ＭＳ Ｐゴシック" pitchFamily="-111" charset="-128"/>
                <a:cs typeface="ＭＳ Ｐゴシック" pitchFamily="-111" charset="-128"/>
                <a:sym typeface="Symbol" pitchFamily="-111" charset="2"/>
              </a:rPr>
              <a:t> Non-HALT </a:t>
            </a:r>
            <a:r>
              <a:rPr lang="en-US" sz="2200" dirty="0">
                <a:ea typeface="ＭＳ Ｐゴシック" pitchFamily="-111" charset="-128"/>
                <a:cs typeface="ＭＳ Ｐゴシック" pitchFamily="-111" charset="-128"/>
                <a:sym typeface="Symbol" pitchFamily="-111" charset="2"/>
              </a:rPr>
              <a:t>where</a:t>
            </a:r>
            <a:r>
              <a:rPr lang="en-US" sz="2200" b="1" dirty="0">
                <a:ea typeface="ＭＳ Ｐゴシック" pitchFamily="-111" charset="-128"/>
                <a:cs typeface="ＭＳ Ｐゴシック" pitchFamily="-111" charset="-128"/>
                <a:sym typeface="Symbol" pitchFamily="-111" charset="2"/>
              </a:rPr>
              <a:t> Non-HALT = { &lt;</a:t>
            </a:r>
            <a:r>
              <a:rPr lang="en-US" sz="2200" b="1" dirty="0" err="1">
                <a:ea typeface="ＭＳ Ｐゴシック" pitchFamily="-111" charset="-128"/>
                <a:cs typeface="ＭＳ Ｐゴシック" pitchFamily="-111" charset="-128"/>
                <a:sym typeface="Symbol" pitchFamily="-111" charset="2"/>
              </a:rPr>
              <a:t>f,x</a:t>
            </a:r>
            <a:r>
              <a:rPr lang="en-US" sz="2200" b="1" dirty="0">
                <a:ea typeface="ＭＳ Ｐゴシック" pitchFamily="-111" charset="-128"/>
                <a:cs typeface="ＭＳ Ｐゴシック" pitchFamily="-111" charset="-128"/>
                <a:sym typeface="Symbol" pitchFamily="-111" charset="2"/>
              </a:rPr>
              <a:t>&gt; | f(x)↑ }</a:t>
            </a:r>
            <a:r>
              <a:rPr lang="en-US" sz="2200" dirty="0">
                <a:ea typeface="ＭＳ Ｐゴシック" pitchFamily="-111" charset="-128"/>
                <a:cs typeface="ＭＳ Ｐゴシック" pitchFamily="-111" charset="-128"/>
                <a:sym typeface="Symbol" pitchFamily="-111" charset="2"/>
              </a:rPr>
              <a:t>.</a:t>
            </a:r>
          </a:p>
          <a:p>
            <a:pPr marL="0" indent="0">
              <a:buNone/>
            </a:pPr>
            <a:r>
              <a:rPr lang="en-US" sz="2200" dirty="0">
                <a:ea typeface="ＭＳ Ｐゴシック" pitchFamily="-111" charset="-128"/>
                <a:sym typeface="Symbol" pitchFamily="-111" charset="2"/>
              </a:rPr>
              <a:t>Your job is to figure out which and rewrite the quantifier expression. You should also apply Rice’s to verify undecidability.</a:t>
            </a:r>
            <a:endParaRPr lang="en-US" sz="2200" dirty="0"/>
          </a:p>
        </p:txBody>
      </p:sp>
      <p:sp>
        <p:nvSpPr>
          <p:cNvPr id="4" name="Date Placeholder 3">
            <a:extLst>
              <a:ext uri="{FF2B5EF4-FFF2-40B4-BE49-F238E27FC236}">
                <a16:creationId xmlns:a16="http://schemas.microsoft.com/office/drawing/2014/main" id="{CA454850-F449-A847-99E6-CBD739635559}"/>
              </a:ext>
            </a:extLst>
          </p:cNvPr>
          <p:cNvSpPr>
            <a:spLocks noGrp="1"/>
          </p:cNvSpPr>
          <p:nvPr>
            <p:ph type="dt" sz="half" idx="10"/>
          </p:nvPr>
        </p:nvSpPr>
        <p:spPr/>
        <p:txBody>
          <a:bodyPr/>
          <a:lstStyle/>
          <a:p>
            <a:fld id="{2534C2F4-DACC-7046-9C17-8BE104BD396C}" type="datetime1">
              <a:rPr lang="en-US" smtClean="0"/>
              <a:t>4/26/22</a:t>
            </a:fld>
            <a:endParaRPr lang="en-US"/>
          </a:p>
        </p:txBody>
      </p:sp>
      <p:sp>
        <p:nvSpPr>
          <p:cNvPr id="5" name="Footer Placeholder 4">
            <a:extLst>
              <a:ext uri="{FF2B5EF4-FFF2-40B4-BE49-F238E27FC236}">
                <a16:creationId xmlns:a16="http://schemas.microsoft.com/office/drawing/2014/main" id="{CFFDD84C-B53D-2946-AA8B-AB74D6FA3293}"/>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5A3C4D4D-A72A-664A-B2FA-F2A9F099F6C8}"/>
              </a:ext>
            </a:extLst>
          </p:cNvPr>
          <p:cNvSpPr>
            <a:spLocks noGrp="1"/>
          </p:cNvSpPr>
          <p:nvPr>
            <p:ph type="sldNum" sz="quarter" idx="12"/>
          </p:nvPr>
        </p:nvSpPr>
        <p:spPr/>
        <p:txBody>
          <a:bodyPr/>
          <a:lstStyle/>
          <a:p>
            <a:fld id="{F7F6C048-724C-A44D-A3A9-573A2C2F7973}" type="slidenum">
              <a:rPr lang="en-US" smtClean="0"/>
              <a:pPr/>
              <a:t>10</a:t>
            </a:fld>
            <a:endParaRPr lang="en-US"/>
          </a:p>
        </p:txBody>
      </p:sp>
    </p:spTree>
    <p:extLst>
      <p:ext uri="{BB962C8B-B14F-4D97-AF65-F5344CB8AC3E}">
        <p14:creationId xmlns:p14="http://schemas.microsoft.com/office/powerpoint/2010/main" val="109049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81201" y="957322"/>
            <a:ext cx="8077199" cy="4910078"/>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2590800" y="2133601"/>
            <a:ext cx="3734446" cy="235977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525146" y="2133601"/>
            <a:ext cx="3771254" cy="2359778"/>
          </a:xfrm>
          <a:prstGeom prst="ellipse">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524086" y="2998686"/>
            <a:ext cx="980428" cy="646331"/>
          </a:xfrm>
          <a:prstGeom prst="rect">
            <a:avLst/>
          </a:prstGeom>
          <a:noFill/>
        </p:spPr>
        <p:txBody>
          <a:bodyPr wrap="square" rtlCol="0">
            <a:spAutoFit/>
          </a:bodyPr>
          <a:lstStyle/>
          <a:p>
            <a:r>
              <a:rPr lang="en-US" sz="3600" dirty="0"/>
              <a:t>NP</a:t>
            </a:r>
          </a:p>
        </p:txBody>
      </p:sp>
      <p:sp>
        <p:nvSpPr>
          <p:cNvPr id="7" name="TextBox 6"/>
          <p:cNvSpPr txBox="1"/>
          <p:nvPr/>
        </p:nvSpPr>
        <p:spPr>
          <a:xfrm>
            <a:off x="6429732" y="2998685"/>
            <a:ext cx="1799868" cy="646331"/>
          </a:xfrm>
          <a:prstGeom prst="rect">
            <a:avLst/>
          </a:prstGeom>
          <a:noFill/>
        </p:spPr>
        <p:txBody>
          <a:bodyPr wrap="square" rtlCol="0">
            <a:spAutoFit/>
          </a:bodyPr>
          <a:lstStyle/>
          <a:p>
            <a:r>
              <a:rPr lang="en-US" sz="3600" dirty="0"/>
              <a:t>Co-NP</a:t>
            </a:r>
          </a:p>
        </p:txBody>
      </p:sp>
      <p:sp>
        <p:nvSpPr>
          <p:cNvPr id="9" name="TextBox 8"/>
          <p:cNvSpPr txBox="1"/>
          <p:nvPr/>
        </p:nvSpPr>
        <p:spPr>
          <a:xfrm>
            <a:off x="3468876" y="310992"/>
            <a:ext cx="4866919" cy="646331"/>
          </a:xfrm>
          <a:prstGeom prst="rect">
            <a:avLst/>
          </a:prstGeom>
          <a:noFill/>
        </p:spPr>
        <p:txBody>
          <a:bodyPr wrap="square" rtlCol="0">
            <a:spAutoFit/>
          </a:bodyPr>
          <a:lstStyle/>
          <a:p>
            <a:pPr algn="ctr"/>
            <a:r>
              <a:rPr lang="en-US" sz="3600" dirty="0"/>
              <a:t>UNIVERSE OF SETS</a:t>
            </a:r>
          </a:p>
        </p:txBody>
      </p:sp>
      <p:sp>
        <p:nvSpPr>
          <p:cNvPr id="4" name="Oval 3"/>
          <p:cNvSpPr/>
          <p:nvPr/>
        </p:nvSpPr>
        <p:spPr>
          <a:xfrm>
            <a:off x="5566410" y="2950533"/>
            <a:ext cx="701040" cy="825178"/>
          </a:xfrm>
          <a:prstGeom prst="ellipse">
            <a:avLst/>
          </a:prstGeom>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P</a:t>
            </a:r>
          </a:p>
        </p:txBody>
      </p:sp>
      <p:sp>
        <p:nvSpPr>
          <p:cNvPr id="12" name="Oval 11"/>
          <p:cNvSpPr/>
          <p:nvPr/>
        </p:nvSpPr>
        <p:spPr>
          <a:xfrm>
            <a:off x="2554962" y="2618792"/>
            <a:ext cx="1864638" cy="138303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50" b="1" dirty="0">
                <a:solidFill>
                  <a:schemeClr val="tx1"/>
                </a:solidFill>
              </a:rPr>
              <a:t>NP-Complete</a:t>
            </a:r>
          </a:p>
        </p:txBody>
      </p:sp>
    </p:spTree>
    <p:extLst>
      <p:ext uri="{BB962C8B-B14F-4D97-AF65-F5344CB8AC3E}">
        <p14:creationId xmlns:p14="http://schemas.microsoft.com/office/powerpoint/2010/main" val="47495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p:bldP spid="7" grpId="0"/>
      <p:bldP spid="4"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Complexity Sample#1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4880570"/>
              </p:ext>
            </p:extLst>
          </p:nvPr>
        </p:nvGraphicFramePr>
        <p:xfrm>
          <a:off x="1053885" y="1690692"/>
          <a:ext cx="10089396" cy="4741101"/>
        </p:xfrm>
        <a:graphic>
          <a:graphicData uri="http://schemas.openxmlformats.org/drawingml/2006/table">
            <a:tbl>
              <a:tblPr firstRow="1" firstCol="1" lastRow="1" lastCol="1" bandRow="1" bandCol="1">
                <a:tableStyleId>{5940675A-B579-460E-94D1-54222C63F5DA}</a:tableStyleId>
              </a:tblPr>
              <a:tblGrid>
                <a:gridCol w="442094">
                  <a:extLst>
                    <a:ext uri="{9D8B030D-6E8A-4147-A177-3AD203B41FA5}">
                      <a16:colId xmlns:a16="http://schemas.microsoft.com/office/drawing/2014/main" val="20000"/>
                    </a:ext>
                  </a:extLst>
                </a:gridCol>
                <a:gridCol w="3400717">
                  <a:extLst>
                    <a:ext uri="{9D8B030D-6E8A-4147-A177-3AD203B41FA5}">
                      <a16:colId xmlns:a16="http://schemas.microsoft.com/office/drawing/2014/main" val="20001"/>
                    </a:ext>
                  </a:extLst>
                </a:gridCol>
                <a:gridCol w="4590966">
                  <a:extLst>
                    <a:ext uri="{9D8B030D-6E8A-4147-A177-3AD203B41FA5}">
                      <a16:colId xmlns:a16="http://schemas.microsoft.com/office/drawing/2014/main" val="20002"/>
                    </a:ext>
                  </a:extLst>
                </a:gridCol>
                <a:gridCol w="1655619">
                  <a:extLst>
                    <a:ext uri="{9D8B030D-6E8A-4147-A177-3AD203B41FA5}">
                      <a16:colId xmlns:a16="http://schemas.microsoft.com/office/drawing/2014/main" val="20003"/>
                    </a:ext>
                  </a:extLst>
                </a:gridCol>
              </a:tblGrid>
              <a:tr h="559671">
                <a:tc>
                  <a:txBody>
                    <a:bodyPr/>
                    <a:lstStyle/>
                    <a:p>
                      <a:pPr marL="0" marR="0">
                        <a:spcBef>
                          <a:spcPts val="0"/>
                        </a:spcBef>
                        <a:spcAft>
                          <a:spcPts val="0"/>
                        </a:spcAft>
                      </a:pPr>
                      <a:r>
                        <a:rPr lang="en-US" sz="1800" b="1" dirty="0">
                          <a:solidFill>
                            <a:srgbClr val="C00000"/>
                          </a:solidFill>
                          <a:effectLst/>
                        </a:rPr>
                        <a:t>#</a:t>
                      </a:r>
                      <a:endParaRPr lang="en-US" sz="18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Concept</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Description</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Concept #</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extLst>
                  <a:ext uri="{0D108BD9-81ED-4DB2-BD59-A6C34878D82A}">
                    <a16:rowId xmlns:a16="http://schemas.microsoft.com/office/drawing/2014/main" val="10000"/>
                  </a:ext>
                </a:extLst>
              </a:tr>
              <a:tr h="418143">
                <a:tc>
                  <a:txBody>
                    <a:bodyPr/>
                    <a:lstStyle/>
                    <a:p>
                      <a:pPr marL="0" marR="0">
                        <a:spcBef>
                          <a:spcPts val="0"/>
                        </a:spcBef>
                        <a:spcAft>
                          <a:spcPts val="0"/>
                        </a:spcAft>
                      </a:pPr>
                      <a:r>
                        <a:rPr lang="en-US" sz="1800" b="1" dirty="0">
                          <a:effectLst/>
                        </a:rPr>
                        <a:t>1</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The classic NP-Complete problem</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10</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1"/>
                  </a:ext>
                </a:extLst>
              </a:tr>
              <a:tr h="418143">
                <a:tc>
                  <a:txBody>
                    <a:bodyPr/>
                    <a:lstStyle/>
                    <a:p>
                      <a:pPr marL="0" marR="0">
                        <a:spcBef>
                          <a:spcPts val="0"/>
                        </a:spcBef>
                        <a:spcAft>
                          <a:spcPts val="0"/>
                        </a:spcAft>
                      </a:pPr>
                      <a:r>
                        <a:rPr lang="en-US" sz="1800" b="1" dirty="0">
                          <a:effectLst/>
                        </a:rPr>
                        <a:t>2</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co-NP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the problem TOTAL (set of Algorithms)</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4</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2"/>
                  </a:ext>
                </a:extLst>
              </a:tr>
              <a:tr h="418143">
                <a:tc>
                  <a:txBody>
                    <a:bodyPr/>
                    <a:lstStyle/>
                    <a:p>
                      <a:pPr marL="0" marR="0">
                        <a:spcBef>
                          <a:spcPts val="0"/>
                        </a:spcBef>
                        <a:spcAft>
                          <a:spcPts val="0"/>
                        </a:spcAft>
                      </a:pPr>
                      <a:r>
                        <a:rPr lang="en-US" sz="1800" b="1" dirty="0">
                          <a:effectLst/>
                        </a:rPr>
                        <a:t>3</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decidable in deterministic polynomial time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3</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3"/>
                  </a:ext>
                </a:extLst>
              </a:tr>
              <a:tr h="418143">
                <a:tc>
                  <a:txBody>
                    <a:bodyPr/>
                    <a:lstStyle/>
                    <a:p>
                      <a:pPr marL="0" marR="0">
                        <a:spcBef>
                          <a:spcPts val="0"/>
                        </a:spcBef>
                        <a:spcAft>
                          <a:spcPts val="0"/>
                        </a:spcAft>
                      </a:pPr>
                      <a:r>
                        <a:rPr lang="en-US" sz="1800" b="1" dirty="0">
                          <a:effectLst/>
                        </a:rPr>
                        <a:t>4</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non-RE/non-Co-RE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If B is in NP then B ≤</a:t>
                      </a:r>
                      <a:r>
                        <a:rPr lang="en-US" sz="1800" baseline="-25000">
                          <a:effectLst/>
                        </a:rPr>
                        <a:t>P</a:t>
                      </a:r>
                      <a:r>
                        <a:rPr lang="en-US" sz="1100">
                          <a:effectLst/>
                        </a:rPr>
                        <a:t> </a:t>
                      </a:r>
                      <a:r>
                        <a:rPr lang="en-US" sz="1800">
                          <a:effectLst/>
                        </a:rPr>
                        <a:t>A</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9</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4"/>
                  </a:ext>
                </a:extLst>
              </a:tr>
              <a:tr h="418143">
                <a:tc>
                  <a:txBody>
                    <a:bodyPr/>
                    <a:lstStyle/>
                    <a:p>
                      <a:pPr marL="0" marR="0">
                        <a:spcBef>
                          <a:spcPts val="0"/>
                        </a:spcBef>
                        <a:spcAft>
                          <a:spcPts val="0"/>
                        </a:spcAft>
                      </a:pPr>
                      <a:r>
                        <a:rPr lang="en-US" sz="1800" b="1" dirty="0">
                          <a:effectLst/>
                        </a:rPr>
                        <a:t>5</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NP-Complete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in RE and, if B is in RE, then B ≤</a:t>
                      </a:r>
                      <a:r>
                        <a:rPr lang="en-US" sz="1800" baseline="-25000">
                          <a:effectLst/>
                        </a:rPr>
                        <a:t>m</a:t>
                      </a:r>
                      <a:r>
                        <a:rPr lang="en-US" sz="1100">
                          <a:effectLst/>
                        </a:rPr>
                        <a:t> </a:t>
                      </a:r>
                      <a:r>
                        <a:rPr lang="en-US" sz="1800">
                          <a:effectLst/>
                        </a:rPr>
                        <a:t>A</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8</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5"/>
                  </a:ext>
                </a:extLst>
              </a:tr>
              <a:tr h="418143">
                <a:tc>
                  <a:txBody>
                    <a:bodyPr/>
                    <a:lstStyle/>
                    <a:p>
                      <a:pPr marL="0" marR="0">
                        <a:spcBef>
                          <a:spcPts val="0"/>
                        </a:spcBef>
                        <a:spcAft>
                          <a:spcPts val="0"/>
                        </a:spcAft>
                      </a:pPr>
                      <a:r>
                        <a:rPr lang="en-US" sz="1800" b="1" dirty="0">
                          <a:effectLst/>
                        </a:rPr>
                        <a:t>6</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RE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verifiable in deterministic polynomial time </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1</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6"/>
                  </a:ext>
                </a:extLst>
              </a:tr>
              <a:tr h="418143">
                <a:tc>
                  <a:txBody>
                    <a:bodyPr/>
                    <a:lstStyle/>
                    <a:p>
                      <a:pPr marL="0" marR="0">
                        <a:spcBef>
                          <a:spcPts val="0"/>
                        </a:spcBef>
                        <a:spcAft>
                          <a:spcPts val="0"/>
                        </a:spcAft>
                      </a:pPr>
                      <a:r>
                        <a:rPr lang="en-US" sz="1800" b="1" dirty="0">
                          <a:effectLst/>
                        </a:rPr>
                        <a:t>7</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Co-RE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in NP and if B is in NP then B ≤</a:t>
                      </a:r>
                      <a:r>
                        <a:rPr lang="en-US" sz="1800" baseline="-25000" dirty="0">
                          <a:effectLst/>
                        </a:rPr>
                        <a:t>P</a:t>
                      </a:r>
                      <a:r>
                        <a:rPr lang="en-US" sz="1100" dirty="0">
                          <a:effectLst/>
                        </a:rPr>
                        <a:t> </a:t>
                      </a:r>
                      <a:r>
                        <a:rPr lang="en-US" sz="1800" dirty="0">
                          <a:effectLst/>
                        </a:rPr>
                        <a:t>A</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5</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7"/>
                  </a:ext>
                </a:extLst>
              </a:tr>
              <a:tr h="418143">
                <a:tc>
                  <a:txBody>
                    <a:bodyPr/>
                    <a:lstStyle/>
                    <a:p>
                      <a:pPr marL="0" marR="0">
                        <a:spcBef>
                          <a:spcPts val="0"/>
                        </a:spcBef>
                        <a:spcAft>
                          <a:spcPts val="0"/>
                        </a:spcAft>
                      </a:pPr>
                      <a:r>
                        <a:rPr lang="en-US" sz="1800" b="1" dirty="0">
                          <a:effectLst/>
                        </a:rPr>
                        <a:t>8</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RE-Complete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semi-decidable </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6</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8"/>
                  </a:ext>
                </a:extLst>
              </a:tr>
              <a:tr h="418143">
                <a:tc>
                  <a:txBody>
                    <a:bodyPr/>
                    <a:lstStyle/>
                    <a:p>
                      <a:pPr marL="0" marR="0">
                        <a:spcBef>
                          <a:spcPts val="0"/>
                        </a:spcBef>
                        <a:spcAft>
                          <a:spcPts val="0"/>
                        </a:spcAft>
                      </a:pPr>
                      <a:r>
                        <a:rPr lang="en-US" sz="1800" b="1" dirty="0">
                          <a:effectLst/>
                        </a:rPr>
                        <a:t>9</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NP-Hard</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the complement of B and B is RE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7</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9"/>
                  </a:ext>
                </a:extLst>
              </a:tr>
              <a:tr h="418143">
                <a:tc>
                  <a:txBody>
                    <a:bodyPr/>
                    <a:lstStyle/>
                    <a:p>
                      <a:pPr marL="0" marR="0">
                        <a:spcBef>
                          <a:spcPts val="0"/>
                        </a:spcBef>
                        <a:spcAft>
                          <a:spcPts val="0"/>
                        </a:spcAft>
                      </a:pPr>
                      <a:r>
                        <a:rPr lang="en-US" sz="1800" b="1" dirty="0">
                          <a:effectLst/>
                        </a:rPr>
                        <a:t>10</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Satisfiability</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A’s complement is in 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2</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0"/>
                  </a:ext>
                </a:extLst>
              </a:tr>
            </a:tbl>
          </a:graphicData>
        </a:graphic>
      </p:graphicFrame>
      <p:sp>
        <p:nvSpPr>
          <p:cNvPr id="5" name="Rectangle 1"/>
          <p:cNvSpPr>
            <a:spLocks noChangeArrowheads="1"/>
          </p:cNvSpPr>
          <p:nvPr/>
        </p:nvSpPr>
        <p:spPr bwMode="auto">
          <a:xfrm>
            <a:off x="2827337" y="3155649"/>
            <a:ext cx="146989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charset="0"/>
              </a:rPr>
              <a:t>	</a:t>
            </a: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2129247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Sample#2: 3SAT to </a:t>
            </a:r>
            <a:r>
              <a:rPr lang="en-US" dirty="0" err="1"/>
              <a:t>SubsetSum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5440796"/>
              </p:ext>
            </p:extLst>
          </p:nvPr>
        </p:nvGraphicFramePr>
        <p:xfrm>
          <a:off x="976394" y="1690676"/>
          <a:ext cx="10377408" cy="4880604"/>
        </p:xfrm>
        <a:graphic>
          <a:graphicData uri="http://schemas.openxmlformats.org/drawingml/2006/table">
            <a:tbl>
              <a:tblPr firstRow="1" firstCol="1" bandRow="1">
                <a:tableStyleId>{5C22544A-7EE6-4342-B048-85BDC9FD1C3A}</a:tableStyleId>
              </a:tblPr>
              <a:tblGrid>
                <a:gridCol w="1727479">
                  <a:extLst>
                    <a:ext uri="{9D8B030D-6E8A-4147-A177-3AD203B41FA5}">
                      <a16:colId xmlns:a16="http://schemas.microsoft.com/office/drawing/2014/main" val="20000"/>
                    </a:ext>
                  </a:extLst>
                </a:gridCol>
                <a:gridCol w="1727479">
                  <a:extLst>
                    <a:ext uri="{9D8B030D-6E8A-4147-A177-3AD203B41FA5}">
                      <a16:colId xmlns:a16="http://schemas.microsoft.com/office/drawing/2014/main" val="20001"/>
                    </a:ext>
                  </a:extLst>
                </a:gridCol>
                <a:gridCol w="1727479">
                  <a:extLst>
                    <a:ext uri="{9D8B030D-6E8A-4147-A177-3AD203B41FA5}">
                      <a16:colId xmlns:a16="http://schemas.microsoft.com/office/drawing/2014/main" val="20002"/>
                    </a:ext>
                  </a:extLst>
                </a:gridCol>
                <a:gridCol w="1727479">
                  <a:extLst>
                    <a:ext uri="{9D8B030D-6E8A-4147-A177-3AD203B41FA5}">
                      <a16:colId xmlns:a16="http://schemas.microsoft.com/office/drawing/2014/main" val="20003"/>
                    </a:ext>
                  </a:extLst>
                </a:gridCol>
                <a:gridCol w="1733746">
                  <a:extLst>
                    <a:ext uri="{9D8B030D-6E8A-4147-A177-3AD203B41FA5}">
                      <a16:colId xmlns:a16="http://schemas.microsoft.com/office/drawing/2014/main" val="20004"/>
                    </a:ext>
                  </a:extLst>
                </a:gridCol>
                <a:gridCol w="1733746">
                  <a:extLst>
                    <a:ext uri="{9D8B030D-6E8A-4147-A177-3AD203B41FA5}">
                      <a16:colId xmlns:a16="http://schemas.microsoft.com/office/drawing/2014/main" val="20005"/>
                    </a:ext>
                  </a:extLst>
                </a:gridCol>
              </a:tblGrid>
              <a:tr h="406717">
                <a:tc>
                  <a:txBody>
                    <a:bodyPr/>
                    <a:lstStyle/>
                    <a:p>
                      <a:pPr marL="0" marR="0" algn="ctr">
                        <a:spcBef>
                          <a:spcPts val="0"/>
                        </a:spcBef>
                        <a:spcAft>
                          <a:spcPts val="0"/>
                        </a:spcAft>
                      </a:pPr>
                      <a:r>
                        <a:rPr lang="en-US" sz="2400" b="1">
                          <a:effectLst/>
                        </a:rPr>
                        <a:t> </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b</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 + b + ~c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 + ~b + c</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0"/>
                  </a:ext>
                </a:extLst>
              </a:tr>
              <a:tr h="406717">
                <a:tc>
                  <a:txBody>
                    <a:bodyPr/>
                    <a:lstStyle/>
                    <a:p>
                      <a:pPr marL="0" marR="0" algn="ctr">
                        <a:spcBef>
                          <a:spcPts val="0"/>
                        </a:spcBef>
                        <a:spcAft>
                          <a:spcPts val="0"/>
                        </a:spcAft>
                      </a:pPr>
                      <a:r>
                        <a:rPr lang="en-US" sz="2400" b="1">
                          <a:effectLst/>
                        </a:rPr>
                        <a:t>a</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1"/>
                  </a:ext>
                </a:extLst>
              </a:tr>
              <a:tr h="406717">
                <a:tc>
                  <a:txBody>
                    <a:bodyPr/>
                    <a:lstStyle/>
                    <a:p>
                      <a:pPr marL="0" marR="0" algn="ctr">
                        <a:spcBef>
                          <a:spcPts val="0"/>
                        </a:spcBef>
                        <a:spcAft>
                          <a:spcPts val="0"/>
                        </a:spcAft>
                      </a:pPr>
                      <a:r>
                        <a:rPr lang="en-US" sz="2400" b="1">
                          <a:solidFill>
                            <a:srgbClr val="FFFF00"/>
                          </a:solidFill>
                          <a:effectLst/>
                        </a:rPr>
                        <a:t>~a</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2"/>
                  </a:ext>
                </a:extLst>
              </a:tr>
              <a:tr h="406717">
                <a:tc>
                  <a:txBody>
                    <a:bodyPr/>
                    <a:lstStyle/>
                    <a:p>
                      <a:pPr marL="0" marR="0" algn="ctr">
                        <a:spcBef>
                          <a:spcPts val="0"/>
                        </a:spcBef>
                        <a:spcAft>
                          <a:spcPts val="0"/>
                        </a:spcAft>
                      </a:pPr>
                      <a:r>
                        <a:rPr lang="en-US" sz="2400" b="1">
                          <a:solidFill>
                            <a:srgbClr val="FFFF00"/>
                          </a:solidFill>
                          <a:effectLst/>
                        </a:rPr>
                        <a:t>b</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3"/>
                  </a:ext>
                </a:extLst>
              </a:tr>
              <a:tr h="406717">
                <a:tc>
                  <a:txBody>
                    <a:bodyPr/>
                    <a:lstStyle/>
                    <a:p>
                      <a:pPr marL="0" marR="0" algn="ctr">
                        <a:spcBef>
                          <a:spcPts val="0"/>
                        </a:spcBef>
                        <a:spcAft>
                          <a:spcPts val="0"/>
                        </a:spcAft>
                      </a:pPr>
                      <a:r>
                        <a:rPr lang="en-US" sz="2400" b="1">
                          <a:effectLst/>
                        </a:rPr>
                        <a:t>~b</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4"/>
                  </a:ext>
                </a:extLst>
              </a:tr>
              <a:tr h="406717">
                <a:tc>
                  <a:txBody>
                    <a:bodyPr/>
                    <a:lstStyle/>
                    <a:p>
                      <a:pPr marL="0" marR="0" algn="ctr">
                        <a:spcBef>
                          <a:spcPts val="0"/>
                        </a:spcBef>
                        <a:spcAft>
                          <a:spcPts val="0"/>
                        </a:spcAft>
                      </a:pPr>
                      <a:r>
                        <a:rPr lang="en-US" sz="2400" b="1">
                          <a:solidFill>
                            <a:srgbClr val="FFFF00"/>
                          </a:solidFill>
                          <a:effectLst/>
                        </a:rPr>
                        <a:t>c</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5"/>
                  </a:ext>
                </a:extLst>
              </a:tr>
              <a:tr h="406717">
                <a:tc>
                  <a:txBody>
                    <a:bodyPr/>
                    <a:lstStyle/>
                    <a:p>
                      <a:pPr marL="0" marR="0" algn="ctr">
                        <a:spcBef>
                          <a:spcPts val="0"/>
                        </a:spcBef>
                        <a:spcAft>
                          <a:spcPts val="0"/>
                        </a:spcAft>
                      </a:pPr>
                      <a:r>
                        <a:rPr lang="en-US" sz="2400" b="1">
                          <a:effectLst/>
                        </a:rPr>
                        <a:t>~c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6"/>
                  </a:ext>
                </a:extLst>
              </a:tr>
              <a:tr h="406717">
                <a:tc>
                  <a:txBody>
                    <a:bodyPr/>
                    <a:lstStyle/>
                    <a:p>
                      <a:pPr marL="0" marR="0" algn="ctr">
                        <a:spcBef>
                          <a:spcPts val="0"/>
                        </a:spcBef>
                        <a:spcAft>
                          <a:spcPts val="0"/>
                        </a:spcAft>
                      </a:pPr>
                      <a:r>
                        <a:rPr lang="en-US" sz="2400" b="1">
                          <a:solidFill>
                            <a:srgbClr val="FFFF00"/>
                          </a:solidFill>
                          <a:effectLst/>
                        </a:rPr>
                        <a:t>C1</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7"/>
                  </a:ext>
                </a:extLst>
              </a:tr>
              <a:tr h="406717">
                <a:tc>
                  <a:txBody>
                    <a:bodyPr/>
                    <a:lstStyle/>
                    <a:p>
                      <a:pPr marL="0" marR="0" algn="ctr">
                        <a:spcBef>
                          <a:spcPts val="0"/>
                        </a:spcBef>
                        <a:spcAft>
                          <a:spcPts val="0"/>
                        </a:spcAft>
                      </a:pPr>
                      <a:r>
                        <a:rPr lang="en-US" sz="2400" b="1">
                          <a:effectLst/>
                        </a:rPr>
                        <a:t>C1’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8"/>
                  </a:ext>
                </a:extLst>
              </a:tr>
              <a:tr h="406717">
                <a:tc>
                  <a:txBody>
                    <a:bodyPr/>
                    <a:lstStyle/>
                    <a:p>
                      <a:pPr marL="0" marR="0" algn="ctr">
                        <a:spcBef>
                          <a:spcPts val="0"/>
                        </a:spcBef>
                        <a:spcAft>
                          <a:spcPts val="0"/>
                        </a:spcAft>
                      </a:pPr>
                      <a:r>
                        <a:rPr lang="en-US" sz="2400" b="1">
                          <a:solidFill>
                            <a:srgbClr val="FFFF00"/>
                          </a:solidFill>
                          <a:effectLst/>
                        </a:rPr>
                        <a:t>C2</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9"/>
                  </a:ext>
                </a:extLst>
              </a:tr>
              <a:tr h="406717">
                <a:tc>
                  <a:txBody>
                    <a:bodyPr/>
                    <a:lstStyle/>
                    <a:p>
                      <a:pPr marL="0" marR="0" algn="ctr">
                        <a:spcBef>
                          <a:spcPts val="0"/>
                        </a:spcBef>
                        <a:spcAft>
                          <a:spcPts val="0"/>
                        </a:spcAft>
                      </a:pPr>
                      <a:r>
                        <a:rPr lang="en-US" sz="2400" b="1">
                          <a:effectLst/>
                        </a:rPr>
                        <a:t>C2’</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0"/>
                  </a:ext>
                </a:extLst>
              </a:tr>
              <a:tr h="406717">
                <a:tc>
                  <a:txBody>
                    <a:bodyPr/>
                    <a:lstStyle/>
                    <a:p>
                      <a:pPr marL="0" marR="0" algn="ctr">
                        <a:spcBef>
                          <a:spcPts val="0"/>
                        </a:spcBef>
                        <a:spcAft>
                          <a:spcPts val="0"/>
                        </a:spcAft>
                      </a:pPr>
                      <a:r>
                        <a:rPr lang="en-US" sz="2400" b="1">
                          <a:effectLst/>
                        </a:rPr>
                        <a:t> </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3</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effectLst/>
                        </a:rPr>
                        <a:t>3</a:t>
                      </a:r>
                      <a:endParaRPr lang="en-US" sz="24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1"/>
                  </a:ext>
                </a:extLst>
              </a:tr>
            </a:tbl>
          </a:graphicData>
        </a:graphic>
      </p:graphicFrame>
      <p:sp>
        <p:nvSpPr>
          <p:cNvPr id="5" name="Rectangle 4"/>
          <p:cNvSpPr/>
          <p:nvPr/>
        </p:nvSpPr>
        <p:spPr>
          <a:xfrm>
            <a:off x="7571343" y="1167456"/>
            <a:ext cx="4196983" cy="523220"/>
          </a:xfrm>
          <a:prstGeom prst="rect">
            <a:avLst/>
          </a:prstGeom>
        </p:spPr>
        <p:txBody>
          <a:bodyPr wrap="none">
            <a:spAutoFit/>
          </a:bodyPr>
          <a:lstStyle/>
          <a:p>
            <a:r>
              <a:rPr lang="en-US" sz="2800" b="1" dirty="0">
                <a:latin typeface="Times New Roman" charset="0"/>
                <a:ea typeface="Times New Roman" charset="0"/>
              </a:rPr>
              <a:t>(~a + b + ~c) (~a + ~b </a:t>
            </a:r>
            <a:r>
              <a:rPr lang="en-US" sz="2800" b="1">
                <a:latin typeface="Times New Roman" charset="0"/>
                <a:ea typeface="Times New Roman" charset="0"/>
              </a:rPr>
              <a:t>+ c)</a:t>
            </a:r>
            <a:r>
              <a:rPr lang="en-US" sz="2800" b="1"/>
              <a:t> </a:t>
            </a:r>
            <a:endParaRPr lang="en-US" sz="2800" b="1" dirty="0"/>
          </a:p>
        </p:txBody>
      </p:sp>
    </p:spTree>
    <p:extLst>
      <p:ext uri="{BB962C8B-B14F-4D97-AF65-F5344CB8AC3E}">
        <p14:creationId xmlns:p14="http://schemas.microsoft.com/office/powerpoint/2010/main" val="1100937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Sample#3: Scheduling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4640277"/>
              </p:ext>
            </p:extLst>
          </p:nvPr>
        </p:nvGraphicFramePr>
        <p:xfrm>
          <a:off x="838200" y="2501057"/>
          <a:ext cx="10515607" cy="1296026"/>
        </p:xfrm>
        <a:graphic>
          <a:graphicData uri="http://schemas.openxmlformats.org/drawingml/2006/table">
            <a:tbl>
              <a:tblPr firstRow="1" firstCol="1" bandRow="1">
                <a:tableStyleId>{D7AC3CCA-C797-4891-BE02-D94E43425B78}</a:tableStyleId>
              </a:tblPr>
              <a:tblGrid>
                <a:gridCol w="553453">
                  <a:extLst>
                    <a:ext uri="{9D8B030D-6E8A-4147-A177-3AD203B41FA5}">
                      <a16:colId xmlns:a16="http://schemas.microsoft.com/office/drawing/2014/main" val="20000"/>
                    </a:ext>
                  </a:extLst>
                </a:gridCol>
                <a:gridCol w="553453">
                  <a:extLst>
                    <a:ext uri="{9D8B030D-6E8A-4147-A177-3AD203B41FA5}">
                      <a16:colId xmlns:a16="http://schemas.microsoft.com/office/drawing/2014/main" val="20001"/>
                    </a:ext>
                  </a:extLst>
                </a:gridCol>
                <a:gridCol w="553453">
                  <a:extLst>
                    <a:ext uri="{9D8B030D-6E8A-4147-A177-3AD203B41FA5}">
                      <a16:colId xmlns:a16="http://schemas.microsoft.com/office/drawing/2014/main" val="20002"/>
                    </a:ext>
                  </a:extLst>
                </a:gridCol>
                <a:gridCol w="553453">
                  <a:extLst>
                    <a:ext uri="{9D8B030D-6E8A-4147-A177-3AD203B41FA5}">
                      <a16:colId xmlns:a16="http://schemas.microsoft.com/office/drawing/2014/main" val="20003"/>
                    </a:ext>
                  </a:extLst>
                </a:gridCol>
                <a:gridCol w="553453">
                  <a:extLst>
                    <a:ext uri="{9D8B030D-6E8A-4147-A177-3AD203B41FA5}">
                      <a16:colId xmlns:a16="http://schemas.microsoft.com/office/drawing/2014/main" val="20004"/>
                    </a:ext>
                  </a:extLst>
                </a:gridCol>
                <a:gridCol w="553453">
                  <a:extLst>
                    <a:ext uri="{9D8B030D-6E8A-4147-A177-3AD203B41FA5}">
                      <a16:colId xmlns:a16="http://schemas.microsoft.com/office/drawing/2014/main" val="20005"/>
                    </a:ext>
                  </a:extLst>
                </a:gridCol>
                <a:gridCol w="553453">
                  <a:extLst>
                    <a:ext uri="{9D8B030D-6E8A-4147-A177-3AD203B41FA5}">
                      <a16:colId xmlns:a16="http://schemas.microsoft.com/office/drawing/2014/main" val="20006"/>
                    </a:ext>
                  </a:extLst>
                </a:gridCol>
                <a:gridCol w="553453">
                  <a:extLst>
                    <a:ext uri="{9D8B030D-6E8A-4147-A177-3AD203B41FA5}">
                      <a16:colId xmlns:a16="http://schemas.microsoft.com/office/drawing/2014/main" val="20007"/>
                    </a:ext>
                  </a:extLst>
                </a:gridCol>
                <a:gridCol w="553453">
                  <a:extLst>
                    <a:ext uri="{9D8B030D-6E8A-4147-A177-3AD203B41FA5}">
                      <a16:colId xmlns:a16="http://schemas.microsoft.com/office/drawing/2014/main" val="20008"/>
                    </a:ext>
                  </a:extLst>
                </a:gridCol>
                <a:gridCol w="553453">
                  <a:extLst>
                    <a:ext uri="{9D8B030D-6E8A-4147-A177-3AD203B41FA5}">
                      <a16:colId xmlns:a16="http://schemas.microsoft.com/office/drawing/2014/main" val="20009"/>
                    </a:ext>
                  </a:extLst>
                </a:gridCol>
                <a:gridCol w="553453">
                  <a:extLst>
                    <a:ext uri="{9D8B030D-6E8A-4147-A177-3AD203B41FA5}">
                      <a16:colId xmlns:a16="http://schemas.microsoft.com/office/drawing/2014/main" val="20010"/>
                    </a:ext>
                  </a:extLst>
                </a:gridCol>
                <a:gridCol w="553453">
                  <a:extLst>
                    <a:ext uri="{9D8B030D-6E8A-4147-A177-3AD203B41FA5}">
                      <a16:colId xmlns:a16="http://schemas.microsoft.com/office/drawing/2014/main" val="20011"/>
                    </a:ext>
                  </a:extLst>
                </a:gridCol>
                <a:gridCol w="553453">
                  <a:extLst>
                    <a:ext uri="{9D8B030D-6E8A-4147-A177-3AD203B41FA5}">
                      <a16:colId xmlns:a16="http://schemas.microsoft.com/office/drawing/2014/main" val="20012"/>
                    </a:ext>
                  </a:extLst>
                </a:gridCol>
                <a:gridCol w="553453">
                  <a:extLst>
                    <a:ext uri="{9D8B030D-6E8A-4147-A177-3AD203B41FA5}">
                      <a16:colId xmlns:a16="http://schemas.microsoft.com/office/drawing/2014/main" val="20013"/>
                    </a:ext>
                  </a:extLst>
                </a:gridCol>
                <a:gridCol w="553453">
                  <a:extLst>
                    <a:ext uri="{9D8B030D-6E8A-4147-A177-3AD203B41FA5}">
                      <a16:colId xmlns:a16="http://schemas.microsoft.com/office/drawing/2014/main" val="20014"/>
                    </a:ext>
                  </a:extLst>
                </a:gridCol>
                <a:gridCol w="553453">
                  <a:extLst>
                    <a:ext uri="{9D8B030D-6E8A-4147-A177-3AD203B41FA5}">
                      <a16:colId xmlns:a16="http://schemas.microsoft.com/office/drawing/2014/main" val="20015"/>
                    </a:ext>
                  </a:extLst>
                </a:gridCol>
                <a:gridCol w="553453">
                  <a:extLst>
                    <a:ext uri="{9D8B030D-6E8A-4147-A177-3AD203B41FA5}">
                      <a16:colId xmlns:a16="http://schemas.microsoft.com/office/drawing/2014/main" val="20016"/>
                    </a:ext>
                  </a:extLst>
                </a:gridCol>
                <a:gridCol w="553453">
                  <a:extLst>
                    <a:ext uri="{9D8B030D-6E8A-4147-A177-3AD203B41FA5}">
                      <a16:colId xmlns:a16="http://schemas.microsoft.com/office/drawing/2014/main" val="20017"/>
                    </a:ext>
                  </a:extLst>
                </a:gridCol>
                <a:gridCol w="553453">
                  <a:extLst>
                    <a:ext uri="{9D8B030D-6E8A-4147-A177-3AD203B41FA5}">
                      <a16:colId xmlns:a16="http://schemas.microsoft.com/office/drawing/2014/main" val="20018"/>
                    </a:ext>
                  </a:extLst>
                </a:gridCol>
              </a:tblGrid>
              <a:tr h="648013">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T1</a:t>
                      </a:r>
                      <a:endParaRPr lang="en-US" sz="2400" b="1"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T5</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0"/>
                  </a:ext>
                </a:extLst>
              </a:tr>
              <a:tr h="648013">
                <a:tc>
                  <a:txBody>
                    <a:bodyPr/>
                    <a:lstStyle/>
                    <a:p>
                      <a:pPr marL="0" marR="0">
                        <a:spcBef>
                          <a:spcPts val="400"/>
                        </a:spcBef>
                        <a:spcAft>
                          <a:spcPts val="0"/>
                        </a:spcAft>
                      </a:pPr>
                      <a:r>
                        <a:rPr lang="en-US" sz="2400" dirty="0">
                          <a:effectLst/>
                        </a:rPr>
                        <a:t>T2</a:t>
                      </a:r>
                      <a:endParaRPr lang="en-US" sz="2400" b="1"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 </a:t>
                      </a:r>
                      <a:endParaRPr lang="en-US" sz="2400" b="1" dirty="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80649012"/>
              </p:ext>
            </p:extLst>
          </p:nvPr>
        </p:nvGraphicFramePr>
        <p:xfrm>
          <a:off x="838200" y="4887793"/>
          <a:ext cx="10515602" cy="1017060"/>
        </p:xfrm>
        <a:graphic>
          <a:graphicData uri="http://schemas.openxmlformats.org/drawingml/2006/table">
            <a:tbl>
              <a:tblPr firstRow="1" firstCol="1" bandRow="1">
                <a:tableStyleId>{D7AC3CCA-C797-4891-BE02-D94E43425B78}</a:tableStyleId>
              </a:tblPr>
              <a:tblGrid>
                <a:gridCol w="554390">
                  <a:extLst>
                    <a:ext uri="{9D8B030D-6E8A-4147-A177-3AD203B41FA5}">
                      <a16:colId xmlns:a16="http://schemas.microsoft.com/office/drawing/2014/main" val="20000"/>
                    </a:ext>
                  </a:extLst>
                </a:gridCol>
                <a:gridCol w="554390">
                  <a:extLst>
                    <a:ext uri="{9D8B030D-6E8A-4147-A177-3AD203B41FA5}">
                      <a16:colId xmlns:a16="http://schemas.microsoft.com/office/drawing/2014/main" val="20001"/>
                    </a:ext>
                  </a:extLst>
                </a:gridCol>
                <a:gridCol w="554390">
                  <a:extLst>
                    <a:ext uri="{9D8B030D-6E8A-4147-A177-3AD203B41FA5}">
                      <a16:colId xmlns:a16="http://schemas.microsoft.com/office/drawing/2014/main" val="20002"/>
                    </a:ext>
                  </a:extLst>
                </a:gridCol>
                <a:gridCol w="553277">
                  <a:extLst>
                    <a:ext uri="{9D8B030D-6E8A-4147-A177-3AD203B41FA5}">
                      <a16:colId xmlns:a16="http://schemas.microsoft.com/office/drawing/2014/main" val="20003"/>
                    </a:ext>
                  </a:extLst>
                </a:gridCol>
                <a:gridCol w="553277">
                  <a:extLst>
                    <a:ext uri="{9D8B030D-6E8A-4147-A177-3AD203B41FA5}">
                      <a16:colId xmlns:a16="http://schemas.microsoft.com/office/drawing/2014/main" val="20004"/>
                    </a:ext>
                  </a:extLst>
                </a:gridCol>
                <a:gridCol w="553277">
                  <a:extLst>
                    <a:ext uri="{9D8B030D-6E8A-4147-A177-3AD203B41FA5}">
                      <a16:colId xmlns:a16="http://schemas.microsoft.com/office/drawing/2014/main" val="20005"/>
                    </a:ext>
                  </a:extLst>
                </a:gridCol>
                <a:gridCol w="553277">
                  <a:extLst>
                    <a:ext uri="{9D8B030D-6E8A-4147-A177-3AD203B41FA5}">
                      <a16:colId xmlns:a16="http://schemas.microsoft.com/office/drawing/2014/main" val="20006"/>
                    </a:ext>
                  </a:extLst>
                </a:gridCol>
                <a:gridCol w="553277">
                  <a:extLst>
                    <a:ext uri="{9D8B030D-6E8A-4147-A177-3AD203B41FA5}">
                      <a16:colId xmlns:a16="http://schemas.microsoft.com/office/drawing/2014/main" val="20007"/>
                    </a:ext>
                  </a:extLst>
                </a:gridCol>
                <a:gridCol w="553277">
                  <a:extLst>
                    <a:ext uri="{9D8B030D-6E8A-4147-A177-3AD203B41FA5}">
                      <a16:colId xmlns:a16="http://schemas.microsoft.com/office/drawing/2014/main" val="20008"/>
                    </a:ext>
                  </a:extLst>
                </a:gridCol>
                <a:gridCol w="553277">
                  <a:extLst>
                    <a:ext uri="{9D8B030D-6E8A-4147-A177-3AD203B41FA5}">
                      <a16:colId xmlns:a16="http://schemas.microsoft.com/office/drawing/2014/main" val="20009"/>
                    </a:ext>
                  </a:extLst>
                </a:gridCol>
                <a:gridCol w="553277">
                  <a:extLst>
                    <a:ext uri="{9D8B030D-6E8A-4147-A177-3AD203B41FA5}">
                      <a16:colId xmlns:a16="http://schemas.microsoft.com/office/drawing/2014/main" val="20010"/>
                    </a:ext>
                  </a:extLst>
                </a:gridCol>
                <a:gridCol w="553277">
                  <a:extLst>
                    <a:ext uri="{9D8B030D-6E8A-4147-A177-3AD203B41FA5}">
                      <a16:colId xmlns:a16="http://schemas.microsoft.com/office/drawing/2014/main" val="20011"/>
                    </a:ext>
                  </a:extLst>
                </a:gridCol>
                <a:gridCol w="553277">
                  <a:extLst>
                    <a:ext uri="{9D8B030D-6E8A-4147-A177-3AD203B41FA5}">
                      <a16:colId xmlns:a16="http://schemas.microsoft.com/office/drawing/2014/main" val="20012"/>
                    </a:ext>
                  </a:extLst>
                </a:gridCol>
                <a:gridCol w="553277">
                  <a:extLst>
                    <a:ext uri="{9D8B030D-6E8A-4147-A177-3AD203B41FA5}">
                      <a16:colId xmlns:a16="http://schemas.microsoft.com/office/drawing/2014/main" val="20013"/>
                    </a:ext>
                  </a:extLst>
                </a:gridCol>
                <a:gridCol w="553277">
                  <a:extLst>
                    <a:ext uri="{9D8B030D-6E8A-4147-A177-3AD203B41FA5}">
                      <a16:colId xmlns:a16="http://schemas.microsoft.com/office/drawing/2014/main" val="20014"/>
                    </a:ext>
                  </a:extLst>
                </a:gridCol>
                <a:gridCol w="553277">
                  <a:extLst>
                    <a:ext uri="{9D8B030D-6E8A-4147-A177-3AD203B41FA5}">
                      <a16:colId xmlns:a16="http://schemas.microsoft.com/office/drawing/2014/main" val="20015"/>
                    </a:ext>
                  </a:extLst>
                </a:gridCol>
                <a:gridCol w="553277">
                  <a:extLst>
                    <a:ext uri="{9D8B030D-6E8A-4147-A177-3AD203B41FA5}">
                      <a16:colId xmlns:a16="http://schemas.microsoft.com/office/drawing/2014/main" val="20016"/>
                    </a:ext>
                  </a:extLst>
                </a:gridCol>
                <a:gridCol w="553277">
                  <a:extLst>
                    <a:ext uri="{9D8B030D-6E8A-4147-A177-3AD203B41FA5}">
                      <a16:colId xmlns:a16="http://schemas.microsoft.com/office/drawing/2014/main" val="20017"/>
                    </a:ext>
                  </a:extLst>
                </a:gridCol>
                <a:gridCol w="553277">
                  <a:extLst>
                    <a:ext uri="{9D8B030D-6E8A-4147-A177-3AD203B41FA5}">
                      <a16:colId xmlns:a16="http://schemas.microsoft.com/office/drawing/2014/main" val="20018"/>
                    </a:ext>
                  </a:extLst>
                </a:gridCol>
              </a:tblGrid>
              <a:tr h="508530">
                <a:tc>
                  <a:txBody>
                    <a:bodyPr/>
                    <a:lstStyle/>
                    <a:p>
                      <a:pPr marL="0" marR="0">
                        <a:spcBef>
                          <a:spcPts val="400"/>
                        </a:spcBef>
                        <a:spcAft>
                          <a:spcPts val="0"/>
                        </a:spcAft>
                      </a:pPr>
                      <a:r>
                        <a:rPr lang="en-US" sz="2400" dirty="0">
                          <a:effectLst/>
                        </a:rPr>
                        <a:t>T7</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T7</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T6</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T6</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0"/>
                  </a:ext>
                </a:extLst>
              </a:tr>
              <a:tr h="508530">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T3</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T5</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 </a:t>
                      </a:r>
                      <a:endParaRPr lang="en-US" sz="2400" dirty="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1"/>
                  </a:ext>
                </a:extLst>
              </a:tr>
            </a:tbl>
          </a:graphicData>
        </a:graphic>
      </p:graphicFrame>
      <p:sp>
        <p:nvSpPr>
          <p:cNvPr id="6" name="Rectangle 5"/>
          <p:cNvSpPr/>
          <p:nvPr/>
        </p:nvSpPr>
        <p:spPr>
          <a:xfrm>
            <a:off x="838200" y="1690688"/>
            <a:ext cx="9516133" cy="461665"/>
          </a:xfrm>
          <a:prstGeom prst="rect">
            <a:avLst/>
          </a:prstGeom>
        </p:spPr>
        <p:txBody>
          <a:bodyPr wrap="square">
            <a:spAutoFit/>
          </a:bodyPr>
          <a:lstStyle/>
          <a:p>
            <a:r>
              <a:rPr lang="en-US" sz="2400" b="1" dirty="0">
                <a:latin typeface="Times New Roman" charset="0"/>
                <a:ea typeface="Times New Roman" charset="0"/>
              </a:rPr>
              <a:t>List Schedule (T1,4), (T2,5), (T3,2), (T4,7), (T5,1), (T6,4), (T7,8) </a:t>
            </a:r>
            <a:r>
              <a:rPr lang="en-US" sz="2400" dirty="0"/>
              <a:t> </a:t>
            </a:r>
          </a:p>
        </p:txBody>
      </p:sp>
      <p:sp>
        <p:nvSpPr>
          <p:cNvPr id="7" name="Rectangle 6"/>
          <p:cNvSpPr/>
          <p:nvPr/>
        </p:nvSpPr>
        <p:spPr>
          <a:xfrm>
            <a:off x="851118" y="4105841"/>
            <a:ext cx="9516133" cy="461665"/>
          </a:xfrm>
          <a:prstGeom prst="rect">
            <a:avLst/>
          </a:prstGeom>
        </p:spPr>
        <p:txBody>
          <a:bodyPr wrap="square">
            <a:spAutoFit/>
          </a:bodyPr>
          <a:lstStyle/>
          <a:p>
            <a:r>
              <a:rPr lang="en-US" sz="2400" b="1" dirty="0">
                <a:latin typeface="Times New Roman" charset="0"/>
                <a:ea typeface="Times New Roman" charset="0"/>
              </a:rPr>
              <a:t>Sorted List Schedule (T7,8)</a:t>
            </a:r>
            <a:r>
              <a:rPr lang="en-US" sz="2400" dirty="0"/>
              <a:t>, </a:t>
            </a:r>
            <a:r>
              <a:rPr lang="en-US" sz="2400" b="1" dirty="0">
                <a:latin typeface="Times New Roman" charset="0"/>
                <a:ea typeface="Times New Roman" charset="0"/>
              </a:rPr>
              <a:t>(T4,7), (T2,5), (T1,4), (T6,4), (T3,2), (T5,1)</a:t>
            </a:r>
            <a:endParaRPr lang="en-US" sz="2400" dirty="0"/>
          </a:p>
        </p:txBody>
      </p:sp>
    </p:spTree>
    <p:extLst>
      <p:ext uri="{BB962C8B-B14F-4D97-AF65-F5344CB8AC3E}">
        <p14:creationId xmlns:p14="http://schemas.microsoft.com/office/powerpoint/2010/main" val="482732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Independent set (IS) is NP-Complete</a:t>
            </a:r>
          </a:p>
        </p:txBody>
      </p:sp>
      <p:sp>
        <p:nvSpPr>
          <p:cNvPr id="3" name="Content Placeholder 2"/>
          <p:cNvSpPr>
            <a:spLocks noGrp="1"/>
          </p:cNvSpPr>
          <p:nvPr>
            <p:ph idx="1"/>
          </p:nvPr>
        </p:nvSpPr>
        <p:spPr/>
        <p:txBody>
          <a:bodyPr>
            <a:normAutofit fontScale="85000" lnSpcReduction="10000"/>
          </a:bodyPr>
          <a:lstStyle/>
          <a:p>
            <a:r>
              <a:rPr lang="en-US" dirty="0"/>
              <a:t>We represent each clause in an instance of 3SAT with a triangle, one node per literal. The key is that all nodes are connected in a triangle of nodes, so the best you can do is to choose one node per clause to participate in an independent set. By adding an edge between every instance of variable v and every instance of variable ~v, we guarantee that we cannot choose nodes labeled v and ~v as part of an independent set. Here, assume we have V Boolean variables</a:t>
            </a:r>
          </a:p>
          <a:p>
            <a:r>
              <a:rPr lang="en-US" dirty="0"/>
              <a:t>When the required independent set must be C, where C is the number of clauses, we must choose one node per clause and we must do this in a way so that no nodes labeled with a variable and its complement are chosen. That can only be done if there is an assignment to variables (true or false) that satisfy the original instance of 3SAT. Thus IS is NP-Hard. But, we can check a proposed independent set in time proportional to the size of the graph (which is actually linear in the size of the 3SAT problem). Thus, IS is in NP. In conclusion, IS is NP-Complete.</a:t>
            </a:r>
          </a:p>
        </p:txBody>
      </p:sp>
    </p:spTree>
    <p:extLst>
      <p:ext uri="{BB962C8B-B14F-4D97-AF65-F5344CB8AC3E}">
        <p14:creationId xmlns:p14="http://schemas.microsoft.com/office/powerpoint/2010/main" val="2106597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Sample#4: Independent Set</a:t>
            </a:r>
          </a:p>
        </p:txBody>
      </p:sp>
      <p:pic>
        <p:nvPicPr>
          <p:cNvPr id="4" name="Picture 3"/>
          <p:cNvPicPr>
            <a:picLocks noChangeAspect="1"/>
          </p:cNvPicPr>
          <p:nvPr/>
        </p:nvPicPr>
        <p:blipFill>
          <a:blip r:embed="rId2"/>
          <a:stretch>
            <a:fillRect/>
          </a:stretch>
        </p:blipFill>
        <p:spPr>
          <a:xfrm>
            <a:off x="1115663" y="1456841"/>
            <a:ext cx="5920568" cy="5055084"/>
          </a:xfrm>
          <a:prstGeom prst="rect">
            <a:avLst/>
          </a:prstGeom>
        </p:spPr>
      </p:pic>
      <p:sp>
        <p:nvSpPr>
          <p:cNvPr id="5" name="Rectangle 4"/>
          <p:cNvSpPr/>
          <p:nvPr/>
        </p:nvSpPr>
        <p:spPr>
          <a:xfrm>
            <a:off x="5166032" y="1459855"/>
            <a:ext cx="6465231" cy="461665"/>
          </a:xfrm>
          <a:prstGeom prst="rect">
            <a:avLst/>
          </a:prstGeom>
        </p:spPr>
        <p:txBody>
          <a:bodyPr wrap="none">
            <a:spAutoFit/>
          </a:bodyPr>
          <a:lstStyle/>
          <a:p>
            <a:r>
              <a:rPr lang="en-US" sz="2400" b="1" dirty="0">
                <a:latin typeface="Times New Roman" charset="0"/>
                <a:ea typeface="Times New Roman" charset="0"/>
              </a:rPr>
              <a:t>(a + ~b + c) (~a + b + ~c) (a + b + c) (~a + b + b)</a:t>
            </a:r>
            <a:r>
              <a:rPr lang="en-US" sz="2400" dirty="0">
                <a:latin typeface="Times New Roman" charset="0"/>
                <a:ea typeface="Times New Roman" charset="0"/>
              </a:rPr>
              <a:t> </a:t>
            </a:r>
            <a:endParaRPr lang="en-US" sz="2400" dirty="0"/>
          </a:p>
        </p:txBody>
      </p:sp>
      <p:sp>
        <p:nvSpPr>
          <p:cNvPr id="3" name="TextBox 2"/>
          <p:cNvSpPr txBox="1"/>
          <p:nvPr/>
        </p:nvSpPr>
        <p:spPr>
          <a:xfrm>
            <a:off x="7571874" y="2310063"/>
            <a:ext cx="4059389" cy="923330"/>
          </a:xfrm>
          <a:prstGeom prst="rect">
            <a:avLst/>
          </a:prstGeom>
          <a:noFill/>
        </p:spPr>
        <p:txBody>
          <a:bodyPr wrap="square" rtlCol="0">
            <a:spAutoFit/>
          </a:bodyPr>
          <a:lstStyle/>
          <a:p>
            <a:r>
              <a:rPr lang="en-US" dirty="0"/>
              <a:t>Place an edge between every node labeled V and every node labeled ~V, where V can be a, b or c.</a:t>
            </a:r>
          </a:p>
        </p:txBody>
      </p:sp>
    </p:spTree>
    <p:extLst>
      <p:ext uri="{BB962C8B-B14F-4D97-AF65-F5344CB8AC3E}">
        <p14:creationId xmlns:p14="http://schemas.microsoft.com/office/powerpoint/2010/main" val="1282712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Vertex Cover (VC) is NP-Complete</a:t>
            </a:r>
          </a:p>
        </p:txBody>
      </p:sp>
      <p:sp>
        <p:nvSpPr>
          <p:cNvPr id="3" name="Content Placeholder 2"/>
          <p:cNvSpPr>
            <a:spLocks noGrp="1"/>
          </p:cNvSpPr>
          <p:nvPr>
            <p:ph idx="1"/>
          </p:nvPr>
        </p:nvSpPr>
        <p:spPr/>
        <p:txBody>
          <a:bodyPr>
            <a:normAutofit fontScale="70000" lnSpcReduction="20000"/>
          </a:bodyPr>
          <a:lstStyle/>
          <a:p>
            <a:r>
              <a:rPr lang="en-US" dirty="0"/>
              <a:t>We represent each clause (assume there are C of them) in an instance of 3SAT with a triangle, one node per literal. One key is that two nodes in each clause triangle must be chosen to cover the three internal edges. We represent each assignment to a variable v (assume there are V variables) by a pair of connected nodes labeled v and ~v. The second key is that we must choose precisely one of v or ~v for each variable to cover the edge that connects its pair. Thus, the minimum cover set contains 2C+V nodes. </a:t>
            </a:r>
          </a:p>
          <a:p>
            <a:r>
              <a:rPr lang="en-US" dirty="0"/>
              <a:t>We add an edge from each v and to all literals v in clauses, and each ~v to all literals ~v in clauses. To cover all the edges added here for the variable nodes, we must choose nodes in each clause that cover edges from variable nodes that are not chosen in the variable pair. If all clauses have at least one of these incoming edges already covered (we chose an assignment to the variable that matches a literal in this clause), then we will be able to cover all internal edges in each clause and all edges entering the clause from a variable pair, by just choosing two nodes in the clause.</a:t>
            </a:r>
          </a:p>
          <a:p>
            <a:r>
              <a:rPr lang="en-US" dirty="0"/>
              <a:t>Choosing 2C+V nodes that cover all edges can only be done if there is an assignment to variables (true or false) that satisfy the original instance of 3SAT. Thus, VC is NP-Hard. But, we can check a proposed cover set of vertices in time proportional to the size of the graph (which is actually linear in the size of the 3SAT problem). Thus, VC is in NP. In conclusion, VC is NP-Complete.</a:t>
            </a:r>
          </a:p>
        </p:txBody>
      </p:sp>
    </p:spTree>
    <p:extLst>
      <p:ext uri="{BB962C8B-B14F-4D97-AF65-F5344CB8AC3E}">
        <p14:creationId xmlns:p14="http://schemas.microsoft.com/office/powerpoint/2010/main" val="1243672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 5: VC Gadgets</a:t>
            </a:r>
          </a:p>
        </p:txBody>
      </p:sp>
      <p:pic>
        <p:nvPicPr>
          <p:cNvPr id="4" name="Picture 3"/>
          <p:cNvPicPr>
            <a:picLocks noChangeAspect="1"/>
          </p:cNvPicPr>
          <p:nvPr/>
        </p:nvPicPr>
        <p:blipFill>
          <a:blip r:embed="rId2"/>
          <a:stretch>
            <a:fillRect/>
          </a:stretch>
        </p:blipFill>
        <p:spPr>
          <a:xfrm>
            <a:off x="960895" y="1835150"/>
            <a:ext cx="7675105" cy="4816128"/>
          </a:xfrm>
          <a:prstGeom prst="rect">
            <a:avLst/>
          </a:prstGeom>
        </p:spPr>
      </p:pic>
    </p:spTree>
    <p:extLst>
      <p:ext uri="{BB962C8B-B14F-4D97-AF65-F5344CB8AC3E}">
        <p14:creationId xmlns:p14="http://schemas.microsoft.com/office/powerpoint/2010/main" val="64017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Sample#6: Vertex Cover</a:t>
            </a:r>
          </a:p>
        </p:txBody>
      </p:sp>
      <p:pic>
        <p:nvPicPr>
          <p:cNvPr id="4" name="Picture 3"/>
          <p:cNvPicPr>
            <a:picLocks noChangeAspect="1"/>
          </p:cNvPicPr>
          <p:nvPr/>
        </p:nvPicPr>
        <p:blipFill>
          <a:blip r:embed="rId2"/>
          <a:stretch>
            <a:fillRect/>
          </a:stretch>
        </p:blipFill>
        <p:spPr>
          <a:xfrm>
            <a:off x="1130082" y="1459855"/>
            <a:ext cx="5920568" cy="5055084"/>
          </a:xfrm>
          <a:prstGeom prst="rect">
            <a:avLst/>
          </a:prstGeom>
        </p:spPr>
      </p:pic>
      <p:sp>
        <p:nvSpPr>
          <p:cNvPr id="5" name="Rectangle 4"/>
          <p:cNvSpPr/>
          <p:nvPr/>
        </p:nvSpPr>
        <p:spPr>
          <a:xfrm>
            <a:off x="5166032" y="1459855"/>
            <a:ext cx="6465231" cy="461665"/>
          </a:xfrm>
          <a:prstGeom prst="rect">
            <a:avLst/>
          </a:prstGeom>
        </p:spPr>
        <p:txBody>
          <a:bodyPr wrap="none">
            <a:spAutoFit/>
          </a:bodyPr>
          <a:lstStyle/>
          <a:p>
            <a:r>
              <a:rPr lang="en-US" sz="2400" b="1" dirty="0">
                <a:latin typeface="Times New Roman" charset="0"/>
                <a:ea typeface="Times New Roman" charset="0"/>
              </a:rPr>
              <a:t>(a + ~b + c) (~a + b + ~c) (a + b + c) (~a + b + b)</a:t>
            </a:r>
            <a:r>
              <a:rPr lang="en-US" sz="2400" dirty="0">
                <a:latin typeface="Times New Roman" charset="0"/>
                <a:ea typeface="Times New Roman" charset="0"/>
              </a:rPr>
              <a:t> </a:t>
            </a:r>
            <a:endParaRPr lang="en-US" sz="2400" dirty="0"/>
          </a:p>
        </p:txBody>
      </p:sp>
      <p:cxnSp>
        <p:nvCxnSpPr>
          <p:cNvPr id="6" name="Straight Connector 5"/>
          <p:cNvCxnSpPr/>
          <p:nvPr/>
        </p:nvCxnSpPr>
        <p:spPr>
          <a:xfrm>
            <a:off x="7545088" y="2847410"/>
            <a:ext cx="1456841" cy="1549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29589" y="5372746"/>
            <a:ext cx="1456841" cy="154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514091" y="4124553"/>
            <a:ext cx="1456841" cy="15498"/>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7036231" y="2585254"/>
            <a:ext cx="338554" cy="461665"/>
          </a:xfrm>
          <a:prstGeom prst="rect">
            <a:avLst/>
          </a:prstGeom>
        </p:spPr>
        <p:txBody>
          <a:bodyPr wrap="none">
            <a:spAutoFit/>
          </a:bodyPr>
          <a:lstStyle/>
          <a:p>
            <a:r>
              <a:rPr lang="en-US" sz="2400" b="1" dirty="0">
                <a:latin typeface="Times New Roman" charset="0"/>
                <a:ea typeface="Times New Roman" charset="0"/>
              </a:rPr>
              <a:t>a</a:t>
            </a:r>
            <a:endParaRPr lang="en-US" sz="2400" dirty="0"/>
          </a:p>
        </p:txBody>
      </p:sp>
      <p:sp>
        <p:nvSpPr>
          <p:cNvPr id="13" name="Rectangle 12"/>
          <p:cNvSpPr/>
          <p:nvPr/>
        </p:nvSpPr>
        <p:spPr>
          <a:xfrm>
            <a:off x="9058965" y="2585254"/>
            <a:ext cx="658471" cy="461665"/>
          </a:xfrm>
          <a:prstGeom prst="rect">
            <a:avLst/>
          </a:prstGeom>
        </p:spPr>
        <p:txBody>
          <a:bodyPr wrap="square">
            <a:spAutoFit/>
          </a:bodyPr>
          <a:lstStyle/>
          <a:p>
            <a:r>
              <a:rPr lang="en-US" sz="2400" b="1" dirty="0">
                <a:latin typeface="Times New Roman" charset="0"/>
                <a:ea typeface="Times New Roman" charset="0"/>
              </a:rPr>
              <a:t>~a</a:t>
            </a:r>
            <a:endParaRPr lang="en-US" sz="2400" dirty="0"/>
          </a:p>
        </p:txBody>
      </p:sp>
      <p:sp>
        <p:nvSpPr>
          <p:cNvPr id="14" name="Rectangle 13"/>
          <p:cNvSpPr/>
          <p:nvPr/>
        </p:nvSpPr>
        <p:spPr>
          <a:xfrm>
            <a:off x="7034624" y="3893719"/>
            <a:ext cx="356188" cy="461665"/>
          </a:xfrm>
          <a:prstGeom prst="rect">
            <a:avLst/>
          </a:prstGeom>
        </p:spPr>
        <p:txBody>
          <a:bodyPr wrap="none">
            <a:spAutoFit/>
          </a:bodyPr>
          <a:lstStyle/>
          <a:p>
            <a:r>
              <a:rPr lang="en-US" sz="2400" b="1" dirty="0">
                <a:latin typeface="Times New Roman" charset="0"/>
                <a:ea typeface="Times New Roman" charset="0"/>
              </a:rPr>
              <a:t>b</a:t>
            </a:r>
            <a:endParaRPr lang="en-US" sz="2400" dirty="0"/>
          </a:p>
        </p:txBody>
      </p:sp>
      <p:sp>
        <p:nvSpPr>
          <p:cNvPr id="16" name="Rectangle 15"/>
          <p:cNvSpPr/>
          <p:nvPr/>
        </p:nvSpPr>
        <p:spPr>
          <a:xfrm>
            <a:off x="9058965" y="5141586"/>
            <a:ext cx="658471" cy="461665"/>
          </a:xfrm>
          <a:prstGeom prst="rect">
            <a:avLst/>
          </a:prstGeom>
        </p:spPr>
        <p:txBody>
          <a:bodyPr wrap="square">
            <a:spAutoFit/>
          </a:bodyPr>
          <a:lstStyle/>
          <a:p>
            <a:r>
              <a:rPr lang="en-US" sz="2400" b="1" dirty="0">
                <a:latin typeface="Times New Roman" charset="0"/>
                <a:ea typeface="Times New Roman" charset="0"/>
              </a:rPr>
              <a:t>~c</a:t>
            </a:r>
            <a:endParaRPr lang="en-US" sz="2400" dirty="0"/>
          </a:p>
        </p:txBody>
      </p:sp>
      <p:sp>
        <p:nvSpPr>
          <p:cNvPr id="17" name="Rectangle 16"/>
          <p:cNvSpPr/>
          <p:nvPr/>
        </p:nvSpPr>
        <p:spPr>
          <a:xfrm>
            <a:off x="9001929" y="3893720"/>
            <a:ext cx="658471" cy="461665"/>
          </a:xfrm>
          <a:prstGeom prst="rect">
            <a:avLst/>
          </a:prstGeom>
        </p:spPr>
        <p:txBody>
          <a:bodyPr wrap="square">
            <a:spAutoFit/>
          </a:bodyPr>
          <a:lstStyle/>
          <a:p>
            <a:r>
              <a:rPr lang="en-US" sz="2400" b="1" dirty="0">
                <a:latin typeface="Times New Roman" charset="0"/>
                <a:ea typeface="Times New Roman" charset="0"/>
              </a:rPr>
              <a:t>~b</a:t>
            </a:r>
            <a:endParaRPr lang="en-US" sz="2400" dirty="0"/>
          </a:p>
        </p:txBody>
      </p:sp>
      <p:sp>
        <p:nvSpPr>
          <p:cNvPr id="18" name="Rectangle 17"/>
          <p:cNvSpPr/>
          <p:nvPr/>
        </p:nvSpPr>
        <p:spPr>
          <a:xfrm>
            <a:off x="7129310" y="5141586"/>
            <a:ext cx="320922" cy="461665"/>
          </a:xfrm>
          <a:prstGeom prst="rect">
            <a:avLst/>
          </a:prstGeom>
        </p:spPr>
        <p:txBody>
          <a:bodyPr wrap="none">
            <a:spAutoFit/>
          </a:bodyPr>
          <a:lstStyle/>
          <a:p>
            <a:r>
              <a:rPr lang="en-US" sz="2400" b="1" dirty="0">
                <a:latin typeface="Times New Roman" charset="0"/>
                <a:ea typeface="Times New Roman" charset="0"/>
              </a:rPr>
              <a:t>c</a:t>
            </a:r>
            <a:endParaRPr lang="en-US" sz="2400" dirty="0"/>
          </a:p>
        </p:txBody>
      </p:sp>
      <p:sp>
        <p:nvSpPr>
          <p:cNvPr id="15" name="TextBox 14"/>
          <p:cNvSpPr txBox="1"/>
          <p:nvPr/>
        </p:nvSpPr>
        <p:spPr>
          <a:xfrm>
            <a:off x="5142835" y="5588079"/>
            <a:ext cx="6792491" cy="646331"/>
          </a:xfrm>
          <a:prstGeom prst="rect">
            <a:avLst/>
          </a:prstGeom>
          <a:noFill/>
        </p:spPr>
        <p:txBody>
          <a:bodyPr wrap="square" rtlCol="0">
            <a:spAutoFit/>
          </a:bodyPr>
          <a:lstStyle/>
          <a:p>
            <a:r>
              <a:rPr lang="en-US" dirty="0"/>
              <a:t>Place an edge between every variable node labeled V and </a:t>
            </a:r>
            <a:r>
              <a:rPr lang="en-US"/>
              <a:t>every clause node </a:t>
            </a:r>
            <a:r>
              <a:rPr lang="en-US" dirty="0"/>
              <a:t>labeled ~V, where V can be a, b or c.</a:t>
            </a:r>
          </a:p>
        </p:txBody>
      </p:sp>
      <p:sp>
        <p:nvSpPr>
          <p:cNvPr id="3" name="TextBox 2"/>
          <p:cNvSpPr txBox="1"/>
          <p:nvPr/>
        </p:nvSpPr>
        <p:spPr>
          <a:xfrm>
            <a:off x="7129310" y="1921520"/>
            <a:ext cx="2319490" cy="369332"/>
          </a:xfrm>
          <a:prstGeom prst="rect">
            <a:avLst/>
          </a:prstGeom>
          <a:noFill/>
        </p:spPr>
        <p:txBody>
          <a:bodyPr wrap="square" rtlCol="0">
            <a:spAutoFit/>
          </a:bodyPr>
          <a:lstStyle/>
          <a:p>
            <a:r>
              <a:rPr lang="en-US" dirty="0"/>
              <a:t>Variable Nodes/Edges</a:t>
            </a:r>
          </a:p>
        </p:txBody>
      </p:sp>
      <p:sp>
        <p:nvSpPr>
          <p:cNvPr id="7" name="TextBox 6"/>
          <p:cNvSpPr txBox="1"/>
          <p:nvPr/>
        </p:nvSpPr>
        <p:spPr>
          <a:xfrm>
            <a:off x="2847103" y="1459855"/>
            <a:ext cx="2486526" cy="369332"/>
          </a:xfrm>
          <a:prstGeom prst="rect">
            <a:avLst/>
          </a:prstGeom>
          <a:noFill/>
        </p:spPr>
        <p:txBody>
          <a:bodyPr wrap="square" rtlCol="0">
            <a:spAutoFit/>
          </a:bodyPr>
          <a:lstStyle/>
          <a:p>
            <a:r>
              <a:rPr lang="en-US"/>
              <a:t>Clause Nodes/Edges</a:t>
            </a:r>
          </a:p>
        </p:txBody>
      </p:sp>
      <p:sp>
        <p:nvSpPr>
          <p:cNvPr id="9" name="Rectangle 8"/>
          <p:cNvSpPr/>
          <p:nvPr/>
        </p:nvSpPr>
        <p:spPr>
          <a:xfrm>
            <a:off x="1046284" y="1459855"/>
            <a:ext cx="509800" cy="230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130082" y="1829187"/>
            <a:ext cx="2463350" cy="369332"/>
          </a:xfrm>
          <a:prstGeom prst="rect">
            <a:avLst/>
          </a:prstGeom>
          <a:noFill/>
        </p:spPr>
        <p:txBody>
          <a:bodyPr wrap="square" rtlCol="0">
            <a:spAutoFit/>
          </a:bodyPr>
          <a:lstStyle/>
          <a:p>
            <a:r>
              <a:rPr lang="en-US" dirty="0"/>
              <a:t>K = 2*C+V = 8+3 = 11</a:t>
            </a:r>
          </a:p>
        </p:txBody>
      </p:sp>
    </p:spTree>
    <p:extLst>
      <p:ext uri="{BB962C8B-B14F-4D97-AF65-F5344CB8AC3E}">
        <p14:creationId xmlns:p14="http://schemas.microsoft.com/office/powerpoint/2010/main" val="58034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Quantification Examples</a:t>
            </a:r>
          </a:p>
        </p:txBody>
      </p:sp>
      <p:sp>
        <p:nvSpPr>
          <p:cNvPr id="3" name="Content Placeholder 2"/>
          <p:cNvSpPr>
            <a:spLocks noGrp="1"/>
          </p:cNvSpPr>
          <p:nvPr>
            <p:ph idx="1"/>
          </p:nvPr>
        </p:nvSpPr>
        <p:spPr/>
        <p:txBody>
          <a:bodyPr>
            <a:normAutofit lnSpcReduction="10000"/>
          </a:bodyPr>
          <a:lstStyle/>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Halt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RE</a:t>
            </a:r>
            <a:endParaRPr lang="en-US" dirty="0"/>
          </a:p>
          <a:p>
            <a:r>
              <a:rPr lang="en-US" b="1" dirty="0">
                <a:solidFill>
                  <a:srgbClr val="C00000"/>
                </a:solidFill>
                <a:ea typeface="ＭＳ Ｐゴシック" pitchFamily="-111" charset="-128"/>
                <a:cs typeface="ＭＳ Ｐゴシック" pitchFamily="-111" charset="-128"/>
              </a:rPr>
              <a:t>f ∈ Total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NotTotal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RangeNotAll</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HasZero</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RE</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IsZero</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NRNC</a:t>
            </a:r>
          </a:p>
          <a:p>
            <a:r>
              <a:rPr lang="en-US" b="1" dirty="0">
                <a:solidFill>
                  <a:srgbClr val="C00000"/>
                </a:solidFill>
                <a:ea typeface="ＭＳ Ｐゴシック" pitchFamily="-111" charset="-128"/>
                <a:cs typeface="ＭＳ Ｐゴシック" pitchFamily="-111" charset="-128"/>
              </a:rPr>
              <a:t>f ∈ Empty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Co-RE</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NotEmpty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b="1" dirty="0">
                <a:solidFill>
                  <a:srgbClr val="C00000"/>
                </a:solidFill>
                <a:ea typeface="ＭＳ Ｐゴシック" pitchFamily="-111" charset="-128"/>
                <a:cs typeface="ＭＳ Ｐゴシック" pitchFamily="-111" charset="-128"/>
              </a:rPr>
              <a:t> ∃ &lt;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RE</a:t>
            </a:r>
          </a:p>
        </p:txBody>
      </p:sp>
    </p:spTree>
    <p:extLst>
      <p:ext uri="{BB962C8B-B14F-4D97-AF65-F5344CB8AC3E}">
        <p14:creationId xmlns:p14="http://schemas.microsoft.com/office/powerpoint/2010/main" val="579830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B0745CF-94B8-B241-A80E-38BA2CEEDACD}"/>
              </a:ext>
            </a:extLst>
          </p:cNvPr>
          <p:cNvSpPr txBox="1"/>
          <p:nvPr/>
        </p:nvSpPr>
        <p:spPr>
          <a:xfrm>
            <a:off x="348343" y="261257"/>
            <a:ext cx="11636828" cy="2523768"/>
          </a:xfrm>
          <a:prstGeom prst="rect">
            <a:avLst/>
          </a:prstGeom>
          <a:noFill/>
        </p:spPr>
        <p:txBody>
          <a:bodyPr wrap="square" rtlCol="0">
            <a:spAutoFit/>
          </a:bodyPr>
          <a:lstStyle/>
          <a:p>
            <a:r>
              <a:rPr lang="en-US" sz="2000" dirty="0"/>
              <a:t>Consider the SAT instance:</a:t>
            </a:r>
          </a:p>
          <a:p>
            <a:r>
              <a:rPr lang="en-US" altLang="en-US" sz="2000" b="1" dirty="0">
                <a:solidFill>
                  <a:srgbClr val="2D3B45"/>
                </a:solidFill>
              </a:rPr>
              <a:t>(x1 ∨ x2 ∨ x4 ∨ x5) &amp; (¬x1 ∨ ¬x2 ∨ x3  ∨ ¬x4 ∨ ¬x5) &amp; (x1 ∨ ¬x4 )</a:t>
            </a:r>
            <a:endParaRPr lang="en-US" sz="2000" b="1" dirty="0"/>
          </a:p>
          <a:p>
            <a:endParaRPr lang="en-US" sz="2000" dirty="0"/>
          </a:p>
          <a:p>
            <a:pPr marL="342900" indent="-342900">
              <a:buAutoNum type="arabicPeriod"/>
            </a:pPr>
            <a:r>
              <a:rPr lang="en-US" sz="2000" dirty="0"/>
              <a:t>Recast this as an instance of 3SAT.</a:t>
            </a:r>
          </a:p>
          <a:p>
            <a:pPr marL="342900" indent="-342900">
              <a:buFontTx/>
              <a:buAutoNum type="arabicPeriod"/>
            </a:pPr>
            <a:endParaRPr lang="en-US" sz="2000" dirty="0"/>
          </a:p>
          <a:p>
            <a:r>
              <a:rPr lang="en-US" sz="2000" dirty="0"/>
              <a:t>ANS: </a:t>
            </a:r>
          </a:p>
          <a:p>
            <a:r>
              <a:rPr lang="en-US" sz="2000" b="1" dirty="0"/>
              <a:t>(x1 ∨ x2 ∨ x6) &amp; (x4 ∨ x5 ∨ ¬x6) &amp; (¬x1 ∨ ¬x2 ∨ x7) &amp; (x3  ∨ ¬x4 ∨ x8) &amp; (¬x5 ∨ ¬x7 ∨ ¬x8) &amp; (x1 ∨ ¬x4 ∨ x1)</a:t>
            </a:r>
          </a:p>
          <a:p>
            <a:endParaRPr lang="en-US" dirty="0"/>
          </a:p>
        </p:txBody>
      </p:sp>
      <p:sp>
        <p:nvSpPr>
          <p:cNvPr id="5" name="TextBox 4">
            <a:extLst>
              <a:ext uri="{FF2B5EF4-FFF2-40B4-BE49-F238E27FC236}">
                <a16:creationId xmlns:a16="http://schemas.microsoft.com/office/drawing/2014/main" id="{0BC51AAD-B8C1-7646-9355-C8651554CD6C}"/>
              </a:ext>
            </a:extLst>
          </p:cNvPr>
          <p:cNvSpPr txBox="1"/>
          <p:nvPr/>
        </p:nvSpPr>
        <p:spPr>
          <a:xfrm>
            <a:off x="348343" y="2832847"/>
            <a:ext cx="11636828" cy="2862322"/>
          </a:xfrm>
          <a:prstGeom prst="rect">
            <a:avLst/>
          </a:prstGeom>
          <a:noFill/>
        </p:spPr>
        <p:txBody>
          <a:bodyPr wrap="square" rtlCol="0">
            <a:spAutoFit/>
          </a:bodyPr>
          <a:lstStyle/>
          <a:p>
            <a:r>
              <a:rPr lang="en-US" sz="2000" dirty="0"/>
              <a:t>ANS:</a:t>
            </a:r>
          </a:p>
          <a:p>
            <a:r>
              <a:rPr lang="en-US" sz="2000" b="1" dirty="0"/>
              <a:t>c1 = (x1 ∨ x2 ∨ x6) </a:t>
            </a:r>
          </a:p>
          <a:p>
            <a:r>
              <a:rPr lang="en-US" sz="2000" b="1" dirty="0"/>
              <a:t>c2 = (x4 ∨ x5 ∨ ¬x6) </a:t>
            </a:r>
          </a:p>
          <a:p>
            <a:r>
              <a:rPr lang="en-US" sz="2000" b="1" dirty="0"/>
              <a:t>c3 = (¬x1 ∨ ¬x2 ∨ x7) </a:t>
            </a:r>
          </a:p>
          <a:p>
            <a:r>
              <a:rPr lang="en-US" sz="2000" b="1" dirty="0"/>
              <a:t>c4 = (x3  ∨ ¬x4 ∨ x8)</a:t>
            </a:r>
          </a:p>
          <a:p>
            <a:r>
              <a:rPr lang="en-US" sz="2000" b="1" dirty="0"/>
              <a:t>c5 = (¬x5 ∨ ¬x7 ∨ ¬x8)  </a:t>
            </a:r>
          </a:p>
          <a:p>
            <a:r>
              <a:rPr lang="en-US" sz="2000" b="1" dirty="0"/>
              <a:t>c6 = (x1 ∨ ¬x4 ∨ x1)</a:t>
            </a:r>
          </a:p>
          <a:p>
            <a:endParaRPr lang="en-US" sz="2000" dirty="0"/>
          </a:p>
          <a:p>
            <a:r>
              <a:rPr lang="en-US" sz="2000" dirty="0"/>
              <a:t>A simple solution is </a:t>
            </a:r>
            <a:r>
              <a:rPr lang="en-US" sz="2000" b="1" dirty="0">
                <a:solidFill>
                  <a:srgbClr val="FF0000"/>
                </a:solidFill>
              </a:rPr>
              <a:t>x1, x2, x3, x4, x5, x6, x7, ¬x8</a:t>
            </a:r>
            <a:endParaRPr lang="en-US" b="1" dirty="0">
              <a:solidFill>
                <a:srgbClr val="FF0000"/>
              </a:solidFill>
            </a:endParaRPr>
          </a:p>
        </p:txBody>
      </p:sp>
    </p:spTree>
    <p:extLst>
      <p:ext uri="{BB962C8B-B14F-4D97-AF65-F5344CB8AC3E}">
        <p14:creationId xmlns:p14="http://schemas.microsoft.com/office/powerpoint/2010/main" val="1545450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F138322A-9397-6D45-8D24-DD0C5B71A435}"/>
              </a:ext>
            </a:extLst>
          </p:cNvPr>
          <p:cNvGraphicFramePr>
            <a:graphicFrameLocks noGrp="1"/>
          </p:cNvGraphicFramePr>
          <p:nvPr/>
        </p:nvGraphicFramePr>
        <p:xfrm>
          <a:off x="2243896" y="902498"/>
          <a:ext cx="6701835" cy="5804362"/>
        </p:xfrm>
        <a:graphic>
          <a:graphicData uri="http://schemas.openxmlformats.org/drawingml/2006/table">
            <a:tbl>
              <a:tblPr>
                <a:tableStyleId>{69C7853C-536D-4A76-A0AE-DD22124D55A5}</a:tableStyleId>
              </a:tblPr>
              <a:tblGrid>
                <a:gridCol w="446789">
                  <a:extLst>
                    <a:ext uri="{9D8B030D-6E8A-4147-A177-3AD203B41FA5}">
                      <a16:colId xmlns:a16="http://schemas.microsoft.com/office/drawing/2014/main" val="4008619348"/>
                    </a:ext>
                  </a:extLst>
                </a:gridCol>
                <a:gridCol w="446789">
                  <a:extLst>
                    <a:ext uri="{9D8B030D-6E8A-4147-A177-3AD203B41FA5}">
                      <a16:colId xmlns:a16="http://schemas.microsoft.com/office/drawing/2014/main" val="3698775252"/>
                    </a:ext>
                  </a:extLst>
                </a:gridCol>
                <a:gridCol w="446789">
                  <a:extLst>
                    <a:ext uri="{9D8B030D-6E8A-4147-A177-3AD203B41FA5}">
                      <a16:colId xmlns:a16="http://schemas.microsoft.com/office/drawing/2014/main" val="3056798150"/>
                    </a:ext>
                  </a:extLst>
                </a:gridCol>
                <a:gridCol w="446789">
                  <a:extLst>
                    <a:ext uri="{9D8B030D-6E8A-4147-A177-3AD203B41FA5}">
                      <a16:colId xmlns:a16="http://schemas.microsoft.com/office/drawing/2014/main" val="4067690898"/>
                    </a:ext>
                  </a:extLst>
                </a:gridCol>
                <a:gridCol w="446789">
                  <a:extLst>
                    <a:ext uri="{9D8B030D-6E8A-4147-A177-3AD203B41FA5}">
                      <a16:colId xmlns:a16="http://schemas.microsoft.com/office/drawing/2014/main" val="3762730043"/>
                    </a:ext>
                  </a:extLst>
                </a:gridCol>
                <a:gridCol w="446789">
                  <a:extLst>
                    <a:ext uri="{9D8B030D-6E8A-4147-A177-3AD203B41FA5}">
                      <a16:colId xmlns:a16="http://schemas.microsoft.com/office/drawing/2014/main" val="2909637158"/>
                    </a:ext>
                  </a:extLst>
                </a:gridCol>
                <a:gridCol w="446789">
                  <a:extLst>
                    <a:ext uri="{9D8B030D-6E8A-4147-A177-3AD203B41FA5}">
                      <a16:colId xmlns:a16="http://schemas.microsoft.com/office/drawing/2014/main" val="2833100614"/>
                    </a:ext>
                  </a:extLst>
                </a:gridCol>
                <a:gridCol w="446789">
                  <a:extLst>
                    <a:ext uri="{9D8B030D-6E8A-4147-A177-3AD203B41FA5}">
                      <a16:colId xmlns:a16="http://schemas.microsoft.com/office/drawing/2014/main" val="2839049190"/>
                    </a:ext>
                  </a:extLst>
                </a:gridCol>
                <a:gridCol w="446789">
                  <a:extLst>
                    <a:ext uri="{9D8B030D-6E8A-4147-A177-3AD203B41FA5}">
                      <a16:colId xmlns:a16="http://schemas.microsoft.com/office/drawing/2014/main" val="250470629"/>
                    </a:ext>
                  </a:extLst>
                </a:gridCol>
                <a:gridCol w="446789">
                  <a:extLst>
                    <a:ext uri="{9D8B030D-6E8A-4147-A177-3AD203B41FA5}">
                      <a16:colId xmlns:a16="http://schemas.microsoft.com/office/drawing/2014/main" val="3759631863"/>
                    </a:ext>
                  </a:extLst>
                </a:gridCol>
                <a:gridCol w="446789">
                  <a:extLst>
                    <a:ext uri="{9D8B030D-6E8A-4147-A177-3AD203B41FA5}">
                      <a16:colId xmlns:a16="http://schemas.microsoft.com/office/drawing/2014/main" val="3356242406"/>
                    </a:ext>
                  </a:extLst>
                </a:gridCol>
                <a:gridCol w="446789">
                  <a:extLst>
                    <a:ext uri="{9D8B030D-6E8A-4147-A177-3AD203B41FA5}">
                      <a16:colId xmlns:a16="http://schemas.microsoft.com/office/drawing/2014/main" val="3389792935"/>
                    </a:ext>
                  </a:extLst>
                </a:gridCol>
                <a:gridCol w="446789">
                  <a:extLst>
                    <a:ext uri="{9D8B030D-6E8A-4147-A177-3AD203B41FA5}">
                      <a16:colId xmlns:a16="http://schemas.microsoft.com/office/drawing/2014/main" val="724441076"/>
                    </a:ext>
                  </a:extLst>
                </a:gridCol>
                <a:gridCol w="446789">
                  <a:extLst>
                    <a:ext uri="{9D8B030D-6E8A-4147-A177-3AD203B41FA5}">
                      <a16:colId xmlns:a16="http://schemas.microsoft.com/office/drawing/2014/main" val="10844314"/>
                    </a:ext>
                  </a:extLst>
                </a:gridCol>
                <a:gridCol w="446789">
                  <a:extLst>
                    <a:ext uri="{9D8B030D-6E8A-4147-A177-3AD203B41FA5}">
                      <a16:colId xmlns:a16="http://schemas.microsoft.com/office/drawing/2014/main" val="240994858"/>
                    </a:ext>
                  </a:extLst>
                </a:gridCol>
              </a:tblGrid>
              <a:tr h="208150">
                <a:tc>
                  <a:txBody>
                    <a:bodyPr/>
                    <a:lstStyle/>
                    <a:p>
                      <a:endParaRPr lang="en-US" sz="800">
                        <a:effectLst/>
                      </a:endParaRP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x1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x2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x3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x4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x5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x6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x7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x8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C1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C2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C3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C4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C5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C6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4433060"/>
                  </a:ext>
                </a:extLst>
              </a:tr>
              <a:tr h="186486">
                <a:tc>
                  <a:txBody>
                    <a:bodyPr/>
                    <a:lstStyle/>
                    <a:p>
                      <a:r>
                        <a:rPr lang="en-US" sz="800">
                          <a:effectLst/>
                        </a:rPr>
                        <a:t>x1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2</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18396680"/>
                  </a:ext>
                </a:extLst>
              </a:tr>
              <a:tr h="186486">
                <a:tc>
                  <a:txBody>
                    <a:bodyPr/>
                    <a:lstStyle/>
                    <a:p>
                      <a:r>
                        <a:rPr lang="en-US" sz="800">
                          <a:effectLst/>
                        </a:rPr>
                        <a:t>~x1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87084308"/>
                  </a:ext>
                </a:extLst>
              </a:tr>
              <a:tr h="186486">
                <a:tc>
                  <a:txBody>
                    <a:bodyPr/>
                    <a:lstStyle/>
                    <a:p>
                      <a:r>
                        <a:rPr lang="en-US" sz="800">
                          <a:effectLst/>
                        </a:rPr>
                        <a:t>x2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30567577"/>
                  </a:ext>
                </a:extLst>
              </a:tr>
              <a:tr h="186486">
                <a:tc>
                  <a:txBody>
                    <a:bodyPr/>
                    <a:lstStyle/>
                    <a:p>
                      <a:r>
                        <a:rPr lang="en-US" sz="800" dirty="0">
                          <a:effectLst/>
                        </a:rPr>
                        <a:t>~x2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58262370"/>
                  </a:ext>
                </a:extLst>
              </a:tr>
              <a:tr h="186486">
                <a:tc>
                  <a:txBody>
                    <a:bodyPr/>
                    <a:lstStyle/>
                    <a:p>
                      <a:r>
                        <a:rPr lang="en-US" sz="800">
                          <a:effectLst/>
                        </a:rPr>
                        <a:t>x3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58139834"/>
                  </a:ext>
                </a:extLst>
              </a:tr>
              <a:tr h="186486">
                <a:tc>
                  <a:txBody>
                    <a:bodyPr/>
                    <a:lstStyle/>
                    <a:p>
                      <a:r>
                        <a:rPr lang="en-US" sz="800">
                          <a:effectLst/>
                        </a:rPr>
                        <a:t>~x3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62541032"/>
                  </a:ext>
                </a:extLst>
              </a:tr>
              <a:tr h="186486">
                <a:tc>
                  <a:txBody>
                    <a:bodyPr/>
                    <a:lstStyle/>
                    <a:p>
                      <a:r>
                        <a:rPr lang="en-US" sz="800">
                          <a:effectLst/>
                        </a:rPr>
                        <a:t>x4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81006813"/>
                  </a:ext>
                </a:extLst>
              </a:tr>
              <a:tr h="186486">
                <a:tc>
                  <a:txBody>
                    <a:bodyPr/>
                    <a:lstStyle/>
                    <a:p>
                      <a:r>
                        <a:rPr lang="en-US" sz="800">
                          <a:effectLst/>
                        </a:rPr>
                        <a:t>~x4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71657237"/>
                  </a:ext>
                </a:extLst>
              </a:tr>
              <a:tr h="186486">
                <a:tc>
                  <a:txBody>
                    <a:bodyPr/>
                    <a:lstStyle/>
                    <a:p>
                      <a:r>
                        <a:rPr lang="en-US" sz="800">
                          <a:effectLst/>
                        </a:rPr>
                        <a:t>x5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6757878"/>
                  </a:ext>
                </a:extLst>
              </a:tr>
              <a:tr h="186486">
                <a:tc>
                  <a:txBody>
                    <a:bodyPr/>
                    <a:lstStyle/>
                    <a:p>
                      <a:r>
                        <a:rPr lang="en-US" sz="800">
                          <a:effectLst/>
                        </a:rPr>
                        <a:t>~x5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46242944"/>
                  </a:ext>
                </a:extLst>
              </a:tr>
              <a:tr h="186486">
                <a:tc>
                  <a:txBody>
                    <a:bodyPr/>
                    <a:lstStyle/>
                    <a:p>
                      <a:r>
                        <a:rPr lang="en-US" sz="800">
                          <a:effectLst/>
                        </a:rPr>
                        <a:t>x6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73430514"/>
                  </a:ext>
                </a:extLst>
              </a:tr>
              <a:tr h="186486">
                <a:tc>
                  <a:txBody>
                    <a:bodyPr/>
                    <a:lstStyle/>
                    <a:p>
                      <a:r>
                        <a:rPr lang="en-US" sz="800">
                          <a:effectLst/>
                        </a:rPr>
                        <a:t>~x6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43313887"/>
                  </a:ext>
                </a:extLst>
              </a:tr>
              <a:tr h="186486">
                <a:tc>
                  <a:txBody>
                    <a:bodyPr/>
                    <a:lstStyle/>
                    <a:p>
                      <a:r>
                        <a:rPr lang="en-US" sz="800">
                          <a:effectLst/>
                        </a:rPr>
                        <a:t>x7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39551184"/>
                  </a:ext>
                </a:extLst>
              </a:tr>
              <a:tr h="186486">
                <a:tc>
                  <a:txBody>
                    <a:bodyPr/>
                    <a:lstStyle/>
                    <a:p>
                      <a:r>
                        <a:rPr lang="en-US" sz="800">
                          <a:effectLst/>
                        </a:rPr>
                        <a:t>~x7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68380238"/>
                  </a:ext>
                </a:extLst>
              </a:tr>
              <a:tr h="186486">
                <a:tc>
                  <a:txBody>
                    <a:bodyPr/>
                    <a:lstStyle/>
                    <a:p>
                      <a:r>
                        <a:rPr lang="en-US" sz="800">
                          <a:effectLst/>
                        </a:rPr>
                        <a:t>x8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24467526"/>
                  </a:ext>
                </a:extLst>
              </a:tr>
              <a:tr h="186486">
                <a:tc>
                  <a:txBody>
                    <a:bodyPr/>
                    <a:lstStyle/>
                    <a:p>
                      <a:r>
                        <a:rPr lang="en-US" sz="800">
                          <a:effectLst/>
                        </a:rPr>
                        <a:t>~x8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1</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92148146"/>
                  </a:ext>
                </a:extLst>
              </a:tr>
              <a:tr h="186486">
                <a:tc>
                  <a:txBody>
                    <a:bodyPr/>
                    <a:lstStyle/>
                    <a:p>
                      <a:r>
                        <a:rPr lang="en-US" sz="800">
                          <a:effectLst/>
                        </a:rPr>
                        <a:t>C1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82207322"/>
                  </a:ext>
                </a:extLst>
              </a:tr>
              <a:tr h="186486">
                <a:tc>
                  <a:txBody>
                    <a:bodyPr/>
                    <a:lstStyle/>
                    <a:p>
                      <a:r>
                        <a:rPr lang="en-US" sz="800">
                          <a:effectLst/>
                        </a:rPr>
                        <a:t>C1’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96459303"/>
                  </a:ext>
                </a:extLst>
              </a:tr>
              <a:tr h="186486">
                <a:tc>
                  <a:txBody>
                    <a:bodyPr/>
                    <a:lstStyle/>
                    <a:p>
                      <a:r>
                        <a:rPr lang="en-US" sz="800">
                          <a:effectLst/>
                        </a:rPr>
                        <a:t>C2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809175132"/>
                  </a:ext>
                </a:extLst>
              </a:tr>
              <a:tr h="186486">
                <a:tc>
                  <a:txBody>
                    <a:bodyPr/>
                    <a:lstStyle/>
                    <a:p>
                      <a:r>
                        <a:rPr lang="en-US" sz="800">
                          <a:effectLst/>
                        </a:rPr>
                        <a:t>C2’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36119296"/>
                  </a:ext>
                </a:extLst>
              </a:tr>
              <a:tr h="186486">
                <a:tc>
                  <a:txBody>
                    <a:bodyPr/>
                    <a:lstStyle/>
                    <a:p>
                      <a:r>
                        <a:rPr lang="en-US" sz="800" dirty="0">
                          <a:effectLst/>
                        </a:rPr>
                        <a:t>C3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58549985"/>
                  </a:ext>
                </a:extLst>
              </a:tr>
              <a:tr h="186486">
                <a:tc>
                  <a:txBody>
                    <a:bodyPr/>
                    <a:lstStyle/>
                    <a:p>
                      <a:r>
                        <a:rPr lang="en-US" sz="800" dirty="0">
                          <a:effectLst/>
                        </a:rPr>
                        <a:t>C3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1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rPr>
                        <a:t>0 </a:t>
                      </a:r>
                    </a:p>
                  </a:txBody>
                  <a:tcPr marL="62162" marR="62162" marT="31081" marB="310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44897409"/>
                  </a:ext>
                </a:extLst>
              </a:tr>
              <a:tr h="186486">
                <a:tc>
                  <a:txBody>
                    <a:bodyPr/>
                    <a:lstStyle/>
                    <a:p>
                      <a:r>
                        <a:rPr lang="en-US" sz="800" dirty="0">
                          <a:effectLst/>
                          <a:latin typeface="LiberationSerif"/>
                        </a:rPr>
                        <a:t>C4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latin typeface="LiberationSerif"/>
                        </a:rPr>
                        <a:t>0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31804923"/>
                  </a:ext>
                </a:extLst>
              </a:tr>
              <a:tr h="186486">
                <a:tc>
                  <a:txBody>
                    <a:bodyPr/>
                    <a:lstStyle/>
                    <a:p>
                      <a:r>
                        <a:rPr lang="en-US" sz="800" dirty="0">
                          <a:effectLst/>
                          <a:latin typeface="LiberationSerif"/>
                        </a:rPr>
                        <a:t>C4’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latin typeface="LiberationSerif"/>
                        </a:rPr>
                        <a:t>0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69767969"/>
                  </a:ext>
                </a:extLst>
              </a:tr>
              <a:tr h="186486">
                <a:tc>
                  <a:txBody>
                    <a:bodyPr/>
                    <a:lstStyle/>
                    <a:p>
                      <a:r>
                        <a:rPr lang="en-US" sz="800">
                          <a:effectLst/>
                          <a:latin typeface="LiberationSerif"/>
                        </a:rPr>
                        <a:t>C5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latin typeface="LiberationSerif"/>
                        </a:rPr>
                        <a:t>0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latin typeface="LiberationSerif"/>
                        </a:rPr>
                        <a:t>0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35516242"/>
                  </a:ext>
                </a:extLst>
              </a:tr>
              <a:tr h="186486">
                <a:tc>
                  <a:txBody>
                    <a:bodyPr/>
                    <a:lstStyle/>
                    <a:p>
                      <a:r>
                        <a:rPr lang="en-US" sz="800">
                          <a:effectLst/>
                          <a:latin typeface="LiberationSerif"/>
                        </a:rPr>
                        <a:t>C5’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latin typeface="LiberationSerif"/>
                        </a:rPr>
                        <a:t>0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51549252"/>
                  </a:ext>
                </a:extLst>
              </a:tr>
              <a:tr h="186486">
                <a:tc>
                  <a:txBody>
                    <a:bodyPr/>
                    <a:lstStyle/>
                    <a:p>
                      <a:r>
                        <a:rPr lang="en-US" sz="800">
                          <a:effectLst/>
                          <a:latin typeface="LiberationSerif"/>
                        </a:rPr>
                        <a:t>C6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latin typeface="LiberationSerif"/>
                        </a:rPr>
                        <a:t>0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latin typeface="LiberationSerif"/>
                        </a:rPr>
                        <a:t>0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latin typeface="LiberationSerif"/>
                        </a:rPr>
                        <a:t>1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57962127"/>
                  </a:ext>
                </a:extLst>
              </a:tr>
              <a:tr h="186486">
                <a:tc>
                  <a:txBody>
                    <a:bodyPr/>
                    <a:lstStyle/>
                    <a:p>
                      <a:r>
                        <a:rPr lang="en-US" sz="800">
                          <a:effectLst/>
                          <a:latin typeface="LiberationSerif"/>
                        </a:rPr>
                        <a:t>C6’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0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latin typeface="LiberationSerif"/>
                        </a:rPr>
                        <a:t>1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9531250"/>
                  </a:ext>
                </a:extLst>
              </a:tr>
              <a:tr h="186486">
                <a:tc>
                  <a:txBody>
                    <a:bodyPr/>
                    <a:lstStyle/>
                    <a:p>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1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3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3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3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3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a:effectLst/>
                          <a:latin typeface="LiberationSerif"/>
                        </a:rPr>
                        <a:t>3 </a:t>
                      </a:r>
                      <a:endParaRPr lang="en-US" sz="80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800" dirty="0">
                          <a:effectLst/>
                          <a:latin typeface="LiberationSerif"/>
                        </a:rPr>
                        <a:t>3 </a:t>
                      </a:r>
                      <a:endParaRPr lang="en-US" sz="8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27913156"/>
                  </a:ext>
                </a:extLst>
              </a:tr>
            </a:tbl>
          </a:graphicData>
        </a:graphic>
      </p:graphicFrame>
      <p:sp>
        <p:nvSpPr>
          <p:cNvPr id="2" name="TextBox 1">
            <a:extLst>
              <a:ext uri="{FF2B5EF4-FFF2-40B4-BE49-F238E27FC236}">
                <a16:creationId xmlns:a16="http://schemas.microsoft.com/office/drawing/2014/main" id="{1804BC1F-4F0D-4AD3-9DB6-6A2FC0CF75E5}"/>
              </a:ext>
            </a:extLst>
          </p:cNvPr>
          <p:cNvSpPr txBox="1"/>
          <p:nvPr/>
        </p:nvSpPr>
        <p:spPr>
          <a:xfrm>
            <a:off x="347241" y="256167"/>
            <a:ext cx="10121682" cy="646331"/>
          </a:xfrm>
          <a:prstGeom prst="rect">
            <a:avLst/>
          </a:prstGeom>
          <a:noFill/>
        </p:spPr>
        <p:txBody>
          <a:bodyPr wrap="none" rtlCol="0">
            <a:spAutoFit/>
          </a:bodyPr>
          <a:lstStyle/>
          <a:p>
            <a:r>
              <a:rPr lang="en-US" altLang="en-US" dirty="0">
                <a:solidFill>
                  <a:srgbClr val="2D3B45"/>
                </a:solidFill>
                <a:latin typeface="Lato Extended"/>
              </a:rPr>
              <a:t>2. Construct the </a:t>
            </a:r>
            <a:r>
              <a:rPr lang="en-US" altLang="en-US" dirty="0" err="1">
                <a:solidFill>
                  <a:srgbClr val="2D3B45"/>
                </a:solidFill>
                <a:latin typeface="Lato Extended"/>
              </a:rPr>
              <a:t>SubsetSum</a:t>
            </a:r>
            <a:r>
              <a:rPr lang="en-US" altLang="en-US" dirty="0">
                <a:solidFill>
                  <a:srgbClr val="2D3B45"/>
                </a:solidFill>
                <a:latin typeface="Lato Extended"/>
              </a:rPr>
              <a:t> instance equivalent to this and state what rows must be chosen.</a:t>
            </a:r>
          </a:p>
          <a:p>
            <a:r>
              <a:rPr lang="en-US" dirty="0"/>
              <a:t>(x1 ∨ x2 ∨ x6) &amp; (x4 ∨ x5 ∨ ¬x6) &amp; (¬x1 ∨ ¬x2 ∨ x7) &amp; (x3  ∨ ¬x4 ∨ x8) &amp; (¬x5 ∨ ¬x7 ∨ ¬x8) &amp; (x1 ∨ ¬x4 ∨ x1)</a:t>
            </a:r>
          </a:p>
        </p:txBody>
      </p:sp>
    </p:spTree>
    <p:extLst>
      <p:ext uri="{BB962C8B-B14F-4D97-AF65-F5344CB8AC3E}">
        <p14:creationId xmlns:p14="http://schemas.microsoft.com/office/powerpoint/2010/main" val="183951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1C40E-447A-2741-B882-40A5F0FD168F}"/>
              </a:ext>
            </a:extLst>
          </p:cNvPr>
          <p:cNvSpPr>
            <a:spLocks noGrp="1"/>
          </p:cNvSpPr>
          <p:nvPr>
            <p:ph type="title"/>
          </p:nvPr>
        </p:nvSpPr>
        <p:spPr>
          <a:xfrm>
            <a:off x="215153" y="265922"/>
            <a:ext cx="11761694" cy="4420880"/>
          </a:xfrm>
        </p:spPr>
        <p:txBody>
          <a:bodyPr>
            <a:normAutofit/>
          </a:bodyPr>
          <a:lstStyle/>
          <a:p>
            <a:r>
              <a:rPr lang="en-US" sz="1800" dirty="0"/>
              <a:t>3. Recast the </a:t>
            </a:r>
            <a:r>
              <a:rPr lang="en-US" sz="1800" dirty="0" err="1"/>
              <a:t>SubsetSum</a:t>
            </a:r>
            <a:r>
              <a:rPr lang="en-US" sz="1800" dirty="0"/>
              <a:t> instance in Part 2 as a Partition instance (really easy). Show the Partitioning into equal subsets.</a:t>
            </a:r>
            <a:br>
              <a:rPr lang="en-US" sz="1800" dirty="0"/>
            </a:br>
            <a:br>
              <a:rPr lang="en-US" sz="1800" dirty="0"/>
            </a:br>
            <a:r>
              <a:rPr lang="en-US" sz="1800" dirty="0"/>
              <a:t>Ans:</a:t>
            </a:r>
            <a:br>
              <a:rPr lang="en-US" sz="1800" dirty="0"/>
            </a:br>
            <a:r>
              <a:rPr lang="en-US" sz="1800" dirty="0"/>
              <a:t>G =                    11111111333333</a:t>
            </a:r>
            <a:br>
              <a:rPr lang="en-US" sz="1800" dirty="0"/>
            </a:br>
            <a:r>
              <a:rPr lang="en-US" sz="1800" dirty="0"/>
              <a:t>sum=                22222222555555</a:t>
            </a:r>
            <a:br>
              <a:rPr lang="en-US" sz="1800" dirty="0"/>
            </a:br>
            <a:r>
              <a:rPr lang="en-US" sz="1800" dirty="0"/>
              <a:t>2 ∗ sum − G =  33333333777777</a:t>
            </a:r>
            <a:br>
              <a:rPr lang="en-US" sz="1800" dirty="0"/>
            </a:br>
            <a:r>
              <a:rPr lang="en-US" sz="1800" dirty="0"/>
              <a:t>sum + G =        33333333888888</a:t>
            </a:r>
            <a:br>
              <a:rPr lang="en-US" sz="1800" dirty="0"/>
            </a:br>
            <a:r>
              <a:rPr lang="en-US" sz="1800" dirty="0"/>
              <a:t> sum is the sum of all rows.</a:t>
            </a:r>
            <a:br>
              <a:rPr lang="en-US" sz="1800" dirty="0"/>
            </a:br>
            <a:r>
              <a:rPr lang="en-US" sz="1800" dirty="0"/>
              <a:t>Note: If you use 1 in X1/C6 then </a:t>
            </a:r>
            <a:br>
              <a:rPr lang="en-US" sz="1800" dirty="0"/>
            </a:br>
            <a:r>
              <a:rPr lang="en-US" sz="1800" dirty="0"/>
              <a:t>	sum is 22222222555554 and so </a:t>
            </a:r>
            <a:br>
              <a:rPr lang="en-US" sz="1800" dirty="0"/>
            </a:br>
            <a:r>
              <a:rPr lang="en-US" sz="1800" dirty="0"/>
              <a:t>	2 ∗ sum − G =  33333333777775</a:t>
            </a:r>
            <a:br>
              <a:rPr lang="en-US" sz="1800" dirty="0"/>
            </a:br>
            <a:r>
              <a:rPr lang="en-US" sz="1800" dirty="0"/>
              <a:t>	sum + G =        33333333888887</a:t>
            </a:r>
            <a:br>
              <a:rPr lang="en-US" sz="1800" dirty="0"/>
            </a:br>
            <a:r>
              <a:rPr lang="en-US" sz="1800" dirty="0"/>
              <a:t>The partitions for the case where we use 2 in x1/C6 are as follows: </a:t>
            </a:r>
            <a:br>
              <a:rPr lang="en-US" sz="1800" dirty="0"/>
            </a:br>
            <a:endParaRPr lang="en-US" sz="1800" dirty="0"/>
          </a:p>
        </p:txBody>
      </p:sp>
    </p:spTree>
    <p:extLst>
      <p:ext uri="{BB962C8B-B14F-4D97-AF65-F5344CB8AC3E}">
        <p14:creationId xmlns:p14="http://schemas.microsoft.com/office/powerpoint/2010/main" val="2835989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5470FE-AB04-2748-8B62-C92AF72A0805}"/>
              </a:ext>
            </a:extLst>
          </p:cNvPr>
          <p:cNvSpPr txBox="1"/>
          <p:nvPr/>
        </p:nvSpPr>
        <p:spPr>
          <a:xfrm>
            <a:off x="783773" y="494523"/>
            <a:ext cx="5654351" cy="5078313"/>
          </a:xfrm>
          <a:prstGeom prst="rect">
            <a:avLst/>
          </a:prstGeom>
          <a:noFill/>
        </p:spPr>
        <p:txBody>
          <a:bodyPr wrap="square" rtlCol="0">
            <a:spAutoFit/>
          </a:bodyPr>
          <a:lstStyle/>
          <a:p>
            <a:r>
              <a:rPr lang="en-US" dirty="0"/>
              <a:t>Partition 1:</a:t>
            </a:r>
          </a:p>
          <a:p>
            <a:endParaRPr lang="en-US" dirty="0"/>
          </a:p>
          <a:p>
            <a:r>
              <a:rPr lang="en-US" dirty="0"/>
              <a:t>33333333 777777     2*sum -G</a:t>
            </a:r>
          </a:p>
          <a:p>
            <a:r>
              <a:rPr lang="en-US" dirty="0"/>
              <a:t>10000000 100002      x1</a:t>
            </a:r>
          </a:p>
          <a:p>
            <a:r>
              <a:rPr lang="en-US" dirty="0"/>
              <a:t>01000000 100000      x2</a:t>
            </a:r>
          </a:p>
          <a:p>
            <a:r>
              <a:rPr lang="en-US" dirty="0"/>
              <a:t>00100000 000100      x3</a:t>
            </a:r>
          </a:p>
          <a:p>
            <a:r>
              <a:rPr lang="en-US" dirty="0"/>
              <a:t>00010000 010000      x4</a:t>
            </a:r>
          </a:p>
          <a:p>
            <a:r>
              <a:rPr lang="en-US" dirty="0"/>
              <a:t>00001000 010000      x5</a:t>
            </a:r>
          </a:p>
          <a:p>
            <a:r>
              <a:rPr lang="en-US" dirty="0"/>
              <a:t>00000100 100000      x6 </a:t>
            </a:r>
          </a:p>
          <a:p>
            <a:r>
              <a:rPr lang="en-US" dirty="0"/>
              <a:t>00000010 001000      x7</a:t>
            </a:r>
          </a:p>
          <a:p>
            <a:r>
              <a:rPr lang="en-US" dirty="0"/>
              <a:t>00000001 000010    ¬x8</a:t>
            </a:r>
          </a:p>
          <a:p>
            <a:r>
              <a:rPr lang="en-US" dirty="0"/>
              <a:t>00000000 010000      C2 </a:t>
            </a:r>
          </a:p>
          <a:p>
            <a:r>
              <a:rPr lang="en-US" dirty="0"/>
              <a:t>00000000 010000      C3 </a:t>
            </a:r>
          </a:p>
          <a:p>
            <a:r>
              <a:rPr lang="en-US" dirty="0"/>
              <a:t>00000000 001000      C3’</a:t>
            </a:r>
          </a:p>
          <a:p>
            <a:r>
              <a:rPr lang="en-US" dirty="0"/>
              <a:t>00000000 000100      C4 </a:t>
            </a:r>
          </a:p>
          <a:p>
            <a:r>
              <a:rPr lang="en-US" dirty="0"/>
              <a:t>00000000 000010      C5</a:t>
            </a:r>
          </a:p>
          <a:p>
            <a:r>
              <a:rPr lang="en-US" dirty="0"/>
              <a:t>00000000 000010      C5’</a:t>
            </a:r>
          </a:p>
          <a:p>
            <a:r>
              <a:rPr lang="en-US" dirty="0"/>
              <a:t>00000000 000001      C6</a:t>
            </a:r>
          </a:p>
        </p:txBody>
      </p:sp>
      <p:sp>
        <p:nvSpPr>
          <p:cNvPr id="3" name="TextBox 2">
            <a:extLst>
              <a:ext uri="{FF2B5EF4-FFF2-40B4-BE49-F238E27FC236}">
                <a16:creationId xmlns:a16="http://schemas.microsoft.com/office/drawing/2014/main" id="{1539A5E8-39E5-7523-4167-CD5F831A0F8E}"/>
              </a:ext>
            </a:extLst>
          </p:cNvPr>
          <p:cNvSpPr txBox="1"/>
          <p:nvPr/>
        </p:nvSpPr>
        <p:spPr>
          <a:xfrm>
            <a:off x="5347298" y="1293415"/>
            <a:ext cx="5185665" cy="2308324"/>
          </a:xfrm>
          <a:prstGeom prst="rect">
            <a:avLst/>
          </a:prstGeom>
          <a:noFill/>
        </p:spPr>
        <p:txBody>
          <a:bodyPr wrap="square" rtlCol="0">
            <a:spAutoFit/>
          </a:bodyPr>
          <a:lstStyle/>
          <a:p>
            <a:r>
              <a:rPr lang="en-US" dirty="0"/>
              <a:t>c1 = (x1 ∨ x2 ∨ x6) </a:t>
            </a:r>
          </a:p>
          <a:p>
            <a:r>
              <a:rPr lang="en-US" dirty="0"/>
              <a:t>c2 = (x4 ∨ x5 ∨ ¬x6) </a:t>
            </a:r>
          </a:p>
          <a:p>
            <a:r>
              <a:rPr lang="en-US" dirty="0"/>
              <a:t>c3 = (¬x1 ∨ ¬x2 ∨ x7) </a:t>
            </a:r>
          </a:p>
          <a:p>
            <a:r>
              <a:rPr lang="en-US" dirty="0"/>
              <a:t>c4 = (x3  ∨ ¬x4 ∨ x8)</a:t>
            </a:r>
          </a:p>
          <a:p>
            <a:r>
              <a:rPr lang="en-US" dirty="0"/>
              <a:t>c5 = (¬x5 ∨ ¬x7 ∨ ¬x8)  </a:t>
            </a:r>
          </a:p>
          <a:p>
            <a:r>
              <a:rPr lang="en-US" dirty="0"/>
              <a:t>c6 = (x1 ∨ ¬x4 ∨ x1)</a:t>
            </a:r>
          </a:p>
          <a:p>
            <a:endParaRPr lang="en-US" dirty="0"/>
          </a:p>
          <a:p>
            <a:r>
              <a:rPr lang="en-US" dirty="0"/>
              <a:t>A simple solution is </a:t>
            </a:r>
            <a:r>
              <a:rPr lang="en-US" b="1" dirty="0">
                <a:solidFill>
                  <a:srgbClr val="FF0000"/>
                </a:solidFill>
              </a:rPr>
              <a:t>x1, x2, x3, x4, x5, x6, x7, ¬x8</a:t>
            </a:r>
          </a:p>
        </p:txBody>
      </p:sp>
    </p:spTree>
    <p:extLst>
      <p:ext uri="{BB962C8B-B14F-4D97-AF65-F5344CB8AC3E}">
        <p14:creationId xmlns:p14="http://schemas.microsoft.com/office/powerpoint/2010/main" val="621325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9DB99A6-FA8B-6143-A5F8-54BCD8BD01CD}"/>
              </a:ext>
            </a:extLst>
          </p:cNvPr>
          <p:cNvSpPr txBox="1"/>
          <p:nvPr/>
        </p:nvSpPr>
        <p:spPr>
          <a:xfrm>
            <a:off x="615820" y="429208"/>
            <a:ext cx="5411755" cy="9233297"/>
          </a:xfrm>
          <a:prstGeom prst="rect">
            <a:avLst/>
          </a:prstGeom>
          <a:noFill/>
        </p:spPr>
        <p:txBody>
          <a:bodyPr wrap="square" rtlCol="0">
            <a:spAutoFit/>
          </a:bodyPr>
          <a:lstStyle/>
          <a:p>
            <a:r>
              <a:rPr lang="en-US" dirty="0"/>
              <a:t>Partition 2:</a:t>
            </a:r>
          </a:p>
          <a:p>
            <a:endParaRPr lang="en-US" dirty="0"/>
          </a:p>
          <a:p>
            <a:r>
              <a:rPr lang="en-US" dirty="0"/>
              <a:t>33333333 888888     </a:t>
            </a:r>
            <a:r>
              <a:rPr lang="en-US" dirty="0" err="1"/>
              <a:t>sum+G</a:t>
            </a:r>
            <a:endParaRPr lang="en-US" dirty="0"/>
          </a:p>
          <a:p>
            <a:r>
              <a:rPr lang="en-US" dirty="0"/>
              <a:t>10000000 001000    ~x1 </a:t>
            </a:r>
          </a:p>
          <a:p>
            <a:r>
              <a:rPr lang="en-US" dirty="0"/>
              <a:t>01000000 001000    ~x2</a:t>
            </a:r>
          </a:p>
          <a:p>
            <a:r>
              <a:rPr lang="en-US" dirty="0"/>
              <a:t>00100000 000000    ~x3 </a:t>
            </a:r>
          </a:p>
          <a:p>
            <a:r>
              <a:rPr lang="en-US" dirty="0"/>
              <a:t>00010000 000101    ~x4</a:t>
            </a:r>
          </a:p>
          <a:p>
            <a:r>
              <a:rPr lang="en-US" dirty="0"/>
              <a:t>00001000 000010    ~x5 </a:t>
            </a:r>
          </a:p>
          <a:p>
            <a:r>
              <a:rPr lang="en-US" dirty="0"/>
              <a:t>00000100 010000    ~x6 </a:t>
            </a:r>
          </a:p>
          <a:p>
            <a:r>
              <a:rPr lang="en-US" dirty="0"/>
              <a:t>00000010 000010    ~x7 </a:t>
            </a:r>
          </a:p>
          <a:p>
            <a:r>
              <a:rPr lang="en-US" dirty="0"/>
              <a:t>00000001 000100      x8 </a:t>
            </a:r>
          </a:p>
          <a:p>
            <a:r>
              <a:rPr lang="en-US" dirty="0"/>
              <a:t>00000000 100000     C1</a:t>
            </a:r>
          </a:p>
          <a:p>
            <a:r>
              <a:rPr lang="en-US" dirty="0"/>
              <a:t>00000000 100000     C1’</a:t>
            </a:r>
          </a:p>
          <a:p>
            <a:r>
              <a:rPr lang="en-US" dirty="0"/>
              <a:t>00000000 010000     C2’</a:t>
            </a:r>
          </a:p>
          <a:p>
            <a:r>
              <a:rPr lang="en-US" dirty="0"/>
              <a:t>00000000 000100     C4’ </a:t>
            </a:r>
          </a:p>
          <a:p>
            <a:r>
              <a:rPr lang="en-US" dirty="0"/>
              <a:t>00000000 000001     C6’ </a:t>
            </a:r>
          </a:p>
          <a:p>
            <a:r>
              <a:rPr lang="en-US" dirty="0"/>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3" name="TextBox 2">
            <a:extLst>
              <a:ext uri="{FF2B5EF4-FFF2-40B4-BE49-F238E27FC236}">
                <a16:creationId xmlns:a16="http://schemas.microsoft.com/office/drawing/2014/main" id="{58B23762-2082-3B90-54D0-EA416F9894EC}"/>
              </a:ext>
            </a:extLst>
          </p:cNvPr>
          <p:cNvSpPr txBox="1"/>
          <p:nvPr/>
        </p:nvSpPr>
        <p:spPr>
          <a:xfrm>
            <a:off x="5347298" y="1293415"/>
            <a:ext cx="5185665" cy="2308324"/>
          </a:xfrm>
          <a:prstGeom prst="rect">
            <a:avLst/>
          </a:prstGeom>
          <a:noFill/>
        </p:spPr>
        <p:txBody>
          <a:bodyPr wrap="square" rtlCol="0">
            <a:spAutoFit/>
          </a:bodyPr>
          <a:lstStyle/>
          <a:p>
            <a:r>
              <a:rPr lang="en-US" dirty="0"/>
              <a:t>c1 = (x1 ∨ x2 ∨ x6) </a:t>
            </a:r>
          </a:p>
          <a:p>
            <a:r>
              <a:rPr lang="en-US" dirty="0"/>
              <a:t>c2 = (x4 ∨ x5 ∨ ¬x6) </a:t>
            </a:r>
          </a:p>
          <a:p>
            <a:r>
              <a:rPr lang="en-US" dirty="0"/>
              <a:t>c3 = (¬x1 ∨ ¬x2 ∨ x7) </a:t>
            </a:r>
          </a:p>
          <a:p>
            <a:r>
              <a:rPr lang="en-US" dirty="0"/>
              <a:t>c4 = (x3  ∨ ¬x4 ∨ x8)</a:t>
            </a:r>
          </a:p>
          <a:p>
            <a:r>
              <a:rPr lang="en-US" dirty="0"/>
              <a:t>c5 = (¬x5 ∨ ¬x7 ∨ ¬x8)  </a:t>
            </a:r>
          </a:p>
          <a:p>
            <a:r>
              <a:rPr lang="en-US" dirty="0"/>
              <a:t>c6 = (x1 ∨ ¬x4 ∨ x1)</a:t>
            </a:r>
          </a:p>
          <a:p>
            <a:endParaRPr lang="en-US" dirty="0"/>
          </a:p>
          <a:p>
            <a:r>
              <a:rPr lang="en-US" dirty="0"/>
              <a:t>A simple solution is </a:t>
            </a:r>
            <a:r>
              <a:rPr lang="en-US" b="1" dirty="0">
                <a:solidFill>
                  <a:srgbClr val="FF0000"/>
                </a:solidFill>
              </a:rPr>
              <a:t>x1, x2, x3, x4, x5, x6, x7, ¬x8</a:t>
            </a:r>
          </a:p>
        </p:txBody>
      </p:sp>
    </p:spTree>
    <p:extLst>
      <p:ext uri="{BB962C8B-B14F-4D97-AF65-F5344CB8AC3E}">
        <p14:creationId xmlns:p14="http://schemas.microsoft.com/office/powerpoint/2010/main" val="2885970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E616194-9E8A-EB48-9B1A-0BE67FA6CAF7}"/>
              </a:ext>
            </a:extLst>
          </p:cNvPr>
          <p:cNvSpPr txBox="1"/>
          <p:nvPr/>
        </p:nvSpPr>
        <p:spPr>
          <a:xfrm>
            <a:off x="1007706" y="914400"/>
            <a:ext cx="9778482" cy="4524315"/>
          </a:xfrm>
          <a:prstGeom prst="rect">
            <a:avLst/>
          </a:prstGeom>
          <a:noFill/>
        </p:spPr>
        <p:txBody>
          <a:bodyPr wrap="square" rtlCol="0">
            <a:spAutoFit/>
          </a:bodyPr>
          <a:lstStyle/>
          <a:p>
            <a:endParaRPr lang="en-US" sz="2400" dirty="0"/>
          </a:p>
          <a:p>
            <a:r>
              <a:rPr lang="en-US" sz="2400" dirty="0"/>
              <a:t>4. Recast the original SAT as a 0-1 Integer Linear Programming instance:</a:t>
            </a:r>
          </a:p>
          <a:p>
            <a:endParaRPr lang="en-US" sz="2400" dirty="0"/>
          </a:p>
          <a:p>
            <a:r>
              <a:rPr lang="en-US" altLang="en-US" sz="2400" dirty="0">
                <a:solidFill>
                  <a:srgbClr val="2D3B45"/>
                </a:solidFill>
                <a:latin typeface="Lato Extended"/>
              </a:rPr>
              <a:t>(x1 ∨ x2 ∨ x4 ∨ x5) &amp; (¬x1 ∨ ¬x2 ∨ x3  ∨ ¬x4 ∨ ¬x5) &amp; (x1 ∨ ¬x4 )</a:t>
            </a:r>
            <a:endParaRPr lang="en-US" sz="2400" dirty="0"/>
          </a:p>
          <a:p>
            <a:endParaRPr lang="en-US" sz="2400" dirty="0"/>
          </a:p>
          <a:p>
            <a:r>
              <a:rPr lang="en-US" sz="2400" dirty="0"/>
              <a:t>ANS:</a:t>
            </a:r>
          </a:p>
          <a:p>
            <a:endParaRPr lang="en-US" sz="2400" dirty="0"/>
          </a:p>
          <a:p>
            <a:r>
              <a:rPr lang="en-US" sz="2400" dirty="0"/>
              <a:t>Assume 0 &lt;= x1, x2,  x3, x4, x5 &lt;= 1  </a:t>
            </a:r>
            <a:br>
              <a:rPr lang="en-US" sz="2400" dirty="0"/>
            </a:br>
            <a:r>
              <a:rPr lang="en-US" sz="2400" dirty="0"/>
              <a:t>x1 + x2 + x4 + x5 &gt;= 1</a:t>
            </a:r>
            <a:br>
              <a:rPr lang="en-US" sz="2400" dirty="0"/>
            </a:br>
            <a:r>
              <a:rPr lang="en-US" sz="2400" dirty="0"/>
              <a:t>(1-x1) + (1-x2) + x3 + (1-x4) + (1-x5) &gt;= 1 </a:t>
            </a:r>
          </a:p>
          <a:p>
            <a:r>
              <a:rPr lang="en-US" sz="2400" dirty="0"/>
              <a:t>x1 + (1-x4) &gt;= 1</a:t>
            </a:r>
            <a:br>
              <a:rPr lang="en-US" sz="2400" dirty="0"/>
            </a:br>
            <a:r>
              <a:rPr lang="en-US" sz="2400" dirty="0"/>
              <a:t>We choose</a:t>
            </a:r>
            <a:r>
              <a:rPr lang="en-US" sz="2400" dirty="0">
                <a:solidFill>
                  <a:srgbClr val="FF0000"/>
                </a:solidFill>
              </a:rPr>
              <a:t>: </a:t>
            </a:r>
            <a:r>
              <a:rPr lang="en-US" sz="2400" b="1" dirty="0">
                <a:solidFill>
                  <a:srgbClr val="FF0000"/>
                </a:solidFill>
              </a:rPr>
              <a:t>x1 = 1, x2 = 1, x3 = 1, x4 = 1, x5 = 1</a:t>
            </a:r>
          </a:p>
        </p:txBody>
      </p:sp>
    </p:spTree>
    <p:extLst>
      <p:ext uri="{BB962C8B-B14F-4D97-AF65-F5344CB8AC3E}">
        <p14:creationId xmlns:p14="http://schemas.microsoft.com/office/powerpoint/2010/main" val="161862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AA34DD-2775-897C-7D2F-9E1CA0A9F86A}"/>
              </a:ext>
            </a:extLst>
          </p:cNvPr>
          <p:cNvSpPr>
            <a:spLocks noGrp="1"/>
          </p:cNvSpPr>
          <p:nvPr>
            <p:ph idx="1"/>
          </p:nvPr>
        </p:nvSpPr>
        <p:spPr>
          <a:xfrm>
            <a:off x="838200" y="1050121"/>
            <a:ext cx="10515600" cy="4351338"/>
          </a:xfrm>
        </p:spPr>
        <p:txBody>
          <a:bodyPr>
            <a:normAutofit fontScale="92500" lnSpcReduction="20000"/>
          </a:bodyPr>
          <a:lstStyle/>
          <a:p>
            <a:pPr marL="0" lvl="0" indent="0" eaLnBrk="0" fontAlgn="base" hangingPunct="0">
              <a:lnSpc>
                <a:spcPct val="100000"/>
              </a:lnSpc>
              <a:spcBef>
                <a:spcPct val="0"/>
              </a:spcBef>
              <a:spcAft>
                <a:spcPct val="0"/>
              </a:spcAft>
              <a:buFontTx/>
              <a:buAutoNum type="arabicPeriod" startAt="5"/>
            </a:pPr>
            <a:r>
              <a:rPr lang="en-US" altLang="en-US" dirty="0">
                <a:solidFill>
                  <a:srgbClr val="2D3B45"/>
                </a:solidFill>
                <a:latin typeface="Lato Extended"/>
              </a:rPr>
              <a:t> Consider the following set of independent tasks with associated task times:</a:t>
            </a:r>
            <a:br>
              <a:rPr lang="en-US" altLang="en-US" dirty="0">
                <a:solidFill>
                  <a:srgbClr val="2D3B45"/>
                </a:solidFill>
                <a:latin typeface="Lato Extended"/>
              </a:rPr>
            </a:b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None/>
            </a:pPr>
            <a:r>
              <a:rPr lang="en-US" altLang="en-US" b="1" dirty="0">
                <a:solidFill>
                  <a:srgbClr val="2D3B45"/>
                </a:solidFill>
                <a:latin typeface="Lato Extended"/>
              </a:rPr>
              <a:t>(T1,3), (T2,5), (T3,7), (T4,6), (T5,2), (T6,8), (T7,1)</a:t>
            </a:r>
            <a:br>
              <a:rPr lang="en-US" altLang="en-US" b="1" dirty="0">
                <a:solidFill>
                  <a:srgbClr val="2D3B45"/>
                </a:solidFill>
                <a:latin typeface="Lato Extended"/>
              </a:rPr>
            </a:br>
            <a:endParaRPr lang="en-US" altLang="en-US" b="1" dirty="0">
              <a:solidFill>
                <a:srgbClr val="2D3B45"/>
              </a:solidFill>
              <a:latin typeface="Lato Extended"/>
            </a:endParaRPr>
          </a:p>
          <a:p>
            <a:pPr marL="0" lvl="0" indent="0" eaLnBrk="0" fontAlgn="base" hangingPunct="0">
              <a:lnSpc>
                <a:spcPct val="100000"/>
              </a:lnSpc>
              <a:spcBef>
                <a:spcPct val="0"/>
              </a:spcBef>
              <a:spcAft>
                <a:spcPct val="0"/>
              </a:spcAft>
              <a:buNone/>
            </a:pPr>
            <a:r>
              <a:rPr lang="en-US" altLang="en-US" dirty="0">
                <a:solidFill>
                  <a:srgbClr val="2D3B45"/>
                </a:solidFill>
                <a:latin typeface="Lato Extended"/>
              </a:rPr>
              <a:t>Fill in the schedules for these tasks under the associated strategies below.</a:t>
            </a:r>
          </a:p>
          <a:p>
            <a:pPr marL="0" lvl="0" indent="0" eaLnBrk="0" fontAlgn="base" hangingPunct="0">
              <a:lnSpc>
                <a:spcPct val="100000"/>
              </a:lnSpc>
              <a:spcBef>
                <a:spcPct val="0"/>
              </a:spcBef>
              <a:spcAft>
                <a:spcPct val="0"/>
              </a:spcAft>
              <a:buNone/>
            </a:pP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None/>
            </a:pPr>
            <a:r>
              <a:rPr lang="en-US" altLang="en-US" dirty="0">
                <a:solidFill>
                  <a:srgbClr val="2D3B45"/>
                </a:solidFill>
                <a:latin typeface="Lato Extended"/>
              </a:rPr>
              <a:t>Greedy using the list order above:</a:t>
            </a:r>
          </a:p>
          <a:p>
            <a:pPr marL="0" lvl="0" indent="0" eaLnBrk="0" fontAlgn="base" hangingPunct="0">
              <a:lnSpc>
                <a:spcPct val="100000"/>
              </a:lnSpc>
              <a:spcBef>
                <a:spcPct val="0"/>
              </a:spcBef>
              <a:spcAft>
                <a:spcPct val="0"/>
              </a:spcAft>
              <a:buNone/>
            </a:pP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None/>
            </a:pPr>
            <a:r>
              <a:rPr lang="en-US" altLang="en-US" dirty="0">
                <a:solidFill>
                  <a:srgbClr val="2D3B45"/>
                </a:solidFill>
                <a:latin typeface="Lato Extended"/>
              </a:rPr>
              <a:t>Greedy using a reordering of the list so that longest-running tasks appear earliest in the list:</a:t>
            </a:r>
            <a:endParaRPr lang="en-US" altLang="en-US" sz="2400" dirty="0"/>
          </a:p>
        </p:txBody>
      </p:sp>
    </p:spTree>
    <p:extLst>
      <p:ext uri="{BB962C8B-B14F-4D97-AF65-F5344CB8AC3E}">
        <p14:creationId xmlns:p14="http://schemas.microsoft.com/office/powerpoint/2010/main" val="2997899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D6FA5-BE78-6EBC-1AD9-C365B9642CE7}"/>
              </a:ext>
            </a:extLst>
          </p:cNvPr>
          <p:cNvSpPr>
            <a:spLocks noGrp="1"/>
          </p:cNvSpPr>
          <p:nvPr>
            <p:ph type="title"/>
          </p:nvPr>
        </p:nvSpPr>
        <p:spPr/>
        <p:txBody>
          <a:bodyPr/>
          <a:lstStyle/>
          <a:p>
            <a:r>
              <a:rPr lang="en-US" dirty="0"/>
              <a:t>Greedy then sorted high to low </a:t>
            </a:r>
          </a:p>
        </p:txBody>
      </p:sp>
      <p:graphicFrame>
        <p:nvGraphicFramePr>
          <p:cNvPr id="5" name="Table 5">
            <a:extLst>
              <a:ext uri="{FF2B5EF4-FFF2-40B4-BE49-F238E27FC236}">
                <a16:creationId xmlns:a16="http://schemas.microsoft.com/office/drawing/2014/main" id="{114DD6B9-2625-8207-1BAC-BE7A88D7BFFE}"/>
              </a:ext>
            </a:extLst>
          </p:cNvPr>
          <p:cNvGraphicFramePr>
            <a:graphicFrameLocks noGrp="1"/>
          </p:cNvGraphicFramePr>
          <p:nvPr/>
        </p:nvGraphicFramePr>
        <p:xfrm>
          <a:off x="943980" y="2108628"/>
          <a:ext cx="8115936" cy="702393"/>
        </p:xfrm>
        <a:graphic>
          <a:graphicData uri="http://schemas.openxmlformats.org/drawingml/2006/table">
            <a:tbl>
              <a:tblPr firstRow="1" bandRow="1">
                <a:tableStyleId>{5C22544A-7EE6-4342-B048-85BDC9FD1C3A}</a:tableStyleId>
              </a:tblPr>
              <a:tblGrid>
                <a:gridCol w="400368">
                  <a:extLst>
                    <a:ext uri="{9D8B030D-6E8A-4147-A177-3AD203B41FA5}">
                      <a16:colId xmlns:a16="http://schemas.microsoft.com/office/drawing/2014/main" val="2826073991"/>
                    </a:ext>
                  </a:extLst>
                </a:gridCol>
                <a:gridCol w="400368">
                  <a:extLst>
                    <a:ext uri="{9D8B030D-6E8A-4147-A177-3AD203B41FA5}">
                      <a16:colId xmlns:a16="http://schemas.microsoft.com/office/drawing/2014/main" val="1449188492"/>
                    </a:ext>
                  </a:extLst>
                </a:gridCol>
                <a:gridCol w="406400">
                  <a:extLst>
                    <a:ext uri="{9D8B030D-6E8A-4147-A177-3AD203B41FA5}">
                      <a16:colId xmlns:a16="http://schemas.microsoft.com/office/drawing/2014/main" val="1495177775"/>
                    </a:ext>
                  </a:extLst>
                </a:gridCol>
                <a:gridCol w="406400">
                  <a:extLst>
                    <a:ext uri="{9D8B030D-6E8A-4147-A177-3AD203B41FA5}">
                      <a16:colId xmlns:a16="http://schemas.microsoft.com/office/drawing/2014/main" val="2149243673"/>
                    </a:ext>
                  </a:extLst>
                </a:gridCol>
                <a:gridCol w="406400">
                  <a:extLst>
                    <a:ext uri="{9D8B030D-6E8A-4147-A177-3AD203B41FA5}">
                      <a16:colId xmlns:a16="http://schemas.microsoft.com/office/drawing/2014/main" val="1833195057"/>
                    </a:ext>
                  </a:extLst>
                </a:gridCol>
                <a:gridCol w="406400">
                  <a:extLst>
                    <a:ext uri="{9D8B030D-6E8A-4147-A177-3AD203B41FA5}">
                      <a16:colId xmlns:a16="http://schemas.microsoft.com/office/drawing/2014/main" val="1392874008"/>
                    </a:ext>
                  </a:extLst>
                </a:gridCol>
                <a:gridCol w="406400">
                  <a:extLst>
                    <a:ext uri="{9D8B030D-6E8A-4147-A177-3AD203B41FA5}">
                      <a16:colId xmlns:a16="http://schemas.microsoft.com/office/drawing/2014/main" val="3058431749"/>
                    </a:ext>
                  </a:extLst>
                </a:gridCol>
                <a:gridCol w="406400">
                  <a:extLst>
                    <a:ext uri="{9D8B030D-6E8A-4147-A177-3AD203B41FA5}">
                      <a16:colId xmlns:a16="http://schemas.microsoft.com/office/drawing/2014/main" val="2270479861"/>
                    </a:ext>
                  </a:extLst>
                </a:gridCol>
                <a:gridCol w="406400">
                  <a:extLst>
                    <a:ext uri="{9D8B030D-6E8A-4147-A177-3AD203B41FA5}">
                      <a16:colId xmlns:a16="http://schemas.microsoft.com/office/drawing/2014/main" val="1404254871"/>
                    </a:ext>
                  </a:extLst>
                </a:gridCol>
                <a:gridCol w="406400">
                  <a:extLst>
                    <a:ext uri="{9D8B030D-6E8A-4147-A177-3AD203B41FA5}">
                      <a16:colId xmlns:a16="http://schemas.microsoft.com/office/drawing/2014/main" val="3257659503"/>
                    </a:ext>
                  </a:extLst>
                </a:gridCol>
                <a:gridCol w="406400">
                  <a:extLst>
                    <a:ext uri="{9D8B030D-6E8A-4147-A177-3AD203B41FA5}">
                      <a16:colId xmlns:a16="http://schemas.microsoft.com/office/drawing/2014/main" val="2358500548"/>
                    </a:ext>
                  </a:extLst>
                </a:gridCol>
                <a:gridCol w="406400">
                  <a:extLst>
                    <a:ext uri="{9D8B030D-6E8A-4147-A177-3AD203B41FA5}">
                      <a16:colId xmlns:a16="http://schemas.microsoft.com/office/drawing/2014/main" val="2894321384"/>
                    </a:ext>
                  </a:extLst>
                </a:gridCol>
                <a:gridCol w="406400">
                  <a:extLst>
                    <a:ext uri="{9D8B030D-6E8A-4147-A177-3AD203B41FA5}">
                      <a16:colId xmlns:a16="http://schemas.microsoft.com/office/drawing/2014/main" val="1284460241"/>
                    </a:ext>
                  </a:extLst>
                </a:gridCol>
                <a:gridCol w="406400">
                  <a:extLst>
                    <a:ext uri="{9D8B030D-6E8A-4147-A177-3AD203B41FA5}">
                      <a16:colId xmlns:a16="http://schemas.microsoft.com/office/drawing/2014/main" val="1991465629"/>
                    </a:ext>
                  </a:extLst>
                </a:gridCol>
                <a:gridCol w="406400">
                  <a:extLst>
                    <a:ext uri="{9D8B030D-6E8A-4147-A177-3AD203B41FA5}">
                      <a16:colId xmlns:a16="http://schemas.microsoft.com/office/drawing/2014/main" val="915180723"/>
                    </a:ext>
                  </a:extLst>
                </a:gridCol>
                <a:gridCol w="406400">
                  <a:extLst>
                    <a:ext uri="{9D8B030D-6E8A-4147-A177-3AD203B41FA5}">
                      <a16:colId xmlns:a16="http://schemas.microsoft.com/office/drawing/2014/main" val="3800323114"/>
                    </a:ext>
                  </a:extLst>
                </a:gridCol>
                <a:gridCol w="406400">
                  <a:extLst>
                    <a:ext uri="{9D8B030D-6E8A-4147-A177-3AD203B41FA5}">
                      <a16:colId xmlns:a16="http://schemas.microsoft.com/office/drawing/2014/main" val="2471060452"/>
                    </a:ext>
                  </a:extLst>
                </a:gridCol>
                <a:gridCol w="406400">
                  <a:extLst>
                    <a:ext uri="{9D8B030D-6E8A-4147-A177-3AD203B41FA5}">
                      <a16:colId xmlns:a16="http://schemas.microsoft.com/office/drawing/2014/main" val="2550003259"/>
                    </a:ext>
                  </a:extLst>
                </a:gridCol>
                <a:gridCol w="406400">
                  <a:extLst>
                    <a:ext uri="{9D8B030D-6E8A-4147-A177-3AD203B41FA5}">
                      <a16:colId xmlns:a16="http://schemas.microsoft.com/office/drawing/2014/main" val="659579995"/>
                    </a:ext>
                  </a:extLst>
                </a:gridCol>
                <a:gridCol w="406400">
                  <a:extLst>
                    <a:ext uri="{9D8B030D-6E8A-4147-A177-3AD203B41FA5}">
                      <a16:colId xmlns:a16="http://schemas.microsoft.com/office/drawing/2014/main" val="4073361474"/>
                    </a:ext>
                  </a:extLst>
                </a:gridCol>
              </a:tblGrid>
              <a:tr h="331553">
                <a:tc>
                  <a:txBody>
                    <a:bodyPr/>
                    <a:lstStyle/>
                    <a:p>
                      <a:r>
                        <a:rPr lang="en-US" sz="1400" dirty="0"/>
                        <a:t>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T1</a:t>
                      </a:r>
                    </a:p>
                  </a:txBody>
                  <a:tcPr/>
                </a:tc>
                <a:tc>
                  <a:txBody>
                    <a:bodyPr/>
                    <a:lstStyle/>
                    <a:p>
                      <a:r>
                        <a:rPr lang="en-US" sz="1400" dirty="0"/>
                        <a:t>T3</a:t>
                      </a:r>
                    </a:p>
                  </a:txBody>
                  <a:tcPr/>
                </a:tc>
                <a:tc>
                  <a:txBody>
                    <a:bodyPr/>
                    <a:lstStyle/>
                    <a:p>
                      <a:r>
                        <a:rPr lang="en-US" sz="1400" dirty="0"/>
                        <a:t>T3</a:t>
                      </a:r>
                    </a:p>
                  </a:txBody>
                  <a:tcPr/>
                </a:tc>
                <a:tc>
                  <a:txBody>
                    <a:bodyPr/>
                    <a:lstStyle/>
                    <a:p>
                      <a:r>
                        <a:rPr lang="en-US" sz="1400" dirty="0"/>
                        <a:t>T3</a:t>
                      </a:r>
                    </a:p>
                  </a:txBody>
                  <a:tcPr/>
                </a:tc>
                <a:tc>
                  <a:txBody>
                    <a:bodyPr/>
                    <a:lstStyle/>
                    <a:p>
                      <a:r>
                        <a:rPr lang="en-US" sz="1400" dirty="0"/>
                        <a:t>T3</a:t>
                      </a:r>
                    </a:p>
                  </a:txBody>
                  <a:tcPr/>
                </a:tc>
                <a:tc>
                  <a:txBody>
                    <a:bodyPr/>
                    <a:lstStyle/>
                    <a:p>
                      <a:r>
                        <a:rPr lang="en-US" sz="1400" dirty="0"/>
                        <a:t>T3</a:t>
                      </a:r>
                    </a:p>
                  </a:txBody>
                  <a:tcPr/>
                </a:tc>
                <a:tc>
                  <a:txBody>
                    <a:bodyPr/>
                    <a:lstStyle/>
                    <a:p>
                      <a:r>
                        <a:rPr lang="en-US" sz="1400" dirty="0"/>
                        <a:t>T3</a:t>
                      </a:r>
                    </a:p>
                  </a:txBody>
                  <a:tcPr/>
                </a:tc>
                <a:tc>
                  <a:txBody>
                    <a:bodyPr/>
                    <a:lstStyle/>
                    <a:p>
                      <a:r>
                        <a:rPr lang="en-US" sz="1400" dirty="0"/>
                        <a:t>T3</a:t>
                      </a:r>
                    </a:p>
                  </a:txBody>
                  <a:tcPr/>
                </a:tc>
                <a:tc>
                  <a:txBody>
                    <a:bodyPr/>
                    <a:lstStyle/>
                    <a:p>
                      <a:r>
                        <a:rPr lang="en-US" sz="1400" dirty="0"/>
                        <a:t>T5</a:t>
                      </a:r>
                    </a:p>
                  </a:txBody>
                  <a:tcPr/>
                </a:tc>
                <a:tc>
                  <a:txBody>
                    <a:bodyPr/>
                    <a:lstStyle/>
                    <a:p>
                      <a:r>
                        <a:rPr lang="en-US" sz="1400" dirty="0"/>
                        <a:t>T5</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extLst>
                  <a:ext uri="{0D108BD9-81ED-4DB2-BD59-A6C34878D82A}">
                    <a16:rowId xmlns:a16="http://schemas.microsoft.com/office/drawing/2014/main" val="4061307391"/>
                  </a:ext>
                </a:extLst>
              </a:tr>
              <a:tr h="370840">
                <a:tc>
                  <a:txBody>
                    <a:bodyPr/>
                    <a:lstStyle/>
                    <a:p>
                      <a:r>
                        <a:rPr lang="en-US" sz="1400" dirty="0"/>
                        <a:t>T2</a:t>
                      </a:r>
                    </a:p>
                  </a:txBody>
                  <a:tcPr/>
                </a:tc>
                <a:tc>
                  <a:txBody>
                    <a:bodyPr/>
                    <a:lstStyle/>
                    <a:p>
                      <a:r>
                        <a:rPr lang="en-US" sz="1400" dirty="0"/>
                        <a:t>T2</a:t>
                      </a:r>
                    </a:p>
                  </a:txBody>
                  <a:tcPr/>
                </a:tc>
                <a:tc>
                  <a:txBody>
                    <a:bodyPr/>
                    <a:lstStyle/>
                    <a:p>
                      <a:r>
                        <a:rPr lang="en-US" sz="1400" dirty="0"/>
                        <a:t>T2</a:t>
                      </a:r>
                    </a:p>
                  </a:txBody>
                  <a:tcPr/>
                </a:tc>
                <a:tc>
                  <a:txBody>
                    <a:bodyPr/>
                    <a:lstStyle/>
                    <a:p>
                      <a:r>
                        <a:rPr lang="en-US" sz="1400" dirty="0"/>
                        <a:t>T2</a:t>
                      </a:r>
                    </a:p>
                  </a:txBody>
                  <a:tcPr/>
                </a:tc>
                <a:tc>
                  <a:txBody>
                    <a:bodyPr/>
                    <a:lstStyle/>
                    <a:p>
                      <a:r>
                        <a:rPr lang="en-US" sz="1400" dirty="0"/>
                        <a:t>T2</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T7</a:t>
                      </a:r>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3320654382"/>
                  </a:ext>
                </a:extLst>
              </a:tr>
            </a:tbl>
          </a:graphicData>
        </a:graphic>
      </p:graphicFrame>
      <p:sp>
        <p:nvSpPr>
          <p:cNvPr id="7" name="TextBox 6">
            <a:extLst>
              <a:ext uri="{FF2B5EF4-FFF2-40B4-BE49-F238E27FC236}">
                <a16:creationId xmlns:a16="http://schemas.microsoft.com/office/drawing/2014/main" id="{7F960E69-3604-A09F-C8DD-FA6580DCB41F}"/>
              </a:ext>
            </a:extLst>
          </p:cNvPr>
          <p:cNvSpPr txBox="1"/>
          <p:nvPr/>
        </p:nvSpPr>
        <p:spPr>
          <a:xfrm>
            <a:off x="943980" y="3046236"/>
            <a:ext cx="6099858" cy="369332"/>
          </a:xfrm>
          <a:prstGeom prst="rect">
            <a:avLst/>
          </a:prstGeom>
          <a:noFill/>
        </p:spPr>
        <p:txBody>
          <a:bodyPr wrap="square">
            <a:spAutoFit/>
          </a:bodyPr>
          <a:lstStyle/>
          <a:p>
            <a:r>
              <a:rPr lang="en-US" altLang="en-US" b="1" dirty="0">
                <a:solidFill>
                  <a:srgbClr val="2D3B45"/>
                </a:solidFill>
                <a:latin typeface="Lato Extended"/>
              </a:rPr>
              <a:t>(T1,3), (T2,5), (T3,7), (T4,6), (T5,2), (T6,8), (T7,1)</a:t>
            </a:r>
            <a:endParaRPr lang="en-US" dirty="0"/>
          </a:p>
        </p:txBody>
      </p:sp>
      <p:graphicFrame>
        <p:nvGraphicFramePr>
          <p:cNvPr id="8" name="Table 5">
            <a:extLst>
              <a:ext uri="{FF2B5EF4-FFF2-40B4-BE49-F238E27FC236}">
                <a16:creationId xmlns:a16="http://schemas.microsoft.com/office/drawing/2014/main" id="{C4BA9BAE-D389-A970-B85C-BD12B1001431}"/>
              </a:ext>
            </a:extLst>
          </p:cNvPr>
          <p:cNvGraphicFramePr>
            <a:graphicFrameLocks noGrp="1"/>
          </p:cNvGraphicFramePr>
          <p:nvPr/>
        </p:nvGraphicFramePr>
        <p:xfrm>
          <a:off x="943980" y="4066677"/>
          <a:ext cx="8121968" cy="741680"/>
        </p:xfrm>
        <a:graphic>
          <a:graphicData uri="http://schemas.openxmlformats.org/drawingml/2006/table">
            <a:tbl>
              <a:tblPr firstRow="1" bandRow="1">
                <a:tableStyleId>{5C22544A-7EE6-4342-B048-85BDC9FD1C3A}</a:tableStyleId>
              </a:tblPr>
              <a:tblGrid>
                <a:gridCol w="400368">
                  <a:extLst>
                    <a:ext uri="{9D8B030D-6E8A-4147-A177-3AD203B41FA5}">
                      <a16:colId xmlns:a16="http://schemas.microsoft.com/office/drawing/2014/main" val="2826073991"/>
                    </a:ext>
                  </a:extLst>
                </a:gridCol>
                <a:gridCol w="406400">
                  <a:extLst>
                    <a:ext uri="{9D8B030D-6E8A-4147-A177-3AD203B41FA5}">
                      <a16:colId xmlns:a16="http://schemas.microsoft.com/office/drawing/2014/main" val="1449188492"/>
                    </a:ext>
                  </a:extLst>
                </a:gridCol>
                <a:gridCol w="406400">
                  <a:extLst>
                    <a:ext uri="{9D8B030D-6E8A-4147-A177-3AD203B41FA5}">
                      <a16:colId xmlns:a16="http://schemas.microsoft.com/office/drawing/2014/main" val="1495177775"/>
                    </a:ext>
                  </a:extLst>
                </a:gridCol>
                <a:gridCol w="406400">
                  <a:extLst>
                    <a:ext uri="{9D8B030D-6E8A-4147-A177-3AD203B41FA5}">
                      <a16:colId xmlns:a16="http://schemas.microsoft.com/office/drawing/2014/main" val="2149243673"/>
                    </a:ext>
                  </a:extLst>
                </a:gridCol>
                <a:gridCol w="406400">
                  <a:extLst>
                    <a:ext uri="{9D8B030D-6E8A-4147-A177-3AD203B41FA5}">
                      <a16:colId xmlns:a16="http://schemas.microsoft.com/office/drawing/2014/main" val="1833195057"/>
                    </a:ext>
                  </a:extLst>
                </a:gridCol>
                <a:gridCol w="406400">
                  <a:extLst>
                    <a:ext uri="{9D8B030D-6E8A-4147-A177-3AD203B41FA5}">
                      <a16:colId xmlns:a16="http://schemas.microsoft.com/office/drawing/2014/main" val="1392874008"/>
                    </a:ext>
                  </a:extLst>
                </a:gridCol>
                <a:gridCol w="406400">
                  <a:extLst>
                    <a:ext uri="{9D8B030D-6E8A-4147-A177-3AD203B41FA5}">
                      <a16:colId xmlns:a16="http://schemas.microsoft.com/office/drawing/2014/main" val="3058431749"/>
                    </a:ext>
                  </a:extLst>
                </a:gridCol>
                <a:gridCol w="406400">
                  <a:extLst>
                    <a:ext uri="{9D8B030D-6E8A-4147-A177-3AD203B41FA5}">
                      <a16:colId xmlns:a16="http://schemas.microsoft.com/office/drawing/2014/main" val="2270479861"/>
                    </a:ext>
                  </a:extLst>
                </a:gridCol>
                <a:gridCol w="406400">
                  <a:extLst>
                    <a:ext uri="{9D8B030D-6E8A-4147-A177-3AD203B41FA5}">
                      <a16:colId xmlns:a16="http://schemas.microsoft.com/office/drawing/2014/main" val="1404254871"/>
                    </a:ext>
                  </a:extLst>
                </a:gridCol>
                <a:gridCol w="406400">
                  <a:extLst>
                    <a:ext uri="{9D8B030D-6E8A-4147-A177-3AD203B41FA5}">
                      <a16:colId xmlns:a16="http://schemas.microsoft.com/office/drawing/2014/main" val="3257659503"/>
                    </a:ext>
                  </a:extLst>
                </a:gridCol>
                <a:gridCol w="406400">
                  <a:extLst>
                    <a:ext uri="{9D8B030D-6E8A-4147-A177-3AD203B41FA5}">
                      <a16:colId xmlns:a16="http://schemas.microsoft.com/office/drawing/2014/main" val="2358500548"/>
                    </a:ext>
                  </a:extLst>
                </a:gridCol>
                <a:gridCol w="406400">
                  <a:extLst>
                    <a:ext uri="{9D8B030D-6E8A-4147-A177-3AD203B41FA5}">
                      <a16:colId xmlns:a16="http://schemas.microsoft.com/office/drawing/2014/main" val="2894321384"/>
                    </a:ext>
                  </a:extLst>
                </a:gridCol>
                <a:gridCol w="406400">
                  <a:extLst>
                    <a:ext uri="{9D8B030D-6E8A-4147-A177-3AD203B41FA5}">
                      <a16:colId xmlns:a16="http://schemas.microsoft.com/office/drawing/2014/main" val="1284460241"/>
                    </a:ext>
                  </a:extLst>
                </a:gridCol>
                <a:gridCol w="406400">
                  <a:extLst>
                    <a:ext uri="{9D8B030D-6E8A-4147-A177-3AD203B41FA5}">
                      <a16:colId xmlns:a16="http://schemas.microsoft.com/office/drawing/2014/main" val="1991465629"/>
                    </a:ext>
                  </a:extLst>
                </a:gridCol>
                <a:gridCol w="406400">
                  <a:extLst>
                    <a:ext uri="{9D8B030D-6E8A-4147-A177-3AD203B41FA5}">
                      <a16:colId xmlns:a16="http://schemas.microsoft.com/office/drawing/2014/main" val="915180723"/>
                    </a:ext>
                  </a:extLst>
                </a:gridCol>
                <a:gridCol w="406400">
                  <a:extLst>
                    <a:ext uri="{9D8B030D-6E8A-4147-A177-3AD203B41FA5}">
                      <a16:colId xmlns:a16="http://schemas.microsoft.com/office/drawing/2014/main" val="3800323114"/>
                    </a:ext>
                  </a:extLst>
                </a:gridCol>
                <a:gridCol w="406400">
                  <a:extLst>
                    <a:ext uri="{9D8B030D-6E8A-4147-A177-3AD203B41FA5}">
                      <a16:colId xmlns:a16="http://schemas.microsoft.com/office/drawing/2014/main" val="2471060452"/>
                    </a:ext>
                  </a:extLst>
                </a:gridCol>
                <a:gridCol w="406400">
                  <a:extLst>
                    <a:ext uri="{9D8B030D-6E8A-4147-A177-3AD203B41FA5}">
                      <a16:colId xmlns:a16="http://schemas.microsoft.com/office/drawing/2014/main" val="2550003259"/>
                    </a:ext>
                  </a:extLst>
                </a:gridCol>
                <a:gridCol w="406400">
                  <a:extLst>
                    <a:ext uri="{9D8B030D-6E8A-4147-A177-3AD203B41FA5}">
                      <a16:colId xmlns:a16="http://schemas.microsoft.com/office/drawing/2014/main" val="659579995"/>
                    </a:ext>
                  </a:extLst>
                </a:gridCol>
                <a:gridCol w="406400">
                  <a:extLst>
                    <a:ext uri="{9D8B030D-6E8A-4147-A177-3AD203B41FA5}">
                      <a16:colId xmlns:a16="http://schemas.microsoft.com/office/drawing/2014/main" val="4073361474"/>
                    </a:ext>
                  </a:extLst>
                </a:gridCol>
              </a:tblGrid>
              <a:tr h="370840">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T6</a:t>
                      </a:r>
                    </a:p>
                  </a:txBody>
                  <a:tcPr/>
                </a:tc>
                <a:tc>
                  <a:txBody>
                    <a:bodyPr/>
                    <a:lstStyle/>
                    <a:p>
                      <a:r>
                        <a:rPr lang="en-US" sz="1400" dirty="0"/>
                        <a:t>T2</a:t>
                      </a:r>
                    </a:p>
                  </a:txBody>
                  <a:tcPr/>
                </a:tc>
                <a:tc>
                  <a:txBody>
                    <a:bodyPr/>
                    <a:lstStyle/>
                    <a:p>
                      <a:r>
                        <a:rPr lang="en-US" sz="1400" dirty="0"/>
                        <a:t>T2</a:t>
                      </a:r>
                    </a:p>
                  </a:txBody>
                  <a:tcPr/>
                </a:tc>
                <a:tc>
                  <a:txBody>
                    <a:bodyPr/>
                    <a:lstStyle/>
                    <a:p>
                      <a:r>
                        <a:rPr lang="en-US" sz="1400" dirty="0"/>
                        <a:t>T2</a:t>
                      </a:r>
                    </a:p>
                  </a:txBody>
                  <a:tcPr/>
                </a:tc>
                <a:tc>
                  <a:txBody>
                    <a:bodyPr/>
                    <a:lstStyle/>
                    <a:p>
                      <a:r>
                        <a:rPr lang="en-US" sz="1400" dirty="0"/>
                        <a:t>T2</a:t>
                      </a:r>
                    </a:p>
                  </a:txBody>
                  <a:tcPr/>
                </a:tc>
                <a:tc>
                  <a:txBody>
                    <a:bodyPr/>
                    <a:lstStyle/>
                    <a:p>
                      <a:r>
                        <a:rPr lang="en-US" sz="1400" dirty="0"/>
                        <a:t>T2</a:t>
                      </a:r>
                    </a:p>
                  </a:txBody>
                  <a:tcPr/>
                </a:tc>
                <a:tc>
                  <a:txBody>
                    <a:bodyPr/>
                    <a:lstStyle/>
                    <a:p>
                      <a:r>
                        <a:rPr lang="en-US" sz="1400" dirty="0"/>
                        <a:t>T1</a:t>
                      </a:r>
                    </a:p>
                  </a:txBody>
                  <a:tcPr/>
                </a:tc>
                <a:tc>
                  <a:txBody>
                    <a:bodyPr/>
                    <a:lstStyle/>
                    <a:p>
                      <a:r>
                        <a:rPr lang="en-US" sz="1400" dirty="0"/>
                        <a:t>T1</a:t>
                      </a:r>
                    </a:p>
                  </a:txBody>
                  <a:tcPr/>
                </a:tc>
                <a:tc>
                  <a:txBody>
                    <a:bodyPr/>
                    <a:lstStyle/>
                    <a:p>
                      <a:r>
                        <a:rPr lang="en-US" sz="1400" dirty="0"/>
                        <a:t>T1</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4061307391"/>
                  </a:ext>
                </a:extLst>
              </a:tr>
              <a:tr h="370840">
                <a:tc>
                  <a:txBody>
                    <a:bodyPr/>
                    <a:lstStyle/>
                    <a:p>
                      <a:r>
                        <a:rPr lang="en-US" sz="1400" dirty="0"/>
                        <a:t>T3</a:t>
                      </a:r>
                    </a:p>
                  </a:txBody>
                  <a:tcPr/>
                </a:tc>
                <a:tc>
                  <a:txBody>
                    <a:bodyPr/>
                    <a:lstStyle/>
                    <a:p>
                      <a:r>
                        <a:rPr lang="en-US" sz="1400" dirty="0"/>
                        <a:t>T3</a:t>
                      </a:r>
                    </a:p>
                  </a:txBody>
                  <a:tcPr/>
                </a:tc>
                <a:tc>
                  <a:txBody>
                    <a:bodyPr/>
                    <a:lstStyle/>
                    <a:p>
                      <a:r>
                        <a:rPr lang="en-US" sz="1400" dirty="0"/>
                        <a:t>T3</a:t>
                      </a:r>
                    </a:p>
                  </a:txBody>
                  <a:tcPr/>
                </a:tc>
                <a:tc>
                  <a:txBody>
                    <a:bodyPr/>
                    <a:lstStyle/>
                    <a:p>
                      <a:r>
                        <a:rPr lang="en-US" sz="1400" dirty="0"/>
                        <a:t>T3</a:t>
                      </a:r>
                    </a:p>
                  </a:txBody>
                  <a:tcPr/>
                </a:tc>
                <a:tc>
                  <a:txBody>
                    <a:bodyPr/>
                    <a:lstStyle/>
                    <a:p>
                      <a:r>
                        <a:rPr lang="en-US" sz="1400" dirty="0"/>
                        <a:t>T3</a:t>
                      </a:r>
                    </a:p>
                  </a:txBody>
                  <a:tcPr/>
                </a:tc>
                <a:tc>
                  <a:txBody>
                    <a:bodyPr/>
                    <a:lstStyle/>
                    <a:p>
                      <a:r>
                        <a:rPr lang="en-US" sz="1400" dirty="0"/>
                        <a:t>T3</a:t>
                      </a:r>
                    </a:p>
                  </a:txBody>
                  <a:tcPr/>
                </a:tc>
                <a:tc>
                  <a:txBody>
                    <a:bodyPr/>
                    <a:lstStyle/>
                    <a:p>
                      <a:r>
                        <a:rPr lang="en-US" sz="1400" dirty="0"/>
                        <a:t>T3</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T5</a:t>
                      </a:r>
                    </a:p>
                  </a:txBody>
                  <a:tcPr/>
                </a:tc>
                <a:tc>
                  <a:txBody>
                    <a:bodyPr/>
                    <a:lstStyle/>
                    <a:p>
                      <a:r>
                        <a:rPr lang="en-US" sz="1400" dirty="0"/>
                        <a:t>T5</a:t>
                      </a:r>
                    </a:p>
                  </a:txBody>
                  <a:tcPr/>
                </a:tc>
                <a:tc>
                  <a:txBody>
                    <a:bodyPr/>
                    <a:lstStyle/>
                    <a:p>
                      <a:r>
                        <a:rPr lang="en-US" sz="1400" dirty="0"/>
                        <a:t>T7</a:t>
                      </a:r>
                    </a:p>
                  </a:txBody>
                  <a:tcPr/>
                </a:tc>
                <a:tc>
                  <a:txBody>
                    <a:bodyPr/>
                    <a:lstStyle/>
                    <a:p>
                      <a:endParaRPr lang="en-US" sz="1400"/>
                    </a:p>
                  </a:txBody>
                  <a:tcPr/>
                </a:tc>
                <a:tc>
                  <a:txBody>
                    <a:bodyPr/>
                    <a:lstStyle/>
                    <a:p>
                      <a:endParaRPr lang="en-US" sz="140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3320654382"/>
                  </a:ext>
                </a:extLst>
              </a:tr>
            </a:tbl>
          </a:graphicData>
        </a:graphic>
      </p:graphicFrame>
      <p:sp>
        <p:nvSpPr>
          <p:cNvPr id="9" name="TextBox 8">
            <a:extLst>
              <a:ext uri="{FF2B5EF4-FFF2-40B4-BE49-F238E27FC236}">
                <a16:creationId xmlns:a16="http://schemas.microsoft.com/office/drawing/2014/main" id="{E7D111F9-A661-986D-2442-7C20DE2E294B}"/>
              </a:ext>
            </a:extLst>
          </p:cNvPr>
          <p:cNvSpPr txBox="1"/>
          <p:nvPr/>
        </p:nvSpPr>
        <p:spPr>
          <a:xfrm>
            <a:off x="943980" y="5004285"/>
            <a:ext cx="6099858" cy="369332"/>
          </a:xfrm>
          <a:prstGeom prst="rect">
            <a:avLst/>
          </a:prstGeom>
          <a:noFill/>
        </p:spPr>
        <p:txBody>
          <a:bodyPr wrap="square">
            <a:spAutoFit/>
          </a:bodyPr>
          <a:lstStyle/>
          <a:p>
            <a:r>
              <a:rPr lang="en-US" altLang="en-US" b="1" dirty="0">
                <a:solidFill>
                  <a:srgbClr val="2D3B45"/>
                </a:solidFill>
                <a:latin typeface="Lato Extended"/>
              </a:rPr>
              <a:t>(T6,8), (T3,7), (T4,6), (T2,5), (T1,3), (T5,2), (T7,1)</a:t>
            </a:r>
            <a:endParaRPr lang="en-US" dirty="0"/>
          </a:p>
        </p:txBody>
      </p:sp>
    </p:spTree>
    <p:extLst>
      <p:ext uri="{BB962C8B-B14F-4D97-AF65-F5344CB8AC3E}">
        <p14:creationId xmlns:p14="http://schemas.microsoft.com/office/powerpoint/2010/main" val="2287185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86672-F442-A3B9-2610-5AF14D23A56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2B0C339-B3CA-D355-2671-3A3027C106E3}"/>
              </a:ext>
            </a:extLst>
          </p:cNvPr>
          <p:cNvSpPr>
            <a:spLocks noGrp="1"/>
          </p:cNvSpPr>
          <p:nvPr>
            <p:ph idx="1"/>
          </p:nvPr>
        </p:nvSpPr>
        <p:spPr/>
        <p:txBody>
          <a:bodyPr/>
          <a:lstStyle/>
          <a:p>
            <a:pPr marL="0" indent="0">
              <a:buNone/>
            </a:pPr>
            <a:r>
              <a:rPr lang="en-US" altLang="en-US" dirty="0">
                <a:solidFill>
                  <a:srgbClr val="2D3B45"/>
                </a:solidFill>
                <a:latin typeface="Lato Extended"/>
              </a:rPr>
              <a:t>6. Consider  the 3SAT instance:</a:t>
            </a:r>
            <a:br>
              <a:rPr lang="en-US" altLang="en-US" dirty="0">
                <a:solidFill>
                  <a:srgbClr val="2D3B45"/>
                </a:solidFill>
                <a:latin typeface="Lato Extended"/>
              </a:rPr>
            </a:br>
            <a:r>
              <a:rPr lang="en-US" altLang="en-US" b="1" dirty="0">
                <a:solidFill>
                  <a:srgbClr val="2D3B45"/>
                </a:solidFill>
                <a:latin typeface="Lato Extended"/>
              </a:rPr>
              <a:t>E = (x1 ∨ x2 ∨ x4 ) &amp; (¬x1 ∨ ¬x3 ∨ ¬x4  ) &amp; (¬x2 ∨ ¬x3 ∨ x4 ) &amp; (¬x2 ∨ ¬x3 ∨ ¬x4)</a:t>
            </a:r>
            <a:br>
              <a:rPr lang="en-US" altLang="en-US" b="1" dirty="0">
                <a:solidFill>
                  <a:srgbClr val="2D3B45"/>
                </a:solidFill>
                <a:latin typeface="Lato Extended"/>
              </a:rPr>
            </a:br>
            <a:r>
              <a:rPr lang="en-US" altLang="en-US" dirty="0">
                <a:solidFill>
                  <a:srgbClr val="2D3B45"/>
                </a:solidFill>
                <a:latin typeface="Lato Extended"/>
              </a:rPr>
              <a:t>a. Recast </a:t>
            </a:r>
            <a:r>
              <a:rPr lang="en-US" altLang="en-US" b="1" dirty="0">
                <a:solidFill>
                  <a:srgbClr val="2D3B45"/>
                </a:solidFill>
                <a:latin typeface="Lato Extended"/>
              </a:rPr>
              <a:t>E</a:t>
            </a:r>
            <a:r>
              <a:rPr lang="en-US" altLang="en-US" dirty="0">
                <a:solidFill>
                  <a:srgbClr val="2D3B45"/>
                </a:solidFill>
                <a:latin typeface="Lato Extended"/>
              </a:rPr>
              <a:t> as an instance of k-Vertex Covering and present a solution to the latter</a:t>
            </a:r>
            <a:br>
              <a:rPr lang="en-US" altLang="en-US" dirty="0">
                <a:solidFill>
                  <a:srgbClr val="2D3B45"/>
                </a:solidFill>
                <a:latin typeface="Lato Extended"/>
              </a:rPr>
            </a:br>
            <a:r>
              <a:rPr lang="en-US" altLang="en-US" dirty="0">
                <a:solidFill>
                  <a:srgbClr val="2D3B45"/>
                </a:solidFill>
                <a:latin typeface="Lato Extended"/>
              </a:rPr>
              <a:t>b. Recast </a:t>
            </a:r>
            <a:r>
              <a:rPr lang="en-US" altLang="en-US" b="1" dirty="0">
                <a:solidFill>
                  <a:srgbClr val="2D3B45"/>
                </a:solidFill>
                <a:latin typeface="Lato Extended"/>
              </a:rPr>
              <a:t>E</a:t>
            </a:r>
            <a:r>
              <a:rPr lang="en-US" altLang="en-US" dirty="0">
                <a:solidFill>
                  <a:srgbClr val="2D3B45"/>
                </a:solidFill>
                <a:latin typeface="Lato Extended"/>
              </a:rPr>
              <a:t> as an instance of 3-Coloring and present a solution to the latter</a:t>
            </a:r>
            <a:br>
              <a:rPr lang="en-US" altLang="en-US" dirty="0">
                <a:solidFill>
                  <a:srgbClr val="2D3B45"/>
                </a:solidFill>
                <a:latin typeface="Lato Extended"/>
              </a:rPr>
            </a:br>
            <a:br>
              <a:rPr lang="en-US" altLang="en-US" dirty="0">
                <a:solidFill>
                  <a:srgbClr val="2D3B45"/>
                </a:solidFill>
                <a:latin typeface="Lato Extended"/>
              </a:rPr>
            </a:br>
            <a:endParaRPr lang="en-US" altLang="en-US" dirty="0">
              <a:solidFill>
                <a:srgbClr val="2D3B45"/>
              </a:solidFill>
              <a:latin typeface="Lato Extended"/>
            </a:endParaRPr>
          </a:p>
          <a:p>
            <a:endParaRPr lang="en-US" dirty="0"/>
          </a:p>
        </p:txBody>
      </p:sp>
    </p:spTree>
    <p:extLst>
      <p:ext uri="{BB962C8B-B14F-4D97-AF65-F5344CB8AC3E}">
        <p14:creationId xmlns:p14="http://schemas.microsoft.com/office/powerpoint/2010/main" val="3496685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7BA52-2E58-B1A8-52BB-9D1CF02AB978}"/>
              </a:ext>
            </a:extLst>
          </p:cNvPr>
          <p:cNvSpPr>
            <a:spLocks noGrp="1"/>
          </p:cNvSpPr>
          <p:nvPr>
            <p:ph type="title"/>
          </p:nvPr>
        </p:nvSpPr>
        <p:spPr/>
        <p:txBody>
          <a:bodyPr/>
          <a:lstStyle/>
          <a:p>
            <a:r>
              <a:rPr lang="en-US" dirty="0"/>
              <a:t>Question 6 (a)</a:t>
            </a:r>
          </a:p>
        </p:txBody>
      </p:sp>
      <p:sp>
        <p:nvSpPr>
          <p:cNvPr id="5" name="Title 1">
            <a:extLst>
              <a:ext uri="{FF2B5EF4-FFF2-40B4-BE49-F238E27FC236}">
                <a16:creationId xmlns:a16="http://schemas.microsoft.com/office/drawing/2014/main" id="{94A94BF6-4C55-0C3A-3FA0-6366E4084E05}"/>
              </a:ext>
            </a:extLst>
          </p:cNvPr>
          <p:cNvSpPr txBox="1">
            <a:spLocks/>
          </p:cNvSpPr>
          <p:nvPr/>
        </p:nvSpPr>
        <p:spPr>
          <a:xfrm>
            <a:off x="757990" y="130036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000" b="1" dirty="0">
                <a:solidFill>
                  <a:srgbClr val="2D3B45"/>
                </a:solidFill>
                <a:latin typeface="Lato Extended"/>
              </a:rPr>
              <a:t>E = (x1 ∨ x2 ∨ x4 ) &amp; (¬x1 ∨ ¬x3 ∨ ¬x4  ) &amp; (¬x2 ∨ ¬x3 ∨ x4 ) &amp; (¬x2 ∨ ¬x3 ∨ ¬x4)</a:t>
            </a:r>
            <a:br>
              <a:rPr lang="en-US" sz="2000" b="1" dirty="0">
                <a:latin typeface="Lato Extended"/>
              </a:rPr>
            </a:br>
            <a:endParaRPr lang="en-US" sz="2000" b="1" dirty="0">
              <a:latin typeface="Lato Extended"/>
            </a:endParaRPr>
          </a:p>
          <a:p>
            <a:r>
              <a:rPr lang="en-US" sz="2000" b="1" dirty="0">
                <a:latin typeface="Lato Extended"/>
              </a:rPr>
              <a:t>Variable Gadgets:</a:t>
            </a:r>
            <a:endParaRPr lang="en-US" sz="2000" dirty="0"/>
          </a:p>
        </p:txBody>
      </p:sp>
      <p:sp>
        <p:nvSpPr>
          <p:cNvPr id="6" name="Oval 5">
            <a:extLst>
              <a:ext uri="{FF2B5EF4-FFF2-40B4-BE49-F238E27FC236}">
                <a16:creationId xmlns:a16="http://schemas.microsoft.com/office/drawing/2014/main" id="{EBB83FB5-1487-2C94-597B-EED2D3F07E5F}"/>
              </a:ext>
            </a:extLst>
          </p:cNvPr>
          <p:cNvSpPr/>
          <p:nvPr/>
        </p:nvSpPr>
        <p:spPr>
          <a:xfrm>
            <a:off x="781878" y="2772947"/>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x1</a:t>
            </a:r>
          </a:p>
        </p:txBody>
      </p:sp>
      <p:sp>
        <p:nvSpPr>
          <p:cNvPr id="7" name="Oval 6">
            <a:extLst>
              <a:ext uri="{FF2B5EF4-FFF2-40B4-BE49-F238E27FC236}">
                <a16:creationId xmlns:a16="http://schemas.microsoft.com/office/drawing/2014/main" id="{FE9AE836-D05E-47A3-ECE2-AE0AFBF67ADA}"/>
              </a:ext>
            </a:extLst>
          </p:cNvPr>
          <p:cNvSpPr/>
          <p:nvPr/>
        </p:nvSpPr>
        <p:spPr>
          <a:xfrm>
            <a:off x="2098816" y="2772946"/>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x1</a:t>
            </a:r>
          </a:p>
        </p:txBody>
      </p:sp>
      <p:sp>
        <p:nvSpPr>
          <p:cNvPr id="8" name="Oval 7">
            <a:extLst>
              <a:ext uri="{FF2B5EF4-FFF2-40B4-BE49-F238E27FC236}">
                <a16:creationId xmlns:a16="http://schemas.microsoft.com/office/drawing/2014/main" id="{FD866F83-D802-7E7B-7BB5-DC7FAB927B49}"/>
              </a:ext>
            </a:extLst>
          </p:cNvPr>
          <p:cNvSpPr/>
          <p:nvPr/>
        </p:nvSpPr>
        <p:spPr>
          <a:xfrm>
            <a:off x="3656786" y="2767348"/>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x2</a:t>
            </a:r>
          </a:p>
        </p:txBody>
      </p:sp>
      <p:sp>
        <p:nvSpPr>
          <p:cNvPr id="9" name="Oval 8">
            <a:extLst>
              <a:ext uri="{FF2B5EF4-FFF2-40B4-BE49-F238E27FC236}">
                <a16:creationId xmlns:a16="http://schemas.microsoft.com/office/drawing/2014/main" id="{2A73D344-15B3-46CB-F9E2-A2771F20B5CB}"/>
              </a:ext>
            </a:extLst>
          </p:cNvPr>
          <p:cNvSpPr/>
          <p:nvPr/>
        </p:nvSpPr>
        <p:spPr>
          <a:xfrm>
            <a:off x="4973724" y="2767347"/>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x2</a:t>
            </a:r>
          </a:p>
        </p:txBody>
      </p:sp>
      <p:sp>
        <p:nvSpPr>
          <p:cNvPr id="10" name="Oval 9">
            <a:extLst>
              <a:ext uri="{FF2B5EF4-FFF2-40B4-BE49-F238E27FC236}">
                <a16:creationId xmlns:a16="http://schemas.microsoft.com/office/drawing/2014/main" id="{00104793-82C8-6DD3-E113-9F1E8CC46712}"/>
              </a:ext>
            </a:extLst>
          </p:cNvPr>
          <p:cNvSpPr/>
          <p:nvPr/>
        </p:nvSpPr>
        <p:spPr>
          <a:xfrm>
            <a:off x="6538298" y="2767348"/>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x3</a:t>
            </a:r>
          </a:p>
        </p:txBody>
      </p:sp>
      <p:sp>
        <p:nvSpPr>
          <p:cNvPr id="11" name="Oval 10">
            <a:extLst>
              <a:ext uri="{FF2B5EF4-FFF2-40B4-BE49-F238E27FC236}">
                <a16:creationId xmlns:a16="http://schemas.microsoft.com/office/drawing/2014/main" id="{F90EF86D-D9FC-90D9-4E91-07DAE946FDD8}"/>
              </a:ext>
            </a:extLst>
          </p:cNvPr>
          <p:cNvSpPr/>
          <p:nvPr/>
        </p:nvSpPr>
        <p:spPr>
          <a:xfrm>
            <a:off x="7855236" y="2767347"/>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12" name="Oval 11">
            <a:extLst>
              <a:ext uri="{FF2B5EF4-FFF2-40B4-BE49-F238E27FC236}">
                <a16:creationId xmlns:a16="http://schemas.microsoft.com/office/drawing/2014/main" id="{FEC6102A-EC65-5F4A-7F98-7913C022D5C1}"/>
              </a:ext>
            </a:extLst>
          </p:cNvPr>
          <p:cNvSpPr/>
          <p:nvPr/>
        </p:nvSpPr>
        <p:spPr>
          <a:xfrm>
            <a:off x="9375917" y="2772944"/>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x4</a:t>
            </a:r>
          </a:p>
        </p:txBody>
      </p:sp>
      <p:sp>
        <p:nvSpPr>
          <p:cNvPr id="13" name="Oval 12">
            <a:extLst>
              <a:ext uri="{FF2B5EF4-FFF2-40B4-BE49-F238E27FC236}">
                <a16:creationId xmlns:a16="http://schemas.microsoft.com/office/drawing/2014/main" id="{90F4B431-A077-3812-B5FE-4B542F91A458}"/>
              </a:ext>
            </a:extLst>
          </p:cNvPr>
          <p:cNvSpPr/>
          <p:nvPr/>
        </p:nvSpPr>
        <p:spPr>
          <a:xfrm>
            <a:off x="10692855" y="2772943"/>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x4</a:t>
            </a:r>
          </a:p>
        </p:txBody>
      </p:sp>
      <p:cxnSp>
        <p:nvCxnSpPr>
          <p:cNvPr id="14" name="Straight Connector 13">
            <a:extLst>
              <a:ext uri="{FF2B5EF4-FFF2-40B4-BE49-F238E27FC236}">
                <a16:creationId xmlns:a16="http://schemas.microsoft.com/office/drawing/2014/main" id="{48ED9C9C-DEAD-F663-8D47-79079655FD9C}"/>
              </a:ext>
            </a:extLst>
          </p:cNvPr>
          <p:cNvCxnSpPr>
            <a:stCxn id="6" idx="6"/>
            <a:endCxn id="7" idx="2"/>
          </p:cNvCxnSpPr>
          <p:nvPr/>
        </p:nvCxnSpPr>
        <p:spPr>
          <a:xfrm flipV="1">
            <a:off x="1603514" y="3160055"/>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7FB40715-4137-42C8-8B4A-E9A7C3C736AF}"/>
              </a:ext>
            </a:extLst>
          </p:cNvPr>
          <p:cNvCxnSpPr/>
          <p:nvPr/>
        </p:nvCxnSpPr>
        <p:spPr>
          <a:xfrm flipV="1">
            <a:off x="4472611" y="3166682"/>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16" name="Straight Connector 15">
            <a:extLst>
              <a:ext uri="{FF2B5EF4-FFF2-40B4-BE49-F238E27FC236}">
                <a16:creationId xmlns:a16="http://schemas.microsoft.com/office/drawing/2014/main" id="{9ADC24EB-6BFF-D12C-6146-4FCACDFD8639}"/>
              </a:ext>
            </a:extLst>
          </p:cNvPr>
          <p:cNvCxnSpPr/>
          <p:nvPr/>
        </p:nvCxnSpPr>
        <p:spPr>
          <a:xfrm flipV="1">
            <a:off x="7354956" y="3160057"/>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17" name="Straight Connector 16">
            <a:extLst>
              <a:ext uri="{FF2B5EF4-FFF2-40B4-BE49-F238E27FC236}">
                <a16:creationId xmlns:a16="http://schemas.microsoft.com/office/drawing/2014/main" id="{88E2761F-1346-3279-6243-8C7B88BFA0B7}"/>
              </a:ext>
            </a:extLst>
          </p:cNvPr>
          <p:cNvCxnSpPr/>
          <p:nvPr/>
        </p:nvCxnSpPr>
        <p:spPr>
          <a:xfrm flipV="1">
            <a:off x="10197550" y="3166684"/>
            <a:ext cx="495302" cy="1"/>
          </a:xfrm>
          <a:prstGeom prst="line">
            <a:avLst/>
          </a:prstGeom>
          <a:ln w="38100"/>
        </p:spPr>
        <p:style>
          <a:lnRef idx="3">
            <a:schemeClr val="dk1"/>
          </a:lnRef>
          <a:fillRef idx="0">
            <a:schemeClr val="dk1"/>
          </a:fillRef>
          <a:effectRef idx="2">
            <a:schemeClr val="dk1"/>
          </a:effectRef>
          <a:fontRef idx="minor">
            <a:schemeClr val="tx1"/>
          </a:fontRef>
        </p:style>
      </p:cxnSp>
      <p:sp>
        <p:nvSpPr>
          <p:cNvPr id="18" name="Oval 17">
            <a:extLst>
              <a:ext uri="{FF2B5EF4-FFF2-40B4-BE49-F238E27FC236}">
                <a16:creationId xmlns:a16="http://schemas.microsoft.com/office/drawing/2014/main" id="{D0722191-9B7E-A5BC-CD49-A9030A3CC255}"/>
              </a:ext>
            </a:extLst>
          </p:cNvPr>
          <p:cNvSpPr/>
          <p:nvPr/>
        </p:nvSpPr>
        <p:spPr>
          <a:xfrm>
            <a:off x="801756" y="5723653"/>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x2</a:t>
            </a:r>
          </a:p>
        </p:txBody>
      </p:sp>
      <p:sp>
        <p:nvSpPr>
          <p:cNvPr id="19" name="Oval 18">
            <a:extLst>
              <a:ext uri="{FF2B5EF4-FFF2-40B4-BE49-F238E27FC236}">
                <a16:creationId xmlns:a16="http://schemas.microsoft.com/office/drawing/2014/main" id="{27ADAA99-DB7D-3269-1B88-B136763EB7A3}"/>
              </a:ext>
            </a:extLst>
          </p:cNvPr>
          <p:cNvSpPr/>
          <p:nvPr/>
        </p:nvSpPr>
        <p:spPr>
          <a:xfrm>
            <a:off x="2118694" y="5723652"/>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x4</a:t>
            </a:r>
          </a:p>
        </p:txBody>
      </p:sp>
      <p:sp>
        <p:nvSpPr>
          <p:cNvPr id="20" name="Oval 19">
            <a:extLst>
              <a:ext uri="{FF2B5EF4-FFF2-40B4-BE49-F238E27FC236}">
                <a16:creationId xmlns:a16="http://schemas.microsoft.com/office/drawing/2014/main" id="{AF295032-3B8F-B7BF-B106-6615053D5F60}"/>
              </a:ext>
            </a:extLst>
          </p:cNvPr>
          <p:cNvSpPr/>
          <p:nvPr/>
        </p:nvSpPr>
        <p:spPr>
          <a:xfrm>
            <a:off x="3676664" y="5718054"/>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21" name="Oval 20">
            <a:extLst>
              <a:ext uri="{FF2B5EF4-FFF2-40B4-BE49-F238E27FC236}">
                <a16:creationId xmlns:a16="http://schemas.microsoft.com/office/drawing/2014/main" id="{63AE8B7C-A9E0-1F9C-3A56-4A5E7F35F644}"/>
              </a:ext>
            </a:extLst>
          </p:cNvPr>
          <p:cNvSpPr/>
          <p:nvPr/>
        </p:nvSpPr>
        <p:spPr>
          <a:xfrm>
            <a:off x="4993602" y="5718053"/>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x4</a:t>
            </a:r>
          </a:p>
        </p:txBody>
      </p:sp>
      <p:sp>
        <p:nvSpPr>
          <p:cNvPr id="22" name="Oval 21">
            <a:extLst>
              <a:ext uri="{FF2B5EF4-FFF2-40B4-BE49-F238E27FC236}">
                <a16:creationId xmlns:a16="http://schemas.microsoft.com/office/drawing/2014/main" id="{F8C3C2B0-AC7E-0DE6-0AF5-EA74462527B3}"/>
              </a:ext>
            </a:extLst>
          </p:cNvPr>
          <p:cNvSpPr/>
          <p:nvPr/>
        </p:nvSpPr>
        <p:spPr>
          <a:xfrm>
            <a:off x="6558176" y="5718054"/>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23" name="Oval 22">
            <a:extLst>
              <a:ext uri="{FF2B5EF4-FFF2-40B4-BE49-F238E27FC236}">
                <a16:creationId xmlns:a16="http://schemas.microsoft.com/office/drawing/2014/main" id="{1D3422EA-3346-541C-F833-A37026D8C3D6}"/>
              </a:ext>
            </a:extLst>
          </p:cNvPr>
          <p:cNvSpPr/>
          <p:nvPr/>
        </p:nvSpPr>
        <p:spPr>
          <a:xfrm>
            <a:off x="7875114" y="5718053"/>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x4</a:t>
            </a:r>
          </a:p>
        </p:txBody>
      </p:sp>
      <p:sp>
        <p:nvSpPr>
          <p:cNvPr id="24" name="Oval 23">
            <a:extLst>
              <a:ext uri="{FF2B5EF4-FFF2-40B4-BE49-F238E27FC236}">
                <a16:creationId xmlns:a16="http://schemas.microsoft.com/office/drawing/2014/main" id="{1C37DC32-77F3-A9C4-6341-C5ECAE3C0729}"/>
              </a:ext>
            </a:extLst>
          </p:cNvPr>
          <p:cNvSpPr/>
          <p:nvPr/>
        </p:nvSpPr>
        <p:spPr>
          <a:xfrm>
            <a:off x="9395795" y="572365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25" name="Oval 24">
            <a:extLst>
              <a:ext uri="{FF2B5EF4-FFF2-40B4-BE49-F238E27FC236}">
                <a16:creationId xmlns:a16="http://schemas.microsoft.com/office/drawing/2014/main" id="{C615BBC9-404D-01B9-4F36-1A6923BAA5C6}"/>
              </a:ext>
            </a:extLst>
          </p:cNvPr>
          <p:cNvSpPr/>
          <p:nvPr/>
        </p:nvSpPr>
        <p:spPr>
          <a:xfrm>
            <a:off x="10712733" y="5723649"/>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x4</a:t>
            </a:r>
          </a:p>
        </p:txBody>
      </p:sp>
      <p:cxnSp>
        <p:nvCxnSpPr>
          <p:cNvPr id="26" name="Straight Connector 25">
            <a:extLst>
              <a:ext uri="{FF2B5EF4-FFF2-40B4-BE49-F238E27FC236}">
                <a16:creationId xmlns:a16="http://schemas.microsoft.com/office/drawing/2014/main" id="{851D91E4-613D-67A1-27A3-673B71F98048}"/>
              </a:ext>
            </a:extLst>
          </p:cNvPr>
          <p:cNvCxnSpPr>
            <a:stCxn id="18" idx="6"/>
            <a:endCxn id="19" idx="2"/>
          </p:cNvCxnSpPr>
          <p:nvPr/>
        </p:nvCxnSpPr>
        <p:spPr>
          <a:xfrm flipV="1">
            <a:off x="1623392" y="6110761"/>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27" name="Straight Connector 26">
            <a:extLst>
              <a:ext uri="{FF2B5EF4-FFF2-40B4-BE49-F238E27FC236}">
                <a16:creationId xmlns:a16="http://schemas.microsoft.com/office/drawing/2014/main" id="{176106DB-A083-8359-ED9C-DC9556AD254C}"/>
              </a:ext>
            </a:extLst>
          </p:cNvPr>
          <p:cNvCxnSpPr/>
          <p:nvPr/>
        </p:nvCxnSpPr>
        <p:spPr>
          <a:xfrm flipV="1">
            <a:off x="4492489" y="6117388"/>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28" name="Straight Connector 27">
            <a:extLst>
              <a:ext uri="{FF2B5EF4-FFF2-40B4-BE49-F238E27FC236}">
                <a16:creationId xmlns:a16="http://schemas.microsoft.com/office/drawing/2014/main" id="{02BE29DC-2736-7098-ED97-F716865BF4A8}"/>
              </a:ext>
            </a:extLst>
          </p:cNvPr>
          <p:cNvCxnSpPr/>
          <p:nvPr/>
        </p:nvCxnSpPr>
        <p:spPr>
          <a:xfrm flipV="1">
            <a:off x="7374834" y="6110763"/>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29" name="Straight Connector 28">
            <a:extLst>
              <a:ext uri="{FF2B5EF4-FFF2-40B4-BE49-F238E27FC236}">
                <a16:creationId xmlns:a16="http://schemas.microsoft.com/office/drawing/2014/main" id="{76A16960-4C4A-903C-956D-F3012AD565F5}"/>
              </a:ext>
            </a:extLst>
          </p:cNvPr>
          <p:cNvCxnSpPr/>
          <p:nvPr/>
        </p:nvCxnSpPr>
        <p:spPr>
          <a:xfrm flipV="1">
            <a:off x="10217428" y="6117390"/>
            <a:ext cx="495302" cy="1"/>
          </a:xfrm>
          <a:prstGeom prst="line">
            <a:avLst/>
          </a:prstGeom>
          <a:ln w="38100"/>
        </p:spPr>
        <p:style>
          <a:lnRef idx="3">
            <a:schemeClr val="dk1"/>
          </a:lnRef>
          <a:fillRef idx="0">
            <a:schemeClr val="dk1"/>
          </a:fillRef>
          <a:effectRef idx="2">
            <a:schemeClr val="dk1"/>
          </a:effectRef>
          <a:fontRef idx="minor">
            <a:schemeClr val="tx1"/>
          </a:fontRef>
        </p:style>
      </p:cxnSp>
      <p:sp>
        <p:nvSpPr>
          <p:cNvPr id="30" name="Oval 29">
            <a:extLst>
              <a:ext uri="{FF2B5EF4-FFF2-40B4-BE49-F238E27FC236}">
                <a16:creationId xmlns:a16="http://schemas.microsoft.com/office/drawing/2014/main" id="{20FD228E-5C90-7E87-43EB-5F8FC6B9C2C4}"/>
              </a:ext>
            </a:extLst>
          </p:cNvPr>
          <p:cNvSpPr/>
          <p:nvPr/>
        </p:nvSpPr>
        <p:spPr>
          <a:xfrm>
            <a:off x="1464364" y="450445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x1</a:t>
            </a:r>
          </a:p>
        </p:txBody>
      </p:sp>
      <p:cxnSp>
        <p:nvCxnSpPr>
          <p:cNvPr id="31" name="Straight Connector 30">
            <a:extLst>
              <a:ext uri="{FF2B5EF4-FFF2-40B4-BE49-F238E27FC236}">
                <a16:creationId xmlns:a16="http://schemas.microsoft.com/office/drawing/2014/main" id="{36C5169D-050E-7707-2C42-1DA5601C6DD2}"/>
              </a:ext>
            </a:extLst>
          </p:cNvPr>
          <p:cNvCxnSpPr>
            <a:stCxn id="30" idx="3"/>
            <a:endCxn id="18" idx="0"/>
          </p:cNvCxnSpPr>
          <p:nvPr/>
        </p:nvCxnSpPr>
        <p:spPr>
          <a:xfrm flipH="1">
            <a:off x="1212574" y="5165286"/>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32" name="Straight Connector 31">
            <a:extLst>
              <a:ext uri="{FF2B5EF4-FFF2-40B4-BE49-F238E27FC236}">
                <a16:creationId xmlns:a16="http://schemas.microsoft.com/office/drawing/2014/main" id="{77081411-A615-7874-086C-68C755C89E38}"/>
              </a:ext>
            </a:extLst>
          </p:cNvPr>
          <p:cNvCxnSpPr>
            <a:stCxn id="30" idx="5"/>
            <a:endCxn id="19" idx="0"/>
          </p:cNvCxnSpPr>
          <p:nvPr/>
        </p:nvCxnSpPr>
        <p:spPr>
          <a:xfrm>
            <a:off x="2165674" y="5165286"/>
            <a:ext cx="363838" cy="558366"/>
          </a:xfrm>
          <a:prstGeom prst="line">
            <a:avLst/>
          </a:prstGeom>
          <a:ln w="28575"/>
        </p:spPr>
        <p:style>
          <a:lnRef idx="3">
            <a:schemeClr val="dk1"/>
          </a:lnRef>
          <a:fillRef idx="0">
            <a:schemeClr val="dk1"/>
          </a:fillRef>
          <a:effectRef idx="2">
            <a:schemeClr val="dk1"/>
          </a:effectRef>
          <a:fontRef idx="minor">
            <a:schemeClr val="tx1"/>
          </a:fontRef>
        </p:style>
      </p:cxnSp>
      <p:sp>
        <p:nvSpPr>
          <p:cNvPr id="33" name="Oval 32">
            <a:extLst>
              <a:ext uri="{FF2B5EF4-FFF2-40B4-BE49-F238E27FC236}">
                <a16:creationId xmlns:a16="http://schemas.microsoft.com/office/drawing/2014/main" id="{97C9B624-D171-BA81-26B9-DA730EEE88F4}"/>
              </a:ext>
            </a:extLst>
          </p:cNvPr>
          <p:cNvSpPr/>
          <p:nvPr/>
        </p:nvSpPr>
        <p:spPr>
          <a:xfrm>
            <a:off x="4346718" y="4511074"/>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x1</a:t>
            </a:r>
          </a:p>
        </p:txBody>
      </p:sp>
      <p:cxnSp>
        <p:nvCxnSpPr>
          <p:cNvPr id="34" name="Straight Connector 33">
            <a:extLst>
              <a:ext uri="{FF2B5EF4-FFF2-40B4-BE49-F238E27FC236}">
                <a16:creationId xmlns:a16="http://schemas.microsoft.com/office/drawing/2014/main" id="{DBAB395B-56B9-6844-5E95-B51419394787}"/>
              </a:ext>
            </a:extLst>
          </p:cNvPr>
          <p:cNvCxnSpPr>
            <a:stCxn id="33" idx="3"/>
          </p:cNvCxnSpPr>
          <p:nvPr/>
        </p:nvCxnSpPr>
        <p:spPr>
          <a:xfrm flipH="1">
            <a:off x="4094928" y="5171910"/>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35" name="Straight Connector 34">
            <a:extLst>
              <a:ext uri="{FF2B5EF4-FFF2-40B4-BE49-F238E27FC236}">
                <a16:creationId xmlns:a16="http://schemas.microsoft.com/office/drawing/2014/main" id="{452ABBD6-18D7-DE99-8DDE-FC5B827924D0}"/>
              </a:ext>
            </a:extLst>
          </p:cNvPr>
          <p:cNvCxnSpPr>
            <a:stCxn id="33" idx="5"/>
          </p:cNvCxnSpPr>
          <p:nvPr/>
        </p:nvCxnSpPr>
        <p:spPr>
          <a:xfrm>
            <a:off x="5048028" y="5171910"/>
            <a:ext cx="363838" cy="558366"/>
          </a:xfrm>
          <a:prstGeom prst="line">
            <a:avLst/>
          </a:prstGeom>
          <a:ln w="28575"/>
        </p:spPr>
        <p:style>
          <a:lnRef idx="3">
            <a:schemeClr val="dk1"/>
          </a:lnRef>
          <a:fillRef idx="0">
            <a:schemeClr val="dk1"/>
          </a:fillRef>
          <a:effectRef idx="2">
            <a:schemeClr val="dk1"/>
          </a:effectRef>
          <a:fontRef idx="minor">
            <a:schemeClr val="tx1"/>
          </a:fontRef>
        </p:style>
      </p:cxnSp>
      <p:sp>
        <p:nvSpPr>
          <p:cNvPr id="36" name="Oval 35">
            <a:extLst>
              <a:ext uri="{FF2B5EF4-FFF2-40B4-BE49-F238E27FC236}">
                <a16:creationId xmlns:a16="http://schemas.microsoft.com/office/drawing/2014/main" id="{B09E031C-1475-C17D-B304-E31C416DACEF}"/>
              </a:ext>
            </a:extLst>
          </p:cNvPr>
          <p:cNvSpPr/>
          <p:nvPr/>
        </p:nvSpPr>
        <p:spPr>
          <a:xfrm>
            <a:off x="7222432" y="4524329"/>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x2</a:t>
            </a:r>
          </a:p>
        </p:txBody>
      </p:sp>
      <p:cxnSp>
        <p:nvCxnSpPr>
          <p:cNvPr id="37" name="Straight Connector 36">
            <a:extLst>
              <a:ext uri="{FF2B5EF4-FFF2-40B4-BE49-F238E27FC236}">
                <a16:creationId xmlns:a16="http://schemas.microsoft.com/office/drawing/2014/main" id="{8A6E4AC8-628D-4D56-017B-35CCC67EC70F}"/>
              </a:ext>
            </a:extLst>
          </p:cNvPr>
          <p:cNvCxnSpPr>
            <a:stCxn id="36" idx="3"/>
          </p:cNvCxnSpPr>
          <p:nvPr/>
        </p:nvCxnSpPr>
        <p:spPr>
          <a:xfrm flipH="1">
            <a:off x="6970642" y="5185165"/>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38" name="Straight Connector 37">
            <a:extLst>
              <a:ext uri="{FF2B5EF4-FFF2-40B4-BE49-F238E27FC236}">
                <a16:creationId xmlns:a16="http://schemas.microsoft.com/office/drawing/2014/main" id="{D1008C89-2D8C-7E3C-842B-497570D2A8B4}"/>
              </a:ext>
            </a:extLst>
          </p:cNvPr>
          <p:cNvCxnSpPr>
            <a:stCxn id="36" idx="5"/>
          </p:cNvCxnSpPr>
          <p:nvPr/>
        </p:nvCxnSpPr>
        <p:spPr>
          <a:xfrm>
            <a:off x="7923742" y="5185165"/>
            <a:ext cx="363838" cy="558366"/>
          </a:xfrm>
          <a:prstGeom prst="line">
            <a:avLst/>
          </a:prstGeom>
          <a:ln w="28575"/>
        </p:spPr>
        <p:style>
          <a:lnRef idx="3">
            <a:schemeClr val="dk1"/>
          </a:lnRef>
          <a:fillRef idx="0">
            <a:schemeClr val="dk1"/>
          </a:fillRef>
          <a:effectRef idx="2">
            <a:schemeClr val="dk1"/>
          </a:effectRef>
          <a:fontRef idx="minor">
            <a:schemeClr val="tx1"/>
          </a:fontRef>
        </p:style>
      </p:cxnSp>
      <p:sp>
        <p:nvSpPr>
          <p:cNvPr id="39" name="Oval 38">
            <a:extLst>
              <a:ext uri="{FF2B5EF4-FFF2-40B4-BE49-F238E27FC236}">
                <a16:creationId xmlns:a16="http://schemas.microsoft.com/office/drawing/2014/main" id="{0D534037-539D-899A-13FA-995DDE9183BA}"/>
              </a:ext>
            </a:extLst>
          </p:cNvPr>
          <p:cNvSpPr/>
          <p:nvPr/>
        </p:nvSpPr>
        <p:spPr>
          <a:xfrm>
            <a:off x="10038522" y="4504452"/>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x2</a:t>
            </a:r>
          </a:p>
        </p:txBody>
      </p:sp>
      <p:cxnSp>
        <p:nvCxnSpPr>
          <p:cNvPr id="40" name="Straight Connector 39">
            <a:extLst>
              <a:ext uri="{FF2B5EF4-FFF2-40B4-BE49-F238E27FC236}">
                <a16:creationId xmlns:a16="http://schemas.microsoft.com/office/drawing/2014/main" id="{589ADE7A-B12E-D7AB-5C07-2D724486178F}"/>
              </a:ext>
            </a:extLst>
          </p:cNvPr>
          <p:cNvCxnSpPr>
            <a:stCxn id="39" idx="3"/>
          </p:cNvCxnSpPr>
          <p:nvPr/>
        </p:nvCxnSpPr>
        <p:spPr>
          <a:xfrm flipH="1">
            <a:off x="9786732" y="5165288"/>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41" name="Straight Connector 40">
            <a:extLst>
              <a:ext uri="{FF2B5EF4-FFF2-40B4-BE49-F238E27FC236}">
                <a16:creationId xmlns:a16="http://schemas.microsoft.com/office/drawing/2014/main" id="{E1CCE50F-7952-4F94-1130-6009F23A7B73}"/>
              </a:ext>
            </a:extLst>
          </p:cNvPr>
          <p:cNvCxnSpPr>
            <a:stCxn id="39" idx="5"/>
          </p:cNvCxnSpPr>
          <p:nvPr/>
        </p:nvCxnSpPr>
        <p:spPr>
          <a:xfrm>
            <a:off x="10739832" y="5165288"/>
            <a:ext cx="363838" cy="558366"/>
          </a:xfrm>
          <a:prstGeom prst="line">
            <a:avLst/>
          </a:prstGeom>
          <a:ln w="28575"/>
        </p:spPr>
        <p:style>
          <a:lnRef idx="3">
            <a:schemeClr val="dk1"/>
          </a:lnRef>
          <a:fillRef idx="0">
            <a:schemeClr val="dk1"/>
          </a:fillRef>
          <a:effectRef idx="2">
            <a:schemeClr val="dk1"/>
          </a:effectRef>
          <a:fontRef idx="minor">
            <a:schemeClr val="tx1"/>
          </a:fontRef>
        </p:style>
      </p:cxnSp>
      <p:sp>
        <p:nvSpPr>
          <p:cNvPr id="42" name="Title 1">
            <a:extLst>
              <a:ext uri="{FF2B5EF4-FFF2-40B4-BE49-F238E27FC236}">
                <a16:creationId xmlns:a16="http://schemas.microsoft.com/office/drawing/2014/main" id="{26C328AB-B31E-7C5A-3211-E0D079110BB5}"/>
              </a:ext>
            </a:extLst>
          </p:cNvPr>
          <p:cNvSpPr txBox="1">
            <a:spLocks/>
          </p:cNvSpPr>
          <p:nvPr/>
        </p:nvSpPr>
        <p:spPr>
          <a:xfrm>
            <a:off x="798096" y="3323977"/>
            <a:ext cx="10515600" cy="11869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US" sz="2000" b="1" dirty="0">
                <a:latin typeface="Lato Extended"/>
              </a:rPr>
            </a:br>
            <a:br>
              <a:rPr lang="en-US" sz="2000" b="1" dirty="0">
                <a:latin typeface="Lato Extended"/>
              </a:rPr>
            </a:br>
            <a:r>
              <a:rPr lang="en-US" sz="2000" b="1" dirty="0">
                <a:latin typeface="Lato Extended"/>
              </a:rPr>
              <a:t>Clause Gadgets:</a:t>
            </a:r>
            <a:endParaRPr lang="en-US" sz="2000" dirty="0"/>
          </a:p>
        </p:txBody>
      </p:sp>
    </p:spTree>
    <p:extLst>
      <p:ext uri="{BB962C8B-B14F-4D97-AF65-F5344CB8AC3E}">
        <p14:creationId xmlns:p14="http://schemas.microsoft.com/office/powerpoint/2010/main" val="1822551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Quantification Examples</a:t>
            </a:r>
          </a:p>
        </p:txBody>
      </p:sp>
      <p:sp>
        <p:nvSpPr>
          <p:cNvPr id="3" name="Content Placeholder 2"/>
          <p:cNvSpPr>
            <a:spLocks noGrp="1"/>
          </p:cNvSpPr>
          <p:nvPr>
            <p:ph idx="1"/>
          </p:nvPr>
        </p:nvSpPr>
        <p:spPr/>
        <p:txBody>
          <a:bodyPr>
            <a:normAutofit fontScale="92500" lnSpcReduction="20000"/>
          </a:bodyPr>
          <a:lstStyle/>
          <a:p>
            <a:r>
              <a:rPr lang="en-US" b="1" dirty="0">
                <a:solidFill>
                  <a:srgbClr val="C00000"/>
                </a:solidFill>
                <a:ea typeface="ＭＳ Ｐゴシック" pitchFamily="-111" charset="-128"/>
                <a:cs typeface="ＭＳ Ｐゴシック" pitchFamily="-111" charset="-128"/>
              </a:rPr>
              <a:t>f ∈ Identity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NotIdentity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or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a:t>
            </a:r>
          </a:p>
          <a:p>
            <a:r>
              <a:rPr lang="en-US" b="1" dirty="0">
                <a:solidFill>
                  <a:srgbClr val="C00000"/>
                </a:solidFill>
                <a:ea typeface="ＭＳ Ｐゴシック" pitchFamily="-111" charset="-128"/>
                <a:cs typeface="ＭＳ Ｐゴシック" pitchFamily="-111" charset="-128"/>
              </a:rPr>
              <a:t>f ∈ </a:t>
            </a:r>
            <a:r>
              <a:rPr lang="en-US" b="1" dirty="0">
                <a:solidFill>
                  <a:srgbClr val="C00000"/>
                </a:solidFill>
              </a:rPr>
              <a:t>Constant = ∀&lt;</a:t>
            </a:r>
            <a:r>
              <a:rPr lang="en-US" b="1" dirty="0" err="1">
                <a:solidFill>
                  <a:srgbClr val="C00000"/>
                </a:solidFill>
              </a:rPr>
              <a:t>x,y</a:t>
            </a:r>
            <a:r>
              <a:rPr lang="en-US" b="1" dirty="0">
                <a:solidFill>
                  <a:srgbClr val="C00000"/>
                </a:solidFill>
              </a:rPr>
              <a:t>&gt;</a:t>
            </a:r>
            <a:r>
              <a:rPr lang="en-US" b="1" dirty="0">
                <a:solidFill>
                  <a:srgbClr val="C00000"/>
                </a:solidFill>
                <a:ea typeface="ＭＳ Ｐゴシック" pitchFamily="-111" charset="-128"/>
                <a:cs typeface="ＭＳ Ｐゴシック" pitchFamily="-111" charset="-128"/>
              </a:rPr>
              <a:t>∃t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t>
            </a:r>
          </a:p>
          <a:p>
            <a:r>
              <a:rPr lang="en-US" b="1" dirty="0">
                <a:solidFill>
                  <a:srgbClr val="C00000"/>
                </a:solidFill>
                <a:ea typeface="ＭＳ Ｐゴシック" pitchFamily="-111" charset="-128"/>
                <a:cs typeface="ＭＳ Ｐゴシック" pitchFamily="-111" charset="-128"/>
              </a:rPr>
              <a:t>f ∈ Infinite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y≥x</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NRNC</a:t>
            </a:r>
            <a:endParaRPr lang="en-US" dirty="0"/>
          </a:p>
          <a:p>
            <a:r>
              <a:rPr lang="en-US" b="1" dirty="0">
                <a:solidFill>
                  <a:srgbClr val="C00000"/>
                </a:solidFill>
                <a:ea typeface="ＭＳ Ｐゴシック" pitchFamily="-111" charset="-128"/>
                <a:cs typeface="ＭＳ Ｐゴシック" pitchFamily="-111" charset="-128"/>
              </a:rPr>
              <a:t>f ∈ Finite</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y&lt;x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or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y&lt;x ] or [ </a:t>
            </a:r>
            <a:r>
              <a:rPr lang="en-US" b="1" dirty="0" err="1">
                <a:solidFill>
                  <a:srgbClr val="C00000"/>
                </a:solidFill>
                <a:ea typeface="ＭＳ Ｐゴシック" pitchFamily="-111" charset="-128"/>
                <a:cs typeface="ＭＳ Ｐゴシック" pitchFamily="-111" charset="-128"/>
              </a:rPr>
              <a:t>y≥x</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RangeInfinite</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RangeFinite</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)&lt;x ]		NRNC</a:t>
            </a:r>
          </a:p>
          <a:p>
            <a:r>
              <a:rPr lang="en-US" b="1" dirty="0">
                <a:solidFill>
                  <a:srgbClr val="C00000"/>
                </a:solidFill>
                <a:ea typeface="ＭＳ Ｐゴシック" pitchFamily="-111" charset="-128"/>
                <a:cs typeface="ＭＳ Ｐゴシック" pitchFamily="-111" charset="-128"/>
              </a:rPr>
              <a:t>f ∈ Stutter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RE</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t>
            </a:r>
            <a:endParaRPr lang="en-US" dirty="0"/>
          </a:p>
        </p:txBody>
      </p:sp>
    </p:spTree>
    <p:extLst>
      <p:ext uri="{BB962C8B-B14F-4D97-AF65-F5344CB8AC3E}">
        <p14:creationId xmlns:p14="http://schemas.microsoft.com/office/powerpoint/2010/main" val="1556107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409DD802-E945-4CC1-9087-9E6868B5E145}"/>
              </a:ext>
            </a:extLst>
          </p:cNvPr>
          <p:cNvSpPr/>
          <p:nvPr/>
        </p:nvSpPr>
        <p:spPr>
          <a:xfrm>
            <a:off x="781878" y="182321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x1</a:t>
            </a:r>
          </a:p>
        </p:txBody>
      </p:sp>
      <p:sp>
        <p:nvSpPr>
          <p:cNvPr id="4" name="Oval 3">
            <a:extLst>
              <a:ext uri="{FF2B5EF4-FFF2-40B4-BE49-F238E27FC236}">
                <a16:creationId xmlns:a16="http://schemas.microsoft.com/office/drawing/2014/main" id="{265F91CC-C26E-4CFD-A29C-B5FF6810A4CA}"/>
              </a:ext>
            </a:extLst>
          </p:cNvPr>
          <p:cNvSpPr/>
          <p:nvPr/>
        </p:nvSpPr>
        <p:spPr>
          <a:xfrm>
            <a:off x="2098816" y="1823209"/>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x1</a:t>
            </a:r>
          </a:p>
        </p:txBody>
      </p:sp>
      <p:sp>
        <p:nvSpPr>
          <p:cNvPr id="6" name="Oval 5">
            <a:extLst>
              <a:ext uri="{FF2B5EF4-FFF2-40B4-BE49-F238E27FC236}">
                <a16:creationId xmlns:a16="http://schemas.microsoft.com/office/drawing/2014/main" id="{1A11F31D-C309-424B-B0C6-F368AE03656A}"/>
              </a:ext>
            </a:extLst>
          </p:cNvPr>
          <p:cNvSpPr/>
          <p:nvPr/>
        </p:nvSpPr>
        <p:spPr>
          <a:xfrm>
            <a:off x="3656786" y="1817611"/>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x2</a:t>
            </a:r>
          </a:p>
        </p:txBody>
      </p:sp>
      <p:sp>
        <p:nvSpPr>
          <p:cNvPr id="7" name="Oval 6">
            <a:extLst>
              <a:ext uri="{FF2B5EF4-FFF2-40B4-BE49-F238E27FC236}">
                <a16:creationId xmlns:a16="http://schemas.microsoft.com/office/drawing/2014/main" id="{1572E1DC-5D89-492B-A3E2-EDC31F985AA3}"/>
              </a:ext>
            </a:extLst>
          </p:cNvPr>
          <p:cNvSpPr/>
          <p:nvPr/>
        </p:nvSpPr>
        <p:spPr>
          <a:xfrm>
            <a:off x="4973724" y="181761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x2</a:t>
            </a:r>
          </a:p>
        </p:txBody>
      </p:sp>
      <p:sp>
        <p:nvSpPr>
          <p:cNvPr id="8" name="Oval 7">
            <a:extLst>
              <a:ext uri="{FF2B5EF4-FFF2-40B4-BE49-F238E27FC236}">
                <a16:creationId xmlns:a16="http://schemas.microsoft.com/office/drawing/2014/main" id="{CBAB716D-836A-4F22-AAAE-FB61979236DB}"/>
              </a:ext>
            </a:extLst>
          </p:cNvPr>
          <p:cNvSpPr/>
          <p:nvPr/>
        </p:nvSpPr>
        <p:spPr>
          <a:xfrm>
            <a:off x="6538298" y="1817611"/>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x3</a:t>
            </a:r>
          </a:p>
        </p:txBody>
      </p:sp>
      <p:sp>
        <p:nvSpPr>
          <p:cNvPr id="9" name="Oval 8">
            <a:extLst>
              <a:ext uri="{FF2B5EF4-FFF2-40B4-BE49-F238E27FC236}">
                <a16:creationId xmlns:a16="http://schemas.microsoft.com/office/drawing/2014/main" id="{26706DB9-451C-4ADA-AEA9-FE2D024ED3E5}"/>
              </a:ext>
            </a:extLst>
          </p:cNvPr>
          <p:cNvSpPr/>
          <p:nvPr/>
        </p:nvSpPr>
        <p:spPr>
          <a:xfrm>
            <a:off x="7855236" y="181761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10" name="Oval 9">
            <a:extLst>
              <a:ext uri="{FF2B5EF4-FFF2-40B4-BE49-F238E27FC236}">
                <a16:creationId xmlns:a16="http://schemas.microsoft.com/office/drawing/2014/main" id="{13C78F7B-C6BA-4DCE-AFD5-59A27F6FB8E5}"/>
              </a:ext>
            </a:extLst>
          </p:cNvPr>
          <p:cNvSpPr/>
          <p:nvPr/>
        </p:nvSpPr>
        <p:spPr>
          <a:xfrm>
            <a:off x="9375917" y="1823207"/>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x4</a:t>
            </a:r>
          </a:p>
        </p:txBody>
      </p:sp>
      <p:sp>
        <p:nvSpPr>
          <p:cNvPr id="11" name="Oval 10">
            <a:extLst>
              <a:ext uri="{FF2B5EF4-FFF2-40B4-BE49-F238E27FC236}">
                <a16:creationId xmlns:a16="http://schemas.microsoft.com/office/drawing/2014/main" id="{A6CF1623-DC86-486D-8303-12BA4EB52B77}"/>
              </a:ext>
            </a:extLst>
          </p:cNvPr>
          <p:cNvSpPr/>
          <p:nvPr/>
        </p:nvSpPr>
        <p:spPr>
          <a:xfrm>
            <a:off x="10692855" y="1823206"/>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x4</a:t>
            </a:r>
          </a:p>
        </p:txBody>
      </p:sp>
      <p:cxnSp>
        <p:nvCxnSpPr>
          <p:cNvPr id="13" name="Straight Connector 12">
            <a:extLst>
              <a:ext uri="{FF2B5EF4-FFF2-40B4-BE49-F238E27FC236}">
                <a16:creationId xmlns:a16="http://schemas.microsoft.com/office/drawing/2014/main" id="{E898A856-4231-4F99-8BE0-C0A016399CE7}"/>
              </a:ext>
            </a:extLst>
          </p:cNvPr>
          <p:cNvCxnSpPr>
            <a:stCxn id="3" idx="6"/>
            <a:endCxn id="4" idx="2"/>
          </p:cNvCxnSpPr>
          <p:nvPr/>
        </p:nvCxnSpPr>
        <p:spPr>
          <a:xfrm flipV="1">
            <a:off x="1603514" y="2210318"/>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E8982321-48E3-498D-A987-EC903F7F793A}"/>
              </a:ext>
            </a:extLst>
          </p:cNvPr>
          <p:cNvCxnSpPr/>
          <p:nvPr/>
        </p:nvCxnSpPr>
        <p:spPr>
          <a:xfrm flipV="1">
            <a:off x="4472611" y="2216945"/>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E0D8626D-3216-4970-A11F-BFB9BB6EB6D9}"/>
              </a:ext>
            </a:extLst>
          </p:cNvPr>
          <p:cNvCxnSpPr/>
          <p:nvPr/>
        </p:nvCxnSpPr>
        <p:spPr>
          <a:xfrm flipV="1">
            <a:off x="7354956" y="2210320"/>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16" name="Straight Connector 15">
            <a:extLst>
              <a:ext uri="{FF2B5EF4-FFF2-40B4-BE49-F238E27FC236}">
                <a16:creationId xmlns:a16="http://schemas.microsoft.com/office/drawing/2014/main" id="{BF83CB7B-29F0-43AB-8B2B-1069E44A1B0E}"/>
              </a:ext>
            </a:extLst>
          </p:cNvPr>
          <p:cNvCxnSpPr/>
          <p:nvPr/>
        </p:nvCxnSpPr>
        <p:spPr>
          <a:xfrm flipV="1">
            <a:off x="10197550" y="2216947"/>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48" name="Straight Connector 47">
            <a:extLst>
              <a:ext uri="{FF2B5EF4-FFF2-40B4-BE49-F238E27FC236}">
                <a16:creationId xmlns:a16="http://schemas.microsoft.com/office/drawing/2014/main" id="{19927440-98B7-40A5-A90F-1F13B23BEAF3}"/>
              </a:ext>
            </a:extLst>
          </p:cNvPr>
          <p:cNvCxnSpPr>
            <a:cxnSpLocks/>
            <a:stCxn id="3" idx="4"/>
          </p:cNvCxnSpPr>
          <p:nvPr/>
        </p:nvCxnSpPr>
        <p:spPr>
          <a:xfrm>
            <a:off x="1192696" y="2597427"/>
            <a:ext cx="682486" cy="132625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1695FABF-488A-4BED-9303-A09F955E1A40}"/>
              </a:ext>
            </a:extLst>
          </p:cNvPr>
          <p:cNvCxnSpPr>
            <a:cxnSpLocks/>
            <a:stCxn id="4" idx="4"/>
          </p:cNvCxnSpPr>
          <p:nvPr/>
        </p:nvCxnSpPr>
        <p:spPr>
          <a:xfrm>
            <a:off x="2509634" y="2597426"/>
            <a:ext cx="2107698" cy="134613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1A032D05-5924-4357-AA55-FC70C4166449}"/>
              </a:ext>
            </a:extLst>
          </p:cNvPr>
          <p:cNvCxnSpPr>
            <a:cxnSpLocks/>
          </p:cNvCxnSpPr>
          <p:nvPr/>
        </p:nvCxnSpPr>
        <p:spPr>
          <a:xfrm flipH="1">
            <a:off x="1596910" y="2544787"/>
            <a:ext cx="2251677" cy="270587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Connector: Curved 57">
            <a:extLst>
              <a:ext uri="{FF2B5EF4-FFF2-40B4-BE49-F238E27FC236}">
                <a16:creationId xmlns:a16="http://schemas.microsoft.com/office/drawing/2014/main" id="{DFABC1A3-EBA5-4C88-AD92-B92BF68BE8AB}"/>
              </a:ext>
            </a:extLst>
          </p:cNvPr>
          <p:cNvCxnSpPr>
            <a:cxnSpLocks/>
            <a:stCxn id="9" idx="4"/>
          </p:cNvCxnSpPr>
          <p:nvPr/>
        </p:nvCxnSpPr>
        <p:spPr>
          <a:xfrm rot="16200000" flipH="1">
            <a:off x="7558871" y="3299010"/>
            <a:ext cx="2664432" cy="1250066"/>
          </a:xfrm>
          <a:prstGeom prst="curved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462E27A-6BD6-407C-B418-C4947372E3F7}"/>
              </a:ext>
            </a:extLst>
          </p:cNvPr>
          <p:cNvCxnSpPr>
            <a:cxnSpLocks/>
            <a:endCxn id="104" idx="2"/>
          </p:cNvCxnSpPr>
          <p:nvPr/>
        </p:nvCxnSpPr>
        <p:spPr>
          <a:xfrm>
            <a:off x="5559246" y="2575373"/>
            <a:ext cx="1663186" cy="175529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FA5F444B-7CA2-4D28-BEE7-C96FBA99CEDA}"/>
              </a:ext>
            </a:extLst>
          </p:cNvPr>
          <p:cNvCxnSpPr>
            <a:cxnSpLocks/>
            <a:stCxn id="10" idx="4"/>
          </p:cNvCxnSpPr>
          <p:nvPr/>
        </p:nvCxnSpPr>
        <p:spPr>
          <a:xfrm flipH="1">
            <a:off x="8576424" y="2597424"/>
            <a:ext cx="1210311" cy="265324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6791C86B-7823-4A14-A8FD-1625A203E4DD}"/>
              </a:ext>
            </a:extLst>
          </p:cNvPr>
          <p:cNvCxnSpPr>
            <a:cxnSpLocks/>
            <a:stCxn id="11" idx="5"/>
          </p:cNvCxnSpPr>
          <p:nvPr/>
        </p:nvCxnSpPr>
        <p:spPr>
          <a:xfrm>
            <a:off x="11394165" y="2484042"/>
            <a:ext cx="19878" cy="27722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3" name="Connector: Curved 72">
            <a:extLst>
              <a:ext uri="{FF2B5EF4-FFF2-40B4-BE49-F238E27FC236}">
                <a16:creationId xmlns:a16="http://schemas.microsoft.com/office/drawing/2014/main" id="{EEEEE7EF-DD3E-455D-B7D4-0666E41091AE}"/>
              </a:ext>
            </a:extLst>
          </p:cNvPr>
          <p:cNvCxnSpPr>
            <a:cxnSpLocks/>
            <a:stCxn id="11" idx="3"/>
          </p:cNvCxnSpPr>
          <p:nvPr/>
        </p:nvCxnSpPr>
        <p:spPr>
          <a:xfrm rot="5400000">
            <a:off x="6870736" y="1308219"/>
            <a:ext cx="2766622" cy="5118269"/>
          </a:xfrm>
          <a:prstGeom prst="curvedConnector3">
            <a:avLst>
              <a:gd name="adj1" fmla="val 38025"/>
            </a:avLst>
          </a:prstGeom>
          <a:ln w="25400"/>
        </p:spPr>
        <p:style>
          <a:lnRef idx="1">
            <a:schemeClr val="accent1"/>
          </a:lnRef>
          <a:fillRef idx="0">
            <a:schemeClr val="accent1"/>
          </a:fillRef>
          <a:effectRef idx="0">
            <a:schemeClr val="accent1"/>
          </a:effectRef>
          <a:fontRef idx="minor">
            <a:schemeClr val="tx1"/>
          </a:fontRef>
        </p:style>
      </p:cxnSp>
      <p:sp>
        <p:nvSpPr>
          <p:cNvPr id="90" name="Title 1">
            <a:extLst>
              <a:ext uri="{FF2B5EF4-FFF2-40B4-BE49-F238E27FC236}">
                <a16:creationId xmlns:a16="http://schemas.microsoft.com/office/drawing/2014/main" id="{DA15CFFD-1B66-4F35-AA47-CA123C642364}"/>
              </a:ext>
            </a:extLst>
          </p:cNvPr>
          <p:cNvSpPr txBox="1">
            <a:spLocks/>
          </p:cNvSpPr>
          <p:nvPr/>
        </p:nvSpPr>
        <p:spPr>
          <a:xfrm>
            <a:off x="757990" y="28646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000" b="1" dirty="0">
                <a:solidFill>
                  <a:srgbClr val="2D3B45"/>
                </a:solidFill>
                <a:latin typeface="Lato Extended"/>
              </a:rPr>
              <a:t>E = (x1 ∨ x2 ∨ x4 ) &amp; (¬x1 ∨ ¬x3 ∨ ¬x4  ) &amp; (¬x2 ∨ ¬x3 ∨ x4 ) &amp; (¬x2 ∨ ¬x3 ∨ ¬x4)</a:t>
            </a:r>
            <a:br>
              <a:rPr lang="en-US" sz="2000" b="1" dirty="0">
                <a:latin typeface="Lato Extended"/>
              </a:rPr>
            </a:br>
            <a:br>
              <a:rPr lang="en-US" sz="2000" b="1" dirty="0">
                <a:latin typeface="Lato Extended"/>
              </a:rPr>
            </a:br>
            <a:r>
              <a:rPr lang="en-US" sz="2000" b="1" dirty="0">
                <a:latin typeface="Lato Extended"/>
              </a:rPr>
              <a:t>Combined Gadgets:</a:t>
            </a:r>
            <a:endParaRPr lang="en-US" sz="2000" dirty="0"/>
          </a:p>
        </p:txBody>
      </p:sp>
      <p:sp>
        <p:nvSpPr>
          <p:cNvPr id="85" name="Oval 84">
            <a:extLst>
              <a:ext uri="{FF2B5EF4-FFF2-40B4-BE49-F238E27FC236}">
                <a16:creationId xmlns:a16="http://schemas.microsoft.com/office/drawing/2014/main" id="{2A7A2A88-4B88-B668-9744-FD7256A13F2B}"/>
              </a:ext>
            </a:extLst>
          </p:cNvPr>
          <p:cNvSpPr/>
          <p:nvPr/>
        </p:nvSpPr>
        <p:spPr>
          <a:xfrm>
            <a:off x="801756" y="5142883"/>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x2</a:t>
            </a:r>
          </a:p>
        </p:txBody>
      </p:sp>
      <p:sp>
        <p:nvSpPr>
          <p:cNvPr id="86" name="Oval 85">
            <a:extLst>
              <a:ext uri="{FF2B5EF4-FFF2-40B4-BE49-F238E27FC236}">
                <a16:creationId xmlns:a16="http://schemas.microsoft.com/office/drawing/2014/main" id="{C31EA954-E193-8CFD-B687-35129CF1B0A1}"/>
              </a:ext>
            </a:extLst>
          </p:cNvPr>
          <p:cNvSpPr/>
          <p:nvPr/>
        </p:nvSpPr>
        <p:spPr>
          <a:xfrm>
            <a:off x="2118694" y="5142882"/>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x4</a:t>
            </a:r>
          </a:p>
        </p:txBody>
      </p:sp>
      <p:sp>
        <p:nvSpPr>
          <p:cNvPr id="87" name="Oval 86">
            <a:extLst>
              <a:ext uri="{FF2B5EF4-FFF2-40B4-BE49-F238E27FC236}">
                <a16:creationId xmlns:a16="http://schemas.microsoft.com/office/drawing/2014/main" id="{1381BE9C-2BFD-089C-DF49-5D35A70311B2}"/>
              </a:ext>
            </a:extLst>
          </p:cNvPr>
          <p:cNvSpPr/>
          <p:nvPr/>
        </p:nvSpPr>
        <p:spPr>
          <a:xfrm>
            <a:off x="3676664" y="5137284"/>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88" name="Oval 87">
            <a:extLst>
              <a:ext uri="{FF2B5EF4-FFF2-40B4-BE49-F238E27FC236}">
                <a16:creationId xmlns:a16="http://schemas.microsoft.com/office/drawing/2014/main" id="{A7F3F41A-9A27-40DD-AEA0-FE1C72F001EE}"/>
              </a:ext>
            </a:extLst>
          </p:cNvPr>
          <p:cNvSpPr/>
          <p:nvPr/>
        </p:nvSpPr>
        <p:spPr>
          <a:xfrm>
            <a:off x="4993602" y="5137283"/>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x4</a:t>
            </a:r>
          </a:p>
        </p:txBody>
      </p:sp>
      <p:sp>
        <p:nvSpPr>
          <p:cNvPr id="89" name="Oval 88">
            <a:extLst>
              <a:ext uri="{FF2B5EF4-FFF2-40B4-BE49-F238E27FC236}">
                <a16:creationId xmlns:a16="http://schemas.microsoft.com/office/drawing/2014/main" id="{7134572F-1365-3CA0-41BA-A20086CBDDDD}"/>
              </a:ext>
            </a:extLst>
          </p:cNvPr>
          <p:cNvSpPr/>
          <p:nvPr/>
        </p:nvSpPr>
        <p:spPr>
          <a:xfrm>
            <a:off x="6558176" y="5137284"/>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91" name="Oval 90">
            <a:extLst>
              <a:ext uri="{FF2B5EF4-FFF2-40B4-BE49-F238E27FC236}">
                <a16:creationId xmlns:a16="http://schemas.microsoft.com/office/drawing/2014/main" id="{6ED0BBF7-1BD0-30E2-D460-449349E9D894}"/>
              </a:ext>
            </a:extLst>
          </p:cNvPr>
          <p:cNvSpPr/>
          <p:nvPr/>
        </p:nvSpPr>
        <p:spPr>
          <a:xfrm>
            <a:off x="7875114" y="5137283"/>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x4</a:t>
            </a:r>
          </a:p>
        </p:txBody>
      </p:sp>
      <p:sp>
        <p:nvSpPr>
          <p:cNvPr id="92" name="Oval 91">
            <a:extLst>
              <a:ext uri="{FF2B5EF4-FFF2-40B4-BE49-F238E27FC236}">
                <a16:creationId xmlns:a16="http://schemas.microsoft.com/office/drawing/2014/main" id="{2CB7A34B-B6E8-A29A-7388-5842813BC181}"/>
              </a:ext>
            </a:extLst>
          </p:cNvPr>
          <p:cNvSpPr/>
          <p:nvPr/>
        </p:nvSpPr>
        <p:spPr>
          <a:xfrm>
            <a:off x="9395795" y="514288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93" name="Oval 92">
            <a:extLst>
              <a:ext uri="{FF2B5EF4-FFF2-40B4-BE49-F238E27FC236}">
                <a16:creationId xmlns:a16="http://schemas.microsoft.com/office/drawing/2014/main" id="{35A26CD0-4CE1-C87D-2A6F-A8414552412B}"/>
              </a:ext>
            </a:extLst>
          </p:cNvPr>
          <p:cNvSpPr/>
          <p:nvPr/>
        </p:nvSpPr>
        <p:spPr>
          <a:xfrm>
            <a:off x="10712733" y="5142879"/>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x4</a:t>
            </a:r>
          </a:p>
        </p:txBody>
      </p:sp>
      <p:cxnSp>
        <p:nvCxnSpPr>
          <p:cNvPr id="94" name="Straight Connector 93">
            <a:extLst>
              <a:ext uri="{FF2B5EF4-FFF2-40B4-BE49-F238E27FC236}">
                <a16:creationId xmlns:a16="http://schemas.microsoft.com/office/drawing/2014/main" id="{F212DEE0-5CC5-113C-0B9E-A24C4797EF5C}"/>
              </a:ext>
            </a:extLst>
          </p:cNvPr>
          <p:cNvCxnSpPr>
            <a:stCxn id="85" idx="6"/>
            <a:endCxn id="86" idx="2"/>
          </p:cNvCxnSpPr>
          <p:nvPr/>
        </p:nvCxnSpPr>
        <p:spPr>
          <a:xfrm flipV="1">
            <a:off x="1623392" y="5529991"/>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95" name="Straight Connector 94">
            <a:extLst>
              <a:ext uri="{FF2B5EF4-FFF2-40B4-BE49-F238E27FC236}">
                <a16:creationId xmlns:a16="http://schemas.microsoft.com/office/drawing/2014/main" id="{35FA966E-1795-DED7-5BF9-EF4D761D2351}"/>
              </a:ext>
            </a:extLst>
          </p:cNvPr>
          <p:cNvCxnSpPr/>
          <p:nvPr/>
        </p:nvCxnSpPr>
        <p:spPr>
          <a:xfrm flipV="1">
            <a:off x="4492489" y="5536618"/>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96" name="Straight Connector 95">
            <a:extLst>
              <a:ext uri="{FF2B5EF4-FFF2-40B4-BE49-F238E27FC236}">
                <a16:creationId xmlns:a16="http://schemas.microsoft.com/office/drawing/2014/main" id="{0A90E899-FCD3-E87F-104E-5F1B4D5B35BD}"/>
              </a:ext>
            </a:extLst>
          </p:cNvPr>
          <p:cNvCxnSpPr/>
          <p:nvPr/>
        </p:nvCxnSpPr>
        <p:spPr>
          <a:xfrm flipV="1">
            <a:off x="7374834" y="5529993"/>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97" name="Straight Connector 96">
            <a:extLst>
              <a:ext uri="{FF2B5EF4-FFF2-40B4-BE49-F238E27FC236}">
                <a16:creationId xmlns:a16="http://schemas.microsoft.com/office/drawing/2014/main" id="{51819DF0-E0B7-B2F8-CC6C-76F376CE5B47}"/>
              </a:ext>
            </a:extLst>
          </p:cNvPr>
          <p:cNvCxnSpPr/>
          <p:nvPr/>
        </p:nvCxnSpPr>
        <p:spPr>
          <a:xfrm flipV="1">
            <a:off x="10217428" y="5536620"/>
            <a:ext cx="495302" cy="1"/>
          </a:xfrm>
          <a:prstGeom prst="line">
            <a:avLst/>
          </a:prstGeom>
          <a:ln w="38100"/>
        </p:spPr>
        <p:style>
          <a:lnRef idx="3">
            <a:schemeClr val="dk1"/>
          </a:lnRef>
          <a:fillRef idx="0">
            <a:schemeClr val="dk1"/>
          </a:fillRef>
          <a:effectRef idx="2">
            <a:schemeClr val="dk1"/>
          </a:effectRef>
          <a:fontRef idx="minor">
            <a:schemeClr val="tx1"/>
          </a:fontRef>
        </p:style>
      </p:cxnSp>
      <p:sp>
        <p:nvSpPr>
          <p:cNvPr id="98" name="Oval 97">
            <a:extLst>
              <a:ext uri="{FF2B5EF4-FFF2-40B4-BE49-F238E27FC236}">
                <a16:creationId xmlns:a16="http://schemas.microsoft.com/office/drawing/2014/main" id="{67E0B91D-15AC-7DF6-63B4-DDC459F6E031}"/>
              </a:ext>
            </a:extLst>
          </p:cNvPr>
          <p:cNvSpPr/>
          <p:nvPr/>
        </p:nvSpPr>
        <p:spPr>
          <a:xfrm>
            <a:off x="1464364" y="392368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x1</a:t>
            </a:r>
          </a:p>
        </p:txBody>
      </p:sp>
      <p:cxnSp>
        <p:nvCxnSpPr>
          <p:cNvPr id="99" name="Straight Connector 98">
            <a:extLst>
              <a:ext uri="{FF2B5EF4-FFF2-40B4-BE49-F238E27FC236}">
                <a16:creationId xmlns:a16="http://schemas.microsoft.com/office/drawing/2014/main" id="{B9E07911-2E5E-52C6-B120-63AC2993E4D6}"/>
              </a:ext>
            </a:extLst>
          </p:cNvPr>
          <p:cNvCxnSpPr>
            <a:stCxn id="98" idx="3"/>
            <a:endCxn id="85" idx="0"/>
          </p:cNvCxnSpPr>
          <p:nvPr/>
        </p:nvCxnSpPr>
        <p:spPr>
          <a:xfrm flipH="1">
            <a:off x="1212574" y="4584516"/>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100" name="Straight Connector 99">
            <a:extLst>
              <a:ext uri="{FF2B5EF4-FFF2-40B4-BE49-F238E27FC236}">
                <a16:creationId xmlns:a16="http://schemas.microsoft.com/office/drawing/2014/main" id="{63CA82AF-7B33-CAD8-E051-586A11A4C2D8}"/>
              </a:ext>
            </a:extLst>
          </p:cNvPr>
          <p:cNvCxnSpPr>
            <a:stCxn id="98" idx="5"/>
            <a:endCxn id="86" idx="0"/>
          </p:cNvCxnSpPr>
          <p:nvPr/>
        </p:nvCxnSpPr>
        <p:spPr>
          <a:xfrm>
            <a:off x="2165674" y="4584516"/>
            <a:ext cx="363838" cy="558366"/>
          </a:xfrm>
          <a:prstGeom prst="line">
            <a:avLst/>
          </a:prstGeom>
          <a:ln w="28575"/>
        </p:spPr>
        <p:style>
          <a:lnRef idx="3">
            <a:schemeClr val="dk1"/>
          </a:lnRef>
          <a:fillRef idx="0">
            <a:schemeClr val="dk1"/>
          </a:fillRef>
          <a:effectRef idx="2">
            <a:schemeClr val="dk1"/>
          </a:effectRef>
          <a:fontRef idx="minor">
            <a:schemeClr val="tx1"/>
          </a:fontRef>
        </p:style>
      </p:cxnSp>
      <p:sp>
        <p:nvSpPr>
          <p:cNvPr id="101" name="Oval 100">
            <a:extLst>
              <a:ext uri="{FF2B5EF4-FFF2-40B4-BE49-F238E27FC236}">
                <a16:creationId xmlns:a16="http://schemas.microsoft.com/office/drawing/2014/main" id="{A2EDB6EE-8052-659B-3E53-64ABA3C67CC7}"/>
              </a:ext>
            </a:extLst>
          </p:cNvPr>
          <p:cNvSpPr/>
          <p:nvPr/>
        </p:nvSpPr>
        <p:spPr>
          <a:xfrm>
            <a:off x="4346718" y="3930304"/>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x1</a:t>
            </a:r>
          </a:p>
        </p:txBody>
      </p:sp>
      <p:cxnSp>
        <p:nvCxnSpPr>
          <p:cNvPr id="102" name="Straight Connector 101">
            <a:extLst>
              <a:ext uri="{FF2B5EF4-FFF2-40B4-BE49-F238E27FC236}">
                <a16:creationId xmlns:a16="http://schemas.microsoft.com/office/drawing/2014/main" id="{B268B49D-FCDD-EE74-1029-C749D463745C}"/>
              </a:ext>
            </a:extLst>
          </p:cNvPr>
          <p:cNvCxnSpPr>
            <a:stCxn id="101" idx="3"/>
          </p:cNvCxnSpPr>
          <p:nvPr/>
        </p:nvCxnSpPr>
        <p:spPr>
          <a:xfrm flipH="1">
            <a:off x="4094928" y="4591140"/>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103" name="Straight Connector 102">
            <a:extLst>
              <a:ext uri="{FF2B5EF4-FFF2-40B4-BE49-F238E27FC236}">
                <a16:creationId xmlns:a16="http://schemas.microsoft.com/office/drawing/2014/main" id="{A7595FC5-DA77-3C42-FD41-35400092E33E}"/>
              </a:ext>
            </a:extLst>
          </p:cNvPr>
          <p:cNvCxnSpPr>
            <a:stCxn id="101" idx="5"/>
          </p:cNvCxnSpPr>
          <p:nvPr/>
        </p:nvCxnSpPr>
        <p:spPr>
          <a:xfrm>
            <a:off x="5048028" y="4591140"/>
            <a:ext cx="363838" cy="558366"/>
          </a:xfrm>
          <a:prstGeom prst="line">
            <a:avLst/>
          </a:prstGeom>
          <a:ln w="28575"/>
        </p:spPr>
        <p:style>
          <a:lnRef idx="3">
            <a:schemeClr val="dk1"/>
          </a:lnRef>
          <a:fillRef idx="0">
            <a:schemeClr val="dk1"/>
          </a:fillRef>
          <a:effectRef idx="2">
            <a:schemeClr val="dk1"/>
          </a:effectRef>
          <a:fontRef idx="minor">
            <a:schemeClr val="tx1"/>
          </a:fontRef>
        </p:style>
      </p:cxnSp>
      <p:sp>
        <p:nvSpPr>
          <p:cNvPr id="104" name="Oval 103">
            <a:extLst>
              <a:ext uri="{FF2B5EF4-FFF2-40B4-BE49-F238E27FC236}">
                <a16:creationId xmlns:a16="http://schemas.microsoft.com/office/drawing/2014/main" id="{BE0D384F-F12F-A6F4-462A-5BBCA4BB5107}"/>
              </a:ext>
            </a:extLst>
          </p:cNvPr>
          <p:cNvSpPr/>
          <p:nvPr/>
        </p:nvSpPr>
        <p:spPr>
          <a:xfrm>
            <a:off x="7222432" y="3943559"/>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x2</a:t>
            </a:r>
          </a:p>
        </p:txBody>
      </p:sp>
      <p:cxnSp>
        <p:nvCxnSpPr>
          <p:cNvPr id="105" name="Straight Connector 104">
            <a:extLst>
              <a:ext uri="{FF2B5EF4-FFF2-40B4-BE49-F238E27FC236}">
                <a16:creationId xmlns:a16="http://schemas.microsoft.com/office/drawing/2014/main" id="{140C276D-EBCC-B975-7BEF-EFFA113CFFE4}"/>
              </a:ext>
            </a:extLst>
          </p:cNvPr>
          <p:cNvCxnSpPr>
            <a:stCxn id="104" idx="3"/>
          </p:cNvCxnSpPr>
          <p:nvPr/>
        </p:nvCxnSpPr>
        <p:spPr>
          <a:xfrm flipH="1">
            <a:off x="6970642" y="4604395"/>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106" name="Straight Connector 105">
            <a:extLst>
              <a:ext uri="{FF2B5EF4-FFF2-40B4-BE49-F238E27FC236}">
                <a16:creationId xmlns:a16="http://schemas.microsoft.com/office/drawing/2014/main" id="{38DF02F2-24E6-407C-8A5B-29ED7793096F}"/>
              </a:ext>
            </a:extLst>
          </p:cNvPr>
          <p:cNvCxnSpPr>
            <a:stCxn id="104" idx="5"/>
          </p:cNvCxnSpPr>
          <p:nvPr/>
        </p:nvCxnSpPr>
        <p:spPr>
          <a:xfrm>
            <a:off x="7923742" y="4604395"/>
            <a:ext cx="363838" cy="558366"/>
          </a:xfrm>
          <a:prstGeom prst="line">
            <a:avLst/>
          </a:prstGeom>
          <a:ln w="28575"/>
        </p:spPr>
        <p:style>
          <a:lnRef idx="3">
            <a:schemeClr val="dk1"/>
          </a:lnRef>
          <a:fillRef idx="0">
            <a:schemeClr val="dk1"/>
          </a:fillRef>
          <a:effectRef idx="2">
            <a:schemeClr val="dk1"/>
          </a:effectRef>
          <a:fontRef idx="minor">
            <a:schemeClr val="tx1"/>
          </a:fontRef>
        </p:style>
      </p:cxnSp>
      <p:sp>
        <p:nvSpPr>
          <p:cNvPr id="107" name="Oval 106">
            <a:extLst>
              <a:ext uri="{FF2B5EF4-FFF2-40B4-BE49-F238E27FC236}">
                <a16:creationId xmlns:a16="http://schemas.microsoft.com/office/drawing/2014/main" id="{F578CC2B-56C3-9444-C3E9-876EB43574E2}"/>
              </a:ext>
            </a:extLst>
          </p:cNvPr>
          <p:cNvSpPr/>
          <p:nvPr/>
        </p:nvSpPr>
        <p:spPr>
          <a:xfrm>
            <a:off x="10038522" y="3923682"/>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x2</a:t>
            </a:r>
          </a:p>
        </p:txBody>
      </p:sp>
      <p:cxnSp>
        <p:nvCxnSpPr>
          <p:cNvPr id="108" name="Straight Connector 107">
            <a:extLst>
              <a:ext uri="{FF2B5EF4-FFF2-40B4-BE49-F238E27FC236}">
                <a16:creationId xmlns:a16="http://schemas.microsoft.com/office/drawing/2014/main" id="{E8C36A1D-70D7-E5AB-9979-ACFFC349C5A2}"/>
              </a:ext>
            </a:extLst>
          </p:cNvPr>
          <p:cNvCxnSpPr>
            <a:stCxn id="107" idx="3"/>
          </p:cNvCxnSpPr>
          <p:nvPr/>
        </p:nvCxnSpPr>
        <p:spPr>
          <a:xfrm flipH="1">
            <a:off x="9786732" y="4584518"/>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109" name="Straight Connector 108">
            <a:extLst>
              <a:ext uri="{FF2B5EF4-FFF2-40B4-BE49-F238E27FC236}">
                <a16:creationId xmlns:a16="http://schemas.microsoft.com/office/drawing/2014/main" id="{934798AD-B909-121A-B197-235ECAA4EA5D}"/>
              </a:ext>
            </a:extLst>
          </p:cNvPr>
          <p:cNvCxnSpPr>
            <a:stCxn id="107" idx="5"/>
          </p:cNvCxnSpPr>
          <p:nvPr/>
        </p:nvCxnSpPr>
        <p:spPr>
          <a:xfrm>
            <a:off x="10739832" y="4584518"/>
            <a:ext cx="363838" cy="558366"/>
          </a:xfrm>
          <a:prstGeom prst="line">
            <a:avLst/>
          </a:prstGeom>
          <a:ln w="28575"/>
        </p:spPr>
        <p:style>
          <a:lnRef idx="3">
            <a:schemeClr val="dk1"/>
          </a:lnRef>
          <a:fillRef idx="0">
            <a:schemeClr val="dk1"/>
          </a:fillRef>
          <a:effectRef idx="2">
            <a:schemeClr val="dk1"/>
          </a:effectRef>
          <a:fontRef idx="minor">
            <a:schemeClr val="tx1"/>
          </a:fontRef>
        </p:style>
      </p:cxnSp>
      <p:cxnSp>
        <p:nvCxnSpPr>
          <p:cNvPr id="111" name="Straight Connector 110">
            <a:extLst>
              <a:ext uri="{FF2B5EF4-FFF2-40B4-BE49-F238E27FC236}">
                <a16:creationId xmlns:a16="http://schemas.microsoft.com/office/drawing/2014/main" id="{7C543A5D-5787-EAAB-A75F-0A5EE203CD33}"/>
              </a:ext>
            </a:extLst>
          </p:cNvPr>
          <p:cNvCxnSpPr>
            <a:cxnSpLocks/>
            <a:stCxn id="9" idx="3"/>
            <a:endCxn id="87" idx="7"/>
          </p:cNvCxnSpPr>
          <p:nvPr/>
        </p:nvCxnSpPr>
        <p:spPr>
          <a:xfrm flipH="1">
            <a:off x="4377974" y="2478446"/>
            <a:ext cx="3597588" cy="277221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4" name="Connector: Curved 57">
            <a:extLst>
              <a:ext uri="{FF2B5EF4-FFF2-40B4-BE49-F238E27FC236}">
                <a16:creationId xmlns:a16="http://schemas.microsoft.com/office/drawing/2014/main" id="{0AF1924D-D8BD-450C-2A30-166EF1B0E2A4}"/>
              </a:ext>
            </a:extLst>
          </p:cNvPr>
          <p:cNvCxnSpPr>
            <a:cxnSpLocks/>
          </p:cNvCxnSpPr>
          <p:nvPr/>
        </p:nvCxnSpPr>
        <p:spPr>
          <a:xfrm rot="5400000">
            <a:off x="6110471" y="3288386"/>
            <a:ext cx="2746577" cy="1234483"/>
          </a:xfrm>
          <a:prstGeom prst="curved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cxnSp>
        <p:nvCxnSpPr>
          <p:cNvPr id="116" name="Connector: Curved 57">
            <a:extLst>
              <a:ext uri="{FF2B5EF4-FFF2-40B4-BE49-F238E27FC236}">
                <a16:creationId xmlns:a16="http://schemas.microsoft.com/office/drawing/2014/main" id="{CEE6F506-4FC5-6452-881C-FEE3C11A8745}"/>
              </a:ext>
            </a:extLst>
          </p:cNvPr>
          <p:cNvCxnSpPr>
            <a:cxnSpLocks/>
            <a:endCxn id="107" idx="2"/>
          </p:cNvCxnSpPr>
          <p:nvPr/>
        </p:nvCxnSpPr>
        <p:spPr>
          <a:xfrm>
            <a:off x="5721796" y="2478521"/>
            <a:ext cx="4316726" cy="1832270"/>
          </a:xfrm>
          <a:prstGeom prst="curved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cxnSp>
        <p:nvCxnSpPr>
          <p:cNvPr id="53" name="Connector: Curved 72">
            <a:extLst>
              <a:ext uri="{FF2B5EF4-FFF2-40B4-BE49-F238E27FC236}">
                <a16:creationId xmlns:a16="http://schemas.microsoft.com/office/drawing/2014/main" id="{F57E485F-68A7-21C0-03E9-00C19E7BFDAB}"/>
              </a:ext>
            </a:extLst>
          </p:cNvPr>
          <p:cNvCxnSpPr>
            <a:cxnSpLocks/>
          </p:cNvCxnSpPr>
          <p:nvPr/>
        </p:nvCxnSpPr>
        <p:spPr>
          <a:xfrm rot="10800000" flipV="1">
            <a:off x="2920452" y="2501441"/>
            <a:ext cx="6668778" cy="2857008"/>
          </a:xfrm>
          <a:prstGeom prst="curvedConnector3">
            <a:avLst>
              <a:gd name="adj1" fmla="val 80203"/>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02689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409DD802-E945-4CC1-9087-9E6868B5E145}"/>
              </a:ext>
            </a:extLst>
          </p:cNvPr>
          <p:cNvSpPr/>
          <p:nvPr/>
        </p:nvSpPr>
        <p:spPr>
          <a:xfrm>
            <a:off x="781878" y="182321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x1</a:t>
            </a:r>
          </a:p>
        </p:txBody>
      </p:sp>
      <p:sp>
        <p:nvSpPr>
          <p:cNvPr id="4" name="Oval 3">
            <a:extLst>
              <a:ext uri="{FF2B5EF4-FFF2-40B4-BE49-F238E27FC236}">
                <a16:creationId xmlns:a16="http://schemas.microsoft.com/office/drawing/2014/main" id="{265F91CC-C26E-4CFD-A29C-B5FF6810A4CA}"/>
              </a:ext>
            </a:extLst>
          </p:cNvPr>
          <p:cNvSpPr/>
          <p:nvPr/>
        </p:nvSpPr>
        <p:spPr>
          <a:xfrm>
            <a:off x="2098816" y="1823209"/>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x1</a:t>
            </a:r>
          </a:p>
        </p:txBody>
      </p:sp>
      <p:sp>
        <p:nvSpPr>
          <p:cNvPr id="6" name="Oval 5">
            <a:extLst>
              <a:ext uri="{FF2B5EF4-FFF2-40B4-BE49-F238E27FC236}">
                <a16:creationId xmlns:a16="http://schemas.microsoft.com/office/drawing/2014/main" id="{1A11F31D-C309-424B-B0C6-F368AE03656A}"/>
              </a:ext>
            </a:extLst>
          </p:cNvPr>
          <p:cNvSpPr/>
          <p:nvPr/>
        </p:nvSpPr>
        <p:spPr>
          <a:xfrm>
            <a:off x="3656786" y="1817611"/>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x2</a:t>
            </a:r>
          </a:p>
        </p:txBody>
      </p:sp>
      <p:sp>
        <p:nvSpPr>
          <p:cNvPr id="7" name="Oval 6">
            <a:extLst>
              <a:ext uri="{FF2B5EF4-FFF2-40B4-BE49-F238E27FC236}">
                <a16:creationId xmlns:a16="http://schemas.microsoft.com/office/drawing/2014/main" id="{1572E1DC-5D89-492B-A3E2-EDC31F985AA3}"/>
              </a:ext>
            </a:extLst>
          </p:cNvPr>
          <p:cNvSpPr/>
          <p:nvPr/>
        </p:nvSpPr>
        <p:spPr>
          <a:xfrm>
            <a:off x="4973724" y="181761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x2</a:t>
            </a:r>
          </a:p>
        </p:txBody>
      </p:sp>
      <p:sp>
        <p:nvSpPr>
          <p:cNvPr id="8" name="Oval 7">
            <a:extLst>
              <a:ext uri="{FF2B5EF4-FFF2-40B4-BE49-F238E27FC236}">
                <a16:creationId xmlns:a16="http://schemas.microsoft.com/office/drawing/2014/main" id="{CBAB716D-836A-4F22-AAAE-FB61979236DB}"/>
              </a:ext>
            </a:extLst>
          </p:cNvPr>
          <p:cNvSpPr/>
          <p:nvPr/>
        </p:nvSpPr>
        <p:spPr>
          <a:xfrm>
            <a:off x="6538298" y="1817611"/>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x3</a:t>
            </a:r>
          </a:p>
        </p:txBody>
      </p:sp>
      <p:sp>
        <p:nvSpPr>
          <p:cNvPr id="9" name="Oval 8">
            <a:extLst>
              <a:ext uri="{FF2B5EF4-FFF2-40B4-BE49-F238E27FC236}">
                <a16:creationId xmlns:a16="http://schemas.microsoft.com/office/drawing/2014/main" id="{26706DB9-451C-4ADA-AEA9-FE2D024ED3E5}"/>
              </a:ext>
            </a:extLst>
          </p:cNvPr>
          <p:cNvSpPr/>
          <p:nvPr/>
        </p:nvSpPr>
        <p:spPr>
          <a:xfrm>
            <a:off x="7855236" y="181761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10" name="Oval 9">
            <a:extLst>
              <a:ext uri="{FF2B5EF4-FFF2-40B4-BE49-F238E27FC236}">
                <a16:creationId xmlns:a16="http://schemas.microsoft.com/office/drawing/2014/main" id="{13C78F7B-C6BA-4DCE-AFD5-59A27F6FB8E5}"/>
              </a:ext>
            </a:extLst>
          </p:cNvPr>
          <p:cNvSpPr/>
          <p:nvPr/>
        </p:nvSpPr>
        <p:spPr>
          <a:xfrm>
            <a:off x="9375917" y="1823207"/>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x4</a:t>
            </a:r>
          </a:p>
        </p:txBody>
      </p:sp>
      <p:sp>
        <p:nvSpPr>
          <p:cNvPr id="11" name="Oval 10">
            <a:extLst>
              <a:ext uri="{FF2B5EF4-FFF2-40B4-BE49-F238E27FC236}">
                <a16:creationId xmlns:a16="http://schemas.microsoft.com/office/drawing/2014/main" id="{A6CF1623-DC86-486D-8303-12BA4EB52B77}"/>
              </a:ext>
            </a:extLst>
          </p:cNvPr>
          <p:cNvSpPr/>
          <p:nvPr/>
        </p:nvSpPr>
        <p:spPr>
          <a:xfrm>
            <a:off x="10692855" y="1823206"/>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x4</a:t>
            </a:r>
          </a:p>
        </p:txBody>
      </p:sp>
      <p:cxnSp>
        <p:nvCxnSpPr>
          <p:cNvPr id="13" name="Straight Connector 12">
            <a:extLst>
              <a:ext uri="{FF2B5EF4-FFF2-40B4-BE49-F238E27FC236}">
                <a16:creationId xmlns:a16="http://schemas.microsoft.com/office/drawing/2014/main" id="{E898A856-4231-4F99-8BE0-C0A016399CE7}"/>
              </a:ext>
            </a:extLst>
          </p:cNvPr>
          <p:cNvCxnSpPr>
            <a:stCxn id="3" idx="6"/>
            <a:endCxn id="4" idx="2"/>
          </p:cNvCxnSpPr>
          <p:nvPr/>
        </p:nvCxnSpPr>
        <p:spPr>
          <a:xfrm flipV="1">
            <a:off x="1603514" y="2210318"/>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E8982321-48E3-498D-A987-EC903F7F793A}"/>
              </a:ext>
            </a:extLst>
          </p:cNvPr>
          <p:cNvCxnSpPr/>
          <p:nvPr/>
        </p:nvCxnSpPr>
        <p:spPr>
          <a:xfrm flipV="1">
            <a:off x="4472611" y="2216945"/>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E0D8626D-3216-4970-A11F-BFB9BB6EB6D9}"/>
              </a:ext>
            </a:extLst>
          </p:cNvPr>
          <p:cNvCxnSpPr/>
          <p:nvPr/>
        </p:nvCxnSpPr>
        <p:spPr>
          <a:xfrm flipV="1">
            <a:off x="7354956" y="2210320"/>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16" name="Straight Connector 15">
            <a:extLst>
              <a:ext uri="{FF2B5EF4-FFF2-40B4-BE49-F238E27FC236}">
                <a16:creationId xmlns:a16="http://schemas.microsoft.com/office/drawing/2014/main" id="{BF83CB7B-29F0-43AB-8B2B-1069E44A1B0E}"/>
              </a:ext>
            </a:extLst>
          </p:cNvPr>
          <p:cNvCxnSpPr/>
          <p:nvPr/>
        </p:nvCxnSpPr>
        <p:spPr>
          <a:xfrm flipV="1">
            <a:off x="10197550" y="2216947"/>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48" name="Straight Connector 47">
            <a:extLst>
              <a:ext uri="{FF2B5EF4-FFF2-40B4-BE49-F238E27FC236}">
                <a16:creationId xmlns:a16="http://schemas.microsoft.com/office/drawing/2014/main" id="{19927440-98B7-40A5-A90F-1F13B23BEAF3}"/>
              </a:ext>
            </a:extLst>
          </p:cNvPr>
          <p:cNvCxnSpPr>
            <a:cxnSpLocks/>
            <a:stCxn id="3" idx="4"/>
          </p:cNvCxnSpPr>
          <p:nvPr/>
        </p:nvCxnSpPr>
        <p:spPr>
          <a:xfrm>
            <a:off x="1192696" y="2597427"/>
            <a:ext cx="682486" cy="132625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1695FABF-488A-4BED-9303-A09F955E1A40}"/>
              </a:ext>
            </a:extLst>
          </p:cNvPr>
          <p:cNvCxnSpPr>
            <a:cxnSpLocks/>
            <a:stCxn id="4" idx="4"/>
          </p:cNvCxnSpPr>
          <p:nvPr/>
        </p:nvCxnSpPr>
        <p:spPr>
          <a:xfrm>
            <a:off x="2509634" y="2597426"/>
            <a:ext cx="2107698" cy="134613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1A032D05-5924-4357-AA55-FC70C4166449}"/>
              </a:ext>
            </a:extLst>
          </p:cNvPr>
          <p:cNvCxnSpPr>
            <a:cxnSpLocks/>
          </p:cNvCxnSpPr>
          <p:nvPr/>
        </p:nvCxnSpPr>
        <p:spPr>
          <a:xfrm flipH="1">
            <a:off x="1596910" y="2544787"/>
            <a:ext cx="2251677" cy="270587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Connector: Curved 57">
            <a:extLst>
              <a:ext uri="{FF2B5EF4-FFF2-40B4-BE49-F238E27FC236}">
                <a16:creationId xmlns:a16="http://schemas.microsoft.com/office/drawing/2014/main" id="{DFABC1A3-EBA5-4C88-AD92-B92BF68BE8AB}"/>
              </a:ext>
            </a:extLst>
          </p:cNvPr>
          <p:cNvCxnSpPr>
            <a:cxnSpLocks/>
            <a:stCxn id="9" idx="4"/>
          </p:cNvCxnSpPr>
          <p:nvPr/>
        </p:nvCxnSpPr>
        <p:spPr>
          <a:xfrm rot="16200000" flipH="1">
            <a:off x="7558871" y="3299010"/>
            <a:ext cx="2664432" cy="1250066"/>
          </a:xfrm>
          <a:prstGeom prst="curved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462E27A-6BD6-407C-B418-C4947372E3F7}"/>
              </a:ext>
            </a:extLst>
          </p:cNvPr>
          <p:cNvCxnSpPr>
            <a:cxnSpLocks/>
            <a:endCxn id="104" idx="2"/>
          </p:cNvCxnSpPr>
          <p:nvPr/>
        </p:nvCxnSpPr>
        <p:spPr>
          <a:xfrm>
            <a:off x="5559246" y="2575373"/>
            <a:ext cx="1663186" cy="175529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FA5F444B-7CA2-4D28-BEE7-C96FBA99CEDA}"/>
              </a:ext>
            </a:extLst>
          </p:cNvPr>
          <p:cNvCxnSpPr>
            <a:cxnSpLocks/>
            <a:stCxn id="10" idx="4"/>
          </p:cNvCxnSpPr>
          <p:nvPr/>
        </p:nvCxnSpPr>
        <p:spPr>
          <a:xfrm flipH="1">
            <a:off x="8576424" y="2597424"/>
            <a:ext cx="1210311" cy="265324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6791C86B-7823-4A14-A8FD-1625A203E4DD}"/>
              </a:ext>
            </a:extLst>
          </p:cNvPr>
          <p:cNvCxnSpPr>
            <a:cxnSpLocks/>
            <a:stCxn id="11" idx="5"/>
          </p:cNvCxnSpPr>
          <p:nvPr/>
        </p:nvCxnSpPr>
        <p:spPr>
          <a:xfrm>
            <a:off x="11394165" y="2484042"/>
            <a:ext cx="19878" cy="27722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3" name="Connector: Curved 72">
            <a:extLst>
              <a:ext uri="{FF2B5EF4-FFF2-40B4-BE49-F238E27FC236}">
                <a16:creationId xmlns:a16="http://schemas.microsoft.com/office/drawing/2014/main" id="{EEEEE7EF-DD3E-455D-B7D4-0666E41091AE}"/>
              </a:ext>
            </a:extLst>
          </p:cNvPr>
          <p:cNvCxnSpPr>
            <a:cxnSpLocks/>
            <a:stCxn id="11" idx="3"/>
          </p:cNvCxnSpPr>
          <p:nvPr/>
        </p:nvCxnSpPr>
        <p:spPr>
          <a:xfrm rot="5400000">
            <a:off x="6870736" y="1308219"/>
            <a:ext cx="2766622" cy="5118269"/>
          </a:xfrm>
          <a:prstGeom prst="curvedConnector3">
            <a:avLst>
              <a:gd name="adj1" fmla="val 38025"/>
            </a:avLst>
          </a:prstGeom>
          <a:ln w="25400"/>
        </p:spPr>
        <p:style>
          <a:lnRef idx="1">
            <a:schemeClr val="accent1"/>
          </a:lnRef>
          <a:fillRef idx="0">
            <a:schemeClr val="accent1"/>
          </a:fillRef>
          <a:effectRef idx="0">
            <a:schemeClr val="accent1"/>
          </a:effectRef>
          <a:fontRef idx="minor">
            <a:schemeClr val="tx1"/>
          </a:fontRef>
        </p:style>
      </p:cxnSp>
      <p:sp>
        <p:nvSpPr>
          <p:cNvPr id="90" name="Title 1">
            <a:extLst>
              <a:ext uri="{FF2B5EF4-FFF2-40B4-BE49-F238E27FC236}">
                <a16:creationId xmlns:a16="http://schemas.microsoft.com/office/drawing/2014/main" id="{DA15CFFD-1B66-4F35-AA47-CA123C642364}"/>
              </a:ext>
            </a:extLst>
          </p:cNvPr>
          <p:cNvSpPr txBox="1">
            <a:spLocks/>
          </p:cNvSpPr>
          <p:nvPr/>
        </p:nvSpPr>
        <p:spPr>
          <a:xfrm>
            <a:off x="757990" y="28646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000" b="1" dirty="0">
                <a:solidFill>
                  <a:srgbClr val="2D3B45"/>
                </a:solidFill>
                <a:latin typeface="Lato Extended"/>
              </a:rPr>
              <a:t>E = (x1 ∨ x2 ∨ x4 ) &amp; (¬x1 ∨ ¬x3 ∨ ¬x4  ) &amp; (¬x2 ∨ ¬x3 ∨ x4 ) &amp; (¬x2 ∨ ¬x3 ∨ ¬x4)</a:t>
            </a:r>
            <a:br>
              <a:rPr lang="en-US" sz="2000" b="1" dirty="0">
                <a:latin typeface="Lato Extended"/>
              </a:rPr>
            </a:br>
            <a:br>
              <a:rPr lang="en-US" sz="2000" b="1" dirty="0">
                <a:latin typeface="Lato Extended"/>
              </a:rPr>
            </a:br>
            <a:r>
              <a:rPr lang="en-US" sz="2000" b="1" dirty="0">
                <a:latin typeface="Lato Extended"/>
              </a:rPr>
              <a:t>Selecting Vertex Cover:</a:t>
            </a:r>
            <a:endParaRPr lang="en-US" sz="2000" dirty="0"/>
          </a:p>
        </p:txBody>
      </p:sp>
      <p:sp>
        <p:nvSpPr>
          <p:cNvPr id="85" name="Oval 84">
            <a:extLst>
              <a:ext uri="{FF2B5EF4-FFF2-40B4-BE49-F238E27FC236}">
                <a16:creationId xmlns:a16="http://schemas.microsoft.com/office/drawing/2014/main" id="{2A7A2A88-4B88-B668-9744-FD7256A13F2B}"/>
              </a:ext>
            </a:extLst>
          </p:cNvPr>
          <p:cNvSpPr/>
          <p:nvPr/>
        </p:nvSpPr>
        <p:spPr>
          <a:xfrm>
            <a:off x="801756" y="5142883"/>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x2</a:t>
            </a:r>
          </a:p>
        </p:txBody>
      </p:sp>
      <p:sp>
        <p:nvSpPr>
          <p:cNvPr id="86" name="Oval 85">
            <a:extLst>
              <a:ext uri="{FF2B5EF4-FFF2-40B4-BE49-F238E27FC236}">
                <a16:creationId xmlns:a16="http://schemas.microsoft.com/office/drawing/2014/main" id="{C31EA954-E193-8CFD-B687-35129CF1B0A1}"/>
              </a:ext>
            </a:extLst>
          </p:cNvPr>
          <p:cNvSpPr/>
          <p:nvPr/>
        </p:nvSpPr>
        <p:spPr>
          <a:xfrm>
            <a:off x="2118694" y="5142882"/>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x4</a:t>
            </a:r>
          </a:p>
        </p:txBody>
      </p:sp>
      <p:sp>
        <p:nvSpPr>
          <p:cNvPr id="87" name="Oval 86">
            <a:extLst>
              <a:ext uri="{FF2B5EF4-FFF2-40B4-BE49-F238E27FC236}">
                <a16:creationId xmlns:a16="http://schemas.microsoft.com/office/drawing/2014/main" id="{1381BE9C-2BFD-089C-DF49-5D35A70311B2}"/>
              </a:ext>
            </a:extLst>
          </p:cNvPr>
          <p:cNvSpPr/>
          <p:nvPr/>
        </p:nvSpPr>
        <p:spPr>
          <a:xfrm>
            <a:off x="3676664" y="5137284"/>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88" name="Oval 87">
            <a:extLst>
              <a:ext uri="{FF2B5EF4-FFF2-40B4-BE49-F238E27FC236}">
                <a16:creationId xmlns:a16="http://schemas.microsoft.com/office/drawing/2014/main" id="{A7F3F41A-9A27-40DD-AEA0-FE1C72F001EE}"/>
              </a:ext>
            </a:extLst>
          </p:cNvPr>
          <p:cNvSpPr/>
          <p:nvPr/>
        </p:nvSpPr>
        <p:spPr>
          <a:xfrm>
            <a:off x="4993602" y="5137283"/>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x4</a:t>
            </a:r>
          </a:p>
        </p:txBody>
      </p:sp>
      <p:sp>
        <p:nvSpPr>
          <p:cNvPr id="89" name="Oval 88">
            <a:extLst>
              <a:ext uri="{FF2B5EF4-FFF2-40B4-BE49-F238E27FC236}">
                <a16:creationId xmlns:a16="http://schemas.microsoft.com/office/drawing/2014/main" id="{7134572F-1365-3CA0-41BA-A20086CBDDDD}"/>
              </a:ext>
            </a:extLst>
          </p:cNvPr>
          <p:cNvSpPr/>
          <p:nvPr/>
        </p:nvSpPr>
        <p:spPr>
          <a:xfrm>
            <a:off x="6558176" y="5137284"/>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91" name="Oval 90">
            <a:extLst>
              <a:ext uri="{FF2B5EF4-FFF2-40B4-BE49-F238E27FC236}">
                <a16:creationId xmlns:a16="http://schemas.microsoft.com/office/drawing/2014/main" id="{6ED0BBF7-1BD0-30E2-D460-449349E9D894}"/>
              </a:ext>
            </a:extLst>
          </p:cNvPr>
          <p:cNvSpPr/>
          <p:nvPr/>
        </p:nvSpPr>
        <p:spPr>
          <a:xfrm>
            <a:off x="7875114" y="5137283"/>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x4</a:t>
            </a:r>
          </a:p>
        </p:txBody>
      </p:sp>
      <p:sp>
        <p:nvSpPr>
          <p:cNvPr id="92" name="Oval 91">
            <a:extLst>
              <a:ext uri="{FF2B5EF4-FFF2-40B4-BE49-F238E27FC236}">
                <a16:creationId xmlns:a16="http://schemas.microsoft.com/office/drawing/2014/main" id="{2CB7A34B-B6E8-A29A-7388-5842813BC181}"/>
              </a:ext>
            </a:extLst>
          </p:cNvPr>
          <p:cNvSpPr/>
          <p:nvPr/>
        </p:nvSpPr>
        <p:spPr>
          <a:xfrm>
            <a:off x="9395795" y="514288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x3</a:t>
            </a:r>
          </a:p>
        </p:txBody>
      </p:sp>
      <p:sp>
        <p:nvSpPr>
          <p:cNvPr id="93" name="Oval 92">
            <a:extLst>
              <a:ext uri="{FF2B5EF4-FFF2-40B4-BE49-F238E27FC236}">
                <a16:creationId xmlns:a16="http://schemas.microsoft.com/office/drawing/2014/main" id="{35A26CD0-4CE1-C87D-2A6F-A8414552412B}"/>
              </a:ext>
            </a:extLst>
          </p:cNvPr>
          <p:cNvSpPr/>
          <p:nvPr/>
        </p:nvSpPr>
        <p:spPr>
          <a:xfrm>
            <a:off x="10712733" y="5142879"/>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x4</a:t>
            </a:r>
          </a:p>
        </p:txBody>
      </p:sp>
      <p:cxnSp>
        <p:nvCxnSpPr>
          <p:cNvPr id="94" name="Straight Connector 93">
            <a:extLst>
              <a:ext uri="{FF2B5EF4-FFF2-40B4-BE49-F238E27FC236}">
                <a16:creationId xmlns:a16="http://schemas.microsoft.com/office/drawing/2014/main" id="{F212DEE0-5CC5-113C-0B9E-A24C4797EF5C}"/>
              </a:ext>
            </a:extLst>
          </p:cNvPr>
          <p:cNvCxnSpPr>
            <a:stCxn id="85" idx="6"/>
            <a:endCxn id="86" idx="2"/>
          </p:cNvCxnSpPr>
          <p:nvPr/>
        </p:nvCxnSpPr>
        <p:spPr>
          <a:xfrm flipV="1">
            <a:off x="1623392" y="5529991"/>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95" name="Straight Connector 94">
            <a:extLst>
              <a:ext uri="{FF2B5EF4-FFF2-40B4-BE49-F238E27FC236}">
                <a16:creationId xmlns:a16="http://schemas.microsoft.com/office/drawing/2014/main" id="{35FA966E-1795-DED7-5BF9-EF4D761D2351}"/>
              </a:ext>
            </a:extLst>
          </p:cNvPr>
          <p:cNvCxnSpPr/>
          <p:nvPr/>
        </p:nvCxnSpPr>
        <p:spPr>
          <a:xfrm flipV="1">
            <a:off x="4492489" y="5536618"/>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96" name="Straight Connector 95">
            <a:extLst>
              <a:ext uri="{FF2B5EF4-FFF2-40B4-BE49-F238E27FC236}">
                <a16:creationId xmlns:a16="http://schemas.microsoft.com/office/drawing/2014/main" id="{0A90E899-FCD3-E87F-104E-5F1B4D5B35BD}"/>
              </a:ext>
            </a:extLst>
          </p:cNvPr>
          <p:cNvCxnSpPr/>
          <p:nvPr/>
        </p:nvCxnSpPr>
        <p:spPr>
          <a:xfrm flipV="1">
            <a:off x="7374834" y="5529993"/>
            <a:ext cx="495302"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97" name="Straight Connector 96">
            <a:extLst>
              <a:ext uri="{FF2B5EF4-FFF2-40B4-BE49-F238E27FC236}">
                <a16:creationId xmlns:a16="http://schemas.microsoft.com/office/drawing/2014/main" id="{51819DF0-E0B7-B2F8-CC6C-76F376CE5B47}"/>
              </a:ext>
            </a:extLst>
          </p:cNvPr>
          <p:cNvCxnSpPr/>
          <p:nvPr/>
        </p:nvCxnSpPr>
        <p:spPr>
          <a:xfrm flipV="1">
            <a:off x="10217428" y="5536620"/>
            <a:ext cx="495302" cy="1"/>
          </a:xfrm>
          <a:prstGeom prst="line">
            <a:avLst/>
          </a:prstGeom>
          <a:ln w="38100"/>
        </p:spPr>
        <p:style>
          <a:lnRef idx="3">
            <a:schemeClr val="dk1"/>
          </a:lnRef>
          <a:fillRef idx="0">
            <a:schemeClr val="dk1"/>
          </a:fillRef>
          <a:effectRef idx="2">
            <a:schemeClr val="dk1"/>
          </a:effectRef>
          <a:fontRef idx="minor">
            <a:schemeClr val="tx1"/>
          </a:fontRef>
        </p:style>
      </p:cxnSp>
      <p:sp>
        <p:nvSpPr>
          <p:cNvPr id="98" name="Oval 97">
            <a:extLst>
              <a:ext uri="{FF2B5EF4-FFF2-40B4-BE49-F238E27FC236}">
                <a16:creationId xmlns:a16="http://schemas.microsoft.com/office/drawing/2014/main" id="{67E0B91D-15AC-7DF6-63B4-DDC459F6E031}"/>
              </a:ext>
            </a:extLst>
          </p:cNvPr>
          <p:cNvSpPr/>
          <p:nvPr/>
        </p:nvSpPr>
        <p:spPr>
          <a:xfrm>
            <a:off x="1464364" y="3923680"/>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x1</a:t>
            </a:r>
          </a:p>
        </p:txBody>
      </p:sp>
      <p:cxnSp>
        <p:nvCxnSpPr>
          <p:cNvPr id="99" name="Straight Connector 98">
            <a:extLst>
              <a:ext uri="{FF2B5EF4-FFF2-40B4-BE49-F238E27FC236}">
                <a16:creationId xmlns:a16="http://schemas.microsoft.com/office/drawing/2014/main" id="{B9E07911-2E5E-52C6-B120-63AC2993E4D6}"/>
              </a:ext>
            </a:extLst>
          </p:cNvPr>
          <p:cNvCxnSpPr>
            <a:stCxn id="98" idx="3"/>
            <a:endCxn id="85" idx="0"/>
          </p:cNvCxnSpPr>
          <p:nvPr/>
        </p:nvCxnSpPr>
        <p:spPr>
          <a:xfrm flipH="1">
            <a:off x="1212574" y="4584516"/>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100" name="Straight Connector 99">
            <a:extLst>
              <a:ext uri="{FF2B5EF4-FFF2-40B4-BE49-F238E27FC236}">
                <a16:creationId xmlns:a16="http://schemas.microsoft.com/office/drawing/2014/main" id="{63CA82AF-7B33-CAD8-E051-586A11A4C2D8}"/>
              </a:ext>
            </a:extLst>
          </p:cNvPr>
          <p:cNvCxnSpPr>
            <a:stCxn id="98" idx="5"/>
            <a:endCxn id="86" idx="0"/>
          </p:cNvCxnSpPr>
          <p:nvPr/>
        </p:nvCxnSpPr>
        <p:spPr>
          <a:xfrm>
            <a:off x="2165674" y="4584516"/>
            <a:ext cx="363838" cy="558366"/>
          </a:xfrm>
          <a:prstGeom prst="line">
            <a:avLst/>
          </a:prstGeom>
          <a:ln w="28575"/>
        </p:spPr>
        <p:style>
          <a:lnRef idx="3">
            <a:schemeClr val="dk1"/>
          </a:lnRef>
          <a:fillRef idx="0">
            <a:schemeClr val="dk1"/>
          </a:fillRef>
          <a:effectRef idx="2">
            <a:schemeClr val="dk1"/>
          </a:effectRef>
          <a:fontRef idx="minor">
            <a:schemeClr val="tx1"/>
          </a:fontRef>
        </p:style>
      </p:cxnSp>
      <p:sp>
        <p:nvSpPr>
          <p:cNvPr id="101" name="Oval 100">
            <a:extLst>
              <a:ext uri="{FF2B5EF4-FFF2-40B4-BE49-F238E27FC236}">
                <a16:creationId xmlns:a16="http://schemas.microsoft.com/office/drawing/2014/main" id="{A2EDB6EE-8052-659B-3E53-64ABA3C67CC7}"/>
              </a:ext>
            </a:extLst>
          </p:cNvPr>
          <p:cNvSpPr/>
          <p:nvPr/>
        </p:nvSpPr>
        <p:spPr>
          <a:xfrm>
            <a:off x="4346718" y="3930304"/>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x1</a:t>
            </a:r>
          </a:p>
        </p:txBody>
      </p:sp>
      <p:cxnSp>
        <p:nvCxnSpPr>
          <p:cNvPr id="102" name="Straight Connector 101">
            <a:extLst>
              <a:ext uri="{FF2B5EF4-FFF2-40B4-BE49-F238E27FC236}">
                <a16:creationId xmlns:a16="http://schemas.microsoft.com/office/drawing/2014/main" id="{B268B49D-FCDD-EE74-1029-C749D463745C}"/>
              </a:ext>
            </a:extLst>
          </p:cNvPr>
          <p:cNvCxnSpPr>
            <a:stCxn id="101" idx="3"/>
          </p:cNvCxnSpPr>
          <p:nvPr/>
        </p:nvCxnSpPr>
        <p:spPr>
          <a:xfrm flipH="1">
            <a:off x="4094928" y="4591140"/>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103" name="Straight Connector 102">
            <a:extLst>
              <a:ext uri="{FF2B5EF4-FFF2-40B4-BE49-F238E27FC236}">
                <a16:creationId xmlns:a16="http://schemas.microsoft.com/office/drawing/2014/main" id="{A7595FC5-DA77-3C42-FD41-35400092E33E}"/>
              </a:ext>
            </a:extLst>
          </p:cNvPr>
          <p:cNvCxnSpPr>
            <a:stCxn id="101" idx="5"/>
          </p:cNvCxnSpPr>
          <p:nvPr/>
        </p:nvCxnSpPr>
        <p:spPr>
          <a:xfrm>
            <a:off x="5048028" y="4591140"/>
            <a:ext cx="363838" cy="558366"/>
          </a:xfrm>
          <a:prstGeom prst="line">
            <a:avLst/>
          </a:prstGeom>
          <a:ln w="28575"/>
        </p:spPr>
        <p:style>
          <a:lnRef idx="3">
            <a:schemeClr val="dk1"/>
          </a:lnRef>
          <a:fillRef idx="0">
            <a:schemeClr val="dk1"/>
          </a:fillRef>
          <a:effectRef idx="2">
            <a:schemeClr val="dk1"/>
          </a:effectRef>
          <a:fontRef idx="minor">
            <a:schemeClr val="tx1"/>
          </a:fontRef>
        </p:style>
      </p:cxnSp>
      <p:sp>
        <p:nvSpPr>
          <p:cNvPr id="104" name="Oval 103">
            <a:extLst>
              <a:ext uri="{FF2B5EF4-FFF2-40B4-BE49-F238E27FC236}">
                <a16:creationId xmlns:a16="http://schemas.microsoft.com/office/drawing/2014/main" id="{BE0D384F-F12F-A6F4-462A-5BBCA4BB5107}"/>
              </a:ext>
            </a:extLst>
          </p:cNvPr>
          <p:cNvSpPr/>
          <p:nvPr/>
        </p:nvSpPr>
        <p:spPr>
          <a:xfrm>
            <a:off x="7222432" y="3943559"/>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x2</a:t>
            </a:r>
          </a:p>
        </p:txBody>
      </p:sp>
      <p:cxnSp>
        <p:nvCxnSpPr>
          <p:cNvPr id="105" name="Straight Connector 104">
            <a:extLst>
              <a:ext uri="{FF2B5EF4-FFF2-40B4-BE49-F238E27FC236}">
                <a16:creationId xmlns:a16="http://schemas.microsoft.com/office/drawing/2014/main" id="{140C276D-EBCC-B975-7BEF-EFFA113CFFE4}"/>
              </a:ext>
            </a:extLst>
          </p:cNvPr>
          <p:cNvCxnSpPr>
            <a:stCxn id="104" idx="3"/>
          </p:cNvCxnSpPr>
          <p:nvPr/>
        </p:nvCxnSpPr>
        <p:spPr>
          <a:xfrm flipH="1">
            <a:off x="6970642" y="4604395"/>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106" name="Straight Connector 105">
            <a:extLst>
              <a:ext uri="{FF2B5EF4-FFF2-40B4-BE49-F238E27FC236}">
                <a16:creationId xmlns:a16="http://schemas.microsoft.com/office/drawing/2014/main" id="{38DF02F2-24E6-407C-8A5B-29ED7793096F}"/>
              </a:ext>
            </a:extLst>
          </p:cNvPr>
          <p:cNvCxnSpPr>
            <a:stCxn id="104" idx="5"/>
          </p:cNvCxnSpPr>
          <p:nvPr/>
        </p:nvCxnSpPr>
        <p:spPr>
          <a:xfrm>
            <a:off x="7923742" y="4604395"/>
            <a:ext cx="363838" cy="558366"/>
          </a:xfrm>
          <a:prstGeom prst="line">
            <a:avLst/>
          </a:prstGeom>
          <a:ln w="28575"/>
        </p:spPr>
        <p:style>
          <a:lnRef idx="3">
            <a:schemeClr val="dk1"/>
          </a:lnRef>
          <a:fillRef idx="0">
            <a:schemeClr val="dk1"/>
          </a:fillRef>
          <a:effectRef idx="2">
            <a:schemeClr val="dk1"/>
          </a:effectRef>
          <a:fontRef idx="minor">
            <a:schemeClr val="tx1"/>
          </a:fontRef>
        </p:style>
      </p:cxnSp>
      <p:sp>
        <p:nvSpPr>
          <p:cNvPr id="107" name="Oval 106">
            <a:extLst>
              <a:ext uri="{FF2B5EF4-FFF2-40B4-BE49-F238E27FC236}">
                <a16:creationId xmlns:a16="http://schemas.microsoft.com/office/drawing/2014/main" id="{F578CC2B-56C3-9444-C3E9-876EB43574E2}"/>
              </a:ext>
            </a:extLst>
          </p:cNvPr>
          <p:cNvSpPr/>
          <p:nvPr/>
        </p:nvSpPr>
        <p:spPr>
          <a:xfrm>
            <a:off x="10038522" y="3923682"/>
            <a:ext cx="821636" cy="77421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i="0" dirty="0">
                <a:solidFill>
                  <a:srgbClr val="2D3B45"/>
                </a:solidFill>
                <a:effectLst/>
                <a:latin typeface="Lato Extended"/>
              </a:rPr>
              <a:t>¬</a:t>
            </a:r>
            <a:r>
              <a:rPr lang="en-US" b="1" dirty="0"/>
              <a:t>x2</a:t>
            </a:r>
          </a:p>
        </p:txBody>
      </p:sp>
      <p:cxnSp>
        <p:nvCxnSpPr>
          <p:cNvPr id="108" name="Straight Connector 107">
            <a:extLst>
              <a:ext uri="{FF2B5EF4-FFF2-40B4-BE49-F238E27FC236}">
                <a16:creationId xmlns:a16="http://schemas.microsoft.com/office/drawing/2014/main" id="{E8C36A1D-70D7-E5AB-9979-ACFFC349C5A2}"/>
              </a:ext>
            </a:extLst>
          </p:cNvPr>
          <p:cNvCxnSpPr>
            <a:stCxn id="107" idx="3"/>
          </p:cNvCxnSpPr>
          <p:nvPr/>
        </p:nvCxnSpPr>
        <p:spPr>
          <a:xfrm flipH="1">
            <a:off x="9786732" y="4584518"/>
            <a:ext cx="372116" cy="558367"/>
          </a:xfrm>
          <a:prstGeom prst="line">
            <a:avLst/>
          </a:prstGeom>
          <a:ln w="28575"/>
        </p:spPr>
        <p:style>
          <a:lnRef idx="3">
            <a:schemeClr val="dk1"/>
          </a:lnRef>
          <a:fillRef idx="0">
            <a:schemeClr val="dk1"/>
          </a:fillRef>
          <a:effectRef idx="2">
            <a:schemeClr val="dk1"/>
          </a:effectRef>
          <a:fontRef idx="minor">
            <a:schemeClr val="tx1"/>
          </a:fontRef>
        </p:style>
      </p:cxnSp>
      <p:cxnSp>
        <p:nvCxnSpPr>
          <p:cNvPr id="109" name="Straight Connector 108">
            <a:extLst>
              <a:ext uri="{FF2B5EF4-FFF2-40B4-BE49-F238E27FC236}">
                <a16:creationId xmlns:a16="http://schemas.microsoft.com/office/drawing/2014/main" id="{934798AD-B909-121A-B197-235ECAA4EA5D}"/>
              </a:ext>
            </a:extLst>
          </p:cNvPr>
          <p:cNvCxnSpPr>
            <a:stCxn id="107" idx="5"/>
          </p:cNvCxnSpPr>
          <p:nvPr/>
        </p:nvCxnSpPr>
        <p:spPr>
          <a:xfrm>
            <a:off x="10739832" y="4584518"/>
            <a:ext cx="363838" cy="558366"/>
          </a:xfrm>
          <a:prstGeom prst="line">
            <a:avLst/>
          </a:prstGeom>
          <a:ln w="28575"/>
        </p:spPr>
        <p:style>
          <a:lnRef idx="3">
            <a:schemeClr val="dk1"/>
          </a:lnRef>
          <a:fillRef idx="0">
            <a:schemeClr val="dk1"/>
          </a:fillRef>
          <a:effectRef idx="2">
            <a:schemeClr val="dk1"/>
          </a:effectRef>
          <a:fontRef idx="minor">
            <a:schemeClr val="tx1"/>
          </a:fontRef>
        </p:style>
      </p:cxnSp>
      <p:cxnSp>
        <p:nvCxnSpPr>
          <p:cNvPr id="111" name="Straight Connector 110">
            <a:extLst>
              <a:ext uri="{FF2B5EF4-FFF2-40B4-BE49-F238E27FC236}">
                <a16:creationId xmlns:a16="http://schemas.microsoft.com/office/drawing/2014/main" id="{7C543A5D-5787-EAAB-A75F-0A5EE203CD33}"/>
              </a:ext>
            </a:extLst>
          </p:cNvPr>
          <p:cNvCxnSpPr>
            <a:cxnSpLocks/>
            <a:stCxn id="9" idx="3"/>
            <a:endCxn id="87" idx="7"/>
          </p:cNvCxnSpPr>
          <p:nvPr/>
        </p:nvCxnSpPr>
        <p:spPr>
          <a:xfrm flipH="1">
            <a:off x="4377974" y="2478446"/>
            <a:ext cx="3597588" cy="277221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4" name="Connector: Curved 57">
            <a:extLst>
              <a:ext uri="{FF2B5EF4-FFF2-40B4-BE49-F238E27FC236}">
                <a16:creationId xmlns:a16="http://schemas.microsoft.com/office/drawing/2014/main" id="{0AF1924D-D8BD-450C-2A30-166EF1B0E2A4}"/>
              </a:ext>
            </a:extLst>
          </p:cNvPr>
          <p:cNvCxnSpPr>
            <a:cxnSpLocks/>
          </p:cNvCxnSpPr>
          <p:nvPr/>
        </p:nvCxnSpPr>
        <p:spPr>
          <a:xfrm rot="5400000">
            <a:off x="6110471" y="3288386"/>
            <a:ext cx="2746577" cy="1234483"/>
          </a:xfrm>
          <a:prstGeom prst="curved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cxnSp>
        <p:nvCxnSpPr>
          <p:cNvPr id="116" name="Connector: Curved 57">
            <a:extLst>
              <a:ext uri="{FF2B5EF4-FFF2-40B4-BE49-F238E27FC236}">
                <a16:creationId xmlns:a16="http://schemas.microsoft.com/office/drawing/2014/main" id="{CEE6F506-4FC5-6452-881C-FEE3C11A8745}"/>
              </a:ext>
            </a:extLst>
          </p:cNvPr>
          <p:cNvCxnSpPr>
            <a:cxnSpLocks/>
            <a:endCxn id="107" idx="2"/>
          </p:cNvCxnSpPr>
          <p:nvPr/>
        </p:nvCxnSpPr>
        <p:spPr>
          <a:xfrm>
            <a:off x="5721796" y="2478521"/>
            <a:ext cx="4316726" cy="1832270"/>
          </a:xfrm>
          <a:prstGeom prst="curved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51" name="Oval 50">
            <a:extLst>
              <a:ext uri="{FF2B5EF4-FFF2-40B4-BE49-F238E27FC236}">
                <a16:creationId xmlns:a16="http://schemas.microsoft.com/office/drawing/2014/main" id="{63F25A61-1302-1C63-25BA-EE44B1E882F1}"/>
              </a:ext>
            </a:extLst>
          </p:cNvPr>
          <p:cNvSpPr/>
          <p:nvPr/>
        </p:nvSpPr>
        <p:spPr>
          <a:xfrm>
            <a:off x="703567" y="1716681"/>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53" name="Oval 52">
            <a:extLst>
              <a:ext uri="{FF2B5EF4-FFF2-40B4-BE49-F238E27FC236}">
                <a16:creationId xmlns:a16="http://schemas.microsoft.com/office/drawing/2014/main" id="{7B0C18A8-F68F-4C47-A8B4-D879B67134AD}"/>
              </a:ext>
            </a:extLst>
          </p:cNvPr>
          <p:cNvSpPr/>
          <p:nvPr/>
        </p:nvSpPr>
        <p:spPr>
          <a:xfrm>
            <a:off x="4889408" y="1693864"/>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55" name="Oval 54">
            <a:extLst>
              <a:ext uri="{FF2B5EF4-FFF2-40B4-BE49-F238E27FC236}">
                <a16:creationId xmlns:a16="http://schemas.microsoft.com/office/drawing/2014/main" id="{5C950063-A9D9-0A04-E864-3DD4221A6D30}"/>
              </a:ext>
            </a:extLst>
          </p:cNvPr>
          <p:cNvSpPr/>
          <p:nvPr/>
        </p:nvSpPr>
        <p:spPr>
          <a:xfrm>
            <a:off x="7751364" y="1693864"/>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56" name="Oval 55">
            <a:extLst>
              <a:ext uri="{FF2B5EF4-FFF2-40B4-BE49-F238E27FC236}">
                <a16:creationId xmlns:a16="http://schemas.microsoft.com/office/drawing/2014/main" id="{09B887D4-0CD4-24DE-7F93-7DA134FA9668}"/>
              </a:ext>
            </a:extLst>
          </p:cNvPr>
          <p:cNvSpPr/>
          <p:nvPr/>
        </p:nvSpPr>
        <p:spPr>
          <a:xfrm>
            <a:off x="10623996" y="1716681"/>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57" name="Oval 56">
            <a:extLst>
              <a:ext uri="{FF2B5EF4-FFF2-40B4-BE49-F238E27FC236}">
                <a16:creationId xmlns:a16="http://schemas.microsoft.com/office/drawing/2014/main" id="{52AEC3F7-8A90-EBF0-5F22-0BFD7FDB5691}"/>
              </a:ext>
            </a:extLst>
          </p:cNvPr>
          <p:cNvSpPr/>
          <p:nvPr/>
        </p:nvSpPr>
        <p:spPr>
          <a:xfrm>
            <a:off x="711326" y="5027073"/>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59" name="Oval 58">
            <a:extLst>
              <a:ext uri="{FF2B5EF4-FFF2-40B4-BE49-F238E27FC236}">
                <a16:creationId xmlns:a16="http://schemas.microsoft.com/office/drawing/2014/main" id="{77CEB908-399C-192A-CA03-493E1B6E19D8}"/>
              </a:ext>
            </a:extLst>
          </p:cNvPr>
          <p:cNvSpPr/>
          <p:nvPr/>
        </p:nvSpPr>
        <p:spPr>
          <a:xfrm>
            <a:off x="2045038" y="5036348"/>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60" name="Oval 59">
            <a:extLst>
              <a:ext uri="{FF2B5EF4-FFF2-40B4-BE49-F238E27FC236}">
                <a16:creationId xmlns:a16="http://schemas.microsoft.com/office/drawing/2014/main" id="{4D7C1A26-022E-ED23-52AD-8695E5E88038}"/>
              </a:ext>
            </a:extLst>
          </p:cNvPr>
          <p:cNvSpPr/>
          <p:nvPr/>
        </p:nvSpPr>
        <p:spPr>
          <a:xfrm>
            <a:off x="4281136" y="3841375"/>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61" name="Oval 60">
            <a:extLst>
              <a:ext uri="{FF2B5EF4-FFF2-40B4-BE49-F238E27FC236}">
                <a16:creationId xmlns:a16="http://schemas.microsoft.com/office/drawing/2014/main" id="{681FF729-D627-02DB-348A-F86136AF7935}"/>
              </a:ext>
            </a:extLst>
          </p:cNvPr>
          <p:cNvSpPr/>
          <p:nvPr/>
        </p:nvSpPr>
        <p:spPr>
          <a:xfrm>
            <a:off x="3583814" y="5034708"/>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64" name="Oval 63">
            <a:extLst>
              <a:ext uri="{FF2B5EF4-FFF2-40B4-BE49-F238E27FC236}">
                <a16:creationId xmlns:a16="http://schemas.microsoft.com/office/drawing/2014/main" id="{5AC81562-DFEC-ED91-7500-21151CDD45A9}"/>
              </a:ext>
            </a:extLst>
          </p:cNvPr>
          <p:cNvSpPr/>
          <p:nvPr/>
        </p:nvSpPr>
        <p:spPr>
          <a:xfrm>
            <a:off x="6461800" y="5060970"/>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65" name="Oval 64">
            <a:extLst>
              <a:ext uri="{FF2B5EF4-FFF2-40B4-BE49-F238E27FC236}">
                <a16:creationId xmlns:a16="http://schemas.microsoft.com/office/drawing/2014/main" id="{258CAC4C-4F25-91AD-901B-F63730121D6E}"/>
              </a:ext>
            </a:extLst>
          </p:cNvPr>
          <p:cNvSpPr/>
          <p:nvPr/>
        </p:nvSpPr>
        <p:spPr>
          <a:xfrm>
            <a:off x="7775342" y="5039197"/>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66" name="Oval 65">
            <a:extLst>
              <a:ext uri="{FF2B5EF4-FFF2-40B4-BE49-F238E27FC236}">
                <a16:creationId xmlns:a16="http://schemas.microsoft.com/office/drawing/2014/main" id="{C2082531-1FA3-A670-D84F-6F2FE5D2696F}"/>
              </a:ext>
            </a:extLst>
          </p:cNvPr>
          <p:cNvSpPr/>
          <p:nvPr/>
        </p:nvSpPr>
        <p:spPr>
          <a:xfrm>
            <a:off x="9306598" y="5046456"/>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68" name="Oval 67">
            <a:extLst>
              <a:ext uri="{FF2B5EF4-FFF2-40B4-BE49-F238E27FC236}">
                <a16:creationId xmlns:a16="http://schemas.microsoft.com/office/drawing/2014/main" id="{5B2B2D56-F7C8-95BD-48A4-826418AB22C4}"/>
              </a:ext>
            </a:extLst>
          </p:cNvPr>
          <p:cNvSpPr/>
          <p:nvPr/>
        </p:nvSpPr>
        <p:spPr>
          <a:xfrm>
            <a:off x="10611180" y="5032987"/>
            <a:ext cx="1002497" cy="1000539"/>
          </a:xfrm>
          <a:prstGeom prst="ellipse">
            <a:avLst/>
          </a:prstGeom>
          <a:noFill/>
          <a:ln w="57150">
            <a:solidFill>
              <a:srgbClr val="FFC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cxnSp>
        <p:nvCxnSpPr>
          <p:cNvPr id="70" name="Connector: Curved 72">
            <a:extLst>
              <a:ext uri="{FF2B5EF4-FFF2-40B4-BE49-F238E27FC236}">
                <a16:creationId xmlns:a16="http://schemas.microsoft.com/office/drawing/2014/main" id="{F979FD84-651E-897B-C677-9A93FB07E7C0}"/>
              </a:ext>
            </a:extLst>
          </p:cNvPr>
          <p:cNvCxnSpPr>
            <a:cxnSpLocks/>
          </p:cNvCxnSpPr>
          <p:nvPr/>
        </p:nvCxnSpPr>
        <p:spPr>
          <a:xfrm rot="10800000" flipV="1">
            <a:off x="2781299" y="2495926"/>
            <a:ext cx="6698981" cy="2635763"/>
          </a:xfrm>
          <a:prstGeom prst="curvedConnector3">
            <a:avLst>
              <a:gd name="adj1" fmla="val 77484"/>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31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70595846-9261-4B50-BD54-D6B8C9766C28}"/>
              </a:ext>
            </a:extLst>
          </p:cNvPr>
          <p:cNvSpPr/>
          <p:nvPr/>
        </p:nvSpPr>
        <p:spPr>
          <a:xfrm>
            <a:off x="3836503" y="160063"/>
            <a:ext cx="502920" cy="502546"/>
          </a:xfrm>
          <a:prstGeom prst="ellipse">
            <a:avLst/>
          </a:prstGeom>
          <a:solidFill>
            <a:srgbClr val="92D050"/>
          </a:solidFill>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200" b="1" dirty="0">
                <a:solidFill>
                  <a:srgbClr val="2D3B45"/>
                </a:solidFill>
                <a:latin typeface="Arial Black" panose="020B0A04020102020204" pitchFamily="34" charset="0"/>
                <a:cs typeface="Aharoni" panose="02010803020104030203" pitchFamily="2" charset="-79"/>
              </a:rPr>
              <a:t>T</a:t>
            </a:r>
            <a:endParaRPr lang="en-US" sz="1200" b="1" dirty="0">
              <a:latin typeface="Arial Black" panose="020B0A04020102020204" pitchFamily="34" charset="0"/>
              <a:cs typeface="Aharoni" panose="02010803020104030203" pitchFamily="2" charset="-79"/>
            </a:endParaRPr>
          </a:p>
        </p:txBody>
      </p:sp>
      <p:sp>
        <p:nvSpPr>
          <p:cNvPr id="4" name="Oval 3">
            <a:extLst>
              <a:ext uri="{FF2B5EF4-FFF2-40B4-BE49-F238E27FC236}">
                <a16:creationId xmlns:a16="http://schemas.microsoft.com/office/drawing/2014/main" id="{EA01675D-C9BC-4027-B9F0-518BC311F0EF}"/>
              </a:ext>
            </a:extLst>
          </p:cNvPr>
          <p:cNvSpPr/>
          <p:nvPr/>
        </p:nvSpPr>
        <p:spPr>
          <a:xfrm>
            <a:off x="4427043" y="1028081"/>
            <a:ext cx="502920" cy="502546"/>
          </a:xfrm>
          <a:prstGeom prst="ellipse">
            <a:avLst/>
          </a:prstGeom>
          <a:solidFill>
            <a:srgbClr val="00B0F0"/>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200" b="1" dirty="0">
                <a:solidFill>
                  <a:srgbClr val="2D3B45"/>
                </a:solidFill>
                <a:latin typeface="Arial Black" panose="020B0A04020102020204" pitchFamily="34" charset="0"/>
                <a:cs typeface="Aharoni" panose="02010803020104030203" pitchFamily="2" charset="-79"/>
              </a:rPr>
              <a:t>B</a:t>
            </a:r>
            <a:endParaRPr lang="en-US" sz="1200" b="1" dirty="0">
              <a:latin typeface="Arial Black" panose="020B0A04020102020204" pitchFamily="34" charset="0"/>
              <a:cs typeface="Aharoni" panose="02010803020104030203" pitchFamily="2" charset="-79"/>
            </a:endParaRPr>
          </a:p>
        </p:txBody>
      </p:sp>
      <p:sp>
        <p:nvSpPr>
          <p:cNvPr id="5" name="Oval 4">
            <a:extLst>
              <a:ext uri="{FF2B5EF4-FFF2-40B4-BE49-F238E27FC236}">
                <a16:creationId xmlns:a16="http://schemas.microsoft.com/office/drawing/2014/main" id="{0C50C057-5D59-4220-8EAC-82A1482CFF4F}"/>
              </a:ext>
            </a:extLst>
          </p:cNvPr>
          <p:cNvSpPr/>
          <p:nvPr/>
        </p:nvSpPr>
        <p:spPr>
          <a:xfrm>
            <a:off x="5022573" y="165875"/>
            <a:ext cx="502920" cy="502546"/>
          </a:xfrm>
          <a:prstGeom prst="ellipse">
            <a:avLst/>
          </a:prstGeom>
          <a:solidFill>
            <a:srgbClr val="FF0000"/>
          </a:solidFill>
          <a:ln>
            <a:solidFill>
              <a:srgbClr val="FF000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200" b="1" dirty="0">
                <a:solidFill>
                  <a:srgbClr val="2D3B45"/>
                </a:solidFill>
                <a:latin typeface="Arial Black" panose="020B0A04020102020204" pitchFamily="34" charset="0"/>
                <a:cs typeface="Aharoni" panose="02010803020104030203" pitchFamily="2" charset="-79"/>
              </a:rPr>
              <a:t>F</a:t>
            </a:r>
            <a:endParaRPr lang="en-US" sz="1200" b="1" dirty="0">
              <a:latin typeface="Arial Black" panose="020B0A04020102020204" pitchFamily="34" charset="0"/>
              <a:cs typeface="Aharoni" panose="02010803020104030203" pitchFamily="2" charset="-79"/>
            </a:endParaRPr>
          </a:p>
        </p:txBody>
      </p:sp>
      <p:sp>
        <p:nvSpPr>
          <p:cNvPr id="6" name="Oval 5">
            <a:extLst>
              <a:ext uri="{FF2B5EF4-FFF2-40B4-BE49-F238E27FC236}">
                <a16:creationId xmlns:a16="http://schemas.microsoft.com/office/drawing/2014/main" id="{93F3778E-3EA0-45E8-B7A5-F3487749EBF8}"/>
              </a:ext>
            </a:extLst>
          </p:cNvPr>
          <p:cNvSpPr/>
          <p:nvPr/>
        </p:nvSpPr>
        <p:spPr>
          <a:xfrm>
            <a:off x="2278050" y="2483069"/>
            <a:ext cx="502920" cy="502920"/>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lIns="0" tIns="0" rIns="0" bIns="0" rtlCol="0" anchor="ctr"/>
          <a:lstStyle/>
          <a:p>
            <a:pPr algn="ctr"/>
            <a:r>
              <a:rPr lang="en-US" sz="1200" b="1" i="0" dirty="0">
                <a:solidFill>
                  <a:schemeClr val="tx1"/>
                </a:solidFill>
                <a:effectLst/>
                <a:latin typeface="Arial Black" panose="020B0A04020102020204" pitchFamily="34" charset="0"/>
                <a:cs typeface="Aharoni" panose="02010803020104030203" pitchFamily="2" charset="-79"/>
              </a:rPr>
              <a:t>¬</a:t>
            </a:r>
            <a:r>
              <a:rPr lang="en-US" sz="1200" b="1" dirty="0">
                <a:solidFill>
                  <a:schemeClr val="tx1"/>
                </a:solidFill>
                <a:latin typeface="Arial Black" panose="020B0A04020102020204" pitchFamily="34" charset="0"/>
                <a:cs typeface="Aharoni" panose="02010803020104030203" pitchFamily="2" charset="-79"/>
              </a:rPr>
              <a:t>x1</a:t>
            </a:r>
          </a:p>
        </p:txBody>
      </p:sp>
      <p:sp>
        <p:nvSpPr>
          <p:cNvPr id="7" name="Oval 6">
            <a:extLst>
              <a:ext uri="{FF2B5EF4-FFF2-40B4-BE49-F238E27FC236}">
                <a16:creationId xmlns:a16="http://schemas.microsoft.com/office/drawing/2014/main" id="{BA7B34B7-D537-459D-A90F-AF830FD8FBD0}"/>
              </a:ext>
            </a:extLst>
          </p:cNvPr>
          <p:cNvSpPr/>
          <p:nvPr/>
        </p:nvSpPr>
        <p:spPr>
          <a:xfrm>
            <a:off x="2278050" y="3393366"/>
            <a:ext cx="502920" cy="502920"/>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lIns="0" tIns="0" rIns="0" bIns="0" rtlCol="0" anchor="ctr"/>
          <a:lstStyle/>
          <a:p>
            <a:pPr algn="ctr"/>
            <a:r>
              <a:rPr lang="en-US" sz="1200" b="1" i="0" dirty="0">
                <a:solidFill>
                  <a:schemeClr val="tx1"/>
                </a:solidFill>
                <a:effectLst/>
                <a:latin typeface="Arial Black" panose="020B0A04020102020204" pitchFamily="34" charset="0"/>
                <a:cs typeface="Aharoni" panose="02010803020104030203" pitchFamily="2" charset="-79"/>
              </a:rPr>
              <a:t>¬</a:t>
            </a:r>
            <a:r>
              <a:rPr lang="en-US" sz="1200" b="1" dirty="0">
                <a:solidFill>
                  <a:schemeClr val="tx1"/>
                </a:solidFill>
                <a:latin typeface="Arial Black" panose="020B0A04020102020204" pitchFamily="34" charset="0"/>
                <a:cs typeface="Aharoni" panose="02010803020104030203" pitchFamily="2" charset="-79"/>
              </a:rPr>
              <a:t>x2</a:t>
            </a:r>
          </a:p>
        </p:txBody>
      </p:sp>
      <p:sp>
        <p:nvSpPr>
          <p:cNvPr id="9" name="Oval 8">
            <a:extLst>
              <a:ext uri="{FF2B5EF4-FFF2-40B4-BE49-F238E27FC236}">
                <a16:creationId xmlns:a16="http://schemas.microsoft.com/office/drawing/2014/main" id="{B090784A-9AE8-4E35-BD6C-66D819D13198}"/>
              </a:ext>
            </a:extLst>
          </p:cNvPr>
          <p:cNvSpPr/>
          <p:nvPr/>
        </p:nvSpPr>
        <p:spPr>
          <a:xfrm>
            <a:off x="2273617" y="5213960"/>
            <a:ext cx="502920" cy="502920"/>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lIns="0" tIns="0" rIns="0" bIns="0" rtlCol="0" anchor="ctr"/>
          <a:lstStyle/>
          <a:p>
            <a:pPr algn="ctr"/>
            <a:r>
              <a:rPr lang="en-US" sz="1200" b="1" i="0" dirty="0">
                <a:solidFill>
                  <a:schemeClr val="tx1"/>
                </a:solidFill>
                <a:effectLst/>
                <a:latin typeface="Arial Black" panose="020B0A04020102020204" pitchFamily="34" charset="0"/>
                <a:cs typeface="Aharoni" panose="02010803020104030203" pitchFamily="2" charset="-79"/>
              </a:rPr>
              <a:t>¬</a:t>
            </a:r>
            <a:r>
              <a:rPr lang="en-US" sz="1200" b="1" dirty="0">
                <a:solidFill>
                  <a:schemeClr val="tx1"/>
                </a:solidFill>
                <a:latin typeface="Arial Black" panose="020B0A04020102020204" pitchFamily="34" charset="0"/>
                <a:cs typeface="Aharoni" panose="02010803020104030203" pitchFamily="2" charset="-79"/>
              </a:rPr>
              <a:t>x4</a:t>
            </a:r>
          </a:p>
        </p:txBody>
      </p:sp>
      <p:sp>
        <p:nvSpPr>
          <p:cNvPr id="10" name="Oval 9">
            <a:extLst>
              <a:ext uri="{FF2B5EF4-FFF2-40B4-BE49-F238E27FC236}">
                <a16:creationId xmlns:a16="http://schemas.microsoft.com/office/drawing/2014/main" id="{60094E72-CE56-4FDE-9E18-FF600FBFE4BD}"/>
              </a:ext>
            </a:extLst>
          </p:cNvPr>
          <p:cNvSpPr/>
          <p:nvPr/>
        </p:nvSpPr>
        <p:spPr>
          <a:xfrm>
            <a:off x="3640269" y="2480725"/>
            <a:ext cx="502920" cy="502920"/>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lIns="0" tIns="0" rIns="0" bIns="0" rtlCol="0" anchor="ctr"/>
          <a:lstStyle/>
          <a:p>
            <a:pPr algn="ctr"/>
            <a:r>
              <a:rPr lang="en-US" sz="1200" b="1" dirty="0">
                <a:solidFill>
                  <a:schemeClr val="tx1"/>
                </a:solidFill>
                <a:latin typeface="Arial Black" panose="020B0A04020102020204" pitchFamily="34" charset="0"/>
                <a:cs typeface="Aharoni" panose="02010803020104030203" pitchFamily="2" charset="-79"/>
              </a:rPr>
              <a:t>x1</a:t>
            </a:r>
          </a:p>
        </p:txBody>
      </p:sp>
      <p:sp>
        <p:nvSpPr>
          <p:cNvPr id="11" name="Oval 10">
            <a:extLst>
              <a:ext uri="{FF2B5EF4-FFF2-40B4-BE49-F238E27FC236}">
                <a16:creationId xmlns:a16="http://schemas.microsoft.com/office/drawing/2014/main" id="{41446EB9-34DB-4660-8D32-AF0F8A03EC93}"/>
              </a:ext>
            </a:extLst>
          </p:cNvPr>
          <p:cNvSpPr/>
          <p:nvPr/>
        </p:nvSpPr>
        <p:spPr>
          <a:xfrm>
            <a:off x="3640269" y="3391022"/>
            <a:ext cx="502920" cy="502920"/>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lIns="0" tIns="0" rIns="0" bIns="0" rtlCol="0" anchor="ctr"/>
          <a:lstStyle/>
          <a:p>
            <a:pPr algn="ctr"/>
            <a:r>
              <a:rPr lang="en-US" sz="1200" b="1" dirty="0">
                <a:solidFill>
                  <a:schemeClr val="tx1"/>
                </a:solidFill>
                <a:latin typeface="Arial Black" panose="020B0A04020102020204" pitchFamily="34" charset="0"/>
                <a:cs typeface="Aharoni" panose="02010803020104030203" pitchFamily="2" charset="-79"/>
              </a:rPr>
              <a:t>x2</a:t>
            </a:r>
          </a:p>
        </p:txBody>
      </p:sp>
      <p:sp>
        <p:nvSpPr>
          <p:cNvPr id="13" name="Oval 12">
            <a:extLst>
              <a:ext uri="{FF2B5EF4-FFF2-40B4-BE49-F238E27FC236}">
                <a16:creationId xmlns:a16="http://schemas.microsoft.com/office/drawing/2014/main" id="{58B32DF7-373F-48F1-95EF-2BC89746909F}"/>
              </a:ext>
            </a:extLst>
          </p:cNvPr>
          <p:cNvSpPr/>
          <p:nvPr/>
        </p:nvSpPr>
        <p:spPr>
          <a:xfrm>
            <a:off x="3635836" y="5211616"/>
            <a:ext cx="502920" cy="502920"/>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lIns="0" tIns="0" rIns="0" bIns="0" rtlCol="0" anchor="ctr"/>
          <a:lstStyle/>
          <a:p>
            <a:pPr algn="ctr"/>
            <a:r>
              <a:rPr lang="en-US" sz="1200" b="1" dirty="0">
                <a:solidFill>
                  <a:schemeClr val="tx1"/>
                </a:solidFill>
                <a:latin typeface="Arial Black" panose="020B0A04020102020204" pitchFamily="34" charset="0"/>
                <a:cs typeface="Aharoni" panose="02010803020104030203" pitchFamily="2" charset="-79"/>
              </a:rPr>
              <a:t>x4</a:t>
            </a:r>
          </a:p>
        </p:txBody>
      </p:sp>
      <p:cxnSp>
        <p:nvCxnSpPr>
          <p:cNvPr id="15" name="Straight Connector 14">
            <a:extLst>
              <a:ext uri="{FF2B5EF4-FFF2-40B4-BE49-F238E27FC236}">
                <a16:creationId xmlns:a16="http://schemas.microsoft.com/office/drawing/2014/main" id="{4EA8E5BE-2B08-416E-BC47-7A51506D8180}"/>
              </a:ext>
            </a:extLst>
          </p:cNvPr>
          <p:cNvCxnSpPr>
            <a:cxnSpLocks/>
            <a:stCxn id="2" idx="6"/>
            <a:endCxn id="4" idx="0"/>
          </p:cNvCxnSpPr>
          <p:nvPr/>
        </p:nvCxnSpPr>
        <p:spPr>
          <a:xfrm>
            <a:off x="4339423" y="411336"/>
            <a:ext cx="339080" cy="616745"/>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3EC0EC05-28C9-468E-962E-6A22BC7ABB16}"/>
              </a:ext>
            </a:extLst>
          </p:cNvPr>
          <p:cNvCxnSpPr>
            <a:cxnSpLocks/>
            <a:stCxn id="5" idx="2"/>
            <a:endCxn id="4" idx="0"/>
          </p:cNvCxnSpPr>
          <p:nvPr/>
        </p:nvCxnSpPr>
        <p:spPr>
          <a:xfrm flipH="1">
            <a:off x="4678503" y="417148"/>
            <a:ext cx="344070" cy="610933"/>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DC4474B1-3D1B-4256-88D0-2CD4E7514808}"/>
              </a:ext>
            </a:extLst>
          </p:cNvPr>
          <p:cNvCxnSpPr>
            <a:stCxn id="2" idx="6"/>
            <a:endCxn id="5" idx="2"/>
          </p:cNvCxnSpPr>
          <p:nvPr/>
        </p:nvCxnSpPr>
        <p:spPr>
          <a:xfrm>
            <a:off x="4339423" y="411336"/>
            <a:ext cx="683150" cy="5812"/>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619FEE2E-A2DA-4C13-90FA-AE5F4969C0D2}"/>
              </a:ext>
            </a:extLst>
          </p:cNvPr>
          <p:cNvCxnSpPr>
            <a:stCxn id="6" idx="6"/>
            <a:endCxn id="10" idx="2"/>
          </p:cNvCxnSpPr>
          <p:nvPr/>
        </p:nvCxnSpPr>
        <p:spPr>
          <a:xfrm flipV="1">
            <a:off x="2780970" y="2732185"/>
            <a:ext cx="859299" cy="2344"/>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71D66743-5B43-46BC-81CF-4CFAA833B3BD}"/>
              </a:ext>
            </a:extLst>
          </p:cNvPr>
          <p:cNvCxnSpPr>
            <a:stCxn id="7" idx="6"/>
            <a:endCxn id="11" idx="2"/>
          </p:cNvCxnSpPr>
          <p:nvPr/>
        </p:nvCxnSpPr>
        <p:spPr>
          <a:xfrm flipV="1">
            <a:off x="2780970" y="3642482"/>
            <a:ext cx="859299" cy="2344"/>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A148C3EB-DAB1-49A6-AE23-4741B4DD09C3}"/>
              </a:ext>
            </a:extLst>
          </p:cNvPr>
          <p:cNvCxnSpPr>
            <a:cxnSpLocks/>
          </p:cNvCxnSpPr>
          <p:nvPr/>
        </p:nvCxnSpPr>
        <p:spPr>
          <a:xfrm flipV="1">
            <a:off x="2780970" y="4552779"/>
            <a:ext cx="859299" cy="2344"/>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63FB2C9F-8569-4DE7-B04B-BA880200E8FA}"/>
              </a:ext>
            </a:extLst>
          </p:cNvPr>
          <p:cNvCxnSpPr>
            <a:stCxn id="9" idx="6"/>
            <a:endCxn id="13" idx="2"/>
          </p:cNvCxnSpPr>
          <p:nvPr/>
        </p:nvCxnSpPr>
        <p:spPr>
          <a:xfrm flipV="1">
            <a:off x="2776537" y="5463076"/>
            <a:ext cx="859299" cy="2344"/>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ABE777F5-DFF7-4C4D-A41F-60C9B93B3A6C}"/>
              </a:ext>
            </a:extLst>
          </p:cNvPr>
          <p:cNvCxnSpPr>
            <a:stCxn id="6" idx="0"/>
            <a:endCxn id="4" idx="3"/>
          </p:cNvCxnSpPr>
          <p:nvPr/>
        </p:nvCxnSpPr>
        <p:spPr>
          <a:xfrm flipV="1">
            <a:off x="2529510" y="1457031"/>
            <a:ext cx="1971184" cy="1026038"/>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E4B66B19-09E0-402E-AF82-987998FAF2EB}"/>
              </a:ext>
            </a:extLst>
          </p:cNvPr>
          <p:cNvCxnSpPr>
            <a:stCxn id="10" idx="0"/>
            <a:endCxn id="4" idx="3"/>
          </p:cNvCxnSpPr>
          <p:nvPr/>
        </p:nvCxnSpPr>
        <p:spPr>
          <a:xfrm flipV="1">
            <a:off x="3891729" y="1457031"/>
            <a:ext cx="608965" cy="1023694"/>
          </a:xfrm>
          <a:prstGeom prst="line">
            <a:avLst/>
          </a:prstGeom>
        </p:spPr>
        <p:style>
          <a:lnRef idx="1">
            <a:schemeClr val="dk1"/>
          </a:lnRef>
          <a:fillRef idx="0">
            <a:schemeClr val="dk1"/>
          </a:fillRef>
          <a:effectRef idx="0">
            <a:schemeClr val="dk1"/>
          </a:effectRef>
          <a:fontRef idx="minor">
            <a:schemeClr val="tx1"/>
          </a:fontRef>
        </p:style>
      </p:cxnSp>
      <p:cxnSp>
        <p:nvCxnSpPr>
          <p:cNvPr id="33" name="Connector: Curved 32">
            <a:extLst>
              <a:ext uri="{FF2B5EF4-FFF2-40B4-BE49-F238E27FC236}">
                <a16:creationId xmlns:a16="http://schemas.microsoft.com/office/drawing/2014/main" id="{27E7DEBE-58F3-4906-9E4D-890B00C0181F}"/>
              </a:ext>
            </a:extLst>
          </p:cNvPr>
          <p:cNvCxnSpPr>
            <a:cxnSpLocks/>
          </p:cNvCxnSpPr>
          <p:nvPr/>
        </p:nvCxnSpPr>
        <p:spPr>
          <a:xfrm rot="10800000" flipH="1">
            <a:off x="2292118" y="1391898"/>
            <a:ext cx="2148992" cy="2252928"/>
          </a:xfrm>
          <a:prstGeom prst="curvedConnector4">
            <a:avLst>
              <a:gd name="adj1" fmla="val -10638"/>
              <a:gd name="adj2" fmla="val 98041"/>
            </a:avLst>
          </a:prstGeom>
        </p:spPr>
        <p:style>
          <a:lnRef idx="1">
            <a:schemeClr val="dk1"/>
          </a:lnRef>
          <a:fillRef idx="0">
            <a:schemeClr val="dk1"/>
          </a:fillRef>
          <a:effectRef idx="0">
            <a:schemeClr val="dk1"/>
          </a:effectRef>
          <a:fontRef idx="minor">
            <a:schemeClr val="tx1"/>
          </a:fontRef>
        </p:style>
      </p:cxnSp>
      <p:cxnSp>
        <p:nvCxnSpPr>
          <p:cNvPr id="59" name="Connector: Curved 58">
            <a:extLst>
              <a:ext uri="{FF2B5EF4-FFF2-40B4-BE49-F238E27FC236}">
                <a16:creationId xmlns:a16="http://schemas.microsoft.com/office/drawing/2014/main" id="{22C9C493-B3E4-4772-BCE8-629906DE1C21}"/>
              </a:ext>
            </a:extLst>
          </p:cNvPr>
          <p:cNvCxnSpPr>
            <a:cxnSpLocks/>
            <a:stCxn id="9" idx="2"/>
            <a:endCxn id="4" idx="1"/>
          </p:cNvCxnSpPr>
          <p:nvPr/>
        </p:nvCxnSpPr>
        <p:spPr>
          <a:xfrm rot="10800000" flipH="1">
            <a:off x="2273616" y="1101678"/>
            <a:ext cx="2227077" cy="4363743"/>
          </a:xfrm>
          <a:prstGeom prst="curvedConnector4">
            <a:avLst>
              <a:gd name="adj1" fmla="val -87328"/>
              <a:gd name="adj2" fmla="val 98866"/>
            </a:avLst>
          </a:prstGeom>
          <a:ln/>
        </p:spPr>
        <p:style>
          <a:lnRef idx="1">
            <a:schemeClr val="dk1"/>
          </a:lnRef>
          <a:fillRef idx="0">
            <a:schemeClr val="dk1"/>
          </a:fillRef>
          <a:effectRef idx="0">
            <a:schemeClr val="dk1"/>
          </a:effectRef>
          <a:fontRef idx="minor">
            <a:schemeClr val="tx1"/>
          </a:fontRef>
        </p:style>
      </p:cxnSp>
      <p:sp>
        <p:nvSpPr>
          <p:cNvPr id="67" name="Freeform: Shape 66">
            <a:extLst>
              <a:ext uri="{FF2B5EF4-FFF2-40B4-BE49-F238E27FC236}">
                <a16:creationId xmlns:a16="http://schemas.microsoft.com/office/drawing/2014/main" id="{A8630503-4A86-4F26-85F0-DFECEA36F86F}"/>
              </a:ext>
            </a:extLst>
          </p:cNvPr>
          <p:cNvSpPr/>
          <p:nvPr/>
        </p:nvSpPr>
        <p:spPr>
          <a:xfrm>
            <a:off x="4164037" y="1530627"/>
            <a:ext cx="471797" cy="2126973"/>
          </a:xfrm>
          <a:custGeom>
            <a:avLst/>
            <a:gdLst>
              <a:gd name="connsiteX0" fmla="*/ 0 w 471797"/>
              <a:gd name="connsiteY0" fmla="*/ 2096086 h 2096086"/>
              <a:gd name="connsiteX1" fmla="*/ 42203 w 471797"/>
              <a:gd name="connsiteY1" fmla="*/ 1997612 h 2096086"/>
              <a:gd name="connsiteX2" fmla="*/ 239151 w 471797"/>
              <a:gd name="connsiteY2" fmla="*/ 1744394 h 2096086"/>
              <a:gd name="connsiteX3" fmla="*/ 309489 w 471797"/>
              <a:gd name="connsiteY3" fmla="*/ 1674055 h 2096086"/>
              <a:gd name="connsiteX4" fmla="*/ 351692 w 471797"/>
              <a:gd name="connsiteY4" fmla="*/ 1603717 h 2096086"/>
              <a:gd name="connsiteX5" fmla="*/ 379828 w 471797"/>
              <a:gd name="connsiteY5" fmla="*/ 1561514 h 2096086"/>
              <a:gd name="connsiteX6" fmla="*/ 407963 w 471797"/>
              <a:gd name="connsiteY6" fmla="*/ 1406769 h 2096086"/>
              <a:gd name="connsiteX7" fmla="*/ 422031 w 471797"/>
              <a:gd name="connsiteY7" fmla="*/ 1336431 h 2096086"/>
              <a:gd name="connsiteX8" fmla="*/ 450166 w 471797"/>
              <a:gd name="connsiteY8" fmla="*/ 0 h 2096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1797" h="2096086">
                <a:moveTo>
                  <a:pt x="0" y="2096086"/>
                </a:moveTo>
                <a:cubicBezTo>
                  <a:pt x="14068" y="2063261"/>
                  <a:pt x="23581" y="2028084"/>
                  <a:pt x="42203" y="1997612"/>
                </a:cubicBezTo>
                <a:cubicBezTo>
                  <a:pt x="88261" y="1922245"/>
                  <a:pt x="175539" y="1813789"/>
                  <a:pt x="239151" y="1744394"/>
                </a:cubicBezTo>
                <a:cubicBezTo>
                  <a:pt x="261557" y="1719951"/>
                  <a:pt x="288775" y="1699947"/>
                  <a:pt x="309489" y="1674055"/>
                </a:cubicBezTo>
                <a:cubicBezTo>
                  <a:pt x="326570" y="1652704"/>
                  <a:pt x="337200" y="1626903"/>
                  <a:pt x="351692" y="1603717"/>
                </a:cubicBezTo>
                <a:cubicBezTo>
                  <a:pt x="360653" y="1589380"/>
                  <a:pt x="370449" y="1575582"/>
                  <a:pt x="379828" y="1561514"/>
                </a:cubicBezTo>
                <a:cubicBezTo>
                  <a:pt x="408524" y="1475422"/>
                  <a:pt x="385238" y="1554480"/>
                  <a:pt x="407963" y="1406769"/>
                </a:cubicBezTo>
                <a:cubicBezTo>
                  <a:pt x="411599" y="1383137"/>
                  <a:pt x="417876" y="1359978"/>
                  <a:pt x="422031" y="1336431"/>
                </a:cubicBezTo>
                <a:cubicBezTo>
                  <a:pt x="514150" y="814422"/>
                  <a:pt x="450166" y="1015113"/>
                  <a:pt x="450166"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68" name="Freeform: Shape 67">
            <a:extLst>
              <a:ext uri="{FF2B5EF4-FFF2-40B4-BE49-F238E27FC236}">
                <a16:creationId xmlns:a16="http://schemas.microsoft.com/office/drawing/2014/main" id="{25418A86-2AD0-42BD-8F47-629694891976}"/>
              </a:ext>
            </a:extLst>
          </p:cNvPr>
          <p:cNvSpPr/>
          <p:nvPr/>
        </p:nvSpPr>
        <p:spPr>
          <a:xfrm>
            <a:off x="4149969" y="1547446"/>
            <a:ext cx="666240" cy="3010486"/>
          </a:xfrm>
          <a:custGeom>
            <a:avLst/>
            <a:gdLst>
              <a:gd name="connsiteX0" fmla="*/ 0 w 666240"/>
              <a:gd name="connsiteY0" fmla="*/ 3010486 h 3010486"/>
              <a:gd name="connsiteX1" fmla="*/ 154745 w 666240"/>
              <a:gd name="connsiteY1" fmla="*/ 2897945 h 3010486"/>
              <a:gd name="connsiteX2" fmla="*/ 422031 w 666240"/>
              <a:gd name="connsiteY2" fmla="*/ 2560320 h 3010486"/>
              <a:gd name="connsiteX3" fmla="*/ 520505 w 666240"/>
              <a:gd name="connsiteY3" fmla="*/ 2419643 h 3010486"/>
              <a:gd name="connsiteX4" fmla="*/ 576776 w 666240"/>
              <a:gd name="connsiteY4" fmla="*/ 2250831 h 3010486"/>
              <a:gd name="connsiteX5" fmla="*/ 618979 w 666240"/>
              <a:gd name="connsiteY5" fmla="*/ 1927274 h 3010486"/>
              <a:gd name="connsiteX6" fmla="*/ 647114 w 666240"/>
              <a:gd name="connsiteY6" fmla="*/ 1758462 h 3010486"/>
              <a:gd name="connsiteX7" fmla="*/ 647114 w 666240"/>
              <a:gd name="connsiteY7" fmla="*/ 351692 h 3010486"/>
              <a:gd name="connsiteX8" fmla="*/ 633046 w 666240"/>
              <a:gd name="connsiteY8" fmla="*/ 239151 h 3010486"/>
              <a:gd name="connsiteX9" fmla="*/ 618979 w 666240"/>
              <a:gd name="connsiteY9" fmla="*/ 70339 h 3010486"/>
              <a:gd name="connsiteX10" fmla="*/ 604911 w 666240"/>
              <a:gd name="connsiteY10" fmla="*/ 0 h 3010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6240" h="3010486">
                <a:moveTo>
                  <a:pt x="0" y="3010486"/>
                </a:moveTo>
                <a:cubicBezTo>
                  <a:pt x="51582" y="2972972"/>
                  <a:pt x="108735" y="2942115"/>
                  <a:pt x="154745" y="2897945"/>
                </a:cubicBezTo>
                <a:cubicBezTo>
                  <a:pt x="384630" y="2677257"/>
                  <a:pt x="297167" y="2740680"/>
                  <a:pt x="422031" y="2560320"/>
                </a:cubicBezTo>
                <a:cubicBezTo>
                  <a:pt x="460866" y="2504225"/>
                  <a:pt x="494287" y="2483315"/>
                  <a:pt x="520505" y="2419643"/>
                </a:cubicBezTo>
                <a:cubicBezTo>
                  <a:pt x="543089" y="2364796"/>
                  <a:pt x="576776" y="2250831"/>
                  <a:pt x="576776" y="2250831"/>
                </a:cubicBezTo>
                <a:cubicBezTo>
                  <a:pt x="580798" y="2218654"/>
                  <a:pt x="606595" y="2001576"/>
                  <a:pt x="618979" y="1927274"/>
                </a:cubicBezTo>
                <a:cubicBezTo>
                  <a:pt x="660120" y="1680428"/>
                  <a:pt x="601137" y="2080292"/>
                  <a:pt x="647114" y="1758462"/>
                </a:cubicBezTo>
                <a:cubicBezTo>
                  <a:pt x="674432" y="1130171"/>
                  <a:pt x="670732" y="1355444"/>
                  <a:pt x="647114" y="351692"/>
                </a:cubicBezTo>
                <a:cubicBezTo>
                  <a:pt x="646225" y="313897"/>
                  <a:pt x="636808" y="276769"/>
                  <a:pt x="633046" y="239151"/>
                </a:cubicBezTo>
                <a:cubicBezTo>
                  <a:pt x="627428" y="182966"/>
                  <a:pt x="625983" y="126369"/>
                  <a:pt x="618979" y="70339"/>
                </a:cubicBezTo>
                <a:cubicBezTo>
                  <a:pt x="603774" y="-51305"/>
                  <a:pt x="604911" y="48155"/>
                  <a:pt x="604911"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69" name="Freeform: Shape 68">
            <a:extLst>
              <a:ext uri="{FF2B5EF4-FFF2-40B4-BE49-F238E27FC236}">
                <a16:creationId xmlns:a16="http://schemas.microsoft.com/office/drawing/2014/main" id="{FFEEAF40-8ED1-44E0-9636-E1822691BC87}"/>
              </a:ext>
            </a:extLst>
          </p:cNvPr>
          <p:cNvSpPr/>
          <p:nvPr/>
        </p:nvSpPr>
        <p:spPr>
          <a:xfrm>
            <a:off x="4135902" y="1467150"/>
            <a:ext cx="1026941" cy="4005182"/>
          </a:xfrm>
          <a:custGeom>
            <a:avLst/>
            <a:gdLst>
              <a:gd name="connsiteX0" fmla="*/ 0 w 1026941"/>
              <a:gd name="connsiteY0" fmla="*/ 3938954 h 3938954"/>
              <a:gd name="connsiteX1" fmla="*/ 70338 w 1026941"/>
              <a:gd name="connsiteY1" fmla="*/ 3910819 h 3938954"/>
              <a:gd name="connsiteX2" fmla="*/ 154744 w 1026941"/>
              <a:gd name="connsiteY2" fmla="*/ 3840480 h 3938954"/>
              <a:gd name="connsiteX3" fmla="*/ 196947 w 1026941"/>
              <a:gd name="connsiteY3" fmla="*/ 3812345 h 3938954"/>
              <a:gd name="connsiteX4" fmla="*/ 281353 w 1026941"/>
              <a:gd name="connsiteY4" fmla="*/ 3727939 h 3938954"/>
              <a:gd name="connsiteX5" fmla="*/ 351692 w 1026941"/>
              <a:gd name="connsiteY5" fmla="*/ 3671668 h 3938954"/>
              <a:gd name="connsiteX6" fmla="*/ 393895 w 1026941"/>
              <a:gd name="connsiteY6" fmla="*/ 3643533 h 3938954"/>
              <a:gd name="connsiteX7" fmla="*/ 647113 w 1026941"/>
              <a:gd name="connsiteY7" fmla="*/ 3291840 h 3938954"/>
              <a:gd name="connsiteX8" fmla="*/ 689316 w 1026941"/>
              <a:gd name="connsiteY8" fmla="*/ 3207434 h 3938954"/>
              <a:gd name="connsiteX9" fmla="*/ 745587 w 1026941"/>
              <a:gd name="connsiteY9" fmla="*/ 3137096 h 3938954"/>
              <a:gd name="connsiteX10" fmla="*/ 773723 w 1026941"/>
              <a:gd name="connsiteY10" fmla="*/ 3080825 h 3938954"/>
              <a:gd name="connsiteX11" fmla="*/ 858129 w 1026941"/>
              <a:gd name="connsiteY11" fmla="*/ 2855742 h 3938954"/>
              <a:gd name="connsiteX12" fmla="*/ 872196 w 1026941"/>
              <a:gd name="connsiteY12" fmla="*/ 2686930 h 3938954"/>
              <a:gd name="connsiteX13" fmla="*/ 914400 w 1026941"/>
              <a:gd name="connsiteY13" fmla="*/ 2546253 h 3938954"/>
              <a:gd name="connsiteX14" fmla="*/ 942535 w 1026941"/>
              <a:gd name="connsiteY14" fmla="*/ 2419644 h 3938954"/>
              <a:gd name="connsiteX15" fmla="*/ 956603 w 1026941"/>
              <a:gd name="connsiteY15" fmla="*/ 2349305 h 3938954"/>
              <a:gd name="connsiteX16" fmla="*/ 984738 w 1026941"/>
              <a:gd name="connsiteY16" fmla="*/ 2096087 h 3938954"/>
              <a:gd name="connsiteX17" fmla="*/ 1012873 w 1026941"/>
              <a:gd name="connsiteY17" fmla="*/ 1800665 h 3938954"/>
              <a:gd name="connsiteX18" fmla="*/ 1026941 w 1026941"/>
              <a:gd name="connsiteY18" fmla="*/ 1702191 h 3938954"/>
              <a:gd name="connsiteX19" fmla="*/ 1012873 w 1026941"/>
              <a:gd name="connsiteY19" fmla="*/ 787791 h 3938954"/>
              <a:gd name="connsiteX20" fmla="*/ 998806 w 1026941"/>
              <a:gd name="connsiteY20" fmla="*/ 731520 h 3938954"/>
              <a:gd name="connsiteX21" fmla="*/ 956603 w 1026941"/>
              <a:gd name="connsiteY21" fmla="*/ 548640 h 3938954"/>
              <a:gd name="connsiteX22" fmla="*/ 928467 w 1026941"/>
              <a:gd name="connsiteY22" fmla="*/ 337625 h 3938954"/>
              <a:gd name="connsiteX23" fmla="*/ 914400 w 1026941"/>
              <a:gd name="connsiteY23" fmla="*/ 295422 h 3938954"/>
              <a:gd name="connsiteX24" fmla="*/ 886264 w 1026941"/>
              <a:gd name="connsiteY24" fmla="*/ 182880 h 3938954"/>
              <a:gd name="connsiteX25" fmla="*/ 801858 w 1026941"/>
              <a:gd name="connsiteY25" fmla="*/ 112542 h 3938954"/>
              <a:gd name="connsiteX26" fmla="*/ 787790 w 1026941"/>
              <a:gd name="connsiteY26" fmla="*/ 56271 h 3938954"/>
              <a:gd name="connsiteX27" fmla="*/ 745587 w 1026941"/>
              <a:gd name="connsiteY27" fmla="*/ 0 h 3938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26941" h="3938954">
                <a:moveTo>
                  <a:pt x="0" y="3938954"/>
                </a:moveTo>
                <a:cubicBezTo>
                  <a:pt x="23446" y="3929576"/>
                  <a:pt x="48264" y="3923082"/>
                  <a:pt x="70338" y="3910819"/>
                </a:cubicBezTo>
                <a:cubicBezTo>
                  <a:pt x="148699" y="3867285"/>
                  <a:pt x="103537" y="3881446"/>
                  <a:pt x="154744" y="3840480"/>
                </a:cubicBezTo>
                <a:cubicBezTo>
                  <a:pt x="167946" y="3829918"/>
                  <a:pt x="184310" y="3823577"/>
                  <a:pt x="196947" y="3812345"/>
                </a:cubicBezTo>
                <a:cubicBezTo>
                  <a:pt x="226686" y="3785910"/>
                  <a:pt x="248246" y="3750010"/>
                  <a:pt x="281353" y="3727939"/>
                </a:cubicBezTo>
                <a:cubicBezTo>
                  <a:pt x="411248" y="3641344"/>
                  <a:pt x="251465" y="3751849"/>
                  <a:pt x="351692" y="3671668"/>
                </a:cubicBezTo>
                <a:cubicBezTo>
                  <a:pt x="364894" y="3661106"/>
                  <a:pt x="383004" y="3656465"/>
                  <a:pt x="393895" y="3643533"/>
                </a:cubicBezTo>
                <a:cubicBezTo>
                  <a:pt x="484109" y="3536404"/>
                  <a:pt x="576283" y="3415793"/>
                  <a:pt x="647113" y="3291840"/>
                </a:cubicBezTo>
                <a:cubicBezTo>
                  <a:pt x="662720" y="3264528"/>
                  <a:pt x="672428" y="3233972"/>
                  <a:pt x="689316" y="3207434"/>
                </a:cubicBezTo>
                <a:cubicBezTo>
                  <a:pt x="705436" y="3182103"/>
                  <a:pt x="728932" y="3162079"/>
                  <a:pt x="745587" y="3137096"/>
                </a:cubicBezTo>
                <a:cubicBezTo>
                  <a:pt x="757220" y="3119647"/>
                  <a:pt x="765045" y="3099916"/>
                  <a:pt x="773723" y="3080825"/>
                </a:cubicBezTo>
                <a:cubicBezTo>
                  <a:pt x="823494" y="2971329"/>
                  <a:pt x="817035" y="2979025"/>
                  <a:pt x="858129" y="2855742"/>
                </a:cubicBezTo>
                <a:cubicBezTo>
                  <a:pt x="862818" y="2799471"/>
                  <a:pt x="862095" y="2742485"/>
                  <a:pt x="872196" y="2686930"/>
                </a:cubicBezTo>
                <a:cubicBezTo>
                  <a:pt x="880954" y="2638763"/>
                  <a:pt x="901941" y="2593598"/>
                  <a:pt x="914400" y="2546253"/>
                </a:cubicBezTo>
                <a:cubicBezTo>
                  <a:pt x="925402" y="2504444"/>
                  <a:pt x="933477" y="2461917"/>
                  <a:pt x="942535" y="2419644"/>
                </a:cubicBezTo>
                <a:cubicBezTo>
                  <a:pt x="947545" y="2396264"/>
                  <a:pt x="953510" y="2373015"/>
                  <a:pt x="956603" y="2349305"/>
                </a:cubicBezTo>
                <a:cubicBezTo>
                  <a:pt x="967587" y="2265093"/>
                  <a:pt x="976073" y="2180569"/>
                  <a:pt x="984738" y="2096087"/>
                </a:cubicBezTo>
                <a:cubicBezTo>
                  <a:pt x="994831" y="1997684"/>
                  <a:pt x="998883" y="1898590"/>
                  <a:pt x="1012873" y="1800665"/>
                </a:cubicBezTo>
                <a:lnTo>
                  <a:pt x="1026941" y="1702191"/>
                </a:lnTo>
                <a:cubicBezTo>
                  <a:pt x="1022252" y="1397391"/>
                  <a:pt x="1021705" y="1092499"/>
                  <a:pt x="1012873" y="787791"/>
                </a:cubicBezTo>
                <a:cubicBezTo>
                  <a:pt x="1012313" y="768465"/>
                  <a:pt x="1002598" y="750479"/>
                  <a:pt x="998806" y="731520"/>
                </a:cubicBezTo>
                <a:cubicBezTo>
                  <a:pt x="966008" y="567529"/>
                  <a:pt x="1008273" y="729489"/>
                  <a:pt x="956603" y="548640"/>
                </a:cubicBezTo>
                <a:cubicBezTo>
                  <a:pt x="953179" y="521251"/>
                  <a:pt x="934939" y="369984"/>
                  <a:pt x="928467" y="337625"/>
                </a:cubicBezTo>
                <a:cubicBezTo>
                  <a:pt x="925559" y="323084"/>
                  <a:pt x="918302" y="309728"/>
                  <a:pt x="914400" y="295422"/>
                </a:cubicBezTo>
                <a:cubicBezTo>
                  <a:pt x="904226" y="258116"/>
                  <a:pt x="913607" y="210223"/>
                  <a:pt x="886264" y="182880"/>
                </a:cubicBezTo>
                <a:cubicBezTo>
                  <a:pt x="832106" y="128722"/>
                  <a:pt x="860614" y="151712"/>
                  <a:pt x="801858" y="112542"/>
                </a:cubicBezTo>
                <a:cubicBezTo>
                  <a:pt x="797169" y="93785"/>
                  <a:pt x="795406" y="74042"/>
                  <a:pt x="787790" y="56271"/>
                </a:cubicBezTo>
                <a:cubicBezTo>
                  <a:pt x="775860" y="28433"/>
                  <a:pt x="763811" y="18224"/>
                  <a:pt x="745587"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72" name="Connector: Curved 71">
            <a:extLst>
              <a:ext uri="{FF2B5EF4-FFF2-40B4-BE49-F238E27FC236}">
                <a16:creationId xmlns:a16="http://schemas.microsoft.com/office/drawing/2014/main" id="{EA45AEED-5313-4EA8-9E53-D8B7305220AF}"/>
              </a:ext>
            </a:extLst>
          </p:cNvPr>
          <p:cNvCxnSpPr>
            <a:cxnSpLocks/>
            <a:endCxn id="4" idx="2"/>
          </p:cNvCxnSpPr>
          <p:nvPr/>
        </p:nvCxnSpPr>
        <p:spPr>
          <a:xfrm rot="10800000" flipH="1">
            <a:off x="2278049" y="1279355"/>
            <a:ext cx="2148993" cy="3275769"/>
          </a:xfrm>
          <a:prstGeom prst="curvedConnector3">
            <a:avLst>
              <a:gd name="adj1" fmla="val -70863"/>
            </a:avLst>
          </a:prstGeom>
        </p:spPr>
        <p:style>
          <a:lnRef idx="1">
            <a:schemeClr val="dk1"/>
          </a:lnRef>
          <a:fillRef idx="0">
            <a:schemeClr val="dk1"/>
          </a:fillRef>
          <a:effectRef idx="0">
            <a:schemeClr val="dk1"/>
          </a:effectRef>
          <a:fontRef idx="minor">
            <a:schemeClr val="tx1"/>
          </a:fontRef>
        </p:style>
      </p:cxnSp>
      <p:grpSp>
        <p:nvGrpSpPr>
          <p:cNvPr id="94" name="Group 93">
            <a:extLst>
              <a:ext uri="{FF2B5EF4-FFF2-40B4-BE49-F238E27FC236}">
                <a16:creationId xmlns:a16="http://schemas.microsoft.com/office/drawing/2014/main" id="{8292EB90-426E-4686-B5B9-EEB7F32AFA09}"/>
              </a:ext>
            </a:extLst>
          </p:cNvPr>
          <p:cNvGrpSpPr/>
          <p:nvPr/>
        </p:nvGrpSpPr>
        <p:grpSpPr>
          <a:xfrm>
            <a:off x="6761544" y="2757581"/>
            <a:ext cx="2261012" cy="1173637"/>
            <a:chOff x="6262058" y="2167455"/>
            <a:chExt cx="2691084" cy="1489690"/>
          </a:xfrm>
        </p:grpSpPr>
        <p:cxnSp>
          <p:nvCxnSpPr>
            <p:cNvPr id="77" name="Straight Connector 76">
              <a:extLst>
                <a:ext uri="{FF2B5EF4-FFF2-40B4-BE49-F238E27FC236}">
                  <a16:creationId xmlns:a16="http://schemas.microsoft.com/office/drawing/2014/main" id="{DABB9A65-6412-4309-8013-7822C1BC5673}"/>
                </a:ext>
              </a:extLst>
            </p:cNvPr>
            <p:cNvCxnSpPr>
              <a:cxnSpLocks/>
            </p:cNvCxnSpPr>
            <p:nvPr/>
          </p:nvCxnSpPr>
          <p:spPr>
            <a:xfrm>
              <a:off x="6517571" y="2167455"/>
              <a:ext cx="348659" cy="229256"/>
            </a:xfrm>
            <a:prstGeom prst="line">
              <a:avLst/>
            </a:prstGeom>
          </p:spPr>
          <p:style>
            <a:lnRef idx="1">
              <a:schemeClr val="dk1"/>
            </a:lnRef>
            <a:fillRef idx="0">
              <a:schemeClr val="dk1"/>
            </a:fillRef>
            <a:effectRef idx="0">
              <a:schemeClr val="dk1"/>
            </a:effectRef>
            <a:fontRef idx="minor">
              <a:schemeClr val="tx1"/>
            </a:fontRef>
          </p:style>
        </p:cxnSp>
        <p:cxnSp>
          <p:nvCxnSpPr>
            <p:cNvPr id="83" name="Straight Connector 82">
              <a:extLst>
                <a:ext uri="{FF2B5EF4-FFF2-40B4-BE49-F238E27FC236}">
                  <a16:creationId xmlns:a16="http://schemas.microsoft.com/office/drawing/2014/main" id="{FE7202B5-D304-462A-8D79-8FF2E3D776B9}"/>
                </a:ext>
              </a:extLst>
            </p:cNvPr>
            <p:cNvCxnSpPr>
              <a:cxnSpLocks/>
            </p:cNvCxnSpPr>
            <p:nvPr/>
          </p:nvCxnSpPr>
          <p:spPr>
            <a:xfrm flipV="1">
              <a:off x="6375364" y="2752065"/>
              <a:ext cx="490866" cy="273662"/>
            </a:xfrm>
            <a:prstGeom prst="line">
              <a:avLst/>
            </a:prstGeom>
          </p:spPr>
          <p:style>
            <a:lnRef idx="1">
              <a:schemeClr val="dk1"/>
            </a:lnRef>
            <a:fillRef idx="0">
              <a:schemeClr val="dk1"/>
            </a:fillRef>
            <a:effectRef idx="0">
              <a:schemeClr val="dk1"/>
            </a:effectRef>
            <a:fontRef idx="minor">
              <a:schemeClr val="tx1"/>
            </a:fontRef>
          </p:style>
        </p:cxnSp>
        <p:cxnSp>
          <p:nvCxnSpPr>
            <p:cNvPr id="85" name="Straight Connector 84">
              <a:extLst>
                <a:ext uri="{FF2B5EF4-FFF2-40B4-BE49-F238E27FC236}">
                  <a16:creationId xmlns:a16="http://schemas.microsoft.com/office/drawing/2014/main" id="{2E6A7B84-0D24-4242-87C8-91B3C8CEE50B}"/>
                </a:ext>
              </a:extLst>
            </p:cNvPr>
            <p:cNvCxnSpPr>
              <a:cxnSpLocks/>
            </p:cNvCxnSpPr>
            <p:nvPr/>
          </p:nvCxnSpPr>
          <p:spPr>
            <a:xfrm flipH="1">
              <a:off x="6262058" y="2418728"/>
              <a:ext cx="4054" cy="401834"/>
            </a:xfrm>
            <a:prstGeom prst="line">
              <a:avLst/>
            </a:prstGeom>
          </p:spPr>
          <p:style>
            <a:lnRef idx="1">
              <a:schemeClr val="dk1"/>
            </a:lnRef>
            <a:fillRef idx="0">
              <a:schemeClr val="dk1"/>
            </a:fillRef>
            <a:effectRef idx="0">
              <a:schemeClr val="dk1"/>
            </a:effectRef>
            <a:fontRef idx="minor">
              <a:schemeClr val="tx1"/>
            </a:fontRef>
          </p:style>
        </p:cxnSp>
        <p:sp>
          <p:nvSpPr>
            <p:cNvPr id="88" name="Oval 87">
              <a:extLst>
                <a:ext uri="{FF2B5EF4-FFF2-40B4-BE49-F238E27FC236}">
                  <a16:creationId xmlns:a16="http://schemas.microsoft.com/office/drawing/2014/main" id="{582C8A11-F6AA-4C1F-BEF4-36903F5B903F}"/>
                </a:ext>
              </a:extLst>
            </p:cNvPr>
            <p:cNvSpPr/>
            <p:nvPr/>
          </p:nvSpPr>
          <p:spPr>
            <a:xfrm>
              <a:off x="7672294" y="2335869"/>
              <a:ext cx="502920" cy="502546"/>
            </a:xfrm>
            <a:prstGeom prst="ellipse">
              <a:avLst/>
            </a:prstGeom>
            <a:solidFill>
              <a:srgbClr val="00B0F0"/>
            </a:solidFill>
            <a:ln>
              <a:solidFill>
                <a:srgbClr val="00B0F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89" name="Oval 88">
              <a:extLst>
                <a:ext uri="{FF2B5EF4-FFF2-40B4-BE49-F238E27FC236}">
                  <a16:creationId xmlns:a16="http://schemas.microsoft.com/office/drawing/2014/main" id="{2E95FBD9-4FF3-40CA-9263-1A269E2FDDBA}"/>
                </a:ext>
              </a:extLst>
            </p:cNvPr>
            <p:cNvSpPr/>
            <p:nvPr/>
          </p:nvSpPr>
          <p:spPr>
            <a:xfrm>
              <a:off x="7672294" y="3154599"/>
              <a:ext cx="502920" cy="502546"/>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90" name="Oval 89">
              <a:extLst>
                <a:ext uri="{FF2B5EF4-FFF2-40B4-BE49-F238E27FC236}">
                  <a16:creationId xmlns:a16="http://schemas.microsoft.com/office/drawing/2014/main" id="{28B5C203-FC3B-462F-A0E0-3431B0A16B53}"/>
                </a:ext>
              </a:extLst>
            </p:cNvPr>
            <p:cNvSpPr/>
            <p:nvPr/>
          </p:nvSpPr>
          <p:spPr>
            <a:xfrm>
              <a:off x="8450222" y="2742802"/>
              <a:ext cx="502920" cy="502546"/>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cxnSp>
          <p:nvCxnSpPr>
            <p:cNvPr id="91" name="Straight Connector 90">
              <a:extLst>
                <a:ext uri="{FF2B5EF4-FFF2-40B4-BE49-F238E27FC236}">
                  <a16:creationId xmlns:a16="http://schemas.microsoft.com/office/drawing/2014/main" id="{DD08BF3E-4FA2-4E87-9D53-2D2F5D51E1F6}"/>
                </a:ext>
              </a:extLst>
            </p:cNvPr>
            <p:cNvCxnSpPr>
              <a:cxnSpLocks/>
              <a:stCxn id="88" idx="6"/>
              <a:endCxn id="90" idx="1"/>
            </p:cNvCxnSpPr>
            <p:nvPr/>
          </p:nvCxnSpPr>
          <p:spPr>
            <a:xfrm>
              <a:off x="8175214" y="2587142"/>
              <a:ext cx="348659" cy="229256"/>
            </a:xfrm>
            <a:prstGeom prst="line">
              <a:avLst/>
            </a:prstGeom>
          </p:spPr>
          <p:style>
            <a:lnRef idx="1">
              <a:schemeClr val="dk1"/>
            </a:lnRef>
            <a:fillRef idx="0">
              <a:schemeClr val="dk1"/>
            </a:fillRef>
            <a:effectRef idx="0">
              <a:schemeClr val="dk1"/>
            </a:effectRef>
            <a:fontRef idx="minor">
              <a:schemeClr val="tx1"/>
            </a:fontRef>
          </p:style>
        </p:cxnSp>
        <p:cxnSp>
          <p:nvCxnSpPr>
            <p:cNvPr id="92" name="Straight Connector 91">
              <a:extLst>
                <a:ext uri="{FF2B5EF4-FFF2-40B4-BE49-F238E27FC236}">
                  <a16:creationId xmlns:a16="http://schemas.microsoft.com/office/drawing/2014/main" id="{B778BE49-9502-473C-BC36-AE6DD48384E4}"/>
                </a:ext>
              </a:extLst>
            </p:cNvPr>
            <p:cNvCxnSpPr>
              <a:cxnSpLocks/>
              <a:stCxn id="89" idx="6"/>
              <a:endCxn id="90" idx="3"/>
            </p:cNvCxnSpPr>
            <p:nvPr/>
          </p:nvCxnSpPr>
          <p:spPr>
            <a:xfrm flipV="1">
              <a:off x="8175214" y="3171752"/>
              <a:ext cx="348659" cy="234120"/>
            </a:xfrm>
            <a:prstGeom prst="line">
              <a:avLst/>
            </a:prstGeom>
          </p:spPr>
          <p:style>
            <a:lnRef idx="1">
              <a:schemeClr val="dk1"/>
            </a:lnRef>
            <a:fillRef idx="0">
              <a:schemeClr val="dk1"/>
            </a:fillRef>
            <a:effectRef idx="0">
              <a:schemeClr val="dk1"/>
            </a:effectRef>
            <a:fontRef idx="minor">
              <a:schemeClr val="tx1"/>
            </a:fontRef>
          </p:style>
        </p:cxnSp>
        <p:cxnSp>
          <p:nvCxnSpPr>
            <p:cNvPr id="93" name="Straight Connector 92">
              <a:extLst>
                <a:ext uri="{FF2B5EF4-FFF2-40B4-BE49-F238E27FC236}">
                  <a16:creationId xmlns:a16="http://schemas.microsoft.com/office/drawing/2014/main" id="{6C211680-6F30-4BB1-A5CE-CF3920DC482B}"/>
                </a:ext>
              </a:extLst>
            </p:cNvPr>
            <p:cNvCxnSpPr>
              <a:stCxn id="88" idx="4"/>
              <a:endCxn id="89" idx="0"/>
            </p:cNvCxnSpPr>
            <p:nvPr/>
          </p:nvCxnSpPr>
          <p:spPr>
            <a:xfrm>
              <a:off x="7923754" y="2838415"/>
              <a:ext cx="0" cy="316184"/>
            </a:xfrm>
            <a:prstGeom prst="line">
              <a:avLst/>
            </a:prstGeom>
          </p:spPr>
          <p:style>
            <a:lnRef idx="1">
              <a:schemeClr val="dk1"/>
            </a:lnRef>
            <a:fillRef idx="0">
              <a:schemeClr val="dk1"/>
            </a:fillRef>
            <a:effectRef idx="0">
              <a:schemeClr val="dk1"/>
            </a:effectRef>
            <a:fontRef idx="minor">
              <a:schemeClr val="tx1"/>
            </a:fontRef>
          </p:style>
        </p:cxnSp>
      </p:grpSp>
      <p:grpSp>
        <p:nvGrpSpPr>
          <p:cNvPr id="95" name="Group 94">
            <a:extLst>
              <a:ext uri="{FF2B5EF4-FFF2-40B4-BE49-F238E27FC236}">
                <a16:creationId xmlns:a16="http://schemas.microsoft.com/office/drawing/2014/main" id="{585425C4-771F-425E-A2CF-195F01377E84}"/>
              </a:ext>
            </a:extLst>
          </p:cNvPr>
          <p:cNvGrpSpPr/>
          <p:nvPr/>
        </p:nvGrpSpPr>
        <p:grpSpPr>
          <a:xfrm>
            <a:off x="6524198" y="3984622"/>
            <a:ext cx="2468880" cy="1371600"/>
            <a:chOff x="6014651" y="1916182"/>
            <a:chExt cx="2938491" cy="1740963"/>
          </a:xfrm>
        </p:grpSpPr>
        <p:sp>
          <p:nvSpPr>
            <p:cNvPr id="96" name="Oval 95">
              <a:extLst>
                <a:ext uri="{FF2B5EF4-FFF2-40B4-BE49-F238E27FC236}">
                  <a16:creationId xmlns:a16="http://schemas.microsoft.com/office/drawing/2014/main" id="{3A9951FC-226A-4864-A57B-69A76F197B84}"/>
                </a:ext>
              </a:extLst>
            </p:cNvPr>
            <p:cNvSpPr/>
            <p:nvPr/>
          </p:nvSpPr>
          <p:spPr>
            <a:xfrm>
              <a:off x="6014651" y="1916182"/>
              <a:ext cx="502920" cy="502546"/>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97" name="Oval 96">
              <a:extLst>
                <a:ext uri="{FF2B5EF4-FFF2-40B4-BE49-F238E27FC236}">
                  <a16:creationId xmlns:a16="http://schemas.microsoft.com/office/drawing/2014/main" id="{B3DFB977-E23C-4CA9-A013-463E5A2A8DF5}"/>
                </a:ext>
              </a:extLst>
            </p:cNvPr>
            <p:cNvSpPr/>
            <p:nvPr/>
          </p:nvSpPr>
          <p:spPr>
            <a:xfrm>
              <a:off x="6014651" y="2734912"/>
              <a:ext cx="502920" cy="502546"/>
            </a:xfrm>
            <a:prstGeom prst="ellipse">
              <a:avLst/>
            </a:prstGeom>
            <a:solidFill>
              <a:srgbClr val="00B0F0"/>
            </a:solidFill>
            <a:ln>
              <a:solidFill>
                <a:srgbClr val="00B0F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98" name="Oval 97">
              <a:extLst>
                <a:ext uri="{FF2B5EF4-FFF2-40B4-BE49-F238E27FC236}">
                  <a16:creationId xmlns:a16="http://schemas.microsoft.com/office/drawing/2014/main" id="{22DE5643-24B2-48B8-AC20-6033ADDCE25D}"/>
                </a:ext>
              </a:extLst>
            </p:cNvPr>
            <p:cNvSpPr/>
            <p:nvPr/>
          </p:nvSpPr>
          <p:spPr>
            <a:xfrm>
              <a:off x="6792579" y="2323115"/>
              <a:ext cx="502920" cy="502546"/>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cxnSp>
          <p:nvCxnSpPr>
            <p:cNvPr id="99" name="Straight Connector 98">
              <a:extLst>
                <a:ext uri="{FF2B5EF4-FFF2-40B4-BE49-F238E27FC236}">
                  <a16:creationId xmlns:a16="http://schemas.microsoft.com/office/drawing/2014/main" id="{D119BF23-F66F-4FCF-9D22-A1AE0B620CEB}"/>
                </a:ext>
              </a:extLst>
            </p:cNvPr>
            <p:cNvCxnSpPr>
              <a:cxnSpLocks/>
              <a:stCxn id="96" idx="6"/>
              <a:endCxn id="98" idx="1"/>
            </p:cNvCxnSpPr>
            <p:nvPr/>
          </p:nvCxnSpPr>
          <p:spPr>
            <a:xfrm>
              <a:off x="6517571" y="2167455"/>
              <a:ext cx="348659" cy="229256"/>
            </a:xfrm>
            <a:prstGeom prst="line">
              <a:avLst/>
            </a:prstGeom>
          </p:spPr>
          <p:style>
            <a:lnRef idx="1">
              <a:schemeClr val="dk1"/>
            </a:lnRef>
            <a:fillRef idx="0">
              <a:schemeClr val="dk1"/>
            </a:fillRef>
            <a:effectRef idx="0">
              <a:schemeClr val="dk1"/>
            </a:effectRef>
            <a:fontRef idx="minor">
              <a:schemeClr val="tx1"/>
            </a:fontRef>
          </p:style>
        </p:cxnSp>
        <p:cxnSp>
          <p:nvCxnSpPr>
            <p:cNvPr id="100" name="Straight Connector 99">
              <a:extLst>
                <a:ext uri="{FF2B5EF4-FFF2-40B4-BE49-F238E27FC236}">
                  <a16:creationId xmlns:a16="http://schemas.microsoft.com/office/drawing/2014/main" id="{1CF55416-AAB1-4769-9849-CDBBC5218855}"/>
                </a:ext>
              </a:extLst>
            </p:cNvPr>
            <p:cNvCxnSpPr>
              <a:cxnSpLocks/>
              <a:stCxn id="97" idx="6"/>
              <a:endCxn id="98" idx="3"/>
            </p:cNvCxnSpPr>
            <p:nvPr/>
          </p:nvCxnSpPr>
          <p:spPr>
            <a:xfrm flipV="1">
              <a:off x="6517571" y="2752065"/>
              <a:ext cx="348659" cy="234120"/>
            </a:xfrm>
            <a:prstGeom prst="line">
              <a:avLst/>
            </a:prstGeom>
          </p:spPr>
          <p:style>
            <a:lnRef idx="1">
              <a:schemeClr val="dk1"/>
            </a:lnRef>
            <a:fillRef idx="0">
              <a:schemeClr val="dk1"/>
            </a:fillRef>
            <a:effectRef idx="0">
              <a:schemeClr val="dk1"/>
            </a:effectRef>
            <a:fontRef idx="minor">
              <a:schemeClr val="tx1"/>
            </a:fontRef>
          </p:style>
        </p:cxnSp>
        <p:cxnSp>
          <p:nvCxnSpPr>
            <p:cNvPr id="101" name="Straight Connector 100">
              <a:extLst>
                <a:ext uri="{FF2B5EF4-FFF2-40B4-BE49-F238E27FC236}">
                  <a16:creationId xmlns:a16="http://schemas.microsoft.com/office/drawing/2014/main" id="{A5ED2C21-5F3E-4071-B8D1-2B66958905FC}"/>
                </a:ext>
              </a:extLst>
            </p:cNvPr>
            <p:cNvCxnSpPr>
              <a:stCxn id="96" idx="4"/>
              <a:endCxn id="97" idx="0"/>
            </p:cNvCxnSpPr>
            <p:nvPr/>
          </p:nvCxnSpPr>
          <p:spPr>
            <a:xfrm>
              <a:off x="6266111" y="2418728"/>
              <a:ext cx="0" cy="316184"/>
            </a:xfrm>
            <a:prstGeom prst="line">
              <a:avLst/>
            </a:prstGeom>
          </p:spPr>
          <p:style>
            <a:lnRef idx="1">
              <a:schemeClr val="dk1"/>
            </a:lnRef>
            <a:fillRef idx="0">
              <a:schemeClr val="dk1"/>
            </a:fillRef>
            <a:effectRef idx="0">
              <a:schemeClr val="dk1"/>
            </a:effectRef>
            <a:fontRef idx="minor">
              <a:schemeClr val="tx1"/>
            </a:fontRef>
          </p:style>
        </p:cxnSp>
        <p:sp>
          <p:nvSpPr>
            <p:cNvPr id="102" name="Oval 101">
              <a:extLst>
                <a:ext uri="{FF2B5EF4-FFF2-40B4-BE49-F238E27FC236}">
                  <a16:creationId xmlns:a16="http://schemas.microsoft.com/office/drawing/2014/main" id="{33B2F751-65E8-42D7-837B-F9E6A372CD0B}"/>
                </a:ext>
              </a:extLst>
            </p:cNvPr>
            <p:cNvSpPr/>
            <p:nvPr/>
          </p:nvSpPr>
          <p:spPr>
            <a:xfrm>
              <a:off x="7672294" y="2335869"/>
              <a:ext cx="502920" cy="502546"/>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103" name="Oval 102">
              <a:extLst>
                <a:ext uri="{FF2B5EF4-FFF2-40B4-BE49-F238E27FC236}">
                  <a16:creationId xmlns:a16="http://schemas.microsoft.com/office/drawing/2014/main" id="{4504E4C5-8607-4150-BCA7-68E6921AD7D9}"/>
                </a:ext>
              </a:extLst>
            </p:cNvPr>
            <p:cNvSpPr/>
            <p:nvPr/>
          </p:nvSpPr>
          <p:spPr>
            <a:xfrm>
              <a:off x="7672294" y="3154599"/>
              <a:ext cx="502920" cy="502546"/>
            </a:xfrm>
            <a:prstGeom prst="ellipse">
              <a:avLst/>
            </a:prstGeom>
            <a:solidFill>
              <a:srgbClr val="00B0F0"/>
            </a:solidFill>
            <a:ln>
              <a:solidFill>
                <a:srgbClr val="00B0F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104" name="Oval 103">
              <a:extLst>
                <a:ext uri="{FF2B5EF4-FFF2-40B4-BE49-F238E27FC236}">
                  <a16:creationId xmlns:a16="http://schemas.microsoft.com/office/drawing/2014/main" id="{38392754-FEA9-466C-8D4B-7EF5BF6811F4}"/>
                </a:ext>
              </a:extLst>
            </p:cNvPr>
            <p:cNvSpPr/>
            <p:nvPr/>
          </p:nvSpPr>
          <p:spPr>
            <a:xfrm>
              <a:off x="8450222" y="2742802"/>
              <a:ext cx="502920" cy="502546"/>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cxnSp>
          <p:nvCxnSpPr>
            <p:cNvPr id="105" name="Straight Connector 104">
              <a:extLst>
                <a:ext uri="{FF2B5EF4-FFF2-40B4-BE49-F238E27FC236}">
                  <a16:creationId xmlns:a16="http://schemas.microsoft.com/office/drawing/2014/main" id="{9FC8903C-98A1-4761-A30F-DFA8B2D8E55C}"/>
                </a:ext>
              </a:extLst>
            </p:cNvPr>
            <p:cNvCxnSpPr>
              <a:cxnSpLocks/>
              <a:stCxn id="102" idx="6"/>
              <a:endCxn id="104" idx="1"/>
            </p:cNvCxnSpPr>
            <p:nvPr/>
          </p:nvCxnSpPr>
          <p:spPr>
            <a:xfrm>
              <a:off x="8175214" y="2587142"/>
              <a:ext cx="348659" cy="229256"/>
            </a:xfrm>
            <a:prstGeom prst="line">
              <a:avLst/>
            </a:prstGeom>
          </p:spPr>
          <p:style>
            <a:lnRef idx="1">
              <a:schemeClr val="dk1"/>
            </a:lnRef>
            <a:fillRef idx="0">
              <a:schemeClr val="dk1"/>
            </a:fillRef>
            <a:effectRef idx="0">
              <a:schemeClr val="dk1"/>
            </a:effectRef>
            <a:fontRef idx="minor">
              <a:schemeClr val="tx1"/>
            </a:fontRef>
          </p:style>
        </p:cxnSp>
        <p:cxnSp>
          <p:nvCxnSpPr>
            <p:cNvPr id="106" name="Straight Connector 105">
              <a:extLst>
                <a:ext uri="{FF2B5EF4-FFF2-40B4-BE49-F238E27FC236}">
                  <a16:creationId xmlns:a16="http://schemas.microsoft.com/office/drawing/2014/main" id="{F2923759-B5F6-4F2F-8D07-6D51FC8069A7}"/>
                </a:ext>
              </a:extLst>
            </p:cNvPr>
            <p:cNvCxnSpPr>
              <a:cxnSpLocks/>
              <a:stCxn id="103" idx="6"/>
              <a:endCxn id="104" idx="3"/>
            </p:cNvCxnSpPr>
            <p:nvPr/>
          </p:nvCxnSpPr>
          <p:spPr>
            <a:xfrm flipV="1">
              <a:off x="8175214" y="3171752"/>
              <a:ext cx="348659" cy="234120"/>
            </a:xfrm>
            <a:prstGeom prst="line">
              <a:avLst/>
            </a:prstGeom>
          </p:spPr>
          <p:style>
            <a:lnRef idx="1">
              <a:schemeClr val="dk1"/>
            </a:lnRef>
            <a:fillRef idx="0">
              <a:schemeClr val="dk1"/>
            </a:fillRef>
            <a:effectRef idx="0">
              <a:schemeClr val="dk1"/>
            </a:effectRef>
            <a:fontRef idx="minor">
              <a:schemeClr val="tx1"/>
            </a:fontRef>
          </p:style>
        </p:cxnSp>
        <p:cxnSp>
          <p:nvCxnSpPr>
            <p:cNvPr id="107" name="Straight Connector 106">
              <a:extLst>
                <a:ext uri="{FF2B5EF4-FFF2-40B4-BE49-F238E27FC236}">
                  <a16:creationId xmlns:a16="http://schemas.microsoft.com/office/drawing/2014/main" id="{B06C60D0-5C03-4239-9383-DF88E0BC68D6}"/>
                </a:ext>
              </a:extLst>
            </p:cNvPr>
            <p:cNvCxnSpPr>
              <a:stCxn id="102" idx="4"/>
              <a:endCxn id="103" idx="0"/>
            </p:cNvCxnSpPr>
            <p:nvPr/>
          </p:nvCxnSpPr>
          <p:spPr>
            <a:xfrm>
              <a:off x="7923754" y="2838415"/>
              <a:ext cx="0" cy="316184"/>
            </a:xfrm>
            <a:prstGeom prst="line">
              <a:avLst/>
            </a:prstGeom>
          </p:spPr>
          <p:style>
            <a:lnRef idx="1">
              <a:schemeClr val="dk1"/>
            </a:lnRef>
            <a:fillRef idx="0">
              <a:schemeClr val="dk1"/>
            </a:fillRef>
            <a:effectRef idx="0">
              <a:schemeClr val="dk1"/>
            </a:effectRef>
            <a:fontRef idx="minor">
              <a:schemeClr val="tx1"/>
            </a:fontRef>
          </p:style>
        </p:cxnSp>
      </p:grpSp>
      <p:grpSp>
        <p:nvGrpSpPr>
          <p:cNvPr id="108" name="Group 107">
            <a:extLst>
              <a:ext uri="{FF2B5EF4-FFF2-40B4-BE49-F238E27FC236}">
                <a16:creationId xmlns:a16="http://schemas.microsoft.com/office/drawing/2014/main" id="{A744A89C-491E-4B62-B21C-CD7A48DA6870}"/>
              </a:ext>
            </a:extLst>
          </p:cNvPr>
          <p:cNvGrpSpPr/>
          <p:nvPr/>
        </p:nvGrpSpPr>
        <p:grpSpPr>
          <a:xfrm>
            <a:off x="6523583" y="5421429"/>
            <a:ext cx="2468880" cy="1371600"/>
            <a:chOff x="6014651" y="1916182"/>
            <a:chExt cx="2938491" cy="1740963"/>
          </a:xfrm>
        </p:grpSpPr>
        <p:sp>
          <p:nvSpPr>
            <p:cNvPr id="109" name="Oval 108">
              <a:extLst>
                <a:ext uri="{FF2B5EF4-FFF2-40B4-BE49-F238E27FC236}">
                  <a16:creationId xmlns:a16="http://schemas.microsoft.com/office/drawing/2014/main" id="{E697109E-F4BB-4AB1-8637-78C27E9D2239}"/>
                </a:ext>
              </a:extLst>
            </p:cNvPr>
            <p:cNvSpPr/>
            <p:nvPr/>
          </p:nvSpPr>
          <p:spPr>
            <a:xfrm>
              <a:off x="6014651" y="1916182"/>
              <a:ext cx="502920" cy="502546"/>
            </a:xfrm>
            <a:prstGeom prst="ellipse">
              <a:avLst/>
            </a:prstGeom>
            <a:solidFill>
              <a:srgbClr val="00B0F0"/>
            </a:solidFill>
            <a:ln>
              <a:solidFill>
                <a:srgbClr val="00B0F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110" name="Oval 109">
              <a:extLst>
                <a:ext uri="{FF2B5EF4-FFF2-40B4-BE49-F238E27FC236}">
                  <a16:creationId xmlns:a16="http://schemas.microsoft.com/office/drawing/2014/main" id="{9C83F3C6-1DC3-4139-AD63-03A96C5BD600}"/>
                </a:ext>
              </a:extLst>
            </p:cNvPr>
            <p:cNvSpPr/>
            <p:nvPr/>
          </p:nvSpPr>
          <p:spPr>
            <a:xfrm>
              <a:off x="6014651" y="2734912"/>
              <a:ext cx="502920" cy="502546"/>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111" name="Oval 110">
              <a:extLst>
                <a:ext uri="{FF2B5EF4-FFF2-40B4-BE49-F238E27FC236}">
                  <a16:creationId xmlns:a16="http://schemas.microsoft.com/office/drawing/2014/main" id="{39B7A324-C02F-487B-9C4E-9D9A529616C8}"/>
                </a:ext>
              </a:extLst>
            </p:cNvPr>
            <p:cNvSpPr/>
            <p:nvPr/>
          </p:nvSpPr>
          <p:spPr>
            <a:xfrm>
              <a:off x="6792579" y="2323115"/>
              <a:ext cx="502920" cy="502546"/>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cxnSp>
          <p:nvCxnSpPr>
            <p:cNvPr id="112" name="Straight Connector 111">
              <a:extLst>
                <a:ext uri="{FF2B5EF4-FFF2-40B4-BE49-F238E27FC236}">
                  <a16:creationId xmlns:a16="http://schemas.microsoft.com/office/drawing/2014/main" id="{601E84C6-B574-485F-84AD-C79D1C979C55}"/>
                </a:ext>
              </a:extLst>
            </p:cNvPr>
            <p:cNvCxnSpPr>
              <a:cxnSpLocks/>
              <a:stCxn id="109" idx="6"/>
              <a:endCxn id="111" idx="1"/>
            </p:cNvCxnSpPr>
            <p:nvPr/>
          </p:nvCxnSpPr>
          <p:spPr>
            <a:xfrm>
              <a:off x="6517571" y="2167455"/>
              <a:ext cx="348659" cy="229256"/>
            </a:xfrm>
            <a:prstGeom prst="line">
              <a:avLst/>
            </a:prstGeom>
          </p:spPr>
          <p:style>
            <a:lnRef idx="1">
              <a:schemeClr val="dk1"/>
            </a:lnRef>
            <a:fillRef idx="0">
              <a:schemeClr val="dk1"/>
            </a:fillRef>
            <a:effectRef idx="0">
              <a:schemeClr val="dk1"/>
            </a:effectRef>
            <a:fontRef idx="minor">
              <a:schemeClr val="tx1"/>
            </a:fontRef>
          </p:style>
        </p:cxnSp>
        <p:cxnSp>
          <p:nvCxnSpPr>
            <p:cNvPr id="113" name="Straight Connector 112">
              <a:extLst>
                <a:ext uri="{FF2B5EF4-FFF2-40B4-BE49-F238E27FC236}">
                  <a16:creationId xmlns:a16="http://schemas.microsoft.com/office/drawing/2014/main" id="{1AC962B3-9729-4520-A0B0-E3B2EB6130B7}"/>
                </a:ext>
              </a:extLst>
            </p:cNvPr>
            <p:cNvCxnSpPr>
              <a:cxnSpLocks/>
              <a:stCxn id="110" idx="6"/>
              <a:endCxn id="111" idx="3"/>
            </p:cNvCxnSpPr>
            <p:nvPr/>
          </p:nvCxnSpPr>
          <p:spPr>
            <a:xfrm flipV="1">
              <a:off x="6517571" y="2752065"/>
              <a:ext cx="348659" cy="234120"/>
            </a:xfrm>
            <a:prstGeom prst="line">
              <a:avLst/>
            </a:prstGeom>
          </p:spPr>
          <p:style>
            <a:lnRef idx="1">
              <a:schemeClr val="dk1"/>
            </a:lnRef>
            <a:fillRef idx="0">
              <a:schemeClr val="dk1"/>
            </a:fillRef>
            <a:effectRef idx="0">
              <a:schemeClr val="dk1"/>
            </a:effectRef>
            <a:fontRef idx="minor">
              <a:schemeClr val="tx1"/>
            </a:fontRef>
          </p:style>
        </p:cxnSp>
        <p:cxnSp>
          <p:nvCxnSpPr>
            <p:cNvPr id="114" name="Straight Connector 113">
              <a:extLst>
                <a:ext uri="{FF2B5EF4-FFF2-40B4-BE49-F238E27FC236}">
                  <a16:creationId xmlns:a16="http://schemas.microsoft.com/office/drawing/2014/main" id="{ACE1B7E8-3490-418B-99C7-CF6BFC13DFAF}"/>
                </a:ext>
              </a:extLst>
            </p:cNvPr>
            <p:cNvCxnSpPr>
              <a:stCxn id="109" idx="4"/>
              <a:endCxn id="110" idx="0"/>
            </p:cNvCxnSpPr>
            <p:nvPr/>
          </p:nvCxnSpPr>
          <p:spPr>
            <a:xfrm>
              <a:off x="6266111" y="2418728"/>
              <a:ext cx="0" cy="316184"/>
            </a:xfrm>
            <a:prstGeom prst="line">
              <a:avLst/>
            </a:prstGeom>
          </p:spPr>
          <p:style>
            <a:lnRef idx="1">
              <a:schemeClr val="dk1"/>
            </a:lnRef>
            <a:fillRef idx="0">
              <a:schemeClr val="dk1"/>
            </a:fillRef>
            <a:effectRef idx="0">
              <a:schemeClr val="dk1"/>
            </a:effectRef>
            <a:fontRef idx="minor">
              <a:schemeClr val="tx1"/>
            </a:fontRef>
          </p:style>
        </p:cxnSp>
        <p:sp>
          <p:nvSpPr>
            <p:cNvPr id="115" name="Oval 114">
              <a:extLst>
                <a:ext uri="{FF2B5EF4-FFF2-40B4-BE49-F238E27FC236}">
                  <a16:creationId xmlns:a16="http://schemas.microsoft.com/office/drawing/2014/main" id="{2DAA578C-87EB-45DD-8DCA-EB7FD19DE46B}"/>
                </a:ext>
              </a:extLst>
            </p:cNvPr>
            <p:cNvSpPr/>
            <p:nvPr/>
          </p:nvSpPr>
          <p:spPr>
            <a:xfrm>
              <a:off x="7672294" y="2335869"/>
              <a:ext cx="502920" cy="502546"/>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116" name="Oval 115">
              <a:extLst>
                <a:ext uri="{FF2B5EF4-FFF2-40B4-BE49-F238E27FC236}">
                  <a16:creationId xmlns:a16="http://schemas.microsoft.com/office/drawing/2014/main" id="{EEB0EB82-C5B2-4E22-9D60-8ECC7CAF6FE9}"/>
                </a:ext>
              </a:extLst>
            </p:cNvPr>
            <p:cNvSpPr/>
            <p:nvPr/>
          </p:nvSpPr>
          <p:spPr>
            <a:xfrm>
              <a:off x="7672294" y="3154599"/>
              <a:ext cx="502920" cy="502546"/>
            </a:xfrm>
            <a:prstGeom prst="ellipse">
              <a:avLst/>
            </a:prstGeom>
            <a:solidFill>
              <a:srgbClr val="00B0F0"/>
            </a:solidFill>
            <a:ln>
              <a:solidFill>
                <a:srgbClr val="00B0F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117" name="Oval 116">
              <a:extLst>
                <a:ext uri="{FF2B5EF4-FFF2-40B4-BE49-F238E27FC236}">
                  <a16:creationId xmlns:a16="http://schemas.microsoft.com/office/drawing/2014/main" id="{652BDC00-7B6B-449E-8B72-236A2A7A5750}"/>
                </a:ext>
              </a:extLst>
            </p:cNvPr>
            <p:cNvSpPr/>
            <p:nvPr/>
          </p:nvSpPr>
          <p:spPr>
            <a:xfrm>
              <a:off x="8450222" y="2742802"/>
              <a:ext cx="502920" cy="502546"/>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cxnSp>
          <p:nvCxnSpPr>
            <p:cNvPr id="118" name="Straight Connector 117">
              <a:extLst>
                <a:ext uri="{FF2B5EF4-FFF2-40B4-BE49-F238E27FC236}">
                  <a16:creationId xmlns:a16="http://schemas.microsoft.com/office/drawing/2014/main" id="{2BC382C2-4E0F-4A24-887F-DA37263088FB}"/>
                </a:ext>
              </a:extLst>
            </p:cNvPr>
            <p:cNvCxnSpPr>
              <a:cxnSpLocks/>
              <a:stCxn id="115" idx="6"/>
              <a:endCxn id="117" idx="1"/>
            </p:cNvCxnSpPr>
            <p:nvPr/>
          </p:nvCxnSpPr>
          <p:spPr>
            <a:xfrm>
              <a:off x="8175214" y="2587142"/>
              <a:ext cx="348659" cy="229256"/>
            </a:xfrm>
            <a:prstGeom prst="line">
              <a:avLst/>
            </a:prstGeom>
          </p:spPr>
          <p:style>
            <a:lnRef idx="1">
              <a:schemeClr val="dk1"/>
            </a:lnRef>
            <a:fillRef idx="0">
              <a:schemeClr val="dk1"/>
            </a:fillRef>
            <a:effectRef idx="0">
              <a:schemeClr val="dk1"/>
            </a:effectRef>
            <a:fontRef idx="minor">
              <a:schemeClr val="tx1"/>
            </a:fontRef>
          </p:style>
        </p:cxnSp>
        <p:cxnSp>
          <p:nvCxnSpPr>
            <p:cNvPr id="119" name="Straight Connector 118">
              <a:extLst>
                <a:ext uri="{FF2B5EF4-FFF2-40B4-BE49-F238E27FC236}">
                  <a16:creationId xmlns:a16="http://schemas.microsoft.com/office/drawing/2014/main" id="{A0FA611E-18F5-433C-A323-22A22EE67AD1}"/>
                </a:ext>
              </a:extLst>
            </p:cNvPr>
            <p:cNvCxnSpPr>
              <a:cxnSpLocks/>
              <a:stCxn id="116" idx="6"/>
              <a:endCxn id="117" idx="3"/>
            </p:cNvCxnSpPr>
            <p:nvPr/>
          </p:nvCxnSpPr>
          <p:spPr>
            <a:xfrm flipV="1">
              <a:off x="8175214" y="3171752"/>
              <a:ext cx="348659" cy="234120"/>
            </a:xfrm>
            <a:prstGeom prst="line">
              <a:avLst/>
            </a:prstGeom>
          </p:spPr>
          <p:style>
            <a:lnRef idx="1">
              <a:schemeClr val="dk1"/>
            </a:lnRef>
            <a:fillRef idx="0">
              <a:schemeClr val="dk1"/>
            </a:fillRef>
            <a:effectRef idx="0">
              <a:schemeClr val="dk1"/>
            </a:effectRef>
            <a:fontRef idx="minor">
              <a:schemeClr val="tx1"/>
            </a:fontRef>
          </p:style>
        </p:cxnSp>
        <p:cxnSp>
          <p:nvCxnSpPr>
            <p:cNvPr id="120" name="Straight Connector 119">
              <a:extLst>
                <a:ext uri="{FF2B5EF4-FFF2-40B4-BE49-F238E27FC236}">
                  <a16:creationId xmlns:a16="http://schemas.microsoft.com/office/drawing/2014/main" id="{A3A1E457-F033-499F-A5C8-B31D3EAD5446}"/>
                </a:ext>
              </a:extLst>
            </p:cNvPr>
            <p:cNvCxnSpPr>
              <a:stCxn id="115" idx="4"/>
              <a:endCxn id="116" idx="0"/>
            </p:cNvCxnSpPr>
            <p:nvPr/>
          </p:nvCxnSpPr>
          <p:spPr>
            <a:xfrm>
              <a:off x="7923754" y="2838415"/>
              <a:ext cx="0" cy="316184"/>
            </a:xfrm>
            <a:prstGeom prst="line">
              <a:avLst/>
            </a:prstGeom>
          </p:spPr>
          <p:style>
            <a:lnRef idx="1">
              <a:schemeClr val="dk1"/>
            </a:lnRef>
            <a:fillRef idx="0">
              <a:schemeClr val="dk1"/>
            </a:fillRef>
            <a:effectRef idx="0">
              <a:schemeClr val="dk1"/>
            </a:effectRef>
            <a:fontRef idx="minor">
              <a:schemeClr val="tx1"/>
            </a:fontRef>
          </p:style>
        </p:cxnSp>
      </p:grpSp>
      <p:grpSp>
        <p:nvGrpSpPr>
          <p:cNvPr id="121" name="Group 120">
            <a:extLst>
              <a:ext uri="{FF2B5EF4-FFF2-40B4-BE49-F238E27FC236}">
                <a16:creationId xmlns:a16="http://schemas.microsoft.com/office/drawing/2014/main" id="{F30764DB-F120-4D5F-A7F6-20584061B28E}"/>
              </a:ext>
            </a:extLst>
          </p:cNvPr>
          <p:cNvGrpSpPr/>
          <p:nvPr/>
        </p:nvGrpSpPr>
        <p:grpSpPr>
          <a:xfrm>
            <a:off x="6763608" y="1368356"/>
            <a:ext cx="2257607" cy="1173637"/>
            <a:chOff x="6266111" y="2167455"/>
            <a:chExt cx="2687031" cy="1489690"/>
          </a:xfrm>
        </p:grpSpPr>
        <p:sp>
          <p:nvSpPr>
            <p:cNvPr id="124" name="Oval 123">
              <a:extLst>
                <a:ext uri="{FF2B5EF4-FFF2-40B4-BE49-F238E27FC236}">
                  <a16:creationId xmlns:a16="http://schemas.microsoft.com/office/drawing/2014/main" id="{1C6CEFB4-809C-414F-AADB-BF1046C3205C}"/>
                </a:ext>
              </a:extLst>
            </p:cNvPr>
            <p:cNvSpPr/>
            <p:nvPr/>
          </p:nvSpPr>
          <p:spPr>
            <a:xfrm>
              <a:off x="6792579" y="2323115"/>
              <a:ext cx="502920" cy="502546"/>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cxnSp>
          <p:nvCxnSpPr>
            <p:cNvPr id="125" name="Straight Connector 124">
              <a:extLst>
                <a:ext uri="{FF2B5EF4-FFF2-40B4-BE49-F238E27FC236}">
                  <a16:creationId xmlns:a16="http://schemas.microsoft.com/office/drawing/2014/main" id="{42D7E3FA-5D05-45FA-9620-66A4BDF62660}"/>
                </a:ext>
              </a:extLst>
            </p:cNvPr>
            <p:cNvCxnSpPr>
              <a:cxnSpLocks/>
              <a:endCxn id="124" idx="1"/>
            </p:cNvCxnSpPr>
            <p:nvPr/>
          </p:nvCxnSpPr>
          <p:spPr>
            <a:xfrm>
              <a:off x="6517571" y="2167455"/>
              <a:ext cx="348659" cy="229256"/>
            </a:xfrm>
            <a:prstGeom prst="line">
              <a:avLst/>
            </a:prstGeom>
          </p:spPr>
          <p:style>
            <a:lnRef idx="1">
              <a:schemeClr val="dk1"/>
            </a:lnRef>
            <a:fillRef idx="0">
              <a:schemeClr val="dk1"/>
            </a:fillRef>
            <a:effectRef idx="0">
              <a:schemeClr val="dk1"/>
            </a:effectRef>
            <a:fontRef idx="minor">
              <a:schemeClr val="tx1"/>
            </a:fontRef>
          </p:style>
        </p:cxnSp>
        <p:cxnSp>
          <p:nvCxnSpPr>
            <p:cNvPr id="126" name="Straight Connector 125">
              <a:extLst>
                <a:ext uri="{FF2B5EF4-FFF2-40B4-BE49-F238E27FC236}">
                  <a16:creationId xmlns:a16="http://schemas.microsoft.com/office/drawing/2014/main" id="{5318AE0B-4F43-4A88-BC7E-EDD51B7F71E7}"/>
                </a:ext>
              </a:extLst>
            </p:cNvPr>
            <p:cNvCxnSpPr>
              <a:cxnSpLocks/>
              <a:endCxn id="124" idx="3"/>
            </p:cNvCxnSpPr>
            <p:nvPr/>
          </p:nvCxnSpPr>
          <p:spPr>
            <a:xfrm flipV="1">
              <a:off x="6517571" y="2752065"/>
              <a:ext cx="348659" cy="234120"/>
            </a:xfrm>
            <a:prstGeom prst="line">
              <a:avLst/>
            </a:prstGeom>
          </p:spPr>
          <p:style>
            <a:lnRef idx="1">
              <a:schemeClr val="dk1"/>
            </a:lnRef>
            <a:fillRef idx="0">
              <a:schemeClr val="dk1"/>
            </a:fillRef>
            <a:effectRef idx="0">
              <a:schemeClr val="dk1"/>
            </a:effectRef>
            <a:fontRef idx="minor">
              <a:schemeClr val="tx1"/>
            </a:fontRef>
          </p:style>
        </p:cxnSp>
        <p:cxnSp>
          <p:nvCxnSpPr>
            <p:cNvPr id="127" name="Straight Connector 126">
              <a:extLst>
                <a:ext uri="{FF2B5EF4-FFF2-40B4-BE49-F238E27FC236}">
                  <a16:creationId xmlns:a16="http://schemas.microsoft.com/office/drawing/2014/main" id="{FB888F78-5A56-4F2E-B487-54A7071DE0C3}"/>
                </a:ext>
              </a:extLst>
            </p:cNvPr>
            <p:cNvCxnSpPr>
              <a:cxnSpLocks/>
            </p:cNvCxnSpPr>
            <p:nvPr/>
          </p:nvCxnSpPr>
          <p:spPr>
            <a:xfrm>
              <a:off x="6266111" y="2418728"/>
              <a:ext cx="0" cy="316184"/>
            </a:xfrm>
            <a:prstGeom prst="line">
              <a:avLst/>
            </a:prstGeom>
          </p:spPr>
          <p:style>
            <a:lnRef idx="1">
              <a:schemeClr val="dk1"/>
            </a:lnRef>
            <a:fillRef idx="0">
              <a:schemeClr val="dk1"/>
            </a:fillRef>
            <a:effectRef idx="0">
              <a:schemeClr val="dk1"/>
            </a:effectRef>
            <a:fontRef idx="minor">
              <a:schemeClr val="tx1"/>
            </a:fontRef>
          </p:style>
        </p:cxnSp>
        <p:sp>
          <p:nvSpPr>
            <p:cNvPr id="128" name="Oval 127">
              <a:extLst>
                <a:ext uri="{FF2B5EF4-FFF2-40B4-BE49-F238E27FC236}">
                  <a16:creationId xmlns:a16="http://schemas.microsoft.com/office/drawing/2014/main" id="{5D8B3A11-7A0E-4690-8E99-1F8C25DD254D}"/>
                </a:ext>
              </a:extLst>
            </p:cNvPr>
            <p:cNvSpPr/>
            <p:nvPr/>
          </p:nvSpPr>
          <p:spPr>
            <a:xfrm>
              <a:off x="7672294" y="2335869"/>
              <a:ext cx="502920" cy="502546"/>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129" name="Oval 128">
              <a:extLst>
                <a:ext uri="{FF2B5EF4-FFF2-40B4-BE49-F238E27FC236}">
                  <a16:creationId xmlns:a16="http://schemas.microsoft.com/office/drawing/2014/main" id="{F9B8F601-4639-4157-B51E-89DF67C71E59}"/>
                </a:ext>
              </a:extLst>
            </p:cNvPr>
            <p:cNvSpPr/>
            <p:nvPr/>
          </p:nvSpPr>
          <p:spPr>
            <a:xfrm>
              <a:off x="7672294" y="3154599"/>
              <a:ext cx="502920" cy="502546"/>
            </a:xfrm>
            <a:prstGeom prst="ellipse">
              <a:avLst/>
            </a:prstGeom>
            <a:solidFill>
              <a:srgbClr val="00B0F0"/>
            </a:solidFill>
            <a:ln>
              <a:solidFill>
                <a:srgbClr val="00B0F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130" name="Oval 129">
              <a:extLst>
                <a:ext uri="{FF2B5EF4-FFF2-40B4-BE49-F238E27FC236}">
                  <a16:creationId xmlns:a16="http://schemas.microsoft.com/office/drawing/2014/main" id="{48DCAE43-6E33-44AD-997F-377E09667BC0}"/>
                </a:ext>
              </a:extLst>
            </p:cNvPr>
            <p:cNvSpPr/>
            <p:nvPr/>
          </p:nvSpPr>
          <p:spPr>
            <a:xfrm>
              <a:off x="8450222" y="2742802"/>
              <a:ext cx="502920" cy="502546"/>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cxnSp>
          <p:nvCxnSpPr>
            <p:cNvPr id="131" name="Straight Connector 130">
              <a:extLst>
                <a:ext uri="{FF2B5EF4-FFF2-40B4-BE49-F238E27FC236}">
                  <a16:creationId xmlns:a16="http://schemas.microsoft.com/office/drawing/2014/main" id="{F6FE6713-65A7-4851-9835-42B037DE4CA9}"/>
                </a:ext>
              </a:extLst>
            </p:cNvPr>
            <p:cNvCxnSpPr>
              <a:cxnSpLocks/>
              <a:stCxn id="128" idx="6"/>
              <a:endCxn id="130" idx="1"/>
            </p:cNvCxnSpPr>
            <p:nvPr/>
          </p:nvCxnSpPr>
          <p:spPr>
            <a:xfrm>
              <a:off x="8175214" y="2587142"/>
              <a:ext cx="348659" cy="229256"/>
            </a:xfrm>
            <a:prstGeom prst="line">
              <a:avLst/>
            </a:prstGeom>
          </p:spPr>
          <p:style>
            <a:lnRef idx="1">
              <a:schemeClr val="dk1"/>
            </a:lnRef>
            <a:fillRef idx="0">
              <a:schemeClr val="dk1"/>
            </a:fillRef>
            <a:effectRef idx="0">
              <a:schemeClr val="dk1"/>
            </a:effectRef>
            <a:fontRef idx="minor">
              <a:schemeClr val="tx1"/>
            </a:fontRef>
          </p:style>
        </p:cxnSp>
        <p:cxnSp>
          <p:nvCxnSpPr>
            <p:cNvPr id="132" name="Straight Connector 131">
              <a:extLst>
                <a:ext uri="{FF2B5EF4-FFF2-40B4-BE49-F238E27FC236}">
                  <a16:creationId xmlns:a16="http://schemas.microsoft.com/office/drawing/2014/main" id="{174ECEB3-D9BE-48FC-A16E-37A3BDDE3372}"/>
                </a:ext>
              </a:extLst>
            </p:cNvPr>
            <p:cNvCxnSpPr>
              <a:cxnSpLocks/>
              <a:stCxn id="129" idx="6"/>
              <a:endCxn id="130" idx="3"/>
            </p:cNvCxnSpPr>
            <p:nvPr/>
          </p:nvCxnSpPr>
          <p:spPr>
            <a:xfrm flipV="1">
              <a:off x="8175214" y="3171752"/>
              <a:ext cx="348659" cy="234120"/>
            </a:xfrm>
            <a:prstGeom prst="line">
              <a:avLst/>
            </a:prstGeom>
          </p:spPr>
          <p:style>
            <a:lnRef idx="1">
              <a:schemeClr val="dk1"/>
            </a:lnRef>
            <a:fillRef idx="0">
              <a:schemeClr val="dk1"/>
            </a:fillRef>
            <a:effectRef idx="0">
              <a:schemeClr val="dk1"/>
            </a:effectRef>
            <a:fontRef idx="minor">
              <a:schemeClr val="tx1"/>
            </a:fontRef>
          </p:style>
        </p:cxnSp>
        <p:cxnSp>
          <p:nvCxnSpPr>
            <p:cNvPr id="133" name="Straight Connector 132">
              <a:extLst>
                <a:ext uri="{FF2B5EF4-FFF2-40B4-BE49-F238E27FC236}">
                  <a16:creationId xmlns:a16="http://schemas.microsoft.com/office/drawing/2014/main" id="{38576FCD-7DAE-4C6B-890E-36421991C22B}"/>
                </a:ext>
              </a:extLst>
            </p:cNvPr>
            <p:cNvCxnSpPr>
              <a:stCxn id="128" idx="4"/>
              <a:endCxn id="129" idx="0"/>
            </p:cNvCxnSpPr>
            <p:nvPr/>
          </p:nvCxnSpPr>
          <p:spPr>
            <a:xfrm>
              <a:off x="7923754" y="2838415"/>
              <a:ext cx="0" cy="316184"/>
            </a:xfrm>
            <a:prstGeom prst="line">
              <a:avLst/>
            </a:prstGeom>
          </p:spPr>
          <p:style>
            <a:lnRef idx="1">
              <a:schemeClr val="dk1"/>
            </a:lnRef>
            <a:fillRef idx="0">
              <a:schemeClr val="dk1"/>
            </a:fillRef>
            <a:effectRef idx="0">
              <a:schemeClr val="dk1"/>
            </a:effectRef>
            <a:fontRef idx="minor">
              <a:schemeClr val="tx1"/>
            </a:fontRef>
          </p:style>
        </p:cxnSp>
      </p:grpSp>
      <p:cxnSp>
        <p:nvCxnSpPr>
          <p:cNvPr id="135" name="Straight Connector 134">
            <a:extLst>
              <a:ext uri="{FF2B5EF4-FFF2-40B4-BE49-F238E27FC236}">
                <a16:creationId xmlns:a16="http://schemas.microsoft.com/office/drawing/2014/main" id="{0A1737E4-A0A2-49DF-B204-46BE946D7989}"/>
              </a:ext>
            </a:extLst>
          </p:cNvPr>
          <p:cNvCxnSpPr>
            <a:cxnSpLocks/>
            <a:stCxn id="10" idx="7"/>
          </p:cNvCxnSpPr>
          <p:nvPr/>
        </p:nvCxnSpPr>
        <p:spPr>
          <a:xfrm flipV="1">
            <a:off x="4069538" y="1368356"/>
            <a:ext cx="2482796" cy="1186020"/>
          </a:xfrm>
          <a:prstGeom prst="line">
            <a:avLst/>
          </a:prstGeom>
        </p:spPr>
        <p:style>
          <a:lnRef idx="1">
            <a:schemeClr val="dk1"/>
          </a:lnRef>
          <a:fillRef idx="0">
            <a:schemeClr val="dk1"/>
          </a:fillRef>
          <a:effectRef idx="0">
            <a:schemeClr val="dk1"/>
          </a:effectRef>
          <a:fontRef idx="minor">
            <a:schemeClr val="tx1"/>
          </a:fontRef>
        </p:style>
      </p:cxnSp>
      <p:cxnSp>
        <p:nvCxnSpPr>
          <p:cNvPr id="159" name="Connector: Curved 158">
            <a:extLst>
              <a:ext uri="{FF2B5EF4-FFF2-40B4-BE49-F238E27FC236}">
                <a16:creationId xmlns:a16="http://schemas.microsoft.com/office/drawing/2014/main" id="{E0268B78-B7C8-4DEC-89C2-F69D0615651A}"/>
              </a:ext>
            </a:extLst>
          </p:cNvPr>
          <p:cNvCxnSpPr>
            <a:cxnSpLocks/>
            <a:stCxn id="11" idx="6"/>
          </p:cNvCxnSpPr>
          <p:nvPr/>
        </p:nvCxnSpPr>
        <p:spPr>
          <a:xfrm flipV="1">
            <a:off x="4143189" y="2013384"/>
            <a:ext cx="2409145" cy="1629098"/>
          </a:xfrm>
          <a:prstGeom prst="curved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3" name="Connector: Curved 162">
            <a:extLst>
              <a:ext uri="{FF2B5EF4-FFF2-40B4-BE49-F238E27FC236}">
                <a16:creationId xmlns:a16="http://schemas.microsoft.com/office/drawing/2014/main" id="{E91037CE-4E49-45E7-90C2-74FB172E4041}"/>
              </a:ext>
            </a:extLst>
          </p:cNvPr>
          <p:cNvCxnSpPr>
            <a:cxnSpLocks/>
            <a:stCxn id="6" idx="5"/>
          </p:cNvCxnSpPr>
          <p:nvPr/>
        </p:nvCxnSpPr>
        <p:spPr>
          <a:xfrm rot="5400000" flipH="1" flipV="1">
            <a:off x="4553118" y="911781"/>
            <a:ext cx="154757" cy="3846357"/>
          </a:xfrm>
          <a:prstGeom prst="curvedConnector4">
            <a:avLst>
              <a:gd name="adj1" fmla="val -147715"/>
              <a:gd name="adj2" fmla="val 50957"/>
            </a:avLst>
          </a:prstGeom>
        </p:spPr>
        <p:style>
          <a:lnRef idx="1">
            <a:schemeClr val="dk1"/>
          </a:lnRef>
          <a:fillRef idx="0">
            <a:schemeClr val="dk1"/>
          </a:fillRef>
          <a:effectRef idx="0">
            <a:schemeClr val="dk1"/>
          </a:effectRef>
          <a:fontRef idx="minor">
            <a:schemeClr val="tx1"/>
          </a:fontRef>
        </p:style>
      </p:cxnSp>
      <p:cxnSp>
        <p:nvCxnSpPr>
          <p:cNvPr id="166" name="Connector: Curved 165">
            <a:extLst>
              <a:ext uri="{FF2B5EF4-FFF2-40B4-BE49-F238E27FC236}">
                <a16:creationId xmlns:a16="http://schemas.microsoft.com/office/drawing/2014/main" id="{9397024E-C042-4FDF-BDC9-5C75359645AE}"/>
              </a:ext>
            </a:extLst>
          </p:cNvPr>
          <p:cNvCxnSpPr>
            <a:cxnSpLocks/>
            <a:stCxn id="7" idx="5"/>
          </p:cNvCxnSpPr>
          <p:nvPr/>
        </p:nvCxnSpPr>
        <p:spPr>
          <a:xfrm rot="16200000" flipH="1">
            <a:off x="3726976" y="2802978"/>
            <a:ext cx="1799242" cy="3838556"/>
          </a:xfrm>
          <a:prstGeom prst="curvedConnector2">
            <a:avLst/>
          </a:prstGeom>
        </p:spPr>
        <p:style>
          <a:lnRef idx="1">
            <a:schemeClr val="dk1"/>
          </a:lnRef>
          <a:fillRef idx="0">
            <a:schemeClr val="dk1"/>
          </a:fillRef>
          <a:effectRef idx="0">
            <a:schemeClr val="dk1"/>
          </a:effectRef>
          <a:fontRef idx="minor">
            <a:schemeClr val="tx1"/>
          </a:fontRef>
        </p:style>
      </p:cxnSp>
      <p:cxnSp>
        <p:nvCxnSpPr>
          <p:cNvPr id="168" name="Connector: Curved 167">
            <a:extLst>
              <a:ext uri="{FF2B5EF4-FFF2-40B4-BE49-F238E27FC236}">
                <a16:creationId xmlns:a16="http://schemas.microsoft.com/office/drawing/2014/main" id="{1EB878B0-0F2E-44CC-BA36-574911265A1D}"/>
              </a:ext>
            </a:extLst>
          </p:cNvPr>
          <p:cNvCxnSpPr>
            <a:stCxn id="9" idx="4"/>
            <a:endCxn id="89" idx="2"/>
          </p:cNvCxnSpPr>
          <p:nvPr/>
        </p:nvCxnSpPr>
        <p:spPr>
          <a:xfrm rot="5400000" flipH="1" flipV="1">
            <a:off x="4243928" y="2014404"/>
            <a:ext cx="1983625" cy="5421328"/>
          </a:xfrm>
          <a:prstGeom prst="curvedConnector4">
            <a:avLst>
              <a:gd name="adj1" fmla="val -11524"/>
              <a:gd name="adj2" fmla="val 52319"/>
            </a:avLst>
          </a:prstGeom>
        </p:spPr>
        <p:style>
          <a:lnRef idx="1">
            <a:schemeClr val="dk1"/>
          </a:lnRef>
          <a:fillRef idx="0">
            <a:schemeClr val="dk1"/>
          </a:fillRef>
          <a:effectRef idx="0">
            <a:schemeClr val="dk1"/>
          </a:effectRef>
          <a:fontRef idx="minor">
            <a:schemeClr val="tx1"/>
          </a:fontRef>
        </p:style>
      </p:cxnSp>
      <p:cxnSp>
        <p:nvCxnSpPr>
          <p:cNvPr id="170" name="Connector: Curved 169">
            <a:extLst>
              <a:ext uri="{FF2B5EF4-FFF2-40B4-BE49-F238E27FC236}">
                <a16:creationId xmlns:a16="http://schemas.microsoft.com/office/drawing/2014/main" id="{1FFA4E0E-0D32-4830-8395-C3F0CCCC1B3E}"/>
              </a:ext>
            </a:extLst>
          </p:cNvPr>
          <p:cNvCxnSpPr>
            <a:stCxn id="7" idx="3"/>
          </p:cNvCxnSpPr>
          <p:nvPr/>
        </p:nvCxnSpPr>
        <p:spPr>
          <a:xfrm rot="16200000" flipH="1">
            <a:off x="4257667" y="1916669"/>
            <a:ext cx="359950" cy="4171882"/>
          </a:xfrm>
          <a:prstGeom prst="curvedConnector2">
            <a:avLst/>
          </a:prstGeom>
        </p:spPr>
        <p:style>
          <a:lnRef idx="1">
            <a:schemeClr val="dk1"/>
          </a:lnRef>
          <a:fillRef idx="0">
            <a:schemeClr val="dk1"/>
          </a:fillRef>
          <a:effectRef idx="0">
            <a:schemeClr val="dk1"/>
          </a:effectRef>
          <a:fontRef idx="minor">
            <a:schemeClr val="tx1"/>
          </a:fontRef>
        </p:style>
      </p:cxnSp>
      <p:cxnSp>
        <p:nvCxnSpPr>
          <p:cNvPr id="172" name="Connector: Curved 171">
            <a:extLst>
              <a:ext uri="{FF2B5EF4-FFF2-40B4-BE49-F238E27FC236}">
                <a16:creationId xmlns:a16="http://schemas.microsoft.com/office/drawing/2014/main" id="{535A99CA-298D-44CA-9481-81E4DF01AF7D}"/>
              </a:ext>
            </a:extLst>
          </p:cNvPr>
          <p:cNvCxnSpPr>
            <a:cxnSpLocks/>
            <a:endCxn id="97" idx="2"/>
          </p:cNvCxnSpPr>
          <p:nvPr/>
        </p:nvCxnSpPr>
        <p:spPr>
          <a:xfrm rot="16200000" flipH="1">
            <a:off x="4568418" y="2871832"/>
            <a:ext cx="94681" cy="3816879"/>
          </a:xfrm>
          <a:prstGeom prst="curvedConnector2">
            <a:avLst/>
          </a:prstGeom>
        </p:spPr>
        <p:style>
          <a:lnRef idx="1">
            <a:schemeClr val="dk1"/>
          </a:lnRef>
          <a:fillRef idx="0">
            <a:schemeClr val="dk1"/>
          </a:fillRef>
          <a:effectRef idx="0">
            <a:schemeClr val="dk1"/>
          </a:effectRef>
          <a:fontRef idx="minor">
            <a:schemeClr val="tx1"/>
          </a:fontRef>
        </p:style>
      </p:cxnSp>
      <p:cxnSp>
        <p:nvCxnSpPr>
          <p:cNvPr id="178" name="Connector: Curved 177">
            <a:extLst>
              <a:ext uri="{FF2B5EF4-FFF2-40B4-BE49-F238E27FC236}">
                <a16:creationId xmlns:a16="http://schemas.microsoft.com/office/drawing/2014/main" id="{E7A89135-9156-4560-839D-02435DDC346D}"/>
              </a:ext>
            </a:extLst>
          </p:cNvPr>
          <p:cNvCxnSpPr>
            <a:stCxn id="9" idx="3"/>
            <a:endCxn id="116" idx="2"/>
          </p:cNvCxnSpPr>
          <p:nvPr/>
        </p:nvCxnSpPr>
        <p:spPr>
          <a:xfrm rot="16200000" flipH="1">
            <a:off x="4655872" y="3334625"/>
            <a:ext cx="951837" cy="5569044"/>
          </a:xfrm>
          <a:prstGeom prst="curvedConnector2">
            <a:avLst/>
          </a:prstGeom>
        </p:spPr>
        <p:style>
          <a:lnRef idx="1">
            <a:schemeClr val="dk1"/>
          </a:lnRef>
          <a:fillRef idx="0">
            <a:schemeClr val="dk1"/>
          </a:fillRef>
          <a:effectRef idx="0">
            <a:schemeClr val="dk1"/>
          </a:effectRef>
          <a:fontRef idx="minor">
            <a:schemeClr val="tx1"/>
          </a:fontRef>
        </p:style>
      </p:cxnSp>
      <p:cxnSp>
        <p:nvCxnSpPr>
          <p:cNvPr id="180" name="Connector: Curved 179">
            <a:extLst>
              <a:ext uri="{FF2B5EF4-FFF2-40B4-BE49-F238E27FC236}">
                <a16:creationId xmlns:a16="http://schemas.microsoft.com/office/drawing/2014/main" id="{DB0E89EB-4A61-446D-98BB-BEFEE05E337D}"/>
              </a:ext>
            </a:extLst>
          </p:cNvPr>
          <p:cNvCxnSpPr>
            <a:cxnSpLocks/>
            <a:stCxn id="143" idx="5"/>
            <a:endCxn id="110" idx="2"/>
          </p:cNvCxnSpPr>
          <p:nvPr/>
        </p:nvCxnSpPr>
        <p:spPr>
          <a:xfrm rot="16200000" flipH="1">
            <a:off x="3852162" y="3592999"/>
            <a:ext cx="1510458" cy="3832384"/>
          </a:xfrm>
          <a:prstGeom prst="curvedConnector2">
            <a:avLst/>
          </a:prstGeom>
        </p:spPr>
        <p:style>
          <a:lnRef idx="1">
            <a:schemeClr val="dk1"/>
          </a:lnRef>
          <a:fillRef idx="0">
            <a:schemeClr val="dk1"/>
          </a:fillRef>
          <a:effectRef idx="0">
            <a:schemeClr val="dk1"/>
          </a:effectRef>
          <a:fontRef idx="minor">
            <a:schemeClr val="tx1"/>
          </a:fontRef>
        </p:style>
      </p:cxnSp>
      <p:cxnSp>
        <p:nvCxnSpPr>
          <p:cNvPr id="188" name="Straight Connector 187">
            <a:extLst>
              <a:ext uri="{FF2B5EF4-FFF2-40B4-BE49-F238E27FC236}">
                <a16:creationId xmlns:a16="http://schemas.microsoft.com/office/drawing/2014/main" id="{99556D2B-4501-493E-A666-AAB581917CBE}"/>
              </a:ext>
            </a:extLst>
          </p:cNvPr>
          <p:cNvCxnSpPr>
            <a:stCxn id="124" idx="6"/>
            <a:endCxn id="128" idx="2"/>
          </p:cNvCxnSpPr>
          <p:nvPr/>
        </p:nvCxnSpPr>
        <p:spPr>
          <a:xfrm>
            <a:off x="7628485" y="1688954"/>
            <a:ext cx="316578" cy="10048"/>
          </a:xfrm>
          <a:prstGeom prst="line">
            <a:avLst/>
          </a:prstGeom>
        </p:spPr>
        <p:style>
          <a:lnRef idx="1">
            <a:schemeClr val="dk1"/>
          </a:lnRef>
          <a:fillRef idx="0">
            <a:schemeClr val="dk1"/>
          </a:fillRef>
          <a:effectRef idx="0">
            <a:schemeClr val="dk1"/>
          </a:effectRef>
          <a:fontRef idx="minor">
            <a:schemeClr val="tx1"/>
          </a:fontRef>
        </p:style>
      </p:cxnSp>
      <p:cxnSp>
        <p:nvCxnSpPr>
          <p:cNvPr id="192" name="Straight Connector 191">
            <a:extLst>
              <a:ext uri="{FF2B5EF4-FFF2-40B4-BE49-F238E27FC236}">
                <a16:creationId xmlns:a16="http://schemas.microsoft.com/office/drawing/2014/main" id="{1B77669E-265C-4746-A5AB-DA565B2A609A}"/>
              </a:ext>
            </a:extLst>
          </p:cNvPr>
          <p:cNvCxnSpPr>
            <a:cxnSpLocks/>
            <a:endCxn id="88" idx="2"/>
          </p:cNvCxnSpPr>
          <p:nvPr/>
        </p:nvCxnSpPr>
        <p:spPr>
          <a:xfrm>
            <a:off x="7629827" y="3078179"/>
            <a:ext cx="316578" cy="10048"/>
          </a:xfrm>
          <a:prstGeom prst="line">
            <a:avLst/>
          </a:prstGeom>
        </p:spPr>
        <p:style>
          <a:lnRef idx="1">
            <a:schemeClr val="dk1"/>
          </a:lnRef>
          <a:fillRef idx="0">
            <a:schemeClr val="dk1"/>
          </a:fillRef>
          <a:effectRef idx="0">
            <a:schemeClr val="dk1"/>
          </a:effectRef>
          <a:fontRef idx="minor">
            <a:schemeClr val="tx1"/>
          </a:fontRef>
        </p:style>
      </p:cxnSp>
      <p:cxnSp>
        <p:nvCxnSpPr>
          <p:cNvPr id="194" name="Straight Connector 193">
            <a:extLst>
              <a:ext uri="{FF2B5EF4-FFF2-40B4-BE49-F238E27FC236}">
                <a16:creationId xmlns:a16="http://schemas.microsoft.com/office/drawing/2014/main" id="{65AAE53F-32E0-40F5-9639-B6270D0CCCD1}"/>
              </a:ext>
            </a:extLst>
          </p:cNvPr>
          <p:cNvCxnSpPr>
            <a:stCxn id="98" idx="6"/>
            <a:endCxn id="102" idx="2"/>
          </p:cNvCxnSpPr>
          <p:nvPr/>
        </p:nvCxnSpPr>
        <p:spPr>
          <a:xfrm>
            <a:off x="7600349" y="4503183"/>
            <a:ext cx="316578" cy="10048"/>
          </a:xfrm>
          <a:prstGeom prst="line">
            <a:avLst/>
          </a:prstGeom>
        </p:spPr>
        <p:style>
          <a:lnRef idx="1">
            <a:schemeClr val="dk1"/>
          </a:lnRef>
          <a:fillRef idx="0">
            <a:schemeClr val="dk1"/>
          </a:fillRef>
          <a:effectRef idx="0">
            <a:schemeClr val="dk1"/>
          </a:effectRef>
          <a:fontRef idx="minor">
            <a:schemeClr val="tx1"/>
          </a:fontRef>
        </p:style>
      </p:cxnSp>
      <p:cxnSp>
        <p:nvCxnSpPr>
          <p:cNvPr id="196" name="Straight Connector 195">
            <a:extLst>
              <a:ext uri="{FF2B5EF4-FFF2-40B4-BE49-F238E27FC236}">
                <a16:creationId xmlns:a16="http://schemas.microsoft.com/office/drawing/2014/main" id="{B030110C-9E17-4699-A2BB-FA4FF180112F}"/>
              </a:ext>
            </a:extLst>
          </p:cNvPr>
          <p:cNvCxnSpPr>
            <a:stCxn id="111" idx="6"/>
            <a:endCxn id="115" idx="2"/>
          </p:cNvCxnSpPr>
          <p:nvPr/>
        </p:nvCxnSpPr>
        <p:spPr>
          <a:xfrm>
            <a:off x="7599734" y="5939990"/>
            <a:ext cx="316578" cy="10048"/>
          </a:xfrm>
          <a:prstGeom prst="line">
            <a:avLst/>
          </a:prstGeom>
        </p:spPr>
        <p:style>
          <a:lnRef idx="1">
            <a:schemeClr val="dk1"/>
          </a:lnRef>
          <a:fillRef idx="0">
            <a:schemeClr val="dk1"/>
          </a:fillRef>
          <a:effectRef idx="0">
            <a:schemeClr val="dk1"/>
          </a:effectRef>
          <a:fontRef idx="minor">
            <a:schemeClr val="tx1"/>
          </a:fontRef>
        </p:style>
      </p:cxnSp>
      <p:cxnSp>
        <p:nvCxnSpPr>
          <p:cNvPr id="202" name="Connector: Curved 201">
            <a:extLst>
              <a:ext uri="{FF2B5EF4-FFF2-40B4-BE49-F238E27FC236}">
                <a16:creationId xmlns:a16="http://schemas.microsoft.com/office/drawing/2014/main" id="{4ED549DD-80E1-4CC1-B65A-28111EDD3013}"/>
              </a:ext>
            </a:extLst>
          </p:cNvPr>
          <p:cNvCxnSpPr>
            <a:stCxn id="4" idx="5"/>
            <a:endCxn id="130" idx="6"/>
          </p:cNvCxnSpPr>
          <p:nvPr/>
        </p:nvCxnSpPr>
        <p:spPr>
          <a:xfrm rot="16200000" flipH="1">
            <a:off x="6657479" y="-344136"/>
            <a:ext cx="562569" cy="4164902"/>
          </a:xfrm>
          <a:prstGeom prst="curvedConnector4">
            <a:avLst>
              <a:gd name="adj1" fmla="val -59684"/>
              <a:gd name="adj2" fmla="val 105489"/>
            </a:avLst>
          </a:prstGeom>
        </p:spPr>
        <p:style>
          <a:lnRef idx="1">
            <a:schemeClr val="dk1"/>
          </a:lnRef>
          <a:fillRef idx="0">
            <a:schemeClr val="dk1"/>
          </a:fillRef>
          <a:effectRef idx="0">
            <a:schemeClr val="dk1"/>
          </a:effectRef>
          <a:fontRef idx="minor">
            <a:schemeClr val="tx1"/>
          </a:fontRef>
        </p:style>
      </p:cxnSp>
      <p:cxnSp>
        <p:nvCxnSpPr>
          <p:cNvPr id="205" name="Connector: Curved 204">
            <a:extLst>
              <a:ext uri="{FF2B5EF4-FFF2-40B4-BE49-F238E27FC236}">
                <a16:creationId xmlns:a16="http://schemas.microsoft.com/office/drawing/2014/main" id="{87297986-A4A4-4282-A732-D72319DC4357}"/>
              </a:ext>
            </a:extLst>
          </p:cNvPr>
          <p:cNvCxnSpPr>
            <a:stCxn id="5" idx="7"/>
            <a:endCxn id="117" idx="6"/>
          </p:cNvCxnSpPr>
          <p:nvPr/>
        </p:nvCxnSpPr>
        <p:spPr>
          <a:xfrm rot="16200000" flipH="1">
            <a:off x="4206569" y="1484743"/>
            <a:ext cx="6031165" cy="3540621"/>
          </a:xfrm>
          <a:prstGeom prst="curvedConnector4">
            <a:avLst>
              <a:gd name="adj1" fmla="val -1819"/>
              <a:gd name="adj2" fmla="val 169662"/>
            </a:avLst>
          </a:prstGeom>
        </p:spPr>
        <p:style>
          <a:lnRef idx="1">
            <a:schemeClr val="dk1"/>
          </a:lnRef>
          <a:fillRef idx="0">
            <a:schemeClr val="dk1"/>
          </a:fillRef>
          <a:effectRef idx="0">
            <a:schemeClr val="dk1"/>
          </a:effectRef>
          <a:fontRef idx="minor">
            <a:schemeClr val="tx1"/>
          </a:fontRef>
        </p:style>
      </p:cxnSp>
      <p:cxnSp>
        <p:nvCxnSpPr>
          <p:cNvPr id="209" name="Connector: Curved 208">
            <a:extLst>
              <a:ext uri="{FF2B5EF4-FFF2-40B4-BE49-F238E27FC236}">
                <a16:creationId xmlns:a16="http://schemas.microsoft.com/office/drawing/2014/main" id="{5660A604-C73F-420F-8BC7-3B89028A98D8}"/>
              </a:ext>
            </a:extLst>
          </p:cNvPr>
          <p:cNvCxnSpPr>
            <a:stCxn id="104" idx="6"/>
            <a:endCxn id="5" idx="7"/>
          </p:cNvCxnSpPr>
          <p:nvPr/>
        </p:nvCxnSpPr>
        <p:spPr>
          <a:xfrm flipH="1" flipV="1">
            <a:off x="5451842" y="239471"/>
            <a:ext cx="3541236" cy="4594358"/>
          </a:xfrm>
          <a:prstGeom prst="curvedConnector4">
            <a:avLst>
              <a:gd name="adj1" fmla="val -57418"/>
              <a:gd name="adj2" fmla="val 98198"/>
            </a:avLst>
          </a:prstGeom>
        </p:spPr>
        <p:style>
          <a:lnRef idx="1">
            <a:schemeClr val="dk1"/>
          </a:lnRef>
          <a:fillRef idx="0">
            <a:schemeClr val="dk1"/>
          </a:fillRef>
          <a:effectRef idx="0">
            <a:schemeClr val="dk1"/>
          </a:effectRef>
          <a:fontRef idx="minor">
            <a:schemeClr val="tx1"/>
          </a:fontRef>
        </p:style>
      </p:cxnSp>
      <p:cxnSp>
        <p:nvCxnSpPr>
          <p:cNvPr id="213" name="Connector: Curved 212">
            <a:extLst>
              <a:ext uri="{FF2B5EF4-FFF2-40B4-BE49-F238E27FC236}">
                <a16:creationId xmlns:a16="http://schemas.microsoft.com/office/drawing/2014/main" id="{82D8B507-093B-4F5A-968B-81F0E7171140}"/>
              </a:ext>
            </a:extLst>
          </p:cNvPr>
          <p:cNvCxnSpPr>
            <a:cxnSpLocks/>
            <a:endCxn id="5" idx="6"/>
          </p:cNvCxnSpPr>
          <p:nvPr/>
        </p:nvCxnSpPr>
        <p:spPr>
          <a:xfrm rot="10800000">
            <a:off x="5525494" y="417149"/>
            <a:ext cx="3481655" cy="3023401"/>
          </a:xfrm>
          <a:prstGeom prst="curvedConnector3">
            <a:avLst>
              <a:gd name="adj1" fmla="val -47451"/>
            </a:avLst>
          </a:prstGeom>
        </p:spPr>
        <p:style>
          <a:lnRef idx="1">
            <a:schemeClr val="dk1"/>
          </a:lnRef>
          <a:fillRef idx="0">
            <a:schemeClr val="dk1"/>
          </a:fillRef>
          <a:effectRef idx="0">
            <a:schemeClr val="dk1"/>
          </a:effectRef>
          <a:fontRef idx="minor">
            <a:schemeClr val="tx1"/>
          </a:fontRef>
        </p:style>
      </p:cxnSp>
      <p:cxnSp>
        <p:nvCxnSpPr>
          <p:cNvPr id="216" name="Connector: Curved 215">
            <a:extLst>
              <a:ext uri="{FF2B5EF4-FFF2-40B4-BE49-F238E27FC236}">
                <a16:creationId xmlns:a16="http://schemas.microsoft.com/office/drawing/2014/main" id="{5D14549F-AB2A-436E-8628-87EC53A5FB03}"/>
              </a:ext>
            </a:extLst>
          </p:cNvPr>
          <p:cNvCxnSpPr>
            <a:cxnSpLocks/>
            <a:stCxn id="130" idx="6"/>
          </p:cNvCxnSpPr>
          <p:nvPr/>
        </p:nvCxnSpPr>
        <p:spPr>
          <a:xfrm flipH="1" flipV="1">
            <a:off x="5551869" y="530305"/>
            <a:ext cx="3469345" cy="1489295"/>
          </a:xfrm>
          <a:prstGeom prst="curvedConnector3">
            <a:avLst>
              <a:gd name="adj1" fmla="val -15606"/>
            </a:avLst>
          </a:prstGeom>
        </p:spPr>
        <p:style>
          <a:lnRef idx="1">
            <a:schemeClr val="dk1"/>
          </a:lnRef>
          <a:fillRef idx="0">
            <a:schemeClr val="dk1"/>
          </a:fillRef>
          <a:effectRef idx="0">
            <a:schemeClr val="dk1"/>
          </a:effectRef>
          <a:fontRef idx="minor">
            <a:schemeClr val="tx1"/>
          </a:fontRef>
        </p:style>
      </p:cxnSp>
      <p:cxnSp>
        <p:nvCxnSpPr>
          <p:cNvPr id="223" name="Connector: Curved 222">
            <a:extLst>
              <a:ext uri="{FF2B5EF4-FFF2-40B4-BE49-F238E27FC236}">
                <a16:creationId xmlns:a16="http://schemas.microsoft.com/office/drawing/2014/main" id="{0A398615-62CD-4542-A854-8320DD047644}"/>
              </a:ext>
            </a:extLst>
          </p:cNvPr>
          <p:cNvCxnSpPr>
            <a:cxnSpLocks/>
            <a:stCxn id="117" idx="6"/>
            <a:endCxn id="4" idx="7"/>
          </p:cNvCxnSpPr>
          <p:nvPr/>
        </p:nvCxnSpPr>
        <p:spPr>
          <a:xfrm flipH="1" flipV="1">
            <a:off x="4856312" y="1101677"/>
            <a:ext cx="4136151" cy="5168959"/>
          </a:xfrm>
          <a:prstGeom prst="curvedConnector4">
            <a:avLst>
              <a:gd name="adj1" fmla="val -45669"/>
              <a:gd name="adj2" fmla="val 100725"/>
            </a:avLst>
          </a:prstGeom>
        </p:spPr>
        <p:style>
          <a:lnRef idx="1">
            <a:schemeClr val="dk1"/>
          </a:lnRef>
          <a:fillRef idx="0">
            <a:schemeClr val="dk1"/>
          </a:fillRef>
          <a:effectRef idx="0">
            <a:schemeClr val="dk1"/>
          </a:effectRef>
          <a:fontRef idx="minor">
            <a:schemeClr val="tx1"/>
          </a:fontRef>
        </p:style>
      </p:cxnSp>
      <p:cxnSp>
        <p:nvCxnSpPr>
          <p:cNvPr id="232" name="Connector: Curved 231">
            <a:extLst>
              <a:ext uri="{FF2B5EF4-FFF2-40B4-BE49-F238E27FC236}">
                <a16:creationId xmlns:a16="http://schemas.microsoft.com/office/drawing/2014/main" id="{468960D2-C221-4162-BE29-54B2CC5D3EF9}"/>
              </a:ext>
            </a:extLst>
          </p:cNvPr>
          <p:cNvCxnSpPr>
            <a:stCxn id="104" idx="6"/>
            <a:endCxn id="4" idx="7"/>
          </p:cNvCxnSpPr>
          <p:nvPr/>
        </p:nvCxnSpPr>
        <p:spPr>
          <a:xfrm flipH="1" flipV="1">
            <a:off x="4856312" y="1101677"/>
            <a:ext cx="4136766" cy="3732152"/>
          </a:xfrm>
          <a:prstGeom prst="curvedConnector4">
            <a:avLst>
              <a:gd name="adj1" fmla="val -33447"/>
              <a:gd name="adj2" fmla="val 106807"/>
            </a:avLst>
          </a:prstGeom>
        </p:spPr>
        <p:style>
          <a:lnRef idx="1">
            <a:schemeClr val="dk1"/>
          </a:lnRef>
          <a:fillRef idx="0">
            <a:schemeClr val="dk1"/>
          </a:fillRef>
          <a:effectRef idx="0">
            <a:schemeClr val="dk1"/>
          </a:effectRef>
          <a:fontRef idx="minor">
            <a:schemeClr val="tx1"/>
          </a:fontRef>
        </p:style>
      </p:cxnSp>
      <p:cxnSp>
        <p:nvCxnSpPr>
          <p:cNvPr id="236" name="Connector: Curved 235">
            <a:extLst>
              <a:ext uri="{FF2B5EF4-FFF2-40B4-BE49-F238E27FC236}">
                <a16:creationId xmlns:a16="http://schemas.microsoft.com/office/drawing/2014/main" id="{158F8953-C3CD-46B6-8D38-56EC8A437A34}"/>
              </a:ext>
            </a:extLst>
          </p:cNvPr>
          <p:cNvCxnSpPr>
            <a:stCxn id="90" idx="6"/>
            <a:endCxn id="4" idx="7"/>
          </p:cNvCxnSpPr>
          <p:nvPr/>
        </p:nvCxnSpPr>
        <p:spPr>
          <a:xfrm flipH="1" flipV="1">
            <a:off x="4856312" y="1101677"/>
            <a:ext cx="4166244" cy="2307148"/>
          </a:xfrm>
          <a:prstGeom prst="curvedConnector4">
            <a:avLst>
              <a:gd name="adj1" fmla="val -5487"/>
              <a:gd name="adj2" fmla="val 113098"/>
            </a:avLst>
          </a:prstGeom>
        </p:spPr>
        <p:style>
          <a:lnRef idx="1">
            <a:schemeClr val="dk1"/>
          </a:lnRef>
          <a:fillRef idx="0">
            <a:schemeClr val="dk1"/>
          </a:fillRef>
          <a:effectRef idx="0">
            <a:schemeClr val="dk1"/>
          </a:effectRef>
          <a:fontRef idx="minor">
            <a:schemeClr val="tx1"/>
          </a:fontRef>
        </p:style>
      </p:cxnSp>
      <p:sp>
        <p:nvSpPr>
          <p:cNvPr id="246" name="Title 1">
            <a:extLst>
              <a:ext uri="{FF2B5EF4-FFF2-40B4-BE49-F238E27FC236}">
                <a16:creationId xmlns:a16="http://schemas.microsoft.com/office/drawing/2014/main" id="{1F39BFE6-784B-43B3-B4DB-40D451C72F30}"/>
              </a:ext>
            </a:extLst>
          </p:cNvPr>
          <p:cNvSpPr txBox="1">
            <a:spLocks/>
          </p:cNvSpPr>
          <p:nvPr/>
        </p:nvSpPr>
        <p:spPr>
          <a:xfrm>
            <a:off x="677509" y="300720"/>
            <a:ext cx="10515600" cy="6401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Lato Extended"/>
              </a:rPr>
              <a:t>Question 6(b):</a:t>
            </a:r>
          </a:p>
        </p:txBody>
      </p:sp>
      <p:sp>
        <p:nvSpPr>
          <p:cNvPr id="249" name="Oval 248">
            <a:extLst>
              <a:ext uri="{FF2B5EF4-FFF2-40B4-BE49-F238E27FC236}">
                <a16:creationId xmlns:a16="http://schemas.microsoft.com/office/drawing/2014/main" id="{B1F8239C-1D26-41C7-9530-A3A5324F0652}"/>
              </a:ext>
            </a:extLst>
          </p:cNvPr>
          <p:cNvSpPr/>
          <p:nvPr/>
        </p:nvSpPr>
        <p:spPr>
          <a:xfrm>
            <a:off x="252670" y="6055874"/>
            <a:ext cx="422547" cy="395926"/>
          </a:xfrm>
          <a:prstGeom prst="ellipse">
            <a:avLst/>
          </a:prstGeom>
          <a:solidFill>
            <a:srgbClr val="00B0F0"/>
          </a:solidFill>
          <a:ln>
            <a:solidFill>
              <a:srgbClr val="00B0F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250" name="Oval 249">
            <a:extLst>
              <a:ext uri="{FF2B5EF4-FFF2-40B4-BE49-F238E27FC236}">
                <a16:creationId xmlns:a16="http://schemas.microsoft.com/office/drawing/2014/main" id="{BC5FCD6B-BC31-4A6D-BAA0-C79F7AEE80AA}"/>
              </a:ext>
            </a:extLst>
          </p:cNvPr>
          <p:cNvSpPr/>
          <p:nvPr/>
        </p:nvSpPr>
        <p:spPr>
          <a:xfrm>
            <a:off x="260011" y="5189822"/>
            <a:ext cx="422547" cy="395926"/>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251" name="Oval 250">
            <a:extLst>
              <a:ext uri="{FF2B5EF4-FFF2-40B4-BE49-F238E27FC236}">
                <a16:creationId xmlns:a16="http://schemas.microsoft.com/office/drawing/2014/main" id="{5B948908-534D-4676-93DE-7D3A33D06634}"/>
              </a:ext>
            </a:extLst>
          </p:cNvPr>
          <p:cNvSpPr/>
          <p:nvPr/>
        </p:nvSpPr>
        <p:spPr>
          <a:xfrm>
            <a:off x="260011" y="5617795"/>
            <a:ext cx="422547" cy="395926"/>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252" name="TextBox 251">
            <a:extLst>
              <a:ext uri="{FF2B5EF4-FFF2-40B4-BE49-F238E27FC236}">
                <a16:creationId xmlns:a16="http://schemas.microsoft.com/office/drawing/2014/main" id="{406B9756-04C5-44CD-85E6-4DE53A9CB077}"/>
              </a:ext>
            </a:extLst>
          </p:cNvPr>
          <p:cNvSpPr txBox="1"/>
          <p:nvPr/>
        </p:nvSpPr>
        <p:spPr>
          <a:xfrm>
            <a:off x="653938" y="5236030"/>
            <a:ext cx="599972" cy="369332"/>
          </a:xfrm>
          <a:prstGeom prst="rect">
            <a:avLst/>
          </a:prstGeom>
          <a:noFill/>
        </p:spPr>
        <p:txBody>
          <a:bodyPr wrap="none" rtlCol="0">
            <a:spAutoFit/>
          </a:bodyPr>
          <a:lstStyle/>
          <a:p>
            <a:r>
              <a:rPr lang="en-US" dirty="0"/>
              <a:t>True</a:t>
            </a:r>
          </a:p>
        </p:txBody>
      </p:sp>
      <p:sp>
        <p:nvSpPr>
          <p:cNvPr id="253" name="TextBox 252">
            <a:extLst>
              <a:ext uri="{FF2B5EF4-FFF2-40B4-BE49-F238E27FC236}">
                <a16:creationId xmlns:a16="http://schemas.microsoft.com/office/drawing/2014/main" id="{23BE37ED-7E75-4816-B46C-BCDF090ED399}"/>
              </a:ext>
            </a:extLst>
          </p:cNvPr>
          <p:cNvSpPr txBox="1"/>
          <p:nvPr/>
        </p:nvSpPr>
        <p:spPr>
          <a:xfrm>
            <a:off x="645995" y="5627901"/>
            <a:ext cx="652936" cy="369332"/>
          </a:xfrm>
          <a:prstGeom prst="rect">
            <a:avLst/>
          </a:prstGeom>
          <a:noFill/>
        </p:spPr>
        <p:txBody>
          <a:bodyPr wrap="none" rtlCol="0">
            <a:spAutoFit/>
          </a:bodyPr>
          <a:lstStyle/>
          <a:p>
            <a:r>
              <a:rPr lang="en-US" dirty="0"/>
              <a:t>False</a:t>
            </a:r>
          </a:p>
        </p:txBody>
      </p:sp>
      <p:sp>
        <p:nvSpPr>
          <p:cNvPr id="254" name="TextBox 253">
            <a:extLst>
              <a:ext uri="{FF2B5EF4-FFF2-40B4-BE49-F238E27FC236}">
                <a16:creationId xmlns:a16="http://schemas.microsoft.com/office/drawing/2014/main" id="{87BE4F5C-BF6C-4852-9671-5605C3F6071B}"/>
              </a:ext>
            </a:extLst>
          </p:cNvPr>
          <p:cNvSpPr txBox="1"/>
          <p:nvPr/>
        </p:nvSpPr>
        <p:spPr>
          <a:xfrm>
            <a:off x="645995" y="6091530"/>
            <a:ext cx="625492" cy="369332"/>
          </a:xfrm>
          <a:prstGeom prst="rect">
            <a:avLst/>
          </a:prstGeom>
          <a:noFill/>
        </p:spPr>
        <p:txBody>
          <a:bodyPr wrap="none" rtlCol="0">
            <a:spAutoFit/>
          </a:bodyPr>
          <a:lstStyle/>
          <a:p>
            <a:r>
              <a:rPr lang="en-US" dirty="0"/>
              <a:t>Base</a:t>
            </a:r>
          </a:p>
        </p:txBody>
      </p:sp>
      <p:sp>
        <p:nvSpPr>
          <p:cNvPr id="255" name="TextBox 254">
            <a:extLst>
              <a:ext uri="{FF2B5EF4-FFF2-40B4-BE49-F238E27FC236}">
                <a16:creationId xmlns:a16="http://schemas.microsoft.com/office/drawing/2014/main" id="{F3DD283A-85EB-4D1E-87A5-6910EC7F15AD}"/>
              </a:ext>
            </a:extLst>
          </p:cNvPr>
          <p:cNvSpPr txBox="1"/>
          <p:nvPr/>
        </p:nvSpPr>
        <p:spPr>
          <a:xfrm>
            <a:off x="653938" y="6502126"/>
            <a:ext cx="532518" cy="369332"/>
          </a:xfrm>
          <a:prstGeom prst="rect">
            <a:avLst/>
          </a:prstGeom>
          <a:noFill/>
        </p:spPr>
        <p:txBody>
          <a:bodyPr wrap="none" rtlCol="0">
            <a:spAutoFit/>
          </a:bodyPr>
          <a:lstStyle/>
          <a:p>
            <a:r>
              <a:rPr lang="en-US" dirty="0"/>
              <a:t>Not</a:t>
            </a:r>
          </a:p>
        </p:txBody>
      </p:sp>
      <p:sp>
        <p:nvSpPr>
          <p:cNvPr id="256" name="TextBox 255">
            <a:extLst>
              <a:ext uri="{FF2B5EF4-FFF2-40B4-BE49-F238E27FC236}">
                <a16:creationId xmlns:a16="http://schemas.microsoft.com/office/drawing/2014/main" id="{1FCBA6D0-A0CF-4DB7-AEFC-00D9662B0E16}"/>
              </a:ext>
            </a:extLst>
          </p:cNvPr>
          <p:cNvSpPr txBox="1"/>
          <p:nvPr/>
        </p:nvSpPr>
        <p:spPr>
          <a:xfrm>
            <a:off x="338265" y="6504962"/>
            <a:ext cx="336952" cy="369332"/>
          </a:xfrm>
          <a:prstGeom prst="rect">
            <a:avLst/>
          </a:prstGeom>
          <a:noFill/>
        </p:spPr>
        <p:txBody>
          <a:bodyPr wrap="none" rtlCol="0">
            <a:spAutoFit/>
          </a:bodyPr>
          <a:lstStyle/>
          <a:p>
            <a:r>
              <a:rPr lang="en-US" sz="1800" b="1" i="0" dirty="0">
                <a:solidFill>
                  <a:schemeClr val="tx1"/>
                </a:solidFill>
                <a:effectLst/>
                <a:latin typeface="Arial Black" panose="020B0A04020102020204" pitchFamily="34" charset="0"/>
                <a:cs typeface="Aharoni" panose="02010803020104030203" pitchFamily="2" charset="-79"/>
              </a:rPr>
              <a:t>¬</a:t>
            </a:r>
            <a:endParaRPr lang="en-US" dirty="0"/>
          </a:p>
        </p:txBody>
      </p:sp>
      <p:sp>
        <p:nvSpPr>
          <p:cNvPr id="136" name="Oval 135">
            <a:extLst>
              <a:ext uri="{FF2B5EF4-FFF2-40B4-BE49-F238E27FC236}">
                <a16:creationId xmlns:a16="http://schemas.microsoft.com/office/drawing/2014/main" id="{AEACBADE-27D9-42B0-9D1E-6BBAC70B7730}"/>
              </a:ext>
            </a:extLst>
          </p:cNvPr>
          <p:cNvSpPr/>
          <p:nvPr/>
        </p:nvSpPr>
        <p:spPr>
          <a:xfrm>
            <a:off x="6540613" y="1164954"/>
            <a:ext cx="422547" cy="395926"/>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137" name="Oval 136">
            <a:extLst>
              <a:ext uri="{FF2B5EF4-FFF2-40B4-BE49-F238E27FC236}">
                <a16:creationId xmlns:a16="http://schemas.microsoft.com/office/drawing/2014/main" id="{EC69DADB-1ED1-4217-9377-45C5B66B9846}"/>
              </a:ext>
            </a:extLst>
          </p:cNvPr>
          <p:cNvSpPr/>
          <p:nvPr/>
        </p:nvSpPr>
        <p:spPr>
          <a:xfrm>
            <a:off x="6545876" y="1853259"/>
            <a:ext cx="422547" cy="395926"/>
          </a:xfrm>
          <a:prstGeom prst="ellipse">
            <a:avLst/>
          </a:prstGeom>
          <a:solidFill>
            <a:srgbClr val="00B0F0"/>
          </a:solidFill>
          <a:ln>
            <a:solidFill>
              <a:srgbClr val="00B0F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cxnSp>
        <p:nvCxnSpPr>
          <p:cNvPr id="138" name="Connector: Curved 137">
            <a:extLst>
              <a:ext uri="{FF2B5EF4-FFF2-40B4-BE49-F238E27FC236}">
                <a16:creationId xmlns:a16="http://schemas.microsoft.com/office/drawing/2014/main" id="{45D6863E-97D1-4F50-BB09-5C87A9823609}"/>
              </a:ext>
            </a:extLst>
          </p:cNvPr>
          <p:cNvCxnSpPr>
            <a:cxnSpLocks/>
            <a:endCxn id="129" idx="2"/>
          </p:cNvCxnSpPr>
          <p:nvPr/>
        </p:nvCxnSpPr>
        <p:spPr>
          <a:xfrm flipV="1">
            <a:off x="4002454" y="2344030"/>
            <a:ext cx="3942610" cy="2918878"/>
          </a:xfrm>
          <a:prstGeom prst="curvedConnector3">
            <a:avLst>
              <a:gd name="adj1" fmla="val 40485"/>
            </a:avLst>
          </a:prstGeom>
        </p:spPr>
        <p:style>
          <a:lnRef idx="1">
            <a:schemeClr val="dk1"/>
          </a:lnRef>
          <a:fillRef idx="0">
            <a:schemeClr val="dk1"/>
          </a:fillRef>
          <a:effectRef idx="0">
            <a:schemeClr val="dk1"/>
          </a:effectRef>
          <a:fontRef idx="minor">
            <a:schemeClr val="tx1"/>
          </a:fontRef>
        </p:style>
      </p:cxnSp>
      <p:cxnSp>
        <p:nvCxnSpPr>
          <p:cNvPr id="139" name="Connector: Curved 138">
            <a:extLst>
              <a:ext uri="{FF2B5EF4-FFF2-40B4-BE49-F238E27FC236}">
                <a16:creationId xmlns:a16="http://schemas.microsoft.com/office/drawing/2014/main" id="{84F26402-86B8-4789-BEC0-309048D1BA81}"/>
              </a:ext>
            </a:extLst>
          </p:cNvPr>
          <p:cNvCxnSpPr>
            <a:cxnSpLocks/>
          </p:cNvCxnSpPr>
          <p:nvPr/>
        </p:nvCxnSpPr>
        <p:spPr>
          <a:xfrm flipV="1">
            <a:off x="2771468" y="3470088"/>
            <a:ext cx="3778803" cy="1049274"/>
          </a:xfrm>
          <a:prstGeom prst="curvedConnector3">
            <a:avLst>
              <a:gd name="adj1" fmla="val 32834"/>
            </a:avLst>
          </a:prstGeom>
        </p:spPr>
        <p:style>
          <a:lnRef idx="1">
            <a:schemeClr val="dk1"/>
          </a:lnRef>
          <a:fillRef idx="0">
            <a:schemeClr val="dk1"/>
          </a:fillRef>
          <a:effectRef idx="0">
            <a:schemeClr val="dk1"/>
          </a:effectRef>
          <a:fontRef idx="minor">
            <a:schemeClr val="tx1"/>
          </a:fontRef>
        </p:style>
      </p:cxnSp>
      <p:sp>
        <p:nvSpPr>
          <p:cNvPr id="140" name="Oval 139">
            <a:extLst>
              <a:ext uri="{FF2B5EF4-FFF2-40B4-BE49-F238E27FC236}">
                <a16:creationId xmlns:a16="http://schemas.microsoft.com/office/drawing/2014/main" id="{40E72737-D158-4CB0-BDE9-CE384EB2108C}"/>
              </a:ext>
            </a:extLst>
          </p:cNvPr>
          <p:cNvSpPr/>
          <p:nvPr/>
        </p:nvSpPr>
        <p:spPr>
          <a:xfrm>
            <a:off x="7186822" y="2949764"/>
            <a:ext cx="422547" cy="395926"/>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143" name="Oval 142">
            <a:extLst>
              <a:ext uri="{FF2B5EF4-FFF2-40B4-BE49-F238E27FC236}">
                <a16:creationId xmlns:a16="http://schemas.microsoft.com/office/drawing/2014/main" id="{E4F52FFC-46A1-48DE-B75B-D9A7575BC55C}"/>
              </a:ext>
            </a:extLst>
          </p:cNvPr>
          <p:cNvSpPr/>
          <p:nvPr/>
        </p:nvSpPr>
        <p:spPr>
          <a:xfrm>
            <a:off x="2261930" y="4324693"/>
            <a:ext cx="502920" cy="502920"/>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lIns="0" tIns="0" rIns="0" bIns="0" rtlCol="0" anchor="ctr"/>
          <a:lstStyle/>
          <a:p>
            <a:pPr algn="ctr"/>
            <a:r>
              <a:rPr lang="en-US" sz="1200" b="1" i="0" dirty="0">
                <a:solidFill>
                  <a:schemeClr val="tx1"/>
                </a:solidFill>
                <a:effectLst/>
                <a:latin typeface="Arial Black" panose="020B0A04020102020204" pitchFamily="34" charset="0"/>
                <a:cs typeface="Aharoni" panose="02010803020104030203" pitchFamily="2" charset="-79"/>
              </a:rPr>
              <a:t>¬</a:t>
            </a:r>
            <a:r>
              <a:rPr lang="en-US" sz="1200" b="1" dirty="0">
                <a:solidFill>
                  <a:schemeClr val="tx1"/>
                </a:solidFill>
                <a:latin typeface="Arial Black" panose="020B0A04020102020204" pitchFamily="34" charset="0"/>
                <a:cs typeface="Aharoni" panose="02010803020104030203" pitchFamily="2" charset="-79"/>
              </a:rPr>
              <a:t>x3</a:t>
            </a:r>
          </a:p>
        </p:txBody>
      </p:sp>
      <p:sp>
        <p:nvSpPr>
          <p:cNvPr id="144" name="Oval 143">
            <a:extLst>
              <a:ext uri="{FF2B5EF4-FFF2-40B4-BE49-F238E27FC236}">
                <a16:creationId xmlns:a16="http://schemas.microsoft.com/office/drawing/2014/main" id="{46E5BE67-FE76-4586-B09A-B0C20AE62C4D}"/>
              </a:ext>
            </a:extLst>
          </p:cNvPr>
          <p:cNvSpPr/>
          <p:nvPr/>
        </p:nvSpPr>
        <p:spPr>
          <a:xfrm>
            <a:off x="3633581" y="4307194"/>
            <a:ext cx="502920" cy="502920"/>
          </a:xfrm>
          <a:prstGeom prst="ellipse">
            <a:avLst/>
          </a:prstGeom>
          <a:solidFill>
            <a:srgbClr val="FF0000"/>
          </a:solidFill>
          <a:ln>
            <a:solidFill>
              <a:srgbClr val="FF0000"/>
            </a:solidFill>
          </a:ln>
        </p:spPr>
        <p:style>
          <a:lnRef idx="1">
            <a:schemeClr val="accent4"/>
          </a:lnRef>
          <a:fillRef idx="2">
            <a:schemeClr val="accent4"/>
          </a:fillRef>
          <a:effectRef idx="1">
            <a:schemeClr val="accent4"/>
          </a:effectRef>
          <a:fontRef idx="minor">
            <a:schemeClr val="dk1"/>
          </a:fontRef>
        </p:style>
        <p:txBody>
          <a:bodyPr lIns="0" tIns="0" rIns="0" bIns="0" rtlCol="0" anchor="ctr"/>
          <a:lstStyle/>
          <a:p>
            <a:pPr algn="ctr"/>
            <a:r>
              <a:rPr lang="en-US" sz="1200" b="1" dirty="0">
                <a:solidFill>
                  <a:schemeClr val="tx1"/>
                </a:solidFill>
                <a:latin typeface="Arial Black" panose="020B0A04020102020204" pitchFamily="34" charset="0"/>
                <a:cs typeface="Aharoni" panose="02010803020104030203" pitchFamily="2" charset="-79"/>
              </a:rPr>
              <a:t>x3</a:t>
            </a:r>
          </a:p>
        </p:txBody>
      </p:sp>
      <p:sp>
        <p:nvSpPr>
          <p:cNvPr id="145" name="Oval 144">
            <a:extLst>
              <a:ext uri="{FF2B5EF4-FFF2-40B4-BE49-F238E27FC236}">
                <a16:creationId xmlns:a16="http://schemas.microsoft.com/office/drawing/2014/main" id="{E2753B61-74D5-47B6-9DFF-C35DA3CD2ECE}"/>
              </a:ext>
            </a:extLst>
          </p:cNvPr>
          <p:cNvSpPr/>
          <p:nvPr/>
        </p:nvSpPr>
        <p:spPr>
          <a:xfrm>
            <a:off x="6553677" y="2612305"/>
            <a:ext cx="422546" cy="395926"/>
          </a:xfrm>
          <a:prstGeom prst="ellipse">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sp>
        <p:nvSpPr>
          <p:cNvPr id="146" name="Oval 145">
            <a:extLst>
              <a:ext uri="{FF2B5EF4-FFF2-40B4-BE49-F238E27FC236}">
                <a16:creationId xmlns:a16="http://schemas.microsoft.com/office/drawing/2014/main" id="{F3D4CBAB-39F3-40E5-84ED-A6267B810FBC}"/>
              </a:ext>
            </a:extLst>
          </p:cNvPr>
          <p:cNvSpPr/>
          <p:nvPr/>
        </p:nvSpPr>
        <p:spPr>
          <a:xfrm>
            <a:off x="6556993" y="3281348"/>
            <a:ext cx="422547" cy="395926"/>
          </a:xfrm>
          <a:prstGeom prst="ellipse">
            <a:avLst/>
          </a:prstGeom>
          <a:solidFill>
            <a:srgbClr val="00B0F0"/>
          </a:solidFill>
          <a:ln>
            <a:solidFill>
              <a:srgbClr val="00B0F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latin typeface="Arial Black" panose="020B0A04020102020204" pitchFamily="34" charset="0"/>
              <a:cs typeface="Aharoni" panose="02010803020104030203" pitchFamily="2" charset="-79"/>
            </a:endParaRPr>
          </a:p>
        </p:txBody>
      </p:sp>
      <p:cxnSp>
        <p:nvCxnSpPr>
          <p:cNvPr id="148" name="Connector: Curved 147">
            <a:extLst>
              <a:ext uri="{FF2B5EF4-FFF2-40B4-BE49-F238E27FC236}">
                <a16:creationId xmlns:a16="http://schemas.microsoft.com/office/drawing/2014/main" id="{3E82B548-9898-497A-AA7B-2DDFD25A72DA}"/>
              </a:ext>
            </a:extLst>
          </p:cNvPr>
          <p:cNvCxnSpPr>
            <a:cxnSpLocks/>
          </p:cNvCxnSpPr>
          <p:nvPr/>
        </p:nvCxnSpPr>
        <p:spPr>
          <a:xfrm flipV="1">
            <a:off x="2767586" y="5149339"/>
            <a:ext cx="5162579" cy="248820"/>
          </a:xfrm>
          <a:prstGeom prst="curvedConnector3">
            <a:avLst>
              <a:gd name="adj1" fmla="val 6098"/>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28292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D3B7EE-F481-43D3-4F74-86DAB149881D}"/>
              </a:ext>
            </a:extLst>
          </p:cNvPr>
          <p:cNvSpPr>
            <a:spLocks noGrp="1"/>
          </p:cNvSpPr>
          <p:nvPr>
            <p:ph idx="1"/>
          </p:nvPr>
        </p:nvSpPr>
        <p:spPr>
          <a:xfrm>
            <a:off x="838200" y="194903"/>
            <a:ext cx="10515600" cy="5580665"/>
          </a:xfrm>
        </p:spPr>
        <p:txBody>
          <a:bodyPr>
            <a:normAutofit fontScale="92500" lnSpcReduction="20000"/>
          </a:bodyPr>
          <a:lstStyle/>
          <a:p>
            <a:pPr marL="0" lvl="0" indent="0" eaLnBrk="0" fontAlgn="base" hangingPunct="0">
              <a:lnSpc>
                <a:spcPct val="100000"/>
              </a:lnSpc>
              <a:spcBef>
                <a:spcPct val="0"/>
              </a:spcBef>
              <a:spcAft>
                <a:spcPct val="0"/>
              </a:spcAft>
              <a:buNone/>
            </a:pPr>
            <a:r>
              <a:rPr lang="en-US" altLang="en-US" dirty="0">
                <a:solidFill>
                  <a:srgbClr val="2D3B45"/>
                </a:solidFill>
                <a:latin typeface="Lato Extended"/>
              </a:rPr>
              <a:t>7. Task set </a:t>
            </a:r>
            <a:r>
              <a:rPr lang="en-US" altLang="en-US" b="1" dirty="0">
                <a:solidFill>
                  <a:srgbClr val="2D3B45"/>
                </a:solidFill>
                <a:latin typeface="Lato Extended"/>
              </a:rPr>
              <a:t>(T1,2), (T2,1), (T3,1), (T4,3), (T5,3), (T6,2), (T7,5)</a:t>
            </a:r>
            <a:r>
              <a:rPr lang="en-US" altLang="en-US" dirty="0">
                <a:solidFill>
                  <a:srgbClr val="2D3B45"/>
                </a:solidFill>
                <a:latin typeface="Lato Extended"/>
              </a:rPr>
              <a:t>, </a:t>
            </a:r>
            <a:br>
              <a:rPr lang="en-US" altLang="en-US" dirty="0">
                <a:solidFill>
                  <a:srgbClr val="2D3B45"/>
                </a:solidFill>
                <a:latin typeface="Lato Extended"/>
              </a:rPr>
            </a:br>
            <a:r>
              <a:rPr lang="en-US" altLang="en-US" dirty="0">
                <a:solidFill>
                  <a:srgbClr val="2D3B45"/>
                </a:solidFill>
                <a:latin typeface="Lato Extended"/>
              </a:rPr>
              <a:t>with partial order</a:t>
            </a:r>
            <a:br>
              <a:rPr lang="en-US" altLang="en-US" dirty="0">
                <a:solidFill>
                  <a:srgbClr val="2D3B45"/>
                </a:solidFill>
                <a:latin typeface="Lato Extended"/>
              </a:rPr>
            </a:br>
            <a:r>
              <a:rPr lang="en-US" altLang="en-US" b="1" dirty="0">
                <a:solidFill>
                  <a:srgbClr val="2D3B45"/>
                </a:solidFill>
                <a:latin typeface="Lato Extended"/>
              </a:rPr>
              <a:t>T1&lt;T3; T1&lt;T5, T2&lt;T5, T3&lt;T4; T3&lt;T7; T6&lt;T1; T5&lt;T7</a:t>
            </a:r>
            <a:br>
              <a:rPr lang="en-US" altLang="en-US" dirty="0">
                <a:solidFill>
                  <a:srgbClr val="2D3B45"/>
                </a:solidFill>
                <a:latin typeface="Lato Extended"/>
              </a:rPr>
            </a:br>
            <a:r>
              <a:rPr lang="en-US" altLang="en-US" dirty="0">
                <a:solidFill>
                  <a:srgbClr val="2D3B45"/>
                </a:solidFill>
                <a:latin typeface="Lato Extended"/>
              </a:rPr>
              <a:t>a. Draw the graph that depicts these relationships.</a:t>
            </a:r>
          </a:p>
          <a:p>
            <a:pPr marL="0" lvl="0" indent="0" eaLnBrk="0" fontAlgn="base" hangingPunct="0">
              <a:lnSpc>
                <a:spcPct val="100000"/>
              </a:lnSpc>
              <a:spcBef>
                <a:spcPct val="0"/>
              </a:spcBef>
              <a:spcAft>
                <a:spcPct val="0"/>
              </a:spcAft>
              <a:buFontTx/>
              <a:buAutoNum type="arabicPeriod" startAt="2"/>
            </a:pP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FontTx/>
              <a:buAutoNum type="arabicPeriod" startAt="2"/>
            </a:pP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FontTx/>
              <a:buAutoNum type="arabicPeriod" startAt="2"/>
            </a:pP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FontTx/>
              <a:buAutoNum type="arabicPeriod" startAt="2"/>
            </a:pP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None/>
            </a:pP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None/>
            </a:pP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None/>
            </a:pP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None/>
            </a:pP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None/>
            </a:pPr>
            <a:endParaRPr lang="en-US" altLang="en-US" dirty="0">
              <a:solidFill>
                <a:srgbClr val="2D3B45"/>
              </a:solidFill>
              <a:latin typeface="Lato Extended"/>
            </a:endParaRPr>
          </a:p>
          <a:p>
            <a:pPr marL="0" lvl="0" indent="0" eaLnBrk="0" fontAlgn="base" hangingPunct="0">
              <a:lnSpc>
                <a:spcPct val="100000"/>
              </a:lnSpc>
              <a:spcBef>
                <a:spcPct val="0"/>
              </a:spcBef>
              <a:spcAft>
                <a:spcPct val="0"/>
              </a:spcAft>
              <a:buNone/>
            </a:pPr>
            <a:br>
              <a:rPr lang="en-US" altLang="en-US" dirty="0">
                <a:solidFill>
                  <a:srgbClr val="2D3B45"/>
                </a:solidFill>
                <a:latin typeface="Lato Extended"/>
              </a:rPr>
            </a:br>
            <a:r>
              <a:rPr lang="en-US" altLang="en-US" dirty="0">
                <a:solidFill>
                  <a:srgbClr val="2D3B45"/>
                </a:solidFill>
                <a:latin typeface="Lato Extended"/>
              </a:rPr>
              <a:t>b. Show the 2-processor schedule that results when the task number is the priority; a smaller task number means higher priority.</a:t>
            </a:r>
            <a:endParaRPr lang="en-US" dirty="0"/>
          </a:p>
        </p:txBody>
      </p:sp>
      <p:graphicFrame>
        <p:nvGraphicFramePr>
          <p:cNvPr id="4" name="Table 5">
            <a:extLst>
              <a:ext uri="{FF2B5EF4-FFF2-40B4-BE49-F238E27FC236}">
                <a16:creationId xmlns:a16="http://schemas.microsoft.com/office/drawing/2014/main" id="{180FD59B-3DEE-4A77-A203-2E0C3B780902}"/>
              </a:ext>
            </a:extLst>
          </p:cNvPr>
          <p:cNvGraphicFramePr>
            <a:graphicFrameLocks noGrp="1"/>
          </p:cNvGraphicFramePr>
          <p:nvPr/>
        </p:nvGraphicFramePr>
        <p:xfrm>
          <a:off x="916354" y="5482900"/>
          <a:ext cx="8115936" cy="702393"/>
        </p:xfrm>
        <a:graphic>
          <a:graphicData uri="http://schemas.openxmlformats.org/drawingml/2006/table">
            <a:tbl>
              <a:tblPr firstRow="1" bandRow="1">
                <a:tableStyleId>{5C22544A-7EE6-4342-B048-85BDC9FD1C3A}</a:tableStyleId>
              </a:tblPr>
              <a:tblGrid>
                <a:gridCol w="400368">
                  <a:extLst>
                    <a:ext uri="{9D8B030D-6E8A-4147-A177-3AD203B41FA5}">
                      <a16:colId xmlns:a16="http://schemas.microsoft.com/office/drawing/2014/main" val="2826073991"/>
                    </a:ext>
                  </a:extLst>
                </a:gridCol>
                <a:gridCol w="400368">
                  <a:extLst>
                    <a:ext uri="{9D8B030D-6E8A-4147-A177-3AD203B41FA5}">
                      <a16:colId xmlns:a16="http://schemas.microsoft.com/office/drawing/2014/main" val="1449188492"/>
                    </a:ext>
                  </a:extLst>
                </a:gridCol>
                <a:gridCol w="406400">
                  <a:extLst>
                    <a:ext uri="{9D8B030D-6E8A-4147-A177-3AD203B41FA5}">
                      <a16:colId xmlns:a16="http://schemas.microsoft.com/office/drawing/2014/main" val="1495177775"/>
                    </a:ext>
                  </a:extLst>
                </a:gridCol>
                <a:gridCol w="406400">
                  <a:extLst>
                    <a:ext uri="{9D8B030D-6E8A-4147-A177-3AD203B41FA5}">
                      <a16:colId xmlns:a16="http://schemas.microsoft.com/office/drawing/2014/main" val="2149243673"/>
                    </a:ext>
                  </a:extLst>
                </a:gridCol>
                <a:gridCol w="406400">
                  <a:extLst>
                    <a:ext uri="{9D8B030D-6E8A-4147-A177-3AD203B41FA5}">
                      <a16:colId xmlns:a16="http://schemas.microsoft.com/office/drawing/2014/main" val="1833195057"/>
                    </a:ext>
                  </a:extLst>
                </a:gridCol>
                <a:gridCol w="406400">
                  <a:extLst>
                    <a:ext uri="{9D8B030D-6E8A-4147-A177-3AD203B41FA5}">
                      <a16:colId xmlns:a16="http://schemas.microsoft.com/office/drawing/2014/main" val="1392874008"/>
                    </a:ext>
                  </a:extLst>
                </a:gridCol>
                <a:gridCol w="406400">
                  <a:extLst>
                    <a:ext uri="{9D8B030D-6E8A-4147-A177-3AD203B41FA5}">
                      <a16:colId xmlns:a16="http://schemas.microsoft.com/office/drawing/2014/main" val="3058431749"/>
                    </a:ext>
                  </a:extLst>
                </a:gridCol>
                <a:gridCol w="406400">
                  <a:extLst>
                    <a:ext uri="{9D8B030D-6E8A-4147-A177-3AD203B41FA5}">
                      <a16:colId xmlns:a16="http://schemas.microsoft.com/office/drawing/2014/main" val="2270479861"/>
                    </a:ext>
                  </a:extLst>
                </a:gridCol>
                <a:gridCol w="406400">
                  <a:extLst>
                    <a:ext uri="{9D8B030D-6E8A-4147-A177-3AD203B41FA5}">
                      <a16:colId xmlns:a16="http://schemas.microsoft.com/office/drawing/2014/main" val="1404254871"/>
                    </a:ext>
                  </a:extLst>
                </a:gridCol>
                <a:gridCol w="406400">
                  <a:extLst>
                    <a:ext uri="{9D8B030D-6E8A-4147-A177-3AD203B41FA5}">
                      <a16:colId xmlns:a16="http://schemas.microsoft.com/office/drawing/2014/main" val="3257659503"/>
                    </a:ext>
                  </a:extLst>
                </a:gridCol>
                <a:gridCol w="406400">
                  <a:extLst>
                    <a:ext uri="{9D8B030D-6E8A-4147-A177-3AD203B41FA5}">
                      <a16:colId xmlns:a16="http://schemas.microsoft.com/office/drawing/2014/main" val="2358500548"/>
                    </a:ext>
                  </a:extLst>
                </a:gridCol>
                <a:gridCol w="406400">
                  <a:extLst>
                    <a:ext uri="{9D8B030D-6E8A-4147-A177-3AD203B41FA5}">
                      <a16:colId xmlns:a16="http://schemas.microsoft.com/office/drawing/2014/main" val="2894321384"/>
                    </a:ext>
                  </a:extLst>
                </a:gridCol>
                <a:gridCol w="406400">
                  <a:extLst>
                    <a:ext uri="{9D8B030D-6E8A-4147-A177-3AD203B41FA5}">
                      <a16:colId xmlns:a16="http://schemas.microsoft.com/office/drawing/2014/main" val="1284460241"/>
                    </a:ext>
                  </a:extLst>
                </a:gridCol>
                <a:gridCol w="406400">
                  <a:extLst>
                    <a:ext uri="{9D8B030D-6E8A-4147-A177-3AD203B41FA5}">
                      <a16:colId xmlns:a16="http://schemas.microsoft.com/office/drawing/2014/main" val="1991465629"/>
                    </a:ext>
                  </a:extLst>
                </a:gridCol>
                <a:gridCol w="406400">
                  <a:extLst>
                    <a:ext uri="{9D8B030D-6E8A-4147-A177-3AD203B41FA5}">
                      <a16:colId xmlns:a16="http://schemas.microsoft.com/office/drawing/2014/main" val="915180723"/>
                    </a:ext>
                  </a:extLst>
                </a:gridCol>
                <a:gridCol w="406400">
                  <a:extLst>
                    <a:ext uri="{9D8B030D-6E8A-4147-A177-3AD203B41FA5}">
                      <a16:colId xmlns:a16="http://schemas.microsoft.com/office/drawing/2014/main" val="3800323114"/>
                    </a:ext>
                  </a:extLst>
                </a:gridCol>
                <a:gridCol w="406400">
                  <a:extLst>
                    <a:ext uri="{9D8B030D-6E8A-4147-A177-3AD203B41FA5}">
                      <a16:colId xmlns:a16="http://schemas.microsoft.com/office/drawing/2014/main" val="2471060452"/>
                    </a:ext>
                  </a:extLst>
                </a:gridCol>
                <a:gridCol w="406400">
                  <a:extLst>
                    <a:ext uri="{9D8B030D-6E8A-4147-A177-3AD203B41FA5}">
                      <a16:colId xmlns:a16="http://schemas.microsoft.com/office/drawing/2014/main" val="2550003259"/>
                    </a:ext>
                  </a:extLst>
                </a:gridCol>
                <a:gridCol w="406400">
                  <a:extLst>
                    <a:ext uri="{9D8B030D-6E8A-4147-A177-3AD203B41FA5}">
                      <a16:colId xmlns:a16="http://schemas.microsoft.com/office/drawing/2014/main" val="659579995"/>
                    </a:ext>
                  </a:extLst>
                </a:gridCol>
                <a:gridCol w="406400">
                  <a:extLst>
                    <a:ext uri="{9D8B030D-6E8A-4147-A177-3AD203B41FA5}">
                      <a16:colId xmlns:a16="http://schemas.microsoft.com/office/drawing/2014/main" val="4073361474"/>
                    </a:ext>
                  </a:extLst>
                </a:gridCol>
              </a:tblGrid>
              <a:tr h="331553">
                <a:tc>
                  <a:txBody>
                    <a:bodyPr/>
                    <a:lstStyle/>
                    <a:p>
                      <a:r>
                        <a:rPr lang="en-US" sz="1400" dirty="0"/>
                        <a:t>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T1</a:t>
                      </a:r>
                    </a:p>
                  </a:txBody>
                  <a:tcPr/>
                </a:tc>
                <a:tc>
                  <a:txBody>
                    <a:bodyPr/>
                    <a:lstStyle/>
                    <a:p>
                      <a:r>
                        <a:rPr lang="en-US" sz="1400" dirty="0"/>
                        <a:t>T1</a:t>
                      </a:r>
                    </a:p>
                  </a:txBody>
                  <a:tcPr/>
                </a:tc>
                <a:tc>
                  <a:txBody>
                    <a:bodyPr/>
                    <a:lstStyle/>
                    <a:p>
                      <a:r>
                        <a:rPr lang="en-US" sz="1400" dirty="0"/>
                        <a:t>T3</a:t>
                      </a:r>
                    </a:p>
                  </a:txBody>
                  <a:tcPr/>
                </a:tc>
                <a:tc>
                  <a:txBody>
                    <a:bodyPr/>
                    <a:lstStyle/>
                    <a:p>
                      <a:r>
                        <a:rPr lang="en-US" sz="1400" dirty="0"/>
                        <a:t>T4</a:t>
                      </a:r>
                    </a:p>
                  </a:txBody>
                  <a:tcPr/>
                </a:tc>
                <a:tc>
                  <a:txBody>
                    <a:bodyPr/>
                    <a:lstStyle/>
                    <a:p>
                      <a:r>
                        <a:rPr lang="en-US" sz="1400" dirty="0"/>
                        <a:t>T4</a:t>
                      </a:r>
                    </a:p>
                  </a:txBody>
                  <a:tcPr/>
                </a:tc>
                <a:tc>
                  <a:txBody>
                    <a:bodyPr/>
                    <a:lstStyle/>
                    <a:p>
                      <a:r>
                        <a:rPr lang="en-US" sz="1400" dirty="0"/>
                        <a:t>T4</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4061307391"/>
                  </a:ext>
                </a:extLst>
              </a:tr>
              <a:tr h="370840">
                <a:tc>
                  <a:txBody>
                    <a:bodyPr/>
                    <a:lstStyle/>
                    <a:p>
                      <a:r>
                        <a:rPr lang="en-US" sz="1400" dirty="0"/>
                        <a:t>T6</a:t>
                      </a:r>
                    </a:p>
                  </a:txBody>
                  <a:tcPr/>
                </a:tc>
                <a:tc>
                  <a:txBody>
                    <a:bodyPr/>
                    <a:lstStyle/>
                    <a:p>
                      <a:r>
                        <a:rPr lang="en-US" sz="1400" dirty="0"/>
                        <a:t>T6</a:t>
                      </a:r>
                    </a:p>
                  </a:txBody>
                  <a:tcPr/>
                </a:tc>
                <a:tc>
                  <a:txBody>
                    <a:bodyPr/>
                    <a:lstStyle/>
                    <a:p>
                      <a:endParaRPr lang="en-US" sz="1400" dirty="0"/>
                    </a:p>
                  </a:txBody>
                  <a:tcPr/>
                </a:tc>
                <a:tc>
                  <a:txBody>
                    <a:bodyPr/>
                    <a:lstStyle/>
                    <a:p>
                      <a:endParaRPr lang="en-US" sz="1400" dirty="0"/>
                    </a:p>
                  </a:txBody>
                  <a:tcPr/>
                </a:tc>
                <a:tc>
                  <a:txBody>
                    <a:bodyPr/>
                    <a:lstStyle/>
                    <a:p>
                      <a:r>
                        <a:rPr lang="en-US" sz="1400" dirty="0"/>
                        <a:t>T5</a:t>
                      </a:r>
                    </a:p>
                  </a:txBody>
                  <a:tcPr/>
                </a:tc>
                <a:tc>
                  <a:txBody>
                    <a:bodyPr/>
                    <a:lstStyle/>
                    <a:p>
                      <a:r>
                        <a:rPr lang="en-US" sz="1400" dirty="0"/>
                        <a:t>T5</a:t>
                      </a:r>
                    </a:p>
                  </a:txBody>
                  <a:tcPr/>
                </a:tc>
                <a:tc>
                  <a:txBody>
                    <a:bodyPr/>
                    <a:lstStyle/>
                    <a:p>
                      <a:r>
                        <a:rPr lang="en-US" sz="1400" dirty="0"/>
                        <a:t>T5</a:t>
                      </a:r>
                    </a:p>
                  </a:txBody>
                  <a:tcPr/>
                </a:tc>
                <a:tc>
                  <a:txBody>
                    <a:bodyPr/>
                    <a:lstStyle/>
                    <a:p>
                      <a:r>
                        <a:rPr lang="en-US" sz="1400" dirty="0"/>
                        <a:t>T7</a:t>
                      </a:r>
                    </a:p>
                  </a:txBody>
                  <a:tcPr/>
                </a:tc>
                <a:tc>
                  <a:txBody>
                    <a:bodyPr/>
                    <a:lstStyle/>
                    <a:p>
                      <a:r>
                        <a:rPr lang="en-US" sz="1400" dirty="0"/>
                        <a:t>T7</a:t>
                      </a:r>
                    </a:p>
                  </a:txBody>
                  <a:tcPr/>
                </a:tc>
                <a:tc>
                  <a:txBody>
                    <a:bodyPr/>
                    <a:lstStyle/>
                    <a:p>
                      <a:r>
                        <a:rPr lang="en-US" sz="1400" dirty="0"/>
                        <a:t>T7</a:t>
                      </a:r>
                    </a:p>
                  </a:txBody>
                  <a:tcPr/>
                </a:tc>
                <a:tc>
                  <a:txBody>
                    <a:bodyPr/>
                    <a:lstStyle/>
                    <a:p>
                      <a:r>
                        <a:rPr lang="en-US" sz="1400" dirty="0"/>
                        <a:t>T7</a:t>
                      </a:r>
                    </a:p>
                  </a:txBody>
                  <a:tcPr/>
                </a:tc>
                <a:tc>
                  <a:txBody>
                    <a:bodyPr/>
                    <a:lstStyle/>
                    <a:p>
                      <a:r>
                        <a:rPr lang="en-US" sz="1400" dirty="0"/>
                        <a:t>T7</a:t>
                      </a:r>
                    </a:p>
                  </a:txBody>
                  <a:tcPr/>
                </a:tc>
                <a:tc>
                  <a:txBody>
                    <a:bodyPr/>
                    <a:lstStyle/>
                    <a:p>
                      <a:endParaRPr lang="en-US" sz="1400" dirty="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3320654382"/>
                  </a:ext>
                </a:extLst>
              </a:tr>
            </a:tbl>
          </a:graphicData>
        </a:graphic>
      </p:graphicFrame>
      <p:sp>
        <p:nvSpPr>
          <p:cNvPr id="7" name="Oval 6">
            <a:extLst>
              <a:ext uri="{FF2B5EF4-FFF2-40B4-BE49-F238E27FC236}">
                <a16:creationId xmlns:a16="http://schemas.microsoft.com/office/drawing/2014/main" id="{5465722D-DC83-47EE-8A76-A1917C38B84D}"/>
              </a:ext>
            </a:extLst>
          </p:cNvPr>
          <p:cNvSpPr/>
          <p:nvPr/>
        </p:nvSpPr>
        <p:spPr>
          <a:xfrm>
            <a:off x="2844097" y="2424065"/>
            <a:ext cx="583475" cy="48957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T1</a:t>
            </a:r>
          </a:p>
        </p:txBody>
      </p:sp>
      <p:sp>
        <p:nvSpPr>
          <p:cNvPr id="8" name="Oval 7">
            <a:extLst>
              <a:ext uri="{FF2B5EF4-FFF2-40B4-BE49-F238E27FC236}">
                <a16:creationId xmlns:a16="http://schemas.microsoft.com/office/drawing/2014/main" id="{0C2215F0-83FC-4E3F-9C32-9FC90E700D52}"/>
              </a:ext>
            </a:extLst>
          </p:cNvPr>
          <p:cNvSpPr/>
          <p:nvPr/>
        </p:nvSpPr>
        <p:spPr>
          <a:xfrm>
            <a:off x="2260622" y="3223389"/>
            <a:ext cx="583475" cy="48957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T3</a:t>
            </a:r>
          </a:p>
        </p:txBody>
      </p:sp>
      <p:sp>
        <p:nvSpPr>
          <p:cNvPr id="9" name="Oval 8">
            <a:extLst>
              <a:ext uri="{FF2B5EF4-FFF2-40B4-BE49-F238E27FC236}">
                <a16:creationId xmlns:a16="http://schemas.microsoft.com/office/drawing/2014/main" id="{03233CCE-8E93-495A-91D0-EAE0823AF29A}"/>
              </a:ext>
            </a:extLst>
          </p:cNvPr>
          <p:cNvSpPr/>
          <p:nvPr/>
        </p:nvSpPr>
        <p:spPr>
          <a:xfrm>
            <a:off x="2822334" y="1547637"/>
            <a:ext cx="616437" cy="48957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T6</a:t>
            </a:r>
          </a:p>
        </p:txBody>
      </p:sp>
      <p:cxnSp>
        <p:nvCxnSpPr>
          <p:cNvPr id="10" name="Straight Connector 9">
            <a:extLst>
              <a:ext uri="{FF2B5EF4-FFF2-40B4-BE49-F238E27FC236}">
                <a16:creationId xmlns:a16="http://schemas.microsoft.com/office/drawing/2014/main" id="{7DA343C1-57E2-4E92-969F-FED715F285FC}"/>
              </a:ext>
            </a:extLst>
          </p:cNvPr>
          <p:cNvCxnSpPr>
            <a:cxnSpLocks/>
            <a:endCxn id="7" idx="0"/>
          </p:cNvCxnSpPr>
          <p:nvPr/>
        </p:nvCxnSpPr>
        <p:spPr>
          <a:xfrm>
            <a:off x="3135834" y="2037215"/>
            <a:ext cx="1" cy="386850"/>
          </a:xfrm>
          <a:prstGeom prst="line">
            <a:avLst/>
          </a:prstGeom>
          <a:ln w="28575"/>
        </p:spPr>
        <p:style>
          <a:lnRef idx="3">
            <a:schemeClr val="dk1"/>
          </a:lnRef>
          <a:fillRef idx="0">
            <a:schemeClr val="dk1"/>
          </a:fillRef>
          <a:effectRef idx="2">
            <a:schemeClr val="dk1"/>
          </a:effectRef>
          <a:fontRef idx="minor">
            <a:schemeClr val="tx1"/>
          </a:fontRef>
        </p:style>
      </p:cxnSp>
      <p:cxnSp>
        <p:nvCxnSpPr>
          <p:cNvPr id="11" name="Straight Connector 10">
            <a:extLst>
              <a:ext uri="{FF2B5EF4-FFF2-40B4-BE49-F238E27FC236}">
                <a16:creationId xmlns:a16="http://schemas.microsoft.com/office/drawing/2014/main" id="{4D8F64E0-5663-4DA5-A606-4F6975095983}"/>
              </a:ext>
            </a:extLst>
          </p:cNvPr>
          <p:cNvCxnSpPr>
            <a:cxnSpLocks/>
            <a:stCxn id="7" idx="3"/>
            <a:endCxn id="8" idx="0"/>
          </p:cNvCxnSpPr>
          <p:nvPr/>
        </p:nvCxnSpPr>
        <p:spPr>
          <a:xfrm flipH="1">
            <a:off x="2552360" y="2841945"/>
            <a:ext cx="377185" cy="381444"/>
          </a:xfrm>
          <a:prstGeom prst="line">
            <a:avLst/>
          </a:prstGeom>
          <a:ln w="28575"/>
        </p:spPr>
        <p:style>
          <a:lnRef idx="3">
            <a:schemeClr val="dk1"/>
          </a:lnRef>
          <a:fillRef idx="0">
            <a:schemeClr val="dk1"/>
          </a:fillRef>
          <a:effectRef idx="2">
            <a:schemeClr val="dk1"/>
          </a:effectRef>
          <a:fontRef idx="minor">
            <a:schemeClr val="tx1"/>
          </a:fontRef>
        </p:style>
      </p:cxnSp>
      <p:sp>
        <p:nvSpPr>
          <p:cNvPr id="25" name="Oval 24">
            <a:extLst>
              <a:ext uri="{FF2B5EF4-FFF2-40B4-BE49-F238E27FC236}">
                <a16:creationId xmlns:a16="http://schemas.microsoft.com/office/drawing/2014/main" id="{AE27D4F0-2BCC-4B70-A3AC-4F1E08217060}"/>
              </a:ext>
            </a:extLst>
          </p:cNvPr>
          <p:cNvSpPr/>
          <p:nvPr/>
        </p:nvSpPr>
        <p:spPr>
          <a:xfrm>
            <a:off x="3513020" y="3184211"/>
            <a:ext cx="583475" cy="48957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T5</a:t>
            </a:r>
          </a:p>
        </p:txBody>
      </p:sp>
      <p:cxnSp>
        <p:nvCxnSpPr>
          <p:cNvPr id="26" name="Straight Connector 25">
            <a:extLst>
              <a:ext uri="{FF2B5EF4-FFF2-40B4-BE49-F238E27FC236}">
                <a16:creationId xmlns:a16="http://schemas.microsoft.com/office/drawing/2014/main" id="{23D18CBD-3052-44C7-BBC2-CB79D219685C}"/>
              </a:ext>
            </a:extLst>
          </p:cNvPr>
          <p:cNvCxnSpPr>
            <a:cxnSpLocks/>
            <a:stCxn id="7" idx="5"/>
            <a:endCxn id="25" idx="1"/>
          </p:cNvCxnSpPr>
          <p:nvPr/>
        </p:nvCxnSpPr>
        <p:spPr>
          <a:xfrm>
            <a:off x="3342124" y="2841945"/>
            <a:ext cx="256344" cy="413963"/>
          </a:xfrm>
          <a:prstGeom prst="line">
            <a:avLst/>
          </a:prstGeom>
          <a:ln w="28575"/>
        </p:spPr>
        <p:style>
          <a:lnRef idx="3">
            <a:schemeClr val="dk1"/>
          </a:lnRef>
          <a:fillRef idx="0">
            <a:schemeClr val="dk1"/>
          </a:fillRef>
          <a:effectRef idx="2">
            <a:schemeClr val="dk1"/>
          </a:effectRef>
          <a:fontRef idx="minor">
            <a:schemeClr val="tx1"/>
          </a:fontRef>
        </p:style>
      </p:cxnSp>
      <p:sp>
        <p:nvSpPr>
          <p:cNvPr id="31" name="Oval 30">
            <a:extLst>
              <a:ext uri="{FF2B5EF4-FFF2-40B4-BE49-F238E27FC236}">
                <a16:creationId xmlns:a16="http://schemas.microsoft.com/office/drawing/2014/main" id="{052A079D-6AFC-4F93-B500-40BBF5BD264C}"/>
              </a:ext>
            </a:extLst>
          </p:cNvPr>
          <p:cNvSpPr/>
          <p:nvPr/>
        </p:nvSpPr>
        <p:spPr>
          <a:xfrm>
            <a:off x="1686194" y="4032283"/>
            <a:ext cx="583475" cy="48957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T4</a:t>
            </a:r>
          </a:p>
        </p:txBody>
      </p:sp>
      <p:cxnSp>
        <p:nvCxnSpPr>
          <p:cNvPr id="32" name="Straight Connector 31">
            <a:extLst>
              <a:ext uri="{FF2B5EF4-FFF2-40B4-BE49-F238E27FC236}">
                <a16:creationId xmlns:a16="http://schemas.microsoft.com/office/drawing/2014/main" id="{8374A172-F30E-453D-91C4-D9359C5BE92B}"/>
              </a:ext>
            </a:extLst>
          </p:cNvPr>
          <p:cNvCxnSpPr>
            <a:cxnSpLocks/>
            <a:endCxn id="31" idx="0"/>
          </p:cNvCxnSpPr>
          <p:nvPr/>
        </p:nvCxnSpPr>
        <p:spPr>
          <a:xfrm flipH="1">
            <a:off x="1977932" y="3650839"/>
            <a:ext cx="377185" cy="381444"/>
          </a:xfrm>
          <a:prstGeom prst="line">
            <a:avLst/>
          </a:prstGeom>
          <a:ln w="28575"/>
        </p:spPr>
        <p:style>
          <a:lnRef idx="3">
            <a:schemeClr val="dk1"/>
          </a:lnRef>
          <a:fillRef idx="0">
            <a:schemeClr val="dk1"/>
          </a:fillRef>
          <a:effectRef idx="2">
            <a:schemeClr val="dk1"/>
          </a:effectRef>
          <a:fontRef idx="minor">
            <a:schemeClr val="tx1"/>
          </a:fontRef>
        </p:style>
      </p:cxnSp>
      <p:sp>
        <p:nvSpPr>
          <p:cNvPr id="33" name="Oval 32">
            <a:extLst>
              <a:ext uri="{FF2B5EF4-FFF2-40B4-BE49-F238E27FC236}">
                <a16:creationId xmlns:a16="http://schemas.microsoft.com/office/drawing/2014/main" id="{1E05E04B-93C0-4485-9433-7CF60CE74343}"/>
              </a:ext>
            </a:extLst>
          </p:cNvPr>
          <p:cNvSpPr/>
          <p:nvPr/>
        </p:nvSpPr>
        <p:spPr>
          <a:xfrm>
            <a:off x="2724527" y="4033841"/>
            <a:ext cx="583475" cy="48957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T7</a:t>
            </a:r>
          </a:p>
        </p:txBody>
      </p:sp>
      <p:cxnSp>
        <p:nvCxnSpPr>
          <p:cNvPr id="34" name="Straight Connector 33">
            <a:extLst>
              <a:ext uri="{FF2B5EF4-FFF2-40B4-BE49-F238E27FC236}">
                <a16:creationId xmlns:a16="http://schemas.microsoft.com/office/drawing/2014/main" id="{27FCCDBD-5062-4E49-8134-D6991085896F}"/>
              </a:ext>
            </a:extLst>
          </p:cNvPr>
          <p:cNvCxnSpPr>
            <a:cxnSpLocks/>
            <a:endCxn id="33" idx="0"/>
          </p:cNvCxnSpPr>
          <p:nvPr/>
        </p:nvCxnSpPr>
        <p:spPr>
          <a:xfrm>
            <a:off x="2700670" y="3651497"/>
            <a:ext cx="315595" cy="382344"/>
          </a:xfrm>
          <a:prstGeom prst="line">
            <a:avLst/>
          </a:prstGeom>
          <a:ln w="28575"/>
        </p:spPr>
        <p:style>
          <a:lnRef idx="3">
            <a:schemeClr val="dk1"/>
          </a:lnRef>
          <a:fillRef idx="0">
            <a:schemeClr val="dk1"/>
          </a:fillRef>
          <a:effectRef idx="2">
            <a:schemeClr val="dk1"/>
          </a:effectRef>
          <a:fontRef idx="minor">
            <a:schemeClr val="tx1"/>
          </a:fontRef>
        </p:style>
      </p:cxnSp>
      <p:cxnSp>
        <p:nvCxnSpPr>
          <p:cNvPr id="35" name="Straight Connector 34">
            <a:extLst>
              <a:ext uri="{FF2B5EF4-FFF2-40B4-BE49-F238E27FC236}">
                <a16:creationId xmlns:a16="http://schemas.microsoft.com/office/drawing/2014/main" id="{49C055C1-E311-41C6-9805-6AC42A144D50}"/>
              </a:ext>
            </a:extLst>
          </p:cNvPr>
          <p:cNvCxnSpPr>
            <a:cxnSpLocks/>
            <a:stCxn id="25" idx="3"/>
            <a:endCxn id="33" idx="7"/>
          </p:cNvCxnSpPr>
          <p:nvPr/>
        </p:nvCxnSpPr>
        <p:spPr>
          <a:xfrm flipH="1">
            <a:off x="3222554" y="3602091"/>
            <a:ext cx="375914" cy="503447"/>
          </a:xfrm>
          <a:prstGeom prst="line">
            <a:avLst/>
          </a:prstGeom>
          <a:ln w="28575"/>
        </p:spPr>
        <p:style>
          <a:lnRef idx="3">
            <a:schemeClr val="dk1"/>
          </a:lnRef>
          <a:fillRef idx="0">
            <a:schemeClr val="dk1"/>
          </a:fillRef>
          <a:effectRef idx="2">
            <a:schemeClr val="dk1"/>
          </a:effectRef>
          <a:fontRef idx="minor">
            <a:schemeClr val="tx1"/>
          </a:fontRef>
        </p:style>
      </p:cxnSp>
      <p:sp>
        <p:nvSpPr>
          <p:cNvPr id="44" name="Oval 43">
            <a:extLst>
              <a:ext uri="{FF2B5EF4-FFF2-40B4-BE49-F238E27FC236}">
                <a16:creationId xmlns:a16="http://schemas.microsoft.com/office/drawing/2014/main" id="{3525C88F-7D13-4B22-AA67-027856565ECF}"/>
              </a:ext>
            </a:extLst>
          </p:cNvPr>
          <p:cNvSpPr/>
          <p:nvPr/>
        </p:nvSpPr>
        <p:spPr>
          <a:xfrm>
            <a:off x="4011047" y="1547637"/>
            <a:ext cx="616437" cy="48957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T2</a:t>
            </a:r>
          </a:p>
        </p:txBody>
      </p:sp>
      <p:cxnSp>
        <p:nvCxnSpPr>
          <p:cNvPr id="45" name="Straight Connector 44">
            <a:extLst>
              <a:ext uri="{FF2B5EF4-FFF2-40B4-BE49-F238E27FC236}">
                <a16:creationId xmlns:a16="http://schemas.microsoft.com/office/drawing/2014/main" id="{C80F3305-CF6F-4FB3-937A-EB7305DB2D60}"/>
              </a:ext>
            </a:extLst>
          </p:cNvPr>
          <p:cNvCxnSpPr>
            <a:cxnSpLocks/>
            <a:stCxn id="44" idx="4"/>
            <a:endCxn id="25" idx="7"/>
          </p:cNvCxnSpPr>
          <p:nvPr/>
        </p:nvCxnSpPr>
        <p:spPr>
          <a:xfrm flipH="1">
            <a:off x="4011047" y="2037215"/>
            <a:ext cx="308219" cy="1218693"/>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094365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07B076-D72F-FCA2-E40D-55560B9D235E}"/>
              </a:ext>
            </a:extLst>
          </p:cNvPr>
          <p:cNvSpPr>
            <a:spLocks noGrp="1"/>
          </p:cNvSpPr>
          <p:nvPr>
            <p:ph idx="1"/>
          </p:nvPr>
        </p:nvSpPr>
        <p:spPr>
          <a:xfrm>
            <a:off x="838200" y="340702"/>
            <a:ext cx="10515600" cy="6435236"/>
          </a:xfrm>
        </p:spPr>
        <p:txBody>
          <a:bodyPr>
            <a:normAutofit/>
          </a:bodyPr>
          <a:lstStyle/>
          <a:p>
            <a:pPr marL="0" lvl="0" indent="0" eaLnBrk="0" fontAlgn="base" hangingPunct="0">
              <a:lnSpc>
                <a:spcPct val="100000"/>
              </a:lnSpc>
              <a:spcBef>
                <a:spcPct val="0"/>
              </a:spcBef>
              <a:spcAft>
                <a:spcPct val="0"/>
              </a:spcAft>
              <a:buNone/>
            </a:pPr>
            <a:r>
              <a:rPr lang="en-US" altLang="en-US" sz="2400" dirty="0">
                <a:solidFill>
                  <a:srgbClr val="2D3B45"/>
                </a:solidFill>
                <a:latin typeface="Lato Extended"/>
              </a:rPr>
              <a:t>8. Consider the following 2SAT instance.</a:t>
            </a:r>
            <a:br>
              <a:rPr lang="en-US" altLang="en-US" sz="2400" dirty="0">
                <a:solidFill>
                  <a:srgbClr val="2D3B45"/>
                </a:solidFill>
                <a:latin typeface="Lato Extended"/>
              </a:rPr>
            </a:br>
            <a:r>
              <a:rPr lang="en-US" altLang="en-US" sz="2400" b="1" dirty="0">
                <a:solidFill>
                  <a:srgbClr val="2D3B45"/>
                </a:solidFill>
                <a:latin typeface="Lato Extended"/>
              </a:rPr>
              <a:t>(¬x ∨ y) (¬y ∨ z) (¬z ∨ x) (z ∨ y)</a:t>
            </a:r>
            <a:br>
              <a:rPr lang="en-US" altLang="en-US" sz="2400" b="1" dirty="0">
                <a:solidFill>
                  <a:srgbClr val="2D3B45"/>
                </a:solidFill>
                <a:latin typeface="Lato Extended"/>
              </a:rPr>
            </a:br>
            <a:r>
              <a:rPr lang="en-US" altLang="en-US" sz="2400" dirty="0">
                <a:solidFill>
                  <a:srgbClr val="2D3B45"/>
                </a:solidFill>
                <a:latin typeface="Lato Extended"/>
              </a:rPr>
              <a:t>a. Draw the implication graph associated with this formula.</a:t>
            </a:r>
          </a:p>
          <a:p>
            <a:pPr marL="0" lvl="0" indent="0" eaLnBrk="0" fontAlgn="base" hangingPunct="0">
              <a:lnSpc>
                <a:spcPct val="100000"/>
              </a:lnSpc>
              <a:spcBef>
                <a:spcPct val="0"/>
              </a:spcBef>
              <a:spcAft>
                <a:spcPct val="0"/>
              </a:spcAft>
              <a:buNone/>
            </a:pPr>
            <a:r>
              <a:rPr lang="en-US" altLang="en-US" sz="2400" b="1" dirty="0">
                <a:solidFill>
                  <a:srgbClr val="2D3B45"/>
                </a:solidFill>
                <a:latin typeface="Lato Extended"/>
              </a:rPr>
              <a:t>x </a:t>
            </a:r>
            <a:r>
              <a:rPr lang="en-US" altLang="en-US" sz="2400" b="1" dirty="0">
                <a:solidFill>
                  <a:srgbClr val="2D3B45"/>
                </a:solidFill>
                <a:latin typeface="Lato Extended"/>
                <a:sym typeface="Symbol" panose="05050102010706020507" pitchFamily="18" charset="2"/>
              </a:rPr>
              <a:t> y; </a:t>
            </a:r>
            <a:r>
              <a:rPr lang="en-US" altLang="en-US" sz="2400" b="1" dirty="0">
                <a:solidFill>
                  <a:srgbClr val="2D3B45"/>
                </a:solidFill>
                <a:latin typeface="Lato Extended"/>
              </a:rPr>
              <a:t>¬y</a:t>
            </a:r>
            <a:r>
              <a:rPr lang="en-US" altLang="en-US" sz="2400" b="1" dirty="0">
                <a:solidFill>
                  <a:srgbClr val="2D3B45"/>
                </a:solidFill>
                <a:latin typeface="Lato Extended"/>
                <a:sym typeface="Symbol" panose="05050102010706020507" pitchFamily="18" charset="2"/>
              </a:rPr>
              <a:t>  </a:t>
            </a:r>
            <a:r>
              <a:rPr lang="en-US" altLang="en-US" sz="2400" b="1" dirty="0">
                <a:solidFill>
                  <a:srgbClr val="2D3B45"/>
                </a:solidFill>
                <a:latin typeface="Lato Extended"/>
              </a:rPr>
              <a:t>¬</a:t>
            </a:r>
            <a:r>
              <a:rPr lang="en-US" altLang="en-US" sz="2400" b="1" dirty="0">
                <a:solidFill>
                  <a:srgbClr val="2D3B45"/>
                </a:solidFill>
                <a:latin typeface="Lato Extended"/>
                <a:sym typeface="Symbol" panose="05050102010706020507" pitchFamily="18" charset="2"/>
              </a:rPr>
              <a:t>x; </a:t>
            </a:r>
            <a:r>
              <a:rPr lang="en-US" altLang="en-US" sz="2400" b="1" dirty="0">
                <a:solidFill>
                  <a:srgbClr val="2D3B45"/>
                </a:solidFill>
                <a:latin typeface="Lato Extended"/>
              </a:rPr>
              <a:t>y</a:t>
            </a:r>
            <a:r>
              <a:rPr lang="en-US" altLang="en-US" sz="2400" b="1" dirty="0">
                <a:solidFill>
                  <a:srgbClr val="2D3B45"/>
                </a:solidFill>
                <a:latin typeface="Lato Extended"/>
                <a:sym typeface="Symbol" panose="05050102010706020507" pitchFamily="18" charset="2"/>
              </a:rPr>
              <a:t>  z; </a:t>
            </a:r>
            <a:r>
              <a:rPr lang="en-US" altLang="en-US" sz="2400" b="1" dirty="0">
                <a:solidFill>
                  <a:srgbClr val="2D3B45"/>
                </a:solidFill>
                <a:latin typeface="Lato Extended"/>
              </a:rPr>
              <a:t>¬z</a:t>
            </a:r>
            <a:r>
              <a:rPr lang="en-US" altLang="en-US" sz="2400" b="1" dirty="0">
                <a:solidFill>
                  <a:srgbClr val="2D3B45"/>
                </a:solidFill>
                <a:latin typeface="Lato Extended"/>
                <a:sym typeface="Symbol" panose="05050102010706020507" pitchFamily="18" charset="2"/>
              </a:rPr>
              <a:t>  </a:t>
            </a:r>
            <a:r>
              <a:rPr lang="en-US" altLang="en-US" sz="2400" b="1" dirty="0">
                <a:solidFill>
                  <a:srgbClr val="2D3B45"/>
                </a:solidFill>
                <a:latin typeface="Lato Extended"/>
              </a:rPr>
              <a:t>¬</a:t>
            </a:r>
            <a:r>
              <a:rPr lang="en-US" altLang="en-US" sz="2400" b="1" dirty="0">
                <a:solidFill>
                  <a:srgbClr val="2D3B45"/>
                </a:solidFill>
                <a:latin typeface="Lato Extended"/>
                <a:sym typeface="Symbol" panose="05050102010706020507" pitchFamily="18" charset="2"/>
              </a:rPr>
              <a:t>y; </a:t>
            </a:r>
            <a:r>
              <a:rPr lang="en-US" altLang="en-US" sz="2400" b="1" dirty="0">
                <a:solidFill>
                  <a:srgbClr val="2D3B45"/>
                </a:solidFill>
                <a:latin typeface="Lato Extended"/>
              </a:rPr>
              <a:t>z</a:t>
            </a:r>
            <a:r>
              <a:rPr lang="en-US" altLang="en-US" sz="2400" b="1" dirty="0">
                <a:solidFill>
                  <a:srgbClr val="2D3B45"/>
                </a:solidFill>
                <a:latin typeface="Lato Extended"/>
                <a:sym typeface="Symbol" panose="05050102010706020507" pitchFamily="18" charset="2"/>
              </a:rPr>
              <a:t>  x; </a:t>
            </a:r>
            <a:r>
              <a:rPr lang="en-US" altLang="en-US" sz="2400" b="1" dirty="0">
                <a:solidFill>
                  <a:srgbClr val="2D3B45"/>
                </a:solidFill>
                <a:latin typeface="Lato Extended"/>
              </a:rPr>
              <a:t>¬x</a:t>
            </a:r>
            <a:r>
              <a:rPr lang="en-US" altLang="en-US" sz="2400" b="1" dirty="0">
                <a:solidFill>
                  <a:srgbClr val="2D3B45"/>
                </a:solidFill>
                <a:latin typeface="Lato Extended"/>
                <a:sym typeface="Symbol" panose="05050102010706020507" pitchFamily="18" charset="2"/>
              </a:rPr>
              <a:t>  </a:t>
            </a:r>
            <a:r>
              <a:rPr lang="en-US" altLang="en-US" sz="2400" b="1" dirty="0">
                <a:solidFill>
                  <a:srgbClr val="2D3B45"/>
                </a:solidFill>
                <a:latin typeface="Lato Extended"/>
              </a:rPr>
              <a:t>¬z; ¬z</a:t>
            </a:r>
            <a:r>
              <a:rPr lang="en-US" altLang="en-US" sz="2400" b="1" dirty="0">
                <a:solidFill>
                  <a:srgbClr val="2D3B45"/>
                </a:solidFill>
                <a:latin typeface="Lato Extended"/>
                <a:sym typeface="Symbol" panose="05050102010706020507" pitchFamily="18" charset="2"/>
              </a:rPr>
              <a:t>  </a:t>
            </a:r>
            <a:r>
              <a:rPr lang="en-US" altLang="en-US" sz="2400" b="1" dirty="0">
                <a:solidFill>
                  <a:srgbClr val="2D3B45"/>
                </a:solidFill>
                <a:latin typeface="Lato Extended"/>
              </a:rPr>
              <a:t>y; ¬y</a:t>
            </a:r>
            <a:r>
              <a:rPr lang="en-US" altLang="en-US" sz="2400" b="1" dirty="0">
                <a:solidFill>
                  <a:srgbClr val="2D3B45"/>
                </a:solidFill>
                <a:latin typeface="Lato Extended"/>
                <a:sym typeface="Symbol" panose="05050102010706020507" pitchFamily="18" charset="2"/>
              </a:rPr>
              <a:t>  </a:t>
            </a:r>
            <a:r>
              <a:rPr lang="en-US" altLang="en-US" sz="2400" b="1" dirty="0">
                <a:solidFill>
                  <a:srgbClr val="2D3B45"/>
                </a:solidFill>
                <a:latin typeface="Lato Extended"/>
              </a:rPr>
              <a:t>z</a:t>
            </a:r>
          </a:p>
          <a:p>
            <a:pPr marL="0" lvl="0" indent="0" eaLnBrk="0" fontAlgn="base" hangingPunct="0">
              <a:lnSpc>
                <a:spcPct val="100000"/>
              </a:lnSpc>
              <a:spcBef>
                <a:spcPct val="0"/>
              </a:spcBef>
              <a:spcAft>
                <a:spcPct val="0"/>
              </a:spcAft>
              <a:buNone/>
            </a:pPr>
            <a:endParaRPr lang="en-US" altLang="en-US" sz="2400" b="1" dirty="0">
              <a:solidFill>
                <a:srgbClr val="2D3B45"/>
              </a:solidFill>
              <a:latin typeface="Lato Extended"/>
            </a:endParaRPr>
          </a:p>
          <a:p>
            <a:pPr marL="0" lvl="0" indent="0" eaLnBrk="0" fontAlgn="base" hangingPunct="0">
              <a:lnSpc>
                <a:spcPct val="100000"/>
              </a:lnSpc>
              <a:spcBef>
                <a:spcPct val="0"/>
              </a:spcBef>
              <a:spcAft>
                <a:spcPct val="0"/>
              </a:spcAft>
              <a:buNone/>
            </a:pPr>
            <a:endParaRPr lang="en-US" altLang="en-US" sz="2400" b="1" dirty="0">
              <a:solidFill>
                <a:srgbClr val="2D3B45"/>
              </a:solidFill>
              <a:latin typeface="Lato Extended"/>
            </a:endParaRPr>
          </a:p>
          <a:p>
            <a:pPr marL="0" lvl="0" indent="0" eaLnBrk="0" fontAlgn="base" hangingPunct="0">
              <a:lnSpc>
                <a:spcPct val="100000"/>
              </a:lnSpc>
              <a:spcBef>
                <a:spcPct val="0"/>
              </a:spcBef>
              <a:spcAft>
                <a:spcPct val="0"/>
              </a:spcAft>
              <a:buNone/>
            </a:pPr>
            <a:br>
              <a:rPr lang="en-US" altLang="en-US" sz="2400" dirty="0">
                <a:solidFill>
                  <a:srgbClr val="2D3B45"/>
                </a:solidFill>
                <a:latin typeface="Lato Extended"/>
              </a:rPr>
            </a:br>
            <a:endParaRPr lang="en-US" altLang="en-US" sz="2400" dirty="0">
              <a:solidFill>
                <a:srgbClr val="2D3B45"/>
              </a:solidFill>
              <a:latin typeface="Lato Extended"/>
            </a:endParaRPr>
          </a:p>
          <a:p>
            <a:pPr marL="0" lvl="0" indent="0" eaLnBrk="0" fontAlgn="base" hangingPunct="0">
              <a:lnSpc>
                <a:spcPct val="100000"/>
              </a:lnSpc>
              <a:spcBef>
                <a:spcPct val="0"/>
              </a:spcBef>
              <a:spcAft>
                <a:spcPct val="0"/>
              </a:spcAft>
              <a:buNone/>
            </a:pPr>
            <a:endParaRPr lang="en-US" altLang="en-US" sz="2400" dirty="0">
              <a:solidFill>
                <a:srgbClr val="2D3B45"/>
              </a:solidFill>
              <a:latin typeface="Lato Extended"/>
            </a:endParaRPr>
          </a:p>
          <a:p>
            <a:pPr marL="0" lvl="0" indent="0" eaLnBrk="0" fontAlgn="base" hangingPunct="0">
              <a:lnSpc>
                <a:spcPct val="100000"/>
              </a:lnSpc>
              <a:spcBef>
                <a:spcPct val="0"/>
              </a:spcBef>
              <a:spcAft>
                <a:spcPct val="0"/>
              </a:spcAft>
              <a:buNone/>
            </a:pPr>
            <a:endParaRPr lang="en-US" altLang="en-US" sz="2400" dirty="0">
              <a:solidFill>
                <a:srgbClr val="2D3B45"/>
              </a:solidFill>
              <a:latin typeface="Lato Extended"/>
            </a:endParaRPr>
          </a:p>
          <a:p>
            <a:pPr marL="0" lvl="0" indent="0" eaLnBrk="0" fontAlgn="base" hangingPunct="0">
              <a:lnSpc>
                <a:spcPct val="100000"/>
              </a:lnSpc>
              <a:spcBef>
                <a:spcPct val="0"/>
              </a:spcBef>
              <a:spcAft>
                <a:spcPct val="0"/>
              </a:spcAft>
              <a:buNone/>
            </a:pPr>
            <a:endParaRPr lang="en-US" altLang="en-US" sz="2400" dirty="0">
              <a:solidFill>
                <a:srgbClr val="2D3B45"/>
              </a:solidFill>
              <a:latin typeface="Lato Extended"/>
            </a:endParaRPr>
          </a:p>
          <a:p>
            <a:pPr marL="0" lvl="0" indent="0" eaLnBrk="0" fontAlgn="base" hangingPunct="0">
              <a:lnSpc>
                <a:spcPct val="100000"/>
              </a:lnSpc>
              <a:spcBef>
                <a:spcPct val="0"/>
              </a:spcBef>
              <a:spcAft>
                <a:spcPct val="0"/>
              </a:spcAft>
              <a:buNone/>
            </a:pPr>
            <a:r>
              <a:rPr lang="en-US" altLang="en-US" sz="2400" dirty="0">
                <a:solidFill>
                  <a:srgbClr val="2D3B45"/>
                </a:solidFill>
                <a:latin typeface="Lato Extended"/>
              </a:rPr>
              <a:t>b. Draw circles around the strongly connected components (see red circles)</a:t>
            </a:r>
            <a:br>
              <a:rPr lang="en-US" altLang="en-US" sz="2400" dirty="0">
                <a:solidFill>
                  <a:srgbClr val="2D3B45"/>
                </a:solidFill>
                <a:latin typeface="Lato Extended"/>
              </a:rPr>
            </a:br>
            <a:r>
              <a:rPr lang="en-US" altLang="en-US" sz="2400" dirty="0">
                <a:solidFill>
                  <a:srgbClr val="2D3B45"/>
                </a:solidFill>
                <a:latin typeface="Lato Extended"/>
              </a:rPr>
              <a:t>c. Provide a solution based on the SCCs or highlight the conflict exposed by the SCCs – the cluster with three elements has no outgoing edges, so</a:t>
            </a:r>
          </a:p>
          <a:p>
            <a:pPr marL="0" lvl="0" indent="0" eaLnBrk="0" fontAlgn="base" hangingPunct="0">
              <a:lnSpc>
                <a:spcPct val="100000"/>
              </a:lnSpc>
              <a:spcBef>
                <a:spcPct val="0"/>
              </a:spcBef>
              <a:spcAft>
                <a:spcPct val="0"/>
              </a:spcAft>
              <a:buNone/>
            </a:pPr>
            <a:r>
              <a:rPr lang="en-US" altLang="en-US" sz="2400" b="1" dirty="0">
                <a:solidFill>
                  <a:srgbClr val="2D3B45"/>
                </a:solidFill>
                <a:latin typeface="Lato Extended"/>
              </a:rPr>
              <a:t>x = y = z = T</a:t>
            </a:r>
            <a:endParaRPr lang="en-US" altLang="en-US" b="1" dirty="0">
              <a:solidFill>
                <a:srgbClr val="2D3B45"/>
              </a:solidFill>
              <a:latin typeface="Lato Extended"/>
            </a:endParaRPr>
          </a:p>
          <a:p>
            <a:endParaRPr lang="en-US" dirty="0"/>
          </a:p>
        </p:txBody>
      </p:sp>
      <p:graphicFrame>
        <p:nvGraphicFramePr>
          <p:cNvPr id="4" name="Diagram 3">
            <a:extLst>
              <a:ext uri="{FF2B5EF4-FFF2-40B4-BE49-F238E27FC236}">
                <a16:creationId xmlns:a16="http://schemas.microsoft.com/office/drawing/2014/main" id="{A7799EE5-F803-4E55-AD06-66C440913CD5}"/>
              </a:ext>
            </a:extLst>
          </p:cNvPr>
          <p:cNvGraphicFramePr/>
          <p:nvPr/>
        </p:nvGraphicFramePr>
        <p:xfrm>
          <a:off x="1101968" y="1813822"/>
          <a:ext cx="1570893" cy="1554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rrow: Left 5">
            <a:extLst>
              <a:ext uri="{FF2B5EF4-FFF2-40B4-BE49-F238E27FC236}">
                <a16:creationId xmlns:a16="http://schemas.microsoft.com/office/drawing/2014/main" id="{5C9BE925-E074-47E2-9F1F-AEBB4EFD1B9E}"/>
              </a:ext>
            </a:extLst>
          </p:cNvPr>
          <p:cNvSpPr/>
          <p:nvPr/>
        </p:nvSpPr>
        <p:spPr>
          <a:xfrm rot="16200000">
            <a:off x="3180569" y="2821435"/>
            <a:ext cx="742463" cy="195384"/>
          </a:xfrm>
          <a:prstGeom prst="lef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7" name="Arrow: Left 6">
            <a:extLst>
              <a:ext uri="{FF2B5EF4-FFF2-40B4-BE49-F238E27FC236}">
                <a16:creationId xmlns:a16="http://schemas.microsoft.com/office/drawing/2014/main" id="{C9EE4923-ECC3-44FA-9CD5-15324187BDF2}"/>
              </a:ext>
            </a:extLst>
          </p:cNvPr>
          <p:cNvSpPr/>
          <p:nvPr/>
        </p:nvSpPr>
        <p:spPr>
          <a:xfrm rot="1605251">
            <a:off x="2692312" y="3176868"/>
            <a:ext cx="567683" cy="195383"/>
          </a:xfrm>
          <a:prstGeom prst="lef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EF937712-B87E-492A-B6E4-B0994352FFC5}"/>
              </a:ext>
            </a:extLst>
          </p:cNvPr>
          <p:cNvSpPr/>
          <p:nvPr/>
        </p:nvSpPr>
        <p:spPr>
          <a:xfrm>
            <a:off x="3186961" y="3368432"/>
            <a:ext cx="652585" cy="6174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en-US" b="1" dirty="0">
              <a:solidFill>
                <a:schemeClr val="bg1"/>
              </a:solidFill>
              <a:latin typeface="Lato Extended"/>
            </a:endParaRPr>
          </a:p>
          <a:p>
            <a:pPr algn="ctr"/>
            <a:r>
              <a:rPr lang="en-US" altLang="en-US" b="1" dirty="0">
                <a:solidFill>
                  <a:schemeClr val="bg1"/>
                </a:solidFill>
                <a:latin typeface="Lato Extended"/>
              </a:rPr>
              <a:t>¬</a:t>
            </a:r>
            <a:r>
              <a:rPr lang="en-US" dirty="0"/>
              <a:t>y</a:t>
            </a:r>
          </a:p>
          <a:p>
            <a:pPr algn="ctr"/>
            <a:endParaRPr lang="en-US" dirty="0"/>
          </a:p>
        </p:txBody>
      </p:sp>
      <p:sp>
        <p:nvSpPr>
          <p:cNvPr id="9" name="Arrow: Left 8">
            <a:extLst>
              <a:ext uri="{FF2B5EF4-FFF2-40B4-BE49-F238E27FC236}">
                <a16:creationId xmlns:a16="http://schemas.microsoft.com/office/drawing/2014/main" id="{FFBFB430-43B6-4DBA-A23E-B5F7D906F5E9}"/>
              </a:ext>
            </a:extLst>
          </p:cNvPr>
          <p:cNvSpPr/>
          <p:nvPr/>
        </p:nvSpPr>
        <p:spPr>
          <a:xfrm rot="19132765" flipH="1">
            <a:off x="3661440" y="2767004"/>
            <a:ext cx="1510634" cy="261744"/>
          </a:xfrm>
          <a:prstGeom prst="leftArrow">
            <a:avLst>
              <a:gd name="adj1" fmla="val 46196"/>
              <a:gd name="adj2" fmla="val 50000"/>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F392590-D755-43A1-84B6-1888E03D7A40}"/>
              </a:ext>
            </a:extLst>
          </p:cNvPr>
          <p:cNvSpPr/>
          <p:nvPr/>
        </p:nvSpPr>
        <p:spPr>
          <a:xfrm>
            <a:off x="3273586" y="1849941"/>
            <a:ext cx="652585" cy="6174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en-US" b="1" dirty="0">
              <a:solidFill>
                <a:schemeClr val="bg1"/>
              </a:solidFill>
              <a:latin typeface="Lato Extended"/>
            </a:endParaRPr>
          </a:p>
          <a:p>
            <a:pPr algn="ctr"/>
            <a:r>
              <a:rPr lang="en-US" altLang="en-US" b="1" dirty="0">
                <a:solidFill>
                  <a:schemeClr val="bg1"/>
                </a:solidFill>
                <a:latin typeface="Lato Extended"/>
              </a:rPr>
              <a:t>¬</a:t>
            </a:r>
            <a:r>
              <a:rPr lang="en-US" dirty="0"/>
              <a:t>z</a:t>
            </a:r>
          </a:p>
          <a:p>
            <a:pPr algn="ctr"/>
            <a:endParaRPr lang="en-US" dirty="0"/>
          </a:p>
        </p:txBody>
      </p:sp>
      <p:sp>
        <p:nvSpPr>
          <p:cNvPr id="11" name="Arrow: Left 10">
            <a:extLst>
              <a:ext uri="{FF2B5EF4-FFF2-40B4-BE49-F238E27FC236}">
                <a16:creationId xmlns:a16="http://schemas.microsoft.com/office/drawing/2014/main" id="{50EF2E21-5F30-49FF-86C9-30E0233D80CB}"/>
              </a:ext>
            </a:extLst>
          </p:cNvPr>
          <p:cNvSpPr/>
          <p:nvPr/>
        </p:nvSpPr>
        <p:spPr>
          <a:xfrm rot="161746">
            <a:off x="2282877" y="2101498"/>
            <a:ext cx="899987" cy="195384"/>
          </a:xfrm>
          <a:prstGeom prst="lef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EEC5600-5C29-423F-B11A-BE6F1045446E}"/>
              </a:ext>
            </a:extLst>
          </p:cNvPr>
          <p:cNvSpPr/>
          <p:nvPr/>
        </p:nvSpPr>
        <p:spPr>
          <a:xfrm>
            <a:off x="5012510" y="1890482"/>
            <a:ext cx="652585" cy="6174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en-US" b="1" dirty="0">
              <a:solidFill>
                <a:schemeClr val="bg1"/>
              </a:solidFill>
              <a:latin typeface="Lato Extended"/>
            </a:endParaRPr>
          </a:p>
          <a:p>
            <a:pPr algn="ctr"/>
            <a:r>
              <a:rPr lang="en-US" altLang="en-US" b="1" dirty="0">
                <a:solidFill>
                  <a:schemeClr val="bg1"/>
                </a:solidFill>
                <a:latin typeface="Lato Extended"/>
              </a:rPr>
              <a:t>¬</a:t>
            </a:r>
            <a:r>
              <a:rPr lang="en-US" dirty="0"/>
              <a:t>x</a:t>
            </a:r>
          </a:p>
          <a:p>
            <a:pPr algn="ctr"/>
            <a:endParaRPr lang="en-US" dirty="0"/>
          </a:p>
        </p:txBody>
      </p:sp>
      <p:sp>
        <p:nvSpPr>
          <p:cNvPr id="13" name="Arrow: Left 12">
            <a:extLst>
              <a:ext uri="{FF2B5EF4-FFF2-40B4-BE49-F238E27FC236}">
                <a16:creationId xmlns:a16="http://schemas.microsoft.com/office/drawing/2014/main" id="{B90C1387-B6EF-409B-A4FA-CD66D3107999}"/>
              </a:ext>
            </a:extLst>
          </p:cNvPr>
          <p:cNvSpPr/>
          <p:nvPr/>
        </p:nvSpPr>
        <p:spPr>
          <a:xfrm rot="161746">
            <a:off x="3984124" y="2101498"/>
            <a:ext cx="899987" cy="195384"/>
          </a:xfrm>
          <a:prstGeom prst="lef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mc:AlternateContent xmlns:mc="http://schemas.openxmlformats.org/markup-compatibility/2006">
        <mc:Choice xmlns:p14="http://schemas.microsoft.com/office/powerpoint/2010/main" Requires="p14">
          <p:contentPart p14:bwMode="auto" r:id="rId7">
            <p14:nvContentPartPr>
              <p14:cNvPr id="14" name="Ink 13">
                <a:extLst>
                  <a:ext uri="{FF2B5EF4-FFF2-40B4-BE49-F238E27FC236}">
                    <a16:creationId xmlns:a16="http://schemas.microsoft.com/office/drawing/2014/main" id="{58DEB797-95EF-4B77-B45A-A1DEAE1EFC3B}"/>
                  </a:ext>
                </a:extLst>
              </p14:cNvPr>
              <p14:cNvContentPartPr/>
              <p14:nvPr/>
            </p14:nvContentPartPr>
            <p14:xfrm>
              <a:off x="810908" y="1827757"/>
              <a:ext cx="1980360" cy="1587960"/>
            </p14:xfrm>
          </p:contentPart>
        </mc:Choice>
        <mc:Fallback>
          <p:pic>
            <p:nvPicPr>
              <p:cNvPr id="14" name="Ink 13">
                <a:extLst>
                  <a:ext uri="{FF2B5EF4-FFF2-40B4-BE49-F238E27FC236}">
                    <a16:creationId xmlns:a16="http://schemas.microsoft.com/office/drawing/2014/main" id="{58DEB797-95EF-4B77-B45A-A1DEAE1EFC3B}"/>
                  </a:ext>
                </a:extLst>
              </p:cNvPr>
              <p:cNvPicPr/>
              <p:nvPr/>
            </p:nvPicPr>
            <p:blipFill>
              <a:blip r:embed="rId8"/>
              <a:stretch>
                <a:fillRect/>
              </a:stretch>
            </p:blipFill>
            <p:spPr>
              <a:xfrm>
                <a:off x="801908" y="1818757"/>
                <a:ext cx="1998000" cy="1605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9" name="Ink 18">
                <a:extLst>
                  <a:ext uri="{FF2B5EF4-FFF2-40B4-BE49-F238E27FC236}">
                    <a16:creationId xmlns:a16="http://schemas.microsoft.com/office/drawing/2014/main" id="{12182A45-4B9E-4576-B689-04675653946A}"/>
                  </a:ext>
                </a:extLst>
              </p14:cNvPr>
              <p14:cNvContentPartPr/>
              <p14:nvPr/>
            </p14:nvContentPartPr>
            <p14:xfrm>
              <a:off x="8830988" y="4649797"/>
              <a:ext cx="360" cy="360"/>
            </p14:xfrm>
          </p:contentPart>
        </mc:Choice>
        <mc:Fallback xmlns="">
          <p:pic>
            <p:nvPicPr>
              <p:cNvPr id="19" name="Ink 18">
                <a:extLst>
                  <a:ext uri="{FF2B5EF4-FFF2-40B4-BE49-F238E27FC236}">
                    <a16:creationId xmlns:a16="http://schemas.microsoft.com/office/drawing/2014/main" id="{12182A45-4B9E-4576-B689-04675653946A}"/>
                  </a:ext>
                </a:extLst>
              </p:cNvPr>
              <p:cNvPicPr/>
              <p:nvPr/>
            </p:nvPicPr>
            <p:blipFill>
              <a:blip r:embed="rId16"/>
              <a:stretch>
                <a:fillRect/>
              </a:stretch>
            </p:blipFill>
            <p:spPr>
              <a:xfrm>
                <a:off x="8822348" y="4641157"/>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2" name="Ink 1">
                <a:extLst>
                  <a:ext uri="{FF2B5EF4-FFF2-40B4-BE49-F238E27FC236}">
                    <a16:creationId xmlns:a16="http://schemas.microsoft.com/office/drawing/2014/main" id="{A3B15CAD-06A7-2783-2E6D-56A8E7603703}"/>
                  </a:ext>
                </a:extLst>
              </p14:cNvPr>
              <p14:cNvContentPartPr/>
              <p14:nvPr/>
            </p14:nvContentPartPr>
            <p14:xfrm>
              <a:off x="3133644" y="1847481"/>
              <a:ext cx="3094200" cy="2185920"/>
            </p14:xfrm>
          </p:contentPart>
        </mc:Choice>
        <mc:Fallback>
          <p:pic>
            <p:nvPicPr>
              <p:cNvPr id="2" name="Ink 1">
                <a:extLst>
                  <a:ext uri="{FF2B5EF4-FFF2-40B4-BE49-F238E27FC236}">
                    <a16:creationId xmlns:a16="http://schemas.microsoft.com/office/drawing/2014/main" id="{A3B15CAD-06A7-2783-2E6D-56A8E7603703}"/>
                  </a:ext>
                </a:extLst>
              </p:cNvPr>
              <p:cNvPicPr/>
              <p:nvPr/>
            </p:nvPicPr>
            <p:blipFill>
              <a:blip r:embed="rId18"/>
              <a:stretch>
                <a:fillRect/>
              </a:stretch>
            </p:blipFill>
            <p:spPr>
              <a:xfrm>
                <a:off x="3125004" y="1838841"/>
                <a:ext cx="3111840" cy="220356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5" name="Ink 4">
                <a:extLst>
                  <a:ext uri="{FF2B5EF4-FFF2-40B4-BE49-F238E27FC236}">
                    <a16:creationId xmlns:a16="http://schemas.microsoft.com/office/drawing/2014/main" id="{4A773020-22A8-DDAF-01FB-0B10F860F921}"/>
                  </a:ext>
                </a:extLst>
              </p14:cNvPr>
              <p14:cNvContentPartPr/>
              <p14:nvPr/>
            </p14:nvContentPartPr>
            <p14:xfrm>
              <a:off x="8281284" y="4030161"/>
              <a:ext cx="360" cy="360"/>
            </p14:xfrm>
          </p:contentPart>
        </mc:Choice>
        <mc:Fallback>
          <p:pic>
            <p:nvPicPr>
              <p:cNvPr id="5" name="Ink 4">
                <a:extLst>
                  <a:ext uri="{FF2B5EF4-FFF2-40B4-BE49-F238E27FC236}">
                    <a16:creationId xmlns:a16="http://schemas.microsoft.com/office/drawing/2014/main" id="{4A773020-22A8-DDAF-01FB-0B10F860F921}"/>
                  </a:ext>
                </a:extLst>
              </p:cNvPr>
              <p:cNvPicPr/>
              <p:nvPr/>
            </p:nvPicPr>
            <p:blipFill>
              <a:blip r:embed="rId20"/>
              <a:stretch>
                <a:fillRect/>
              </a:stretch>
            </p:blipFill>
            <p:spPr>
              <a:xfrm>
                <a:off x="8272644" y="4021521"/>
                <a:ext cx="18000" cy="18000"/>
              </a:xfrm>
              <a:prstGeom prst="rect">
                <a:avLst/>
              </a:prstGeom>
            </p:spPr>
          </p:pic>
        </mc:Fallback>
      </mc:AlternateContent>
    </p:spTree>
    <p:extLst>
      <p:ext uri="{BB962C8B-B14F-4D97-AF65-F5344CB8AC3E}">
        <p14:creationId xmlns:p14="http://schemas.microsoft.com/office/powerpoint/2010/main" val="11132670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7225F1-0C0C-DE50-463E-7C44DA0B61C0}"/>
              </a:ext>
            </a:extLst>
          </p:cNvPr>
          <p:cNvSpPr>
            <a:spLocks noGrp="1"/>
          </p:cNvSpPr>
          <p:nvPr>
            <p:ph idx="1"/>
          </p:nvPr>
        </p:nvSpPr>
        <p:spPr>
          <a:xfrm>
            <a:off x="658446" y="278178"/>
            <a:ext cx="10515600" cy="5231667"/>
          </a:xfrm>
        </p:spPr>
        <p:txBody>
          <a:bodyPr>
            <a:normAutofit lnSpcReduction="10000"/>
          </a:bodyPr>
          <a:lstStyle/>
          <a:p>
            <a:pPr marL="0" indent="0">
              <a:buNone/>
            </a:pPr>
            <a:r>
              <a:rPr lang="en-US" altLang="en-US" sz="2000" dirty="0">
                <a:solidFill>
                  <a:srgbClr val="2D3B45"/>
                </a:solidFill>
                <a:latin typeface="Lato Extended"/>
              </a:rPr>
              <a:t>9. Consider the following instance of Positive Min-Ones-2SATt,</a:t>
            </a:r>
            <a:br>
              <a:rPr lang="en-US" altLang="en-US" sz="2000" dirty="0">
                <a:solidFill>
                  <a:srgbClr val="2D3B45"/>
                </a:solidFill>
                <a:latin typeface="Lato Extended"/>
              </a:rPr>
            </a:br>
            <a:r>
              <a:rPr lang="en-US" altLang="en-US" sz="2000" b="1" dirty="0">
                <a:solidFill>
                  <a:srgbClr val="2D3B45"/>
                </a:solidFill>
                <a:latin typeface="Lato Extended"/>
              </a:rPr>
              <a:t>(A ∨ B) (A ∨ C) (C ∨ E) (D ∨ E) (D ∨ G) (E ∨ F) (F ∨ G) (F ∨ H) (G ∨ H)</a:t>
            </a:r>
            <a:br>
              <a:rPr lang="en-US" altLang="en-US" sz="2000" dirty="0">
                <a:solidFill>
                  <a:srgbClr val="2D3B45"/>
                </a:solidFill>
                <a:latin typeface="Lato Extended"/>
              </a:rPr>
            </a:br>
            <a:r>
              <a:rPr lang="en-US" altLang="en-US" sz="2000" dirty="0">
                <a:solidFill>
                  <a:srgbClr val="2D3B45"/>
                </a:solidFill>
                <a:latin typeface="Lato Extended"/>
              </a:rPr>
              <a:t>a. Convert this instance of Positive 2SAT to a graph for which Min Vertex Cover is equivalent to the Min-Ones problem.</a:t>
            </a:r>
          </a:p>
          <a:p>
            <a:pPr marL="0" indent="0">
              <a:buNone/>
            </a:pPr>
            <a:endParaRPr lang="en-US" altLang="en-US" sz="2000" dirty="0">
              <a:solidFill>
                <a:srgbClr val="2D3B45"/>
              </a:solidFill>
              <a:latin typeface="Lato Extended"/>
            </a:endParaRPr>
          </a:p>
          <a:p>
            <a:pPr marL="0" indent="0">
              <a:buNone/>
            </a:pPr>
            <a:endParaRPr lang="en-US" altLang="en-US" sz="2000" dirty="0">
              <a:solidFill>
                <a:srgbClr val="2D3B45"/>
              </a:solidFill>
              <a:latin typeface="Lato Extended"/>
            </a:endParaRPr>
          </a:p>
          <a:p>
            <a:pPr marL="0" indent="0">
              <a:buNone/>
            </a:pPr>
            <a:endParaRPr lang="en-US" altLang="en-US" sz="2000" dirty="0">
              <a:solidFill>
                <a:srgbClr val="2D3B45"/>
              </a:solidFill>
              <a:latin typeface="Lato Extended"/>
            </a:endParaRPr>
          </a:p>
          <a:p>
            <a:pPr marL="0" indent="0">
              <a:buNone/>
            </a:pPr>
            <a:br>
              <a:rPr lang="en-US" altLang="en-US" sz="2000" dirty="0">
                <a:solidFill>
                  <a:srgbClr val="2D3B45"/>
                </a:solidFill>
                <a:latin typeface="Lato Extended"/>
              </a:rPr>
            </a:br>
            <a:endParaRPr lang="en-US" altLang="en-US" sz="2000" dirty="0">
              <a:solidFill>
                <a:srgbClr val="2D3B45"/>
              </a:solidFill>
              <a:latin typeface="Lato Extended"/>
            </a:endParaRPr>
          </a:p>
          <a:p>
            <a:pPr marL="0" indent="0">
              <a:buNone/>
            </a:pPr>
            <a:endParaRPr lang="en-US" altLang="en-US" sz="2000" dirty="0">
              <a:solidFill>
                <a:srgbClr val="2D3B45"/>
              </a:solidFill>
              <a:latin typeface="Lato Extended"/>
            </a:endParaRPr>
          </a:p>
          <a:p>
            <a:pPr marL="0" indent="0">
              <a:buNone/>
            </a:pPr>
            <a:endParaRPr lang="en-US" altLang="en-US" sz="2000" dirty="0">
              <a:solidFill>
                <a:srgbClr val="2D3B45"/>
              </a:solidFill>
              <a:latin typeface="Lato Extended"/>
            </a:endParaRPr>
          </a:p>
          <a:p>
            <a:pPr marL="0" indent="0">
              <a:buNone/>
            </a:pPr>
            <a:r>
              <a:rPr lang="en-US" altLang="en-US" sz="2000" dirty="0">
                <a:solidFill>
                  <a:srgbClr val="2D3B45"/>
                </a:solidFill>
                <a:latin typeface="Lato Extended"/>
              </a:rPr>
              <a:t>b. Show solution for Min Vertex Cover for (a) and correspondingly for the Positive Min-Ones-2SAT instance. </a:t>
            </a:r>
          </a:p>
          <a:p>
            <a:pPr marL="0" indent="0">
              <a:buNone/>
            </a:pPr>
            <a:r>
              <a:rPr lang="en-US" altLang="en-US" sz="2000" dirty="0">
                <a:solidFill>
                  <a:srgbClr val="2D3B45"/>
                </a:solidFill>
                <a:latin typeface="Lato Extended"/>
              </a:rPr>
              <a:t>Solution: Min Cover is 4 choosing </a:t>
            </a:r>
            <a:r>
              <a:rPr lang="en-US" altLang="en-US" sz="2000" b="1" dirty="0">
                <a:solidFill>
                  <a:srgbClr val="2D3B45"/>
                </a:solidFill>
                <a:latin typeface="Lato Extended"/>
              </a:rPr>
              <a:t>A, E, F, G</a:t>
            </a:r>
            <a:r>
              <a:rPr lang="en-US" altLang="en-US" sz="2000" dirty="0">
                <a:solidFill>
                  <a:srgbClr val="2D3B45"/>
                </a:solidFill>
                <a:latin typeface="Lato Extended"/>
              </a:rPr>
              <a:t>; True assignments are is </a:t>
            </a:r>
            <a:r>
              <a:rPr lang="en-US" altLang="en-US" sz="2000" b="1" dirty="0">
                <a:solidFill>
                  <a:srgbClr val="2D3B45"/>
                </a:solidFill>
                <a:latin typeface="Lato Extended"/>
              </a:rPr>
              <a:t>A = E = F = G = T </a:t>
            </a:r>
          </a:p>
          <a:p>
            <a:pPr marL="0" indent="0">
              <a:buNone/>
            </a:pPr>
            <a:r>
              <a:rPr lang="en-US" altLang="en-US" sz="2000" dirty="0">
                <a:solidFill>
                  <a:srgbClr val="2D3B45"/>
                </a:solidFill>
                <a:latin typeface="Lato Extended"/>
              </a:rPr>
              <a:t>See circled nodes and covered edges with green slashes.</a:t>
            </a:r>
          </a:p>
          <a:p>
            <a:endParaRPr lang="en-US" dirty="0"/>
          </a:p>
        </p:txBody>
      </p:sp>
      <p:sp>
        <p:nvSpPr>
          <p:cNvPr id="4" name="Oval 3">
            <a:extLst>
              <a:ext uri="{FF2B5EF4-FFF2-40B4-BE49-F238E27FC236}">
                <a16:creationId xmlns:a16="http://schemas.microsoft.com/office/drawing/2014/main" id="{F0C1F782-A26C-44AD-8D9A-2AACDBA40D24}"/>
              </a:ext>
            </a:extLst>
          </p:cNvPr>
          <p:cNvSpPr/>
          <p:nvPr/>
        </p:nvSpPr>
        <p:spPr>
          <a:xfrm>
            <a:off x="1031631" y="2344614"/>
            <a:ext cx="336061" cy="343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883B59-7D98-4F5A-AA5D-AC515B932EDA}"/>
              </a:ext>
            </a:extLst>
          </p:cNvPr>
          <p:cNvSpPr/>
          <p:nvPr/>
        </p:nvSpPr>
        <p:spPr>
          <a:xfrm>
            <a:off x="1031631" y="3055631"/>
            <a:ext cx="336061" cy="343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6" name="Oval 5">
            <a:extLst>
              <a:ext uri="{FF2B5EF4-FFF2-40B4-BE49-F238E27FC236}">
                <a16:creationId xmlns:a16="http://schemas.microsoft.com/office/drawing/2014/main" id="{F5D0484F-CB6F-4F28-B2E5-25D1DD1C2C74}"/>
              </a:ext>
            </a:extLst>
          </p:cNvPr>
          <p:cNvSpPr/>
          <p:nvPr/>
        </p:nvSpPr>
        <p:spPr>
          <a:xfrm>
            <a:off x="1841500" y="2344614"/>
            <a:ext cx="336061" cy="343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C44C1EDB-CEF1-4A70-9636-E368DC644B72}"/>
              </a:ext>
            </a:extLst>
          </p:cNvPr>
          <p:cNvSpPr/>
          <p:nvPr/>
        </p:nvSpPr>
        <p:spPr>
          <a:xfrm>
            <a:off x="2726593" y="3047816"/>
            <a:ext cx="336061" cy="343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8" name="Oval 7">
            <a:extLst>
              <a:ext uri="{FF2B5EF4-FFF2-40B4-BE49-F238E27FC236}">
                <a16:creationId xmlns:a16="http://schemas.microsoft.com/office/drawing/2014/main" id="{18BF87F9-45D6-425A-85A4-426F492A5C8F}"/>
              </a:ext>
            </a:extLst>
          </p:cNvPr>
          <p:cNvSpPr/>
          <p:nvPr/>
        </p:nvSpPr>
        <p:spPr>
          <a:xfrm>
            <a:off x="1841503" y="3047816"/>
            <a:ext cx="336061" cy="343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9" name="Oval 8">
            <a:extLst>
              <a:ext uri="{FF2B5EF4-FFF2-40B4-BE49-F238E27FC236}">
                <a16:creationId xmlns:a16="http://schemas.microsoft.com/office/drawing/2014/main" id="{B2571326-E25B-4E73-BC32-2DC66BE364C5}"/>
              </a:ext>
            </a:extLst>
          </p:cNvPr>
          <p:cNvSpPr/>
          <p:nvPr/>
        </p:nvSpPr>
        <p:spPr>
          <a:xfrm>
            <a:off x="3495793" y="2344614"/>
            <a:ext cx="336061" cy="343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10" name="Oval 9">
            <a:extLst>
              <a:ext uri="{FF2B5EF4-FFF2-40B4-BE49-F238E27FC236}">
                <a16:creationId xmlns:a16="http://schemas.microsoft.com/office/drawing/2014/main" id="{D98EA035-5300-4C57-B398-631A37AC9478}"/>
              </a:ext>
            </a:extLst>
          </p:cNvPr>
          <p:cNvSpPr/>
          <p:nvPr/>
        </p:nvSpPr>
        <p:spPr>
          <a:xfrm>
            <a:off x="2673835" y="2344614"/>
            <a:ext cx="336061" cy="343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11" name="Oval 10">
            <a:extLst>
              <a:ext uri="{FF2B5EF4-FFF2-40B4-BE49-F238E27FC236}">
                <a16:creationId xmlns:a16="http://schemas.microsoft.com/office/drawing/2014/main" id="{6E0F6A2F-E7EA-47AD-9D33-6488BFD4282B}"/>
              </a:ext>
            </a:extLst>
          </p:cNvPr>
          <p:cNvSpPr/>
          <p:nvPr/>
        </p:nvSpPr>
        <p:spPr>
          <a:xfrm>
            <a:off x="3084813" y="1539631"/>
            <a:ext cx="336061" cy="343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cxnSp>
        <p:nvCxnSpPr>
          <p:cNvPr id="13" name="Straight Connector 12">
            <a:extLst>
              <a:ext uri="{FF2B5EF4-FFF2-40B4-BE49-F238E27FC236}">
                <a16:creationId xmlns:a16="http://schemas.microsoft.com/office/drawing/2014/main" id="{D030A619-DBB7-4633-8C85-3C5C7C35BD24}"/>
              </a:ext>
            </a:extLst>
          </p:cNvPr>
          <p:cNvCxnSpPr>
            <a:cxnSpLocks/>
            <a:stCxn id="4" idx="4"/>
            <a:endCxn id="5" idx="0"/>
          </p:cNvCxnSpPr>
          <p:nvPr/>
        </p:nvCxnSpPr>
        <p:spPr>
          <a:xfrm>
            <a:off x="1199662" y="2688491"/>
            <a:ext cx="0" cy="367140"/>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Connector 15">
            <a:extLst>
              <a:ext uri="{FF2B5EF4-FFF2-40B4-BE49-F238E27FC236}">
                <a16:creationId xmlns:a16="http://schemas.microsoft.com/office/drawing/2014/main" id="{89AFD729-E5ED-4B7A-BBB1-283F67D7AD84}"/>
              </a:ext>
            </a:extLst>
          </p:cNvPr>
          <p:cNvCxnSpPr>
            <a:cxnSpLocks/>
            <a:stCxn id="4" idx="6"/>
            <a:endCxn id="6" idx="2"/>
          </p:cNvCxnSpPr>
          <p:nvPr/>
        </p:nvCxnSpPr>
        <p:spPr>
          <a:xfrm>
            <a:off x="1367692" y="2516553"/>
            <a:ext cx="473808" cy="0"/>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Connector 19">
            <a:extLst>
              <a:ext uri="{FF2B5EF4-FFF2-40B4-BE49-F238E27FC236}">
                <a16:creationId xmlns:a16="http://schemas.microsoft.com/office/drawing/2014/main" id="{FAF0A3BA-72A5-4527-AD2D-620AD636022D}"/>
              </a:ext>
            </a:extLst>
          </p:cNvPr>
          <p:cNvCxnSpPr>
            <a:cxnSpLocks/>
            <a:stCxn id="6" idx="4"/>
            <a:endCxn id="8" idx="0"/>
          </p:cNvCxnSpPr>
          <p:nvPr/>
        </p:nvCxnSpPr>
        <p:spPr>
          <a:xfrm>
            <a:off x="2009531" y="2688491"/>
            <a:ext cx="3" cy="359325"/>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a:extLst>
              <a:ext uri="{FF2B5EF4-FFF2-40B4-BE49-F238E27FC236}">
                <a16:creationId xmlns:a16="http://schemas.microsoft.com/office/drawing/2014/main" id="{4D891283-CDB8-4552-BD71-6342C5867AFA}"/>
              </a:ext>
            </a:extLst>
          </p:cNvPr>
          <p:cNvCxnSpPr>
            <a:cxnSpLocks/>
            <a:stCxn id="8" idx="6"/>
            <a:endCxn id="7" idx="2"/>
          </p:cNvCxnSpPr>
          <p:nvPr/>
        </p:nvCxnSpPr>
        <p:spPr>
          <a:xfrm>
            <a:off x="2177564" y="3219755"/>
            <a:ext cx="549029" cy="0"/>
          </a:xfrm>
          <a:prstGeom prst="line">
            <a:avLst/>
          </a:prstGeom>
        </p:spPr>
        <p:style>
          <a:lnRef idx="2">
            <a:schemeClr val="dk1"/>
          </a:lnRef>
          <a:fillRef idx="0">
            <a:schemeClr val="dk1"/>
          </a:fillRef>
          <a:effectRef idx="1">
            <a:schemeClr val="dk1"/>
          </a:effectRef>
          <a:fontRef idx="minor">
            <a:schemeClr val="tx1"/>
          </a:fontRef>
        </p:style>
      </p:cxnSp>
      <p:cxnSp>
        <p:nvCxnSpPr>
          <p:cNvPr id="27" name="Straight Connector 26">
            <a:extLst>
              <a:ext uri="{FF2B5EF4-FFF2-40B4-BE49-F238E27FC236}">
                <a16:creationId xmlns:a16="http://schemas.microsoft.com/office/drawing/2014/main" id="{8AFFF8EF-C9E4-4DE3-9961-30FA690C632F}"/>
              </a:ext>
            </a:extLst>
          </p:cNvPr>
          <p:cNvCxnSpPr>
            <a:cxnSpLocks/>
            <a:stCxn id="9" idx="3"/>
            <a:endCxn id="7" idx="7"/>
          </p:cNvCxnSpPr>
          <p:nvPr/>
        </p:nvCxnSpPr>
        <p:spPr>
          <a:xfrm flipH="1">
            <a:off x="3013439" y="2638131"/>
            <a:ext cx="531569" cy="460045"/>
          </a:xfrm>
          <a:prstGeom prst="line">
            <a:avLst/>
          </a:prstGeom>
        </p:spPr>
        <p:style>
          <a:lnRef idx="2">
            <a:schemeClr val="dk1"/>
          </a:lnRef>
          <a:fillRef idx="0">
            <a:schemeClr val="dk1"/>
          </a:fillRef>
          <a:effectRef idx="1">
            <a:schemeClr val="dk1"/>
          </a:effectRef>
          <a:fontRef idx="minor">
            <a:schemeClr val="tx1"/>
          </a:fontRef>
        </p:style>
      </p:cxnSp>
      <p:cxnSp>
        <p:nvCxnSpPr>
          <p:cNvPr id="31" name="Straight Connector 30">
            <a:extLst>
              <a:ext uri="{FF2B5EF4-FFF2-40B4-BE49-F238E27FC236}">
                <a16:creationId xmlns:a16="http://schemas.microsoft.com/office/drawing/2014/main" id="{05B807A8-F23F-48A4-A7FC-6A7581A5A8B9}"/>
              </a:ext>
            </a:extLst>
          </p:cNvPr>
          <p:cNvCxnSpPr>
            <a:cxnSpLocks/>
            <a:stCxn id="10" idx="3"/>
            <a:endCxn id="8" idx="7"/>
          </p:cNvCxnSpPr>
          <p:nvPr/>
        </p:nvCxnSpPr>
        <p:spPr>
          <a:xfrm flipH="1">
            <a:off x="2128349" y="2638131"/>
            <a:ext cx="594701" cy="460045"/>
          </a:xfrm>
          <a:prstGeom prst="line">
            <a:avLst/>
          </a:prstGeom>
        </p:spPr>
        <p:style>
          <a:lnRef idx="2">
            <a:schemeClr val="dk1"/>
          </a:lnRef>
          <a:fillRef idx="0">
            <a:schemeClr val="dk1"/>
          </a:fillRef>
          <a:effectRef idx="1">
            <a:schemeClr val="dk1"/>
          </a:effectRef>
          <a:fontRef idx="minor">
            <a:schemeClr val="tx1"/>
          </a:fontRef>
        </p:style>
      </p:cxnSp>
      <p:cxnSp>
        <p:nvCxnSpPr>
          <p:cNvPr id="37" name="Straight Connector 36">
            <a:extLst>
              <a:ext uri="{FF2B5EF4-FFF2-40B4-BE49-F238E27FC236}">
                <a16:creationId xmlns:a16="http://schemas.microsoft.com/office/drawing/2014/main" id="{F5925E03-2FB6-4DBF-973B-6D45925FD778}"/>
              </a:ext>
            </a:extLst>
          </p:cNvPr>
          <p:cNvCxnSpPr>
            <a:cxnSpLocks/>
            <a:stCxn id="10" idx="6"/>
            <a:endCxn id="9" idx="2"/>
          </p:cNvCxnSpPr>
          <p:nvPr/>
        </p:nvCxnSpPr>
        <p:spPr>
          <a:xfrm>
            <a:off x="3009896" y="2516553"/>
            <a:ext cx="485897" cy="0"/>
          </a:xfrm>
          <a:prstGeom prst="line">
            <a:avLst/>
          </a:prstGeom>
        </p:spPr>
        <p:style>
          <a:lnRef idx="2">
            <a:schemeClr val="dk1"/>
          </a:lnRef>
          <a:fillRef idx="0">
            <a:schemeClr val="dk1"/>
          </a:fillRef>
          <a:effectRef idx="1">
            <a:schemeClr val="dk1"/>
          </a:effectRef>
          <a:fontRef idx="minor">
            <a:schemeClr val="tx1"/>
          </a:fontRef>
        </p:style>
      </p:cxnSp>
      <p:cxnSp>
        <p:nvCxnSpPr>
          <p:cNvPr id="40" name="Straight Connector 39">
            <a:extLst>
              <a:ext uri="{FF2B5EF4-FFF2-40B4-BE49-F238E27FC236}">
                <a16:creationId xmlns:a16="http://schemas.microsoft.com/office/drawing/2014/main" id="{51345A92-97D3-4D37-B4EB-C17CB62D47F4}"/>
              </a:ext>
            </a:extLst>
          </p:cNvPr>
          <p:cNvCxnSpPr>
            <a:cxnSpLocks/>
            <a:stCxn id="11" idx="3"/>
            <a:endCxn id="10" idx="0"/>
          </p:cNvCxnSpPr>
          <p:nvPr/>
        </p:nvCxnSpPr>
        <p:spPr>
          <a:xfrm flipH="1">
            <a:off x="2841866" y="1833148"/>
            <a:ext cx="292162" cy="511466"/>
          </a:xfrm>
          <a:prstGeom prst="line">
            <a:avLst/>
          </a:prstGeom>
        </p:spPr>
        <p:style>
          <a:lnRef idx="2">
            <a:schemeClr val="dk1"/>
          </a:lnRef>
          <a:fillRef idx="0">
            <a:schemeClr val="dk1"/>
          </a:fillRef>
          <a:effectRef idx="1">
            <a:schemeClr val="dk1"/>
          </a:effectRef>
          <a:fontRef idx="minor">
            <a:schemeClr val="tx1"/>
          </a:fontRef>
        </p:style>
      </p:cxnSp>
      <p:cxnSp>
        <p:nvCxnSpPr>
          <p:cNvPr id="43" name="Straight Connector 42">
            <a:extLst>
              <a:ext uri="{FF2B5EF4-FFF2-40B4-BE49-F238E27FC236}">
                <a16:creationId xmlns:a16="http://schemas.microsoft.com/office/drawing/2014/main" id="{46948599-3BE0-4790-99C0-01A0AAD7A2A5}"/>
              </a:ext>
            </a:extLst>
          </p:cNvPr>
          <p:cNvCxnSpPr>
            <a:cxnSpLocks/>
            <a:stCxn id="11" idx="5"/>
            <a:endCxn id="9" idx="0"/>
          </p:cNvCxnSpPr>
          <p:nvPr/>
        </p:nvCxnSpPr>
        <p:spPr>
          <a:xfrm>
            <a:off x="3371659" y="1833148"/>
            <a:ext cx="292165" cy="511466"/>
          </a:xfrm>
          <a:prstGeom prst="line">
            <a:avLst/>
          </a:prstGeom>
        </p:spPr>
        <p:style>
          <a:lnRef idx="2">
            <a:schemeClr val="dk1"/>
          </a:lnRef>
          <a:fillRef idx="0">
            <a:schemeClr val="dk1"/>
          </a:fillRef>
          <a:effectRef idx="1">
            <a:schemeClr val="dk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46" name="Ink 45">
                <a:extLst>
                  <a:ext uri="{FF2B5EF4-FFF2-40B4-BE49-F238E27FC236}">
                    <a16:creationId xmlns:a16="http://schemas.microsoft.com/office/drawing/2014/main" id="{B45D15C0-680A-49E2-9DE4-B725FB2D43D8}"/>
                  </a:ext>
                </a:extLst>
              </p14:cNvPr>
              <p14:cNvContentPartPr/>
              <p14:nvPr/>
            </p14:nvContentPartPr>
            <p14:xfrm>
              <a:off x="802988" y="2164357"/>
              <a:ext cx="644760" cy="581040"/>
            </p14:xfrm>
          </p:contentPart>
        </mc:Choice>
        <mc:Fallback xmlns="">
          <p:pic>
            <p:nvPicPr>
              <p:cNvPr id="46" name="Ink 45">
                <a:extLst>
                  <a:ext uri="{FF2B5EF4-FFF2-40B4-BE49-F238E27FC236}">
                    <a16:creationId xmlns:a16="http://schemas.microsoft.com/office/drawing/2014/main" id="{B45D15C0-680A-49E2-9DE4-B725FB2D43D8}"/>
                  </a:ext>
                </a:extLst>
              </p:cNvPr>
              <p:cNvPicPr/>
              <p:nvPr/>
            </p:nvPicPr>
            <p:blipFill>
              <a:blip r:embed="rId3"/>
              <a:stretch>
                <a:fillRect/>
              </a:stretch>
            </p:blipFill>
            <p:spPr>
              <a:xfrm>
                <a:off x="793988" y="2155717"/>
                <a:ext cx="662400" cy="5986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7" name="Ink 46">
                <a:extLst>
                  <a:ext uri="{FF2B5EF4-FFF2-40B4-BE49-F238E27FC236}">
                    <a16:creationId xmlns:a16="http://schemas.microsoft.com/office/drawing/2014/main" id="{729A0B3E-72BA-4804-A417-28F9A0D200F8}"/>
                  </a:ext>
                </a:extLst>
              </p14:cNvPr>
              <p14:cNvContentPartPr/>
              <p14:nvPr/>
            </p14:nvContentPartPr>
            <p14:xfrm>
              <a:off x="2515868" y="2156077"/>
              <a:ext cx="564480" cy="603720"/>
            </p14:xfrm>
          </p:contentPart>
        </mc:Choice>
        <mc:Fallback xmlns="">
          <p:pic>
            <p:nvPicPr>
              <p:cNvPr id="47" name="Ink 46">
                <a:extLst>
                  <a:ext uri="{FF2B5EF4-FFF2-40B4-BE49-F238E27FC236}">
                    <a16:creationId xmlns:a16="http://schemas.microsoft.com/office/drawing/2014/main" id="{729A0B3E-72BA-4804-A417-28F9A0D200F8}"/>
                  </a:ext>
                </a:extLst>
              </p:cNvPr>
              <p:cNvPicPr/>
              <p:nvPr/>
            </p:nvPicPr>
            <p:blipFill>
              <a:blip r:embed="rId5"/>
              <a:stretch>
                <a:fillRect/>
              </a:stretch>
            </p:blipFill>
            <p:spPr>
              <a:xfrm>
                <a:off x="2506868" y="2147077"/>
                <a:ext cx="582120" cy="6213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8" name="Ink 47">
                <a:extLst>
                  <a:ext uri="{FF2B5EF4-FFF2-40B4-BE49-F238E27FC236}">
                    <a16:creationId xmlns:a16="http://schemas.microsoft.com/office/drawing/2014/main" id="{96FAC6F8-3174-4D49-858D-C78D89A713D1}"/>
                  </a:ext>
                </a:extLst>
              </p14:cNvPr>
              <p14:cNvContentPartPr/>
              <p14:nvPr/>
            </p14:nvContentPartPr>
            <p14:xfrm>
              <a:off x="3234428" y="2203237"/>
              <a:ext cx="689760" cy="508680"/>
            </p14:xfrm>
          </p:contentPart>
        </mc:Choice>
        <mc:Fallback xmlns="">
          <p:pic>
            <p:nvPicPr>
              <p:cNvPr id="48" name="Ink 47">
                <a:extLst>
                  <a:ext uri="{FF2B5EF4-FFF2-40B4-BE49-F238E27FC236}">
                    <a16:creationId xmlns:a16="http://schemas.microsoft.com/office/drawing/2014/main" id="{96FAC6F8-3174-4D49-858D-C78D89A713D1}"/>
                  </a:ext>
                </a:extLst>
              </p:cNvPr>
              <p:cNvPicPr/>
              <p:nvPr/>
            </p:nvPicPr>
            <p:blipFill>
              <a:blip r:embed="rId7"/>
              <a:stretch>
                <a:fillRect/>
              </a:stretch>
            </p:blipFill>
            <p:spPr>
              <a:xfrm>
                <a:off x="3225428" y="2194237"/>
                <a:ext cx="707400" cy="5263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1" name="Ink 50">
                <a:extLst>
                  <a:ext uri="{FF2B5EF4-FFF2-40B4-BE49-F238E27FC236}">
                    <a16:creationId xmlns:a16="http://schemas.microsoft.com/office/drawing/2014/main" id="{FD2E3318-4D65-421A-9D5A-8EB8A52228D6}"/>
                  </a:ext>
                </a:extLst>
              </p14:cNvPr>
              <p14:cNvContentPartPr/>
              <p14:nvPr/>
            </p14:nvContentPartPr>
            <p14:xfrm>
              <a:off x="1615508" y="2937637"/>
              <a:ext cx="637920" cy="542160"/>
            </p14:xfrm>
          </p:contentPart>
        </mc:Choice>
        <mc:Fallback xmlns="">
          <p:pic>
            <p:nvPicPr>
              <p:cNvPr id="51" name="Ink 50">
                <a:extLst>
                  <a:ext uri="{FF2B5EF4-FFF2-40B4-BE49-F238E27FC236}">
                    <a16:creationId xmlns:a16="http://schemas.microsoft.com/office/drawing/2014/main" id="{FD2E3318-4D65-421A-9D5A-8EB8A52228D6}"/>
                  </a:ext>
                </a:extLst>
              </p:cNvPr>
              <p:cNvPicPr/>
              <p:nvPr/>
            </p:nvPicPr>
            <p:blipFill>
              <a:blip r:embed="rId9"/>
              <a:stretch>
                <a:fillRect/>
              </a:stretch>
            </p:blipFill>
            <p:spPr>
              <a:xfrm>
                <a:off x="1606508" y="2928637"/>
                <a:ext cx="655560" cy="559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52" name="Ink 51">
                <a:extLst>
                  <a:ext uri="{FF2B5EF4-FFF2-40B4-BE49-F238E27FC236}">
                    <a16:creationId xmlns:a16="http://schemas.microsoft.com/office/drawing/2014/main" id="{A6AA8B8C-2C89-4A8E-8048-F7F5B8E9B87A}"/>
                  </a:ext>
                </a:extLst>
              </p14:cNvPr>
              <p14:cNvContentPartPr/>
              <p14:nvPr/>
            </p14:nvContentPartPr>
            <p14:xfrm>
              <a:off x="1646108" y="2320957"/>
              <a:ext cx="57960" cy="270360"/>
            </p14:xfrm>
          </p:contentPart>
        </mc:Choice>
        <mc:Fallback xmlns="">
          <p:pic>
            <p:nvPicPr>
              <p:cNvPr id="52" name="Ink 51">
                <a:extLst>
                  <a:ext uri="{FF2B5EF4-FFF2-40B4-BE49-F238E27FC236}">
                    <a16:creationId xmlns:a16="http://schemas.microsoft.com/office/drawing/2014/main" id="{A6AA8B8C-2C89-4A8E-8048-F7F5B8E9B87A}"/>
                  </a:ext>
                </a:extLst>
              </p:cNvPr>
              <p:cNvPicPr/>
              <p:nvPr/>
            </p:nvPicPr>
            <p:blipFill>
              <a:blip r:embed="rId11"/>
              <a:stretch>
                <a:fillRect/>
              </a:stretch>
            </p:blipFill>
            <p:spPr>
              <a:xfrm>
                <a:off x="1637108" y="2311957"/>
                <a:ext cx="75600" cy="288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53" name="Ink 52">
                <a:extLst>
                  <a:ext uri="{FF2B5EF4-FFF2-40B4-BE49-F238E27FC236}">
                    <a16:creationId xmlns:a16="http://schemas.microsoft.com/office/drawing/2014/main" id="{C8204C76-470E-4B91-B242-A8D4ACC602E4}"/>
                  </a:ext>
                </a:extLst>
              </p14:cNvPr>
              <p14:cNvContentPartPr/>
              <p14:nvPr/>
            </p14:nvContentPartPr>
            <p14:xfrm>
              <a:off x="1109348" y="2883637"/>
              <a:ext cx="202680" cy="360"/>
            </p14:xfrm>
          </p:contentPart>
        </mc:Choice>
        <mc:Fallback xmlns="">
          <p:pic>
            <p:nvPicPr>
              <p:cNvPr id="53" name="Ink 52">
                <a:extLst>
                  <a:ext uri="{FF2B5EF4-FFF2-40B4-BE49-F238E27FC236}">
                    <a16:creationId xmlns:a16="http://schemas.microsoft.com/office/drawing/2014/main" id="{C8204C76-470E-4B91-B242-A8D4ACC602E4}"/>
                  </a:ext>
                </a:extLst>
              </p:cNvPr>
              <p:cNvPicPr/>
              <p:nvPr/>
            </p:nvPicPr>
            <p:blipFill>
              <a:blip r:embed="rId13"/>
              <a:stretch>
                <a:fillRect/>
              </a:stretch>
            </p:blipFill>
            <p:spPr>
              <a:xfrm>
                <a:off x="1100708" y="2874637"/>
                <a:ext cx="220320" cy="18000"/>
              </a:xfrm>
              <a:prstGeom prst="rect">
                <a:avLst/>
              </a:prstGeom>
            </p:spPr>
          </p:pic>
        </mc:Fallback>
      </mc:AlternateContent>
      <p:grpSp>
        <p:nvGrpSpPr>
          <p:cNvPr id="56" name="Group 55">
            <a:extLst>
              <a:ext uri="{FF2B5EF4-FFF2-40B4-BE49-F238E27FC236}">
                <a16:creationId xmlns:a16="http://schemas.microsoft.com/office/drawing/2014/main" id="{B6BE838B-EA51-4966-B6BD-E7E185B61349}"/>
              </a:ext>
            </a:extLst>
          </p:cNvPr>
          <p:cNvGrpSpPr/>
          <p:nvPr/>
        </p:nvGrpSpPr>
        <p:grpSpPr>
          <a:xfrm>
            <a:off x="1922228" y="2774197"/>
            <a:ext cx="495000" cy="168840"/>
            <a:chOff x="1922228" y="2774197"/>
            <a:chExt cx="495000" cy="168840"/>
          </a:xfrm>
        </p:grpSpPr>
        <mc:AlternateContent xmlns:mc="http://schemas.openxmlformats.org/markup-compatibility/2006" xmlns:p14="http://schemas.microsoft.com/office/powerpoint/2010/main">
          <mc:Choice Requires="p14">
            <p:contentPart p14:bwMode="auto" r:id="rId14">
              <p14:nvContentPartPr>
                <p14:cNvPr id="54" name="Ink 53">
                  <a:extLst>
                    <a:ext uri="{FF2B5EF4-FFF2-40B4-BE49-F238E27FC236}">
                      <a16:creationId xmlns:a16="http://schemas.microsoft.com/office/drawing/2014/main" id="{6876A113-8902-4883-8D54-E7341C3C93B6}"/>
                    </a:ext>
                  </a:extLst>
                </p14:cNvPr>
                <p14:cNvContentPartPr/>
                <p14:nvPr/>
              </p14:nvContentPartPr>
              <p14:xfrm>
                <a:off x="1922228" y="2774197"/>
                <a:ext cx="194760" cy="47160"/>
              </p14:xfrm>
            </p:contentPart>
          </mc:Choice>
          <mc:Fallback xmlns="">
            <p:pic>
              <p:nvPicPr>
                <p:cNvPr id="54" name="Ink 53">
                  <a:extLst>
                    <a:ext uri="{FF2B5EF4-FFF2-40B4-BE49-F238E27FC236}">
                      <a16:creationId xmlns:a16="http://schemas.microsoft.com/office/drawing/2014/main" id="{6876A113-8902-4883-8D54-E7341C3C93B6}"/>
                    </a:ext>
                  </a:extLst>
                </p:cNvPr>
                <p:cNvPicPr/>
                <p:nvPr/>
              </p:nvPicPr>
              <p:blipFill>
                <a:blip r:embed="rId15"/>
                <a:stretch>
                  <a:fillRect/>
                </a:stretch>
              </p:blipFill>
              <p:spPr>
                <a:xfrm>
                  <a:off x="1913588" y="2765557"/>
                  <a:ext cx="212400" cy="648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55" name="Ink 54">
                  <a:extLst>
                    <a:ext uri="{FF2B5EF4-FFF2-40B4-BE49-F238E27FC236}">
                      <a16:creationId xmlns:a16="http://schemas.microsoft.com/office/drawing/2014/main" id="{4F833829-A142-444F-A0DB-6209879EC0A6}"/>
                    </a:ext>
                  </a:extLst>
                </p14:cNvPr>
                <p14:cNvContentPartPr/>
                <p14:nvPr/>
              </p14:nvContentPartPr>
              <p14:xfrm>
                <a:off x="2289428" y="2836477"/>
                <a:ext cx="127800" cy="106560"/>
              </p14:xfrm>
            </p:contentPart>
          </mc:Choice>
          <mc:Fallback xmlns="">
            <p:pic>
              <p:nvPicPr>
                <p:cNvPr id="55" name="Ink 54">
                  <a:extLst>
                    <a:ext uri="{FF2B5EF4-FFF2-40B4-BE49-F238E27FC236}">
                      <a16:creationId xmlns:a16="http://schemas.microsoft.com/office/drawing/2014/main" id="{4F833829-A142-444F-A0DB-6209879EC0A6}"/>
                    </a:ext>
                  </a:extLst>
                </p:cNvPr>
                <p:cNvPicPr/>
                <p:nvPr/>
              </p:nvPicPr>
              <p:blipFill>
                <a:blip r:embed="rId17"/>
                <a:stretch>
                  <a:fillRect/>
                </a:stretch>
              </p:blipFill>
              <p:spPr>
                <a:xfrm>
                  <a:off x="2280788" y="2827837"/>
                  <a:ext cx="145440" cy="1242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8">
            <p14:nvContentPartPr>
              <p14:cNvPr id="57" name="Ink 56">
                <a:extLst>
                  <a:ext uri="{FF2B5EF4-FFF2-40B4-BE49-F238E27FC236}">
                    <a16:creationId xmlns:a16="http://schemas.microsoft.com/office/drawing/2014/main" id="{6721DB01-CEF1-4ED0-B0E3-9F0A332FEBB6}"/>
                  </a:ext>
                </a:extLst>
              </p14:cNvPr>
              <p14:cNvContentPartPr/>
              <p14:nvPr/>
            </p14:nvContentPartPr>
            <p14:xfrm>
              <a:off x="2406788" y="3133837"/>
              <a:ext cx="8640" cy="124560"/>
            </p14:xfrm>
          </p:contentPart>
        </mc:Choice>
        <mc:Fallback xmlns="">
          <p:pic>
            <p:nvPicPr>
              <p:cNvPr id="57" name="Ink 56">
                <a:extLst>
                  <a:ext uri="{FF2B5EF4-FFF2-40B4-BE49-F238E27FC236}">
                    <a16:creationId xmlns:a16="http://schemas.microsoft.com/office/drawing/2014/main" id="{6721DB01-CEF1-4ED0-B0E3-9F0A332FEBB6}"/>
                  </a:ext>
                </a:extLst>
              </p:cNvPr>
              <p:cNvPicPr/>
              <p:nvPr/>
            </p:nvPicPr>
            <p:blipFill>
              <a:blip r:embed="rId19"/>
              <a:stretch>
                <a:fillRect/>
              </a:stretch>
            </p:blipFill>
            <p:spPr>
              <a:xfrm>
                <a:off x="2397788" y="3124837"/>
                <a:ext cx="26280" cy="1422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58" name="Ink 57">
                <a:extLst>
                  <a:ext uri="{FF2B5EF4-FFF2-40B4-BE49-F238E27FC236}">
                    <a16:creationId xmlns:a16="http://schemas.microsoft.com/office/drawing/2014/main" id="{EC87F64E-A4EC-4BBC-A200-575A2532FCB0}"/>
                  </a:ext>
                </a:extLst>
              </p14:cNvPr>
              <p14:cNvContentPartPr/>
              <p14:nvPr/>
            </p14:nvContentPartPr>
            <p14:xfrm>
              <a:off x="3149468" y="2883637"/>
              <a:ext cx="181080" cy="84240"/>
            </p14:xfrm>
          </p:contentPart>
        </mc:Choice>
        <mc:Fallback xmlns="">
          <p:pic>
            <p:nvPicPr>
              <p:cNvPr id="58" name="Ink 57">
                <a:extLst>
                  <a:ext uri="{FF2B5EF4-FFF2-40B4-BE49-F238E27FC236}">
                    <a16:creationId xmlns:a16="http://schemas.microsoft.com/office/drawing/2014/main" id="{EC87F64E-A4EC-4BBC-A200-575A2532FCB0}"/>
                  </a:ext>
                </a:extLst>
              </p:cNvPr>
              <p:cNvPicPr/>
              <p:nvPr/>
            </p:nvPicPr>
            <p:blipFill>
              <a:blip r:embed="rId21"/>
              <a:stretch>
                <a:fillRect/>
              </a:stretch>
            </p:blipFill>
            <p:spPr>
              <a:xfrm>
                <a:off x="3140468" y="2874637"/>
                <a:ext cx="198720" cy="10188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59" name="Ink 58">
                <a:extLst>
                  <a:ext uri="{FF2B5EF4-FFF2-40B4-BE49-F238E27FC236}">
                    <a16:creationId xmlns:a16="http://schemas.microsoft.com/office/drawing/2014/main" id="{EC84531A-2479-4399-AC57-847027848AC1}"/>
                  </a:ext>
                </a:extLst>
              </p14:cNvPr>
              <p14:cNvContentPartPr/>
              <p14:nvPr/>
            </p14:nvContentPartPr>
            <p14:xfrm>
              <a:off x="3157028" y="2453797"/>
              <a:ext cx="360" cy="140040"/>
            </p14:xfrm>
          </p:contentPart>
        </mc:Choice>
        <mc:Fallback xmlns="">
          <p:pic>
            <p:nvPicPr>
              <p:cNvPr id="59" name="Ink 58">
                <a:extLst>
                  <a:ext uri="{FF2B5EF4-FFF2-40B4-BE49-F238E27FC236}">
                    <a16:creationId xmlns:a16="http://schemas.microsoft.com/office/drawing/2014/main" id="{EC84531A-2479-4399-AC57-847027848AC1}"/>
                  </a:ext>
                </a:extLst>
              </p:cNvPr>
              <p:cNvPicPr/>
              <p:nvPr/>
            </p:nvPicPr>
            <p:blipFill>
              <a:blip r:embed="rId23"/>
              <a:stretch>
                <a:fillRect/>
              </a:stretch>
            </p:blipFill>
            <p:spPr>
              <a:xfrm>
                <a:off x="3148388" y="2444797"/>
                <a:ext cx="18000" cy="15768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60" name="Ink 59">
                <a:extLst>
                  <a:ext uri="{FF2B5EF4-FFF2-40B4-BE49-F238E27FC236}">
                    <a16:creationId xmlns:a16="http://schemas.microsoft.com/office/drawing/2014/main" id="{41834556-E2E8-43D4-BF89-84A30E7A41AE}"/>
                  </a:ext>
                </a:extLst>
              </p14:cNvPr>
              <p14:cNvContentPartPr/>
              <p14:nvPr/>
            </p14:nvContentPartPr>
            <p14:xfrm>
              <a:off x="2961908" y="2031517"/>
              <a:ext cx="106920" cy="65160"/>
            </p14:xfrm>
          </p:contentPart>
        </mc:Choice>
        <mc:Fallback xmlns="">
          <p:pic>
            <p:nvPicPr>
              <p:cNvPr id="60" name="Ink 59">
                <a:extLst>
                  <a:ext uri="{FF2B5EF4-FFF2-40B4-BE49-F238E27FC236}">
                    <a16:creationId xmlns:a16="http://schemas.microsoft.com/office/drawing/2014/main" id="{41834556-E2E8-43D4-BF89-84A30E7A41AE}"/>
                  </a:ext>
                </a:extLst>
              </p:cNvPr>
              <p:cNvPicPr/>
              <p:nvPr/>
            </p:nvPicPr>
            <p:blipFill>
              <a:blip r:embed="rId25"/>
              <a:stretch>
                <a:fillRect/>
              </a:stretch>
            </p:blipFill>
            <p:spPr>
              <a:xfrm>
                <a:off x="2952908" y="2022877"/>
                <a:ext cx="124560" cy="828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61" name="Ink 60">
                <a:extLst>
                  <a:ext uri="{FF2B5EF4-FFF2-40B4-BE49-F238E27FC236}">
                    <a16:creationId xmlns:a16="http://schemas.microsoft.com/office/drawing/2014/main" id="{BF161227-B994-4E8F-9903-A533BB3B5926}"/>
                  </a:ext>
                </a:extLst>
              </p14:cNvPr>
              <p14:cNvContentPartPr/>
              <p14:nvPr/>
            </p14:nvContentPartPr>
            <p14:xfrm>
              <a:off x="3443588" y="2000197"/>
              <a:ext cx="167040" cy="122760"/>
            </p14:xfrm>
          </p:contentPart>
        </mc:Choice>
        <mc:Fallback xmlns="">
          <p:pic>
            <p:nvPicPr>
              <p:cNvPr id="61" name="Ink 60">
                <a:extLst>
                  <a:ext uri="{FF2B5EF4-FFF2-40B4-BE49-F238E27FC236}">
                    <a16:creationId xmlns:a16="http://schemas.microsoft.com/office/drawing/2014/main" id="{BF161227-B994-4E8F-9903-A533BB3B5926}"/>
                  </a:ext>
                </a:extLst>
              </p:cNvPr>
              <p:cNvPicPr/>
              <p:nvPr/>
            </p:nvPicPr>
            <p:blipFill>
              <a:blip r:embed="rId27"/>
              <a:stretch>
                <a:fillRect/>
              </a:stretch>
            </p:blipFill>
            <p:spPr>
              <a:xfrm>
                <a:off x="3434948" y="1991557"/>
                <a:ext cx="184680" cy="140400"/>
              </a:xfrm>
              <a:prstGeom prst="rect">
                <a:avLst/>
              </a:prstGeom>
            </p:spPr>
          </p:pic>
        </mc:Fallback>
      </mc:AlternateContent>
    </p:spTree>
    <p:extLst>
      <p:ext uri="{BB962C8B-B14F-4D97-AF65-F5344CB8AC3E}">
        <p14:creationId xmlns:p14="http://schemas.microsoft.com/office/powerpoint/2010/main" val="2004019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 More Quantification Examples</a:t>
            </a:r>
          </a:p>
        </p:txBody>
      </p:sp>
      <p:sp>
        <p:nvSpPr>
          <p:cNvPr id="3" name="Content Placeholder 2"/>
          <p:cNvSpPr>
            <a:spLocks noGrp="1"/>
          </p:cNvSpPr>
          <p:nvPr>
            <p:ph idx="1"/>
          </p:nvPr>
        </p:nvSpPr>
        <p:spPr/>
        <p:txBody>
          <a:bodyPr>
            <a:normAutofit fontScale="92500" lnSpcReduction="10000"/>
          </a:bodyPr>
          <a:lstStyle/>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Fast20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 STP(f,x,20) ]					REC</a:t>
            </a:r>
            <a:endParaRPr lang="en-US" dirty="0"/>
          </a:p>
          <a:p>
            <a:r>
              <a:rPr lang="en-US" b="1" dirty="0">
                <a:solidFill>
                  <a:srgbClr val="C00000"/>
                </a:solidFill>
                <a:ea typeface="ＭＳ Ｐゴシック" pitchFamily="-111" charset="-128"/>
                <a:cs typeface="ＭＳ Ｐゴシック" pitchFamily="-111" charset="-128"/>
              </a:rPr>
              <a:t>f ∈ FastOne20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STP(f,x,20) ]				RE</a:t>
            </a:r>
          </a:p>
          <a:p>
            <a:r>
              <a:rPr lang="en-US" b="1" dirty="0">
                <a:solidFill>
                  <a:srgbClr val="C00000"/>
                </a:solidFill>
                <a:ea typeface="ＭＳ Ｐゴシック" pitchFamily="-111" charset="-128"/>
                <a:cs typeface="ＭＳ Ｐゴシック" pitchFamily="-111" charset="-128"/>
              </a:rPr>
              <a:t>f ∈ FastAll20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STP(f,x,20) ]				Co-RE</a:t>
            </a:r>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f,x,K,C</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LinearKC</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REC</a:t>
            </a:r>
            <a:endParaRPr lang="en-US" dirty="0"/>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f,K,C</a:t>
            </a:r>
            <a:r>
              <a:rPr lang="en-US" b="1" dirty="0">
                <a:solidFill>
                  <a:srgbClr val="C00000"/>
                </a:solidFill>
                <a:ea typeface="ＭＳ Ｐゴシック" pitchFamily="-111" charset="-128"/>
                <a:cs typeface="ＭＳ Ｐゴシック" pitchFamily="-111" charset="-128"/>
              </a:rPr>
              <a:t>&gt;∈ </a:t>
            </a:r>
            <a:r>
              <a:rPr lang="en-US" b="1" dirty="0" err="1">
                <a:solidFill>
                  <a:srgbClr val="C00000"/>
                </a:solidFill>
                <a:ea typeface="ＭＳ Ｐゴシック" pitchFamily="-111" charset="-128"/>
                <a:cs typeface="ＭＳ Ｐゴシック" pitchFamily="-111" charset="-128"/>
              </a:rPr>
              <a:t>LinearKCOne</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a:t>
            </a:r>
            <a:r>
              <a:rPr lang="en-US" b="1">
                <a:solidFill>
                  <a:srgbClr val="C00000"/>
                </a:solidFill>
                <a:ea typeface="ＭＳ Ｐゴシック" pitchFamily="-111" charset="-128"/>
                <a:cs typeface="ＭＳ Ｐゴシック" pitchFamily="-111" charset="-128"/>
              </a:rPr>
              <a:t>	RE</a:t>
            </a:r>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f,K,C</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LinearKCAll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Co-RE</a:t>
            </a:r>
          </a:p>
          <a:p>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None of the above can be shown undecidable using Rice’s Theorem</a:t>
            </a:r>
          </a:p>
          <a:p>
            <a:r>
              <a:rPr lang="en-US" b="1" dirty="0">
                <a:solidFill>
                  <a:srgbClr val="C00000"/>
                </a:solidFill>
                <a:ea typeface="ＭＳ Ｐゴシック" pitchFamily="-111" charset="-128"/>
                <a:cs typeface="ＭＳ Ｐゴシック" pitchFamily="-111" charset="-128"/>
              </a:rPr>
              <a:t>In fact, reduction from known </a:t>
            </a:r>
            <a:r>
              <a:rPr lang="en-US" b="1" dirty="0" err="1">
                <a:solidFill>
                  <a:srgbClr val="C00000"/>
                </a:solidFill>
                <a:ea typeface="ＭＳ Ｐゴシック" pitchFamily="-111" charset="-128"/>
                <a:cs typeface="ＭＳ Ｐゴシック" pitchFamily="-111" charset="-128"/>
              </a:rPr>
              <a:t>undecidables</a:t>
            </a:r>
            <a:r>
              <a:rPr lang="en-US" b="1" dirty="0">
                <a:solidFill>
                  <a:srgbClr val="C00000"/>
                </a:solidFill>
                <a:ea typeface="ＭＳ Ｐゴシック" pitchFamily="-111" charset="-128"/>
                <a:cs typeface="ＭＳ Ｐゴシック" pitchFamily="-111" charset="-128"/>
              </a:rPr>
              <a:t> is also a problem for all but the first one which happens to be decidable.</a:t>
            </a:r>
          </a:p>
        </p:txBody>
      </p:sp>
    </p:spTree>
    <p:extLst>
      <p:ext uri="{BB962C8B-B14F-4D97-AF65-F5344CB8AC3E}">
        <p14:creationId xmlns:p14="http://schemas.microsoft.com/office/powerpoint/2010/main" val="1885402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err="1">
                <a:solidFill>
                  <a:srgbClr val="C00000"/>
                </a:solidFill>
                <a:ea typeface="ＭＳ Ｐゴシック" pitchFamily="-111" charset="-128"/>
                <a:cs typeface="ＭＳ Ｐゴシック" pitchFamily="-111" charset="-128"/>
              </a:rPr>
              <a:t>NotEmpty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Halt</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∀y g</a:t>
            </a:r>
            <a:r>
              <a:rPr lang="en-US" b="1" baseline="-25000" dirty="0">
                <a:solidFill>
                  <a:srgbClr val="C00000"/>
                </a:solidFill>
              </a:rPr>
              <a:t>f</a:t>
            </a:r>
            <a:r>
              <a:rPr lang="en-US" b="1" dirty="0">
                <a:solidFill>
                  <a:srgbClr val="C00000"/>
                </a:solidFill>
              </a:rPr>
              <a:t>(y) = ∃&lt;</a:t>
            </a:r>
            <a:r>
              <a:rPr lang="en-US" b="1" dirty="0" err="1">
                <a:solidFill>
                  <a:srgbClr val="C00000"/>
                </a:solidFill>
              </a:rPr>
              <a:t>x,t</a:t>
            </a:r>
            <a:r>
              <a:rPr lang="en-US" b="1" dirty="0">
                <a:solidFill>
                  <a:srgbClr val="C00000"/>
                </a:solidFill>
              </a:rPr>
              <a:t>&gt; STP(</a:t>
            </a:r>
            <a:r>
              <a:rPr lang="en-US" b="1" dirty="0" err="1">
                <a:solidFill>
                  <a:srgbClr val="C00000"/>
                </a:solidFill>
              </a:rPr>
              <a:t>f,x,t</a:t>
            </a:r>
            <a:r>
              <a:rPr lang="en-US" b="1" dirty="0">
                <a:solidFill>
                  <a:srgbClr val="C00000"/>
                </a:solidFill>
              </a:rPr>
              <a:t>)</a:t>
            </a:r>
            <a:br>
              <a:rPr lang="en-US" b="1" dirty="0">
                <a:solidFill>
                  <a:srgbClr val="C00000"/>
                </a:solidFill>
              </a:rPr>
            </a:br>
            <a:r>
              <a:rPr lang="en-US" b="1" dirty="0">
                <a:solidFill>
                  <a:srgbClr val="C00000"/>
                </a:solidFill>
              </a:rPr>
              <a:t>f ∈ </a:t>
            </a:r>
            <a:r>
              <a:rPr lang="en-US" b="1" dirty="0" err="1">
                <a:solidFill>
                  <a:srgbClr val="C00000"/>
                </a:solidFill>
              </a:rPr>
              <a:t>Notmpty</a:t>
            </a:r>
            <a:r>
              <a:rPr lang="en-US" b="1" dirty="0">
                <a:solidFill>
                  <a:srgbClr val="C00000"/>
                </a:solidFill>
              </a:rPr>
              <a:t> ⇔ &lt;g</a:t>
            </a:r>
            <a:r>
              <a:rPr lang="en-US" b="1" baseline="-25000" dirty="0">
                <a:solidFill>
                  <a:srgbClr val="C00000"/>
                </a:solidFill>
              </a:rPr>
              <a:t>f</a:t>
            </a:r>
            <a:r>
              <a:rPr lang="en-US" b="1" dirty="0">
                <a:solidFill>
                  <a:srgbClr val="C00000"/>
                </a:solidFill>
              </a:rPr>
              <a:t>,0&gt; ∈ Halt</a:t>
            </a:r>
          </a:p>
          <a:p>
            <a:r>
              <a:rPr lang="en-US" b="1" dirty="0">
                <a:solidFill>
                  <a:srgbClr val="C00000"/>
                </a:solidFill>
                <a:ea typeface="ＭＳ Ｐゴシック" pitchFamily="-111" charset="-128"/>
                <a:cs typeface="ＭＳ Ｐゴシック" pitchFamily="-111" charset="-128"/>
              </a:rPr>
              <a:t>Halt </a:t>
            </a:r>
            <a:r>
              <a:rPr lang="en-US" b="1" dirty="0">
                <a:solidFill>
                  <a:srgbClr val="C00000"/>
                </a:solidFill>
              </a:rPr>
              <a:t>≤ </a:t>
            </a:r>
            <a:r>
              <a:rPr lang="en-US" b="1" dirty="0" err="1">
                <a:solidFill>
                  <a:srgbClr val="C00000"/>
                </a:solidFill>
              </a:rPr>
              <a:t>NotEmpty</a:t>
            </a:r>
            <a:br>
              <a:rPr lang="en-US" b="1" dirty="0">
                <a:solidFill>
                  <a:srgbClr val="C00000"/>
                </a:solidFill>
              </a:rPr>
            </a:br>
            <a:r>
              <a:rPr lang="en-US" b="1" dirty="0">
                <a:solidFill>
                  <a:srgbClr val="C00000"/>
                </a:solidFill>
              </a:rPr>
              <a:t>Let </a:t>
            </a:r>
            <a:r>
              <a:rPr lang="en-US" b="1" dirty="0" err="1">
                <a:solidFill>
                  <a:srgbClr val="C00000"/>
                </a:solidFill>
              </a:rPr>
              <a:t>f,x</a:t>
            </a:r>
            <a:r>
              <a:rPr lang="en-US" b="1" dirty="0">
                <a:solidFill>
                  <a:srgbClr val="C00000"/>
                </a:solidFill>
              </a:rPr>
              <a:t> be an arbitrary index and input value</a:t>
            </a:r>
            <a:br>
              <a:rPr lang="en-US" b="1" dirty="0">
                <a:solidFill>
                  <a:srgbClr val="C00000"/>
                </a:solidFill>
              </a:rPr>
            </a:br>
            <a:r>
              <a:rPr lang="en-US" b="1" dirty="0">
                <a:solidFill>
                  <a:srgbClr val="C00000"/>
                </a:solidFill>
              </a:rPr>
              <a:t>Define ∀y </a:t>
            </a:r>
            <a:r>
              <a:rPr lang="en-US" b="1" dirty="0" err="1">
                <a:solidFill>
                  <a:srgbClr val="C00000"/>
                </a:solidFill>
              </a:rPr>
              <a:t>g</a:t>
            </a:r>
            <a:r>
              <a:rPr lang="en-US" b="1" baseline="-25000" dirty="0" err="1">
                <a:solidFill>
                  <a:srgbClr val="C00000"/>
                </a:solidFill>
              </a:rPr>
              <a:t>f,x</a:t>
            </a:r>
            <a:r>
              <a:rPr lang="en-US" b="1" dirty="0">
                <a:solidFill>
                  <a:srgbClr val="C00000"/>
                </a:solidFill>
              </a:rPr>
              <a:t>(y) = f(x)</a:t>
            </a:r>
            <a:br>
              <a:rPr lang="en-US" b="1" dirty="0">
                <a:solidFill>
                  <a:srgbClr val="C00000"/>
                </a:solidFill>
              </a:rPr>
            </a:br>
            <a:r>
              <a:rPr lang="en-US" b="1" dirty="0">
                <a:solidFill>
                  <a:srgbClr val="C00000"/>
                </a:solidFill>
              </a:rPr>
              <a:t>&lt;</a:t>
            </a:r>
            <a:r>
              <a:rPr lang="en-US" b="1" dirty="0" err="1">
                <a:solidFill>
                  <a:srgbClr val="C00000"/>
                </a:solidFill>
              </a:rPr>
              <a:t>f,x</a:t>
            </a:r>
            <a:r>
              <a:rPr lang="en-US" b="1" dirty="0">
                <a:solidFill>
                  <a:srgbClr val="C00000"/>
                </a:solidFill>
              </a:rPr>
              <a:t>&gt; ∈ Halt⇔ </a:t>
            </a:r>
            <a:r>
              <a:rPr lang="en-US" b="1" dirty="0" err="1">
                <a:solidFill>
                  <a:srgbClr val="C00000"/>
                </a:solidFill>
              </a:rPr>
              <a:t>g</a:t>
            </a:r>
            <a:r>
              <a:rPr lang="en-US" b="1" baseline="-25000" dirty="0" err="1">
                <a:solidFill>
                  <a:srgbClr val="C00000"/>
                </a:solidFill>
              </a:rPr>
              <a:t>f,x</a:t>
            </a:r>
            <a:r>
              <a:rPr lang="en-US" b="1" dirty="0">
                <a:solidFill>
                  <a:srgbClr val="C00000"/>
                </a:solidFill>
              </a:rPr>
              <a:t> ∈ </a:t>
            </a:r>
            <a:r>
              <a:rPr lang="en-US" b="1" dirty="0" err="1">
                <a:solidFill>
                  <a:srgbClr val="C00000"/>
                </a:solidFill>
              </a:rPr>
              <a:t>NotEmpty</a:t>
            </a:r>
            <a:endParaRPr lang="en-US" b="1" dirty="0">
              <a:solidFill>
                <a:srgbClr val="C00000"/>
              </a:solidFill>
            </a:endParaRPr>
          </a:p>
          <a:p>
            <a:r>
              <a:rPr lang="en-US" b="1" dirty="0">
                <a:solidFill>
                  <a:srgbClr val="C00000"/>
                </a:solidFill>
              </a:rPr>
              <a:t>Note: </a:t>
            </a:r>
            <a:r>
              <a:rPr lang="en-US" b="1" dirty="0" err="1">
                <a:solidFill>
                  <a:srgbClr val="C00000"/>
                </a:solidFill>
              </a:rPr>
              <a:t>NotEmpty</a:t>
            </a:r>
            <a:r>
              <a:rPr lang="en-US" b="1" dirty="0">
                <a:solidFill>
                  <a:srgbClr val="C00000"/>
                </a:solidFill>
              </a:rPr>
              <a:t> is RE-Complete</a:t>
            </a:r>
          </a:p>
          <a:p>
            <a:r>
              <a:rPr lang="en-US" b="1" dirty="0">
                <a:solidFill>
                  <a:srgbClr val="C00000"/>
                </a:solidFill>
              </a:rPr>
              <a:t>Rice: </a:t>
            </a:r>
            <a:r>
              <a:rPr lang="en-US" b="1" dirty="0" err="1">
                <a:solidFill>
                  <a:srgbClr val="C00000"/>
                </a:solidFill>
              </a:rPr>
              <a:t>NotEmpty</a:t>
            </a:r>
            <a:r>
              <a:rPr lang="en-US" b="1" dirty="0">
                <a:solidFill>
                  <a:srgbClr val="C00000"/>
                </a:solidFill>
              </a:rPr>
              <a:t> is non-trivial  Zero ∈ </a:t>
            </a:r>
            <a:r>
              <a:rPr lang="en-US" b="1" dirty="0" err="1">
                <a:solidFill>
                  <a:srgbClr val="C00000"/>
                </a:solidFill>
              </a:rPr>
              <a:t>NotEmpty</a:t>
            </a:r>
            <a:r>
              <a:rPr lang="en-US" b="1" dirty="0">
                <a:solidFill>
                  <a:srgbClr val="C00000"/>
                </a:solidFill>
              </a:rPr>
              <a:t>; ↑∉ </a:t>
            </a:r>
            <a:r>
              <a:rPr lang="en-US" b="1" dirty="0" err="1">
                <a:solidFill>
                  <a:srgbClr val="C00000"/>
                </a:solidFill>
              </a:rPr>
              <a:t>NotEmpty</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Dom(f)=Dom(g)</a:t>
            </a:r>
            <a:br>
              <a:rPr lang="en-US" b="1" dirty="0">
                <a:solidFill>
                  <a:srgbClr val="C00000"/>
                </a:solidFill>
              </a:rPr>
            </a:br>
            <a:r>
              <a:rPr lang="en-US" b="1" dirty="0">
                <a:solidFill>
                  <a:srgbClr val="C00000"/>
                </a:solidFill>
              </a:rPr>
              <a:t>f ∈</a:t>
            </a:r>
            <a:r>
              <a:rPr lang="en-US" b="1" dirty="0" err="1">
                <a:solidFill>
                  <a:srgbClr val="C00000"/>
                </a:solidFill>
              </a:rPr>
              <a:t>NotEmpty</a:t>
            </a:r>
            <a:r>
              <a:rPr lang="en-US" b="1" dirty="0">
                <a:solidFill>
                  <a:srgbClr val="C00000"/>
                </a:solidFill>
              </a:rPr>
              <a:t>  ⇔ 	Dom(f) ≠ ∅ 			By Definition</a:t>
            </a:r>
            <a:br>
              <a:rPr lang="en-US" b="1" dirty="0">
                <a:solidFill>
                  <a:srgbClr val="C00000"/>
                </a:solidFill>
              </a:rPr>
            </a:br>
            <a:r>
              <a:rPr lang="en-US" b="1" dirty="0">
                <a:solidFill>
                  <a:srgbClr val="C00000"/>
                </a:solidFill>
              </a:rPr>
              <a:t>		   ⇔ 	Dom(g) ≠ ∅ 			Dom(g)=Dom(f)</a:t>
            </a:r>
            <a:br>
              <a:rPr lang="en-US" b="1" dirty="0">
                <a:solidFill>
                  <a:srgbClr val="C00000"/>
                </a:solidFill>
              </a:rPr>
            </a:br>
            <a:r>
              <a:rPr lang="en-US" b="1" dirty="0">
                <a:solidFill>
                  <a:srgbClr val="C00000"/>
                </a:solidFill>
              </a:rPr>
              <a:t>⇔ g ∈ </a:t>
            </a:r>
            <a:r>
              <a:rPr lang="en-US" b="1" dirty="0" err="1">
                <a:solidFill>
                  <a:srgbClr val="C00000"/>
                </a:solidFill>
              </a:rPr>
              <a:t>NotEmpty</a:t>
            </a:r>
            <a:r>
              <a:rPr lang="en-US" b="1" dirty="0">
                <a:solidFill>
                  <a:srgbClr val="C00000"/>
                </a:solidFill>
              </a:rPr>
              <a:t> </a:t>
            </a:r>
            <a:br>
              <a:rPr lang="en-US" b="1" dirty="0">
                <a:solidFill>
                  <a:srgbClr val="C00000"/>
                </a:solidFill>
              </a:rPr>
            </a:br>
            <a:r>
              <a:rPr lang="en-US" b="1" dirty="0">
                <a:solidFill>
                  <a:srgbClr val="C00000"/>
                </a:solidFill>
              </a:rPr>
              <a:t>Thus, Rice’s Theorem states that </a:t>
            </a:r>
            <a:r>
              <a:rPr lang="en-US" b="1" dirty="0" err="1">
                <a:solidFill>
                  <a:srgbClr val="C00000"/>
                </a:solidFill>
              </a:rPr>
              <a:t>NotEmpty</a:t>
            </a:r>
            <a:r>
              <a:rPr lang="en-US" b="1" dirty="0">
                <a:solidFill>
                  <a:srgbClr val="C00000"/>
                </a:solidFill>
              </a:rPr>
              <a:t> is undecidable.</a:t>
            </a:r>
          </a:p>
          <a:p>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77509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a:solidFill>
                  <a:srgbClr val="C00000"/>
                </a:solidFill>
                <a:ea typeface="ＭＳ Ｐゴシック" pitchFamily="-111" charset="-128"/>
                <a:cs typeface="ＭＳ Ｐゴシック" pitchFamily="-111" charset="-128"/>
              </a:rPr>
              <a:t>Identity </a:t>
            </a:r>
            <a:r>
              <a:rPr lang="en-US" b="1" dirty="0">
                <a:solidFill>
                  <a:srgbClr val="C00000"/>
                </a:solidFill>
              </a:rPr>
              <a:t>≤ Total</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a:t>
            </a:r>
            <a:r>
              <a:rPr lang="en-US" b="1" dirty="0" err="1">
                <a:solidFill>
                  <a:srgbClr val="C00000"/>
                </a:solidFill>
              </a:rPr>
              <a:t>μy</a:t>
            </a:r>
            <a:r>
              <a:rPr lang="en-US" b="1" dirty="0">
                <a:solidFill>
                  <a:srgbClr val="C00000"/>
                </a:solidFill>
              </a:rPr>
              <a:t> [ f(x) = x ]</a:t>
            </a:r>
            <a:br>
              <a:rPr lang="en-US" b="1" dirty="0">
                <a:solidFill>
                  <a:srgbClr val="C00000"/>
                </a:solidFill>
              </a:rPr>
            </a:br>
            <a:r>
              <a:rPr lang="en-US" b="1" dirty="0">
                <a:solidFill>
                  <a:srgbClr val="C00000"/>
                </a:solidFill>
              </a:rPr>
              <a:t>f ∈ Identity ⇔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Identity</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 + x</a:t>
            </a:r>
            <a:br>
              <a:rPr lang="en-US" b="1" dirty="0">
                <a:solidFill>
                  <a:srgbClr val="C00000"/>
                </a:solidFill>
              </a:rPr>
            </a:br>
            <a:r>
              <a:rPr lang="en-US" b="1" dirty="0">
                <a:solidFill>
                  <a:srgbClr val="C00000"/>
                </a:solidFill>
              </a:rPr>
              <a:t>f ∈ Total ⇔ </a:t>
            </a:r>
            <a:r>
              <a:rPr lang="en-US" b="1" dirty="0" err="1">
                <a:solidFill>
                  <a:srgbClr val="C00000"/>
                </a:solidFill>
              </a:rPr>
              <a:t>g</a:t>
            </a:r>
            <a:r>
              <a:rPr lang="en-US" b="1" baseline="-25000" dirty="0" err="1">
                <a:solidFill>
                  <a:srgbClr val="C00000"/>
                </a:solidFill>
              </a:rPr>
              <a:t>f,x</a:t>
            </a:r>
            <a:r>
              <a:rPr lang="en-US" b="1" dirty="0">
                <a:solidFill>
                  <a:srgbClr val="C00000"/>
                </a:solidFill>
              </a:rPr>
              <a:t> ∈ Identity</a:t>
            </a:r>
          </a:p>
          <a:p>
            <a:r>
              <a:rPr lang="en-US" b="1" dirty="0">
                <a:solidFill>
                  <a:srgbClr val="C00000"/>
                </a:solidFill>
              </a:rPr>
              <a:t>Rice: Identity is non-trivial  I(x)=x ∈ Identity; Zero ∉ Identity</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∈Identity    ⇔ 	∀x f(x)=x		By Definition</a:t>
            </a:r>
            <a:br>
              <a:rPr lang="en-US" b="1" dirty="0">
                <a:solidFill>
                  <a:srgbClr val="C00000"/>
                </a:solidFill>
              </a:rPr>
            </a:br>
            <a:r>
              <a:rPr lang="en-US" b="1" dirty="0">
                <a:solidFill>
                  <a:srgbClr val="C00000"/>
                </a:solidFill>
              </a:rPr>
              <a:t>		⇔ 	∀x g(x)=x 		∀x g(x) = f(x)</a:t>
            </a:r>
            <a:br>
              <a:rPr lang="en-US" b="1" dirty="0">
                <a:solidFill>
                  <a:srgbClr val="C00000"/>
                </a:solidFill>
              </a:rPr>
            </a:br>
            <a:r>
              <a:rPr lang="en-US" b="1" dirty="0">
                <a:solidFill>
                  <a:srgbClr val="C00000"/>
                </a:solidFill>
              </a:rPr>
              <a:t> ⇔ g ∈ Identity</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356719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 More Reductions and Rice Example</a:t>
            </a:r>
          </a:p>
        </p:txBody>
      </p:sp>
      <p:sp>
        <p:nvSpPr>
          <p:cNvPr id="3" name="Content Placeholder 2"/>
          <p:cNvSpPr>
            <a:spLocks noGrp="1"/>
          </p:cNvSpPr>
          <p:nvPr>
            <p:ph idx="1"/>
          </p:nvPr>
        </p:nvSpPr>
        <p:spPr/>
        <p:txBody>
          <a:bodyPr>
            <a:normAutofit fontScale="77500" lnSpcReduction="20000"/>
          </a:bodyPr>
          <a:lstStyle/>
          <a:p>
            <a:r>
              <a:rPr lang="en-US" b="1" dirty="0">
                <a:solidFill>
                  <a:srgbClr val="C00000"/>
                </a:solidFill>
                <a:ea typeface="ＭＳ Ｐゴシック" pitchFamily="-111" charset="-128"/>
                <a:cs typeface="ＭＳ Ｐゴシック" pitchFamily="-111" charset="-128"/>
              </a:rPr>
              <a:t>Stutter </a:t>
            </a:r>
            <a:r>
              <a:rPr lang="en-US" b="1" dirty="0">
                <a:solidFill>
                  <a:srgbClr val="C00000"/>
                </a:solidFill>
              </a:rPr>
              <a:t>≤ Halt</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∀y g</a:t>
            </a:r>
            <a:r>
              <a:rPr lang="en-US" b="1" baseline="-25000" dirty="0">
                <a:solidFill>
                  <a:srgbClr val="C00000"/>
                </a:solidFill>
              </a:rPr>
              <a:t>f</a:t>
            </a:r>
            <a:r>
              <a:rPr lang="en-US" b="1" dirty="0">
                <a:solidFill>
                  <a:srgbClr val="C00000"/>
                </a:solidFill>
              </a:rPr>
              <a:t>(y)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a:t>
            </a:r>
            <a:br>
              <a:rPr lang="en-US" b="1" dirty="0">
                <a:solidFill>
                  <a:srgbClr val="C00000"/>
                </a:solidFill>
                <a:ea typeface="ＭＳ Ｐゴシック" pitchFamily="-111" charset="-128"/>
                <a:cs typeface="ＭＳ Ｐゴシック" pitchFamily="-111" charset="-128"/>
              </a:rPr>
            </a:br>
            <a:r>
              <a:rPr lang="en-US" b="1" dirty="0">
                <a:solidFill>
                  <a:srgbClr val="C00000"/>
                </a:solidFill>
              </a:rPr>
              <a:t>f ∈ Stutter ⇔ &lt;g</a:t>
            </a:r>
            <a:r>
              <a:rPr lang="en-US" b="1" baseline="-25000" dirty="0">
                <a:solidFill>
                  <a:srgbClr val="C00000"/>
                </a:solidFill>
              </a:rPr>
              <a:t>f</a:t>
            </a:r>
            <a:r>
              <a:rPr lang="en-US" b="1" dirty="0">
                <a:solidFill>
                  <a:srgbClr val="C00000"/>
                </a:solidFill>
              </a:rPr>
              <a:t>,0&gt; ∈ Halt</a:t>
            </a:r>
          </a:p>
          <a:p>
            <a:r>
              <a:rPr lang="en-US" b="1" dirty="0">
                <a:solidFill>
                  <a:srgbClr val="C00000"/>
                </a:solidFill>
                <a:ea typeface="ＭＳ Ｐゴシック" pitchFamily="-111" charset="-128"/>
                <a:cs typeface="ＭＳ Ｐゴシック" pitchFamily="-111" charset="-128"/>
              </a:rPr>
              <a:t>Halt </a:t>
            </a:r>
            <a:r>
              <a:rPr lang="en-US" b="1" dirty="0">
                <a:solidFill>
                  <a:srgbClr val="C00000"/>
                </a:solidFill>
              </a:rPr>
              <a:t>≤ Stutter</a:t>
            </a:r>
            <a:br>
              <a:rPr lang="en-US" b="1" dirty="0">
                <a:solidFill>
                  <a:srgbClr val="C00000"/>
                </a:solidFill>
              </a:rPr>
            </a:br>
            <a:r>
              <a:rPr lang="en-US" b="1" dirty="0">
                <a:solidFill>
                  <a:srgbClr val="C00000"/>
                </a:solidFill>
              </a:rPr>
              <a:t>Let </a:t>
            </a:r>
            <a:r>
              <a:rPr lang="en-US" b="1" dirty="0" err="1">
                <a:solidFill>
                  <a:srgbClr val="C00000"/>
                </a:solidFill>
              </a:rPr>
              <a:t>f,x</a:t>
            </a:r>
            <a:r>
              <a:rPr lang="en-US" b="1" dirty="0">
                <a:solidFill>
                  <a:srgbClr val="C00000"/>
                </a:solidFill>
              </a:rPr>
              <a:t> be an arbitrary index and input value</a:t>
            </a:r>
            <a:br>
              <a:rPr lang="en-US" b="1" dirty="0">
                <a:solidFill>
                  <a:srgbClr val="C00000"/>
                </a:solidFill>
              </a:rPr>
            </a:br>
            <a:r>
              <a:rPr lang="en-US" b="1" dirty="0">
                <a:solidFill>
                  <a:srgbClr val="C00000"/>
                </a:solidFill>
              </a:rPr>
              <a:t>Define ∀y </a:t>
            </a:r>
            <a:r>
              <a:rPr lang="en-US" b="1" dirty="0" err="1">
                <a:solidFill>
                  <a:srgbClr val="C00000"/>
                </a:solidFill>
              </a:rPr>
              <a:t>g</a:t>
            </a:r>
            <a:r>
              <a:rPr lang="en-US" b="1" baseline="-25000" dirty="0" err="1">
                <a:solidFill>
                  <a:srgbClr val="C00000"/>
                </a:solidFill>
              </a:rPr>
              <a:t>f,x</a:t>
            </a:r>
            <a:r>
              <a:rPr lang="en-US" b="1" dirty="0">
                <a:solidFill>
                  <a:srgbClr val="C00000"/>
                </a:solidFill>
              </a:rPr>
              <a:t>(y) = f(x)</a:t>
            </a:r>
            <a:br>
              <a:rPr lang="en-US" b="1" dirty="0">
                <a:solidFill>
                  <a:srgbClr val="C00000"/>
                </a:solidFill>
              </a:rPr>
            </a:br>
            <a:r>
              <a:rPr lang="en-US" b="1" dirty="0">
                <a:solidFill>
                  <a:srgbClr val="C00000"/>
                </a:solidFill>
              </a:rPr>
              <a:t>&lt;</a:t>
            </a:r>
            <a:r>
              <a:rPr lang="en-US" b="1" dirty="0" err="1">
                <a:solidFill>
                  <a:srgbClr val="C00000"/>
                </a:solidFill>
              </a:rPr>
              <a:t>f,x</a:t>
            </a:r>
            <a:r>
              <a:rPr lang="en-US" b="1" dirty="0">
                <a:solidFill>
                  <a:srgbClr val="C00000"/>
                </a:solidFill>
              </a:rPr>
              <a:t>&gt; ∈ Halt⇔ </a:t>
            </a:r>
            <a:r>
              <a:rPr lang="en-US" b="1" dirty="0" err="1">
                <a:solidFill>
                  <a:srgbClr val="C00000"/>
                </a:solidFill>
              </a:rPr>
              <a:t>g</a:t>
            </a:r>
            <a:r>
              <a:rPr lang="en-US" b="1" baseline="-25000" dirty="0" err="1">
                <a:solidFill>
                  <a:srgbClr val="C00000"/>
                </a:solidFill>
              </a:rPr>
              <a:t>f,x</a:t>
            </a:r>
            <a:r>
              <a:rPr lang="en-US" b="1" dirty="0">
                <a:solidFill>
                  <a:srgbClr val="C00000"/>
                </a:solidFill>
              </a:rPr>
              <a:t> ∈ Stutter</a:t>
            </a:r>
          </a:p>
          <a:p>
            <a:r>
              <a:rPr lang="en-US" b="1" dirty="0">
                <a:solidFill>
                  <a:srgbClr val="C00000"/>
                </a:solidFill>
              </a:rPr>
              <a:t>Note: Stutter is RE-Complete</a:t>
            </a:r>
          </a:p>
          <a:p>
            <a:r>
              <a:rPr lang="en-US" b="1" dirty="0">
                <a:solidFill>
                  <a:srgbClr val="C00000"/>
                </a:solidFill>
              </a:rPr>
              <a:t>Rice: Stutter is non-trivial  </a:t>
            </a:r>
            <a:r>
              <a:rPr lang="en-US" b="1" dirty="0" err="1">
                <a:solidFill>
                  <a:srgbClr val="C00000"/>
                </a:solidFill>
              </a:rPr>
              <a:t>Zero∈Stutter</a:t>
            </a:r>
            <a:r>
              <a:rPr lang="en-US" b="1" dirty="0">
                <a:solidFill>
                  <a:srgbClr val="C00000"/>
                </a:solidFill>
              </a:rPr>
              <a:t>; I(x)=x ∉ Stutter</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∈Stutter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f(x)=f(y) ]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g(x)=g(y) ] 		</a:t>
            </a:r>
            <a:r>
              <a:rPr lang="en-US" b="1" dirty="0">
                <a:solidFill>
                  <a:srgbClr val="C00000"/>
                </a:solidFill>
              </a:rPr>
              <a:t>∀x g(x) = f(x)</a:t>
            </a:r>
            <a:br>
              <a:rPr lang="en-US" b="1" dirty="0">
                <a:solidFill>
                  <a:srgbClr val="C00000"/>
                </a:solidFill>
                <a:ea typeface="ＭＳ Ｐゴシック" pitchFamily="-111" charset="-128"/>
                <a:cs typeface="ＭＳ Ｐゴシック" pitchFamily="-111" charset="-128"/>
              </a:rPr>
            </a:br>
            <a:r>
              <a:rPr lang="en-US" b="1" dirty="0">
                <a:solidFill>
                  <a:srgbClr val="C00000"/>
                </a:solidFill>
              </a:rPr>
              <a:t>⇔ g ∈Stutter</a:t>
            </a:r>
            <a:br>
              <a:rPr lang="en-US" b="1" dirty="0">
                <a:solidFill>
                  <a:srgbClr val="C00000"/>
                </a:solidFill>
              </a:rPr>
            </a:br>
            <a:r>
              <a:rPr lang="en-US" b="1" dirty="0">
                <a:solidFill>
                  <a:srgbClr val="C00000"/>
                </a:solidFill>
              </a:rPr>
              <a:t>Thus, Rice’s Theorem states that Identity is undecidable</a:t>
            </a:r>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43020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Yet More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a:solidFill>
                  <a:srgbClr val="C00000"/>
                </a:solidFill>
                <a:ea typeface="ＭＳ Ｐゴシック" pitchFamily="-111" charset="-128"/>
                <a:cs typeface="ＭＳ Ｐゴシック" pitchFamily="-111" charset="-128"/>
              </a:rPr>
              <a:t>Constant </a:t>
            </a:r>
            <a:r>
              <a:rPr lang="en-US" b="1" dirty="0">
                <a:solidFill>
                  <a:srgbClr val="C00000"/>
                </a:solidFill>
              </a:rPr>
              <a:t>≤ Total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(0) = f(0)</a:t>
            </a:r>
            <a:br>
              <a:rPr lang="en-US" b="1" dirty="0">
                <a:solidFill>
                  <a:srgbClr val="C00000"/>
                </a:solidFill>
              </a:rPr>
            </a:br>
            <a:r>
              <a:rPr lang="en-US" b="1" dirty="0">
                <a:solidFill>
                  <a:srgbClr val="C00000"/>
                </a:solidFill>
              </a:rPr>
              <a:t> 	   g</a:t>
            </a:r>
            <a:r>
              <a:rPr lang="en-US" b="1" baseline="-25000" dirty="0">
                <a:solidFill>
                  <a:srgbClr val="C00000"/>
                </a:solidFill>
              </a:rPr>
              <a:t>f</a:t>
            </a:r>
            <a:r>
              <a:rPr lang="en-US" b="1" dirty="0">
                <a:solidFill>
                  <a:srgbClr val="C00000"/>
                </a:solidFill>
              </a:rPr>
              <a:t>(y+1) = </a:t>
            </a:r>
            <a:r>
              <a:rPr lang="en-US" b="1" dirty="0" err="1">
                <a:solidFill>
                  <a:srgbClr val="C00000"/>
                </a:solidFill>
              </a:rPr>
              <a:t>μz</a:t>
            </a:r>
            <a:r>
              <a:rPr lang="en-US" b="1" dirty="0">
                <a:solidFill>
                  <a:srgbClr val="C00000"/>
                </a:solidFill>
              </a:rPr>
              <a:t> [ f(y+1) = f(y) ]</a:t>
            </a:r>
            <a:br>
              <a:rPr lang="en-US" b="1" dirty="0">
                <a:solidFill>
                  <a:srgbClr val="C00000"/>
                </a:solidFill>
              </a:rPr>
            </a:br>
            <a:r>
              <a:rPr lang="en-US" b="1" dirty="0">
                <a:solidFill>
                  <a:srgbClr val="C00000"/>
                </a:solidFill>
              </a:rPr>
              <a:t>f ∈ Constant ⇔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Identity</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a:t>
            </a:r>
            <a:br>
              <a:rPr lang="en-US" b="1" dirty="0">
                <a:solidFill>
                  <a:srgbClr val="C00000"/>
                </a:solidFill>
              </a:rPr>
            </a:br>
            <a:r>
              <a:rPr lang="en-US" b="1" dirty="0">
                <a:solidFill>
                  <a:srgbClr val="C00000"/>
                </a:solidFill>
              </a:rPr>
              <a:t>f ∈ Total ⇔ g</a:t>
            </a:r>
            <a:r>
              <a:rPr lang="en-US" b="1" baseline="-25000" dirty="0">
                <a:solidFill>
                  <a:srgbClr val="C00000"/>
                </a:solidFill>
              </a:rPr>
              <a:t>f</a:t>
            </a:r>
            <a:r>
              <a:rPr lang="en-US" b="1" dirty="0">
                <a:solidFill>
                  <a:srgbClr val="C00000"/>
                </a:solidFill>
              </a:rPr>
              <a:t> ∈ Constant</a:t>
            </a:r>
          </a:p>
          <a:p>
            <a:r>
              <a:rPr lang="en-US" b="1" dirty="0">
                <a:solidFill>
                  <a:srgbClr val="C00000"/>
                </a:solidFill>
              </a:rPr>
              <a:t>Rice: Constant is non-trivial Zero ∈ Constant; I(x)=x ∉ Constant</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∈Constant 	⇔ 	</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C</a:t>
            </a:r>
            <a:r>
              <a:rPr lang="en-US" b="1" dirty="0" err="1">
                <a:solidFill>
                  <a:srgbClr val="C00000"/>
                </a:solidFill>
              </a:rPr>
              <a:t>∀x</a:t>
            </a:r>
            <a:r>
              <a:rPr lang="en-US" b="1" dirty="0">
                <a:solidFill>
                  <a:srgbClr val="C00000"/>
                </a:solidFill>
              </a:rPr>
              <a:t> f(x)=C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C</a:t>
            </a:r>
            <a:r>
              <a:rPr lang="en-US" b="1" dirty="0" err="1">
                <a:solidFill>
                  <a:srgbClr val="C00000"/>
                </a:solidFill>
              </a:rPr>
              <a:t>∀x</a:t>
            </a:r>
            <a:r>
              <a:rPr lang="en-US" b="1" dirty="0">
                <a:solidFill>
                  <a:srgbClr val="C00000"/>
                </a:solidFill>
              </a:rPr>
              <a:t> g(x)=C 		∀x g(x) = f(x)</a:t>
            </a:r>
            <a:br>
              <a:rPr lang="en-US" b="1" dirty="0">
                <a:solidFill>
                  <a:srgbClr val="C00000"/>
                </a:solidFill>
              </a:rPr>
            </a:br>
            <a:r>
              <a:rPr lang="en-US" b="1" dirty="0">
                <a:solidFill>
                  <a:srgbClr val="C00000"/>
                </a:solidFill>
              </a:rPr>
              <a:t> ⇔ g ∈ Constant</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556407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Reductions and Rice Example</a:t>
            </a:r>
          </a:p>
        </p:txBody>
      </p:sp>
      <p:sp>
        <p:nvSpPr>
          <p:cNvPr id="3" name="Content Placeholder 2"/>
          <p:cNvSpPr>
            <a:spLocks noGrp="1"/>
          </p:cNvSpPr>
          <p:nvPr>
            <p:ph idx="1"/>
          </p:nvPr>
        </p:nvSpPr>
        <p:spPr/>
        <p:txBody>
          <a:bodyPr>
            <a:normAutofit fontScale="85000" lnSpcReduction="20000"/>
          </a:bodyPr>
          <a:lstStyle/>
          <a:p>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Total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a:t>
            </a:r>
            <a:r>
              <a:rPr lang="en-US" b="1" dirty="0">
                <a:solidFill>
                  <a:srgbClr val="C00000"/>
                </a:solidFill>
                <a:ea typeface="ＭＳ Ｐゴシック" pitchFamily="-111" charset="-128"/>
                <a:cs typeface="ＭＳ Ｐゴシック" pitchFamily="-111" charset="-128"/>
              </a:rPr>
              <a:t>∃</a:t>
            </a:r>
            <a:r>
              <a:rPr lang="en-US" b="1" dirty="0">
                <a:solidFill>
                  <a:srgbClr val="C00000"/>
                </a:solidFill>
              </a:rPr>
              <a:t>y [ f(y) = x ]</a:t>
            </a:r>
            <a:br>
              <a:rPr lang="en-US" b="1" dirty="0">
                <a:solidFill>
                  <a:srgbClr val="C00000"/>
                </a:solidFill>
              </a:rPr>
            </a:br>
            <a:r>
              <a:rPr lang="en-US" b="1" dirty="0">
                <a:solidFill>
                  <a:srgbClr val="C00000"/>
                </a:solidFill>
              </a:rPr>
              <a:t>f ∈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 + x</a:t>
            </a:r>
            <a:br>
              <a:rPr lang="en-US" b="1" dirty="0">
                <a:solidFill>
                  <a:srgbClr val="C00000"/>
                </a:solidFill>
              </a:rPr>
            </a:br>
            <a:r>
              <a:rPr lang="en-US" b="1" dirty="0">
                <a:solidFill>
                  <a:srgbClr val="C00000"/>
                </a:solidFill>
              </a:rPr>
              <a:t>f ∈ Total ⇔ g</a:t>
            </a:r>
            <a:r>
              <a:rPr lang="en-US" b="1" baseline="-25000" dirty="0">
                <a:solidFill>
                  <a:srgbClr val="C00000"/>
                </a:solidFill>
              </a:rPr>
              <a:t>f</a:t>
            </a:r>
            <a:r>
              <a:rPr lang="en-US" b="1" dirty="0">
                <a:solidFill>
                  <a:srgbClr val="C00000"/>
                </a:solidFill>
              </a:rPr>
              <a:t> ∈ </a:t>
            </a:r>
            <a:r>
              <a:rPr lang="en-US" b="1" dirty="0" err="1">
                <a:solidFill>
                  <a:srgbClr val="C00000"/>
                </a:solidFill>
              </a:rPr>
              <a:t>RangeAll</a:t>
            </a:r>
            <a:endParaRPr lang="en-US" b="1" dirty="0">
              <a:solidFill>
                <a:srgbClr val="C00000"/>
              </a:solidFill>
            </a:endParaRPr>
          </a:p>
          <a:p>
            <a:r>
              <a:rPr lang="en-US" b="1" dirty="0">
                <a:solidFill>
                  <a:srgbClr val="C00000"/>
                </a:solidFill>
              </a:rPr>
              <a:t>Rice: </a:t>
            </a:r>
            <a:r>
              <a:rPr lang="en-US" b="1" dirty="0" err="1">
                <a:solidFill>
                  <a:srgbClr val="C00000"/>
                </a:solidFill>
              </a:rPr>
              <a:t>RangeAll</a:t>
            </a:r>
            <a:r>
              <a:rPr lang="en-US" b="1" dirty="0">
                <a:solidFill>
                  <a:srgbClr val="C00000"/>
                </a:solidFill>
              </a:rPr>
              <a:t> is non-trivial I(x)=x ∈ </a:t>
            </a:r>
            <a:r>
              <a:rPr lang="en-US" b="1" dirty="0" err="1">
                <a:solidFill>
                  <a:srgbClr val="C00000"/>
                </a:solidFill>
              </a:rPr>
              <a:t>RangeAll</a:t>
            </a:r>
            <a:r>
              <a:rPr lang="en-US" b="1" dirty="0">
                <a:solidFill>
                  <a:srgbClr val="C00000"/>
                </a:solidFill>
              </a:rPr>
              <a:t>; Zero ∉ </a:t>
            </a:r>
            <a:r>
              <a:rPr lang="en-US" b="1" dirty="0" err="1">
                <a:solidFill>
                  <a:srgbClr val="C00000"/>
                </a:solidFill>
              </a:rPr>
              <a:t>RangeAll</a:t>
            </a:r>
            <a:r>
              <a:rPr lang="en-US" b="1" dirty="0">
                <a:solidFill>
                  <a:srgbClr val="C00000"/>
                </a:solidFill>
              </a:rPr>
              <a:t> </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Range(f) = Range(g)</a:t>
            </a:r>
            <a:br>
              <a:rPr lang="en-US" b="1" dirty="0">
                <a:solidFill>
                  <a:srgbClr val="C00000"/>
                </a:solidFill>
              </a:rPr>
            </a:br>
            <a:r>
              <a:rPr lang="en-US" b="1" dirty="0">
                <a:solidFill>
                  <a:srgbClr val="C00000"/>
                </a:solidFill>
              </a:rPr>
              <a:t>f ∈ </a:t>
            </a:r>
            <a:r>
              <a:rPr lang="en-US" b="1" dirty="0" err="1">
                <a:solidFill>
                  <a:srgbClr val="C00000"/>
                </a:solidFill>
              </a:rPr>
              <a:t>RangeAll</a:t>
            </a:r>
            <a:r>
              <a:rPr lang="en-US" b="1">
                <a:solidFill>
                  <a:srgbClr val="C00000"/>
                </a:solidFill>
              </a:rPr>
              <a:t>   ⇔ </a:t>
            </a:r>
            <a:r>
              <a:rPr lang="en-US" b="1" dirty="0">
                <a:solidFill>
                  <a:srgbClr val="C00000"/>
                </a:solidFill>
              </a:rPr>
              <a:t>	</a:t>
            </a:r>
            <a:r>
              <a:rPr lang="en-US" b="1" dirty="0">
                <a:solidFill>
                  <a:srgbClr val="C00000"/>
                </a:solidFill>
                <a:ea typeface="ＭＳ Ｐゴシック" pitchFamily="-111" charset="-128"/>
                <a:cs typeface="ＭＳ Ｐゴシック" pitchFamily="-111" charset="-128"/>
              </a:rPr>
              <a:t> Range(f) = </a:t>
            </a:r>
            <a:r>
              <a:rPr lang="en-US" b="1" dirty="0" err="1">
                <a:solidFill>
                  <a:srgbClr val="C00000"/>
                </a:solidFill>
                <a:ea typeface="ＭＳ Ｐゴシック" pitchFamily="-111" charset="-128"/>
                <a:cs typeface="ＭＳ Ｐゴシック" pitchFamily="-111" charset="-128"/>
              </a:rPr>
              <a:t>ﬡ</a:t>
            </a:r>
            <a:r>
              <a:rPr lang="en-US" b="1" dirty="0">
                <a:solidFill>
                  <a:srgbClr val="C00000"/>
                </a:solidFill>
              </a:rPr>
              <a:t>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 Range(f) = </a:t>
            </a:r>
            <a:r>
              <a:rPr lang="en-US" b="1" dirty="0" err="1">
                <a:solidFill>
                  <a:srgbClr val="C00000"/>
                </a:solidFill>
                <a:ea typeface="ＭＳ Ｐゴシック" pitchFamily="-111" charset="-128"/>
                <a:cs typeface="ＭＳ Ｐゴシック" pitchFamily="-111" charset="-128"/>
              </a:rPr>
              <a:t>ﬡ</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Range(g) = Range(f)</a:t>
            </a:r>
            <a:br>
              <a:rPr lang="en-US" b="1" dirty="0">
                <a:solidFill>
                  <a:srgbClr val="C00000"/>
                </a:solidFill>
              </a:rPr>
            </a:br>
            <a:r>
              <a:rPr lang="en-US" b="1" dirty="0">
                <a:solidFill>
                  <a:srgbClr val="C00000"/>
                </a:solidFill>
              </a:rPr>
              <a:t>⇔ g ∈ </a:t>
            </a:r>
            <a:r>
              <a:rPr lang="en-US" b="1" dirty="0" err="1">
                <a:solidFill>
                  <a:srgbClr val="C00000"/>
                </a:solidFill>
              </a:rPr>
              <a:t>RangeAll</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228478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7360</TotalTime>
  <Words>5330</Words>
  <Application>Microsoft Macintosh PowerPoint</Application>
  <PresentationFormat>Widescreen</PresentationFormat>
  <Paragraphs>1070</Paragraphs>
  <Slides>35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Arial</vt:lpstr>
      <vt:lpstr>Arial Black</vt:lpstr>
      <vt:lpstr>Calibri</vt:lpstr>
      <vt:lpstr>Calibri Light</vt:lpstr>
      <vt:lpstr>Lato Extended</vt:lpstr>
      <vt:lpstr>LiberationSerif</vt:lpstr>
      <vt:lpstr>New Century Schlbk</vt:lpstr>
      <vt:lpstr>Times New Roman</vt:lpstr>
      <vt:lpstr>Office Theme</vt:lpstr>
      <vt:lpstr>PowerPoint Presentation</vt:lpstr>
      <vt:lpstr>Some Quantification Examples</vt:lpstr>
      <vt:lpstr>More Quantification Examples</vt:lpstr>
      <vt:lpstr>Even More Quantification Examples</vt:lpstr>
      <vt:lpstr>Some Reductions and Rice Example</vt:lpstr>
      <vt:lpstr>More Reductions and Rice Example</vt:lpstr>
      <vt:lpstr>Even More Reductions and Rice Example</vt:lpstr>
      <vt:lpstr>Yet More Reductions and Rice Example</vt:lpstr>
      <vt:lpstr>Last Reductions and Rice Example</vt:lpstr>
      <vt:lpstr>Challenge</vt:lpstr>
      <vt:lpstr>PowerPoint Presentation</vt:lpstr>
      <vt:lpstr>Complexity Sample#1</vt:lpstr>
      <vt:lpstr>Sample#2: 3SAT to SubsetSum</vt:lpstr>
      <vt:lpstr>Sample#3: Scheduling</vt:lpstr>
      <vt:lpstr>Independent set (IS) is NP-Complete</vt:lpstr>
      <vt:lpstr>Sample#4: Independent Set</vt:lpstr>
      <vt:lpstr>Vertex Cover (VC) is NP-Complete</vt:lpstr>
      <vt:lpstr>Sample # 5: VC Gadgets</vt:lpstr>
      <vt:lpstr>Sample#6: Vertex Cover</vt:lpstr>
      <vt:lpstr>PowerPoint Presentation</vt:lpstr>
      <vt:lpstr>PowerPoint Presentation</vt:lpstr>
      <vt:lpstr>3. Recast the SubsetSum instance in Part 2 as a Partition instance (really easy). Show the Partitioning into equal subsets.  Ans: G =                    11111111333333 sum=                22222222555555 2 ∗ sum − G =  33333333777777 sum + G =        33333333888888  sum is the sum of all rows. Note: If you use 1 in X1/C6 then   sum is 22222222555554 and so   2 ∗ sum − G =  33333333777775  sum + G =        33333333888887 The partitions for the case where we use 2 in x1/C6 are as follows:  </vt:lpstr>
      <vt:lpstr>PowerPoint Presentation</vt:lpstr>
      <vt:lpstr>PowerPoint Presentation</vt:lpstr>
      <vt:lpstr>PowerPoint Presentation</vt:lpstr>
      <vt:lpstr>PowerPoint Presentation</vt:lpstr>
      <vt:lpstr>Greedy then sorted high to low </vt:lpstr>
      <vt:lpstr>PowerPoint Presentation</vt:lpstr>
      <vt:lpstr>Question 6 (a)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Exam Topics 1</dc:title>
  <dc:creator>charles.e.hughes</dc:creator>
  <cp:lastModifiedBy>Charles.E. Hughes</cp:lastModifiedBy>
  <cp:revision>89</cp:revision>
  <cp:lastPrinted>2018-11-12T00:21:52Z</cp:lastPrinted>
  <dcterms:created xsi:type="dcterms:W3CDTF">2016-12-01T20:12:44Z</dcterms:created>
  <dcterms:modified xsi:type="dcterms:W3CDTF">2022-04-27T03:15:59Z</dcterms:modified>
</cp:coreProperties>
</file>